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56" r:id="rId5"/>
    <p:sldId id="420" r:id="rId6"/>
    <p:sldId id="2248" r:id="rId7"/>
    <p:sldId id="424" r:id="rId8"/>
    <p:sldId id="2278" r:id="rId9"/>
    <p:sldId id="2305" r:id="rId10"/>
    <p:sldId id="426" r:id="rId11"/>
    <p:sldId id="414" r:id="rId12"/>
    <p:sldId id="3896" r:id="rId13"/>
    <p:sldId id="427" r:id="rId14"/>
    <p:sldId id="429" r:id="rId15"/>
    <p:sldId id="2304" r:id="rId16"/>
    <p:sldId id="443" r:id="rId17"/>
    <p:sldId id="2307" r:id="rId18"/>
    <p:sldId id="2308" r:id="rId19"/>
    <p:sldId id="446" r:id="rId20"/>
    <p:sldId id="3897" r:id="rId21"/>
    <p:sldId id="3895" r:id="rId22"/>
    <p:sldId id="3898" r:id="rId23"/>
    <p:sldId id="44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540"/>
    <a:srgbClr val="5B578A"/>
    <a:srgbClr val="383451"/>
    <a:srgbClr val="8C4D52"/>
    <a:srgbClr val="3D7981"/>
    <a:srgbClr val="FFBFBF"/>
    <a:srgbClr val="C0BFFF"/>
    <a:srgbClr val="1635A0"/>
    <a:srgbClr val="161EA0"/>
    <a:srgbClr val="F2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98" autoAdjust="0"/>
    <p:restoredTop sz="86602" autoAdjust="0"/>
  </p:normalViewPr>
  <p:slideViewPr>
    <p:cSldViewPr snapToGrid="0" snapToObjects="1">
      <p:cViewPr varScale="1">
        <p:scale>
          <a:sx n="50" d="100"/>
          <a:sy n="50" d="100"/>
        </p:scale>
        <p:origin x="2464" y="16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7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-my.sharepoint.com/personal/wliu_bnl_gov/Documents/Mott_966/QE%20and%20ESP/QE%20and%20ESP_DBR-SC-SL-GaAs_ODU-22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2602623198706"/>
          <c:y val="0.14633949955427383"/>
          <c:w val="0.75222130878646276"/>
          <c:h val="0.7140420858615113"/>
        </c:manualLayout>
      </c:layout>
      <c:scatterChart>
        <c:scatterStyle val="smoothMarker"/>
        <c:varyColors val="0"/>
        <c:ser>
          <c:idx val="4"/>
          <c:order val="0"/>
          <c:tx>
            <c:v>ESP, 1st activation</c:v>
          </c:tx>
          <c:spPr>
            <a:ln w="25400">
              <a:noFill/>
              <a:prstDash val="sysDash"/>
            </a:ln>
          </c:spPr>
          <c:marker>
            <c:symbol val="circle"/>
            <c:size val="4"/>
            <c:spPr>
              <a:ln w="12700"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'ESP_HCl_22R113-1_Aug2022'!$F$3:$F$21</c:f>
                <c:numCache>
                  <c:formatCode>General</c:formatCode>
                  <c:ptCount val="19"/>
                  <c:pt idx="0">
                    <c:v>0.62962962962962965</c:v>
                  </c:pt>
                  <c:pt idx="1">
                    <c:v>0.59259259259259256</c:v>
                  </c:pt>
                  <c:pt idx="2">
                    <c:v>0.62962962962962965</c:v>
                  </c:pt>
                  <c:pt idx="3">
                    <c:v>0.7407407407407407</c:v>
                  </c:pt>
                  <c:pt idx="4">
                    <c:v>0.77777777777777768</c:v>
                  </c:pt>
                  <c:pt idx="5">
                    <c:v>0.88888888888888884</c:v>
                  </c:pt>
                  <c:pt idx="6">
                    <c:v>1.074074074074074</c:v>
                  </c:pt>
                  <c:pt idx="7">
                    <c:v>1.3333333333333333</c:v>
                  </c:pt>
                  <c:pt idx="8">
                    <c:v>1.7407407407407405</c:v>
                  </c:pt>
                  <c:pt idx="9">
                    <c:v>1.9259259259259258</c:v>
                  </c:pt>
                  <c:pt idx="10">
                    <c:v>2.0370370370370372</c:v>
                  </c:pt>
                  <c:pt idx="11">
                    <c:v>2.074074074074074</c:v>
                  </c:pt>
                  <c:pt idx="12">
                    <c:v>2.074074074074074</c:v>
                  </c:pt>
                  <c:pt idx="13">
                    <c:v>1.962962962962963</c:v>
                  </c:pt>
                  <c:pt idx="14">
                    <c:v>2.0370370370370372</c:v>
                  </c:pt>
                  <c:pt idx="15">
                    <c:v>1.9259259259259258</c:v>
                  </c:pt>
                  <c:pt idx="16">
                    <c:v>1.9259259259259258</c:v>
                  </c:pt>
                </c:numCache>
              </c:numRef>
            </c:plus>
            <c:minus>
              <c:numRef>
                <c:f>'ESP_HCl_22R113-1_Aug2022'!$F$3:$F$21</c:f>
                <c:numCache>
                  <c:formatCode>General</c:formatCode>
                  <c:ptCount val="19"/>
                  <c:pt idx="0">
                    <c:v>0.62962962962962965</c:v>
                  </c:pt>
                  <c:pt idx="1">
                    <c:v>0.59259259259259256</c:v>
                  </c:pt>
                  <c:pt idx="2">
                    <c:v>0.62962962962962965</c:v>
                  </c:pt>
                  <c:pt idx="3">
                    <c:v>0.7407407407407407</c:v>
                  </c:pt>
                  <c:pt idx="4">
                    <c:v>0.77777777777777768</c:v>
                  </c:pt>
                  <c:pt idx="5">
                    <c:v>0.88888888888888884</c:v>
                  </c:pt>
                  <c:pt idx="6">
                    <c:v>1.074074074074074</c:v>
                  </c:pt>
                  <c:pt idx="7">
                    <c:v>1.3333333333333333</c:v>
                  </c:pt>
                  <c:pt idx="8">
                    <c:v>1.7407407407407405</c:v>
                  </c:pt>
                  <c:pt idx="9">
                    <c:v>1.9259259259259258</c:v>
                  </c:pt>
                  <c:pt idx="10">
                    <c:v>2.0370370370370372</c:v>
                  </c:pt>
                  <c:pt idx="11">
                    <c:v>2.074074074074074</c:v>
                  </c:pt>
                  <c:pt idx="12">
                    <c:v>2.074074074074074</c:v>
                  </c:pt>
                  <c:pt idx="13">
                    <c:v>1.962962962962963</c:v>
                  </c:pt>
                  <c:pt idx="14">
                    <c:v>2.0370370370370372</c:v>
                  </c:pt>
                  <c:pt idx="15">
                    <c:v>1.9259259259259258</c:v>
                  </c:pt>
                  <c:pt idx="16">
                    <c:v>1.9259259259259258</c:v>
                  </c:pt>
                </c:numCache>
              </c:numRef>
            </c:minus>
            <c:spPr>
              <a:ln w="25400">
                <a:solidFill>
                  <a:srgbClr val="0070C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'ESP_HCl_22R113-1_Aug2022'!$B$3:$B$21</c:f>
              <c:numCache>
                <c:formatCode>General</c:formatCode>
                <c:ptCount val="19"/>
                <c:pt idx="0">
                  <c:v>720</c:v>
                </c:pt>
                <c:pt idx="1">
                  <c:v>725</c:v>
                </c:pt>
                <c:pt idx="2">
                  <c:v>730</c:v>
                </c:pt>
                <c:pt idx="3">
                  <c:v>735</c:v>
                </c:pt>
                <c:pt idx="4">
                  <c:v>740</c:v>
                </c:pt>
                <c:pt idx="5">
                  <c:v>745</c:v>
                </c:pt>
                <c:pt idx="6">
                  <c:v>750</c:v>
                </c:pt>
                <c:pt idx="7">
                  <c:v>755</c:v>
                </c:pt>
                <c:pt idx="8">
                  <c:v>760</c:v>
                </c:pt>
                <c:pt idx="9">
                  <c:v>765</c:v>
                </c:pt>
                <c:pt idx="10">
                  <c:v>770</c:v>
                </c:pt>
                <c:pt idx="11">
                  <c:v>775</c:v>
                </c:pt>
                <c:pt idx="12">
                  <c:v>780</c:v>
                </c:pt>
                <c:pt idx="13">
                  <c:v>785</c:v>
                </c:pt>
                <c:pt idx="14">
                  <c:v>790</c:v>
                </c:pt>
                <c:pt idx="15">
                  <c:v>795</c:v>
                </c:pt>
                <c:pt idx="16">
                  <c:v>800</c:v>
                </c:pt>
              </c:numCache>
            </c:numRef>
          </c:xVal>
          <c:yVal>
            <c:numRef>
              <c:f>'ESP_HCl_22R113-1_Aug2022'!$E$3:$E$21</c:f>
              <c:numCache>
                <c:formatCode>General</c:formatCode>
                <c:ptCount val="19"/>
                <c:pt idx="0">
                  <c:v>21.888888888888889</c:v>
                </c:pt>
                <c:pt idx="1">
                  <c:v>25.629629629629626</c:v>
                </c:pt>
                <c:pt idx="2">
                  <c:v>28.037037037037035</c:v>
                </c:pt>
                <c:pt idx="3">
                  <c:v>30.962962962962958</c:v>
                </c:pt>
                <c:pt idx="4">
                  <c:v>33.777777777777771</c:v>
                </c:pt>
                <c:pt idx="5">
                  <c:v>39.148148148148145</c:v>
                </c:pt>
                <c:pt idx="6">
                  <c:v>47.444444444444443</c:v>
                </c:pt>
                <c:pt idx="7">
                  <c:v>60.185185185185183</c:v>
                </c:pt>
                <c:pt idx="8">
                  <c:v>76</c:v>
                </c:pt>
                <c:pt idx="9">
                  <c:v>86.92592592592591</c:v>
                </c:pt>
                <c:pt idx="10">
                  <c:v>91.370370370370367</c:v>
                </c:pt>
                <c:pt idx="11">
                  <c:v>93.481481481481467</c:v>
                </c:pt>
                <c:pt idx="12">
                  <c:v>93.333333333333329</c:v>
                </c:pt>
                <c:pt idx="13">
                  <c:v>91.962962962962948</c:v>
                </c:pt>
                <c:pt idx="14">
                  <c:v>92.925925925925924</c:v>
                </c:pt>
                <c:pt idx="15">
                  <c:v>91.962962962962948</c:v>
                </c:pt>
                <c:pt idx="16">
                  <c:v>92.222222222222214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9E-B84C-AC53-BD7E01631E77}"/>
            </c:ext>
          </c:extLst>
        </c:ser>
        <c:ser>
          <c:idx val="6"/>
          <c:order val="1"/>
          <c:tx>
            <c:v>ESP, 2nd activation</c:v>
          </c:tx>
          <c:spPr>
            <a:ln w="25400">
              <a:noFill/>
              <a:prstDash val="sysDash"/>
            </a:ln>
          </c:spPr>
          <c:marker>
            <c:symbol val="triangle"/>
            <c:size val="5"/>
            <c:spPr>
              <a:solidFill>
                <a:schemeClr val="bg1">
                  <a:lumMod val="50000"/>
                </a:schemeClr>
              </a:solidFill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'ESP_HCl_22R113-1_Aug2022'!$M$3:$M$21</c:f>
                <c:numCache>
                  <c:formatCode>General</c:formatCode>
                  <c:ptCount val="19"/>
                  <c:pt idx="0">
                    <c:v>0.44444444444444442</c:v>
                  </c:pt>
                  <c:pt idx="1">
                    <c:v>0.51851851851851849</c:v>
                  </c:pt>
                  <c:pt idx="2">
                    <c:v>0.59259259259259256</c:v>
                  </c:pt>
                  <c:pt idx="3">
                    <c:v>0.59259259259259256</c:v>
                  </c:pt>
                  <c:pt idx="4">
                    <c:v>0.62962962962962965</c:v>
                  </c:pt>
                  <c:pt idx="5">
                    <c:v>0.70370370370370372</c:v>
                  </c:pt>
                  <c:pt idx="6">
                    <c:v>0.92592592592592582</c:v>
                  </c:pt>
                  <c:pt idx="7">
                    <c:v>1.1111111111111109</c:v>
                  </c:pt>
                  <c:pt idx="8">
                    <c:v>1.4444444444444444</c:v>
                  </c:pt>
                  <c:pt idx="9">
                    <c:v>1.6666666666666665</c:v>
                  </c:pt>
                  <c:pt idx="10">
                    <c:v>1.6666666666666665</c:v>
                  </c:pt>
                  <c:pt idx="11">
                    <c:v>1.7407407407407405</c:v>
                  </c:pt>
                  <c:pt idx="12">
                    <c:v>1.6296296296296295</c:v>
                  </c:pt>
                  <c:pt idx="13">
                    <c:v>1.6296296296296295</c:v>
                  </c:pt>
                  <c:pt idx="14">
                    <c:v>1.5925925925925926</c:v>
                  </c:pt>
                  <c:pt idx="15">
                    <c:v>1.5925925925925926</c:v>
                  </c:pt>
                  <c:pt idx="16">
                    <c:v>1.5555555555555554</c:v>
                  </c:pt>
                </c:numCache>
              </c:numRef>
            </c:plus>
            <c:minus>
              <c:numRef>
                <c:f>'ESP_HCl_22R113-1_Aug2022'!$M$3:$M$21</c:f>
                <c:numCache>
                  <c:formatCode>General</c:formatCode>
                  <c:ptCount val="19"/>
                  <c:pt idx="0">
                    <c:v>0.44444444444444442</c:v>
                  </c:pt>
                  <c:pt idx="1">
                    <c:v>0.51851851851851849</c:v>
                  </c:pt>
                  <c:pt idx="2">
                    <c:v>0.59259259259259256</c:v>
                  </c:pt>
                  <c:pt idx="3">
                    <c:v>0.59259259259259256</c:v>
                  </c:pt>
                  <c:pt idx="4">
                    <c:v>0.62962962962962965</c:v>
                  </c:pt>
                  <c:pt idx="5">
                    <c:v>0.70370370370370372</c:v>
                  </c:pt>
                  <c:pt idx="6">
                    <c:v>0.92592592592592582</c:v>
                  </c:pt>
                  <c:pt idx="7">
                    <c:v>1.1111111111111109</c:v>
                  </c:pt>
                  <c:pt idx="8">
                    <c:v>1.4444444444444444</c:v>
                  </c:pt>
                  <c:pt idx="9">
                    <c:v>1.6666666666666665</c:v>
                  </c:pt>
                  <c:pt idx="10">
                    <c:v>1.6666666666666665</c:v>
                  </c:pt>
                  <c:pt idx="11">
                    <c:v>1.7407407407407405</c:v>
                  </c:pt>
                  <c:pt idx="12">
                    <c:v>1.6296296296296295</c:v>
                  </c:pt>
                  <c:pt idx="13">
                    <c:v>1.6296296296296295</c:v>
                  </c:pt>
                  <c:pt idx="14">
                    <c:v>1.5925925925925926</c:v>
                  </c:pt>
                  <c:pt idx="15">
                    <c:v>1.5925925925925926</c:v>
                  </c:pt>
                  <c:pt idx="16">
                    <c:v>1.5555555555555554</c:v>
                  </c:pt>
                </c:numCache>
              </c:numRef>
            </c:minus>
            <c:spPr>
              <a:ln w="25400">
                <a:solidFill>
                  <a:srgbClr val="92D05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0"/>
          </c:errBars>
          <c:xVal>
            <c:numRef>
              <c:f>'ESP_HCl_22R113-1_Aug2022'!$I$3:$I$21</c:f>
              <c:numCache>
                <c:formatCode>General</c:formatCode>
                <c:ptCount val="19"/>
                <c:pt idx="0">
                  <c:v>720</c:v>
                </c:pt>
                <c:pt idx="1">
                  <c:v>725</c:v>
                </c:pt>
                <c:pt idx="2">
                  <c:v>730</c:v>
                </c:pt>
                <c:pt idx="3">
                  <c:v>735</c:v>
                </c:pt>
                <c:pt idx="4">
                  <c:v>740</c:v>
                </c:pt>
                <c:pt idx="5">
                  <c:v>745</c:v>
                </c:pt>
                <c:pt idx="6">
                  <c:v>750</c:v>
                </c:pt>
                <c:pt idx="7">
                  <c:v>755</c:v>
                </c:pt>
                <c:pt idx="8">
                  <c:v>760</c:v>
                </c:pt>
                <c:pt idx="9">
                  <c:v>765</c:v>
                </c:pt>
                <c:pt idx="10">
                  <c:v>770</c:v>
                </c:pt>
                <c:pt idx="11">
                  <c:v>775</c:v>
                </c:pt>
                <c:pt idx="12">
                  <c:v>780</c:v>
                </c:pt>
                <c:pt idx="13">
                  <c:v>785</c:v>
                </c:pt>
                <c:pt idx="14">
                  <c:v>790</c:v>
                </c:pt>
                <c:pt idx="15">
                  <c:v>795</c:v>
                </c:pt>
                <c:pt idx="16">
                  <c:v>800</c:v>
                </c:pt>
              </c:numCache>
            </c:numRef>
          </c:xVal>
          <c:yVal>
            <c:numRef>
              <c:f>'ESP_HCl_22R113-1_Aug2022'!$L$3:$L$21</c:f>
              <c:numCache>
                <c:formatCode>General</c:formatCode>
                <c:ptCount val="19"/>
                <c:pt idx="0">
                  <c:v>24.333333333333332</c:v>
                </c:pt>
                <c:pt idx="1">
                  <c:v>26.407407407407405</c:v>
                </c:pt>
                <c:pt idx="2">
                  <c:v>28.444444444444443</c:v>
                </c:pt>
                <c:pt idx="3">
                  <c:v>30.444444444444446</c:v>
                </c:pt>
                <c:pt idx="4">
                  <c:v>34</c:v>
                </c:pt>
                <c:pt idx="5">
                  <c:v>39.592592592592588</c:v>
                </c:pt>
                <c:pt idx="6">
                  <c:v>48.222222222222214</c:v>
                </c:pt>
                <c:pt idx="7">
                  <c:v>60.814814814814817</c:v>
                </c:pt>
                <c:pt idx="8">
                  <c:v>75.962962962962962</c:v>
                </c:pt>
                <c:pt idx="9">
                  <c:v>85.81481481481481</c:v>
                </c:pt>
                <c:pt idx="10">
                  <c:v>89.740740740740733</c:v>
                </c:pt>
                <c:pt idx="11">
                  <c:v>91.444444444444443</c:v>
                </c:pt>
                <c:pt idx="12">
                  <c:v>90.518518518518519</c:v>
                </c:pt>
                <c:pt idx="13">
                  <c:v>89.703703703703695</c:v>
                </c:pt>
                <c:pt idx="14">
                  <c:v>89.740740740740733</c:v>
                </c:pt>
                <c:pt idx="15">
                  <c:v>89.481481481481481</c:v>
                </c:pt>
                <c:pt idx="16">
                  <c:v>89.851851851851848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19E-B84C-AC53-BD7E0163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9356712"/>
        <c:axId val="739357368"/>
      </c:scatterChart>
      <c:scatterChart>
        <c:scatterStyle val="smoothMarker"/>
        <c:varyColors val="0"/>
        <c:ser>
          <c:idx val="0"/>
          <c:order val="2"/>
          <c:tx>
            <c:v>QE, 1st activation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'QE_HCl_22R113-1_Aug2022'!$C$3:$C$53</c:f>
              <c:numCache>
                <c:formatCode>General</c:formatCode>
                <c:ptCount val="51"/>
                <c:pt idx="0">
                  <c:v>700</c:v>
                </c:pt>
                <c:pt idx="1">
                  <c:v>702</c:v>
                </c:pt>
                <c:pt idx="2">
                  <c:v>704</c:v>
                </c:pt>
                <c:pt idx="3">
                  <c:v>706</c:v>
                </c:pt>
                <c:pt idx="4">
                  <c:v>708</c:v>
                </c:pt>
                <c:pt idx="5">
                  <c:v>710</c:v>
                </c:pt>
                <c:pt idx="6">
                  <c:v>712</c:v>
                </c:pt>
                <c:pt idx="7">
                  <c:v>714</c:v>
                </c:pt>
                <c:pt idx="8">
                  <c:v>716</c:v>
                </c:pt>
                <c:pt idx="9">
                  <c:v>718</c:v>
                </c:pt>
                <c:pt idx="10">
                  <c:v>720</c:v>
                </c:pt>
                <c:pt idx="11">
                  <c:v>722</c:v>
                </c:pt>
                <c:pt idx="12">
                  <c:v>724</c:v>
                </c:pt>
                <c:pt idx="13">
                  <c:v>726</c:v>
                </c:pt>
                <c:pt idx="14">
                  <c:v>728</c:v>
                </c:pt>
                <c:pt idx="15">
                  <c:v>730</c:v>
                </c:pt>
                <c:pt idx="16">
                  <c:v>732</c:v>
                </c:pt>
                <c:pt idx="17">
                  <c:v>734</c:v>
                </c:pt>
                <c:pt idx="18">
                  <c:v>736</c:v>
                </c:pt>
                <c:pt idx="19">
                  <c:v>738</c:v>
                </c:pt>
                <c:pt idx="20">
                  <c:v>740</c:v>
                </c:pt>
                <c:pt idx="21">
                  <c:v>742</c:v>
                </c:pt>
                <c:pt idx="22">
                  <c:v>744</c:v>
                </c:pt>
                <c:pt idx="23">
                  <c:v>746</c:v>
                </c:pt>
                <c:pt idx="24">
                  <c:v>748</c:v>
                </c:pt>
                <c:pt idx="25">
                  <c:v>750</c:v>
                </c:pt>
                <c:pt idx="26">
                  <c:v>752</c:v>
                </c:pt>
                <c:pt idx="27">
                  <c:v>754</c:v>
                </c:pt>
                <c:pt idx="28">
                  <c:v>756</c:v>
                </c:pt>
                <c:pt idx="29">
                  <c:v>758</c:v>
                </c:pt>
                <c:pt idx="30">
                  <c:v>760</c:v>
                </c:pt>
                <c:pt idx="31">
                  <c:v>762</c:v>
                </c:pt>
                <c:pt idx="32">
                  <c:v>764</c:v>
                </c:pt>
                <c:pt idx="33">
                  <c:v>766</c:v>
                </c:pt>
                <c:pt idx="34">
                  <c:v>768</c:v>
                </c:pt>
                <c:pt idx="35">
                  <c:v>770</c:v>
                </c:pt>
                <c:pt idx="36">
                  <c:v>772</c:v>
                </c:pt>
                <c:pt idx="37">
                  <c:v>774</c:v>
                </c:pt>
                <c:pt idx="38">
                  <c:v>776</c:v>
                </c:pt>
                <c:pt idx="39">
                  <c:v>778</c:v>
                </c:pt>
                <c:pt idx="40">
                  <c:v>780</c:v>
                </c:pt>
                <c:pt idx="41">
                  <c:v>782</c:v>
                </c:pt>
                <c:pt idx="42">
                  <c:v>784</c:v>
                </c:pt>
                <c:pt idx="43">
                  <c:v>786</c:v>
                </c:pt>
                <c:pt idx="44">
                  <c:v>788</c:v>
                </c:pt>
                <c:pt idx="45">
                  <c:v>790</c:v>
                </c:pt>
                <c:pt idx="46">
                  <c:v>792</c:v>
                </c:pt>
                <c:pt idx="47">
                  <c:v>794</c:v>
                </c:pt>
                <c:pt idx="48">
                  <c:v>796</c:v>
                </c:pt>
                <c:pt idx="49">
                  <c:v>798</c:v>
                </c:pt>
                <c:pt idx="50">
                  <c:v>800</c:v>
                </c:pt>
              </c:numCache>
            </c:numRef>
          </c:xVal>
          <c:yVal>
            <c:numRef>
              <c:f>'QE_HCl_22R113-1_Aug2022'!$F$3:$F$53</c:f>
              <c:numCache>
                <c:formatCode>General</c:formatCode>
                <c:ptCount val="51"/>
                <c:pt idx="0">
                  <c:v>1.3410403956813763</c:v>
                </c:pt>
                <c:pt idx="1">
                  <c:v>1.2015628283316964</c:v>
                </c:pt>
                <c:pt idx="2">
                  <c:v>1.1114367290374199</c:v>
                </c:pt>
                <c:pt idx="3">
                  <c:v>1.0533931665709377</c:v>
                </c:pt>
                <c:pt idx="4">
                  <c:v>1.0150654827851042</c:v>
                </c:pt>
                <c:pt idx="5">
                  <c:v>0.98463886991922067</c:v>
                </c:pt>
                <c:pt idx="6">
                  <c:v>0.95493552688253502</c:v>
                </c:pt>
                <c:pt idx="7">
                  <c:v>0.91886353697597178</c:v>
                </c:pt>
                <c:pt idx="8">
                  <c:v>0.87672221328945243</c:v>
                </c:pt>
                <c:pt idx="9">
                  <c:v>0.83950028179825753</c:v>
                </c:pt>
                <c:pt idx="10">
                  <c:v>0.81184260797018404</c:v>
                </c:pt>
                <c:pt idx="11">
                  <c:v>0.81211019034103338</c:v>
                </c:pt>
                <c:pt idx="12">
                  <c:v>0.84087724866061486</c:v>
                </c:pt>
                <c:pt idx="13">
                  <c:v>0.90774278484020809</c:v>
                </c:pt>
                <c:pt idx="14">
                  <c:v>0.98752277980449921</c:v>
                </c:pt>
                <c:pt idx="15">
                  <c:v>1.0559491943525954</c:v>
                </c:pt>
                <c:pt idx="16">
                  <c:v>1.0959254473477213</c:v>
                </c:pt>
                <c:pt idx="17">
                  <c:v>1.0958693894661196</c:v>
                </c:pt>
                <c:pt idx="18">
                  <c:v>1.047433606738861</c:v>
                </c:pt>
                <c:pt idx="19">
                  <c:v>0.95253659945611602</c:v>
                </c:pt>
                <c:pt idx="20">
                  <c:v>0.83775638292408805</c:v>
                </c:pt>
                <c:pt idx="21">
                  <c:v>0.74063612052505745</c:v>
                </c:pt>
                <c:pt idx="22">
                  <c:v>0.638034168495489</c:v>
                </c:pt>
                <c:pt idx="23">
                  <c:v>0.56847046739886176</c:v>
                </c:pt>
                <c:pt idx="24">
                  <c:v>0.53144808262400256</c:v>
                </c:pt>
                <c:pt idx="25">
                  <c:v>0.50404608965506992</c:v>
                </c:pt>
                <c:pt idx="26">
                  <c:v>0.49938257229651967</c:v>
                </c:pt>
                <c:pt idx="27">
                  <c:v>0.50937697793681558</c:v>
                </c:pt>
                <c:pt idx="28">
                  <c:v>0.53224086671705717</c:v>
                </c:pt>
                <c:pt idx="29">
                  <c:v>0.5678930126655205</c:v>
                </c:pt>
                <c:pt idx="30">
                  <c:v>0.61134014812311666</c:v>
                </c:pt>
                <c:pt idx="31">
                  <c:v>0.66796905214713598</c:v>
                </c:pt>
                <c:pt idx="32">
                  <c:v>0.75028869113964225</c:v>
                </c:pt>
                <c:pt idx="33">
                  <c:v>0.86018965304352391</c:v>
                </c:pt>
                <c:pt idx="34">
                  <c:v>0.97762488262628211</c:v>
                </c:pt>
                <c:pt idx="35">
                  <c:v>1.1372458050424152</c:v>
                </c:pt>
                <c:pt idx="36">
                  <c:v>1.292194840402531</c:v>
                </c:pt>
                <c:pt idx="37">
                  <c:v>1.4408694553426458</c:v>
                </c:pt>
                <c:pt idx="38">
                  <c:v>1.5403568072935721</c:v>
                </c:pt>
                <c:pt idx="39">
                  <c:v>1.5944261015073677</c:v>
                </c:pt>
                <c:pt idx="40">
                  <c:v>1.5709524632670702</c:v>
                </c:pt>
                <c:pt idx="41">
                  <c:v>1.4510615276053156</c:v>
                </c:pt>
                <c:pt idx="42">
                  <c:v>1.2590507315760735</c:v>
                </c:pt>
                <c:pt idx="43">
                  <c:v>1.0231208821622864</c:v>
                </c:pt>
                <c:pt idx="44">
                  <c:v>0.75209279605514445</c:v>
                </c:pt>
                <c:pt idx="45">
                  <c:v>0.54380622298942427</c:v>
                </c:pt>
                <c:pt idx="46">
                  <c:v>0.35265312637914686</c:v>
                </c:pt>
                <c:pt idx="47">
                  <c:v>0.23092119720155277</c:v>
                </c:pt>
                <c:pt idx="48">
                  <c:v>0.15120809527087492</c:v>
                </c:pt>
                <c:pt idx="49">
                  <c:v>9.9161759234839122E-2</c:v>
                </c:pt>
                <c:pt idx="50">
                  <c:v>6.8300368341226367E-2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19E-B84C-AC53-BD7E01631E77}"/>
            </c:ext>
          </c:extLst>
        </c:ser>
        <c:ser>
          <c:idx val="2"/>
          <c:order val="3"/>
          <c:tx>
            <c:v>QE, 2nd activationC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3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'QE_HCl_22R113-1_Aug2022'!$H$3:$H$53</c:f>
              <c:numCache>
                <c:formatCode>General</c:formatCode>
                <c:ptCount val="51"/>
                <c:pt idx="0">
                  <c:v>700</c:v>
                </c:pt>
                <c:pt idx="1">
                  <c:v>702</c:v>
                </c:pt>
                <c:pt idx="2">
                  <c:v>704</c:v>
                </c:pt>
                <c:pt idx="3">
                  <c:v>706</c:v>
                </c:pt>
                <c:pt idx="4">
                  <c:v>708</c:v>
                </c:pt>
                <c:pt idx="5">
                  <c:v>710</c:v>
                </c:pt>
                <c:pt idx="6">
                  <c:v>712</c:v>
                </c:pt>
                <c:pt idx="7">
                  <c:v>714</c:v>
                </c:pt>
                <c:pt idx="8">
                  <c:v>716</c:v>
                </c:pt>
                <c:pt idx="9">
                  <c:v>718</c:v>
                </c:pt>
                <c:pt idx="10">
                  <c:v>720</c:v>
                </c:pt>
                <c:pt idx="11">
                  <c:v>722</c:v>
                </c:pt>
                <c:pt idx="12">
                  <c:v>724</c:v>
                </c:pt>
                <c:pt idx="13">
                  <c:v>726</c:v>
                </c:pt>
                <c:pt idx="14">
                  <c:v>728</c:v>
                </c:pt>
                <c:pt idx="15">
                  <c:v>730</c:v>
                </c:pt>
                <c:pt idx="16">
                  <c:v>732</c:v>
                </c:pt>
                <c:pt idx="17">
                  <c:v>734</c:v>
                </c:pt>
                <c:pt idx="18">
                  <c:v>736</c:v>
                </c:pt>
                <c:pt idx="19">
                  <c:v>738</c:v>
                </c:pt>
                <c:pt idx="20">
                  <c:v>740</c:v>
                </c:pt>
                <c:pt idx="21">
                  <c:v>742</c:v>
                </c:pt>
                <c:pt idx="22">
                  <c:v>744</c:v>
                </c:pt>
                <c:pt idx="23">
                  <c:v>746</c:v>
                </c:pt>
                <c:pt idx="24">
                  <c:v>748</c:v>
                </c:pt>
                <c:pt idx="25">
                  <c:v>750</c:v>
                </c:pt>
                <c:pt idx="26">
                  <c:v>752</c:v>
                </c:pt>
                <c:pt idx="27">
                  <c:v>754</c:v>
                </c:pt>
                <c:pt idx="28">
                  <c:v>756</c:v>
                </c:pt>
                <c:pt idx="29">
                  <c:v>758</c:v>
                </c:pt>
                <c:pt idx="30">
                  <c:v>760</c:v>
                </c:pt>
                <c:pt idx="31">
                  <c:v>762</c:v>
                </c:pt>
                <c:pt idx="32">
                  <c:v>764</c:v>
                </c:pt>
                <c:pt idx="33">
                  <c:v>766</c:v>
                </c:pt>
                <c:pt idx="34">
                  <c:v>768</c:v>
                </c:pt>
                <c:pt idx="35">
                  <c:v>770</c:v>
                </c:pt>
                <c:pt idx="36">
                  <c:v>772</c:v>
                </c:pt>
                <c:pt idx="37">
                  <c:v>774</c:v>
                </c:pt>
                <c:pt idx="38">
                  <c:v>776</c:v>
                </c:pt>
                <c:pt idx="39">
                  <c:v>778</c:v>
                </c:pt>
                <c:pt idx="40">
                  <c:v>780</c:v>
                </c:pt>
                <c:pt idx="41">
                  <c:v>782</c:v>
                </c:pt>
                <c:pt idx="42">
                  <c:v>784</c:v>
                </c:pt>
                <c:pt idx="43">
                  <c:v>786</c:v>
                </c:pt>
                <c:pt idx="44">
                  <c:v>788</c:v>
                </c:pt>
                <c:pt idx="45">
                  <c:v>790</c:v>
                </c:pt>
                <c:pt idx="46">
                  <c:v>792</c:v>
                </c:pt>
                <c:pt idx="47">
                  <c:v>794</c:v>
                </c:pt>
                <c:pt idx="48">
                  <c:v>796</c:v>
                </c:pt>
                <c:pt idx="49">
                  <c:v>798</c:v>
                </c:pt>
                <c:pt idx="50">
                  <c:v>800</c:v>
                </c:pt>
              </c:numCache>
            </c:numRef>
          </c:xVal>
          <c:yVal>
            <c:numRef>
              <c:f>'QE_HCl_22R113-1_Aug2022'!$K$3:$K$53</c:f>
              <c:numCache>
                <c:formatCode>General</c:formatCode>
                <c:ptCount val="51"/>
                <c:pt idx="0">
                  <c:v>1.9981105009355462</c:v>
                </c:pt>
                <c:pt idx="1">
                  <c:v>1.7991492246394205</c:v>
                </c:pt>
                <c:pt idx="2">
                  <c:v>1.676825628839004</c:v>
                </c:pt>
                <c:pt idx="3">
                  <c:v>1.6088442983338549</c:v>
                </c:pt>
                <c:pt idx="4">
                  <c:v>1.5611599279579538</c:v>
                </c:pt>
                <c:pt idx="5">
                  <c:v>1.5210142484320019</c:v>
                </c:pt>
                <c:pt idx="6">
                  <c:v>1.4767428103126796</c:v>
                </c:pt>
                <c:pt idx="7">
                  <c:v>1.413600127860857</c:v>
                </c:pt>
                <c:pt idx="8">
                  <c:v>1.3495774299837482</c:v>
                </c:pt>
                <c:pt idx="9">
                  <c:v>1.2884019678574783</c:v>
                </c:pt>
                <c:pt idx="10">
                  <c:v>1.2447715350635007</c:v>
                </c:pt>
                <c:pt idx="11">
                  <c:v>1.2444707638315018</c:v>
                </c:pt>
                <c:pt idx="12">
                  <c:v>1.278675756791509</c:v>
                </c:pt>
                <c:pt idx="13">
                  <c:v>1.357161876572859</c:v>
                </c:pt>
                <c:pt idx="14">
                  <c:v>1.4456358195794816</c:v>
                </c:pt>
                <c:pt idx="15">
                  <c:v>1.5204943599484908</c:v>
                </c:pt>
                <c:pt idx="16">
                  <c:v>1.5441268993310273</c:v>
                </c:pt>
                <c:pt idx="17">
                  <c:v>1.5206663904466229</c:v>
                </c:pt>
                <c:pt idx="18">
                  <c:v>1.439299005936205</c:v>
                </c:pt>
                <c:pt idx="19">
                  <c:v>1.309827348882443</c:v>
                </c:pt>
                <c:pt idx="20">
                  <c:v>1.1632503452705383</c:v>
                </c:pt>
                <c:pt idx="21">
                  <c:v>1.0443624055688601</c:v>
                </c:pt>
                <c:pt idx="22">
                  <c:v>0.92669154285801492</c:v>
                </c:pt>
                <c:pt idx="23">
                  <c:v>0.85205436994026773</c:v>
                </c:pt>
                <c:pt idx="24">
                  <c:v>0.81604106264630705</c:v>
                </c:pt>
                <c:pt idx="25">
                  <c:v>0.7989391085158587</c:v>
                </c:pt>
                <c:pt idx="26">
                  <c:v>0.80529440870856006</c:v>
                </c:pt>
                <c:pt idx="27">
                  <c:v>0.82976677217160233</c:v>
                </c:pt>
                <c:pt idx="28">
                  <c:v>0.87077462865880295</c:v>
                </c:pt>
                <c:pt idx="29">
                  <c:v>0.93602059037415231</c:v>
                </c:pt>
                <c:pt idx="30">
                  <c:v>1.0122044631422227</c:v>
                </c:pt>
                <c:pt idx="31">
                  <c:v>1.1142730943196992</c:v>
                </c:pt>
                <c:pt idx="32">
                  <c:v>1.261908088874002</c:v>
                </c:pt>
                <c:pt idx="33">
                  <c:v>1.4611903989338659</c:v>
                </c:pt>
                <c:pt idx="34">
                  <c:v>1.6567952154059955</c:v>
                </c:pt>
                <c:pt idx="35">
                  <c:v>1.9057894136402163</c:v>
                </c:pt>
                <c:pt idx="36">
                  <c:v>2.1224154708279439</c:v>
                </c:pt>
                <c:pt idx="37">
                  <c:v>2.2992096374832118</c:v>
                </c:pt>
                <c:pt idx="38">
                  <c:v>2.3518013275957044</c:v>
                </c:pt>
                <c:pt idx="39">
                  <c:v>2.3319807061772932</c:v>
                </c:pt>
                <c:pt idx="40">
                  <c:v>2.1845841288490724</c:v>
                </c:pt>
                <c:pt idx="41">
                  <c:v>1.8994292308651985</c:v>
                </c:pt>
                <c:pt idx="42">
                  <c:v>1.5608934699037644</c:v>
                </c:pt>
                <c:pt idx="43">
                  <c:v>1.1910275950426334</c:v>
                </c:pt>
                <c:pt idx="44">
                  <c:v>0.82556472492086674</c:v>
                </c:pt>
                <c:pt idx="45">
                  <c:v>0.57096575304074881</c:v>
                </c:pt>
                <c:pt idx="46">
                  <c:v>0.36591436585946757</c:v>
                </c:pt>
                <c:pt idx="47">
                  <c:v>0.24015588397683182</c:v>
                </c:pt>
                <c:pt idx="48">
                  <c:v>0.15991015592899918</c:v>
                </c:pt>
                <c:pt idx="49">
                  <c:v>0.10882801015080595</c:v>
                </c:pt>
                <c:pt idx="50">
                  <c:v>7.5858614768174029E-2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19E-B84C-AC53-BD7E01631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197960"/>
        <c:axId val="791203864"/>
      </c:scatterChart>
      <c:valAx>
        <c:axId val="739356712"/>
        <c:scaling>
          <c:orientation val="minMax"/>
          <c:max val="800"/>
          <c:min val="7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latin typeface="+mj-lt"/>
                  </a:defRPr>
                </a:pPr>
                <a:r>
                  <a:rPr lang="en-US" sz="1600" b="0">
                    <a:latin typeface="+mj-lt"/>
                  </a:rPr>
                  <a:t>Wavelength (nm)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57368"/>
        <c:crosses val="autoZero"/>
        <c:crossBetween val="midCat"/>
      </c:valAx>
      <c:valAx>
        <c:axId val="739357368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latin typeface="+mj-lt"/>
                  </a:defRPr>
                </a:pPr>
                <a:r>
                  <a:rPr lang="en-US" sz="1600" b="0">
                    <a:latin typeface="+mj-lt"/>
                  </a:rPr>
                  <a:t>Electron spin polarization ,ESP (%)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56712"/>
        <c:crosses val="autoZero"/>
        <c:crossBetween val="midCat"/>
      </c:valAx>
      <c:valAx>
        <c:axId val="79120386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>
                    <a:latin typeface="+mj-lt"/>
                  </a:defRPr>
                </a:pPr>
                <a:r>
                  <a:rPr lang="en-US" sz="1600">
                    <a:latin typeface="+mj-lt"/>
                  </a:rPr>
                  <a:t>Quantum</a:t>
                </a:r>
                <a:r>
                  <a:rPr lang="en-US" sz="1600" baseline="0">
                    <a:latin typeface="+mj-lt"/>
                  </a:rPr>
                  <a:t> efficiency, QE (%)</a:t>
                </a:r>
                <a:endParaRPr lang="en-US" sz="160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94893051268495732"/>
              <c:y val="0.186734477295352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1197960"/>
        <c:crosses val="max"/>
        <c:crossBetween val="midCat"/>
      </c:valAx>
      <c:valAx>
        <c:axId val="791197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1203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810135257902418"/>
          <c:y val="5.1643435501164646E-2"/>
          <c:w val="0.32911164183695701"/>
          <c:h val="0.2923711746135062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Kierkegaard</a:t>
            </a:r>
            <a:r>
              <a:rPr lang="en-US" baseline="0"/>
              <a:t> book, but Descartes!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2674F-647D-4B17-A291-93F81348E0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4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0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5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June 28,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June 28,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8247" y="2790092"/>
            <a:ext cx="6322645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8247" y="4642339"/>
            <a:ext cx="6322645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0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2023 JLUO Meeting		June 28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bnl.gov/event/18414/contributions/76160/attachments/47598/80698/2_IR8_status_18052023.pdf" TargetMode="External"/><Relationship Id="rId3" Type="http://schemas.openxmlformats.org/officeDocument/2006/relationships/hyperlink" Target="https://accelconf.web.cern.ch/napac2022/papers/wepa15.pdf" TargetMode="External"/><Relationship Id="rId7" Type="http://schemas.openxmlformats.org/officeDocument/2006/relationships/hyperlink" Target="https://indico.bnl.gov/event/18414/timetable/#all.detailed" TargetMode="External"/><Relationship Id="rId2" Type="http://schemas.openxmlformats.org/officeDocument/2006/relationships/hyperlink" Target="https://doi.org/10.1016/j.ppnp.2023.1040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ephenbrooks.org/ap/beam2d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1154" y="1179266"/>
            <a:ext cx="9059686" cy="1774948"/>
          </a:xfrm>
        </p:spPr>
        <p:txBody>
          <a:bodyPr>
            <a:normAutofit/>
          </a:bodyPr>
          <a:lstStyle/>
          <a:p>
            <a:r>
              <a:rPr lang="en-US"/>
              <a:t>EIC Accelerator Design</a:t>
            </a:r>
            <a:br>
              <a:rPr lang="en-US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221" y="2954214"/>
            <a:ext cx="7899672" cy="2306407"/>
          </a:xfrm>
        </p:spPr>
        <p:txBody>
          <a:bodyPr>
            <a:normAutofit/>
          </a:bodyPr>
          <a:lstStyle/>
          <a:p>
            <a:r>
              <a:rPr lang="en-US" dirty="0"/>
              <a:t>Todd Satogata, Jefferson Lab </a:t>
            </a:r>
          </a:p>
          <a:p>
            <a:r>
              <a:rPr lang="en-US" dirty="0"/>
              <a:t>For the EIC Project and EIC Collaboration</a:t>
            </a:r>
          </a:p>
          <a:p>
            <a:endParaRPr lang="en-US" dirty="0"/>
          </a:p>
          <a:p>
            <a:r>
              <a:rPr lang="en-US" dirty="0"/>
              <a:t>JLUO Annual Meeting </a:t>
            </a:r>
          </a:p>
          <a:p>
            <a:r>
              <a:rPr lang="en-US" dirty="0"/>
              <a:t>28 June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24341-0E14-B644-AAF2-D0EAC2E69E62}"/>
              </a:ext>
            </a:extLst>
          </p:cNvPr>
          <p:cNvSpPr txBox="1"/>
          <p:nvPr/>
        </p:nvSpPr>
        <p:spPr>
          <a:xfrm>
            <a:off x="7362183" y="5557031"/>
            <a:ext cx="12073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>
                <a:solidFill>
                  <a:srgbClr val="008C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7F197-17C7-7C4D-932A-6DF77B1338F4}"/>
              </a:ext>
            </a:extLst>
          </p:cNvPr>
          <p:cNvSpPr txBox="1"/>
          <p:nvPr/>
        </p:nvSpPr>
        <p:spPr>
          <a:xfrm>
            <a:off x="5221442" y="5626280"/>
            <a:ext cx="188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satogata@jlab.org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AC6C76-AFCD-1143-86DE-91AF4A6669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37" y="3551905"/>
            <a:ext cx="4892118" cy="27068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15105B-96F4-4A41-A4C6-98938616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Beam-Beam Simulations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716D8-C005-124B-A065-73DED7F5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5758088" cy="5381694"/>
          </a:xfrm>
        </p:spPr>
        <p:txBody>
          <a:bodyPr>
            <a:normAutofit/>
          </a:bodyPr>
          <a:lstStyle/>
          <a:p>
            <a:r>
              <a:rPr lang="en-US"/>
              <a:t>Complicated beam-beam tune shifts</a:t>
            </a:r>
          </a:p>
          <a:p>
            <a:pPr lvl="1"/>
            <a:r>
              <a:rPr lang="en-US"/>
              <a:t>p: 0.012-0.015   e: ~0.1</a:t>
            </a:r>
          </a:p>
          <a:p>
            <a:pPr lvl="1"/>
            <a:r>
              <a:rPr lang="en-US"/>
              <a:t>”Flat” beams: </a:t>
            </a:r>
            <a:r>
              <a:rPr lang="en-US">
                <a:latin typeface="Symbol" pitchFamily="2" charset="2"/>
              </a:rPr>
              <a:t>s</a:t>
            </a:r>
            <a:r>
              <a:rPr lang="en-US" baseline="-25000"/>
              <a:t>x</a:t>
            </a:r>
            <a:r>
              <a:rPr lang="en-US"/>
              <a:t>/</a:t>
            </a:r>
            <a:r>
              <a:rPr lang="en-US">
                <a:latin typeface="Symbol" pitchFamily="2" charset="2"/>
              </a:rPr>
              <a:t>s</a:t>
            </a:r>
            <a:r>
              <a:rPr lang="en-US" baseline="-25000"/>
              <a:t>y</a:t>
            </a:r>
            <a:r>
              <a:rPr lang="en-US"/>
              <a:t> = 7-10</a:t>
            </a:r>
          </a:p>
          <a:p>
            <a:pPr lvl="1"/>
            <a:r>
              <a:rPr lang="en-US"/>
              <a:t>Crabbing, coupling/solenoid dynamics</a:t>
            </a:r>
          </a:p>
          <a:p>
            <a:r>
              <a:rPr lang="en-US"/>
              <a:t>Beam-beam activities are a large team (~10 people) led by Y. Luo (BNL)</a:t>
            </a:r>
          </a:p>
          <a:p>
            <a:pPr lvl="1"/>
            <a:r>
              <a:rPr lang="en-US"/>
              <a:t>JLab: E. Nissen, Y. Zhang, H. Huang</a:t>
            </a:r>
          </a:p>
          <a:p>
            <a:pPr lvl="1"/>
            <a:r>
              <a:rPr lang="en-US"/>
              <a:t>V. Morozov (ORNL interlab agreement)</a:t>
            </a:r>
          </a:p>
          <a:p>
            <a:pPr lvl="1"/>
            <a:r>
              <a:rPr lang="en-US"/>
              <a:t>One focus area of dynamics workshop</a:t>
            </a:r>
          </a:p>
          <a:p>
            <a:r>
              <a:rPr lang="en-US"/>
              <a:t>JLab focus areas:</a:t>
            </a:r>
          </a:p>
          <a:p>
            <a:pPr lvl="1"/>
            <a:r>
              <a:rPr lang="en-US"/>
              <a:t>Crab cavity phase noise emittance growth (reqs for feedback, LLRF control)</a:t>
            </a:r>
          </a:p>
          <a:p>
            <a:pPr lvl="1"/>
            <a:r>
              <a:rPr lang="en-US"/>
              <a:t>Solenoid compensation</a:t>
            </a:r>
          </a:p>
          <a:p>
            <a:pPr lvl="1"/>
            <a:r>
              <a:rPr lang="en-US"/>
              <a:t>Crab bump leakage/compensation</a:t>
            </a:r>
          </a:p>
          <a:p>
            <a:pPr lvl="1"/>
            <a:r>
              <a:rPr lang="en-US"/>
              <a:t>Using JLab ifarm cluster computing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2BB34-7660-A947-917F-4E423156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F18C48-EB6F-0848-A335-530FC490C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9524" y="132858"/>
            <a:ext cx="4074366" cy="31774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C6F027-0CA1-9346-AF58-BDD789317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2350" y="886235"/>
            <a:ext cx="2085588" cy="578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EF117E-4F7F-104B-9FE1-40BEC1FC1233}"/>
              </a:ext>
            </a:extLst>
          </p:cNvPr>
          <p:cNvCxnSpPr>
            <a:cxnSpLocks/>
          </p:cNvCxnSpPr>
          <p:nvPr/>
        </p:nvCxnSpPr>
        <p:spPr>
          <a:xfrm>
            <a:off x="9812951" y="4305670"/>
            <a:ext cx="0" cy="1305018"/>
          </a:xfrm>
          <a:prstGeom prst="straightConnector1">
            <a:avLst/>
          </a:prstGeom>
          <a:ln w="25400">
            <a:solidFill>
              <a:schemeClr val="tx1"/>
            </a:solidFill>
            <a:miter lim="800000"/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B55CD1-DC04-0F42-98D0-C832EAA71DA6}"/>
              </a:ext>
            </a:extLst>
          </p:cNvPr>
          <p:cNvSpPr txBox="1"/>
          <p:nvPr/>
        </p:nvSpPr>
        <p:spPr>
          <a:xfrm>
            <a:off x="9827581" y="5317724"/>
            <a:ext cx="1080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Crab cavity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FF723-E1A5-2940-BD76-5CE43030360F}"/>
              </a:ext>
            </a:extLst>
          </p:cNvPr>
          <p:cNvSpPr txBox="1"/>
          <p:nvPr/>
        </p:nvSpPr>
        <p:spPr>
          <a:xfrm>
            <a:off x="7458723" y="4751442"/>
            <a:ext cx="20954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Solenoid compensation/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IR decoupling using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projection method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43DC15F-79AC-EB13-16B1-4EC1AA7C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</p:spTree>
    <p:extLst>
      <p:ext uri="{BB962C8B-B14F-4D97-AF65-F5344CB8AC3E}">
        <p14:creationId xmlns:p14="http://schemas.microsoft.com/office/powerpoint/2010/main" val="307390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DA43-786D-EB4A-93B4-AE3177256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Instability Analysis: TCBI and Beam-Beam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E8F09-E115-AF41-B6C1-A780968EA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4564288" cy="5381694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E</a:t>
                </a:r>
                <a:r>
                  <a:rPr lang="en-US" dirty="0" err="1"/>
                  <a:t>SR</a:t>
                </a:r>
                <a:r>
                  <a:rPr lang="en-US" dirty="0"/>
                  <a:t> Transverse Coupled Bunch Instability (from resistive wall wake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High current (2.5A) and 1260 bunches in the ring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Without damping, growth time ~50 turns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Much faster than the radiation damping time 1000s of turns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Damped by beam-beam tune shift ~0.1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Potential interplay between TCBI and the strong-strong coherent beam-beam instability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Need to explore tune dependence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Provide specifications for feedback systems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Fully self-consistent simulations vs theory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Preparing peer-reviewed publication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E8F09-E115-AF41-B6C1-A780968EA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4564288" cy="5381694"/>
              </a:xfrm>
              <a:blipFill>
                <a:blip r:embed="rId3"/>
                <a:stretch>
                  <a:fillRect l="-833" t="-235" r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774E9-A98D-9D45-9AAE-D2C1B304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0111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67A5F7-4D1F-3B41-9F4A-172CCC1D2E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946" y="1207673"/>
            <a:ext cx="2638051" cy="1233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29DC82-B701-FE44-B101-9F013361194A}"/>
                  </a:ext>
                </a:extLst>
              </p:cNvPr>
              <p:cNvSpPr txBox="1"/>
              <p:nvPr/>
            </p:nvSpPr>
            <p:spPr>
              <a:xfrm>
                <a:off x="5310668" y="857947"/>
                <a:ext cx="4114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Multi-bunch TCBI Simulation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only)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29DC82-B701-FE44-B101-9F0133611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68" y="857947"/>
                <a:ext cx="4114524" cy="369332"/>
              </a:xfrm>
              <a:prstGeom prst="rect">
                <a:avLst/>
              </a:prstGeom>
              <a:blipFill>
                <a:blip r:embed="rId5"/>
                <a:stretch>
                  <a:fillRect l="-615" t="-6667" r="-308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D42AE-C7D7-FE4E-9D39-09207DBEB53F}"/>
                  </a:ext>
                </a:extLst>
              </p:cNvPr>
              <p:cNvSpPr txBox="1"/>
              <p:nvPr/>
            </p:nvSpPr>
            <p:spPr>
              <a:xfrm>
                <a:off x="7351005" y="1398855"/>
                <a:ext cx="1117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</a:rPr>
                  <a:t>vs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b="0" i="0" dirty="0">
                    <a:latin typeface="+mj-lt"/>
                  </a:rPr>
                  <a:t>turn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DD42AE-C7D7-FE4E-9D39-09207DBE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05" y="1398855"/>
                <a:ext cx="1117742" cy="276999"/>
              </a:xfrm>
              <a:prstGeom prst="rect">
                <a:avLst/>
              </a:prstGeom>
              <a:blipFill>
                <a:blip r:embed="rId6"/>
                <a:stretch>
                  <a:fillRect t="-21739" r="-11236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0213594-ADD1-5649-9281-B63215AE5A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109" y="1202196"/>
            <a:ext cx="1276838" cy="1115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B312D4-D26C-F045-AD9D-40D9B4E2FF8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501" y="4367764"/>
            <a:ext cx="1630504" cy="24937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3AD191-82E3-D445-954D-816688D3394B}"/>
              </a:ext>
            </a:extLst>
          </p:cNvPr>
          <p:cNvSpPr txBox="1"/>
          <p:nvPr/>
        </p:nvSpPr>
        <p:spPr>
          <a:xfrm>
            <a:off x="5302239" y="2419297"/>
            <a:ext cx="589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Weak-strong beam-beam decoherence (beam-beam only)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AA6DAC-6DBF-FE48-8DC2-9568C60839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1696" y="2855175"/>
            <a:ext cx="1276838" cy="1261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903F11-1662-6B43-882D-52FA8DA29B17}"/>
                  </a:ext>
                </a:extLst>
              </p:cNvPr>
              <p:cNvSpPr txBox="1"/>
              <p:nvPr/>
            </p:nvSpPr>
            <p:spPr>
              <a:xfrm>
                <a:off x="5310668" y="4095411"/>
                <a:ext cx="57304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Strong-strong beam-beam + TCBI (beam-beam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/>
                  <a:t> )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903F11-1662-6B43-882D-52FA8DA29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68" y="4095411"/>
                <a:ext cx="5730479" cy="369332"/>
              </a:xfrm>
              <a:prstGeom prst="rect">
                <a:avLst/>
              </a:prstGeom>
              <a:blipFill>
                <a:blip r:embed="rId10"/>
                <a:stretch>
                  <a:fillRect l="-442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2BBDE41-B92B-7B4E-A12E-077FDCF83BC8}"/>
              </a:ext>
            </a:extLst>
          </p:cNvPr>
          <p:cNvSpPr txBox="1"/>
          <p:nvPr/>
        </p:nvSpPr>
        <p:spPr>
          <a:xfrm>
            <a:off x="10870208" y="2933984"/>
            <a:ext cx="1293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Initial offset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Is damped</a:t>
            </a:r>
          </a:p>
          <a:p>
            <a:r>
              <a:rPr lang="en-US" sz="1200" dirty="0">
                <a:solidFill>
                  <a:srgbClr val="C00000"/>
                </a:solidFill>
              </a:rPr>
              <a:t>by nonlinear WS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beam-beam force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119239-7B9B-7E42-9F18-522F5B8FCFF3}"/>
              </a:ext>
            </a:extLst>
          </p:cNvPr>
          <p:cNvSpPr txBox="1"/>
          <p:nvPr/>
        </p:nvSpPr>
        <p:spPr>
          <a:xfrm>
            <a:off x="10792459" y="4963884"/>
            <a:ext cx="1331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Initial offset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Is damped</a:t>
            </a:r>
          </a:p>
          <a:p>
            <a:r>
              <a:rPr lang="en-US" sz="1200" dirty="0">
                <a:solidFill>
                  <a:srgbClr val="C00000"/>
                </a:solidFill>
              </a:rPr>
              <a:t>by nonlinear SS</a:t>
            </a:r>
          </a:p>
          <a:p>
            <a:r>
              <a:rPr lang="en-US" sz="1200" dirty="0">
                <a:solidFill>
                  <a:srgbClr val="C00000"/>
                </a:solidFill>
              </a:rPr>
              <a:t>beam-beam force.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3F20A-D2F0-6245-A524-FEFB9E406A78}"/>
              </a:ext>
            </a:extLst>
          </p:cNvPr>
          <p:cNvSpPr txBox="1"/>
          <p:nvPr/>
        </p:nvSpPr>
        <p:spPr>
          <a:xfrm>
            <a:off x="10956114" y="1283158"/>
            <a:ext cx="781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Fast TCBI </a:t>
            </a:r>
          </a:p>
          <a:p>
            <a:r>
              <a:rPr lang="en-US" sz="1200" dirty="0">
                <a:solidFill>
                  <a:srgbClr val="C00000"/>
                </a:solidFill>
              </a:rPr>
              <a:t>growth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7B18A40-6724-7F48-90BF-DFCCD2426A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168" y="1182984"/>
            <a:ext cx="1209297" cy="132402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B3A9F24-E4C8-7143-A3B3-09AEFCFE1957}"/>
              </a:ext>
            </a:extLst>
          </p:cNvPr>
          <p:cNvSpPr/>
          <p:nvPr/>
        </p:nvSpPr>
        <p:spPr>
          <a:xfrm>
            <a:off x="6201153" y="2843300"/>
            <a:ext cx="164587" cy="78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10CA71-6BCF-C047-9225-DC4EDACA2D7B}"/>
              </a:ext>
            </a:extLst>
          </p:cNvPr>
          <p:cNvSpPr txBox="1"/>
          <p:nvPr/>
        </p:nvSpPr>
        <p:spPr>
          <a:xfrm>
            <a:off x="7299209" y="181242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Bunch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EE607B-97B2-3248-94AF-880B8A84D495}"/>
              </a:ext>
            </a:extLst>
          </p:cNvPr>
          <p:cNvSpPr txBox="1"/>
          <p:nvPr/>
        </p:nvSpPr>
        <p:spPr>
          <a:xfrm>
            <a:off x="7987218" y="5530367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Bunch 1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8F96A28-4B3D-3E44-B405-23889F6912C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208" y="2790455"/>
            <a:ext cx="2985839" cy="13166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8925C6-B8D6-5E4E-8902-029639040CC0}"/>
              </a:ext>
            </a:extLst>
          </p:cNvPr>
          <p:cNvSpPr txBox="1"/>
          <p:nvPr/>
        </p:nvSpPr>
        <p:spPr>
          <a:xfrm>
            <a:off x="7857681" y="33935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Bunch 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3070926-C392-5C40-8DD5-6A74525BB77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990" y="4686614"/>
            <a:ext cx="3119058" cy="145086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2A9C29-3B4E-1242-92D1-48353938ACB8}"/>
              </a:ext>
            </a:extLst>
          </p:cNvPr>
          <p:cNvSpPr txBox="1"/>
          <p:nvPr/>
        </p:nvSpPr>
        <p:spPr>
          <a:xfrm>
            <a:off x="8055923" y="5339245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Bunch 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606C65D-2128-996E-453B-AF94F632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B26D3-C691-83AF-B4EC-BB5B87FF9CD1}"/>
              </a:ext>
            </a:extLst>
          </p:cNvPr>
          <p:cNvSpPr txBox="1"/>
          <p:nvPr/>
        </p:nvSpPr>
        <p:spPr>
          <a:xfrm>
            <a:off x="10651713" y="41881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R. Li (JLab)</a:t>
            </a:r>
          </a:p>
        </p:txBody>
      </p:sp>
    </p:spTree>
    <p:extLst>
      <p:ext uri="{BB962C8B-B14F-4D97-AF65-F5344CB8AC3E}">
        <p14:creationId xmlns:p14="http://schemas.microsoft.com/office/powerpoint/2010/main" val="214993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4C2B-2293-9397-6D6E-6E6FE83B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EIC Primary Interaction Region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C147B-D82D-353A-FEDD-B9D956FB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C93C3A-3047-212B-567D-FEF9DFC7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124BB514-03C4-F72E-0A8D-4ED20D6176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427" y="1000503"/>
            <a:ext cx="6997147" cy="5176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6DBF94-0C62-E3C1-4011-750AFB032FFE}"/>
              </a:ext>
            </a:extLst>
          </p:cNvPr>
          <p:cNvSpPr txBox="1"/>
          <p:nvPr/>
        </p:nvSpPr>
        <p:spPr>
          <a:xfrm>
            <a:off x="921873" y="2798005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axis scales!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79FACB-0510-30B2-4E26-495A595280B7}"/>
              </a:ext>
            </a:extLst>
          </p:cNvPr>
          <p:cNvSpPr txBox="1"/>
          <p:nvPr/>
        </p:nvSpPr>
        <p:spPr>
          <a:xfrm>
            <a:off x="275992" y="1146431"/>
            <a:ext cx="2014206" cy="646331"/>
          </a:xfrm>
          <a:prstGeom prst="rect">
            <a:avLst/>
          </a:prstGeom>
          <a:noFill/>
          <a:ln w="158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Existing tunnel and</a:t>
            </a:r>
          </a:p>
          <a:p>
            <a:pPr algn="ctr"/>
            <a:r>
              <a:rPr lang="en-US" b="1" i="1"/>
              <a:t>experiment halls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60853-A6A3-0F97-BF1B-F2B716C09D80}"/>
              </a:ext>
            </a:extLst>
          </p:cNvPr>
          <p:cNvSpPr txBox="1"/>
          <p:nvPr/>
        </p:nvSpPr>
        <p:spPr>
          <a:xfrm>
            <a:off x="9565653" y="1920842"/>
            <a:ext cx="262283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Focusing (quads)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as close to IP as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possible (~5m!)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Tensions in magnet</a:t>
            </a: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high 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large apertures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e/p magnet</a:t>
            </a:r>
            <a:b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proximity near IP</a:t>
            </a:r>
          </a:p>
          <a:p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Chromaticity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focusing dependence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on particle energy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14A57-4180-B479-D536-48A145A87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7974" y="176974"/>
            <a:ext cx="2468690" cy="1615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5EB7A9-7260-71D4-F16F-3F14286AEA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32" y="4356145"/>
            <a:ext cx="3578704" cy="19578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8D74C4-3890-2A71-9D74-AE9951B8A065}"/>
              </a:ext>
            </a:extLst>
          </p:cNvPr>
          <p:cNvSpPr txBox="1"/>
          <p:nvPr/>
        </p:nvSpPr>
        <p:spPr>
          <a:xfrm>
            <a:off x="186732" y="3915299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25 mrad crab crossing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4BD62-A5EA-20A4-3D4B-E1DE555F43EB}"/>
              </a:ext>
            </a:extLst>
          </p:cNvPr>
          <p:cNvSpPr txBox="1"/>
          <p:nvPr/>
        </p:nvSpPr>
        <p:spPr>
          <a:xfrm>
            <a:off x="110532" y="512790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A. Parker (SULI)</a:t>
            </a:r>
            <a:b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D. Higinbotham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21462-1786-3300-BB0A-15501D48CC30}"/>
              </a:ext>
            </a:extLst>
          </p:cNvPr>
          <p:cNvSpPr txBox="1"/>
          <p:nvPr/>
        </p:nvSpPr>
        <p:spPr>
          <a:xfrm rot="549435">
            <a:off x="3788227" y="2272337"/>
            <a:ext cx="12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6FF3"/>
                </a:solidFill>
              </a:rPr>
              <a:t>”Rear side”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10ECA5-5F13-E88C-CF33-D871BAA52B15}"/>
              </a:ext>
            </a:extLst>
          </p:cNvPr>
          <p:cNvSpPr txBox="1"/>
          <p:nvPr/>
        </p:nvSpPr>
        <p:spPr>
          <a:xfrm rot="549435">
            <a:off x="7542365" y="3275930"/>
            <a:ext cx="15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6FF3"/>
                </a:solidFill>
              </a:rPr>
              <a:t>”Forward side”</a:t>
            </a:r>
          </a:p>
        </p:txBody>
      </p:sp>
    </p:spTree>
    <p:extLst>
      <p:ext uri="{BB962C8B-B14F-4D97-AF65-F5344CB8AC3E}">
        <p14:creationId xmlns:p14="http://schemas.microsoft.com/office/powerpoint/2010/main" val="836601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77A6-2108-F641-B001-604AAA11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IR Design</a:t>
            </a:r>
            <a:endParaRPr lang="en-US" sz="1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098A5-80D1-D045-A7BB-67C74DE8B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6451486" cy="53816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/>
              <a:t>Low energy lattices for 100 and 41 GeV with similar beam parameters as IR6</a:t>
            </a:r>
          </a:p>
          <a:p>
            <a:pPr>
              <a:lnSpc>
                <a:spcPct val="120000"/>
              </a:lnSpc>
            </a:pPr>
            <a:r>
              <a:rPr lang="en-US" sz="1800"/>
              <a:t>Low-energy precision tagging science case white paper published in Progress in Particle and Nuclear Physics Jul 2023 </a:t>
            </a:r>
            <a:r>
              <a:rPr lang="en-US" sz="1400" b="0" i="0" u="none" strike="noStrike">
                <a:solidFill>
                  <a:srgbClr val="007398"/>
                </a:solidFill>
                <a:effectLst/>
                <a:latin typeface="NexusSans"/>
                <a:hlinkClick r:id="rId2" tooltip="Persistent link using digital object identifier"/>
              </a:rPr>
              <a:t>https://doi.org/10.1016/j.ppnp.2023.104032</a:t>
            </a:r>
            <a:endParaRPr lang="en-US" sz="1800"/>
          </a:p>
          <a:p>
            <a:pPr>
              <a:lnSpc>
                <a:spcPct val="120000"/>
              </a:lnSpc>
            </a:pPr>
            <a:r>
              <a:rPr lang="en-US" sz="1800"/>
              <a:t>Optimized to use existing RHIC magnets and/or magnets using conventional technologies (NbTi).</a:t>
            </a:r>
          </a:p>
          <a:p>
            <a:pPr lvl="1">
              <a:lnSpc>
                <a:spcPct val="120000"/>
              </a:lnSpc>
            </a:pPr>
            <a:r>
              <a:rPr lang="en-US" sz="1600"/>
              <a:t>Nb</a:t>
            </a:r>
            <a:r>
              <a:rPr lang="en-US" sz="1600" baseline="-25000"/>
              <a:t>3</a:t>
            </a:r>
            <a:r>
              <a:rPr lang="en-US" sz="1600"/>
              <a:t>Sn for improved acceptance/luminosity published in NAPAC’22 (</a:t>
            </a:r>
            <a:r>
              <a:rPr lang="en-US" sz="1600">
                <a:hlinkClick r:id="rId3"/>
              </a:rPr>
              <a:t>paper WEPA15</a:t>
            </a:r>
            <a:r>
              <a:rPr lang="en-US" sz="1600"/>
              <a:t>) and IPAC’23 submission “Large-aperture High-Field Nb</a:t>
            </a:r>
            <a:r>
              <a:rPr lang="en-US" sz="1600" baseline="-25000"/>
              <a:t>3</a:t>
            </a:r>
            <a:r>
              <a:rPr lang="en-US" sz="1600"/>
              <a:t>Sn magnets for the 2nd EIC Interaction Region”</a:t>
            </a:r>
          </a:p>
          <a:p>
            <a:pPr>
              <a:lnSpc>
                <a:spcPct val="120000"/>
              </a:lnSpc>
            </a:pPr>
            <a:r>
              <a:rPr lang="en-US" sz="1800"/>
              <a:t>Improved clearances for areas that had interferences from other beamlines, detector components (ZDC) and hall walls.</a:t>
            </a:r>
          </a:p>
          <a:p>
            <a:pPr>
              <a:lnSpc>
                <a:spcPct val="120000"/>
              </a:lnSpc>
            </a:pPr>
            <a:r>
              <a:rPr lang="en-US" sz="1800"/>
              <a:t>Met space requirements for beamline components such as RHIC CQS cryo modules, ZDC and for additional crab cavity modules needed for the larger crossing angle.</a:t>
            </a:r>
          </a:p>
          <a:p>
            <a:pPr>
              <a:lnSpc>
                <a:spcPct val="120000"/>
              </a:lnSpc>
            </a:pPr>
            <a:r>
              <a:rPr lang="en-US" sz="1800"/>
              <a:t>Optimized IP position for shared luminosity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70A63-DD98-5D46-BB62-504EB978A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BA5A77-B53D-614D-A78F-1D9FF4644C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67"/>
          <a:stretch/>
        </p:blipFill>
        <p:spPr>
          <a:xfrm>
            <a:off x="7177546" y="3191881"/>
            <a:ext cx="4909227" cy="2952907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795E1A00-9F28-FF4C-A236-13D82CA3D887}"/>
              </a:ext>
            </a:extLst>
          </p:cNvPr>
          <p:cNvSpPr/>
          <p:nvPr/>
        </p:nvSpPr>
        <p:spPr>
          <a:xfrm rot="19961349">
            <a:off x="8497436" y="5179428"/>
            <a:ext cx="1073013" cy="331769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Hadrons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560CF96A-6A69-8C47-A797-E35C65AEB66F}"/>
              </a:ext>
            </a:extLst>
          </p:cNvPr>
          <p:cNvSpPr/>
          <p:nvPr/>
        </p:nvSpPr>
        <p:spPr>
          <a:xfrm rot="1175940" flipH="1">
            <a:off x="10490066" y="5122112"/>
            <a:ext cx="1073013" cy="33176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Electrons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9DF31-127D-CA41-98C8-9F0A026091EB}"/>
              </a:ext>
            </a:extLst>
          </p:cNvPr>
          <p:cNvSpPr txBox="1"/>
          <p:nvPr/>
        </p:nvSpPr>
        <p:spPr>
          <a:xfrm>
            <a:off x="8212163" y="3656322"/>
            <a:ext cx="601447" cy="276999"/>
          </a:xfrm>
          <a:prstGeom prst="rect">
            <a:avLst/>
          </a:prstGeom>
          <a:solidFill>
            <a:srgbClr val="C0B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quads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35D20F-6BC2-F040-A662-589E881859FB}"/>
              </a:ext>
            </a:extLst>
          </p:cNvPr>
          <p:cNvSpPr txBox="1"/>
          <p:nvPr/>
        </p:nvSpPr>
        <p:spPr>
          <a:xfrm>
            <a:off x="8178500" y="3357237"/>
            <a:ext cx="668773" cy="276999"/>
          </a:xfrm>
          <a:prstGeom prst="rect">
            <a:avLst/>
          </a:prstGeom>
          <a:solidFill>
            <a:srgbClr val="FFBFB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dipoles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EDD7C-2952-274B-9950-A43D2885C5E8}"/>
              </a:ext>
            </a:extLst>
          </p:cNvPr>
          <p:cNvSpPr txBox="1"/>
          <p:nvPr/>
        </p:nvSpPr>
        <p:spPr>
          <a:xfrm>
            <a:off x="8242997" y="6070750"/>
            <a:ext cx="2778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Distance around beam trajectories [m]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35E9C-9632-2244-B3E3-0564E86C8658}"/>
              </a:ext>
            </a:extLst>
          </p:cNvPr>
          <p:cNvSpPr txBox="1"/>
          <p:nvPr/>
        </p:nvSpPr>
        <p:spPr>
          <a:xfrm rot="16200000">
            <a:off x="5687367" y="4425399"/>
            <a:ext cx="2888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Ring radial distance from hall center [m]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037EA-72E4-224B-A4B4-201D219D44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962" y="786413"/>
            <a:ext cx="2664811" cy="1495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1E8751-02ED-6F4A-95C9-894EEE51BC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98" y="957523"/>
            <a:ext cx="2624198" cy="1318007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6AAF109-39A0-5518-8C4D-EE35083C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60A645-2B43-B25A-8F16-F592D2535F64}"/>
              </a:ext>
            </a:extLst>
          </p:cNvPr>
          <p:cNvSpPr txBox="1"/>
          <p:nvPr/>
        </p:nvSpPr>
        <p:spPr>
          <a:xfrm>
            <a:off x="7270333" y="2379607"/>
            <a:ext cx="426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7"/>
              </a:rPr>
              <a:t>First EIC 2</a:t>
            </a:r>
            <a:r>
              <a:rPr lang="en-US" baseline="30000">
                <a:hlinkClick r:id="rId7"/>
              </a:rPr>
              <a:t>nd</a:t>
            </a:r>
            <a:r>
              <a:rPr lang="en-US">
                <a:hlinkClick r:id="rId7"/>
              </a:rPr>
              <a:t> Detector Workshop (May 2023)</a:t>
            </a:r>
            <a:endParaRPr lang="en-US"/>
          </a:p>
          <a:p>
            <a:r>
              <a:rPr lang="en-US">
                <a:hlinkClick r:id="rId8"/>
              </a:rPr>
              <a:t>IR8 Accelerator Talk (R. Gamage)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C9ED1-3EAB-D710-FDA3-C5B38D054D96}"/>
              </a:ext>
            </a:extLst>
          </p:cNvPr>
          <p:cNvSpPr txBox="1"/>
          <p:nvPr/>
        </p:nvSpPr>
        <p:spPr>
          <a:xfrm>
            <a:off x="10219088" y="41881"/>
            <a:ext cx="1972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B.R.P. Gamage (JLab)</a:t>
            </a:r>
          </a:p>
        </p:txBody>
      </p:sp>
    </p:spTree>
    <p:extLst>
      <p:ext uri="{BB962C8B-B14F-4D97-AF65-F5344CB8AC3E}">
        <p14:creationId xmlns:p14="http://schemas.microsoft.com/office/powerpoint/2010/main" val="125573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822C28-9133-16DF-C95D-E2B6CE3304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7784" y="784651"/>
            <a:ext cx="6669945" cy="4621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96140D-CBCC-7F63-4B0A-2A57DC83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197 MHz Prototype Crab Cavity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C4332-7187-2539-534F-A2E2BE168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B21F7-42CE-C2DC-F304-78962A9C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8F1CA-1903-794C-CE16-427D71CC2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33" y="4321118"/>
            <a:ext cx="5057236" cy="166021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Cavity body is comprised of 4 mm Nb with some regions thicker than 4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Stiffeners are needed to maintain stress at acceptable level</a:t>
            </a:r>
            <a:endParaRPr lang="en-US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AFE2DA-DC89-B32B-3A13-FBEDEF6E27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33" y="955643"/>
            <a:ext cx="4129644" cy="31034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5C457F7-CD4E-BB9A-E451-DAD46EDE85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329" y="2616646"/>
            <a:ext cx="758910" cy="16247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9A15F4-CBCF-1631-CAE5-F6CA279F0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2089" y="4613727"/>
            <a:ext cx="2430728" cy="1804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F6A90A-9800-4699-A238-EF116124AC0D}"/>
              </a:ext>
            </a:extLst>
          </p:cNvPr>
          <p:cNvSpPr txBox="1"/>
          <p:nvPr/>
        </p:nvSpPr>
        <p:spPr>
          <a:xfrm>
            <a:off x="10031688" y="5750183"/>
            <a:ext cx="216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Welds modeled at all </a:t>
            </a:r>
            <a:r>
              <a:rPr lang="en-US" dirty="0" err="1"/>
              <a:t>NbTi</a:t>
            </a:r>
            <a:r>
              <a:rPr lang="en-US" dirty="0"/>
              <a:t> to </a:t>
            </a:r>
            <a:r>
              <a:rPr lang="en-US" dirty="0" err="1"/>
              <a:t>Nb</a:t>
            </a:r>
            <a:r>
              <a:rPr lang="en-US" dirty="0"/>
              <a:t> joints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538D9-748A-4630-925A-BD569E40801A}"/>
              </a:ext>
            </a:extLst>
          </p:cNvPr>
          <p:cNvSpPr txBox="1"/>
          <p:nvPr/>
        </p:nvSpPr>
        <p:spPr>
          <a:xfrm>
            <a:off x="10651713" y="41881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S. de Silva (ODU)</a:t>
            </a:r>
          </a:p>
        </p:txBody>
      </p:sp>
    </p:spTree>
    <p:extLst>
      <p:ext uri="{BB962C8B-B14F-4D97-AF65-F5344CB8AC3E}">
        <p14:creationId xmlns:p14="http://schemas.microsoft.com/office/powerpoint/2010/main" val="238753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EE3D-8A0A-0571-EE61-936A19B5B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Cavity Fabrication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AEFAF-FDB3-D8B9-3395-AF85CAA0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284CB-D1F3-23F4-2B43-9B8DDB0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07F0FE-1DA7-19A7-6B51-952533154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9" y="847016"/>
            <a:ext cx="4816581" cy="225102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Majority of the cavity body is deep drawn from 4.17 mm Nb sheets</a:t>
            </a:r>
          </a:p>
          <a:p>
            <a:pPr lvl="1"/>
            <a:r>
              <a:rPr lang="en-US" sz="2000" dirty="0"/>
              <a:t>A full Cu cavity will be fabricated to understand and verify the fabrication process</a:t>
            </a:r>
          </a:p>
          <a:p>
            <a:pPr lvl="1"/>
            <a:r>
              <a:rPr lang="en-US" sz="2000" dirty="0"/>
              <a:t>Also, to perform room temp measurements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15144-4D2E-51A1-DEE7-8DD21755E3C3}"/>
              </a:ext>
            </a:extLst>
          </p:cNvPr>
          <p:cNvGrpSpPr/>
          <p:nvPr/>
        </p:nvGrpSpPr>
        <p:grpSpPr>
          <a:xfrm>
            <a:off x="4450763" y="847016"/>
            <a:ext cx="7545325" cy="5688669"/>
            <a:chOff x="3903260" y="492994"/>
            <a:chExt cx="8169556" cy="62001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790153-364E-82F5-E01F-FD0812015AB8}"/>
                </a:ext>
              </a:extLst>
            </p:cNvPr>
            <p:cNvSpPr/>
            <p:nvPr/>
          </p:nvSpPr>
          <p:spPr>
            <a:xfrm>
              <a:off x="3903260" y="2333767"/>
              <a:ext cx="8169556" cy="4230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AEF8B2-C4B4-E800-7D5B-2396F98B0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0555" y="492994"/>
              <a:ext cx="8142261" cy="6200155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90E419-FB9D-6124-FFD2-1AE900ED9606}"/>
              </a:ext>
            </a:extLst>
          </p:cNvPr>
          <p:cNvSpPr txBox="1">
            <a:spLocks/>
          </p:cNvSpPr>
          <p:nvPr/>
        </p:nvSpPr>
        <p:spPr>
          <a:xfrm>
            <a:off x="248336" y="3113547"/>
            <a:ext cx="3847530" cy="1638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Flanges:</a:t>
            </a:r>
          </a:p>
          <a:p>
            <a:pPr lvl="1"/>
            <a:r>
              <a:rPr lang="en-US" sz="2000" dirty="0"/>
              <a:t>Dogbone flanges – Nb with Indium seals</a:t>
            </a:r>
          </a:p>
          <a:p>
            <a:pPr lvl="1"/>
            <a:r>
              <a:rPr lang="en-US" sz="2000" dirty="0"/>
              <a:t>All other flanges – 316 LN SS CF flanges with Cu gaskets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090CDD-297C-1F34-5005-15AB6B523533}"/>
              </a:ext>
            </a:extLst>
          </p:cNvPr>
          <p:cNvSpPr txBox="1">
            <a:spLocks/>
          </p:cNvSpPr>
          <p:nvPr/>
        </p:nvSpPr>
        <p:spPr>
          <a:xfrm>
            <a:off x="248335" y="4880342"/>
            <a:ext cx="4351951" cy="14441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All material procurements are placed and most of the material have been received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C78A3-3E93-4643-8049-101D169A43FC}"/>
              </a:ext>
            </a:extLst>
          </p:cNvPr>
          <p:cNvSpPr txBox="1"/>
          <p:nvPr/>
        </p:nvSpPr>
        <p:spPr>
          <a:xfrm>
            <a:off x="10651713" y="41881"/>
            <a:ext cx="1609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S. de Silva (ODU)</a:t>
            </a:r>
          </a:p>
        </p:txBody>
      </p:sp>
    </p:spTree>
    <p:extLst>
      <p:ext uri="{BB962C8B-B14F-4D97-AF65-F5344CB8AC3E}">
        <p14:creationId xmlns:p14="http://schemas.microsoft.com/office/powerpoint/2010/main" val="272545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B810-EEBD-8340-A3E6-5531413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5EA4D-AB2C-9541-B6C3-7675242B6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EIC project is well on its way to CD-3A (early FY24) and CD-2 (early FY25)</a:t>
            </a:r>
          </a:p>
          <a:p>
            <a:pPr lvl="1"/>
            <a:r>
              <a:rPr lang="en-US"/>
              <a:t>IRA funding and improved funding profiles have supported needed staffing ramp-up</a:t>
            </a:r>
          </a:p>
          <a:p>
            <a:pPr lvl="1"/>
            <a:endParaRPr lang="en-US"/>
          </a:p>
          <a:p>
            <a:r>
              <a:rPr lang="en-US"/>
              <a:t>The JLab/BNL EIC partnership is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highly functional, flexible, and strong</a:t>
            </a:r>
          </a:p>
          <a:p>
            <a:pPr lvl="1"/>
            <a:r>
              <a:rPr lang="en-US"/>
              <a:t>January 2023 OPA review success/teambuilding; ongoing regular travel between labs</a:t>
            </a:r>
          </a:p>
          <a:p>
            <a:pPr lvl="2"/>
            <a:r>
              <a:rPr lang="en-US"/>
              <a:t>Many members of JLab team at BNL this week for CD-3A Cost Review, Cooler Review</a:t>
            </a:r>
          </a:p>
          <a:p>
            <a:pPr lvl="1"/>
            <a:r>
              <a:rPr lang="en-US"/>
              <a:t>JLab accelerator design activities focus in areas of technical responsibility and strength</a:t>
            </a:r>
          </a:p>
          <a:p>
            <a:pPr lvl="1"/>
            <a:r>
              <a:rPr lang="en-US"/>
              <a:t>Sufficient resources to address emerging beam dynamics/design challenges</a:t>
            </a:r>
          </a:p>
          <a:p>
            <a:endParaRPr lang="en-US"/>
          </a:p>
          <a:p>
            <a:r>
              <a:rPr lang="en-US"/>
              <a:t>JLab has participation and visibility in the project at all levels</a:t>
            </a:r>
          </a:p>
          <a:p>
            <a:pPr lvl="1"/>
            <a:r>
              <a:rPr lang="en-US"/>
              <a:t>Intellectual engagement towards CD-3A/2, focus on JLab scope ownership areas</a:t>
            </a:r>
          </a:p>
          <a:p>
            <a:pPr lvl="1"/>
            <a:r>
              <a:rPr lang="en-US"/>
              <a:t>Engaged through project lifetime</a:t>
            </a:r>
          </a:p>
          <a:p>
            <a:pPr lvl="2"/>
            <a:r>
              <a:rPr lang="en-US"/>
              <a:t>IR design for physics program including future second IR</a:t>
            </a:r>
          </a:p>
          <a:p>
            <a:pPr lvl="2"/>
            <a:r>
              <a:rPr lang="en-US"/>
              <a:t>SRF scope and R&amp;D including crab cavities</a:t>
            </a:r>
          </a:p>
          <a:p>
            <a:pPr lvl="2"/>
            <a:r>
              <a:rPr lang="en-US"/>
              <a:t>(Commissioning/pre-operations)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3D186-BA5D-1843-A155-354CE818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CB27A77-8C09-E1D2-0E27-FD4D7C6A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</p:spTree>
    <p:extLst>
      <p:ext uri="{BB962C8B-B14F-4D97-AF65-F5344CB8AC3E}">
        <p14:creationId xmlns:p14="http://schemas.microsoft.com/office/powerpoint/2010/main" val="608180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D5AE-1380-974C-7C66-13A0F2B5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0C81-3DB2-856C-C40B-88BC32401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2A885-37C3-5D46-BED5-101324C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5FC46-C31D-2486-3E0B-3C01C8B3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0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5EFFB-CC73-F0CD-2C32-DED930D4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ESR Polarization: Continuous Injection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3AEF2-52B7-C0F4-852E-A91EDDB2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4276F-08EE-0B83-CEE2-61766623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CC2576-38D9-95D1-9B02-2BC3A50F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84" y="1099432"/>
            <a:ext cx="11567160" cy="487874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~1Hz injection of new highly polarized (~85%) electron bunches</a:t>
            </a:r>
          </a:p>
          <a:p>
            <a:pPr marL="800100" lvl="1" indent="-342900"/>
            <a:r>
              <a:rPr lang="en-US" sz="2400" dirty="0"/>
              <a:t>Will have to learn how to minimize backgrounds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Initial polarization decays towards P</a:t>
            </a:r>
            <a:r>
              <a:rPr lang="en-US" sz="2400" baseline="-25000" dirty="0"/>
              <a:t>∞  </a:t>
            </a:r>
            <a:r>
              <a:rPr lang="en-US" sz="2400" dirty="0"/>
              <a:t>&lt; ~50%</a:t>
            </a:r>
          </a:p>
          <a:p>
            <a:pPr marL="800100" lvl="1" indent="-342900"/>
            <a:r>
              <a:rPr lang="en-US" sz="2000" dirty="0"/>
              <a:t>Equilibrium of self-polarization and synchrotron radiation stochastic excitation</a:t>
            </a:r>
            <a:endParaRPr lang="en-US" sz="2400" dirty="0"/>
          </a:p>
          <a:p>
            <a:pPr marL="800100" lvl="1" indent="-342900"/>
            <a:r>
              <a:rPr lang="en-US" sz="2400" dirty="0"/>
              <a:t>At 18 GeV, </a:t>
            </a:r>
            <a:r>
              <a:rPr lang="en-US" sz="2400" dirty="0">
                <a:sym typeface="Wingdings" panose="05000000000000000000" pitchFamily="2" charset="2"/>
              </a:rPr>
              <a:t>every bunch replaced in a few minutes</a:t>
            </a:r>
            <a:endParaRPr lang="en-US" sz="2400" dirty="0"/>
          </a:p>
          <a:p>
            <a:pPr marL="800100" lvl="1" indent="-342900"/>
            <a:r>
              <a:rPr lang="en-US" sz="2400" dirty="0"/>
              <a:t>Need both polarization directions present at the same time 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0EB032-D55B-E7E8-984E-C24233DFF8E7}"/>
              </a:ext>
            </a:extLst>
          </p:cNvPr>
          <p:cNvSpPr/>
          <p:nvPr/>
        </p:nvSpPr>
        <p:spPr>
          <a:xfrm>
            <a:off x="4769974" y="3534254"/>
            <a:ext cx="1073423" cy="36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BF715-5F45-9346-1E2D-BDBD008BC59A}"/>
              </a:ext>
            </a:extLst>
          </p:cNvPr>
          <p:cNvSpPr txBox="1"/>
          <p:nvPr/>
        </p:nvSpPr>
        <p:spPr>
          <a:xfrm>
            <a:off x="3641759" y="4137449"/>
            <a:ext cx="866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</a:t>
            </a:r>
            <a:r>
              <a:rPr lang="en-US" sz="1350" baseline="-25000" dirty="0"/>
              <a:t>av</a:t>
            </a:r>
            <a:r>
              <a:rPr lang="en-US" sz="1350" dirty="0"/>
              <a:t>=80%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95FD3-0717-8B9A-ADCB-029EA05AA49E}"/>
              </a:ext>
            </a:extLst>
          </p:cNvPr>
          <p:cNvSpPr txBox="1"/>
          <p:nvPr/>
        </p:nvSpPr>
        <p:spPr>
          <a:xfrm>
            <a:off x="3378544" y="5209012"/>
            <a:ext cx="86614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</a:t>
            </a:r>
            <a:r>
              <a:rPr lang="en-US" sz="1350" baseline="-25000" dirty="0"/>
              <a:t>av</a:t>
            </a:r>
            <a:r>
              <a:rPr lang="en-US" sz="1350" dirty="0"/>
              <a:t>=80%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5F09E-B12E-1D86-99FC-24CF9941D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2574" y="3612178"/>
            <a:ext cx="5985660" cy="24796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73221D-FA2A-0D17-178B-110A0B5EBBCB}"/>
              </a:ext>
            </a:extLst>
          </p:cNvPr>
          <p:cNvCxnSpPr>
            <a:cxnSpLocks/>
          </p:cNvCxnSpPr>
          <p:nvPr/>
        </p:nvCxnSpPr>
        <p:spPr>
          <a:xfrm>
            <a:off x="5754729" y="3717888"/>
            <a:ext cx="0" cy="1836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90EAEA-3A9C-99D3-C91A-D5FE9CB1676D}"/>
              </a:ext>
            </a:extLst>
          </p:cNvPr>
          <p:cNvCxnSpPr>
            <a:cxnSpLocks/>
          </p:cNvCxnSpPr>
          <p:nvPr/>
        </p:nvCxnSpPr>
        <p:spPr>
          <a:xfrm flipV="1">
            <a:off x="4766273" y="5594765"/>
            <a:ext cx="0" cy="3443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B32A1F-F3B4-91A9-A042-C3CF0C1DB287}"/>
              </a:ext>
            </a:extLst>
          </p:cNvPr>
          <p:cNvCxnSpPr>
            <a:cxnSpLocks/>
          </p:cNvCxnSpPr>
          <p:nvPr/>
        </p:nvCxnSpPr>
        <p:spPr>
          <a:xfrm flipV="1">
            <a:off x="5385299" y="5590205"/>
            <a:ext cx="0" cy="3443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8A17FD-8DAB-261C-3B34-7CD44E42BB99}"/>
              </a:ext>
            </a:extLst>
          </p:cNvPr>
          <p:cNvCxnSpPr>
            <a:cxnSpLocks/>
          </p:cNvCxnSpPr>
          <p:nvPr/>
        </p:nvCxnSpPr>
        <p:spPr>
          <a:xfrm flipV="1">
            <a:off x="6019340" y="5582344"/>
            <a:ext cx="0" cy="3443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78D1B0-C686-B62C-2C46-1042CD2EB44B}"/>
              </a:ext>
            </a:extLst>
          </p:cNvPr>
          <p:cNvCxnSpPr>
            <a:cxnSpLocks/>
          </p:cNvCxnSpPr>
          <p:nvPr/>
        </p:nvCxnSpPr>
        <p:spPr>
          <a:xfrm flipV="1">
            <a:off x="6608335" y="5586048"/>
            <a:ext cx="0" cy="3443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D54C91C-F9F3-49BB-2618-6CD5CEFF212D}"/>
              </a:ext>
            </a:extLst>
          </p:cNvPr>
          <p:cNvSpPr txBox="1"/>
          <p:nvPr/>
        </p:nvSpPr>
        <p:spPr>
          <a:xfrm>
            <a:off x="5156216" y="3445515"/>
            <a:ext cx="1387732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Re-injection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17B4F-F306-1543-40CE-70BAD7C09B09}"/>
              </a:ext>
            </a:extLst>
          </p:cNvPr>
          <p:cNvSpPr txBox="1"/>
          <p:nvPr/>
        </p:nvSpPr>
        <p:spPr>
          <a:xfrm>
            <a:off x="5290240" y="5849581"/>
            <a:ext cx="178422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6FF3"/>
                </a:solidFill>
              </a:rPr>
              <a:t>Re-injections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61B3D9-FE80-ADF1-C6BE-7A46048F92A5}"/>
              </a:ext>
            </a:extLst>
          </p:cNvPr>
          <p:cNvGrpSpPr/>
          <p:nvPr/>
        </p:nvGrpSpPr>
        <p:grpSpPr>
          <a:xfrm>
            <a:off x="8726159" y="3677200"/>
            <a:ext cx="2091442" cy="608815"/>
            <a:chOff x="1969362" y="2645426"/>
            <a:chExt cx="1850122" cy="497443"/>
          </a:xfrm>
        </p:grpSpPr>
        <p:sp>
          <p:nvSpPr>
            <p:cNvPr id="19" name="Arrow: Down 19">
              <a:extLst>
                <a:ext uri="{FF2B5EF4-FFF2-40B4-BE49-F238E27FC236}">
                  <a16:creationId xmlns:a16="http://schemas.microsoft.com/office/drawing/2014/main" id="{6B266ED3-E6D8-4627-B9B3-5DAF5505AFF3}"/>
                </a:ext>
              </a:extLst>
            </p:cNvPr>
            <p:cNvSpPr/>
            <p:nvPr/>
          </p:nvSpPr>
          <p:spPr>
            <a:xfrm>
              <a:off x="2079563" y="2882043"/>
              <a:ext cx="70941" cy="1788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Arrow: Down 20">
              <a:extLst>
                <a:ext uri="{FF2B5EF4-FFF2-40B4-BE49-F238E27FC236}">
                  <a16:creationId xmlns:a16="http://schemas.microsoft.com/office/drawing/2014/main" id="{9623A656-A500-D2DD-60B7-16FE6CBFD70E}"/>
                </a:ext>
              </a:extLst>
            </p:cNvPr>
            <p:cNvSpPr/>
            <p:nvPr/>
          </p:nvSpPr>
          <p:spPr>
            <a:xfrm>
              <a:off x="2190711" y="2882043"/>
              <a:ext cx="70941" cy="17887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3ADBEB-5756-0063-DD1C-5E9258DC57CA}"/>
                </a:ext>
              </a:extLst>
            </p:cNvPr>
            <p:cNvSpPr txBox="1"/>
            <p:nvPr/>
          </p:nvSpPr>
          <p:spPr>
            <a:xfrm>
              <a:off x="1969362" y="2645426"/>
              <a:ext cx="634301" cy="24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 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CD0E1E-9A39-313C-2B4D-359AAE4BB19C}"/>
                </a:ext>
              </a:extLst>
            </p:cNvPr>
            <p:cNvSpPr txBox="1"/>
            <p:nvPr/>
          </p:nvSpPr>
          <p:spPr>
            <a:xfrm>
              <a:off x="2462563" y="2665068"/>
              <a:ext cx="1356921" cy="47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Refilled every 1.2 minutes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0DEE89-1913-B840-5BF0-6A2D0A7BDECA}"/>
              </a:ext>
            </a:extLst>
          </p:cNvPr>
          <p:cNvGrpSpPr/>
          <p:nvPr/>
        </p:nvGrpSpPr>
        <p:grpSpPr>
          <a:xfrm>
            <a:off x="8726159" y="5359053"/>
            <a:ext cx="1805338" cy="652882"/>
            <a:chOff x="4336513" y="2617474"/>
            <a:chExt cx="1597030" cy="533449"/>
          </a:xfrm>
        </p:grpSpPr>
        <p:sp>
          <p:nvSpPr>
            <p:cNvPr id="24" name="Arrow: Down 24">
              <a:extLst>
                <a:ext uri="{FF2B5EF4-FFF2-40B4-BE49-F238E27FC236}">
                  <a16:creationId xmlns:a16="http://schemas.microsoft.com/office/drawing/2014/main" id="{49FC723E-D6FD-0793-A54B-905F60E7FE8E}"/>
                </a:ext>
              </a:extLst>
            </p:cNvPr>
            <p:cNvSpPr/>
            <p:nvPr/>
          </p:nvSpPr>
          <p:spPr>
            <a:xfrm>
              <a:off x="4440326" y="2855060"/>
              <a:ext cx="70941" cy="1788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Arrow: Down 25">
              <a:extLst>
                <a:ext uri="{FF2B5EF4-FFF2-40B4-BE49-F238E27FC236}">
                  <a16:creationId xmlns:a16="http://schemas.microsoft.com/office/drawing/2014/main" id="{D3C10556-3B35-92C7-72C1-EF5555BEFA94}"/>
                </a:ext>
              </a:extLst>
            </p:cNvPr>
            <p:cNvSpPr/>
            <p:nvPr/>
          </p:nvSpPr>
          <p:spPr>
            <a:xfrm flipH="1" flipV="1">
              <a:off x="4523094" y="2844413"/>
              <a:ext cx="70941" cy="1738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31870A-71EE-5C3F-691E-B001C678A648}"/>
                </a:ext>
              </a:extLst>
            </p:cNvPr>
            <p:cNvSpPr txBox="1"/>
            <p:nvPr/>
          </p:nvSpPr>
          <p:spPr>
            <a:xfrm>
              <a:off x="4336513" y="2617474"/>
              <a:ext cx="632636" cy="245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 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639944-0C14-12C7-5E0B-B921885B4941}"/>
                </a:ext>
              </a:extLst>
            </p:cNvPr>
            <p:cNvSpPr txBox="1"/>
            <p:nvPr/>
          </p:nvSpPr>
          <p:spPr>
            <a:xfrm>
              <a:off x="4697848" y="2673122"/>
              <a:ext cx="1235695" cy="47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Refilled every  3.2 minutes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41835B4-F60A-E6CC-7911-912497ACC1A5}"/>
              </a:ext>
            </a:extLst>
          </p:cNvPr>
          <p:cNvSpPr txBox="1"/>
          <p:nvPr/>
        </p:nvSpPr>
        <p:spPr>
          <a:xfrm>
            <a:off x="8159241" y="4405568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Asymmetric polarizations P</a:t>
            </a:r>
          </a:p>
          <a:p>
            <a:r>
              <a:rPr lang="en-US" sz="2000"/>
              <a:t>with respect to dipole field B</a:t>
            </a:r>
          </a:p>
        </p:txBody>
      </p:sp>
    </p:spTree>
    <p:extLst>
      <p:ext uri="{BB962C8B-B14F-4D97-AF65-F5344CB8AC3E}">
        <p14:creationId xmlns:p14="http://schemas.microsoft.com/office/powerpoint/2010/main" val="395648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697F-07D2-7CD1-726E-2478C29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EIC Photocathode R&amp;D Success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CEC4D-6EFC-2581-2643-AE29662A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47598-04D4-2CA3-0EC7-49ABB839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BC79E8-0150-0E5A-B057-5B7B73181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529587"/>
              </p:ext>
            </p:extLst>
          </p:nvPr>
        </p:nvGraphicFramePr>
        <p:xfrm>
          <a:off x="1302635" y="2102485"/>
          <a:ext cx="9007050" cy="415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4F319E-1792-FEBB-21A5-1C7EA009C4E1}"/>
              </a:ext>
            </a:extLst>
          </p:cNvPr>
          <p:cNvSpPr txBox="1"/>
          <p:nvPr/>
        </p:nvSpPr>
        <p:spPr>
          <a:xfrm>
            <a:off x="1023429" y="879817"/>
            <a:ext cx="10674299" cy="1169551"/>
          </a:xfrm>
          <a:prstGeom prst="rect">
            <a:avLst/>
          </a:prstGeom>
          <a:solidFill>
            <a:srgbClr val="CFD6EB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istributed Bragg reflector (DBR) layer was added to the GaAs photocathode, resulting in 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Fabry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-Perot resonance in between the surface-vacuum interface and DBR layer that significantly enhances the QE.</a:t>
            </a:r>
          </a:p>
          <a:p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ODU/</a:t>
            </a:r>
            <a:r>
              <a:rPr lang="en-US" altLang="zh-CN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/BNL: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GaAs/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GaAsP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AlGaAs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GaAsP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DBR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performance: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QE=2.35%,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ESP=92%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B395D-A59B-0582-6BE1-465E84930D45}"/>
              </a:ext>
            </a:extLst>
          </p:cNvPr>
          <p:cNvSpPr txBox="1"/>
          <p:nvPr/>
        </p:nvSpPr>
        <p:spPr>
          <a:xfrm>
            <a:off x="10651713" y="41881"/>
            <a:ext cx="1383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E. Wang (BNL)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6C24A-A75E-6F86-AAAE-360C37D490AC}"/>
              </a:ext>
            </a:extLst>
          </p:cNvPr>
          <p:cNvSpPr txBox="1"/>
          <p:nvPr/>
        </p:nvSpPr>
        <p:spPr>
          <a:xfrm>
            <a:off x="6222295" y="1614261"/>
            <a:ext cx="4429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Satisfies EIC electron photocathode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9273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EC49-6EA3-E742-8B49-E5A35E84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Overview: EIC Accelerator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3EF2-FDD6-7845-9657-9392B211A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5657307" cy="53816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Project and scope</a:t>
            </a:r>
          </a:p>
          <a:p>
            <a:pPr lvl="1">
              <a:lnSpc>
                <a:spcPct val="100000"/>
              </a:lnSpc>
            </a:pPr>
            <a:r>
              <a:rPr lang="en-US"/>
              <a:t>Review of project overview, parameters</a:t>
            </a:r>
          </a:p>
          <a:p>
            <a:pPr lvl="1">
              <a:lnSpc>
                <a:spcPct val="100000"/>
              </a:lnSpc>
            </a:pPr>
            <a:r>
              <a:rPr lang="en-US"/>
              <a:t>Achieving high luminosity</a:t>
            </a:r>
          </a:p>
          <a:p>
            <a:pPr lvl="1">
              <a:lnSpc>
                <a:spcPct val="100000"/>
              </a:lnSpc>
            </a:pPr>
            <a:r>
              <a:rPr lang="en-US"/>
              <a:t>Organization and team</a:t>
            </a:r>
          </a:p>
          <a:p>
            <a:pPr>
              <a:lnSpc>
                <a:spcPct val="100000"/>
              </a:lnSpc>
            </a:pPr>
            <a:r>
              <a:rPr lang="en-US"/>
              <a:t>JLab EIC accelerator design</a:t>
            </a:r>
          </a:p>
          <a:p>
            <a:pPr lvl="1">
              <a:lnSpc>
                <a:spcPct val="100000"/>
              </a:lnSpc>
            </a:pPr>
            <a:r>
              <a:rPr lang="en-US"/>
              <a:t>Beam-beam simulations</a:t>
            </a:r>
          </a:p>
          <a:p>
            <a:pPr lvl="1">
              <a:lnSpc>
                <a:spcPct val="100000"/>
              </a:lnSpc>
            </a:pPr>
            <a:r>
              <a:rPr lang="en-US"/>
              <a:t>TCBI/beam-beam instability analysis</a:t>
            </a:r>
          </a:p>
          <a:p>
            <a:pPr lvl="1">
              <a:lnSpc>
                <a:spcPct val="100000"/>
              </a:lnSpc>
            </a:pPr>
            <a:r>
              <a:rPr lang="en-US"/>
              <a:t>(Primary IR design)</a:t>
            </a:r>
          </a:p>
          <a:p>
            <a:pPr lvl="1">
              <a:lnSpc>
                <a:spcPct val="100000"/>
              </a:lnSpc>
            </a:pPr>
            <a:r>
              <a:rPr lang="en-US"/>
              <a:t>Second IR design</a:t>
            </a:r>
          </a:p>
          <a:p>
            <a:pPr>
              <a:lnSpc>
                <a:spcPct val="100000"/>
              </a:lnSpc>
            </a:pPr>
            <a:r>
              <a:rPr lang="en-US"/>
              <a:t>JLab R&amp;D highlight</a:t>
            </a:r>
          </a:p>
          <a:p>
            <a:pPr lvl="1">
              <a:lnSpc>
                <a:spcPct val="100000"/>
              </a:lnSpc>
            </a:pPr>
            <a:r>
              <a:rPr lang="en-US"/>
              <a:t>Crab cavities</a:t>
            </a:r>
          </a:p>
          <a:p>
            <a:pPr>
              <a:lnSpc>
                <a:spcPct val="100000"/>
              </a:lnSpc>
            </a:pPr>
            <a:r>
              <a:rPr lang="en-US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1BA94-AD71-4548-8BC9-ED2C04EC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104341-9FF3-184B-83D0-D569CBB28600}"/>
              </a:ext>
            </a:extLst>
          </p:cNvPr>
          <p:cNvCxnSpPr>
            <a:cxnSpLocks/>
          </p:cNvCxnSpPr>
          <p:nvPr/>
        </p:nvCxnSpPr>
        <p:spPr>
          <a:xfrm flipH="1">
            <a:off x="9903534" y="2131195"/>
            <a:ext cx="820384" cy="3795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74192BBF-2758-1140-B495-3A33C0C9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802" y="1330938"/>
            <a:ext cx="5952431" cy="5045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E95307-B179-AC49-854B-8CC38AB65A42}"/>
              </a:ext>
            </a:extLst>
          </p:cNvPr>
          <p:cNvSpPr txBox="1"/>
          <p:nvPr/>
        </p:nvSpPr>
        <p:spPr>
          <a:xfrm>
            <a:off x="7254763" y="3588420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3D79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34473D-CED9-0F49-A762-AEE83AF5FA91}"/>
              </a:ext>
            </a:extLst>
          </p:cNvPr>
          <p:cNvSpPr txBox="1"/>
          <p:nvPr/>
        </p:nvSpPr>
        <p:spPr>
          <a:xfrm>
            <a:off x="7996539" y="538897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8C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(HSR)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F76E47-B04A-F945-9954-2C7DC4EF75F1}"/>
              </a:ext>
            </a:extLst>
          </p:cNvPr>
          <p:cNvSpPr txBox="1"/>
          <p:nvPr/>
        </p:nvSpPr>
        <p:spPr>
          <a:xfrm>
            <a:off x="9709715" y="346542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5B57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(ERL)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528C895-08F4-C221-8EF6-9014D401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7566BA-0B83-98DA-B0FA-9B8A98890882}"/>
              </a:ext>
            </a:extLst>
          </p:cNvPr>
          <p:cNvSpPr txBox="1"/>
          <p:nvPr/>
        </p:nvSpPr>
        <p:spPr>
          <a:xfrm>
            <a:off x="7346881" y="4139734"/>
            <a:ext cx="868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Future 2nd</a:t>
            </a:r>
          </a:p>
          <a:p>
            <a:pPr algn="ctr"/>
            <a:r>
              <a:rPr lang="en-US" sz="1200" dirty="0"/>
              <a:t>Detector</a:t>
            </a:r>
          </a:p>
          <a:p>
            <a:pPr algn="ctr"/>
            <a:r>
              <a:rPr lang="en-US" sz="1200" dirty="0"/>
              <a:t>Location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25165-A09F-1F7F-EDC3-65DA46A9F384}"/>
              </a:ext>
            </a:extLst>
          </p:cNvPr>
          <p:cNvSpPr txBox="1"/>
          <p:nvPr/>
        </p:nvSpPr>
        <p:spPr>
          <a:xfrm>
            <a:off x="8598472" y="4946796"/>
            <a:ext cx="7321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Primary</a:t>
            </a:r>
          </a:p>
          <a:p>
            <a:pPr algn="ctr"/>
            <a:r>
              <a:rPr lang="en-US" sz="1200" dirty="0"/>
              <a:t>Detector</a:t>
            </a:r>
          </a:p>
          <a:p>
            <a:pPr algn="ctr"/>
            <a:r>
              <a:rPr lang="en-US" sz="1200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38154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024F-AF73-884F-B15A-F50B29502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EIC OPA Status Review – Jan 31</a:t>
            </a:r>
            <a:r>
              <a:rPr lang="en-US" baseline="30000" dirty="0"/>
              <a:t>st</a:t>
            </a:r>
            <a:r>
              <a:rPr lang="en-US" dirty="0"/>
              <a:t> to Feb 2</a:t>
            </a:r>
            <a:r>
              <a:rPr lang="en-US" baseline="30000" dirty="0"/>
              <a:t>nd</a:t>
            </a:r>
            <a:r>
              <a:rPr lang="en-US" dirty="0"/>
              <a:t> 2023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B261-3337-C948-B576-D7D3DBC2E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Hosted by JLab; 42 members of BNL team traveled for event, toured JLab facilities</a:t>
            </a:r>
          </a:p>
          <a:p>
            <a:pPr lvl="1"/>
            <a:r>
              <a:rPr lang="en-US" dirty="0"/>
              <a:t>Opportunity to share JLab accelerator facilities/expertise with BNL/DOE colleagues</a:t>
            </a:r>
          </a:p>
          <a:p>
            <a:r>
              <a:rPr lang="en-US" dirty="0"/>
              <a:t>Assessed readiness for CD-3A in early FY24</a:t>
            </a:r>
          </a:p>
          <a:p>
            <a:pPr lvl="1"/>
            <a:r>
              <a:rPr lang="en-US" dirty="0"/>
              <a:t>Committee complimented significant progress and made 17 Recommendations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97C8E-31B4-0F4F-8FF8-285F9C61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4" descr="https://uc133527e6e1d48834327871a7e3.previews.dropboxusercontent.com/p/thumb/AB1fBIdUtvX3oU0WO672evAtCFTCFn66pj5p9_W0-zhJsVS93lbX8hnydQljvxBzV_M6hQn_gKIcUc1bTZCAYDcjRHIble8cVhS9tH7Dz4t8f9kWKz6vbTwlhY9Pof_r4BsJLPnX4jmlFuhj3joEqzBFVirakrhyY4NSsOWu1815KM6z2ggGudqJapKMaY3JEkISFibiSmB1ji5pWsOoqKj8WTlc2R-kQTHoObO6kVYpQvNz--gAVxuGkAaR7yNx18_pHUBvfaWOFgNxLbssig6O_NvJABlXe-NjE2DObnrmOhG8YKSQlDI5cPaJp13BMWAeZP0BtodJ4e7UFxVYk1IRc_qCvXCo9NQoXsVoJ6V_8JQ99PDlnpW2cNEZWCPDlj0/p.jpeg">
            <a:extLst>
              <a:ext uri="{FF2B5EF4-FFF2-40B4-BE49-F238E27FC236}">
                <a16:creationId xmlns:a16="http://schemas.microsoft.com/office/drawing/2014/main" id="{83FCED22-9C1B-6349-8F46-343D342C6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152" y="2451145"/>
            <a:ext cx="7962530" cy="38966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uc0dba508f2e0b872434a009cfb7.previews.dropboxusercontent.com/p/thumb/AB28mEAd09DzGICjvINkXNrzn0cADfNUCOirGXKm3eAiVfgT9j1lEgrc55nkjwTbdmDGVP-5jz_mXOFdyV8z1e7buUX42IucGu0V-Mn0P2-NZpAMaSqKe4GsOZoN28sUJzy54f7sg2qheUVWNp5gfUCMwx8xwobqv0Bepcf4n725AAV3tfgWvWMhTRfSD3r08yU69NPKQbTm_cLquBJHvVknIr_b7tEfn208AvjFuUEzwDv0nTiSTsIKzMY-YrNEhhAY7Qt3gYD6AWaX_MPcqGTV-vIKogO-hJyTFJLMiUkxSht1JGt2rdR7TG6YphvKkYvXcG9FFJ42Zco6Cwjemx1hECydUUFYMQXaJbKTNq8TvFAkPD352EAQ6wSOi3ixG6c/p.jpeg">
            <a:extLst>
              <a:ext uri="{FF2B5EF4-FFF2-40B4-BE49-F238E27FC236}">
                <a16:creationId xmlns:a16="http://schemas.microsoft.com/office/drawing/2014/main" id="{64F1245A-A01F-B043-AFC8-1EF2B9EC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0110" y="2442092"/>
            <a:ext cx="2989385" cy="20103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uc35b23664d96cfeb4742be4e24f.previews.dropboxusercontent.com/p/thumb/AB3jhH62tZRuoxNkQJhAYl62PGCOe6mh15RATkGzLDsvfjdqoTAO3ekBfzPb84V3NW7VBLgdRk_vvqbBWMg-sx00F4eHx02mK3NwLsOad_QPfEBGrSW5yL2fnKWvu9B6yCr6H3wC7sry5k_kvDelhluGAesLYCPqGCBaJ8gAnnuiln6yZJbbdT4hofww179lb-UusTvbAJq5z2b2Tb4u-LIy0tJ-5EIaBwJ9PPgcKDyCMjQyt8axyFDa-CGu1J2Fqz3ctwehhmRdrr4CV_GUv8ZkSAB1ip_1w_iQq6x75_htUSppiY6mTHy9ueTBYal-ZJonRxejVknD9sZpeHan_i9AJ2opV3QXcm6f3KnJ6MS5zuf9oSiQjmhd3WXfgxAkfBk/p.jpeg">
            <a:extLst>
              <a:ext uri="{FF2B5EF4-FFF2-40B4-BE49-F238E27FC236}">
                <a16:creationId xmlns:a16="http://schemas.microsoft.com/office/drawing/2014/main" id="{97561D1B-02AC-3048-BE08-6504C774C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4242" y="4158657"/>
            <a:ext cx="2989385" cy="21800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1D1BF87-6BF9-5353-0889-39AFA78B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</p:spTree>
    <p:extLst>
      <p:ext uri="{BB962C8B-B14F-4D97-AF65-F5344CB8AC3E}">
        <p14:creationId xmlns:p14="http://schemas.microsoft.com/office/powerpoint/2010/main" val="290398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8D1F-B5EE-1860-7E6E-ED1D8FBE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EIC Accelerator Design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24C83-5C77-638A-101C-7DD33907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5DF235-E8F1-56F4-C526-47E51F25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925976"/>
            <a:ext cx="6637020" cy="5541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b="1" dirty="0"/>
              <a:t>Hadron storage ring (HSR): 40-275 GeV</a:t>
            </a:r>
            <a:r>
              <a:rPr lang="en-US" sz="2900" dirty="0">
                <a:solidFill>
                  <a:schemeClr val="accent6"/>
                </a:solidFill>
              </a:rPr>
              <a:t> (</a:t>
            </a:r>
            <a:r>
              <a:rPr lang="en-US" sz="2900" b="1" dirty="0">
                <a:solidFill>
                  <a:schemeClr val="accent6"/>
                </a:solidFill>
              </a:rPr>
              <a:t>existing</a:t>
            </a:r>
            <a:r>
              <a:rPr lang="en-US" sz="2900" dirty="0">
                <a:solidFill>
                  <a:schemeClr val="accent6"/>
                </a:solidFill>
              </a:rPr>
              <a:t>)</a:t>
            </a:r>
            <a:r>
              <a:rPr lang="en-US" sz="2900" dirty="0"/>
              <a:t>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up to 1160 bunches, 1A avg beam current </a:t>
            </a:r>
            <a:r>
              <a:rPr lang="en-US" sz="2300" dirty="0">
                <a:solidFill>
                  <a:srgbClr val="FF0000"/>
                </a:solidFill>
              </a:rPr>
              <a:t>(3x RHIC, polarized)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bright vertical beam emittance (1.5 nm); </a:t>
            </a:r>
            <a:r>
              <a:rPr lang="en-US" sz="2300" dirty="0">
                <a:solidFill>
                  <a:srgbClr val="FF0000"/>
                </a:solidFill>
              </a:rPr>
              <a:t>new</a:t>
            </a:r>
            <a:r>
              <a:rPr lang="en-US" sz="2300" dirty="0"/>
              <a:t> vac sleeves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hadron beam cooling</a:t>
            </a:r>
            <a:endParaRPr lang="en-US" sz="700" dirty="0"/>
          </a:p>
          <a:p>
            <a:pPr>
              <a:lnSpc>
                <a:spcPct val="120000"/>
              </a:lnSpc>
            </a:pPr>
            <a:r>
              <a:rPr lang="en-US" sz="2900" b="1" dirty="0"/>
              <a:t>Electron storage ring (ESR): 2.5–18 GeV</a:t>
            </a:r>
            <a:r>
              <a:rPr lang="en-US" sz="2900" dirty="0"/>
              <a:t> (</a:t>
            </a:r>
            <a:r>
              <a:rPr lang="en-US" sz="2900" b="1" dirty="0">
                <a:solidFill>
                  <a:srgbClr val="FF0000"/>
                </a:solidFill>
              </a:rPr>
              <a:t>new</a:t>
            </a:r>
            <a:r>
              <a:rPr lang="en-US" sz="2900" dirty="0"/>
              <a:t>)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up to 1160 polarized bunches</a:t>
            </a:r>
          </a:p>
          <a:p>
            <a:pPr lvl="2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high </a:t>
            </a:r>
            <a:r>
              <a:rPr lang="en-US" sz="2300" dirty="0">
                <a:solidFill>
                  <a:srgbClr val="FF0000"/>
                </a:solidFill>
              </a:rPr>
              <a:t>polarization</a:t>
            </a:r>
            <a:r>
              <a:rPr lang="en-US" sz="2300" dirty="0"/>
              <a:t> by </a:t>
            </a:r>
            <a:r>
              <a:rPr lang="en-US" sz="2300" dirty="0">
                <a:solidFill>
                  <a:srgbClr val="FF0000"/>
                </a:solidFill>
              </a:rPr>
              <a:t>continual reinjection</a:t>
            </a:r>
            <a:r>
              <a:rPr lang="en-US" sz="2300" dirty="0"/>
              <a:t> from RCS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2.5 A avg beam current </a:t>
            </a:r>
            <a:r>
              <a:rPr lang="en-US" sz="2300" dirty="0">
                <a:sym typeface="Wingdings" panose="05000000000000000000" pitchFamily="2" charset="2"/>
              </a:rPr>
              <a:t> 9 MW 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sync rad</a:t>
            </a:r>
            <a:r>
              <a:rPr lang="en-US" sz="2300" dirty="0">
                <a:sym typeface="Wingdings" panose="05000000000000000000" pitchFamily="2" charset="2"/>
              </a:rPr>
              <a:t> power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superconducting RF cavities</a:t>
            </a:r>
          </a:p>
          <a:p>
            <a:pPr>
              <a:lnSpc>
                <a:spcPct val="120000"/>
              </a:lnSpc>
            </a:pPr>
            <a:r>
              <a:rPr lang="en-US" sz="2900" b="1" dirty="0"/>
              <a:t>Rapid cycling synchrotron (RCS): 0.4-18 GeV </a:t>
            </a:r>
            <a:r>
              <a:rPr lang="en-US" sz="2900" dirty="0"/>
              <a:t>(</a:t>
            </a:r>
            <a:r>
              <a:rPr lang="en-US" sz="2900" b="1" dirty="0">
                <a:solidFill>
                  <a:srgbClr val="FF0000"/>
                </a:solidFill>
              </a:rPr>
              <a:t>new</a:t>
            </a:r>
            <a:r>
              <a:rPr lang="en-US" sz="2900" dirty="0"/>
              <a:t>)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2 bunches at 1 Hz; spin transparent due to high periodicity</a:t>
            </a:r>
          </a:p>
          <a:p>
            <a:pPr>
              <a:lnSpc>
                <a:spcPct val="120000"/>
              </a:lnSpc>
            </a:pPr>
            <a:r>
              <a:rPr lang="en-US" sz="2900" b="1" dirty="0"/>
              <a:t>High luminosity IR </a:t>
            </a:r>
            <a:r>
              <a:rPr lang="en-US" sz="2900" dirty="0"/>
              <a:t>(</a:t>
            </a:r>
            <a:r>
              <a:rPr lang="en-US" sz="2900" b="1" dirty="0">
                <a:solidFill>
                  <a:srgbClr val="FF0000"/>
                </a:solidFill>
              </a:rPr>
              <a:t>new; future 2</a:t>
            </a:r>
            <a:r>
              <a:rPr lang="en-US" sz="2900" b="1" baseline="30000" dirty="0">
                <a:solidFill>
                  <a:srgbClr val="FF0000"/>
                </a:solidFill>
              </a:rPr>
              <a:t>nd</a:t>
            </a:r>
            <a:r>
              <a:rPr lang="en-US" sz="2900" b="1" dirty="0">
                <a:solidFill>
                  <a:srgbClr val="FF0000"/>
                </a:solidFill>
              </a:rPr>
              <a:t> IR</a:t>
            </a:r>
            <a:r>
              <a:rPr lang="en-US" sz="2900" dirty="0"/>
              <a:t>)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L = 10</a:t>
            </a:r>
            <a:r>
              <a:rPr lang="en-US" sz="2300" baseline="30000" dirty="0"/>
              <a:t>34 </a:t>
            </a:r>
            <a:r>
              <a:rPr lang="en-US" sz="2300" dirty="0"/>
              <a:t>cm</a:t>
            </a:r>
            <a:r>
              <a:rPr lang="en-US" sz="2300" baseline="30000" dirty="0"/>
              <a:t>-2</a:t>
            </a:r>
            <a:r>
              <a:rPr lang="en-US" sz="2300" dirty="0"/>
              <a:t>s</a:t>
            </a:r>
            <a:r>
              <a:rPr lang="en-US" sz="2300" baseline="30000" dirty="0"/>
              <a:t>-1</a:t>
            </a:r>
            <a:r>
              <a:rPr lang="en-US" sz="2300" dirty="0"/>
              <a:t> = 10 kHz-uba, superconducting magnets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25 mrad crossing angle with </a:t>
            </a:r>
            <a:r>
              <a:rPr lang="en-US" sz="2300" dirty="0">
                <a:solidFill>
                  <a:srgbClr val="FF0000"/>
                </a:solidFill>
              </a:rPr>
              <a:t>crab cavities/crab crossing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/>
              <a:t>spin rotators (produce longitudinal polarization at IP)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CB2045D-2E29-8096-8954-45A5CADF9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4764" y="1128889"/>
            <a:ext cx="5172673" cy="4444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2EC64A-AA37-1859-2486-A5DEBC0942E6}"/>
              </a:ext>
            </a:extLst>
          </p:cNvPr>
          <p:cNvSpPr txBox="1"/>
          <p:nvPr/>
        </p:nvSpPr>
        <p:spPr>
          <a:xfrm rot="20376905">
            <a:off x="5400295" y="3198168"/>
            <a:ext cx="190064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Comparable to new mature</a:t>
            </a:r>
          </a:p>
          <a:p>
            <a:r>
              <a:rPr lang="en-US" sz="1200">
                <a:solidFill>
                  <a:schemeClr val="bg1"/>
                </a:solidFill>
              </a:rPr>
              <a:t>B-factory, e.g. SuperKEKB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682C4-0E2B-614A-D787-7EF09218A343}"/>
              </a:ext>
            </a:extLst>
          </p:cNvPr>
          <p:cNvSpPr txBox="1"/>
          <p:nvPr/>
        </p:nvSpPr>
        <p:spPr>
          <a:xfrm>
            <a:off x="8110810" y="3594240"/>
            <a:ext cx="868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Future 2nd</a:t>
            </a:r>
          </a:p>
          <a:p>
            <a:pPr algn="ctr"/>
            <a:r>
              <a:rPr lang="en-US" sz="1200" dirty="0"/>
              <a:t>Detector</a:t>
            </a:r>
          </a:p>
          <a:p>
            <a:pPr algn="ctr"/>
            <a:r>
              <a:rPr lang="en-US" sz="1200" dirty="0"/>
              <a:t>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949503-7DB1-51AD-BBCA-4A38E7CFB220}"/>
              </a:ext>
            </a:extLst>
          </p:cNvPr>
          <p:cNvSpPr txBox="1"/>
          <p:nvPr/>
        </p:nvSpPr>
        <p:spPr>
          <a:xfrm>
            <a:off x="9096183" y="4240571"/>
            <a:ext cx="7321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Primary</a:t>
            </a:r>
          </a:p>
          <a:p>
            <a:pPr algn="ctr"/>
            <a:r>
              <a:rPr lang="en-US" sz="1200" dirty="0"/>
              <a:t>Detector</a:t>
            </a:r>
          </a:p>
          <a:p>
            <a:pPr algn="ctr"/>
            <a:r>
              <a:rPr lang="en-US" sz="1200" dirty="0"/>
              <a:t>Location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FB07A-BCAF-047E-CB8A-61311020C3DD}"/>
              </a:ext>
            </a:extLst>
          </p:cNvPr>
          <p:cNvSpPr txBox="1"/>
          <p:nvPr/>
        </p:nvSpPr>
        <p:spPr>
          <a:xfrm rot="20376905">
            <a:off x="6003502" y="3580420"/>
            <a:ext cx="1300997" cy="27699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Current 6x NSLS-II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0F174B8-439F-59ED-BD13-C6CE7798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</p:spTree>
    <p:extLst>
      <p:ext uri="{BB962C8B-B14F-4D97-AF65-F5344CB8AC3E}">
        <p14:creationId xmlns:p14="http://schemas.microsoft.com/office/powerpoint/2010/main" val="211306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ED6B-27F1-5D48-8C7C-F065AC3B3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EIC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665AC-CD91-A748-96D1-29C14C1D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A05F2DB-1BC5-6C75-489E-F4CCC641E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C29DEA-3EC6-BA35-B297-BB874C789E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04979" y="-1964301"/>
            <a:ext cx="6739397" cy="106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6129A3-4C64-F25B-B813-68D7D1DB5F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8678" y="302043"/>
            <a:ext cx="1146030" cy="12309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B1D15A-A95A-EF9D-89E2-5D9661A77CCA}"/>
              </a:ext>
            </a:extLst>
          </p:cNvPr>
          <p:cNvSpPr/>
          <p:nvPr/>
        </p:nvSpPr>
        <p:spPr>
          <a:xfrm>
            <a:off x="174944" y="1929506"/>
            <a:ext cx="10633734" cy="30498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3DD73-6AC1-2554-9457-E9B7214337DA}"/>
              </a:ext>
            </a:extLst>
          </p:cNvPr>
          <p:cNvSpPr/>
          <p:nvPr/>
        </p:nvSpPr>
        <p:spPr>
          <a:xfrm>
            <a:off x="174944" y="2794600"/>
            <a:ext cx="10633734" cy="30498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F26A06-E99C-404D-AF47-B8358A623050}"/>
              </a:ext>
            </a:extLst>
          </p:cNvPr>
          <p:cNvSpPr/>
          <p:nvPr/>
        </p:nvSpPr>
        <p:spPr>
          <a:xfrm>
            <a:off x="174944" y="3874986"/>
            <a:ext cx="10633734" cy="30498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0B171-128D-91C8-A208-345A8AD2D636}"/>
              </a:ext>
            </a:extLst>
          </p:cNvPr>
          <p:cNvSpPr/>
          <p:nvPr/>
        </p:nvSpPr>
        <p:spPr>
          <a:xfrm>
            <a:off x="179426" y="6071339"/>
            <a:ext cx="10633734" cy="304988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8E41E-96DB-90BC-0047-4FAA5D43A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665" y="1128890"/>
            <a:ext cx="6864581" cy="5048073"/>
          </a:xfrm>
        </p:spPr>
        <p:txBody>
          <a:bodyPr>
            <a:normAutofit/>
          </a:bodyPr>
          <a:lstStyle/>
          <a:p>
            <a:r>
              <a:rPr lang="en-US" b="1"/>
              <a:t>Maximize collision frequency </a:t>
            </a:r>
            <a:r>
              <a:rPr lang="en-US" sz="2200" b="1"/>
              <a:t>(~90 MHz)</a:t>
            </a:r>
          </a:p>
          <a:p>
            <a:pPr lvl="1"/>
            <a:r>
              <a:rPr lang="en-US"/>
              <a:t>Limited by kicker rise times</a:t>
            </a:r>
          </a:p>
          <a:p>
            <a:pPr lvl="1"/>
            <a:r>
              <a:rPr lang="en-US"/>
              <a:t>Limited by parasitic collisions (crabbing)</a:t>
            </a:r>
          </a:p>
          <a:p>
            <a:pPr lvl="1"/>
            <a:r>
              <a:rPr lang="en-US"/>
              <a:t>Limited by instabilities</a:t>
            </a:r>
          </a:p>
          <a:p>
            <a:r>
              <a:rPr lang="en-US" b="1"/>
              <a:t>Maximize particles per bunch </a:t>
            </a:r>
            <a:r>
              <a:rPr lang="en-US" sz="2200" b="1"/>
              <a:t>(~10</a:t>
            </a:r>
            <a:r>
              <a:rPr lang="en-US" sz="2200" b="1" baseline="30000"/>
              <a:t>11</a:t>
            </a:r>
            <a:r>
              <a:rPr lang="en-US" sz="2200" b="1"/>
              <a:t>)</a:t>
            </a:r>
          </a:p>
          <a:p>
            <a:pPr lvl="1"/>
            <a:r>
              <a:rPr lang="en-US"/>
              <a:t>Limited by sources, space charge</a:t>
            </a:r>
          </a:p>
          <a:p>
            <a:pPr lvl="1"/>
            <a:r>
              <a:rPr lang="en-US"/>
              <a:t>Limited by collective effects</a:t>
            </a:r>
          </a:p>
          <a:p>
            <a:pPr lvl="2"/>
            <a:r>
              <a:rPr lang="en-US"/>
              <a:t>Interaction of beam with impedances</a:t>
            </a:r>
          </a:p>
          <a:p>
            <a:pPr lvl="2"/>
            <a:r>
              <a:rPr lang="en-US"/>
              <a:t>Also total currents: I</a:t>
            </a:r>
            <a:r>
              <a:rPr lang="en-US" baseline="-25000"/>
              <a:t>1,2</a:t>
            </a:r>
            <a:r>
              <a:rPr lang="en-US"/>
              <a:t>=q</a:t>
            </a:r>
            <a:r>
              <a:rPr lang="en-US" baseline="-25000"/>
              <a:t>1,2</a:t>
            </a:r>
            <a:r>
              <a:rPr lang="en-US"/>
              <a:t>N</a:t>
            </a:r>
            <a:r>
              <a:rPr lang="en-US" baseline="-25000"/>
              <a:t>1,2</a:t>
            </a:r>
            <a:r>
              <a:rPr lang="en-US"/>
              <a:t>f</a:t>
            </a:r>
            <a:r>
              <a:rPr lang="en-US" baseline="-25000"/>
              <a:t>coll</a:t>
            </a:r>
            <a:r>
              <a:rPr lang="en-US"/>
              <a:t> </a:t>
            </a:r>
            <a:r>
              <a:rPr lang="en-US" sz="2200"/>
              <a:t>~1-3A</a:t>
            </a:r>
          </a:p>
          <a:p>
            <a:r>
              <a:rPr lang="en-US" b="1"/>
              <a:t>Minimize beam sizes at IP </a:t>
            </a:r>
            <a:r>
              <a:rPr lang="en-US" sz="2200" b="1"/>
              <a:t>(~250/25 um)</a:t>
            </a:r>
          </a:p>
          <a:p>
            <a:pPr lvl="1"/>
            <a:r>
              <a:rPr lang="en-US"/>
              <a:t>Limited by IR focusing, magnets</a:t>
            </a:r>
          </a:p>
          <a:p>
            <a:pPr lvl="1"/>
            <a:r>
              <a:rPr lang="en-US"/>
              <a:t>Limited by chromatic dynamic aperture</a:t>
            </a:r>
          </a:p>
          <a:p>
            <a:pPr lvl="1"/>
            <a:r>
              <a:rPr lang="en-US"/>
              <a:t>Limited by emittance growth (IBS)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9A128-0863-34FB-8791-126E6D2D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3" y="320300"/>
            <a:ext cx="11285837" cy="487490"/>
          </a:xfrm>
        </p:spPr>
        <p:txBody>
          <a:bodyPr/>
          <a:lstStyle/>
          <a:p>
            <a:r>
              <a:rPr lang="en-US" baseline="0"/>
              <a:t>Luminosity (Lumi) Limits In One Slide™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93B91-1650-0720-5454-012B8E927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00356-D8DC-993F-D9A1-AC3FE8DD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3F1E6-5E3C-E4B1-4FD9-CA7415E88DA1}"/>
              </a:ext>
            </a:extLst>
          </p:cNvPr>
          <p:cNvSpPr/>
          <p:nvPr/>
        </p:nvSpPr>
        <p:spPr>
          <a:xfrm>
            <a:off x="5320012" y="1062966"/>
            <a:ext cx="6791306" cy="1484377"/>
          </a:xfrm>
          <a:prstGeom prst="rect">
            <a:avLst/>
          </a:prstGeom>
          <a:solidFill>
            <a:srgbClr val="EA454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C4580-5306-70FD-703F-C7F430E471E6}"/>
              </a:ext>
            </a:extLst>
          </p:cNvPr>
          <p:cNvSpPr/>
          <p:nvPr/>
        </p:nvSpPr>
        <p:spPr>
          <a:xfrm>
            <a:off x="5320012" y="2555302"/>
            <a:ext cx="6809235" cy="1747396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D180EE-C612-EAE8-98CC-4A8CD920A145}"/>
              </a:ext>
            </a:extLst>
          </p:cNvPr>
          <p:cNvSpPr/>
          <p:nvPr/>
        </p:nvSpPr>
        <p:spPr>
          <a:xfrm>
            <a:off x="5320012" y="4302699"/>
            <a:ext cx="6809235" cy="1540764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C4650-B9D1-DA3B-73EC-9BFDEC4D8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7" y="1168487"/>
            <a:ext cx="4429633" cy="25577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647C5B-B822-F0A5-FC57-CB9991450752}"/>
              </a:ext>
            </a:extLst>
          </p:cNvPr>
          <p:cNvSpPr/>
          <p:nvPr/>
        </p:nvSpPr>
        <p:spPr>
          <a:xfrm>
            <a:off x="273981" y="1336128"/>
            <a:ext cx="3503691" cy="58847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22E3DB-8843-0B1B-C20A-63D69A3AE99F}"/>
              </a:ext>
            </a:extLst>
          </p:cNvPr>
          <p:cNvSpPr/>
          <p:nvPr/>
        </p:nvSpPr>
        <p:spPr>
          <a:xfrm>
            <a:off x="479228" y="1965061"/>
            <a:ext cx="3768327" cy="518171"/>
          </a:xfrm>
          <a:prstGeom prst="rect">
            <a:avLst/>
          </a:prstGeom>
          <a:solidFill>
            <a:srgbClr val="EA454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82A0E0-12BB-88DD-64D4-C0FA96E817B7}"/>
              </a:ext>
            </a:extLst>
          </p:cNvPr>
          <p:cNvSpPr/>
          <p:nvPr/>
        </p:nvSpPr>
        <p:spPr>
          <a:xfrm>
            <a:off x="479228" y="2486588"/>
            <a:ext cx="3768327" cy="45384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700518-644A-69CD-DB33-12797611D466}"/>
              </a:ext>
            </a:extLst>
          </p:cNvPr>
          <p:cNvSpPr/>
          <p:nvPr/>
        </p:nvSpPr>
        <p:spPr>
          <a:xfrm>
            <a:off x="479228" y="2940431"/>
            <a:ext cx="4486785" cy="52251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6E0A6A-EBA7-61A7-856C-F5F84FED5E6A}"/>
              </a:ext>
            </a:extLst>
          </p:cNvPr>
          <p:cNvSpPr txBox="1"/>
          <p:nvPr/>
        </p:nvSpPr>
        <p:spPr>
          <a:xfrm>
            <a:off x="345837" y="3726243"/>
            <a:ext cx="4620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Every parameter optimized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separately and collectively in the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EIC design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72886D-6A41-6F6C-4F38-38E5E94CC3C5}"/>
              </a:ext>
            </a:extLst>
          </p:cNvPr>
          <p:cNvSpPr txBox="1"/>
          <p:nvPr/>
        </p:nvSpPr>
        <p:spPr>
          <a:xfrm>
            <a:off x="1061849" y="5274487"/>
            <a:ext cx="4202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Try multiplying out the given numbers –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should be very close to 10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080D-4F0D-8616-9A92-D8F89560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Focus/Luminosity Game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1134B-D890-3D8C-DDE2-0364F26E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F18E0-C2D8-D4A8-11BA-9ECCF556D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537102D-FB96-66E1-9B4E-46A2085DD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922" y="1128890"/>
            <a:ext cx="5998658" cy="487838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8AD8B8-3C26-E93D-1B2A-EBC3076CD496}"/>
              </a:ext>
            </a:extLst>
          </p:cNvPr>
          <p:cNvSpPr txBox="1"/>
          <p:nvPr/>
        </p:nvSpPr>
        <p:spPr>
          <a:xfrm>
            <a:off x="375601" y="3726243"/>
            <a:ext cx="51406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hlinkClick r:id="rId3"/>
              </a:rPr>
              <a:t>http://stephenbrooks.org/ap/beam2d/</a:t>
            </a:r>
            <a:endParaRPr lang="en-US" sz="2400"/>
          </a:p>
          <a:p>
            <a:endParaRPr lang="en-US" sz="2400"/>
          </a:p>
          <a:p>
            <a:r>
              <a:rPr lang="en-US" sz="2400"/>
              <a:t>Can </a:t>
            </a:r>
            <a:r>
              <a:rPr lang="en-US" sz="2400" b="1"/>
              <a:t>you</a:t>
            </a:r>
            <a:r>
              <a:rPr lang="en-US" sz="2400"/>
              <a:t> achieve a peak luminosity of</a:t>
            </a:r>
          </a:p>
          <a:p>
            <a:r>
              <a:rPr lang="en-US" sz="2400"/>
              <a:t>10</a:t>
            </a:r>
            <a:r>
              <a:rPr lang="en-US" sz="2400" baseline="30000"/>
              <a:t>34</a:t>
            </a:r>
            <a:r>
              <a:rPr lang="en-US" sz="2400"/>
              <a:t> cm</a:t>
            </a:r>
            <a:r>
              <a:rPr lang="en-US" sz="2400" baseline="30000"/>
              <a:t>-2</a:t>
            </a:r>
            <a:r>
              <a:rPr lang="en-US" sz="2400"/>
              <a:t> s</a:t>
            </a:r>
            <a:r>
              <a:rPr lang="en-US" sz="2400" baseline="30000"/>
              <a:t>-1</a:t>
            </a:r>
            <a:r>
              <a:rPr lang="en-US" sz="2400"/>
              <a:t>?</a:t>
            </a:r>
          </a:p>
          <a:p>
            <a:endParaRPr lang="en-US" sz="2400"/>
          </a:p>
          <a:p>
            <a:r>
              <a:rPr lang="en-US" sz="2400"/>
              <a:t>(NB: You may have to click on up/down rather than using the arrow keys)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BBF2-E70A-81E5-208B-2214E5AE9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27" y="1168487"/>
            <a:ext cx="4429633" cy="25577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2759BC-9EAC-6338-48E2-C83A7B38BE40}"/>
              </a:ext>
            </a:extLst>
          </p:cNvPr>
          <p:cNvSpPr/>
          <p:nvPr/>
        </p:nvSpPr>
        <p:spPr>
          <a:xfrm>
            <a:off x="273981" y="1336128"/>
            <a:ext cx="3503691" cy="58847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E888D7-A49B-62DC-DCA1-55C1442B7E22}"/>
              </a:ext>
            </a:extLst>
          </p:cNvPr>
          <p:cNvSpPr/>
          <p:nvPr/>
        </p:nvSpPr>
        <p:spPr>
          <a:xfrm>
            <a:off x="479228" y="1965061"/>
            <a:ext cx="3768327" cy="518171"/>
          </a:xfrm>
          <a:prstGeom prst="rect">
            <a:avLst/>
          </a:prstGeom>
          <a:solidFill>
            <a:srgbClr val="EA454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B99D2D-3F1D-8FE6-D490-2D55462CFF61}"/>
              </a:ext>
            </a:extLst>
          </p:cNvPr>
          <p:cNvSpPr/>
          <p:nvPr/>
        </p:nvSpPr>
        <p:spPr>
          <a:xfrm>
            <a:off x="479228" y="2486588"/>
            <a:ext cx="3768327" cy="45384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82B0E9-24A4-27A7-6F9C-07C68D8D006B}"/>
              </a:ext>
            </a:extLst>
          </p:cNvPr>
          <p:cNvSpPr/>
          <p:nvPr/>
        </p:nvSpPr>
        <p:spPr>
          <a:xfrm>
            <a:off x="479228" y="2940431"/>
            <a:ext cx="4486785" cy="522515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6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5C3-B638-C84C-8053-AB93E0815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JLab</a:t>
            </a:r>
            <a:r>
              <a:rPr lang="en-US" baseline="0"/>
              <a:t> EIC Partner Project Organization, Design</a:t>
            </a:r>
            <a:r>
              <a:rPr lang="en-US"/>
              <a:t> </a:t>
            </a:r>
            <a:r>
              <a:rPr lang="en-US" baseline="0"/>
              <a:t>Scope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96390-E15C-E646-A3C1-64BF0BA0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3" y="966055"/>
            <a:ext cx="5710612" cy="538169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/>
              <a:t>JLab EIC Partner Project (EICPP)</a:t>
            </a:r>
          </a:p>
          <a:p>
            <a:pPr lvl="1">
              <a:lnSpc>
                <a:spcPct val="120000"/>
              </a:lnSpc>
            </a:pPr>
            <a:r>
              <a:rPr lang="en-US"/>
              <a:t>Jim Fast: new EICPP manager/director</a:t>
            </a:r>
          </a:p>
          <a:p>
            <a:pPr lvl="1">
              <a:lnSpc>
                <a:spcPct val="120000"/>
              </a:lnSpc>
            </a:pPr>
            <a:r>
              <a:rPr lang="en-US"/>
              <a:t>JLab staffing growth: FY23 =&gt; ~70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Design resources identified for CD-3A/2</a:t>
            </a:r>
          </a:p>
          <a:p>
            <a:pPr lvl="1">
              <a:lnSpc>
                <a:spcPct val="120000"/>
              </a:lnSpc>
            </a:pPr>
            <a:r>
              <a:rPr lang="en-US"/>
              <a:t>Contained in the EIC Design Plan</a:t>
            </a:r>
          </a:p>
          <a:p>
            <a:pPr lvl="1">
              <a:lnSpc>
                <a:spcPct val="120000"/>
              </a:lnSpc>
            </a:pPr>
            <a:r>
              <a:rPr lang="en-US"/>
              <a:t>Developed by C. Montag, T. Satogata, and M. Blaskiewicz (L2/3 design leads)</a:t>
            </a:r>
          </a:p>
          <a:p>
            <a:pPr lvl="1">
              <a:lnSpc>
                <a:spcPct val="120000"/>
              </a:lnSpc>
            </a:pPr>
            <a:r>
              <a:rPr lang="en-US"/>
              <a:t>Updated per project schedule/priorities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JLab involved in many design activities</a:t>
            </a:r>
          </a:p>
          <a:p>
            <a:pPr lvl="1">
              <a:lnSpc>
                <a:spcPct val="120000"/>
              </a:lnSpc>
            </a:pPr>
            <a:r>
              <a:rPr lang="en-US" i="1"/>
              <a:t>Driven by activities, critical decisions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A5481-B5E3-884E-B3D9-40FD991E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EB9729-A6FA-9340-B02F-3D400AADB8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7696" y="1189342"/>
            <a:ext cx="4509991" cy="51584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7FEED9-507D-C143-A972-5B479F415E69}"/>
              </a:ext>
            </a:extLst>
          </p:cNvPr>
          <p:cNvSpPr txBox="1"/>
          <p:nvPr/>
        </p:nvSpPr>
        <p:spPr>
          <a:xfrm>
            <a:off x="6784667" y="781389"/>
            <a:ext cx="296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Excerpt from Design Plan TOC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814F6A-A723-7C44-B592-7D1529C37CC2}"/>
              </a:ext>
            </a:extLst>
          </p:cNvPr>
          <p:cNvSpPr/>
          <p:nvPr/>
        </p:nvSpPr>
        <p:spPr>
          <a:xfrm>
            <a:off x="7008519" y="2089615"/>
            <a:ext cx="4409167" cy="223817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5B7F7-CAC2-9A45-9B42-4CF81EA0E9D0}"/>
              </a:ext>
            </a:extLst>
          </p:cNvPr>
          <p:cNvSpPr/>
          <p:nvPr/>
        </p:nvSpPr>
        <p:spPr>
          <a:xfrm>
            <a:off x="7008519" y="2290783"/>
            <a:ext cx="4409167" cy="223817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7234E-6B83-C949-B270-DC9837F0416B}"/>
              </a:ext>
            </a:extLst>
          </p:cNvPr>
          <p:cNvSpPr/>
          <p:nvPr/>
        </p:nvSpPr>
        <p:spPr>
          <a:xfrm>
            <a:off x="7008519" y="2665687"/>
            <a:ext cx="4409167" cy="223817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36CA9C-A0AC-D843-8D3E-EDB164AB1D13}"/>
              </a:ext>
            </a:extLst>
          </p:cNvPr>
          <p:cNvSpPr/>
          <p:nvPr/>
        </p:nvSpPr>
        <p:spPr>
          <a:xfrm>
            <a:off x="7008519" y="2875999"/>
            <a:ext cx="4409167" cy="223817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C3EA7-73E4-A947-8F05-E34C54922C88}"/>
              </a:ext>
            </a:extLst>
          </p:cNvPr>
          <p:cNvSpPr/>
          <p:nvPr/>
        </p:nvSpPr>
        <p:spPr>
          <a:xfrm>
            <a:off x="7008519" y="3845263"/>
            <a:ext cx="4409167" cy="223817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B9F308-609E-C94E-89DD-A3097DEF18D2}"/>
              </a:ext>
            </a:extLst>
          </p:cNvPr>
          <p:cNvSpPr/>
          <p:nvPr/>
        </p:nvSpPr>
        <p:spPr>
          <a:xfrm>
            <a:off x="6907697" y="4585927"/>
            <a:ext cx="4509990" cy="960120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C5E20D-EA39-F54A-8394-0975F232259F}"/>
              </a:ext>
            </a:extLst>
          </p:cNvPr>
          <p:cNvSpPr/>
          <p:nvPr/>
        </p:nvSpPr>
        <p:spPr>
          <a:xfrm>
            <a:off x="6907695" y="5546047"/>
            <a:ext cx="4509991" cy="801702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1E613-86AF-0344-967D-46C1D9CD41D2}"/>
              </a:ext>
            </a:extLst>
          </p:cNvPr>
          <p:cNvSpPr/>
          <p:nvPr/>
        </p:nvSpPr>
        <p:spPr>
          <a:xfrm>
            <a:off x="9946669" y="854146"/>
            <a:ext cx="1471017" cy="223817"/>
          </a:xfrm>
          <a:prstGeom prst="rect">
            <a:avLst/>
          </a:prstGeom>
          <a:solidFill>
            <a:srgbClr val="F27100">
              <a:alpha val="43000"/>
            </a:srgb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JLab Involvement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981D5D2-CC0D-A53E-3482-556BD2EE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</p:spTree>
    <p:extLst>
      <p:ext uri="{BB962C8B-B14F-4D97-AF65-F5344CB8AC3E}">
        <p14:creationId xmlns:p14="http://schemas.microsoft.com/office/powerpoint/2010/main" val="387603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7918D-EBFE-6E43-8873-A55CEDD1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FY23+ Schedule</a:t>
            </a:r>
            <a:r>
              <a:rPr lang="en-US" baseline="0"/>
              <a:t> and Activities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2A40F-C472-C04C-8F0C-F3083F20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47DF69-8DE1-C847-93D4-7510991D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260" y="966055"/>
            <a:ext cx="6901314" cy="5381694"/>
          </a:xfrm>
        </p:spPr>
        <p:txBody>
          <a:bodyPr>
            <a:normAutofit/>
          </a:bodyPr>
          <a:lstStyle/>
          <a:p>
            <a:r>
              <a:rPr lang="en-US" dirty="0"/>
              <a:t>FY23 planning is well-established towards CD-3A/2</a:t>
            </a:r>
            <a:endParaRPr lang="en-US" sz="1600" dirty="0"/>
          </a:p>
          <a:p>
            <a:r>
              <a:rPr lang="en-US" dirty="0"/>
              <a:t>JLab accelerator design activities</a:t>
            </a:r>
          </a:p>
          <a:p>
            <a:pPr lvl="1"/>
            <a:r>
              <a:rPr lang="en-US" dirty="0"/>
              <a:t>Management activities: costing, reviews...</a:t>
            </a:r>
          </a:p>
          <a:p>
            <a:pPr lvl="1"/>
            <a:r>
              <a:rPr lang="en-US" b="1" dirty="0"/>
              <a:t>Accelerator design</a:t>
            </a:r>
            <a:r>
              <a:rPr lang="en-US" dirty="0"/>
              <a:t> activities towards </a:t>
            </a:r>
            <a:r>
              <a:rPr lang="en-US" b="1" dirty="0"/>
              <a:t>design maturity</a:t>
            </a:r>
          </a:p>
          <a:p>
            <a:pPr lvl="1"/>
            <a:r>
              <a:rPr lang="en-US" b="1" dirty="0"/>
              <a:t>Beam-beam dynamics studies</a:t>
            </a:r>
          </a:p>
          <a:p>
            <a:pPr lvl="1"/>
            <a:r>
              <a:rPr lang="en-US" b="1" dirty="0"/>
              <a:t>Instability analysis</a:t>
            </a:r>
          </a:p>
          <a:p>
            <a:pPr lvl="2"/>
            <a:r>
              <a:rPr lang="en-US" dirty="0"/>
              <a:t>Specifications for feedback systems</a:t>
            </a:r>
          </a:p>
          <a:p>
            <a:pPr lvl="1"/>
            <a:r>
              <a:rPr lang="en-US" b="1" dirty="0"/>
              <a:t>Second IR</a:t>
            </a:r>
          </a:p>
          <a:p>
            <a:pPr lvl="2"/>
            <a:r>
              <a:rPr lang="en-US" dirty="0"/>
              <a:t>Global/local chromatic compensation and tracking</a:t>
            </a:r>
          </a:p>
          <a:p>
            <a:pPr lvl="1"/>
            <a:r>
              <a:rPr lang="en-US" dirty="0"/>
              <a:t>ERL hadron cooler requirements</a:t>
            </a:r>
          </a:p>
          <a:p>
            <a:pPr lvl="1"/>
            <a:r>
              <a:rPr lang="en-US" dirty="0"/>
              <a:t>ESR polarization development, spin matching</a:t>
            </a:r>
          </a:p>
          <a:p>
            <a:pPr lvl="1"/>
            <a:r>
              <a:rPr lang="en-US" dirty="0"/>
              <a:t>RF beam physics and beam dynamics</a:t>
            </a: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E4694A6C-0451-9A41-825D-3F3ABF962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4404"/>
              </p:ext>
            </p:extLst>
          </p:nvPr>
        </p:nvGraphicFramePr>
        <p:xfrm>
          <a:off x="7377342" y="966055"/>
          <a:ext cx="4718193" cy="229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151">
                  <a:extLst>
                    <a:ext uri="{9D8B030D-6E8A-4147-A177-3AD203B41FA5}">
                      <a16:colId xmlns:a16="http://schemas.microsoft.com/office/drawing/2014/main" val="2476933501"/>
                    </a:ext>
                  </a:extLst>
                </a:gridCol>
                <a:gridCol w="1542042">
                  <a:extLst>
                    <a:ext uri="{9D8B030D-6E8A-4147-A177-3AD203B41FA5}">
                      <a16:colId xmlns:a16="http://schemas.microsoft.com/office/drawing/2014/main" val="1548912746"/>
                    </a:ext>
                  </a:extLst>
                </a:gridCol>
              </a:tblGrid>
              <a:tr h="33815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 Project Event</a:t>
                      </a:r>
                    </a:p>
                  </a:txBody>
                  <a:tcPr marL="87553" marR="87553" marT="43777" marB="43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87553" marR="87553" marT="43777" marB="43777" anchor="ctr"/>
                </a:tc>
                <a:extLst>
                  <a:ext uri="{0D108BD9-81ED-4DB2-BD59-A6C34878D82A}">
                    <a16:rowId xmlns:a16="http://schemas.microsoft.com/office/drawing/2014/main" val="1584777378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Dynamics Workshop</a:t>
                      </a:r>
                    </a:p>
                  </a:txBody>
                  <a:tcPr marL="87553" marR="87553" marT="43777" marB="43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Nov/Dec 2022</a:t>
                      </a:r>
                    </a:p>
                  </a:txBody>
                  <a:tcPr marL="87553" marR="87553" marT="43777" marB="43777" anchor="ctr"/>
                </a:tc>
                <a:extLst>
                  <a:ext uri="{0D108BD9-81ED-4DB2-BD59-A6C34878D82A}">
                    <a16:rowId xmlns:a16="http://schemas.microsoft.com/office/drawing/2014/main" val="900847605"/>
                  </a:ext>
                </a:extLst>
              </a:tr>
              <a:tr h="597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OPA CD-3A Readiness Review</a:t>
                      </a:r>
                    </a:p>
                  </a:txBody>
                  <a:tcPr marL="87553" marR="87553" marT="43777" marB="43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2023</a:t>
                      </a:r>
                    </a:p>
                  </a:txBody>
                  <a:tcPr marL="87553" marR="87553" marT="43777" marB="43777" anchor="ctr"/>
                </a:tc>
                <a:extLst>
                  <a:ext uri="{0D108BD9-81ED-4DB2-BD59-A6C34878D82A}">
                    <a16:rowId xmlns:a16="http://schemas.microsoft.com/office/drawing/2014/main" val="592143428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Reviews</a:t>
                      </a:r>
                    </a:p>
                  </a:txBody>
                  <a:tcPr marL="87553" marR="87553" marT="43777" marB="43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 2023</a:t>
                      </a:r>
                    </a:p>
                  </a:txBody>
                  <a:tcPr marL="87553" marR="87553" marT="43777" marB="43777" anchor="ctr"/>
                </a:tc>
                <a:extLst>
                  <a:ext uri="{0D108BD9-81ED-4DB2-BD59-A6C34878D82A}">
                    <a16:rowId xmlns:a16="http://schemas.microsoft.com/office/drawing/2014/main" val="1907175825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r>
                        <a:rPr lang="en-US" sz="14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CD-3A </a:t>
                      </a:r>
                      <a:r>
                        <a:rPr lang="en-US" sz="14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(LLP)</a:t>
                      </a:r>
                      <a:endParaRPr lang="en-US" sz="14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7553" marR="87553" marT="43777" marB="43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2024</a:t>
                      </a:r>
                    </a:p>
                  </a:txBody>
                  <a:tcPr marL="87553" marR="87553" marT="43777" marB="43777" anchor="ctr"/>
                </a:tc>
                <a:extLst>
                  <a:ext uri="{0D108BD9-81ED-4DB2-BD59-A6C34878D82A}">
                    <a16:rowId xmlns:a16="http://schemas.microsoft.com/office/drawing/2014/main" val="1071193962"/>
                  </a:ext>
                </a:extLst>
              </a:tr>
              <a:tr h="340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CD-2 </a:t>
                      </a:r>
                      <a:r>
                        <a:rPr lang="en-US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(Design Maturity)</a:t>
                      </a:r>
                    </a:p>
                  </a:txBody>
                  <a:tcPr marL="87553" marR="87553" marT="43777" marB="4377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2025</a:t>
                      </a:r>
                    </a:p>
                  </a:txBody>
                  <a:tcPr marL="87553" marR="87553" marT="43777" marB="43777" anchor="ctr"/>
                </a:tc>
                <a:extLst>
                  <a:ext uri="{0D108BD9-81ED-4DB2-BD59-A6C34878D82A}">
                    <a16:rowId xmlns:a16="http://schemas.microsoft.com/office/drawing/2014/main" val="9088024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3AC7AB-3C94-DF4A-8D46-A7DCB2EEEFF4}"/>
              </a:ext>
            </a:extLst>
          </p:cNvPr>
          <p:cNvSpPr txBox="1"/>
          <p:nvPr/>
        </p:nvSpPr>
        <p:spPr>
          <a:xfrm>
            <a:off x="7406131" y="3448936"/>
            <a:ext cx="47735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Beam Dynamics Workshop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: Nov 29-Dec 1 2022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Identify critical EIC intersectional areas between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beam-beam, collective effects, dynamic aperture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EIC + Non-EIC conveners for each area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6 intersectional breakout sessions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64 participants, 15 institutions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Report used to organize/prioritize beam dynamics studies aligning with CD-3A/2 maturity needs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7657CDF-2800-CD59-0409-EFFAE4A4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/>
          <a:p>
            <a:r>
              <a:rPr lang="en-US" dirty="0"/>
              <a:t>2023 JLUO Meeting		June 28 2023</a:t>
            </a:r>
          </a:p>
        </p:txBody>
      </p:sp>
    </p:spTree>
    <p:extLst>
      <p:ext uri="{BB962C8B-B14F-4D97-AF65-F5344CB8AC3E}">
        <p14:creationId xmlns:p14="http://schemas.microsoft.com/office/powerpoint/2010/main" val="1035154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0027-07C7-168E-253C-AD87E5C1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EIC Beam-beam and Luminosity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F8CE0-50A1-AAA7-D0D8-83D9429A1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2023 JLUO Meeting		June 28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A1F47-8B93-C0D1-DAC4-C43EFF71C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B703F7-FEB9-F3A8-87C5-093A30D9A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1" y="1298222"/>
            <a:ext cx="6276638" cy="4878741"/>
          </a:xfrm>
        </p:spPr>
        <p:txBody>
          <a:bodyPr>
            <a:normAutofit/>
          </a:bodyPr>
          <a:lstStyle/>
          <a:p>
            <a:r>
              <a:rPr lang="en-US"/>
              <a:t>Colliding beams see each other’s collective charge distributions</a:t>
            </a:r>
          </a:p>
          <a:p>
            <a:endParaRPr lang="en-US"/>
          </a:p>
          <a:p>
            <a:r>
              <a:rPr lang="en-US"/>
              <a:t>Creates </a:t>
            </a:r>
            <a:r>
              <a:rPr lang="en-US" b="1"/>
              <a:t>nonlinear</a:t>
            </a:r>
            <a:r>
              <a:rPr lang="en-US"/>
              <a:t> beam-beam force</a:t>
            </a:r>
          </a:p>
          <a:p>
            <a:pPr lvl="1"/>
            <a:r>
              <a:rPr lang="en-US" b="1"/>
              <a:t>NO </a:t>
            </a:r>
            <a:r>
              <a:rPr lang="en-US"/>
              <a:t>benefit of relativistic scaling</a:t>
            </a:r>
          </a:p>
          <a:p>
            <a:pPr lvl="2"/>
            <a:r>
              <a:rPr lang="en-US"/>
              <a:t>Compared to space charge</a:t>
            </a:r>
          </a:p>
          <a:p>
            <a:pPr lvl="1"/>
            <a:r>
              <a:rPr lang="en-US" b="1"/>
              <a:t>Force applies at every collision point/IR</a:t>
            </a:r>
          </a:p>
          <a:p>
            <a:pPr lvl="1"/>
            <a:endParaRPr lang="en-US" b="1"/>
          </a:p>
          <a:p>
            <a:r>
              <a:rPr lang="en-US"/>
              <a:t>Tolerable “beam-beam tune spead” of 0.015 for hadrons limits highest EIC luminosity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EA2AF-D3AE-7645-D8B5-B9386AB73B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36" y="2534934"/>
            <a:ext cx="4754396" cy="3478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F78F6-645B-9D49-9656-BFED77B252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3156" y="1252689"/>
            <a:ext cx="5634658" cy="10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9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4" ma:contentTypeDescription="Create a new document." ma:contentTypeScope="" ma:versionID="18edbcd4b235a34574e3983c575ee0cb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f42f9acb57690d5ab1c2c6a07e95cfc9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51BA44-A179-4D4E-B85F-D345665B0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F4F19-5055-45C8-BDA0-DB6E5D1E6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b3d45c07-3350-48b8-8699-306b33596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A00BE-2254-443E-8330-4B6A28640F2D}">
  <ds:schemaRefs>
    <ds:schemaRef ds:uri="http://schemas.microsoft.com/sharepoint/v3"/>
    <ds:schemaRef ds:uri="http://purl.org/dc/dcmitype/"/>
    <ds:schemaRef ds:uri="a70d8eeb-72b1-424a-a9ed-df5e2ed16667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d5fb7fb9-b445-4de2-92ec-c83865c00062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 (1)</Template>
  <TotalTime>2279</TotalTime>
  <Words>1931</Words>
  <Application>Microsoft Macintosh PowerPoint</Application>
  <PresentationFormat>Widescreen</PresentationFormat>
  <Paragraphs>337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PingFangSC-Regular</vt:lpstr>
      <vt:lpstr>.PingFangSC-Regular</vt:lpstr>
      <vt:lpstr>Arial</vt:lpstr>
      <vt:lpstr>Calibri</vt:lpstr>
      <vt:lpstr>Calibri Light</vt:lpstr>
      <vt:lpstr>Cambria Math</vt:lpstr>
      <vt:lpstr>Courier New</vt:lpstr>
      <vt:lpstr>NexusSans</vt:lpstr>
      <vt:lpstr>Symbol</vt:lpstr>
      <vt:lpstr>Office Theme</vt:lpstr>
      <vt:lpstr>EIC Accelerator Design </vt:lpstr>
      <vt:lpstr>Overview: EIC Accelerator Design</vt:lpstr>
      <vt:lpstr>EIC Accelerator Design overview</vt:lpstr>
      <vt:lpstr>EIC Parameters</vt:lpstr>
      <vt:lpstr>Luminosity (Lumi) Limits In One Slide™</vt:lpstr>
      <vt:lpstr>Final Focus/Luminosity Game</vt:lpstr>
      <vt:lpstr>JLab EIC Partner Project Organization, Design Scope</vt:lpstr>
      <vt:lpstr>FY23+ Schedule and Activities</vt:lpstr>
      <vt:lpstr>EIC Beam-beam and Luminosity</vt:lpstr>
      <vt:lpstr>Beam-Beam Simulations</vt:lpstr>
      <vt:lpstr>Instability Analysis: TCBI and Beam-Beam</vt:lpstr>
      <vt:lpstr>EIC Primary Interaction Region</vt:lpstr>
      <vt:lpstr>Second IR Design</vt:lpstr>
      <vt:lpstr>197 MHz Prototype Crab Cavity</vt:lpstr>
      <vt:lpstr>Prototype Cavity Fabrication</vt:lpstr>
      <vt:lpstr>Conclusions</vt:lpstr>
      <vt:lpstr>Backup slides</vt:lpstr>
      <vt:lpstr>ESR Polarization: Continuous Injection</vt:lpstr>
      <vt:lpstr>Recent EIC Photocathode R&amp;D Success</vt:lpstr>
      <vt:lpstr>DOE EIC OPA Status Review – Jan 31st to Feb 2nd 2023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Spata</dc:creator>
  <cp:lastModifiedBy>Todd Satogata</cp:lastModifiedBy>
  <cp:revision>746</cp:revision>
  <dcterms:created xsi:type="dcterms:W3CDTF">2020-10-14T20:38:09Z</dcterms:created>
  <dcterms:modified xsi:type="dcterms:W3CDTF">2023-06-28T20:28:30Z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0x010100E520407EBAA4744DB3E22E2D5259322A</vt:lpwstr>
  </property>
</Properties>
</file>