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68" r:id="rId2"/>
    <p:sldMasterId id="2147483685" r:id="rId3"/>
  </p:sldMasterIdLst>
  <p:notesMasterIdLst>
    <p:notesMasterId r:id="rId29"/>
  </p:notesMasterIdLst>
  <p:handoutMasterIdLst>
    <p:handoutMasterId r:id="rId30"/>
  </p:handoutMasterIdLst>
  <p:sldIdLst>
    <p:sldId id="296" r:id="rId4"/>
    <p:sldId id="3762" r:id="rId5"/>
    <p:sldId id="3710" r:id="rId6"/>
    <p:sldId id="2281" r:id="rId7"/>
    <p:sldId id="3928" r:id="rId8"/>
    <p:sldId id="5710" r:id="rId9"/>
    <p:sldId id="3929" r:id="rId10"/>
    <p:sldId id="5701" r:id="rId11"/>
    <p:sldId id="3957" r:id="rId12"/>
    <p:sldId id="5699" r:id="rId13"/>
    <p:sldId id="5703" r:id="rId14"/>
    <p:sldId id="5704" r:id="rId15"/>
    <p:sldId id="5702" r:id="rId16"/>
    <p:sldId id="3965" r:id="rId17"/>
    <p:sldId id="5706" r:id="rId18"/>
    <p:sldId id="5688" r:id="rId19"/>
    <p:sldId id="5693" r:id="rId20"/>
    <p:sldId id="5700" r:id="rId21"/>
    <p:sldId id="5686" r:id="rId22"/>
    <p:sldId id="5707" r:id="rId23"/>
    <p:sldId id="3930" r:id="rId24"/>
    <p:sldId id="3954" r:id="rId25"/>
    <p:sldId id="3768" r:id="rId26"/>
    <p:sldId id="4728" r:id="rId27"/>
    <p:sldId id="3799" r:id="rId28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0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8FAADC"/>
    <a:srgbClr val="0000FF"/>
    <a:srgbClr val="FF0000"/>
    <a:srgbClr val="000000"/>
    <a:srgbClr val="0000CC"/>
    <a:srgbClr val="000099"/>
    <a:srgbClr val="0033CC"/>
    <a:srgbClr val="FF40FF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46"/>
  </p:normalViewPr>
  <p:slideViewPr>
    <p:cSldViewPr snapToGrid="0" snapToObjects="1">
      <p:cViewPr varScale="1">
        <p:scale>
          <a:sx n="86" d="100"/>
          <a:sy n="86" d="100"/>
        </p:scale>
        <p:origin x="1291" y="72"/>
      </p:cViewPr>
      <p:guideLst>
        <p:guide orient="horz" pos="2160"/>
        <p:guide pos="20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/>
              <a:t>EICUG membership @ </a:t>
            </a:r>
          </a:p>
          <a:p>
            <a:pPr>
              <a:defRPr/>
            </a:pPr>
            <a:r>
              <a:rPr lang="en-US" dirty="0"/>
              <a:t>time of EICUG Meetings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Sheet1!$A$3:$A$11</c:f>
              <c:strCache>
                <c:ptCount val="9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 Jul-21</c:v>
                </c:pt>
                <c:pt idx="7">
                  <c:v> Jul-22</c:v>
                </c:pt>
                <c:pt idx="8">
                  <c:v>Now</c:v>
                </c:pt>
              </c:strCache>
            </c:strRef>
          </c:cat>
          <c:val>
            <c:numRef>
              <c:f>Sheet1!$B$3:$B$11</c:f>
              <c:numCache>
                <c:formatCode>General</c:formatCode>
                <c:ptCount val="9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1296</c:v>
                </c:pt>
                <c:pt idx="7">
                  <c:v>1349</c:v>
                </c:pt>
                <c:pt idx="8">
                  <c:v>1386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99-43F8-96C3-BC2B6DC92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300"/>
            </a:lvl1pPr>
          </a:lstStyle>
          <a:p>
            <a:fld id="{EE968C7C-DE0D-7744-9A0A-5A58AFDE7EDC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3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300"/>
            </a:lvl1pPr>
          </a:lstStyle>
          <a:p>
            <a:fld id="{166BA3CD-AB20-5043-9DFD-E54294A03D31}" type="datetimeFigureOut">
              <a:rPr lang="en-US" smtClean="0"/>
              <a:t>6/28/2023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5" tIns="47113" rIns="94225" bIns="471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3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57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261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4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1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4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676960"/>
            <a:ext cx="2057400" cy="178757"/>
          </a:xfrm>
        </p:spPr>
        <p:txBody>
          <a:bodyPr/>
          <a:lstStyle>
            <a:lvl1pPr algn="r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676960"/>
            <a:ext cx="3086100" cy="178758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76960"/>
            <a:ext cx="2057400" cy="178758"/>
          </a:xfrm>
        </p:spPr>
        <p:txBody>
          <a:bodyPr/>
          <a:lstStyle>
            <a:lvl1pPr algn="l">
              <a:defRPr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730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671287"/>
            <a:ext cx="2057400" cy="191030"/>
          </a:xfrm>
        </p:spPr>
        <p:txBody>
          <a:bodyPr/>
          <a:lstStyle>
            <a:lvl1pPr algn="r"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64687"/>
            <a:ext cx="3086100" cy="191030"/>
          </a:xfrm>
        </p:spPr>
        <p:txBody>
          <a:bodyPr/>
          <a:lstStyle>
            <a:lvl1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79747"/>
            <a:ext cx="2057400" cy="19103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458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663085"/>
            <a:ext cx="2057400" cy="194915"/>
          </a:xfrm>
        </p:spPr>
        <p:txBody>
          <a:bodyPr/>
          <a:lstStyle>
            <a:lvl1pPr algn="r">
              <a:defRPr sz="800">
                <a:latin typeface="+mj-lt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52413"/>
            <a:ext cx="3086100" cy="194915"/>
          </a:xfrm>
        </p:spPr>
        <p:txBody>
          <a:bodyPr/>
          <a:lstStyle>
            <a:lvl1pPr>
              <a:defRPr sz="800">
                <a:latin typeface="+mj-lt"/>
                <a:cs typeface="Comic Sans MS"/>
              </a:defRPr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63085"/>
            <a:ext cx="2057400" cy="19491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3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6004878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1" y="6592569"/>
            <a:ext cx="3284168" cy="26051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1st EIC Project Advisory Council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92569"/>
            <a:ext cx="2057400" cy="26051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5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011893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5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9"/>
            <a:ext cx="2057400" cy="260515"/>
          </a:xfrm>
        </p:spPr>
        <p:txBody>
          <a:bodyPr/>
          <a:lstStyle>
            <a:lvl1pPr algn="l">
              <a:defRPr sz="1200">
                <a:latin typeface="+mj-lt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D5AFD-1BD6-4EED-83FF-9D10F044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592569"/>
            <a:ext cx="3284168" cy="26051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1st EIC Project Advisory Council Meeting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93735D-ABCE-C340-B377-B62A5859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9"/>
            <a:ext cx="2057400" cy="260515"/>
          </a:xfr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B15605-E467-43C4-8CD1-C6101F172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6592569"/>
            <a:ext cx="3284168" cy="260515"/>
          </a:xfrm>
        </p:spPr>
        <p:txBody>
          <a:bodyPr/>
          <a:lstStyle>
            <a:lvl1pPr>
              <a:defRPr sz="1000">
                <a:latin typeface="+mj-lt"/>
                <a:cs typeface="Comic Sans MS"/>
              </a:defRPr>
            </a:lvl1pPr>
          </a:lstStyle>
          <a:p>
            <a:r>
              <a:rPr lang="en-US"/>
              <a:t>1st EIC Project Advisory Council Meeting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6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6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5344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3441"/>
            <a:ext cx="9144000" cy="5604510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pitchFamily="2" charset="2"/>
              <a:buChar char="q"/>
              <a:defRPr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432FF"/>
              </a:buClr>
              <a:buFont typeface="Wingdings" pitchFamily="2" charset="2"/>
              <a:buChar char="q"/>
              <a:defRPr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432FF"/>
              </a:buClr>
              <a:buFont typeface="Wingdings" pitchFamily="2" charset="2"/>
              <a:buChar char="q"/>
              <a:defRPr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432FF"/>
              </a:buClr>
              <a:buFont typeface="Wingdings" pitchFamily="2" charset="2"/>
              <a:buChar char="q"/>
              <a:defRPr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432FF"/>
              </a:buClr>
              <a:buFont typeface="Wingdings" pitchFamily="2" charset="2"/>
              <a:buChar char="q"/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57953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48012" y="645795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35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83312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0320" y="6458588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457953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8172" y="644779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8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160" y="6472557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47793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68332" y="6447793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56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+mj-lt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79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1st EIC Project Advisory Council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291F7B-3135-8E46-B568-29F110F8E932}"/>
              </a:ext>
            </a:extLst>
          </p:cNvPr>
          <p:cNvSpPr txBox="1">
            <a:spLocks/>
          </p:cNvSpPr>
          <p:nvPr userDrawn="1"/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4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icug.github.io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696" TargetMode="External"/><Relationship Id="rId2" Type="http://schemas.openxmlformats.org/officeDocument/2006/relationships/hyperlink" Target="https://indico.cern.ch/e/EICUG2023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nl.gov/eic/CFC.php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4578"/>
            <a:ext cx="9144000" cy="1476940"/>
          </a:xfrm>
        </p:spPr>
        <p:txBody>
          <a:bodyPr>
            <a:normAutofit fontScale="90000"/>
          </a:bodyPr>
          <a:lstStyle/>
          <a:p>
            <a:br>
              <a:rPr lang="en-US" dirty="0">
                <a:effectLst/>
                <a:latin typeface="+mj-lt"/>
              </a:rPr>
            </a:br>
            <a:br>
              <a:rPr lang="en-US" dirty="0">
                <a:effectLst/>
                <a:latin typeface="+mj-lt"/>
              </a:rPr>
            </a:br>
            <a:r>
              <a:rPr lang="en-US" dirty="0">
                <a:effectLst/>
                <a:latin typeface="+mj-lt"/>
              </a:rPr>
              <a:t>EIC News</a:t>
            </a:r>
            <a:endParaRPr lang="en-US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3429" y="5620889"/>
            <a:ext cx="56832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>
                <a:solidFill>
                  <a:srgbClr val="4EA5DB"/>
                </a:solidFill>
                <a:latin typeface="+mj-lt"/>
                <a:ea typeface="Arial" charset="0"/>
                <a:cs typeface="Comic Sans MS"/>
              </a:rPr>
              <a:t>Electron Ion Collider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8F8A07-0418-2544-B303-A47253F2F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84"/>
          <a:stretch/>
        </p:blipFill>
        <p:spPr>
          <a:xfrm>
            <a:off x="5559922" y="6149222"/>
            <a:ext cx="3556482" cy="3810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F0DB60D-D032-2884-9B9E-30F6FC82286A}"/>
              </a:ext>
            </a:extLst>
          </p:cNvPr>
          <p:cNvSpPr txBox="1">
            <a:spLocks/>
          </p:cNvSpPr>
          <p:nvPr/>
        </p:nvSpPr>
        <p:spPr>
          <a:xfrm>
            <a:off x="1676400" y="3169925"/>
            <a:ext cx="7467600" cy="23266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Rolf Ent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Co-Associate Director for the EIC Experimental Program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Group Leader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JLUO Annual Meeting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Jefferson Lab, Newport News, VA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June 28, 2023</a:t>
            </a:r>
          </a:p>
        </p:txBody>
      </p:sp>
    </p:spTree>
    <p:extLst>
      <p:ext uri="{BB962C8B-B14F-4D97-AF65-F5344CB8AC3E}">
        <p14:creationId xmlns:p14="http://schemas.microsoft.com/office/powerpoint/2010/main" val="300503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398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 Reference Funding Plan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3693B-D85D-99A2-80C0-339C891B6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8" y="718580"/>
            <a:ext cx="8710232" cy="36789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CE8244-B709-7D82-80D7-C2CB339191CA}"/>
              </a:ext>
            </a:extLst>
          </p:cNvPr>
          <p:cNvSpPr txBox="1"/>
          <p:nvPr/>
        </p:nvSpPr>
        <p:spPr>
          <a:xfrm>
            <a:off x="266508" y="4414463"/>
            <a:ext cx="8635439" cy="20621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 Inflation Reduction Act funding of $138M allocated in September 2022.  Actual FY2023 funding is $70M.  DOE request for FY2024 is $98M.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RHIC shut down planned for June 2025.  Significant RHIC Operations funding will be redirected to EIC construction starting in FY2025 and reaching ~$150M/year in FY2026.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Current funding supports DOE CD-3A, Long Lead Procurement Approval, in January 2024.  Long lead procurement mitigate risks:  technical, supply chain, inflation, and schedule.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In-kind contributions anticipated at 5% of accelerator and 30% of the detector, in addition to $100M from NY State (in green).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6434AAF-FE71-4481-BF70-5F4CF8A71E61}"/>
              </a:ext>
            </a:extLst>
          </p:cNvPr>
          <p:cNvSpPr/>
          <p:nvPr/>
        </p:nvSpPr>
        <p:spPr>
          <a:xfrm>
            <a:off x="2137299" y="2104008"/>
            <a:ext cx="490491" cy="1091953"/>
          </a:xfrm>
          <a:prstGeom prst="ellipse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904796-FA4D-47EE-ADB5-4273AFDD86F2}"/>
              </a:ext>
            </a:extLst>
          </p:cNvPr>
          <p:cNvSpPr txBox="1"/>
          <p:nvPr/>
        </p:nvSpPr>
        <p:spPr>
          <a:xfrm>
            <a:off x="2057400" y="1549671"/>
            <a:ext cx="6174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en-US" sz="40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3100-D152-7940-8BC6-D83B6C5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91619-9E4C-7B42-B84B-D77CF864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EIC Project – Path to CD-3A and CD-2/3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6760C-5E2B-E53A-82C5-0F551908D641}"/>
              </a:ext>
            </a:extLst>
          </p:cNvPr>
          <p:cNvSpPr txBox="1"/>
          <p:nvPr/>
        </p:nvSpPr>
        <p:spPr>
          <a:xfrm>
            <a:off x="442344" y="721275"/>
            <a:ext cx="8259312" cy="5306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DOE OPA Status Review (Remote)	October 19-21, 2021(A)</a:t>
            </a:r>
          </a:p>
          <a:p>
            <a:pPr marL="285750" indent="-285750" fontAlgn="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Funding Discussion at DOE ONP (In-Person)	       April 26, 2022 (A)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FPD Status Update at BNL (Hybrid) 	June 28-30, 2022 (A)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Cost and Schedule Scrutiny Meetings	 July - September 2022 (A)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Project Detector Meetings	2022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7996238" algn="r"/>
              </a:tabLst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Technical Subsystem Reviews	Feb. – Dec. 2022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7996238" algn="r"/>
              </a:tabLst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Pre-Resource Review Board Kickoff Meeting	October 2022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DOE OPA Status Review - Confirm CD-3A Plans	Jan. 31 – Feb. 2, 2023 (A)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Subsystem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Preliminary and Final (LLP) Design Reviews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CD-3A Design Reviews (MAC, DAC)      	  </a:t>
            </a:r>
            <a:r>
              <a:rPr lang="en-US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August/September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CD-3A ICR (Independent Costing Review)	</a:t>
            </a:r>
            <a:r>
              <a:rPr lang="en-US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October 10-12,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CD-3A IPR (Independent Project Review)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November 14-16,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CD-3A ESAAB Approval                                  	~January 2024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CD-2/3 OPA Review,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requires TDR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~January 2025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CD-2/3 ESAAB Approval	~April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13CB8E-E579-A2AE-CB8C-889EF459F076}"/>
              </a:ext>
            </a:extLst>
          </p:cNvPr>
          <p:cNvSpPr txBox="1"/>
          <p:nvPr/>
        </p:nvSpPr>
        <p:spPr>
          <a:xfrm>
            <a:off x="4017555" y="5595895"/>
            <a:ext cx="3848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OPA = Office of Project Assessment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FPD = Federal Project Director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ICR = Independent Cost Review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ESAAB = Energy Systems Acquisition Advisory Board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TDR = Technical Design Report</a:t>
            </a:r>
          </a:p>
        </p:txBody>
      </p:sp>
    </p:spTree>
    <p:extLst>
      <p:ext uri="{BB962C8B-B14F-4D97-AF65-F5344CB8AC3E}">
        <p14:creationId xmlns:p14="http://schemas.microsoft.com/office/powerpoint/2010/main" val="42959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3100-D152-7940-8BC6-D83B6C5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91619-9E4C-7B42-B84B-D77CF864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EIC Planning Perspective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6028C-4648-C12C-08A5-D3A378904B8E}"/>
              </a:ext>
            </a:extLst>
          </p:cNvPr>
          <p:cNvSpPr txBox="1"/>
          <p:nvPr/>
        </p:nvSpPr>
        <p:spPr>
          <a:xfrm>
            <a:off x="359019" y="828288"/>
            <a:ext cx="842596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EIC is a unique high-energy, high-luminosity polarized beam collider that will be one of the most challenging and exciting accelerator complexes ever built.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 is international interest in the EIC, and DOE and the host labs are promoting the EIC as a facility that is “fully international in character.”</a:t>
            </a:r>
          </a:p>
          <a:p>
            <a:pPr marL="342900" indent="-342900"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EIC facility will ultimately include a second interaction region (2</a:t>
            </a:r>
            <a:r>
              <a:rPr lang="en-US" sz="2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IR) and detector. The R&amp;D required for the 2</a:t>
            </a:r>
            <a:r>
              <a:rPr lang="en-US" sz="2400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IR and detector </a:t>
            </a: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started at a modest level.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DOE project, safety performance, and diversity, equity and inclusion goals and culture are valued by stakeholders.</a:t>
            </a:r>
          </a:p>
          <a:p>
            <a:pPr marL="342900" marR="0" lvl="0" indent="-342900">
              <a:spcBef>
                <a:spcPts val="0"/>
              </a:spcBef>
              <a:spcAft>
                <a:spcPts val="60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between the conclusion of RHIC operations and the start of EIC operations should be as short as possible.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9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3100-D152-7940-8BC6-D83B6C5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91619-9E4C-7B42-B84B-D77CF864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 – A Unique Collider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E1EA00-A095-5769-BD23-7BDD0B11B6C2}"/>
              </a:ext>
            </a:extLst>
          </p:cNvPr>
          <p:cNvCxnSpPr>
            <a:cxnSpLocks/>
          </p:cNvCxnSpPr>
          <p:nvPr/>
        </p:nvCxnSpPr>
        <p:spPr>
          <a:xfrm>
            <a:off x="4572000" y="575154"/>
            <a:ext cx="0" cy="552785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9E427C-C0C9-66E1-1137-885D7B798504}"/>
              </a:ext>
            </a:extLst>
          </p:cNvPr>
          <p:cNvCxnSpPr>
            <a:cxnSpLocks/>
          </p:cNvCxnSpPr>
          <p:nvPr/>
        </p:nvCxnSpPr>
        <p:spPr>
          <a:xfrm>
            <a:off x="192505" y="967974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1265858-D443-5771-9312-899DDF042839}"/>
              </a:ext>
            </a:extLst>
          </p:cNvPr>
          <p:cNvSpPr txBox="1"/>
          <p:nvPr/>
        </p:nvSpPr>
        <p:spPr>
          <a:xfrm>
            <a:off x="1863748" y="552420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FF3332-16AC-8E0D-98CC-6732721EC81D}"/>
              </a:ext>
            </a:extLst>
          </p:cNvPr>
          <p:cNvSpPr txBox="1"/>
          <p:nvPr/>
        </p:nvSpPr>
        <p:spPr>
          <a:xfrm>
            <a:off x="5850556" y="561120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 /RHIC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7C17D-296F-BB31-E85B-0B908278F5F9}"/>
              </a:ext>
            </a:extLst>
          </p:cNvPr>
          <p:cNvSpPr txBox="1"/>
          <p:nvPr/>
        </p:nvSpPr>
        <p:spPr>
          <a:xfrm>
            <a:off x="225172" y="1067320"/>
            <a:ext cx="3894015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collide different beam species: ep &amp;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consequences for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i.e. beam gas events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synchrotron radiation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boosted kinematics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high activity at high |</a:t>
            </a:r>
            <a:r>
              <a:rPr lang="en-US" sz="1600" dirty="0">
                <a:latin typeface="Symbol" panose="05050102010706020507" pitchFamily="18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|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Small bunch spacing:  10 ns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crossing angle: 25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mrad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wide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factor 6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both beams are polarized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stat uncertainty: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~ 1/(P</a:t>
            </a:r>
            <a:r>
              <a:rPr lang="en-US" sz="1600" b="1" i="1" baseline="-25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1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P</a:t>
            </a:r>
            <a:r>
              <a:rPr lang="en-US" sz="1600" b="1" i="1" baseline="-25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2</a:t>
            </a:r>
            <a:r>
              <a:rPr lang="en-US" sz="1600" b="1" i="1" baseline="38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(L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dt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)</a:t>
            </a:r>
            <a:r>
              <a:rPr lang="en-US" sz="1600" b="1" i="1" baseline="38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1/2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)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62E00-5D83-54CC-31A1-6CC20216BACA}"/>
              </a:ext>
            </a:extLst>
          </p:cNvPr>
          <p:cNvSpPr txBox="1"/>
          <p:nvPr/>
        </p:nvSpPr>
        <p:spPr>
          <a:xfrm>
            <a:off x="4635116" y="1036543"/>
            <a:ext cx="458651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collide the same beam species: pp,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AA</a:t>
            </a:r>
          </a:p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i.e. beam gas events, high pile up</a:t>
            </a:r>
          </a:p>
          <a:p>
            <a:pPr algn="l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kinematics is not boosted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most activity at midrapidity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 bunch spacing: 25 ns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 significant crossing angle yet (150 </a:t>
            </a:r>
            <a:r>
              <a:rPr lang="en-US" sz="1600" dirty="0" err="1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now)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LHC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limited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factor 2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RHIC wide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range in center of mass energies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: 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factor 26 in AA and 8 in pp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 beam polarization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stat uncertainty: ~1/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(L </a:t>
            </a:r>
            <a:r>
              <a:rPr lang="en-US" sz="1600" b="1" i="1" dirty="0" err="1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dt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 )</a:t>
            </a:r>
            <a:r>
              <a:rPr lang="en-US" sz="1600" b="1" i="1" baseline="38000" dirty="0">
                <a:latin typeface="Arial" panose="020B0604020202020204" pitchFamily="34" charset="0"/>
                <a:cs typeface="Arial" panose="020B0604020202020204" pitchFamily="34" charset="0"/>
                <a:sym typeface="Symbol" charset="2"/>
              </a:rPr>
              <a:t>1/2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</p:txBody>
      </p:sp>
      <p:sp>
        <p:nvSpPr>
          <p:cNvPr id="13" name="Curved Right Arrow 32">
            <a:extLst>
              <a:ext uri="{FF2B5EF4-FFF2-40B4-BE49-F238E27FC236}">
                <a16:creationId xmlns:a16="http://schemas.microsoft.com/office/drawing/2014/main" id="{783C54E0-035A-4210-593C-841C19385680}"/>
              </a:ext>
            </a:extLst>
          </p:cNvPr>
          <p:cNvSpPr/>
          <p:nvPr/>
        </p:nvSpPr>
        <p:spPr bwMode="auto">
          <a:xfrm>
            <a:off x="68078" y="5837857"/>
            <a:ext cx="558800" cy="600541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itchFamily="-112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63969C-21DA-B9C1-0113-AC69EF479BB4}"/>
              </a:ext>
            </a:extLst>
          </p:cNvPr>
          <p:cNvSpPr txBox="1"/>
          <p:nvPr/>
        </p:nvSpPr>
        <p:spPr>
          <a:xfrm>
            <a:off x="592990" y="6103242"/>
            <a:ext cx="86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Differences impact detector acceptance and possible detector technologies</a:t>
            </a:r>
          </a:p>
        </p:txBody>
      </p:sp>
    </p:spTree>
    <p:extLst>
      <p:ext uri="{BB962C8B-B14F-4D97-AF65-F5344CB8AC3E}">
        <p14:creationId xmlns:p14="http://schemas.microsoft.com/office/powerpoint/2010/main" val="389567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"/>
            <a:ext cx="9052560" cy="672992"/>
          </a:xfrm>
        </p:spPr>
        <p:txBody>
          <a:bodyPr>
            <a:normAutofit/>
          </a:bodyPr>
          <a:lstStyle/>
          <a:p>
            <a:r>
              <a:rPr lang="en-US" sz="2400" dirty="0"/>
              <a:t>Accelerator Science and Technology – Ongoing EIC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5A06EBB-1DCB-F26E-C1C5-EA770445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58" y="1746546"/>
            <a:ext cx="8348935" cy="4332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664FA-1941-FE26-7F5A-19C6B2004A84}"/>
              </a:ext>
            </a:extLst>
          </p:cNvPr>
          <p:cNvSpPr txBox="1"/>
          <p:nvPr/>
        </p:nvSpPr>
        <p:spPr>
          <a:xfrm>
            <a:off x="379276" y="1962910"/>
            <a:ext cx="129049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AF0F0-1915-74FB-9EC7-500290072D8D}"/>
              </a:ext>
            </a:extLst>
          </p:cNvPr>
          <p:cNvSpPr txBox="1"/>
          <p:nvPr/>
        </p:nvSpPr>
        <p:spPr>
          <a:xfrm>
            <a:off x="6172815" y="4219411"/>
            <a:ext cx="15961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760FE-635B-B4AE-87E2-1E560844A9B3}"/>
              </a:ext>
            </a:extLst>
          </p:cNvPr>
          <p:cNvSpPr txBox="1"/>
          <p:nvPr/>
        </p:nvSpPr>
        <p:spPr>
          <a:xfrm>
            <a:off x="3156956" y="4833994"/>
            <a:ext cx="190958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Design and Magnet Prototyping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2B5CA-CA0F-5F35-D7C0-98447838A095}"/>
              </a:ext>
            </a:extLst>
          </p:cNvPr>
          <p:cNvSpPr txBox="1"/>
          <p:nvPr/>
        </p:nvSpPr>
        <p:spPr>
          <a:xfrm>
            <a:off x="5964523" y="634515"/>
            <a:ext cx="199110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Cooler Electron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318A55-A7E0-6A05-B118-CA64DC2580ED}"/>
              </a:ext>
            </a:extLst>
          </p:cNvPr>
          <p:cNvSpPr txBox="1"/>
          <p:nvPr/>
        </p:nvSpPr>
        <p:spPr>
          <a:xfrm>
            <a:off x="7999670" y="1347433"/>
            <a:ext cx="112997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Polarized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41DD6-7FF2-87B8-FB88-4D0B6D1F018F}"/>
              </a:ext>
            </a:extLst>
          </p:cNvPr>
          <p:cNvSpPr txBox="1"/>
          <p:nvPr/>
        </p:nvSpPr>
        <p:spPr>
          <a:xfrm>
            <a:off x="1354752" y="989635"/>
            <a:ext cx="14102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 R&amp;D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B10118-CEC1-9FAB-B1A6-7C616DB9B2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960075" y="1280846"/>
            <a:ext cx="829173" cy="1098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446D1A-87D0-F098-88A2-986D147A0EA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112202" y="1993764"/>
            <a:ext cx="452454" cy="447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66888-3BC7-8FB6-C18A-BBDF6BDCB81B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2918375" y="3856320"/>
            <a:ext cx="1120294" cy="330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AC6CF0-92DF-6526-0EE8-166C0CB2299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111747" y="3856320"/>
            <a:ext cx="701288" cy="9776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A1E3AE-E89F-1D38-6C61-FAE8454BFB97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405248" y="3825425"/>
            <a:ext cx="565661" cy="393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F31BEE-5FEB-770F-A0E3-C5236CF34FD8}"/>
              </a:ext>
            </a:extLst>
          </p:cNvPr>
          <p:cNvCxnSpPr>
            <a:cxnSpLocks/>
          </p:cNvCxnSpPr>
          <p:nvPr/>
        </p:nvCxnSpPr>
        <p:spPr>
          <a:xfrm>
            <a:off x="1669770" y="2312014"/>
            <a:ext cx="660259" cy="276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BB8562-2C38-CA77-8C3E-35F70C19A13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059858" y="1635966"/>
            <a:ext cx="1190119" cy="461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5DC13E-DC26-58DF-86A5-2ED3A54B3DAC}"/>
              </a:ext>
            </a:extLst>
          </p:cNvPr>
          <p:cNvSpPr txBox="1"/>
          <p:nvPr/>
        </p:nvSpPr>
        <p:spPr>
          <a:xfrm>
            <a:off x="0" y="2931847"/>
            <a:ext cx="115873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500kW FPC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EB5CB3-9480-9DE6-765D-FB3C46A3E44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158734" y="2739348"/>
            <a:ext cx="1238476" cy="654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DD8679-EFDE-9A36-835F-EA5EE3C7CDD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71349" y="2709172"/>
            <a:ext cx="1927499" cy="14234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FF1149-097D-A908-F956-B1BDC681C71E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904096" y="3904077"/>
            <a:ext cx="926967" cy="1068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A78ADA-8F35-5FB4-F28D-7B8A54B992B6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270090" y="1896821"/>
            <a:ext cx="477825" cy="325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0CD01F-B50B-657A-1CD3-7CBE6A59314C}"/>
              </a:ext>
            </a:extLst>
          </p:cNvPr>
          <p:cNvSpPr txBox="1"/>
          <p:nvPr/>
        </p:nvSpPr>
        <p:spPr>
          <a:xfrm>
            <a:off x="3204450" y="2730912"/>
            <a:ext cx="320079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HSR Vacuum Upgrade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B35BB3-23A1-9231-00AB-35A41B441D9B}"/>
              </a:ext>
            </a:extLst>
          </p:cNvPr>
          <p:cNvSpPr txBox="1"/>
          <p:nvPr/>
        </p:nvSpPr>
        <p:spPr>
          <a:xfrm>
            <a:off x="7918390" y="3532011"/>
            <a:ext cx="122561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Polarimetry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9510CB-6906-4FD8-6AA9-0B4C9C256259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708332" y="3430545"/>
            <a:ext cx="822863" cy="101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56E304-EABE-EF4C-F4D2-881AF291CD8D}"/>
              </a:ext>
            </a:extLst>
          </p:cNvPr>
          <p:cNvSpPr txBox="1"/>
          <p:nvPr/>
        </p:nvSpPr>
        <p:spPr>
          <a:xfrm>
            <a:off x="9529" y="4132591"/>
            <a:ext cx="13236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HOM Damper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CA852F-B723-6548-0C76-363096968BDD}"/>
              </a:ext>
            </a:extLst>
          </p:cNvPr>
          <p:cNvSpPr txBox="1"/>
          <p:nvPr/>
        </p:nvSpPr>
        <p:spPr>
          <a:xfrm>
            <a:off x="2130329" y="4186590"/>
            <a:ext cx="157609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Crab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AE26A4-870F-01AE-059F-2771D790CC3E}"/>
              </a:ext>
            </a:extLst>
          </p:cNvPr>
          <p:cNvSpPr txBox="1"/>
          <p:nvPr/>
        </p:nvSpPr>
        <p:spPr>
          <a:xfrm>
            <a:off x="3506020" y="973491"/>
            <a:ext cx="15281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8BBFC3-D31F-9785-CCF6-961E75AC1ADB}"/>
              </a:ext>
            </a:extLst>
          </p:cNvPr>
          <p:cNvSpPr txBox="1"/>
          <p:nvPr/>
        </p:nvSpPr>
        <p:spPr>
          <a:xfrm>
            <a:off x="5256878" y="4972493"/>
            <a:ext cx="11483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Vacuum Chamber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E35C8D-FAB9-E0D1-ED67-109D195BA567}"/>
              </a:ext>
            </a:extLst>
          </p:cNvPr>
          <p:cNvSpPr/>
          <p:nvPr/>
        </p:nvSpPr>
        <p:spPr>
          <a:xfrm>
            <a:off x="4038669" y="3259400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7BE25B-2156-F99F-815F-E29D45BDE948}"/>
              </a:ext>
            </a:extLst>
          </p:cNvPr>
          <p:cNvSpPr/>
          <p:nvPr/>
        </p:nvSpPr>
        <p:spPr>
          <a:xfrm>
            <a:off x="2345404" y="2989148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A08DD6-EE5D-3E56-8F90-C5E36BA5A00C}"/>
              </a:ext>
            </a:extLst>
          </p:cNvPr>
          <p:cNvSpPr txBox="1"/>
          <p:nvPr/>
        </p:nvSpPr>
        <p:spPr>
          <a:xfrm>
            <a:off x="341462" y="5583497"/>
            <a:ext cx="2313455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Existing tunnel and</a:t>
            </a:r>
          </a:p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experiment halls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B43AF1-0E2B-993D-97C5-B001A6884E71}"/>
              </a:ext>
            </a:extLst>
          </p:cNvPr>
          <p:cNvSpPr txBox="1"/>
          <p:nvPr/>
        </p:nvSpPr>
        <p:spPr>
          <a:xfrm>
            <a:off x="5565981" y="1457772"/>
            <a:ext cx="137784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Cooling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7843869-51D7-BEBA-2194-E336D4A036F1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6254901" y="2104103"/>
            <a:ext cx="801452" cy="451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9B6C5B-324F-32C1-D56B-F2F54076C49E}"/>
              </a:ext>
            </a:extLst>
          </p:cNvPr>
          <p:cNvSpPr txBox="1"/>
          <p:nvPr/>
        </p:nvSpPr>
        <p:spPr>
          <a:xfrm>
            <a:off x="3606800" y="5899442"/>
            <a:ext cx="535111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is the ONLY new collider in foreseeable future! Allows to remain at frontier of Accelerator S&amp;T</a:t>
            </a:r>
          </a:p>
        </p:txBody>
      </p:sp>
    </p:spTree>
    <p:extLst>
      <p:ext uri="{BB962C8B-B14F-4D97-AF65-F5344CB8AC3E}">
        <p14:creationId xmlns:p14="http://schemas.microsoft.com/office/powerpoint/2010/main" val="1110598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4E6998E-2838-AC5E-A77E-E91F55EE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CB664-7536-241F-50D1-1AD9E705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2956" y="3675481"/>
            <a:ext cx="4183587" cy="3160264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BAD7F7-BDB9-FD28-F17D-876A4197BBCD}"/>
              </a:ext>
            </a:extLst>
          </p:cNvPr>
          <p:cNvSpPr/>
          <p:nvPr/>
        </p:nvSpPr>
        <p:spPr>
          <a:xfrm>
            <a:off x="6786155" y="3783538"/>
            <a:ext cx="351470" cy="492843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6AC947-4ED2-1B8B-6B9A-0475632818DD}"/>
              </a:ext>
            </a:extLst>
          </p:cNvPr>
          <p:cNvSpPr/>
          <p:nvPr/>
        </p:nvSpPr>
        <p:spPr>
          <a:xfrm>
            <a:off x="6552122" y="5801722"/>
            <a:ext cx="1319573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E573179-2324-AB05-BD4D-4F4232E19CDE}"/>
              </a:ext>
            </a:extLst>
          </p:cNvPr>
          <p:cNvSpPr/>
          <p:nvPr/>
        </p:nvSpPr>
        <p:spPr>
          <a:xfrm rot="19397371">
            <a:off x="5473097" y="5773950"/>
            <a:ext cx="938838" cy="299273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D31888-6EC8-D606-7F15-E8B7E5BACA13}"/>
              </a:ext>
            </a:extLst>
          </p:cNvPr>
          <p:cNvSpPr/>
          <p:nvPr/>
        </p:nvSpPr>
        <p:spPr>
          <a:xfrm rot="16200000">
            <a:off x="7932375" y="5324934"/>
            <a:ext cx="798786" cy="503227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0EC074-4D4B-E509-9520-1D152D048E8A}"/>
              </a:ext>
            </a:extLst>
          </p:cNvPr>
          <p:cNvSpPr/>
          <p:nvPr/>
        </p:nvSpPr>
        <p:spPr>
          <a:xfrm rot="20691698">
            <a:off x="5631096" y="5022588"/>
            <a:ext cx="798786" cy="332378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2DC4C9-D09E-8559-B62E-09B9136C70EF}"/>
              </a:ext>
            </a:extLst>
          </p:cNvPr>
          <p:cNvSpPr/>
          <p:nvPr/>
        </p:nvSpPr>
        <p:spPr>
          <a:xfrm>
            <a:off x="6273070" y="5467134"/>
            <a:ext cx="852700" cy="259049"/>
          </a:xfrm>
          <a:prstGeom prst="ellipse">
            <a:avLst/>
          </a:pr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437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7E1B0-A870-3059-D4FA-65A08E241B14}"/>
              </a:ext>
            </a:extLst>
          </p:cNvPr>
          <p:cNvSpPr txBox="1"/>
          <p:nvPr/>
        </p:nvSpPr>
        <p:spPr>
          <a:xfrm>
            <a:off x="0" y="661787"/>
            <a:ext cx="420462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Asymmetric beam energies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 an asymmetric detector Barrel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with electron and hadron endcap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 9.5 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Tracking, particle identification, EM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calorimetry and hadronic calorimetry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functionality in all directions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very compact Detector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Integration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will be key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FF"/>
              </a:buClr>
            </a:pPr>
            <a:endParaRPr lang="en-US" sz="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Imaging science program with protons and nuclei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requires specialized detectors         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     integrated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 the Interaction Region </a:t>
            </a:r>
          </a:p>
          <a:p>
            <a:pPr>
              <a:buClr>
                <a:srgbClr val="0000FF"/>
              </a:buClr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         over 80 m 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Science program required momentum resolution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requires a large bore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2T magnet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(1.7 T magnet operation point, stretch goal 2T) </a:t>
            </a:r>
          </a:p>
          <a:p>
            <a:pPr>
              <a:buClr>
                <a:srgbClr val="0000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that has same geometry as the BaBAR magnet.</a:t>
            </a:r>
          </a:p>
          <a:p>
            <a:pPr>
              <a:buClr>
                <a:srgbClr val="0000FF"/>
              </a:buClr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Streaming readout electronics model</a:t>
            </a:r>
          </a:p>
          <a:p>
            <a:pPr>
              <a:spcAft>
                <a:spcPts val="600"/>
              </a:spcAft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highest scientific flexibility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3290034-49ED-6515-E822-A9D2214E0CC2}"/>
              </a:ext>
            </a:extLst>
          </p:cNvPr>
          <p:cNvCxnSpPr>
            <a:cxnSpLocks/>
          </p:cNvCxnSpPr>
          <p:nvPr/>
        </p:nvCxnSpPr>
        <p:spPr>
          <a:xfrm flipV="1">
            <a:off x="7137625" y="2914460"/>
            <a:ext cx="1332794" cy="869078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B419C4-999B-B2B1-13FD-DC85D8ADBD84}"/>
              </a:ext>
            </a:extLst>
          </p:cNvPr>
          <p:cNvCxnSpPr>
            <a:cxnSpLocks/>
          </p:cNvCxnSpPr>
          <p:nvPr/>
        </p:nvCxnSpPr>
        <p:spPr>
          <a:xfrm flipH="1" flipV="1">
            <a:off x="5841294" y="2904936"/>
            <a:ext cx="944861" cy="864969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6AA5CE-82A0-8884-0736-3E1482A8E74A}"/>
              </a:ext>
            </a:extLst>
          </p:cNvPr>
          <p:cNvCxnSpPr>
            <a:cxnSpLocks/>
          </p:cNvCxnSpPr>
          <p:nvPr/>
        </p:nvCxnSpPr>
        <p:spPr>
          <a:xfrm flipV="1">
            <a:off x="5841294" y="2843571"/>
            <a:ext cx="2720908" cy="2665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861C7A-12FB-A026-B512-C135BACF971E}"/>
              </a:ext>
            </a:extLst>
          </p:cNvPr>
          <p:cNvSpPr txBox="1"/>
          <p:nvPr/>
        </p:nvSpPr>
        <p:spPr>
          <a:xfrm>
            <a:off x="6564881" y="2974457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9.5 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975CE8-FD10-11DD-5D52-1C016051B418}"/>
              </a:ext>
            </a:extLst>
          </p:cNvPr>
          <p:cNvPicPr/>
          <p:nvPr/>
        </p:nvPicPr>
        <p:blipFill rotWithShape="1">
          <a:blip r:embed="rId4"/>
          <a:srcRect l="3739" t="2634" r="3894" b="2294"/>
          <a:stretch/>
        </p:blipFill>
        <p:spPr>
          <a:xfrm>
            <a:off x="5611026" y="356119"/>
            <a:ext cx="3431203" cy="23091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F37DA8D-312E-7CCB-3638-328D6FD77585}"/>
              </a:ext>
            </a:extLst>
          </p:cNvPr>
          <p:cNvSpPr txBox="1"/>
          <p:nvPr/>
        </p:nvSpPr>
        <p:spPr>
          <a:xfrm>
            <a:off x="3865604" y="125287"/>
            <a:ext cx="1803400" cy="461665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hadronic calorimeters (HCAL)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0DFC57-8354-2A2B-3CF8-F2EA22EBE7E4}"/>
              </a:ext>
            </a:extLst>
          </p:cNvPr>
          <p:cNvSpPr txBox="1"/>
          <p:nvPr/>
        </p:nvSpPr>
        <p:spPr>
          <a:xfrm>
            <a:off x="4039988" y="982688"/>
            <a:ext cx="1447800" cy="461665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e/m calorimeters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    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C34734-0D96-5FA8-6212-92DD53D3E805}"/>
              </a:ext>
            </a:extLst>
          </p:cNvPr>
          <p:cNvSpPr txBox="1"/>
          <p:nvPr/>
        </p:nvSpPr>
        <p:spPr>
          <a:xfrm>
            <a:off x="4087493" y="1522190"/>
            <a:ext cx="1367076" cy="646331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Time.of.Flight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DIRC,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83004-7D10-87A3-3077-0DC9F71B627D}"/>
              </a:ext>
            </a:extLst>
          </p:cNvPr>
          <p:cNvSpPr txBox="1"/>
          <p:nvPr/>
        </p:nvSpPr>
        <p:spPr>
          <a:xfrm>
            <a:off x="4197093" y="2600295"/>
            <a:ext cx="1133645" cy="276999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A73F61-3AE2-43B4-7578-C5AC19AFD444}"/>
              </a:ext>
            </a:extLst>
          </p:cNvPr>
          <p:cNvSpPr txBox="1"/>
          <p:nvPr/>
        </p:nvSpPr>
        <p:spPr>
          <a:xfrm>
            <a:off x="4158881" y="2248744"/>
            <a:ext cx="1236236" cy="276999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C1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MPGD trackers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2D4376-60A4-85A2-0F71-51314D3185E7}"/>
              </a:ext>
            </a:extLst>
          </p:cNvPr>
          <p:cNvSpPr txBox="1"/>
          <p:nvPr/>
        </p:nvSpPr>
        <p:spPr>
          <a:xfrm>
            <a:off x="4043823" y="626996"/>
            <a:ext cx="1452642" cy="276999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Solenoidal Magnet</a:t>
            </a:r>
          </a:p>
        </p:txBody>
      </p:sp>
      <p:sp>
        <p:nvSpPr>
          <p:cNvPr id="33" name="Down Arrow 4">
            <a:extLst>
              <a:ext uri="{FF2B5EF4-FFF2-40B4-BE49-F238E27FC236}">
                <a16:creationId xmlns:a16="http://schemas.microsoft.com/office/drawing/2014/main" id="{83E63259-6E81-8AE4-2B17-920A2C1C4C29}"/>
              </a:ext>
            </a:extLst>
          </p:cNvPr>
          <p:cNvSpPr/>
          <p:nvPr/>
        </p:nvSpPr>
        <p:spPr>
          <a:xfrm>
            <a:off x="4729532" y="2870225"/>
            <a:ext cx="136834" cy="247322"/>
          </a:xfrm>
          <a:prstGeom prst="downArrow">
            <a:avLst/>
          </a:prstGeom>
          <a:solidFill>
            <a:srgbClr val="0432FF"/>
          </a:soli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F1065F-4D34-C78D-C82B-A3C7A4260E10}"/>
              </a:ext>
            </a:extLst>
          </p:cNvPr>
          <p:cNvSpPr txBox="1"/>
          <p:nvPr/>
        </p:nvSpPr>
        <p:spPr>
          <a:xfrm>
            <a:off x="4059934" y="3105834"/>
            <a:ext cx="1460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 Subdetectors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incl. Polarimeters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+ Data Acquisition </a:t>
            </a:r>
          </a:p>
        </p:txBody>
      </p:sp>
    </p:spTree>
    <p:extLst>
      <p:ext uri="{BB962C8B-B14F-4D97-AF65-F5344CB8AC3E}">
        <p14:creationId xmlns:p14="http://schemas.microsoft.com/office/powerpoint/2010/main" val="964865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3EA0E9-2016-5648-91A4-4768C841A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BCA95F4-4E11-1E4D-A002-1C447DBE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378161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FB6748-808E-D965-19AF-00184943752E}"/>
              </a:ext>
            </a:extLst>
          </p:cNvPr>
          <p:cNvGrpSpPr/>
          <p:nvPr/>
        </p:nvGrpSpPr>
        <p:grpSpPr>
          <a:xfrm>
            <a:off x="652538" y="1400787"/>
            <a:ext cx="7772900" cy="3035411"/>
            <a:chOff x="948409" y="681690"/>
            <a:chExt cx="7772900" cy="30354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91D3FF-DFEF-D4CB-F96F-4DEC3A7B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5726" y="2322908"/>
              <a:ext cx="720941" cy="67336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DCC8ED3-A5EC-045C-A9C8-F00F6E39EE8F}"/>
                </a:ext>
              </a:extLst>
            </p:cNvPr>
            <p:cNvSpPr/>
            <p:nvPr/>
          </p:nvSpPr>
          <p:spPr>
            <a:xfrm>
              <a:off x="2315334" y="2162837"/>
              <a:ext cx="922015" cy="861172"/>
            </a:xfrm>
            <a:prstGeom prst="rect">
              <a:avLst/>
            </a:prstGeom>
            <a:solidFill>
              <a:srgbClr val="FFFBD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842AF4-D85E-A896-3A97-9066498F2B4F}"/>
                </a:ext>
              </a:extLst>
            </p:cNvPr>
            <p:cNvSpPr/>
            <p:nvPr/>
          </p:nvSpPr>
          <p:spPr>
            <a:xfrm>
              <a:off x="3649985" y="2162837"/>
              <a:ext cx="922015" cy="8611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8136A3-E402-1BB8-1273-902ACC8FE75A}"/>
                </a:ext>
              </a:extLst>
            </p:cNvPr>
            <p:cNvSpPr/>
            <p:nvPr/>
          </p:nvSpPr>
          <p:spPr>
            <a:xfrm>
              <a:off x="4930538" y="2162837"/>
              <a:ext cx="922015" cy="86117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DE4952-9C99-3EFF-D2E1-1A9F38356DAD}"/>
                </a:ext>
              </a:extLst>
            </p:cNvPr>
            <p:cNvSpPr/>
            <p:nvPr/>
          </p:nvSpPr>
          <p:spPr>
            <a:xfrm>
              <a:off x="6164056" y="2162837"/>
              <a:ext cx="922015" cy="8611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9830C5F-645C-0C57-41B4-6E9A6AADF99F}"/>
                </a:ext>
              </a:extLst>
            </p:cNvPr>
            <p:cNvSpPr/>
            <p:nvPr/>
          </p:nvSpPr>
          <p:spPr>
            <a:xfrm>
              <a:off x="7444609" y="2162837"/>
              <a:ext cx="922015" cy="861172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316D366-E886-DCB1-0FCD-AA61D9EE7430}"/>
                </a:ext>
              </a:extLst>
            </p:cNvPr>
            <p:cNvSpPr/>
            <p:nvPr/>
          </p:nvSpPr>
          <p:spPr>
            <a:xfrm>
              <a:off x="6164056" y="996715"/>
              <a:ext cx="922015" cy="86117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F2C961-4160-030A-8E3C-2AFBE5FB0615}"/>
                </a:ext>
              </a:extLst>
            </p:cNvPr>
            <p:cNvSpPr txBox="1"/>
            <p:nvPr/>
          </p:nvSpPr>
          <p:spPr>
            <a:xfrm>
              <a:off x="6070707" y="681690"/>
              <a:ext cx="26506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Timing Unit (GTU)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-Interfaces to    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Collider 	     Run Control &amp; DAM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-Config &amp; Control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	    -Clock &amp; Timing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E0D5B10-28C0-41F8-0A9D-2A62FCD7FDF5}"/>
                </a:ext>
              </a:extLst>
            </p:cNvPr>
            <p:cNvSpPr/>
            <p:nvPr/>
          </p:nvSpPr>
          <p:spPr>
            <a:xfrm>
              <a:off x="948409" y="2010426"/>
              <a:ext cx="2468880" cy="1151233"/>
            </a:xfrm>
            <a:prstGeom prst="roundRect">
              <a:avLst/>
            </a:prstGeom>
            <a:noFill/>
            <a:ln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A38195-3E5C-2CE2-1F97-3C675EACA968}"/>
                </a:ext>
              </a:extLst>
            </p:cNvPr>
            <p:cNvSpPr txBox="1"/>
            <p:nvPr/>
          </p:nvSpPr>
          <p:spPr>
            <a:xfrm>
              <a:off x="1725040" y="1712201"/>
              <a:ext cx="1140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On Detector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766A56-8922-600C-78FC-FE07FCEF040B}"/>
                </a:ext>
              </a:extLst>
            </p:cNvPr>
            <p:cNvSpPr/>
            <p:nvPr/>
          </p:nvSpPr>
          <p:spPr>
            <a:xfrm>
              <a:off x="1845111" y="2406144"/>
              <a:ext cx="870155" cy="238463"/>
            </a:xfrm>
            <a:custGeom>
              <a:avLst/>
              <a:gdLst>
                <a:gd name="connsiteX0" fmla="*/ 0 w 870155"/>
                <a:gd name="connsiteY0" fmla="*/ 135224 h 238463"/>
                <a:gd name="connsiteX1" fmla="*/ 265471 w 870155"/>
                <a:gd name="connsiteY1" fmla="*/ 2489 h 238463"/>
                <a:gd name="connsiteX2" fmla="*/ 870155 w 870155"/>
                <a:gd name="connsiteY2" fmla="*/ 238463 h 238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0155" h="238463">
                  <a:moveTo>
                    <a:pt x="0" y="135224"/>
                  </a:moveTo>
                  <a:cubicBezTo>
                    <a:pt x="60222" y="60253"/>
                    <a:pt x="120445" y="-14717"/>
                    <a:pt x="265471" y="2489"/>
                  </a:cubicBezTo>
                  <a:cubicBezTo>
                    <a:pt x="410497" y="19695"/>
                    <a:pt x="640326" y="129079"/>
                    <a:pt x="870155" y="238463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38248F-6540-6FE1-A0BD-A339E1552528}"/>
                </a:ext>
              </a:extLst>
            </p:cNvPr>
            <p:cNvCxnSpPr/>
            <p:nvPr/>
          </p:nvCxnSpPr>
          <p:spPr>
            <a:xfrm>
              <a:off x="4572000" y="2406144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FEC0454-4AC0-C1CA-445C-C9D9A0D90828}"/>
                </a:ext>
              </a:extLst>
            </p:cNvPr>
            <p:cNvCxnSpPr/>
            <p:nvPr/>
          </p:nvCxnSpPr>
          <p:spPr>
            <a:xfrm flipH="1">
              <a:off x="4572000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55E835-5262-C529-531F-4904543EE11F}"/>
                </a:ext>
              </a:extLst>
            </p:cNvPr>
            <p:cNvCxnSpPr/>
            <p:nvPr/>
          </p:nvCxnSpPr>
          <p:spPr>
            <a:xfrm>
              <a:off x="5852553" y="2405960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049D455-9C62-9D8A-A917-58000BAD30EA}"/>
                </a:ext>
              </a:extLst>
            </p:cNvPr>
            <p:cNvCxnSpPr/>
            <p:nvPr/>
          </p:nvCxnSpPr>
          <p:spPr>
            <a:xfrm flipH="1">
              <a:off x="5852553" y="2757432"/>
              <a:ext cx="31150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8964457-D9F5-6F06-70FB-C1FC08EF4160}"/>
                </a:ext>
              </a:extLst>
            </p:cNvPr>
            <p:cNvCxnSpPr/>
            <p:nvPr/>
          </p:nvCxnSpPr>
          <p:spPr>
            <a:xfrm>
              <a:off x="7086071" y="2405960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9AD3341-C039-A4A5-86E0-318EBF825BF5}"/>
                </a:ext>
              </a:extLst>
            </p:cNvPr>
            <p:cNvCxnSpPr/>
            <p:nvPr/>
          </p:nvCxnSpPr>
          <p:spPr>
            <a:xfrm flipH="1">
              <a:off x="7086071" y="2757432"/>
              <a:ext cx="3585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D035B5F-D0C7-5237-B1BF-8D72AD5F6F3C}"/>
                </a:ext>
              </a:extLst>
            </p:cNvPr>
            <p:cNvCxnSpPr/>
            <p:nvPr/>
          </p:nvCxnSpPr>
          <p:spPr>
            <a:xfrm flipV="1">
              <a:off x="6434809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006543E-15EC-B1C6-63D5-5E2A0FA78851}"/>
                </a:ext>
              </a:extLst>
            </p:cNvPr>
            <p:cNvCxnSpPr/>
            <p:nvPr/>
          </p:nvCxnSpPr>
          <p:spPr>
            <a:xfrm>
              <a:off x="6836911" y="1857887"/>
              <a:ext cx="0" cy="3049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54909E-5400-89FE-EBD9-2C35FC6E79C5}"/>
                </a:ext>
              </a:extLst>
            </p:cNvPr>
            <p:cNvSpPr txBox="1"/>
            <p:nvPr/>
          </p:nvSpPr>
          <p:spPr>
            <a:xfrm>
              <a:off x="1898667" y="2184895"/>
              <a:ext cx="7184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SMT BGA</a:t>
              </a:r>
            </a:p>
            <a:p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7FE5CB2-ACE6-84C2-1572-25F34CA5169B}"/>
                </a:ext>
              </a:extLst>
            </p:cNvPr>
            <p:cNvCxnSpPr/>
            <p:nvPr/>
          </p:nvCxnSpPr>
          <p:spPr>
            <a:xfrm>
              <a:off x="3237349" y="2406144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B215870C-0AB0-FEC5-E25A-60747CA9AC5F}"/>
                </a:ext>
              </a:extLst>
            </p:cNvPr>
            <p:cNvCxnSpPr/>
            <p:nvPr/>
          </p:nvCxnSpPr>
          <p:spPr>
            <a:xfrm flipH="1">
              <a:off x="3237349" y="2757432"/>
              <a:ext cx="41263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B3262B-D106-C476-FD0B-E4ABB2818314}"/>
                </a:ext>
              </a:extLst>
            </p:cNvPr>
            <p:cNvSpPr txBox="1"/>
            <p:nvPr/>
          </p:nvSpPr>
          <p:spPr>
            <a:xfrm>
              <a:off x="1655817" y="1076293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latin typeface="+mj-lt"/>
                </a:rPr>
                <a:t>Electronics Readout Chain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936812A-8885-51A5-141B-BD5750CB7D2D}"/>
                </a:ext>
              </a:extLst>
            </p:cNvPr>
            <p:cNvSpPr txBox="1"/>
            <p:nvPr/>
          </p:nvSpPr>
          <p:spPr>
            <a:xfrm>
              <a:off x="1195726" y="3255437"/>
              <a:ext cx="6703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Sensor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72DA85-B6A3-0804-0CA8-F6295ADEF4C7}"/>
                </a:ext>
              </a:extLst>
            </p:cNvPr>
            <p:cNvSpPr txBox="1"/>
            <p:nvPr/>
          </p:nvSpPr>
          <p:spPr>
            <a:xfrm>
              <a:off x="2380078" y="3269337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Adapter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B80DEC-4E47-E139-92EB-A7ADE785FE33}"/>
                </a:ext>
              </a:extLst>
            </p:cNvPr>
            <p:cNvSpPr txBox="1"/>
            <p:nvPr/>
          </p:nvSpPr>
          <p:spPr>
            <a:xfrm>
              <a:off x="3615726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Front End Board (FEB)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0F492B-6BBD-BBCE-768C-150FE386C5F1}"/>
                </a:ext>
              </a:extLst>
            </p:cNvPr>
            <p:cNvSpPr txBox="1"/>
            <p:nvPr/>
          </p:nvSpPr>
          <p:spPr>
            <a:xfrm>
              <a:off x="4930111" y="3255436"/>
              <a:ext cx="10985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Readout Board (RDO)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EFB8C66-110C-97B6-B1BB-C5FB739BFB25}"/>
                </a:ext>
              </a:extLst>
            </p:cNvPr>
            <p:cNvSpPr txBox="1"/>
            <p:nvPr/>
          </p:nvSpPr>
          <p:spPr>
            <a:xfrm>
              <a:off x="6062650" y="3255436"/>
              <a:ext cx="14095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Data Aggregation Module (DAM)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2E256F-38D2-F33E-7BBF-CF323B074430}"/>
                </a:ext>
              </a:extLst>
            </p:cNvPr>
            <p:cNvSpPr txBox="1"/>
            <p:nvPr/>
          </p:nvSpPr>
          <p:spPr>
            <a:xfrm>
              <a:off x="7441371" y="3255437"/>
              <a:ext cx="9252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200" dirty="0">
                  <a:solidFill>
                    <a:srgbClr val="1200B4"/>
                  </a:solidFill>
                  <a:latin typeface="+mj-lt"/>
                </a:rPr>
                <a:t>Computing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DF3EDB0-EBE1-F7F6-4799-FF4B77A5FE64}"/>
              </a:ext>
            </a:extLst>
          </p:cNvPr>
          <p:cNvSpPr txBox="1"/>
          <p:nvPr/>
        </p:nvSpPr>
        <p:spPr>
          <a:xfrm>
            <a:off x="0" y="33575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We have 23 different detector technologies in the </a:t>
            </a:r>
            <a:r>
              <a:rPr lang="en-US" dirty="0" err="1">
                <a:latin typeface="+mj-lt"/>
              </a:rPr>
              <a:t>ePIC</a:t>
            </a:r>
            <a:r>
              <a:rPr lang="en-US" dirty="0">
                <a:latin typeface="+mj-lt"/>
              </a:rPr>
              <a:t> detector</a:t>
            </a:r>
          </a:p>
          <a:p>
            <a:pPr marL="285750" indent="-285750" algn="l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It would be intractable if all have different readout electronics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</a:p>
          <a:p>
            <a:pPr algn="l">
              <a:buClr>
                <a:srgbClr val="0000FF"/>
              </a:buClr>
            </a:pPr>
            <a:r>
              <a:rPr lang="en-US" dirty="0">
                <a:latin typeface="+mj-lt"/>
                <a:sym typeface="Wingdings" panose="05000000000000000000" pitchFamily="2" charset="2"/>
              </a:rPr>
              <a:t>    </a:t>
            </a:r>
            <a:r>
              <a:rPr lang="en-US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the goal is to minimize the number of different ASICs and use common readout solutions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+mj-lt"/>
                <a:sym typeface="Wingdings" panose="05000000000000000000" pitchFamily="2" charset="2"/>
              </a:rPr>
              <a:t>    </a:t>
            </a:r>
            <a:r>
              <a:rPr lang="en-US" dirty="0">
                <a:solidFill>
                  <a:srgbClr val="0000FF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600" dirty="0">
                <a:latin typeface="+mj-lt"/>
                <a:sym typeface="Wingdings" panose="05000000000000000000" pitchFamily="2" charset="2"/>
              </a:rPr>
              <a:t>yet all ASICs need to be consistent with the EIC-adopted streaming readout architecture</a:t>
            </a:r>
          </a:p>
        </p:txBody>
      </p:sp>
      <p:graphicFrame>
        <p:nvGraphicFramePr>
          <p:cNvPr id="38" name="Table 2">
            <a:extLst>
              <a:ext uri="{FF2B5EF4-FFF2-40B4-BE49-F238E27FC236}">
                <a16:creationId xmlns:a16="http://schemas.microsoft.com/office/drawing/2014/main" id="{BE9C9EB0-DB89-D0CA-4B14-C4F5A95F38CE}"/>
              </a:ext>
            </a:extLst>
          </p:cNvPr>
          <p:cNvGraphicFramePr>
            <a:graphicFrameLocks noGrp="1"/>
          </p:cNvGraphicFramePr>
          <p:nvPr/>
        </p:nvGraphicFramePr>
        <p:xfrm>
          <a:off x="729517" y="4540147"/>
          <a:ext cx="6216128" cy="219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32">
                  <a:extLst>
                    <a:ext uri="{9D8B030D-6E8A-4147-A177-3AD203B41FA5}">
                      <a16:colId xmlns:a16="http://schemas.microsoft.com/office/drawing/2014/main" val="3108014019"/>
                    </a:ext>
                  </a:extLst>
                </a:gridCol>
                <a:gridCol w="1149337">
                  <a:extLst>
                    <a:ext uri="{9D8B030D-6E8A-4147-A177-3AD203B41FA5}">
                      <a16:colId xmlns:a16="http://schemas.microsoft.com/office/drawing/2014/main" val="2568056412"/>
                    </a:ext>
                  </a:extLst>
                </a:gridCol>
                <a:gridCol w="1247984">
                  <a:extLst>
                    <a:ext uri="{9D8B030D-6E8A-4147-A177-3AD203B41FA5}">
                      <a16:colId xmlns:a16="http://schemas.microsoft.com/office/drawing/2014/main" val="1054917339"/>
                    </a:ext>
                  </a:extLst>
                </a:gridCol>
                <a:gridCol w="1522889">
                  <a:extLst>
                    <a:ext uri="{9D8B030D-6E8A-4147-A177-3AD203B41FA5}">
                      <a16:colId xmlns:a16="http://schemas.microsoft.com/office/drawing/2014/main" val="271365912"/>
                    </a:ext>
                  </a:extLst>
                </a:gridCol>
                <a:gridCol w="989686">
                  <a:extLst>
                    <a:ext uri="{9D8B030D-6E8A-4147-A177-3AD203B41FA5}">
                      <a16:colId xmlns:a16="http://schemas.microsoft.com/office/drawing/2014/main" val="59122336"/>
                    </a:ext>
                  </a:extLst>
                </a:gridCol>
              </a:tblGrid>
              <a:tr h="215091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Group</a:t>
                      </a: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Channels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AC-LGAD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 err="1"/>
                        <a:t>SiPM</a:t>
                      </a:r>
                      <a:r>
                        <a:rPr lang="en-US" dirty="0"/>
                        <a:t>/PMT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en-US" dirty="0"/>
                        <a:t>MPGD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277805"/>
                  </a:ext>
                </a:extLst>
              </a:tr>
              <a:tr h="365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MAPS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AC/DC-LGAD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SiPM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/PMT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MPGD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043537"/>
                  </a:ext>
                </a:extLst>
              </a:tr>
              <a:tr h="21509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B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7.1M-54M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100k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593221"/>
                  </a:ext>
                </a:extLst>
              </a:tr>
              <a:tr h="215091"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039484"/>
                  </a:ext>
                </a:extLst>
              </a:tr>
              <a:tr h="817345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ITS-3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EICROC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FCFD</a:t>
                      </a:r>
                    </a:p>
                    <a:p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HPsOC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ASROC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Discrete/COTS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HGCROC3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ALCOR-EIC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SALSA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920022"/>
                  </a:ext>
                </a:extLst>
              </a:tr>
            </a:tbl>
          </a:graphicData>
        </a:graphic>
      </p:graphicFrame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E33ED98-3099-F138-05CC-386D5B6673F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886978" y="3880756"/>
            <a:ext cx="0" cy="659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AA42128-FBAC-EC49-D295-FE70D921DD1D}"/>
              </a:ext>
            </a:extLst>
          </p:cNvPr>
          <p:cNvSpPr txBox="1"/>
          <p:nvPr/>
        </p:nvSpPr>
        <p:spPr>
          <a:xfrm>
            <a:off x="6935582" y="4519248"/>
            <a:ext cx="214319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We expect to need ITS-3, </a:t>
            </a:r>
            <a:r>
              <a:rPr lang="en-US" sz="1400" dirty="0" err="1">
                <a:latin typeface="+mj-lt"/>
              </a:rPr>
              <a:t>Astropix</a:t>
            </a:r>
            <a:r>
              <a:rPr lang="en-US" sz="1400" dirty="0">
                <a:latin typeface="+mj-lt"/>
              </a:rPr>
              <a:t>, </a:t>
            </a:r>
            <a:r>
              <a:rPr lang="en-US" sz="1400" dirty="0" err="1">
                <a:latin typeface="+mj-lt"/>
              </a:rPr>
              <a:t>Timepix</a:t>
            </a:r>
            <a:r>
              <a:rPr lang="en-US" sz="1400" dirty="0">
                <a:latin typeface="+mj-lt"/>
              </a:rPr>
              <a:t>, and 4 different </a:t>
            </a:r>
            <a:r>
              <a:rPr lang="en-US" sz="1400" b="1" dirty="0">
                <a:latin typeface="+mj-lt"/>
              </a:rPr>
              <a:t>ASICs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Based on existing ASICs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reduce cost &amp; time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Much synergy with international efforts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9686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7FD314-50F8-4B4E-9481-D80A068E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12F4E5-1490-FB4E-A685-DABCEDBFD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Region Layout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54F67262-95BC-BD4B-A27D-30AD89951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5" b="3391"/>
          <a:stretch/>
        </p:blipFill>
        <p:spPr>
          <a:xfrm>
            <a:off x="0" y="1091327"/>
            <a:ext cx="9080056" cy="4001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400B0-48C4-CD4D-A789-E0E1A4D1DF7A}"/>
              </a:ext>
            </a:extLst>
          </p:cNvPr>
          <p:cNvSpPr txBox="1"/>
          <p:nvPr/>
        </p:nvSpPr>
        <p:spPr>
          <a:xfrm>
            <a:off x="186023" y="5983499"/>
            <a:ext cx="4989659" cy="646331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latin typeface="+mj-lt"/>
              </a:rPr>
              <a:t>every cm counts… </a:t>
            </a:r>
            <a:r>
              <a:rPr lang="en-US" dirty="0">
                <a:solidFill>
                  <a:schemeClr val="bg1"/>
                </a:solidFill>
                <a:latin typeface="+mj-lt"/>
                <a:sym typeface="Wingdings" pitchFamily="2" charset="2"/>
              </a:rPr>
              <a:t> integration and communication with accelerator team is crucial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6F0BE-B5FF-5D40-80ED-10739C9AA48A}"/>
              </a:ext>
            </a:extLst>
          </p:cNvPr>
          <p:cNvSpPr txBox="1"/>
          <p:nvPr/>
        </p:nvSpPr>
        <p:spPr>
          <a:xfrm>
            <a:off x="3885644" y="4676708"/>
            <a:ext cx="1150784" cy="553998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With Detector Bypass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BF6BDF-E658-1C45-8E58-3C172EF6E917}"/>
              </a:ext>
            </a:extLst>
          </p:cNvPr>
          <p:cNvCxnSpPr>
            <a:cxnSpLocks/>
          </p:cNvCxnSpPr>
          <p:nvPr/>
        </p:nvCxnSpPr>
        <p:spPr>
          <a:xfrm flipH="1" flipV="1">
            <a:off x="3393668" y="4031948"/>
            <a:ext cx="532497" cy="62957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8AFD7ED-C55C-9E47-A170-C40FA06BF58B}"/>
              </a:ext>
            </a:extLst>
          </p:cNvPr>
          <p:cNvSpPr txBox="1"/>
          <p:nvPr/>
        </p:nvSpPr>
        <p:spPr>
          <a:xfrm>
            <a:off x="7414284" y="1958314"/>
            <a:ext cx="98067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Injection Line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AE8BB7-1C76-5949-9EA5-4537381F7EB4}"/>
              </a:ext>
            </a:extLst>
          </p:cNvPr>
          <p:cNvCxnSpPr>
            <a:cxnSpLocks/>
          </p:cNvCxnSpPr>
          <p:nvPr/>
        </p:nvCxnSpPr>
        <p:spPr>
          <a:xfrm flipH="1" flipV="1">
            <a:off x="1286395" y="4812443"/>
            <a:ext cx="248262" cy="46933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E9056F-EFA3-E049-ADF5-184F35A6D9A1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7152112" y="1141846"/>
            <a:ext cx="242601" cy="36780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44DFAA4-FA23-D84D-A95C-4951145538A1}"/>
              </a:ext>
            </a:extLst>
          </p:cNvPr>
          <p:cNvSpPr txBox="1"/>
          <p:nvPr/>
        </p:nvSpPr>
        <p:spPr>
          <a:xfrm>
            <a:off x="5742533" y="911013"/>
            <a:ext cx="1409579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 Forward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2C8EFE-1BF9-234B-957F-C4B2D1146ED4}"/>
              </a:ext>
            </a:extLst>
          </p:cNvPr>
          <p:cNvSpPr txBox="1"/>
          <p:nvPr/>
        </p:nvSpPr>
        <p:spPr>
          <a:xfrm>
            <a:off x="6794895" y="2871496"/>
            <a:ext cx="1551764" cy="276999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Forward Side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0366254-B33F-144E-84BF-D33724D2424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299381" y="2226880"/>
            <a:ext cx="495514" cy="78311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1156E5-CB8D-8C44-A667-60E9CE0237DB}"/>
              </a:ext>
            </a:extLst>
          </p:cNvPr>
          <p:cNvCxnSpPr>
            <a:cxnSpLocks/>
          </p:cNvCxnSpPr>
          <p:nvPr/>
        </p:nvCxnSpPr>
        <p:spPr>
          <a:xfrm flipV="1">
            <a:off x="8383066" y="1220977"/>
            <a:ext cx="193792" cy="7421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C0AC50-996A-9844-9F9D-7726268CA07C}"/>
              </a:ext>
            </a:extLst>
          </p:cNvPr>
          <p:cNvSpPr txBox="1"/>
          <p:nvPr/>
        </p:nvSpPr>
        <p:spPr>
          <a:xfrm>
            <a:off x="3127700" y="1549349"/>
            <a:ext cx="1506089" cy="646331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Forward Side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 Magnet Cryostat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55354DD-1EDA-9A4C-B654-DA895632911D}"/>
              </a:ext>
            </a:extLst>
          </p:cNvPr>
          <p:cNvCxnSpPr>
            <a:cxnSpLocks/>
          </p:cNvCxnSpPr>
          <p:nvPr/>
        </p:nvCxnSpPr>
        <p:spPr>
          <a:xfrm>
            <a:off x="4642338" y="1969477"/>
            <a:ext cx="334201" cy="796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5AE691-C347-494E-A311-47025EC11E60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2598113" y="2983684"/>
            <a:ext cx="688611" cy="64194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2B5B822-03C0-0E49-A571-0FA477A4F35D}"/>
              </a:ext>
            </a:extLst>
          </p:cNvPr>
          <p:cNvSpPr txBox="1"/>
          <p:nvPr/>
        </p:nvSpPr>
        <p:spPr>
          <a:xfrm>
            <a:off x="1023105" y="2750982"/>
            <a:ext cx="1575008" cy="465404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Rear Side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 Magnet Cryostat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CF55696-F703-DE4F-A65F-6CEC6CCDB10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3556383" y="2398177"/>
            <a:ext cx="266207" cy="54104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E2B2CFE-9983-CA4F-A678-D4D1468A033F}"/>
              </a:ext>
            </a:extLst>
          </p:cNvPr>
          <p:cNvSpPr txBox="1"/>
          <p:nvPr/>
        </p:nvSpPr>
        <p:spPr>
          <a:xfrm>
            <a:off x="2316259" y="2167344"/>
            <a:ext cx="1240124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Central Detector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1B89F-55A3-4440-B337-5A6B0CDF04FA}"/>
              </a:ext>
            </a:extLst>
          </p:cNvPr>
          <p:cNvSpPr txBox="1"/>
          <p:nvPr/>
        </p:nvSpPr>
        <p:spPr>
          <a:xfrm>
            <a:off x="1427854" y="5282791"/>
            <a:ext cx="971842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 Rear side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7ABFC5-6C31-1449-B2EB-598F1F778C5C}"/>
              </a:ext>
            </a:extLst>
          </p:cNvPr>
          <p:cNvSpPr txBox="1"/>
          <p:nvPr/>
        </p:nvSpPr>
        <p:spPr>
          <a:xfrm>
            <a:off x="174678" y="3897350"/>
            <a:ext cx="1010110" cy="461665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Rear Side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CA7A334-21B7-7940-933D-09059498F87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184788" y="4128183"/>
            <a:ext cx="380543" cy="35776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E16A58-5F3D-C849-923E-310CBFAD0E82}"/>
              </a:ext>
            </a:extLst>
          </p:cNvPr>
          <p:cNvSpPr txBox="1"/>
          <p:nvPr/>
        </p:nvSpPr>
        <p:spPr>
          <a:xfrm>
            <a:off x="6711636" y="3754534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HSR: Hadron Storage Ring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ESR: Electron Storage Ring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RCS: Rapid Cycling Synchrotron</a:t>
            </a:r>
          </a:p>
          <a:p>
            <a:pPr algn="l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SC: Superconducting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3F253F-C704-558B-942F-474AEAD5234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0106" t="6118" r="13773" b="7450"/>
          <a:stretch/>
        </p:blipFill>
        <p:spPr>
          <a:xfrm>
            <a:off x="0" y="-21387"/>
            <a:ext cx="2204160" cy="2093727"/>
          </a:xfrm>
          <a:prstGeom prst="rect">
            <a:avLst/>
          </a:prstGeom>
        </p:spPr>
      </p:pic>
      <p:pic>
        <p:nvPicPr>
          <p:cNvPr id="27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F802AECF-7021-48B5-A81E-6A82321C4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60"/>
          <a:stretch/>
        </p:blipFill>
        <p:spPr>
          <a:xfrm>
            <a:off x="2263179" y="499279"/>
            <a:ext cx="2466980" cy="976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C5A876-2105-4592-A603-98F05F71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336" y="5035872"/>
            <a:ext cx="2675766" cy="17838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639A5B-B7B2-46E7-ACA1-0F8C619F32B6}"/>
              </a:ext>
            </a:extLst>
          </p:cNvPr>
          <p:cNvSpPr txBox="1"/>
          <p:nvPr/>
        </p:nvSpPr>
        <p:spPr>
          <a:xfrm>
            <a:off x="2945830" y="1199069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in B0 magnet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3077DEC-8829-4E0D-B318-9D06E69B3C51}"/>
              </a:ext>
            </a:extLst>
          </p:cNvPr>
          <p:cNvSpPr txBox="1"/>
          <p:nvPr/>
        </p:nvSpPr>
        <p:spPr>
          <a:xfrm>
            <a:off x="6743313" y="5043148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Low-Q2 Detectors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079D75-9BD6-4A1E-B525-7B87FB1723A8}"/>
              </a:ext>
            </a:extLst>
          </p:cNvPr>
          <p:cNvSpPr txBox="1"/>
          <p:nvPr/>
        </p:nvSpPr>
        <p:spPr>
          <a:xfrm>
            <a:off x="883677" y="-15500"/>
            <a:ext cx="1301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Detector</a:t>
            </a:r>
          </a:p>
        </p:txBody>
      </p:sp>
      <p:pic>
        <p:nvPicPr>
          <p:cNvPr id="32" name="RP-Front-image004.jpg" descr="RP-Front-image004.jpg">
            <a:extLst>
              <a:ext uri="{FF2B5EF4-FFF2-40B4-BE49-F238E27FC236}">
                <a16:creationId xmlns:a16="http://schemas.microsoft.com/office/drawing/2014/main" id="{19934AA3-4395-4D02-9481-CF75AA381F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9438" y="1165028"/>
            <a:ext cx="869537" cy="10023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FAD629F-3967-457E-A743-B311AA224B53}"/>
              </a:ext>
            </a:extLst>
          </p:cNvPr>
          <p:cNvSpPr txBox="1"/>
          <p:nvPr/>
        </p:nvSpPr>
        <p:spPr>
          <a:xfrm>
            <a:off x="4730500" y="1112629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 Pots</a:t>
            </a:r>
          </a:p>
        </p:txBody>
      </p:sp>
    </p:spTree>
    <p:extLst>
      <p:ext uri="{BB962C8B-B14F-4D97-AF65-F5344CB8AC3E}">
        <p14:creationId xmlns:p14="http://schemas.microsoft.com/office/powerpoint/2010/main" val="1618921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6727055-457E-4396-AA98-15F232FC0E1F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Worldwide Interest in EIC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A1F34-6FEA-4FA8-950D-2C112689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27821" y="637865"/>
            <a:ext cx="5146304" cy="3347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E47E0-5E06-422B-B327-8638EAC4B101}"/>
              </a:ext>
            </a:extLst>
          </p:cNvPr>
          <p:cNvSpPr txBox="1"/>
          <p:nvPr/>
        </p:nvSpPr>
        <p:spPr>
          <a:xfrm>
            <a:off x="4739446" y="637865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40160B-3A12-4573-BF7E-7404FD4CE606}"/>
              </a:ext>
            </a:extLst>
          </p:cNvPr>
          <p:cNvSpPr txBox="1">
            <a:spLocks/>
          </p:cNvSpPr>
          <p:nvPr/>
        </p:nvSpPr>
        <p:spPr>
          <a:xfrm>
            <a:off x="286371" y="1384266"/>
            <a:ext cx="3162147" cy="15943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/>
              <a:t>Formed 2016 –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1386 collaborators,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36 countries,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275 institutions as of June 26, 2023.</a:t>
            </a:r>
          </a:p>
          <a:p>
            <a:pPr algn="l"/>
            <a:r>
              <a:rPr lang="is-IS" sz="1800" dirty="0">
                <a:solidFill>
                  <a:srgbClr val="0000FF"/>
                </a:solidFill>
              </a:rPr>
              <a:t>Strong and Growing International Participation</a:t>
            </a:r>
            <a:r>
              <a:rPr lang="is-IS" sz="1800" dirty="0"/>
              <a:t>.</a:t>
            </a: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3DAE54-0734-40C2-BD60-87E8454B578C}"/>
              </a:ext>
            </a:extLst>
          </p:cNvPr>
          <p:cNvSpPr/>
          <p:nvPr/>
        </p:nvSpPr>
        <p:spPr>
          <a:xfrm>
            <a:off x="286370" y="644776"/>
            <a:ext cx="2673986" cy="646331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 Group: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https://eicug.github.io/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533DE-FD74-4D2D-B042-C0587FD1ED80}"/>
              </a:ext>
            </a:extLst>
          </p:cNvPr>
          <p:cNvSpPr txBox="1"/>
          <p:nvPr/>
        </p:nvSpPr>
        <p:spPr>
          <a:xfrm>
            <a:off x="3421662" y="3879641"/>
            <a:ext cx="279625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2018 CUA, Washington, DC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6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VUU, VA  &amp; UCR, CA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2022 Stony Brook U, NY</a:t>
            </a:r>
          </a:p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Warsaw, Poland</a:t>
            </a:r>
          </a:p>
        </p:txBody>
      </p:sp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EF0C0E49-B634-46C5-ADBA-B2E169F8F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2" r="4560"/>
          <a:stretch/>
        </p:blipFill>
        <p:spPr>
          <a:xfrm>
            <a:off x="6184449" y="3879640"/>
            <a:ext cx="2973816" cy="2565721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56B0278-52E7-464E-88FD-0E205751D1DA}"/>
              </a:ext>
            </a:extLst>
          </p:cNvPr>
          <p:cNvGraphicFramePr>
            <a:graphicFrameLocks/>
          </p:cNvGraphicFramePr>
          <p:nvPr/>
        </p:nvGraphicFramePr>
        <p:xfrm>
          <a:off x="0" y="3467097"/>
          <a:ext cx="3443681" cy="3111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45821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1371"/>
            <a:ext cx="8308322" cy="582845"/>
          </a:xfrm>
        </p:spPr>
        <p:txBody>
          <a:bodyPr>
            <a:normAutofit/>
          </a:bodyPr>
          <a:lstStyle/>
          <a:p>
            <a:r>
              <a:rPr lang="en-US" sz="3200" b="1" dirty="0"/>
              <a:t>EIC User Group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FD157-6EA1-EC2D-660E-78340B151E72}"/>
              </a:ext>
            </a:extLst>
          </p:cNvPr>
          <p:cNvSpPr txBox="1"/>
          <p:nvPr/>
        </p:nvSpPr>
        <p:spPr>
          <a:xfrm>
            <a:off x="2875280" y="852980"/>
            <a:ext cx="65350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EICUG Summer Meeting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July 24-31, University of Warsaw, Warsaw, Poland.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https://indico.cern.ch/e/EICUG2023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Career Workshop: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https://indico.jlab.org/event/696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Tuesday morning: DOE/NP talk, Project update talk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Wednesday morning: RRB (Resource Review Board) talk </a:t>
            </a:r>
          </a:p>
        </p:txBody>
      </p:sp>
      <p:pic>
        <p:nvPicPr>
          <p:cNvPr id="6" name="Google Shape;191;p33">
            <a:extLst>
              <a:ext uri="{FF2B5EF4-FFF2-40B4-BE49-F238E27FC236}">
                <a16:creationId xmlns:a16="http://schemas.microsoft.com/office/drawing/2014/main" id="{A917353A-4A6C-C592-C6ED-4BCE86DEBFA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720" y="35338"/>
            <a:ext cx="2592480" cy="366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screenshot of a calendar&#10;&#10;Description automatically generated with medium confidence">
            <a:extLst>
              <a:ext uri="{FF2B5EF4-FFF2-40B4-BE49-F238E27FC236}">
                <a16:creationId xmlns:a16="http://schemas.microsoft.com/office/drawing/2014/main" id="{3C1F563E-B204-FA49-4D7C-F15E7F34A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11" y="3733028"/>
            <a:ext cx="8138578" cy="271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5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-7877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>
              <a:defRPr/>
            </a:pPr>
            <a:r>
              <a:rPr lang="en-US" dirty="0">
                <a:latin typeface="Arial"/>
              </a:rPr>
              <a:t>Outline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9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2</a:t>
            </a:fld>
            <a:endParaRPr lang="en-US">
              <a:latin typeface="+mj-lt"/>
            </a:endParaRP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5314B4C-34BB-46D6-8215-960D6B792A65}"/>
              </a:ext>
            </a:extLst>
          </p:cNvPr>
          <p:cNvSpPr txBox="1">
            <a:spLocks/>
          </p:cNvSpPr>
          <p:nvPr/>
        </p:nvSpPr>
        <p:spPr>
          <a:xfrm>
            <a:off x="472612" y="574955"/>
            <a:ext cx="8315254" cy="51483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+mn-lt"/>
              </a:rPr>
              <a:t>“EIC News”:</a:t>
            </a:r>
          </a:p>
          <a:p>
            <a:r>
              <a:rPr lang="en-US" sz="2400" dirty="0">
                <a:latin typeface="+mn-lt"/>
              </a:rPr>
              <a:t>EIC Group and EIC Project Detector - Organization</a:t>
            </a:r>
          </a:p>
          <a:p>
            <a:r>
              <a:rPr lang="en-US" sz="2400" dirty="0">
                <a:latin typeface="+mn-lt"/>
              </a:rPr>
              <a:t>EIC Scope – Uniqueness of EIC</a:t>
            </a:r>
          </a:p>
          <a:p>
            <a:r>
              <a:rPr lang="en-US" sz="2400" dirty="0">
                <a:latin typeface="+mn-lt"/>
              </a:rPr>
              <a:t>Schedule &amp; Funding Profile</a:t>
            </a:r>
          </a:p>
          <a:p>
            <a:r>
              <a:rPr lang="en-US" sz="2400" dirty="0">
                <a:latin typeface="+mn-lt"/>
              </a:rPr>
              <a:t>Planning Perspective</a:t>
            </a:r>
          </a:p>
          <a:p>
            <a:r>
              <a:rPr lang="en-US" sz="2400" dirty="0">
                <a:latin typeface="+mn-lt"/>
              </a:rPr>
              <a:t>EICUG Meeting and EIC Resource Review Board Meeting(s)</a:t>
            </a:r>
          </a:p>
          <a:p>
            <a:r>
              <a:rPr lang="en-US" sz="2400" dirty="0">
                <a:latin typeface="+mn-lt"/>
              </a:rPr>
              <a:t>EIC Status: Take-Away Messages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Note that you will after this talk hear about:</a:t>
            </a:r>
          </a:p>
          <a:p>
            <a:pPr lvl="1"/>
            <a:r>
              <a:rPr lang="en-US" sz="2000" dirty="0">
                <a:latin typeface="+mn-lt"/>
              </a:rPr>
              <a:t>EIC Accelerator Design – Todd </a:t>
            </a:r>
            <a:r>
              <a:rPr lang="en-US" sz="2000" dirty="0" err="1">
                <a:latin typeface="+mn-lt"/>
              </a:rPr>
              <a:t>Satogata</a:t>
            </a:r>
            <a:endParaRPr lang="en-US" sz="2000" dirty="0">
              <a:latin typeface="+mn-lt"/>
            </a:endParaRPr>
          </a:p>
          <a:p>
            <a:pPr lvl="1"/>
            <a:r>
              <a:rPr lang="en-US" sz="2000" dirty="0">
                <a:latin typeface="+mn-lt"/>
              </a:rPr>
              <a:t>The </a:t>
            </a:r>
            <a:r>
              <a:rPr lang="en-US" sz="2000" dirty="0" err="1">
                <a:latin typeface="+mn-lt"/>
              </a:rPr>
              <a:t>ePIC</a:t>
            </a:r>
            <a:r>
              <a:rPr lang="en-US" sz="2000" dirty="0">
                <a:latin typeface="+mn-lt"/>
              </a:rPr>
              <a:t> Detector – John Lajoie</a:t>
            </a:r>
          </a:p>
          <a:p>
            <a:pPr lvl="1"/>
            <a:r>
              <a:rPr lang="en-US" sz="2000" dirty="0">
                <a:latin typeface="+mn-lt"/>
              </a:rPr>
              <a:t>Opportunities with a 2</a:t>
            </a:r>
            <a:r>
              <a:rPr lang="en-US" sz="2000" baseline="30000" dirty="0">
                <a:latin typeface="+mn-lt"/>
              </a:rPr>
              <a:t>nd</a:t>
            </a:r>
            <a:r>
              <a:rPr lang="en-US" sz="2000" dirty="0">
                <a:latin typeface="+mn-lt"/>
              </a:rPr>
              <a:t> EIC Interaction Point – Pawel Nadel-</a:t>
            </a:r>
            <a:r>
              <a:rPr lang="en-US" sz="2000" dirty="0" err="1">
                <a:latin typeface="+mn-lt"/>
              </a:rPr>
              <a:t>Turonski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5168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71"/>
            <a:ext cx="9144000" cy="582845"/>
          </a:xfrm>
        </p:spPr>
        <p:txBody>
          <a:bodyPr>
            <a:normAutofit/>
          </a:bodyPr>
          <a:lstStyle/>
          <a:p>
            <a:r>
              <a:rPr lang="en-US" sz="3200" b="1" dirty="0"/>
              <a:t>1</a:t>
            </a:r>
            <a:r>
              <a:rPr lang="en-US" sz="3200" b="1" baseline="30000" dirty="0"/>
              <a:t>st</a:t>
            </a:r>
            <a:r>
              <a:rPr lang="en-US" sz="3200" b="1" dirty="0"/>
              <a:t> Resource Review Board (RRB)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49318-3806-042B-E301-8534FCDE1738}"/>
              </a:ext>
            </a:extLst>
          </p:cNvPr>
          <p:cNvSpPr txBox="1"/>
          <p:nvPr/>
        </p:nvSpPr>
        <p:spPr>
          <a:xfrm>
            <a:off x="1" y="3898035"/>
            <a:ext cx="89712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meeting on April 3-4, 2023, at Stony Brook University.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 and the host labs promoting the EIC as a facility “fully international in character.”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 countries participating: Blue markers: RRB members; Orange markers: Observers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Agenda reflected what we expect to have in future RRB meetings.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RRB Charter ratified at 1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meeting. Initial Co-Chairs: Haiyan Gao (BNL), Diego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Bettoni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(INFN).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meeting planned for December 7 + 8 in Washington, DC.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Topics will include: Common Fund (or not) discussion, Computing (What is expected from partners), Governance (How does change control work for in-kind contributions), Quality Assurance (how does that get folded in reviews and planning documents), International agreements.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2" y="670791"/>
            <a:ext cx="7190093" cy="31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54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654BE-7C17-A24E-BFCE-8DA837CA2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1371"/>
            <a:ext cx="8308322" cy="582845"/>
          </a:xfrm>
        </p:spPr>
        <p:txBody>
          <a:bodyPr>
            <a:normAutofit/>
          </a:bodyPr>
          <a:lstStyle/>
          <a:p>
            <a:r>
              <a:rPr lang="en-US" sz="3200" dirty="0"/>
              <a:t>Non-DOE Interest &amp; In-Kind - Updated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C6BE38-021B-264E-A9A1-525358D0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4114026-9A77-0998-8F23-006321648102}"/>
              </a:ext>
            </a:extLst>
          </p:cNvPr>
          <p:cNvGraphicFramePr>
            <a:graphicFrameLocks noGrp="1"/>
          </p:cNvGraphicFramePr>
          <p:nvPr/>
        </p:nvGraphicFramePr>
        <p:xfrm>
          <a:off x="83412" y="552382"/>
          <a:ext cx="8988858" cy="5826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600">
                  <a:extLst>
                    <a:ext uri="{9D8B030D-6E8A-4147-A177-3AD203B41FA5}">
                      <a16:colId xmlns:a16="http://schemas.microsoft.com/office/drawing/2014/main" val="1371435365"/>
                    </a:ext>
                  </a:extLst>
                </a:gridCol>
                <a:gridCol w="7186258">
                  <a:extLst>
                    <a:ext uri="{9D8B030D-6E8A-4147-A177-3AD203B41FA5}">
                      <a16:colId xmlns:a16="http://schemas.microsoft.com/office/drawing/2014/main" val="1383690832"/>
                    </a:ext>
                  </a:extLst>
                </a:gridCol>
              </a:tblGrid>
              <a:tr h="341911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 and Important Facts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196269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NSF-MSRI pre-proposal submitted by 10 US universities – aims at full scope of backward EM calorimetry (eECal). Armenia, Czech, France/IN2P3 as unfunded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contributors. Invited to submit proposal. Final NSF review is ongoing.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952053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Contributions, mainly labor to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many EM calorimetry and particle id detectors component tests.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58277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 included 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Canadian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Subatomic Physics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Long-Range Plan; Interested in Compton Polarimetry, Barrel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Electromagnetic Calorimetry and Software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669715"/>
                  </a:ext>
                </a:extLst>
              </a:tr>
              <a:tr h="258232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EM Calorimeter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486615"/>
                  </a:ext>
                </a:extLst>
              </a:tr>
              <a:tr h="350798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with funding agency; Interested in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(PbWO4 crystals and glass) and Silicon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793005"/>
                  </a:ext>
                </a:extLst>
              </a:tr>
              <a:tr h="21762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France/IRFU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 in MPGD/racking, electronics. Provided in-kind contributions to SC magnet design and interested to continue labor oversight during magnet construction.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781241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France/IN2P3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contribution to backward EM calorimetry (including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in-kind design)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to readout electronics (two ASICs for AC-LGAD detectors and Calorimetry). IRFU &amp; IN2P3 discussing together for higher-level contributions.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56565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Consortium is working with Funding agency; Interested in detector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oftware (non-project scientific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contribution),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contributions to DAQ/slow controls. Investigating further hardware contributions (including possible links with Si plants).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1170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Italy/INFN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Aims at major scope of forward particle identification detector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dRICH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at (part of) the Si/MAPS tracker scope, and at photo-sensor contributions. Further investigating possible interest in EIC detector magnet scope.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522492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 Detectors (Si tracking and PbWO4)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413477"/>
                  </a:ext>
                </a:extLst>
              </a:tr>
              <a:tr h="389796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a US-Japan agreement; Aims at full scope of Zero-Degree Calorimeter in collaboration with Taiwan/Korea. Pursuit of full scope of barrel AC-LGAD detector as EIC-Asia consortium. Contribution to DAQ/streaming. Possible aerogel.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486306"/>
                  </a:ext>
                </a:extLst>
              </a:tr>
              <a:tr h="41268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Aims at major scope for fiber-based barrel EM calorimeter,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Also work packages for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barrel AC-LGAD and Si-based hadronic calorimetry for ZDC.as part of EIC-Asia consortium (includes also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Japan,Taiwan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Collaboration on Si tracking detector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002649"/>
                  </a:ext>
                </a:extLst>
              </a:tr>
              <a:tr h="21762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Actively working with ministry/funding agency; Interested in detectors along the beam line (luminosity detector, Roman Pots)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8921962"/>
                  </a:ext>
                </a:extLst>
              </a:tr>
              <a:tr h="217625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Pursuit of full scope of barrel AC-LGAD as part of EIC-Asia consortium. LYSO-based EM calorimeter for ZDC, Also optical readout/fiber. Possible later interest in PCBs. Computing.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182557"/>
                  </a:ext>
                </a:extLst>
              </a:tr>
              <a:tr h="516463">
                <a:tc>
                  <a:txBody>
                    <a:bodyPr/>
                    <a:lstStyle/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STFC seed funding for UK detector R&amp;D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(3M£). Interest in Si/MAPS tracker, polarimetry and detectors along the beams (Low-Q2/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TimePix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 Follow-up STFC/UKRI request for 5-7 years submitted early 2023 (includes accelerator part).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3068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161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91B65FD-E01F-EB4E-8F8F-289318C27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985" y="586951"/>
            <a:ext cx="8540318" cy="6204465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“Now is the time to realize the EIC in the U.S.” (LRP 2015).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The NAS Report concluded: “EIC science is compelling, timely and fundamental.”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The EIC Science Case is as strong as, if not stronger than, before.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EIC has strong DOE support and increasing international  engagement.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The EIC is executed as a partnership of BNL and </a:t>
            </a:r>
            <a:r>
              <a:rPr lang="en-US" dirty="0" err="1"/>
              <a:t>JLab</a:t>
            </a:r>
            <a:r>
              <a:rPr lang="en-US" dirty="0"/>
              <a:t>, with growing interest from ANL, LBNL, ORNL, …</a:t>
            </a:r>
            <a:endParaRPr lang="en-US" sz="1600" dirty="0">
              <a:sym typeface="Wingdings" pitchFamily="2" charset="2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sym typeface="Wingdings" pitchFamily="2" charset="2"/>
              </a:rPr>
              <a:t>There is strong science interest in EIC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The EIC User Group currently stands at </a:t>
            </a:r>
            <a:r>
              <a:rPr lang="en-US" b="1" dirty="0">
                <a:sym typeface="Wingdings" pitchFamily="2" charset="2"/>
              </a:rPr>
              <a:t>1386 members in 36 countries.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This is a strong community that has delivered on the EIC Science White Paper, the Yellow Report, and three detector proposals now culminating in </a:t>
            </a:r>
            <a:r>
              <a:rPr lang="en-US" dirty="0" err="1">
                <a:sym typeface="Wingdings" pitchFamily="2" charset="2"/>
              </a:rPr>
              <a:t>ePIC</a:t>
            </a:r>
            <a:r>
              <a:rPr lang="en-US" dirty="0">
                <a:sym typeface="Wingdings" pitchFamily="2" charset="2"/>
              </a:rPr>
              <a:t>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Efforts towards the </a:t>
            </a:r>
            <a:r>
              <a:rPr lang="en-US" dirty="0" err="1">
                <a:sym typeface="Wingdings" pitchFamily="2" charset="2"/>
              </a:rPr>
              <a:t>ePIC</a:t>
            </a:r>
            <a:r>
              <a:rPr lang="en-US" dirty="0">
                <a:sym typeface="Wingdings" pitchFamily="2" charset="2"/>
              </a:rPr>
              <a:t> detector and a path to a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detector (augmented by the DOE/NP support for a generic EIC detector R&amp;D program) are ongoing. 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dirty="0"/>
              <a:t>Excellent progress on the detector – designs are maturing with help of our many friends.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This constitutes a ~$5M in-kind non-DOE PED contribution.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The past and present EIC detector R&amp;D program similarly has benefitted from large in-kind contributions.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Various possible in-kind contributions to detector construction further maturing with funding agencies worldwide.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ym typeface="Wingdings" pitchFamily="2" charset="2"/>
              </a:rPr>
              <a:t>IRA funding resulted in a phase change </a:t>
            </a:r>
            <a:r>
              <a:rPr lang="en-US" dirty="0">
                <a:sym typeface="Wingdings" pitchFamily="2" charset="2"/>
              </a:rPr>
              <a:t>– the schedule for EIC to CD-2/3 (~2025) becomes mature.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The IRA funding underscores DOE/SC is committed to EIC as a top priority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>
                <a:sym typeface="Wingdings" pitchFamily="2" charset="2"/>
              </a:rPr>
              <a:t>The immediate focus of the EIC Project will be to reach CD-3A (Early 2024).</a:t>
            </a:r>
            <a:endParaRPr lang="en-US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The EIC is foreseen as international facility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This is reflected in the governance and advisory boards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Resource Review Board meeting was held April 3-4 at Long Island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Resource Review Board meeting scheduled for December 7-8 at Washington, DC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b="1" dirty="0"/>
              <a:t>There will be one EIC with this high level of performance in the world.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413100-D152-7940-8BC6-D83B6C5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D91619-9E4C-7B42-B84B-D77CF864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Status: Take-Away Messages</a:t>
            </a:r>
          </a:p>
        </p:txBody>
      </p:sp>
    </p:spTree>
    <p:extLst>
      <p:ext uri="{BB962C8B-B14F-4D97-AF65-F5344CB8AC3E}">
        <p14:creationId xmlns:p14="http://schemas.microsoft.com/office/powerpoint/2010/main" val="4202105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E698B1-07A2-47ED-8C5C-828ACFBD8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3813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9C912-A8D3-42D7-9E92-3DB7307A7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Streaming Readout Architecture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>
                <a:latin typeface="+mj-lt"/>
              </a:rPr>
              <a:pPr/>
              <a:t>24</a:t>
            </a:fld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1E0710-BC8B-5E02-D252-0313D6ECAA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4882" y="1830979"/>
            <a:ext cx="8900636" cy="3810402"/>
          </a:xfrm>
          <a:prstGeom prst="rect">
            <a:avLst/>
          </a:prstGeom>
        </p:spPr>
      </p:pic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51DE341F-9622-213F-8907-EB85141D2CE8}"/>
              </a:ext>
            </a:extLst>
          </p:cNvPr>
          <p:cNvSpPr txBox="1">
            <a:spLocks/>
          </p:cNvSpPr>
          <p:nvPr/>
        </p:nvSpPr>
        <p:spPr>
          <a:xfrm>
            <a:off x="114883" y="599774"/>
            <a:ext cx="8900635" cy="123028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</a:t>
            </a:r>
            <a:r>
              <a:rPr lang="en-US" sz="2000" dirty="0" err="1"/>
              <a:t>Triggerless</a:t>
            </a:r>
            <a:r>
              <a:rPr lang="en-US" sz="2000" dirty="0"/>
              <a:t> streaming architecture gives much more flexibility to do physics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Rates quoted are at output of each stage</a:t>
            </a:r>
          </a:p>
          <a:p>
            <a:pPr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2000" dirty="0"/>
              <a:t> Integrate AI/ML as close as possible to subdetectors </a:t>
            </a:r>
            <a:r>
              <a:rPr lang="en-US" sz="2000" dirty="0">
                <a:solidFill>
                  <a:srgbClr val="0000FF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cognizant Detector</a:t>
            </a:r>
            <a:endParaRPr lang="en-US" sz="2000" dirty="0"/>
          </a:p>
          <a:p>
            <a:pPr marL="0" indent="0">
              <a:buClr>
                <a:srgbClr val="0432FF"/>
              </a:buClr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0902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FA533-5335-4038-99A9-F257F5C3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27D1FD-E817-4437-B00C-F4C1DA42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MARCO Magnet Design Details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A295C-83DF-415F-9ADF-F45E1410AC37}"/>
              </a:ext>
            </a:extLst>
          </p:cNvPr>
          <p:cNvSpPr txBox="1"/>
          <p:nvPr/>
        </p:nvSpPr>
        <p:spPr>
          <a:xfrm>
            <a:off x="151914" y="2855632"/>
            <a:ext cx="3027872" cy="1015663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Coil is divided in 3 modules with 557 Turns each. This is done mainly to accommodate possible conductor length.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Flux return steel layout fully defined to minimize forces and fringe fields (~10G)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F9BCFBF-B824-4B47-8EBA-C03F3CDB5B5B}"/>
              </a:ext>
            </a:extLst>
          </p:cNvPr>
          <p:cNvGrpSpPr/>
          <p:nvPr/>
        </p:nvGrpSpPr>
        <p:grpSpPr>
          <a:xfrm>
            <a:off x="3897568" y="2437880"/>
            <a:ext cx="2974608" cy="2125229"/>
            <a:chOff x="5114193" y="1428913"/>
            <a:chExt cx="2974608" cy="2125229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B784FF55-080D-493F-8C63-804B5F0CC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9006" y="1428913"/>
              <a:ext cx="2869795" cy="1586214"/>
            </a:xfrm>
            <a:prstGeom prst="rect">
              <a:avLst/>
            </a:prstGeom>
          </p:spPr>
        </p:pic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5A1DD23-22CF-4DD3-96E7-8082FC330333}"/>
                </a:ext>
              </a:extLst>
            </p:cNvPr>
            <p:cNvCxnSpPr/>
            <p:nvPr/>
          </p:nvCxnSpPr>
          <p:spPr>
            <a:xfrm flipV="1">
              <a:off x="5864500" y="2907957"/>
              <a:ext cx="99695" cy="395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11E6D142-2A62-4111-A6A1-852C5AC7608D}"/>
                </a:ext>
              </a:extLst>
            </p:cNvPr>
            <p:cNvCxnSpPr/>
            <p:nvPr/>
          </p:nvCxnSpPr>
          <p:spPr>
            <a:xfrm flipV="1">
              <a:off x="5914347" y="2817420"/>
              <a:ext cx="1726248" cy="4786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52A6DDB-AF7B-4FD8-BE8D-2C1906672064}"/>
                </a:ext>
              </a:extLst>
            </p:cNvPr>
            <p:cNvSpPr txBox="1"/>
            <p:nvPr/>
          </p:nvSpPr>
          <p:spPr>
            <a:xfrm>
              <a:off x="5114193" y="3277143"/>
              <a:ext cx="12506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fr-FR" sz="1200" i="1" dirty="0">
                  <a:latin typeface="Arial" panose="020B0604020202020204" pitchFamily="34" charset="0"/>
                  <a:cs typeface="Arial" panose="020B0604020202020204" pitchFamily="34" charset="0"/>
                </a:rPr>
                <a:t>Conductor exits</a:t>
              </a:r>
              <a:endParaRPr lang="en-US" sz="12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9" name="Picture 88">
            <a:extLst>
              <a:ext uri="{FF2B5EF4-FFF2-40B4-BE49-F238E27FC236}">
                <a16:creationId xmlns:a16="http://schemas.microsoft.com/office/drawing/2014/main" id="{46069B14-7A93-4685-AEFC-9C300849D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" y="4200526"/>
            <a:ext cx="2669059" cy="2356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AC9C3-AD32-41CD-90B2-068B33F64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6015" y="520163"/>
            <a:ext cx="3711160" cy="2145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154AF-E750-434B-B62C-B387F1399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1965" y="4932600"/>
            <a:ext cx="4234878" cy="13471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CF35A-5BEE-414F-A909-A48D804DC795}"/>
              </a:ext>
            </a:extLst>
          </p:cNvPr>
          <p:cNvSpPr txBox="1"/>
          <p:nvPr/>
        </p:nvSpPr>
        <p:spPr>
          <a:xfrm>
            <a:off x="6535347" y="4073055"/>
            <a:ext cx="2381263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The two most important design parameters are conservative: large temperature margin and large critical current margin</a:t>
            </a:r>
            <a:endParaRPr lang="en-US" sz="12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E5BF816-4146-4E10-8ADC-2CB005F7BD1F}"/>
              </a:ext>
            </a:extLst>
          </p:cNvPr>
          <p:cNvCxnSpPr>
            <a:cxnSpLocks/>
          </p:cNvCxnSpPr>
          <p:nvPr/>
        </p:nvCxnSpPr>
        <p:spPr>
          <a:xfrm flipH="1">
            <a:off x="7658100" y="4928151"/>
            <a:ext cx="461966" cy="82046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01E2184-7044-4AEC-890A-485F9BC0B825}"/>
              </a:ext>
            </a:extLst>
          </p:cNvPr>
          <p:cNvCxnSpPr>
            <a:cxnSpLocks/>
          </p:cNvCxnSpPr>
          <p:nvPr/>
        </p:nvCxnSpPr>
        <p:spPr>
          <a:xfrm flipH="1">
            <a:off x="7637929" y="4907981"/>
            <a:ext cx="717461" cy="127094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761846-1C06-9E84-5855-72CC33D964C4}"/>
              </a:ext>
            </a:extLst>
          </p:cNvPr>
          <p:cNvSpPr txBox="1"/>
          <p:nvPr/>
        </p:nvSpPr>
        <p:spPr>
          <a:xfrm>
            <a:off x="2386928" y="6071250"/>
            <a:ext cx="187713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Mechanical analysis undergoing final checks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01067-C81F-E5F1-6594-49CB1EAB2C94}"/>
              </a:ext>
            </a:extLst>
          </p:cNvPr>
          <p:cNvSpPr txBox="1"/>
          <p:nvPr/>
        </p:nvSpPr>
        <p:spPr>
          <a:xfrm>
            <a:off x="3637661" y="911636"/>
            <a:ext cx="1837874" cy="138499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Conductor is based on CEA-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experience as used for previous magnets.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Contract for conductor test samples in place with viable vendor.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3DC1BE-CB2F-0A4A-B290-A76A9419E99A}"/>
              </a:ext>
            </a:extLst>
          </p:cNvPr>
          <p:cNvGrpSpPr/>
          <p:nvPr/>
        </p:nvGrpSpPr>
        <p:grpSpPr>
          <a:xfrm>
            <a:off x="121025" y="685800"/>
            <a:ext cx="3039034" cy="2115654"/>
            <a:chOff x="0" y="920535"/>
            <a:chExt cx="8325506" cy="56797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D0A58C7-5AEB-ED4A-AE97-4C0B6CC61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20535"/>
              <a:ext cx="7993961" cy="567971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7AAAF7-7E08-2543-BF21-67B730FB6AA7}"/>
                </a:ext>
              </a:extLst>
            </p:cNvPr>
            <p:cNvSpPr txBox="1"/>
            <p:nvPr/>
          </p:nvSpPr>
          <p:spPr>
            <a:xfrm>
              <a:off x="7057331" y="1451866"/>
              <a:ext cx="1268175" cy="661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Steel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2EC277-DB98-F747-AA8F-6523BC33EAC2}"/>
                </a:ext>
              </a:extLst>
            </p:cNvPr>
            <p:cNvSpPr/>
            <p:nvPr/>
          </p:nvSpPr>
          <p:spPr>
            <a:xfrm>
              <a:off x="7695689" y="1177276"/>
              <a:ext cx="247426" cy="236668"/>
            </a:xfrm>
            <a:prstGeom prst="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A481E3-438C-304B-BD3F-78F33BA4FFD0}"/>
                </a:ext>
              </a:extLst>
            </p:cNvPr>
            <p:cNvSpPr/>
            <p:nvPr/>
          </p:nvSpPr>
          <p:spPr>
            <a:xfrm>
              <a:off x="7363995" y="1179069"/>
              <a:ext cx="247426" cy="236668"/>
            </a:xfrm>
            <a:prstGeom prst="rect">
              <a:avLst/>
            </a:prstGeom>
            <a:solidFill>
              <a:srgbClr val="9437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6826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EIC Group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3</a:t>
            </a:fld>
            <a:endParaRPr lang="en-U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F46DC9-966B-486D-A0BD-A9DD1014CEC5}"/>
              </a:ext>
            </a:extLst>
          </p:cNvPr>
          <p:cNvSpPr txBox="1"/>
          <p:nvPr/>
        </p:nvSpPr>
        <p:spPr>
          <a:xfrm>
            <a:off x="528321" y="635104"/>
            <a:ext cx="8087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(EIC Group: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Diefenthaler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Ent,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Furletova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Girod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Romanov, and (partial)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Higinbotham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and Weiss, and integrated support from other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staff scientists, joint affiliates,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/EIC users, EIC fellowships, etc., etc.)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029300-E348-E265-45FF-EDD054A084DA}"/>
              </a:ext>
            </a:extLst>
          </p:cNvPr>
          <p:cNvSpPr txBox="1"/>
          <p:nvPr/>
        </p:nvSpPr>
        <p:spPr>
          <a:xfrm>
            <a:off x="528321" y="1808479"/>
            <a:ext cx="821141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mission of Jefferson Lab’s Electron-Ion Collider (EIC) Group is to advance the science program of the EIC, to support the EIC project, and to provide a regional hub for analyzing future EIC data.*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primary research goals of the EIC Group are to: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Accelerate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femtoscale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microscopy of atomic nuclei and the understanding of the underlying quark-gluon dynamics. To achieve this, leverage the synergy between nuclear science at Jefferson Lab and the EIC, as well as the triad of advanced detector technologies, scientific computing and theory.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scientific guidance for the EIC project using a modular simulation, reconstruction, and analysis toolkit for detector and physics studies to guide detector design, construction, and commissioning.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Maintain and promote a close connection between the EIC and the Users community at Jefferson Lab. Mentor the future nuclear physics workforce towards the co-hosted EIC science program.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DDB420-1DF2-BF3C-FCDE-2D0E94AA8608}"/>
              </a:ext>
            </a:extLst>
          </p:cNvPr>
          <p:cNvSpPr txBox="1"/>
          <p:nvPr/>
        </p:nvSpPr>
        <p:spPr>
          <a:xfrm>
            <a:off x="528321" y="5931837"/>
            <a:ext cx="361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*Adjusted from last year’s version</a:t>
            </a:r>
          </a:p>
        </p:txBody>
      </p:sp>
    </p:spTree>
    <p:extLst>
      <p:ext uri="{BB962C8B-B14F-4D97-AF65-F5344CB8AC3E}">
        <p14:creationId xmlns:p14="http://schemas.microsoft.com/office/powerpoint/2010/main" val="157674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EIC Group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4</a:t>
            </a:fld>
            <a:endParaRPr lang="en-US">
              <a:latin typeface="+mj-lt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B8E77B-BC0D-4FC3-BFB7-E67AB77EFFFB}"/>
              </a:ext>
            </a:extLst>
          </p:cNvPr>
          <p:cNvGrpSpPr/>
          <p:nvPr/>
        </p:nvGrpSpPr>
        <p:grpSpPr>
          <a:xfrm>
            <a:off x="2016589" y="699773"/>
            <a:ext cx="6126822" cy="5515813"/>
            <a:chOff x="385620" y="596598"/>
            <a:chExt cx="6126822" cy="55158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FD0F8DF-539D-4958-AC56-E2110958FD1F}"/>
                </a:ext>
              </a:extLst>
            </p:cNvPr>
            <p:cNvSpPr txBox="1"/>
            <p:nvPr/>
          </p:nvSpPr>
          <p:spPr>
            <a:xfrm>
              <a:off x="4208791" y="596598"/>
              <a:ext cx="2303651" cy="92333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Physics Division</a:t>
              </a:r>
            </a:p>
            <a:p>
              <a:pPr algn="ctr"/>
              <a:r>
                <a:rPr lang="en-US" dirty="0"/>
                <a:t>Cynthia Keppel</a:t>
              </a:r>
            </a:p>
            <a:p>
              <a:pPr algn="ctr"/>
              <a:r>
                <a:rPr lang="en-US" dirty="0" err="1"/>
                <a:t>Patrizia</a:t>
              </a:r>
              <a:r>
                <a:rPr lang="en-US" dirty="0"/>
                <a:t> Rossi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9F0895-20F0-41B3-B5FC-587C066906B8}"/>
                </a:ext>
              </a:extLst>
            </p:cNvPr>
            <p:cNvSpPr txBox="1"/>
            <p:nvPr/>
          </p:nvSpPr>
          <p:spPr>
            <a:xfrm>
              <a:off x="1311910" y="890244"/>
              <a:ext cx="1490980" cy="9233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EIC Partner Project</a:t>
              </a:r>
            </a:p>
            <a:p>
              <a:pPr algn="ctr"/>
              <a:r>
                <a:rPr lang="en-US" dirty="0"/>
                <a:t>Jim Fast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4BC11A-EFB2-448E-B9DF-3E35DEF4EF69}"/>
                </a:ext>
              </a:extLst>
            </p:cNvPr>
            <p:cNvSpPr txBox="1"/>
            <p:nvPr/>
          </p:nvSpPr>
          <p:spPr>
            <a:xfrm>
              <a:off x="2376002" y="2385474"/>
              <a:ext cx="181229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EIC</a:t>
              </a:r>
            </a:p>
            <a:p>
              <a:pPr algn="ctr"/>
              <a:r>
                <a:rPr lang="en-US" dirty="0"/>
                <a:t>Rolf 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E3C477-4E4B-4E2B-8BE3-BBA17F15E008}"/>
                </a:ext>
              </a:extLst>
            </p:cNvPr>
            <p:cNvSpPr txBox="1"/>
            <p:nvPr/>
          </p:nvSpPr>
          <p:spPr>
            <a:xfrm>
              <a:off x="385620" y="3435344"/>
              <a:ext cx="2489784" cy="25853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/>
                <a:t>EIC Detector</a:t>
              </a:r>
            </a:p>
            <a:p>
              <a:pPr algn="ctr"/>
              <a:r>
                <a:rPr lang="en-US" dirty="0"/>
                <a:t>David Abbott*</a:t>
              </a:r>
            </a:p>
            <a:p>
              <a:pPr algn="ctr"/>
              <a:r>
                <a:rPr lang="en-US" dirty="0"/>
                <a:t>Walt Akers*</a:t>
              </a:r>
            </a:p>
            <a:p>
              <a:pPr algn="ctr"/>
              <a:r>
                <a:rPr lang="en-US" dirty="0"/>
                <a:t>Fernando Barbosa*</a:t>
              </a:r>
            </a:p>
            <a:p>
              <a:pPr algn="ctr"/>
              <a:r>
                <a:rPr lang="en-US" dirty="0"/>
                <a:t>Brian </a:t>
              </a:r>
              <a:r>
                <a:rPr lang="en-US" dirty="0" err="1"/>
                <a:t>Eng</a:t>
              </a:r>
              <a:r>
                <a:rPr lang="en-US" dirty="0"/>
                <a:t>*</a:t>
              </a:r>
            </a:p>
            <a:p>
              <a:pPr algn="ctr"/>
              <a:r>
                <a:rPr lang="en-US" dirty="0" err="1"/>
                <a:t>Yulia</a:t>
              </a:r>
              <a:r>
                <a:rPr lang="en-US" dirty="0"/>
                <a:t> </a:t>
              </a:r>
              <a:r>
                <a:rPr lang="en-US" dirty="0" err="1"/>
                <a:t>Furletova</a:t>
              </a:r>
              <a:r>
                <a:rPr lang="en-US" dirty="0"/>
                <a:t>*</a:t>
              </a:r>
            </a:p>
            <a:p>
              <a:pPr algn="ctr"/>
              <a:r>
                <a:rPr lang="en-US" dirty="0"/>
                <a:t>David Gaskell*</a:t>
              </a:r>
            </a:p>
            <a:p>
              <a:pPr algn="ctr"/>
              <a:r>
                <a:rPr lang="en-US" dirty="0"/>
                <a:t>Renuka Rajput-Ghoshal*</a:t>
              </a:r>
            </a:p>
            <a:p>
              <a:pPr algn="ctr"/>
              <a:r>
                <a:rPr lang="en-US" dirty="0"/>
                <a:t>Beni </a:t>
              </a:r>
              <a:r>
                <a:rPr lang="en-US" dirty="0" err="1"/>
                <a:t>Zihlmann</a:t>
              </a:r>
              <a:r>
                <a:rPr lang="en-US" dirty="0"/>
                <a:t>*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5C0A9E-18F7-46D5-9155-F89B8F6B263E}"/>
                </a:ext>
              </a:extLst>
            </p:cNvPr>
            <p:cNvSpPr txBox="1"/>
            <p:nvPr/>
          </p:nvSpPr>
          <p:spPr>
            <a:xfrm>
              <a:off x="3670189" y="3440376"/>
              <a:ext cx="2105000" cy="175432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/>
                <a:t>EIC Group</a:t>
              </a:r>
            </a:p>
            <a:p>
              <a:pPr algn="ctr"/>
              <a:r>
                <a:rPr lang="en-US" dirty="0"/>
                <a:t>Markus </a:t>
              </a:r>
              <a:r>
                <a:rPr lang="en-US" dirty="0" err="1"/>
                <a:t>Diefenthaler</a:t>
              </a:r>
              <a:endParaRPr lang="en-US" dirty="0"/>
            </a:p>
            <a:p>
              <a:pPr algn="ctr"/>
              <a:r>
                <a:rPr lang="en-US" dirty="0" err="1"/>
                <a:t>Yulia</a:t>
              </a:r>
              <a:r>
                <a:rPr lang="en-US" dirty="0"/>
                <a:t> </a:t>
              </a:r>
              <a:r>
                <a:rPr lang="en-US" dirty="0" err="1"/>
                <a:t>Furletova</a:t>
              </a:r>
              <a:endParaRPr lang="en-US" dirty="0"/>
            </a:p>
            <a:p>
              <a:pPr algn="ctr"/>
              <a:r>
                <a:rPr lang="en-US" dirty="0"/>
                <a:t>F-X </a:t>
              </a:r>
              <a:r>
                <a:rPr lang="en-US" dirty="0" err="1"/>
                <a:t>Girod</a:t>
              </a:r>
              <a:endParaRPr lang="en-US" dirty="0"/>
            </a:p>
            <a:p>
              <a:pPr algn="ctr"/>
              <a:r>
                <a:rPr lang="en-US" dirty="0"/>
                <a:t>Dmitry Romanov</a:t>
              </a:r>
            </a:p>
            <a:p>
              <a:pPr algn="ctr"/>
              <a:r>
                <a:rPr lang="en-US" dirty="0"/>
                <a:t>Christian Weiss*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BAAFA5-9B18-48C1-BECB-3DB71828BC8F}"/>
                </a:ext>
              </a:extLst>
            </p:cNvPr>
            <p:cNvSpPr txBox="1"/>
            <p:nvPr/>
          </p:nvSpPr>
          <p:spPr>
            <a:xfrm>
              <a:off x="3670189" y="5466080"/>
              <a:ext cx="210500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EIC Center</a:t>
              </a:r>
            </a:p>
            <a:p>
              <a:r>
                <a:rPr lang="en-US" dirty="0"/>
                <a:t>Doug </a:t>
              </a:r>
              <a:r>
                <a:rPr lang="en-US" dirty="0" err="1"/>
                <a:t>Higinbotham</a:t>
              </a:r>
              <a:r>
                <a:rPr lang="en-US" dirty="0"/>
                <a:t>*</a:t>
              </a:r>
            </a:p>
          </p:txBody>
        </p:sp>
        <p:cxnSp>
          <p:nvCxnSpPr>
            <p:cNvPr id="13" name="Connector: Elbow 12">
              <a:extLst>
                <a:ext uri="{FF2B5EF4-FFF2-40B4-BE49-F238E27FC236}">
                  <a16:creationId xmlns:a16="http://schemas.microsoft.com/office/drawing/2014/main" id="{410D1D6D-9D15-41CC-9D5B-6701BE7CD08C}"/>
                </a:ext>
              </a:extLst>
            </p:cNvPr>
            <p:cNvCxnSpPr>
              <a:cxnSpLocks/>
              <a:stCxn id="6" idx="2"/>
              <a:endCxn id="8" idx="0"/>
            </p:cNvCxnSpPr>
            <p:nvPr/>
          </p:nvCxnSpPr>
          <p:spPr>
            <a:xfrm rot="5400000">
              <a:off x="3888609" y="913466"/>
              <a:ext cx="865546" cy="2078470"/>
            </a:xfrm>
            <a:prstGeom prst="bentConnector3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BBDA0492-DF7E-4AE5-9DF4-3B797F8EEF7D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rot="16200000" flipH="1">
              <a:off x="2035409" y="1835564"/>
              <a:ext cx="571900" cy="52791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6CFD69E8-E433-4768-959F-031E1CE10173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 rot="5400000">
              <a:off x="2254561" y="2407757"/>
              <a:ext cx="403539" cy="1651635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or: Elbow 46">
              <a:extLst>
                <a:ext uri="{FF2B5EF4-FFF2-40B4-BE49-F238E27FC236}">
                  <a16:creationId xmlns:a16="http://schemas.microsoft.com/office/drawing/2014/main" id="{8308E6F3-0C56-4C51-9712-93F9315A9B04}"/>
                </a:ext>
              </a:extLst>
            </p:cNvPr>
            <p:cNvCxnSpPr>
              <a:cxnSpLocks/>
              <a:stCxn id="8" idx="2"/>
              <a:endCxn id="10" idx="0"/>
            </p:cNvCxnSpPr>
            <p:nvPr/>
          </p:nvCxnSpPr>
          <p:spPr>
            <a:xfrm rot="16200000" flipH="1">
              <a:off x="3798133" y="2515819"/>
              <a:ext cx="408571" cy="1440542"/>
            </a:xfrm>
            <a:prstGeom prst="bent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B2E5377-8B35-478F-9D7C-3BC733726677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>
            <a:xfrm>
              <a:off x="4722689" y="5194702"/>
              <a:ext cx="0" cy="27137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17ED714-F868-4A16-9480-D21499797F3A}"/>
              </a:ext>
            </a:extLst>
          </p:cNvPr>
          <p:cNvSpPr txBox="1"/>
          <p:nvPr/>
        </p:nvSpPr>
        <p:spPr>
          <a:xfrm>
            <a:off x="90272" y="152805"/>
            <a:ext cx="25795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EIC Detector (Project):</a:t>
            </a:r>
          </a:p>
          <a:p>
            <a:r>
              <a:rPr lang="en-US" sz="1200" dirty="0"/>
              <a:t>Rely on new hires (e.g., EE-I with FEG, MD-I with MG) but mainly help from others, like some dedicated ME’s and MD’s from Engineering Division, and some part-time help from many friends in Physics Division (and other).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197679-EC24-461C-9CB8-183013D62589}"/>
              </a:ext>
            </a:extLst>
          </p:cNvPr>
          <p:cNvSpPr txBox="1"/>
          <p:nvPr/>
        </p:nvSpPr>
        <p:spPr>
          <a:xfrm>
            <a:off x="7406158" y="3446756"/>
            <a:ext cx="17378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EIC Science:</a:t>
            </a:r>
          </a:p>
          <a:p>
            <a:r>
              <a:rPr lang="en-US" sz="1200" dirty="0"/>
              <a:t>Small EIC Group, with help from many (part-time) interested others in various </a:t>
            </a:r>
            <a:r>
              <a:rPr lang="en-US" sz="1200" dirty="0" err="1"/>
              <a:t>JLab</a:t>
            </a:r>
            <a:r>
              <a:rPr lang="en-US" sz="1200" dirty="0"/>
              <a:t> Divisions and the user community, like for work on the Yellow Report, detector proposals and now </a:t>
            </a:r>
            <a:r>
              <a:rPr lang="en-US" sz="1200" dirty="0" err="1"/>
              <a:t>ePIC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In addition, much help from </a:t>
            </a:r>
            <a:r>
              <a:rPr lang="en-US" sz="1200" b="1" dirty="0"/>
              <a:t>EIC fellowships </a:t>
            </a:r>
            <a:r>
              <a:rPr lang="en-US" sz="1200" dirty="0"/>
              <a:t>coming in through EIC2 Center.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BC736E-C484-58D7-6CF8-DF61310B5CB0}"/>
              </a:ext>
            </a:extLst>
          </p:cNvPr>
          <p:cNvSpPr txBox="1"/>
          <p:nvPr/>
        </p:nvSpPr>
        <p:spPr>
          <a:xfrm>
            <a:off x="64247" y="1684701"/>
            <a:ext cx="2057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EIC Hires in Physics:</a:t>
            </a:r>
          </a:p>
          <a:p>
            <a:r>
              <a:rPr lang="en-US" sz="1200" dirty="0"/>
              <a:t>(Magnet Group)</a:t>
            </a:r>
          </a:p>
          <a:p>
            <a:r>
              <a:rPr lang="en-US" sz="1200" dirty="0"/>
              <a:t>Rachel Fulda (ME)</a:t>
            </a:r>
          </a:p>
          <a:p>
            <a:r>
              <a:rPr lang="en-US" sz="1200" dirty="0" err="1"/>
              <a:t>Kaiyi</a:t>
            </a:r>
            <a:r>
              <a:rPr lang="en-US" sz="1200" dirty="0"/>
              <a:t> Hall (MD)</a:t>
            </a:r>
          </a:p>
          <a:p>
            <a:endParaRPr lang="en-US" sz="1200" dirty="0"/>
          </a:p>
          <a:p>
            <a:r>
              <a:rPr lang="en-US" sz="1200" dirty="0"/>
              <a:t>(Fast Electronics Group)</a:t>
            </a:r>
          </a:p>
          <a:p>
            <a:r>
              <a:rPr lang="en-US" sz="1200" dirty="0"/>
              <a:t>Steve Titus (EE)</a:t>
            </a:r>
          </a:p>
          <a:p>
            <a:r>
              <a:rPr lang="en-US" sz="1200" dirty="0"/>
              <a:t>Gabby </a:t>
            </a:r>
            <a:r>
              <a:rPr lang="en-US" sz="1200" dirty="0" err="1"/>
              <a:t>Beddard</a:t>
            </a:r>
            <a:r>
              <a:rPr lang="en-US" sz="1200" dirty="0"/>
              <a:t> (EE)</a:t>
            </a:r>
          </a:p>
          <a:p>
            <a:endParaRPr lang="en-US" sz="1200" dirty="0"/>
          </a:p>
          <a:p>
            <a:r>
              <a:rPr lang="en-US" sz="1200" dirty="0"/>
              <a:t>(Detector Support)</a:t>
            </a:r>
          </a:p>
          <a:p>
            <a:r>
              <a:rPr lang="en-US" sz="1200" dirty="0"/>
              <a:t>Joel Watkins (</a:t>
            </a:r>
            <a:r>
              <a:rPr lang="en-US" sz="1200" b="1" dirty="0"/>
              <a:t>CST</a:t>
            </a:r>
            <a:r>
              <a:rPr lang="en-US" sz="1200" dirty="0"/>
              <a:t>, Comp. Sci.)</a:t>
            </a:r>
          </a:p>
          <a:p>
            <a:r>
              <a:rPr lang="en-US" sz="1200" dirty="0" err="1"/>
              <a:t>Arshak</a:t>
            </a:r>
            <a:r>
              <a:rPr lang="en-US" sz="1200" dirty="0"/>
              <a:t> </a:t>
            </a:r>
            <a:r>
              <a:rPr lang="en-US" sz="1200" dirty="0" err="1"/>
              <a:t>Asaturyan</a:t>
            </a:r>
            <a:r>
              <a:rPr lang="en-US" sz="1200" dirty="0"/>
              <a:t> (soon)</a:t>
            </a:r>
          </a:p>
          <a:p>
            <a:endParaRPr lang="en-US" sz="1200" dirty="0"/>
          </a:p>
          <a:p>
            <a:r>
              <a:rPr lang="en-US" sz="1200" dirty="0"/>
              <a:t>(Searches)</a:t>
            </a:r>
          </a:p>
          <a:p>
            <a:r>
              <a:rPr lang="en-US" sz="1200" dirty="0"/>
              <a:t>Detector scientist</a:t>
            </a:r>
          </a:p>
          <a:p>
            <a:r>
              <a:rPr lang="en-US" sz="1200" dirty="0"/>
              <a:t>Work coordinator + Techs</a:t>
            </a:r>
          </a:p>
          <a:p>
            <a:endParaRPr lang="en-US" sz="1200" dirty="0"/>
          </a:p>
          <a:p>
            <a:r>
              <a:rPr lang="en-US" sz="1200" dirty="0"/>
              <a:t>EIC Detector support from Engineering Div.:</a:t>
            </a:r>
          </a:p>
          <a:p>
            <a:r>
              <a:rPr lang="en-US" sz="1200" dirty="0"/>
              <a:t>Alex Eslinger (ME)</a:t>
            </a:r>
          </a:p>
          <a:p>
            <a:r>
              <a:rPr lang="en-US" sz="1200" dirty="0"/>
              <a:t>Chinmay </a:t>
            </a:r>
            <a:r>
              <a:rPr lang="en-US" sz="1200" dirty="0" err="1"/>
              <a:t>Andhare</a:t>
            </a:r>
            <a:r>
              <a:rPr lang="en-US" sz="1200" dirty="0"/>
              <a:t> (ME)</a:t>
            </a:r>
          </a:p>
          <a:p>
            <a:r>
              <a:rPr lang="en-US" sz="1200" dirty="0"/>
              <a:t>Ron Lassiter (MD)</a:t>
            </a:r>
          </a:p>
          <a:p>
            <a:r>
              <a:rPr lang="en-US" sz="1200" dirty="0"/>
              <a:t>Jonathan Smith (MD)</a:t>
            </a:r>
          </a:p>
          <a:p>
            <a:endParaRPr lang="en-US" sz="1200" dirty="0"/>
          </a:p>
          <a:p>
            <a:r>
              <a:rPr lang="en-US" sz="1200" dirty="0"/>
              <a:t>Also help from Marcy Stutzman (Accelerator)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2322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EIC </a:t>
            </a:r>
            <a:r>
              <a:rPr lang="en-US" dirty="0">
                <a:latin typeface="Arial"/>
              </a:rPr>
              <a:t>Detector Project – joint </a:t>
            </a:r>
            <a:r>
              <a:rPr lang="en-US" dirty="0" err="1">
                <a:latin typeface="Arial"/>
              </a:rPr>
              <a:t>JLab</a:t>
            </a:r>
            <a:r>
              <a:rPr lang="en-US" dirty="0">
                <a:latin typeface="Arial"/>
              </a:rPr>
              <a:t> and BNL responsibility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5</a:t>
            </a:fld>
            <a:endParaRPr lang="en-U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CD74F1-CBA2-4044-AA0F-086A4F7C76F3}"/>
              </a:ext>
            </a:extLst>
          </p:cNvPr>
          <p:cNvSpPr txBox="1"/>
          <p:nvPr/>
        </p:nvSpPr>
        <p:spPr>
          <a:xfrm>
            <a:off x="2281187" y="700010"/>
            <a:ext cx="679543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Do not use this CAM responsibility organization as Black and White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We plan to support user efforts where it makes sense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L4 Electron Polarimetry “in the blue” does have a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JLab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CAM, Detector R&amp;D and DAQ/Computing is joined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The Si sensor design is much more natural to BNL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The Si sensor QA or Si tracker integration we/</a:t>
            </a:r>
            <a:r>
              <a:rPr lang="en-US" dirty="0" err="1"/>
              <a:t>JLab</a:t>
            </a:r>
            <a:r>
              <a:rPr lang="en-US" dirty="0"/>
              <a:t> does have valuable expertise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The PbWO4 and Sci-Glass Electromagnetic Calorimetry is much more aligned with </a:t>
            </a:r>
            <a:r>
              <a:rPr lang="en-US" dirty="0" err="1"/>
              <a:t>JLab</a:t>
            </a:r>
            <a:r>
              <a:rPr lang="en-US" dirty="0"/>
              <a:t> user experience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On the other hand, the experience in Hadronic Calorimetry is very limited at </a:t>
            </a:r>
            <a:r>
              <a:rPr lang="en-US" dirty="0" err="1"/>
              <a:t>JLab</a:t>
            </a:r>
            <a:r>
              <a:rPr lang="en-US" dirty="0"/>
              <a:t> and much more so at BNL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We plan to use synergy with </a:t>
            </a:r>
            <a:r>
              <a:rPr lang="en-US" dirty="0" err="1"/>
              <a:t>JLab’s</a:t>
            </a:r>
            <a:r>
              <a:rPr lang="en-US" dirty="0"/>
              <a:t> 12-GeV science program and Advanced Computing efforts as much as possible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Natural for nuclear </a:t>
            </a:r>
            <a:r>
              <a:rPr lang="en-US" dirty="0" err="1"/>
              <a:t>femtography</a:t>
            </a:r>
            <a:r>
              <a:rPr lang="en-US" dirty="0"/>
              <a:t> science goal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Natural synergy with HPDF ambition, and with </a:t>
            </a:r>
            <a:r>
              <a:rPr lang="en-US" dirty="0" err="1"/>
              <a:t>JLab’s</a:t>
            </a:r>
            <a:r>
              <a:rPr lang="en-US" dirty="0"/>
              <a:t> acknowledged leadership in streaming readout and AI/ML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/>
              <a:t>Also natural synergy in certain detector technologies and user interests (RICH, DIRC, PbWO4, MPGDs)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7BAB72-9B5D-1AB0-DC42-F01AC544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6" y="1121597"/>
            <a:ext cx="2388870" cy="51360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D7CF3-391E-3739-6D2D-1B96958F56EB}"/>
              </a:ext>
            </a:extLst>
          </p:cNvPr>
          <p:cNvSpPr txBox="1"/>
          <p:nvPr/>
        </p:nvSpPr>
        <p:spPr>
          <a:xfrm flipH="1">
            <a:off x="267363" y="586952"/>
            <a:ext cx="2013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Slide from last year, with one sub-bullet added</a:t>
            </a:r>
          </a:p>
        </p:txBody>
      </p:sp>
    </p:spTree>
    <p:extLst>
      <p:ext uri="{BB962C8B-B14F-4D97-AF65-F5344CB8AC3E}">
        <p14:creationId xmlns:p14="http://schemas.microsoft.com/office/powerpoint/2010/main" val="126113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Next Stage (ongoing)</a:t>
            </a:r>
            <a:r>
              <a:rPr lang="en-US" dirty="0">
                <a:latin typeface="Arial"/>
              </a:rPr>
              <a:t> – Integrating the </a:t>
            </a:r>
            <a:r>
              <a:rPr lang="en-US" dirty="0" err="1">
                <a:latin typeface="Arial"/>
              </a:rPr>
              <a:t>ePIC</a:t>
            </a:r>
            <a:r>
              <a:rPr lang="en-US" dirty="0">
                <a:latin typeface="Arial"/>
              </a:rPr>
              <a:t> Collaboration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6</a:t>
            </a:fld>
            <a:endParaRPr lang="en-US">
              <a:latin typeface="+mj-lt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B006F01-8F5A-F902-E73C-BD2B68E19D26}"/>
              </a:ext>
            </a:extLst>
          </p:cNvPr>
          <p:cNvSpPr/>
          <p:nvPr/>
        </p:nvSpPr>
        <p:spPr>
          <a:xfrm>
            <a:off x="4854830" y="712527"/>
            <a:ext cx="1654628" cy="72403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 Particle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Level-3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02798AF-0A8F-E561-C48B-64909E4B093B}"/>
              </a:ext>
            </a:extLst>
          </p:cNvPr>
          <p:cNvSpPr/>
          <p:nvPr/>
        </p:nvSpPr>
        <p:spPr>
          <a:xfrm>
            <a:off x="2572835" y="1702214"/>
            <a:ext cx="1370057" cy="626079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6.10.04.01 Backward RICH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7D61F67-F918-B7BC-3C62-B26013388031}"/>
              </a:ext>
            </a:extLst>
          </p:cNvPr>
          <p:cNvSpPr/>
          <p:nvPr/>
        </p:nvSpPr>
        <p:spPr>
          <a:xfrm>
            <a:off x="4123945" y="1702214"/>
            <a:ext cx="1370053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6.10.04.02 Barrel DIRC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B9C909B-A848-F0BB-FFD4-6DE24C91960C}"/>
              </a:ext>
            </a:extLst>
          </p:cNvPr>
          <p:cNvSpPr/>
          <p:nvPr/>
        </p:nvSpPr>
        <p:spPr>
          <a:xfrm>
            <a:off x="5675051" y="1702214"/>
            <a:ext cx="1320878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6.10.04.03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3123A3D-1588-2C6C-E205-26CFA833A640}"/>
              </a:ext>
            </a:extLst>
          </p:cNvPr>
          <p:cNvCxnSpPr>
            <a:cxnSpLocks/>
            <a:endCxn id="73" idx="0"/>
          </p:cNvCxnSpPr>
          <p:nvPr/>
        </p:nvCxnSpPr>
        <p:spPr>
          <a:xfrm flipH="1">
            <a:off x="3257864" y="1393926"/>
            <a:ext cx="1593381" cy="3082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EB9E3A3-D5F6-2469-6937-B3F6AFD1F6A9}"/>
              </a:ext>
            </a:extLst>
          </p:cNvPr>
          <p:cNvCxnSpPr>
            <a:cxnSpLocks/>
          </p:cNvCxnSpPr>
          <p:nvPr/>
        </p:nvCxnSpPr>
        <p:spPr>
          <a:xfrm>
            <a:off x="5969607" y="1440937"/>
            <a:ext cx="1965366" cy="2375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D1E7C72-79A6-F59E-8EE8-21D7EC2B95CB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4808972" y="1426000"/>
            <a:ext cx="459394" cy="2762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BF43138F-927C-7A8D-B6B1-99678412595F}"/>
              </a:ext>
            </a:extLst>
          </p:cNvPr>
          <p:cNvSpPr/>
          <p:nvPr/>
        </p:nvSpPr>
        <p:spPr>
          <a:xfrm>
            <a:off x="7311209" y="1702214"/>
            <a:ext cx="1247529" cy="61985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 Time-of-Flight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Level-4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E4EA3EEE-D67C-F1EB-CC16-D38376DAA1F8}"/>
              </a:ext>
            </a:extLst>
          </p:cNvPr>
          <p:cNvCxnSpPr>
            <a:cxnSpLocks/>
            <a:stCxn id="72" idx="2"/>
            <a:endCxn id="75" idx="0"/>
          </p:cNvCxnSpPr>
          <p:nvPr/>
        </p:nvCxnSpPr>
        <p:spPr>
          <a:xfrm>
            <a:off x="5682144" y="1436564"/>
            <a:ext cx="653346" cy="2656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F9E60059-E680-AE24-01F1-C5BDED264137}"/>
              </a:ext>
            </a:extLst>
          </p:cNvPr>
          <p:cNvSpPr txBox="1"/>
          <p:nvPr/>
        </p:nvSpPr>
        <p:spPr>
          <a:xfrm>
            <a:off x="6614777" y="873046"/>
            <a:ext cx="212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L3 CAM from Project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811CC990-EC3B-50E3-A1F3-CBC3224B3B6B}"/>
              </a:ext>
            </a:extLst>
          </p:cNvPr>
          <p:cNvGrpSpPr/>
          <p:nvPr/>
        </p:nvGrpSpPr>
        <p:grpSpPr>
          <a:xfrm>
            <a:off x="2350525" y="896893"/>
            <a:ext cx="1374094" cy="600164"/>
            <a:chOff x="2603424" y="2389431"/>
            <a:chExt cx="1374094" cy="600164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BF853D80-0E4F-765E-06EB-D2A30D225238}"/>
                </a:ext>
              </a:extLst>
            </p:cNvPr>
            <p:cNvSpPr txBox="1"/>
            <p:nvPr/>
          </p:nvSpPr>
          <p:spPr>
            <a:xfrm>
              <a:off x="2603424" y="2389431"/>
              <a:ext cx="1374094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/>
                <a:t>L4 CAM from Project</a:t>
              </a:r>
            </a:p>
            <a:p>
              <a:pPr algn="ctr"/>
              <a:r>
                <a:rPr lang="en-US" sz="1100" dirty="0"/>
                <a:t>+</a:t>
              </a:r>
            </a:p>
            <a:p>
              <a:pPr algn="ctr"/>
              <a:r>
                <a:rPr lang="en-US" sz="1100" dirty="0"/>
                <a:t>DSTC from           </a:t>
              </a:r>
            </a:p>
          </p:txBody>
        </p:sp>
        <p:pic>
          <p:nvPicPr>
            <p:cNvPr id="126" name="Picture 12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8A55DD5-2000-3083-1848-2B42AE58B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8950" y="2670434"/>
              <a:ext cx="443622" cy="319161"/>
            </a:xfrm>
            <a:prstGeom prst="rect">
              <a:avLst/>
            </a:prstGeom>
          </p:spPr>
        </p:pic>
      </p:grpSp>
      <p:pic>
        <p:nvPicPr>
          <p:cNvPr id="133" name="Picture 132">
            <a:extLst>
              <a:ext uri="{FF2B5EF4-FFF2-40B4-BE49-F238E27FC236}">
                <a16:creationId xmlns:a16="http://schemas.microsoft.com/office/drawing/2014/main" id="{0BEDFCF6-B79D-7083-DDC5-E2F802B97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6" y="1121597"/>
            <a:ext cx="2388870" cy="5136071"/>
          </a:xfrm>
          <a:prstGeom prst="rect">
            <a:avLst/>
          </a:prstGeom>
        </p:spPr>
      </p:pic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DBC26B9-6DC7-5CB5-503F-BDED8B4FF683}"/>
              </a:ext>
            </a:extLst>
          </p:cNvPr>
          <p:cNvGrpSpPr/>
          <p:nvPr/>
        </p:nvGrpSpPr>
        <p:grpSpPr>
          <a:xfrm>
            <a:off x="2679129" y="2328281"/>
            <a:ext cx="2325345" cy="3255380"/>
            <a:chOff x="2679129" y="2328281"/>
            <a:chExt cx="2325345" cy="3255380"/>
          </a:xfrm>
        </p:grpSpPr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9E8CE4E-26AC-A9B8-EBD1-097B1860DE35}"/>
                </a:ext>
              </a:extLst>
            </p:cNvPr>
            <p:cNvGrpSpPr/>
            <p:nvPr/>
          </p:nvGrpSpPr>
          <p:grpSpPr>
            <a:xfrm>
              <a:off x="3732971" y="2511204"/>
              <a:ext cx="1271503" cy="436929"/>
              <a:chOff x="5347192" y="4005162"/>
              <a:chExt cx="1271503" cy="436929"/>
            </a:xfrm>
          </p:grpSpPr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FABF35B5-2E33-045D-2A17-ECDFC4C9D3DC}"/>
                  </a:ext>
                </a:extLst>
              </p:cNvPr>
              <p:cNvSpPr txBox="1"/>
              <p:nvPr/>
            </p:nvSpPr>
            <p:spPr>
              <a:xfrm>
                <a:off x="5347192" y="4005162"/>
                <a:ext cx="12715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Work Package lead</a:t>
                </a:r>
              </a:p>
              <a:p>
                <a:pPr algn="ctr"/>
                <a:r>
                  <a:rPr lang="en-US" sz="1100" dirty="0"/>
                  <a:t>from             </a:t>
                </a:r>
              </a:p>
            </p:txBody>
          </p:sp>
          <p:pic>
            <p:nvPicPr>
              <p:cNvPr id="144" name="Picture 14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8700F336-B1BC-B487-9011-159553EEE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7876" y="4122930"/>
                <a:ext cx="443622" cy="319161"/>
              </a:xfrm>
              <a:prstGeom prst="rect">
                <a:avLst/>
              </a:prstGeom>
            </p:spPr>
          </p:pic>
        </p:grp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8BA61100-B678-A9EF-249C-DA4B30800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129" y="2328281"/>
              <a:ext cx="1157469" cy="3255380"/>
            </a:xfrm>
            <a:prstGeom prst="rect">
              <a:avLst/>
            </a:prstGeom>
          </p:spPr>
        </p:pic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4068D975-4F50-F482-894E-0A745B60A1D6}"/>
                </a:ext>
              </a:extLst>
            </p:cNvPr>
            <p:cNvGrpSpPr/>
            <p:nvPr/>
          </p:nvGrpSpPr>
          <p:grpSpPr>
            <a:xfrm>
              <a:off x="3732971" y="3017062"/>
              <a:ext cx="1271503" cy="436929"/>
              <a:chOff x="5347192" y="4005162"/>
              <a:chExt cx="1271503" cy="436929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4E7C35BA-B9C3-499B-24EC-992740360177}"/>
                  </a:ext>
                </a:extLst>
              </p:cNvPr>
              <p:cNvSpPr txBox="1"/>
              <p:nvPr/>
            </p:nvSpPr>
            <p:spPr>
              <a:xfrm>
                <a:off x="5347192" y="4005162"/>
                <a:ext cx="12715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Work Package lead</a:t>
                </a:r>
              </a:p>
              <a:p>
                <a:pPr algn="ctr"/>
                <a:r>
                  <a:rPr lang="en-US" sz="1100" dirty="0"/>
                  <a:t>from             </a:t>
                </a:r>
              </a:p>
            </p:txBody>
          </p:sp>
          <p:pic>
            <p:nvPicPr>
              <p:cNvPr id="171" name="Picture 170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A24E934-1733-E793-4C5C-CF7D399F4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7876" y="4122930"/>
                <a:ext cx="443622" cy="319161"/>
              </a:xfrm>
              <a:prstGeom prst="rect">
                <a:avLst/>
              </a:prstGeom>
            </p:spPr>
          </p:pic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55A17F96-48BC-EEDC-E3A1-761191039487}"/>
                </a:ext>
              </a:extLst>
            </p:cNvPr>
            <p:cNvGrpSpPr/>
            <p:nvPr/>
          </p:nvGrpSpPr>
          <p:grpSpPr>
            <a:xfrm>
              <a:off x="3732971" y="3522920"/>
              <a:ext cx="1271503" cy="436929"/>
              <a:chOff x="5347192" y="4005162"/>
              <a:chExt cx="1271503" cy="436929"/>
            </a:xfrm>
          </p:grpSpPr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96C370F0-B3C9-54AC-A368-DCCF23D82C2E}"/>
                  </a:ext>
                </a:extLst>
              </p:cNvPr>
              <p:cNvSpPr txBox="1"/>
              <p:nvPr/>
            </p:nvSpPr>
            <p:spPr>
              <a:xfrm>
                <a:off x="5347192" y="4005162"/>
                <a:ext cx="12715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Work Package lead</a:t>
                </a:r>
              </a:p>
              <a:p>
                <a:pPr algn="ctr"/>
                <a:r>
                  <a:rPr lang="en-US" sz="1100" dirty="0"/>
                  <a:t>from             </a:t>
                </a:r>
              </a:p>
            </p:txBody>
          </p:sp>
          <p:pic>
            <p:nvPicPr>
              <p:cNvPr id="174" name="Picture 17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0C603C04-3579-DD8E-2AEC-1DFB69885C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7876" y="4122930"/>
                <a:ext cx="443622" cy="319161"/>
              </a:xfrm>
              <a:prstGeom prst="rect">
                <a:avLst/>
              </a:prstGeom>
            </p:spPr>
          </p:pic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D844B480-78DE-9784-F8D2-6899D2DD2FCA}"/>
                </a:ext>
              </a:extLst>
            </p:cNvPr>
            <p:cNvGrpSpPr/>
            <p:nvPr/>
          </p:nvGrpSpPr>
          <p:grpSpPr>
            <a:xfrm>
              <a:off x="3732971" y="4028778"/>
              <a:ext cx="1271503" cy="436929"/>
              <a:chOff x="5347192" y="4005162"/>
              <a:chExt cx="1271503" cy="436929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8C72A2AC-D8F2-4A26-C9FC-0CFEA51E93D7}"/>
                  </a:ext>
                </a:extLst>
              </p:cNvPr>
              <p:cNvSpPr txBox="1"/>
              <p:nvPr/>
            </p:nvSpPr>
            <p:spPr>
              <a:xfrm>
                <a:off x="5347192" y="4005162"/>
                <a:ext cx="12715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Work Package lead</a:t>
                </a:r>
              </a:p>
              <a:p>
                <a:pPr algn="ctr"/>
                <a:r>
                  <a:rPr lang="en-US" sz="1100" dirty="0"/>
                  <a:t>from             </a:t>
                </a:r>
              </a:p>
            </p:txBody>
          </p:sp>
          <p:pic>
            <p:nvPicPr>
              <p:cNvPr id="177" name="Picture 17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A2F85407-1B94-89CD-76A8-52B468FD7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7876" y="4122930"/>
                <a:ext cx="443622" cy="319161"/>
              </a:xfrm>
              <a:prstGeom prst="rect">
                <a:avLst/>
              </a:prstGeom>
            </p:spPr>
          </p:pic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BCC81C72-6AD7-AB73-3E9D-E1C5945C3D05}"/>
                </a:ext>
              </a:extLst>
            </p:cNvPr>
            <p:cNvGrpSpPr/>
            <p:nvPr/>
          </p:nvGrpSpPr>
          <p:grpSpPr>
            <a:xfrm>
              <a:off x="3732971" y="4534636"/>
              <a:ext cx="1271503" cy="436929"/>
              <a:chOff x="5347192" y="4005162"/>
              <a:chExt cx="1271503" cy="436929"/>
            </a:xfrm>
          </p:grpSpPr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F57B2B9D-3459-A875-A900-24598D0E0BEE}"/>
                  </a:ext>
                </a:extLst>
              </p:cNvPr>
              <p:cNvSpPr txBox="1"/>
              <p:nvPr/>
            </p:nvSpPr>
            <p:spPr>
              <a:xfrm>
                <a:off x="5347192" y="4005162"/>
                <a:ext cx="12715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Work Package lead</a:t>
                </a:r>
              </a:p>
              <a:p>
                <a:pPr algn="ctr"/>
                <a:r>
                  <a:rPr lang="en-US" sz="1100" dirty="0"/>
                  <a:t>from             </a:t>
                </a:r>
              </a:p>
            </p:txBody>
          </p:sp>
          <p:pic>
            <p:nvPicPr>
              <p:cNvPr id="180" name="Picture 179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DDA69884-5663-8A19-6377-76294BAAD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7876" y="4122930"/>
                <a:ext cx="443622" cy="319161"/>
              </a:xfrm>
              <a:prstGeom prst="rect">
                <a:avLst/>
              </a:prstGeom>
            </p:spPr>
          </p:pic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29ADEF0A-AA43-E3A2-DB5F-F35BC54AFE7B}"/>
                </a:ext>
              </a:extLst>
            </p:cNvPr>
            <p:cNvGrpSpPr/>
            <p:nvPr/>
          </p:nvGrpSpPr>
          <p:grpSpPr>
            <a:xfrm>
              <a:off x="3732971" y="5040494"/>
              <a:ext cx="1271503" cy="436929"/>
              <a:chOff x="5347192" y="4005162"/>
              <a:chExt cx="1271503" cy="436929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9D7CA0BE-62F2-6C11-5529-D75A9ABF831D}"/>
                  </a:ext>
                </a:extLst>
              </p:cNvPr>
              <p:cNvSpPr txBox="1"/>
              <p:nvPr/>
            </p:nvSpPr>
            <p:spPr>
              <a:xfrm>
                <a:off x="5347192" y="4005162"/>
                <a:ext cx="1271503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100" dirty="0"/>
                  <a:t>Work Package lead</a:t>
                </a:r>
              </a:p>
              <a:p>
                <a:pPr algn="ctr"/>
                <a:r>
                  <a:rPr lang="en-US" sz="1100" dirty="0"/>
                  <a:t>from             </a:t>
                </a:r>
              </a:p>
            </p:txBody>
          </p:sp>
          <p:pic>
            <p:nvPicPr>
              <p:cNvPr id="183" name="Picture 182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A0540B-183F-8C30-D927-6FBF70F0F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7876" y="4122930"/>
                <a:ext cx="443622" cy="319161"/>
              </a:xfrm>
              <a:prstGeom prst="rect">
                <a:avLst/>
              </a:prstGeom>
            </p:spPr>
          </p:pic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3DA102-E81C-4502-98D9-EC0E9FE624F9}"/>
              </a:ext>
            </a:extLst>
          </p:cNvPr>
          <p:cNvCxnSpPr>
            <a:cxnSpLocks/>
          </p:cNvCxnSpPr>
          <p:nvPr/>
        </p:nvCxnSpPr>
        <p:spPr>
          <a:xfrm>
            <a:off x="8339416" y="2334805"/>
            <a:ext cx="154745" cy="2913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A7416CD-610F-47CE-87AA-7F6DF1A58CE2}"/>
              </a:ext>
            </a:extLst>
          </p:cNvPr>
          <p:cNvSpPr/>
          <p:nvPr/>
        </p:nvSpPr>
        <p:spPr>
          <a:xfrm>
            <a:off x="7034450" y="2608373"/>
            <a:ext cx="96432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6.10.04.04.01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bToF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FA039AD-97E5-43DD-B8B9-36F49119D885}"/>
              </a:ext>
            </a:extLst>
          </p:cNvPr>
          <p:cNvSpPr/>
          <p:nvPr/>
        </p:nvSpPr>
        <p:spPr>
          <a:xfrm>
            <a:off x="8025661" y="2608373"/>
            <a:ext cx="924303" cy="48768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6.10.04.04.02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fToF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Level-5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7F932C9-E876-4EE2-8D4C-5DAB506B0C9B}"/>
              </a:ext>
            </a:extLst>
          </p:cNvPr>
          <p:cNvCxnSpPr>
            <a:cxnSpLocks/>
            <a:endCxn id="42" idx="0"/>
          </p:cNvCxnSpPr>
          <p:nvPr/>
        </p:nvCxnSpPr>
        <p:spPr>
          <a:xfrm flipH="1">
            <a:off x="7516612" y="2338763"/>
            <a:ext cx="90494" cy="2696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69654BC-F773-9318-BEA4-78FDC71F44F3}"/>
              </a:ext>
            </a:extLst>
          </p:cNvPr>
          <p:cNvGrpSpPr/>
          <p:nvPr/>
        </p:nvGrpSpPr>
        <p:grpSpPr>
          <a:xfrm>
            <a:off x="5675051" y="2338763"/>
            <a:ext cx="3457243" cy="4199773"/>
            <a:chOff x="5657780" y="2339839"/>
            <a:chExt cx="3457243" cy="4199773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59E90A26-E156-9B6B-7FCD-743699046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5240" y="2339839"/>
              <a:ext cx="2929783" cy="3111275"/>
            </a:xfrm>
            <a:prstGeom prst="rect">
              <a:avLst/>
            </a:prstGeom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A28DE308-8F1D-1D4F-AA18-DF2A9A6C0F47}"/>
                </a:ext>
              </a:extLst>
            </p:cNvPr>
            <p:cNvSpPr txBox="1"/>
            <p:nvPr/>
          </p:nvSpPr>
          <p:spPr>
            <a:xfrm>
              <a:off x="5657780" y="5339283"/>
              <a:ext cx="33906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Here a bit trickier as we have 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to think how to roll up at L5 and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 collaboration suggested to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add a common system at L5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19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>
            <a:extLst>
              <a:ext uri="{FF2B5EF4-FFF2-40B4-BE49-F238E27FC236}">
                <a16:creationId xmlns:a16="http://schemas.microsoft.com/office/drawing/2014/main" id="{7047B308-C8AD-4CDF-B416-B465E32B66E0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EIC </a:t>
            </a:r>
            <a:r>
              <a:rPr lang="en-US" dirty="0">
                <a:latin typeface="Arial"/>
              </a:rPr>
              <a:t>Scope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 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EAF894A-94BF-4288-A127-8788CF3A7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pPr algn="l"/>
            <a:fld id="{87034D8C-3CB4-402A-BC46-2AB14C0FE90A}" type="slidenum">
              <a:rPr lang="en-US" smtClean="0">
                <a:latin typeface="+mj-lt"/>
              </a:rPr>
              <a:pPr algn="l"/>
              <a:t>7</a:t>
            </a:fld>
            <a:endParaRPr lang="en-US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B8FD5-5F20-A2E0-4D91-F7DB06A5381A}"/>
              </a:ext>
            </a:extLst>
          </p:cNvPr>
          <p:cNvSpPr txBox="1"/>
          <p:nvPr/>
        </p:nvSpPr>
        <p:spPr>
          <a:xfrm>
            <a:off x="342794" y="1755074"/>
            <a:ext cx="4706553" cy="388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Detector Acceptance and 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AB4CA-C318-1E45-3668-AE7602A41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46" y="61603"/>
            <a:ext cx="1686878" cy="169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F30C0F-62C2-EC8E-CFB8-C299D9888363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4402" b="5563"/>
          <a:stretch/>
        </p:blipFill>
        <p:spPr>
          <a:xfrm>
            <a:off x="1865301" y="40332"/>
            <a:ext cx="1661541" cy="167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403991-1C67-1BA4-0085-F4460AC907ED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b="18716"/>
          <a:stretch/>
        </p:blipFill>
        <p:spPr>
          <a:xfrm>
            <a:off x="3730577" y="40332"/>
            <a:ext cx="1634490" cy="172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7E6926C-BCA9-6280-2B25-208BC837E634}"/>
              </a:ext>
            </a:extLst>
          </p:cNvPr>
          <p:cNvGrpSpPr/>
          <p:nvPr/>
        </p:nvGrpSpPr>
        <p:grpSpPr>
          <a:xfrm>
            <a:off x="4292061" y="4864641"/>
            <a:ext cx="915146" cy="814881"/>
            <a:chOff x="82591" y="2605213"/>
            <a:chExt cx="915146" cy="81488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351272A-5052-85A9-184D-F786B2E13062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725A10-601B-38B7-8444-2C3B8D1C5828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A94D2B-21C8-43B4-AFE8-D76770DD3BEB}"/>
              </a:ext>
            </a:extLst>
          </p:cNvPr>
          <p:cNvSpPr txBox="1"/>
          <p:nvPr/>
        </p:nvSpPr>
        <p:spPr>
          <a:xfrm>
            <a:off x="6439690" y="6033276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8696CA-47E0-AC1A-A1B0-360D670C8382}"/>
              </a:ext>
            </a:extLst>
          </p:cNvPr>
          <p:cNvSpPr txBox="1"/>
          <p:nvPr/>
        </p:nvSpPr>
        <p:spPr>
          <a:xfrm>
            <a:off x="997737" y="6028472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3E00DC-3312-CB15-DFBC-50EEF37BB4AC}"/>
              </a:ext>
            </a:extLst>
          </p:cNvPr>
          <p:cNvGrpSpPr/>
          <p:nvPr/>
        </p:nvGrpSpPr>
        <p:grpSpPr>
          <a:xfrm>
            <a:off x="3165580" y="5758928"/>
            <a:ext cx="3041295" cy="426426"/>
            <a:chOff x="3028950" y="5592518"/>
            <a:chExt cx="3041295" cy="42642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0923F8-7CB5-2DF3-9D9A-A78AA51EBE25}"/>
                </a:ext>
              </a:extLst>
            </p:cNvPr>
            <p:cNvCxnSpPr/>
            <p:nvPr/>
          </p:nvCxnSpPr>
          <p:spPr>
            <a:xfrm>
              <a:off x="3028950" y="6000108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0ABD4C4-C74A-52F4-2586-1E48BDA490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618" y="6005497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ADB67A-2A85-F15A-B31F-452C2C3014C6}"/>
                </a:ext>
              </a:extLst>
            </p:cNvPr>
            <p:cNvSpPr txBox="1"/>
            <p:nvPr/>
          </p:nvSpPr>
          <p:spPr>
            <a:xfrm>
              <a:off x="3066684" y="5592518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2223F5-A7A5-28D9-A657-714828167F15}"/>
                </a:ext>
              </a:extLst>
            </p:cNvPr>
            <p:cNvSpPr txBox="1"/>
            <p:nvPr/>
          </p:nvSpPr>
          <p:spPr>
            <a:xfrm>
              <a:off x="4960589" y="559251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1031C8B-CA7E-45C3-2624-9DAB708E82F5}"/>
              </a:ext>
            </a:extLst>
          </p:cNvPr>
          <p:cNvSpPr/>
          <p:nvPr/>
        </p:nvSpPr>
        <p:spPr>
          <a:xfrm>
            <a:off x="822429" y="5663084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605611D7-6FF5-B992-929F-718F12AF8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1688" y="858390"/>
            <a:ext cx="3430905" cy="443103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58029D-A824-5DC7-84FB-EE57B1B45ED7}"/>
              </a:ext>
            </a:extLst>
          </p:cNvPr>
          <p:cNvSpPr txBox="1"/>
          <p:nvPr/>
        </p:nvSpPr>
        <p:spPr>
          <a:xfrm>
            <a:off x="6549956" y="3550602"/>
            <a:ext cx="120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IR-6,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5E0AB8-0157-E042-6115-487C7C60BD75}"/>
              </a:ext>
            </a:extLst>
          </p:cNvPr>
          <p:cNvSpPr/>
          <p:nvPr/>
        </p:nvSpPr>
        <p:spPr>
          <a:xfrm>
            <a:off x="6753296" y="3054971"/>
            <a:ext cx="557048" cy="5563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007067-D141-46F7-D0D1-EF7E61D1B737}"/>
              </a:ext>
            </a:extLst>
          </p:cNvPr>
          <p:cNvGrpSpPr/>
          <p:nvPr/>
        </p:nvGrpSpPr>
        <p:grpSpPr>
          <a:xfrm>
            <a:off x="5480052" y="2517593"/>
            <a:ext cx="915146" cy="814881"/>
            <a:chOff x="82591" y="2605213"/>
            <a:chExt cx="915146" cy="81488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3200978-AB8D-4AFF-5E1E-5A388DDCFCA9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9B65EC-85B4-D745-62AE-8856C0AA4396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263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6727055-457E-4396-AA98-15F232FC0E1F}"/>
              </a:ext>
            </a:extLst>
          </p:cNvPr>
          <p:cNvSpPr txBox="1">
            <a:spLocks/>
          </p:cNvSpPr>
          <p:nvPr/>
        </p:nvSpPr>
        <p:spPr>
          <a:xfrm>
            <a:off x="0" y="22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uLnTx/>
                <a:uFillTx/>
                <a:latin typeface="Arial"/>
              </a:rPr>
              <a:t>EIC Experimental Program Preparation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898C9F-6645-9576-380F-47C443A99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36357">
            <a:off x="7404787" y="665648"/>
            <a:ext cx="1619250" cy="20955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A3AEC19-6E1C-1C0B-3C5A-CDEC4DE0A786}"/>
              </a:ext>
            </a:extLst>
          </p:cNvPr>
          <p:cNvSpPr txBox="1">
            <a:spLocks/>
          </p:cNvSpPr>
          <p:nvPr/>
        </p:nvSpPr>
        <p:spPr>
          <a:xfrm>
            <a:off x="254001" y="515230"/>
            <a:ext cx="6122852" cy="11606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Year-long EIC User Group driven EIC Yellow Report activity (December 2019 – February 2021)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Science Requirements and Detector Concepts for the EIC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arXiv:2103.05419 &amp; Nucl. Phys. A 1026 (2022) 122447 – 555 citations (06/26/2023)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4E216FAC-A249-7534-D44D-8ED06DBD6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098489"/>
              </p:ext>
            </p:extLst>
          </p:nvPr>
        </p:nvGraphicFramePr>
        <p:xfrm>
          <a:off x="254001" y="1806422"/>
          <a:ext cx="7185307" cy="4821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44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4841474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6389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https://www.bnl.gov/eic/EOI.php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baseline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to consolidate ECCE &amp; ATHENA to the EIC Project Detector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34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Collaboration*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Charter ratified &amp; elected Leadership Team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701210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Resources Review Board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863059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Detector remaining technology choices made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028460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F37FA5A-096A-1037-0EA0-E94BA356DD3A}"/>
              </a:ext>
            </a:extLst>
          </p:cNvPr>
          <p:cNvSpPr txBox="1"/>
          <p:nvPr/>
        </p:nvSpPr>
        <p:spPr>
          <a:xfrm>
            <a:off x="7439308" y="2983178"/>
            <a:ext cx="170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Remains ongoing until formal agreements are in place – it originally led to confirmation that in-kind level assumed for the EIC detector was in range.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464F0-D8EF-502B-5E93-36E06E734741}"/>
              </a:ext>
            </a:extLst>
          </p:cNvPr>
          <p:cNvSpPr txBox="1"/>
          <p:nvPr/>
        </p:nvSpPr>
        <p:spPr>
          <a:xfrm>
            <a:off x="1198613" y="6591260"/>
            <a:ext cx="367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*Merger of two large ATHENA and ECCE proposals</a:t>
            </a:r>
          </a:p>
        </p:txBody>
      </p:sp>
    </p:spTree>
    <p:extLst>
      <p:ext uri="{BB962C8B-B14F-4D97-AF65-F5344CB8AC3E}">
        <p14:creationId xmlns:p14="http://schemas.microsoft.com/office/powerpoint/2010/main" val="2016612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AD1EF-609D-FB5D-C63C-64018EC4E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4" y="673744"/>
            <a:ext cx="8305329" cy="602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High Level EIC Reference Schedule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9607" y="648097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EEBED-F591-DF6C-604A-F6FA364A2BB0}"/>
              </a:ext>
            </a:extLst>
          </p:cNvPr>
          <p:cNvSpPr txBox="1"/>
          <p:nvPr/>
        </p:nvSpPr>
        <p:spPr>
          <a:xfrm>
            <a:off x="1416114" y="5543583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Schedule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FC0B9-1026-269F-7A16-51A9F010743A}"/>
              </a:ext>
            </a:extLst>
          </p:cNvPr>
          <p:cNvSpPr txBox="1"/>
          <p:nvPr/>
        </p:nvSpPr>
        <p:spPr>
          <a:xfrm>
            <a:off x="2810228" y="5395221"/>
            <a:ext cx="660760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 Detector R&amp;D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53C039-1EF0-68A1-1A5A-4E549C59F09D}"/>
              </a:ext>
            </a:extLst>
          </p:cNvPr>
          <p:cNvSpPr txBox="1"/>
          <p:nvPr/>
        </p:nvSpPr>
        <p:spPr>
          <a:xfrm>
            <a:off x="4094925" y="3853542"/>
            <a:ext cx="4354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thinner bars indicate that R&amp;D and design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 continue at a small level beyond CD-2 and CD-3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71CF21-50F5-0015-7E37-F916434FF80F}"/>
              </a:ext>
            </a:extLst>
          </p:cNvPr>
          <p:cNvSpPr txBox="1"/>
          <p:nvPr/>
        </p:nvSpPr>
        <p:spPr>
          <a:xfrm>
            <a:off x="1414243" y="4620153"/>
            <a:ext cx="182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LLP construction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starts at CD-3A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F9C76D-55B7-D4A2-F557-DFA0569EE8CC}"/>
              </a:ext>
            </a:extLst>
          </p:cNvPr>
          <p:cNvSpPr txBox="1"/>
          <p:nvPr/>
        </p:nvSpPr>
        <p:spPr>
          <a:xfrm>
            <a:off x="4333412" y="1175391"/>
            <a:ext cx="174759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E04C9-C9DB-582E-D283-5DAF5BE55827}"/>
              </a:ext>
            </a:extLst>
          </p:cNvPr>
          <p:cNvSpPr txBox="1"/>
          <p:nvPr/>
        </p:nvSpPr>
        <p:spPr>
          <a:xfrm>
            <a:off x="7693274" y="1175391"/>
            <a:ext cx="13810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 Phase</a:t>
            </a:r>
          </a:p>
        </p:txBody>
      </p:sp>
    </p:spTree>
    <p:extLst>
      <p:ext uri="{BB962C8B-B14F-4D97-AF65-F5344CB8AC3E}">
        <p14:creationId xmlns:p14="http://schemas.microsoft.com/office/powerpoint/2010/main" val="1558158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err="1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18543</TotalTime>
  <Words>3622</Words>
  <Application>Microsoft Office PowerPoint</Application>
  <PresentationFormat>On-screen Show (4:3)</PresentationFormat>
  <Paragraphs>539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Comic Sans MS</vt:lpstr>
      <vt:lpstr>Courier New</vt:lpstr>
      <vt:lpstr>Symbol</vt:lpstr>
      <vt:lpstr>Times New Roman</vt:lpstr>
      <vt:lpstr>Wingdings</vt:lpstr>
      <vt:lpstr>Office Theme</vt:lpstr>
      <vt:lpstr>1_Office Theme</vt:lpstr>
      <vt:lpstr>2_Office Theme</vt:lpstr>
      <vt:lpstr>  EIC News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 Level EIC Reference Schedule</vt:lpstr>
      <vt:lpstr>DOE Reference Funding Plan</vt:lpstr>
      <vt:lpstr>EIC Project – Path to CD-3A and CD-2/3</vt:lpstr>
      <vt:lpstr>EIC Planning Perspective</vt:lpstr>
      <vt:lpstr>The EIC – A Unique Collider</vt:lpstr>
      <vt:lpstr>Accelerator Science and Technology – Ongoing EIC R&amp;D</vt:lpstr>
      <vt:lpstr>ePIC Detector</vt:lpstr>
      <vt:lpstr>Electronics</vt:lpstr>
      <vt:lpstr>Interaction Region Layout</vt:lpstr>
      <vt:lpstr>PowerPoint Presentation</vt:lpstr>
      <vt:lpstr>EIC User Group Meeting</vt:lpstr>
      <vt:lpstr>1st Resource Review Board (RRB) Meeting</vt:lpstr>
      <vt:lpstr>Non-DOE Interest &amp; In-Kind - Updated</vt:lpstr>
      <vt:lpstr>EIC Status: Take-Away Messages</vt:lpstr>
      <vt:lpstr>PowerPoint Presentation</vt:lpstr>
      <vt:lpstr>Streaming Readout Architecture</vt:lpstr>
      <vt:lpstr>MARCO Magnet Design Details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Rolf Ent</cp:lastModifiedBy>
  <cp:revision>1048</cp:revision>
  <cp:lastPrinted>2022-03-21T16:01:38Z</cp:lastPrinted>
  <dcterms:created xsi:type="dcterms:W3CDTF">2017-08-30T13:34:31Z</dcterms:created>
  <dcterms:modified xsi:type="dcterms:W3CDTF">2023-06-28T17:41:00Z</dcterms:modified>
</cp:coreProperties>
</file>