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09" r:id="rId2"/>
    <p:sldId id="1376" r:id="rId3"/>
    <p:sldId id="1377" r:id="rId4"/>
    <p:sldId id="1346" r:id="rId5"/>
    <p:sldId id="1371" r:id="rId6"/>
    <p:sldId id="1354" r:id="rId7"/>
    <p:sldId id="1378" r:id="rId8"/>
    <p:sldId id="1361" r:id="rId9"/>
    <p:sldId id="1380" r:id="rId10"/>
    <p:sldId id="303" r:id="rId11"/>
    <p:sldId id="1374" r:id="rId12"/>
    <p:sldId id="1372" r:id="rId13"/>
    <p:sldId id="1367" r:id="rId14"/>
    <p:sldId id="1373" r:id="rId15"/>
    <p:sldId id="269" r:id="rId16"/>
    <p:sldId id="1307" r:id="rId17"/>
    <p:sldId id="13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43" autoAdjust="0"/>
    <p:restoredTop sz="96408" autoAdjust="0"/>
  </p:normalViewPr>
  <p:slideViewPr>
    <p:cSldViewPr snapToGrid="0" snapToObjects="1">
      <p:cViewPr varScale="1">
        <p:scale>
          <a:sx n="128" d="100"/>
          <a:sy n="128" d="100"/>
        </p:scale>
        <p:origin x="848" y="1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June 28,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Wednesday, June 28,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2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47" y="310210"/>
            <a:ext cx="11504904" cy="510909"/>
          </a:xfrm>
        </p:spPr>
        <p:txBody>
          <a:bodyPr/>
          <a:lstStyle>
            <a:lvl1pPr>
              <a:defRPr>
                <a:solidFill>
                  <a:srgbClr val="BE1D1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644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Wednesday, June 28,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13.png"/><Relationship Id="rId12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2.png"/><Relationship Id="rId5" Type="http://schemas.openxmlformats.org/officeDocument/2006/relationships/image" Target="../media/image30.e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1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8.png"/><Relationship Id="rId7" Type="http://schemas.openxmlformats.org/officeDocument/2006/relationships/image" Target="../media/image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10.jpg"/><Relationship Id="rId4" Type="http://schemas.openxmlformats.org/officeDocument/2006/relationships/image" Target="../media/image39.png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1" y="935203"/>
            <a:ext cx="5480540" cy="324667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443182" y="5688334"/>
            <a:ext cx="3208124" cy="365125"/>
          </a:xfrm>
        </p:spPr>
        <p:txBody>
          <a:bodyPr/>
          <a:lstStyle/>
          <a:p>
            <a:fld id="{C1B74398-39EA-0749-9F74-6FE982C11DA9}" type="datetime2">
              <a:rPr lang="en-US" sz="1600" smtClean="0">
                <a:solidFill>
                  <a:srgbClr val="002060"/>
                </a:solidFill>
              </a:rPr>
              <a:pPr/>
              <a:t>Wednesday, June 28, 2023</a:t>
            </a:fld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03532" y="4454221"/>
            <a:ext cx="6295548" cy="89594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Todd Satogata </a:t>
            </a:r>
          </a:p>
          <a:p>
            <a:r>
              <a:rPr lang="en-US" sz="2400" spc="-1" dirty="0">
                <a:solidFill>
                  <a:srgbClr val="002060"/>
                </a:solidFill>
                <a:latin typeface="Arial"/>
              </a:rPr>
              <a:t>on behalf of FFA@CEBAF Working Group</a:t>
            </a:r>
            <a:endParaRPr lang="en-US" sz="2400" dirty="0">
              <a:solidFill>
                <a:srgbClr val="002060"/>
              </a:solidFill>
            </a:endParaRP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1EF029D-9CDA-4A04-AE81-ABDDBB52AA0C}"/>
              </a:ext>
            </a:extLst>
          </p:cNvPr>
          <p:cNvSpPr txBox="1">
            <a:spLocks/>
          </p:cNvSpPr>
          <p:nvPr/>
        </p:nvSpPr>
        <p:spPr>
          <a:xfrm>
            <a:off x="595580" y="328465"/>
            <a:ext cx="11424141" cy="617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22 GeV CEBAF FFA* Energy Upgrade </a:t>
            </a:r>
            <a:r>
              <a:rPr lang="en-US" dirty="0">
                <a:latin typeface="Symbol" panose="05050102010706020507" pitchFamily="18" charset="2"/>
              </a:rPr>
              <a:t>-</a:t>
            </a:r>
            <a:r>
              <a:rPr lang="en-US" dirty="0"/>
              <a:t> State of the Concept 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B582375-B164-460F-BAF0-38854164B4D5}"/>
              </a:ext>
            </a:extLst>
          </p:cNvPr>
          <p:cNvSpPr txBox="1">
            <a:spLocks/>
          </p:cNvSpPr>
          <p:nvPr/>
        </p:nvSpPr>
        <p:spPr>
          <a:xfrm>
            <a:off x="443182" y="1614777"/>
            <a:ext cx="5875975" cy="3246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accent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F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  <a:t>easibility study for additional FFA* racetrack in the existing CEBAF tunnel to reach the top energy of about 22 GeV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DF5573-5509-425E-8C5C-3C9424A19D5C}"/>
              </a:ext>
            </a:extLst>
          </p:cNvPr>
          <p:cNvGrpSpPr/>
          <p:nvPr/>
        </p:nvGrpSpPr>
        <p:grpSpPr>
          <a:xfrm>
            <a:off x="548015" y="3413477"/>
            <a:ext cx="5116660" cy="609689"/>
            <a:chOff x="2910177" y="6080003"/>
            <a:chExt cx="5116660" cy="60968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89A8489-4769-4917-BC23-76FE4651CDF7}"/>
                </a:ext>
              </a:extLst>
            </p:cNvPr>
            <p:cNvCxnSpPr>
              <a:cxnSpLocks/>
            </p:cNvCxnSpPr>
            <p:nvPr/>
          </p:nvCxnSpPr>
          <p:spPr>
            <a:xfrm>
              <a:off x="2910177" y="6080003"/>
              <a:ext cx="1216896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Subtitle 2">
              <a:extLst>
                <a:ext uri="{FF2B5EF4-FFF2-40B4-BE49-F238E27FC236}">
                  <a16:creationId xmlns:a16="http://schemas.microsoft.com/office/drawing/2014/main" id="{ADB50B47-D454-43B0-A37C-E47F43F625D0}"/>
                </a:ext>
              </a:extLst>
            </p:cNvPr>
            <p:cNvSpPr txBox="1">
              <a:spLocks/>
            </p:cNvSpPr>
            <p:nvPr/>
          </p:nvSpPr>
          <p:spPr>
            <a:xfrm>
              <a:off x="2913681" y="6127666"/>
              <a:ext cx="5113156" cy="562026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2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20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8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PingFangSC-Regular" charset="-122"/>
                <a:buChar char="－"/>
                <a:defRPr sz="16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None/>
              </a:pPr>
              <a:r>
                <a:rPr lang="en-US" sz="2000" baseline="30000" dirty="0">
                  <a:solidFill>
                    <a:srgbClr val="002060"/>
                  </a:solidFill>
                  <a:latin typeface="Arial" panose="020B0604020202020204" pitchFamily="34" charset="0"/>
                </a:rPr>
                <a:t>*</a:t>
              </a:r>
              <a:r>
                <a:rPr lang="en-US" sz="1600" dirty="0">
                  <a:solidFill>
                    <a:srgbClr val="002060"/>
                  </a:solidFill>
                  <a:latin typeface="Arial" panose="020B0604020202020204" pitchFamily="34" charset="0"/>
                </a:rPr>
                <a:t>FFA (Fixed Field Alternating-Gradient)</a:t>
              </a:r>
              <a:endParaRPr lang="en-US" altLang="en-US" sz="1600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  <a:p>
              <a:endParaRPr lang="en-US" sz="16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F4D56F-9750-425F-81B6-85FD9FB5AA82}"/>
              </a:ext>
            </a:extLst>
          </p:cNvPr>
          <p:cNvGrpSpPr/>
          <p:nvPr/>
        </p:nvGrpSpPr>
        <p:grpSpPr>
          <a:xfrm>
            <a:off x="6992714" y="1644941"/>
            <a:ext cx="4417648" cy="3751451"/>
            <a:chOff x="6992714" y="899389"/>
            <a:chExt cx="4417648" cy="375145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93345B-55E4-43B9-A646-66EA4588621C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0652" y="899389"/>
              <a:ext cx="3709710" cy="3751451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9ABA38B-01AB-448A-971E-9DC286215DBA}"/>
                </a:ext>
              </a:extLst>
            </p:cNvPr>
            <p:cNvGrpSpPr/>
            <p:nvPr/>
          </p:nvGrpSpPr>
          <p:grpSpPr>
            <a:xfrm>
              <a:off x="8021381" y="3043617"/>
              <a:ext cx="1588585" cy="870127"/>
              <a:chOff x="2695430" y="3676847"/>
              <a:chExt cx="2118665" cy="1160472"/>
            </a:xfrm>
          </p:grpSpPr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9B552F08-FB0C-487A-AFDA-6B91B0DF87C6}"/>
                  </a:ext>
                </a:extLst>
              </p:cNvPr>
              <p:cNvSpPr/>
              <p:nvPr/>
            </p:nvSpPr>
            <p:spPr>
              <a:xfrm rot="10350655">
                <a:off x="2695430" y="3676847"/>
                <a:ext cx="1952612" cy="1160472"/>
              </a:xfrm>
              <a:prstGeom prst="arc">
                <a:avLst>
                  <a:gd name="adj1" fmla="val 16464433"/>
                  <a:gd name="adj2" fmla="val 2637663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B050"/>
                  </a:solidFill>
                  <a:latin typeface="Arial"/>
                </a:endParaRPr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61D0CBFC-BACB-47D9-8BC7-D4CF717CA0E1}"/>
                  </a:ext>
                </a:extLst>
              </p:cNvPr>
              <p:cNvSpPr/>
              <p:nvPr/>
            </p:nvSpPr>
            <p:spPr>
              <a:xfrm rot="9585910">
                <a:off x="3425002" y="4259682"/>
                <a:ext cx="1347473" cy="498464"/>
              </a:xfrm>
              <a:prstGeom prst="arc">
                <a:avLst>
                  <a:gd name="adj1" fmla="val 15802743"/>
                  <a:gd name="adj2" fmla="val 20513079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4F4AAF9-C1A8-4DD2-BA23-FD8CBEC37790}"/>
                  </a:ext>
                </a:extLst>
              </p:cNvPr>
              <p:cNvSpPr/>
              <p:nvPr/>
            </p:nvSpPr>
            <p:spPr>
              <a:xfrm>
                <a:off x="3093255" y="3755747"/>
                <a:ext cx="263361" cy="78517"/>
              </a:xfrm>
              <a:custGeom>
                <a:avLst/>
                <a:gdLst>
                  <a:gd name="connsiteX0" fmla="*/ 0 w 240460"/>
                  <a:gd name="connsiteY0" fmla="*/ 78517 h 78517"/>
                  <a:gd name="connsiteX1" fmla="*/ 101419 w 240460"/>
                  <a:gd name="connsiteY1" fmla="*/ 39259 h 78517"/>
                  <a:gd name="connsiteX2" fmla="*/ 240460 w 240460"/>
                  <a:gd name="connsiteY2" fmla="*/ 0 h 7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FB8A9D2F-FD4E-4AC1-93E9-3D499AC68DF3}"/>
                  </a:ext>
                </a:extLst>
              </p:cNvPr>
              <p:cNvSpPr/>
              <p:nvPr/>
            </p:nvSpPr>
            <p:spPr>
              <a:xfrm>
                <a:off x="4360985" y="4423144"/>
                <a:ext cx="453110" cy="243731"/>
              </a:xfrm>
              <a:custGeom>
                <a:avLst/>
                <a:gdLst>
                  <a:gd name="connsiteX0" fmla="*/ 0 w 453110"/>
                  <a:gd name="connsiteY0" fmla="*/ 243731 h 243731"/>
                  <a:gd name="connsiteX1" fmla="*/ 317341 w 453110"/>
                  <a:gd name="connsiteY1" fmla="*/ 49074 h 243731"/>
                  <a:gd name="connsiteX2" fmla="*/ 453110 w 453110"/>
                  <a:gd name="connsiteY2" fmla="*/ 0 h 24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A654A6-4758-436B-AF0F-94F37573E950}"/>
                </a:ext>
              </a:extLst>
            </p:cNvPr>
            <p:cNvGrpSpPr/>
            <p:nvPr/>
          </p:nvGrpSpPr>
          <p:grpSpPr>
            <a:xfrm>
              <a:off x="9414760" y="1991025"/>
              <a:ext cx="1983651" cy="1167239"/>
              <a:chOff x="4551483" y="2266219"/>
              <a:chExt cx="2645556" cy="1556724"/>
            </a:xfrm>
          </p:grpSpPr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8C475026-4832-4B4B-BEBD-169EB46398F0}"/>
                  </a:ext>
                </a:extLst>
              </p:cNvPr>
              <p:cNvSpPr/>
              <p:nvPr/>
            </p:nvSpPr>
            <p:spPr>
              <a:xfrm rot="19996885">
                <a:off x="4551483" y="2378660"/>
                <a:ext cx="2492990" cy="1444283"/>
              </a:xfrm>
              <a:prstGeom prst="arc">
                <a:avLst>
                  <a:gd name="adj1" fmla="val 16183185"/>
                  <a:gd name="adj2" fmla="val 20355686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B050"/>
                  </a:solidFill>
                  <a:latin typeface="Arial"/>
                </a:endParaRPr>
              </a:p>
            </p:txBody>
          </p:sp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E1B3FE88-7F4A-4448-82B4-F268D5505D10}"/>
                  </a:ext>
                </a:extLst>
              </p:cNvPr>
              <p:cNvSpPr/>
              <p:nvPr/>
            </p:nvSpPr>
            <p:spPr>
              <a:xfrm rot="21395713">
                <a:off x="5556020" y="2266219"/>
                <a:ext cx="1641019" cy="1082295"/>
              </a:xfrm>
              <a:prstGeom prst="arc">
                <a:avLst>
                  <a:gd name="adj1" fmla="val 17179224"/>
                  <a:gd name="adj2" fmla="val 1735560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C41DBDA-7527-452E-86D2-33D519B61D5A}"/>
                  </a:ext>
                </a:extLst>
              </p:cNvPr>
              <p:cNvSpPr/>
              <p:nvPr/>
            </p:nvSpPr>
            <p:spPr>
              <a:xfrm rot="10800000">
                <a:off x="6605818" y="3116202"/>
                <a:ext cx="421422" cy="245476"/>
              </a:xfrm>
              <a:custGeom>
                <a:avLst/>
                <a:gdLst>
                  <a:gd name="connsiteX0" fmla="*/ 0 w 240460"/>
                  <a:gd name="connsiteY0" fmla="*/ 78517 h 78517"/>
                  <a:gd name="connsiteX1" fmla="*/ 101419 w 240460"/>
                  <a:gd name="connsiteY1" fmla="*/ 39259 h 78517"/>
                  <a:gd name="connsiteX2" fmla="*/ 240460 w 240460"/>
                  <a:gd name="connsiteY2" fmla="*/ 0 h 7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492404D-2F1E-4984-BF9B-CA5D95C557B6}"/>
                  </a:ext>
                </a:extLst>
              </p:cNvPr>
              <p:cNvSpPr/>
              <p:nvPr/>
            </p:nvSpPr>
            <p:spPr>
              <a:xfrm rot="21342817">
                <a:off x="5112545" y="2460497"/>
                <a:ext cx="397020" cy="217397"/>
              </a:xfrm>
              <a:custGeom>
                <a:avLst/>
                <a:gdLst>
                  <a:gd name="connsiteX0" fmla="*/ 0 w 453110"/>
                  <a:gd name="connsiteY0" fmla="*/ 243731 h 243731"/>
                  <a:gd name="connsiteX1" fmla="*/ 317341 w 453110"/>
                  <a:gd name="connsiteY1" fmla="*/ 49074 h 243731"/>
                  <a:gd name="connsiteX2" fmla="*/ 453110 w 453110"/>
                  <a:gd name="connsiteY2" fmla="*/ 0 h 24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16" name="Rectangle: Diagonal Corners Snipped 15">
              <a:extLst>
                <a:ext uri="{FF2B5EF4-FFF2-40B4-BE49-F238E27FC236}">
                  <a16:creationId xmlns:a16="http://schemas.microsoft.com/office/drawing/2014/main" id="{609DE476-820E-4654-9ABB-9AF8F4A57ADA}"/>
                </a:ext>
              </a:extLst>
            </p:cNvPr>
            <p:cNvSpPr/>
            <p:nvPr/>
          </p:nvSpPr>
          <p:spPr>
            <a:xfrm rot="19941800">
              <a:off x="9961291" y="2120275"/>
              <a:ext cx="205670" cy="7746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7" name="Rectangle: Diagonal Corners Snipped 16">
              <a:extLst>
                <a:ext uri="{FF2B5EF4-FFF2-40B4-BE49-F238E27FC236}">
                  <a16:creationId xmlns:a16="http://schemas.microsoft.com/office/drawing/2014/main" id="{21B86A46-772A-41FA-A374-2585D9807609}"/>
                </a:ext>
              </a:extLst>
            </p:cNvPr>
            <p:cNvSpPr/>
            <p:nvPr/>
          </p:nvSpPr>
          <p:spPr>
            <a:xfrm rot="19941800">
              <a:off x="9362540" y="3645541"/>
              <a:ext cx="205670" cy="7746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425E86-2B29-419B-80F1-32C325E64BB0}"/>
                </a:ext>
              </a:extLst>
            </p:cNvPr>
            <p:cNvSpPr txBox="1"/>
            <p:nvPr/>
          </p:nvSpPr>
          <p:spPr>
            <a:xfrm rot="19834744">
              <a:off x="9335139" y="3661211"/>
              <a:ext cx="4188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TOF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470F9D-10AD-4F68-BB1B-BEFF867269AD}"/>
                </a:ext>
              </a:extLst>
            </p:cNvPr>
            <p:cNvSpPr txBox="1"/>
            <p:nvPr/>
          </p:nvSpPr>
          <p:spPr>
            <a:xfrm rot="20004956">
              <a:off x="9935518" y="2156057"/>
              <a:ext cx="4188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TOF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99DDC7-93E9-45B6-A881-DD0233BF8C96}"/>
                </a:ext>
              </a:extLst>
            </p:cNvPr>
            <p:cNvSpPr txBox="1"/>
            <p:nvPr/>
          </p:nvSpPr>
          <p:spPr>
            <a:xfrm>
              <a:off x="6992714" y="3336899"/>
              <a:ext cx="941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650 MeV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FB8FCA-A605-4E18-B74E-A4874B08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892"/>
            <a:ext cx="12189216" cy="4826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EE6BA0-3696-C548-8A23-24F893FA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073"/>
            <a:ext cx="12344399" cy="487490"/>
          </a:xfrm>
        </p:spPr>
        <p:txBody>
          <a:bodyPr>
            <a:noAutofit/>
          </a:bodyPr>
          <a:lstStyle/>
          <a:p>
            <a:r>
              <a:rPr lang="en-US" sz="2800" dirty="0"/>
              <a:t>Electron/positron injector vault is required for 12 GeV e</a:t>
            </a:r>
            <a:r>
              <a:rPr lang="en-US" sz="2800" baseline="30000" dirty="0"/>
              <a:t>+</a:t>
            </a:r>
            <a:r>
              <a:rPr lang="en-US" sz="2800" dirty="0"/>
              <a:t> and 22 GeV e</a:t>
            </a:r>
            <a:r>
              <a:rPr lang="en-US" sz="2800" baseline="30000" dirty="0">
                <a:latin typeface="Symbol" panose="05050102010706020507" pitchFamily="18" charset="2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ACA684-36C3-F14E-95E3-D92C887E6E20}"/>
              </a:ext>
            </a:extLst>
          </p:cNvPr>
          <p:cNvSpPr txBox="1"/>
          <p:nvPr/>
        </p:nvSpPr>
        <p:spPr>
          <a:xfrm>
            <a:off x="1511560" y="5375147"/>
            <a:ext cx="10459616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‘Green beamline’ is a cost effective option for staging positron and energy upgrades: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 MeV e</a:t>
            </a:r>
            <a:r>
              <a:rPr lang="en-US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12 GeV CEBAF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650 MeV e</a:t>
            </a:r>
            <a:r>
              <a:rPr lang="en-US" sz="2400" b="1" baseline="30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22 GeV CEBAF Energy Upgrade</a:t>
            </a:r>
          </a:p>
          <a:p>
            <a:pPr>
              <a:lnSpc>
                <a:spcPct val="150000"/>
              </a:lnSpc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0E3767E8-BFE7-4C81-9DCD-CEF27C128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3">
            <a:extLst>
              <a:ext uri="{FF2B5EF4-FFF2-40B4-BE49-F238E27FC236}">
                <a16:creationId xmlns:a16="http://schemas.microsoft.com/office/drawing/2014/main" id="{876D6D2E-10D4-4DC6-80F7-4E59C6DF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62232A-4CA3-4CB7-8A91-86F5534138C5}"/>
              </a:ext>
            </a:extLst>
          </p:cNvPr>
          <p:cNvSpPr txBox="1"/>
          <p:nvPr/>
        </p:nvSpPr>
        <p:spPr>
          <a:xfrm>
            <a:off x="2295799" y="908887"/>
            <a:ext cx="259344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123 MeV e</a:t>
            </a:r>
            <a:r>
              <a:rPr lang="en-US" b="1" spc="-1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650 MeV e</a:t>
            </a:r>
            <a:r>
              <a:rPr lang="en-US" b="1" spc="-150" baseline="30000" dirty="0">
                <a:latin typeface="Symbol" panose="05050102010706020507" pitchFamily="18" charset="2"/>
                <a:cs typeface="Times New Roman" panose="02020603050405020304" pitchFamily="18" charset="0"/>
              </a:rPr>
              <a:t>-</a:t>
            </a:r>
            <a:r>
              <a:rPr lang="en-US" sz="1600" b="1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50F21-CB35-EB9E-BD28-C0261BB14757}"/>
              </a:ext>
            </a:extLst>
          </p:cNvPr>
          <p:cNvSpPr txBox="1"/>
          <p:nvPr/>
        </p:nvSpPr>
        <p:spPr>
          <a:xfrm>
            <a:off x="10960963" y="859191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J. Grames</a:t>
            </a:r>
          </a:p>
        </p:txBody>
      </p:sp>
    </p:spTree>
    <p:extLst>
      <p:ext uri="{BB962C8B-B14F-4D97-AF65-F5344CB8AC3E}">
        <p14:creationId xmlns:p14="http://schemas.microsoft.com/office/powerpoint/2010/main" val="1069991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26">
            <a:extLst>
              <a:ext uri="{FF2B5EF4-FFF2-40B4-BE49-F238E27FC236}">
                <a16:creationId xmlns:a16="http://schemas.microsoft.com/office/drawing/2014/main" id="{B393EF01-E349-48F5-B5AE-8A80F1FC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79" y="164272"/>
            <a:ext cx="10312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spc="-1" dirty="0">
                <a:solidFill>
                  <a:srgbClr val="000000"/>
                </a:solidFill>
                <a:latin typeface="Arial"/>
              </a:rPr>
              <a:t>Splitter Layout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50C348D0-7623-4BFC-92B9-5FD532603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8" name="Footer Placeholder 3">
            <a:extLst>
              <a:ext uri="{FF2B5EF4-FFF2-40B4-BE49-F238E27FC236}">
                <a16:creationId xmlns:a16="http://schemas.microsoft.com/office/drawing/2014/main" id="{D79ACCAE-472A-44F5-8699-CE3A113C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79AB0FBE-C7E9-4D47-B63F-5D2729F42D34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57160" y="924480"/>
            <a:ext cx="10057680" cy="4612680"/>
          </a:xfrm>
          <a:prstGeom prst="rect">
            <a:avLst/>
          </a:prstGeom>
          <a:ln w="0"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1FD3A3-5BA8-465D-8C14-8B6898183CBE}"/>
              </a:ext>
            </a:extLst>
          </p:cNvPr>
          <p:cNvSpPr/>
          <p:nvPr/>
        </p:nvSpPr>
        <p:spPr>
          <a:xfrm>
            <a:off x="558000" y="5478120"/>
            <a:ext cx="10529280" cy="857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</a:rPr>
              <a:t>Partial dipole layout for a splitter.  Tunnel is 3.96 m wide.  Orbit closure, optics and pathlength compensation not yet completed.   Raised floor and ramps will be required for cryomodule transport. </a:t>
            </a:r>
          </a:p>
        </p:txBody>
      </p:sp>
    </p:spTree>
    <p:extLst>
      <p:ext uri="{BB962C8B-B14F-4D97-AF65-F5344CB8AC3E}">
        <p14:creationId xmlns:p14="http://schemas.microsoft.com/office/powerpoint/2010/main" val="1498643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E6BA0-3696-C548-8A23-24F893FAD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073"/>
            <a:ext cx="12344399" cy="487490"/>
          </a:xfrm>
        </p:spPr>
        <p:txBody>
          <a:bodyPr>
            <a:noAutofit/>
          </a:bodyPr>
          <a:lstStyle/>
          <a:p>
            <a:r>
              <a:rPr lang="en-US" altLang="en-US" sz="2800" dirty="0"/>
              <a:t>Energy loss, Emittance dilution and Energy spread</a:t>
            </a:r>
            <a:endParaRPr lang="en-US" sz="2800" baseline="30000" dirty="0">
              <a:latin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D88CF9-A468-4306-AFD8-CF5C21F2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585" y="1113328"/>
            <a:ext cx="2617012" cy="1783511"/>
          </a:xfrm>
          <a:prstGeom prst="rect">
            <a:avLst/>
          </a:prstGeom>
          <a:ln w="28575">
            <a:solidFill>
              <a:srgbClr val="99009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DD21B9-C711-4454-942D-0A158B0A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565" y="2323348"/>
            <a:ext cx="1362280" cy="510855"/>
          </a:xfrm>
          <a:prstGeom prst="rect">
            <a:avLst/>
          </a:prstGeom>
        </p:spPr>
      </p:pic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853E52BD-6CCF-4C00-86FE-9EB02B3BF7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602977"/>
              </p:ext>
            </p:extLst>
          </p:nvPr>
        </p:nvGraphicFramePr>
        <p:xfrm>
          <a:off x="9301163" y="1905538"/>
          <a:ext cx="25463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5000" imgH="254000" progId="Equation.DSMT4">
                  <p:embed/>
                </p:oleObj>
              </mc:Choice>
              <mc:Fallback>
                <p:oleObj name="Equation" r:id="rId4" imgW="1905000" imgH="25400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E6AE4305-C338-4152-88CD-F0697BCAE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1163" y="1905538"/>
                        <a:ext cx="2546350" cy="325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5789D78-48DE-405D-9C29-6D90B23991A0}"/>
              </a:ext>
            </a:extLst>
          </p:cNvPr>
          <p:cNvSpPr txBox="1">
            <a:spLocks/>
          </p:cNvSpPr>
          <p:nvPr/>
        </p:nvSpPr>
        <p:spPr bwMode="auto">
          <a:xfrm>
            <a:off x="35697" y="653251"/>
            <a:ext cx="3879078" cy="552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6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7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8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799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Doubling the energy, while staying within current CEBAF footprint, makes the synchrotron radiation effects of paramount importance.</a:t>
            </a:r>
          </a:p>
          <a:p>
            <a:pPr lvl="1">
              <a:lnSpc>
                <a:spcPts val="2799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nature of a ‘recoil’ effect on electrons due to photon emission makes significant impact on both the transverse and longitudinal beam dynamics, leading to cumulative emittance growth (transverse and longitudinal).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9B0AD1-D7B3-47E7-913E-1D6B766123DE}"/>
              </a:ext>
            </a:extLst>
          </p:cNvPr>
          <p:cNvSpPr txBox="1">
            <a:spLocks/>
          </p:cNvSpPr>
          <p:nvPr/>
        </p:nvSpPr>
        <p:spPr>
          <a:xfrm>
            <a:off x="4097338" y="1057240"/>
            <a:ext cx="2424871" cy="2090703"/>
          </a:xfrm>
          <a:prstGeom prst="rect">
            <a:avLst/>
          </a:prstGeom>
        </p:spPr>
        <p:txBody>
          <a:bodyPr>
            <a:norm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Energy loss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Emittance dilution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Natural energy spread </a:t>
            </a:r>
          </a:p>
          <a:p>
            <a:pPr>
              <a:lnSpc>
                <a:spcPts val="3500"/>
              </a:lnSpc>
              <a:spcBef>
                <a:spcPts val="600"/>
              </a:spcBef>
              <a:spcAft>
                <a:spcPts val="600"/>
              </a:spcAft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B717740F-7414-4AAD-A406-5924208FF6A0}"/>
              </a:ext>
            </a:extLst>
          </p:cNvPr>
          <p:cNvSpPr txBox="1">
            <a:spLocks/>
          </p:cNvSpPr>
          <p:nvPr/>
        </p:nvSpPr>
        <p:spPr bwMode="auto">
          <a:xfrm>
            <a:off x="3571460" y="2785283"/>
            <a:ext cx="8746435" cy="69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6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7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8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buNone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Cumulative emittance dilution (transverse and longitudinal) at 22 GeV (4 CEBAF +  6 FFA passes)</a:t>
            </a:r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97CA0A77-10E5-42AA-A527-3C9F9F36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C46DFC65-54C0-4CCB-A597-81FC18C5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34AC07-0951-4A58-B0C6-E99D72F8D933}"/>
              </a:ext>
            </a:extLst>
          </p:cNvPr>
          <p:cNvGrpSpPr/>
          <p:nvPr/>
        </p:nvGrpSpPr>
        <p:grpSpPr>
          <a:xfrm>
            <a:off x="4728376" y="5773938"/>
            <a:ext cx="3026791" cy="261610"/>
            <a:chOff x="5947806" y="5837433"/>
            <a:chExt cx="3026791" cy="261610"/>
          </a:xfrm>
        </p:grpSpPr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F393C3FC-6BA1-4E38-B549-E5E1590DA90F}"/>
                </a:ext>
              </a:extLst>
            </p:cNvPr>
            <p:cNvSpPr/>
            <p:nvPr/>
          </p:nvSpPr>
          <p:spPr>
            <a:xfrm>
              <a:off x="5947806" y="5903256"/>
              <a:ext cx="56777" cy="47812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CC525F-1B51-4D56-A58D-2AB62F869564}"/>
                </a:ext>
              </a:extLst>
            </p:cNvPr>
            <p:cNvSpPr txBox="1"/>
            <p:nvPr/>
          </p:nvSpPr>
          <p:spPr>
            <a:xfrm>
              <a:off x="5947806" y="5837433"/>
              <a:ext cx="30267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Projected value from the </a:t>
              </a:r>
              <a:r>
                <a:rPr lang="en-US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Spr</a:t>
              </a:r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/Rec contribution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95B6C2-EA58-1299-F618-31271C7CCB6E}"/>
                  </a:ext>
                </a:extLst>
              </p:cNvPr>
              <p:cNvSpPr txBox="1"/>
              <p:nvPr/>
            </p:nvSpPr>
            <p:spPr>
              <a:xfrm>
                <a:off x="9411551" y="1243893"/>
                <a:ext cx="232557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Maximize</a:t>
                </a:r>
                <a:r>
                  <a:rPr lang="en-US" sz="16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, </a:t>
                </a:r>
                <a:r>
                  <a:rPr 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minimize </a:t>
                </a:r>
                <a:r>
                  <a:rPr lang="en-US" sz="16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endParaRPr lang="en-US" sz="1600" i="1" baseline="-25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95B6C2-EA58-1299-F618-31271C7CC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551" y="1243893"/>
                <a:ext cx="2325573" cy="338554"/>
              </a:xfrm>
              <a:prstGeom prst="rect">
                <a:avLst/>
              </a:prstGeom>
              <a:blipFill>
                <a:blip r:embed="rId10"/>
                <a:stretch>
                  <a:fillRect l="-1575" t="-7143" r="-525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71BCC5F-8DE3-41D7-91BE-E71E02C97066}"/>
              </a:ext>
            </a:extLst>
          </p:cNvPr>
          <p:cNvGrpSpPr/>
          <p:nvPr/>
        </p:nvGrpSpPr>
        <p:grpSpPr>
          <a:xfrm>
            <a:off x="4728376" y="3923867"/>
            <a:ext cx="2984622" cy="1713957"/>
            <a:chOff x="5635743" y="3725752"/>
            <a:chExt cx="2984622" cy="1713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FEE3A4-7A73-484D-B9CF-ADF01976B981}"/>
                </a:ext>
              </a:extLst>
            </p:cNvPr>
            <p:cNvGrpSpPr/>
            <p:nvPr/>
          </p:nvGrpSpPr>
          <p:grpSpPr>
            <a:xfrm>
              <a:off x="5635743" y="3725752"/>
              <a:ext cx="2984622" cy="1713957"/>
              <a:chOff x="5635743" y="3725752"/>
              <a:chExt cx="2984622" cy="171395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B8ED01B-72A7-4A76-BBE3-4C7E36F8F3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76843" y="3725752"/>
                <a:ext cx="2243522" cy="30425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57AA97F6-3437-4499-9264-BC98EC4EF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35743" y="3725752"/>
                <a:ext cx="742950" cy="171395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15B336F-AD86-483C-9E78-1E50BD8820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72067" y="3999413"/>
                <a:ext cx="2243522" cy="1440296"/>
              </a:xfrm>
              <a:prstGeom prst="rect">
                <a:avLst/>
              </a:prstGeom>
            </p:spPr>
          </p:pic>
        </p:grp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9E93FD9D-F087-4DC3-BBE9-2BF1B7A69C24}"/>
                </a:ext>
              </a:extLst>
            </p:cNvPr>
            <p:cNvSpPr/>
            <p:nvPr/>
          </p:nvSpPr>
          <p:spPr>
            <a:xfrm>
              <a:off x="6254611" y="4909815"/>
              <a:ext cx="56777" cy="47812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454893E-0E7C-45EB-A143-A726EA2742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2163" y="4431377"/>
            <a:ext cx="343535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5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2B8217B-9FD3-422E-9D77-FA7163F56E22}"/>
              </a:ext>
            </a:extLst>
          </p:cNvPr>
          <p:cNvSpPr txBox="1">
            <a:spLocks/>
          </p:cNvSpPr>
          <p:nvPr/>
        </p:nvSpPr>
        <p:spPr bwMode="auto">
          <a:xfrm>
            <a:off x="911169" y="786308"/>
            <a:ext cx="9206866" cy="59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6858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Baseline (1.1 GeV per linac):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650 MeV Recirculating Injector (additional three C-75 cryomodules)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Recirculate 4 passes with the current CEBAF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Additional 6 passes via a single FFA: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22 GeV</a:t>
            </a:r>
          </a:p>
          <a:p>
            <a:pPr marL="257175" indent="-257175" defTabSz="685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Scaling FFA Arc Architecture configured with compact FODO cells</a:t>
            </a:r>
          </a:p>
          <a:p>
            <a:pPr marL="557213" lvl="1" indent="-214313" defTabSz="685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Beta and dispersion matching to the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linacs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through cell-by-cell variation (length, bend)</a:t>
            </a:r>
          </a:p>
          <a:p>
            <a:pPr marL="557213" lvl="1" indent="-214313" defTabSz="685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mid-plane permanent magnet design: B-field ≤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Gradient ≤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T/m</a:t>
            </a:r>
          </a:p>
          <a:p>
            <a:pPr marL="257175" indent="-257175" defTabSz="685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Radiation impact on beam quality:</a:t>
            </a:r>
          </a:p>
          <a:p>
            <a:pPr marL="557213" lvl="1" indent="-214313" defTabSz="685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transverse emittance dilution (normalized):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mm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mrad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7213" lvl="1" indent="-214313" defTabSz="685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natural energy spread: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1.5×10</a:t>
            </a:r>
            <a:r>
              <a:rPr lang="en-US" sz="1600" b="1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pPr marL="557213" lvl="1" indent="-214313" defTabSz="685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synchrotron radiated energy: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GeV </a:t>
            </a:r>
          </a:p>
          <a:p>
            <a:pPr marL="257175" indent="-257175" defTabSz="6858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3BC7D-F664-463D-B161-0AF46EE5AF5A}"/>
              </a:ext>
            </a:extLst>
          </p:cNvPr>
          <p:cNvSpPr txBox="1"/>
          <p:nvPr/>
        </p:nvSpPr>
        <p:spPr>
          <a:xfrm>
            <a:off x="8430787" y="4760358"/>
            <a:ext cx="37347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GeV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400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20 m  →  </a:t>
            </a:r>
            <a:r>
              <a:rPr lang="en-US" sz="1400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175 microns</a:t>
            </a:r>
            <a:endParaRPr lang="en-US" sz="1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E29335-A3BE-47B4-9259-D61F9E51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0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879F0ED-B761-41CD-8A8B-1BC46FF2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A81AAF3-5094-439E-85A6-64856155D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890" y="152104"/>
            <a:ext cx="8464378" cy="48749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Arial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83C220-8873-46D2-9590-F2ECB2713D72}"/>
                  </a:ext>
                </a:extLst>
              </p:cNvPr>
              <p:cNvSpPr txBox="1"/>
              <p:nvPr/>
            </p:nvSpPr>
            <p:spPr>
              <a:xfrm>
                <a:off x="7162857" y="4550494"/>
                <a:ext cx="1097865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f>
                            <m:fPr>
                              <m:ctrlPr>
                                <a:rPr lang="en-US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6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D83C220-8873-46D2-9590-F2ECB2713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57" y="4550494"/>
                <a:ext cx="1097865" cy="7275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9FFA419-ED94-4A91-84E1-663144633CBD}"/>
              </a:ext>
            </a:extLst>
          </p:cNvPr>
          <p:cNvSpPr txBox="1"/>
          <p:nvPr/>
        </p:nvSpPr>
        <p:spPr>
          <a:xfrm>
            <a:off x="4971079" y="5188885"/>
            <a:ext cx="240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GeV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en-US" sz="1400" dirty="0">
                <a:solidFill>
                  <a:srgbClr val="00206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= 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MeV</a:t>
            </a:r>
            <a:endParaRPr lang="en-US" sz="1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93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2B8217B-9FD3-422E-9D77-FA7163F56E22}"/>
              </a:ext>
            </a:extLst>
          </p:cNvPr>
          <p:cNvSpPr txBox="1">
            <a:spLocks/>
          </p:cNvSpPr>
          <p:nvPr/>
        </p:nvSpPr>
        <p:spPr bwMode="auto">
          <a:xfrm>
            <a:off x="917795" y="550263"/>
            <a:ext cx="9882727" cy="592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6858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Working Group is converging on a </a:t>
            </a:r>
            <a:r>
              <a:rPr lang="en-US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end-to-end lattice design</a:t>
            </a:r>
            <a:endParaRPr lang="en-US" sz="20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 with </a:t>
            </a:r>
            <a:r>
              <a:rPr lang="en-US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</a:t>
            </a:r>
            <a:r>
              <a:rPr lang="en-US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leadership</a:t>
            </a:r>
            <a:r>
              <a:rPr lang="en-US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priorities</a:t>
            </a:r>
            <a:endParaRPr lang="en-US" sz="16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Emittance dilution budget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provided here </a:t>
            </a:r>
          </a:p>
          <a:p>
            <a:pPr marL="832050" lvl="1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contributions from the FFA arcs and the new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spreader/recombiner</a:t>
            </a:r>
          </a:p>
          <a:p>
            <a:pPr marL="832050" lvl="1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include horizontal splitter emittance dilution, iterate with ongoing design</a:t>
            </a:r>
            <a:endParaRPr lang="en-US" sz="18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Magnets cannot be enlarged because fields are at the limit for </a:t>
            </a:r>
            <a:r>
              <a:rPr lang="en-US" sz="2000" spc="-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NdFeB</a:t>
            </a:r>
            <a:r>
              <a:rPr lang="en-US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32050" lvl="1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damage may be amplified by choosing higher fields. </a:t>
            </a:r>
          </a:p>
          <a:p>
            <a:pPr marL="832050" lvl="1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magnets have good field region sufficient for only six passes at exactly 1100 MeV/linac and not lower.</a:t>
            </a:r>
          </a:p>
          <a:p>
            <a:pPr marL="832050" lvl="1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JLab LDRD proposal submitted for permanent magnet radiation testing in CEBAF</a:t>
            </a:r>
          </a:p>
          <a:p>
            <a:pPr marL="432000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solidFill>
                  <a:srgbClr val="002060"/>
                </a:solidFill>
                <a:latin typeface="Arial"/>
              </a:rPr>
              <a:t>Extraction to A/B/C will occur in SW splitter and may require physically moving magnets (Halls A/B/C get same energy). </a:t>
            </a:r>
          </a:p>
          <a:p>
            <a:pPr marL="832050" lvl="1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solidFill>
                  <a:srgbClr val="002060"/>
                </a:solidFill>
                <a:latin typeface="Arial"/>
              </a:rPr>
              <a:t>Electromagnet and optics designs for 22 GeV to A/B/C exist.  D will copy B.  20 GeV would reduce saturation (JLab Tech Notes).</a:t>
            </a:r>
          </a:p>
          <a:p>
            <a:pPr marL="832050" lvl="1" indent="-324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solidFill>
                  <a:srgbClr val="002060"/>
                </a:solidFill>
                <a:latin typeface="Arial"/>
              </a:rPr>
              <a:t>Extraction will take place from NE splitter to D at a half-pass below the other halls.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6E29335-A3BE-47B4-9259-D61F9E51E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0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879F0ED-B761-41CD-8A8B-1BC46FF2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EA81AAF3-5094-439E-85A6-64856155D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890" y="152104"/>
            <a:ext cx="8464378" cy="487490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latin typeface="Arial" panose="020B0604020202020204" pitchFamily="34" charset="0"/>
              </a:rPr>
              <a:t>Outlook </a:t>
            </a:r>
          </a:p>
        </p:txBody>
      </p:sp>
    </p:spTree>
    <p:extLst>
      <p:ext uri="{BB962C8B-B14F-4D97-AF65-F5344CB8AC3E}">
        <p14:creationId xmlns:p14="http://schemas.microsoft.com/office/powerpoint/2010/main" val="214705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F53D2D-3C69-5741-B553-7983AD9CF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369" y="2948636"/>
            <a:ext cx="2221981" cy="2295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9C42AD-37CB-F341-8B3E-214430DFD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092" y="1258851"/>
            <a:ext cx="2390127" cy="1241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3C7EE7-D8E4-0745-A54B-4FC237FD4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353" y="4193386"/>
            <a:ext cx="3458803" cy="955459"/>
          </a:xfrm>
          <a:prstGeom prst="rect">
            <a:avLst/>
          </a:prstGeom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18829305-159D-4ABB-87A6-C1DD7A58D360}"/>
              </a:ext>
            </a:extLst>
          </p:cNvPr>
          <p:cNvSpPr txBox="1">
            <a:spLocks noChangeArrowheads="1"/>
          </p:cNvSpPr>
          <p:nvPr/>
        </p:nvSpPr>
        <p:spPr>
          <a:xfrm>
            <a:off x="4254446" y="2924255"/>
            <a:ext cx="2865418" cy="90912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 cap="none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en-US" sz="2800" dirty="0">
                <a:solidFill>
                  <a:srgbClr val="002060"/>
                </a:solidFill>
              </a:rPr>
              <a:t>Thanks for your attention!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A8DB0-ADEA-4A24-830F-6EBFED3BFC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174" y="1082830"/>
            <a:ext cx="1847139" cy="1521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A5CB82-23D0-4FCA-9E92-B59BC5C23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67" y="1067237"/>
            <a:ext cx="1939589" cy="15180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46C83C-91B9-4D06-9316-EC9695843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6804" y="5746188"/>
            <a:ext cx="1383650" cy="5066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A009CA-F9CC-4B4C-BF04-C352B91723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4947" y="5693700"/>
            <a:ext cx="1727901" cy="4644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F394E1-3CD3-4093-8189-E7DBDAF43C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951" y="5745179"/>
            <a:ext cx="1434121" cy="4644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52194B9-1107-4D63-BDAB-1A3B5EC18A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0620" y="5681908"/>
            <a:ext cx="867671" cy="507617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D6EDEDCF-A954-4E00-AAF4-47F1AAC8F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4C7725D8-E0A2-4EEF-B063-154175C5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6273" y="6464753"/>
            <a:ext cx="2938416" cy="233492"/>
          </a:xfrm>
        </p:spPr>
        <p:txBody>
          <a:bodyPr/>
          <a:lstStyle/>
          <a:p>
            <a:r>
              <a:rPr lang="en-US" dirty="0"/>
              <a:t>Status of CEBAF Upgrades</a:t>
            </a:r>
          </a:p>
        </p:txBody>
      </p:sp>
    </p:spTree>
    <p:extLst>
      <p:ext uri="{BB962C8B-B14F-4D97-AF65-F5344CB8AC3E}">
        <p14:creationId xmlns:p14="http://schemas.microsoft.com/office/powerpoint/2010/main" val="187814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5">
            <a:extLst>
              <a:ext uri="{FF2B5EF4-FFF2-40B4-BE49-F238E27FC236}">
                <a16:creationId xmlns:a16="http://schemas.microsoft.com/office/drawing/2014/main" id="{18829305-159D-4ABB-87A6-C1DD7A58D360}"/>
              </a:ext>
            </a:extLst>
          </p:cNvPr>
          <p:cNvSpPr txBox="1">
            <a:spLocks noChangeArrowheads="1"/>
          </p:cNvSpPr>
          <p:nvPr/>
        </p:nvSpPr>
        <p:spPr>
          <a:xfrm>
            <a:off x="4512408" y="1801013"/>
            <a:ext cx="2865418" cy="140935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kern="1200" cap="none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endParaRPr lang="en-US" altLang="en-US" sz="495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endParaRPr lang="en-US" altLang="en-US" sz="4950" dirty="0">
              <a:solidFill>
                <a:srgbClr val="002060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US" altLang="en-US" sz="4950" dirty="0">
                <a:solidFill>
                  <a:srgbClr val="002060"/>
                </a:solidFill>
              </a:rPr>
              <a:t>Backup Slides</a:t>
            </a:r>
          </a:p>
        </p:txBody>
      </p:sp>
      <p:sp>
        <p:nvSpPr>
          <p:cNvPr id="2" name="AutoShape 2" descr="https://gbc-powerpoint.officeapps.live.com/pods/GetClipboardImage.ashx?Id=86e42b72-7e90-4557-98b9-6d26d82c8e64&amp;DC=GB4&amp;pkey=d2128558-f9d1-4b06-a9de-4d107cb77ff2&amp;wdwaccluster=GB4">
            <a:extLst>
              <a:ext uri="{FF2B5EF4-FFF2-40B4-BE49-F238E27FC236}">
                <a16:creationId xmlns:a16="http://schemas.microsoft.com/office/drawing/2014/main" id="{AAFA805F-BC91-4D97-B260-6A5DED44CE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9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8DF7541D-0ECA-452F-96AA-11E6D6AF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2338" y="1142512"/>
            <a:ext cx="5610225" cy="4876800"/>
          </a:xfrm>
          <a:prstGeom prst="rect">
            <a:avLst/>
          </a:prstGeom>
        </p:spPr>
      </p:pic>
      <p:sp>
        <p:nvSpPr>
          <p:cNvPr id="4" name="Arc 3">
            <a:extLst>
              <a:ext uri="{FF2B5EF4-FFF2-40B4-BE49-F238E27FC236}">
                <a16:creationId xmlns:a16="http://schemas.microsoft.com/office/drawing/2014/main" id="{C0CE6E1A-B104-4B0E-9DE5-3567E0F1EC69}"/>
              </a:ext>
            </a:extLst>
          </p:cNvPr>
          <p:cNvSpPr/>
          <p:nvPr/>
        </p:nvSpPr>
        <p:spPr>
          <a:xfrm rot="20693299">
            <a:off x="6535189" y="2351684"/>
            <a:ext cx="2861462" cy="1624591"/>
          </a:xfrm>
          <a:prstGeom prst="arc">
            <a:avLst>
              <a:gd name="adj1" fmla="val 13553176"/>
              <a:gd name="adj2" fmla="val 14968631"/>
            </a:avLst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D11000F-0A37-441F-9922-0ACA4B480E18}"/>
              </a:ext>
            </a:extLst>
          </p:cNvPr>
          <p:cNvGrpSpPr/>
          <p:nvPr/>
        </p:nvGrpSpPr>
        <p:grpSpPr>
          <a:xfrm>
            <a:off x="2805734" y="1667127"/>
            <a:ext cx="5943953" cy="3424535"/>
            <a:chOff x="-329372" y="883840"/>
            <a:chExt cx="7925270" cy="456604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0E1D4D-6A71-4559-9C8B-1B7AF28DEE8A}"/>
                </a:ext>
              </a:extLst>
            </p:cNvPr>
            <p:cNvSpPr txBox="1"/>
            <p:nvPr/>
          </p:nvSpPr>
          <p:spPr>
            <a:xfrm>
              <a:off x="-328329" y="1460970"/>
              <a:ext cx="231456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002060"/>
                  </a:solidFill>
                </a:rPr>
                <a:t>Injector at 650 MeV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C72F37-CFAA-497C-AE23-F8D73DC80625}"/>
                </a:ext>
              </a:extLst>
            </p:cNvPr>
            <p:cNvSpPr txBox="1"/>
            <p:nvPr/>
          </p:nvSpPr>
          <p:spPr>
            <a:xfrm rot="19804994">
              <a:off x="3665930" y="2514123"/>
              <a:ext cx="9814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151681"/>
                  </a:solidFill>
                </a:rPr>
                <a:t>1.1 GeV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0A3250-3F2B-4533-841D-24F8C41813D5}"/>
                </a:ext>
              </a:extLst>
            </p:cNvPr>
            <p:cNvSpPr txBox="1"/>
            <p:nvPr/>
          </p:nvSpPr>
          <p:spPr>
            <a:xfrm rot="19804994">
              <a:off x="5685290" y="3489812"/>
              <a:ext cx="981465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151681"/>
                  </a:solidFill>
                </a:rPr>
                <a:t>1.1 GeV</a:t>
              </a:r>
            </a:p>
          </p:txBody>
        </p:sp>
        <p:sp>
          <p:nvSpPr>
            <p:cNvPr id="9" name="Arc 8">
              <a:extLst>
                <a:ext uri="{FF2B5EF4-FFF2-40B4-BE49-F238E27FC236}">
                  <a16:creationId xmlns:a16="http://schemas.microsoft.com/office/drawing/2014/main" id="{4303225C-175F-49BF-8025-B42A4F02863D}"/>
                </a:ext>
              </a:extLst>
            </p:cNvPr>
            <p:cNvSpPr/>
            <p:nvPr/>
          </p:nvSpPr>
          <p:spPr>
            <a:xfrm>
              <a:off x="5549900" y="1836371"/>
              <a:ext cx="1997075" cy="980690"/>
            </a:xfrm>
            <a:prstGeom prst="arc">
              <a:avLst>
                <a:gd name="adj1" fmla="val 16756343"/>
                <a:gd name="adj2" fmla="val 20628670"/>
              </a:avLst>
            </a:prstGeom>
            <a:noFill/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C2E001-4BD9-40AB-964A-E95C847597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96797" y="2461509"/>
              <a:ext cx="2585442" cy="1441187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9203B5E-1A5E-41E0-9F2B-1D00001EE715}"/>
                </a:ext>
              </a:extLst>
            </p:cNvPr>
            <p:cNvCxnSpPr>
              <a:cxnSpLocks/>
            </p:cNvCxnSpPr>
            <p:nvPr/>
          </p:nvCxnSpPr>
          <p:spPr>
            <a:xfrm>
              <a:off x="5643951" y="2165718"/>
              <a:ext cx="1610611" cy="65275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B30B87-03AF-4A66-ADFF-4D50AF6D63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12662" y="1856844"/>
              <a:ext cx="69577" cy="60113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328C6F-684C-4667-AC5F-36880C233B62}"/>
                </a:ext>
              </a:extLst>
            </p:cNvPr>
            <p:cNvSpPr txBox="1"/>
            <p:nvPr/>
          </p:nvSpPr>
          <p:spPr>
            <a:xfrm>
              <a:off x="6271047" y="2095474"/>
              <a:ext cx="814753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  <a:latin typeface="Optima" panose="02000503060000020004" pitchFamily="2" charset="0"/>
                </a:rPr>
                <a:t>#1-10.55 GeV</a:t>
              </a:r>
            </a:p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  <a:latin typeface="Optima" panose="02000503060000020004" pitchFamily="2" charset="0"/>
                </a:rPr>
                <a:t>#2-12.75 GeV</a:t>
              </a:r>
            </a:p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  <a:latin typeface="Optima" panose="02000503060000020004" pitchFamily="2" charset="0"/>
                </a:rPr>
                <a:t>#3-14.95 GeV</a:t>
              </a:r>
            </a:p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  <a:latin typeface="Optima" panose="02000503060000020004" pitchFamily="2" charset="0"/>
                </a:rPr>
                <a:t>#4-17.15 GeV</a:t>
              </a:r>
            </a:p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  <a:latin typeface="Optima" panose="02000503060000020004" pitchFamily="2" charset="0"/>
                </a:rPr>
                <a:t>#5-19.35 GeV</a:t>
              </a:r>
            </a:p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  <a:latin typeface="Optima" panose="02000503060000020004" pitchFamily="2" charset="0"/>
                </a:rPr>
                <a:t>#6-21.55 GeV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0B0DD2-DF82-4B19-A37C-8027EFBB0A71}"/>
                </a:ext>
              </a:extLst>
            </p:cNvPr>
            <p:cNvSpPr txBox="1"/>
            <p:nvPr/>
          </p:nvSpPr>
          <p:spPr>
            <a:xfrm>
              <a:off x="3593444" y="4588112"/>
              <a:ext cx="814753" cy="861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</a:rPr>
                <a:t>#1-11.65 GeV</a:t>
              </a:r>
            </a:p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</a:rPr>
                <a:t>#2-13.85 GeV</a:t>
              </a:r>
            </a:p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</a:rPr>
                <a:t>#3-16.05 GeV</a:t>
              </a:r>
            </a:p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</a:rPr>
                <a:t>#4-18.25 GeV</a:t>
              </a:r>
            </a:p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</a:rPr>
                <a:t>#5-20.45 GeV</a:t>
              </a:r>
            </a:p>
            <a:p>
              <a:r>
                <a:rPr lang="en-US" sz="600" b="1" dirty="0">
                  <a:solidFill>
                    <a:schemeClr val="accent6">
                      <a:lumMod val="75000"/>
                    </a:schemeClr>
                  </a:solidFill>
                </a:rPr>
                <a:t>#6-22.65 GeV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FAA89F-5A31-4298-9EC7-D74117DC8B1A}"/>
                </a:ext>
              </a:extLst>
            </p:cNvPr>
            <p:cNvSpPr txBox="1"/>
            <p:nvPr/>
          </p:nvSpPr>
          <p:spPr>
            <a:xfrm>
              <a:off x="4838917" y="4810042"/>
              <a:ext cx="24630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63511EFD-BF6D-4F6F-AC29-3AAE3673CA98}"/>
                </a:ext>
              </a:extLst>
            </p:cNvPr>
            <p:cNvSpPr/>
            <p:nvPr/>
          </p:nvSpPr>
          <p:spPr>
            <a:xfrm rot="10800000">
              <a:off x="2609826" y="3460364"/>
              <a:ext cx="2099992" cy="1114288"/>
            </a:xfrm>
            <a:prstGeom prst="arc">
              <a:avLst>
                <a:gd name="adj1" fmla="val 12287303"/>
                <a:gd name="adj2" fmla="val 16312791"/>
              </a:avLst>
            </a:prstGeom>
            <a:noFill/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FDEB14-8B95-4562-B555-E9D968B48E09}"/>
                </a:ext>
              </a:extLst>
            </p:cNvPr>
            <p:cNvSpPr txBox="1"/>
            <p:nvPr/>
          </p:nvSpPr>
          <p:spPr>
            <a:xfrm>
              <a:off x="6761683" y="3429000"/>
              <a:ext cx="24630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0F3D31-0F0B-4F35-8B12-DBD4570A8F64}"/>
                </a:ext>
              </a:extLst>
            </p:cNvPr>
            <p:cNvSpPr txBox="1"/>
            <p:nvPr/>
          </p:nvSpPr>
          <p:spPr>
            <a:xfrm rot="19570542">
              <a:off x="2696824" y="3363616"/>
              <a:ext cx="427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9.45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EE9650-F337-4EAB-BD20-4717D63DEBEC}"/>
                </a:ext>
              </a:extLst>
            </p:cNvPr>
            <p:cNvSpPr txBox="1"/>
            <p:nvPr/>
          </p:nvSpPr>
          <p:spPr>
            <a:xfrm rot="21427481">
              <a:off x="3520838" y="4322587"/>
              <a:ext cx="6288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9.45 GeV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ECC6412-45E7-44D9-B975-F1055E7CD2E8}"/>
                </a:ext>
              </a:extLst>
            </p:cNvPr>
            <p:cNvSpPr txBox="1"/>
            <p:nvPr/>
          </p:nvSpPr>
          <p:spPr>
            <a:xfrm rot="19516933">
              <a:off x="7055691" y="2508102"/>
              <a:ext cx="4514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8.35</a:t>
              </a:r>
              <a:r>
                <a:rPr lang="en-US" sz="600" b="1" dirty="0"/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EBB779C-413F-423E-85C2-A2F4E31A22ED}"/>
                </a:ext>
              </a:extLst>
            </p:cNvPr>
            <p:cNvSpPr txBox="1"/>
            <p:nvPr/>
          </p:nvSpPr>
          <p:spPr>
            <a:xfrm rot="21421844">
              <a:off x="3542254" y="4202319"/>
              <a:ext cx="6288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7.25 GeV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7C57795-7F3A-47B8-9BC2-B11EF99A9613}"/>
                </a:ext>
              </a:extLst>
            </p:cNvPr>
            <p:cNvSpPr txBox="1"/>
            <p:nvPr/>
          </p:nvSpPr>
          <p:spPr>
            <a:xfrm rot="19556328">
              <a:off x="2674941" y="3259032"/>
              <a:ext cx="427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7.25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C910B1-31F2-4AAF-BF25-E74C2227EDEF}"/>
                </a:ext>
              </a:extLst>
            </p:cNvPr>
            <p:cNvSpPr txBox="1"/>
            <p:nvPr/>
          </p:nvSpPr>
          <p:spPr>
            <a:xfrm rot="19969660">
              <a:off x="5329549" y="1666219"/>
              <a:ext cx="6288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6.15 GeV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2DB60F-4188-43D5-BC33-B291A9250AB8}"/>
                </a:ext>
              </a:extLst>
            </p:cNvPr>
            <p:cNvSpPr txBox="1"/>
            <p:nvPr/>
          </p:nvSpPr>
          <p:spPr>
            <a:xfrm rot="19531731">
              <a:off x="2589777" y="3141206"/>
              <a:ext cx="6288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5.05 GeV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F424AC-FBD7-43E9-A60F-8A463AD50635}"/>
                </a:ext>
              </a:extLst>
            </p:cNvPr>
            <p:cNvSpPr txBox="1"/>
            <p:nvPr/>
          </p:nvSpPr>
          <p:spPr>
            <a:xfrm rot="19969660">
              <a:off x="5285097" y="1419208"/>
              <a:ext cx="6288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1.75 GeV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E87CF8-40A6-4338-98F0-624BF515B56A}"/>
                </a:ext>
              </a:extLst>
            </p:cNvPr>
            <p:cNvSpPr txBox="1"/>
            <p:nvPr/>
          </p:nvSpPr>
          <p:spPr>
            <a:xfrm rot="19384287">
              <a:off x="2544370" y="3031028"/>
              <a:ext cx="6288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2.85 GeV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D9ADC9-11CC-44FB-A596-7E1164B878BB}"/>
                </a:ext>
              </a:extLst>
            </p:cNvPr>
            <p:cNvSpPr txBox="1"/>
            <p:nvPr/>
          </p:nvSpPr>
          <p:spPr>
            <a:xfrm rot="19516933">
              <a:off x="7050302" y="2402251"/>
              <a:ext cx="4514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6.15</a:t>
              </a:r>
              <a:r>
                <a:rPr lang="en-US" sz="600" b="1" dirty="0"/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9454E0A-30B5-4B8F-85FE-781D998D1264}"/>
                </a:ext>
              </a:extLst>
            </p:cNvPr>
            <p:cNvSpPr txBox="1"/>
            <p:nvPr/>
          </p:nvSpPr>
          <p:spPr>
            <a:xfrm rot="19977117">
              <a:off x="5327173" y="1538436"/>
              <a:ext cx="65231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3.95 GeV</a:t>
              </a:r>
              <a:r>
                <a:rPr lang="en-US" sz="600" b="1" dirty="0"/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7B1E40-8973-4291-A4D7-C0CF2B276109}"/>
                </a:ext>
              </a:extLst>
            </p:cNvPr>
            <p:cNvSpPr txBox="1"/>
            <p:nvPr/>
          </p:nvSpPr>
          <p:spPr>
            <a:xfrm rot="19516933">
              <a:off x="7068214" y="2261183"/>
              <a:ext cx="4514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3.95</a:t>
              </a:r>
              <a:r>
                <a:rPr lang="en-US" sz="600" b="1" dirty="0"/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9A3022F-085E-48A1-A066-6C2A56747B75}"/>
                </a:ext>
              </a:extLst>
            </p:cNvPr>
            <p:cNvSpPr txBox="1"/>
            <p:nvPr/>
          </p:nvSpPr>
          <p:spPr>
            <a:xfrm rot="19516933">
              <a:off x="7024734" y="2126692"/>
              <a:ext cx="4514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1.75</a:t>
              </a:r>
              <a:r>
                <a:rPr lang="en-US" sz="600" b="1" dirty="0"/>
                <a:t>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6A86B7-AC2D-43E0-8924-2BB01EAC9C49}"/>
                </a:ext>
              </a:extLst>
            </p:cNvPr>
            <p:cNvSpPr txBox="1"/>
            <p:nvPr/>
          </p:nvSpPr>
          <p:spPr>
            <a:xfrm rot="19995851">
              <a:off x="5360072" y="1713290"/>
              <a:ext cx="5726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8.35 GeV</a:t>
              </a:r>
              <a:r>
                <a:rPr lang="en-US" sz="600" b="1" dirty="0"/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93650F-A895-4682-9409-1C400FB85ED9}"/>
                </a:ext>
              </a:extLst>
            </p:cNvPr>
            <p:cNvSpPr txBox="1"/>
            <p:nvPr/>
          </p:nvSpPr>
          <p:spPr>
            <a:xfrm rot="21207834">
              <a:off x="3572554" y="3954132"/>
              <a:ext cx="6288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2.85 GeV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CA3D322-C9B1-48C0-A2A6-08171AA58C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1170" y="3899521"/>
              <a:ext cx="1150589" cy="304576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7D1D18C-E5DA-4B1F-B9CE-55F43532D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36009" y="2202248"/>
              <a:ext cx="180782" cy="146771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CA3885D-5197-4163-B1DF-7E7D693EC149}"/>
                </a:ext>
              </a:extLst>
            </p:cNvPr>
            <p:cNvCxnSpPr>
              <a:cxnSpLocks/>
            </p:cNvCxnSpPr>
            <p:nvPr/>
          </p:nvCxnSpPr>
          <p:spPr>
            <a:xfrm>
              <a:off x="3059443" y="3596985"/>
              <a:ext cx="1610611" cy="652752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F274A2-2736-4598-921B-8328522409B6}"/>
                </a:ext>
              </a:extLst>
            </p:cNvPr>
            <p:cNvSpPr txBox="1"/>
            <p:nvPr/>
          </p:nvSpPr>
          <p:spPr>
            <a:xfrm rot="17807557">
              <a:off x="5831741" y="1035591"/>
              <a:ext cx="5497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chemeClr val="accent5">
                      <a:lumMod val="75000"/>
                    </a:schemeClr>
                  </a:solidFill>
                </a:rPr>
                <a:t>12 GeV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CE34E8F-4E16-46E2-9BC5-3CC67BEF3626}"/>
                </a:ext>
              </a:extLst>
            </p:cNvPr>
            <p:cNvSpPr txBox="1"/>
            <p:nvPr/>
          </p:nvSpPr>
          <p:spPr>
            <a:xfrm rot="21384846">
              <a:off x="3542330" y="4082334"/>
              <a:ext cx="62880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FF0000"/>
                  </a:solidFill>
                </a:rPr>
                <a:t>5.05 GeV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A5119A5-0DA5-431C-A98A-F05621DD11CC}"/>
                </a:ext>
              </a:extLst>
            </p:cNvPr>
            <p:cNvSpPr txBox="1"/>
            <p:nvPr/>
          </p:nvSpPr>
          <p:spPr>
            <a:xfrm rot="940730">
              <a:off x="2641234" y="4544066"/>
              <a:ext cx="9878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accent6">
                      <a:lumMod val="75000"/>
                    </a:schemeClr>
                  </a:solidFill>
                </a:rPr>
                <a:t>WEST FFA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6B64AB3-C945-4573-9DAD-B6BC3FC7DEC2}"/>
                </a:ext>
              </a:extLst>
            </p:cNvPr>
            <p:cNvSpPr txBox="1"/>
            <p:nvPr/>
          </p:nvSpPr>
          <p:spPr>
            <a:xfrm rot="909907">
              <a:off x="6388778" y="1831691"/>
              <a:ext cx="93444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accent6">
                      <a:lumMod val="75000"/>
                    </a:schemeClr>
                  </a:solidFill>
                </a:rPr>
                <a:t>EAST FFA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1027216-02C6-449C-BC6F-78F0EA97062F}"/>
                </a:ext>
              </a:extLst>
            </p:cNvPr>
            <p:cNvSpPr txBox="1"/>
            <p:nvPr/>
          </p:nvSpPr>
          <p:spPr>
            <a:xfrm rot="17807557">
              <a:off x="5952846" y="1118880"/>
              <a:ext cx="6801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b="1" dirty="0">
                  <a:solidFill>
                    <a:srgbClr val="00B050"/>
                  </a:solidFill>
                </a:rPr>
                <a:t>23.75 GeV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A0161531-86BB-4431-8CEC-4CB68A4BE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0524" y="3551182"/>
              <a:ext cx="141013" cy="82296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182D00-2015-41B8-864C-F858999D0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3674" y="3473268"/>
              <a:ext cx="265176" cy="73152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22ACE2-4897-4480-ACD1-3FAD9E3BFE1A}"/>
                </a:ext>
              </a:extLst>
            </p:cNvPr>
            <p:cNvSpPr txBox="1"/>
            <p:nvPr/>
          </p:nvSpPr>
          <p:spPr>
            <a:xfrm rot="19872930">
              <a:off x="2661694" y="3687167"/>
              <a:ext cx="5347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 dirty="0">
                  <a:solidFill>
                    <a:srgbClr val="FF0000"/>
                  </a:solidFill>
                </a:rPr>
                <a:t>0.650</a:t>
              </a:r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AD8B3816-97C5-47F0-9DB9-38BB3F7A2467}"/>
                </a:ext>
              </a:extLst>
            </p:cNvPr>
            <p:cNvSpPr/>
            <p:nvPr/>
          </p:nvSpPr>
          <p:spPr>
            <a:xfrm rot="10800000">
              <a:off x="2609824" y="3460362"/>
              <a:ext cx="1924076" cy="1159551"/>
            </a:xfrm>
            <a:prstGeom prst="arc">
              <a:avLst>
                <a:gd name="adj1" fmla="val 20073594"/>
                <a:gd name="adj2" fmla="val 1859722"/>
              </a:avLst>
            </a:prstGeom>
            <a:noFill/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A20BA11F-C52E-4CF3-B5E5-EEFCA0CDA250}"/>
                </a:ext>
              </a:extLst>
            </p:cNvPr>
            <p:cNvSpPr/>
            <p:nvPr/>
          </p:nvSpPr>
          <p:spPr>
            <a:xfrm rot="10800000">
              <a:off x="2580452" y="3532037"/>
              <a:ext cx="1953448" cy="1045789"/>
            </a:xfrm>
            <a:prstGeom prst="arc">
              <a:avLst>
                <a:gd name="adj1" fmla="val 15693732"/>
                <a:gd name="adj2" fmla="val 20106172"/>
              </a:avLst>
            </a:prstGeom>
            <a:noFill/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48D52C6-FA45-4A22-ADB3-2248A9508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9832" y="4086207"/>
              <a:ext cx="193816" cy="75560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Arc 46">
              <a:extLst>
                <a:ext uri="{FF2B5EF4-FFF2-40B4-BE49-F238E27FC236}">
                  <a16:creationId xmlns:a16="http://schemas.microsoft.com/office/drawing/2014/main" id="{2D01B4F4-E020-420A-859E-B1053B4DA02F}"/>
                </a:ext>
              </a:extLst>
            </p:cNvPr>
            <p:cNvSpPr/>
            <p:nvPr/>
          </p:nvSpPr>
          <p:spPr>
            <a:xfrm>
              <a:off x="5512042" y="1834962"/>
              <a:ext cx="2083856" cy="1076432"/>
            </a:xfrm>
            <a:prstGeom prst="arc">
              <a:avLst>
                <a:gd name="adj1" fmla="val 12524223"/>
                <a:gd name="adj2" fmla="val 16710204"/>
              </a:avLst>
            </a:prstGeom>
            <a:noFill/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08F53BB0-9392-491D-9434-47870908F5AC}"/>
                </a:ext>
              </a:extLst>
            </p:cNvPr>
            <p:cNvSpPr/>
            <p:nvPr/>
          </p:nvSpPr>
          <p:spPr>
            <a:xfrm>
              <a:off x="5836729" y="1813753"/>
              <a:ext cx="1710246" cy="1151334"/>
            </a:xfrm>
            <a:prstGeom prst="arc">
              <a:avLst>
                <a:gd name="adj1" fmla="val 20143483"/>
                <a:gd name="adj2" fmla="val 2426300"/>
              </a:avLst>
            </a:prstGeom>
            <a:noFill/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8381DD8-096C-416B-B047-628DED426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1932" y="2834798"/>
              <a:ext cx="311003" cy="189244"/>
            </a:xfrm>
            <a:prstGeom prst="line">
              <a:avLst/>
            </a:prstGeom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Arc 49">
              <a:extLst>
                <a:ext uri="{FF2B5EF4-FFF2-40B4-BE49-F238E27FC236}">
                  <a16:creationId xmlns:a16="http://schemas.microsoft.com/office/drawing/2014/main" id="{C0E38067-3CAA-4933-BF93-CBA7A7FFBF69}"/>
                </a:ext>
              </a:extLst>
            </p:cNvPr>
            <p:cNvSpPr/>
            <p:nvPr/>
          </p:nvSpPr>
          <p:spPr>
            <a:xfrm rot="9739741">
              <a:off x="1780484" y="2439910"/>
              <a:ext cx="3815282" cy="2166121"/>
            </a:xfrm>
            <a:prstGeom prst="arc">
              <a:avLst>
                <a:gd name="adj1" fmla="val 13623716"/>
                <a:gd name="adj2" fmla="val 14797441"/>
              </a:avLst>
            </a:prstGeom>
            <a:noFill/>
            <a:ln w="222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2F62F17-310B-4B08-8C4B-A6CD85824C50}"/>
                </a:ext>
              </a:extLst>
            </p:cNvPr>
            <p:cNvSpPr txBox="1"/>
            <p:nvPr/>
          </p:nvSpPr>
          <p:spPr>
            <a:xfrm rot="20759359">
              <a:off x="2996201" y="3800536"/>
              <a:ext cx="67368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80.6 m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25FA2E-7FE6-4664-B4C2-8DF48DBD5E52}"/>
                </a:ext>
              </a:extLst>
            </p:cNvPr>
            <p:cNvSpPr txBox="1"/>
            <p:nvPr/>
          </p:nvSpPr>
          <p:spPr>
            <a:xfrm rot="21167703">
              <a:off x="5752191" y="2009860"/>
              <a:ext cx="67368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2060"/>
                  </a:solidFill>
                </a:rPr>
                <a:t>80.6 m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C0D6E9-0751-428B-9E1C-2D6823CB71CB}"/>
                </a:ext>
              </a:extLst>
            </p:cNvPr>
            <p:cNvSpPr txBox="1"/>
            <p:nvPr/>
          </p:nvSpPr>
          <p:spPr>
            <a:xfrm>
              <a:off x="-329372" y="990911"/>
              <a:ext cx="31703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solidFill>
                    <a:srgbClr val="002060"/>
                  </a:solidFill>
                </a:rPr>
                <a:t>4 existing lines + 6 FFA turns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99BF9D5-5715-4733-BC88-A6E7FC719E97}"/>
              </a:ext>
            </a:extLst>
          </p:cNvPr>
          <p:cNvSpPr txBox="1"/>
          <p:nvPr/>
        </p:nvSpPr>
        <p:spPr>
          <a:xfrm rot="19872155">
            <a:off x="8598616" y="3453956"/>
            <a:ext cx="6848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1.75 GeV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F5DAA7B-D03D-4631-AC98-FFDF33ABD8AA}"/>
              </a:ext>
            </a:extLst>
          </p:cNvPr>
          <p:cNvSpPr txBox="1"/>
          <p:nvPr/>
        </p:nvSpPr>
        <p:spPr>
          <a:xfrm rot="19877426">
            <a:off x="7180483" y="4231817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22.65 GeV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C54CA62-1440-4420-8A5A-65BB096428A0}"/>
              </a:ext>
            </a:extLst>
          </p:cNvPr>
          <p:cNvCxnSpPr>
            <a:cxnSpLocks/>
          </p:cNvCxnSpPr>
          <p:nvPr/>
        </p:nvCxnSpPr>
        <p:spPr>
          <a:xfrm flipV="1">
            <a:off x="7420051" y="3504709"/>
            <a:ext cx="1423118" cy="7945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B99306-7424-4E7D-ABF1-BEC9787780DF}"/>
              </a:ext>
            </a:extLst>
          </p:cNvPr>
          <p:cNvCxnSpPr>
            <a:cxnSpLocks noChangeAspect="1"/>
          </p:cNvCxnSpPr>
          <p:nvPr/>
        </p:nvCxnSpPr>
        <p:spPr>
          <a:xfrm>
            <a:off x="6840464" y="4066437"/>
            <a:ext cx="617220" cy="2501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820B74C-849D-4BE4-A962-1979FC1261B7}"/>
              </a:ext>
            </a:extLst>
          </p:cNvPr>
          <p:cNvCxnSpPr>
            <a:cxnSpLocks noChangeAspect="1"/>
          </p:cNvCxnSpPr>
          <p:nvPr/>
        </p:nvCxnSpPr>
        <p:spPr>
          <a:xfrm>
            <a:off x="8251301" y="3266923"/>
            <a:ext cx="617220" cy="2501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36C2953-88CA-488B-8AD5-D65BC3D6686E}"/>
              </a:ext>
            </a:extLst>
          </p:cNvPr>
          <p:cNvCxnSpPr>
            <a:cxnSpLocks/>
          </p:cNvCxnSpPr>
          <p:nvPr/>
        </p:nvCxnSpPr>
        <p:spPr>
          <a:xfrm flipV="1">
            <a:off x="4985929" y="2537863"/>
            <a:ext cx="1423118" cy="7945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4D15EE7-B8D4-49ED-96E2-E7322D76D4DF}"/>
              </a:ext>
            </a:extLst>
          </p:cNvPr>
          <p:cNvCxnSpPr>
            <a:cxnSpLocks noChangeAspect="1"/>
          </p:cNvCxnSpPr>
          <p:nvPr/>
        </p:nvCxnSpPr>
        <p:spPr>
          <a:xfrm>
            <a:off x="6305217" y="2499774"/>
            <a:ext cx="676862" cy="27432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D03CD4B-9296-4993-B2DB-FDA1E824652A}"/>
              </a:ext>
            </a:extLst>
          </p:cNvPr>
          <p:cNvCxnSpPr>
            <a:cxnSpLocks noChangeAspect="1"/>
          </p:cNvCxnSpPr>
          <p:nvPr/>
        </p:nvCxnSpPr>
        <p:spPr>
          <a:xfrm>
            <a:off x="4966031" y="3323919"/>
            <a:ext cx="617220" cy="2501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4204A1E-C28A-497F-86A5-C3EBF6701E02}"/>
              </a:ext>
            </a:extLst>
          </p:cNvPr>
          <p:cNvSpPr txBox="1"/>
          <p:nvPr/>
        </p:nvSpPr>
        <p:spPr>
          <a:xfrm rot="19877426">
            <a:off x="5928319" y="2295688"/>
            <a:ext cx="7537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23.75 GeV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17220E-1D06-4505-9C85-D94CD0B74E8B}"/>
              </a:ext>
            </a:extLst>
          </p:cNvPr>
          <p:cNvSpPr txBox="1"/>
          <p:nvPr/>
        </p:nvSpPr>
        <p:spPr>
          <a:xfrm rot="19877426">
            <a:off x="4524642" y="3096834"/>
            <a:ext cx="6848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0.65 GeV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A82ADF7-92A1-44AF-AE39-9206F47FB64B}"/>
              </a:ext>
            </a:extLst>
          </p:cNvPr>
          <p:cNvSpPr txBox="1"/>
          <p:nvPr/>
        </p:nvSpPr>
        <p:spPr>
          <a:xfrm rot="19840291">
            <a:off x="4858531" y="2543150"/>
            <a:ext cx="11038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Energy range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9C21EB-0693-41E9-AE6E-A00B5D481EED}"/>
              </a:ext>
            </a:extLst>
          </p:cNvPr>
          <p:cNvSpPr txBox="1"/>
          <p:nvPr/>
        </p:nvSpPr>
        <p:spPr>
          <a:xfrm rot="19840291">
            <a:off x="7849990" y="3948500"/>
            <a:ext cx="11038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Energy range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D76B2-6016-4C6F-B4F3-21227B40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886" y="1089906"/>
            <a:ext cx="8626431" cy="363898"/>
          </a:xfrm>
        </p:spPr>
        <p:txBody>
          <a:bodyPr>
            <a:noAutofit/>
          </a:bodyPr>
          <a:lstStyle/>
          <a:p>
            <a:r>
              <a:rPr lang="en-US" sz="2400" b="0" dirty="0">
                <a:solidFill>
                  <a:srgbClr val="002060"/>
                </a:solidFill>
              </a:rPr>
              <a:t>CEBAF Energy Upgrade 10.55 →</a:t>
            </a:r>
            <a:r>
              <a:rPr lang="en-US" sz="2400" b="0" dirty="0">
                <a:solidFill>
                  <a:srgbClr val="002060"/>
                </a:solidFill>
                <a:sym typeface="Wingdings" pitchFamily="2" charset="2"/>
              </a:rPr>
              <a:t> 23.75 GeV</a:t>
            </a:r>
            <a:endParaRPr lang="en-US" sz="2400" b="0" dirty="0">
              <a:solidFill>
                <a:srgbClr val="002060"/>
              </a:solidFill>
            </a:endParaRPr>
          </a:p>
        </p:txBody>
      </p:sp>
      <p:sp>
        <p:nvSpPr>
          <p:cNvPr id="71" name="Slide Number Placeholder 4">
            <a:extLst>
              <a:ext uri="{FF2B5EF4-FFF2-40B4-BE49-F238E27FC236}">
                <a16:creationId xmlns:a16="http://schemas.microsoft.com/office/drawing/2014/main" id="{EF23C64C-DDB1-480F-A033-F96BD568D792}"/>
              </a:ext>
            </a:extLst>
          </p:cNvPr>
          <p:cNvSpPr txBox="1">
            <a:spLocks/>
          </p:cNvSpPr>
          <p:nvPr/>
        </p:nvSpPr>
        <p:spPr>
          <a:xfrm>
            <a:off x="5750807" y="6467336"/>
            <a:ext cx="536158" cy="3033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z="1200"/>
              <a:pPr/>
              <a:t>17</a:t>
            </a:fld>
            <a:endParaRPr lang="en-US" sz="1200" dirty="0"/>
          </a:p>
        </p:txBody>
      </p:sp>
      <p:sp>
        <p:nvSpPr>
          <p:cNvPr id="72" name="Footer Placeholder 3">
            <a:extLst>
              <a:ext uri="{FF2B5EF4-FFF2-40B4-BE49-F238E27FC236}">
                <a16:creationId xmlns:a16="http://schemas.microsoft.com/office/drawing/2014/main" id="{8C3BF071-8602-46C9-8E92-82A8BB6C3683}"/>
              </a:ext>
            </a:extLst>
          </p:cNvPr>
          <p:cNvSpPr txBox="1">
            <a:spLocks/>
          </p:cNvSpPr>
          <p:nvPr/>
        </p:nvSpPr>
        <p:spPr>
          <a:xfrm>
            <a:off x="1665507" y="6482195"/>
            <a:ext cx="2938416" cy="23349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</a:rPr>
              <a:t>22 GeV CEBAF FFA Energy Upgrade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0284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89EBF-F8A1-478F-83C2-7065F771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816C8-CF13-418F-B388-160501F6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326">
            <a:extLst>
              <a:ext uri="{FF2B5EF4-FFF2-40B4-BE49-F238E27FC236}">
                <a16:creationId xmlns:a16="http://schemas.microsoft.com/office/drawing/2014/main" id="{B393EF01-E349-48F5-B5AE-8A80F1FC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921" y="165186"/>
            <a:ext cx="68079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FFA@CEBAF Collaboration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D6D75A-CBA8-4A4F-A7A6-E9956B3C8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285" y="4847935"/>
            <a:ext cx="1203563" cy="4406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77386E-088B-4C22-B40C-9385E9916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253" y="4756035"/>
            <a:ext cx="1652621" cy="4441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71762C-BA5E-4AA1-9119-FE2453295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784" y="4736829"/>
            <a:ext cx="2045497" cy="4446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2B5D30-C98B-4333-9AF8-D9E95BF3E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154" y="4736829"/>
            <a:ext cx="867671" cy="5076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E234A-4A5D-4C53-8C7F-FBE7C150F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63" y="1569367"/>
            <a:ext cx="10681874" cy="21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59A5-E039-4247-ACDF-E3B65D3F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67" y="217950"/>
            <a:ext cx="8952797" cy="365618"/>
          </a:xfrm>
        </p:spPr>
        <p:txBody>
          <a:bodyPr>
            <a:noAutofit/>
          </a:bodyPr>
          <a:lstStyle/>
          <a:p>
            <a:r>
              <a:rPr lang="en-US" sz="2800" dirty="0"/>
              <a:t>CEBAF FFA Upgrade – Baseline under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57BBC-1C35-461C-85DA-98C92513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07" name="Footer Placeholder 3">
            <a:extLst>
              <a:ext uri="{FF2B5EF4-FFF2-40B4-BE49-F238E27FC236}">
                <a16:creationId xmlns:a16="http://schemas.microsoft.com/office/drawing/2014/main" id="{E13726EA-EE64-4814-9E0E-14BE3346B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64753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A938A8BC-9353-4714-B9C8-E74DE4A00838}"/>
              </a:ext>
            </a:extLst>
          </p:cNvPr>
          <p:cNvSpPr txBox="1">
            <a:spLocks/>
          </p:cNvSpPr>
          <p:nvPr/>
        </p:nvSpPr>
        <p:spPr bwMode="auto">
          <a:xfrm>
            <a:off x="485261" y="831331"/>
            <a:ext cx="6010776" cy="437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2"/>
              </a:buBlip>
              <a:defRPr sz="2400">
                <a:solidFill>
                  <a:srgbClr val="000066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Blip>
                <a:blip r:embed="rId3"/>
              </a:buBlip>
              <a:defRPr sz="2000">
                <a:solidFill>
                  <a:srgbClr val="800080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45000"/>
              </a:spcBef>
              <a:spcAft>
                <a:spcPct val="30000"/>
              </a:spcAft>
              <a:buSzPct val="100000"/>
              <a:buBlip>
                <a:blip r:embed="rId4"/>
              </a:buBlip>
              <a:defRPr>
                <a:solidFill>
                  <a:srgbClr val="009900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900"/>
              </a:spcBef>
              <a:spcAft>
                <a:spcPts val="450"/>
              </a:spcAft>
              <a:buNone/>
              <a:defRPr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900"/>
              </a:spcBef>
              <a:spcAft>
                <a:spcPts val="45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 with 12 GeV CEBAF</a:t>
            </a:r>
          </a:p>
          <a:p>
            <a:pPr lvl="1">
              <a:lnSpc>
                <a:spcPct val="150000"/>
              </a:lnSpc>
              <a:spcBef>
                <a:spcPts val="900"/>
              </a:spcBef>
              <a:spcAft>
                <a:spcPts val="45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 SRF (1.1 GeV per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900"/>
              </a:spcBef>
              <a:spcAft>
                <a:spcPts val="45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650 MeV recirculating injector</a:t>
            </a:r>
          </a:p>
          <a:p>
            <a:pPr lvl="1">
              <a:lnSpc>
                <a:spcPct val="150000"/>
              </a:lnSpc>
              <a:spcBef>
                <a:spcPts val="900"/>
              </a:spcBef>
              <a:spcAft>
                <a:spcPts val="45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the highest recirculation pass (Arc 9 &amp; A) and replace them with two FFA arcs including time-of-flight chicanes</a:t>
            </a:r>
          </a:p>
          <a:p>
            <a:pPr lvl="1">
              <a:lnSpc>
                <a:spcPct val="150000"/>
              </a:lnSpc>
              <a:spcBef>
                <a:spcPts val="900"/>
              </a:spcBef>
              <a:spcAft>
                <a:spcPts val="450"/>
              </a:spcAft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Recirculate 4 + 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times to get to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GeV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664F57-991E-47D3-B297-E4D753FCD4C4}"/>
              </a:ext>
            </a:extLst>
          </p:cNvPr>
          <p:cNvSpPr txBox="1"/>
          <p:nvPr/>
        </p:nvSpPr>
        <p:spPr>
          <a:xfrm>
            <a:off x="1137594" y="5703814"/>
            <a:ext cx="3864449" cy="369332"/>
          </a:xfrm>
          <a:prstGeom prst="rect">
            <a:avLst/>
          </a:prstGeom>
          <a:noFill/>
          <a:ln w="127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 Arithmetic: 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-1 +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44FC7E-D3B7-48E6-B3A1-1621F77B6D85}"/>
              </a:ext>
            </a:extLst>
          </p:cNvPr>
          <p:cNvGrpSpPr/>
          <p:nvPr/>
        </p:nvGrpSpPr>
        <p:grpSpPr>
          <a:xfrm>
            <a:off x="6992714" y="899389"/>
            <a:ext cx="4417648" cy="3751451"/>
            <a:chOff x="6992714" y="899389"/>
            <a:chExt cx="4417648" cy="375145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0060D9E-B8D9-4F2C-947A-A4526DFE7F92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0652" y="899389"/>
              <a:ext cx="3709710" cy="3751451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0998236-B2B3-4FA7-B36A-443FC8E633F9}"/>
                </a:ext>
              </a:extLst>
            </p:cNvPr>
            <p:cNvGrpSpPr/>
            <p:nvPr/>
          </p:nvGrpSpPr>
          <p:grpSpPr>
            <a:xfrm>
              <a:off x="8021381" y="3043617"/>
              <a:ext cx="1588585" cy="870127"/>
              <a:chOff x="2695430" y="3676847"/>
              <a:chExt cx="2118665" cy="1160472"/>
            </a:xfrm>
          </p:grpSpPr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21777324-9793-494A-9426-B02307596336}"/>
                  </a:ext>
                </a:extLst>
              </p:cNvPr>
              <p:cNvSpPr/>
              <p:nvPr/>
            </p:nvSpPr>
            <p:spPr>
              <a:xfrm rot="10350655">
                <a:off x="2695430" y="3676847"/>
                <a:ext cx="1952612" cy="1160472"/>
              </a:xfrm>
              <a:prstGeom prst="arc">
                <a:avLst>
                  <a:gd name="adj1" fmla="val 16464433"/>
                  <a:gd name="adj2" fmla="val 2637663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B050"/>
                  </a:solidFill>
                  <a:latin typeface="Arial"/>
                </a:endParaRPr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C2A4F2AB-B72D-4550-B224-5D7152EE54E1}"/>
                  </a:ext>
                </a:extLst>
              </p:cNvPr>
              <p:cNvSpPr/>
              <p:nvPr/>
            </p:nvSpPr>
            <p:spPr>
              <a:xfrm rot="9585910">
                <a:off x="3425002" y="4259682"/>
                <a:ext cx="1347473" cy="498464"/>
              </a:xfrm>
              <a:prstGeom prst="arc">
                <a:avLst>
                  <a:gd name="adj1" fmla="val 15802743"/>
                  <a:gd name="adj2" fmla="val 20513079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567DDE6-5FD1-41B8-9057-B095B56AAFA1}"/>
                  </a:ext>
                </a:extLst>
              </p:cNvPr>
              <p:cNvSpPr/>
              <p:nvPr/>
            </p:nvSpPr>
            <p:spPr>
              <a:xfrm>
                <a:off x="3093255" y="3755747"/>
                <a:ext cx="263361" cy="78517"/>
              </a:xfrm>
              <a:custGeom>
                <a:avLst/>
                <a:gdLst>
                  <a:gd name="connsiteX0" fmla="*/ 0 w 240460"/>
                  <a:gd name="connsiteY0" fmla="*/ 78517 h 78517"/>
                  <a:gd name="connsiteX1" fmla="*/ 101419 w 240460"/>
                  <a:gd name="connsiteY1" fmla="*/ 39259 h 78517"/>
                  <a:gd name="connsiteX2" fmla="*/ 240460 w 240460"/>
                  <a:gd name="connsiteY2" fmla="*/ 0 h 7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037BC9B-03B0-46F3-9649-EA4C68E2F8C2}"/>
                  </a:ext>
                </a:extLst>
              </p:cNvPr>
              <p:cNvSpPr/>
              <p:nvPr/>
            </p:nvSpPr>
            <p:spPr>
              <a:xfrm>
                <a:off x="4360985" y="4423144"/>
                <a:ext cx="453110" cy="243731"/>
              </a:xfrm>
              <a:custGeom>
                <a:avLst/>
                <a:gdLst>
                  <a:gd name="connsiteX0" fmla="*/ 0 w 453110"/>
                  <a:gd name="connsiteY0" fmla="*/ 243731 h 243731"/>
                  <a:gd name="connsiteX1" fmla="*/ 317341 w 453110"/>
                  <a:gd name="connsiteY1" fmla="*/ 49074 h 243731"/>
                  <a:gd name="connsiteX2" fmla="*/ 453110 w 453110"/>
                  <a:gd name="connsiteY2" fmla="*/ 0 h 24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2672861-1265-40A2-8943-8B4C95514117}"/>
                </a:ext>
              </a:extLst>
            </p:cNvPr>
            <p:cNvGrpSpPr/>
            <p:nvPr/>
          </p:nvGrpSpPr>
          <p:grpSpPr>
            <a:xfrm>
              <a:off x="9414760" y="1991025"/>
              <a:ext cx="1983651" cy="1167239"/>
              <a:chOff x="4551483" y="2266219"/>
              <a:chExt cx="2645556" cy="1556724"/>
            </a:xfrm>
          </p:grpSpPr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38B70CA7-0BDD-4E67-9549-C04E578BBDEB}"/>
                  </a:ext>
                </a:extLst>
              </p:cNvPr>
              <p:cNvSpPr/>
              <p:nvPr/>
            </p:nvSpPr>
            <p:spPr>
              <a:xfrm rot="19996885">
                <a:off x="4551483" y="2378660"/>
                <a:ext cx="2492990" cy="1444283"/>
              </a:xfrm>
              <a:prstGeom prst="arc">
                <a:avLst>
                  <a:gd name="adj1" fmla="val 16183185"/>
                  <a:gd name="adj2" fmla="val 20355686"/>
                </a:avLst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srgbClr val="00B050"/>
                  </a:solidFill>
                  <a:latin typeface="Arial"/>
                </a:endParaRPr>
              </a:p>
            </p:txBody>
          </p:sp>
          <p:sp>
            <p:nvSpPr>
              <p:cNvPr id="42" name="Arc 41">
                <a:extLst>
                  <a:ext uri="{FF2B5EF4-FFF2-40B4-BE49-F238E27FC236}">
                    <a16:creationId xmlns:a16="http://schemas.microsoft.com/office/drawing/2014/main" id="{60A4A6FF-D8B8-4C3D-BBF9-23C7F9E1B03E}"/>
                  </a:ext>
                </a:extLst>
              </p:cNvPr>
              <p:cNvSpPr/>
              <p:nvPr/>
            </p:nvSpPr>
            <p:spPr>
              <a:xfrm rot="21395713">
                <a:off x="5556020" y="2266219"/>
                <a:ext cx="1641019" cy="1082295"/>
              </a:xfrm>
              <a:prstGeom prst="arc">
                <a:avLst>
                  <a:gd name="adj1" fmla="val 17179224"/>
                  <a:gd name="adj2" fmla="val 1735560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6FDAF42-7892-4B92-A7A1-0FDA5D5EBC8F}"/>
                  </a:ext>
                </a:extLst>
              </p:cNvPr>
              <p:cNvSpPr/>
              <p:nvPr/>
            </p:nvSpPr>
            <p:spPr>
              <a:xfrm rot="10800000">
                <a:off x="6605818" y="3116202"/>
                <a:ext cx="421422" cy="245476"/>
              </a:xfrm>
              <a:custGeom>
                <a:avLst/>
                <a:gdLst>
                  <a:gd name="connsiteX0" fmla="*/ 0 w 240460"/>
                  <a:gd name="connsiteY0" fmla="*/ 78517 h 78517"/>
                  <a:gd name="connsiteX1" fmla="*/ 101419 w 240460"/>
                  <a:gd name="connsiteY1" fmla="*/ 39259 h 78517"/>
                  <a:gd name="connsiteX2" fmla="*/ 240460 w 240460"/>
                  <a:gd name="connsiteY2" fmla="*/ 0 h 7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3171EDA-7204-4284-9D46-4A851338E5B2}"/>
                  </a:ext>
                </a:extLst>
              </p:cNvPr>
              <p:cNvSpPr/>
              <p:nvPr/>
            </p:nvSpPr>
            <p:spPr>
              <a:xfrm rot="21342817">
                <a:off x="5112545" y="2460497"/>
                <a:ext cx="397020" cy="217397"/>
              </a:xfrm>
              <a:custGeom>
                <a:avLst/>
                <a:gdLst>
                  <a:gd name="connsiteX0" fmla="*/ 0 w 453110"/>
                  <a:gd name="connsiteY0" fmla="*/ 243731 h 243731"/>
                  <a:gd name="connsiteX1" fmla="*/ 317341 w 453110"/>
                  <a:gd name="connsiteY1" fmla="*/ 49074 h 243731"/>
                  <a:gd name="connsiteX2" fmla="*/ 453110 w 453110"/>
                  <a:gd name="connsiteY2" fmla="*/ 0 h 243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37" name="Rectangle: Diagonal Corners Snipped 36">
              <a:extLst>
                <a:ext uri="{FF2B5EF4-FFF2-40B4-BE49-F238E27FC236}">
                  <a16:creationId xmlns:a16="http://schemas.microsoft.com/office/drawing/2014/main" id="{B4637723-F163-410C-824D-24DF2D0355C5}"/>
                </a:ext>
              </a:extLst>
            </p:cNvPr>
            <p:cNvSpPr/>
            <p:nvPr/>
          </p:nvSpPr>
          <p:spPr>
            <a:xfrm rot="19941800">
              <a:off x="9961291" y="2120275"/>
              <a:ext cx="205670" cy="7746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11AF7EB6-FFDB-4E67-BBDE-779EBC9454F7}"/>
                </a:ext>
              </a:extLst>
            </p:cNvPr>
            <p:cNvSpPr/>
            <p:nvPr/>
          </p:nvSpPr>
          <p:spPr>
            <a:xfrm rot="19941800">
              <a:off x="9362540" y="3645541"/>
              <a:ext cx="205670" cy="7746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45A4C8-EC1F-4479-9B46-73BC1249D49B}"/>
                </a:ext>
              </a:extLst>
            </p:cNvPr>
            <p:cNvSpPr txBox="1"/>
            <p:nvPr/>
          </p:nvSpPr>
          <p:spPr>
            <a:xfrm rot="19834744">
              <a:off x="9335139" y="3661211"/>
              <a:ext cx="4188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TOF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6476E97-94DC-49FC-B042-EE2BCDB3F75F}"/>
                </a:ext>
              </a:extLst>
            </p:cNvPr>
            <p:cNvSpPr txBox="1"/>
            <p:nvPr/>
          </p:nvSpPr>
          <p:spPr>
            <a:xfrm rot="20004956">
              <a:off x="9935518" y="2156057"/>
              <a:ext cx="4188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9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TOF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AF99E3-C9AF-4B85-8DAF-8B794C65167B}"/>
                </a:ext>
              </a:extLst>
            </p:cNvPr>
            <p:cNvSpPr txBox="1"/>
            <p:nvPr/>
          </p:nvSpPr>
          <p:spPr>
            <a:xfrm>
              <a:off x="6992714" y="3336899"/>
              <a:ext cx="941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650 MeV 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2D90E9-BFEE-446C-950F-D090A407AB0D}"/>
              </a:ext>
            </a:extLst>
          </p:cNvPr>
          <p:cNvGrpSpPr/>
          <p:nvPr/>
        </p:nvGrpSpPr>
        <p:grpSpPr>
          <a:xfrm>
            <a:off x="7084961" y="5079907"/>
            <a:ext cx="4710265" cy="1182289"/>
            <a:chOff x="6915973" y="5024423"/>
            <a:chExt cx="4710265" cy="1182289"/>
          </a:xfrm>
        </p:grpSpPr>
        <p:sp>
          <p:nvSpPr>
            <p:cNvPr id="26" name="Content Placeholder 4">
              <a:extLst>
                <a:ext uri="{FF2B5EF4-FFF2-40B4-BE49-F238E27FC236}">
                  <a16:creationId xmlns:a16="http://schemas.microsoft.com/office/drawing/2014/main" id="{798C0366-07D3-42C0-94B0-E7B39B46C4E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15973" y="5024423"/>
              <a:ext cx="4710265" cy="118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+mn-lt"/>
                  <a:ea typeface="MS PGothic" pitchFamily="34" charset="-128"/>
                  <a:cs typeface="MS PGothic" charset="0"/>
                </a:defRPr>
              </a:lvl1pPr>
              <a:lvl2pPr marL="742950" indent="-285750" algn="l" rtl="0" eaLnBrk="0" fontAlgn="base" hangingPunct="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+mn-lt"/>
                  <a:ea typeface="MS PGothic" pitchFamily="34" charset="-128"/>
                  <a:cs typeface="MS PGothic" charset="0"/>
                </a:defRPr>
              </a:lvl2pPr>
              <a:lvl3pPr marL="1143000" indent="-228600" algn="l" rtl="0" eaLnBrk="0" fontAlgn="base" hangingPunct="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+mn-lt"/>
                  <a:ea typeface="MS PGothic" pitchFamily="34" charset="-128"/>
                  <a:cs typeface="MS PGothic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MS PGothic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MS PGothic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85700" indent="0">
                <a:lnSpc>
                  <a:spcPts val="1574"/>
                </a:lnSpc>
                <a:spcBef>
                  <a:spcPts val="450"/>
                </a:spcBef>
                <a:spcAft>
                  <a:spcPts val="0"/>
                </a:spcAft>
                <a:buNone/>
                <a:defRPr/>
              </a:pP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Enabling Technology</a:t>
              </a:r>
              <a:r>
                <a:rPr lang="en-US" sz="1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85700" indent="0">
                <a:lnSpc>
                  <a:spcPct val="150000"/>
                </a:lnSpc>
                <a:spcBef>
                  <a:spcPts val="450"/>
                </a:spcBef>
                <a:spcAft>
                  <a:spcPts val="0"/>
                </a:spcAft>
                <a:buNone/>
                <a:defRPr/>
              </a:pPr>
              <a:r>
                <a:rPr lang="en-US" sz="1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Novel permanent magnets,             -like used for power and cost savings</a:t>
              </a:r>
            </a:p>
          </p:txBody>
        </p:sp>
        <p:pic>
          <p:nvPicPr>
            <p:cNvPr id="27" name="Picture 26" descr="Logo_RR6.jpeg">
              <a:extLst>
                <a:ext uri="{FF2B5EF4-FFF2-40B4-BE49-F238E27FC236}">
                  <a16:creationId xmlns:a16="http://schemas.microsoft.com/office/drawing/2014/main" id="{FFFD8A54-3C6C-45EA-B797-735A1CF5D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06010" y="5474274"/>
              <a:ext cx="752657" cy="16972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25651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65" y="210696"/>
            <a:ext cx="6348284" cy="365618"/>
          </a:xfrm>
        </p:spPr>
        <p:txBody>
          <a:bodyPr>
            <a:noAutofit/>
          </a:bodyPr>
          <a:lstStyle/>
          <a:p>
            <a:r>
              <a:rPr lang="en-US" sz="2800" dirty="0"/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87FBDF-EEB2-480D-AE23-AE4A1928FF94}"/>
              </a:ext>
            </a:extLst>
          </p:cNvPr>
          <p:cNvGrpSpPr/>
          <p:nvPr/>
        </p:nvGrpSpPr>
        <p:grpSpPr>
          <a:xfrm>
            <a:off x="1633452" y="1107661"/>
            <a:ext cx="8719457" cy="5074753"/>
            <a:chOff x="1633452" y="1107661"/>
            <a:chExt cx="8719457" cy="5074753"/>
          </a:xfrm>
        </p:grpSpPr>
        <p:sp>
          <p:nvSpPr>
            <p:cNvPr id="13" name="Content Placeholder 4">
              <a:extLst>
                <a:ext uri="{FF2B5EF4-FFF2-40B4-BE49-F238E27FC236}">
                  <a16:creationId xmlns:a16="http://schemas.microsoft.com/office/drawing/2014/main" id="{E0BFC3B9-3BFE-4C5F-9674-27C26B8CB7B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33452" y="1107661"/>
              <a:ext cx="8719457" cy="5074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40" tIns="45720" rIns="91440" bIns="45720" anchor="t"/>
            <a:lstStyle>
              <a:lvl1pPr marL="342900" indent="-342900" algn="l" rtl="0" eaLnBrk="0" fontAlgn="base" hangingPunct="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2"/>
                </a:buBlip>
                <a:defRPr sz="2400">
                  <a:solidFill>
                    <a:srgbClr val="000066"/>
                  </a:solidFill>
                  <a:latin typeface="+mn-lt"/>
                  <a:ea typeface="MS PGothic" pitchFamily="34" charset="-128"/>
                  <a:cs typeface="MS PGothic" charset="0"/>
                </a:defRPr>
              </a:lvl1pPr>
              <a:lvl2pPr marL="742950" indent="-285750" algn="l" rtl="0" eaLnBrk="0" fontAlgn="base" hangingPunct="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Blip>
                  <a:blip r:embed="rId3"/>
                </a:buBlip>
                <a:defRPr sz="2000">
                  <a:solidFill>
                    <a:srgbClr val="800080"/>
                  </a:solidFill>
                  <a:latin typeface="+mn-lt"/>
                  <a:ea typeface="MS PGothic" pitchFamily="34" charset="-128"/>
                  <a:cs typeface="MS PGothic" charset="0"/>
                </a:defRPr>
              </a:lvl2pPr>
              <a:lvl3pPr marL="1143000" indent="-228600" algn="l" rtl="0" eaLnBrk="0" fontAlgn="base" hangingPunct="0">
                <a:lnSpc>
                  <a:spcPct val="110000"/>
                </a:lnSpc>
                <a:spcBef>
                  <a:spcPct val="45000"/>
                </a:spcBef>
                <a:spcAft>
                  <a:spcPct val="30000"/>
                </a:spcAft>
                <a:buSzPct val="100000"/>
                <a:buBlip>
                  <a:blip r:embed="rId4"/>
                </a:buBlip>
                <a:defRPr>
                  <a:solidFill>
                    <a:srgbClr val="009900"/>
                  </a:solidFill>
                  <a:latin typeface="+mn-lt"/>
                  <a:ea typeface="MS PGothic" pitchFamily="34" charset="-128"/>
                  <a:cs typeface="MS PGothic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MS PGothic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  <a:ea typeface="MS PGothic" pitchFamily="34" charset="-128"/>
                  <a:cs typeface="MS PGothic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»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 baseline: 650 MeV </a:t>
              </a:r>
              <a:r>
                <a:rPr lang="en-US" sz="2000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inj</a:t>
              </a:r>
              <a:r>
                <a:rPr 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+ 4-pass CEBAF + 6.5-pass FFA </a:t>
              </a:r>
            </a:p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FFA Arc Architecture  –                -style</a:t>
              </a:r>
            </a:p>
            <a:p>
              <a:pPr lvl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US" sz="18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Non-scaling FFA based on high-gradient permanent magnets </a:t>
              </a:r>
            </a:p>
            <a:p>
              <a:pPr lvl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US" sz="18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Compact merger to control orbits, beta functions and dispersion at arc ends</a:t>
              </a:r>
            </a:p>
            <a:p>
              <a:pPr lvl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US" sz="18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Error sensitivity studies</a:t>
              </a:r>
              <a:endPara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ts val="450"/>
                </a:spcBef>
                <a:spcAft>
                  <a:spcPts val="450"/>
                </a:spcAft>
              </a:pPr>
              <a:r>
                <a:rPr 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Multi-pass </a:t>
              </a:r>
              <a:r>
                <a:rPr lang="en-US" sz="2000" kern="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linac</a:t>
              </a:r>
              <a:r>
                <a:rPr 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optics </a:t>
              </a:r>
            </a:p>
            <a:p>
              <a:pPr lvl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US" sz="18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650 MeV injector upgrade</a:t>
              </a:r>
            </a:p>
            <a:p>
              <a:pPr lvl="1"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US" sz="18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Periodic triplet lattice for lower passes transitioned to ‘drift linac’ for FFA passes</a:t>
              </a:r>
            </a:p>
            <a:p>
              <a:pPr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US" sz="2000" kern="0" dirty="0">
                  <a:solidFill>
                    <a:srgbClr val="002060"/>
                  </a:solidFill>
                  <a:latin typeface="Arial"/>
                  <a:ea typeface="MS PGothic"/>
                  <a:cs typeface="Arial"/>
                </a:rPr>
                <a:t>Modified CEBAF ‘switchyard’, Arcs 1-8 and TOF correction ‘splitters’</a:t>
              </a:r>
            </a:p>
            <a:p>
              <a:pPr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Synchrotron radiation impact on beam quality, mitigations</a:t>
              </a:r>
            </a:p>
            <a:p>
              <a:pPr>
                <a:lnSpc>
                  <a:spcPct val="10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US" sz="2000" kern="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Summary, Outlook</a:t>
              </a:r>
            </a:p>
          </p:txBody>
        </p:sp>
        <p:pic>
          <p:nvPicPr>
            <p:cNvPr id="14" name="Picture 13" descr="Logo_RR6.jpeg">
              <a:extLst>
                <a:ext uri="{FF2B5EF4-FFF2-40B4-BE49-F238E27FC236}">
                  <a16:creationId xmlns:a16="http://schemas.microsoft.com/office/drawing/2014/main" id="{6D8A486A-3020-4E4D-9C80-7A2238FEA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9732" y="1669303"/>
              <a:ext cx="857997" cy="21244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84B1EDC-2E3E-4CB0-851B-EB1D2E6FD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0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18F6528-0058-41C0-8B32-1F3EAB65424B}"/>
              </a:ext>
            </a:extLst>
          </p:cNvPr>
          <p:cNvGrpSpPr/>
          <p:nvPr/>
        </p:nvGrpSpPr>
        <p:grpSpPr>
          <a:xfrm>
            <a:off x="80791" y="1360103"/>
            <a:ext cx="4968287" cy="4595381"/>
            <a:chOff x="80791" y="1570111"/>
            <a:chExt cx="4968287" cy="459538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5CCBE0-B3AF-4337-B23A-BFC3D7518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91" y="4514430"/>
              <a:ext cx="4960937" cy="165106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8A03D23-1A96-4A89-B76D-E9D5F4AFE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37" y="3042270"/>
              <a:ext cx="4960941" cy="16510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980CA5-E3E5-4595-B005-F32846D9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136" y="1570111"/>
              <a:ext cx="4960942" cy="1651063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0C3887-D866-4BE0-B001-07201CF94231}"/>
                </a:ext>
              </a:extLst>
            </p:cNvPr>
            <p:cNvSpPr/>
            <p:nvPr/>
          </p:nvSpPr>
          <p:spPr>
            <a:xfrm>
              <a:off x="1610139" y="1570111"/>
              <a:ext cx="1808922" cy="178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37E59AE4-8304-4F5F-86E3-90F8344D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77" y="192933"/>
            <a:ext cx="8488414" cy="365618"/>
          </a:xfrm>
        </p:spPr>
        <p:txBody>
          <a:bodyPr>
            <a:noAutofit/>
          </a:bodyPr>
          <a:lstStyle/>
          <a:p>
            <a:r>
              <a:rPr lang="en-US" sz="2800" dirty="0"/>
              <a:t>Non Scaling FFA Arc </a:t>
            </a:r>
            <a:r>
              <a:rPr lang="en-US" sz="2800" dirty="0">
                <a:latin typeface="Symbol" panose="05050102010706020507" pitchFamily="18" charset="2"/>
              </a:rPr>
              <a:t>-</a:t>
            </a:r>
            <a:r>
              <a:rPr lang="en-US" sz="2800" dirty="0"/>
              <a:t> Compact FODO Cell</a:t>
            </a: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8EA41A7F-B059-497C-A032-7FC23B45EA30}"/>
              </a:ext>
            </a:extLst>
          </p:cNvPr>
          <p:cNvSpPr txBox="1">
            <a:spLocks/>
          </p:cNvSpPr>
          <p:nvPr/>
        </p:nvSpPr>
        <p:spPr>
          <a:xfrm>
            <a:off x="6244970" y="1591835"/>
            <a:ext cx="5237335" cy="4372598"/>
          </a:xfrm>
          <a:prstGeom prst="rect">
            <a:avLst/>
          </a:prstGeom>
        </p:spPr>
        <p:txBody>
          <a:bodyPr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momentum acceptance FFA cell, configured with combined function magnets capable of transporting six beams with energies spanning a factor of two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 composed of 75 cells,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n-US" sz="18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3.15 m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Closely spaced orbits for all six beams (~ 4 cm)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betas (~ a few m)</a:t>
            </a: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Extremally low dispersions (a few cm) - Virtue of combined function FFA magnets</a:t>
            </a:r>
          </a:p>
          <a:p>
            <a:pPr marL="0" indent="0"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buNone/>
              <a:defRPr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spcBef>
                <a:spcPts val="1350"/>
              </a:spcBef>
              <a:spcAft>
                <a:spcPts val="900"/>
              </a:spcAft>
              <a:buClr>
                <a:srgbClr val="1E7640"/>
              </a:buClr>
              <a:defRPr/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98075A17-45AF-46FC-9B61-F60D92FFF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0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5851AB-E2BE-482E-A22E-05CE623A5C7C}"/>
              </a:ext>
            </a:extLst>
          </p:cNvPr>
          <p:cNvSpPr txBox="1"/>
          <p:nvPr/>
        </p:nvSpPr>
        <p:spPr>
          <a:xfrm>
            <a:off x="4898540" y="1517995"/>
            <a:ext cx="6083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orbits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51A5DE-7978-4D8B-8CE7-CEA3882624EC}"/>
              </a:ext>
            </a:extLst>
          </p:cNvPr>
          <p:cNvSpPr txBox="1"/>
          <p:nvPr/>
        </p:nvSpPr>
        <p:spPr>
          <a:xfrm>
            <a:off x="4898540" y="2992108"/>
            <a:ext cx="9713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dispersions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D20262A-2569-45E9-BD90-52C7172D3251}"/>
              </a:ext>
            </a:extLst>
          </p:cNvPr>
          <p:cNvSpPr txBox="1"/>
          <p:nvPr/>
        </p:nvSpPr>
        <p:spPr>
          <a:xfrm>
            <a:off x="4898540" y="4552766"/>
            <a:ext cx="13884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</a:rPr>
              <a:t>beta functions</a:t>
            </a:r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3423255F-F406-4AA5-B42A-7CFC1CE2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8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E59AE4-8304-4F5F-86E3-90F8344D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165" y="212192"/>
            <a:ext cx="9901707" cy="365618"/>
          </a:xfrm>
        </p:spPr>
        <p:txBody>
          <a:bodyPr>
            <a:noAutofit/>
          </a:bodyPr>
          <a:lstStyle/>
          <a:p>
            <a:r>
              <a:rPr lang="en-US" sz="2800" dirty="0"/>
              <a:t>Permanent Magnet Design – Open Mid-plane Geometry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EACE405-CB0B-462B-AFB0-8963A93547F0}"/>
              </a:ext>
            </a:extLst>
          </p:cNvPr>
          <p:cNvCxnSpPr>
            <a:cxnSpLocks/>
          </p:cNvCxnSpPr>
          <p:nvPr/>
        </p:nvCxnSpPr>
        <p:spPr>
          <a:xfrm flipH="1">
            <a:off x="2297239" y="4088268"/>
            <a:ext cx="2728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5F5C46-125A-472C-81E2-997BD1AF4180}"/>
              </a:ext>
            </a:extLst>
          </p:cNvPr>
          <p:cNvCxnSpPr>
            <a:cxnSpLocks/>
          </p:cNvCxnSpPr>
          <p:nvPr/>
        </p:nvCxnSpPr>
        <p:spPr>
          <a:xfrm flipH="1">
            <a:off x="2297240" y="1548578"/>
            <a:ext cx="2882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81B57-039A-4F23-8F2B-6AA70A3EBC00}"/>
              </a:ext>
            </a:extLst>
          </p:cNvPr>
          <p:cNvCxnSpPr>
            <a:cxnSpLocks/>
          </p:cNvCxnSpPr>
          <p:nvPr/>
        </p:nvCxnSpPr>
        <p:spPr>
          <a:xfrm flipV="1">
            <a:off x="2418351" y="1548579"/>
            <a:ext cx="0" cy="253969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6ACB3C-595C-43ED-8905-4996571E3BAC}"/>
              </a:ext>
            </a:extLst>
          </p:cNvPr>
          <p:cNvCxnSpPr>
            <a:cxnSpLocks/>
          </p:cNvCxnSpPr>
          <p:nvPr/>
        </p:nvCxnSpPr>
        <p:spPr>
          <a:xfrm flipV="1">
            <a:off x="2566770" y="2621142"/>
            <a:ext cx="0" cy="178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9498F1-D3F2-4626-9FF8-0D2C4DB58720}"/>
              </a:ext>
            </a:extLst>
          </p:cNvPr>
          <p:cNvCxnSpPr>
            <a:cxnSpLocks/>
          </p:cNvCxnSpPr>
          <p:nvPr/>
        </p:nvCxnSpPr>
        <p:spPr>
          <a:xfrm>
            <a:off x="2566770" y="4357128"/>
            <a:ext cx="2635722" cy="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569A106-22A9-485D-A0DC-9D364F002888}"/>
              </a:ext>
            </a:extLst>
          </p:cNvPr>
          <p:cNvSpPr txBox="1"/>
          <p:nvPr/>
        </p:nvSpPr>
        <p:spPr>
          <a:xfrm>
            <a:off x="3595471" y="4127819"/>
            <a:ext cx="6110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6610C8-0DEF-4BF3-9341-82589DAF5EB1}"/>
              </a:ext>
            </a:extLst>
          </p:cNvPr>
          <p:cNvSpPr txBox="1"/>
          <p:nvPr/>
        </p:nvSpPr>
        <p:spPr>
          <a:xfrm rot="16200000">
            <a:off x="1991708" y="2754002"/>
            <a:ext cx="6110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 cm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C7ACDA-0E46-49F5-B602-C6BB6D5F749E}"/>
              </a:ext>
            </a:extLst>
          </p:cNvPr>
          <p:cNvCxnSpPr>
            <a:cxnSpLocks/>
          </p:cNvCxnSpPr>
          <p:nvPr/>
        </p:nvCxnSpPr>
        <p:spPr>
          <a:xfrm flipV="1">
            <a:off x="5210170" y="2666094"/>
            <a:ext cx="0" cy="173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8C3F154-8531-464D-B651-B0B6361D4427}"/>
              </a:ext>
            </a:extLst>
          </p:cNvPr>
          <p:cNvSpPr txBox="1"/>
          <p:nvPr/>
        </p:nvSpPr>
        <p:spPr>
          <a:xfrm>
            <a:off x="2764406" y="4529587"/>
            <a:ext cx="1775935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Focusing Magnet BF</a:t>
            </a:r>
          </a:p>
          <a:p>
            <a:r>
              <a:rPr lang="en-US" sz="1350" dirty="0">
                <a:solidFill>
                  <a:srgbClr val="002060"/>
                </a:solidFill>
              </a:rPr>
              <a:t>G</a:t>
            </a:r>
            <a:r>
              <a:rPr lang="en-US" sz="1350" baseline="-25000" dirty="0">
                <a:solidFill>
                  <a:srgbClr val="002060"/>
                </a:solidFill>
              </a:rPr>
              <a:t>F</a:t>
            </a:r>
            <a:r>
              <a:rPr lang="en-US" sz="1350" dirty="0">
                <a:solidFill>
                  <a:srgbClr val="002060"/>
                </a:solidFill>
              </a:rPr>
              <a:t>= -41.13 T/m</a:t>
            </a:r>
          </a:p>
          <a:p>
            <a:r>
              <a:rPr lang="en-US" sz="1350" dirty="0">
                <a:solidFill>
                  <a:srgbClr val="002060"/>
                </a:solidFill>
              </a:rPr>
              <a:t>L</a:t>
            </a:r>
            <a:r>
              <a:rPr lang="en-US" sz="1350" baseline="-25000" dirty="0">
                <a:solidFill>
                  <a:srgbClr val="002060"/>
                </a:solidFill>
              </a:rPr>
              <a:t>QF</a:t>
            </a:r>
            <a:r>
              <a:rPr lang="en-US" sz="1350" dirty="0">
                <a:solidFill>
                  <a:srgbClr val="002060"/>
                </a:solidFill>
              </a:rPr>
              <a:t>= 1.67 m</a:t>
            </a:r>
          </a:p>
          <a:p>
            <a:r>
              <a:rPr lang="en-US" sz="1350" dirty="0">
                <a:solidFill>
                  <a:srgbClr val="002060"/>
                </a:solidFill>
              </a:rPr>
              <a:t>B</a:t>
            </a:r>
            <a:r>
              <a:rPr lang="en-US" sz="1350" baseline="-25000" dirty="0">
                <a:solidFill>
                  <a:srgbClr val="002060"/>
                </a:solidFill>
              </a:rPr>
              <a:t>F</a:t>
            </a:r>
            <a:r>
              <a:rPr lang="en-US" sz="1350" dirty="0">
                <a:solidFill>
                  <a:srgbClr val="002060"/>
                </a:solidFill>
              </a:rPr>
              <a:t>= -0.812 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719FD3-4278-4050-81C1-54C0B1F81655}"/>
              </a:ext>
            </a:extLst>
          </p:cNvPr>
          <p:cNvSpPr txBox="1"/>
          <p:nvPr/>
        </p:nvSpPr>
        <p:spPr>
          <a:xfrm>
            <a:off x="7444104" y="4531117"/>
            <a:ext cx="1998432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002060"/>
                </a:solidFill>
              </a:rPr>
              <a:t>Defocusing Magnet BD</a:t>
            </a:r>
          </a:p>
          <a:p>
            <a:r>
              <a:rPr lang="en-US" sz="1350" dirty="0">
                <a:solidFill>
                  <a:srgbClr val="002060"/>
                </a:solidFill>
              </a:rPr>
              <a:t>G</a:t>
            </a:r>
            <a:r>
              <a:rPr lang="en-US" sz="1350" baseline="-25000" dirty="0">
                <a:solidFill>
                  <a:srgbClr val="002060"/>
                </a:solidFill>
              </a:rPr>
              <a:t>D</a:t>
            </a:r>
            <a:r>
              <a:rPr lang="en-US" sz="1350" dirty="0">
                <a:solidFill>
                  <a:srgbClr val="002060"/>
                </a:solidFill>
              </a:rPr>
              <a:t>= 43.44 T/m</a:t>
            </a:r>
          </a:p>
          <a:p>
            <a:r>
              <a:rPr lang="en-US" sz="1350" dirty="0">
                <a:solidFill>
                  <a:srgbClr val="002060"/>
                </a:solidFill>
              </a:rPr>
              <a:t>L</a:t>
            </a:r>
            <a:r>
              <a:rPr lang="en-US" sz="1350" baseline="-25000" dirty="0">
                <a:solidFill>
                  <a:srgbClr val="002060"/>
                </a:solidFill>
              </a:rPr>
              <a:t>BD</a:t>
            </a:r>
            <a:r>
              <a:rPr lang="en-US" sz="1350" dirty="0">
                <a:solidFill>
                  <a:srgbClr val="002060"/>
                </a:solidFill>
              </a:rPr>
              <a:t>= 1.24 m</a:t>
            </a:r>
          </a:p>
          <a:p>
            <a:r>
              <a:rPr lang="en-US" sz="1350" dirty="0">
                <a:solidFill>
                  <a:srgbClr val="002060"/>
                </a:solidFill>
              </a:rPr>
              <a:t>B</a:t>
            </a:r>
            <a:r>
              <a:rPr lang="en-US" sz="1350" baseline="-25000" dirty="0">
                <a:solidFill>
                  <a:srgbClr val="002060"/>
                </a:solidFill>
              </a:rPr>
              <a:t>D</a:t>
            </a:r>
            <a:r>
              <a:rPr lang="en-US" sz="1350" dirty="0">
                <a:solidFill>
                  <a:srgbClr val="002060"/>
                </a:solidFill>
              </a:rPr>
              <a:t>= -0.593 T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3BACA79-A526-4750-9A54-F7395A0F9E5F}"/>
              </a:ext>
            </a:extLst>
          </p:cNvPr>
          <p:cNvGrpSpPr/>
          <p:nvPr/>
        </p:nvGrpSpPr>
        <p:grpSpPr>
          <a:xfrm>
            <a:off x="4653535" y="5973347"/>
            <a:ext cx="3215260" cy="307777"/>
            <a:chOff x="6637291" y="5595462"/>
            <a:chExt cx="3881343" cy="41047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B10B839-90A2-47E3-B339-AD1DFB6D3B40}"/>
                </a:ext>
              </a:extLst>
            </p:cNvPr>
            <p:cNvSpPr txBox="1"/>
            <p:nvPr/>
          </p:nvSpPr>
          <p:spPr>
            <a:xfrm>
              <a:off x="7336898" y="5595462"/>
              <a:ext cx="3181736" cy="4104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magnets: from 38cm</a:t>
              </a:r>
              <a:r>
                <a:rPr lang="en-GB" sz="1400" baseline="300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2</a:t>
              </a:r>
              <a:r>
                <a:rPr lang="en-GB" sz="14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 to 78cm</a:t>
              </a:r>
              <a:r>
                <a:rPr lang="en-GB" sz="1400" baseline="30000" dirty="0">
                  <a:solidFill>
                    <a:srgbClr val="00206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pic>
          <p:nvPicPr>
            <p:cNvPr id="59" name="Picture 58" descr="Logo_RR6.jpeg">
              <a:extLst>
                <a:ext uri="{FF2B5EF4-FFF2-40B4-BE49-F238E27FC236}">
                  <a16:creationId xmlns:a16="http://schemas.microsoft.com/office/drawing/2014/main" id="{2DB7E3B7-00EE-48B1-BF5B-5B3700C11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7291" y="5700505"/>
              <a:ext cx="753336" cy="188078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AD1A262-1A5A-4137-8FC4-A170C8A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706" y="1552148"/>
            <a:ext cx="2728686" cy="2636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06AEE9-E054-4C4B-9E5A-467E124F9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876" y="1527100"/>
            <a:ext cx="2786711" cy="260072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C41963-AE48-4419-9D3A-31A6CD05378C}"/>
              </a:ext>
            </a:extLst>
          </p:cNvPr>
          <p:cNvCxnSpPr>
            <a:cxnSpLocks/>
          </p:cNvCxnSpPr>
          <p:nvPr/>
        </p:nvCxnSpPr>
        <p:spPr>
          <a:xfrm flipH="1">
            <a:off x="7157480" y="4137965"/>
            <a:ext cx="27286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36D5EEA-AB40-40E0-A26C-98363248FCF2}"/>
              </a:ext>
            </a:extLst>
          </p:cNvPr>
          <p:cNvCxnSpPr>
            <a:cxnSpLocks/>
          </p:cNvCxnSpPr>
          <p:nvPr/>
        </p:nvCxnSpPr>
        <p:spPr>
          <a:xfrm flipH="1">
            <a:off x="7157481" y="1598275"/>
            <a:ext cx="28822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E845FC4-6223-4D29-B346-7993480D3E53}"/>
              </a:ext>
            </a:extLst>
          </p:cNvPr>
          <p:cNvCxnSpPr>
            <a:cxnSpLocks/>
          </p:cNvCxnSpPr>
          <p:nvPr/>
        </p:nvCxnSpPr>
        <p:spPr>
          <a:xfrm flipV="1">
            <a:off x="7278593" y="1598275"/>
            <a:ext cx="0" cy="253969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ABCA858-C242-4209-8AEC-8B3DC08C7A6A}"/>
              </a:ext>
            </a:extLst>
          </p:cNvPr>
          <p:cNvCxnSpPr>
            <a:cxnSpLocks/>
          </p:cNvCxnSpPr>
          <p:nvPr/>
        </p:nvCxnSpPr>
        <p:spPr>
          <a:xfrm flipV="1">
            <a:off x="7427012" y="2670838"/>
            <a:ext cx="0" cy="178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E0A703B-5126-45A0-B6C3-D467CAA63553}"/>
              </a:ext>
            </a:extLst>
          </p:cNvPr>
          <p:cNvCxnSpPr>
            <a:cxnSpLocks/>
          </p:cNvCxnSpPr>
          <p:nvPr/>
        </p:nvCxnSpPr>
        <p:spPr>
          <a:xfrm>
            <a:off x="7427012" y="4406825"/>
            <a:ext cx="2635722" cy="0"/>
          </a:xfrm>
          <a:prstGeom prst="line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5B3AC961-5BAA-4232-ACB5-14B8D5C8189A}"/>
              </a:ext>
            </a:extLst>
          </p:cNvPr>
          <p:cNvSpPr txBox="1"/>
          <p:nvPr/>
        </p:nvSpPr>
        <p:spPr>
          <a:xfrm>
            <a:off x="8455712" y="4177516"/>
            <a:ext cx="6110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 cm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0A988C7-711D-4DE8-A341-B87DFD920368}"/>
              </a:ext>
            </a:extLst>
          </p:cNvPr>
          <p:cNvSpPr txBox="1"/>
          <p:nvPr/>
        </p:nvSpPr>
        <p:spPr>
          <a:xfrm rot="16200000">
            <a:off x="6851950" y="2803698"/>
            <a:ext cx="6110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 cm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544AC61-8390-43A5-8B6A-DCB172092809}"/>
              </a:ext>
            </a:extLst>
          </p:cNvPr>
          <p:cNvCxnSpPr>
            <a:cxnSpLocks/>
          </p:cNvCxnSpPr>
          <p:nvPr/>
        </p:nvCxnSpPr>
        <p:spPr>
          <a:xfrm flipV="1">
            <a:off x="10070411" y="2715790"/>
            <a:ext cx="0" cy="173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76BF86ED-F403-4EDC-B355-F035B920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0807" y="6467336"/>
            <a:ext cx="536158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50289068-EAAD-40F8-8CC1-CED192AB8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C74E8C-50C3-9560-F34C-C94786C974AD}"/>
              </a:ext>
            </a:extLst>
          </p:cNvPr>
          <p:cNvSpPr txBox="1"/>
          <p:nvPr/>
        </p:nvSpPr>
        <p:spPr>
          <a:xfrm>
            <a:off x="10651713" y="41881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S. Brooks (BNL)</a:t>
            </a:r>
          </a:p>
        </p:txBody>
      </p:sp>
    </p:spTree>
    <p:extLst>
      <p:ext uri="{BB962C8B-B14F-4D97-AF65-F5344CB8AC3E}">
        <p14:creationId xmlns:p14="http://schemas.microsoft.com/office/powerpoint/2010/main" val="391820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7E59AE4-8304-4F5F-86E3-90F8344D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293" y="212673"/>
            <a:ext cx="6348284" cy="365618"/>
          </a:xfrm>
        </p:spPr>
        <p:txBody>
          <a:bodyPr>
            <a:noAutofit/>
          </a:bodyPr>
          <a:lstStyle/>
          <a:p>
            <a:r>
              <a:rPr lang="en-GB" sz="2800" dirty="0"/>
              <a:t>Assembled Prototype Magnet</a:t>
            </a:r>
            <a:endParaRPr lang="en-US" sz="2800" dirty="0"/>
          </a:p>
        </p:txBody>
      </p:sp>
      <p:pic>
        <p:nvPicPr>
          <p:cNvPr id="18" name="Content Placeholder 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E97FAA8-5804-4ADA-A452-4EDCD24E3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0" y="2065101"/>
            <a:ext cx="7646150" cy="3823075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21" name="Subtitle 3">
            <a:extLst>
              <a:ext uri="{FF2B5EF4-FFF2-40B4-BE49-F238E27FC236}">
                <a16:creationId xmlns:a16="http://schemas.microsoft.com/office/drawing/2014/main" id="{533A2411-6748-49A5-AC82-8789F3880C54}"/>
              </a:ext>
            </a:extLst>
          </p:cNvPr>
          <p:cNvSpPr txBox="1">
            <a:spLocks/>
          </p:cNvSpPr>
          <p:nvPr/>
        </p:nvSpPr>
        <p:spPr>
          <a:xfrm>
            <a:off x="2385325" y="5983065"/>
            <a:ext cx="7593627" cy="60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Open midplane design with &gt;1.5 Tesla in good field region, 10</a:t>
            </a:r>
            <a:r>
              <a:rPr lang="en-US" sz="1600" baseline="30000" dirty="0"/>
              <a:t>-3</a:t>
            </a:r>
            <a:r>
              <a:rPr lang="en-US" sz="1600" dirty="0"/>
              <a:t> field accuracy</a:t>
            </a:r>
            <a:endParaRPr lang="en-GB" sz="1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05D8A1-3776-4E32-B00A-0D919B080CEE}"/>
              </a:ext>
            </a:extLst>
          </p:cNvPr>
          <p:cNvSpPr/>
          <p:nvPr/>
        </p:nvSpPr>
        <p:spPr>
          <a:xfrm>
            <a:off x="272230" y="809638"/>
            <a:ext cx="11793313" cy="116057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A prototype open midplane BF magnet was built and evaluated for mechanical integrity. Magnetic measurement confirmed a robust design with &gt;1.5 Tesla in good field region, 10</a:t>
            </a:r>
            <a:r>
              <a:rPr lang="en-US" sz="16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-3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field accuracy. JLab LDRD submitted for radiation resilience tests in CEBAF.</a:t>
            </a:r>
            <a:r>
              <a:rPr lang="en-US" sz="1600" dirty="0"/>
              <a:t> 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089954C-9268-46B2-AB5B-BDAD21F4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B1D5E5-7E28-4744-BA67-8828B259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5507" y="6482195"/>
            <a:ext cx="2938416" cy="23349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D79E35-75FB-46B2-8B9A-721DF773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225" y="2430261"/>
            <a:ext cx="3695319" cy="30927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6EE8E4-FBE1-A794-6A50-01F814C7FE65}"/>
              </a:ext>
            </a:extLst>
          </p:cNvPr>
          <p:cNvSpPr txBox="1"/>
          <p:nvPr/>
        </p:nvSpPr>
        <p:spPr>
          <a:xfrm>
            <a:off x="10651713" y="41881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S. Brooks (BNL)</a:t>
            </a:r>
          </a:p>
        </p:txBody>
      </p:sp>
    </p:spTree>
    <p:extLst>
      <p:ext uri="{BB962C8B-B14F-4D97-AF65-F5344CB8AC3E}">
        <p14:creationId xmlns:p14="http://schemas.microsoft.com/office/powerpoint/2010/main" val="92246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3FF4D-339D-4147-B6EC-251F47CF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EAB72-F8B9-4912-9441-D37EA4CA5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E59AE4-8304-4F5F-86E3-90F8344D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920" y="201648"/>
            <a:ext cx="7629132" cy="365618"/>
          </a:xfrm>
        </p:spPr>
        <p:txBody>
          <a:bodyPr>
            <a:noAutofit/>
          </a:bodyPr>
          <a:lstStyle/>
          <a:p>
            <a:r>
              <a:rPr lang="en-US" sz="2800" dirty="0"/>
              <a:t>FFA Arc to Straight – Compact Merger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BBCBDB-EA3C-4B70-9E27-2194DF411169}"/>
              </a:ext>
            </a:extLst>
          </p:cNvPr>
          <p:cNvGrpSpPr/>
          <p:nvPr/>
        </p:nvGrpSpPr>
        <p:grpSpPr>
          <a:xfrm>
            <a:off x="411893" y="1421848"/>
            <a:ext cx="7261522" cy="4707283"/>
            <a:chOff x="921696" y="1750392"/>
            <a:chExt cx="6191798" cy="364177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2F78F3-CC04-4132-8EA7-06E576B30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696" y="1750392"/>
              <a:ext cx="3072113" cy="364177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1DDC2D-AF97-4D8F-B9A2-9CBEDEC30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15950" y="1750392"/>
              <a:ext cx="3097544" cy="3641777"/>
            </a:xfrm>
            <a:prstGeom prst="rect">
              <a:avLst/>
            </a:prstGeom>
          </p:spPr>
        </p:pic>
      </p:grp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DB0A1EF-95C2-49A2-87A6-07F724713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5065" y="879064"/>
            <a:ext cx="3812013" cy="5766901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Breaking cell symmetry by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</a:rPr>
              <a:t>altering (length, bend) of a few magnets 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to merge different energy orbits at arc ends.</a:t>
            </a:r>
          </a:p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Simultaneously, the dispersion and its derivative  are suppressed at arc ends. </a:t>
            </a:r>
          </a:p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Furthermore, beta functions need to be matched to higher-bets of the linacs (~250 meter betas). </a:t>
            </a:r>
          </a:p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</a:rPr>
              <a:t>This simplifies switchyard and reduces its functionality to pathlength and momentum compaction adjustment. </a:t>
            </a:r>
            <a:endParaRPr lang="en-US" sz="1800" dirty="0">
              <a:solidFill>
                <a:srgbClr val="002060"/>
              </a:solidFill>
            </a:endParaRPr>
          </a:p>
          <a:p>
            <a:pPr>
              <a:lnSpc>
                <a:spcPct val="130000"/>
              </a:lnSpc>
              <a:spcBef>
                <a:spcPts val="450"/>
              </a:spcBef>
              <a:spcAft>
                <a:spcPts val="450"/>
              </a:spcAft>
            </a:pPr>
            <a:endParaRPr lang="en-US" sz="1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8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89EBF-F8A1-478F-83C2-7065F771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22 GeV CEBAF FFA Energy Upgrade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816C8-CF13-418F-B388-160501F6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326">
            <a:extLst>
              <a:ext uri="{FF2B5EF4-FFF2-40B4-BE49-F238E27FC236}">
                <a16:creationId xmlns:a16="http://schemas.microsoft.com/office/drawing/2014/main" id="{B393EF01-E349-48F5-B5AE-8A80F1FCF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920" y="167934"/>
            <a:ext cx="910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Injector Upgrade </a:t>
            </a:r>
            <a:r>
              <a:rPr lang="en-US" sz="2800" b="1" dirty="0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650 MeV Recirculating Injector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88904B-40A4-4988-BD17-764AD39B1AD5}"/>
              </a:ext>
            </a:extLst>
          </p:cNvPr>
          <p:cNvSpPr txBox="1"/>
          <p:nvPr/>
        </p:nvSpPr>
        <p:spPr>
          <a:xfrm>
            <a:off x="905736" y="1215568"/>
            <a:ext cx="3540368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present 123 MeV injector, the difference in the first and final pass energies in the North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too large  (1:175) to effectively control the beam.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BA6028-418E-48DE-9227-82EAD752C9C2}"/>
              </a:ext>
            </a:extLst>
          </p:cNvPr>
          <p:cNvGrpSpPr/>
          <p:nvPr/>
        </p:nvGrpSpPr>
        <p:grpSpPr>
          <a:xfrm>
            <a:off x="943041" y="3728864"/>
            <a:ext cx="3291705" cy="2301598"/>
            <a:chOff x="676625" y="2873190"/>
            <a:chExt cx="4388940" cy="306879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16E1DE-DB8D-4FD8-9CDA-1F12A9649673}"/>
                </a:ext>
              </a:extLst>
            </p:cNvPr>
            <p:cNvSpPr txBox="1"/>
            <p:nvPr/>
          </p:nvSpPr>
          <p:spPr>
            <a:xfrm>
              <a:off x="676625" y="3671279"/>
              <a:ext cx="4388940" cy="22707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650 MeV recirculating injector (3-pass) based on LERF will allow a manageable difference in energies (1:33)</a:t>
              </a:r>
            </a:p>
          </p:txBody>
        </p:sp>
        <p:sp>
          <p:nvSpPr>
            <p:cNvPr id="43" name="Arrow: Down 42">
              <a:extLst>
                <a:ext uri="{FF2B5EF4-FFF2-40B4-BE49-F238E27FC236}">
                  <a16:creationId xmlns:a16="http://schemas.microsoft.com/office/drawing/2014/main" id="{DEDEB1FB-7D7D-46A2-B6F6-CEFA0E38F1D5}"/>
                </a:ext>
              </a:extLst>
            </p:cNvPr>
            <p:cNvSpPr/>
            <p:nvPr/>
          </p:nvSpPr>
          <p:spPr>
            <a:xfrm>
              <a:off x="2163586" y="2873190"/>
              <a:ext cx="880722" cy="444500"/>
            </a:xfrm>
            <a:prstGeom prst="downArrow">
              <a:avLst/>
            </a:prstGeom>
            <a:solidFill>
              <a:srgbClr val="C39BE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4290" tIns="34290" rIns="3429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B9FDE73F-A298-4083-B403-F9554316B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46" y="2226410"/>
            <a:ext cx="7487070" cy="221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6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B28AA59-C18E-FC4D-BD87-1D7964E0E4F6}" vid="{969E4A27-902D-3340-850E-95490CE2F5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37828</TotalTime>
  <Words>1319</Words>
  <Application>Microsoft Macintosh PowerPoint</Application>
  <PresentationFormat>Widescreen</PresentationFormat>
  <Paragraphs>200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PingFangSC-Regular</vt:lpstr>
      <vt:lpstr>.PingFangSC-Regular</vt:lpstr>
      <vt:lpstr>Arial</vt:lpstr>
      <vt:lpstr>Calibri</vt:lpstr>
      <vt:lpstr>Cambria Math</vt:lpstr>
      <vt:lpstr>Optima</vt:lpstr>
      <vt:lpstr>Symbol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CEBAF FFA Upgrade – Baseline under Study</vt:lpstr>
      <vt:lpstr>Overview</vt:lpstr>
      <vt:lpstr>Non Scaling FFA Arc - Compact FODO Cell</vt:lpstr>
      <vt:lpstr>Permanent Magnet Design – Open Mid-plane Geometry</vt:lpstr>
      <vt:lpstr>Assembled Prototype Magnet</vt:lpstr>
      <vt:lpstr>FFA Arc to Straight – Compact Merger</vt:lpstr>
      <vt:lpstr>PowerPoint Presentation</vt:lpstr>
      <vt:lpstr>Electron/positron injector vault is required for 12 GeV e+ and 22 GeV e-</vt:lpstr>
      <vt:lpstr>PowerPoint Presentation</vt:lpstr>
      <vt:lpstr>Energy loss, Emittance dilution and Energy spread</vt:lpstr>
      <vt:lpstr>Summary</vt:lpstr>
      <vt:lpstr>Outlook </vt:lpstr>
      <vt:lpstr>PowerPoint Presentation</vt:lpstr>
      <vt:lpstr>PowerPoint Presentation</vt:lpstr>
      <vt:lpstr>CEBAF Energy Upgrade 10.55 → 23.75 GeV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Jean-Pierre</dc:creator>
  <cp:lastModifiedBy>Todd Satogata</cp:lastModifiedBy>
  <cp:revision>166</cp:revision>
  <dcterms:created xsi:type="dcterms:W3CDTF">2023-02-20T23:38:38Z</dcterms:created>
  <dcterms:modified xsi:type="dcterms:W3CDTF">2023-06-28T16:17:33Z</dcterms:modified>
</cp:coreProperties>
</file>