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9"/>
  </p:notesMasterIdLst>
  <p:sldIdLst>
    <p:sldId id="256" r:id="rId5"/>
    <p:sldId id="471" r:id="rId6"/>
    <p:sldId id="823" r:id="rId7"/>
    <p:sldId id="1265" r:id="rId8"/>
    <p:sldId id="314" r:id="rId9"/>
    <p:sldId id="313" r:id="rId10"/>
    <p:sldId id="1281" r:id="rId11"/>
    <p:sldId id="1275" r:id="rId12"/>
    <p:sldId id="1280" r:id="rId13"/>
    <p:sldId id="368" r:id="rId14"/>
    <p:sldId id="1279" r:id="rId15"/>
    <p:sldId id="1277" r:id="rId16"/>
    <p:sldId id="1282" r:id="rId17"/>
    <p:sldId id="128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5268" autoAdjust="0"/>
  </p:normalViewPr>
  <p:slideViewPr>
    <p:cSldViewPr snapToGrid="0" snapToObjects="1">
      <p:cViewPr varScale="1">
        <p:scale>
          <a:sx n="82" d="100"/>
          <a:sy n="82" d="100"/>
        </p:scale>
        <p:origin x="92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313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6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55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Wednesday, June 28, 2023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Tuesday, June 27, 2023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88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Positron Collection Scheme for Ce+BAF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749699" y="966056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749699" y="3763625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8244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194760"/>
            <a:ext cx="8229240" cy="397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371163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err="1"/>
              <a:t>Ce+BAF</a:t>
            </a:r>
            <a:r>
              <a:rPr lang="en-US" dirty="0"/>
              <a:t> project status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F321EC8-B1F5-4D72-B32E-BBB6A3C41D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30389B-C13A-4FF0-A70F-57B6ABCED1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24" y="6450042"/>
            <a:ext cx="1629561" cy="2735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err="1"/>
              <a:t>Ce+BAF</a:t>
            </a:r>
            <a:r>
              <a:rPr lang="en-US" dirty="0"/>
              <a:t> project status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Tuesday, June 27,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93" r:id="rId11"/>
    <p:sldLayoutId id="2147483695" r:id="rId12"/>
    <p:sldLayoutId id="2147483696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4.13245" TargetMode="External"/><Relationship Id="rId2" Type="http://schemas.openxmlformats.org/officeDocument/2006/relationships/hyperlink" Target="https://indico.jlab.org/event/663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007.15081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grames@jlab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2800" dirty="0"/>
              <a:t>Status of the </a:t>
            </a:r>
            <a:r>
              <a:rPr lang="en-US" sz="2800" dirty="0" err="1"/>
              <a:t>Ce+BAF</a:t>
            </a:r>
            <a:r>
              <a:rPr lang="en-US" sz="2800" dirty="0"/>
              <a:t>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387" y="1720792"/>
            <a:ext cx="4051834" cy="38271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Motivation</a:t>
            </a:r>
          </a:p>
          <a:p>
            <a:r>
              <a:rPr lang="en-US" dirty="0">
                <a:solidFill>
                  <a:schemeClr val="tx1"/>
                </a:solidFill>
              </a:rPr>
              <a:t>Timeline</a:t>
            </a:r>
          </a:p>
          <a:p>
            <a:r>
              <a:rPr lang="en-US" dirty="0">
                <a:solidFill>
                  <a:schemeClr val="tx1"/>
                </a:solidFill>
              </a:rPr>
              <a:t>Expected beam properties</a:t>
            </a:r>
          </a:p>
          <a:p>
            <a:r>
              <a:rPr lang="en-US" dirty="0">
                <a:solidFill>
                  <a:schemeClr val="tx1"/>
                </a:solidFill>
              </a:rPr>
              <a:t>LERF layout for e+ facility</a:t>
            </a:r>
          </a:p>
          <a:p>
            <a:r>
              <a:rPr lang="en-US" dirty="0">
                <a:solidFill>
                  <a:schemeClr val="tx1"/>
                </a:solidFill>
              </a:rPr>
              <a:t>Transport to CEBAF</a:t>
            </a:r>
          </a:p>
          <a:p>
            <a:r>
              <a:rPr lang="en-US" dirty="0">
                <a:solidFill>
                  <a:schemeClr val="tx1"/>
                </a:solidFill>
              </a:rPr>
              <a:t>Ongoing work</a:t>
            </a:r>
          </a:p>
          <a:p>
            <a:r>
              <a:rPr lang="en-US" dirty="0">
                <a:solidFill>
                  <a:schemeClr val="tx1"/>
                </a:solidFill>
              </a:rPr>
              <a:t>Future Work</a:t>
            </a:r>
          </a:p>
          <a:p>
            <a:r>
              <a:rPr lang="en-US" dirty="0">
                <a:solidFill>
                  <a:schemeClr val="tx1"/>
                </a:solidFill>
              </a:rPr>
              <a:t>Conclusion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60ECB96-9562-44DB-9FFB-226316F538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621" r="9621"/>
          <a:stretch>
            <a:fillRect/>
          </a:stretch>
        </p:blipFill>
        <p:spPr>
          <a:xfrm>
            <a:off x="4759779" y="1365780"/>
            <a:ext cx="4255406" cy="351171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2387" y="5707022"/>
            <a:ext cx="4051834" cy="4208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Yves R. Roblin and the </a:t>
            </a:r>
            <a:r>
              <a:rPr lang="en-US" dirty="0" err="1"/>
              <a:t>Ce+BAF</a:t>
            </a:r>
            <a:r>
              <a:rPr lang="en-US" dirty="0"/>
              <a:t> working group</a:t>
            </a:r>
          </a:p>
        </p:txBody>
      </p:sp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CQAh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9UN/dW9jZTXl1J5cEKF5HwTtUdTgc1NWP44/5E7WP+vOX/wBBNfheFpKrXhTls2l97P6AxNV0qM6kd0m/uRb0vVdP1SyhvLG6SWCbPlscqWwcHg4PUUmpaxpempC9/f29uszbYi74Dn0FeK6fDDcyeDYZ4w6OkyEZ6jzWqg0McvgTSpHBJTVJYR8xwEZEJA/EV92uCqHtrOq+Xma2V7Xmlrf+5rp1PhJcZ11Q5lSXNyp7u17Qb0t/f016H0MzorhGdQx6KTyaTzYtxXzE3DqNwyK8G8UwSS+IvEUsk6RpYzIqSyb2kiUMFUR4PHbNbfhmwh1X4l3011JMzQ2sV0CDt8xwkZBb2yc4rhqcJQp4d15VtFDmfu+UXbf+9/wDvp8WTqYhUY0dXPlXvec03t/d/wCDoeurNC2NssbZOBhgcml8yPzPL3rvxnbnn8q+evD8ccVnoF3GuyYawVLg4OP3Rx+pqzqDxx6oNQsjMzprJVr2Z8TM3XaAOicZ6966pcD2qcird/s9U2v5v+D5HLDja9JVHR7fa6NJ/wAv/A8z2mXxFoscV7L/AGhE4sWC3IjBdoiTgAhQT1q7aX1rdWcN5DMDDOoaNmBXcD7HBrxVrWG2i8dtDuje3kWOIq5yqm45789BVS8zfSWcd6TOsWgGSFXYkI4VjuHvkULg6hUT9nVas1q0tuSMttO/cX+t9em0p0k7p6JvfnlHf5dj3tpY1fY0iBsZwWGcUGSNYxI0iBP7xYY/OvBYR9v1DQ/t26cto0y5cnJ2+ft59sD8qfZeTdaD4dtJllu5SblYbWRgsHU/Mx68dgB2rOfBfJa9b193/H5/3OttzWnxl7S9qPp73+Dy/v8AS702PaNU13StLurO1vrsRS3jbbddjNvOQOoBA6jrV8yRhipkUMBnBPOPWvBdMmkk07wi0kjOI9TkRdxztG+I4+nNdV8X5DpniK21BQQbzTZ7MsOuSCB/6GKyr8JxhiaWFjUfNLn1to3Bu1l0ul3ZrR4rlLD1cVKmuSPs+uqU0nq+tm+y0PT1liYqFkQlhlQGHI9qUSxEMwkQhfvEMOPrXg1g10sl7BuMU+i6PPBuTgqfMIOD9HqPTlFq8aWv7tLvQZ2uFU8SNsl5b3yo/Kt5cE2Uv3+3l6vv1jZr1MI8aX5f3O/n5pdukrp+h7brWvaTo1rHdaleJDDI+xGCl8nn+6D6Gr4mhKlhKmFALHcOPr6V4Lf6bb2/wrsdRjaRprq+2vubhQgkACjt1P51bgtBe+ELlrq+gt9SbWB58dySFuGCfLGSPqcZ4606nB+HVPmjWek3Bvl7NK9r3SWt3d9NiafF+IdTllRWsFNLm7pu19m9rKy67nsOs65pWjxW8uoXawpcSeXEwVmDN6fKDWgHQgkMpA6kHpXgmqS2h8NRWsdvc20kGskT27yB0iYqcrGQBheDx7daTVS9np3iyytGeG3GpxqURjjbuk4/QflVLgqM4RUarUr2d0rW5opNWfaV92n3QnxnKE5OVJONrqzd78spNO6/u22TXZnvXnQ+X5nmps/vbhj86croxIV1Yjrg5rwLUkEFj4n0+3XZZxtbusSn5FO8cgfia6X4Zqlv8R54bf5IpNLidlB4J8uI/wAyfzrkxXCKoYapXVa/KuZLl3VoPXXR+957HXhuLHWxNOg6VuZ8rfNs7zXbVe55bnq5kRXCM6hj0Unk0hmhBZTLGCv3huHH1rwnxluk1zxRdzMzXNtdRCCQsd0a7iML6cYpmvwrdal4knuI98wsreXceoYmHJ/U1vR4LVRQbrWul9nq+Tz1Xv76bbGFfjJ03NKjezf2ui5/LR+5trvue6ajfWenWcl5fXEdvbxj5pHOAKyLTxl4Zu7G5vLfVonhtV3zfIwZVzjO0jJGSOgrj/GrSTfBbS5HZnbZbFiT14xWJqsmhu2qfY1vDfnRo/MZWQ2+NkecY+bPT8c1hl/DNCvSbqSlzc8o+7ayUXFO9+99+nZm+YcS16FVKnGPLyRl717tyUmrW7cu3Xuj1ltc0tdB/txroDTtgfztjfdJxnGM9faoLPxRoN5pE2rQalEbGBtkkzKyBTxxggHuK881q+jHwQsLeORWkkeOJlVgSvzs3I/4DVDSpNFudM8VabeS3NhpxkiuYWaA74zuwMoOcZK/hWlLhajKjUqScvdqOOiv7qlGN7Wu5e9dW7bGdXiitGtTpxUfepqWrt7zjKW97KPu2d++56lovijw/rAlOnapDL5S7pA2UKj1wwHHvUTeMPDQs57z+1oTBBN5LuAxBfGdq8fNx6ZrhfhrNZz65NoWq6fp1/JJaq0V4sYPmxAKVVwfbb1GQRzWV4OfRtP8MatqGr26zmwv1ezjDFczYIUDB56d+wp1OGcLCrVj775eSyXK3JTdtHp17pW6omnxNip0qUvcXNz3b5kouCvqrvp2bv0fU9f0bVtN1i1N1pt2lxEG2sVyCp9CDyD9atLNC2NssbZOBhgcmuR+GOjX1jpF5qWqEi+1WT7RKnTYDkgY7Hkn8RXk1hHHBZafdRDZcJrLKGB5AxGR+ua5sLw1QxuJr0qNb3abSTte7ad9brZq17a7nViuJK+Cw1CrWo+9NNtXtZJrprq072vptc940nXdJ1WS4jsLxZWtpfKlBVl2vzxyBnoelX/Ph2lvOj2g4J3DAPpXz7qsMQttbuQuJ4daUI4PKgmU8fio/KtbxFbCz1y58OKMR3+qWt3EuOCrht36sB+Fd1Xg2i6iVOs1fWzV9FyX1ur25r7Lb5nDS4xq+zbqUlo7XT6tz5dLO1+S273+R7b5kfmeX5i78Z255x9Ko6VrWm6o9ytlcGQ2r7Jt0bJtPP8AeAz0PSvIpobPTfFr3txMb6A6txe2cu2eF8n904Ycj1A9OvasvUbq6/srxDF9ol8o6vGrjecFczcfTgce1RR4NjVWlV6qNnay1kk9Ltu19vdZVfjGVJ60lo5XV7vSLa10Svbf3ke/iRCnmB1KddwPH50qMrqGRlZT0IORXjuq2ekrpGv6Vp+sS2UUdzC7xXCFLZWIPyKyknn6DoK6H4TyW8U+t2K209jdROpngEgeCM8jMeOn0Oe3NeXi+HY0cJPEQqN8ttHG2j5dXd/3uia89UerheIJVsXDDSppc19ea+q5tFZf3erT8tGegCSMyGMOpcdVzyPwpFmhb7s0Z528MOvpXgemSLFreiajY+cVk1RkN1M/7+f5o8hgOgwfU/eNVRFFHpsl0ibZo9cChwcEDax4/EV7EeB03b23b7PW7X83l6+R4743sv4Pf7XSyf8AL5+nZ2Pedc1vS9FtftWp3awRbxHnaW+YgkDCgnsaTWdc0vR7GO+1G7WCCRgqNtZixIyAAAT0rwvxHGjy+JriQb511RFV2PIBM2R+g/Ku3+MMccnhPQroglxKihgxGA0eT/IVjLhTD062GpTqN+0bTaSX2YyVt+9rv7jVcVYipRxNWFNL2aTSbb+1KLvt/Ley+89Iiu7aWJZUnj2soYZOCAemQenXvVcaxpf9qDS/t8BvSm/yN/zbcZzj0xzXi3iyGKHW/F0KKAvkQBQTnjzIe561Z0Kzt28ZaZ+7/wBZoqzY3H7/AJBGf06dKa4Roqg68qrtyuS0X8sZa6+dvkKXFtZ4hYeNJX5lF6v+eUdNPK/zPahPAcYmjO44Hzjk05JY3+5IjfRga+fdA2r/AMInhQSNUk4+rw1c0OxVPBvibVoZp0uYZPIXYxChHZd/HqQMZ9KqtwVGknev1SXu9XNwXXyuTQ40lVatQ6Nv3uigpvp52Pd0dJATG6uAcEqc800zQgsDNGCv3huHH1ryX4UxtZeLbeEXEafadNWVoIUbaRtBDMTxu9fc1ieMILd9e8ZPJGDJG0bIT2PmID+hrmp8JxnjpYX22ijF35e8lHa/S+92dNTiuUMDHFex1bkrc38sXLe3W21j3Z5EQgO6qWOBk4zQZIw+wyIHxnbuGcV4JriXGoaq/wBonjKQaNBIrzhmMahIySgH8WSfzNami2MOtePNEjvJ55VbTYpDICVaTYpxnPOPlH1rSfB8aVH2tSvtFydo9lfv2IhxfKpW9lChvJRV5b3du3c9n8yPzDHvXf1255/KkWaFj8ssZ5xww6+leKW8VppniqO8up2v4Dqvy6haS4lWTI/dyBhkj1A98E9Kw7yGOGwu7lF2XMWtbVYHkDDH+YrSjwXGq1ato0rPl6t2/mvp56+RnW4zlSi26Oqbuubolf8Altr0tp5n0QZEDiMuoc9FzyfwpS6BwhdQx6Ank14Dr6zz614g1Ce6SJ7XUABOwYzJ8zhQmOg45+gq/fCzu9c8SXutXd1G9s0LQ3ESbpY8sANoJGOoqP8AU1JRk63RN2i3q+SyWuvxrz8tSv8AXFtySo7NpXkloue7emnwPy89D1+TXdIju7q0a/hNzaRmWeFTudEABJKjnuPzqXStUsNUtEurK4EkT527lKE4OD8rAH9K8mW2hPjvxDInmZ/siS4RmJVt7RISTz1+Y8dB+FZ9hcHT9I8Oa5IxY+Xe2zszZJyG2jP/AAI1X+qVGdNezqPmai1dLdwlK1v+3bb/ACYlxZWhVftKa5U5J2b2U4xv/wCTXat80e5edDsEnmx7CcBtwwT9aWSSOMBpHVAehY4rwKaxmkXw7pu6ExPpck6rOCY1LGVi2B/FgDHuBViS3F7omjTG+h1MwW9wq2VwzIzxgvl0zxlRnr/dHXpRPgyEeX9/o2/s9Pet1try9Wku+gocYzlzfuNUl9rr7t+l9Obom321Pd6guLy1t7WW6muIkghBaSQsMIB1zXCx3djN8GXmiuNSitVhKFiwecYkwVzwCO2eOK4OxhVZ9VtlgW2t5dDMwhSQkMQisrtjjccZP1NceA4X+s+156jj7OTjtvZq/Xez2189ztx3E/1f2XJTUvaRUt9rp26bab6eWzPdLbULK607+0be4Sa0KFxKnIIGckfkayIfGfhqaO1kj1IMt3MYYD5L/O4xkfd4+8OvrWP8O0trf4WiTcsayRTPKzPxnkd+nAFeZ6Y4TRvDbtgBNWkJJPGP3NdGX8M4bE18RSlKX7ubittdJPs+sUc+P4lxGHoYepGMf3kFJ7u2sF3XSTPoKSSOPHmOqZOBuOM1Qk1zS49cXRXugt+0fmiIo33cE53Yx2PevMvikbS88TXIj3Xsq6YZFEjgQQqMnehGSzcfr1rnk23t5ZfbCZs6FLy7E5KrLt/LaPyqsBwjCvho4ipUavFuyWztdbvVaPtfoycfxbOhiZUKdNO0krt7q9nstHqu9uqPf1IYBlIIPQjvRXJfCFi3gGwyxODIoz2G88V1tfJY/C/VMVUw978jav3s7H1mAxX1vC08Ra3PFO3a6uFFFFch1F3+ytU/6B91/wB+jUV3oN7d2strcaXcyQyoUkQxthlIwRX1ptX+6PyrP8R6vpvh7Q7vWtVlEFlaR+ZK+3JA6AADqSSAPrX6THgvDppxqSv8j8wlxziWmpUo2+f+Z8jQ/D+yha0aPw5MpsyTb4WT93k5Pf19ab/wr3T/AOzP7M/4RmQ2nm+b5ZRzh8YyDnI4r6z8KeIdL8Taeb3TfMCqQHjlTa65GRke4rY2r/dH5V2PhuaeuJqX3367/m2/mzjXFMbW+q07bbdNF+SS+SPjW4+Hun3E0M0/hcySQqqITC3RRgA/3sADrmrVv4PFvqs+qQ6HOl5OmyWUI+WXjjHTsPyr7A2r/dH5UbV/uj8qiXDHNHlliJtWtv07enkXHixxlzLDU73vt17+vmfGUXw606KKGKPw1MqQzedGAsnyvx83X/ZH5UT/AA50ya4e4k8LsZXl81mETgl/Xivs3av90flRtX+6PyrT/V6pe/1qpf8AxGf+s8LW+q07f4T42uvh/Y3Nzc3M3huRpboYnYI43jIPOPcA0l18PdPura2t7jwy8kdsuyEGN8qvXGepHPQ19lbV/uj8qNq/3R+VSuHJK1sTU02120tp8tPQp8Up3vhaeu+m+t9fnr6nxzL4FtpbqG5bw7J5sEPkRFY3UJHgjaAOMYY/nUX/AArzTvstvanwuzQ27M0StE52k9evr6dK+y9q/wB0flRtX+6PyoXDcla2Jqaefr/m/vfcHxUne+Fp6+Xp/kvuXY+NIvh5YRR20cfhuVUtpTNCNsnyOcZPX/ZH5Vc1nwgNY8n+09DnufIbdHujYbT+H0r6/wBq/wB0flRtX+6PyqXwzeaqPEz5lezvqr72fn1KXFbjB01hqfK7XVtHba68uh8fQeDI4L27vY/D8onvFK3DGJj5gPUEHjmq1n8PtPs1uBbeGGj+0xtHLiJslG6qD2B9sV9lbV/uj8qNq/3R+VC4ZaTX1metuvbb7unYP9a22n9Wp6X6d9/v69z43l8A2kmkRaTJ4dmayikMkcJR8KxzznOe5p0vgS1lS5SXw27rdMrTBomO5lGAfYgE8jFfY21f7o/Kjav90flT/wBWn/0E1N779b3v63Sfqhf61f8AUNT2tt0ta3pZtejPjM/DvTjYJY/8Iw4t0l81UEbj58Y3E9ScetTDwJa5vc+HJG+3NuuQ0TMJDnOcHock9K+xtq/3R+VG1f7o/Km+G5PfE1Pv87/mk/VCXFKW2Fp/d5W/JtejPi65+G1lJotxpMGh3Vnb3DK0hgjIdipyPmINXNE8DxaPJ51hoM0U5jWN5fJO5wAOvbtzjrX2LtX+6Pyo2r/dH5U58OSnTdOWJm09Xrvtv32X3ChxQqc1UjhoJpWWm2+3bd/efFviTwroUVymra9osMUjOFE08ZUO2OAezHA7+lZ11Z+DLq4u7idbN5LtAk7eYw3qMYHB4+6OnpX0N+1Oq/8ACEaXwP8AkKr2/wCmMtfOewf3a78JwZ7SmpfWqitotdlpt9y+4+TzvxPqYDFSorBU5X1ba3butflf7zS87wz/AGUulNJZvZKgjELncu0dBzVG00/wRa2lzZ20NhHFdLtmAY5cemc5x+NRiPcwVVyT0AHWu1+FXg2/1rxTazXFs9tp1ri6nuJkKoEU9iepqpcD0qEJWxU0nq9d339fM5cL4sYzHV4U44Gm38Kdm7J6P0VjkE8LeD000SLpkS2byiQPmQIzqCAc56jJp8sXg+W+ub2b7FJcXUflTs7kiReOCCcdh27V7d4p8SWN/daa9rYteWNrcD7Dp5GGuUUEtIM9Sw5BPUe5NWZNZ8D31vJdz+E1nhjdY5HjhV2jZo2cBkwGBwp6jg4zXB/q3zu88TUf/b3p/kvuR9hLiitCKVHDUv8AwFpde3q/vZ4PosPg3RpXl0wWFtI4wzq2WI9Mnt7VVk0nwDJA0DxWRjaXzmXzW5fBGevoTXrfj218Az6FcNoemrBeqrEgxbGztVhgf8CFeOMntXdhuEI1m6scXUT0u76u22vl0Pmc18R8TlzjQqYKi1ZtJJ2V99LdTV0T/hEtFjlj0ua1tlmIaQCUncR06k1k6ToXgTTWDia3uZFn89HuJAzI3tgDjjoc0jJz0/SmFB6V0R4J5edrF1Lytd31dtrvc8x+LdSSgngado3tvZX3sti9Lp3gOSO4jkWyZbiYTSjzm+Zxn5uv+0351AdL8Iv4ij1y41iS4uImDQpLc5jix0CjGQB6ZqsUHpTSg9BVR4Mcb2xdTVW36PR/gkvkEvFecrXwNLRp9d1qvubb+ZrS2vgWTVBqkkemtdh9/mZ6t/eI6E++KI7bwMkV5EBp5S9YPcKzlg7Akg8ng5J6Vj7PYUeWPQVn/qOrJfW6mluvbVfc9uxp/wARbqXb+o0r6/jo/vWj7m1bQ+B7fTJdNhXTVtJTukjJzuPYknkmptFk8IaLE8elyWNsshy+18lvqTyawPLHoKXy/aonwJCpGUZYqo09Xd7vu+5UPF6tTlGUcFTTirLfRdl2NFdN+H6XCXCQ6akqS+crK5GHyDng+3TpSHTfAJhaErY+W0wnZfObmTBG7r7ms/yh6Ck8oela/wCpcv8AoMqfeZf8RYl/0AUvuNK+0/wBfTzXF1Hp0kszBpH3kFj68H/9dXNUl8IanZQ2V/cWc9vAQ0aGUgKQMDofSsAxD0pjRewqHwMm4t4qp7u2u3p2+RrHxbq+9bBU/e3319e/zNjUrfwFqFzJc3o06aaRQruXIJAxjoevA560NH4D+0WdwX07zbJVS3bzTlFX7o684981gSRD0qlcRDJ4pf6k2io/W6llpv8AL8tDWPirOcnJ4Kld6vTzv+ep0kdp8N4biK4j/suOWKXzUZZSNrZBz19QOOlWbC68B6fbXNra3emRwXRzPGZdyufcEmuCuIx6Vn3EftWdXgznVp4qo15vtr+ep2UPEuUXzQwdNPyXfT8tD0vR7z4f6LLJLpt5pVrJJw7LLkkemSeB7VlzW/w3n1i91O81ezuZLzmSOW4UoDkcrjBB49e5rzi4T2qhOtRHhJ05yqRxVTmkrN31a9d+h1/6/wDtYRpywlPlTul0T9Nup7Hqd58NNQMJvrvRZTCoSMmUDCjovB5A9DUqaz8PI9Ui1NNU0lLuKIQxyLPjagGAoGcYx7V4RMvWqcy9a55cILl5PrM7aq1+j3Xo+p30+O5OXP8AVad9He3VbP1XQ97OofDD+1RqhvtD+2B9/meaPvdd2M4z74rPsV+FlrNNNJrOm3byXH2jNxcK2xsnpjHHPQ5rwqQVXcc01w1OEXFYqpayW/RbIv8A1ujNqUsJT3b26vd+p9GXup/C681IajdahoUt0CGMjSjkjuRnB/Gi/wBU+F9/qC6heajoU1yuP3jTDnHTIzg/jXza4qMisFww42tiamistdl2Xl5HR/rfzXvhaeru9N33fn5n0ve6v8MbzUTqNzqujSXZQoZftGCVKlcHB54OKikv/hZJpcWlvqejtZwyGSOL7UcKx6nOc182EVPewLDFaMEKmWDecnqd7DP6ChcMuKiliamm2u1r2t2tr95b4s53JvC09d9N72vfvey+4+kL/Vfhff2lvaXmp6JLDbIEhBnGUX0BBzj8aS+1T4W3tnBaXOoaE8NuNsKiYLsHoCCDXzOaShcMONrYmppqtdm92vUp8Wc174anro9N0tk/Q+pB4m+HY0o6UNZ0UWJTZ5AlXZj6VQs774U2crS2+oaHGzQmFv8ASMhkIwQQTg5r5pJoqYcLciko4iaUt9d/XuOfF0puLlhoNx2029Ox9OW+r/DG30ifSYdW0dLGc7pYftXDHj3z2FQTXfwomsYLKTUNENvAzNGgucYLYyeDk5wOvpXzRS5q1wzKL5lial73367X9baX7EvipSjyvC07Wtt03t6X1sfS0958KJo4Y5b/AEN1gi8mPM/3U54zn3P0prXHwlby919ojeXF5SBrknCc8cn3PNfNeaSmuHKiVliqn/gRL4ng3d4Wn9x9Wad4u8BadZx2djr+kQW8YwiJOMCrH/CdeDf+hm0v/wACBXyXRXHPgzDzk5SqybfodkOOMRCKjGlFJep9af8ACdeDf+hm0v8A8CBRXyXRU/6k4b/n5L8Cv9e8V/z6j+J+ydeKfF34oaDNquofD4WMOpbkMN6syyBCcbiisuMMODnPBr2uvIviz4BtVl1PxdbyRqPKMk0JTnzCAu4H9TX1eMusPUlGTi0m013SPk8v5XiqcZQUk2k0+zdje+BaeHYfBpTQrOWz/fkXKTTtM5kwOd7ckYxj0rrPFerf2H4cvtW8nzjbRFwmcbj0Az9TXyumrpZmCzMxRyzSgBsegz+lem6P4mutZ+FniTT7ydrh7SBGjlY5bYzdCe+CK56FatUytYqT97lb+audWJw1GlnH1SK9zmS+Ttp+J3vw58af8JJoF5qOoww2Rs3IlZWOzbtzu56VzN/8Wby81U2PhbQHv+TtZwxaQDuFXoPqa4vRJbiL4Q6/5O4LJfwpIR/cwM/rj867/wDZ6trJfDF3dxqhvHuikzfxBQBtH05Jrw8NjsVi3Rw8Z8rcbt2V3q9vuPoMXl2DwSr4mVPmSlyxjd2Wid3950PgrxRqmsXUthrPh280q7jj8zcyHynGccEjg+3NdXWD8QtZufD3gnVtbs44pLiytmmjWQEqSOxxVt9asbXw9DrWqXMFjbNCkjvI+FUsBxk+5xX1FCjUhTSlLm8/+GPjsRWp1KjcI8q7dPxNOiuD8VfEbTNOj8P32nX1hcaXqOoG2ursuSsKKpLdOjZx1/Kuw0bVdN1mwS/0q9gvLZyQJIm3DI6j2PtW7hKKu0YKabsjI+Jutah4d8Aa1relWwuL2ztWkiQqWGR/EQOoAy2PauE8Y6l420n4f6RrmmePrO/a5vIIjcrpURSeO4eNFI5wNmWPHXIBxivU9ZuZLPSrq6jsZr94omYW0IBeXA+6uSASfc14rH4Z1+XwBqVvY+H7+xsbjxXa3umaXKB5ttbCaJpCVBIRdwdtueAa7cHy2XNbdb218tf6+4yq3vp2LfiLxp4x0Hx5Lpf9uWd9BYSaVbvaPZoj3zXLFJGQg5VhjcAMgc1ufETxdrVnoWtappYmaKwmFtb2lqFNxdyAgNgkEhQDn5QTj6c4fi/wtrq/GK88c6fo09y+nS6cbfaoP2mFlkjuUTPdQyt/wGtnxf4Bs5PFlpr11Z6jqFpa3TXkEVlKFeKViCwZTjcpKg5BB7dKzxkox9lKMU9rpadFpp/WtuhVOE5wnGL96+l3bTW+r6/5eZkaz428VaP8NJdchuPNmu9PMtp56K0tpcgAmGQdCcE9eeD0xgxSfFbWZNN8S6rZm2kjttE0y4sYHj4jurlnjcMRyQHA4/2azZ/hndWngbxHHoWk6lDDMrzWllczCSeadsLnHAAC7uDyfU9Slz8N/EENz8SbHT9Pdre9isrrSGYhVlZJXnaEHsQ5I59RXThFRlSvUSUr7eV4/p+pWOpRo15Qw83KC2drdH5vr5nrvgq18W2RvrbxPq1lq0YZGtLqKAQyEFfnV0HyjDdCDkjrXgen+M73UNE1eyh8W69Jq1rpuoaldX0d+yrYPDMVhgMeNpDDbz1+YV6T4I8PajrHiPxL4gFrrvg+31GW1McRZEnlkQOZmZW3gKzOBxjO3NeLt4T1Sz+Gevx6bKkGsavqUs19HLBMJ/s0LsYoUAQgs7/MeQPuiujC06fNLmav7vT7/wCu5y1ZSsreZyM3xW8cWn7hvGOs3c2zEkqXeEU5BBT5Qc7cqQ3eu7+Gnj7Ur6WNdU8V+INVu9U1O3srCwS+eFoYpGYSSFwgDsg2+3NeV3vhPxBqMjXq6LrEVw6tJNHPZzElgBkhtvLOdxA7dM16D8JPDl9Yy6lqSxzadfadaPBop1K3njV7ibhrkrtbaUTgY6nFd1WFBU1Ze91/r1tt0u1pc54Snzb6f1/Wp2Wnanrn2L+yJPGfiK71LVn1htMv1vSqwpZFhH8gGH37Wzn2xXv3hC4mu/Cej3VxI0k01hBJI7dWYxqST+Jr5o8G2lzp3hnSL68jvPtvhS31i1+zfY5y961wD5TQ/J8ylmbJOMYya+lPBUbw+DdEhkRkdNPgVlYYIIjXIIrysyiklbu/zf6WOvDtvf8Ar+tTJ+Jvhyw8UWGnafqTSiBL3zcRsFJIjcYyfrWBp3w08F2bBl0ZLhgMZmmMg/LJFdf4xvIbGKxuLgyiMXBDGMJn/Vv/AHiP05rBj8ZeF3hfyLfUb51PzJJEcD/vshcfSvNVWaXKnoFTA4apU9pOmnLu0my9a6bpGmDbYaXaW8jEBVhtwrMx7cAVgeM9Wxer4btyZS/z30iD5WkAysGfZcsR6DnvWxrfiC4ttMtnjtUtNTvVIs7Z2BFun8U0mOmBz+nrXmpu71LkJZ295EISzB7qURCT50Du+MsWYyISOPl+Xtzm3c6YxUVZIoa3bWejWj6drcttqGnQsqqjYWezd1LnyHOcbQV+pPAB5rlfFzadouoy69o+oNHYPbwpI8jNcS38rMfMaQHGwqvcdScAnca0fEOoXGu309ncahBJpWnTy3lzeW8JVZGY4LgMTk/wRjPPXp04LRtV0zUIZrW+kZJSJIbV72UPbSAcosm0fwZ++BgsSSD25VXlUnyw2XU9nEZdHB4eFStfnl9nsntd92ru3TS56/rcujNoFzLBr5ttgWSO8iumdFO1VWTBJG112qcfMrDgEV4Hq3iC1g0qe3tonQHCx3bpkk9woxj147D9NTS9PaG0db2ZpyVKkbvkRMnOzHA3ZJGOx461Y+JHw31r+3vCek2k8El9q1uzDT0YZslDZ3sB0XaQSfVSBXIsTVr1bU72XbTUdXBYahQ/2hJuSe6Tsuu+2nUw/D1v5WlIwvmvQ/z7y2QpPVR3H41eKn0rv/FPgXR/DFpYeGLG0muLy5iX7NemcApNlfNkKjnZgEkcj+lH4c6V4Ns/Ft5dXVrrEsZkjjh3XSNG8pO0sS5XOWwFx0CnJxX11PFulCMZR2PyfF8PfXK861OrpJ3V15+Wm3lucYYn2F9jbQcFscA+lMK1614m8MWGuaZeyeFpb92sJ8PYNYhN0sjY4IYlm+U/h+FeZ39hd2MxhvbWW3kHVJEKn9a7KFeNZXR85mWWVsvmoz1Vr36FDbShal204LW9jzOciCU4R1Kq05tqRvIwJCKWIHcAZo2VxJuUlFbsh8ul8v2qSyljvLOG6iRkSVdwViCRyR2+lS7KItSSkgrKdGpKnNWadn6oht7Oe6nSC2heaVzhURckn6CpmGg6fqVtp+p3jXl9NOkJtbGRSIdzAZkl5UEZ+6u4+uK7nxf8P9fuPCNpH4R1SOJpbRHvbQgRSXbMu7iXPTnGw4HHUmvE9G0vUrLxrp+mXWn3UF7Fexb7d4iJFw4/h64968fE5hK7jT08z9ByjhakoRrYp8zetui9e/5ep1iLoerXc1npV01nfRStH9jvpFHmlSR+7l4Uk4+620+maydSs57W5kt7mGSGZDhkdSrKfcGsPUNM1C68UXunwWNzJdtcykQiM78bickdhjnPSu08PTRyxt4Z1rVV1W7a3lNt5OJRYNHG0mPP/jBCFdi5UZznIxU0MfLSNTU3zLhqlZ1cM+Vrp0+Xb+tjkbmPrWbcJ1rauV4rMuVr0JI+YoTMa4XrWdcL1rXuV61mXA61zTPaoSMudapTVozjrVGYVzyPXosoy9aryValqu/esJHfBld6iNTtUTdawZ1RY0DJA9TXafEe80m60TQo9P8ADa6RLaRPbvMrsftKg5y2ScsCT8wwDnoOK4sjd8vrXvX7UOl6dZ+E/Cctix3KWidcHAAhixjP0rx8bj1QxuHo2+Pm+Vlc9LDU4yoVZPpb8zwCkNONJXrnMhKKU0lFwEoxS0UrgJikpxopgNxRS0hoAKKKKdgP2TqnrVjbanpNzp15/qLmMxPzjrxx71crH8X6fdalpUVvaBTIt3BKdzY+VJFY/oDXPW/hy0vpt3OjD/xY+9y679vM8A8X/BHX77UEtoWSQxkmC6hnVG299yt+Gev1rSsPDLeHvDc/gnw+1zrmt38qHVLpRmOFUORHuwAOetegnw/41Fxps/8AaTySR27+a7SqzJK2dwB4+UjYPbGaH0Xx9HBDFDq0hUSo7sZgZMmNNxzwCocP8p9a+e9lVhQeHpqag+mj0e6Xb53+8+q9vSqYiOIqSpua66q7Wze9+m1vuNbwr4LsdN8EP4bvts7XSs92VPV2xyPpgYPtXA23hDxx4P1uZvC95b3kTnBXzEBYdQHjY9cdxXdeI9L8R3mvTahp6i3jjgjtxsuAslwnmb32nH7s44rIXwz4yW4N4t1bfbmjGbguCd4tyg7dckDP41eKwsJckYUpLk0Tjo7f1/WuuWDxdSPPOpWg1PVxlqr/ANdvu00lfQfHXiTw1rVh4lvbG2S+sXt4LaJAQkh6OzD+WT1qrPJ8QLvwfBo/9hjTb2y+zrM8GoQtJdRIQJPJyMIxAyC3TpWrpWieKk1i2vri+kQCKeNRLced5CllKbxx5h4YZzxkelMOh6/aT38ttZWs9/Jdi4j1ITBJJI96kwkEEqNoK9cV6WGxVShSUfZyev2rt7X/AK6fM8rFYWliKrl7SK02jZLe3/B3b+WpyEPgPxBDjxJJZvNcR6/HqKaZeXaPLJEI/LO6T7nmk8jtwBnNdz8NNH1SxuPEGranZrp7avqH2mKyEgcwqFC5YrxubGTiqMeg+MLiMPfXxaRJLdo42nDxgiZmckY5IXZit3wLZ+IbO0uV8RXRuJmkBQ7wwAxyQewJ7cYrqhmFWtJQlTaT69vU5KmXUqMHONVNrouvodHRRRW5yAaozaxpEDlJtUsYmHVXuEB/U1ddVkRkdQysMEEZBFYGuQeE9Mt1bUdN01Q52pH9lRmc+gGOaiSqydqa1LjOjBOVZ2Xy/U17W/sbo/6Le20//XOVW/kas1xuq/Djwjq0AkXSBplwwystofJkQ/ReM/hXCaPrPi3wX8SLXwfdahJrdjcyIsYl+ZxG3RgeoI5yM44rzq2PqYWUVXh7rdrp31fdWT/M9XD5bSxkJPDVPeir2kraLs7tffY9tooor1DxwooooAKKKKAPMf2iry5sPC+lXNq6pKupgAlA2Mwy+tcV8N9NfyJPG3imeWWzjlVbK3kkwLq4zheOmAenbOT2r074saHB4gs9Gs7y6jtbNNRE1zI7hf3axSZAz3NcL4hvF1y80g6WYbKxt5vL06K5hYQbApUlwRjLdvqMEHJrqVWEaPKl7z6+R4ksFiK2YurObVKKVo30cu78l+Zr6LdSXetapqWqHzJ1gMvmt93IICRqOyIST7nBPSuE+J+rLb2VhpdoWkuJLOWXUVjQs6CV0lWMY53bUXPoo963fEOpX7adeWdnaJb6slj5IsSwYlc58yJv+WgALHH3uP4uTXjGs69qWnx6hAIBcXOqLsS73kPtb743f7X8R4woK9zXmYiUmuSPX+vvPtcop0YN4ms0+XZPvvd/3Vu+7skVvF+sSSafBo9j5kOmuPtD3IQr9pB4Dg9z/Cg7DcTyTWboenCR/tMyIIwNkcWOAB0H+6Op9SffNLoUl3JbPYho7mx+85nUkBu8iD+FsnCgY7Z716b8LfCS6rdJdXMWNNtCF2dpGHRPcd2PfPvXj42vGhT9lF+p3QqPETeOxO3Reu/fV/8AA2Rc8PeDbseGpNfkcR3QHnW8Uv3WQA5Mg7hhkY9D64rpPDOj6T4H0jUPF+rJKLy4jVV807544v8Alnbg/wATZIH5DtXWqEvp2d2VbC1YlieFkdf/AGVcfn9K89e8X4ieKZ7iSWWLwnop/fMqkNO5OAq+sknQf3VJPVuPVyPCSoUvrFXd7Ly7/wBfqfGZtjamYYh0o7df8jK02wvfFHiZtS1FrWTUtRQm1t55dsMUKnjce0YYduXIJ/umurPgnw94O0+JVgj1S/CrtuGtkngiLMML8+cHh26evTvv6Ho9vrF/LqV/Z20dlxuiVQE2RjaiDHVV6e53elZ2s6zpOlaRqdva2Qj+03S2yQW8gz5zGMImxiCDw3OMYOa9JuU7scFSo2i2TXU9xdcXV1POB0V3+Uf8BGF/SvKvimwbULVFilRUiKgyIF3fMeRjqOepr1C+jmstPW+vpra1DO2ITuZ2RX2s4bAGBkHjPFcF4l+0XtxFr1nYwX8D2nlRRTLlQd5JlUd2A/hI5z7VWFqKnVUmced4SeLwM6MHq7fg0zzxo2XG5SuRkZGMikC1PcNLLMzzMzSE8lutMAr6ZbH43NpNpGbc3V9LqEmn6WkAeFQZ55uVQnooHc/n+lPhOqCK7g1CGB4xbOyXMPCk4PyketQSTjRtVu5rqOQ2N6yyLOi7vLcDlW/M/pViHU4dRju1tIJmt47aQtcuNqlsH5QP8/SvN502+abUrvT/AIH6n17w84xh7GhF0rRfP1vpd81909OX8Cnp19Lb6JpFnZwrPeXMZ2Kx+VFDHLH/AD2qWe71jSwtxqQtbuz3YlaBSGjz36DI/wA8VTslms7DRtZjheeKK2aG4RBllQs2GH5/pUuva/pN1ol1bwXLtLKgCqYiOcg9enasY1LU7ynZpKy+X4nfWwani1GlQVSnOUueVrtPmaeu8bKzX3npuoeJfF2t+Kj4b8K6npulwadp9szS3IGZyYkORkHj5h0HvSeMPDnxMu/CMgvtSstZvROm2PTwv2kW+1ty8KG27tp298ZxxWPrd58LNQ0TQW8TQ6ja6xHp0McstoG/eqi7VJPIPC+mfwxWNpx8LxeL/Dx+GdxrkmrHUIxKs/3PLyM546evbGa8mvDn5oy6n6BlOMWEnSr0kpKO1/LQXxgt5d+GbPSNFFzHdRAm+09roSXRjCr95R8zJuDkJztzkgZrkvhr/wAjlbjpi3uxj/t2lrM1MSnxHdrbCQzG9k8oR537t5xtxzn6V6Dpsd3pqPqniuG2OtLA6WgU4uyXQoTcbflICsSN3z5xninhqLvGEdbGGdZhCSq4is1Hmv8Al+LOXuRxWXcjrWpc96zLnvX0Uj8nw5l3I61mXPWtS571mXArmme3hzMuByaozCtC4qhMOa5pHs0WUparvVmQVXkrCR6EGV3qJutTPULZzWMkdUSSyjMt7BEqlmeVVAHckivpb9rRbqb4f6a81p5SWuriMMHDZ3QH0PH3P89vnfwkrP4s0dVQOTfwAKeh/eLxX0n+0pqE+o/CvUo2ii8uHVLOUsGBIJSRTjjoc/p9a+Iz+TWcYHyb/FpHt4GDlhKzsfKjU2nMKbX2qPOQmaM0YooGJmkp1FADaKWg0AJRRRQAUUUUAfsnWd4g1CTTbSG4SPehuYo5TtLbUZgGbA9BWjVHXYNQutMlg0y7W0uX4EpXO0d8e9KO+o3scs/ja+Op+XD4evZbZXkjwEbfIVKbWT5cdGbIOPunmpf+E1vBbiY+G7wqZI4wVLHcWZhlfk5ACE5OOoHerk+leJLjSbyzvNUs7l5odkZ8poxG2772VOT8uO/UVHeeH9ce986z16W2iMUSlMlixUKCST1yN3pyQe1be4Z+8UR411TyF3eG7nzgqtIqBmHVcgZUepAPqrcYGTdXxddi11CSbw7exyWjIioDu8xmBPHGccdcc5H0qlaeEfEFpp/2O38RbYhGECFMg/uyrFs8k7tpz7V1OhW19aWJh1C8F3N5rsJMc7SxKg+4HHGBSlyLYI83U53VfEmvSxQ3Gh6O5iNtcTSi6iIZTGQAOG6nnAwSfbrSL40vFl+zzeHrkTxhWmCyZCqZTHkfLk5IYgYyQM12VNWONXaRUUO2NzAcnHTNTzR7Fcr7nExePLhHEN1oN2JRD5jBQwb7oP3dp4LMFHJ98V0HhjWZtZS7eXTLiw8iYxKJjy+O+O3/AOqtfYu8SbV3gYDY5x6UtJyi1ohpPuFFFFQUFcZ8SNJsr5rWdtRW1v1+SCMgsZecgBRznPcV2dea+MNK8Qab40XxRZW7ajAhBEa8si7cFcdcdeR61hXxk8GlVhFvXW3Rdzjx1NVKLhJXT/DzOosf+Eu/4R4idbEajgbCxJOMfxY43dPauGvfE8fhfTdV8QHw7He63apvvJZp9kkiAhWwxB24yPlGBjpXb6T420C/QLJeCxuP4obr5GU/U8GvIv2mNIurrQ9Mi8LC61E3NzI9+baTzDIMArv28YznA6V5WKjPFYyliMPUXKviWjVvJbqXndfo/UwWKo08LKi3dvZ31+b6ryOl8OfGr7R4pj8N+JPCd/oN9NEZYQ0wkDjaWGeBjIBweefSusj8ZzJe26XmjzW0FwR5bs3zEE4zjHPWub8G/Cfw14auYvFsb6rreqw2+6EXVwJdrbcYUAcnkgZzircba7c+II9T1LRLq5KMBFGVKpHzx27V7hzlLxB8UdO8E+F3vtRjvL+7uL2SO1tjKNzYAJ+bHyqMjsevSuaT9oDVNPltZ/E3w/1DTtNuSPLuA7ZK+qhkAbjnAIrO+Lnw78T674es9T0jT5ZrvTryUtakYeSNgpDKD97BXp3zWZ491T4pfE/R7HwvJ8PbjTvLnWSWd43RC4BAOXACL8xPUmgD6Y068t9QsLe/s5BLb3MSyxOOjIwyD+RqesvwjpbaH4V0rR3kEr2VnFbs46MVUAkflWpQBzHxLhjm8NTJIqsNkuMqDg+S/Iz3ryfTPE/jfSNQj0OLWENlBAjREaR9oxHuZcERkMD8voc+ter/ABNMi+FbpoRmUQTlBjq3kyY/WvKNN8JW+p2V/r2ow37+XAounubaEICq5Pl/NnIyRkYPOKAKGp/FjXHN1F/ZvhrXLJdyLfWsZJUbfvOgZnjIOR8y4GM5xXlvjzUtFvY/N0G6tZY7mRTcwxKhKBVwoV8ZwcnIzz/Nk+n+AdQjkTRYvELXMVtLMn2mNckopbOUJIAAOc/nXI61b2kOvyW8EZjtQyIscMgXkqP4h1GTXLOq3TckelVwsKWIjSaeuuqt/nodd8P9D1nxFrkVtYz2ltYRFTcmXHAPXHPzMB0HGM9K921/UNM8O6ZF4bsNSstLu5LV2tmuGHCjq4GRvYt2ByeTXzn4btE0/VopvtEsMRLMyQeYAcerKSw4/i7elb3i5IdYmi1TVL6caJFH5Zke7MkiF/urHtXBUkDOVB45rycNhIYnEwb1itexOcV6sIuDdu3zO117xpf69pGm+EPD8MtxcvaGTUpoLdkEaqDlQhycYGT2PA7019QuvD/g/RvC+mS+ZqN5KTaqy42ySt80zdztB2rnngn2GJ8LbtPC3gi/umaCK4ubt4Z1fcs9xaqu9drchUJyDhRnufTT8KyaJfeMbfxI3iFpL5WLC1uoI4yDj7qZfH+yCDxnOK+onPnfvHgUaKowvT1Z7LDeaXpemHS47yGOPS4F+07m5RVX7ze3U57sTXk2nTn4jePTrGoPJb+GdFHmLHj5pOcKoHeR2x9BXXeM7a48VeFtShW11K0S3+zKgii5uZW+ZkGR88cagng4LfSub+HtjqkXiC08Oxus+j3IedJoo9pgA43tnnc4DAZJxkkccVpUqKMeSJhQoSnP21VfLsbHxA1I2+gX2uagpH2jZa2luDiMKCcqp7Kihhnuxz2ryzwj4g1TT764lRIp7B5f9JjlYJCu/oQx4Q/zx37el/HzWNCfQrWKOOG5mtZSml2a/Og2gb5ZEHVQMYB6/ia880T4k6boXheLSbXQ9H1CGA7tlxbNulc9XYnI3H1/CvMxleVCKjCN5P8AA9Ck/azbT0X4nafZ/Bz6pDqt2tpd22TJNBDcBpZmxwgCtzk9SBnivPtUt/JuHC2s0A3E7XVhgHkY3AHpXYaBe6X4w0mQaVJDp+vMxlS3T93G8SscRQMMbQDzxzuGWBBrN1XVra8iSLVtNnfVYS8TGFwgzyAWb1B6qBjOenbnwme4ilUSqK6WjPMzThzC42k4wShJu90lv5nLozL91iPpTvMYkfMeOlJIu12ADYU4+brTM19zRqwrQVSGzPyHFYerhasqFTRxZJvbIO45HSguT1wfwqMmmlq0sjKMpp3TJHkJ6nP1rqvCHjy50EpHcWFvfQpjYdojlXHQbwOR7HP4Vx7NUTtWdSlCorSR2YTG4nCzU6M2mXEvLPTZJ5NCsfsM07M0t27+ZcNuJJAfA2Lz0UD3JrDumyxJOT3qxI1UbhuTURpwpq0VY6amKr4up7StJyf9fcVLg1mXB61euG61nXBqJHdQRQuazbitC4rOuM1zTPaoGfOKozDmr89UZhya5pI9aiynIKrSCrUo5qtIDmsJHoU2V3FRMOalkHNRMKxZ1xOj+FUElx8SfD0cSB3F/E4UjOdp3f0r6F+MM+p6p8NvG9rcRwPFbR2FxG8cyvwr88j7xweo4AHHWvBPg9Npdn4/sr7V9RjsLW1SSVpn6ZCEAD1JJ6V6dL4m0DVbjxXYv4iK2eq6Q3lz3aqqySJHlYw2NucjhF78DpXwPENCpUzOnUjG6pqLvZv7ab19EfSZZyfVKkZNJu/5Hz61Mp56UyvvEjxUIaKDSUFBSUtFACUUUUAFFFFFgCiiiiwH7J1znizx14P8KSJF4h8Rafp8zjKxSy/vCPXaMnHvisf45+ML7wZ4Ee80eAT6xf3MWn6ajDI8+U4Ukd8AE49QK+PNY8H3k9/d6pqHjDStXm82UajdLLI7xzIVDqwK7m5cYYDacHB4rSjR9puyKlTkR9veFvGvhPxSSvh/xBp+oOoyY4pRvA9dp+bH4V0FfCdr4Ev7C0tdWh120s7t5nFmImlEreWFZpFZV+UbWBHOT0xX0d+zd8RLzxdp9/oesXkd/qWlBCLxFK/aYWzgsCBhgQQeOeKqrh+Rcy2Jp1lN2NPX/jj8PdD1u80fUdRu47uzmaGZVs5GAZTg4IGDVL/hob4Yf9BS+/8AAGT/AAr5c+Mys/xd8UoilmbVZgqgZJO7oKy5/CPiSGaKGTSpfNlYoEV0ZlYDJDgH5MAEndjGDmvlZ5niFJqKWj7H7Nh+B8olQp1Ks5Jyin8SXS76H1v/AMNDfDD/AKCl9/4Ayf4U6H9oL4ZzTJDHqd6Xdgqj7DJ1JwO1fIq+E/EBnMP9n4PliQOZ4xGykkAhy21uQRwTyDVK3triy1+C0u4JILiG6RJI5F2sjBhwRU/2piVul9xsuBMmmnyVJN/4o/5H2R4k/aB+Gfh7X77Q9U1S9jvbGZoJ0WxkYB16gEDBrP8A+GmvhJ/0GL//AMF0v+FfIfx7/wCS0+L/AH1ab+dWPh1Z+GdAs4vGnjizfUbbeRpOjKQDqEinDSSE/dgQ8E4O5uADg1+mrJ8KqMakr3aWitv9x+BvHVedx0sj65k/aR+FsdvHcSX+rJDL/q5G0uYK/wBDtwfwr0bwR4o0jxl4ZtfEWhTSTafdbvKeSMox2sVPynkcg14T4I+IPh74/eDNe+H+r6DbaPqUdm0tjHGweMbeEeM4BVkYrkeh9Miu5/ZHVk+AXh5HGHVrlWHuLiQGvDxNCFOLSi1JPq76fcdtGrKclrdNHq9c+dJ8QR3l1PD4jZknmLJDLbqUgTsq45P4mugorhOo51NF1iZ1/tDUNPu0U877FSWG3Hc8c896pHwpf/ZZI1vtOjmLIUmj05FZAHBbp1yuR+tdVLcRR5BJYj+FVLH9KrveXTD9xpsz89XdU/qT+lZuEG7tDVPm6Ga2k68JXaHxCI498hjj+yqQisSVXrztGB+FTPY68yt/xOolJg2DFqOJMjL9fTjHvUMHiVR4si8NXmnz295PbPdQurrJGY0IDbiOU5YYyMHnB4rfq009i6lKVO3Mt9TnbnSvEsyW23xKsLxT75GjtFxImB8pBPqD/wB9ewpy6f4o2869bo27GPsoYFecHqME8f55roKKZmIm4IoYgtjkgYyaWiigDmviMdvhyducLFMxx6CFzXH3l058J2miAmKS5u5fMDAgAK2Bz0I3FTwe1df8SP8AkWLr/r3uP/RElc14r01rrwIl8qlxZzXJmUZz5TMwYjHoQp+gNAHyl4RuorHUp/NDt5tjd26bRnLvC6r+GTVM+GvELwxammhaibFY45jOIG2CMKCWz6Yq54PtIbrUZEkLDybG7nQqf444HZc+oyKxGeQzW8LXEgi2RjG8lSNo4x715VJy9lK+39f8A+sztQ+vUrfFyr0t/VztfB6pJrUYZQymGTr+Fdvp1vDuu4doMZ2HaeccGuK8Gf8AIbi7fuZP6V3Wnf8AHzdf8A/kayyX/e16M+d4m6/I5XQrZ7jw5Yrbxo08txeq5d2A8sQ7gOPQ5x7movCmlWN6l4l7ZhgGjVd/UA5zWp8PtMe50H+0PMLTWklxFFCUBEvmwsMjnsVA6d+tdHP4dOiWGn75pUuLxFlnWNtoRg5G0dsV9LDWZ4dWyo32/wCHOb+HniTWbWxu/DZ8hdNsXluEIMgceZhVbKc5BwB0GetUta8XTeHZg2hyeZe28t1ZzM8W8TWoOQzYxyvIz6Z9a1vh/YW+r3usCazDD+zXYnbkArIGBOMHs351B4g8PWtpNrN9NB5ccqSSW5jxhV3FWGM+59KzUPfsbSq/uU2Z97d3OtSQ+JtTeN7zUFaVFVeIIFJREX2yrn8qxNK8HHVdeaCxCIzQtM++TYsYJxgEA468cda2tYtbMiOOG+khitLWC3QLuACJGueMEHuenc1o+CrO6/t66ltvESbXkjhE6QIyunUHGFPcema+Xr1pylOrfc76VNQiopbGZqPw+8Q+BZLXUzq9gyTsFSNIi8qkqTldy4DYx8wwRuFdD4o+F0Oi2Fpea94pvLKWCwN7c2q2ZMXBx5KzZAMhJA29TyeldRZNfeIPiz4d0zVNQh1GC1Z7wlbfysldzAEZIP8Aqk9OuK1P2k9bibR7rTZIbKf7K0ZjiuJQd7tjMgj4JKZAHXls44rty2k60eepq2FSXLseBeLvFFrcTodD0f7OpiUbJF+bcO5AJz+dXvCmj+JNWhY3OlTQ5wYpCm0HuQVPOMc5ArjIp54RPcNaSb5GMUalDknHpjBwB0Pse1d18QfFmvJqaaFbape29ithaxTW6y5SUmFGJx269vSvajjPqvu09v8AM4avD2GzVz54K9vi66dn/XmdXa+BY7mONftTJLGgWcIQ25yScqODjbgdDzWV4l8H3+lpHNDa6hJHPIyohtW3RgKWG8jjp6d6T4PahqMnjrwdEt07SXVjcxF5GY7QrMQRg8EBAAewr6Q1qXWmWWGzuxAYRvlf7UdxXB4AIz6c5Fa08yrN3uefjODcvpQUOXVrR3fmu/lc+SLiKeA7ZoZIj6OpX+dVXauw+JviHUNS1SXT7xYiLeTIkyWduO5J965KxtLrUb6CxsoWmuJ3EcSD+Jj0HNe7TqOUFKSsfmWKwkKOIlRpScrO21tfTXqVZGqnOetW7+Ga0u5rW4QxzQuY5FJ+6wOCKz52pt3CnBplS4NUJzVu4PJqjMaxkepRRSn6mqFxV2fvVGfvWEj1qJRnqlNV6aqU1YSR6dIpy9arSCrUtVpKwkj0KbKz1CwqxJ0qFutYyidcWami6RqV3am6sbMyYmEayEDG7GcfMcdx+dXbO512S/t9BvHlksopgDauUKIR1IBG0MAetfQPwb0nw/p/w80GS8mgMssj3Fwd4YKSDKd3ZMKka5PfIrzLTrWx1vx1rlxpl9aGK1v5ZoHkkVU8oBVLEH7wA5H0z618P/bnt8RXg4e7DZ/OyPp8Pg4xhTfM03uundnmfinTLjR/EF7pt1EYpYJSNpAHB5U8ccgg1lGvbf2otNsJ5fDfjHTZ4p4tVsFhuJI1A3yxgEMcccqwH/ADXiRr6TJ8X9ewVOs92tfVaP8AE8rE0/ZVpR6XENNpxpvFei0ZoM0lLxSUWAKKVV3Gp40VRlhkEVpCk5EykkV6KsMu1m5x6CmtCcblbOacqElsJTRDRTvLk/u0VnyS7FXR+nn7Ulnev8MU1zToRNdeHtTttWRCM5ET/N+ADEn2Br5N1DxJ4SaDUBoOkalBcaj5rzTXc6sULujCJQvGxdrfMfmO7tiv0EuIYri3kt7iNJYZVKSI4yrKRggjuCK+Tvij+zDrUOsS33w/uLa40+ZywsLmXy5IM/wqx4ZfTJBHvWmHqqOjM60HI8+1jxrY6hp2jWvlXtv9gaRnkikUPlkjUFT6goT+Ne5/sk2U+o33iDxl9nlhs7mOGxgaQDfcNGCZJDjjOSOnfPpXC/D79mLxTeajHL40vrbTNPRsyQ2swlnlHoCBtUH1yT7V9X6DpOnaFo9rpGk2sdrY2sYjhiQcKo/me5Pc1pXrpx5YkUqNpKT6Hw98RtQXSvj3rOqNEZltNdaYoDgsFkzge9J4e/4Q/Sr6/kvNXv8AUbbUIHt/LisXjZAzK4MrE5xlQGCbiQTg10nxU+F/xB1P4leIdS07wtfXFpcahLLBKhTDqTwRk1if8Kx+Lv8A0Lutf9/l/wDiq+DqQrxqPlhfV9Gf0LDF4WphaSjXinyxT99LZK3R7P0A3+gtI9w2swnUo1WOykbSHNlZQjJKwx8kvk53OvqeWOawfFOo2mq+Obe8s7m6uo/9Ejae5TbLK6IiszDJ5JB7mt3/AIVj8Xf+hc1r/v8AL/8AFUll8Jfib/alvcT+EtSOJ0d3ZkJ4YEk/NUqOIlpKH5muGxGDpSc514bNL34vt5Lt+fc901b4s/DnVPE/ifwj4x8JEW2iySC7vZ7WOe3Kqdu9j95WYkADBJJGKwdZ+H/7PHxBaO80rxhb6fKkKQxJbamsYjRRhVEUudoHoAOST1Ncv+0H4D+IfiPxPqOneEPh/cW2hvetd3Nwk8W/U7k/8tnJfO0ZIRegyTjJ48nk+A/xcYf8iReH/ttD/wDF1+owpUYU1OnV5X2umfzTVqzcnGUOZeh6V4o8L/Dv4IwTeKPD3jy61nxObWWHTLKKWJlBlQoZJNgPyKCT1GSAK9u/ZCOf2ffDhySf9IyT/wBd5K+f4vhf47/4R2f7V8LNQlvXSKwMSajGhktUjGPmzhQHRScctnB4zn6T/Zp0DV/DHwZ0TRdd0+TT7+3M/mW8jqzIGmdlyVJB4Iry8TU5lZu7N8NFqd0rKx6PXK/FibUo/AWrRaZZpcvc2stvIzXPk+Qrxsvm5wc7SRwOcZxkjB6qkZQylWAIPUHvXEz0Fa+p4OPB3xI1aSK21fWrm/0ZNXs7iGC3MaRSWcbEqQW5zs2bkZRuYZ5xmotD8E/GbSLOHTdO11bG0i0gqmySKVnvGDGVpWYD5y7Bg+1uBg98+/UUrD5l0R4jqfgv4labqmvf8IzqV7JBdTxPFeXN5F9rlIgdVy5U/ullKMwIBI3KBgc9DoOgfEYWviO38QawL5dR0+6SBfNUJFOZphF5YCgonkmLOSeR65r02imlYUpOTu3c8Q8W6H8W9a0XS9K02zTSrRNIksL6JtQjfz2aB4ySR0+byipHP3s44DejfDCy8SWHhtrfxNPLJMLl/sqzzJLNFb4G1ZJEAV2zuOQOhUckE11NFAgooooA5n4k/wDIsXX/AF73H/oiSptC/wCRRuPrc/8Aob1F8RwW8N3CjALQzqM+8MgrJ8OyeIrjwzdNHJpiW/77BZHLc7ieM+p9e1AHyV4BwdSu/bSb/wD9JpK5o/8AH7b5ZVwE57Z29P6VqeHRctfL9l87/UTed5ZIPleW3mZx225z7U6S88MfYLeL+w9RbUTBGqz/ANogIJdow+zy+gPOM/jXl0nelKJ9XnkLY6lO/wBlK39ep0fgz/kNxf8AXGT+ld1pv/H1dfRP5GuC8JSpDq8ckzBQIZMn8q7fQriO6kubiEho2CbWByCMHmsclT+tp+TPn+JuvyLXguFbXwz4f+zl0S58ySZQxw7hZPmPvXX/ABXmij1TT7ZpI0ZDKiqWAJ/fkgY+hFch4IVh4W8P+ZMJBvuTGuAPKAaQbeOueuT6113xbEH/AAlZjCx+YrByOCfm24Pt90/lX0VH+IeLiv4ByXw3tdngHXtUXfHMZ0hSRHIJTY25T7cirvxQuo5PCllp27ZOltcthQMMrzfID9cEfhWp4Z0l7b4LrJGXEl0lzcsDgKdrfKSfox+vFc38RtD8R6pcXb+G917PpzFBYvzIYlO/dGP4sM3I6nPGaXNapcvkcsOkv61OMtJtJMJj1CaYTiR1YqzbSQcHHGOMUulahpmnTXfk3c21bgeUEXcSAin09c1zdlqFvPO0pd0nBLSRkbSjkYcEH3BP41PLewtc3MbojrPGrZIz8wG0kHseF6V8xXoclSUD0Kc+aKZ2vgfxAtv4/h1IyXEcYjaFS5CtkofT6Gsv4+Xk2reJodVP+oSOOFHzud+/P5kCuatGEkm2FZEjkIVJcnb5q8gbvUjcK6618LW3iLRZY4de8698jcbQqQynkYyehBxg4wfbNehgMRClaD01JmnuebyWlz9iSXTo1e4t5/uCRWbDLzz+GMZ79K2/iSkw8ds04CyS29o5AxwTBHnpx1zXTfCXwr4ktfHdvZ6lbS6bbPFJKpe3HluUIwAOcsw7nseleteOfDKKIWmttORdwE6tbLvdGYJkfIAcE+td1ampSun5nRhMU8O5aXTTX3nm3wURrDxJ4dvZdNaSCNLhJJ2iLGEMWCFe+ScjHcMTXsvi64e8vf7Q00AeRsPnyq0bR/Ng7QwwxIJHt1xXlSWEmna/ZLba9ctd/wBqz2ZZsDyDEcJIi4xkgcex9q7d/EGo61ZwRPeT3FqkaNKHEQaSQbDvHIOASwPGPxojGysZVqvtJOVrf8Pcwtc0Ce+R1soiIJIJoHeZd0jvlOVycnB7+h9a2/Btk2iaLY3Oj2AvbSVZUZwpBZ0crnIOQTgEdzgjg1LpF5vubeexs5L24WZg8Sbw2A6kAKy4HTk5611SeJVnv0EccaabdsH3Sw5KhgcAqDz8w6e9ac8uXlvocn1el7T2vL71rX8jzj4i6VN4i0u4trHw9bxaoXWNAI1SQsvLMztg8geteB6zZ3el6hNYX0JhuYG2yISDtP4V9crbTXGtJdiCKKzuEaKJY02nftC8joBhgeO9fM/xmsG07x9qEOCASG/Ibf5ivRwFZ3dNny/EmAglHEx32fbq7+pxE7ZqjMetW5OeKqyrH1LsF78c13yPnaWhRmqlN3rQkjQgr5jB+3HGKqyQwkqxmkEfAc7eQfYd6xkejSkjMmqpMK11to9kn+lMkxA2Lt4YHrk9jVMW1rJLHm4uVi+USkRZYE5ztGfm6eorGTPRpTRkyiq0grWi09Zw8azTC4ypjUgBNuCTuYngjHAwc1WeztTcQf6Rdi3+QXDiEFkY5yFGcNjHqM+1Zc8b2PQpyRlutOsWEVyJWgSdUBJR+h7fzIq3Z6bJeOYIHme6bDRooGCuDuJJPUYHGDnn0qW6sdMjazi+3XvllFe9PkgmOQgkBF3fMAMDOR1rGtyyXs+/9f15nZSnyvmvsbE11r1voN4VuFheRvJ8iMsWaI/ez83bCdR3rL0e68TRSnTbC1SRy7AxixjlLM2QQSVJPXgZx6VHHY3iaRDftqEscs83kwjeu3Crl9xzuXG5cZGDk88Vr+F9Vv8AQNXs9esfEF3AkDjbMqo0yzrHuwIy3KbsLuPUdu1c+CyvDxk41HdN9v8AhzoxWPxE1eO6Xd/5FXRV8UPeL4bWOZi25IreVX2q/sPXjH4muSuYJLeaSGaNo5I2KurcFSDgg/jXd6lHqPjGbU9a1TxJDHdbjcTLPKE8wnb93ByzfM2RjgL15rldGs9LuBuv7ieP5iDtKKMEYByx5O4jIx0yc1q8NSoV6nsvh9Ouuvnf0CONlVoR9r8S/Wxjv1plbbaTYw6rJa3WoOIPJDxzwxBxuYDaGyRhcnlhnHoay763+z3ckBnjn2MVMkTbkbnqp7immpbGkJp2sQoMn3pSMHFa+kRXF48+otftFPp8CywksoZtmFVVyeSMqcegPpzU1W6+3z/bJbme4u5PmneVQMtgdMde/wClUnC1uo9b+RUjJ3jFSBwXHoDS3cUMF1JDFcrcRq+FlRSFceoDYI/EUMLbc/lvKR/BuUAnnvzxx9apNollqGK1lK+feKi5wdqMxA9e1WIzpEf7mRZp1ZuZwuxlX/ZXdg89zSXFlpFpLZiXVHuUliWSf7KoYxErnaN2ASDwfpWehieXa0jDJADY6c9/wq41tdTHk5tU3Y0caR/evPzX/Cir+PA//PXxH+UNFHtn2/AOTzZ9H/8ADYHxB/6Fvwv/AN8T/wDxyj/hsD4g/wDQt+F/++J//jleCeGtD1LxFq8el6TAsty6vId8ioiIilnd2YgKqgEkk4FbjfDbxl9uvLaLSTcJZ6cdTmuoJVktvsoQuJBKpKEEKcc5JGK7nhsOnZo5FiK7V0z1/wD4bA+IP/Qt+F/++J//AI5R/wANgfEH/oW/C/8A3xP/APHK8G8MaDqfiPUWsdLijZ44XuJpJpViihiQZaR3YhVUepPcVs23w58X3PiW88PQaYst7Z2R1CYpOjRfZggkEokB2spUggg85oeGw63QKvXezPYP+GwPiD/0Lfhf/vif/wCOUf8ADYHxB/6Fvwv/AN8T/wDxyvD/AAh4R17xYuqNoNmLr+y7F7+6XzApWFcZIB+8eeg5oPhHXl8CL43azA0N777Ak5kGWm2lsBepGAeemRij6th72sH1ita9z3D/AIbA+IP/AELfhf8A74n/APjlH/DYHxB/6Fvwv/3xP/8AHK+dPLk3FfLfcOo2nNXdB0i/1zWrDR9Oh8y81C4S2tlY7VeRmCgbjwOTT+qUOwvrNXue/f8ADYHxB/6Fvwv/AN8T/wDxyj/hsD4g/wDQt+F/++J//jlfO11DLazyQTqUeNirD3Bwf5V11x8MvGcMNo39lxyy3VxBbfZ4bmN54ZJl3RLLGDujLKCRuxSeFw63Q1iKz2Z63/w2B8Qf+hb8L/8AfE//AMco/wCGwPiD/wBC34X/AO+J/wD45XkbfDXxWuom1aHTxCLQ3hvv7Qh+xiHzPL3efu2f6z5MZzu4qWD4V+NpZbuA6ZBDcW9xLaiCa8iSS4ljQO6wqWzKQhDfLngj1peww3kP21c9X/4bA+IP/Qt+F/8Avif/AOOUf8NgfEH/AKFvwv8A98T/APxyvnIV0vhbwTrPiPSLvVrOfSrWwtJ47eWfUNQitUErhiqgyEZJCt+VU8LQirtCWIrN2TPaP+GwPiD/ANC34X/74n/+OUf8NgfEH/oW/C//AHxP/wDHK8E8R6Hqnh7WrvR9XtGt720YLMmQwGQCCGGQQQQQQcEGobHTri8hu5Y2hjW1gM8nnSiMsoKjCA/eb5h8o5xk0fVKFr2F9ZrXtc+gf+GwPiD/ANC34X/74n/+OUf8NgfEH/oW/C//AHxP/wDHK+c2VlxuVlyMjIxxXbaV8LfFmoWMl7jSbK3jit5ZHvtThtgguFZ4Qd7DDMqltvXGD3pSwuHjuhrEVpbM9W/4bA+IP/Qt+F/++J//AI5R/wANgfEH/oW/C/8A3xP/APHK+fdV0+407UriwmMMskEhjZ7eQSxsQcZV1yGHoR1qsI5CxURuSDgjac5qvqlDsL6zV7n0X/w2B8Qf+hb8L/8AfE//AMco/wCGwPiD/wBC34X/AO+J/wD45XzmFYqWCkgdTjgVoaDouo65emy02ES3HkSzqhYKZFjQuwXP3m2qTgcnFJ4SgugLE1X1Pqf4Z/HrxV8TL/WNF1jR9GtYbTR7q9jazWXezqu0KdzEY+Y+/SvQtB8Tva2gtTqtssoid7mP7NOAokAxnIA4wQD9a+aP2S2VPHWuSM21V8PXTE+gBTmvpnwhpV3quvG/1DRre502WFWtJjNBKygByFKffXczA9+grysZTjTq8sdj0cNNzp3keJ2Nv4U0m8ml0XxA+skafdxzIYPIKb4mRcb8buWPTnjoc1yGsW8L+IWS2ZVgVUkjKjKkKoOB/LNenfEX4c+K5PFWrHTdEvLbRJLhnjWxsNoaPavAK5wc5HTtms+1tNO0ywfTLHQzea2lsJHimuQZJbbO3ARsEsCMgKFOB3yMePOnNUpJJH0VfEUKlenWdRy0s7paeWlr27nO6bbtMbqdLWC5axtZbhoZ5REp2lcg5xk88Dvxiui+GGqXmpRX0l4sMYDqsaRLx2AQAfUmuA8RxjzEvI5S8DIu3dkn0wR/CRx1x+I5q54Y8UNodjdRx/bRK5EkL28iR+W4GMszKx6dAMfWssp5YTT9f+GODiCEqjdl2PW/B0Vw2geGpGfyomF221jtDK0kmx89AMA8+ldP8ZdS0O3nt9WGk6/qgEPlvNDIYIp1U5BDMpZsEn7pHUnmuFNwdU+H3g+eCzkg2RPbwiOUS7WDyjLgjDKWIBXrz7U7RmvvFFg0UZmtbq1jQqszttusFg3UADaeOB9exHsL4rt2PKk/d5Yq5reH/iRd+MtCOh6fDpukabbIYPJuWOxIxGcMz5yen4sBW9ot1eWPj4TXziVXt2S8EDgsrgqd4XHK5xyfQYGa850bwD9u0rVodJ1C50zXNNuQ90kKF0mgPzxhh/CwIIDA7SMZPeur+IEwsdfW6UmK7e78uCTJyr7ckcYJVs9DkcZwaVrPQ0TvFcxZ+OPw5tddUeL9BniF6qr9qCKoS6Lcjcy4+bgAt7jNeNy6LdXFhj+wL6xvRLuilmuf3MiBTuTB65xkNnHFe6arq2q6bpUVrJaFJrtT5oiXdE7nAV0ww5xhsDnAz61W1Ow1rTUWC51CKeOMIytEGQgGNm29z1bJPX3rz8Uk3zWehvFWPJruTUtTVJ7qCPT9OtXjCWsTHy2YkbSSSR1wePwHevRfAej3cHiO2usltLuLScvNuG2TEbEohUcHI5zggD3q1o/gzVfEWvWi6npNxcWqIzSSGNhGj+WMDDY53Z5Jzzya9K8MfD250eWaS1kWCGaIh4JJNyOxBAJUA4Iz1Bz2rkw9CUpKdtEy5MzYhp1xp6zSRrY/ZhsumjZgfniRz8xORtD/AJiqXiWPSGjl+watcapEYF3I83n7P3q4wMZ//VXa2/gbyrSXy9Umt7qe+a9maMBkLEAFADztwAKg1TwRqVw0C2eswWaLKHkaO1UO2OgyOevvXqwvbUzPGVurGLxTp9vanzrhb28eNmk3M8LyNtIc565B+Yjpk12K2MFhbW0AiSSfabeBSWfcu8LkqBkLkZPOBgc5rch+En2e9ubz+07a9lmcsDcWzKy55I3q+evP41e/4RHXo0Mslno93dbtwljuHhJwflBzG3QcdaoDktNvC0cfnNJpRdiv2jyWMIGTyGBOSSOnH1FdPc6Np8fhcxwq9zcKu+KBV3FURuucjbnacnv0rNm8HeJliikMV+JoxlooLiB4XPod20ke+M061g8caRGxiuNQkjd98tqdKjbdk8qHjyfYE0AazXJhtLe/TeYPtSb1aUtkBxuYD+EBVxnqf5+DftV6ebHx0syL8s6Hn16N1/4FXrV3NqyaJHp9xb6c0yo0ZklsriABdoAYsy8yAk4PTrXC/F/T9S8cpZiRtHtrm2Co0o1FXD4GMkEDBPFb4aoqdRSex52bYaWJwsoQV3pb7zwmz0DWNQtRcWdt5ykbgEYFiOnA79Kx722nt5GiuI5YnXgqwwR+Br1pNP17wVZCTW7RL7RNwhmaGRZDb5+64x0B9DwfrXS3Wl6fqGmQXklvput6TKQEMrlJFz2WX+E/7L/nWeIzeeFletG8HtJdPJrc8jBZA8Z7lJ8tRfZf6M+bp1OT+8NU2TcSJJmQDPQZOa9y174W6Pdzsmi6obKdhlbK+GH+gPRx7gmuO1b4b+KNLnM0kCvjoy5II6dcYrehm+DxEeeE01/XbT8RVsnx2FlyThr/AF3PNrlLcM21rlsL1LAc/wCFVLhoFKGDzgRg5ZjnPfGPeu2u/C2rxWksbLtMhywIzg/XisK8t9Tsr23uJIR+6XaDuGG/OiOMw9R2jNFrB4qEeZwZy1627eEMuG+8dx+b65qpNEyqMwtzjpLycjPSty5uLmKwubdoWVJnDHI64qObVJ/7Qsp1Lo8EQRCrYIAHrVq3Q3jOpHRx/HyMSz02+vpVhsYpZ5z0jUgse/HNdLovw88QXnF1p2qWzZ6Lp8suR6/KDWKt/NHY3EIZjHJKGZTypPqR61pxa0xvIJri1WVliChmXBAA7YIr2csjhZ/xm7/gVXq4jlagrfn+Oh2Nv8G7hUSS6u7+NGJA8zRbwDI9SIz606T4U2KxNu16CEHPL6Tfgj84qzdB1PR54tt1FdwsG/5YXMqD/wBGV1mjaxpMV2IrbXfFdmT3tddmT/4qvUpU8HKXLGUW/wCu55VbFYmn701O3eyt+DOVl+GOhxnEvj3S4j6S2N2p/wDRVRS/DfQWU+V8RNAZh/D5F0P/AGlXbXvjJ7S58qH4ieObfaTnfqXn/Tqopo8X6kzCW3+LGtqT1FxZJL/WvYp5PSqLSK+//KJg81rJX5pf+Av9Is4OTwJpsdv5J8deFWAzy8dwG59/KrHufBNjGCU8beGpfpLMP5x16pN4v8WNtEPxGtLhexuNFgz/AOgtVC48c+NIGIbWvC94o6+bo0P9IqceF6cvhgvvf+SNaWbYqTspL58y/OmePato0enpuXWdMuxnGLeR2P6qKzAkeeZF/WvZJPiV4hDN52leCZ88HdpMXP5AVCfiLeMB5vgfwHP9LHbn8A4rGrwZXveMPzf/ALcelDH4tR1hF/8Ab1v/AGxHkZSIktuQ/QGnB8ReWGUpkkcd/wDIFeqXfji0mBa4+FvgtiRwUilX+UlcJqN1Ncyu66Vp1uGYkLDEAFHoO9cj4SxGracf+3JP8mzro4qpU+OFv+3k/wBDFeTc4ISMEDHC/r9aQbeCVUY6YFWpWkAObS3Hviq5n9beH/vmvFxWVQw0uWdVr1hJfmdkXdaITzV/u0Vf+3aT/wBAn/yJRXn+yp/8/fwYrv8Alf4f5ne/C5NCk8Wxr4m16bRdJMEouZYjIrTjb/qMxqzKrnAJ2nAzxXdweNrO18ba0914k059Hn8K3em2UGlJcraQk27xwQBZEViQT99h1YnPJrxuiu2VJSd2ebGo4qyPRvh9d/D27uLW01mO58ORw2TjULk6lO6as2BtgZY4iYkZgGYjdwuBzg13nh74meE7LxNNDrt4JVlWYyX+ib47MwCxeC2tBHLF5oWMMwHbc4Zs4r59oqZUIy3ZUazjsj0f4I+NbHwPP4i1J5Sk8lpbpaQMpY3G27hd4yQMDMSuDnAr0VvHvw5tTZ+GtM1y4t/Dmka1ZTafMLVi7IIrp5ZiGRgMTTIpyC2BkA4r5zoonh4yd2Ea0oqx9C+Jvidotrol7faH4nik8RP4cTT0uIVuZJDcLqAkyJZ03H9yxw7YI2kDHyimf8LC8Ot4t0nWD43caCuqaVcW+g/2e5GnJCVMxYlcJtw3MRJk3fNXz7RUrDQQ/byPQfiZ4th8UeE9AW41R7/V7XUNSM7yq25LeR4jAu4j7vD4Ufd54Fd3aeLvCfhO/wBEk0nxdZ6xp/22G41yYxXT6leymJ4zKfMjVFji8xtqBiT1JJ6eB0VToRa5eglWadz27RtQ+Hy6VpPhnUvGFvd2Oh2U8uJI7uKz1O5luPMSKTZGZPKjChj8oyxwD3pPDHirw5beNb7xZ4i8XafqN609yt0iWNxteKSIBX08hV8qTqn7wLtCgjNeJUUewWuoe2fY2NDvvD9rpmowap4fn1G7mTbZXC6gYRatgjcUCkSckHGR0x3rrPBXi/SdB+FGt6VcWGlapqN1rVpcQ2Wo28kkRiSKYNJ8pUZBZRyf4jwa87orSVNS3IjNx2PoDwN8S9DvtHvbnxd4kigvtTkvl1C0kgmWHa9qIrfZHChV1XAH7wnZtG1c81n3nxI0m4u76zm1wvpUXhGysbGMWzMgu1Fp53yEDc37lslsBggGcYrw+isvq0L3NPbytY9c+P8A4t0HxVp+nyWWtjUtQjvZ5HS3+0fZlgYLtIWdd0TkjmNGaNccV0Pj7xho+j2nixHsdL1V9cutH1DS7TULeSSF7RbRl3AqVGUJCct1zxwceBU5mZgoZmYKMLk5wPQU/YRsl2D2zu2e3aV8R9La98FWMmunStK0/Rp2uIbWF0ig1BnufLDHYzhQsiAOoZlDHac5NX/GHxL0W3sdQuvC/ibZq142hs81rHOrs1vHMlwTJIu48lOScsG5zyK8AopfVoXv/XcPbyse/wDifx14Vunvv+Eb8Zf2DpiXerPd6fDprv8A2r57s0LhCnlsCrKmJNuzbkDNdJoXjbwlrHiHR4tGvA1rFeWl/FZv5p/sm2tYWa4GGRY4gUDIdjPv3AnBr5cpysy52sy5BU4OMj0qXhY2tcaxEr7Hsf7KjJJ498RvGmxD4dvWVeu0fKQK9b1BrbRNYTQ5rHUHuBcNFauzLGt4nIVlYjA+bAOM9DivIv2Tf+R38Qf9i1e/yWvqvxLNoOr+FJ9F1XR7i6MVxNsuMiIQPvYhlkbHP0zmvMx/8Y9DB/wjA8CaFcarqk2hzeJZbW/itvOmjgJ2gE8ADcCRg8mvLP2ifAWraX43XVbQzW8ypvgvQw/0nYAQwC8ow3BOQB8oxnJx1HiWz1Pwd4ht7XWdQmJXEmm67bjE0OR92QfxDjlTn15rUHip2shp/ie/eAsm/wC1/ad1teR55ePIwpAI4znPY1wTjzI7qVR05XR4/eLY61a2lnr17YWviq8XJFvchIJTt/dtc4BQSc4+XnnkiuNu7e90u+l0/U7aW2uYeJIpByv9GU9iOK9E8UfCq0uYWm8P6zFrtq0H2gTRSI9zavn5kYKf3i5yfUAE8UmmaNHe+EdPtfEd4dYu7ecpbiJTG9quCRFJOedpALFdu7jjjmuaVJy33On2kIR9zWPVdvNeXkX5rvU7P4M+FX0OFpLxp7jygiF3UiaQhlHdhjjr9K0NHvIL3UdYkn1CW2NtYSoRAXeRCux3ck4w2ewz19q7/wCHHgGSPwn4fH9oz282mzzTRGONVk3M74yGJI4bpxXYT+BfCp1q81e80mY3F8SJhFGUSQtjJKr1JwMnqcV105NRtI8+pTi580TI8ESatPa3QtbWaW52rAt6kYbz1AzlyAAp5PHTn3rsx4Vmubw30lpai5iINrJcZbZlQGJVTz371j2cN7pNukWn6XarGxGBbX0lu0nGN23LDtzk5rRXUvEEKhm03WAMZ/c3UU/6Mopu19Bx5re9uXdW8BabrkVrHrlxPcJbMHEUB8iNmBBBIBycY9a3LHQtNs7t7qODfMyhd8nzFQBjA9OgrmP+EovYMfaF1aHjP7/TVcfiY2p//CbxRyeXNe2qOOqzWVxF+uCKVijt6K5GDxtZSMF+1aNJ/u6iFP5OorTtvEAmTcunzSj1gmilH6NQBt0Vi2PiS1uYjI9lqVsA7JiW1Y8qcH7uR1BqwNe0j+K9SP8A66Ap/wChAUAaVRRXMMk8kCPmSP74wePxrIn8YeFIJBHN4j0pHPRTdJk/hmp4/EOjyLuhvBMvrFGzj9AaANG5aZYHa3jSSUD5Vd9oJ9zg4/Kudebxoxu2ez06NVQfZkgkLl27hi23H5VeuvEmmW8Rldb9kHeOxmb9AtZC/Ebw00nliS8WTn5ZrV4Tx/1020AUGTxXb3j3DQ3rPJgOIBGq9uc/MTge1S3msSQ3Jjkvr7cG2lbjSzg/8C2qCPxrRXxpZzrmxt0uW7KL63BP/kSqVx4u1iOWTzfB2piJfutFLHKX+gVv60mNGbczaHfC4srlPC19FsImR7ZV4PBHBPNeCeL9H1b4U6ydQsY47zwlqUn/AB7GQypHnnY2QD9D/UV9DW2oaprcLuvhqyEQfEkV+pjkPfoVIrO1/wAMPq1jPDeeCdCaKRDG4iucNg9CfkA/WnFqzjJXTM5wlzKpTdprZ/o/J/8ABPBNY1CzvNLXVtNV73SQcywsxM1k3U/Ve+e3uOar2PjDXdNj87S7k6pZKNz20hHmop785Vx78fUVieLtC174V+K1hkWVrC55t2LDEycZQkE4Zc8H8e9Z2oW8M4XVvDjYVm3tbD5fm77P7j+q9D29K+exuTxpVfa0XyyezWifk7bPz69ep+h5HmuGzTDuhio3tut5Rf8A7cvx/wAWy9I8PeKfBXiQPHdJJpt51kktmKuh9XibPHv8y+9W9Z+HbX1m17otxaaxEw4a3dYpD9VOUb8NleJ3X2DWF8+WQ2t5Gx2zxgoVb0bHKt7jj1FS6f4o8TeF7v8A0l7mUAA+fbtsn2+rKPklHvivMqUZSk41Y+/9z/RP8PRnoVcjjhkqtF3g9mvei1/6Ul5ptd1Et+JvB8FvM9vcwiznYkGG8t/sxf8A3XB2N/33+Fed+KPCUunSqVje3Jx8k7bcjPVWOMj86+g9F+KGj69pnl6jtv024lzHv/NfvqfwcewrHvNP0q9eR/CWs2pt5fmNksilAfTy3yjfQgN7UYbMcXhKllK6XSV19+mn3fMiWQ4HMIezqQUZNXUl1801pb5NeZ8zT2k8SqHWRAxXnHBzmoY5J0dWVieK9e8SeGY47nbNpv2CdWBc2amAnHTMROz/AL5xXHXfhycNtge0vCiMAjj7PNnJPToT+dfU4XPaUkub3X/XXb72fM47gHMaEeamuaPlr/wX8kzI0rU1gDLLhQx6kY5ru/hPdWf/AAl0N3JcxosZBOVDj8q891G1uLGcRy2lzbYiDlZRnn6gdKk08M1ndvHFGWaPO5W2lc8cf/rr1sHV5q8aq1Pi8dh6tKjPC1FyvzTX52Ow+L9xbTeLLieGeAq7E/u4wo/LtXHC4jKHbJ+VQ+IzdPeFpllj44V2J4+vP86ySsqgN1B6Yr6uGeVKFRxUdDzMFg1GhGLkaslxGMlmBqJp1K5WRSPrWeZpV+9nmoHck5NaT4il0X6HfHDIvTTNnKMD9DmnRXG4Y3EHvWWWpd/rk/jWVHiWrTm3+pt7BWNM3cqhhk/iKptdTHPzmq5fim5rlxvEWKrJKNRperKhRiuhIzM3U5pmaTNAr56pWlN3bNkh1FG40VnzAf/Z">
            <a:extLst>
              <a:ext uri="{FF2B5EF4-FFF2-40B4-BE49-F238E27FC236}">
                <a16:creationId xmlns:a16="http://schemas.microsoft.com/office/drawing/2014/main" id="{95055F0E-210C-4B7E-884D-12984A357A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data:image/jpg;base64,%20/9j/4AAQSkZJRgABAQEAYABgAAD/2wBDAAUDBAQEAwUEBAQFBQUGBwwIBwcHBw8LCwkMEQ8SEhEPERETFhwXExQaFRERGCEYGh0dHx8fExciJCIeJBweHx7/2wBDAQUFBQcGBw4ICA4eFBEUHh4eHh4eHh4eHh4eHh4eHh4eHh4eHh4eHh4eHh4eHh4eHh4eHh4eHh4eHh4eHh4eHh7/wAARCACQAh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9UN/dW9jZTXl1J5cEKF5HwTtUdTgc1NWP44/5E7WP+vOX/wBBNfheFpKrXhTls2l97P6AxNV0qM6kd0m/uRb0vVdP1SyhvLG6SWCbPlscqWwcHg4PUUmpaxpempC9/f29uszbYi74Dn0FeK6fDDcyeDYZ4w6OkyEZ6jzWqg0McvgTSpHBJTVJYR8xwEZEJA/EV92uCqHtrOq+Xma2V7Xmlrf+5rp1PhJcZ11Q5lSXNyp7u17Qb0t/f016H0MzorhGdQx6KTyaTzYtxXzE3DqNwyK8G8UwSS+IvEUsk6RpYzIqSyb2kiUMFUR4PHbNbfhmwh1X4l3011JMzQ2sV0CDt8xwkZBb2yc4rhqcJQp4d15VtFDmfu+UXbf+9/wDvp8WTqYhUY0dXPlXvec03t/d/wCDoeurNC2NssbZOBhgcml8yPzPL3rvxnbnn8q+evD8ccVnoF3GuyYawVLg4OP3Rx+pqzqDxx6oNQsjMzprJVr2Z8TM3XaAOicZ6966pcD2qcird/s9U2v5v+D5HLDja9JVHR7fa6NJ/wAv/A8z2mXxFoscV7L/AGhE4sWC3IjBdoiTgAhQT1q7aX1rdWcN5DMDDOoaNmBXcD7HBrxVrWG2i8dtDuje3kWOIq5yqm45789BVS8zfSWcd6TOsWgGSFXYkI4VjuHvkULg6hUT9nVas1q0tuSMttO/cX+t9em0p0k7p6JvfnlHf5dj3tpY1fY0iBsZwWGcUGSNYxI0iBP7xYY/OvBYR9v1DQ/t26cto0y5cnJ2+ft59sD8qfZeTdaD4dtJllu5SblYbWRgsHU/Mx68dgB2rOfBfJa9b193/H5/3OttzWnxl7S9qPp73+Dy/v8AS702PaNU13StLurO1vrsRS3jbbddjNvOQOoBA6jrV8yRhipkUMBnBPOPWvBdMmkk07wi0kjOI9TkRdxztG+I4+nNdV8X5DpniK21BQQbzTZ7MsOuSCB/6GKyr8JxhiaWFjUfNLn1to3Bu1l0ul3ZrR4rlLD1cVKmuSPs+uqU0nq+tm+y0PT1liYqFkQlhlQGHI9qUSxEMwkQhfvEMOPrXg1g10sl7BuMU+i6PPBuTgqfMIOD9HqPTlFq8aWv7tLvQZ2uFU8SNsl5b3yo/Kt5cE2Uv3+3l6vv1jZr1MI8aX5f3O/n5pdukrp+h7brWvaTo1rHdaleJDDI+xGCl8nn+6D6Gr4mhKlhKmFALHcOPr6V4Lf6bb2/wrsdRjaRprq+2vubhQgkACjt1P51bgtBe+ELlrq+gt9SbWB58dySFuGCfLGSPqcZ4606nB+HVPmjWek3Bvl7NK9r3SWt3d9NiafF+IdTllRWsFNLm7pu19m9rKy67nsOs65pWjxW8uoXawpcSeXEwVmDN6fKDWgHQgkMpA6kHpXgmqS2h8NRWsdvc20kGskT27yB0iYqcrGQBheDx7daTVS9np3iyytGeG3GpxqURjjbuk4/QflVLgqM4RUarUr2d0rW5opNWfaV92n3QnxnKE5OVJONrqzd78spNO6/u22TXZnvXnQ+X5nmps/vbhj86croxIV1Yjrg5rwLUkEFj4n0+3XZZxtbusSn5FO8cgfia6X4Zqlv8R54bf5IpNLidlB4J8uI/wAyfzrkxXCKoYapXVa/KuZLl3VoPXXR+957HXhuLHWxNOg6VuZ8rfNs7zXbVe55bnq5kRXCM6hj0Unk0hmhBZTLGCv3huHH1rwnxluk1zxRdzMzXNtdRCCQsd0a7iML6cYpmvwrdal4knuI98wsreXceoYmHJ/U1vR4LVRQbrWul9nq+Tz1Xv76bbGFfjJ03NKjezf2ui5/LR+5trvue6ajfWenWcl5fXEdvbxj5pHOAKyLTxl4Zu7G5vLfVonhtV3zfIwZVzjO0jJGSOgrj/GrSTfBbS5HZnbZbFiT14xWJqsmhu2qfY1vDfnRo/MZWQ2+NkecY+bPT8c1hl/DNCvSbqSlzc8o+7ayUXFO9+99+nZm+YcS16FVKnGPLyRl717tyUmrW7cu3Xuj1ltc0tdB/txroDTtgfztjfdJxnGM9faoLPxRoN5pE2rQalEbGBtkkzKyBTxxggHuK881q+jHwQsLeORWkkeOJlVgSvzs3I/4DVDSpNFudM8VabeS3NhpxkiuYWaA74zuwMoOcZK/hWlLhajKjUqScvdqOOiv7qlGN7Wu5e9dW7bGdXiitGtTpxUfepqWrt7zjKW97KPu2d++56lovijw/rAlOnapDL5S7pA2UKj1wwHHvUTeMPDQs57z+1oTBBN5LuAxBfGdq8fNx6ZrhfhrNZz65NoWq6fp1/JJaq0V4sYPmxAKVVwfbb1GQRzWV4OfRtP8MatqGr26zmwv1ezjDFczYIUDB56d+wp1OGcLCrVj775eSyXK3JTdtHp17pW6omnxNip0qUvcXNz3b5kouCvqrvp2bv0fU9f0bVtN1i1N1pt2lxEG2sVyCp9CDyD9atLNC2NssbZOBhgcmuR+GOjX1jpF5qWqEi+1WT7RKnTYDkgY7Hkn8RXk1hHHBZafdRDZcJrLKGB5AxGR+ua5sLw1QxuJr0qNb3abSTte7ad9brZq17a7nViuJK+Cw1CrWo+9NNtXtZJrprq072vptc940nXdJ1WS4jsLxZWtpfKlBVl2vzxyBnoelX/Ph2lvOj2g4J3DAPpXz7qsMQttbuQuJ4daUI4PKgmU8fio/KtbxFbCz1y58OKMR3+qWt3EuOCrht36sB+Fd1Xg2i6iVOs1fWzV9FyX1ur25r7Lb5nDS4xq+zbqUlo7XT6tz5dLO1+S273+R7b5kfmeX5i78Z255x9Ko6VrWm6o9ytlcGQ2r7Jt0bJtPP8AeAz0PSvIpobPTfFr3txMb6A6txe2cu2eF8n904Ycj1A9OvasvUbq6/srxDF9ol8o6vGrjecFczcfTgce1RR4NjVWlV6qNnay1kk9Ltu19vdZVfjGVJ60lo5XV7vSLa10Svbf3ke/iRCnmB1KddwPH50qMrqGRlZT0IORXjuq2ekrpGv6Vp+sS2UUdzC7xXCFLZWIPyKyknn6DoK6H4TyW8U+t2K209jdROpngEgeCM8jMeOn0Oe3NeXi+HY0cJPEQqN8ttHG2j5dXd/3uia89UerheIJVsXDDSppc19ea+q5tFZf3erT8tGegCSMyGMOpcdVzyPwpFmhb7s0Z528MOvpXgemSLFreiajY+cVk1RkN1M/7+f5o8hgOgwfU/eNVRFFHpsl0ibZo9cChwcEDax4/EV7EeB03b23b7PW7X83l6+R4743sv4Pf7XSyf8AL5+nZ2Pedc1vS9FtftWp3awRbxHnaW+YgkDCgnsaTWdc0vR7GO+1G7WCCRgqNtZixIyAAAT0rwvxHGjy+JriQb511RFV2PIBM2R+g/Ku3+MMccnhPQroglxKihgxGA0eT/IVjLhTD062GpTqN+0bTaSX2YyVt+9rv7jVcVYipRxNWFNL2aTSbb+1KLvt/Ley+89Iiu7aWJZUnj2soYZOCAemQenXvVcaxpf9qDS/t8BvSm/yN/zbcZzj0xzXi3iyGKHW/F0KKAvkQBQTnjzIe561Z0Kzt28ZaZ+7/wBZoqzY3H7/AJBGf06dKa4Roqg68qrtyuS0X8sZa6+dvkKXFtZ4hYeNJX5lF6v+eUdNPK/zPahPAcYmjO44Hzjk05JY3+5IjfRga+fdA2r/AMInhQSNUk4+rw1c0OxVPBvibVoZp0uYZPIXYxChHZd/HqQMZ9KqtwVGknev1SXu9XNwXXyuTQ40lVatQ6Nv3uigpvp52Pd0dJATG6uAcEqc800zQgsDNGCv3huHH1ryX4UxtZeLbeEXEafadNWVoIUbaRtBDMTxu9fc1ieMILd9e8ZPJGDJG0bIT2PmID+hrmp8JxnjpYX22ijF35e8lHa/S+92dNTiuUMDHFex1bkrc38sXLe3W21j3Z5EQgO6qWOBk4zQZIw+wyIHxnbuGcV4JriXGoaq/wBonjKQaNBIrzhmMahIySgH8WSfzNami2MOtePNEjvJ55VbTYpDICVaTYpxnPOPlH1rSfB8aVH2tSvtFydo9lfv2IhxfKpW9lChvJRV5b3du3c9n8yPzDHvXf1255/KkWaFj8ssZ5xww6+leKW8VppniqO8up2v4Dqvy6haS4lWTI/dyBhkj1A98E9Kw7yGOGwu7lF2XMWtbVYHkDDH+YrSjwXGq1ato0rPl6t2/mvp56+RnW4zlSi26Oqbuubolf8Altr0tp5n0QZEDiMuoc9FzyfwpS6BwhdQx6Ank14Dr6zz614g1Ce6SJ7XUABOwYzJ8zhQmOg45+gq/fCzu9c8SXutXd1G9s0LQ3ESbpY8sANoJGOoqP8AU1JRk63RN2i3q+SyWuvxrz8tSv8AXFtySo7NpXkloue7emnwPy89D1+TXdIju7q0a/hNzaRmWeFTudEABJKjnuPzqXStUsNUtEurK4EkT527lKE4OD8rAH9K8mW2hPjvxDInmZ/siS4RmJVt7RISTz1+Y8dB+FZ9hcHT9I8Oa5IxY+Xe2zszZJyG2jP/AAI1X+qVGdNezqPmai1dLdwlK1v+3bb/ACYlxZWhVftKa5U5J2b2U4xv/wCTXat80e5edDsEnmx7CcBtwwT9aWSSOMBpHVAehY4rwKaxmkXw7pu6ExPpck6rOCY1LGVi2B/FgDHuBViS3F7omjTG+h1MwW9wq2VwzIzxgvl0zxlRnr/dHXpRPgyEeX9/o2/s9Pet1try9Wku+gocYzlzfuNUl9rr7t+l9Obom321Pd6guLy1t7WW6muIkghBaSQsMIB1zXCx3djN8GXmiuNSitVhKFiwecYkwVzwCO2eOK4OxhVZ9VtlgW2t5dDMwhSQkMQisrtjjccZP1NceA4X+s+156jj7OTjtvZq/Xez2189ztx3E/1f2XJTUvaRUt9rp26bab6eWzPdLbULK607+0be4Sa0KFxKnIIGckfkayIfGfhqaO1kj1IMt3MYYD5L/O4xkfd4+8OvrWP8O0trf4WiTcsayRTPKzPxnkd+nAFeZ6Y4TRvDbtgBNWkJJPGP3NdGX8M4bE18RSlKX7ubittdJPs+sUc+P4lxGHoYepGMf3kFJ7u2sF3XSTPoKSSOPHmOqZOBuOM1Qk1zS49cXRXugt+0fmiIo33cE53Yx2PevMvikbS88TXIj3Xsq6YZFEjgQQqMnehGSzcfr1rnk23t5ZfbCZs6FLy7E5KrLt/LaPyqsBwjCvho4ipUavFuyWztdbvVaPtfoycfxbOhiZUKdNO0krt7q9nstHqu9uqPf1IYBlIIPQjvRXJfCFi3gGwyxODIoz2G88V1tfJY/C/VMVUw978jav3s7H1mAxX1vC08Ra3PFO3a6uFFFFch1F3+ytU/6B91/wB+jUV3oN7d2strcaXcyQyoUkQxthlIwRX1ptX+6PyrP8R6vpvh7Q7vWtVlEFlaR+ZK+3JA6AADqSSAPrX6THgvDppxqSv8j8wlxziWmpUo2+f+Z8jQ/D+yha0aPw5MpsyTb4WT93k5Pf19ab/wr3T/AOzP7M/4RmQ2nm+b5ZRzh8YyDnI4r6z8KeIdL8Taeb3TfMCqQHjlTa65GRke4rY2r/dH5V2PhuaeuJqX3367/m2/mzjXFMbW+q07bbdNF+SS+SPjW4+Hun3E0M0/hcySQqqITC3RRgA/3sADrmrVv4PFvqs+qQ6HOl5OmyWUI+WXjjHTsPyr7A2r/dH5UbV/uj8qiXDHNHlliJtWtv07enkXHixxlzLDU73vt17+vmfGUXw606KKGKPw1MqQzedGAsnyvx83X/ZH5UT/AA50ya4e4k8LsZXl81mETgl/Xivs3av90flRtX+6PyrT/V6pe/1qpf8AxGf+s8LW+q07f4T42uvh/Y3Nzc3M3huRpboYnYI43jIPOPcA0l18PdPura2t7jwy8kdsuyEGN8qvXGepHPQ19lbV/uj8qNq/3R+VSuHJK1sTU02120tp8tPQp8Up3vhaeu+m+t9fnr6nxzL4FtpbqG5bw7J5sEPkRFY3UJHgjaAOMYY/nUX/AArzTvstvanwuzQ27M0StE52k9evr6dK+y9q/wB0flRtX+6PyoXDcla2Jqaefr/m/vfcHxUne+Fp6+Xp/kvuXY+NIvh5YRR20cfhuVUtpTNCNsnyOcZPX/ZH5Vc1nwgNY8n+09DnufIbdHujYbT+H0r6/wBq/wB0flRtX+6PyqXwzeaqPEz5lezvqr72fn1KXFbjB01hqfK7XVtHba68uh8fQeDI4L27vY/D8onvFK3DGJj5gPUEHjmq1n8PtPs1uBbeGGj+0xtHLiJslG6qD2B9sV9lbV/uj8qNq/3R+VC4ZaTX1metuvbb7unYP9a22n9Wp6X6d9/v69z43l8A2kmkRaTJ4dmayikMkcJR8KxzznOe5p0vgS1lS5SXw27rdMrTBomO5lGAfYgE8jFfY21f7o/Kjav90flT/wBWn/0E1N779b3v63Sfqhf61f8AUNT2tt0ta3pZtejPjM/DvTjYJY/8Iw4t0l81UEbj58Y3E9ScetTDwJa5vc+HJG+3NuuQ0TMJDnOcHock9K+xtq/3R+VG1f7o/Km+G5PfE1Pv87/mk/VCXFKW2Fp/d5W/JtejPi65+G1lJotxpMGh3Vnb3DK0hgjIdipyPmINXNE8DxaPJ51hoM0U5jWN5fJO5wAOvbtzjrX2LtX+6Pyo2r/dH5U58OSnTdOWJm09Xrvtv32X3ChxQqc1UjhoJpWWm2+3bd/efFviTwroUVymra9osMUjOFE08ZUO2OAezHA7+lZ11Z+DLq4u7idbN5LtAk7eYw3qMYHB4+6OnpX0N+1Oq/8ACEaXwP8AkKr2/wCmMtfOewf3a78JwZ7SmpfWqitotdlpt9y+4+TzvxPqYDFSorBU5X1ba3butflf7zS87wz/AGUulNJZvZKgjELncu0dBzVG00/wRa2lzZ20NhHFdLtmAY5cemc5x+NRiPcwVVyT0AHWu1+FXg2/1rxTazXFs9tp1ri6nuJkKoEU9iepqpcD0qEJWxU0nq9d339fM5cL4sYzHV4U44Gm38Kdm7J6P0VjkE8LeD000SLpkS2byiQPmQIzqCAc56jJp8sXg+W+ub2b7FJcXUflTs7kiReOCCcdh27V7d4p8SWN/daa9rYteWNrcD7Dp5GGuUUEtIM9Sw5BPUe5NWZNZ8D31vJdz+E1nhjdY5HjhV2jZo2cBkwGBwp6jg4zXB/q3zu88TUf/b3p/kvuR9hLiitCKVHDUv8AwFpde3q/vZ4PosPg3RpXl0wWFtI4wzq2WI9Mnt7VVk0nwDJA0DxWRjaXzmXzW5fBGevoTXrfj218Az6FcNoemrBeqrEgxbGztVhgf8CFeOMntXdhuEI1m6scXUT0u76u22vl0Pmc18R8TlzjQqYKi1ZtJJ2V99LdTV0T/hEtFjlj0ua1tlmIaQCUncR06k1k6ToXgTTWDia3uZFn89HuJAzI3tgDjjoc0jJz0/SmFB6V0R4J5edrF1Lytd31dtrvc8x+LdSSgngado3tvZX3sti9Lp3gOSO4jkWyZbiYTSjzm+Zxn5uv+0351AdL8Iv4ij1y41iS4uImDQpLc5jix0CjGQB6ZqsUHpTSg9BVR4Mcb2xdTVW36PR/gkvkEvFecrXwNLRp9d1qvubb+ZrS2vgWTVBqkkemtdh9/mZ6t/eI6E++KI7bwMkV5EBp5S9YPcKzlg7Akg8ng5J6Vj7PYUeWPQVn/qOrJfW6mluvbVfc9uxp/wARbqXb+o0r6/jo/vWj7m1bQ+B7fTJdNhXTVtJTukjJzuPYknkmptFk8IaLE8elyWNsshy+18lvqTyawPLHoKXy/aonwJCpGUZYqo09Xd7vu+5UPF6tTlGUcFTTirLfRdl2NFdN+H6XCXCQ6akqS+crK5GHyDng+3TpSHTfAJhaErY+W0wnZfObmTBG7r7ms/yh6Ck8oela/wCpcv8AoMqfeZf8RYl/0AUvuNK+0/wBfTzXF1Hp0kszBpH3kFj68H/9dXNUl8IanZQ2V/cWc9vAQ0aGUgKQMDofSsAxD0pjRewqHwMm4t4qp7u2u3p2+RrHxbq+9bBU/e3319e/zNjUrfwFqFzJc3o06aaRQruXIJAxjoevA560NH4D+0WdwX07zbJVS3bzTlFX7o684981gSRD0qlcRDJ4pf6k2io/W6llpv8AL8tDWPirOcnJ4Kld6vTzv+ep0kdp8N4biK4j/suOWKXzUZZSNrZBz19QOOlWbC68B6fbXNra3emRwXRzPGZdyufcEmuCuIx6Vn3EftWdXgznVp4qo15vtr+ep2UPEuUXzQwdNPyXfT8tD0vR7z4f6LLJLpt5pVrJJw7LLkkemSeB7VlzW/w3n1i91O81ezuZLzmSOW4UoDkcrjBB49e5rzi4T2qhOtRHhJ05yqRxVTmkrN31a9d+h1/6/wDtYRpywlPlTul0T9Nup7Hqd58NNQMJvrvRZTCoSMmUDCjovB5A9DUqaz8PI9Ui1NNU0lLuKIQxyLPjagGAoGcYx7V4RMvWqcy9a55cILl5PrM7aq1+j3Xo+p30+O5OXP8AVad9He3VbP1XQ97OofDD+1RqhvtD+2B9/meaPvdd2M4z74rPsV+FlrNNNJrOm3byXH2jNxcK2xsnpjHHPQ5rwqQVXcc01w1OEXFYqpayW/RbIv8A1ujNqUsJT3b26vd+p9GXup/C681IajdahoUt0CGMjSjkjuRnB/Gi/wBU+F9/qC6heajoU1yuP3jTDnHTIzg/jXza4qMisFww42tiamistdl2Xl5HR/rfzXvhaeru9N33fn5n0ve6v8MbzUTqNzqujSXZQoZftGCVKlcHB54OKikv/hZJpcWlvqejtZwyGSOL7UcKx6nOc182EVPewLDFaMEKmWDecnqd7DP6ChcMuKiliamm2u1r2t2tr95b4s53JvC09d9N72vfvey+4+kL/Vfhff2lvaXmp6JLDbIEhBnGUX0BBzj8aS+1T4W3tnBaXOoaE8NuNsKiYLsHoCCDXzOaShcMONrYmppqtdm92vUp8Wc174anro9N0tk/Q+pB4m+HY0o6UNZ0UWJTZ5AlXZj6VQs774U2crS2+oaHGzQmFv8ASMhkIwQQTg5r5pJoqYcLciko4iaUt9d/XuOfF0puLlhoNx2029Ox9OW+r/DG30ifSYdW0dLGc7pYftXDHj3z2FQTXfwomsYLKTUNENvAzNGgucYLYyeDk5wOvpXzRS5q1wzKL5lial73367X9baX7EvipSjyvC07Wtt03t6X1sfS0958KJo4Y5b/AEN1gi8mPM/3U54zn3P0prXHwlby919ojeXF5SBrknCc8cn3PNfNeaSmuHKiVliqn/gRL4ng3d4Wn9x9Wad4u8BadZx2djr+kQW8YwiJOMCrH/CdeDf+hm0v/wACBXyXRXHPgzDzk5SqybfodkOOMRCKjGlFJep9af8ACdeDf+hm0v8A8CBRXyXRU/6k4b/n5L8Cv9e8V/z6j+J+ydeKfF34oaDNquofD4WMOpbkMN6syyBCcbiisuMMODnPBr2uvIviz4BtVl1PxdbyRqPKMk0JTnzCAu4H9TX1eMusPUlGTi0m013SPk8v5XiqcZQUk2k0+zdje+BaeHYfBpTQrOWz/fkXKTTtM5kwOd7ckYxj0rrPFerf2H4cvtW8nzjbRFwmcbj0Az9TXyumrpZmCzMxRyzSgBsegz+lem6P4mutZ+FniTT7ydrh7SBGjlY5bYzdCe+CK56FatUytYqT97lb+audWJw1GlnH1SK9zmS+Ttp+J3vw58af8JJoF5qOoww2Rs3IlZWOzbtzu56VzN/8Wby81U2PhbQHv+TtZwxaQDuFXoPqa4vRJbiL4Q6/5O4LJfwpIR/cwM/rj867/wDZ6trJfDF3dxqhvHuikzfxBQBtH05Jrw8NjsVi3Rw8Z8rcbt2V3q9vuPoMXl2DwSr4mVPmSlyxjd2Wid3950PgrxRqmsXUthrPh280q7jj8zcyHynGccEjg+3NdXWD8QtZufD3gnVtbs44pLiytmmjWQEqSOxxVt9asbXw9DrWqXMFjbNCkjvI+FUsBxk+5xX1FCjUhTSlLm8/+GPjsRWp1KjcI8q7dPxNOiuD8VfEbTNOj8P32nX1hcaXqOoG2ursuSsKKpLdOjZx1/Kuw0bVdN1mwS/0q9gvLZyQJIm3DI6j2PtW7hKKu0YKabsjI+Jutah4d8Aa1relWwuL2ztWkiQqWGR/EQOoAy2PauE8Y6l420n4f6RrmmePrO/a5vIIjcrpURSeO4eNFI5wNmWPHXIBxivU9ZuZLPSrq6jsZr94omYW0IBeXA+6uSASfc14rH4Z1+XwBqVvY+H7+xsbjxXa3umaXKB5ttbCaJpCVBIRdwdtueAa7cHy2XNbdb218tf6+4yq3vp2LfiLxp4x0Hx5Lpf9uWd9BYSaVbvaPZoj3zXLFJGQg5VhjcAMgc1ufETxdrVnoWtappYmaKwmFtb2lqFNxdyAgNgkEhQDn5QTj6c4fi/wtrq/GK88c6fo09y+nS6cbfaoP2mFlkjuUTPdQyt/wGtnxf4Bs5PFlpr11Z6jqFpa3TXkEVlKFeKViCwZTjcpKg5BB7dKzxkox9lKMU9rpadFpp/WtuhVOE5wnGL96+l3bTW+r6/5eZkaz428VaP8NJdchuPNmu9PMtp56K0tpcgAmGQdCcE9eeD0xgxSfFbWZNN8S6rZm2kjttE0y4sYHj4jurlnjcMRyQHA4/2azZ/hndWngbxHHoWk6lDDMrzWllczCSeadsLnHAAC7uDyfU9Slz8N/EENz8SbHT9Pdre9isrrSGYhVlZJXnaEHsQ5I59RXThFRlSvUSUr7eV4/p+pWOpRo15Qw83KC2drdH5vr5nrvgq18W2RvrbxPq1lq0YZGtLqKAQyEFfnV0HyjDdCDkjrXgen+M73UNE1eyh8W69Jq1rpuoaldX0d+yrYPDMVhgMeNpDDbz1+YV6T4I8PajrHiPxL4gFrrvg+31GW1McRZEnlkQOZmZW3gKzOBxjO3NeLt4T1Sz+Gevx6bKkGsavqUs19HLBMJ/s0LsYoUAQgs7/MeQPuiujC06fNLmav7vT7/wCu5y1ZSsreZyM3xW8cWn7hvGOs3c2zEkqXeEU5BBT5Qc7cqQ3eu7+Gnj7Ur6WNdU8V+INVu9U1O3srCwS+eFoYpGYSSFwgDsg2+3NeV3vhPxBqMjXq6LrEVw6tJNHPZzElgBkhtvLOdxA7dM16D8JPDl9Yy6lqSxzadfadaPBop1K3njV7ibhrkrtbaUTgY6nFd1WFBU1Ze91/r1tt0u1pc54Snzb6f1/Wp2Wnanrn2L+yJPGfiK71LVn1htMv1vSqwpZFhH8gGH37Wzn2xXv3hC4mu/Cej3VxI0k01hBJI7dWYxqST+Jr5o8G2lzp3hnSL68jvPtvhS31i1+zfY5y961wD5TQ/J8ylmbJOMYya+lPBUbw+DdEhkRkdNPgVlYYIIjXIIrysyiklbu/zf6WOvDtvf8Ar+tTJ+Jvhyw8UWGnafqTSiBL3zcRsFJIjcYyfrWBp3w08F2bBl0ZLhgMZmmMg/LJFdf4xvIbGKxuLgyiMXBDGMJn/Vv/AHiP05rBj8ZeF3hfyLfUb51PzJJEcD/vshcfSvNVWaXKnoFTA4apU9pOmnLu0my9a6bpGmDbYaXaW8jEBVhtwrMx7cAVgeM9Wxer4btyZS/z30iD5WkAysGfZcsR6DnvWxrfiC4ttMtnjtUtNTvVIs7Z2BFun8U0mOmBz+nrXmpu71LkJZ295EISzB7qURCT50Du+MsWYyISOPl+Xtzm3c6YxUVZIoa3bWejWj6drcttqGnQsqqjYWezd1LnyHOcbQV+pPAB5rlfFzadouoy69o+oNHYPbwpI8jNcS38rMfMaQHGwqvcdScAnca0fEOoXGu309ncahBJpWnTy3lzeW8JVZGY4LgMTk/wRjPPXp04LRtV0zUIZrW+kZJSJIbV72UPbSAcosm0fwZ++BgsSSD25VXlUnyw2XU9nEZdHB4eFStfnl9nsntd92ru3TS56/rcujNoFzLBr5ttgWSO8iumdFO1VWTBJG112qcfMrDgEV4Hq3iC1g0qe3tonQHCx3bpkk9woxj147D9NTS9PaG0db2ZpyVKkbvkRMnOzHA3ZJGOx461Y+JHw31r+3vCek2k8El9q1uzDT0YZslDZ3sB0XaQSfVSBXIsTVr1bU72XbTUdXBYahQ/2hJuSe6Tsuu+2nUw/D1v5WlIwvmvQ/z7y2QpPVR3H41eKn0rv/FPgXR/DFpYeGLG0muLy5iX7NemcApNlfNkKjnZgEkcj+lH4c6V4Ns/Ft5dXVrrEsZkjjh3XSNG8pO0sS5XOWwFx0CnJxX11PFulCMZR2PyfF8PfXK861OrpJ3V15+Wm3lucYYn2F9jbQcFscA+lMK1614m8MWGuaZeyeFpb92sJ8PYNYhN0sjY4IYlm+U/h+FeZ39hd2MxhvbWW3kHVJEKn9a7KFeNZXR85mWWVsvmoz1Vr36FDbShal204LW9jzOciCU4R1Kq05tqRvIwJCKWIHcAZo2VxJuUlFbsh8ul8v2qSyljvLOG6iRkSVdwViCRyR2+lS7KItSSkgrKdGpKnNWadn6oht7Oe6nSC2heaVzhURckn6CpmGg6fqVtp+p3jXl9NOkJtbGRSIdzAZkl5UEZ+6u4+uK7nxf8P9fuPCNpH4R1SOJpbRHvbQgRSXbMu7iXPTnGw4HHUmvE9G0vUrLxrp+mXWn3UF7Fexb7d4iJFw4/h64968fE5hK7jT08z9ByjhakoRrYp8zetui9e/5ep1iLoerXc1npV01nfRStH9jvpFHmlSR+7l4Uk4+620+maydSs57W5kt7mGSGZDhkdSrKfcGsPUNM1C68UXunwWNzJdtcykQiM78bickdhjnPSu08PTRyxt4Z1rVV1W7a3lNt5OJRYNHG0mPP/jBCFdi5UZznIxU0MfLSNTU3zLhqlZ1cM+Vrp0+Xb+tjkbmPrWbcJ1rauV4rMuVr0JI+YoTMa4XrWdcL1rXuV61mXA61zTPaoSMudapTVozjrVGYVzyPXosoy9aryValqu/esJHfBld6iNTtUTdawZ1RY0DJA9TXafEe80m60TQo9P8ADa6RLaRPbvMrsftKg5y2ScsCT8wwDnoOK4sjd8vrXvX7UOl6dZ+E/Cctix3KWidcHAAhixjP0rx8bj1QxuHo2+Pm+Vlc9LDU4yoVZPpb8zwCkNONJXrnMhKKU0lFwEoxS0UrgJikpxopgNxRS0hoAKKKKdgP2TqnrVjbanpNzp15/qLmMxPzjrxx71crH8X6fdalpUVvaBTIt3BKdzY+VJFY/oDXPW/hy0vpt3OjD/xY+9y679vM8A8X/BHX77UEtoWSQxkmC6hnVG299yt+Gev1rSsPDLeHvDc/gnw+1zrmt38qHVLpRmOFUORHuwAOetegnw/41Fxps/8AaTySR27+a7SqzJK2dwB4+UjYPbGaH0Xx9HBDFDq0hUSo7sZgZMmNNxzwCocP8p9a+e9lVhQeHpqag+mj0e6Xb53+8+q9vSqYiOIqSpua66q7Wze9+m1vuNbwr4LsdN8EP4bvts7XSs92VPV2xyPpgYPtXA23hDxx4P1uZvC95b3kTnBXzEBYdQHjY9cdxXdeI9L8R3mvTahp6i3jjgjtxsuAslwnmb32nH7s44rIXwz4yW4N4t1bfbmjGbguCd4tyg7dckDP41eKwsJckYUpLk0Tjo7f1/WuuWDxdSPPOpWg1PVxlqr/ANdvu00lfQfHXiTw1rVh4lvbG2S+sXt4LaJAQkh6OzD+WT1qrPJ8QLvwfBo/9hjTb2y+zrM8GoQtJdRIQJPJyMIxAyC3TpWrpWieKk1i2vri+kQCKeNRLced5CllKbxx5h4YZzxkelMOh6/aT38ttZWs9/Jdi4j1ITBJJI96kwkEEqNoK9cV6WGxVShSUfZyev2rt7X/AK6fM8rFYWliKrl7SK02jZLe3/B3b+WpyEPgPxBDjxJJZvNcR6/HqKaZeXaPLJEI/LO6T7nmk8jtwBnNdz8NNH1SxuPEGranZrp7avqH2mKyEgcwqFC5YrxubGTiqMeg+MLiMPfXxaRJLdo42nDxgiZmckY5IXZit3wLZ+IbO0uV8RXRuJmkBQ7wwAxyQewJ7cYrqhmFWtJQlTaT69vU5KmXUqMHONVNrouvodHRRRW5yAaozaxpEDlJtUsYmHVXuEB/U1ddVkRkdQysMEEZBFYGuQeE9Mt1bUdN01Q52pH9lRmc+gGOaiSqydqa1LjOjBOVZ2Xy/U17W/sbo/6Le20//XOVW/kas1xuq/Djwjq0AkXSBplwwystofJkQ/ReM/hXCaPrPi3wX8SLXwfdahJrdjcyIsYl+ZxG3RgeoI5yM44rzq2PqYWUVXh7rdrp31fdWT/M9XD5bSxkJPDVPeir2kraLs7tffY9tooor1DxwooooAKKKKAPMf2iry5sPC+lXNq6pKupgAlA2Mwy+tcV8N9NfyJPG3imeWWzjlVbK3kkwLq4zheOmAenbOT2r074saHB4gs9Gs7y6jtbNNRE1zI7hf3axSZAz3NcL4hvF1y80g6WYbKxt5vL06K5hYQbApUlwRjLdvqMEHJrqVWEaPKl7z6+R4ksFiK2YurObVKKVo30cu78l+Zr6LdSXetapqWqHzJ1gMvmt93IICRqOyIST7nBPSuE+J+rLb2VhpdoWkuJLOWXUVjQs6CV0lWMY53bUXPoo963fEOpX7adeWdnaJb6slj5IsSwYlc58yJv+WgALHH3uP4uTXjGs69qWnx6hAIBcXOqLsS73kPtb743f7X8R4woK9zXmYiUmuSPX+vvPtcop0YN4ms0+XZPvvd/3Vu+7skVvF+sSSafBo9j5kOmuPtD3IQr9pB4Dg9z/Cg7DcTyTWboenCR/tMyIIwNkcWOAB0H+6Op9SffNLoUl3JbPYho7mx+85nUkBu8iD+FsnCgY7Z716b8LfCS6rdJdXMWNNtCF2dpGHRPcd2PfPvXj42vGhT9lF+p3QqPETeOxO3Reu/fV/8AA2Rc8PeDbseGpNfkcR3QHnW8Uv3WQA5Mg7hhkY9D64rpPDOj6T4H0jUPF+rJKLy4jVV807544v8Alnbg/wATZIH5DtXWqEvp2d2VbC1YlieFkdf/AGVcfn9K89e8X4ieKZ7iSWWLwnop/fMqkNO5OAq+sknQf3VJPVuPVyPCSoUvrFXd7Ly7/wBfqfGZtjamYYh0o7df8jK02wvfFHiZtS1FrWTUtRQm1t55dsMUKnjce0YYduXIJ/umurPgnw94O0+JVgj1S/CrtuGtkngiLMML8+cHh26evTvv6Ho9vrF/LqV/Z20dlxuiVQE2RjaiDHVV6e53elZ2s6zpOlaRqdva2Qj+03S2yQW8gz5zGMImxiCDw3OMYOa9JuU7scFSo2i2TXU9xdcXV1POB0V3+Uf8BGF/SvKvimwbULVFilRUiKgyIF3fMeRjqOepr1C+jmstPW+vpra1DO2ITuZ2RX2s4bAGBkHjPFcF4l+0XtxFr1nYwX8D2nlRRTLlQd5JlUd2A/hI5z7VWFqKnVUmced4SeLwM6MHq7fg0zzxo2XG5SuRkZGMikC1PcNLLMzzMzSE8lutMAr6ZbH43NpNpGbc3V9LqEmn6WkAeFQZ55uVQnooHc/n+lPhOqCK7g1CGB4xbOyXMPCk4PyketQSTjRtVu5rqOQ2N6yyLOi7vLcDlW/M/pViHU4dRju1tIJmt47aQtcuNqlsH5QP8/SvN502+abUrvT/AIH6n17w84xh7GhF0rRfP1vpd81909OX8Cnp19Lb6JpFnZwrPeXMZ2Kx+VFDHLH/AD2qWe71jSwtxqQtbuz3YlaBSGjz36DI/wA8VTslms7DRtZjheeKK2aG4RBllQs2GH5/pUuva/pN1ol1bwXLtLKgCqYiOcg9enasY1LU7ynZpKy+X4nfWwani1GlQVSnOUueVrtPmaeu8bKzX3npuoeJfF2t+Kj4b8K6npulwadp9szS3IGZyYkORkHj5h0HvSeMPDnxMu/CMgvtSstZvROm2PTwv2kW+1ty8KG27tp298ZxxWPrd58LNQ0TQW8TQ6ja6xHp0McstoG/eqi7VJPIPC+mfwxWNpx8LxeL/Dx+GdxrkmrHUIxKs/3PLyM546evbGa8mvDn5oy6n6BlOMWEnSr0kpKO1/LQXxgt5d+GbPSNFFzHdRAm+09roSXRjCr95R8zJuDkJztzkgZrkvhr/wAjlbjpi3uxj/t2lrM1MSnxHdrbCQzG9k8oR537t5xtxzn6V6Dpsd3pqPqniuG2OtLA6WgU4uyXQoTcbflICsSN3z5xninhqLvGEdbGGdZhCSq4is1Hmv8Al+LOXuRxWXcjrWpc96zLnvX0Uj8nw5l3I61mXPWtS571mXArmme3hzMuByaozCtC4qhMOa5pHs0WUparvVmQVXkrCR6EGV3qJutTPULZzWMkdUSSyjMt7BEqlmeVVAHckivpb9rRbqb4f6a81p5SWuriMMHDZ3QH0PH3P89vnfwkrP4s0dVQOTfwAKeh/eLxX0n+0pqE+o/CvUo2ii8uHVLOUsGBIJSRTjjoc/p9a+Iz+TWcYHyb/FpHt4GDlhKzsfKjU2nMKbX2qPOQmaM0YooGJmkp1FADaKWg0AJRRRQAUUUUAfsnWd4g1CTTbSG4SPehuYo5TtLbUZgGbA9BWjVHXYNQutMlg0y7W0uX4EpXO0d8e9KO+o3scs/ja+Op+XD4evZbZXkjwEbfIVKbWT5cdGbIOPunmpf+E1vBbiY+G7wqZI4wVLHcWZhlfk5ACE5OOoHerk+leJLjSbyzvNUs7l5odkZ8poxG2772VOT8uO/UVHeeH9ce986z16W2iMUSlMlixUKCST1yN3pyQe1be4Z+8UR411TyF3eG7nzgqtIqBmHVcgZUepAPqrcYGTdXxddi11CSbw7exyWjIioDu8xmBPHGccdcc5H0qlaeEfEFpp/2O38RbYhGECFMg/uyrFs8k7tpz7V1OhW19aWJh1C8F3N5rsJMc7SxKg+4HHGBSlyLYI83U53VfEmvSxQ3Gh6O5iNtcTSi6iIZTGQAOG6nnAwSfbrSL40vFl+zzeHrkTxhWmCyZCqZTHkfLk5IYgYyQM12VNWONXaRUUO2NzAcnHTNTzR7Fcr7nExePLhHEN1oN2JRD5jBQwb7oP3dp4LMFHJ98V0HhjWZtZS7eXTLiw8iYxKJjy+O+O3/AOqtfYu8SbV3gYDY5x6UtJyi1ohpPuFFFFQUFcZ8SNJsr5rWdtRW1v1+SCMgsZecgBRznPcV2dea+MNK8Qab40XxRZW7ajAhBEa8si7cFcdcdeR61hXxk8GlVhFvXW3Rdzjx1NVKLhJXT/DzOosf+Eu/4R4idbEajgbCxJOMfxY43dPauGvfE8fhfTdV8QHw7He63apvvJZp9kkiAhWwxB24yPlGBjpXb6T420C/QLJeCxuP4obr5GU/U8GvIv2mNIurrQ9Mi8LC61E3NzI9+baTzDIMArv28YznA6V5WKjPFYyliMPUXKviWjVvJbqXndfo/UwWKo08LKi3dvZ31+b6ryOl8OfGr7R4pj8N+JPCd/oN9NEZYQ0wkDjaWGeBjIBweefSusj8ZzJe26XmjzW0FwR5bs3zEE4zjHPWub8G/Cfw14auYvFsb6rreqw2+6EXVwJdrbcYUAcnkgZzircba7c+II9T1LRLq5KMBFGVKpHzx27V7hzlLxB8UdO8E+F3vtRjvL+7uL2SO1tjKNzYAJ+bHyqMjsevSuaT9oDVNPltZ/E3w/1DTtNuSPLuA7ZK+qhkAbjnAIrO+Lnw78T674es9T0jT5ZrvTryUtakYeSNgpDKD97BXp3zWZ491T4pfE/R7HwvJ8PbjTvLnWSWd43RC4BAOXACL8xPUmgD6Y068t9QsLe/s5BLb3MSyxOOjIwyD+RqesvwjpbaH4V0rR3kEr2VnFbs46MVUAkflWpQBzHxLhjm8NTJIqsNkuMqDg+S/Iz3ryfTPE/jfSNQj0OLWENlBAjREaR9oxHuZcERkMD8voc+ter/ABNMi+FbpoRmUQTlBjq3kyY/WvKNN8JW+p2V/r2ow37+XAounubaEICq5Pl/NnIyRkYPOKAKGp/FjXHN1F/ZvhrXLJdyLfWsZJUbfvOgZnjIOR8y4GM5xXlvjzUtFvY/N0G6tZY7mRTcwxKhKBVwoV8ZwcnIzz/Nk+n+AdQjkTRYvELXMVtLMn2mNckopbOUJIAAOc/nXI61b2kOvyW8EZjtQyIscMgXkqP4h1GTXLOq3TckelVwsKWIjSaeuuqt/nodd8P9D1nxFrkVtYz2ltYRFTcmXHAPXHPzMB0HGM9K921/UNM8O6ZF4bsNSstLu5LV2tmuGHCjq4GRvYt2ByeTXzn4btE0/VopvtEsMRLMyQeYAcerKSw4/i7elb3i5IdYmi1TVL6caJFH5Zke7MkiF/urHtXBUkDOVB45rycNhIYnEwb1itexOcV6sIuDdu3zO117xpf69pGm+EPD8MtxcvaGTUpoLdkEaqDlQhycYGT2PA7019QuvD/g/RvC+mS+ZqN5KTaqy42ySt80zdztB2rnngn2GJ8LbtPC3gi/umaCK4ubt4Z1fcs9xaqu9drchUJyDhRnufTT8KyaJfeMbfxI3iFpL5WLC1uoI4yDj7qZfH+yCDxnOK+onPnfvHgUaKowvT1Z7LDeaXpemHS47yGOPS4F+07m5RVX7ze3U57sTXk2nTn4jePTrGoPJb+GdFHmLHj5pOcKoHeR2x9BXXeM7a48VeFtShW11K0S3+zKgii5uZW+ZkGR88cagng4LfSub+HtjqkXiC08Oxus+j3IedJoo9pgA43tnnc4DAZJxkkccVpUqKMeSJhQoSnP21VfLsbHxA1I2+gX2uagpH2jZa2luDiMKCcqp7Kihhnuxz2ryzwj4g1TT764lRIp7B5f9JjlYJCu/oQx4Q/zx37el/HzWNCfQrWKOOG5mtZSml2a/Og2gb5ZEHVQMYB6/ia880T4k6boXheLSbXQ9H1CGA7tlxbNulc9XYnI3H1/CvMxleVCKjCN5P8AA9Ck/azbT0X4nafZ/Bz6pDqt2tpd22TJNBDcBpZmxwgCtzk9SBnivPtUt/JuHC2s0A3E7XVhgHkY3AHpXYaBe6X4w0mQaVJDp+vMxlS3T93G8SscRQMMbQDzxzuGWBBrN1XVra8iSLVtNnfVYS8TGFwgzyAWb1B6qBjOenbnwme4ilUSqK6WjPMzThzC42k4wShJu90lv5nLozL91iPpTvMYkfMeOlJIu12ADYU4+brTM19zRqwrQVSGzPyHFYerhasqFTRxZJvbIO45HSguT1wfwqMmmlq0sjKMpp3TJHkJ6nP1rqvCHjy50EpHcWFvfQpjYdojlXHQbwOR7HP4Vx7NUTtWdSlCorSR2YTG4nCzU6M2mXEvLPTZJ5NCsfsM07M0t27+ZcNuJJAfA2Lz0UD3JrDumyxJOT3qxI1UbhuTURpwpq0VY6amKr4up7StJyf9fcVLg1mXB61euG61nXBqJHdQRQuazbitC4rOuM1zTPaoGfOKozDmr89UZhya5pI9aiynIKrSCrUo5qtIDmsJHoU2V3FRMOalkHNRMKxZ1xOj+FUElx8SfD0cSB3F/E4UjOdp3f0r6F+MM+p6p8NvG9rcRwPFbR2FxG8cyvwr88j7xweo4AHHWvBPg9Npdn4/sr7V9RjsLW1SSVpn6ZCEAD1JJ6V6dL4m0DVbjxXYv4iK2eq6Q3lz3aqqySJHlYw2NucjhF78DpXwPENCpUzOnUjG6pqLvZv7ab19EfSZZyfVKkZNJu/5Hz61Mp56UyvvEjxUIaKDSUFBSUtFACUUUUAFFFFFgCiiiiwH7J1znizx14P8KSJF4h8Rafp8zjKxSy/vCPXaMnHvisf45+ML7wZ4Ee80eAT6xf3MWn6ajDI8+U4Ukd8AE49QK+PNY8H3k9/d6pqHjDStXm82UajdLLI7xzIVDqwK7m5cYYDacHB4rSjR9puyKlTkR9veFvGvhPxSSvh/xBp+oOoyY4pRvA9dp+bH4V0FfCdr4Ev7C0tdWh120s7t5nFmImlEreWFZpFZV+UbWBHOT0xX0d+zd8RLzxdp9/oesXkd/qWlBCLxFK/aYWzgsCBhgQQeOeKqrh+Rcy2Jp1lN2NPX/jj8PdD1u80fUdRu47uzmaGZVs5GAZTg4IGDVL/hob4Yf9BS+/8AAGT/AAr5c+Mys/xd8UoilmbVZgqgZJO7oKy5/CPiSGaKGTSpfNlYoEV0ZlYDJDgH5MAEndjGDmvlZ5niFJqKWj7H7Nh+B8olQp1Ks5Jyin8SXS76H1v/AMNDfDD/AKCl9/4Ayf4U6H9oL4ZzTJDHqd6Xdgqj7DJ1JwO1fIq+E/EBnMP9n4PliQOZ4xGykkAhy21uQRwTyDVK3triy1+C0u4JILiG6RJI5F2sjBhwRU/2piVul9xsuBMmmnyVJN/4o/5H2R4k/aB+Gfh7X77Q9U1S9jvbGZoJ0WxkYB16gEDBrP8A+GmvhJ/0GL//AMF0v+FfIfx7/wCS0+L/AH1ab+dWPh1Z+GdAs4vGnjizfUbbeRpOjKQDqEinDSSE/dgQ8E4O5uADg1+mrJ8KqMakr3aWitv9x+BvHVedx0sj65k/aR+FsdvHcSX+rJDL/q5G0uYK/wBDtwfwr0bwR4o0jxl4ZtfEWhTSTafdbvKeSMox2sVPynkcg14T4I+IPh74/eDNe+H+r6DbaPqUdm0tjHGweMbeEeM4BVkYrkeh9Miu5/ZHVk+AXh5HGHVrlWHuLiQGvDxNCFOLSi1JPq76fcdtGrKclrdNHq9c+dJ8QR3l1PD4jZknmLJDLbqUgTsq45P4mugorhOo51NF1iZ1/tDUNPu0U877FSWG3Hc8c896pHwpf/ZZI1vtOjmLIUmj05FZAHBbp1yuR+tdVLcRR5BJYj+FVLH9KrveXTD9xpsz89XdU/qT+lZuEG7tDVPm6Ga2k68JXaHxCI498hjj+yqQisSVXrztGB+FTPY68yt/xOolJg2DFqOJMjL9fTjHvUMHiVR4si8NXmnz295PbPdQurrJGY0IDbiOU5YYyMHnB4rfq009i6lKVO3Mt9TnbnSvEsyW23xKsLxT75GjtFxImB8pBPqD/wB9ewpy6f4o2869bo27GPsoYFecHqME8f55roKKZmIm4IoYgtjkgYyaWiigDmviMdvhyducLFMxx6CFzXH3l058J2miAmKS5u5fMDAgAK2Bz0I3FTwe1df8SP8AkWLr/r3uP/RElc14r01rrwIl8qlxZzXJmUZz5TMwYjHoQp+gNAHyl4RuorHUp/NDt5tjd26bRnLvC6r+GTVM+GvELwxammhaibFY45jOIG2CMKCWz6Yq54PtIbrUZEkLDybG7nQqf444HZc+oyKxGeQzW8LXEgi2RjG8lSNo4x715VJy9lK+39f8A+sztQ+vUrfFyr0t/VztfB6pJrUYZQymGTr+Fdvp1vDuu4doMZ2HaeccGuK8Gf8AIbi7fuZP6V3Wnf8AHzdf8A/kayyX/e16M+d4m6/I5XQrZ7jw5Yrbxo08txeq5d2A8sQ7gOPQ5x7movCmlWN6l4l7ZhgGjVd/UA5zWp8PtMe50H+0PMLTWklxFFCUBEvmwsMjnsVA6d+tdHP4dOiWGn75pUuLxFlnWNtoRg5G0dsV9LDWZ4dWyo32/wCHOb+HniTWbWxu/DZ8hdNsXluEIMgceZhVbKc5BwB0GetUta8XTeHZg2hyeZe28t1ZzM8W8TWoOQzYxyvIz6Z9a1vh/YW+r3usCazDD+zXYnbkArIGBOMHs351B4g8PWtpNrN9NB5ccqSSW5jxhV3FWGM+59KzUPfsbSq/uU2Z97d3OtSQ+JtTeN7zUFaVFVeIIFJREX2yrn8qxNK8HHVdeaCxCIzQtM++TYsYJxgEA468cda2tYtbMiOOG+khitLWC3QLuACJGueMEHuenc1o+CrO6/t66ltvESbXkjhE6QIyunUHGFPcema+Xr1pylOrfc76VNQiopbGZqPw+8Q+BZLXUzq9gyTsFSNIi8qkqTldy4DYx8wwRuFdD4o+F0Oi2Fpea94pvLKWCwN7c2q2ZMXBx5KzZAMhJA29TyeldRZNfeIPiz4d0zVNQh1GC1Z7wlbfysldzAEZIP8Aqk9OuK1P2k9bibR7rTZIbKf7K0ZjiuJQd7tjMgj4JKZAHXls44rty2k60eepq2FSXLseBeLvFFrcTodD0f7OpiUbJF+bcO5AJz+dXvCmj+JNWhY3OlTQ5wYpCm0HuQVPOMc5ArjIp54RPcNaSb5GMUalDknHpjBwB0Pse1d18QfFmvJqaaFbape29ithaxTW6y5SUmFGJx269vSvajjPqvu09v8AM4avD2GzVz54K9vi66dn/XmdXa+BY7mONftTJLGgWcIQ25yScqODjbgdDzWV4l8H3+lpHNDa6hJHPIyohtW3RgKWG8jjp6d6T4PahqMnjrwdEt07SXVjcxF5GY7QrMQRg8EBAAewr6Q1qXWmWWGzuxAYRvlf7UdxXB4AIz6c5Fa08yrN3uefjODcvpQUOXVrR3fmu/lc+SLiKeA7ZoZIj6OpX+dVXauw+JviHUNS1SXT7xYiLeTIkyWduO5J965KxtLrUb6CxsoWmuJ3EcSD+Jj0HNe7TqOUFKSsfmWKwkKOIlRpScrO21tfTXqVZGqnOetW7+Ga0u5rW4QxzQuY5FJ+6wOCKz52pt3CnBplS4NUJzVu4PJqjMaxkepRRSn6mqFxV2fvVGfvWEj1qJRnqlNV6aqU1YSR6dIpy9arSCrUtVpKwkj0KbKz1CwqxJ0qFutYyidcWami6RqV3am6sbMyYmEayEDG7GcfMcdx+dXbO512S/t9BvHlksopgDauUKIR1IBG0MAetfQPwb0nw/p/w80GS8mgMssj3Fwd4YKSDKd3ZMKka5PfIrzLTrWx1vx1rlxpl9aGK1v5ZoHkkVU8oBVLEH7wA5H0z618P/bnt8RXg4e7DZ/OyPp8Pg4xhTfM03uundnmfinTLjR/EF7pt1EYpYJSNpAHB5U8ccgg1lGvbf2otNsJ5fDfjHTZ4p4tVsFhuJI1A3yxgEMcccqwH/ADXiRr6TJ8X9ewVOs92tfVaP8AE8rE0/ZVpR6XENNpxpvFei0ZoM0lLxSUWAKKVV3Gp40VRlhkEVpCk5EykkV6KsMu1m5x6CmtCcblbOacqElsJTRDRTvLk/u0VnyS7FXR+nn7Ulnev8MU1zToRNdeHtTttWRCM5ET/N+ADEn2Br5N1DxJ4SaDUBoOkalBcaj5rzTXc6sULujCJQvGxdrfMfmO7tiv0EuIYri3kt7iNJYZVKSI4yrKRggjuCK+Tvij+zDrUOsS33w/uLa40+ZywsLmXy5IM/wqx4ZfTJBHvWmHqqOjM60HI8+1jxrY6hp2jWvlXtv9gaRnkikUPlkjUFT6goT+Ne5/sk2U+o33iDxl9nlhs7mOGxgaQDfcNGCZJDjjOSOnfPpXC/D79mLxTeajHL40vrbTNPRsyQ2swlnlHoCBtUH1yT7V9X6DpOnaFo9rpGk2sdrY2sYjhiQcKo/me5Pc1pXrpx5YkUqNpKT6Hw98RtQXSvj3rOqNEZltNdaYoDgsFkzge9J4e/4Q/Sr6/kvNXv8AUbbUIHt/LisXjZAzK4MrE5xlQGCbiQTg10nxU+F/xB1P4leIdS07wtfXFpcahLLBKhTDqTwRk1if8Kx+Lv8A0Lutf9/l/wDiq+DqQrxqPlhfV9Gf0LDF4WphaSjXinyxT99LZK3R7P0A3+gtI9w2swnUo1WOykbSHNlZQjJKwx8kvk53OvqeWOawfFOo2mq+Obe8s7m6uo/9Ejae5TbLK6IiszDJ5JB7mt3/AIVj8Xf+hc1r/v8AL/8AFUll8Jfib/alvcT+EtSOJ0d3ZkJ4YEk/NUqOIlpKH5muGxGDpSc514bNL34vt5Lt+fc901b4s/DnVPE/ifwj4x8JEW2iySC7vZ7WOe3Kqdu9j95WYkADBJJGKwdZ+H/7PHxBaO80rxhb6fKkKQxJbamsYjRRhVEUudoHoAOST1Ncv+0H4D+IfiPxPqOneEPh/cW2hvetd3Nwk8W/U7k/8tnJfO0ZIRegyTjJ48nk+A/xcYf8iReH/ttD/wDF1+owpUYU1OnV5X2umfzTVqzcnGUOZeh6V4o8L/Dv4IwTeKPD3jy61nxObWWHTLKKWJlBlQoZJNgPyKCT1GSAK9u/ZCOf2ffDhySf9IyT/wBd5K+f4vhf47/4R2f7V8LNQlvXSKwMSajGhktUjGPmzhQHRScctnB4zn6T/Zp0DV/DHwZ0TRdd0+TT7+3M/mW8jqzIGmdlyVJB4Iry8TU5lZu7N8NFqd0rKx6PXK/FibUo/AWrRaZZpcvc2stvIzXPk+Qrxsvm5wc7SRwOcZxkjB6qkZQylWAIPUHvXEz0Fa+p4OPB3xI1aSK21fWrm/0ZNXs7iGC3MaRSWcbEqQW5zs2bkZRuYZ5xmotD8E/GbSLOHTdO11bG0i0gqmySKVnvGDGVpWYD5y7Bg+1uBg98+/UUrD5l0R4jqfgv4labqmvf8IzqV7JBdTxPFeXN5F9rlIgdVy5U/ullKMwIBI3KBgc9DoOgfEYWviO38QawL5dR0+6SBfNUJFOZphF5YCgonkmLOSeR65r02imlYUpOTu3c8Q8W6H8W9a0XS9K02zTSrRNIksL6JtQjfz2aB4ySR0+byipHP3s44DejfDCy8SWHhtrfxNPLJMLl/sqzzJLNFb4G1ZJEAV2zuOQOhUckE11NFAgooooA5n4k/wDIsXX/AF73H/oiSptC/wCRRuPrc/8Aob1F8RwW8N3CjALQzqM+8MgrJ8OyeIrjwzdNHJpiW/77BZHLc7ieM+p9e1AHyV4BwdSu/bSb/wD9JpK5o/8AH7b5ZVwE57Z29P6VqeHRctfL9l87/UTed5ZIPleW3mZx225z7U6S88MfYLeL+w9RbUTBGqz/ANogIJdow+zy+gPOM/jXl0nelKJ9XnkLY6lO/wBlK39ep0fgz/kNxf8AXGT+ld1pv/H1dfRP5GuC8JSpDq8ckzBQIZMn8q7fQriO6kubiEho2CbWByCMHmsclT+tp+TPn+JuvyLXguFbXwz4f+zl0S58ySZQxw7hZPmPvXX/ABXmij1TT7ZpI0ZDKiqWAJ/fkgY+hFch4IVh4W8P+ZMJBvuTGuAPKAaQbeOueuT6113xbEH/AAlZjCx+YrByOCfm24Pt90/lX0VH+IeLiv4ByXw3tdngHXtUXfHMZ0hSRHIJTY25T7cirvxQuo5PCllp27ZOltcthQMMrzfID9cEfhWp4Z0l7b4LrJGXEl0lzcsDgKdrfKSfox+vFc38RtD8R6pcXb+G917PpzFBYvzIYlO/dGP4sM3I6nPGaXNapcvkcsOkv61OMtJtJMJj1CaYTiR1YqzbSQcHHGOMUulahpmnTXfk3c21bgeUEXcSAin09c1zdlqFvPO0pd0nBLSRkbSjkYcEH3BP41PLewtc3MbojrPGrZIz8wG0kHseF6V8xXoclSUD0Kc+aKZ2vgfxAtv4/h1IyXEcYjaFS5CtkofT6Gsv4+Xk2reJodVP+oSOOFHzud+/P5kCuatGEkm2FZEjkIVJcnb5q8gbvUjcK6618LW3iLRZY4de8698jcbQqQynkYyehBxg4wfbNehgMRClaD01JmnuebyWlz9iSXTo1e4t5/uCRWbDLzz+GMZ79K2/iSkw8ds04CyS29o5AxwTBHnpx1zXTfCXwr4ktfHdvZ6lbS6bbPFJKpe3HluUIwAOcsw7nseleteOfDKKIWmttORdwE6tbLvdGYJkfIAcE+td1ampSun5nRhMU8O5aXTTX3nm3wURrDxJ4dvZdNaSCNLhJJ2iLGEMWCFe+ScjHcMTXsvi64e8vf7Q00AeRsPnyq0bR/Ng7QwwxIJHt1xXlSWEmna/ZLba9ctd/wBqz2ZZsDyDEcJIi4xkgcex9q7d/EGo61ZwRPeT3FqkaNKHEQaSQbDvHIOASwPGPxojGysZVqvtJOVrf8Pcwtc0Ce+R1soiIJIJoHeZd0jvlOVycnB7+h9a2/Btk2iaLY3Oj2AvbSVZUZwpBZ0crnIOQTgEdzgjg1LpF5vubeexs5L24WZg8Sbw2A6kAKy4HTk5611SeJVnv0EccaabdsH3Sw5KhgcAqDz8w6e9ac8uXlvocn1el7T2vL71rX8jzj4i6VN4i0u4trHw9bxaoXWNAI1SQsvLMztg8geteB6zZ3el6hNYX0JhuYG2yISDtP4V9crbTXGtJdiCKKzuEaKJY02nftC8joBhgeO9fM/xmsG07x9qEOCASG/Ibf5ivRwFZ3dNny/EmAglHEx32fbq7+pxE7ZqjMetW5OeKqyrH1LsF78c13yPnaWhRmqlN3rQkjQgr5jB+3HGKqyQwkqxmkEfAc7eQfYd6xkejSkjMmqpMK11to9kn+lMkxA2Lt4YHrk9jVMW1rJLHm4uVi+USkRZYE5ztGfm6eorGTPRpTRkyiq0grWi09Zw8azTC4ypjUgBNuCTuYngjHAwc1WeztTcQf6Rdi3+QXDiEFkY5yFGcNjHqM+1Zc8b2PQpyRlutOsWEVyJWgSdUBJR+h7fzIq3Z6bJeOYIHme6bDRooGCuDuJJPUYHGDnn0qW6sdMjazi+3XvllFe9PkgmOQgkBF3fMAMDOR1rGtyyXs+/9f15nZSnyvmvsbE11r1voN4VuFheRvJ8iMsWaI/ez83bCdR3rL0e68TRSnTbC1SRy7AxixjlLM2QQSVJPXgZx6VHHY3iaRDftqEscs83kwjeu3Crl9xzuXG5cZGDk88Vr+F9Vv8AQNXs9esfEF3AkDjbMqo0yzrHuwIy3KbsLuPUdu1c+CyvDxk41HdN9v8AhzoxWPxE1eO6Xd/5FXRV8UPeL4bWOZi25IreVX2q/sPXjH4muSuYJLeaSGaNo5I2KurcFSDgg/jXd6lHqPjGbU9a1TxJDHdbjcTLPKE8wnb93ByzfM2RjgL15rldGs9LuBuv7ieP5iDtKKMEYByx5O4jIx0yc1q8NSoV6nsvh9Ouuvnf0CONlVoR9r8S/Wxjv1plbbaTYw6rJa3WoOIPJDxzwxBxuYDaGyRhcnlhnHoay763+z3ckBnjn2MVMkTbkbnqp7immpbGkJp2sQoMn3pSMHFa+kRXF48+otftFPp8CywksoZtmFVVyeSMqcegPpzU1W6+3z/bJbme4u5PmneVQMtgdMde/wClUnC1uo9b+RUjJ3jFSBwXHoDS3cUMF1JDFcrcRq+FlRSFceoDYI/EUMLbc/lvKR/BuUAnnvzxx9apNollqGK1lK+feKi5wdqMxA9e1WIzpEf7mRZp1ZuZwuxlX/ZXdg89zSXFlpFpLZiXVHuUliWSf7KoYxErnaN2ASDwfpWehieXa0jDJADY6c9/wq41tdTHk5tU3Y0caR/evPzX/Cir+PA//PXxH+UNFHtn2/AOTzZ9H/8ADYHxB/6Fvwv/AN8T/wDxyj/hsD4g/wDQt+F/++J//jleCeGtD1LxFq8el6TAsty6vId8ioiIilnd2YgKqgEkk4FbjfDbxl9uvLaLSTcJZ6cdTmuoJVktvsoQuJBKpKEEKcc5JGK7nhsOnZo5FiK7V0z1/wD4bA+IP/Qt+F/++J//AI5R/wANgfEH/oW/C/8A3xP/APHK8G8MaDqfiPUWsdLijZ44XuJpJpViihiQZaR3YhVUepPcVs23w58X3PiW88PQaYst7Z2R1CYpOjRfZggkEokB2spUggg85oeGw63QKvXezPYP+GwPiD/0Lfhf/vif/wCOUf8ADYHxB/6Fvwv/AN8T/wDxyvD/AAh4R17xYuqNoNmLr+y7F7+6XzApWFcZIB+8eeg5oPhHXl8CL43azA0N777Ak5kGWm2lsBepGAeemRij6th72sH1ita9z3D/AIbA+IP/AELfhf8A74n/APjlH/DYHxB/6Fvwv/3xP/8AHK+dPLk3FfLfcOo2nNXdB0i/1zWrDR9Oh8y81C4S2tlY7VeRmCgbjwOTT+qUOwvrNXue/f8ADYHxB/6Fvwv/AN8T/wDxyj/hsD4g/wDQt+F/++J//jlfO11DLazyQTqUeNirD3Bwf5V11x8MvGcMNo39lxyy3VxBbfZ4bmN54ZJl3RLLGDujLKCRuxSeFw63Q1iKz2Z63/w2B8Qf+hb8L/8AfE//AMco/wCGwPiD/wBC34X/AO+J/wD45XkbfDXxWuom1aHTxCLQ3hvv7Qh+xiHzPL3efu2f6z5MZzu4qWD4V+NpZbuA6ZBDcW9xLaiCa8iSS4ljQO6wqWzKQhDfLngj1peww3kP21c9X/4bA+IP/Qt+F/8Avif/AOOUf8NgfEH/AKFvwv8A98T/APxyvnIV0vhbwTrPiPSLvVrOfSrWwtJ47eWfUNQitUErhiqgyEZJCt+VU8LQirtCWIrN2TPaP+GwPiD/ANC34X/74n/+OUf8NgfEH/oW/C//AHxP/wDHK8E8R6Hqnh7WrvR9XtGt720YLMmQwGQCCGGQQQQQQcEGobHTri8hu5Y2hjW1gM8nnSiMsoKjCA/eb5h8o5xk0fVKFr2F9ZrXtc+gf+GwPiD/ANC34X/74n/+OUf8NgfEH/oW/C//AHxP/wDHK+c2VlxuVlyMjIxxXbaV8LfFmoWMl7jSbK3jit5ZHvtThtgguFZ4Qd7DDMqltvXGD3pSwuHjuhrEVpbM9W/4bA+IP/Qt+F/++J//AI5R/wANgfEH/oW/C/8A3xP/APHK+fdV0+407UriwmMMskEhjZ7eQSxsQcZV1yGHoR1qsI5CxURuSDgjac5qvqlDsL6zV7n0X/w2B8Qf+hb8L/8AfE//AMco/wCGwPiD/wBC34X/AO+J/wD45XzmFYqWCkgdTjgVoaDouo65emy02ES3HkSzqhYKZFjQuwXP3m2qTgcnFJ4SgugLE1X1Pqf4Z/HrxV8TL/WNF1jR9GtYbTR7q9jazWXezqu0KdzEY+Y+/SvQtB8Tva2gtTqtssoid7mP7NOAokAxnIA4wQD9a+aP2S2VPHWuSM21V8PXTE+gBTmvpnwhpV3quvG/1DRre502WFWtJjNBKygByFKffXczA9+grysZTjTq8sdj0cNNzp3keJ2Nv4U0m8ml0XxA+skafdxzIYPIKb4mRcb8buWPTnjoc1yGsW8L+IWS2ZVgVUkjKjKkKoOB/LNenfEX4c+K5PFWrHTdEvLbRJLhnjWxsNoaPavAK5wc5HTtms+1tNO0ywfTLHQzea2lsJHimuQZJbbO3ARsEsCMgKFOB3yMePOnNUpJJH0VfEUKlenWdRy0s7paeWlr27nO6bbtMbqdLWC5axtZbhoZ5REp2lcg5xk88Dvxiui+GGqXmpRX0l4sMYDqsaRLx2AQAfUmuA8RxjzEvI5S8DIu3dkn0wR/CRx1x+I5q54Y8UNodjdRx/bRK5EkL28iR+W4GMszKx6dAMfWssp5YTT9f+GODiCEqjdl2PW/B0Vw2geGpGfyomF221jtDK0kmx89AMA8+ldP8ZdS0O3nt9WGk6/qgEPlvNDIYIp1U5BDMpZsEn7pHUnmuFNwdU+H3g+eCzkg2RPbwiOUS7WDyjLgjDKWIBXrz7U7RmvvFFg0UZmtbq1jQqszttusFg3UADaeOB9exHsL4rt2PKk/d5Yq5reH/iRd+MtCOh6fDpukabbIYPJuWOxIxGcMz5yen4sBW9ot1eWPj4TXziVXt2S8EDgsrgqd4XHK5xyfQYGa850bwD9u0rVodJ1C50zXNNuQ90kKF0mgPzxhh/CwIIDA7SMZPeur+IEwsdfW6UmK7e78uCTJyr7ckcYJVs9DkcZwaVrPQ0TvFcxZ+OPw5tddUeL9BniF6qr9qCKoS6Lcjcy4+bgAt7jNeNy6LdXFhj+wL6xvRLuilmuf3MiBTuTB65xkNnHFe6arq2q6bpUVrJaFJrtT5oiXdE7nAV0ww5xhsDnAz61W1Ow1rTUWC51CKeOMIytEGQgGNm29z1bJPX3rz8Uk3zWehvFWPJruTUtTVJ7qCPT9OtXjCWsTHy2YkbSSSR1wePwHevRfAej3cHiO2usltLuLScvNuG2TEbEohUcHI5zggD3q1o/gzVfEWvWi6npNxcWqIzSSGNhGj+WMDDY53Z5Jzzya9K8MfD250eWaS1kWCGaIh4JJNyOxBAJUA4Iz1Bz2rkw9CUpKdtEy5MzYhp1xp6zSRrY/ZhsumjZgfniRz8xORtD/AJiqXiWPSGjl+watcapEYF3I83n7P3q4wMZ//VXa2/gbyrSXy9Umt7qe+a9maMBkLEAFADztwAKg1TwRqVw0C2eswWaLKHkaO1UO2OgyOevvXqwvbUzPGVurGLxTp9vanzrhb28eNmk3M8LyNtIc565B+Yjpk12K2MFhbW0AiSSfabeBSWfcu8LkqBkLkZPOBgc5rch+En2e9ubz+07a9lmcsDcWzKy55I3q+evP41e/4RHXo0Mslno93dbtwljuHhJwflBzG3QcdaoDktNvC0cfnNJpRdiv2jyWMIGTyGBOSSOnH1FdPc6Np8fhcxwq9zcKu+KBV3FURuucjbnacnv0rNm8HeJliikMV+JoxlooLiB4XPod20ke+M061g8caRGxiuNQkjd98tqdKjbdk8qHjyfYE0AazXJhtLe/TeYPtSb1aUtkBxuYD+EBVxnqf5+DftV6ebHx0syL8s6Hn16N1/4FXrV3NqyaJHp9xb6c0yo0ZklsriABdoAYsy8yAk4PTrXC/F/T9S8cpZiRtHtrm2Co0o1FXD4GMkEDBPFb4aoqdRSex52bYaWJwsoQV3pb7zwmz0DWNQtRcWdt5ykbgEYFiOnA79Kx722nt5GiuI5YnXgqwwR+Br1pNP17wVZCTW7RL7RNwhmaGRZDb5+64x0B9DwfrXS3Wl6fqGmQXklvput6TKQEMrlJFz2WX+E/7L/nWeIzeeFletG8HtJdPJrc8jBZA8Z7lJ8tRfZf6M+bp1OT+8NU2TcSJJmQDPQZOa9y174W6Pdzsmi6obKdhlbK+GH+gPRx7gmuO1b4b+KNLnM0kCvjoy5II6dcYrehm+DxEeeE01/XbT8RVsnx2FlyThr/AF3PNrlLcM21rlsL1LAc/wCFVLhoFKGDzgRg5ZjnPfGPeu2u/C2rxWksbLtMhywIzg/XisK8t9Tsr23uJIR+6XaDuGG/OiOMw9R2jNFrB4qEeZwZy1627eEMuG+8dx+b65qpNEyqMwtzjpLycjPSty5uLmKwubdoWVJnDHI64qObVJ/7Qsp1Lo8EQRCrYIAHrVq3Q3jOpHRx/HyMSz02+vpVhsYpZ5z0jUgse/HNdLovw88QXnF1p2qWzZ6Lp8suR6/KDWKt/NHY3EIZjHJKGZTypPqR61pxa0xvIJri1WVliChmXBAA7YIr2csjhZ/xm7/gVXq4jlagrfn+Oh2Nv8G7hUSS6u7+NGJA8zRbwDI9SIz606T4U2KxNu16CEHPL6Tfgj84qzdB1PR54tt1FdwsG/5YXMqD/wBGV1mjaxpMV2IrbXfFdmT3tddmT/4qvUpU8HKXLGUW/wCu55VbFYmn701O3eyt+DOVl+GOhxnEvj3S4j6S2N2p/wDRVRS/DfQWU+V8RNAZh/D5F0P/AGlXbXvjJ7S58qH4ieObfaTnfqXn/Tqopo8X6kzCW3+LGtqT1FxZJL/WvYp5PSqLSK+//KJg81rJX5pf+Av9Is4OTwJpsdv5J8deFWAzy8dwG59/KrHufBNjGCU8beGpfpLMP5x16pN4v8WNtEPxGtLhexuNFgz/AOgtVC48c+NIGIbWvC94o6+bo0P9IqceF6cvhgvvf+SNaWbYqTspL58y/OmePato0enpuXWdMuxnGLeR2P6qKzAkeeZF/WvZJPiV4hDN52leCZ88HdpMXP5AVCfiLeMB5vgfwHP9LHbn8A4rGrwZXveMPzf/ALcelDH4tR1hF/8Ab1v/AGxHkZSIktuQ/QGnB8ReWGUpkkcd/wDIFeqXfji0mBa4+FvgtiRwUilX+UlcJqN1Ncyu66Vp1uGYkLDEAFHoO9cj4SxGracf+3JP8mzro4qpU+OFv+3k/wBDFeTc4ISMEDHC/r9aQbeCVUY6YFWpWkAObS3Hviq5n9beH/vmvFxWVQw0uWdVr1hJfmdkXdaITzV/u0Vf+3aT/wBAn/yJRXn+yp/8/fwYrv8Alf4f5ne/C5NCk8Wxr4m16bRdJMEouZYjIrTjb/qMxqzKrnAJ2nAzxXdweNrO18ba0914k059Hn8K3em2UGlJcraQk27xwQBZEViQT99h1YnPJrxuiu2VJSd2ebGo4qyPRvh9d/D27uLW01mO58ORw2TjULk6lO6as2BtgZY4iYkZgGYjdwuBzg13nh74meE7LxNNDrt4JVlWYyX+ib47MwCxeC2tBHLF5oWMMwHbc4Zs4r59oqZUIy3ZUazjsj0f4I+NbHwPP4i1J5Sk8lpbpaQMpY3G27hd4yQMDMSuDnAr0VvHvw5tTZ+GtM1y4t/Dmka1ZTafMLVi7IIrp5ZiGRgMTTIpyC2BkA4r5zoonh4yd2Ea0oqx9C+Jvidotrol7faH4nik8RP4cTT0uIVuZJDcLqAkyJZ03H9yxw7YI2kDHyimf8LC8Ot4t0nWD43caCuqaVcW+g/2e5GnJCVMxYlcJtw3MRJk3fNXz7RUrDQQ/byPQfiZ4th8UeE9AW41R7/V7XUNSM7yq25LeR4jAu4j7vD4Ufd54Fd3aeLvCfhO/wBEk0nxdZ6xp/22G41yYxXT6leymJ4zKfMjVFji8xtqBiT1JJ6eB0VToRa5eglWadz27RtQ+Hy6VpPhnUvGFvd2Oh2U8uJI7uKz1O5luPMSKTZGZPKjChj8oyxwD3pPDHirw5beNb7xZ4i8XafqN609yt0iWNxteKSIBX08hV8qTqn7wLtCgjNeJUUewWuoe2fY2NDvvD9rpmowap4fn1G7mTbZXC6gYRatgjcUCkSckHGR0x3rrPBXi/SdB+FGt6VcWGlapqN1rVpcQ2Wo28kkRiSKYNJ8pUZBZRyf4jwa87orSVNS3IjNx2PoDwN8S9DvtHvbnxd4kigvtTkvl1C0kgmWHa9qIrfZHChV1XAH7wnZtG1c81n3nxI0m4u76zm1wvpUXhGysbGMWzMgu1Fp53yEDc37lslsBggGcYrw+isvq0L3NPbytY9c+P8A4t0HxVp+nyWWtjUtQjvZ5HS3+0fZlgYLtIWdd0TkjmNGaNccV0Pj7xho+j2nixHsdL1V9cutH1DS7TULeSSF7RbRl3AqVGUJCct1zxwceBU5mZgoZmYKMLk5wPQU/YRsl2D2zu2e3aV8R9La98FWMmunStK0/Rp2uIbWF0ig1BnufLDHYzhQsiAOoZlDHac5NX/GHxL0W3sdQuvC/ibZq142hs81rHOrs1vHMlwTJIu48lOScsG5zyK8AopfVoXv/XcPbyse/wDifx14Vunvv+Eb8Zf2DpiXerPd6fDprv8A2r57s0LhCnlsCrKmJNuzbkDNdJoXjbwlrHiHR4tGvA1rFeWl/FZv5p/sm2tYWa4GGRY4gUDIdjPv3AnBr5cpysy52sy5BU4OMj0qXhY2tcaxEr7Hsf7KjJJ498RvGmxD4dvWVeu0fKQK9b1BrbRNYTQ5rHUHuBcNFauzLGt4nIVlYjA+bAOM9DivIv2Tf+R38Qf9i1e/yWvqvxLNoOr+FJ9F1XR7i6MVxNsuMiIQPvYhlkbHP0zmvMx/8Y9DB/wjA8CaFcarqk2hzeJZbW/itvOmjgJ2gE8ADcCRg8mvLP2ifAWraX43XVbQzW8ypvgvQw/0nYAQwC8ow3BOQB8oxnJx1HiWz1Pwd4ht7XWdQmJXEmm67bjE0OR92QfxDjlTn15rUHip2shp/ie/eAsm/wC1/ad1teR55ePIwpAI4znPY1wTjzI7qVR05XR4/eLY61a2lnr17YWviq8XJFvchIJTt/dtc4BQSc4+XnnkiuNu7e90u+l0/U7aW2uYeJIpByv9GU9iOK9E8UfCq0uYWm8P6zFrtq0H2gTRSI9zavn5kYKf3i5yfUAE8UmmaNHe+EdPtfEd4dYu7ecpbiJTG9quCRFJOedpALFdu7jjjmuaVJy33On2kIR9zWPVdvNeXkX5rvU7P4M+FX0OFpLxp7jygiF3UiaQhlHdhjjr9K0NHvIL3UdYkn1CW2NtYSoRAXeRCux3ck4w2ewz19q7/wCHHgGSPwn4fH9oz282mzzTRGONVk3M74yGJI4bpxXYT+BfCp1q81e80mY3F8SJhFGUSQtjJKr1JwMnqcV105NRtI8+pTi580TI8ESatPa3QtbWaW52rAt6kYbz1AzlyAAp5PHTn3rsx4Vmubw30lpai5iINrJcZbZlQGJVTz371j2cN7pNukWn6XarGxGBbX0lu0nGN23LDtzk5rRXUvEEKhm03WAMZ/c3UU/6Mopu19Bx5re9uXdW8BabrkVrHrlxPcJbMHEUB8iNmBBBIBycY9a3LHQtNs7t7qODfMyhd8nzFQBjA9OgrmP+EovYMfaF1aHjP7/TVcfiY2p//CbxRyeXNe2qOOqzWVxF+uCKVijt6K5GDxtZSMF+1aNJ/u6iFP5OorTtvEAmTcunzSj1gmilH6NQBt0Vi2PiS1uYjI9lqVsA7JiW1Y8qcH7uR1BqwNe0j+K9SP8A66Ap/wChAUAaVRRXMMk8kCPmSP74wePxrIn8YeFIJBHN4j0pHPRTdJk/hmp4/EOjyLuhvBMvrFGzj9AaANG5aZYHa3jSSUD5Vd9oJ9zg4/Kudebxoxu2ez06NVQfZkgkLl27hi23H5VeuvEmmW8Rldb9kHeOxmb9AtZC/Ebw00nliS8WTn5ZrV4Tx/1020AUGTxXb3j3DQ3rPJgOIBGq9uc/MTge1S3msSQ3Jjkvr7cG2lbjSzg/8C2qCPxrRXxpZzrmxt0uW7KL63BP/kSqVx4u1iOWTzfB2piJfutFLHKX+gVv60mNGbczaHfC4srlPC19FsImR7ZV4PBHBPNeCeL9H1b4U6ydQsY47zwlqUn/AB7GQypHnnY2QD9D/UV9DW2oaprcLuvhqyEQfEkV+pjkPfoVIrO1/wAMPq1jPDeeCdCaKRDG4iucNg9CfkA/WnFqzjJXTM5wlzKpTdprZ/o/J/8ABPBNY1CzvNLXVtNV73SQcywsxM1k3U/Ve+e3uOar2PjDXdNj87S7k6pZKNz20hHmop785Vx78fUVieLtC174V+K1hkWVrC55t2LDEycZQkE4Zc8H8e9Z2oW8M4XVvDjYVm3tbD5fm77P7j+q9D29K+exuTxpVfa0XyyezWifk7bPz69ep+h5HmuGzTDuhio3tut5Rf8A7cvx/wAWy9I8PeKfBXiQPHdJJpt51kktmKuh9XibPHv8y+9W9Z+HbX1m17otxaaxEw4a3dYpD9VOUb8NleJ3X2DWF8+WQ2t5Gx2zxgoVb0bHKt7jj1FS6f4o8TeF7v8A0l7mUAA+fbtsn2+rKPklHvivMqUZSk41Y+/9z/RP8PRnoVcjjhkqtF3g9mvei1/6Ul5ptd1Et+JvB8FvM9vcwiznYkGG8t/sxf8A3XB2N/33+Fed+KPCUunSqVje3Jx8k7bcjPVWOMj86+g9F+KGj69pnl6jtv024lzHv/NfvqfwcewrHvNP0q9eR/CWs2pt5fmNksilAfTy3yjfQgN7UYbMcXhKllK6XSV19+mn3fMiWQ4HMIezqQUZNXUl1801pb5NeZ8zT2k8SqHWRAxXnHBzmoY5J0dWVieK9e8SeGY47nbNpv2CdWBc2amAnHTMROz/AL5xXHXfhycNtge0vCiMAjj7PNnJPToT+dfU4XPaUkub3X/XXb72fM47gHMaEeamuaPlr/wX8kzI0rU1gDLLhQx6kY5ru/hPdWf/AAl0N3JcxosZBOVDj8q891G1uLGcRy2lzbYiDlZRnn6gdKk08M1ndvHFGWaPO5W2lc8cf/rr1sHV5q8aq1Pi8dh6tKjPC1FyvzTX52Ow+L9xbTeLLieGeAq7E/u4wo/LtXHC4jKHbJ+VQ+IzdPeFpllj44V2J4+vP86ySsqgN1B6Yr6uGeVKFRxUdDzMFg1GhGLkaslxGMlmBqJp1K5WRSPrWeZpV+9nmoHck5NaT4il0X6HfHDIvTTNnKMD9DmnRXG4Y3EHvWWWpd/rk/jWVHiWrTm3+pt7BWNM3cqhhk/iKptdTHPzmq5fim5rlxvEWKrJKNRperKhRiuhIzM3U5pmaTNAr56pWlN3bNkh1FG40VnzAf/Z">
            <a:extLst>
              <a:ext uri="{FF2B5EF4-FFF2-40B4-BE49-F238E27FC236}">
                <a16:creationId xmlns:a16="http://schemas.microsoft.com/office/drawing/2014/main" id="{30BA9549-3485-45D5-941E-321E0A7ADD2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 flipV="1">
            <a:off x="3648269" y="3733799"/>
            <a:ext cx="923731" cy="92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C025F8-0A9C-4B9D-9134-D0635609E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A4133-FEE0-B548-BBAC-AFFEADC7B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Reversing polarity in magnets, how fast can we go 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CD65A-2101-5249-BAA4-331137C3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F1EF6F-1A0A-534A-8A2E-F892AAA94C5E}"/>
              </a:ext>
            </a:extLst>
          </p:cNvPr>
          <p:cNvSpPr txBox="1"/>
          <p:nvPr/>
        </p:nvSpPr>
        <p:spPr>
          <a:xfrm>
            <a:off x="3595185" y="1632901"/>
            <a:ext cx="546900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Reversing polarity of 2100 CEBAF magnets (S. Philip Head DC Power group)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&gt;1900 (correctors &amp; quads) already bipolar operation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39 (recirculation/transport dipoles) will require engineered solution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en-US" sz="1350" dirty="0"/>
              <a:t>21 recirculation &amp; dog-leg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en-US" sz="1350" dirty="0"/>
              <a:t>12 extraction units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en-US" sz="1350" dirty="0"/>
              <a:t>6 end-station transport/dump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Hall D is only permanent magnet – would have to be rotated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r>
              <a:rPr lang="en-US" sz="1350" b="1" dirty="0"/>
              <a:t>Magnetic Field Integrity (M. </a:t>
            </a:r>
            <a:r>
              <a:rPr lang="en-US" sz="1350" b="1" dirty="0" err="1"/>
              <a:t>Tiefenback</a:t>
            </a:r>
            <a:r>
              <a:rPr lang="en-US" sz="1350" b="1" dirty="0"/>
              <a:t> CEBAF magnet systems integrator)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Unipolar dipoles would need to be deliberately tested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en-US" sz="1350" dirty="0"/>
              <a:t>demonstrate field restores after polarity inversion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en-US" sz="1350" dirty="0"/>
              <a:t>quantify possible systematic effects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Soft iron steel are expected to perform well under polarity reversal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Two decades of operation suggest remnant fields &lt;20 G tolerable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en-US" sz="1350" dirty="0"/>
              <a:t>Sudden power supply trips introduce uncontrolled flux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en-US" sz="1350" dirty="0"/>
              <a:t>Modifications to power supplies or field maps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06C398-0DA2-E84E-95DC-C0E205DF0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85" y="1670057"/>
            <a:ext cx="3182456" cy="2146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FC9322-960D-43F7-D2C9-C99ECB46C12B}"/>
              </a:ext>
            </a:extLst>
          </p:cNvPr>
          <p:cNvSpPr txBox="1"/>
          <p:nvPr/>
        </p:nvSpPr>
        <p:spPr>
          <a:xfrm>
            <a:off x="308919" y="4695092"/>
            <a:ext cx="2585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Technote JLAB-TN-23-043</a:t>
            </a:r>
          </a:p>
        </p:txBody>
      </p:sp>
    </p:spTree>
    <p:extLst>
      <p:ext uri="{BB962C8B-B14F-4D97-AF65-F5344CB8AC3E}">
        <p14:creationId xmlns:p14="http://schemas.microsoft.com/office/powerpoint/2010/main" val="1509069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93E8C-B479-7C72-F93B-7702B2B6A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Currently ongoing efforts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1573B-27E0-3B64-0A40-CD5184B4B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polarized e+ beam production optimization</a:t>
            </a:r>
          </a:p>
          <a:p>
            <a:r>
              <a:rPr lang="en-US" dirty="0"/>
              <a:t>Design of 123 MeV spin rotator</a:t>
            </a:r>
          </a:p>
          <a:p>
            <a:r>
              <a:rPr lang="en-US" dirty="0"/>
              <a:t>Target design </a:t>
            </a:r>
          </a:p>
          <a:p>
            <a:pPr lvl="1"/>
            <a:r>
              <a:rPr lang="en-US" dirty="0" err="1"/>
              <a:t>JLab,IJCLab</a:t>
            </a:r>
            <a:r>
              <a:rPr lang="en-US" dirty="0"/>
              <a:t> (S. </a:t>
            </a:r>
            <a:r>
              <a:rPr lang="en-US" dirty="0" err="1"/>
              <a:t>Covrig</a:t>
            </a:r>
            <a:r>
              <a:rPr lang="en-US" dirty="0"/>
              <a:t>, A. Ushakov) rotating Tungsten target</a:t>
            </a:r>
          </a:p>
          <a:p>
            <a:pPr lvl="1"/>
            <a:r>
              <a:rPr lang="en-US" dirty="0"/>
              <a:t>XELERA  research (SBIR) Ga-In-Sn liquid jet target</a:t>
            </a:r>
          </a:p>
          <a:p>
            <a:pPr lvl="1"/>
            <a:r>
              <a:rPr lang="en-US" dirty="0"/>
              <a:t>1 % demonstration target (Max Bruker, </a:t>
            </a:r>
            <a:r>
              <a:rPr lang="en-US" dirty="0" err="1"/>
              <a:t>JLab</a:t>
            </a:r>
            <a:r>
              <a:rPr lang="en-US" dirty="0"/>
              <a:t>, LDRD proposal)</a:t>
            </a:r>
          </a:p>
          <a:p>
            <a:r>
              <a:rPr lang="en-US" dirty="0"/>
              <a:t>HEP funding for collaborating with SLAC and KEK on e- and e+ source topics</a:t>
            </a:r>
          </a:p>
          <a:p>
            <a:r>
              <a:rPr lang="en-US" dirty="0"/>
              <a:t>Beam transport optimization</a:t>
            </a:r>
          </a:p>
          <a:p>
            <a:r>
              <a:rPr lang="en-US" dirty="0"/>
              <a:t>Aperture/Acceptance studies (LDRD  A. Sy. 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64F4E-F123-1251-2963-DDC7A902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07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395A7-A29B-6088-0406-7E640926C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Ramping up new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BA011-2F90-DFAC-EAA2-9A6FA6FAD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Work with Physics magnet group and SRF designers for e+ injector design</a:t>
            </a:r>
          </a:p>
          <a:p>
            <a:r>
              <a:rPr lang="en-US" dirty="0"/>
              <a:t>Work with DC power and magnet coordinator on reversing polarity of magnets w/ bulk PS</a:t>
            </a:r>
          </a:p>
          <a:p>
            <a:r>
              <a:rPr lang="en-US" dirty="0"/>
              <a:t>Strategic roadmap for diagnostics for tuning and transporting secondary e+/e- beams</a:t>
            </a:r>
          </a:p>
          <a:p>
            <a:r>
              <a:rPr lang="en-US" dirty="0"/>
              <a:t>Work with RCG for evaluation of radiation shielding</a:t>
            </a:r>
          </a:p>
          <a:p>
            <a:r>
              <a:rPr lang="en-US" dirty="0"/>
              <a:t>Work with SRF operations for strategic roadmap for LERF cryomodules and energy reach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967E7-70C9-552A-EAAF-013BB201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010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8F77B-29F0-8923-EA31-E04C5F67E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publications,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D6A57-7021-D59A-F9BF-9F493FE7E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1400" dirty="0"/>
              <a:t>Technote JLAB-TN-23-043, magnet polarization reversal</a:t>
            </a:r>
          </a:p>
          <a:p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Sep 24-29, SPIN2023 - </a:t>
            </a:r>
            <a:r>
              <a:rPr lang="en-US" sz="1200" b="0" i="0" u="none" strike="noStrike" dirty="0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2"/>
              </a:rPr>
              <a:t>https://indico.jlab.org/event/663/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J.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Grames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'A positron beam at CEBAF”</a:t>
            </a:r>
          </a:p>
          <a:p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J.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Grames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et al., (poster) "Status of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Ce+BAF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Polarized Positron Beam Capability at CEBAF 12 GeV“,IPAC2023</a:t>
            </a:r>
          </a:p>
          <a:p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R. Kazimi et al., "Polarized Electron Injector for Positron Capability at CEBAF 12 GeV“. IPAC2023</a:t>
            </a:r>
          </a:p>
          <a:p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A. Sy et al., "Degrader beamline design at the CEBAF injector for machine acceptance studies“,IPAC2023</a:t>
            </a:r>
          </a:p>
          <a:p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A. Ushakov et al, "Conceptual Design of a High-Power Target for Positron Production at CEBAF“,IPAC2023</a:t>
            </a:r>
          </a:p>
          <a:p>
            <a:r>
              <a:rPr lang="en-US" sz="1200" dirty="0">
                <a:solidFill>
                  <a:srgbClr val="202122"/>
                </a:solidFill>
                <a:latin typeface="Arial" panose="020B0604020202020204" pitchFamily="34" charset="0"/>
              </a:rPr>
              <a:t>A. Ushakov, "Positron target design and fatigue studies“, UVA PWG meeting, Charlottesville</a:t>
            </a:r>
          </a:p>
          <a:p>
            <a:r>
              <a:rPr lang="en-US" sz="1200" dirty="0">
                <a:solidFill>
                  <a:srgbClr val="202122"/>
                </a:solidFill>
                <a:latin typeface="Arial" panose="020B0604020202020204" pitchFamily="34" charset="0"/>
              </a:rPr>
              <a:t>D. </a:t>
            </a:r>
            <a:r>
              <a:rPr lang="en-US" sz="1200" dirty="0" err="1">
                <a:solidFill>
                  <a:srgbClr val="202122"/>
                </a:solidFill>
                <a:latin typeface="Arial" panose="020B0604020202020204" pitchFamily="34" charset="0"/>
              </a:rPr>
              <a:t>Turner,"Delivering</a:t>
            </a:r>
            <a:r>
              <a:rPr lang="en-US" sz="1200" dirty="0">
                <a:solidFill>
                  <a:srgbClr val="202122"/>
                </a:solidFill>
                <a:latin typeface="Arial" panose="020B0604020202020204" pitchFamily="34" charset="0"/>
              </a:rPr>
              <a:t> e+ beams from LERF through </a:t>
            </a:r>
            <a:r>
              <a:rPr lang="en-US" sz="1200" dirty="0" err="1">
                <a:solidFill>
                  <a:srgbClr val="202122"/>
                </a:solidFill>
                <a:latin typeface="Arial" panose="020B0604020202020204" pitchFamily="34" charset="0"/>
              </a:rPr>
              <a:t>Ce+BAF</a:t>
            </a:r>
            <a:r>
              <a:rPr lang="en-US" sz="1200" dirty="0">
                <a:solidFill>
                  <a:srgbClr val="202122"/>
                </a:solidFill>
                <a:latin typeface="Arial" panose="020B0604020202020204" pitchFamily="34" charset="0"/>
              </a:rPr>
              <a:t>”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en-US" sz="1200" dirty="0">
                <a:solidFill>
                  <a:srgbClr val="202122"/>
                </a:solidFill>
                <a:latin typeface="Arial" panose="020B0604020202020204" pitchFamily="34" charset="0"/>
              </a:rPr>
              <a:t>UVA PWG meeting, Charlottesville</a:t>
            </a:r>
          </a:p>
          <a:p>
            <a:r>
              <a:rPr lang="en-US" sz="1200" dirty="0">
                <a:solidFill>
                  <a:srgbClr val="202122"/>
                </a:solidFill>
                <a:latin typeface="Arial" panose="020B0604020202020204" pitchFamily="34" charset="0"/>
              </a:rPr>
              <a:t>S. </a:t>
            </a:r>
            <a:r>
              <a:rPr lang="en-US" sz="1200" dirty="0" err="1">
                <a:solidFill>
                  <a:srgbClr val="202122"/>
                </a:solidFill>
                <a:latin typeface="Arial" panose="020B0604020202020204" pitchFamily="34" charset="0"/>
              </a:rPr>
              <a:t>Habet</a:t>
            </a:r>
            <a:r>
              <a:rPr lang="en-US" sz="1200" dirty="0">
                <a:solidFill>
                  <a:srgbClr val="202122"/>
                </a:solidFill>
                <a:latin typeface="Arial" panose="020B0604020202020204" pitchFamily="34" charset="0"/>
              </a:rPr>
              <a:t>, “Concept of a polarized positron injector for CEBAF”, UVA PWG meeting, Charlottesville</a:t>
            </a:r>
          </a:p>
          <a:p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Y. Roblin, "Positron beam: technical aspects“, International workshop on CLAS12 Physics</a:t>
            </a:r>
          </a:p>
          <a:p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C. Hernandez-Garcia, "Building the next high voltage dc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photogun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polarized source for the ILC at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JLab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“, LCWS2023</a:t>
            </a:r>
            <a:endParaRPr lang="en-US" sz="1600" dirty="0"/>
          </a:p>
          <a:p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2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Snowmass 2022 </a:t>
            </a:r>
            <a:r>
              <a:rPr lang="en-US" sz="1200" dirty="0">
                <a:solidFill>
                  <a:srgbClr val="202122"/>
                </a:solidFill>
                <a:latin typeface="Arial" panose="020B0604020202020204" pitchFamily="34" charset="0"/>
              </a:rPr>
              <a:t>White paper, </a:t>
            </a:r>
            <a:r>
              <a:rPr lang="en-US" sz="12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Positron Sources for Future High Energy Physics Colliders </a:t>
            </a:r>
            <a:r>
              <a:rPr lang="en-US" sz="1200" b="0" i="0" u="sng" dirty="0">
                <a:solidFill>
                  <a:srgbClr val="BB6633"/>
                </a:solidFill>
                <a:effectLst/>
                <a:latin typeface="Arial" panose="020B0604020202020204" pitchFamily="34" charset="0"/>
                <a:hlinkClick r:id="rId3"/>
              </a:rPr>
              <a:t>https://arxiv.org/pdf/2204.13245</a:t>
            </a:r>
            <a:r>
              <a:rPr lang="en-US" sz="1200" b="0" i="0" u="sng" dirty="0">
                <a:solidFill>
                  <a:srgbClr val="BB6633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A. </a:t>
            </a:r>
            <a:r>
              <a:rPr lang="en-US" sz="1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Accardi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et al., "</a:t>
            </a:r>
            <a:r>
              <a:rPr lang="en-US" sz="12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e+@</a:t>
            </a:r>
            <a:r>
              <a:rPr lang="en-US" sz="12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JLab</a:t>
            </a:r>
            <a:r>
              <a:rPr lang="en-US" sz="12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White Paper: An Experimental Program with Positron Beams at Jefferson Lab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", </a:t>
            </a:r>
            <a:r>
              <a:rPr lang="en-US" sz="1200" b="0" i="0" u="none" strike="noStrike" dirty="0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4"/>
              </a:rPr>
              <a:t>https://arxiv.org/abs/2007.15081</a:t>
            </a:r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(2020)</a:t>
            </a:r>
          </a:p>
          <a:p>
            <a:pPr marL="0" indent="0">
              <a:buNone/>
            </a:pPr>
            <a:endParaRPr lang="en-US" sz="12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268EF-B135-2964-00C0-1949FED99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299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EF1FE-3215-3B36-6B54-B566E4274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4063C-8A8C-DF33-028D-3D25C02C6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Significant R&amp;D effort ongoing at Jefferson Lab and collaborating institutions</a:t>
            </a:r>
          </a:p>
          <a:p>
            <a:endParaRPr lang="en-US" dirty="0"/>
          </a:p>
          <a:p>
            <a:r>
              <a:rPr lang="en-US" dirty="0"/>
              <a:t>Feedback and requests from user community for specific e+ capabilities welcome</a:t>
            </a:r>
          </a:p>
          <a:p>
            <a:endParaRPr lang="en-US" dirty="0"/>
          </a:p>
          <a:p>
            <a:r>
              <a:rPr lang="en-US" sz="3200" dirty="0"/>
              <a:t>Keep proposing great e+ experiments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 further information, contact Joe </a:t>
            </a:r>
            <a:r>
              <a:rPr lang="en-US" dirty="0" err="1"/>
              <a:t>Grames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grames@jlab.org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082C25-C999-7219-E3FF-DB0B6EC00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64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162E4-6E4C-9C45-B217-1CACAD53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FB858B-EA1B-794E-8073-82266354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1037654"/>
            <a:ext cx="8464378" cy="365618"/>
          </a:xfrm>
        </p:spPr>
        <p:txBody>
          <a:bodyPr>
            <a:normAutofit fontScale="90000"/>
          </a:bodyPr>
          <a:lstStyle/>
          <a:p>
            <a:r>
              <a:rPr lang="en-US" dirty="0"/>
              <a:t>Jefferson Lab Positron Working Group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589482-7714-9E44-B459-8E7049D0D8CF}"/>
              </a:ext>
            </a:extLst>
          </p:cNvPr>
          <p:cNvSpPr/>
          <p:nvPr/>
        </p:nvSpPr>
        <p:spPr>
          <a:xfrm>
            <a:off x="139777" y="1584318"/>
            <a:ext cx="4855922" cy="324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Lab Users have made a strong case for 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beams at CEBAF 12 GeV</a:t>
            </a:r>
          </a:p>
          <a:p>
            <a:endParaRPr 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Complementary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5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would provide a new probe at Jefferson Lab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2018 – 7 letters of intent to PAC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2020 – 2 conditionally approved PAC proposals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Hall B ~ </a:t>
            </a: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13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polarized (&gt;60%)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Hall C ~ </a:t>
            </a: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350" b="1" dirty="0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unpolarized</a:t>
            </a:r>
          </a:p>
          <a:p>
            <a:pPr marL="485775" lvl="1" indent="-257175">
              <a:buFont typeface="Arial" panose="020B0604020202020204" pitchFamily="34" charset="0"/>
              <a:buChar char="•"/>
            </a:pP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2023 6 new proposals and 5 new letters of intent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42975" lvl="2" indent="-257175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EEA733-4D64-7648-800E-5D789E9C4133}"/>
              </a:ext>
            </a:extLst>
          </p:cNvPr>
          <p:cNvSpPr/>
          <p:nvPr/>
        </p:nvSpPr>
        <p:spPr>
          <a:xfrm rot="5400000">
            <a:off x="1664510" y="1508152"/>
            <a:ext cx="1782801" cy="4855921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ACCE59-20D1-8EC5-8519-BB6CEB607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314" y="1584317"/>
            <a:ext cx="3056486" cy="40280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0AABA2-2D44-4ED2-A211-162EA967CB09}"/>
              </a:ext>
            </a:extLst>
          </p:cNvPr>
          <p:cNvSpPr txBox="1"/>
          <p:nvPr/>
        </p:nvSpPr>
        <p:spPr>
          <a:xfrm>
            <a:off x="2825319" y="179929"/>
            <a:ext cx="3283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Physics 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650B2E-C0E7-451E-8AAA-83DC9B34F6B8}"/>
              </a:ext>
            </a:extLst>
          </p:cNvPr>
          <p:cNvSpPr txBox="1"/>
          <p:nvPr/>
        </p:nvSpPr>
        <p:spPr>
          <a:xfrm>
            <a:off x="765110" y="5719665"/>
            <a:ext cx="2217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Talk By E. </a:t>
            </a:r>
            <a:r>
              <a:rPr lang="en-US" dirty="0" err="1"/>
              <a:t>Voutier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068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5A2E-91CD-9F88-BA2E-11BA5C697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289"/>
            <a:ext cx="9144000" cy="546022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>
                <a:latin typeface="Arial" panose="020B0604020202020204" pitchFamily="34" charset="0"/>
              </a:rPr>
              <a:t>Proposed Timeline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A69C3-2BF3-5AAF-89A2-D3857A72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BE4F61-BADB-520E-7F6B-97D0CA7129BD}"/>
              </a:ext>
            </a:extLst>
          </p:cNvPr>
          <p:cNvSpPr txBox="1"/>
          <p:nvPr/>
        </p:nvSpPr>
        <p:spPr>
          <a:xfrm>
            <a:off x="0" y="1522239"/>
            <a:ext cx="914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Gantt chart to give a rough idea when these project could become a reality.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03C439-4F11-5C7D-B50C-AC07D0E72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22" y="1918206"/>
            <a:ext cx="8910157" cy="26762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6B8A814-9BA3-05B4-45BC-282DE1C8228D}"/>
              </a:ext>
            </a:extLst>
          </p:cNvPr>
          <p:cNvSpPr/>
          <p:nvPr/>
        </p:nvSpPr>
        <p:spPr>
          <a:xfrm>
            <a:off x="2480310" y="2276509"/>
            <a:ext cx="1074420" cy="240030"/>
          </a:xfrm>
          <a:prstGeom prst="rect">
            <a:avLst/>
          </a:prstGeom>
          <a:solidFill>
            <a:srgbClr val="6F2E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E56175-DE88-43DE-85F8-18BCC3F1B0E8}"/>
              </a:ext>
            </a:extLst>
          </p:cNvPr>
          <p:cNvSpPr/>
          <p:nvPr/>
        </p:nvSpPr>
        <p:spPr>
          <a:xfrm>
            <a:off x="4069081" y="2516539"/>
            <a:ext cx="1323587" cy="240030"/>
          </a:xfrm>
          <a:prstGeom prst="rect">
            <a:avLst/>
          </a:prstGeom>
          <a:solidFill>
            <a:srgbClr val="6F2E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72131E-278F-3188-9C88-D9E28C278ED1}"/>
              </a:ext>
            </a:extLst>
          </p:cNvPr>
          <p:cNvSpPr txBox="1"/>
          <p:nvPr/>
        </p:nvSpPr>
        <p:spPr>
          <a:xfrm>
            <a:off x="308919" y="4732020"/>
            <a:ext cx="8283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22538D"/>
                </a:solidFill>
              </a:rPr>
              <a:t>Phase 1 includes building the positron source and the tunnel &amp; beamline connecting the source to main machine.</a:t>
            </a:r>
          </a:p>
          <a:p>
            <a:r>
              <a:rPr lang="en-US" sz="1350" b="1" dirty="0">
                <a:solidFill>
                  <a:srgbClr val="7ED6E2"/>
                </a:solidFill>
              </a:rPr>
              <a:t>Phase 2 includes the new permanent magnets to allow 22 GeV within current CEBAF footprint.</a:t>
            </a:r>
          </a:p>
          <a:p>
            <a:endParaRPr lang="en-US" sz="1350" b="1" dirty="0">
              <a:solidFill>
                <a:srgbClr val="7ED6E2"/>
              </a:solidFill>
            </a:endParaRPr>
          </a:p>
          <a:p>
            <a:r>
              <a:rPr lang="en-US" sz="1350" dirty="0"/>
              <a:t>NOTE:  Plan was formulated so that these projects are ramping up as the EIC project cost is ramping down.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DE090-014C-4627-9676-52758A83D026}"/>
              </a:ext>
            </a:extLst>
          </p:cNvPr>
          <p:cNvSpPr txBox="1"/>
          <p:nvPr/>
        </p:nvSpPr>
        <p:spPr>
          <a:xfrm>
            <a:off x="6152189" y="5792884"/>
            <a:ext cx="287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Patrizia</a:t>
            </a:r>
            <a:r>
              <a:rPr lang="en-US" dirty="0"/>
              <a:t> Rossi, HADRON 2023</a:t>
            </a:r>
          </a:p>
        </p:txBody>
      </p:sp>
    </p:spTree>
    <p:extLst>
      <p:ext uri="{BB962C8B-B14F-4D97-AF65-F5344CB8AC3E}">
        <p14:creationId xmlns:p14="http://schemas.microsoft.com/office/powerpoint/2010/main" val="3264109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234AAA9-9FED-E547-8C05-EF744538B5E5}"/>
              </a:ext>
            </a:extLst>
          </p:cNvPr>
          <p:cNvGrpSpPr/>
          <p:nvPr/>
        </p:nvGrpSpPr>
        <p:grpSpPr>
          <a:xfrm>
            <a:off x="727066" y="2059706"/>
            <a:ext cx="7504155" cy="3232941"/>
            <a:chOff x="969421" y="1412205"/>
            <a:chExt cx="10005540" cy="43105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CF06A7-F623-EC4E-A756-9CCE3FAF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8" t="7774" b="12606"/>
            <a:stretch/>
          </p:blipFill>
          <p:spPr>
            <a:xfrm>
              <a:off x="1494282" y="2480786"/>
              <a:ext cx="9480679" cy="3242007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02E6412-64AB-8941-A6A6-1B042B2E899E}"/>
                </a:ext>
              </a:extLst>
            </p:cNvPr>
            <p:cNvSpPr/>
            <p:nvPr/>
          </p:nvSpPr>
          <p:spPr>
            <a:xfrm>
              <a:off x="969421" y="1412205"/>
              <a:ext cx="3163667" cy="859147"/>
            </a:xfrm>
            <a:prstGeom prst="roundRect">
              <a:avLst/>
            </a:prstGeom>
            <a:solidFill>
              <a:srgbClr val="E86F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At the last JLAAC we were exploring e+ production at 10, 100, 1000 MeV…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EFF710E-EB14-4448-8A40-A9992D2FCA40}"/>
                </a:ext>
              </a:extLst>
            </p:cNvPr>
            <p:cNvCxnSpPr>
              <a:cxnSpLocks/>
            </p:cNvCxnSpPr>
            <p:nvPr/>
          </p:nvCxnSpPr>
          <p:spPr>
            <a:xfrm>
              <a:off x="3112877" y="2306875"/>
              <a:ext cx="688561" cy="55348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0D9E40-E82D-DB4E-92E6-34EEE2C2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Turning the LERF into a Positron Injector Facility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F98D6-22C1-D14C-A3BE-D9936C34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87A75B6-EF46-5EAA-0DE0-B3FEFC4FCAD1}"/>
              </a:ext>
            </a:extLst>
          </p:cNvPr>
          <p:cNvSpPr/>
          <p:nvPr/>
        </p:nvSpPr>
        <p:spPr>
          <a:xfrm>
            <a:off x="5153323" y="2132288"/>
            <a:ext cx="2263580" cy="644360"/>
          </a:xfrm>
          <a:prstGeom prst="roundRect">
            <a:avLst/>
          </a:prstGeom>
          <a:solidFill>
            <a:srgbClr val="E86FDA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Today we are focused on producing 123 MeV e</a:t>
            </a:r>
            <a:r>
              <a:rPr lang="en-US" sz="1200" baseline="30000" dirty="0"/>
              <a:t>+</a:t>
            </a:r>
            <a:r>
              <a:rPr lang="en-US" sz="1200" dirty="0"/>
              <a:t> utilizing the Low Energy Research Facility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22EF9E-CADB-D8CA-0BF9-49A639AF2FBA}"/>
              </a:ext>
            </a:extLst>
          </p:cNvPr>
          <p:cNvCxnSpPr>
            <a:cxnSpLocks/>
          </p:cNvCxnSpPr>
          <p:nvPr/>
        </p:nvCxnSpPr>
        <p:spPr>
          <a:xfrm flipH="1">
            <a:off x="5652136" y="2781831"/>
            <a:ext cx="390473" cy="1092940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DB1606-75C0-23FE-BFEB-C8D37BFF73A0}"/>
              </a:ext>
            </a:extLst>
          </p:cNvPr>
          <p:cNvCxnSpPr>
            <a:cxnSpLocks/>
          </p:cNvCxnSpPr>
          <p:nvPr/>
        </p:nvCxnSpPr>
        <p:spPr>
          <a:xfrm>
            <a:off x="2334658" y="2730706"/>
            <a:ext cx="154257" cy="415111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A5BAF1-CAC3-0279-6C90-6C35F252EB42}"/>
              </a:ext>
            </a:extLst>
          </p:cNvPr>
          <p:cNvCxnSpPr>
            <a:cxnSpLocks/>
          </p:cNvCxnSpPr>
          <p:nvPr/>
        </p:nvCxnSpPr>
        <p:spPr>
          <a:xfrm>
            <a:off x="2334658" y="2730706"/>
            <a:ext cx="3028452" cy="415108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7038A3-38A9-F3F2-D694-F965D2313224}"/>
              </a:ext>
            </a:extLst>
          </p:cNvPr>
          <p:cNvGrpSpPr/>
          <p:nvPr/>
        </p:nvGrpSpPr>
        <p:grpSpPr>
          <a:xfrm>
            <a:off x="344345" y="1775665"/>
            <a:ext cx="8379837" cy="3618960"/>
            <a:chOff x="406623" y="1443849"/>
            <a:chExt cx="11173116" cy="482527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50C4A53-A960-9390-AA30-D5684CC2F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623" y="1443849"/>
              <a:ext cx="11173116" cy="456551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79D6B1B-38AF-F9CE-E394-E69ACC48D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3666" y="3642007"/>
              <a:ext cx="1198767" cy="897420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E5ACF1F-AC89-1A2C-886A-7D70B93393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1132" y="4006491"/>
              <a:ext cx="699687" cy="84226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8E97FCB-A1B0-34F3-1F9B-DBE838A7C1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8213" y="4461240"/>
              <a:ext cx="6318200" cy="1256516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ED8D51AB-BCA2-D077-5E74-D2B18A0E018B}"/>
                </a:ext>
              </a:extLst>
            </p:cNvPr>
            <p:cNvSpPr/>
            <p:nvPr/>
          </p:nvSpPr>
          <p:spPr>
            <a:xfrm rot="12140723">
              <a:off x="2657124" y="1876298"/>
              <a:ext cx="1719812" cy="2640484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65CE4A72-A861-DB21-F6EE-500D6746D169}"/>
                </a:ext>
              </a:extLst>
            </p:cNvPr>
            <p:cNvSpPr/>
            <p:nvPr/>
          </p:nvSpPr>
          <p:spPr>
            <a:xfrm rot="17192783">
              <a:off x="2583995" y="1888490"/>
              <a:ext cx="2983263" cy="284498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8E5775-BB56-489D-AD01-C68F404A38B0}"/>
                </a:ext>
              </a:extLst>
            </p:cNvPr>
            <p:cNvSpPr txBox="1"/>
            <p:nvPr/>
          </p:nvSpPr>
          <p:spPr>
            <a:xfrm>
              <a:off x="5355388" y="1523824"/>
              <a:ext cx="11011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i="1" dirty="0">
                  <a:solidFill>
                    <a:srgbClr val="FF0000"/>
                  </a:solidFill>
                </a:rPr>
                <a:t>123 MeV</a:t>
              </a:r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BCDAB150-F108-4D5C-8F0E-53EFD0D0F5F5}"/>
                </a:ext>
              </a:extLst>
            </p:cNvPr>
            <p:cNvSpPr/>
            <p:nvPr/>
          </p:nvSpPr>
          <p:spPr>
            <a:xfrm rot="6442035">
              <a:off x="9070358" y="4175081"/>
              <a:ext cx="1303520" cy="1836508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DD3F085-8EBF-5590-A0D6-FE119FB7B0B8}"/>
                </a:ext>
              </a:extLst>
            </p:cNvPr>
            <p:cNvSpPr txBox="1"/>
            <p:nvPr/>
          </p:nvSpPr>
          <p:spPr>
            <a:xfrm>
              <a:off x="6424791" y="3027234"/>
              <a:ext cx="180093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7030A0"/>
                  </a:solidFill>
                </a:rPr>
                <a:t>Build e</a:t>
              </a:r>
              <a:r>
                <a:rPr lang="en-US" sz="1350" baseline="30000" dirty="0">
                  <a:solidFill>
                    <a:srgbClr val="7030A0"/>
                  </a:solidFill>
                </a:rPr>
                <a:t>+</a:t>
              </a:r>
              <a:r>
                <a:rPr lang="en-US" sz="1350" dirty="0">
                  <a:solidFill>
                    <a:srgbClr val="7030A0"/>
                  </a:solidFill>
                </a:rPr>
                <a:t> injector at the LERF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4F3B16-5A43-3CB0-C9D3-87AE697667A7}"/>
                </a:ext>
              </a:extLst>
            </p:cNvPr>
            <p:cNvSpPr txBox="1"/>
            <p:nvPr/>
          </p:nvSpPr>
          <p:spPr>
            <a:xfrm>
              <a:off x="9618730" y="3444386"/>
              <a:ext cx="174195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7030A0"/>
                  </a:solidFill>
                </a:rPr>
                <a:t>Build new LERF to CEBAF tunnel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FA50628-91F5-DF62-09BF-016A1F48F92F}"/>
                </a:ext>
              </a:extLst>
            </p:cNvPr>
            <p:cNvCxnSpPr>
              <a:cxnSpLocks/>
            </p:cNvCxnSpPr>
            <p:nvPr/>
          </p:nvCxnSpPr>
          <p:spPr>
            <a:xfrm>
              <a:off x="4509219" y="1809785"/>
              <a:ext cx="1254756" cy="245781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1609768-28C3-FF02-59DE-A8E1FFB36CF4}"/>
                </a:ext>
              </a:extLst>
            </p:cNvPr>
            <p:cNvSpPr txBox="1"/>
            <p:nvPr/>
          </p:nvSpPr>
          <p:spPr>
            <a:xfrm>
              <a:off x="2216946" y="5315020"/>
              <a:ext cx="2292273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7030A0"/>
                  </a:solidFill>
                </a:rPr>
                <a:t>Build new transport line along South </a:t>
              </a:r>
              <a:r>
                <a:rPr lang="en-US" sz="1350" dirty="0" err="1">
                  <a:solidFill>
                    <a:srgbClr val="7030A0"/>
                  </a:solidFill>
                </a:rPr>
                <a:t>Linac</a:t>
              </a:r>
              <a:r>
                <a:rPr lang="en-US" sz="1350" dirty="0">
                  <a:solidFill>
                    <a:srgbClr val="7030A0"/>
                  </a:solidFill>
                </a:rPr>
                <a:t> and West Arc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90D1336-BF88-667B-ECA1-4880CDA13EC3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flipH="1">
              <a:off x="10382986" y="4121494"/>
              <a:ext cx="106721" cy="467736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14DFD4D-1DD9-692D-4786-7E33ABDB70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9924" y="5065178"/>
              <a:ext cx="1588406" cy="22587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37741E2-9CAA-E126-BD63-D3AFFEC71A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54861" y="3310981"/>
              <a:ext cx="515063" cy="1985730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9647D09-9E47-A90D-F9B9-459672023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024" y="2250412"/>
              <a:ext cx="891719" cy="25990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551BFB8-9408-F922-EFAE-D982D657C23B}"/>
                </a:ext>
              </a:extLst>
            </p:cNvPr>
            <p:cNvSpPr txBox="1"/>
            <p:nvPr/>
          </p:nvSpPr>
          <p:spPr>
            <a:xfrm>
              <a:off x="3794544" y="2444150"/>
              <a:ext cx="2394907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7030A0"/>
                  </a:solidFill>
                </a:rPr>
                <a:t>Inject e</a:t>
              </a:r>
              <a:r>
                <a:rPr lang="en-US" sz="1350" baseline="30000" dirty="0">
                  <a:solidFill>
                    <a:srgbClr val="7030A0"/>
                  </a:solidFill>
                </a:rPr>
                <a:t>+</a:t>
              </a:r>
              <a:r>
                <a:rPr lang="en-US" sz="1350" dirty="0">
                  <a:solidFill>
                    <a:srgbClr val="7030A0"/>
                  </a:solidFill>
                </a:rPr>
                <a:t> into North </a:t>
              </a:r>
              <a:r>
                <a:rPr lang="en-US" sz="1350" dirty="0" err="1">
                  <a:solidFill>
                    <a:srgbClr val="7030A0"/>
                  </a:solidFill>
                </a:rPr>
                <a:t>Linac</a:t>
              </a:r>
              <a:r>
                <a:rPr lang="en-US" sz="1350" dirty="0">
                  <a:solidFill>
                    <a:srgbClr val="7030A0"/>
                  </a:solidFill>
                </a:rPr>
                <a:t> to usual 12 GeV (w/ magnets reversed)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760306F-0E83-3B20-D3AE-A2A155E64641}"/>
                </a:ext>
              </a:extLst>
            </p:cNvPr>
            <p:cNvSpPr txBox="1"/>
            <p:nvPr/>
          </p:nvSpPr>
          <p:spPr>
            <a:xfrm>
              <a:off x="8541382" y="4389908"/>
              <a:ext cx="11011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i="1" dirty="0">
                  <a:solidFill>
                    <a:srgbClr val="FF0000"/>
                  </a:solidFill>
                </a:rPr>
                <a:t>123 MeV</a:t>
              </a:r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71DEB2AF-57B2-3A03-9E99-0E29C48D6269}"/>
                </a:ext>
              </a:extLst>
            </p:cNvPr>
            <p:cNvSpPr/>
            <p:nvPr/>
          </p:nvSpPr>
          <p:spPr>
            <a:xfrm rot="1186160">
              <a:off x="9250206" y="4578653"/>
              <a:ext cx="1427296" cy="108887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2DC505F-6218-CE58-EB2A-50C89475232B}"/>
                </a:ext>
              </a:extLst>
            </p:cNvPr>
            <p:cNvCxnSpPr>
              <a:cxnSpLocks/>
            </p:cNvCxnSpPr>
            <p:nvPr/>
          </p:nvCxnSpPr>
          <p:spPr>
            <a:xfrm>
              <a:off x="9407797" y="4338349"/>
              <a:ext cx="766514" cy="207522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5147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E6B60-DC84-9E4F-91B5-9AC84446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8" y="240539"/>
            <a:ext cx="8665025" cy="487490"/>
          </a:xfrm>
        </p:spPr>
        <p:txBody>
          <a:bodyPr>
            <a:noAutofit/>
          </a:bodyPr>
          <a:lstStyle/>
          <a:p>
            <a:r>
              <a:rPr lang="en-US" sz="2800" dirty="0"/>
              <a:t>Polarized Electron or Polarized Positron Beams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9E8F50-19E9-C043-B8DC-B7932F0A5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7F145A9-6ACB-374C-B9AE-C75085E1A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1"/>
          <a:stretch/>
        </p:blipFill>
        <p:spPr bwMode="auto">
          <a:xfrm>
            <a:off x="308919" y="1739935"/>
            <a:ext cx="8665025" cy="362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F1E5D2B-E981-0547-98BA-AA00036B4EDD}"/>
              </a:ext>
            </a:extLst>
          </p:cNvPr>
          <p:cNvGraphicFramePr>
            <a:graphicFrameLocks noGrp="1"/>
          </p:cNvGraphicFramePr>
          <p:nvPr/>
        </p:nvGraphicFramePr>
        <p:xfrm>
          <a:off x="1498776" y="1528219"/>
          <a:ext cx="599222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4118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1977991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1840111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Capability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Positrons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Hall Multiplicity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Max Energy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tx1"/>
                          </a:solidFill>
                        </a:rPr>
                        <a:t>12 GeV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tx1"/>
                          </a:solidFill>
                        </a:rPr>
                        <a:t>12 GeV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Beam Frequencies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tx1"/>
                          </a:solidFill>
                        </a:rPr>
                        <a:t>249/499 MHz – </a:t>
                      </a:r>
                      <a:r>
                        <a:rPr lang="en-US" sz="12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20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>
                          <a:solidFill>
                            <a:schemeClr val="tx1"/>
                          </a:solidFill>
                        </a:rPr>
                        <a:t>249/499 </a:t>
                      </a:r>
                      <a:r>
                        <a:rPr lang="en-US" sz="1200" i="0" dirty="0" err="1">
                          <a:solidFill>
                            <a:schemeClr val="tx1"/>
                          </a:solidFill>
                        </a:rPr>
                        <a:t>Mhz</a:t>
                      </a:r>
                      <a:r>
                        <a:rPr lang="en-US" sz="1200" i="0" dirty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12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20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Unpolarized intensity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200" i="0" dirty="0" err="1">
                          <a:solidFill>
                            <a:schemeClr val="bg1"/>
                          </a:solidFill>
                        </a:rPr>
                        <a:t>uA</a:t>
                      </a:r>
                      <a:r>
                        <a:rPr lang="en-US" sz="1200" i="0" dirty="0">
                          <a:solidFill>
                            <a:schemeClr val="bg1"/>
                          </a:solidFill>
                        </a:rPr>
                        <a:t> (limit)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bg1"/>
                          </a:solidFill>
                        </a:rPr>
                        <a:t>&gt;1 </a:t>
                      </a:r>
                      <a:r>
                        <a:rPr lang="en-US" sz="1200" i="0" dirty="0" err="1">
                          <a:solidFill>
                            <a:schemeClr val="bg1"/>
                          </a:solidFill>
                        </a:rPr>
                        <a:t>uA</a:t>
                      </a:r>
                      <a:endParaRPr lang="en-US" sz="1200" i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Polarized intensity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200" i="0" dirty="0" err="1">
                          <a:solidFill>
                            <a:schemeClr val="bg1"/>
                          </a:solidFill>
                        </a:rPr>
                        <a:t>uA</a:t>
                      </a:r>
                      <a:r>
                        <a:rPr lang="en-US" sz="1200" i="0" dirty="0">
                          <a:solidFill>
                            <a:schemeClr val="bg1"/>
                          </a:solidFill>
                        </a:rPr>
                        <a:t> (limit)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bg1"/>
                          </a:solidFill>
                        </a:rPr>
                        <a:t>&gt;50 </a:t>
                      </a:r>
                      <a:r>
                        <a:rPr lang="en-US" sz="1200" i="0" dirty="0" err="1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1200" i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Polarization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bg1"/>
                          </a:solidFill>
                        </a:rPr>
                        <a:t>&gt; 85%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bg1"/>
                          </a:solidFill>
                        </a:rPr>
                        <a:t>&gt; 60%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Fast/Slow Helicity Reversal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45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Beam parameters for polarized e+ beam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8DDBA-FB76-4860-9CDA-53278E175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64" y="1869339"/>
            <a:ext cx="6427695" cy="3119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A82569-9F61-4CA7-8EF4-A0C10251C143}"/>
              </a:ext>
            </a:extLst>
          </p:cNvPr>
          <p:cNvSpPr txBox="1"/>
          <p:nvPr/>
        </p:nvSpPr>
        <p:spPr>
          <a:xfrm>
            <a:off x="877078" y="5570376"/>
            <a:ext cx="293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Courtesy: Sami </a:t>
            </a:r>
            <a:r>
              <a:rPr lang="en-US" dirty="0" err="1"/>
              <a:t>Habet</a:t>
            </a:r>
            <a:r>
              <a:rPr lang="en-US" dirty="0"/>
              <a:t> (</a:t>
            </a:r>
            <a:r>
              <a:rPr lang="en-US" dirty="0" err="1"/>
              <a:t>IJClab</a:t>
            </a:r>
            <a:r>
              <a:rPr lang="en-US" dirty="0"/>
              <a:t>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830FAC-BF81-4F5F-8126-652D8F6DF4FF}"/>
              </a:ext>
            </a:extLst>
          </p:cNvPr>
          <p:cNvSpPr/>
          <p:nvPr/>
        </p:nvSpPr>
        <p:spPr>
          <a:xfrm>
            <a:off x="4762966" y="2547257"/>
            <a:ext cx="1236618" cy="7557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61E254-32F6-4E6A-87D2-54CD3C91936C}"/>
              </a:ext>
            </a:extLst>
          </p:cNvPr>
          <p:cNvCxnSpPr/>
          <p:nvPr/>
        </p:nvCxnSpPr>
        <p:spPr>
          <a:xfrm>
            <a:off x="3760237" y="1558212"/>
            <a:ext cx="1002729" cy="1156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2A4E853-618A-4203-940A-2021A85BA78E}"/>
              </a:ext>
            </a:extLst>
          </p:cNvPr>
          <p:cNvSpPr txBox="1"/>
          <p:nvPr/>
        </p:nvSpPr>
        <p:spPr>
          <a:xfrm>
            <a:off x="1101013" y="1191101"/>
            <a:ext cx="553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 will affect the partitioning between the two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B60EB4-6F87-4060-816F-B9287751CEF7}"/>
              </a:ext>
            </a:extLst>
          </p:cNvPr>
          <p:cNvSpPr/>
          <p:nvPr/>
        </p:nvSpPr>
        <p:spPr>
          <a:xfrm>
            <a:off x="5094514" y="3508308"/>
            <a:ext cx="681135" cy="50385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065F9D-2C7B-4515-95CA-EEBBC6585031}"/>
              </a:ext>
            </a:extLst>
          </p:cNvPr>
          <p:cNvCxnSpPr>
            <a:cxnSpLocks/>
          </p:cNvCxnSpPr>
          <p:nvPr/>
        </p:nvCxnSpPr>
        <p:spPr>
          <a:xfrm flipV="1">
            <a:off x="4639056" y="4012162"/>
            <a:ext cx="539434" cy="1462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D8808D9-838F-49AB-9F1D-387C62268DB9}"/>
              </a:ext>
            </a:extLst>
          </p:cNvPr>
          <p:cNvSpPr txBox="1"/>
          <p:nvPr/>
        </p:nvSpPr>
        <p:spPr>
          <a:xfrm>
            <a:off x="3907793" y="5512853"/>
            <a:ext cx="443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reduce this at the expense of the yield or</a:t>
            </a:r>
            <a:br>
              <a:rPr lang="en-US" dirty="0"/>
            </a:br>
            <a:r>
              <a:rPr lang="en-US" dirty="0"/>
              <a:t> with better collection</a:t>
            </a:r>
          </a:p>
        </p:txBody>
      </p:sp>
    </p:spTree>
    <p:extLst>
      <p:ext uri="{BB962C8B-B14F-4D97-AF65-F5344CB8AC3E}">
        <p14:creationId xmlns:p14="http://schemas.microsoft.com/office/powerpoint/2010/main" val="1450949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1DC3F-B038-90DB-C699-1BDE4782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Layout under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B57B9-98DA-B9EC-7E92-82EAB765D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291E78-8B64-2930-D68F-E2969602E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563" y="1875924"/>
            <a:ext cx="8462962" cy="356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22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38C47-FADA-5E11-5176-22820D52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0" dirty="0"/>
              <a:t>Recent development: Using a DBA structure</a:t>
            </a:r>
          </a:p>
        </p:txBody>
      </p:sp>
      <p:pic>
        <p:nvPicPr>
          <p:cNvPr id="7" name="Content Placeholder 6" descr="A picture containing text, screenshot, colorfulness, line&#10;&#10;Description automatically generated">
            <a:extLst>
              <a:ext uri="{FF2B5EF4-FFF2-40B4-BE49-F238E27FC236}">
                <a16:creationId xmlns:a16="http://schemas.microsoft.com/office/drawing/2014/main" id="{BBB71319-A851-EE4A-DB34-619267C81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63" y="1727465"/>
            <a:ext cx="8462962" cy="438780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E74F8D-3FD4-0044-2FF1-0CB6CEC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1C7B0-8FB4-F38D-2505-97B54D4D1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77" y="855411"/>
            <a:ext cx="2131117" cy="154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2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40D1E-2E74-7CAB-264F-28D6C53DD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Large bore quadrupoles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06948-ABDF-E06B-F9A5-FCC964064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JLAB TN-06-029  (Benesch). Designed to accommodate the 60mm.mrad normalized emittance expected in 22 GeV hall lines</a:t>
            </a:r>
            <a:endParaRPr lang="en-US" dirty="0"/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236E9-CA22-931A-A808-884AB435E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6" descr="largeborequad-3d.png">
            <a:extLst>
              <a:ext uri="{FF2B5EF4-FFF2-40B4-BE49-F238E27FC236}">
                <a16:creationId xmlns:a16="http://schemas.microsoft.com/office/drawing/2014/main" id="{044A9590-9D72-B561-A670-BBD24ED18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06" y="1673532"/>
            <a:ext cx="4957762" cy="2771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C59C99-6C90-278C-7512-61CB7D6C4580}"/>
              </a:ext>
            </a:extLst>
          </p:cNvPr>
          <p:cNvSpPr txBox="1"/>
          <p:nvPr/>
        </p:nvSpPr>
        <p:spPr>
          <a:xfrm>
            <a:off x="534306" y="4682624"/>
            <a:ext cx="464080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104 mm ID. Can be made 35.56 cm or longer. More than enough field for our needs and </a:t>
            </a:r>
            <a:br>
              <a:rPr lang="en-US" dirty="0"/>
            </a:br>
            <a:r>
              <a:rPr lang="en-US" dirty="0"/>
              <a:t>eliminate considerations of chromatic effects.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A64E4A-54F8-2C0C-299D-D786BEF803D7}"/>
              </a:ext>
            </a:extLst>
          </p:cNvPr>
          <p:cNvSpPr txBox="1"/>
          <p:nvPr/>
        </p:nvSpPr>
        <p:spPr>
          <a:xfrm>
            <a:off x="5521183" y="1861689"/>
            <a:ext cx="3222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 to 50 </a:t>
            </a:r>
            <a:r>
              <a:rPr lang="en-US" dirty="0" err="1"/>
              <a:t>mm.mrad</a:t>
            </a:r>
            <a:r>
              <a:rPr lang="en-US" dirty="0"/>
              <a:t> normalized is</a:t>
            </a:r>
            <a:br>
              <a:rPr lang="en-US" dirty="0"/>
            </a:br>
            <a:r>
              <a:rPr lang="en-US" dirty="0"/>
              <a:t>what we expect in the LERF</a:t>
            </a:r>
            <a:br>
              <a:rPr lang="en-US" dirty="0"/>
            </a:br>
            <a:r>
              <a:rPr lang="en-US" dirty="0"/>
              <a:t>to CEBAF transport.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D3AC1-7275-F4DD-47A5-F3254DE462D2}"/>
              </a:ext>
            </a:extLst>
          </p:cNvPr>
          <p:cNvSpPr txBox="1"/>
          <p:nvPr/>
        </p:nvSpPr>
        <p:spPr>
          <a:xfrm>
            <a:off x="5249008" y="5282788"/>
            <a:ext cx="3289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 need custom power supplies</a:t>
            </a:r>
            <a:br>
              <a:rPr lang="en-US" dirty="0"/>
            </a:br>
            <a:r>
              <a:rPr lang="en-US" dirty="0"/>
              <a:t>but it can be ganged together</a:t>
            </a:r>
            <a:br>
              <a:rPr lang="en-US" dirty="0"/>
            </a:br>
            <a:r>
              <a:rPr lang="en-US" dirty="0"/>
              <a:t>in the LERF-&gt;SL line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042B1B-08E0-4E89-8C6E-1EF154A19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455" y="2844665"/>
            <a:ext cx="2656078" cy="220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17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cff909e-542d-4672-8557-4ef8d9009dce">
      <UserInfo>
        <DisplayName>Camille Ginsburg</DisplayName>
        <AccountId>13</AccountId>
        <AccountType/>
      </UserInfo>
      <UserInfo>
        <DisplayName>Randy Michaud</DisplayName>
        <AccountId>71</AccountId>
        <AccountType/>
      </UserInfo>
    </SharedWithUsers>
    <_activity xmlns="426b74de-0581-4e94-90c0-1abf6215444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B1D514388CB41A0EEF7AB490ED85B" ma:contentTypeVersion="12" ma:contentTypeDescription="Create a new document." ma:contentTypeScope="" ma:versionID="d633ee0f6d5913132600a671dcf31bb7">
  <xsd:schema xmlns:xsd="http://www.w3.org/2001/XMLSchema" xmlns:xs="http://www.w3.org/2001/XMLSchema" xmlns:p="http://schemas.microsoft.com/office/2006/metadata/properties" xmlns:ns3="426b74de-0581-4e94-90c0-1abf6215444e" xmlns:ns4="dcff909e-542d-4672-8557-4ef8d9009dce" targetNamespace="http://schemas.microsoft.com/office/2006/metadata/properties" ma:root="true" ma:fieldsID="f7e6cfae8f9dc93b543e26c0a21aff8d" ns3:_="" ns4:_="">
    <xsd:import namespace="426b74de-0581-4e94-90c0-1abf6215444e"/>
    <xsd:import namespace="dcff909e-542d-4672-8557-4ef8d9009d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b74de-0581-4e94-90c0-1abf621544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f909e-542d-4672-8557-4ef8d9009dc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1F3D98-0448-4C4A-B643-992D9BDAC879}">
  <ds:schemaRefs>
    <ds:schemaRef ds:uri="dcff909e-542d-4672-8557-4ef8d9009dce"/>
    <ds:schemaRef ds:uri="426b74de-0581-4e94-90c0-1abf6215444e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DC87E5B-7687-4EA7-9916-7950020ED6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9A201B-9078-4D1A-A983-86475E01F1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6b74de-0581-4e94-90c0-1abf6215444e"/>
    <ds:schemaRef ds:uri="dcff909e-542d-4672-8557-4ef8d9009d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31187</TotalTime>
  <Words>1113</Words>
  <Application>Microsoft Office PowerPoint</Application>
  <PresentationFormat>On-screen Show (4:3)</PresentationFormat>
  <Paragraphs>152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.PingFangSC-Regular</vt:lpstr>
      <vt:lpstr>Arial</vt:lpstr>
      <vt:lpstr>Calibri</vt:lpstr>
      <vt:lpstr>Courier New</vt:lpstr>
      <vt:lpstr>Minion Pro</vt:lpstr>
      <vt:lpstr>PingFangSC-Regular</vt:lpstr>
      <vt:lpstr>Symbol</vt:lpstr>
      <vt:lpstr>Office Theme</vt:lpstr>
      <vt:lpstr>Status of the Ce+BAF project</vt:lpstr>
      <vt:lpstr>Jefferson Lab Positron Working Group</vt:lpstr>
      <vt:lpstr>Proposed Timeline</vt:lpstr>
      <vt:lpstr>Turning the LERF into a Positron Injector Facility</vt:lpstr>
      <vt:lpstr>Polarized Electron or Polarized Positron Beams</vt:lpstr>
      <vt:lpstr>Beam parameters for polarized e+ beam</vt:lpstr>
      <vt:lpstr>Layout under study</vt:lpstr>
      <vt:lpstr>Recent development: Using a DBA structure</vt:lpstr>
      <vt:lpstr>Large bore quadrupoles</vt:lpstr>
      <vt:lpstr>Reversing polarity in magnets, how fast can we go ?</vt:lpstr>
      <vt:lpstr>Currently ongoing efforts </vt:lpstr>
      <vt:lpstr>Ramping up new efforts</vt:lpstr>
      <vt:lpstr>Recent publications, presentations</vt:lpstr>
      <vt:lpstr>Conclusion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Jean-Pierre</dc:creator>
  <cp:lastModifiedBy>Yves Roblin</cp:lastModifiedBy>
  <cp:revision>158</cp:revision>
  <dcterms:created xsi:type="dcterms:W3CDTF">2019-07-03T13:59:42Z</dcterms:created>
  <dcterms:modified xsi:type="dcterms:W3CDTF">2023-06-27T23:01:24Z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0x010100C41B1D514388CB41A0EEF7AB490ED85B</vt:lpwstr>
  </property>
</Properties>
</file>