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900" r:id="rId2"/>
    <p:sldId id="1579" r:id="rId3"/>
    <p:sldId id="5412" r:id="rId4"/>
    <p:sldId id="4136" r:id="rId5"/>
    <p:sldId id="5484" r:id="rId6"/>
    <p:sldId id="5507" r:id="rId7"/>
    <p:sldId id="5494" r:id="rId8"/>
    <p:sldId id="5495" r:id="rId9"/>
    <p:sldId id="5498" r:id="rId10"/>
    <p:sldId id="5499" r:id="rId11"/>
    <p:sldId id="5501" r:id="rId12"/>
    <p:sldId id="5502" r:id="rId13"/>
    <p:sldId id="5485" r:id="rId14"/>
    <p:sldId id="5486" r:id="rId15"/>
    <p:sldId id="5487" r:id="rId16"/>
    <p:sldId id="5503" r:id="rId17"/>
    <p:sldId id="3992" r:id="rId18"/>
    <p:sldId id="5475" r:id="rId19"/>
    <p:sldId id="5505" r:id="rId20"/>
    <p:sldId id="5474" r:id="rId21"/>
    <p:sldId id="4008" r:id="rId22"/>
    <p:sldId id="5469" r:id="rId23"/>
    <p:sldId id="5470" r:id="rId24"/>
    <p:sldId id="4190" r:id="rId25"/>
    <p:sldId id="5477" r:id="rId26"/>
    <p:sldId id="5454" r:id="rId27"/>
    <p:sldId id="5506" r:id="rId28"/>
    <p:sldId id="4081" r:id="rId29"/>
    <p:sldId id="4069" r:id="rId30"/>
    <p:sldId id="4110" r:id="rId31"/>
    <p:sldId id="4079" r:id="rId32"/>
    <p:sldId id="411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F4"/>
    <a:srgbClr val="0D36B6"/>
    <a:srgbClr val="1C6EFF"/>
    <a:srgbClr val="FF2AF7"/>
    <a:srgbClr val="2D6FFF"/>
    <a:srgbClr val="016BDA"/>
    <a:srgbClr val="01FFFF"/>
    <a:srgbClr val="FBD44F"/>
    <a:srgbClr val="316FD0"/>
    <a:srgbClr val="A6E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08" autoAdjust="0"/>
    <p:restoredTop sz="91805" autoAdjust="0"/>
  </p:normalViewPr>
  <p:slideViewPr>
    <p:cSldViewPr snapToGrid="0" snapToObjects="1">
      <p:cViewPr varScale="1">
        <p:scale>
          <a:sx n="105" d="100"/>
          <a:sy n="105" d="100"/>
        </p:scale>
        <p:origin x="10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359">
              <a:defRPr/>
            </a:pPr>
            <a:fld id="{AA4E3B59-01CF-4943-BD82-DBFDC4E6B89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535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091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1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8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97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1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0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2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28,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28,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defTabSz="685800">
              <a:defRPr/>
            </a:pPr>
            <a:r>
              <a:rPr lang="en-US" sz="825">
                <a:solidFill>
                  <a:srgbClr val="000000"/>
                </a:solidFill>
                <a:latin typeface="Arial" charset="0"/>
                <a:cs typeface="+mn-cs"/>
              </a:rPr>
              <a:t>Physics Colloquium ODU 4 October 2022</a:t>
            </a:r>
            <a:endParaRPr lang="en-US" sz="825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9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72" y="161927"/>
            <a:ext cx="8568927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73" y="1508760"/>
            <a:ext cx="8529578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2044" indent="-166688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66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0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2.png"/><Relationship Id="rId7" Type="http://schemas.openxmlformats.org/officeDocument/2006/relationships/hyperlink" Target="https://doi.org/10.1103/PhysRevD.100.034008" TargetMode="External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physletb.2021.136171" TargetMode="Externa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14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14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873D2-A0D9-374A-BC26-4051383C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026" b="3450"/>
          <a:stretch/>
        </p:blipFill>
        <p:spPr>
          <a:xfrm>
            <a:off x="-50773" y="1267969"/>
            <a:ext cx="9194773" cy="491337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74000">
                <a:schemeClr val="bg1">
                  <a:lumMod val="95000"/>
                </a:schemeClr>
              </a:gs>
              <a:gs pos="90000">
                <a:schemeClr val="bg1">
                  <a:lumMod val="85000"/>
                  <a:alpha val="40582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35395"/>
              </a:srgbClr>
            </a:outerShdw>
          </a:effec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F29690-236C-4E73-2952-2B1FD86DA6A5}"/>
              </a:ext>
            </a:extLst>
          </p:cNvPr>
          <p:cNvSpPr txBox="1">
            <a:spLocks/>
          </p:cNvSpPr>
          <p:nvPr/>
        </p:nvSpPr>
        <p:spPr>
          <a:xfrm>
            <a:off x="109726" y="4561466"/>
            <a:ext cx="3694176" cy="42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Cynthia Keppel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6C329F-9EA5-FE40-B5B6-B7F84F7DD9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6" y="5131460"/>
            <a:ext cx="7644386" cy="83513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Jefferson Lab Users Organization Annual Meeting</a:t>
            </a:r>
          </a:p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June 26-28,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E729C-E64C-9CF9-D82B-9A9F4A00B30B}"/>
              </a:ext>
            </a:extLst>
          </p:cNvPr>
          <p:cNvSpPr txBox="1"/>
          <p:nvPr/>
        </p:nvSpPr>
        <p:spPr>
          <a:xfrm>
            <a:off x="-22578" y="340448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Overview of Jefferson Lab 22 GeV Upgrade</a:t>
            </a:r>
          </a:p>
        </p:txBody>
      </p:sp>
    </p:spTree>
    <p:extLst>
      <p:ext uri="{BB962C8B-B14F-4D97-AF65-F5344CB8AC3E}">
        <p14:creationId xmlns:p14="http://schemas.microsoft.com/office/powerpoint/2010/main" val="57743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0" y="2189"/>
            <a:ext cx="9338445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J/</a:t>
            </a:r>
            <a:r>
              <a:rPr lang="en-US" sz="3200" b="0" dirty="0">
                <a:solidFill>
                  <a:schemeClr val="accent1"/>
                </a:solidFill>
                <a:latin typeface="Symbol" pitchFamily="2" charset="2"/>
              </a:rPr>
              <a:t>y</a:t>
            </a:r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photoproduction near threshold  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4088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8154F-EB0A-D23D-F7D8-AA48357F8D1D}"/>
              </a:ext>
            </a:extLst>
          </p:cNvPr>
          <p:cNvSpPr txBox="1"/>
          <p:nvPr/>
        </p:nvSpPr>
        <p:spPr>
          <a:xfrm>
            <a:off x="108987" y="794032"/>
            <a:ext cx="9000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Used to study important aspects of the gluon structure of the proton 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gluon GPD 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mass radius of the proton, 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anomalous contribution to the proton mass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0DC05-DE27-DCC3-33FC-925A8E706DB3}"/>
              </a:ext>
            </a:extLst>
          </p:cNvPr>
          <p:cNvGrpSpPr/>
          <p:nvPr/>
        </p:nvGrpSpPr>
        <p:grpSpPr>
          <a:xfrm>
            <a:off x="521270" y="2131606"/>
            <a:ext cx="3674199" cy="3165797"/>
            <a:chOff x="3097889" y="2482202"/>
            <a:chExt cx="2778774" cy="2367846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A30A1243-77AF-1480-6AAE-EF35FD2A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8" t="4367" r="52630" b="40619"/>
            <a:stretch/>
          </p:blipFill>
          <p:spPr>
            <a:xfrm>
              <a:off x="3097889" y="2482202"/>
              <a:ext cx="2778774" cy="20022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/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2D6FFF"/>
                      </a:solidFill>
                    </a:rPr>
                    <a:t>Possible structure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10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0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ar-AE" sz="10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ar-AE" sz="10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ar-AE" sz="1000" b="1" i="1">
                                  <a:solidFill>
                                    <a:srgbClr val="2D6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ar-AE" sz="1000" b="1" i="1">
                                  <a:solidFill>
                                    <a:srgbClr val="2D6F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bar>
                        </m:e>
                        <m:sup>
                          <m:r>
                            <a:rPr lang="ar-AE" sz="10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</m:oMath>
                  </a14:m>
                  <a:r>
                    <a:rPr lang="en-US" sz="1000" b="1" dirty="0">
                      <a:solidFill>
                        <a:srgbClr val="2D6FFF"/>
                      </a:solidFill>
                      <a:latin typeface="Century Gothic" panose="020B0502020202020204" pitchFamily="34" charset="0"/>
                    </a:rPr>
                    <a:t>threshold </a:t>
                  </a:r>
                  <a:r>
                    <a:rPr lang="en-US" sz="1000" b="1" dirty="0">
                      <a:solidFill>
                        <a:srgbClr val="2D6FFF"/>
                      </a:solidFill>
                      <a:latin typeface="Symbol" pitchFamily="2" charset="2"/>
                    </a:rPr>
                    <a:t>s</a:t>
                  </a:r>
                  <a:r>
                    <a:rPr lang="en-US" sz="1000" b="1" dirty="0">
                      <a:solidFill>
                        <a:srgbClr val="2D6FFF"/>
                      </a:solidFill>
                      <a:latin typeface="Century Gothic" panose="020B0502020202020204" pitchFamily="34" charset="0"/>
                    </a:rPr>
                    <a:t>(8.6-9.6) GeV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7B51E-1316-C629-FF8D-801807067B75}"/>
              </a:ext>
            </a:extLst>
          </p:cNvPr>
          <p:cNvGrpSpPr/>
          <p:nvPr/>
        </p:nvGrpSpPr>
        <p:grpSpPr>
          <a:xfrm>
            <a:off x="4516096" y="2164837"/>
            <a:ext cx="4104826" cy="3077257"/>
            <a:chOff x="6001940" y="2468455"/>
            <a:chExt cx="3142060" cy="2477234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AA7051F1-11F2-A558-A90E-5D6E47A5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16" r="739" b="40788"/>
            <a:stretch/>
          </p:blipFill>
          <p:spPr>
            <a:xfrm>
              <a:off x="6001940" y="2468455"/>
              <a:ext cx="3142060" cy="21550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94999-7ACA-902E-B132-03A0891E1209}"/>
                </a:ext>
              </a:extLst>
            </p:cNvPr>
            <p:cNvSpPr txBox="1"/>
            <p:nvPr/>
          </p:nvSpPr>
          <p:spPr>
            <a:xfrm>
              <a:off x="6212465" y="4545579"/>
              <a:ext cx="2518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Enhancement of d</a:t>
              </a:r>
              <a:r>
                <a:rPr lang="en-US" sz="1000" dirty="0">
                  <a:solidFill>
                    <a:srgbClr val="FF0000"/>
                  </a:solidFill>
                  <a:latin typeface="Symbol" pitchFamily="2" charset="2"/>
                </a:rPr>
                <a:t>s</a:t>
              </a:r>
              <a:r>
                <a:rPr lang="en-US" sz="1000" dirty="0">
                  <a:solidFill>
                    <a:srgbClr val="FF0000"/>
                  </a:solidFill>
                </a:rPr>
                <a:t>/dt at high t for the lowest energy slice</a:t>
              </a:r>
            </a:p>
          </p:txBody>
        </p:sp>
      </p:grp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D1A5B51C-D61D-1FF9-A17B-54D3705DC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337" y="5012354"/>
            <a:ext cx="2452576" cy="1645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3F916-622A-9EA2-732A-ACD85247E390}"/>
              </a:ext>
            </a:extLst>
          </p:cNvPr>
          <p:cNvSpPr txBox="1"/>
          <p:nvPr/>
        </p:nvSpPr>
        <p:spPr>
          <a:xfrm>
            <a:off x="5856585" y="1275260"/>
            <a:ext cx="309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..based on some assumptions (mainly 2-g exchange)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7BC4C-A25D-87A6-275F-D299AB48BD08}"/>
              </a:ext>
            </a:extLst>
          </p:cNvPr>
          <p:cNvSpPr txBox="1"/>
          <p:nvPr/>
        </p:nvSpPr>
        <p:spPr>
          <a:xfrm>
            <a:off x="7000988" y="5401758"/>
            <a:ext cx="2160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Can we interpret this as a possible evidence for a s-channel resonance (?) </a:t>
            </a:r>
            <a:r>
              <a:rPr lang="en-US" sz="1200" b="1" i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Pc</a:t>
            </a:r>
            <a:endParaRPr lang="en-US" sz="1200" b="1" dirty="0">
              <a:solidFill>
                <a:srgbClr val="00B050"/>
              </a:solidFill>
              <a:effectLst/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/>
              <p:nvPr/>
            </p:nvSpPr>
            <p:spPr>
              <a:xfrm>
                <a:off x="669042" y="5146269"/>
                <a:ext cx="2452576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indent="-285750">
                  <a:buSzPct val="100000"/>
                  <a:buFont typeface="Wingdings" pitchFamily="2" charset="2"/>
                  <a:buChar char="§"/>
                  <a:defRPr sz="1400"/>
                </a:pPr>
                <a:r>
                  <a:rPr lang="en-US" sz="12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CANNOT  be explained by t-channel (GLUON EXCHANGE) alone</a:t>
                </a:r>
              </a:p>
              <a:p>
                <a:pPr marL="285750" indent="-285750">
                  <a:buSzPct val="100000"/>
                  <a:buFont typeface="Wingdings" pitchFamily="2" charset="2"/>
                  <a:buChar char="§"/>
                  <a:defRPr sz="1400"/>
                </a:pPr>
                <a:r>
                  <a:rPr lang="en-US" sz="1200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Can have contribution from open-charm exchange to both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200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200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 at high t</a:t>
                </a:r>
              </a:p>
            </p:txBody>
          </p:sp>
        </mc:Choice>
        <mc:Fallback xmlns="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42" y="5146269"/>
                <a:ext cx="2452576" cy="1200329"/>
              </a:xfrm>
              <a:prstGeom prst="rect">
                <a:avLst/>
              </a:prstGeom>
              <a:blipFill>
                <a:blip r:embed="rId5"/>
                <a:stretch>
                  <a:fillRect l="-1546" r="-3093" b="-42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B4F8399-CA1A-9FD1-77B3-6AB92D1FD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659" y="5052031"/>
            <a:ext cx="1007643" cy="760485"/>
          </a:xfrm>
          <a:prstGeom prst="rect">
            <a:avLst/>
          </a:prstGeom>
        </p:spPr>
      </p:pic>
      <p:pic>
        <p:nvPicPr>
          <p:cNvPr id="12" name="openc_diagram.jpg" descr="openc_diagram.jpg">
            <a:extLst>
              <a:ext uri="{FF2B5EF4-FFF2-40B4-BE49-F238E27FC236}">
                <a16:creationId xmlns:a16="http://schemas.microsoft.com/office/drawing/2014/main" id="{96BF8B04-0AAA-BD1B-F38F-77035C8678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97" t="2473" r="10252" b="24062"/>
          <a:stretch/>
        </p:blipFill>
        <p:spPr>
          <a:xfrm>
            <a:off x="3262775" y="5863139"/>
            <a:ext cx="1103120" cy="7604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46D6B9-5217-1073-AF28-C70C690642A6}"/>
              </a:ext>
            </a:extLst>
          </p:cNvPr>
          <p:cNvGrpSpPr/>
          <p:nvPr/>
        </p:nvGrpSpPr>
        <p:grpSpPr>
          <a:xfrm>
            <a:off x="1433914" y="1127295"/>
            <a:ext cx="7242667" cy="4959429"/>
            <a:chOff x="1433914" y="1127295"/>
            <a:chExt cx="7242667" cy="4959429"/>
          </a:xfrm>
        </p:grpSpPr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5E162E22-6E85-87B9-6AD5-FD616F9B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69"/>
            <a:stretch/>
          </p:blipFill>
          <p:spPr>
            <a:xfrm>
              <a:off x="1625945" y="2183511"/>
              <a:ext cx="5408634" cy="39032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4D8664-1915-92F5-AEAF-8EBCCBE49176}"/>
                </a:ext>
              </a:extLst>
            </p:cNvPr>
            <p:cNvSpPr txBox="1"/>
            <p:nvPr/>
          </p:nvSpPr>
          <p:spPr>
            <a:xfrm>
              <a:off x="1433914" y="1127295"/>
              <a:ext cx="5792696" cy="1015663"/>
            </a:xfrm>
            <a:prstGeom prst="rect">
              <a:avLst/>
            </a:prstGeom>
            <a:solidFill>
              <a:schemeClr val="bg1"/>
            </a:solidFill>
            <a:effectLst>
              <a:outerShdw blurRad="750804" dist="50800" dir="5400000" sx="100920" sy="100920" algn="ctr" rotWithShape="0">
                <a:srgbClr val="000000">
                  <a:alpha val="97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  <a:effectLst/>
                  <a:latin typeface="American Typewriter" panose="02090604020004020304" pitchFamily="18" charset="77"/>
                </a:rPr>
                <a:t>Need precise measurements (high statistics) to develop  accurate theoretical models </a:t>
              </a:r>
              <a:r>
                <a:rPr lang="en-US" sz="2000" b="1" dirty="0">
                  <a:solidFill>
                    <a:schemeClr val="accent1"/>
                  </a:solidFill>
                  <a:latin typeface="American Typewriter" panose="02090604020004020304" pitchFamily="18" charset="77"/>
                </a:rPr>
                <a:t>to understand the mechanism</a:t>
              </a:r>
            </a:p>
          </p:txBody>
        </p:sp>
        <p:sp>
          <p:nvSpPr>
            <p:cNvPr id="20" name="Striped Right Arrow 19">
              <a:extLst>
                <a:ext uri="{FF2B5EF4-FFF2-40B4-BE49-F238E27FC236}">
                  <a16:creationId xmlns:a16="http://schemas.microsoft.com/office/drawing/2014/main" id="{18F6081D-4A62-2737-DA0F-065D9941045B}"/>
                </a:ext>
              </a:extLst>
            </p:cNvPr>
            <p:cNvSpPr/>
            <p:nvPr/>
          </p:nvSpPr>
          <p:spPr>
            <a:xfrm rot="9215071">
              <a:off x="5523276" y="3186684"/>
              <a:ext cx="978408" cy="484632"/>
            </a:xfrm>
            <a:prstGeom prst="stripedRightArrow">
              <a:avLst/>
            </a:prstGeom>
            <a:effectLst>
              <a:outerShdw blurRad="234801" dist="50800" dir="5400000" sx="111000" sy="111000" algn="ctr" rotWithShape="0">
                <a:srgbClr val="000000">
                  <a:alpha val="4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4B5F60-37A7-CF12-BB3F-528DBF418B88}"/>
                </a:ext>
              </a:extLst>
            </p:cNvPr>
            <p:cNvSpPr txBox="1"/>
            <p:nvPr/>
          </p:nvSpPr>
          <p:spPr>
            <a:xfrm>
              <a:off x="6359528" y="2782669"/>
              <a:ext cx="2317053" cy="646331"/>
            </a:xfrm>
            <a:prstGeom prst="rect">
              <a:avLst/>
            </a:prstGeom>
            <a:solidFill>
              <a:schemeClr val="bg1"/>
            </a:solidFill>
            <a:effectLst>
              <a:outerShdw blurRad="993353" dist="50800" dir="5949018" sx="108000" sy="108000" algn="ctr" rotWithShape="0">
                <a:srgbClr val="000000">
                  <a:alpha val="3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accent1"/>
                  </a:solidFill>
                  <a:effectLst/>
                  <a:latin typeface="American Typewriter" panose="02090604020004020304" pitchFamily="18" charset="77"/>
                </a:rPr>
                <a:t>possible with </a:t>
              </a:r>
              <a:r>
                <a:rPr lang="en-US" sz="1800" b="1" dirty="0" err="1">
                  <a:solidFill>
                    <a:schemeClr val="accent1"/>
                  </a:solidFill>
                  <a:effectLst/>
                  <a:latin typeface="American Typewriter" panose="02090604020004020304" pitchFamily="18" charset="77"/>
                </a:rPr>
                <a:t>GlueX</a:t>
              </a:r>
              <a:r>
                <a:rPr lang="en-US" sz="1800" b="1" dirty="0">
                  <a:solidFill>
                    <a:schemeClr val="accent1"/>
                  </a:solidFill>
                  <a:effectLst/>
                  <a:latin typeface="American Typewriter" panose="02090604020004020304" pitchFamily="18" charset="77"/>
                </a:rPr>
                <a:t> at 17+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89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6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q/g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Gluonic FFs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132172" y="2757406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215633" y="2606428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</p:spTree>
    <p:extLst>
      <p:ext uri="{BB962C8B-B14F-4D97-AF65-F5344CB8AC3E}">
        <p14:creationId xmlns:p14="http://schemas.microsoft.com/office/powerpoint/2010/main" val="291559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6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q/g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FFs: source of information on the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GFFs : encode the matrix elements of the  EMT of QCD and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D-term:  describes the pressure distribution in the nucleon, accessible through measurements of the CFFs of DVCS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132172" y="2757406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215633" y="2606428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204827" y="2331553"/>
            <a:ext cx="1609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ACAD6A-A286-A759-2227-F7A3DA75D90E}"/>
              </a:ext>
            </a:extLst>
          </p:cNvPr>
          <p:cNvSpPr txBox="1"/>
          <p:nvPr/>
        </p:nvSpPr>
        <p:spPr>
          <a:xfrm>
            <a:off x="2996518" y="4497791"/>
            <a:ext cx="3439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NEVER been measured (very small cross section).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➜ JLAB with high luminosity </a:t>
            </a:r>
            <a:r>
              <a:rPr lang="en-US" sz="1400" b="1" dirty="0">
                <a:latin typeface="Century Gothic" panose="020B0502020202020204" pitchFamily="34" charset="0"/>
              </a:rPr>
              <a:t>will be the only place to measure this reaction.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5B98A-3B5F-F05E-FC6B-D02FE38A4278}"/>
              </a:ext>
            </a:extLst>
          </p:cNvPr>
          <p:cNvSpPr txBox="1"/>
          <p:nvPr/>
        </p:nvSpPr>
        <p:spPr>
          <a:xfrm>
            <a:off x="-46744" y="4523533"/>
            <a:ext cx="2813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Direct probe of GPDs away from the x=±</a:t>
            </a:r>
            <a:r>
              <a:rPr lang="en-US" b="1" dirty="0">
                <a:effectLst/>
                <a:latin typeface="Helvetica" pitchFamily="2" charset="0"/>
              </a:rPr>
              <a:t>𝜉 </a:t>
            </a:r>
            <a:r>
              <a:rPr lang="en-US" sz="1400" b="1" dirty="0">
                <a:latin typeface="Century Gothic" panose="020B0502020202020204" pitchFamily="34" charset="0"/>
              </a:rPr>
              <a:t>line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DFC1A-0AAF-31F7-C014-F3A8D5F4CA1F}"/>
              </a:ext>
            </a:extLst>
          </p:cNvPr>
          <p:cNvSpPr txBox="1"/>
          <p:nvPr/>
        </p:nvSpPr>
        <p:spPr>
          <a:xfrm>
            <a:off x="166423" y="3970126"/>
            <a:ext cx="484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ouble 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DVCS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DDVCS</a:t>
            </a:r>
            <a:r>
              <a:rPr lang="en-US" sz="1800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4F00C2-CE2B-5EE9-0134-6BF9F9A7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61" y="5108308"/>
            <a:ext cx="2277806" cy="15343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77039-1A79-CB03-D1DC-B9DBD6076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972" y="4560861"/>
            <a:ext cx="2064722" cy="20172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1D0B10-F7C1-447F-B88C-03D60FB4FCC1}"/>
              </a:ext>
            </a:extLst>
          </p:cNvPr>
          <p:cNvSpPr txBox="1"/>
          <p:nvPr/>
        </p:nvSpPr>
        <p:spPr>
          <a:xfrm>
            <a:off x="2918571" y="5513229"/>
            <a:ext cx="3756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22 GeV upgrade </a:t>
            </a:r>
            <a:r>
              <a:rPr lang="en-US" sz="1400" b="1" dirty="0">
                <a:latin typeface="Century Gothic" panose="020B0502020202020204" pitchFamily="34" charset="0"/>
              </a:rPr>
              <a:t>allows to reach higher Q</a:t>
            </a:r>
            <a:r>
              <a:rPr lang="en-US" sz="1400" b="1" baseline="30000" dirty="0">
                <a:latin typeface="Century Gothic" panose="020B0502020202020204" pitchFamily="34" charset="0"/>
              </a:rPr>
              <a:t>2</a:t>
            </a:r>
            <a:endParaRPr lang="en-US" sz="1400" b="1" dirty="0">
              <a:latin typeface="Century Gothic" panose="020B0502020202020204" pitchFamily="34" charset="0"/>
            </a:endParaRPr>
          </a:p>
          <a:p>
            <a:pPr lvl="1"/>
            <a:r>
              <a:rPr lang="en-US" sz="1400" b="1" dirty="0">
                <a:latin typeface="Century Gothic" panose="020B0502020202020204" pitchFamily="34" charset="0"/>
              </a:rPr>
              <a:t>* Test evolution and scaling of GPDs </a:t>
            </a:r>
          </a:p>
          <a:p>
            <a:pPr lvl="1"/>
            <a:r>
              <a:rPr lang="en-US" sz="1400" b="1" dirty="0">
                <a:latin typeface="Century Gothic" panose="020B0502020202020204" pitchFamily="34" charset="0"/>
              </a:rPr>
              <a:t>* Study higher twist effects </a:t>
            </a:r>
          </a:p>
        </p:txBody>
      </p:sp>
    </p:spTree>
    <p:extLst>
      <p:ext uri="{BB962C8B-B14F-4D97-AF65-F5344CB8AC3E}">
        <p14:creationId xmlns:p14="http://schemas.microsoft.com/office/powerpoint/2010/main" val="341017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Bound 3 Quark Structure of N</a:t>
            </a:r>
            <a:r>
              <a:rPr lang="en-US" b="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∗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 and Emergence of Mass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1EEF5-A9C1-E3C0-94C6-09C42D88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9" y="846557"/>
            <a:ext cx="4290431" cy="344805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25ED142-3697-B7B1-453A-E42FFF8F343D}"/>
              </a:ext>
            </a:extLst>
          </p:cNvPr>
          <p:cNvSpPr txBox="1">
            <a:spLocks/>
          </p:cNvSpPr>
          <p:nvPr/>
        </p:nvSpPr>
        <p:spPr>
          <a:xfrm>
            <a:off x="310268" y="4508900"/>
            <a:ext cx="4233032" cy="1071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Q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evolution of the 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1400" baseline="-2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pN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* electrocouplings could offer an insight into hadron mass generation and the emergence of the N* structure from QCD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8C97-E480-505B-9697-A268DCDD0C08}"/>
              </a:ext>
            </a:extLst>
          </p:cNvPr>
          <p:cNvSpPr txBox="1"/>
          <p:nvPr/>
        </p:nvSpPr>
        <p:spPr>
          <a:xfrm>
            <a:off x="5241954" y="919982"/>
            <a:ext cx="339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Continuum Schwinger Method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520793-7DEF-DB97-5B2C-541D22BB8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"/>
          <a:stretch/>
        </p:blipFill>
        <p:spPr>
          <a:xfrm>
            <a:off x="4856027" y="2570582"/>
            <a:ext cx="3684033" cy="2382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B76105-5ACE-DE40-53B4-9C88014F3B44}"/>
              </a:ext>
            </a:extLst>
          </p:cNvPr>
          <p:cNvSpPr txBox="1"/>
          <p:nvPr/>
        </p:nvSpPr>
        <p:spPr>
          <a:xfrm>
            <a:off x="4494886" y="1277143"/>
            <a:ext cx="4643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solution of the QCD equations of motion for q/g fields reveals existence of dressed q/g with momentum-dependent masses.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673B1C-32E8-A514-E6F5-2492835CC7C4}"/>
              </a:ext>
            </a:extLst>
          </p:cNvPr>
          <p:cNvSpPr txBox="1">
            <a:spLocks/>
          </p:cNvSpPr>
          <p:nvPr/>
        </p:nvSpPr>
        <p:spPr>
          <a:xfrm>
            <a:off x="281569" y="5732539"/>
            <a:ext cx="4233032" cy="88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Simulations indicate JLab22 is the only foreseeable facility to extend these measurements up to 30 GeV</a:t>
            </a:r>
            <a:r>
              <a:rPr lang="en-US" sz="1400" b="1" baseline="30000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2</a:t>
            </a:r>
            <a:endParaRPr lang="en-US" sz="1400" b="1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7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Bound 3 Quark Structure of N</a:t>
            </a:r>
            <a:r>
              <a:rPr lang="en-US" b="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∗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 and Emergence of Mass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1EEF5-A9C1-E3C0-94C6-09C42D88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9" y="846557"/>
            <a:ext cx="4290431" cy="344805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25ED142-3697-B7B1-453A-E42FFF8F343D}"/>
              </a:ext>
            </a:extLst>
          </p:cNvPr>
          <p:cNvSpPr txBox="1">
            <a:spLocks/>
          </p:cNvSpPr>
          <p:nvPr/>
        </p:nvSpPr>
        <p:spPr>
          <a:xfrm>
            <a:off x="310268" y="4508900"/>
            <a:ext cx="4233032" cy="1071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Q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evolution of the 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vpN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* electrocouplings could offer an insight into hadron mass generation and the emergence of the N* structure from QCD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8C97-E480-505B-9697-A268DCDD0C08}"/>
              </a:ext>
            </a:extLst>
          </p:cNvPr>
          <p:cNvSpPr txBox="1"/>
          <p:nvPr/>
        </p:nvSpPr>
        <p:spPr>
          <a:xfrm>
            <a:off x="5241954" y="919982"/>
            <a:ext cx="339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Continuum Schwinger Method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76105-5ACE-DE40-53B4-9C88014F3B44}"/>
              </a:ext>
            </a:extLst>
          </p:cNvPr>
          <p:cNvSpPr txBox="1"/>
          <p:nvPr/>
        </p:nvSpPr>
        <p:spPr>
          <a:xfrm>
            <a:off x="4494886" y="1277143"/>
            <a:ext cx="4643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solution of the QCD equations of motion for q/g fields reveals existence of dressed q/g with momentum-dependent masses.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673B1C-32E8-A514-E6F5-2492835CC7C4}"/>
              </a:ext>
            </a:extLst>
          </p:cNvPr>
          <p:cNvSpPr txBox="1">
            <a:spLocks/>
          </p:cNvSpPr>
          <p:nvPr/>
        </p:nvSpPr>
        <p:spPr>
          <a:xfrm>
            <a:off x="281569" y="5732539"/>
            <a:ext cx="4233032" cy="88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Simulations indicate JLab22 is the only foreseeable facility to extend these measurements up to 30 GeV</a:t>
            </a:r>
            <a:r>
              <a:rPr lang="en-US" sz="1400" b="1" baseline="30000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2 </a:t>
            </a:r>
            <a:endParaRPr lang="en-US" sz="1400" b="1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77A535-EBC7-3E50-DB91-C0560B71A2EA}"/>
              </a:ext>
            </a:extLst>
          </p:cNvPr>
          <p:cNvGrpSpPr/>
          <p:nvPr/>
        </p:nvGrpSpPr>
        <p:grpSpPr>
          <a:xfrm>
            <a:off x="5008778" y="2222197"/>
            <a:ext cx="3665520" cy="2914257"/>
            <a:chOff x="341692" y="1670872"/>
            <a:chExt cx="5193695" cy="39474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63903D-BF36-9368-99F7-8CDB4EB786BF}"/>
                </a:ext>
              </a:extLst>
            </p:cNvPr>
            <p:cNvGrpSpPr/>
            <p:nvPr/>
          </p:nvGrpSpPr>
          <p:grpSpPr>
            <a:xfrm>
              <a:off x="341692" y="1670872"/>
              <a:ext cx="5193695" cy="3274058"/>
              <a:chOff x="74698" y="1423138"/>
              <a:chExt cx="3808802" cy="2345989"/>
            </a:xfrm>
          </p:grpSpPr>
          <p:pic>
            <p:nvPicPr>
              <p:cNvPr id="20" name="Picture 19" descr="Chart, histogram&#10;&#10;Description automatically generated">
                <a:extLst>
                  <a:ext uri="{FF2B5EF4-FFF2-40B4-BE49-F238E27FC236}">
                    <a16:creationId xmlns:a16="http://schemas.microsoft.com/office/drawing/2014/main" id="{7FA5A95C-BA0C-4B43-78A1-4EC4ADFA8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3" t="8940" r="2823" b="13289"/>
              <a:stretch/>
            </p:blipFill>
            <p:spPr>
              <a:xfrm>
                <a:off x="74698" y="1423138"/>
                <a:ext cx="3808802" cy="206170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E5DC3-BFB2-D36A-F232-26DB590237B0}"/>
                  </a:ext>
                </a:extLst>
              </p:cNvPr>
              <p:cNvSpPr txBox="1"/>
              <p:nvPr/>
            </p:nvSpPr>
            <p:spPr>
              <a:xfrm>
                <a:off x="2330616" y="2437069"/>
                <a:ext cx="1277953" cy="1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00CC"/>
                    </a:solidFill>
                    <a:latin typeface="+mj-lt"/>
                  </a:rPr>
                  <a:t>Dressed gluons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56EA9D-FA40-FB2B-373B-740F6738A947}"/>
                  </a:ext>
                </a:extLst>
              </p:cNvPr>
              <p:cNvSpPr txBox="1"/>
              <p:nvPr/>
            </p:nvSpPr>
            <p:spPr>
              <a:xfrm>
                <a:off x="2335455" y="2972790"/>
                <a:ext cx="1379877" cy="168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B050"/>
                    </a:solidFill>
                    <a:latin typeface="+mj-lt"/>
                  </a:rPr>
                  <a:t>Dressed quarks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9DDD75B-2BD3-1AD6-28EE-185434570F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14028" y="1467340"/>
                <a:ext cx="11538" cy="181598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FCF338-3631-DC99-51FA-955A85C6E2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24366" y="1459702"/>
                <a:ext cx="5018" cy="182391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4D61FA1-4D9C-8BAF-6658-C651267F65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91517" y="1459702"/>
                <a:ext cx="11149" cy="18236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5F54D9-B8B6-5F75-9268-3E4BC11C1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7203" y="2055899"/>
                <a:ext cx="731520" cy="182880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B30D8D8-9A0D-C226-8097-C11CF18A18EC}"/>
                  </a:ext>
                </a:extLst>
              </p:cNvPr>
              <p:cNvCxnSpPr/>
              <p:nvPr/>
            </p:nvCxnSpPr>
            <p:spPr bwMode="auto">
              <a:xfrm>
                <a:off x="707812" y="3194108"/>
                <a:ext cx="3099224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8131BA9-1761-78D5-14F2-E1E05DC28CA7}"/>
                  </a:ext>
                </a:extLst>
              </p:cNvPr>
              <p:cNvSpPr txBox="1"/>
              <p:nvPr/>
            </p:nvSpPr>
            <p:spPr>
              <a:xfrm>
                <a:off x="2526274" y="3470409"/>
                <a:ext cx="1284559" cy="298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panose="020B0502020202020204" pitchFamily="34" charset="0"/>
                  </a:rPr>
                  <a:t>p</a:t>
                </a:r>
                <a:r>
                  <a:rPr lang="en-US" sz="1400" baseline="-25000" dirty="0">
                    <a:latin typeface="Century Gothic" panose="020B0502020202020204" pitchFamily="34" charset="0"/>
                  </a:rPr>
                  <a:t> quark </a:t>
                </a:r>
                <a:r>
                  <a:rPr lang="en-US" sz="1400" dirty="0">
                    <a:latin typeface="Century Gothic" panose="020B0502020202020204" pitchFamily="34" charset="0"/>
                  </a:rPr>
                  <a:t>(GeV)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368058-56CA-FE9E-BDC9-71F2D773C2AC}"/>
                  </a:ext>
                </a:extLst>
              </p:cNvPr>
              <p:cNvSpPr/>
              <p:nvPr/>
            </p:nvSpPr>
            <p:spPr>
              <a:xfrm>
                <a:off x="718322" y="1467340"/>
                <a:ext cx="585216" cy="1808348"/>
              </a:xfrm>
              <a:prstGeom prst="rect">
                <a:avLst/>
              </a:prstGeom>
              <a:solidFill>
                <a:srgbClr val="FFFC98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C8ED53F-18D8-099A-4935-3B4F985BA275}"/>
                  </a:ext>
                </a:extLst>
              </p:cNvPr>
              <p:cNvSpPr/>
              <p:nvPr/>
            </p:nvSpPr>
            <p:spPr>
              <a:xfrm>
                <a:off x="1301838" y="1459702"/>
                <a:ext cx="300549" cy="1815984"/>
              </a:xfrm>
              <a:prstGeom prst="rect">
                <a:avLst/>
              </a:prstGeom>
              <a:solidFill>
                <a:srgbClr val="C9C9C9">
                  <a:alpha val="3073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F34ED5-EE2C-F1E5-9598-37989400794B}"/>
                  </a:ext>
                </a:extLst>
              </p:cNvPr>
              <p:cNvSpPr/>
              <p:nvPr/>
            </p:nvSpPr>
            <p:spPr>
              <a:xfrm>
                <a:off x="1629384" y="1459702"/>
                <a:ext cx="562133" cy="1815984"/>
              </a:xfrm>
              <a:prstGeom prst="rect">
                <a:avLst/>
              </a:prstGeom>
              <a:solidFill>
                <a:srgbClr val="A6E1BF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510E15C-7B61-EE59-6D1E-C6ACF9AA2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8448" y="4256284"/>
              <a:ext cx="184732" cy="9039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ED55E8-4833-452D-AFA5-9C57780CA954}"/>
                </a:ext>
              </a:extLst>
            </p:cNvPr>
            <p:cNvCxnSpPr>
              <a:cxnSpLocks/>
            </p:cNvCxnSpPr>
            <p:nvPr/>
          </p:nvCxnSpPr>
          <p:spPr>
            <a:xfrm>
              <a:off x="2429008" y="4237916"/>
              <a:ext cx="15288" cy="9708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694764-ACB3-3078-7D00-E4FCD246DAEF}"/>
                </a:ext>
              </a:extLst>
            </p:cNvPr>
            <p:cNvCxnSpPr>
              <a:cxnSpLocks/>
            </p:cNvCxnSpPr>
            <p:nvPr/>
          </p:nvCxnSpPr>
          <p:spPr>
            <a:xfrm>
              <a:off x="3251392" y="4207708"/>
              <a:ext cx="330330" cy="9936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48FF9-6004-24D3-9225-4331E45C0B8D}"/>
                </a:ext>
              </a:extLst>
            </p:cNvPr>
            <p:cNvSpPr txBox="1"/>
            <p:nvPr/>
          </p:nvSpPr>
          <p:spPr>
            <a:xfrm>
              <a:off x="757540" y="5160239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15-20%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56F8E-FFBE-3AC5-AC17-C1E59BF9D298}"/>
                </a:ext>
              </a:extLst>
            </p:cNvPr>
            <p:cNvSpPr txBox="1"/>
            <p:nvPr/>
          </p:nvSpPr>
          <p:spPr>
            <a:xfrm>
              <a:off x="2107594" y="5201401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40-50%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D35FCD-8278-E1F5-206A-B12281B876B3}"/>
                </a:ext>
              </a:extLst>
            </p:cNvPr>
            <p:cNvSpPr txBox="1"/>
            <p:nvPr/>
          </p:nvSpPr>
          <p:spPr>
            <a:xfrm>
              <a:off x="3400118" y="5176333"/>
              <a:ext cx="918061" cy="4168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&gt;80%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A7BE606-27BE-ECC5-B9F0-5653F4EE5ED4}"/>
              </a:ext>
            </a:extLst>
          </p:cNvPr>
          <p:cNvSpPr txBox="1"/>
          <p:nvPr/>
        </p:nvSpPr>
        <p:spPr>
          <a:xfrm>
            <a:off x="5340414" y="51876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CLAS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A2EA57-E763-EFEC-ECD3-ECF15248B6EE}"/>
              </a:ext>
            </a:extLst>
          </p:cNvPr>
          <p:cNvSpPr txBox="1"/>
          <p:nvPr/>
        </p:nvSpPr>
        <p:spPr>
          <a:xfrm>
            <a:off x="6161591" y="51809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CLAS12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95F2AA-F9C1-409F-8642-A3AFC03EFB45}"/>
              </a:ext>
            </a:extLst>
          </p:cNvPr>
          <p:cNvSpPr txBox="1"/>
          <p:nvPr/>
        </p:nvSpPr>
        <p:spPr>
          <a:xfrm>
            <a:off x="7143980" y="51809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CLAS22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FC326-38E9-6460-D926-3BA3E9CCE7C8}"/>
              </a:ext>
            </a:extLst>
          </p:cNvPr>
          <p:cNvSpPr txBox="1"/>
          <p:nvPr/>
        </p:nvSpPr>
        <p:spPr>
          <a:xfrm>
            <a:off x="5208049" y="5722614"/>
            <a:ext cx="39417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Q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range(&lt;35 GeV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) where the dominant portion of hadron mass is expected to be generated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2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C9FBA64-BE53-D7E7-A3DE-B28252930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" t="3256"/>
          <a:stretch/>
        </p:blipFill>
        <p:spPr>
          <a:xfrm>
            <a:off x="-50522" y="3626329"/>
            <a:ext cx="5343771" cy="313932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F02D16-3FDE-C1A5-4A61-6E32E52FE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9" t="16721"/>
          <a:stretch/>
        </p:blipFill>
        <p:spPr>
          <a:xfrm>
            <a:off x="0" y="778805"/>
            <a:ext cx="3993274" cy="22160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7B9298-5529-04E6-2100-33ADDAA71E18}"/>
              </a:ext>
            </a:extLst>
          </p:cNvPr>
          <p:cNvSpPr txBox="1"/>
          <p:nvPr/>
        </p:nvSpPr>
        <p:spPr>
          <a:xfrm>
            <a:off x="3172609" y="1274420"/>
            <a:ext cx="30475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System Font Regular"/>
              <a:buChar char="-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Separation of SFs highly non-trivial </a:t>
            </a:r>
            <a:r>
              <a:rPr lang="en-US" sz="1200" dirty="0">
                <a:latin typeface="Century Gothic" panose="020B0502020202020204" pitchFamily="34" charset="0"/>
              </a:rPr>
              <a:t>!</a:t>
            </a:r>
            <a:endParaRPr lang="en-US" sz="1200" dirty="0">
              <a:effectLst/>
              <a:latin typeface="Century Gothic" panose="020B0502020202020204" pitchFamily="34" charset="0"/>
            </a:endParaRPr>
          </a:p>
          <a:p>
            <a:pPr marL="171450" indent="-171450">
              <a:buFont typeface="System Font Regular"/>
              <a:buChar char="-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At large x and high energies </a:t>
            </a:r>
          </a:p>
          <a:p>
            <a:pPr marL="179388"/>
            <a:r>
              <a:rPr lang="el-GR" sz="1400" dirty="0">
                <a:effectLst/>
                <a:latin typeface="Helvetica" pitchFamily="2" charset="0"/>
              </a:rPr>
              <a:t>ϵ → 1</a:t>
            </a:r>
            <a:r>
              <a:rPr lang="en-US" sz="1400" dirty="0">
                <a:effectLst/>
                <a:latin typeface="Helvetica" pitchFamily="2" charset="0"/>
              </a:rPr>
              <a:t> ➜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certain SFs are suppressed (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i.e.helicity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dep.)</a:t>
            </a:r>
            <a:endParaRPr lang="el-GR" sz="1400" dirty="0">
              <a:effectLst/>
              <a:latin typeface="Helvetica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E1054-75F3-75ED-D7EC-F3FF4A3C2DCD}"/>
              </a:ext>
            </a:extLst>
          </p:cNvPr>
          <p:cNvGrpSpPr/>
          <p:nvPr/>
        </p:nvGrpSpPr>
        <p:grpSpPr>
          <a:xfrm>
            <a:off x="6220178" y="826938"/>
            <a:ext cx="2728718" cy="1943476"/>
            <a:chOff x="5131764" y="825609"/>
            <a:chExt cx="3120233" cy="21119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C7FDE6-AAAD-7445-C7C3-4A04C474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1764" y="825609"/>
              <a:ext cx="3084022" cy="21119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FB604-6DAE-365A-8B6A-1EA5753E2053}"/>
                </a:ext>
              </a:extLst>
            </p:cNvPr>
            <p:cNvSpPr txBox="1"/>
            <p:nvPr/>
          </p:nvSpPr>
          <p:spPr>
            <a:xfrm>
              <a:off x="7391782" y="944710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X=0.3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C97F9-D06C-807B-C589-9A6F25DD0DEC}"/>
                </a:ext>
              </a:extLst>
            </p:cNvPr>
            <p:cNvSpPr txBox="1"/>
            <p:nvPr/>
          </p:nvSpPr>
          <p:spPr>
            <a:xfrm>
              <a:off x="7285748" y="173116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5x41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B204B-BEED-AC07-E84D-57728E434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8190" y="1369434"/>
              <a:ext cx="1434732" cy="2571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6CB820-F715-1751-E848-1A40A2CA3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8190" y="1109715"/>
              <a:ext cx="421660" cy="2178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D875DE-3854-8B9D-2778-DC5EE7C874D6}"/>
                </a:ext>
              </a:extLst>
            </p:cNvPr>
            <p:cNvSpPr txBox="1"/>
            <p:nvPr/>
          </p:nvSpPr>
          <p:spPr>
            <a:xfrm>
              <a:off x="7255001" y="2375234"/>
              <a:ext cx="9969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18x275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FB605F-26BE-61A5-16AC-7C54E49A4FD8}"/>
                </a:ext>
              </a:extLst>
            </p:cNvPr>
            <p:cNvSpPr txBox="1"/>
            <p:nvPr/>
          </p:nvSpPr>
          <p:spPr>
            <a:xfrm>
              <a:off x="5479212" y="873503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CLAS12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F4F6AA-7E3B-56E0-89FE-2F7402555995}"/>
                </a:ext>
              </a:extLst>
            </p:cNvPr>
            <p:cNvSpPr txBox="1"/>
            <p:nvPr/>
          </p:nvSpPr>
          <p:spPr>
            <a:xfrm>
              <a:off x="5888428" y="102481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CLAS24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251BD71-C912-4D23-9581-E6A20D1B65E3}"/>
              </a:ext>
            </a:extLst>
          </p:cNvPr>
          <p:cNvSpPr txBox="1"/>
          <p:nvPr/>
        </p:nvSpPr>
        <p:spPr>
          <a:xfrm>
            <a:off x="5153306" y="3825885"/>
            <a:ext cx="399069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Century Gothic" panose="020B0502020202020204" pitchFamily="34" charset="0"/>
              </a:rPr>
              <a:t>A combined 11 and 22 GeV SIDIS program</a:t>
            </a:r>
          </a:p>
          <a:p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will provide a unique determination of the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ratio of longitudinal to transverse photon SIDIS cross sections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essential to properly understand SIDIS multiplicities, </a:t>
            </a:r>
            <a:r>
              <a:rPr lang="en-US" sz="14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Sivers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and Collins effects,…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28" name="Title 12">
            <a:extLst>
              <a:ext uri="{FF2B5EF4-FFF2-40B4-BE49-F238E27FC236}">
                <a16:creationId xmlns:a16="http://schemas.microsoft.com/office/drawing/2014/main" id="{7CC6207A-36AD-A02F-4B1A-6C9964EC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52"/>
            <a:ext cx="9144000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Fragmentation, Transverse Momentum &amp; Parton Correlations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069F5-C869-EACC-3E4E-32DCE526CFD8}"/>
              </a:ext>
            </a:extLst>
          </p:cNvPr>
          <p:cNvSpPr txBox="1"/>
          <p:nvPr/>
        </p:nvSpPr>
        <p:spPr>
          <a:xfrm>
            <a:off x="5356528" y="5601738"/>
            <a:ext cx="34095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Century Gothic" panose="020B0502020202020204" pitchFamily="34" charset="0"/>
              </a:rPr>
              <a:t>R is </a:t>
            </a:r>
            <a:r>
              <a:rPr lang="en-US" sz="1600" b="1" u="sng" dirty="0">
                <a:effectLst/>
                <a:latin typeface="Century Gothic" panose="020B0502020202020204" pitchFamily="34" charset="0"/>
              </a:rPr>
              <a:t>assumed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 to be similar to that of </a:t>
            </a:r>
            <a:r>
              <a:rPr lang="en-US" sz="1600" b="1" dirty="0">
                <a:latin typeface="Century Gothic" panose="020B0502020202020204" pitchFamily="34" charset="0"/>
              </a:rPr>
              <a:t>DIS but </a:t>
            </a:r>
            <a:r>
              <a:rPr lang="en-US" sz="1600" b="1" i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never been thoroughly checked</a:t>
            </a:r>
            <a:endParaRPr lang="en-US" sz="1600" b="1" i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E5808-8174-50C5-FCC2-9DCB21D7EC0C}"/>
              </a:ext>
            </a:extLst>
          </p:cNvPr>
          <p:cNvSpPr txBox="1"/>
          <p:nvPr/>
        </p:nvSpPr>
        <p:spPr>
          <a:xfrm>
            <a:off x="-49870" y="2889866"/>
            <a:ext cx="9200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will increase our ability to measure a variety of SIDIS SFs across an enhanced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multidimensional phase space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allowing test and validation of our understanding and interpretation of SIDIS reactions.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D44EA-E888-EB4B-3057-EAB2A3895C5A}"/>
              </a:ext>
            </a:extLst>
          </p:cNvPr>
          <p:cNvSpPr txBox="1"/>
          <p:nvPr/>
        </p:nvSpPr>
        <p:spPr>
          <a:xfrm>
            <a:off x="3345156" y="2655570"/>
            <a:ext cx="8556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Century Gothic" panose="020B0502020202020204" pitchFamily="34" charset="0"/>
              </a:rPr>
              <a:t>A combined 11 and 22 GeV SIDIS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8E15F-EDCD-03DD-BD32-6D0F92A41677}"/>
              </a:ext>
            </a:extLst>
          </p:cNvPr>
          <p:cNvSpPr txBox="1"/>
          <p:nvPr/>
        </p:nvSpPr>
        <p:spPr>
          <a:xfrm>
            <a:off x="2358654" y="782648"/>
            <a:ext cx="19730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SIDIS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33106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E55FC-4BD3-9391-E9F4-6ED198D3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5" y="1607876"/>
            <a:ext cx="4431890" cy="2705103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B0AB8EC0-51A5-B2EB-DB1D-C6C5D8E5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52"/>
            <a:ext cx="9144000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Fragmentation, Transverse Momentum &amp; Parton Correlations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9B474-F448-A697-E265-9813A24F6A05}"/>
              </a:ext>
            </a:extLst>
          </p:cNvPr>
          <p:cNvSpPr txBox="1"/>
          <p:nvPr/>
        </p:nvSpPr>
        <p:spPr>
          <a:xfrm>
            <a:off x="1140095" y="948267"/>
            <a:ext cx="763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Interpretation of SIDIS data in terms of TMD??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361C8-91C1-D15E-3B1D-CF874FBDD0FD}"/>
              </a:ext>
            </a:extLst>
          </p:cNvPr>
          <p:cNvSpPr txBox="1"/>
          <p:nvPr/>
        </p:nvSpPr>
        <p:spPr>
          <a:xfrm>
            <a:off x="4798274" y="2883038"/>
            <a:ext cx="4214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M</a:t>
            </a:r>
            <a:r>
              <a:rPr lang="en-US" sz="1600" b="0" i="0" u="none" strike="noStrike" dirty="0">
                <a:effectLst/>
                <a:latin typeface="Century Gothic" panose="020B0502020202020204" pitchFamily="34" charset="0"/>
              </a:rPr>
              <a:t>ultiple physical mechanisms contribute to the production of hadrons in the final state depending on the involved energy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34172-1FD3-8303-4C98-433A853D7D76}"/>
              </a:ext>
            </a:extLst>
          </p:cNvPr>
          <p:cNvSpPr txBox="1"/>
          <p:nvPr/>
        </p:nvSpPr>
        <p:spPr>
          <a:xfrm>
            <a:off x="4887898" y="1624972"/>
            <a:ext cx="3925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Century Gothic" panose="020B0502020202020204" pitchFamily="34" charset="0"/>
              </a:rPr>
              <a:t>The connection of SIDIS</a:t>
            </a:r>
            <a:br>
              <a:rPr lang="en-US" sz="1600" dirty="0">
                <a:latin typeface="Century Gothic" panose="020B0502020202020204" pitchFamily="34" charset="0"/>
              </a:rPr>
            </a:br>
            <a:r>
              <a:rPr lang="en-US" sz="1600" b="0" i="0" u="none" strike="noStrike" dirty="0">
                <a:effectLst/>
                <a:latin typeface="Century Gothic" panose="020B0502020202020204" pitchFamily="34" charset="0"/>
              </a:rPr>
              <a:t>data with TMDs is only within one of the mechanisms known as </a:t>
            </a:r>
            <a:r>
              <a:rPr lang="en-US" sz="1600" b="0" i="1" u="none" strike="noStrike" dirty="0">
                <a:effectLst/>
                <a:latin typeface="Century Gothic" panose="020B0502020202020204" pitchFamily="34" charset="0"/>
              </a:rPr>
              <a:t>TMD current region.</a:t>
            </a:r>
            <a:endParaRPr lang="en-US" sz="1600" i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5A15A-9F9E-9B72-32C5-A4C7388C4798}"/>
              </a:ext>
            </a:extLst>
          </p:cNvPr>
          <p:cNvSpPr txBox="1"/>
          <p:nvPr/>
        </p:nvSpPr>
        <p:spPr>
          <a:xfrm>
            <a:off x="764008" y="4343106"/>
            <a:ext cx="82489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Large acceptance, high precision measurements in multi-dimensional phase space </a:t>
            </a:r>
            <a:r>
              <a:rPr lang="en-US" dirty="0">
                <a:latin typeface="Century Gothic" panose="020B0502020202020204" pitchFamily="34" charset="0"/>
              </a:rPr>
              <a:t>will allow evaluation of different contributions and analysis of different systematics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3C10E-C654-374A-88B6-DE3A2B82863E}"/>
              </a:ext>
            </a:extLst>
          </p:cNvPr>
          <p:cNvSpPr txBox="1"/>
          <p:nvPr/>
        </p:nvSpPr>
        <p:spPr>
          <a:xfrm>
            <a:off x="764008" y="5266436"/>
            <a:ext cx="7854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With an extended Q</a:t>
            </a:r>
            <a:r>
              <a:rPr lang="en-US" baseline="30000" dirty="0">
                <a:latin typeface="Century Gothic" panose="020B0502020202020204" pitchFamily="34" charset="0"/>
              </a:rPr>
              <a:t>2</a:t>
            </a:r>
            <a:r>
              <a:rPr lang="en-US" dirty="0">
                <a:latin typeface="Century Gothic" panose="020B0502020202020204" pitchFamily="34" charset="0"/>
              </a:rPr>
              <a:t> coverage, the 22 GeV upgrade offers a new complementary window that sits in-between the 12 GeV program and the EIC and allow us to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validate the measurements of leading contributions and explore sub-leading contributions 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D2D250E-32E2-7379-892C-0E5AB3D6B60C}"/>
              </a:ext>
            </a:extLst>
          </p:cNvPr>
          <p:cNvSpPr/>
          <p:nvPr/>
        </p:nvSpPr>
        <p:spPr>
          <a:xfrm>
            <a:off x="514353" y="4341579"/>
            <a:ext cx="432933" cy="33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FAF33E1-4835-CD59-7857-3BFEA6CAEAA9}"/>
              </a:ext>
            </a:extLst>
          </p:cNvPr>
          <p:cNvSpPr/>
          <p:nvPr/>
        </p:nvSpPr>
        <p:spPr>
          <a:xfrm>
            <a:off x="455760" y="5289536"/>
            <a:ext cx="432933" cy="33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7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DE2F6353-B515-9E46-91D4-4797954F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469" y="3498550"/>
            <a:ext cx="3231583" cy="274952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36576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Unambiguous Access to Strange Quarks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B31358-2046-2A05-B0F9-06D650291495}"/>
              </a:ext>
            </a:extLst>
          </p:cNvPr>
          <p:cNvCxnSpPr/>
          <p:nvPr/>
        </p:nvCxnSpPr>
        <p:spPr>
          <a:xfrm>
            <a:off x="4609657" y="1253201"/>
            <a:ext cx="0" cy="5604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2A632FA-520F-9A57-FD6F-DF26DB323E33}"/>
              </a:ext>
            </a:extLst>
          </p:cNvPr>
          <p:cNvGrpSpPr/>
          <p:nvPr/>
        </p:nvGrpSpPr>
        <p:grpSpPr>
          <a:xfrm>
            <a:off x="4432293" y="893095"/>
            <a:ext cx="4760793" cy="5719143"/>
            <a:chOff x="4432293" y="893095"/>
            <a:chExt cx="4760793" cy="571914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32360-8318-1028-E6E1-98A42F6124A0}"/>
                </a:ext>
              </a:extLst>
            </p:cNvPr>
            <p:cNvSpPr txBox="1"/>
            <p:nvPr/>
          </p:nvSpPr>
          <p:spPr>
            <a:xfrm>
              <a:off x="4432293" y="6089018"/>
              <a:ext cx="466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/>
              <a:r>
                <a:rPr lang="en-US" sz="1400" dirty="0">
                  <a:latin typeface="Century Gothic" panose="020B0502020202020204" pitchFamily="34" charset="0"/>
                </a:rPr>
                <a:t>~100 days, 40 </a:t>
              </a:r>
              <a:r>
                <a:rPr lang="el-GR" sz="1400" dirty="0">
                  <a:latin typeface="Century Gothic" panose="020B0502020202020204" pitchFamily="34" charset="0"/>
                </a:rPr>
                <a:t>μ</a:t>
              </a:r>
              <a:r>
                <a:rPr lang="en-US" sz="1400" dirty="0">
                  <a:latin typeface="Century Gothic" panose="020B0502020202020204" pitchFamily="34" charset="0"/>
                </a:rPr>
                <a:t>A beam split between 40 cm D and H targets</a:t>
              </a:r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77F564-1733-4EEA-8E76-40D376C56AEB}"/>
                </a:ext>
              </a:extLst>
            </p:cNvPr>
            <p:cNvSpPr txBox="1"/>
            <p:nvPr/>
          </p:nvSpPr>
          <p:spPr>
            <a:xfrm>
              <a:off x="4674014" y="1419484"/>
              <a:ext cx="445779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Parity-violating DIS allows for a large contribution of the strange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Valence regime provides </a:t>
              </a:r>
              <a:r>
                <a:rPr lang="en-US" sz="1600" b="1" u="sng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strength and shape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Substantial improvement </a:t>
              </a:r>
              <a:r>
                <a:rPr lang="en-US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with a  reduction in the s+ uncertainty that can reach more than a factor of two at large-x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B040C5-E1AA-8EA9-451A-CC10D81EA51A}"/>
                </a:ext>
              </a:extLst>
            </p:cNvPr>
            <p:cNvSpPr txBox="1"/>
            <p:nvPr/>
          </p:nvSpPr>
          <p:spPr>
            <a:xfrm>
              <a:off x="4628498" y="893095"/>
              <a:ext cx="4549139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Parity-violating DIS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8B3D93-B0DB-22D2-468E-0005BA769AAC}"/>
                </a:ext>
              </a:extLst>
            </p:cNvPr>
            <p:cNvSpPr txBox="1"/>
            <p:nvPr/>
          </p:nvSpPr>
          <p:spPr>
            <a:xfrm>
              <a:off x="4575366" y="2241989"/>
              <a:ext cx="46177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4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FCC9D0-F828-5E4C-9A9E-0658E463AB7B}"/>
              </a:ext>
            </a:extLst>
          </p:cNvPr>
          <p:cNvSpPr txBox="1"/>
          <p:nvPr/>
        </p:nvSpPr>
        <p:spPr>
          <a:xfrm>
            <a:off x="0" y="898878"/>
            <a:ext cx="4607863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Current Situation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47DC2-B78A-2A43-BF93-DAA1AB56B9A2}"/>
              </a:ext>
            </a:extLst>
          </p:cNvPr>
          <p:cNvSpPr txBox="1"/>
          <p:nvPr/>
        </p:nvSpPr>
        <p:spPr>
          <a:xfrm>
            <a:off x="3060192" y="2116902"/>
            <a:ext cx="181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LHC results inconclusive</a:t>
            </a:r>
          </a:p>
        </p:txBody>
      </p:sp>
      <p:pic>
        <p:nvPicPr>
          <p:cNvPr id="33" name="s.pdf" descr="s.pdf">
            <a:extLst>
              <a:ext uri="{FF2B5EF4-FFF2-40B4-BE49-F238E27FC236}">
                <a16:creationId xmlns:a16="http://schemas.microsoft.com/office/drawing/2014/main" id="{DC20D5B1-7B8D-554B-A04C-DBBEDEC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8" y="3630707"/>
            <a:ext cx="4096082" cy="30720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2F09A7-8063-5243-B73D-8CF10E55A66E}"/>
              </a:ext>
            </a:extLst>
          </p:cNvPr>
          <p:cNvSpPr txBox="1"/>
          <p:nvPr/>
        </p:nvSpPr>
        <p:spPr>
          <a:xfrm rot="20942341">
            <a:off x="2613504" y="5277485"/>
            <a:ext cx="211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Order of magnitude differences!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8D7FD5A-EBDC-134E-9647-CC304E2E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3349" y="1438998"/>
            <a:ext cx="4449826" cy="4351338"/>
          </a:xfrm>
        </p:spPr>
        <p:txBody>
          <a:bodyPr>
            <a:normAutofit/>
          </a:bodyPr>
          <a:lstStyle/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di-muon production in neutrino-nucleus scattering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– nuclear corrections introduce significant uncertainty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 and Z rapidity distributions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W+c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production                                  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Semi-inclusive K production: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choice of fragmentation function negates inclusion                                       in nearly all global fits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JLab12 Q</a:t>
            </a:r>
            <a:r>
              <a:rPr lang="en-US" sz="1400" b="1" i="1" baseline="30000" dirty="0">
                <a:solidFill>
                  <a:srgbClr val="0D36B6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 too low for PDF analysis</a:t>
            </a: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AE800555-825F-1F49-98D4-DC2619614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889" y="1987656"/>
            <a:ext cx="2742960" cy="2566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8EA79-3926-1247-82E9-58C0548DAB5D}"/>
              </a:ext>
            </a:extLst>
          </p:cNvPr>
          <p:cNvSpPr txBox="1"/>
          <p:nvPr/>
        </p:nvSpPr>
        <p:spPr>
          <a:xfrm>
            <a:off x="8255564" y="1909595"/>
            <a:ext cx="43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145E5F-8547-B143-816D-143B91BC5A46}"/>
              </a:ext>
            </a:extLst>
          </p:cNvPr>
          <p:cNvSpPr txBox="1"/>
          <p:nvPr/>
        </p:nvSpPr>
        <p:spPr>
          <a:xfrm>
            <a:off x="2421180" y="6448157"/>
            <a:ext cx="4195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4629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Partonic Structure and Spin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62477F-73BD-150F-2441-5C2489A6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86" y="2996540"/>
            <a:ext cx="4529667" cy="3447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DF74C-D8FE-8B55-495F-30194FCFEAF2}"/>
              </a:ext>
            </a:extLst>
          </p:cNvPr>
          <p:cNvSpPr txBox="1"/>
          <p:nvPr/>
        </p:nvSpPr>
        <p:spPr>
          <a:xfrm>
            <a:off x="5892" y="1183086"/>
            <a:ext cx="51273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Tagged deep inelastic scattering  (TDIS) provides a mechanism to access the meson structure via the Sullivan process . </a:t>
            </a:r>
          </a:p>
          <a:p>
            <a:pPr marL="285750" indent="-285750">
              <a:buFont typeface="System Font Regular"/>
              <a:buChar char="-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cut of W</a:t>
            </a:r>
            <a:r>
              <a:rPr lang="en-US" sz="14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</a:t>
            </a:r>
            <a:r>
              <a:rPr lang="el-GR" sz="1400" dirty="0">
                <a:effectLst/>
                <a:latin typeface="Century Gothic" panose="020B0502020202020204" pitchFamily="34" charset="0"/>
              </a:rPr>
              <a:t>π &gt; 1.04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GeV</a:t>
            </a:r>
            <a:r>
              <a:rPr lang="en-US" sz="14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(to avoid contributions </a:t>
            </a:r>
            <a:r>
              <a:rPr lang="en-US" sz="1400" dirty="0">
                <a:latin typeface="Century Gothic" panose="020B0502020202020204" pitchFamily="34" charset="0"/>
              </a:rPr>
              <a:t>f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rom resonances in a pion analysis,) eliminates most of the data at 11 GeV.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DD5D3-0EEC-1D73-ECE6-A0BC6952DA9E}"/>
              </a:ext>
            </a:extLst>
          </p:cNvPr>
          <p:cNvSpPr txBox="1"/>
          <p:nvPr/>
        </p:nvSpPr>
        <p:spPr>
          <a:xfrm>
            <a:off x="248856" y="835991"/>
            <a:ext cx="4641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Helvetica" pitchFamily="2" charset="0"/>
              </a:rPr>
              <a:t>Meson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7E34-B9EF-AAD1-9374-626B3652224C}"/>
              </a:ext>
            </a:extLst>
          </p:cNvPr>
          <p:cNvSpPr txBox="1"/>
          <p:nvPr/>
        </p:nvSpPr>
        <p:spPr>
          <a:xfrm>
            <a:off x="248856" y="3196450"/>
            <a:ext cx="443503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Available phase space significantly increased </a:t>
            </a:r>
          </a:p>
          <a:p>
            <a:pPr marL="292100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➔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determination of the valence structure of the pion </a:t>
            </a:r>
          </a:p>
          <a:p>
            <a:pPr marL="292100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➔ kin. coverage to smaller x</a:t>
            </a:r>
            <a:r>
              <a:rPr lang="el-GR" sz="160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π</a:t>
            </a:r>
            <a:r>
              <a:rPr lang="el-GR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region to probe the sea content of mesons</a:t>
            </a:r>
          </a:p>
          <a:p>
            <a:endParaRPr lang="en-US" sz="14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Overlap the existing </a:t>
            </a:r>
            <a:r>
              <a:rPr lang="en-US" sz="1600" dirty="0">
                <a:solidFill>
                  <a:srgbClr val="00B050"/>
                </a:solidFill>
                <a:latin typeface="Symbol" pitchFamily="2" charset="2"/>
              </a:rPr>
              <a:t>p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induced DY data </a:t>
            </a:r>
          </a:p>
          <a:p>
            <a:pPr marL="292100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➔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test the universality of PDFs in the mid to large x</a:t>
            </a:r>
            <a:r>
              <a:rPr lang="el-GR" sz="160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π</a:t>
            </a:r>
            <a:r>
              <a:rPr lang="el-GR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region</a:t>
            </a:r>
          </a:p>
          <a:p>
            <a:pPr marL="292100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➔</a:t>
            </a:r>
            <a:r>
              <a:rPr lang="en-US" sz="1600" dirty="0">
                <a:solidFill>
                  <a:srgbClr val="00B050"/>
                </a:solidFill>
                <a:latin typeface="Century Gothic" panose="020B0502020202020204" pitchFamily="34" charset="0"/>
              </a:rPr>
              <a:t> 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pion PDF predicted to be broader than the proton PDF – test in valence regime</a:t>
            </a:r>
            <a:endParaRPr lang="en-US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2F3DE-E450-3E70-219D-D0E328797982}"/>
              </a:ext>
            </a:extLst>
          </p:cNvPr>
          <p:cNvSpPr txBox="1"/>
          <p:nvPr/>
        </p:nvSpPr>
        <p:spPr>
          <a:xfrm>
            <a:off x="511619" y="2828836"/>
            <a:ext cx="2612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entury Gothic" panose="020B0502020202020204" pitchFamily="34" charset="0"/>
              </a:rPr>
              <a:t>At  22 GeV: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BCF83-4920-86E4-946D-DBD0B07EB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8" t="54779" r="4290"/>
          <a:stretch/>
        </p:blipFill>
        <p:spPr>
          <a:xfrm>
            <a:off x="5398268" y="924816"/>
            <a:ext cx="2722901" cy="19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8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4" y="87300"/>
            <a:ext cx="9063116" cy="63033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Nuclear Dynamics at Extreme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D0CFD-34AB-DC49-F4C3-12229E2A19BA}"/>
              </a:ext>
            </a:extLst>
          </p:cNvPr>
          <p:cNvSpPr txBox="1"/>
          <p:nvPr/>
        </p:nvSpPr>
        <p:spPr>
          <a:xfrm>
            <a:off x="311559" y="1523596"/>
            <a:ext cx="4903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 22 GeV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upgrade will provide reach to the nuclear forces dominated by nuclear repulsion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D6AAC-F5DC-C392-3DE5-4DA5DDFB251D}"/>
              </a:ext>
            </a:extLst>
          </p:cNvPr>
          <p:cNvSpPr txBox="1"/>
          <p:nvPr/>
        </p:nvSpPr>
        <p:spPr>
          <a:xfrm>
            <a:off x="-1" y="843302"/>
            <a:ext cx="5526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T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he dynamics of the nuclear repulsive core </a:t>
            </a:r>
            <a:r>
              <a:rPr lang="en-US" sz="1600" b="1" dirty="0">
                <a:latin typeface="Century Gothic" panose="020B0502020202020204" pitchFamily="34" charset="0"/>
              </a:rPr>
              <a:t>is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still poorly understood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0F115A-6674-948E-8641-2EAE8B76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94" b="6350"/>
          <a:stretch/>
        </p:blipFill>
        <p:spPr>
          <a:xfrm>
            <a:off x="5544715" y="843302"/>
            <a:ext cx="2974337" cy="2582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B6227D-F169-0FD7-C05F-4AFE524446CB}"/>
              </a:ext>
            </a:extLst>
          </p:cNvPr>
          <p:cNvSpPr txBox="1"/>
          <p:nvPr/>
        </p:nvSpPr>
        <p:spPr>
          <a:xfrm>
            <a:off x="3203665" y="4924240"/>
            <a:ext cx="56287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effectLst/>
                <a:latin typeface="Century Gothic" panose="020B0502020202020204" pitchFamily="34" charset="0"/>
              </a:rPr>
              <a:t>Exploring Deuteron at Very Large Internal Momenta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(&gt; 800 MeV/c – non-nucleonic &amp; hidden color components)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EA1E6-89B9-7732-E75F-AB0B47C1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7" y="4326914"/>
            <a:ext cx="3217556" cy="2379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A9635-85A2-4FCB-49DB-BB8271652E16}"/>
              </a:ext>
            </a:extLst>
          </p:cNvPr>
          <p:cNvSpPr txBox="1"/>
          <p:nvPr/>
        </p:nvSpPr>
        <p:spPr>
          <a:xfrm>
            <a:off x="3406467" y="5493040"/>
            <a:ext cx="39087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2AF7"/>
                </a:solidFill>
                <a:latin typeface="Century Gothic" panose="020B0502020202020204" pitchFamily="34" charset="0"/>
              </a:rPr>
              <a:t>non-relativistic theory reproduce data up to pm ∼ 0.7 GeV/c </a:t>
            </a:r>
          </a:p>
          <a:p>
            <a:endParaRPr lang="en-US" sz="4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>
                <a:latin typeface="Century Gothic" panose="020B0502020202020204" pitchFamily="34" charset="0"/>
              </a:rPr>
              <a:t>no model </a:t>
            </a:r>
            <a:r>
              <a:rPr lang="en-US" sz="1200" dirty="0">
                <a:latin typeface="Century Gothic" panose="020B0502020202020204" pitchFamily="34" charset="0"/>
              </a:rPr>
              <a:t>reproduces data (non-nucleonic degrees of freedom?, quarks?) pm &gt; 0.7 GeV/c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196FA-A872-F6A5-3D9A-188F22D84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9" b="8534"/>
          <a:stretch/>
        </p:blipFill>
        <p:spPr>
          <a:xfrm>
            <a:off x="471786" y="2169477"/>
            <a:ext cx="2316570" cy="21574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371E8-A72C-B348-0FF6-E411C81DC2DA}"/>
              </a:ext>
            </a:extLst>
          </p:cNvPr>
          <p:cNvSpPr txBox="1"/>
          <p:nvPr/>
        </p:nvSpPr>
        <p:spPr>
          <a:xfrm>
            <a:off x="3199814" y="3231521"/>
            <a:ext cx="4823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Superfast Quarks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900" indent="-52388"/>
            <a:r>
              <a:rPr lang="en-US" sz="1400" dirty="0">
                <a:effectLst/>
                <a:latin typeface="Century Gothic" panose="020B0502020202020204" pitchFamily="34" charset="0"/>
              </a:rPr>
              <a:t>The high Q</a:t>
            </a:r>
            <a:r>
              <a:rPr lang="en-US" sz="14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reach will allow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suppression of quasi-elastic contributions, 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635000" lvl="1" indent="-2921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first-ever study of nuclear DIS structure function at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Bjorken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x &gt; 1.2  (r∼ 0.5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fm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,)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33CFE-1FF9-4447-BA0D-D5E4C514A470}"/>
              </a:ext>
            </a:extLst>
          </p:cNvPr>
          <p:cNvSpPr txBox="1"/>
          <p:nvPr/>
        </p:nvSpPr>
        <p:spPr>
          <a:xfrm>
            <a:off x="4498848" y="4523232"/>
            <a:ext cx="498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Luminosity is key to access tiny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197769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1C92AE-C376-6A09-9A1D-5E3872FF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66" y="5970444"/>
            <a:ext cx="8735068" cy="365618"/>
          </a:xfrm>
        </p:spPr>
        <p:txBody>
          <a:bodyPr>
            <a:noAutofit/>
          </a:bodyPr>
          <a:lstStyle/>
          <a:p>
            <a:r>
              <a:rPr lang="en-US" sz="2100" cap="none" dirty="0">
                <a:solidFill>
                  <a:srgbClr val="00B050"/>
                </a:solidFill>
              </a:rPr>
              <a:t>Technically feasible, cost effective, and innovative path to 22 GeV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536" y="811886"/>
            <a:ext cx="8654998" cy="28804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Capitalizing on recent science insights from accelerator science and technology, develop a staged program at the luminosity frontier 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Positrons (e+) in the LERF (former FEL) with transport to CEBAF (proposed 12 GeV science program)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Injection energy Upgrade for 650 MeV Electron (e-) in LERF [see </a:t>
            </a:r>
            <a:r>
              <a:rPr lang="en-US" sz="2900" dirty="0" err="1"/>
              <a:t>Afanasev</a:t>
            </a:r>
            <a:r>
              <a:rPr lang="en-US" sz="2900" dirty="0"/>
              <a:t> et al., EPJ A 57, 188 (2021)]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>
                <a:solidFill>
                  <a:srgbClr val="0070C0"/>
                </a:solidFill>
              </a:rPr>
              <a:t>Replace arcs on each side with new FFA permanent magnet arcs to upgrade to 22 GeV</a:t>
            </a:r>
          </a:p>
          <a:p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673" y="185926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315A0-24ED-AD75-E1C4-B8EE27EB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75" y="3289039"/>
            <a:ext cx="5983445" cy="2435003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5742921"/>
            <a:ext cx="536158" cy="227523"/>
          </a:xfrm>
        </p:spPr>
        <p:txBody>
          <a:bodyPr/>
          <a:lstStyle/>
          <a:p>
            <a:pPr defTabSz="685800"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C83801-380C-634D-A066-139C64A512C4}"/>
              </a:ext>
            </a:extLst>
          </p:cNvPr>
          <p:cNvSpPr txBox="1">
            <a:spLocks/>
          </p:cNvSpPr>
          <p:nvPr/>
        </p:nvSpPr>
        <p:spPr>
          <a:xfrm>
            <a:off x="308920" y="114194"/>
            <a:ext cx="8788464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Jefferson Lab Accelerator Upgrades, the ‘Big Picture’</a:t>
            </a:r>
          </a:p>
        </p:txBody>
      </p:sp>
      <p:pic>
        <p:nvPicPr>
          <p:cNvPr id="11" name="Picture 10" descr="cbeta_arc_fieldmap_5e-3norm.gif">
            <a:extLst>
              <a:ext uri="{FF2B5EF4-FFF2-40B4-BE49-F238E27FC236}">
                <a16:creationId xmlns:a16="http://schemas.microsoft.com/office/drawing/2014/main" id="{843F093D-B088-5A4F-9339-4BDDF06C5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65" y="3511296"/>
            <a:ext cx="2729214" cy="16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82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79" y="173066"/>
            <a:ext cx="9063116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Hadron–Quark Transition in Nuclear Medium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34DCE-73CD-4CA8-9413-1CB969BC77A9}"/>
              </a:ext>
            </a:extLst>
          </p:cNvPr>
          <p:cNvSpPr txBox="1"/>
          <p:nvPr/>
        </p:nvSpPr>
        <p:spPr>
          <a:xfrm>
            <a:off x="4494886" y="1147676"/>
            <a:ext cx="4545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With a 22 GeV e- beam </a:t>
            </a:r>
            <a:r>
              <a:rPr lang="en-US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JLab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can access the anti-shadowing region (x~0.1-0.3)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CCE55-4895-E604-E7EF-1A9678247DCA}"/>
              </a:ext>
            </a:extLst>
          </p:cNvPr>
          <p:cNvSpPr txBox="1"/>
          <p:nvPr/>
        </p:nvSpPr>
        <p:spPr>
          <a:xfrm>
            <a:off x="4317940" y="1897552"/>
            <a:ext cx="4781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Region extremely interesting, near-equally dominated by valence quarks, sea-quarks, and gluons → many many models!!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28063-3E82-EE54-4BBD-AF5ED083A33E}"/>
              </a:ext>
            </a:extLst>
          </p:cNvPr>
          <p:cNvSpPr txBox="1"/>
          <p:nvPr/>
        </p:nvSpPr>
        <p:spPr>
          <a:xfrm>
            <a:off x="4376607" y="2977310"/>
            <a:ext cx="45459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Anti-Shadowing is the </a:t>
            </a:r>
            <a:r>
              <a:rPr lang="en-US" sz="1400" i="1" u="sng" dirty="0">
                <a:latin typeface="Century Gothic" panose="020B0502020202020204" pitchFamily="34" charset="0"/>
              </a:rPr>
              <a:t>least studied </a:t>
            </a:r>
            <a:r>
              <a:rPr lang="en-US" sz="1400" dirty="0">
                <a:latin typeface="Century Gothic" panose="020B0502020202020204" pitchFamily="34" charset="0"/>
              </a:rPr>
              <a:t>nuclear structure function effect experimentally 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6B6"/>
                </a:solidFill>
                <a:latin typeface="+mj-lt"/>
              </a:rPr>
              <a:t>flavor and spin dependence essentially uncharted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6B6"/>
                </a:solidFill>
                <a:latin typeface="+mj-lt"/>
              </a:rPr>
              <a:t>no tagged measurements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6B6"/>
                </a:solidFill>
                <a:latin typeface="+mj-lt"/>
              </a:rPr>
              <a:t>no L/T separations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6B6"/>
                </a:solidFill>
                <a:latin typeface="+mj-lt"/>
              </a:rPr>
              <a:t>SMALL effect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D36B6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78F01-6B8F-D5A6-2154-510516175D54}"/>
              </a:ext>
            </a:extLst>
          </p:cNvPr>
          <p:cNvSpPr txBox="1"/>
          <p:nvPr/>
        </p:nvSpPr>
        <p:spPr>
          <a:xfrm>
            <a:off x="4435831" y="4585486"/>
            <a:ext cx="442749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The transition between shadowing and the EMC regimes </a:t>
            </a:r>
            <a:r>
              <a:rPr lang="en-US" sz="1800" dirty="0">
                <a:latin typeface="Century Gothic" panose="020B0502020202020204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a testing ground </a:t>
            </a:r>
          </a:p>
          <a:p>
            <a:pPr marL="671513" lvl="1" indent="-214313" defTabSz="6858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6B6"/>
                </a:solidFill>
                <a:latin typeface="+mj-lt"/>
              </a:rPr>
              <a:t>Models which survive testing in the EMC regime may still be eliminated in the anti-shadowing region, where new interference phenomena will emerge</a:t>
            </a:r>
            <a:endParaRPr lang="en-US" sz="1100" dirty="0">
              <a:solidFill>
                <a:srgbClr val="0D36B6"/>
              </a:solidFill>
              <a:latin typeface="+mj-lt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DE787-1FD5-804F-8784-9E05A569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59" y="1278930"/>
            <a:ext cx="3992481" cy="2649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23DE2-9787-9A43-9D31-AD0F49B72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1"/>
          <a:stretch/>
        </p:blipFill>
        <p:spPr>
          <a:xfrm>
            <a:off x="93696" y="3931877"/>
            <a:ext cx="4342136" cy="2896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ADCDE-9F4D-9049-9648-E7550E05FA59}"/>
              </a:ext>
            </a:extLst>
          </p:cNvPr>
          <p:cNvSpPr txBox="1"/>
          <p:nvPr/>
        </p:nvSpPr>
        <p:spPr>
          <a:xfrm>
            <a:off x="50728" y="827086"/>
            <a:ext cx="4712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Predictions for polarized structure function A/D ratios</a:t>
            </a:r>
          </a:p>
        </p:txBody>
      </p:sp>
    </p:spTree>
    <p:extLst>
      <p:ext uri="{BB962C8B-B14F-4D97-AF65-F5344CB8AC3E}">
        <p14:creationId xmlns:p14="http://schemas.microsoft.com/office/powerpoint/2010/main" val="1780150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158497" y="13249"/>
            <a:ext cx="9144001" cy="74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0">
                <a:solidFill>
                  <a:srgbClr val="BE1D1D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sz="3200" dirty="0"/>
              <a:t>Understanding Hadron Formation using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27"/>
              <p:cNvSpPr txBox="1"/>
              <p:nvPr/>
            </p:nvSpPr>
            <p:spPr>
              <a:xfrm>
                <a:off x="12408" y="778872"/>
                <a:ext cx="4296384" cy="29343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tIns="45719" rIns="45719" bIns="45719">
                <a:spAutoFit/>
              </a:bodyPr>
              <a:lstStyle/>
              <a:p>
                <a:pPr marL="288530" indent="-288530" defTabSz="914367" hangingPunct="0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Modification of hadron production in nuclei</a:t>
                </a:r>
                <a:r>
                  <a:rPr lang="en-US"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, use nucleus as a “femtometer spatial analyzer”</a:t>
                </a:r>
                <a:endParaRPr sz="1547" kern="0" dirty="0">
                  <a:solidFill>
                    <a:srgbClr val="0D36B6"/>
                  </a:solidFill>
                  <a:latin typeface="Century Gothic" panose="020B0502020202020204" pitchFamily="34" charset="0"/>
                  <a:sym typeface="Century Gothic"/>
                </a:endParaRPr>
              </a:p>
              <a:p>
                <a:pPr marL="288530" indent="-288530" defTabSz="914367" hangingPunct="0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Access to formation mechanisms o</a:t>
                </a:r>
                <a:r>
                  <a:rPr lang="en-US"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f </a:t>
                </a:r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heavier hadrons at 20</a:t>
                </a:r>
                <a:r>
                  <a:rPr sz="1547" kern="0" baseline="31999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+</a:t>
                </a:r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 GeV</a:t>
                </a:r>
              </a:p>
              <a:p>
                <a:pPr marL="288530" indent="-288530" defTabSz="914367" hangingPunct="0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Multidimensional studies of formation of rare mesons such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9" b="0" i="0" kern="0" smtClean="0">
                        <a:solidFill>
                          <a:srgbClr val="0D36B6"/>
                        </a:solidFill>
                        <a:latin typeface="Cambria Math" panose="02040503050406030204" pitchFamily="18" charset="0"/>
                        <a:sym typeface="Century Gothic"/>
                      </a:rPr>
                      <m:t>ϕ</m:t>
                    </m:r>
                  </m:oMath>
                </a14:m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28" i="1" kern="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828" b="0" i="0" kern="0" smtClean="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η</m:t>
                        </m:r>
                      </m:e>
                      <m:sup>
                        <m:r>
                          <a:rPr lang="en-US" sz="1828" b="0" i="0" kern="0" smtClean="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sym typeface="Century Gothic"/>
                          </a:rPr>
                          <m:t>′</m:t>
                        </m:r>
                      </m:sup>
                    </m:sSup>
                  </m:oMath>
                </a14:m>
                <a:endParaRPr sz="1547" kern="0" dirty="0">
                  <a:solidFill>
                    <a:srgbClr val="0D36B6"/>
                  </a:solidFill>
                  <a:latin typeface="Century Gothic" panose="020B0502020202020204" pitchFamily="34" charset="0"/>
                  <a:sym typeface="Century Gothic"/>
                </a:endParaRPr>
              </a:p>
              <a:p>
                <a:pPr marL="288530" indent="-288530" defTabSz="914367" hangingPunct="0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kern="0" dirty="0">
                    <a:solidFill>
                      <a:srgbClr val="0D36B6"/>
                    </a:solidFill>
                    <a:latin typeface="Century Gothic" panose="020B0502020202020204" pitchFamily="34" charset="0"/>
                    <a:sym typeface="Century Gothic"/>
                  </a:rPr>
                  <a:t>Exploration of potential diquark correlations using baryons with different dominant diquark pairs:</a:t>
                </a:r>
              </a:p>
            </p:txBody>
          </p:sp>
        </mc:Choice>
        <mc:Fallback xmlns="">
          <p:sp>
            <p:nvSpPr>
              <p:cNvPr id="131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8" y="778872"/>
                <a:ext cx="4296384" cy="2934391"/>
              </a:xfrm>
              <a:prstGeom prst="rect">
                <a:avLst/>
              </a:prstGeom>
              <a:blipFill>
                <a:blip r:embed="rId2"/>
                <a:stretch>
                  <a:fillRect l="-1180" t="-431" b="-129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8448" y="813463"/>
            <a:ext cx="4757466" cy="3238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3656" y="4124988"/>
            <a:ext cx="3265891" cy="2372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4126" y="4124988"/>
            <a:ext cx="2061788" cy="1297403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Brooks and Lopez, https://doi.org/10.1016/j.physletb.2021.136171"/>
          <p:cNvSpPr txBox="1"/>
          <p:nvPr/>
        </p:nvSpPr>
        <p:spPr>
          <a:xfrm>
            <a:off x="3613699" y="6526836"/>
            <a:ext cx="3597140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300" b="0"/>
            </a:pPr>
            <a:r>
              <a:rPr sz="914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Brooks and Lopez, </a:t>
            </a:r>
            <a:r>
              <a:rPr sz="914" u="sng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https://doi.org/10.1016/j.physletb.2021.136171</a:t>
            </a:r>
            <a:r>
              <a:rPr sz="914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47" name="Yin et al., https://doi.org/10.1103/PhysRevD.100.034008"/>
          <p:cNvSpPr txBox="1"/>
          <p:nvPr/>
        </p:nvSpPr>
        <p:spPr>
          <a:xfrm>
            <a:off x="329061" y="6612180"/>
            <a:ext cx="3064943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300" b="0"/>
            </a:pPr>
            <a:r>
              <a:rPr sz="914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Yin et al., </a:t>
            </a:r>
            <a:r>
              <a:rPr sz="914" u="sng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https://doi.org/10.1103/PhysRevD.100.034008</a:t>
            </a:r>
            <a:r>
              <a:rPr sz="914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48" name="Arrington et al., https://doi.org/10.1016/j.ppnp.2022.103985"/>
          <p:cNvSpPr txBox="1"/>
          <p:nvPr/>
        </p:nvSpPr>
        <p:spPr>
          <a:xfrm>
            <a:off x="5222926" y="855956"/>
            <a:ext cx="3084178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300" b="0"/>
            </a:pPr>
            <a:r>
              <a:rPr sz="914" kern="0" dirty="0">
                <a:solidFill>
                  <a:srgbClr val="0D36B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Arrington et al.,</a:t>
            </a:r>
            <a:r>
              <a:rPr lang="en-US" sz="914" kern="0" dirty="0">
                <a:solidFill>
                  <a:srgbClr val="0D36B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914" kern="0" dirty="0" err="1">
                <a:solidFill>
                  <a:srgbClr val="0D36B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</a:t>
            </a:r>
            <a:r>
              <a:rPr lang="en-US" sz="914" kern="0" dirty="0">
                <a:solidFill>
                  <a:srgbClr val="0D36B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Part. </a:t>
            </a:r>
            <a:r>
              <a:rPr lang="en-US" sz="900" kern="0" dirty="0" err="1">
                <a:solidFill>
                  <a:srgbClr val="0D36B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Nucl</a:t>
            </a:r>
            <a:r>
              <a:rPr lang="en-US" sz="900" kern="0" dirty="0">
                <a:solidFill>
                  <a:srgbClr val="0D36B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900" kern="0" dirty="0">
                <a:solidFill>
                  <a:srgbClr val="0D36B6"/>
                </a:solidFill>
                <a:ea typeface="Helvetica Neue"/>
                <a:cs typeface="Helvetica Neue"/>
                <a:sym typeface="Helvetica Neue"/>
              </a:rPr>
              <a:t>Phys. 127 </a:t>
            </a:r>
            <a:r>
              <a:rPr lang="en-US" sz="900" dirty="0">
                <a:solidFill>
                  <a:srgbClr val="0D36B6"/>
                </a:solidFill>
              </a:rPr>
              <a:t>2022, 103985</a:t>
            </a:r>
            <a:endParaRPr sz="914" kern="0" dirty="0">
              <a:solidFill>
                <a:srgbClr val="0D36B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A16205-3F15-C747-99B8-5452976E9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79" y="3688976"/>
            <a:ext cx="2742899" cy="2964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C9F75-F505-164B-8E04-BB383005CB77}"/>
              </a:ext>
            </a:extLst>
          </p:cNvPr>
          <p:cNvSpPr txBox="1"/>
          <p:nvPr/>
        </p:nvSpPr>
        <p:spPr>
          <a:xfrm>
            <a:off x="7018510" y="5374238"/>
            <a:ext cx="183035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Color lifetime of struck quark from </a:t>
            </a:r>
            <a:r>
              <a:rPr kumimoji="0" lang="en-US" sz="1600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kumimoji="0" lang="en-US" sz="1600" i="0" u="none" strike="noStrike" cap="none" spc="0" normalizeH="0" baseline="-2500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broadening (HERMES data)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05BE12-85D8-A347-AAA5-D75560139384}"/>
              </a:ext>
            </a:extLst>
          </p:cNvPr>
          <p:cNvSpPr/>
          <p:nvPr/>
        </p:nvSpPr>
        <p:spPr>
          <a:xfrm>
            <a:off x="4308792" y="2255520"/>
            <a:ext cx="689928" cy="646176"/>
          </a:xfrm>
          <a:prstGeom prst="ellipse">
            <a:avLst/>
          </a:prstGeom>
          <a:noFill/>
          <a:ln w="28575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70A34F-4121-DF4C-8915-FDF0B847E123}"/>
              </a:ext>
            </a:extLst>
          </p:cNvPr>
          <p:cNvSpPr/>
          <p:nvPr/>
        </p:nvSpPr>
        <p:spPr>
          <a:xfrm>
            <a:off x="4998720" y="3288936"/>
            <a:ext cx="689928" cy="646176"/>
          </a:xfrm>
          <a:prstGeom prst="ellipse">
            <a:avLst/>
          </a:prstGeom>
          <a:noFill/>
          <a:ln w="28575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3011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905072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QCD Confinement and Fundamental Symmetries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BBA09-4220-6B1F-10B2-3C1D39AC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65" y="1647412"/>
            <a:ext cx="2928063" cy="2609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324BB6-F0DC-7106-DEEF-959E1D558C7E}"/>
              </a:ext>
            </a:extLst>
          </p:cNvPr>
          <p:cNvSpPr txBox="1"/>
          <p:nvPr/>
        </p:nvSpPr>
        <p:spPr>
          <a:xfrm>
            <a:off x="2551577" y="846140"/>
            <a:ext cx="6107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ymbol" pitchFamily="2" charset="2"/>
                <a:cs typeface="Avenir Black"/>
              </a:rPr>
              <a:t>p</a:t>
            </a:r>
            <a:r>
              <a:rPr lang="en-US" sz="2000" b="1" baseline="30000" dirty="0">
                <a:latin typeface="Century Gothic" panose="020B0502020202020204" pitchFamily="34" charset="0"/>
                <a:cs typeface="Avenir Black"/>
              </a:rPr>
              <a:t>0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  <a:cs typeface="Avenir Black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production off an electron target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D130A0-016E-7483-AC0A-863DD492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4910" r="6302"/>
          <a:stretch/>
        </p:blipFill>
        <p:spPr>
          <a:xfrm>
            <a:off x="450554" y="778950"/>
            <a:ext cx="1659766" cy="14304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73322-FF25-2AA4-B8F9-9DF70443C63F}"/>
              </a:ext>
            </a:extLst>
          </p:cNvPr>
          <p:cNvSpPr txBox="1"/>
          <p:nvPr/>
        </p:nvSpPr>
        <p:spPr>
          <a:xfrm>
            <a:off x="6206255" y="1263344"/>
            <a:ext cx="2713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Γ(π</a:t>
            </a:r>
            <a:r>
              <a:rPr lang="el-GR" sz="1200" baseline="30000" dirty="0">
                <a:solidFill>
                  <a:srgbClr val="00B050"/>
                </a:solidFill>
                <a:effectLst/>
                <a:latin typeface="Helvetica" pitchFamily="2" charset="0"/>
              </a:rPr>
              <a:t>0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 → </a:t>
            </a:r>
            <a:r>
              <a:rPr lang="el-GR" sz="1200" dirty="0" err="1">
                <a:solidFill>
                  <a:srgbClr val="00B050"/>
                </a:solidFill>
                <a:effectLst/>
                <a:latin typeface="Helvetica" pitchFamily="2" charset="0"/>
              </a:rPr>
              <a:t>γγ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)</a:t>
            </a:r>
            <a:r>
              <a:rPr lang="en-US" sz="1200" dirty="0">
                <a:solidFill>
                  <a:srgbClr val="00B050"/>
                </a:solidFill>
                <a:effectLst/>
                <a:latin typeface="Helvetica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can be predicted at ≈ 1% precision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0515B0-0032-AC30-BADD-4E2BA6F9B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76" t="13904" r="17506" b="30239"/>
          <a:stretch/>
        </p:blipFill>
        <p:spPr>
          <a:xfrm>
            <a:off x="3545177" y="1394236"/>
            <a:ext cx="2345067" cy="2151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A27332-304B-9314-9405-07744DCA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5" y="2267841"/>
            <a:ext cx="2527119" cy="2334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E976FB-F226-4D49-6D55-60C2D1D4E677}"/>
              </a:ext>
            </a:extLst>
          </p:cNvPr>
          <p:cNvSpPr txBox="1"/>
          <p:nvPr/>
        </p:nvSpPr>
        <p:spPr>
          <a:xfrm>
            <a:off x="126039" y="4602277"/>
            <a:ext cx="5659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</a:rPr>
              <a:t> Productions off Nuclear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19ED9-2290-400C-4A8F-D1C391DB60CE}"/>
              </a:ext>
            </a:extLst>
          </p:cNvPr>
          <p:cNvSpPr txBox="1"/>
          <p:nvPr/>
        </p:nvSpPr>
        <p:spPr>
          <a:xfrm>
            <a:off x="986712" y="5036670"/>
            <a:ext cx="8209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A 22 GeV upgrade will greatly enhance the </a:t>
            </a:r>
            <a:r>
              <a:rPr lang="en-US" sz="1600" dirty="0" err="1"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experiments for more massive mesons off nuclear target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first 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Γ(η′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with ∼3.5% precision to study the U(1)A anomaly coupling to the gluon field,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improve the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to a 2% accuracy to determine the light-quark mass ratio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20ECF62-686A-0F15-A162-CCCCEE7C43F2}"/>
              </a:ext>
            </a:extLst>
          </p:cNvPr>
          <p:cNvSpPr/>
          <p:nvPr/>
        </p:nvSpPr>
        <p:spPr>
          <a:xfrm>
            <a:off x="500311" y="5534369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56B6F8A-F506-F3EA-353A-9E8AEEAE226D}"/>
              </a:ext>
            </a:extLst>
          </p:cNvPr>
          <p:cNvSpPr/>
          <p:nvPr/>
        </p:nvSpPr>
        <p:spPr>
          <a:xfrm>
            <a:off x="516774" y="6066351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DE3B7-C0AB-0B4A-A372-BEC7045DF403}"/>
              </a:ext>
            </a:extLst>
          </p:cNvPr>
          <p:cNvSpPr txBox="1"/>
          <p:nvPr/>
        </p:nvSpPr>
        <p:spPr>
          <a:xfrm>
            <a:off x="2226137" y="2628895"/>
            <a:ext cx="146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Higher energy will allow for </a:t>
            </a:r>
            <a:r>
              <a:rPr lang="en-US" dirty="0">
                <a:solidFill>
                  <a:srgbClr val="0D36B6"/>
                </a:solidFill>
                <a:latin typeface="Symbol" pitchFamily="2" charset="2"/>
              </a:rPr>
              <a:t>h</a:t>
            </a:r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’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47989-D579-CE4D-8821-0475A68772CF}"/>
              </a:ext>
            </a:extLst>
          </p:cNvPr>
          <p:cNvSpPr txBox="1"/>
          <p:nvPr/>
        </p:nvSpPr>
        <p:spPr>
          <a:xfrm>
            <a:off x="3827766" y="3588368"/>
            <a:ext cx="2130299" cy="96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36B6"/>
                </a:solidFill>
                <a:latin typeface="Century Gothic" panose="020B0502020202020204" pitchFamily="34" charset="0"/>
              </a:rPr>
              <a:t>Higher energy will allow for measurements off atomic electrons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D10ED-14B4-DD4F-97B7-68ED68DDA97B}"/>
              </a:ext>
            </a:extLst>
          </p:cNvPr>
          <p:cNvSpPr txBox="1"/>
          <p:nvPr/>
        </p:nvSpPr>
        <p:spPr>
          <a:xfrm>
            <a:off x="6446942" y="4304585"/>
            <a:ext cx="221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Stringent test of low-energy QCD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5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Current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26ADC-66B1-ECD1-7F5D-B6EDB5BA972B}"/>
              </a:ext>
            </a:extLst>
          </p:cNvPr>
          <p:cNvSpPr txBox="1"/>
          <p:nvPr/>
        </p:nvSpPr>
        <p:spPr>
          <a:xfrm>
            <a:off x="390144" y="865632"/>
            <a:ext cx="8314944" cy="454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Short document submitted to the NSAC Long Range Plan writing Committee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entury Gothic" panose="020B0502020202020204" pitchFamily="34" charset="0"/>
              </a:rPr>
              <a:t>Presentation at meeting July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Work on scientific publication of longer document material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entury Gothic" panose="020B0502020202020204" pitchFamily="34" charset="0"/>
              </a:rPr>
              <a:t>Initial v2 will allow more author requests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Accelerator and engineering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</a:rPr>
              <a:t>Successful retreat 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in May, workshop planned for September focusing on FFA approach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</a:rPr>
              <a:t>Planning for prototype high energy FFA magnet design, construction </a:t>
            </a:r>
            <a:r>
              <a:rPr lang="en-US" i="1" u="sng" dirty="0">
                <a:latin typeface="Century Gothic" panose="020B0502020202020204" pitchFamily="34" charset="0"/>
              </a:rPr>
              <a:t>and small beamline test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800" dirty="0">
              <a:solidFill>
                <a:srgbClr val="009E4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6754C-083D-0443-B298-1FEB8DDD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" y="4609350"/>
            <a:ext cx="8412480" cy="17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53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60" y="942324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Conclusions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AC8A-E429-D929-06FD-C512F211B531}"/>
              </a:ext>
            </a:extLst>
          </p:cNvPr>
          <p:cNvSpPr txBox="1"/>
          <p:nvPr/>
        </p:nvSpPr>
        <p:spPr>
          <a:xfrm>
            <a:off x="336318" y="830985"/>
            <a:ext cx="8346436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Understanding the strong interaction dynamics of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and ``how'' </a:t>
            </a:r>
            <a:r>
              <a:rPr lang="en-US" sz="1700" dirty="0">
                <a:latin typeface="Century Gothic" panose="020B0502020202020204" pitchFamily="34" charset="0"/>
              </a:rPr>
              <a:t>hadrons/nuclei emerge from fundamental QCD principles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, is a complex problem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merican Typewriter" panose="02090604020004020304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This complexity requires observation of the chromodynamic fields ``at work’’ through multiple observables using different approaches and measurements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American Typewriter" panose="02090604020004020304" pitchFamily="18" charset="77"/>
            </a:endParaRPr>
          </a:p>
          <a:p>
            <a:pPr marL="285750" indent="-285750" rtl="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With CEBAF at higher energy  some important thresholds would be crossed and an energy window which sits between </a:t>
            </a:r>
            <a:r>
              <a:rPr lang="en-US" sz="1700" dirty="0" err="1">
                <a:latin typeface="Century Gothic" panose="020B0502020202020204" pitchFamily="34" charset="0"/>
              </a:rPr>
              <a:t>JLab</a:t>
            </a:r>
            <a:r>
              <a:rPr lang="en-US" sz="1700" dirty="0">
                <a:latin typeface="Century Gothic" panose="020B0502020202020204" pitchFamily="34" charset="0"/>
              </a:rPr>
              <a:t> @ 12 GeV and the EIC would be available. This, together with CEBAF uniqueness to run electron scattering experiments at the luminosity frontier, can provide a unique insight into the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dynamics. </a:t>
            </a:r>
          </a:p>
          <a:p>
            <a:pPr marL="285750" indent="-285750" rtl="0">
              <a:buSzPct val="10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A very strong science case for such an upgrade is emerging and it will be presented at the upcoming LRP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Support for an energy upgrade development – thank you!</a:t>
            </a:r>
          </a:p>
          <a:p>
            <a:pPr marL="914400" lvl="3" indent="-342900">
              <a:buSzPct val="100000"/>
              <a:buFont typeface="System Font Regular"/>
              <a:buChar char="-"/>
            </a:pPr>
            <a:r>
              <a:rPr lang="en-US" sz="1700" dirty="0">
                <a:latin typeface="Century Gothic" panose="020B0502020202020204" pitchFamily="34" charset="0"/>
              </a:rPr>
              <a:t>Users</a:t>
            </a:r>
          </a:p>
          <a:p>
            <a:pPr marL="914400" lvl="3" indent="-342900">
              <a:buSzPct val="100000"/>
              <a:buFont typeface="System Font Regular"/>
              <a:buChar char="-"/>
            </a:pPr>
            <a:r>
              <a:rPr lang="en-US" sz="1700" dirty="0">
                <a:latin typeface="Century Gothic" panose="020B0502020202020204" pitchFamily="34" charset="0"/>
              </a:rPr>
              <a:t>Lab support, including LDRD investment</a:t>
            </a:r>
          </a:p>
          <a:p>
            <a:pPr marL="914400" lvl="3" indent="-342900">
              <a:buSzPct val="100000"/>
              <a:buFont typeface="System Font Regular"/>
              <a:buChar char="-"/>
            </a:pPr>
            <a:r>
              <a:rPr lang="en-US" sz="1700" dirty="0">
                <a:latin typeface="Century Gothic" panose="020B0502020202020204" pitchFamily="34" charset="0"/>
              </a:rPr>
              <a:t>DOE encouragement to continue development of the science reach and technical aspects of an upgrade</a:t>
            </a:r>
          </a:p>
          <a:p>
            <a:pPr>
              <a:buSzPct val="100000"/>
            </a:pPr>
            <a:endParaRPr lang="en-US" sz="1700" dirty="0">
              <a:latin typeface="Century Gothic" panose="020B0502020202020204" pitchFamily="34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E2C7A182-C74E-301B-7E08-C0943439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BE1D1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21" y="908103"/>
            <a:ext cx="274320" cy="2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BA2E5E3-4584-7D5C-F3AC-6AA37228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BE1D1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054" y="5323006"/>
            <a:ext cx="274320" cy="2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68975542-71D2-E92B-3F3B-A3472AD734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BE1D1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78" y="4544848"/>
            <a:ext cx="274320" cy="2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A89D881F-1191-F5DD-26F8-E054152C54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BE1D1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61" y="2967378"/>
            <a:ext cx="274320" cy="2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1D8A067E-DD32-E0FB-10B2-F0CA85D79B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BE1D1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160" y="1914310"/>
            <a:ext cx="274320" cy="2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02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Thank you!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19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  <a:cs typeface="Avenir Black"/>
              </a:rPr>
              <a:t>J/</a:t>
            </a:r>
            <a:r>
              <a:rPr lang="el-GR" b="0" dirty="0">
                <a:solidFill>
                  <a:schemeClr val="accent1"/>
                </a:solidFill>
                <a:latin typeface="Century Gothic" panose="020B0502020202020204" pitchFamily="34" charset="0"/>
                <a:cs typeface="Avenir Black"/>
              </a:rPr>
              <a:t>ψ 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  <a:cs typeface="Avenir Black"/>
              </a:rPr>
              <a:t>photo-production and other charmonium states in Hall D</a:t>
            </a:r>
            <a:endParaRPr lang="en-US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89E09-62F5-87ED-5302-9C3E6211C80E}"/>
              </a:ext>
            </a:extLst>
          </p:cNvPr>
          <p:cNvSpPr txBox="1"/>
          <p:nvPr/>
        </p:nvSpPr>
        <p:spPr>
          <a:xfrm>
            <a:off x="1432301" y="740705"/>
            <a:ext cx="2076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higher fluxes</a:t>
            </a:r>
            <a:endParaRPr lang="el-GR" sz="2000" b="1" dirty="0">
              <a:solidFill>
                <a:srgbClr val="00B05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E6186-C265-F154-B867-C34593E0D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62" b="2420"/>
          <a:stretch/>
        </p:blipFill>
        <p:spPr>
          <a:xfrm>
            <a:off x="348641" y="1031114"/>
            <a:ext cx="3787297" cy="2866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B4B4F-E312-3E46-511A-45882EF136F1}"/>
              </a:ext>
            </a:extLst>
          </p:cNvPr>
          <p:cNvSpPr txBox="1"/>
          <p:nvPr/>
        </p:nvSpPr>
        <p:spPr>
          <a:xfrm>
            <a:off x="4846450" y="808730"/>
            <a:ext cx="4027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Increased </a:t>
            </a:r>
            <a:r>
              <a:rPr lang="en-US" sz="2000" b="1" dirty="0">
                <a:solidFill>
                  <a:srgbClr val="00B050"/>
                </a:solidFill>
                <a:effectLst/>
                <a:latin typeface="Symbol" pitchFamily="2" charset="2"/>
              </a:rPr>
              <a:t>g</a:t>
            </a:r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linear polarization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FFB6-3A50-6F50-9FD3-6EA8AC308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371" y="1152526"/>
            <a:ext cx="3885777" cy="2623309"/>
          </a:xfrm>
          <a:prstGeom prst="rect">
            <a:avLst/>
          </a:prstGeom>
        </p:spPr>
      </p:pic>
      <p:pic>
        <p:nvPicPr>
          <p:cNvPr id="7" name="AN17_naturality1_jp.pdf" descr="AN17_naturality1_jp.pdf">
            <a:extLst>
              <a:ext uri="{FF2B5EF4-FFF2-40B4-BE49-F238E27FC236}">
                <a16:creationId xmlns:a16="http://schemas.microsoft.com/office/drawing/2014/main" id="{82068CA0-8AFF-4325-8404-0C7851DC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71" y="3815137"/>
            <a:ext cx="3952255" cy="26975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2905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522C233-1E34-19A3-08A9-FF69A7D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6D457C77-8D4B-1B1D-D004-D02D470D1EAC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7C9CF6-7AEB-F4ED-A0C8-EEB16EE3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J/</a:t>
            </a:r>
            <a:r>
              <a:rPr lang="en-US" sz="3600" b="0" dirty="0">
                <a:solidFill>
                  <a:schemeClr val="accent1"/>
                </a:solidFill>
                <a:latin typeface="Symbol" pitchFamily="2" charset="2"/>
                <a:cs typeface="Avenir Black"/>
              </a:rPr>
              <a:t>Y</a:t>
            </a:r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 SOLID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DAAC4-8EC5-C1C9-6885-3501DCA2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834"/>
            <a:ext cx="9144000" cy="52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02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8D304CEC-45C3-E439-D566-CED8DC3EF3A9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38BF0E20-4761-5B9A-7E4E-DD5147AD5667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0116DA2-1782-D6FD-39DF-A06BC60D9DF5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4894EC-CB8E-6DEF-8D21-47E2C864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SIDIS at Large x : </a:t>
            </a:r>
            <a:r>
              <a:rPr lang="en-US" sz="3600" b="0" dirty="0" err="1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JLab</a:t>
            </a:r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 domain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2D5F97-A223-2A4F-BD1F-838A5BE887D9}"/>
              </a:ext>
            </a:extLst>
          </p:cNvPr>
          <p:cNvSpPr/>
          <p:nvPr/>
        </p:nvSpPr>
        <p:spPr>
          <a:xfrm>
            <a:off x="1472450" y="4151401"/>
            <a:ext cx="101991" cy="354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76E99E-7CC2-3B0D-3989-B296EF72325B}"/>
              </a:ext>
            </a:extLst>
          </p:cNvPr>
          <p:cNvGrpSpPr/>
          <p:nvPr/>
        </p:nvGrpSpPr>
        <p:grpSpPr>
          <a:xfrm>
            <a:off x="5306130" y="775921"/>
            <a:ext cx="3664513" cy="3648031"/>
            <a:chOff x="183636" y="878803"/>
            <a:chExt cx="3664513" cy="36480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E4056B-6CE5-FF31-F2E7-A96D32F8DF98}"/>
                </a:ext>
              </a:extLst>
            </p:cNvPr>
            <p:cNvSpPr txBox="1"/>
            <p:nvPr/>
          </p:nvSpPr>
          <p:spPr>
            <a:xfrm>
              <a:off x="312020" y="4249835"/>
              <a:ext cx="35361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latin typeface="Century Gothic" panose="020B0502020202020204" pitchFamily="34" charset="0"/>
                </a:rPr>
                <a:t>x-section from </a:t>
              </a:r>
              <a:r>
                <a:rPr lang="en-US" sz="1200" dirty="0" err="1">
                  <a:latin typeface="Century Gothic" panose="020B0502020202020204" pitchFamily="34" charset="0"/>
                </a:rPr>
                <a:t>Bacchetta</a:t>
              </a:r>
              <a:r>
                <a:rPr lang="en-US" sz="1200" dirty="0">
                  <a:latin typeface="Century Gothic" panose="020B0502020202020204" pitchFamily="34" charset="0"/>
                </a:rPr>
                <a:t> et al, 1703.10157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CBAD3CA-7C7D-F637-E8B7-DAB7253F9D26}"/>
                </a:ext>
              </a:extLst>
            </p:cNvPr>
            <p:cNvGrpSpPr/>
            <p:nvPr/>
          </p:nvGrpSpPr>
          <p:grpSpPr>
            <a:xfrm>
              <a:off x="183636" y="878803"/>
              <a:ext cx="3536129" cy="3350154"/>
              <a:chOff x="323026" y="2908393"/>
              <a:chExt cx="3536129" cy="335015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9951868-4F34-A301-5BDE-3A5CB9A837A6}"/>
                  </a:ext>
                </a:extLst>
              </p:cNvPr>
              <p:cNvGrpSpPr/>
              <p:nvPr/>
            </p:nvGrpSpPr>
            <p:grpSpPr>
              <a:xfrm>
                <a:off x="323026" y="2908393"/>
                <a:ext cx="3536129" cy="3350154"/>
                <a:chOff x="323026" y="2908393"/>
                <a:chExt cx="3536129" cy="3350154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35A7D53-682D-1831-5276-E200D14EDC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127" t="3835" r="3769" b="3497"/>
                <a:stretch/>
              </p:blipFill>
              <p:spPr>
                <a:xfrm>
                  <a:off x="323026" y="2908393"/>
                  <a:ext cx="3536129" cy="3350154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44494F-326F-A374-0D68-1C6C245400BA}"/>
                    </a:ext>
                  </a:extLst>
                </p:cNvPr>
                <p:cNvSpPr/>
                <p:nvPr/>
              </p:nvSpPr>
              <p:spPr>
                <a:xfrm>
                  <a:off x="1121463" y="3763606"/>
                  <a:ext cx="101991" cy="3545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A4968DD-A8D8-A9D7-7DA1-90D8FABB823D}"/>
                    </a:ext>
                  </a:extLst>
                </p:cNvPr>
                <p:cNvSpPr/>
                <p:nvPr/>
              </p:nvSpPr>
              <p:spPr>
                <a:xfrm>
                  <a:off x="902632" y="3430678"/>
                  <a:ext cx="101991" cy="3545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A65AC8B-83D5-1871-F161-4A2274D1636F}"/>
                    </a:ext>
                  </a:extLst>
                </p:cNvPr>
                <p:cNvSpPr/>
                <p:nvPr/>
              </p:nvSpPr>
              <p:spPr>
                <a:xfrm>
                  <a:off x="1311954" y="3978630"/>
                  <a:ext cx="101991" cy="3545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259FD49-338A-DF62-64B4-D03D0175B152}"/>
                    </a:ext>
                  </a:extLst>
                </p:cNvPr>
                <p:cNvSpPr/>
                <p:nvPr/>
              </p:nvSpPr>
              <p:spPr>
                <a:xfrm>
                  <a:off x="1608509" y="4282698"/>
                  <a:ext cx="101991" cy="3545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442F5BC-BD8F-2B93-6D7B-481AC5CB994C}"/>
                    </a:ext>
                  </a:extLst>
                </p:cNvPr>
                <p:cNvSpPr/>
                <p:nvPr/>
              </p:nvSpPr>
              <p:spPr>
                <a:xfrm>
                  <a:off x="1464354" y="4131030"/>
                  <a:ext cx="101991" cy="3545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60416-1ACE-CE19-479F-E47C5D29EC1A}"/>
                  </a:ext>
                </a:extLst>
              </p:cNvPr>
              <p:cNvSpPr/>
              <p:nvPr/>
            </p:nvSpPr>
            <p:spPr>
              <a:xfrm>
                <a:off x="911032" y="4428907"/>
                <a:ext cx="799468" cy="2083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FEABDEA-84EA-9572-B5FA-700E5B2DF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98"/>
          <a:stretch/>
        </p:blipFill>
        <p:spPr>
          <a:xfrm>
            <a:off x="22586" y="809953"/>
            <a:ext cx="4506397" cy="6108985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39AFAAC-DD67-01E4-D69A-622B8683FEB3}"/>
              </a:ext>
            </a:extLst>
          </p:cNvPr>
          <p:cNvCxnSpPr>
            <a:cxnSpLocks/>
          </p:cNvCxnSpPr>
          <p:nvPr/>
        </p:nvCxnSpPr>
        <p:spPr>
          <a:xfrm flipH="1" flipV="1">
            <a:off x="4706634" y="5173923"/>
            <a:ext cx="1450428" cy="694056"/>
          </a:xfrm>
          <a:prstGeom prst="straightConnector1">
            <a:avLst/>
          </a:prstGeom>
          <a:ln>
            <a:solidFill>
              <a:srgbClr val="0D36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4F1108E-98FF-1ACE-664B-118CBFB2D43C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2936610"/>
            <a:ext cx="1634558" cy="2931369"/>
          </a:xfrm>
          <a:prstGeom prst="straightConnector1">
            <a:avLst/>
          </a:prstGeom>
          <a:ln>
            <a:solidFill>
              <a:srgbClr val="0D36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61C1991-2677-B8F0-AB7B-CB1E06B97F12}"/>
              </a:ext>
            </a:extLst>
          </p:cNvPr>
          <p:cNvSpPr txBox="1"/>
          <p:nvPr/>
        </p:nvSpPr>
        <p:spPr>
          <a:xfrm>
            <a:off x="6291696" y="5653811"/>
            <a:ext cx="218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D36B6"/>
                </a:solidFill>
              </a:rPr>
              <a:t>Counts / year</a:t>
            </a:r>
          </a:p>
        </p:txBody>
      </p:sp>
    </p:spTree>
    <p:extLst>
      <p:ext uri="{BB962C8B-B14F-4D97-AF65-F5344CB8AC3E}">
        <p14:creationId xmlns:p14="http://schemas.microsoft.com/office/powerpoint/2010/main" val="22681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5C6288-634A-3A90-26D9-30B0BC5A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2" y="149735"/>
            <a:ext cx="8568927" cy="484748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Emergent Phenomena in QCD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FC4B6-D34C-2DF4-D6AC-798597BF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71" y="917416"/>
            <a:ext cx="6706837" cy="402308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n-lt"/>
              </a:rPr>
              <a:t>“The ability to reduce everything to simple fundamental laws does not imply the ability to start from those laws and reconstruct the universe.”  -- 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latin typeface="+mn-lt"/>
              </a:rPr>
              <a:t>More is Different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n-lt"/>
              </a:rPr>
              <a:t>, P. W. Anderson </a:t>
            </a:r>
            <a:r>
              <a:rPr lang="en-US" sz="3600" dirty="0">
                <a:solidFill>
                  <a:srgbClr val="000000"/>
                </a:solidFill>
                <a:latin typeface="+mn-lt"/>
              </a:rPr>
              <a:t>[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n-lt"/>
              </a:rPr>
              <a:t>Science 177, 393 (1972)].</a:t>
            </a:r>
          </a:p>
          <a:p>
            <a:pPr>
              <a:lnSpc>
                <a:spcPct val="120000"/>
              </a:lnSpc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n-lt"/>
              </a:rPr>
              <a:t>“Emergence refers to collective phenomena or behaviors in complex adaptive systems that are not present in their individual parts.” -- 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latin typeface="+mn-lt"/>
              </a:rPr>
              <a:t>Foundations &amp; Frontiers in Complexity, </a:t>
            </a:r>
            <a:r>
              <a:rPr lang="en-US" sz="3600" dirty="0">
                <a:solidFill>
                  <a:srgbClr val="000000"/>
                </a:solidFill>
                <a:latin typeface="+mn-lt"/>
              </a:rPr>
              <a:t>D. Pines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n-lt"/>
              </a:rPr>
              <a:t>(2014)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152BF4"/>
                </a:solidFill>
                <a:latin typeface="+mn-lt"/>
              </a:rPr>
              <a:t>A fascinating and mysterious aspect of QCD is the broad variety of phenomena that emerge from the underlying theory and the scales at which this emergence occurs. </a:t>
            </a:r>
          </a:p>
          <a:p>
            <a:pPr>
              <a:lnSpc>
                <a:spcPct val="120000"/>
              </a:lnSpc>
            </a:pPr>
            <a:endParaRPr lang="en-US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>
              <a:lnSpc>
                <a:spcPct val="120000"/>
              </a:lnSpc>
            </a:pPr>
            <a:endParaRPr lang="en-US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>
              <a:lnSpc>
                <a:spcPct val="12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12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1026" name="Picture 2" descr="Philip W. Anderson - Wikipedia">
            <a:extLst>
              <a:ext uri="{FF2B5EF4-FFF2-40B4-BE49-F238E27FC236}">
                <a16:creationId xmlns:a16="http://schemas.microsoft.com/office/drawing/2014/main" id="{152CBD87-DC2A-D034-1820-9ADA1A37C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17" y="1050473"/>
            <a:ext cx="1986059" cy="23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6C14B7-FC07-5122-3DAD-4C2D04A6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22" y="3762958"/>
            <a:ext cx="1941554" cy="24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24A18A9-2431-F568-070D-535748C1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63" y="4771146"/>
            <a:ext cx="1278088" cy="12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32BC8-1A85-EC48-9B1B-58A63C0D3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2" y="4957112"/>
            <a:ext cx="1053484" cy="1008892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9E826-4CE3-EBBC-7779-93189527F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63" y="4933932"/>
            <a:ext cx="1156341" cy="1019880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89B5F-5F61-9FD2-D83A-ED2F39F15107}"/>
              </a:ext>
            </a:extLst>
          </p:cNvPr>
          <p:cNvSpPr txBox="1"/>
          <p:nvPr/>
        </p:nvSpPr>
        <p:spPr>
          <a:xfrm>
            <a:off x="3225852" y="6270961"/>
            <a:ext cx="4195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x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EE5346-F43B-30CC-77FB-641CAAD2DF2F}"/>
              </a:ext>
            </a:extLst>
          </p:cNvPr>
          <p:cNvCxnSpPr>
            <a:cxnSpLocks/>
          </p:cNvCxnSpPr>
          <p:nvPr/>
        </p:nvCxnSpPr>
        <p:spPr>
          <a:xfrm>
            <a:off x="999744" y="6162238"/>
            <a:ext cx="475488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55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31C8-609C-EC6B-5775-0D9E93C7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966B6-DFD1-AEFE-E38B-E4627A8A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16783-1647-7BE2-627D-4DA86817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9DD407-1D93-1169-C62B-500730ED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06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Enhancement of the Q</a:t>
            </a:r>
            <a:r>
              <a:rPr lang="en-US" sz="3600" b="0" baseline="3000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2</a:t>
            </a:r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 range - DVMP 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10119-841D-8DB9-9280-B8B966FF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1" y="971229"/>
            <a:ext cx="4065115" cy="49684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E6F5E5F-9108-8890-44EE-46BA7F4F3B19}"/>
              </a:ext>
            </a:extLst>
          </p:cNvPr>
          <p:cNvGrpSpPr/>
          <p:nvPr/>
        </p:nvGrpSpPr>
        <p:grpSpPr>
          <a:xfrm>
            <a:off x="4862756" y="971229"/>
            <a:ext cx="4053260" cy="4254929"/>
            <a:chOff x="4992806" y="942159"/>
            <a:chExt cx="4053260" cy="42549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2B31A4-A08E-8FFF-0353-9297E982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2806" y="942159"/>
              <a:ext cx="4053260" cy="20209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AB4B58-4F97-36C9-DA70-9307B5282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2806" y="3164550"/>
              <a:ext cx="4053260" cy="203253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DA6867-954E-1409-08AA-F6F3878828A9}"/>
                </a:ext>
              </a:extLst>
            </p:cNvPr>
            <p:cNvCxnSpPr/>
            <p:nvPr/>
          </p:nvCxnSpPr>
          <p:spPr>
            <a:xfrm>
              <a:off x="7126664" y="1397025"/>
              <a:ext cx="0" cy="3610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1DB3EA-2F05-9E2F-CFE8-B3CE0747FB66}"/>
                </a:ext>
              </a:extLst>
            </p:cNvPr>
            <p:cNvCxnSpPr/>
            <p:nvPr/>
          </p:nvCxnSpPr>
          <p:spPr>
            <a:xfrm>
              <a:off x="5401559" y="2468692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866071-FC98-0D89-FD4A-422E5CD0E2B6}"/>
                </a:ext>
              </a:extLst>
            </p:cNvPr>
            <p:cNvCxnSpPr/>
            <p:nvPr/>
          </p:nvCxnSpPr>
          <p:spPr>
            <a:xfrm>
              <a:off x="5401559" y="2292284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9EF5F0-4A82-ECDF-7476-91CE64C0DBC4}"/>
                </a:ext>
              </a:extLst>
            </p:cNvPr>
            <p:cNvCxnSpPr/>
            <p:nvPr/>
          </p:nvCxnSpPr>
          <p:spPr>
            <a:xfrm>
              <a:off x="5401559" y="4642951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5F302C-0B6D-1FDC-BB0F-17EC6C53B510}"/>
                </a:ext>
              </a:extLst>
            </p:cNvPr>
            <p:cNvCxnSpPr/>
            <p:nvPr/>
          </p:nvCxnSpPr>
          <p:spPr>
            <a:xfrm>
              <a:off x="5401559" y="4037812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22EDCB-B667-A293-08E2-BFCF245D1878}"/>
              </a:ext>
            </a:extLst>
          </p:cNvPr>
          <p:cNvSpPr txBox="1"/>
          <p:nvPr/>
        </p:nvSpPr>
        <p:spPr>
          <a:xfrm>
            <a:off x="4969984" y="5371023"/>
            <a:ext cx="40532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The </a:t>
            </a:r>
            <a:r>
              <a:rPr lang="en-US" sz="2000" b="1" u="sng" dirty="0">
                <a:solidFill>
                  <a:srgbClr val="0D36B6"/>
                </a:solidFill>
                <a:latin typeface="Century Gothic" panose="020B0502020202020204" pitchFamily="34" charset="0"/>
              </a:rPr>
              <a:t>relevant</a:t>
            </a:r>
            <a:r>
              <a:rPr lang="en-US" sz="20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Q</a:t>
            </a:r>
            <a:r>
              <a:rPr lang="en-US" sz="2000" b="1" baseline="30000" dirty="0">
                <a:solidFill>
                  <a:srgbClr val="0D36B6"/>
                </a:solidFill>
                <a:latin typeface="Century Gothic" panose="020B0502020202020204" pitchFamily="34" charset="0"/>
              </a:rPr>
              <a:t>2</a:t>
            </a:r>
            <a:r>
              <a:rPr lang="en-US" sz="20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range for the </a:t>
            </a:r>
            <a:r>
              <a:rPr lang="en-US" sz="2000" b="1" dirty="0" err="1">
                <a:solidFill>
                  <a:srgbClr val="0D36B6"/>
                </a:solidFill>
                <a:latin typeface="Century Gothic" panose="020B0502020202020204" pitchFamily="34" charset="0"/>
              </a:rPr>
              <a:t>Q</a:t>
            </a:r>
            <a:r>
              <a:rPr lang="en-US" sz="2000" b="1" baseline="30000" dirty="0" err="1">
                <a:solidFill>
                  <a:srgbClr val="0D36B6"/>
                </a:solidFill>
                <a:latin typeface="Century Gothic" panose="020B0502020202020204" pitchFamily="34" charset="0"/>
              </a:rPr>
              <a:t>n</a:t>
            </a:r>
            <a:r>
              <a:rPr lang="en-US" sz="20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scaling test significantly increase with 18/22 GeV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8A0B37-D840-8DD2-52A5-1E4A171581C0}"/>
              </a:ext>
            </a:extLst>
          </p:cNvPr>
          <p:cNvSpPr txBox="1"/>
          <p:nvPr/>
        </p:nvSpPr>
        <p:spPr>
          <a:xfrm>
            <a:off x="1164539" y="728880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Hall C – HMS-SHMS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FA44DB-437F-44FA-FB4B-890CC569B2E8}"/>
              </a:ext>
            </a:extLst>
          </p:cNvPr>
          <p:cNvSpPr txBox="1"/>
          <p:nvPr/>
        </p:nvSpPr>
        <p:spPr>
          <a:xfrm>
            <a:off x="5975310" y="739059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Hall B – CLAS12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B48840C3-2C60-4BAC-182E-8094960CCFAE}"/>
              </a:ext>
            </a:extLst>
          </p:cNvPr>
          <p:cNvSpPr/>
          <p:nvPr/>
        </p:nvSpPr>
        <p:spPr>
          <a:xfrm rot="20230159">
            <a:off x="3935882" y="5902976"/>
            <a:ext cx="978408" cy="48463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BEDB1D-919E-9432-BDBD-4D6182F89A19}"/>
              </a:ext>
            </a:extLst>
          </p:cNvPr>
          <p:cNvSpPr txBox="1"/>
          <p:nvPr/>
        </p:nvSpPr>
        <p:spPr>
          <a:xfrm>
            <a:off x="523173" y="5892439"/>
            <a:ext cx="36508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Needed to test GPD formalism applicability</a:t>
            </a:r>
          </a:p>
        </p:txBody>
      </p:sp>
    </p:spTree>
    <p:extLst>
      <p:ext uri="{BB962C8B-B14F-4D97-AF65-F5344CB8AC3E}">
        <p14:creationId xmlns:p14="http://schemas.microsoft.com/office/powerpoint/2010/main" val="1023136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79F15-AD15-7FFE-0D0B-76572270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3F1F467-5876-4357-5646-D264A4311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" t="7473" r="8323"/>
          <a:stretch/>
        </p:blipFill>
        <p:spPr>
          <a:xfrm>
            <a:off x="166017" y="1000433"/>
            <a:ext cx="8657738" cy="5064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D1948-7E34-CDF3-39A6-E0FB73A90D94}"/>
              </a:ext>
            </a:extLst>
          </p:cNvPr>
          <p:cNvSpPr txBox="1"/>
          <p:nvPr/>
        </p:nvSpPr>
        <p:spPr>
          <a:xfrm>
            <a:off x="0" y="12872"/>
            <a:ext cx="9139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Pion and Proton Unpolarized PDFs</a:t>
            </a:r>
          </a:p>
        </p:txBody>
      </p:sp>
    </p:spTree>
    <p:extLst>
      <p:ext uri="{BB962C8B-B14F-4D97-AF65-F5344CB8AC3E}">
        <p14:creationId xmlns:p14="http://schemas.microsoft.com/office/powerpoint/2010/main" val="208263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7" y="139928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Why CEBAF @ 22 GeV?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EDC00-8D08-7157-F34C-39A5539666F5}"/>
              </a:ext>
            </a:extLst>
          </p:cNvPr>
          <p:cNvSpPr txBox="1"/>
          <p:nvPr/>
        </p:nvSpPr>
        <p:spPr>
          <a:xfrm>
            <a:off x="3939416" y="875484"/>
            <a:ext cx="50540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How do hadrons/nuclei emerge from fundamental QCD principles?</a:t>
            </a:r>
          </a:p>
          <a:p>
            <a:pPr marL="295275"/>
            <a:r>
              <a:rPr lang="en-US" sz="1600" b="1" dirty="0">
                <a:latin typeface="Century Gothic" panose="020B0502020202020204" pitchFamily="34" charset="0"/>
              </a:rPr>
              <a:t>➜ </a:t>
            </a:r>
            <a:r>
              <a:rPr lang="en-US" sz="1600" b="1" i="1" dirty="0">
                <a:latin typeface="Century Gothic" panose="020B0502020202020204" pitchFamily="34" charset="0"/>
              </a:rPr>
              <a:t>understanding strong interaction dynamics</a:t>
            </a:r>
          </a:p>
          <a:p>
            <a:pPr marL="295275"/>
            <a:r>
              <a:rPr lang="en-US" sz="1600" b="1" dirty="0">
                <a:latin typeface="Century Gothic" panose="020B0502020202020204" pitchFamily="34" charset="0"/>
              </a:rPr>
              <a:t>➜ </a:t>
            </a:r>
            <a:r>
              <a:rPr lang="en-US" sz="1600" b="1" i="1" dirty="0">
                <a:latin typeface="Century Gothic" panose="020B0502020202020204" pitchFamily="34" charset="0"/>
              </a:rPr>
              <a:t>understanding confinement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Complex non-</a:t>
            </a:r>
            <a:r>
              <a:rPr lang="en-US" sz="1600" b="1" dirty="0" err="1">
                <a:latin typeface="Century Gothic" panose="020B0502020202020204" pitchFamily="34" charset="0"/>
              </a:rPr>
              <a:t>pQCD</a:t>
            </a:r>
            <a:r>
              <a:rPr lang="en-US" sz="1600" b="1" dirty="0">
                <a:latin typeface="Century Gothic" panose="020B0502020202020204" pitchFamily="34" charset="0"/>
              </a:rPr>
              <a:t> problem which demands different approaches and measurements to access multiple observables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AA911-A715-F32D-E6E8-F019E70F9FEB}"/>
              </a:ext>
            </a:extLst>
          </p:cNvPr>
          <p:cNvSpPr txBox="1"/>
          <p:nvPr/>
        </p:nvSpPr>
        <p:spPr>
          <a:xfrm>
            <a:off x="247817" y="5610999"/>
            <a:ext cx="8648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rich physics program is under development, leveraging existing or already-planned infrastructure and on the uniqueness of CEBAF HIGH LUMINOSITY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EC0CD-E84E-0C9F-5B58-F9757738DBB0}"/>
              </a:ext>
            </a:extLst>
          </p:cNvPr>
          <p:cNvSpPr txBox="1"/>
          <p:nvPr/>
        </p:nvSpPr>
        <p:spPr>
          <a:xfrm>
            <a:off x="4246928" y="3081625"/>
            <a:ext cx="474649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600" b="1" u="sng" dirty="0">
                <a:solidFill>
                  <a:srgbClr val="0D36B6"/>
                </a:solidFill>
                <a:latin typeface="Century Gothic" panose="020B0502020202020204" pitchFamily="34" charset="0"/>
              </a:rPr>
              <a:t>What a 22 GeV upgrade will bring:</a:t>
            </a:r>
          </a:p>
          <a:p>
            <a:pPr rtl="0"/>
            <a:endParaRPr lang="en-US" sz="1600" b="1" u="sng" dirty="0">
              <a:latin typeface="Century Gothic" panose="020B0502020202020204" pitchFamily="34" charset="0"/>
            </a:endParaRPr>
          </a:p>
          <a:p>
            <a:pPr marL="285750" indent="-285750" rtl="0">
              <a:buSzPct val="100000"/>
              <a:buBlip>
                <a:blip r:embed="rId2"/>
              </a:buBlip>
            </a:pPr>
            <a:r>
              <a:rPr lang="en-US" sz="16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Some important thresholds would be crossed  ➜ charm, nuclear distances, in fundamental symmetries, etc..</a:t>
            </a:r>
          </a:p>
          <a:p>
            <a:pPr rtl="0"/>
            <a:r>
              <a:rPr lang="en-US" sz="1600" dirty="0">
                <a:latin typeface="Century Gothic" panose="020B0502020202020204" pitchFamily="34" charset="0"/>
              </a:rPr>
              <a:t>	</a:t>
            </a:r>
          </a:p>
          <a:p>
            <a:pPr marL="295275" indent="-285750" rtl="0">
              <a:buBlip>
                <a:blip r:embed="rId2"/>
              </a:buBlip>
            </a:pPr>
            <a:r>
              <a:rPr lang="en-US" sz="16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An energy window which sits between </a:t>
            </a:r>
            <a:r>
              <a:rPr lang="en-US" sz="1600" b="1" dirty="0" err="1">
                <a:solidFill>
                  <a:srgbClr val="0D36B6"/>
                </a:solidFill>
                <a:latin typeface="Century Gothic" panose="020B0502020202020204" pitchFamily="34" charset="0"/>
              </a:rPr>
              <a:t>JLab</a:t>
            </a:r>
            <a:r>
              <a:rPr lang="en-US" sz="16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@ 12 GeV and the EIC</a:t>
            </a:r>
          </a:p>
          <a:p>
            <a:pPr marL="295275" rtl="0"/>
            <a:r>
              <a:rPr lang="en-US" sz="16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➜ test and validation of our theory </a:t>
            </a:r>
            <a:r>
              <a:rPr lang="en-US" sz="1600" b="1" i="1" u="sng" dirty="0">
                <a:solidFill>
                  <a:srgbClr val="0D36B6"/>
                </a:solidFill>
                <a:latin typeface="Century Gothic" panose="020B0502020202020204" pitchFamily="34" charset="0"/>
              </a:rPr>
              <a:t>from the basic to the complex </a:t>
            </a:r>
            <a:endParaRPr lang="en-US" b="1" i="1" u="sng" dirty="0">
              <a:solidFill>
                <a:srgbClr val="0D36B6"/>
              </a:solidFill>
            </a:endParaRPr>
          </a:p>
          <a:p>
            <a:pPr rt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09" y="1039725"/>
            <a:ext cx="3499017" cy="41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AD733F-F0DE-61BD-D581-BAAB77A2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3" y="50614"/>
            <a:ext cx="9079148" cy="740705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Science at the Luminosity Frontier: Jefferson Lab at 22 GeV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CC53F4-B369-DE35-66DE-00A85D135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7" b="52350"/>
          <a:stretch/>
        </p:blipFill>
        <p:spPr>
          <a:xfrm>
            <a:off x="0" y="775612"/>
            <a:ext cx="9156801" cy="2486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8CCB18-3B41-B0C3-6F3F-6F73B51A37B9}"/>
              </a:ext>
            </a:extLst>
          </p:cNvPr>
          <p:cNvSpPr txBox="1"/>
          <p:nvPr/>
        </p:nvSpPr>
        <p:spPr>
          <a:xfrm>
            <a:off x="339126" y="2873305"/>
            <a:ext cx="6182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www.jlab.org</a:t>
            </a:r>
            <a:r>
              <a:rPr lang="en-US" dirty="0">
                <a:solidFill>
                  <a:schemeClr val="bg1"/>
                </a:solidFill>
              </a:rPr>
              <a:t>/conference/luminosity22gev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71A5A-5326-5E0D-8316-E1EE1BC2D14B}"/>
              </a:ext>
            </a:extLst>
          </p:cNvPr>
          <p:cNvSpPr txBox="1"/>
          <p:nvPr/>
        </p:nvSpPr>
        <p:spPr>
          <a:xfrm>
            <a:off x="6521835" y="2892966"/>
            <a:ext cx="436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January 23-25,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18D10-78E4-1C5C-41A4-CC55E334D966}"/>
              </a:ext>
            </a:extLst>
          </p:cNvPr>
          <p:cNvSpPr txBox="1"/>
          <p:nvPr/>
        </p:nvSpPr>
        <p:spPr>
          <a:xfrm>
            <a:off x="266571" y="848451"/>
            <a:ext cx="8692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1FFFF"/>
                </a:solidFill>
                <a:latin typeface="American Typewriter" panose="02090604020004020304" pitchFamily="18" charset="77"/>
              </a:rPr>
              <a:t>On the continuing development of the scientific case for a 22 GeV upgrade to CEBAF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4D7022-E8C3-5939-29C6-3F543142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8" y="3564365"/>
            <a:ext cx="8260864" cy="27125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38AB35-2DE5-4A42-7120-F29B8B2CDCE9}"/>
              </a:ext>
            </a:extLst>
          </p:cNvPr>
          <p:cNvSpPr txBox="1"/>
          <p:nvPr/>
        </p:nvSpPr>
        <p:spPr>
          <a:xfrm>
            <a:off x="1403531" y="3225811"/>
            <a:ext cx="75145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D36B6"/>
                </a:solidFill>
                <a:latin typeface="American Typewriter" panose="02090604020004020304" pitchFamily="18" charset="77"/>
              </a:rPr>
              <a:t>1 Introductory Session </a:t>
            </a:r>
            <a:r>
              <a:rPr lang="en-US" sz="1200" dirty="0"/>
              <a:t>(D. Dean, A. </a:t>
            </a:r>
            <a:r>
              <a:rPr lang="en-US" sz="1200" dirty="0" err="1"/>
              <a:t>Bogacz</a:t>
            </a:r>
            <a:r>
              <a:rPr lang="en-US" sz="1200" dirty="0"/>
              <a:t>, J. </a:t>
            </a:r>
            <a:r>
              <a:rPr lang="en-US" sz="1200" dirty="0" err="1"/>
              <a:t>Qiu</a:t>
            </a:r>
            <a:r>
              <a:rPr lang="en-US" sz="1200" dirty="0"/>
              <a:t> , R. Ent) </a:t>
            </a:r>
            <a:r>
              <a:rPr lang="en-US" sz="1400" dirty="0">
                <a:solidFill>
                  <a:srgbClr val="0D36B6"/>
                </a:solidFill>
                <a:latin typeface="American Typewriter" panose="02090604020004020304" pitchFamily="18" charset="77"/>
              </a:rPr>
              <a:t>+ 6 Sessions/WGs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638BD2-3B35-DA0B-D73E-FE056C86D945}"/>
              </a:ext>
            </a:extLst>
          </p:cNvPr>
          <p:cNvSpPr txBox="1"/>
          <p:nvPr/>
        </p:nvSpPr>
        <p:spPr>
          <a:xfrm>
            <a:off x="225883" y="6120570"/>
            <a:ext cx="8692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There have been other workshops as well </a:t>
            </a:r>
          </a:p>
        </p:txBody>
      </p:sp>
    </p:spTree>
    <p:extLst>
      <p:ext uri="{BB962C8B-B14F-4D97-AF65-F5344CB8AC3E}">
        <p14:creationId xmlns:p14="http://schemas.microsoft.com/office/powerpoint/2010/main" val="116639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A5AA-1026-994B-A347-2130C912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11" y="146919"/>
            <a:ext cx="8464378" cy="487490"/>
          </a:xfrm>
        </p:spPr>
        <p:txBody>
          <a:bodyPr/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Now in a white paper with 435 authors (or more)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5EA71-3244-CC43-AFDF-44F5F994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B4658-A5F9-9C47-8CAF-9ED48CDD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222"/>
            <a:ext cx="9144000" cy="44995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F736EC6-2981-FC4F-98D6-BABFBABD334D}"/>
              </a:ext>
            </a:extLst>
          </p:cNvPr>
          <p:cNvSpPr/>
          <p:nvPr/>
        </p:nvSpPr>
        <p:spPr>
          <a:xfrm>
            <a:off x="4677621" y="3816096"/>
            <a:ext cx="2320587" cy="6096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6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Spectroscopy of Exotic States with c-cbar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FED4DF6-2EE7-1F50-43B8-473D7AAD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"/>
          <a:stretch/>
        </p:blipFill>
        <p:spPr>
          <a:xfrm>
            <a:off x="0" y="2249113"/>
            <a:ext cx="5408634" cy="3903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7867-A8BB-264D-873B-285CA2BC0594}"/>
              </a:ext>
            </a:extLst>
          </p:cNvPr>
          <p:cNvSpPr txBox="1"/>
          <p:nvPr/>
        </p:nvSpPr>
        <p:spPr>
          <a:xfrm>
            <a:off x="5171933" y="2322136"/>
            <a:ext cx="389901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System Font Regular"/>
              <a:buChar char="-"/>
            </a:pPr>
            <a:r>
              <a:rPr lang="en-US" sz="1200" dirty="0">
                <a:latin typeface="Century Gothic" panose="020B0502020202020204" pitchFamily="34" charset="0"/>
              </a:rPr>
              <a:t>Tetraquark candidates, </a:t>
            </a:r>
            <a:r>
              <a:rPr lang="en-US" sz="14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XYZ states</a:t>
            </a:r>
            <a:r>
              <a:rPr lang="en-US" sz="1200" dirty="0">
                <a:latin typeface="Century Gothic" panose="020B0502020202020204" pitchFamily="34" charset="0"/>
              </a:rPr>
              <a:t>, observed in B decays, </a:t>
            </a:r>
            <a:r>
              <a:rPr lang="en-US" sz="1200" dirty="0" err="1">
                <a:latin typeface="Century Gothic" panose="020B0502020202020204" pitchFamily="34" charset="0"/>
              </a:rPr>
              <a:t>e</a:t>
            </a:r>
            <a:r>
              <a:rPr lang="en-US" sz="1200" baseline="30000" dirty="0" err="1">
                <a:latin typeface="Century Gothic" panose="020B0502020202020204" pitchFamily="34" charset="0"/>
              </a:rPr>
              <a:t>+</a:t>
            </a:r>
            <a:r>
              <a:rPr lang="en-US" sz="1200" dirty="0" err="1">
                <a:latin typeface="Century Gothic" panose="020B0502020202020204" pitchFamily="34" charset="0"/>
              </a:rPr>
              <a:t>e</a:t>
            </a:r>
            <a:r>
              <a:rPr lang="en-US" sz="1200" baseline="30000" dirty="0">
                <a:latin typeface="Century Gothic" panose="020B0502020202020204" pitchFamily="34" charset="0"/>
              </a:rPr>
              <a:t>-</a:t>
            </a:r>
            <a:r>
              <a:rPr lang="en-US" sz="1200" dirty="0">
                <a:latin typeface="Century Gothic" panose="020B0502020202020204" pitchFamily="34" charset="0"/>
              </a:rPr>
              <a:t> colliders but their internal structure not yet understood</a:t>
            </a:r>
          </a:p>
          <a:p>
            <a:pPr marL="173038" indent="-173038">
              <a:buFont typeface="System Font Regular"/>
              <a:buChar char="-"/>
            </a:pPr>
            <a:endParaRPr lang="en-US" sz="8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pPr marL="173038" indent="-173038">
              <a:buFont typeface="System Font Regular"/>
              <a:buChar char="-"/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Never </a:t>
            </a:r>
            <a:r>
              <a:rPr lang="en-US" sz="12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direcly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produced </a:t>
            </a:r>
            <a:r>
              <a:rPr lang="en-US" sz="1200" dirty="0">
                <a:latin typeface="Century Gothic" panose="020B0502020202020204" pitchFamily="34" charset="0"/>
              </a:rPr>
              <a:t>using </a:t>
            </a:r>
            <a:r>
              <a:rPr lang="en-US" sz="1200" dirty="0">
                <a:latin typeface="Symbol" pitchFamily="2" charset="2"/>
              </a:rPr>
              <a:t>g</a:t>
            </a:r>
            <a:r>
              <a:rPr lang="en-US" sz="1200" dirty="0">
                <a:latin typeface="Century Gothic" panose="020B0502020202020204" pitchFamily="34" charset="0"/>
              </a:rPr>
              <a:t>/lepton beams ➞ </a:t>
            </a:r>
            <a:r>
              <a:rPr lang="en-US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Photoproduction</a:t>
            </a:r>
            <a:r>
              <a:rPr lang="en-US" sz="12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alternative mechanism to study such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93AE-9184-F8EF-98B5-D8A1AD0AAB04}"/>
              </a:ext>
            </a:extLst>
          </p:cNvPr>
          <p:cNvSpPr txBox="1"/>
          <p:nvPr/>
        </p:nvSpPr>
        <p:spPr>
          <a:xfrm>
            <a:off x="0" y="82974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Photoproduction of hadrons with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charm quarks:  </a:t>
            </a:r>
            <a:r>
              <a:rPr lang="en-US" b="1" u="sng" dirty="0">
                <a:latin typeface="Century Gothic" panose="020B0502020202020204" pitchFamily="34" charset="0"/>
              </a:rPr>
              <a:t>new tool for discovery in QCD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83685-2E76-C8C1-C506-7210A17CCB53}"/>
              </a:ext>
            </a:extLst>
          </p:cNvPr>
          <p:cNvGrpSpPr/>
          <p:nvPr/>
        </p:nvGrpSpPr>
        <p:grpSpPr>
          <a:xfrm>
            <a:off x="5370076" y="5096748"/>
            <a:ext cx="2032767" cy="1570132"/>
            <a:chOff x="6828312" y="3857105"/>
            <a:chExt cx="2032767" cy="15701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2BD72E-654C-DE73-6331-57D705F640A8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060EF8-23D1-EE01-9E3A-CC1D802A0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3BEBDA-2742-6426-B7D3-4FBBBD7C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6EDBEE-9A1E-E1E2-034A-735CCD891795}"/>
                </a:ext>
              </a:extLst>
            </p:cNvPr>
            <p:cNvSpPr txBox="1"/>
            <p:nvPr/>
          </p:nvSpPr>
          <p:spPr>
            <a:xfrm>
              <a:off x="7809806" y="4526380"/>
              <a:ext cx="1051273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solidFill>
                    <a:srgbClr val="152BF4"/>
                  </a:solidFill>
                  <a:effectLst/>
                  <a:latin typeface="Century Gothic" panose="020B0502020202020204" pitchFamily="34" charset="0"/>
                </a:rPr>
                <a:t>Full CLAS12 signal MC simulation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F9B9-9BD3-3B51-7026-4172A4D8330B}"/>
              </a:ext>
            </a:extLst>
          </p:cNvPr>
          <p:cNvSpPr txBox="1"/>
          <p:nvPr/>
        </p:nvSpPr>
        <p:spPr>
          <a:xfrm>
            <a:off x="7410390" y="5087688"/>
            <a:ext cx="19521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D36B6"/>
                </a:solidFill>
                <a:latin typeface="Century Gothic" panose="020B0502020202020204" pitchFamily="34" charset="0"/>
              </a:rPr>
              <a:t>Initial simulations from </a:t>
            </a:r>
            <a:r>
              <a:rPr lang="en-US" sz="1200" dirty="0" err="1">
                <a:solidFill>
                  <a:srgbClr val="0D36B6"/>
                </a:solidFill>
                <a:latin typeface="Century Gothic" panose="020B0502020202020204" pitchFamily="34" charset="0"/>
              </a:rPr>
              <a:t>GlueX</a:t>
            </a:r>
            <a:r>
              <a:rPr lang="en-US" sz="1200" dirty="0">
                <a:solidFill>
                  <a:srgbClr val="0D36B6"/>
                </a:solidFill>
                <a:latin typeface="Century Gothic" panose="020B0502020202020204" pitchFamily="34" charset="0"/>
              </a:rPr>
              <a:t> and CLAS12 demonstrate the 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capabilities of the existing detectors to measure these reactions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559C7-043F-07C1-D6DF-C693B320B640}"/>
              </a:ext>
            </a:extLst>
          </p:cNvPr>
          <p:cNvSpPr txBox="1"/>
          <p:nvPr/>
        </p:nvSpPr>
        <p:spPr>
          <a:xfrm>
            <a:off x="-15108" y="1222690"/>
            <a:ext cx="9019988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9438" lvl="1" indent="-290513"/>
            <a:r>
              <a:rPr lang="en-US" sz="16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➜ </a:t>
            </a:r>
            <a:r>
              <a:rPr lang="en-US" sz="1600" dirty="0">
                <a:solidFill>
                  <a:srgbClr val="316FD0"/>
                </a:solidFill>
                <a:latin typeface="Century Gothic" panose="020B0502020202020204" pitchFamily="34" charset="0"/>
              </a:rPr>
              <a:t>potentially decisive information about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nature of some 5-quark and 4-quark </a:t>
            </a:r>
            <a:r>
              <a:rPr lang="en-US" sz="1600" dirty="0">
                <a:solidFill>
                  <a:srgbClr val="316FD0"/>
                </a:solidFill>
                <a:latin typeface="Century Gothic" panose="020B0502020202020204" pitchFamily="34" charset="0"/>
              </a:rPr>
              <a:t>candidates</a:t>
            </a:r>
          </a:p>
          <a:p>
            <a:pPr marL="290512" lvl="1"/>
            <a:r>
              <a:rPr lang="en-US" sz="1600" dirty="0">
                <a:solidFill>
                  <a:srgbClr val="316FD0"/>
                </a:solidFill>
                <a:latin typeface="Century Gothic" panose="020B0502020202020204" pitchFamily="34" charset="0"/>
              </a:rPr>
              <a:t>➜ a unique method to probe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structure of the proton</a:t>
            </a:r>
            <a:endParaRPr lang="en-US" dirty="0">
              <a:solidFill>
                <a:srgbClr val="316FD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5BE04-5C09-E7C9-93BD-F00925E5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539" y="3526577"/>
            <a:ext cx="1692404" cy="138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377623" y="3871006"/>
                <a:ext cx="2101168" cy="1069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Direct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(photon) </a:t>
                </a:r>
                <a:r>
                  <a:rPr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probe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1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1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1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+mn-lt"/>
                    <a:cs typeface="+mn-cs"/>
                  </a:rPr>
                  <a:t> </a:t>
                </a:r>
                <a:r>
                  <a:rPr lang="en-US" sz="1100" noProof="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coupling without </a:t>
                </a:r>
                <a:r>
                  <a:rPr lang="en-US" sz="1100" dirty="0" err="1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rescattering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effects provides </a:t>
                </a:r>
                <a:r>
                  <a:rPr lang="en-US" sz="1100" u="sng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unique complementary data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1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11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data.</a:t>
                </a:r>
                <a:endParaRPr sz="1100" dirty="0">
                  <a:solidFill>
                    <a:srgbClr val="0D36B6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77623" y="3871006"/>
                <a:ext cx="2101168" cy="1069764"/>
              </a:xfrm>
              <a:prstGeom prst="rect">
                <a:avLst/>
              </a:prstGeom>
              <a:blipFill>
                <a:blip r:embed="rId7"/>
                <a:stretch>
                  <a:fillRect l="-2410" t="-1176" r="-1205" b="-70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5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Spectroscopy of Exotic States with c-cbar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FED4DF6-2EE7-1F50-43B8-473D7AAD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"/>
          <a:stretch/>
        </p:blipFill>
        <p:spPr>
          <a:xfrm>
            <a:off x="0" y="2249113"/>
            <a:ext cx="5408634" cy="3903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7867-A8BB-264D-873B-285CA2BC0594}"/>
              </a:ext>
            </a:extLst>
          </p:cNvPr>
          <p:cNvSpPr txBox="1"/>
          <p:nvPr/>
        </p:nvSpPr>
        <p:spPr>
          <a:xfrm>
            <a:off x="5171933" y="2322136"/>
            <a:ext cx="389901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System Font Regular"/>
              <a:buChar char="-"/>
            </a:pPr>
            <a:r>
              <a:rPr lang="en-US" sz="1200" dirty="0">
                <a:latin typeface="Century Gothic" panose="020B0502020202020204" pitchFamily="34" charset="0"/>
              </a:rPr>
              <a:t>Tetraquark candidates, </a:t>
            </a:r>
            <a:r>
              <a:rPr lang="en-US" sz="14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XYZ states</a:t>
            </a:r>
            <a:r>
              <a:rPr lang="en-US" sz="1200" dirty="0">
                <a:latin typeface="Century Gothic" panose="020B0502020202020204" pitchFamily="34" charset="0"/>
              </a:rPr>
              <a:t>, observed in B decays, </a:t>
            </a:r>
            <a:r>
              <a:rPr lang="en-US" sz="1200" dirty="0" err="1">
                <a:latin typeface="Century Gothic" panose="020B0502020202020204" pitchFamily="34" charset="0"/>
              </a:rPr>
              <a:t>e</a:t>
            </a:r>
            <a:r>
              <a:rPr lang="en-US" sz="1200" baseline="30000" dirty="0" err="1">
                <a:latin typeface="Century Gothic" panose="020B0502020202020204" pitchFamily="34" charset="0"/>
              </a:rPr>
              <a:t>+</a:t>
            </a:r>
            <a:r>
              <a:rPr lang="en-US" sz="1200" dirty="0" err="1">
                <a:latin typeface="Century Gothic" panose="020B0502020202020204" pitchFamily="34" charset="0"/>
              </a:rPr>
              <a:t>e</a:t>
            </a:r>
            <a:r>
              <a:rPr lang="en-US" sz="1200" baseline="30000" dirty="0">
                <a:latin typeface="Century Gothic" panose="020B0502020202020204" pitchFamily="34" charset="0"/>
              </a:rPr>
              <a:t>-</a:t>
            </a:r>
            <a:r>
              <a:rPr lang="en-US" sz="1200" dirty="0">
                <a:latin typeface="Century Gothic" panose="020B0502020202020204" pitchFamily="34" charset="0"/>
              </a:rPr>
              <a:t> colliders but their internal structure not yet understood</a:t>
            </a:r>
          </a:p>
          <a:p>
            <a:pPr marL="173038" indent="-173038">
              <a:buFont typeface="System Font Regular"/>
              <a:buChar char="-"/>
            </a:pPr>
            <a:endParaRPr lang="en-US" sz="8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pPr marL="173038" indent="-173038">
              <a:buFont typeface="System Font Regular"/>
              <a:buChar char="-"/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Never </a:t>
            </a:r>
            <a:r>
              <a:rPr lang="en-US" sz="12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direcly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produced </a:t>
            </a:r>
            <a:r>
              <a:rPr lang="en-US" sz="1200" dirty="0">
                <a:latin typeface="Century Gothic" panose="020B0502020202020204" pitchFamily="34" charset="0"/>
              </a:rPr>
              <a:t>using </a:t>
            </a:r>
            <a:r>
              <a:rPr lang="en-US" sz="1200" dirty="0">
                <a:latin typeface="Symbol" pitchFamily="2" charset="2"/>
              </a:rPr>
              <a:t>g</a:t>
            </a:r>
            <a:r>
              <a:rPr lang="en-US" sz="1200" dirty="0">
                <a:latin typeface="Century Gothic" panose="020B0502020202020204" pitchFamily="34" charset="0"/>
              </a:rPr>
              <a:t>/lepton beams ➞ </a:t>
            </a:r>
            <a:r>
              <a:rPr lang="en-US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Photoproduction</a:t>
            </a:r>
            <a:r>
              <a:rPr lang="en-US" sz="12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alternative mechanisms to study such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93AE-9184-F8EF-98B5-D8A1AD0AAB04}"/>
              </a:ext>
            </a:extLst>
          </p:cNvPr>
          <p:cNvSpPr txBox="1"/>
          <p:nvPr/>
        </p:nvSpPr>
        <p:spPr>
          <a:xfrm>
            <a:off x="0" y="82974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Photoproduction of hadrons with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charm quarks:  </a:t>
            </a:r>
            <a:r>
              <a:rPr lang="en-US" b="1" u="sng" dirty="0">
                <a:latin typeface="Century Gothic" panose="020B0502020202020204" pitchFamily="34" charset="0"/>
              </a:rPr>
              <a:t>new tool for discovery in QCD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83685-2E76-C8C1-C506-7210A17CCB53}"/>
              </a:ext>
            </a:extLst>
          </p:cNvPr>
          <p:cNvGrpSpPr/>
          <p:nvPr/>
        </p:nvGrpSpPr>
        <p:grpSpPr>
          <a:xfrm>
            <a:off x="5370076" y="5096748"/>
            <a:ext cx="2032767" cy="1570132"/>
            <a:chOff x="6828312" y="3857105"/>
            <a:chExt cx="2032767" cy="15701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2BD72E-654C-DE73-6331-57D705F640A8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060EF8-23D1-EE01-9E3A-CC1D802A0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3BEBDA-2742-6426-B7D3-4FBBBD7C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6EDBEE-9A1E-E1E2-034A-735CCD891795}"/>
                </a:ext>
              </a:extLst>
            </p:cNvPr>
            <p:cNvSpPr txBox="1"/>
            <p:nvPr/>
          </p:nvSpPr>
          <p:spPr>
            <a:xfrm>
              <a:off x="7809806" y="4526380"/>
              <a:ext cx="1051273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solidFill>
                    <a:srgbClr val="152BF4"/>
                  </a:solidFill>
                  <a:effectLst/>
                  <a:latin typeface="Century Gothic" panose="020B0502020202020204" pitchFamily="34" charset="0"/>
                </a:rPr>
                <a:t>Full CLAS12 signal MC simulation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F9B9-9BD3-3B51-7026-4172A4D8330B}"/>
              </a:ext>
            </a:extLst>
          </p:cNvPr>
          <p:cNvSpPr txBox="1"/>
          <p:nvPr/>
        </p:nvSpPr>
        <p:spPr>
          <a:xfrm>
            <a:off x="7410390" y="5087688"/>
            <a:ext cx="19521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D36B6"/>
                </a:solidFill>
                <a:latin typeface="Century Gothic" panose="020B0502020202020204" pitchFamily="34" charset="0"/>
              </a:rPr>
              <a:t>Initial simulations from </a:t>
            </a:r>
            <a:r>
              <a:rPr lang="en-US" sz="1200" dirty="0" err="1">
                <a:solidFill>
                  <a:srgbClr val="0D36B6"/>
                </a:solidFill>
                <a:latin typeface="Century Gothic" panose="020B0502020202020204" pitchFamily="34" charset="0"/>
              </a:rPr>
              <a:t>GlueX</a:t>
            </a:r>
            <a:r>
              <a:rPr lang="en-US" sz="1200" dirty="0">
                <a:solidFill>
                  <a:srgbClr val="0D36B6"/>
                </a:solidFill>
                <a:latin typeface="Century Gothic" panose="020B0502020202020204" pitchFamily="34" charset="0"/>
              </a:rPr>
              <a:t> and CLAS12 demonstrate the 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capabilities of the existing detectors to measure these reactions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559C7-043F-07C1-D6DF-C693B320B640}"/>
              </a:ext>
            </a:extLst>
          </p:cNvPr>
          <p:cNvSpPr txBox="1"/>
          <p:nvPr/>
        </p:nvSpPr>
        <p:spPr>
          <a:xfrm>
            <a:off x="-15108" y="1222690"/>
            <a:ext cx="9019988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9438" lvl="1" indent="-290513"/>
            <a:r>
              <a:rPr lang="en-US" sz="16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➜ </a:t>
            </a:r>
            <a:r>
              <a:rPr lang="en-US" sz="1600" dirty="0">
                <a:solidFill>
                  <a:srgbClr val="316FD0"/>
                </a:solidFill>
                <a:latin typeface="Century Gothic" panose="020B0502020202020204" pitchFamily="34" charset="0"/>
              </a:rPr>
              <a:t>potentially decisive information about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nature of some 5-quark and 4-quark </a:t>
            </a:r>
            <a:r>
              <a:rPr lang="en-US" sz="1600" dirty="0">
                <a:solidFill>
                  <a:srgbClr val="316FD0"/>
                </a:solidFill>
                <a:latin typeface="Century Gothic" panose="020B0502020202020204" pitchFamily="34" charset="0"/>
              </a:rPr>
              <a:t>candidates</a:t>
            </a:r>
          </a:p>
          <a:p>
            <a:pPr marL="290512" lvl="1"/>
            <a:r>
              <a:rPr lang="en-US" sz="1600" dirty="0">
                <a:solidFill>
                  <a:srgbClr val="316FD0"/>
                </a:solidFill>
                <a:latin typeface="Century Gothic" panose="020B0502020202020204" pitchFamily="34" charset="0"/>
              </a:rPr>
              <a:t>➜ a unique method to probe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structure of the proton</a:t>
            </a:r>
            <a:endParaRPr lang="en-US" dirty="0">
              <a:solidFill>
                <a:srgbClr val="316FD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5BE04-5C09-E7C9-93BD-F00925E5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539" y="3526577"/>
            <a:ext cx="1692404" cy="138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377623" y="3871006"/>
                <a:ext cx="2101168" cy="1069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Direct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(photon) </a:t>
                </a:r>
                <a:r>
                  <a:rPr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probe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1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1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1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kumimoji="0" lang="ar-AE" sz="11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+mn-lt"/>
                    <a:cs typeface="+mn-cs"/>
                  </a:rPr>
                  <a:t> </a:t>
                </a:r>
                <a:r>
                  <a:rPr lang="en-US" sz="1100" noProof="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coupling without </a:t>
                </a:r>
                <a:r>
                  <a:rPr lang="en-US" sz="1100" dirty="0" err="1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rescattering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effects provides </a:t>
                </a:r>
                <a:r>
                  <a:rPr lang="en-US" sz="1100" u="sng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unique complementary data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1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11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1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1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data.</a:t>
                </a:r>
                <a:endParaRPr sz="1100" dirty="0">
                  <a:solidFill>
                    <a:srgbClr val="0D36B6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77623" y="3871006"/>
                <a:ext cx="2101168" cy="1069764"/>
              </a:xfrm>
              <a:prstGeom prst="rect">
                <a:avLst/>
              </a:prstGeom>
              <a:blipFill>
                <a:blip r:embed="rId7"/>
                <a:stretch>
                  <a:fillRect l="-2410" t="-1176" r="-1205" b="-70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A1073C6-D5FC-34EC-4AC3-14E3A23F7FDD}"/>
              </a:ext>
            </a:extLst>
          </p:cNvPr>
          <p:cNvGrpSpPr/>
          <p:nvPr/>
        </p:nvGrpSpPr>
        <p:grpSpPr>
          <a:xfrm>
            <a:off x="1447989" y="2350373"/>
            <a:ext cx="5893168" cy="2031325"/>
            <a:chOff x="1447989" y="2350373"/>
            <a:chExt cx="5893168" cy="2031325"/>
          </a:xfrm>
        </p:grpSpPr>
        <p:sp>
          <p:nvSpPr>
            <p:cNvPr id="8" name="Striped Right Arrow 7">
              <a:extLst>
                <a:ext uri="{FF2B5EF4-FFF2-40B4-BE49-F238E27FC236}">
                  <a16:creationId xmlns:a16="http://schemas.microsoft.com/office/drawing/2014/main" id="{6DB0F2C1-3393-EF8E-FB1F-79A6A8D7A672}"/>
                </a:ext>
              </a:extLst>
            </p:cNvPr>
            <p:cNvSpPr/>
            <p:nvPr/>
          </p:nvSpPr>
          <p:spPr>
            <a:xfrm rot="9215071">
              <a:off x="1447989" y="3434037"/>
              <a:ext cx="978408" cy="484632"/>
            </a:xfrm>
            <a:prstGeom prst="stripedRightArrow">
              <a:avLst/>
            </a:prstGeom>
            <a:effectLst>
              <a:outerShdw blurRad="234801" dist="50800" dir="5400000" sx="111000" sy="111000" algn="ctr" rotWithShape="0">
                <a:srgbClr val="000000">
                  <a:alpha val="4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863D77-D026-C57A-FF40-A470AC24F7FD}"/>
                </a:ext>
              </a:extLst>
            </p:cNvPr>
            <p:cNvSpPr txBox="1"/>
            <p:nvPr/>
          </p:nvSpPr>
          <p:spPr>
            <a:xfrm>
              <a:off x="2289432" y="2350373"/>
              <a:ext cx="5051725" cy="2031325"/>
            </a:xfrm>
            <a:prstGeom prst="rect">
              <a:avLst/>
            </a:prstGeom>
            <a:solidFill>
              <a:schemeClr val="bg1"/>
            </a:solidFill>
            <a:effectLst>
              <a:outerShdw blurRad="442019" dist="50800" dir="3651558" sx="103964" sy="103964" algn="ctr" rotWithShape="0">
                <a:srgbClr val="000000">
                  <a:alpha val="34813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171450" indent="-171450">
                <a:buFont typeface="System Font Regular"/>
                <a:buChar char="-"/>
              </a:pPr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Photoproduction </a:t>
              </a:r>
              <a:r>
                <a:rPr lang="en-US" dirty="0">
                  <a:latin typeface="Century Gothic" panose="020B0502020202020204" pitchFamily="34" charset="0"/>
                </a:rPr>
                <a:t>tool already used at 12 GeV to validate the existence of </a:t>
              </a:r>
              <a:r>
                <a:rPr lang="en-US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charmed pentaquark</a:t>
              </a:r>
              <a:r>
                <a:rPr lang="en-US" dirty="0">
                  <a:latin typeface="Century Gothic" panose="020B0502020202020204" pitchFamily="34" charset="0"/>
                </a:rPr>
                <a:t>. </a:t>
              </a:r>
            </a:p>
            <a:p>
              <a:pPr marL="171450" indent="-171450">
                <a:buFont typeface="System Font Regular"/>
                <a:buChar char="-"/>
              </a:pPr>
              <a:endParaRPr lang="en-US" dirty="0">
                <a:latin typeface="Century Gothic" panose="020B0502020202020204" pitchFamily="34" charset="0"/>
              </a:endParaRPr>
            </a:p>
            <a:p>
              <a:pPr marL="171450" indent="-171450">
                <a:buFont typeface="System Font Regular"/>
                <a:buChar char="-"/>
              </a:pPr>
              <a:r>
                <a:rPr lang="en-US" dirty="0">
                  <a:latin typeface="Century Gothic" panose="020B0502020202020204" pitchFamily="34" charset="0"/>
                </a:rPr>
                <a:t>With an energy upgraded CEBAF, this line of investigation can be extended to other exotic candidates.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97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0" y="2189"/>
            <a:ext cx="9338445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J/</a:t>
            </a:r>
            <a:r>
              <a:rPr lang="en-US" sz="3200" b="0" dirty="0">
                <a:solidFill>
                  <a:schemeClr val="accent1"/>
                </a:solidFill>
                <a:latin typeface="Symbol" pitchFamily="2" charset="2"/>
              </a:rPr>
              <a:t>y</a:t>
            </a:r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photoproduction near threshold  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4088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8154F-EB0A-D23D-F7D8-AA48357F8D1D}"/>
              </a:ext>
            </a:extLst>
          </p:cNvPr>
          <p:cNvSpPr txBox="1"/>
          <p:nvPr/>
        </p:nvSpPr>
        <p:spPr>
          <a:xfrm>
            <a:off x="108987" y="794032"/>
            <a:ext cx="9000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Used to study important aspects of the gluon structure of the proton 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gluon GPD 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mass radius of the proton, 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anomalous contribution to the proton mass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0DC05-DE27-DCC3-33FC-925A8E706DB3}"/>
              </a:ext>
            </a:extLst>
          </p:cNvPr>
          <p:cNvGrpSpPr/>
          <p:nvPr/>
        </p:nvGrpSpPr>
        <p:grpSpPr>
          <a:xfrm>
            <a:off x="521270" y="2131606"/>
            <a:ext cx="3674199" cy="2916166"/>
            <a:chOff x="3097889" y="2482202"/>
            <a:chExt cx="2778774" cy="2181136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A30A1243-77AF-1480-6AAE-EF35FD2A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8" t="4367" r="52630" b="40619"/>
            <a:stretch/>
          </p:blipFill>
          <p:spPr>
            <a:xfrm>
              <a:off x="3097889" y="2482202"/>
              <a:ext cx="2778774" cy="20022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/>
                <p:nvPr/>
              </p:nvSpPr>
              <p:spPr>
                <a:xfrm>
                  <a:off x="3097889" y="4422922"/>
                  <a:ext cx="2648695" cy="2404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rgbClr val="2D6FFF"/>
                      </a:solidFill>
                    </a:rPr>
                    <a:t>Possible structure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11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1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ar-AE" sz="11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ar-AE" sz="11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ar-AE" sz="1100" b="1" i="1">
                                  <a:solidFill>
                                    <a:srgbClr val="2D6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ar-AE" sz="1100" b="1" i="1">
                                  <a:solidFill>
                                    <a:srgbClr val="2D6F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bar>
                        </m:e>
                        <m:sup>
                          <m:r>
                            <a:rPr lang="ar-AE" sz="1100" b="1" i="1">
                              <a:solidFill>
                                <a:srgbClr val="2D6FFF"/>
                              </a:solidFill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</m:oMath>
                  </a14:m>
                  <a:r>
                    <a:rPr lang="en-US" sz="1100" b="1" dirty="0">
                      <a:solidFill>
                        <a:srgbClr val="2D6FFF"/>
                      </a:solidFill>
                      <a:latin typeface="Century Gothic" panose="020B0502020202020204" pitchFamily="34" charset="0"/>
                    </a:rPr>
                    <a:t>threshold </a:t>
                  </a:r>
                  <a:r>
                    <a:rPr lang="en-US" sz="1100" b="1" dirty="0">
                      <a:solidFill>
                        <a:srgbClr val="2D6FFF"/>
                      </a:solidFill>
                      <a:latin typeface="Symbol" pitchFamily="2" charset="2"/>
                    </a:rPr>
                    <a:t>s</a:t>
                  </a:r>
                  <a:r>
                    <a:rPr lang="en-US" sz="1100" b="1" dirty="0">
                      <a:solidFill>
                        <a:srgbClr val="2D6FFF"/>
                      </a:solidFill>
                      <a:latin typeface="Century Gothic" panose="020B0502020202020204" pitchFamily="34" charset="0"/>
                    </a:rPr>
                    <a:t>(8.6-9.6) GeV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889" y="4422922"/>
                  <a:ext cx="2648695" cy="240416"/>
                </a:xfrm>
                <a:prstGeom prst="rect">
                  <a:avLst/>
                </a:prstGeom>
                <a:blipFill>
                  <a:blip r:embed="rId3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7B51E-1316-C629-FF8D-801807067B75}"/>
              </a:ext>
            </a:extLst>
          </p:cNvPr>
          <p:cNvGrpSpPr/>
          <p:nvPr/>
        </p:nvGrpSpPr>
        <p:grpSpPr>
          <a:xfrm>
            <a:off x="4516096" y="2164837"/>
            <a:ext cx="4104826" cy="2906002"/>
            <a:chOff x="6001940" y="2468455"/>
            <a:chExt cx="3142060" cy="2339372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AA7051F1-11F2-A558-A90E-5D6E47A5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16" r="739" b="40788"/>
            <a:stretch/>
          </p:blipFill>
          <p:spPr>
            <a:xfrm>
              <a:off x="6001940" y="2468455"/>
              <a:ext cx="3142060" cy="21550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94999-7ACA-902E-B132-03A0891E1209}"/>
                </a:ext>
              </a:extLst>
            </p:cNvPr>
            <p:cNvSpPr txBox="1"/>
            <p:nvPr/>
          </p:nvSpPr>
          <p:spPr>
            <a:xfrm>
              <a:off x="6212465" y="4584839"/>
              <a:ext cx="2931535" cy="22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Enhancement of d</a:t>
              </a:r>
              <a:r>
                <a:rPr lang="en-US" sz="1200" dirty="0">
                  <a:solidFill>
                    <a:srgbClr val="FF0000"/>
                  </a:solidFill>
                  <a:latin typeface="Symbol" pitchFamily="2" charset="2"/>
                </a:rPr>
                <a:t>s</a:t>
              </a:r>
              <a:r>
                <a:rPr lang="en-US" sz="1200" dirty="0">
                  <a:solidFill>
                    <a:srgbClr val="FF0000"/>
                  </a:solidFill>
                </a:rPr>
                <a:t>/dt at high t for the lowest energy slice</a:t>
              </a:r>
            </a:p>
          </p:txBody>
        </p:sp>
      </p:grp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D1A5B51C-D61D-1FF9-A17B-54D3705DC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337" y="5012354"/>
            <a:ext cx="2452576" cy="1645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3F916-622A-9EA2-732A-ACD85247E390}"/>
              </a:ext>
            </a:extLst>
          </p:cNvPr>
          <p:cNvSpPr txBox="1"/>
          <p:nvPr/>
        </p:nvSpPr>
        <p:spPr>
          <a:xfrm>
            <a:off x="5856585" y="1275260"/>
            <a:ext cx="309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..based on some assumptions (mainly 2-g exchange)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7BC4C-A25D-87A6-275F-D299AB48BD08}"/>
              </a:ext>
            </a:extLst>
          </p:cNvPr>
          <p:cNvSpPr txBox="1"/>
          <p:nvPr/>
        </p:nvSpPr>
        <p:spPr>
          <a:xfrm>
            <a:off x="7000988" y="5227740"/>
            <a:ext cx="21609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Can we interpret this as a possible evidence for a s-channel resonance (?) </a:t>
            </a:r>
            <a:r>
              <a:rPr lang="en-US" sz="1400" b="1" i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Pc</a:t>
            </a:r>
            <a:endParaRPr lang="en-US" sz="1400" b="1" dirty="0">
              <a:solidFill>
                <a:srgbClr val="00B050"/>
              </a:solidFill>
              <a:effectLst/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/>
              <p:nvPr/>
            </p:nvSpPr>
            <p:spPr>
              <a:xfrm>
                <a:off x="329184" y="5146269"/>
                <a:ext cx="2792434" cy="13849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indent="-285750">
                  <a:buSzPct val="100000"/>
                  <a:buFont typeface="Wingdings" pitchFamily="2" charset="2"/>
                  <a:buChar char="§"/>
                  <a:defRPr sz="1400"/>
                </a:pPr>
                <a:r>
                  <a:rPr lang="en-US" sz="14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CANNOT  be explained by t-channel (GLUON EXCHANGE) alone</a:t>
                </a:r>
              </a:p>
              <a:p>
                <a:pPr marL="285750" indent="-285750">
                  <a:buSzPct val="100000"/>
                  <a:buFont typeface="Wingdings" pitchFamily="2" charset="2"/>
                  <a:buChar char="§"/>
                  <a:defRPr sz="1400"/>
                </a:pPr>
                <a:r>
                  <a:rPr lang="en-US" sz="1400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Can have contribution from open-charm exchange to both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00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400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 at high t</a:t>
                </a:r>
              </a:p>
            </p:txBody>
          </p:sp>
        </mc:Choice>
        <mc:Fallback xmlns="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5146269"/>
                <a:ext cx="2792434" cy="1384995"/>
              </a:xfrm>
              <a:prstGeom prst="rect">
                <a:avLst/>
              </a:prstGeom>
              <a:blipFill>
                <a:blip r:embed="rId5"/>
                <a:stretch>
                  <a:fillRect l="-1810" r="-2715" b="-363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B4F8399-CA1A-9FD1-77B3-6AB92D1FD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659" y="5052031"/>
            <a:ext cx="1007643" cy="760485"/>
          </a:xfrm>
          <a:prstGeom prst="rect">
            <a:avLst/>
          </a:prstGeom>
        </p:spPr>
      </p:pic>
      <p:pic>
        <p:nvPicPr>
          <p:cNvPr id="12" name="openc_diagram.jpg" descr="openc_diagram.jpg">
            <a:extLst>
              <a:ext uri="{FF2B5EF4-FFF2-40B4-BE49-F238E27FC236}">
                <a16:creationId xmlns:a16="http://schemas.microsoft.com/office/drawing/2014/main" id="{96BF8B04-0AAA-BD1B-F38F-77035C8678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97" t="2473" r="10252" b="24062"/>
          <a:stretch/>
        </p:blipFill>
        <p:spPr>
          <a:xfrm>
            <a:off x="3262775" y="5863139"/>
            <a:ext cx="1103120" cy="76048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62C308-4765-94E0-3149-01C4326620CE}"/>
              </a:ext>
            </a:extLst>
          </p:cNvPr>
          <p:cNvSpPr txBox="1"/>
          <p:nvPr/>
        </p:nvSpPr>
        <p:spPr>
          <a:xfrm>
            <a:off x="2760323" y="1977553"/>
            <a:ext cx="321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GlueX</a:t>
            </a:r>
            <a:r>
              <a:rPr lang="en-US" sz="1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final results to be submitted to PRC</a:t>
            </a:r>
          </a:p>
        </p:txBody>
      </p:sp>
    </p:spTree>
    <p:extLst>
      <p:ext uri="{BB962C8B-B14F-4D97-AF65-F5344CB8AC3E}">
        <p14:creationId xmlns:p14="http://schemas.microsoft.com/office/powerpoint/2010/main" val="326124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105612</TotalTime>
  <Words>2873</Words>
  <Application>Microsoft Macintosh PowerPoint</Application>
  <PresentationFormat>On-screen Show (4:3)</PresentationFormat>
  <Paragraphs>347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PingFangSC-Regular</vt:lpstr>
      <vt:lpstr>.PingFangSC-Regular</vt:lpstr>
      <vt:lpstr>American Typewriter</vt:lpstr>
      <vt:lpstr>Arial</vt:lpstr>
      <vt:lpstr>Avenir</vt:lpstr>
      <vt:lpstr>Avenir Black</vt:lpstr>
      <vt:lpstr>Avenir Roman</vt:lpstr>
      <vt:lpstr>Calibri</vt:lpstr>
      <vt:lpstr>Calibri Light</vt:lpstr>
      <vt:lpstr>Cambria Math</vt:lpstr>
      <vt:lpstr>Century Gothic</vt:lpstr>
      <vt:lpstr>Courier New</vt:lpstr>
      <vt:lpstr>Helvetica</vt:lpstr>
      <vt:lpstr>Helvetica Neue</vt:lpstr>
      <vt:lpstr>Helvetica Neue Medium</vt:lpstr>
      <vt:lpstr>Symbol</vt:lpstr>
      <vt:lpstr>System Font Regular</vt:lpstr>
      <vt:lpstr>Wingdings</vt:lpstr>
      <vt:lpstr>Office Theme</vt:lpstr>
      <vt:lpstr>PowerPoint Presentation</vt:lpstr>
      <vt:lpstr>Technically feasible, cost effective, and innovative path to 22 GeV</vt:lpstr>
      <vt:lpstr>Emergent Phenomena in QCD</vt:lpstr>
      <vt:lpstr>Why CEBAF @ 22 GeV?</vt:lpstr>
      <vt:lpstr>Science at the Luminosity Frontier: Jefferson Lab at 22 GeV</vt:lpstr>
      <vt:lpstr>Now in a white paper with 435 authors (or more)</vt:lpstr>
      <vt:lpstr>Spectroscopy of Exotic States with c-cbar</vt:lpstr>
      <vt:lpstr>Spectroscopy of Exotic States with c-cbar</vt:lpstr>
      <vt:lpstr>PowerPoint Presentation</vt:lpstr>
      <vt:lpstr>PowerPoint Presentation</vt:lpstr>
      <vt:lpstr>Spacial q/g Structure &amp; Mechanical Properties of the Proton</vt:lpstr>
      <vt:lpstr>Spacial q/g Structure &amp; Mechanical Properties of the Proton</vt:lpstr>
      <vt:lpstr>Bound 3 Quark Structure of N∗s and Emergence of Mass</vt:lpstr>
      <vt:lpstr>Bound 3 Quark Structure of N∗s and Emergence of Mass</vt:lpstr>
      <vt:lpstr>Fragmentation, Transverse Momentum &amp; Parton Correlations</vt:lpstr>
      <vt:lpstr>Fragmentation, Transverse Momentum &amp; Parton Correlations</vt:lpstr>
      <vt:lpstr>Unambiguous Access to Strange Quarks</vt:lpstr>
      <vt:lpstr>Partonic Structure and Spin</vt:lpstr>
      <vt:lpstr>Nuclear Dynamics at Extreme Conditions</vt:lpstr>
      <vt:lpstr>Hadron–Quark Transition in Nuclear Medium</vt:lpstr>
      <vt:lpstr>Understanding Hadron Formation using Nuclei</vt:lpstr>
      <vt:lpstr>QCD Confinement and Fundamental Symmetries</vt:lpstr>
      <vt:lpstr>Current Plans</vt:lpstr>
      <vt:lpstr>Notional CEBAF &amp; upgrade schedule (FY24 – FY42)</vt:lpstr>
      <vt:lpstr>Conclusions and Outlook</vt:lpstr>
      <vt:lpstr>Thank you!</vt:lpstr>
      <vt:lpstr>J/ψ photo-production and other charmonium states in Hall D</vt:lpstr>
      <vt:lpstr>J/Y SOLID</vt:lpstr>
      <vt:lpstr>SIDIS at Large x : JLab domain</vt:lpstr>
      <vt:lpstr>PowerPoint Presentation</vt:lpstr>
      <vt:lpstr>Enhancement of the Q2 range - DVMP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Microsoft Office User</cp:lastModifiedBy>
  <cp:revision>2574</cp:revision>
  <cp:lastPrinted>2023-03-17T19:04:28Z</cp:lastPrinted>
  <dcterms:created xsi:type="dcterms:W3CDTF">2019-07-21T14:59:33Z</dcterms:created>
  <dcterms:modified xsi:type="dcterms:W3CDTF">2023-06-28T17:52:07Z</dcterms:modified>
</cp:coreProperties>
</file>