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3.png" ContentType="image/png"/>
  <Override PartName="/ppt/media/image40.png" ContentType="image/png"/>
  <Override PartName="/ppt/media/image4.jpeg" ContentType="image/jpeg"/>
  <Override PartName="/ppt/media/image57.png" ContentType="image/png"/>
  <Override PartName="/ppt/media/image20.png" ContentType="image/png"/>
  <Override PartName="/ppt/media/image54.png" ContentType="image/png"/>
  <Override PartName="/ppt/media/image14.jpeg" ContentType="image/jpeg"/>
  <Override PartName="/ppt/media/image33.png" ContentType="image/png"/>
  <Override PartName="/ppt/media/image3.png" ContentType="image/png"/>
  <Override PartName="/ppt/media/image15.jpeg" ContentType="image/jpeg"/>
  <Override PartName="/ppt/media/image64.png" ContentType="image/png"/>
  <Override PartName="/ppt/media/image16.jpeg" ContentType="image/jpeg"/>
  <Override PartName="/ppt/media/image10.png" ContentType="image/png"/>
  <Override PartName="/ppt/media/image6.jpeg" ContentType="image/jpeg"/>
  <Override PartName="/ppt/media/image60.png" ContentType="image/png"/>
  <Override PartName="/ppt/media/image18.png" ContentType="image/png"/>
  <Override PartName="/ppt/media/image2.jpeg" ContentType="image/jpeg"/>
  <Override PartName="/ppt/media/image31.png" ContentType="image/png"/>
  <Override PartName="/ppt/media/image52.jpeg" ContentType="image/jpeg"/>
  <Override PartName="/ppt/media/image13.png" ContentType="image/png"/>
  <Override PartName="/ppt/media/image1.png" ContentType="image/png"/>
  <Override PartName="/ppt/media/image29.png" ContentType="image/png"/>
  <Override PartName="/ppt/media/image63.png" ContentType="image/png"/>
  <Override PartName="/ppt/media/image25.png" ContentType="image/png"/>
  <Override PartName="/ppt/media/image62.png" ContentType="image/png"/>
  <Override PartName="/ppt/media/image51.jpeg" ContentType="image/jpeg"/>
  <Override PartName="/ppt/media/image27.png" ContentType="image/png"/>
  <Override PartName="/ppt/media/image24.png" ContentType="image/png"/>
  <Override PartName="/ppt/media/image61.png" ContentType="image/png"/>
  <Override PartName="/ppt/media/image59.png" ContentType="image/png"/>
  <Override PartName="/ppt/media/image22.png" ContentType="image/png"/>
  <Override PartName="/ppt/media/image23.png" ContentType="image/png"/>
  <Override PartName="/ppt/media/image58.png" ContentType="image/png"/>
  <Override PartName="/ppt/media/image21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2.png" ContentType="image/png"/>
  <Override PartName="/ppt/media/image28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26.png" ContentType="image/png"/>
  <Override PartName="/ppt/media/image8.jpeg" ContentType="image/jpeg"/>
  <Override PartName="/ppt/media/image38.png" ContentType="image/png"/>
  <Override PartName="/ppt/media/image9.png" ContentType="image/png"/>
  <Override PartName="/ppt/media/image39.png" ContentType="image/png"/>
  <Override PartName="/ppt/media/image11.png" ContentType="image/png"/>
  <Override PartName="/ppt/media/image30.png" ContentType="image/png"/>
  <Override PartName="/ppt/media/image32.png" ContentType="image/png"/>
  <Override PartName="/ppt/media/image34.png" ContentType="image/png"/>
  <Override PartName="/ppt/media/image36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0077450" cy="75628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presProps" Target="presProps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CLEO_II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36203522505"/>
          <c:y val="0.157131505760826"/>
          <c:w val="0.531229615133725"/>
          <c:h val="0.65435041716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Tosca</c:v>
                </c:pt>
              </c:strCache>
            </c:strRef>
          </c:tx>
          <c:spPr>
            <a:solidFill>
              <a:srgbClr val="5b9bd5"/>
            </a:solidFill>
            <a:ln w="19080">
              <a:noFill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4"/>
                <c:pt idx="0">
                  <c:v>648.12</c:v>
                </c:pt>
                <c:pt idx="1">
                  <c:v>324.06</c:v>
                </c:pt>
                <c:pt idx="2">
                  <c:v>243.045</c:v>
                </c:pt>
                <c:pt idx="3">
                  <c:v>162.03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rgbClr val="0070c0"/>
            </a:solidFill>
            <a:ln w="19080"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3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4"/>
                <c:pt idx="2">
                  <c:v>261</c:v>
                </c:pt>
                <c:pt idx="3">
                  <c:v>161</c:v>
                </c:pt>
              </c:numCache>
            </c:numRef>
          </c:yVal>
          <c:smooth val="0"/>
        </c:ser>
        <c:axId val="11345479"/>
        <c:axId val="22204754"/>
      </c:scatterChart>
      <c:valAx>
        <c:axId val="11345479"/>
        <c:scaling>
          <c:orientation val="minMax"/>
          <c:max val="200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Current [A]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cross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22204754"/>
        <c:crosses val="autoZero"/>
        <c:crossBetween val="midCat"/>
      </c:valAx>
      <c:valAx>
        <c:axId val="22204754"/>
        <c:scaling>
          <c:orientation val="minMax"/>
          <c:max val="7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Field [G]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11345479"/>
        <c:crosses val="autoZero"/>
        <c:crossBetween val="midCat"/>
      </c:valAx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mo</a:t>
            </a:r>
            <a:r>
              <a:rPr b="0" lang="en-US" sz="4400" spc="-1" strike="noStrike">
                <a:latin typeface="Arial"/>
              </a:rPr>
              <a:t>ve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sli</a:t>
            </a:r>
            <a:r>
              <a:rPr b="0" lang="en-US" sz="4400" spc="-1" strike="noStrike">
                <a:latin typeface="Arial"/>
              </a:rPr>
              <a:t>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</a:t>
            </a:r>
            <a:r>
              <a:rPr b="0" lang="en-US" sz="2000" spc="-1" strike="noStrike">
                <a:latin typeface="Arial"/>
              </a:rPr>
              <a:t>to </a:t>
            </a:r>
            <a:r>
              <a:rPr b="0" lang="en-US" sz="2000" spc="-1" strike="noStrike">
                <a:latin typeface="Arial"/>
              </a:rPr>
              <a:t>edit </a:t>
            </a:r>
            <a:r>
              <a:rPr b="0" lang="en-US" sz="2000" spc="-1" strike="noStrike">
                <a:latin typeface="Arial"/>
              </a:rPr>
              <a:t>the </a:t>
            </a:r>
            <a:r>
              <a:rPr b="0" lang="en-US" sz="2000" spc="-1" strike="noStrike">
                <a:latin typeface="Arial"/>
              </a:rPr>
              <a:t>note</a:t>
            </a:r>
            <a:r>
              <a:rPr b="0" lang="en-US" sz="2000" spc="-1" strike="noStrike">
                <a:latin typeface="Arial"/>
              </a:rPr>
              <a:t>s </a:t>
            </a:r>
            <a:r>
              <a:rPr b="0" lang="en-US" sz="2000" spc="-1" strike="noStrike">
                <a:latin typeface="Arial"/>
              </a:rPr>
              <a:t>form</a:t>
            </a:r>
            <a:r>
              <a:rPr b="0" lang="en-US" sz="2000" spc="-1" strike="noStrike">
                <a:latin typeface="Arial"/>
              </a:rPr>
              <a:t>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2AE59E40-EB31-45D8-BDFC-17786C4A609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6" name=""/>
          <p:cNvSpPr txBox="1"/>
          <p:nvPr/>
        </p:nvSpPr>
        <p:spPr>
          <a:xfrm>
            <a:off x="777600" y="4777560"/>
            <a:ext cx="6217560" cy="452592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447" name=""/>
          <p:cNvSpPr txBox="1"/>
          <p:nvPr/>
        </p:nvSpPr>
        <p:spPr>
          <a:xfrm>
            <a:off x="756360" y="4943880"/>
            <a:ext cx="6101640" cy="145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latin typeface="Arial"/>
              </a:rPr>
              <a:t>Bottom left pic:  Hall probe on a stand inside the bore of the magnet. </a:t>
            </a:r>
            <a:endParaRPr b="0" lang="en-US" sz="1000" spc="-1" strike="noStrike">
              <a:latin typeface="Arial"/>
            </a:endParaRPr>
          </a:p>
          <a:p>
            <a:r>
              <a:rPr b="0" lang="en-US" sz="1000" spc="-1" strike="noStrike">
                <a:latin typeface="Arial"/>
              </a:rPr>
              <a:t>Bottom right:  Orange line shows the magnet power supply current ramped up from 0A to 125A and then back down.  It was held for 30 mins a 125A.  The blue line is coil average temp (4K) </a:t>
            </a:r>
            <a:endParaRPr b="0" lang="en-US" sz="1000" spc="-1" strike="noStrike">
              <a:latin typeface="Arial"/>
            </a:endParaRPr>
          </a:p>
          <a:p>
            <a:r>
              <a:rPr b="0" lang="en-US" sz="1000" spc="-1" strike="noStrike">
                <a:latin typeface="Arial"/>
              </a:rPr>
              <a:t>Upper right: Is the measured field vs TOSCA model.  Not all measured points were uploaded.</a:t>
            </a:r>
            <a:endParaRPr b="0" lang="en-US" sz="1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7232760"/>
            <a:ext cx="391536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JLUO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Annual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Meeting,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June 26-28,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2023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" name="Picture 6" descr=""/>
          <p:cNvPicPr/>
          <p:nvPr/>
        </p:nvPicPr>
        <p:blipFill>
          <a:blip r:embed="rId2"/>
          <a:stretch/>
        </p:blipFill>
        <p:spPr>
          <a:xfrm>
            <a:off x="8056440" y="7122600"/>
            <a:ext cx="1326600" cy="428040"/>
          </a:xfrm>
          <a:prstGeom prst="rect">
            <a:avLst/>
          </a:prstGeom>
          <a:ln w="0">
            <a:noFill/>
          </a:ln>
        </p:spPr>
      </p:pic>
      <p:sp>
        <p:nvSpPr>
          <p:cNvPr id="3" name="Line 3"/>
          <p:cNvSpPr/>
          <p:nvPr/>
        </p:nvSpPr>
        <p:spPr>
          <a:xfrm>
            <a:off x="18360" y="685800"/>
            <a:ext cx="10058400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4"/>
          <p:cNvSpPr/>
          <p:nvPr/>
        </p:nvSpPr>
        <p:spPr>
          <a:xfrm>
            <a:off x="8600760" y="7208280"/>
            <a:ext cx="118728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DFC56624-D2C6-46D2-A869-C94345564C1D}" type="slidenum">
              <a:rPr b="0" lang="en-US" sz="1400" spc="-1" strike="noStrike">
                <a:solidFill>
                  <a:srgbClr val="000000"/>
                </a:solidFill>
                <a:latin typeface="ARie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pic>
        <p:nvPicPr>
          <p:cNvPr id="5" name="Picture 4" descr=""/>
          <p:cNvPicPr/>
          <p:nvPr/>
        </p:nvPicPr>
        <p:blipFill>
          <a:blip r:embed="rId3"/>
          <a:stretch/>
        </p:blipFill>
        <p:spPr>
          <a:xfrm>
            <a:off x="7077240" y="7168680"/>
            <a:ext cx="821160" cy="3513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0" y="7232760"/>
            <a:ext cx="391536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JLUO Annual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Meeting, June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26-28, 2023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6" name="Picture 6" descr=""/>
          <p:cNvPicPr/>
          <p:nvPr/>
        </p:nvPicPr>
        <p:blipFill>
          <a:blip r:embed="rId2"/>
          <a:stretch/>
        </p:blipFill>
        <p:spPr>
          <a:xfrm>
            <a:off x="8056440" y="7122600"/>
            <a:ext cx="1326600" cy="428040"/>
          </a:xfrm>
          <a:prstGeom prst="rect">
            <a:avLst/>
          </a:prstGeom>
          <a:ln w="0">
            <a:noFill/>
          </a:ln>
        </p:spPr>
      </p:pic>
      <p:sp>
        <p:nvSpPr>
          <p:cNvPr id="47" name="Line 3"/>
          <p:cNvSpPr/>
          <p:nvPr/>
        </p:nvSpPr>
        <p:spPr>
          <a:xfrm>
            <a:off x="18360" y="685800"/>
            <a:ext cx="10058400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8600760" y="7208280"/>
            <a:ext cx="118728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740E0EE8-2C8B-421A-9E20-39C557E42CE0}" type="slidenum">
              <a:rPr b="0" lang="en-US" sz="1400" spc="-1" strike="noStrike">
                <a:solidFill>
                  <a:srgbClr val="000000"/>
                </a:solidFill>
                <a:latin typeface="ARie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3"/>
          <a:stretch/>
        </p:blipFill>
        <p:spPr>
          <a:xfrm>
            <a:off x="7077240" y="7168680"/>
            <a:ext cx="821160" cy="35136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tex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0" y="7232760"/>
            <a:ext cx="3915360" cy="3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JLUO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Annual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Meeting,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June 26-28,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  <a:ea typeface="DejaVu Sans"/>
              </a:rPr>
              <a:t>2023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90" name="Picture 6" descr=""/>
          <p:cNvPicPr/>
          <p:nvPr/>
        </p:nvPicPr>
        <p:blipFill>
          <a:blip r:embed="rId2"/>
          <a:stretch/>
        </p:blipFill>
        <p:spPr>
          <a:xfrm>
            <a:off x="8056440" y="7122600"/>
            <a:ext cx="1326600" cy="428040"/>
          </a:xfrm>
          <a:prstGeom prst="rect">
            <a:avLst/>
          </a:prstGeom>
          <a:ln w="0">
            <a:noFill/>
          </a:ln>
        </p:spPr>
      </p:pic>
      <p:sp>
        <p:nvSpPr>
          <p:cNvPr id="91" name="Line 3"/>
          <p:cNvSpPr/>
          <p:nvPr/>
        </p:nvSpPr>
        <p:spPr>
          <a:xfrm>
            <a:off x="18360" y="685800"/>
            <a:ext cx="10058400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8600760" y="7208280"/>
            <a:ext cx="118728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9D3EF138-F972-490A-BAD0-5CE83482D32D}" type="slidenum">
              <a:rPr b="0" lang="en-US" sz="1400" spc="-1" strike="noStrike">
                <a:solidFill>
                  <a:srgbClr val="000000"/>
                </a:solidFill>
                <a:latin typeface="ARie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pic>
        <p:nvPicPr>
          <p:cNvPr id="93" name="Picture 4" descr=""/>
          <p:cNvPicPr/>
          <p:nvPr/>
        </p:nvPicPr>
        <p:blipFill>
          <a:blip r:embed="rId3"/>
          <a:stretch/>
        </p:blipFill>
        <p:spPr>
          <a:xfrm>
            <a:off x="7077240" y="7168680"/>
            <a:ext cx="821160" cy="35136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tex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hyperlink" Target="http://solid.jlab.org/" TargetMode="External"/><Relationship Id="rId4" Type="http://schemas.openxmlformats.org/officeDocument/2006/relationships/hyperlink" Target="https://arxiv.org/abs/2209.13357" TargetMode="External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hyperlink" Target="https://arxiv.org/abs/2306.04704" TargetMode="External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hyperlink" Target="https://sites.google.com/uw.edu/int/programs/22-81w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64600" y="127440"/>
            <a:ext cx="9297000" cy="55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SoL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ID –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Nex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t-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Gen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Spe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ctro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met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er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at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JLa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54400" y="4902120"/>
            <a:ext cx="3886200" cy="14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Xiaoch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Zheng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Universi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ty of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Virginia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(for 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SoLID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Collab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oration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0" name="Picture 45" descr=""/>
          <p:cNvPicPr/>
          <p:nvPr/>
        </p:nvPicPr>
        <p:blipFill>
          <a:blip r:embed="rId1"/>
          <a:stretch/>
        </p:blipFill>
        <p:spPr>
          <a:xfrm>
            <a:off x="187560" y="1017720"/>
            <a:ext cx="6838560" cy="318924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7086600" y="2743200"/>
            <a:ext cx="2742480" cy="833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JLUO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Annual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Meetin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June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26-28,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2023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142" name="Picture 50" descr=""/>
          <p:cNvPicPr/>
          <p:nvPr/>
        </p:nvPicPr>
        <p:blipFill>
          <a:blip r:embed="rId2"/>
          <a:stretch/>
        </p:blipFill>
        <p:spPr>
          <a:xfrm>
            <a:off x="7296480" y="3914640"/>
            <a:ext cx="2304000" cy="111384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4838400" y="4925520"/>
            <a:ext cx="34232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solid.jlab.org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SoLID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white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paper: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https://arxiv.org/abs/2209.13357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(accept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ed by J.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Phys.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G)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5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SIDIS and TMDs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505080" y="1965960"/>
            <a:ext cx="3152520" cy="77724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rcRect l="0" t="22196" r="0" b="0"/>
          <a:stretch/>
        </p:blipFill>
        <p:spPr>
          <a:xfrm>
            <a:off x="5064840" y="836280"/>
            <a:ext cx="4980960" cy="350712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 txBox="1"/>
          <p:nvPr/>
        </p:nvSpPr>
        <p:spPr>
          <a:xfrm>
            <a:off x="228600" y="943200"/>
            <a:ext cx="41148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Nucleon tensor charge as important as its other static properties – electric charge, mass, spin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5257800" y="4920840"/>
            <a:ext cx="4343400" cy="193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can be compared with Lattice QCD predictions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provide inputs to extraction of quark EDM from proton EDM measurements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325080" y="2888640"/>
            <a:ext cx="4545720" cy="347616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5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J/Psi Threshold Production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228600" y="914400"/>
            <a:ext cx="9600480" cy="20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Origin of the proton mass – a prominent topic in contemporary hadronic physics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Quarkonium production near threshold uniquely sensitive to the non-perturbative gluonic structure of the proton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Existing measurement by GlueX and Hall C J/psi E12-16-007, probing gluonic gravitational form factors (GFF) of the proton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204480" y="3429000"/>
            <a:ext cx="4703040" cy="293472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4944240" y="3393000"/>
            <a:ext cx="4992840" cy="297108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219" name=""/>
          <p:cNvSpPr txBox="1"/>
          <p:nvPr/>
        </p:nvSpPr>
        <p:spPr>
          <a:xfrm>
            <a:off x="228600" y="6629400"/>
            <a:ext cx="4375800" cy="2361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txBody>
          <a:bodyPr lIns="18000" rIns="18000" tIns="18000" bIns="18000" anchor="t">
            <a:noAutofit/>
          </a:bodyPr>
          <a:p>
            <a:r>
              <a:rPr b="0" lang="en-US" sz="1400" spc="-1" strike="noStrike">
                <a:latin typeface="Arial"/>
              </a:rPr>
              <a:t>GlueX: A. Ali </a:t>
            </a:r>
            <a:r>
              <a:rPr b="0" i="1" lang="en-US" sz="1400" spc="-1" strike="noStrike">
                <a:latin typeface="Arial"/>
              </a:rPr>
              <a:t>et al</a:t>
            </a:r>
            <a:r>
              <a:rPr b="0" lang="en-US" sz="1400" spc="-1" strike="noStrike">
                <a:latin typeface="Arial"/>
              </a:rPr>
              <a:t>., Phys. Rev. Lett. 123, 072001(2019)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4957200" y="6409440"/>
            <a:ext cx="5029200" cy="8175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txBody>
          <a:bodyPr lIns="99000" rIns="99000" tIns="54000" bIns="54000" anchor="t">
            <a:noAutofit/>
          </a:bodyPr>
          <a:p>
            <a:r>
              <a:rPr b="0" lang="en-US" sz="1400" spc="-1" strike="noStrike">
                <a:latin typeface="Arial"/>
              </a:rPr>
              <a:t>E12-16-007 see: B. Duran et al., Nature 615, 813-816 (2023)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Figure provided by S. Joosten, see P. Achenbach et al., https://arxiv.org/abs/2303.02579</a:t>
            </a:r>
            <a:endParaRPr b="0" lang="en-US" sz="1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"/>
          <p:cNvSpPr/>
          <p:nvPr/>
        </p:nvSpPr>
        <p:spPr>
          <a:xfrm>
            <a:off x="228600" y="1025280"/>
            <a:ext cx="73144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50 (+10) days of 3uA beam on a 15-cm LH2 target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52560" y="2150640"/>
            <a:ext cx="5262480" cy="3563640"/>
          </a:xfrm>
          <a:prstGeom prst="rect">
            <a:avLst/>
          </a:prstGeom>
          <a:ln w="0">
            <a:noFill/>
          </a:ln>
        </p:spPr>
      </p:pic>
      <p:sp>
        <p:nvSpPr>
          <p:cNvPr id="223" name=""/>
          <p:cNvSpPr/>
          <p:nvPr/>
        </p:nvSpPr>
        <p:spPr>
          <a:xfrm>
            <a:off x="5715000" y="1143000"/>
            <a:ext cx="4114080" cy="160020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14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SoLID allows for study of J/psi production in more than 1D;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Each graph corresponds to one point on the left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4" name="CustomShape 11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J/Psi Threshold Production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5315760" y="2971800"/>
            <a:ext cx="4761000" cy="4114080"/>
          </a:xfrm>
          <a:prstGeom prst="rect">
            <a:avLst/>
          </a:prstGeom>
          <a:ln w="0">
            <a:noFill/>
          </a:ln>
        </p:spPr>
      </p:pic>
      <p:sp>
        <p:nvSpPr>
          <p:cNvPr id="226" name=""/>
          <p:cNvSpPr/>
          <p:nvPr/>
        </p:nvSpPr>
        <p:spPr>
          <a:xfrm>
            <a:off x="6858000" y="2286000"/>
            <a:ext cx="457200" cy="685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"/>
          <p:cNvSpPr/>
          <p:nvPr/>
        </p:nvSpPr>
        <p:spPr>
          <a:xfrm>
            <a:off x="2971800" y="7086600"/>
            <a:ext cx="3886200" cy="38520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Figures from arxiv.org/abs/2209.13357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3"/>
          <a:stretch/>
        </p:blipFill>
        <p:spPr>
          <a:xfrm>
            <a:off x="529200" y="1492200"/>
            <a:ext cx="4523760" cy="47232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21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Parity-Violating DIS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6087600" y="1623600"/>
            <a:ext cx="3742200" cy="3726720"/>
          </a:xfrm>
          <a:prstGeom prst="rect">
            <a:avLst/>
          </a:prstGeom>
          <a:ln w="0">
            <a:noFill/>
          </a:ln>
        </p:spPr>
      </p:pic>
      <p:pic>
        <p:nvPicPr>
          <p:cNvPr id="231" name="" descr=""/>
          <p:cNvPicPr/>
          <p:nvPr/>
        </p:nvPicPr>
        <p:blipFill>
          <a:blip r:embed="rId2"/>
          <a:stretch/>
        </p:blipFill>
        <p:spPr>
          <a:xfrm>
            <a:off x="457200" y="2923200"/>
            <a:ext cx="4111200" cy="3679920"/>
          </a:xfrm>
          <a:prstGeom prst="rect">
            <a:avLst/>
          </a:prstGeom>
          <a:ln w="0">
            <a:noFill/>
          </a:ln>
        </p:spPr>
      </p:pic>
      <p:sp>
        <p:nvSpPr>
          <p:cNvPr id="232" name=""/>
          <p:cNvSpPr/>
          <p:nvPr/>
        </p:nvSpPr>
        <p:spPr>
          <a:xfrm>
            <a:off x="192600" y="806760"/>
            <a:ext cx="98298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4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BSM Physics has large phase space, precision measurements would point the way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4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PVDIS deuteron measurement access effective electron-quark couplings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3"/>
          <a:stretch/>
        </p:blipFill>
        <p:spPr>
          <a:xfrm>
            <a:off x="457200" y="1518120"/>
            <a:ext cx="5486400" cy="827280"/>
          </a:xfrm>
          <a:prstGeom prst="rect">
            <a:avLst/>
          </a:prstGeom>
          <a:ln w="0">
            <a:noFill/>
          </a:ln>
        </p:spPr>
      </p:pic>
      <p:pic>
        <p:nvPicPr>
          <p:cNvPr id="234" name="" descr=""/>
          <p:cNvPicPr/>
          <p:nvPr/>
        </p:nvPicPr>
        <p:blipFill>
          <a:blip r:embed="rId4"/>
          <a:stretch/>
        </p:blipFill>
        <p:spPr>
          <a:xfrm>
            <a:off x="421200" y="2283120"/>
            <a:ext cx="5486400" cy="640080"/>
          </a:xfrm>
          <a:prstGeom prst="rect">
            <a:avLst/>
          </a:prstGeom>
          <a:ln w="0">
            <a:noFill/>
          </a:ln>
        </p:spPr>
      </p:pic>
      <p:sp>
        <p:nvSpPr>
          <p:cNvPr id="235" name=""/>
          <p:cNvSpPr/>
          <p:nvPr/>
        </p:nvSpPr>
        <p:spPr>
          <a:xfrm>
            <a:off x="3200400" y="7093080"/>
            <a:ext cx="3200400" cy="41472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P. Souder, PAC50 talk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5"/>
          <a:stretch/>
        </p:blipFill>
        <p:spPr>
          <a:xfrm>
            <a:off x="6599160" y="5486400"/>
            <a:ext cx="2544840" cy="685440"/>
          </a:xfrm>
          <a:prstGeom prst="rect">
            <a:avLst/>
          </a:prstGeom>
          <a:ln w="0">
            <a:noFill/>
          </a:ln>
        </p:spPr>
      </p:pic>
      <p:sp>
        <p:nvSpPr>
          <p:cNvPr id="237" name=""/>
          <p:cNvSpPr txBox="1"/>
          <p:nvPr/>
        </p:nvSpPr>
        <p:spPr>
          <a:xfrm>
            <a:off x="5052600" y="6246720"/>
            <a:ext cx="50292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BSM physics probed: leptophobic Z’, dark Z, strong PV (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  <a:hlinkClick r:id="rId6"/>
              </a:rPr>
              <a:t>https://arxiv.org/abs/2306.04704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26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Parity-Violating DIS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144000" y="2514600"/>
            <a:ext cx="4937760" cy="3447000"/>
          </a:xfrm>
          <a:prstGeom prst="rect">
            <a:avLst/>
          </a:prstGeom>
          <a:ln w="0">
            <a:noFill/>
          </a:ln>
        </p:spPr>
      </p:pic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5339520" y="772560"/>
            <a:ext cx="4297680" cy="1826640"/>
          </a:xfrm>
          <a:prstGeom prst="rect">
            <a:avLst/>
          </a:prstGeom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685800" y="1851840"/>
            <a:ext cx="3656880" cy="662760"/>
          </a:xfrm>
          <a:prstGeom prst="rect">
            <a:avLst/>
          </a:prstGeom>
          <a:ln w="0">
            <a:noFill/>
          </a:ln>
        </p:spPr>
      </p:pic>
      <p:sp>
        <p:nvSpPr>
          <p:cNvPr id="242" name=""/>
          <p:cNvSpPr/>
          <p:nvPr/>
        </p:nvSpPr>
        <p:spPr>
          <a:xfrm>
            <a:off x="228600" y="915480"/>
            <a:ext cx="434268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4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PVDIS proton measurement access PDF d/u at high x, without the need of nuclear model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5257800" y="2647800"/>
            <a:ext cx="4572000" cy="52920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Figure from A. Accardi,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INT workshop on PVDIS at JLab 12 GeV (2022)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457200" y="6635880"/>
            <a:ext cx="3886200" cy="45072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Figures from arxiv.org/abs/2209.13357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5148360" y="3477600"/>
            <a:ext cx="46814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PVDIS 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48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 access flavor dependence of EMC effect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5"/>
          <a:srcRect l="36481" t="36024" r="31471" b="30620"/>
          <a:stretch/>
        </p:blipFill>
        <p:spPr>
          <a:xfrm rot="16211400">
            <a:off x="6093000" y="3805560"/>
            <a:ext cx="2893680" cy="4112640"/>
          </a:xfrm>
          <a:prstGeom prst="rect">
            <a:avLst/>
          </a:prstGeom>
          <a:ln w="18360">
            <a:solidFill>
              <a:srgbClr val="3465a4"/>
            </a:solidFill>
            <a:round/>
          </a:ln>
        </p:spPr>
      </p:pic>
      <p:pic>
        <p:nvPicPr>
          <p:cNvPr id="247" name="" descr=""/>
          <p:cNvPicPr/>
          <p:nvPr/>
        </p:nvPicPr>
        <p:blipFill>
          <a:blip r:embed="rId6"/>
          <a:stretch/>
        </p:blipFill>
        <p:spPr>
          <a:xfrm>
            <a:off x="6858000" y="3795480"/>
            <a:ext cx="2743200" cy="5770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3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Latest – CLEO-II Magnet Cold Test at JLab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49" name="Picture 6" descr="A picture containing indoor&#10;&#10;Description automatically generated"/>
          <p:cNvPicPr/>
          <p:nvPr/>
        </p:nvPicPr>
        <p:blipFill>
          <a:blip r:embed="rId1"/>
          <a:stretch/>
        </p:blipFill>
        <p:spPr>
          <a:xfrm>
            <a:off x="457200" y="1143000"/>
            <a:ext cx="8788320" cy="494280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7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Latest – CLEO-II Magnet Cold Test at JLab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251" name="Chart 7"/>
          <p:cNvGraphicFramePr/>
          <p:nvPr/>
        </p:nvGraphicFramePr>
        <p:xfrm>
          <a:off x="5667120" y="827280"/>
          <a:ext cx="4414680" cy="362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52" name="Picture 3" descr=""/>
          <p:cNvPicPr/>
          <p:nvPr/>
        </p:nvPicPr>
        <p:blipFill>
          <a:blip r:embed="rId2"/>
          <a:stretch/>
        </p:blipFill>
        <p:spPr>
          <a:xfrm>
            <a:off x="4750560" y="4474800"/>
            <a:ext cx="5258520" cy="2626560"/>
          </a:xfrm>
          <a:prstGeom prst="rect">
            <a:avLst/>
          </a:prstGeom>
          <a:ln w="0">
            <a:noFill/>
          </a:ln>
        </p:spPr>
      </p:pic>
      <p:pic>
        <p:nvPicPr>
          <p:cNvPr id="253" name="Content Placeholder 5" descr=""/>
          <p:cNvPicPr/>
          <p:nvPr/>
        </p:nvPicPr>
        <p:blipFill>
          <a:blip r:embed="rId3"/>
          <a:stretch/>
        </p:blipFill>
        <p:spPr>
          <a:xfrm>
            <a:off x="1042560" y="4629960"/>
            <a:ext cx="3696120" cy="2443320"/>
          </a:xfrm>
          <a:prstGeom prst="rect">
            <a:avLst/>
          </a:prstGeom>
          <a:ln w="0">
            <a:noFill/>
          </a:ln>
        </p:spPr>
      </p:pic>
      <p:sp>
        <p:nvSpPr>
          <p:cNvPr id="254" name="TextBox 2"/>
          <p:cNvSpPr/>
          <p:nvPr/>
        </p:nvSpPr>
        <p:spPr>
          <a:xfrm>
            <a:off x="48600" y="770400"/>
            <a:ext cx="6015600" cy="39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low current test conducted on March 24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th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The current for this test was ramped up to 120A and was held for 30 mins.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PSU output voltage ~ 1.15V during ramp up at 0.5A/s.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increase in coil voltages observed during ramp up or while at 120A for 30 minutes.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Coil believed to be superconducting with flat lined nature of temp curves during test.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3 axis Hall probe was installed in the bore of the magnet for each of the tests.  Data matched TOSCA model well.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4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Coil average temperature remained constant during test.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3989160" y="7158600"/>
            <a:ext cx="1954440" cy="3459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W. Seay</a:t>
            </a:r>
            <a:endParaRPr b="0" lang="en-US" sz="1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228600" y="876600"/>
            <a:ext cx="3623760" cy="3237480"/>
          </a:xfrm>
          <a:prstGeom prst="rect">
            <a:avLst/>
          </a:prstGeom>
          <a:ln w="0">
            <a:noFill/>
          </a:ln>
        </p:spPr>
      </p:pic>
      <p:sp>
        <p:nvSpPr>
          <p:cNvPr id="257" name="CustomShape 18"/>
          <p:cNvSpPr/>
          <p:nvPr/>
        </p:nvSpPr>
        <p:spPr>
          <a:xfrm>
            <a:off x="228600" y="105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Latest pre-R&amp;D – Detector Beam Test (2022-23 Hall C)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58" name="Google Shape;164;p18" descr=""/>
          <p:cNvPicPr/>
          <p:nvPr/>
        </p:nvPicPr>
        <p:blipFill>
          <a:blip r:embed="rId2"/>
          <a:stretch/>
        </p:blipFill>
        <p:spPr>
          <a:xfrm>
            <a:off x="3429000" y="3164400"/>
            <a:ext cx="3428280" cy="2567880"/>
          </a:xfrm>
          <a:prstGeom prst="rect">
            <a:avLst/>
          </a:prstGeom>
          <a:ln w="0">
            <a:noFill/>
          </a:ln>
        </p:spPr>
      </p:pic>
      <p:pic>
        <p:nvPicPr>
          <p:cNvPr id="259" name="Google Shape;324;p24" descr=""/>
          <p:cNvPicPr/>
          <p:nvPr/>
        </p:nvPicPr>
        <p:blipFill>
          <a:blip r:embed="rId3"/>
          <a:stretch/>
        </p:blipFill>
        <p:spPr>
          <a:xfrm>
            <a:off x="7086600" y="3157920"/>
            <a:ext cx="2864520" cy="3819960"/>
          </a:xfrm>
          <a:prstGeom prst="rect">
            <a:avLst/>
          </a:prstGeom>
          <a:ln w="0">
            <a:noFill/>
          </a:ln>
        </p:spPr>
      </p:pic>
      <p:sp>
        <p:nvSpPr>
          <p:cNvPr id="260" name="Google Shape;273;p22"/>
          <p:cNvSpPr/>
          <p:nvPr/>
        </p:nvSpPr>
        <p:spPr>
          <a:xfrm>
            <a:off x="3657600" y="1143000"/>
            <a:ext cx="4572000" cy="17568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1" name=""/>
          <p:cNvGrpSpPr/>
          <p:nvPr/>
        </p:nvGrpSpPr>
        <p:grpSpPr>
          <a:xfrm>
            <a:off x="3384000" y="1247760"/>
            <a:ext cx="4786200" cy="1688040"/>
            <a:chOff x="3384000" y="1247760"/>
            <a:chExt cx="4786200" cy="1688040"/>
          </a:xfrm>
        </p:grpSpPr>
        <p:grpSp>
          <p:nvGrpSpPr>
            <p:cNvPr id="262" name=""/>
            <p:cNvGrpSpPr/>
            <p:nvPr/>
          </p:nvGrpSpPr>
          <p:grpSpPr>
            <a:xfrm>
              <a:off x="3384000" y="1449720"/>
              <a:ext cx="937440" cy="765000"/>
              <a:chOff x="3384000" y="1449720"/>
              <a:chExt cx="937440" cy="765000"/>
            </a:xfrm>
          </p:grpSpPr>
          <p:sp>
            <p:nvSpPr>
              <p:cNvPr id="263" name=""/>
              <p:cNvSpPr/>
              <p:nvPr/>
            </p:nvSpPr>
            <p:spPr>
              <a:xfrm>
                <a:off x="3848400" y="1760400"/>
                <a:ext cx="90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3465a4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"/>
              <p:cNvSpPr/>
              <p:nvPr/>
            </p:nvSpPr>
            <p:spPr>
              <a:xfrm>
                <a:off x="4031280" y="1760400"/>
                <a:ext cx="90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3465a4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5" name=""/>
              <p:cNvSpPr/>
              <p:nvPr/>
            </p:nvSpPr>
            <p:spPr>
              <a:xfrm>
                <a:off x="3384000" y="1449720"/>
                <a:ext cx="937440" cy="25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GEM1,2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266" name=""/>
            <p:cNvGrpSpPr/>
            <p:nvPr/>
          </p:nvGrpSpPr>
          <p:grpSpPr>
            <a:xfrm>
              <a:off x="5241600" y="1427040"/>
              <a:ext cx="937440" cy="787680"/>
              <a:chOff x="5241600" y="1427040"/>
              <a:chExt cx="937440" cy="787680"/>
            </a:xfrm>
          </p:grpSpPr>
          <p:sp>
            <p:nvSpPr>
              <p:cNvPr id="267" name=""/>
              <p:cNvSpPr/>
              <p:nvPr/>
            </p:nvSpPr>
            <p:spPr>
              <a:xfrm>
                <a:off x="5567040" y="1760400"/>
                <a:ext cx="90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3465a4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"/>
              <p:cNvSpPr/>
              <p:nvPr/>
            </p:nvSpPr>
            <p:spPr>
              <a:xfrm>
                <a:off x="5713560" y="1760400"/>
                <a:ext cx="90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3465a4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"/>
              <p:cNvSpPr/>
              <p:nvPr/>
            </p:nvSpPr>
            <p:spPr>
              <a:xfrm>
                <a:off x="5241600" y="1427040"/>
                <a:ext cx="937440" cy="25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GEM3,4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270" name=""/>
            <p:cNvGrpSpPr/>
            <p:nvPr/>
          </p:nvGrpSpPr>
          <p:grpSpPr>
            <a:xfrm>
              <a:off x="4385880" y="1760400"/>
              <a:ext cx="1158840" cy="454320"/>
              <a:chOff x="4385880" y="1760400"/>
              <a:chExt cx="1158840" cy="454320"/>
            </a:xfrm>
          </p:grpSpPr>
          <p:sp>
            <p:nvSpPr>
              <p:cNvPr id="271" name=""/>
              <p:cNvSpPr/>
              <p:nvPr/>
            </p:nvSpPr>
            <p:spPr>
              <a:xfrm>
                <a:off x="4397040" y="1760400"/>
                <a:ext cx="107424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e327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"/>
              <p:cNvSpPr/>
              <p:nvPr/>
            </p:nvSpPr>
            <p:spPr>
              <a:xfrm>
                <a:off x="4385880" y="1856880"/>
                <a:ext cx="1158840" cy="25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Cherenkov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273" name=""/>
            <p:cNvGrpSpPr/>
            <p:nvPr/>
          </p:nvGrpSpPr>
          <p:grpSpPr>
            <a:xfrm>
              <a:off x="6846840" y="1760400"/>
              <a:ext cx="946800" cy="454320"/>
              <a:chOff x="6846840" y="1760400"/>
              <a:chExt cx="946800" cy="454320"/>
            </a:xfrm>
          </p:grpSpPr>
          <p:sp>
            <p:nvSpPr>
              <p:cNvPr id="274" name=""/>
              <p:cNvSpPr/>
              <p:nvPr/>
            </p:nvSpPr>
            <p:spPr>
              <a:xfrm>
                <a:off x="6846840" y="1760400"/>
                <a:ext cx="94680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"/>
              <p:cNvSpPr/>
              <p:nvPr/>
            </p:nvSpPr>
            <p:spPr>
              <a:xfrm>
                <a:off x="6846840" y="1868040"/>
                <a:ext cx="94680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Shower</a:t>
                </a:r>
                <a:endParaRPr b="0" lang="en-US" sz="1200" spc="-1" strike="noStrike">
                  <a:latin typeface="Arial"/>
                </a:endParaRPr>
              </a:p>
            </p:txBody>
          </p:sp>
        </p:grpSp>
        <p:grpSp>
          <p:nvGrpSpPr>
            <p:cNvPr id="276" name=""/>
            <p:cNvGrpSpPr/>
            <p:nvPr/>
          </p:nvGrpSpPr>
          <p:grpSpPr>
            <a:xfrm>
              <a:off x="5536080" y="1531800"/>
              <a:ext cx="840240" cy="1404000"/>
              <a:chOff x="5536080" y="1531800"/>
              <a:chExt cx="840240" cy="1404000"/>
            </a:xfrm>
          </p:grpSpPr>
          <p:sp>
            <p:nvSpPr>
              <p:cNvPr id="277" name=""/>
              <p:cNvSpPr/>
              <p:nvPr/>
            </p:nvSpPr>
            <p:spPr>
              <a:xfrm>
                <a:off x="6078960" y="1531800"/>
                <a:ext cx="90720" cy="91116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18a30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"/>
              <p:cNvSpPr/>
              <p:nvPr/>
            </p:nvSpPr>
            <p:spPr>
              <a:xfrm>
                <a:off x="5536080" y="2677320"/>
                <a:ext cx="84024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LASPD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79" name=""/>
              <p:cNvSpPr/>
              <p:nvPr/>
            </p:nvSpPr>
            <p:spPr>
              <a:xfrm flipV="1">
                <a:off x="5938200" y="2445480"/>
                <a:ext cx="197280" cy="228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80" name=""/>
            <p:cNvGrpSpPr/>
            <p:nvPr/>
          </p:nvGrpSpPr>
          <p:grpSpPr>
            <a:xfrm>
              <a:off x="5360400" y="1868040"/>
              <a:ext cx="645120" cy="716040"/>
              <a:chOff x="5360400" y="1868040"/>
              <a:chExt cx="645120" cy="716040"/>
            </a:xfrm>
          </p:grpSpPr>
          <p:sp>
            <p:nvSpPr>
              <p:cNvPr id="281" name=""/>
              <p:cNvSpPr/>
              <p:nvPr/>
            </p:nvSpPr>
            <p:spPr>
              <a:xfrm>
                <a:off x="5896440" y="1868040"/>
                <a:ext cx="90360" cy="22608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18a30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"/>
              <p:cNvSpPr/>
              <p:nvPr/>
            </p:nvSpPr>
            <p:spPr>
              <a:xfrm>
                <a:off x="5360400" y="2325600"/>
                <a:ext cx="64512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SC-C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 flipV="1">
                <a:off x="5756040" y="2121840"/>
                <a:ext cx="196920" cy="228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84" name=""/>
            <p:cNvGrpSpPr/>
            <p:nvPr/>
          </p:nvGrpSpPr>
          <p:grpSpPr>
            <a:xfrm>
              <a:off x="6109920" y="1760400"/>
              <a:ext cx="644760" cy="931320"/>
              <a:chOff x="6109920" y="1760400"/>
              <a:chExt cx="644760" cy="931320"/>
            </a:xfrm>
          </p:grpSpPr>
          <p:sp>
            <p:nvSpPr>
              <p:cNvPr id="285" name=""/>
              <p:cNvSpPr/>
              <p:nvPr/>
            </p:nvSpPr>
            <p:spPr>
              <a:xfrm>
                <a:off x="6261840" y="1760400"/>
                <a:ext cx="10908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18a30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"/>
              <p:cNvSpPr/>
              <p:nvPr/>
            </p:nvSpPr>
            <p:spPr>
              <a:xfrm>
                <a:off x="6109920" y="2433600"/>
                <a:ext cx="644760" cy="25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SC-D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 flipH="1" flipV="1">
                <a:off x="6318720" y="2229840"/>
                <a:ext cx="83880" cy="21528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88" name=""/>
            <p:cNvGrpSpPr/>
            <p:nvPr/>
          </p:nvGrpSpPr>
          <p:grpSpPr>
            <a:xfrm>
              <a:off x="6079680" y="1247760"/>
              <a:ext cx="946440" cy="966960"/>
              <a:chOff x="6079680" y="1247760"/>
              <a:chExt cx="946440" cy="966960"/>
            </a:xfrm>
          </p:grpSpPr>
          <p:sp>
            <p:nvSpPr>
              <p:cNvPr id="289" name=""/>
              <p:cNvSpPr/>
              <p:nvPr/>
            </p:nvSpPr>
            <p:spPr>
              <a:xfrm>
                <a:off x="6481080" y="1760400"/>
                <a:ext cx="72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"/>
              <p:cNvSpPr/>
              <p:nvPr/>
            </p:nvSpPr>
            <p:spPr>
              <a:xfrm>
                <a:off x="6079680" y="1247760"/>
                <a:ext cx="94644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prelead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 flipH="1" flipV="1">
                <a:off x="6402600" y="1531440"/>
                <a:ext cx="120600" cy="210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92" name=""/>
            <p:cNvGrpSpPr/>
            <p:nvPr/>
          </p:nvGrpSpPr>
          <p:grpSpPr>
            <a:xfrm>
              <a:off x="6663960" y="1319400"/>
              <a:ext cx="1056600" cy="895320"/>
              <a:chOff x="6663960" y="1319400"/>
              <a:chExt cx="1056600" cy="895320"/>
            </a:xfrm>
          </p:grpSpPr>
          <p:sp>
            <p:nvSpPr>
              <p:cNvPr id="293" name=""/>
              <p:cNvSpPr/>
              <p:nvPr/>
            </p:nvSpPr>
            <p:spPr>
              <a:xfrm>
                <a:off x="6663960" y="1760400"/>
                <a:ext cx="9072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4" name=""/>
              <p:cNvSpPr/>
              <p:nvPr/>
            </p:nvSpPr>
            <p:spPr>
              <a:xfrm>
                <a:off x="6773760" y="1319400"/>
                <a:ext cx="946800" cy="25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Preshower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 flipV="1">
                <a:off x="6706440" y="1546200"/>
                <a:ext cx="197280" cy="228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96" name=""/>
            <p:cNvGrpSpPr/>
            <p:nvPr/>
          </p:nvGrpSpPr>
          <p:grpSpPr>
            <a:xfrm>
              <a:off x="7525440" y="1760400"/>
              <a:ext cx="644760" cy="930600"/>
              <a:chOff x="7525440" y="1760400"/>
              <a:chExt cx="644760" cy="930600"/>
            </a:xfrm>
          </p:grpSpPr>
          <p:sp>
            <p:nvSpPr>
              <p:cNvPr id="297" name=""/>
              <p:cNvSpPr/>
              <p:nvPr/>
            </p:nvSpPr>
            <p:spPr>
              <a:xfrm>
                <a:off x="8017200" y="1760400"/>
                <a:ext cx="90360" cy="45432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18a30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"/>
              <p:cNvSpPr/>
              <p:nvPr/>
            </p:nvSpPr>
            <p:spPr>
              <a:xfrm>
                <a:off x="7525440" y="2432520"/>
                <a:ext cx="64476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SC-B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 flipV="1">
                <a:off x="7877160" y="2230200"/>
                <a:ext cx="196920" cy="228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0" name=""/>
            <p:cNvGrpSpPr/>
            <p:nvPr/>
          </p:nvGrpSpPr>
          <p:grpSpPr>
            <a:xfrm>
              <a:off x="3715200" y="1531800"/>
              <a:ext cx="644760" cy="1375560"/>
              <a:chOff x="3715200" y="1531800"/>
              <a:chExt cx="644760" cy="1375560"/>
            </a:xfrm>
          </p:grpSpPr>
          <p:sp>
            <p:nvSpPr>
              <p:cNvPr id="301" name=""/>
              <p:cNvSpPr/>
              <p:nvPr/>
            </p:nvSpPr>
            <p:spPr>
              <a:xfrm>
                <a:off x="4203000" y="1531800"/>
                <a:ext cx="90360" cy="911160"/>
              </a:xfrm>
              <a:prstGeom prst="rect">
                <a:avLst/>
              </a:prstGeom>
              <a:solidFill>
                <a:srgbClr val="ffffff"/>
              </a:solidFill>
              <a:ln w="18360">
                <a:solidFill>
                  <a:srgbClr val="18a30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"/>
              <p:cNvSpPr/>
              <p:nvPr/>
            </p:nvSpPr>
            <p:spPr>
              <a:xfrm>
                <a:off x="3715200" y="2648880"/>
                <a:ext cx="644760" cy="258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n-US" sz="12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SC-A</a:t>
                </a:r>
                <a:endParaRPr b="0" lang="en-US" sz="1200" spc="-1" strike="noStrike">
                  <a:latin typeface="Arial"/>
                </a:endParaRPr>
              </a:p>
            </p:txBody>
          </p:sp>
          <p:sp>
            <p:nvSpPr>
              <p:cNvPr id="303" name=""/>
              <p:cNvSpPr/>
              <p:nvPr/>
            </p:nvSpPr>
            <p:spPr>
              <a:xfrm flipV="1">
                <a:off x="4037400" y="2445840"/>
                <a:ext cx="196920" cy="228600"/>
              </a:xfrm>
              <a:prstGeom prst="line">
                <a:avLst/>
              </a:prstGeom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304" name=""/>
          <p:cNvSpPr/>
          <p:nvPr/>
        </p:nvSpPr>
        <p:spPr>
          <a:xfrm>
            <a:off x="228600" y="5711400"/>
            <a:ext cx="68580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Similar detector setup as SoLID (1/600), no magnet, ~10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krad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Extensive simulation, PID study with both classical and AI/ML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228600" y="4335840"/>
            <a:ext cx="2971800" cy="16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Three stages: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June 2022: install at (L) 82</a:t>
            </a:r>
            <a:r>
              <a:rPr b="0" lang="en-US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b="0" lang="en-US" sz="1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X’mas 2022: cosmic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Jan 2023: moved to (R) 7</a:t>
            </a:r>
            <a:r>
              <a:rPr b="0" lang="en-US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Feb 2023: moved to (R) 18</a:t>
            </a:r>
            <a:r>
              <a:rPr b="0" lang="en-US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102960" y="876600"/>
            <a:ext cx="1954440" cy="3459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M. Nycz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102960" y="876600"/>
            <a:ext cx="1954440" cy="3459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M. Nycz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12600" y="6596640"/>
            <a:ext cx="7158600" cy="7185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Collective effort of: X. Bai, A. Camsonne, J. Caylor, C. Hedinger, T. Holmstrom, M. Nycz, C. Peng, Y. Tian, D. Upton, Z. Ye, J. Zhang, Z. Zhao, JLab DAQ group, and Hall C(A) tech/staff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309" name="Group 25"/>
          <p:cNvGrpSpPr/>
          <p:nvPr/>
        </p:nvGrpSpPr>
        <p:grpSpPr>
          <a:xfrm>
            <a:off x="8385480" y="885240"/>
            <a:ext cx="1611720" cy="2224440"/>
            <a:chOff x="8385480" y="885240"/>
            <a:chExt cx="1611720" cy="2224440"/>
          </a:xfrm>
        </p:grpSpPr>
        <p:sp>
          <p:nvSpPr>
            <p:cNvPr id="310" name="CustomShape 23"/>
            <p:cNvSpPr/>
            <p:nvPr/>
          </p:nvSpPr>
          <p:spPr>
            <a:xfrm>
              <a:off x="9184320" y="2085480"/>
              <a:ext cx="708120" cy="19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9560" rIns="79560" tIns="39600" bIns="3960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590" spc="-1" strike="noStrike">
                  <a:solidFill>
                    <a:srgbClr val="2a6099"/>
                  </a:solidFill>
                  <a:latin typeface="Arial"/>
                  <a:ea typeface="DejaVu Sans"/>
                </a:rPr>
                <a:t>right</a:t>
              </a:r>
              <a:endParaRPr b="0" lang="en-US" sz="1590" spc="-1" strike="noStrike">
                <a:latin typeface="Arial"/>
              </a:endParaRPr>
            </a:p>
          </p:txBody>
        </p:sp>
        <p:grpSp>
          <p:nvGrpSpPr>
            <p:cNvPr id="311" name="Group 2"/>
            <p:cNvGrpSpPr/>
            <p:nvPr/>
          </p:nvGrpSpPr>
          <p:grpSpPr>
            <a:xfrm>
              <a:off x="8385480" y="885240"/>
              <a:ext cx="1611720" cy="2224440"/>
              <a:chOff x="8385480" y="885240"/>
              <a:chExt cx="1611720" cy="2224440"/>
            </a:xfrm>
          </p:grpSpPr>
          <p:grpSp>
            <p:nvGrpSpPr>
              <p:cNvPr id="312" name="Group 3"/>
              <p:cNvGrpSpPr/>
              <p:nvPr/>
            </p:nvGrpSpPr>
            <p:grpSpPr>
              <a:xfrm>
                <a:off x="8385480" y="1197720"/>
                <a:ext cx="1528920" cy="1417320"/>
                <a:chOff x="8385480" y="1197720"/>
                <a:chExt cx="1528920" cy="1417320"/>
              </a:xfrm>
            </p:grpSpPr>
            <p:sp>
              <p:nvSpPr>
                <p:cNvPr id="313" name="CustomShape 31"/>
                <p:cNvSpPr/>
                <p:nvPr/>
              </p:nvSpPr>
              <p:spPr>
                <a:xfrm rot="1830600">
                  <a:off x="8797680" y="1335240"/>
                  <a:ext cx="708120" cy="606960"/>
                </a:xfrm>
                <a:custGeom>
                  <a:avLst/>
                  <a:gdLst/>
                  <a:ah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4" name="CustomShape 32"/>
                <p:cNvSpPr/>
                <p:nvPr/>
              </p:nvSpPr>
              <p:spPr>
                <a:xfrm rot="1831200">
                  <a:off x="8490240" y="1859760"/>
                  <a:ext cx="708840" cy="606960"/>
                </a:xfrm>
                <a:custGeom>
                  <a:avLst/>
                  <a:gdLst/>
                  <a:ahLst/>
                  <a:rect l="l" t="t" r="r" b="b"/>
                  <a:pathLst>
                    <a:path w="3559" h="3052">
                      <a:moveTo>
                        <a:pt x="888" y="3"/>
                      </a:moveTo>
                      <a:lnTo>
                        <a:pt x="2666" y="0"/>
                      </a:lnTo>
                      <a:lnTo>
                        <a:pt x="3558" y="1522"/>
                      </a:lnTo>
                      <a:lnTo>
                        <a:pt x="2669" y="3049"/>
                      </a:lnTo>
                      <a:lnTo>
                        <a:pt x="892" y="3051"/>
                      </a:lnTo>
                      <a:lnTo>
                        <a:pt x="0" y="1528"/>
                      </a:lnTo>
                      <a:lnTo>
                        <a:pt x="888" y="3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5" name="CustomShape 33"/>
                <p:cNvSpPr/>
                <p:nvPr/>
              </p:nvSpPr>
              <p:spPr>
                <a:xfrm rot="1831800">
                  <a:off x="9101160" y="1870200"/>
                  <a:ext cx="708120" cy="607320"/>
                </a:xfrm>
                <a:custGeom>
                  <a:avLst/>
                  <a:gdLst/>
                  <a:ahLst/>
                  <a:rect l="l" t="t" r="r" b="b"/>
                  <a:pathLst>
                    <a:path w="3559" h="3051">
                      <a:moveTo>
                        <a:pt x="888" y="2"/>
                      </a:moveTo>
                      <a:lnTo>
                        <a:pt x="2666" y="0"/>
                      </a:lnTo>
                      <a:lnTo>
                        <a:pt x="3558" y="1521"/>
                      </a:lnTo>
                      <a:lnTo>
                        <a:pt x="2669" y="3048"/>
                      </a:lnTo>
                      <a:lnTo>
                        <a:pt x="892" y="3050"/>
                      </a:lnTo>
                      <a:lnTo>
                        <a:pt x="0" y="1527"/>
                      </a:lnTo>
                      <a:lnTo>
                        <a:pt x="888" y="2"/>
                      </a:lnTo>
                    </a:path>
                  </a:pathLst>
                </a:custGeom>
                <a:noFill/>
                <a:ln w="36720">
                  <a:solidFill>
                    <a:srgbClr val="1e9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6" name="CustomShape 34"/>
                <p:cNvSpPr/>
                <p:nvPr/>
              </p:nvSpPr>
              <p:spPr>
                <a:xfrm>
                  <a:off x="8834400" y="1424160"/>
                  <a:ext cx="708120" cy="3326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9560" rIns="79560" tIns="39600" bIns="39600" anchor="t">
                  <a:noAutofit/>
                </a:bodyPr>
                <a:p>
                  <a:pPr>
                    <a:lnSpc>
                      <a:spcPct val="100000"/>
                    </a:lnSpc>
                    <a:buNone/>
                  </a:pPr>
                  <a:r>
                    <a:rPr b="0" lang="en-US" sz="1410" spc="-1" strike="noStrike">
                      <a:solidFill>
                        <a:srgbClr val="2a6099"/>
                      </a:solidFill>
                      <a:latin typeface="Arial"/>
                      <a:ea typeface="DejaVu Sans"/>
                    </a:rPr>
                    <a:t>top</a:t>
                  </a:r>
                  <a:endParaRPr b="0" lang="en-US" sz="1410" spc="-1" strike="noStrike">
                    <a:latin typeface="Arial"/>
                  </a:endParaRPr>
                </a:p>
              </p:txBody>
            </p:sp>
          </p:grpSp>
          <p:grpSp>
            <p:nvGrpSpPr>
              <p:cNvPr id="317" name="Group 5"/>
              <p:cNvGrpSpPr/>
              <p:nvPr/>
            </p:nvGrpSpPr>
            <p:grpSpPr>
              <a:xfrm>
                <a:off x="8464680" y="885240"/>
                <a:ext cx="1532520" cy="2224440"/>
                <a:chOff x="8464680" y="885240"/>
                <a:chExt cx="1532520" cy="2224440"/>
              </a:xfrm>
            </p:grpSpPr>
            <p:sp>
              <p:nvSpPr>
                <p:cNvPr id="318" name="Trapezoid 1"/>
                <p:cNvSpPr/>
                <p:nvPr/>
              </p:nvSpPr>
              <p:spPr>
                <a:xfrm rot="16200000">
                  <a:off x="8992440" y="1397880"/>
                  <a:ext cx="308880" cy="1112040"/>
                </a:xfrm>
                <a:prstGeom prst="trapezoid">
                  <a:avLst>
                    <a:gd name="adj" fmla="val 20339"/>
                  </a:avLst>
                </a:prstGeom>
                <a:noFill/>
                <a:ln w="19080">
                  <a:solidFill>
                    <a:srgbClr val="70ad47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9" name="Trapezoid 2"/>
                <p:cNvSpPr/>
                <p:nvPr/>
              </p:nvSpPr>
              <p:spPr>
                <a:xfrm rot="10800000">
                  <a:off x="8867160" y="885240"/>
                  <a:ext cx="575280" cy="2224440"/>
                </a:xfrm>
                <a:prstGeom prst="trapezoid">
                  <a:avLst>
                    <a:gd name="adj" fmla="val 20339"/>
                  </a:avLst>
                </a:prstGeom>
                <a:noFill/>
                <a:ln w="19080">
                  <a:solidFill>
                    <a:srgbClr val="70ad47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0" name="CustomShape 35"/>
                <p:cNvSpPr/>
                <p:nvPr/>
              </p:nvSpPr>
              <p:spPr>
                <a:xfrm>
                  <a:off x="8788680" y="1568520"/>
                  <a:ext cx="708120" cy="191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1" name="CustomShape 37"/>
                <p:cNvSpPr/>
                <p:nvPr/>
              </p:nvSpPr>
              <p:spPr>
                <a:xfrm>
                  <a:off x="8464680" y="2085480"/>
                  <a:ext cx="708480" cy="191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9560" rIns="79560" tIns="39600" bIns="39600" anchor="t">
                  <a:no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1590" spc="-1" strike="noStrike">
                      <a:solidFill>
                        <a:srgbClr val="2a6099"/>
                      </a:solidFill>
                      <a:latin typeface="Arial"/>
                      <a:ea typeface="DejaVu Sans"/>
                    </a:rPr>
                    <a:t>left</a:t>
                  </a:r>
                  <a:endParaRPr b="0" lang="en-US" sz="1590" spc="-1" strike="noStrike">
                    <a:latin typeface="Arial"/>
                  </a:endParaRPr>
                </a:p>
              </p:txBody>
            </p:sp>
            <p:sp>
              <p:nvSpPr>
                <p:cNvPr id="322" name="CustomShape 38"/>
                <p:cNvSpPr/>
                <p:nvPr/>
              </p:nvSpPr>
              <p:spPr>
                <a:xfrm>
                  <a:off x="8886240" y="1677600"/>
                  <a:ext cx="534600" cy="526320"/>
                </a:xfrm>
                <a:prstGeom prst="rect">
                  <a:avLst/>
                </a:prstGeom>
                <a:noFill/>
                <a:ln w="18360">
                  <a:solidFill>
                    <a:srgbClr val="80008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3" name="TextShape 1"/>
                <p:cNvSpPr/>
                <p:nvPr/>
              </p:nvSpPr>
              <p:spPr>
                <a:xfrm>
                  <a:off x="9514440" y="894600"/>
                  <a:ext cx="482760" cy="477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67000">
                      <a:srgbClr val="ffbf00"/>
                    </a:gs>
                    <a:gs pos="100000">
                      <a:srgbClr val="ffbf00"/>
                    </a:gs>
                  </a:gsLst>
                  <a:path path="circle">
                    <a:fillToRect l="82000" t="16000" r="18000" b="84000"/>
                  </a:path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9560" rIns="79560" tIns="39600" bIns="39600" anchor="t">
                  <a:noAutofit/>
                </a:bodyPr>
                <a:p>
                  <a:pPr algn="ctr">
                    <a:lnSpc>
                      <a:spcPct val="100000"/>
                    </a:lnSpc>
                    <a:buNone/>
                  </a:pPr>
                  <a:r>
                    <a:rPr b="0" lang="en-US" sz="124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frontview</a:t>
                  </a:r>
                  <a:endParaRPr b="0" lang="en-US" sz="1240" spc="-1" strike="noStrike">
                    <a:latin typeface="Arial"/>
                  </a:endParaRPr>
                </a:p>
              </p:txBody>
            </p:sp>
            <p:sp>
              <p:nvSpPr>
                <p:cNvPr id="324" name="CustomShape 39"/>
                <p:cNvSpPr/>
                <p:nvPr/>
              </p:nvSpPr>
              <p:spPr>
                <a:xfrm>
                  <a:off x="8569800" y="1415520"/>
                  <a:ext cx="1154880" cy="1139400"/>
                </a:xfrm>
                <a:prstGeom prst="ellipse">
                  <a:avLst/>
                </a:prstGeom>
                <a:noFill/>
                <a:ln w="36720">
                  <a:solidFill>
                    <a:srgbClr val="ff8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5" name="CustomShape 40"/>
                <p:cNvSpPr/>
                <p:nvPr/>
              </p:nvSpPr>
              <p:spPr>
                <a:xfrm>
                  <a:off x="9008280" y="1773720"/>
                  <a:ext cx="272520" cy="378720"/>
                </a:xfrm>
                <a:prstGeom prst="rect">
                  <a:avLst/>
                </a:prstGeom>
                <a:noFill/>
                <a:ln w="19080">
                  <a:solidFill>
                    <a:srgbClr val="008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326" name="TextShape 2"/>
          <p:cNvSpPr/>
          <p:nvPr/>
        </p:nvSpPr>
        <p:spPr>
          <a:xfrm>
            <a:off x="4474800" y="1202400"/>
            <a:ext cx="914400" cy="228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67000">
                <a:srgbClr val="ffbf00"/>
              </a:gs>
              <a:gs pos="100000">
                <a:srgbClr val="ffbf00"/>
              </a:gs>
            </a:gsLst>
            <a:path path="circle">
              <a:fillToRect l="82000" t="16000" r="18000" b="84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9560" rIns="79560" tIns="39600" bIns="396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40" spc="-1" strike="noStrike">
                <a:solidFill>
                  <a:srgbClr val="000000"/>
                </a:solidFill>
                <a:latin typeface="Arial"/>
                <a:ea typeface="DejaVu Sans"/>
              </a:rPr>
              <a:t>sideview</a:t>
            </a:r>
            <a:endParaRPr b="0" lang="en-US" sz="124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" descr=""/>
          <p:cNvPicPr/>
          <p:nvPr/>
        </p:nvPicPr>
        <p:blipFill>
          <a:blip r:embed="rId1"/>
          <a:srcRect l="0" t="6427" r="18163" b="0"/>
          <a:stretch/>
        </p:blipFill>
        <p:spPr>
          <a:xfrm>
            <a:off x="457200" y="4608000"/>
            <a:ext cx="4343040" cy="2990880"/>
          </a:xfrm>
          <a:prstGeom prst="rect">
            <a:avLst/>
          </a:prstGeom>
          <a:ln w="0">
            <a:noFill/>
          </a:ln>
        </p:spPr>
      </p:pic>
      <p:sp>
        <p:nvSpPr>
          <p:cNvPr id="328" name="CustomShape 28"/>
          <p:cNvSpPr/>
          <p:nvPr/>
        </p:nvSpPr>
        <p:spPr>
          <a:xfrm>
            <a:off x="228600" y="11628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Latest pre-R&amp;D – Detector Beam Test (2022-23 Hall C)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29" name="Picture 11" descr="Screen Shot 2023-03-12 at 5.23.37 PM.png"/>
          <p:cNvPicPr/>
          <p:nvPr/>
        </p:nvPicPr>
        <p:blipFill>
          <a:blip r:embed="rId2"/>
          <a:stretch/>
        </p:blipFill>
        <p:spPr>
          <a:xfrm>
            <a:off x="228600" y="1717920"/>
            <a:ext cx="4799880" cy="262476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2" descr="Screen Shot 2023-05-30 at 9.48.24 AM.png"/>
          <p:cNvPicPr/>
          <p:nvPr/>
        </p:nvPicPr>
        <p:blipFill>
          <a:blip r:embed="rId3"/>
          <a:stretch/>
        </p:blipFill>
        <p:spPr>
          <a:xfrm>
            <a:off x="5108400" y="2635920"/>
            <a:ext cx="4799880" cy="228528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"/>
          <p:cNvSpPr/>
          <p:nvPr/>
        </p:nvSpPr>
        <p:spPr>
          <a:xfrm>
            <a:off x="228600" y="914400"/>
            <a:ext cx="4571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82 deg: Shower MIP not visible, calibrate sim/data using spectrum slope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2" name="Rectangle 2"/>
          <p:cNvSpPr/>
          <p:nvPr/>
        </p:nvSpPr>
        <p:spPr>
          <a:xfrm>
            <a:off x="5257800" y="950400"/>
            <a:ext cx="479988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 and 18 deg: 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detectors calibrated with sim using MIP location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rates agree with simulation to within (10-15)%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33" name="Picture 15" descr="Screen Shot 2023-05-05 at 12.16.09 PM.png"/>
          <p:cNvPicPr/>
          <p:nvPr/>
        </p:nvPicPr>
        <p:blipFill>
          <a:blip r:embed="rId4"/>
          <a:srcRect l="0" t="0" r="0" b="51628"/>
          <a:stretch/>
        </p:blipFill>
        <p:spPr>
          <a:xfrm>
            <a:off x="5257800" y="5029200"/>
            <a:ext cx="4650480" cy="2394000"/>
          </a:xfrm>
          <a:prstGeom prst="rect">
            <a:avLst/>
          </a:prstGeom>
          <a:ln w="0">
            <a:noFill/>
          </a:ln>
        </p:spPr>
      </p:pic>
      <p:sp>
        <p:nvSpPr>
          <p:cNvPr id="334" name="Rectangle 3"/>
          <p:cNvSpPr/>
          <p:nvPr/>
        </p:nvSpPr>
        <p:spPr>
          <a:xfrm>
            <a:off x="228600" y="4332600"/>
            <a:ext cx="4800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ML vs. classical PID with “pencil sim”: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8001000" y="5571000"/>
            <a:ext cx="1907280" cy="635400"/>
          </a:xfrm>
          <a:prstGeom prst="rect">
            <a:avLst/>
          </a:prstGeom>
          <a:solidFill>
            <a:srgbClr val="ffffff"/>
          </a:solidFill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1000" rIns="81000" tIns="36000" bIns="36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LASPD photon rej ~ (6-7):1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7188840" y="797040"/>
            <a:ext cx="2868840" cy="34596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Y. Tian &amp; D. Upton</a:t>
            </a:r>
            <a:endParaRPr b="0" lang="en-US" sz="1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"/>
          <p:cNvSpPr/>
          <p:nvPr/>
        </p:nvSpPr>
        <p:spPr>
          <a:xfrm>
            <a:off x="313200" y="1629000"/>
            <a:ext cx="22852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E12-10-007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PVDIS (169 days, A)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338" name=""/>
          <p:cNvGrpSpPr/>
          <p:nvPr/>
        </p:nvGrpSpPr>
        <p:grpSpPr>
          <a:xfrm>
            <a:off x="313200" y="2159280"/>
            <a:ext cx="2257920" cy="549720"/>
            <a:chOff x="313200" y="2159280"/>
            <a:chExt cx="2257920" cy="549720"/>
          </a:xfrm>
        </p:grpSpPr>
        <p:sp>
          <p:nvSpPr>
            <p:cNvPr id="339" name=""/>
            <p:cNvSpPr/>
            <p:nvPr/>
          </p:nvSpPr>
          <p:spPr>
            <a:xfrm>
              <a:off x="313200" y="2159280"/>
              <a:ext cx="2257920" cy="54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E12-10-006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(90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40" name=""/>
                <p:cNvSpPr txBox="1"/>
                <p:nvPr/>
              </p:nvSpPr>
              <p:spPr>
                <a:xfrm>
                  <a:off x="1492200" y="2435400"/>
                  <a:ext cx="403920" cy="2736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p>
                        <m:e/>
                        <m:sup>
                          <m:r>
                            <m:t xml:space="preserve">3</m:t>
                          </m:r>
                        </m:sup>
                      </m:sSup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He</m:t>
                              </m:r>
                            </m:e>
                            <m:sub>
                              <m:r>
                                <m:t xml:space="preserve">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41" name=""/>
          <p:cNvGrpSpPr/>
          <p:nvPr/>
        </p:nvGrpSpPr>
        <p:grpSpPr>
          <a:xfrm>
            <a:off x="999000" y="2746800"/>
            <a:ext cx="2056680" cy="601560"/>
            <a:chOff x="999000" y="2746800"/>
            <a:chExt cx="2056680" cy="601560"/>
          </a:xfrm>
        </p:grpSpPr>
        <p:sp>
          <p:nvSpPr>
            <p:cNvPr id="342" name=""/>
            <p:cNvSpPr/>
            <p:nvPr/>
          </p:nvSpPr>
          <p:spPr>
            <a:xfrm>
              <a:off x="999000" y="2746800"/>
              <a:ext cx="2056680" cy="60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E12-11-007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(35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43" name=""/>
                <p:cNvSpPr txBox="1"/>
                <p:nvPr/>
              </p:nvSpPr>
              <p:spPr>
                <a:xfrm>
                  <a:off x="2154600" y="3022920"/>
                  <a:ext cx="363240" cy="2736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p>
                        <m:e/>
                        <m:sup>
                          <m:r>
                            <m:t xml:space="preserve">3</m:t>
                          </m:r>
                        </m:sup>
                      </m:sSup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He</m:t>
                              </m:r>
                            </m:e>
                            <m:sub>
                              <m:r>
                                <m:t xml:space="preserve">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44" name=""/>
          <p:cNvGrpSpPr/>
          <p:nvPr/>
        </p:nvGrpSpPr>
        <p:grpSpPr>
          <a:xfrm>
            <a:off x="999000" y="3313080"/>
            <a:ext cx="2056320" cy="601560"/>
            <a:chOff x="999000" y="3313080"/>
            <a:chExt cx="2056320" cy="601560"/>
          </a:xfrm>
        </p:grpSpPr>
        <p:sp>
          <p:nvSpPr>
            <p:cNvPr id="345" name=""/>
            <p:cNvSpPr/>
            <p:nvPr/>
          </p:nvSpPr>
          <p:spPr>
            <a:xfrm>
              <a:off x="999000" y="3313080"/>
              <a:ext cx="2056320" cy="60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E12-11-008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(120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46" name=""/>
                <p:cNvSpPr txBox="1"/>
                <p:nvPr/>
              </p:nvSpPr>
              <p:spPr>
                <a:xfrm>
                  <a:off x="2270160" y="3620160"/>
                  <a:ext cx="328320" cy="2552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347" name=""/>
          <p:cNvSpPr/>
          <p:nvPr/>
        </p:nvSpPr>
        <p:spPr>
          <a:xfrm>
            <a:off x="1684800" y="3876120"/>
            <a:ext cx="20566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E12-12-006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J/Psi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(60 days, A)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8001000" y="2831400"/>
            <a:ext cx="159948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E12-22-004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BNSSA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(38 days, A-)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8001000" y="2201760"/>
            <a:ext cx="205668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PR12-22-002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PVEMC (C2) 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350" name=""/>
          <p:cNvGrpSpPr/>
          <p:nvPr/>
        </p:nvGrpSpPr>
        <p:grpSpPr>
          <a:xfrm>
            <a:off x="313200" y="4478400"/>
            <a:ext cx="9144000" cy="431280"/>
            <a:chOff x="313200" y="4478400"/>
            <a:chExt cx="9144000" cy="431280"/>
          </a:xfrm>
        </p:grpSpPr>
        <p:sp>
          <p:nvSpPr>
            <p:cNvPr id="351" name=""/>
            <p:cNvSpPr/>
            <p:nvPr/>
          </p:nvSpPr>
          <p:spPr>
            <a:xfrm>
              <a:off x="313200" y="4478400"/>
              <a:ext cx="9144000" cy="360"/>
            </a:xfrm>
            <a:prstGeom prst="line">
              <a:avLst/>
            </a:prstGeom>
            <a:ln w="54720">
              <a:solidFill>
                <a:srgbClr val="3465a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"/>
            <p:cNvSpPr/>
            <p:nvPr/>
          </p:nvSpPr>
          <p:spPr>
            <a:xfrm>
              <a:off x="313200" y="4563720"/>
              <a:ext cx="9143280" cy="34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2010  2011  2012  2013  2014  2015  2016  2017  2018  2019  2020  2021  2022  2023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53" name=""/>
          <p:cNvSpPr/>
          <p:nvPr/>
        </p:nvSpPr>
        <p:spPr>
          <a:xfrm>
            <a:off x="541800" y="2701080"/>
            <a:ext cx="360" cy="177732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"/>
          <p:cNvSpPr/>
          <p:nvPr/>
        </p:nvSpPr>
        <p:spPr>
          <a:xfrm>
            <a:off x="1227600" y="3889800"/>
            <a:ext cx="360" cy="5886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"/>
          <p:cNvSpPr/>
          <p:nvPr/>
        </p:nvSpPr>
        <p:spPr>
          <a:xfrm>
            <a:off x="8229600" y="3661200"/>
            <a:ext cx="360" cy="8172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"/>
          <p:cNvSpPr/>
          <p:nvPr/>
        </p:nvSpPr>
        <p:spPr>
          <a:xfrm>
            <a:off x="2862360" y="2025000"/>
            <a:ext cx="102420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SIDIS dihadron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5463000" y="2890800"/>
            <a:ext cx="102420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SIDIS kaon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2850480" y="25995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6714000" y="303300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g2n, d2n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4774680" y="260280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DEMP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3549600" y="26229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1733400" y="4118400"/>
            <a:ext cx="360" cy="3600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"/>
          <p:cNvSpPr/>
          <p:nvPr/>
        </p:nvSpPr>
        <p:spPr>
          <a:xfrm>
            <a:off x="3056400" y="2975400"/>
            <a:ext cx="360" cy="1489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"/>
          <p:cNvSpPr/>
          <p:nvPr/>
        </p:nvSpPr>
        <p:spPr>
          <a:xfrm>
            <a:off x="3742200" y="2975400"/>
            <a:ext cx="360" cy="1480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"/>
          <p:cNvSpPr/>
          <p:nvPr/>
        </p:nvSpPr>
        <p:spPr>
          <a:xfrm>
            <a:off x="3549960" y="262332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5029200" y="2998080"/>
            <a:ext cx="360" cy="1480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"/>
          <p:cNvSpPr/>
          <p:nvPr/>
        </p:nvSpPr>
        <p:spPr>
          <a:xfrm>
            <a:off x="5643000" y="3432600"/>
            <a:ext cx="360" cy="104580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"/>
          <p:cNvSpPr/>
          <p:nvPr/>
        </p:nvSpPr>
        <p:spPr>
          <a:xfrm>
            <a:off x="6942600" y="3432600"/>
            <a:ext cx="360" cy="104580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"/>
          <p:cNvSpPr/>
          <p:nvPr/>
        </p:nvSpPr>
        <p:spPr>
          <a:xfrm>
            <a:off x="6714360" y="30333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g2n, d2n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228600" y="177840"/>
            <a:ext cx="984888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Timeline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7"/>
          <p:cNvSpPr/>
          <p:nvPr/>
        </p:nvSpPr>
        <p:spPr>
          <a:xfrm>
            <a:off x="228600" y="15696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Outli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421200" y="914400"/>
            <a:ext cx="712260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Moti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vati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on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Wh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y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SoL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ID ?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Phy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sics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Pro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gra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of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SoL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ID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Cur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rent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us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Outl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ook</a:t>
            </a:r>
            <a:endParaRPr b="0" lang="en-US" sz="2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"/>
          <p:cNvSpPr/>
          <p:nvPr/>
        </p:nvSpPr>
        <p:spPr>
          <a:xfrm>
            <a:off x="313200" y="1629000"/>
            <a:ext cx="228528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E12-10-007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PVDIS (169 days, A)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372" name=""/>
          <p:cNvGrpSpPr/>
          <p:nvPr/>
        </p:nvGrpSpPr>
        <p:grpSpPr>
          <a:xfrm>
            <a:off x="313200" y="2159280"/>
            <a:ext cx="2257920" cy="549720"/>
            <a:chOff x="313200" y="2159280"/>
            <a:chExt cx="2257920" cy="549720"/>
          </a:xfrm>
        </p:grpSpPr>
        <p:sp>
          <p:nvSpPr>
            <p:cNvPr id="373" name=""/>
            <p:cNvSpPr/>
            <p:nvPr/>
          </p:nvSpPr>
          <p:spPr>
            <a:xfrm>
              <a:off x="313200" y="2159280"/>
              <a:ext cx="2257920" cy="54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E12-10-006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(90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74" name=""/>
                <p:cNvSpPr txBox="1"/>
                <p:nvPr/>
              </p:nvSpPr>
              <p:spPr>
                <a:xfrm>
                  <a:off x="1492200" y="2435400"/>
                  <a:ext cx="403920" cy="2736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p>
                        <m:e/>
                        <m:sup>
                          <m:r>
                            <m:t xml:space="preserve">3</m:t>
                          </m:r>
                        </m:sup>
                      </m:sSup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He</m:t>
                              </m:r>
                            </m:e>
                            <m:sub>
                              <m:r>
                                <m:t xml:space="preserve">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75" name=""/>
          <p:cNvGrpSpPr/>
          <p:nvPr/>
        </p:nvGrpSpPr>
        <p:grpSpPr>
          <a:xfrm>
            <a:off x="999000" y="2746800"/>
            <a:ext cx="2056680" cy="601560"/>
            <a:chOff x="999000" y="2746800"/>
            <a:chExt cx="2056680" cy="601560"/>
          </a:xfrm>
        </p:grpSpPr>
        <p:sp>
          <p:nvSpPr>
            <p:cNvPr id="376" name=""/>
            <p:cNvSpPr/>
            <p:nvPr/>
          </p:nvSpPr>
          <p:spPr>
            <a:xfrm>
              <a:off x="999000" y="2746800"/>
              <a:ext cx="2056680" cy="60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E12-11-007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(35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77" name=""/>
                <p:cNvSpPr txBox="1"/>
                <p:nvPr/>
              </p:nvSpPr>
              <p:spPr>
                <a:xfrm>
                  <a:off x="2154600" y="3022920"/>
                  <a:ext cx="363240" cy="27360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sSup>
                        <m:e/>
                        <m:sup>
                          <m:r>
                            <m:t xml:space="preserve">3</m:t>
                          </m:r>
                        </m:sup>
                      </m:sSup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He</m:t>
                              </m:r>
                            </m:e>
                            <m:sub>
                              <m:r>
                                <m:t xml:space="preserve">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378" name=""/>
          <p:cNvGrpSpPr/>
          <p:nvPr/>
        </p:nvGrpSpPr>
        <p:grpSpPr>
          <a:xfrm>
            <a:off x="999000" y="3313080"/>
            <a:ext cx="2056320" cy="601560"/>
            <a:chOff x="999000" y="3313080"/>
            <a:chExt cx="2056320" cy="601560"/>
          </a:xfrm>
        </p:grpSpPr>
        <p:sp>
          <p:nvSpPr>
            <p:cNvPr id="379" name=""/>
            <p:cNvSpPr/>
            <p:nvPr/>
          </p:nvSpPr>
          <p:spPr>
            <a:xfrm>
              <a:off x="999000" y="3313080"/>
              <a:ext cx="2056320" cy="60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E12-11-008 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SIDIS</a:t>
              </a:r>
              <a:endParaRPr b="0" lang="en-US" sz="1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(120 days, A) </a:t>
              </a:r>
              <a:endParaRPr b="0" lang="en-US" sz="1600" spc="-1" strike="noStrike">
                <a:latin typeface="Arial"/>
              </a:endParaRPr>
            </a:p>
          </p:txBody>
        </p:sp>
        <mc:AlternateContent>
          <mc:Choice xmlns:a14="http://schemas.microsoft.com/office/drawing/2010/main" Requires="a14">
            <p:sp>
              <p:nvSpPr>
                <p:cNvPr id="380" name=""/>
                <p:cNvSpPr txBox="1"/>
                <p:nvPr/>
              </p:nvSpPr>
              <p:spPr>
                <a:xfrm>
                  <a:off x="2270160" y="3620160"/>
                  <a:ext cx="328320" cy="25524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</m:accPr>
                        <m:e>
                          <m:sSub>
                            <m:e>
                              <m:r>
                                <m:t xml:space="preserve">p</m:t>
                              </m:r>
                            </m:e>
                            <m:sub>
                              <m:r>
                                <m:t xml:space="preserve">⊥</m:t>
                              </m:r>
                            </m:sub>
                          </m:sSub>
                        </m:e>
                      </m:acc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381" name=""/>
          <p:cNvSpPr/>
          <p:nvPr/>
        </p:nvSpPr>
        <p:spPr>
          <a:xfrm>
            <a:off x="1684800" y="3876120"/>
            <a:ext cx="20566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E12-12-006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J/Psi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(60 days, A)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8001000" y="2831400"/>
            <a:ext cx="159948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E12-22-004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BNSSA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(38 days, A-)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>
            <a:off x="8001000" y="2201760"/>
            <a:ext cx="205668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PR12-22-002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PVEMC (C2) 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384" name=""/>
          <p:cNvGrpSpPr/>
          <p:nvPr/>
        </p:nvGrpSpPr>
        <p:grpSpPr>
          <a:xfrm>
            <a:off x="313200" y="4478400"/>
            <a:ext cx="9144000" cy="431280"/>
            <a:chOff x="313200" y="4478400"/>
            <a:chExt cx="9144000" cy="431280"/>
          </a:xfrm>
        </p:grpSpPr>
        <p:sp>
          <p:nvSpPr>
            <p:cNvPr id="385" name=""/>
            <p:cNvSpPr/>
            <p:nvPr/>
          </p:nvSpPr>
          <p:spPr>
            <a:xfrm>
              <a:off x="313200" y="4478400"/>
              <a:ext cx="9144000" cy="360"/>
            </a:xfrm>
            <a:prstGeom prst="line">
              <a:avLst/>
            </a:prstGeom>
            <a:ln w="54720">
              <a:solidFill>
                <a:srgbClr val="3465a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"/>
            <p:cNvSpPr/>
            <p:nvPr/>
          </p:nvSpPr>
          <p:spPr>
            <a:xfrm>
              <a:off x="313200" y="4563720"/>
              <a:ext cx="9143280" cy="34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2010  2011  2012  2013  2014  2015  2016  2017  2018  2019  2020  2021  2022  2023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87" name=""/>
          <p:cNvSpPr/>
          <p:nvPr/>
        </p:nvSpPr>
        <p:spPr>
          <a:xfrm>
            <a:off x="541800" y="2701080"/>
            <a:ext cx="360" cy="177732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"/>
          <p:cNvSpPr/>
          <p:nvPr/>
        </p:nvSpPr>
        <p:spPr>
          <a:xfrm>
            <a:off x="1227600" y="3889800"/>
            <a:ext cx="360" cy="5886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"/>
          <p:cNvSpPr/>
          <p:nvPr/>
        </p:nvSpPr>
        <p:spPr>
          <a:xfrm>
            <a:off x="8229600" y="3661200"/>
            <a:ext cx="360" cy="8172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"/>
          <p:cNvSpPr/>
          <p:nvPr/>
        </p:nvSpPr>
        <p:spPr>
          <a:xfrm>
            <a:off x="2862360" y="2025000"/>
            <a:ext cx="102420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SIDIS dihadron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5463000" y="2890800"/>
            <a:ext cx="102420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SIDIS kaon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2850480" y="25995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Ay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6714000" y="303300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g2n, d2n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4774680" y="260280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DEMP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3549600" y="26229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>
            <a:off x="1733400" y="4118400"/>
            <a:ext cx="360" cy="360000"/>
          </a:xfrm>
          <a:prstGeom prst="line">
            <a:avLst/>
          </a:prstGeom>
          <a:ln w="183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"/>
          <p:cNvSpPr/>
          <p:nvPr/>
        </p:nvSpPr>
        <p:spPr>
          <a:xfrm>
            <a:off x="3056400" y="2975400"/>
            <a:ext cx="360" cy="1489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"/>
          <p:cNvSpPr/>
          <p:nvPr/>
        </p:nvSpPr>
        <p:spPr>
          <a:xfrm>
            <a:off x="3742200" y="2975400"/>
            <a:ext cx="360" cy="1480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"/>
          <p:cNvSpPr/>
          <p:nvPr/>
        </p:nvSpPr>
        <p:spPr>
          <a:xfrm>
            <a:off x="3549960" y="262332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TCS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5029200" y="2998080"/>
            <a:ext cx="360" cy="148032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"/>
          <p:cNvSpPr/>
          <p:nvPr/>
        </p:nvSpPr>
        <p:spPr>
          <a:xfrm>
            <a:off x="5643000" y="3432600"/>
            <a:ext cx="360" cy="104580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"/>
          <p:cNvSpPr/>
          <p:nvPr/>
        </p:nvSpPr>
        <p:spPr>
          <a:xfrm>
            <a:off x="6942600" y="3432600"/>
            <a:ext cx="360" cy="1045800"/>
          </a:xfrm>
          <a:prstGeom prst="line">
            <a:avLst/>
          </a:prstGeom>
          <a:ln w="0">
            <a:solidFill>
              <a:srgbClr val="3465a4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"/>
          <p:cNvSpPr/>
          <p:nvPr/>
        </p:nvSpPr>
        <p:spPr>
          <a:xfrm flipV="1">
            <a:off x="3740400" y="4873320"/>
            <a:ext cx="360" cy="28008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"/>
          <p:cNvSpPr/>
          <p:nvPr/>
        </p:nvSpPr>
        <p:spPr>
          <a:xfrm flipV="1">
            <a:off x="6220800" y="4909320"/>
            <a:ext cx="360" cy="28008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"/>
          <p:cNvSpPr/>
          <p:nvPr/>
        </p:nvSpPr>
        <p:spPr>
          <a:xfrm>
            <a:off x="5776200" y="5693400"/>
            <a:ext cx="102420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preCDR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(to DOE)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6714360" y="3033360"/>
            <a:ext cx="10242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g2n, d2n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>
            <a:off x="7759080" y="5065560"/>
            <a:ext cx="14695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white paper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(J. Phys. G)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 flipV="1">
            <a:off x="8206200" y="4910400"/>
            <a:ext cx="360" cy="28008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"/>
          <p:cNvSpPr/>
          <p:nvPr/>
        </p:nvSpPr>
        <p:spPr>
          <a:xfrm>
            <a:off x="3513600" y="5117400"/>
            <a:ext cx="1287000" cy="10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Director’s Review +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2015 white paper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 flipV="1">
            <a:off x="7507800" y="4910400"/>
            <a:ext cx="360" cy="24408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"/>
          <p:cNvSpPr/>
          <p:nvPr/>
        </p:nvSpPr>
        <p:spPr>
          <a:xfrm>
            <a:off x="5763600" y="5145840"/>
            <a:ext cx="110880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Director’s Review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6858000" y="5101560"/>
            <a:ext cx="1239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Director’s+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Science Review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 flipV="1">
            <a:off x="3056400" y="4878000"/>
            <a:ext cx="360" cy="28008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"/>
          <p:cNvSpPr/>
          <p:nvPr/>
        </p:nvSpPr>
        <p:spPr>
          <a:xfrm>
            <a:off x="2599200" y="5120640"/>
            <a:ext cx="102420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preCDR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(1</a:t>
            </a:r>
            <a:r>
              <a:rPr b="0" lang="en-US" sz="16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st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draft)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8771400" y="4118400"/>
            <a:ext cx="360" cy="3600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"/>
          <p:cNvSpPr/>
          <p:nvPr/>
        </p:nvSpPr>
        <p:spPr>
          <a:xfrm>
            <a:off x="8614800" y="3719880"/>
            <a:ext cx="117072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LRP2023</a:t>
            </a:r>
            <a:endParaRPr b="0" lang="en-US" sz="1800" spc="-1" strike="noStrike">
              <a:highlight>
                <a:srgbClr val="ffff00"/>
              </a:highlight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3886200" y="4114800"/>
            <a:ext cx="0" cy="3636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"/>
          <p:cNvSpPr/>
          <p:nvPr/>
        </p:nvSpPr>
        <p:spPr>
          <a:xfrm>
            <a:off x="3742560" y="3657600"/>
            <a:ext cx="117072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LRP2015</a:t>
            </a:r>
            <a:endParaRPr b="0" lang="en-US" sz="1800" spc="-1" strike="noStrike">
              <a:highlight>
                <a:srgbClr val="ffff00"/>
              </a:highlight>
              <a:latin typeface="Arial"/>
            </a:endParaRPr>
          </a:p>
        </p:txBody>
      </p:sp>
      <p:sp>
        <p:nvSpPr>
          <p:cNvPr id="419" name="CustomShape 7"/>
          <p:cNvSpPr/>
          <p:nvPr/>
        </p:nvSpPr>
        <p:spPr>
          <a:xfrm>
            <a:off x="228600" y="177840"/>
            <a:ext cx="984888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Timeline</a:t>
            </a:r>
            <a:endParaRPr b="0" lang="en-US" sz="2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29"/>
          <p:cNvSpPr/>
          <p:nvPr/>
        </p:nvSpPr>
        <p:spPr>
          <a:xfrm>
            <a:off x="156600" y="12456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NSAC 2023 LRP Town Meetings – QCD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1073880" y="914400"/>
            <a:ext cx="8704800" cy="2175480"/>
          </a:xfrm>
          <a:prstGeom prst="rect">
            <a:avLst/>
          </a:prstGeom>
          <a:ln w="0">
            <a:noFill/>
          </a:ln>
        </p:spPr>
      </p:pic>
      <p:pic>
        <p:nvPicPr>
          <p:cNvPr id="422" name="" descr=""/>
          <p:cNvPicPr/>
          <p:nvPr/>
        </p:nvPicPr>
        <p:blipFill>
          <a:blip r:embed="rId2"/>
          <a:stretch/>
        </p:blipFill>
        <p:spPr>
          <a:xfrm>
            <a:off x="1089000" y="3110400"/>
            <a:ext cx="8882280" cy="3988080"/>
          </a:xfrm>
          <a:prstGeom prst="rect">
            <a:avLst/>
          </a:prstGeom>
          <a:ln w="0">
            <a:noFill/>
          </a:ln>
        </p:spPr>
      </p:pic>
      <p:sp>
        <p:nvSpPr>
          <p:cNvPr id="423" name=""/>
          <p:cNvSpPr/>
          <p:nvPr/>
        </p:nvSpPr>
        <p:spPr>
          <a:xfrm>
            <a:off x="7302600" y="303840"/>
            <a:ext cx="27432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https://arxiv.org/abs/2303.02579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424" name="" descr=""/>
          <p:cNvPicPr/>
          <p:nvPr/>
        </p:nvPicPr>
        <p:blipFill>
          <a:blip r:embed="rId3"/>
          <a:stretch/>
        </p:blipFill>
        <p:spPr>
          <a:xfrm>
            <a:off x="72000" y="5532840"/>
            <a:ext cx="1370880" cy="1409040"/>
          </a:xfrm>
          <a:prstGeom prst="rect">
            <a:avLst/>
          </a:prstGeom>
          <a:ln w="36720">
            <a:solidFill>
              <a:srgbClr val="3465a4"/>
            </a:solidFill>
            <a:round/>
          </a:ln>
        </p:spPr>
      </p:pic>
      <p:sp>
        <p:nvSpPr>
          <p:cNvPr id="425" name=""/>
          <p:cNvSpPr/>
          <p:nvPr/>
        </p:nvSpPr>
        <p:spPr>
          <a:xfrm>
            <a:off x="1371600" y="3585600"/>
            <a:ext cx="8457480" cy="985680"/>
          </a:xfrm>
          <a:prstGeom prst="rect">
            <a:avLst/>
          </a:prstGeom>
          <a:noFill/>
          <a:ln w="36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"/>
          <p:cNvSpPr txBox="1"/>
          <p:nvPr/>
        </p:nvSpPr>
        <p:spPr>
          <a:xfrm>
            <a:off x="7315200" y="68760"/>
            <a:ext cx="27622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https://indico.mit.edu/event/538/</a:t>
            </a:r>
            <a:endParaRPr b="0" lang="en-US" sz="1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30"/>
          <p:cNvSpPr/>
          <p:nvPr/>
        </p:nvSpPr>
        <p:spPr>
          <a:xfrm>
            <a:off x="156600" y="13500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NSAC 2023 LRP Town Meetings – FSNN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362520" y="928440"/>
            <a:ext cx="7866360" cy="6009480"/>
          </a:xfrm>
          <a:prstGeom prst="rect">
            <a:avLst/>
          </a:prstGeom>
          <a:ln w="0">
            <a:noFill/>
          </a:ln>
        </p:spPr>
      </p:pic>
      <p:sp>
        <p:nvSpPr>
          <p:cNvPr id="429" name=""/>
          <p:cNvSpPr/>
          <p:nvPr/>
        </p:nvSpPr>
        <p:spPr>
          <a:xfrm>
            <a:off x="1864800" y="6292800"/>
            <a:ext cx="4342680" cy="299880"/>
          </a:xfrm>
          <a:prstGeom prst="rect">
            <a:avLst/>
          </a:prstGeom>
          <a:noFill/>
          <a:ln w="36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"/>
          <p:cNvSpPr txBox="1"/>
          <p:nvPr/>
        </p:nvSpPr>
        <p:spPr>
          <a:xfrm>
            <a:off x="7014600" y="278640"/>
            <a:ext cx="32004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https://indico.phy.ornl.gov/event/209/</a:t>
            </a:r>
            <a:endParaRPr b="0" lang="en-US" sz="14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24"/>
          <p:cNvSpPr/>
          <p:nvPr/>
        </p:nvSpPr>
        <p:spPr>
          <a:xfrm>
            <a:off x="228600" y="11412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Summary and Outlook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421560" y="914400"/>
            <a:ext cx="9407520" cy="54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SoLID will fully capitalize on the 12 GeV CEBAF at the intensity frontier, allowing precision studies of a number of modern topics central to hadronic physics and test of the SM: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SIDIS, J/psi, PVDIS, TCS, DEMP (DVCS, DDVCS, CLFV … …)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complementary to existing facilities and the EIC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SoLID collaboration, currently consists of 240 collaborators from 69 countries, worked tirelessly on the physics program and conceptual design since the early 2010’s.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SoLID is of high priority: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successful first magnet cold test at JLab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DOE-funded pre-R&amp;D activities on Cherenkov, GEM readout, and detector beam tests recently completed or well underway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Timely realization of SoLID is essential for the US nuclear science program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"/>
          <p:cNvSpPr/>
          <p:nvPr/>
        </p:nvSpPr>
        <p:spPr>
          <a:xfrm>
            <a:off x="2743200" y="3429000"/>
            <a:ext cx="45712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Back up Slides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6"/>
          <p:cNvSpPr/>
          <p:nvPr/>
        </p:nvSpPr>
        <p:spPr>
          <a:xfrm>
            <a:off x="228600" y="15696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421200" y="914400"/>
            <a:ext cx="712260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Motivation – Why SoLID ?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The Physics Program of SoLID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Current Status and Outlook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436" name="" descr=""/>
          <p:cNvPicPr/>
          <p:nvPr/>
        </p:nvPicPr>
        <p:blipFill>
          <a:blip r:embed="rId1"/>
          <a:stretch/>
        </p:blipFill>
        <p:spPr>
          <a:xfrm>
            <a:off x="5029200" y="3680280"/>
            <a:ext cx="4572000" cy="3429000"/>
          </a:xfrm>
          <a:prstGeom prst="rect">
            <a:avLst/>
          </a:prstGeom>
          <a:ln w="0">
            <a:noFill/>
          </a:ln>
        </p:spPr>
      </p:pic>
      <p:pic>
        <p:nvPicPr>
          <p:cNvPr id="437" name="" descr=""/>
          <p:cNvPicPr/>
          <p:nvPr/>
        </p:nvPicPr>
        <p:blipFill>
          <a:blip r:embed="rId2"/>
          <a:stretch/>
        </p:blipFill>
        <p:spPr>
          <a:xfrm>
            <a:off x="228600" y="3733560"/>
            <a:ext cx="4571280" cy="3428280"/>
          </a:xfrm>
          <a:prstGeom prst="rect">
            <a:avLst/>
          </a:prstGeom>
          <a:ln w="0">
            <a:noFill/>
          </a:ln>
        </p:spPr>
      </p:pic>
      <p:pic>
        <p:nvPicPr>
          <p:cNvPr id="438" name="" descr=""/>
          <p:cNvPicPr/>
          <p:nvPr/>
        </p:nvPicPr>
        <p:blipFill>
          <a:blip r:embed="rId3"/>
          <a:stretch/>
        </p:blipFill>
        <p:spPr>
          <a:xfrm>
            <a:off x="5075280" y="912960"/>
            <a:ext cx="5005800" cy="28148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20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SIDIS and TMDs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40" name="Picture 2" descr="Chart, scatte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321840" y="2514600"/>
            <a:ext cx="9050040" cy="4509720"/>
          </a:xfrm>
          <a:prstGeom prst="rect">
            <a:avLst/>
          </a:prstGeom>
          <a:ln w="0">
            <a:noFill/>
          </a:ln>
        </p:spPr>
      </p:pic>
      <p:sp>
        <p:nvSpPr>
          <p:cNvPr id="441" name=""/>
          <p:cNvSpPr/>
          <p:nvPr/>
        </p:nvSpPr>
        <p:spPr>
          <a:xfrm>
            <a:off x="228600" y="914400"/>
            <a:ext cx="9746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Example: E12-10-006 (SIDIS on Transversely Polarized 3He)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42" name="CustomShape 12"/>
          <p:cNvSpPr/>
          <p:nvPr/>
        </p:nvSpPr>
        <p:spPr>
          <a:xfrm>
            <a:off x="216000" y="1335600"/>
            <a:ext cx="9143280" cy="98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800" indent="-34308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SoLID SIDIS projections of A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UT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in various 4-D bins at 11/8.8 GeV beam energies</a:t>
            </a:r>
            <a:endParaRPr b="0" lang="en-US" sz="1800" spc="-1" strike="noStrike">
              <a:latin typeface="Arial"/>
            </a:endParaRPr>
          </a:p>
          <a:p>
            <a:pPr marL="343800" indent="-34308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Projections at EIC kinematics for the same observable at 29 GeV CM energy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SoLID and EIC synergistic towards each other, by covering different x and Q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ranges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2827800" y="7074000"/>
            <a:ext cx="4343400" cy="43380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provided by V. Khachatryan, PAC50 talk</a:t>
            </a:r>
            <a:endParaRPr b="0" lang="en-US" sz="1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3"/>
          <p:cNvSpPr/>
          <p:nvPr/>
        </p:nvSpPr>
        <p:spPr>
          <a:xfrm>
            <a:off x="228600" y="15696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21200" y="914400"/>
            <a:ext cx="7122600" cy="18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Motivation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– Why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SoLID ?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Physics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Program of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SoLID</a:t>
            </a:r>
            <a:endParaRPr b="0" lang="en-US" sz="26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Current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and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Outlook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613800" y="2984760"/>
            <a:ext cx="7038360" cy="395784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4464360" y="762840"/>
            <a:ext cx="5317560" cy="3544920"/>
          </a:xfrm>
          <a:prstGeom prst="rect">
            <a:avLst/>
          </a:prstGeom>
          <a:ln w="0">
            <a:noFill/>
          </a:ln>
        </p:spPr>
      </p:pic>
      <p:sp>
        <p:nvSpPr>
          <p:cNvPr id="150" name="CustomShape 5"/>
          <p:cNvSpPr/>
          <p:nvPr/>
        </p:nvSpPr>
        <p:spPr>
          <a:xfrm>
            <a:off x="228600" y="1760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Experim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ental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Frontier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of QCD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Studies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151" name=""/>
          <p:cNvGrpSpPr/>
          <p:nvPr/>
        </p:nvGrpSpPr>
        <p:grpSpPr>
          <a:xfrm>
            <a:off x="4800600" y="4137840"/>
            <a:ext cx="4800600" cy="2240280"/>
            <a:chOff x="4800600" y="4137840"/>
            <a:chExt cx="4800600" cy="2240280"/>
          </a:xfrm>
        </p:grpSpPr>
        <p:pic>
          <p:nvPicPr>
            <p:cNvPr id="152" name="" descr=""/>
            <p:cNvPicPr/>
            <p:nvPr/>
          </p:nvPicPr>
          <p:blipFill>
            <a:blip r:embed="rId2"/>
            <a:stretch/>
          </p:blipFill>
          <p:spPr>
            <a:xfrm>
              <a:off x="4875120" y="4192920"/>
              <a:ext cx="1525680" cy="1525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" descr=""/>
            <p:cNvPicPr/>
            <p:nvPr/>
          </p:nvPicPr>
          <p:blipFill>
            <a:blip r:embed="rId3"/>
            <a:stretch/>
          </p:blipFill>
          <p:spPr>
            <a:xfrm>
              <a:off x="8001000" y="4137840"/>
              <a:ext cx="1455840" cy="14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4" name=""/>
            <p:cNvSpPr/>
            <p:nvPr/>
          </p:nvSpPr>
          <p:spPr>
            <a:xfrm>
              <a:off x="4800600" y="5947200"/>
              <a:ext cx="4800600" cy="0"/>
            </a:xfrm>
            <a:prstGeom prst="line">
              <a:avLst/>
            </a:prstGeom>
            <a:ln w="36720">
              <a:solidFill>
                <a:srgbClr val="3465a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"/>
            <p:cNvSpPr txBox="1"/>
            <p:nvPr/>
          </p:nvSpPr>
          <p:spPr>
            <a:xfrm>
              <a:off x="9372600" y="6031800"/>
              <a:ext cx="2286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lang="en-US" sz="1800" spc="-1" strike="noStrike">
                  <a:latin typeface="Arial"/>
                </a:rPr>
                <a:t>x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56" name=""/>
          <p:cNvSpPr txBox="1"/>
          <p:nvPr/>
        </p:nvSpPr>
        <p:spPr>
          <a:xfrm>
            <a:off x="457200" y="968400"/>
            <a:ext cx="36576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Proton’s 1D structure after four decades of study</a:t>
            </a:r>
            <a:endParaRPr b="0" lang="en-US" sz="22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464000" y="762480"/>
            <a:ext cx="5317560" cy="354492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5474880" y="6678720"/>
            <a:ext cx="43542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arts.mit.edu/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visualizing-the-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proton/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228600" y="1760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Experimen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tal Frontier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of QCD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Studies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4628880" y="6336720"/>
            <a:ext cx="51642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https://www.youtube.com/watch?v=Dt8FZ4ksWiY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228600" y="843840"/>
            <a:ext cx="3886200" cy="212796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228600" y="2993400"/>
            <a:ext cx="3886200" cy="212796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pic>
        <p:nvPicPr>
          <p:cNvPr id="163" name="" descr=""/>
          <p:cNvPicPr/>
          <p:nvPr/>
        </p:nvPicPr>
        <p:blipFill>
          <a:blip r:embed="rId4"/>
          <a:stretch/>
        </p:blipFill>
        <p:spPr>
          <a:xfrm>
            <a:off x="228600" y="5121360"/>
            <a:ext cx="3895560" cy="21330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grpSp>
        <p:nvGrpSpPr>
          <p:cNvPr id="164" name=""/>
          <p:cNvGrpSpPr/>
          <p:nvPr/>
        </p:nvGrpSpPr>
        <p:grpSpPr>
          <a:xfrm>
            <a:off x="4800600" y="4137840"/>
            <a:ext cx="4800600" cy="2240280"/>
            <a:chOff x="4800600" y="4137840"/>
            <a:chExt cx="4800600" cy="2240280"/>
          </a:xfrm>
        </p:grpSpPr>
        <p:pic>
          <p:nvPicPr>
            <p:cNvPr id="165" name="" descr=""/>
            <p:cNvPicPr/>
            <p:nvPr/>
          </p:nvPicPr>
          <p:blipFill>
            <a:blip r:embed="rId5"/>
            <a:stretch/>
          </p:blipFill>
          <p:spPr>
            <a:xfrm>
              <a:off x="4875120" y="4192920"/>
              <a:ext cx="1525680" cy="1525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6" name="" descr=""/>
            <p:cNvPicPr/>
            <p:nvPr/>
          </p:nvPicPr>
          <p:blipFill>
            <a:blip r:embed="rId6"/>
            <a:stretch/>
          </p:blipFill>
          <p:spPr>
            <a:xfrm>
              <a:off x="8001000" y="4137840"/>
              <a:ext cx="1455840" cy="14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7" name=""/>
            <p:cNvSpPr/>
            <p:nvPr/>
          </p:nvSpPr>
          <p:spPr>
            <a:xfrm>
              <a:off x="4800600" y="5947200"/>
              <a:ext cx="4800600" cy="0"/>
            </a:xfrm>
            <a:prstGeom prst="line">
              <a:avLst/>
            </a:prstGeom>
            <a:ln w="36720">
              <a:solidFill>
                <a:srgbClr val="3465a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"/>
            <p:cNvSpPr txBox="1"/>
            <p:nvPr/>
          </p:nvSpPr>
          <p:spPr>
            <a:xfrm>
              <a:off x="9372600" y="6031800"/>
              <a:ext cx="2286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lang="en-US" sz="1800" spc="-1" strike="noStrike">
                  <a:latin typeface="Arial"/>
                </a:rPr>
                <a:t>x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p:transition spd="slow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8"/>
          <p:cNvSpPr/>
          <p:nvPr/>
        </p:nvSpPr>
        <p:spPr>
          <a:xfrm>
            <a:off x="228600" y="16740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Experimen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tal Frontier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of QCD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Studies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228600" y="734400"/>
            <a:ext cx="9829800" cy="42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SoLID will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 small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cross sections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asymmetries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with high or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meaningful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precision: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Imaging 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proton from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1D (PDF) 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3D or more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(TMD with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SIDIS, GPD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with DVCS,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TCS, DEMP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etc.)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studies 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probe 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proton mass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and gluonic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field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High precision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parity-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violating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electron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scattering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(PVES) and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test of the SM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SoLID will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processes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never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before: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Deep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exclusive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processes –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DDVCS, etc.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228600" y="734400"/>
            <a:ext cx="9829800" cy="42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SoLID will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 small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cross sections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asymmetries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with high or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meaningful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precision: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Imaging 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proton from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1D (PDF) 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3D or more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(TMD with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SIDIS, GPD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with DVCS,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TCS, DEMP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etc.)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studies to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probe the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proton mass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and gluonic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field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High precision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parity-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violating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electron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scattering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(PVES) and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test of the SM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SoLID will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processes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never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measured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before: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Deep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exclusive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processes –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DDVCS, etc.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228600" y="16740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Experimental Frontier of QCD Studies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3886200" y="2563200"/>
            <a:ext cx="5943600" cy="4572000"/>
          </a:xfrm>
          <a:prstGeom prst="rect">
            <a:avLst/>
          </a:prstGeom>
          <a:solidFill>
            <a:srgbClr val="ffffff"/>
          </a:solidFill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4114800" y="2810880"/>
            <a:ext cx="5485680" cy="4210920"/>
          </a:xfrm>
          <a:prstGeom prst="rect">
            <a:avLst/>
          </a:prstGeom>
          <a:ln w="18360">
            <a:noFill/>
          </a:ln>
        </p:spPr>
      </p:pic>
      <p:sp>
        <p:nvSpPr>
          <p:cNvPr id="175" name=""/>
          <p:cNvSpPr/>
          <p:nvPr/>
        </p:nvSpPr>
        <p:spPr>
          <a:xfrm>
            <a:off x="336600" y="5979600"/>
            <a:ext cx="3429000" cy="114300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Figure from JLab12 GeV WP, J. Arrington et al., Prog. Part. Nucl. Phys. 127 (2022) 103985, adapted for SoLID 2022 white paper.</a:t>
            </a:r>
            <a:endParaRPr b="0" lang="en-US" sz="16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9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SIDIS and TMDs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7772400" y="5127480"/>
            <a:ext cx="2056680" cy="189792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Good momentum and angular resolutions in 4-D binning over the kinematic variables (x, z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Q</a:t>
            </a:r>
            <a:r>
              <a:rPr b="0" lang="en-US" sz="1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78" name="Picture 7" descr=""/>
          <p:cNvPicPr/>
          <p:nvPr/>
        </p:nvPicPr>
        <p:blipFill>
          <a:blip r:embed="rId1"/>
          <a:stretch/>
        </p:blipFill>
        <p:spPr>
          <a:xfrm>
            <a:off x="12192120" y="1905120"/>
            <a:ext cx="5561280" cy="1010448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9" descr=""/>
          <p:cNvPicPr/>
          <p:nvPr/>
        </p:nvPicPr>
        <p:blipFill>
          <a:blip r:embed="rId2"/>
          <a:stretch/>
        </p:blipFill>
        <p:spPr>
          <a:xfrm>
            <a:off x="12192120" y="1905120"/>
            <a:ext cx="5561280" cy="1010448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10" descr=""/>
          <p:cNvPicPr/>
          <p:nvPr/>
        </p:nvPicPr>
        <p:blipFill>
          <a:blip r:embed="rId3"/>
          <a:stretch/>
        </p:blipFill>
        <p:spPr>
          <a:xfrm>
            <a:off x="12192120" y="1905120"/>
            <a:ext cx="5561280" cy="10104480"/>
          </a:xfrm>
          <a:prstGeom prst="rect">
            <a:avLst/>
          </a:prstGeom>
          <a:ln w="0">
            <a:noFill/>
          </a:ln>
        </p:spPr>
      </p:pic>
      <p:pic>
        <p:nvPicPr>
          <p:cNvPr id="181" name="" descr=""/>
          <p:cNvPicPr/>
          <p:nvPr/>
        </p:nvPicPr>
        <p:blipFill>
          <a:blip r:embed="rId4"/>
          <a:stretch/>
        </p:blipFill>
        <p:spPr>
          <a:xfrm>
            <a:off x="4572000" y="793800"/>
            <a:ext cx="5329080" cy="356976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182" name=""/>
              <p:cNvSpPr txBox="1"/>
              <p:nvPr/>
            </p:nvSpPr>
            <p:spPr>
              <a:xfrm>
                <a:off x="669600" y="1005840"/>
                <a:ext cx="161568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p</m:t>
                        </m:r>
                      </m:e>
                    </m:acc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e</m:t>
                        </m:r>
                        <m:r>
                          <m:t xml:space="preserve">,</m:t>
                        </m:r>
                        <m:r>
                          <m:t xml:space="preserve">e</m:t>
                        </m:r>
                        <m:r>
                          <m:t xml:space="preserve">'</m:t>
                        </m:r>
                        <m:sSup>
                          <m:e>
                            <m:r>
                              <m:t xml:space="preserve">π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e>
                    </m:d>
                    <m:r>
                      <m:t xml:space="preserve">X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83" name=""/>
          <p:cNvSpPr/>
          <p:nvPr/>
        </p:nvSpPr>
        <p:spPr>
          <a:xfrm>
            <a:off x="277200" y="2057400"/>
            <a:ext cx="4066200" cy="93528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hadron in final state “tags” transverse motion of quarks inside the proton/neutron</a:t>
            </a:r>
            <a:endParaRPr b="0" lang="en-US" sz="20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84" name=""/>
              <p:cNvSpPr txBox="1"/>
              <p:nvPr/>
            </p:nvSpPr>
            <p:spPr>
              <a:xfrm>
                <a:off x="493200" y="1463040"/>
                <a:ext cx="169164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/>
                      <m:sup>
                        <m:r>
                          <m:t xml:space="preserve">3</m:t>
                        </m:r>
                      </m:sup>
                    </m:sSup>
                    <m:acc>
                      <m:accPr>
                        <m:chr m:val="⃗"/>
                      </m:accPr>
                      <m:e>
                        <m:r>
                          <m:t xml:space="preserve">He</m:t>
                        </m:r>
                      </m:e>
                    </m:acc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e</m:t>
                        </m:r>
                        <m:r>
                          <m:t xml:space="preserve">,</m:t>
                        </m:r>
                        <m:r>
                          <m:t xml:space="preserve">e</m:t>
                        </m:r>
                        <m:r>
                          <m:t xml:space="preserve">'</m:t>
                        </m:r>
                        <m:sSup>
                          <m:e>
                            <m:r>
                              <m:t xml:space="preserve">π</m:t>
                            </m:r>
                          </m:e>
                          <m:sup>
                            <m:r>
                              <m:t xml:space="preserve">±</m:t>
                            </m:r>
                          </m:sup>
                        </m:sSup>
                      </m:e>
                    </m:d>
                    <m:r>
                      <m:t xml:space="preserve">X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85" name=""/>
          <p:cNvSpPr/>
          <p:nvPr/>
        </p:nvSpPr>
        <p:spPr>
          <a:xfrm>
            <a:off x="3200400" y="7093080"/>
            <a:ext cx="2971800" cy="41472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H. Gao, PAC50 talk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5"/>
          <a:stretch/>
        </p:blipFill>
        <p:spPr>
          <a:xfrm>
            <a:off x="314640" y="3850200"/>
            <a:ext cx="3800160" cy="51768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6"/>
          <a:stretch/>
        </p:blipFill>
        <p:spPr>
          <a:xfrm>
            <a:off x="228600" y="4468320"/>
            <a:ext cx="8229600" cy="45540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7"/>
          <a:stretch/>
        </p:blipFill>
        <p:spPr>
          <a:xfrm>
            <a:off x="457200" y="5084280"/>
            <a:ext cx="3442680" cy="1773720"/>
          </a:xfrm>
          <a:prstGeom prst="rect">
            <a:avLst/>
          </a:prstGeom>
          <a:ln w="0">
            <a:noFill/>
          </a:ln>
        </p:spPr>
      </p:pic>
      <p:sp>
        <p:nvSpPr>
          <p:cNvPr id="189" name=""/>
          <p:cNvSpPr txBox="1"/>
          <p:nvPr/>
        </p:nvSpPr>
        <p:spPr>
          <a:xfrm>
            <a:off x="4343400" y="5257800"/>
            <a:ext cx="2514600" cy="54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6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Collins fragmentation function from e</a:t>
            </a:r>
            <a:r>
              <a:rPr b="0" lang="en-US" sz="1600" spc="-1" strike="noStrike" baseline="33000">
                <a:solidFill>
                  <a:srgbClr val="404040"/>
                </a:solidFill>
                <a:latin typeface="Times New Roman"/>
                <a:ea typeface="DejaVu Sans"/>
              </a:rPr>
              <a:t>+</a:t>
            </a:r>
            <a:r>
              <a:rPr b="0" lang="en-US" sz="16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e</a:t>
            </a:r>
            <a:r>
              <a:rPr b="0" lang="en-US" sz="1600" spc="-1" strike="noStrike" baseline="33000">
                <a:solidFill>
                  <a:srgbClr val="404040"/>
                </a:solidFill>
                <a:latin typeface="Times New Roman"/>
                <a:ea typeface="DejaVu Sans"/>
              </a:rPr>
              <a:t>-</a:t>
            </a:r>
            <a:r>
              <a:rPr b="0" lang="en-US" sz="16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 collisions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4415400" y="6208200"/>
            <a:ext cx="2057400" cy="54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600" spc="-1" strike="noStrike">
                <a:solidFill>
                  <a:srgbClr val="404040"/>
                </a:solidFill>
                <a:latin typeface="Times New Roman"/>
                <a:ea typeface="DejaVu Sans"/>
              </a:rPr>
              <a:t>Unpolarized fragmentation function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 flipH="1">
            <a:off x="3200400" y="6544800"/>
            <a:ext cx="11790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/>
          <p:nvPr/>
        </p:nvSpPr>
        <p:spPr>
          <a:xfrm flipH="1">
            <a:off x="3429000" y="5450400"/>
            <a:ext cx="914400" cy="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"/>
          <p:cNvSpPr/>
          <p:nvPr/>
        </p:nvSpPr>
        <p:spPr>
          <a:xfrm flipH="1">
            <a:off x="3863880" y="5679000"/>
            <a:ext cx="443520" cy="2286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 txBox="1"/>
          <p:nvPr/>
        </p:nvSpPr>
        <p:spPr>
          <a:xfrm>
            <a:off x="239760" y="6233400"/>
            <a:ext cx="3695040" cy="48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latin typeface="Arial"/>
              </a:rPr>
              <a:t>also see</a:t>
            </a:r>
            <a:endParaRPr b="0" lang="en-US" sz="1400" spc="-1" strike="noStrike">
              <a:latin typeface="Arial"/>
            </a:endParaRPr>
          </a:p>
          <a:p>
            <a:r>
              <a:rPr b="0" lang="en-US" sz="1400" spc="-1" strike="noStrike">
                <a:latin typeface="Arial"/>
              </a:rPr>
              <a:t>Z. Ye et al., Phys. Lett. B767 (2017) 91-98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228600" y="1828800"/>
            <a:ext cx="3940560" cy="283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Fit Collins and Sivers asymmetries in SIDIS and e+e- annihilation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World data from HERMES, COMPASS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e+e- data from BELLE, BABAR, and BESIII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Monte Carlo method is applied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8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Including both systematic and statistical uncertainties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228600" y="177840"/>
            <a:ext cx="95983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SoLID for JLab Hall A – SIDIS and TMDs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79000" y="5029200"/>
            <a:ext cx="360720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SoLID enhanced = SoLID approved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by the PAC     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7130160" y="1575000"/>
            <a:ext cx="2879640" cy="5235840"/>
          </a:xfrm>
          <a:prstGeom prst="rect">
            <a:avLst/>
          </a:prstGeom>
          <a:ln w="0"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4169160" y="1634760"/>
            <a:ext cx="2885400" cy="5203440"/>
          </a:xfrm>
          <a:prstGeom prst="rect">
            <a:avLst/>
          </a:prstGeom>
          <a:ln w="0">
            <a:noFill/>
          </a:ln>
        </p:spPr>
      </p:pic>
      <p:sp>
        <p:nvSpPr>
          <p:cNvPr id="200" name=""/>
          <p:cNvSpPr/>
          <p:nvPr/>
        </p:nvSpPr>
        <p:spPr>
          <a:xfrm>
            <a:off x="5198400" y="1121040"/>
            <a:ext cx="135648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7030a0"/>
                </a:solidFill>
                <a:latin typeface="Arial"/>
                <a:ea typeface="DejaVu Sans"/>
              </a:rPr>
              <a:t>Transversity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8493480" y="1121040"/>
            <a:ext cx="68436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7030a0"/>
                </a:solidFill>
                <a:latin typeface="Arial"/>
                <a:ea typeface="DejaVu Sans"/>
              </a:rPr>
              <a:t>Sivers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314280" y="952560"/>
            <a:ext cx="3942000" cy="644760"/>
            <a:chOff x="314280" y="952560"/>
            <a:chExt cx="3942000" cy="644760"/>
          </a:xfrm>
        </p:grpSpPr>
        <p:sp>
          <p:nvSpPr>
            <p:cNvPr id="203" name=""/>
            <p:cNvSpPr/>
            <p:nvPr/>
          </p:nvSpPr>
          <p:spPr>
            <a:xfrm>
              <a:off x="314280" y="952560"/>
              <a:ext cx="3942000" cy="644760"/>
            </a:xfrm>
            <a:custGeom>
              <a:avLst/>
              <a:gdLst/>
              <a:ahLst/>
              <a:rect l="l" t="t" r="r" b="b"/>
              <a:pathLst>
                <a:path w="10952" h="1793">
                  <a:moveTo>
                    <a:pt x="0" y="0"/>
                  </a:moveTo>
                  <a:lnTo>
                    <a:pt x="10952" y="0"/>
                  </a:lnTo>
                  <a:lnTo>
                    <a:pt x="10952" y="1793"/>
                  </a:lnTo>
                  <a:lnTo>
                    <a:pt x="0" y="17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080">
              <a:solidFill>
                <a:srgbClr val="703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"/>
            <p:cNvSpPr/>
            <p:nvPr/>
          </p:nvSpPr>
          <p:spPr>
            <a:xfrm>
              <a:off x="949680" y="1018800"/>
              <a:ext cx="1714680" cy="25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800" spc="-1" strike="noStrike">
                  <a:solidFill>
                    <a:srgbClr val="7030a0"/>
                  </a:solidFill>
                  <a:latin typeface="Arial"/>
                  <a:ea typeface="DejaVu Sans"/>
                </a:rPr>
                <a:t>Compare SoLID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2725920" y="1023840"/>
              <a:ext cx="151200" cy="17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200" spc="-1" strike="noStrike">
                  <a:solidFill>
                    <a:srgbClr val="7030a0"/>
                  </a:solidFill>
                  <a:latin typeface="Arial"/>
                  <a:ea typeface="DejaVu Sans"/>
                </a:rPr>
                <a:t>3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810160" y="1018800"/>
              <a:ext cx="877680" cy="25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800" spc="-1" strike="noStrike">
                  <a:solidFill>
                    <a:srgbClr val="7030a0"/>
                  </a:solidFill>
                  <a:latin typeface="Arial"/>
                  <a:ea typeface="DejaVu Sans"/>
                </a:rPr>
                <a:t>He with 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1685160" y="1287000"/>
              <a:ext cx="1207080" cy="25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1800" spc="-1" strike="noStrike">
                  <a:solidFill>
                    <a:srgbClr val="7030a0"/>
                  </a:solidFill>
                  <a:latin typeface="Arial"/>
                  <a:ea typeface="DejaVu Sans"/>
                </a:rPr>
                <a:t>World Data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08" name=""/>
          <p:cNvSpPr/>
          <p:nvPr/>
        </p:nvSpPr>
        <p:spPr>
          <a:xfrm>
            <a:off x="3657600" y="6881400"/>
            <a:ext cx="2971800" cy="433800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Slide from H. Gao, PAC50 talk</a:t>
            </a:r>
            <a:endParaRPr b="0" lang="en-US" sz="1600" spc="-1" strike="noStrike">
              <a:latin typeface="Arial"/>
            </a:endParaRPr>
          </a:p>
        </p:txBody>
      </p:sp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14056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2010-10-20T16:35:23Z</dcterms:created>
  <dc:creator>xz5y </dc:creator>
  <dc:description/>
  <dc:language>en-US</dc:language>
  <cp:lastModifiedBy/>
  <dcterms:modified xsi:type="dcterms:W3CDTF">2023-06-28T00:42:58Z</dcterms:modified>
  <cp:revision>630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