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3" r:id="rId3"/>
  </p:sldMasterIdLst>
  <p:notesMasterIdLst>
    <p:notesMasterId r:id="rId47"/>
  </p:notesMasterIdLst>
  <p:sldIdLst>
    <p:sldId id="256" r:id="rId4"/>
    <p:sldId id="558" r:id="rId5"/>
    <p:sldId id="535" r:id="rId6"/>
    <p:sldId id="538" r:id="rId7"/>
    <p:sldId id="555" r:id="rId8"/>
    <p:sldId id="557" r:id="rId9"/>
    <p:sldId id="551" r:id="rId10"/>
    <p:sldId id="536" r:id="rId11"/>
    <p:sldId id="537" r:id="rId12"/>
    <p:sldId id="564" r:id="rId13"/>
    <p:sldId id="543" r:id="rId14"/>
    <p:sldId id="819" r:id="rId15"/>
    <p:sldId id="546" r:id="rId16"/>
    <p:sldId id="541" r:id="rId17"/>
    <p:sldId id="572" r:id="rId18"/>
    <p:sldId id="566" r:id="rId19"/>
    <p:sldId id="569" r:id="rId20"/>
    <p:sldId id="571" r:id="rId21"/>
    <p:sldId id="821" r:id="rId22"/>
    <p:sldId id="820" r:id="rId23"/>
    <p:sldId id="570" r:id="rId24"/>
    <p:sldId id="542" r:id="rId25"/>
    <p:sldId id="559" r:id="rId26"/>
    <p:sldId id="547" r:id="rId27"/>
    <p:sldId id="553" r:id="rId28"/>
    <p:sldId id="816" r:id="rId29"/>
    <p:sldId id="815" r:id="rId30"/>
    <p:sldId id="567" r:id="rId31"/>
    <p:sldId id="568" r:id="rId32"/>
    <p:sldId id="540" r:id="rId33"/>
    <p:sldId id="550" r:id="rId34"/>
    <p:sldId id="544" r:id="rId35"/>
    <p:sldId id="549" r:id="rId36"/>
    <p:sldId id="545" r:id="rId37"/>
    <p:sldId id="562" r:id="rId38"/>
    <p:sldId id="265" r:id="rId39"/>
    <p:sldId id="818" r:id="rId40"/>
    <p:sldId id="817" r:id="rId41"/>
    <p:sldId id="556" r:id="rId42"/>
    <p:sldId id="563" r:id="rId43"/>
    <p:sldId id="539" r:id="rId44"/>
    <p:sldId id="552" r:id="rId45"/>
    <p:sldId id="565" r:id="rId4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55880" marR="55880" indent="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venir Next Regular"/>
        <a:ea typeface="Avenir Next Regular"/>
        <a:cs typeface="Avenir Next Regular"/>
        <a:sym typeface="Avenir Next Regular"/>
      </a:defRPr>
    </a:lvl1pPr>
    <a:lvl2pPr marL="55880" marR="55880" indent="2667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venir Next Regular"/>
        <a:ea typeface="Avenir Next Regular"/>
        <a:cs typeface="Avenir Next Regular"/>
        <a:sym typeface="Avenir Next Regular"/>
      </a:defRPr>
    </a:lvl2pPr>
    <a:lvl3pPr marL="55880" marR="55880" indent="5334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venir Next Regular"/>
        <a:ea typeface="Avenir Next Regular"/>
        <a:cs typeface="Avenir Next Regular"/>
        <a:sym typeface="Avenir Next Regular"/>
      </a:defRPr>
    </a:lvl3pPr>
    <a:lvl4pPr marL="55880" marR="55880" indent="8001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venir Next Regular"/>
        <a:ea typeface="Avenir Next Regular"/>
        <a:cs typeface="Avenir Next Regular"/>
        <a:sym typeface="Avenir Next Regular"/>
      </a:defRPr>
    </a:lvl4pPr>
    <a:lvl5pPr marL="55880" marR="55880" indent="10668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venir Next Regular"/>
        <a:ea typeface="Avenir Next Regular"/>
        <a:cs typeface="Avenir Next Regular"/>
        <a:sym typeface="Avenir Next Regular"/>
      </a:defRPr>
    </a:lvl5pPr>
    <a:lvl6pPr marL="55880" marR="55880" indent="13335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venir Next Regular"/>
        <a:ea typeface="Avenir Next Regular"/>
        <a:cs typeface="Avenir Next Regular"/>
        <a:sym typeface="Avenir Next Regular"/>
      </a:defRPr>
    </a:lvl6pPr>
    <a:lvl7pPr marL="55880" marR="55880" indent="1612899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venir Next Regular"/>
        <a:ea typeface="Avenir Next Regular"/>
        <a:cs typeface="Avenir Next Regular"/>
        <a:sym typeface="Avenir Next Regular"/>
      </a:defRPr>
    </a:lvl7pPr>
    <a:lvl8pPr marL="55880" marR="55880" indent="18796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venir Next Regular"/>
        <a:ea typeface="Avenir Next Regular"/>
        <a:cs typeface="Avenir Next Regular"/>
        <a:sym typeface="Avenir Next Regular"/>
      </a:defRPr>
    </a:lvl8pPr>
    <a:lvl9pPr marL="55880" marR="55880" indent="21463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venir Next Regular"/>
        <a:ea typeface="Avenir Next Regular"/>
        <a:cs typeface="Avenir Next Regular"/>
        <a:sym typeface="Avenir Nex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/>
    <p:restoredTop sz="94664"/>
  </p:normalViewPr>
  <p:slideViewPr>
    <p:cSldViewPr snapToGrid="0" snapToObjects="1">
      <p:cViewPr>
        <p:scale>
          <a:sx n="50" d="100"/>
          <a:sy n="50" d="100"/>
        </p:scale>
        <p:origin x="132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77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6477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6477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6477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6477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6477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6477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6477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6477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"/>
          <p:cNvSpPr/>
          <p:nvPr/>
        </p:nvSpPr>
        <p:spPr>
          <a:xfrm>
            <a:off x="0" y="0"/>
            <a:ext cx="24384000" cy="215900"/>
          </a:xfrm>
          <a:prstGeom prst="rect">
            <a:avLst/>
          </a:prstGeom>
          <a:solidFill>
            <a:srgbClr val="034177"/>
          </a:solidFill>
          <a:ln w="12700"/>
        </p:spPr>
        <p:txBody>
          <a:bodyPr lIns="71437" tIns="71437" rIns="71437" bIns="71437" anchor="ctr"/>
          <a:lstStyle/>
          <a:p>
            <a:pPr marL="81280" marR="81280">
              <a:defRPr sz="3200"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7" name="Rectangle"/>
          <p:cNvSpPr/>
          <p:nvPr/>
        </p:nvSpPr>
        <p:spPr>
          <a:xfrm>
            <a:off x="0" y="13504465"/>
            <a:ext cx="24384000" cy="211535"/>
          </a:xfrm>
          <a:prstGeom prst="rect">
            <a:avLst/>
          </a:prstGeom>
          <a:solidFill>
            <a:srgbClr val="343168"/>
          </a:solidFill>
          <a:ln w="12700"/>
        </p:spPr>
        <p:txBody>
          <a:bodyPr lIns="71437" tIns="71437" rIns="71437" bIns="71437" anchor="ctr"/>
          <a:lstStyle/>
          <a:p>
            <a:pPr marL="81280" marR="81280">
              <a:defRPr sz="3200"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8" name="Title Text"/>
          <p:cNvSpPr>
            <a:spLocks noGrp="1"/>
          </p:cNvSpPr>
          <p:nvPr>
            <p:ph type="title"/>
          </p:nvPr>
        </p:nvSpPr>
        <p:spPr>
          <a:xfrm>
            <a:off x="4173140" y="2357437"/>
            <a:ext cx="16466345" cy="36254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43168"/>
                </a:solidFill>
                <a:uFill>
                  <a:solidFill>
                    <a:srgbClr val="343168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9" name="Slide Number"/>
          <p:cNvSpPr>
            <a:spLocks noGrp="1"/>
          </p:cNvSpPr>
          <p:nvPr>
            <p:ph type="sldNum" sz="quarter" idx="2"/>
          </p:nvPr>
        </p:nvSpPr>
        <p:spPr>
          <a:xfrm>
            <a:off x="11888192" y="12948046"/>
            <a:ext cx="607616" cy="59948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785" y="481078"/>
            <a:ext cx="22571674" cy="974980"/>
          </a:xfrm>
        </p:spPr>
        <p:txBody>
          <a:bodyPr>
            <a:normAutofit/>
          </a:bodyPr>
          <a:lstStyle>
            <a:lvl1pPr>
              <a:defRPr sz="4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785" y="1932110"/>
            <a:ext cx="12957530" cy="10763388"/>
          </a:xfrm>
        </p:spPr>
        <p:txBody>
          <a:bodyPr/>
          <a:lstStyle>
            <a:lvl1pPr>
              <a:defRPr sz="4400" baseline="0">
                <a:solidFill>
                  <a:schemeClr val="tx1"/>
                </a:solidFill>
                <a:latin typeface="Arial" charset="0"/>
              </a:defRPr>
            </a:lvl1pPr>
            <a:lvl2pPr marL="1371600" indent="-457200">
              <a:buFont typeface="PingFangSC-Regular" charset="-122"/>
              <a:buChar char="－"/>
              <a:defRPr sz="4000" baseline="0">
                <a:solidFill>
                  <a:schemeClr val="tx1"/>
                </a:solidFill>
                <a:latin typeface="Arial" charset="0"/>
              </a:defRPr>
            </a:lvl2pPr>
            <a:lvl3pPr marL="2286000" indent="-457200">
              <a:buFont typeface="Arial" charset="0"/>
              <a:buChar char="•"/>
              <a:defRPr sz="3600" baseline="0">
                <a:solidFill>
                  <a:schemeClr val="tx1"/>
                </a:solidFill>
                <a:latin typeface="Arial" charset="0"/>
              </a:defRPr>
            </a:lvl3pPr>
            <a:lvl4pPr marL="3314700" indent="-571500">
              <a:buFont typeface="PingFangSC-Regular" charset="-122"/>
              <a:buChar char="－"/>
              <a:defRPr sz="3200" baseline="0">
                <a:solidFill>
                  <a:schemeClr val="tx1"/>
                </a:solidFill>
                <a:latin typeface="Arial" charset="0"/>
              </a:defRPr>
            </a:lvl4pPr>
            <a:lvl5pPr marL="4114800" indent="-457200">
              <a:buFont typeface="Arial" charset="0"/>
              <a:buChar char="•"/>
              <a:defRPr sz="28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3787" y="12934672"/>
            <a:ext cx="10447702" cy="622644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1487" y="12934672"/>
            <a:ext cx="1429754" cy="606728"/>
          </a:xfrm>
        </p:spPr>
        <p:txBody>
          <a:bodyPr/>
          <a:lstStyle>
            <a:lvl1pPr algn="ctr">
              <a:defRPr sz="2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32950" y="1471974"/>
            <a:ext cx="2441695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4621" y="12774803"/>
            <a:ext cx="2856002" cy="92487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14107886" y="1932110"/>
            <a:ext cx="9287572" cy="4569620"/>
          </a:xfrm>
        </p:spPr>
        <p:txBody>
          <a:bodyPr/>
          <a:lstStyle>
            <a:lvl1pPr>
              <a:defRPr sz="4400" baseline="0">
                <a:solidFill>
                  <a:schemeClr val="tx1"/>
                </a:solidFill>
                <a:latin typeface="Arial" charset="0"/>
              </a:defRPr>
            </a:lvl1pPr>
            <a:lvl2pPr marL="1371600" indent="-457200">
              <a:buFont typeface="PingFangSC-Regular" charset="-122"/>
              <a:buChar char="－"/>
              <a:defRPr sz="4000" baseline="0">
                <a:solidFill>
                  <a:schemeClr val="tx1"/>
                </a:solidFill>
                <a:latin typeface="Arial" charset="0"/>
              </a:defRPr>
            </a:lvl2pPr>
            <a:lvl3pPr marL="2286000" indent="-457200">
              <a:buFont typeface="Arial" charset="0"/>
              <a:buChar char="•"/>
              <a:defRPr sz="3600" baseline="0">
                <a:solidFill>
                  <a:schemeClr val="tx1"/>
                </a:solidFill>
                <a:latin typeface="Arial" charset="0"/>
              </a:defRPr>
            </a:lvl3pPr>
            <a:lvl4pPr marL="3314700" indent="-571500">
              <a:buFont typeface="PingFangSC-Regular" charset="-122"/>
              <a:buChar char="－"/>
              <a:defRPr sz="3200" baseline="0">
                <a:solidFill>
                  <a:schemeClr val="tx1"/>
                </a:solidFill>
                <a:latin typeface="Arial" charset="0"/>
              </a:defRPr>
            </a:lvl4pPr>
            <a:lvl5pPr marL="4114800" indent="-457200">
              <a:buFont typeface="Arial" charset="0"/>
              <a:buChar char="•"/>
              <a:defRPr sz="28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4107885" y="6742374"/>
            <a:ext cx="9288690" cy="5953124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23274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785" y="481078"/>
            <a:ext cx="22571674" cy="974980"/>
          </a:xfrm>
        </p:spPr>
        <p:txBody>
          <a:bodyPr>
            <a:normAutofit/>
          </a:bodyPr>
          <a:lstStyle>
            <a:lvl1pPr>
              <a:defRPr sz="4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785" y="1932110"/>
            <a:ext cx="13953574" cy="10763388"/>
          </a:xfrm>
        </p:spPr>
        <p:txBody>
          <a:bodyPr/>
          <a:lstStyle>
            <a:lvl1pPr>
              <a:defRPr sz="4400" baseline="0">
                <a:solidFill>
                  <a:schemeClr val="tx1"/>
                </a:solidFill>
                <a:latin typeface="Arial" charset="0"/>
              </a:defRPr>
            </a:lvl1pPr>
            <a:lvl2pPr marL="1371600" indent="-457200">
              <a:buFont typeface="PingFangSC-Regular" charset="-122"/>
              <a:buChar char="－"/>
              <a:defRPr sz="4000" baseline="0">
                <a:solidFill>
                  <a:schemeClr val="tx1"/>
                </a:solidFill>
                <a:latin typeface="Arial" charset="0"/>
              </a:defRPr>
            </a:lvl2pPr>
            <a:lvl3pPr marL="2286000" indent="-457200">
              <a:buFont typeface="Arial" charset="0"/>
              <a:buChar char="•"/>
              <a:defRPr sz="3600" baseline="0">
                <a:solidFill>
                  <a:schemeClr val="tx1"/>
                </a:solidFill>
                <a:latin typeface="Arial" charset="0"/>
              </a:defRPr>
            </a:lvl3pPr>
            <a:lvl4pPr marL="3314700" indent="-571500">
              <a:buFont typeface="PingFangSC-Regular" charset="-122"/>
              <a:buChar char="－"/>
              <a:defRPr sz="3200" baseline="0">
                <a:solidFill>
                  <a:schemeClr val="tx1"/>
                </a:solidFill>
                <a:latin typeface="Arial" charset="0"/>
              </a:defRPr>
            </a:lvl4pPr>
            <a:lvl5pPr marL="4114800" indent="-457200">
              <a:buFont typeface="Arial" charset="0"/>
              <a:buChar char="•"/>
              <a:defRPr sz="28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3787" y="12934672"/>
            <a:ext cx="10447702" cy="622644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1487" y="12934672"/>
            <a:ext cx="1429754" cy="606728"/>
          </a:xfrm>
        </p:spPr>
        <p:txBody>
          <a:bodyPr/>
          <a:lstStyle>
            <a:lvl1pPr algn="ctr">
              <a:defRPr sz="2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32950" y="1471974"/>
            <a:ext cx="2441695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4621" y="12774803"/>
            <a:ext cx="2856002" cy="92487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5332529" y="1932111"/>
            <a:ext cx="8064046" cy="5168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5332529" y="7527249"/>
            <a:ext cx="8064046" cy="5168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28529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785" y="481078"/>
            <a:ext cx="22571674" cy="974980"/>
          </a:xfrm>
        </p:spPr>
        <p:txBody>
          <a:bodyPr>
            <a:normAutofit/>
          </a:bodyPr>
          <a:lstStyle>
            <a:lvl1pPr>
              <a:defRPr sz="4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4641" y="1932110"/>
            <a:ext cx="13953574" cy="10763388"/>
          </a:xfrm>
        </p:spPr>
        <p:txBody>
          <a:bodyPr/>
          <a:lstStyle>
            <a:lvl1pPr>
              <a:defRPr sz="4400" baseline="0">
                <a:solidFill>
                  <a:schemeClr val="tx1"/>
                </a:solidFill>
                <a:latin typeface="Arial" charset="0"/>
              </a:defRPr>
            </a:lvl1pPr>
            <a:lvl2pPr marL="1371600" indent="-457200">
              <a:buFont typeface="PingFangSC-Regular" charset="-122"/>
              <a:buChar char="－"/>
              <a:defRPr sz="4000" baseline="0">
                <a:solidFill>
                  <a:schemeClr val="tx1"/>
                </a:solidFill>
                <a:latin typeface="Arial" charset="0"/>
              </a:defRPr>
            </a:lvl2pPr>
            <a:lvl3pPr marL="2286000" indent="-457200">
              <a:buFont typeface="Arial" charset="0"/>
              <a:buChar char="•"/>
              <a:defRPr sz="3600" baseline="0">
                <a:solidFill>
                  <a:schemeClr val="tx1"/>
                </a:solidFill>
                <a:latin typeface="Arial" charset="0"/>
              </a:defRPr>
            </a:lvl3pPr>
            <a:lvl4pPr marL="3314700" indent="-571500">
              <a:buFont typeface="PingFangSC-Regular" charset="-122"/>
              <a:buChar char="－"/>
              <a:defRPr sz="3200" baseline="0">
                <a:solidFill>
                  <a:schemeClr val="tx1"/>
                </a:solidFill>
                <a:latin typeface="Arial" charset="0"/>
              </a:defRPr>
            </a:lvl4pPr>
            <a:lvl5pPr marL="4114800" indent="-457200">
              <a:buFont typeface="Arial" charset="0"/>
              <a:buChar char="•"/>
              <a:defRPr sz="28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3787" y="12934672"/>
            <a:ext cx="10447702" cy="622644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1487" y="12934672"/>
            <a:ext cx="1429754" cy="606728"/>
          </a:xfrm>
        </p:spPr>
        <p:txBody>
          <a:bodyPr/>
          <a:lstStyle>
            <a:lvl1pPr algn="ctr">
              <a:defRPr sz="2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32950" y="1471974"/>
            <a:ext cx="2441695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4621" y="12774803"/>
            <a:ext cx="2856002" cy="92487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23785" y="1932111"/>
            <a:ext cx="8064046" cy="5168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3785" y="7527249"/>
            <a:ext cx="8064046" cy="5168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98207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785" y="481078"/>
            <a:ext cx="22571674" cy="974980"/>
          </a:xfrm>
        </p:spPr>
        <p:txBody>
          <a:bodyPr>
            <a:normAutofit/>
          </a:bodyPr>
          <a:lstStyle>
            <a:lvl1pPr>
              <a:defRPr sz="4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50401" y="6890432"/>
            <a:ext cx="11145058" cy="5584596"/>
          </a:xfrm>
        </p:spPr>
        <p:txBody>
          <a:bodyPr/>
          <a:lstStyle>
            <a:lvl1pPr>
              <a:defRPr sz="4400" baseline="0">
                <a:solidFill>
                  <a:schemeClr val="tx1"/>
                </a:solidFill>
                <a:latin typeface="Arial" charset="0"/>
              </a:defRPr>
            </a:lvl1pPr>
            <a:lvl2pPr marL="1371600" indent="-457200">
              <a:buFont typeface="PingFangSC-Regular" charset="-122"/>
              <a:buChar char="－"/>
              <a:defRPr sz="4000" baseline="0">
                <a:solidFill>
                  <a:schemeClr val="tx1"/>
                </a:solidFill>
                <a:latin typeface="Arial" charset="0"/>
              </a:defRPr>
            </a:lvl2pPr>
            <a:lvl3pPr marL="2286000" indent="-457200">
              <a:buFont typeface="Arial" charset="0"/>
              <a:buChar char="•"/>
              <a:defRPr sz="3600" baseline="0">
                <a:solidFill>
                  <a:schemeClr val="tx1"/>
                </a:solidFill>
                <a:latin typeface="Arial" charset="0"/>
              </a:defRPr>
            </a:lvl3pPr>
            <a:lvl4pPr marL="3314700" indent="-571500">
              <a:buFont typeface="PingFangSC-Regular" charset="-122"/>
              <a:buChar char="－"/>
              <a:defRPr sz="3200" baseline="0">
                <a:solidFill>
                  <a:schemeClr val="tx1"/>
                </a:solidFill>
                <a:latin typeface="Arial" charset="0"/>
              </a:defRPr>
            </a:lvl4pPr>
            <a:lvl5pPr marL="4114800" indent="-457200">
              <a:buFont typeface="Arial" charset="0"/>
              <a:buChar char="•"/>
              <a:defRPr sz="28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3787" y="12934672"/>
            <a:ext cx="10447702" cy="622644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1487" y="12934672"/>
            <a:ext cx="1429754" cy="606728"/>
          </a:xfrm>
        </p:spPr>
        <p:txBody>
          <a:bodyPr/>
          <a:lstStyle>
            <a:lvl1pPr algn="ctr">
              <a:defRPr sz="2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32950" y="1471974"/>
            <a:ext cx="2441695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4621" y="12774803"/>
            <a:ext cx="2856002" cy="92487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23785" y="1932111"/>
            <a:ext cx="7278246" cy="466463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470497" y="1932111"/>
            <a:ext cx="7278246" cy="466463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823785" y="6890432"/>
            <a:ext cx="11145058" cy="5584596"/>
          </a:xfrm>
        </p:spPr>
        <p:txBody>
          <a:bodyPr/>
          <a:lstStyle>
            <a:lvl1pPr>
              <a:defRPr sz="4400" baseline="0">
                <a:solidFill>
                  <a:schemeClr val="tx1"/>
                </a:solidFill>
                <a:latin typeface="Arial" charset="0"/>
              </a:defRPr>
            </a:lvl1pPr>
            <a:lvl2pPr marL="1371600" indent="-457200">
              <a:buFont typeface="PingFangSC-Regular" charset="-122"/>
              <a:buChar char="－"/>
              <a:defRPr sz="4000" baseline="0">
                <a:solidFill>
                  <a:schemeClr val="tx1"/>
                </a:solidFill>
                <a:latin typeface="Arial" charset="0"/>
              </a:defRPr>
            </a:lvl2pPr>
            <a:lvl3pPr marL="2286000" indent="-457200">
              <a:buFont typeface="Arial" charset="0"/>
              <a:buChar char="•"/>
              <a:defRPr sz="3600" baseline="0">
                <a:solidFill>
                  <a:schemeClr val="tx1"/>
                </a:solidFill>
                <a:latin typeface="Arial" charset="0"/>
              </a:defRPr>
            </a:lvl3pPr>
            <a:lvl4pPr marL="3314700" indent="-571500">
              <a:buFont typeface="PingFangSC-Regular" charset="-122"/>
              <a:buChar char="－"/>
              <a:defRPr sz="3200" baseline="0">
                <a:solidFill>
                  <a:schemeClr val="tx1"/>
                </a:solidFill>
                <a:latin typeface="Arial" charset="0"/>
              </a:defRPr>
            </a:lvl4pPr>
            <a:lvl5pPr marL="4114800" indent="-457200">
              <a:buFont typeface="Arial" charset="0"/>
              <a:buChar char="•"/>
              <a:defRPr sz="28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6117213" y="1932111"/>
            <a:ext cx="7278246" cy="466463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82946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785" y="481078"/>
            <a:ext cx="22571674" cy="974980"/>
          </a:xfrm>
        </p:spPr>
        <p:txBody>
          <a:bodyPr>
            <a:normAutofit/>
          </a:bodyPr>
          <a:lstStyle>
            <a:lvl1pPr>
              <a:defRPr sz="4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50401" y="1932110"/>
            <a:ext cx="11145058" cy="5584596"/>
          </a:xfrm>
        </p:spPr>
        <p:txBody>
          <a:bodyPr/>
          <a:lstStyle>
            <a:lvl1pPr>
              <a:defRPr sz="4400" baseline="0">
                <a:solidFill>
                  <a:schemeClr val="tx1"/>
                </a:solidFill>
                <a:latin typeface="Arial" charset="0"/>
              </a:defRPr>
            </a:lvl1pPr>
            <a:lvl2pPr marL="1371600" indent="-457200">
              <a:buFont typeface="PingFangSC-Regular" charset="-122"/>
              <a:buChar char="－"/>
              <a:defRPr sz="4000" baseline="0">
                <a:solidFill>
                  <a:schemeClr val="tx1"/>
                </a:solidFill>
                <a:latin typeface="Arial" charset="0"/>
              </a:defRPr>
            </a:lvl2pPr>
            <a:lvl3pPr marL="2286000" indent="-457200">
              <a:buFont typeface="Arial" charset="0"/>
              <a:buChar char="•"/>
              <a:defRPr sz="3600" baseline="0">
                <a:solidFill>
                  <a:schemeClr val="tx1"/>
                </a:solidFill>
                <a:latin typeface="Arial" charset="0"/>
              </a:defRPr>
            </a:lvl3pPr>
            <a:lvl4pPr marL="3314700" indent="-571500">
              <a:buFont typeface="PingFangSC-Regular" charset="-122"/>
              <a:buChar char="－"/>
              <a:defRPr sz="3200" baseline="0">
                <a:solidFill>
                  <a:schemeClr val="tx1"/>
                </a:solidFill>
                <a:latin typeface="Arial" charset="0"/>
              </a:defRPr>
            </a:lvl4pPr>
            <a:lvl5pPr marL="4114800" indent="-457200">
              <a:buFont typeface="Arial" charset="0"/>
              <a:buChar char="•"/>
              <a:defRPr sz="28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823785" y="1932110"/>
            <a:ext cx="11145058" cy="5584596"/>
          </a:xfrm>
        </p:spPr>
        <p:txBody>
          <a:bodyPr/>
          <a:lstStyle>
            <a:lvl1pPr>
              <a:defRPr sz="4400" baseline="0">
                <a:solidFill>
                  <a:schemeClr val="tx1"/>
                </a:solidFill>
                <a:latin typeface="Arial" charset="0"/>
              </a:defRPr>
            </a:lvl1pPr>
            <a:lvl2pPr marL="1371600" indent="-457200">
              <a:buFont typeface="PingFangSC-Regular" charset="-122"/>
              <a:buChar char="－"/>
              <a:defRPr sz="4000" baseline="0">
                <a:solidFill>
                  <a:schemeClr val="tx1"/>
                </a:solidFill>
                <a:latin typeface="Arial" charset="0"/>
              </a:defRPr>
            </a:lvl2pPr>
            <a:lvl3pPr marL="2286000" indent="-457200">
              <a:buFont typeface="Arial" charset="0"/>
              <a:buChar char="•"/>
              <a:defRPr sz="3600" baseline="0">
                <a:solidFill>
                  <a:schemeClr val="tx1"/>
                </a:solidFill>
                <a:latin typeface="Arial" charset="0"/>
              </a:defRPr>
            </a:lvl3pPr>
            <a:lvl4pPr marL="3314700" indent="-571500">
              <a:buFont typeface="PingFangSC-Regular" charset="-122"/>
              <a:buChar char="－"/>
              <a:defRPr sz="3200" baseline="0">
                <a:solidFill>
                  <a:schemeClr val="tx1"/>
                </a:solidFill>
                <a:latin typeface="Arial" charset="0"/>
              </a:defRPr>
            </a:lvl4pPr>
            <a:lvl5pPr marL="4114800" indent="-457200">
              <a:buFont typeface="Arial" charset="0"/>
              <a:buChar char="•"/>
              <a:defRPr sz="28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3787" y="12934672"/>
            <a:ext cx="10447702" cy="622644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1487" y="12934672"/>
            <a:ext cx="1429754" cy="606728"/>
          </a:xfrm>
        </p:spPr>
        <p:txBody>
          <a:bodyPr/>
          <a:lstStyle>
            <a:lvl1pPr algn="ctr">
              <a:defRPr sz="2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32950" y="1471974"/>
            <a:ext cx="2441695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4621" y="12774803"/>
            <a:ext cx="2856002" cy="92487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23785" y="7828063"/>
            <a:ext cx="7278246" cy="466463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470497" y="7828063"/>
            <a:ext cx="7278246" cy="466463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6117213" y="7828063"/>
            <a:ext cx="7278246" cy="466463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20170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4542" y="5733236"/>
            <a:ext cx="8635124" cy="8635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4384000" cy="256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6363" y="1011190"/>
            <a:ext cx="13972638" cy="1235676"/>
          </a:xfrm>
        </p:spPr>
        <p:txBody>
          <a:bodyPr anchor="b">
            <a:noAutofit/>
          </a:bodyPr>
          <a:lstStyle>
            <a:lvl1pPr algn="l">
              <a:defRPr sz="6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9521486" y="12683335"/>
            <a:ext cx="6416248" cy="73025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5021077" y="291129"/>
            <a:ext cx="8720666" cy="132221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63" y="12356243"/>
            <a:ext cx="3896410" cy="1261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2785" y="12868743"/>
            <a:ext cx="3245870" cy="544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9372" y="12851102"/>
            <a:ext cx="1012372" cy="679912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3144500" y="3441701"/>
            <a:ext cx="11239500" cy="768032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021079" y="1694985"/>
            <a:ext cx="8720666" cy="5518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49698" y="3452714"/>
            <a:ext cx="11788616" cy="7669312"/>
          </a:xfrm>
        </p:spPr>
        <p:txBody>
          <a:bodyPr>
            <a:normAutofit/>
          </a:bodyPr>
          <a:lstStyle>
            <a:lvl1pPr marL="685800" indent="-685800">
              <a:buFont typeface="Arial" charset="0"/>
              <a:buChar char="•"/>
              <a:defRPr sz="4400" baseline="0">
                <a:solidFill>
                  <a:schemeClr val="accent1"/>
                </a:solidFill>
              </a:defRPr>
            </a:lvl1pPr>
            <a:lvl2pPr marL="1371600" indent="-457200">
              <a:buFont typeface=".PingFangSC-Regular" charset="-122"/>
              <a:buChar char="－"/>
              <a:defRPr sz="4400" baseline="0">
                <a:solidFill>
                  <a:schemeClr val="accent1"/>
                </a:solidFill>
              </a:defRPr>
            </a:lvl2pPr>
            <a:lvl3pPr marL="2286000" indent="-457200">
              <a:buFont typeface="Arial" charset="0"/>
              <a:buChar char="•"/>
              <a:defRPr sz="4400" baseline="0">
                <a:solidFill>
                  <a:schemeClr val="accent1"/>
                </a:solidFill>
              </a:defRPr>
            </a:lvl3pPr>
            <a:lvl4pPr marL="3200400" indent="-457200">
              <a:buFont typeface=".PingFangSC-Regular" charset="-122"/>
              <a:buChar char="－"/>
              <a:defRPr sz="4400" baseline="0">
                <a:solidFill>
                  <a:schemeClr val="accent1"/>
                </a:solidFill>
              </a:defRPr>
            </a:lvl4pPr>
            <a:lvl5pPr marL="4114800" indent="-457200">
              <a:buFont typeface="Arial" charset="0"/>
              <a:buChar char="•"/>
              <a:defRPr sz="44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6549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14314" y="13019756"/>
            <a:ext cx="755372" cy="762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2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0" y="451557"/>
            <a:ext cx="18288000" cy="2184966"/>
          </a:xfrm>
          <a:prstGeom prst="rect">
            <a:avLst/>
          </a:prstGeom>
        </p:spPr>
        <p:txBody>
          <a:bodyPr lIns="0" anchor="b"/>
          <a:lstStyle>
            <a:lvl1pPr>
              <a:defRPr lang="en-US" sz="6000" b="1" kern="1200" dirty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548744" y="3429001"/>
            <a:ext cx="22073256" cy="91440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666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1546" indent="-457182">
              <a:buFont typeface="Wingdings" panose="05000000000000000000" pitchFamily="2" charset="2"/>
              <a:buChar char="§"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5908" indent="-457182">
              <a:buFont typeface="Wingdings" panose="05000000000000000000" pitchFamily="2" charset="2"/>
              <a:buChar char="ü"/>
              <a:defRPr sz="3334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14636" indent="-457182">
              <a:buFont typeface="Wingdings" panose="05000000000000000000" pitchFamily="2" charset="2"/>
              <a:buChar char="§"/>
              <a:defRPr sz="2666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441990" y="12991926"/>
            <a:ext cx="5180012" cy="724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8746" y="12954001"/>
            <a:ext cx="683325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6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8149F-987A-4F1C-8CD5-DFCA7636B8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73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>
            <a:spLocks noGrp="1"/>
          </p:cNvSpPr>
          <p:nvPr>
            <p:ph type="title"/>
          </p:nvPr>
        </p:nvSpPr>
        <p:spPr>
          <a:xfrm>
            <a:off x="3994546" y="0"/>
            <a:ext cx="16466345" cy="14644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8366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" name="Slide Number"/>
          <p:cNvSpPr>
            <a:spLocks noGrp="1"/>
          </p:cNvSpPr>
          <p:nvPr>
            <p:ph type="sldNum" sz="quarter" idx="2"/>
          </p:nvPr>
        </p:nvSpPr>
        <p:spPr>
          <a:xfrm>
            <a:off x="11888192" y="12948046"/>
            <a:ext cx="607616" cy="59948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leatherbook_line-long.tiff" descr="leatherbook_line-long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390" y="2768203"/>
            <a:ext cx="9769079" cy="125016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4119562" y="535781"/>
            <a:ext cx="16144876" cy="2143126"/>
          </a:xfrm>
          <a:prstGeom prst="rect">
            <a:avLst/>
          </a:prstGeom>
          <a:effectLst>
            <a:outerShdw blurRad="25400" dist="50800" dir="2700000" rotWithShape="0">
              <a:srgbClr val="FFFFFF">
                <a:alpha val="90000"/>
              </a:srgbClr>
            </a:outerShdw>
          </a:effectLst>
        </p:spPr>
        <p:txBody>
          <a:bodyPr/>
          <a:lstStyle>
            <a:lvl1pPr marL="0" marR="0" defTabSz="821531">
              <a:defRPr sz="9000">
                <a:solidFill>
                  <a:srgbClr val="0042AA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uFillTx/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742" y="13323093"/>
            <a:ext cx="460376" cy="498476"/>
          </a:xfrm>
          <a:prstGeom prst="rect">
            <a:avLst/>
          </a:prstGeom>
          <a:effectLst>
            <a:outerShdw blurRad="12700" dist="50800" dir="2700000" rotWithShape="0">
              <a:srgbClr val="FFFFFF">
                <a:alpha val="90000"/>
              </a:srgbClr>
            </a:outerShdw>
          </a:effectLst>
        </p:spPr>
        <p:txBody>
          <a:bodyPr/>
          <a:lstStyle>
            <a:lvl1pPr defTabSz="821531">
              <a:defRPr>
                <a:solidFill>
                  <a:srgbClr val="6C6963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1" name="Tau Lepton Appearance at EIC"/>
          <p:cNvSpPr txBox="1"/>
          <p:nvPr/>
        </p:nvSpPr>
        <p:spPr>
          <a:xfrm>
            <a:off x="3329629" y="13336587"/>
            <a:ext cx="3961446" cy="473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0" marR="0" defTabSz="642937">
              <a:defRPr sz="2200"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Tau Lepton Appearance at EIC</a:t>
            </a:r>
          </a:p>
        </p:txBody>
      </p:sp>
      <p:sp>
        <p:nvSpPr>
          <p:cNvPr id="62" name="Krishna Kumar, July 23, 2019"/>
          <p:cNvSpPr txBox="1"/>
          <p:nvPr/>
        </p:nvSpPr>
        <p:spPr>
          <a:xfrm>
            <a:off x="16616184" y="13336587"/>
            <a:ext cx="3805511" cy="473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0" marR="0" defTabSz="642937">
              <a:defRPr sz="2200"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Krishna Kumar, July 23, 2019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19562" y="3893343"/>
            <a:ext cx="16144876" cy="8036720"/>
          </a:xfrm>
          <a:prstGeom prst="rect">
            <a:avLst/>
          </a:prstGeom>
          <a:effectLst>
            <a:outerShdw blurRad="12700" dist="50800" dir="2700000" rotWithShape="0">
              <a:srgbClr val="FFFFFF">
                <a:alpha val="90000"/>
              </a:srgbClr>
            </a:outerShdw>
          </a:effectLst>
        </p:spPr>
        <p:txBody>
          <a:bodyPr anchor="ctr"/>
          <a:lstStyle>
            <a:lvl1pPr marL="1111250" marR="0" indent="-793750" defTabSz="821531">
              <a:spcBef>
                <a:spcPts val="3600"/>
              </a:spcBef>
              <a:buSzPct val="125000"/>
              <a:buFont typeface="Zapf Dingbats"/>
              <a:buChar char="✦"/>
              <a:defRPr b="1">
                <a:solidFill>
                  <a:srgbClr val="0056D6"/>
                </a:solidFill>
                <a:uFillTx/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marL="1562100" marR="0" indent="-800100" defTabSz="821531">
              <a:spcBef>
                <a:spcPts val="3600"/>
              </a:spcBef>
              <a:buSzPct val="100000"/>
              <a:buChar char="★"/>
              <a:defRPr sz="4200" b="1">
                <a:solidFill>
                  <a:srgbClr val="4F7A28"/>
                </a:solidFill>
                <a:uFillTx/>
                <a:latin typeface="Marker Felt"/>
                <a:ea typeface="Marker Felt"/>
                <a:cs typeface="Marker Felt"/>
                <a:sym typeface="Marker Felt"/>
              </a:defRPr>
            </a:lvl2pPr>
            <a:lvl3pPr marL="1968500" marR="0" indent="-762000" defTabSz="821531">
              <a:spcBef>
                <a:spcPts val="3600"/>
              </a:spcBef>
              <a:buSzPct val="100000"/>
              <a:buFont typeface="Palatino"/>
              <a:defRPr sz="3200" b="1" i="1">
                <a:solidFill>
                  <a:srgbClr val="61177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2440214" marR="0" indent="-789214" defTabSz="821531">
              <a:spcBef>
                <a:spcPts val="3600"/>
              </a:spcBef>
              <a:buSzPct val="35000"/>
              <a:buFont typeface="Zapf Dingbats"/>
              <a:buBlip>
                <a:blip r:embed="rId3"/>
              </a:buBlip>
              <a:defRPr sz="5800">
                <a:solidFill>
                  <a:srgbClr val="6C6963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4pPr>
            <a:lvl5pPr marL="2884714" marR="0" indent="-789214" defTabSz="821531">
              <a:spcBef>
                <a:spcPts val="3600"/>
              </a:spcBef>
              <a:buSzPct val="35000"/>
              <a:buFont typeface="Zapf Dingbats"/>
              <a:buBlip>
                <a:blip r:embed="rId3"/>
              </a:buBlip>
              <a:defRPr sz="5800">
                <a:solidFill>
                  <a:srgbClr val="6C6963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leatherbook_line-long.tiff" descr="leatherbook_line-long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390" y="2768203"/>
            <a:ext cx="9769079" cy="125016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4119562" y="535781"/>
            <a:ext cx="16144876" cy="2143126"/>
          </a:xfrm>
          <a:prstGeom prst="rect">
            <a:avLst/>
          </a:prstGeom>
          <a:effectLst>
            <a:outerShdw blurRad="25400" dist="50800" dir="2700000" rotWithShape="0">
              <a:srgbClr val="FFFFFF">
                <a:alpha val="90000"/>
              </a:srgbClr>
            </a:outerShdw>
          </a:effectLst>
        </p:spPr>
        <p:txBody>
          <a:bodyPr/>
          <a:lstStyle>
            <a:lvl1pPr marL="0" marR="0" defTabSz="821531">
              <a:defRPr sz="9000">
                <a:solidFill>
                  <a:srgbClr val="0042AA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uFillTx/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6412" y="13170684"/>
            <a:ext cx="511176" cy="549276"/>
          </a:xfrm>
          <a:prstGeom prst="rect">
            <a:avLst/>
          </a:prstGeom>
          <a:effectLst>
            <a:outerShdw blurRad="12700" dist="50800" dir="2700000" rotWithShape="0">
              <a:srgbClr val="FFFFFF">
                <a:alpha val="90000"/>
              </a:srgbClr>
            </a:outerShdw>
          </a:effectLst>
        </p:spPr>
        <p:txBody>
          <a:bodyPr/>
          <a:lstStyle>
            <a:lvl1pPr defTabSz="821531">
              <a:defRPr sz="2800">
                <a:solidFill>
                  <a:srgbClr val="6C6963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3" name="Tau Lepton Appearance at EIC"/>
          <p:cNvSpPr txBox="1"/>
          <p:nvPr/>
        </p:nvSpPr>
        <p:spPr>
          <a:xfrm>
            <a:off x="3232333" y="13165128"/>
            <a:ext cx="4307435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0" marR="0" defTabSz="642937">
              <a:defRPr sz="2400"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Tau Lepton Appearance at EIC</a:t>
            </a:r>
          </a:p>
        </p:txBody>
      </p:sp>
      <p:sp>
        <p:nvSpPr>
          <p:cNvPr id="74" name="Krishna Kumar, July 23, 2019"/>
          <p:cNvSpPr txBox="1"/>
          <p:nvPr/>
        </p:nvSpPr>
        <p:spPr>
          <a:xfrm>
            <a:off x="16959026" y="13165128"/>
            <a:ext cx="4137324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0" marR="0" defTabSz="642937">
              <a:defRPr sz="2400"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Krishna Kumar, July 23, 2019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"/>
          <p:cNvSpPr/>
          <p:nvPr/>
        </p:nvSpPr>
        <p:spPr>
          <a:xfrm>
            <a:off x="0" y="0"/>
            <a:ext cx="24384000" cy="215900"/>
          </a:xfrm>
          <a:prstGeom prst="rect">
            <a:avLst/>
          </a:prstGeom>
          <a:solidFill>
            <a:srgbClr val="034177"/>
          </a:solidFill>
          <a:ln w="12700"/>
        </p:spPr>
        <p:txBody>
          <a:bodyPr lIns="71437" tIns="71437" rIns="71437" bIns="71437" anchor="ctr"/>
          <a:lstStyle/>
          <a:p>
            <a:pPr marL="81280" marR="81280">
              <a:defRPr sz="3200"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4" name="Rectangle"/>
          <p:cNvSpPr/>
          <p:nvPr/>
        </p:nvSpPr>
        <p:spPr>
          <a:xfrm>
            <a:off x="0" y="13504465"/>
            <a:ext cx="24384000" cy="211535"/>
          </a:xfrm>
          <a:prstGeom prst="rect">
            <a:avLst/>
          </a:prstGeom>
          <a:solidFill>
            <a:srgbClr val="343168"/>
          </a:solidFill>
          <a:ln w="12700"/>
        </p:spPr>
        <p:txBody>
          <a:bodyPr lIns="71437" tIns="71437" rIns="71437" bIns="71437" anchor="ctr"/>
          <a:lstStyle/>
          <a:p>
            <a:pPr marL="81280" marR="81280">
              <a:defRPr sz="3200"/>
            </a:pPr>
            <a:endParaRPr/>
          </a:p>
        </p:txBody>
      </p:sp>
      <p:sp>
        <p:nvSpPr>
          <p:cNvPr id="25" name="Title Text"/>
          <p:cNvSpPr>
            <a:spLocks noGrp="1"/>
          </p:cNvSpPr>
          <p:nvPr>
            <p:ph type="title"/>
          </p:nvPr>
        </p:nvSpPr>
        <p:spPr>
          <a:xfrm>
            <a:off x="3958828" y="435119"/>
            <a:ext cx="16466344" cy="1267757"/>
          </a:xfrm>
          <a:prstGeom prst="rect">
            <a:avLst/>
          </a:prstGeom>
        </p:spPr>
        <p:txBody>
          <a:bodyPr/>
          <a:lstStyle>
            <a:lvl1pPr>
              <a:defRPr sz="7400">
                <a:solidFill>
                  <a:srgbClr val="343168"/>
                </a:solidFill>
                <a:uFill>
                  <a:solidFill>
                    <a:srgbClr val="343168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Slide Number"/>
          <p:cNvSpPr>
            <a:spLocks noGrp="1"/>
          </p:cNvSpPr>
          <p:nvPr>
            <p:ph type="sldNum" sz="quarter" idx="2"/>
          </p:nvPr>
        </p:nvSpPr>
        <p:spPr>
          <a:xfrm>
            <a:off x="11888192" y="12948046"/>
            <a:ext cx="607616" cy="59948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479810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4542" y="5733236"/>
            <a:ext cx="8635124" cy="8635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4384000" cy="256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6362" y="1011190"/>
            <a:ext cx="21166128" cy="1235676"/>
          </a:xfrm>
        </p:spPr>
        <p:txBody>
          <a:bodyPr anchor="b">
            <a:noAutofit/>
          </a:bodyPr>
          <a:lstStyle>
            <a:lvl1pPr algn="l">
              <a:defRPr sz="6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86365" y="3441586"/>
            <a:ext cx="11751950" cy="649334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aseline="0">
                <a:solidFill>
                  <a:schemeClr val="accent1"/>
                </a:solidFill>
                <a:latin typeface="Arial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886364" y="11121007"/>
            <a:ext cx="6416248" cy="730250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86365" y="10253460"/>
            <a:ext cx="11751950" cy="84172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4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63" y="12356243"/>
            <a:ext cx="3896410" cy="1261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2785" y="12868743"/>
            <a:ext cx="3245870" cy="544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9372" y="12851102"/>
            <a:ext cx="1012372" cy="679912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3144500" y="3441701"/>
            <a:ext cx="11239500" cy="768032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017786-BA65-AD49-A528-006733ACD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4"/>
          <a:stretch/>
        </p:blipFill>
        <p:spPr>
          <a:xfrm>
            <a:off x="13144500" y="3441587"/>
            <a:ext cx="11239500" cy="7725546"/>
          </a:xfrm>
          <a:prstGeom prst="rect">
            <a:avLst/>
          </a:prstGeom>
        </p:spPr>
      </p:pic>
      <p:pic>
        <p:nvPicPr>
          <p:cNvPr id="17" name="Picture Placeholder 8">
            <a:extLst>
              <a:ext uri="{FF2B5EF4-FFF2-40B4-BE49-F238E27FC236}">
                <a16:creationId xmlns:a16="http://schemas.microsoft.com/office/drawing/2014/main" id="{5E934236-E122-7846-84A9-752797FA274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481935" y="3828109"/>
            <a:ext cx="4597910" cy="215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07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785" y="481078"/>
            <a:ext cx="22571674" cy="974980"/>
          </a:xfrm>
        </p:spPr>
        <p:txBody>
          <a:bodyPr>
            <a:normAutofit/>
          </a:bodyPr>
          <a:lstStyle>
            <a:lvl1pPr>
              <a:defRPr sz="4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785" y="1932110"/>
            <a:ext cx="22571674" cy="10763388"/>
          </a:xfrm>
        </p:spPr>
        <p:txBody>
          <a:bodyPr/>
          <a:lstStyle>
            <a:lvl1pPr>
              <a:defRPr sz="4400" baseline="0">
                <a:solidFill>
                  <a:schemeClr val="tx1"/>
                </a:solidFill>
                <a:latin typeface="Arial" charset="0"/>
              </a:defRPr>
            </a:lvl1pPr>
            <a:lvl2pPr marL="1371600" indent="-457200">
              <a:buFont typeface="PingFangSC-Regular" charset="-122"/>
              <a:buChar char="－"/>
              <a:defRPr sz="4000" baseline="0">
                <a:solidFill>
                  <a:schemeClr val="tx1"/>
                </a:solidFill>
                <a:latin typeface="Arial" charset="0"/>
              </a:defRPr>
            </a:lvl2pPr>
            <a:lvl3pPr marL="2286000" indent="-457200">
              <a:buFont typeface="Arial" charset="0"/>
              <a:buChar char="•"/>
              <a:defRPr sz="3600" baseline="0">
                <a:solidFill>
                  <a:schemeClr val="tx1"/>
                </a:solidFill>
                <a:latin typeface="Arial" charset="0"/>
              </a:defRPr>
            </a:lvl3pPr>
            <a:lvl4pPr marL="3314700" indent="-571500">
              <a:buFont typeface="PingFangSC-Regular" charset="-122"/>
              <a:buChar char="－"/>
              <a:defRPr sz="3200" baseline="0">
                <a:solidFill>
                  <a:schemeClr val="tx1"/>
                </a:solidFill>
                <a:latin typeface="Arial" charset="0"/>
              </a:defRPr>
            </a:lvl4pPr>
            <a:lvl5pPr marL="4114800" indent="-457200">
              <a:buFont typeface="Arial" charset="0"/>
              <a:buChar char="•"/>
              <a:defRPr sz="28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3787" y="12934672"/>
            <a:ext cx="10447702" cy="622644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1487" y="12934672"/>
            <a:ext cx="1429754" cy="606728"/>
          </a:xfrm>
        </p:spPr>
        <p:txBody>
          <a:bodyPr/>
          <a:lstStyle>
            <a:lvl1pPr algn="ctr">
              <a:defRPr sz="2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32950" y="1471974"/>
            <a:ext cx="2441695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4621" y="12774803"/>
            <a:ext cx="2856002" cy="92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785" y="481078"/>
            <a:ext cx="22571674" cy="974980"/>
          </a:xfrm>
        </p:spPr>
        <p:txBody>
          <a:bodyPr>
            <a:normAutofit/>
          </a:bodyPr>
          <a:lstStyle>
            <a:lvl1pPr>
              <a:defRPr sz="4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785" y="1932110"/>
            <a:ext cx="11128730" cy="10763388"/>
          </a:xfrm>
        </p:spPr>
        <p:txBody>
          <a:bodyPr/>
          <a:lstStyle>
            <a:lvl1pPr>
              <a:defRPr sz="4400" baseline="0">
                <a:solidFill>
                  <a:schemeClr val="tx1"/>
                </a:solidFill>
                <a:latin typeface="Arial" charset="0"/>
              </a:defRPr>
            </a:lvl1pPr>
            <a:lvl2pPr marL="1371600" indent="-457200">
              <a:buFont typeface="PingFangSC-Regular" charset="-122"/>
              <a:buChar char="－"/>
              <a:defRPr sz="4000" baseline="0">
                <a:solidFill>
                  <a:schemeClr val="tx1"/>
                </a:solidFill>
                <a:latin typeface="Arial" charset="0"/>
              </a:defRPr>
            </a:lvl2pPr>
            <a:lvl3pPr marL="2286000" indent="-457200">
              <a:buFont typeface="Arial" charset="0"/>
              <a:buChar char="•"/>
              <a:defRPr sz="3600" baseline="0">
                <a:solidFill>
                  <a:schemeClr val="tx1"/>
                </a:solidFill>
                <a:latin typeface="Arial" charset="0"/>
              </a:defRPr>
            </a:lvl3pPr>
            <a:lvl4pPr marL="3314700" indent="-571500">
              <a:buFont typeface="PingFangSC-Regular" charset="-122"/>
              <a:buChar char="－"/>
              <a:defRPr sz="3200" baseline="0">
                <a:solidFill>
                  <a:schemeClr val="tx1"/>
                </a:solidFill>
                <a:latin typeface="Arial" charset="0"/>
              </a:defRPr>
            </a:lvl4pPr>
            <a:lvl5pPr marL="4114800" indent="-457200">
              <a:buFont typeface="Arial" charset="0"/>
              <a:buChar char="•"/>
              <a:defRPr sz="28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3787" y="12934672"/>
            <a:ext cx="10447702" cy="622644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1487" y="12934672"/>
            <a:ext cx="1429754" cy="606728"/>
          </a:xfrm>
        </p:spPr>
        <p:txBody>
          <a:bodyPr/>
          <a:lstStyle>
            <a:lvl1pPr algn="ctr">
              <a:defRPr sz="2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32950" y="1471974"/>
            <a:ext cx="2441695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4621" y="12774803"/>
            <a:ext cx="2856002" cy="92487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12409713" y="1932110"/>
            <a:ext cx="10985746" cy="10763388"/>
          </a:xfrm>
        </p:spPr>
        <p:txBody>
          <a:bodyPr/>
          <a:lstStyle>
            <a:lvl1pPr>
              <a:defRPr sz="4400" baseline="0">
                <a:solidFill>
                  <a:schemeClr val="tx1"/>
                </a:solidFill>
                <a:latin typeface="Arial" charset="0"/>
              </a:defRPr>
            </a:lvl1pPr>
            <a:lvl2pPr marL="1371600" indent="-457200">
              <a:buFont typeface="PingFangSC-Regular" charset="-122"/>
              <a:buChar char="－"/>
              <a:defRPr sz="4000" baseline="0">
                <a:solidFill>
                  <a:schemeClr val="tx1"/>
                </a:solidFill>
                <a:latin typeface="Arial" charset="0"/>
              </a:defRPr>
            </a:lvl2pPr>
            <a:lvl3pPr marL="2286000" indent="-457200">
              <a:buFont typeface="Arial" charset="0"/>
              <a:buChar char="•"/>
              <a:defRPr sz="3600" baseline="0">
                <a:solidFill>
                  <a:schemeClr val="tx1"/>
                </a:solidFill>
                <a:latin typeface="Arial" charset="0"/>
              </a:defRPr>
            </a:lvl3pPr>
            <a:lvl4pPr marL="3314700" indent="-571500">
              <a:buFont typeface="PingFangSC-Regular" charset="-122"/>
              <a:buChar char="－"/>
              <a:defRPr sz="3200" baseline="0">
                <a:solidFill>
                  <a:schemeClr val="tx1"/>
                </a:solidFill>
                <a:latin typeface="Arial" charset="0"/>
              </a:defRPr>
            </a:lvl4pPr>
            <a:lvl5pPr marL="4114800" indent="-457200">
              <a:buFont typeface="Arial" charset="0"/>
              <a:buChar char="•"/>
              <a:defRPr sz="28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89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785" y="481078"/>
            <a:ext cx="22571674" cy="974980"/>
          </a:xfrm>
        </p:spPr>
        <p:txBody>
          <a:bodyPr>
            <a:normAutofit/>
          </a:bodyPr>
          <a:lstStyle>
            <a:lvl1pPr>
              <a:defRPr sz="4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785" y="1932110"/>
            <a:ext cx="12957530" cy="10763388"/>
          </a:xfrm>
        </p:spPr>
        <p:txBody>
          <a:bodyPr/>
          <a:lstStyle>
            <a:lvl1pPr>
              <a:defRPr sz="4400" baseline="0">
                <a:solidFill>
                  <a:schemeClr val="tx1"/>
                </a:solidFill>
                <a:latin typeface="Arial" charset="0"/>
              </a:defRPr>
            </a:lvl1pPr>
            <a:lvl2pPr marL="1371600" indent="-457200">
              <a:buFont typeface="PingFangSC-Regular" charset="-122"/>
              <a:buChar char="－"/>
              <a:defRPr sz="4000" baseline="0">
                <a:solidFill>
                  <a:schemeClr val="tx1"/>
                </a:solidFill>
                <a:latin typeface="Arial" charset="0"/>
              </a:defRPr>
            </a:lvl2pPr>
            <a:lvl3pPr marL="2286000" indent="-457200">
              <a:buFont typeface="Arial" charset="0"/>
              <a:buChar char="•"/>
              <a:defRPr sz="3600" baseline="0">
                <a:solidFill>
                  <a:schemeClr val="tx1"/>
                </a:solidFill>
                <a:latin typeface="Arial" charset="0"/>
              </a:defRPr>
            </a:lvl3pPr>
            <a:lvl4pPr marL="3314700" indent="-571500">
              <a:buFont typeface="PingFangSC-Regular" charset="-122"/>
              <a:buChar char="－"/>
              <a:defRPr sz="3200" baseline="0">
                <a:solidFill>
                  <a:schemeClr val="tx1"/>
                </a:solidFill>
                <a:latin typeface="Arial" charset="0"/>
              </a:defRPr>
            </a:lvl4pPr>
            <a:lvl5pPr marL="4114800" indent="-457200">
              <a:buFont typeface="Arial" charset="0"/>
              <a:buChar char="•"/>
              <a:defRPr sz="28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3787" y="12934672"/>
            <a:ext cx="10447702" cy="622644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1487" y="12934672"/>
            <a:ext cx="1429754" cy="606728"/>
          </a:xfrm>
        </p:spPr>
        <p:txBody>
          <a:bodyPr/>
          <a:lstStyle>
            <a:lvl1pPr algn="ctr">
              <a:defRPr sz="2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32950" y="1471974"/>
            <a:ext cx="2441695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4621" y="12774803"/>
            <a:ext cx="2856002" cy="92487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14107886" y="8125878"/>
            <a:ext cx="9287572" cy="4569620"/>
          </a:xfrm>
        </p:spPr>
        <p:txBody>
          <a:bodyPr/>
          <a:lstStyle>
            <a:lvl1pPr>
              <a:defRPr sz="4400" baseline="0">
                <a:solidFill>
                  <a:schemeClr val="tx1"/>
                </a:solidFill>
                <a:latin typeface="Arial" charset="0"/>
              </a:defRPr>
            </a:lvl1pPr>
            <a:lvl2pPr marL="1371600" indent="-457200">
              <a:buFont typeface="PingFangSC-Regular" charset="-122"/>
              <a:buChar char="－"/>
              <a:defRPr sz="4000" baseline="0">
                <a:solidFill>
                  <a:schemeClr val="tx1"/>
                </a:solidFill>
                <a:latin typeface="Arial" charset="0"/>
              </a:defRPr>
            </a:lvl2pPr>
            <a:lvl3pPr marL="2286000" indent="-457200">
              <a:buFont typeface="Arial" charset="0"/>
              <a:buChar char="•"/>
              <a:defRPr sz="3600" baseline="0">
                <a:solidFill>
                  <a:schemeClr val="tx1"/>
                </a:solidFill>
                <a:latin typeface="Arial" charset="0"/>
              </a:defRPr>
            </a:lvl3pPr>
            <a:lvl4pPr marL="3314700" indent="-571500">
              <a:buFont typeface="PingFangSC-Regular" charset="-122"/>
              <a:buChar char="－"/>
              <a:defRPr sz="3200" baseline="0">
                <a:solidFill>
                  <a:schemeClr val="tx1"/>
                </a:solidFill>
                <a:latin typeface="Arial" charset="0"/>
              </a:defRPr>
            </a:lvl4pPr>
            <a:lvl5pPr marL="4114800" indent="-457200">
              <a:buFont typeface="Arial" charset="0"/>
              <a:buChar char="•"/>
              <a:defRPr sz="28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4107885" y="1933578"/>
            <a:ext cx="9288690" cy="5953124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9490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1514" y="13090921"/>
            <a:ext cx="24383353" cy="625079"/>
          </a:xfrm>
          <a:prstGeom prst="rect">
            <a:avLst/>
          </a:prstGeom>
          <a:solidFill>
            <a:srgbClr val="19366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marL="0" marR="0" algn="ctr" defTabSz="821531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" name="Title Text"/>
          <p:cNvSpPr>
            <a:spLocks noGrp="1"/>
          </p:cNvSpPr>
          <p:nvPr>
            <p:ph type="title"/>
          </p:nvPr>
        </p:nvSpPr>
        <p:spPr>
          <a:xfrm>
            <a:off x="-25529" y="0"/>
            <a:ext cx="24435058" cy="146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r>
              <a:t>Title Text</a:t>
            </a:r>
          </a:p>
        </p:txBody>
      </p:sp>
      <p:sp>
        <p:nvSpPr>
          <p:cNvPr id="4" name="Rectangle"/>
          <p:cNvSpPr/>
          <p:nvPr/>
        </p:nvSpPr>
        <p:spPr>
          <a:xfrm>
            <a:off x="0" y="0"/>
            <a:ext cx="24384000" cy="160735"/>
          </a:xfrm>
          <a:prstGeom prst="rect">
            <a:avLst/>
          </a:prstGeom>
          <a:solidFill>
            <a:srgbClr val="034177"/>
          </a:solidFill>
          <a:ln w="12700"/>
        </p:spPr>
        <p:txBody>
          <a:bodyPr lIns="71437" tIns="71437" rIns="71437" bIns="71437" anchor="ctr"/>
          <a:lstStyle/>
          <a:p>
            <a:pPr marL="81280" marR="81280">
              <a:defRPr sz="3200"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pic>
        <p:nvPicPr>
          <p:cNvPr id="5" name="droppedImage.pdf" descr="droppedImage.pdf"/>
          <p:cNvPicPr>
            <a:picLocks noChangeAspect="1"/>
          </p:cNvPicPr>
          <p:nvPr/>
        </p:nvPicPr>
        <p:blipFill>
          <a:blip r:embed="rId6"/>
          <a:srcRect b="34614"/>
          <a:stretch>
            <a:fillRect/>
          </a:stretch>
        </p:blipFill>
        <p:spPr>
          <a:xfrm>
            <a:off x="202683" y="13149550"/>
            <a:ext cx="2210881" cy="6352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Kent Paschke"/>
          <p:cNvSpPr/>
          <p:nvPr/>
        </p:nvSpPr>
        <p:spPr>
          <a:xfrm>
            <a:off x="3038231" y="13117850"/>
            <a:ext cx="28575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L="0" marR="0" algn="ctr" defTabSz="821531">
              <a:defRPr sz="2800">
                <a:solidFill>
                  <a:srgbClr val="FFFFFF"/>
                </a:solidFill>
                <a:uFillTx/>
              </a:defRPr>
            </a:lvl1pPr>
          </a:lstStyle>
          <a:p>
            <a:r>
              <a:t>Kent Paschke</a:t>
            </a:r>
          </a:p>
        </p:txBody>
      </p:sp>
      <p:sp>
        <p:nvSpPr>
          <p:cNvPr id="7" name="December 14, 2022"/>
          <p:cNvSpPr/>
          <p:nvPr/>
        </p:nvSpPr>
        <p:spPr>
          <a:xfrm>
            <a:off x="18457009" y="13116123"/>
            <a:ext cx="4232705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L="0" marR="0" algn="ctr" defTabSz="821531">
              <a:defRPr sz="2800">
                <a:solidFill>
                  <a:srgbClr val="FFFFFF"/>
                </a:solidFill>
                <a:uFillTx/>
              </a:defRPr>
            </a:lvl1pPr>
          </a:lstStyle>
          <a:p>
            <a:r>
              <a:t>December 14, 2022</a:t>
            </a:r>
          </a:p>
        </p:txBody>
      </p:sp>
      <p:sp>
        <p:nvSpPr>
          <p:cNvPr id="8" name="Slide Number"/>
          <p:cNvSpPr>
            <a:spLocks noGrp="1"/>
          </p:cNvSpPr>
          <p:nvPr>
            <p:ph type="sldNum" sz="quarter" idx="2"/>
          </p:nvPr>
        </p:nvSpPr>
        <p:spPr>
          <a:xfrm>
            <a:off x="23603694" y="13171909"/>
            <a:ext cx="509144" cy="5619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marL="0" marR="0" algn="ctr" defTabSz="910828">
              <a:defRPr sz="2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" name="PVES Program, EW with e-beams"/>
          <p:cNvSpPr/>
          <p:nvPr/>
        </p:nvSpPr>
        <p:spPr>
          <a:xfrm>
            <a:off x="6348315" y="13128823"/>
            <a:ext cx="5709217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L="0" marR="0" algn="ctr" defTabSz="821531">
              <a:defRPr sz="2800">
                <a:solidFill>
                  <a:srgbClr val="FFFFFF"/>
                </a:solidFill>
                <a:uFillTx/>
              </a:defRPr>
            </a:lvl1pPr>
          </a:lstStyle>
          <a:p>
            <a:r>
              <a:t>PVES Program, EW with e-beams</a:t>
            </a:r>
          </a:p>
        </p:txBody>
      </p:sp>
      <p:sp>
        <p:nvSpPr>
          <p:cNvPr id="10" name="FSNN Town Hall, NC"/>
          <p:cNvSpPr/>
          <p:nvPr/>
        </p:nvSpPr>
        <p:spPr>
          <a:xfrm>
            <a:off x="12809147" y="13128962"/>
            <a:ext cx="5709216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L="0" marR="0" algn="ctr" defTabSz="821531">
              <a:defRPr sz="2800">
                <a:solidFill>
                  <a:srgbClr val="FFFFFF"/>
                </a:solidFill>
                <a:uFillTx/>
              </a:defRPr>
            </a:lvl1pPr>
          </a:lstStyle>
          <a:p>
            <a:r>
              <a:t>FSNN Town Hall, NC</a:t>
            </a:r>
          </a:p>
        </p:txBody>
      </p:sp>
      <p:sp>
        <p:nvSpPr>
          <p:cNvPr id="11" name="Body Level One…"/>
          <p:cNvSpPr>
            <a:spLocks noGrp="1"/>
          </p:cNvSpPr>
          <p:nvPr>
            <p:ph type="body" idx="1"/>
          </p:nvPr>
        </p:nvSpPr>
        <p:spPr>
          <a:xfrm>
            <a:off x="3958828" y="2178050"/>
            <a:ext cx="16466344" cy="11029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>
            <a:lvl2pPr marL="888866" indent="-391026">
              <a:buChar char="–"/>
              <a:defRPr sz="5200">
                <a:solidFill>
                  <a:srgbClr val="7A4300"/>
                </a:solidFill>
                <a:uFill>
                  <a:solidFill>
                    <a:srgbClr val="7A4300"/>
                  </a:solidFill>
                </a:uFill>
              </a:defRPr>
            </a:lvl2pPr>
            <a:lvl3pPr marL="1264322" indent="-309282">
              <a:spcBef>
                <a:spcPts val="1300"/>
              </a:spcBef>
              <a:defRPr sz="4600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</a:defRPr>
            </a:lvl3pPr>
            <a:lvl4pPr marL="1722482" indent="-310242">
              <a:spcBef>
                <a:spcPts val="1100"/>
              </a:spcBef>
              <a:buChar char="–"/>
              <a:defRPr sz="3800"/>
            </a:lvl4pPr>
            <a:lvl5pPr marL="2179682" indent="-310242">
              <a:spcBef>
                <a:spcPts val="1100"/>
              </a:spcBef>
              <a:buChar char="»"/>
              <a:defRPr sz="38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</p:sldLayoutIdLst>
  <p:transition spd="med"/>
  <p:hf hdr="0" ftr="0" dt="0"/>
  <p:txStyles>
    <p:titleStyle>
      <a:lvl1pPr marL="81280" marR="81280" indent="0" algn="ct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193663"/>
          </a:solidFill>
          <a:uFill>
            <a:solidFill>
              <a:srgbClr val="011993"/>
            </a:solidFill>
          </a:uFill>
          <a:latin typeface="Avenir Next Demi Bold"/>
          <a:ea typeface="Avenir Next Demi Bold"/>
          <a:cs typeface="Avenir Next Demi Bold"/>
          <a:sym typeface="Avenir Next Demi Bold"/>
        </a:defRPr>
      </a:lvl1pPr>
      <a:lvl2pPr marL="81280" marR="81280" indent="228600" algn="ct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193663"/>
          </a:solidFill>
          <a:uFill>
            <a:solidFill>
              <a:srgbClr val="011993"/>
            </a:solidFill>
          </a:uFill>
          <a:latin typeface="Avenir Next Demi Bold"/>
          <a:ea typeface="Avenir Next Demi Bold"/>
          <a:cs typeface="Avenir Next Demi Bold"/>
          <a:sym typeface="Avenir Next Demi Bold"/>
        </a:defRPr>
      </a:lvl2pPr>
      <a:lvl3pPr marL="81280" marR="81280" indent="457200" algn="ct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193663"/>
          </a:solidFill>
          <a:uFill>
            <a:solidFill>
              <a:srgbClr val="011993"/>
            </a:solidFill>
          </a:uFill>
          <a:latin typeface="Avenir Next Demi Bold"/>
          <a:ea typeface="Avenir Next Demi Bold"/>
          <a:cs typeface="Avenir Next Demi Bold"/>
          <a:sym typeface="Avenir Next Demi Bold"/>
        </a:defRPr>
      </a:lvl3pPr>
      <a:lvl4pPr marL="81280" marR="81280" indent="685800" algn="ct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193663"/>
          </a:solidFill>
          <a:uFill>
            <a:solidFill>
              <a:srgbClr val="011993"/>
            </a:solidFill>
          </a:uFill>
          <a:latin typeface="Avenir Next Demi Bold"/>
          <a:ea typeface="Avenir Next Demi Bold"/>
          <a:cs typeface="Avenir Next Demi Bold"/>
          <a:sym typeface="Avenir Next Demi Bold"/>
        </a:defRPr>
      </a:lvl4pPr>
      <a:lvl5pPr marL="81280" marR="81280" indent="914400" algn="ct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193663"/>
          </a:solidFill>
          <a:uFill>
            <a:solidFill>
              <a:srgbClr val="011993"/>
            </a:solidFill>
          </a:uFill>
          <a:latin typeface="Avenir Next Demi Bold"/>
          <a:ea typeface="Avenir Next Demi Bold"/>
          <a:cs typeface="Avenir Next Demi Bold"/>
          <a:sym typeface="Avenir Next Demi Bold"/>
        </a:defRPr>
      </a:lvl5pPr>
      <a:lvl6pPr marL="81280" marR="81280" indent="1143000" algn="ct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193663"/>
          </a:solidFill>
          <a:uFill>
            <a:solidFill>
              <a:srgbClr val="011993"/>
            </a:solidFill>
          </a:uFill>
          <a:latin typeface="Avenir Next Demi Bold"/>
          <a:ea typeface="Avenir Next Demi Bold"/>
          <a:cs typeface="Avenir Next Demi Bold"/>
          <a:sym typeface="Avenir Next Demi Bold"/>
        </a:defRPr>
      </a:lvl6pPr>
      <a:lvl7pPr marL="81280" marR="81280" indent="1371600" algn="ct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193663"/>
          </a:solidFill>
          <a:uFill>
            <a:solidFill>
              <a:srgbClr val="011993"/>
            </a:solidFill>
          </a:uFill>
          <a:latin typeface="Avenir Next Demi Bold"/>
          <a:ea typeface="Avenir Next Demi Bold"/>
          <a:cs typeface="Avenir Next Demi Bold"/>
          <a:sym typeface="Avenir Next Demi Bold"/>
        </a:defRPr>
      </a:lvl7pPr>
      <a:lvl8pPr marL="81280" marR="81280" indent="1600199" algn="ct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193663"/>
          </a:solidFill>
          <a:uFill>
            <a:solidFill>
              <a:srgbClr val="011993"/>
            </a:solidFill>
          </a:uFill>
          <a:latin typeface="Avenir Next Demi Bold"/>
          <a:ea typeface="Avenir Next Demi Bold"/>
          <a:cs typeface="Avenir Next Demi Bold"/>
          <a:sym typeface="Avenir Next Demi Bold"/>
        </a:defRPr>
      </a:lvl8pPr>
      <a:lvl9pPr marL="81280" marR="81280" indent="1828800" algn="ct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193663"/>
          </a:solidFill>
          <a:uFill>
            <a:solidFill>
              <a:srgbClr val="011993"/>
            </a:solidFill>
          </a:uFill>
          <a:latin typeface="Avenir Next Demi Bold"/>
          <a:ea typeface="Avenir Next Demi Bold"/>
          <a:cs typeface="Avenir Next Demi Bold"/>
          <a:sym typeface="Avenir Next Demi Bold"/>
        </a:defRPr>
      </a:lvl9pPr>
    </p:titleStyle>
    <p:bodyStyle>
      <a:lvl1pPr marL="430299" marR="81280" indent="-389659" algn="l" defTabSz="1821656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873826" marR="81280" indent="-375986" algn="l" defTabSz="1821656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1291216" marR="81280" indent="-336176" algn="l" defTabSz="1821656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1820454" marR="81280" indent="-408214" algn="l" defTabSz="1821656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2277654" marR="81280" indent="-408214" algn="l" defTabSz="1821656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2277654" marR="81280" indent="-408214" algn="l" defTabSz="1821656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2277654" marR="81280" indent="-408214" algn="l" defTabSz="1821656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2277654" marR="81280" indent="-408214" algn="l" defTabSz="1821656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2277654" marR="81280" indent="-408214" algn="l" defTabSz="1821656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Regular"/>
        </a:defRPr>
      </a:lvl1pPr>
      <a:lvl2pPr marL="0" marR="0" indent="2286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Regular"/>
        </a:defRPr>
      </a:lvl2pPr>
      <a:lvl3pPr marL="0" marR="0" indent="4572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Regular"/>
        </a:defRPr>
      </a:lvl3pPr>
      <a:lvl4pPr marL="0" marR="0" indent="6858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Regular"/>
        </a:defRPr>
      </a:lvl4pPr>
      <a:lvl5pPr marL="0" marR="0" indent="9144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Regular"/>
        </a:defRPr>
      </a:lvl5pPr>
      <a:lvl6pPr marL="0" marR="0" indent="11430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Regular"/>
        </a:defRPr>
      </a:lvl6pPr>
      <a:lvl7pPr marL="0" marR="0" indent="13716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Regular"/>
        </a:defRPr>
      </a:lvl7pPr>
      <a:lvl8pPr marL="0" marR="0" indent="16002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Regular"/>
        </a:defRPr>
      </a:lvl8pPr>
      <a:lvl9pPr marL="0" marR="0" indent="18288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1514" y="13090921"/>
            <a:ext cx="24383353" cy="625079"/>
          </a:xfrm>
          <a:prstGeom prst="rect">
            <a:avLst/>
          </a:prstGeom>
          <a:solidFill>
            <a:srgbClr val="19366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marL="0" marR="0" algn="ctr" defTabSz="821531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" name="Title Text"/>
          <p:cNvSpPr>
            <a:spLocks noGrp="1"/>
          </p:cNvSpPr>
          <p:nvPr>
            <p:ph type="title"/>
          </p:nvPr>
        </p:nvSpPr>
        <p:spPr>
          <a:xfrm>
            <a:off x="340314" y="0"/>
            <a:ext cx="23703371" cy="146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r>
              <a:t>Title Text</a:t>
            </a:r>
          </a:p>
        </p:txBody>
      </p:sp>
      <p:sp>
        <p:nvSpPr>
          <p:cNvPr id="4" name="Rectangle"/>
          <p:cNvSpPr/>
          <p:nvPr/>
        </p:nvSpPr>
        <p:spPr>
          <a:xfrm>
            <a:off x="0" y="0"/>
            <a:ext cx="24384000" cy="160735"/>
          </a:xfrm>
          <a:prstGeom prst="rect">
            <a:avLst/>
          </a:prstGeom>
          <a:solidFill>
            <a:srgbClr val="034177"/>
          </a:solidFill>
          <a:ln w="12700"/>
        </p:spPr>
        <p:txBody>
          <a:bodyPr lIns="71437" tIns="71437" rIns="71437" bIns="71437" anchor="ctr"/>
          <a:lstStyle/>
          <a:p>
            <a:pPr marL="81280" marR="81280">
              <a:defRPr sz="3200"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2"/>
          </p:nvPr>
        </p:nvSpPr>
        <p:spPr>
          <a:xfrm>
            <a:off x="23610963" y="13171909"/>
            <a:ext cx="494606" cy="48850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marL="0" marR="0" algn="ctr" defTabSz="910828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Kent Paschke - UVa"/>
          <p:cNvSpPr txBox="1"/>
          <p:nvPr/>
        </p:nvSpPr>
        <p:spPr>
          <a:xfrm>
            <a:off x="1366501" y="13111360"/>
            <a:ext cx="400701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Kent Paschke - UVa</a:t>
            </a:r>
          </a:p>
        </p:txBody>
      </p:sp>
      <p:sp>
        <p:nvSpPr>
          <p:cNvPr id="7" name="Simulation Workship - Experiment Overview"/>
          <p:cNvSpPr txBox="1"/>
          <p:nvPr/>
        </p:nvSpPr>
        <p:spPr>
          <a:xfrm>
            <a:off x="8953244" y="13124060"/>
            <a:ext cx="865833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Simulation Workship - Experiment Overview</a:t>
            </a:r>
          </a:p>
        </p:txBody>
      </p:sp>
      <p:sp>
        <p:nvSpPr>
          <p:cNvPr id="8" name="Body Level One…"/>
          <p:cNvSpPr>
            <a:spLocks noGrp="1"/>
          </p:cNvSpPr>
          <p:nvPr>
            <p:ph type="body" idx="1"/>
          </p:nvPr>
        </p:nvSpPr>
        <p:spPr>
          <a:xfrm>
            <a:off x="3958828" y="2178050"/>
            <a:ext cx="16466344" cy="11029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>
            <a:lvl2pPr marL="888866" indent="-391026">
              <a:buChar char="–"/>
              <a:defRPr sz="5200">
                <a:solidFill>
                  <a:srgbClr val="7A4300"/>
                </a:solidFill>
                <a:uFill>
                  <a:solidFill>
                    <a:srgbClr val="7A4300"/>
                  </a:solidFill>
                </a:uFill>
              </a:defRPr>
            </a:lvl2pPr>
            <a:lvl3pPr marL="1264322" indent="-309282">
              <a:spcBef>
                <a:spcPts val="1300"/>
              </a:spcBef>
              <a:defRPr sz="4600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</a:defRPr>
            </a:lvl3pPr>
            <a:lvl4pPr marL="1722482" indent="-310242">
              <a:spcBef>
                <a:spcPts val="1100"/>
              </a:spcBef>
              <a:buChar char="–"/>
              <a:defRPr sz="3800"/>
            </a:lvl4pPr>
            <a:lvl5pPr marL="2179682" indent="-310242">
              <a:spcBef>
                <a:spcPts val="1100"/>
              </a:spcBef>
              <a:buChar char="»"/>
              <a:defRPr sz="38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60712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ransition spd="med"/>
  <p:hf hdr="0" ftr="0" dt="0"/>
  <p:txStyles>
    <p:titleStyle>
      <a:lvl1pPr marL="81280" marR="81280" indent="0" algn="ct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193663"/>
          </a:solidFill>
          <a:uFill>
            <a:solidFill>
              <a:srgbClr val="011993"/>
            </a:solidFill>
          </a:uFill>
          <a:latin typeface="Avenir Next Demi Bold"/>
          <a:ea typeface="Avenir Next Demi Bold"/>
          <a:cs typeface="Avenir Next Demi Bold"/>
          <a:sym typeface="Avenir Next Demi Bold"/>
        </a:defRPr>
      </a:lvl1pPr>
      <a:lvl2pPr marL="81280" marR="81280" indent="228600" algn="ct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193663"/>
          </a:solidFill>
          <a:uFill>
            <a:solidFill>
              <a:srgbClr val="011993"/>
            </a:solidFill>
          </a:uFill>
          <a:latin typeface="Avenir Next Demi Bold"/>
          <a:ea typeface="Avenir Next Demi Bold"/>
          <a:cs typeface="Avenir Next Demi Bold"/>
          <a:sym typeface="Avenir Next Demi Bold"/>
        </a:defRPr>
      </a:lvl2pPr>
      <a:lvl3pPr marL="81280" marR="81280" indent="457200" algn="ct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193663"/>
          </a:solidFill>
          <a:uFill>
            <a:solidFill>
              <a:srgbClr val="011993"/>
            </a:solidFill>
          </a:uFill>
          <a:latin typeface="Avenir Next Demi Bold"/>
          <a:ea typeface="Avenir Next Demi Bold"/>
          <a:cs typeface="Avenir Next Demi Bold"/>
          <a:sym typeface="Avenir Next Demi Bold"/>
        </a:defRPr>
      </a:lvl3pPr>
      <a:lvl4pPr marL="81280" marR="81280" indent="685800" algn="ct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193663"/>
          </a:solidFill>
          <a:uFill>
            <a:solidFill>
              <a:srgbClr val="011993"/>
            </a:solidFill>
          </a:uFill>
          <a:latin typeface="Avenir Next Demi Bold"/>
          <a:ea typeface="Avenir Next Demi Bold"/>
          <a:cs typeface="Avenir Next Demi Bold"/>
          <a:sym typeface="Avenir Next Demi Bold"/>
        </a:defRPr>
      </a:lvl4pPr>
      <a:lvl5pPr marL="81280" marR="81280" indent="914400" algn="ct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193663"/>
          </a:solidFill>
          <a:uFill>
            <a:solidFill>
              <a:srgbClr val="011993"/>
            </a:solidFill>
          </a:uFill>
          <a:latin typeface="Avenir Next Demi Bold"/>
          <a:ea typeface="Avenir Next Demi Bold"/>
          <a:cs typeface="Avenir Next Demi Bold"/>
          <a:sym typeface="Avenir Next Demi Bold"/>
        </a:defRPr>
      </a:lvl5pPr>
      <a:lvl6pPr marL="81280" marR="81280" indent="1143000" algn="ct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193663"/>
          </a:solidFill>
          <a:uFill>
            <a:solidFill>
              <a:srgbClr val="011993"/>
            </a:solidFill>
          </a:uFill>
          <a:latin typeface="Avenir Next Demi Bold"/>
          <a:ea typeface="Avenir Next Demi Bold"/>
          <a:cs typeface="Avenir Next Demi Bold"/>
          <a:sym typeface="Avenir Next Demi Bold"/>
        </a:defRPr>
      </a:lvl6pPr>
      <a:lvl7pPr marL="81280" marR="81280" indent="1371600" algn="ct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193663"/>
          </a:solidFill>
          <a:uFill>
            <a:solidFill>
              <a:srgbClr val="011993"/>
            </a:solidFill>
          </a:uFill>
          <a:latin typeface="Avenir Next Demi Bold"/>
          <a:ea typeface="Avenir Next Demi Bold"/>
          <a:cs typeface="Avenir Next Demi Bold"/>
          <a:sym typeface="Avenir Next Demi Bold"/>
        </a:defRPr>
      </a:lvl7pPr>
      <a:lvl8pPr marL="81280" marR="81280" indent="1600199" algn="ct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193663"/>
          </a:solidFill>
          <a:uFill>
            <a:solidFill>
              <a:srgbClr val="011993"/>
            </a:solidFill>
          </a:uFill>
          <a:latin typeface="Avenir Next Demi Bold"/>
          <a:ea typeface="Avenir Next Demi Bold"/>
          <a:cs typeface="Avenir Next Demi Bold"/>
          <a:sym typeface="Avenir Next Demi Bold"/>
        </a:defRPr>
      </a:lvl8pPr>
      <a:lvl9pPr marL="81280" marR="81280" indent="1828800" algn="ct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193663"/>
          </a:solidFill>
          <a:uFill>
            <a:solidFill>
              <a:srgbClr val="011993"/>
            </a:solidFill>
          </a:uFill>
          <a:latin typeface="Avenir Next Demi Bold"/>
          <a:ea typeface="Avenir Next Demi Bold"/>
          <a:cs typeface="Avenir Next Demi Bold"/>
          <a:sym typeface="Avenir Next Demi Bold"/>
        </a:defRPr>
      </a:lvl9pPr>
    </p:titleStyle>
    <p:bodyStyle>
      <a:lvl1pPr marL="430299" marR="81280" indent="-389659" algn="l" defTabSz="1821656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873826" marR="81280" indent="-375986" algn="l" defTabSz="1821656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1291216" marR="81280" indent="-336176" algn="l" defTabSz="1821656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1820454" marR="81280" indent="-408214" algn="l" defTabSz="1821656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2277654" marR="81280" indent="-408214" algn="l" defTabSz="1821656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2277654" marR="81280" indent="-408214" algn="l" defTabSz="1821656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2277654" marR="81280" indent="-408214" algn="l" defTabSz="1821656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2277654" marR="81280" indent="-408214" algn="l" defTabSz="1821656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2277654" marR="81280" indent="-408214" algn="l" defTabSz="1821656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91082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5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5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5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5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55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f"/><Relationship Id="rId4" Type="http://schemas.openxmlformats.org/officeDocument/2006/relationships/image" Target="../media/image1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9.png"/><Relationship Id="rId7" Type="http://schemas.openxmlformats.org/officeDocument/2006/relationships/image" Target="../media/image54.emf"/><Relationship Id="rId12" Type="http://schemas.openxmlformats.org/officeDocument/2006/relationships/image" Target="../media/image6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58.png"/><Relationship Id="rId5" Type="http://schemas.openxmlformats.org/officeDocument/2006/relationships/image" Target="../media/image61.png"/><Relationship Id="rId10" Type="http://schemas.openxmlformats.org/officeDocument/2006/relationships/image" Target="../media/image57.png"/><Relationship Id="rId4" Type="http://schemas.openxmlformats.org/officeDocument/2006/relationships/image" Target="../media/image60.png"/><Relationship Id="rId9" Type="http://schemas.openxmlformats.org/officeDocument/2006/relationships/image" Target="../media/image5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image" Target="../media/image84.tiff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tiff"/><Relationship Id="rId3" Type="http://schemas.openxmlformats.org/officeDocument/2006/relationships/image" Target="../media/image94.emf"/><Relationship Id="rId7" Type="http://schemas.microsoft.com/office/2007/relationships/hdphoto" Target="../media/hdphoto1.wdp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microsoft.com/office/2007/relationships/hdphoto" Target="../media/hdphoto2.wdp"/><Relationship Id="rId4" Type="http://schemas.openxmlformats.org/officeDocument/2006/relationships/image" Target="../media/image95.png"/><Relationship Id="rId9" Type="http://schemas.openxmlformats.org/officeDocument/2006/relationships/image" Target="../media/image9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9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2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jpeg"/><Relationship Id="rId3" Type="http://schemas.openxmlformats.org/officeDocument/2006/relationships/image" Target="../media/image121.png"/><Relationship Id="rId7" Type="http://schemas.openxmlformats.org/officeDocument/2006/relationships/image" Target="../media/image126.png"/><Relationship Id="rId12" Type="http://schemas.openxmlformats.org/officeDocument/2006/relationships/image" Target="../media/image13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5.png"/><Relationship Id="rId7" Type="http://schemas.openxmlformats.org/officeDocument/2006/relationships/image" Target="../media/image138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96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tiff"/><Relationship Id="rId2" Type="http://schemas.openxmlformats.org/officeDocument/2006/relationships/image" Target="../media/image14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4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emf"/><Relationship Id="rId5" Type="http://schemas.microsoft.com/office/2007/relationships/hdphoto" Target="../media/hdphoto3.wdp"/><Relationship Id="rId4" Type="http://schemas.openxmlformats.org/officeDocument/2006/relationships/image" Target="../media/image1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47.em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emf"/><Relationship Id="rId5" Type="http://schemas.openxmlformats.org/officeDocument/2006/relationships/image" Target="../media/image39.png"/><Relationship Id="rId15" Type="http://schemas.openxmlformats.org/officeDocument/2006/relationships/image" Target="../media/image48.emf"/><Relationship Id="rId10" Type="http://schemas.openxmlformats.org/officeDocument/2006/relationships/image" Target="../media/image44.emf"/><Relationship Id="rId4" Type="http://schemas.openxmlformats.org/officeDocument/2006/relationships/image" Target="../media/image38.png"/><Relationship Id="rId9" Type="http://schemas.openxmlformats.org/officeDocument/2006/relationships/image" Target="../media/image43.emf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tif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arity violating electron scattering program at JLab (MOLLER &amp; SoLID) and BSM connections at the EIC"/>
          <p:cNvSpPr>
            <a:spLocks noGrp="1"/>
          </p:cNvSpPr>
          <p:nvPr>
            <p:ph type="title"/>
          </p:nvPr>
        </p:nvSpPr>
        <p:spPr>
          <a:xfrm>
            <a:off x="3748111" y="3643824"/>
            <a:ext cx="16466345" cy="621178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MOLLER Experiment</a:t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Caryn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Palatchi</a:t>
            </a:r>
            <a:b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Indiana University</a:t>
            </a:r>
            <a:b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JLUO Meeting June 28, 2023</a:t>
            </a:r>
            <a:b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" name="Group 5"/>
          <p:cNvGrpSpPr/>
          <p:nvPr/>
        </p:nvGrpSpPr>
        <p:grpSpPr>
          <a:xfrm>
            <a:off x="8170971" y="368300"/>
            <a:ext cx="7009365" cy="3528748"/>
            <a:chOff x="0" y="0"/>
            <a:chExt cx="5972353" cy="3528746"/>
          </a:xfrm>
        </p:grpSpPr>
        <p:pic>
          <p:nvPicPr>
            <p:cNvPr id="90" name="Picture 6" descr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0827" y="0"/>
              <a:ext cx="5451527" cy="3088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1" name="Rectangle 7"/>
            <p:cNvSpPr/>
            <p:nvPr/>
          </p:nvSpPr>
          <p:spPr>
            <a:xfrm>
              <a:off x="0" y="2695051"/>
              <a:ext cx="1424755" cy="83369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algn="ctr" defTabSz="914400">
                <a:defRPr sz="1800"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pPr>
              <a:endPara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3CCE2C5-9514-C84E-87EA-AACDBDE3F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232" y="9754784"/>
            <a:ext cx="8317023" cy="15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FE9EEF-6128-A440-97E1-E381AD7B6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282" y="9754784"/>
            <a:ext cx="5187950" cy="1431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DB286C-A65B-3A4D-9138-310CCF89A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2462" y="9874424"/>
            <a:ext cx="1291714" cy="129171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455F6-F0E0-FF4A-B22C-E0279816905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017273" y="12948046"/>
            <a:ext cx="349454" cy="636712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C2E05-25C4-7141-A600-B5805AFD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4384000" cy="1464469"/>
          </a:xfrm>
        </p:spPr>
        <p:txBody>
          <a:bodyPr/>
          <a:lstStyle/>
          <a:p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Quantifying Discovery Potential : Coupling coefficients phase space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FCADF6A1-FDB0-1346-8226-05A0A451E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31" y="1585194"/>
            <a:ext cx="11491760" cy="9003319"/>
          </a:xfrm>
          <a:prstGeom prst="rect">
            <a:avLst/>
          </a:prstGeom>
          <a:ln w="12700"/>
        </p:spPr>
      </p:pic>
      <p:sp>
        <p:nvSpPr>
          <p:cNvPr id="5" name="MOLLER">
            <a:extLst>
              <a:ext uri="{FF2B5EF4-FFF2-40B4-BE49-F238E27FC236}">
                <a16:creationId xmlns:a16="http://schemas.microsoft.com/office/drawing/2014/main" id="{1BCE035A-9F2E-8444-AC12-14365E1B66CF}"/>
              </a:ext>
            </a:extLst>
          </p:cNvPr>
          <p:cNvSpPr txBox="1"/>
          <p:nvPr/>
        </p:nvSpPr>
        <p:spPr>
          <a:xfrm>
            <a:off x="13767444" y="3844737"/>
            <a:ext cx="211339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</a:t>
            </a:r>
          </a:p>
        </p:txBody>
      </p:sp>
      <p:sp>
        <p:nvSpPr>
          <p:cNvPr id="6" name="P2">
            <a:extLst>
              <a:ext uri="{FF2B5EF4-FFF2-40B4-BE49-F238E27FC236}">
                <a16:creationId xmlns:a16="http://schemas.microsoft.com/office/drawing/2014/main" id="{3B4FE085-7899-C249-BCAA-34CDED650C9B}"/>
              </a:ext>
            </a:extLst>
          </p:cNvPr>
          <p:cNvSpPr txBox="1"/>
          <p:nvPr/>
        </p:nvSpPr>
        <p:spPr>
          <a:xfrm>
            <a:off x="13767444" y="4653392"/>
            <a:ext cx="224163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Qweak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P2</a:t>
            </a:r>
          </a:p>
        </p:txBody>
      </p:sp>
      <p:sp>
        <p:nvSpPr>
          <p:cNvPr id="7" name="SoLID">
            <a:extLst>
              <a:ext uri="{FF2B5EF4-FFF2-40B4-BE49-F238E27FC236}">
                <a16:creationId xmlns:a16="http://schemas.microsoft.com/office/drawing/2014/main" id="{292D778F-33FD-BD4B-968A-5489BE25CC2A}"/>
              </a:ext>
            </a:extLst>
          </p:cNvPr>
          <p:cNvSpPr txBox="1"/>
          <p:nvPr/>
        </p:nvSpPr>
        <p:spPr>
          <a:xfrm>
            <a:off x="13767444" y="5515994"/>
            <a:ext cx="147219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rPr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quation">
                <a:extLst>
                  <a:ext uri="{FF2B5EF4-FFF2-40B4-BE49-F238E27FC236}">
                    <a16:creationId xmlns:a16="http://schemas.microsoft.com/office/drawing/2014/main" id="{618891AB-4CC0-EE40-81C8-23D4BBFF5FA3}"/>
                  </a:ext>
                </a:extLst>
              </p:cNvPr>
              <p:cNvSpPr txBox="1"/>
              <p:nvPr/>
            </p:nvSpPr>
            <p:spPr>
              <a:xfrm>
                <a:off x="16373110" y="4622490"/>
                <a:ext cx="2845138" cy="69249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defTabSz="914400" latinLnBrk="1">
                  <a:defRPr sz="1800"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5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ar-AE" sz="4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ar-AE" sz="4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ar-AE" sz="4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ar-AE" sz="45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ar-AE" sz="4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ar-AE" sz="4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ar-AE" sz="4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ar-AE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Equation">
                <a:extLst>
                  <a:ext uri="{FF2B5EF4-FFF2-40B4-BE49-F238E27FC236}">
                    <a16:creationId xmlns:a16="http://schemas.microsoft.com/office/drawing/2014/main" id="{618891AB-4CC0-EE40-81C8-23D4BBFF5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3110" y="4622490"/>
                <a:ext cx="2845138" cy="692497"/>
              </a:xfrm>
              <a:prstGeom prst="rect">
                <a:avLst/>
              </a:prstGeom>
              <a:blipFill>
                <a:blip r:embed="rId3"/>
                <a:stretch>
                  <a:fillRect l="-3556" t="-23214" r="-14222" b="-4642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Equation">
                <a:extLst>
                  <a:ext uri="{FF2B5EF4-FFF2-40B4-BE49-F238E27FC236}">
                    <a16:creationId xmlns:a16="http://schemas.microsoft.com/office/drawing/2014/main" id="{7BE7BE2F-3F29-5E4D-9957-CC03A8B56E29}"/>
                  </a:ext>
                </a:extLst>
              </p:cNvPr>
              <p:cNvSpPr txBox="1"/>
              <p:nvPr/>
            </p:nvSpPr>
            <p:spPr>
              <a:xfrm>
                <a:off x="16352458" y="3797305"/>
                <a:ext cx="971163" cy="70788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defTabSz="914400" latinLnBrk="1">
                  <a:defRPr sz="1800"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4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ar-AE" sz="4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𝑒𝑒</m:t>
                          </m:r>
                        </m:sub>
                      </m:sSub>
                    </m:oMath>
                  </m:oMathPara>
                </a14:m>
                <a:endParaRPr lang="ar-AE" sz="4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Equation">
                <a:extLst>
                  <a:ext uri="{FF2B5EF4-FFF2-40B4-BE49-F238E27FC236}">
                    <a16:creationId xmlns:a16="http://schemas.microsoft.com/office/drawing/2014/main" id="{7BE7BE2F-3F29-5E4D-9957-CC03A8B56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2458" y="3797305"/>
                <a:ext cx="971163" cy="707886"/>
              </a:xfrm>
              <a:prstGeom prst="rect">
                <a:avLst/>
              </a:prstGeom>
              <a:blipFill>
                <a:blip r:embed="rId4"/>
                <a:stretch>
                  <a:fillRect l="-12987" t="-22807" r="-42857" b="-456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">
            <a:extLst>
              <a:ext uri="{FF2B5EF4-FFF2-40B4-BE49-F238E27FC236}">
                <a16:creationId xmlns:a16="http://schemas.microsoft.com/office/drawing/2014/main" id="{F6269482-8121-1141-ACE0-F5210E414412}"/>
              </a:ext>
            </a:extLst>
          </p:cNvPr>
          <p:cNvGrpSpPr/>
          <p:nvPr/>
        </p:nvGrpSpPr>
        <p:grpSpPr>
          <a:xfrm>
            <a:off x="16373110" y="5368709"/>
            <a:ext cx="6009878" cy="829409"/>
            <a:chOff x="0" y="40978"/>
            <a:chExt cx="6009877" cy="829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Equation">
                  <a:extLst>
                    <a:ext uri="{FF2B5EF4-FFF2-40B4-BE49-F238E27FC236}">
                      <a16:creationId xmlns:a16="http://schemas.microsoft.com/office/drawing/2014/main" id="{07106C7A-DC1B-9749-8444-B87A9FB98916}"/>
                    </a:ext>
                  </a:extLst>
                </p:cNvPr>
                <p:cNvSpPr txBox="1"/>
                <p:nvPr/>
              </p:nvSpPr>
              <p:spPr>
                <a:xfrm>
                  <a:off x="0" y="162501"/>
                  <a:ext cx="2907911" cy="70788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defTabSz="914400" latinLnBrk="1">
                    <a:defRPr sz="1800">
                      <a:uFillTx/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AE" sz="4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ar-AE" sz="4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4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ar-AE" sz="4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ar-AE" sz="4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ar-AE" sz="4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ar-AE" sz="4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4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ar-AE" sz="4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ar-AE" sz="4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ar-AE" sz="4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Equation">
                  <a:extLst>
                    <a:ext uri="{FF2B5EF4-FFF2-40B4-BE49-F238E27FC236}">
                      <a16:creationId xmlns:a16="http://schemas.microsoft.com/office/drawing/2014/main" id="{07106C7A-DC1B-9749-8444-B87A9FB989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162501"/>
                  <a:ext cx="2907911" cy="707885"/>
                </a:xfrm>
                <a:prstGeom prst="rect">
                  <a:avLst/>
                </a:prstGeom>
                <a:blipFill>
                  <a:blip r:embed="rId5"/>
                  <a:stretch>
                    <a:fillRect l="-3478" t="-25000" r="-13913" b="-48214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Equation">
                  <a:extLst>
                    <a:ext uri="{FF2B5EF4-FFF2-40B4-BE49-F238E27FC236}">
                      <a16:creationId xmlns:a16="http://schemas.microsoft.com/office/drawing/2014/main" id="{60C48546-AABE-ED4D-BA35-E35048DC0E71}"/>
                    </a:ext>
                  </a:extLst>
                </p:cNvPr>
                <p:cNvSpPr txBox="1"/>
                <p:nvPr/>
              </p:nvSpPr>
              <p:spPr>
                <a:xfrm>
                  <a:off x="3074651" y="162501"/>
                  <a:ext cx="2935226" cy="70788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defTabSz="914400" latinLnBrk="1">
                    <a:defRPr sz="1800">
                      <a:uFillTx/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AE" sz="4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ar-AE" sz="4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4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ar-AE" sz="4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ar-AE" sz="4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ar-AE" sz="4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ar-AE" sz="4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4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ar-AE" sz="4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ar-AE" sz="4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ar-AE" sz="4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Equation">
                  <a:extLst>
                    <a:ext uri="{FF2B5EF4-FFF2-40B4-BE49-F238E27FC236}">
                      <a16:creationId xmlns:a16="http://schemas.microsoft.com/office/drawing/2014/main" id="{60C48546-AABE-ED4D-BA35-E35048DC0E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4651" y="162501"/>
                  <a:ext cx="2935226" cy="707885"/>
                </a:xfrm>
                <a:prstGeom prst="rect">
                  <a:avLst/>
                </a:prstGeom>
                <a:blipFill>
                  <a:blip r:embed="rId6"/>
                  <a:stretch>
                    <a:fillRect l="-3448" t="-25000" r="-13793" b="-48214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,">
              <a:extLst>
                <a:ext uri="{FF2B5EF4-FFF2-40B4-BE49-F238E27FC236}">
                  <a16:creationId xmlns:a16="http://schemas.microsoft.com/office/drawing/2014/main" id="{97B0F7D7-0781-BA48-8E0F-16544345D6D4}"/>
                </a:ext>
              </a:extLst>
            </p:cNvPr>
            <p:cNvSpPr txBox="1"/>
            <p:nvPr/>
          </p:nvSpPr>
          <p:spPr>
            <a:xfrm>
              <a:off x="2643203" y="40978"/>
              <a:ext cx="343684" cy="7181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5445BDF-AB1C-FA46-BD71-0C03FCBF28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grayscl/>
          </a:blip>
          <a:srcRect l="33504" t="21025" r="29204" b="56802"/>
          <a:stretch/>
        </p:blipFill>
        <p:spPr>
          <a:xfrm>
            <a:off x="0" y="10972162"/>
            <a:ext cx="8140755" cy="28344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44498D-9207-6542-AB08-7F6DB60061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</a:blip>
          <a:srcRect l="2379" t="48470" r="22036" b="28131"/>
          <a:stretch/>
        </p:blipFill>
        <p:spPr>
          <a:xfrm>
            <a:off x="8062332" y="10972161"/>
            <a:ext cx="16321668" cy="28344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F6E415-C2B8-044E-B4F1-3E87449F3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96436" y="7305647"/>
            <a:ext cx="8778932" cy="2682451"/>
          </a:xfrm>
          <a:prstGeom prst="rect">
            <a:avLst/>
          </a:prstGeom>
        </p:spPr>
      </p:pic>
      <p:pic>
        <p:nvPicPr>
          <p:cNvPr id="28" name="droppedImage.pdf" descr="droppedImage.pdf">
            <a:extLst>
              <a:ext uri="{FF2B5EF4-FFF2-40B4-BE49-F238E27FC236}">
                <a16:creationId xmlns:a16="http://schemas.microsoft.com/office/drawing/2014/main" id="{BB02E3AE-8F83-514B-B77A-03250CEBF5C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90722"/>
          <a:stretch>
            <a:fillRect/>
          </a:stretch>
        </p:blipFill>
        <p:spPr>
          <a:xfrm>
            <a:off x="15392876" y="9988098"/>
            <a:ext cx="770457" cy="653509"/>
          </a:xfrm>
          <a:prstGeom prst="rect">
            <a:avLst/>
          </a:prstGeom>
          <a:ln w="12700" cap="flat">
            <a:noFill/>
            <a:round/>
          </a:ln>
          <a:effectLst/>
        </p:spPr>
      </p:pic>
      <p:pic>
        <p:nvPicPr>
          <p:cNvPr id="29" name="droppedImage.pdf" descr="droppedImage.pdf">
            <a:extLst>
              <a:ext uri="{FF2B5EF4-FFF2-40B4-BE49-F238E27FC236}">
                <a16:creationId xmlns:a16="http://schemas.microsoft.com/office/drawing/2014/main" id="{2C3CD52D-6DCA-9442-92D4-DD134D107ED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90536"/>
          <a:stretch>
            <a:fillRect/>
          </a:stretch>
        </p:blipFill>
        <p:spPr>
          <a:xfrm>
            <a:off x="18433856" y="9984021"/>
            <a:ext cx="784392" cy="652238"/>
          </a:xfrm>
          <a:prstGeom prst="rect">
            <a:avLst/>
          </a:prstGeom>
          <a:ln w="12700" cap="flat">
            <a:noFill/>
            <a:round/>
          </a:ln>
          <a:effectLst/>
        </p:spPr>
      </p:pic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25867B41-51E2-5843-99A8-96C8100F4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81926"/>
          <a:stretch>
            <a:fillRect/>
          </a:stretch>
        </p:blipFill>
        <p:spPr>
          <a:xfrm>
            <a:off x="21291128" y="9888294"/>
            <a:ext cx="858844" cy="860716"/>
          </a:xfrm>
          <a:prstGeom prst="rect">
            <a:avLst/>
          </a:prstGeom>
          <a:ln w="12700" cap="flat">
            <a:noFill/>
            <a:round/>
          </a:ln>
          <a:effectLst/>
        </p:spPr>
      </p:pic>
      <p:sp>
        <p:nvSpPr>
          <p:cNvPr id="31" name="Standard model PV e-q  or e-e couplings">
            <a:extLst>
              <a:ext uri="{FF2B5EF4-FFF2-40B4-BE49-F238E27FC236}">
                <a16:creationId xmlns:a16="http://schemas.microsoft.com/office/drawing/2014/main" id="{D2EBD3DC-9BD3-D540-A094-02066C860060}"/>
              </a:ext>
            </a:extLst>
          </p:cNvPr>
          <p:cNvSpPr/>
          <p:nvPr/>
        </p:nvSpPr>
        <p:spPr>
          <a:xfrm>
            <a:off x="13186328" y="6510391"/>
            <a:ext cx="10515945" cy="7290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/>
          <a:p>
            <a:pPr marL="81280" marR="81280" algn="ctr">
              <a:defRPr sz="3800" b="1">
                <a:solidFill>
                  <a:srgbClr val="001E57"/>
                </a:solidFill>
                <a:uFill>
                  <a:solidFill>
                    <a:srgbClr val="001E57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model PV </a:t>
            </a:r>
            <a:r>
              <a:rPr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e-q</a:t>
            </a: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or </a:t>
            </a:r>
            <a:r>
              <a:rPr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e-e</a:t>
            </a: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couplings 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420F452A-7D38-894D-8E17-2B4A4B012B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28762" y="12987768"/>
            <a:ext cx="554638" cy="636712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4180C5-5B9B-EA40-A6A3-71C1E507D2AA}"/>
              </a:ext>
            </a:extLst>
          </p:cNvPr>
          <p:cNvSpPr txBox="1"/>
          <p:nvPr/>
        </p:nvSpPr>
        <p:spPr>
          <a:xfrm>
            <a:off x="12562391" y="1616534"/>
            <a:ext cx="11723954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27380" indent="-57150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ep elastic and e-D DIS are all unique phase space - the precision on sin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not the story</a:t>
            </a:r>
          </a:p>
          <a:p>
            <a:pPr marL="627380" indent="-5715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Constraining the space of BSM physics is the story</a:t>
            </a:r>
          </a:p>
          <a:p>
            <a:pPr marL="627380" indent="-57150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380" marR="55880" indent="-5715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6673935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mbining low-energy precision measurements">
            <a:extLst>
              <a:ext uri="{FF2B5EF4-FFF2-40B4-BE49-F238E27FC236}">
                <a16:creationId xmlns:a16="http://schemas.microsoft.com/office/drawing/2014/main" id="{BA2A3AF4-8599-0E49-8F18-178F24E2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29" y="0"/>
            <a:ext cx="24435058" cy="1464469"/>
          </a:xfrm>
          <a:prstGeom prst="rect">
            <a:avLst/>
          </a:prstGeom>
        </p:spPr>
        <p:txBody>
          <a:bodyPr/>
          <a:lstStyle/>
          <a:p>
            <a:pPr marL="55880"/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Constraining the space of BSM physics: Complimentary Measurements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B2064B5C-ED6E-8847-9C1F-EB7919AAF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78" y="3158860"/>
            <a:ext cx="11822511" cy="10320709"/>
          </a:xfrm>
          <a:prstGeom prst="rect">
            <a:avLst/>
          </a:prstGeom>
          <a:ln w="12700"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42BD52-F664-A042-AAB6-B3BB663DC7E0}"/>
              </a:ext>
            </a:extLst>
          </p:cNvPr>
          <p:cNvGrpSpPr/>
          <p:nvPr/>
        </p:nvGrpSpPr>
        <p:grpSpPr>
          <a:xfrm>
            <a:off x="12384824" y="3380043"/>
            <a:ext cx="11224967" cy="5529633"/>
            <a:chOff x="12847350" y="2397406"/>
            <a:chExt cx="10367722" cy="5930295"/>
          </a:xfrm>
        </p:grpSpPr>
        <p:pic>
          <p:nvPicPr>
            <p:cNvPr id="6" name="susymollerp2.pdf" descr="susymollerp2.pdf">
              <a:extLst>
                <a:ext uri="{FF2B5EF4-FFF2-40B4-BE49-F238E27FC236}">
                  <a16:creationId xmlns:a16="http://schemas.microsoft.com/office/drawing/2014/main" id="{20F3DB0D-7EEC-4942-9D9C-701F55591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540" r="8014" b="327"/>
            <a:stretch>
              <a:fillRect/>
            </a:stretch>
          </p:blipFill>
          <p:spPr>
            <a:xfrm>
              <a:off x="15754727" y="2639931"/>
              <a:ext cx="7288310" cy="55758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Line">
              <a:extLst>
                <a:ext uri="{FF2B5EF4-FFF2-40B4-BE49-F238E27FC236}">
                  <a16:creationId xmlns:a16="http://schemas.microsoft.com/office/drawing/2014/main" id="{E422EEB3-E856-B845-AE6D-F3C5CF52539E}"/>
                </a:ext>
              </a:extLst>
            </p:cNvPr>
            <p:cNvSpPr/>
            <p:nvPr/>
          </p:nvSpPr>
          <p:spPr>
            <a:xfrm flipH="1" flipV="1">
              <a:off x="16266435" y="3382584"/>
              <a:ext cx="2187405" cy="589452"/>
            </a:xfrm>
            <a:prstGeom prst="line">
              <a:avLst/>
            </a:prstGeom>
            <a:noFill/>
            <a:ln w="25400" cap="flat">
              <a:solidFill>
                <a:srgbClr val="453F3E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Allowed region: R-Parity-violating Supersymmetry">
              <a:extLst>
                <a:ext uri="{FF2B5EF4-FFF2-40B4-BE49-F238E27FC236}">
                  <a16:creationId xmlns:a16="http://schemas.microsoft.com/office/drawing/2014/main" id="{1BEC2EBD-1189-7D4E-8152-3EFBB28A4A3A}"/>
                </a:ext>
              </a:extLst>
            </p:cNvPr>
            <p:cNvSpPr/>
            <p:nvPr/>
          </p:nvSpPr>
          <p:spPr>
            <a:xfrm>
              <a:off x="13123178" y="2639931"/>
              <a:ext cx="2857609" cy="1408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/>
            <a:p>
              <a:pPr marL="0" marR="0" defTabSz="647700">
                <a:buClr>
                  <a:srgbClr val="000000"/>
                </a:buClr>
                <a:defRPr sz="29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Allowed region: R-Parity-violating </a:t>
              </a:r>
              <a:r>
                <a:rPr sz="3200" dirty="0">
                  <a:solidFill>
                    <a:schemeClr val="tx1"/>
                  </a:solidFill>
                  <a:uFill>
                    <a:solidFill>
                      <a:srgbClr val="E324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Supersymmetry</a:t>
              </a:r>
            </a:p>
          </p:txBody>
        </p:sp>
        <p:sp>
          <p:nvSpPr>
            <p:cNvPr id="9" name="R-Parity-conserving Supersymmetry">
              <a:extLst>
                <a:ext uri="{FF2B5EF4-FFF2-40B4-BE49-F238E27FC236}">
                  <a16:creationId xmlns:a16="http://schemas.microsoft.com/office/drawing/2014/main" id="{DD3D718E-095C-F544-816C-98B244CD0FA2}"/>
                </a:ext>
              </a:extLst>
            </p:cNvPr>
            <p:cNvSpPr/>
            <p:nvPr/>
          </p:nvSpPr>
          <p:spPr>
            <a:xfrm>
              <a:off x="20029550" y="2618050"/>
              <a:ext cx="2943820" cy="12935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/>
            <a:p>
              <a:pPr marL="0" marR="0" defTabSz="647700">
                <a:buClr>
                  <a:srgbClr val="000000"/>
                </a:buClr>
                <a:defRPr sz="26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R-Parity-conserving </a:t>
              </a:r>
              <a:r>
                <a:rPr sz="2800">
                  <a:solidFill>
                    <a:schemeClr val="tx1"/>
                  </a:solidFill>
                  <a:uFill>
                    <a:solidFill>
                      <a:srgbClr val="E324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Supersymmetry</a:t>
              </a:r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CB20ECED-96C0-3F4A-BC84-E428D01B0D5B}"/>
                </a:ext>
              </a:extLst>
            </p:cNvPr>
            <p:cNvSpPr/>
            <p:nvPr/>
          </p:nvSpPr>
          <p:spPr>
            <a:xfrm flipV="1">
              <a:off x="21487039" y="3689408"/>
              <a:ext cx="356554" cy="1118045"/>
            </a:xfrm>
            <a:prstGeom prst="line">
              <a:avLst/>
            </a:prstGeom>
            <a:noFill/>
            <a:ln w="25400" cap="flat">
              <a:solidFill>
                <a:srgbClr val="453F3E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uture constraints:…">
              <a:extLst>
                <a:ext uri="{FF2B5EF4-FFF2-40B4-BE49-F238E27FC236}">
                  <a16:creationId xmlns:a16="http://schemas.microsoft.com/office/drawing/2014/main" id="{AF43C523-1232-ED43-85B9-24A43EF594C2}"/>
                </a:ext>
              </a:extLst>
            </p:cNvPr>
            <p:cNvSpPr/>
            <p:nvPr/>
          </p:nvSpPr>
          <p:spPr>
            <a:xfrm>
              <a:off x="20063932" y="6246881"/>
              <a:ext cx="3151140" cy="12832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/>
            <a:p>
              <a:pPr marL="0" marR="0" defTabSz="647700">
                <a:buClr>
                  <a:srgbClr val="000000"/>
                </a:buClr>
                <a:defRPr sz="26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Future constraints:</a:t>
              </a:r>
            </a:p>
            <a:p>
              <a:pPr marL="0" marR="0" defTabSz="647700">
                <a:buClr>
                  <a:srgbClr val="000000"/>
                </a:buClr>
                <a:defRPr sz="26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MOLLER &amp; P2</a:t>
              </a:r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B7CE4FB0-F6F4-0641-A623-F5A50AD5099F}"/>
                </a:ext>
              </a:extLst>
            </p:cNvPr>
            <p:cNvSpPr/>
            <p:nvPr/>
          </p:nvSpPr>
          <p:spPr>
            <a:xfrm>
              <a:off x="20890268" y="6031828"/>
              <a:ext cx="551893" cy="379851"/>
            </a:xfrm>
            <a:prstGeom prst="line">
              <a:avLst/>
            </a:prstGeom>
            <a:noFill/>
            <a:ln w="25400" cap="flat">
              <a:solidFill>
                <a:srgbClr val="453F3E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amsey-Musolf and Su, Phys. Rep. 456 (2008)">
              <a:extLst>
                <a:ext uri="{FF2B5EF4-FFF2-40B4-BE49-F238E27FC236}">
                  <a16:creationId xmlns:a16="http://schemas.microsoft.com/office/drawing/2014/main" id="{3FE94279-7B92-EE4B-8DBC-B9A1AD9ED079}"/>
                </a:ext>
              </a:extLst>
            </p:cNvPr>
            <p:cNvSpPr/>
            <p:nvPr/>
          </p:nvSpPr>
          <p:spPr>
            <a:xfrm>
              <a:off x="13011372" y="6856408"/>
              <a:ext cx="3134090" cy="1127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defRPr sz="2200" b="1" i="1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rPr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Ramsey-</a:t>
              </a:r>
              <a:r>
                <a:rPr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Musolf</a:t>
              </a:r>
              <a:r>
                <a:rPr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Su, Phys. Rep. 456 (2008)</a:t>
              </a:r>
            </a:p>
          </p:txBody>
        </p:sp>
        <p:sp>
          <p:nvSpPr>
            <p:cNvPr id="14" name="Erler and Su,…">
              <a:extLst>
                <a:ext uri="{FF2B5EF4-FFF2-40B4-BE49-F238E27FC236}">
                  <a16:creationId xmlns:a16="http://schemas.microsoft.com/office/drawing/2014/main" id="{D8DC7C6C-B8FC-354F-8073-94605D6492C7}"/>
                </a:ext>
              </a:extLst>
            </p:cNvPr>
            <p:cNvSpPr/>
            <p:nvPr/>
          </p:nvSpPr>
          <p:spPr>
            <a:xfrm>
              <a:off x="12928797" y="6054902"/>
              <a:ext cx="3746680" cy="1127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40639" marR="40639" defTabSz="914400">
                <a:defRPr sz="2400" b="1" i="1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rPr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Erler</a:t>
              </a:r>
              <a:r>
                <a:rPr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Su, </a:t>
              </a:r>
            </a:p>
            <a:p>
              <a:pPr marL="40639" marR="40639" defTabSz="914400">
                <a:defRPr sz="2400" b="1" i="1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rPr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arXiv:1303.5522</a:t>
              </a:r>
            </a:p>
          </p:txBody>
        </p:sp>
        <p:sp>
          <p:nvSpPr>
            <p:cNvPr id="15" name="Includes…">
              <a:extLst>
                <a:ext uri="{FF2B5EF4-FFF2-40B4-BE49-F238E27FC236}">
                  <a16:creationId xmlns:a16="http://schemas.microsoft.com/office/drawing/2014/main" id="{C1569CD0-0D89-5643-9CB3-E7C043C78E8E}"/>
                </a:ext>
              </a:extLst>
            </p:cNvPr>
            <p:cNvSpPr/>
            <p:nvPr/>
          </p:nvSpPr>
          <p:spPr>
            <a:xfrm>
              <a:off x="17278711" y="6228146"/>
              <a:ext cx="1527671" cy="11798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/>
            <a:p>
              <a:pPr marL="0" marR="0" defTabSz="647700">
                <a:buClr>
                  <a:srgbClr val="000000"/>
                </a:buClr>
                <a:defRPr sz="24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Includes</a:t>
              </a:r>
            </a:p>
            <a:p>
              <a:pPr marL="0" marR="0" defTabSz="647700">
                <a:buClr>
                  <a:srgbClr val="000000"/>
                </a:buClr>
                <a:defRPr sz="24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LHC </a:t>
              </a:r>
            </a:p>
            <a:p>
              <a:pPr marL="0" marR="0" defTabSz="647700">
                <a:buClr>
                  <a:srgbClr val="000000"/>
                </a:buClr>
                <a:defRPr sz="24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constraints</a:t>
              </a:r>
            </a:p>
          </p:txBody>
        </p:sp>
        <p:sp>
          <p:nvSpPr>
            <p:cNvPr id="16" name="Rounded Rectangle">
              <a:extLst>
                <a:ext uri="{FF2B5EF4-FFF2-40B4-BE49-F238E27FC236}">
                  <a16:creationId xmlns:a16="http://schemas.microsoft.com/office/drawing/2014/main" id="{BF491FDB-6A21-CA4A-AEAB-4A3ED5A6B658}"/>
                </a:ext>
              </a:extLst>
            </p:cNvPr>
            <p:cNvSpPr/>
            <p:nvPr/>
          </p:nvSpPr>
          <p:spPr>
            <a:xfrm>
              <a:off x="12847350" y="2397406"/>
              <a:ext cx="10260875" cy="5930295"/>
            </a:xfrm>
            <a:prstGeom prst="roundRect">
              <a:avLst>
                <a:gd name="adj" fmla="val 16445"/>
              </a:avLst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endPara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CBDBA8-370A-064D-BF16-785BFBC6DD10}"/>
              </a:ext>
            </a:extLst>
          </p:cNvPr>
          <p:cNvGrpSpPr/>
          <p:nvPr/>
        </p:nvGrpSpPr>
        <p:grpSpPr>
          <a:xfrm>
            <a:off x="14855362" y="9419073"/>
            <a:ext cx="6500817" cy="4245545"/>
            <a:chOff x="13710179" y="7555918"/>
            <a:chExt cx="8342328" cy="6542480"/>
          </a:xfrm>
        </p:grpSpPr>
        <p:sp>
          <p:nvSpPr>
            <p:cNvPr id="17" name="SOLID: 100-200 GeV range">
              <a:extLst>
                <a:ext uri="{FF2B5EF4-FFF2-40B4-BE49-F238E27FC236}">
                  <a16:creationId xmlns:a16="http://schemas.microsoft.com/office/drawing/2014/main" id="{DE71215B-9109-354D-B58A-FF1A37D7B55D}"/>
                </a:ext>
              </a:extLst>
            </p:cNvPr>
            <p:cNvSpPr/>
            <p:nvPr/>
          </p:nvSpPr>
          <p:spPr>
            <a:xfrm>
              <a:off x="13710179" y="11504140"/>
              <a:ext cx="8342328" cy="1076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marL="0" marR="0" algn="ctr" defTabSz="821531">
                <a:defRPr sz="3200" b="1">
                  <a:solidFill>
                    <a:srgbClr val="0042AA"/>
                  </a:solidFill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3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SOLID: 100-200 GeV range</a:t>
              </a:r>
            </a:p>
          </p:txBody>
        </p:sp>
        <p:pic>
          <p:nvPicPr>
            <p:cNvPr id="18" name="loop.pdf" descr="loop.pdf">
              <a:extLst>
                <a:ext uri="{FF2B5EF4-FFF2-40B4-BE49-F238E27FC236}">
                  <a16:creationId xmlns:a16="http://schemas.microsoft.com/office/drawing/2014/main" id="{BD331A0D-70F0-214A-B3B0-083746796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61491" y="7960772"/>
              <a:ext cx="4761333" cy="31922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" name="Buckley and Ramsey-Musolf  Phys.Lett. B712 (2012) 261-265">
              <a:extLst>
                <a:ext uri="{FF2B5EF4-FFF2-40B4-BE49-F238E27FC236}">
                  <a16:creationId xmlns:a16="http://schemas.microsoft.com/office/drawing/2014/main" id="{B926620D-85F7-D24E-81B9-18ED76F31DD1}"/>
                </a:ext>
              </a:extLst>
            </p:cNvPr>
            <p:cNvSpPr/>
            <p:nvPr/>
          </p:nvSpPr>
          <p:spPr>
            <a:xfrm>
              <a:off x="14141267" y="12548061"/>
              <a:ext cx="7823069" cy="1550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marL="0" marR="0" algn="ctr" defTabSz="821531">
                <a:defRPr sz="2400" b="1">
                  <a:solidFill>
                    <a:srgbClr val="728FBC"/>
                  </a:solidFill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Buckley and Ramsey-</a:t>
              </a:r>
              <a:r>
                <a:rPr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Musolf</a:t>
              </a:r>
              <a:r>
                <a:rPr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Phys.Lett</a:t>
              </a:r>
              <a:r>
                <a:rPr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B712 (2012) 261-265</a:t>
              </a:r>
            </a:p>
          </p:txBody>
        </p:sp>
        <p:sp>
          <p:nvSpPr>
            <p:cNvPr id="21" name="Rounded Rectangle">
              <a:extLst>
                <a:ext uri="{FF2B5EF4-FFF2-40B4-BE49-F238E27FC236}">
                  <a16:creationId xmlns:a16="http://schemas.microsoft.com/office/drawing/2014/main" id="{EF7E9711-3FFA-804B-954A-C4E589F38C54}"/>
                </a:ext>
              </a:extLst>
            </p:cNvPr>
            <p:cNvSpPr/>
            <p:nvPr/>
          </p:nvSpPr>
          <p:spPr>
            <a:xfrm>
              <a:off x="13986685" y="7555918"/>
              <a:ext cx="5771461" cy="6214115"/>
            </a:xfrm>
            <a:prstGeom prst="roundRect">
              <a:avLst>
                <a:gd name="adj" fmla="val 16897"/>
              </a:avLst>
            </a:prstGeom>
            <a:noFill/>
            <a:ln w="38100" cap="flat">
              <a:noFill/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endPara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Heavy Z’s and neutrinos, technicolor, compositeness, extra dimensions, SUSY…">
            <a:extLst>
              <a:ext uri="{FF2B5EF4-FFF2-40B4-BE49-F238E27FC236}">
                <a16:creationId xmlns:a16="http://schemas.microsoft.com/office/drawing/2014/main" id="{CAA20075-989F-A149-8F6A-1539E1B70FD5}"/>
              </a:ext>
            </a:extLst>
          </p:cNvPr>
          <p:cNvSpPr/>
          <p:nvPr/>
        </p:nvSpPr>
        <p:spPr>
          <a:xfrm>
            <a:off x="1665477" y="1765660"/>
            <a:ext cx="206214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57150" marR="57150" algn="ctr" defTabSz="1285875">
              <a:buClr>
                <a:srgbClr val="007409"/>
              </a:buClr>
              <a:buFont typeface="Comic Sans MS"/>
              <a:defRPr sz="3700">
                <a:solidFill>
                  <a:srgbClr val="38571A"/>
                </a:solidFill>
                <a:uFill>
                  <a:solidFill>
                    <a:srgbClr val="007409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Z’s and neutrinos, technicolor, compositeness, extra dimensions, SUSY…</a:t>
            </a:r>
          </a:p>
        </p:txBody>
      </p:sp>
      <p:sp>
        <p:nvSpPr>
          <p:cNvPr id="24" name="Many new physics models give rise to new neutral current interactions">
            <a:extLst>
              <a:ext uri="{FF2B5EF4-FFF2-40B4-BE49-F238E27FC236}">
                <a16:creationId xmlns:a16="http://schemas.microsoft.com/office/drawing/2014/main" id="{9888C271-897B-864C-891C-FE2DE848B1C3}"/>
              </a:ext>
            </a:extLst>
          </p:cNvPr>
          <p:cNvSpPr/>
          <p:nvPr/>
        </p:nvSpPr>
        <p:spPr>
          <a:xfrm>
            <a:off x="3228773" y="1168741"/>
            <a:ext cx="17926454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57149" marR="57149" algn="ctr" defTabSz="1285875">
              <a:buClr>
                <a:srgbClr val="007409"/>
              </a:buClr>
              <a:defRPr b="1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 b="0"/>
            </a:pPr>
            <a:r>
              <a:rPr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new physics models give rise to new neutral current interactions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65F8A2-02CB-1141-B3F8-EE6CFF9A2EFB}"/>
              </a:ext>
            </a:extLst>
          </p:cNvPr>
          <p:cNvSpPr txBox="1"/>
          <p:nvPr/>
        </p:nvSpPr>
        <p:spPr>
          <a:xfrm>
            <a:off x="3032580" y="2607317"/>
            <a:ext cx="7359805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5880" marR="558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Coupling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Coefficients Space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venir Next Regular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6A65FE-20DB-024D-AD00-E9E90AE9A0FF}"/>
              </a:ext>
            </a:extLst>
          </p:cNvPr>
          <p:cNvSpPr txBox="1"/>
          <p:nvPr/>
        </p:nvSpPr>
        <p:spPr>
          <a:xfrm>
            <a:off x="15144255" y="2653100"/>
            <a:ext cx="7359805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5880" marR="558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SUSY: – RPV and RPC</a:t>
            </a:r>
          </a:p>
        </p:txBody>
      </p:sp>
      <p:sp>
        <p:nvSpPr>
          <p:cNvPr id="27" name="SOLID: Leptophobic Z’">
            <a:extLst>
              <a:ext uri="{FF2B5EF4-FFF2-40B4-BE49-F238E27FC236}">
                <a16:creationId xmlns:a16="http://schemas.microsoft.com/office/drawing/2014/main" id="{06B04168-2BAB-2749-B6E0-29775DD2448A}"/>
              </a:ext>
            </a:extLst>
          </p:cNvPr>
          <p:cNvSpPr/>
          <p:nvPr/>
        </p:nvSpPr>
        <p:spPr>
          <a:xfrm>
            <a:off x="13105020" y="8980625"/>
            <a:ext cx="9784577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t">
            <a:spAutoFit/>
          </a:bodyPr>
          <a:lstStyle>
            <a:lvl1pPr marL="57149" marR="57149" algn="ctr" defTabSz="1285875">
              <a:buClr>
                <a:srgbClr val="942193"/>
              </a:buClr>
              <a:buFont typeface="Calibri"/>
              <a:defRPr sz="5000" b="1">
                <a:solidFill>
                  <a:srgbClr val="942193"/>
                </a:solidFill>
                <a:uFill>
                  <a:solidFill>
                    <a:srgbClr val="942193"/>
                  </a:solidFill>
                </a:u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rPr sz="4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SOLID: Leptophobic Z’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28BE5410-BC13-5C4A-A0D1-F14CE6902D5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89033" y="12948046"/>
            <a:ext cx="605934" cy="698267"/>
          </a:xfrm>
        </p:spPr>
        <p:txBody>
          <a:bodyPr/>
          <a:lstStyle/>
          <a:p>
            <a:fld id="{86CB4B4D-7CA3-9044-876B-883B54F8677D}" type="slidenum">
              <a:rPr lang="en-US" sz="3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615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1CBF5AA-32EB-2F4F-B74E-2DD9E3F05E32}"/>
              </a:ext>
            </a:extLst>
          </p:cNvPr>
          <p:cNvSpPr txBox="1">
            <a:spLocks/>
          </p:cNvSpPr>
          <p:nvPr/>
        </p:nvSpPr>
        <p:spPr>
          <a:xfrm>
            <a:off x="1540043" y="316605"/>
            <a:ext cx="21809242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1pPr marL="81280" marR="81280" indent="0" algn="ctr" defTabSz="18216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solidFill>
                  <a:srgbClr val="183663"/>
                </a:solidFill>
                <a:uFill>
                  <a:solidFill>
                    <a:srgbClr val="011993"/>
                  </a:solidFill>
                </a:u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81280" marR="81280" indent="228600" algn="ctr" defTabSz="18216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solidFill>
                  <a:srgbClr val="193663"/>
                </a:solidFill>
                <a:uFill>
                  <a:solidFill>
                    <a:srgbClr val="011993"/>
                  </a:solidFill>
                </a:u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81280" marR="81280" indent="457200" algn="ctr" defTabSz="18216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solidFill>
                  <a:srgbClr val="193663"/>
                </a:solidFill>
                <a:uFill>
                  <a:solidFill>
                    <a:srgbClr val="011993"/>
                  </a:solidFill>
                </a:u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81280" marR="81280" indent="685800" algn="ctr" defTabSz="18216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solidFill>
                  <a:srgbClr val="193663"/>
                </a:solidFill>
                <a:uFill>
                  <a:solidFill>
                    <a:srgbClr val="011993"/>
                  </a:solidFill>
                </a:u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81280" marR="81280" indent="914400" algn="ctr" defTabSz="18216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solidFill>
                  <a:srgbClr val="193663"/>
                </a:solidFill>
                <a:uFill>
                  <a:solidFill>
                    <a:srgbClr val="011993"/>
                  </a:solidFill>
                </a:u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  <a:lvl6pPr marL="81280" marR="81280" indent="1143000" algn="ctr" defTabSz="18216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solidFill>
                  <a:srgbClr val="193663"/>
                </a:solidFill>
                <a:uFill>
                  <a:solidFill>
                    <a:srgbClr val="011993"/>
                  </a:solidFill>
                </a:u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6pPr>
            <a:lvl7pPr marL="81280" marR="81280" indent="1371600" algn="ctr" defTabSz="18216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solidFill>
                  <a:srgbClr val="193663"/>
                </a:solidFill>
                <a:uFill>
                  <a:solidFill>
                    <a:srgbClr val="011993"/>
                  </a:solidFill>
                </a:u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7pPr>
            <a:lvl8pPr marL="81280" marR="81280" indent="1600199" algn="ctr" defTabSz="18216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solidFill>
                  <a:srgbClr val="193663"/>
                </a:solidFill>
                <a:uFill>
                  <a:solidFill>
                    <a:srgbClr val="011993"/>
                  </a:solidFill>
                </a:u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8pPr>
            <a:lvl9pPr marL="81280" marR="81280" indent="1828800" algn="ctr" defTabSz="18216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solidFill>
                  <a:srgbClr val="193663"/>
                </a:solidFill>
                <a:uFill>
                  <a:solidFill>
                    <a:srgbClr val="011993"/>
                  </a:solidFill>
                </a:u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9pPr>
          </a:lstStyle>
          <a:p>
            <a:pPr hangingPunct="1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MOLLER: BSM and Sensitivity to New Physics</a:t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87F0C5-195B-C94D-8E6E-2BBE30C88B1A}"/>
              </a:ext>
            </a:extLst>
          </p:cNvPr>
          <p:cNvSpPr/>
          <p:nvPr/>
        </p:nvSpPr>
        <p:spPr>
          <a:xfrm>
            <a:off x="851897" y="1555083"/>
            <a:ext cx="23509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Complimentary Measurement with LHC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DFF023-EE0F-A045-A80B-FA0C80F0093E}"/>
              </a:ext>
            </a:extLst>
          </p:cNvPr>
          <p:cNvSpPr/>
          <p:nvPr/>
        </p:nvSpPr>
        <p:spPr>
          <a:xfrm>
            <a:off x="2866960" y="2601843"/>
            <a:ext cx="66774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LHC observes an anomaly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CDA2F-B4CA-5349-B123-D2AED5F4AE50}"/>
              </a:ext>
            </a:extLst>
          </p:cNvPr>
          <p:cNvSpPr/>
          <p:nvPr/>
        </p:nvSpPr>
        <p:spPr>
          <a:xfrm>
            <a:off x="12696445" y="2640593"/>
            <a:ext cx="117221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LHC agrees with the Standard Model to 14TeV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8F4523-9038-A14D-8648-11E00A52F0A0}"/>
              </a:ext>
            </a:extLst>
          </p:cNvPr>
          <p:cNvSpPr/>
          <p:nvPr/>
        </p:nvSpPr>
        <p:spPr>
          <a:xfrm>
            <a:off x="12696440" y="3502367"/>
            <a:ext cx="117252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MOLLER: provide access to hidden weak scale BSM physics scenarios that could escape LHC detection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ex) MeV-scale “Dark” Z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569831-B544-3F42-9C14-F82F8A7A9BE6}"/>
              </a:ext>
            </a:extLst>
          </p:cNvPr>
          <p:cNvSpPr/>
          <p:nvPr/>
        </p:nvSpPr>
        <p:spPr>
          <a:xfrm>
            <a:off x="1386261" y="3463616"/>
            <a:ext cx="95803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 will help provide constraints to choose between various BSM theories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ex)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scale 𝑍′bosons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216931-4F88-B346-B726-0828728E69FB}"/>
              </a:ext>
            </a:extLst>
          </p:cNvPr>
          <p:cNvCxnSpPr>
            <a:cxnSpLocks/>
          </p:cNvCxnSpPr>
          <p:nvPr/>
        </p:nvCxnSpPr>
        <p:spPr>
          <a:xfrm>
            <a:off x="12251462" y="2636228"/>
            <a:ext cx="0" cy="1001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D4A1364-721E-3B4C-BC19-BF113880641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48917" y="6206691"/>
            <a:ext cx="10204174" cy="70228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7CE10B-F013-6A45-A1BF-CF406F754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09" y="5990828"/>
            <a:ext cx="10452666" cy="7776472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4BD05A-D2A9-A449-85FF-085A518E24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914681" y="12948046"/>
            <a:ext cx="554638" cy="636712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13072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Physics Complementarity">
            <a:extLst>
              <a:ext uri="{FF2B5EF4-FFF2-40B4-BE49-F238E27FC236}">
                <a16:creationId xmlns:a16="http://schemas.microsoft.com/office/drawing/2014/main" id="{606F396C-D1B8-D64A-BEC8-C5F6DBB6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29" y="0"/>
            <a:ext cx="24435058" cy="146446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MOLLER: BSM and Sensitivity to New Physics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1A9ACD08-85BC-5E49-AF92-AA4D89A6200E}"/>
              </a:ext>
            </a:extLst>
          </p:cNvPr>
          <p:cNvGrpSpPr/>
          <p:nvPr/>
        </p:nvGrpSpPr>
        <p:grpSpPr>
          <a:xfrm>
            <a:off x="12079435" y="3501792"/>
            <a:ext cx="9553403" cy="4503718"/>
            <a:chOff x="0" y="-40832"/>
            <a:chExt cx="7986231" cy="3608582"/>
          </a:xfrm>
        </p:grpSpPr>
        <p:grpSp>
          <p:nvGrpSpPr>
            <p:cNvPr id="40" name="Group">
              <a:extLst>
                <a:ext uri="{FF2B5EF4-FFF2-40B4-BE49-F238E27FC236}">
                  <a16:creationId xmlns:a16="http://schemas.microsoft.com/office/drawing/2014/main" id="{5D40C575-C901-DF45-98EE-795F841C1227}"/>
                </a:ext>
              </a:extLst>
            </p:cNvPr>
            <p:cNvGrpSpPr/>
            <p:nvPr/>
          </p:nvGrpSpPr>
          <p:grpSpPr>
            <a:xfrm>
              <a:off x="0" y="56460"/>
              <a:ext cx="7986231" cy="3511290"/>
              <a:chOff x="0" y="-464334"/>
              <a:chExt cx="7986230" cy="3511289"/>
            </a:xfrm>
          </p:grpSpPr>
          <p:sp>
            <p:nvSpPr>
              <p:cNvPr id="42" name="Rounded Rectangle">
                <a:extLst>
                  <a:ext uri="{FF2B5EF4-FFF2-40B4-BE49-F238E27FC236}">
                    <a16:creationId xmlns:a16="http://schemas.microsoft.com/office/drawing/2014/main" id="{F2393E8A-2B30-364E-935E-2F7145CDDFA3}"/>
                  </a:ext>
                </a:extLst>
              </p:cNvPr>
              <p:cNvSpPr/>
              <p:nvPr/>
            </p:nvSpPr>
            <p:spPr>
              <a:xfrm>
                <a:off x="430216" y="-464335"/>
                <a:ext cx="7168364" cy="3463181"/>
              </a:xfrm>
              <a:prstGeom prst="roundRect">
                <a:avLst>
                  <a:gd name="adj" fmla="val 6946"/>
                </a:avLst>
              </a:prstGeom>
              <a:solidFill>
                <a:srgbClr val="AAAAAA">
                  <a:alpha val="30000"/>
                </a:srgbClr>
              </a:solidFill>
              <a:ln w="25400" cap="flat">
                <a:solidFill>
                  <a:srgbClr val="453F3E">
                    <a:alpha val="3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algn="ctr" defTabSz="584200">
                  <a:defRPr sz="3200">
                    <a:solidFill>
                      <a:srgbClr val="FFFFFF"/>
                    </a:solidFill>
                    <a:uFillTx/>
                    <a:latin typeface="Baskerville"/>
                    <a:ea typeface="Baskerville"/>
                    <a:cs typeface="Baskerville"/>
                    <a:sym typeface="Baskerville"/>
                  </a:defRPr>
                </a:pPr>
                <a:endPara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Λ &gt; 5 TeV Doubly-Charged Scalars">
                <a:extLst>
                  <a:ext uri="{FF2B5EF4-FFF2-40B4-BE49-F238E27FC236}">
                    <a16:creationId xmlns:a16="http://schemas.microsoft.com/office/drawing/2014/main" id="{34231FF8-1EC3-864D-ADD1-3D99628E4364}"/>
                  </a:ext>
                </a:extLst>
              </p:cNvPr>
              <p:cNvSpPr/>
              <p:nvPr/>
            </p:nvSpPr>
            <p:spPr>
              <a:xfrm>
                <a:off x="654728" y="545244"/>
                <a:ext cx="2197017" cy="20687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marL="40639" marR="40639" defTabSz="914400">
                  <a:buClr>
                    <a:srgbClr val="942193"/>
                  </a:buClr>
                  <a:buFont typeface="Arial"/>
                  <a:defRPr sz="3000" b="1" i="1">
                    <a:solidFill>
                      <a:srgbClr val="942193"/>
                    </a:solidFill>
                    <a:uFill>
                      <a:solidFill>
                        <a:srgbClr val="942193"/>
                      </a:solidFill>
                    </a:uFill>
                    <a:latin typeface="Bookman Old Style"/>
                    <a:ea typeface="Bookman Old Style"/>
                    <a:cs typeface="Bookman Old Style"/>
                    <a:sym typeface="Bookman Old Style"/>
                  </a:defRPr>
                </a:pPr>
                <a:r>
                  <a:rPr b="0" i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b="0" i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 Rounded MT Bold"/>
                    <a:cs typeface="Times New Roman" panose="02020603050405020304" pitchFamily="18" charset="0"/>
                    <a:sym typeface="Arial Rounded MT Bold"/>
                  </a:rPr>
                  <a:t> </a:t>
                </a:r>
                <a:r>
                  <a: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 5 TeV </a:t>
                </a:r>
                <a:r>
                  <a:rPr>
                    <a:solidFill>
                      <a:schemeClr val="tx1"/>
                    </a:solidFill>
                    <a:uFill>
                      <a:solidFill>
                        <a:srgbClr val="E32400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Doubly-Charged Scalars</a:t>
                </a:r>
              </a:p>
            </p:txBody>
          </p:sp>
          <p:pic>
            <p:nvPicPr>
              <p:cNvPr id="44" name="doublescalar.pdf" descr="doublescalar.pdf">
                <a:extLst>
                  <a:ext uri="{FF2B5EF4-FFF2-40B4-BE49-F238E27FC236}">
                    <a16:creationId xmlns:a16="http://schemas.microsoft.com/office/drawing/2014/main" id="{B2919633-4014-154D-A3D7-90236C517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3235342" y="577317"/>
                <a:ext cx="3417079" cy="1924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" name="Significant reach beyond LEP-200">
                <a:extLst>
                  <a:ext uri="{FF2B5EF4-FFF2-40B4-BE49-F238E27FC236}">
                    <a16:creationId xmlns:a16="http://schemas.microsoft.com/office/drawing/2014/main" id="{90F24D99-E9BD-A244-A422-E8B6EF89F639}"/>
                  </a:ext>
                </a:extLst>
              </p:cNvPr>
              <p:cNvSpPr/>
              <p:nvPr/>
            </p:nvSpPr>
            <p:spPr>
              <a:xfrm>
                <a:off x="0" y="2405491"/>
                <a:ext cx="7986231" cy="6414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marL="0" marR="0" algn="ctr" defTabSz="584200">
                  <a:defRPr sz="3200" b="1">
                    <a:solidFill>
                      <a:srgbClr val="6C6963"/>
                    </a:solidFill>
                    <a:uFillTx/>
                    <a:latin typeface="Baskerville"/>
                    <a:ea typeface="Baskerville"/>
                    <a:cs typeface="Baskerville"/>
                    <a:sym typeface="Baskerville"/>
                  </a:defRPr>
                </a:lvl1pPr>
              </a:lstStyle>
              <a:p>
                <a:r>
                  <a: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Significant reach beyond LEP-200</a:t>
                </a:r>
              </a:p>
            </p:txBody>
          </p:sp>
          <p:sp>
            <p:nvSpPr>
              <p:cNvPr id="46" name="Lepton Number Violation">
                <a:extLst>
                  <a:ext uri="{FF2B5EF4-FFF2-40B4-BE49-F238E27FC236}">
                    <a16:creationId xmlns:a16="http://schemas.microsoft.com/office/drawing/2014/main" id="{3FC02733-4A45-0A44-AC7B-055592C50EB5}"/>
                  </a:ext>
                </a:extLst>
              </p:cNvPr>
              <p:cNvSpPr/>
              <p:nvPr/>
            </p:nvSpPr>
            <p:spPr>
              <a:xfrm>
                <a:off x="1183372" y="-12700"/>
                <a:ext cx="5644887" cy="6414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marL="0" marR="0" algn="ctr" defTabSz="584200">
                  <a:defRPr sz="3500" b="1">
                    <a:solidFill>
                      <a:srgbClr val="6C6963"/>
                    </a:solidFill>
                    <a:uFillTx/>
                    <a:latin typeface="Baskerville"/>
                    <a:ea typeface="Baskerville"/>
                    <a:cs typeface="Baskerville"/>
                    <a:sym typeface="Baskerville"/>
                  </a:defRPr>
                </a:lvl1pPr>
              </a:lstStyle>
              <a:p>
                <a:r>
                  <a: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Lepton Number Violation</a:t>
                </a:r>
              </a:p>
            </p:txBody>
          </p:sp>
        </p:grpSp>
        <p:sp>
          <p:nvSpPr>
            <p:cNvPr id="41" name="MOLLER: e-e- scattering">
              <a:extLst>
                <a:ext uri="{FF2B5EF4-FFF2-40B4-BE49-F238E27FC236}">
                  <a16:creationId xmlns:a16="http://schemas.microsoft.com/office/drawing/2014/main" id="{9A2861DA-5356-1F4B-8E93-4B478C0CD96F}"/>
                </a:ext>
              </a:extLst>
            </p:cNvPr>
            <p:cNvSpPr/>
            <p:nvPr/>
          </p:nvSpPr>
          <p:spPr>
            <a:xfrm>
              <a:off x="1346477" y="-40832"/>
              <a:ext cx="5163912" cy="7136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marL="81280" marR="81280"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r>
                <a:rPr sz="37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MOLLER: </a:t>
              </a:r>
              <a:r>
                <a:rPr sz="3700" i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  <a:sym typeface="Times New Roman"/>
                </a:rPr>
                <a:t>e</a:t>
              </a:r>
              <a:r>
                <a:rPr sz="3700" i="1" baseline="31999">
                  <a:solidFill>
                    <a:schemeClr val="tx1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  <a:sym typeface="Times New Roman"/>
                </a:rPr>
                <a:t>-</a:t>
              </a:r>
              <a:r>
                <a:rPr sz="3700" i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  <a:sym typeface="Times New Roman"/>
                </a:rPr>
                <a:t>e</a:t>
              </a:r>
              <a:r>
                <a:rPr sz="3700" i="1" baseline="31999">
                  <a:solidFill>
                    <a:schemeClr val="tx1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  <a:sym typeface="Times New Roman"/>
                </a:rPr>
                <a:t>-</a:t>
              </a:r>
              <a:r>
                <a:rPr sz="3700" i="1" baseline="31999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z="37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scattering</a:t>
              </a:r>
              <a:r>
                <a: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7" name="Group">
            <a:extLst>
              <a:ext uri="{FF2B5EF4-FFF2-40B4-BE49-F238E27FC236}">
                <a16:creationId xmlns:a16="http://schemas.microsoft.com/office/drawing/2014/main" id="{EB59EB47-A3CC-0C46-B909-7ABA25769057}"/>
              </a:ext>
            </a:extLst>
          </p:cNvPr>
          <p:cNvGrpSpPr/>
          <p:nvPr/>
        </p:nvGrpSpPr>
        <p:grpSpPr>
          <a:xfrm>
            <a:off x="0" y="3104442"/>
            <a:ext cx="10550134" cy="7281488"/>
            <a:chOff x="0" y="61362"/>
            <a:chExt cx="8957039" cy="5751129"/>
          </a:xfrm>
        </p:grpSpPr>
        <p:grpSp>
          <p:nvGrpSpPr>
            <p:cNvPr id="48" name="Group">
              <a:extLst>
                <a:ext uri="{FF2B5EF4-FFF2-40B4-BE49-F238E27FC236}">
                  <a16:creationId xmlns:a16="http://schemas.microsoft.com/office/drawing/2014/main" id="{C8335ED0-3782-7842-ADE0-B2FDAB0FDD95}"/>
                </a:ext>
              </a:extLst>
            </p:cNvPr>
            <p:cNvGrpSpPr/>
            <p:nvPr/>
          </p:nvGrpSpPr>
          <p:grpSpPr>
            <a:xfrm>
              <a:off x="0" y="272411"/>
              <a:ext cx="8407897" cy="5540080"/>
              <a:chOff x="0" y="48954"/>
              <a:chExt cx="8407896" cy="5540079"/>
            </a:xfrm>
          </p:grpSpPr>
          <p:grpSp>
            <p:nvGrpSpPr>
              <p:cNvPr id="52" name="Group">
                <a:extLst>
                  <a:ext uri="{FF2B5EF4-FFF2-40B4-BE49-F238E27FC236}">
                    <a16:creationId xmlns:a16="http://schemas.microsoft.com/office/drawing/2014/main" id="{966CE9E0-3EEA-344B-AEFA-A3C0BBEE9DA4}"/>
                  </a:ext>
                </a:extLst>
              </p:cNvPr>
              <p:cNvGrpSpPr/>
              <p:nvPr/>
            </p:nvGrpSpPr>
            <p:grpSpPr>
              <a:xfrm>
                <a:off x="0" y="185436"/>
                <a:ext cx="8407896" cy="5403597"/>
                <a:chOff x="0" y="0"/>
                <a:chExt cx="8407895" cy="5403595"/>
              </a:xfrm>
            </p:grpSpPr>
            <p:grpSp>
              <p:nvGrpSpPr>
                <p:cNvPr id="54" name="Group">
                  <a:extLst>
                    <a:ext uri="{FF2B5EF4-FFF2-40B4-BE49-F238E27FC236}">
                      <a16:creationId xmlns:a16="http://schemas.microsoft.com/office/drawing/2014/main" id="{906A3FDA-A946-484A-8E32-480FAB5B012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407896" cy="5403596"/>
                  <a:chOff x="0" y="0"/>
                  <a:chExt cx="8407895" cy="5403595"/>
                </a:xfrm>
              </p:grpSpPr>
              <p:pic>
                <p:nvPicPr>
                  <p:cNvPr id="56" name="Picture 2" descr="Picture 2">
                    <a:extLst>
                      <a:ext uri="{FF2B5EF4-FFF2-40B4-BE49-F238E27FC236}">
                        <a16:creationId xmlns:a16="http://schemas.microsoft.com/office/drawing/2014/main" id="{4F82185D-9361-4A4E-B99A-87BFD499D9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rcRect l="4018" t="7554" b="2902"/>
                  <a:stretch>
                    <a:fillRect/>
                  </a:stretch>
                </p:blipFill>
                <p:spPr>
                  <a:xfrm>
                    <a:off x="0" y="0"/>
                    <a:ext cx="8407896" cy="540359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E9C9DF8F-8A42-E849-94B4-169E800A7F1E}"/>
                      </a:ext>
                    </a:extLst>
                  </p:cNvPr>
                  <p:cNvSpPr/>
                  <p:nvPr/>
                </p:nvSpPr>
                <p:spPr>
                  <a:xfrm>
                    <a:off x="5080565" y="3591992"/>
                    <a:ext cx="1526562" cy="757037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marL="81280" marR="81280">
                      <a:defRPr sz="3200"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CF598F51-8F66-7F4B-B72E-484A742190AF}"/>
                    </a:ext>
                  </a:extLst>
                </p:cNvPr>
                <p:cNvSpPr/>
                <p:nvPr/>
              </p:nvSpPr>
              <p:spPr>
                <a:xfrm>
                  <a:off x="5862450" y="2863363"/>
                  <a:ext cx="98056" cy="23276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marL="81280" marR="81280">
                    <a:defRPr sz="3200"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3" name="dark Z: mass mixing with Z0">
                <a:extLst>
                  <a:ext uri="{FF2B5EF4-FFF2-40B4-BE49-F238E27FC236}">
                    <a16:creationId xmlns:a16="http://schemas.microsoft.com/office/drawing/2014/main" id="{EB2C6922-EE96-E944-A47D-909426D7A4D8}"/>
                  </a:ext>
                </a:extLst>
              </p:cNvPr>
              <p:cNvSpPr txBox="1"/>
              <p:nvPr/>
            </p:nvSpPr>
            <p:spPr>
              <a:xfrm>
                <a:off x="1210305" y="48954"/>
                <a:ext cx="5488680" cy="521167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85888D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/>
              <a:p>
                <a:pPr marL="0" marR="0" defTabSz="821531">
                  <a:lnSpc>
                    <a:spcPct val="70000"/>
                  </a:lnSpc>
                  <a:defRPr sz="3400" b="1">
                    <a:solidFill>
                      <a:srgbClr val="0042AA"/>
                    </a:solidFill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dark Z: mass mixing with Z</a:t>
                </a:r>
                <a:r>
                  <a:rPr baseline="31999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  <p:grpSp>
          <p:nvGrpSpPr>
            <p:cNvPr id="49" name="Group">
              <a:extLst>
                <a:ext uri="{FF2B5EF4-FFF2-40B4-BE49-F238E27FC236}">
                  <a16:creationId xmlns:a16="http://schemas.microsoft.com/office/drawing/2014/main" id="{3DEDD20D-2844-0B4A-B82E-08E07114B15F}"/>
                </a:ext>
              </a:extLst>
            </p:cNvPr>
            <p:cNvGrpSpPr/>
            <p:nvPr/>
          </p:nvGrpSpPr>
          <p:grpSpPr>
            <a:xfrm>
              <a:off x="6279183" y="61362"/>
              <a:ext cx="2677856" cy="1676389"/>
              <a:chOff x="-176826" y="61362"/>
              <a:chExt cx="2677855" cy="1676387"/>
            </a:xfrm>
          </p:grpSpPr>
          <p:sp>
            <p:nvSpPr>
              <p:cNvPr id="50" name="Rectangle">
                <a:extLst>
                  <a:ext uri="{FF2B5EF4-FFF2-40B4-BE49-F238E27FC236}">
                    <a16:creationId xmlns:a16="http://schemas.microsoft.com/office/drawing/2014/main" id="{5069D124-CA9B-8D40-A605-D61967175320}"/>
                  </a:ext>
                </a:extLst>
              </p:cNvPr>
              <p:cNvSpPr/>
              <p:nvPr/>
            </p:nvSpPr>
            <p:spPr>
              <a:xfrm>
                <a:off x="-176826" y="61362"/>
                <a:ext cx="2677855" cy="81277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endPara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Group">
                <a:extLst>
                  <a:ext uri="{FF2B5EF4-FFF2-40B4-BE49-F238E27FC236}">
                    <a16:creationId xmlns:a16="http://schemas.microsoft.com/office/drawing/2014/main" id="{A124F845-8F61-DC45-9905-BFBEC71B6E84}"/>
                  </a:ext>
                </a:extLst>
              </p:cNvPr>
              <p:cNvSpPr/>
              <p:nvPr/>
            </p:nvSpPr>
            <p:spPr>
              <a:xfrm>
                <a:off x="0" y="467748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/>
              <a:p>
                <a:pPr marL="0" marR="0" defTabSz="642937">
                  <a:defRPr sz="1800" b="1">
                    <a:uFillTx/>
                    <a:latin typeface="+mn-lt"/>
                    <a:ea typeface="+mn-ea"/>
                    <a:cs typeface="+mn-cs"/>
                    <a:sym typeface="Arial"/>
                  </a:defRPr>
                </a:pPr>
                <a:r>
                  <a:rPr dirty="0" err="1">
                    <a:solidFill>
                      <a:schemeClr val="tx1"/>
                    </a:solidFill>
                    <a:uFill>
                      <a:solidFill>
                        <a:srgbClr val="0431FA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Davoudiasl</a:t>
                </a:r>
                <a:r>
                  <a:rPr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Lee, Marciano</a:t>
                </a:r>
              </a:p>
              <a:p>
                <a:pPr marL="0" marR="0" defTabSz="642937">
                  <a:defRPr sz="1800" b="1">
                    <a:uFillTx/>
                    <a:latin typeface="+mn-lt"/>
                    <a:ea typeface="+mn-ea"/>
                    <a:cs typeface="+mn-cs"/>
                    <a:sym typeface="Arial"/>
                  </a:defRPr>
                </a:pPr>
                <a:r>
                  <a:rPr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PRD89 (2014), 095006</a:t>
                </a:r>
              </a:p>
              <a:p>
                <a:pPr marL="0" marR="0" defTabSz="642937">
                  <a:defRPr sz="1800" b="1">
                    <a:uFillTx/>
                    <a:latin typeface="+mn-lt"/>
                    <a:ea typeface="+mn-ea"/>
                    <a:cs typeface="+mn-cs"/>
                    <a:sym typeface="Arial"/>
                  </a:defRPr>
                </a:pPr>
                <a:r>
                  <a:rPr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PRD92 (2015) 055005</a:t>
                </a:r>
                <a:r>
                  <a:rPr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BD62C233-0BC4-1543-A2DF-4409944591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EEFEF"/>
              </a:clrFrom>
              <a:clrTo>
                <a:srgbClr val="EEEFEF">
                  <a:alpha val="0"/>
                </a:srgbClr>
              </a:clrTo>
            </a:clrChange>
          </a:blip>
          <a:srcRect l="3153"/>
          <a:stretch/>
        </p:blipFill>
        <p:spPr>
          <a:xfrm>
            <a:off x="9626600" y="9027987"/>
            <a:ext cx="14702057" cy="4744011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648DD078-2DF1-7445-94BE-815F29717FE5}"/>
              </a:ext>
            </a:extLst>
          </p:cNvPr>
          <p:cNvSpPr/>
          <p:nvPr/>
        </p:nvSpPr>
        <p:spPr>
          <a:xfrm>
            <a:off x="12467934" y="8713128"/>
            <a:ext cx="9881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Susan Gardner 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Xinshuai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</a:t>
            </a:r>
            <a:r>
              <a:rPr lang="en-US" sz="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,PHYSICAL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REVIEW D (2020) </a:t>
            </a:r>
          </a:p>
        </p:txBody>
      </p:sp>
      <p:sp>
        <p:nvSpPr>
          <p:cNvPr id="62" name="Heavy Z’s and neutrinos, technicolor, compositeness, extra dimensions, SUSY…">
            <a:extLst>
              <a:ext uri="{FF2B5EF4-FFF2-40B4-BE49-F238E27FC236}">
                <a16:creationId xmlns:a16="http://schemas.microsoft.com/office/drawing/2014/main" id="{2454D060-2DEF-024B-B186-4EAA7F853812}"/>
              </a:ext>
            </a:extLst>
          </p:cNvPr>
          <p:cNvSpPr/>
          <p:nvPr/>
        </p:nvSpPr>
        <p:spPr>
          <a:xfrm>
            <a:off x="1665477" y="1765660"/>
            <a:ext cx="20621401" cy="713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57150" marR="57150" algn="ctr" defTabSz="1285875">
              <a:buClr>
                <a:srgbClr val="007409"/>
              </a:buClr>
              <a:buFont typeface="Comic Sans MS"/>
              <a:defRPr sz="3700">
                <a:solidFill>
                  <a:srgbClr val="38571A"/>
                </a:solidFill>
                <a:uFill>
                  <a:solidFill>
                    <a:srgbClr val="007409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Z’s and neutrinos, technicolor, compositeness, extra dimensions, </a:t>
            </a:r>
            <a:r>
              <a:rPr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dark Z</a:t>
            </a: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3" name="Many new physics models give rise to new neutral current interactions">
            <a:extLst>
              <a:ext uri="{FF2B5EF4-FFF2-40B4-BE49-F238E27FC236}">
                <a16:creationId xmlns:a16="http://schemas.microsoft.com/office/drawing/2014/main" id="{6F37AAB4-C475-6C45-A3E5-58BF0AC296AE}"/>
              </a:ext>
            </a:extLst>
          </p:cNvPr>
          <p:cNvSpPr/>
          <p:nvPr/>
        </p:nvSpPr>
        <p:spPr>
          <a:xfrm>
            <a:off x="3228773" y="1168741"/>
            <a:ext cx="17926454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57149" marR="57149" algn="ctr" defTabSz="1285875">
              <a:buClr>
                <a:srgbClr val="007409"/>
              </a:buClr>
              <a:defRPr b="1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 b="0"/>
            </a:pPr>
            <a:r>
              <a:rPr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new physics models give rise to new neutral current interactions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6EEA5EC-6A48-C143-84D5-9BAE54C37191}"/>
              </a:ext>
            </a:extLst>
          </p:cNvPr>
          <p:cNvSpPr txBox="1"/>
          <p:nvPr/>
        </p:nvSpPr>
        <p:spPr>
          <a:xfrm>
            <a:off x="4422344" y="2668928"/>
            <a:ext cx="1859424" cy="718145"/>
          </a:xfrm>
          <a:prstGeom prst="rect">
            <a:avLst/>
          </a:prstGeom>
          <a:solidFill>
            <a:schemeClr val="tx1"/>
          </a:solidFill>
          <a:ln w="127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5880" marR="558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Dark Z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06473C8-17E5-7B44-8B6C-1C0CB9512A13}"/>
              </a:ext>
            </a:extLst>
          </p:cNvPr>
          <p:cNvSpPr txBox="1"/>
          <p:nvPr/>
        </p:nvSpPr>
        <p:spPr>
          <a:xfrm>
            <a:off x="13860891" y="2723603"/>
            <a:ext cx="735980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5880" marR="558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Doubly Charged Scalars</a:t>
            </a:r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68EE8BE3-DF4A-5C41-8E70-87A66A9F37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56081" y="12764931"/>
            <a:ext cx="554638" cy="636712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26581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7DB97B5E-4EFA-5145-9CBA-B213A6611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512" y="10458452"/>
            <a:ext cx="12384426" cy="2440485"/>
          </a:xfrm>
          <a:prstGeom prst="rect">
            <a:avLst/>
          </a:prstGeom>
          <a:ln w="12700">
            <a:solidFill>
              <a:srgbClr val="000000"/>
            </a:solidFill>
            <a:miter/>
          </a:ln>
        </p:spPr>
      </p:pic>
      <p:sp>
        <p:nvSpPr>
          <p:cNvPr id="3" name="MOLLER Apparatus">
            <a:extLst>
              <a:ext uri="{FF2B5EF4-FFF2-40B4-BE49-F238E27FC236}">
                <a16:creationId xmlns:a16="http://schemas.microsoft.com/office/drawing/2014/main" id="{040930BE-BD90-0E4F-873F-11A37CA9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29" y="0"/>
            <a:ext cx="24435058" cy="1464469"/>
          </a:xfrm>
          <a:prstGeom prst="rect">
            <a:avLst/>
          </a:prstGeom>
        </p:spPr>
        <p:txBody>
          <a:bodyPr/>
          <a:lstStyle/>
          <a:p>
            <a:r>
              <a:rPr sz="8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 Apparatus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44434DA2-4133-9E4F-9D2F-BBC7A0B16B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20" t="7848" r="17641" b="14364"/>
          <a:stretch>
            <a:fillRect/>
          </a:stretch>
        </p:blipFill>
        <p:spPr>
          <a:xfrm flipH="1">
            <a:off x="14043094" y="1197263"/>
            <a:ext cx="4122090" cy="380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ontent Placeholder 6" descr="Content Placeholder 6">
            <a:extLst>
              <a:ext uri="{FF2B5EF4-FFF2-40B4-BE49-F238E27FC236}">
                <a16:creationId xmlns:a16="http://schemas.microsoft.com/office/drawing/2014/main" id="{0010EE93-CAC7-8349-8910-D89DB9AD4C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171"/>
          <a:stretch>
            <a:fillRect/>
          </a:stretch>
        </p:blipFill>
        <p:spPr>
          <a:xfrm>
            <a:off x="611285" y="2490152"/>
            <a:ext cx="14195898" cy="921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0" descr="Picture 20">
            <a:extLst>
              <a:ext uri="{FF2B5EF4-FFF2-40B4-BE49-F238E27FC236}">
                <a16:creationId xmlns:a16="http://schemas.microsoft.com/office/drawing/2014/main" id="{85AE56F3-1B70-FE46-A27F-4ECD648C0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823" y="954939"/>
            <a:ext cx="4992711" cy="40984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8058589C-FA13-A64E-8ECD-C5712CFA3604}"/>
              </a:ext>
            </a:extLst>
          </p:cNvPr>
          <p:cNvGrpSpPr/>
          <p:nvPr/>
        </p:nvGrpSpPr>
        <p:grpSpPr>
          <a:xfrm>
            <a:off x="16572028" y="5999911"/>
            <a:ext cx="7682031" cy="5524396"/>
            <a:chOff x="0" y="0"/>
            <a:chExt cx="7682029" cy="5524394"/>
          </a:xfrm>
        </p:grpSpPr>
        <p:pic>
          <p:nvPicPr>
            <p:cNvPr id="8" name="Picture 7" descr="Picture 7">
              <a:extLst>
                <a:ext uri="{FF2B5EF4-FFF2-40B4-BE49-F238E27FC236}">
                  <a16:creationId xmlns:a16="http://schemas.microsoft.com/office/drawing/2014/main" id="{95D55CA8-E6BE-7043-89F9-A8ED73FE6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744" y="0"/>
              <a:ext cx="7588286" cy="54582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inelastic">
              <a:extLst>
                <a:ext uri="{FF2B5EF4-FFF2-40B4-BE49-F238E27FC236}">
                  <a16:creationId xmlns:a16="http://schemas.microsoft.com/office/drawing/2014/main" id="{116F1183-9C8C-2041-84C0-B7D6EB194A30}"/>
                </a:ext>
              </a:extLst>
            </p:cNvPr>
            <p:cNvSpPr txBox="1"/>
            <p:nvPr/>
          </p:nvSpPr>
          <p:spPr>
            <a:xfrm>
              <a:off x="1833842" y="4459551"/>
              <a:ext cx="1357092" cy="5188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0" marR="0" defTabSz="914400">
                <a:defRPr sz="1900" b="1">
                  <a:solidFill>
                    <a:srgbClr val="FF26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inelastic</a:t>
              </a:r>
            </a:p>
          </p:txBody>
        </p:sp>
        <p:sp>
          <p:nvSpPr>
            <p:cNvPr id="10" name="ep elastic">
              <a:extLst>
                <a:ext uri="{FF2B5EF4-FFF2-40B4-BE49-F238E27FC236}">
                  <a16:creationId xmlns:a16="http://schemas.microsoft.com/office/drawing/2014/main" id="{9DAA3BFE-7570-1B4F-B3BF-82E14086EA7B}"/>
                </a:ext>
              </a:extLst>
            </p:cNvPr>
            <p:cNvSpPr txBox="1"/>
            <p:nvPr/>
          </p:nvSpPr>
          <p:spPr>
            <a:xfrm>
              <a:off x="1543308" y="2469693"/>
              <a:ext cx="1510713" cy="5188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0" marR="0" defTabSz="914400">
                <a:defRPr sz="2000" b="1">
                  <a:solidFill>
                    <a:srgbClr val="008F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ep elastic</a:t>
              </a:r>
            </a:p>
          </p:txBody>
        </p:sp>
        <p:sp>
          <p:nvSpPr>
            <p:cNvPr id="11" name="Møller elastic">
              <a:extLst>
                <a:ext uri="{FF2B5EF4-FFF2-40B4-BE49-F238E27FC236}">
                  <a16:creationId xmlns:a16="http://schemas.microsoft.com/office/drawing/2014/main" id="{B5971641-7281-0541-A516-E09E3BE6F33F}"/>
                </a:ext>
              </a:extLst>
            </p:cNvPr>
            <p:cNvSpPr txBox="1"/>
            <p:nvPr/>
          </p:nvSpPr>
          <p:spPr>
            <a:xfrm>
              <a:off x="3987242" y="685541"/>
              <a:ext cx="1151040" cy="8257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0" marR="0" algn="ctr" defTabSz="914400">
                <a:defRPr sz="2100" b="1">
                  <a:solidFill>
                    <a:srgbClr val="0433FF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Møller elastic </a:t>
              </a:r>
            </a:p>
          </p:txBody>
        </p:sp>
        <p:sp>
          <p:nvSpPr>
            <p:cNvPr id="12" name="Rectangle">
              <a:extLst>
                <a:ext uri="{FF2B5EF4-FFF2-40B4-BE49-F238E27FC236}">
                  <a16:creationId xmlns:a16="http://schemas.microsoft.com/office/drawing/2014/main" id="{B5A2D7A3-2974-9A43-8788-719DC6A251D0}"/>
                </a:ext>
              </a:extLst>
            </p:cNvPr>
            <p:cNvSpPr/>
            <p:nvPr/>
          </p:nvSpPr>
          <p:spPr>
            <a:xfrm>
              <a:off x="5730366" y="562241"/>
              <a:ext cx="1181731" cy="14149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defTabSz="914400">
                <a:defRPr sz="1800"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 [cm]">
              <a:extLst>
                <a:ext uri="{FF2B5EF4-FFF2-40B4-BE49-F238E27FC236}">
                  <a16:creationId xmlns:a16="http://schemas.microsoft.com/office/drawing/2014/main" id="{D36A25B0-BD1A-1E4C-8C01-A36008BF4266}"/>
                </a:ext>
              </a:extLst>
            </p:cNvPr>
            <p:cNvSpPr txBox="1"/>
            <p:nvPr/>
          </p:nvSpPr>
          <p:spPr>
            <a:xfrm>
              <a:off x="5811683" y="5005542"/>
              <a:ext cx="1019099" cy="5188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0" marR="0" defTabSz="914400">
                <a:defRPr sz="2000" b="1">
                  <a:uFillTx/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 [cm]</a:t>
              </a:r>
            </a:p>
          </p:txBody>
        </p:sp>
        <p:sp>
          <p:nvSpPr>
            <p:cNvPr id="14" name="rate">
              <a:extLst>
                <a:ext uri="{FF2B5EF4-FFF2-40B4-BE49-F238E27FC236}">
                  <a16:creationId xmlns:a16="http://schemas.microsoft.com/office/drawing/2014/main" id="{23DE9335-3409-F348-AA0E-D02B342DA644}"/>
                </a:ext>
              </a:extLst>
            </p:cNvPr>
            <p:cNvSpPr txBox="1"/>
            <p:nvPr/>
          </p:nvSpPr>
          <p:spPr>
            <a:xfrm rot="16200000">
              <a:off x="-119768" y="2432595"/>
              <a:ext cx="758388" cy="5188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0" marR="0" defTabSz="914400">
                <a:defRPr sz="2100">
                  <a:uFillTx/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rate</a:t>
              </a:r>
            </a:p>
          </p:txBody>
        </p:sp>
      </p:grpSp>
      <p:sp>
        <p:nvSpPr>
          <p:cNvPr id="15" name="Unique, 7-sector design, to optimize acceptance for identical particles">
            <a:extLst>
              <a:ext uri="{FF2B5EF4-FFF2-40B4-BE49-F238E27FC236}">
                <a16:creationId xmlns:a16="http://schemas.microsoft.com/office/drawing/2014/main" id="{10BDE207-AF26-2A4B-A666-F8F63CA3BF75}"/>
              </a:ext>
            </a:extLst>
          </p:cNvPr>
          <p:cNvSpPr txBox="1"/>
          <p:nvPr/>
        </p:nvSpPr>
        <p:spPr>
          <a:xfrm>
            <a:off x="4385519" y="2126793"/>
            <a:ext cx="6647355" cy="10874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Unique, 7-sector design, to optimize acceptance for identical particles</a:t>
            </a:r>
          </a:p>
        </p:txBody>
      </p:sp>
      <p:sp>
        <p:nvSpPr>
          <p:cNvPr id="16" name="Acceptance-defining collimator">
            <a:extLst>
              <a:ext uri="{FF2B5EF4-FFF2-40B4-BE49-F238E27FC236}">
                <a16:creationId xmlns:a16="http://schemas.microsoft.com/office/drawing/2014/main" id="{521D197B-CF26-EB48-B57E-D5EC7B10ABF8}"/>
              </a:ext>
            </a:extLst>
          </p:cNvPr>
          <p:cNvSpPr txBox="1"/>
          <p:nvPr/>
        </p:nvSpPr>
        <p:spPr>
          <a:xfrm>
            <a:off x="553191" y="4788165"/>
            <a:ext cx="3730684" cy="89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defRPr sz="2800"/>
            </a:lvl1pPr>
          </a:lstStyle>
          <a:p>
            <a:r>
              <a: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Acceptance-defining collimator</a:t>
            </a:r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DAB04C20-A0C7-A446-A06F-119A577415A0}"/>
              </a:ext>
            </a:extLst>
          </p:cNvPr>
          <p:cNvSpPr/>
          <p:nvPr/>
        </p:nvSpPr>
        <p:spPr>
          <a:xfrm>
            <a:off x="3541790" y="5194484"/>
            <a:ext cx="898961" cy="1339330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marL="81280" marR="81280">
              <a:defRPr sz="3200">
                <a:latin typeface="+mn-lt"/>
                <a:ea typeface="+mn-ea"/>
                <a:cs typeface="+mn-cs"/>
                <a:sym typeface="Arial"/>
              </a:defRPr>
            </a:pPr>
            <a:endParaRPr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ccepted particles spread over full azimuth at the detector">
            <a:extLst>
              <a:ext uri="{FF2B5EF4-FFF2-40B4-BE49-F238E27FC236}">
                <a16:creationId xmlns:a16="http://schemas.microsoft.com/office/drawing/2014/main" id="{C66AFEBB-F44F-B64B-B752-9D65E66937D7}"/>
              </a:ext>
            </a:extLst>
          </p:cNvPr>
          <p:cNvSpPr txBox="1"/>
          <p:nvPr/>
        </p:nvSpPr>
        <p:spPr>
          <a:xfrm>
            <a:off x="11443579" y="5598140"/>
            <a:ext cx="5196557" cy="15799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Accepted particles spread over full azimuth at the detector</a:t>
            </a:r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7B321E56-841F-9845-9487-B4C348DCF1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158" b="10101"/>
          <a:stretch>
            <a:fillRect/>
          </a:stretch>
        </p:blipFill>
        <p:spPr>
          <a:xfrm>
            <a:off x="19101571" y="1102163"/>
            <a:ext cx="4368050" cy="469290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Focal plane instrumented with array of thin quartz detectors">
            <a:extLst>
              <a:ext uri="{FF2B5EF4-FFF2-40B4-BE49-F238E27FC236}">
                <a16:creationId xmlns:a16="http://schemas.microsoft.com/office/drawing/2014/main" id="{A54E1E2D-32BE-BE42-AE6D-450DC31C3492}"/>
              </a:ext>
            </a:extLst>
          </p:cNvPr>
          <p:cNvSpPr txBox="1"/>
          <p:nvPr/>
        </p:nvSpPr>
        <p:spPr>
          <a:xfrm>
            <a:off x="18105254" y="304697"/>
            <a:ext cx="6050469" cy="890500"/>
          </a:xfrm>
          <a:prstGeom prst="rect">
            <a:avLst/>
          </a:prstGeom>
          <a:solidFill>
            <a:srgbClr val="FFFFFF">
              <a:alpha val="51859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Focal plane instrumented with array of thin quartz detectors</a:t>
            </a:r>
          </a:p>
        </p:txBody>
      </p:sp>
      <p:sp>
        <p:nvSpPr>
          <p:cNvPr id="21" name="Five separate toroids, no iron">
            <a:extLst>
              <a:ext uri="{FF2B5EF4-FFF2-40B4-BE49-F238E27FC236}">
                <a16:creationId xmlns:a16="http://schemas.microsoft.com/office/drawing/2014/main" id="{AF0A32D4-99E7-9F49-90E1-6DB7E7DA6C77}"/>
              </a:ext>
            </a:extLst>
          </p:cNvPr>
          <p:cNvSpPr txBox="1"/>
          <p:nvPr/>
        </p:nvSpPr>
        <p:spPr>
          <a:xfrm>
            <a:off x="4829403" y="10465735"/>
            <a:ext cx="631894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separate toroids, no iron</a:t>
            </a:r>
          </a:p>
        </p:txBody>
      </p:sp>
      <p:pic>
        <p:nvPicPr>
          <p:cNvPr id="22" name="Picture 13" descr="Picture 13">
            <a:extLst>
              <a:ext uri="{FF2B5EF4-FFF2-40B4-BE49-F238E27FC236}">
                <a16:creationId xmlns:a16="http://schemas.microsoft.com/office/drawing/2014/main" id="{4A103A23-7831-C84E-BFFB-80AEB6DDD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102" t="35122" r="32434" b="44107"/>
          <a:stretch>
            <a:fillRect/>
          </a:stretch>
        </p:blipFill>
        <p:spPr>
          <a:xfrm>
            <a:off x="177764" y="9823818"/>
            <a:ext cx="4383151" cy="312710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3" name="5kW LH2 cryotarget…">
            <a:extLst>
              <a:ext uri="{FF2B5EF4-FFF2-40B4-BE49-F238E27FC236}">
                <a16:creationId xmlns:a16="http://schemas.microsoft.com/office/drawing/2014/main" id="{64526413-6FF7-A041-BED8-8D1435F879D1}"/>
              </a:ext>
            </a:extLst>
          </p:cNvPr>
          <p:cNvSpPr txBox="1"/>
          <p:nvPr/>
        </p:nvSpPr>
        <p:spPr>
          <a:xfrm>
            <a:off x="200373" y="9032656"/>
            <a:ext cx="4543396" cy="787908"/>
          </a:xfrm>
          <a:prstGeom prst="rect">
            <a:avLst/>
          </a:prstGeom>
          <a:solidFill>
            <a:srgbClr val="FFFFFF">
              <a:alpha val="77865"/>
            </a:srgbClr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80000"/>
              </a:lnSpc>
              <a:defRPr sz="3000"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 LH</a:t>
            </a:r>
            <a:r>
              <a:rPr sz="3200" baseline="-599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cryotarget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 sz="3000"/>
            </a:pP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power, high stability</a:t>
            </a:r>
          </a:p>
        </p:txBody>
      </p:sp>
      <p:sp>
        <p:nvSpPr>
          <p:cNvPr id="24" name="Møller scattered electrons localized at a radial distance, separated from ep elastic, photons">
            <a:extLst>
              <a:ext uri="{FF2B5EF4-FFF2-40B4-BE49-F238E27FC236}">
                <a16:creationId xmlns:a16="http://schemas.microsoft.com/office/drawing/2014/main" id="{E05CD31B-2A6F-824D-B724-AB441F5C39DC}"/>
              </a:ext>
            </a:extLst>
          </p:cNvPr>
          <p:cNvSpPr txBox="1"/>
          <p:nvPr/>
        </p:nvSpPr>
        <p:spPr>
          <a:xfrm>
            <a:off x="17341267" y="11408690"/>
            <a:ext cx="6464191" cy="1284454"/>
          </a:xfrm>
          <a:prstGeom prst="rect">
            <a:avLst/>
          </a:prstGeom>
          <a:solidFill>
            <a:srgbClr val="FFFFFF">
              <a:alpha val="51859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Møller scattered electrons localized at a radial distance, separated from ep elastic, photons </a:t>
            </a:r>
          </a:p>
        </p:txBody>
      </p:sp>
      <p:sp>
        <p:nvSpPr>
          <p:cNvPr id="25" name="θlab ~ 5-18 mrad, E’ = 2-8 GeV…">
            <a:extLst>
              <a:ext uri="{FF2B5EF4-FFF2-40B4-BE49-F238E27FC236}">
                <a16:creationId xmlns:a16="http://schemas.microsoft.com/office/drawing/2014/main" id="{A8B92F40-B643-5543-A223-5C2CA98BA344}"/>
              </a:ext>
            </a:extLst>
          </p:cNvPr>
          <p:cNvSpPr txBox="1"/>
          <p:nvPr/>
        </p:nvSpPr>
        <p:spPr>
          <a:xfrm>
            <a:off x="5088323" y="7887817"/>
            <a:ext cx="7915255" cy="23185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marR="73764" indent="-228600" defTabSz="1659751">
              <a:buSzPct val="100000"/>
              <a:buChar char="•"/>
              <a:defRPr sz="3600">
                <a:solidFill>
                  <a:srgbClr val="B51A00"/>
                </a:solidFill>
                <a:uFill>
                  <a:solidFill>
                    <a:srgbClr val="AA7942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baseline="-147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5-18 </a:t>
            </a:r>
            <a:r>
              <a:rPr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E’ = 2-8 GeV</a:t>
            </a:r>
          </a:p>
          <a:p>
            <a:pPr marL="228600" marR="73764" indent="-228600" defTabSz="1659751">
              <a:buSzPct val="100000"/>
              <a:buChar char="•"/>
              <a:defRPr sz="3600">
                <a:solidFill>
                  <a:srgbClr val="B51A00"/>
                </a:solidFill>
                <a:uFill>
                  <a:solidFill>
                    <a:srgbClr val="AA7942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 GHz </a:t>
            </a:r>
            <a:r>
              <a:rPr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Møller</a:t>
            </a: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rate</a:t>
            </a:r>
          </a:p>
          <a:p>
            <a:pPr marL="228600" marR="73764" indent="-228600" defTabSz="1659751">
              <a:buSzPct val="100000"/>
              <a:buChar char="•"/>
              <a:defRPr sz="3600">
                <a:solidFill>
                  <a:srgbClr val="B51A00"/>
                </a:solidFill>
                <a:uFill>
                  <a:solidFill>
                    <a:srgbClr val="AA7942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noise beam with 1nm control of average beam position on target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2E0214B3-A3B0-1449-856B-61B18ACC27E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89033" y="12948046"/>
            <a:ext cx="605934" cy="698267"/>
          </a:xfrm>
        </p:spPr>
        <p:txBody>
          <a:bodyPr/>
          <a:lstStyle/>
          <a:p>
            <a:fld id="{86CB4B4D-7CA3-9044-876B-883B54F8677D}" type="slidenum">
              <a:rPr lang="en-US" sz="3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29123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F5866-F392-2C42-AFDF-E7FCA9DC3ED9}"/>
              </a:ext>
            </a:extLst>
          </p:cNvPr>
          <p:cNvSpPr txBox="1"/>
          <p:nvPr/>
        </p:nvSpPr>
        <p:spPr>
          <a:xfrm>
            <a:off x="2438400" y="-61891"/>
            <a:ext cx="1996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 Uncertainty Requirements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6373B-F2E5-CA46-BEDE-925B48C985D7}"/>
              </a:ext>
            </a:extLst>
          </p:cNvPr>
          <p:cNvSpPr txBox="1"/>
          <p:nvPr/>
        </p:nvSpPr>
        <p:spPr>
          <a:xfrm>
            <a:off x="9383378" y="2837748"/>
            <a:ext cx="6171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35ppb </a:t>
            </a:r>
            <a:r>
              <a:rPr lang="en-US" sz="4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Apv</a:t>
            </a:r>
            <a:endParaRPr lang="en-US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930705-6931-7A4E-B6CF-82C46B2EE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3698" b="80940"/>
          <a:stretch/>
        </p:blipFill>
        <p:spPr>
          <a:xfrm>
            <a:off x="3490419" y="1837624"/>
            <a:ext cx="17957800" cy="7164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94A8CF-BDEA-644A-8D27-101971BA3166}"/>
              </a:ext>
            </a:extLst>
          </p:cNvPr>
          <p:cNvSpPr txBox="1"/>
          <p:nvPr/>
        </p:nvSpPr>
        <p:spPr>
          <a:xfrm>
            <a:off x="7736041" y="1138438"/>
            <a:ext cx="10303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65uA, ~90% polarization, 344 PAC days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40DD38-1443-EA4B-81E9-414783A6E71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1" y="3695030"/>
            <a:ext cx="13100700" cy="96043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F1927E-BF1F-F54A-815B-9544A6E94F30}"/>
              </a:ext>
            </a:extLst>
          </p:cNvPr>
          <p:cNvSpPr txBox="1"/>
          <p:nvPr/>
        </p:nvSpPr>
        <p:spPr>
          <a:xfrm>
            <a:off x="13966215" y="3695030"/>
            <a:ext cx="10347158" cy="10443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5588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Stringent Uncertainty Goals</a:t>
            </a:r>
          </a:p>
          <a:p>
            <a:pPr marL="627380" marR="55880" indent="-5715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Statistical goal is &lt;1ppb ! </a:t>
            </a:r>
          </a:p>
          <a:p>
            <a:pPr marL="627380" marR="55880" indent="-5715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Total Systematic &lt;0.5ppb!</a:t>
            </a:r>
          </a:p>
          <a:p>
            <a:pPr marL="627380" marR="55880" indent="-5715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Each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indiv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. systematic is &lt;1% of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Apv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venir Next Regular"/>
            </a:endParaRPr>
          </a:p>
          <a:p>
            <a:pPr marL="627380" marR="55880" indent="-5715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Minimal Beam Asymmetries</a:t>
            </a:r>
          </a:p>
          <a:p>
            <a:pPr marL="627380" marR="55880" indent="-5715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 measured &amp; controlled polarization</a:t>
            </a:r>
          </a:p>
          <a:p>
            <a:pPr marL="627380" marR="55880" indent="-5715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Minimal and well characterized backgrounds</a:t>
            </a:r>
          </a:p>
          <a:p>
            <a:pPr marL="627380" marR="55880" indent="-5715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380" marR="55880" indent="-5715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venir Next Regular"/>
            </a:endParaRPr>
          </a:p>
          <a:p>
            <a:pPr marL="627380" marR="55880" indent="-5715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venir Next Regular"/>
            </a:endParaRPr>
          </a:p>
          <a:p>
            <a:pPr marL="627380" marR="55880" indent="-5715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venir Next Regular"/>
            </a:endParaRPr>
          </a:p>
          <a:p>
            <a:pPr marL="627380" marR="55880" indent="-5715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venir Next Regular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463BA8B-43F4-6C40-A966-E341C123239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58735" y="12981046"/>
            <a:ext cx="554638" cy="636712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40882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asuring this small asymmetry">
            <a:extLst>
              <a:ext uri="{FF2B5EF4-FFF2-40B4-BE49-F238E27FC236}">
                <a16:creationId xmlns:a16="http://schemas.microsoft.com/office/drawing/2014/main" id="{3BAB029E-CC99-DD4C-8710-03270948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333" y="-1008056"/>
            <a:ext cx="16466345" cy="3625454"/>
          </a:xfrm>
          <a:prstGeom prst="rect">
            <a:avLst/>
          </a:prstGeom>
        </p:spPr>
        <p:txBody>
          <a:bodyPr/>
          <a:lstStyle/>
          <a:p>
            <a:r>
              <a:rPr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Measuring this small asymmetry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0EAABDA9-DDE4-9843-ABFC-3DE314BE9F1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555300" y="13171909"/>
            <a:ext cx="605934" cy="69826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3699C8D3-A587-8B47-B79E-A2F7B0BC07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965"/>
          <a:stretch>
            <a:fillRect/>
          </a:stretch>
        </p:blipFill>
        <p:spPr>
          <a:xfrm>
            <a:off x="13599552" y="3142247"/>
            <a:ext cx="7295580" cy="2490564"/>
          </a:xfrm>
          <a:prstGeom prst="rect">
            <a:avLst/>
          </a:prstGeom>
          <a:ln w="12700"/>
        </p:spPr>
      </p:pic>
      <p:grpSp>
        <p:nvGrpSpPr>
          <p:cNvPr id="10" name="Group">
            <a:extLst>
              <a:ext uri="{FF2B5EF4-FFF2-40B4-BE49-F238E27FC236}">
                <a16:creationId xmlns:a16="http://schemas.microsoft.com/office/drawing/2014/main" id="{1EB42568-E847-554D-B03E-2D512683257E}"/>
              </a:ext>
            </a:extLst>
          </p:cNvPr>
          <p:cNvGrpSpPr/>
          <p:nvPr/>
        </p:nvGrpSpPr>
        <p:grpSpPr>
          <a:xfrm>
            <a:off x="0" y="6694349"/>
            <a:ext cx="12804608" cy="4724987"/>
            <a:chOff x="0" y="0"/>
            <a:chExt cx="12804606" cy="4724985"/>
          </a:xfrm>
        </p:grpSpPr>
        <p:pic>
          <p:nvPicPr>
            <p:cNvPr id="11" name="pseudorandom.png" descr="pseudorandom.png">
              <a:extLst>
                <a:ext uri="{FF2B5EF4-FFF2-40B4-BE49-F238E27FC236}">
                  <a16:creationId xmlns:a16="http://schemas.microsoft.com/office/drawing/2014/main" id="{AAE44E85-F4A9-6648-A006-92444188F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5711" r="409" b="1388"/>
            <a:stretch>
              <a:fillRect/>
            </a:stretch>
          </p:blipFill>
          <p:spPr>
            <a:xfrm>
              <a:off x="0" y="1280140"/>
              <a:ext cx="12804607" cy="3444846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2" name="Rapid (2kHz) helicity reversals">
              <a:extLst>
                <a:ext uri="{FF2B5EF4-FFF2-40B4-BE49-F238E27FC236}">
                  <a16:creationId xmlns:a16="http://schemas.microsoft.com/office/drawing/2014/main" id="{D1C3C441-E5DB-FC4A-A6ED-6D89853EC8BB}"/>
                </a:ext>
              </a:extLst>
            </p:cNvPr>
            <p:cNvSpPr txBox="1"/>
            <p:nvPr/>
          </p:nvSpPr>
          <p:spPr>
            <a:xfrm>
              <a:off x="692915" y="0"/>
              <a:ext cx="10750141" cy="16688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L="81280" marR="81280" algn="ctr">
                <a:defRPr sz="4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Rapid (2kHz) helicity reversals</a:t>
              </a:r>
            </a:p>
          </p:txBody>
        </p:sp>
      </p:grpSp>
      <p:sp>
        <p:nvSpPr>
          <p:cNvPr id="13" name="Analog integrate detector current">
            <a:extLst>
              <a:ext uri="{FF2B5EF4-FFF2-40B4-BE49-F238E27FC236}">
                <a16:creationId xmlns:a16="http://schemas.microsoft.com/office/drawing/2014/main" id="{777A8421-4DF1-6146-A9BE-C3A4500B11E4}"/>
              </a:ext>
            </a:extLst>
          </p:cNvPr>
          <p:cNvSpPr txBox="1"/>
          <p:nvPr/>
        </p:nvSpPr>
        <p:spPr>
          <a:xfrm>
            <a:off x="10760785" y="2810097"/>
            <a:ext cx="9931407" cy="83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marL="81280" marR="81280" algn="ctr">
              <a:defRPr sz="38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Analog integrate detector current</a:t>
            </a:r>
          </a:p>
        </p:txBody>
      </p:sp>
      <p:sp>
        <p:nvSpPr>
          <p:cNvPr id="14" name="Place a detector where it sees the Møller scattered electron">
            <a:extLst>
              <a:ext uri="{FF2B5EF4-FFF2-40B4-BE49-F238E27FC236}">
                <a16:creationId xmlns:a16="http://schemas.microsoft.com/office/drawing/2014/main" id="{9BEF5BC3-5E4C-3540-90FF-635F4F63F198}"/>
              </a:ext>
            </a:extLst>
          </p:cNvPr>
          <p:cNvSpPr txBox="1"/>
          <p:nvPr/>
        </p:nvSpPr>
        <p:spPr>
          <a:xfrm>
            <a:off x="11881749" y="1518928"/>
            <a:ext cx="12811678" cy="1546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marL="81280" marR="81280" algn="ctr">
              <a:defRPr sz="38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 a detector where it sees the </a:t>
            </a:r>
            <a:r>
              <a:rPr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Møller</a:t>
            </a:r>
            <a:r>
              <a:rPr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scattered electron</a:t>
            </a:r>
          </a:p>
        </p:txBody>
      </p:sp>
      <p:sp>
        <p:nvSpPr>
          <p:cNvPr id="15" name="Form an asymmetry over the helicity reversal">
            <a:extLst>
              <a:ext uri="{FF2B5EF4-FFF2-40B4-BE49-F238E27FC236}">
                <a16:creationId xmlns:a16="http://schemas.microsoft.com/office/drawing/2014/main" id="{94CC600C-3D9A-AC43-9E4E-0D408B09FE0F}"/>
              </a:ext>
            </a:extLst>
          </p:cNvPr>
          <p:cNvSpPr txBox="1"/>
          <p:nvPr/>
        </p:nvSpPr>
        <p:spPr>
          <a:xfrm>
            <a:off x="11025242" y="5136786"/>
            <a:ext cx="11721360" cy="1546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marL="81280" marR="81280" algn="ctr">
              <a:defRPr sz="38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 an asymmetry over the helicity reversal</a:t>
            </a:r>
          </a:p>
        </p:txBody>
      </p:sp>
      <p:pic>
        <p:nvPicPr>
          <p:cNvPr id="16" name="asym_180-189-eps-converted-to.pdf" descr="asym_180-189-eps-converted-to.pdf">
            <a:extLst>
              <a:ext uri="{FF2B5EF4-FFF2-40B4-BE49-F238E27FC236}">
                <a16:creationId xmlns:a16="http://schemas.microsoft.com/office/drawing/2014/main" id="{942E5A60-0F86-9F44-8F93-8D5504FEF1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619"/>
          <a:stretch>
            <a:fillRect/>
          </a:stretch>
        </p:blipFill>
        <p:spPr>
          <a:xfrm>
            <a:off x="13886639" y="6332100"/>
            <a:ext cx="6721406" cy="2990820"/>
          </a:xfrm>
          <a:prstGeom prst="rect">
            <a:avLst/>
          </a:prstGeom>
          <a:ln w="12700"/>
        </p:spPr>
      </p:pic>
      <p:sp>
        <p:nvSpPr>
          <p:cNvPr id="17" name="Measure to 0.01% at 1 kHz, repeat for a year straight">
            <a:extLst>
              <a:ext uri="{FF2B5EF4-FFF2-40B4-BE49-F238E27FC236}">
                <a16:creationId xmlns:a16="http://schemas.microsoft.com/office/drawing/2014/main" id="{6E5FAEB9-4D35-8144-B998-9E38197550F6}"/>
              </a:ext>
            </a:extLst>
          </p:cNvPr>
          <p:cNvSpPr txBox="1"/>
          <p:nvPr/>
        </p:nvSpPr>
        <p:spPr>
          <a:xfrm>
            <a:off x="11662003" y="9399591"/>
            <a:ext cx="12042149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2700" tIns="12700" rIns="12700" bIns="12700" anchor="ctr">
            <a:spAutoFit/>
          </a:bodyPr>
          <a:lstStyle>
            <a:lvl1pPr algn="ctr">
              <a:defRPr sz="38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 to 0.01% at 1 kHz, repeat for a year straight</a:t>
            </a:r>
          </a:p>
        </p:txBody>
      </p:sp>
      <p:sp>
        <p:nvSpPr>
          <p:cNvPr id="18" name="Specialized experimental techniques…">
            <a:extLst>
              <a:ext uri="{FF2B5EF4-FFF2-40B4-BE49-F238E27FC236}">
                <a16:creationId xmlns:a16="http://schemas.microsoft.com/office/drawing/2014/main" id="{3D9CA3CA-D328-C447-8FAE-CC36ABBDC412}"/>
              </a:ext>
            </a:extLst>
          </p:cNvPr>
          <p:cNvSpPr txBox="1"/>
          <p:nvPr/>
        </p:nvSpPr>
        <p:spPr>
          <a:xfrm>
            <a:off x="13599552" y="10301609"/>
            <a:ext cx="11721360" cy="4051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marL="81280" marR="81280">
              <a:defRPr sz="38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Specialized experimental techniques </a:t>
            </a:r>
          </a:p>
          <a:p>
            <a:pPr marL="418060" marR="81280" indent="-296140">
              <a:buSzPct val="75000"/>
              <a:buChar char="•"/>
              <a:defRPr sz="38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Precise spectrometer to separate signal</a:t>
            </a:r>
          </a:p>
          <a:p>
            <a:pPr marL="418060" marR="81280" indent="-296140">
              <a:buSzPct val="75000"/>
              <a:buChar char="•"/>
              <a:defRPr sz="38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noise electronics</a:t>
            </a:r>
          </a:p>
          <a:p>
            <a:pPr marL="418060" marR="81280" indent="-296140">
              <a:buSzPct val="75000"/>
              <a:buChar char="•"/>
              <a:defRPr sz="38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Precise beam control and measurement</a:t>
            </a:r>
          </a:p>
          <a:p>
            <a:pPr marL="418060" marR="81280" indent="-296140">
              <a:buSzPct val="75000"/>
              <a:buChar char="•"/>
              <a:defRPr sz="38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823C49-50CF-8F44-ABE3-4DDA3A8E12D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2594" y="4021648"/>
            <a:ext cx="4016559" cy="2262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apid (2kHz) helicity reversals">
            <a:extLst>
              <a:ext uri="{FF2B5EF4-FFF2-40B4-BE49-F238E27FC236}">
                <a16:creationId xmlns:a16="http://schemas.microsoft.com/office/drawing/2014/main" id="{CA0A280D-4AA3-8648-BFC4-8B57C7BBACDF}"/>
              </a:ext>
            </a:extLst>
          </p:cNvPr>
          <p:cNvSpPr txBox="1"/>
          <p:nvPr/>
        </p:nvSpPr>
        <p:spPr>
          <a:xfrm>
            <a:off x="-2364241" y="1500074"/>
            <a:ext cx="10750143" cy="1668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noAutofit/>
          </a:bodyPr>
          <a:lstStyle>
            <a:lvl1pPr marL="81280" marR="81280" algn="ctr">
              <a:defRPr sz="4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Boiling</a:t>
            </a:r>
            <a:endParaRPr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8FCC40-F7F8-0B48-A404-7E4AB27DAF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889" r="60000" b="6666"/>
          <a:stretch/>
        </p:blipFill>
        <p:spPr>
          <a:xfrm>
            <a:off x="5984216" y="1873406"/>
            <a:ext cx="6092266" cy="5076888"/>
          </a:xfrm>
          <a:prstGeom prst="rect">
            <a:avLst/>
          </a:prstGeom>
        </p:spPr>
      </p:pic>
      <p:sp>
        <p:nvSpPr>
          <p:cNvPr id="22" name="5kW LH2 cryotarget…">
            <a:extLst>
              <a:ext uri="{FF2B5EF4-FFF2-40B4-BE49-F238E27FC236}">
                <a16:creationId xmlns:a16="http://schemas.microsoft.com/office/drawing/2014/main" id="{8D32E6E6-C3BF-994D-ABFC-7ABEF793AB14}"/>
              </a:ext>
            </a:extLst>
          </p:cNvPr>
          <p:cNvSpPr txBox="1"/>
          <p:nvPr/>
        </p:nvSpPr>
        <p:spPr>
          <a:xfrm>
            <a:off x="1174776" y="3010835"/>
            <a:ext cx="5410803" cy="787908"/>
          </a:xfrm>
          <a:prstGeom prst="rect">
            <a:avLst/>
          </a:prstGeom>
          <a:solidFill>
            <a:srgbClr val="FFFFFF">
              <a:alpha val="77865"/>
            </a:srgbClr>
          </a:solidFill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80000"/>
              </a:lnSpc>
              <a:defRPr sz="3000"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 LH</a:t>
            </a:r>
            <a:r>
              <a:rPr sz="3200" baseline="-599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cryotarget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 sz="3000"/>
            </a:pPr>
            <a:r>
              <a:rPr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power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Bubbles!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C:\Users\Owner\Box Sync\PreBoxSync\2015\summer\data\RTPCrystalMountIMG_17.png">
            <a:extLst>
              <a:ext uri="{FF2B5EF4-FFF2-40B4-BE49-F238E27FC236}">
                <a16:creationId xmlns:a16="http://schemas.microsoft.com/office/drawing/2014/main" id="{3CBD2C0D-37A7-1345-A606-143FF96E9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24" t="31456" r="38276" b="45877"/>
          <a:stretch/>
        </p:blipFill>
        <p:spPr bwMode="auto">
          <a:xfrm>
            <a:off x="680666" y="11696772"/>
            <a:ext cx="1894063" cy="167518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F6A4717-68F2-CF47-85F6-DC340B55A8CD}"/>
              </a:ext>
            </a:extLst>
          </p:cNvPr>
          <p:cNvSpPr/>
          <p:nvPr/>
        </p:nvSpPr>
        <p:spPr>
          <a:xfrm>
            <a:off x="3010830" y="11802299"/>
            <a:ext cx="89181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RTP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Pockels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 (Rubidium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Titanyle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Phosphate) currently in operation 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Cebaf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capable of fast ~10us switching for 2kHz</a:t>
            </a:r>
          </a:p>
        </p:txBody>
      </p:sp>
    </p:spTree>
    <p:extLst>
      <p:ext uri="{BB962C8B-B14F-4D97-AF65-F5344CB8AC3E}">
        <p14:creationId xmlns:p14="http://schemas.microsoft.com/office/powerpoint/2010/main" val="408621415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dentical Particles">
            <a:extLst>
              <a:ext uri="{FF2B5EF4-FFF2-40B4-BE49-F238E27FC236}">
                <a16:creationId xmlns:a16="http://schemas.microsoft.com/office/drawing/2014/main" id="{2A95D6B8-4ED6-8541-85F6-693FEC01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14" y="0"/>
            <a:ext cx="23703371" cy="1464469"/>
          </a:xfrm>
          <a:prstGeom prst="rect">
            <a:avLst/>
          </a:prstGeom>
        </p:spPr>
        <p:txBody>
          <a:bodyPr/>
          <a:lstStyle/>
          <a:p>
            <a:r>
              <a:rPr lang="en-US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Azimuthal Coverage: </a:t>
            </a:r>
            <a:r>
              <a:rPr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Identical Particles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1A9332B-AB1A-1C4B-A33C-B5C6B6159C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606595" y="13171909"/>
            <a:ext cx="503343" cy="57515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ctr" defTabSz="91082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pPr marL="0" marR="0" lvl="0" indent="0" algn="ctr" defTabSz="91082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2E40A872-FD3C-FB4A-8C9E-FA557BF8C3BD}"/>
              </a:ext>
            </a:extLst>
          </p:cNvPr>
          <p:cNvGrpSpPr/>
          <p:nvPr/>
        </p:nvGrpSpPr>
        <p:grpSpPr>
          <a:xfrm>
            <a:off x="15579279" y="5607002"/>
            <a:ext cx="8737460" cy="6406451"/>
            <a:chOff x="0" y="0"/>
            <a:chExt cx="12013897" cy="8278640"/>
          </a:xfrm>
        </p:grpSpPr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CD8B0EBC-260B-3443-BDC1-41872FE79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34283" y="31427"/>
              <a:ext cx="11279615" cy="824721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687F85AC-DAA1-C74C-8DDC-459224CC97E6}"/>
                </a:ext>
              </a:extLst>
            </p:cNvPr>
            <p:cNvSpPr/>
            <p:nvPr/>
          </p:nvSpPr>
          <p:spPr>
            <a:xfrm>
              <a:off x="0" y="0"/>
              <a:ext cx="3070984" cy="53772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0" name="Unique concept allows for full azimuthal acceptance (effectively) even leaving space for coils but makes for a challenging design">
            <a:extLst>
              <a:ext uri="{FF2B5EF4-FFF2-40B4-BE49-F238E27FC236}">
                <a16:creationId xmlns:a16="http://schemas.microsoft.com/office/drawing/2014/main" id="{758AC3C8-D487-D043-AE46-FFFF48BF695C}"/>
              </a:ext>
            </a:extLst>
          </p:cNvPr>
          <p:cNvSpPr/>
          <p:nvPr/>
        </p:nvSpPr>
        <p:spPr>
          <a:xfrm>
            <a:off x="3071381" y="12323642"/>
            <a:ext cx="18241236" cy="137701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2248" tIns="72248" rIns="72248" bIns="72248">
            <a:spAutoFit/>
          </a:bodyPr>
          <a:lstStyle/>
          <a:p>
            <a:pPr marL="0" marR="57799" lvl="1" indent="0" algn="ctr" defTabSz="130048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B51A00"/>
                </a:solidFill>
                <a:uFill>
                  <a:solidFill>
                    <a:srgbClr val="AA7942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kumimoji="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AA794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Unique concept allows for full azimuthal acceptance (effectively) even leaving space for coils but makes for a challenging design</a:t>
            </a:r>
          </a:p>
        </p:txBody>
      </p:sp>
      <p:sp>
        <p:nvSpPr>
          <p:cNvPr id="11" name="CM angles 60o -120o…">
            <a:extLst>
              <a:ext uri="{FF2B5EF4-FFF2-40B4-BE49-F238E27FC236}">
                <a16:creationId xmlns:a16="http://schemas.microsoft.com/office/drawing/2014/main" id="{97457A13-CB27-C84A-9842-150EAA9168CD}"/>
              </a:ext>
            </a:extLst>
          </p:cNvPr>
          <p:cNvSpPr/>
          <p:nvPr/>
        </p:nvSpPr>
        <p:spPr>
          <a:xfrm>
            <a:off x="10118794" y="7800437"/>
            <a:ext cx="5655109" cy="1623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57799" marR="57799" lvl="0" indent="0" algn="ctr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>
                <a:uFill>
                  <a:solidFill>
                    <a:srgbClr val="4349AA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4349AA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CM angles 60</a:t>
            </a:r>
            <a:r>
              <a:rPr kumimoji="0" sz="3200" b="0" i="0" u="none" strike="noStrike" kern="0" cap="none" spc="0" normalizeH="0" baseline="31999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4349AA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o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4349AA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-120</a:t>
            </a:r>
            <a:r>
              <a:rPr kumimoji="0" sz="3200" b="0" i="0" u="none" strike="noStrike" kern="0" cap="none" spc="0" normalizeH="0" baseline="31999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4349AA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o</a:t>
            </a:r>
          </a:p>
          <a:p>
            <a:pPr marL="57799" marR="57799" lvl="0" indent="0" algn="ctr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>
                <a:uFill>
                  <a:solidFill>
                    <a:srgbClr val="4349AA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4349AA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11 GeV in: 2.75 to 8.25 GeV out</a:t>
            </a:r>
          </a:p>
          <a:p>
            <a:pPr marL="57799" marR="57799" lvl="0" indent="0" algn="ctr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>
                <a:uFill>
                  <a:solidFill>
                    <a:srgbClr val="4349AA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4349AA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Lab angles ~5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4349AA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mrad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4349AA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 - 17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4349AA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mrad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>
                <a:solidFill>
                  <a:srgbClr val="4349AA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venir Next Medium"/>
            </a:endParaRPr>
          </a:p>
        </p:txBody>
      </p:sp>
      <p:pic>
        <p:nvPicPr>
          <p:cNvPr id="12" name="Energy_vs_LABangle.pdf" descr="Energy_vs_LABangle.pdf">
            <a:extLst>
              <a:ext uri="{FF2B5EF4-FFF2-40B4-BE49-F238E27FC236}">
                <a16:creationId xmlns:a16="http://schemas.microsoft.com/office/drawing/2014/main" id="{6D54451E-DE2A-D543-8E93-24B62B79F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512" y="7053216"/>
            <a:ext cx="7816287" cy="5210858"/>
          </a:xfrm>
          <a:prstGeom prst="rect">
            <a:avLst/>
          </a:prstGeom>
          <a:ln w="12700"/>
        </p:spPr>
      </p:pic>
      <p:sp>
        <p:nvSpPr>
          <p:cNvPr id="13" name="Since you only need either the forward or the backward scatter, accept forward+backward for half the azimuth">
            <a:extLst>
              <a:ext uri="{FF2B5EF4-FFF2-40B4-BE49-F238E27FC236}">
                <a16:creationId xmlns:a16="http://schemas.microsoft.com/office/drawing/2014/main" id="{2468075F-1672-A44E-A73A-B9DC88BB2C87}"/>
              </a:ext>
            </a:extLst>
          </p:cNvPr>
          <p:cNvSpPr txBox="1"/>
          <p:nvPr/>
        </p:nvSpPr>
        <p:spPr>
          <a:xfrm>
            <a:off x="252920" y="1153880"/>
            <a:ext cx="23790765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2700" tIns="12700" rIns="12700" bIns="12700" anchor="ctr">
            <a:spAutoFit/>
          </a:bodyPr>
          <a:lstStyle>
            <a:lvl1pPr algn="ctr"/>
          </a:lstStyle>
          <a:p>
            <a:pPr marL="17780" marR="17780" lvl="0" indent="0" algn="ctr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Since you only need either the forward or the backward scatter, accept </a:t>
            </a:r>
            <a:r>
              <a:rPr kumimoji="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forward+backward</a:t>
            </a:r>
            <a:r>
              <a:rPr kumimoji="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 for half the azimuth</a:t>
            </a:r>
          </a:p>
        </p:txBody>
      </p:sp>
      <p:grpSp>
        <p:nvGrpSpPr>
          <p:cNvPr id="15" name="Group">
            <a:extLst>
              <a:ext uri="{FF2B5EF4-FFF2-40B4-BE49-F238E27FC236}">
                <a16:creationId xmlns:a16="http://schemas.microsoft.com/office/drawing/2014/main" id="{6219C8B3-3581-CC4C-BFC0-D8F18D200550}"/>
              </a:ext>
            </a:extLst>
          </p:cNvPr>
          <p:cNvGrpSpPr/>
          <p:nvPr/>
        </p:nvGrpSpPr>
        <p:grpSpPr>
          <a:xfrm>
            <a:off x="8236262" y="2060691"/>
            <a:ext cx="8548779" cy="5023304"/>
            <a:chOff x="0" y="-10761"/>
            <a:chExt cx="9183322" cy="5530552"/>
          </a:xfrm>
        </p:grpSpPr>
        <p:pic>
          <p:nvPicPr>
            <p:cNvPr id="16" name="Energy_vs_COMangle.pdf" descr="Energy_vs_COMangle.pdf">
              <a:extLst>
                <a:ext uri="{FF2B5EF4-FFF2-40B4-BE49-F238E27FC236}">
                  <a16:creationId xmlns:a16="http://schemas.microsoft.com/office/drawing/2014/main" id="{17821AC0-E32E-9644-969F-F8C46B2E1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7538874" cy="551979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7" name="highly boosted laboratory frame">
              <a:extLst>
                <a:ext uri="{FF2B5EF4-FFF2-40B4-BE49-F238E27FC236}">
                  <a16:creationId xmlns:a16="http://schemas.microsoft.com/office/drawing/2014/main" id="{246026D0-73F5-1542-AE38-8D40D9FD4988}"/>
                </a:ext>
              </a:extLst>
            </p:cNvPr>
            <p:cNvSpPr/>
            <p:nvPr/>
          </p:nvSpPr>
          <p:spPr>
            <a:xfrm>
              <a:off x="692431" y="-10761"/>
              <a:ext cx="8490891" cy="854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2248" tIns="72248" rIns="72248" bIns="72248" numCol="1" anchor="t">
              <a:noAutofit/>
            </a:bodyPr>
            <a:lstStyle>
              <a:lvl1pPr marL="57799" marR="57799" algn="ctr" defTabSz="1300480">
                <a:defRPr sz="4000">
                  <a:uFill>
                    <a:solidFill>
                      <a:srgbClr val="4349AA"/>
                    </a:solidFill>
                  </a:u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pPr marL="57799" marR="57799" lvl="0" indent="0" algn="ctr" defTabSz="13004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4349AA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venir Next Medium"/>
                </a:rPr>
                <a:t>highly boosted laboratory frame</a:t>
              </a:r>
            </a:p>
          </p:txBody>
        </p:sp>
      </p:grp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AA2C3BCC-A133-B44D-B612-A32FE6ACF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1" y="3655985"/>
            <a:ext cx="8055795" cy="1473868"/>
          </a:xfrm>
          <a:prstGeom prst="rect">
            <a:avLst/>
          </a:prstGeom>
          <a:ln w="12700"/>
        </p:spPr>
      </p:pic>
      <p:grpSp>
        <p:nvGrpSpPr>
          <p:cNvPr id="19" name="Group">
            <a:extLst>
              <a:ext uri="{FF2B5EF4-FFF2-40B4-BE49-F238E27FC236}">
                <a16:creationId xmlns:a16="http://schemas.microsoft.com/office/drawing/2014/main" id="{A0A49CCF-931C-DE43-A404-4DE37662F46F}"/>
              </a:ext>
            </a:extLst>
          </p:cNvPr>
          <p:cNvGrpSpPr/>
          <p:nvPr/>
        </p:nvGrpSpPr>
        <p:grpSpPr>
          <a:xfrm>
            <a:off x="373344" y="5405233"/>
            <a:ext cx="7842042" cy="5883332"/>
            <a:chOff x="0" y="0"/>
            <a:chExt cx="8740397" cy="6522666"/>
          </a:xfrm>
        </p:grpSpPr>
        <p:pic>
          <p:nvPicPr>
            <p:cNvPr id="20" name="apv.png" descr="apv.png">
              <a:extLst>
                <a:ext uri="{FF2B5EF4-FFF2-40B4-BE49-F238E27FC236}">
                  <a16:creationId xmlns:a16="http://schemas.microsoft.com/office/drawing/2014/main" id="{DC741E59-B1E8-E64D-9F0B-998A9948E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 l="5208" t="8810" r="5803" b="4405"/>
            <a:stretch>
              <a:fillRect/>
            </a:stretch>
          </p:blipFill>
          <p:spPr>
            <a:xfrm>
              <a:off x="607623" y="744288"/>
              <a:ext cx="7660167" cy="504700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21" name="Line">
              <a:extLst>
                <a:ext uri="{FF2B5EF4-FFF2-40B4-BE49-F238E27FC236}">
                  <a16:creationId xmlns:a16="http://schemas.microsoft.com/office/drawing/2014/main" id="{EB3F00A8-4536-2A43-803B-E9D2EDD7AD22}"/>
                </a:ext>
              </a:extLst>
            </p:cNvPr>
            <p:cNvSpPr/>
            <p:nvPr/>
          </p:nvSpPr>
          <p:spPr>
            <a:xfrm flipV="1">
              <a:off x="5631194" y="2820286"/>
              <a:ext cx="5755" cy="259482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6502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endParaRPr>
            </a:p>
          </p:txBody>
        </p:sp>
        <p:sp>
          <p:nvSpPr>
            <p:cNvPr id="22" name="Asymmetry (ppb)">
              <a:extLst>
                <a:ext uri="{FF2B5EF4-FFF2-40B4-BE49-F238E27FC236}">
                  <a16:creationId xmlns:a16="http://schemas.microsoft.com/office/drawing/2014/main" id="{172801DA-6533-EA40-BF68-6792A84BF51F}"/>
                </a:ext>
              </a:extLst>
            </p:cNvPr>
            <p:cNvSpPr/>
            <p:nvPr/>
          </p:nvSpPr>
          <p:spPr>
            <a:xfrm rot="16199998">
              <a:off x="-2395838" y="2719438"/>
              <a:ext cx="5573994" cy="7823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57799" marR="57799" algn="ctr" defTabSz="1300480">
                <a:buClr>
                  <a:srgbClr val="000000"/>
                </a:buClr>
                <a:buFont typeface="Calibri"/>
                <a:defRPr sz="2400">
                  <a:uFill>
                    <a:solidFill>
                      <a:srgbClr val="4349AA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57799" marR="57799" lvl="0" indent="0" algn="ctr" defTabSz="13004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Calibri"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4349AA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Asymmetry (ppb)</a:t>
              </a:r>
            </a:p>
          </p:txBody>
        </p:sp>
        <p:sp>
          <p:nvSpPr>
            <p:cNvPr id="23" name="Center of Mass Angle">
              <a:extLst>
                <a:ext uri="{FF2B5EF4-FFF2-40B4-BE49-F238E27FC236}">
                  <a16:creationId xmlns:a16="http://schemas.microsoft.com/office/drawing/2014/main" id="{90B92BDA-C833-6F48-A7F9-68F7F02A4DD9}"/>
                </a:ext>
              </a:extLst>
            </p:cNvPr>
            <p:cNvSpPr/>
            <p:nvPr/>
          </p:nvSpPr>
          <p:spPr>
            <a:xfrm>
              <a:off x="1092324" y="5675158"/>
              <a:ext cx="6551887" cy="8475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57799" marR="57799" algn="ctr" defTabSz="1300480">
                <a:buClr>
                  <a:srgbClr val="000000"/>
                </a:buClr>
                <a:buFont typeface="Calibri"/>
                <a:defRPr sz="2200">
                  <a:uFill>
                    <a:solidFill>
                      <a:srgbClr val="4349AA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57799" marR="57799" lvl="0" indent="0" algn="ctr" defTabSz="13004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Calibri"/>
                <a:buNone/>
                <a:tabLst/>
                <a:defRPr/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4349AA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Center of Mass Angle</a:t>
              </a:r>
            </a:p>
          </p:txBody>
        </p:sp>
        <p:sp>
          <p:nvSpPr>
            <p:cNvPr id="24" name="Line">
              <a:extLst>
                <a:ext uri="{FF2B5EF4-FFF2-40B4-BE49-F238E27FC236}">
                  <a16:creationId xmlns:a16="http://schemas.microsoft.com/office/drawing/2014/main" id="{14A8E5EE-CD6B-884A-8F70-8B95F0617148}"/>
                </a:ext>
              </a:extLst>
            </p:cNvPr>
            <p:cNvSpPr/>
            <p:nvPr/>
          </p:nvSpPr>
          <p:spPr>
            <a:xfrm flipH="1" flipV="1">
              <a:off x="4422602" y="983387"/>
              <a:ext cx="20850" cy="453507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6502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endParaRPr>
            </a:p>
          </p:txBody>
        </p:sp>
        <p:sp>
          <p:nvSpPr>
            <p:cNvPr id="25" name="Highest figure of merit at θCM = 90o">
              <a:extLst>
                <a:ext uri="{FF2B5EF4-FFF2-40B4-BE49-F238E27FC236}">
                  <a16:creationId xmlns:a16="http://schemas.microsoft.com/office/drawing/2014/main" id="{CD53419A-34CB-A044-8405-725CD198B64F}"/>
                </a:ext>
              </a:extLst>
            </p:cNvPr>
            <p:cNvSpPr/>
            <p:nvPr/>
          </p:nvSpPr>
          <p:spPr>
            <a:xfrm>
              <a:off x="134934" y="0"/>
              <a:ext cx="8605463" cy="846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2248" tIns="72248" rIns="72248" bIns="72248" numCol="1" anchor="t">
              <a:noAutofit/>
            </a:bodyPr>
            <a:lstStyle/>
            <a:p>
              <a:pPr marL="57799" marR="57799" lvl="0" indent="0" algn="ctr" defTabSz="13004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9AA"/>
                </a:buClr>
                <a:buSzTx/>
                <a:buFont typeface="Calibri"/>
                <a:buNone/>
                <a:tabLst/>
                <a:defRPr sz="3500">
                  <a:solidFill>
                    <a:srgbClr val="011993"/>
                  </a:solidFill>
                  <a:uFill>
                    <a:solidFill>
                      <a:srgbClr val="7A4300"/>
                    </a:solidFill>
                  </a:u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r>
                <a:rPr kumimoji="0" sz="3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7A43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venir Next Demi Bold"/>
                </a:rPr>
                <a:t>Highest figure of merit at θ</a:t>
              </a:r>
              <a:r>
                <a:rPr kumimoji="0" sz="3600" b="0" i="0" u="none" strike="noStrike" kern="0" cap="none" spc="0" normalizeH="0" baseline="-19028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7A43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venir Next Demi Bold"/>
                </a:rPr>
                <a:t>CM</a:t>
              </a:r>
              <a:r>
                <a:rPr kumimoji="0" sz="3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7A43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venir Next Demi Bold"/>
                </a:rPr>
                <a:t> = 90</a:t>
              </a:r>
              <a:r>
                <a:rPr kumimoji="0" sz="3600" b="0" i="0" u="none" strike="noStrike" kern="0" cap="none" spc="0" normalizeH="0" baseline="30628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7A43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venir Next Demi Bold"/>
                </a:rPr>
                <a:t>o</a:t>
              </a:r>
            </a:p>
          </p:txBody>
        </p:sp>
        <p:pic>
          <p:nvPicPr>
            <p:cNvPr id="26" name="diffx.png" descr="diffx.png">
              <a:extLst>
                <a:ext uri="{FF2B5EF4-FFF2-40B4-BE49-F238E27FC236}">
                  <a16:creationId xmlns:a16="http://schemas.microsoft.com/office/drawing/2014/main" id="{1DF71270-7DEC-B749-A123-F9FD6C577460}"/>
                </a:ext>
              </a:extLst>
            </p:cNvPr>
            <p:cNvPicPr>
              <a:picLocks/>
            </p:cNvPicPr>
            <p:nvPr/>
          </p:nvPicPr>
          <p:blipFill>
            <a:blip r:embed="rId7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rcRect l="18588" t="18089" r="24818" b="15868"/>
            <a:stretch>
              <a:fillRect/>
            </a:stretch>
          </p:blipFill>
          <p:spPr>
            <a:xfrm>
              <a:off x="2391738" y="748427"/>
              <a:ext cx="3748592" cy="4335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" name="APV">
              <a:extLst>
                <a:ext uri="{FF2B5EF4-FFF2-40B4-BE49-F238E27FC236}">
                  <a16:creationId xmlns:a16="http://schemas.microsoft.com/office/drawing/2014/main" id="{26E19053-1A3E-244D-960C-4A5501CFF10F}"/>
                </a:ext>
              </a:extLst>
            </p:cNvPr>
            <p:cNvSpPr/>
            <p:nvPr/>
          </p:nvSpPr>
          <p:spPr>
            <a:xfrm>
              <a:off x="1643642" y="3091233"/>
              <a:ext cx="1172736" cy="840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2248" tIns="72248" rIns="72248" bIns="72248" numCol="1" anchor="t">
              <a:noAutofit/>
            </a:bodyPr>
            <a:lstStyle/>
            <a:p>
              <a:pPr marL="57799" marR="57799" lvl="0" indent="0" algn="ctr" defTabSz="13004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>
                  <a:uFill>
                    <a:solidFill>
                      <a:srgbClr val="4349AA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rPr kumimoji="0" sz="3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4349AA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sz="3600" b="0" i="0" u="none" strike="noStrike" kern="0" cap="none" spc="0" normalizeH="0" baseline="-5999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4349AA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PV</a:t>
              </a:r>
            </a:p>
          </p:txBody>
        </p:sp>
        <p:sp>
          <p:nvSpPr>
            <p:cNvPr id="28" name="dσ/dΩ">
              <a:extLst>
                <a:ext uri="{FF2B5EF4-FFF2-40B4-BE49-F238E27FC236}">
                  <a16:creationId xmlns:a16="http://schemas.microsoft.com/office/drawing/2014/main" id="{DCD81CDB-8DA1-9743-A5BD-79675794B51A}"/>
                </a:ext>
              </a:extLst>
            </p:cNvPr>
            <p:cNvSpPr/>
            <p:nvPr/>
          </p:nvSpPr>
          <p:spPr>
            <a:xfrm>
              <a:off x="5839778" y="1102849"/>
              <a:ext cx="1777085" cy="840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2248" tIns="72248" rIns="72248" bIns="72248" numCol="1" anchor="t">
              <a:noAutofit/>
            </a:bodyPr>
            <a:lstStyle>
              <a:lvl1pPr marL="57799" marR="57799" algn="ctr" defTabSz="1300480">
                <a:defRPr sz="3600">
                  <a:uFill>
                    <a:solidFill>
                      <a:srgbClr val="4349AA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marL="57799" marR="57799" lvl="0" indent="0" algn="ctr" defTabSz="13004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4349AA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dσ/dΩ</a:t>
              </a:r>
            </a:p>
          </p:txBody>
        </p:sp>
      </p:grpSp>
      <p:sp>
        <p:nvSpPr>
          <p:cNvPr id="29" name="Identical particles.…">
            <a:extLst>
              <a:ext uri="{FF2B5EF4-FFF2-40B4-BE49-F238E27FC236}">
                <a16:creationId xmlns:a16="http://schemas.microsoft.com/office/drawing/2014/main" id="{02373231-BAE9-A34C-B39C-CD1E715A8650}"/>
              </a:ext>
            </a:extLst>
          </p:cNvPr>
          <p:cNvSpPr txBox="1"/>
          <p:nvPr/>
        </p:nvSpPr>
        <p:spPr>
          <a:xfrm>
            <a:off x="18544456" y="2037391"/>
            <a:ext cx="6264797" cy="168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2700" tIns="12700" rIns="12700" bIns="12700" anchor="ctr">
            <a:spAutoFit/>
          </a:bodyPr>
          <a:lstStyle/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/>
            </a:pPr>
            <a:r>
              <a:rPr kumimoji="0" sz="36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Identical particles.</a:t>
            </a:r>
          </a:p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/>
            </a:pPr>
            <a:r>
              <a:rPr kumimoji="0" sz="36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Measure either forward or backward scattering.</a:t>
            </a:r>
          </a:p>
        </p:txBody>
      </p:sp>
      <p:grpSp>
        <p:nvGrpSpPr>
          <p:cNvPr id="30" name="Group">
            <a:extLst>
              <a:ext uri="{FF2B5EF4-FFF2-40B4-BE49-F238E27FC236}">
                <a16:creationId xmlns:a16="http://schemas.microsoft.com/office/drawing/2014/main" id="{6F857FF6-7D62-CD4D-A28C-628A7D7AF35C}"/>
              </a:ext>
            </a:extLst>
          </p:cNvPr>
          <p:cNvGrpSpPr/>
          <p:nvPr/>
        </p:nvGrpSpPr>
        <p:grpSpPr>
          <a:xfrm>
            <a:off x="17294234" y="3905162"/>
            <a:ext cx="6521506" cy="1684494"/>
            <a:chOff x="0" y="-1"/>
            <a:chExt cx="8891910" cy="2013157"/>
          </a:xfrm>
        </p:grpSpPr>
        <p:grpSp>
          <p:nvGrpSpPr>
            <p:cNvPr id="31" name="Group">
              <a:extLst>
                <a:ext uri="{FF2B5EF4-FFF2-40B4-BE49-F238E27FC236}">
                  <a16:creationId xmlns:a16="http://schemas.microsoft.com/office/drawing/2014/main" id="{4F17C9FB-F9F0-054C-82F3-27D197D1086F}"/>
                </a:ext>
              </a:extLst>
            </p:cNvPr>
            <p:cNvGrpSpPr/>
            <p:nvPr/>
          </p:nvGrpSpPr>
          <p:grpSpPr>
            <a:xfrm>
              <a:off x="14805" y="-1"/>
              <a:ext cx="2697989" cy="1538649"/>
              <a:chOff x="0" y="0"/>
              <a:chExt cx="2697988" cy="1538648"/>
            </a:xfrm>
          </p:grpSpPr>
          <p:sp>
            <p:nvSpPr>
              <p:cNvPr id="41" name="Line">
                <a:extLst>
                  <a:ext uri="{FF2B5EF4-FFF2-40B4-BE49-F238E27FC236}">
                    <a16:creationId xmlns:a16="http://schemas.microsoft.com/office/drawing/2014/main" id="{83C99569-61D9-974F-9812-D0B2DAE9BF88}"/>
                  </a:ext>
                </a:extLst>
              </p:cNvPr>
              <p:cNvSpPr/>
              <p:nvPr/>
            </p:nvSpPr>
            <p:spPr>
              <a:xfrm flipV="1">
                <a:off x="0" y="750203"/>
                <a:ext cx="1270000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lvl="0" indent="0" algn="l" defTabSz="182165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" name="Line">
                <a:extLst>
                  <a:ext uri="{FF2B5EF4-FFF2-40B4-BE49-F238E27FC236}">
                    <a16:creationId xmlns:a16="http://schemas.microsoft.com/office/drawing/2014/main" id="{05D906DB-9EF0-9141-AF5E-F9D64C46A017}"/>
                  </a:ext>
                </a:extLst>
              </p:cNvPr>
              <p:cNvSpPr/>
              <p:nvPr/>
            </p:nvSpPr>
            <p:spPr>
              <a:xfrm flipH="1" flipV="1">
                <a:off x="1427988" y="750203"/>
                <a:ext cx="12700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lvl="0" indent="0" algn="l" defTabSz="182165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" name="Line">
                <a:extLst>
                  <a:ext uri="{FF2B5EF4-FFF2-40B4-BE49-F238E27FC236}">
                    <a16:creationId xmlns:a16="http://schemas.microsoft.com/office/drawing/2014/main" id="{48743146-F71F-BD4A-9D4F-A70450CE18DF}"/>
                  </a:ext>
                </a:extLst>
              </p:cNvPr>
              <p:cNvSpPr/>
              <p:nvPr/>
            </p:nvSpPr>
            <p:spPr>
              <a:xfrm flipV="1">
                <a:off x="1345851" y="-1"/>
                <a:ext cx="810691" cy="75580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lvl="0" indent="0" algn="l" defTabSz="182165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" name="Line">
                <a:extLst>
                  <a:ext uri="{FF2B5EF4-FFF2-40B4-BE49-F238E27FC236}">
                    <a16:creationId xmlns:a16="http://schemas.microsoft.com/office/drawing/2014/main" id="{9EC22265-6341-0D4B-8880-98FC0A486B2B}"/>
                  </a:ext>
                </a:extLst>
              </p:cNvPr>
              <p:cNvSpPr/>
              <p:nvPr/>
            </p:nvSpPr>
            <p:spPr>
              <a:xfrm flipH="1">
                <a:off x="492024" y="782840"/>
                <a:ext cx="810692" cy="75580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lvl="0" indent="0" algn="l" defTabSz="182165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32" name="Group">
              <a:extLst>
                <a:ext uri="{FF2B5EF4-FFF2-40B4-BE49-F238E27FC236}">
                  <a16:creationId xmlns:a16="http://schemas.microsoft.com/office/drawing/2014/main" id="{F2D67852-A05D-F448-B46C-B0BF89A2B9A3}"/>
                </a:ext>
              </a:extLst>
            </p:cNvPr>
            <p:cNvGrpSpPr/>
            <p:nvPr/>
          </p:nvGrpSpPr>
          <p:grpSpPr>
            <a:xfrm rot="10800000" flipH="1">
              <a:off x="6047013" y="632373"/>
              <a:ext cx="2844897" cy="273902"/>
              <a:chOff x="0" y="0"/>
              <a:chExt cx="2844896" cy="273900"/>
            </a:xfrm>
          </p:grpSpPr>
          <p:sp>
            <p:nvSpPr>
              <p:cNvPr id="37" name="Line">
                <a:extLst>
                  <a:ext uri="{FF2B5EF4-FFF2-40B4-BE49-F238E27FC236}">
                    <a16:creationId xmlns:a16="http://schemas.microsoft.com/office/drawing/2014/main" id="{44973C3F-58AB-FD48-B7F7-2C860E16291C}"/>
                  </a:ext>
                </a:extLst>
              </p:cNvPr>
              <p:cNvSpPr/>
              <p:nvPr/>
            </p:nvSpPr>
            <p:spPr>
              <a:xfrm>
                <a:off x="0" y="193867"/>
                <a:ext cx="1416909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lvl="0" indent="0" algn="l" defTabSz="182165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" name="Line">
                <a:extLst>
                  <a:ext uri="{FF2B5EF4-FFF2-40B4-BE49-F238E27FC236}">
                    <a16:creationId xmlns:a16="http://schemas.microsoft.com/office/drawing/2014/main" id="{DA13780C-CCB2-B647-9450-C558F034156F}"/>
                  </a:ext>
                </a:extLst>
              </p:cNvPr>
              <p:cNvSpPr/>
              <p:nvPr/>
            </p:nvSpPr>
            <p:spPr>
              <a:xfrm flipH="1" flipV="1">
                <a:off x="10851" y="193867"/>
                <a:ext cx="283404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lvl="0" indent="0" algn="l" defTabSz="182165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" name="Line">
                <a:extLst>
                  <a:ext uri="{FF2B5EF4-FFF2-40B4-BE49-F238E27FC236}">
                    <a16:creationId xmlns:a16="http://schemas.microsoft.com/office/drawing/2014/main" id="{AA29B195-9BCC-CB4D-8DCA-C38E84E4D41D}"/>
                  </a:ext>
                </a:extLst>
              </p:cNvPr>
              <p:cNvSpPr/>
              <p:nvPr/>
            </p:nvSpPr>
            <p:spPr>
              <a:xfrm flipV="1">
                <a:off x="1468990" y="0"/>
                <a:ext cx="1239049" cy="19759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lvl="0" indent="0" algn="l" defTabSz="182165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" name="Line">
                <a:extLst>
                  <a:ext uri="{FF2B5EF4-FFF2-40B4-BE49-F238E27FC236}">
                    <a16:creationId xmlns:a16="http://schemas.microsoft.com/office/drawing/2014/main" id="{5CC264A6-CEE9-3D4D-9F99-6FD57C731147}"/>
                  </a:ext>
                </a:extLst>
              </p:cNvPr>
              <p:cNvSpPr/>
              <p:nvPr/>
            </p:nvSpPr>
            <p:spPr>
              <a:xfrm>
                <a:off x="1450532" y="204507"/>
                <a:ext cx="1324093" cy="69394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lvl="0" indent="0" algn="l" defTabSz="182165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33" name="Center of mass">
              <a:extLst>
                <a:ext uri="{FF2B5EF4-FFF2-40B4-BE49-F238E27FC236}">
                  <a16:creationId xmlns:a16="http://schemas.microsoft.com/office/drawing/2014/main" id="{9C25A60E-679A-264F-B266-BF5A4EE5C40C}"/>
                </a:ext>
              </a:extLst>
            </p:cNvPr>
            <p:cNvSpPr txBox="1"/>
            <p:nvPr/>
          </p:nvSpPr>
          <p:spPr>
            <a:xfrm>
              <a:off x="0" y="1467545"/>
              <a:ext cx="3017077" cy="545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700" tIns="12700" rIns="12700" bIns="12700" numCol="1" anchor="ctr">
              <a:spAutoFit/>
            </a:bodyPr>
            <a:lstStyle>
              <a:lvl1pPr>
                <a:defRPr sz="2600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marL="17780" marR="177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venir Next Demi Bold"/>
                </a:rPr>
                <a:t>Center of mass</a:t>
              </a:r>
            </a:p>
          </p:txBody>
        </p:sp>
        <p:sp>
          <p:nvSpPr>
            <p:cNvPr id="34" name="Lab">
              <a:extLst>
                <a:ext uri="{FF2B5EF4-FFF2-40B4-BE49-F238E27FC236}">
                  <a16:creationId xmlns:a16="http://schemas.microsoft.com/office/drawing/2014/main" id="{23157A4C-6189-BB49-9A78-512D074E04A7}"/>
                </a:ext>
              </a:extLst>
            </p:cNvPr>
            <p:cNvSpPr txBox="1"/>
            <p:nvPr/>
          </p:nvSpPr>
          <p:spPr>
            <a:xfrm>
              <a:off x="7161510" y="1467546"/>
              <a:ext cx="844536" cy="545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700" tIns="12700" rIns="12700" bIns="12700" numCol="1" anchor="ctr">
              <a:spAutoFit/>
            </a:bodyPr>
            <a:lstStyle>
              <a:lvl1pPr>
                <a:defRPr sz="2600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marL="17780" marR="177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venir Next Demi Bold"/>
                </a:rPr>
                <a:t>Lab</a:t>
              </a:r>
            </a:p>
          </p:txBody>
        </p:sp>
        <p:sp>
          <p:nvSpPr>
            <p:cNvPr id="35" name="Arrow">
              <a:extLst>
                <a:ext uri="{FF2B5EF4-FFF2-40B4-BE49-F238E27FC236}">
                  <a16:creationId xmlns:a16="http://schemas.microsoft.com/office/drawing/2014/main" id="{F3832326-0CD5-5D44-9338-8DE08B9F1F8D}"/>
                </a:ext>
              </a:extLst>
            </p:cNvPr>
            <p:cNvSpPr/>
            <p:nvPr/>
          </p:nvSpPr>
          <p:spPr>
            <a:xfrm>
              <a:off x="3689125" y="342189"/>
              <a:ext cx="1647214" cy="854270"/>
            </a:xfrm>
            <a:prstGeom prst="rightArrow">
              <a:avLst>
                <a:gd name="adj1" fmla="val 49298"/>
                <a:gd name="adj2" fmla="val 94342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" name="boost">
              <a:extLst>
                <a:ext uri="{FF2B5EF4-FFF2-40B4-BE49-F238E27FC236}">
                  <a16:creationId xmlns:a16="http://schemas.microsoft.com/office/drawing/2014/main" id="{001E0AA1-BD06-CC4C-94E1-FAFD0A23FB72}"/>
                </a:ext>
              </a:extLst>
            </p:cNvPr>
            <p:cNvSpPr txBox="1"/>
            <p:nvPr/>
          </p:nvSpPr>
          <p:spPr>
            <a:xfrm>
              <a:off x="4112902" y="533302"/>
              <a:ext cx="993162" cy="472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700" tIns="12700" rIns="12700" bIns="12700" numCol="1" anchor="ctr">
              <a:spAutoFit/>
            </a:bodyPr>
            <a:lstStyle>
              <a:lvl1pPr>
                <a:defRPr sz="2300" i="1"/>
              </a:lvl1pPr>
            </a:lstStyle>
            <a:p>
              <a:pPr marL="17780" marR="177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venir Next Regular"/>
                </a:rPr>
                <a:t>boost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47599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dvAuto="0"/>
      <p:bldP spid="29" grpId="0" animBg="1" advAuto="0"/>
      <p:bldP spid="30" grpId="0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6950C-634C-024A-8525-29832D1B2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18"/>
          <a:stretch/>
        </p:blipFill>
        <p:spPr>
          <a:xfrm>
            <a:off x="304800" y="4178930"/>
            <a:ext cx="15504309" cy="8102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DD1E31-0519-7740-A907-3FC304F96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008"/>
          <a:stretch/>
        </p:blipFill>
        <p:spPr>
          <a:xfrm>
            <a:off x="1267066" y="12457520"/>
            <a:ext cx="22236184" cy="15367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3298D85-57BB-9543-ABBB-68AA88FAD42D}"/>
              </a:ext>
            </a:extLst>
          </p:cNvPr>
          <p:cNvSpPr txBox="1">
            <a:spLocks/>
          </p:cNvSpPr>
          <p:nvPr/>
        </p:nvSpPr>
        <p:spPr>
          <a:xfrm>
            <a:off x="304800" y="-29066"/>
            <a:ext cx="24282400" cy="1828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HCBA that contribute to PVES systematics</a:t>
            </a:r>
          </a:p>
          <a:p>
            <a:pPr algn="ctr"/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DE592D-DCD4-B141-B0BD-4E3EC0047AF7}"/>
              </a:ext>
            </a:extLst>
          </p:cNvPr>
          <p:cNvSpPr/>
          <p:nvPr/>
        </p:nvSpPr>
        <p:spPr>
          <a:xfrm>
            <a:off x="2975429" y="968737"/>
            <a:ext cx="240792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Achieving HCBA goals all depends on the laser and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Pockels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0DBC5D-D91C-7E45-81F4-B0AEDF16B9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3979" r="71189" b="28078"/>
          <a:stretch/>
        </p:blipFill>
        <p:spPr>
          <a:xfrm>
            <a:off x="15970274" y="4386162"/>
            <a:ext cx="1841873" cy="22062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 descr="C:\Users\Owner\Box Sync\PreBoxSync\2015\summer\data\RTPCrystalMountIMG_17.png">
            <a:extLst>
              <a:ext uri="{FF2B5EF4-FFF2-40B4-BE49-F238E27FC236}">
                <a16:creationId xmlns:a16="http://schemas.microsoft.com/office/drawing/2014/main" id="{3313F91F-A976-C746-B36A-95D167162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24" t="31456" r="38276" b="45877"/>
          <a:stretch/>
        </p:blipFill>
        <p:spPr bwMode="auto">
          <a:xfrm>
            <a:off x="17812147" y="4391460"/>
            <a:ext cx="2467869" cy="218268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8EC407-4C7E-8A48-B21C-DCCACB630903}"/>
              </a:ext>
            </a:extLst>
          </p:cNvPr>
          <p:cNvSpPr txBox="1"/>
          <p:nvPr/>
        </p:nvSpPr>
        <p:spPr>
          <a:xfrm>
            <a:off x="14772111" y="2787636"/>
            <a:ext cx="10012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Polarized Beam Source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AE1123A-37BA-6845-BBB8-DEA97431DE26}"/>
              </a:ext>
            </a:extLst>
          </p:cNvPr>
          <p:cNvSpPr txBox="1">
            <a:spLocks/>
          </p:cNvSpPr>
          <p:nvPr/>
        </p:nvSpPr>
        <p:spPr>
          <a:xfrm>
            <a:off x="16656864" y="3252112"/>
            <a:ext cx="8084160" cy="1278854"/>
          </a:xfrm>
          <a:prstGeom prst="rect">
            <a:avLst/>
          </a:prstGeom>
        </p:spPr>
        <p:txBody>
          <a:bodyPr>
            <a:normAutofit/>
          </a:bodyPr>
          <a:lstStyle>
            <a:lvl1pPr marL="430299" marR="81280" indent="-389659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873826" marR="81280" indent="-375986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291216" marR="81280" indent="-336176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8204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  <a:lvl6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6pPr>
            <a:lvl7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7pPr>
            <a:lvl8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8pPr>
            <a:lvl9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40640" indent="0" hangingPunct="1">
              <a:spcBef>
                <a:spcPts val="1400"/>
              </a:spcBef>
              <a:buNone/>
              <a:defRPr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RTP Cell fast switching for 2kHz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2480C2-BE62-F742-8EA0-D2F53A4C5E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80016" y="4347474"/>
            <a:ext cx="2978253" cy="22706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4A4E7C0-CEF8-BD41-93FB-527269EC8D27}"/>
              </a:ext>
            </a:extLst>
          </p:cNvPr>
          <p:cNvSpPr/>
          <p:nvPr/>
        </p:nvSpPr>
        <p:spPr>
          <a:xfrm>
            <a:off x="17291451" y="3738931"/>
            <a:ext cx="4821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(Rubidium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Titanyle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Phosphate)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1FB7F6-F6B0-904A-B00C-E23A8DC8676A}"/>
              </a:ext>
            </a:extLst>
          </p:cNvPr>
          <p:cNvSpPr/>
          <p:nvPr/>
        </p:nvSpPr>
        <p:spPr>
          <a:xfrm>
            <a:off x="-1176244" y="1869112"/>
            <a:ext cx="262968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change in the polarized beam, correlated to helicity reversal, can be a potential source for a false asymmetry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6137790-7C97-BD41-B842-479A84D69F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944491"/>
              </p:ext>
            </p:extLst>
          </p:nvPr>
        </p:nvGraphicFramePr>
        <p:xfrm>
          <a:off x="16965053" y="7702820"/>
          <a:ext cx="4942568" cy="4434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6542">
                  <a:extLst>
                    <a:ext uri="{9D8B030D-6E8A-4147-A177-3AD203B41FA5}">
                      <a16:colId xmlns:a16="http://schemas.microsoft.com/office/drawing/2014/main" val="3608252178"/>
                    </a:ext>
                  </a:extLst>
                </a:gridCol>
                <a:gridCol w="2166026">
                  <a:extLst>
                    <a:ext uri="{9D8B030D-6E8A-4147-A177-3AD203B41FA5}">
                      <a16:colId xmlns:a16="http://schemas.microsoft.com/office/drawing/2014/main" val="2646435723"/>
                    </a:ext>
                  </a:extLst>
                </a:gridCol>
              </a:tblGrid>
              <a:tr h="546818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Error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237750"/>
                  </a:ext>
                </a:extLst>
              </a:tr>
              <a:tr h="9674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Systematic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0.2ppb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0406573"/>
                  </a:ext>
                </a:extLst>
              </a:tr>
              <a:tr h="54681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Intensity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0.1ppb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447142"/>
                  </a:ext>
                </a:extLst>
              </a:tr>
              <a:tr h="9674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Position, E, angle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0.1ppb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859121"/>
                  </a:ext>
                </a:extLst>
              </a:tr>
              <a:tr h="9674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Spot-size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0.12ppb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806809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18FE158-4C80-DA48-A315-93D24A7CFC59}"/>
              </a:ext>
            </a:extLst>
          </p:cNvPr>
          <p:cNvSpPr txBox="1"/>
          <p:nvPr/>
        </p:nvSpPr>
        <p:spPr>
          <a:xfrm>
            <a:off x="16807956" y="6991242"/>
            <a:ext cx="5256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HCBA contributions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14F61D-B03D-8B48-A1E3-1DE6995D02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260" y="2579465"/>
            <a:ext cx="12132982" cy="1970554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AB59235-DB3F-534B-862B-5800BBC776D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412007" y="12926129"/>
            <a:ext cx="554638" cy="636712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5477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gnet Concept">
            <a:extLst>
              <a:ext uri="{FF2B5EF4-FFF2-40B4-BE49-F238E27FC236}">
                <a16:creationId xmlns:a16="http://schemas.microsoft.com/office/drawing/2014/main" id="{3B816269-DE43-F54A-B4E1-8DFD80F3A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942" y="59550"/>
            <a:ext cx="15271822" cy="1464469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 Concept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FB9E414-F4C2-7048-9F04-80EBBD7F90A7}"/>
              </a:ext>
            </a:extLst>
          </p:cNvPr>
          <p:cNvSpPr txBox="1">
            <a:spLocks/>
          </p:cNvSpPr>
          <p:nvPr/>
        </p:nvSpPr>
        <p:spPr>
          <a:xfrm>
            <a:off x="23632243" y="13171909"/>
            <a:ext cx="452046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082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5880" marR="55880" indent="2667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55880" marR="55880" indent="5334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55880" marR="55880" indent="8001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55880" marR="55880" indent="10668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55880" marR="55880" indent="13335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6pPr>
            <a:lvl7pPr marL="55880" marR="55880" indent="1612899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7pPr>
            <a:lvl8pPr marL="55880" marR="55880" indent="18796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8pPr>
            <a:lvl9pPr marL="55880" marR="55880" indent="21463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9pPr>
          </a:lstStyle>
          <a:p>
            <a:fld id="{86CB4B4D-7CA3-9044-876B-883B54F8677D}" type="slidenum"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3B7F27F1-D384-CD46-B742-E7513E08EFEA}"/>
              </a:ext>
            </a:extLst>
          </p:cNvPr>
          <p:cNvGrpSpPr/>
          <p:nvPr/>
        </p:nvGrpSpPr>
        <p:grpSpPr>
          <a:xfrm>
            <a:off x="0" y="6748092"/>
            <a:ext cx="14405906" cy="6926274"/>
            <a:chOff x="-736058" y="-499742"/>
            <a:chExt cx="14405905" cy="6926274"/>
          </a:xfrm>
        </p:grpSpPr>
        <p:pic>
          <p:nvPicPr>
            <p:cNvPr id="10" name="transport_small.pdf" descr="transport_small.pdf">
              <a:extLst>
                <a:ext uri="{FF2B5EF4-FFF2-40B4-BE49-F238E27FC236}">
                  <a16:creationId xmlns:a16="http://schemas.microsoft.com/office/drawing/2014/main" id="{449B819E-DDA4-A34F-B033-AE5A71DF2ED7}"/>
                </a:ext>
              </a:extLst>
            </p:cNvPr>
            <p:cNvPicPr>
              <a:picLocks/>
            </p:cNvPicPr>
            <p:nvPr/>
          </p:nvPicPr>
          <p:blipFill>
            <a:blip r:embed="rId2"/>
            <a:srcRect l="3632" t="7622" r="16030" b="5187"/>
            <a:stretch>
              <a:fillRect/>
            </a:stretch>
          </p:blipFill>
          <p:spPr>
            <a:xfrm>
              <a:off x="0" y="141873"/>
              <a:ext cx="12322895" cy="575377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11" name="transport_small.pdf" descr="transport_small.pdf">
              <a:extLst>
                <a:ext uri="{FF2B5EF4-FFF2-40B4-BE49-F238E27FC236}">
                  <a16:creationId xmlns:a16="http://schemas.microsoft.com/office/drawing/2014/main" id="{E3768D31-4432-964A-946F-B7611EF4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3102" t="5464" r="2962" b="5464"/>
            <a:stretch>
              <a:fillRect/>
            </a:stretch>
          </p:blipFill>
          <p:spPr>
            <a:xfrm>
              <a:off x="12248070" y="0"/>
              <a:ext cx="1421777" cy="586630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2" name="cm">
              <a:extLst>
                <a:ext uri="{FF2B5EF4-FFF2-40B4-BE49-F238E27FC236}">
                  <a16:creationId xmlns:a16="http://schemas.microsoft.com/office/drawing/2014/main" id="{0FC446F1-3584-C44B-B6A0-6B9DFB3BF0FE}"/>
                </a:ext>
              </a:extLst>
            </p:cNvPr>
            <p:cNvSpPr txBox="1"/>
            <p:nvPr/>
          </p:nvSpPr>
          <p:spPr>
            <a:xfrm rot="16200000">
              <a:off x="-760424" y="2574032"/>
              <a:ext cx="766877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700" tIns="12700" rIns="12700" bIns="12700" numCol="1" anchor="ctr">
              <a:spAutoFit/>
            </a:bodyPr>
            <a:lstStyle/>
            <a:p>
              <a:pPr marL="17780" marR="177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5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venir Next Regular"/>
                </a:rPr>
                <a:t>cm</a:t>
              </a:r>
            </a:p>
          </p:txBody>
        </p:sp>
        <p:sp>
          <p:nvSpPr>
            <p:cNvPr id="13" name="rad">
              <a:extLst>
                <a:ext uri="{FF2B5EF4-FFF2-40B4-BE49-F238E27FC236}">
                  <a16:creationId xmlns:a16="http://schemas.microsoft.com/office/drawing/2014/main" id="{5E973311-D5C6-754E-9BE2-01457E184897}"/>
                </a:ext>
              </a:extLst>
            </p:cNvPr>
            <p:cNvSpPr txBox="1"/>
            <p:nvPr/>
          </p:nvSpPr>
          <p:spPr>
            <a:xfrm>
              <a:off x="12860980" y="-499742"/>
              <a:ext cx="699550" cy="625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700" tIns="12700" rIns="12700" bIns="12700" numCol="1" anchor="ctr">
              <a:spAutoFit/>
            </a:bodyPr>
            <a:lstStyle>
              <a:lvl1pPr>
                <a:defRPr sz="3900"/>
              </a:lvl1pPr>
            </a:lstStyle>
            <a:p>
              <a:pPr marL="17780" marR="177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9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venir Next Regular"/>
                </a:rPr>
                <a:t>rad</a:t>
              </a:r>
            </a:p>
          </p:txBody>
        </p:sp>
        <p:sp>
          <p:nvSpPr>
            <p:cNvPr id="14" name="cm">
              <a:extLst>
                <a:ext uri="{FF2B5EF4-FFF2-40B4-BE49-F238E27FC236}">
                  <a16:creationId xmlns:a16="http://schemas.microsoft.com/office/drawing/2014/main" id="{29EE3CF6-FF60-7C41-9F94-E75309D08FE4}"/>
                </a:ext>
              </a:extLst>
            </p:cNvPr>
            <p:cNvSpPr txBox="1"/>
            <p:nvPr/>
          </p:nvSpPr>
          <p:spPr>
            <a:xfrm>
              <a:off x="5757364" y="5800720"/>
              <a:ext cx="672300" cy="625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700" tIns="12700" rIns="12700" bIns="12700" numCol="1" anchor="ctr">
              <a:spAutoFit/>
            </a:bodyPr>
            <a:lstStyle>
              <a:lvl1pPr>
                <a:defRPr sz="3900"/>
              </a:lvl1pPr>
            </a:lstStyle>
            <a:p>
              <a:pPr marL="17780" marR="177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9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  <a:sym typeface="Avenir Next Regular"/>
                </a:rPr>
                <a:t>cm</a:t>
              </a:r>
            </a:p>
          </p:txBody>
        </p:sp>
      </p:grpSp>
      <p:pic>
        <p:nvPicPr>
          <p:cNvPr id="15" name="stamps_mollertracks.pdf" descr="stamps_mollertracks.pdf">
            <a:extLst>
              <a:ext uri="{FF2B5EF4-FFF2-40B4-BE49-F238E27FC236}">
                <a16:creationId xmlns:a16="http://schemas.microsoft.com/office/drawing/2014/main" id="{061F9A78-FB1E-3340-997F-C71E5A929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2733" y="1274168"/>
            <a:ext cx="8737601" cy="11947332"/>
          </a:xfrm>
          <a:prstGeom prst="rect">
            <a:avLst/>
          </a:prstGeom>
          <a:ln w="12700"/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EACA20A4-5AA8-5649-8BA7-05BFBEF91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57" y="4712842"/>
            <a:ext cx="13728701" cy="1714501"/>
          </a:xfrm>
          <a:prstGeom prst="rect">
            <a:avLst/>
          </a:prstGeom>
          <a:ln w="12700"/>
        </p:spPr>
      </p:pic>
      <p:sp>
        <p:nvSpPr>
          <p:cNvPr id="17" name="leaving USTorus">
            <a:extLst>
              <a:ext uri="{FF2B5EF4-FFF2-40B4-BE49-F238E27FC236}">
                <a16:creationId xmlns:a16="http://schemas.microsoft.com/office/drawing/2014/main" id="{E2D0B988-23E4-E843-B084-BF0E08EB869F}"/>
              </a:ext>
            </a:extLst>
          </p:cNvPr>
          <p:cNvSpPr txBox="1"/>
          <p:nvPr/>
        </p:nvSpPr>
        <p:spPr>
          <a:xfrm>
            <a:off x="21052098" y="1653248"/>
            <a:ext cx="1895391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700" tIns="12700" rIns="12700" bIns="12700" anchor="ctr">
            <a:spAutoFit/>
          </a:bodyPr>
          <a:lstStyle>
            <a:lvl1pPr>
              <a:defRPr sz="2100"/>
            </a:lvl1pPr>
          </a:lstStyle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leaving USTorus</a:t>
            </a:r>
          </a:p>
        </p:txBody>
      </p:sp>
      <p:sp>
        <p:nvSpPr>
          <p:cNvPr id="18" name="leaving DSTorus">
            <a:extLst>
              <a:ext uri="{FF2B5EF4-FFF2-40B4-BE49-F238E27FC236}">
                <a16:creationId xmlns:a16="http://schemas.microsoft.com/office/drawing/2014/main" id="{6ED0743B-3D37-D247-9990-601D3D8406B7}"/>
              </a:ext>
            </a:extLst>
          </p:cNvPr>
          <p:cNvSpPr txBox="1"/>
          <p:nvPr/>
        </p:nvSpPr>
        <p:spPr>
          <a:xfrm>
            <a:off x="20406922" y="7073427"/>
            <a:ext cx="1895391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700" tIns="12700" rIns="12700" bIns="12700" anchor="ctr">
            <a:spAutoFit/>
          </a:bodyPr>
          <a:lstStyle>
            <a:lvl1pPr>
              <a:defRPr sz="2100"/>
            </a:lvl1pPr>
          </a:lstStyle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leaving DSTorus</a:t>
            </a:r>
          </a:p>
        </p:txBody>
      </p:sp>
      <p:sp>
        <p:nvSpPr>
          <p:cNvPr id="19" name="at Detector">
            <a:extLst>
              <a:ext uri="{FF2B5EF4-FFF2-40B4-BE49-F238E27FC236}">
                <a16:creationId xmlns:a16="http://schemas.microsoft.com/office/drawing/2014/main" id="{B2E5AEA7-9843-644A-9781-5511CFF13DF6}"/>
              </a:ext>
            </a:extLst>
          </p:cNvPr>
          <p:cNvSpPr txBox="1"/>
          <p:nvPr/>
        </p:nvSpPr>
        <p:spPr>
          <a:xfrm>
            <a:off x="20957895" y="11049558"/>
            <a:ext cx="125418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700" tIns="12700" rIns="12700" bIns="12700" anchor="ctr">
            <a:spAutoFit/>
          </a:bodyPr>
          <a:lstStyle>
            <a:lvl1pPr>
              <a:defRPr sz="2100"/>
            </a:lvl1pPr>
          </a:lstStyle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at Detector</a:t>
            </a:r>
          </a:p>
        </p:txBody>
      </p:sp>
      <p:sp>
        <p:nvSpPr>
          <p:cNvPr id="20" name="long and skinny">
            <a:extLst>
              <a:ext uri="{FF2B5EF4-FFF2-40B4-BE49-F238E27FC236}">
                <a16:creationId xmlns:a16="http://schemas.microsoft.com/office/drawing/2014/main" id="{4DEBE497-0D60-564B-B4F7-9B3EB1AC93C1}"/>
              </a:ext>
            </a:extLst>
          </p:cNvPr>
          <p:cNvSpPr txBox="1"/>
          <p:nvPr/>
        </p:nvSpPr>
        <p:spPr>
          <a:xfrm>
            <a:off x="11925554" y="222103"/>
            <a:ext cx="6155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700" tIns="12700" rIns="12700" bIns="12700" anchor="ctr">
            <a:spAutoFit/>
          </a:bodyPr>
          <a:lstStyle/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venir Next Regular"/>
            </a:endParaRPr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884B194D-E721-8842-B3D1-FFA7208954D2}"/>
              </a:ext>
            </a:extLst>
          </p:cNvPr>
          <p:cNvSpPr/>
          <p:nvPr/>
        </p:nvSpPr>
        <p:spPr>
          <a:xfrm>
            <a:off x="5747796" y="5060277"/>
            <a:ext cx="7787823" cy="943430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marL="81280" marR="812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F500664D-019C-A846-8697-651D9207CC37}"/>
              </a:ext>
            </a:extLst>
          </p:cNvPr>
          <p:cNvSpPr/>
          <p:nvPr/>
        </p:nvSpPr>
        <p:spPr>
          <a:xfrm>
            <a:off x="1270612" y="5222093"/>
            <a:ext cx="2309942" cy="619798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marL="81280" marR="812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0.5 x 2m">
            <a:extLst>
              <a:ext uri="{FF2B5EF4-FFF2-40B4-BE49-F238E27FC236}">
                <a16:creationId xmlns:a16="http://schemas.microsoft.com/office/drawing/2014/main" id="{F9B4C31E-46E0-3C4A-AC6D-C984D410E082}"/>
              </a:ext>
            </a:extLst>
          </p:cNvPr>
          <p:cNvSpPr txBox="1"/>
          <p:nvPr/>
        </p:nvSpPr>
        <p:spPr>
          <a:xfrm>
            <a:off x="1126912" y="6397325"/>
            <a:ext cx="209736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700" tIns="12700" rIns="12700" bIns="12700" anchor="ctr">
            <a:spAutoFit/>
          </a:bodyPr>
          <a:lstStyle/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0.5 x 2m</a:t>
            </a:r>
          </a:p>
        </p:txBody>
      </p:sp>
      <p:sp>
        <p:nvSpPr>
          <p:cNvPr id="24" name="0.9 x 6.5m">
            <a:extLst>
              <a:ext uri="{FF2B5EF4-FFF2-40B4-BE49-F238E27FC236}">
                <a16:creationId xmlns:a16="http://schemas.microsoft.com/office/drawing/2014/main" id="{B068204D-C5BB-5543-A48C-B70CA1ED0ED4}"/>
              </a:ext>
            </a:extLst>
          </p:cNvPr>
          <p:cNvSpPr txBox="1"/>
          <p:nvPr/>
        </p:nvSpPr>
        <p:spPr>
          <a:xfrm>
            <a:off x="8343037" y="6397325"/>
            <a:ext cx="253018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700" tIns="12700" rIns="12700" bIns="12700" anchor="ctr">
            <a:spAutoFit/>
          </a:bodyPr>
          <a:lstStyle/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0.9 x 6.5m</a:t>
            </a:r>
          </a:p>
        </p:txBody>
      </p:sp>
      <p:sp>
        <p:nvSpPr>
          <p:cNvPr id="25" name="Bend scattered particles, separate ee from ep and photons…">
            <a:extLst>
              <a:ext uri="{FF2B5EF4-FFF2-40B4-BE49-F238E27FC236}">
                <a16:creationId xmlns:a16="http://schemas.microsoft.com/office/drawing/2014/main" id="{2F6E6044-822F-B648-9DBD-2E8314B95669}"/>
              </a:ext>
            </a:extLst>
          </p:cNvPr>
          <p:cNvSpPr txBox="1"/>
          <p:nvPr/>
        </p:nvSpPr>
        <p:spPr>
          <a:xfrm>
            <a:off x="796457" y="1227885"/>
            <a:ext cx="11843627" cy="3626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700" tIns="12700" rIns="12700" bIns="12700" anchor="ctr">
            <a:spAutoFit/>
          </a:bodyPr>
          <a:lstStyle/>
          <a:p>
            <a:pPr marL="322579" marR="17780" indent="-304800">
              <a:buSzPct val="74000"/>
              <a:buFontTx/>
              <a:buChar char="•"/>
              <a:defRPr sz="3900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and skinny</a:t>
            </a:r>
            <a:endParaRPr kumimoji="0" lang="en-US" sz="39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venir Next Regular"/>
            </a:endParaRPr>
          </a:p>
          <a:p>
            <a:pPr marL="322579" marR="17780" lvl="0" indent="-30480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4000"/>
              <a:buFontTx/>
              <a:buChar char="•"/>
              <a:tabLst/>
              <a:defRPr sz="3900"/>
            </a:pPr>
            <a:r>
              <a:rPr kumimoji="0" sz="3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Bend scattered particles, separate </a:t>
            </a:r>
            <a:r>
              <a:rPr kumimoji="0" sz="39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ee</a:t>
            </a:r>
            <a:r>
              <a:rPr kumimoji="0" sz="3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 from ep and photons</a:t>
            </a:r>
          </a:p>
          <a:p>
            <a:pPr marL="322579" marR="17780" lvl="0" indent="-30480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4000"/>
              <a:buFontTx/>
              <a:buChar char="•"/>
              <a:tabLst/>
              <a:defRPr sz="3900"/>
            </a:pPr>
            <a:r>
              <a:rPr kumimoji="0" sz="3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Small angles and high beam power</a:t>
            </a:r>
          </a:p>
          <a:p>
            <a:pPr marL="322579" marR="17780" lvl="0" indent="-30480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4000"/>
              <a:buFontTx/>
              <a:buChar char="•"/>
              <a:tabLst/>
              <a:defRPr sz="3900"/>
            </a:pPr>
            <a:r>
              <a:rPr kumimoji="0" sz="3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Large energy range (3-8 GeV)</a:t>
            </a:r>
            <a:r>
              <a:rPr kumimoji="0" lang="en-US" sz="3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 </a:t>
            </a:r>
          </a:p>
          <a:p>
            <a:pPr marL="322579" marR="17780" lvl="0" indent="-30480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4000"/>
              <a:buFontTx/>
              <a:buChar char="•"/>
              <a:tabLst/>
              <a:defRPr sz="3900"/>
            </a:pPr>
            <a:r>
              <a:rPr kumimoji="0" lang="en-US" sz="3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Focus both back &amp; forward scattered electrons</a:t>
            </a:r>
            <a:endParaRPr kumimoji="0" sz="39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venir Next Regular"/>
            </a:endParaRPr>
          </a:p>
          <a:p>
            <a:pPr marL="322579" marR="17780" lvl="0" indent="-304800">
              <a:buSzPct val="74000"/>
              <a:buFontTx/>
              <a:buChar char="•"/>
              <a:defRPr sz="3900"/>
            </a:pP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toroidal magnets (Upstream and Downstream)</a:t>
            </a:r>
          </a:p>
        </p:txBody>
      </p:sp>
    </p:spTree>
    <p:extLst>
      <p:ext uri="{BB962C8B-B14F-4D97-AF65-F5344CB8AC3E}">
        <p14:creationId xmlns:p14="http://schemas.microsoft.com/office/powerpoint/2010/main" val="323493937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FDBCEF-7056-DA47-9D6A-4B95072E40F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82550" y="38100"/>
            <a:ext cx="24218900" cy="136398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D37D3B-9BA2-AB4C-AE03-41F376CFF0F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37392" y="12948046"/>
            <a:ext cx="607616" cy="599481"/>
          </a:xfrm>
          <a:solidFill>
            <a:srgbClr val="FFFFFF"/>
          </a:solidFill>
        </p:spPr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65042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in Detector">
            <a:extLst>
              <a:ext uri="{FF2B5EF4-FFF2-40B4-BE49-F238E27FC236}">
                <a16:creationId xmlns:a16="http://schemas.microsoft.com/office/drawing/2014/main" id="{91D8DFB8-0788-1743-A659-E7494184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14" y="0"/>
            <a:ext cx="23703371" cy="1464469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Detector</a:t>
            </a:r>
          </a:p>
        </p:txBody>
      </p:sp>
      <p:sp>
        <p:nvSpPr>
          <p:cNvPr id="26" name="Slide Number">
            <a:extLst>
              <a:ext uri="{FF2B5EF4-FFF2-40B4-BE49-F238E27FC236}">
                <a16:creationId xmlns:a16="http://schemas.microsoft.com/office/drawing/2014/main" id="{4DABBC65-0169-A84B-AEB1-FD699037930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632243" y="13171909"/>
            <a:ext cx="452046" cy="5136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ctr" defTabSz="91082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pPr marL="0" marR="0" lvl="0" indent="0" algn="ctr" defTabSz="91082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" name="Image" descr="Image">
            <a:extLst>
              <a:ext uri="{FF2B5EF4-FFF2-40B4-BE49-F238E27FC236}">
                <a16:creationId xmlns:a16="http://schemas.microsoft.com/office/drawing/2014/main" id="{9FCD2970-8DF2-5F45-AD35-6099EF6CC1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10" t="3988" r="53762" b="20454"/>
          <a:stretch>
            <a:fillRect/>
          </a:stretch>
        </p:blipFill>
        <p:spPr>
          <a:xfrm flipH="1">
            <a:off x="124413" y="454025"/>
            <a:ext cx="7434373" cy="12343559"/>
          </a:xfrm>
          <a:prstGeom prst="rect">
            <a:avLst/>
          </a:prstGeom>
          <a:ln w="12700"/>
        </p:spPr>
      </p:pic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C65D5D34-E4F5-D047-BE57-E03AB8DA1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3468" y="208700"/>
            <a:ext cx="8691334" cy="6923606"/>
          </a:xfrm>
          <a:prstGeom prst="rect">
            <a:avLst/>
          </a:prstGeom>
          <a:ln w="12700"/>
        </p:spPr>
      </p:pic>
      <p:pic>
        <p:nvPicPr>
          <p:cNvPr id="31" name="Image" descr="Image">
            <a:extLst>
              <a:ext uri="{FF2B5EF4-FFF2-40B4-BE49-F238E27FC236}">
                <a16:creationId xmlns:a16="http://schemas.microsoft.com/office/drawing/2014/main" id="{E6C23F2D-FA54-7143-997F-A63BACB79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817" y="1345914"/>
            <a:ext cx="6973510" cy="5664809"/>
          </a:xfrm>
          <a:prstGeom prst="rect">
            <a:avLst/>
          </a:prstGeom>
          <a:ln w="12700"/>
        </p:spPr>
      </p:pic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811F7342-4939-034D-A72B-F2271578F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860" y="6806336"/>
            <a:ext cx="7375423" cy="5991296"/>
          </a:xfrm>
          <a:prstGeom prst="rect">
            <a:avLst/>
          </a:prstGeom>
          <a:ln w="12700"/>
        </p:spPr>
      </p:pic>
      <p:sp>
        <p:nvSpPr>
          <p:cNvPr id="33" name="open">
            <a:extLst>
              <a:ext uri="{FF2B5EF4-FFF2-40B4-BE49-F238E27FC236}">
                <a16:creationId xmlns:a16="http://schemas.microsoft.com/office/drawing/2014/main" id="{162FE44C-48E8-3346-B46C-D2CE301BECD2}"/>
              </a:ext>
            </a:extLst>
          </p:cNvPr>
          <p:cNvSpPr txBox="1"/>
          <p:nvPr/>
        </p:nvSpPr>
        <p:spPr>
          <a:xfrm>
            <a:off x="8091058" y="9185001"/>
            <a:ext cx="1133965" cy="6873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700" tIns="12700" rIns="12700" bIns="12700" anchor="ctr">
            <a:spAutoFit/>
          </a:bodyPr>
          <a:lstStyle>
            <a:lvl1pPr>
              <a:defRPr sz="4300" i="1">
                <a:solidFill>
                  <a:srgbClr val="FF26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300" b="0" i="1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open</a:t>
            </a:r>
          </a:p>
        </p:txBody>
      </p:sp>
      <p:sp>
        <p:nvSpPr>
          <p:cNvPr id="34" name="closed">
            <a:extLst>
              <a:ext uri="{FF2B5EF4-FFF2-40B4-BE49-F238E27FC236}">
                <a16:creationId xmlns:a16="http://schemas.microsoft.com/office/drawing/2014/main" id="{86041CFF-B065-7248-83D9-58EE1DC855EB}"/>
              </a:ext>
            </a:extLst>
          </p:cNvPr>
          <p:cNvSpPr txBox="1"/>
          <p:nvPr/>
        </p:nvSpPr>
        <p:spPr>
          <a:xfrm>
            <a:off x="8320877" y="11906021"/>
            <a:ext cx="1472198" cy="6873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700" tIns="12700" rIns="12700" bIns="12700" anchor="ctr">
            <a:spAutoFit/>
          </a:bodyPr>
          <a:lstStyle>
            <a:lvl1pPr>
              <a:defRPr sz="4300" i="1">
                <a:solidFill>
                  <a:srgbClr val="0433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300" b="0" i="1" u="none" strike="noStrike" kern="0" cap="none" spc="0" normalizeH="0" baseline="0" noProof="0">
                <a:ln>
                  <a:noFill/>
                </a:ln>
                <a:solidFill>
                  <a:srgbClr val="0433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closed</a:t>
            </a:r>
          </a:p>
        </p:txBody>
      </p:sp>
      <p:sp>
        <p:nvSpPr>
          <p:cNvPr id="35" name="transition">
            <a:extLst>
              <a:ext uri="{FF2B5EF4-FFF2-40B4-BE49-F238E27FC236}">
                <a16:creationId xmlns:a16="http://schemas.microsoft.com/office/drawing/2014/main" id="{7DFFE9A6-8F00-9B43-B853-565BB811CD2B}"/>
              </a:ext>
            </a:extLst>
          </p:cNvPr>
          <p:cNvSpPr txBox="1"/>
          <p:nvPr/>
        </p:nvSpPr>
        <p:spPr>
          <a:xfrm>
            <a:off x="7582638" y="10677456"/>
            <a:ext cx="2209579" cy="6873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700" tIns="12700" rIns="12700" bIns="12700" anchor="ctr">
            <a:spAutoFit/>
          </a:bodyPr>
          <a:lstStyle>
            <a:lvl1pPr>
              <a:defRPr sz="4300" i="1">
                <a:solidFill>
                  <a:srgbClr val="008F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300" b="0" i="1" u="none" strike="noStrike" kern="0" cap="none" spc="0" normalizeH="0" baseline="0" noProof="0">
                <a:ln>
                  <a:noFill/>
                </a:ln>
                <a:solidFill>
                  <a:srgbClr val="008F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transition</a:t>
            </a:r>
          </a:p>
        </p:txBody>
      </p:sp>
      <p:sp>
        <p:nvSpPr>
          <p:cNvPr id="36" name="ee">
            <a:extLst>
              <a:ext uri="{FF2B5EF4-FFF2-40B4-BE49-F238E27FC236}">
                <a16:creationId xmlns:a16="http://schemas.microsoft.com/office/drawing/2014/main" id="{1F07062E-5E5C-5A42-8654-B9B69EC740CA}"/>
              </a:ext>
            </a:extLst>
          </p:cNvPr>
          <p:cNvSpPr txBox="1"/>
          <p:nvPr/>
        </p:nvSpPr>
        <p:spPr>
          <a:xfrm>
            <a:off x="13617695" y="2765533"/>
            <a:ext cx="494366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700" tIns="12700" rIns="12700" bIns="12700" anchor="ctr">
            <a:spAutoFit/>
          </a:bodyPr>
          <a:lstStyle>
            <a:lvl1pPr>
              <a:defRPr sz="3800"/>
            </a:lvl1pPr>
          </a:lstStyle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ee</a:t>
            </a:r>
          </a:p>
        </p:txBody>
      </p:sp>
      <p:sp>
        <p:nvSpPr>
          <p:cNvPr id="37" name="ep">
            <a:extLst>
              <a:ext uri="{FF2B5EF4-FFF2-40B4-BE49-F238E27FC236}">
                <a16:creationId xmlns:a16="http://schemas.microsoft.com/office/drawing/2014/main" id="{5C36E402-7271-E448-8A8A-B7BC582EBE90}"/>
              </a:ext>
            </a:extLst>
          </p:cNvPr>
          <p:cNvSpPr txBox="1"/>
          <p:nvPr/>
        </p:nvSpPr>
        <p:spPr>
          <a:xfrm>
            <a:off x="12405612" y="3396277"/>
            <a:ext cx="521618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700" tIns="12700" rIns="12700" bIns="12700" anchor="ctr">
            <a:spAutoFit/>
          </a:bodyPr>
          <a:lstStyle>
            <a:lvl1pPr>
              <a:defRPr sz="3800"/>
            </a:lvl1pPr>
          </a:lstStyle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ep</a:t>
            </a:r>
          </a:p>
        </p:txBody>
      </p:sp>
      <p:sp>
        <p:nvSpPr>
          <p:cNvPr id="38" name="ep">
            <a:extLst>
              <a:ext uri="{FF2B5EF4-FFF2-40B4-BE49-F238E27FC236}">
                <a16:creationId xmlns:a16="http://schemas.microsoft.com/office/drawing/2014/main" id="{F5CAAAE2-B9A8-DF49-BF60-575C0470BAE0}"/>
              </a:ext>
            </a:extLst>
          </p:cNvPr>
          <p:cNvSpPr txBox="1"/>
          <p:nvPr/>
        </p:nvSpPr>
        <p:spPr>
          <a:xfrm>
            <a:off x="18175159" y="6514287"/>
            <a:ext cx="521618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700" tIns="12700" rIns="12700" bIns="12700" anchor="ctr">
            <a:spAutoFit/>
          </a:bodyPr>
          <a:lstStyle>
            <a:lvl1pPr>
              <a:defRPr sz="3800" i="1">
                <a:solidFill>
                  <a:srgbClr val="FF26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00" b="0" i="1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ep</a:t>
            </a:r>
          </a:p>
        </p:txBody>
      </p:sp>
      <p:sp>
        <p:nvSpPr>
          <p:cNvPr id="39" name="ee">
            <a:extLst>
              <a:ext uri="{FF2B5EF4-FFF2-40B4-BE49-F238E27FC236}">
                <a16:creationId xmlns:a16="http://schemas.microsoft.com/office/drawing/2014/main" id="{A1E59346-CA15-2F48-849E-11DE4B8B6708}"/>
              </a:ext>
            </a:extLst>
          </p:cNvPr>
          <p:cNvSpPr txBox="1"/>
          <p:nvPr/>
        </p:nvSpPr>
        <p:spPr>
          <a:xfrm>
            <a:off x="20362748" y="6514287"/>
            <a:ext cx="494366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700" tIns="12700" rIns="12700" bIns="12700" anchor="ctr">
            <a:spAutoFit/>
          </a:bodyPr>
          <a:lstStyle>
            <a:lvl1pPr>
              <a:defRPr sz="3800" i="1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ee</a:t>
            </a:r>
          </a:p>
        </p:txBody>
      </p:sp>
      <p:pic>
        <p:nvPicPr>
          <p:cNvPr id="40" name="Image" descr="Image">
            <a:extLst>
              <a:ext uri="{FF2B5EF4-FFF2-40B4-BE49-F238E27FC236}">
                <a16:creationId xmlns:a16="http://schemas.microsoft.com/office/drawing/2014/main" id="{ECD64098-05FD-E944-B3E9-5D30ADA22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4217" y="8194805"/>
            <a:ext cx="5690986" cy="4720083"/>
          </a:xfrm>
          <a:prstGeom prst="rect">
            <a:avLst/>
          </a:prstGeom>
          <a:ln w="12700"/>
        </p:spPr>
      </p:pic>
      <p:sp>
        <p:nvSpPr>
          <p:cNvPr id="41" name="Illustration with each septant a different fundamental background">
            <a:extLst>
              <a:ext uri="{FF2B5EF4-FFF2-40B4-BE49-F238E27FC236}">
                <a16:creationId xmlns:a16="http://schemas.microsoft.com/office/drawing/2014/main" id="{DB4A0536-ECA0-AC48-A27E-1FD6420FC944}"/>
              </a:ext>
            </a:extLst>
          </p:cNvPr>
          <p:cNvSpPr txBox="1"/>
          <p:nvPr/>
        </p:nvSpPr>
        <p:spPr>
          <a:xfrm>
            <a:off x="16357600" y="7158289"/>
            <a:ext cx="7607202" cy="1010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2700" tIns="12700" rIns="12700" bIns="12700" anchor="ctr">
            <a:spAutoFit/>
          </a:bodyPr>
          <a:lstStyle>
            <a:lvl1pPr algn="ctr">
              <a:defRPr sz="3700" i="1"/>
            </a:lvl1pPr>
          </a:lstStyle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Illustration with each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septant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different fundamental background</a:t>
            </a:r>
          </a:p>
        </p:txBody>
      </p:sp>
      <p:sp>
        <p:nvSpPr>
          <p:cNvPr id="42" name="We must deconvolute the signal from the background using the segmented detector plane">
            <a:extLst>
              <a:ext uri="{FF2B5EF4-FFF2-40B4-BE49-F238E27FC236}">
                <a16:creationId xmlns:a16="http://schemas.microsoft.com/office/drawing/2014/main" id="{3C92DA13-0B7D-EB4B-A431-EC6660B4D9F6}"/>
              </a:ext>
            </a:extLst>
          </p:cNvPr>
          <p:cNvSpPr txBox="1"/>
          <p:nvPr/>
        </p:nvSpPr>
        <p:spPr>
          <a:xfrm>
            <a:off x="16840826" y="12705467"/>
            <a:ext cx="7123976" cy="1010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2700" tIns="12700" rIns="12700" bIns="12700" anchor="ctr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egmented detector plane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deconvolutes signal from backgrounds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48658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0D71E-4DFB-6946-B83E-93ABB655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828" y="0"/>
            <a:ext cx="16466344" cy="126775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Collimation &amp; More Detectors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037F0438-5718-0549-A520-6913B49AB0BB}"/>
              </a:ext>
            </a:extLst>
          </p:cNvPr>
          <p:cNvGrpSpPr/>
          <p:nvPr/>
        </p:nvGrpSpPr>
        <p:grpSpPr>
          <a:xfrm flipH="1">
            <a:off x="14529120" y="6530492"/>
            <a:ext cx="9448479" cy="5721039"/>
            <a:chOff x="-73698" y="0"/>
            <a:chExt cx="11841222" cy="8594843"/>
          </a:xfrm>
        </p:grpSpPr>
        <p:pic>
          <p:nvPicPr>
            <p:cNvPr id="4" name="Image" descr="Image">
              <a:extLst>
                <a:ext uri="{FF2B5EF4-FFF2-40B4-BE49-F238E27FC236}">
                  <a16:creationId xmlns:a16="http://schemas.microsoft.com/office/drawing/2014/main" id="{6A6E46E2-A9EE-C041-BAE2-2FFF9C1D0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46527" y="0"/>
              <a:ext cx="11378708" cy="8594843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5" name="SAMs">
              <a:extLst>
                <a:ext uri="{FF2B5EF4-FFF2-40B4-BE49-F238E27FC236}">
                  <a16:creationId xmlns:a16="http://schemas.microsoft.com/office/drawing/2014/main" id="{41E0D340-DE59-2E49-8602-EF7438A83772}"/>
                </a:ext>
              </a:extLst>
            </p:cNvPr>
            <p:cNvSpPr txBox="1"/>
            <p:nvPr/>
          </p:nvSpPr>
          <p:spPr>
            <a:xfrm flipH="1">
              <a:off x="-73698" y="2152597"/>
              <a:ext cx="1356310" cy="640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700" tIns="12700" rIns="12700" bIns="12700" numCol="1" anchor="ctr">
              <a:spAutoFit/>
            </a:bodyPr>
            <a:lstStyle>
              <a:lvl1pPr algn="ctr">
                <a:defRPr sz="3500">
                  <a:solidFill>
                    <a:srgbClr val="941751"/>
                  </a:solidFill>
                </a:defRPr>
              </a:lvl1pPr>
            </a:lstStyle>
            <a:p>
              <a:r>
                <a: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SAMs</a:t>
              </a:r>
            </a:p>
          </p:txBody>
        </p:sp>
        <p:sp>
          <p:nvSpPr>
            <p:cNvPr id="6" name="Line">
              <a:extLst>
                <a:ext uri="{FF2B5EF4-FFF2-40B4-BE49-F238E27FC236}">
                  <a16:creationId xmlns:a16="http://schemas.microsoft.com/office/drawing/2014/main" id="{535DDB4D-02AD-A944-8968-3934F270EDDF}"/>
                </a:ext>
              </a:extLst>
            </p:cNvPr>
            <p:cNvSpPr/>
            <p:nvPr/>
          </p:nvSpPr>
          <p:spPr>
            <a:xfrm>
              <a:off x="694742" y="2771772"/>
              <a:ext cx="475034" cy="475034"/>
            </a:xfrm>
            <a:prstGeom prst="line">
              <a:avLst/>
            </a:prstGeom>
            <a:noFill/>
            <a:ln w="38100" cap="flat">
              <a:solidFill>
                <a:srgbClr val="94175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endParaRPr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pion detectors">
              <a:extLst>
                <a:ext uri="{FF2B5EF4-FFF2-40B4-BE49-F238E27FC236}">
                  <a16:creationId xmlns:a16="http://schemas.microsoft.com/office/drawing/2014/main" id="{CBE846FA-CD44-024E-9818-96088D2BA5A6}"/>
                </a:ext>
              </a:extLst>
            </p:cNvPr>
            <p:cNvSpPr txBox="1"/>
            <p:nvPr/>
          </p:nvSpPr>
          <p:spPr>
            <a:xfrm flipH="1">
              <a:off x="372236" y="612644"/>
              <a:ext cx="2668260" cy="6406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700" tIns="12700" rIns="12700" bIns="12700" numCol="1" anchor="ctr">
              <a:spAutoFit/>
            </a:bodyPr>
            <a:lstStyle>
              <a:lvl1pPr algn="ctr">
                <a:defRPr sz="3500">
                  <a:solidFill>
                    <a:srgbClr val="941751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pion detectors</a:t>
              </a:r>
            </a:p>
          </p:txBody>
        </p:sp>
        <p:sp>
          <p:nvSpPr>
            <p:cNvPr id="8" name="Pb absorber">
              <a:extLst>
                <a:ext uri="{FF2B5EF4-FFF2-40B4-BE49-F238E27FC236}">
                  <a16:creationId xmlns:a16="http://schemas.microsoft.com/office/drawing/2014/main" id="{250E8EF8-EDEA-0A41-8448-73CFA3867DB5}"/>
                </a:ext>
              </a:extLst>
            </p:cNvPr>
            <p:cNvSpPr txBox="1"/>
            <p:nvPr/>
          </p:nvSpPr>
          <p:spPr>
            <a:xfrm flipH="1">
              <a:off x="3878899" y="165817"/>
              <a:ext cx="2286847" cy="6406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700" tIns="12700" rIns="12700" bIns="12700" numCol="1" anchor="ctr">
              <a:spAutoFit/>
            </a:bodyPr>
            <a:lstStyle>
              <a:lvl1pPr algn="ctr">
                <a:defRPr sz="3500">
                  <a:solidFill>
                    <a:srgbClr val="941751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Pb absorber</a:t>
              </a:r>
            </a:p>
          </p:txBody>
        </p:sp>
        <p:sp>
          <p:nvSpPr>
            <p:cNvPr id="9" name="GEMS">
              <a:extLst>
                <a:ext uri="{FF2B5EF4-FFF2-40B4-BE49-F238E27FC236}">
                  <a16:creationId xmlns:a16="http://schemas.microsoft.com/office/drawing/2014/main" id="{DF14E9F4-9DB6-A947-BD55-D977F8332500}"/>
                </a:ext>
              </a:extLst>
            </p:cNvPr>
            <p:cNvSpPr txBox="1"/>
            <p:nvPr/>
          </p:nvSpPr>
          <p:spPr>
            <a:xfrm flipH="1">
              <a:off x="10303012" y="242017"/>
              <a:ext cx="1464512" cy="6406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700" tIns="12700" rIns="12700" bIns="12700" numCol="1" anchor="ctr">
              <a:spAutoFit/>
            </a:bodyPr>
            <a:lstStyle>
              <a:lvl1pPr algn="ctr">
                <a:defRPr sz="3500">
                  <a:solidFill>
                    <a:srgbClr val="941751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GEMS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3FBCDAE-AB46-4A45-86CB-B4B8B4A83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80" y="6336225"/>
            <a:ext cx="13133650" cy="4292600"/>
          </a:xfrm>
          <a:prstGeom prst="rect">
            <a:avLst/>
          </a:prstGeom>
        </p:spPr>
      </p:pic>
      <p:sp>
        <p:nvSpPr>
          <p:cNvPr id="12" name="Walls, collars, and lintels supplement the collimation">
            <a:extLst>
              <a:ext uri="{FF2B5EF4-FFF2-40B4-BE49-F238E27FC236}">
                <a16:creationId xmlns:a16="http://schemas.microsoft.com/office/drawing/2014/main" id="{36CDDB25-C06E-2F46-A106-5E3EBBD9F1B3}"/>
              </a:ext>
            </a:extLst>
          </p:cNvPr>
          <p:cNvSpPr txBox="1">
            <a:spLocks/>
          </p:cNvSpPr>
          <p:nvPr/>
        </p:nvSpPr>
        <p:spPr>
          <a:xfrm>
            <a:off x="-5312532" y="12251531"/>
            <a:ext cx="23703371" cy="146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marL="81280" marR="81280" indent="0" algn="ctr" defTabSz="18216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solidFill>
                  <a:srgbClr val="343168"/>
                </a:solidFill>
                <a:uFill>
                  <a:solidFill>
                    <a:srgbClr val="343168"/>
                  </a:solidFill>
                </a:u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81280" marR="81280" indent="228600" algn="ctr" defTabSz="18216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193663"/>
                </a:solidFill>
                <a:uFill>
                  <a:solidFill>
                    <a:srgbClr val="011993"/>
                  </a:solidFill>
                </a:u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81280" marR="81280" indent="457200" algn="ctr" defTabSz="18216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193663"/>
                </a:solidFill>
                <a:uFill>
                  <a:solidFill>
                    <a:srgbClr val="011993"/>
                  </a:solidFill>
                </a:u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81280" marR="81280" indent="685800" algn="ctr" defTabSz="18216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193663"/>
                </a:solidFill>
                <a:uFill>
                  <a:solidFill>
                    <a:srgbClr val="011993"/>
                  </a:solidFill>
                </a:u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81280" marR="81280" indent="914400" algn="ctr" defTabSz="18216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193663"/>
                </a:solidFill>
                <a:uFill>
                  <a:solidFill>
                    <a:srgbClr val="011993"/>
                  </a:solidFill>
                </a:u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  <a:lvl6pPr marL="81280" marR="81280" indent="1143000" algn="ctr" defTabSz="18216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193663"/>
                </a:solidFill>
                <a:uFill>
                  <a:solidFill>
                    <a:srgbClr val="011993"/>
                  </a:solidFill>
                </a:u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6pPr>
            <a:lvl7pPr marL="81280" marR="81280" indent="1371600" algn="ctr" defTabSz="18216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193663"/>
                </a:solidFill>
                <a:uFill>
                  <a:solidFill>
                    <a:srgbClr val="011993"/>
                  </a:solidFill>
                </a:u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7pPr>
            <a:lvl8pPr marL="81280" marR="81280" indent="1600199" algn="ctr" defTabSz="18216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193663"/>
                </a:solidFill>
                <a:uFill>
                  <a:solidFill>
                    <a:srgbClr val="011993"/>
                  </a:solidFill>
                </a:u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8pPr>
            <a:lvl9pPr marL="81280" marR="81280" indent="1828800" algn="ctr" defTabSz="18216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193663"/>
                </a:solidFill>
                <a:uFill>
                  <a:solidFill>
                    <a:srgbClr val="011993"/>
                  </a:solidFill>
                </a:u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9pPr>
          </a:lstStyle>
          <a:p>
            <a:pPr hangingPunct="1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Walls, collars, and lintels supplement the collimation</a:t>
            </a:r>
          </a:p>
        </p:txBody>
      </p:sp>
      <p:sp>
        <p:nvSpPr>
          <p:cNvPr id="13" name="Collimator 1: long snout, collimates primary beam so what remains can go to the dump. ~3200 W">
            <a:extLst>
              <a:ext uri="{FF2B5EF4-FFF2-40B4-BE49-F238E27FC236}">
                <a16:creationId xmlns:a16="http://schemas.microsoft.com/office/drawing/2014/main" id="{E8A8C478-9439-1647-AD21-E3762E21529C}"/>
              </a:ext>
            </a:extLst>
          </p:cNvPr>
          <p:cNvSpPr txBox="1"/>
          <p:nvPr/>
        </p:nvSpPr>
        <p:spPr>
          <a:xfrm>
            <a:off x="1079540" y="10628825"/>
            <a:ext cx="11436760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 anchor="ctr">
            <a:spAutoFit/>
          </a:bodyPr>
          <a:lstStyle/>
          <a:p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Collimator 1: long snout, collimates primary beam so what remains can go to the dump. ~3200 W</a:t>
            </a:r>
          </a:p>
        </p:txBody>
      </p:sp>
      <p:sp>
        <p:nvSpPr>
          <p:cNvPr id="14" name="Collimator 2: wedges define the acceptance of the 7 septants">
            <a:extLst>
              <a:ext uri="{FF2B5EF4-FFF2-40B4-BE49-F238E27FC236}">
                <a16:creationId xmlns:a16="http://schemas.microsoft.com/office/drawing/2014/main" id="{7E64F7A9-6B2D-B541-B75C-20017D00DB6F}"/>
              </a:ext>
            </a:extLst>
          </p:cNvPr>
          <p:cNvSpPr txBox="1"/>
          <p:nvPr/>
        </p:nvSpPr>
        <p:spPr>
          <a:xfrm>
            <a:off x="1079540" y="11988437"/>
            <a:ext cx="11436760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 anchor="ctr">
            <a:spAutoFit/>
          </a:bodyPr>
          <a:lstStyle/>
          <a:p>
            <a:r>
              <a:rPr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Collimator 2: wedges define the acceptance of the 7 </a:t>
            </a:r>
            <a:r>
              <a:rPr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septants</a:t>
            </a:r>
            <a:endParaRPr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24155C-C306-CB40-916A-CDCF46DAE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598" y="1172186"/>
            <a:ext cx="16077441" cy="4938071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3A1CF48-B597-E041-9D4C-65EFBDCC2C6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914681" y="12948046"/>
            <a:ext cx="554638" cy="636712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8122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1FC608-D049-0943-B94B-4975FC04472A}"/>
              </a:ext>
            </a:extLst>
          </p:cNvPr>
          <p:cNvSpPr txBox="1"/>
          <p:nvPr/>
        </p:nvSpPr>
        <p:spPr>
          <a:xfrm>
            <a:off x="740081" y="9896922"/>
            <a:ext cx="3864487" cy="1872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defTabSz="914400">
              <a:lnSpc>
                <a:spcPct val="90000"/>
              </a:lnSpc>
              <a:defRPr sz="3300" b="1"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MOLLER MIE Project Schedule</a:t>
            </a:r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693A3968-3C53-5743-B950-EDF3B1D77E87}"/>
              </a:ext>
            </a:extLst>
          </p:cNvPr>
          <p:cNvGrpSpPr/>
          <p:nvPr/>
        </p:nvGrpSpPr>
        <p:grpSpPr>
          <a:xfrm>
            <a:off x="16354071" y="2121941"/>
            <a:ext cx="7937884" cy="3636668"/>
            <a:chOff x="0" y="0"/>
            <a:chExt cx="7937882" cy="3636666"/>
          </a:xfrm>
        </p:grpSpPr>
        <p:sp>
          <p:nvSpPr>
            <p:cNvPr id="7" name="MOLLER Collaboration">
              <a:extLst>
                <a:ext uri="{FF2B5EF4-FFF2-40B4-BE49-F238E27FC236}">
                  <a16:creationId xmlns:a16="http://schemas.microsoft.com/office/drawing/2014/main" id="{05BCC5E8-4346-E749-A9ED-FEBA46DD79EA}"/>
                </a:ext>
              </a:extLst>
            </p:cNvPr>
            <p:cNvSpPr txBox="1"/>
            <p:nvPr/>
          </p:nvSpPr>
          <p:spPr>
            <a:xfrm>
              <a:off x="1251096" y="96443"/>
              <a:ext cx="5920531" cy="779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4400">
                  <a:latin typeface="Times New Roman" panose="02020603050405020304" pitchFamily="18" charset="0"/>
                  <a:cs typeface="Times New Roman" panose="02020603050405020304" pitchFamily="18" charset="0"/>
                </a:rPr>
                <a:t>MOLLER Collaboration </a:t>
              </a: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62DF5DA4-EE63-6940-AE47-C006D09FCA9F}"/>
                </a:ext>
              </a:extLst>
            </p:cNvPr>
            <p:cNvSpPr txBox="1"/>
            <p:nvPr/>
          </p:nvSpPr>
          <p:spPr>
            <a:xfrm>
              <a:off x="161455" y="785889"/>
              <a:ext cx="7776427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 defTabSz="914400">
                <a:defRPr sz="2900" b="1" i="1">
                  <a:uFillTx/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~ 160 authors, 37 institutions, 6 countries</a:t>
              </a:r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09A990A8-A177-7A4B-8557-E01F603F3762}"/>
                </a:ext>
              </a:extLst>
            </p:cNvPr>
            <p:cNvSpPr txBox="1"/>
            <p:nvPr/>
          </p:nvSpPr>
          <p:spPr>
            <a:xfrm>
              <a:off x="3431599" y="625685"/>
              <a:ext cx="92396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0" marR="0" algn="ctr" defTabSz="914400">
                <a:defRPr sz="2800">
                  <a:solidFill>
                    <a:srgbClr val="00B05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Includes experience from E158, PREX, Qweak, PVDIS, HAPPEX, G-Zero">
              <a:extLst>
                <a:ext uri="{FF2B5EF4-FFF2-40B4-BE49-F238E27FC236}">
                  <a16:creationId xmlns:a16="http://schemas.microsoft.com/office/drawing/2014/main" id="{065FD8FE-3C04-AC47-BF97-F51C39438AC7}"/>
                </a:ext>
              </a:extLst>
            </p:cNvPr>
            <p:cNvSpPr txBox="1"/>
            <p:nvPr/>
          </p:nvSpPr>
          <p:spPr>
            <a:xfrm>
              <a:off x="48114" y="2373939"/>
              <a:ext cx="7582392" cy="1099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90000"/>
                </a:lnSpc>
                <a:defRPr sz="3300"/>
              </a:lvl1pPr>
            </a:lstStyle>
            <a:p>
              <a:r>
                <a:rPr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Includes experience from E158, PREX, Qweak, PVDIS, HAPPEX, G-Zero</a:t>
              </a:r>
            </a:p>
          </p:txBody>
        </p:sp>
        <p:sp>
          <p:nvSpPr>
            <p:cNvPr id="11" name="K. Kumar: Contact…">
              <a:extLst>
                <a:ext uri="{FF2B5EF4-FFF2-40B4-BE49-F238E27FC236}">
                  <a16:creationId xmlns:a16="http://schemas.microsoft.com/office/drawing/2014/main" id="{6DBEB017-6DA4-9C42-A974-64EEECCD70E3}"/>
                </a:ext>
              </a:extLst>
            </p:cNvPr>
            <p:cNvSpPr txBox="1"/>
            <p:nvPr/>
          </p:nvSpPr>
          <p:spPr>
            <a:xfrm>
              <a:off x="1768065" y="1294394"/>
              <a:ext cx="4206920" cy="9889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90000"/>
                </a:lnSpc>
                <a:defRPr sz="2800"/>
              </a:pPr>
              <a:r>
                <a:rPr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K. Kumar: Contact</a:t>
              </a:r>
            </a:p>
            <a:p>
              <a:pPr>
                <a:lnSpc>
                  <a:spcPct val="90000"/>
                </a:lnSpc>
                <a:defRPr sz="2800"/>
              </a:pPr>
              <a:r>
                <a:rPr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J. Fast: Project Manager</a:t>
              </a:r>
            </a:p>
          </p:txBody>
        </p:sp>
        <p:sp>
          <p:nvSpPr>
            <p:cNvPr id="12" name="Rounded Rectangle">
              <a:extLst>
                <a:ext uri="{FF2B5EF4-FFF2-40B4-BE49-F238E27FC236}">
                  <a16:creationId xmlns:a16="http://schemas.microsoft.com/office/drawing/2014/main" id="{E92DDF08-2551-8044-A6AA-93FE15FFEF82}"/>
                </a:ext>
              </a:extLst>
            </p:cNvPr>
            <p:cNvSpPr/>
            <p:nvPr/>
          </p:nvSpPr>
          <p:spPr>
            <a:xfrm>
              <a:off x="0" y="0"/>
              <a:ext cx="7678620" cy="3636666"/>
            </a:xfrm>
            <a:prstGeom prst="roundRect">
              <a:avLst>
                <a:gd name="adj" fmla="val 13383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MOLLER status">
            <a:extLst>
              <a:ext uri="{FF2B5EF4-FFF2-40B4-BE49-F238E27FC236}">
                <a16:creationId xmlns:a16="http://schemas.microsoft.com/office/drawing/2014/main" id="{DBF19AC4-E694-F840-8C16-8B0C684F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29" y="-127000"/>
            <a:ext cx="24435058" cy="1464469"/>
          </a:xfrm>
          <a:prstGeom prst="rect">
            <a:avLst/>
          </a:prstGeom>
        </p:spPr>
        <p:txBody>
          <a:bodyPr/>
          <a:lstStyle/>
          <a:p>
            <a:r>
              <a:rPr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 status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A24EC9-1669-584C-B658-0B09AF308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140" y="8088717"/>
            <a:ext cx="18889173" cy="5488689"/>
          </a:xfrm>
          <a:prstGeom prst="rect">
            <a:avLst/>
          </a:prstGeom>
        </p:spPr>
      </p:pic>
      <p:sp>
        <p:nvSpPr>
          <p:cNvPr id="15" name="Prototyping/construction/installation (2022-25)…">
            <a:extLst>
              <a:ext uri="{FF2B5EF4-FFF2-40B4-BE49-F238E27FC236}">
                <a16:creationId xmlns:a16="http://schemas.microsoft.com/office/drawing/2014/main" id="{B4A9108C-C183-FB49-9FB7-597C52B1F356}"/>
              </a:ext>
            </a:extLst>
          </p:cNvPr>
          <p:cNvSpPr txBox="1"/>
          <p:nvPr/>
        </p:nvSpPr>
        <p:spPr>
          <a:xfrm>
            <a:off x="171302" y="1088002"/>
            <a:ext cx="15535748" cy="7550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Prototyping/construction/installation (2022-25)</a:t>
            </a:r>
          </a:p>
          <a:p>
            <a:pPr marL="854509" lvl="1" indent="-300789">
              <a:buSzPct val="80000"/>
              <a:buChar char="•"/>
              <a:defRPr sz="37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Design Reviews now complete</a:t>
            </a:r>
          </a:p>
          <a:p>
            <a:pPr marL="854509" lvl="1" indent="-300789">
              <a:buSzPct val="80000"/>
              <a:buChar char="•"/>
              <a:defRPr sz="37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for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 CD-2/3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followed by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approval</a:t>
            </a:r>
          </a:p>
          <a:p>
            <a:pPr marL="854509" lvl="1" indent="-300789">
              <a:buSzPct val="80000"/>
              <a:buChar char="•"/>
              <a:defRPr sz="37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Technically driven schedule is then ~15 months construction and ~18 months installation</a:t>
            </a:r>
          </a:p>
          <a:p>
            <a:pPr marL="854509" lvl="1" indent="-300789">
              <a:buSzPct val="80000"/>
              <a:buChar char="•"/>
              <a:defRPr sz="37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fully funded!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4509" lvl="1" indent="-300789">
              <a:buSzPct val="80000"/>
              <a:buFontTx/>
              <a:buChar char="•"/>
              <a:defRPr sz="37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currently on track to be ready to start installation as early as Fall 2024/Q1 2025 or when the hall becomes available</a:t>
            </a:r>
          </a:p>
          <a:p>
            <a:pPr marL="553720" lvl="1" indent="0">
              <a:buSzPct val="80000"/>
              <a:defRPr sz="37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(*details beyond that depend on performance of CEBAF and delivery of luminosity to SBS program)</a:t>
            </a:r>
          </a:p>
          <a:p>
            <a:pPr marL="854509" lvl="1" indent="-300789">
              <a:buSzPct val="80000"/>
              <a:buFontTx/>
              <a:buChar char="•"/>
              <a:defRPr sz="37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itself currently on track to be ready to start commissioning as early as Spring 2026 subject to scheduling/installation start date</a:t>
            </a:r>
          </a:p>
          <a:p>
            <a:pPr marL="854509" lvl="1" indent="-300789">
              <a:buSzPct val="80000"/>
              <a:buChar char="•"/>
              <a:defRPr sz="3700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320113-31C8-0045-8A65-909F0943BC1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89033" y="12948046"/>
            <a:ext cx="605934" cy="698267"/>
          </a:xfrm>
        </p:spPr>
        <p:txBody>
          <a:bodyPr/>
          <a:lstStyle/>
          <a:p>
            <a:fld id="{86CB4B4D-7CA3-9044-876B-883B54F8677D}" type="slidenum"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7185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mmary">
            <a:extLst>
              <a:ext uri="{FF2B5EF4-FFF2-40B4-BE49-F238E27FC236}">
                <a16:creationId xmlns:a16="http://schemas.microsoft.com/office/drawing/2014/main" id="{1AC449A6-6235-6C48-8952-82D750421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058" y="351064"/>
            <a:ext cx="24435058" cy="1464469"/>
          </a:xfrm>
          <a:prstGeom prst="rect">
            <a:avLst/>
          </a:prstGeom>
        </p:spPr>
        <p:txBody>
          <a:bodyPr/>
          <a:lstStyle/>
          <a:p>
            <a:r>
              <a:rPr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6" name="Electroweak physics with PVES are a powerful component of the low energy fundamental symmetries program…">
            <a:extLst>
              <a:ext uri="{FF2B5EF4-FFF2-40B4-BE49-F238E27FC236}">
                <a16:creationId xmlns:a16="http://schemas.microsoft.com/office/drawing/2014/main" id="{5BD01FC4-64B8-8044-90BF-2047963695DA}"/>
              </a:ext>
            </a:extLst>
          </p:cNvPr>
          <p:cNvSpPr/>
          <p:nvPr/>
        </p:nvSpPr>
        <p:spPr>
          <a:xfrm>
            <a:off x="3543702" y="2996880"/>
            <a:ext cx="17296596" cy="882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81280" marR="81280" algn="ctr">
              <a:spcBef>
                <a:spcPts val="3300"/>
              </a:spcBef>
              <a:defRPr sz="4200">
                <a:solidFill>
                  <a:srgbClr val="203560"/>
                </a:solidFill>
                <a:uFill>
                  <a:solidFill>
                    <a:srgbClr val="001E57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hat is needed:…">
            <a:extLst>
              <a:ext uri="{FF2B5EF4-FFF2-40B4-BE49-F238E27FC236}">
                <a16:creationId xmlns:a16="http://schemas.microsoft.com/office/drawing/2014/main" id="{6DCD4B72-B448-F64E-B364-0F21FF34C9A3}"/>
              </a:ext>
            </a:extLst>
          </p:cNvPr>
          <p:cNvSpPr txBox="1"/>
          <p:nvPr/>
        </p:nvSpPr>
        <p:spPr>
          <a:xfrm>
            <a:off x="1287334" y="2234363"/>
            <a:ext cx="22364961" cy="7550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62738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collaboration,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staff, engineers, project team! </a:t>
            </a:r>
          </a:p>
          <a:p>
            <a:pPr marL="62738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 represents an outstanding opportunity to take advantage of the unique instrument (11 GeV CEBAF beam) enabled by the 12 GeV upgrade</a:t>
            </a:r>
          </a:p>
          <a:p>
            <a:pPr marL="62738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Electroweak physics with PVES are a powerful component of the low energy fundamental symmetries program </a:t>
            </a:r>
          </a:p>
          <a:p>
            <a:pPr marL="62738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The science case remains compelling and the plan is to run physics at about the time that precision results from high luminosity phases of 14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LHC are becoming available </a:t>
            </a:r>
          </a:p>
          <a:p>
            <a:pPr marL="62738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 will search for new interactions with reach into new physics phase space that cannot otherwise be accessed</a:t>
            </a:r>
          </a:p>
          <a:p>
            <a:pPr marL="62738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 we just have to do is build it and do it (</a:t>
            </a:r>
            <a:r>
              <a:rPr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and execution of MOLLER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380" indent="-571500">
              <a:buFont typeface="Arial" panose="020B0604020202020204" pitchFamily="34" charset="0"/>
              <a:buChar char="•"/>
              <a:defRPr>
                <a:solidFill>
                  <a:srgbClr val="203560"/>
                </a:solidFill>
                <a:latin typeface="+mn-lt"/>
                <a:ea typeface="+mn-ea"/>
                <a:cs typeface="+mn-cs"/>
                <a:sym typeface="Arial"/>
              </a:defRPr>
            </a:pPr>
            <a:endParaRPr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3825DBFE-BAEE-1144-92A1-FE66F1A10533}"/>
              </a:ext>
            </a:extLst>
          </p:cNvPr>
          <p:cNvGrpSpPr/>
          <p:nvPr/>
        </p:nvGrpSpPr>
        <p:grpSpPr>
          <a:xfrm>
            <a:off x="18542000" y="-5052"/>
            <a:ext cx="5425347" cy="2645815"/>
            <a:chOff x="0" y="0"/>
            <a:chExt cx="5972353" cy="3528746"/>
          </a:xfrm>
        </p:grpSpPr>
        <p:pic>
          <p:nvPicPr>
            <p:cNvPr id="10" name="Picture 6" descr="Picture 6">
              <a:extLst>
                <a:ext uri="{FF2B5EF4-FFF2-40B4-BE49-F238E27FC236}">
                  <a16:creationId xmlns:a16="http://schemas.microsoft.com/office/drawing/2014/main" id="{1E0B2EC7-8B4E-D541-B306-28CED2E63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0827" y="0"/>
              <a:ext cx="5451527" cy="3088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4A1331A0-0704-F649-AD66-367A64CA090D}"/>
                </a:ext>
              </a:extLst>
            </p:cNvPr>
            <p:cNvSpPr/>
            <p:nvPr/>
          </p:nvSpPr>
          <p:spPr>
            <a:xfrm>
              <a:off x="0" y="2695051"/>
              <a:ext cx="1424755" cy="83369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algn="ctr" defTabSz="914400">
                <a:defRPr sz="1800"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pPr>
              <a:endPara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EE61F34-3C3A-2D4E-A862-F858366A2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951" y="9024819"/>
            <a:ext cx="14829040" cy="455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67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F241-2C77-4247-8BD9-A6C7DAD3D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51" y="5702968"/>
            <a:ext cx="16466345" cy="1464469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8D7B8C-9D44-0C4C-AC87-7645BD57F23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0143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96109-17A2-E64A-88AE-D6954BA24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EF2C3-CB76-6046-8029-C671A403AA87}"/>
              </a:ext>
            </a:extLst>
          </p:cNvPr>
          <p:cNvSpPr txBox="1"/>
          <p:nvPr/>
        </p:nvSpPr>
        <p:spPr>
          <a:xfrm>
            <a:off x="2247500" y="510661"/>
            <a:ext cx="20670252" cy="16106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798830" indent="-742950">
              <a:buFont typeface="+mj-lt"/>
              <a:buAutoNum type="arabicPeriod"/>
            </a:pPr>
            <a:r>
              <a:rPr lang="en-US" dirty="0"/>
              <a:t>Collaboration</a:t>
            </a:r>
          </a:p>
          <a:p>
            <a:pPr marL="798830" marR="55880" indent="-74295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dirty="0"/>
              <a:t>PVES measure </a:t>
            </a:r>
            <a:r>
              <a:rPr lang="en-US" dirty="0" err="1"/>
              <a:t>Apv</a:t>
            </a:r>
            <a:endParaRPr lang="en-US" dirty="0"/>
          </a:p>
          <a:p>
            <a:pPr marL="798830" indent="-742950">
              <a:buFont typeface="+mj-lt"/>
              <a:buAutoNum type="arabicPeriod"/>
            </a:pPr>
            <a:r>
              <a:rPr lang="en-US" dirty="0"/>
              <a:t>Next-generation Experiments will provide precise BSM probe 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– experiments measure increasingly smaller </a:t>
            </a: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rPr>
              <a:t>Apv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marL="798830" marR="55880" indent="-74295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dirty="0"/>
              <a:t>MOLLER experiment Design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marL="798830" marR="55880" indent="-74295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dirty="0"/>
              <a:t>MOLLER is precise and measures </a:t>
            </a:r>
            <a:r>
              <a:rPr lang="en-US" dirty="0" err="1"/>
              <a:t>Qwe</a:t>
            </a:r>
            <a:r>
              <a:rPr lang="en-US" dirty="0"/>
              <a:t> and constrains Cee</a:t>
            </a:r>
          </a:p>
          <a:p>
            <a:pPr marL="798830" indent="-742950">
              <a:buFont typeface="+mj-lt"/>
              <a:buAutoNum type="arabicPeriod"/>
            </a:pPr>
            <a:r>
              <a:rPr lang="en-US" dirty="0"/>
              <a:t>Theory: Standard Model prediction is tight and MOLLER measurement will constrain BSM theories</a:t>
            </a:r>
          </a:p>
          <a:p>
            <a:pPr marL="798830" marR="55880" indent="-74295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dirty="0"/>
              <a:t>Quantifying Discovery Potential: Mass Reach Scale</a:t>
            </a:r>
          </a:p>
          <a:p>
            <a:pPr marL="798830" indent="-742950">
              <a:buFont typeface="+mj-lt"/>
              <a:buAutoNum type="arabicPeriod"/>
            </a:pPr>
            <a:r>
              <a:rPr lang="en-US" dirty="0"/>
              <a:t>Quantifying Discovery Potential : sin2thetaW precision</a:t>
            </a:r>
          </a:p>
          <a:p>
            <a:pPr marL="798830" indent="-742950">
              <a:buFont typeface="+mj-lt"/>
              <a:buAutoNum type="arabicPeriod"/>
            </a:pPr>
            <a:r>
              <a:rPr lang="en-US" dirty="0"/>
              <a:t>Quantifying Discovery Potential : Coupling coefficients phase space</a:t>
            </a:r>
          </a:p>
          <a:p>
            <a:pPr marL="798830" indent="-742950">
              <a:buFont typeface="+mj-lt"/>
              <a:buAutoNum type="arabicPeriod"/>
            </a:pPr>
            <a:r>
              <a:rPr lang="en-US" dirty="0"/>
              <a:t>New Physics Complementarity</a:t>
            </a:r>
          </a:p>
          <a:p>
            <a:pPr marL="798830" indent="-742950">
              <a:buFont typeface="+mj-lt"/>
              <a:buAutoNum type="arabicPeriod"/>
            </a:pPr>
            <a:r>
              <a:rPr lang="en-US" dirty="0"/>
              <a:t>MOLLER Apparatus</a:t>
            </a:r>
          </a:p>
          <a:p>
            <a:pPr marL="798830" indent="-742950">
              <a:buFont typeface="+mj-lt"/>
              <a:buAutoNum type="arabicPeriod"/>
            </a:pPr>
            <a:r>
              <a:rPr lang="en-US" dirty="0"/>
              <a:t>MOLLER measuring the asymmetry – integration at 2kHz</a:t>
            </a:r>
          </a:p>
          <a:p>
            <a:pPr marL="798830" indent="-742950">
              <a:buFont typeface="+mj-lt"/>
              <a:buAutoNum type="arabicPeriod"/>
            </a:pPr>
            <a:r>
              <a:rPr lang="en-US" dirty="0"/>
              <a:t>MOLLER full azimuthal coverage</a:t>
            </a:r>
          </a:p>
          <a:p>
            <a:pPr marL="798830" indent="-742950">
              <a:buFont typeface="+mj-lt"/>
              <a:buAutoNum type="arabicPeriod"/>
            </a:pPr>
            <a:r>
              <a:rPr lang="en-US" dirty="0"/>
              <a:t>MOLLER complex magnets/collimation</a:t>
            </a:r>
          </a:p>
          <a:p>
            <a:pPr marL="798830" indent="-742950">
              <a:buFont typeface="+mj-lt"/>
              <a:buAutoNum type="arabicPeriod"/>
            </a:pPr>
            <a:r>
              <a:rPr lang="en-US" dirty="0"/>
              <a:t>MOLLER Main detector: segmented for backgrounds</a:t>
            </a:r>
          </a:p>
          <a:p>
            <a:pPr marL="798830" indent="-742950">
              <a:buFont typeface="+mj-lt"/>
              <a:buAutoNum type="arabicPeriod"/>
            </a:pPr>
            <a:r>
              <a:rPr lang="en-US" dirty="0"/>
              <a:t>MOLLER Beam Control??</a:t>
            </a:r>
          </a:p>
          <a:p>
            <a:pPr marL="798830" indent="-742950">
              <a:buFont typeface="+mj-lt"/>
              <a:buAutoNum type="arabicPeriod"/>
            </a:pPr>
            <a:r>
              <a:rPr lang="en-US" dirty="0"/>
              <a:t>MOLLER Uncertainty Requirements</a:t>
            </a:r>
          </a:p>
          <a:p>
            <a:pPr marL="798830" indent="-742950">
              <a:buFont typeface="+mj-lt"/>
              <a:buAutoNum type="arabicPeriod"/>
            </a:pPr>
            <a:r>
              <a:rPr lang="en-US" dirty="0"/>
              <a:t>MOLLER Status</a:t>
            </a:r>
          </a:p>
          <a:p>
            <a:pPr marL="798830" indent="-742950">
              <a:buFont typeface="+mj-lt"/>
              <a:buAutoNum type="arabicPeriod"/>
            </a:pPr>
            <a:r>
              <a:rPr lang="en-US" dirty="0"/>
              <a:t>Conclusion</a:t>
            </a:r>
          </a:p>
          <a:p>
            <a:pPr marL="62738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627380" marR="55880" indent="-5715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  <a:p>
            <a:pPr marL="627380" marR="55880" indent="-5715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  <a:p>
            <a:pPr marL="627380" marR="55880" indent="-5715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9804F-00F7-6F46-A51D-FBC316CB328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9456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A0736AE5-033B-9C4D-B5B9-9912A086A821}"/>
              </a:ext>
            </a:extLst>
          </p:cNvPr>
          <p:cNvSpPr txBox="1"/>
          <p:nvPr/>
        </p:nvSpPr>
        <p:spPr>
          <a:xfrm>
            <a:off x="8061935" y="866547"/>
            <a:ext cx="8969957" cy="75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2987" tIns="82987" rIns="82987" bIns="82987">
            <a:spAutoFit/>
          </a:bodyPr>
          <a:lstStyle/>
          <a:p>
            <a:pPr marL="0" marR="0" defTabSz="1659751">
              <a:defRPr sz="4200" b="1" i="1">
                <a:uFillTx/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DOE MIE </a:t>
            </a:r>
            <a:r>
              <a:rPr sz="3600" dirty="0"/>
              <a:t>(Office of Nuclear Physics)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1FC608-D049-0943-B94B-4975FC04472A}"/>
              </a:ext>
            </a:extLst>
          </p:cNvPr>
          <p:cNvSpPr txBox="1"/>
          <p:nvPr/>
        </p:nvSpPr>
        <p:spPr>
          <a:xfrm>
            <a:off x="12192000" y="7432015"/>
            <a:ext cx="9328451" cy="537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defTabSz="914400">
              <a:lnSpc>
                <a:spcPct val="90000"/>
              </a:lnSpc>
              <a:defRPr sz="3300" b="1"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MOLLER MIE Project Schedule</a:t>
            </a:r>
          </a:p>
        </p:txBody>
      </p:sp>
      <p:pic>
        <p:nvPicPr>
          <p:cNvPr id="4" name="Picture 16" descr="Picture 16">
            <a:extLst>
              <a:ext uri="{FF2B5EF4-FFF2-40B4-BE49-F238E27FC236}">
                <a16:creationId xmlns:a16="http://schemas.microsoft.com/office/drawing/2014/main" id="{B9686772-059F-6841-8529-F5AC6EC54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37" y="7969609"/>
            <a:ext cx="23774326" cy="565645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rototyping/construction/installation (2022-25)…">
            <a:extLst>
              <a:ext uri="{FF2B5EF4-FFF2-40B4-BE49-F238E27FC236}">
                <a16:creationId xmlns:a16="http://schemas.microsoft.com/office/drawing/2014/main" id="{DBFF3C4E-4310-C54A-AD7F-E616B798594B}"/>
              </a:ext>
            </a:extLst>
          </p:cNvPr>
          <p:cNvSpPr txBox="1"/>
          <p:nvPr/>
        </p:nvSpPr>
        <p:spPr>
          <a:xfrm>
            <a:off x="171302" y="895083"/>
            <a:ext cx="14643890" cy="7550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Prototyping/construction/installation (2022-25)</a:t>
            </a:r>
          </a:p>
          <a:p>
            <a:pPr marL="854509" lvl="1" indent="-300789">
              <a:buSzPct val="80000"/>
              <a:buChar char="•"/>
              <a:defRPr sz="3700"/>
            </a:pPr>
            <a:r>
              <a:rPr dirty="0"/>
              <a:t>Final Design Reviews now complete</a:t>
            </a:r>
          </a:p>
          <a:p>
            <a:pPr marL="854509" lvl="1" indent="-300789">
              <a:buSzPct val="80000"/>
              <a:buChar char="•"/>
              <a:defRPr sz="3700"/>
            </a:pPr>
            <a:r>
              <a:rPr dirty="0"/>
              <a:t>Plan for </a:t>
            </a:r>
            <a:r>
              <a:rPr lang="en-US" dirty="0"/>
              <a:t>Fall</a:t>
            </a:r>
            <a:r>
              <a:rPr dirty="0"/>
              <a:t> 2023 CD-2/3 approval</a:t>
            </a:r>
          </a:p>
          <a:p>
            <a:pPr marL="854509" lvl="1" indent="-300789">
              <a:buSzPct val="80000"/>
              <a:buChar char="•"/>
              <a:defRPr sz="3700"/>
            </a:pPr>
            <a:r>
              <a:rPr dirty="0"/>
              <a:t>Technically driven schedule is then ~15 months construction and ~18 months installation</a:t>
            </a:r>
          </a:p>
          <a:p>
            <a:pPr marL="854509" lvl="1" indent="-300789">
              <a:buSzPct val="80000"/>
              <a:buChar char="•"/>
              <a:defRPr sz="3700"/>
            </a:pPr>
            <a:r>
              <a:rPr dirty="0"/>
              <a:t>Now fully funded!</a:t>
            </a:r>
            <a:endParaRPr lang="en-US" dirty="0"/>
          </a:p>
          <a:p>
            <a:pPr marL="854509" lvl="1" indent="-300789">
              <a:buSzPct val="80000"/>
              <a:buFontTx/>
              <a:buChar char="•"/>
              <a:defRPr sz="3700"/>
            </a:pPr>
            <a:r>
              <a:rPr lang="en-US" dirty="0"/>
              <a:t>Project currently on track to be ready to start installation as early as Fall 2024/Q1 2025 or when the hall becomes available</a:t>
            </a:r>
          </a:p>
          <a:p>
            <a:pPr marL="553720" lvl="1" indent="0">
              <a:buSzPct val="80000"/>
              <a:defRPr sz="3700"/>
            </a:pPr>
            <a:r>
              <a:rPr lang="en-US" dirty="0"/>
              <a:t> </a:t>
            </a:r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(*details beyond that depend on performance of CEBAF and delivery of luminosity to SBS program)</a:t>
            </a:r>
          </a:p>
          <a:p>
            <a:pPr marL="854509" lvl="1" indent="-300789">
              <a:buSzPct val="80000"/>
              <a:buFontTx/>
              <a:buChar char="•"/>
              <a:defRPr sz="3700"/>
            </a:pPr>
            <a:r>
              <a:rPr lang="en-US" dirty="0"/>
              <a:t>Project on track to be ready to start commissioning as early as Spring 2026 subject to scheduling</a:t>
            </a:r>
          </a:p>
          <a:p>
            <a:pPr marL="854509" lvl="1" indent="-300789">
              <a:buSzPct val="80000"/>
              <a:buChar char="•"/>
              <a:defRPr sz="3700"/>
            </a:pPr>
            <a:endParaRPr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693A3968-3C53-5743-B950-EDF3B1D77E87}"/>
              </a:ext>
            </a:extLst>
          </p:cNvPr>
          <p:cNvGrpSpPr/>
          <p:nvPr/>
        </p:nvGrpSpPr>
        <p:grpSpPr>
          <a:xfrm>
            <a:off x="16354071" y="2121941"/>
            <a:ext cx="7937883" cy="3636667"/>
            <a:chOff x="0" y="0"/>
            <a:chExt cx="7937881" cy="3636665"/>
          </a:xfrm>
        </p:grpSpPr>
        <p:sp>
          <p:nvSpPr>
            <p:cNvPr id="7" name="MOLLER Collaboration">
              <a:extLst>
                <a:ext uri="{FF2B5EF4-FFF2-40B4-BE49-F238E27FC236}">
                  <a16:creationId xmlns:a16="http://schemas.microsoft.com/office/drawing/2014/main" id="{05BCC5E8-4346-E749-A9ED-FEBA46DD79EA}"/>
                </a:ext>
              </a:extLst>
            </p:cNvPr>
            <p:cNvSpPr txBox="1"/>
            <p:nvPr/>
          </p:nvSpPr>
          <p:spPr>
            <a:xfrm>
              <a:off x="1251096" y="86243"/>
              <a:ext cx="5597145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MOLLER Collaboration </a:t>
              </a: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62DF5DA4-EE63-6940-AE47-C006D09FCA9F}"/>
                </a:ext>
              </a:extLst>
            </p:cNvPr>
            <p:cNvSpPr txBox="1"/>
            <p:nvPr/>
          </p:nvSpPr>
          <p:spPr>
            <a:xfrm>
              <a:off x="161455" y="785889"/>
              <a:ext cx="7776427" cy="498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 defTabSz="914400">
                <a:defRPr sz="2900" b="1" i="1">
                  <a:uFillTx/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~ 160 authors, 37 institutions, 6 countries</a:t>
              </a:r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09A990A8-A177-7A4B-8557-E01F603F3762}"/>
                </a:ext>
              </a:extLst>
            </p:cNvPr>
            <p:cNvSpPr txBox="1"/>
            <p:nvPr/>
          </p:nvSpPr>
          <p:spPr>
            <a:xfrm>
              <a:off x="3414296" y="625685"/>
              <a:ext cx="127001" cy="818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0" marR="0" algn="ctr" defTabSz="914400">
                <a:defRPr sz="2800">
                  <a:solidFill>
                    <a:srgbClr val="00B05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sp>
          <p:nvSpPr>
            <p:cNvPr id="10" name="Includes experience from E158, PREX, Qweak, PVDIS, HAPPEX, G-Zero">
              <a:extLst>
                <a:ext uri="{FF2B5EF4-FFF2-40B4-BE49-F238E27FC236}">
                  <a16:creationId xmlns:a16="http://schemas.microsoft.com/office/drawing/2014/main" id="{065FD8FE-3C04-AC47-BF97-F51C39438AC7}"/>
                </a:ext>
              </a:extLst>
            </p:cNvPr>
            <p:cNvSpPr txBox="1"/>
            <p:nvPr/>
          </p:nvSpPr>
          <p:spPr>
            <a:xfrm>
              <a:off x="48114" y="2330107"/>
              <a:ext cx="7582392" cy="1187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90000"/>
                </a:lnSpc>
                <a:defRPr sz="3300"/>
              </a:lvl1pPr>
            </a:lstStyle>
            <a:p>
              <a:r>
                <a:t>Includes experience from E158, PREX, Qweak, PVDIS, HAPPEX, G-Zero</a:t>
              </a:r>
            </a:p>
          </p:txBody>
        </p:sp>
        <p:sp>
          <p:nvSpPr>
            <p:cNvPr id="11" name="K. Kumar: Contact…">
              <a:extLst>
                <a:ext uri="{FF2B5EF4-FFF2-40B4-BE49-F238E27FC236}">
                  <a16:creationId xmlns:a16="http://schemas.microsoft.com/office/drawing/2014/main" id="{6DBEB017-6DA4-9C42-A974-64EEECCD70E3}"/>
                </a:ext>
              </a:extLst>
            </p:cNvPr>
            <p:cNvSpPr txBox="1"/>
            <p:nvPr/>
          </p:nvSpPr>
          <p:spPr>
            <a:xfrm>
              <a:off x="1768065" y="1279618"/>
              <a:ext cx="4012439" cy="1018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90000"/>
                </a:lnSpc>
                <a:defRPr sz="2800"/>
              </a:pPr>
              <a:r>
                <a:t>K. Kumar: Contact</a:t>
              </a:r>
            </a:p>
            <a:p>
              <a:pPr>
                <a:lnSpc>
                  <a:spcPct val="90000"/>
                </a:lnSpc>
                <a:defRPr sz="2800"/>
              </a:pPr>
              <a:r>
                <a:t>J. Fast: Project Manager</a:t>
              </a:r>
            </a:p>
          </p:txBody>
        </p:sp>
        <p:sp>
          <p:nvSpPr>
            <p:cNvPr id="12" name="Rounded Rectangle">
              <a:extLst>
                <a:ext uri="{FF2B5EF4-FFF2-40B4-BE49-F238E27FC236}">
                  <a16:creationId xmlns:a16="http://schemas.microsoft.com/office/drawing/2014/main" id="{E92DDF08-2551-8044-A6AA-93FE15FFEF82}"/>
                </a:ext>
              </a:extLst>
            </p:cNvPr>
            <p:cNvSpPr/>
            <p:nvPr/>
          </p:nvSpPr>
          <p:spPr>
            <a:xfrm>
              <a:off x="0" y="0"/>
              <a:ext cx="7678620" cy="3636666"/>
            </a:xfrm>
            <a:prstGeom prst="roundRect">
              <a:avLst>
                <a:gd name="adj" fmla="val 13383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</p:grpSp>
      <p:sp>
        <p:nvSpPr>
          <p:cNvPr id="13" name="MOLLER status">
            <a:extLst>
              <a:ext uri="{FF2B5EF4-FFF2-40B4-BE49-F238E27FC236}">
                <a16:creationId xmlns:a16="http://schemas.microsoft.com/office/drawing/2014/main" id="{DBF19AC4-E694-F840-8C16-8B0C684F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29" y="0"/>
            <a:ext cx="24435058" cy="1464469"/>
          </a:xfrm>
          <a:prstGeom prst="rect">
            <a:avLst/>
          </a:prstGeom>
        </p:spPr>
        <p:txBody>
          <a:bodyPr/>
          <a:lstStyle/>
          <a:p>
            <a:r>
              <a:rPr dirty="0"/>
              <a:t>MOLLER status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9E9BB34-6705-FB47-82E6-4A2DA9E078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9392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37C28D-3507-774A-9700-8AA6B38D7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MOLLER schedule – CD-3a and beyond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0CD3D5F-C9D4-FB33-F8BC-9438E6544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785" y="1932109"/>
            <a:ext cx="22983866" cy="5615846"/>
          </a:xfrm>
        </p:spPr>
        <p:txBody>
          <a:bodyPr>
            <a:normAutofit/>
          </a:bodyPr>
          <a:lstStyle/>
          <a:p>
            <a:r>
              <a:rPr lang="en-US" sz="4000" dirty="0"/>
              <a:t>Working on completing final procurement packages for CD-3a scope</a:t>
            </a:r>
          </a:p>
          <a:p>
            <a:pPr lvl="1"/>
            <a:r>
              <a:rPr lang="en-US" sz="3600" dirty="0"/>
              <a:t>Intent is to have all requisitions in motion by July</a:t>
            </a:r>
          </a:p>
          <a:p>
            <a:r>
              <a:rPr lang="en-US" sz="4000" dirty="0"/>
              <a:t>Completing planning (Performance Measurement Baseline) for CD-2/3</a:t>
            </a:r>
          </a:p>
          <a:p>
            <a:pPr lvl="1"/>
            <a:r>
              <a:rPr lang="en-US" sz="3600" dirty="0"/>
              <a:t>Data freeze in May – no changes until we set baseline at end of CY2023</a:t>
            </a:r>
            <a:endParaRPr lang="en-US" sz="4800" dirty="0"/>
          </a:p>
          <a:p>
            <a:r>
              <a:rPr lang="en-US" sz="4000" dirty="0"/>
              <a:t>Plan remains to complete fabrication/assembly/test outside Hall A by end of Q1 FY25</a:t>
            </a:r>
            <a:endParaRPr lang="en-US" sz="4800" dirty="0"/>
          </a:p>
          <a:p>
            <a:pPr lvl="1"/>
            <a:r>
              <a:rPr lang="en-US" sz="3600" dirty="0"/>
              <a:t>Details beyond that depend on performance of CEBAF and delivery of luminosity to SBS program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470C49-7C8B-BC4A-9BF1-6ECE2D5E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defTabSz="1828800" hangingPunct="1"/>
            <a:fld id="{FE7A4BB3-E848-5A44-82DF-322201952CD8}" type="slidenum">
              <a:rPr lang="en-US" kern="1200">
                <a:solidFill>
                  <a:srgbClr val="000000"/>
                </a:solidFill>
                <a:uFillTx/>
                <a:ea typeface="+mn-ea"/>
              </a:rPr>
              <a:pPr marL="0" marR="0" defTabSz="1828800" hangingPunct="1"/>
              <a:t>27</a:t>
            </a:fld>
            <a:endParaRPr lang="en-US" kern="1200" dirty="0">
              <a:solidFill>
                <a:srgbClr val="000000"/>
              </a:solidFill>
              <a:uFillTx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63CEB-64D4-BB0F-B459-AE8D5E558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09" y="6188362"/>
            <a:ext cx="22473750" cy="65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6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e of Merit">
            <a:extLst>
              <a:ext uri="{FF2B5EF4-FFF2-40B4-BE49-F238E27FC236}">
                <a16:creationId xmlns:a16="http://schemas.microsoft.com/office/drawing/2014/main" id="{11165DAE-44AF-D94C-ACBC-513698A57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14" y="0"/>
            <a:ext cx="23703371" cy="1464469"/>
          </a:xfrm>
          <a:prstGeom prst="rect">
            <a:avLst/>
          </a:prstGeom>
        </p:spPr>
        <p:txBody>
          <a:bodyPr/>
          <a:lstStyle/>
          <a:p>
            <a:r>
              <a:t>Figure of Merit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07971E2D-FC05-EE40-B71D-520459ED2A3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695721" y="13171909"/>
            <a:ext cx="325091" cy="4885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ctr" defTabSz="91082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pPr marL="0" marR="0" lvl="0" indent="0" algn="ctr" defTabSz="91082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7" name="Kent Paschke - UVa">
            <a:extLst>
              <a:ext uri="{FF2B5EF4-FFF2-40B4-BE49-F238E27FC236}">
                <a16:creationId xmlns:a16="http://schemas.microsoft.com/office/drawing/2014/main" id="{3357EA21-C3F0-B948-89B1-821D0477028C}"/>
              </a:ext>
            </a:extLst>
          </p:cNvPr>
          <p:cNvSpPr txBox="1"/>
          <p:nvPr/>
        </p:nvSpPr>
        <p:spPr>
          <a:xfrm>
            <a:off x="1366501" y="13111360"/>
            <a:ext cx="400701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Kent Paschke - UVa</a:t>
            </a:r>
          </a:p>
        </p:txBody>
      </p:sp>
      <p:sp>
        <p:nvSpPr>
          <p:cNvPr id="8" name="Simulation Workship - Experiment Overview">
            <a:extLst>
              <a:ext uri="{FF2B5EF4-FFF2-40B4-BE49-F238E27FC236}">
                <a16:creationId xmlns:a16="http://schemas.microsoft.com/office/drawing/2014/main" id="{D23B876E-F92A-4349-82A0-1834B75919BA}"/>
              </a:ext>
            </a:extLst>
          </p:cNvPr>
          <p:cNvSpPr txBox="1"/>
          <p:nvPr/>
        </p:nvSpPr>
        <p:spPr>
          <a:xfrm>
            <a:off x="8953244" y="13124060"/>
            <a:ext cx="865833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Simulation Workship - Experiment Overview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08E685C-7CC7-7840-B091-9EC9BF9A5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02" y="1435555"/>
            <a:ext cx="11814520" cy="2161555"/>
          </a:xfrm>
          <a:prstGeom prst="rect">
            <a:avLst/>
          </a:prstGeom>
          <a:ln w="12700"/>
        </p:spPr>
      </p:pic>
      <p:grpSp>
        <p:nvGrpSpPr>
          <p:cNvPr id="10" name="Group">
            <a:extLst>
              <a:ext uri="{FF2B5EF4-FFF2-40B4-BE49-F238E27FC236}">
                <a16:creationId xmlns:a16="http://schemas.microsoft.com/office/drawing/2014/main" id="{249CAF12-8D92-EB49-AFFD-D61D09DBF159}"/>
              </a:ext>
            </a:extLst>
          </p:cNvPr>
          <p:cNvGrpSpPr/>
          <p:nvPr/>
        </p:nvGrpSpPr>
        <p:grpSpPr>
          <a:xfrm>
            <a:off x="1899767" y="3364494"/>
            <a:ext cx="8740397" cy="6522668"/>
            <a:chOff x="0" y="0"/>
            <a:chExt cx="8740397" cy="6522666"/>
          </a:xfrm>
        </p:grpSpPr>
        <p:pic>
          <p:nvPicPr>
            <p:cNvPr id="11" name="apv.png" descr="apv.png">
              <a:extLst>
                <a:ext uri="{FF2B5EF4-FFF2-40B4-BE49-F238E27FC236}">
                  <a16:creationId xmlns:a16="http://schemas.microsoft.com/office/drawing/2014/main" id="{982B9411-DF48-444D-8528-EEBDAC008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08" t="8810" r="5803" b="4405"/>
            <a:stretch>
              <a:fillRect/>
            </a:stretch>
          </p:blipFill>
          <p:spPr>
            <a:xfrm>
              <a:off x="607623" y="744288"/>
              <a:ext cx="7660167" cy="504700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2" name="Line">
              <a:extLst>
                <a:ext uri="{FF2B5EF4-FFF2-40B4-BE49-F238E27FC236}">
                  <a16:creationId xmlns:a16="http://schemas.microsoft.com/office/drawing/2014/main" id="{7B15BDDD-2AE6-F248-BD70-3D0E710BA762}"/>
                </a:ext>
              </a:extLst>
            </p:cNvPr>
            <p:cNvSpPr/>
            <p:nvPr/>
          </p:nvSpPr>
          <p:spPr>
            <a:xfrm flipV="1">
              <a:off x="5631194" y="2820286"/>
              <a:ext cx="5755" cy="259482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6502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13" name="Asymmetry (ppb)">
              <a:extLst>
                <a:ext uri="{FF2B5EF4-FFF2-40B4-BE49-F238E27FC236}">
                  <a16:creationId xmlns:a16="http://schemas.microsoft.com/office/drawing/2014/main" id="{9988A1CB-1F64-4549-97B0-962A6552AD64}"/>
                </a:ext>
              </a:extLst>
            </p:cNvPr>
            <p:cNvSpPr/>
            <p:nvPr/>
          </p:nvSpPr>
          <p:spPr>
            <a:xfrm rot="16199998">
              <a:off x="-2395838" y="2719438"/>
              <a:ext cx="5573994" cy="7823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57799" marR="57799" algn="ctr" defTabSz="1300480">
                <a:buClr>
                  <a:srgbClr val="000000"/>
                </a:buClr>
                <a:buFont typeface="Calibri"/>
                <a:defRPr sz="2400">
                  <a:uFill>
                    <a:solidFill>
                      <a:srgbClr val="4349AA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57799" marR="57799" lvl="0" indent="0" algn="ctr" defTabSz="13004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Calibri"/>
                <a:buNone/>
                <a:tabLst/>
                <a:defRPr/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4349AA"/>
                    </a:solidFill>
                  </a:uFill>
                  <a:latin typeface="Calibri"/>
                  <a:cs typeface="Calibri"/>
                  <a:sym typeface="Calibri"/>
                </a:rPr>
                <a:t>Asymmetry (ppb)</a:t>
              </a:r>
            </a:p>
          </p:txBody>
        </p:sp>
        <p:sp>
          <p:nvSpPr>
            <p:cNvPr id="14" name="Center of Mass Angle">
              <a:extLst>
                <a:ext uri="{FF2B5EF4-FFF2-40B4-BE49-F238E27FC236}">
                  <a16:creationId xmlns:a16="http://schemas.microsoft.com/office/drawing/2014/main" id="{E9FD42B9-FE21-6B43-80CE-48B050CE5582}"/>
                </a:ext>
              </a:extLst>
            </p:cNvPr>
            <p:cNvSpPr/>
            <p:nvPr/>
          </p:nvSpPr>
          <p:spPr>
            <a:xfrm>
              <a:off x="1092324" y="5675158"/>
              <a:ext cx="6551887" cy="8475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57799" marR="57799" algn="ctr" defTabSz="1300480">
                <a:buClr>
                  <a:srgbClr val="000000"/>
                </a:buClr>
                <a:buFont typeface="Calibri"/>
                <a:defRPr sz="2200">
                  <a:uFill>
                    <a:solidFill>
                      <a:srgbClr val="4349AA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57799" marR="57799" lvl="0" indent="0" algn="ctr" defTabSz="13004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Calibri"/>
                <a:buNone/>
                <a:tabLst/>
                <a:defRPr/>
              </a:pPr>
              <a:r>
                <a:rPr kumimoji="0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4349AA"/>
                    </a:solidFill>
                  </a:uFill>
                  <a:latin typeface="Calibri"/>
                  <a:cs typeface="Calibri"/>
                  <a:sym typeface="Calibri"/>
                </a:rPr>
                <a:t>Center of Mass Angle</a:t>
              </a:r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DB071757-6F03-EB45-A0FE-2E5E9821CF7F}"/>
                </a:ext>
              </a:extLst>
            </p:cNvPr>
            <p:cNvSpPr/>
            <p:nvPr/>
          </p:nvSpPr>
          <p:spPr>
            <a:xfrm flipH="1" flipV="1">
              <a:off x="4422602" y="983387"/>
              <a:ext cx="20850" cy="453507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6502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16" name="Highest figure of merit at θCM = 90o">
              <a:extLst>
                <a:ext uri="{FF2B5EF4-FFF2-40B4-BE49-F238E27FC236}">
                  <a16:creationId xmlns:a16="http://schemas.microsoft.com/office/drawing/2014/main" id="{F6D5D768-C3AF-C944-9A94-676BB9C92BD6}"/>
                </a:ext>
              </a:extLst>
            </p:cNvPr>
            <p:cNvSpPr/>
            <p:nvPr/>
          </p:nvSpPr>
          <p:spPr>
            <a:xfrm>
              <a:off x="134934" y="0"/>
              <a:ext cx="8605463" cy="846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2248" tIns="72248" rIns="72248" bIns="72248" numCol="1" anchor="t">
              <a:noAutofit/>
            </a:bodyPr>
            <a:lstStyle/>
            <a:p>
              <a:pPr marL="57799" marR="57799" lvl="0" indent="0" algn="ctr" defTabSz="13004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9AA"/>
                </a:buClr>
                <a:buSzTx/>
                <a:buFont typeface="Calibri"/>
                <a:buNone/>
                <a:tabLst/>
                <a:defRPr sz="3500">
                  <a:solidFill>
                    <a:srgbClr val="011993"/>
                  </a:solidFill>
                  <a:uFill>
                    <a:solidFill>
                      <a:srgbClr val="7A4300"/>
                    </a:solidFill>
                  </a:u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r>
                <a:rPr kumimoji="0" sz="3500" b="0" i="0" u="none" strike="noStrike" kern="0" cap="none" spc="0" normalizeH="0" baseline="0" noProof="0">
                  <a:ln>
                    <a:noFill/>
                  </a:ln>
                  <a:solidFill>
                    <a:srgbClr val="011993"/>
                  </a:solidFill>
                  <a:effectLst/>
                  <a:uLnTx/>
                  <a:uFill>
                    <a:solidFill>
                      <a:srgbClr val="7A4300"/>
                    </a:solidFill>
                  </a:uFill>
                  <a:latin typeface="Avenir Next Demi Bold"/>
                  <a:sym typeface="Avenir Next Demi Bold"/>
                </a:rPr>
                <a:t>Highest figure of merit at θ</a:t>
              </a:r>
              <a:r>
                <a:rPr kumimoji="0" sz="3500" b="0" i="0" u="none" strike="noStrike" kern="0" cap="none" spc="0" normalizeH="0" baseline="-19028" noProof="0">
                  <a:ln>
                    <a:noFill/>
                  </a:ln>
                  <a:solidFill>
                    <a:srgbClr val="011993"/>
                  </a:solidFill>
                  <a:effectLst/>
                  <a:uLnTx/>
                  <a:uFill>
                    <a:solidFill>
                      <a:srgbClr val="7A4300"/>
                    </a:solidFill>
                  </a:uFill>
                  <a:latin typeface="Avenir Next Demi Bold"/>
                  <a:sym typeface="Avenir Next Demi Bold"/>
                </a:rPr>
                <a:t>CM</a:t>
              </a:r>
              <a:r>
                <a:rPr kumimoji="0" sz="3500" b="0" i="0" u="none" strike="noStrike" kern="0" cap="none" spc="0" normalizeH="0" baseline="0" noProof="0">
                  <a:ln>
                    <a:noFill/>
                  </a:ln>
                  <a:solidFill>
                    <a:srgbClr val="011993"/>
                  </a:solidFill>
                  <a:effectLst/>
                  <a:uLnTx/>
                  <a:uFill>
                    <a:solidFill>
                      <a:srgbClr val="7A4300"/>
                    </a:solidFill>
                  </a:uFill>
                  <a:latin typeface="Avenir Next Demi Bold"/>
                  <a:sym typeface="Avenir Next Demi Bold"/>
                </a:rPr>
                <a:t> = 90</a:t>
              </a:r>
              <a:r>
                <a:rPr kumimoji="0" sz="3500" b="0" i="0" u="none" strike="noStrike" kern="0" cap="none" spc="0" normalizeH="0" baseline="30628" noProof="0">
                  <a:ln>
                    <a:noFill/>
                  </a:ln>
                  <a:solidFill>
                    <a:srgbClr val="011993"/>
                  </a:solidFill>
                  <a:effectLst/>
                  <a:uLnTx/>
                  <a:uFill>
                    <a:solidFill>
                      <a:srgbClr val="7A4300"/>
                    </a:solidFill>
                  </a:uFill>
                  <a:latin typeface="Avenir Next Demi Bold"/>
                  <a:sym typeface="Avenir Next Demi Bold"/>
                </a:rPr>
                <a:t>o</a:t>
              </a:r>
            </a:p>
          </p:txBody>
        </p:sp>
        <p:pic>
          <p:nvPicPr>
            <p:cNvPr id="17" name="diffx.png" descr="diffx.png">
              <a:extLst>
                <a:ext uri="{FF2B5EF4-FFF2-40B4-BE49-F238E27FC236}">
                  <a16:creationId xmlns:a16="http://schemas.microsoft.com/office/drawing/2014/main" id="{CDD73940-5006-E74D-92E5-C7369FF5D45C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 l="18588" t="18089" r="24818" b="15868"/>
            <a:stretch>
              <a:fillRect/>
            </a:stretch>
          </p:blipFill>
          <p:spPr>
            <a:xfrm>
              <a:off x="2391738" y="748427"/>
              <a:ext cx="3748592" cy="4335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" name="APV">
              <a:extLst>
                <a:ext uri="{FF2B5EF4-FFF2-40B4-BE49-F238E27FC236}">
                  <a16:creationId xmlns:a16="http://schemas.microsoft.com/office/drawing/2014/main" id="{36CE36DA-D93C-2049-B044-EAD3A90B48D0}"/>
                </a:ext>
              </a:extLst>
            </p:cNvPr>
            <p:cNvSpPr/>
            <p:nvPr/>
          </p:nvSpPr>
          <p:spPr>
            <a:xfrm>
              <a:off x="1643642" y="3091233"/>
              <a:ext cx="1172736" cy="840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2248" tIns="72248" rIns="72248" bIns="72248" numCol="1" anchor="t">
              <a:noAutofit/>
            </a:bodyPr>
            <a:lstStyle/>
            <a:p>
              <a:pPr marL="57799" marR="57799" lvl="0" indent="0" algn="ctr" defTabSz="13004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>
                  <a:uFill>
                    <a:solidFill>
                      <a:srgbClr val="4349AA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rPr kumimoji="0" sz="3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4349AA"/>
                    </a:solidFill>
                  </a:uFill>
                  <a:latin typeface="Arial"/>
                  <a:cs typeface="Arial"/>
                  <a:sym typeface="Arial"/>
                </a:rPr>
                <a:t>A</a:t>
              </a:r>
              <a:r>
                <a:rPr kumimoji="0" sz="3500" b="0" i="0" u="none" strike="noStrike" kern="0" cap="none" spc="0" normalizeH="0" baseline="-5999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4349AA"/>
                    </a:solidFill>
                  </a:uFill>
                  <a:latin typeface="Arial"/>
                  <a:cs typeface="Arial"/>
                  <a:sym typeface="Arial"/>
                </a:rPr>
                <a:t>PV</a:t>
              </a:r>
            </a:p>
          </p:txBody>
        </p:sp>
        <p:sp>
          <p:nvSpPr>
            <p:cNvPr id="19" name="dσ/dΩ">
              <a:extLst>
                <a:ext uri="{FF2B5EF4-FFF2-40B4-BE49-F238E27FC236}">
                  <a16:creationId xmlns:a16="http://schemas.microsoft.com/office/drawing/2014/main" id="{0526A589-3F1E-5E42-B96A-B9DC8C80B31C}"/>
                </a:ext>
              </a:extLst>
            </p:cNvPr>
            <p:cNvSpPr/>
            <p:nvPr/>
          </p:nvSpPr>
          <p:spPr>
            <a:xfrm>
              <a:off x="5839778" y="1102849"/>
              <a:ext cx="1777085" cy="840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2248" tIns="72248" rIns="72248" bIns="72248" numCol="1" anchor="t">
              <a:noAutofit/>
            </a:bodyPr>
            <a:lstStyle>
              <a:lvl1pPr marL="57799" marR="57799" algn="ctr" defTabSz="1300480">
                <a:defRPr sz="3600">
                  <a:uFill>
                    <a:solidFill>
                      <a:srgbClr val="4349AA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marL="57799" marR="57799" lvl="0" indent="0" algn="ctr" defTabSz="13004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4349AA"/>
                    </a:solidFill>
                  </a:uFill>
                  <a:latin typeface="Arial"/>
                  <a:cs typeface="Arial"/>
                  <a:sym typeface="Arial"/>
                </a:rPr>
                <a:t>dσ/dΩ</a:t>
              </a:r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2DEA2FAA-C56A-6043-9016-39D65B13C3EB}"/>
              </a:ext>
            </a:extLst>
          </p:cNvPr>
          <p:cNvGrpSpPr/>
          <p:nvPr/>
        </p:nvGrpSpPr>
        <p:grpSpPr>
          <a:xfrm>
            <a:off x="13823239" y="1657052"/>
            <a:ext cx="10186475" cy="5519792"/>
            <a:chOff x="0" y="0"/>
            <a:chExt cx="10186473" cy="5519790"/>
          </a:xfrm>
        </p:grpSpPr>
        <p:pic>
          <p:nvPicPr>
            <p:cNvPr id="21" name="Energy_vs_COMangle.pdf" descr="Energy_vs_COMangle.pdf">
              <a:extLst>
                <a:ext uri="{FF2B5EF4-FFF2-40B4-BE49-F238E27FC236}">
                  <a16:creationId xmlns:a16="http://schemas.microsoft.com/office/drawing/2014/main" id="{A5B375B6-4AF8-D349-B034-7BF5F34E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538874" cy="551979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22" name="highly boosted laboratory frame">
              <a:extLst>
                <a:ext uri="{FF2B5EF4-FFF2-40B4-BE49-F238E27FC236}">
                  <a16:creationId xmlns:a16="http://schemas.microsoft.com/office/drawing/2014/main" id="{6E727AFE-33F7-9D4F-AA69-96F764410030}"/>
                </a:ext>
              </a:extLst>
            </p:cNvPr>
            <p:cNvSpPr/>
            <p:nvPr/>
          </p:nvSpPr>
          <p:spPr>
            <a:xfrm>
              <a:off x="1695583" y="111775"/>
              <a:ext cx="8490891" cy="854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2248" tIns="72248" rIns="72248" bIns="72248" numCol="1" anchor="t">
              <a:noAutofit/>
            </a:bodyPr>
            <a:lstStyle>
              <a:lvl1pPr marL="57799" marR="57799" algn="ctr" defTabSz="1300480">
                <a:defRPr sz="4000">
                  <a:uFill>
                    <a:solidFill>
                      <a:srgbClr val="4349AA"/>
                    </a:solidFill>
                  </a:u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pPr marL="57799" marR="57799" lvl="0" indent="0" algn="ctr" defTabSz="13004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4349AA"/>
                    </a:solidFill>
                  </a:uFill>
                  <a:latin typeface="Avenir Next Medium"/>
                  <a:sym typeface="Avenir Next Medium"/>
                </a:rPr>
                <a:t>highly boosted laboratory frame</a:t>
              </a:r>
            </a:p>
          </p:txBody>
        </p:sp>
      </p:grpSp>
      <p:sp>
        <p:nvSpPr>
          <p:cNvPr id="23" name="Identical particles.…">
            <a:extLst>
              <a:ext uri="{FF2B5EF4-FFF2-40B4-BE49-F238E27FC236}">
                <a16:creationId xmlns:a16="http://schemas.microsoft.com/office/drawing/2014/main" id="{74744252-8B08-2942-87C5-405C6214EB30}"/>
              </a:ext>
            </a:extLst>
          </p:cNvPr>
          <p:cNvSpPr txBox="1"/>
          <p:nvPr/>
        </p:nvSpPr>
        <p:spPr>
          <a:xfrm>
            <a:off x="923960" y="11787187"/>
            <a:ext cx="10692012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 anchor="ctr">
            <a:spAutoFit/>
          </a:bodyPr>
          <a:lstStyle/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/>
            </a:pPr>
            <a:r>
              <a:rPr kumimoji="0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Identical particles.</a:t>
            </a:r>
          </a:p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/>
            </a:pPr>
            <a:r>
              <a:rPr kumimoji="0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Measure either forward or backward scattering.</a:t>
            </a:r>
          </a:p>
        </p:txBody>
      </p:sp>
      <p:grpSp>
        <p:nvGrpSpPr>
          <p:cNvPr id="24" name="Group">
            <a:extLst>
              <a:ext uri="{FF2B5EF4-FFF2-40B4-BE49-F238E27FC236}">
                <a16:creationId xmlns:a16="http://schemas.microsoft.com/office/drawing/2014/main" id="{CC17D018-41A9-2C49-86BE-86C58D220243}"/>
              </a:ext>
            </a:extLst>
          </p:cNvPr>
          <p:cNvGrpSpPr/>
          <p:nvPr/>
        </p:nvGrpSpPr>
        <p:grpSpPr>
          <a:xfrm>
            <a:off x="13751830" y="7427019"/>
            <a:ext cx="9056275" cy="5471265"/>
            <a:chOff x="0" y="0"/>
            <a:chExt cx="9056274" cy="5471263"/>
          </a:xfrm>
        </p:grpSpPr>
        <p:pic>
          <p:nvPicPr>
            <p:cNvPr id="25" name="Energy_vs_LABangle.pdf" descr="Energy_vs_LABangle.pdf">
              <a:extLst>
                <a:ext uri="{FF2B5EF4-FFF2-40B4-BE49-F238E27FC236}">
                  <a16:creationId xmlns:a16="http://schemas.microsoft.com/office/drawing/2014/main" id="{9D636DFA-F8E2-B240-AE2D-C2E46B634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8206896" cy="547126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26" name="CM angles 90o-120o…">
              <a:extLst>
                <a:ext uri="{FF2B5EF4-FFF2-40B4-BE49-F238E27FC236}">
                  <a16:creationId xmlns:a16="http://schemas.microsoft.com/office/drawing/2014/main" id="{1A268FE4-0DF8-9E45-9AF4-5C6E5F4DF6DF}"/>
                </a:ext>
              </a:extLst>
            </p:cNvPr>
            <p:cNvSpPr txBox="1"/>
            <p:nvPr/>
          </p:nvSpPr>
          <p:spPr>
            <a:xfrm>
              <a:off x="3454087" y="525447"/>
              <a:ext cx="5602188" cy="162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700" tIns="12700" rIns="12700" bIns="12700" numCol="1" anchor="ctr">
              <a:spAutoFit/>
            </a:bodyPr>
            <a:lstStyle/>
            <a:p>
              <a:pPr marL="57799" marR="57799" lvl="0" indent="0" algn="ctr" defTabSz="13004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>
                  <a:uFill>
                    <a:solidFill>
                      <a:srgbClr val="4349AA"/>
                    </a:solidFill>
                  </a:u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r>
                <a:rPr kumimoji="0" sz="3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4349AA"/>
                    </a:solidFill>
                  </a:uFill>
                  <a:latin typeface="Avenir Next Medium"/>
                  <a:sym typeface="Avenir Next Medium"/>
                </a:rPr>
                <a:t>CM angles 90</a:t>
              </a:r>
              <a:r>
                <a:rPr kumimoji="0" sz="3100" b="0" i="0" u="none" strike="noStrike" kern="0" cap="none" spc="0" normalizeH="0" baseline="31999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4349AA"/>
                    </a:solidFill>
                  </a:uFill>
                  <a:latin typeface="Avenir Next Medium"/>
                  <a:sym typeface="Avenir Next Medium"/>
                </a:rPr>
                <a:t>o</a:t>
              </a:r>
              <a:r>
                <a:rPr kumimoji="0" sz="3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4349AA"/>
                    </a:solidFill>
                  </a:uFill>
                  <a:latin typeface="Avenir Next Medium"/>
                  <a:sym typeface="Avenir Next Medium"/>
                </a:rPr>
                <a:t>-120</a:t>
              </a:r>
              <a:r>
                <a:rPr kumimoji="0" sz="3100" b="0" i="0" u="none" strike="noStrike" kern="0" cap="none" spc="0" normalizeH="0" baseline="31999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4349AA"/>
                    </a:solidFill>
                  </a:uFill>
                  <a:latin typeface="Avenir Next Medium"/>
                  <a:sym typeface="Avenir Next Medium"/>
                </a:rPr>
                <a:t>o</a:t>
              </a:r>
            </a:p>
            <a:p>
              <a:pPr marL="57799" marR="57799" lvl="0" indent="0" algn="ctr" defTabSz="13004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>
                  <a:uFill>
                    <a:solidFill>
                      <a:srgbClr val="4349AA"/>
                    </a:solidFill>
                  </a:u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r>
                <a:rPr kumimoji="0" sz="3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4349AA"/>
                    </a:solidFill>
                  </a:uFill>
                  <a:latin typeface="Avenir Next Medium"/>
                  <a:sym typeface="Avenir Next Medium"/>
                </a:rPr>
                <a:t>11 GeV in: 2.75 to 5.5 GeV out</a:t>
              </a:r>
            </a:p>
            <a:p>
              <a:pPr marL="57799" marR="57799" lvl="0" indent="0" algn="ctr" defTabSz="13004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>
                  <a:uFill>
                    <a:solidFill>
                      <a:srgbClr val="4349AA"/>
                    </a:solidFill>
                  </a:u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r>
                <a:rPr kumimoji="0" sz="3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4349AA"/>
                    </a:solidFill>
                  </a:uFill>
                  <a:latin typeface="Avenir Next Medium"/>
                  <a:sym typeface="Avenir Next Medium"/>
                </a:rPr>
                <a:t>Lab angles ~9 mrad - 17 mrad</a:t>
              </a:r>
            </a:p>
          </p:txBody>
        </p:sp>
      </p:grpSp>
      <p:grpSp>
        <p:nvGrpSpPr>
          <p:cNvPr id="27" name="Group">
            <a:extLst>
              <a:ext uri="{FF2B5EF4-FFF2-40B4-BE49-F238E27FC236}">
                <a16:creationId xmlns:a16="http://schemas.microsoft.com/office/drawing/2014/main" id="{E41DD6E9-DDEF-A144-8E99-59D231FF3C23}"/>
              </a:ext>
            </a:extLst>
          </p:cNvPr>
          <p:cNvGrpSpPr/>
          <p:nvPr/>
        </p:nvGrpSpPr>
        <p:grpSpPr>
          <a:xfrm>
            <a:off x="1824010" y="9720020"/>
            <a:ext cx="8891911" cy="1981651"/>
            <a:chOff x="0" y="0"/>
            <a:chExt cx="8891909" cy="1981649"/>
          </a:xfrm>
        </p:grpSpPr>
        <p:grpSp>
          <p:nvGrpSpPr>
            <p:cNvPr id="28" name="Group">
              <a:extLst>
                <a:ext uri="{FF2B5EF4-FFF2-40B4-BE49-F238E27FC236}">
                  <a16:creationId xmlns:a16="http://schemas.microsoft.com/office/drawing/2014/main" id="{49764ABD-A7ED-6C40-A720-E8F501552870}"/>
                </a:ext>
              </a:extLst>
            </p:cNvPr>
            <p:cNvGrpSpPr/>
            <p:nvPr/>
          </p:nvGrpSpPr>
          <p:grpSpPr>
            <a:xfrm>
              <a:off x="14805" y="-1"/>
              <a:ext cx="2697989" cy="1538649"/>
              <a:chOff x="0" y="0"/>
              <a:chExt cx="2697988" cy="1538648"/>
            </a:xfrm>
          </p:grpSpPr>
          <p:sp>
            <p:nvSpPr>
              <p:cNvPr id="38" name="Line">
                <a:extLst>
                  <a:ext uri="{FF2B5EF4-FFF2-40B4-BE49-F238E27FC236}">
                    <a16:creationId xmlns:a16="http://schemas.microsoft.com/office/drawing/2014/main" id="{36D55B50-78B8-104D-B935-4F63A8D7E73A}"/>
                  </a:ext>
                </a:extLst>
              </p:cNvPr>
              <p:cNvSpPr/>
              <p:nvPr/>
            </p:nvSpPr>
            <p:spPr>
              <a:xfrm flipV="1">
                <a:off x="0" y="750203"/>
                <a:ext cx="1270000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lvl="0" indent="0" algn="l" defTabSz="182165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Line">
                <a:extLst>
                  <a:ext uri="{FF2B5EF4-FFF2-40B4-BE49-F238E27FC236}">
                    <a16:creationId xmlns:a16="http://schemas.microsoft.com/office/drawing/2014/main" id="{37AA4DCB-0885-4947-B16B-AAB06D80DB88}"/>
                  </a:ext>
                </a:extLst>
              </p:cNvPr>
              <p:cNvSpPr/>
              <p:nvPr/>
            </p:nvSpPr>
            <p:spPr>
              <a:xfrm flipH="1" flipV="1">
                <a:off x="1427988" y="750203"/>
                <a:ext cx="12700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lvl="0" indent="0" algn="l" defTabSz="182165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Line">
                <a:extLst>
                  <a:ext uri="{FF2B5EF4-FFF2-40B4-BE49-F238E27FC236}">
                    <a16:creationId xmlns:a16="http://schemas.microsoft.com/office/drawing/2014/main" id="{23A3AE5A-7677-FC4B-9BAF-C77A6818A268}"/>
                  </a:ext>
                </a:extLst>
              </p:cNvPr>
              <p:cNvSpPr/>
              <p:nvPr/>
            </p:nvSpPr>
            <p:spPr>
              <a:xfrm flipV="1">
                <a:off x="1345851" y="-1"/>
                <a:ext cx="810691" cy="75580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lvl="0" indent="0" algn="l" defTabSz="182165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Line">
                <a:extLst>
                  <a:ext uri="{FF2B5EF4-FFF2-40B4-BE49-F238E27FC236}">
                    <a16:creationId xmlns:a16="http://schemas.microsoft.com/office/drawing/2014/main" id="{850C76A7-9AC8-3A47-8379-A5E24C13356B}"/>
                  </a:ext>
                </a:extLst>
              </p:cNvPr>
              <p:cNvSpPr/>
              <p:nvPr/>
            </p:nvSpPr>
            <p:spPr>
              <a:xfrm flipH="1">
                <a:off x="492024" y="782840"/>
                <a:ext cx="810692" cy="75580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lvl="0" indent="0" algn="l" defTabSz="182165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roup">
              <a:extLst>
                <a:ext uri="{FF2B5EF4-FFF2-40B4-BE49-F238E27FC236}">
                  <a16:creationId xmlns:a16="http://schemas.microsoft.com/office/drawing/2014/main" id="{0B7DF561-8942-3549-9A3E-8173B2C9CFB8}"/>
                </a:ext>
              </a:extLst>
            </p:cNvPr>
            <p:cNvGrpSpPr/>
            <p:nvPr/>
          </p:nvGrpSpPr>
          <p:grpSpPr>
            <a:xfrm rot="10800000" flipH="1">
              <a:off x="6047013" y="632373"/>
              <a:ext cx="2844897" cy="273902"/>
              <a:chOff x="0" y="0"/>
              <a:chExt cx="2844896" cy="273900"/>
            </a:xfrm>
          </p:grpSpPr>
          <p:sp>
            <p:nvSpPr>
              <p:cNvPr id="34" name="Line">
                <a:extLst>
                  <a:ext uri="{FF2B5EF4-FFF2-40B4-BE49-F238E27FC236}">
                    <a16:creationId xmlns:a16="http://schemas.microsoft.com/office/drawing/2014/main" id="{2D800DE7-6708-B346-8DE7-D054D5A3E256}"/>
                  </a:ext>
                </a:extLst>
              </p:cNvPr>
              <p:cNvSpPr/>
              <p:nvPr/>
            </p:nvSpPr>
            <p:spPr>
              <a:xfrm>
                <a:off x="0" y="193867"/>
                <a:ext cx="1416909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lvl="0" indent="0" algn="l" defTabSz="182165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Line">
                <a:extLst>
                  <a:ext uri="{FF2B5EF4-FFF2-40B4-BE49-F238E27FC236}">
                    <a16:creationId xmlns:a16="http://schemas.microsoft.com/office/drawing/2014/main" id="{B377F1B2-32DB-8540-9F88-9E61286165B8}"/>
                  </a:ext>
                </a:extLst>
              </p:cNvPr>
              <p:cNvSpPr/>
              <p:nvPr/>
            </p:nvSpPr>
            <p:spPr>
              <a:xfrm flipH="1" flipV="1">
                <a:off x="10851" y="193867"/>
                <a:ext cx="283404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lvl="0" indent="0" algn="l" defTabSz="182165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Line">
                <a:extLst>
                  <a:ext uri="{FF2B5EF4-FFF2-40B4-BE49-F238E27FC236}">
                    <a16:creationId xmlns:a16="http://schemas.microsoft.com/office/drawing/2014/main" id="{2E64DECB-8973-864C-AF92-A4D34B3561B9}"/>
                  </a:ext>
                </a:extLst>
              </p:cNvPr>
              <p:cNvSpPr/>
              <p:nvPr/>
            </p:nvSpPr>
            <p:spPr>
              <a:xfrm flipV="1">
                <a:off x="1468990" y="0"/>
                <a:ext cx="1239049" cy="19759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lvl="0" indent="0" algn="l" defTabSz="182165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Line">
                <a:extLst>
                  <a:ext uri="{FF2B5EF4-FFF2-40B4-BE49-F238E27FC236}">
                    <a16:creationId xmlns:a16="http://schemas.microsoft.com/office/drawing/2014/main" id="{C63C1551-2D1D-0D4B-819A-9B4D057D2BE8}"/>
                  </a:ext>
                </a:extLst>
              </p:cNvPr>
              <p:cNvSpPr/>
              <p:nvPr/>
            </p:nvSpPr>
            <p:spPr>
              <a:xfrm>
                <a:off x="1450532" y="204507"/>
                <a:ext cx="1324093" cy="69394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lvl="0" indent="0" algn="l" defTabSz="1821656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" name="Center of mass">
              <a:extLst>
                <a:ext uri="{FF2B5EF4-FFF2-40B4-BE49-F238E27FC236}">
                  <a16:creationId xmlns:a16="http://schemas.microsoft.com/office/drawing/2014/main" id="{61C3E981-476E-CF48-A13E-E60ACA3221C1}"/>
                </a:ext>
              </a:extLst>
            </p:cNvPr>
            <p:cNvSpPr txBox="1"/>
            <p:nvPr/>
          </p:nvSpPr>
          <p:spPr>
            <a:xfrm>
              <a:off x="0" y="1499049"/>
              <a:ext cx="2335581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700" tIns="12700" rIns="12700" bIns="12700" numCol="1" anchor="ctr">
              <a:spAutoFit/>
            </a:bodyPr>
            <a:lstStyle>
              <a:lvl1pPr>
                <a:defRPr sz="2600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marL="17780" marR="177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venir Next Demi Bold"/>
                  <a:sym typeface="Avenir Next Demi Bold"/>
                </a:rPr>
                <a:t>Center of mass</a:t>
              </a:r>
            </a:p>
          </p:txBody>
        </p:sp>
        <p:sp>
          <p:nvSpPr>
            <p:cNvPr id="31" name="Lab">
              <a:extLst>
                <a:ext uri="{FF2B5EF4-FFF2-40B4-BE49-F238E27FC236}">
                  <a16:creationId xmlns:a16="http://schemas.microsoft.com/office/drawing/2014/main" id="{A77BB2FB-DE09-1A40-BB82-DD910CC1E64F}"/>
                </a:ext>
              </a:extLst>
            </p:cNvPr>
            <p:cNvSpPr txBox="1"/>
            <p:nvPr/>
          </p:nvSpPr>
          <p:spPr>
            <a:xfrm>
              <a:off x="7161511" y="1499049"/>
              <a:ext cx="615900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700" tIns="12700" rIns="12700" bIns="12700" numCol="1" anchor="ctr">
              <a:spAutoFit/>
            </a:bodyPr>
            <a:lstStyle>
              <a:lvl1pPr>
                <a:defRPr sz="2600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marL="17780" marR="177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venir Next Demi Bold"/>
                  <a:sym typeface="Avenir Next Demi Bold"/>
                </a:rPr>
                <a:t>Lab</a:t>
              </a:r>
            </a:p>
          </p:txBody>
        </p:sp>
        <p:sp>
          <p:nvSpPr>
            <p:cNvPr id="32" name="Arrow">
              <a:extLst>
                <a:ext uri="{FF2B5EF4-FFF2-40B4-BE49-F238E27FC236}">
                  <a16:creationId xmlns:a16="http://schemas.microsoft.com/office/drawing/2014/main" id="{F6627841-8470-7440-9D26-0DC96792BD53}"/>
                </a:ext>
              </a:extLst>
            </p:cNvPr>
            <p:cNvSpPr/>
            <p:nvPr/>
          </p:nvSpPr>
          <p:spPr>
            <a:xfrm>
              <a:off x="3689125" y="342189"/>
              <a:ext cx="1647214" cy="854270"/>
            </a:xfrm>
            <a:prstGeom prst="rightArrow">
              <a:avLst>
                <a:gd name="adj1" fmla="val 49298"/>
                <a:gd name="adj2" fmla="val 94342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boost">
              <a:extLst>
                <a:ext uri="{FF2B5EF4-FFF2-40B4-BE49-F238E27FC236}">
                  <a16:creationId xmlns:a16="http://schemas.microsoft.com/office/drawing/2014/main" id="{F4A123BF-182D-EA4B-B48C-40B124EBE63D}"/>
                </a:ext>
              </a:extLst>
            </p:cNvPr>
            <p:cNvSpPr txBox="1"/>
            <p:nvPr/>
          </p:nvSpPr>
          <p:spPr>
            <a:xfrm>
              <a:off x="4112902" y="559773"/>
              <a:ext cx="806870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700" tIns="12700" rIns="12700" bIns="12700" numCol="1" anchor="ctr">
              <a:spAutoFit/>
            </a:bodyPr>
            <a:lstStyle>
              <a:lvl1pPr>
                <a:defRPr sz="2300" i="1"/>
              </a:lvl1pPr>
            </a:lstStyle>
            <a:p>
              <a:pPr marL="17780" marR="177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3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venir Next Regular"/>
                  <a:sym typeface="Avenir Next Regular"/>
                </a:rPr>
                <a:t>boost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4500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 advAuto="0"/>
      <p:bldP spid="23" grpId="0" animBg="1" advAuto="0"/>
      <p:bldP spid="24" grpId="0" animBg="1" advAuto="0"/>
      <p:bldP spid="27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dentical Particles">
            <a:extLst>
              <a:ext uri="{FF2B5EF4-FFF2-40B4-BE49-F238E27FC236}">
                <a16:creationId xmlns:a16="http://schemas.microsoft.com/office/drawing/2014/main" id="{4896CDC7-43AB-CE44-B181-A73C6CB0A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14" y="0"/>
            <a:ext cx="23703371" cy="1464469"/>
          </a:xfrm>
          <a:prstGeom prst="rect">
            <a:avLst/>
          </a:prstGeom>
        </p:spPr>
        <p:txBody>
          <a:bodyPr/>
          <a:lstStyle/>
          <a:p>
            <a:r>
              <a:rPr dirty="0"/>
              <a:t>Identical Particles</a:t>
            </a:r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39C83065-D268-5247-8D42-8B3C813689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695721" y="13171909"/>
            <a:ext cx="325091" cy="4885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ctr" defTabSz="91082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pPr marL="0" marR="0" lvl="0" indent="0" algn="ctr" defTabSz="91082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" name="Kent Paschke - UVa">
            <a:extLst>
              <a:ext uri="{FF2B5EF4-FFF2-40B4-BE49-F238E27FC236}">
                <a16:creationId xmlns:a16="http://schemas.microsoft.com/office/drawing/2014/main" id="{7BCAC7EA-AE7E-E14D-A1E9-EA10A3AFA23D}"/>
              </a:ext>
            </a:extLst>
          </p:cNvPr>
          <p:cNvSpPr txBox="1"/>
          <p:nvPr/>
        </p:nvSpPr>
        <p:spPr>
          <a:xfrm>
            <a:off x="1366501" y="13111360"/>
            <a:ext cx="400701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Kent Paschke - UVa</a:t>
            </a:r>
          </a:p>
        </p:txBody>
      </p:sp>
      <p:sp>
        <p:nvSpPr>
          <p:cNvPr id="21" name="Simulation Workship - Experiment Overview">
            <a:extLst>
              <a:ext uri="{FF2B5EF4-FFF2-40B4-BE49-F238E27FC236}">
                <a16:creationId xmlns:a16="http://schemas.microsoft.com/office/drawing/2014/main" id="{00C65814-5EA7-E54D-9B28-210523BDD4F9}"/>
              </a:ext>
            </a:extLst>
          </p:cNvPr>
          <p:cNvSpPr txBox="1"/>
          <p:nvPr/>
        </p:nvSpPr>
        <p:spPr>
          <a:xfrm>
            <a:off x="8953244" y="13124060"/>
            <a:ext cx="865833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Simulation Workship - Experiment Overview</a:t>
            </a:r>
          </a:p>
        </p:txBody>
      </p:sp>
      <p:grpSp>
        <p:nvGrpSpPr>
          <p:cNvPr id="22" name="Group">
            <a:extLst>
              <a:ext uri="{FF2B5EF4-FFF2-40B4-BE49-F238E27FC236}">
                <a16:creationId xmlns:a16="http://schemas.microsoft.com/office/drawing/2014/main" id="{A48CC2F2-2B2A-AD49-A1BC-54EB6777A9A8}"/>
              </a:ext>
            </a:extLst>
          </p:cNvPr>
          <p:cNvGrpSpPr/>
          <p:nvPr/>
        </p:nvGrpSpPr>
        <p:grpSpPr>
          <a:xfrm>
            <a:off x="12451206" y="2865621"/>
            <a:ext cx="12013898" cy="8278642"/>
            <a:chOff x="0" y="0"/>
            <a:chExt cx="12013897" cy="8278640"/>
          </a:xfrm>
        </p:grpSpPr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90C49A4F-2CF2-5149-829C-E41BD6346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34283" y="31427"/>
              <a:ext cx="11279615" cy="824721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24" name="Rectangle">
              <a:extLst>
                <a:ext uri="{FF2B5EF4-FFF2-40B4-BE49-F238E27FC236}">
                  <a16:creationId xmlns:a16="http://schemas.microsoft.com/office/drawing/2014/main" id="{85175A11-FEFC-7E4D-9C3B-5B657D3C8EBE}"/>
                </a:ext>
              </a:extLst>
            </p:cNvPr>
            <p:cNvSpPr/>
            <p:nvPr/>
          </p:nvSpPr>
          <p:spPr>
            <a:xfrm>
              <a:off x="0" y="0"/>
              <a:ext cx="3070984" cy="53772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Unique concept allows for full azimuthal acceptance (effectively) even leaving space for coils but makes for a challenging design">
            <a:extLst>
              <a:ext uri="{FF2B5EF4-FFF2-40B4-BE49-F238E27FC236}">
                <a16:creationId xmlns:a16="http://schemas.microsoft.com/office/drawing/2014/main" id="{A9537EF7-7181-CD48-B3CB-0F01C76CF2A3}"/>
              </a:ext>
            </a:extLst>
          </p:cNvPr>
          <p:cNvSpPr/>
          <p:nvPr/>
        </p:nvSpPr>
        <p:spPr>
          <a:xfrm>
            <a:off x="2890938" y="11203382"/>
            <a:ext cx="18241236" cy="170659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0" marR="57799" lvl="1" indent="0" algn="ctr" defTabSz="130048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B51A00"/>
                </a:solidFill>
                <a:uFill>
                  <a:solidFill>
                    <a:srgbClr val="AA7942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kumimoji="0" sz="4500" b="0" i="0" u="none" strike="noStrike" kern="0" cap="none" spc="0" normalizeH="0" baseline="0" noProof="0">
                <a:ln>
                  <a:noFill/>
                </a:ln>
                <a:solidFill>
                  <a:srgbClr val="B51A00"/>
                </a:solidFill>
                <a:effectLst/>
                <a:uLnTx/>
                <a:uFill>
                  <a:solidFill>
                    <a:srgbClr val="AA7942"/>
                  </a:solidFill>
                </a:uFill>
                <a:latin typeface="Avenir Next Medium"/>
                <a:sym typeface="Avenir Next Medium"/>
              </a:rPr>
              <a:t>Unique concept allows for full azimuthal acceptance (effectively) even leaving space for coils but makes for a challenging design</a:t>
            </a:r>
          </a:p>
        </p:txBody>
      </p:sp>
      <p:sp>
        <p:nvSpPr>
          <p:cNvPr id="26" name="CM angles 60o -120o…">
            <a:extLst>
              <a:ext uri="{FF2B5EF4-FFF2-40B4-BE49-F238E27FC236}">
                <a16:creationId xmlns:a16="http://schemas.microsoft.com/office/drawing/2014/main" id="{E13D44F1-C456-F44F-919F-A6DC4D20E71B}"/>
              </a:ext>
            </a:extLst>
          </p:cNvPr>
          <p:cNvSpPr/>
          <p:nvPr/>
        </p:nvSpPr>
        <p:spPr>
          <a:xfrm>
            <a:off x="5365151" y="4125188"/>
            <a:ext cx="7066610" cy="2087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57799" marR="57799" lvl="0" indent="0" algn="ctr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>
                <a:uFill>
                  <a:solidFill>
                    <a:srgbClr val="4349AA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kumimoji="0" sz="3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4349AA"/>
                  </a:solidFill>
                </a:uFill>
                <a:latin typeface="Avenir Next Medium"/>
                <a:sym typeface="Avenir Next Medium"/>
              </a:rPr>
              <a:t>CM angles 60</a:t>
            </a:r>
            <a:r>
              <a:rPr kumimoji="0" sz="3700" b="0" i="0" u="none" strike="noStrike" kern="0" cap="none" spc="0" normalizeH="0" baseline="31999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4349AA"/>
                  </a:solidFill>
                </a:uFill>
                <a:latin typeface="Avenir Next Medium"/>
                <a:sym typeface="Avenir Next Medium"/>
              </a:rPr>
              <a:t>o </a:t>
            </a:r>
            <a:r>
              <a:rPr kumimoji="0" sz="3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4349AA"/>
                  </a:solidFill>
                </a:uFill>
                <a:latin typeface="Avenir Next Medium"/>
                <a:sym typeface="Avenir Next Medium"/>
              </a:rPr>
              <a:t>-120</a:t>
            </a:r>
            <a:r>
              <a:rPr kumimoji="0" sz="3700" b="0" i="0" u="none" strike="noStrike" kern="0" cap="none" spc="0" normalizeH="0" baseline="31999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4349AA"/>
                  </a:solidFill>
                </a:uFill>
                <a:latin typeface="Avenir Next Medium"/>
                <a:sym typeface="Avenir Next Medium"/>
              </a:rPr>
              <a:t>o</a:t>
            </a:r>
          </a:p>
          <a:p>
            <a:pPr marL="57799" marR="57799" lvl="0" indent="0" algn="ctr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>
                <a:uFill>
                  <a:solidFill>
                    <a:srgbClr val="4349AA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kumimoji="0" sz="3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4349AA"/>
                  </a:solidFill>
                </a:uFill>
                <a:latin typeface="Avenir Next Medium"/>
                <a:sym typeface="Avenir Next Medium"/>
              </a:rPr>
              <a:t>11 GeV in: 2.75 to 8.25 GeV out</a:t>
            </a:r>
          </a:p>
          <a:p>
            <a:pPr marL="57799" marR="57799" lvl="0" indent="0" algn="ctr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>
                <a:uFill>
                  <a:solidFill>
                    <a:srgbClr val="4349AA"/>
                  </a:solidFill>
                </a:u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kumimoji="0" sz="3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4349AA"/>
                  </a:solidFill>
                </a:uFill>
                <a:latin typeface="Avenir Next Medium"/>
                <a:sym typeface="Avenir Next Medium"/>
              </a:rPr>
              <a:t>Lab angles ~5 mrad - 17 mrad</a:t>
            </a:r>
          </a:p>
        </p:txBody>
      </p:sp>
      <p:pic>
        <p:nvPicPr>
          <p:cNvPr id="27" name="Energy_vs_LABangle.pdf" descr="Energy_vs_LABangle.pdf">
            <a:extLst>
              <a:ext uri="{FF2B5EF4-FFF2-40B4-BE49-F238E27FC236}">
                <a16:creationId xmlns:a16="http://schemas.microsoft.com/office/drawing/2014/main" id="{6233E092-B396-1646-8192-DA45341C3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288" y="3910840"/>
            <a:ext cx="10100483" cy="6733655"/>
          </a:xfrm>
          <a:prstGeom prst="rect">
            <a:avLst/>
          </a:prstGeom>
          <a:ln w="12700"/>
        </p:spPr>
      </p:pic>
      <p:sp>
        <p:nvSpPr>
          <p:cNvPr id="28" name="Since you only need either the forward or the backward scatter, accept forward+backward for half the azimuth">
            <a:extLst>
              <a:ext uri="{FF2B5EF4-FFF2-40B4-BE49-F238E27FC236}">
                <a16:creationId xmlns:a16="http://schemas.microsoft.com/office/drawing/2014/main" id="{BCEDDD5C-2D62-FB45-816A-8F1492FEA59A}"/>
              </a:ext>
            </a:extLst>
          </p:cNvPr>
          <p:cNvSpPr txBox="1"/>
          <p:nvPr/>
        </p:nvSpPr>
        <p:spPr>
          <a:xfrm>
            <a:off x="3439860" y="1238051"/>
            <a:ext cx="17504280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 anchor="ctr">
            <a:spAutoFit/>
          </a:bodyPr>
          <a:lstStyle>
            <a:lvl1pPr algn="ctr"/>
          </a:lstStyle>
          <a:p>
            <a:pPr marL="17780" marR="17780" lvl="0" indent="0" algn="ctr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Since you only need either the forward or the backward scatter, accept forward+backward for half the azimuth</a:t>
            </a:r>
          </a:p>
        </p:txBody>
      </p:sp>
    </p:spTree>
    <p:extLst>
      <p:ext uri="{BB962C8B-B14F-4D97-AF65-F5344CB8AC3E}">
        <p14:creationId xmlns:p14="http://schemas.microsoft.com/office/powerpoint/2010/main" val="122822186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ity-Violating Electron Scattering">
            <a:extLst>
              <a:ext uri="{FF2B5EF4-FFF2-40B4-BE49-F238E27FC236}">
                <a16:creationId xmlns:a16="http://schemas.microsoft.com/office/drawing/2014/main" id="{D3F25A98-0B3A-654E-8938-65725536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29" y="0"/>
            <a:ext cx="24435058" cy="1464469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r>
              <a: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Parity-Violating Electron Scattering</a:t>
            </a:r>
          </a:p>
        </p:txBody>
      </p:sp>
      <p:grpSp>
        <p:nvGrpSpPr>
          <p:cNvPr id="11" name="Group">
            <a:extLst>
              <a:ext uri="{FF2B5EF4-FFF2-40B4-BE49-F238E27FC236}">
                <a16:creationId xmlns:a16="http://schemas.microsoft.com/office/drawing/2014/main" id="{F318AAFB-CF5E-7446-9879-984562514B36}"/>
              </a:ext>
            </a:extLst>
          </p:cNvPr>
          <p:cNvGrpSpPr/>
          <p:nvPr/>
        </p:nvGrpSpPr>
        <p:grpSpPr>
          <a:xfrm>
            <a:off x="2592388" y="6393773"/>
            <a:ext cx="6767625" cy="3824468"/>
            <a:chOff x="0" y="0"/>
            <a:chExt cx="6767623" cy="3824466"/>
          </a:xfrm>
        </p:grpSpPr>
        <p:pic>
          <p:nvPicPr>
            <p:cNvPr id="12" name="image.png" descr="image.png">
              <a:extLst>
                <a:ext uri="{FF2B5EF4-FFF2-40B4-BE49-F238E27FC236}">
                  <a16:creationId xmlns:a16="http://schemas.microsoft.com/office/drawing/2014/main" id="{8522238B-2284-5E4C-9758-2F073B6BB784}"/>
                </a:ext>
              </a:extLst>
            </p:cNvPr>
            <p:cNvPicPr>
              <a:picLocks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5064866" cy="3195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" name="unpolarized target">
              <a:extLst>
                <a:ext uri="{FF2B5EF4-FFF2-40B4-BE49-F238E27FC236}">
                  <a16:creationId xmlns:a16="http://schemas.microsoft.com/office/drawing/2014/main" id="{38C65417-9243-C042-BA82-C0DCB8EB410E}"/>
                </a:ext>
              </a:extLst>
            </p:cNvPr>
            <p:cNvSpPr/>
            <p:nvPr/>
          </p:nvSpPr>
          <p:spPr>
            <a:xfrm>
              <a:off x="2511811" y="3040618"/>
              <a:ext cx="4255813" cy="783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marL="57149" marR="57149" defTabSz="1285875">
                <a:buClr>
                  <a:srgbClr val="DA3E00"/>
                </a:buClr>
                <a:buFont typeface="Times Roman"/>
                <a:defRPr sz="3400" b="1">
                  <a:solidFill>
                    <a:srgbClr val="DA3E00"/>
                  </a:solidFill>
                  <a:uFill>
                    <a:solidFill>
                      <a:srgbClr val="DA3E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unpolarized target</a:t>
              </a:r>
            </a:p>
          </p:txBody>
        </p:sp>
      </p:grpSp>
      <p:grpSp>
        <p:nvGrpSpPr>
          <p:cNvPr id="14" name="Group">
            <a:extLst>
              <a:ext uri="{FF2B5EF4-FFF2-40B4-BE49-F238E27FC236}">
                <a16:creationId xmlns:a16="http://schemas.microsoft.com/office/drawing/2014/main" id="{09926679-EAB1-8A48-9E5B-8B6AF1B4F793}"/>
              </a:ext>
            </a:extLst>
          </p:cNvPr>
          <p:cNvGrpSpPr/>
          <p:nvPr/>
        </p:nvGrpSpPr>
        <p:grpSpPr>
          <a:xfrm>
            <a:off x="872909" y="1771382"/>
            <a:ext cx="8384104" cy="4192053"/>
            <a:chOff x="0" y="0"/>
            <a:chExt cx="8384103" cy="4192051"/>
          </a:xfrm>
        </p:grpSpPr>
        <p:grpSp>
          <p:nvGrpSpPr>
            <p:cNvPr id="15" name="Group">
              <a:extLst>
                <a:ext uri="{FF2B5EF4-FFF2-40B4-BE49-F238E27FC236}">
                  <a16:creationId xmlns:a16="http://schemas.microsoft.com/office/drawing/2014/main" id="{14A22C05-4F70-6C44-A5D7-5BE120D7F320}"/>
                </a:ext>
              </a:extLst>
            </p:cNvPr>
            <p:cNvGrpSpPr/>
            <p:nvPr/>
          </p:nvGrpSpPr>
          <p:grpSpPr>
            <a:xfrm>
              <a:off x="0" y="39797"/>
              <a:ext cx="3581817" cy="4112457"/>
              <a:chOff x="0" y="0"/>
              <a:chExt cx="3581816" cy="4112455"/>
            </a:xfrm>
          </p:grpSpPr>
          <p:pic>
            <p:nvPicPr>
              <p:cNvPr id="21" name="one-photon-exchange.png" descr="one-photon-exchange.png">
                <a:extLst>
                  <a:ext uri="{FF2B5EF4-FFF2-40B4-BE49-F238E27FC236}">
                    <a16:creationId xmlns:a16="http://schemas.microsoft.com/office/drawing/2014/main" id="{75829228-0CE7-3340-A3A5-9E92EE0B39AC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rcRect l="16410" r="19145" b="7328"/>
              <a:stretch>
                <a:fillRect/>
              </a:stretch>
            </p:blipFill>
            <p:spPr>
              <a:xfrm>
                <a:off x="0" y="0"/>
                <a:ext cx="3581817" cy="4112456"/>
              </a:xfrm>
              <a:prstGeom prst="rect">
                <a:avLst/>
              </a:prstGeom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</p:pic>
          <p:sp>
            <p:nvSpPr>
              <p:cNvPr id="22" name="e">
                <a:extLst>
                  <a:ext uri="{FF2B5EF4-FFF2-40B4-BE49-F238E27FC236}">
                    <a16:creationId xmlns:a16="http://schemas.microsoft.com/office/drawing/2014/main" id="{E924B9CA-E301-AE47-AC5D-E5B8CA85D133}"/>
                  </a:ext>
                </a:extLst>
              </p:cNvPr>
              <p:cNvSpPr/>
              <p:nvPr/>
            </p:nvSpPr>
            <p:spPr>
              <a:xfrm>
                <a:off x="143682" y="147202"/>
                <a:ext cx="573620" cy="7580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 marL="57799" marR="57799" defTabSz="1295400">
                  <a:buClr>
                    <a:srgbClr val="0A0A11"/>
                  </a:buClr>
                  <a:buFont typeface="Arial"/>
                  <a:defRPr sz="2200" b="1">
                    <a:solidFill>
                      <a:srgbClr val="0A0A11"/>
                    </a:solidFill>
                    <a:uFill>
                      <a:solidFill>
                        <a:srgbClr val="0A0A11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</a:p>
            </p:txBody>
          </p:sp>
          <p:sp>
            <p:nvSpPr>
              <p:cNvPr id="23" name="e">
                <a:extLst>
                  <a:ext uri="{FF2B5EF4-FFF2-40B4-BE49-F238E27FC236}">
                    <a16:creationId xmlns:a16="http://schemas.microsoft.com/office/drawing/2014/main" id="{C162A7E9-336F-B849-A8FD-3C2263F55A34}"/>
                  </a:ext>
                </a:extLst>
              </p:cNvPr>
              <p:cNvSpPr/>
              <p:nvPr/>
            </p:nvSpPr>
            <p:spPr>
              <a:xfrm>
                <a:off x="2879513" y="107335"/>
                <a:ext cx="573621" cy="758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 marL="57799" marR="57799" defTabSz="1295400">
                  <a:buClr>
                    <a:srgbClr val="0A0A11"/>
                  </a:buClr>
                  <a:buFont typeface="Arial"/>
                  <a:defRPr sz="2200" b="1">
                    <a:solidFill>
                      <a:srgbClr val="0A0A11"/>
                    </a:solidFill>
                    <a:uFill>
                      <a:solidFill>
                        <a:srgbClr val="0A0A11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</a:p>
            </p:txBody>
          </p:sp>
        </p:grpSp>
        <p:grpSp>
          <p:nvGrpSpPr>
            <p:cNvPr id="16" name="Group">
              <a:extLst>
                <a:ext uri="{FF2B5EF4-FFF2-40B4-BE49-F238E27FC236}">
                  <a16:creationId xmlns:a16="http://schemas.microsoft.com/office/drawing/2014/main" id="{35CC0B77-9C55-324E-A6BC-FA677E39A6AD}"/>
                </a:ext>
              </a:extLst>
            </p:cNvPr>
            <p:cNvGrpSpPr/>
            <p:nvPr/>
          </p:nvGrpSpPr>
          <p:grpSpPr>
            <a:xfrm>
              <a:off x="4802287" y="0"/>
              <a:ext cx="3581817" cy="4192052"/>
              <a:chOff x="0" y="0"/>
              <a:chExt cx="3581816" cy="4192051"/>
            </a:xfrm>
          </p:grpSpPr>
          <p:pic>
            <p:nvPicPr>
              <p:cNvPr id="17" name="Z0-exchange.png" descr="Z0-exchange.png">
                <a:extLst>
                  <a:ext uri="{FF2B5EF4-FFF2-40B4-BE49-F238E27FC236}">
                    <a16:creationId xmlns:a16="http://schemas.microsoft.com/office/drawing/2014/main" id="{6757D530-2D99-DF43-8872-CA8C52978EE7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rcRect l="16410" r="19145" b="7328"/>
              <a:stretch>
                <a:fillRect/>
              </a:stretch>
            </p:blipFill>
            <p:spPr>
              <a:xfrm>
                <a:off x="0" y="0"/>
                <a:ext cx="3581817" cy="4192052"/>
              </a:xfrm>
              <a:prstGeom prst="rect">
                <a:avLst/>
              </a:prstGeom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</p:pic>
          <p:sp>
            <p:nvSpPr>
              <p:cNvPr id="18" name="e">
                <a:extLst>
                  <a:ext uri="{FF2B5EF4-FFF2-40B4-BE49-F238E27FC236}">
                    <a16:creationId xmlns:a16="http://schemas.microsoft.com/office/drawing/2014/main" id="{A60275DB-11BF-2A4A-9255-A9EA85433646}"/>
                  </a:ext>
                </a:extLst>
              </p:cNvPr>
              <p:cNvSpPr/>
              <p:nvPr/>
            </p:nvSpPr>
            <p:spPr>
              <a:xfrm>
                <a:off x="19411" y="40818"/>
                <a:ext cx="563186" cy="7576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 marL="57799" marR="57799" defTabSz="1295400">
                  <a:buClr>
                    <a:srgbClr val="0A0A11"/>
                  </a:buClr>
                  <a:buFont typeface="Arial"/>
                  <a:defRPr sz="2200" b="1">
                    <a:solidFill>
                      <a:srgbClr val="0A0A11"/>
                    </a:solidFill>
                    <a:uFill>
                      <a:solidFill>
                        <a:srgbClr val="0A0A11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</a:p>
            </p:txBody>
          </p:sp>
          <p:sp>
            <p:nvSpPr>
              <p:cNvPr id="19" name="e">
                <a:extLst>
                  <a:ext uri="{FF2B5EF4-FFF2-40B4-BE49-F238E27FC236}">
                    <a16:creationId xmlns:a16="http://schemas.microsoft.com/office/drawing/2014/main" id="{7F2C7950-D54B-DE4D-A302-BCE725913806}"/>
                  </a:ext>
                </a:extLst>
              </p:cNvPr>
              <p:cNvSpPr/>
              <p:nvPr/>
            </p:nvSpPr>
            <p:spPr>
              <a:xfrm>
                <a:off x="2970287" y="24490"/>
                <a:ext cx="563187" cy="7576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 marL="57799" marR="57799" defTabSz="1295400">
                  <a:buClr>
                    <a:srgbClr val="0A0A11"/>
                  </a:buClr>
                  <a:buFont typeface="Arial"/>
                  <a:defRPr sz="2200" b="1">
                    <a:solidFill>
                      <a:srgbClr val="0A0A11"/>
                    </a:solidFill>
                    <a:uFill>
                      <a:solidFill>
                        <a:srgbClr val="0A0A11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</a:p>
            </p:txBody>
          </p:sp>
          <p:sp>
            <p:nvSpPr>
              <p:cNvPr id="20" name="Z0">
                <a:extLst>
                  <a:ext uri="{FF2B5EF4-FFF2-40B4-BE49-F238E27FC236}">
                    <a16:creationId xmlns:a16="http://schemas.microsoft.com/office/drawing/2014/main" id="{DBE8DF7F-F63F-8345-9E69-4465CB5A567B}"/>
                  </a:ext>
                </a:extLst>
              </p:cNvPr>
              <p:cNvSpPr/>
              <p:nvPr/>
            </p:nvSpPr>
            <p:spPr>
              <a:xfrm>
                <a:off x="1941362" y="1551099"/>
                <a:ext cx="742573" cy="68881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1295400">
                  <a:spcBef>
                    <a:spcPts val="1700"/>
                  </a:spcBef>
                  <a:buClr>
                    <a:srgbClr val="000000"/>
                  </a:buClr>
                  <a:buFont typeface="Comic Sans MS"/>
                  <a:defRPr sz="22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b="0">
                    <a:solidFill>
                      <a:schemeClr val="tx1"/>
                    </a:solidFill>
                    <a:latin typeface="Times New Roman" panose="02020603050405020304" pitchFamily="18" charset="0"/>
                    <a:ea typeface="Comic Sans MS"/>
                    <a:cs typeface="Times New Roman" panose="02020603050405020304" pitchFamily="18" charset="0"/>
                    <a:sym typeface="Comic Sans MS"/>
                  </a:rPr>
                  <a:t>Z</a:t>
                </a:r>
                <a:r>
                  <a:rPr b="0" baseline="30363">
                    <a:solidFill>
                      <a:schemeClr val="tx1"/>
                    </a:solidFill>
                    <a:latin typeface="Times New Roman" panose="02020603050405020304" pitchFamily="18" charset="0"/>
                    <a:ea typeface="Comic Sans MS"/>
                    <a:cs typeface="Times New Roman" panose="02020603050405020304" pitchFamily="18" charset="0"/>
                    <a:sym typeface="Comic Sans MS"/>
                  </a:rPr>
                  <a:t>0</a:t>
                </a:r>
              </a:p>
            </p:txBody>
          </p:sp>
        </p:grpSp>
      </p:grpSp>
      <p:sp>
        <p:nvSpPr>
          <p:cNvPr id="24" name="Incident beam is longitudinally polarized…">
            <a:extLst>
              <a:ext uri="{FF2B5EF4-FFF2-40B4-BE49-F238E27FC236}">
                <a16:creationId xmlns:a16="http://schemas.microsoft.com/office/drawing/2014/main" id="{A65878B2-5188-EF4A-8581-8B60FC78C9F8}"/>
              </a:ext>
            </a:extLst>
          </p:cNvPr>
          <p:cNvSpPr/>
          <p:nvPr/>
        </p:nvSpPr>
        <p:spPr>
          <a:xfrm>
            <a:off x="11068997" y="8064354"/>
            <a:ext cx="9313768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40" marR="40640" defTabSz="914400">
              <a:buClr>
                <a:srgbClr val="000000"/>
              </a:buClr>
              <a:buSzPct val="81000"/>
              <a:buFont typeface="Arial"/>
              <a:buChar char="•"/>
              <a:defRPr b="1">
                <a:uFill>
                  <a:solidFill>
                    <a:srgbClr val="962299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Incident beam is longitudinally polarized</a:t>
            </a:r>
          </a:p>
          <a:p>
            <a:pPr marL="40640" marR="40640" defTabSz="914400">
              <a:buClr>
                <a:srgbClr val="000000"/>
              </a:buClr>
              <a:buSzPct val="81000"/>
              <a:buFont typeface="Arial"/>
              <a:buChar char="•"/>
              <a:defRPr b="1">
                <a:uFill>
                  <a:solidFill>
                    <a:srgbClr val="962299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 sign of longitudinal polarization</a:t>
            </a:r>
          </a:p>
          <a:p>
            <a:pPr marL="40640" marR="40640" defTabSz="914400">
              <a:buClr>
                <a:srgbClr val="000000"/>
              </a:buClr>
              <a:buSzPct val="81000"/>
              <a:buFont typeface="Arial"/>
              <a:buChar char="•"/>
              <a:defRPr b="1">
                <a:uFill>
                  <a:solidFill>
                    <a:srgbClr val="962299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 fractional rate difference</a:t>
            </a:r>
          </a:p>
        </p:txBody>
      </p:sp>
      <p:sp>
        <p:nvSpPr>
          <p:cNvPr id="25" name="New physics: measure fundamental coupling constants to test completeness of standard model">
            <a:extLst>
              <a:ext uri="{FF2B5EF4-FFF2-40B4-BE49-F238E27FC236}">
                <a16:creationId xmlns:a16="http://schemas.microsoft.com/office/drawing/2014/main" id="{68123751-5BCE-C641-ACA8-6E56416AA7CC}"/>
              </a:ext>
            </a:extLst>
          </p:cNvPr>
          <p:cNvSpPr txBox="1"/>
          <p:nvPr/>
        </p:nvSpPr>
        <p:spPr>
          <a:xfrm>
            <a:off x="572287" y="10617800"/>
            <a:ext cx="21926514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309879" marR="81280" indent="-228600">
              <a:buSzPct val="8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physics: </a:t>
            </a:r>
            <a:r>
              <a:rPr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 fundamental coupling constants to test completeness of standard model</a:t>
            </a:r>
          </a:p>
        </p:txBody>
      </p:sp>
      <p:grpSp>
        <p:nvGrpSpPr>
          <p:cNvPr id="27" name="Group">
            <a:extLst>
              <a:ext uri="{FF2B5EF4-FFF2-40B4-BE49-F238E27FC236}">
                <a16:creationId xmlns:a16="http://schemas.microsoft.com/office/drawing/2014/main" id="{68DC76C9-24D3-8D48-BCDA-6E8AFA963C8A}"/>
              </a:ext>
            </a:extLst>
          </p:cNvPr>
          <p:cNvGrpSpPr/>
          <p:nvPr/>
        </p:nvGrpSpPr>
        <p:grpSpPr>
          <a:xfrm>
            <a:off x="12407016" y="1918514"/>
            <a:ext cx="8573384" cy="1830919"/>
            <a:chOff x="0" y="0"/>
            <a:chExt cx="7459063" cy="1830918"/>
          </a:xfrm>
        </p:grpSpPr>
        <p:sp>
          <p:nvSpPr>
            <p:cNvPr id="28" name="σ ∝ |Mγ + Mweak|2">
              <a:extLst>
                <a:ext uri="{FF2B5EF4-FFF2-40B4-BE49-F238E27FC236}">
                  <a16:creationId xmlns:a16="http://schemas.microsoft.com/office/drawing/2014/main" id="{BCC3545C-4C0E-9243-94CC-975789C2495E}"/>
                </a:ext>
              </a:extLst>
            </p:cNvPr>
            <p:cNvSpPr txBox="1"/>
            <p:nvPr/>
          </p:nvSpPr>
          <p:spPr>
            <a:xfrm>
              <a:off x="0" y="0"/>
              <a:ext cx="4955663" cy="912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9530" marR="59530" defTabSz="1334194">
                <a:defRPr sz="4600" b="1">
                  <a:solidFill>
                    <a:srgbClr val="001E57"/>
                  </a:solidFill>
                  <a:uFill>
                    <a:solidFill>
                      <a:srgbClr val="001E57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5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Roman"/>
                  <a:cs typeface="Times New Roman" panose="02020603050405020304" pitchFamily="18" charset="0"/>
                  <a:sym typeface="Times Roman"/>
                </a:rPr>
                <a:t>σ</a:t>
              </a:r>
              <a:r>
                <a:rPr sz="54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Roman"/>
                  <a:cs typeface="Times New Roman" panose="02020603050405020304" pitchFamily="18" charset="0"/>
                  <a:sym typeface="Times Roman"/>
                </a:rPr>
                <a:t> ∝ </a:t>
              </a:r>
              <a:r>
                <a:rPr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|</a:t>
              </a:r>
              <a:r>
                <a:rPr sz="5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Roman"/>
                  <a:cs typeface="Times New Roman" panose="02020603050405020304" pitchFamily="18" charset="0"/>
                  <a:sym typeface="Times Roman"/>
                </a:rPr>
                <a:t>M</a:t>
              </a:r>
              <a:r>
                <a:rPr sz="5400" baseline="-5999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Roman"/>
                  <a:cs typeface="Times New Roman" panose="02020603050405020304" pitchFamily="18" charset="0"/>
                  <a:sym typeface="Times Roman"/>
                </a:rPr>
                <a:t>γ</a:t>
              </a:r>
              <a:r>
                <a:rPr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sz="54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Roman"/>
                  <a:cs typeface="Times New Roman" panose="02020603050405020304" pitchFamily="18" charset="0"/>
                  <a:sym typeface="Times Roman"/>
                </a:rPr>
                <a:t>M</a:t>
              </a:r>
              <a:r>
                <a:rPr sz="5400" baseline="-5999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weak</a:t>
              </a:r>
              <a:r>
                <a:rPr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|</a:t>
              </a:r>
              <a:r>
                <a:rPr sz="5400" baseline="31999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9" name="~ |Mγ|2 + 2Mγ(Mweak)* +…">
              <a:extLst>
                <a:ext uri="{FF2B5EF4-FFF2-40B4-BE49-F238E27FC236}">
                  <a16:creationId xmlns:a16="http://schemas.microsoft.com/office/drawing/2014/main" id="{323E0B2F-DA85-7D40-B5F7-6E251E53FEA1}"/>
                </a:ext>
              </a:extLst>
            </p:cNvPr>
            <p:cNvSpPr txBox="1"/>
            <p:nvPr/>
          </p:nvSpPr>
          <p:spPr>
            <a:xfrm>
              <a:off x="496332" y="937633"/>
              <a:ext cx="6962732" cy="893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9530" marR="59530" defTabSz="1334194">
                <a:defRPr sz="4600" b="1">
                  <a:solidFill>
                    <a:srgbClr val="001E57"/>
                  </a:solidFill>
                  <a:uFill>
                    <a:solidFill>
                      <a:srgbClr val="001E57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5400">
                  <a:solidFill>
                    <a:schemeClr val="tx1"/>
                  </a:solidFill>
                  <a:latin typeface="Times New Roman" panose="02020603050405020304" pitchFamily="18" charset="0"/>
                  <a:ea typeface="Times Roman"/>
                  <a:cs typeface="Times New Roman" panose="02020603050405020304" pitchFamily="18" charset="0"/>
                  <a:sym typeface="Times Roman"/>
                </a:rPr>
                <a:t>~ </a:t>
              </a:r>
              <a:r>
                <a: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|</a:t>
              </a:r>
              <a:r>
                <a:rPr sz="5400" i="1">
                  <a:solidFill>
                    <a:schemeClr val="tx1"/>
                  </a:solidFill>
                  <a:latin typeface="Times New Roman" panose="02020603050405020304" pitchFamily="18" charset="0"/>
                  <a:ea typeface="Times Roman"/>
                  <a:cs typeface="Times New Roman" panose="02020603050405020304" pitchFamily="18" charset="0"/>
                  <a:sym typeface="Times Roman"/>
                </a:rPr>
                <a:t>M</a:t>
              </a:r>
              <a:r>
                <a:rPr sz="5400" baseline="-5999">
                  <a:solidFill>
                    <a:schemeClr val="tx1"/>
                  </a:solidFill>
                  <a:latin typeface="Times New Roman" panose="02020603050405020304" pitchFamily="18" charset="0"/>
                  <a:ea typeface="Times Roman"/>
                  <a:cs typeface="Times New Roman" panose="02020603050405020304" pitchFamily="18" charset="0"/>
                  <a:sym typeface="Times Roman"/>
                </a:rPr>
                <a:t>γ</a:t>
              </a:r>
              <a:r>
                <a: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|</a:t>
              </a:r>
              <a:r>
                <a:rPr sz="5400" baseline="31999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+ 2</a:t>
              </a:r>
              <a:r>
                <a:rPr sz="5400" i="1">
                  <a:solidFill>
                    <a:schemeClr val="tx1"/>
                  </a:solidFill>
                  <a:latin typeface="Times New Roman" panose="02020603050405020304" pitchFamily="18" charset="0"/>
                  <a:ea typeface="Times Roman"/>
                  <a:cs typeface="Times New Roman" panose="02020603050405020304" pitchFamily="18" charset="0"/>
                  <a:sym typeface="Times Roman"/>
                </a:rPr>
                <a:t>M</a:t>
              </a:r>
              <a:r>
                <a:rPr sz="5400" baseline="-5999">
                  <a:solidFill>
                    <a:schemeClr val="tx1"/>
                  </a:solidFill>
                  <a:latin typeface="Times New Roman" panose="02020603050405020304" pitchFamily="18" charset="0"/>
                  <a:ea typeface="Times Roman"/>
                  <a:cs typeface="Times New Roman" panose="02020603050405020304" pitchFamily="18" charset="0"/>
                  <a:sym typeface="Times Roman"/>
                </a:rPr>
                <a:t>γ</a:t>
              </a:r>
              <a:r>
                <a:rPr sz="5400">
                  <a:solidFill>
                    <a:schemeClr val="tx1"/>
                  </a:solidFill>
                  <a:latin typeface="Times New Roman" panose="02020603050405020304" pitchFamily="18" charset="0"/>
                  <a:ea typeface="Times Roman"/>
                  <a:cs typeface="Times New Roman" panose="02020603050405020304" pitchFamily="18" charset="0"/>
                  <a:sym typeface="Times Roman"/>
                </a:rPr>
                <a:t>(</a:t>
              </a:r>
              <a:r>
                <a:rPr sz="5400" i="1">
                  <a:solidFill>
                    <a:schemeClr val="tx1"/>
                  </a:solidFill>
                  <a:latin typeface="Times New Roman" panose="02020603050405020304" pitchFamily="18" charset="0"/>
                  <a:ea typeface="Times Roman"/>
                  <a:cs typeface="Times New Roman" panose="02020603050405020304" pitchFamily="18" charset="0"/>
                  <a:sym typeface="Times Roman"/>
                </a:rPr>
                <a:t>M</a:t>
              </a:r>
              <a:r>
                <a:rPr sz="5400" baseline="-5999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weak</a:t>
              </a:r>
              <a:r>
                <a: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)* +… </a:t>
              </a:r>
            </a:p>
          </p:txBody>
        </p:sp>
      </p:grpSp>
      <p:grpSp>
        <p:nvGrpSpPr>
          <p:cNvPr id="30" name="Group">
            <a:extLst>
              <a:ext uri="{FF2B5EF4-FFF2-40B4-BE49-F238E27FC236}">
                <a16:creationId xmlns:a16="http://schemas.microsoft.com/office/drawing/2014/main" id="{164D11FF-B236-4943-9641-AFAC9755DE47}"/>
              </a:ext>
            </a:extLst>
          </p:cNvPr>
          <p:cNvGrpSpPr/>
          <p:nvPr/>
        </p:nvGrpSpPr>
        <p:grpSpPr>
          <a:xfrm>
            <a:off x="11688293" y="4256124"/>
            <a:ext cx="7558123" cy="2033383"/>
            <a:chOff x="0" y="0"/>
            <a:chExt cx="7558121" cy="2033382"/>
          </a:xfrm>
        </p:grpSpPr>
        <p:pic>
          <p:nvPicPr>
            <p:cNvPr id="31" name="image.pdf" descr="image.pdf">
              <a:extLst>
                <a:ext uri="{FF2B5EF4-FFF2-40B4-BE49-F238E27FC236}">
                  <a16:creationId xmlns:a16="http://schemas.microsoft.com/office/drawing/2014/main" id="{EFC4BDF9-077D-AA4A-B4E2-043CC3535016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 r="12924"/>
            <a:stretch>
              <a:fillRect/>
            </a:stretch>
          </p:blipFill>
          <p:spPr>
            <a:xfrm>
              <a:off x="0" y="0"/>
              <a:ext cx="4378777" cy="2033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" name="Image" descr="Image">
              <a:extLst>
                <a:ext uri="{FF2B5EF4-FFF2-40B4-BE49-F238E27FC236}">
                  <a16:creationId xmlns:a16="http://schemas.microsoft.com/office/drawing/2014/main" id="{A2AF18F6-0CE0-0D4F-BE54-67951A91A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16469" y="280091"/>
              <a:ext cx="3141653" cy="1670706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9AE624EA-3F96-944F-A5D0-7B211C865D6B}"/>
              </a:ext>
            </a:extLst>
          </p:cNvPr>
          <p:cNvSpPr/>
          <p:nvPr/>
        </p:nvSpPr>
        <p:spPr>
          <a:xfrm>
            <a:off x="10824282" y="7035467"/>
            <a:ext cx="61068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PVES measures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Apv</a:t>
            </a:r>
            <a:endParaRPr lang="en-US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New physics: measure fundamental coupling constants to test completeness of standard model">
            <a:extLst>
              <a:ext uri="{FF2B5EF4-FFF2-40B4-BE49-F238E27FC236}">
                <a16:creationId xmlns:a16="http://schemas.microsoft.com/office/drawing/2014/main" id="{C25C8578-C7E8-1C4A-89D9-50683329EE79}"/>
              </a:ext>
            </a:extLst>
          </p:cNvPr>
          <p:cNvSpPr txBox="1"/>
          <p:nvPr/>
        </p:nvSpPr>
        <p:spPr>
          <a:xfrm>
            <a:off x="6208827" y="12006400"/>
            <a:ext cx="1813060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309879" marR="81280" indent="-228600">
              <a:buSzPct val="8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</a:t>
            </a:r>
            <a:r>
              <a:rPr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 fundamental constant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Cee in electron-electron scattering</a:t>
            </a:r>
            <a:endParaRPr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8EF73A3-5A47-7D4E-9056-25FD6A292E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03" t="26956" r="62768" b="6788"/>
          <a:stretch/>
        </p:blipFill>
        <p:spPr>
          <a:xfrm>
            <a:off x="2471722" y="11532773"/>
            <a:ext cx="3222886" cy="1843790"/>
          </a:xfrm>
          <a:prstGeom prst="rect">
            <a:avLst/>
          </a:prstGeom>
        </p:spPr>
      </p:pic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2921FCC8-8DC1-8A49-99F4-FBF6BAB3E2D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017273" y="12948046"/>
            <a:ext cx="349454" cy="636712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57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3A24BEF0-86BE-F249-850B-89D38A85E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829937"/>
            <a:ext cx="23631693" cy="7354899"/>
          </a:xfrm>
          <a:prstGeom prst="rect">
            <a:avLst/>
          </a:prstGeom>
          <a:ln w="12700"/>
        </p:spPr>
      </p:pic>
      <p:sp>
        <p:nvSpPr>
          <p:cNvPr id="3" name="MOLLER">
            <a:extLst>
              <a:ext uri="{FF2B5EF4-FFF2-40B4-BE49-F238E27FC236}">
                <a16:creationId xmlns:a16="http://schemas.microsoft.com/office/drawing/2014/main" id="{1B00E43C-89D4-5C40-A6F4-18C6B0FBD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29" y="0"/>
            <a:ext cx="24435058" cy="1464469"/>
          </a:xfrm>
          <a:prstGeom prst="rect">
            <a:avLst/>
          </a:prstGeom>
        </p:spPr>
        <p:txBody>
          <a:bodyPr/>
          <a:lstStyle/>
          <a:p>
            <a:r>
              <a:rPr dirty="0"/>
              <a:t>MOLLER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CC80AF32-4B5B-2245-B183-C1E511049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773" y="7569617"/>
            <a:ext cx="9461501" cy="5486401"/>
          </a:xfrm>
          <a:prstGeom prst="rect">
            <a:avLst/>
          </a:prstGeom>
          <a:ln w="12700"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0A8A9-88D0-3E4B-B5DA-E425EF9C574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5332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E1071B-8B50-F844-A8CF-D90EDD03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4450"/>
            <a:ext cx="24231600" cy="136271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32DA9-AB60-9444-B0F9-E3BEC806F6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5401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96EBCD06-3077-D848-A106-37490E559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563" y="1335078"/>
            <a:ext cx="4654336" cy="3905471"/>
          </a:xfrm>
          <a:prstGeom prst="rect">
            <a:avLst/>
          </a:prstGeom>
          <a:ln w="12700"/>
        </p:spPr>
      </p:pic>
      <p:sp>
        <p:nvSpPr>
          <p:cNvPr id="3" name="PV-DIS at EIC">
            <a:extLst>
              <a:ext uri="{FF2B5EF4-FFF2-40B4-BE49-F238E27FC236}">
                <a16:creationId xmlns:a16="http://schemas.microsoft.com/office/drawing/2014/main" id="{57C0171B-2E15-CD48-B069-16B4DB9F6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29" y="0"/>
            <a:ext cx="24435058" cy="1464469"/>
          </a:xfrm>
          <a:prstGeom prst="rect">
            <a:avLst/>
          </a:prstGeom>
        </p:spPr>
        <p:txBody>
          <a:bodyPr/>
          <a:lstStyle/>
          <a:p>
            <a:r>
              <a:t>PV-DIS at EIC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A5A12936-0BD9-D847-9478-24B9569F2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386" y="4424264"/>
            <a:ext cx="12160538" cy="8645036"/>
          </a:xfrm>
          <a:prstGeom prst="rect">
            <a:avLst/>
          </a:prstGeom>
          <a:ln w="12700"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Measurement of   modeled with ECCE detector…">
                <a:extLst>
                  <a:ext uri="{FF2B5EF4-FFF2-40B4-BE49-F238E27FC236}">
                    <a16:creationId xmlns:a16="http://schemas.microsoft.com/office/drawing/2014/main" id="{8514DC7A-71A7-A54E-9394-680B89AB61DE}"/>
                  </a:ext>
                </a:extLst>
              </p:cNvPr>
              <p:cNvSpPr/>
              <p:nvPr/>
            </p:nvSpPr>
            <p:spPr>
              <a:xfrm>
                <a:off x="434309" y="1386326"/>
                <a:ext cx="12496069" cy="295783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marL="0" marR="0" defTabSz="914400">
                  <a:spcBef>
                    <a:spcPts val="700"/>
                  </a:spcBef>
                  <a:buFont typeface="Wingdings"/>
                  <a:defRPr sz="3500"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Measurement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𝑃𝑉</m:t>
                        </m:r>
                      </m:sub>
                      <m:sup>
                        <m:r>
                          <a:rPr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𝐷𝐼𝑆</m:t>
                        </m:r>
                      </m:sup>
                    </m:sSubSup>
                  </m:oMath>
                </a14:m>
                <a:r>
                  <a:t> modeled with ECCE detector</a:t>
                </a:r>
              </a:p>
              <a:p>
                <a:pPr marL="342900" marR="0" indent="-342900" defTabSz="914400">
                  <a:buSzPct val="100000"/>
                  <a:buChar char="•"/>
                  <a:defRPr sz="3500"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Proton or deuterium, PDF uncertainty is under control</a:t>
                </a:r>
              </a:p>
              <a:p>
                <a:pPr marL="342900" marR="0" indent="-342900" defTabSz="914400">
                  <a:buSzPct val="100000"/>
                  <a:buChar char="•"/>
                  <a:defRPr sz="3500"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Average over nuclear polarization </a:t>
                </a:r>
              </a:p>
              <a:p>
                <a:pPr marL="342900" marR="0" indent="-342900" defTabSz="914400">
                  <a:buSzPct val="100000"/>
                  <a:buChar char="•"/>
                  <a:defRPr sz="3500"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1% precision of e-beam polarimetry competes with statistics</a:t>
                </a:r>
              </a:p>
              <a:p>
                <a:pPr marL="342900" marR="0" indent="-342900" defTabSz="914400">
                  <a:buSzPct val="100000"/>
                  <a:buChar char="•"/>
                  <a:defRPr sz="3500"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Int. Lumi. ~100 fb</a:t>
                </a:r>
                <a:r>
                  <a:rPr baseline="30628"/>
                  <a:t>-1 </a:t>
                </a:r>
                <a:r>
                  <a:rPr baseline="-1371"/>
                  <a:t>(~1yr@10</a:t>
                </a:r>
                <a:r>
                  <a:rPr baseline="30628"/>
                  <a:t>35</a:t>
                </a:r>
                <a:r>
                  <a:rPr baseline="-1371"/>
                  <a:t>)</a:t>
                </a:r>
              </a:p>
            </p:txBody>
          </p:sp>
        </mc:Choice>
        <mc:Fallback xmlns="">
          <p:sp>
            <p:nvSpPr>
              <p:cNvPr id="5" name="Measurement of   modeled with ECCE detector…">
                <a:extLst>
                  <a:ext uri="{FF2B5EF4-FFF2-40B4-BE49-F238E27FC236}">
                    <a16:creationId xmlns:a16="http://schemas.microsoft.com/office/drawing/2014/main" id="{8514DC7A-71A7-A54E-9394-680B89AB61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09" y="1386326"/>
                <a:ext cx="12496069" cy="2957837"/>
              </a:xfrm>
              <a:prstGeom prst="rect">
                <a:avLst/>
              </a:prstGeom>
              <a:blipFill>
                <a:blip r:embed="rId4"/>
                <a:stretch>
                  <a:fillRect l="-1827" b="-555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">
            <a:extLst>
              <a:ext uri="{FF2B5EF4-FFF2-40B4-BE49-F238E27FC236}">
                <a16:creationId xmlns:a16="http://schemas.microsoft.com/office/drawing/2014/main" id="{266E2B61-B1AC-6349-B8EC-9AC987416939}"/>
              </a:ext>
            </a:extLst>
          </p:cNvPr>
          <p:cNvGrpSpPr/>
          <p:nvPr/>
        </p:nvGrpSpPr>
        <p:grpSpPr>
          <a:xfrm>
            <a:off x="18411469" y="1069911"/>
            <a:ext cx="5695385" cy="11970149"/>
            <a:chOff x="0" y="0"/>
            <a:chExt cx="5695383" cy="11970148"/>
          </a:xfrm>
        </p:grpSpPr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EE7143F7-6925-A94F-AAB8-B628AE65E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109899"/>
              <a:ext cx="5695384" cy="586025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0CD2A835-AC1C-DC4D-A4B2-7D9AAF8A2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5695384" cy="584526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D05969-7D33-1047-813E-CABF42870DF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1834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9D2749-BF96-084D-9455-654A29B68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63500"/>
            <a:ext cx="24244300" cy="13589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28B89-7152-3048-8E9C-401463ACCE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4739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ectroweak Structure Functions">
            <a:extLst>
              <a:ext uri="{FF2B5EF4-FFF2-40B4-BE49-F238E27FC236}">
                <a16:creationId xmlns:a16="http://schemas.microsoft.com/office/drawing/2014/main" id="{4418C44A-96CA-134F-86B7-95715C261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29" y="0"/>
            <a:ext cx="24435058" cy="1464469"/>
          </a:xfrm>
          <a:prstGeom prst="rect">
            <a:avLst/>
          </a:prstGeom>
        </p:spPr>
        <p:txBody>
          <a:bodyPr/>
          <a:lstStyle/>
          <a:p>
            <a:r>
              <a:t>Electroweak Structure Functions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5B2A885C-7D84-B745-89A7-2B8BC8305C52}"/>
              </a:ext>
            </a:extLst>
          </p:cNvPr>
          <p:cNvGrpSpPr/>
          <p:nvPr/>
        </p:nvGrpSpPr>
        <p:grpSpPr>
          <a:xfrm>
            <a:off x="2359724" y="2403884"/>
            <a:ext cx="18735309" cy="4728601"/>
            <a:chOff x="0" y="0"/>
            <a:chExt cx="18735307" cy="4728599"/>
          </a:xfrm>
        </p:grpSpPr>
        <p:sp>
          <p:nvSpPr>
            <p:cNvPr id="4" name="Rounded Rectangle">
              <a:extLst>
                <a:ext uri="{FF2B5EF4-FFF2-40B4-BE49-F238E27FC236}">
                  <a16:creationId xmlns:a16="http://schemas.microsoft.com/office/drawing/2014/main" id="{BF8E5DBB-677A-444C-8C87-EF02A1A55810}"/>
                </a:ext>
              </a:extLst>
            </p:cNvPr>
            <p:cNvSpPr/>
            <p:nvPr/>
          </p:nvSpPr>
          <p:spPr>
            <a:xfrm>
              <a:off x="148224" y="3117643"/>
              <a:ext cx="8231215" cy="1610957"/>
            </a:xfrm>
            <a:prstGeom prst="roundRect">
              <a:avLst>
                <a:gd name="adj" fmla="val 17087"/>
              </a:avLst>
            </a:prstGeom>
            <a:solidFill>
              <a:srgbClr val="D8DBDF"/>
            </a:solidFill>
            <a:ln w="25400" cap="flat">
              <a:solidFill>
                <a:srgbClr val="728FBC">
                  <a:alpha val="5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algn="ctr" defTabSz="584200">
                <a:defRPr sz="3400">
                  <a:solidFill>
                    <a:srgbClr val="FFFFFF"/>
                  </a:solidFill>
                  <a:uFillTx/>
                  <a:latin typeface="Palatino"/>
                  <a:ea typeface="Palatino"/>
                  <a:cs typeface="Palatino"/>
                  <a:sym typeface="Palatino"/>
                </a:defRPr>
              </a:pPr>
              <a:endParaRPr/>
            </a:p>
          </p:txBody>
        </p:sp>
        <p:sp>
          <p:nvSpPr>
            <p:cNvPr id="5" name="Rounded Rectangle">
              <a:extLst>
                <a:ext uri="{FF2B5EF4-FFF2-40B4-BE49-F238E27FC236}">
                  <a16:creationId xmlns:a16="http://schemas.microsoft.com/office/drawing/2014/main" id="{1692F3CA-8F9E-A547-9D5E-E4C60EE16012}"/>
                </a:ext>
              </a:extLst>
            </p:cNvPr>
            <p:cNvSpPr/>
            <p:nvPr/>
          </p:nvSpPr>
          <p:spPr>
            <a:xfrm>
              <a:off x="0" y="692408"/>
              <a:ext cx="8527666" cy="1621544"/>
            </a:xfrm>
            <a:prstGeom prst="roundRect">
              <a:avLst>
                <a:gd name="adj" fmla="val 15797"/>
              </a:avLst>
            </a:prstGeom>
            <a:solidFill>
              <a:srgbClr val="D8DBDF"/>
            </a:solidFill>
            <a:ln w="25400" cap="flat">
              <a:solidFill>
                <a:srgbClr val="728FBC">
                  <a:alpha val="5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algn="ctr" defTabSz="584200">
                <a:defRPr sz="3400">
                  <a:solidFill>
                    <a:srgbClr val="FFFFFF"/>
                  </a:solidFill>
                  <a:uFillTx/>
                  <a:latin typeface="Palatino"/>
                  <a:ea typeface="Palatino"/>
                  <a:cs typeface="Palatino"/>
                  <a:sym typeface="Palatino"/>
                </a:defRPr>
              </a:pPr>
              <a:endParaRPr/>
            </a:p>
          </p:txBody>
        </p:sp>
        <p:pic>
          <p:nvPicPr>
            <p:cNvPr id="6" name="droppedImage.pdf" descr="droppedImage.pdf">
              <a:extLst>
                <a:ext uri="{FF2B5EF4-FFF2-40B4-BE49-F238E27FC236}">
                  <a16:creationId xmlns:a16="http://schemas.microsoft.com/office/drawing/2014/main" id="{2E0CDCFA-9A96-E146-851A-5C864BEEB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787" y="786079"/>
              <a:ext cx="8358092" cy="1271596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7" name="polarized electron, unpolarized hadron">
              <a:extLst>
                <a:ext uri="{FF2B5EF4-FFF2-40B4-BE49-F238E27FC236}">
                  <a16:creationId xmlns:a16="http://schemas.microsoft.com/office/drawing/2014/main" id="{4F796F49-4D02-924F-A462-B0EC4649DC1B}"/>
                </a:ext>
              </a:extLst>
            </p:cNvPr>
            <p:cNvSpPr/>
            <p:nvPr/>
          </p:nvSpPr>
          <p:spPr>
            <a:xfrm>
              <a:off x="691873" y="-1"/>
              <a:ext cx="8207893" cy="6782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40639" marR="40639" defTabSz="914400">
                <a:defRPr sz="3500" b="1" i="1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rPr>
                  <a:solidFill>
                    <a:srgbClr val="9A244F"/>
                  </a:solidFill>
                </a:rPr>
                <a:t>polarized</a:t>
              </a:r>
              <a:r>
                <a:t> electron, </a:t>
              </a:r>
              <a:r>
                <a:rPr>
                  <a:solidFill>
                    <a:srgbClr val="0056D6"/>
                  </a:solidFill>
                </a:rPr>
                <a:t>unpolarized</a:t>
              </a:r>
              <a:r>
                <a:t> hadron</a:t>
              </a:r>
            </a:p>
          </p:txBody>
        </p:sp>
        <p:pic>
          <p:nvPicPr>
            <p:cNvPr id="8" name="droppedImage.pdf" descr="droppedImage.pdf">
              <a:extLst>
                <a:ext uri="{FF2B5EF4-FFF2-40B4-BE49-F238E27FC236}">
                  <a16:creationId xmlns:a16="http://schemas.microsoft.com/office/drawing/2014/main" id="{C0F09627-3919-A845-8607-4910B0526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174" y="3204066"/>
              <a:ext cx="8277316" cy="127343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9" name="unpolarized electron, polarized hadron">
              <a:extLst>
                <a:ext uri="{FF2B5EF4-FFF2-40B4-BE49-F238E27FC236}">
                  <a16:creationId xmlns:a16="http://schemas.microsoft.com/office/drawing/2014/main" id="{887294AE-7575-B44C-866C-3985623B9584}"/>
                </a:ext>
              </a:extLst>
            </p:cNvPr>
            <p:cNvSpPr/>
            <p:nvPr/>
          </p:nvSpPr>
          <p:spPr>
            <a:xfrm>
              <a:off x="930652" y="2416317"/>
              <a:ext cx="7298007" cy="6782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40639" marR="40639" defTabSz="914400">
                <a:defRPr sz="3500" b="1" i="1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rPr>
                  <a:solidFill>
                    <a:srgbClr val="0061FF"/>
                  </a:solidFill>
                </a:rPr>
                <a:t>unpolarized</a:t>
              </a:r>
              <a:r>
                <a:t> electron, </a:t>
              </a:r>
              <a:r>
                <a:rPr>
                  <a:solidFill>
                    <a:srgbClr val="791A3E"/>
                  </a:solidFill>
                </a:rPr>
                <a:t>polarized</a:t>
              </a:r>
              <a:r>
                <a:t> hadron</a:t>
              </a:r>
            </a:p>
          </p:txBody>
        </p:sp>
        <p:pic>
          <p:nvPicPr>
            <p:cNvPr id="10" name="droppedImage.pdf" descr="droppedImage.pdf">
              <a:extLst>
                <a:ext uri="{FF2B5EF4-FFF2-40B4-BE49-F238E27FC236}">
                  <a16:creationId xmlns:a16="http://schemas.microsoft.com/office/drawing/2014/main" id="{88EC98C3-248F-BB40-87B1-D99DE36AE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81777" y="2915983"/>
              <a:ext cx="4450545" cy="6021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droppedImage.pdf" descr="droppedImage.pdf">
              <a:extLst>
                <a:ext uri="{FF2B5EF4-FFF2-40B4-BE49-F238E27FC236}">
                  <a16:creationId xmlns:a16="http://schemas.microsoft.com/office/drawing/2014/main" id="{9AC60A5D-FD14-8E46-917F-E7CA77999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55292" y="2802451"/>
              <a:ext cx="4580016" cy="619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droppedImage.pdf" descr="droppedImage.pdf">
              <a:extLst>
                <a:ext uri="{FF2B5EF4-FFF2-40B4-BE49-F238E27FC236}">
                  <a16:creationId xmlns:a16="http://schemas.microsoft.com/office/drawing/2014/main" id="{33D3921F-AA5B-B748-9A6C-BE9996FD0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08350" y="3806092"/>
              <a:ext cx="4010768" cy="614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droppedImage.pdf" descr="droppedImage.pdf">
              <a:extLst>
                <a:ext uri="{FF2B5EF4-FFF2-40B4-BE49-F238E27FC236}">
                  <a16:creationId xmlns:a16="http://schemas.microsoft.com/office/drawing/2014/main" id="{6657FC8F-473E-9248-8F18-1C1244363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40807" y="3708744"/>
              <a:ext cx="3608987" cy="588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proton">
              <a:extLst>
                <a:ext uri="{FF2B5EF4-FFF2-40B4-BE49-F238E27FC236}">
                  <a16:creationId xmlns:a16="http://schemas.microsoft.com/office/drawing/2014/main" id="{673841BE-49C3-BB44-B965-78D4A60F5ADC}"/>
                </a:ext>
              </a:extLst>
            </p:cNvPr>
            <p:cNvSpPr/>
            <p:nvPr/>
          </p:nvSpPr>
          <p:spPr>
            <a:xfrm>
              <a:off x="10385280" y="35267"/>
              <a:ext cx="2124061" cy="987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0" marR="0" algn="ctr" defTabSz="584200">
                <a:defRPr sz="3500" b="1">
                  <a:solidFill>
                    <a:srgbClr val="0056D6"/>
                  </a:solidFill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proton</a:t>
              </a:r>
            </a:p>
          </p:txBody>
        </p:sp>
        <p:sp>
          <p:nvSpPr>
            <p:cNvPr id="15" name="deuteron">
              <a:extLst>
                <a:ext uri="{FF2B5EF4-FFF2-40B4-BE49-F238E27FC236}">
                  <a16:creationId xmlns:a16="http://schemas.microsoft.com/office/drawing/2014/main" id="{34BC1AD9-3855-E94F-A629-0F4342570428}"/>
                </a:ext>
              </a:extLst>
            </p:cNvPr>
            <p:cNvSpPr/>
            <p:nvPr/>
          </p:nvSpPr>
          <p:spPr>
            <a:xfrm>
              <a:off x="15233601" y="51205"/>
              <a:ext cx="2806815" cy="987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0" marR="0" algn="ctr" defTabSz="584200">
                <a:defRPr sz="3500" b="1">
                  <a:solidFill>
                    <a:srgbClr val="FF4013"/>
                  </a:solidFill>
                  <a:uFillTx/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deuteron</a:t>
              </a:r>
            </a:p>
          </p:txBody>
        </p:sp>
        <p:pic>
          <p:nvPicPr>
            <p:cNvPr id="16" name="droppedImage.pdf" descr="droppedImage.pdf">
              <a:extLst>
                <a:ext uri="{FF2B5EF4-FFF2-40B4-BE49-F238E27FC236}">
                  <a16:creationId xmlns:a16="http://schemas.microsoft.com/office/drawing/2014/main" id="{03D0BF0D-5FBD-2C4A-B0B5-77076E93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37821" y="1184317"/>
              <a:ext cx="3735995" cy="663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droppedImage.pdf" descr="droppedImage.pdf">
              <a:extLst>
                <a:ext uri="{FF2B5EF4-FFF2-40B4-BE49-F238E27FC236}">
                  <a16:creationId xmlns:a16="http://schemas.microsoft.com/office/drawing/2014/main" id="{34581678-7D1B-D442-BC57-3EDB8CC34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18739" y="2009690"/>
              <a:ext cx="3577324" cy="6635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droppedImage.pdf" descr="droppedImage.pdf">
              <a:extLst>
                <a:ext uri="{FF2B5EF4-FFF2-40B4-BE49-F238E27FC236}">
                  <a16:creationId xmlns:a16="http://schemas.microsoft.com/office/drawing/2014/main" id="{4125EC3B-C20F-DD4F-AD05-38DC7F895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867380" y="1912342"/>
              <a:ext cx="3172026" cy="631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droppedImage.pdf" descr="droppedImage.pdf">
              <a:extLst>
                <a:ext uri="{FF2B5EF4-FFF2-40B4-BE49-F238E27FC236}">
                  <a16:creationId xmlns:a16="http://schemas.microsoft.com/office/drawing/2014/main" id="{B4A93EEB-44B5-4844-B913-41E9B83C2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398049" y="1070785"/>
              <a:ext cx="4094502" cy="679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F93BE1DC-8363-D74A-9182-5B9AE4B8C539}"/>
              </a:ext>
            </a:extLst>
          </p:cNvPr>
          <p:cNvGrpSpPr/>
          <p:nvPr/>
        </p:nvGrpSpPr>
        <p:grpSpPr>
          <a:xfrm>
            <a:off x="8817654" y="1228981"/>
            <a:ext cx="6748692" cy="755651"/>
            <a:chOff x="0" y="0"/>
            <a:chExt cx="6748690" cy="755649"/>
          </a:xfrm>
        </p:grpSpPr>
        <p:grpSp>
          <p:nvGrpSpPr>
            <p:cNvPr id="21" name="Group">
              <a:extLst>
                <a:ext uri="{FF2B5EF4-FFF2-40B4-BE49-F238E27FC236}">
                  <a16:creationId xmlns:a16="http://schemas.microsoft.com/office/drawing/2014/main" id="{B827BDAC-000C-5241-8EA5-218113444B1F}"/>
                </a:ext>
              </a:extLst>
            </p:cNvPr>
            <p:cNvGrpSpPr/>
            <p:nvPr/>
          </p:nvGrpSpPr>
          <p:grpSpPr>
            <a:xfrm>
              <a:off x="641800" y="213357"/>
              <a:ext cx="1552648" cy="464666"/>
              <a:chOff x="0" y="0"/>
              <a:chExt cx="1552647" cy="464664"/>
            </a:xfrm>
          </p:grpSpPr>
          <p:sp>
            <p:nvSpPr>
              <p:cNvPr id="27" name="Line">
                <a:extLst>
                  <a:ext uri="{FF2B5EF4-FFF2-40B4-BE49-F238E27FC236}">
                    <a16:creationId xmlns:a16="http://schemas.microsoft.com/office/drawing/2014/main" id="{55748D62-28A7-8F4C-B1E3-2B2DD8CE4BD0}"/>
                  </a:ext>
                </a:extLst>
              </p:cNvPr>
              <p:cNvSpPr/>
              <p:nvPr/>
            </p:nvSpPr>
            <p:spPr>
              <a:xfrm flipH="1">
                <a:off x="-1" y="253643"/>
                <a:ext cx="1552649" cy="78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defTabSz="45720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8" name="Arrow">
                <a:extLst>
                  <a:ext uri="{FF2B5EF4-FFF2-40B4-BE49-F238E27FC236}">
                    <a16:creationId xmlns:a16="http://schemas.microsoft.com/office/drawing/2014/main" id="{12CAE77B-BE1B-394F-819D-FA47A9CCCE2A}"/>
                  </a:ext>
                </a:extLst>
              </p:cNvPr>
              <p:cNvSpPr/>
              <p:nvPr/>
            </p:nvSpPr>
            <p:spPr>
              <a:xfrm>
                <a:off x="284018" y="0"/>
                <a:ext cx="790755" cy="464665"/>
              </a:xfrm>
              <a:prstGeom prst="rightArrow">
                <a:avLst>
                  <a:gd name="adj1" fmla="val 44671"/>
                  <a:gd name="adj2" fmla="val 83425"/>
                </a:avLst>
              </a:prstGeom>
              <a:solidFill>
                <a:srgbClr val="C6E6E9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endParaRPr/>
              </a:p>
            </p:txBody>
          </p:sp>
        </p:grpSp>
        <p:grpSp>
          <p:nvGrpSpPr>
            <p:cNvPr id="22" name="Group">
              <a:extLst>
                <a:ext uri="{FF2B5EF4-FFF2-40B4-BE49-F238E27FC236}">
                  <a16:creationId xmlns:a16="http://schemas.microsoft.com/office/drawing/2014/main" id="{9DDDE3E4-653C-CD43-BE89-0622C5D4AB47}"/>
                </a:ext>
              </a:extLst>
            </p:cNvPr>
            <p:cNvGrpSpPr/>
            <p:nvPr/>
          </p:nvGrpSpPr>
          <p:grpSpPr>
            <a:xfrm>
              <a:off x="2498335" y="228600"/>
              <a:ext cx="1546655" cy="475789"/>
              <a:chOff x="0" y="0"/>
              <a:chExt cx="1546653" cy="475788"/>
            </a:xfrm>
          </p:grpSpPr>
          <p:sp>
            <p:nvSpPr>
              <p:cNvPr id="25" name="Line">
                <a:extLst>
                  <a:ext uri="{FF2B5EF4-FFF2-40B4-BE49-F238E27FC236}">
                    <a16:creationId xmlns:a16="http://schemas.microsoft.com/office/drawing/2014/main" id="{22DBC357-138F-2A40-9AF7-94CB2B5F5768}"/>
                  </a:ext>
                </a:extLst>
              </p:cNvPr>
              <p:cNvSpPr/>
              <p:nvPr/>
            </p:nvSpPr>
            <p:spPr>
              <a:xfrm flipH="1">
                <a:off x="-1" y="232337"/>
                <a:ext cx="1546655" cy="77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defTabSz="45720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6" name="Arrow">
                <a:extLst>
                  <a:ext uri="{FF2B5EF4-FFF2-40B4-BE49-F238E27FC236}">
                    <a16:creationId xmlns:a16="http://schemas.microsoft.com/office/drawing/2014/main" id="{E3A4532F-BB01-4C43-B180-8F9808601096}"/>
                  </a:ext>
                </a:extLst>
              </p:cNvPr>
              <p:cNvSpPr/>
              <p:nvPr/>
            </p:nvSpPr>
            <p:spPr>
              <a:xfrm>
                <a:off x="400530" y="0"/>
                <a:ext cx="790756" cy="475789"/>
              </a:xfrm>
              <a:prstGeom prst="rightArrow">
                <a:avLst>
                  <a:gd name="adj1" fmla="val 44671"/>
                  <a:gd name="adj2" fmla="val 105203"/>
                </a:avLst>
              </a:prstGeom>
              <a:solidFill>
                <a:srgbClr val="C6E6E9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endParaRPr/>
              </a:p>
            </p:txBody>
          </p:sp>
        </p:grpSp>
        <p:sp>
          <p:nvSpPr>
            <p:cNvPr id="23" name="e-">
              <a:extLst>
                <a:ext uri="{FF2B5EF4-FFF2-40B4-BE49-F238E27FC236}">
                  <a16:creationId xmlns:a16="http://schemas.microsoft.com/office/drawing/2014/main" id="{D3882D11-7735-9B4D-ABA5-1F2ECF2DC63F}"/>
                </a:ext>
              </a:extLst>
            </p:cNvPr>
            <p:cNvSpPr/>
            <p:nvPr/>
          </p:nvSpPr>
          <p:spPr>
            <a:xfrm>
              <a:off x="0" y="0"/>
              <a:ext cx="493194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40639" marR="40639" defTabSz="914400">
                <a:defRPr b="1" i="1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e</a:t>
              </a:r>
              <a:r>
                <a:rPr baseline="31999"/>
                <a:t>-</a:t>
              </a:r>
            </a:p>
          </p:txBody>
        </p:sp>
        <p:sp>
          <p:nvSpPr>
            <p:cNvPr id="24" name="1H, 2H, 3He">
              <a:extLst>
                <a:ext uri="{FF2B5EF4-FFF2-40B4-BE49-F238E27FC236}">
                  <a16:creationId xmlns:a16="http://schemas.microsoft.com/office/drawing/2014/main" id="{5FBC6257-237C-BF49-95B6-1C6353E3832C}"/>
                </a:ext>
              </a:extLst>
            </p:cNvPr>
            <p:cNvSpPr/>
            <p:nvPr/>
          </p:nvSpPr>
          <p:spPr>
            <a:xfrm>
              <a:off x="4348877" y="95250"/>
              <a:ext cx="2399815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40639" marR="40639" defTabSz="914400">
                <a:defRPr sz="3700" b="1" i="1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rPr baseline="31999"/>
                <a:t>1</a:t>
              </a:r>
              <a:r>
                <a:t>H, </a:t>
              </a:r>
              <a:r>
                <a:rPr baseline="31999"/>
                <a:t>2</a:t>
              </a:r>
              <a:r>
                <a:t>H, </a:t>
              </a:r>
              <a:r>
                <a:rPr baseline="31999"/>
                <a:t>3</a:t>
              </a:r>
              <a:r>
                <a:t>He</a:t>
              </a:r>
            </a:p>
          </p:txBody>
        </p:sp>
      </p:grpSp>
      <p:grpSp>
        <p:nvGrpSpPr>
          <p:cNvPr id="29" name="Group">
            <a:extLst>
              <a:ext uri="{FF2B5EF4-FFF2-40B4-BE49-F238E27FC236}">
                <a16:creationId xmlns:a16="http://schemas.microsoft.com/office/drawing/2014/main" id="{4F17A16B-02E1-554D-8498-F3DADF09B566}"/>
              </a:ext>
            </a:extLst>
          </p:cNvPr>
          <p:cNvGrpSpPr/>
          <p:nvPr/>
        </p:nvGrpSpPr>
        <p:grpSpPr>
          <a:xfrm>
            <a:off x="403927" y="7747403"/>
            <a:ext cx="23705045" cy="5125623"/>
            <a:chOff x="0" y="0"/>
            <a:chExt cx="23705044" cy="5125622"/>
          </a:xfrm>
        </p:grpSpPr>
        <p:pic>
          <p:nvPicPr>
            <p:cNvPr id="30" name="image38.jpg" descr="image38.jpg">
              <a:extLst>
                <a:ext uri="{FF2B5EF4-FFF2-40B4-BE49-F238E27FC236}">
                  <a16:creationId xmlns:a16="http://schemas.microsoft.com/office/drawing/2014/main" id="{5B3BC308-FE23-EB4A-9045-1716739A5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57772" y="0"/>
              <a:ext cx="7931359" cy="472860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31" name="image42.jpg" descr="image42.jpg">
              <a:extLst>
                <a:ext uri="{FF2B5EF4-FFF2-40B4-BE49-F238E27FC236}">
                  <a16:creationId xmlns:a16="http://schemas.microsoft.com/office/drawing/2014/main" id="{2CA44CA6-542F-7945-8A8A-3D299D01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910921" y="0"/>
              <a:ext cx="7794124" cy="464678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grpSp>
          <p:nvGrpSpPr>
            <p:cNvPr id="32" name="Group">
              <a:extLst>
                <a:ext uri="{FF2B5EF4-FFF2-40B4-BE49-F238E27FC236}">
                  <a16:creationId xmlns:a16="http://schemas.microsoft.com/office/drawing/2014/main" id="{23506084-2E0F-3A44-8884-EA8F47FE7533}"/>
                </a:ext>
              </a:extLst>
            </p:cNvPr>
            <p:cNvGrpSpPr/>
            <p:nvPr/>
          </p:nvGrpSpPr>
          <p:grpSpPr>
            <a:xfrm>
              <a:off x="1321975" y="1883290"/>
              <a:ext cx="3765323" cy="2170957"/>
              <a:chOff x="0" y="0"/>
              <a:chExt cx="3765321" cy="2170955"/>
            </a:xfrm>
          </p:grpSpPr>
          <p:sp>
            <p:nvSpPr>
              <p:cNvPr id="35" name="“Non-small x”…">
                <a:extLst>
                  <a:ext uri="{FF2B5EF4-FFF2-40B4-BE49-F238E27FC236}">
                    <a16:creationId xmlns:a16="http://schemas.microsoft.com/office/drawing/2014/main" id="{376228A4-B0A6-6740-913A-0BDC922C2208}"/>
                  </a:ext>
                </a:extLst>
              </p:cNvPr>
              <p:cNvSpPr/>
              <p:nvPr/>
            </p:nvSpPr>
            <p:spPr>
              <a:xfrm>
                <a:off x="0" y="0"/>
                <a:ext cx="3765322" cy="21709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/>
              <a:p>
                <a:pPr marL="81280" marR="81280">
                  <a:spcBef>
                    <a:spcPts val="1300"/>
                  </a:spcBef>
                  <a:defRPr>
                    <a:latin typeface="+mn-lt"/>
                    <a:ea typeface="+mn-ea"/>
                    <a:cs typeface="+mn-cs"/>
                    <a:sym typeface="Arial"/>
                  </a:defRPr>
                </a:pPr>
                <a:r>
                  <a:rPr b="1"/>
                  <a:t>“Non-small x”</a:t>
                </a:r>
                <a:r>
                  <a:t> </a:t>
                </a:r>
              </a:p>
              <a:p>
                <a:pPr marL="309879" marR="81280" indent="-228600">
                  <a:spcBef>
                    <a:spcPts val="1300"/>
                  </a:spcBef>
                  <a:buSzPct val="100000"/>
                  <a:buChar char="•"/>
                  <a:defRPr>
                    <a:latin typeface="+mn-lt"/>
                    <a:ea typeface="+mn-ea"/>
                    <a:cs typeface="+mn-cs"/>
                    <a:sym typeface="Arial"/>
                  </a:defRPr>
                </a:pPr>
                <a:r>
                  <a:t>few % on </a:t>
                </a:r>
              </a:p>
              <a:p>
                <a:pPr marL="309879" marR="81280" indent="-228600">
                  <a:spcBef>
                    <a:spcPts val="1300"/>
                  </a:spcBef>
                  <a:buSzPct val="100000"/>
                  <a:buChar char="•"/>
                  <a:defRPr>
                    <a:latin typeface="+mn-lt"/>
                    <a:ea typeface="+mn-ea"/>
                    <a:cs typeface="+mn-cs"/>
                    <a:sym typeface="Arial"/>
                  </a:defRPr>
                </a:pPr>
                <a:r>
                  <a:t>10% on </a:t>
                </a:r>
              </a:p>
            </p:txBody>
          </p:sp>
          <p:pic>
            <p:nvPicPr>
              <p:cNvPr id="36" name="droppedImage.pdf" descr="droppedImage.pdf">
                <a:extLst>
                  <a:ext uri="{FF2B5EF4-FFF2-40B4-BE49-F238E27FC236}">
                    <a16:creationId xmlns:a16="http://schemas.microsoft.com/office/drawing/2014/main" id="{67A29453-46AC-7D40-A6AA-4461902CC6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r="73621"/>
              <a:stretch>
                <a:fillRect/>
              </a:stretch>
            </p:blipFill>
            <p:spPr>
              <a:xfrm>
                <a:off x="2658648" y="715590"/>
                <a:ext cx="985494" cy="6635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" name="droppedImage.pdf" descr="droppedImage.pdf">
                <a:extLst>
                  <a:ext uri="{FF2B5EF4-FFF2-40B4-BE49-F238E27FC236}">
                    <a16:creationId xmlns:a16="http://schemas.microsoft.com/office/drawing/2014/main" id="{DEDEB8DA-9F07-484D-A99A-DC84099B6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81313"/>
              <a:stretch>
                <a:fillRect/>
              </a:stretch>
            </p:blipFill>
            <p:spPr>
              <a:xfrm>
                <a:off x="2265845" y="1416400"/>
                <a:ext cx="831649" cy="6021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3" name="Assuming integrated luminosity ~500 fb-1">
              <a:extLst>
                <a:ext uri="{FF2B5EF4-FFF2-40B4-BE49-F238E27FC236}">
                  <a16:creationId xmlns:a16="http://schemas.microsoft.com/office/drawing/2014/main" id="{F2A979C6-A611-D546-B22D-37C4BE876322}"/>
                </a:ext>
              </a:extLst>
            </p:cNvPr>
            <p:cNvSpPr/>
            <p:nvPr/>
          </p:nvSpPr>
          <p:spPr>
            <a:xfrm>
              <a:off x="883729" y="324497"/>
              <a:ext cx="4782954" cy="10693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marL="81280" marR="81280"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r>
                <a:t>Assuming integrated luminosity ~500 fb</a:t>
              </a:r>
              <a:r>
                <a:rPr baseline="31999"/>
                <a:t>-1</a:t>
              </a:r>
            </a:p>
          </p:txBody>
        </p:sp>
        <p:sp>
          <p:nvSpPr>
            <p:cNvPr id="34" name="Simulations from Yuxiang Zhao, SBU">
              <a:extLst>
                <a:ext uri="{FF2B5EF4-FFF2-40B4-BE49-F238E27FC236}">
                  <a16:creationId xmlns:a16="http://schemas.microsoft.com/office/drawing/2014/main" id="{58A17E35-8000-D142-A0AB-DEF4D22A1D24}"/>
                </a:ext>
              </a:extLst>
            </p:cNvPr>
            <p:cNvSpPr/>
            <p:nvPr/>
          </p:nvSpPr>
          <p:spPr>
            <a:xfrm>
              <a:off x="0" y="4526143"/>
              <a:ext cx="7794123" cy="5994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marL="81280" marR="81280">
                <a:defRPr sz="3200" b="1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Simulations from Yuxiang Zhao, SBU</a:t>
              </a:r>
            </a:p>
          </p:txBody>
        </p:sp>
      </p:grp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4B268F9E-4051-6149-9A9C-1EE1220CFEB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48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D7A409-B574-0142-86EA-5FA408185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F081DF-5C11-7940-B5D0-6E0F620B266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2587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ctangle"/>
          <p:cNvSpPr/>
          <p:nvPr/>
        </p:nvSpPr>
        <p:spPr>
          <a:xfrm>
            <a:off x="1514" y="13090921"/>
            <a:ext cx="24383353" cy="625079"/>
          </a:xfrm>
          <a:prstGeom prst="rect">
            <a:avLst/>
          </a:prstGeom>
          <a:solidFill>
            <a:srgbClr val="19366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kumimoji="0" sz="5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232" name="Spectrometer Concep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Spectrometer Concept</a:t>
            </a:r>
          </a:p>
        </p:txBody>
      </p:sp>
      <p:sp>
        <p:nvSpPr>
          <p:cNvPr id="233" name="Rectangle"/>
          <p:cNvSpPr/>
          <p:nvPr/>
        </p:nvSpPr>
        <p:spPr>
          <a:xfrm>
            <a:off x="0" y="0"/>
            <a:ext cx="24384000" cy="160735"/>
          </a:xfrm>
          <a:prstGeom prst="rect">
            <a:avLst/>
          </a:prstGeom>
          <a:solidFill>
            <a:srgbClr val="034177"/>
          </a:solidFill>
          <a:ln w="12700"/>
        </p:spPr>
        <p:txBody>
          <a:bodyPr lIns="71437" tIns="71437" rIns="71437" bIns="71437" anchor="ctr"/>
          <a:lstStyle/>
          <a:p>
            <a:pPr marL="81280" marR="812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ctr" defTabSz="91082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pPr marL="0" marR="0" lvl="0" indent="0" algn="ctr" defTabSz="91082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5" name="Kent Paschke - UVa"/>
          <p:cNvSpPr txBox="1"/>
          <p:nvPr/>
        </p:nvSpPr>
        <p:spPr>
          <a:xfrm>
            <a:off x="1366501" y="13111360"/>
            <a:ext cx="400701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Kent Paschke - UVa</a:t>
            </a:r>
          </a:p>
        </p:txBody>
      </p:sp>
      <p:sp>
        <p:nvSpPr>
          <p:cNvPr id="236" name="Simulation Workship - Experiment Overview"/>
          <p:cNvSpPr txBox="1"/>
          <p:nvPr/>
        </p:nvSpPr>
        <p:spPr>
          <a:xfrm>
            <a:off x="8953244" y="13124060"/>
            <a:ext cx="865833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Simulation Workship - Experiment Overview</a:t>
            </a:r>
          </a:p>
        </p:txBody>
      </p:sp>
      <p:sp>
        <p:nvSpPr>
          <p:cNvPr id="237" name="Bend scattered particles, separate ee from ep and photons…"/>
          <p:cNvSpPr txBox="1"/>
          <p:nvPr/>
        </p:nvSpPr>
        <p:spPr>
          <a:xfrm>
            <a:off x="1217999" y="1299526"/>
            <a:ext cx="13576771" cy="271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700" tIns="12700" rIns="12700" bIns="12700" anchor="ctr">
            <a:spAutoFit/>
          </a:bodyPr>
          <a:lstStyle/>
          <a:p>
            <a:pPr marL="322579" marR="17780" lvl="0" indent="-30480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4000"/>
              <a:buFontTx/>
              <a:buChar char="•"/>
              <a:tabLst/>
              <a:defRPr sz="3900"/>
            </a:pPr>
            <a:r>
              <a:rPr kumimoji="0" sz="3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Bend scattered particles, separate </a:t>
            </a:r>
            <a:r>
              <a:rPr kumimoji="0" sz="3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ee</a:t>
            </a:r>
            <a:r>
              <a:rPr kumimoji="0" sz="3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 from ep and photons</a:t>
            </a:r>
          </a:p>
          <a:p>
            <a:pPr marL="322579" marR="17780" lvl="0" indent="-30480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4000"/>
              <a:buFontTx/>
              <a:buChar char="•"/>
              <a:tabLst/>
              <a:defRPr sz="3900"/>
            </a:pPr>
            <a:r>
              <a:rPr kumimoji="0" sz="3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Small angles and high beam power</a:t>
            </a:r>
          </a:p>
          <a:p>
            <a:pPr marL="322579" marR="17780" lvl="0" indent="-30480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4000"/>
              <a:buFontTx/>
              <a:buChar char="•"/>
              <a:tabLst/>
              <a:defRPr sz="3900"/>
            </a:pPr>
            <a:r>
              <a:rPr kumimoji="0" sz="3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Large energy range (3-8 GeV)</a:t>
            </a:r>
          </a:p>
          <a:p>
            <a:pPr marL="322579" marR="17780" lvl="0" indent="-30480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4000"/>
              <a:buFontTx/>
              <a:buChar char="•"/>
              <a:tabLst/>
              <a:defRPr sz="3900"/>
            </a:pPr>
            <a:r>
              <a:rPr kumimoji="0" sz="3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Long target</a:t>
            </a:r>
          </a:p>
        </p:txBody>
      </p:sp>
      <p:sp>
        <p:nvSpPr>
          <p:cNvPr id="238" name="Two toroidal magnets (Upstream and Downstream)…"/>
          <p:cNvSpPr txBox="1"/>
          <p:nvPr/>
        </p:nvSpPr>
        <p:spPr>
          <a:xfrm>
            <a:off x="11202422" y="10303572"/>
            <a:ext cx="11832820" cy="204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700" tIns="12700" rIns="12700" bIns="12700" anchor="ctr">
            <a:spAutoFit/>
          </a:bodyPr>
          <a:lstStyle/>
          <a:p>
            <a:pPr marL="322579" marR="17780" lvl="0" indent="-30480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4000"/>
              <a:buFontTx/>
              <a:buChar char="•"/>
              <a:tabLst/>
              <a:defRPr sz="3900"/>
            </a:pPr>
            <a:r>
              <a:rPr kumimoji="0" sz="3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Two toroidal magnets (Upstream and Downstream)</a:t>
            </a:r>
          </a:p>
          <a:p>
            <a:pPr marL="322579" marR="17780" lvl="0" indent="-30480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4000"/>
              <a:buFontTx/>
              <a:buChar char="•"/>
              <a:tabLst/>
              <a:defRPr sz="3900"/>
            </a:pPr>
            <a:r>
              <a:rPr kumimoji="0" sz="3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Collimation + “shields” or “blockers”</a:t>
            </a:r>
          </a:p>
          <a:p>
            <a:pPr marL="322579" marR="17780" lvl="0" indent="-30480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4000"/>
              <a:buFontTx/>
              <a:buChar char="•"/>
              <a:tabLst/>
              <a:defRPr sz="3900"/>
            </a:pPr>
            <a:r>
              <a:rPr kumimoji="0" sz="3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vacuum pipe to take beam to dump</a:t>
            </a:r>
          </a:p>
        </p:txBody>
      </p:sp>
      <p:pic>
        <p:nvPicPr>
          <p:cNvPr id="239" name="Content Placeholder 6" descr="Content Placeholder 6"/>
          <p:cNvPicPr>
            <a:picLocks noChangeAspect="1"/>
          </p:cNvPicPr>
          <p:nvPr/>
        </p:nvPicPr>
        <p:blipFill>
          <a:blip r:embed="rId2"/>
          <a:srcRect r="4171" b="14952"/>
          <a:stretch>
            <a:fillRect/>
          </a:stretch>
        </p:blipFill>
        <p:spPr>
          <a:xfrm>
            <a:off x="1959173" y="1126784"/>
            <a:ext cx="20465643" cy="11302755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Line"/>
          <p:cNvSpPr/>
          <p:nvPr/>
        </p:nvSpPr>
        <p:spPr>
          <a:xfrm flipV="1">
            <a:off x="4642392" y="526733"/>
            <a:ext cx="17346847" cy="6019454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71437" tIns="71437" rIns="71437" bIns="71437" anchor="ctr"/>
          <a:lstStyle/>
          <a:p>
            <a:pPr marL="81280" marR="812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1" name="26.5 m target to detector"/>
          <p:cNvSpPr txBox="1"/>
          <p:nvPr/>
        </p:nvSpPr>
        <p:spPr>
          <a:xfrm rot="20477999">
            <a:off x="13904609" y="1522810"/>
            <a:ext cx="5561864" cy="685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700" tIns="12700" rIns="12700" bIns="12700" anchor="ctr">
            <a:spAutoFit/>
          </a:bodyPr>
          <a:lstStyle>
            <a:lvl1pPr>
              <a:defRPr sz="3800" i="1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marL="17780" marR="17780" lvl="0" indent="0" algn="l" defTabSz="18216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venir Next Medium"/>
                <a:sym typeface="Avenir Next Medium"/>
              </a:rPr>
              <a:t>26.5 m target to detector</a:t>
            </a:r>
          </a:p>
        </p:txBody>
      </p:sp>
    </p:spTree>
    <p:extLst>
      <p:ext uri="{BB962C8B-B14F-4D97-AF65-F5344CB8AC3E}">
        <p14:creationId xmlns:p14="http://schemas.microsoft.com/office/powerpoint/2010/main" val="287938003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86A00CF4-AB4D-E245-8559-39980CAF9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1" y="-192"/>
            <a:ext cx="16980478" cy="182899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Switching faster – Use New Crystal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F5F4F5-E2D7-174E-A0F4-F8AB8F1E6CA7}"/>
              </a:ext>
            </a:extLst>
          </p:cNvPr>
          <p:cNvSpPr txBox="1">
            <a:spLocks/>
          </p:cNvSpPr>
          <p:nvPr/>
        </p:nvSpPr>
        <p:spPr>
          <a:xfrm>
            <a:off x="4506600" y="1371601"/>
            <a:ext cx="8081280" cy="1278854"/>
          </a:xfrm>
          <a:prstGeom prst="rect">
            <a:avLst/>
          </a:prstGeom>
        </p:spPr>
        <p:txBody>
          <a:bodyPr>
            <a:normAutofit/>
          </a:bodyPr>
          <a:lstStyle>
            <a:lvl1pPr marL="430299" marR="81280" indent="-389659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873826" marR="81280" indent="-375986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291216" marR="81280" indent="-336176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8204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  <a:lvl6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6pPr>
            <a:lvl7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7pPr>
            <a:lvl8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8pPr>
            <a:lvl9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44002" hangingPunct="1"/>
            <a:r>
              <a:rPr lang="en-US" altLang="en-US" sz="64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KD*P Cell </a:t>
            </a:r>
            <a:endParaRPr lang="en-US" altLang="en-US" sz="6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CF372-86EB-D245-A40E-261F3D719249}"/>
              </a:ext>
            </a:extLst>
          </p:cNvPr>
          <p:cNvSpPr txBox="1">
            <a:spLocks/>
          </p:cNvSpPr>
          <p:nvPr/>
        </p:nvSpPr>
        <p:spPr>
          <a:xfrm>
            <a:off x="15821794" y="1371601"/>
            <a:ext cx="8084160" cy="1278854"/>
          </a:xfrm>
          <a:prstGeom prst="rect">
            <a:avLst/>
          </a:prstGeom>
        </p:spPr>
        <p:txBody>
          <a:bodyPr>
            <a:normAutofit/>
          </a:bodyPr>
          <a:lstStyle>
            <a:lvl1pPr marL="430299" marR="81280" indent="-389659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873826" marR="81280" indent="-375986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291216" marR="81280" indent="-336176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8204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  <a:lvl6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6pPr>
            <a:lvl7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7pPr>
            <a:lvl8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8pPr>
            <a:lvl9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spcBef>
                <a:spcPts val="1400"/>
              </a:spcBef>
              <a:defRPr/>
            </a:pPr>
            <a:r>
              <a:rPr lang="en-US" sz="64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RTP Cell</a:t>
            </a:r>
            <a:endParaRPr lang="en-US" sz="6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964D8373-E3DE-C54B-928C-436AD2A65875}"/>
              </a:ext>
            </a:extLst>
          </p:cNvPr>
          <p:cNvSpPr txBox="1">
            <a:spLocks/>
          </p:cNvSpPr>
          <p:nvPr/>
        </p:nvSpPr>
        <p:spPr>
          <a:xfrm>
            <a:off x="103923" y="10363200"/>
            <a:ext cx="12806486" cy="3196592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082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5880" marR="55880" indent="2667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55880" marR="55880" indent="5334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55880" marR="55880" indent="8001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55880" marR="55880" indent="10668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  <a:lvl6pPr marL="55880" marR="55880" indent="13335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6pPr>
            <a:lvl7pPr marL="55880" marR="55880" indent="1612899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7pPr>
            <a:lvl8pPr marL="55880" marR="55880" indent="18796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8pPr>
            <a:lvl9pPr marL="55880" marR="55880" indent="21463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lvl9pPr>
          </a:lstStyle>
          <a:p>
            <a:pPr marL="822874" indent="-685730">
              <a:spcBef>
                <a:spcPts val="1400"/>
              </a:spcBef>
              <a:buFont typeface="Wingdings"/>
              <a:buChar char=""/>
              <a:defRPr/>
            </a:pPr>
            <a:r>
              <a:rPr lang="en-US" sz="54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Suffers from piezoelectric ringing</a:t>
            </a:r>
          </a:p>
          <a:p>
            <a:pPr marL="822874" indent="-685730">
              <a:spcBef>
                <a:spcPts val="1400"/>
              </a:spcBef>
              <a:buFont typeface="Wingdings"/>
              <a:buChar char=""/>
              <a:defRPr/>
            </a:pPr>
            <a:r>
              <a:rPr lang="en-US" sz="54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2kHz helicity switching,</a:t>
            </a:r>
          </a:p>
          <a:p>
            <a:pPr marL="137144">
              <a:spcBef>
                <a:spcPts val="1400"/>
              </a:spcBef>
              <a:defRPr/>
            </a:pPr>
            <a:r>
              <a:rPr lang="en-US" sz="54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70-100</a:t>
            </a:r>
            <a:r>
              <a:rPr lang="el-GR" sz="54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sz="54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deadtime is </a:t>
            </a:r>
            <a:r>
              <a:rPr lang="en-US" sz="5400" u="sng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20% loss of data</a:t>
            </a:r>
          </a:p>
          <a:p>
            <a:pPr hangingPunct="1">
              <a:defRPr/>
            </a:pPr>
            <a:endParaRPr lang="en-US" sz="540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hangingPunct="1">
              <a:defRPr/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8B27248E-0B56-954B-93C1-B8E8DFEFE295}"/>
              </a:ext>
            </a:extLst>
          </p:cNvPr>
          <p:cNvSpPr txBox="1">
            <a:spLocks/>
          </p:cNvSpPr>
          <p:nvPr/>
        </p:nvSpPr>
        <p:spPr>
          <a:xfrm>
            <a:off x="12192001" y="9906001"/>
            <a:ext cx="12644314" cy="4329366"/>
          </a:xfrm>
          <a:prstGeom prst="rect">
            <a:avLst/>
          </a:prstGeom>
        </p:spPr>
        <p:txBody>
          <a:bodyPr>
            <a:normAutofit/>
          </a:bodyPr>
          <a:lstStyle>
            <a:lvl1pPr marL="430299" marR="81280" indent="-389659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873826" marR="81280" indent="-375986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291216" marR="81280" indent="-336176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8204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  <a:lvl6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6pPr>
            <a:lvl7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7pPr>
            <a:lvl8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8pPr>
            <a:lvl9pPr marL="2277654" marR="81280" indent="-408214" algn="l" defTabSz="1821656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822874" indent="-685730" hangingPunct="1">
              <a:spcBef>
                <a:spcPts val="1400"/>
              </a:spcBef>
              <a:buFont typeface="Wingdings"/>
              <a:buChar char=""/>
              <a:defRPr/>
            </a:pPr>
            <a:r>
              <a:rPr lang="en-US" sz="4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piezoelectric ringing up to 100kHz </a:t>
            </a:r>
            <a:endParaRPr lang="en-US" sz="4800" dirty="0">
              <a:solidFill>
                <a:srgbClr val="00B0F0"/>
              </a:solidFill>
            </a:endParaRPr>
          </a:p>
          <a:p>
            <a:pPr marL="822874" indent="-685730" hangingPunct="1">
              <a:spcBef>
                <a:spcPts val="1400"/>
              </a:spcBef>
              <a:buFont typeface="Wingdings"/>
              <a:buChar char=""/>
              <a:defRPr/>
            </a:pPr>
            <a:r>
              <a:rPr lang="en-US" sz="4800" dirty="0">
                <a:solidFill>
                  <a:srgbClr val="00B0F0"/>
                </a:solidFill>
              </a:rPr>
              <a:t>At 2kHz helicity switching, 12</a:t>
            </a:r>
            <a:r>
              <a:rPr lang="el-GR" sz="4800" dirty="0">
                <a:solidFill>
                  <a:srgbClr val="00B0F0"/>
                </a:solidFill>
              </a:rPr>
              <a:t>μ</a:t>
            </a:r>
            <a:r>
              <a:rPr lang="en-US" sz="4800" dirty="0">
                <a:solidFill>
                  <a:srgbClr val="00B0F0"/>
                </a:solidFill>
              </a:rPr>
              <a:t>s transition, </a:t>
            </a:r>
          </a:p>
          <a:p>
            <a:pPr marL="822874" indent="-685730" hangingPunct="1">
              <a:spcBef>
                <a:spcPts val="1400"/>
              </a:spcBef>
              <a:buFont typeface="Wingdings"/>
              <a:buChar char=""/>
              <a:defRPr/>
            </a:pPr>
            <a:r>
              <a:rPr lang="en-US" sz="4800" u="sng" dirty="0">
                <a:solidFill>
                  <a:srgbClr val="00B0F0"/>
                </a:solidFill>
              </a:rPr>
              <a:t>Deadtime reduced by ~10x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B4F498-2FA7-E341-A40B-D50E214FD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7780" r="19373" b="13040"/>
          <a:stretch/>
        </p:blipFill>
        <p:spPr bwMode="auto">
          <a:xfrm>
            <a:off x="2098347" y="4419433"/>
            <a:ext cx="8817642" cy="550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376EA9-8286-8044-A34E-31F601A59BEF}"/>
              </a:ext>
            </a:extLst>
          </p:cNvPr>
          <p:cNvSpPr/>
          <p:nvPr/>
        </p:nvSpPr>
        <p:spPr>
          <a:xfrm>
            <a:off x="15433355" y="4837941"/>
            <a:ext cx="27791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ZOOMED IN</a:t>
            </a:r>
            <a:endParaRPr lang="en-US" sz="8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697E05-A688-084E-989E-E53427F35AF4}"/>
              </a:ext>
            </a:extLst>
          </p:cNvPr>
          <p:cNvCxnSpPr/>
          <p:nvPr/>
        </p:nvCxnSpPr>
        <p:spPr>
          <a:xfrm flipH="1" flipV="1">
            <a:off x="3012746" y="4480810"/>
            <a:ext cx="11520" cy="1036908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08FC95-1CFD-8D42-A6D1-EB4554765D65}"/>
              </a:ext>
            </a:extLst>
          </p:cNvPr>
          <p:cNvCxnSpPr/>
          <p:nvPr/>
        </p:nvCxnSpPr>
        <p:spPr>
          <a:xfrm flipV="1">
            <a:off x="8956346" y="4549945"/>
            <a:ext cx="0" cy="154589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B027AF8-F746-5044-8984-C99A839969A7}"/>
              </a:ext>
            </a:extLst>
          </p:cNvPr>
          <p:cNvCxnSpPr/>
          <p:nvPr/>
        </p:nvCxnSpPr>
        <p:spPr>
          <a:xfrm>
            <a:off x="2832859" y="4223968"/>
            <a:ext cx="3347482" cy="0"/>
          </a:xfrm>
          <a:prstGeom prst="straightConnector1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0806667-429D-974D-B644-9FB4E2D5BF29}"/>
              </a:ext>
            </a:extLst>
          </p:cNvPr>
          <p:cNvSpPr txBox="1"/>
          <p:nvPr/>
        </p:nvSpPr>
        <p:spPr>
          <a:xfrm>
            <a:off x="2707947" y="3160784"/>
            <a:ext cx="11327230" cy="906176"/>
          </a:xfrm>
          <a:prstGeom prst="rect">
            <a:avLst/>
          </a:prstGeom>
          <a:noFill/>
          <a:ln>
            <a:noFill/>
          </a:ln>
        </p:spPr>
        <p:txBody>
          <a:bodyPr wrap="square" lIns="165890" tIns="82946" rIns="165890" bIns="82946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transition + ringing ~ 100</a:t>
            </a:r>
            <a:r>
              <a:rPr lang="el-GR" sz="4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μ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242DDB-0D54-E249-B017-CA704FEDE764}"/>
              </a:ext>
            </a:extLst>
          </p:cNvPr>
          <p:cNvCxnSpPr/>
          <p:nvPr/>
        </p:nvCxnSpPr>
        <p:spPr>
          <a:xfrm>
            <a:off x="6214718" y="4223969"/>
            <a:ext cx="2739268" cy="18390"/>
          </a:xfrm>
          <a:prstGeom prst="straightConnector1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BC7E09-9EDC-FD43-B8AD-083B4B32FC50}"/>
              </a:ext>
            </a:extLst>
          </p:cNvPr>
          <p:cNvCxnSpPr/>
          <p:nvPr/>
        </p:nvCxnSpPr>
        <p:spPr>
          <a:xfrm flipV="1">
            <a:off x="5873177" y="4438832"/>
            <a:ext cx="35170" cy="1207052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DD3116-C95B-634E-9A4C-E145E4BC6E66}"/>
              </a:ext>
            </a:extLst>
          </p:cNvPr>
          <p:cNvCxnSpPr/>
          <p:nvPr/>
        </p:nvCxnSpPr>
        <p:spPr>
          <a:xfrm flipH="1" flipV="1">
            <a:off x="14817988" y="4542548"/>
            <a:ext cx="11520" cy="1508852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AE9924-6B60-974D-ADB4-8A41C80FD89F}"/>
              </a:ext>
            </a:extLst>
          </p:cNvPr>
          <p:cNvCxnSpPr/>
          <p:nvPr/>
        </p:nvCxnSpPr>
        <p:spPr>
          <a:xfrm flipV="1">
            <a:off x="18527867" y="4414527"/>
            <a:ext cx="23314" cy="1199954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D6B2601-BAE2-7F49-A763-11C10F566C50}"/>
              </a:ext>
            </a:extLst>
          </p:cNvPr>
          <p:cNvCxnSpPr/>
          <p:nvPr/>
        </p:nvCxnSpPr>
        <p:spPr>
          <a:xfrm>
            <a:off x="14771642" y="4114801"/>
            <a:ext cx="4120940" cy="55502"/>
          </a:xfrm>
          <a:prstGeom prst="straightConnector1">
            <a:avLst/>
          </a:prstGeom>
          <a:ln w="3810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0176D14-B53E-5241-8E86-1498CDCA6E23}"/>
              </a:ext>
            </a:extLst>
          </p:cNvPr>
          <p:cNvSpPr txBox="1"/>
          <p:nvPr/>
        </p:nvSpPr>
        <p:spPr>
          <a:xfrm>
            <a:off x="14896371" y="3200400"/>
            <a:ext cx="5437894" cy="906176"/>
          </a:xfrm>
          <a:prstGeom prst="rect">
            <a:avLst/>
          </a:prstGeom>
          <a:noFill/>
          <a:ln>
            <a:noFill/>
          </a:ln>
        </p:spPr>
        <p:txBody>
          <a:bodyPr wrap="square" lIns="165890" tIns="82946" rIns="165890" bIns="82946">
            <a:spAutoFit/>
          </a:bodyPr>
          <a:lstStyle/>
          <a:p>
            <a:pPr>
              <a:defRPr/>
            </a:pPr>
            <a:r>
              <a:rPr lang="en-US" sz="48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transition </a:t>
            </a:r>
            <a:r>
              <a:rPr lang="en-US" sz="4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12</a:t>
            </a:r>
            <a:r>
              <a:rPr lang="el-GR" sz="4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μ</a:t>
            </a:r>
            <a:r>
              <a:rPr lang="en-US" sz="4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</a:t>
            </a:r>
            <a:endParaRPr lang="en-US" sz="4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C887BDD-DE84-9B47-B756-15E807E3E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9"/>
          <a:stretch/>
        </p:blipFill>
        <p:spPr bwMode="auto">
          <a:xfrm>
            <a:off x="7562317" y="7790320"/>
            <a:ext cx="3375230" cy="22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641799-C0E7-634D-8F63-0B62C2904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3958" y="4326603"/>
            <a:ext cx="7425852" cy="5661558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43B5E35-47D8-9747-8A27-2DE0B758F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1881" r="32084" b="29294"/>
          <a:stretch/>
        </p:blipFill>
        <p:spPr bwMode="auto">
          <a:xfrm>
            <a:off x="179295" y="152400"/>
            <a:ext cx="3544810" cy="211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C:\Users\Owner\Box Sync\PreBoxSync\2015\summer\data\RTPCrystalMountIMG_17.png">
            <a:extLst>
              <a:ext uri="{FF2B5EF4-FFF2-40B4-BE49-F238E27FC236}">
                <a16:creationId xmlns:a16="http://schemas.microsoft.com/office/drawing/2014/main" id="{9BBD3FD7-CB93-D64A-8980-9110D4AD2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4" t="31456" r="38276" b="45877"/>
          <a:stretch/>
        </p:blipFill>
        <p:spPr bwMode="auto">
          <a:xfrm>
            <a:off x="20538748" y="4326603"/>
            <a:ext cx="3997652" cy="339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:\Users\Owner\Box Sync\PreBoxSync\2015\pictures\App_1_A-354x323.jpg">
            <a:extLst>
              <a:ext uri="{FF2B5EF4-FFF2-40B4-BE49-F238E27FC236}">
                <a16:creationId xmlns:a16="http://schemas.microsoft.com/office/drawing/2014/main" id="{A8ECB2D8-AA7A-F945-BD09-A24C06D9A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4" r="44375" b="4941"/>
          <a:stretch/>
        </p:blipFill>
        <p:spPr bwMode="auto">
          <a:xfrm>
            <a:off x="21899428" y="171888"/>
            <a:ext cx="2636972" cy="257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:\DCIM\101MSDCF\DSC01282.JPG">
            <a:extLst>
              <a:ext uri="{FF2B5EF4-FFF2-40B4-BE49-F238E27FC236}">
                <a16:creationId xmlns:a16="http://schemas.microsoft.com/office/drawing/2014/main" id="{234ECAC4-56F0-C84F-8B02-9332D7FC6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t="3556" r="20946" b="38148"/>
          <a:stretch/>
        </p:blipFill>
        <p:spPr bwMode="auto">
          <a:xfrm>
            <a:off x="20538746" y="7635688"/>
            <a:ext cx="3976484" cy="235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086DE00-5021-3046-822E-8007958AC982}"/>
              </a:ext>
            </a:extLst>
          </p:cNvPr>
          <p:cNvSpPr txBox="1"/>
          <p:nvPr/>
        </p:nvSpPr>
        <p:spPr>
          <a:xfrm>
            <a:off x="3600243" y="2370892"/>
            <a:ext cx="8806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(Potassium </a:t>
            </a:r>
            <a:r>
              <a:rPr lang="en-US" sz="3200" dirty="0" err="1"/>
              <a:t>Dideuterium</a:t>
            </a:r>
            <a:r>
              <a:rPr lang="en-US" sz="3200" dirty="0"/>
              <a:t> Phosphate)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C819B6-FAB9-EB45-AABE-FC76513C9C7D}"/>
              </a:ext>
            </a:extLst>
          </p:cNvPr>
          <p:cNvSpPr/>
          <p:nvPr/>
        </p:nvSpPr>
        <p:spPr>
          <a:xfrm>
            <a:off x="14817988" y="2584846"/>
            <a:ext cx="5237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424242"/>
                </a:solidFill>
                <a:latin typeface="ArialMT" charset="0"/>
              </a:rPr>
              <a:t>(Rubidium </a:t>
            </a:r>
            <a:r>
              <a:rPr lang="en-US" sz="2800" dirty="0" err="1">
                <a:solidFill>
                  <a:srgbClr val="424242"/>
                </a:solidFill>
                <a:latin typeface="ArialMT" charset="0"/>
              </a:rPr>
              <a:t>Titanyle</a:t>
            </a:r>
            <a:r>
              <a:rPr lang="en-US" sz="2800" dirty="0">
                <a:solidFill>
                  <a:srgbClr val="424242"/>
                </a:solidFill>
                <a:latin typeface="ArialMT" charset="0"/>
              </a:rPr>
              <a:t> Phosphate)</a:t>
            </a:r>
            <a:endParaRPr lang="en-US" sz="2800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0815F68-67F5-A641-9897-121023A8DA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4599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96D060-188E-8D4E-8ADF-8922EDA45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0" y="0"/>
            <a:ext cx="10906596" cy="77618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807172-2955-6148-A9D4-7139C8E65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92608"/>
            <a:ext cx="11904398" cy="7373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9557B6-BBAB-DA49-9596-2D7BF2A06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399" y="8002066"/>
            <a:ext cx="11540459" cy="57139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CB729-04CE-9447-92D0-9AFEE4F8A83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448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06FED-17A9-7644-B67B-BA67099E4C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C3C8D2"/>
              </a:clrFrom>
              <a:clrTo>
                <a:srgbClr val="C3C8D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4806" y="1371600"/>
            <a:ext cx="18186400" cy="1163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CE3104-C4CC-C748-91E6-801BB28E5E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55625" t="25557" r="6250" b="31110"/>
          <a:stretch/>
        </p:blipFill>
        <p:spPr>
          <a:xfrm>
            <a:off x="28990378" y="1380191"/>
            <a:ext cx="18185794" cy="11626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C37987-DA46-3346-8BEA-198210FD7350}"/>
              </a:ext>
            </a:extLst>
          </p:cNvPr>
          <p:cNvSpPr txBox="1"/>
          <p:nvPr/>
        </p:nvSpPr>
        <p:spPr>
          <a:xfrm>
            <a:off x="12546806" y="1531157"/>
            <a:ext cx="11242496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 charset="0"/>
                <a:ea typeface="Calibri" charset="0"/>
                <a:cs typeface="Calibri" charset="0"/>
              </a:rPr>
              <a:t>Improve E158 by a factor of 5</a:t>
            </a:r>
            <a:endParaRPr lang="en-US" sz="4800" dirty="0"/>
          </a:p>
          <a:p>
            <a:endParaRPr lang="en-US" sz="4800" dirty="0"/>
          </a:p>
          <a:p>
            <a:r>
              <a:rPr lang="en-US" sz="4800" dirty="0"/>
              <a:t>At 11GeV, </a:t>
            </a:r>
            <a:r>
              <a:rPr lang="en-US" sz="4800" dirty="0" err="1"/>
              <a:t>Jlab</a:t>
            </a:r>
            <a:r>
              <a:rPr lang="en-US" sz="4800" dirty="0"/>
              <a:t> high luminosity and stability make large improvement possible</a:t>
            </a:r>
          </a:p>
          <a:p>
            <a:endParaRPr lang="en-US" sz="4800" dirty="0"/>
          </a:p>
          <a:p>
            <a:r>
              <a:rPr lang="en-US" sz="4800" dirty="0"/>
              <a:t>Matches best collider (Z-pole) measurement!</a:t>
            </a:r>
          </a:p>
          <a:p>
            <a:endParaRPr lang="en-US" sz="4800" dirty="0"/>
          </a:p>
          <a:p>
            <a:endParaRPr lang="en-US" sz="4800" dirty="0"/>
          </a:p>
          <a:p>
            <a:endParaRPr lang="en-US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9F1AF-A898-7846-84B8-9712F1FEB959}"/>
              </a:ext>
            </a:extLst>
          </p:cNvPr>
          <p:cNvSpPr txBox="1"/>
          <p:nvPr/>
        </p:nvSpPr>
        <p:spPr>
          <a:xfrm>
            <a:off x="2651443" y="304801"/>
            <a:ext cx="19903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/>
              <a:t>Design for Moller experiment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AC58FA-AE81-5446-B441-6F4874010281}"/>
              </a:ext>
            </a:extLst>
          </p:cNvPr>
          <p:cNvSpPr txBox="1"/>
          <p:nvPr/>
        </p:nvSpPr>
        <p:spPr>
          <a:xfrm>
            <a:off x="3754178" y="12945070"/>
            <a:ext cx="1995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Mass Reach is ~600X the mass of the W mediator, ~400X the Higgs Mass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AAD4DE-DEF3-2F45-8A7E-09B951F121C2}"/>
              </a:ext>
            </a:extLst>
          </p:cNvPr>
          <p:cNvSpPr txBox="1"/>
          <p:nvPr/>
        </p:nvSpPr>
        <p:spPr>
          <a:xfrm>
            <a:off x="753624" y="9309193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</a:t>
            </a:r>
            <a:r>
              <a:rPr lang="en-US" sz="4800" baseline="-25000" dirty="0"/>
              <a:t>PV</a:t>
            </a:r>
            <a:r>
              <a:rPr lang="en-US" sz="4800" dirty="0"/>
              <a:t> 35.6ppb to 0.72ppb precision </a:t>
            </a:r>
          </a:p>
          <a:p>
            <a:r>
              <a:rPr lang="en-US" sz="4800" dirty="0"/>
              <a:t>sin</a:t>
            </a:r>
            <a:r>
              <a:rPr lang="en-US" sz="4800" baseline="30000" dirty="0"/>
              <a:t>2</a:t>
            </a:r>
            <a:r>
              <a:rPr lang="el-GR" sz="4800" dirty="0"/>
              <a:t>θ</a:t>
            </a:r>
            <a:r>
              <a:rPr lang="en-US" sz="4800" baseline="-25000" dirty="0"/>
              <a:t>W</a:t>
            </a:r>
            <a:r>
              <a:rPr lang="en-US" sz="4800" dirty="0"/>
              <a:t> :±0.00026(stat) ±0.00013(</a:t>
            </a:r>
            <a:r>
              <a:rPr lang="en-US" sz="4800" dirty="0" err="1"/>
              <a:t>syst</a:t>
            </a:r>
            <a:r>
              <a:rPr lang="en-US" sz="4800" dirty="0"/>
              <a:t>)</a:t>
            </a:r>
          </a:p>
          <a:p>
            <a:r>
              <a:rPr lang="en-US" sz="4800" dirty="0"/>
              <a:t>Mass Reach scales up to 47TeV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557ADF0-2E5C-E247-A8F6-AAD581B9FAD7}"/>
              </a:ext>
            </a:extLst>
          </p:cNvPr>
          <p:cNvGraphicFramePr>
            <a:graphicFrameLocks noGrp="1"/>
          </p:cNvGraphicFramePr>
          <p:nvPr/>
        </p:nvGraphicFramePr>
        <p:xfrm>
          <a:off x="19351206" y="8561018"/>
          <a:ext cx="4942568" cy="4243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6542">
                  <a:extLst>
                    <a:ext uri="{9D8B030D-6E8A-4147-A177-3AD203B41FA5}">
                      <a16:colId xmlns:a16="http://schemas.microsoft.com/office/drawing/2014/main" val="3608252178"/>
                    </a:ext>
                  </a:extLst>
                </a:gridCol>
                <a:gridCol w="2166026">
                  <a:extLst>
                    <a:ext uri="{9D8B030D-6E8A-4147-A177-3AD203B41FA5}">
                      <a16:colId xmlns:a16="http://schemas.microsoft.com/office/drawing/2014/main" val="2646435723"/>
                    </a:ext>
                  </a:extLst>
                </a:gridCol>
              </a:tblGrid>
              <a:tr h="546818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Error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237750"/>
                  </a:ext>
                </a:extLst>
              </a:tr>
              <a:tr h="9674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Systematic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0.39ppb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406573"/>
                  </a:ext>
                </a:extLst>
              </a:tr>
              <a:tr h="54681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Intensity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0.1ppb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447142"/>
                  </a:ext>
                </a:extLst>
              </a:tr>
              <a:tr h="9674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Position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0.14ppb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859121"/>
                  </a:ext>
                </a:extLst>
              </a:tr>
              <a:tr h="9674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Spot-size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0.14ppb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06809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E688659-7A6E-A74F-9878-9F090E29A68B}"/>
              </a:ext>
            </a:extLst>
          </p:cNvPr>
          <p:cNvSpPr txBox="1"/>
          <p:nvPr/>
        </p:nvSpPr>
        <p:spPr>
          <a:xfrm>
            <a:off x="19295521" y="7853132"/>
            <a:ext cx="5256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HCBA contributions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07B5D8-5385-1343-B811-9370AFF277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3" t="26956" r="62768" b="6788"/>
          <a:stretch/>
        </p:blipFill>
        <p:spPr>
          <a:xfrm>
            <a:off x="9118329" y="1522607"/>
            <a:ext cx="3222886" cy="18437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DFC47B-7DC8-A149-A016-C6249332217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5636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ext-generation Experiments will provide precise BSM probe">
            <a:extLst>
              <a:ext uri="{FF2B5EF4-FFF2-40B4-BE49-F238E27FC236}">
                <a16:creationId xmlns:a16="http://schemas.microsoft.com/office/drawing/2014/main" id="{E9A31AC9-06F2-4649-9DDF-684A44CFF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29" y="0"/>
            <a:ext cx="24435058" cy="1464469"/>
          </a:xfrm>
          <a:prstGeom prst="rect">
            <a:avLst/>
          </a:prstGeom>
        </p:spPr>
        <p:txBody>
          <a:bodyPr/>
          <a:lstStyle>
            <a:lvl1pPr>
              <a:defRPr sz="6600"/>
            </a:lvl1pPr>
          </a:lstStyle>
          <a:p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Next-generation Experiments will provide precise BSM probe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5A3225BB-7DBE-6740-8FCB-37A068637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97" y="2279210"/>
            <a:ext cx="11303025" cy="10864460"/>
          </a:xfrm>
          <a:prstGeom prst="rect">
            <a:avLst/>
          </a:prstGeom>
          <a:ln w="12700"/>
        </p:spPr>
      </p:pic>
      <p:grpSp>
        <p:nvGrpSpPr>
          <p:cNvPr id="12" name="Group">
            <a:extLst>
              <a:ext uri="{FF2B5EF4-FFF2-40B4-BE49-F238E27FC236}">
                <a16:creationId xmlns:a16="http://schemas.microsoft.com/office/drawing/2014/main" id="{2109BFA2-FC6B-C243-BA5D-754361043092}"/>
              </a:ext>
            </a:extLst>
          </p:cNvPr>
          <p:cNvGrpSpPr/>
          <p:nvPr/>
        </p:nvGrpSpPr>
        <p:grpSpPr>
          <a:xfrm>
            <a:off x="4184540" y="2317909"/>
            <a:ext cx="19847099" cy="8390814"/>
            <a:chOff x="733210" y="636017"/>
            <a:chExt cx="13794493" cy="4821744"/>
          </a:xfrm>
        </p:grpSpPr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36BF1369-B717-7F4B-A802-D8F765C10F8C}"/>
                </a:ext>
              </a:extLst>
            </p:cNvPr>
            <p:cNvGrpSpPr/>
            <p:nvPr/>
          </p:nvGrpSpPr>
          <p:grpSpPr>
            <a:xfrm>
              <a:off x="5778132" y="636017"/>
              <a:ext cx="8749571" cy="4013296"/>
              <a:chOff x="-2067904" y="636017"/>
              <a:chExt cx="8749569" cy="4013295"/>
            </a:xfrm>
          </p:grpSpPr>
          <p:pic>
            <p:nvPicPr>
              <p:cNvPr id="15" name="Picture 6" descr="Picture 6">
                <a:extLst>
                  <a:ext uri="{FF2B5EF4-FFF2-40B4-BE49-F238E27FC236}">
                    <a16:creationId xmlns:a16="http://schemas.microsoft.com/office/drawing/2014/main" id="{92009E81-4E90-D94D-B1DF-110CC93033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067904" y="636017"/>
                <a:ext cx="8749569" cy="38946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" name="MOLLER@JLab">
                <a:extLst>
                  <a:ext uri="{FF2B5EF4-FFF2-40B4-BE49-F238E27FC236}">
                    <a16:creationId xmlns:a16="http://schemas.microsoft.com/office/drawing/2014/main" id="{204D626D-61D1-4F44-B08C-3AF069C96988}"/>
                  </a:ext>
                </a:extLst>
              </p:cNvPr>
              <p:cNvSpPr txBox="1"/>
              <p:nvPr/>
            </p:nvSpPr>
            <p:spPr>
              <a:xfrm>
                <a:off x="-51763" y="4316221"/>
                <a:ext cx="2247683" cy="3330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100"/>
                </a:lvl1pPr>
              </a:lstStyle>
              <a:p>
                <a:r>
                  <a:rPr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MOLLER@JLab</a:t>
                </a:r>
                <a:endParaRPr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Line">
              <a:extLst>
                <a:ext uri="{FF2B5EF4-FFF2-40B4-BE49-F238E27FC236}">
                  <a16:creationId xmlns:a16="http://schemas.microsoft.com/office/drawing/2014/main" id="{B462C78B-1CC1-8C4E-8885-71A26B48D1AE}"/>
                </a:ext>
              </a:extLst>
            </p:cNvPr>
            <p:cNvSpPr/>
            <p:nvPr/>
          </p:nvSpPr>
          <p:spPr>
            <a:xfrm flipH="1">
              <a:off x="733210" y="4530657"/>
              <a:ext cx="7061063" cy="927104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endPara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">
            <a:extLst>
              <a:ext uri="{FF2B5EF4-FFF2-40B4-BE49-F238E27FC236}">
                <a16:creationId xmlns:a16="http://schemas.microsoft.com/office/drawing/2014/main" id="{2F18DC93-451E-A342-B0B1-2949863C2823}"/>
              </a:ext>
            </a:extLst>
          </p:cNvPr>
          <p:cNvGrpSpPr/>
          <p:nvPr/>
        </p:nvGrpSpPr>
        <p:grpSpPr>
          <a:xfrm>
            <a:off x="4184542" y="10114706"/>
            <a:ext cx="6695721" cy="1835301"/>
            <a:chOff x="-3565570" y="-617668"/>
            <a:chExt cx="17245895" cy="5513807"/>
          </a:xfrm>
        </p:grpSpPr>
        <p:grpSp>
          <p:nvGrpSpPr>
            <p:cNvPr id="18" name="Group">
              <a:extLst>
                <a:ext uri="{FF2B5EF4-FFF2-40B4-BE49-F238E27FC236}">
                  <a16:creationId xmlns:a16="http://schemas.microsoft.com/office/drawing/2014/main" id="{284B4D38-5619-2D4A-B450-3B0B434F1516}"/>
                </a:ext>
              </a:extLst>
            </p:cNvPr>
            <p:cNvGrpSpPr/>
            <p:nvPr/>
          </p:nvGrpSpPr>
          <p:grpSpPr>
            <a:xfrm>
              <a:off x="8135824" y="-617668"/>
              <a:ext cx="5544501" cy="5513807"/>
              <a:chOff x="1037561" y="-617668"/>
              <a:chExt cx="5544499" cy="5513806"/>
            </a:xfrm>
          </p:grpSpPr>
          <p:pic>
            <p:nvPicPr>
              <p:cNvPr id="21" name="Bild 2" descr="Bild 2">
                <a:extLst>
                  <a:ext uri="{FF2B5EF4-FFF2-40B4-BE49-F238E27FC236}">
                    <a16:creationId xmlns:a16="http://schemas.microsoft.com/office/drawing/2014/main" id="{09B2C711-360B-7C4C-8795-92615F97A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7561" y="-617668"/>
                <a:ext cx="5333104" cy="39011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" name="P2@MESA">
                <a:extLst>
                  <a:ext uri="{FF2B5EF4-FFF2-40B4-BE49-F238E27FC236}">
                    <a16:creationId xmlns:a16="http://schemas.microsoft.com/office/drawing/2014/main" id="{7122F63D-A4FE-E345-9D83-1C60F9C7DB90}"/>
                  </a:ext>
                </a:extLst>
              </p:cNvPr>
              <p:cNvSpPr txBox="1"/>
              <p:nvPr/>
            </p:nvSpPr>
            <p:spPr>
              <a:xfrm>
                <a:off x="1208853" y="3154704"/>
                <a:ext cx="5373207" cy="17414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100"/>
                </a:lvl1pPr>
              </a:lstStyle>
              <a:p>
                <a:r>
                  <a:rPr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P2@MESA</a:t>
                </a:r>
              </a:p>
            </p:txBody>
          </p:sp>
        </p:grpSp>
        <p:sp>
          <p:nvSpPr>
            <p:cNvPr id="19" name="Line">
              <a:extLst>
                <a:ext uri="{FF2B5EF4-FFF2-40B4-BE49-F238E27FC236}">
                  <a16:creationId xmlns:a16="http://schemas.microsoft.com/office/drawing/2014/main" id="{2AAA8F3B-F85F-0D4A-A581-663095082D3B}"/>
                </a:ext>
              </a:extLst>
            </p:cNvPr>
            <p:cNvSpPr/>
            <p:nvPr/>
          </p:nvSpPr>
          <p:spPr>
            <a:xfrm flipH="1">
              <a:off x="-3565570" y="1518716"/>
              <a:ext cx="11315543" cy="1322646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endPara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Line">
              <a:extLst>
                <a:ext uri="{FF2B5EF4-FFF2-40B4-BE49-F238E27FC236}">
                  <a16:creationId xmlns:a16="http://schemas.microsoft.com/office/drawing/2014/main" id="{4D48AE4F-F8F4-4245-A68A-8267F7572014}"/>
                </a:ext>
              </a:extLst>
            </p:cNvPr>
            <p:cNvSpPr/>
            <p:nvPr/>
          </p:nvSpPr>
          <p:spPr>
            <a:xfrm flipH="1" flipV="1">
              <a:off x="3220546" y="332331"/>
              <a:ext cx="4516031" cy="112558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endPara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868B344D-3FE3-E34F-8A87-38842680CB9B}"/>
              </a:ext>
            </a:extLst>
          </p:cNvPr>
          <p:cNvGrpSpPr/>
          <p:nvPr/>
        </p:nvGrpSpPr>
        <p:grpSpPr>
          <a:xfrm>
            <a:off x="8463484" y="6471284"/>
            <a:ext cx="2563843" cy="2620368"/>
            <a:chOff x="-1312587" y="1921068"/>
            <a:chExt cx="4617384" cy="4091921"/>
          </a:xfrm>
        </p:grpSpPr>
        <p:grpSp>
          <p:nvGrpSpPr>
            <p:cNvPr id="24" name="Group">
              <a:extLst>
                <a:ext uri="{FF2B5EF4-FFF2-40B4-BE49-F238E27FC236}">
                  <a16:creationId xmlns:a16="http://schemas.microsoft.com/office/drawing/2014/main" id="{41F682AD-394F-A343-BEFC-3CF960073C59}"/>
                </a:ext>
              </a:extLst>
            </p:cNvPr>
            <p:cNvGrpSpPr/>
            <p:nvPr/>
          </p:nvGrpSpPr>
          <p:grpSpPr>
            <a:xfrm>
              <a:off x="-1312587" y="2700073"/>
              <a:ext cx="4617384" cy="3312916"/>
              <a:chOff x="-8843629" y="2700072"/>
              <a:chExt cx="4617383" cy="3312915"/>
            </a:xfrm>
          </p:grpSpPr>
          <p:pic>
            <p:nvPicPr>
              <p:cNvPr id="26" name="Picture 4" descr="Picture 4">
                <a:extLst>
                  <a:ext uri="{FF2B5EF4-FFF2-40B4-BE49-F238E27FC236}">
                    <a16:creationId xmlns:a16="http://schemas.microsoft.com/office/drawing/2014/main" id="{9BFFB933-2A30-0742-BECB-BB3F5117D7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8285336" y="2700072"/>
                <a:ext cx="3579573" cy="22858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92100" dist="127000" dir="2700000" rotWithShape="0">
                  <a:srgbClr val="000000">
                    <a:alpha val="84000"/>
                  </a:srgbClr>
                </a:outerShdw>
              </a:effectLst>
            </p:spPr>
          </p:pic>
          <p:sp>
            <p:nvSpPr>
              <p:cNvPr id="27" name="SOLID@JLab">
                <a:extLst>
                  <a:ext uri="{FF2B5EF4-FFF2-40B4-BE49-F238E27FC236}">
                    <a16:creationId xmlns:a16="http://schemas.microsoft.com/office/drawing/2014/main" id="{3EA9B000-70B4-2A46-B1D0-49E02BBD217C}"/>
                  </a:ext>
                </a:extLst>
              </p:cNvPr>
              <p:cNvSpPr txBox="1"/>
              <p:nvPr/>
            </p:nvSpPr>
            <p:spPr>
              <a:xfrm>
                <a:off x="-8843629" y="5107822"/>
                <a:ext cx="4617383" cy="9051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100"/>
                </a:lvl1pPr>
              </a:lstStyle>
              <a:p>
                <a:r>
                  <a:rPr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SOLID@JLab</a:t>
                </a:r>
                <a:endParaRPr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C918E502-D6A6-FE4B-BB4B-D36A1C599030}"/>
                </a:ext>
              </a:extLst>
            </p:cNvPr>
            <p:cNvSpPr/>
            <p:nvPr/>
          </p:nvSpPr>
          <p:spPr>
            <a:xfrm rot="6020218" flipH="1">
              <a:off x="695808" y="2252433"/>
              <a:ext cx="745067" cy="82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650"/>
                  </a:moveTo>
                  <a:lnTo>
                    <a:pt x="13080" y="21600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endPara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8" name="Table 1">
            <a:extLst>
              <a:ext uri="{FF2B5EF4-FFF2-40B4-BE49-F238E27FC236}">
                <a16:creationId xmlns:a16="http://schemas.microsoft.com/office/drawing/2014/main" id="{EFCE0E7D-0087-734A-B85F-D3C25DFF6B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80425"/>
              </p:ext>
            </p:extLst>
          </p:nvPr>
        </p:nvGraphicFramePr>
        <p:xfrm>
          <a:off x="13805554" y="12272876"/>
          <a:ext cx="8104081" cy="1281196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2166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1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6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94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4445">
                <a:tc>
                  <a:txBody>
                    <a:bodyPr/>
                    <a:lstStyle/>
                    <a:p>
                      <a:pPr marR="81280" defTabSz="1821656">
                        <a:spcBef>
                          <a:spcPts val="1500"/>
                        </a:spcBef>
                        <a:tabLst>
                          <a:tab pos="1117600" algn="l"/>
                        </a:tabLst>
                        <a:defRPr sz="3000"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381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R="81280" defTabSz="1821656">
                        <a:spcBef>
                          <a:spcPts val="1500"/>
                        </a:spcBef>
                        <a:tabLst>
                          <a:tab pos="1117600" algn="l"/>
                        </a:tabLst>
                        <a:defRPr sz="3000">
                          <a:sym typeface="Helvetica"/>
                        </a:defRPr>
                      </a:pPr>
                      <a:r>
                        <a:t>A</a:t>
                      </a:r>
                      <a:r>
                        <a:rPr baseline="-5999"/>
                        <a:t>PV</a:t>
                      </a:r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R="81280" defTabSz="1821656">
                        <a:spcBef>
                          <a:spcPts val="1500"/>
                        </a:spcBef>
                        <a:tabLst>
                          <a:tab pos="1117600" algn="l"/>
                        </a:tabLst>
                        <a:defRPr sz="3000">
                          <a:sym typeface="Helvetica"/>
                        </a:defRPr>
                      </a:pPr>
                      <a:r>
                        <a:t>δ(A</a:t>
                      </a:r>
                      <a:r>
                        <a:rPr baseline="-5999"/>
                        <a:t>PV</a:t>
                      </a:r>
                      <a:r>
                        <a:t>)</a:t>
                      </a:r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R="81280" defTabSz="1821656">
                        <a:spcBef>
                          <a:spcPts val="1500"/>
                        </a:spcBef>
                        <a:tabLst>
                          <a:tab pos="1117600" algn="l"/>
                        </a:tabLst>
                        <a:defRPr sz="3000">
                          <a:sym typeface="Helvetica"/>
                        </a:defRPr>
                      </a:pPr>
                      <a:r>
                        <a:t>δ(A</a:t>
                      </a:r>
                      <a:r>
                        <a:rPr baseline="-5999"/>
                        <a:t>PV</a:t>
                      </a:r>
                      <a:r>
                        <a:t>)/A</a:t>
                      </a:r>
                      <a:r>
                        <a:rPr baseline="-5999"/>
                        <a:t>PV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751">
                <a:tc>
                  <a:txBody>
                    <a:bodyPr/>
                    <a:lstStyle/>
                    <a:p>
                      <a:pPr marR="81280" defTabSz="1821656">
                        <a:spcBef>
                          <a:spcPts val="1500"/>
                        </a:spcBef>
                        <a:tabLst>
                          <a:tab pos="1117600" algn="l"/>
                        </a:tabLst>
                        <a:defRPr sz="1800">
                          <a:uFillTx/>
                        </a:defRPr>
                      </a:pPr>
                      <a:r>
                        <a:rPr sz="3000" dirty="0"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MOLLER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R="81280" defTabSz="1821656">
                        <a:spcBef>
                          <a:spcPts val="1500"/>
                        </a:spcBef>
                        <a:tabLst>
                          <a:tab pos="1117600" algn="l"/>
                        </a:tabLst>
                        <a:defRPr sz="1800">
                          <a:uFillTx/>
                        </a:defRPr>
                      </a:pPr>
                      <a:r>
                        <a:rPr sz="3000" dirty="0"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35 ppb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R="81280" defTabSz="1821656">
                        <a:spcBef>
                          <a:spcPts val="1500"/>
                        </a:spcBef>
                        <a:tabLst>
                          <a:tab pos="1117600" algn="l"/>
                        </a:tabLst>
                        <a:defRPr sz="1800">
                          <a:uFillTx/>
                        </a:defRPr>
                      </a:pPr>
                      <a:r>
                        <a:rPr sz="3000"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0.8 ppb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R="81280" defTabSz="1821656">
                        <a:spcBef>
                          <a:spcPts val="1500"/>
                        </a:spcBef>
                        <a:tabLst>
                          <a:tab pos="1117600" algn="l"/>
                        </a:tabLst>
                        <a:defRPr sz="1800">
                          <a:uFillTx/>
                        </a:defRPr>
                      </a:pPr>
                      <a:r>
                        <a:rPr sz="3000" dirty="0"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2.2%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7B161C8F-7756-6146-BAED-925E23C553B6}"/>
              </a:ext>
            </a:extLst>
          </p:cNvPr>
          <p:cNvSpPr txBox="1"/>
          <p:nvPr/>
        </p:nvSpPr>
        <p:spPr>
          <a:xfrm>
            <a:off x="312916" y="1553206"/>
            <a:ext cx="11546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 program studying the structure of protons and nuclei, and searching for new (beyond Standard Model) physics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F977DD-754E-F14D-8C88-1EA8A0AD7818}"/>
              </a:ext>
            </a:extLst>
          </p:cNvPr>
          <p:cNvSpPr txBox="1"/>
          <p:nvPr/>
        </p:nvSpPr>
        <p:spPr>
          <a:xfrm>
            <a:off x="13571818" y="9347101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Searches for New Neutral Currents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E7CB162-3610-9740-AB67-361F4876B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5669" y="9926370"/>
            <a:ext cx="8210391" cy="223521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C461F7E-1902-F74E-96E8-2E0F4B2D1712}"/>
              </a:ext>
            </a:extLst>
          </p:cNvPr>
          <p:cNvSpPr/>
          <p:nvPr/>
        </p:nvSpPr>
        <p:spPr>
          <a:xfrm>
            <a:off x="12032194" y="1674332"/>
            <a:ext cx="106465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measure increasingly smaller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Apv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F533BD62-9888-EE43-B776-EB2C730B025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017273" y="12948046"/>
            <a:ext cx="349454" cy="636712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71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dvAuto="0"/>
      <p:bldP spid="17" grpId="0" advAuto="0"/>
      <p:bldP spid="23" grpId="0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C87814-CECE-234F-85A3-C7DF93D6D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50800"/>
            <a:ext cx="24257000" cy="13614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89857C-7E1D-3646-AC7F-FD87DD34091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5566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OLLER at JLab">
            <a:extLst>
              <a:ext uri="{FF2B5EF4-FFF2-40B4-BE49-F238E27FC236}">
                <a16:creationId xmlns:a16="http://schemas.microsoft.com/office/drawing/2014/main" id="{59466CE3-7011-854B-A51E-0BEA25296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29" y="0"/>
            <a:ext cx="24435058" cy="1464469"/>
          </a:xfrm>
          <a:prstGeom prst="rect">
            <a:avLst/>
          </a:prstGeom>
        </p:spPr>
        <p:txBody>
          <a:bodyPr/>
          <a:lstStyle/>
          <a:p>
            <a:r>
              <a:t>MOLLER at JLab</a:t>
            </a:r>
          </a:p>
        </p:txBody>
      </p:sp>
      <p:pic>
        <p:nvPicPr>
          <p:cNvPr id="10" name="image.png" descr="image.png">
            <a:extLst>
              <a:ext uri="{FF2B5EF4-FFF2-40B4-BE49-F238E27FC236}">
                <a16:creationId xmlns:a16="http://schemas.microsoft.com/office/drawing/2014/main" id="{D68EE4BD-4884-8F42-890D-DBEFDFF879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13" b="9121"/>
          <a:stretch>
            <a:fillRect/>
          </a:stretch>
        </p:blipFill>
        <p:spPr>
          <a:xfrm>
            <a:off x="643038" y="945656"/>
            <a:ext cx="6922096" cy="179686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27">
            <a:extLst>
              <a:ext uri="{FF2B5EF4-FFF2-40B4-BE49-F238E27FC236}">
                <a16:creationId xmlns:a16="http://schemas.microsoft.com/office/drawing/2014/main" id="{2ABCC37C-075C-F841-BC43-83D9C787B005}"/>
              </a:ext>
            </a:extLst>
          </p:cNvPr>
          <p:cNvSpPr txBox="1"/>
          <p:nvPr/>
        </p:nvSpPr>
        <p:spPr>
          <a:xfrm>
            <a:off x="702858" y="2929660"/>
            <a:ext cx="8056159" cy="1078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algn="ctr" defTabSz="584200">
              <a:defRPr sz="3400" b="1">
                <a:solidFill>
                  <a:srgbClr val="FF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pPr>
            <a:r>
              <a:t>Search for new flavor diagonal </a:t>
            </a:r>
          </a:p>
          <a:p>
            <a:pPr marL="0" marR="0" algn="ctr" defTabSz="584200">
              <a:defRPr sz="3400" b="1">
                <a:solidFill>
                  <a:srgbClr val="FF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pPr>
            <a:r>
              <a:t>neutral currents</a:t>
            </a:r>
          </a:p>
        </p:txBody>
      </p:sp>
      <p:grpSp>
        <p:nvGrpSpPr>
          <p:cNvPr id="12" name="Group">
            <a:extLst>
              <a:ext uri="{FF2B5EF4-FFF2-40B4-BE49-F238E27FC236}">
                <a16:creationId xmlns:a16="http://schemas.microsoft.com/office/drawing/2014/main" id="{BB9EF928-BDDD-864C-B7B0-0B9250CB36BC}"/>
              </a:ext>
            </a:extLst>
          </p:cNvPr>
          <p:cNvGrpSpPr/>
          <p:nvPr/>
        </p:nvGrpSpPr>
        <p:grpSpPr>
          <a:xfrm>
            <a:off x="508187" y="4833842"/>
            <a:ext cx="8445501" cy="7214951"/>
            <a:chOff x="0" y="0"/>
            <a:chExt cx="8445500" cy="7214950"/>
          </a:xfrm>
        </p:grpSpPr>
        <p:pic>
          <p:nvPicPr>
            <p:cNvPr id="13" name="Image" descr="Image">
              <a:extLst>
                <a:ext uri="{FF2B5EF4-FFF2-40B4-BE49-F238E27FC236}">
                  <a16:creationId xmlns:a16="http://schemas.microsoft.com/office/drawing/2014/main" id="{AFE4F745-7871-9247-BE39-D7C983105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445500" cy="661670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Improve   by a factor of 5">
                  <a:extLst>
                    <a:ext uri="{FF2B5EF4-FFF2-40B4-BE49-F238E27FC236}">
                      <a16:creationId xmlns:a16="http://schemas.microsoft.com/office/drawing/2014/main" id="{B13B3EA2-60D7-864C-8769-DFD2FE0F3DE8}"/>
                    </a:ext>
                  </a:extLst>
                </p:cNvPr>
                <p:cNvSpPr txBox="1"/>
                <p:nvPr/>
              </p:nvSpPr>
              <p:spPr>
                <a:xfrm>
                  <a:off x="1445999" y="6468387"/>
                  <a:ext cx="5553502" cy="746564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 sz="3400">
                      <a:solidFill>
                        <a:srgbClr val="FF2600"/>
                      </a:solidFill>
                    </a:defRPr>
                  </a:pPr>
                  <a:r>
                    <a:t>Improve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sz="370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370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sz="370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>
                          <m:r>
                            <a:rPr sz="3700" i="1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a14:m>
                  <a:r>
                    <a:t> by a factor of 5</a:t>
                  </a:r>
                </a:p>
              </p:txBody>
            </p:sp>
          </mc:Choice>
          <mc:Fallback xmlns="">
            <p:sp>
              <p:nvSpPr>
                <p:cNvPr id="14" name="Improve   by a factor of 5">
                  <a:extLst>
                    <a:ext uri="{FF2B5EF4-FFF2-40B4-BE49-F238E27FC236}">
                      <a16:creationId xmlns:a16="http://schemas.microsoft.com/office/drawing/2014/main" id="{B13B3EA2-60D7-864C-8769-DFD2FE0F3D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5999" y="6468387"/>
                  <a:ext cx="5553502" cy="746564"/>
                </a:xfrm>
                <a:prstGeom prst="rect">
                  <a:avLst/>
                </a:prstGeom>
                <a:blipFill>
                  <a:blip r:embed="rId4"/>
                  <a:stretch>
                    <a:fillRect l="-2740" r="-4795" b="-21667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Oval">
              <a:extLst>
                <a:ext uri="{FF2B5EF4-FFF2-40B4-BE49-F238E27FC236}">
                  <a16:creationId xmlns:a16="http://schemas.microsoft.com/office/drawing/2014/main" id="{F1DA19A0-F9CF-BA44-A4FC-B01B550080E8}"/>
                </a:ext>
              </a:extLst>
            </p:cNvPr>
            <p:cNvSpPr/>
            <p:nvPr/>
          </p:nvSpPr>
          <p:spPr>
            <a:xfrm>
              <a:off x="3148874" y="4449069"/>
              <a:ext cx="1625357" cy="68580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sp>
          <p:nvSpPr>
            <p:cNvPr id="16" name="Only existing ee measurement:">
              <a:extLst>
                <a:ext uri="{FF2B5EF4-FFF2-40B4-BE49-F238E27FC236}">
                  <a16:creationId xmlns:a16="http://schemas.microsoft.com/office/drawing/2014/main" id="{28E62AB1-BDD2-DD44-BBEB-E25DF18CD131}"/>
                </a:ext>
              </a:extLst>
            </p:cNvPr>
            <p:cNvSpPr txBox="1"/>
            <p:nvPr/>
          </p:nvSpPr>
          <p:spPr>
            <a:xfrm>
              <a:off x="1847369" y="1179217"/>
              <a:ext cx="4750762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90000"/>
                </a:lnSpc>
                <a:defRPr sz="2300">
                  <a:solidFill>
                    <a:srgbClr val="FF2600"/>
                  </a:solidFill>
                </a:defRPr>
              </a:pPr>
              <a:r>
                <a:t>Only existing </a:t>
              </a:r>
              <a:r>
                <a:rPr i="1">
                  <a:latin typeface="Times New Roman"/>
                  <a:ea typeface="Times New Roman"/>
                  <a:cs typeface="Times New Roman"/>
                  <a:sym typeface="Times New Roman"/>
                </a:rPr>
                <a:t>ee</a:t>
              </a:r>
              <a:r>
                <a:t> measurement:</a:t>
              </a:r>
            </a:p>
          </p:txBody>
        </p:sp>
        <p:sp>
          <p:nvSpPr>
            <p:cNvPr id="17" name="Oval">
              <a:extLst>
                <a:ext uri="{FF2B5EF4-FFF2-40B4-BE49-F238E27FC236}">
                  <a16:creationId xmlns:a16="http://schemas.microsoft.com/office/drawing/2014/main" id="{591E4C25-32AB-EC47-9CD7-6350CD7A5185}"/>
                </a:ext>
              </a:extLst>
            </p:cNvPr>
            <p:cNvSpPr/>
            <p:nvPr/>
          </p:nvSpPr>
          <p:spPr>
            <a:xfrm>
              <a:off x="3434826" y="1625071"/>
              <a:ext cx="572765" cy="796055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ysDot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</p:grpSp>
      <p:sp>
        <p:nvSpPr>
          <p:cNvPr id="18" name="Rectangle 27">
            <a:extLst>
              <a:ext uri="{FF2B5EF4-FFF2-40B4-BE49-F238E27FC236}">
                <a16:creationId xmlns:a16="http://schemas.microsoft.com/office/drawing/2014/main" id="{0F6FFE05-59A6-844A-AE32-6B2780E066B4}"/>
              </a:ext>
            </a:extLst>
          </p:cNvPr>
          <p:cNvSpPr txBox="1"/>
          <p:nvPr/>
        </p:nvSpPr>
        <p:spPr>
          <a:xfrm>
            <a:off x="290389" y="4049056"/>
            <a:ext cx="9403492" cy="560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0" marR="0" indent="317500" defTabSz="584200">
              <a:spcBef>
                <a:spcPts val="1500"/>
              </a:spcBef>
              <a:defRPr sz="3300" b="1">
                <a:solidFill>
                  <a:srgbClr val="0056D6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Unique (purely leptonic) new physics reach</a:t>
            </a: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53345DCA-FCCB-A349-83CD-770B878EF861}"/>
              </a:ext>
            </a:extLst>
          </p:cNvPr>
          <p:cNvGrpSpPr/>
          <p:nvPr/>
        </p:nvGrpSpPr>
        <p:grpSpPr>
          <a:xfrm>
            <a:off x="8668229" y="10641617"/>
            <a:ext cx="15519873" cy="2397430"/>
            <a:chOff x="0" y="0"/>
            <a:chExt cx="15519872" cy="2397429"/>
          </a:xfrm>
        </p:grpSpPr>
        <p:sp>
          <p:nvSpPr>
            <p:cNvPr id="20" name="Rounded Rectangle">
              <a:extLst>
                <a:ext uri="{FF2B5EF4-FFF2-40B4-BE49-F238E27FC236}">
                  <a16:creationId xmlns:a16="http://schemas.microsoft.com/office/drawing/2014/main" id="{B1F3CEC0-CA5D-CC45-9369-750D715F856E}"/>
                </a:ext>
              </a:extLst>
            </p:cNvPr>
            <p:cNvSpPr/>
            <p:nvPr/>
          </p:nvSpPr>
          <p:spPr>
            <a:xfrm>
              <a:off x="0" y="0"/>
              <a:ext cx="15519873" cy="2397430"/>
            </a:xfrm>
            <a:prstGeom prst="roundRect">
              <a:avLst>
                <a:gd name="adj" fmla="val 11174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blurRad="177800" dist="1016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grpSp>
          <p:nvGrpSpPr>
            <p:cNvPr id="21" name="Group">
              <a:extLst>
                <a:ext uri="{FF2B5EF4-FFF2-40B4-BE49-F238E27FC236}">
                  <a16:creationId xmlns:a16="http://schemas.microsoft.com/office/drawing/2014/main" id="{B45256D2-4FE7-9244-B038-A619941519CB}"/>
                </a:ext>
              </a:extLst>
            </p:cNvPr>
            <p:cNvGrpSpPr/>
            <p:nvPr/>
          </p:nvGrpSpPr>
          <p:grpSpPr>
            <a:xfrm>
              <a:off x="139472" y="148651"/>
              <a:ext cx="15240928" cy="634009"/>
              <a:chOff x="0" y="0"/>
              <a:chExt cx="15240927" cy="634007"/>
            </a:xfrm>
          </p:grpSpPr>
          <p:sp>
            <p:nvSpPr>
              <p:cNvPr id="22" name="best contact interaction reach for leptons at low OR high energy">
                <a:extLst>
                  <a:ext uri="{FF2B5EF4-FFF2-40B4-BE49-F238E27FC236}">
                    <a16:creationId xmlns:a16="http://schemas.microsoft.com/office/drawing/2014/main" id="{939B76A6-8AEF-3847-A985-2F7E743DC8A2}"/>
                  </a:ext>
                </a:extLst>
              </p:cNvPr>
              <p:cNvSpPr/>
              <p:nvPr/>
            </p:nvSpPr>
            <p:spPr>
              <a:xfrm>
                <a:off x="0" y="0"/>
                <a:ext cx="15240928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spAutoFit/>
              </a:bodyPr>
              <a:lstStyle>
                <a:lvl1pPr marL="81280" marR="81280">
                  <a:defRPr sz="3800" b="1" i="1">
                    <a:solidFill>
                      <a:srgbClr val="0061FF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t>best contact interaction reach for leptons at low OR high energy</a:t>
                </a:r>
              </a:p>
            </p:txBody>
          </p:sp>
          <p:sp>
            <p:nvSpPr>
              <p:cNvPr id="23" name="To do better for a 4-lepton contact interaction would require:…">
                <a:extLst>
                  <a:ext uri="{FF2B5EF4-FFF2-40B4-BE49-F238E27FC236}">
                    <a16:creationId xmlns:a16="http://schemas.microsoft.com/office/drawing/2014/main" id="{E837BA97-279E-C940-A91F-36B4653FC9FD}"/>
                  </a:ext>
                </a:extLst>
              </p:cNvPr>
              <p:cNvSpPr/>
              <p:nvPr/>
            </p:nvSpPr>
            <p:spPr>
              <a:xfrm>
                <a:off x="339227" y="634007"/>
                <a:ext cx="1473796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spAutoFit/>
              </a:bodyPr>
              <a:lstStyle/>
              <a:p>
                <a:pPr marL="81280" marR="81280" algn="ctr">
                  <a:defRPr b="1">
                    <a:solidFill>
                      <a:srgbClr val="B92D5D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To do better for a 4-lepton contact interaction would require: </a:t>
                </a:r>
              </a:p>
              <a:p>
                <a:pPr marL="81280" marR="81280" algn="ctr">
                  <a:defRPr b="1">
                    <a:solidFill>
                      <a:srgbClr val="B92D5D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Giga-Z factory, linear collider, neutrino factory or muon collider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Equation">
                <a:extLst>
                  <a:ext uri="{FF2B5EF4-FFF2-40B4-BE49-F238E27FC236}">
                    <a16:creationId xmlns:a16="http://schemas.microsoft.com/office/drawing/2014/main" id="{20864F6D-69D9-B44C-AB70-75A4D56C127E}"/>
                  </a:ext>
                </a:extLst>
              </p:cNvPr>
              <p:cNvSpPr txBox="1"/>
              <p:nvPr/>
            </p:nvSpPr>
            <p:spPr>
              <a:xfrm>
                <a:off x="19977610" y="2409932"/>
                <a:ext cx="2994211" cy="58147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defTabSz="914400" latinLnBrk="1">
                  <a:defRPr sz="1800"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>
                          <m:r>
                            <a:rPr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r>
                        <a:rPr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sz="4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𝑒𝑒</m:t>
                          </m:r>
                        </m:sub>
                      </m:sSub>
                    </m:oMath>
                  </m:oMathPara>
                </a14:m>
                <a:endParaRPr sz="4600" dirty="0"/>
              </a:p>
            </p:txBody>
          </p:sp>
        </mc:Choice>
        <mc:Fallback xmlns="">
          <p:sp>
            <p:nvSpPr>
              <p:cNvPr id="24" name="Equation">
                <a:extLst>
                  <a:ext uri="{FF2B5EF4-FFF2-40B4-BE49-F238E27FC236}">
                    <a16:creationId xmlns:a16="http://schemas.microsoft.com/office/drawing/2014/main" id="{20864F6D-69D9-B44C-AB70-75A4D56C1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7610" y="2409932"/>
                <a:ext cx="2994211" cy="581473"/>
              </a:xfrm>
              <a:prstGeom prst="rect">
                <a:avLst/>
              </a:prstGeom>
              <a:blipFill>
                <a:blip r:embed="rId5"/>
                <a:stretch>
                  <a:fillRect l="-8439" r="-7595" b="-5106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">
            <a:extLst>
              <a:ext uri="{FF2B5EF4-FFF2-40B4-BE49-F238E27FC236}">
                <a16:creationId xmlns:a16="http://schemas.microsoft.com/office/drawing/2014/main" id="{2A34F95F-95E6-8448-8114-4F9B3528E17C}"/>
              </a:ext>
            </a:extLst>
          </p:cNvPr>
          <p:cNvGrpSpPr/>
          <p:nvPr/>
        </p:nvGrpSpPr>
        <p:grpSpPr>
          <a:xfrm>
            <a:off x="9849704" y="4485726"/>
            <a:ext cx="13156923" cy="5583938"/>
            <a:chOff x="0" y="0"/>
            <a:chExt cx="13156922" cy="5583936"/>
          </a:xfrm>
        </p:grpSpPr>
        <p:grpSp>
          <p:nvGrpSpPr>
            <p:cNvPr id="26" name="Group">
              <a:extLst>
                <a:ext uri="{FF2B5EF4-FFF2-40B4-BE49-F238E27FC236}">
                  <a16:creationId xmlns:a16="http://schemas.microsoft.com/office/drawing/2014/main" id="{F163C3AB-BC10-3A4C-A8C2-33642E91A6C6}"/>
                </a:ext>
              </a:extLst>
            </p:cNvPr>
            <p:cNvGrpSpPr/>
            <p:nvPr/>
          </p:nvGrpSpPr>
          <p:grpSpPr>
            <a:xfrm>
              <a:off x="2210154" y="4963893"/>
              <a:ext cx="9519578" cy="620044"/>
              <a:chOff x="0" y="0"/>
              <a:chExt cx="9519577" cy="620042"/>
            </a:xfrm>
          </p:grpSpPr>
          <p:sp>
            <p:nvSpPr>
              <p:cNvPr id="37" name="Shape 128">
                <a:extLst>
                  <a:ext uri="{FF2B5EF4-FFF2-40B4-BE49-F238E27FC236}">
                    <a16:creationId xmlns:a16="http://schemas.microsoft.com/office/drawing/2014/main" id="{EB765DFD-F4A6-4248-B394-A864C3894C10}"/>
                  </a:ext>
                </a:extLst>
              </p:cNvPr>
              <p:cNvSpPr txBox="1"/>
              <p:nvPr/>
            </p:nvSpPr>
            <p:spPr>
              <a:xfrm>
                <a:off x="0" y="-1"/>
                <a:ext cx="3912972" cy="6200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marL="0" marR="0" defTabSz="914400">
                  <a:defRPr sz="3600" b="1">
                    <a:solidFill>
                      <a:srgbClr val="387222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t>MOLLER Reach</a:t>
                </a:r>
              </a:p>
            </p:txBody>
          </p:sp>
          <p:pic>
            <p:nvPicPr>
              <p:cNvPr id="38" name="image2.png" descr="image2.png">
                <a:extLst>
                  <a:ext uri="{FF2B5EF4-FFF2-40B4-BE49-F238E27FC236}">
                    <a16:creationId xmlns:a16="http://schemas.microsoft.com/office/drawing/2014/main" id="{7CAE7651-814B-A14A-A99C-6457A12D9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01292" y="13013"/>
                <a:ext cx="5218286" cy="5940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7" name="Group">
              <a:extLst>
                <a:ext uri="{FF2B5EF4-FFF2-40B4-BE49-F238E27FC236}">
                  <a16:creationId xmlns:a16="http://schemas.microsoft.com/office/drawing/2014/main" id="{C3817CBE-77BA-0C4D-A893-BF9A730C7014}"/>
                </a:ext>
              </a:extLst>
            </p:cNvPr>
            <p:cNvGrpSpPr/>
            <p:nvPr/>
          </p:nvGrpSpPr>
          <p:grpSpPr>
            <a:xfrm>
              <a:off x="0" y="1893116"/>
              <a:ext cx="13156923" cy="1839516"/>
              <a:chOff x="0" y="0"/>
              <a:chExt cx="13156922" cy="1839515"/>
            </a:xfrm>
          </p:grpSpPr>
          <p:sp>
            <p:nvSpPr>
              <p:cNvPr id="31" name="Rectangle">
                <a:extLst>
                  <a:ext uri="{FF2B5EF4-FFF2-40B4-BE49-F238E27FC236}">
                    <a16:creationId xmlns:a16="http://schemas.microsoft.com/office/drawing/2014/main" id="{C9F37B74-5F86-E84B-970C-4A52B609E987}"/>
                  </a:ext>
                </a:extLst>
              </p:cNvPr>
              <p:cNvSpPr/>
              <p:nvPr/>
            </p:nvSpPr>
            <p:spPr>
              <a:xfrm>
                <a:off x="0" y="0"/>
                <a:ext cx="13156923" cy="183951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blurRad="177800" dist="1016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endParaRPr/>
              </a:p>
            </p:txBody>
          </p:sp>
          <p:grpSp>
            <p:nvGrpSpPr>
              <p:cNvPr id="32" name="Group">
                <a:extLst>
                  <a:ext uri="{FF2B5EF4-FFF2-40B4-BE49-F238E27FC236}">
                    <a16:creationId xmlns:a16="http://schemas.microsoft.com/office/drawing/2014/main" id="{E6552361-4047-3541-ACBC-DBE778000437}"/>
                  </a:ext>
                </a:extLst>
              </p:cNvPr>
              <p:cNvGrpSpPr/>
              <p:nvPr/>
            </p:nvGrpSpPr>
            <p:grpSpPr>
              <a:xfrm>
                <a:off x="160734" y="148034"/>
                <a:ext cx="12580703" cy="803276"/>
                <a:chOff x="0" y="-12700"/>
                <a:chExt cx="12580701" cy="803275"/>
              </a:xfrm>
            </p:grpSpPr>
            <p:sp>
              <p:nvSpPr>
                <p:cNvPr id="34" name="Arrow">
                  <a:extLst>
                    <a:ext uri="{FF2B5EF4-FFF2-40B4-BE49-F238E27FC236}">
                      <a16:creationId xmlns:a16="http://schemas.microsoft.com/office/drawing/2014/main" id="{9BBAFF8F-10F8-D947-AA65-52D2B08896D3}"/>
                    </a:ext>
                  </a:extLst>
                </p:cNvPr>
                <p:cNvSpPr/>
                <p:nvPr/>
              </p:nvSpPr>
              <p:spPr>
                <a:xfrm>
                  <a:off x="9870678" y="155575"/>
                  <a:ext cx="857251" cy="446485"/>
                </a:xfrm>
                <a:prstGeom prst="rightArrow">
                  <a:avLst>
                    <a:gd name="adj1" fmla="val 47200"/>
                    <a:gd name="adj2" fmla="val 62400"/>
                  </a:avLst>
                </a:prstGeom>
                <a:solidFill>
                  <a:srgbClr val="C6E6E9"/>
                </a:solidFill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marL="57149" marR="57149" defTabSz="1285875">
                    <a:defRPr sz="3200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endParaRPr/>
                </a:p>
              </p:txBody>
            </p:sp>
            <p:sp>
              <p:nvSpPr>
                <p:cNvPr id="35" name="δ(sin2θW) = ± 0.00024 (stat.) ± 0.00013 (syst.)">
                  <a:extLst>
                    <a:ext uri="{FF2B5EF4-FFF2-40B4-BE49-F238E27FC236}">
                      <a16:creationId xmlns:a16="http://schemas.microsoft.com/office/drawing/2014/main" id="{BC6FE5EB-29C6-7A4D-B225-38DF0B2A778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866948" cy="7303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71437" tIns="71437" rIns="71437" bIns="71437" numCol="1" anchor="t">
                  <a:spAutoFit/>
                </a:bodyPr>
                <a:lstStyle/>
                <a:p>
                  <a:pPr marL="57149" marR="57149" defTabSz="1285875">
                    <a:defRPr sz="4100" b="1" i="1">
                      <a:solidFill>
                        <a:srgbClr val="8311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r>
                    <a:t>δ(sin</a:t>
                  </a:r>
                  <a:r>
                    <a:rPr baseline="31999"/>
                    <a:t>2</a:t>
                  </a:r>
                  <a:r>
                    <a:t>θ</a:t>
                  </a:r>
                  <a:r>
                    <a:rPr baseline="-5999"/>
                    <a:t>W</a:t>
                  </a:r>
                  <a:r>
                    <a:t>) = ± 0.00024 (stat.) ± 0.00013 (syst.)</a:t>
                  </a:r>
                </a:p>
              </p:txBody>
            </p:sp>
            <p:sp>
              <p:nvSpPr>
                <p:cNvPr id="36" name="~ 0.1%">
                  <a:extLst>
                    <a:ext uri="{FF2B5EF4-FFF2-40B4-BE49-F238E27FC236}">
                      <a16:creationId xmlns:a16="http://schemas.microsoft.com/office/drawing/2014/main" id="{24089AD9-C70D-9048-A8DA-7A777BDCFC96}"/>
                    </a:ext>
                  </a:extLst>
                </p:cNvPr>
                <p:cNvSpPr/>
                <p:nvPr/>
              </p:nvSpPr>
              <p:spPr>
                <a:xfrm>
                  <a:off x="10819606" y="-12700"/>
                  <a:ext cx="1761096" cy="80327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71437" tIns="71437" rIns="71437" bIns="71437" numCol="1" anchor="t">
                  <a:spAutoFit/>
                </a:bodyPr>
                <a:lstStyle>
                  <a:lvl1pPr marL="57149" marR="57149" defTabSz="1285875">
                    <a:defRPr sz="4200" b="1" i="1">
                      <a:solidFill>
                        <a:srgbClr val="831100"/>
                      </a:solidFill>
                      <a:latin typeface="Times Roman"/>
                      <a:ea typeface="Times Roman"/>
                      <a:cs typeface="Times Roman"/>
                      <a:sym typeface="Times Roman"/>
                    </a:defRPr>
                  </a:lvl1pPr>
                </a:lstStyle>
                <a:p>
                  <a:r>
                    <a:t>~ 0.1%</a:t>
                  </a:r>
                </a:p>
              </p:txBody>
            </p:sp>
          </p:grpSp>
          <p:sp>
            <p:nvSpPr>
              <p:cNvPr id="33" name="Matches best collider (Z-pole) measurement!">
                <a:extLst>
                  <a:ext uri="{FF2B5EF4-FFF2-40B4-BE49-F238E27FC236}">
                    <a16:creationId xmlns:a16="http://schemas.microsoft.com/office/drawing/2014/main" id="{14359DCB-570A-254D-B1FB-C2A74E76240C}"/>
                  </a:ext>
                </a:extLst>
              </p:cNvPr>
              <p:cNvSpPr/>
              <p:nvPr/>
            </p:nvSpPr>
            <p:spPr>
              <a:xfrm>
                <a:off x="594323" y="892968"/>
                <a:ext cx="10100068" cy="6855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t">
                <a:spAutoFit/>
              </a:bodyPr>
              <a:lstStyle>
                <a:lvl1pPr marL="81280" marR="81280" algn="ctr">
                  <a:buClr>
                    <a:srgbClr val="7A4300"/>
                  </a:buClr>
                  <a:buFont typeface="Arial"/>
                  <a:defRPr sz="4200">
                    <a:solidFill>
                      <a:srgbClr val="E415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Matches best collider (Z-pole) measurement! </a:t>
                </a:r>
              </a:p>
            </p:txBody>
          </p:sp>
        </p:grpSp>
        <p:sp>
          <p:nvSpPr>
            <p:cNvPr id="28" name="δ(QeW) = ± 2.1 % (stat.) ± 1.1 % (syst.)">
              <a:extLst>
                <a:ext uri="{FF2B5EF4-FFF2-40B4-BE49-F238E27FC236}">
                  <a16:creationId xmlns:a16="http://schemas.microsoft.com/office/drawing/2014/main" id="{CAE50B90-C709-D443-A36A-2B3F65521B8F}"/>
                </a:ext>
              </a:extLst>
            </p:cNvPr>
            <p:cNvSpPr txBox="1"/>
            <p:nvPr/>
          </p:nvSpPr>
          <p:spPr>
            <a:xfrm>
              <a:off x="3046903" y="809170"/>
              <a:ext cx="9246938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0" marR="40639" indent="39687" defTabSz="914400">
                <a:defRPr b="1" i="1">
                  <a:solidFill>
                    <a:srgbClr val="61177C"/>
                  </a:solidFill>
                  <a:uFill>
                    <a:solidFill>
                      <a:srgbClr val="61177C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rPr dirty="0" err="1"/>
                <a:t>δ</a:t>
              </a:r>
              <a:r>
                <a:rPr dirty="0"/>
                <a:t>(</a:t>
              </a:r>
              <a:r>
                <a:rPr dirty="0" err="1"/>
                <a:t>Q</a:t>
              </a:r>
              <a:r>
                <a:rPr baseline="31999" dirty="0" err="1"/>
                <a:t>e</a:t>
              </a:r>
              <a:r>
                <a:rPr baseline="-5999" dirty="0" err="1"/>
                <a:t>W</a:t>
              </a:r>
              <a:r>
                <a:rPr dirty="0"/>
                <a:t>) = ± 2.1 % (stat.) ± 1.1 % (syst.) </a:t>
              </a:r>
            </a:p>
          </p:txBody>
        </p:sp>
        <p:sp>
          <p:nvSpPr>
            <p:cNvPr id="29" name="δ(APV) = 0.74 parts per billion">
              <a:extLst>
                <a:ext uri="{FF2B5EF4-FFF2-40B4-BE49-F238E27FC236}">
                  <a16:creationId xmlns:a16="http://schemas.microsoft.com/office/drawing/2014/main" id="{FC336354-078C-BD44-BF9B-D3D801D4565B}"/>
                </a:ext>
              </a:extLst>
            </p:cNvPr>
            <p:cNvSpPr txBox="1"/>
            <p:nvPr/>
          </p:nvSpPr>
          <p:spPr>
            <a:xfrm>
              <a:off x="7481516" y="24776"/>
              <a:ext cx="4011901" cy="5548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0" marR="40639" indent="39687" defTabSz="914400">
                <a:defRPr b="1" i="1">
                  <a:solidFill>
                    <a:srgbClr val="61177C"/>
                  </a:solidFill>
                  <a:uFill>
                    <a:solidFill>
                      <a:srgbClr val="61177C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δ(A</a:t>
              </a:r>
              <a:r>
                <a:rPr baseline="-5998"/>
                <a:t>PV</a:t>
              </a:r>
              <a:r>
                <a:t>) ~ 0.8 ppb</a:t>
              </a:r>
            </a:p>
          </p:txBody>
        </p:sp>
        <p:sp>
          <p:nvSpPr>
            <p:cNvPr id="30" name="δ(APV) = 0.74 parts per billion">
              <a:extLst>
                <a:ext uri="{FF2B5EF4-FFF2-40B4-BE49-F238E27FC236}">
                  <a16:creationId xmlns:a16="http://schemas.microsoft.com/office/drawing/2014/main" id="{BAADB0AC-E49C-5142-8BE6-BBBB4CB789D9}"/>
                </a:ext>
              </a:extLst>
            </p:cNvPr>
            <p:cNvSpPr txBox="1"/>
            <p:nvPr/>
          </p:nvSpPr>
          <p:spPr>
            <a:xfrm>
              <a:off x="2841253" y="0"/>
              <a:ext cx="4705395" cy="604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0" marR="40639" indent="39687" defTabSz="914400">
                <a:defRPr sz="4300" b="1" i="1">
                  <a:solidFill>
                    <a:srgbClr val="61177C"/>
                  </a:solidFill>
                  <a:uFill>
                    <a:solidFill>
                      <a:srgbClr val="61177C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A</a:t>
              </a:r>
              <a:r>
                <a:rPr baseline="-5998"/>
                <a:t>PV</a:t>
              </a:r>
              <a:r>
                <a:t> ~ 32 ppb</a:t>
              </a:r>
            </a:p>
          </p:txBody>
        </p:sp>
      </p:grpSp>
      <p:sp>
        <p:nvSpPr>
          <p:cNvPr id="39" name="Elastic ee (Møller) scattering">
            <a:extLst>
              <a:ext uri="{FF2B5EF4-FFF2-40B4-BE49-F238E27FC236}">
                <a16:creationId xmlns:a16="http://schemas.microsoft.com/office/drawing/2014/main" id="{66C3222E-9C9F-8048-B2D1-D18E56E19B44}"/>
              </a:ext>
            </a:extLst>
          </p:cNvPr>
          <p:cNvSpPr txBox="1"/>
          <p:nvPr/>
        </p:nvSpPr>
        <p:spPr>
          <a:xfrm>
            <a:off x="1241931" y="436240"/>
            <a:ext cx="5724509" cy="591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81280" marR="81280">
              <a:defRPr sz="3800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Elastic </a:t>
            </a:r>
            <a:r>
              <a:rPr i="1"/>
              <a:t>ee</a:t>
            </a:r>
            <a:r>
              <a:t> (Møller) scattering</a:t>
            </a:r>
          </a:p>
        </p:txBody>
      </p:sp>
      <p:sp>
        <p:nvSpPr>
          <p:cNvPr id="40" name="Oval">
            <a:extLst>
              <a:ext uri="{FF2B5EF4-FFF2-40B4-BE49-F238E27FC236}">
                <a16:creationId xmlns:a16="http://schemas.microsoft.com/office/drawing/2014/main" id="{5903B1A7-7250-6F4D-B2A2-B9A5848E6FFF}"/>
              </a:ext>
            </a:extLst>
          </p:cNvPr>
          <p:cNvSpPr/>
          <p:nvPr/>
        </p:nvSpPr>
        <p:spPr>
          <a:xfrm>
            <a:off x="11668754" y="2014963"/>
            <a:ext cx="779567" cy="1118470"/>
          </a:xfrm>
          <a:prstGeom prst="ellipse">
            <a:avLst/>
          </a:prstGeom>
          <a:ln w="25400">
            <a:solidFill>
              <a:srgbClr val="941100"/>
            </a:solidFill>
            <a:prstDash val="sysDot"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marL="81280" marR="81280">
              <a:defRPr sz="3200"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Equation">
                <a:extLst>
                  <a:ext uri="{FF2B5EF4-FFF2-40B4-BE49-F238E27FC236}">
                    <a16:creationId xmlns:a16="http://schemas.microsoft.com/office/drawing/2014/main" id="{791A041C-8A70-814C-B244-47850B570B5D}"/>
                  </a:ext>
                </a:extLst>
              </p:cNvPr>
              <p:cNvSpPr txBox="1"/>
              <p:nvPr/>
            </p:nvSpPr>
            <p:spPr>
              <a:xfrm>
                <a:off x="10179242" y="1793285"/>
                <a:ext cx="8378143" cy="156182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defTabSz="914400" latinLnBrk="1">
                  <a:defRPr sz="1800"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𝑃𝑉</m:t>
                          </m:r>
                        </m:sub>
                      </m:sSub>
                      <m:r>
                        <a:rPr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>
                          <m:r>
                            <a:rPr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f>
                        <m:fPr>
                          <m:ctrlPr>
                            <a:rPr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𝜋𝛼</m:t>
                          </m:r>
                        </m:den>
                      </m:f>
                      <m:d>
                        <m:dPr>
                          <m:ctrlPr>
                            <a:rPr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sz="4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4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sz="4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+(</m:t>
                              </m:r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sSup>
                                <m:sSupPr>
                                  <m:ctrlPr>
                                    <a:rPr sz="4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4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sz="4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sz="4300"/>
              </a:p>
            </p:txBody>
          </p:sp>
        </mc:Choice>
        <mc:Fallback xmlns="">
          <p:sp>
            <p:nvSpPr>
              <p:cNvPr id="41" name="Equation">
                <a:extLst>
                  <a:ext uri="{FF2B5EF4-FFF2-40B4-BE49-F238E27FC236}">
                    <a16:creationId xmlns:a16="http://schemas.microsoft.com/office/drawing/2014/main" id="{791A041C-8A70-814C-B244-47850B570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9242" y="1793285"/>
                <a:ext cx="8378143" cy="1561825"/>
              </a:xfrm>
              <a:prstGeom prst="rect">
                <a:avLst/>
              </a:prstGeom>
              <a:blipFill>
                <a:blip r:embed="rId7"/>
                <a:stretch>
                  <a:fillRect l="-2273" r="-2121" b="-806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BF6E7-2EF6-5A49-87D9-93B7C36FE5E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834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 advAuto="0"/>
      <p:bldP spid="25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8D998-0D41-4C4B-BF82-8F015FDF2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24142700" cy="136271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35CF46-541F-CE4C-94B6-D101EEC4DF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7629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51EF4-A731-BB42-B450-38F36AB8C6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2" b="77778"/>
          <a:stretch/>
        </p:blipFill>
        <p:spPr>
          <a:xfrm>
            <a:off x="3283858" y="185633"/>
            <a:ext cx="18288000" cy="2653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FA6F62-D926-6A4B-9E40-2CFF41F70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89" r="60000" b="6666"/>
          <a:stretch/>
        </p:blipFill>
        <p:spPr>
          <a:xfrm>
            <a:off x="11811000" y="2307434"/>
            <a:ext cx="10607040" cy="883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B02525-E40F-BF44-8F04-4F825E74E9BF}"/>
              </a:ext>
            </a:extLst>
          </p:cNvPr>
          <p:cNvSpPr txBox="1"/>
          <p:nvPr/>
        </p:nvSpPr>
        <p:spPr>
          <a:xfrm>
            <a:off x="4495800" y="2406578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/>
              <a:t>Target Boiling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2B0A9E-88DF-A841-B22B-7DA4A55A62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3617" y="3367401"/>
            <a:ext cx="8081666" cy="4553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AA504B-8259-DD40-82CC-EECEB9DA6D13}"/>
              </a:ext>
            </a:extLst>
          </p:cNvPr>
          <p:cNvSpPr txBox="1"/>
          <p:nvPr/>
        </p:nvSpPr>
        <p:spPr>
          <a:xfrm>
            <a:off x="1295400" y="8114556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 helicity flipping = high speed camera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22F3A3-98EF-B14B-BE8C-32891DB36CCF}"/>
              </a:ext>
            </a:extLst>
          </p:cNvPr>
          <p:cNvSpPr/>
          <p:nvPr/>
        </p:nvSpPr>
        <p:spPr>
          <a:xfrm>
            <a:off x="406604" y="11179122"/>
            <a:ext cx="241297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600" b="1" i="1" dirty="0">
                <a:latin typeface=""/>
              </a:rPr>
              <a:t>Moller is designed around a flip rate of at least 2 kHz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CA8A40-EE30-D64E-8FBA-1A97B846BEDF}"/>
              </a:ext>
            </a:extLst>
          </p:cNvPr>
          <p:cNvSpPr txBox="1"/>
          <p:nvPr/>
        </p:nvSpPr>
        <p:spPr>
          <a:xfrm>
            <a:off x="550112" y="9086013"/>
            <a:ext cx="12006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Target boiling is a noise source that can’t be filtered out using correlations with beam monitors, it must be suppressed by taking data faster than the bubbles 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8A468-3D57-E140-B590-65DCFCEFC4C7}"/>
              </a:ext>
            </a:extLst>
          </p:cNvPr>
          <p:cNvSpPr txBox="1"/>
          <p:nvPr/>
        </p:nvSpPr>
        <p:spPr>
          <a:xfrm>
            <a:off x="19253200" y="4263015"/>
            <a:ext cx="243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Qweak</a:t>
            </a:r>
            <a:endParaRPr lang="en-US" sz="4400" dirty="0"/>
          </a:p>
          <a:p>
            <a:pPr algn="ctr"/>
            <a:r>
              <a:rPr lang="en-US" sz="4400" dirty="0"/>
              <a:t>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AAB8B5-2787-D344-956A-BD01B1A8759F}"/>
              </a:ext>
            </a:extLst>
          </p:cNvPr>
          <p:cNvSpPr/>
          <p:nvPr/>
        </p:nvSpPr>
        <p:spPr>
          <a:xfrm>
            <a:off x="406605" y="12067160"/>
            <a:ext cx="127704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88" indent="-571488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70C0"/>
                </a:solidFill>
              </a:rPr>
              <a:t>The electron beam must </a:t>
            </a:r>
            <a:r>
              <a:rPr lang="en-US" sz="4800" b="1" dirty="0">
                <a:solidFill>
                  <a:srgbClr val="0070C0"/>
                </a:solidFill>
              </a:rPr>
              <a:t>switch</a:t>
            </a:r>
            <a:r>
              <a:rPr lang="en-US" sz="4800" dirty="0">
                <a:solidFill>
                  <a:srgbClr val="0070C0"/>
                </a:solidFill>
              </a:rPr>
              <a:t> back and forth very </a:t>
            </a:r>
            <a:r>
              <a:rPr lang="en-US" sz="4800" b="1" dirty="0">
                <a:solidFill>
                  <a:srgbClr val="0070C0"/>
                </a:solidFill>
              </a:rPr>
              <a:t>quickly</a:t>
            </a:r>
            <a:r>
              <a:rPr lang="en-US" sz="4800" dirty="0">
                <a:solidFill>
                  <a:srgbClr val="0070C0"/>
                </a:solidFill>
              </a:rPr>
              <a:t> between helicity states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8BD145-465B-7443-AE11-FEABD13550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6504" r="48216" b="24064"/>
          <a:stretch/>
        </p:blipFill>
        <p:spPr>
          <a:xfrm>
            <a:off x="14611498" y="12170222"/>
            <a:ext cx="7491232" cy="1455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DAD9BD-9A57-694F-9FEC-A88D7E0C6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5430" y="4120348"/>
            <a:ext cx="2959100" cy="1680376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C7B1ED0-FC8F-1C4D-BAA4-F6BC03EF3FA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3055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06FED-17A9-7644-B67B-BA67099E4C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C3C8D2"/>
              </a:clrFrom>
              <a:clrTo>
                <a:srgbClr val="C3C8D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4806" y="1371600"/>
            <a:ext cx="18186400" cy="1163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A9F1AF-A898-7846-84B8-9712F1FEB959}"/>
              </a:ext>
            </a:extLst>
          </p:cNvPr>
          <p:cNvSpPr txBox="1"/>
          <p:nvPr/>
        </p:nvSpPr>
        <p:spPr>
          <a:xfrm>
            <a:off x="2651443" y="304801"/>
            <a:ext cx="19903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 Experiment Overview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AAD4DE-DEF3-2F45-8A7E-09B951F121C2}"/>
              </a:ext>
            </a:extLst>
          </p:cNvPr>
          <p:cNvSpPr txBox="1"/>
          <p:nvPr/>
        </p:nvSpPr>
        <p:spPr>
          <a:xfrm>
            <a:off x="753167" y="9195562"/>
            <a:ext cx="1036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PV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35.6ppb to 0.72ppb precision</a:t>
            </a:r>
          </a:p>
          <a:p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07B5D8-5385-1343-B811-9370AFF277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3" t="26956" r="62768" b="6788"/>
          <a:stretch/>
        </p:blipFill>
        <p:spPr>
          <a:xfrm>
            <a:off x="15591319" y="5902101"/>
            <a:ext cx="3222886" cy="18437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887308-180E-C742-88F7-187E7B0574C3}"/>
              </a:ext>
            </a:extLst>
          </p:cNvPr>
          <p:cNvSpPr/>
          <p:nvPr/>
        </p:nvSpPr>
        <p:spPr>
          <a:xfrm>
            <a:off x="17220845" y="8812690"/>
            <a:ext cx="4387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3000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4kW LH</a:t>
            </a:r>
            <a:r>
              <a:rPr lang="en-US" baseline="-599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cryotarget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51CA00-FFAA-2F45-A29A-52D179326ACE}"/>
              </a:ext>
            </a:extLst>
          </p:cNvPr>
          <p:cNvSpPr/>
          <p:nvPr/>
        </p:nvSpPr>
        <p:spPr>
          <a:xfrm>
            <a:off x="5335621" y="1819752"/>
            <a:ext cx="4119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73764" defTabSz="1659751">
              <a:buSzPct val="100000"/>
              <a:defRPr sz="3600">
                <a:solidFill>
                  <a:srgbClr val="B51A00"/>
                </a:solidFill>
                <a:uFill>
                  <a:solidFill>
                    <a:srgbClr val="AA7942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dirty="0">
                <a:solidFill>
                  <a:schemeClr val="tx1"/>
                </a:solidFill>
                <a:uFill>
                  <a:solidFill>
                    <a:srgbClr val="AA794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134 GHz </a:t>
            </a:r>
            <a:r>
              <a:rPr lang="en-US" dirty="0" err="1">
                <a:solidFill>
                  <a:schemeClr val="tx1"/>
                </a:solidFill>
                <a:uFill>
                  <a:solidFill>
                    <a:srgbClr val="AA794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Møller</a:t>
            </a:r>
            <a:r>
              <a:rPr lang="en-US" dirty="0">
                <a:solidFill>
                  <a:schemeClr val="tx1"/>
                </a:solidFill>
                <a:uFill>
                  <a:solidFill>
                    <a:srgbClr val="AA794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71B633-62A9-5F43-86D1-235EB05E6AC0}"/>
              </a:ext>
            </a:extLst>
          </p:cNvPr>
          <p:cNvSpPr txBox="1"/>
          <p:nvPr/>
        </p:nvSpPr>
        <p:spPr>
          <a:xfrm>
            <a:off x="10258006" y="6334933"/>
            <a:ext cx="4564899" cy="47192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5880" marR="558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Downstream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280FC9-E2BA-0B4D-B718-869241211B64}"/>
              </a:ext>
            </a:extLst>
          </p:cNvPr>
          <p:cNvSpPr/>
          <p:nvPr/>
        </p:nvSpPr>
        <p:spPr>
          <a:xfrm>
            <a:off x="18759268" y="12414268"/>
            <a:ext cx="4387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3000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65uA</a:t>
            </a:r>
          </a:p>
        </p:txBody>
      </p:sp>
      <p:grpSp>
        <p:nvGrpSpPr>
          <p:cNvPr id="21" name="Group">
            <a:extLst>
              <a:ext uri="{FF2B5EF4-FFF2-40B4-BE49-F238E27FC236}">
                <a16:creationId xmlns:a16="http://schemas.microsoft.com/office/drawing/2014/main" id="{15E48E66-8BE6-FC48-9AEA-E565FAA18CBD}"/>
              </a:ext>
            </a:extLst>
          </p:cNvPr>
          <p:cNvGrpSpPr/>
          <p:nvPr/>
        </p:nvGrpSpPr>
        <p:grpSpPr>
          <a:xfrm>
            <a:off x="905779" y="9842964"/>
            <a:ext cx="10348282" cy="3088175"/>
            <a:chOff x="0" y="0"/>
            <a:chExt cx="10348280" cy="3088173"/>
          </a:xfrm>
        </p:grpSpPr>
        <p:sp>
          <p:nvSpPr>
            <p:cNvPr id="22" name="APV = 35.6 ppb">
              <a:extLst>
                <a:ext uri="{FF2B5EF4-FFF2-40B4-BE49-F238E27FC236}">
                  <a16:creationId xmlns:a16="http://schemas.microsoft.com/office/drawing/2014/main" id="{7282C001-42CA-4044-8469-6EBD011331DD}"/>
                </a:ext>
              </a:extLst>
            </p:cNvPr>
            <p:cNvSpPr/>
            <p:nvPr/>
          </p:nvSpPr>
          <p:spPr>
            <a:xfrm>
              <a:off x="44312" y="0"/>
              <a:ext cx="5723626" cy="1230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57149" marR="57149" defTabSz="1285875">
                <a:defRPr sz="4800" b="1" i="1">
                  <a:solidFill>
                    <a:srgbClr val="263E0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baseline="-5999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PV</a:t>
              </a:r>
              <a:r>
                <a:rPr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35.6 ppb</a:t>
              </a:r>
            </a:p>
          </p:txBody>
        </p:sp>
        <p:sp>
          <p:nvSpPr>
            <p:cNvPr id="23" name="δ(QeW) = ± 2.1 % (stat) ± 1.0 % (syst)">
              <a:extLst>
                <a:ext uri="{FF2B5EF4-FFF2-40B4-BE49-F238E27FC236}">
                  <a16:creationId xmlns:a16="http://schemas.microsoft.com/office/drawing/2014/main" id="{4B68EF87-7014-8447-9D5E-E670A368D623}"/>
                </a:ext>
              </a:extLst>
            </p:cNvPr>
            <p:cNvSpPr/>
            <p:nvPr/>
          </p:nvSpPr>
          <p:spPr>
            <a:xfrm>
              <a:off x="0" y="1892562"/>
              <a:ext cx="10348281" cy="11956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57149" marR="57149" defTabSz="1285875">
                <a:defRPr sz="4800" b="1" i="1">
                  <a:solidFill>
                    <a:srgbClr val="61177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baseline="31999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baseline="-5999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= ± 2.1 % (stat) ± 1.0 % (</a:t>
              </a:r>
              <a:r>
                <a:rPr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syst</a:t>
              </a:r>
              <a:r>
                <a:rPr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</a:p>
          </p:txBody>
        </p:sp>
        <p:sp>
          <p:nvSpPr>
            <p:cNvPr id="24" name="δ(APV) = 0.73 parts per billion">
              <a:extLst>
                <a:ext uri="{FF2B5EF4-FFF2-40B4-BE49-F238E27FC236}">
                  <a16:creationId xmlns:a16="http://schemas.microsoft.com/office/drawing/2014/main" id="{8CC137BF-DACD-5340-9BA8-40334A5425CD}"/>
                </a:ext>
              </a:extLst>
            </p:cNvPr>
            <p:cNvSpPr/>
            <p:nvPr/>
          </p:nvSpPr>
          <p:spPr>
            <a:xfrm>
              <a:off x="0" y="922257"/>
              <a:ext cx="10348281" cy="13011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57149" marR="57149" defTabSz="1285875">
                <a:defRPr sz="4800" b="1" i="1">
                  <a:solidFill>
                    <a:srgbClr val="61177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</a:t>
              </a:r>
              <a:r>
                <a:rPr baseline="-5999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PV</a:t>
              </a:r>
              <a:r>
                <a:rPr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= 0.7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parts per billion</a:t>
              </a:r>
            </a:p>
          </p:txBody>
        </p:sp>
      </p:grpSp>
      <p:sp>
        <p:nvSpPr>
          <p:cNvPr id="25" name="signal rate: 135 GHz…">
            <a:extLst>
              <a:ext uri="{FF2B5EF4-FFF2-40B4-BE49-F238E27FC236}">
                <a16:creationId xmlns:a16="http://schemas.microsoft.com/office/drawing/2014/main" id="{4582DA2A-0C78-6141-8B75-B7EC87FC631C}"/>
              </a:ext>
            </a:extLst>
          </p:cNvPr>
          <p:cNvSpPr txBox="1"/>
          <p:nvPr/>
        </p:nvSpPr>
        <p:spPr>
          <a:xfrm>
            <a:off x="13236468" y="2344756"/>
            <a:ext cx="8208016" cy="251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700" tIns="12700" rIns="12700" bIns="12700" anchor="ctr">
            <a:spAutoFit/>
          </a:bodyPr>
          <a:lstStyle/>
          <a:p>
            <a:pPr marL="741680" indent="-685800">
              <a:buFont typeface="Arial" panose="020B0604020202020204" pitchFamily="34" charset="0"/>
              <a:buChar char="•"/>
            </a:pPr>
            <a:r>
              <a:rPr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rate: 135 GHz</a:t>
            </a:r>
            <a:endParaRPr lang="en-US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1680" indent="-6858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time: 8200 hours</a:t>
            </a:r>
          </a:p>
          <a:p>
            <a:pPr marL="741680" indent="-6858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~3x10</a:t>
            </a:r>
            <a:r>
              <a:rPr lang="en-US" sz="5400" baseline="3199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electrons detected</a:t>
            </a:r>
            <a:endParaRPr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E2E9C33C-06B3-834B-9B70-063761262B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017273" y="12948046"/>
            <a:ext cx="349454" cy="636712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0263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97518CB3-3FB6-9C49-B5B1-1A4160FE0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9730" y="3970738"/>
            <a:ext cx="11491760" cy="9003319"/>
          </a:xfrm>
          <a:prstGeom prst="rect">
            <a:avLst/>
          </a:prstGeom>
          <a:ln w="12700"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312782-3DA0-954A-9441-EE2F584F2B6B}"/>
              </a:ext>
            </a:extLst>
          </p:cNvPr>
          <p:cNvSpPr/>
          <p:nvPr/>
        </p:nvSpPr>
        <p:spPr>
          <a:xfrm>
            <a:off x="928574" y="1352102"/>
            <a:ext cx="2406502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88" indent="-571488">
              <a:buFont typeface="Arial" panose="020B0604020202020204" pitchFamily="34" charset="0"/>
              <a:buChar char="•"/>
            </a:pPr>
            <a:r>
              <a:rPr lang="en-US"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 the </a:t>
            </a:r>
            <a:r>
              <a:rPr lang="en-US" sz="5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 charge of the electron </a:t>
            </a:r>
            <a:r>
              <a:rPr lang="en-US"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extremely high precision </a:t>
            </a:r>
            <a:endParaRPr lang="en-US" sz="4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488" indent="-571488">
              <a:buFont typeface="Arial" panose="020B0604020202020204" pitchFamily="34" charset="0"/>
              <a:buChar char="•"/>
            </a:pPr>
            <a:r>
              <a:rPr lang="en-US"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Constrains coupling coefficient Cee</a:t>
            </a:r>
          </a:p>
          <a:p>
            <a:pPr marL="571488" indent="-571488">
              <a:buFont typeface="Arial" panose="020B0604020202020204" pitchFamily="34" charset="0"/>
              <a:buChar char="•"/>
            </a:pPr>
            <a:r>
              <a:rPr lang="en-US"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 the reach of new physics beyond the Standard Model</a:t>
            </a:r>
          </a:p>
          <a:p>
            <a:pPr marL="571488" indent="-571488">
              <a:buFont typeface="Arial" panose="020B0604020202020204" pitchFamily="34" charset="0"/>
              <a:buChar char="•"/>
            </a:pPr>
            <a:endParaRPr lang="en-US" sz="4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565A30-66E6-4F47-8776-39A70ED1698B}"/>
              </a:ext>
            </a:extLst>
          </p:cNvPr>
          <p:cNvSpPr/>
          <p:nvPr/>
        </p:nvSpPr>
        <p:spPr>
          <a:xfrm>
            <a:off x="273359" y="8740245"/>
            <a:ext cx="116169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relates directly to the electron weak charge, weak mixing angle, and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coupling coefficient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6C227C-E2F9-5D4C-96F2-FC9ED4FE9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0" t="40647" r="55932" b="37290"/>
          <a:stretch/>
        </p:blipFill>
        <p:spPr>
          <a:xfrm>
            <a:off x="2114810" y="6298157"/>
            <a:ext cx="5393230" cy="19569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F3942B-DD8A-B94C-885B-1343788530E0}"/>
              </a:ext>
            </a:extLst>
          </p:cNvPr>
          <p:cNvSpPr/>
          <p:nvPr/>
        </p:nvSpPr>
        <p:spPr>
          <a:xfrm>
            <a:off x="477632" y="4114803"/>
            <a:ext cx="10952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Interference term between the electro-magnetic and weak amplitudes gives rise to  parity-violating asymmetry,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94F03D-E5EE-CC4A-9F54-0B571CD3FE37}"/>
              </a:ext>
            </a:extLst>
          </p:cNvPr>
          <p:cNvCxnSpPr>
            <a:cxnSpLocks/>
          </p:cNvCxnSpPr>
          <p:nvPr/>
        </p:nvCxnSpPr>
        <p:spPr>
          <a:xfrm>
            <a:off x="14865235" y="9781244"/>
            <a:ext cx="1547087" cy="5713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47955F8-AD36-0344-B4E7-EC61DC392233}"/>
              </a:ext>
            </a:extLst>
          </p:cNvPr>
          <p:cNvSpPr txBox="1"/>
          <p:nvPr/>
        </p:nvSpPr>
        <p:spPr>
          <a:xfrm>
            <a:off x="13347758" y="8818677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93F9F5-BBB9-8249-87E6-FD1837741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04" r="93488" b="37290"/>
          <a:stretch/>
        </p:blipFill>
        <p:spPr>
          <a:xfrm>
            <a:off x="27170" y="6378288"/>
            <a:ext cx="1587910" cy="18542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E4C406-F717-DD48-880C-1F9BBB55F6AD}"/>
              </a:ext>
            </a:extLst>
          </p:cNvPr>
          <p:cNvSpPr/>
          <p:nvPr/>
        </p:nvSpPr>
        <p:spPr>
          <a:xfrm>
            <a:off x="273359" y="12605803"/>
            <a:ext cx="21288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Ultra-precise measurement sensitive to new parity-violating interactions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DF8F2A-27C7-5B4E-9ED4-56B63739C60A}"/>
              </a:ext>
            </a:extLst>
          </p:cNvPr>
          <p:cNvSpPr txBox="1">
            <a:spLocks/>
          </p:cNvSpPr>
          <p:nvPr/>
        </p:nvSpPr>
        <p:spPr>
          <a:xfrm>
            <a:off x="1676400" y="1"/>
            <a:ext cx="21031200" cy="14643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MOLLER Purpose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54829D-128F-2A4E-A512-3C976BDC0C78}"/>
                  </a:ext>
                </a:extLst>
              </p:cNvPr>
              <p:cNvSpPr txBox="1"/>
              <p:nvPr/>
            </p:nvSpPr>
            <p:spPr>
              <a:xfrm>
                <a:off x="329308" y="7824847"/>
                <a:ext cx="7199202" cy="958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r>
                        <a:rPr lang="en-US" sz="5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5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5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5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5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54829D-128F-2A4E-A512-3C976BDC0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08" y="7824847"/>
                <a:ext cx="7199202" cy="958660"/>
              </a:xfrm>
              <a:prstGeom prst="rect">
                <a:avLst/>
              </a:prstGeom>
              <a:blipFill>
                <a:blip r:embed="rId4"/>
                <a:stretch>
                  <a:fillRect b="-24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FDCD87-6480-5D4D-9535-F83736DD0EE0}"/>
                  </a:ext>
                </a:extLst>
              </p:cNvPr>
              <p:cNvSpPr txBox="1"/>
              <p:nvPr/>
            </p:nvSpPr>
            <p:spPr>
              <a:xfrm>
                <a:off x="15573509" y="12506362"/>
                <a:ext cx="128313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FDCD87-6480-5D4D-9535-F83736DD0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3509" y="12506362"/>
                <a:ext cx="12831308" cy="400110"/>
              </a:xfrm>
              <a:prstGeom prst="rect">
                <a:avLst/>
              </a:prstGeom>
              <a:blipFill>
                <a:blip r:embed="rId5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72F6CA3E-A153-5146-9DE6-F50D0F8EDCCC}"/>
              </a:ext>
            </a:extLst>
          </p:cNvPr>
          <p:cNvSpPr/>
          <p:nvPr/>
        </p:nvSpPr>
        <p:spPr>
          <a:xfrm>
            <a:off x="879444" y="11672769"/>
            <a:ext cx="98369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lang="en-US" sz="4800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48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:±0.00026(stat) ±0.00013(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Equation">
                <a:extLst>
                  <a:ext uri="{FF2B5EF4-FFF2-40B4-BE49-F238E27FC236}">
                    <a16:creationId xmlns:a16="http://schemas.microsoft.com/office/drawing/2014/main" id="{1D42A77E-AAF4-AF42-83ED-CE022DF8ED1C}"/>
                  </a:ext>
                </a:extLst>
              </p:cNvPr>
              <p:cNvSpPr txBox="1"/>
              <p:nvPr/>
            </p:nvSpPr>
            <p:spPr>
              <a:xfrm>
                <a:off x="8304518" y="6723837"/>
                <a:ext cx="1011367" cy="73866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defTabSz="914400" latinLnBrk="1">
                  <a:defRPr sz="1800"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4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ar-AE" sz="4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𝑒𝑒</m:t>
                          </m:r>
                        </m:sub>
                      </m:sSub>
                    </m:oMath>
                  </m:oMathPara>
                </a14:m>
                <a:endParaRPr lang="ar-AE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Equation">
                <a:extLst>
                  <a:ext uri="{FF2B5EF4-FFF2-40B4-BE49-F238E27FC236}">
                    <a16:creationId xmlns:a16="http://schemas.microsoft.com/office/drawing/2014/main" id="{1D42A77E-AAF4-AF42-83ED-CE022DF8E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4518" y="6723837"/>
                <a:ext cx="1011367" cy="738664"/>
              </a:xfrm>
              <a:prstGeom prst="rect">
                <a:avLst/>
              </a:prstGeom>
              <a:blipFill>
                <a:blip r:embed="rId6"/>
                <a:stretch>
                  <a:fillRect l="-11111" t="-23333" r="-41975" b="-45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5F7225BF-3262-CF48-AA48-851F9590BF1E}"/>
              </a:ext>
            </a:extLst>
          </p:cNvPr>
          <p:cNvSpPr/>
          <p:nvPr/>
        </p:nvSpPr>
        <p:spPr>
          <a:xfrm>
            <a:off x="7632612" y="6773719"/>
            <a:ext cx="463628" cy="638900"/>
          </a:xfrm>
          <a:prstGeom prst="rightArrow">
            <a:avLst>
              <a:gd name="adj1" fmla="val 38820"/>
              <a:gd name="adj2" fmla="val 47182"/>
            </a:avLst>
          </a:prstGeom>
          <a:noFill/>
          <a:ln w="38100" cap="flat">
            <a:solidFill>
              <a:srgbClr val="FFFFFF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δ(QeW) = ± 2.1 % (stat) ± 1.0 % (syst)">
            <a:extLst>
              <a:ext uri="{FF2B5EF4-FFF2-40B4-BE49-F238E27FC236}">
                <a16:creationId xmlns:a16="http://schemas.microsoft.com/office/drawing/2014/main" id="{21260201-84A0-604B-B087-A3A78583C9E1}"/>
              </a:ext>
            </a:extLst>
          </p:cNvPr>
          <p:cNvSpPr/>
          <p:nvPr/>
        </p:nvSpPr>
        <p:spPr>
          <a:xfrm>
            <a:off x="944752" y="10761365"/>
            <a:ext cx="10348283" cy="11956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noAutofit/>
          </a:bodyPr>
          <a:lstStyle/>
          <a:p>
            <a:pPr marL="57149" marR="57149" defTabSz="1285875">
              <a:defRPr sz="4800" b="1" i="1">
                <a:solidFill>
                  <a:srgbClr val="61177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sz="4400" baseline="31999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4400" baseline="-5999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± 2.1 % (stat) ± 1.0 % (</a:t>
            </a:r>
            <a:r>
              <a:rPr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</a:t>
            </a:r>
            <a:r>
              <a:rPr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Equation">
                <a:extLst>
                  <a:ext uri="{FF2B5EF4-FFF2-40B4-BE49-F238E27FC236}">
                    <a16:creationId xmlns:a16="http://schemas.microsoft.com/office/drawing/2014/main" id="{FBCF9D1B-1650-6947-A781-2DF92BF1B042}"/>
                  </a:ext>
                </a:extLst>
              </p:cNvPr>
              <p:cNvSpPr txBox="1"/>
              <p:nvPr/>
            </p:nvSpPr>
            <p:spPr>
              <a:xfrm>
                <a:off x="7141923" y="7861332"/>
                <a:ext cx="2327817" cy="83099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defTabSz="914400" latinLnBrk="1">
                  <a:defRPr sz="1800">
                    <a:uFillTx/>
                  </a:defRPr>
                </a:pPr>
                <a:r>
                  <a:rPr lang="ar-AE" sz="5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ar-AE" sz="5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ar-AE" sz="5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ar-AE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ar-AE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</m:sSub>
                  </m:oMath>
                </a14:m>
                <a:endParaRPr lang="ar-AE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Equation">
                <a:extLst>
                  <a:ext uri="{FF2B5EF4-FFF2-40B4-BE49-F238E27FC236}">
                    <a16:creationId xmlns:a16="http://schemas.microsoft.com/office/drawing/2014/main" id="{FBCF9D1B-1650-6947-A781-2DF92BF1B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1923" y="7861332"/>
                <a:ext cx="2327817" cy="830997"/>
              </a:xfrm>
              <a:prstGeom prst="rect">
                <a:avLst/>
              </a:prstGeom>
              <a:blipFill>
                <a:blip r:embed="rId7"/>
                <a:stretch>
                  <a:fillRect l="-17297" t="-24242" r="-20541" b="-4848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64BE133-B263-334F-A686-3620F4BD7B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550571" y="12970701"/>
            <a:ext cx="349454" cy="636712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58027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00DFA-37EA-7646-B393-3D7C0E3C0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06" t="17029" r="5054" b="64206"/>
          <a:stretch/>
        </p:blipFill>
        <p:spPr>
          <a:xfrm>
            <a:off x="862476" y="2897068"/>
            <a:ext cx="9344025" cy="25666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8D23D0-E1A0-7547-A82F-AE1F51606B48}"/>
              </a:ext>
            </a:extLst>
          </p:cNvPr>
          <p:cNvSpPr/>
          <p:nvPr/>
        </p:nvSpPr>
        <p:spPr>
          <a:xfrm>
            <a:off x="1" y="1327145"/>
            <a:ext cx="24654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Theory: Standard Model prediction is tight and MOLLER measurement will constrain BSM theories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D5AD7F-B658-6443-B3BA-2B14119AA884}"/>
              </a:ext>
            </a:extLst>
          </p:cNvPr>
          <p:cNvSpPr/>
          <p:nvPr/>
        </p:nvSpPr>
        <p:spPr>
          <a:xfrm>
            <a:off x="3078060" y="2279210"/>
            <a:ext cx="17878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Radiative Corrections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FC8B7E-E1C1-1E47-8AD3-45B72F7CFFA4}"/>
              </a:ext>
            </a:extLst>
          </p:cNvPr>
          <p:cNvSpPr/>
          <p:nvPr/>
        </p:nvSpPr>
        <p:spPr>
          <a:xfrm>
            <a:off x="3455166" y="314382"/>
            <a:ext cx="177446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Standard Model Prediction: Remarkably Well-Known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0E901C-3AD9-B740-8961-A25913434B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30" t="47632" r="9091" b="6825"/>
          <a:stretch/>
        </p:blipFill>
        <p:spPr>
          <a:xfrm>
            <a:off x="165849" y="5320335"/>
            <a:ext cx="10058400" cy="6229350"/>
          </a:xfrm>
          <a:prstGeom prst="rect">
            <a:avLst/>
          </a:prstGeom>
        </p:spPr>
      </p:pic>
      <p:sp>
        <p:nvSpPr>
          <p:cNvPr id="12" name="δ(QeW) = ± 2.1 % (stat.) ± 1.1 % (syst.)">
            <a:extLst>
              <a:ext uri="{FF2B5EF4-FFF2-40B4-BE49-F238E27FC236}">
                <a16:creationId xmlns:a16="http://schemas.microsoft.com/office/drawing/2014/main" id="{C1A24285-2ED0-0646-922A-91250972E968}"/>
              </a:ext>
            </a:extLst>
          </p:cNvPr>
          <p:cNvSpPr txBox="1"/>
          <p:nvPr/>
        </p:nvSpPr>
        <p:spPr>
          <a:xfrm>
            <a:off x="9650425" y="11976518"/>
            <a:ext cx="12674317" cy="677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marL="0" marR="40639" indent="39687" defTabSz="914400">
              <a:defRPr b="1" i="1">
                <a:solidFill>
                  <a:srgbClr val="61177C"/>
                </a:solidFill>
                <a:uFill>
                  <a:solidFill>
                    <a:srgbClr val="61177C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MOLLER: </a:t>
            </a:r>
            <a:r>
              <a:rPr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sz="4400" baseline="31999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4400" baseline="-5999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± 2.1 % (stat.) ± 1.1 % (syst.)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02C05E-D1B6-FB45-B63B-4FB9DB54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biLevel thresh="75000"/>
          </a:blip>
          <a:srcRect l="36052" t="42836" r="52639" b="41044"/>
          <a:stretch/>
        </p:blipFill>
        <p:spPr>
          <a:xfrm>
            <a:off x="6004396" y="11594289"/>
            <a:ext cx="2204404" cy="17635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27F884-93F5-6C4F-97A3-E570E8FEAF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476" r="51776" b="28770"/>
          <a:stretch/>
        </p:blipFill>
        <p:spPr>
          <a:xfrm>
            <a:off x="11804521" y="3369215"/>
            <a:ext cx="12407005" cy="18417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3FFCC58-D267-534C-9FA4-0609CD93270E}"/>
              </a:ext>
            </a:extLst>
          </p:cNvPr>
          <p:cNvSpPr/>
          <p:nvPr/>
        </p:nvSpPr>
        <p:spPr>
          <a:xfrm>
            <a:off x="4545587" y="12075942"/>
            <a:ext cx="13234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541AC6-1231-B540-A0A2-91B9660167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70111" r="49054" b="4410"/>
          <a:stretch/>
        </p:blipFill>
        <p:spPr>
          <a:xfrm>
            <a:off x="11474261" y="6309557"/>
            <a:ext cx="12358123" cy="3468869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3B797E1-6175-C741-BD71-66265371CA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017273" y="12948046"/>
            <a:ext cx="349454" cy="636712"/>
          </a:xfrm>
        </p:spPr>
        <p:txBody>
          <a:bodyPr/>
          <a:lstStyle/>
          <a:p>
            <a:fld id="{86CB4B4D-7CA3-9044-876B-883B54F8677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01C988-6670-974F-B6BB-8BDFFCD93E75}"/>
              </a:ext>
            </a:extLst>
          </p:cNvPr>
          <p:cNvSpPr/>
          <p:nvPr/>
        </p:nvSpPr>
        <p:spPr>
          <a:xfrm>
            <a:off x="14694042" y="2342076"/>
            <a:ext cx="6894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2-loop Calculations</a:t>
            </a:r>
          </a:p>
        </p:txBody>
      </p:sp>
      <p:sp>
        <p:nvSpPr>
          <p:cNvPr id="21" name="Left-Right Arrow 20">
            <a:extLst>
              <a:ext uri="{FF2B5EF4-FFF2-40B4-BE49-F238E27FC236}">
                <a16:creationId xmlns:a16="http://schemas.microsoft.com/office/drawing/2014/main" id="{598AC681-9FA5-8949-B44C-CA5D667F3295}"/>
              </a:ext>
            </a:extLst>
          </p:cNvPr>
          <p:cNvSpPr/>
          <p:nvPr/>
        </p:nvSpPr>
        <p:spPr>
          <a:xfrm>
            <a:off x="8208800" y="11976518"/>
            <a:ext cx="1202829" cy="807310"/>
          </a:xfrm>
          <a:prstGeom prst="leftRightArrow">
            <a:avLst/>
          </a:prstGeom>
          <a:noFill/>
          <a:ln w="12700" cap="flat">
            <a:solidFill>
              <a:schemeClr val="tx1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552822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arch for new neutral current contact interactions">
            <a:extLst>
              <a:ext uri="{FF2B5EF4-FFF2-40B4-BE49-F238E27FC236}">
                <a16:creationId xmlns:a16="http://schemas.microsoft.com/office/drawing/2014/main" id="{1331F1A4-0FAB-4B48-B7E1-10E585539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29" y="0"/>
            <a:ext cx="24435058" cy="146446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Quantifying Discovery Potential: Mass Reach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">
            <a:extLst>
              <a:ext uri="{FF2B5EF4-FFF2-40B4-BE49-F238E27FC236}">
                <a16:creationId xmlns:a16="http://schemas.microsoft.com/office/drawing/2014/main" id="{7A3344FA-1954-EE42-BD44-A31DFF289CC5}"/>
              </a:ext>
            </a:extLst>
          </p:cNvPr>
          <p:cNvGrpSpPr/>
          <p:nvPr/>
        </p:nvGrpSpPr>
        <p:grpSpPr>
          <a:xfrm>
            <a:off x="0" y="1385956"/>
            <a:ext cx="15635749" cy="2266020"/>
            <a:chOff x="0" y="0"/>
            <a:chExt cx="15635747" cy="2266019"/>
          </a:xfrm>
        </p:grpSpPr>
        <p:grpSp>
          <p:nvGrpSpPr>
            <p:cNvPr id="12" name="Group">
              <a:extLst>
                <a:ext uri="{FF2B5EF4-FFF2-40B4-BE49-F238E27FC236}">
                  <a16:creationId xmlns:a16="http://schemas.microsoft.com/office/drawing/2014/main" id="{E92628A9-9C35-1B46-80E1-82E35E252B33}"/>
                </a:ext>
              </a:extLst>
            </p:cNvPr>
            <p:cNvGrpSpPr/>
            <p:nvPr/>
          </p:nvGrpSpPr>
          <p:grpSpPr>
            <a:xfrm>
              <a:off x="0" y="0"/>
              <a:ext cx="15635749" cy="2266020"/>
              <a:chOff x="0" y="0"/>
              <a:chExt cx="15635748" cy="2266019"/>
            </a:xfrm>
          </p:grpSpPr>
          <p:pic>
            <p:nvPicPr>
              <p:cNvPr id="14" name="neutfeyn.png" descr="neutfeyn.png">
                <a:extLst>
                  <a:ext uri="{FF2B5EF4-FFF2-40B4-BE49-F238E27FC236}">
                    <a16:creationId xmlns:a16="http://schemas.microsoft.com/office/drawing/2014/main" id="{65D868C5-3F93-F643-B024-6D9CEE5F94B9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31692" y="108162"/>
                <a:ext cx="3057441" cy="2049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" name="fourfermi.png" descr="fourfermi.png">
                <a:extLst>
                  <a:ext uri="{FF2B5EF4-FFF2-40B4-BE49-F238E27FC236}">
                    <a16:creationId xmlns:a16="http://schemas.microsoft.com/office/drawing/2014/main" id="{4FD6B581-BD9A-AE42-92FA-205F90D0E5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22964" y="0"/>
                <a:ext cx="2512785" cy="22660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" name="Zo">
                <a:extLst>
                  <a:ext uri="{FF2B5EF4-FFF2-40B4-BE49-F238E27FC236}">
                    <a16:creationId xmlns:a16="http://schemas.microsoft.com/office/drawing/2014/main" id="{8A9F570D-137D-534D-9B50-08D968A62613}"/>
                  </a:ext>
                </a:extLst>
              </p:cNvPr>
              <p:cNvSpPr/>
              <p:nvPr/>
            </p:nvSpPr>
            <p:spPr>
              <a:xfrm>
                <a:off x="9973073" y="793294"/>
                <a:ext cx="659972" cy="679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Autofit/>
              </a:bodyPr>
              <a:lstStyle/>
              <a:p>
                <a:pPr marL="57149" marR="57149" defTabSz="1285875">
                  <a:buClr>
                    <a:srgbClr val="009700"/>
                  </a:buClr>
                  <a:buFont typeface="Times Roman"/>
                  <a:defRPr sz="3200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r>
                  <a:rPr sz="2800" b="1" i="1">
                    <a:solidFill>
                      <a:schemeClr val="tx1"/>
                    </a:solidFill>
                    <a:uFill>
                      <a:solidFill>
                        <a:srgbClr val="009700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sz="2800" b="1" i="1" baseline="-5999">
                    <a:solidFill>
                      <a:schemeClr val="tx1"/>
                    </a:solidFill>
                    <a:uFill>
                      <a:solidFill>
                        <a:srgbClr val="009700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17" name="Arrow">
                <a:extLst>
                  <a:ext uri="{FF2B5EF4-FFF2-40B4-BE49-F238E27FC236}">
                    <a16:creationId xmlns:a16="http://schemas.microsoft.com/office/drawing/2014/main" id="{6FA2E9C0-290A-C44B-B6EE-DA9777515B89}"/>
                  </a:ext>
                </a:extLst>
              </p:cNvPr>
              <p:cNvSpPr/>
              <p:nvPr/>
            </p:nvSpPr>
            <p:spPr>
              <a:xfrm>
                <a:off x="12231505" y="812525"/>
                <a:ext cx="891755" cy="636968"/>
              </a:xfrm>
              <a:prstGeom prst="rightArrow">
                <a:avLst>
                  <a:gd name="adj1" fmla="val 50000"/>
                  <a:gd name="adj2" fmla="val 35000"/>
                </a:avLst>
              </a:prstGeom>
              <a:solidFill>
                <a:srgbClr val="C6E6E9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57149" marR="57149" defTabSz="1285875">
                  <a:defRPr sz="3200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endPara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Low energy WNC interactions (Q2&lt;&lt;MZ2)">
                <a:extLst>
                  <a:ext uri="{FF2B5EF4-FFF2-40B4-BE49-F238E27FC236}">
                    <a16:creationId xmlns:a16="http://schemas.microsoft.com/office/drawing/2014/main" id="{AEA5D22B-867E-D54D-810A-907BA8149385}"/>
                  </a:ext>
                </a:extLst>
              </p:cNvPr>
              <p:cNvSpPr/>
              <p:nvPr/>
            </p:nvSpPr>
            <p:spPr>
              <a:xfrm>
                <a:off x="0" y="228494"/>
                <a:ext cx="10116966" cy="9380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Autofit/>
              </a:bodyPr>
              <a:lstStyle/>
              <a:p>
                <a:pPr marL="57149" marR="57149" defTabSz="1285875">
                  <a:buClr>
                    <a:srgbClr val="DA3E00"/>
                  </a:buClr>
                  <a:buFont typeface="Times Roman"/>
                  <a:defRPr sz="4100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r>
                  <a:rPr b="1" i="1" dirty="0">
                    <a:solidFill>
                      <a:schemeClr val="tx1"/>
                    </a:solidFill>
                    <a:uFill>
                      <a:solidFill>
                        <a:srgbClr val="DA3E00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energy WNC interactions (Q</a:t>
                </a:r>
                <a:r>
                  <a:rPr b="1" i="1" baseline="30926" dirty="0">
                    <a:solidFill>
                      <a:schemeClr val="tx1"/>
                    </a:solidFill>
                    <a:uFill>
                      <a:solidFill>
                        <a:srgbClr val="DA3E00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b="1" i="1" dirty="0">
                    <a:solidFill>
                      <a:schemeClr val="tx1"/>
                    </a:solidFill>
                    <a:uFill>
                      <a:solidFill>
                        <a:srgbClr val="DA3E00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&lt;&lt;M</a:t>
                </a:r>
                <a:r>
                  <a:rPr b="1" i="1" baseline="-16195" dirty="0">
                    <a:solidFill>
                      <a:schemeClr val="tx1"/>
                    </a:solidFill>
                    <a:uFill>
                      <a:solidFill>
                        <a:srgbClr val="DA3E00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b="1" i="1" baseline="30926" dirty="0">
                    <a:solidFill>
                      <a:schemeClr val="tx1"/>
                    </a:solidFill>
                    <a:uFill>
                      <a:solidFill>
                        <a:srgbClr val="DA3E00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b="1" i="1" dirty="0">
                    <a:solidFill>
                      <a:schemeClr val="tx1"/>
                    </a:solidFill>
                    <a:uFill>
                      <a:solidFill>
                        <a:srgbClr val="DA3E00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  <p:sp>
          <p:nvSpPr>
            <p:cNvPr id="13" name="Heavy mediators = contact interactions">
              <a:extLst>
                <a:ext uri="{FF2B5EF4-FFF2-40B4-BE49-F238E27FC236}">
                  <a16:creationId xmlns:a16="http://schemas.microsoft.com/office/drawing/2014/main" id="{B309D4C7-AAB6-F846-A709-564B76BC7D84}"/>
                </a:ext>
              </a:extLst>
            </p:cNvPr>
            <p:cNvSpPr/>
            <p:nvPr/>
          </p:nvSpPr>
          <p:spPr>
            <a:xfrm>
              <a:off x="181092" y="1053445"/>
              <a:ext cx="9349756" cy="8705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marL="81280" marR="81280">
                <a:defRPr sz="41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Heavy mediators = contact interactions</a:t>
              </a:r>
            </a:p>
          </p:txBody>
        </p:sp>
      </p:grpSp>
      <p:grpSp>
        <p:nvGrpSpPr>
          <p:cNvPr id="21" name="Group">
            <a:extLst>
              <a:ext uri="{FF2B5EF4-FFF2-40B4-BE49-F238E27FC236}">
                <a16:creationId xmlns:a16="http://schemas.microsoft.com/office/drawing/2014/main" id="{FA69953A-F0BE-514B-B409-FE96FF3485D6}"/>
              </a:ext>
            </a:extLst>
          </p:cNvPr>
          <p:cNvGrpSpPr/>
          <p:nvPr/>
        </p:nvGrpSpPr>
        <p:grpSpPr>
          <a:xfrm>
            <a:off x="305056" y="3934183"/>
            <a:ext cx="22758743" cy="2791326"/>
            <a:chOff x="0" y="0"/>
            <a:chExt cx="23563927" cy="3189821"/>
          </a:xfrm>
        </p:grpSpPr>
        <p:grpSp>
          <p:nvGrpSpPr>
            <p:cNvPr id="22" name="Group">
              <a:extLst>
                <a:ext uri="{FF2B5EF4-FFF2-40B4-BE49-F238E27FC236}">
                  <a16:creationId xmlns:a16="http://schemas.microsoft.com/office/drawing/2014/main" id="{EBFB7D06-9A94-B748-9810-523B3D7D0433}"/>
                </a:ext>
              </a:extLst>
            </p:cNvPr>
            <p:cNvGrpSpPr/>
            <p:nvPr/>
          </p:nvGrpSpPr>
          <p:grpSpPr>
            <a:xfrm>
              <a:off x="120983" y="288628"/>
              <a:ext cx="23321961" cy="2748036"/>
              <a:chOff x="0" y="0"/>
              <a:chExt cx="23321960" cy="2748034"/>
            </a:xfrm>
          </p:grpSpPr>
          <p:sp>
            <p:nvSpPr>
              <p:cNvPr id="24" name="mass scale Λ, coupling g…">
                <a:extLst>
                  <a:ext uri="{FF2B5EF4-FFF2-40B4-BE49-F238E27FC236}">
                    <a16:creationId xmlns:a16="http://schemas.microsoft.com/office/drawing/2014/main" id="{4ED1766F-FEA1-3946-9718-03CD671AB1EE}"/>
                  </a:ext>
                </a:extLst>
              </p:cNvPr>
              <p:cNvSpPr/>
              <p:nvPr/>
            </p:nvSpPr>
            <p:spPr>
              <a:xfrm>
                <a:off x="10424641" y="1347777"/>
                <a:ext cx="10782298" cy="139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spAutoFit/>
              </a:bodyPr>
              <a:lstStyle/>
              <a:p>
                <a:pPr marL="81280" marR="81280" algn="ctr">
                  <a:buClr>
                    <a:srgbClr val="005493"/>
                  </a:buClr>
                  <a:buFont typeface="Symbol"/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r>
                  <a:rPr sz="3600" dirty="0">
                    <a:solidFill>
                      <a:schemeClr val="tx1"/>
                    </a:solidFill>
                    <a:uFill>
                      <a:solidFill>
                        <a:srgbClr val="005493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 scale</a:t>
                </a:r>
                <a:r>
                  <a:rPr dirty="0">
                    <a:solidFill>
                      <a:schemeClr val="tx1"/>
                    </a:solidFill>
                    <a:uFill>
                      <a:solidFill>
                        <a:srgbClr val="005493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dirty="0" err="1">
                    <a:solidFill>
                      <a:schemeClr val="tx1"/>
                    </a:solidFill>
                    <a:uFill>
                      <a:solidFill>
                        <a:srgbClr val="005493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dirty="0">
                    <a:solidFill>
                      <a:schemeClr val="tx1"/>
                    </a:solidFill>
                    <a:uFill>
                      <a:solidFill>
                        <a:srgbClr val="005493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sz="3600" dirty="0">
                    <a:solidFill>
                      <a:schemeClr val="tx1"/>
                    </a:solidFill>
                    <a:uFill>
                      <a:solidFill>
                        <a:srgbClr val="005493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coupling</a:t>
                </a:r>
                <a:r>
                  <a:rPr dirty="0">
                    <a:solidFill>
                      <a:schemeClr val="tx1"/>
                    </a:solidFill>
                    <a:uFill>
                      <a:solidFill>
                        <a:srgbClr val="005493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 </a:t>
                </a:r>
              </a:p>
              <a:p>
                <a:pPr marL="81280" marR="81280" algn="ctr">
                  <a:buClr>
                    <a:srgbClr val="005493"/>
                  </a:buClr>
                  <a:buFont typeface="Symbol"/>
                  <a:defRPr sz="3200">
                    <a:latin typeface="+mn-lt"/>
                    <a:ea typeface="+mn-ea"/>
                    <a:cs typeface="+mn-cs"/>
                    <a:sym typeface="Arial"/>
                  </a:defRPr>
                </a:pPr>
                <a:r>
                  <a:rPr sz="3400" dirty="0">
                    <a:solidFill>
                      <a:schemeClr val="tx1"/>
                    </a:solidFill>
                    <a:uFill>
                      <a:solidFill>
                        <a:srgbClr val="005493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:r>
                  <a:rPr sz="3400" b="1" dirty="0">
                    <a:solidFill>
                      <a:schemeClr val="tx1"/>
                    </a:solidFill>
                    <a:uFill>
                      <a:solidFill>
                        <a:srgbClr val="005493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each fermion</a:t>
                </a:r>
                <a:r>
                  <a:rPr sz="3400" dirty="0">
                    <a:solidFill>
                      <a:schemeClr val="tx1"/>
                    </a:solidFill>
                    <a:uFill>
                      <a:solidFill>
                        <a:srgbClr val="005493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sz="3400" b="1" dirty="0">
                    <a:solidFill>
                      <a:schemeClr val="tx1"/>
                    </a:solidFill>
                    <a:uFill>
                      <a:solidFill>
                        <a:srgbClr val="005493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handedness</a:t>
                </a:r>
                <a:r>
                  <a:rPr sz="3400" dirty="0">
                    <a:solidFill>
                      <a:schemeClr val="tx1"/>
                    </a:solidFill>
                    <a:uFill>
                      <a:solidFill>
                        <a:srgbClr val="005493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combination</a:t>
                </a:r>
                <a:r>
                  <a:rPr dirty="0">
                    <a:solidFill>
                      <a:schemeClr val="tx1"/>
                    </a:solidFill>
                    <a:uFill>
                      <a:solidFill>
                        <a:srgbClr val="005493"/>
                      </a:solidFill>
                    </a:u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pic>
            <p:nvPicPr>
              <p:cNvPr id="25" name="image.pdf" descr="image.pdf">
                <a:extLst>
                  <a:ext uri="{FF2B5EF4-FFF2-40B4-BE49-F238E27FC236}">
                    <a16:creationId xmlns:a16="http://schemas.microsoft.com/office/drawing/2014/main" id="{96AE802B-9D76-ED46-9688-8823314C95C3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grayscl/>
              </a:blip>
              <a:srcRect l="77838" r="25" b="27613"/>
              <a:stretch>
                <a:fillRect/>
              </a:stretch>
            </p:blipFill>
            <p:spPr>
              <a:xfrm>
                <a:off x="20607334" y="0"/>
                <a:ext cx="2714626" cy="21788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" name="Eichten, Lane and Peskin, PRL50 (1983)">
                <a:extLst>
                  <a:ext uri="{FF2B5EF4-FFF2-40B4-BE49-F238E27FC236}">
                    <a16:creationId xmlns:a16="http://schemas.microsoft.com/office/drawing/2014/main" id="{82F8A0B0-EB0C-2E45-971E-30275FCC7BDE}"/>
                  </a:ext>
                </a:extLst>
              </p:cNvPr>
              <p:cNvSpPr/>
              <p:nvPr/>
            </p:nvSpPr>
            <p:spPr>
              <a:xfrm>
                <a:off x="10153146" y="810176"/>
                <a:ext cx="7051469" cy="6924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spAutoFit/>
              </a:bodyPr>
              <a:lstStyle>
                <a:lvl1pPr marL="81280" marR="81280">
                  <a:spcBef>
                    <a:spcPts val="1500"/>
                  </a:spcBef>
                  <a:buClr>
                    <a:srgbClr val="7A4300"/>
                  </a:buClr>
                  <a:buFont typeface="Times New Roman"/>
                  <a:defRPr sz="3000" i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Eichten, Lane and Peskin, PRL50 (1983)</a:t>
                </a:r>
              </a:p>
            </p:txBody>
          </p:sp>
          <p:grpSp>
            <p:nvGrpSpPr>
              <p:cNvPr id="27" name="Group">
                <a:extLst>
                  <a:ext uri="{FF2B5EF4-FFF2-40B4-BE49-F238E27FC236}">
                    <a16:creationId xmlns:a16="http://schemas.microsoft.com/office/drawing/2014/main" id="{13AD30DC-01F3-464F-8998-5F3430C34F02}"/>
                  </a:ext>
                </a:extLst>
              </p:cNvPr>
              <p:cNvGrpSpPr/>
              <p:nvPr/>
            </p:nvGrpSpPr>
            <p:grpSpPr>
              <a:xfrm>
                <a:off x="0" y="0"/>
                <a:ext cx="10054830" cy="833124"/>
                <a:chOff x="0" y="0"/>
                <a:chExt cx="10054829" cy="833123"/>
              </a:xfrm>
            </p:grpSpPr>
            <p:sp>
              <p:nvSpPr>
                <p:cNvPr id="29" name="Consider     or">
                  <a:extLst>
                    <a:ext uri="{FF2B5EF4-FFF2-40B4-BE49-F238E27FC236}">
                      <a16:creationId xmlns:a16="http://schemas.microsoft.com/office/drawing/2014/main" id="{C5C6452A-405B-C64A-9309-0FF644D0396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054829" cy="833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t">
                  <a:spAutoFit/>
                </a:bodyPr>
                <a:lstStyle/>
                <a:p>
                  <a:pPr marL="81280" marR="81280">
                    <a:spcBef>
                      <a:spcPts val="2300"/>
                    </a:spcBef>
                    <a:buFont typeface="Arial Rounded MT Bold"/>
                    <a:defRPr sz="3800">
                      <a:latin typeface="Arial Rounded MT Bold"/>
                      <a:ea typeface="Arial Rounded MT Bold"/>
                      <a:cs typeface="Arial Rounded MT Bold"/>
                      <a:sym typeface="Arial Rounded MT Bold"/>
                    </a:defRPr>
                  </a:pPr>
                  <a:r>
                    <a: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Consider		   or 		</a:t>
                  </a:r>
                </a:p>
              </p:txBody>
            </p:sp>
            <p:pic>
              <p:nvPicPr>
                <p:cNvPr id="30" name="image.pdf" descr="image.pdf">
                  <a:extLst>
                    <a:ext uri="{FF2B5EF4-FFF2-40B4-BE49-F238E27FC236}">
                      <a16:creationId xmlns:a16="http://schemas.microsoft.com/office/drawing/2014/main" id="{253E3AE3-82FB-4A41-82BE-EE20B640BB1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>
                  <a:grayscl/>
                </a:blip>
                <a:stretch>
                  <a:fillRect/>
                </a:stretch>
              </p:blipFill>
              <p:spPr>
                <a:xfrm>
                  <a:off x="2553890" y="17859"/>
                  <a:ext cx="3028951" cy="6731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1" name="image.pdf" descr="image.pdf">
                  <a:extLst>
                    <a:ext uri="{FF2B5EF4-FFF2-40B4-BE49-F238E27FC236}">
                      <a16:creationId xmlns:a16="http://schemas.microsoft.com/office/drawing/2014/main" id="{B78B1F49-3AFB-8F4B-BF73-5BE981DDE25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>
                  <a:grayscl/>
                </a:blip>
                <a:stretch>
                  <a:fillRect/>
                </a:stretch>
              </p:blipFill>
              <p:spPr>
                <a:xfrm>
                  <a:off x="6670675" y="17859"/>
                  <a:ext cx="3028951" cy="6731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28" name="droppedImage.pdf" descr="droppedImage.pdf">
                <a:extLst>
                  <a:ext uri="{FF2B5EF4-FFF2-40B4-BE49-F238E27FC236}">
                    <a16:creationId xmlns:a16="http://schemas.microsoft.com/office/drawing/2014/main" id="{DBCE3BF9-7E47-3A4B-A4EF-96756D344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grayscl/>
              </a:blip>
              <a:stretch>
                <a:fillRect/>
              </a:stretch>
            </p:blipFill>
            <p:spPr>
              <a:xfrm>
                <a:off x="1267466" y="1104970"/>
                <a:ext cx="8787452" cy="1643064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</p:grpSp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2479FCEE-70DE-F146-9650-E4F2F09D5D68}"/>
                </a:ext>
              </a:extLst>
            </p:cNvPr>
            <p:cNvSpPr/>
            <p:nvPr/>
          </p:nvSpPr>
          <p:spPr>
            <a:xfrm>
              <a:off x="0" y="0"/>
              <a:ext cx="23563927" cy="3189821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>
                <a:defRPr sz="3200">
                  <a:latin typeface="+mn-lt"/>
                  <a:ea typeface="+mn-ea"/>
                  <a:cs typeface="+mn-cs"/>
                  <a:sym typeface="Arial"/>
                </a:defRPr>
              </a:pPr>
              <a:endPara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44A202B6-84D1-834A-871E-91C10ADADA6E}"/>
              </a:ext>
            </a:extLst>
          </p:cNvPr>
          <p:cNvSpPr/>
          <p:nvPr/>
        </p:nvSpPr>
        <p:spPr>
          <a:xfrm>
            <a:off x="11385898" y="10353269"/>
            <a:ext cx="59032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Reach scale ~ 38TeV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F60079D-DE58-B64E-8D95-6203048888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766" r="71624" b="61439"/>
          <a:stretch/>
        </p:blipFill>
        <p:spPr>
          <a:xfrm>
            <a:off x="12968543" y="6813153"/>
            <a:ext cx="5505959" cy="280532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A58B251-8643-D747-9844-9A54D6AA1D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grayscl/>
          </a:blip>
          <a:srcRect l="30765" t="10748" b="78262"/>
          <a:stretch/>
        </p:blipFill>
        <p:spPr>
          <a:xfrm>
            <a:off x="9260104" y="9489579"/>
            <a:ext cx="10987483" cy="97762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86341F2-3B4B-E346-B977-4BB6591204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grayscl/>
          </a:blip>
          <a:srcRect l="30765" t="81850" b="6711"/>
          <a:stretch/>
        </p:blipFill>
        <p:spPr>
          <a:xfrm>
            <a:off x="8205920" y="12297743"/>
            <a:ext cx="13807459" cy="127868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B4A1679-290C-E243-98F3-5753758B7985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273687" y="7210173"/>
            <a:ext cx="6623044" cy="22497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C34E743-01D3-3940-A844-06B2199750C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</a:blip>
          <a:srcRect b="30039"/>
          <a:stretch/>
        </p:blipFill>
        <p:spPr>
          <a:xfrm>
            <a:off x="213027" y="9755415"/>
            <a:ext cx="6403721" cy="390258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0F8E39-FB4D-E34C-8D3F-2E51F97E39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10285" y="1320311"/>
            <a:ext cx="10945750" cy="2312629"/>
          </a:xfrm>
          <a:prstGeom prst="rect">
            <a:avLst/>
          </a:prstGeom>
        </p:spPr>
      </p:pic>
      <p:sp>
        <p:nvSpPr>
          <p:cNvPr id="90" name="Measurements test for small deviations from precisely calculated SM processes  ⟶  new possible couplings">
            <a:extLst>
              <a:ext uri="{FF2B5EF4-FFF2-40B4-BE49-F238E27FC236}">
                <a16:creationId xmlns:a16="http://schemas.microsoft.com/office/drawing/2014/main" id="{1B9B905E-42C3-EA4E-95F3-5B45B10AB955}"/>
              </a:ext>
            </a:extLst>
          </p:cNvPr>
          <p:cNvSpPr/>
          <p:nvPr/>
        </p:nvSpPr>
        <p:spPr>
          <a:xfrm>
            <a:off x="305056" y="3421459"/>
            <a:ext cx="25475944" cy="624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>
            <a:lvl1pPr marL="81280" marR="81280">
              <a:lnSpc>
                <a:spcPct val="80000"/>
              </a:lnSpc>
              <a:defRPr sz="3800">
                <a:solidFill>
                  <a:srgbClr val="001E57"/>
                </a:solidFill>
                <a:uFill>
                  <a:solidFill>
                    <a:srgbClr val="001E57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test for small deviations from precisely calculated SM processes  ⟶  new possible couplings</a:t>
            </a:r>
          </a:p>
        </p:txBody>
      </p:sp>
      <p:sp>
        <p:nvSpPr>
          <p:cNvPr id="92" name="Erler et al., Ann.Rev.Nucl.Part.Sci. 64 (2014)">
            <a:extLst>
              <a:ext uri="{FF2B5EF4-FFF2-40B4-BE49-F238E27FC236}">
                <a16:creationId xmlns:a16="http://schemas.microsoft.com/office/drawing/2014/main" id="{2604BA90-C1BE-384B-B260-ED02123E448B}"/>
              </a:ext>
            </a:extLst>
          </p:cNvPr>
          <p:cNvSpPr/>
          <p:nvPr/>
        </p:nvSpPr>
        <p:spPr>
          <a:xfrm>
            <a:off x="17254111" y="10377566"/>
            <a:ext cx="8260432" cy="52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/>
          <a:p>
            <a:pPr marL="81280" marR="81280">
              <a:defRPr sz="2500">
                <a:latin typeface="+mn-lt"/>
                <a:ea typeface="+mn-ea"/>
                <a:cs typeface="+mn-cs"/>
                <a:sym typeface="Arial"/>
              </a:defRPr>
            </a:pPr>
            <a:r>
              <a:rPr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Erler</a:t>
            </a: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Ann.Rev.Nucl.Part.Sci</a:t>
            </a: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64 (2014)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167946B-A8E4-2146-8F68-94B3D22C22F1}"/>
                  </a:ext>
                </a:extLst>
              </p:cNvPr>
              <p:cNvSpPr/>
              <p:nvPr/>
            </p:nvSpPr>
            <p:spPr>
              <a:xfrm>
                <a:off x="9946666" y="11195480"/>
                <a:ext cx="12192000" cy="8377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gRR</m:t>
                        </m:r>
                        <m:r>
                          <m:rPr>
                            <m:nor/>
                          </m:rPr>
                          <a:rPr lang="en-US" baseline="300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 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gLL</m:t>
                        </m:r>
                        <m:r>
                          <m:rPr>
                            <m:nor/>
                          </m:rPr>
                          <a:rPr lang="en-US" baseline="300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  <a:r>
                  <a:rPr lang="el-G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lang="el-G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 =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 to </a:t>
                </a:r>
                <a:r>
                  <a:rPr lang="el-G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47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TeV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167946B-A8E4-2146-8F68-94B3D22C22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666" y="11195480"/>
                <a:ext cx="12192000" cy="837793"/>
              </a:xfrm>
              <a:prstGeom prst="rect">
                <a:avLst/>
              </a:prstGeom>
              <a:blipFill>
                <a:blip r:embed="rId14"/>
                <a:stretch>
                  <a:fillRect t="-4478" b="-2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TextBox 99">
            <a:extLst>
              <a:ext uri="{FF2B5EF4-FFF2-40B4-BE49-F238E27FC236}">
                <a16:creationId xmlns:a16="http://schemas.microsoft.com/office/drawing/2014/main" id="{3599A9F5-44A3-7549-B663-0E5E29A2B9F2}"/>
              </a:ext>
            </a:extLst>
          </p:cNvPr>
          <p:cNvSpPr txBox="1"/>
          <p:nvPr/>
        </p:nvSpPr>
        <p:spPr>
          <a:xfrm>
            <a:off x="5090385" y="10744936"/>
            <a:ext cx="2422476" cy="133369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5880" marR="558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New </a:t>
            </a:r>
          </a:p>
          <a:p>
            <a:pPr marL="55880" marR="558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venir Next Regular"/>
            </a:endParaRPr>
          </a:p>
        </p:txBody>
      </p:sp>
      <p:sp>
        <p:nvSpPr>
          <p:cNvPr id="101" name="Slide Number Placeholder 100">
            <a:extLst>
              <a:ext uri="{FF2B5EF4-FFF2-40B4-BE49-F238E27FC236}">
                <a16:creationId xmlns:a16="http://schemas.microsoft.com/office/drawing/2014/main" id="{67F256CE-BDA9-C444-8467-F7B8C60E04F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905465" y="13021286"/>
            <a:ext cx="349454" cy="636712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96DE4A8-AAA4-0C42-AF20-286CD0FB4689}"/>
              </a:ext>
            </a:extLst>
          </p:cNvPr>
          <p:cNvSpPr/>
          <p:nvPr/>
        </p:nvSpPr>
        <p:spPr>
          <a:xfrm>
            <a:off x="9803253" y="7077271"/>
            <a:ext cx="3165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δ(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i="1" baseline="31999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600" i="1" baseline="-5999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2.3% 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103" name="Right Arrow 102">
            <a:extLst>
              <a:ext uri="{FF2B5EF4-FFF2-40B4-BE49-F238E27FC236}">
                <a16:creationId xmlns:a16="http://schemas.microsoft.com/office/drawing/2014/main" id="{4537F8DA-6487-4044-A4F5-2D234B67E158}"/>
              </a:ext>
            </a:extLst>
          </p:cNvPr>
          <p:cNvSpPr/>
          <p:nvPr/>
        </p:nvSpPr>
        <p:spPr>
          <a:xfrm>
            <a:off x="7504872" y="9795128"/>
            <a:ext cx="1134031" cy="949808"/>
          </a:xfrm>
          <a:prstGeom prst="rightArrow">
            <a:avLst/>
          </a:prstGeom>
          <a:noFill/>
          <a:ln w="12700" cap="flat">
            <a:solidFill>
              <a:schemeClr val="tx1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D01FFEE-43E1-5143-803C-7E7C29EB4DAC}"/>
              </a:ext>
            </a:extLst>
          </p:cNvPr>
          <p:cNvSpPr txBox="1"/>
          <p:nvPr/>
        </p:nvSpPr>
        <p:spPr>
          <a:xfrm>
            <a:off x="3893942" y="13360154"/>
            <a:ext cx="962028" cy="71814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5880" marR="558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Avenir Next Regular"/>
            </a:endParaRPr>
          </a:p>
        </p:txBody>
      </p:sp>
      <p:sp>
        <p:nvSpPr>
          <p:cNvPr id="105" name="Right Brace 104">
            <a:extLst>
              <a:ext uri="{FF2B5EF4-FFF2-40B4-BE49-F238E27FC236}">
                <a16:creationId xmlns:a16="http://schemas.microsoft.com/office/drawing/2014/main" id="{FACCCEA1-F293-E445-ADA3-25FFB9224CDB}"/>
              </a:ext>
            </a:extLst>
          </p:cNvPr>
          <p:cNvSpPr/>
          <p:nvPr/>
        </p:nvSpPr>
        <p:spPr>
          <a:xfrm>
            <a:off x="6616748" y="7073398"/>
            <a:ext cx="724839" cy="6503026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6" name="Left Bracket 105">
            <a:extLst>
              <a:ext uri="{FF2B5EF4-FFF2-40B4-BE49-F238E27FC236}">
                <a16:creationId xmlns:a16="http://schemas.microsoft.com/office/drawing/2014/main" id="{EE1D4739-68EA-3F47-A3EA-D7E49D9C034F}"/>
              </a:ext>
            </a:extLst>
          </p:cNvPr>
          <p:cNvSpPr/>
          <p:nvPr/>
        </p:nvSpPr>
        <p:spPr>
          <a:xfrm>
            <a:off x="9039224" y="7036703"/>
            <a:ext cx="428157" cy="5041931"/>
          </a:xfrm>
          <a:prstGeom prst="leftBracke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7" name="Right Arrow 106">
            <a:extLst>
              <a:ext uri="{FF2B5EF4-FFF2-40B4-BE49-F238E27FC236}">
                <a16:creationId xmlns:a16="http://schemas.microsoft.com/office/drawing/2014/main" id="{8819EF53-2DE5-F843-BF9D-9E256398AFAB}"/>
              </a:ext>
            </a:extLst>
          </p:cNvPr>
          <p:cNvSpPr/>
          <p:nvPr/>
        </p:nvSpPr>
        <p:spPr>
          <a:xfrm>
            <a:off x="14308836" y="11403316"/>
            <a:ext cx="548648" cy="519770"/>
          </a:xfrm>
          <a:prstGeom prst="rightArrow">
            <a:avLst/>
          </a:prstGeom>
          <a:noFill/>
          <a:ln w="12700" cap="flat">
            <a:solidFill>
              <a:schemeClr val="tx1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158AA40A-76FA-A94F-A859-9C09A161BA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64831" y="3867018"/>
            <a:ext cx="5256691" cy="12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92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mparing at the weak mixing angle">
            <a:extLst>
              <a:ext uri="{FF2B5EF4-FFF2-40B4-BE49-F238E27FC236}">
                <a16:creationId xmlns:a16="http://schemas.microsoft.com/office/drawing/2014/main" id="{EE9AE016-ED9C-1A46-8B17-83021345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29" y="-243840"/>
            <a:ext cx="24435058" cy="1464469"/>
          </a:xfrm>
          <a:prstGeom prst="rect">
            <a:avLst/>
          </a:prstGeom>
        </p:spPr>
        <p:txBody>
          <a:bodyPr/>
          <a:lstStyle/>
          <a:p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Quantifying Discovery Potential: Weak mixing angle precision</a:t>
            </a:r>
            <a:endParaRPr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Interpreting each result as an independent measure of sin2θW provides a quick way to put these all one one plot, but:…">
            <a:extLst>
              <a:ext uri="{FF2B5EF4-FFF2-40B4-BE49-F238E27FC236}">
                <a16:creationId xmlns:a16="http://schemas.microsoft.com/office/drawing/2014/main" id="{CDD652C7-6047-C44E-AA68-B872D80DEB6F}"/>
              </a:ext>
            </a:extLst>
          </p:cNvPr>
          <p:cNvSpPr txBox="1"/>
          <p:nvPr/>
        </p:nvSpPr>
        <p:spPr>
          <a:xfrm>
            <a:off x="12192000" y="7795025"/>
            <a:ext cx="1132297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800"/>
              </a:spcBef>
              <a:defRPr sz="3600"/>
            </a:pP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28FE0B-9670-2146-8E4F-42E00EBA6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08" t="40934" r="55348" b="42601"/>
          <a:stretch/>
        </p:blipFill>
        <p:spPr>
          <a:xfrm>
            <a:off x="15466525" y="8601488"/>
            <a:ext cx="3691271" cy="11197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20485C-69E6-2745-A182-2E1511B29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1" t="19637" r="80525" b="62667"/>
          <a:stretch/>
        </p:blipFill>
        <p:spPr>
          <a:xfrm>
            <a:off x="4965104" y="2538602"/>
            <a:ext cx="5203870" cy="38254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F441697-A45D-554A-ACAF-9D6A504EA2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43" t="19637" r="38577" b="35488"/>
          <a:stretch/>
        </p:blipFill>
        <p:spPr>
          <a:xfrm>
            <a:off x="652760" y="6737920"/>
            <a:ext cx="9921240" cy="6438206"/>
          </a:xfrm>
          <a:prstGeom prst="rect">
            <a:avLst/>
          </a:prstGeom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C122EC0-B324-6248-973B-77EF032A809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644053" y="12955891"/>
            <a:ext cx="349454" cy="636712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C9F26-1699-0A4D-879A-3C8C32FE3102}"/>
              </a:ext>
            </a:extLst>
          </p:cNvPr>
          <p:cNvSpPr txBox="1"/>
          <p:nvPr/>
        </p:nvSpPr>
        <p:spPr>
          <a:xfrm>
            <a:off x="3760772" y="1675032"/>
            <a:ext cx="622238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5880" marR="558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Avenir Next Regular"/>
              </a:rPr>
              <a:t>BSM: The Dark Z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4FB40FF-C247-0E41-BE2D-ED97CFFE7B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</a:blip>
          <a:srcRect t="39111" r="77261" b="43745"/>
          <a:stretch/>
        </p:blipFill>
        <p:spPr>
          <a:xfrm>
            <a:off x="206335" y="2970691"/>
            <a:ext cx="4758769" cy="201716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FB5A3D4-E1C0-EB4F-A8CF-E0A088A08044}"/>
              </a:ext>
            </a:extLst>
          </p:cNvPr>
          <p:cNvSpPr/>
          <p:nvPr/>
        </p:nvSpPr>
        <p:spPr>
          <a:xfrm>
            <a:off x="11757486" y="9640291"/>
            <a:ext cx="12192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defRPr sz="3600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Interpreting each result as an independent measure of sin</a:t>
            </a:r>
            <a:r>
              <a:rPr lang="en-US" baseline="3199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599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provides a quick way to put these all one one plot, but:</a:t>
            </a:r>
          </a:p>
          <a:p>
            <a:pPr marL="652779" lvl="1" indent="-330199">
              <a:spcBef>
                <a:spcPts val="800"/>
              </a:spcBef>
              <a:buSzPct val="80000"/>
              <a:buChar char="•"/>
              <a:defRPr sz="3600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interference in precision PVES measurements away from the Z resonance enhances new physics sensitivity</a:t>
            </a:r>
          </a:p>
          <a:p>
            <a:pPr marL="652779" lvl="1" indent="-330199">
              <a:spcBef>
                <a:spcPts val="800"/>
              </a:spcBef>
              <a:buSzPct val="80000"/>
              <a:buFontTx/>
              <a:buChar char="•"/>
              <a:defRPr sz="3600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Room for 10sigma discovery potential</a:t>
            </a:r>
          </a:p>
          <a:p>
            <a:pPr marL="652779" lvl="1" indent="-330199">
              <a:spcBef>
                <a:spcPts val="800"/>
              </a:spcBef>
              <a:buSzPct val="80000"/>
              <a:buChar char="•"/>
              <a:defRPr sz="3600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additionally…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6B1BDE-A5B5-3441-8DCE-504EAD842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2695" y="1164702"/>
            <a:ext cx="11722277" cy="74627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9F86D97-9D38-AB45-9F06-5A781DF6F2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69554" y="6392424"/>
            <a:ext cx="2945418" cy="220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355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2ECD6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5880" marR="558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2ECD6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2700" tIns="12700" rIns="12700" bIns="12700" numCol="1" spcCol="38100" rtlCol="0" anchor="ctr">
        <a:spAutoFit/>
      </a:bodyPr>
      <a:lstStyle>
        <a:defPPr marL="17780" marR="177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LLER_Template.pptx" id="{DF7C2B5A-C6E0-E74E-850B-1AAA2CB3DAB6}" vid="{8A6F3AB8-FF79-3E40-890B-3F5254BA2959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5880" marR="558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2793</TotalTime>
  <Words>2717</Words>
  <Application>Microsoft Office PowerPoint</Application>
  <PresentationFormat>Custom</PresentationFormat>
  <Paragraphs>473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White</vt:lpstr>
      <vt:lpstr>1_White</vt:lpstr>
      <vt:lpstr>Office Theme</vt:lpstr>
      <vt:lpstr>The MOLLER Experiment  Caryn Palatchi Indiana University JLUO Meeting June 28, 2023 </vt:lpstr>
      <vt:lpstr>PowerPoint Presentation</vt:lpstr>
      <vt:lpstr>Parity-Violating Electron Scattering</vt:lpstr>
      <vt:lpstr>Next-generation Experiments will provide precise BSM probe</vt:lpstr>
      <vt:lpstr>PowerPoint Presentation</vt:lpstr>
      <vt:lpstr>PowerPoint Presentation</vt:lpstr>
      <vt:lpstr>PowerPoint Presentation</vt:lpstr>
      <vt:lpstr>Quantifying Discovery Potential: Mass Reach</vt:lpstr>
      <vt:lpstr>Quantifying Discovery Potential: Weak mixing angle precision</vt:lpstr>
      <vt:lpstr>Quantifying Discovery Potential : Coupling coefficients phase space</vt:lpstr>
      <vt:lpstr>Constraining the space of BSM physics: Complimentary Measurements</vt:lpstr>
      <vt:lpstr>PowerPoint Presentation</vt:lpstr>
      <vt:lpstr>MOLLER: BSM and Sensitivity to New Physics</vt:lpstr>
      <vt:lpstr>MOLLER Apparatus</vt:lpstr>
      <vt:lpstr>PowerPoint Presentation</vt:lpstr>
      <vt:lpstr>Measuring this small asymmetry</vt:lpstr>
      <vt:lpstr>Full Azimuthal Coverage: Identical Particles</vt:lpstr>
      <vt:lpstr>PowerPoint Presentation</vt:lpstr>
      <vt:lpstr>Magnet Concept</vt:lpstr>
      <vt:lpstr>Main Detector</vt:lpstr>
      <vt:lpstr>Collimation &amp; More Detectors</vt:lpstr>
      <vt:lpstr>MOLLER status</vt:lpstr>
      <vt:lpstr>Summary</vt:lpstr>
      <vt:lpstr>Backup</vt:lpstr>
      <vt:lpstr>Outline</vt:lpstr>
      <vt:lpstr>MOLLER status</vt:lpstr>
      <vt:lpstr>MOLLER schedule – CD-3a and beyond</vt:lpstr>
      <vt:lpstr>Figure of Merit</vt:lpstr>
      <vt:lpstr>Identical Particles</vt:lpstr>
      <vt:lpstr>MOLLER</vt:lpstr>
      <vt:lpstr>PowerPoint Presentation</vt:lpstr>
      <vt:lpstr>PV-DIS at EIC</vt:lpstr>
      <vt:lpstr>PowerPoint Presentation</vt:lpstr>
      <vt:lpstr>Electroweak Structure Functions</vt:lpstr>
      <vt:lpstr>PowerPoint Presentation</vt:lpstr>
      <vt:lpstr>Spectrometer Concept</vt:lpstr>
      <vt:lpstr>Switching faster – Use New Crystal</vt:lpstr>
      <vt:lpstr>PowerPoint Presentation</vt:lpstr>
      <vt:lpstr>PowerPoint Presentation</vt:lpstr>
      <vt:lpstr>PowerPoint Presentation</vt:lpstr>
      <vt:lpstr>MOLLER at JLab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Parity violating electron scattering program at JLab (MOLLER &amp; SoLID) and BSM connections at the EIC</dc:title>
  <cp:lastModifiedBy>Palatchi, Caryn Alexandra</cp:lastModifiedBy>
  <cp:revision>28</cp:revision>
  <dcterms:modified xsi:type="dcterms:W3CDTF">2023-06-28T12:29:24Z</dcterms:modified>
</cp:coreProperties>
</file>