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76" r:id="rId2"/>
    <p:sldId id="327" r:id="rId3"/>
    <p:sldId id="308" r:id="rId4"/>
    <p:sldId id="315" r:id="rId5"/>
    <p:sldId id="329" r:id="rId6"/>
    <p:sldId id="344" r:id="rId7"/>
    <p:sldId id="257" r:id="rId8"/>
    <p:sldId id="333" r:id="rId9"/>
    <p:sldId id="342" r:id="rId10"/>
    <p:sldId id="334" r:id="rId11"/>
    <p:sldId id="336" r:id="rId12"/>
    <p:sldId id="337" r:id="rId13"/>
    <p:sldId id="338" r:id="rId14"/>
    <p:sldId id="339" r:id="rId15"/>
    <p:sldId id="332" r:id="rId16"/>
    <p:sldId id="343" r:id="rId17"/>
    <p:sldId id="324" r:id="rId18"/>
    <p:sldId id="340" r:id="rId19"/>
    <p:sldId id="341" r:id="rId20"/>
    <p:sldId id="331" r:id="rId21"/>
    <p:sldId id="328" r:id="rId22"/>
    <p:sldId id="330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0A24"/>
    <a:srgbClr val="147584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89" autoAdjust="0"/>
    <p:restoredTop sz="96408" autoAdjust="0"/>
  </p:normalViewPr>
  <p:slideViewPr>
    <p:cSldViewPr snapToGrid="0" snapToObjects="1">
      <p:cViewPr varScale="1">
        <p:scale>
          <a:sx n="84" d="100"/>
          <a:sy n="84" d="100"/>
        </p:scale>
        <p:origin x="206" y="7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E9DAD1-4DB6-4AFF-8D35-6530BCBAC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67" y="3429000"/>
            <a:ext cx="3768967" cy="3673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324" y="289063"/>
            <a:ext cx="10765867" cy="3184812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AE0A24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4325" y="3711168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4369323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59305-E656-47D1-91BC-8A8E07FCA6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9935" y="6098953"/>
            <a:ext cx="2083621" cy="651132"/>
          </a:xfrm>
          <a:prstGeom prst="rect">
            <a:avLst/>
          </a:prstGeom>
        </p:spPr>
      </p:pic>
      <p:pic>
        <p:nvPicPr>
          <p:cNvPr id="13" name="Picture 12" descr="CLAS-color-low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555" y="5990049"/>
            <a:ext cx="1574801" cy="7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66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7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2" y="1726360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CLAS-color-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60" y="6097964"/>
            <a:ext cx="1513841" cy="760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C1B157-7AEE-4ACF-B1DD-954B985665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2941866"/>
            <a:ext cx="4368798" cy="4258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403B37-CCBE-4797-8E73-D301D4C470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8001" y="6094998"/>
            <a:ext cx="2427371" cy="758554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363AFFA-217E-45D5-9C45-7AE5F51A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8F6907-3D8A-49C3-BC4C-529826ACFC10}"/>
              </a:ext>
            </a:extLst>
          </p:cNvPr>
          <p:cNvGrpSpPr/>
          <p:nvPr userDrawn="1"/>
        </p:nvGrpSpPr>
        <p:grpSpPr>
          <a:xfrm>
            <a:off x="0" y="213360"/>
            <a:ext cx="11297920" cy="1040130"/>
            <a:chOff x="0" y="141807"/>
            <a:chExt cx="11297920" cy="104013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9238A9-885E-41EF-AD75-DF76BE94876D}"/>
                </a:ext>
              </a:extLst>
            </p:cNvPr>
            <p:cNvSpPr/>
            <p:nvPr userDrawn="1"/>
          </p:nvSpPr>
          <p:spPr>
            <a:xfrm>
              <a:off x="0" y="141807"/>
              <a:ext cx="11285837" cy="1021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C82BD0-AF74-4504-8BED-C15D4D4A934E}"/>
                </a:ext>
              </a:extLst>
            </p:cNvPr>
            <p:cNvCxnSpPr/>
            <p:nvPr userDrawn="1"/>
          </p:nvCxnSpPr>
          <p:spPr>
            <a:xfrm>
              <a:off x="0" y="1162948"/>
              <a:ext cx="11297920" cy="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8A95AB-0275-4712-9198-64EADE5C74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97920" y="141807"/>
              <a:ext cx="0" cy="104013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13C718CE-772A-496E-8D69-78A7A2ABA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4" y="483389"/>
            <a:ext cx="10873943" cy="487490"/>
          </a:xfrm>
        </p:spPr>
        <p:txBody>
          <a:bodyPr>
            <a:noAutofit/>
          </a:bodyPr>
          <a:lstStyle>
            <a:lvl1pPr>
              <a:defRPr sz="3600" b="1" cap="none" baseline="0">
                <a:solidFill>
                  <a:schemeClr val="accent6">
                    <a:lumMod val="50000"/>
                  </a:schemeClr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354089"/>
            <a:ext cx="11285837" cy="4993659"/>
          </a:xfrm>
        </p:spPr>
        <p:txBody>
          <a:bodyPr/>
          <a:lstStyle>
            <a:lvl1pPr>
              <a:defRPr sz="2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7123" y="0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LAS-color-low.jpg">
            <a:extLst>
              <a:ext uri="{FF2B5EF4-FFF2-40B4-BE49-F238E27FC236}">
                <a16:creationId xmlns:a16="http://schemas.microsoft.com/office/drawing/2014/main" id="{21639251-E3D0-4F4B-BEF9-1ADD89318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920" y="6387503"/>
            <a:ext cx="894081" cy="470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A6128-5576-4688-AFBE-8245A37A34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2941866"/>
            <a:ext cx="4368798" cy="425858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3BD891F-4862-429A-B9DF-594E21FEF5F5}"/>
              </a:ext>
            </a:extLst>
          </p:cNvPr>
          <p:cNvGrpSpPr/>
          <p:nvPr userDrawn="1"/>
        </p:nvGrpSpPr>
        <p:grpSpPr>
          <a:xfrm>
            <a:off x="0" y="213360"/>
            <a:ext cx="11297920" cy="1021141"/>
            <a:chOff x="0" y="141807"/>
            <a:chExt cx="11297920" cy="102114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CD7CA8-922B-4A3C-96D2-9BFA3AE20AC9}"/>
                </a:ext>
              </a:extLst>
            </p:cNvPr>
            <p:cNvSpPr/>
            <p:nvPr userDrawn="1"/>
          </p:nvSpPr>
          <p:spPr>
            <a:xfrm>
              <a:off x="0" y="141807"/>
              <a:ext cx="11285837" cy="1021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8F6FEC-F98E-4AF4-B8AC-941C7262EACD}"/>
                </a:ext>
              </a:extLst>
            </p:cNvPr>
            <p:cNvCxnSpPr/>
            <p:nvPr userDrawn="1"/>
          </p:nvCxnSpPr>
          <p:spPr>
            <a:xfrm>
              <a:off x="0" y="1162948"/>
              <a:ext cx="11297920" cy="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D95EBD5-5B07-4B38-B6EA-B6BA465B36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97920" y="160207"/>
              <a:ext cx="0" cy="1002741"/>
            </a:xfrm>
            <a:prstGeom prst="line">
              <a:avLst/>
            </a:prstGeom>
            <a:ln w="38100" cap="sq">
              <a:solidFill>
                <a:schemeClr val="accent1">
                  <a:lumMod val="60000"/>
                  <a:lumOff val="40000"/>
                </a:schemeClr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765CB91F-8382-4A25-AA5D-1F8B5FF2E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4" y="483389"/>
            <a:ext cx="10873943" cy="487490"/>
          </a:xfrm>
        </p:spPr>
        <p:txBody>
          <a:bodyPr>
            <a:noAutofit/>
          </a:bodyPr>
          <a:lstStyle>
            <a:lvl1pPr>
              <a:defRPr sz="3600" b="1" cap="none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A4110D-5E16-4294-929E-802D6B74F4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7430" y="6443456"/>
            <a:ext cx="1326536" cy="41454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0EC3FD-472D-4CB6-AEBB-369B00616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1391446"/>
            <a:ext cx="5531708" cy="495630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2" y="1391443"/>
            <a:ext cx="5449329" cy="495630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CLAS-color-low.jpg">
            <a:extLst>
              <a:ext uri="{FF2B5EF4-FFF2-40B4-BE49-F238E27FC236}">
                <a16:creationId xmlns:a16="http://schemas.microsoft.com/office/drawing/2014/main" id="{A2A31F18-46E7-47EC-8259-C5C4990C2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920" y="6387503"/>
            <a:ext cx="894081" cy="470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BFD393-E4D4-4230-9DE7-3F509F88D8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2941866"/>
            <a:ext cx="4368798" cy="4258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2E9D57-E2F0-4AA1-8C62-2606B48A5F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7430" y="6443456"/>
            <a:ext cx="1326536" cy="414543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08A411D-9A85-4FD0-A88C-EBEC6C6A2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684C39-C2DD-473C-9AFF-BD1E3AAE67D6}"/>
              </a:ext>
            </a:extLst>
          </p:cNvPr>
          <p:cNvGrpSpPr/>
          <p:nvPr userDrawn="1"/>
        </p:nvGrpSpPr>
        <p:grpSpPr>
          <a:xfrm>
            <a:off x="0" y="213360"/>
            <a:ext cx="11297920" cy="1021141"/>
            <a:chOff x="0" y="141807"/>
            <a:chExt cx="11297920" cy="102114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17CD542-F1BD-4BBF-A74B-7599B9CC2E7C}"/>
                </a:ext>
              </a:extLst>
            </p:cNvPr>
            <p:cNvSpPr/>
            <p:nvPr userDrawn="1"/>
          </p:nvSpPr>
          <p:spPr>
            <a:xfrm>
              <a:off x="0" y="141807"/>
              <a:ext cx="11285837" cy="1021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DD3196D-F389-40A0-BAB8-E94BCDFDF6A0}"/>
                </a:ext>
              </a:extLst>
            </p:cNvPr>
            <p:cNvCxnSpPr/>
            <p:nvPr userDrawn="1"/>
          </p:nvCxnSpPr>
          <p:spPr>
            <a:xfrm>
              <a:off x="0" y="1162948"/>
              <a:ext cx="11297920" cy="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220841-2C8F-48A1-B33C-1E0F89648D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97920" y="160207"/>
              <a:ext cx="0" cy="1002741"/>
            </a:xfrm>
            <a:prstGeom prst="line">
              <a:avLst/>
            </a:prstGeom>
            <a:ln w="38100" cap="sq">
              <a:solidFill>
                <a:schemeClr val="accent1">
                  <a:lumMod val="60000"/>
                  <a:lumOff val="40000"/>
                </a:schemeClr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484C10E6-4387-4DBD-8946-9A2EA4710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4" y="483389"/>
            <a:ext cx="10873943" cy="487490"/>
          </a:xfrm>
        </p:spPr>
        <p:txBody>
          <a:bodyPr>
            <a:noAutofit/>
          </a:bodyPr>
          <a:lstStyle>
            <a:lvl1pPr>
              <a:defRPr sz="3600" b="1" cap="none" baseline="0">
                <a:solidFill>
                  <a:schemeClr val="accent6">
                    <a:lumMod val="50000"/>
                  </a:schemeClr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3AFA6A-AAFC-4A7B-A44B-246913DB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1372767"/>
            <a:ext cx="5531708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4" y="1372767"/>
            <a:ext cx="5531708" cy="217580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4" y="3632697"/>
            <a:ext cx="5531708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CLAS-color-low.jpg">
            <a:extLst>
              <a:ext uri="{FF2B5EF4-FFF2-40B4-BE49-F238E27FC236}">
                <a16:creationId xmlns:a16="http://schemas.microsoft.com/office/drawing/2014/main" id="{0A417A71-8421-480A-A48B-38C838714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920" y="6387503"/>
            <a:ext cx="894081" cy="470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3DDA5B-D14D-4E65-8C6D-F7CFB6D4CF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2941866"/>
            <a:ext cx="4368798" cy="4258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EDB557-1023-439C-984E-679F4B47ED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7430" y="6443456"/>
            <a:ext cx="1326536" cy="41454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2F5697A-60CA-4905-A01E-B018C5B99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0A282E2-C748-460E-A934-5375426E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146F315-DCD9-477E-AA23-3A483BF7A9ED}"/>
              </a:ext>
            </a:extLst>
          </p:cNvPr>
          <p:cNvGrpSpPr/>
          <p:nvPr userDrawn="1"/>
        </p:nvGrpSpPr>
        <p:grpSpPr>
          <a:xfrm>
            <a:off x="0" y="213360"/>
            <a:ext cx="11297920" cy="1021141"/>
            <a:chOff x="0" y="141807"/>
            <a:chExt cx="11297920" cy="102114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6DA75FC-ACFD-472A-A608-1A3DA34BA349}"/>
                </a:ext>
              </a:extLst>
            </p:cNvPr>
            <p:cNvSpPr/>
            <p:nvPr userDrawn="1"/>
          </p:nvSpPr>
          <p:spPr>
            <a:xfrm>
              <a:off x="0" y="141807"/>
              <a:ext cx="11285837" cy="1021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7FA0E6-A997-4F37-B975-004A3EB1C717}"/>
                </a:ext>
              </a:extLst>
            </p:cNvPr>
            <p:cNvCxnSpPr/>
            <p:nvPr userDrawn="1"/>
          </p:nvCxnSpPr>
          <p:spPr>
            <a:xfrm>
              <a:off x="0" y="1162948"/>
              <a:ext cx="11297920" cy="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CEC6D78-8E04-4E43-BD8C-9445BDA960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97920" y="160207"/>
              <a:ext cx="0" cy="1002741"/>
            </a:xfrm>
            <a:prstGeom prst="line">
              <a:avLst/>
            </a:prstGeom>
            <a:ln w="38100" cap="sq">
              <a:solidFill>
                <a:schemeClr val="accent1">
                  <a:lumMod val="60000"/>
                  <a:lumOff val="40000"/>
                </a:schemeClr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07CBE1B2-8CC4-4CBC-A4CA-7A84D94A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4" y="483389"/>
            <a:ext cx="10873943" cy="487490"/>
          </a:xfrm>
        </p:spPr>
        <p:txBody>
          <a:bodyPr>
            <a:noAutofit/>
          </a:bodyPr>
          <a:lstStyle>
            <a:lvl1pPr>
              <a:defRPr sz="3600" b="1" cap="none" baseline="0">
                <a:solidFill>
                  <a:schemeClr val="accent6">
                    <a:lumMod val="50000"/>
                  </a:schemeClr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164994" y="1372768"/>
            <a:ext cx="5531708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5" y="1372768"/>
            <a:ext cx="5531708" cy="217580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1895" y="3632698"/>
            <a:ext cx="5531708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CLAS-color-low.jpg">
            <a:extLst>
              <a:ext uri="{FF2B5EF4-FFF2-40B4-BE49-F238E27FC236}">
                <a16:creationId xmlns:a16="http://schemas.microsoft.com/office/drawing/2014/main" id="{92246984-494A-46DF-8A88-773D3BAF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920" y="6387503"/>
            <a:ext cx="894081" cy="470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0D0BD7-5657-49F3-9AFF-ACC24E319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2941866"/>
            <a:ext cx="4368798" cy="4258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8BE9E3-3305-4677-8806-4268327C95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7430" y="6443456"/>
            <a:ext cx="1326536" cy="41454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D8F0CCB-1D5D-457B-94CC-F4913C2F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68C1181B-0763-47DB-BE34-454FDF23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5767CE-A663-4DE4-BD44-0B9E874B64B6}"/>
              </a:ext>
            </a:extLst>
          </p:cNvPr>
          <p:cNvGrpSpPr/>
          <p:nvPr userDrawn="1"/>
        </p:nvGrpSpPr>
        <p:grpSpPr>
          <a:xfrm>
            <a:off x="0" y="213360"/>
            <a:ext cx="11297920" cy="1040130"/>
            <a:chOff x="0" y="141807"/>
            <a:chExt cx="11297920" cy="104013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F36337-AD21-4F2D-B81C-2F9082A27DA4}"/>
                </a:ext>
              </a:extLst>
            </p:cNvPr>
            <p:cNvSpPr/>
            <p:nvPr userDrawn="1"/>
          </p:nvSpPr>
          <p:spPr>
            <a:xfrm>
              <a:off x="0" y="141807"/>
              <a:ext cx="11285837" cy="1021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83D264C-7CDC-44B0-B5F1-588ABA17B5BC}"/>
                </a:ext>
              </a:extLst>
            </p:cNvPr>
            <p:cNvCxnSpPr/>
            <p:nvPr userDrawn="1"/>
          </p:nvCxnSpPr>
          <p:spPr>
            <a:xfrm>
              <a:off x="0" y="1162948"/>
              <a:ext cx="11297920" cy="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392381-4082-42EC-9119-479BD47453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97920" y="141807"/>
              <a:ext cx="0" cy="104013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8CBC1E14-8344-46A7-9F59-83BA051D8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4" y="483389"/>
            <a:ext cx="10873943" cy="487490"/>
          </a:xfrm>
        </p:spPr>
        <p:txBody>
          <a:bodyPr>
            <a:noAutofit/>
          </a:bodyPr>
          <a:lstStyle>
            <a:lvl1pPr>
              <a:defRPr sz="3600" b="1" cap="none" baseline="0">
                <a:solidFill>
                  <a:schemeClr val="accent6">
                    <a:lumMod val="50000"/>
                  </a:schemeClr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1354450"/>
            <a:ext cx="5531708" cy="499330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2" y="1354447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2" y="3966497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5" name="Picture 14" descr="CLAS-color-low.jpg">
            <a:extLst>
              <a:ext uri="{FF2B5EF4-FFF2-40B4-BE49-F238E27FC236}">
                <a16:creationId xmlns:a16="http://schemas.microsoft.com/office/drawing/2014/main" id="{A0AFD3DA-55B4-46A1-B3BE-5F06CF2D07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920" y="6387503"/>
            <a:ext cx="894081" cy="470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12B6AC-A8D2-488E-85A6-70BA851F9A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2941866"/>
            <a:ext cx="4368798" cy="4258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A54706-BACF-43F2-8A4D-B92DF1C71A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7430" y="6443456"/>
            <a:ext cx="1326536" cy="41454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CFE67B-46A0-4AB5-AB92-D874E47B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20136F1-2554-47E4-BF65-7C1A90DF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0AAD40-11B3-4B53-BBC2-B4B04C9EAB04}"/>
              </a:ext>
            </a:extLst>
          </p:cNvPr>
          <p:cNvGrpSpPr/>
          <p:nvPr userDrawn="1"/>
        </p:nvGrpSpPr>
        <p:grpSpPr>
          <a:xfrm>
            <a:off x="0" y="213360"/>
            <a:ext cx="11297920" cy="1040130"/>
            <a:chOff x="0" y="141807"/>
            <a:chExt cx="11297920" cy="104013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8AD041-FAB2-4619-BBB2-0DE9E9B69CB5}"/>
                </a:ext>
              </a:extLst>
            </p:cNvPr>
            <p:cNvSpPr/>
            <p:nvPr userDrawn="1"/>
          </p:nvSpPr>
          <p:spPr>
            <a:xfrm>
              <a:off x="0" y="141807"/>
              <a:ext cx="11285837" cy="1021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4432E3-3647-43BB-9513-AD4E3BD25E59}"/>
                </a:ext>
              </a:extLst>
            </p:cNvPr>
            <p:cNvCxnSpPr/>
            <p:nvPr userDrawn="1"/>
          </p:nvCxnSpPr>
          <p:spPr>
            <a:xfrm>
              <a:off x="0" y="1162948"/>
              <a:ext cx="11297920" cy="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A9A4E6-61A3-40C5-A209-93AA28ECC5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97920" y="141807"/>
              <a:ext cx="0" cy="104013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33F792E1-D6BE-4583-9007-80FB4B38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4" y="483389"/>
            <a:ext cx="10873943" cy="487490"/>
          </a:xfrm>
        </p:spPr>
        <p:txBody>
          <a:bodyPr>
            <a:noAutofit/>
          </a:bodyPr>
          <a:lstStyle>
            <a:lvl1pPr>
              <a:defRPr sz="3600" b="1" cap="none" baseline="0">
                <a:solidFill>
                  <a:schemeClr val="accent6">
                    <a:lumMod val="50000"/>
                  </a:schemeClr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3" y="1354449"/>
            <a:ext cx="5531708" cy="49933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1354449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966499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5" name="Picture 14" descr="CLAS-color-low.jpg">
            <a:extLst>
              <a:ext uri="{FF2B5EF4-FFF2-40B4-BE49-F238E27FC236}">
                <a16:creationId xmlns:a16="http://schemas.microsoft.com/office/drawing/2014/main" id="{262BEFA7-E823-47D6-BAED-B7F804944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920" y="6387503"/>
            <a:ext cx="894081" cy="470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960862-B5BD-4226-825D-BE57BE1E0C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2941866"/>
            <a:ext cx="4368798" cy="4258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B16AA-AEA7-4A03-8C70-DDE75F3886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7430" y="6443456"/>
            <a:ext cx="1326536" cy="41454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4FD213D-E400-48E7-A6D2-75F9C5A0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4DCEF5F-B628-4EAD-A2EC-920EC734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A4958D-FE31-4D94-AE13-F536EC7B922A}"/>
              </a:ext>
            </a:extLst>
          </p:cNvPr>
          <p:cNvGrpSpPr/>
          <p:nvPr userDrawn="1"/>
        </p:nvGrpSpPr>
        <p:grpSpPr>
          <a:xfrm>
            <a:off x="0" y="213360"/>
            <a:ext cx="11297920" cy="1040130"/>
            <a:chOff x="0" y="141807"/>
            <a:chExt cx="11297920" cy="104013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F05AA8-47B9-4A93-9A88-45B002CAA126}"/>
                </a:ext>
              </a:extLst>
            </p:cNvPr>
            <p:cNvSpPr/>
            <p:nvPr userDrawn="1"/>
          </p:nvSpPr>
          <p:spPr>
            <a:xfrm>
              <a:off x="0" y="141807"/>
              <a:ext cx="11285837" cy="1021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85D8E5-0EE0-4872-93FA-53244E2B25AC}"/>
                </a:ext>
              </a:extLst>
            </p:cNvPr>
            <p:cNvCxnSpPr/>
            <p:nvPr userDrawn="1"/>
          </p:nvCxnSpPr>
          <p:spPr>
            <a:xfrm>
              <a:off x="0" y="1162948"/>
              <a:ext cx="11297920" cy="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8534BF-2866-421A-AA4D-C0B5717FB2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97920" y="141807"/>
              <a:ext cx="0" cy="104013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B0DFB409-5C01-43FC-AD15-643FAB70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4" y="483389"/>
            <a:ext cx="10873943" cy="487490"/>
          </a:xfrm>
        </p:spPr>
        <p:txBody>
          <a:bodyPr>
            <a:noAutofit/>
          </a:bodyPr>
          <a:lstStyle>
            <a:lvl1pPr>
              <a:defRPr sz="3600" b="1" cap="none" baseline="0">
                <a:solidFill>
                  <a:schemeClr val="accent6">
                    <a:lumMod val="50000"/>
                  </a:schemeClr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735424"/>
            <a:ext cx="5531708" cy="261232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1263272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4" y="3735421"/>
            <a:ext cx="5531708" cy="261232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4" y="1263272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6" name="Picture 15" descr="CLAS-color-low.jpg">
            <a:extLst>
              <a:ext uri="{FF2B5EF4-FFF2-40B4-BE49-F238E27FC236}">
                <a16:creationId xmlns:a16="http://schemas.microsoft.com/office/drawing/2014/main" id="{1388D1CF-7008-4E09-972E-0E93FE7D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920" y="6387503"/>
            <a:ext cx="894081" cy="4704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190FAE-0D0F-4B31-BBC5-C0D88C7335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2941866"/>
            <a:ext cx="4368798" cy="4258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A5B82B-9A2C-4978-9030-18B27BB4FE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7430" y="6443456"/>
            <a:ext cx="1326536" cy="414543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9F078FF-253F-4BBB-99D0-C046A6C6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35D99AC-C81F-4621-8C91-6DCA761C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5AE562-C8F3-4C37-91D0-6A33258885FF}"/>
              </a:ext>
            </a:extLst>
          </p:cNvPr>
          <p:cNvGrpSpPr/>
          <p:nvPr userDrawn="1"/>
        </p:nvGrpSpPr>
        <p:grpSpPr>
          <a:xfrm>
            <a:off x="0" y="213360"/>
            <a:ext cx="11297920" cy="1040130"/>
            <a:chOff x="0" y="141807"/>
            <a:chExt cx="11297920" cy="104013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B618627-AE09-4139-8002-1B6EF2E62BCE}"/>
                </a:ext>
              </a:extLst>
            </p:cNvPr>
            <p:cNvSpPr/>
            <p:nvPr userDrawn="1"/>
          </p:nvSpPr>
          <p:spPr>
            <a:xfrm>
              <a:off x="0" y="141807"/>
              <a:ext cx="11285837" cy="1021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7C91D8-463B-478D-B376-15FFC1FAB5D4}"/>
                </a:ext>
              </a:extLst>
            </p:cNvPr>
            <p:cNvCxnSpPr/>
            <p:nvPr userDrawn="1"/>
          </p:nvCxnSpPr>
          <p:spPr>
            <a:xfrm>
              <a:off x="0" y="1162948"/>
              <a:ext cx="11297920" cy="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6939922-4B90-4BCF-8A78-503F8F7688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97920" y="141807"/>
              <a:ext cx="0" cy="104013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9C0A7A7-39ED-4B05-A7D2-C4B5E62E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4" y="483389"/>
            <a:ext cx="10873943" cy="487490"/>
          </a:xfrm>
        </p:spPr>
        <p:txBody>
          <a:bodyPr>
            <a:noAutofit/>
          </a:bodyPr>
          <a:lstStyle>
            <a:lvl1pPr>
              <a:defRPr sz="3600" b="1" cap="none" baseline="0">
                <a:solidFill>
                  <a:schemeClr val="accent6">
                    <a:lumMod val="50000"/>
                  </a:schemeClr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16" name="Picture 15" descr="CLAS-color-low.jpg">
            <a:extLst>
              <a:ext uri="{FF2B5EF4-FFF2-40B4-BE49-F238E27FC236}">
                <a16:creationId xmlns:a16="http://schemas.microsoft.com/office/drawing/2014/main" id="{309028E0-CBFA-4D38-926E-93DDA56EC1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920" y="6387503"/>
            <a:ext cx="894081" cy="4704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06FAA3-1008-4F96-90B8-E9EF48FA8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2941866"/>
            <a:ext cx="4368798" cy="4258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E6E798-13C6-4CB8-AD61-EE460EE767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7430" y="6443456"/>
            <a:ext cx="1326536" cy="41454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A673D3-3A5A-41D7-9BA1-992FBEB7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4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tags" Target="../tags/tag19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1.png"/><Relationship Id="rId10" Type="http://schemas.openxmlformats.org/officeDocument/2006/relationships/image" Target="../media/image32.png"/><Relationship Id="rId4" Type="http://schemas.openxmlformats.org/officeDocument/2006/relationships/tags" Target="../tags/tag20.xml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57.png"/><Relationship Id="rId11" Type="http://schemas.openxmlformats.org/officeDocument/2006/relationships/image" Target="../media/image3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tags" Target="../tags/tag25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7.png"/><Relationship Id="rId5" Type="http://schemas.openxmlformats.org/officeDocument/2006/relationships/tags" Target="../tags/tag27.xml"/><Relationship Id="rId10" Type="http://schemas.openxmlformats.org/officeDocument/2006/relationships/image" Target="../media/image66.png"/><Relationship Id="rId4" Type="http://schemas.openxmlformats.org/officeDocument/2006/relationships/tags" Target="../tags/tag26.xml"/><Relationship Id="rId9" Type="http://schemas.openxmlformats.org/officeDocument/2006/relationships/image" Target="../media/image65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30.xml"/><Relationship Id="rId7" Type="http://schemas.openxmlformats.org/officeDocument/2006/relationships/image" Target="../media/image7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33.xml"/><Relationship Id="rId7" Type="http://schemas.openxmlformats.org/officeDocument/2006/relationships/image" Target="../media/image10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05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tags" Target="../tags/tag9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11.xml"/><Relationship Id="rId10" Type="http://schemas.openxmlformats.org/officeDocument/2006/relationships/image" Target="../media/image26.png"/><Relationship Id="rId4" Type="http://schemas.openxmlformats.org/officeDocument/2006/relationships/tags" Target="../tags/tag10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6.xml"/><Relationship Id="rId7" Type="http://schemas.openxmlformats.org/officeDocument/2006/relationships/image" Target="../media/image38.em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7.emf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5F6F8E6-D85A-4C14-9F5B-9240323B0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trans="43000" numberOfShades="1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32209"/>
          <a:stretch/>
        </p:blipFill>
        <p:spPr>
          <a:xfrm>
            <a:off x="4199138" y="0"/>
            <a:ext cx="7992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BABA91-F2ED-41EA-9974-DAED739A1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994" y="1118586"/>
            <a:ext cx="8129447" cy="1603910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en-US" sz="3600" dirty="0"/>
              <a:t>Selected topics of the deep exclusive reactions program of CLAS12: </a:t>
            </a:r>
            <a:br>
              <a:rPr lang="en-US" sz="3600" dirty="0"/>
            </a:br>
            <a:r>
              <a:rPr lang="en-US" sz="3600" dirty="0"/>
              <a:t>highlights and perspectives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0242E-BF35-45BA-A0A4-5737677906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994" y="2765550"/>
            <a:ext cx="6891195" cy="55603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Pierre Chatagnon,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 the CLAS collaboration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E646DD-F058-4D57-829E-C9B60700E830}"/>
              </a:ext>
            </a:extLst>
          </p:cNvPr>
          <p:cNvSpPr txBox="1">
            <a:spLocks/>
          </p:cNvSpPr>
          <p:nvPr/>
        </p:nvSpPr>
        <p:spPr>
          <a:xfrm>
            <a:off x="401994" y="3692248"/>
            <a:ext cx="6891195" cy="1376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2023 JLUO annual meeting</a:t>
            </a:r>
          </a:p>
          <a:p>
            <a:r>
              <a:rPr lang="en-US" sz="2400" dirty="0">
                <a:latin typeface="+mj-lt"/>
              </a:rPr>
              <a:t>27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 of June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E9A0F-27CB-4240-84AE-4E66CD317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6" y="6139041"/>
            <a:ext cx="2320035" cy="725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D1D53-6657-4098-A8B0-E88CF687D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748" y="5903649"/>
            <a:ext cx="1651643" cy="88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2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69EF769-BF99-43A5-949B-0E8BCCAFA859}"/>
              </a:ext>
            </a:extLst>
          </p:cNvPr>
          <p:cNvGrpSpPr/>
          <p:nvPr/>
        </p:nvGrpSpPr>
        <p:grpSpPr>
          <a:xfrm>
            <a:off x="4608882" y="1277023"/>
            <a:ext cx="7304307" cy="5038873"/>
            <a:chOff x="-1" y="1484957"/>
            <a:chExt cx="11896079" cy="40457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4E3E90A-64C5-4CE9-BC77-E1FD04E0BA09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998C8F-33EB-4967-87D5-ABEFC0E9D66F}"/>
                </a:ext>
              </a:extLst>
            </p:cNvPr>
            <p:cNvSpPr/>
            <p:nvPr/>
          </p:nvSpPr>
          <p:spPr>
            <a:xfrm>
              <a:off x="-1" y="1484959"/>
              <a:ext cx="11896076" cy="30794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Impact on CFF extraction and flavor decomposition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D5FD8C6-C581-43C8-85B1-3B2E7900D3C5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BE3CD0-147A-4812-9C61-FF1FE28A0F80}"/>
              </a:ext>
            </a:extLst>
          </p:cNvPr>
          <p:cNvGrpSpPr/>
          <p:nvPr/>
        </p:nvGrpSpPr>
        <p:grpSpPr>
          <a:xfrm>
            <a:off x="0" y="1703850"/>
            <a:ext cx="4537803" cy="4612045"/>
            <a:chOff x="-1" y="1484957"/>
            <a:chExt cx="11896079" cy="40457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1585CD-A226-47A3-800A-D6AAB28B15FF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7C540C-9537-4F57-ADD4-8593E7C2F999}"/>
                </a:ext>
              </a:extLst>
            </p:cNvPr>
            <p:cNvSpPr/>
            <p:nvPr/>
          </p:nvSpPr>
          <p:spPr>
            <a:xfrm>
              <a:off x="-1" y="1484959"/>
              <a:ext cx="11896076" cy="307714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Preliminary BSA results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0D93B6F-2F5E-4543-8341-AE1B68BDC4CF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AB24B-8C2A-4994-BA04-F97B8277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70DD4E-D909-4F2B-8768-95DDD007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Measurement of nDVCS beam spin asymmetry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197CA6-4D71-4E3F-8CB5-9C11A178D2B1}"/>
              </a:ext>
            </a:extLst>
          </p:cNvPr>
          <p:cNvGrpSpPr/>
          <p:nvPr/>
        </p:nvGrpSpPr>
        <p:grpSpPr>
          <a:xfrm>
            <a:off x="0" y="1279052"/>
            <a:ext cx="4533733" cy="338327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142D6C-C17C-4867-B8F8-E1DDD6DD3225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Lead analyzers: </a:t>
              </a: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A.Hobart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/</a:t>
              </a: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S.Niccolai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(IJCLab Orsay)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98D38B-5B40-4864-BFDA-358B3FC59565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6EC3E-5509-4DCC-A7C6-AE39455062D7}"/>
              </a:ext>
            </a:extLst>
          </p:cNvPr>
          <p:cNvGrpSpPr/>
          <p:nvPr/>
        </p:nvGrpSpPr>
        <p:grpSpPr>
          <a:xfrm>
            <a:off x="3662" y="6360537"/>
            <a:ext cx="4537800" cy="397041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52C6EB-165D-45E3-B9A8-8B765909DD82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Parallel measurement of bound proton DVCS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8DBFA7B-35C3-410E-97ED-DC885E540B13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BE97CC-CF52-49FF-BBBF-040ECE82A30A}"/>
              </a:ext>
            </a:extLst>
          </p:cNvPr>
          <p:cNvGrpSpPr/>
          <p:nvPr/>
        </p:nvGrpSpPr>
        <p:grpSpPr>
          <a:xfrm>
            <a:off x="713124" y="3869316"/>
            <a:ext cx="3207075" cy="2400938"/>
            <a:chOff x="207626" y="3102032"/>
            <a:chExt cx="4469880" cy="32674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A5BC50-D9BD-4C67-8F4E-A93F99467421}"/>
                </a:ext>
              </a:extLst>
            </p:cNvPr>
            <p:cNvSpPr/>
            <p:nvPr/>
          </p:nvSpPr>
          <p:spPr>
            <a:xfrm>
              <a:off x="207626" y="3102032"/>
              <a:ext cx="4469880" cy="32674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Image 15">
              <a:extLst>
                <a:ext uri="{FF2B5EF4-FFF2-40B4-BE49-F238E27FC236}">
                  <a16:creationId xmlns:a16="http://schemas.microsoft.com/office/drawing/2014/main" id="{D7C4294D-05DA-4D21-B1C8-60533433F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2422418" y="4685594"/>
              <a:ext cx="2101069" cy="1553195"/>
            </a:xfrm>
            <a:prstGeom prst="rect">
              <a:avLst/>
            </a:prstGeom>
          </p:spPr>
        </p:pic>
        <p:pic>
          <p:nvPicPr>
            <p:cNvPr id="16" name="Image 9">
              <a:extLst>
                <a:ext uri="{FF2B5EF4-FFF2-40B4-BE49-F238E27FC236}">
                  <a16:creationId xmlns:a16="http://schemas.microsoft.com/office/drawing/2014/main" id="{0785F393-51E5-47DA-8BAF-387034D5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325337" y="4685593"/>
              <a:ext cx="2097081" cy="1553195"/>
            </a:xfrm>
            <a:prstGeom prst="rect">
              <a:avLst/>
            </a:prstGeom>
          </p:spPr>
        </p:pic>
        <p:pic>
          <p:nvPicPr>
            <p:cNvPr id="17" name="Image 5">
              <a:extLst>
                <a:ext uri="{FF2B5EF4-FFF2-40B4-BE49-F238E27FC236}">
                  <a16:creationId xmlns:a16="http://schemas.microsoft.com/office/drawing/2014/main" id="{43ED52A7-5DF9-48CF-9D1A-4B17A8B3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2422418" y="3107988"/>
              <a:ext cx="2097081" cy="1569660"/>
            </a:xfrm>
            <a:prstGeom prst="rect">
              <a:avLst/>
            </a:prstGeom>
          </p:spPr>
        </p:pic>
        <p:pic>
          <p:nvPicPr>
            <p:cNvPr id="36" name="Image 1">
              <a:extLst>
                <a:ext uri="{FF2B5EF4-FFF2-40B4-BE49-F238E27FC236}">
                  <a16:creationId xmlns:a16="http://schemas.microsoft.com/office/drawing/2014/main" id="{541C389B-AFB0-4BCC-B92E-61B418069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344511" y="3242951"/>
              <a:ext cx="2077907" cy="1365533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9DF4C995-D2D1-4CDD-91CE-D96FB2CF857F}"/>
              </a:ext>
            </a:extLst>
          </p:cNvPr>
          <p:cNvSpPr/>
          <p:nvPr/>
        </p:nvSpPr>
        <p:spPr>
          <a:xfrm>
            <a:off x="4644793" y="6360536"/>
            <a:ext cx="2907610" cy="3970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Internal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80DC266-B0A1-46F7-AEBC-DCA0758DCE15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DVCS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FDA6D22-7787-47FE-B73F-400781744BA3}"/>
              </a:ext>
            </a:extLst>
          </p:cNvPr>
          <p:cNvGrpSpPr/>
          <p:nvPr/>
        </p:nvGrpSpPr>
        <p:grpSpPr>
          <a:xfrm>
            <a:off x="193961" y="2423482"/>
            <a:ext cx="4145810" cy="395543"/>
            <a:chOff x="155424" y="2159447"/>
            <a:chExt cx="4145810" cy="395543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57EC265-2A4C-428C-AE36-DB52A47CA018}"/>
                </a:ext>
              </a:extLst>
            </p:cNvPr>
            <p:cNvSpPr/>
            <p:nvPr/>
          </p:nvSpPr>
          <p:spPr>
            <a:xfrm>
              <a:off x="3464498" y="2159447"/>
              <a:ext cx="834328" cy="39554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\documentclass{article}&#10;\usepackage{amsmath}&#10;\pagestyle{empty}&#10;\begin{document}&#10;&#10;$A_{LU} \propto Im \left[ F_1 \mathcal{H} + \xi(F_1 +F_2)\mathcal{\tilde{H}} - \frac{t}{4M^2}F_2\mathcal{E} \right]$&#10;&#10;&#10;\end{document}" title="IguanaTex Bitmap Display">
              <a:extLst>
                <a:ext uri="{FF2B5EF4-FFF2-40B4-BE49-F238E27FC236}">
                  <a16:creationId xmlns:a16="http://schemas.microsoft.com/office/drawing/2014/main" id="{30637D5F-5537-4D38-98CB-5F787D85646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55424" y="2161143"/>
              <a:ext cx="4145810" cy="392153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F1AE3E6-47F0-4965-AB9C-550C175B797F}"/>
              </a:ext>
            </a:extLst>
          </p:cNvPr>
          <p:cNvSpPr txBox="1"/>
          <p:nvPr/>
        </p:nvSpPr>
        <p:spPr>
          <a:xfrm>
            <a:off x="49781" y="2076979"/>
            <a:ext cx="441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nDVCS BSA is mostly sensitive to the GPD E…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 which is a key ingredient to understand the spin composition of the nucleon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2863E83-A482-48B6-BC08-04DAE36D78B6}"/>
              </a:ext>
            </a:extLst>
          </p:cNvPr>
          <p:cNvSpPr/>
          <p:nvPr/>
        </p:nvSpPr>
        <p:spPr>
          <a:xfrm>
            <a:off x="3119718" y="3402701"/>
            <a:ext cx="926502" cy="29911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\documentclass{article}&#10;\usepackage{amsmath}&#10;\pagestyle{empty}&#10;\begin{document}&#10;&#10;&#10;\begin{equation*}&#10;J_Q=\sum_q \frac{1}{2}\int_{-1}^{1}dx~x(H^{q}(x,\xi,0)+E^{q}(x,\xi,0))\end{equation*}&#10;&#10;&#10;\end{document}" title="IguanaTex Bitmap Display">
            <a:extLst>
              <a:ext uri="{FF2B5EF4-FFF2-40B4-BE49-F238E27FC236}">
                <a16:creationId xmlns:a16="http://schemas.microsoft.com/office/drawing/2014/main" id="{AD670655-D0D3-42A1-906C-1B5B71AB51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4336" y="3350341"/>
            <a:ext cx="3591884" cy="49104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DFA68D-EDF9-4F0E-A485-F2E040F56EA9}"/>
              </a:ext>
            </a:extLst>
          </p:cNvPr>
          <p:cNvCxnSpPr/>
          <p:nvPr/>
        </p:nvCxnSpPr>
        <p:spPr>
          <a:xfrm>
            <a:off x="1335024" y="4553712"/>
            <a:ext cx="100584" cy="713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2BAE2D-505A-4D9F-A8DE-1146246889DA}"/>
              </a:ext>
            </a:extLst>
          </p:cNvPr>
          <p:cNvGrpSpPr/>
          <p:nvPr/>
        </p:nvGrpSpPr>
        <p:grpSpPr>
          <a:xfrm>
            <a:off x="4682509" y="3244159"/>
            <a:ext cx="7134542" cy="2869835"/>
            <a:chOff x="4676292" y="3400419"/>
            <a:chExt cx="7134542" cy="286983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B277193-E382-4C65-A8BF-DDA90A80D763}"/>
                </a:ext>
              </a:extLst>
            </p:cNvPr>
            <p:cNvGrpSpPr/>
            <p:nvPr/>
          </p:nvGrpSpPr>
          <p:grpSpPr>
            <a:xfrm>
              <a:off x="4676292" y="3400419"/>
              <a:ext cx="7055155" cy="2869835"/>
              <a:chOff x="4676292" y="3358342"/>
              <a:chExt cx="7055155" cy="286983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2B7E2ED-9079-4D5A-A209-0D36D8DC98D8}"/>
                  </a:ext>
                </a:extLst>
              </p:cNvPr>
              <p:cNvGrpSpPr/>
              <p:nvPr/>
            </p:nvGrpSpPr>
            <p:grpSpPr>
              <a:xfrm>
                <a:off x="4676292" y="3358342"/>
                <a:ext cx="7051883" cy="2869835"/>
                <a:chOff x="4457183" y="3024407"/>
                <a:chExt cx="7382617" cy="3102755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BF4701C-64B3-48EC-A782-71AB451EC8E2}"/>
                    </a:ext>
                  </a:extLst>
                </p:cNvPr>
                <p:cNvSpPr/>
                <p:nvPr/>
              </p:nvSpPr>
              <p:spPr>
                <a:xfrm>
                  <a:off x="4457183" y="3024407"/>
                  <a:ext cx="7382617" cy="31027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2" name="Image 7">
                  <a:extLst>
                    <a:ext uri="{FF2B5EF4-FFF2-40B4-BE49-F238E27FC236}">
                      <a16:creationId xmlns:a16="http://schemas.microsoft.com/office/drawing/2014/main" id="{39821901-6BAD-4BCB-96B2-2495EA4B4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/>
              </p:blipFill>
              <p:spPr bwMode="auto">
                <a:xfrm>
                  <a:off x="8124376" y="3513275"/>
                  <a:ext cx="3578764" cy="2265881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18D55BB-0755-4141-9A23-990EC74C987A}"/>
                    </a:ext>
                  </a:extLst>
                </p:cNvPr>
                <p:cNvSpPr/>
                <p:nvPr/>
              </p:nvSpPr>
              <p:spPr>
                <a:xfrm rot="19580091">
                  <a:off x="8695439" y="4192766"/>
                  <a:ext cx="2536464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4000" dirty="0">
                      <a:solidFill>
                        <a:schemeClr val="accent3">
                          <a:lumMod val="75000"/>
                          <a:alpha val="21000"/>
                        </a:schemeClr>
                      </a:solidFill>
                    </a:rPr>
                    <a:t>Preliminary</a:t>
                  </a:r>
                  <a:endParaRPr lang="en-US" sz="4000" dirty="0"/>
                </a:p>
              </p:txBody>
            </p:sp>
            <p:pic>
              <p:nvPicPr>
                <p:cNvPr id="39" name="Image 12">
                  <a:extLst>
                    <a:ext uri="{FF2B5EF4-FFF2-40B4-BE49-F238E27FC236}">
                      <a16:creationId xmlns:a16="http://schemas.microsoft.com/office/drawing/2014/main" id="{9997B48F-4178-4C24-8A68-B58BF312C9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/>
              </p:blipFill>
              <p:spPr bwMode="auto">
                <a:xfrm>
                  <a:off x="4678094" y="3514794"/>
                  <a:ext cx="3273210" cy="2262845"/>
                </a:xfrm>
                <a:prstGeom prst="rect">
                  <a:avLst/>
                </a:prstGeom>
              </p:spPr>
            </p:pic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BBC12E-4118-4608-BF08-AFA17C073AC0}"/>
                  </a:ext>
                </a:extLst>
              </p:cNvPr>
              <p:cNvSpPr/>
              <p:nvPr/>
            </p:nvSpPr>
            <p:spPr>
              <a:xfrm>
                <a:off x="8477799" y="5904892"/>
                <a:ext cx="32536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Credit: </a:t>
                </a:r>
                <a:r>
                  <a:rPr lang="en-US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Marija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Čuić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 and </a:t>
                </a:r>
                <a:r>
                  <a:rPr lang="en-US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Krešimir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Kumerički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E827EF-7996-4E3A-9A47-3BD598991593}"/>
                </a:ext>
              </a:extLst>
            </p:cNvPr>
            <p:cNvSpPr txBox="1"/>
            <p:nvPr/>
          </p:nvSpPr>
          <p:spPr>
            <a:xfrm>
              <a:off x="5206519" y="3530708"/>
              <a:ext cx="2794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CLAS6 and Hall A data only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0C797DC-84B7-42C9-8681-6A410687D4FD}"/>
                </a:ext>
              </a:extLst>
            </p:cNvPr>
            <p:cNvSpPr txBox="1"/>
            <p:nvPr/>
          </p:nvSpPr>
          <p:spPr>
            <a:xfrm>
              <a:off x="8250757" y="3519232"/>
              <a:ext cx="3560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Including new nDVCS CLAS12 data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2CEBFEF-0BE4-42AC-A2B9-3588D3ED675E}"/>
              </a:ext>
            </a:extLst>
          </p:cNvPr>
          <p:cNvSpPr txBox="1"/>
          <p:nvPr/>
        </p:nvSpPr>
        <p:spPr>
          <a:xfrm>
            <a:off x="4644793" y="1790642"/>
            <a:ext cx="6952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Measuring nDVCS and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pDVCS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allows for a flavor separation of the GPDs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of the new nDVCS data have been tested on a NN fit to the data</a:t>
            </a:r>
          </a:p>
        </p:txBody>
      </p:sp>
      <p:pic>
        <p:nvPicPr>
          <p:cNvPr id="14" name="Picture 13" descr="\documentclass{article}&#10;\usepackage{amsmath}&#10;\pagestyle{empty}&#10;\begin{document}&#10;&#10;\begin{equation*}&#10;H_u=\frac{9}{15}\left[ 4 H_p - H_n \right]&#10;\end{equation*}&#10;&#10;&#10;\end{document}" title="IguanaTex Bitmap Display">
            <a:extLst>
              <a:ext uri="{FF2B5EF4-FFF2-40B4-BE49-F238E27FC236}">
                <a16:creationId xmlns:a16="http://schemas.microsoft.com/office/drawing/2014/main" id="{1B3B53C2-E1F5-45D0-9384-7AE5CAF77EB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397294" y="2137928"/>
            <a:ext cx="2249143" cy="519619"/>
          </a:xfrm>
          <a:prstGeom prst="rect">
            <a:avLst/>
          </a:prstGeom>
        </p:spPr>
      </p:pic>
      <p:pic>
        <p:nvPicPr>
          <p:cNvPr id="19" name="Picture 18" descr="\documentclass{article}&#10;\usepackage{amsmath}&#10;\pagestyle{empty}&#10;\begin{document}&#10;&#10;\begin{equation*}&#10;H_d=\frac{9}{15}\left[ 4 H_n - H_p \right]&#10;\end{equation*}&#10;&#10;&#10;\end{document}" title="IguanaTex Bitmap Display">
            <a:extLst>
              <a:ext uri="{FF2B5EF4-FFF2-40B4-BE49-F238E27FC236}">
                <a16:creationId xmlns:a16="http://schemas.microsoft.com/office/drawing/2014/main" id="{599FC906-4548-48FE-812C-7A2B01A5BF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353530" y="2115607"/>
            <a:ext cx="2233904" cy="5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0A56A78-103D-4106-A9C1-0E69D0E24493}"/>
              </a:ext>
            </a:extLst>
          </p:cNvPr>
          <p:cNvGrpSpPr/>
          <p:nvPr/>
        </p:nvGrpSpPr>
        <p:grpSpPr>
          <a:xfrm>
            <a:off x="6617477" y="1335026"/>
            <a:ext cx="5389844" cy="5082448"/>
            <a:chOff x="-1" y="1484957"/>
            <a:chExt cx="11896079" cy="404573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F2D184-02CD-4CA7-BF87-92D208E099AD}"/>
                </a:ext>
              </a:extLst>
            </p:cNvPr>
            <p:cNvSpPr/>
            <p:nvPr/>
          </p:nvSpPr>
          <p:spPr>
            <a:xfrm>
              <a:off x="-1" y="1726804"/>
              <a:ext cx="11885421" cy="3803886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33E908-8588-43D9-BDB1-426E9D4A3D76}"/>
                </a:ext>
              </a:extLst>
            </p:cNvPr>
            <p:cNvSpPr/>
            <p:nvPr/>
          </p:nvSpPr>
          <p:spPr>
            <a:xfrm>
              <a:off x="-1" y="1484959"/>
              <a:ext cx="11896077" cy="277372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Preliminary results for </a:t>
              </a:r>
              <a:r>
                <a:rPr lang="en-US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pDVCS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C306757-F873-492D-8899-61A4A3C1F0DF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FF7B0E-DCB7-4DB2-8127-350AA1067AE7}"/>
              </a:ext>
            </a:extLst>
          </p:cNvPr>
          <p:cNvGrpSpPr/>
          <p:nvPr/>
        </p:nvGrpSpPr>
        <p:grpSpPr>
          <a:xfrm>
            <a:off x="0" y="1777683"/>
            <a:ext cx="6459682" cy="4639790"/>
            <a:chOff x="-1" y="1484957"/>
            <a:chExt cx="11896079" cy="40457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B80F85-C975-435D-8BF2-0CFA7BD9B56E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6BF064-BE17-42E7-822F-3F363C77BF8C}"/>
                </a:ext>
              </a:extLst>
            </p:cNvPr>
            <p:cNvSpPr/>
            <p:nvPr/>
          </p:nvSpPr>
          <p:spPr>
            <a:xfrm>
              <a:off x="-1" y="1484959"/>
              <a:ext cx="11896075" cy="362176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Longitudinally polarized target for CLAS12 (RG-C)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F99262-4D80-433F-9FA2-B51E6C12F94C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80BD0-4003-4CB4-A739-08167A02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5335FE-F1AA-4764-93BC-05A2A4D1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Proton and neutron DVCS BSA and TSA on a longitudinally polarized target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4209B7-4DED-49CA-8B98-D93BED861E75}"/>
              </a:ext>
            </a:extLst>
          </p:cNvPr>
          <p:cNvGrpSpPr/>
          <p:nvPr/>
        </p:nvGrpSpPr>
        <p:grpSpPr>
          <a:xfrm>
            <a:off x="3661" y="1335025"/>
            <a:ext cx="6450227" cy="338327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96B8FB-F894-4E19-945F-6265364813BC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Lead analyzers: N. </a:t>
              </a: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Pilleux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(IJCLab) / </a:t>
              </a: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S.Polcher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(CEA Saclay)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1893E3-751F-4331-95CA-CAC8C5F0FBEA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0090237-2FA9-4BC1-8F80-87FB8596416D}"/>
              </a:ext>
            </a:extLst>
          </p:cNvPr>
          <p:cNvSpPr/>
          <p:nvPr/>
        </p:nvSpPr>
        <p:spPr>
          <a:xfrm>
            <a:off x="3824198" y="6456077"/>
            <a:ext cx="4543603" cy="311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Ongoing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EA716C-C835-4F70-BA52-FA45D6D0F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97"/>
          <a:stretch/>
        </p:blipFill>
        <p:spPr>
          <a:xfrm>
            <a:off x="6722778" y="2455379"/>
            <a:ext cx="5111783" cy="358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3E5A415-5926-401A-BCDF-6868E74FB271}"/>
              </a:ext>
            </a:extLst>
          </p:cNvPr>
          <p:cNvSpPr/>
          <p:nvPr/>
        </p:nvSpPr>
        <p:spPr>
          <a:xfrm>
            <a:off x="11660870" y="5741978"/>
            <a:ext cx="168862" cy="2271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69DE1D-1F47-472E-8966-0DB1079DA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80" y="2215821"/>
            <a:ext cx="2924790" cy="179621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1CEAACC-08FB-4359-A012-E86E5480800D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DVCS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2E37D0-7EE0-44A2-9C96-654C8DE67F67}"/>
              </a:ext>
            </a:extLst>
          </p:cNvPr>
          <p:cNvSpPr txBox="1"/>
          <p:nvPr/>
        </p:nvSpPr>
        <p:spPr>
          <a:xfrm>
            <a:off x="6722778" y="6100431"/>
            <a:ext cx="1497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Figures from N.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Pilleux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8E49CD-9F62-4122-94E3-5670C8AF0807}"/>
              </a:ext>
            </a:extLst>
          </p:cNvPr>
          <p:cNvSpPr txBox="1"/>
          <p:nvPr/>
        </p:nvSpPr>
        <p:spPr>
          <a:xfrm>
            <a:off x="76658" y="2250638"/>
            <a:ext cx="31809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cell under 5T solenoid magnetic field, in a 1K cryostat.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Samples are polarized using microwaves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samples: </a:t>
            </a:r>
            <a:r>
              <a:rPr lang="en-US" sz="1400" dirty="0">
                <a:solidFill>
                  <a:schemeClr val="accent1"/>
                </a:solidFill>
              </a:rPr>
              <a:t>NH</a:t>
            </a:r>
            <a:r>
              <a:rPr lang="en-US" sz="1400" baseline="-25000" dirty="0">
                <a:solidFill>
                  <a:schemeClr val="accent1"/>
                </a:solidFill>
              </a:rPr>
              <a:t>3</a:t>
            </a:r>
            <a:r>
              <a:rPr lang="en-US" sz="1400" dirty="0">
                <a:solidFill>
                  <a:schemeClr val="accent1"/>
                </a:solidFill>
              </a:rPr>
              <a:t>, ND</a:t>
            </a:r>
            <a:r>
              <a:rPr lang="en-US" sz="1400" baseline="-25000" dirty="0">
                <a:solidFill>
                  <a:schemeClr val="accent1"/>
                </a:solidFill>
              </a:rPr>
              <a:t>3</a:t>
            </a:r>
            <a:r>
              <a:rPr lang="en-US" sz="1400" dirty="0">
                <a:solidFill>
                  <a:schemeClr val="accent1"/>
                </a:solidFill>
              </a:rPr>
              <a:t>,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C, CH</a:t>
            </a:r>
            <a:r>
              <a: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CD</a:t>
            </a:r>
            <a:r>
              <a: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taken from June 2022 to March 2023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CF93FD-EEE9-45C0-9854-466F777D2E4C}"/>
              </a:ext>
            </a:extLst>
          </p:cNvPr>
          <p:cNvGrpSpPr/>
          <p:nvPr/>
        </p:nvGrpSpPr>
        <p:grpSpPr>
          <a:xfrm>
            <a:off x="74893" y="4074798"/>
            <a:ext cx="6300580" cy="2299813"/>
            <a:chOff x="74893" y="4074798"/>
            <a:chExt cx="6300580" cy="22998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EAD0172-C38E-4D6E-95DA-CCC69BBBD5B0}"/>
                </a:ext>
              </a:extLst>
            </p:cNvPr>
            <p:cNvSpPr/>
            <p:nvPr/>
          </p:nvSpPr>
          <p:spPr>
            <a:xfrm>
              <a:off x="76658" y="4097578"/>
              <a:ext cx="6298815" cy="2277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F999EA-B418-45E4-9F9C-3CCDBD5C6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93" y="4406366"/>
              <a:ext cx="6300580" cy="191994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270120-E21C-4004-8999-615A5174F528}"/>
                </a:ext>
              </a:extLst>
            </p:cNvPr>
            <p:cNvSpPr txBox="1"/>
            <p:nvPr/>
          </p:nvSpPr>
          <p:spPr>
            <a:xfrm>
              <a:off x="122094" y="4074798"/>
              <a:ext cx="38875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Background suppression method using carbon data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E96FD05-1B9D-4326-9427-FAB4C314535B}"/>
              </a:ext>
            </a:extLst>
          </p:cNvPr>
          <p:cNvSpPr txBox="1"/>
          <p:nvPr/>
        </p:nvSpPr>
        <p:spPr>
          <a:xfrm>
            <a:off x="6722778" y="1740095"/>
            <a:ext cx="5106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only ~6% of the total dataset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incomplete calibration</a:t>
            </a:r>
          </a:p>
        </p:txBody>
      </p:sp>
    </p:spTree>
    <p:extLst>
      <p:ext uri="{BB962C8B-B14F-4D97-AF65-F5344CB8AC3E}">
        <p14:creationId xmlns:p14="http://schemas.microsoft.com/office/powerpoint/2010/main" val="763674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80BD0-4003-4CB4-A739-08167A02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5335FE-F1AA-4764-93BC-05A2A4D1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Other DVCS measurements: tagged nDVCS, DVCS on deuterium and more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822CF9-7125-456B-995B-878E21882EE7}"/>
              </a:ext>
            </a:extLst>
          </p:cNvPr>
          <p:cNvGrpSpPr/>
          <p:nvPr/>
        </p:nvGrpSpPr>
        <p:grpSpPr>
          <a:xfrm>
            <a:off x="2" y="1295484"/>
            <a:ext cx="3953254" cy="5324772"/>
            <a:chOff x="-1" y="1484957"/>
            <a:chExt cx="11896079" cy="4045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B46117-55D4-4712-A505-50472A6C41A0}"/>
                </a:ext>
              </a:extLst>
            </p:cNvPr>
            <p:cNvSpPr/>
            <p:nvPr/>
          </p:nvSpPr>
          <p:spPr>
            <a:xfrm>
              <a:off x="-1" y="1783919"/>
              <a:ext cx="11885420" cy="3746770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5843FB-E6AD-48A4-B74D-3882D3323E53}"/>
                </a:ext>
              </a:extLst>
            </p:cNvPr>
            <p:cNvSpPr/>
            <p:nvPr/>
          </p:nvSpPr>
          <p:spPr>
            <a:xfrm>
              <a:off x="-1" y="1484960"/>
              <a:ext cx="11896076" cy="298959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Tagged neutron DVCS with Bonus12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BDABED-F216-429B-B3A6-512CA39D9878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9CE2A-2EE1-4002-81E2-2EFF2803EC55}"/>
              </a:ext>
            </a:extLst>
          </p:cNvPr>
          <p:cNvGrpSpPr/>
          <p:nvPr/>
        </p:nvGrpSpPr>
        <p:grpSpPr>
          <a:xfrm>
            <a:off x="4119010" y="1311266"/>
            <a:ext cx="4120244" cy="5324772"/>
            <a:chOff x="-1" y="1484957"/>
            <a:chExt cx="11896079" cy="40457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F0A4B86-F638-49E0-9E26-475C57AFA223}"/>
                </a:ext>
              </a:extLst>
            </p:cNvPr>
            <p:cNvSpPr/>
            <p:nvPr/>
          </p:nvSpPr>
          <p:spPr>
            <a:xfrm>
              <a:off x="-1" y="1792902"/>
              <a:ext cx="11885422" cy="3737787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07C9F2-F2F0-4A20-B7E4-E3674770DF3D}"/>
                </a:ext>
              </a:extLst>
            </p:cNvPr>
            <p:cNvSpPr/>
            <p:nvPr/>
          </p:nvSpPr>
          <p:spPr>
            <a:xfrm>
              <a:off x="-1" y="1484960"/>
              <a:ext cx="11896076" cy="307942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Coherent DVCS on Deuterium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C5F864A-6602-4126-B729-85C580695068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D1308D-64A1-4026-B575-47EC0764BFED}"/>
              </a:ext>
            </a:extLst>
          </p:cNvPr>
          <p:cNvGrpSpPr/>
          <p:nvPr/>
        </p:nvGrpSpPr>
        <p:grpSpPr>
          <a:xfrm>
            <a:off x="8392910" y="1295484"/>
            <a:ext cx="3721469" cy="5324772"/>
            <a:chOff x="-1" y="1484957"/>
            <a:chExt cx="11896079" cy="40457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009DAA-4F52-4803-BFEC-EBA60DDDA766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106895-F996-455D-BDFE-5E45B71F32D4}"/>
                </a:ext>
              </a:extLst>
            </p:cNvPr>
            <p:cNvSpPr/>
            <p:nvPr/>
          </p:nvSpPr>
          <p:spPr>
            <a:xfrm>
              <a:off x="-1" y="1484959"/>
              <a:ext cx="11896076" cy="307942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DVCS on the proton at 6.5 and 7.5 GeV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D85530F-D016-4219-9D4C-A23B7F6F1B80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8D19B4-1082-4C08-A731-7B6D064F2B57}"/>
              </a:ext>
            </a:extLst>
          </p:cNvPr>
          <p:cNvSpPr txBox="1"/>
          <p:nvPr/>
        </p:nvSpPr>
        <p:spPr>
          <a:xfrm>
            <a:off x="-10701" y="1688960"/>
            <a:ext cx="3699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 analyzers: </a:t>
            </a:r>
            <a:r>
              <a:rPr lang="en-US" sz="1200" dirty="0" err="1"/>
              <a:t>M.Ouillon</a:t>
            </a:r>
            <a:r>
              <a:rPr lang="en-US" sz="1200" dirty="0"/>
              <a:t> (IJCLab) / M. </a:t>
            </a:r>
            <a:r>
              <a:rPr lang="en-US" sz="1200" dirty="0" err="1"/>
              <a:t>Hattaway</a:t>
            </a:r>
            <a:r>
              <a:rPr lang="en-US" sz="1200" dirty="0"/>
              <a:t> (ODU)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28931F-9640-43AC-9750-FB99EDCFB39F}"/>
              </a:ext>
            </a:extLst>
          </p:cNvPr>
          <p:cNvSpPr txBox="1"/>
          <p:nvPr/>
        </p:nvSpPr>
        <p:spPr>
          <a:xfrm>
            <a:off x="4125987" y="1688961"/>
            <a:ext cx="2439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 analyzer: A. </a:t>
            </a:r>
            <a:r>
              <a:rPr lang="en-US" sz="1200" dirty="0" err="1"/>
              <a:t>Bisseli</a:t>
            </a:r>
            <a:r>
              <a:rPr lang="en-US" sz="1200" dirty="0"/>
              <a:t> (Fairfield U.)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B4AEA1-4669-43E4-8F9B-AF5F9149C9E6}"/>
              </a:ext>
            </a:extLst>
          </p:cNvPr>
          <p:cNvSpPr txBox="1"/>
          <p:nvPr/>
        </p:nvSpPr>
        <p:spPr>
          <a:xfrm>
            <a:off x="8363746" y="1700784"/>
            <a:ext cx="3120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 analyzer: J. A. Tan (Kyungpook National U.)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0C250E-DA4F-4B5F-B7D4-A6847CED4DDC}"/>
              </a:ext>
            </a:extLst>
          </p:cNvPr>
          <p:cNvSpPr/>
          <p:nvPr/>
        </p:nvSpPr>
        <p:spPr>
          <a:xfrm>
            <a:off x="5208514" y="6336281"/>
            <a:ext cx="1929138" cy="19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Ongoing analysis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19F2A9-BAD4-40C0-B141-4CBF6C04D11D}"/>
              </a:ext>
            </a:extLst>
          </p:cNvPr>
          <p:cNvSpPr/>
          <p:nvPr/>
        </p:nvSpPr>
        <p:spPr>
          <a:xfrm>
            <a:off x="1010289" y="6336281"/>
            <a:ext cx="1929138" cy="19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Ongoing analysis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F48E86-63CF-4F9F-BFA3-A6875C6FA5C9}"/>
              </a:ext>
            </a:extLst>
          </p:cNvPr>
          <p:cNvSpPr/>
          <p:nvPr/>
        </p:nvSpPr>
        <p:spPr>
          <a:xfrm>
            <a:off x="9325067" y="6336281"/>
            <a:ext cx="1929138" cy="19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Ongoing analysis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073B0B-15FB-4E30-84DD-D63049EB0B9C}"/>
              </a:ext>
            </a:extLst>
          </p:cNvPr>
          <p:cNvGrpSpPr/>
          <p:nvPr/>
        </p:nvGrpSpPr>
        <p:grpSpPr>
          <a:xfrm>
            <a:off x="2578" y="2203606"/>
            <a:ext cx="3940904" cy="3618030"/>
            <a:chOff x="-3690" y="2398874"/>
            <a:chExt cx="3940904" cy="36180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2EAF65E-6FF2-4C61-B0B7-CF0A198BE6CC}"/>
                </a:ext>
              </a:extLst>
            </p:cNvPr>
            <p:cNvSpPr/>
            <p:nvPr/>
          </p:nvSpPr>
          <p:spPr>
            <a:xfrm>
              <a:off x="-3690" y="4216625"/>
              <a:ext cx="3885026" cy="1800279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D64F700-0297-49C6-9D3B-64F0DF1E0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721" y="4501566"/>
              <a:ext cx="1769529" cy="10379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94448E4-73D2-4B32-9F57-A7610C3C8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0307" y="4216625"/>
              <a:ext cx="2041029" cy="1572276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C0892D3-22A7-4C39-9819-9F05BA9350F4}"/>
                </a:ext>
              </a:extLst>
            </p:cNvPr>
            <p:cNvGrpSpPr/>
            <p:nvPr/>
          </p:nvGrpSpPr>
          <p:grpSpPr>
            <a:xfrm>
              <a:off x="-3690" y="2398874"/>
              <a:ext cx="3885026" cy="1732815"/>
              <a:chOff x="-3690" y="2398874"/>
              <a:chExt cx="3885026" cy="173281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B3A461-013C-489F-9B6F-5C2B1E5E461F}"/>
                  </a:ext>
                </a:extLst>
              </p:cNvPr>
              <p:cNvSpPr/>
              <p:nvPr/>
            </p:nvSpPr>
            <p:spPr>
              <a:xfrm>
                <a:off x="-3690" y="2398874"/>
                <a:ext cx="3885026" cy="173281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A6F7801-BAA0-41A9-9337-84FFCD969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30983" y="2427070"/>
                <a:ext cx="2550353" cy="1624955"/>
              </a:xfrm>
              <a:prstGeom prst="rect">
                <a:avLst/>
              </a:prstGeom>
            </p:spPr>
          </p:pic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FAAB73E-7CF0-4C16-A0B2-0EB77F5ED1F2}"/>
                </a:ext>
              </a:extLst>
            </p:cNvPr>
            <p:cNvSpPr/>
            <p:nvPr/>
          </p:nvSpPr>
          <p:spPr>
            <a:xfrm rot="19580091">
              <a:off x="1514381" y="4626018"/>
              <a:ext cx="2422833" cy="6547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chemeClr val="accent3">
                      <a:lumMod val="75000"/>
                      <a:alpha val="21000"/>
                    </a:schemeClr>
                  </a:solidFill>
                </a:rPr>
                <a:t>Preliminary</a:t>
              </a:r>
              <a:endParaRPr lang="en-US" sz="40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DA07C9-27E5-4C98-A110-3867FBA2ECCA}"/>
              </a:ext>
            </a:extLst>
          </p:cNvPr>
          <p:cNvGrpSpPr/>
          <p:nvPr/>
        </p:nvGrpSpPr>
        <p:grpSpPr>
          <a:xfrm>
            <a:off x="4275856" y="3355057"/>
            <a:ext cx="3801272" cy="2896289"/>
            <a:chOff x="4361858" y="3481534"/>
            <a:chExt cx="3801272" cy="28962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4F927A0-38BF-4198-BC04-715D71E34FBC}"/>
                </a:ext>
              </a:extLst>
            </p:cNvPr>
            <p:cNvSpPr/>
            <p:nvPr/>
          </p:nvSpPr>
          <p:spPr>
            <a:xfrm>
              <a:off x="4361858" y="3481534"/>
              <a:ext cx="3801272" cy="2896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B067F4D-B567-4E15-AF47-09F653C33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6111" y="3594659"/>
              <a:ext cx="3167865" cy="2656687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56F086F-1BB9-476D-A8AC-05A9D4161E63}"/>
                </a:ext>
              </a:extLst>
            </p:cNvPr>
            <p:cNvSpPr/>
            <p:nvPr/>
          </p:nvSpPr>
          <p:spPr>
            <a:xfrm>
              <a:off x="4756993" y="4799180"/>
              <a:ext cx="575881" cy="28965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954A8BB-6A13-424C-A38F-6A8214B21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4090" y="5088836"/>
              <a:ext cx="1907124" cy="1148644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04D21F6-D8C3-46BD-8930-61DA43CA7B77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DVCS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35C04C1-DDC0-4868-86C1-2ADE501C28D0}"/>
              </a:ext>
            </a:extLst>
          </p:cNvPr>
          <p:cNvGrpSpPr/>
          <p:nvPr/>
        </p:nvGrpSpPr>
        <p:grpSpPr>
          <a:xfrm>
            <a:off x="8596395" y="3010330"/>
            <a:ext cx="3366403" cy="3241016"/>
            <a:chOff x="8491460" y="2146852"/>
            <a:chExt cx="3366403" cy="32410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5FB320C-D947-4CF5-B437-5BB0985F8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91460" y="2146852"/>
              <a:ext cx="3366403" cy="157123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2ACB335-1C63-43E0-B019-904A3705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91460" y="3718089"/>
              <a:ext cx="3366403" cy="166977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4396FA1-2EF7-40B0-915F-33A3EB0C54ED}"/>
              </a:ext>
            </a:extLst>
          </p:cNvPr>
          <p:cNvGrpSpPr/>
          <p:nvPr/>
        </p:nvGrpSpPr>
        <p:grpSpPr>
          <a:xfrm>
            <a:off x="8677348" y="2613649"/>
            <a:ext cx="3149257" cy="313995"/>
            <a:chOff x="4832612" y="1883769"/>
            <a:chExt cx="4816764" cy="45561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1D9EF1F-77DB-4732-8C68-CBCF737E8698}"/>
                </a:ext>
              </a:extLst>
            </p:cNvPr>
            <p:cNvSpPr/>
            <p:nvPr/>
          </p:nvSpPr>
          <p:spPr>
            <a:xfrm>
              <a:off x="6135599" y="1913806"/>
              <a:ext cx="560535" cy="39554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\documentclass{article}&#10;\usepackage{amsmath}&#10;\pagestyle{empty}&#10;\begin{document}&#10;&#10;$A_{LU} \propto Im \left[ F_1 \mathcal{H} + \xi(F_1 +F_2)\mathcal{\tilde{H}} - \frac{t}{4M^2}F_2\mathcal{E} \right]$&#10;&#10;&#10;\end{document}" title="IguanaTex Bitmap Display">
              <a:extLst>
                <a:ext uri="{FF2B5EF4-FFF2-40B4-BE49-F238E27FC236}">
                  <a16:creationId xmlns:a16="http://schemas.microsoft.com/office/drawing/2014/main" id="{9B226A95-3FEF-4EAE-9671-4476CD70FA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832612" y="1883769"/>
              <a:ext cx="4816764" cy="455619"/>
            </a:xfrm>
            <a:prstGeom prst="rect">
              <a:avLst/>
            </a:prstGeom>
          </p:spPr>
        </p:pic>
      </p:grpSp>
      <p:pic>
        <p:nvPicPr>
          <p:cNvPr id="53" name="Picture 52" descr="\documentclass{article}&#10;\usepackage{amsmath}&#10;\pagestyle{empty}&#10;\begin{document}&#10;&#10;$A_{LU} \propto Im \left[ \frac{2G_1\mathcal{H}_1 + (G_1 - 2\tau G_3)(\mathcal{H}_1-2\tau \mathcal{H}_3) + \frac{2}{3} \tau G_3 \mathcal{H}_5 }{2 G_1^2 + (G_1 - 2\tau G_3)^2} \right]$&#10;&#10;&#10;\end{document}" title="IguanaTex Bitmap Display">
            <a:extLst>
              <a:ext uri="{FF2B5EF4-FFF2-40B4-BE49-F238E27FC236}">
                <a16:creationId xmlns:a16="http://schemas.microsoft.com/office/drawing/2014/main" id="{F04E8119-F844-44A7-8369-1C52411534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89180" y="2863363"/>
            <a:ext cx="3760721" cy="32256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ED84FCE-77EF-4798-B16D-174BB1F75053}"/>
              </a:ext>
            </a:extLst>
          </p:cNvPr>
          <p:cNvSpPr txBox="1"/>
          <p:nvPr/>
        </p:nvSpPr>
        <p:spPr>
          <a:xfrm rot="16200000">
            <a:off x="3521566" y="4732088"/>
            <a:ext cx="1752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Missing mass photon (GeV)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D9D4FD-A36B-4131-9962-0A440CF8FFD4}"/>
              </a:ext>
            </a:extLst>
          </p:cNvPr>
          <p:cNvSpPr txBox="1"/>
          <p:nvPr/>
        </p:nvSpPr>
        <p:spPr>
          <a:xfrm>
            <a:off x="4670991" y="6002828"/>
            <a:ext cx="1611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 angle difference (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AAB7FB7-B50A-475D-9BA3-7C7B6399FA81}"/>
              </a:ext>
            </a:extLst>
          </p:cNvPr>
          <p:cNvSpPr/>
          <p:nvPr/>
        </p:nvSpPr>
        <p:spPr>
          <a:xfrm rot="19266047">
            <a:off x="8708181" y="4154379"/>
            <a:ext cx="33887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3">
                    <a:lumMod val="75000"/>
                    <a:alpha val="21000"/>
                  </a:schemeClr>
                </a:solidFill>
              </a:rPr>
              <a:t>Preliminary</a:t>
            </a:r>
            <a:endParaRPr lang="en-US" sz="4400" b="1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BE405A6-0B12-4E1A-835A-0E71B8ACD2CF}"/>
              </a:ext>
            </a:extLst>
          </p:cNvPr>
          <p:cNvSpPr/>
          <p:nvPr/>
        </p:nvSpPr>
        <p:spPr>
          <a:xfrm rot="19266047">
            <a:off x="6246287" y="5305848"/>
            <a:ext cx="1882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3">
                    <a:lumMod val="75000"/>
                    <a:alpha val="21000"/>
                  </a:schemeClr>
                </a:solidFill>
              </a:rPr>
              <a:t>Preliminary</a:t>
            </a:r>
            <a:endParaRPr lang="en-US" sz="24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E36C2C-7361-4FF9-9BF1-8CAEDCFCB162}"/>
              </a:ext>
            </a:extLst>
          </p:cNvPr>
          <p:cNvSpPr txBox="1"/>
          <p:nvPr/>
        </p:nvSpPr>
        <p:spPr>
          <a:xfrm>
            <a:off x="8401316" y="1984045"/>
            <a:ext cx="3639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Similar phase space as CLAS6 with better precision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1843CD3-D498-4CFD-A55D-3F4472244475}"/>
              </a:ext>
            </a:extLst>
          </p:cNvPr>
          <p:cNvSpPr txBox="1"/>
          <p:nvPr/>
        </p:nvSpPr>
        <p:spPr>
          <a:xfrm>
            <a:off x="4114752" y="2079085"/>
            <a:ext cx="410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Deuterium is a spin-1 particle, with 9 GPDs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Pioneering measurement, with low statistics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A35F866-F592-4013-98C0-A9ABEB14BBB8}"/>
              </a:ext>
            </a:extLst>
          </p:cNvPr>
          <p:cNvSpPr txBox="1"/>
          <p:nvPr/>
        </p:nvSpPr>
        <p:spPr>
          <a:xfrm>
            <a:off x="2802" y="2281272"/>
            <a:ext cx="1477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the BONuS12 TPC to detect spectator proton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topologies are explored (proton-tagged and fully tagged)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F65E3C3-A2C4-4FA9-827E-44C87EA4293E}"/>
              </a:ext>
            </a:extLst>
          </p:cNvPr>
          <p:cNvSpPr/>
          <p:nvPr/>
        </p:nvSpPr>
        <p:spPr>
          <a:xfrm>
            <a:off x="6186" y="5519755"/>
            <a:ext cx="2796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Proton-tagged analysis by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M.Ouillon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884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6A72A4CE-F30E-424E-B8D9-572BDC07F6AF}"/>
              </a:ext>
            </a:extLst>
          </p:cNvPr>
          <p:cNvGrpSpPr/>
          <p:nvPr/>
        </p:nvGrpSpPr>
        <p:grpSpPr>
          <a:xfrm>
            <a:off x="0" y="1766324"/>
            <a:ext cx="5111656" cy="4887518"/>
            <a:chOff x="-1" y="1484957"/>
            <a:chExt cx="11896079" cy="404573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2BF0A64-A3CC-473D-8E73-632C42F79608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3245329-D4DD-43D9-AE60-713CB0A240C8}"/>
                </a:ext>
              </a:extLst>
            </p:cNvPr>
            <p:cNvSpPr/>
            <p:nvPr/>
          </p:nvSpPr>
          <p:spPr>
            <a:xfrm>
              <a:off x="-1" y="1484959"/>
              <a:ext cx="11896076" cy="362176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Timelike Compton Scattering reaction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01D255-0AF7-4F47-BDFD-684C0F08929D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A3DD552-5EA9-4035-84F3-247547FA4DC4}"/>
              </a:ext>
            </a:extLst>
          </p:cNvPr>
          <p:cNvGrpSpPr/>
          <p:nvPr/>
        </p:nvGrpSpPr>
        <p:grpSpPr>
          <a:xfrm>
            <a:off x="5310863" y="2161202"/>
            <a:ext cx="6670421" cy="4097762"/>
            <a:chOff x="5458290" y="2221993"/>
            <a:chExt cx="6733710" cy="40690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1799ECA-E159-4F90-9BF8-20B7666421EF}"/>
                </a:ext>
              </a:extLst>
            </p:cNvPr>
            <p:cNvGrpSpPr/>
            <p:nvPr/>
          </p:nvGrpSpPr>
          <p:grpSpPr>
            <a:xfrm>
              <a:off x="5458290" y="2221993"/>
              <a:ext cx="6733710" cy="4069079"/>
              <a:chOff x="7710" y="1383416"/>
              <a:chExt cx="6132821" cy="446170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2F9D544-51D8-4418-96E8-E4257CD1B048}"/>
                  </a:ext>
                </a:extLst>
              </p:cNvPr>
              <p:cNvGrpSpPr/>
              <p:nvPr/>
            </p:nvGrpSpPr>
            <p:grpSpPr>
              <a:xfrm>
                <a:off x="7710" y="1383416"/>
                <a:ext cx="6132821" cy="4461707"/>
                <a:chOff x="0" y="1484956"/>
                <a:chExt cx="11896078" cy="4112663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64CF87F-37F9-48EA-986A-B360F5250543}"/>
                    </a:ext>
                  </a:extLst>
                </p:cNvPr>
                <p:cNvSpPr/>
                <p:nvPr/>
              </p:nvSpPr>
              <p:spPr>
                <a:xfrm>
                  <a:off x="0" y="1484957"/>
                  <a:ext cx="11896078" cy="4112662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0CA8DEC-DA44-4730-A19F-9F995365136E}"/>
                    </a:ext>
                  </a:extLst>
                </p:cNvPr>
                <p:cNvSpPr/>
                <p:nvPr/>
              </p:nvSpPr>
              <p:spPr>
                <a:xfrm>
                  <a:off x="0" y="1484956"/>
                  <a:ext cx="11896078" cy="36769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7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Projections for the full proton target dataset (RG-A) </a:t>
                  </a:r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BECE4BA4-9A3D-47B9-9D63-7451903461A7}"/>
                    </a:ext>
                  </a:extLst>
                </p:cNvPr>
                <p:cNvCxnSpPr/>
                <p:nvPr/>
              </p:nvCxnSpPr>
              <p:spPr>
                <a:xfrm>
                  <a:off x="11896078" y="1484957"/>
                  <a:ext cx="0" cy="4112662"/>
                </a:xfrm>
                <a:prstGeom prst="line">
                  <a:avLst/>
                </a:prstGeom>
                <a:solidFill>
                  <a:schemeClr val="bg1">
                    <a:lumMod val="95000"/>
                    <a:alpha val="6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37252B-513D-40B4-9092-8D77BE744BC6}"/>
                  </a:ext>
                </a:extLst>
              </p:cNvPr>
              <p:cNvSpPr txBox="1"/>
              <p:nvPr/>
            </p:nvSpPr>
            <p:spPr>
              <a:xfrm>
                <a:off x="22559" y="1885043"/>
                <a:ext cx="6036067" cy="904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Only a fraction of RG-A dataset was used for in the PRL article (1/3)</a:t>
                </a:r>
              </a:p>
              <a:p>
                <a:pPr marL="285750" indent="-285750"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New significant improvement on the tracking software have been done since 2020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→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50% more efficiency for the 3-particle final state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A37BEC-3109-47FE-AFDB-F917221009C7}"/>
                </a:ext>
              </a:extLst>
            </p:cNvPr>
            <p:cNvGrpSpPr/>
            <p:nvPr/>
          </p:nvGrpSpPr>
          <p:grpSpPr>
            <a:xfrm>
              <a:off x="5805227" y="3709694"/>
              <a:ext cx="6039835" cy="2366980"/>
              <a:chOff x="491096" y="2938810"/>
              <a:chExt cx="6390130" cy="252636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1CB0F04-D4A6-4D19-B0BF-1DA91F5DE17D}"/>
                  </a:ext>
                </a:extLst>
              </p:cNvPr>
              <p:cNvSpPr/>
              <p:nvPr/>
            </p:nvSpPr>
            <p:spPr>
              <a:xfrm>
                <a:off x="491096" y="2938810"/>
                <a:ext cx="6390130" cy="2526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393541F-6510-4E49-BF75-6537D8F89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349" y="3280353"/>
                <a:ext cx="3094788" cy="2044939"/>
              </a:xfrm>
              <a:prstGeom prst="rect">
                <a:avLst/>
              </a:prstGeom>
            </p:spPr>
          </p:pic>
          <p:pic>
            <p:nvPicPr>
              <p:cNvPr id="19" name="Picture 18" descr="\documentclass{article}&#10;\usepackage{amsmath}&#10;\pagestyle{empty}&#10;\begin{document}&#10;&#10;$&lt;M&gt;=1.8~{\rm GeV}; &lt;E_{\gamma}&gt;=7.24~{\rm GeV} $&#10;&#10;&#10;\end{document}" title="IguanaTex Bitmap Display">
                <a:extLst>
                  <a:ext uri="{FF2B5EF4-FFF2-40B4-BE49-F238E27FC236}">
                    <a16:creationId xmlns:a16="http://schemas.microsoft.com/office/drawing/2014/main" id="{04954FA7-7361-467F-BFA4-043CA176E67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917106" y="3099653"/>
                <a:ext cx="2460379" cy="1604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83E3D36-B06A-43D8-B268-C52D85CBB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18389" y="3280353"/>
                <a:ext cx="3105714" cy="2048289"/>
              </a:xfrm>
              <a:prstGeom prst="rect">
                <a:avLst/>
              </a:prstGeom>
            </p:spPr>
          </p:pic>
          <p:pic>
            <p:nvPicPr>
              <p:cNvPr id="21" name="Picture 20" descr="\documentclass{article}&#10;\usepackage{amsmath}&#10;\pagestyle{empty}&#10;\begin{document}&#10;&#10;$&lt;M&gt;=1.8~{\rm GeV}; &lt;E_{\gamma}&gt;=7.24~{\rm GeV} $&#10;&#10;&#10;\end{document}" title="IguanaTex Bitmap Display">
                <a:extLst>
                  <a:ext uri="{FF2B5EF4-FFF2-40B4-BE49-F238E27FC236}">
                    <a16:creationId xmlns:a16="http://schemas.microsoft.com/office/drawing/2014/main" id="{C71646CC-320B-4A74-8F94-03F3661C3C6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4045144" y="3096131"/>
                <a:ext cx="2460379" cy="160400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F4D7A-2126-4B54-8F4D-B5D89844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850ABF-6FB5-4B8C-97AD-967113DDF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Timelike Compton Scattering on the proton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3436BC-A099-4910-8D2D-A2BAC5B290EC}"/>
              </a:ext>
            </a:extLst>
          </p:cNvPr>
          <p:cNvGrpSpPr/>
          <p:nvPr/>
        </p:nvGrpSpPr>
        <p:grpSpPr>
          <a:xfrm>
            <a:off x="3661" y="1335025"/>
            <a:ext cx="5111654" cy="338327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B448D0-8246-4743-9F9D-508694CF5075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Lead analyzer: P. Chatagnon (JLab)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9B7F5E0-8948-4018-A4B6-1C5B7C8E73CC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480FCA1-C3B2-4CF2-A6D7-2B82B86796DE}"/>
              </a:ext>
            </a:extLst>
          </p:cNvPr>
          <p:cNvSpPr/>
          <p:nvPr/>
        </p:nvSpPr>
        <p:spPr>
          <a:xfrm>
            <a:off x="5297074" y="6340272"/>
            <a:ext cx="4573543" cy="3112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Published in PRL (2021)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622368-B372-4298-8023-EDD8693BE72E}"/>
              </a:ext>
            </a:extLst>
          </p:cNvPr>
          <p:cNvSpPr txBox="1"/>
          <p:nvPr/>
        </p:nvSpPr>
        <p:spPr>
          <a:xfrm>
            <a:off x="-10636" y="2188160"/>
            <a:ext cx="51070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TCS reaction is the symmetric from the DVCS one.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main motivations for the measurement: 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of the GPD universality, via the BSA measurement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Re(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</a:rPr>
              <a:t>  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via the forward/backward asymmetry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D853379-AC7E-4821-90B4-E5040E6DE0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3419" y="2477918"/>
            <a:ext cx="1790808" cy="162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2E88EA3-95DA-480D-AC8B-E67F96C8A51A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TCS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253CA97-5531-4791-9E93-AA06626E12A6}"/>
              </a:ext>
            </a:extLst>
          </p:cNvPr>
          <p:cNvSpPr/>
          <p:nvPr/>
        </p:nvSpPr>
        <p:spPr>
          <a:xfrm>
            <a:off x="5327014" y="6085206"/>
            <a:ext cx="4937316" cy="1846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Results from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Measurement of Timelike Compton Scattering, P. Chatagnon </a:t>
            </a:r>
            <a:r>
              <a:rPr lang="en-US" sz="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al.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(CLAS Collaboration), Phys. Rev. Lett. 127, 262501 (2021)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262CBE8-0797-42F0-928B-E80F4529172D}"/>
              </a:ext>
            </a:extLst>
          </p:cNvPr>
          <p:cNvSpPr/>
          <p:nvPr/>
        </p:nvSpPr>
        <p:spPr>
          <a:xfrm>
            <a:off x="3678823" y="5933981"/>
            <a:ext cx="393381" cy="2907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6BD6FB-DA14-4957-87F0-553FB105FD87}"/>
              </a:ext>
            </a:extLst>
          </p:cNvPr>
          <p:cNvSpPr/>
          <p:nvPr/>
        </p:nvSpPr>
        <p:spPr>
          <a:xfrm>
            <a:off x="3270146" y="4652462"/>
            <a:ext cx="317693" cy="2554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\documentclass{article}&#10;\usepackage{amsmath}&#10;\pagestyle{empty}&#10;\begin{document}&#10;&#10;&#10;$&#10;A_{\odot U}=\frac{d\sigma^+ - d\sigma^-}{d\sigma^+ + d\sigma^-} \propto \frac{   \frac{L_0}{L}  {\sin\phi} \frac{(1+\cos^{2}\theta)}{\sin(\theta)}  {{{\rm Im}  \mathcal{H}}}  }{d\sigma_{BH}}&#10;$&#10;&#10;\end{document}" title="IguanaTex Bitmap Display">
            <a:extLst>
              <a:ext uri="{FF2B5EF4-FFF2-40B4-BE49-F238E27FC236}">
                <a16:creationId xmlns:a16="http://schemas.microsoft.com/office/drawing/2014/main" id="{DDE54F38-7203-44E0-BDCA-5F8C9AE8F4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07503" y="4669742"/>
            <a:ext cx="2869700" cy="374166"/>
          </a:xfrm>
          <a:prstGeom prst="rect">
            <a:avLst/>
          </a:prstGeom>
        </p:spPr>
      </p:pic>
      <p:pic>
        <p:nvPicPr>
          <p:cNvPr id="41" name="Picture 40" descr="\documentclass{article}&#10;\usepackage{amsmath}&#10;\pagestyle{empty}&#10;\begin{document}&#10;&#10;\begin{align*}&#10;A_{FB}(\theta_0,\phi_0)&amp;=\frac{d\sigma(\theta_0,\phi_0)-d\sigma(180^\circ-\theta_0,180^\circ+\phi_0)}{d\sigma(\theta_0,\phi_0)+d\sigma(180^\circ-\theta_0,180^\circ+\phi_0)}\\ &amp; \propto \frac{   \frac{L_0}{L} \cos\phi_0 \frac{(1+\cos^{2}\theta_0)}{\sin(\theta_0)} {{\rm Re}  \mathcal{H}}   }{d\sigma_{BH}(\theta_0,\phi_0)+d\sigma_{BH}(180^\circ-\theta_0,180^\circ+\phi_0)}&#10;\end{align*}&#10;&#10;&#10;\end{document}" title="IguanaTex Bitmap Display">
            <a:extLst>
              <a:ext uri="{FF2B5EF4-FFF2-40B4-BE49-F238E27FC236}">
                <a16:creationId xmlns:a16="http://schemas.microsoft.com/office/drawing/2014/main" id="{A621D4F1-1A44-4C36-809F-E7E3E0FCB5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01507" y="5529427"/>
            <a:ext cx="3992326" cy="89400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939C4C3-2FE6-4E5A-B346-9C5F54F789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740" y="2477917"/>
            <a:ext cx="1783364" cy="162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4E548AD-3F1A-4E2A-ADA2-C1D029205184}"/>
              </a:ext>
            </a:extLst>
          </p:cNvPr>
          <p:cNvSpPr txBox="1"/>
          <p:nvPr/>
        </p:nvSpPr>
        <p:spPr>
          <a:xfrm>
            <a:off x="1068882" y="2460637"/>
            <a:ext cx="75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DVCS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5756C8-D24F-4AFB-9B8D-1BA46BE8FF2A}"/>
              </a:ext>
            </a:extLst>
          </p:cNvPr>
          <p:cNvSpPr txBox="1"/>
          <p:nvPr/>
        </p:nvSpPr>
        <p:spPr>
          <a:xfrm>
            <a:off x="3382107" y="246063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TCS</a:t>
            </a:r>
          </a:p>
        </p:txBody>
      </p:sp>
      <p:pic>
        <p:nvPicPr>
          <p:cNvPr id="40" name="Picture 39" descr="\documentclass{article}&#10;\usepackage{amsmath}&#10;\pagestyle{empty}&#10;\begin{document}&#10;&#10;$\mathcal{H}$&#10;&#10;&#10;\end{document}" title="IguanaTex Bitmap Display">
            <a:extLst>
              <a:ext uri="{FF2B5EF4-FFF2-40B4-BE49-F238E27FC236}">
                <a16:creationId xmlns:a16="http://schemas.microsoft.com/office/drawing/2014/main" id="{EBF30CA1-FA75-478A-9CE5-B3208DF856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808348" y="5260169"/>
            <a:ext cx="147745" cy="13865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8AAEE8-A305-404C-B6F0-D25700636FC6}"/>
              </a:ext>
            </a:extLst>
          </p:cNvPr>
          <p:cNvGrpSpPr/>
          <p:nvPr/>
        </p:nvGrpSpPr>
        <p:grpSpPr>
          <a:xfrm>
            <a:off x="5297074" y="1334499"/>
            <a:ext cx="6684209" cy="732355"/>
            <a:chOff x="-1" y="1484957"/>
            <a:chExt cx="11896079" cy="404573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880A289-C8F8-4055-828D-E11E829E04CC}"/>
                </a:ext>
              </a:extLst>
            </p:cNvPr>
            <p:cNvSpPr/>
            <p:nvPr/>
          </p:nvSpPr>
          <p:spPr>
            <a:xfrm>
              <a:off x="-1" y="3113630"/>
              <a:ext cx="11885420" cy="2417059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Clr>
                  <a:srgbClr val="AE0A24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 quasi-photoproduction events: </a:t>
              </a: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ep</a:t>
              </a: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→(e’)</a:t>
              </a:r>
              <a:r>
                <a:rPr lang="en-US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p’e</a:t>
              </a:r>
              <a:r>
                <a:rPr lang="en-US" i="1" baseline="30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+</a:t>
              </a:r>
              <a:r>
                <a:rPr lang="en-US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e</a:t>
              </a:r>
              <a:r>
                <a:rPr lang="en-US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-</a:t>
              </a:r>
              <a:endParaRPr lang="en-US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0143B7-F0ED-46D7-AB55-589414200D77}"/>
                </a:ext>
              </a:extLst>
            </p:cNvPr>
            <p:cNvSpPr/>
            <p:nvPr/>
          </p:nvSpPr>
          <p:spPr>
            <a:xfrm>
              <a:off x="-1" y="1484957"/>
              <a:ext cx="11896077" cy="1675867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Analysis strategy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41E38A7-A04F-4B2E-850A-9544BC1D398E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0526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A704BCC-FA60-44C9-99BF-6E2AE7CDC19F}"/>
              </a:ext>
            </a:extLst>
          </p:cNvPr>
          <p:cNvGrpSpPr/>
          <p:nvPr/>
        </p:nvGrpSpPr>
        <p:grpSpPr>
          <a:xfrm>
            <a:off x="3661" y="1777891"/>
            <a:ext cx="5266916" cy="4552774"/>
            <a:chOff x="-1" y="1484957"/>
            <a:chExt cx="11896079" cy="404573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A3B3179-C545-4F9C-94BB-55620FE3774F}"/>
                </a:ext>
              </a:extLst>
            </p:cNvPr>
            <p:cNvSpPr/>
            <p:nvPr/>
          </p:nvSpPr>
          <p:spPr>
            <a:xfrm>
              <a:off x="-1" y="1760744"/>
              <a:ext cx="11885420" cy="3769945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01EAFB9-7627-461F-9C81-D4748EFF7FE4}"/>
                </a:ext>
              </a:extLst>
            </p:cNvPr>
            <p:cNvSpPr/>
            <p:nvPr/>
          </p:nvSpPr>
          <p:spPr>
            <a:xfrm>
              <a:off x="-1" y="1484959"/>
              <a:ext cx="11896077" cy="275786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Motivations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708BF3-F44B-463C-8E64-6C57324B2007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C55358-1E8D-4948-8CA7-4445DC282E93}"/>
              </a:ext>
            </a:extLst>
          </p:cNvPr>
          <p:cNvGrpSpPr/>
          <p:nvPr/>
        </p:nvGrpSpPr>
        <p:grpSpPr>
          <a:xfrm>
            <a:off x="5425819" y="1332649"/>
            <a:ext cx="5883964" cy="4998015"/>
            <a:chOff x="-1" y="1484957"/>
            <a:chExt cx="11896079" cy="404573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AB6BE15-9F0D-4CB2-9083-BFF1E99E2310}"/>
                </a:ext>
              </a:extLst>
            </p:cNvPr>
            <p:cNvSpPr/>
            <p:nvPr/>
          </p:nvSpPr>
          <p:spPr>
            <a:xfrm>
              <a:off x="-1" y="1760744"/>
              <a:ext cx="11885420" cy="3769945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7ACAB0-3536-4D67-A4A2-8E96D9F85E85}"/>
                </a:ext>
              </a:extLst>
            </p:cNvPr>
            <p:cNvSpPr/>
            <p:nvPr/>
          </p:nvSpPr>
          <p:spPr>
            <a:xfrm>
              <a:off x="-1" y="1484959"/>
              <a:ext cx="11896077" cy="275786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Very preliminary results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23A23A7-52F8-44D1-8197-87E123D858B1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F4D7A-2126-4B54-8F4D-B5D89844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850ABF-6FB5-4B8C-97AD-967113DD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84" y="483389"/>
            <a:ext cx="10938354" cy="487490"/>
          </a:xfrm>
        </p:spPr>
        <p:txBody>
          <a:bodyPr/>
          <a:lstStyle/>
          <a:p>
            <a:r>
              <a:rPr lang="en-US" sz="3200" dirty="0"/>
              <a:t>Timelike Compton Scattering on a polarized proton target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3436BC-A099-4910-8D2D-A2BAC5B290EC}"/>
              </a:ext>
            </a:extLst>
          </p:cNvPr>
          <p:cNvGrpSpPr/>
          <p:nvPr/>
        </p:nvGrpSpPr>
        <p:grpSpPr>
          <a:xfrm>
            <a:off x="3661" y="1335025"/>
            <a:ext cx="5266918" cy="338327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B448D0-8246-4743-9F9D-508694CF5075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Lead analyzer: K. Gates (Glasgow)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9B7F5E0-8948-4018-A4B6-1C5B7C8E73CC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F72FA2-66C6-4C74-8FC2-0DB309014909}"/>
              </a:ext>
            </a:extLst>
          </p:cNvPr>
          <p:cNvSpPr/>
          <p:nvPr/>
        </p:nvSpPr>
        <p:spPr>
          <a:xfrm>
            <a:off x="3824198" y="6464607"/>
            <a:ext cx="4543603" cy="311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Ongoing analysis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723D17-D8C8-4169-A26F-AFD8C1E97A9F}"/>
              </a:ext>
            </a:extLst>
          </p:cNvPr>
          <p:cNvGrpSpPr/>
          <p:nvPr/>
        </p:nvGrpSpPr>
        <p:grpSpPr>
          <a:xfrm>
            <a:off x="6032002" y="2309545"/>
            <a:ext cx="4561728" cy="3971209"/>
            <a:chOff x="6383761" y="1857198"/>
            <a:chExt cx="4725347" cy="44758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A1A4303-AFFE-412F-9AC5-BCE0A2BEFC5A}"/>
                </a:ext>
              </a:extLst>
            </p:cNvPr>
            <p:cNvSpPr/>
            <p:nvPr/>
          </p:nvSpPr>
          <p:spPr>
            <a:xfrm>
              <a:off x="6383761" y="1857198"/>
              <a:ext cx="4725347" cy="4475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EA712C8-17EF-4610-9556-9CC64D160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4332" y="3391045"/>
              <a:ext cx="4361215" cy="289015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0FF5C4E-33CB-4C0D-9AAC-3DAB842A8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4332" y="1936163"/>
              <a:ext cx="4361215" cy="1456699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1F8D492-66EB-4D5E-8675-4CE63DE481E5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TCS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0B2342-B139-49BE-9181-430D38A58B9F}"/>
              </a:ext>
            </a:extLst>
          </p:cNvPr>
          <p:cNvSpPr/>
          <p:nvPr/>
        </p:nvSpPr>
        <p:spPr>
          <a:xfrm>
            <a:off x="5443276" y="1673352"/>
            <a:ext cx="499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quasi-photoproduction event: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→(e’)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p’e</a:t>
            </a:r>
            <a:r>
              <a:rPr lang="en-US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+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</a:t>
            </a:r>
            <a:r>
              <a:rPr lang="en-US" i="1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-</a:t>
            </a:r>
          </a:p>
          <a:p>
            <a:pPr marL="285750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~6% of the total dataset shown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48D1BF-8190-47BB-BB53-17AEFEE170BB}"/>
              </a:ext>
            </a:extLst>
          </p:cNvPr>
          <p:cNvSpPr/>
          <p:nvPr/>
        </p:nvSpPr>
        <p:spPr>
          <a:xfrm>
            <a:off x="-9675" y="2149675"/>
            <a:ext cx="525460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TCS spin asymmetries provide a complementary way to access CFFs to DVCS</a:t>
            </a:r>
          </a:p>
          <a:p>
            <a:pPr marL="285750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RG-C data will allow to access 3 spin-polarization observables of TCS</a:t>
            </a:r>
          </a:p>
          <a:p>
            <a:pPr marL="742950" lvl="1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BSA: </a:t>
            </a:r>
          </a:p>
          <a:p>
            <a:pPr marL="742950" lvl="1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TSA:</a:t>
            </a:r>
          </a:p>
          <a:p>
            <a:pPr marL="742950" lvl="1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DSA:</a:t>
            </a:r>
          </a:p>
          <a:p>
            <a:pPr marL="285750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 predictions show significant asymmetries:</a:t>
            </a:r>
          </a:p>
          <a:p>
            <a:pPr marL="285750" indent="-285750">
              <a:buClr>
                <a:srgbClr val="AE0A24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C21E93-6741-48B2-82FF-57A69BBD3E3A}"/>
              </a:ext>
            </a:extLst>
          </p:cNvPr>
          <p:cNvGrpSpPr/>
          <p:nvPr/>
        </p:nvGrpSpPr>
        <p:grpSpPr>
          <a:xfrm>
            <a:off x="153317" y="4655715"/>
            <a:ext cx="4064242" cy="1603652"/>
            <a:chOff x="-151580" y="4246568"/>
            <a:chExt cx="5099270" cy="19665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7AB56D3-0422-4568-A9CF-FE09C053E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1866" y="4246569"/>
              <a:ext cx="2575824" cy="196655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9348149-66BA-4BE2-AC5A-8AC0538A1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51580" y="4246568"/>
              <a:ext cx="2530593" cy="1966554"/>
            </a:xfrm>
            <a:prstGeom prst="rect">
              <a:avLst/>
            </a:prstGeom>
          </p:spPr>
        </p:pic>
      </p:grpSp>
      <p:pic>
        <p:nvPicPr>
          <p:cNvPr id="18" name="Picture 17" descr="\documentclass{article}&#10;\usepackage{amsmath}&#10;\pagestyle{empty}&#10;\begin{document}&#10;&#10;&#10;$&#10;A_{UL} \propto   {\rm Im}  \mathcal{\tilde{H}} $&#10;&#10;\end{document}" title="IguanaTex Bitmap Display">
            <a:extLst>
              <a:ext uri="{FF2B5EF4-FFF2-40B4-BE49-F238E27FC236}">
                <a16:creationId xmlns:a16="http://schemas.microsoft.com/office/drawing/2014/main" id="{FCB1DCEE-C534-4204-BF42-F4301E8781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43866" y="3701338"/>
            <a:ext cx="1153994" cy="262064"/>
          </a:xfrm>
          <a:prstGeom prst="rect">
            <a:avLst/>
          </a:prstGeom>
        </p:spPr>
      </p:pic>
      <p:pic>
        <p:nvPicPr>
          <p:cNvPr id="28" name="Picture 27" descr="\documentclass{article}&#10;\usepackage{amsmath}&#10;\pagestyle{empty}&#10;\begin{document}&#10;&#10;&#10;$&#10;A_{LL} \propto   {\rm Re}  \mathcal{\tilde{H}}, {\rm Re}  \mathcal{{H}} $&#10;&#10;\end{document}" title="IguanaTex Bitmap Display">
            <a:extLst>
              <a:ext uri="{FF2B5EF4-FFF2-40B4-BE49-F238E27FC236}">
                <a16:creationId xmlns:a16="http://schemas.microsoft.com/office/drawing/2014/main" id="{8DB2457B-C193-44E0-BC48-F93EB59176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28041" y="4082370"/>
            <a:ext cx="1677577" cy="269343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&#10;$&#10;A_{\odot U} \propto {\rm Im}  \mathcal{H}&#10;$&#10;&#10;\end{document}" title="IguanaTex Bitmap Display">
            <a:extLst>
              <a:ext uri="{FF2B5EF4-FFF2-40B4-BE49-F238E27FC236}">
                <a16:creationId xmlns:a16="http://schemas.microsoft.com/office/drawing/2014/main" id="{7B84E7E1-3165-4755-84C0-18BB77C399D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28041" y="3352980"/>
            <a:ext cx="1169819" cy="23003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BAECDB8-1A77-4B85-84D6-3FC785E6A59C}"/>
              </a:ext>
            </a:extLst>
          </p:cNvPr>
          <p:cNvSpPr/>
          <p:nvPr/>
        </p:nvSpPr>
        <p:spPr>
          <a:xfrm>
            <a:off x="4224227" y="5542090"/>
            <a:ext cx="10969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Figures in </a:t>
            </a:r>
            <a:r>
              <a:rPr lang="en-US" sz="600" dirty="0" err="1"/>
              <a:t>Boër</a:t>
            </a:r>
            <a:r>
              <a:rPr lang="en-US" sz="600" dirty="0"/>
              <a:t>, M., </a:t>
            </a:r>
            <a:r>
              <a:rPr lang="en-US" sz="600" dirty="0" err="1"/>
              <a:t>Guidal</a:t>
            </a:r>
            <a:r>
              <a:rPr lang="en-US" sz="600" dirty="0"/>
              <a:t>, M., </a:t>
            </a:r>
            <a:r>
              <a:rPr lang="en-US" sz="600" dirty="0" err="1"/>
              <a:t>Vanderhaeghen</a:t>
            </a:r>
            <a:r>
              <a:rPr lang="en-US" sz="600" dirty="0"/>
              <a:t>, M. Timelike Compton scattering off the proton and generalized </a:t>
            </a:r>
            <a:r>
              <a:rPr lang="en-US" sz="600" dirty="0" err="1"/>
              <a:t>parton</a:t>
            </a:r>
            <a:endParaRPr lang="en-US" sz="600" dirty="0"/>
          </a:p>
          <a:p>
            <a:r>
              <a:rPr lang="en-US" sz="600" dirty="0"/>
              <a:t>distributions. Eur. Phys. J. A 51, 103 (2015)</a:t>
            </a:r>
          </a:p>
        </p:txBody>
      </p:sp>
    </p:spTree>
    <p:extLst>
      <p:ext uri="{BB962C8B-B14F-4D97-AF65-F5344CB8AC3E}">
        <p14:creationId xmlns:p14="http://schemas.microsoft.com/office/powerpoint/2010/main" val="98455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9638132-9CC9-4DC0-B21A-DDB6DF8FB9B4}"/>
              </a:ext>
            </a:extLst>
          </p:cNvPr>
          <p:cNvGrpSpPr/>
          <p:nvPr/>
        </p:nvGrpSpPr>
        <p:grpSpPr>
          <a:xfrm>
            <a:off x="3661" y="1777890"/>
            <a:ext cx="5035215" cy="4596721"/>
            <a:chOff x="-1" y="1484957"/>
            <a:chExt cx="11896079" cy="40457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75DB40C-C557-4CA1-9960-02446FDE69D8}"/>
                </a:ext>
              </a:extLst>
            </p:cNvPr>
            <p:cNvSpPr/>
            <p:nvPr/>
          </p:nvSpPr>
          <p:spPr>
            <a:xfrm>
              <a:off x="-1" y="1760744"/>
              <a:ext cx="11885420" cy="3769945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DBF1A60-0267-49AB-B156-541657F359A1}"/>
                </a:ext>
              </a:extLst>
            </p:cNvPr>
            <p:cNvSpPr/>
            <p:nvPr/>
          </p:nvSpPr>
          <p:spPr>
            <a:xfrm>
              <a:off x="-1" y="1484959"/>
              <a:ext cx="11896077" cy="275786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Analysis strategy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A697B57-C0A1-4D90-A656-B256095ED0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1976BE-CD7C-4F5E-89AB-A511F8495528}"/>
              </a:ext>
            </a:extLst>
          </p:cNvPr>
          <p:cNvGrpSpPr/>
          <p:nvPr/>
        </p:nvGrpSpPr>
        <p:grpSpPr>
          <a:xfrm>
            <a:off x="5166886" y="1335030"/>
            <a:ext cx="6686233" cy="5039582"/>
            <a:chOff x="-1" y="1484957"/>
            <a:chExt cx="11896079" cy="40457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7F4E623-3BA4-4964-8DDF-91F6E8691F14}"/>
                </a:ext>
              </a:extLst>
            </p:cNvPr>
            <p:cNvSpPr/>
            <p:nvPr/>
          </p:nvSpPr>
          <p:spPr>
            <a:xfrm>
              <a:off x="-1" y="1680862"/>
              <a:ext cx="11885421" cy="3849827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8CCA59-16FD-4F4E-B25F-2E09802A2D5B}"/>
                </a:ext>
              </a:extLst>
            </p:cNvPr>
            <p:cNvSpPr/>
            <p:nvPr/>
          </p:nvSpPr>
          <p:spPr>
            <a:xfrm>
              <a:off x="-1" y="1484959"/>
              <a:ext cx="11896075" cy="27894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E9E7D2-8FA4-469A-82F7-DF5A69481F2B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BC7941-7666-4463-85D9-183812B9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429DCE-6CB5-4146-932B-232BDC17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Beam Spin Asymmetry Measurements of Deeply Virtual π</a:t>
            </a:r>
            <a:r>
              <a:rPr lang="en-US" sz="3200" baseline="30000" dirty="0"/>
              <a:t>0</a:t>
            </a:r>
            <a:r>
              <a:rPr lang="en-US" sz="3200" dirty="0"/>
              <a:t> Production with CLAS12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EED69E-9051-41E3-9FEC-E73340803B73}"/>
              </a:ext>
            </a:extLst>
          </p:cNvPr>
          <p:cNvGrpSpPr/>
          <p:nvPr/>
        </p:nvGrpSpPr>
        <p:grpSpPr>
          <a:xfrm>
            <a:off x="3661" y="1335025"/>
            <a:ext cx="5039735" cy="347472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DE8348-25D8-470C-93FA-8B8F272D4C39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Lead analyzer: A. Kim (Connecticut)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82DB153-E516-43B6-8491-45216FDEE6D1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E43C6A2-1B9C-4C60-BACC-3DB1E6303A89}"/>
              </a:ext>
            </a:extLst>
          </p:cNvPr>
          <p:cNvSpPr/>
          <p:nvPr/>
        </p:nvSpPr>
        <p:spPr>
          <a:xfrm>
            <a:off x="3824198" y="6457755"/>
            <a:ext cx="4543603" cy="3112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be submitted to PLB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1C7B22-BA7C-4606-8EDF-B560C5E5DDDF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DVMP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●● 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B61B89-01C9-4673-96DB-C5ED4322F432}"/>
              </a:ext>
            </a:extLst>
          </p:cNvPr>
          <p:cNvGrpSpPr/>
          <p:nvPr/>
        </p:nvGrpSpPr>
        <p:grpSpPr>
          <a:xfrm>
            <a:off x="173800" y="2168911"/>
            <a:ext cx="4637818" cy="1887310"/>
            <a:chOff x="173800" y="2168911"/>
            <a:chExt cx="4637818" cy="18873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69E58A-1B1F-4FAD-BF5A-412EE6AEB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800" y="2168911"/>
              <a:ext cx="2056008" cy="1887310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30D52C-0E64-489B-8ACB-4EA467743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9503" y="3586716"/>
              <a:ext cx="2712115" cy="46950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02D8FF8-CD22-4BD4-8BA6-6EF568FC6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8320" y="3075865"/>
              <a:ext cx="2587043" cy="53267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639E86-CD27-4846-868D-530F633CC46B}"/>
                </a:ext>
              </a:extLst>
            </p:cNvPr>
            <p:cNvSpPr/>
            <p:nvPr/>
          </p:nvSpPr>
          <p:spPr>
            <a:xfrm>
              <a:off x="3799567" y="3085022"/>
              <a:ext cx="245230" cy="29911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F6EDE6-417E-4830-B756-F2C60557996F}"/>
                </a:ext>
              </a:extLst>
            </p:cNvPr>
            <p:cNvSpPr/>
            <p:nvPr/>
          </p:nvSpPr>
          <p:spPr>
            <a:xfrm>
              <a:off x="2894517" y="3576399"/>
              <a:ext cx="1671596" cy="23057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4B69249-CDDE-4AAE-8AB7-9E0F675BD5E7}"/>
              </a:ext>
            </a:extLst>
          </p:cNvPr>
          <p:cNvSpPr txBox="1"/>
          <p:nvPr/>
        </p:nvSpPr>
        <p:spPr>
          <a:xfrm>
            <a:off x="2393739" y="2307076"/>
            <a:ext cx="2264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sin(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 of the BSA is sensitive to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sz="1600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</a:t>
            </a:r>
            <a:r>
              <a:rPr lang="en-US" sz="1600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H̃</a:t>
            </a:r>
            <a:r>
              <a:rPr lang="en-US" sz="1600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AD31DE-ED74-4CC0-A7C6-6A1B42A5767C}"/>
              </a:ext>
            </a:extLst>
          </p:cNvPr>
          <p:cNvGrpSpPr/>
          <p:nvPr/>
        </p:nvGrpSpPr>
        <p:grpSpPr>
          <a:xfrm>
            <a:off x="5330903" y="2694463"/>
            <a:ext cx="6352208" cy="3370937"/>
            <a:chOff x="5273651" y="2924518"/>
            <a:chExt cx="6352208" cy="33709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44F576-09CE-4FB5-988E-C2607045A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3651" y="3429000"/>
              <a:ext cx="6349214" cy="2866455"/>
            </a:xfrm>
            <a:prstGeom prst="rect">
              <a:avLst/>
            </a:prstGeom>
            <a:effectLst/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900291-EE38-4902-AB59-72CE7064E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68042" y="2924518"/>
              <a:ext cx="2057817" cy="1782074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FE80F1B-978C-4992-8169-077D41E1D5D7}"/>
              </a:ext>
            </a:extLst>
          </p:cNvPr>
          <p:cNvSpPr txBox="1"/>
          <p:nvPr/>
        </p:nvSpPr>
        <p:spPr>
          <a:xfrm>
            <a:off x="18378" y="4353625"/>
            <a:ext cx="1915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Reaction selected in the full final state topology: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ep</a:t>
            </a:r>
            <a:r>
              <a:rPr lang="el-GR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→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e’p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’</a:t>
            </a:r>
            <a:r>
              <a:rPr lang="el-GR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γ</a:t>
            </a:r>
            <a:r>
              <a:rPr lang="el-GR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γ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4446C7-EE07-4551-8242-80D3C370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655" y="4156076"/>
            <a:ext cx="2906957" cy="2118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61AEA61-CED7-454F-9AFF-064CF486AF5C}"/>
              </a:ext>
            </a:extLst>
          </p:cNvPr>
          <p:cNvSpPr txBox="1"/>
          <p:nvPr/>
        </p:nvSpPr>
        <p:spPr>
          <a:xfrm>
            <a:off x="5270657" y="1742110"/>
            <a:ext cx="635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Multidimensional extraction of the BSA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Comparison with model predictions (GK and JML) has been performed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Models seem to underestimate the data</a:t>
            </a:r>
          </a:p>
        </p:txBody>
      </p:sp>
    </p:spTree>
    <p:extLst>
      <p:ext uri="{BB962C8B-B14F-4D97-AF65-F5344CB8AC3E}">
        <p14:creationId xmlns:p14="http://schemas.microsoft.com/office/powerpoint/2010/main" val="35389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D4BB88-F88E-4642-8FBF-ACC64A596035}"/>
              </a:ext>
            </a:extLst>
          </p:cNvPr>
          <p:cNvGrpSpPr/>
          <p:nvPr/>
        </p:nvGrpSpPr>
        <p:grpSpPr>
          <a:xfrm>
            <a:off x="3661" y="1777891"/>
            <a:ext cx="5035215" cy="4908018"/>
            <a:chOff x="-1" y="1484957"/>
            <a:chExt cx="11896079" cy="404573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5A23585-B49E-4022-8094-7611F52872B0}"/>
                </a:ext>
              </a:extLst>
            </p:cNvPr>
            <p:cNvSpPr/>
            <p:nvPr/>
          </p:nvSpPr>
          <p:spPr>
            <a:xfrm>
              <a:off x="-1" y="1760744"/>
              <a:ext cx="11885420" cy="3769945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0E9F6D-7815-42C6-A4C6-D7AFC46433D9}"/>
                </a:ext>
              </a:extLst>
            </p:cNvPr>
            <p:cNvSpPr/>
            <p:nvPr/>
          </p:nvSpPr>
          <p:spPr>
            <a:xfrm>
              <a:off x="-1" y="1484959"/>
              <a:ext cx="11896077" cy="275786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Analysis strategy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AD57959-F9D6-4DE9-99B8-471CCC119B11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D1382A-D4FA-419D-BF33-5F304A4B2761}"/>
              </a:ext>
            </a:extLst>
          </p:cNvPr>
          <p:cNvGrpSpPr/>
          <p:nvPr/>
        </p:nvGrpSpPr>
        <p:grpSpPr>
          <a:xfrm>
            <a:off x="5247862" y="1335025"/>
            <a:ext cx="6037976" cy="4937987"/>
            <a:chOff x="-1" y="1484957"/>
            <a:chExt cx="11896079" cy="40457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67CFB1-56F7-4EBF-B81A-FB868A29B02C}"/>
                </a:ext>
              </a:extLst>
            </p:cNvPr>
            <p:cNvSpPr/>
            <p:nvPr/>
          </p:nvSpPr>
          <p:spPr>
            <a:xfrm>
              <a:off x="-1" y="1762152"/>
              <a:ext cx="11885420" cy="3768537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DDABBC-76C2-4D9E-B08C-84B0F8768DBB}"/>
                </a:ext>
              </a:extLst>
            </p:cNvPr>
            <p:cNvSpPr/>
            <p:nvPr/>
          </p:nvSpPr>
          <p:spPr>
            <a:xfrm>
              <a:off x="-1" y="1484960"/>
              <a:ext cx="11896075" cy="277192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Published results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D71780-35F4-4E25-A807-7D3D29799EF6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BC7941-7666-4463-85D9-183812B9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429DCE-6CB5-4146-932B-232BDC17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Hard exclusive π</a:t>
            </a:r>
            <a:r>
              <a:rPr lang="en-US" sz="3200" baseline="30000" dirty="0"/>
              <a:t>+</a:t>
            </a:r>
            <a:r>
              <a:rPr lang="en-US" sz="3200" dirty="0"/>
              <a:t> electro-production off protons in the GPD regime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BE01E0-DFB7-4F8A-8CDC-BC4CA8E12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070" y="2504348"/>
            <a:ext cx="4465299" cy="3491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C2F2B5-1988-4D6E-869E-580AA87B96BF}"/>
              </a:ext>
            </a:extLst>
          </p:cNvPr>
          <p:cNvSpPr/>
          <p:nvPr/>
        </p:nvSpPr>
        <p:spPr>
          <a:xfrm>
            <a:off x="5242452" y="6374611"/>
            <a:ext cx="4543603" cy="3112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Published in PLB (2023)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5EE8FB-F62F-4957-9A5A-EBDB8B857A37}"/>
              </a:ext>
            </a:extLst>
          </p:cNvPr>
          <p:cNvGrpSpPr/>
          <p:nvPr/>
        </p:nvGrpSpPr>
        <p:grpSpPr>
          <a:xfrm>
            <a:off x="3661" y="1335025"/>
            <a:ext cx="5035215" cy="338328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EAAD40-4134-4051-B2CF-B20AEAD173C8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Lead analyzer: S. Diehl (Giessen/Connecticut)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87E345-6AE3-4878-9DE4-748C43B10EEA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364F09E-8D7B-4FAB-A0D4-806205A9A3C7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DVMP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●● 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F6A92-309A-4032-9C9D-21E47ADA13DF}"/>
              </a:ext>
            </a:extLst>
          </p:cNvPr>
          <p:cNvSpPr txBox="1"/>
          <p:nvPr/>
        </p:nvSpPr>
        <p:spPr>
          <a:xfrm>
            <a:off x="5242452" y="5996013"/>
            <a:ext cx="5948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Figures in A multidimensional study of the structure function ratio </a:t>
            </a:r>
            <a:r>
              <a:rPr lang="en-US" sz="600" dirty="0" err="1"/>
              <a:t>σLT</a:t>
            </a:r>
            <a:r>
              <a:rPr lang="en-US" sz="600" dirty="0"/>
              <a:t>′/σ0 from hard exclusive π+ electro-production off protons in the GPD regime, S. Diehl et al. (CLAS Collaboration), </a:t>
            </a:r>
            <a:r>
              <a:rPr lang="en-US" sz="600" i="1" dirty="0" err="1"/>
              <a:t>Phys.Lett.B</a:t>
            </a:r>
            <a:r>
              <a:rPr lang="en-US" sz="600" dirty="0"/>
              <a:t> 839 (2023) 137761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2BBBD46-70D7-4381-9B77-42D45C65781A}"/>
              </a:ext>
            </a:extLst>
          </p:cNvPr>
          <p:cNvGrpSpPr/>
          <p:nvPr/>
        </p:nvGrpSpPr>
        <p:grpSpPr>
          <a:xfrm>
            <a:off x="126616" y="2219583"/>
            <a:ext cx="4611759" cy="1815202"/>
            <a:chOff x="126616" y="2219583"/>
            <a:chExt cx="4611759" cy="18152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10454E0-D66E-4BE4-B8E5-5A1CD2539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16" y="2219583"/>
              <a:ext cx="1925604" cy="1815202"/>
            </a:xfrm>
            <a:prstGeom prst="rect">
              <a:avLst/>
            </a:prstGeom>
            <a:effectLst/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2710C78-A869-447F-AE9F-D21056B7228A}"/>
                </a:ext>
              </a:extLst>
            </p:cNvPr>
            <p:cNvGrpSpPr/>
            <p:nvPr/>
          </p:nvGrpSpPr>
          <p:grpSpPr>
            <a:xfrm>
              <a:off x="2000689" y="2830056"/>
              <a:ext cx="2737686" cy="1204729"/>
              <a:chOff x="707366" y="4590959"/>
              <a:chExt cx="3766868" cy="1528045"/>
            </a:xfrm>
            <a:effectLst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FB947F3-F840-4F14-AAD4-2D733F7E1D9C}"/>
                  </a:ext>
                </a:extLst>
              </p:cNvPr>
              <p:cNvSpPr/>
              <p:nvPr/>
            </p:nvSpPr>
            <p:spPr>
              <a:xfrm>
                <a:off x="707366" y="4590959"/>
                <a:ext cx="3766868" cy="1528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701C748-59AB-4172-9DA5-CA6233E85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199" y="4619538"/>
                <a:ext cx="3463614" cy="657417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1F3F30D-C61A-450A-B11B-E7178C157334}"/>
                  </a:ext>
                </a:extLst>
              </p:cNvPr>
              <p:cNvSpPr/>
              <p:nvPr/>
            </p:nvSpPr>
            <p:spPr>
              <a:xfrm>
                <a:off x="2952453" y="4677928"/>
                <a:ext cx="317693" cy="334055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BC82E5F-BA8D-40F4-AFD6-8AC1EFA2D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9898" y="5320440"/>
                <a:ext cx="2482729" cy="689369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D8A54F-8926-41F1-94A5-6AEC107B4F5B}"/>
                  </a:ext>
                </a:extLst>
              </p:cNvPr>
              <p:cNvSpPr/>
              <p:nvPr/>
            </p:nvSpPr>
            <p:spPr>
              <a:xfrm>
                <a:off x="1912158" y="5363924"/>
                <a:ext cx="1109338" cy="306724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6488A34-9C4A-4408-844B-ED1AC1092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89" y="4225783"/>
            <a:ext cx="2737686" cy="2269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09FE824-F7C2-4DDC-8B9E-79F7C2D67915}"/>
              </a:ext>
            </a:extLst>
          </p:cNvPr>
          <p:cNvSpPr txBox="1"/>
          <p:nvPr/>
        </p:nvSpPr>
        <p:spPr>
          <a:xfrm>
            <a:off x="5327014" y="1673351"/>
            <a:ext cx="5832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Very first multidimensional measurement of the π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electro-production BSA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Comparison with various model predictions (JML and GK)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8C56B0-7AA0-48F9-B301-AAB2D3A10FC1}"/>
              </a:ext>
            </a:extLst>
          </p:cNvPr>
          <p:cNvSpPr txBox="1"/>
          <p:nvPr/>
        </p:nvSpPr>
        <p:spPr>
          <a:xfrm>
            <a:off x="68182" y="4705118"/>
            <a:ext cx="1867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Avoid resonance region: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 &gt; 2 GeV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Reaction extracted in the ep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→ e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π</a:t>
            </a:r>
            <a:r>
              <a:rPr lang="en-US" sz="1400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+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(n)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topology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6406B2-7D80-4D78-9CE0-FCBB4D89CE28}"/>
              </a:ext>
            </a:extLst>
          </p:cNvPr>
          <p:cNvSpPr txBox="1"/>
          <p:nvPr/>
        </p:nvSpPr>
        <p:spPr>
          <a:xfrm>
            <a:off x="2110333" y="2263210"/>
            <a:ext cx="2584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sin(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 of the BSA is sensitive to H</a:t>
            </a:r>
            <a:r>
              <a: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055308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17B630D-0DB3-4F2A-AE11-E368A5FD2A52}"/>
              </a:ext>
            </a:extLst>
          </p:cNvPr>
          <p:cNvSpPr/>
          <p:nvPr/>
        </p:nvSpPr>
        <p:spPr>
          <a:xfrm>
            <a:off x="4389979" y="1582016"/>
            <a:ext cx="7297574" cy="485372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AE0A24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098AA9-E4DE-4269-A9A5-49D649397011}"/>
              </a:ext>
            </a:extLst>
          </p:cNvPr>
          <p:cNvSpPr/>
          <p:nvPr/>
        </p:nvSpPr>
        <p:spPr>
          <a:xfrm>
            <a:off x="4389979" y="1335029"/>
            <a:ext cx="7304116" cy="284073"/>
          </a:xfrm>
          <a:prstGeom prst="rect">
            <a:avLst/>
          </a:prstGeom>
          <a:solidFill>
            <a:schemeClr val="accent3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Analysis strategy and results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FA6691-D102-4437-940C-E60404C5237C}"/>
              </a:ext>
            </a:extLst>
          </p:cNvPr>
          <p:cNvCxnSpPr>
            <a:cxnSpLocks/>
          </p:cNvCxnSpPr>
          <p:nvPr/>
        </p:nvCxnSpPr>
        <p:spPr>
          <a:xfrm>
            <a:off x="11694097" y="1335026"/>
            <a:ext cx="0" cy="5100718"/>
          </a:xfrm>
          <a:prstGeom prst="line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253DB6-6C99-4EAF-9D24-D823598741BA}"/>
              </a:ext>
            </a:extLst>
          </p:cNvPr>
          <p:cNvGrpSpPr/>
          <p:nvPr/>
        </p:nvGrpSpPr>
        <p:grpSpPr>
          <a:xfrm>
            <a:off x="1" y="1810108"/>
            <a:ext cx="4310739" cy="4625635"/>
            <a:chOff x="-1" y="1484957"/>
            <a:chExt cx="11896079" cy="40457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44801C-F2A2-409E-80D0-D1DAE20FB064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2F467A-51A4-411A-A75E-366BB825AEFF}"/>
                </a:ext>
              </a:extLst>
            </p:cNvPr>
            <p:cNvSpPr/>
            <p:nvPr/>
          </p:nvSpPr>
          <p:spPr>
            <a:xfrm>
              <a:off x="-1" y="1484960"/>
              <a:ext cx="11896076" cy="307942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Transition GPDs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983946C-8DFF-4D5D-84F5-06C0EDC8FD72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9C354-8085-4C30-9E88-3B04E6A4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r>
              <a:rPr lang="en-US" dirty="0"/>
              <a:t>/23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4CFCF-AE5E-4B54-96D6-E3F49008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467693"/>
            <a:ext cx="11081651" cy="48749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π−∆++ electroproduction beam-spin asymmetries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off the proton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A2C31-C06E-43FE-9235-C7A3FE2DA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21" y="3082369"/>
            <a:ext cx="3784620" cy="3196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7B9DE1F-2CE3-4FD4-9C3D-6CDD72A15609}"/>
              </a:ext>
            </a:extLst>
          </p:cNvPr>
          <p:cNvGrpSpPr/>
          <p:nvPr/>
        </p:nvGrpSpPr>
        <p:grpSpPr>
          <a:xfrm>
            <a:off x="3661" y="1335025"/>
            <a:ext cx="4310738" cy="338328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9A23BE-2492-4749-B813-C47707C38761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Lead analyzer: S. Diehl (Giessen/Connecticut)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C8F682F-8683-4C2D-A945-12E92CB5E7FB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4ACC483-C77C-4BAB-AE14-733A9740C2FA}"/>
              </a:ext>
            </a:extLst>
          </p:cNvPr>
          <p:cNvSpPr/>
          <p:nvPr/>
        </p:nvSpPr>
        <p:spPr>
          <a:xfrm>
            <a:off x="3824198" y="6488728"/>
            <a:ext cx="4543603" cy="3112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Accepted in PRL last week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0BBA0B-943A-4733-8C0E-153DF39D72B5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DVMP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●● ●●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97E66E-7243-4654-AB3B-26A9BAD3E76C}"/>
              </a:ext>
            </a:extLst>
          </p:cNvPr>
          <p:cNvSpPr txBox="1"/>
          <p:nvPr/>
        </p:nvSpPr>
        <p:spPr>
          <a:xfrm>
            <a:off x="50757" y="2206782"/>
            <a:ext cx="4111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16 transition GPDs, generalizing the GPDs to N → 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Δ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processes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 experimental data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E9DB6D-89DD-433C-8A49-F0964D540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151" y="2683157"/>
            <a:ext cx="3184879" cy="547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409D7B-4A0B-4A6C-9935-8D88EE883074}"/>
              </a:ext>
            </a:extLst>
          </p:cNvPr>
          <p:cNvSpPr txBox="1"/>
          <p:nvPr/>
        </p:nvSpPr>
        <p:spPr>
          <a:xfrm>
            <a:off x="4600151" y="1640957"/>
            <a:ext cx="2640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ep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→ e’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π </a:t>
            </a:r>
            <a:r>
              <a:rPr lang="en-US" sz="1600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 </a:t>
            </a:r>
            <a:r>
              <a:rPr lang="en-US" sz="1400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)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topology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Avoid resonance region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BSA fitted with a sin(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 shape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E6B713-0C9A-4497-BD2B-9692986CF3DF}"/>
              </a:ext>
            </a:extLst>
          </p:cNvPr>
          <p:cNvGrpSpPr/>
          <p:nvPr/>
        </p:nvGrpSpPr>
        <p:grpSpPr>
          <a:xfrm>
            <a:off x="4617820" y="1335029"/>
            <a:ext cx="6859303" cy="4616849"/>
            <a:chOff x="4600152" y="1688039"/>
            <a:chExt cx="6859303" cy="4616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0435DC-5831-4DFC-85AB-A102B84FE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0152" y="3991917"/>
              <a:ext cx="6859302" cy="2312971"/>
            </a:xfrm>
            <a:prstGeom prst="rect">
              <a:avLst/>
            </a:prstGeom>
            <a:effectLst/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392ED-E0FB-4F08-B919-3BCA30D9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7332" y="1688039"/>
              <a:ext cx="3532123" cy="231297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69D50F-4039-4ECE-B519-CEE4BDF4DC85}"/>
                </a:ext>
              </a:extLst>
            </p:cNvPr>
            <p:cNvSpPr/>
            <p:nvPr/>
          </p:nvSpPr>
          <p:spPr>
            <a:xfrm>
              <a:off x="9507489" y="3234519"/>
              <a:ext cx="1476670" cy="439005"/>
            </a:xfrm>
            <a:prstGeom prst="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94D39E1-EB8C-4F2A-A99A-59CF1FE20107}"/>
              </a:ext>
            </a:extLst>
          </p:cNvPr>
          <p:cNvSpPr txBox="1"/>
          <p:nvPr/>
        </p:nvSpPr>
        <p:spPr>
          <a:xfrm>
            <a:off x="4611276" y="5732476"/>
            <a:ext cx="11826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Figures in arxiv:2303.11762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3FDFD-677D-408F-BFCE-45720315D777}"/>
              </a:ext>
            </a:extLst>
          </p:cNvPr>
          <p:cNvSpPr txBox="1"/>
          <p:nvPr/>
        </p:nvSpPr>
        <p:spPr>
          <a:xfrm>
            <a:off x="4778948" y="5987191"/>
            <a:ext cx="653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Exploratory measurement which needs a strong theoretical support</a:t>
            </a:r>
          </a:p>
        </p:txBody>
      </p:sp>
    </p:spTree>
    <p:extLst>
      <p:ext uri="{BB962C8B-B14F-4D97-AF65-F5344CB8AC3E}">
        <p14:creationId xmlns:p14="http://schemas.microsoft.com/office/powerpoint/2010/main" val="3706625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7C086C3-38A1-4BE8-9B22-E6C834C02AE5}"/>
              </a:ext>
            </a:extLst>
          </p:cNvPr>
          <p:cNvGrpSpPr/>
          <p:nvPr/>
        </p:nvGrpSpPr>
        <p:grpSpPr>
          <a:xfrm>
            <a:off x="5445698" y="4262365"/>
            <a:ext cx="6532364" cy="2159170"/>
            <a:chOff x="-1" y="1484957"/>
            <a:chExt cx="11896079" cy="40457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74EFA2-F550-48E7-A9C1-DD6F282BD569}"/>
                </a:ext>
              </a:extLst>
            </p:cNvPr>
            <p:cNvSpPr/>
            <p:nvPr/>
          </p:nvSpPr>
          <p:spPr>
            <a:xfrm>
              <a:off x="-1" y="2091690"/>
              <a:ext cx="11885420" cy="3438999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65A184E-4094-4D82-89AD-2A2DE74FF818}"/>
                </a:ext>
              </a:extLst>
            </p:cNvPr>
            <p:cNvSpPr/>
            <p:nvPr/>
          </p:nvSpPr>
          <p:spPr>
            <a:xfrm>
              <a:off x="-1" y="1484959"/>
              <a:ext cx="11896075" cy="606731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Tagged-photoproduction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 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ep 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→ e’(p’)</a:t>
              </a:r>
              <a:r>
                <a:rPr lang="en-US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e</a:t>
              </a:r>
              <a:r>
                <a:rPr lang="en-US" sz="1600" i="1" baseline="30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+</a:t>
              </a:r>
              <a:r>
                <a:rPr lang="en-US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e</a:t>
              </a:r>
              <a:r>
                <a:rPr lang="en-US" sz="16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-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385E7E0-1210-4F73-9540-2F42A97A1AA8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9C354-8085-4C30-9E88-3B04E6A4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r>
              <a:rPr lang="en-US" dirty="0"/>
              <a:t>/23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4CFCF-AE5E-4B54-96D6-E3F49008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467693"/>
            <a:ext cx="11081651" cy="48749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J/</a:t>
            </a:r>
            <a:r>
              <a:rPr lang="el-GR" sz="3200" dirty="0">
                <a:latin typeface="+mn-lt"/>
              </a:rPr>
              <a:t>ψ</a:t>
            </a:r>
            <a:r>
              <a:rPr lang="en-US" sz="3200" dirty="0">
                <a:latin typeface="+mn-lt"/>
              </a:rPr>
              <a:t> photoproduction near threshold on proton and neutron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B9DE1F-2CE3-4FD4-9C3D-6CDD72A15609}"/>
              </a:ext>
            </a:extLst>
          </p:cNvPr>
          <p:cNvGrpSpPr/>
          <p:nvPr/>
        </p:nvGrpSpPr>
        <p:grpSpPr>
          <a:xfrm>
            <a:off x="3661" y="1335025"/>
            <a:ext cx="5223851" cy="338328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9A23BE-2492-4749-B813-C47707C38761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Lead analyzers: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P. Chatagnon (JLab) / M. Tenorio Pita (ODU) /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R. Tyson (Glasgow)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C8F682F-8683-4C2D-A945-12E92CB5E7FB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38F1AF5-FACF-417D-B1E8-7C2F7903F622}"/>
              </a:ext>
            </a:extLst>
          </p:cNvPr>
          <p:cNvSpPr/>
          <p:nvPr/>
        </p:nvSpPr>
        <p:spPr>
          <a:xfrm>
            <a:off x="3824198" y="6464607"/>
            <a:ext cx="4543603" cy="311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Ongoing analysis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DB3F89-04F1-4254-AF45-511FAF84BE95}"/>
              </a:ext>
            </a:extLst>
          </p:cNvPr>
          <p:cNvGrpSpPr/>
          <p:nvPr/>
        </p:nvGrpSpPr>
        <p:grpSpPr>
          <a:xfrm>
            <a:off x="2076" y="1722006"/>
            <a:ext cx="5227511" cy="4668301"/>
            <a:chOff x="-1" y="1484957"/>
            <a:chExt cx="11896079" cy="40457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2591C5-7C31-4B34-AF5D-3FEE90B97B4F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8BB810-6F25-4470-802C-DBC97C741DBC}"/>
                </a:ext>
              </a:extLst>
            </p:cNvPr>
            <p:cNvSpPr/>
            <p:nvPr/>
          </p:nvSpPr>
          <p:spPr>
            <a:xfrm>
              <a:off x="-1" y="1484960"/>
              <a:ext cx="11896076" cy="307942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Motivations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AB3FD6-F619-4187-826D-47E260173689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AD85E7-88E2-49EA-ACF8-755C947C3DF2}"/>
              </a:ext>
            </a:extLst>
          </p:cNvPr>
          <p:cNvGrpSpPr/>
          <p:nvPr/>
        </p:nvGrpSpPr>
        <p:grpSpPr>
          <a:xfrm>
            <a:off x="5445698" y="1337399"/>
            <a:ext cx="6532364" cy="2850408"/>
            <a:chOff x="-1" y="1484957"/>
            <a:chExt cx="11896079" cy="40457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55AF01-75EB-4E81-A554-C3DD1FF32E36}"/>
                </a:ext>
              </a:extLst>
            </p:cNvPr>
            <p:cNvSpPr/>
            <p:nvPr/>
          </p:nvSpPr>
          <p:spPr>
            <a:xfrm>
              <a:off x="-1" y="1961794"/>
              <a:ext cx="11885420" cy="3568895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7B8CB4-DB11-4404-9CB3-5439F3D28E47}"/>
                </a:ext>
              </a:extLst>
            </p:cNvPr>
            <p:cNvSpPr/>
            <p:nvPr/>
          </p:nvSpPr>
          <p:spPr>
            <a:xfrm>
              <a:off x="-1" y="1484957"/>
              <a:ext cx="11896075" cy="476836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Quasi-photoproduction events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 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ep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→(e’)</a:t>
              </a:r>
              <a:r>
                <a:rPr lang="en-US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p’e</a:t>
              </a:r>
              <a:r>
                <a:rPr lang="en-US" sz="1600" i="1" baseline="30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+</a:t>
              </a:r>
              <a:r>
                <a:rPr lang="en-US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e</a:t>
              </a:r>
              <a:r>
                <a:rPr lang="en-US" sz="16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-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or 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ep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→(e’)p’</a:t>
              </a:r>
              <a:r>
                <a:rPr lang="el-G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+</a:t>
              </a:r>
              <a:r>
                <a:rPr lang="el-G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-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5FC3437-6859-435A-8A65-07F7976EDC69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B6CA058-0624-4483-BE15-DBBD26636FA9}"/>
              </a:ext>
            </a:extLst>
          </p:cNvPr>
          <p:cNvSpPr/>
          <p:nvPr/>
        </p:nvSpPr>
        <p:spPr>
          <a:xfrm>
            <a:off x="5708276" y="1800582"/>
            <a:ext cx="6091518" cy="2326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4FA10A-D4FD-4C81-B6D9-D02F84C85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854" y="2063344"/>
            <a:ext cx="3023140" cy="1970599"/>
          </a:xfrm>
          <a:prstGeom prst="rect">
            <a:avLst/>
          </a:prstGeom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E99438-286F-4CC7-89BF-F24A833C2D0A}"/>
              </a:ext>
            </a:extLst>
          </p:cNvPr>
          <p:cNvGrpSpPr/>
          <p:nvPr/>
        </p:nvGrpSpPr>
        <p:grpSpPr>
          <a:xfrm>
            <a:off x="9195629" y="2063344"/>
            <a:ext cx="2243304" cy="2021571"/>
            <a:chOff x="6515176" y="1422400"/>
            <a:chExt cx="3466235" cy="3423920"/>
          </a:xfrm>
          <a:effectLst/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83F818A-CA1A-41E8-89E9-B2DC3ABD5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5176" y="1422400"/>
              <a:ext cx="3450028" cy="34239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762DE6-E590-4879-9817-19EED3E7C4AA}"/>
                </a:ext>
              </a:extLst>
            </p:cNvPr>
            <p:cNvSpPr txBox="1"/>
            <p:nvPr/>
          </p:nvSpPr>
          <p:spPr>
            <a:xfrm rot="18929927">
              <a:off x="7037372" y="2590364"/>
              <a:ext cx="2944039" cy="625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PRELIMINARY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F4B2F0-424F-42DF-9634-8053C75D4A3A}"/>
                </a:ext>
              </a:extLst>
            </p:cNvPr>
            <p:cNvSpPr/>
            <p:nvPr/>
          </p:nvSpPr>
          <p:spPr>
            <a:xfrm>
              <a:off x="6658253" y="1544463"/>
              <a:ext cx="230228" cy="3190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F0324C-E1A1-4CBE-BE23-11E10010B82D}"/>
              </a:ext>
            </a:extLst>
          </p:cNvPr>
          <p:cNvGrpSpPr/>
          <p:nvPr/>
        </p:nvGrpSpPr>
        <p:grpSpPr>
          <a:xfrm>
            <a:off x="9777254" y="4640288"/>
            <a:ext cx="1856826" cy="1691460"/>
            <a:chOff x="5615115" y="3338936"/>
            <a:chExt cx="3291160" cy="3008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0CC42FF-FD30-434E-AEF4-9149B4B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5115" y="3338936"/>
              <a:ext cx="3291160" cy="30083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FA96C4-14B2-419B-AE96-AD60C35C5898}"/>
                </a:ext>
              </a:extLst>
            </p:cNvPr>
            <p:cNvSpPr txBox="1"/>
            <p:nvPr/>
          </p:nvSpPr>
          <p:spPr>
            <a:xfrm rot="18929927">
              <a:off x="5787301" y="4482329"/>
              <a:ext cx="3022803" cy="602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</a:rPr>
                <a:t>PRELIMINARY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F57FCB1-C3A5-49F2-A464-42F22F937EA3}"/>
                </a:ext>
              </a:extLst>
            </p:cNvPr>
            <p:cNvSpPr/>
            <p:nvPr/>
          </p:nvSpPr>
          <p:spPr>
            <a:xfrm>
              <a:off x="7683819" y="4988762"/>
              <a:ext cx="709878" cy="574812"/>
            </a:xfrm>
            <a:prstGeom prst="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11CF0F7-FC0B-4B68-BD91-6405FF590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78" y="2723235"/>
            <a:ext cx="2277843" cy="1464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9D05EB2-4452-43D7-9CB5-28D503BEC3BB}"/>
              </a:ext>
            </a:extLst>
          </p:cNvPr>
          <p:cNvSpPr txBox="1"/>
          <p:nvPr/>
        </p:nvSpPr>
        <p:spPr>
          <a:xfrm>
            <a:off x="10538" y="2169712"/>
            <a:ext cx="487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Probe the gluon content of the proton (under 2-gluon exchange assumption and no open-charm)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F58B0C-2C78-4AA5-839A-E3D2D5B3D790}"/>
              </a:ext>
            </a:extLst>
          </p:cNvPr>
          <p:cNvSpPr txBox="1"/>
          <p:nvPr/>
        </p:nvSpPr>
        <p:spPr>
          <a:xfrm>
            <a:off x="-14685" y="4233822"/>
            <a:ext cx="509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t-dependence of the cross-section allow to access gluon Gravitational Form Factors (GFFs), mass radius of the nucleon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Model-dependent limit on the branching ratio of the Pc pentaquark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1658DB4-8373-40E6-AFD1-4924AC61E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507" y="5101198"/>
            <a:ext cx="1610785" cy="1271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51580-55BC-479E-9AE9-D68F3702DA24}"/>
              </a:ext>
            </a:extLst>
          </p:cNvPr>
          <p:cNvSpPr txBox="1"/>
          <p:nvPr/>
        </p:nvSpPr>
        <p:spPr>
          <a:xfrm>
            <a:off x="7852771" y="3547473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Analysis by P.C.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D5C3D2-7F52-4EC9-B109-C716B3679B71}"/>
              </a:ext>
            </a:extLst>
          </p:cNvPr>
          <p:cNvSpPr txBox="1"/>
          <p:nvPr/>
        </p:nvSpPr>
        <p:spPr>
          <a:xfrm>
            <a:off x="10199032" y="3640608"/>
            <a:ext cx="1250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Analysis by R. Tyson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DEF57E-A750-4837-81D9-B59FA79B44A3}"/>
              </a:ext>
            </a:extLst>
          </p:cNvPr>
          <p:cNvSpPr txBox="1"/>
          <p:nvPr/>
        </p:nvSpPr>
        <p:spPr>
          <a:xfrm>
            <a:off x="9923845" y="5941420"/>
            <a:ext cx="16065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Analysis by M. Tenorio Pita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50EFEC-7832-4D9B-AC12-31B218FB47E8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DVMP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●● ●●●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C50890-ABE2-4FE7-A957-46C0CA697040}"/>
              </a:ext>
            </a:extLst>
          </p:cNvPr>
          <p:cNvSpPr txBox="1"/>
          <p:nvPr/>
        </p:nvSpPr>
        <p:spPr>
          <a:xfrm>
            <a:off x="5759029" y="1824059"/>
            <a:ext cx="3430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Expected statistical error bars for the full proton dataset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1A7110-9465-4150-A646-D66751E64207}"/>
              </a:ext>
            </a:extLst>
          </p:cNvPr>
          <p:cNvSpPr txBox="1"/>
          <p:nvPr/>
        </p:nvSpPr>
        <p:spPr>
          <a:xfrm>
            <a:off x="9288227" y="1828066"/>
            <a:ext cx="24000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Comparison of proton/neutron target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5468FC-BEC0-4D06-BDA0-9DCB870793C5}"/>
              </a:ext>
            </a:extLst>
          </p:cNvPr>
          <p:cNvSpPr txBox="1"/>
          <p:nvPr/>
        </p:nvSpPr>
        <p:spPr>
          <a:xfrm>
            <a:off x="5551582" y="4885514"/>
            <a:ext cx="4069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Scattered electron detected in the Forward tagger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Other topologies and muon final state to be tested</a:t>
            </a:r>
          </a:p>
        </p:txBody>
      </p:sp>
    </p:spTree>
    <p:extLst>
      <p:ext uri="{BB962C8B-B14F-4D97-AF65-F5344CB8AC3E}">
        <p14:creationId xmlns:p14="http://schemas.microsoft.com/office/powerpoint/2010/main" val="4028037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80BD0-4003-4CB4-A739-08167A02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5335FE-F1AA-4764-93BC-05A2A4D1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Other DVMP measurements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822CF9-7125-456B-995B-878E21882EE7}"/>
              </a:ext>
            </a:extLst>
          </p:cNvPr>
          <p:cNvGrpSpPr/>
          <p:nvPr/>
        </p:nvGrpSpPr>
        <p:grpSpPr>
          <a:xfrm>
            <a:off x="2" y="1295484"/>
            <a:ext cx="3953254" cy="5324772"/>
            <a:chOff x="-1" y="1484957"/>
            <a:chExt cx="11896079" cy="4045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B46117-55D4-4712-A505-50472A6C41A0}"/>
                </a:ext>
              </a:extLst>
            </p:cNvPr>
            <p:cNvSpPr/>
            <p:nvPr/>
          </p:nvSpPr>
          <p:spPr>
            <a:xfrm>
              <a:off x="-1" y="1756395"/>
              <a:ext cx="11885420" cy="3774294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5843FB-E6AD-48A4-B74D-3882D3323E53}"/>
                </a:ext>
              </a:extLst>
            </p:cNvPr>
            <p:cNvSpPr/>
            <p:nvPr/>
          </p:nvSpPr>
          <p:spPr>
            <a:xfrm>
              <a:off x="-1" y="1484960"/>
              <a:ext cx="11896076" cy="27143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l-G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ρ 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DVMP on proton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BDABED-F216-429B-B3A6-512CA39D9878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9CE2A-2EE1-4002-81E2-2EFF2803EC55}"/>
              </a:ext>
            </a:extLst>
          </p:cNvPr>
          <p:cNvGrpSpPr/>
          <p:nvPr/>
        </p:nvGrpSpPr>
        <p:grpSpPr>
          <a:xfrm>
            <a:off x="4114807" y="1295484"/>
            <a:ext cx="4120244" cy="5324772"/>
            <a:chOff x="-1" y="1484957"/>
            <a:chExt cx="11896079" cy="40457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F0A4B86-F638-49E0-9E26-475C57AFA223}"/>
                </a:ext>
              </a:extLst>
            </p:cNvPr>
            <p:cNvSpPr/>
            <p:nvPr/>
          </p:nvSpPr>
          <p:spPr>
            <a:xfrm>
              <a:off x="-1" y="1756395"/>
              <a:ext cx="11885422" cy="3774294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07C9F2-F2F0-4A20-B7E4-E3674770DF3D}"/>
                </a:ext>
              </a:extLst>
            </p:cNvPr>
            <p:cNvSpPr/>
            <p:nvPr/>
          </p:nvSpPr>
          <p:spPr>
            <a:xfrm>
              <a:off x="-1" y="1484959"/>
              <a:ext cx="11896076" cy="271436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l-G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φ 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DVMP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C5F864A-6602-4126-B729-85C580695068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D1308D-64A1-4026-B575-47EC0764BFED}"/>
              </a:ext>
            </a:extLst>
          </p:cNvPr>
          <p:cNvGrpSpPr/>
          <p:nvPr/>
        </p:nvGrpSpPr>
        <p:grpSpPr>
          <a:xfrm>
            <a:off x="8392910" y="1295484"/>
            <a:ext cx="3755542" cy="5324772"/>
            <a:chOff x="-1" y="1484957"/>
            <a:chExt cx="11896079" cy="40457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009DAA-4F52-4803-BFEC-EBA60DDDA766}"/>
                </a:ext>
              </a:extLst>
            </p:cNvPr>
            <p:cNvSpPr/>
            <p:nvPr/>
          </p:nvSpPr>
          <p:spPr>
            <a:xfrm>
              <a:off x="-1" y="1756395"/>
              <a:ext cx="11885420" cy="3774294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106895-F996-455D-BDFE-5E45B71F32D4}"/>
                </a:ext>
              </a:extLst>
            </p:cNvPr>
            <p:cNvSpPr/>
            <p:nvPr/>
          </p:nvSpPr>
          <p:spPr>
            <a:xfrm>
              <a:off x="-1" y="1484959"/>
              <a:ext cx="11896076" cy="274844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l-G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π</a:t>
              </a:r>
              <a:r>
                <a:rPr lang="en-US" sz="12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0  </a:t>
              </a: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DVMP on proton cross section measurement</a:t>
              </a:r>
              <a:endParaRPr lang="en-US" sz="12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D85530F-D016-4219-9D4C-A23B7F6F1B80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8D19B4-1082-4C08-A731-7B6D064F2B57}"/>
              </a:ext>
            </a:extLst>
          </p:cNvPr>
          <p:cNvSpPr txBox="1"/>
          <p:nvPr/>
        </p:nvSpPr>
        <p:spPr>
          <a:xfrm>
            <a:off x="-46821" y="1657222"/>
            <a:ext cx="2554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analyzer: N. Trotta (Connecticut)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28931F-9640-43AC-9750-FB99EDCFB39F}"/>
              </a:ext>
            </a:extLst>
          </p:cNvPr>
          <p:cNvSpPr txBox="1"/>
          <p:nvPr/>
        </p:nvSpPr>
        <p:spPr>
          <a:xfrm>
            <a:off x="4122415" y="1652736"/>
            <a:ext cx="3496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analyzers: P. Moran (MIT) / N. Ram (CEA Saclay)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B4AEA1-4669-43E4-8F9B-AF5F9149C9E6}"/>
              </a:ext>
            </a:extLst>
          </p:cNvPr>
          <p:cNvSpPr txBox="1"/>
          <p:nvPr/>
        </p:nvSpPr>
        <p:spPr>
          <a:xfrm>
            <a:off x="8392910" y="1671077"/>
            <a:ext cx="2191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analyzer: R. Johnston (MIT)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B4F76A-111D-4728-8874-5B98250A3D2C}"/>
              </a:ext>
            </a:extLst>
          </p:cNvPr>
          <p:cNvSpPr/>
          <p:nvPr/>
        </p:nvSpPr>
        <p:spPr>
          <a:xfrm>
            <a:off x="930410" y="6344444"/>
            <a:ext cx="1929138" cy="19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Ongoing analysis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40A415-60EF-42EE-BF21-6AAD27CF08A0}"/>
              </a:ext>
            </a:extLst>
          </p:cNvPr>
          <p:cNvSpPr/>
          <p:nvPr/>
        </p:nvSpPr>
        <p:spPr>
          <a:xfrm>
            <a:off x="5208514" y="6344444"/>
            <a:ext cx="1929138" cy="19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Ongoing analysis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EE1C50-1BE6-4A81-98A3-D78A2371587E}"/>
              </a:ext>
            </a:extLst>
          </p:cNvPr>
          <p:cNvSpPr/>
          <p:nvPr/>
        </p:nvSpPr>
        <p:spPr>
          <a:xfrm>
            <a:off x="9304429" y="6344444"/>
            <a:ext cx="1929138" cy="19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Ongoing analysis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05A3A4-B67E-4D94-A70C-3A4FC5B6D08C}"/>
              </a:ext>
            </a:extLst>
          </p:cNvPr>
          <p:cNvSpPr/>
          <p:nvPr/>
        </p:nvSpPr>
        <p:spPr>
          <a:xfrm>
            <a:off x="4183923" y="1934221"/>
            <a:ext cx="3979919" cy="2341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BDA9F1-84C8-452D-9964-322BF7E6DBE4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DVMP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●● ●●●●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318E1BA-F604-4D5C-B439-40944DC02BC7}"/>
              </a:ext>
            </a:extLst>
          </p:cNvPr>
          <p:cNvGrpSpPr/>
          <p:nvPr/>
        </p:nvGrpSpPr>
        <p:grpSpPr>
          <a:xfrm>
            <a:off x="2" y="2684879"/>
            <a:ext cx="4507451" cy="3582793"/>
            <a:chOff x="2" y="2719873"/>
            <a:chExt cx="4507451" cy="35827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DFBADE-5EF2-4E6C-A2DA-84A1F5D0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" y="2719873"/>
              <a:ext cx="3878932" cy="1970788"/>
            </a:xfrm>
            <a:prstGeom prst="rect">
              <a:avLst/>
            </a:prstGeom>
          </p:spPr>
        </p:pic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4FC74A3E-5CCD-415E-973C-9F5E4CEB0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4690661"/>
              <a:ext cx="3878932" cy="1612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398A5B0-5A09-4A79-B473-318099FE6C42}"/>
                </a:ext>
              </a:extLst>
            </p:cNvPr>
            <p:cNvSpPr/>
            <p:nvPr/>
          </p:nvSpPr>
          <p:spPr>
            <a:xfrm rot="20228600">
              <a:off x="686693" y="4806335"/>
              <a:ext cx="38207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chemeClr val="accent3">
                      <a:lumMod val="75000"/>
                      <a:alpha val="21000"/>
                    </a:schemeClr>
                  </a:solidFill>
                </a:rPr>
                <a:t>Preliminary</a:t>
              </a:r>
              <a:endParaRPr lang="en-US" sz="3200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B75961-A553-4C0C-9A95-4670840971FD}"/>
                </a:ext>
              </a:extLst>
            </p:cNvPr>
            <p:cNvSpPr/>
            <p:nvPr/>
          </p:nvSpPr>
          <p:spPr>
            <a:xfrm>
              <a:off x="3645456" y="2719874"/>
              <a:ext cx="233478" cy="581532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7661814-66B8-4B43-BBA8-0CA32488B170}"/>
              </a:ext>
            </a:extLst>
          </p:cNvPr>
          <p:cNvSpPr/>
          <p:nvPr/>
        </p:nvSpPr>
        <p:spPr>
          <a:xfrm>
            <a:off x="6765656" y="3980415"/>
            <a:ext cx="12506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Figures by P. Moran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44B3EE5-0921-4493-A484-213B44024B94}"/>
              </a:ext>
            </a:extLst>
          </p:cNvPr>
          <p:cNvSpPr/>
          <p:nvPr/>
        </p:nvSpPr>
        <p:spPr>
          <a:xfrm>
            <a:off x="4224094" y="1934353"/>
            <a:ext cx="31361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Cross-section extraction on proton target data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D9B2974-2DD3-4564-AE0B-52F122FB7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651" y="2164785"/>
            <a:ext cx="2235154" cy="211049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7FEE8F9-0517-4C77-B3C5-F0311819691C}"/>
              </a:ext>
            </a:extLst>
          </p:cNvPr>
          <p:cNvSpPr/>
          <p:nvPr/>
        </p:nvSpPr>
        <p:spPr>
          <a:xfrm>
            <a:off x="4592171" y="3664323"/>
            <a:ext cx="1701053" cy="1297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A7AE2BB-09E7-4F4E-92B4-341CA237875F}"/>
              </a:ext>
            </a:extLst>
          </p:cNvPr>
          <p:cNvSpPr/>
          <p:nvPr/>
        </p:nvSpPr>
        <p:spPr>
          <a:xfrm>
            <a:off x="4921624" y="2340118"/>
            <a:ext cx="83316" cy="17096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2C6AFBF-86D5-4D81-AE61-43AF737B88D3}"/>
              </a:ext>
            </a:extLst>
          </p:cNvPr>
          <p:cNvSpPr/>
          <p:nvPr/>
        </p:nvSpPr>
        <p:spPr>
          <a:xfrm>
            <a:off x="5064302" y="2340118"/>
            <a:ext cx="83316" cy="17096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7C140F-F3A3-40A4-8324-1E8B2094C050}"/>
              </a:ext>
            </a:extLst>
          </p:cNvPr>
          <p:cNvSpPr txBox="1"/>
          <p:nvPr/>
        </p:nvSpPr>
        <p:spPr>
          <a:xfrm>
            <a:off x="5520177" y="3616645"/>
            <a:ext cx="702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B050"/>
                </a:solidFill>
              </a:rPr>
              <a:t>Signal band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E97EF81-B502-4838-BFDA-3A03CC2189CF}"/>
              </a:ext>
            </a:extLst>
          </p:cNvPr>
          <p:cNvSpPr txBox="1"/>
          <p:nvPr/>
        </p:nvSpPr>
        <p:spPr>
          <a:xfrm>
            <a:off x="4362488" y="4044449"/>
            <a:ext cx="11576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Hyperon resonances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5A6812-C837-4FF7-BDF7-805D40541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153" y="2398992"/>
            <a:ext cx="2726383" cy="983714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20D1BCE-0374-4873-9907-AE5448795702}"/>
              </a:ext>
            </a:extLst>
          </p:cNvPr>
          <p:cNvSpPr/>
          <p:nvPr/>
        </p:nvSpPr>
        <p:spPr>
          <a:xfrm>
            <a:off x="4191906" y="4447068"/>
            <a:ext cx="3979919" cy="18206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787E9B-B0FE-4507-A85F-5C20DECBD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007" y="4721735"/>
            <a:ext cx="3649072" cy="126011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0AEAD9E-067C-4F86-B500-9BD62BF7DFC0}"/>
              </a:ext>
            </a:extLst>
          </p:cNvPr>
          <p:cNvSpPr/>
          <p:nvPr/>
        </p:nvSpPr>
        <p:spPr>
          <a:xfrm>
            <a:off x="6847695" y="5911435"/>
            <a:ext cx="11753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Figures by N. Ram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3A52CD1-C465-4181-9453-FE95161093F0}"/>
              </a:ext>
            </a:extLst>
          </p:cNvPr>
          <p:cNvSpPr/>
          <p:nvPr/>
        </p:nvSpPr>
        <p:spPr>
          <a:xfrm>
            <a:off x="4227081" y="4398464"/>
            <a:ext cx="2146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BSA measurement on neutron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379692-CD18-4FDD-907C-741A9A0CC944}"/>
              </a:ext>
            </a:extLst>
          </p:cNvPr>
          <p:cNvSpPr txBox="1"/>
          <p:nvPr/>
        </p:nvSpPr>
        <p:spPr>
          <a:xfrm>
            <a:off x="8434362" y="2152980"/>
            <a:ext cx="1628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Significant extension of CLAS6 kinematic reach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D289B3-FBB4-4419-A460-7EA3EA87FB7C}"/>
              </a:ext>
            </a:extLst>
          </p:cNvPr>
          <p:cNvGrpSpPr/>
          <p:nvPr/>
        </p:nvGrpSpPr>
        <p:grpSpPr>
          <a:xfrm>
            <a:off x="8524935" y="1929735"/>
            <a:ext cx="3503613" cy="4336755"/>
            <a:chOff x="8560813" y="1948076"/>
            <a:chExt cx="3503613" cy="4336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9" name="Google Shape;32;p1">
              <a:extLst>
                <a:ext uri="{FF2B5EF4-FFF2-40B4-BE49-F238E27FC236}">
                  <a16:creationId xmlns:a16="http://schemas.microsoft.com/office/drawing/2014/main" id="{C56EEB36-B07F-4596-91BF-9B1E1B919AC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066062" y="1948076"/>
              <a:ext cx="1998364" cy="1689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33;p1">
              <a:extLst>
                <a:ext uri="{FF2B5EF4-FFF2-40B4-BE49-F238E27FC236}">
                  <a16:creationId xmlns:a16="http://schemas.microsoft.com/office/drawing/2014/main" id="{FCEB0059-3115-4BE6-8942-15E4B2D1508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560813" y="3627825"/>
              <a:ext cx="3503613" cy="26570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4D08F56-1417-4C17-B44A-FCB9D1EE4B86}"/>
              </a:ext>
            </a:extLst>
          </p:cNvPr>
          <p:cNvSpPr txBox="1"/>
          <p:nvPr/>
        </p:nvSpPr>
        <p:spPr>
          <a:xfrm>
            <a:off x="10668" y="2050902"/>
            <a:ext cx="4005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Reaction reconstructed in the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ep</a:t>
            </a:r>
            <a:r>
              <a:rPr lang="el-G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→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e’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π</a:t>
            </a:r>
            <a:r>
              <a:rPr lang="en-US" sz="1000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+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π</a:t>
            </a:r>
            <a:r>
              <a:rPr lang="en-US" sz="1400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p)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channel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Preliminary BSA is extracted</a:t>
            </a:r>
          </a:p>
        </p:txBody>
      </p:sp>
    </p:spTree>
    <p:extLst>
      <p:ext uri="{BB962C8B-B14F-4D97-AF65-F5344CB8AC3E}">
        <p14:creationId xmlns:p14="http://schemas.microsoft.com/office/powerpoint/2010/main" val="42122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7B0DCCF-F3B6-40BA-8E2B-607A1E1CD459}"/>
              </a:ext>
            </a:extLst>
          </p:cNvPr>
          <p:cNvGrpSpPr/>
          <p:nvPr/>
        </p:nvGrpSpPr>
        <p:grpSpPr>
          <a:xfrm>
            <a:off x="-10700" y="1372668"/>
            <a:ext cx="12102086" cy="5186153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419EF2-573C-40AD-B5EE-8BB1A9CF7A64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8FA16C-BD16-48F7-90D0-6C2635ACF1FD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72" y="415299"/>
            <a:ext cx="10873943" cy="48749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The Generalized Parton Distributions…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r>
              <a:rPr lang="en-US" dirty="0"/>
              <a:t>/23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D66A3-6BA6-47CA-B9E2-9A4DB7D42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1" y="1821197"/>
            <a:ext cx="1971019" cy="2758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26B092-53B1-40B9-84BB-6A7135A6A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185" y="1734849"/>
            <a:ext cx="1971020" cy="2807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CAB580-6A8B-4275-AE9A-215312D1E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080" y="1729178"/>
            <a:ext cx="1971020" cy="2962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B6DBE7-AD2F-46F3-B52C-EED36D04C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430" y="5243328"/>
            <a:ext cx="1395299" cy="12566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6FF6BE-A4D5-4C88-9718-88CA5BD34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203" y="5310177"/>
            <a:ext cx="1337722" cy="12214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E8C47A-1109-43BD-9CAC-FE4620623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17" y="5185126"/>
            <a:ext cx="1597679" cy="1346503"/>
          </a:xfrm>
          <a:prstGeom prst="rect">
            <a:avLst/>
          </a:prstGeom>
        </p:spPr>
      </p:pic>
      <p:sp>
        <p:nvSpPr>
          <p:cNvPr id="25" name="Arrow: Bent 24">
            <a:extLst>
              <a:ext uri="{FF2B5EF4-FFF2-40B4-BE49-F238E27FC236}">
                <a16:creationId xmlns:a16="http://schemas.microsoft.com/office/drawing/2014/main" id="{A5C00BF0-31F4-425A-AA24-B2AFE3674B64}"/>
              </a:ext>
            </a:extLst>
          </p:cNvPr>
          <p:cNvSpPr/>
          <p:nvPr/>
        </p:nvSpPr>
        <p:spPr>
          <a:xfrm rot="2362254">
            <a:off x="2669381" y="1820422"/>
            <a:ext cx="1661004" cy="1581720"/>
          </a:xfrm>
          <a:prstGeom prst="bentArrow">
            <a:avLst>
              <a:gd name="adj1" fmla="val 11160"/>
              <a:gd name="adj2" fmla="val 12904"/>
              <a:gd name="adj3" fmla="val 23679"/>
              <a:gd name="adj4" fmla="val 7991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Bent 25">
            <a:extLst>
              <a:ext uri="{FF2B5EF4-FFF2-40B4-BE49-F238E27FC236}">
                <a16:creationId xmlns:a16="http://schemas.microsoft.com/office/drawing/2014/main" id="{9A147CC4-6B55-46E0-A476-C39902375B93}"/>
              </a:ext>
            </a:extLst>
          </p:cNvPr>
          <p:cNvSpPr/>
          <p:nvPr/>
        </p:nvSpPr>
        <p:spPr>
          <a:xfrm rot="19146667" flipH="1">
            <a:off x="7650873" y="1854893"/>
            <a:ext cx="1566971" cy="1642867"/>
          </a:xfrm>
          <a:prstGeom prst="bentArrow">
            <a:avLst>
              <a:gd name="adj1" fmla="val 12199"/>
              <a:gd name="adj2" fmla="val 13757"/>
              <a:gd name="adj3" fmla="val 23679"/>
              <a:gd name="adj4" fmla="val 763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71AFE7-12F8-41F0-86D1-EF7AFFFC0F7E}"/>
              </a:ext>
            </a:extLst>
          </p:cNvPr>
          <p:cNvSpPr txBox="1"/>
          <p:nvPr/>
        </p:nvSpPr>
        <p:spPr>
          <a:xfrm>
            <a:off x="672631" y="1365253"/>
            <a:ext cx="164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Form Factors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ABBE43-3AE6-4445-9BBF-D3B8F03AEC88}"/>
              </a:ext>
            </a:extLst>
          </p:cNvPr>
          <p:cNvSpPr txBox="1"/>
          <p:nvPr/>
        </p:nvSpPr>
        <p:spPr>
          <a:xfrm>
            <a:off x="5644132" y="1360739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GPDs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D25737-3D2A-4095-85C1-80EB5591EE06}"/>
              </a:ext>
            </a:extLst>
          </p:cNvPr>
          <p:cNvSpPr txBox="1"/>
          <p:nvPr/>
        </p:nvSpPr>
        <p:spPr>
          <a:xfrm>
            <a:off x="10672749" y="1359553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PDFs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27DAC-22B7-49E2-AF21-459A5A9C059E}"/>
              </a:ext>
            </a:extLst>
          </p:cNvPr>
          <p:cNvSpPr txBox="1"/>
          <p:nvPr/>
        </p:nvSpPr>
        <p:spPr>
          <a:xfrm>
            <a:off x="2427550" y="1372458"/>
            <a:ext cx="208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Position in the transverse plane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E2AB3E-7658-44F4-9735-57498326D76F}"/>
              </a:ext>
            </a:extLst>
          </p:cNvPr>
          <p:cNvSpPr txBox="1"/>
          <p:nvPr/>
        </p:nvSpPr>
        <p:spPr>
          <a:xfrm>
            <a:off x="7271100" y="1465425"/>
            <a:ext cx="237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Momentum in the longitudinal direction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330B28-89AB-427F-801D-963EBD8B16DE}"/>
              </a:ext>
            </a:extLst>
          </p:cNvPr>
          <p:cNvSpPr txBox="1"/>
          <p:nvPr/>
        </p:nvSpPr>
        <p:spPr>
          <a:xfrm>
            <a:off x="241959" y="4542158"/>
            <a:ext cx="207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Accessed via elastic </a:t>
            </a:r>
          </a:p>
          <a:p>
            <a:pPr algn="ctr"/>
            <a:r>
              <a:rPr lang="en-US" dirty="0"/>
              <a:t>scattering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DB7740-9020-41E7-8647-0F37287A20B6}"/>
              </a:ext>
            </a:extLst>
          </p:cNvPr>
          <p:cNvSpPr txBox="1"/>
          <p:nvPr/>
        </p:nvSpPr>
        <p:spPr>
          <a:xfrm>
            <a:off x="9330893" y="4542157"/>
            <a:ext cx="2821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Accessed via Deep Inelastic </a:t>
            </a:r>
          </a:p>
          <a:p>
            <a:pPr algn="ctr"/>
            <a:r>
              <a:rPr lang="en-US" dirty="0"/>
              <a:t>Scattering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495E41-A44C-4692-B4B2-4ACB30D3B47D}"/>
              </a:ext>
            </a:extLst>
          </p:cNvPr>
          <p:cNvSpPr txBox="1"/>
          <p:nvPr/>
        </p:nvSpPr>
        <p:spPr>
          <a:xfrm>
            <a:off x="4464212" y="4647771"/>
            <a:ext cx="305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… and their correlations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F37F42-8DC1-47BF-8ED0-4EE9F72E71BA}"/>
              </a:ext>
            </a:extLst>
          </p:cNvPr>
          <p:cNvSpPr txBox="1"/>
          <p:nvPr/>
        </p:nvSpPr>
        <p:spPr>
          <a:xfrm>
            <a:off x="4513384" y="4924560"/>
            <a:ext cx="319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Accessed via exclusive reactions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F005554-060C-400F-8C35-6B04BD378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705" y="5251261"/>
            <a:ext cx="1574256" cy="12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BA126D-8224-4B62-817E-308C08D4F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7285" y="3141752"/>
            <a:ext cx="2918250" cy="602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2C7EBA-8911-46AA-83F3-75CDBCA768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0708" y="2901967"/>
            <a:ext cx="2331320" cy="674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A63A4-25BD-4460-8DB5-46CDA9FCDB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5588" y="3518269"/>
            <a:ext cx="2311664" cy="5967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AC7144-7F2E-49F8-9A42-931776B416AB}"/>
              </a:ext>
            </a:extLst>
          </p:cNvPr>
          <p:cNvSpPr/>
          <p:nvPr/>
        </p:nvSpPr>
        <p:spPr>
          <a:xfrm>
            <a:off x="2322185" y="2901967"/>
            <a:ext cx="2350476" cy="1347628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4C8EF46-67BE-4364-BE28-ED439E905ABE}"/>
              </a:ext>
            </a:extLst>
          </p:cNvPr>
          <p:cNvSpPr/>
          <p:nvPr/>
        </p:nvSpPr>
        <p:spPr>
          <a:xfrm>
            <a:off x="6959293" y="3044152"/>
            <a:ext cx="2821606" cy="79317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77C3C4-AE91-4B5C-8CC9-1CCBED4844CE}"/>
              </a:ext>
            </a:extLst>
          </p:cNvPr>
          <p:cNvSpPr/>
          <p:nvPr/>
        </p:nvSpPr>
        <p:spPr>
          <a:xfrm>
            <a:off x="7227881" y="6413044"/>
            <a:ext cx="590909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Figures in A.V. Belitsky, A.V. Radyushkin, Unraveling hadron structure with generalized parton distributions, Physics Reports, Volume 418, Issues 1–6 2005</a:t>
            </a:r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105384-B2BC-4527-BAF6-AA46D381AA6D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Generalized Parton Distributions		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 ● ●● ●●●●●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4983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5C51888-62FE-46F8-90FA-CBA9AB9A51C6}"/>
              </a:ext>
            </a:extLst>
          </p:cNvPr>
          <p:cNvGrpSpPr/>
          <p:nvPr/>
        </p:nvGrpSpPr>
        <p:grpSpPr>
          <a:xfrm>
            <a:off x="2076" y="2373744"/>
            <a:ext cx="11349415" cy="4174837"/>
            <a:chOff x="-1" y="1484957"/>
            <a:chExt cx="11896079" cy="40457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02D0DF-794A-45AF-8871-C1245AF6E232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2D12E0-65EE-4473-A273-F2BC230E0C95}"/>
                </a:ext>
              </a:extLst>
            </p:cNvPr>
            <p:cNvSpPr/>
            <p:nvPr/>
          </p:nvSpPr>
          <p:spPr>
            <a:xfrm>
              <a:off x="-1" y="1484960"/>
              <a:ext cx="11896076" cy="307942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 potential solution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1EFD08-861A-42DB-8E69-ADC23888164C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9C354-8085-4C30-9E88-3B04E6A4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r>
              <a:rPr lang="en-US" dirty="0"/>
              <a:t>/23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4CFCF-AE5E-4B54-96D6-E3F49008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467693"/>
            <a:ext cx="11081651" cy="48749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A mid-term perspective with CLAS12: Luminosity upgrade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2655A1-5724-4AE3-862E-99C78957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6894"/>
            <a:ext cx="6273465" cy="3683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2C17B-9D57-4257-9186-079A9B8F0704}"/>
              </a:ext>
            </a:extLst>
          </p:cNvPr>
          <p:cNvSpPr txBox="1"/>
          <p:nvPr/>
        </p:nvSpPr>
        <p:spPr>
          <a:xfrm>
            <a:off x="0" y="6471115"/>
            <a:ext cx="3033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Figures courtesy of R.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Paremuzyan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21ED10-9255-4A77-B9A2-D21C5E4F3F06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Some perspectives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●● ●●●●● 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3EB99-99C3-4214-8B2B-48CF0C205BA9}"/>
              </a:ext>
            </a:extLst>
          </p:cNvPr>
          <p:cNvSpPr txBox="1"/>
          <p:nvPr/>
        </p:nvSpPr>
        <p:spPr>
          <a:xfrm>
            <a:off x="150181" y="1402330"/>
            <a:ext cx="916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Exclusive reaction have typically a low cross-section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Each additional detected track/particle comes with a detection efficiency “penalty”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These measurement require large luminosity, which is mostly limited by DC occupancies in CLAS12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821C4C-7D08-4F0D-A5D8-308E78E60500}"/>
              </a:ext>
            </a:extLst>
          </p:cNvPr>
          <p:cNvSpPr txBox="1"/>
          <p:nvPr/>
        </p:nvSpPr>
        <p:spPr>
          <a:xfrm>
            <a:off x="6492841" y="2691516"/>
            <a:ext cx="46326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Rwell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-based detector in front of DC region 1…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…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combined with increased efficiency of AI tracking, already in place for the current data-processing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Goal: doubling the luminosity</a:t>
            </a:r>
          </a:p>
        </p:txBody>
      </p:sp>
      <p:pic>
        <p:nvPicPr>
          <p:cNvPr id="1030" name="Picture 6" descr="https://lh6.googleusercontent.com/_6pjlFudT7FlYszterqECuA6cZPRK-EO5mPQ-cvMG3WeiZnj-a21MJW7m06-8OE9MOab5BscpfCjwRwA2jtGQDoiKTY-WesIinHkEDJ9lIADon8ql0u7R3y3L2qvTxfSWaJIDWikmjUO3BMeSNxR6A=s2048">
            <a:extLst>
              <a:ext uri="{FF2B5EF4-FFF2-40B4-BE49-F238E27FC236}">
                <a16:creationId xmlns:a16="http://schemas.microsoft.com/office/drawing/2014/main" id="{DC9048D8-E305-47FA-9BA2-A80A70658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10" y="3091630"/>
            <a:ext cx="3869144" cy="22533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55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43C999FB-60DD-4E89-BAE3-3F96502F1E28}"/>
              </a:ext>
            </a:extLst>
          </p:cNvPr>
          <p:cNvGrpSpPr/>
          <p:nvPr/>
        </p:nvGrpSpPr>
        <p:grpSpPr>
          <a:xfrm>
            <a:off x="2076" y="2203813"/>
            <a:ext cx="11283761" cy="4186494"/>
            <a:chOff x="-1" y="1484957"/>
            <a:chExt cx="11896079" cy="404573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72A4A35-5343-43F8-B98C-2A36F15F3288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23A2CD5-624C-409A-B935-2CD2475A100C}"/>
                </a:ext>
              </a:extLst>
            </p:cNvPr>
            <p:cNvSpPr/>
            <p:nvPr/>
          </p:nvSpPr>
          <p:spPr>
            <a:xfrm>
              <a:off x="-1" y="1484960"/>
              <a:ext cx="11896076" cy="307942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Capturing the complete kinematic dependence of GPDs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1E784F6-57C9-4B35-8E77-1F0FD708AD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9C354-8085-4C30-9E88-3B04E6A4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r>
              <a:rPr lang="en-US" dirty="0"/>
              <a:t>/23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4CFCF-AE5E-4B54-96D6-E3F49008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467693"/>
            <a:ext cx="11081651" cy="487490"/>
          </a:xfrm>
        </p:spPr>
        <p:txBody>
          <a:bodyPr/>
          <a:lstStyle/>
          <a:p>
            <a:r>
              <a:rPr lang="en-US" sz="3200" dirty="0"/>
              <a:t>A long term perspective: Double DVCS measurement</a:t>
            </a:r>
            <a:endParaRPr lang="en-US" sz="32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09D8C2-7BDA-49F7-9D5D-C1AF4F91CEE0}"/>
              </a:ext>
            </a:extLst>
          </p:cNvPr>
          <p:cNvGrpSpPr/>
          <p:nvPr/>
        </p:nvGrpSpPr>
        <p:grpSpPr>
          <a:xfrm>
            <a:off x="-10703" y="1298864"/>
            <a:ext cx="11296539" cy="850386"/>
            <a:chOff x="-10703" y="1298864"/>
            <a:chExt cx="11296539" cy="8503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F129A9B-E164-46B0-B0D5-B7A84F40B390}"/>
                </a:ext>
              </a:extLst>
            </p:cNvPr>
            <p:cNvGrpSpPr/>
            <p:nvPr/>
          </p:nvGrpSpPr>
          <p:grpSpPr>
            <a:xfrm>
              <a:off x="-10703" y="1298864"/>
              <a:ext cx="11296539" cy="850386"/>
              <a:chOff x="0" y="1363578"/>
              <a:chExt cx="11896078" cy="1109709"/>
            </a:xfrm>
            <a:solidFill>
              <a:schemeClr val="bg1">
                <a:lumMod val="95000"/>
                <a:alpha val="60000"/>
              </a:schemeClr>
            </a:solidFill>
            <a:effectLst/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7BA0297-E5E9-4399-9522-5F48277218A4}"/>
                  </a:ext>
                </a:extLst>
              </p:cNvPr>
              <p:cNvSpPr/>
              <p:nvPr/>
            </p:nvSpPr>
            <p:spPr>
              <a:xfrm>
                <a:off x="0" y="1363578"/>
                <a:ext cx="11896078" cy="110970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FB6B48F-970C-4119-AC5E-53189CACDE56}"/>
                  </a:ext>
                </a:extLst>
              </p:cNvPr>
              <p:cNvCxnSpPr/>
              <p:nvPr/>
            </p:nvCxnSpPr>
            <p:spPr>
              <a:xfrm>
                <a:off x="11896078" y="1363578"/>
                <a:ext cx="0" cy="1109709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 descr="\documentclass{article}&#10;\usepackage{amsmath}&#10;\pagestyle{empty}&#10;\begin{document}&#10;&#10;$ep \rightarrow e' \mu^+ \mu^- p$&#10;&#10;&#10;\end{document}" title="IguanaTex Bitmap Display">
              <a:extLst>
                <a:ext uri="{FF2B5EF4-FFF2-40B4-BE49-F238E27FC236}">
                  <a16:creationId xmlns:a16="http://schemas.microsoft.com/office/drawing/2014/main" id="{21302672-80C8-435E-A45E-165E06BEEEA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536444" y="1392549"/>
              <a:ext cx="3567553" cy="576297"/>
            </a:xfrm>
            <a:prstGeom prst="rect">
              <a:avLst/>
            </a:prstGeom>
          </p:spPr>
        </p:pic>
      </p:grpSp>
      <p:pic>
        <p:nvPicPr>
          <p:cNvPr id="55" name="Picture 4" descr="https://lh5.googleusercontent.com/Ba2-aQLrOKfKgogvB9z-KW2HWeVhSUy0FvTcProsGNr8T0P9otThL2lI8Obdwwi_hSG1WPH8aD_CYt27SGPxGIVJq1Nhrco6U719fJtEi-FlvKqJwaK-R8mP5nAGzNE4AScq6zhyfOk2I2j8mlQtAQ=s2048">
            <a:extLst>
              <a:ext uri="{FF2B5EF4-FFF2-40B4-BE49-F238E27FC236}">
                <a16:creationId xmlns:a16="http://schemas.microsoft.com/office/drawing/2014/main" id="{70B2343C-306E-4ACB-AB4C-BC17838B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05" y="2582552"/>
            <a:ext cx="2886333" cy="23437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DD3CA48-CB04-4940-9AFD-A086A0D8C4ED}"/>
              </a:ext>
            </a:extLst>
          </p:cNvPr>
          <p:cNvGrpSpPr/>
          <p:nvPr/>
        </p:nvGrpSpPr>
        <p:grpSpPr>
          <a:xfrm>
            <a:off x="5077466" y="2491981"/>
            <a:ext cx="6208371" cy="3834419"/>
            <a:chOff x="5320221" y="2149249"/>
            <a:chExt cx="6088227" cy="3636552"/>
          </a:xfrm>
        </p:grpSpPr>
        <p:pic>
          <p:nvPicPr>
            <p:cNvPr id="60" name="Picture 2" descr="https://lh6.googleusercontent.com/H1_FCgchkLsW4T2ZwmEKodZiw78eR5IhUCB1wCGr5oO0QDNiv1UTQiQIgygnnFZC9hvHHAA67bKGwMN4wGyMJXbhEGfk_8wYsGXdRNS6VS0BdyxlXat8DqUY-nuOCTsyJNOFBkYWbC9Gg7u_0Ft3mw=s2048">
              <a:extLst>
                <a:ext uri="{FF2B5EF4-FFF2-40B4-BE49-F238E27FC236}">
                  <a16:creationId xmlns:a16="http://schemas.microsoft.com/office/drawing/2014/main" id="{61A57C10-763A-4CB2-A818-990E45F7D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0221" y="2149249"/>
              <a:ext cx="5848349" cy="3629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7AF5382-A785-4581-BD50-361972D07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8858" y="2752078"/>
              <a:ext cx="2743200" cy="1997476"/>
            </a:xfrm>
            <a:prstGeom prst="line">
              <a:avLst/>
            </a:prstGeom>
            <a:ln w="4762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B313195-75AB-4D81-835C-CCE0BAE9BA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22058" y="2752078"/>
              <a:ext cx="1359862" cy="2642882"/>
            </a:xfrm>
            <a:prstGeom prst="line">
              <a:avLst/>
            </a:prstGeom>
            <a:ln w="4762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AD05F6C-5E19-42B0-B87A-10318EA266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42480" y="3407502"/>
              <a:ext cx="3393440" cy="370840"/>
            </a:xfrm>
            <a:prstGeom prst="line">
              <a:avLst/>
            </a:prstGeom>
            <a:ln w="82550">
              <a:solidFill>
                <a:srgbClr val="FFC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34A08BD-55A5-4309-A3FE-16F66F81D701}"/>
                </a:ext>
              </a:extLst>
            </p:cNvPr>
            <p:cNvSpPr txBox="1"/>
            <p:nvPr/>
          </p:nvSpPr>
          <p:spPr>
            <a:xfrm>
              <a:off x="10337321" y="5262581"/>
              <a:ext cx="10711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chemeClr val="accent1"/>
                  </a:solidFill>
                </a:rPr>
                <a:t>Im</a:t>
              </a:r>
              <a:r>
                <a:rPr lang="en-US" sz="2800" dirty="0">
                  <a:solidFill>
                    <a:schemeClr val="accent1"/>
                  </a:solidFill>
                </a:rPr>
                <a:t>(</a:t>
              </a:r>
              <a:r>
                <a:rPr lang="en-US" sz="2800" dirty="0">
                  <a:solidFill>
                    <a:schemeClr val="accent1"/>
                  </a:solidFill>
                  <a:latin typeface="French Script MT" panose="03020402040607040605" pitchFamily="66" charset="0"/>
                </a:rPr>
                <a:t>H</a:t>
              </a:r>
              <a:r>
                <a:rPr lang="en-US" sz="2800" dirty="0">
                  <a:solidFill>
                    <a:schemeClr val="accent1"/>
                  </a:solidFill>
                </a:rPr>
                <a:t>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A1E7BAD-7C97-4036-80AA-E4A6A3CBEE79}"/>
                </a:ext>
              </a:extLst>
            </p:cNvPr>
            <p:cNvSpPr txBox="1"/>
            <p:nvPr/>
          </p:nvSpPr>
          <p:spPr>
            <a:xfrm>
              <a:off x="9411985" y="3163350"/>
              <a:ext cx="10919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Re(</a:t>
              </a:r>
              <a:r>
                <a:rPr lang="en-US" sz="2800" dirty="0">
                  <a:solidFill>
                    <a:srgbClr val="FFC000"/>
                  </a:solidFill>
                  <a:latin typeface="French Script MT" panose="03020402040607040605" pitchFamily="66" charset="0"/>
                </a:rPr>
                <a:t>H</a:t>
              </a:r>
              <a:r>
                <a:rPr lang="en-US" sz="2800" dirty="0">
                  <a:solidFill>
                    <a:srgbClr val="FFC000"/>
                  </a:solidFill>
                </a:rPr>
                <a:t>)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0983AEB-0B75-48FC-98AB-DEE6D0C1F15A}"/>
                </a:ext>
              </a:extLst>
            </p:cNvPr>
            <p:cNvSpPr txBox="1"/>
            <p:nvPr/>
          </p:nvSpPr>
          <p:spPr>
            <a:xfrm>
              <a:off x="7486462" y="4134748"/>
              <a:ext cx="18596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DDVCS</a:t>
              </a:r>
            </a:p>
          </p:txBody>
        </p:sp>
      </p:grpSp>
      <p:pic>
        <p:nvPicPr>
          <p:cNvPr id="57" name="Picture 56" descr="\documentclass{article}&#10;\usepackage{amsmath}&#10;\pagestyle{empty}&#10;\begin{document}&#10;&#10;&#10;$ \mathcal{H}(\xi ', \xi , t) = \int_{-1}^1 dx H(x,\xi ,t) \left( \frac{1}{\xi '-x-i \epsilon} - \frac{1}{\xi '+x-i\epsilon} \right)$&#10;&#10;\end{document}" title="IguanaTex Bitmap Display">
            <a:extLst>
              <a:ext uri="{FF2B5EF4-FFF2-40B4-BE49-F238E27FC236}">
                <a16:creationId xmlns:a16="http://schemas.microsoft.com/office/drawing/2014/main" id="{2516209E-2FFA-4FF3-92C4-0A2BD42F73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0658" y="5031889"/>
            <a:ext cx="4711771" cy="416446"/>
          </a:xfrm>
          <a:prstGeom prst="rect">
            <a:avLst/>
          </a:prstGeom>
        </p:spPr>
      </p:pic>
      <p:pic>
        <p:nvPicPr>
          <p:cNvPr id="58" name="Picture 57" descr="\documentclass{article}&#10;\usepackage{amsmath}&#10;\pagestyle{empty}&#10;\begin{document}&#10;&#10;&#10;$ Im\mathcal{H}(\xi',\xi,t) \propto H(\xi',\xi,t)-H(-\xi',\xi,t)  $&#10;&#10;\end{document}" title="IguanaTex Bitmap Display">
            <a:extLst>
              <a:ext uri="{FF2B5EF4-FFF2-40B4-BE49-F238E27FC236}">
                <a16:creationId xmlns:a16="http://schemas.microsoft.com/office/drawing/2014/main" id="{3E2095C5-AE81-4571-8262-047FB18922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4477" y="5661492"/>
            <a:ext cx="3724135" cy="22643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8013EF6-74E8-4FA1-B25D-ACEF463198E1}"/>
              </a:ext>
            </a:extLst>
          </p:cNvPr>
          <p:cNvSpPr txBox="1"/>
          <p:nvPr/>
        </p:nvSpPr>
        <p:spPr>
          <a:xfrm>
            <a:off x="178646" y="6001961"/>
            <a:ext cx="657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 to completely map the kinematic dependence of the GPDs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C483F0A-8985-440A-A59E-23B5EAF0FAD3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Some perspectives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●● ●●●●● 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6832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871775C-CA2F-4372-BFAA-D29DE0AB885C}"/>
              </a:ext>
            </a:extLst>
          </p:cNvPr>
          <p:cNvGrpSpPr/>
          <p:nvPr/>
        </p:nvGrpSpPr>
        <p:grpSpPr>
          <a:xfrm>
            <a:off x="2076" y="3341241"/>
            <a:ext cx="6409539" cy="3372057"/>
            <a:chOff x="-1" y="1484957"/>
            <a:chExt cx="11896079" cy="40457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6E79C7-D04E-4C2B-8A33-4CF6BA55EAE9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A1732C-E3E3-4F9C-8E5F-C8F59EA09684}"/>
                </a:ext>
              </a:extLst>
            </p:cNvPr>
            <p:cNvSpPr/>
            <p:nvPr/>
          </p:nvSpPr>
          <p:spPr>
            <a:xfrm>
              <a:off x="-1" y="1484961"/>
              <a:ext cx="11896075" cy="390008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 potential solution: </a:t>
              </a:r>
              <a:r>
                <a:rPr lang="el-G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μ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CLAS12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A1D413-D222-4540-A05A-35970E4540A0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9C354-8085-4C30-9E88-3B04E6A4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r>
              <a:rPr lang="en-US" dirty="0"/>
              <a:t>/23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4CFCF-AE5E-4B54-96D6-E3F49008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467693"/>
            <a:ext cx="11081651" cy="487490"/>
          </a:xfrm>
        </p:spPr>
        <p:txBody>
          <a:bodyPr/>
          <a:lstStyle/>
          <a:p>
            <a:r>
              <a:rPr lang="en-US" sz="3200" dirty="0"/>
              <a:t>A long term perspective: Double DVCS measurement</a:t>
            </a:r>
            <a:endParaRPr lang="en-US" sz="3200" dirty="0"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B4B90E-A1FF-4F1B-9A78-B58AC1BEC44D}"/>
              </a:ext>
            </a:extLst>
          </p:cNvPr>
          <p:cNvGrpSpPr/>
          <p:nvPr/>
        </p:nvGrpSpPr>
        <p:grpSpPr>
          <a:xfrm>
            <a:off x="-10704" y="2242935"/>
            <a:ext cx="6412341" cy="983839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ABFD52-0AEA-445E-9F98-0ABF9B205FFE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Two main challenges for DDVCS measurement:</a:t>
              </a:r>
            </a:p>
            <a:p>
              <a:pPr marL="800100" lvl="1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Low x-section: requires high-luminosity</a:t>
              </a:r>
            </a:p>
            <a:p>
              <a:pPr marL="800100" lvl="1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Muon detection needed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769564-C655-4F86-9BC0-1176B949304B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DCE590-2978-4925-9EC7-B4E7D7B269F2}"/>
              </a:ext>
            </a:extLst>
          </p:cNvPr>
          <p:cNvGrpSpPr/>
          <p:nvPr/>
        </p:nvGrpSpPr>
        <p:grpSpPr>
          <a:xfrm>
            <a:off x="6660829" y="2240112"/>
            <a:ext cx="5634413" cy="3021793"/>
            <a:chOff x="6945088" y="1391608"/>
            <a:chExt cx="5719212" cy="29464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9D7E56E-C1A0-4513-99A4-C710B7A9F888}"/>
                </a:ext>
              </a:extLst>
            </p:cNvPr>
            <p:cNvGrpSpPr/>
            <p:nvPr/>
          </p:nvGrpSpPr>
          <p:grpSpPr>
            <a:xfrm>
              <a:off x="6945088" y="1391608"/>
              <a:ext cx="5080433" cy="2946421"/>
              <a:chOff x="1908821" y="1484957"/>
              <a:chExt cx="9987257" cy="325294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8F233F1-2D8C-41E4-9251-86CCD9C35251}"/>
                  </a:ext>
                </a:extLst>
              </p:cNvPr>
              <p:cNvSpPr/>
              <p:nvPr/>
            </p:nvSpPr>
            <p:spPr>
              <a:xfrm>
                <a:off x="1908821" y="1484958"/>
                <a:ext cx="9987257" cy="3252945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498261-EC54-43CA-825C-B5179FD47F54}"/>
                  </a:ext>
                </a:extLst>
              </p:cNvPr>
              <p:cNvSpPr/>
              <p:nvPr/>
            </p:nvSpPr>
            <p:spPr>
              <a:xfrm>
                <a:off x="1908821" y="1484957"/>
                <a:ext cx="9987257" cy="4198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Kinematic reach for DDVCS with </a:t>
                </a:r>
                <a:r>
                  <a:rPr lang="el-GR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μ</a:t>
                </a:r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CLAS12</a:t>
                </a:r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FF8BF1E-072F-4D19-BF58-A61D2E66F3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6078" y="1484957"/>
                <a:ext cx="0" cy="3252946"/>
              </a:xfrm>
              <a:prstGeom prst="lin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48DAE4-4AE4-4591-A53F-8CD14A09B1B8}"/>
                </a:ext>
              </a:extLst>
            </p:cNvPr>
            <p:cNvGrpSpPr/>
            <p:nvPr/>
          </p:nvGrpSpPr>
          <p:grpSpPr>
            <a:xfrm>
              <a:off x="7330906" y="1822008"/>
              <a:ext cx="5333394" cy="2166620"/>
              <a:chOff x="7330906" y="3354157"/>
              <a:chExt cx="5333394" cy="2166620"/>
            </a:xfrm>
          </p:grpSpPr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59C7D997-83C6-4AC4-B173-AD3ADC230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0906" y="3357223"/>
                <a:ext cx="2213310" cy="21635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3">
                <a:extLst>
                  <a:ext uri="{FF2B5EF4-FFF2-40B4-BE49-F238E27FC236}">
                    <a16:creationId xmlns:a16="http://schemas.microsoft.com/office/drawing/2014/main" id="{6C545448-55C7-4DD4-A793-BC8D62869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44216" y="3354157"/>
                <a:ext cx="2337548" cy="216661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AA76A1-B827-4B50-A82E-328090E7AB7D}"/>
                  </a:ext>
                </a:extLst>
              </p:cNvPr>
              <p:cNvSpPr txBox="1"/>
              <p:nvPr/>
            </p:nvSpPr>
            <p:spPr>
              <a:xfrm>
                <a:off x="9807309" y="3418634"/>
                <a:ext cx="2856991" cy="93871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 dirty="0"/>
                  <a:t>2 GeV</a:t>
                </a:r>
                <a:r>
                  <a:rPr lang="en-US" sz="1100" b="1" baseline="30000" dirty="0"/>
                  <a:t>2</a:t>
                </a:r>
                <a:r>
                  <a:rPr lang="en-US" sz="1100" b="1" dirty="0"/>
                  <a:t> &lt; Q</a:t>
                </a:r>
                <a:r>
                  <a:rPr lang="en-US" sz="1100" b="1" baseline="30000" dirty="0"/>
                  <a:t>2</a:t>
                </a:r>
                <a:r>
                  <a:rPr lang="en-US" sz="1100" b="1" dirty="0"/>
                  <a:t> &lt; 3 GeV</a:t>
                </a:r>
                <a:r>
                  <a:rPr lang="en-US" sz="1100" b="1" baseline="30000" dirty="0"/>
                  <a:t>2</a:t>
                </a:r>
              </a:p>
              <a:p>
                <a:r>
                  <a:rPr lang="en-US" sz="1100" dirty="0">
                    <a:solidFill>
                      <a:srgbClr val="FF0000"/>
                    </a:solidFill>
                    <a:cs typeface="Calibri"/>
                  </a:rPr>
                  <a:t>0.8 GeV</a:t>
                </a:r>
                <a:r>
                  <a:rPr lang="en-US" sz="1100" baseline="30000" dirty="0">
                    <a:solidFill>
                      <a:srgbClr val="FF0000"/>
                    </a:solidFill>
                    <a:cs typeface="Calibri"/>
                  </a:rPr>
                  <a:t>2</a:t>
                </a:r>
                <a:r>
                  <a:rPr lang="en-US" sz="1100" dirty="0">
                    <a:solidFill>
                      <a:srgbClr val="FF0000"/>
                    </a:solidFill>
                    <a:cs typeface="Calibri"/>
                  </a:rPr>
                  <a:t> &lt; Q</a:t>
                </a:r>
                <a:r>
                  <a:rPr lang="en-US" sz="1100" baseline="30000" dirty="0">
                    <a:solidFill>
                      <a:srgbClr val="FF0000"/>
                    </a:solidFill>
                    <a:cs typeface="Calibri"/>
                  </a:rPr>
                  <a:t>'2</a:t>
                </a:r>
                <a:r>
                  <a:rPr lang="en-US" sz="1100" dirty="0">
                    <a:solidFill>
                      <a:srgbClr val="FF0000"/>
                    </a:solidFill>
                    <a:cs typeface="Calibri"/>
                  </a:rPr>
                  <a:t> &lt; 1.6 GeV</a:t>
                </a:r>
                <a:r>
                  <a:rPr lang="en-US" sz="1100" baseline="30000" dirty="0">
                    <a:solidFill>
                      <a:srgbClr val="FF0000"/>
                    </a:solidFill>
                    <a:cs typeface="Calibri"/>
                  </a:rPr>
                  <a:t>2 </a:t>
                </a:r>
              </a:p>
              <a:p>
                <a:r>
                  <a:rPr lang="en-US" sz="1100" dirty="0">
                    <a:solidFill>
                      <a:srgbClr val="00B050"/>
                    </a:solidFill>
                    <a:ea typeface="+mn-lt"/>
                    <a:cs typeface="+mn-lt"/>
                  </a:rPr>
                  <a:t>1.6 GeV</a:t>
                </a:r>
                <a:r>
                  <a:rPr lang="en-US" sz="1100" baseline="30000" dirty="0">
                    <a:solidFill>
                      <a:srgbClr val="00B050"/>
                    </a:solidFill>
                    <a:ea typeface="+mn-lt"/>
                    <a:cs typeface="+mn-lt"/>
                  </a:rPr>
                  <a:t>2</a:t>
                </a:r>
                <a:r>
                  <a:rPr lang="en-US" sz="1100" dirty="0">
                    <a:solidFill>
                      <a:srgbClr val="00B050"/>
                    </a:solidFill>
                    <a:ea typeface="+mn-lt"/>
                    <a:cs typeface="+mn-lt"/>
                  </a:rPr>
                  <a:t> &lt; Q</a:t>
                </a:r>
                <a:r>
                  <a:rPr lang="en-US" sz="1100" baseline="30000" dirty="0">
                    <a:solidFill>
                      <a:srgbClr val="00B050"/>
                    </a:solidFill>
                    <a:ea typeface="+mn-lt"/>
                    <a:cs typeface="+mn-lt"/>
                  </a:rPr>
                  <a:t>'2</a:t>
                </a:r>
                <a:r>
                  <a:rPr lang="en-US" sz="1100" dirty="0">
                    <a:solidFill>
                      <a:srgbClr val="00B050"/>
                    </a:solidFill>
                    <a:ea typeface="+mn-lt"/>
                    <a:cs typeface="+mn-lt"/>
                  </a:rPr>
                  <a:t> &lt; 2.4 GeV</a:t>
                </a:r>
                <a:r>
                  <a:rPr lang="en-US" sz="1100" baseline="30000" dirty="0">
                    <a:solidFill>
                      <a:srgbClr val="00B050"/>
                    </a:solidFill>
                    <a:ea typeface="+mn-lt"/>
                    <a:cs typeface="+mn-lt"/>
                  </a:rPr>
                  <a:t>2</a:t>
                </a:r>
              </a:p>
              <a:p>
                <a:r>
                  <a:rPr lang="en-US" sz="1100" dirty="0">
                    <a:solidFill>
                      <a:srgbClr val="0509F5"/>
                    </a:solidFill>
                    <a:cs typeface="Calibri"/>
                  </a:rPr>
                  <a:t>2.4 GeV</a:t>
                </a:r>
                <a:r>
                  <a:rPr lang="en-US" sz="1100" baseline="30000" dirty="0">
                    <a:solidFill>
                      <a:srgbClr val="0509F5"/>
                    </a:solidFill>
                    <a:cs typeface="Calibri"/>
                  </a:rPr>
                  <a:t>2</a:t>
                </a:r>
                <a:r>
                  <a:rPr lang="en-US" sz="1100" dirty="0">
                    <a:solidFill>
                      <a:srgbClr val="0509F5"/>
                    </a:solidFill>
                    <a:cs typeface="Calibri"/>
                  </a:rPr>
                  <a:t> &lt; Q</a:t>
                </a:r>
                <a:r>
                  <a:rPr lang="en-US" sz="1100" baseline="30000" dirty="0">
                    <a:solidFill>
                      <a:srgbClr val="0509F5"/>
                    </a:solidFill>
                    <a:cs typeface="Calibri"/>
                  </a:rPr>
                  <a:t>'2</a:t>
                </a:r>
                <a:r>
                  <a:rPr lang="en-US" sz="1100" dirty="0">
                    <a:solidFill>
                      <a:srgbClr val="0509F5"/>
                    </a:solidFill>
                    <a:cs typeface="Calibri"/>
                  </a:rPr>
                  <a:t> &lt; 3.2 GeV</a:t>
                </a:r>
                <a:r>
                  <a:rPr lang="en-US" sz="1100" baseline="30000" dirty="0">
                    <a:solidFill>
                      <a:srgbClr val="0509F5"/>
                    </a:solidFill>
                    <a:cs typeface="Calibri"/>
                  </a:rPr>
                  <a:t>2</a:t>
                </a:r>
              </a:p>
              <a:p>
                <a:r>
                  <a:rPr lang="en-US" sz="1100" b="1" dirty="0">
                    <a:solidFill>
                      <a:srgbClr val="F2F21F"/>
                    </a:solidFill>
                    <a:cs typeface="Calibri"/>
                  </a:rPr>
                  <a:t>3.2 GeV</a:t>
                </a:r>
                <a:r>
                  <a:rPr lang="en-US" sz="1100" b="1" baseline="30000" dirty="0">
                    <a:solidFill>
                      <a:srgbClr val="F2F21F"/>
                    </a:solidFill>
                    <a:cs typeface="Calibri"/>
                  </a:rPr>
                  <a:t>2</a:t>
                </a:r>
                <a:r>
                  <a:rPr lang="en-US" sz="1100" b="1" dirty="0">
                    <a:solidFill>
                      <a:srgbClr val="F2F21F"/>
                    </a:solidFill>
                    <a:cs typeface="Calibri"/>
                  </a:rPr>
                  <a:t> &lt; Q</a:t>
                </a:r>
                <a:r>
                  <a:rPr lang="en-US" sz="1100" b="1" baseline="30000" dirty="0">
                    <a:solidFill>
                      <a:srgbClr val="F2F21F"/>
                    </a:solidFill>
                    <a:cs typeface="Calibri"/>
                  </a:rPr>
                  <a:t>'2</a:t>
                </a:r>
                <a:r>
                  <a:rPr lang="en-US" sz="1100" b="1" dirty="0">
                    <a:solidFill>
                      <a:srgbClr val="F2F21F"/>
                    </a:solidFill>
                    <a:cs typeface="Calibri"/>
                  </a:rPr>
                  <a:t> &lt; 4. GeV</a:t>
                </a:r>
                <a:r>
                  <a:rPr lang="en-US" sz="1100" b="1" baseline="30000" dirty="0">
                    <a:solidFill>
                      <a:srgbClr val="F2F21F"/>
                    </a:solidFill>
                    <a:cs typeface="Calibri"/>
                  </a:rPr>
                  <a:t>2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1BD1C88-61C1-492F-A7F1-408AC41FFA0A}"/>
                </a:ext>
              </a:extLst>
            </p:cNvPr>
            <p:cNvSpPr txBox="1"/>
            <p:nvPr/>
          </p:nvSpPr>
          <p:spPr>
            <a:xfrm>
              <a:off x="9282091" y="4016345"/>
              <a:ext cx="3300412" cy="27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Figures courtesy of Rafayel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Paremuzyan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E9180F-5802-40BC-AF74-7268FEF4B1A0}"/>
              </a:ext>
            </a:extLst>
          </p:cNvPr>
          <p:cNvGrpSpPr/>
          <p:nvPr/>
        </p:nvGrpSpPr>
        <p:grpSpPr>
          <a:xfrm>
            <a:off x="2080531" y="3739249"/>
            <a:ext cx="4215108" cy="2720224"/>
            <a:chOff x="276" y="2737922"/>
            <a:chExt cx="5811786" cy="3429197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AE040B24-52F2-4038-ADFC-5F9C24607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" y="2737922"/>
              <a:ext cx="5811786" cy="34291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D3A4A0-5EFF-4EA4-AA08-5F0945C6C5EA}"/>
                </a:ext>
              </a:extLst>
            </p:cNvPr>
            <p:cNvSpPr/>
            <p:nvPr/>
          </p:nvSpPr>
          <p:spPr>
            <a:xfrm>
              <a:off x="126378" y="2737922"/>
              <a:ext cx="3038059" cy="737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CLAS12 (Hall B)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(10</a:t>
              </a:r>
              <a:r>
                <a:rPr lang="en-US" sz="16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37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cm</a:t>
              </a:r>
              <a:r>
                <a:rPr lang="en-US" sz="16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-2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s</a:t>
              </a:r>
              <a:r>
                <a:rPr lang="en-US" sz="16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-1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)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ADC67A0-D136-4F87-87DD-17FD36B80934}"/>
              </a:ext>
            </a:extLst>
          </p:cNvPr>
          <p:cNvSpPr txBox="1"/>
          <p:nvPr/>
        </p:nvSpPr>
        <p:spPr>
          <a:xfrm>
            <a:off x="6660829" y="5256949"/>
            <a:ext cx="5687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 from LOI-12-16-004 (Stepanyan,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Paremuzyan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Baltzell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Vita,Ungaro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09D8C2-7BDA-49F7-9D5D-C1AF4F91CEE0}"/>
              </a:ext>
            </a:extLst>
          </p:cNvPr>
          <p:cNvGrpSpPr/>
          <p:nvPr/>
        </p:nvGrpSpPr>
        <p:grpSpPr>
          <a:xfrm>
            <a:off x="-10703" y="1298864"/>
            <a:ext cx="11296539" cy="850386"/>
            <a:chOff x="-10703" y="1298864"/>
            <a:chExt cx="11296539" cy="8503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F129A9B-E164-46B0-B0D5-B7A84F40B390}"/>
                </a:ext>
              </a:extLst>
            </p:cNvPr>
            <p:cNvGrpSpPr/>
            <p:nvPr/>
          </p:nvGrpSpPr>
          <p:grpSpPr>
            <a:xfrm>
              <a:off x="-10703" y="1298864"/>
              <a:ext cx="11296539" cy="850386"/>
              <a:chOff x="0" y="1363578"/>
              <a:chExt cx="11896078" cy="1109709"/>
            </a:xfrm>
            <a:solidFill>
              <a:schemeClr val="bg1">
                <a:lumMod val="95000"/>
                <a:alpha val="60000"/>
              </a:schemeClr>
            </a:solidFill>
            <a:effectLst/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7BA0297-E5E9-4399-9522-5F48277218A4}"/>
                  </a:ext>
                </a:extLst>
              </p:cNvPr>
              <p:cNvSpPr/>
              <p:nvPr/>
            </p:nvSpPr>
            <p:spPr>
              <a:xfrm>
                <a:off x="0" y="1363578"/>
                <a:ext cx="11896078" cy="110970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FB6B48F-970C-4119-AC5E-53189CACDE56}"/>
                  </a:ext>
                </a:extLst>
              </p:cNvPr>
              <p:cNvCxnSpPr/>
              <p:nvPr/>
            </p:nvCxnSpPr>
            <p:spPr>
              <a:xfrm>
                <a:off x="11896078" y="1363578"/>
                <a:ext cx="0" cy="1109709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 descr="\documentclass{article}&#10;\usepackage{amsmath}&#10;\pagestyle{empty}&#10;\begin{document}&#10;&#10;$ep \rightarrow e' \mu^+ \mu^- p$&#10;&#10;&#10;\end{document}" title="IguanaTex Bitmap Display">
              <a:extLst>
                <a:ext uri="{FF2B5EF4-FFF2-40B4-BE49-F238E27FC236}">
                  <a16:creationId xmlns:a16="http://schemas.microsoft.com/office/drawing/2014/main" id="{21302672-80C8-435E-A45E-165E06BEEEA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536444" y="1392549"/>
              <a:ext cx="3567553" cy="576297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892355F-B78D-4FE0-AE94-9E87AF22705C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Some perspectives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●● ●●●●● ●●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BB57D-DA94-4631-8855-2D629ED17774}"/>
              </a:ext>
            </a:extLst>
          </p:cNvPr>
          <p:cNvSpPr txBox="1"/>
          <p:nvPr/>
        </p:nvSpPr>
        <p:spPr>
          <a:xfrm>
            <a:off x="-10704" y="3666310"/>
            <a:ext cx="20784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Luminosity increase by a factor 100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Shielding to reduce DC occupancy and pion background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Additional calorimeter for electron ID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New tracking system around the target</a:t>
            </a:r>
          </a:p>
        </p:txBody>
      </p:sp>
    </p:spTree>
    <p:extLst>
      <p:ext uri="{BB962C8B-B14F-4D97-AF65-F5344CB8AC3E}">
        <p14:creationId xmlns:p14="http://schemas.microsoft.com/office/powerpoint/2010/main" val="3997185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3" y="470321"/>
            <a:ext cx="10873943" cy="48749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Summary and outlook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950C60-2D1E-44DC-992B-F6ED614B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r>
              <a:rPr lang="en-US" dirty="0"/>
              <a:t>/23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57F266-C23B-4D78-A349-C3EAFE20183A}"/>
              </a:ext>
            </a:extLst>
          </p:cNvPr>
          <p:cNvGrpSpPr/>
          <p:nvPr/>
        </p:nvGrpSpPr>
        <p:grpSpPr>
          <a:xfrm>
            <a:off x="0" y="1550504"/>
            <a:ext cx="11285837" cy="4719667"/>
            <a:chOff x="188711" y="1970842"/>
            <a:chExt cx="11529813" cy="39982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D3EF92-A056-4634-A398-8F9B2D032B61}"/>
                </a:ext>
              </a:extLst>
            </p:cNvPr>
            <p:cNvSpPr/>
            <p:nvPr/>
          </p:nvSpPr>
          <p:spPr>
            <a:xfrm>
              <a:off x="188711" y="1970842"/>
              <a:ext cx="514359" cy="3998257"/>
            </a:xfrm>
            <a:prstGeom prst="rect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2FE1587-F734-4948-90CF-9D7899E70C8A}"/>
                </a:ext>
              </a:extLst>
            </p:cNvPr>
            <p:cNvGrpSpPr/>
            <p:nvPr/>
          </p:nvGrpSpPr>
          <p:grpSpPr>
            <a:xfrm>
              <a:off x="703070" y="1970843"/>
              <a:ext cx="11015454" cy="3998256"/>
              <a:chOff x="-1108952" y="1363578"/>
              <a:chExt cx="13005030" cy="1524577"/>
            </a:xfrm>
            <a:solidFill>
              <a:schemeClr val="bg1">
                <a:lumMod val="95000"/>
                <a:alpha val="60000"/>
              </a:schemeClr>
            </a:solidFill>
            <a:effectLst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914D77E-0BE7-400E-BCB0-9DB56065C942}"/>
                  </a:ext>
                </a:extLst>
              </p:cNvPr>
              <p:cNvSpPr/>
              <p:nvPr/>
            </p:nvSpPr>
            <p:spPr>
              <a:xfrm>
                <a:off x="-1108952" y="1363578"/>
                <a:ext cx="13005030" cy="152457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7463248-0DBF-4C56-B601-B1652EF8B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6078" y="1363578"/>
                <a:ext cx="0" cy="1524577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253B0A-9BCC-4327-85DF-FFAF35A3D550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Summary and outlook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●●●●● ●● ●●●●● ●●● 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5F24B-398B-42DE-B4E0-6F6507066D4C}"/>
              </a:ext>
            </a:extLst>
          </p:cNvPr>
          <p:cNvSpPr txBox="1"/>
          <p:nvPr/>
        </p:nvSpPr>
        <p:spPr>
          <a:xfrm>
            <a:off x="503475" y="1709734"/>
            <a:ext cx="107823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CLAS12 is the ideal detector for exclusive reaction measurement with its large acceptance able to detect multi-particle final state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Multiple dataset with different beam energies and targets allow to explore a large range of reactions and kinematics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exclusive reaction program of CLAS12 is vibrant: 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~15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ongoing analysis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Already some impactful results have been published (DVCS, TCS, Transition GPDs)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Some results are well advanced, stay tuned for more results !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Many very exciting plans to extend this program in the future: HL-CLAS12, </a:t>
            </a:r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CLAS12, and positron beam (see E.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Voutier’s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presentation on Wednesday)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371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72" y="439508"/>
            <a:ext cx="10873943" cy="48749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…and their properties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r>
              <a:rPr lang="en-US" dirty="0"/>
              <a:t>/23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E9515E-B34C-43E8-8488-452991779C70}"/>
              </a:ext>
            </a:extLst>
          </p:cNvPr>
          <p:cNvGrpSpPr/>
          <p:nvPr/>
        </p:nvGrpSpPr>
        <p:grpSpPr>
          <a:xfrm>
            <a:off x="5" y="3709923"/>
            <a:ext cx="12014457" cy="2989492"/>
            <a:chOff x="2" y="3429000"/>
            <a:chExt cx="11310995" cy="298949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4710EA2-A20B-41B6-8FD0-1CA542BACD0E}"/>
                </a:ext>
              </a:extLst>
            </p:cNvPr>
            <p:cNvGrpSpPr/>
            <p:nvPr/>
          </p:nvGrpSpPr>
          <p:grpSpPr>
            <a:xfrm>
              <a:off x="2" y="3429000"/>
              <a:ext cx="11310995" cy="2989492"/>
              <a:chOff x="-1" y="1484957"/>
              <a:chExt cx="11896079" cy="404573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86898F5-AC37-4DDF-98B3-2115B8551909}"/>
                  </a:ext>
                </a:extLst>
              </p:cNvPr>
              <p:cNvSpPr/>
              <p:nvPr/>
            </p:nvSpPr>
            <p:spPr>
              <a:xfrm>
                <a:off x="-1" y="1792901"/>
                <a:ext cx="11885420" cy="3737788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AE0A24"/>
                  </a:buClr>
                </a:pP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77B3C7-E910-4A39-A03A-5A20D9ED7748}"/>
                  </a:ext>
                </a:extLst>
              </p:cNvPr>
              <p:cNvSpPr/>
              <p:nvPr/>
            </p:nvSpPr>
            <p:spPr>
              <a:xfrm>
                <a:off x="-1" y="1484959"/>
                <a:ext cx="11896076" cy="50942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What can we learn from the GPDs ?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25877F3-F4E7-4A58-98F7-31D1D7DB0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6078" y="1484957"/>
                <a:ext cx="0" cy="4045732"/>
              </a:xfrm>
              <a:prstGeom prst="lin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6DAD17-FB58-4842-A9C4-8712AA169796}"/>
                </a:ext>
              </a:extLst>
            </p:cNvPr>
            <p:cNvSpPr txBox="1"/>
            <p:nvPr/>
          </p:nvSpPr>
          <p:spPr>
            <a:xfrm>
              <a:off x="307160" y="3783784"/>
              <a:ext cx="1026505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Tomography of the nucleon: the Fourier transform of the GPDs can be interpreted as a probability density: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285750" indent="-285750"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Understanding the spin composition of the nucleon (aka the “spin puzzle”) using the Ji’s sum rule: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en-US" sz="16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285750" indent="-285750"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Accessing Gravitational Form Factors by mimicking a spin-2 interaction:</a:t>
              </a:r>
            </a:p>
          </p:txBody>
        </p:sp>
        <p:pic>
          <p:nvPicPr>
            <p:cNvPr id="7" name="Picture 6" descr="\documentclass{article}&#10;\usepackage{amsmath}&#10;\pagestyle{empty}&#10;\begin{document}&#10;&#10;\begin{equation*}&#10;H^{q}(x,b_\perp)=\int \frac{d^{2}\Delta_{\perp}}{(2\pi)^2}e^{-ib_{\perp}\Delta_{\perp}}H^{q}(x,0,-\Delta_{\perp}^2)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68DFBF62-BF49-4CF6-A412-4BA1B65A9A80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3338206" y="4095389"/>
              <a:ext cx="4624453" cy="61866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B40766-C4CD-4093-985A-3FDB3F3E7E77}"/>
                </a:ext>
              </a:extLst>
            </p:cNvPr>
            <p:cNvSpPr/>
            <p:nvPr/>
          </p:nvSpPr>
          <p:spPr>
            <a:xfrm>
              <a:off x="4650789" y="5926705"/>
              <a:ext cx="548439" cy="39554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959F3ED-574D-4ADF-84E6-F5F0C5C3A6A3}"/>
                </a:ext>
              </a:extLst>
            </p:cNvPr>
            <p:cNvSpPr/>
            <p:nvPr/>
          </p:nvSpPr>
          <p:spPr>
            <a:xfrm>
              <a:off x="8821075" y="5876303"/>
              <a:ext cx="577644" cy="39554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0ED552D-1F41-4549-B910-0C272FB1A071}"/>
                </a:ext>
              </a:extLst>
            </p:cNvPr>
            <p:cNvSpPr/>
            <p:nvPr/>
          </p:nvSpPr>
          <p:spPr>
            <a:xfrm>
              <a:off x="3686104" y="5926705"/>
              <a:ext cx="548439" cy="395543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21C1DE6-AE5F-4A4E-8B49-389A6006E23B}"/>
                </a:ext>
              </a:extLst>
            </p:cNvPr>
            <p:cNvCxnSpPr>
              <a:cxnSpLocks/>
            </p:cNvCxnSpPr>
            <p:nvPr/>
          </p:nvCxnSpPr>
          <p:spPr>
            <a:xfrm>
              <a:off x="3021134" y="5279971"/>
              <a:ext cx="10444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55754E9-0F58-40C1-AC0A-C95DCCC1CB39}"/>
                </a:ext>
              </a:extLst>
            </p:cNvPr>
            <p:cNvSpPr/>
            <p:nvPr/>
          </p:nvSpPr>
          <p:spPr>
            <a:xfrm>
              <a:off x="5802591" y="5070969"/>
              <a:ext cx="1839180" cy="39554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A30C68E-BEDA-4684-89AF-18A555CA25E4}"/>
                </a:ext>
              </a:extLst>
            </p:cNvPr>
            <p:cNvSpPr/>
            <p:nvPr/>
          </p:nvSpPr>
          <p:spPr>
            <a:xfrm>
              <a:off x="7815243" y="5871427"/>
              <a:ext cx="577644" cy="39554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\documentclass{article}&#10;\usepackage{amsmath}&#10;\pagestyle{empty}&#10;\begin{document}&#10;&#10;\begin{equation*}&#10;\int^1_{-1}dx~xH^q(x,\xi,t)=A^q(t)+\xi^2  D^q(t)&#10;\end{equation*}&#10;&#10;&#10;&#10;\end{document}" title="IguanaTex Bitmap Display">
              <a:extLst>
                <a:ext uri="{FF2B5EF4-FFF2-40B4-BE49-F238E27FC236}">
                  <a16:creationId xmlns:a16="http://schemas.microsoft.com/office/drawing/2014/main" id="{40AFF97A-9579-4504-B52D-A922FFF2E89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704692" y="5871003"/>
              <a:ext cx="3451315" cy="525587"/>
            </a:xfrm>
            <a:prstGeom prst="rect">
              <a:avLst/>
            </a:prstGeom>
          </p:spPr>
        </p:pic>
        <p:pic>
          <p:nvPicPr>
            <p:cNvPr id="28" name="Picture 27" descr="\documentclass{article}&#10;\usepackage{amsmath}&#10;\pagestyle{empty}&#10;\begin{document}&#10;&#10;&#10;\begin{equation*}&#10;\int^1_{-1}dx~xE^q(x,\xi,t)=B^q(t)-\xi^2 D^q(t)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C1C37BBC-8369-45E6-948D-AFD4B85EA77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888973" y="5806406"/>
              <a:ext cx="3438589" cy="525587"/>
            </a:xfrm>
            <a:prstGeom prst="rect">
              <a:avLst/>
            </a:prstGeom>
          </p:spPr>
        </p:pic>
        <p:pic>
          <p:nvPicPr>
            <p:cNvPr id="36" name="Picture 35" descr="\documentclass{article}&#10;\usepackage{amsmath}&#10;\pagestyle{empty}&#10;\begin{document}&#10;&#10;&#10;\begin{equation*}&#10;J_Q=\sum_q \frac{1}{2}\int_{-1}^{1}dx~x(H^{q}(x,\xi,0)+E^{q}(x,\xi,0))= \sum_q \frac{1}{2} (A^q(t)+ B^q(t))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FB9D44E0-EB6E-4093-9AD3-1843AE6D20A9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293005" y="5054637"/>
              <a:ext cx="5164175" cy="491041"/>
            </a:xfrm>
            <a:prstGeom prst="rect">
              <a:avLst/>
            </a:prstGeom>
          </p:spPr>
        </p:pic>
        <p:pic>
          <p:nvPicPr>
            <p:cNvPr id="23" name="Picture 22" descr="\documentclass{article}&#10;\usepackage{amsmath}&#10;\pagestyle{empty}&#10;\begin{document}&#10;&#10;\begin{equation*}&#10;\frac{1}{2}=   J_{Q}    +J_{G}&#10;\end{equation*}&#10;&#10;&#10;&#10;\end{document}" title="IguanaTex Bitmap Display">
              <a:extLst>
                <a:ext uri="{FF2B5EF4-FFF2-40B4-BE49-F238E27FC236}">
                  <a16:creationId xmlns:a16="http://schemas.microsoft.com/office/drawing/2014/main" id="{0F0D2032-D01F-4964-B4CF-9C9FFE95EEB2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63909" y="5091642"/>
              <a:ext cx="1029841" cy="37641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EACBF7-9D25-4C5F-A36B-CBC4876D95F3}"/>
              </a:ext>
            </a:extLst>
          </p:cNvPr>
          <p:cNvGrpSpPr/>
          <p:nvPr/>
        </p:nvGrpSpPr>
        <p:grpSpPr>
          <a:xfrm>
            <a:off x="1" y="1350929"/>
            <a:ext cx="7292504" cy="2262750"/>
            <a:chOff x="-1" y="1484957"/>
            <a:chExt cx="11896079" cy="40457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B03095D-20D9-40F8-B8DA-DAA4CCD40081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7C92CA9-168A-40E7-804A-C1BB73E3D7E2}"/>
                </a:ext>
              </a:extLst>
            </p:cNvPr>
            <p:cNvSpPr/>
            <p:nvPr/>
          </p:nvSpPr>
          <p:spPr>
            <a:xfrm>
              <a:off x="-1" y="1484957"/>
              <a:ext cx="11896076" cy="766917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Some properties of GPDs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D61DF21-25A7-434D-830C-159779B7E054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DD86181-B282-46D2-BC99-B2E4091D8B59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</a:rPr>
              <a:t>Generalized Parton Distributions 	</a:t>
            </a:r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● ●● ●●●●●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828316-EB6A-4D98-B6D9-186CD199C4A2}"/>
              </a:ext>
            </a:extLst>
          </p:cNvPr>
          <p:cNvSpPr txBox="1"/>
          <p:nvPr/>
        </p:nvSpPr>
        <p:spPr>
          <a:xfrm>
            <a:off x="0" y="1791589"/>
            <a:ext cx="65790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8 GPDs for spin ½ particles at leading twist: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 chiral-even GPDs: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H, E, H̃,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Ẽ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 chiral-odd GPDs: </a:t>
            </a:r>
            <a:r>
              <a:rPr lang="en-US" sz="1600" i="1" dirty="0">
                <a:solidFill>
                  <a:srgbClr val="FFC000"/>
                </a:solidFill>
              </a:rPr>
              <a:t>H</a:t>
            </a:r>
            <a:r>
              <a:rPr lang="en-US" sz="1600" i="1" baseline="-25000" dirty="0">
                <a:solidFill>
                  <a:srgbClr val="FFC000"/>
                </a:solidFill>
              </a:rPr>
              <a:t>T</a:t>
            </a:r>
            <a:r>
              <a:rPr lang="en-US" sz="1600" i="1" dirty="0">
                <a:solidFill>
                  <a:srgbClr val="FFC000"/>
                </a:solidFill>
              </a:rPr>
              <a:t>, E</a:t>
            </a:r>
            <a:r>
              <a:rPr lang="en-US" sz="1600" i="1" baseline="-25000" dirty="0">
                <a:solidFill>
                  <a:srgbClr val="FFC000"/>
                </a:solidFill>
              </a:rPr>
              <a:t>T</a:t>
            </a:r>
            <a:r>
              <a:rPr lang="en-US" sz="1600" i="1" dirty="0">
                <a:solidFill>
                  <a:srgbClr val="FFC000"/>
                </a:solidFill>
              </a:rPr>
              <a:t>, H̃</a:t>
            </a:r>
            <a:r>
              <a:rPr lang="en-US" sz="1600" i="1" baseline="-25000" dirty="0">
                <a:solidFill>
                  <a:srgbClr val="FFC000"/>
                </a:solidFill>
              </a:rPr>
              <a:t>T</a:t>
            </a:r>
            <a:r>
              <a:rPr lang="en-US" sz="1600" i="1" dirty="0">
                <a:solidFill>
                  <a:srgbClr val="FFC000"/>
                </a:solidFill>
              </a:rPr>
              <a:t>, Ẽ</a:t>
            </a:r>
            <a:r>
              <a:rPr lang="en-US" sz="1600" i="1" baseline="-25000" dirty="0">
                <a:solidFill>
                  <a:srgbClr val="FFC000"/>
                </a:solidFill>
              </a:rPr>
              <a:t>T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They depends on three variables: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x, the average momentum of the struck quark,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ξ, the transferred longitudinal momentum fraction,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the Mandelstam variable t.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861E37-A835-4343-96D6-ACE91F738AEA}"/>
              </a:ext>
            </a:extLst>
          </p:cNvPr>
          <p:cNvGrpSpPr/>
          <p:nvPr/>
        </p:nvGrpSpPr>
        <p:grpSpPr>
          <a:xfrm>
            <a:off x="7436888" y="1350929"/>
            <a:ext cx="4566810" cy="2262750"/>
            <a:chOff x="6729316" y="1350929"/>
            <a:chExt cx="4581683" cy="226275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32A0989-6E22-4A0F-BF81-6BFE8F377403}"/>
                </a:ext>
              </a:extLst>
            </p:cNvPr>
            <p:cNvGrpSpPr/>
            <p:nvPr/>
          </p:nvGrpSpPr>
          <p:grpSpPr>
            <a:xfrm>
              <a:off x="6729316" y="1350929"/>
              <a:ext cx="4581683" cy="2262750"/>
              <a:chOff x="-1" y="1484957"/>
              <a:chExt cx="11896079" cy="404573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CB66EE-1016-4CE6-A8D5-B670B6956612}"/>
                  </a:ext>
                </a:extLst>
              </p:cNvPr>
              <p:cNvSpPr/>
              <p:nvPr/>
            </p:nvSpPr>
            <p:spPr>
              <a:xfrm>
                <a:off x="-1" y="2251873"/>
                <a:ext cx="11885419" cy="3278816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AE0A24"/>
                  </a:buClr>
                </a:pP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346174F-6BF6-41F6-A2E1-D5D7AA50E1AD}"/>
                  </a:ext>
                </a:extLst>
              </p:cNvPr>
              <p:cNvSpPr/>
              <p:nvPr/>
            </p:nvSpPr>
            <p:spPr>
              <a:xfrm>
                <a:off x="-1" y="1484957"/>
                <a:ext cx="11896076" cy="76691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Compton Form Factors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9E27F81-3650-4744-8CFA-AFE06653F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6078" y="1484957"/>
                <a:ext cx="0" cy="4045732"/>
              </a:xfrm>
              <a:prstGeom prst="lin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" name="Picture 39" descr="\documentclass{article}&#10;\usepackage{amsmath}&#10;\pagestyle{empty}&#10;\begin{document}&#10;&#10;\begin{equation*}&#10;\mathcal{H}=\int_{-1}^1 dx H(x,\xi,t)\left( \frac{1}{\xi - x - i\epsilon} - \frac{1}{\xi + x - i\epsilon} \right)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722831D0-30DA-444C-A248-88F625013F5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992967" y="2893048"/>
              <a:ext cx="4079748" cy="4989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6F2BFA-9F14-41B4-95D3-102284BB0BEA}"/>
                </a:ext>
              </a:extLst>
            </p:cNvPr>
            <p:cNvSpPr/>
            <p:nvPr/>
          </p:nvSpPr>
          <p:spPr>
            <a:xfrm>
              <a:off x="6819112" y="1878202"/>
              <a:ext cx="42536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AE0A24"/>
                </a:buClr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GPDs are usually not accessible directly, but through complex quantities, the Compton Form Factors: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103D14-6187-491F-8292-98D71723EC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5690" y="1928013"/>
            <a:ext cx="2115566" cy="1493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82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85775AC0-5D64-4397-8330-35A97ED0B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0903" y="1578758"/>
            <a:ext cx="5025539" cy="412972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5BBA1E7-2180-4003-B1D5-929CB3DB769B}"/>
              </a:ext>
            </a:extLst>
          </p:cNvPr>
          <p:cNvGrpSpPr/>
          <p:nvPr/>
        </p:nvGrpSpPr>
        <p:grpSpPr>
          <a:xfrm>
            <a:off x="3635829" y="1288944"/>
            <a:ext cx="5529942" cy="4905049"/>
            <a:chOff x="3995057" y="1562287"/>
            <a:chExt cx="5529942" cy="490504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92E7D98-6F57-4AA5-8EFE-9D398D42793B}"/>
                </a:ext>
              </a:extLst>
            </p:cNvPr>
            <p:cNvSpPr/>
            <p:nvPr/>
          </p:nvSpPr>
          <p:spPr>
            <a:xfrm>
              <a:off x="6464800" y="1562287"/>
              <a:ext cx="2779118" cy="4905049"/>
            </a:xfrm>
            <a:prstGeom prst="rect">
              <a:avLst/>
            </a:prstGeom>
            <a:gradFill flip="none" rotWithShape="1">
              <a:gsLst>
                <a:gs pos="55000">
                  <a:schemeClr val="bg1">
                    <a:alpha val="72000"/>
                  </a:schemeClr>
                </a:gs>
                <a:gs pos="8000">
                  <a:schemeClr val="bg1">
                    <a:alpha val="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C22C9A9-F13C-4708-970C-9714AD0D2684}"/>
                </a:ext>
              </a:extLst>
            </p:cNvPr>
            <p:cNvSpPr/>
            <p:nvPr/>
          </p:nvSpPr>
          <p:spPr>
            <a:xfrm rot="5400000">
              <a:off x="5795684" y="2252513"/>
              <a:ext cx="1928687" cy="5529942"/>
            </a:xfrm>
            <a:prstGeom prst="rect">
              <a:avLst/>
            </a:prstGeom>
            <a:gradFill flip="none" rotWithShape="1">
              <a:gsLst>
                <a:gs pos="55000">
                  <a:schemeClr val="bg1">
                    <a:alpha val="72000"/>
                  </a:schemeClr>
                </a:gs>
                <a:gs pos="8000">
                  <a:schemeClr val="bg1">
                    <a:alpha val="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A3E14-D120-469D-AD5E-FD0A985C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r>
              <a:rPr lang="en-US" dirty="0"/>
              <a:t>/23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8CC35-888F-4536-9ACE-903209256ACB}"/>
              </a:ext>
            </a:extLst>
          </p:cNvPr>
          <p:cNvGrpSpPr/>
          <p:nvPr/>
        </p:nvGrpSpPr>
        <p:grpSpPr>
          <a:xfrm>
            <a:off x="2050029" y="2603513"/>
            <a:ext cx="5883657" cy="2451443"/>
            <a:chOff x="2238810" y="2931048"/>
            <a:chExt cx="5883657" cy="245144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866A8DC-1E83-4DA0-A2A6-1509E786B9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8810" y="4394291"/>
              <a:ext cx="3435355" cy="11552"/>
            </a:xfrm>
            <a:prstGeom prst="line">
              <a:avLst/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8D8A793-A788-4213-A82D-737E0DA5E57A}"/>
                </a:ext>
              </a:extLst>
            </p:cNvPr>
            <p:cNvSpPr/>
            <p:nvPr/>
          </p:nvSpPr>
          <p:spPr>
            <a:xfrm>
              <a:off x="5630250" y="4302167"/>
              <a:ext cx="185676" cy="19021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\documentclass{article}&#10;\usepackage{amsmath}&#10;\pagestyle{empty}&#10;\begin{document}&#10;&#10;$\gamma$&#10;&#10;&#10;\end{document}" title="IguanaTex Bitmap Display">
              <a:extLst>
                <a:ext uri="{FF2B5EF4-FFF2-40B4-BE49-F238E27FC236}">
                  <a16:creationId xmlns:a16="http://schemas.microsoft.com/office/drawing/2014/main" id="{5A8EBB67-C245-4C9A-B76A-E0D2BA431CE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841532" y="4091093"/>
              <a:ext cx="135619" cy="166095"/>
            </a:xfrm>
            <a:prstGeom prst="rect">
              <a:avLst/>
            </a:prstGeom>
            <a:noFill/>
          </p:spPr>
        </p:pic>
        <p:pic>
          <p:nvPicPr>
            <p:cNvPr id="83" name="Picture 82" descr="\documentclass{article}&#10;\usepackage{amsmath}&#10;\pagestyle{empty}&#10;\begin{document}&#10;&#10;$p'$&#10;&#10;&#10;\end{document}" title="IguanaTex Bitmap Display">
              <a:extLst>
                <a:ext uri="{FF2B5EF4-FFF2-40B4-BE49-F238E27FC236}">
                  <a16:creationId xmlns:a16="http://schemas.microsoft.com/office/drawing/2014/main" id="{A624375B-BB45-45FF-A287-ADDE5F28671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537269" y="5143253"/>
              <a:ext cx="190476" cy="239238"/>
            </a:xfrm>
            <a:prstGeom prst="rect">
              <a:avLst/>
            </a:prstGeom>
            <a:noFill/>
          </p:spPr>
        </p:pic>
        <p:pic>
          <p:nvPicPr>
            <p:cNvPr id="85" name="Picture 84" descr="\documentclass{article}&#10;\usepackage{amsmath}&#10;\pagestyle{empty}&#10;\begin{document}&#10;&#10;$e'$&#10;&#10;&#10;\end{document}" title="IguanaTex Bitmap Display">
              <a:extLst>
                <a:ext uri="{FF2B5EF4-FFF2-40B4-BE49-F238E27FC236}">
                  <a16:creationId xmlns:a16="http://schemas.microsoft.com/office/drawing/2014/main" id="{508FAEB1-F4D8-4C6C-AC73-CC7B4DC09B4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962467" y="2931048"/>
              <a:ext cx="160000" cy="193524"/>
            </a:xfrm>
            <a:prstGeom prst="rect">
              <a:avLst/>
            </a:prstGeom>
          </p:spPr>
        </p:pic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8B43DB4-EC6B-4496-9B11-4D9EFE8071E1}"/>
              </a:ext>
            </a:extLst>
          </p:cNvPr>
          <p:cNvSpPr/>
          <p:nvPr/>
        </p:nvSpPr>
        <p:spPr>
          <a:xfrm>
            <a:off x="4065786" y="1592159"/>
            <a:ext cx="817952" cy="429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BF5B38-B11A-4C54-B681-980602850241}"/>
              </a:ext>
            </a:extLst>
          </p:cNvPr>
          <p:cNvGrpSpPr/>
          <p:nvPr/>
        </p:nvGrpSpPr>
        <p:grpSpPr>
          <a:xfrm>
            <a:off x="1762200" y="3974632"/>
            <a:ext cx="3864945" cy="419011"/>
            <a:chOff x="1105005" y="3057830"/>
            <a:chExt cx="3864945" cy="41901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1FB574D-2AC6-4829-9AC1-9A4FAB576B04}"/>
                </a:ext>
              </a:extLst>
            </p:cNvPr>
            <p:cNvSpPr/>
            <p:nvPr/>
          </p:nvSpPr>
          <p:spPr>
            <a:xfrm>
              <a:off x="4784274" y="3057830"/>
              <a:ext cx="185676" cy="19021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\documentclass{article}&#10;\usepackage{amsmath}&#10;\pagestyle{empty}&#10;\begin{document}&#10;&#10;$e$&#10;&#10;&#10;\end{document}" title="IguanaTex Bitmap Display">
              <a:extLst>
                <a:ext uri="{FF2B5EF4-FFF2-40B4-BE49-F238E27FC236}">
                  <a16:creationId xmlns:a16="http://schemas.microsoft.com/office/drawing/2014/main" id="{D9BDA67F-435E-423C-A272-D8CB71E3142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105005" y="3131103"/>
              <a:ext cx="99048" cy="114286"/>
            </a:xfrm>
            <a:prstGeom prst="rect">
              <a:avLst/>
            </a:prstGeom>
          </p:spPr>
        </p:pic>
        <p:pic>
          <p:nvPicPr>
            <p:cNvPr id="40" name="Picture 39" descr="\documentclass{article}&#10;\usepackage{amsmath}&#10;\pagestyle{empty}&#10;\begin{document}&#10;&#10;$p$&#10;&#10;&#10;\end{document}" title="IguanaTex Bitmap Display">
              <a:extLst>
                <a:ext uri="{FF2B5EF4-FFF2-40B4-BE49-F238E27FC236}">
                  <a16:creationId xmlns:a16="http://schemas.microsoft.com/office/drawing/2014/main" id="{C35C10A7-0AF9-4768-A914-43C0FED2DF1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4754410" y="3316841"/>
              <a:ext cx="134095" cy="160000"/>
            </a:xfrm>
            <a:prstGeom prst="rect">
              <a:avLst/>
            </a:prstGeom>
          </p:spPr>
        </p:pic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79C8C0D-D7E1-4186-B4A9-A9B1E0D95EB1}"/>
              </a:ext>
            </a:extLst>
          </p:cNvPr>
          <p:cNvSpPr/>
          <p:nvPr/>
        </p:nvSpPr>
        <p:spPr>
          <a:xfrm rot="13726267">
            <a:off x="5454104" y="4372097"/>
            <a:ext cx="1046296" cy="150939"/>
          </a:xfrm>
          <a:custGeom>
            <a:avLst/>
            <a:gdLst>
              <a:gd name="connsiteX0" fmla="*/ 0 w 2733040"/>
              <a:gd name="connsiteY0" fmla="*/ 152400 h 591198"/>
              <a:gd name="connsiteX1" fmla="*/ 1402080 w 2733040"/>
              <a:gd name="connsiteY1" fmla="*/ 589280 h 591198"/>
              <a:gd name="connsiteX2" fmla="*/ 2733040 w 2733040"/>
              <a:gd name="connsiteY2" fmla="*/ 0 h 59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3040" h="591198">
                <a:moveTo>
                  <a:pt x="0" y="152400"/>
                </a:moveTo>
                <a:cubicBezTo>
                  <a:pt x="473286" y="383540"/>
                  <a:pt x="946573" y="614680"/>
                  <a:pt x="1402080" y="589280"/>
                </a:cubicBezTo>
                <a:cubicBezTo>
                  <a:pt x="1857587" y="563880"/>
                  <a:pt x="2295313" y="281940"/>
                  <a:pt x="273304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5C0FA33D-C937-4EEC-A785-B0FD6C3A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482600"/>
            <a:ext cx="10874375" cy="4889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The CLAS12 detector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BCAD7AC-4DD5-45ED-B01C-CB120953B62C}"/>
              </a:ext>
            </a:extLst>
          </p:cNvPr>
          <p:cNvSpPr/>
          <p:nvPr/>
        </p:nvSpPr>
        <p:spPr>
          <a:xfrm>
            <a:off x="2106394" y="1697915"/>
            <a:ext cx="3712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/>
                </a:solidFill>
              </a:rPr>
              <a:t>Central Detector 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Solenoid magnet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 Vertex Tracker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 Time-of-Flight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 Neutron detector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35451F2-BA10-4038-9C55-D948CC2C5265}"/>
              </a:ext>
            </a:extLst>
          </p:cNvPr>
          <p:cNvSpPr/>
          <p:nvPr/>
        </p:nvSpPr>
        <p:spPr>
          <a:xfrm>
            <a:off x="1957191" y="4001060"/>
            <a:ext cx="185676" cy="1902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9CBADC-31E2-4ED9-B609-885482CDF9B5}"/>
              </a:ext>
            </a:extLst>
          </p:cNvPr>
          <p:cNvSpPr/>
          <p:nvPr/>
        </p:nvSpPr>
        <p:spPr>
          <a:xfrm>
            <a:off x="7720560" y="1396693"/>
            <a:ext cx="32589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/>
                </a:solidFill>
              </a:rPr>
              <a:t>Forward Detector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Torus magnet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Drift Chambers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Forward Time-of-Flight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Calorimeters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Cherenkov counters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9BBFF1E-9D88-4AFD-B535-B6F3C48BD93F}"/>
              </a:ext>
            </a:extLst>
          </p:cNvPr>
          <p:cNvSpPr/>
          <p:nvPr/>
        </p:nvSpPr>
        <p:spPr>
          <a:xfrm rot="19941631">
            <a:off x="5339540" y="3407969"/>
            <a:ext cx="2573732" cy="166750"/>
          </a:xfrm>
          <a:custGeom>
            <a:avLst/>
            <a:gdLst>
              <a:gd name="connsiteX0" fmla="*/ 0 w 2733040"/>
              <a:gd name="connsiteY0" fmla="*/ 152400 h 591198"/>
              <a:gd name="connsiteX1" fmla="*/ 1402080 w 2733040"/>
              <a:gd name="connsiteY1" fmla="*/ 589280 h 591198"/>
              <a:gd name="connsiteX2" fmla="*/ 2733040 w 2733040"/>
              <a:gd name="connsiteY2" fmla="*/ 0 h 59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3040" h="591198">
                <a:moveTo>
                  <a:pt x="0" y="152400"/>
                </a:moveTo>
                <a:cubicBezTo>
                  <a:pt x="473286" y="383540"/>
                  <a:pt x="946573" y="614680"/>
                  <a:pt x="1402080" y="589280"/>
                </a:cubicBezTo>
                <a:cubicBezTo>
                  <a:pt x="1857587" y="563880"/>
                  <a:pt x="2295313" y="281940"/>
                  <a:pt x="2733040" y="0"/>
                </a:cubicBezTo>
              </a:path>
            </a:pathLst>
          </a:cu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3B899A-9172-4E88-A8DF-2A0C7E1EA8BD}"/>
              </a:ext>
            </a:extLst>
          </p:cNvPr>
          <p:cNvGrpSpPr/>
          <p:nvPr/>
        </p:nvGrpSpPr>
        <p:grpSpPr>
          <a:xfrm rot="21326456">
            <a:off x="5563132" y="3960126"/>
            <a:ext cx="2063283" cy="75728"/>
            <a:chOff x="5787826" y="4356878"/>
            <a:chExt cx="2063283" cy="7572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C8F237C-8B30-4A86-A127-CC257FEE8239}"/>
                </a:ext>
              </a:extLst>
            </p:cNvPr>
            <p:cNvGrpSpPr/>
            <p:nvPr/>
          </p:nvGrpSpPr>
          <p:grpSpPr>
            <a:xfrm>
              <a:off x="5787826" y="4356878"/>
              <a:ext cx="1034970" cy="70664"/>
              <a:chOff x="1109531" y="4259743"/>
              <a:chExt cx="4484692" cy="474253"/>
            </a:xfrm>
          </p:grpSpPr>
          <p:cxnSp>
            <p:nvCxnSpPr>
              <p:cNvPr id="57" name="Connector: Curved 56">
                <a:extLst>
                  <a:ext uri="{FF2B5EF4-FFF2-40B4-BE49-F238E27FC236}">
                    <a16:creationId xmlns:a16="http://schemas.microsoft.com/office/drawing/2014/main" id="{3E91A156-69A5-447F-9B24-B80C5885CF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3050" y="4266324"/>
                <a:ext cx="594806" cy="460298"/>
              </a:xfrm>
              <a:prstGeom prst="curvedConnector3">
                <a:avLst>
                  <a:gd name="adj1" fmla="val 50000"/>
                </a:avLst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or: Curved 57">
                <a:extLst>
                  <a:ext uri="{FF2B5EF4-FFF2-40B4-BE49-F238E27FC236}">
                    <a16:creationId xmlns:a16="http://schemas.microsoft.com/office/drawing/2014/main" id="{35201B4F-EE61-40B5-80D7-17F48DB6F5E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052694" y="4273698"/>
                <a:ext cx="541529" cy="46029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or: Curved 59">
                <a:extLst>
                  <a:ext uri="{FF2B5EF4-FFF2-40B4-BE49-F238E27FC236}">
                    <a16:creationId xmlns:a16="http://schemas.microsoft.com/office/drawing/2014/main" id="{82DFD430-6116-4F0A-8BF2-C7DAB8933B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4296" y="4259744"/>
                <a:ext cx="594806" cy="46029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or: Curved 62">
                <a:extLst>
                  <a:ext uri="{FF2B5EF4-FFF2-40B4-BE49-F238E27FC236}">
                    <a16:creationId xmlns:a16="http://schemas.microsoft.com/office/drawing/2014/main" id="{70581ADA-8AD8-422E-9C80-CD6EB0655C5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931521" y="4259744"/>
                <a:ext cx="541529" cy="46029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or: Curved 66">
                <a:extLst>
                  <a:ext uri="{FF2B5EF4-FFF2-40B4-BE49-F238E27FC236}">
                    <a16:creationId xmlns:a16="http://schemas.microsoft.com/office/drawing/2014/main" id="{AE2F2D4A-0971-4F62-B8FD-CBCF6F683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0704" y="4259743"/>
                <a:ext cx="594806" cy="46029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or: Curved 67">
                <a:extLst>
                  <a:ext uri="{FF2B5EF4-FFF2-40B4-BE49-F238E27FC236}">
                    <a16:creationId xmlns:a16="http://schemas.microsoft.com/office/drawing/2014/main" id="{C3012E4C-1B57-4E19-9F31-132E587BFEF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817929" y="4259743"/>
                <a:ext cx="541529" cy="460298"/>
              </a:xfrm>
              <a:prstGeom prst="curvedConnector3">
                <a:avLst>
                  <a:gd name="adj1" fmla="val 50000"/>
                </a:avLst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or: Curved 68">
                <a:extLst>
                  <a:ext uri="{FF2B5EF4-FFF2-40B4-BE49-F238E27FC236}">
                    <a16:creationId xmlns:a16="http://schemas.microsoft.com/office/drawing/2014/main" id="{49108E44-7943-4BA0-BD74-47F1500A0C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531" y="4272905"/>
                <a:ext cx="594806" cy="460298"/>
              </a:xfrm>
              <a:prstGeom prst="curvedConnector3">
                <a:avLst>
                  <a:gd name="adj1" fmla="val 50000"/>
                </a:avLst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or: Curved 69">
                <a:extLst>
                  <a:ext uri="{FF2B5EF4-FFF2-40B4-BE49-F238E27FC236}">
                    <a16:creationId xmlns:a16="http://schemas.microsoft.com/office/drawing/2014/main" id="{1DFDB6CC-CE7C-42AF-A237-C54DBD7F52D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04337" y="4266324"/>
                <a:ext cx="541529" cy="460298"/>
              </a:xfrm>
              <a:prstGeom prst="curvedConnector3">
                <a:avLst>
                  <a:gd name="adj1" fmla="val 50000"/>
                </a:avLst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EEFF735-A773-4CB5-B1ED-571E83C7410B}"/>
                </a:ext>
              </a:extLst>
            </p:cNvPr>
            <p:cNvGrpSpPr/>
            <p:nvPr/>
          </p:nvGrpSpPr>
          <p:grpSpPr>
            <a:xfrm>
              <a:off x="6816139" y="4361942"/>
              <a:ext cx="1034970" cy="70664"/>
              <a:chOff x="1109531" y="4259743"/>
              <a:chExt cx="4484692" cy="474253"/>
            </a:xfrm>
          </p:grpSpPr>
          <p:cxnSp>
            <p:nvCxnSpPr>
              <p:cNvPr id="72" name="Connector: Curved 71">
                <a:extLst>
                  <a:ext uri="{FF2B5EF4-FFF2-40B4-BE49-F238E27FC236}">
                    <a16:creationId xmlns:a16="http://schemas.microsoft.com/office/drawing/2014/main" id="{D0C874E2-8121-44C6-813C-35218FA24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3050" y="4266324"/>
                <a:ext cx="594806" cy="460298"/>
              </a:xfrm>
              <a:prstGeom prst="curvedConnector3">
                <a:avLst>
                  <a:gd name="adj1" fmla="val 50000"/>
                </a:avLst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or: Curved 72">
                <a:extLst>
                  <a:ext uri="{FF2B5EF4-FFF2-40B4-BE49-F238E27FC236}">
                    <a16:creationId xmlns:a16="http://schemas.microsoft.com/office/drawing/2014/main" id="{0479C938-A12D-4D81-8572-8CD681C39F6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052694" y="4273698"/>
                <a:ext cx="541529" cy="46029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or: Curved 73">
                <a:extLst>
                  <a:ext uri="{FF2B5EF4-FFF2-40B4-BE49-F238E27FC236}">
                    <a16:creationId xmlns:a16="http://schemas.microsoft.com/office/drawing/2014/main" id="{0CFC7FDD-DE9D-4AFF-9B67-E185384203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4296" y="4259744"/>
                <a:ext cx="594806" cy="46029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or: Curved 74">
                <a:extLst>
                  <a:ext uri="{FF2B5EF4-FFF2-40B4-BE49-F238E27FC236}">
                    <a16:creationId xmlns:a16="http://schemas.microsoft.com/office/drawing/2014/main" id="{E71E46DE-55B5-4CA3-8A5A-E0FD5AC36B4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931521" y="4259744"/>
                <a:ext cx="541529" cy="46029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or: Curved 75">
                <a:extLst>
                  <a:ext uri="{FF2B5EF4-FFF2-40B4-BE49-F238E27FC236}">
                    <a16:creationId xmlns:a16="http://schemas.microsoft.com/office/drawing/2014/main" id="{5A4472C2-0F37-47E9-8C4A-AC541C55E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0704" y="4259743"/>
                <a:ext cx="594806" cy="46029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or: Curved 76">
                <a:extLst>
                  <a:ext uri="{FF2B5EF4-FFF2-40B4-BE49-F238E27FC236}">
                    <a16:creationId xmlns:a16="http://schemas.microsoft.com/office/drawing/2014/main" id="{4ECD9BA5-7C8E-4B42-A077-DDC37B05C38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817929" y="4259743"/>
                <a:ext cx="541529" cy="460298"/>
              </a:xfrm>
              <a:prstGeom prst="curvedConnector3">
                <a:avLst>
                  <a:gd name="adj1" fmla="val 50000"/>
                </a:avLst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or: Curved 77">
                <a:extLst>
                  <a:ext uri="{FF2B5EF4-FFF2-40B4-BE49-F238E27FC236}">
                    <a16:creationId xmlns:a16="http://schemas.microsoft.com/office/drawing/2014/main" id="{77D1E963-8CCF-4190-9E7B-D496C87AF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531" y="4272905"/>
                <a:ext cx="594806" cy="460298"/>
              </a:xfrm>
              <a:prstGeom prst="curvedConnector3">
                <a:avLst>
                  <a:gd name="adj1" fmla="val 50000"/>
                </a:avLst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or: Curved 78">
                <a:extLst>
                  <a:ext uri="{FF2B5EF4-FFF2-40B4-BE49-F238E27FC236}">
                    <a16:creationId xmlns:a16="http://schemas.microsoft.com/office/drawing/2014/main" id="{CDDAC538-C407-4EB7-99E5-38141A3DC17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04337" y="4266324"/>
                <a:ext cx="541529" cy="460298"/>
              </a:xfrm>
              <a:prstGeom prst="curvedConnector3">
                <a:avLst>
                  <a:gd name="adj1" fmla="val 50000"/>
                </a:avLst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8C1CA33-CAF8-4DA9-9607-EA96AF3BC297}"/>
              </a:ext>
            </a:extLst>
          </p:cNvPr>
          <p:cNvSpPr/>
          <p:nvPr/>
        </p:nvSpPr>
        <p:spPr>
          <a:xfrm>
            <a:off x="7701382" y="3691309"/>
            <a:ext cx="3144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/>
                </a:solidFill>
              </a:rPr>
              <a:t>Forward Tagger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Calorimeter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Hodoscope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Tracker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878D832-A7E4-4B00-83CD-DED0D126F89F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The CLAS12 detector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●● ●●●●●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70A5575-4616-4D5D-BC54-996A86F264CB}"/>
              </a:ext>
            </a:extLst>
          </p:cNvPr>
          <p:cNvSpPr/>
          <p:nvPr/>
        </p:nvSpPr>
        <p:spPr>
          <a:xfrm>
            <a:off x="3477925" y="4485962"/>
            <a:ext cx="3712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/>
                </a:solidFill>
              </a:rPr>
              <a:t>Target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Proton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Deuterium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Longitudinally pol. H/D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44B8E40-2140-4D4A-8A63-ABA4E77A406F}"/>
              </a:ext>
            </a:extLst>
          </p:cNvPr>
          <p:cNvSpPr/>
          <p:nvPr/>
        </p:nvSpPr>
        <p:spPr>
          <a:xfrm>
            <a:off x="-479356" y="4198161"/>
            <a:ext cx="4820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/>
                </a:solidFill>
              </a:rPr>
              <a:t>Beam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85% longitudinally polarized electrons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Max. luminosity: 10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-2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Energy: 6.5 / 7.5 / ~10.6 GeV</a:t>
            </a:r>
          </a:p>
        </p:txBody>
      </p:sp>
    </p:spTree>
    <p:extLst>
      <p:ext uri="{BB962C8B-B14F-4D97-AF65-F5344CB8AC3E}">
        <p14:creationId xmlns:p14="http://schemas.microsoft.com/office/powerpoint/2010/main" val="67376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3" y="470321"/>
            <a:ext cx="10873943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Deep e</a:t>
            </a:r>
            <a:r>
              <a:rPr lang="en-US" dirty="0">
                <a:latin typeface="+mj-lt"/>
              </a:rPr>
              <a:t>xclusive reactions program of CLAS12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950C60-2D1E-44DC-992B-F6ED614B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r>
              <a:rPr lang="en-US" dirty="0"/>
              <a:t>/23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664201-2AA9-4343-ACAC-FD9551BC3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512532"/>
              </p:ext>
            </p:extLst>
          </p:nvPr>
        </p:nvGraphicFramePr>
        <p:xfrm>
          <a:off x="0" y="1264431"/>
          <a:ext cx="11313570" cy="5593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55">
                  <a:extLst>
                    <a:ext uri="{9D8B030D-6E8A-4147-A177-3AD203B41FA5}">
                      <a16:colId xmlns:a16="http://schemas.microsoft.com/office/drawing/2014/main" val="4134330543"/>
                    </a:ext>
                  </a:extLst>
                </a:gridCol>
                <a:gridCol w="1423536">
                  <a:extLst>
                    <a:ext uri="{9D8B030D-6E8A-4147-A177-3AD203B41FA5}">
                      <a16:colId xmlns:a16="http://schemas.microsoft.com/office/drawing/2014/main" val="826366669"/>
                    </a:ext>
                  </a:extLst>
                </a:gridCol>
                <a:gridCol w="2817822">
                  <a:extLst>
                    <a:ext uri="{9D8B030D-6E8A-4147-A177-3AD203B41FA5}">
                      <a16:colId xmlns:a16="http://schemas.microsoft.com/office/drawing/2014/main" val="2422663514"/>
                    </a:ext>
                  </a:extLst>
                </a:gridCol>
                <a:gridCol w="2523409">
                  <a:extLst>
                    <a:ext uri="{9D8B030D-6E8A-4147-A177-3AD203B41FA5}">
                      <a16:colId xmlns:a16="http://schemas.microsoft.com/office/drawing/2014/main" val="1577564109"/>
                    </a:ext>
                  </a:extLst>
                </a:gridCol>
                <a:gridCol w="1659448">
                  <a:extLst>
                    <a:ext uri="{9D8B030D-6E8A-4147-A177-3AD203B41FA5}">
                      <a16:colId xmlns:a16="http://schemas.microsoft.com/office/drawing/2014/main" val="1072847316"/>
                    </a:ext>
                  </a:extLst>
                </a:gridCol>
              </a:tblGrid>
              <a:tr h="28088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Reaction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Observable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Experimental configuration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Lead analyzer (Affiliation)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Status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94768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 (Proton target)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+mj-lt"/>
                        </a:rPr>
                        <a:t>G.Christiaens</a:t>
                      </a:r>
                      <a:r>
                        <a:rPr lang="en-US" sz="1000" dirty="0">
                          <a:latin typeface="+mj-lt"/>
                        </a:rPr>
                        <a:t>/M. </a:t>
                      </a:r>
                      <a:r>
                        <a:rPr lang="en-US" sz="1000" dirty="0" err="1">
                          <a:latin typeface="+mj-lt"/>
                        </a:rPr>
                        <a:t>Defurne</a:t>
                      </a:r>
                      <a:r>
                        <a:rPr lang="en-US" sz="1000" dirty="0">
                          <a:latin typeface="+mj-lt"/>
                        </a:rPr>
                        <a:t> (CEA Saclay)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Published (PRL)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732325"/>
                  </a:ext>
                </a:extLst>
              </a:tr>
              <a:tr h="256727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S. Lee (ANL)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Internal review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714425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bound neutron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RG-B (Deuterium target)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A. Hobart/S. </a:t>
                      </a:r>
                      <a:r>
                        <a:rPr lang="en-US" sz="1000" dirty="0" err="1">
                          <a:latin typeface="+mj-lt"/>
                        </a:rPr>
                        <a:t>Niccolai</a:t>
                      </a:r>
                      <a:r>
                        <a:rPr lang="en-US" sz="1000" dirty="0">
                          <a:latin typeface="+mj-lt"/>
                        </a:rPr>
                        <a:t> (IJCLab Orsay)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Internal review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459667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bound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A. Hobart/S. </a:t>
                      </a:r>
                      <a:r>
                        <a:rPr lang="en-US" sz="1000" dirty="0" err="1">
                          <a:latin typeface="+mj-lt"/>
                        </a:rPr>
                        <a:t>Niccolai</a:t>
                      </a:r>
                      <a:r>
                        <a:rPr lang="en-US" sz="1000" dirty="0">
                          <a:latin typeface="+mj-lt"/>
                        </a:rPr>
                        <a:t>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(IJCLab Orsay)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Internal review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451012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Coherent DVCS on deuterium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A. </a:t>
                      </a:r>
                      <a:r>
                        <a:rPr lang="en-US" sz="1000" dirty="0" err="1">
                          <a:latin typeface="+mj-lt"/>
                        </a:rPr>
                        <a:t>Biselli</a:t>
                      </a:r>
                      <a:r>
                        <a:rPr lang="en-US" sz="1000" dirty="0">
                          <a:latin typeface="+mj-lt"/>
                        </a:rPr>
                        <a:t> (Fairfield U.)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64259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RG-K (Proton target, 6.5 and 7.5 GeV beam)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J.A. Tan (Kyungpook National U.)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193713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BSA/TSA/DSA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RG-C (Longitudinally polarized target)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S. </a:t>
                      </a:r>
                      <a:r>
                        <a:rPr lang="en-US" sz="1000" dirty="0" err="1">
                          <a:latin typeface="+mj-lt"/>
                        </a:rPr>
                        <a:t>Polcher</a:t>
                      </a:r>
                      <a:r>
                        <a:rPr lang="en-US" sz="1000" dirty="0">
                          <a:latin typeface="+mj-lt"/>
                        </a:rPr>
                        <a:t> (CEA Saclay)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895541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neutron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BSA/TSA/DSA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N. </a:t>
                      </a:r>
                      <a:r>
                        <a:rPr lang="en-US" sz="1000" dirty="0" err="1">
                          <a:latin typeface="+mj-lt"/>
                        </a:rPr>
                        <a:t>Pilleux</a:t>
                      </a:r>
                      <a:r>
                        <a:rPr lang="en-US" sz="1000" dirty="0">
                          <a:latin typeface="+mj-lt"/>
                        </a:rPr>
                        <a:t> (IJCLab Orsay)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151925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Tagged DVCS on neutron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RG-F (BONuS12)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M. </a:t>
                      </a:r>
                      <a:r>
                        <a:rPr lang="en-US" sz="1000" dirty="0" err="1">
                          <a:latin typeface="+mj-lt"/>
                        </a:rPr>
                        <a:t>Ouillon</a:t>
                      </a:r>
                      <a:r>
                        <a:rPr lang="en-US" sz="1000" dirty="0">
                          <a:latin typeface="+mj-lt"/>
                        </a:rPr>
                        <a:t> (IJCLab) / </a:t>
                      </a:r>
                      <a:r>
                        <a:rPr lang="en-US" sz="1000" dirty="0" err="1">
                          <a:latin typeface="+mj-lt"/>
                        </a:rPr>
                        <a:t>M.Hattawy</a:t>
                      </a:r>
                      <a:r>
                        <a:rPr lang="en-US" sz="1000" dirty="0">
                          <a:latin typeface="+mj-lt"/>
                        </a:rPr>
                        <a:t> (ODU)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936098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BSA/AFB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P. Chatagnon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Published (PRL)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445891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BSA/TSA/DSA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K. Gates (Glasgow)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832699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  <a:endParaRPr lang="en-US" sz="10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A. Kim (UConn)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To be submitted to PLB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630150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  <a:endParaRPr lang="en-US" sz="10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R. Johnston (MIT)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189497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+</a:t>
                      </a:r>
                      <a:endParaRPr lang="en-US" sz="10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S. Diehl (Giessen/UConn)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Published (PLB)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416086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ρ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N. Trotta (UConn)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731385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φ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P. Moran (MIT)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914226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φ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N. Ram (CEA Saclay)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353068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++</a:t>
                      </a:r>
                      <a:endParaRPr lang="en-US" sz="10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S. Diehl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(Giessen/UConn)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Just accepted in PRL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678545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J/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ψ</a:t>
                      </a: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 photoproduction on proton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P. Chatagnon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986430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J/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ψ</a:t>
                      </a: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 photoproduction on neutron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R. Tyson (Glasgow)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9999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Tagged J/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ψ</a:t>
                      </a: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 photoproduction on proton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M. Tenorio Pita (ODU)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50799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EA247CA-3924-4B88-B06A-08B6BB9E9484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Overview	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 ●●●●●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063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A66F7AF-5AC3-4E45-B16F-2CDFDA517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829176"/>
              </p:ext>
            </p:extLst>
          </p:nvPr>
        </p:nvGraphicFramePr>
        <p:xfrm>
          <a:off x="0" y="1264431"/>
          <a:ext cx="11313570" cy="5593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55">
                  <a:extLst>
                    <a:ext uri="{9D8B030D-6E8A-4147-A177-3AD203B41FA5}">
                      <a16:colId xmlns:a16="http://schemas.microsoft.com/office/drawing/2014/main" val="4134330543"/>
                    </a:ext>
                  </a:extLst>
                </a:gridCol>
                <a:gridCol w="1423536">
                  <a:extLst>
                    <a:ext uri="{9D8B030D-6E8A-4147-A177-3AD203B41FA5}">
                      <a16:colId xmlns:a16="http://schemas.microsoft.com/office/drawing/2014/main" val="826366669"/>
                    </a:ext>
                  </a:extLst>
                </a:gridCol>
                <a:gridCol w="2817822">
                  <a:extLst>
                    <a:ext uri="{9D8B030D-6E8A-4147-A177-3AD203B41FA5}">
                      <a16:colId xmlns:a16="http://schemas.microsoft.com/office/drawing/2014/main" val="2422663514"/>
                    </a:ext>
                  </a:extLst>
                </a:gridCol>
                <a:gridCol w="2523409">
                  <a:extLst>
                    <a:ext uri="{9D8B030D-6E8A-4147-A177-3AD203B41FA5}">
                      <a16:colId xmlns:a16="http://schemas.microsoft.com/office/drawing/2014/main" val="1577564109"/>
                    </a:ext>
                  </a:extLst>
                </a:gridCol>
                <a:gridCol w="1659448">
                  <a:extLst>
                    <a:ext uri="{9D8B030D-6E8A-4147-A177-3AD203B41FA5}">
                      <a16:colId xmlns:a16="http://schemas.microsoft.com/office/drawing/2014/main" val="1072847316"/>
                    </a:ext>
                  </a:extLst>
                </a:gridCol>
              </a:tblGrid>
              <a:tr h="28088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Reaction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Observable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Experimental configuration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Lead analyzer (Affiliation)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j-lt"/>
                        </a:rPr>
                        <a:t>Status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94768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 (Proton target)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+mj-lt"/>
                        </a:rPr>
                        <a:t>G.Christiaens</a:t>
                      </a:r>
                      <a:r>
                        <a:rPr lang="en-US" sz="1000" dirty="0">
                          <a:latin typeface="+mj-lt"/>
                        </a:rPr>
                        <a:t>/M. </a:t>
                      </a:r>
                      <a:r>
                        <a:rPr lang="en-US" sz="1000" dirty="0" err="1">
                          <a:latin typeface="+mj-lt"/>
                        </a:rPr>
                        <a:t>Defurne</a:t>
                      </a:r>
                      <a:r>
                        <a:rPr lang="en-US" sz="1000" dirty="0">
                          <a:latin typeface="+mj-lt"/>
                        </a:rPr>
                        <a:t> (CEA Saclay)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Published (PRL)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732325"/>
                  </a:ext>
                </a:extLst>
              </a:tr>
              <a:tr h="256727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S. Lee (ANL)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Internal review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714425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bound neutron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RG-B (Deuterium target)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A. Hobart/S. </a:t>
                      </a:r>
                      <a:r>
                        <a:rPr lang="en-US" sz="1000" dirty="0" err="1">
                          <a:latin typeface="+mj-lt"/>
                        </a:rPr>
                        <a:t>Niccolai</a:t>
                      </a:r>
                      <a:r>
                        <a:rPr lang="en-US" sz="1000" dirty="0">
                          <a:latin typeface="+mj-lt"/>
                        </a:rPr>
                        <a:t> (IJCLab Orsay)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Internal review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459667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bound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A. Hobart/S. </a:t>
                      </a:r>
                      <a:r>
                        <a:rPr lang="en-US" sz="1000" dirty="0" err="1">
                          <a:latin typeface="+mj-lt"/>
                        </a:rPr>
                        <a:t>Niccolai</a:t>
                      </a:r>
                      <a:r>
                        <a:rPr lang="en-US" sz="1000" dirty="0">
                          <a:latin typeface="+mj-lt"/>
                        </a:rPr>
                        <a:t>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(IJCLab Orsay)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Internal review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451012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Coherent DVCS on deuterium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A. </a:t>
                      </a:r>
                      <a:r>
                        <a:rPr lang="en-US" sz="1000" dirty="0" err="1">
                          <a:latin typeface="+mj-lt"/>
                        </a:rPr>
                        <a:t>Biselli</a:t>
                      </a:r>
                      <a:r>
                        <a:rPr lang="en-US" sz="1000" dirty="0">
                          <a:latin typeface="+mj-lt"/>
                        </a:rPr>
                        <a:t> (Fairfield U.)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64259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RG-K (Proton target, 6.5 and 7.5 GeV beam)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J.A. Tan (Kyungpook National U.)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193713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BSA/TSA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RG-C (Longitudinally polarized target)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S. </a:t>
                      </a:r>
                      <a:r>
                        <a:rPr lang="en-US" sz="1000" dirty="0" err="1">
                          <a:latin typeface="+mj-lt"/>
                        </a:rPr>
                        <a:t>Polcher</a:t>
                      </a:r>
                      <a:r>
                        <a:rPr lang="en-US" sz="1000" dirty="0">
                          <a:latin typeface="+mj-lt"/>
                        </a:rPr>
                        <a:t> (CEA Saclay)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895541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DVCS on neutron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BSA/TSA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N. </a:t>
                      </a:r>
                      <a:r>
                        <a:rPr lang="en-US" sz="1000" dirty="0" err="1">
                          <a:latin typeface="+mj-lt"/>
                        </a:rPr>
                        <a:t>Pilleux</a:t>
                      </a:r>
                      <a:r>
                        <a:rPr lang="en-US" sz="1000" dirty="0">
                          <a:latin typeface="+mj-lt"/>
                        </a:rPr>
                        <a:t> (IJCLab Orsay)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151925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Tagged DVCS on neutron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RG-F (BONuS12)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M. </a:t>
                      </a:r>
                      <a:r>
                        <a:rPr lang="en-US" sz="1000" dirty="0" err="1">
                          <a:latin typeface="+mj-lt"/>
                        </a:rPr>
                        <a:t>Ouillon</a:t>
                      </a:r>
                      <a:r>
                        <a:rPr lang="en-US" sz="1000" dirty="0">
                          <a:latin typeface="+mj-lt"/>
                        </a:rPr>
                        <a:t> (IJCLab) / </a:t>
                      </a:r>
                      <a:r>
                        <a:rPr lang="en-US" sz="1000" dirty="0" err="1">
                          <a:latin typeface="+mj-lt"/>
                        </a:rPr>
                        <a:t>M.Hattawy</a:t>
                      </a:r>
                      <a:r>
                        <a:rPr lang="en-US" sz="1000" dirty="0">
                          <a:latin typeface="+mj-lt"/>
                        </a:rPr>
                        <a:t> (ODU)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936098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BSA/AFB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P. Chatagnon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Published (PRL)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445891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TCS on 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BSA/TSA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K. Gates (Glasgow)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832699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  <a:endParaRPr lang="en-US" sz="10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A. Kim (UConn)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To be submitted to PLB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630150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  <a:endParaRPr lang="en-US" sz="10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R. Johnston (MIT)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189497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+</a:t>
                      </a:r>
                      <a:endParaRPr lang="en-US" sz="10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S. Diehl (Giessen/UConn)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Published (PLB)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416086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ρ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N. Trotta (UConn)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731385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φ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P. Moran (MIT)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914226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φ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N. Ram (CEA Saclay)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353068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DVMP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1000" baseline="30000" dirty="0">
                          <a:latin typeface="+mj-lt"/>
                          <a:cs typeface="Arial" panose="020B0604020202020204" pitchFamily="34" charset="0"/>
                        </a:rPr>
                        <a:t>++</a:t>
                      </a:r>
                      <a:endParaRPr lang="en-US" sz="10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S. Diehl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(Giessen/UConn)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Just accepted in PRL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678545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J/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ψ</a:t>
                      </a: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 photoproduction on proton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P. Chatagnon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986430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J/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ψ</a:t>
                      </a: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 photoproduction on neutron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R. Tyson (Glasgow)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9999"/>
                  </a:ext>
                </a:extLst>
              </a:tr>
              <a:tr h="252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Tagged J/</a:t>
                      </a:r>
                      <a:r>
                        <a:rPr lang="el-GR" sz="1000" dirty="0">
                          <a:latin typeface="+mj-lt"/>
                          <a:cs typeface="Arial" panose="020B0604020202020204" pitchFamily="34" charset="0"/>
                        </a:rPr>
                        <a:t>ψ</a:t>
                      </a:r>
                      <a:r>
                        <a:rPr lang="en-US" sz="1000" dirty="0">
                          <a:latin typeface="+mj-lt"/>
                          <a:cs typeface="Arial" panose="020B0604020202020204" pitchFamily="34" charset="0"/>
                        </a:rPr>
                        <a:t> photoproduction on proton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RG-A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M. Tenorio Pita (ODU)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50799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3" y="470321"/>
            <a:ext cx="10873943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Deep e</a:t>
            </a:r>
            <a:r>
              <a:rPr lang="en-US" dirty="0">
                <a:latin typeface="+mj-lt"/>
              </a:rPr>
              <a:t>xclusive reactions program of CLAS12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950C60-2D1E-44DC-992B-F6ED614B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r>
              <a:rPr lang="en-US" dirty="0"/>
              <a:t>/23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247CA-3924-4B88-B06A-08B6BB9E9484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Overview	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 ●●●●●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D489E-9D6E-4D0A-B49A-84F066750CC1}"/>
              </a:ext>
            </a:extLst>
          </p:cNvPr>
          <p:cNvSpPr/>
          <p:nvPr/>
        </p:nvSpPr>
        <p:spPr>
          <a:xfrm>
            <a:off x="1664610" y="2157984"/>
            <a:ext cx="8862779" cy="2841868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Disclaimer:</a:t>
            </a:r>
          </a:p>
          <a:p>
            <a:r>
              <a:rPr lang="en-US" sz="2400" dirty="0"/>
              <a:t>1) I did my best to mention all analysis and involved analyzers. I might have missed some.</a:t>
            </a:r>
          </a:p>
          <a:p>
            <a:r>
              <a:rPr lang="en-US" sz="2400" dirty="0"/>
              <a:t>2) Each of these analysis is worth a 20-minutes presentation (at least).  Apologies for only flashing some of the results.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3398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4" y="411836"/>
            <a:ext cx="10873943" cy="48749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Outline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BEFC4E-184E-498A-B2BD-8F80EA86552D}"/>
              </a:ext>
            </a:extLst>
          </p:cNvPr>
          <p:cNvGrpSpPr/>
          <p:nvPr/>
        </p:nvGrpSpPr>
        <p:grpSpPr>
          <a:xfrm>
            <a:off x="0" y="1780751"/>
            <a:ext cx="11285837" cy="3358178"/>
            <a:chOff x="0" y="1970842"/>
            <a:chExt cx="11718524" cy="39982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FC81B3-8B2A-4F8D-8F89-D92CAA6696E9}"/>
                </a:ext>
              </a:extLst>
            </p:cNvPr>
            <p:cNvGrpSpPr/>
            <p:nvPr/>
          </p:nvGrpSpPr>
          <p:grpSpPr>
            <a:xfrm>
              <a:off x="0" y="1970842"/>
              <a:ext cx="11718524" cy="3998257"/>
              <a:chOff x="0" y="1970842"/>
              <a:chExt cx="11718524" cy="399825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B4BB096-A366-4024-B908-D4AA6FECF709}"/>
                  </a:ext>
                </a:extLst>
              </p:cNvPr>
              <p:cNvSpPr/>
              <p:nvPr/>
            </p:nvSpPr>
            <p:spPr>
              <a:xfrm>
                <a:off x="0" y="1970842"/>
                <a:ext cx="1642369" cy="3998257"/>
              </a:xfrm>
              <a:prstGeom prst="rect">
                <a:avLst/>
              </a:prstGeom>
              <a:solidFill>
                <a:srgbClr val="C00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1D33D48-5C07-4C51-9653-13EBE1F3D98E}"/>
                  </a:ext>
                </a:extLst>
              </p:cNvPr>
              <p:cNvGrpSpPr/>
              <p:nvPr/>
            </p:nvGrpSpPr>
            <p:grpSpPr>
              <a:xfrm>
                <a:off x="1642369" y="1970843"/>
                <a:ext cx="10076155" cy="3998256"/>
                <a:chOff x="0" y="1363578"/>
                <a:chExt cx="11896078" cy="1524577"/>
              </a:xfrm>
              <a:solidFill>
                <a:schemeClr val="bg1">
                  <a:lumMod val="95000"/>
                  <a:alpha val="60000"/>
                </a:schemeClr>
              </a:solidFill>
              <a:effectLst/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383DD2C-9C68-4469-BD71-F2DE05EFC660}"/>
                    </a:ext>
                  </a:extLst>
                </p:cNvPr>
                <p:cNvSpPr/>
                <p:nvPr/>
              </p:nvSpPr>
              <p:spPr>
                <a:xfrm>
                  <a:off x="0" y="1363578"/>
                  <a:ext cx="11896078" cy="152457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A29AD270-5FE1-460E-BE05-19322011BD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96078" y="1363578"/>
                  <a:ext cx="0" cy="1524577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A02F2BD-CD22-4327-8F84-5FA4B570E9B5}"/>
                </a:ext>
              </a:extLst>
            </p:cNvPr>
            <p:cNvSpPr txBox="1"/>
            <p:nvPr/>
          </p:nvSpPr>
          <p:spPr>
            <a:xfrm>
              <a:off x="314238" y="2131990"/>
              <a:ext cx="11051753" cy="3627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/>
            </a:p>
            <a:p>
              <a:r>
                <a:rPr lang="en-US" sz="24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/>
                <a:t>	</a:t>
              </a:r>
              <a:r>
                <a:rPr lang="en-US" sz="2000" dirty="0"/>
                <a:t>	Deeply Virtual Compton Scattering measurements</a:t>
              </a:r>
            </a:p>
            <a:p>
              <a:endParaRPr lang="en-US" sz="2000" dirty="0"/>
            </a:p>
            <a:p>
              <a:r>
                <a:rPr lang="en-US" sz="2400" b="1" dirty="0">
                  <a:solidFill>
                    <a:schemeClr val="bg1"/>
                  </a:solidFill>
                </a:rPr>
                <a:t>II </a:t>
              </a:r>
              <a:r>
                <a:rPr lang="en-US" sz="2000" dirty="0"/>
                <a:t>		Timelike Compton Scattering measurements</a:t>
              </a:r>
            </a:p>
            <a:p>
              <a:endParaRPr lang="en-US" sz="2000" dirty="0"/>
            </a:p>
            <a:p>
              <a:r>
                <a:rPr lang="en-US" sz="2400" b="1" dirty="0">
                  <a:solidFill>
                    <a:schemeClr val="bg1"/>
                  </a:solidFill>
                </a:rPr>
                <a:t>III		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Deeply Virtual Meson Production measurements</a:t>
              </a:r>
            </a:p>
            <a:p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sz="2000" b="1" dirty="0">
                  <a:solidFill>
                    <a:schemeClr val="bg1"/>
                  </a:solidFill>
                </a:rPr>
                <a:t>V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		Selected perspectives</a:t>
              </a:r>
              <a:endParaRPr lang="en-US" sz="2000" dirty="0"/>
            </a:p>
            <a:p>
              <a:endParaRPr lang="en-US" sz="2000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0B596-5428-4335-9A9C-B1D97ADE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r>
              <a:rPr lang="en-US" dirty="0"/>
              <a:t>/23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CD1244-9B9C-4334-AE4B-39BA334E0C7C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Overview	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●●●●●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3E411A6-2459-458E-8AE4-E893ABD4D39E}"/>
              </a:ext>
            </a:extLst>
          </p:cNvPr>
          <p:cNvGrpSpPr/>
          <p:nvPr/>
        </p:nvGrpSpPr>
        <p:grpSpPr>
          <a:xfrm>
            <a:off x="4719331" y="1335024"/>
            <a:ext cx="7385578" cy="4998015"/>
            <a:chOff x="-1" y="1484957"/>
            <a:chExt cx="11896079" cy="40457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A8A151-EA70-42F9-9771-47AD2A1F7E31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C467A31-3905-4CF9-802B-CD2DA91BC294}"/>
                </a:ext>
              </a:extLst>
            </p:cNvPr>
            <p:cNvSpPr/>
            <p:nvPr/>
          </p:nvSpPr>
          <p:spPr>
            <a:xfrm>
              <a:off x="-1" y="1484959"/>
              <a:ext cx="11896076" cy="333829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Published results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C023496-4915-47C4-B67F-A4AD2AA7765C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024AED-BD63-40C2-9E0F-67946A695B92}"/>
              </a:ext>
            </a:extLst>
          </p:cNvPr>
          <p:cNvGrpSpPr/>
          <p:nvPr/>
        </p:nvGrpSpPr>
        <p:grpSpPr>
          <a:xfrm>
            <a:off x="1" y="1819655"/>
            <a:ext cx="4544551" cy="3784933"/>
            <a:chOff x="-1" y="1484957"/>
            <a:chExt cx="11896079" cy="4045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329264-41F2-47DF-9A0D-9AF494CAC857}"/>
                </a:ext>
              </a:extLst>
            </p:cNvPr>
            <p:cNvSpPr/>
            <p:nvPr/>
          </p:nvSpPr>
          <p:spPr>
            <a:xfrm>
              <a:off x="-1" y="1792901"/>
              <a:ext cx="11885420" cy="3737788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AE0A24"/>
                </a:buClr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B0C3D3-0C5A-496A-B676-179D40F7F93B}"/>
                </a:ext>
              </a:extLst>
            </p:cNvPr>
            <p:cNvSpPr/>
            <p:nvPr/>
          </p:nvSpPr>
          <p:spPr>
            <a:xfrm>
              <a:off x="-1" y="1484959"/>
              <a:ext cx="11896076" cy="661311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Deeply Virtual Compton Scattering: the golden process to access GPDs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88D584-0487-4234-957A-0B8463A10DCD}"/>
                </a:ext>
              </a:extLst>
            </p:cNvPr>
            <p:cNvCxnSpPr>
              <a:cxnSpLocks/>
            </p:cNvCxnSpPr>
            <p:nvPr/>
          </p:nvCxnSpPr>
          <p:spPr>
            <a:xfrm>
              <a:off x="11896078" y="1484957"/>
              <a:ext cx="0" cy="4045732"/>
            </a:xfrm>
            <a:prstGeom prst="line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AB24B-8C2A-4994-BA04-F97B8277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70DD4E-D909-4F2B-8768-95DDD007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First CLAS12 measurement of DVCS beam-spin asymmetries in the extended valence region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050B60-85A9-4D3C-80D3-8B350FB49FB0}"/>
              </a:ext>
            </a:extLst>
          </p:cNvPr>
          <p:cNvGrpSpPr/>
          <p:nvPr/>
        </p:nvGrpSpPr>
        <p:grpSpPr>
          <a:xfrm>
            <a:off x="4799181" y="1819657"/>
            <a:ext cx="7235686" cy="4326485"/>
            <a:chOff x="4907692" y="2042391"/>
            <a:chExt cx="6968710" cy="4103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BCBC9D-1CF1-4AF3-A0E7-E8DBC7260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2656" y="2042391"/>
              <a:ext cx="2113746" cy="1907418"/>
            </a:xfrm>
            <a:prstGeom prst="rect">
              <a:avLst/>
            </a:prstGeom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749562-A831-4793-94A9-86CC8D001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7692" y="3937910"/>
              <a:ext cx="6968710" cy="2208232"/>
            </a:xfrm>
            <a:prstGeom prst="rect">
              <a:avLst/>
            </a:prstGeom>
            <a:effectLst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197CA6-4D71-4E3F-8CB5-9C11A178D2B1}"/>
              </a:ext>
            </a:extLst>
          </p:cNvPr>
          <p:cNvGrpSpPr/>
          <p:nvPr/>
        </p:nvGrpSpPr>
        <p:grpSpPr>
          <a:xfrm>
            <a:off x="3661" y="1335025"/>
            <a:ext cx="4536816" cy="412408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142D6C-C17C-4867-B8F8-E1DDD6DD3225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Lead analyzers: </a:t>
              </a: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G.Christiaens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/</a:t>
              </a: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M.Defurne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(CEA Saclay)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98D38B-5B40-4864-BFDA-358B3FC59565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AF24650-DCE5-4400-9ABF-042CEA781F36}"/>
              </a:ext>
            </a:extLst>
          </p:cNvPr>
          <p:cNvSpPr/>
          <p:nvPr/>
        </p:nvSpPr>
        <p:spPr>
          <a:xfrm>
            <a:off x="3824198" y="6420085"/>
            <a:ext cx="4543603" cy="3112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Published in PRL (2023)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0C2122-9D15-4DEA-8A40-B557F1548AE6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DVCS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●●●●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BE826B-36A4-4E36-A5DE-3B5AE0A23F41}"/>
              </a:ext>
            </a:extLst>
          </p:cNvPr>
          <p:cNvGrpSpPr/>
          <p:nvPr/>
        </p:nvGrpSpPr>
        <p:grpSpPr>
          <a:xfrm>
            <a:off x="4933951" y="2254451"/>
            <a:ext cx="4816764" cy="455619"/>
            <a:chOff x="4832612" y="1883769"/>
            <a:chExt cx="4816764" cy="45561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E74010-291A-4D55-960C-21D1572B7082}"/>
                </a:ext>
              </a:extLst>
            </p:cNvPr>
            <p:cNvSpPr/>
            <p:nvPr/>
          </p:nvSpPr>
          <p:spPr>
            <a:xfrm>
              <a:off x="6135599" y="1913806"/>
              <a:ext cx="560535" cy="39554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\documentclass{article}&#10;\usepackage{amsmath}&#10;\pagestyle{empty}&#10;\begin{document}&#10;&#10;$A_{LU} \propto Im \left[ F_1 \mathcal{H} + \xi(F_1 +F_2)\mathcal{\tilde{H}} - \frac{t}{4M^2}F_2\mathcal{E} \right]$&#10;&#10;&#10;\end{document}" title="IguanaTex Bitmap Display">
              <a:extLst>
                <a:ext uri="{FF2B5EF4-FFF2-40B4-BE49-F238E27FC236}">
                  <a16:creationId xmlns:a16="http://schemas.microsoft.com/office/drawing/2014/main" id="{CA299349-B315-485F-B5D6-D000DD7E7CA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832612" y="1883769"/>
              <a:ext cx="4816764" cy="455619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7D3086A-FF0F-434E-9683-4D1CE04B498C}"/>
              </a:ext>
            </a:extLst>
          </p:cNvPr>
          <p:cNvSpPr txBox="1"/>
          <p:nvPr/>
        </p:nvSpPr>
        <p:spPr>
          <a:xfrm>
            <a:off x="4725996" y="1802970"/>
            <a:ext cx="48167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spin asymmetry extracted in wide phase space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1600 new data points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25% of the total beam time allocated to CLAS12 DVCS experiment on unpolarized proton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8349CB-E934-47B8-AA39-C76F95FBBE7A}"/>
              </a:ext>
            </a:extLst>
          </p:cNvPr>
          <p:cNvSpPr/>
          <p:nvPr/>
        </p:nvSpPr>
        <p:spPr>
          <a:xfrm>
            <a:off x="4779048" y="6148373"/>
            <a:ext cx="72021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Figures in First CLAS12 Measurement of Deeply Virtual Compton Scattering Beam-Spin Asymmetries in the Extended Valence Region, G. </a:t>
            </a:r>
            <a:r>
              <a:rPr lang="en-US" sz="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Christiaens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al.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(CLAS Collaboration) Phys. Rev. Lett. 130, 211902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E7001C-F01F-456D-AF7C-9AD8A9DBF57A}"/>
              </a:ext>
            </a:extLst>
          </p:cNvPr>
          <p:cNvGrpSpPr/>
          <p:nvPr/>
        </p:nvGrpSpPr>
        <p:grpSpPr>
          <a:xfrm>
            <a:off x="152048" y="3335990"/>
            <a:ext cx="4303077" cy="2010841"/>
            <a:chOff x="23710" y="4107869"/>
            <a:chExt cx="4303077" cy="20108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79956C-B800-43B9-9CD1-975DD2B93F50}"/>
                </a:ext>
              </a:extLst>
            </p:cNvPr>
            <p:cNvSpPr/>
            <p:nvPr/>
          </p:nvSpPr>
          <p:spPr>
            <a:xfrm>
              <a:off x="23710" y="4107869"/>
              <a:ext cx="4303077" cy="2010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93C2ECE-2C78-46C5-8EB7-C409D86A7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6562" y="4223902"/>
              <a:ext cx="2027148" cy="16998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0C51809-902E-4322-BB7C-C069439D6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090" y="4223902"/>
              <a:ext cx="1889947" cy="1778773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6EE425D-73B2-46FB-9FA7-8A3446777E04}"/>
              </a:ext>
            </a:extLst>
          </p:cNvPr>
          <p:cNvSpPr txBox="1"/>
          <p:nvPr/>
        </p:nvSpPr>
        <p:spPr>
          <a:xfrm>
            <a:off x="782861" y="4919482"/>
            <a:ext cx="75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DVCS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4CE48F-33EA-4021-ACB5-B1C5BA624B7C}"/>
              </a:ext>
            </a:extLst>
          </p:cNvPr>
          <p:cNvSpPr txBox="1"/>
          <p:nvPr/>
        </p:nvSpPr>
        <p:spPr>
          <a:xfrm>
            <a:off x="3017062" y="491948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C5CBF5-3190-40D5-8034-16DCDFD55EBC}"/>
              </a:ext>
            </a:extLst>
          </p:cNvPr>
          <p:cNvSpPr txBox="1"/>
          <p:nvPr/>
        </p:nvSpPr>
        <p:spPr>
          <a:xfrm>
            <a:off x="13210" y="2504993"/>
            <a:ext cx="4441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Reaction of interest: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ep</a:t>
            </a:r>
            <a:r>
              <a:rPr lang="el-G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→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e’p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’</a:t>
            </a:r>
            <a:r>
              <a:rPr lang="el-G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γ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 the factorization regime               , GPD describe the soft structure of the proton</a:t>
            </a:r>
          </a:p>
        </p:txBody>
      </p:sp>
      <p:pic>
        <p:nvPicPr>
          <p:cNvPr id="31" name="Picture 30" descr="\documentclass{article}&#10;\usepackage{amsmath}&#10;\pagestyle{empty}&#10;\begin{document}&#10;&#10;$-t\ll Q^2$&#10;&#10;&#10;\end{document}" title="IguanaTex Bitmap Display">
            <a:extLst>
              <a:ext uri="{FF2B5EF4-FFF2-40B4-BE49-F238E27FC236}">
                <a16:creationId xmlns:a16="http://schemas.microsoft.com/office/drawing/2014/main" id="{E4CC7154-931B-453F-9320-DD65F8648AA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48614" y="2825129"/>
            <a:ext cx="760686" cy="2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20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AB24B-8C2A-4994-BA04-F97B8277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r>
              <a:rPr lang="en-US" dirty="0"/>
              <a:t>/23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70DD4E-D909-4F2B-8768-95DDD007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Measurement of </a:t>
            </a:r>
            <a:r>
              <a:rPr lang="en-US" sz="3200" dirty="0" err="1"/>
              <a:t>pDVCS</a:t>
            </a:r>
            <a:r>
              <a:rPr lang="en-US" sz="3200" dirty="0"/>
              <a:t> cross-section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197CA6-4D71-4E3F-8CB5-9C11A178D2B1}"/>
              </a:ext>
            </a:extLst>
          </p:cNvPr>
          <p:cNvGrpSpPr/>
          <p:nvPr/>
        </p:nvGrpSpPr>
        <p:grpSpPr>
          <a:xfrm>
            <a:off x="3660" y="1335025"/>
            <a:ext cx="4335023" cy="329184"/>
            <a:chOff x="0" y="1363578"/>
            <a:chExt cx="11896078" cy="1109709"/>
          </a:xfrm>
          <a:solidFill>
            <a:schemeClr val="bg1">
              <a:lumMod val="95000"/>
              <a:alpha val="60000"/>
            </a:schemeClr>
          </a:solidFill>
          <a:effectLst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142D6C-C17C-4867-B8F8-E1DDD6DD3225}"/>
                </a:ext>
              </a:extLst>
            </p:cNvPr>
            <p:cNvSpPr/>
            <p:nvPr/>
          </p:nvSpPr>
          <p:spPr>
            <a:xfrm>
              <a:off x="0" y="1363578"/>
              <a:ext cx="11896078" cy="1109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accent1">
                    <a:lumMod val="75000"/>
                  </a:schemeClr>
                </a:buClr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Lead analyzer: S. Lee (ANL)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98D38B-5B40-4864-BFDA-358B3FC59565}"/>
                </a:ext>
              </a:extLst>
            </p:cNvPr>
            <p:cNvCxnSpPr/>
            <p:nvPr/>
          </p:nvCxnSpPr>
          <p:spPr>
            <a:xfrm>
              <a:off x="11896078" y="1363578"/>
              <a:ext cx="0" cy="1109709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11C6D6-F479-4C83-9724-64621FCBD39D}"/>
              </a:ext>
            </a:extLst>
          </p:cNvPr>
          <p:cNvGrpSpPr/>
          <p:nvPr/>
        </p:nvGrpSpPr>
        <p:grpSpPr>
          <a:xfrm>
            <a:off x="3435006" y="1361525"/>
            <a:ext cx="8752108" cy="5013086"/>
            <a:chOff x="4341476" y="1468545"/>
            <a:chExt cx="8265433" cy="46765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05C05B-4CEE-41B4-8A0F-A9B475786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8384" y="1499617"/>
              <a:ext cx="6203025" cy="456558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9CD72BD-8A07-4670-9904-9E776017B8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5269" y="1468545"/>
              <a:ext cx="0" cy="467654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7391B0-80E9-40E0-8DE7-45582799A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4285" y="1519958"/>
              <a:ext cx="800100" cy="49530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63F8438-50BC-4AAE-87BD-5C31265B5AE4}"/>
                </a:ext>
              </a:extLst>
            </p:cNvPr>
            <p:cNvCxnSpPr>
              <a:cxnSpLocks/>
            </p:cNvCxnSpPr>
            <p:nvPr/>
          </p:nvCxnSpPr>
          <p:spPr>
            <a:xfrm>
              <a:off x="5415269" y="6145085"/>
              <a:ext cx="6585205" cy="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530B8C8-A84A-4CF6-8EB6-F3073BC6A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7298"/>
            <a:stretch/>
          </p:blipFill>
          <p:spPr>
            <a:xfrm>
              <a:off x="6349533" y="1505256"/>
              <a:ext cx="2058423" cy="13878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F6F344-45A0-4859-BBCC-A2885638239E}"/>
                </a:ext>
              </a:extLst>
            </p:cNvPr>
            <p:cNvSpPr txBox="1"/>
            <p:nvPr/>
          </p:nvSpPr>
          <p:spPr>
            <a:xfrm rot="20041651">
              <a:off x="4341476" y="3050876"/>
              <a:ext cx="8265433" cy="1862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i="1" dirty="0">
                  <a:solidFill>
                    <a:srgbClr val="000000">
                      <a:alpha val="15051"/>
                    </a:srgbClr>
                  </a:solidFill>
                  <a:latin typeface="Helvetica Bold Oblique" pitchFamily="2" charset="0"/>
                </a:rPr>
                <a:t>Preliminary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D6A62B-B73E-439A-A45B-7B9FCEDD3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21259" y="3026199"/>
              <a:ext cx="1776822" cy="71281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37DB09A-7D0A-4716-AC6A-9EE08F75EC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3370" y="6085266"/>
            <a:ext cx="379638" cy="20370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B3B5276-2E8A-4520-A81F-250EE4A38341}"/>
              </a:ext>
            </a:extLst>
          </p:cNvPr>
          <p:cNvSpPr/>
          <p:nvPr/>
        </p:nvSpPr>
        <p:spPr>
          <a:xfrm>
            <a:off x="3824198" y="6452581"/>
            <a:ext cx="4543603" cy="3112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Internal review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01972C-5CF8-4C81-84A4-3926FFBC5AF8}"/>
              </a:ext>
            </a:extLst>
          </p:cNvPr>
          <p:cNvSpPr/>
          <p:nvPr/>
        </p:nvSpPr>
        <p:spPr>
          <a:xfrm>
            <a:off x="-10701" y="0"/>
            <a:ext cx="4985946" cy="16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DVCS measurements		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● ●● ●</a:t>
            </a:r>
            <a:r>
              <a:rPr lang="en-US" sz="105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●</a:t>
            </a:r>
            <a:r>
              <a:rPr lang="en-US" sz="105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●●● ●● ●●●●● ●●● ●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1F0443-AD84-438C-AA9D-602C8C32E3C8}"/>
              </a:ext>
            </a:extLst>
          </p:cNvPr>
          <p:cNvGrpSpPr/>
          <p:nvPr/>
        </p:nvGrpSpPr>
        <p:grpSpPr>
          <a:xfrm>
            <a:off x="0" y="1757157"/>
            <a:ext cx="4342576" cy="2835014"/>
            <a:chOff x="0" y="2421286"/>
            <a:chExt cx="4342576" cy="283501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B19DA6C-BC49-4A52-A765-C8BDD3BE9A39}"/>
                </a:ext>
              </a:extLst>
            </p:cNvPr>
            <p:cNvSpPr/>
            <p:nvPr/>
          </p:nvSpPr>
          <p:spPr>
            <a:xfrm>
              <a:off x="0" y="2421286"/>
              <a:ext cx="4338704" cy="31035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Motivations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7CF0AD2-858D-43FC-A1A4-8BA40DFD1785}"/>
                </a:ext>
              </a:extLst>
            </p:cNvPr>
            <p:cNvGrpSpPr/>
            <p:nvPr/>
          </p:nvGrpSpPr>
          <p:grpSpPr>
            <a:xfrm>
              <a:off x="0" y="2421286"/>
              <a:ext cx="4342576" cy="2835014"/>
              <a:chOff x="-1" y="1004613"/>
              <a:chExt cx="11896079" cy="452607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CFDA4F2-C140-46BE-AE87-320A88B65C4A}"/>
                  </a:ext>
                </a:extLst>
              </p:cNvPr>
              <p:cNvSpPr/>
              <p:nvPr/>
            </p:nvSpPr>
            <p:spPr>
              <a:xfrm>
                <a:off x="-1" y="1484957"/>
                <a:ext cx="11885419" cy="4045732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AE0A24"/>
                  </a:buClr>
                </a:pP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0D6D4D4-026C-4284-AFFF-9A2DC8A37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5418" y="1004613"/>
                <a:ext cx="10660" cy="4526076"/>
              </a:xfrm>
              <a:prstGeom prst="lin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367D804-BE93-484A-9259-3A51D4149912}"/>
              </a:ext>
            </a:extLst>
          </p:cNvPr>
          <p:cNvSpPr txBox="1"/>
          <p:nvPr/>
        </p:nvSpPr>
        <p:spPr>
          <a:xfrm>
            <a:off x="9773" y="2110325"/>
            <a:ext cx="4181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Cross section sensitive to both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   ) and Re(   )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Crucial measurement to completely understand DVCS and GPDs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Normalization under scrutiny by the collaboration</a:t>
            </a:r>
          </a:p>
        </p:txBody>
      </p:sp>
      <p:pic>
        <p:nvPicPr>
          <p:cNvPr id="7" name="Picture 6" descr="\documentclass{article}&#10;\usepackage{amsmath}&#10;\pagestyle{empty}&#10;\begin{document}&#10;&#10;$\mathcal{H}$&#10;&#10;&#10;\end{document}" title="IguanaTex Bitmap Display">
            <a:extLst>
              <a:ext uri="{FF2B5EF4-FFF2-40B4-BE49-F238E27FC236}">
                <a16:creationId xmlns:a16="http://schemas.microsoft.com/office/drawing/2014/main" id="{FBA6E026-77ED-4E92-A442-46A852E37A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281661" y="2208231"/>
            <a:ext cx="189907" cy="178221"/>
          </a:xfrm>
          <a:prstGeom prst="rect">
            <a:avLst/>
          </a:prstGeom>
        </p:spPr>
      </p:pic>
      <p:pic>
        <p:nvPicPr>
          <p:cNvPr id="34" name="Picture 33" descr="\documentclass{article}&#10;\usepackage{amsmath}&#10;\pagestyle{empty}&#10;\begin{document}&#10;&#10;$\mathcal{H}$&#10;&#10;&#10;\end{document}" title="IguanaTex Bitmap Display">
            <a:extLst>
              <a:ext uri="{FF2B5EF4-FFF2-40B4-BE49-F238E27FC236}">
                <a16:creationId xmlns:a16="http://schemas.microsoft.com/office/drawing/2014/main" id="{8E91590A-46B4-469B-A8D5-5CBFC20EAD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9340" y="2445904"/>
            <a:ext cx="189907" cy="17822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00DC23B-F5AD-4C30-81E2-746F8581A851}"/>
              </a:ext>
            </a:extLst>
          </p:cNvPr>
          <p:cNvSpPr/>
          <p:nvPr/>
        </p:nvSpPr>
        <p:spPr>
          <a:xfrm>
            <a:off x="2899528" y="2847487"/>
            <a:ext cx="1110974" cy="2418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\documentclass{article}&#10;\usepackage{amsmath}&#10;\pagestyle{empty}&#10;\begin{document}&#10;&#10;\begin{equation*}&#10;\frac{d^4 \sigma}{dx_B d Q^2 dt d\phi} \propto \left( |\mathcal{T^{BH}}|^2 + |\mathcal{T^{DVCS}}|^2 + 2 Re \mathcal{T^{DVCS}}\mathcal{T^{\dagger BH}}\right)&#10;\end{equation*}&#10;&#10;&#10;\end{document}" title="IguanaTex Bitmap Display">
            <a:extLst>
              <a:ext uri="{FF2B5EF4-FFF2-40B4-BE49-F238E27FC236}">
                <a16:creationId xmlns:a16="http://schemas.microsoft.com/office/drawing/2014/main" id="{4A70A1D4-7158-4575-BD81-F3640C3697C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64088" y="2796993"/>
            <a:ext cx="3690411" cy="3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15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.9606"/>
  <p:tag name="ORIGINALWIDTH" val="2575.178"/>
  <p:tag name="OUTPUTTYPE" val="PNG"/>
  <p:tag name="IGUANATEXVERSION" val="160"/>
  <p:tag name="LATEXADDIN" val="\documentclass{article}&#10;\usepackage{amsmath}&#10;\pagestyle{empty}&#10;\begin{document}&#10;&#10;\begin{equation*}&#10;\mathcal{H}=\int_{-1}^1 dx H(x,\xi,t)\left( \frac{1}{\xi - x - i\epsilon} - \frac{1}{\xi + x - i\epsilon} \right)&#10;\end{equation*}&#10;&#10;&#10;\end{document}"/>
  <p:tag name="IGUANATEXSIZE" val="20"/>
  <p:tag name="IGUANATEXCURSOR" val="126"/>
  <p:tag name="TRANSPARENCY" val="True"/>
  <p:tag name="FILENAME" val=""/>
  <p:tag name="LATEXENGINEID" val="0"/>
  <p:tag name="TEMPFOLDER" val="C:\Users\pierrec\Documents\IguanaTex\"/>
  <p:tag name="LATEXFORMHEIGHT" val="499.8"/>
  <p:tag name="LATEXFORMWIDTH" val="481.8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.7353"/>
  <p:tag name="ORIGINALWIDTH" val="93.73827"/>
  <p:tag name="OUTPUTTYPE" val="PNG"/>
  <p:tag name="IGUANATEXVERSION" val="160"/>
  <p:tag name="LATEXADDIN" val="\documentclass{article}&#10;\usepackage{amsmath}&#10;\pagestyle{empty}&#10;\begin{document}&#10;&#10;$p'$&#10;&#10;&#10;\end{document}"/>
  <p:tag name="IGUANATEXSIZE" val="20"/>
  <p:tag name="IGUANATEXCURSOR" val="84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3811"/>
  <p:tag name="ORIGINALWIDTH" val="78.74016"/>
  <p:tag name="OUTPUTTYPE" val="PNG"/>
  <p:tag name="IGUANATEXVERSION" val="160"/>
  <p:tag name="LATEXADDIN" val="\documentclass{article}&#10;\usepackage{amsmath}&#10;\pagestyle{empty}&#10;\begin{document}&#10;&#10;$e'$&#10;&#10;&#10;\end{document}"/>
  <p:tag name="IGUANATEXSIZE" val="20"/>
  <p:tag name="IGUANATEXCURSOR" val="84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342"/>
  <p:tag name="ORIGINALWIDTH" val="467.9415"/>
  <p:tag name="OUTPUTTYPE" val="PNG"/>
  <p:tag name="IGUANATEXVERSION" val="160"/>
  <p:tag name="LATEXADDIN" val="\documentclass{article}&#10;\usepackage{amsmath}&#10;\pagestyle{empty}&#10;\begin{document}&#10;&#10;$-t\ll Q^2$&#10;&#10;&#10;\end{document}"/>
  <p:tag name="IGUANATEXSIZE" val="16"/>
  <p:tag name="IGUANATEXCURSOR" val="91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370.454"/>
  <p:tag name="OUTPUTTYPE" val="PNG"/>
  <p:tag name="IGUANATEXVERSION" val="160"/>
  <p:tag name="LATEXADDIN" val="\documentclass{article}&#10;\usepackage{amsmath}&#10;\pagestyle{empty}&#10;\begin{document}&#10;&#10;$A_{LU} \propto Im \left[ F_1 \mathcal{H} + \xi(F_1 +F_2)\mathcal{\tilde{H}} - \frac{t}{4M^2}F_2\mathcal{E} \right]$&#10;&#10;&#10;\end{document}"/>
  <p:tag name="IGUANATEXSIZE" val="20"/>
  <p:tag name="IGUANATEXCURSOR" val="173"/>
  <p:tag name="TRANSPARENCY" val="True"/>
  <p:tag name="FILENAME" val=""/>
  <p:tag name="LATEXENGINEID" val="0"/>
  <p:tag name="TEMPFOLDER" val="C:\Users\pierrec\Documents\IguanaTex\"/>
  <p:tag name="LATEXFORMHEIGHT" val="499.8"/>
  <p:tag name="LATEXFORMWIDTH" val="481.8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97.48779"/>
  <p:tag name="OUTPUTTYPE" val="PNG"/>
  <p:tag name="IGUANATEXVERSION" val="160"/>
  <p:tag name="LATEXADDIN" val="\documentclass{article}&#10;\usepackage{amsmath}&#10;\pagestyle{empty}&#10;\begin{document}&#10;&#10;$\mathcal{H}$&#10;&#10;&#10;\end{document}"/>
  <p:tag name="IGUANATEXSIZE" val="20"/>
  <p:tag name="IGUANATEXCURSOR" val="92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97.48779"/>
  <p:tag name="OUTPUTTYPE" val="PNG"/>
  <p:tag name="IGUANATEXVERSION" val="160"/>
  <p:tag name="LATEXADDIN" val="\documentclass{article}&#10;\usepackage{amsmath}&#10;\pagestyle{empty}&#10;\begin{document}&#10;&#10;$\mathcal{H}$&#10;&#10;&#10;\end{document}"/>
  <p:tag name="IGUANATEXSIZE" val="20"/>
  <p:tag name="IGUANATEXCURSOR" val="92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3062.617"/>
  <p:tag name="OUTPUTTYPE" val="PNG"/>
  <p:tag name="IGUANATEXVERSION" val="160"/>
  <p:tag name="LATEXADDIN" val="\documentclass{article}&#10;\usepackage{amsmath}&#10;\pagestyle{empty}&#10;\begin{document}&#10;&#10;\begin{equation*}&#10;\frac{d^4 \sigma}{dx_B d Q^2 dt d\phi} \propto \left( |\mathcal{T^{BH}}|^2 + |\mathcal{T^{DVCS}}|^2 + 2 Re \mathcal{T^{DVCS}}\mathcal{T^{\dagger BH}}\right)&#10;\end{equation*}&#10;&#10;&#10;\end{document}"/>
  <p:tag name="IGUANATEXSIZE" val="20"/>
  <p:tag name="IGUANATEXCURSOR" val="244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6.9554"/>
  <p:tag name="ORIGINALWIDTH" val="2458.193"/>
  <p:tag name="OUTPUTTYPE" val="PNG"/>
  <p:tag name="IGUANATEXVERSION" val="160"/>
  <p:tag name="LATEXADDIN" val="\documentclass{article}&#10;\usepackage{amsmath}&#10;\pagestyle{empty}&#10;\begin{document}&#10;&#10;&#10;\begin{equation*}&#10;J_Q=\sum_q \frac{1}{2}\int_{-1}^{1}dx~x(H^{q}(x,\xi,0)+E^{q}(x,\xi,0))\end{equation*}&#10;&#10;&#10;\end{document}"/>
  <p:tag name="IGUANATEXSIZE" val="20"/>
  <p:tag name="IGUANATEXCURSOR" val="170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18"/>
  <p:tag name="ORIGINALWIDTH" val="1106.862"/>
  <p:tag name="OUTPUTTYPE" val="PNG"/>
  <p:tag name="IGUANATEXVERSION" val="160"/>
  <p:tag name="LATEXADDIN" val="\documentclass{article}&#10;\usepackage{amsmath}&#10;\pagestyle{empty}&#10;\begin{document}&#10;&#10;\begin{equation*}&#10;H_u=\frac{9}{15}\left[ 4 H_p - H_n \right]&#10;\end{equation*}&#10;&#10;&#10;\end{document}"/>
  <p:tag name="IGUANATEXSIZE" val="20"/>
  <p:tag name="IGUANATEXCURSOR" val="133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18"/>
  <p:tag name="ORIGINALWIDTH" val="1099.363"/>
  <p:tag name="OUTPUTTYPE" val="PNG"/>
  <p:tag name="IGUANATEXVERSION" val="160"/>
  <p:tag name="LATEXADDIN" val="\documentclass{article}&#10;\usepackage{amsmath}&#10;\pagestyle{empty}&#10;\begin{document}&#10;&#10;\begin{equation*}&#10;H_d=\frac{9}{15}\left[ 4 H_n - H_p \right]&#10;\end{equation*}&#10;&#10;&#10;\end{document}"/>
  <p:tag name="IGUANATEXSIZE" val="20"/>
  <p:tag name="IGUANATEXCURSOR" val="133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2406.449"/>
  <p:tag name="OUTPUTTYPE" val="PNG"/>
  <p:tag name="IGUANATEXVERSION" val="160"/>
  <p:tag name="LATEXADDIN" val="\documentclass{article}&#10;\usepackage{amsmath}&#10;\pagestyle{empty}&#10;\begin{document}&#10;&#10;\begin{equation*}&#10;H^{q}(x,b_\perp)=\int \frac{d^{2}\Delta_{\perp}}{(2\pi)^2}e^{-ib_{\perp}\Delta_{\perp}}H^{q}(x,0,-\Delta_{\perp}^2)&#10;\end{equation*}&#10;&#10;&#10;\end{document}"/>
  <p:tag name="IGUANATEXSIZE" val="20"/>
  <p:tag name="IGUANATEXCURSOR" val="230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370.454"/>
  <p:tag name="OUTPUTTYPE" val="PNG"/>
  <p:tag name="IGUANATEXVERSION" val="160"/>
  <p:tag name="LATEXADDIN" val="\documentclass{article}&#10;\usepackage{amsmath}&#10;\pagestyle{empty}&#10;\begin{document}&#10;&#10;$A_{LU} \propto Im \left[ F_1 \mathcal{H} + \xi(F_1 +F_2)\mathcal{\tilde{H}} - \frac{t}{4M^2}F_2\mathcal{E} \right]$&#10;&#10;&#10;\end{document}"/>
  <p:tag name="IGUANATEXSIZE" val="20"/>
  <p:tag name="IGUANATEXCURSOR" val="173"/>
  <p:tag name="TRANSPARENCY" val="True"/>
  <p:tag name="FILENAME" val=""/>
  <p:tag name="LATEXENGINEID" val="0"/>
  <p:tag name="TEMPFOLDER" val="C:\Users\pierrec\Documents\IguanaTex\"/>
  <p:tag name="LATEXFORMHEIGHT" val="499.8"/>
  <p:tag name="LATEXFORMWIDTH" val="481.8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614.173"/>
  <p:tag name="OUTPUTTYPE" val="PNG"/>
  <p:tag name="IGUANATEXVERSION" val="160"/>
  <p:tag name="LATEXADDIN" val="\documentclass{article}&#10;\usepackage{amsmath}&#10;\pagestyle{empty}&#10;\begin{document}&#10;&#10;$A_{LU} \propto Im \left[ \frac{2G_1\mathcal{H}_1 + (G_1 - 2\tau G_3)(\mathcal{H}_1-2\tau \mathcal{H}_3) + \frac{2}{3} \tau G_3 \mathcal{H}_5 }{2 G_1^2 + (G_1 - 2\tau G_3)^2} \right]$&#10;&#10;&#10;\end{document}"/>
  <p:tag name="IGUANATEXSIZE" val="20"/>
  <p:tag name="IGUANATEXCURSOR" val="184"/>
  <p:tag name="TRANSPARENCY" val="True"/>
  <p:tag name="FILENAME" val=""/>
  <p:tag name="LATEXENGINEID" val="0"/>
  <p:tag name="TEMPFOLDER" val="C:\Users\pierrec\Documents\IguanaTex\"/>
  <p:tag name="LATEXFORMHEIGHT" val="780.6"/>
  <p:tag name="LATEXFORMWIDTH" val="602.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370.454"/>
  <p:tag name="OUTPUTTYPE" val="PNG"/>
  <p:tag name="IGUANATEXVERSION" val="160"/>
  <p:tag name="LATEXADDIN" val="\documentclass{article}&#10;\usepackage{amsmath}&#10;\pagestyle{empty}&#10;\begin{document}&#10;&#10;$A_{LU} \propto Im \left[ F_1 \mathcal{H} + \xi(F_1 +F_2)\mathcal{\tilde{H}} - \frac{t}{4M^2}F_2\mathcal{E} \right]$&#10;&#10;&#10;\end{document}"/>
  <p:tag name="IGUANATEXSIZE" val="20"/>
  <p:tag name="IGUANATEXCURSOR" val="173"/>
  <p:tag name="TRANSPARENCY" val="True"/>
  <p:tag name="FILENAME" val=""/>
  <p:tag name="LATEXENGINEID" val="0"/>
  <p:tag name="TEMPFOLDER" val="C:\Users\pierrec\Documents\IguanaTex\"/>
  <p:tag name="LATEXFORMHEIGHT" val="499.8"/>
  <p:tag name="LATEXFORMWIDTH" val="481.8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1.2186"/>
  <p:tag name="ORIGINALWIDTH" val="2041.995"/>
  <p:tag name="OUTPUTTYPE" val="PNG"/>
  <p:tag name="IGUANATEXVERSION" val="160"/>
  <p:tag name="LATEXADDIN" val="\documentclass{article}&#10;\usepackage{amsmath}&#10;\pagestyle{empty}&#10;\begin{document}&#10;&#10;&#10;$&#10;A_{\odot U}=\frac{d\sigma^+ - d\sigma^-}{d\sigma^+ + d\sigma^-} \propto \frac{   \frac{L_0}{L}  {\sin\phi} \frac{(1+\cos^{2}\theta)}{\sin(\theta)}  {{{\rm Im}  \mathcal{H}}}  }{d\sigma_{BH}}&#10;$&#10;&#10;\end{document}"/>
  <p:tag name="IGUANATEXSIZE" val="20"/>
  <p:tag name="IGUANATEXCURSOR" val="254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2.4109"/>
  <p:tag name="ORIGINALWIDTH" val="3186.352"/>
  <p:tag name="OUTPUTTYPE" val="PNG"/>
  <p:tag name="IGUANATEXVERSION" val="160"/>
  <p:tag name="LATEXADDIN" val="\documentclass{article}&#10;\usepackage{amsmath}&#10;\pagestyle{empty}&#10;\begin{document}&#10;&#10;\begin{align*}&#10;A_{FB}(\theta_0,\phi_0)&amp;=\frac{d\sigma(\theta_0,\phi_0)-d\sigma(180^\circ-\theta_0,180^\circ+\phi_0)}{d\sigma(\theta_0,\phi_0)+d\sigma(180^\circ-\theta_0,180^\circ+\phi_0)}\\ &amp; \propto \frac{   \frac{L_0}{L} \cos\phi_0 \frac{(1+\cos^{2}\theta_0)}{\sin(\theta_0)} {{\rm Re}  \mathcal{H}}   }{d\sigma_{BH}(\theta_0,\phi_0)+d\sigma_{BH}(180^\circ-\theta_0,180^\circ+\phi_0)}&#10;\end{align*}&#10;&#10;&#10;\end{document}"/>
  <p:tag name="IGUANATEXSIZE" val="20"/>
  <p:tag name="IGUANATEXCURSOR" val="381"/>
  <p:tag name="TRANSPARENCY" val="True"/>
  <p:tag name="FILENAME" val=""/>
  <p:tag name="LATEXENGINEID" val="0"/>
  <p:tag name="TEMPFOLDER" val="C:\Users\pierrec\Documents\IguanaTex\"/>
  <p:tag name="LATEXFORMHEIGHT" val="499.8"/>
  <p:tag name="LATEXFORMWIDTH" val="481.8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97.48779"/>
  <p:tag name="OUTPUTTYPE" val="PNG"/>
  <p:tag name="IGUANATEXVERSION" val="160"/>
  <p:tag name="LATEXADDIN" val="\documentclass{article}&#10;\usepackage{amsmath}&#10;\pagestyle{empty}&#10;\begin{document}&#10;&#10;$\mathcal{H}$&#10;&#10;&#10;\end{document}"/>
  <p:tag name="IGUANATEXSIZE" val="20"/>
  <p:tag name="IGUANATEXCURSOR" val="92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80.24"/>
  <p:tag name="OUTPUTTYPE" val="PNG"/>
  <p:tag name="IGUANATEXVERSION" val="160"/>
  <p:tag name="LATEXADDIN" val="\documentclass{article}&#10;\usepackage{amsmath}&#10;\pagestyle{empty}&#10;\begin{document}&#10;&#10;$&lt;M&gt;=1.8~{\rm GeV}; &lt;E_{\gamma}&gt;=7.24~{\rm GeV} $&#10;&#10;&#10;\end{document}"/>
  <p:tag name="IGUANATEXSIZE" val="20"/>
  <p:tag name="IGUANATEXCURSOR" val="130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80.24"/>
  <p:tag name="OUTPUTTYPE" val="PNG"/>
  <p:tag name="IGUANATEXVERSION" val="160"/>
  <p:tag name="LATEXADDIN" val="\documentclass{article}&#10;\usepackage{amsmath}&#10;\pagestyle{empty}&#10;\begin{document}&#10;&#10;$&lt;M&gt;=1.8~{\rm GeV}; &lt;E_{\gamma}&gt;=7.24~{\rm GeV} $&#10;&#10;&#10;\end{document}"/>
  <p:tag name="IGUANATEXSIZE" val="20"/>
  <p:tag name="IGUANATEXCURSOR" val="130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656.168"/>
  <p:tag name="OUTPUTTYPE" val="PNG"/>
  <p:tag name="IGUANATEXVERSION" val="160"/>
  <p:tag name="LATEXADDIN" val="\documentclass{article}&#10;\usepackage{amsmath}&#10;\pagestyle{empty}&#10;\begin{document}&#10;&#10;&#10;$&#10;A_{UL} \propto   {\rm Im}  \mathcal{\tilde{H}} $&#10;&#10;\end{document}"/>
  <p:tag name="IGUANATEXSIZE" val="20"/>
  <p:tag name="IGUANATEXCURSOR" val="129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.7327"/>
  <p:tag name="ORIGINALWIDTH" val="953.8808"/>
  <p:tag name="OUTPUTTYPE" val="PNG"/>
  <p:tag name="IGUANATEXVERSION" val="160"/>
  <p:tag name="LATEXADDIN" val="\documentclass{article}&#10;\usepackage{amsmath}&#10;\pagestyle{empty}&#10;\begin{document}&#10;&#10;&#10;$&#10;A_{LL} \propto   {\rm Re}  \mathcal{\tilde{H}}, {\rm Re}  \mathcal{{H}} $&#10;&#10;\end{document}"/>
  <p:tag name="IGUANATEXSIZE" val="20"/>
  <p:tag name="IGUANATEXCURSOR" val="151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2033.746"/>
  <p:tag name="OUTPUTTYPE" val="PNG"/>
  <p:tag name="IGUANATEXVERSION" val="160"/>
  <p:tag name="LATEXADDIN" val="\documentclass{article}&#10;\usepackage{amsmath}&#10;\pagestyle{empty}&#10;\begin{document}&#10;&#10;\begin{equation*}&#10;\int^1_{-1}dx~xH^q(x,\xi,t)=A^q(t)+\xi^2  D^q(t)&#10;\end{equation*}&#10;&#10;&#10;&#10;\end{document}"/>
  <p:tag name="IGUANATEXSIZE" val="20"/>
  <p:tag name="IGUANATEXCURSOR" val="164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665.1669"/>
  <p:tag name="OUTPUTTYPE" val="PNG"/>
  <p:tag name="IGUANATEXVERSION" val="160"/>
  <p:tag name="LATEXADDIN" val="\documentclass{article}&#10;\usepackage{amsmath}&#10;\pagestyle{empty}&#10;\begin{document}&#10;&#10;&#10;$&#10;A_{\odot U} \propto {\rm Im}  \mathcal{H}&#10;$&#10;&#10;\end{document}"/>
  <p:tag name="IGUANATEXSIZE" val="20"/>
  <p:tag name="IGUANATEXCURSOR" val="96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623.172"/>
  <p:tag name="OUTPUTTYPE" val="PNG"/>
  <p:tag name="IGUANATEXVERSION" val="160"/>
  <p:tag name="LATEXADDIN" val="\documentclass{article}&#10;\usepackage{amsmath}&#10;\pagestyle{empty}&#10;\begin{document}&#10;&#10;&#10;$ \mathcal{H}(\xi ', \xi , t) = \int_{-1}^1 dx H(x,\xi ,t) \left( \frac{1}{\xi '-x-i \epsilon} - \frac{1}{\xi '+x-i\epsilon} \right)$&#10;&#10;\end{document}"/>
  <p:tag name="IGUANATEXSIZE" val="20"/>
  <p:tag name="IGUANATEXCURSOR" val="215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129.734"/>
  <p:tag name="OUTPUTTYPE" val="PNG"/>
  <p:tag name="IGUANATEXVERSION" val="160"/>
  <p:tag name="LATEXADDIN" val="\documentclass{article}&#10;\usepackage{amsmath}&#10;\pagestyle{empty}&#10;\begin{document}&#10;&#10;&#10;$ Im\mathcal{H}(\xi',\xi,t) \propto H(\xi',\xi,t)-H(-\xi',\xi,t)  $&#10;&#10;\end{document}"/>
  <p:tag name="IGUANATEXSIZE" val="20"/>
  <p:tag name="IGUANATEXCURSOR" val="145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779.9025"/>
  <p:tag name="OUTPUTTYPE" val="PNG"/>
  <p:tag name="IGUANATEXVERSION" val="160"/>
  <p:tag name="LATEXADDIN" val="\documentclass{article}&#10;\usepackage{amsmath}&#10;\pagestyle{empty}&#10;\begin{document}&#10;&#10;$ep \rightarrow e' \mu^+ \mu^- p$&#10;&#10;&#10;\end{document}"/>
  <p:tag name="IGUANATEXSIZE" val="20"/>
  <p:tag name="IGUANATEXCURSOR" val="85"/>
  <p:tag name="TRANSPARENCY" val="True"/>
  <p:tag name="FILENAME" val=""/>
  <p:tag name="LATEXENGINEID" val="0"/>
  <p:tag name="TEMPFOLDER" val="C:\Users\pierrec\Documents\IguanaTex\"/>
  <p:tag name="LATEXFORMHEIGHT" val="367.8"/>
  <p:tag name="LATEXFORMWIDTH" val="708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779.9025"/>
  <p:tag name="OUTPUTTYPE" val="PNG"/>
  <p:tag name="IGUANATEXVERSION" val="160"/>
  <p:tag name="LATEXADDIN" val="\documentclass{article}&#10;\usepackage{amsmath}&#10;\pagestyle{empty}&#10;\begin{document}&#10;&#10;$ep \rightarrow e' \mu^+ \mu^- p$&#10;&#10;&#10;\end{document}"/>
  <p:tag name="IGUANATEXSIZE" val="20"/>
  <p:tag name="IGUANATEXCURSOR" val="85"/>
  <p:tag name="TRANSPARENCY" val="True"/>
  <p:tag name="FILENAME" val=""/>
  <p:tag name="LATEXENGINEID" val="0"/>
  <p:tag name="TEMPFOLDER" val="C:\Users\pierrec\Documents\IguanaTex\"/>
  <p:tag name="LATEXFORMHEIGHT" val="367.8"/>
  <p:tag name="LATEXFORMWIDTH" val="708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2026.247"/>
  <p:tag name="OUTPUTTYPE" val="PNG"/>
  <p:tag name="IGUANATEXVERSION" val="160"/>
  <p:tag name="LATEXADDIN" val="\documentclass{article}&#10;\usepackage{amsmath}&#10;\pagestyle{empty}&#10;\begin{document}&#10;&#10;&#10;\begin{equation*}&#10;\int^1_{-1}dx~xE^q(x,\xi,t)=B^q(t)-\xi^2 D^q(t)&#10;\end{equation*}&#10;&#10;&#10;\end{document}"/>
  <p:tag name="IGUANATEXSIZE" val="20"/>
  <p:tag name="IGUANATEXCURSOR" val="81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6.9554"/>
  <p:tag name="ORIGINALWIDTH" val="3754.031"/>
  <p:tag name="OUTPUTTYPE" val="PNG"/>
  <p:tag name="IGUANATEXVERSION" val="160"/>
  <p:tag name="LATEXADDIN" val="\documentclass{article}&#10;\usepackage{amsmath}&#10;\pagestyle{empty}&#10;\begin{document}&#10;&#10;&#10;\begin{equation*}&#10;J_Q=\sum_q \frac{1}{2}\int_{-1}^{1}dx~x(H^{q}(x,\xi,0)+E^{q}(x,\xi,0))= \sum_q \frac{1}{2} (A^q(t)+ B^q(t))&#10;\end{equation*}&#10;&#10;&#10;\end{document}"/>
  <p:tag name="IGUANATEXSIZE" val="20"/>
  <p:tag name="IGUANATEXCURSOR" val="207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691.4135"/>
  <p:tag name="OUTPUTTYPE" val="PNG"/>
  <p:tag name="IGUANATEXVERSION" val="160"/>
  <p:tag name="LATEXADDIN" val="\documentclass{article}&#10;\usepackage{amsmath}&#10;\pagestyle{empty}&#10;\begin{document}&#10;&#10;\begin{equation*}&#10;\frac{1}{2}=   J_{Q}    +J_{G}&#10;\end{equation*}&#10;&#10;&#10;&#10;\end{document}"/>
  <p:tag name="IGUANATEXSIZE" val="20"/>
  <p:tag name="IGUANATEXCURSOR" val="147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8.74394"/>
  <p:tag name="OUTPUTTYPE" val="PNG"/>
  <p:tag name="IGUANATEXVERSION" val="160"/>
  <p:tag name="LATEXADDIN" val="\documentclass{article}&#10;\usepackage{amsmath}&#10;\pagestyle{empty}&#10;\begin{document}&#10;&#10;$e$&#10;&#10;&#10;\end{document}"/>
  <p:tag name="IGUANATEXSIZE" val="20"/>
  <p:tag name="IGUANATEXCURSOR" val="83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65.99173"/>
  <p:tag name="OUTPUTTYPE" val="PNG"/>
  <p:tag name="IGUANATEXVERSION" val="160"/>
  <p:tag name="LATEXADDIN" val="\documentclass{article}&#10;\usepackage{amsmath}&#10;\pagestyle{empty}&#10;\begin{document}&#10;&#10;$p$&#10;&#10;&#10;\end{document}"/>
  <p:tag name="IGUANATEXSIZE" val="20"/>
  <p:tag name="IGUANATEXCURSOR" val="83"/>
  <p:tag name="TRANSPARENCY" val="True"/>
  <p:tag name="FILENAME" val=""/>
  <p:tag name="LATEXENGINEID" val="0"/>
  <p:tag name="TEMPFOLDER" val="C:\Users\pierrec\Documents\IguanaTex\"/>
  <p:tag name="LATEXFORMHEIGHT" val="320"/>
  <p:tag name="LATEXFORMWIDTH" val="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.73976"/>
  <p:tag name="ORIGINALWIDTH" val="66.74165"/>
  <p:tag name="OUTPUTTYPE" val="PNG"/>
  <p:tag name="IGUANATEXVERSION" val="160"/>
  <p:tag name="LATEXADDIN" val="\documentclass{article}&#10;\usepackage{amsmath}&#10;\pagestyle{empty}&#10;\begin{document}&#10;&#10;$\gamma$&#10;&#10;&#10;\end{document}"/>
  <p:tag name="IGUANATEXSIZE" val="20"/>
  <p:tag name="IGUANATEXCURSOR" val="88"/>
  <p:tag name="TRANSPARENCY" val="True"/>
  <p:tag name="FILENAME" val=""/>
  <p:tag name="LATEXENGINEID" val="0"/>
  <p:tag name="TEMPFOLDER" val="C:\Users\pierrec\Documents\IguanaTex\"/>
  <p:tag name="LATEXFORMHEIGHT" val="499.8"/>
  <p:tag name="LATEXFORMWIDTH" val="481.8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11807</TotalTime>
  <Words>3152</Words>
  <Application>Microsoft Office PowerPoint</Application>
  <PresentationFormat>Widescreen</PresentationFormat>
  <Paragraphs>592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.PingFangSC-Regular</vt:lpstr>
      <vt:lpstr>Arial</vt:lpstr>
      <vt:lpstr>Calibri</vt:lpstr>
      <vt:lpstr>Corbel</vt:lpstr>
      <vt:lpstr>French Script MT</vt:lpstr>
      <vt:lpstr>Gill Sans MT</vt:lpstr>
      <vt:lpstr>Helvetica Bold Oblique</vt:lpstr>
      <vt:lpstr>PingFangSC-Regular</vt:lpstr>
      <vt:lpstr>Office Theme</vt:lpstr>
      <vt:lpstr>Selected topics of the deep exclusive reactions program of CLAS12:  highlights and perspectives</vt:lpstr>
      <vt:lpstr>The Generalized Parton Distributions…</vt:lpstr>
      <vt:lpstr>…and their properties</vt:lpstr>
      <vt:lpstr>The CLAS12 detector</vt:lpstr>
      <vt:lpstr>Deep exclusive reactions program of CLAS12</vt:lpstr>
      <vt:lpstr>Deep exclusive reactions program of CLAS12</vt:lpstr>
      <vt:lpstr>Outline</vt:lpstr>
      <vt:lpstr>First CLAS12 measurement of DVCS beam-spin asymmetries in the extended valence region</vt:lpstr>
      <vt:lpstr>Measurement of pDVCS cross-section</vt:lpstr>
      <vt:lpstr>Measurement of nDVCS beam spin asymmetry</vt:lpstr>
      <vt:lpstr>Proton and neutron DVCS BSA and TSA on a longitudinally polarized target</vt:lpstr>
      <vt:lpstr>Other DVCS measurements: tagged nDVCS, DVCS on deuterium and more</vt:lpstr>
      <vt:lpstr>Timelike Compton Scattering on the proton</vt:lpstr>
      <vt:lpstr>Timelike Compton Scattering on a polarized proton target</vt:lpstr>
      <vt:lpstr>Beam Spin Asymmetry Measurements of Deeply Virtual π0 Production with CLAS12</vt:lpstr>
      <vt:lpstr>Hard exclusive π+ electro-production off protons in the GPD regime</vt:lpstr>
      <vt:lpstr>π−∆++ electroproduction beam-spin asymmetries off the proton</vt:lpstr>
      <vt:lpstr>J/ψ photoproduction near threshold on proton and neutron</vt:lpstr>
      <vt:lpstr>Other DVMP measurements</vt:lpstr>
      <vt:lpstr>A mid-term perspective with CLAS12: Luminosity upgrade</vt:lpstr>
      <vt:lpstr>A long term perspective: Double DVCS measurement</vt:lpstr>
      <vt:lpstr>A long term perspective: Double DVCS measurement</vt:lpstr>
      <vt:lpstr>Summary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Pierre Chatagnon</cp:lastModifiedBy>
  <cp:revision>411</cp:revision>
  <dcterms:created xsi:type="dcterms:W3CDTF">2017-10-25T13:41:42Z</dcterms:created>
  <dcterms:modified xsi:type="dcterms:W3CDTF">2023-06-27T19:10:04Z</dcterms:modified>
</cp:coreProperties>
</file>