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95" r:id="rId3"/>
    <p:sldMasterId id="2147484001" r:id="rId4"/>
  </p:sldMasterIdLst>
  <p:notesMasterIdLst>
    <p:notesMasterId r:id="rId44"/>
  </p:notesMasterIdLst>
  <p:handoutMasterIdLst>
    <p:handoutMasterId r:id="rId45"/>
  </p:handoutMasterIdLst>
  <p:sldIdLst>
    <p:sldId id="285" r:id="rId5"/>
    <p:sldId id="5863" r:id="rId6"/>
    <p:sldId id="1872" r:id="rId7"/>
    <p:sldId id="1875" r:id="rId8"/>
    <p:sldId id="5875" r:id="rId9"/>
    <p:sldId id="3778" r:id="rId10"/>
    <p:sldId id="2142534022" r:id="rId11"/>
    <p:sldId id="2142534024" r:id="rId12"/>
    <p:sldId id="3770" r:id="rId13"/>
    <p:sldId id="5874" r:id="rId14"/>
    <p:sldId id="3769" r:id="rId15"/>
    <p:sldId id="5873" r:id="rId16"/>
    <p:sldId id="300" r:id="rId17"/>
    <p:sldId id="256" r:id="rId18"/>
    <p:sldId id="2142534023" r:id="rId19"/>
    <p:sldId id="5830" r:id="rId20"/>
    <p:sldId id="689" r:id="rId21"/>
    <p:sldId id="690" r:id="rId22"/>
    <p:sldId id="3760" r:id="rId23"/>
    <p:sldId id="5838" r:id="rId24"/>
    <p:sldId id="2142534027" r:id="rId25"/>
    <p:sldId id="2142534026" r:id="rId26"/>
    <p:sldId id="2142534028" r:id="rId27"/>
    <p:sldId id="2142534029" r:id="rId28"/>
    <p:sldId id="2142534030" r:id="rId29"/>
    <p:sldId id="2142534031" r:id="rId30"/>
    <p:sldId id="2142534032" r:id="rId31"/>
    <p:sldId id="2142534025" r:id="rId32"/>
    <p:sldId id="5871" r:id="rId33"/>
    <p:sldId id="651" r:id="rId34"/>
    <p:sldId id="5860" r:id="rId35"/>
    <p:sldId id="851" r:id="rId36"/>
    <p:sldId id="5866" r:id="rId37"/>
    <p:sldId id="5849" r:id="rId38"/>
    <p:sldId id="3773" r:id="rId39"/>
    <p:sldId id="5867" r:id="rId40"/>
    <p:sldId id="5569" r:id="rId41"/>
    <p:sldId id="1888" r:id="rId42"/>
    <p:sldId id="5592" r:id="rId43"/>
  </p:sldIdLst>
  <p:sldSz cx="12192000" cy="6858000"/>
  <p:notesSz cx="6881813" cy="9296400"/>
  <p:custDataLst>
    <p:tags r:id="rId46"/>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extLst>
    <p:ext uri="{EFAFB233-063F-42B5-8137-9DF3F51BA10A}">
      <p15:sldGuideLst xmlns:p15="http://schemas.microsoft.com/office/powerpoint/2012/main">
        <p15:guide id="1" orient="horz" pos="312" userDrawn="1">
          <p15:clr>
            <a:srgbClr val="A4A3A4"/>
          </p15:clr>
        </p15:guide>
        <p15:guide id="2" pos="3843"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73E156-6C5C-2FA7-B47A-737B86C3DB65}" name="Knesel, Brian" initials="KB" userId="S::Brian.Knesel@Science.doe.gov::92dc20f2-587e-4a14-b6b2-f90770eb6782" providerId="AD"/>
  <p188:author id="{2143DC6E-B860-40C6-0F60-0406BE22CF5E}" name="Mantica, Paul" initials="MP" userId="Mantica, Pau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rruju" initials="" lastIdx="0" clrIdx="0"/>
  <p:cmAuthor id="7" name="Office of Science" initials="SC" lastIdx="0" clrIdx="7">
    <p:extLst>
      <p:ext uri="{19B8F6BF-5375-455C-9EA6-DF929625EA0E}">
        <p15:presenceInfo xmlns:p15="http://schemas.microsoft.com/office/powerpoint/2012/main" userId="Office of Science" providerId="None"/>
      </p:ext>
    </p:extLst>
  </p:cmAuthor>
  <p:cmAuthor id="1" name="OMB28" initials="OMB28" lastIdx="0" clrIdx="1"/>
  <p:cmAuthor id="8" name="DOE SC-3" initials="DOE SC-3" lastIdx="0" clrIdx="8">
    <p:extLst>
      <p:ext uri="{19B8F6BF-5375-455C-9EA6-DF929625EA0E}">
        <p15:presenceInfo xmlns:p15="http://schemas.microsoft.com/office/powerpoint/2012/main" userId="DOE SC-3" providerId="None"/>
      </p:ext>
    </p:extLst>
  </p:cmAuthor>
  <p:cmAuthor id="2" name="Lisa Yost" initials="LY" lastIdx="0" clrIdx="2">
    <p:extLst>
      <p:ext uri="{19B8F6BF-5375-455C-9EA6-DF929625EA0E}">
        <p15:presenceInfo xmlns:p15="http://schemas.microsoft.com/office/powerpoint/2012/main" userId="Lisa Yost" providerId="None"/>
      </p:ext>
    </p:extLst>
  </p:cmAuthor>
  <p:cmAuthor id="3" name="Pham, Sandra" initials="PS" lastIdx="0" clrIdx="3">
    <p:extLst>
      <p:ext uri="{19B8F6BF-5375-455C-9EA6-DF929625EA0E}">
        <p15:presenceInfo xmlns:p15="http://schemas.microsoft.com/office/powerpoint/2012/main" userId="Pham, Sandra" providerId="None"/>
      </p:ext>
    </p:extLst>
  </p:cmAuthor>
  <p:cmAuthor id="4" name="Sandra Pham" initials="LY" lastIdx="0" clrIdx="4">
    <p:extLst>
      <p:ext uri="{19B8F6BF-5375-455C-9EA6-DF929625EA0E}">
        <p15:presenceInfo xmlns:p15="http://schemas.microsoft.com/office/powerpoint/2012/main" userId="Sandra Pham" providerId="None"/>
      </p:ext>
    </p:extLst>
  </p:cmAuthor>
  <p:cmAuthor id="5" name="Klausing, Kathleen" initials="KK" lastIdx="0" clrIdx="5">
    <p:extLst>
      <p:ext uri="{19B8F6BF-5375-455C-9EA6-DF929625EA0E}">
        <p15:presenceInfo xmlns:p15="http://schemas.microsoft.com/office/powerpoint/2012/main" userId="Klausing, Kathleen" providerId="None"/>
      </p:ext>
    </p:extLst>
  </p:cmAuthor>
  <p:cmAuthor id="6" name="Allen, Denise" initials="DA" lastIdx="0" clrIdx="6">
    <p:extLst>
      <p:ext uri="{19B8F6BF-5375-455C-9EA6-DF929625EA0E}">
        <p15:presenceInfo xmlns:p15="http://schemas.microsoft.com/office/powerpoint/2012/main" userId="Allen, Denis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FAE9A9"/>
    <a:srgbClr val="FF9900"/>
    <a:srgbClr val="0099FF"/>
    <a:srgbClr val="0000FF"/>
    <a:srgbClr val="106636"/>
    <a:srgbClr val="146737"/>
    <a:srgbClr val="FFFFD9"/>
    <a:srgbClr val="009900"/>
    <a:srgbClr val="FFFF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E891-4B01-485E-92A7-F6ED38384E6B}" v="3" dt="2023-06-27T02:49:42.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1V>
      <a:tcStyle>
        <a:tcBdr>
          <a:top>
            <a:lnRef idx="1">
              <a:schemeClr val="accent5"/>
            </a:lnRef>
          </a:top>
          <a:bottom>
            <a:lnRef idx="1">
              <a:schemeClr val="accent5"/>
            </a:lnRef>
          </a:bottom>
        </a:tcBdr>
        <a:fill>
          <a:solidFill>
            <a:schemeClr val="accent5">
              <a:alpha val="40000"/>
            </a:schemeClr>
          </a:solidFill>
        </a:fill>
      </a:tcStyle>
    </a:band1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641" autoAdjust="0"/>
    <p:restoredTop sz="92492" autoAdjust="0"/>
  </p:normalViewPr>
  <p:slideViewPr>
    <p:cSldViewPr snapToGrid="0">
      <p:cViewPr varScale="1">
        <p:scale>
          <a:sx n="61" d="100"/>
          <a:sy n="61" d="100"/>
        </p:scale>
        <p:origin x="640" y="60"/>
      </p:cViewPr>
      <p:guideLst>
        <p:guide orient="horz" pos="312"/>
        <p:guide pos="3843"/>
      </p:guideLst>
    </p:cSldViewPr>
  </p:slideViewPr>
  <p:outlineViewPr>
    <p:cViewPr>
      <p:scale>
        <a:sx n="33" d="100"/>
        <a:sy n="33" d="100"/>
      </p:scale>
      <p:origin x="0" y="-20126"/>
    </p:cViewPr>
  </p:outlineViewPr>
  <p:notesTextViewPr>
    <p:cViewPr>
      <p:scale>
        <a:sx n="100" d="100"/>
        <a:sy n="100" d="100"/>
      </p:scale>
      <p:origin x="0" y="0"/>
    </p:cViewPr>
  </p:notesTextViewPr>
  <p:sorterViewPr>
    <p:cViewPr varScale="1">
      <p:scale>
        <a:sx n="1" d="1"/>
        <a:sy n="1" d="1"/>
      </p:scale>
      <p:origin x="0" y="-12404"/>
    </p:cViewPr>
  </p:sorterViewPr>
  <p:notesViewPr>
    <p:cSldViewPr snapToGrid="0" showGuides="1">
      <p:cViewPr>
        <p:scale>
          <a:sx n="110" d="100"/>
          <a:sy n="110" d="100"/>
        </p:scale>
        <p:origin x="3294" y="-57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r>
              <a:rPr lang="en-US"/>
              <a:t>EICUG membership @ time of EICUG Meetings</a:t>
            </a:r>
          </a:p>
        </c:rich>
      </c:tx>
      <c:overlay val="0"/>
      <c:spPr>
        <a:noFill/>
        <a:ln>
          <a:noFill/>
        </a:ln>
        <a:effectLst/>
      </c:spPr>
      <c:txPr>
        <a:bodyPr rot="0" spcFirstLastPara="1" vertOverflow="ellipsis" vert="horz" wrap="square" anchor="ctr" anchorCtr="1"/>
        <a:lstStyle/>
        <a:p>
          <a:pPr>
            <a:defRPr sz="1440" b="1" i="0" u="none" strike="noStrike" kern="1200" spc="100" baseline="0">
              <a:solidFill>
                <a:schemeClr val="lt1">
                  <a:lumMod val="95000"/>
                </a:schemeClr>
              </a:solidFill>
              <a:effectLst>
                <a:outerShdw blurRad="50800" dist="38100" dir="5400000" algn="t" rotWithShape="0">
                  <a:prstClr val="black">
                    <a:alpha val="40000"/>
                  </a:prstClr>
                </a:outerShdw>
              </a:effectLst>
              <a:latin typeface="Arial" pitchFamily="34" charset="0"/>
              <a:ea typeface="+mn-ea"/>
              <a:cs typeface="Arial" pitchFamily="34" charset="0"/>
            </a:defRPr>
          </a:pPr>
          <a:endParaRPr lang="en-US"/>
        </a:p>
      </c:txPr>
    </c:title>
    <c:autoTitleDeleted val="0"/>
    <c:plotArea>
      <c:layout/>
      <c:lineChart>
        <c:grouping val="standard"/>
        <c:varyColors val="0"/>
        <c:ser>
          <c:idx val="1"/>
          <c:order val="0"/>
          <c:tx>
            <c:v>EICUG membership</c:v>
          </c:tx>
          <c:spPr>
            <a:ln w="34925" cap="rnd">
              <a:solidFill>
                <a:schemeClr val="accent2"/>
              </a:solidFill>
              <a:round/>
            </a:ln>
            <a:effectLst>
              <a:outerShdw blurRad="57150" dist="19050" dir="5400000" algn="ctr" rotWithShape="0">
                <a:srgbClr val="000000">
                  <a:alpha val="63000"/>
                </a:srgbClr>
              </a:outerShdw>
            </a:effectLst>
          </c:spPr>
          <c:marker>
            <c:symbol val="none"/>
          </c:marker>
          <c:cat>
            <c:strRef>
              <c:f>Sheet1!$A$3:$A$9</c:f>
              <c:strCache>
                <c:ptCount val="7"/>
                <c:pt idx="0">
                  <c:v>Jan-16</c:v>
                </c:pt>
                <c:pt idx="1">
                  <c:v>Jul-16</c:v>
                </c:pt>
                <c:pt idx="2">
                  <c:v>Jul-17</c:v>
                </c:pt>
                <c:pt idx="3">
                  <c:v>Jul-18</c:v>
                </c:pt>
                <c:pt idx="4">
                  <c:v>Jul-19</c:v>
                </c:pt>
                <c:pt idx="5">
                  <c:v>Jul-20</c:v>
                </c:pt>
                <c:pt idx="6">
                  <c:v>Now</c:v>
                </c:pt>
              </c:strCache>
            </c:strRef>
          </c:cat>
          <c:val>
            <c:numRef>
              <c:f>Sheet1!$B$3:$B$9</c:f>
              <c:numCache>
                <c:formatCode>General</c:formatCode>
                <c:ptCount val="7"/>
                <c:pt idx="0">
                  <c:v>397</c:v>
                </c:pt>
                <c:pt idx="1">
                  <c:v>600</c:v>
                </c:pt>
                <c:pt idx="2">
                  <c:v>697</c:v>
                </c:pt>
                <c:pt idx="3">
                  <c:v>807</c:v>
                </c:pt>
                <c:pt idx="4">
                  <c:v>925</c:v>
                </c:pt>
                <c:pt idx="5">
                  <c:v>1092</c:v>
                </c:pt>
                <c:pt idx="6">
                  <c:v>1278</c:v>
                </c:pt>
              </c:numCache>
            </c:numRef>
          </c:val>
          <c:smooth val="0"/>
          <c:extLst>
            <c:ext xmlns:c16="http://schemas.microsoft.com/office/drawing/2014/chart" uri="{C3380CC4-5D6E-409C-BE32-E72D297353CC}">
              <c16:uniqueId val="{00000000-E8D4-495C-AD37-E8DDB0CA2BFE}"/>
            </c:ext>
          </c:extLst>
        </c:ser>
        <c:dLbls>
          <c:showLegendKey val="0"/>
          <c:showVal val="0"/>
          <c:showCatName val="0"/>
          <c:showSerName val="0"/>
          <c:showPercent val="0"/>
          <c:showBubbleSize val="0"/>
        </c:dLbls>
        <c:smooth val="0"/>
        <c:axId val="1892348272"/>
        <c:axId val="1892221344"/>
      </c:lineChart>
      <c:catAx>
        <c:axId val="1892348272"/>
        <c:scaling>
          <c:orientation val="minMax"/>
        </c:scaling>
        <c:delete val="0"/>
        <c:axPos val="b"/>
        <c:numFmt formatCode="General" sourceLinked="1"/>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221344"/>
        <c:crosses val="autoZero"/>
        <c:auto val="0"/>
        <c:lblAlgn val="ctr"/>
        <c:lblOffset val="100"/>
        <c:noMultiLvlLbl val="0"/>
      </c:catAx>
      <c:valAx>
        <c:axId val="189222134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crossAx val="189234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smtId="4294967295">
              <a:solidFill>
                <a:schemeClr val="lt1">
                  <a:lumMod val="85000"/>
                </a:schemeClr>
              </a:solidFill>
              <a:latin typeface="Arial" pitchFamily="34" charset="0"/>
              <a:ea typeface="+mn-ea"/>
              <a:cs typeface="Arial"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b="1" smtId="4294967295">
          <a:latin typeface="Arial" pitchFamily="34" charset="0"/>
          <a:cs typeface="Arial"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9525" cap="flat" cmpd="sng" algn="ctr">
        <a:solidFill>
          <a:schemeClr val="lt1">
            <a:lumMod val="95000"/>
            <a:alpha val="10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1C0380-6137-4F89-8600-17850FDEB5E2}"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BF246D26-7D66-433B-BFE1-3A7FB5D7F01F}">
      <dgm:prSet custT="1"/>
      <dgm:spPr/>
      <dgm:t>
        <a:bodyPr/>
        <a:lstStyle/>
        <a:p>
          <a:r>
            <a:rPr lang="en-US" sz="2200" dirty="0"/>
            <a:t>Highly Specialized Technical skills</a:t>
          </a:r>
        </a:p>
      </dgm:t>
    </dgm:pt>
    <dgm:pt modelId="{83E7E8F2-53FE-4CEE-B083-2D2155E202BB}" type="parTrans" cxnId="{F504DF7E-83FD-42F6-B8B6-4386F1D352C4}">
      <dgm:prSet/>
      <dgm:spPr/>
      <dgm:t>
        <a:bodyPr/>
        <a:lstStyle/>
        <a:p>
          <a:endParaRPr lang="en-US" sz="2200"/>
        </a:p>
      </dgm:t>
    </dgm:pt>
    <dgm:pt modelId="{656C5533-6789-4572-9E4B-AF2C9DDD9F8A}" type="sibTrans" cxnId="{F504DF7E-83FD-42F6-B8B6-4386F1D352C4}">
      <dgm:prSet/>
      <dgm:spPr/>
      <dgm:t>
        <a:bodyPr/>
        <a:lstStyle/>
        <a:p>
          <a:endParaRPr lang="en-US" sz="2200"/>
        </a:p>
      </dgm:t>
    </dgm:pt>
    <dgm:pt modelId="{A80CC891-2AA5-4D3C-A2BE-B576C68C7BBA}">
      <dgm:prSet custT="1"/>
      <dgm:spPr/>
      <dgm:t>
        <a:bodyPr/>
        <a:lstStyle/>
        <a:p>
          <a:r>
            <a:rPr lang="en-US" sz="2200"/>
            <a:t>Creative problem analysis/solving ability</a:t>
          </a:r>
        </a:p>
      </dgm:t>
    </dgm:pt>
    <dgm:pt modelId="{370ECAF2-7C64-4DEE-8B3B-E27DC3A71316}" type="parTrans" cxnId="{DF1F2A06-003E-491F-A9A4-467D8C1FCEA5}">
      <dgm:prSet/>
      <dgm:spPr/>
      <dgm:t>
        <a:bodyPr/>
        <a:lstStyle/>
        <a:p>
          <a:endParaRPr lang="en-US" sz="2200"/>
        </a:p>
      </dgm:t>
    </dgm:pt>
    <dgm:pt modelId="{836B8C8F-4089-4547-8C3B-BB8C1BB2C853}" type="sibTrans" cxnId="{DF1F2A06-003E-491F-A9A4-467D8C1FCEA5}">
      <dgm:prSet/>
      <dgm:spPr/>
      <dgm:t>
        <a:bodyPr/>
        <a:lstStyle/>
        <a:p>
          <a:endParaRPr lang="en-US" sz="2200"/>
        </a:p>
      </dgm:t>
    </dgm:pt>
    <dgm:pt modelId="{C48D2D7A-1608-4F18-BDAC-FF2872F63A39}">
      <dgm:prSet custT="1"/>
      <dgm:spPr/>
      <dgm:t>
        <a:bodyPr/>
        <a:lstStyle/>
        <a:p>
          <a:r>
            <a:rPr lang="en-US" sz="2200"/>
            <a:t>Scientific communication skills</a:t>
          </a:r>
        </a:p>
      </dgm:t>
    </dgm:pt>
    <dgm:pt modelId="{EFBB482C-EB20-4C60-9634-0A6A04583663}" type="parTrans" cxnId="{E9E8327F-39F7-4EE1-97D1-3D4A26B94095}">
      <dgm:prSet/>
      <dgm:spPr/>
      <dgm:t>
        <a:bodyPr/>
        <a:lstStyle/>
        <a:p>
          <a:endParaRPr lang="en-US" sz="2200"/>
        </a:p>
      </dgm:t>
    </dgm:pt>
    <dgm:pt modelId="{8AF307A9-90E8-484F-8FE2-9131FB423EC4}" type="sibTrans" cxnId="{E9E8327F-39F7-4EE1-97D1-3D4A26B94095}">
      <dgm:prSet/>
      <dgm:spPr/>
      <dgm:t>
        <a:bodyPr/>
        <a:lstStyle/>
        <a:p>
          <a:endParaRPr lang="en-US" sz="2200"/>
        </a:p>
      </dgm:t>
    </dgm:pt>
    <dgm:pt modelId="{B4012D73-72D8-4410-B739-7BC962F72090}">
      <dgm:prSet custT="1"/>
      <dgm:spPr/>
      <dgm:t>
        <a:bodyPr/>
        <a:lstStyle/>
        <a:p>
          <a:r>
            <a:rPr lang="en-US" sz="2200" dirty="0"/>
            <a:t>Resilience/perseverance despite set-backs</a:t>
          </a:r>
        </a:p>
      </dgm:t>
    </dgm:pt>
    <dgm:pt modelId="{D8488015-8667-45E7-9597-0B0E08F640C6}" type="parTrans" cxnId="{F7F8670D-6C3F-4883-B318-07A17A444887}">
      <dgm:prSet/>
      <dgm:spPr/>
      <dgm:t>
        <a:bodyPr/>
        <a:lstStyle/>
        <a:p>
          <a:endParaRPr lang="en-US" sz="2200"/>
        </a:p>
      </dgm:t>
    </dgm:pt>
    <dgm:pt modelId="{24A61B4A-51FD-4128-9C1A-7A48C69DA97E}" type="sibTrans" cxnId="{F7F8670D-6C3F-4883-B318-07A17A444887}">
      <dgm:prSet/>
      <dgm:spPr/>
      <dgm:t>
        <a:bodyPr/>
        <a:lstStyle/>
        <a:p>
          <a:endParaRPr lang="en-US" sz="2200"/>
        </a:p>
      </dgm:t>
    </dgm:pt>
    <dgm:pt modelId="{43147816-0411-4BCA-AFBF-F2300B920C2F}">
      <dgm:prSet custT="1"/>
      <dgm:spPr/>
      <dgm:t>
        <a:bodyPr/>
        <a:lstStyle/>
        <a:p>
          <a:r>
            <a:rPr lang="en-US" sz="2200"/>
            <a:t>Self confidence</a:t>
          </a:r>
        </a:p>
      </dgm:t>
    </dgm:pt>
    <dgm:pt modelId="{D0B2FF5E-CF38-483E-A747-F11A00A29A1D}" type="parTrans" cxnId="{B851A03D-28D2-476F-BCA7-0D0681599607}">
      <dgm:prSet/>
      <dgm:spPr/>
      <dgm:t>
        <a:bodyPr/>
        <a:lstStyle/>
        <a:p>
          <a:endParaRPr lang="en-US" sz="2200"/>
        </a:p>
      </dgm:t>
    </dgm:pt>
    <dgm:pt modelId="{91721856-7A10-49A5-A0F1-CDDF5D7CBF90}" type="sibTrans" cxnId="{B851A03D-28D2-476F-BCA7-0D0681599607}">
      <dgm:prSet/>
      <dgm:spPr/>
      <dgm:t>
        <a:bodyPr/>
        <a:lstStyle/>
        <a:p>
          <a:endParaRPr lang="en-US" sz="2200"/>
        </a:p>
      </dgm:t>
    </dgm:pt>
    <dgm:pt modelId="{5F2801A0-1FEB-4E62-9FE9-F37ABBAF71F0}">
      <dgm:prSet custT="1"/>
      <dgm:spPr/>
      <dgm:t>
        <a:bodyPr/>
        <a:lstStyle/>
        <a:p>
          <a:r>
            <a:rPr lang="en-US" sz="2200"/>
            <a:t>Time management ability</a:t>
          </a:r>
        </a:p>
      </dgm:t>
    </dgm:pt>
    <dgm:pt modelId="{5D1FA6C1-ACC5-4FDE-853C-9E81AAD5C1AE}" type="parTrans" cxnId="{22519B53-D6F6-4750-825C-3BD7F3EBA60B}">
      <dgm:prSet/>
      <dgm:spPr/>
      <dgm:t>
        <a:bodyPr/>
        <a:lstStyle/>
        <a:p>
          <a:endParaRPr lang="en-US" sz="2200"/>
        </a:p>
      </dgm:t>
    </dgm:pt>
    <dgm:pt modelId="{E419985C-D465-4FBA-82B5-99393B237883}" type="sibTrans" cxnId="{22519B53-D6F6-4750-825C-3BD7F3EBA60B}">
      <dgm:prSet/>
      <dgm:spPr/>
      <dgm:t>
        <a:bodyPr/>
        <a:lstStyle/>
        <a:p>
          <a:endParaRPr lang="en-US" sz="2200"/>
        </a:p>
      </dgm:t>
    </dgm:pt>
    <dgm:pt modelId="{A5C43E96-5EA7-4441-81C7-6C5753BEFCE2}">
      <dgm:prSet custT="1"/>
      <dgm:spPr/>
      <dgm:t>
        <a:bodyPr/>
        <a:lstStyle/>
        <a:p>
          <a:r>
            <a:rPr lang="en-US" sz="2200" dirty="0"/>
            <a:t>Project planning skills</a:t>
          </a:r>
        </a:p>
      </dgm:t>
    </dgm:pt>
    <dgm:pt modelId="{9D3A8E74-880A-4714-BBD6-EBAC53A6B046}" type="parTrans" cxnId="{EBD3A2FF-A769-4AA2-8A6E-F3BD5A2525AF}">
      <dgm:prSet/>
      <dgm:spPr/>
      <dgm:t>
        <a:bodyPr/>
        <a:lstStyle/>
        <a:p>
          <a:endParaRPr lang="en-US" sz="2200"/>
        </a:p>
      </dgm:t>
    </dgm:pt>
    <dgm:pt modelId="{12D927C6-CB98-4E1C-9FB6-22A9706CC69C}" type="sibTrans" cxnId="{EBD3A2FF-A769-4AA2-8A6E-F3BD5A2525AF}">
      <dgm:prSet/>
      <dgm:spPr/>
      <dgm:t>
        <a:bodyPr/>
        <a:lstStyle/>
        <a:p>
          <a:endParaRPr lang="en-US" sz="2200"/>
        </a:p>
      </dgm:t>
    </dgm:pt>
    <dgm:pt modelId="{16348C83-C9D8-4C8B-AB11-84B743F4C556}">
      <dgm:prSet custT="1"/>
      <dgm:spPr/>
      <dgm:t>
        <a:bodyPr/>
        <a:lstStyle/>
        <a:p>
          <a:r>
            <a:rPr lang="en-US" sz="2200" dirty="0"/>
            <a:t>Ability to work within a large collaboration</a:t>
          </a:r>
        </a:p>
      </dgm:t>
    </dgm:pt>
    <dgm:pt modelId="{7C3AAED5-B4E0-4373-818A-401661311E90}" type="parTrans" cxnId="{94547C73-BC71-44E4-ADF5-D19BF5B09F3C}">
      <dgm:prSet/>
      <dgm:spPr/>
      <dgm:t>
        <a:bodyPr/>
        <a:lstStyle/>
        <a:p>
          <a:endParaRPr lang="en-US" sz="2200"/>
        </a:p>
      </dgm:t>
    </dgm:pt>
    <dgm:pt modelId="{15CB476C-B047-44C3-9942-789D25BCB84C}" type="sibTrans" cxnId="{94547C73-BC71-44E4-ADF5-D19BF5B09F3C}">
      <dgm:prSet/>
      <dgm:spPr/>
      <dgm:t>
        <a:bodyPr/>
        <a:lstStyle/>
        <a:p>
          <a:endParaRPr lang="en-US" sz="2200"/>
        </a:p>
      </dgm:t>
    </dgm:pt>
    <dgm:pt modelId="{20AC933C-ADD8-4D9F-9114-4CD5C3C02651}">
      <dgm:prSet custT="1"/>
      <dgm:spPr/>
      <dgm:t>
        <a:bodyPr/>
        <a:lstStyle/>
        <a:p>
          <a:r>
            <a:rPr lang="en-US" sz="2200" dirty="0"/>
            <a:t>Leadership development</a:t>
          </a:r>
        </a:p>
      </dgm:t>
    </dgm:pt>
    <dgm:pt modelId="{F345A78C-9134-4D5B-B065-9288E0E3CEA2}" type="parTrans" cxnId="{FE3242AD-FFCC-4224-87AF-BDA9D4EBC078}">
      <dgm:prSet/>
      <dgm:spPr/>
      <dgm:t>
        <a:bodyPr/>
        <a:lstStyle/>
        <a:p>
          <a:endParaRPr lang="en-US" sz="2200"/>
        </a:p>
      </dgm:t>
    </dgm:pt>
    <dgm:pt modelId="{4DDD6180-ED56-4609-9979-11059E7AEFCA}" type="sibTrans" cxnId="{FE3242AD-FFCC-4224-87AF-BDA9D4EBC078}">
      <dgm:prSet/>
      <dgm:spPr/>
      <dgm:t>
        <a:bodyPr/>
        <a:lstStyle/>
        <a:p>
          <a:endParaRPr lang="en-US" sz="2200"/>
        </a:p>
      </dgm:t>
    </dgm:pt>
    <dgm:pt modelId="{C2E1A154-A64B-4BAC-8B23-C5BBDAF881B0}" type="pres">
      <dgm:prSet presAssocID="{F71C0380-6137-4F89-8600-17850FDEB5E2}" presName="vert0" presStyleCnt="0">
        <dgm:presLayoutVars>
          <dgm:dir/>
          <dgm:animOne val="branch"/>
          <dgm:animLvl val="lvl"/>
        </dgm:presLayoutVars>
      </dgm:prSet>
      <dgm:spPr/>
    </dgm:pt>
    <dgm:pt modelId="{8BA378E5-0E8C-481C-91FC-B6456C4F7FAA}" type="pres">
      <dgm:prSet presAssocID="{BF246D26-7D66-433B-BFE1-3A7FB5D7F01F}" presName="thickLine" presStyleLbl="alignNode1" presStyleIdx="0" presStyleCnt="9"/>
      <dgm:spPr/>
    </dgm:pt>
    <dgm:pt modelId="{C1FA7D29-88EB-4476-B333-F0E0D7BBA11E}" type="pres">
      <dgm:prSet presAssocID="{BF246D26-7D66-433B-BFE1-3A7FB5D7F01F}" presName="horz1" presStyleCnt="0"/>
      <dgm:spPr/>
    </dgm:pt>
    <dgm:pt modelId="{767864EC-35AA-4C63-BF3F-F95945C0EB22}" type="pres">
      <dgm:prSet presAssocID="{BF246D26-7D66-433B-BFE1-3A7FB5D7F01F}" presName="tx1" presStyleLbl="revTx" presStyleIdx="0" presStyleCnt="9"/>
      <dgm:spPr/>
    </dgm:pt>
    <dgm:pt modelId="{A238EF93-56A6-4276-84ED-07C23144024C}" type="pres">
      <dgm:prSet presAssocID="{BF246D26-7D66-433B-BFE1-3A7FB5D7F01F}" presName="vert1" presStyleCnt="0"/>
      <dgm:spPr/>
    </dgm:pt>
    <dgm:pt modelId="{B9A43A42-A031-431A-B626-D0046FDEB478}" type="pres">
      <dgm:prSet presAssocID="{A80CC891-2AA5-4D3C-A2BE-B576C68C7BBA}" presName="thickLine" presStyleLbl="alignNode1" presStyleIdx="1" presStyleCnt="9"/>
      <dgm:spPr/>
    </dgm:pt>
    <dgm:pt modelId="{B9A19D95-DECD-409C-96BB-56EDBD2B89A0}" type="pres">
      <dgm:prSet presAssocID="{A80CC891-2AA5-4D3C-A2BE-B576C68C7BBA}" presName="horz1" presStyleCnt="0"/>
      <dgm:spPr/>
    </dgm:pt>
    <dgm:pt modelId="{95C9E6F9-835A-4005-AB00-CAD9452E13CC}" type="pres">
      <dgm:prSet presAssocID="{A80CC891-2AA5-4D3C-A2BE-B576C68C7BBA}" presName="tx1" presStyleLbl="revTx" presStyleIdx="1" presStyleCnt="9"/>
      <dgm:spPr/>
    </dgm:pt>
    <dgm:pt modelId="{2C564A55-C916-4D17-A71B-F44D7A508ADF}" type="pres">
      <dgm:prSet presAssocID="{A80CC891-2AA5-4D3C-A2BE-B576C68C7BBA}" presName="vert1" presStyleCnt="0"/>
      <dgm:spPr/>
    </dgm:pt>
    <dgm:pt modelId="{F1DF1CC4-0782-4AC6-AE11-579ED783A14E}" type="pres">
      <dgm:prSet presAssocID="{C48D2D7A-1608-4F18-BDAC-FF2872F63A39}" presName="thickLine" presStyleLbl="alignNode1" presStyleIdx="2" presStyleCnt="9"/>
      <dgm:spPr/>
    </dgm:pt>
    <dgm:pt modelId="{B3D93830-37C1-4B55-B7DD-0D4C96399E38}" type="pres">
      <dgm:prSet presAssocID="{C48D2D7A-1608-4F18-BDAC-FF2872F63A39}" presName="horz1" presStyleCnt="0"/>
      <dgm:spPr/>
    </dgm:pt>
    <dgm:pt modelId="{12FDA347-F912-42EF-983E-12246AAE4EB1}" type="pres">
      <dgm:prSet presAssocID="{C48D2D7A-1608-4F18-BDAC-FF2872F63A39}" presName="tx1" presStyleLbl="revTx" presStyleIdx="2" presStyleCnt="9"/>
      <dgm:spPr/>
    </dgm:pt>
    <dgm:pt modelId="{CAAD3C5D-9217-4641-9EA2-62E8FE29B1A3}" type="pres">
      <dgm:prSet presAssocID="{C48D2D7A-1608-4F18-BDAC-FF2872F63A39}" presName="vert1" presStyleCnt="0"/>
      <dgm:spPr/>
    </dgm:pt>
    <dgm:pt modelId="{3167F711-E0D1-4F2D-A399-220954964CA5}" type="pres">
      <dgm:prSet presAssocID="{B4012D73-72D8-4410-B739-7BC962F72090}" presName="thickLine" presStyleLbl="alignNode1" presStyleIdx="3" presStyleCnt="9"/>
      <dgm:spPr/>
    </dgm:pt>
    <dgm:pt modelId="{147EA0D3-8B4C-4DC7-B814-63F6B1E15C75}" type="pres">
      <dgm:prSet presAssocID="{B4012D73-72D8-4410-B739-7BC962F72090}" presName="horz1" presStyleCnt="0"/>
      <dgm:spPr/>
    </dgm:pt>
    <dgm:pt modelId="{34705711-A647-43EF-86CA-91B7CF8F4EB2}" type="pres">
      <dgm:prSet presAssocID="{B4012D73-72D8-4410-B739-7BC962F72090}" presName="tx1" presStyleLbl="revTx" presStyleIdx="3" presStyleCnt="9"/>
      <dgm:spPr/>
    </dgm:pt>
    <dgm:pt modelId="{4A94E341-4501-402A-8722-F50092EE02F8}" type="pres">
      <dgm:prSet presAssocID="{B4012D73-72D8-4410-B739-7BC962F72090}" presName="vert1" presStyleCnt="0"/>
      <dgm:spPr/>
    </dgm:pt>
    <dgm:pt modelId="{CDAEE1EB-B483-4FA7-A5DC-504FC1136BCA}" type="pres">
      <dgm:prSet presAssocID="{43147816-0411-4BCA-AFBF-F2300B920C2F}" presName="thickLine" presStyleLbl="alignNode1" presStyleIdx="4" presStyleCnt="9"/>
      <dgm:spPr/>
    </dgm:pt>
    <dgm:pt modelId="{9FFE1415-95C8-4A14-B958-D481E0424E7C}" type="pres">
      <dgm:prSet presAssocID="{43147816-0411-4BCA-AFBF-F2300B920C2F}" presName="horz1" presStyleCnt="0"/>
      <dgm:spPr/>
    </dgm:pt>
    <dgm:pt modelId="{7BC2F453-D230-4B41-8A0E-EA2796B1EA31}" type="pres">
      <dgm:prSet presAssocID="{43147816-0411-4BCA-AFBF-F2300B920C2F}" presName="tx1" presStyleLbl="revTx" presStyleIdx="4" presStyleCnt="9"/>
      <dgm:spPr/>
    </dgm:pt>
    <dgm:pt modelId="{D7193CDF-9EA6-4E55-94BC-F900C2992A26}" type="pres">
      <dgm:prSet presAssocID="{43147816-0411-4BCA-AFBF-F2300B920C2F}" presName="vert1" presStyleCnt="0"/>
      <dgm:spPr/>
    </dgm:pt>
    <dgm:pt modelId="{4FF56414-A688-4620-9919-4A43F578ED61}" type="pres">
      <dgm:prSet presAssocID="{5F2801A0-1FEB-4E62-9FE9-F37ABBAF71F0}" presName="thickLine" presStyleLbl="alignNode1" presStyleIdx="5" presStyleCnt="9"/>
      <dgm:spPr/>
    </dgm:pt>
    <dgm:pt modelId="{8D400B29-8039-44C5-A7B7-8A0220A22BEC}" type="pres">
      <dgm:prSet presAssocID="{5F2801A0-1FEB-4E62-9FE9-F37ABBAF71F0}" presName="horz1" presStyleCnt="0"/>
      <dgm:spPr/>
    </dgm:pt>
    <dgm:pt modelId="{82CC16ED-A52F-47DB-83B7-EEFF15560F8E}" type="pres">
      <dgm:prSet presAssocID="{5F2801A0-1FEB-4E62-9FE9-F37ABBAF71F0}" presName="tx1" presStyleLbl="revTx" presStyleIdx="5" presStyleCnt="9"/>
      <dgm:spPr/>
    </dgm:pt>
    <dgm:pt modelId="{883142DA-7598-4420-8389-79751F9E0E50}" type="pres">
      <dgm:prSet presAssocID="{5F2801A0-1FEB-4E62-9FE9-F37ABBAF71F0}" presName="vert1" presStyleCnt="0"/>
      <dgm:spPr/>
    </dgm:pt>
    <dgm:pt modelId="{A92C6684-E9BB-4E6A-AB4D-6C14C812C2B6}" type="pres">
      <dgm:prSet presAssocID="{A5C43E96-5EA7-4441-81C7-6C5753BEFCE2}" presName="thickLine" presStyleLbl="alignNode1" presStyleIdx="6" presStyleCnt="9"/>
      <dgm:spPr/>
    </dgm:pt>
    <dgm:pt modelId="{8988DF96-D6A5-466A-8753-309AFC0C9145}" type="pres">
      <dgm:prSet presAssocID="{A5C43E96-5EA7-4441-81C7-6C5753BEFCE2}" presName="horz1" presStyleCnt="0"/>
      <dgm:spPr/>
    </dgm:pt>
    <dgm:pt modelId="{B10678AD-29B1-43FB-80E4-08E85305DB87}" type="pres">
      <dgm:prSet presAssocID="{A5C43E96-5EA7-4441-81C7-6C5753BEFCE2}" presName="tx1" presStyleLbl="revTx" presStyleIdx="6" presStyleCnt="9"/>
      <dgm:spPr/>
    </dgm:pt>
    <dgm:pt modelId="{314AEAB2-5742-45AD-9D38-1641AFBC72C3}" type="pres">
      <dgm:prSet presAssocID="{A5C43E96-5EA7-4441-81C7-6C5753BEFCE2}" presName="vert1" presStyleCnt="0"/>
      <dgm:spPr/>
    </dgm:pt>
    <dgm:pt modelId="{F22120CA-0884-4F51-B4BD-9E20781FA1CF}" type="pres">
      <dgm:prSet presAssocID="{16348C83-C9D8-4C8B-AB11-84B743F4C556}" presName="thickLine" presStyleLbl="alignNode1" presStyleIdx="7" presStyleCnt="9"/>
      <dgm:spPr/>
    </dgm:pt>
    <dgm:pt modelId="{C169F7B9-D161-4C83-9F87-37F013D6B9F5}" type="pres">
      <dgm:prSet presAssocID="{16348C83-C9D8-4C8B-AB11-84B743F4C556}" presName="horz1" presStyleCnt="0"/>
      <dgm:spPr/>
    </dgm:pt>
    <dgm:pt modelId="{C7B2A666-1AB9-490C-A5E4-DECBCD3B53FB}" type="pres">
      <dgm:prSet presAssocID="{16348C83-C9D8-4C8B-AB11-84B743F4C556}" presName="tx1" presStyleLbl="revTx" presStyleIdx="7" presStyleCnt="9" custLinFactNeighborY="2944"/>
      <dgm:spPr/>
    </dgm:pt>
    <dgm:pt modelId="{6BF552D3-E612-4716-A4D7-CDD5031DFB04}" type="pres">
      <dgm:prSet presAssocID="{16348C83-C9D8-4C8B-AB11-84B743F4C556}" presName="vert1" presStyleCnt="0"/>
      <dgm:spPr/>
    </dgm:pt>
    <dgm:pt modelId="{1B1B0A53-EBBA-4189-9B3F-8ED2679BEABA}" type="pres">
      <dgm:prSet presAssocID="{20AC933C-ADD8-4D9F-9114-4CD5C3C02651}" presName="thickLine" presStyleLbl="alignNode1" presStyleIdx="8" presStyleCnt="9"/>
      <dgm:spPr/>
    </dgm:pt>
    <dgm:pt modelId="{801B18D8-1ED2-4B81-9C41-14EC45357698}" type="pres">
      <dgm:prSet presAssocID="{20AC933C-ADD8-4D9F-9114-4CD5C3C02651}" presName="horz1" presStyleCnt="0"/>
      <dgm:spPr/>
    </dgm:pt>
    <dgm:pt modelId="{215D1D17-2C58-4191-98A6-E5EC4708DD9D}" type="pres">
      <dgm:prSet presAssocID="{20AC933C-ADD8-4D9F-9114-4CD5C3C02651}" presName="tx1" presStyleLbl="revTx" presStyleIdx="8" presStyleCnt="9"/>
      <dgm:spPr/>
    </dgm:pt>
    <dgm:pt modelId="{DC2DA614-68DA-4D10-8C2E-751271A1EE3C}" type="pres">
      <dgm:prSet presAssocID="{20AC933C-ADD8-4D9F-9114-4CD5C3C02651}" presName="vert1" presStyleCnt="0"/>
      <dgm:spPr/>
    </dgm:pt>
  </dgm:ptLst>
  <dgm:cxnLst>
    <dgm:cxn modelId="{DF1F2A06-003E-491F-A9A4-467D8C1FCEA5}" srcId="{F71C0380-6137-4F89-8600-17850FDEB5E2}" destId="{A80CC891-2AA5-4D3C-A2BE-B576C68C7BBA}" srcOrd="1" destOrd="0" parTransId="{370ECAF2-7C64-4DEE-8B3B-E27DC3A71316}" sibTransId="{836B8C8F-4089-4547-8C3B-BB8C1BB2C853}"/>
    <dgm:cxn modelId="{F7F8670D-6C3F-4883-B318-07A17A444887}" srcId="{F71C0380-6137-4F89-8600-17850FDEB5E2}" destId="{B4012D73-72D8-4410-B739-7BC962F72090}" srcOrd="3" destOrd="0" parTransId="{D8488015-8667-45E7-9597-0B0E08F640C6}" sibTransId="{24A61B4A-51FD-4128-9C1A-7A48C69DA97E}"/>
    <dgm:cxn modelId="{33295224-332F-40F9-8171-332174FE465C}" type="presOf" srcId="{20AC933C-ADD8-4D9F-9114-4CD5C3C02651}" destId="{215D1D17-2C58-4191-98A6-E5EC4708DD9D}" srcOrd="0" destOrd="0" presId="urn:microsoft.com/office/officeart/2008/layout/LinedList"/>
    <dgm:cxn modelId="{FADEC027-4749-416E-83DE-C59E3BCBD2CB}" type="presOf" srcId="{B4012D73-72D8-4410-B739-7BC962F72090}" destId="{34705711-A647-43EF-86CA-91B7CF8F4EB2}" srcOrd="0" destOrd="0" presId="urn:microsoft.com/office/officeart/2008/layout/LinedList"/>
    <dgm:cxn modelId="{B851A03D-28D2-476F-BCA7-0D0681599607}" srcId="{F71C0380-6137-4F89-8600-17850FDEB5E2}" destId="{43147816-0411-4BCA-AFBF-F2300B920C2F}" srcOrd="4" destOrd="0" parTransId="{D0B2FF5E-CF38-483E-A747-F11A00A29A1D}" sibTransId="{91721856-7A10-49A5-A0F1-CDDF5D7CBF90}"/>
    <dgm:cxn modelId="{D9B54567-3581-41BC-82EF-E2439DE8829D}" type="presOf" srcId="{16348C83-C9D8-4C8B-AB11-84B743F4C556}" destId="{C7B2A666-1AB9-490C-A5E4-DECBCD3B53FB}" srcOrd="0" destOrd="0" presId="urn:microsoft.com/office/officeart/2008/layout/LinedList"/>
    <dgm:cxn modelId="{4C989F4C-F804-4A72-96B5-824D2AAFE31F}" type="presOf" srcId="{C48D2D7A-1608-4F18-BDAC-FF2872F63A39}" destId="{12FDA347-F912-42EF-983E-12246AAE4EB1}" srcOrd="0" destOrd="0" presId="urn:microsoft.com/office/officeart/2008/layout/LinedList"/>
    <dgm:cxn modelId="{5B94C06F-7CC6-4ADA-8CB9-D49CB9A2E4AE}" type="presOf" srcId="{F71C0380-6137-4F89-8600-17850FDEB5E2}" destId="{C2E1A154-A64B-4BAC-8B23-C5BBDAF881B0}" srcOrd="0" destOrd="0" presId="urn:microsoft.com/office/officeart/2008/layout/LinedList"/>
    <dgm:cxn modelId="{94547C73-BC71-44E4-ADF5-D19BF5B09F3C}" srcId="{F71C0380-6137-4F89-8600-17850FDEB5E2}" destId="{16348C83-C9D8-4C8B-AB11-84B743F4C556}" srcOrd="7" destOrd="0" parTransId="{7C3AAED5-B4E0-4373-818A-401661311E90}" sibTransId="{15CB476C-B047-44C3-9942-789D25BCB84C}"/>
    <dgm:cxn modelId="{22519B53-D6F6-4750-825C-3BD7F3EBA60B}" srcId="{F71C0380-6137-4F89-8600-17850FDEB5E2}" destId="{5F2801A0-1FEB-4E62-9FE9-F37ABBAF71F0}" srcOrd="5" destOrd="0" parTransId="{5D1FA6C1-ACC5-4FDE-853C-9E81AAD5C1AE}" sibTransId="{E419985C-D465-4FBA-82B5-99393B237883}"/>
    <dgm:cxn modelId="{F504DF7E-83FD-42F6-B8B6-4386F1D352C4}" srcId="{F71C0380-6137-4F89-8600-17850FDEB5E2}" destId="{BF246D26-7D66-433B-BFE1-3A7FB5D7F01F}" srcOrd="0" destOrd="0" parTransId="{83E7E8F2-53FE-4CEE-B083-2D2155E202BB}" sibTransId="{656C5533-6789-4572-9E4B-AF2C9DDD9F8A}"/>
    <dgm:cxn modelId="{E9E8327F-39F7-4EE1-97D1-3D4A26B94095}" srcId="{F71C0380-6137-4F89-8600-17850FDEB5E2}" destId="{C48D2D7A-1608-4F18-BDAC-FF2872F63A39}" srcOrd="2" destOrd="0" parTransId="{EFBB482C-EB20-4C60-9634-0A6A04583663}" sibTransId="{8AF307A9-90E8-484F-8FE2-9131FB423EC4}"/>
    <dgm:cxn modelId="{C447EB96-A0D1-459C-B464-522B7FD74752}" type="presOf" srcId="{A80CC891-2AA5-4D3C-A2BE-B576C68C7BBA}" destId="{95C9E6F9-835A-4005-AB00-CAD9452E13CC}" srcOrd="0" destOrd="0" presId="urn:microsoft.com/office/officeart/2008/layout/LinedList"/>
    <dgm:cxn modelId="{E86CEB9F-A326-4C96-9C59-86D4F73B307C}" type="presOf" srcId="{5F2801A0-1FEB-4E62-9FE9-F37ABBAF71F0}" destId="{82CC16ED-A52F-47DB-83B7-EEFF15560F8E}" srcOrd="0" destOrd="0" presId="urn:microsoft.com/office/officeart/2008/layout/LinedList"/>
    <dgm:cxn modelId="{24E827AD-C00A-4F8A-829C-32B0B1081A9D}" type="presOf" srcId="{43147816-0411-4BCA-AFBF-F2300B920C2F}" destId="{7BC2F453-D230-4B41-8A0E-EA2796B1EA31}" srcOrd="0" destOrd="0" presId="urn:microsoft.com/office/officeart/2008/layout/LinedList"/>
    <dgm:cxn modelId="{FE3242AD-FFCC-4224-87AF-BDA9D4EBC078}" srcId="{F71C0380-6137-4F89-8600-17850FDEB5E2}" destId="{20AC933C-ADD8-4D9F-9114-4CD5C3C02651}" srcOrd="8" destOrd="0" parTransId="{F345A78C-9134-4D5B-B065-9288E0E3CEA2}" sibTransId="{4DDD6180-ED56-4609-9979-11059E7AEFCA}"/>
    <dgm:cxn modelId="{D9D6AEB7-901E-4E01-ADB2-8F84A23A5D8B}" type="presOf" srcId="{BF246D26-7D66-433B-BFE1-3A7FB5D7F01F}" destId="{767864EC-35AA-4C63-BF3F-F95945C0EB22}" srcOrd="0" destOrd="0" presId="urn:microsoft.com/office/officeart/2008/layout/LinedList"/>
    <dgm:cxn modelId="{F869EAD4-E39E-4F5D-B26A-999D8F8F12B2}" type="presOf" srcId="{A5C43E96-5EA7-4441-81C7-6C5753BEFCE2}" destId="{B10678AD-29B1-43FB-80E4-08E85305DB87}" srcOrd="0" destOrd="0" presId="urn:microsoft.com/office/officeart/2008/layout/LinedList"/>
    <dgm:cxn modelId="{EBD3A2FF-A769-4AA2-8A6E-F3BD5A2525AF}" srcId="{F71C0380-6137-4F89-8600-17850FDEB5E2}" destId="{A5C43E96-5EA7-4441-81C7-6C5753BEFCE2}" srcOrd="6" destOrd="0" parTransId="{9D3A8E74-880A-4714-BBD6-EBAC53A6B046}" sibTransId="{12D927C6-CB98-4E1C-9FB6-22A9706CC69C}"/>
    <dgm:cxn modelId="{7B5E0F06-CC2D-4550-858A-D66830F109EA}" type="presParOf" srcId="{C2E1A154-A64B-4BAC-8B23-C5BBDAF881B0}" destId="{8BA378E5-0E8C-481C-91FC-B6456C4F7FAA}" srcOrd="0" destOrd="0" presId="urn:microsoft.com/office/officeart/2008/layout/LinedList"/>
    <dgm:cxn modelId="{71C00D83-4836-4255-B56C-BE3554E22332}" type="presParOf" srcId="{C2E1A154-A64B-4BAC-8B23-C5BBDAF881B0}" destId="{C1FA7D29-88EB-4476-B333-F0E0D7BBA11E}" srcOrd="1" destOrd="0" presId="urn:microsoft.com/office/officeart/2008/layout/LinedList"/>
    <dgm:cxn modelId="{D1D1CC24-9FFA-433E-B603-806D3C3012F4}" type="presParOf" srcId="{C1FA7D29-88EB-4476-B333-F0E0D7BBA11E}" destId="{767864EC-35AA-4C63-BF3F-F95945C0EB22}" srcOrd="0" destOrd="0" presId="urn:microsoft.com/office/officeart/2008/layout/LinedList"/>
    <dgm:cxn modelId="{1A820612-5AC6-454F-988C-D4B65A725FB3}" type="presParOf" srcId="{C1FA7D29-88EB-4476-B333-F0E0D7BBA11E}" destId="{A238EF93-56A6-4276-84ED-07C23144024C}" srcOrd="1" destOrd="0" presId="urn:microsoft.com/office/officeart/2008/layout/LinedList"/>
    <dgm:cxn modelId="{C2CE7499-658B-4E1A-91E1-0AFCFDA56E3B}" type="presParOf" srcId="{C2E1A154-A64B-4BAC-8B23-C5BBDAF881B0}" destId="{B9A43A42-A031-431A-B626-D0046FDEB478}" srcOrd="2" destOrd="0" presId="urn:microsoft.com/office/officeart/2008/layout/LinedList"/>
    <dgm:cxn modelId="{BF4B3601-2CDD-4C1C-AA6B-4B786229E975}" type="presParOf" srcId="{C2E1A154-A64B-4BAC-8B23-C5BBDAF881B0}" destId="{B9A19D95-DECD-409C-96BB-56EDBD2B89A0}" srcOrd="3" destOrd="0" presId="urn:microsoft.com/office/officeart/2008/layout/LinedList"/>
    <dgm:cxn modelId="{3D5AD2EA-8FE1-4685-AE26-16C51A316BE1}" type="presParOf" srcId="{B9A19D95-DECD-409C-96BB-56EDBD2B89A0}" destId="{95C9E6F9-835A-4005-AB00-CAD9452E13CC}" srcOrd="0" destOrd="0" presId="urn:microsoft.com/office/officeart/2008/layout/LinedList"/>
    <dgm:cxn modelId="{311DB19E-0BB8-4F8B-AEE3-526DEFA58558}" type="presParOf" srcId="{B9A19D95-DECD-409C-96BB-56EDBD2B89A0}" destId="{2C564A55-C916-4D17-A71B-F44D7A508ADF}" srcOrd="1" destOrd="0" presId="urn:microsoft.com/office/officeart/2008/layout/LinedList"/>
    <dgm:cxn modelId="{8AE3D76D-E901-42C4-B281-A95545DA3CA5}" type="presParOf" srcId="{C2E1A154-A64B-4BAC-8B23-C5BBDAF881B0}" destId="{F1DF1CC4-0782-4AC6-AE11-579ED783A14E}" srcOrd="4" destOrd="0" presId="urn:microsoft.com/office/officeart/2008/layout/LinedList"/>
    <dgm:cxn modelId="{B2DC7BF5-25D7-42D1-B65A-894A085EEA25}" type="presParOf" srcId="{C2E1A154-A64B-4BAC-8B23-C5BBDAF881B0}" destId="{B3D93830-37C1-4B55-B7DD-0D4C96399E38}" srcOrd="5" destOrd="0" presId="urn:microsoft.com/office/officeart/2008/layout/LinedList"/>
    <dgm:cxn modelId="{B4D8264B-D25C-43A4-88F3-BC08F4CE8647}" type="presParOf" srcId="{B3D93830-37C1-4B55-B7DD-0D4C96399E38}" destId="{12FDA347-F912-42EF-983E-12246AAE4EB1}" srcOrd="0" destOrd="0" presId="urn:microsoft.com/office/officeart/2008/layout/LinedList"/>
    <dgm:cxn modelId="{631EAD20-716C-4468-BFA4-C23C3DAC9CEF}" type="presParOf" srcId="{B3D93830-37C1-4B55-B7DD-0D4C96399E38}" destId="{CAAD3C5D-9217-4641-9EA2-62E8FE29B1A3}" srcOrd="1" destOrd="0" presId="urn:microsoft.com/office/officeart/2008/layout/LinedList"/>
    <dgm:cxn modelId="{CEA2C741-5A48-4490-9ECA-E99E7FAFD914}" type="presParOf" srcId="{C2E1A154-A64B-4BAC-8B23-C5BBDAF881B0}" destId="{3167F711-E0D1-4F2D-A399-220954964CA5}" srcOrd="6" destOrd="0" presId="urn:microsoft.com/office/officeart/2008/layout/LinedList"/>
    <dgm:cxn modelId="{A61F83C2-3AB8-43D6-B4EC-6D4AC1636E19}" type="presParOf" srcId="{C2E1A154-A64B-4BAC-8B23-C5BBDAF881B0}" destId="{147EA0D3-8B4C-4DC7-B814-63F6B1E15C75}" srcOrd="7" destOrd="0" presId="urn:microsoft.com/office/officeart/2008/layout/LinedList"/>
    <dgm:cxn modelId="{EF47DEE9-AEFD-499F-A38E-44C81AFB4971}" type="presParOf" srcId="{147EA0D3-8B4C-4DC7-B814-63F6B1E15C75}" destId="{34705711-A647-43EF-86CA-91B7CF8F4EB2}" srcOrd="0" destOrd="0" presId="urn:microsoft.com/office/officeart/2008/layout/LinedList"/>
    <dgm:cxn modelId="{6A857F74-6BFC-4708-BF88-FABE014841E4}" type="presParOf" srcId="{147EA0D3-8B4C-4DC7-B814-63F6B1E15C75}" destId="{4A94E341-4501-402A-8722-F50092EE02F8}" srcOrd="1" destOrd="0" presId="urn:microsoft.com/office/officeart/2008/layout/LinedList"/>
    <dgm:cxn modelId="{0FA135C6-472B-4ACA-8594-93F2950DF69B}" type="presParOf" srcId="{C2E1A154-A64B-4BAC-8B23-C5BBDAF881B0}" destId="{CDAEE1EB-B483-4FA7-A5DC-504FC1136BCA}" srcOrd="8" destOrd="0" presId="urn:microsoft.com/office/officeart/2008/layout/LinedList"/>
    <dgm:cxn modelId="{4069E10E-01D5-4C52-8EE9-F237360F6D71}" type="presParOf" srcId="{C2E1A154-A64B-4BAC-8B23-C5BBDAF881B0}" destId="{9FFE1415-95C8-4A14-B958-D481E0424E7C}" srcOrd="9" destOrd="0" presId="urn:microsoft.com/office/officeart/2008/layout/LinedList"/>
    <dgm:cxn modelId="{C18EF832-5F6B-46CD-84BD-0A20C3A9EEB7}" type="presParOf" srcId="{9FFE1415-95C8-4A14-B958-D481E0424E7C}" destId="{7BC2F453-D230-4B41-8A0E-EA2796B1EA31}" srcOrd="0" destOrd="0" presId="urn:microsoft.com/office/officeart/2008/layout/LinedList"/>
    <dgm:cxn modelId="{6D7FD65F-510E-43AA-999D-AE8921404485}" type="presParOf" srcId="{9FFE1415-95C8-4A14-B958-D481E0424E7C}" destId="{D7193CDF-9EA6-4E55-94BC-F900C2992A26}" srcOrd="1" destOrd="0" presId="urn:microsoft.com/office/officeart/2008/layout/LinedList"/>
    <dgm:cxn modelId="{2019ACE0-3F67-4D38-A94F-C9A62904845E}" type="presParOf" srcId="{C2E1A154-A64B-4BAC-8B23-C5BBDAF881B0}" destId="{4FF56414-A688-4620-9919-4A43F578ED61}" srcOrd="10" destOrd="0" presId="urn:microsoft.com/office/officeart/2008/layout/LinedList"/>
    <dgm:cxn modelId="{747D1E79-66C4-4691-82FC-5D5C2BA50FA8}" type="presParOf" srcId="{C2E1A154-A64B-4BAC-8B23-C5BBDAF881B0}" destId="{8D400B29-8039-44C5-A7B7-8A0220A22BEC}" srcOrd="11" destOrd="0" presId="urn:microsoft.com/office/officeart/2008/layout/LinedList"/>
    <dgm:cxn modelId="{AF0E30DA-D3F1-4D92-AC7D-A5757A2A4CBA}" type="presParOf" srcId="{8D400B29-8039-44C5-A7B7-8A0220A22BEC}" destId="{82CC16ED-A52F-47DB-83B7-EEFF15560F8E}" srcOrd="0" destOrd="0" presId="urn:microsoft.com/office/officeart/2008/layout/LinedList"/>
    <dgm:cxn modelId="{8D4AAC9C-46E0-43A9-83AC-B37EF32F7944}" type="presParOf" srcId="{8D400B29-8039-44C5-A7B7-8A0220A22BEC}" destId="{883142DA-7598-4420-8389-79751F9E0E50}" srcOrd="1" destOrd="0" presId="urn:microsoft.com/office/officeart/2008/layout/LinedList"/>
    <dgm:cxn modelId="{B9923C5C-E54F-42A6-B324-649399ADFC12}" type="presParOf" srcId="{C2E1A154-A64B-4BAC-8B23-C5BBDAF881B0}" destId="{A92C6684-E9BB-4E6A-AB4D-6C14C812C2B6}" srcOrd="12" destOrd="0" presId="urn:microsoft.com/office/officeart/2008/layout/LinedList"/>
    <dgm:cxn modelId="{102B1C62-F134-49CE-A276-C1C313EC850F}" type="presParOf" srcId="{C2E1A154-A64B-4BAC-8B23-C5BBDAF881B0}" destId="{8988DF96-D6A5-466A-8753-309AFC0C9145}" srcOrd="13" destOrd="0" presId="urn:microsoft.com/office/officeart/2008/layout/LinedList"/>
    <dgm:cxn modelId="{DB757BDF-285A-4EA5-A50C-0FD1795C2C31}" type="presParOf" srcId="{8988DF96-D6A5-466A-8753-309AFC0C9145}" destId="{B10678AD-29B1-43FB-80E4-08E85305DB87}" srcOrd="0" destOrd="0" presId="urn:microsoft.com/office/officeart/2008/layout/LinedList"/>
    <dgm:cxn modelId="{592B697D-75EC-41AA-B40A-40705F3D25A5}" type="presParOf" srcId="{8988DF96-D6A5-466A-8753-309AFC0C9145}" destId="{314AEAB2-5742-45AD-9D38-1641AFBC72C3}" srcOrd="1" destOrd="0" presId="urn:microsoft.com/office/officeart/2008/layout/LinedList"/>
    <dgm:cxn modelId="{9374B408-88AC-499B-A155-D3679AEFC199}" type="presParOf" srcId="{C2E1A154-A64B-4BAC-8B23-C5BBDAF881B0}" destId="{F22120CA-0884-4F51-B4BD-9E20781FA1CF}" srcOrd="14" destOrd="0" presId="urn:microsoft.com/office/officeart/2008/layout/LinedList"/>
    <dgm:cxn modelId="{93D99E6B-53D0-4147-9009-00FF9084634E}" type="presParOf" srcId="{C2E1A154-A64B-4BAC-8B23-C5BBDAF881B0}" destId="{C169F7B9-D161-4C83-9F87-37F013D6B9F5}" srcOrd="15" destOrd="0" presId="urn:microsoft.com/office/officeart/2008/layout/LinedList"/>
    <dgm:cxn modelId="{24696544-96B4-48E8-AE34-1947930D6588}" type="presParOf" srcId="{C169F7B9-D161-4C83-9F87-37F013D6B9F5}" destId="{C7B2A666-1AB9-490C-A5E4-DECBCD3B53FB}" srcOrd="0" destOrd="0" presId="urn:microsoft.com/office/officeart/2008/layout/LinedList"/>
    <dgm:cxn modelId="{B9C55990-C0B6-4DC1-827D-AC6A91BAC843}" type="presParOf" srcId="{C169F7B9-D161-4C83-9F87-37F013D6B9F5}" destId="{6BF552D3-E612-4716-A4D7-CDD5031DFB04}" srcOrd="1" destOrd="0" presId="urn:microsoft.com/office/officeart/2008/layout/LinedList"/>
    <dgm:cxn modelId="{CBF9C3AC-8C3E-453C-B54A-24C101AEB7C3}" type="presParOf" srcId="{C2E1A154-A64B-4BAC-8B23-C5BBDAF881B0}" destId="{1B1B0A53-EBBA-4189-9B3F-8ED2679BEABA}" srcOrd="16" destOrd="0" presId="urn:microsoft.com/office/officeart/2008/layout/LinedList"/>
    <dgm:cxn modelId="{4DDF0C24-A72D-43C8-8367-CEA9FEBD39DA}" type="presParOf" srcId="{C2E1A154-A64B-4BAC-8B23-C5BBDAF881B0}" destId="{801B18D8-1ED2-4B81-9C41-14EC45357698}" srcOrd="17" destOrd="0" presId="urn:microsoft.com/office/officeart/2008/layout/LinedList"/>
    <dgm:cxn modelId="{32A7F787-A320-4126-8D91-74837FF14372}" type="presParOf" srcId="{801B18D8-1ED2-4B81-9C41-14EC45357698}" destId="{215D1D17-2C58-4191-98A6-E5EC4708DD9D}" srcOrd="0" destOrd="0" presId="urn:microsoft.com/office/officeart/2008/layout/LinedList"/>
    <dgm:cxn modelId="{30CD9032-9B7B-45EF-98A2-B63C4AADCFF4}" type="presParOf" srcId="{801B18D8-1ED2-4B81-9C41-14EC45357698}" destId="{DC2DA614-68DA-4D10-8C2E-751271A1EE3C}"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A378E5-0E8C-481C-91FC-B6456C4F7FAA}">
      <dsp:nvSpPr>
        <dsp:cNvPr id="0" name=""/>
        <dsp:cNvSpPr/>
      </dsp:nvSpPr>
      <dsp:spPr>
        <a:xfrm>
          <a:off x="0" y="636"/>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7864EC-35AA-4C63-BF3F-F95945C0EB22}">
      <dsp:nvSpPr>
        <dsp:cNvPr id="0" name=""/>
        <dsp:cNvSpPr/>
      </dsp:nvSpPr>
      <dsp:spPr>
        <a:xfrm>
          <a:off x="0" y="636"/>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Highly Specialized Technical skills</a:t>
          </a:r>
        </a:p>
      </dsp:txBody>
      <dsp:txXfrm>
        <a:off x="0" y="636"/>
        <a:ext cx="6309360" cy="578978"/>
      </dsp:txXfrm>
    </dsp:sp>
    <dsp:sp modelId="{B9A43A42-A031-431A-B626-D0046FDEB478}">
      <dsp:nvSpPr>
        <dsp:cNvPr id="0" name=""/>
        <dsp:cNvSpPr/>
      </dsp:nvSpPr>
      <dsp:spPr>
        <a:xfrm>
          <a:off x="0" y="579614"/>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C9E6F9-835A-4005-AB00-CAD9452E13CC}">
      <dsp:nvSpPr>
        <dsp:cNvPr id="0" name=""/>
        <dsp:cNvSpPr/>
      </dsp:nvSpPr>
      <dsp:spPr>
        <a:xfrm>
          <a:off x="0" y="579614"/>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Creative problem analysis/solving ability</a:t>
          </a:r>
        </a:p>
      </dsp:txBody>
      <dsp:txXfrm>
        <a:off x="0" y="579614"/>
        <a:ext cx="6309360" cy="578978"/>
      </dsp:txXfrm>
    </dsp:sp>
    <dsp:sp modelId="{F1DF1CC4-0782-4AC6-AE11-579ED783A14E}">
      <dsp:nvSpPr>
        <dsp:cNvPr id="0" name=""/>
        <dsp:cNvSpPr/>
      </dsp:nvSpPr>
      <dsp:spPr>
        <a:xfrm>
          <a:off x="0" y="1158593"/>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FDA347-F912-42EF-983E-12246AAE4EB1}">
      <dsp:nvSpPr>
        <dsp:cNvPr id="0" name=""/>
        <dsp:cNvSpPr/>
      </dsp:nvSpPr>
      <dsp:spPr>
        <a:xfrm>
          <a:off x="0" y="1158593"/>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Scientific communication skills</a:t>
          </a:r>
        </a:p>
      </dsp:txBody>
      <dsp:txXfrm>
        <a:off x="0" y="1158593"/>
        <a:ext cx="6309360" cy="578978"/>
      </dsp:txXfrm>
    </dsp:sp>
    <dsp:sp modelId="{3167F711-E0D1-4F2D-A399-220954964CA5}">
      <dsp:nvSpPr>
        <dsp:cNvPr id="0" name=""/>
        <dsp:cNvSpPr/>
      </dsp:nvSpPr>
      <dsp:spPr>
        <a:xfrm>
          <a:off x="0" y="1737572"/>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05711-A647-43EF-86CA-91B7CF8F4EB2}">
      <dsp:nvSpPr>
        <dsp:cNvPr id="0" name=""/>
        <dsp:cNvSpPr/>
      </dsp:nvSpPr>
      <dsp:spPr>
        <a:xfrm>
          <a:off x="0" y="1737572"/>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Resilience/perseverance despite set-backs</a:t>
          </a:r>
        </a:p>
      </dsp:txBody>
      <dsp:txXfrm>
        <a:off x="0" y="1737572"/>
        <a:ext cx="6309360" cy="578978"/>
      </dsp:txXfrm>
    </dsp:sp>
    <dsp:sp modelId="{CDAEE1EB-B483-4FA7-A5DC-504FC1136BCA}">
      <dsp:nvSpPr>
        <dsp:cNvPr id="0" name=""/>
        <dsp:cNvSpPr/>
      </dsp:nvSpPr>
      <dsp:spPr>
        <a:xfrm>
          <a:off x="0" y="2316550"/>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C2F453-D230-4B41-8A0E-EA2796B1EA31}">
      <dsp:nvSpPr>
        <dsp:cNvPr id="0" name=""/>
        <dsp:cNvSpPr/>
      </dsp:nvSpPr>
      <dsp:spPr>
        <a:xfrm>
          <a:off x="0" y="2316550"/>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Self confidence</a:t>
          </a:r>
        </a:p>
      </dsp:txBody>
      <dsp:txXfrm>
        <a:off x="0" y="2316550"/>
        <a:ext cx="6309360" cy="578978"/>
      </dsp:txXfrm>
    </dsp:sp>
    <dsp:sp modelId="{4FF56414-A688-4620-9919-4A43F578ED61}">
      <dsp:nvSpPr>
        <dsp:cNvPr id="0" name=""/>
        <dsp:cNvSpPr/>
      </dsp:nvSpPr>
      <dsp:spPr>
        <a:xfrm>
          <a:off x="0" y="2895529"/>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C16ED-A52F-47DB-83B7-EEFF15560F8E}">
      <dsp:nvSpPr>
        <dsp:cNvPr id="0" name=""/>
        <dsp:cNvSpPr/>
      </dsp:nvSpPr>
      <dsp:spPr>
        <a:xfrm>
          <a:off x="0" y="2895529"/>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Time management ability</a:t>
          </a:r>
        </a:p>
      </dsp:txBody>
      <dsp:txXfrm>
        <a:off x="0" y="2895529"/>
        <a:ext cx="6309360" cy="578978"/>
      </dsp:txXfrm>
    </dsp:sp>
    <dsp:sp modelId="{A92C6684-E9BB-4E6A-AB4D-6C14C812C2B6}">
      <dsp:nvSpPr>
        <dsp:cNvPr id="0" name=""/>
        <dsp:cNvSpPr/>
      </dsp:nvSpPr>
      <dsp:spPr>
        <a:xfrm>
          <a:off x="0" y="3474507"/>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0678AD-29B1-43FB-80E4-08E85305DB87}">
      <dsp:nvSpPr>
        <dsp:cNvPr id="0" name=""/>
        <dsp:cNvSpPr/>
      </dsp:nvSpPr>
      <dsp:spPr>
        <a:xfrm>
          <a:off x="0" y="3474507"/>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Project planning skills</a:t>
          </a:r>
        </a:p>
      </dsp:txBody>
      <dsp:txXfrm>
        <a:off x="0" y="3474507"/>
        <a:ext cx="6309360" cy="578978"/>
      </dsp:txXfrm>
    </dsp:sp>
    <dsp:sp modelId="{F22120CA-0884-4F51-B4BD-9E20781FA1CF}">
      <dsp:nvSpPr>
        <dsp:cNvPr id="0" name=""/>
        <dsp:cNvSpPr/>
      </dsp:nvSpPr>
      <dsp:spPr>
        <a:xfrm>
          <a:off x="0" y="4053486"/>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B2A666-1AB9-490C-A5E4-DECBCD3B53FB}">
      <dsp:nvSpPr>
        <dsp:cNvPr id="0" name=""/>
        <dsp:cNvSpPr/>
      </dsp:nvSpPr>
      <dsp:spPr>
        <a:xfrm>
          <a:off x="0" y="4070531"/>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Ability to work within a large collaboration</a:t>
          </a:r>
        </a:p>
      </dsp:txBody>
      <dsp:txXfrm>
        <a:off x="0" y="4070531"/>
        <a:ext cx="6309360" cy="578978"/>
      </dsp:txXfrm>
    </dsp:sp>
    <dsp:sp modelId="{1B1B0A53-EBBA-4189-9B3F-8ED2679BEABA}">
      <dsp:nvSpPr>
        <dsp:cNvPr id="0" name=""/>
        <dsp:cNvSpPr/>
      </dsp:nvSpPr>
      <dsp:spPr>
        <a:xfrm>
          <a:off x="0" y="4632465"/>
          <a:ext cx="6309360" cy="0"/>
        </a:xfrm>
        <a:prstGeom prst="line">
          <a:avLst/>
        </a:prstGeom>
        <a:solidFill>
          <a:schemeClr val="dk2">
            <a:hueOff val="0"/>
            <a:satOff val="0"/>
            <a:lumOff val="0"/>
            <a:alphaOff val="0"/>
          </a:schemeClr>
        </a:solidFill>
        <a:ln w="1905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5D1D17-2C58-4191-98A6-E5EC4708DD9D}">
      <dsp:nvSpPr>
        <dsp:cNvPr id="0" name=""/>
        <dsp:cNvSpPr/>
      </dsp:nvSpPr>
      <dsp:spPr>
        <a:xfrm>
          <a:off x="0" y="4632465"/>
          <a:ext cx="6309360" cy="5789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Leadership development</a:t>
          </a:r>
        </a:p>
      </dsp:txBody>
      <dsp:txXfrm>
        <a:off x="0" y="4632465"/>
        <a:ext cx="6309360" cy="57897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1"/>
            <a:ext cx="2982380" cy="464900"/>
          </a:xfrm>
          <a:prstGeom prst="rect">
            <a:avLst/>
          </a:prstGeom>
        </p:spPr>
        <p:txBody>
          <a:bodyPr vert="horz" lIns="91847" tIns="45921" rIns="91847" bIns="45921" rtlCol="0"/>
          <a:lstStyle>
            <a:lvl1pPr algn="l">
              <a:defRPr sz="1200"/>
            </a:lvl1pPr>
          </a:lstStyle>
          <a:p>
            <a:endParaRPr lang="en-US"/>
          </a:p>
        </p:txBody>
      </p:sp>
      <p:sp>
        <p:nvSpPr>
          <p:cNvPr id="3" name="Date Placeholder 2"/>
          <p:cNvSpPr>
            <a:spLocks noGrp="1"/>
          </p:cNvSpPr>
          <p:nvPr>
            <p:ph type="dt" sz="quarter" idx="1"/>
          </p:nvPr>
        </p:nvSpPr>
        <p:spPr>
          <a:xfrm>
            <a:off x="3897882" y="11"/>
            <a:ext cx="2982379" cy="464900"/>
          </a:xfrm>
          <a:prstGeom prst="rect">
            <a:avLst/>
          </a:prstGeom>
        </p:spPr>
        <p:txBody>
          <a:bodyPr vert="horz" lIns="91847" tIns="45921" rIns="91847" bIns="45921" rtlCol="0"/>
          <a:lstStyle>
            <a:lvl1pPr algn="r">
              <a:defRPr sz="1200"/>
            </a:lvl1pPr>
          </a:lstStyle>
          <a:p>
            <a:fld id="{B17554D1-967C-4C6D-9F2D-48B3C2720170}" type="datetimeFigureOut">
              <a:rPr lang="en-US" smtClean="0"/>
              <a:t>6/27/2023</a:t>
            </a:fld>
            <a:endParaRPr lang="en-US"/>
          </a:p>
        </p:txBody>
      </p:sp>
      <p:sp>
        <p:nvSpPr>
          <p:cNvPr id="4" name="Footer Placeholder 3"/>
          <p:cNvSpPr>
            <a:spLocks noGrp="1"/>
          </p:cNvSpPr>
          <p:nvPr>
            <p:ph type="ftr" sz="quarter" idx="2"/>
          </p:nvPr>
        </p:nvSpPr>
        <p:spPr>
          <a:xfrm>
            <a:off x="1" y="8829911"/>
            <a:ext cx="2982380" cy="464900"/>
          </a:xfrm>
          <a:prstGeom prst="rect">
            <a:avLst/>
          </a:prstGeom>
        </p:spPr>
        <p:txBody>
          <a:bodyPr vert="horz" lIns="91847" tIns="45921" rIns="91847" bIns="45921" rtlCol="0" anchor="b"/>
          <a:lstStyle>
            <a:lvl1pPr algn="l">
              <a:defRPr sz="1200"/>
            </a:lvl1pPr>
          </a:lstStyle>
          <a:p>
            <a:endParaRPr lang="en-US"/>
          </a:p>
        </p:txBody>
      </p:sp>
      <p:sp>
        <p:nvSpPr>
          <p:cNvPr id="5" name="Slide Number Placeholder 4"/>
          <p:cNvSpPr>
            <a:spLocks noGrp="1"/>
          </p:cNvSpPr>
          <p:nvPr>
            <p:ph type="sldNum" sz="quarter" idx="3"/>
          </p:nvPr>
        </p:nvSpPr>
        <p:spPr>
          <a:xfrm>
            <a:off x="3897882" y="8829911"/>
            <a:ext cx="2982379" cy="464900"/>
          </a:xfrm>
          <a:prstGeom prst="rect">
            <a:avLst/>
          </a:prstGeom>
        </p:spPr>
        <p:txBody>
          <a:bodyPr vert="horz" lIns="91847" tIns="45921" rIns="91847" bIns="45921" rtlCol="0" anchor="b"/>
          <a:lstStyle>
            <a:lvl1pPr algn="r">
              <a:defRPr sz="1200"/>
            </a:lvl1pPr>
          </a:lstStyle>
          <a:p>
            <a:fld id="{AA47E720-93EF-483D-84A7-F39F5B8DBC9A}" type="slidenum">
              <a:rPr lang="en-US" smtClean="0"/>
              <a:t>‹#›</a:t>
            </a:fld>
            <a:endParaRPr lang="en-US"/>
          </a:p>
        </p:txBody>
      </p:sp>
    </p:spTree>
    <p:extLst>
      <p:ext uri="{BB962C8B-B14F-4D97-AF65-F5344CB8AC3E}">
        <p14:creationId xmlns:p14="http://schemas.microsoft.com/office/powerpoint/2010/main" val="3839749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1"/>
            <a:ext cx="2981912" cy="464820"/>
          </a:xfrm>
          <a:prstGeom prst="rect">
            <a:avLst/>
          </a:prstGeom>
        </p:spPr>
        <p:txBody>
          <a:bodyPr vert="horz" lIns="92628" tIns="46311" rIns="92628" bIns="46311" rtlCol="0"/>
          <a:lstStyle>
            <a:lvl1pPr algn="l" fontAlgn="auto">
              <a:spcBef>
                <a:spcPct val="0"/>
              </a:spcBef>
              <a:spcAft>
                <a:spcPct val="0"/>
              </a:spcAft>
              <a:defRPr sz="1200">
                <a:latin typeface="+mn-lt"/>
              </a:defRPr>
            </a:lvl1pPr>
          </a:lstStyle>
          <a:p>
            <a:pPr>
              <a:defRPr/>
            </a:pPr>
            <a:endParaRPr lang="en-US"/>
          </a:p>
        </p:txBody>
      </p:sp>
      <p:sp>
        <p:nvSpPr>
          <p:cNvPr id="3" name="Date Placeholder 2"/>
          <p:cNvSpPr>
            <a:spLocks noGrp="1"/>
          </p:cNvSpPr>
          <p:nvPr>
            <p:ph type="dt" idx="1"/>
          </p:nvPr>
        </p:nvSpPr>
        <p:spPr>
          <a:xfrm>
            <a:off x="3898353" y="11"/>
            <a:ext cx="2981912" cy="464820"/>
          </a:xfrm>
          <a:prstGeom prst="rect">
            <a:avLst/>
          </a:prstGeom>
        </p:spPr>
        <p:txBody>
          <a:bodyPr vert="horz" lIns="92628" tIns="46311" rIns="92628" bIns="46311" rtlCol="0"/>
          <a:lstStyle>
            <a:lvl1pPr algn="r" fontAlgn="auto">
              <a:spcBef>
                <a:spcPct val="0"/>
              </a:spcBef>
              <a:spcAft>
                <a:spcPct val="0"/>
              </a:spcAft>
              <a:defRPr sz="1200">
                <a:latin typeface="+mn-lt"/>
              </a:defRPr>
            </a:lvl1pPr>
          </a:lstStyle>
          <a:p>
            <a:pPr>
              <a:defRPr/>
            </a:pPr>
            <a:fld id="{36962A90-C2A2-4CDF-8D04-DA2BD430AAAB}" type="datetimeFigureOut">
              <a:rPr lang="en-US"/>
              <a:pPr>
                <a:defRPr/>
              </a:pPr>
              <a:t>6/27/2023</a:t>
            </a:fld>
            <a:endParaRPr lang="en-US"/>
          </a:p>
        </p:txBody>
      </p:sp>
      <p:sp>
        <p:nvSpPr>
          <p:cNvPr id="4" name="Slide Image Placeholder 3"/>
          <p:cNvSpPr>
            <a:spLocks noGrp="1" noRot="1" noChangeAspect="1"/>
          </p:cNvSpPr>
          <p:nvPr>
            <p:ph type="sldImg" idx="2"/>
          </p:nvPr>
        </p:nvSpPr>
        <p:spPr>
          <a:xfrm>
            <a:off x="344488" y="698500"/>
            <a:ext cx="6192837" cy="3484563"/>
          </a:xfrm>
          <a:prstGeom prst="rect">
            <a:avLst/>
          </a:prstGeom>
          <a:noFill/>
          <a:ln w="12700">
            <a:solidFill>
              <a:prstClr val="black"/>
            </a:solidFill>
          </a:ln>
        </p:spPr>
      </p:sp>
      <p:sp>
        <p:nvSpPr>
          <p:cNvPr id="5" name="Notes Placeholder 4"/>
          <p:cNvSpPr>
            <a:spLocks noGrp="1"/>
          </p:cNvSpPr>
          <p:nvPr>
            <p:ph type="body" sz="quarter" idx="3"/>
          </p:nvPr>
        </p:nvSpPr>
        <p:spPr>
          <a:xfrm>
            <a:off x="688503" y="4415791"/>
            <a:ext cx="5504827" cy="4183380"/>
          </a:xfrm>
          <a:prstGeom prst="rect">
            <a:avLst/>
          </a:prstGeom>
        </p:spPr>
        <p:txBody>
          <a:bodyPr vert="horz" lIns="92628" tIns="46311" rIns="92628" bIns="463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829994"/>
            <a:ext cx="2981912" cy="464820"/>
          </a:xfrm>
          <a:prstGeom prst="rect">
            <a:avLst/>
          </a:prstGeom>
        </p:spPr>
        <p:txBody>
          <a:bodyPr vert="horz" lIns="92628" tIns="46311" rIns="92628" bIns="46311" rtlCol="0" anchor="b"/>
          <a:lstStyle>
            <a:lvl1pPr algn="l" fontAlgn="auto">
              <a:spcBef>
                <a:spcPct val="0"/>
              </a:spcBef>
              <a:spcAft>
                <a:spcPct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353" y="8829994"/>
            <a:ext cx="2981912" cy="464820"/>
          </a:xfrm>
          <a:prstGeom prst="rect">
            <a:avLst/>
          </a:prstGeom>
        </p:spPr>
        <p:txBody>
          <a:bodyPr vert="horz" lIns="92628" tIns="46311" rIns="92628" bIns="46311" rtlCol="0" anchor="b"/>
          <a:lstStyle>
            <a:lvl1pPr algn="r" fontAlgn="auto">
              <a:spcBef>
                <a:spcPct val="0"/>
              </a:spcBef>
              <a:spcAft>
                <a:spcPct val="0"/>
              </a:spcAft>
              <a:defRPr sz="1200">
                <a:latin typeface="+mn-lt"/>
              </a:defRPr>
            </a:lvl1pPr>
          </a:lstStyle>
          <a:p>
            <a:pPr>
              <a:defRPr/>
            </a:pPr>
            <a:fld id="{F876D4B8-3D7E-42E7-AF06-6D9133F7F081}" type="slidenum">
              <a:rPr lang="en-US"/>
              <a:pPr>
                <a:defRPr/>
              </a:pPr>
              <a:t>‹#›</a:t>
            </a:fld>
            <a:endParaRPr lang="en-US"/>
          </a:p>
        </p:txBody>
      </p:sp>
    </p:spTree>
    <p:extLst>
      <p:ext uri="{BB962C8B-B14F-4D97-AF65-F5344CB8AC3E}">
        <p14:creationId xmlns:p14="http://schemas.microsoft.com/office/powerpoint/2010/main" val="1014026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87DFF8-3A7F-49D5-AAAD-0F0E6C6496F2}" type="slidenum">
              <a:rPr lang="en-US" smtClean="0"/>
              <a:t>1</a:t>
            </a:fld>
            <a:endParaRPr lang="en-US"/>
          </a:p>
        </p:txBody>
      </p:sp>
    </p:spTree>
    <p:extLst>
      <p:ext uri="{BB962C8B-B14F-4D97-AF65-F5344CB8AC3E}">
        <p14:creationId xmlns:p14="http://schemas.microsoft.com/office/powerpoint/2010/main" val="342336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16</a:t>
            </a:fld>
            <a:endParaRPr lang="en-US"/>
          </a:p>
        </p:txBody>
      </p:sp>
    </p:spTree>
    <p:extLst>
      <p:ext uri="{BB962C8B-B14F-4D97-AF65-F5344CB8AC3E}">
        <p14:creationId xmlns:p14="http://schemas.microsoft.com/office/powerpoint/2010/main" val="417344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21</a:t>
            </a:fld>
            <a:endParaRPr lang="en-US"/>
          </a:p>
        </p:txBody>
      </p:sp>
    </p:spTree>
    <p:extLst>
      <p:ext uri="{BB962C8B-B14F-4D97-AF65-F5344CB8AC3E}">
        <p14:creationId xmlns:p14="http://schemas.microsoft.com/office/powerpoint/2010/main" val="906490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96381A-F256-4FCC-A8A9-171E310B2DB3}" type="slidenum">
              <a:rPr lang="en-US" smtClean="0"/>
              <a:t>35</a:t>
            </a:fld>
            <a:endParaRPr lang="en-US"/>
          </a:p>
        </p:txBody>
      </p:sp>
    </p:spTree>
    <p:extLst>
      <p:ext uri="{BB962C8B-B14F-4D97-AF65-F5344CB8AC3E}">
        <p14:creationId xmlns:p14="http://schemas.microsoft.com/office/powerpoint/2010/main" val="376684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t>37</a:t>
            </a:fld>
            <a:endParaRPr lang="en-US"/>
          </a:p>
        </p:txBody>
      </p:sp>
    </p:spTree>
    <p:extLst>
      <p:ext uri="{BB962C8B-B14F-4D97-AF65-F5344CB8AC3E}">
        <p14:creationId xmlns:p14="http://schemas.microsoft.com/office/powerpoint/2010/main" val="1535069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40FF8-CC34-4AB9-A6C1-809C2EBE8EB5}" type="slidenum">
              <a:rPr lang="en-US" smtClean="0"/>
              <a:t>3</a:t>
            </a:fld>
            <a:endParaRPr lang="en-US"/>
          </a:p>
        </p:txBody>
      </p:sp>
    </p:spTree>
    <p:extLst>
      <p:ext uri="{BB962C8B-B14F-4D97-AF65-F5344CB8AC3E}">
        <p14:creationId xmlns:p14="http://schemas.microsoft.com/office/powerpoint/2010/main" val="196135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87DFF8-3A7F-49D5-AAAD-0F0E6C6496F2}" type="slidenum">
              <a:rPr lang="en-US" smtClean="0"/>
              <a:t>4</a:t>
            </a:fld>
            <a:endParaRPr lang="en-US"/>
          </a:p>
        </p:txBody>
      </p:sp>
    </p:spTree>
    <p:extLst>
      <p:ext uri="{BB962C8B-B14F-4D97-AF65-F5344CB8AC3E}">
        <p14:creationId xmlns:p14="http://schemas.microsoft.com/office/powerpoint/2010/main" val="627842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5</a:t>
            </a:fld>
            <a:endParaRPr lang="en-US"/>
          </a:p>
        </p:txBody>
      </p:sp>
    </p:spTree>
    <p:extLst>
      <p:ext uri="{BB962C8B-B14F-4D97-AF65-F5344CB8AC3E}">
        <p14:creationId xmlns:p14="http://schemas.microsoft.com/office/powerpoint/2010/main" val="4243429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t>6</a:t>
            </a:fld>
            <a:endParaRPr lang="en-US"/>
          </a:p>
        </p:txBody>
      </p:sp>
    </p:spTree>
    <p:extLst>
      <p:ext uri="{BB962C8B-B14F-4D97-AF65-F5344CB8AC3E}">
        <p14:creationId xmlns:p14="http://schemas.microsoft.com/office/powerpoint/2010/main" val="153506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4B7A38-86DD-4622-844E-2813CF5B6E06}" type="slidenum">
              <a:rPr lang="en-US" smtClean="0"/>
              <a:t>7</a:t>
            </a:fld>
            <a:endParaRPr lang="en-US"/>
          </a:p>
        </p:txBody>
      </p:sp>
    </p:spTree>
    <p:extLst>
      <p:ext uri="{BB962C8B-B14F-4D97-AF65-F5344CB8AC3E}">
        <p14:creationId xmlns:p14="http://schemas.microsoft.com/office/powerpoint/2010/main" val="862568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876D4B8-3D7E-42E7-AF06-6D9133F7F081}" type="slidenum">
              <a:rPr lang="en-US" smtClean="0"/>
              <a:pPr>
                <a:defRPr/>
              </a:pPr>
              <a:t>9</a:t>
            </a:fld>
            <a:endParaRPr lang="en-US"/>
          </a:p>
        </p:txBody>
      </p:sp>
    </p:spTree>
    <p:extLst>
      <p:ext uri="{BB962C8B-B14F-4D97-AF65-F5344CB8AC3E}">
        <p14:creationId xmlns:p14="http://schemas.microsoft.com/office/powerpoint/2010/main" val="287533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0064" y="3329940"/>
            <a:ext cx="7436277" cy="315468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79AFF30-1815-4E85-9243-ABD4123A36F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0699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A95385-3596-7244-B14B-CCF42D1EE61E}" type="slidenum">
              <a:rPr lang="en-US" smtClean="0"/>
              <a:t>14</a:t>
            </a:fld>
            <a:endParaRPr lang="en-US"/>
          </a:p>
        </p:txBody>
      </p:sp>
    </p:spTree>
    <p:extLst>
      <p:ext uri="{BB962C8B-B14F-4D97-AF65-F5344CB8AC3E}">
        <p14:creationId xmlns:p14="http://schemas.microsoft.com/office/powerpoint/2010/main" val="1242934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0">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stStyle>
          <a:p>
            <a:pPr algn="ctr" fontAlgn="auto">
              <a:spcBef>
                <a:spcPct val="0"/>
              </a:spcBef>
              <a:spcAft>
                <a:spcPct val="0"/>
              </a:spcAft>
              <a:defRPr/>
            </a:pPr>
            <a:endParaRPr lang="en-US"/>
          </a:p>
        </p:txBody>
      </p:sp>
      <p:pic>
        <p:nvPicPr>
          <p:cNvPr id="5" name="Picture 8" descr="horizontal-logo-green-text.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auto">
          <a:xfrm>
            <a:off x="3429000" y="384175"/>
            <a:ext cx="5334000" cy="895350"/>
          </a:xfrm>
          <a:prstGeom prst="rect">
            <a:avLst/>
          </a:prstGeom>
          <a:noFill/>
          <a:ln w="9525">
            <a:noFill/>
            <a:miter lim="800000"/>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mn-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latin typeface="+mn-lt"/>
              </a:defRPr>
            </a:lvl1pPr>
          </a:lstStyle>
          <a:p>
            <a:r>
              <a:rPr lang="en-US"/>
              <a:t>Click to edit Master title style</a:t>
            </a:r>
          </a:p>
        </p:txBody>
      </p:sp>
    </p:spTree>
    <p:extLst>
      <p:ext uri="{BB962C8B-B14F-4D97-AF65-F5344CB8AC3E}">
        <p14:creationId xmlns:p14="http://schemas.microsoft.com/office/powerpoint/2010/main" val="5259303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7" name="Rectangle 6"/>
          <p:cNvSpPr/>
          <p:nvPr/>
        </p:nvSpPr>
        <p:spPr>
          <a:xfrm>
            <a:off x="243839" y="182879"/>
            <a:ext cx="11704320" cy="6492240"/>
          </a:xfrm>
          <a:prstGeom prst="rect">
            <a:avLst/>
          </a:prstGeom>
          <a: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a:bli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1656819"/>
            <a:ext cx="9966960" cy="2076983"/>
          </a:xfrm>
        </p:spPr>
        <p:txBody>
          <a:bodyPr anchor="b">
            <a:normAutofit/>
          </a:bodyPr>
          <a:lstStyle>
            <a:lvl1pPr algn="ctr">
              <a:lnSpc>
                <a:spcPct val="85000"/>
              </a:lnSpc>
              <a:defRPr sz="4800" b="1" cap="none"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1" y="3869638"/>
            <a:ext cx="8767860"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cxnSp>
        <p:nvCxnSpPr>
          <p:cNvPr id="8" name="Straight Connector 7"/>
          <p:cNvCxnSpPr/>
          <p:nvPr/>
        </p:nvCxnSpPr>
        <p:spPr>
          <a:xfrm>
            <a:off x="1978662"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p:cNvPicPr>
          <p:nvPr/>
        </p:nvPicPr>
        <p:blipFill>
          <a:blip r:embed="rId4" cstate="screen">
            <a:extLst>
              <a:ext uri="{28A0092B-C50C-407E-A947-70E740481C1C}">
                <a14:useLocalDpi xmlns:a14="http://schemas.microsoft.com/office/drawing/2010/main"/>
              </a:ext>
            </a:extLst>
          </a:blip>
          <a:stretch>
            <a:fillRect/>
          </a:stretch>
        </p:blipFill>
        <p:spPr>
          <a:xfrm>
            <a:off x="3310640" y="586505"/>
            <a:ext cx="5565639" cy="935227"/>
          </a:xfrm>
          <a:prstGeom prst="rect">
            <a:avLst/>
          </a:prstGeom>
        </p:spPr>
      </p:pic>
      <p:sp>
        <p:nvSpPr>
          <p:cNvPr id="13" name="Text Placeholder 12"/>
          <p:cNvSpPr>
            <a:spLocks noGrp="1"/>
          </p:cNvSpPr>
          <p:nvPr>
            <p:ph type="body" sz="quarter" idx="13"/>
          </p:nvPr>
        </p:nvSpPr>
        <p:spPr>
          <a:xfrm>
            <a:off x="1710268" y="5257801"/>
            <a:ext cx="8767233" cy="1417319"/>
          </a:xfrm>
        </p:spPr>
        <p:txBody>
          <a:bodyPr anchor="ctr">
            <a:normAutofit/>
          </a:bodyPr>
          <a:lstStyle>
            <a:lvl1pPr marL="34290" indent="0" algn="ctr">
              <a:buNone/>
              <a:defRPr sz="1800" i="1">
                <a:solidFill>
                  <a:schemeClr val="accent2">
                    <a:lumMod val="60000"/>
                    <a:lumOff val="40000"/>
                  </a:schemeClr>
                </a:solidFill>
              </a:defRPr>
            </a:lvl1pPr>
          </a:lstStyle>
          <a:p>
            <a:pPr lvl="0"/>
            <a:r>
              <a:rPr lang="en-US"/>
              <a:t>Click to edit Master text styles</a:t>
            </a:r>
          </a:p>
        </p:txBody>
      </p:sp>
    </p:spTree>
    <p:extLst>
      <p:ext uri="{BB962C8B-B14F-4D97-AF65-F5344CB8AC3E}">
        <p14:creationId xmlns:p14="http://schemas.microsoft.com/office/powerpoint/2010/main" val="1839620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427630" y="972404"/>
            <a:ext cx="11127473" cy="5073555"/>
          </a:xfrm>
          <a:prstGeom prst="rect">
            <a:avLst/>
          </a:prstGeom>
        </p:spPr>
        <p:txBody>
          <a:bodyPr/>
          <a:lstStyle>
            <a:lvl1pPr>
              <a:defRPr b="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sldNum" sz="quarter" idx="4"/>
          </p:nvPr>
        </p:nvSpPr>
        <p:spPr>
          <a:xfrm>
            <a:off x="11565624" y="6492876"/>
            <a:ext cx="626377" cy="365125"/>
          </a:xfrm>
          <a:prstGeom prst="rect">
            <a:avLst/>
          </a:prstGeom>
          <a:ln/>
        </p:spPr>
        <p:txBody>
          <a:bodyPr/>
          <a:lstStyle>
            <a:lvl1pPr>
              <a:defRPr sz="1000">
                <a:latin typeface="Arial" panose="020B0604020202020204" pitchFamily="34" charset="0"/>
                <a:cs typeface="Arial" panose="020B0604020202020204" pitchFamily="34" charset="0"/>
              </a:defRPr>
            </a:lvl1pPr>
          </a:lstStyle>
          <a:p>
            <a:pPr>
              <a:defRPr/>
            </a:pPr>
            <a:fld id="{0E35970C-66DA-42B4-8591-6E363A3B576E}" type="slidenum">
              <a:rPr lang="en-US" smtClean="0"/>
              <a:pPr>
                <a:defRPr/>
              </a:pPr>
              <a:t>‹#›</a:t>
            </a:fld>
            <a:endParaRPr lang="en-US" dirty="0"/>
          </a:p>
        </p:txBody>
      </p:sp>
    </p:spTree>
    <p:extLst>
      <p:ext uri="{BB962C8B-B14F-4D97-AF65-F5344CB8AC3E}">
        <p14:creationId xmlns:p14="http://schemas.microsoft.com/office/powerpoint/2010/main" val="173199825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5F4D9-BC1A-44F4-A438-3222513E9E73}" type="slidenum">
              <a:rPr lang="en-US" smtClean="0"/>
              <a:t>‹#›</a:t>
            </a:fld>
            <a:endParaRPr lang="en-US"/>
          </a:p>
        </p:txBody>
      </p:sp>
    </p:spTree>
    <p:extLst>
      <p:ext uri="{BB962C8B-B14F-4D97-AF65-F5344CB8AC3E}">
        <p14:creationId xmlns:p14="http://schemas.microsoft.com/office/powerpoint/2010/main" val="159034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Rectangle 4"/>
          <p:cNvSpPr/>
          <p:nvPr userDrawn="1"/>
        </p:nvSpPr>
        <p:spPr>
          <a:xfrm>
            <a:off x="11805719" y="6646781"/>
            <a:ext cx="370342" cy="246221"/>
          </a:xfrm>
          <a:prstGeom prst="rect">
            <a:avLst/>
          </a:prstGeom>
        </p:spPr>
        <p:txBody>
          <a:bodyPr wrap="square">
            <a:spAutoFit/>
          </a:bodyPr>
          <a:lstStyle/>
          <a:p>
            <a:fld id="{0E35970C-66DA-42B4-8591-6E363A3B576E}" type="slidenum">
              <a:rPr lang="en-US" sz="1000" smtClean="0">
                <a:solidFill>
                  <a:schemeClr val="bg1"/>
                </a:solidFill>
                <a:latin typeface="Arial" panose="020B0604020202020204" pitchFamily="34" charset="0"/>
                <a:cs typeface="Arial" panose="020B0604020202020204" pitchFamily="34" charset="0"/>
              </a:rPr>
              <a:pPr/>
              <a:t>‹#›</a:t>
            </a:fld>
            <a:endParaRPr lang="en-US"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01990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221425"/>
          </a:xfrm>
        </p:spPr>
        <p:txBody>
          <a:bodyPr/>
          <a:lstStyle>
            <a:lvl1pPr>
              <a:spcBef>
                <a:spcPts val="1000"/>
              </a:spcBef>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0758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 No Footer">
    <p:spTree>
      <p:nvGrpSpPr>
        <p:cNvPr id="1" name=""/>
        <p:cNvGrpSpPr/>
        <p:nvPr/>
      </p:nvGrpSpPr>
      <p:grpSpPr>
        <a:xfrm>
          <a:off x="0" y="0"/>
          <a:ext cx="0" cy="0"/>
          <a:chOff x="0" y="0"/>
          <a:chExt cx="0" cy="0"/>
        </a:xfrm>
      </p:grpSpPr>
      <p:sp>
        <p:nvSpPr>
          <p:cNvPr id="4" name="Rectangle 3"/>
          <p:cNvSpPr/>
          <p:nvPr userDrawn="1"/>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23035" y="1017332"/>
            <a:ext cx="11390071" cy="5601833"/>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56995582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Small Header No Footer">
    <p:spTree>
      <p:nvGrpSpPr>
        <p:cNvPr id="1" name=""/>
        <p:cNvGrpSpPr/>
        <p:nvPr/>
      </p:nvGrpSpPr>
      <p:grpSpPr>
        <a:xfrm>
          <a:off x="0" y="0"/>
          <a:ext cx="0" cy="0"/>
          <a:chOff x="0" y="0"/>
          <a:chExt cx="0" cy="0"/>
        </a:xfrm>
      </p:grpSpPr>
      <p:sp>
        <p:nvSpPr>
          <p:cNvPr id="4" name="Rectangle 3"/>
          <p:cNvSpPr/>
          <p:nvPr/>
        </p:nvSpPr>
        <p:spPr>
          <a:xfrm>
            <a:off x="0" y="6127846"/>
            <a:ext cx="12192000" cy="730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 name="Title 1"/>
          <p:cNvSpPr>
            <a:spLocks noGrp="1"/>
          </p:cNvSpPr>
          <p:nvPr>
            <p:ph type="title"/>
          </p:nvPr>
        </p:nvSpPr>
        <p:spPr>
          <a:xfrm>
            <a:off x="225779" y="3"/>
            <a:ext cx="11787327" cy="577564"/>
          </a:xfrm>
        </p:spPr>
        <p:txBody>
          <a:bodyPr/>
          <a:lstStyle>
            <a:lvl1pPr>
              <a:defRPr sz="3600"/>
            </a:lvl1pPr>
          </a:lstStyle>
          <a:p>
            <a:r>
              <a:rPr lang="en-US"/>
              <a:t>Click to edit Master title style</a:t>
            </a:r>
          </a:p>
        </p:txBody>
      </p:sp>
      <p:grpSp>
        <p:nvGrpSpPr>
          <p:cNvPr id="14" name="Group 13"/>
          <p:cNvGrpSpPr/>
          <p:nvPr/>
        </p:nvGrpSpPr>
        <p:grpSpPr>
          <a:xfrm>
            <a:off x="1" y="7702"/>
            <a:ext cx="12192001" cy="6858063"/>
            <a:chOff x="0" y="7701"/>
            <a:chExt cx="9144001" cy="6858063"/>
          </a:xfrm>
        </p:grpSpPr>
        <p:sp>
          <p:nvSpPr>
            <p:cNvPr id="15" name="Right Triangle 14"/>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16" name="Right Triangle 15"/>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grpSp>
          <p:nvGrpSpPr>
            <p:cNvPr id="17" name="Group 16"/>
            <p:cNvGrpSpPr/>
            <p:nvPr/>
          </p:nvGrpSpPr>
          <p:grpSpPr>
            <a:xfrm>
              <a:off x="0" y="7701"/>
              <a:ext cx="9144001" cy="6665477"/>
              <a:chOff x="0" y="7701"/>
              <a:chExt cx="9144001" cy="6665477"/>
            </a:xfrm>
          </p:grpSpPr>
          <p:sp>
            <p:nvSpPr>
              <p:cNvPr id="18" name="Rectangle 17"/>
              <p:cNvSpPr/>
              <p:nvPr/>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9" name="Right Triangle 18"/>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0" name="Right Triangle 1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solidFill>
                    <a:prstClr val="white"/>
                  </a:solidFill>
                </a:endParaRPr>
              </a:p>
            </p:txBody>
          </p:sp>
          <p:sp>
            <p:nvSpPr>
              <p:cNvPr id="21" name="Rectangle 20"/>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22" name="Rectangle 21"/>
              <p:cNvSpPr/>
              <p:nvPr/>
            </p:nvSpPr>
            <p:spPr>
              <a:xfrm>
                <a:off x="0" y="597965"/>
                <a:ext cx="9144001" cy="551073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grpSp>
      </p:grpSp>
      <p:cxnSp>
        <p:nvCxnSpPr>
          <p:cNvPr id="25" name="Straight Connector 24"/>
          <p:cNvCxnSpPr/>
          <p:nvPr/>
        </p:nvCxnSpPr>
        <p:spPr>
          <a:xfrm flipH="1">
            <a:off x="1" y="593401"/>
            <a:ext cx="11780713"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11787949" y="2393"/>
            <a:ext cx="408044" cy="587485"/>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9" name="Slide Number Placeholder 8"/>
          <p:cNvSpPr>
            <a:spLocks noGrp="1"/>
          </p:cNvSpPr>
          <p:nvPr>
            <p:ph type="sldNum" sz="quarter" idx="12"/>
          </p:nvPr>
        </p:nvSpPr>
        <p:spPr>
          <a:xfrm>
            <a:off x="11436808" y="6619164"/>
            <a:ext cx="576296" cy="231440"/>
          </a:xfrm>
          <a:prstGeom prst="rect">
            <a:avLst/>
          </a:prstGeom>
        </p:spPr>
        <p:txBody>
          <a:bodyPr/>
          <a:lstStyle>
            <a:defPPr>
              <a:defRPr lang="en-US"/>
            </a:defPPr>
            <a:lvl1pPr algn="l" rtl="0" fontAlgn="base">
              <a:spcBef>
                <a:spcPct val="0"/>
              </a:spcBef>
              <a:spcAft>
                <a:spcPct val="0"/>
              </a:spcAft>
              <a:defRPr sz="1000" kern="1200">
                <a:solidFill>
                  <a:schemeClr val="accent1"/>
                </a:solidFill>
                <a:latin typeface="Arial"/>
                <a:ea typeface="+mn-ea"/>
                <a:cs typeface="+mn-cs"/>
              </a:defRPr>
            </a:lvl1pPr>
          </a:lstStyle>
          <a:p>
            <a:pPr>
              <a:defRPr/>
            </a:pPr>
            <a:fld id="{1F8A97BA-DB9B-4291-87AE-AF89EA7F18B7}" type="slidenum">
              <a:rPr lang="en-US" smtClean="0"/>
              <a:pPr>
                <a:defRPr/>
              </a:pPr>
              <a:t>‹#›</a:t>
            </a:fld>
            <a:endParaRPr lang="en-US"/>
          </a:p>
        </p:txBody>
      </p:sp>
      <p:sp>
        <p:nvSpPr>
          <p:cNvPr id="3" name="Content Placeholder 2"/>
          <p:cNvSpPr>
            <a:spLocks noGrp="1"/>
          </p:cNvSpPr>
          <p:nvPr>
            <p:ph idx="1"/>
          </p:nvPr>
        </p:nvSpPr>
        <p:spPr>
          <a:xfrm>
            <a:off x="623035" y="749296"/>
            <a:ext cx="11390071" cy="5869869"/>
          </a:xfrm>
        </p:spPr>
        <p:txBody>
          <a:bodyPr/>
          <a:lstStyle>
            <a:lvl1pPr>
              <a:spcBef>
                <a:spcPts val="10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0306" y="1277471"/>
            <a:ext cx="546757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1277471"/>
            <a:ext cx="5592694" cy="4803289"/>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75161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841100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23232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29999" y="6323013"/>
            <a:ext cx="508000" cy="471487"/>
          </a:xfrm>
        </p:spPr>
        <p:txBody>
          <a:bodyPr/>
          <a:lstStyle/>
          <a:p>
            <a:pPr>
              <a:defRPr/>
            </a:pPr>
            <a:fld id="{1F8A97BA-DB9B-4291-87AE-AF89EA7F18B7}" type="slidenum">
              <a:rPr lang="en-US" smtClean="0"/>
              <a:pPr>
                <a:defRPr/>
              </a:pPr>
              <a:t>‹#›</a:t>
            </a:fld>
            <a:endParaRPr lang="en-US"/>
          </a:p>
        </p:txBody>
      </p:sp>
    </p:spTree>
    <p:extLst>
      <p:ext uri="{BB962C8B-B14F-4D97-AF65-F5344CB8AC3E}">
        <p14:creationId xmlns:p14="http://schemas.microsoft.com/office/powerpoint/2010/main" val="11514723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169789595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12192000" cy="731838"/>
          </a:xfrm>
          <a:prstGeom prst="rect">
            <a:avLst/>
          </a:prstGeom>
          <a:noFill/>
          <a:ln w="9525">
            <a:noFill/>
            <a:miter lim="800000"/>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69923" y="866775"/>
            <a:ext cx="11214100" cy="5259388"/>
          </a:xfrm>
          <a:prstGeom prst="rect">
            <a:avLst/>
          </a:prstGeom>
          <a:noFill/>
          <a:ln w="9525">
            <a:noFill/>
            <a:miter lim="800000"/>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609601" y="6354781"/>
            <a:ext cx="2439785" cy="407324"/>
          </a:xfrm>
          <a:prstGeom prst="rect">
            <a:avLst/>
          </a:prstGeom>
          <a:noFill/>
          <a:ln w="9525">
            <a:noFill/>
            <a:miter lim="800000"/>
          </a:ln>
        </p:spPr>
      </p:pic>
    </p:spTree>
    <p:extLst>
      <p:ext uri="{BB962C8B-B14F-4D97-AF65-F5344CB8AC3E}">
        <p14:creationId xmlns:p14="http://schemas.microsoft.com/office/powerpoint/2010/main" val="35127711"/>
      </p:ext>
    </p:extLst>
  </p:cSld>
  <p:clrMap bg1="lt1" tx1="dk1" bg2="lt2" tx2="dk2" accent1="accent1" accent2="accent2" accent3="accent3" accent4="accent4" accent5="accent5" accent6="accent6" hlink="hlink" folHlink="folHlink"/>
  <p:sldLayoutIdLst>
    <p:sldLayoutId id="2147483994" r:id="rId1"/>
  </p:sldLayoutIdLst>
  <p:transition/>
  <p:hf sldNum="0"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a:cs typeface="Arial"/>
        </a:defRPr>
      </a:lvl2pPr>
      <a:lvl3pPr algn="ctr" rtl="0" eaLnBrk="1" fontAlgn="base" hangingPunct="1">
        <a:spcBef>
          <a:spcPct val="0"/>
        </a:spcBef>
        <a:spcAft>
          <a:spcPct val="0"/>
        </a:spcAft>
        <a:defRPr sz="2400">
          <a:solidFill>
            <a:srgbClr val="106636"/>
          </a:solidFill>
          <a:latin typeface="Arial"/>
          <a:cs typeface="Arial"/>
        </a:defRPr>
      </a:lvl3pPr>
      <a:lvl4pPr algn="ctr" rtl="0" eaLnBrk="1" fontAlgn="base" hangingPunct="1">
        <a:spcBef>
          <a:spcPct val="0"/>
        </a:spcBef>
        <a:spcAft>
          <a:spcPct val="0"/>
        </a:spcAft>
        <a:defRPr sz="2400">
          <a:solidFill>
            <a:srgbClr val="106636"/>
          </a:solidFill>
          <a:latin typeface="Arial"/>
          <a:cs typeface="Arial"/>
        </a:defRPr>
      </a:lvl4pPr>
      <a:lvl5pPr algn="ctr" rtl="0" eaLnBrk="1" fontAlgn="base" hangingPunct="1">
        <a:spcBef>
          <a:spcPct val="0"/>
        </a:spcBef>
        <a:spcAft>
          <a:spcPct val="0"/>
        </a:spcAft>
        <a:defRPr sz="2400">
          <a:solidFill>
            <a:srgbClr val="106636"/>
          </a:solidFill>
          <a:latin typeface="Arial"/>
          <a:cs typeface="Arial"/>
        </a:defRPr>
      </a:lvl5pPr>
      <a:lvl6pPr marL="456294" algn="ctr" rtl="0" eaLnBrk="1" fontAlgn="base" hangingPunct="1">
        <a:spcBef>
          <a:spcPct val="0"/>
        </a:spcBef>
        <a:spcAft>
          <a:spcPct val="0"/>
        </a:spcAft>
        <a:defRPr sz="2400">
          <a:solidFill>
            <a:srgbClr val="106636"/>
          </a:solidFill>
          <a:latin typeface="Arial"/>
          <a:cs typeface="Arial"/>
        </a:defRPr>
      </a:lvl6pPr>
      <a:lvl7pPr marL="912583" algn="ctr" rtl="0" eaLnBrk="1" fontAlgn="base" hangingPunct="1">
        <a:spcBef>
          <a:spcPct val="0"/>
        </a:spcBef>
        <a:spcAft>
          <a:spcPct val="0"/>
        </a:spcAft>
        <a:defRPr sz="2400">
          <a:solidFill>
            <a:srgbClr val="106636"/>
          </a:solidFill>
          <a:latin typeface="Arial"/>
          <a:cs typeface="Arial"/>
        </a:defRPr>
      </a:lvl7pPr>
      <a:lvl8pPr marL="1368877" algn="ctr" rtl="0" eaLnBrk="1" fontAlgn="base" hangingPunct="1">
        <a:spcBef>
          <a:spcPct val="0"/>
        </a:spcBef>
        <a:spcAft>
          <a:spcPct val="0"/>
        </a:spcAft>
        <a:defRPr sz="2400">
          <a:solidFill>
            <a:srgbClr val="106636"/>
          </a:solidFill>
          <a:latin typeface="Arial"/>
          <a:cs typeface="Arial"/>
        </a:defRPr>
      </a:lvl8pPr>
      <a:lvl9pPr marL="1825168" algn="ctr" rtl="0" eaLnBrk="1" fontAlgn="base" hangingPunct="1">
        <a:spcBef>
          <a:spcPct val="0"/>
        </a:spcBef>
        <a:spcAft>
          <a:spcPct val="0"/>
        </a:spcAft>
        <a:defRPr sz="2400">
          <a:solidFill>
            <a:srgbClr val="106636"/>
          </a:solidFill>
          <a:latin typeface="Arial"/>
          <a:cs typeface="Arial"/>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75000"/>
              </a:schemeClr>
            </a:gs>
            <a:gs pos="74000">
              <a:schemeClr val="accent1"/>
            </a:gs>
            <a:gs pos="83000">
              <a:schemeClr val="accent1">
                <a:lumMod val="60000"/>
                <a:lumOff val="40000"/>
              </a:schemeClr>
            </a:gs>
            <a:gs pos="100000">
              <a:schemeClr val="accent1">
                <a:lumMod val="75000"/>
              </a:schemeClr>
            </a:gs>
          </a:gsLst>
          <a:lin ang="1200000" scaled="0"/>
        </a:gradFill>
        <a:effectLst/>
      </p:bgPr>
    </p:bg>
    <p:spTree>
      <p:nvGrpSpPr>
        <p:cNvPr id="1" name=""/>
        <p:cNvGrpSpPr/>
        <p:nvPr/>
      </p:nvGrpSpPr>
      <p:grpSpPr>
        <a:xfrm>
          <a:off x="0" y="0"/>
          <a:ext cx="0" cy="0"/>
          <a:chOff x="0" y="0"/>
          <a:chExt cx="0" cy="0"/>
        </a:xfrm>
      </p:grpSpPr>
      <p:grpSp>
        <p:nvGrpSpPr>
          <p:cNvPr id="14" name="Group 13"/>
          <p:cNvGrpSpPr/>
          <p:nvPr/>
        </p:nvGrpSpPr>
        <p:grpSpPr>
          <a:xfrm>
            <a:off x="1" y="7702"/>
            <a:ext cx="12192001" cy="6858063"/>
            <a:chOff x="0" y="7701"/>
            <a:chExt cx="9144001" cy="6858063"/>
          </a:xfrm>
        </p:grpSpPr>
        <p:sp>
          <p:nvSpPr>
            <p:cNvPr id="20" name="Right Triangle 19"/>
            <p:cNvSpPr/>
            <p:nvPr/>
          </p:nvSpPr>
          <p:spPr>
            <a:xfrm rot="10800000">
              <a:off x="8676725" y="596874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9" name="Right Triangle 18"/>
            <p:cNvSpPr/>
            <p:nvPr/>
          </p:nvSpPr>
          <p:spPr>
            <a:xfrm rot="10800000">
              <a:off x="2825194" y="5776157"/>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grpSp>
          <p:nvGrpSpPr>
            <p:cNvPr id="8" name="Group 7"/>
            <p:cNvGrpSpPr/>
            <p:nvPr/>
          </p:nvGrpSpPr>
          <p:grpSpPr>
            <a:xfrm>
              <a:off x="0" y="7701"/>
              <a:ext cx="9144001" cy="6858063"/>
              <a:chOff x="0" y="7701"/>
              <a:chExt cx="9144001" cy="6858063"/>
            </a:xfrm>
          </p:grpSpPr>
          <p:sp>
            <p:nvSpPr>
              <p:cNvPr id="13" name="Rectangle 12"/>
              <p:cNvSpPr/>
              <p:nvPr userDrawn="1"/>
            </p:nvSpPr>
            <p:spPr>
              <a:xfrm flipV="1">
                <a:off x="3292469" y="6096000"/>
                <a:ext cx="5851531" cy="577178"/>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18" name="Right Triangle 17"/>
              <p:cNvSpPr/>
              <p:nvPr/>
            </p:nvSpPr>
            <p:spPr>
              <a:xfrm flipH="1">
                <a:off x="8676725" y="7701"/>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0" name="Right Triangle 9"/>
              <p:cNvSpPr/>
              <p:nvPr/>
            </p:nvSpPr>
            <p:spPr>
              <a:xfrm flipH="1">
                <a:off x="1" y="902526"/>
                <a:ext cx="467275" cy="89702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algn="ctr"/>
                <a:endParaRPr lang="en-US" sz="1800"/>
              </a:p>
            </p:txBody>
          </p:sp>
          <p:sp>
            <p:nvSpPr>
              <p:cNvPr id="12" name="Rectangle 11"/>
              <p:cNvSpPr/>
              <p:nvPr/>
            </p:nvSpPr>
            <p:spPr>
              <a:xfrm>
                <a:off x="0" y="1787093"/>
                <a:ext cx="9144000" cy="4446321"/>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sp>
            <p:nvSpPr>
              <p:cNvPr id="7" name="Rectangle 6"/>
              <p:cNvSpPr/>
              <p:nvPr/>
            </p:nvSpPr>
            <p:spPr>
              <a:xfrm>
                <a:off x="467276" y="902527"/>
                <a:ext cx="8676725" cy="5193475"/>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defPPr>
                  <a:defRPr lang="en-US"/>
                </a:defPPr>
              </a:lstStyle>
              <a:p>
                <a:endParaRPr/>
              </a:p>
            </p:txBody>
          </p:sp>
          <p:cxnSp>
            <p:nvCxnSpPr>
              <p:cNvPr id="32" name="Straight Connector 31"/>
              <p:cNvCxnSpPr>
                <a:endCxn id="20" idx="0"/>
              </p:cNvCxnSpPr>
              <p:nvPr/>
            </p:nvCxnSpPr>
            <p:spPr>
              <a:xfrm>
                <a:off x="9034983" y="6670981"/>
                <a:ext cx="109017" cy="194783"/>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19" idx="0"/>
              </p:cNvCxnSpPr>
              <p:nvPr/>
            </p:nvCxnSpPr>
            <p:spPr>
              <a:xfrm flipH="1" flipV="1">
                <a:off x="3058832" y="6235098"/>
                <a:ext cx="233637" cy="43808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grpSp>
      </p:grpSp>
      <p:sp>
        <p:nvSpPr>
          <p:cNvPr id="2" name="Title Placeholder 1"/>
          <p:cNvSpPr>
            <a:spLocks noGrp="1"/>
          </p:cNvSpPr>
          <p:nvPr>
            <p:ph type="title"/>
          </p:nvPr>
        </p:nvSpPr>
        <p:spPr>
          <a:xfrm>
            <a:off x="225779" y="3"/>
            <a:ext cx="11787327" cy="9025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3035" y="1017332"/>
            <a:ext cx="11390071" cy="50786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p:nvPr/>
        </p:nvPicPr>
        <p:blipFill>
          <a:blip r:embed="rId14">
            <a:extLst>
              <a:ext uri="{28A0092B-C50C-407E-A947-70E740481C1C}">
                <a14:useLocalDpi xmlns:a14="http://schemas.microsoft.com/office/drawing/2010/main"/>
              </a:ext>
            </a:extLst>
          </a:blip>
          <a:stretch>
            <a:fillRect/>
          </a:stretch>
        </p:blipFill>
        <p:spPr>
          <a:xfrm>
            <a:off x="727825" y="6316801"/>
            <a:ext cx="2622792" cy="440596"/>
          </a:xfrm>
          <a:prstGeom prst="rect">
            <a:avLst/>
          </a:prstGeom>
        </p:spPr>
      </p:pic>
      <p:cxnSp>
        <p:nvCxnSpPr>
          <p:cNvPr id="21" name="Straight Connector 20"/>
          <p:cNvCxnSpPr>
            <a:stCxn id="18" idx="4"/>
            <a:endCxn id="18" idx="0"/>
          </p:cNvCxnSpPr>
          <p:nvPr/>
        </p:nvCxnSpPr>
        <p:spPr>
          <a:xfrm flipV="1">
            <a:off x="11568968" y="7702"/>
            <a:ext cx="623033" cy="897023"/>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19" idx="0"/>
          </p:cNvCxnSpPr>
          <p:nvPr/>
        </p:nvCxnSpPr>
        <p:spPr>
          <a:xfrm flipV="1">
            <a:off x="4389959" y="6673178"/>
            <a:ext cx="7662341" cy="2"/>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0" y="6233414"/>
            <a:ext cx="4078443" cy="0"/>
          </a:xfrm>
          <a:prstGeom prst="line">
            <a:avLst/>
          </a:prstGeom>
          <a:ln cap="rnd"/>
          <a:effectLst>
            <a:outerShdw blurRad="38100" dist="25400" dir="16200000" rotWithShape="0">
              <a:srgbClr val="000000">
                <a:alpha val="28000"/>
              </a:srgbClr>
            </a:outerShdw>
          </a:effectLst>
        </p:spPr>
        <p:style>
          <a:lnRef idx="2">
            <a:schemeClr val="accent2"/>
          </a:lnRef>
          <a:fillRef idx="0">
            <a:schemeClr val="accent2"/>
          </a:fillRef>
          <a:effectRef idx="1">
            <a:schemeClr val="accent2"/>
          </a:effectRef>
          <a:fontRef idx="minor">
            <a:schemeClr val="tx1"/>
          </a:fontRef>
        </p:style>
      </p:cxnSp>
      <p:cxnSp>
        <p:nvCxnSpPr>
          <p:cNvPr id="17" name="Straight Connector 16"/>
          <p:cNvCxnSpPr>
            <a:endCxn id="10" idx="0"/>
          </p:cNvCxnSpPr>
          <p:nvPr/>
        </p:nvCxnSpPr>
        <p:spPr>
          <a:xfrm flipH="1">
            <a:off x="623035" y="902526"/>
            <a:ext cx="10945932" cy="0"/>
          </a:xfrm>
          <a:prstGeom prst="line">
            <a:avLst/>
          </a:prstGeom>
          <a:ln cap="rnd"/>
        </p:spPr>
        <p:style>
          <a:lnRef idx="2">
            <a:schemeClr val="accent2"/>
          </a:lnRef>
          <a:fillRef idx="0">
            <a:schemeClr val="accent2"/>
          </a:fillRef>
          <a:effectRef idx="1">
            <a:schemeClr val="accent2"/>
          </a:effectRef>
          <a:fontRef idx="minor">
            <a:schemeClr val="tx1"/>
          </a:fontRef>
        </p:style>
      </p:cxnSp>
      <p:cxnSp>
        <p:nvCxnSpPr>
          <p:cNvPr id="11" name="Straight Connector 10"/>
          <p:cNvCxnSpPr>
            <a:endCxn id="10" idx="0"/>
          </p:cNvCxnSpPr>
          <p:nvPr/>
        </p:nvCxnSpPr>
        <p:spPr>
          <a:xfrm flipV="1">
            <a:off x="0" y="902527"/>
            <a:ext cx="623035" cy="897023"/>
          </a:xfrm>
          <a:prstGeom prst="line">
            <a:avLst/>
          </a:prstGeom>
          <a:ln cap="rnd"/>
        </p:spPr>
        <p:style>
          <a:lnRef idx="2">
            <a:schemeClr val="accent2"/>
          </a:lnRef>
          <a:fillRef idx="0">
            <a:schemeClr val="accent2"/>
          </a:fillRef>
          <a:effectRef idx="1">
            <a:schemeClr val="accent2"/>
          </a:effectRef>
          <a:fontRef idx="minor">
            <a:schemeClr val="tx1"/>
          </a:fontRef>
        </p:style>
      </p:cxnSp>
      <p:sp>
        <p:nvSpPr>
          <p:cNvPr id="24" name="Slide Number Placeholder 5">
            <a:extLst>
              <a:ext uri="{FF2B5EF4-FFF2-40B4-BE49-F238E27FC236}">
                <a16:creationId xmlns:a16="http://schemas.microsoft.com/office/drawing/2014/main" id="{B1036C78-AF19-4B0D-A7F3-CF91EA487F95}"/>
              </a:ext>
            </a:extLst>
          </p:cNvPr>
          <p:cNvSpPr txBox="1"/>
          <p:nvPr userDrawn="1"/>
        </p:nvSpPr>
        <p:spPr>
          <a:xfrm>
            <a:off x="11218333" y="6305552"/>
            <a:ext cx="508000" cy="365125"/>
          </a:xfrm>
          <a:prstGeom prst="rect">
            <a:avLst/>
          </a:prstGeom>
        </p:spPr>
        <p:txBody>
          <a:bodyPr vert="horz" lIns="91440" tIns="45720" rIns="91440" bIns="45720" rtlCol="0" anchor="ctr"/>
          <a:lstStyle>
            <a:defPPr>
              <a:defRPr lang="en-US"/>
            </a:defPPr>
            <a:lvl1pPr algn="r" rtl="0" fontAlgn="auto">
              <a:spcBef>
                <a:spcPct val="0"/>
              </a:spcBef>
              <a:spcAft>
                <a:spcPct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fld id="{1F8A97BA-DB9B-4291-87AE-AF89EA7F18B7}" type="slidenum">
              <a:rPr lang="en-US" sz="1200" smtClean="0"/>
              <a:pPr>
                <a:defRPr/>
              </a:pPr>
              <a:t>‹#›</a:t>
            </a:fld>
            <a:endParaRPr lang="en-US" sz="1200"/>
          </a:p>
        </p:txBody>
      </p:sp>
    </p:spTree>
    <p:extLst>
      <p:ext uri="{BB962C8B-B14F-4D97-AF65-F5344CB8AC3E}">
        <p14:creationId xmlns:p14="http://schemas.microsoft.com/office/powerpoint/2010/main" val="1345455686"/>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2" r:id="rId6"/>
    <p:sldLayoutId id="2147484003" r:id="rId7"/>
    <p:sldLayoutId id="2147484004" r:id="rId8"/>
    <p:sldLayoutId id="2147484005" r:id="rId9"/>
    <p:sldLayoutId id="2147484006" r:id="rId10"/>
    <p:sldLayoutId id="2147484007" r:id="rId11"/>
    <p:sldLayoutId id="2147484008" r:id="rId12"/>
  </p:sldLayoutIdLst>
  <p:transition/>
  <p:hf hdr="0" ftr="0" dt="0"/>
  <p:txStyles>
    <p:titleStyle>
      <a:lvl1pPr algn="l" defTabSz="6858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7013" indent="-173038" algn="l" defTabSz="685800" rtl="0" eaLnBrk="1" latinLnBrk="0" hangingPunct="1">
        <a:lnSpc>
          <a:spcPct val="120000"/>
        </a:lnSpc>
        <a:spcBef>
          <a:spcPts val="1000"/>
        </a:spcBef>
        <a:buClr>
          <a:schemeClr val="accent1"/>
        </a:buClr>
        <a:buSzPct val="80000"/>
        <a:buFont typeface="Wingdings 3" panose="05040102010807070707" pitchFamily="18" charset="2"/>
        <a:buChar char=""/>
        <a:defRPr sz="2800" kern="1200">
          <a:solidFill>
            <a:schemeClr val="tx1"/>
          </a:solidFill>
          <a:latin typeface="+mn-lt"/>
          <a:ea typeface="+mn-ea"/>
          <a:cs typeface="+mn-cs"/>
        </a:defRPr>
      </a:lvl1pPr>
      <a:lvl2pPr marL="39846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400" kern="1200">
          <a:solidFill>
            <a:schemeClr val="tx1">
              <a:lumMod val="75000"/>
              <a:lumOff val="25000"/>
            </a:schemeClr>
          </a:solidFill>
          <a:latin typeface="+mn-lt"/>
          <a:ea typeface="+mn-ea"/>
          <a:cs typeface="+mn-cs"/>
        </a:defRPr>
      </a:lvl2pPr>
      <a:lvl3pPr marL="569913"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2000" kern="1200">
          <a:solidFill>
            <a:schemeClr val="tx1">
              <a:lumMod val="75000"/>
              <a:lumOff val="25000"/>
            </a:schemeClr>
          </a:solidFill>
          <a:latin typeface="+mn-lt"/>
          <a:ea typeface="+mn-ea"/>
          <a:cs typeface="+mn-cs"/>
        </a:defRPr>
      </a:lvl3pPr>
      <a:lvl4pPr marL="742950" indent="-173038"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4pPr>
      <a:lvl5pPr marL="914400" indent="-171450" algn="l" defTabSz="685800" rtl="0" eaLnBrk="1" latinLnBrk="0" hangingPunct="1">
        <a:lnSpc>
          <a:spcPct val="120000"/>
        </a:lnSpc>
        <a:spcBef>
          <a:spcPts val="150"/>
        </a:spcBef>
        <a:spcAft>
          <a:spcPts val="300"/>
        </a:spcAft>
        <a:buClr>
          <a:schemeClr val="accent1"/>
        </a:buClr>
        <a:buSzPct val="80000"/>
        <a:buFont typeface="Wingdings 3" panose="05040102010807070707" pitchFamily="18" charset="2"/>
        <a:buChar char=""/>
        <a:defRPr sz="1800" kern="1200">
          <a:solidFill>
            <a:schemeClr val="tx1">
              <a:lumMod val="75000"/>
              <a:lumOff val="25000"/>
            </a:schemeClr>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customXml" Target="../../customXml/item2.xml"/><Relationship Id="rId5" Type="http://schemas.openxmlformats.org/officeDocument/2006/relationships/image" Target="../media/image43.pn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xml"/><Relationship Id="rId1" Type="http://schemas.openxmlformats.org/officeDocument/2006/relationships/customXml" Target="../../customXml/item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16.tiff"/><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tiff"/><Relationship Id="rId1" Type="http://schemas.openxmlformats.org/officeDocument/2006/relationships/slideLayout" Target="../slideLayouts/slideLayout13.xml"/><Relationship Id="rId4" Type="http://schemas.openxmlformats.org/officeDocument/2006/relationships/image" Target="../media/image54.tiff"/></Relationships>
</file>

<file path=ppt/slides/_rels/slide3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jfif"/><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E7CD0418-ED71-4733-871F-793053E2DDC5}"/>
              </a:ext>
            </a:extLst>
          </p:cNvPr>
          <p:cNvSpPr>
            <a:spLocks noGrp="1"/>
          </p:cNvSpPr>
          <p:nvPr>
            <p:ph type="subTitle" idx="1"/>
          </p:nvPr>
        </p:nvSpPr>
        <p:spPr>
          <a:xfrm>
            <a:off x="520292" y="3214867"/>
            <a:ext cx="11072388" cy="2473153"/>
          </a:xfrm>
        </p:spPr>
        <p:txBody>
          <a:bodyPr>
            <a:normAutofit lnSpcReduction="10000"/>
          </a:bodyPr>
          <a:lstStyle/>
          <a:p>
            <a:endParaRPr lang="en-US" sz="2400" dirty="0"/>
          </a:p>
          <a:p>
            <a:r>
              <a:rPr lang="en-US" sz="2400" dirty="0"/>
              <a:t>June 27, 2023</a:t>
            </a:r>
          </a:p>
          <a:p>
            <a:endParaRPr lang="en-US" sz="1900" dirty="0"/>
          </a:p>
          <a:p>
            <a:r>
              <a:rPr lang="en-US" sz="1900" dirty="0"/>
              <a:t>Dr. Timothy J. Hallman</a:t>
            </a:r>
          </a:p>
          <a:p>
            <a:r>
              <a:rPr lang="en-US" sz="1900" dirty="0"/>
              <a:t>Associate Director, Office of Science for Nuclear Physics</a:t>
            </a:r>
          </a:p>
        </p:txBody>
      </p:sp>
      <p:sp>
        <p:nvSpPr>
          <p:cNvPr id="16" name="Text Placeholder 15">
            <a:extLst>
              <a:ext uri="{FF2B5EF4-FFF2-40B4-BE49-F238E27FC236}">
                <a16:creationId xmlns:a16="http://schemas.microsoft.com/office/drawing/2014/main" id="{A2402E0A-00AF-442F-A04B-3482E3DA7532}"/>
              </a:ext>
            </a:extLst>
          </p:cNvPr>
          <p:cNvSpPr>
            <a:spLocks noGrp="1"/>
          </p:cNvSpPr>
          <p:nvPr>
            <p:ph type="body" sz="quarter" idx="13"/>
          </p:nvPr>
        </p:nvSpPr>
        <p:spPr>
          <a:xfrm>
            <a:off x="1672871" y="5688020"/>
            <a:ext cx="8767233" cy="1082898"/>
          </a:xfrm>
        </p:spPr>
        <p:txBody>
          <a:bodyPr>
            <a:normAutofit/>
          </a:bodyPr>
          <a:lstStyle/>
          <a:p>
            <a:r>
              <a:rPr lang="en-US" dirty="0"/>
              <a:t>Office of Science (SC)</a:t>
            </a:r>
            <a:br>
              <a:rPr lang="en-US" dirty="0"/>
            </a:br>
            <a:r>
              <a:rPr lang="en-US" dirty="0"/>
              <a:t>U.S. Department of Energy (DOE)</a:t>
            </a:r>
          </a:p>
        </p:txBody>
      </p:sp>
      <p:sp>
        <p:nvSpPr>
          <p:cNvPr id="18" name="Title 17">
            <a:extLst>
              <a:ext uri="{FF2B5EF4-FFF2-40B4-BE49-F238E27FC236}">
                <a16:creationId xmlns:a16="http://schemas.microsoft.com/office/drawing/2014/main" id="{8CCD4CF2-D04B-493D-BA2E-6C5BC2F1E5D6}"/>
              </a:ext>
            </a:extLst>
          </p:cNvPr>
          <p:cNvSpPr>
            <a:spLocks noGrp="1"/>
          </p:cNvSpPr>
          <p:nvPr>
            <p:ph type="ctrTitle"/>
          </p:nvPr>
        </p:nvSpPr>
        <p:spPr>
          <a:xfrm>
            <a:off x="1411516" y="1830068"/>
            <a:ext cx="9289941" cy="1331543"/>
          </a:xfrm>
        </p:spPr>
        <p:txBody>
          <a:bodyPr>
            <a:noAutofit/>
          </a:bodyPr>
          <a:lstStyle/>
          <a:p>
            <a:r>
              <a:rPr lang="en-US" sz="4000" dirty="0"/>
              <a:t>JLAB User Meeting</a:t>
            </a:r>
          </a:p>
        </p:txBody>
      </p:sp>
    </p:spTree>
    <p:extLst>
      <p:ext uri="{BB962C8B-B14F-4D97-AF65-F5344CB8AC3E}">
        <p14:creationId xmlns:p14="http://schemas.microsoft.com/office/powerpoint/2010/main" val="201406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F802-BCF5-9A1A-8861-2499FAB09213}"/>
              </a:ext>
            </a:extLst>
          </p:cNvPr>
          <p:cNvSpPr>
            <a:spLocks noGrp="1"/>
          </p:cNvSpPr>
          <p:nvPr>
            <p:ph type="title"/>
          </p:nvPr>
        </p:nvSpPr>
        <p:spPr/>
        <p:txBody>
          <a:bodyPr>
            <a:normAutofit fontScale="90000"/>
          </a:bodyPr>
          <a:lstStyle/>
          <a:p>
            <a:r>
              <a:rPr lang="en-US" dirty="0"/>
              <a:t>  Planned NP Research Horizons in FY24 and Beyond</a:t>
            </a:r>
          </a:p>
        </p:txBody>
      </p:sp>
      <p:sp>
        <p:nvSpPr>
          <p:cNvPr id="3" name="Content Placeholder 2">
            <a:extLst>
              <a:ext uri="{FF2B5EF4-FFF2-40B4-BE49-F238E27FC236}">
                <a16:creationId xmlns:a16="http://schemas.microsoft.com/office/drawing/2014/main" id="{89C766AC-CA57-A86E-6953-FD4927CA32EF}"/>
              </a:ext>
            </a:extLst>
          </p:cNvPr>
          <p:cNvSpPr>
            <a:spLocks noGrp="1"/>
          </p:cNvSpPr>
          <p:nvPr>
            <p:ph idx="1"/>
          </p:nvPr>
        </p:nvSpPr>
        <p:spPr>
          <a:xfrm>
            <a:off x="536029" y="986611"/>
            <a:ext cx="11855669" cy="5221425"/>
          </a:xfrm>
        </p:spPr>
        <p:txBody>
          <a:bodyPr>
            <a:normAutofit fontScale="92500" lnSpcReduction="20000"/>
          </a:bodyPr>
          <a:lstStyle/>
          <a:p>
            <a:r>
              <a:rPr lang="en-US" sz="2400" dirty="0">
                <a:latin typeface="Calibri" panose="020F0502020204030204" pitchFamily="34" charset="0"/>
                <a:cs typeface="Calibri" panose="020F0502020204030204" pitchFamily="34" charset="0"/>
              </a:rPr>
              <a:t>Search for anomalous atomic electric-dipole moments at FRIB as a signal of new physics using laser trapped isotopes</a:t>
            </a:r>
          </a:p>
          <a:p>
            <a:r>
              <a:rPr lang="en-US" sz="2400" dirty="0">
                <a:latin typeface="Calibri" panose="020F0502020204030204" pitchFamily="34" charset="0"/>
                <a:cs typeface="Calibri" panose="020F0502020204030204" pitchFamily="34" charset="0"/>
              </a:rPr>
              <a:t>Search for anomalous parity violation in electron scattering as a signal of new physics using MOLLER at JLAB</a:t>
            </a:r>
          </a:p>
          <a:p>
            <a:r>
              <a:rPr lang="en-US" sz="2400" dirty="0">
                <a:latin typeface="Calibri" panose="020F0502020204030204" pitchFamily="34" charset="0"/>
                <a:cs typeface="Calibri" panose="020F0502020204030204" pitchFamily="34" charset="0"/>
              </a:rPr>
              <a:t>Search for the next superheavy nucleus (A = 120) at the LBNL 88 inch cyclotron</a:t>
            </a:r>
          </a:p>
          <a:p>
            <a:r>
              <a:rPr lang="en-US" sz="2400" dirty="0">
                <a:latin typeface="Calibri" panose="020F0502020204030204" pitchFamily="34" charset="0"/>
                <a:cs typeface="Calibri" panose="020F0502020204030204" pitchFamily="34" charset="0"/>
              </a:rPr>
              <a:t>Understanding the equation of state of the quark-gluon plasma using </a:t>
            </a:r>
            <a:r>
              <a:rPr lang="en-US" sz="2400" dirty="0" err="1">
                <a:latin typeface="Calibri" panose="020F0502020204030204" pitchFamily="34" charset="0"/>
                <a:cs typeface="Calibri" panose="020F0502020204030204" pitchFamily="34" charset="0"/>
              </a:rPr>
              <a:t>sPHENIX</a:t>
            </a:r>
            <a:r>
              <a:rPr lang="en-US" sz="2400" dirty="0">
                <a:latin typeface="Calibri" panose="020F0502020204030204" pitchFamily="34" charset="0"/>
                <a:cs typeface="Calibri" panose="020F0502020204030204" pitchFamily="34" charset="0"/>
              </a:rPr>
              <a:t> at RHIC</a:t>
            </a:r>
          </a:p>
          <a:p>
            <a:r>
              <a:rPr lang="en-US" sz="2400" dirty="0">
                <a:latin typeface="Calibri" panose="020F0502020204030204" pitchFamily="34" charset="0"/>
                <a:cs typeface="Calibri" panose="020F0502020204030204" pitchFamily="34" charset="0"/>
              </a:rPr>
              <a:t>Expanding the boundary of present knowledge of how heavy elements are produced in the cosmos via never-before-produced heavy neutron-rich nuclei at FRIB</a:t>
            </a:r>
          </a:p>
          <a:p>
            <a:r>
              <a:rPr lang="en-US" sz="2400" dirty="0">
                <a:latin typeface="Calibri" panose="020F0502020204030204" pitchFamily="34" charset="0"/>
                <a:cs typeface="Calibri" panose="020F0502020204030204" pitchFamily="34" charset="0"/>
              </a:rPr>
              <a:t>Discovering ways to suppress the effects of natural radiation on quantum coherence times</a:t>
            </a:r>
          </a:p>
          <a:p>
            <a:r>
              <a:rPr lang="en-US" sz="2400" dirty="0">
                <a:latin typeface="Calibri" panose="020F0502020204030204" pitchFamily="34" charset="0"/>
                <a:cs typeface="Calibri" panose="020F0502020204030204" pitchFamily="34" charset="0"/>
              </a:rPr>
              <a:t>Quantum step improvement in rare search capability via AI/ML pattern recognition software</a:t>
            </a:r>
          </a:p>
          <a:p>
            <a:r>
              <a:rPr lang="en-US" sz="2400" dirty="0">
                <a:latin typeface="Calibri" panose="020F0502020204030204" pitchFamily="34" charset="0"/>
                <a:cs typeface="Calibri" panose="020F0502020204030204" pitchFamily="34" charset="0"/>
              </a:rPr>
              <a:t>Significantly advancing imaging technology for the physical sciences.</a:t>
            </a:r>
          </a:p>
          <a:p>
            <a:r>
              <a:rPr lang="en-US" sz="2400" dirty="0">
                <a:latin typeface="Calibri" panose="020F0502020204030204" pitchFamily="34" charset="0"/>
                <a:cs typeface="Calibri" panose="020F0502020204030204" pitchFamily="34" charset="0"/>
              </a:rPr>
              <a:t>Comprehensive tomography of the proton</a:t>
            </a:r>
          </a:p>
          <a:p>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61719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086CD3-633B-6697-4EA0-232F5A5C34C5}"/>
              </a:ext>
            </a:extLst>
          </p:cNvPr>
          <p:cNvSpPr>
            <a:spLocks noGrp="1"/>
          </p:cNvSpPr>
          <p:nvPr>
            <p:ph type="title"/>
          </p:nvPr>
        </p:nvSpPr>
        <p:spPr/>
        <p:txBody>
          <a:bodyPr>
            <a:noAutofit/>
          </a:bodyPr>
          <a:lstStyle/>
          <a:p>
            <a:r>
              <a:rPr lang="en-US" sz="2800"/>
              <a:t>NP Broader Impacts &amp; Applications For Other Missions: </a:t>
            </a:r>
            <a:br>
              <a:rPr lang="en-US" sz="2800"/>
            </a:br>
            <a:r>
              <a:rPr lang="en-US" sz="2800"/>
              <a:t>Nuclear Data</a:t>
            </a:r>
          </a:p>
        </p:txBody>
      </p:sp>
      <p:sp>
        <p:nvSpPr>
          <p:cNvPr id="4" name="Content Placeholder 3"/>
          <p:cNvSpPr>
            <a:spLocks noGrp="1"/>
          </p:cNvSpPr>
          <p:nvPr>
            <p:ph idx="1"/>
          </p:nvPr>
        </p:nvSpPr>
        <p:spPr>
          <a:xfrm>
            <a:off x="496912" y="1248560"/>
            <a:ext cx="8295818" cy="5221425"/>
          </a:xfrm>
        </p:spPr>
        <p:txBody>
          <a:bodyPr>
            <a:noAutofit/>
          </a:bodyPr>
          <a:lstStyle/>
          <a:p>
            <a:r>
              <a:rPr lang="en-US" sz="1800" dirty="0">
                <a:solidFill>
                  <a:schemeClr val="accent1"/>
                </a:solidFill>
              </a:rPr>
              <a:t>NP is providing new and updated nuclear data to existing customers</a:t>
            </a:r>
          </a:p>
          <a:p>
            <a:pPr lvl="1"/>
            <a:r>
              <a:rPr lang="en-US" sz="1600" dirty="0">
                <a:solidFill>
                  <a:schemeClr val="tx1"/>
                </a:solidFill>
              </a:rPr>
              <a:t>Working to identify impactful nuclear data needs and leverage resources</a:t>
            </a:r>
          </a:p>
          <a:p>
            <a:pPr lvl="2"/>
            <a:r>
              <a:rPr lang="en-US" sz="1600" dirty="0"/>
              <a:t>Ex: Data for next generation molten salt reactors with DOE/NE, ARPA-E</a:t>
            </a:r>
          </a:p>
          <a:p>
            <a:pPr marL="914400" lvl="2" indent="0">
              <a:buNone/>
            </a:pPr>
            <a:endParaRPr lang="en-US" sz="800" dirty="0"/>
          </a:p>
          <a:p>
            <a:r>
              <a:rPr lang="en-US" sz="1800" dirty="0">
                <a:solidFill>
                  <a:schemeClr val="accent1"/>
                </a:solidFill>
              </a:rPr>
              <a:t>NP is reaching out to new nuclear data application customers</a:t>
            </a:r>
          </a:p>
          <a:p>
            <a:pPr lvl="1"/>
            <a:r>
              <a:rPr lang="en-US" sz="1600" dirty="0">
                <a:solidFill>
                  <a:schemeClr val="tx1"/>
                </a:solidFill>
              </a:rPr>
              <a:t>Electronics protection (NASA, Missile Defense Agency, Federal Aviation Administration)</a:t>
            </a:r>
          </a:p>
          <a:p>
            <a:pPr lvl="1"/>
            <a:r>
              <a:rPr lang="en-US" sz="1600" dirty="0">
                <a:solidFill>
                  <a:schemeClr val="tx1"/>
                </a:solidFill>
              </a:rPr>
              <a:t>Human safety (NASA [spaceflight], NIH [ion beam therapy])</a:t>
            </a:r>
          </a:p>
          <a:p>
            <a:pPr lvl="1"/>
            <a:r>
              <a:rPr lang="en-US" sz="1600" dirty="0">
                <a:solidFill>
                  <a:schemeClr val="tx1"/>
                </a:solidFill>
              </a:rPr>
              <a:t>Advanced reactors (ARPA-E, NASA)</a:t>
            </a:r>
          </a:p>
          <a:p>
            <a:pPr lvl="1"/>
            <a:endParaRPr lang="en-US" sz="800" dirty="0">
              <a:solidFill>
                <a:schemeClr val="tx1"/>
              </a:solidFill>
            </a:endParaRPr>
          </a:p>
          <a:p>
            <a:r>
              <a:rPr lang="en-US" sz="1800" dirty="0">
                <a:solidFill>
                  <a:schemeClr val="accent1"/>
                </a:solidFill>
              </a:rPr>
              <a:t>NP is exploring a mechanism for Rapid Response Nuclear Data</a:t>
            </a:r>
          </a:p>
          <a:p>
            <a:pPr lvl="1"/>
            <a:r>
              <a:rPr lang="en-US" sz="1600" dirty="0">
                <a:solidFill>
                  <a:schemeClr val="tx1"/>
                </a:solidFill>
              </a:rPr>
              <a:t>Many federal agencies have projects with nuclear data shortfalls</a:t>
            </a:r>
          </a:p>
          <a:p>
            <a:pPr lvl="1"/>
            <a:r>
              <a:rPr lang="en-US" sz="1600" dirty="0">
                <a:solidFill>
                  <a:schemeClr val="tx1"/>
                </a:solidFill>
              </a:rPr>
              <a:t>USNDP is investigating a process where performers can submit requests for urgent, high impact nuclear data needs</a:t>
            </a:r>
          </a:p>
          <a:p>
            <a:endParaRPr lang="en-US" sz="1800" dirty="0"/>
          </a:p>
          <a:p>
            <a:endParaRPr lang="en-US" sz="1800" dirty="0"/>
          </a:p>
          <a:p>
            <a:endParaRPr lang="en-US" sz="1800" dirty="0"/>
          </a:p>
          <a:p>
            <a:endParaRPr lang="en-US" sz="1800" dirty="0"/>
          </a:p>
          <a:p>
            <a:endParaRPr lang="en-US" sz="1800" dirty="0"/>
          </a:p>
        </p:txBody>
      </p:sp>
      <p:pic>
        <p:nvPicPr>
          <p:cNvPr id="5" name="Picture 4" descr="Diagram&#10;&#10;Description automatically generated">
            <a:extLst>
              <a:ext uri="{FF2B5EF4-FFF2-40B4-BE49-F238E27FC236}">
                <a16:creationId xmlns:a16="http://schemas.microsoft.com/office/drawing/2014/main" id="{B44A6F66-CB10-4C69-847F-E537084B0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1247" y="924910"/>
            <a:ext cx="2572723" cy="2022159"/>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2F5E6533-2123-4885-B8ED-3CCCF6900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8098" y="2947069"/>
            <a:ext cx="2518266" cy="1664416"/>
          </a:xfrm>
          <a:prstGeom prst="rect">
            <a:avLst/>
          </a:prstGeom>
        </p:spPr>
      </p:pic>
      <p:pic>
        <p:nvPicPr>
          <p:cNvPr id="11" name="Picture 10" descr="Close-up of a stopwatch">
            <a:extLst>
              <a:ext uri="{FF2B5EF4-FFF2-40B4-BE49-F238E27FC236}">
                <a16:creationId xmlns:a16="http://schemas.microsoft.com/office/drawing/2014/main" id="{4FC5277A-72B7-44C7-ABFD-0256874004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0492" y="4692733"/>
            <a:ext cx="2485872" cy="1656845"/>
          </a:xfrm>
          <a:prstGeom prst="rect">
            <a:avLst/>
          </a:prstGeom>
        </p:spPr>
      </p:pic>
    </p:spTree>
    <p:extLst>
      <p:ext uri="{BB962C8B-B14F-4D97-AF65-F5344CB8AC3E}">
        <p14:creationId xmlns:p14="http://schemas.microsoft.com/office/powerpoint/2010/main" val="19848713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71E77C-44F9-A7A3-9545-DDEE012F424C}"/>
              </a:ext>
            </a:extLst>
          </p:cNvPr>
          <p:cNvPicPr>
            <a:picLocks noChangeAspect="1"/>
          </p:cNvPicPr>
          <p:nvPr/>
        </p:nvPicPr>
        <p:blipFill>
          <a:blip r:embed="rId2"/>
          <a:stretch>
            <a:fillRect/>
          </a:stretch>
        </p:blipFill>
        <p:spPr>
          <a:xfrm>
            <a:off x="6288727" y="1017333"/>
            <a:ext cx="5430307" cy="3931005"/>
          </a:xfrm>
          <a:prstGeom prst="rect">
            <a:avLst/>
          </a:prstGeom>
        </p:spPr>
      </p:pic>
      <p:sp>
        <p:nvSpPr>
          <p:cNvPr id="4" name="TextBox 3">
            <a:extLst>
              <a:ext uri="{FF2B5EF4-FFF2-40B4-BE49-F238E27FC236}">
                <a16:creationId xmlns:a16="http://schemas.microsoft.com/office/drawing/2014/main" id="{1CB396DF-6C06-D054-8B83-BC1F6B3C3832}"/>
              </a:ext>
            </a:extLst>
          </p:cNvPr>
          <p:cNvSpPr txBox="1"/>
          <p:nvPr/>
        </p:nvSpPr>
        <p:spPr>
          <a:xfrm>
            <a:off x="472965" y="5949580"/>
            <a:ext cx="11246069" cy="70788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000">
                <a:solidFill>
                  <a:schemeClr val="bg1"/>
                </a:solidFill>
              </a:rPr>
              <a:t>Of the funds awarded, </a:t>
            </a:r>
            <a:r>
              <a:rPr lang="en-US" sz="2000">
                <a:solidFill>
                  <a:schemeClr val="bg1"/>
                </a:solidFill>
                <a:sym typeface="Symbol" panose="05050102010706020507" pitchFamily="18" charset="2"/>
              </a:rPr>
              <a:t> 70</a:t>
            </a:r>
            <a:r>
              <a:rPr lang="en-US" sz="2000">
                <a:solidFill>
                  <a:schemeClr val="bg1"/>
                </a:solidFill>
              </a:rPr>
              <a:t>% went to MSIs, MSI faculty, or MSI students. About 50% of trainees awarded continued on to Graduate Programs in Science or Engineering</a:t>
            </a:r>
          </a:p>
        </p:txBody>
      </p:sp>
      <p:sp>
        <p:nvSpPr>
          <p:cNvPr id="7" name="Title 2">
            <a:extLst>
              <a:ext uri="{FF2B5EF4-FFF2-40B4-BE49-F238E27FC236}">
                <a16:creationId xmlns:a16="http://schemas.microsoft.com/office/drawing/2014/main" id="{7DF1A458-F356-2759-9964-FCE624DB7E19}"/>
              </a:ext>
            </a:extLst>
          </p:cNvPr>
          <p:cNvSpPr txBox="1"/>
          <p:nvPr/>
        </p:nvSpPr>
        <p:spPr bwMode="auto">
          <a:xfrm>
            <a:off x="-767256" y="1038384"/>
            <a:ext cx="12486290" cy="642156"/>
          </a:xfrm>
          <a:prstGeom prst="rect">
            <a:avLst/>
          </a:prstGeom>
          <a:noFill/>
          <a:ln w="9525">
            <a:noFill/>
            <a:miter lim="800000"/>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i="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a:cs typeface="Arial"/>
              </a:defRPr>
            </a:lvl2pPr>
            <a:lvl3pPr algn="ctr" rtl="0" eaLnBrk="0" fontAlgn="base" hangingPunct="0">
              <a:spcBef>
                <a:spcPct val="0"/>
              </a:spcBef>
              <a:spcAft>
                <a:spcPct val="0"/>
              </a:spcAft>
              <a:defRPr sz="2400">
                <a:solidFill>
                  <a:srgbClr val="106636"/>
                </a:solidFill>
                <a:latin typeface="Arial"/>
                <a:cs typeface="Arial"/>
              </a:defRPr>
            </a:lvl3pPr>
            <a:lvl4pPr algn="ctr" rtl="0" eaLnBrk="0" fontAlgn="base" hangingPunct="0">
              <a:spcBef>
                <a:spcPct val="0"/>
              </a:spcBef>
              <a:spcAft>
                <a:spcPct val="0"/>
              </a:spcAft>
              <a:defRPr sz="2400">
                <a:solidFill>
                  <a:srgbClr val="106636"/>
                </a:solidFill>
                <a:latin typeface="Arial"/>
                <a:cs typeface="Arial"/>
              </a:defRPr>
            </a:lvl4pPr>
            <a:lvl5pPr algn="ctr" rtl="0" eaLnBrk="0" fontAlgn="base" hangingPunct="0">
              <a:spcBef>
                <a:spcPct val="0"/>
              </a:spcBef>
              <a:spcAft>
                <a:spcPct val="0"/>
              </a:spcAft>
              <a:defRPr sz="2400">
                <a:solidFill>
                  <a:srgbClr val="106636"/>
                </a:solidFill>
                <a:latin typeface="Arial"/>
                <a:cs typeface="Arial"/>
              </a:defRPr>
            </a:lvl5pPr>
            <a:lvl6pPr marL="457200" algn="ctr" rtl="0" fontAlgn="base">
              <a:spcBef>
                <a:spcPct val="0"/>
              </a:spcBef>
              <a:spcAft>
                <a:spcPct val="0"/>
              </a:spcAft>
              <a:defRPr sz="2400">
                <a:solidFill>
                  <a:srgbClr val="106636"/>
                </a:solidFill>
                <a:latin typeface="Arial"/>
                <a:cs typeface="Arial"/>
              </a:defRPr>
            </a:lvl6pPr>
            <a:lvl7pPr marL="914400" algn="ctr" rtl="0" fontAlgn="base">
              <a:spcBef>
                <a:spcPct val="0"/>
              </a:spcBef>
              <a:spcAft>
                <a:spcPct val="0"/>
              </a:spcAft>
              <a:defRPr sz="2400">
                <a:solidFill>
                  <a:srgbClr val="106636"/>
                </a:solidFill>
                <a:latin typeface="Arial"/>
                <a:cs typeface="Arial"/>
              </a:defRPr>
            </a:lvl7pPr>
            <a:lvl8pPr marL="1371600" algn="ctr" rtl="0" fontAlgn="base">
              <a:spcBef>
                <a:spcPct val="0"/>
              </a:spcBef>
              <a:spcAft>
                <a:spcPct val="0"/>
              </a:spcAft>
              <a:defRPr sz="2400">
                <a:solidFill>
                  <a:srgbClr val="106636"/>
                </a:solidFill>
                <a:latin typeface="Arial"/>
                <a:cs typeface="Arial"/>
              </a:defRPr>
            </a:lvl8pPr>
            <a:lvl9pPr marL="1828800" algn="ctr" rtl="0" fontAlgn="base">
              <a:spcBef>
                <a:spcPct val="0"/>
              </a:spcBef>
              <a:spcAft>
                <a:spcPct val="0"/>
              </a:spcAft>
              <a:defRPr sz="2400">
                <a:solidFill>
                  <a:srgbClr val="106636"/>
                </a:solidFill>
                <a:latin typeface="Arial"/>
                <a:cs typeface="Arial"/>
              </a:defRPr>
            </a:lvl9pPr>
          </a:lstStyle>
          <a:p>
            <a:endParaRPr lang="en-US" b="0">
              <a:solidFill>
                <a:schemeClr val="bg1"/>
              </a:solidFill>
            </a:endParaRPr>
          </a:p>
        </p:txBody>
      </p:sp>
      <p:sp>
        <p:nvSpPr>
          <p:cNvPr id="12" name="TextBox 11">
            <a:extLst>
              <a:ext uri="{FF2B5EF4-FFF2-40B4-BE49-F238E27FC236}">
                <a16:creationId xmlns:a16="http://schemas.microsoft.com/office/drawing/2014/main" id="{BC494F15-1C49-4519-91BB-41811334F66B}"/>
              </a:ext>
            </a:extLst>
          </p:cNvPr>
          <p:cNvSpPr txBox="1"/>
          <p:nvPr/>
        </p:nvSpPr>
        <p:spPr>
          <a:xfrm flipH="1">
            <a:off x="6226982" y="4878909"/>
            <a:ext cx="5775832" cy="1200329"/>
          </a:xfrm>
          <a:prstGeom prst="rect">
            <a:avLst/>
          </a:prstGeom>
          <a:noFill/>
        </p:spPr>
        <p:txBody>
          <a:bodyPr wrap="square" rtlCol="0">
            <a:spAutoFit/>
          </a:bodyPr>
          <a:lstStyle/>
          <a:p>
            <a:r>
              <a:rPr lang="en-US">
                <a:solidFill>
                  <a:schemeClr val="tx1"/>
                </a:solidFill>
                <a:latin typeface="+mj-lt"/>
              </a:rPr>
              <a:t>Other institutions on the map are involved in the traineeship program as recruitment sites (38), Co-Is (9), and/or hosts (7).</a:t>
            </a:r>
          </a:p>
          <a:p>
            <a:endParaRPr lang="en-US"/>
          </a:p>
        </p:txBody>
      </p:sp>
      <p:sp>
        <p:nvSpPr>
          <p:cNvPr id="3" name="Title 2">
            <a:extLst>
              <a:ext uri="{FF2B5EF4-FFF2-40B4-BE49-F238E27FC236}">
                <a16:creationId xmlns:a16="http://schemas.microsoft.com/office/drawing/2014/main" id="{BADEF6A9-DB24-02C7-6780-AF2F94C063C0}"/>
              </a:ext>
            </a:extLst>
          </p:cNvPr>
          <p:cNvSpPr>
            <a:spLocks noGrp="1"/>
          </p:cNvSpPr>
          <p:nvPr>
            <p:ph type="title"/>
          </p:nvPr>
        </p:nvSpPr>
        <p:spPr/>
        <p:txBody>
          <a:bodyPr>
            <a:noAutofit/>
          </a:bodyPr>
          <a:lstStyle/>
          <a:p>
            <a:r>
              <a:rPr lang="en-US" sz="2800"/>
              <a:t>NP Helped Pioneer An Early Initiative As Part of SC’s Development of RENEW</a:t>
            </a:r>
          </a:p>
        </p:txBody>
      </p:sp>
      <p:sp>
        <p:nvSpPr>
          <p:cNvPr id="8" name="Content Placeholder 7">
            <a:extLst>
              <a:ext uri="{FF2B5EF4-FFF2-40B4-BE49-F238E27FC236}">
                <a16:creationId xmlns:a16="http://schemas.microsoft.com/office/drawing/2014/main" id="{8AA63227-5DBE-BB63-58C7-8891A99BCA79}"/>
              </a:ext>
            </a:extLst>
          </p:cNvPr>
          <p:cNvSpPr>
            <a:spLocks noGrp="1"/>
          </p:cNvSpPr>
          <p:nvPr>
            <p:ph idx="1"/>
          </p:nvPr>
        </p:nvSpPr>
        <p:spPr>
          <a:xfrm>
            <a:off x="623035" y="1017333"/>
            <a:ext cx="5341985" cy="4802284"/>
          </a:xfrm>
        </p:spPr>
        <p:txBody>
          <a:bodyPr>
            <a:normAutofit fontScale="77500" lnSpcReduction="20000"/>
          </a:bodyPr>
          <a:lstStyle/>
          <a:p>
            <a:r>
              <a:rPr lang="en-US"/>
              <a:t>110 NP traineeship award recipients include: </a:t>
            </a:r>
          </a:p>
          <a:p>
            <a:pPr lvl="1"/>
            <a:r>
              <a:rPr lang="en-US"/>
              <a:t>18 MSIs,</a:t>
            </a:r>
          </a:p>
          <a:p>
            <a:pPr lvl="1"/>
            <a:r>
              <a:rPr lang="en-US"/>
              <a:t>10 other colleges/universities, </a:t>
            </a:r>
          </a:p>
          <a:p>
            <a:pPr lvl="1"/>
            <a:r>
              <a:rPr lang="en-US"/>
              <a:t>5 DOE laboratories</a:t>
            </a:r>
          </a:p>
          <a:p>
            <a:r>
              <a:rPr lang="en-US"/>
              <a:t>MSI award recipients include: </a:t>
            </a:r>
          </a:p>
          <a:p>
            <a:pPr lvl="1"/>
            <a:r>
              <a:rPr lang="en-US"/>
              <a:t>9 Hispanic Serving Institutions (HSIs), </a:t>
            </a:r>
          </a:p>
          <a:p>
            <a:pPr lvl="1"/>
            <a:r>
              <a:rPr lang="en-US"/>
              <a:t>8 HBCUs, </a:t>
            </a:r>
          </a:p>
          <a:p>
            <a:pPr lvl="1"/>
            <a:r>
              <a:rPr lang="en-US"/>
              <a:t>5 Asian/Native American, and Pacific Islander Serving Institutions (AANAPISI), </a:t>
            </a:r>
          </a:p>
          <a:p>
            <a:pPr lvl="1"/>
            <a:r>
              <a:rPr lang="en-US"/>
              <a:t>1 Predominantly Black Institution (PBI)</a:t>
            </a:r>
          </a:p>
          <a:p>
            <a:endParaRPr lang="en-US"/>
          </a:p>
        </p:txBody>
      </p:sp>
      <p:sp>
        <p:nvSpPr>
          <p:cNvPr id="9" name="Slide Number Placeholder 8">
            <a:extLst>
              <a:ext uri="{FF2B5EF4-FFF2-40B4-BE49-F238E27FC236}">
                <a16:creationId xmlns:a16="http://schemas.microsoft.com/office/drawing/2014/main" id="{3756D994-6F27-9693-2F8C-0CA9DD410D6D}"/>
              </a:ext>
            </a:extLst>
          </p:cNvPr>
          <p:cNvSpPr>
            <a:spLocks noGrp="1"/>
          </p:cNvSpPr>
          <p:nvPr>
            <p:ph type="sldNum" sz="quarter" idx="4294967295"/>
          </p:nvPr>
        </p:nvSpPr>
        <p:spPr/>
        <p:txBody>
          <a:bodyPr/>
          <a:lstStyle/>
          <a:p>
            <a:pPr>
              <a:defRPr/>
            </a:pPr>
            <a:fld id="{1F8A97BA-DB9B-4291-87AE-AF89EA7F18B7}" type="slidenum">
              <a:rPr lang="en-US" smtClean="0"/>
              <a:pPr>
                <a:defRPr/>
              </a:pPr>
              <a:t>12</a:t>
            </a:fld>
            <a:endParaRPr lang="en-US"/>
          </a:p>
        </p:txBody>
      </p:sp>
    </p:spTree>
    <p:extLst>
      <p:ext uri="{BB962C8B-B14F-4D97-AF65-F5344CB8AC3E}">
        <p14:creationId xmlns:p14="http://schemas.microsoft.com/office/powerpoint/2010/main" val="388717464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FB81D-DE76-2F95-9B5A-2EC5608A80AD}"/>
              </a:ext>
            </a:extLst>
          </p:cNvPr>
          <p:cNvSpPr>
            <a:spLocks noGrp="1"/>
          </p:cNvSpPr>
          <p:nvPr>
            <p:ph type="title"/>
          </p:nvPr>
        </p:nvSpPr>
        <p:spPr/>
        <p:txBody>
          <a:bodyPr>
            <a:normAutofit fontScale="90000"/>
          </a:bodyPr>
          <a:lstStyle/>
          <a:p>
            <a:pPr algn="ctr"/>
            <a:r>
              <a:rPr lang="en-US" dirty="0"/>
              <a:t> SBIR Value Added: NP Phase II Example: </a:t>
            </a:r>
            <a:br>
              <a:rPr lang="en-US" dirty="0"/>
            </a:br>
            <a:r>
              <a:rPr lang="en-US" dirty="0"/>
              <a:t>Lead-glass Scintillator for Nuclear Physics Detectors</a:t>
            </a:r>
          </a:p>
        </p:txBody>
      </p:sp>
      <p:sp>
        <p:nvSpPr>
          <p:cNvPr id="2" name="Content Placeholder 1">
            <a:extLst>
              <a:ext uri="{FF2B5EF4-FFF2-40B4-BE49-F238E27FC236}">
                <a16:creationId xmlns:a16="http://schemas.microsoft.com/office/drawing/2014/main" id="{92D51169-C9EF-1937-0AB3-B75B540E66B6}"/>
              </a:ext>
            </a:extLst>
          </p:cNvPr>
          <p:cNvSpPr>
            <a:spLocks noGrp="1"/>
          </p:cNvSpPr>
          <p:nvPr>
            <p:ph idx="1"/>
          </p:nvPr>
        </p:nvSpPr>
        <p:spPr>
          <a:xfrm>
            <a:off x="413657" y="1098470"/>
            <a:ext cx="6760029" cy="5470553"/>
          </a:xfrm>
        </p:spPr>
        <p:txBody>
          <a:bodyPr>
            <a:normAutofit fontScale="77500" lnSpcReduction="20000"/>
          </a:bodyPr>
          <a:lstStyle/>
          <a:p>
            <a:r>
              <a:rPr lang="en-US" dirty="0">
                <a:latin typeface="Arial" panose="020B0604020202020204" pitchFamily="34" charset="0"/>
                <a:cs typeface="Arial" panose="020B0604020202020204" pitchFamily="34" charset="0"/>
              </a:rPr>
              <a:t>STTR award to Scintilex/Catholic University of America</a:t>
            </a:r>
          </a:p>
          <a:p>
            <a:r>
              <a:rPr lang="en-US" dirty="0">
                <a:latin typeface="Arial" panose="020B0604020202020204" pitchFamily="34" charset="0"/>
                <a:cs typeface="Arial" panose="020B0604020202020204" pitchFamily="34" charset="0"/>
              </a:rPr>
              <a:t>New material </a:t>
            </a:r>
            <a:r>
              <a:rPr lang="en-US" dirty="0" err="1">
                <a:latin typeface="Arial" panose="020B0604020202020204" pitchFamily="34" charset="0"/>
                <a:cs typeface="Arial" panose="020B0604020202020204" pitchFamily="34" charset="0"/>
              </a:rPr>
              <a:t>isi</a:t>
            </a:r>
            <a:r>
              <a:rPr lang="en-US" dirty="0">
                <a:latin typeface="Arial" panose="020B0604020202020204" pitchFamily="34" charset="0"/>
                <a:cs typeface="Arial" panose="020B0604020202020204" pitchFamily="34" charset="0"/>
              </a:rPr>
              <a:t> being developed due to the expense and difficulty in obtaining the PbWO</a:t>
            </a:r>
            <a:r>
              <a:rPr lang="en-US" baseline="-25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often used in electromagnetic calorimeters, a component of current and future NP detectors </a:t>
            </a:r>
          </a:p>
          <a:p>
            <a:r>
              <a:rPr lang="en-US" dirty="0">
                <a:latin typeface="Arial" panose="020B0604020202020204" pitchFamily="34" charset="0"/>
                <a:cs typeface="Arial" panose="020B0604020202020204" pitchFamily="34" charset="0"/>
              </a:rPr>
              <a:t>Currently crystals come from the Czech Republic; LHC is buying up all material for next few years</a:t>
            </a:r>
          </a:p>
          <a:p>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SciGlass</a:t>
            </a:r>
            <a:r>
              <a:rPr lang="en-US" dirty="0">
                <a:latin typeface="Arial" panose="020B0604020202020204" pitchFamily="34" charset="0"/>
                <a:cs typeface="Arial" panose="020B0604020202020204" pitchFamily="34" charset="0"/>
              </a:rPr>
              <a:t>” will be ~ 5x cheaper in volume than PbWO</a:t>
            </a:r>
            <a:r>
              <a:rPr lang="en-US" baseline="-25000" dirty="0">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This development is essential for the Electron-Ion Collider (EIC)</a:t>
            </a:r>
          </a:p>
          <a:p>
            <a:r>
              <a:rPr lang="en-US" dirty="0">
                <a:latin typeface="Arial" panose="020B0604020202020204" pitchFamily="34" charset="0"/>
                <a:cs typeface="Arial" panose="020B0604020202020204" pitchFamily="34" charset="0"/>
              </a:rPr>
              <a:t>The Company received a Phase IIA award to finish R&amp;D and scale up production.</a:t>
            </a:r>
          </a:p>
        </p:txBody>
      </p:sp>
      <p:pic>
        <p:nvPicPr>
          <p:cNvPr id="11" name="Picture 10">
            <a:extLst>
              <a:ext uri="{FF2B5EF4-FFF2-40B4-BE49-F238E27FC236}">
                <a16:creationId xmlns:a16="http://schemas.microsoft.com/office/drawing/2014/main" id="{7D161AA5-AD4E-282A-02C0-DCA8ECDE9D2C}"/>
              </a:ext>
            </a:extLst>
          </p:cNvPr>
          <p:cNvPicPr>
            <a:picLocks noChangeAspect="1"/>
          </p:cNvPicPr>
          <p:nvPr/>
        </p:nvPicPr>
        <p:blipFill>
          <a:blip r:embed="rId2"/>
          <a:stretch>
            <a:fillRect/>
          </a:stretch>
        </p:blipFill>
        <p:spPr>
          <a:xfrm>
            <a:off x="7028020" y="1681843"/>
            <a:ext cx="4985086" cy="2492543"/>
          </a:xfrm>
          <a:prstGeom prst="rect">
            <a:avLst/>
          </a:prstGeom>
        </p:spPr>
      </p:pic>
      <p:sp>
        <p:nvSpPr>
          <p:cNvPr id="13" name="TextBox 12">
            <a:extLst>
              <a:ext uri="{FF2B5EF4-FFF2-40B4-BE49-F238E27FC236}">
                <a16:creationId xmlns:a16="http://schemas.microsoft.com/office/drawing/2014/main" id="{3943A72B-0433-93D7-DAE3-50069B9891A5}"/>
              </a:ext>
            </a:extLst>
          </p:cNvPr>
          <p:cNvSpPr txBox="1"/>
          <p:nvPr/>
        </p:nvSpPr>
        <p:spPr>
          <a:xfrm>
            <a:off x="7336317" y="4464903"/>
            <a:ext cx="457265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2×2×40 cm</a:t>
            </a:r>
            <a:r>
              <a:rPr lang="en-US" sz="2400" baseline="30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 bars – full scale PbWO</a:t>
            </a:r>
            <a:r>
              <a:rPr lang="en-US" sz="2400" baseline="-25000" dirty="0">
                <a:latin typeface="Arial" panose="020B0604020202020204" pitchFamily="34" charset="0"/>
                <a:cs typeface="Arial" panose="020B0604020202020204" pitchFamily="34" charset="0"/>
              </a:rPr>
              <a:t>4</a:t>
            </a:r>
            <a:r>
              <a:rPr lang="en-US" sz="2400" dirty="0">
                <a:latin typeface="Arial" panose="020B0604020202020204" pitchFamily="34" charset="0"/>
                <a:cs typeface="Arial" panose="020B0604020202020204" pitchFamily="34" charset="0"/>
              </a:rPr>
              <a:t> replacements</a:t>
            </a:r>
          </a:p>
        </p:txBody>
      </p:sp>
      <p:sp>
        <p:nvSpPr>
          <p:cNvPr id="6" name="Footer Placeholder 8">
            <a:extLst>
              <a:ext uri="{FF2B5EF4-FFF2-40B4-BE49-F238E27FC236}">
                <a16:creationId xmlns:a16="http://schemas.microsoft.com/office/drawing/2014/main" id="{A89BB953-3914-B87D-301B-BFEA5737696B}"/>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18222288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D2C9A76-A560-7873-2148-5565A8273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470" y="296233"/>
            <a:ext cx="9514703" cy="20169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9673E8-3851-75B1-FA71-0FAE723C12EE}"/>
              </a:ext>
            </a:extLst>
          </p:cNvPr>
          <p:cNvSpPr txBox="1"/>
          <p:nvPr/>
        </p:nvSpPr>
        <p:spPr>
          <a:xfrm rot="21286520">
            <a:off x="700248" y="2401420"/>
            <a:ext cx="3680702" cy="923330"/>
          </a:xfrm>
          <a:prstGeom prst="rect">
            <a:avLst/>
          </a:prstGeom>
          <a:noFill/>
        </p:spPr>
        <p:txBody>
          <a:bodyPr wrap="square" rtlCol="0">
            <a:spAutoFit/>
          </a:bodyPr>
          <a:lstStyle/>
          <a:p>
            <a:r>
              <a:rPr lang="en-US" b="1" dirty="0">
                <a:solidFill>
                  <a:schemeClr val="accent1"/>
                </a:solidFill>
              </a:rPr>
              <a:t>March 15, 2023</a:t>
            </a:r>
            <a:r>
              <a:rPr lang="en-US" b="1" i="0" u="none" strike="noStrike" dirty="0">
                <a:solidFill>
                  <a:schemeClr val="accent1"/>
                </a:solidFill>
                <a:effectLst/>
              </a:rPr>
              <a:t> to  </a:t>
            </a:r>
            <a:r>
              <a:rPr lang="en-US" b="1" dirty="0">
                <a:solidFill>
                  <a:schemeClr val="accent1"/>
                </a:solidFill>
              </a:rPr>
              <a:t>March 17, 2023 at the Thomas Jefferson National Accelerator Facility</a:t>
            </a:r>
          </a:p>
        </p:txBody>
      </p:sp>
      <p:pic>
        <p:nvPicPr>
          <p:cNvPr id="5" name="Picture 4">
            <a:extLst>
              <a:ext uri="{FF2B5EF4-FFF2-40B4-BE49-F238E27FC236}">
                <a16:creationId xmlns:a16="http://schemas.microsoft.com/office/drawing/2014/main" id="{D28EF1B1-9DAF-180C-F921-6C1B950B5B7E}"/>
              </a:ext>
            </a:extLst>
          </p:cNvPr>
          <p:cNvPicPr>
            <a:picLocks noChangeAspect="1"/>
          </p:cNvPicPr>
          <p:nvPr/>
        </p:nvPicPr>
        <p:blipFill>
          <a:blip r:embed="rId4"/>
          <a:stretch>
            <a:fillRect/>
          </a:stretch>
        </p:blipFill>
        <p:spPr>
          <a:xfrm>
            <a:off x="1057539" y="3531746"/>
            <a:ext cx="4059827" cy="2293394"/>
          </a:xfrm>
          <a:prstGeom prst="rect">
            <a:avLst/>
          </a:prstGeom>
        </p:spPr>
      </p:pic>
      <p:pic>
        <p:nvPicPr>
          <p:cNvPr id="6" name="Picture 5">
            <a:extLst>
              <a:ext uri="{FF2B5EF4-FFF2-40B4-BE49-F238E27FC236}">
                <a16:creationId xmlns:a16="http://schemas.microsoft.com/office/drawing/2014/main" id="{0BDD7017-7003-8AAC-73AD-2CC2F41112A9}"/>
              </a:ext>
            </a:extLst>
          </p:cNvPr>
          <p:cNvPicPr>
            <a:picLocks noChangeAspect="1"/>
          </p:cNvPicPr>
          <p:nvPr/>
        </p:nvPicPr>
        <p:blipFill>
          <a:blip r:embed="rId5"/>
          <a:stretch>
            <a:fillRect/>
          </a:stretch>
        </p:blipFill>
        <p:spPr>
          <a:xfrm>
            <a:off x="4219924" y="4115807"/>
            <a:ext cx="4173023" cy="2373939"/>
          </a:xfrm>
          <a:prstGeom prst="rect">
            <a:avLst/>
          </a:prstGeom>
        </p:spPr>
      </p:pic>
      <p:sp>
        <p:nvSpPr>
          <p:cNvPr id="7" name="Rounded Rectangle 6">
            <a:extLst>
              <a:ext uri="{FF2B5EF4-FFF2-40B4-BE49-F238E27FC236}">
                <a16:creationId xmlns:a16="http://schemas.microsoft.com/office/drawing/2014/main" id="{142BABF3-A3EF-A886-7349-2CDA1D7B185E}"/>
              </a:ext>
            </a:extLst>
          </p:cNvPr>
          <p:cNvSpPr/>
          <p:nvPr/>
        </p:nvSpPr>
        <p:spPr>
          <a:xfrm>
            <a:off x="8537030" y="4330070"/>
            <a:ext cx="1176167" cy="1698583"/>
          </a:xfrm>
          <a:prstGeom prst="roundRect">
            <a:avLst/>
          </a:prstGeom>
          <a:solidFill>
            <a:schemeClr val="tx1"/>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00FDFF"/>
                </a:solidFill>
              </a:rPr>
              <a:t>Unmet need: Address both charge sharing and pulse pileup</a:t>
            </a:r>
          </a:p>
        </p:txBody>
      </p:sp>
      <p:sp>
        <p:nvSpPr>
          <p:cNvPr id="8" name="Rounded Rectangle 7">
            <a:extLst>
              <a:ext uri="{FF2B5EF4-FFF2-40B4-BE49-F238E27FC236}">
                <a16:creationId xmlns:a16="http://schemas.microsoft.com/office/drawing/2014/main" id="{10C1596F-8310-0460-14B9-90E152EBA773}"/>
              </a:ext>
            </a:extLst>
          </p:cNvPr>
          <p:cNvSpPr/>
          <p:nvPr/>
        </p:nvSpPr>
        <p:spPr>
          <a:xfrm>
            <a:off x="4822283" y="3531746"/>
            <a:ext cx="3290355" cy="463897"/>
          </a:xfrm>
          <a:prstGeom prst="roundRect">
            <a:avLst/>
          </a:prstGeom>
          <a:solidFill>
            <a:schemeClr val="tx1"/>
          </a:solidFill>
          <a:ln>
            <a:solidFill>
              <a:srgbClr val="00F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FDFF"/>
                </a:solidFill>
              </a:rPr>
              <a:t>Unmet goals: Small pixels, less noise, good spectral information</a:t>
            </a:r>
          </a:p>
        </p:txBody>
      </p:sp>
      <p:pic>
        <p:nvPicPr>
          <p:cNvPr id="11" name="Picture 10">
            <a:extLst>
              <a:ext uri="{FF2B5EF4-FFF2-40B4-BE49-F238E27FC236}">
                <a16:creationId xmlns:a16="http://schemas.microsoft.com/office/drawing/2014/main" id="{39E79C2D-79D2-728A-3A68-FB71CCBBFABD}"/>
              </a:ext>
            </a:extLst>
          </p:cNvPr>
          <p:cNvPicPr>
            <a:picLocks noChangeAspect="1"/>
          </p:cNvPicPr>
          <p:nvPr/>
        </p:nvPicPr>
        <p:blipFill>
          <a:blip r:embed="rId6"/>
          <a:stretch>
            <a:fillRect/>
          </a:stretch>
        </p:blipFill>
        <p:spPr>
          <a:xfrm>
            <a:off x="8698721" y="1683036"/>
            <a:ext cx="3009728" cy="1260231"/>
          </a:xfrm>
          <a:prstGeom prst="rect">
            <a:avLst/>
          </a:prstGeom>
        </p:spPr>
      </p:pic>
      <p:sp>
        <p:nvSpPr>
          <p:cNvPr id="2" name="TextBox 1">
            <a:extLst>
              <a:ext uri="{FF2B5EF4-FFF2-40B4-BE49-F238E27FC236}">
                <a16:creationId xmlns:a16="http://schemas.microsoft.com/office/drawing/2014/main" id="{6078F4E5-838D-D24D-B157-441CA8621762}"/>
              </a:ext>
            </a:extLst>
          </p:cNvPr>
          <p:cNvSpPr txBox="1"/>
          <p:nvPr/>
        </p:nvSpPr>
        <p:spPr>
          <a:xfrm>
            <a:off x="5357915" y="2290098"/>
            <a:ext cx="2219092" cy="923330"/>
          </a:xfrm>
          <a:prstGeom prst="rect">
            <a:avLst/>
          </a:prstGeom>
          <a:noFill/>
        </p:spPr>
        <p:txBody>
          <a:bodyPr wrap="square" rtlCol="0">
            <a:spAutoFit/>
          </a:bodyPr>
          <a:lstStyle/>
          <a:p>
            <a:r>
              <a:rPr lang="en-US" dirty="0"/>
              <a:t>89 participants from DOE, NCI, NIBIB, universities, clinics</a:t>
            </a:r>
          </a:p>
        </p:txBody>
      </p:sp>
      <p:sp>
        <p:nvSpPr>
          <p:cNvPr id="3" name="TextBox 2">
            <a:extLst>
              <a:ext uri="{FF2B5EF4-FFF2-40B4-BE49-F238E27FC236}">
                <a16:creationId xmlns:a16="http://schemas.microsoft.com/office/drawing/2014/main" id="{0B763C21-811A-4749-B342-4B29AEF56569}"/>
              </a:ext>
            </a:extLst>
          </p:cNvPr>
          <p:cNvSpPr txBox="1"/>
          <p:nvPr/>
        </p:nvSpPr>
        <p:spPr>
          <a:xfrm>
            <a:off x="9448487" y="2943267"/>
            <a:ext cx="2594829" cy="1200329"/>
          </a:xfrm>
          <a:prstGeom prst="rect">
            <a:avLst/>
          </a:prstGeom>
          <a:noFill/>
        </p:spPr>
        <p:txBody>
          <a:bodyPr wrap="square" rtlCol="0">
            <a:spAutoFit/>
          </a:bodyPr>
          <a:lstStyle/>
          <a:p>
            <a:r>
              <a:rPr lang="en-US" dirty="0"/>
              <a:t>Second workshop (this time focused on radiation detection) in an ongoing series</a:t>
            </a:r>
          </a:p>
        </p:txBody>
      </p:sp>
      <p:sp>
        <p:nvSpPr>
          <p:cNvPr id="10" name="Slide Number Placeholder 9">
            <a:extLst>
              <a:ext uri="{FF2B5EF4-FFF2-40B4-BE49-F238E27FC236}">
                <a16:creationId xmlns:a16="http://schemas.microsoft.com/office/drawing/2014/main" id="{06DF55F2-D25F-BCD8-CEDF-FD43C7A5A155}"/>
              </a:ext>
            </a:extLst>
          </p:cNvPr>
          <p:cNvSpPr>
            <a:spLocks noGrp="1"/>
          </p:cNvSpPr>
          <p:nvPr>
            <p:ph type="sldNum" sz="quarter" idx="12"/>
          </p:nvPr>
        </p:nvSpPr>
        <p:spPr/>
        <p:txBody>
          <a:bodyPr/>
          <a:lstStyle/>
          <a:p>
            <a:fld id="{0B15F4D9-BC1A-44F4-A438-3222513E9E73}" type="slidenum">
              <a:rPr lang="en-US" smtClean="0"/>
              <a:t>14</a:t>
            </a:fld>
            <a:endParaRPr lang="en-US"/>
          </a:p>
        </p:txBody>
      </p:sp>
      <p:sp>
        <p:nvSpPr>
          <p:cNvPr id="12" name="Footer Placeholder 8">
            <a:extLst>
              <a:ext uri="{FF2B5EF4-FFF2-40B4-BE49-F238E27FC236}">
                <a16:creationId xmlns:a16="http://schemas.microsoft.com/office/drawing/2014/main" id="{14329371-7D60-F75A-312B-EA4BC28F5F34}"/>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245431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3B90E-AC68-7FEC-095D-396F999282C5}"/>
              </a:ext>
            </a:extLst>
          </p:cNvPr>
          <p:cNvSpPr>
            <a:spLocks noGrp="1"/>
          </p:cNvSpPr>
          <p:nvPr>
            <p:ph type="title"/>
          </p:nvPr>
        </p:nvSpPr>
        <p:spPr>
          <a:xfrm>
            <a:off x="552350" y="60478"/>
            <a:ext cx="11787327" cy="902525"/>
          </a:xfrm>
        </p:spPr>
        <p:txBody>
          <a:bodyPr>
            <a:normAutofit fontScale="90000"/>
          </a:bodyPr>
          <a:lstStyle/>
          <a:p>
            <a:r>
              <a:rPr lang="en-US" dirty="0"/>
              <a:t>Ideas From the Joint Workshop to Stimulate Thought</a:t>
            </a:r>
          </a:p>
        </p:txBody>
      </p:sp>
      <p:sp>
        <p:nvSpPr>
          <p:cNvPr id="6" name="TextBox 5">
            <a:extLst>
              <a:ext uri="{FF2B5EF4-FFF2-40B4-BE49-F238E27FC236}">
                <a16:creationId xmlns:a16="http://schemas.microsoft.com/office/drawing/2014/main" id="{8BCCF171-D606-B23B-CDFA-E180274D76FB}"/>
              </a:ext>
            </a:extLst>
          </p:cNvPr>
          <p:cNvSpPr txBox="1"/>
          <p:nvPr/>
        </p:nvSpPr>
        <p:spPr>
          <a:xfrm>
            <a:off x="147677" y="963003"/>
            <a:ext cx="12039600" cy="5345053"/>
          </a:xfrm>
          <a:prstGeom prst="rect">
            <a:avLst/>
          </a:prstGeom>
          <a:noFill/>
        </p:spPr>
        <p:txBody>
          <a:bodyPr wrap="square" rtlCol="0">
            <a:spAutoFit/>
          </a:bodyPr>
          <a:lstStyle/>
          <a:p>
            <a:pPr marL="285750" marR="0" indent="-285750">
              <a:spcBef>
                <a:spcPts val="0"/>
              </a:spcBef>
              <a:spcAft>
                <a:spcPts val="1600"/>
              </a:spcAft>
              <a:buFont typeface="Arial" panose="020B0604020202020204" pitchFamily="34" charset="0"/>
              <a:buChar cha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Ultra-low Temperature Calorimetry Sensors for Discovery Science</a:t>
            </a:r>
            <a:r>
              <a:rPr lang="en-US" b="1"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Ultra-low temperature, superconducting sensors promise a critical, inherent, physics-based signal-to-noise advantage that may promote both high precision nuclear science as well as new biological discovery with medical implications. </a:t>
            </a:r>
            <a:endParaRPr lang="en-US" kern="100" dirty="0">
              <a:latin typeface="Calibri" panose="020F0502020204030204" pitchFamily="34" charset="0"/>
              <a:cs typeface="Times New Roman" panose="02020603050405020304" pitchFamily="18" charset="0"/>
            </a:endParaRPr>
          </a:p>
          <a:p>
            <a:pPr marL="285750" marR="0" indent="-285750">
              <a:spcBef>
                <a:spcPts val="0"/>
              </a:spcBef>
              <a:spcAft>
                <a:spcPts val="1600"/>
              </a:spcAft>
              <a:buFont typeface="Arial" panose="020B0604020202020204" pitchFamily="34" charset="0"/>
              <a:buChar char="•"/>
            </a:pPr>
            <a:r>
              <a:rPr lang="en-US" sz="1800" b="1" kern="100" dirty="0">
                <a:effectLst/>
                <a:latin typeface="Calibri" panose="020F0502020204030204" pitchFamily="34" charset="0"/>
                <a:ea typeface="Calibri" panose="020F0502020204030204" pitchFamily="34" charset="0"/>
                <a:cs typeface="Calibri" panose="020F0502020204030204" pitchFamily="34" charset="0"/>
              </a:rPr>
              <a:t>The 10 </a:t>
            </a:r>
            <a:r>
              <a:rPr lang="en-US" sz="1800" b="1" kern="100" dirty="0" err="1">
                <a:effectLst/>
                <a:latin typeface="Calibri" panose="020F0502020204030204" pitchFamily="34" charset="0"/>
                <a:ea typeface="Calibri" panose="020F0502020204030204" pitchFamily="34" charset="0"/>
                <a:cs typeface="Calibri" panose="020F0502020204030204" pitchFamily="34" charset="0"/>
              </a:rPr>
              <a:t>ps</a:t>
            </a:r>
            <a:r>
              <a:rPr lang="en-US" sz="1800" b="1" kern="100" dirty="0">
                <a:effectLst/>
                <a:latin typeface="Calibri" panose="020F0502020204030204" pitchFamily="34" charset="0"/>
                <a:ea typeface="Calibri" panose="020F0502020204030204" pitchFamily="34" charset="0"/>
                <a:cs typeface="Calibri" panose="020F0502020204030204" pitchFamily="34" charset="0"/>
              </a:rPr>
              <a:t> Challenge: </a:t>
            </a:r>
            <a:r>
              <a:rPr lang="en-US" sz="1800" kern="100" dirty="0">
                <a:effectLst/>
                <a:latin typeface="Calibri" panose="020F0502020204030204" pitchFamily="34" charset="0"/>
                <a:ea typeface="Calibri" panose="020F0502020204030204" pitchFamily="34" charset="0"/>
                <a:cs typeface="Calibri" panose="020F0502020204030204" pitchFamily="34" charset="0"/>
              </a:rPr>
              <a:t> Needed for high rate (such as the luminosity frontier at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JLab</a:t>
            </a:r>
            <a:r>
              <a:rPr lang="en-US" sz="1800" kern="100" dirty="0">
                <a:effectLst/>
                <a:latin typeface="Calibri" panose="020F0502020204030204" pitchFamily="34" charset="0"/>
                <a:ea typeface="Calibri" panose="020F0502020204030204" pitchFamily="34" charset="0"/>
                <a:cs typeface="Calibri" panose="020F0502020204030204" pitchFamily="34" charset="0"/>
              </a:rPr>
              <a:t>) and high volume (such as the EIC) nuclear science experiments, the continued development of these techniques may also directly pave the path for addressing the 10 </a:t>
            </a:r>
            <a:r>
              <a:rPr lang="en-US" sz="1800" kern="100" dirty="0" err="1">
                <a:effectLst/>
                <a:latin typeface="Calibri" panose="020F0502020204030204" pitchFamily="34" charset="0"/>
                <a:ea typeface="Calibri" panose="020F0502020204030204" pitchFamily="34" charset="0"/>
                <a:cs typeface="Calibri" panose="020F0502020204030204" pitchFamily="34" charset="0"/>
              </a:rPr>
              <a:t>ps</a:t>
            </a:r>
            <a:r>
              <a:rPr lang="en-US" sz="1800" kern="100" dirty="0">
                <a:effectLst/>
                <a:latin typeface="Calibri" panose="020F0502020204030204" pitchFamily="34" charset="0"/>
                <a:ea typeface="Calibri" panose="020F0502020204030204" pitchFamily="34" charset="0"/>
                <a:cs typeface="Calibri" panose="020F0502020204030204" pitchFamily="34" charset="0"/>
              </a:rPr>
              <a:t> challenge in time-of-flight (TOF) PET. </a:t>
            </a:r>
            <a:r>
              <a:rPr lang="en-US"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spcBef>
                <a:spcPts val="0"/>
              </a:spcBef>
              <a:spcAft>
                <a:spcPts val="1600"/>
              </a:spcAft>
              <a:buFont typeface="Arial" panose="020B0604020202020204" pitchFamily="34" charset="0"/>
              <a:buChar char="•"/>
            </a:pPr>
            <a:r>
              <a:rPr lang="en-US" sz="1800" b="1" kern="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Enabling Multi‑institutional, Multi-agency Collaborations with Scalable Federated Learning</a:t>
            </a:r>
            <a:r>
              <a:rPr lang="en-US" kern="1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en-US" b="1"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rPr>
              <a:t>Federated learning (FL) is a distributed machine learning method that allows a network of participants to collaboratively train a shared model without exchanging their data</a:t>
            </a:r>
            <a:endParaRPr lang="en-US" kern="100" dirty="0">
              <a:latin typeface="Calibri" panose="020F0502020204030204" pitchFamily="34" charset="0"/>
            </a:endParaRPr>
          </a:p>
          <a:p>
            <a:pPr marL="285750" indent="-285750">
              <a:spcAft>
                <a:spcPts val="1600"/>
              </a:spcAft>
              <a:buFont typeface="Arial" panose="020B0604020202020204" pitchFamily="34" charset="0"/>
              <a:buChar char="•"/>
            </a:pPr>
            <a:r>
              <a:rPr lang="en-US" sz="1800" b="1" kern="100" dirty="0">
                <a:effectLst/>
                <a:latin typeface="Calibri" panose="020F0502020204030204" pitchFamily="34" charset="0"/>
                <a:ea typeface="Calibri" panose="020F0502020204030204" pitchFamily="34" charset="0"/>
                <a:cs typeface="Calibri" panose="020F0502020204030204" pitchFamily="34" charset="0"/>
              </a:rPr>
              <a:t>Non-imaging and Imaging Detector Technologies for Enabling Nuclear Science and Customized Dosimetry-based Cancer Treatment Planning: </a:t>
            </a:r>
            <a:r>
              <a:rPr lang="en-US" sz="1800" kern="100" dirty="0">
                <a:effectLst/>
                <a:latin typeface="Calibri" panose="020F0502020204030204" pitchFamily="34" charset="0"/>
                <a:ea typeface="Calibri" panose="020F0502020204030204" pitchFamily="34" charset="0"/>
              </a:rPr>
              <a:t>The goal of this topic is to develop and validate cost-effective, potentially small cross-section, detector technologies that will enable radiation monitoring for personnel, equipment, and/or personalization of radiation therapy treatment planning. It could be achieved by combining high-resolution, hyper-sensitive radiation detectors</a:t>
            </a:r>
            <a:endParaRPr lang="en-US" kern="100" dirty="0">
              <a:latin typeface="Calibri" panose="020F0502020204030204" pitchFamily="34" charset="0"/>
            </a:endParaRPr>
          </a:p>
          <a:p>
            <a:pPr marL="285750" marR="0" indent="-285750">
              <a:spcBef>
                <a:spcPts val="0"/>
              </a:spcBef>
              <a:spcAft>
                <a:spcPts val="1600"/>
              </a:spcAft>
              <a:buFont typeface="Arial" panose="020B0604020202020204" pitchFamily="34" charset="0"/>
              <a:buChar char="•"/>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Compton Scattering-based Detectors and Systems</a:t>
            </a:r>
            <a:r>
              <a:rPr lang="en-US" b="1" kern="100" dirty="0">
                <a:latin typeface="Calibri" panose="020F0502020204030204" pitchFamily="34" charset="0"/>
                <a:ea typeface="Calibri" panose="020F0502020204030204" pitchFamily="34" charset="0"/>
                <a:cs typeface="Times New Roman" panose="02020603050405020304" pitchFamily="18" charset="0"/>
              </a:rPr>
              <a:t>: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Compton scattering-based detectors can resolve much lower radiation emissions than standard sensors, and can do so more rapidly, as compared for example to PET or other sources and therefore offer great promise in medical and other applications </a:t>
            </a:r>
            <a:endParaRPr lang="en-US" dirty="0"/>
          </a:p>
        </p:txBody>
      </p:sp>
      <p:sp>
        <p:nvSpPr>
          <p:cNvPr id="7" name="Footer Placeholder 8">
            <a:extLst>
              <a:ext uri="{FF2B5EF4-FFF2-40B4-BE49-F238E27FC236}">
                <a16:creationId xmlns:a16="http://schemas.microsoft.com/office/drawing/2014/main" id="{11C0481A-43DD-1A1B-B7B5-2A8219D17C67}"/>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117582426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4D5EB2-EDD3-A930-2059-D647D1B0EB52}"/>
              </a:ext>
            </a:extLst>
          </p:cNvPr>
          <p:cNvSpPr>
            <a:spLocks noGrp="1"/>
          </p:cNvSpPr>
          <p:nvPr>
            <p:ph type="title"/>
          </p:nvPr>
        </p:nvSpPr>
        <p:spPr/>
        <p:txBody>
          <a:bodyPr/>
          <a:lstStyle/>
          <a:p>
            <a:fld id="{59601B0B-8B7B-4745-95CB-702215A6BAEB}" type="EPRCSVariable:&lt;ReportPackage&gt;&lt;Variable id=&quot;b109d9d2-3451-4049-80d7-dd8a1971dadc&quot; usageType=&quot;Value&quot; /&gt;&lt;/ReportPackage&gt;">
              <a:rPr lang="en-US" noProof="0" smtClean="0">
                <a:effectLst/>
              </a:rPr>
              <a:t>NP</a:t>
            </a:fld>
            <a:r>
              <a:rPr lang="en-US" noProof="0"/>
              <a:t> </a:t>
            </a:r>
            <a:r>
              <a:rPr lang="en-US"/>
              <a:t>- </a:t>
            </a:r>
            <a:fld id="{9B29DE99-3821-48C3-AC17-DC1A11EADE05}" type="EPRCSVariable:&lt;ReportPackage&gt;&lt;Variable id=&quot;1fa98088-c8e7-449e-a7f6-3137fd0d70f5&quot; usageType=&quot;Value&quot; /&gt;&lt;/ReportPackage&gt;">
              <a:rPr lang="en-US" noProof="0" smtClean="0">
                <a:effectLst/>
              </a:rPr>
              <a:t>FY 2024</a:t>
            </a:fld>
            <a:r>
              <a:rPr lang="en-US"/>
              <a:t> </a:t>
            </a:r>
            <a:fld id="{DF05E330-8D05-4B97-85E7-59D0E5E40453}" type="EPRCSVariable:&lt;ReportPackage&gt;&lt;Variable id=&quot;f630fd93-8335-4ff5-bed5-0a0bed69c970&quot; usageType=&quot;Value&quot; /&gt;&lt;/ReportPackage&gt;">
              <a:rPr lang="en-US" noProof="0" smtClean="0">
                <a:effectLst/>
              </a:rPr>
              <a:t>President's Request</a:t>
            </a:fld>
            <a:r>
              <a:rPr lang="en-US" noProof="0"/>
              <a:t> </a:t>
            </a:r>
            <a:endParaRPr lang="en-US"/>
          </a:p>
        </p:txBody>
      </p:sp>
      <p:sp>
        <p:nvSpPr>
          <p:cNvPr id="4" name="Content Placeholder 3">
            <a:extLst>
              <a:ext uri="{FF2B5EF4-FFF2-40B4-BE49-F238E27FC236}">
                <a16:creationId xmlns:a16="http://schemas.microsoft.com/office/drawing/2014/main" id="{AEDA815F-2C3E-9BD2-0C8D-A019A11E1BC3}"/>
              </a:ext>
            </a:extLst>
          </p:cNvPr>
          <p:cNvSpPr>
            <a:spLocks noGrp="1"/>
          </p:cNvSpPr>
          <p:nvPr>
            <p:ph idx="1"/>
          </p:nvPr>
        </p:nvSpPr>
        <p:spPr>
          <a:xfrm>
            <a:off x="623035" y="5337191"/>
            <a:ext cx="11390071" cy="779361"/>
          </a:xfrm>
        </p:spPr>
        <p:txBody>
          <a:bodyPr>
            <a:normAutofit fontScale="55000" lnSpcReduction="20000"/>
          </a:bodyPr>
          <a:lstStyle/>
          <a:p>
            <a:r>
              <a:rPr lang="en-US"/>
              <a:t>The FY 2024 Request for $811.4 million supports high priority efforts and capabilities in fundamental nuclear physics research; operations, maintenance, and upgrades of scientific user facilities; and projects</a:t>
            </a:r>
          </a:p>
        </p:txBody>
      </p:sp>
      <p:pic>
        <p:nvPicPr>
          <p:cNvPr id="5" name="Picture 4">
            <a:extLst>
              <a:ext uri="{FF2B5EF4-FFF2-40B4-BE49-F238E27FC236}">
                <a16:creationId xmlns:a16="http://schemas.microsoft.com/office/drawing/2014/main" id="{B7F9F8C7-8050-3C6D-5C46-1B8B086D7571}"/>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5"/>
          <a:stretch>
            <a:fillRect/>
          </a:stretch>
        </p:blipFill>
        <p:spPr>
          <a:xfrm>
            <a:off x="468572" y="1125578"/>
            <a:ext cx="11254855" cy="3988563"/>
          </a:xfrm>
          <a:prstGeom prst="rect">
            <a:avLst/>
          </a:prstGeom>
        </p:spPr>
      </p:pic>
    </p:spTree>
    <p:extLst>
      <p:ext uri="{BB962C8B-B14F-4D97-AF65-F5344CB8AC3E}">
        <p14:creationId xmlns:p14="http://schemas.microsoft.com/office/powerpoint/2010/main" val="296644525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441" y="365760"/>
            <a:ext cx="9009559" cy="487680"/>
          </a:xfrm>
        </p:spPr>
        <p:txBody>
          <a:bodyPr>
            <a:noAutofit/>
          </a:bodyPr>
          <a:lstStyle/>
          <a:p>
            <a:r>
              <a:rPr lang="en-US" sz="2800">
                <a:latin typeface="Calibri" panose="020F0502020204030204" pitchFamily="34" charset="0"/>
                <a:cs typeface="Calibri" panose="020F0502020204030204" pitchFamily="34" charset="0"/>
              </a:rPr>
              <a:t>Summary of 2024 PR Changes Relative to FY 2023 Enacted</a:t>
            </a:r>
          </a:p>
        </p:txBody>
      </p:sp>
      <p:sp>
        <p:nvSpPr>
          <p:cNvPr id="3" name="Slide Number Placeholder 2"/>
          <p:cNvSpPr>
            <a:spLocks noGrp="1"/>
          </p:cNvSpPr>
          <p:nvPr>
            <p:ph type="sldNum" sz="quarter" idx="4294967295"/>
          </p:nvPr>
        </p:nvSpPr>
        <p:spPr>
          <a:xfrm flipH="1">
            <a:off x="1524000" y="0"/>
            <a:ext cx="0" cy="0"/>
          </a:xfrm>
        </p:spPr>
        <p:txBody>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sp>
        <p:nvSpPr>
          <p:cNvPr id="4" name="TextBox 3">
            <a:extLst>
              <a:ext uri="{FF2B5EF4-FFF2-40B4-BE49-F238E27FC236}">
                <a16:creationId xmlns:a16="http://schemas.microsoft.com/office/drawing/2014/main" id="{9A5E32EC-B0F2-4509-AD0B-B86F08845345}"/>
              </a:ext>
            </a:extLst>
          </p:cNvPr>
          <p:cNvSpPr txBox="1"/>
          <p:nvPr/>
        </p:nvSpPr>
        <p:spPr>
          <a:xfrm>
            <a:off x="446862" y="1041620"/>
            <a:ext cx="2564371" cy="369332"/>
          </a:xfrm>
          <a:prstGeom prst="rect">
            <a:avLst/>
          </a:prstGeom>
          <a:noFill/>
        </p:spPr>
        <p:txBody>
          <a:bodyPr wrap="square" rtlCol="0">
            <a:spAutoFit/>
          </a:bodyPr>
          <a:lstStyle/>
          <a:p>
            <a:r>
              <a:rPr lang="en-US"/>
              <a:t>Research</a:t>
            </a:r>
          </a:p>
        </p:txBody>
      </p:sp>
      <p:graphicFrame>
        <p:nvGraphicFramePr>
          <p:cNvPr id="6" name="Table 5">
            <a:extLst>
              <a:ext uri="{FF2B5EF4-FFF2-40B4-BE49-F238E27FC236}">
                <a16:creationId xmlns:a16="http://schemas.microsoft.com/office/drawing/2014/main" id="{402D5E9A-E618-58AB-CA85-905783104967}"/>
              </a:ext>
            </a:extLst>
          </p:cNvPr>
          <p:cNvGraphicFramePr>
            <a:graphicFrameLocks noGrp="1"/>
          </p:cNvGraphicFramePr>
          <p:nvPr/>
        </p:nvGraphicFramePr>
        <p:xfrm>
          <a:off x="609599" y="1333500"/>
          <a:ext cx="10972801" cy="4590787"/>
        </p:xfrm>
        <a:graphic>
          <a:graphicData uri="http://schemas.openxmlformats.org/drawingml/2006/table">
            <a:tbl>
              <a:tblPr>
                <a:tableStyleId>{35758FB7-9AC5-4552-8A53-C91805E547FA}</a:tableStyleId>
              </a:tblPr>
              <a:tblGrid>
                <a:gridCol w="3451115">
                  <a:extLst>
                    <a:ext uri="{9D8B030D-6E8A-4147-A177-3AD203B41FA5}">
                      <a16:colId xmlns:a16="http://schemas.microsoft.com/office/drawing/2014/main" val="1237697024"/>
                    </a:ext>
                  </a:extLst>
                </a:gridCol>
                <a:gridCol w="3760843">
                  <a:extLst>
                    <a:ext uri="{9D8B030D-6E8A-4147-A177-3AD203B41FA5}">
                      <a16:colId xmlns:a16="http://schemas.microsoft.com/office/drawing/2014/main" val="170245283"/>
                    </a:ext>
                  </a:extLst>
                </a:gridCol>
                <a:gridCol w="3760843">
                  <a:extLst>
                    <a:ext uri="{9D8B030D-6E8A-4147-A177-3AD203B41FA5}">
                      <a16:colId xmlns:a16="http://schemas.microsoft.com/office/drawing/2014/main" val="433075894"/>
                    </a:ext>
                  </a:extLst>
                </a:gridCol>
              </a:tblGrid>
              <a:tr h="262214">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7144" marR="7144" marT="7144"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7144" marR="7144" marT="7144"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7144" marR="7144" marT="7144" marB="0" anchor="ctr"/>
                </a:tc>
                <a:extLst>
                  <a:ext uri="{0D108BD9-81ED-4DB2-BD59-A6C34878D82A}">
                    <a16:rowId xmlns:a16="http://schemas.microsoft.com/office/drawing/2014/main" val="4200876095"/>
                  </a:ext>
                </a:extLst>
              </a:tr>
              <a:tr h="1609823">
                <a:tc>
                  <a:txBody>
                    <a:bodyPr/>
                    <a:lstStyle/>
                    <a:p>
                      <a:pPr algn="l" fontAlgn="t"/>
                      <a:r>
                        <a:rPr lang="en-US" sz="1200" b="1" u="none" strike="noStrike">
                          <a:effectLst/>
                          <a:latin typeface="Calibri" panose="020F0502020204030204" pitchFamily="34" charset="0"/>
                          <a:cs typeface="Calibri" panose="020F0502020204030204" pitchFamily="34" charset="0"/>
                        </a:rPr>
                        <a:t>Core research </a:t>
                      </a:r>
                      <a:r>
                        <a:rPr lang="en-US" sz="1200" b="0" u="none" strike="noStrike">
                          <a:effectLst/>
                          <a:latin typeface="Calibri" panose="020F0502020204030204" pitchFamily="34" charset="0"/>
                          <a:cs typeface="Calibri" panose="020F0502020204030204" pitchFamily="34" charset="0"/>
                        </a:rPr>
                        <a:t>in </a:t>
                      </a:r>
                      <a:r>
                        <a:rPr lang="en-US" sz="1200" b="1" u="none" strike="noStrike">
                          <a:effectLst/>
                          <a:latin typeface="Calibri" panose="020F0502020204030204" pitchFamily="34" charset="0"/>
                          <a:cs typeface="Calibri" panose="020F0502020204030204" pitchFamily="34" charset="0"/>
                        </a:rPr>
                        <a:t>Medium Energy, Heavy Ions, and Theory </a:t>
                      </a:r>
                      <a:r>
                        <a:rPr lang="en-US" sz="1200" u="none" strike="noStrike">
                          <a:effectLst/>
                          <a:latin typeface="Calibri" panose="020F0502020204030204" pitchFamily="34" charset="0"/>
                          <a:cs typeface="Calibri" panose="020F0502020204030204" pitchFamily="34" charset="0"/>
                        </a:rPr>
                        <a:t>is increased by 7.5% from FY21 Enacted.</a:t>
                      </a:r>
                      <a:endParaRPr lang="en-US" sz="1200" b="0" i="0" u="none" strike="noStrike">
                        <a:solidFill>
                          <a:srgbClr val="000000"/>
                        </a:solidFill>
                        <a:effectLst/>
                        <a:latin typeface="Calibri" panose="020F0502020204030204" pitchFamily="34" charset="0"/>
                        <a:cs typeface="Calibri" panose="020F0502020204030204" pitchFamily="34" charset="0"/>
                      </a:endParaRPr>
                    </a:p>
                    <a:p>
                      <a:pPr algn="l" fontAlgn="t"/>
                      <a:r>
                        <a:rPr lang="en-US" sz="1200" b="1" i="0" u="none" strike="noStrike">
                          <a:solidFill>
                            <a:srgbClr val="000000"/>
                          </a:solidFill>
                          <a:effectLst/>
                          <a:latin typeface="Calibri" panose="020F0502020204030204" pitchFamily="34" charset="0"/>
                          <a:cs typeface="Calibri" panose="020F0502020204030204" pitchFamily="34" charset="0"/>
                        </a:rPr>
                        <a:t>The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portfolios are increased by 10.5% over FY21 Enacted.</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Core Research </a:t>
                      </a:r>
                      <a:r>
                        <a:rPr lang="en-US" sz="1200" b="0" i="0" u="none" strike="noStrike">
                          <a:solidFill>
                            <a:srgbClr val="000000"/>
                          </a:solidFill>
                          <a:effectLst/>
                          <a:latin typeface="Calibri" panose="020F0502020204030204" pitchFamily="34" charset="0"/>
                          <a:cs typeface="Calibri" panose="020F0502020204030204" pitchFamily="34" charset="0"/>
                        </a:rPr>
                        <a:t>in </a:t>
                      </a:r>
                      <a:r>
                        <a:rPr lang="en-US" sz="1200" b="1" i="0" u="none" strike="noStrike">
                          <a:solidFill>
                            <a:srgbClr val="000000"/>
                          </a:solidFill>
                          <a:effectLst/>
                          <a:latin typeface="Calibri" panose="020F0502020204030204" pitchFamily="34" charset="0"/>
                          <a:cs typeface="Calibri" panose="020F0502020204030204" pitchFamily="34" charset="0"/>
                        </a:rPr>
                        <a:t>Medium Energy, Heavy Ions, Nuclear Theory,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is ~6.1% above the FY22 Enacted Level.</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Core Research </a:t>
                      </a:r>
                      <a:r>
                        <a:rPr lang="en-US" sz="1200" b="0" i="0" u="none" strike="noStrike">
                          <a:solidFill>
                            <a:srgbClr val="000000"/>
                          </a:solidFill>
                          <a:effectLst/>
                          <a:latin typeface="Calibri" panose="020F0502020204030204" pitchFamily="34" charset="0"/>
                          <a:cs typeface="Calibri" panose="020F0502020204030204" pitchFamily="34" charset="0"/>
                        </a:rPr>
                        <a:t>in </a:t>
                      </a:r>
                      <a:r>
                        <a:rPr lang="en-US" sz="1200" b="1" i="0" u="none" strike="noStrike">
                          <a:solidFill>
                            <a:srgbClr val="000000"/>
                          </a:solidFill>
                          <a:effectLst/>
                          <a:latin typeface="Calibri" panose="020F0502020204030204" pitchFamily="34" charset="0"/>
                          <a:cs typeface="Calibri" panose="020F0502020204030204" pitchFamily="34" charset="0"/>
                        </a:rPr>
                        <a:t>Medium Energy, Heavy Ions, Nuclear Theory, Fundamental Symmetries and Nuclear Structure and Nuclear Astrophysics</a:t>
                      </a:r>
                      <a:r>
                        <a:rPr lang="en-US" sz="1200" b="0" i="0" u="none" strike="noStrike">
                          <a:solidFill>
                            <a:srgbClr val="000000"/>
                          </a:solidFill>
                          <a:effectLst/>
                          <a:latin typeface="Calibri" panose="020F0502020204030204" pitchFamily="34" charset="0"/>
                          <a:cs typeface="Calibri" panose="020F0502020204030204" pitchFamily="34" charset="0"/>
                        </a:rPr>
                        <a:t> is ~flat with the FY23 Enacted Level.</a:t>
                      </a:r>
                    </a:p>
                  </a:txBody>
                  <a:tcPr marL="7144" marR="7144" marT="7144" marB="0" anchor="ctr"/>
                </a:tc>
                <a:extLst>
                  <a:ext uri="{0D108BD9-81ED-4DB2-BD59-A6C34878D82A}">
                    <a16:rowId xmlns:a16="http://schemas.microsoft.com/office/drawing/2014/main" val="4039342742"/>
                  </a:ext>
                </a:extLst>
              </a:tr>
              <a:tr h="255001">
                <a:tc>
                  <a:txBody>
                    <a:bodyPr/>
                    <a:lstStyle/>
                    <a:p>
                      <a:pPr algn="l" fontAlgn="t"/>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LHC M&amp;O </a:t>
                      </a:r>
                      <a:r>
                        <a:rPr lang="en-US" sz="1200" u="none" strike="noStrike">
                          <a:effectLst/>
                          <a:latin typeface="Calibri" panose="020F0502020204030204" pitchFamily="34" charset="0"/>
                          <a:cs typeface="Calibri" panose="020F0502020204030204" pitchFamily="34" charset="0"/>
                        </a:rPr>
                        <a:t>commitments are met.</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2172988970"/>
                  </a:ext>
                </a:extLst>
              </a:tr>
              <a:tr h="380872">
                <a:tc>
                  <a:txBody>
                    <a:bodyPr/>
                    <a:lstStyle/>
                    <a:p>
                      <a:pPr algn="l" fontAlgn="t"/>
                      <a:r>
                        <a:rPr lang="en-US" sz="1200" b="1" u="none" strike="noStrike">
                          <a:effectLst/>
                          <a:latin typeface="Calibri" panose="020F0502020204030204" pitchFamily="34" charset="0"/>
                          <a:cs typeface="Calibri" panose="020F0502020204030204" pitchFamily="34" charset="0"/>
                        </a:rPr>
                        <a:t>FRIB Research </a:t>
                      </a:r>
                      <a:r>
                        <a:rPr lang="en-US" sz="1200" u="none" strike="noStrike">
                          <a:effectLst/>
                          <a:latin typeface="Calibri" panose="020F0502020204030204" pitchFamily="34" charset="0"/>
                          <a:cs typeface="Calibri" panose="020F0502020204030204" pitchFamily="34" charset="0"/>
                        </a:rPr>
                        <a:t>is increased.</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FRIB Research </a:t>
                      </a:r>
                      <a:r>
                        <a:rPr lang="en-US" sz="1200" b="0" i="0" u="none" strike="noStrike">
                          <a:solidFill>
                            <a:srgbClr val="000000"/>
                          </a:solidFill>
                          <a:effectLst/>
                          <a:latin typeface="Calibri" panose="020F0502020204030204" pitchFamily="34" charset="0"/>
                          <a:cs typeface="Calibri" panose="020F0502020204030204" pitchFamily="34" charset="0"/>
                        </a:rPr>
                        <a:t>is increased.</a:t>
                      </a: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FRIB Research </a:t>
                      </a:r>
                      <a:r>
                        <a:rPr lang="en-US" sz="1200" b="0" i="0" u="none" strike="noStrike">
                          <a:solidFill>
                            <a:srgbClr val="000000"/>
                          </a:solidFill>
                          <a:effectLst/>
                          <a:latin typeface="Calibri" panose="020F0502020204030204" pitchFamily="34" charset="0"/>
                          <a:cs typeface="Calibri" panose="020F0502020204030204" pitchFamily="34" charset="0"/>
                        </a:rPr>
                        <a:t>is increased.</a:t>
                      </a:r>
                    </a:p>
                  </a:txBody>
                  <a:tcPr marL="7144" marR="7144" marT="7144" marB="0" anchor="ctr"/>
                </a:tc>
                <a:extLst>
                  <a:ext uri="{0D108BD9-81ED-4DB2-BD59-A6C34878D82A}">
                    <a16:rowId xmlns:a16="http://schemas.microsoft.com/office/drawing/2014/main" val="1934498616"/>
                  </a:ext>
                </a:extLst>
              </a:tr>
              <a:tr h="753798">
                <a:tc>
                  <a:txBody>
                    <a:bodyPr/>
                    <a:lstStyle/>
                    <a:p>
                      <a:pPr algn="l" fontAlgn="t"/>
                      <a:r>
                        <a:rPr lang="en-US" sz="1200" b="1" u="none" strike="noStrike" err="1">
                          <a:effectLst/>
                          <a:latin typeface="Calibri" panose="020F0502020204030204" pitchFamily="34" charset="0"/>
                          <a:cs typeface="Calibri" panose="020F0502020204030204" pitchFamily="34" charset="0"/>
                        </a:rPr>
                        <a:t>nEDM</a:t>
                      </a:r>
                      <a:r>
                        <a:rPr lang="en-US" sz="1200" u="none" strike="noStrike">
                          <a:effectLst/>
                          <a:latin typeface="Calibri" panose="020F0502020204030204" pitchFamily="34" charset="0"/>
                          <a:cs typeface="Calibri" panose="020F0502020204030204" pitchFamily="34" charset="0"/>
                        </a:rPr>
                        <a:t> supported significantly below planned profile.</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nEDM</a:t>
                      </a:r>
                      <a:r>
                        <a:rPr lang="en-US" sz="1200" b="0" i="0" u="none" strike="noStrike">
                          <a:solidFill>
                            <a:srgbClr val="000000"/>
                          </a:solidFill>
                          <a:effectLst/>
                          <a:latin typeface="Calibri" panose="020F0502020204030204" pitchFamily="34" charset="0"/>
                          <a:cs typeface="Calibri" panose="020F0502020204030204" pitchFamily="34" charset="0"/>
                        </a:rPr>
                        <a:t> is supported below the planned profile at $1M for the GPP effort for minor construction. </a:t>
                      </a: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nEDM</a:t>
                      </a:r>
                      <a:r>
                        <a:rPr lang="en-US" sz="1200" b="0" i="0" u="none" strike="noStrike">
                          <a:solidFill>
                            <a:srgbClr val="000000"/>
                          </a:solidFill>
                          <a:effectLst/>
                          <a:latin typeface="Calibri" panose="020F0502020204030204" pitchFamily="34" charset="0"/>
                          <a:cs typeface="Calibri" panose="020F0502020204030204" pitchFamily="34" charset="0"/>
                        </a:rPr>
                        <a:t> is supported below the planned profile at $1M for the GPP effort for minor construction. </a:t>
                      </a:r>
                    </a:p>
                  </a:txBody>
                  <a:tcPr marL="7144" marR="7144" marT="7144" marB="0" anchor="ctr"/>
                </a:tc>
                <a:extLst>
                  <a:ext uri="{0D108BD9-81ED-4DB2-BD59-A6C34878D82A}">
                    <a16:rowId xmlns:a16="http://schemas.microsoft.com/office/drawing/2014/main" val="2691744638"/>
                  </a:ext>
                </a:extLst>
              </a:tr>
              <a:tr h="380872">
                <a:tc>
                  <a:txBody>
                    <a:bodyPr/>
                    <a:lstStyle/>
                    <a:p>
                      <a:pPr algn="l" fontAlgn="t"/>
                      <a:r>
                        <a:rPr lang="en-US" sz="1200" b="1" u="none" strike="noStrike" err="1">
                          <a:effectLst/>
                          <a:latin typeface="Calibri" panose="020F0502020204030204" pitchFamily="34" charset="0"/>
                          <a:cs typeface="Calibri" panose="020F0502020204030204" pitchFamily="34" charset="0"/>
                        </a:rPr>
                        <a:t>SciDAC</a:t>
                      </a:r>
                      <a:r>
                        <a:rPr lang="en-US" sz="1200" u="none" strike="noStrike">
                          <a:effectLst/>
                          <a:latin typeface="Calibri" panose="020F0502020204030204" pitchFamily="34" charset="0"/>
                          <a:cs typeface="Calibri" panose="020F0502020204030204" pitchFamily="34" charset="0"/>
                        </a:rPr>
                        <a:t> funding is increased to support SciDAC-5 (+$600k).</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SciDAC</a:t>
                      </a:r>
                      <a:r>
                        <a:rPr lang="en-US" sz="1200" b="0" i="0" u="none" strike="noStrike">
                          <a:solidFill>
                            <a:srgbClr val="000000"/>
                          </a:solidFill>
                          <a:effectLst/>
                          <a:latin typeface="Calibri" panose="020F0502020204030204" pitchFamily="34" charset="0"/>
                          <a:cs typeface="Calibri" panose="020F0502020204030204" pitchFamily="34" charset="0"/>
                        </a:rPr>
                        <a:t> is modestly reduced by from the FY22 Enacted.</a:t>
                      </a:r>
                    </a:p>
                  </a:txBody>
                  <a:tcPr marL="7144" marR="7144" marT="7144" marB="0" anchor="ctr"/>
                </a:tc>
                <a:tc>
                  <a:txBody>
                    <a:bodyPr/>
                    <a:lstStyle/>
                    <a:p>
                      <a:pPr algn="l" fontAlgn="t"/>
                      <a:r>
                        <a:rPr lang="en-US" sz="1200" b="1" i="0" u="none" strike="noStrike" err="1">
                          <a:solidFill>
                            <a:srgbClr val="000000"/>
                          </a:solidFill>
                          <a:effectLst/>
                          <a:latin typeface="Calibri" panose="020F0502020204030204" pitchFamily="34" charset="0"/>
                          <a:cs typeface="Calibri" panose="020F0502020204030204" pitchFamily="34" charset="0"/>
                        </a:rPr>
                        <a:t>SciDAC</a:t>
                      </a:r>
                      <a:r>
                        <a:rPr lang="en-US" sz="1200" b="0" i="0" u="none" strike="noStrike">
                          <a:solidFill>
                            <a:srgbClr val="000000"/>
                          </a:solidFill>
                          <a:effectLst/>
                          <a:latin typeface="Calibri" panose="020F0502020204030204" pitchFamily="34" charset="0"/>
                          <a:cs typeface="Calibri" panose="020F0502020204030204" pitchFamily="34" charset="0"/>
                        </a:rPr>
                        <a:t> is modestly increased from the FY23 Request to support SciDAC-5 activities.</a:t>
                      </a:r>
                    </a:p>
                  </a:txBody>
                  <a:tcPr marL="7144" marR="7144" marT="7144" marB="0" anchor="ctr"/>
                </a:tc>
                <a:extLst>
                  <a:ext uri="{0D108BD9-81ED-4DB2-BD59-A6C34878D82A}">
                    <a16:rowId xmlns:a16="http://schemas.microsoft.com/office/drawing/2014/main" val="1058359321"/>
                  </a:ext>
                </a:extLst>
              </a:tr>
              <a:tr h="567335">
                <a:tc>
                  <a:txBody>
                    <a:bodyPr/>
                    <a:lstStyle/>
                    <a:p>
                      <a:pPr algn="l" fontAlgn="t"/>
                      <a:r>
                        <a:rPr lang="en-US" sz="1200" b="1" u="none" strike="noStrike">
                          <a:effectLst/>
                          <a:latin typeface="Calibri" panose="020F0502020204030204" pitchFamily="34" charset="0"/>
                          <a:cs typeface="Calibri" panose="020F0502020204030204" pitchFamily="34" charset="0"/>
                        </a:rPr>
                        <a:t>Nuclear Data </a:t>
                      </a:r>
                      <a:r>
                        <a:rPr lang="en-US" sz="1200" u="none" strike="noStrike">
                          <a:effectLst/>
                          <a:latin typeface="Calibri" panose="020F0502020204030204" pitchFamily="34" charset="0"/>
                          <a:cs typeface="Calibri" panose="020F0502020204030204" pitchFamily="34" charset="0"/>
                        </a:rPr>
                        <a:t>increased $2.8M from FY21 Enacted to support the expansion of experimental efforts.</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Nuclear Data </a:t>
                      </a:r>
                      <a:r>
                        <a:rPr lang="en-US" sz="1200" b="0" i="0" u="none" strike="noStrike">
                          <a:solidFill>
                            <a:srgbClr val="000000"/>
                          </a:solidFill>
                          <a:effectLst/>
                          <a:latin typeface="Calibri" panose="020F0502020204030204" pitchFamily="34" charset="0"/>
                          <a:cs typeface="Calibri" panose="020F0502020204030204" pitchFamily="34" charset="0"/>
                        </a:rPr>
                        <a:t> is flat with the FY22 Enacted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Nuclear Data </a:t>
                      </a:r>
                      <a:r>
                        <a:rPr lang="en-US" sz="1200" b="0" i="0" u="none" strike="noStrike">
                          <a:solidFill>
                            <a:srgbClr val="000000"/>
                          </a:solidFill>
                          <a:effectLst/>
                          <a:latin typeface="Calibri" panose="020F0502020204030204" pitchFamily="34" charset="0"/>
                          <a:cs typeface="Calibri" panose="020F0502020204030204" pitchFamily="34" charset="0"/>
                        </a:rPr>
                        <a:t>is modestly increased above the FY23 Enacted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3667204551"/>
                  </a:ext>
                </a:extLst>
              </a:tr>
              <a:tr h="380872">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u="none" strike="noStrike">
                          <a:effectLst/>
                          <a:latin typeface="Calibri" panose="020F0502020204030204" pitchFamily="34" charset="0"/>
                          <a:cs typeface="Calibri" panose="020F0502020204030204" pitchFamily="34" charset="0"/>
                        </a:rPr>
                        <a:t>held flat with the FY21 Enacted level.</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b="0" u="none" strike="noStrike">
                          <a:effectLst/>
                          <a:latin typeface="Calibri" panose="020F0502020204030204" pitchFamily="34" charset="0"/>
                          <a:cs typeface="Calibri" panose="020F0502020204030204" pitchFamily="34" charset="0"/>
                        </a:rPr>
                        <a:t>is </a:t>
                      </a:r>
                      <a:r>
                        <a:rPr lang="en-US" sz="1200" b="0" i="0" u="none" strike="noStrike">
                          <a:solidFill>
                            <a:srgbClr val="000000"/>
                          </a:solidFill>
                          <a:effectLst/>
                          <a:latin typeface="Calibri" panose="020F0502020204030204" pitchFamily="34" charset="0"/>
                          <a:cs typeface="Calibri" panose="020F0502020204030204" pitchFamily="34" charset="0"/>
                        </a:rPr>
                        <a:t>reduced by 4.5% from the FY22 Enacted.</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Accelerator R&amp;D </a:t>
                      </a:r>
                      <a:r>
                        <a:rPr lang="en-US" sz="1200" b="0" u="none" strike="noStrike">
                          <a:effectLst/>
                          <a:latin typeface="Calibri" panose="020F0502020204030204" pitchFamily="34" charset="0"/>
                          <a:cs typeface="Calibri" panose="020F0502020204030204" pitchFamily="34" charset="0"/>
                        </a:rPr>
                        <a:t>is </a:t>
                      </a:r>
                      <a:r>
                        <a:rPr lang="en-US" sz="1200" b="0" i="0" u="none" strike="noStrike">
                          <a:solidFill>
                            <a:srgbClr val="000000"/>
                          </a:solidFill>
                          <a:effectLst/>
                          <a:latin typeface="Calibri" panose="020F0502020204030204" pitchFamily="34" charset="0"/>
                          <a:cs typeface="Calibri" panose="020F0502020204030204" pitchFamily="34" charset="0"/>
                        </a:rPr>
                        <a:t>flat with the FY23 Enacted.</a:t>
                      </a:r>
                      <a:endParaRPr lang="en-US" sz="1200" b="0" u="none" strike="noStrike">
                        <a:effectLst/>
                        <a:latin typeface="Calibri" panose="020F0502020204030204" pitchFamily="34" charset="0"/>
                        <a:cs typeface="Calibri" panose="020F0502020204030204" pitchFamily="34" charset="0"/>
                      </a:endParaRPr>
                    </a:p>
                  </a:txBody>
                  <a:tcPr marL="7144" marR="7144" marT="7144"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0232086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title"/>
          </p:nvPr>
        </p:nvSpPr>
        <p:spPr>
          <a:xfrm flipH="1">
            <a:off x="1524000" y="0"/>
            <a:ext cx="0" cy="0"/>
          </a:xfrm>
        </p:spPr>
        <p:txBody>
          <a:bodyPr>
            <a:normAutofit fontScale="90000"/>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graphicFrame>
        <p:nvGraphicFramePr>
          <p:cNvPr id="6" name="Table 5">
            <a:extLst>
              <a:ext uri="{FF2B5EF4-FFF2-40B4-BE49-F238E27FC236}">
                <a16:creationId xmlns:a16="http://schemas.microsoft.com/office/drawing/2014/main" id="{2E6D65E2-9E89-4D20-BF4F-BD410E8AAFB5}"/>
              </a:ext>
            </a:extLst>
          </p:cNvPr>
          <p:cNvGraphicFramePr>
            <a:graphicFrameLocks noGrp="1"/>
          </p:cNvGraphicFramePr>
          <p:nvPr/>
        </p:nvGraphicFramePr>
        <p:xfrm>
          <a:off x="716280" y="1630078"/>
          <a:ext cx="10812781" cy="3447950"/>
        </p:xfrm>
        <a:graphic>
          <a:graphicData uri="http://schemas.openxmlformats.org/drawingml/2006/table">
            <a:tbl>
              <a:tblPr>
                <a:tableStyleId>{35758FB7-9AC5-4552-8A53-C91805E547FA}</a:tableStyleId>
              </a:tblPr>
              <a:tblGrid>
                <a:gridCol w="3628149">
                  <a:extLst>
                    <a:ext uri="{9D8B030D-6E8A-4147-A177-3AD203B41FA5}">
                      <a16:colId xmlns:a16="http://schemas.microsoft.com/office/drawing/2014/main" val="1680398467"/>
                    </a:ext>
                  </a:extLst>
                </a:gridCol>
                <a:gridCol w="3592316">
                  <a:extLst>
                    <a:ext uri="{9D8B030D-6E8A-4147-A177-3AD203B41FA5}">
                      <a16:colId xmlns:a16="http://schemas.microsoft.com/office/drawing/2014/main" val="3148816253"/>
                    </a:ext>
                  </a:extLst>
                </a:gridCol>
                <a:gridCol w="3592316">
                  <a:extLst>
                    <a:ext uri="{9D8B030D-6E8A-4147-A177-3AD203B41FA5}">
                      <a16:colId xmlns:a16="http://schemas.microsoft.com/office/drawing/2014/main" val="998902416"/>
                    </a:ext>
                  </a:extLst>
                </a:gridCol>
              </a:tblGrid>
              <a:tr h="199745">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6799" marR="6799" marT="6799" marB="0" anchor="ctr"/>
                </a:tc>
                <a:extLst>
                  <a:ext uri="{0D108BD9-81ED-4DB2-BD59-A6C34878D82A}">
                    <a16:rowId xmlns:a16="http://schemas.microsoft.com/office/drawing/2014/main" val="2462201681"/>
                  </a:ext>
                </a:extLst>
              </a:tr>
              <a:tr h="222027">
                <a:tc>
                  <a:txBody>
                    <a:bodyPr/>
                    <a:lstStyle/>
                    <a:p>
                      <a:pPr algn="l" fontAlgn="b"/>
                      <a:r>
                        <a:rPr lang="en-US" sz="1200" b="1" u="none" strike="noStrike">
                          <a:effectLst/>
                          <a:latin typeface="Calibri" panose="020F0502020204030204" pitchFamily="34" charset="0"/>
                          <a:cs typeface="Calibri" panose="020F0502020204030204" pitchFamily="34" charset="0"/>
                        </a:rPr>
                        <a:t>QIS increased to</a:t>
                      </a:r>
                      <a:r>
                        <a:rPr lang="en-US" sz="1200" u="none" strike="noStrike">
                          <a:effectLst/>
                          <a:latin typeface="Calibri" panose="020F0502020204030204" pitchFamily="34" charset="0"/>
                          <a:cs typeface="Calibri" panose="020F0502020204030204" pitchFamily="34" charset="0"/>
                        </a:rPr>
                        <a:t> $10.9M.</a:t>
                      </a:r>
                      <a:endParaRPr lang="en-US" sz="1200" b="0"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algn="l" fontAlgn="b"/>
                      <a:r>
                        <a:rPr lang="en-US" sz="1200" b="1" i="0" u="none" strike="noStrike">
                          <a:solidFill>
                            <a:srgbClr val="000000"/>
                          </a:solidFill>
                          <a:effectLst/>
                          <a:latin typeface="Calibri" panose="020F0502020204030204" pitchFamily="34" charset="0"/>
                          <a:cs typeface="Calibri" panose="020F0502020204030204" pitchFamily="34" charset="0"/>
                        </a:rPr>
                        <a:t>QIS</a:t>
                      </a:r>
                      <a:r>
                        <a:rPr lang="en-US" sz="1200" b="0" i="0" u="none" strike="noStrike">
                          <a:solidFill>
                            <a:srgbClr val="000000"/>
                          </a:solidFill>
                          <a:effectLst/>
                          <a:latin typeface="Calibri" panose="020F0502020204030204" pitchFamily="34" charset="0"/>
                          <a:cs typeface="Calibri" panose="020F0502020204030204" pitchFamily="34" charset="0"/>
                        </a:rPr>
                        <a:t> is flat with FY22 Enacted.</a:t>
                      </a:r>
                    </a:p>
                  </a:txBody>
                  <a:tcPr marL="6799" marR="6799" marT="6799" marB="0" anchor="ctr"/>
                </a:tc>
                <a:tc>
                  <a:txBody>
                    <a:bodyPr/>
                    <a:lstStyle/>
                    <a:p>
                      <a:pPr algn="l" fontAlgn="b"/>
                      <a:r>
                        <a:rPr lang="en-US" sz="1200" b="1" i="0" u="none" strike="noStrike">
                          <a:solidFill>
                            <a:srgbClr val="000000"/>
                          </a:solidFill>
                          <a:effectLst/>
                          <a:latin typeface="Calibri" panose="020F0502020204030204" pitchFamily="34" charset="0"/>
                          <a:cs typeface="Calibri" panose="020F0502020204030204" pitchFamily="34" charset="0"/>
                        </a:rPr>
                        <a:t>QIS</a:t>
                      </a:r>
                      <a:r>
                        <a:rPr lang="en-US" sz="1200" b="0" i="0" u="none" strike="noStrike">
                          <a:solidFill>
                            <a:srgbClr val="000000"/>
                          </a:solidFill>
                          <a:effectLst/>
                          <a:latin typeface="Calibri" panose="020F0502020204030204" pitchFamily="34" charset="0"/>
                          <a:cs typeface="Calibri" panose="020F0502020204030204" pitchFamily="34" charset="0"/>
                        </a:rPr>
                        <a:t> is flat with FY23 Enacted ($10.9M).</a:t>
                      </a:r>
                    </a:p>
                  </a:txBody>
                  <a:tcPr marL="6799" marR="6799" marT="6799" marB="0" anchor="ctr"/>
                </a:tc>
                <a:extLst>
                  <a:ext uri="{0D108BD9-81ED-4DB2-BD59-A6C34878D82A}">
                    <a16:rowId xmlns:a16="http://schemas.microsoft.com/office/drawing/2014/main" val="2776027941"/>
                  </a:ext>
                </a:extLst>
              </a:tr>
              <a:tr h="358242">
                <a:tc>
                  <a:txBody>
                    <a:bodyPr/>
                    <a:lstStyle/>
                    <a:p>
                      <a:pPr algn="l" fontAlgn="t"/>
                      <a:r>
                        <a:rPr lang="en-US" sz="1200" b="1" u="none" strike="noStrike">
                          <a:effectLst/>
                          <a:latin typeface="Calibri" panose="020F0502020204030204" pitchFamily="34" charset="0"/>
                          <a:cs typeface="Calibri" panose="020F0502020204030204" pitchFamily="34" charset="0"/>
                        </a:rPr>
                        <a:t>AI/ML Initiative support flat </a:t>
                      </a:r>
                      <a:r>
                        <a:rPr lang="en-US" sz="1200" b="0" u="none" strike="noStrike">
                          <a:effectLst/>
                          <a:latin typeface="Calibri" panose="020F0502020204030204" pitchFamily="34" charset="0"/>
                          <a:cs typeface="Calibri" panose="020F0502020204030204" pitchFamily="34" charset="0"/>
                        </a:rPr>
                        <a:t>with FY21 Enacted ($4M).</a:t>
                      </a: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AI/ML </a:t>
                      </a:r>
                      <a:r>
                        <a:rPr lang="en-US" sz="1200" b="0" u="none" strike="noStrike">
                          <a:effectLst/>
                          <a:latin typeface="Calibri" panose="020F0502020204030204" pitchFamily="34" charset="0"/>
                          <a:cs typeface="Calibri" panose="020F0502020204030204" pitchFamily="34" charset="0"/>
                        </a:rPr>
                        <a:t>is increased to $8M (+$4M)</a:t>
                      </a:r>
                    </a:p>
                  </a:txBody>
                  <a:tcPr marL="7144" marR="7144" marT="7144"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AI/ML </a:t>
                      </a:r>
                      <a:r>
                        <a:rPr lang="en-US" sz="1200" b="0" u="none" strike="noStrike">
                          <a:effectLst/>
                          <a:latin typeface="Calibri" panose="020F0502020204030204" pitchFamily="34" charset="0"/>
                          <a:cs typeface="Calibri" panose="020F0502020204030204" pitchFamily="34" charset="0"/>
                        </a:rPr>
                        <a:t>is flat with the FY23 Enacted ($8M).</a:t>
                      </a:r>
                    </a:p>
                  </a:txBody>
                  <a:tcPr marL="7144" marR="7144" marT="7144" marB="0" anchor="ctr"/>
                </a:tc>
                <a:extLst>
                  <a:ext uri="{0D108BD9-81ED-4DB2-BD59-A6C34878D82A}">
                    <a16:rowId xmlns:a16="http://schemas.microsoft.com/office/drawing/2014/main" val="789284103"/>
                  </a:ext>
                </a:extLst>
              </a:tr>
              <a:tr h="1455969">
                <a:tc>
                  <a:txBody>
                    <a:bodyPr/>
                    <a:lstStyle/>
                    <a:p>
                      <a:pPr algn="l" fontAlgn="t"/>
                      <a:r>
                        <a:rPr lang="en-US" sz="1200" b="1" i="0" u="none" strike="noStrike">
                          <a:solidFill>
                            <a:srgbClr val="000000"/>
                          </a:solidFill>
                          <a:effectLst/>
                          <a:latin typeface="Calibri" panose="020F0502020204030204" pitchFamily="34" charset="0"/>
                          <a:cs typeface="Calibri" panose="020F0502020204030204" pitchFamily="34" charset="0"/>
                        </a:rPr>
                        <a:t>Three new initiatives are supported:</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$3M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 $1M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txBody>
                  <a:tcPr marL="6799" marR="6799" marT="6799" marB="0" anchor="ctr"/>
                </a:tc>
                <a:tc>
                  <a:txBody>
                    <a:bodyPr/>
                    <a:lstStyle/>
                    <a:p>
                      <a:pPr marL="0" indent="0" algn="l" fontAlgn="t">
                        <a:buFont typeface="Arial" pitchFamily="34" charset="0"/>
                        <a:buNone/>
                      </a:pPr>
                      <a:r>
                        <a:rPr lang="en-US" sz="1200" b="1">
                          <a:latin typeface="Calibri" panose="020F0502020204030204" pitchFamily="34" charset="0"/>
                          <a:cs typeface="Calibri" panose="020F0502020204030204" pitchFamily="34" charset="0"/>
                        </a:rPr>
                        <a:t>Two of the FY22 Enacted new initiatives</a:t>
                      </a:r>
                      <a:r>
                        <a:rPr lang="en-US" sz="1200">
                          <a:latin typeface="Calibri" panose="020F0502020204030204" pitchFamily="34" charset="0"/>
                          <a:cs typeface="Calibri" panose="020F0502020204030204" pitchFamily="34" charset="0"/>
                        </a:rPr>
                        <a:t> are supported in FY 2023:</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$6M (+$3M)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Initiative is paused</a:t>
                      </a:r>
                    </a:p>
                  </a:txBody>
                  <a:tcPr marL="6799" marR="6799" marT="6799" marB="0" anchor="ctr"/>
                </a:tc>
                <a:tc>
                  <a:txBody>
                    <a:bodyPr/>
                    <a:lstStyle/>
                    <a:p>
                      <a:pPr marL="0" indent="0" algn="l" fontAlgn="t">
                        <a:buFont typeface="Arial" pitchFamily="34" charset="0"/>
                        <a:buNone/>
                      </a:pPr>
                      <a:r>
                        <a:rPr lang="en-US" sz="1200" b="1">
                          <a:latin typeface="Calibri" panose="020F0502020204030204" pitchFamily="34" charset="0"/>
                          <a:cs typeface="Calibri" panose="020F0502020204030204" pitchFamily="34" charset="0"/>
                        </a:rPr>
                        <a:t>Initiatives </a:t>
                      </a:r>
                      <a:r>
                        <a:rPr lang="en-US" sz="1200">
                          <a:latin typeface="Calibri" panose="020F0502020204030204" pitchFamily="34" charset="0"/>
                          <a:cs typeface="Calibri" panose="020F0502020204030204" pitchFamily="34" charset="0"/>
                        </a:rPr>
                        <a:t>are continued in FY 2024:</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Accelerate Innovations in Emerging   Technologies - $4M</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Microelectronics - $518k</a:t>
                      </a: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Accelerator Science and Technology Initiative is paused</a:t>
                      </a:r>
                    </a:p>
                  </a:txBody>
                  <a:tcPr marL="6799" marR="6799" marT="6799" marB="0" anchor="ctr"/>
                </a:tc>
                <a:extLst>
                  <a:ext uri="{0D108BD9-81ED-4DB2-BD59-A6C34878D82A}">
                    <a16:rowId xmlns:a16="http://schemas.microsoft.com/office/drawing/2014/main" val="1632653196"/>
                  </a:ext>
                </a:extLst>
              </a:tr>
              <a:tr h="1211967">
                <a:tc>
                  <a:txBody>
                    <a:bodyPr/>
                    <a:lstStyle/>
                    <a:p>
                      <a:pPr marL="171450" indent="-171450" algn="l" fontAlgn="t">
                        <a:buFontTx/>
                        <a:buChar char="-"/>
                      </a:pPr>
                      <a:endParaRPr lang="en-US" sz="1200" u="none" strike="noStrike">
                        <a:effectLst/>
                        <a:latin typeface="Calibri" panose="020F0502020204030204" pitchFamily="34" charset="0"/>
                        <a:cs typeface="Calibri" panose="020F0502020204030204" pitchFamily="34" charset="0"/>
                      </a:endParaRPr>
                    </a:p>
                  </a:txBody>
                  <a:tcPr marL="6799" marR="6799" marT="6799" marB="0" anchor="ctr"/>
                </a:tc>
                <a:tc>
                  <a:txBody>
                    <a:bodyPr/>
                    <a:lstStyle/>
                    <a:p>
                      <a:pPr marL="0" indent="0" algn="l" fontAlgn="t">
                        <a:buFontTx/>
                        <a:buNone/>
                      </a:pPr>
                      <a:r>
                        <a:rPr lang="en-US" sz="1200" b="1" u="none" strike="noStrike">
                          <a:effectLst/>
                          <a:latin typeface="Calibri" panose="020F0502020204030204" pitchFamily="34" charset="0"/>
                          <a:cs typeface="Calibri" panose="020F0502020204030204" pitchFamily="34" charset="0"/>
                        </a:rPr>
                        <a:t>Two new cross cutting initiatives are supported:</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Funding to Accelerated, Inclusive      Research (FAIR) - $2M</a:t>
                      </a:r>
                    </a:p>
                    <a:p>
                      <a:pPr marL="283464" indent="-283464"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Accelerate Innovations in Emerging   Technologies - $4M</a:t>
                      </a:r>
                    </a:p>
                  </a:txBody>
                  <a:tcPr marL="6799" marR="6799" marT="6799" marB="0" anchor="ctr"/>
                </a:tc>
                <a:tc>
                  <a:txBody>
                    <a:bodyPr/>
                    <a:lstStyle/>
                    <a:p>
                      <a:pPr marL="0" indent="0" algn="l" fontAlgn="t">
                        <a:buFontTx/>
                        <a:buNone/>
                      </a:pPr>
                      <a:r>
                        <a:rPr lang="en-US" sz="1200" b="1" u="none" strike="noStrike">
                          <a:effectLst/>
                          <a:latin typeface="Calibri" panose="020F0502020204030204" pitchFamily="34" charset="0"/>
                          <a:cs typeface="Calibri" panose="020F0502020204030204" pitchFamily="34" charset="0"/>
                        </a:rPr>
                        <a:t>The FAIR and RENEW initiatives are increased:</a:t>
                      </a:r>
                      <a:endParaRPr lang="en-US" sz="1200" b="0" u="none" strike="noStrike">
                        <a:effectLst/>
                        <a:latin typeface="Calibri" panose="020F0502020204030204" pitchFamily="34" charset="0"/>
                        <a:cs typeface="Calibri" panose="020F0502020204030204" pitchFamily="34" charset="0"/>
                      </a:endParaRPr>
                    </a:p>
                    <a:p>
                      <a:pPr marL="285750" indent="-285750" algn="l" fontAlgn="t">
                        <a:buFont typeface="Arial" pitchFamily="34" charset="0"/>
                        <a:buChar char="•"/>
                      </a:pPr>
                      <a:r>
                        <a:rPr lang="en-US" sz="1200">
                          <a:latin typeface="Calibri" panose="020F0502020204030204" pitchFamily="34" charset="0"/>
                          <a:cs typeface="Calibri" panose="020F0502020204030204" pitchFamily="34" charset="0"/>
                        </a:rPr>
                        <a:t>Reaching a New Energy Sciences Workforce (RENEW) - $11.5M (+$5.5M)</a:t>
                      </a:r>
                    </a:p>
                    <a:p>
                      <a:pPr marL="285750" indent="-285750" algn="l" fontAlgn="t">
                        <a:buFont typeface="Arial" pitchFamily="34" charset="0"/>
                        <a:buChar char="•"/>
                      </a:pPr>
                      <a:r>
                        <a:rPr lang="en-US" sz="1200" b="0" u="none" strike="noStrike">
                          <a:effectLst/>
                          <a:latin typeface="Calibri" panose="020F0502020204030204" pitchFamily="34" charset="0"/>
                          <a:cs typeface="Calibri" panose="020F0502020204030204" pitchFamily="34" charset="0"/>
                        </a:rPr>
                        <a:t>Funding to Accelerated, Inclusive Research (FAIR) - $5M (+$3M)</a:t>
                      </a:r>
                    </a:p>
                    <a:p>
                      <a:pPr marL="0" indent="0" algn="l" fontAlgn="t">
                        <a:buFont typeface="Arial" pitchFamily="34" charset="0"/>
                        <a:buNone/>
                      </a:pPr>
                      <a:endParaRPr lang="en-US" sz="1200" b="0" u="none" strike="noStrike">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1493755028"/>
                  </a:ext>
                </a:extLst>
              </a:tr>
            </a:tbl>
          </a:graphicData>
        </a:graphic>
      </p:graphicFrame>
      <p:sp>
        <p:nvSpPr>
          <p:cNvPr id="7" name="TextBox 6">
            <a:extLst>
              <a:ext uri="{FF2B5EF4-FFF2-40B4-BE49-F238E27FC236}">
                <a16:creationId xmlns:a16="http://schemas.microsoft.com/office/drawing/2014/main" id="{FC10176B-51BB-4B80-8F4B-3798A8A46EAB}"/>
              </a:ext>
            </a:extLst>
          </p:cNvPr>
          <p:cNvSpPr txBox="1"/>
          <p:nvPr/>
        </p:nvSpPr>
        <p:spPr>
          <a:xfrm>
            <a:off x="492582" y="1057093"/>
            <a:ext cx="2564371" cy="369332"/>
          </a:xfrm>
          <a:prstGeom prst="rect">
            <a:avLst/>
          </a:prstGeom>
          <a:noFill/>
        </p:spPr>
        <p:txBody>
          <a:bodyPr wrap="square" rtlCol="0">
            <a:spAutoFit/>
          </a:bodyPr>
          <a:lstStyle/>
          <a:p>
            <a:r>
              <a:rPr lang="en-US"/>
              <a:t>Initiatives</a:t>
            </a:r>
          </a:p>
        </p:txBody>
      </p:sp>
      <p:sp>
        <p:nvSpPr>
          <p:cNvPr id="8" name="Title 1">
            <a:extLst>
              <a:ext uri="{FF2B5EF4-FFF2-40B4-BE49-F238E27FC236}">
                <a16:creationId xmlns:a16="http://schemas.microsoft.com/office/drawing/2014/main" id="{73284669-D131-471E-AAA1-A08B82C70292}"/>
              </a:ext>
            </a:extLst>
          </p:cNvPr>
          <p:cNvSpPr txBox="1"/>
          <p:nvPr/>
        </p:nvSpPr>
        <p:spPr>
          <a:xfrm>
            <a:off x="1591220" y="365760"/>
            <a:ext cx="9009559" cy="487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sz="2800">
                <a:solidFill>
                  <a:schemeClr val="bg1"/>
                </a:solidFill>
                <a:latin typeface="Calibri" panose="020F0502020204030204" pitchFamily="34" charset="0"/>
                <a:cs typeface="Calibri" panose="020F0502020204030204" pitchFamily="34" charset="0"/>
              </a:rPr>
              <a:t>Summary of 2024 PR Changes Relative to FY 2023 Enacted</a:t>
            </a:r>
          </a:p>
        </p:txBody>
      </p:sp>
    </p:spTree>
    <p:extLst>
      <p:ext uri="{BB962C8B-B14F-4D97-AF65-F5344CB8AC3E}">
        <p14:creationId xmlns:p14="http://schemas.microsoft.com/office/powerpoint/2010/main" val="29183010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title"/>
          </p:nvPr>
        </p:nvSpPr>
        <p:spPr>
          <a:xfrm flipH="1">
            <a:off x="1524000" y="0"/>
            <a:ext cx="0" cy="0"/>
          </a:xfrm>
        </p:spPr>
        <p:txBody>
          <a:bodyPr>
            <a:normAutofit fontScale="90000"/>
          </a:bodyPr>
          <a:ls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a:lstStyle>
          <a:p>
            <a:pPr>
              <a:defRPr/>
            </a:pPr>
            <a:endParaRPr lang="en-US"/>
          </a:p>
          <a:p>
            <a:pPr>
              <a:defRPr/>
            </a:pPr>
            <a:endParaRPr lang="en-US"/>
          </a:p>
        </p:txBody>
      </p:sp>
      <p:graphicFrame>
        <p:nvGraphicFramePr>
          <p:cNvPr id="6" name="Table 5">
            <a:extLst>
              <a:ext uri="{FF2B5EF4-FFF2-40B4-BE49-F238E27FC236}">
                <a16:creationId xmlns:a16="http://schemas.microsoft.com/office/drawing/2014/main" id="{2E6D65E2-9E89-4D20-BF4F-BD410E8AAFB5}"/>
              </a:ext>
            </a:extLst>
          </p:cNvPr>
          <p:cNvGraphicFramePr>
            <a:graphicFrameLocks noGrp="1"/>
          </p:cNvGraphicFramePr>
          <p:nvPr>
            <p:extLst>
              <p:ext uri="{D42A27DB-BD31-4B8C-83A1-F6EECF244321}">
                <p14:modId xmlns:p14="http://schemas.microsoft.com/office/powerpoint/2010/main" val="1065625087"/>
              </p:ext>
            </p:extLst>
          </p:nvPr>
        </p:nvGraphicFramePr>
        <p:xfrm>
          <a:off x="678180" y="1457365"/>
          <a:ext cx="11044098" cy="4193783"/>
        </p:xfrm>
        <a:graphic>
          <a:graphicData uri="http://schemas.openxmlformats.org/drawingml/2006/table">
            <a:tbl>
              <a:tblPr>
                <a:tableStyleId>{35758FB7-9AC5-4552-8A53-C91805E547FA}</a:tableStyleId>
              </a:tblPr>
              <a:tblGrid>
                <a:gridCol w="3705766">
                  <a:extLst>
                    <a:ext uri="{9D8B030D-6E8A-4147-A177-3AD203B41FA5}">
                      <a16:colId xmlns:a16="http://schemas.microsoft.com/office/drawing/2014/main" val="1680398467"/>
                    </a:ext>
                  </a:extLst>
                </a:gridCol>
                <a:gridCol w="3669166">
                  <a:extLst>
                    <a:ext uri="{9D8B030D-6E8A-4147-A177-3AD203B41FA5}">
                      <a16:colId xmlns:a16="http://schemas.microsoft.com/office/drawing/2014/main" val="3148816253"/>
                    </a:ext>
                  </a:extLst>
                </a:gridCol>
                <a:gridCol w="3669166">
                  <a:extLst>
                    <a:ext uri="{9D8B030D-6E8A-4147-A177-3AD203B41FA5}">
                      <a16:colId xmlns:a16="http://schemas.microsoft.com/office/drawing/2014/main" val="998902416"/>
                    </a:ext>
                  </a:extLst>
                </a:gridCol>
              </a:tblGrid>
              <a:tr h="315804">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2022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2023 Enacted</a:t>
                      </a:r>
                    </a:p>
                  </a:txBody>
                  <a:tcPr marL="6799" marR="6799" marT="6799" marB="0" anchor="ctr"/>
                </a:tc>
                <a:tc>
                  <a:txBody>
                    <a:bodyPr/>
                    <a:lstStyle/>
                    <a:p>
                      <a:pPr marL="0" algn="ctr" defTabSz="914400" rtl="0" eaLnBrk="1" fontAlgn="b" latinLnBrk="0" hangingPunct="1"/>
                      <a:r>
                        <a:rPr lang="en-US" sz="1100" u="none" strike="noStrike" kern="1200">
                          <a:solidFill>
                            <a:schemeClr val="dk1"/>
                          </a:solidFill>
                          <a:effectLst/>
                          <a:latin typeface="+mn-lt"/>
                          <a:ea typeface="+mn-ea"/>
                          <a:cs typeface="+mn-cs"/>
                        </a:rPr>
                        <a:t>FY 2024 PR</a:t>
                      </a:r>
                    </a:p>
                  </a:txBody>
                  <a:tcPr marL="6799" marR="6799" marT="6799" marB="0" anchor="ctr"/>
                </a:tc>
                <a:extLst>
                  <a:ext uri="{0D108BD9-81ED-4DB2-BD59-A6C34878D82A}">
                    <a16:rowId xmlns:a16="http://schemas.microsoft.com/office/drawing/2014/main" val="2462201681"/>
                  </a:ext>
                </a:extLst>
              </a:tr>
              <a:tr h="1200042">
                <a:tc>
                  <a:txBody>
                    <a:bodyPr/>
                    <a:lstStyle/>
                    <a:p>
                      <a:pPr algn="l" fontAlgn="t"/>
                      <a:r>
                        <a:rPr lang="en-US" sz="1200" b="1" u="none" strike="noStrike">
                          <a:effectLst/>
                          <a:latin typeface="Calibri" panose="020F0502020204030204" pitchFamily="34" charset="0"/>
                          <a:cs typeface="Calibri" panose="020F0502020204030204" pitchFamily="34" charset="0"/>
                        </a:rPr>
                        <a:t>Facility operations supported at &gt;90% of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20 weeks (90 % maximum)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31 weeks (90 %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39 weeks (93 %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12 weeks (100% of optimal)</a:t>
                      </a:r>
                    </a:p>
                  </a:txBody>
                  <a:tcPr marL="6799" marR="6799" marT="6799"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All NP user facilities operate at &gt;90% of optimal in FY 2023.</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25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33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40 weeks (96 % optimal)</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26 weeks (99% of optimal)</a:t>
                      </a:r>
                    </a:p>
                  </a:txBody>
                  <a:tcPr marL="6799" marR="6799" marT="6799" marB="0" anchor="ctr"/>
                </a:tc>
                <a:tc>
                  <a:txBody>
                    <a:bodyPr/>
                    <a:lstStyle/>
                    <a:p>
                      <a:pPr algn="l" fontAlgn="t"/>
                      <a:r>
                        <a:rPr lang="en-US" sz="1200" b="1" u="none" strike="noStrike">
                          <a:effectLst/>
                          <a:latin typeface="Calibri" panose="020F0502020204030204" pitchFamily="34" charset="0"/>
                          <a:cs typeface="Calibri" panose="020F0502020204030204" pitchFamily="34" charset="0"/>
                        </a:rPr>
                        <a:t>All NP user facilities operate at roughly 90% of optimal funding in FY 2024.</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RHIC</a:t>
                      </a:r>
                      <a:r>
                        <a:rPr lang="en-US" sz="1200" u="none" strike="noStrike">
                          <a:effectLst/>
                          <a:latin typeface="Calibri" panose="020F0502020204030204" pitchFamily="34" charset="0"/>
                          <a:cs typeface="Calibri" panose="020F0502020204030204" pitchFamily="34" charset="0"/>
                        </a:rPr>
                        <a:t> operates 20 weeks (94 %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CEBAF</a:t>
                      </a:r>
                      <a:r>
                        <a:rPr lang="en-US" sz="1200" u="none" strike="noStrike">
                          <a:effectLst/>
                          <a:latin typeface="Calibri" panose="020F0502020204030204" pitchFamily="34" charset="0"/>
                          <a:cs typeface="Calibri" panose="020F0502020204030204" pitchFamily="34" charset="0"/>
                        </a:rPr>
                        <a:t> operates 27 weeks (88 %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ATLAS</a:t>
                      </a:r>
                      <a:r>
                        <a:rPr lang="en-US" sz="1200" u="none" strike="noStrike">
                          <a:effectLst/>
                          <a:latin typeface="Calibri" panose="020F0502020204030204" pitchFamily="34" charset="0"/>
                          <a:cs typeface="Calibri" panose="020F0502020204030204" pitchFamily="34" charset="0"/>
                        </a:rPr>
                        <a:t> operates 39 weeks (94 % optimal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FRIB</a:t>
                      </a:r>
                      <a:r>
                        <a:rPr lang="en-US" sz="1200" u="none" strike="noStrike">
                          <a:effectLst/>
                          <a:latin typeface="Calibri" panose="020F0502020204030204" pitchFamily="34" charset="0"/>
                          <a:cs typeface="Calibri" panose="020F0502020204030204" pitchFamily="34" charset="0"/>
                        </a:rPr>
                        <a:t> operates 24 weeks (91% of optimal funding)</a:t>
                      </a:r>
                    </a:p>
                  </a:txBody>
                  <a:tcPr marL="6799" marR="6799" marT="6799" marB="0" anchor="ctr"/>
                </a:tc>
                <a:extLst>
                  <a:ext uri="{0D108BD9-81ED-4DB2-BD59-A6C34878D82A}">
                    <a16:rowId xmlns:a16="http://schemas.microsoft.com/office/drawing/2014/main" val="1179223151"/>
                  </a:ext>
                </a:extLst>
              </a:tr>
              <a:tr h="604049">
                <a:tc>
                  <a:txBody>
                    <a:bodyPr/>
                    <a:lstStyle/>
                    <a:p>
                      <a:pPr algn="l" fontAlgn="t"/>
                      <a:r>
                        <a:rPr lang="en-US" sz="1200" b="1" u="none" strike="noStrike">
                          <a:effectLst/>
                          <a:latin typeface="Calibri" panose="020F0502020204030204" pitchFamily="34" charset="0"/>
                          <a:cs typeface="Calibri" panose="020F0502020204030204" pitchFamily="34" charset="0"/>
                        </a:rPr>
                        <a:t>FRIB Operations increased, </a:t>
                      </a:r>
                      <a:r>
                        <a:rPr lang="en-US" sz="1200" b="0" u="none" strike="noStrike">
                          <a:effectLst/>
                          <a:latin typeface="Calibri" panose="020F0502020204030204" pitchFamily="34" charset="0"/>
                          <a:cs typeface="Calibri" panose="020F0502020204030204" pitchFamily="34" charset="0"/>
                        </a:rPr>
                        <a:t>but still slightly </a:t>
                      </a:r>
                      <a:r>
                        <a:rPr lang="en-US" sz="1200" u="none" strike="noStrike">
                          <a:effectLst/>
                          <a:latin typeface="Calibri" panose="020F0502020204030204" pitchFamily="34" charset="0"/>
                          <a:cs typeface="Calibri" panose="020F0502020204030204" pitchFamily="34" charset="0"/>
                        </a:rPr>
                        <a:t>below planned levels</a:t>
                      </a:r>
                      <a:r>
                        <a:rPr lang="en-US" sz="1200" u="none" strike="noStrike" baseline="0">
                          <a:effectLst/>
                          <a:latin typeface="Calibri" panose="020F0502020204030204" pitchFamily="34" charset="0"/>
                          <a:cs typeface="Calibri" panose="020F0502020204030204" pitchFamily="34" charset="0"/>
                        </a:rPr>
                        <a:t> ($77M in PR vs $82M planned)</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FRIB Operations increased </a:t>
                      </a:r>
                      <a:r>
                        <a:rPr lang="en-US" sz="1200" b="0" u="none" strike="noStrike">
                          <a:effectLst/>
                          <a:latin typeface="Calibri" panose="020F0502020204030204" pitchFamily="34" charset="0"/>
                          <a:cs typeface="Calibri" panose="020F0502020204030204" pitchFamily="34" charset="0"/>
                        </a:rPr>
                        <a:t>to near optimal level.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FRIB Operations slightly reduced, </a:t>
                      </a:r>
                      <a:r>
                        <a:rPr lang="en-US" sz="1200" b="0" u="none" strike="noStrike">
                          <a:effectLst/>
                          <a:latin typeface="Calibri" panose="020F0502020204030204" pitchFamily="34" charset="0"/>
                          <a:cs typeface="Calibri" panose="020F0502020204030204" pitchFamily="34" charset="0"/>
                        </a:rPr>
                        <a:t>and </a:t>
                      </a:r>
                      <a:r>
                        <a:rPr lang="en-US" sz="1200" u="none" strike="noStrike">
                          <a:effectLst/>
                          <a:latin typeface="Calibri" panose="020F0502020204030204" pitchFamily="34" charset="0"/>
                          <a:cs typeface="Calibri" panose="020F0502020204030204" pitchFamily="34" charset="0"/>
                        </a:rPr>
                        <a:t>below optimal levels</a:t>
                      </a:r>
                      <a:r>
                        <a:rPr lang="en-US" sz="1200" u="none" strike="noStrike" baseline="0">
                          <a:effectLst/>
                          <a:latin typeface="Calibri" panose="020F0502020204030204" pitchFamily="34" charset="0"/>
                          <a:cs typeface="Calibri" panose="020F0502020204030204" pitchFamily="34" charset="0"/>
                        </a:rPr>
                        <a:t> ($96.2M in Request vs $102.4M optimal)</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728626828"/>
                  </a:ext>
                </a:extLst>
              </a:tr>
              <a:tr h="604049">
                <a:tc>
                  <a:txBody>
                    <a:bodyPr/>
                    <a:lstStyle/>
                    <a:p>
                      <a:pPr algn="l" fontAlgn="t"/>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$20M and OPC of $24.8M in annual appropriation, and TEC of $128.24M and OPC of $10M in the Inflation Reduction Act. </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$50M and OPC of $20M</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tc>
                  <a:txBody>
                    <a:bodyPr/>
                    <a:lstStyle/>
                    <a:p>
                      <a:pPr marL="0" marR="0" lvl="0" indent="0" algn="l" defTabSz="912583"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EIC construction </a:t>
                      </a:r>
                      <a:r>
                        <a:rPr lang="en-US" sz="1200" u="none" strike="noStrike">
                          <a:effectLst/>
                          <a:latin typeface="Calibri" panose="020F0502020204030204" pitchFamily="34" charset="0"/>
                          <a:cs typeface="Calibri" panose="020F0502020204030204" pitchFamily="34" charset="0"/>
                        </a:rPr>
                        <a:t>at TEC of $95M and OPC of $2.9M</a:t>
                      </a:r>
                      <a:endParaRPr lang="en-US" sz="1200" b="1" i="0" u="none" strike="noStrike">
                        <a:solidFill>
                          <a:srgbClr val="000000"/>
                        </a:solidFill>
                        <a:effectLst/>
                        <a:latin typeface="Calibri" panose="020F0502020204030204" pitchFamily="34" charset="0"/>
                        <a:cs typeface="Calibri" panose="020F0502020204030204" pitchFamily="34" charset="0"/>
                      </a:endParaRPr>
                    </a:p>
                  </a:txBody>
                  <a:tcPr marL="6799" marR="6799" marT="6799" marB="0" anchor="ctr"/>
                </a:tc>
                <a:extLst>
                  <a:ext uri="{0D108BD9-81ED-4DB2-BD59-A6C34878D82A}">
                    <a16:rowId xmlns:a16="http://schemas.microsoft.com/office/drawing/2014/main" val="1214786355"/>
                  </a:ext>
                </a:extLst>
              </a:tr>
              <a:tr h="1398705">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 are supported with both the annual appropriation and Inflation Reduction Act funds:</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above baseline</a:t>
                      </a:r>
                      <a:r>
                        <a:rPr lang="en-US" sz="1200" u="none" strike="noStrike" baseline="0">
                          <a:effectLst/>
                          <a:latin typeface="Calibri" panose="020F0502020204030204" pitchFamily="34" charset="0"/>
                          <a:cs typeface="Calibri" panose="020F0502020204030204" pitchFamily="34" charset="0"/>
                        </a:rPr>
                        <a:t> level</a:t>
                      </a:r>
                      <a:r>
                        <a:rPr lang="en-US" sz="1200" u="none" strike="noStrike">
                          <a:effectLst/>
                          <a:latin typeface="Calibri" panose="020F0502020204030204" pitchFamily="34" charset="0"/>
                          <a:cs typeface="Calibri" panose="020F0502020204030204" pitchFamily="34" charset="0"/>
                        </a:rPr>
                        <a:t> ($16.7M)</a:t>
                      </a:r>
                    </a:p>
                    <a:p>
                      <a:pPr marL="171450" indent="-171450" algn="l" fontAlgn="t">
                        <a:buFontTx/>
                        <a:buChar char="-"/>
                      </a:pPr>
                      <a:r>
                        <a:rPr lang="en-US" sz="1200" b="1" u="none" strike="noStrike" err="1">
                          <a:effectLst/>
                          <a:latin typeface="Calibri" panose="020F0502020204030204" pitchFamily="34" charset="0"/>
                          <a:cs typeface="Calibri" panose="020F0502020204030204" pitchFamily="34" charset="0"/>
                        </a:rPr>
                        <a:t>sPHENIX</a:t>
                      </a:r>
                      <a:r>
                        <a:rPr lang="en-US" sz="1200" u="none" strike="noStrike">
                          <a:effectLst/>
                          <a:latin typeface="Calibri" panose="020F0502020204030204" pitchFamily="34" charset="0"/>
                          <a:cs typeface="Calibri" panose="020F0502020204030204" pitchFamily="34" charset="0"/>
                        </a:rPr>
                        <a:t> at baseline level in final year ($0.2M)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MOLLER</a:t>
                      </a:r>
                      <a:r>
                        <a:rPr lang="en-US" sz="1200" u="none" strike="noStrike">
                          <a:effectLst/>
                          <a:latin typeface="Calibri" panose="020F0502020204030204" pitchFamily="34" charset="0"/>
                          <a:cs typeface="Calibri" panose="020F0502020204030204" pitchFamily="34" charset="0"/>
                        </a:rPr>
                        <a:t> above planned level ($36.2M)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$8.4M</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$34.84M</a:t>
                      </a:r>
                    </a:p>
                  </a:txBody>
                  <a:tcPr marL="6799" marR="6799" marT="6799" marB="0" anchor="ctr"/>
                </a:tc>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at optimal level, providing the project with the final year of funding ($15.5M)</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MOLLER</a:t>
                      </a:r>
                      <a:r>
                        <a:rPr lang="en-US" sz="1200" u="none" strike="noStrike">
                          <a:effectLst/>
                          <a:latin typeface="Calibri" panose="020F0502020204030204" pitchFamily="34" charset="0"/>
                          <a:cs typeface="Calibri" panose="020F0502020204030204" pitchFamily="34" charset="0"/>
                        </a:rPr>
                        <a:t> receives the final $4M of planned TEC funding</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$1.44M TEC</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$3M TEC</a:t>
                      </a:r>
                    </a:p>
                  </a:txBody>
                  <a:tcPr marL="6799" marR="6799" marT="6799" marB="0" anchor="ctr"/>
                </a:tc>
                <a:tc>
                  <a:txBody>
                    <a:bodyPr/>
                    <a:lstStyle/>
                    <a:p>
                      <a:pPr marL="0" marR="0" lvl="0" indent="0" algn="l" defTabSz="914400" rtl="0" eaLnBrk="1" fontAlgn="t" latinLnBrk="0" hangingPunct="1">
                        <a:lnSpc>
                          <a:spcPct val="100000"/>
                        </a:lnSpc>
                        <a:spcBef>
                          <a:spcPct val="0"/>
                        </a:spcBef>
                        <a:spcAft>
                          <a:spcPct val="0"/>
                        </a:spcAft>
                        <a:buClrTx/>
                        <a:buSzTx/>
                        <a:buFontTx/>
                        <a:buNone/>
                        <a:defRPr/>
                      </a:pPr>
                      <a:r>
                        <a:rPr lang="en-US" sz="1200" b="1" u="none" strike="noStrike">
                          <a:effectLst/>
                          <a:latin typeface="Calibri" panose="020F0502020204030204" pitchFamily="34" charset="0"/>
                          <a:cs typeface="Calibri" panose="020F0502020204030204" pitchFamily="34" charset="0"/>
                        </a:rPr>
                        <a:t>Ongoing Major Items of Equipment:</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GRETA</a:t>
                      </a:r>
                      <a:r>
                        <a:rPr lang="en-US" sz="1200" u="none" strike="noStrike">
                          <a:effectLst/>
                          <a:latin typeface="Calibri" panose="020F0502020204030204" pitchFamily="34" charset="0"/>
                          <a:cs typeface="Calibri" panose="020F0502020204030204" pitchFamily="34" charset="0"/>
                        </a:rPr>
                        <a:t> and </a:t>
                      </a:r>
                      <a:r>
                        <a:rPr lang="en-US" sz="1200" b="1" u="none" strike="noStrike">
                          <a:effectLst/>
                          <a:latin typeface="Calibri" panose="020F0502020204030204" pitchFamily="34" charset="0"/>
                          <a:cs typeface="Calibri" panose="020F0502020204030204" pitchFamily="34" charset="0"/>
                        </a:rPr>
                        <a:t>MOLLER </a:t>
                      </a:r>
                      <a:r>
                        <a:rPr lang="en-US" sz="1200" u="none" strike="noStrike">
                          <a:effectLst/>
                          <a:latin typeface="Calibri" panose="020F0502020204030204" pitchFamily="34" charset="0"/>
                          <a:cs typeface="Calibri" panose="020F0502020204030204" pitchFamily="34" charset="0"/>
                        </a:rPr>
                        <a:t>at received full TPC amount in FY 23 Request. Progress continues, but no new funding requested in FY24.</a:t>
                      </a:r>
                    </a:p>
                    <a:p>
                      <a:pPr marL="171450" indent="-171450" algn="l" fontAlgn="t">
                        <a:buFontTx/>
                        <a:buChar char="-"/>
                      </a:pPr>
                      <a:r>
                        <a:rPr lang="en-US" sz="1200" b="1" u="none" strike="noStrike">
                          <a:effectLst/>
                          <a:latin typeface="Calibri" panose="020F0502020204030204" pitchFamily="34" charset="0"/>
                          <a:cs typeface="Calibri" panose="020F0502020204030204" pitchFamily="34" charset="0"/>
                        </a:rPr>
                        <a:t>TSNLDBD</a:t>
                      </a:r>
                      <a:r>
                        <a:rPr lang="en-US" sz="1200" u="none" strike="noStrike">
                          <a:effectLst/>
                          <a:latin typeface="Calibri" panose="020F0502020204030204" pitchFamily="34" charset="0"/>
                          <a:cs typeface="Calibri" panose="020F0502020204030204" pitchFamily="34" charset="0"/>
                        </a:rPr>
                        <a:t> at $3M TEC</a:t>
                      </a:r>
                    </a:p>
                    <a:p>
                      <a:pPr marL="171450" indent="-171450" algn="l" fontAlgn="t">
                        <a:buFontTx/>
                        <a:buChar char="-"/>
                      </a:pPr>
                      <a:r>
                        <a:rPr lang="en-US" sz="1200" b="1" i="0" u="none" strike="noStrike">
                          <a:solidFill>
                            <a:srgbClr val="000000"/>
                          </a:solidFill>
                          <a:effectLst/>
                          <a:latin typeface="Calibri" panose="020F0502020204030204" pitchFamily="34" charset="0"/>
                          <a:cs typeface="Calibri" panose="020F0502020204030204" pitchFamily="34" charset="0"/>
                        </a:rPr>
                        <a:t>HRS </a:t>
                      </a:r>
                      <a:r>
                        <a:rPr lang="en-US" sz="1200" b="0" i="0" u="none" strike="noStrike">
                          <a:solidFill>
                            <a:srgbClr val="000000"/>
                          </a:solidFill>
                          <a:effectLst/>
                          <a:latin typeface="Calibri" panose="020F0502020204030204" pitchFamily="34" charset="0"/>
                          <a:cs typeface="Calibri" panose="020F0502020204030204" pitchFamily="34" charset="0"/>
                        </a:rPr>
                        <a:t>at $6.3M TEC</a:t>
                      </a:r>
                    </a:p>
                  </a:txBody>
                  <a:tcPr marL="6799" marR="6799" marT="6799" marB="0" anchor="ctr"/>
                </a:tc>
                <a:extLst>
                  <a:ext uri="{0D108BD9-81ED-4DB2-BD59-A6C34878D82A}">
                    <a16:rowId xmlns:a16="http://schemas.microsoft.com/office/drawing/2014/main" val="694235186"/>
                  </a:ext>
                </a:extLst>
              </a:tr>
            </a:tbl>
          </a:graphicData>
        </a:graphic>
      </p:graphicFrame>
      <p:sp>
        <p:nvSpPr>
          <p:cNvPr id="7" name="TextBox 6">
            <a:extLst>
              <a:ext uri="{FF2B5EF4-FFF2-40B4-BE49-F238E27FC236}">
                <a16:creationId xmlns:a16="http://schemas.microsoft.com/office/drawing/2014/main" id="{25F445CD-A98D-4B1E-9A70-EF3FD8C068F5}"/>
              </a:ext>
            </a:extLst>
          </p:cNvPr>
          <p:cNvSpPr txBox="1"/>
          <p:nvPr/>
        </p:nvSpPr>
        <p:spPr>
          <a:xfrm>
            <a:off x="469722" y="1088033"/>
            <a:ext cx="3478771" cy="369332"/>
          </a:xfrm>
          <a:prstGeom prst="rect">
            <a:avLst/>
          </a:prstGeom>
          <a:noFill/>
        </p:spPr>
        <p:txBody>
          <a:bodyPr wrap="square" rtlCol="0">
            <a:spAutoFit/>
          </a:bodyPr>
          <a:lstStyle/>
          <a:p>
            <a:r>
              <a:rPr lang="en-US"/>
              <a:t>Facility Operations and Projects</a:t>
            </a:r>
          </a:p>
        </p:txBody>
      </p:sp>
      <p:sp>
        <p:nvSpPr>
          <p:cNvPr id="11" name="Title 1">
            <a:extLst>
              <a:ext uri="{FF2B5EF4-FFF2-40B4-BE49-F238E27FC236}">
                <a16:creationId xmlns:a16="http://schemas.microsoft.com/office/drawing/2014/main" id="{63E0D8D0-2439-F1C0-1D8F-C60BC86165C4}"/>
              </a:ext>
            </a:extLst>
          </p:cNvPr>
          <p:cNvSpPr txBox="1"/>
          <p:nvPr/>
        </p:nvSpPr>
        <p:spPr>
          <a:xfrm>
            <a:off x="1591220" y="365760"/>
            <a:ext cx="9009559" cy="4876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mj-lt"/>
                <a:ea typeface="+mj-ea"/>
                <a:cs typeface="+mj-cs"/>
              </a:defRPr>
            </a:lvl1pPr>
          </a:lstStyle>
          <a:p>
            <a:r>
              <a:rPr lang="en-US" sz="2800">
                <a:solidFill>
                  <a:schemeClr val="bg1"/>
                </a:solidFill>
                <a:latin typeface="Calibri" panose="020F0502020204030204" pitchFamily="34" charset="0"/>
                <a:cs typeface="Calibri" panose="020F0502020204030204" pitchFamily="34" charset="0"/>
              </a:rPr>
              <a:t>Summary of 2024 PR Changes Relative to FY 2023 Enacted</a:t>
            </a:r>
          </a:p>
        </p:txBody>
      </p:sp>
    </p:spTree>
    <p:extLst>
      <p:ext uri="{BB962C8B-B14F-4D97-AF65-F5344CB8AC3E}">
        <p14:creationId xmlns:p14="http://schemas.microsoft.com/office/powerpoint/2010/main" val="217118825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569531-EE17-14C0-0667-8111C49023DB}"/>
              </a:ext>
            </a:extLst>
          </p:cNvPr>
          <p:cNvSpPr txBox="1"/>
          <p:nvPr/>
        </p:nvSpPr>
        <p:spPr>
          <a:xfrm>
            <a:off x="649823" y="1043083"/>
            <a:ext cx="11441142" cy="4275521"/>
          </a:xfrm>
          <a:prstGeom prst="rect">
            <a:avLst/>
          </a:prstGeom>
          <a:noFill/>
          <a:ln w="38100" cmpd="thickThin">
            <a:noFill/>
          </a:ln>
        </p:spPr>
        <p:style>
          <a:lnRef idx="2">
            <a:schemeClr val="dk1"/>
          </a:lnRef>
          <a:fillRef idx="1">
            <a:schemeClr val="lt1"/>
          </a:fillRef>
          <a:effectRef idx="0">
            <a:schemeClr val="dk1"/>
          </a:effectRef>
          <a:fontRef idx="minor">
            <a:schemeClr val="dk1"/>
          </a:fontRef>
        </p:style>
        <p:txBody>
          <a:bodyPr wrap="square" lIns="68572" tIns="34286" rIns="68572" bIns="34286" rtlCol="0">
            <a:spAutoFit/>
          </a:bodyPr>
          <a:lstStyle/>
          <a:p>
            <a:pPr marL="0" lvl="3">
              <a:spcAft>
                <a:spcPts val="800"/>
              </a:spcAft>
            </a:pPr>
            <a:r>
              <a:rPr lang="en-US" sz="2000" dirty="0">
                <a:latin typeface="Calibri" panose="020F0502020204030204" pitchFamily="34" charset="0"/>
                <a:ea typeface="Calibri" panose="020F0502020204030204" pitchFamily="34" charset="0"/>
              </a:rPr>
              <a:t>Understanding why matter takes on the specific forms observed in nature and how that knowledge can benefit energy, commerce, medicine, and national security, by:</a:t>
            </a:r>
            <a:endParaRPr lang="en-US" sz="2000" dirty="0">
              <a:latin typeface="Calibri" panose="020F0502020204030204" pitchFamily="34" charset="0"/>
              <a:cs typeface="Arial" pitchFamily="34"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Mapping the quantum cosmos inside the proton using the future </a:t>
            </a:r>
            <a:r>
              <a:rPr lang="en-US" sz="2000" dirty="0">
                <a:solidFill>
                  <a:srgbClr val="FF0000"/>
                </a:solidFill>
                <a:latin typeface="Calibri" panose="020F0502020204030204" pitchFamily="34" charset="0"/>
                <a:ea typeface="Times New Roman" panose="02020603050405020304" pitchFamily="18" charset="0"/>
              </a:rPr>
              <a:t>Electron-Ion Collider</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Discovering the properties of the novel quark-gluon plasma  </a:t>
            </a:r>
            <a:r>
              <a:rPr lang="en-US" sz="2000" dirty="0">
                <a:solidFill>
                  <a:srgbClr val="FF0000"/>
                </a:solidFill>
                <a:latin typeface="Calibri" panose="020F0502020204030204" pitchFamily="34" charset="0"/>
                <a:ea typeface="Times New Roman" panose="02020603050405020304" pitchFamily="18" charset="0"/>
              </a:rPr>
              <a:t>RHIC, LHC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mechanism underlying the confinement of quarks and gluons via </a:t>
            </a:r>
            <a:r>
              <a:rPr lang="en-US" sz="2000" dirty="0">
                <a:solidFill>
                  <a:srgbClr val="FF0000"/>
                </a:solidFill>
                <a:latin typeface="Calibri" panose="020F0502020204030204" pitchFamily="34" charset="0"/>
                <a:ea typeface="Times New Roman" panose="02020603050405020304" pitchFamily="18" charset="0"/>
              </a:rPr>
              <a:t>CEBAF and RHIC</a:t>
            </a:r>
            <a:endParaRPr lang="en-US" sz="2000" dirty="0">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Searching for new exotic particles and violations of nature’s symmetries at </a:t>
            </a:r>
            <a:r>
              <a:rPr lang="en-US" sz="2000" dirty="0">
                <a:solidFill>
                  <a:srgbClr val="FF0000"/>
                </a:solidFill>
                <a:latin typeface="Calibri" panose="020F0502020204030204" pitchFamily="34" charset="0"/>
                <a:ea typeface="Times New Roman" panose="02020603050405020304" pitchFamily="18" charset="0"/>
              </a:rPr>
              <a:t>CEBAF, FRIB, ATLAS</a:t>
            </a:r>
            <a:endParaRPr lang="en-US" sz="2000" dirty="0">
              <a:solidFill>
                <a:srgbClr val="FF0000"/>
              </a:solidFill>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Determining the limits of nuclear existence and how are heavy elements made via </a:t>
            </a:r>
            <a:r>
              <a:rPr lang="en-US" sz="2000" dirty="0">
                <a:solidFill>
                  <a:srgbClr val="FF0000"/>
                </a:solidFill>
                <a:latin typeface="Calibri" panose="020F0502020204030204" pitchFamily="34" charset="0"/>
                <a:ea typeface="Times New Roman" panose="02020603050405020304" pitchFamily="18" charset="0"/>
              </a:rPr>
              <a:t>FRIB and ATLAS</a:t>
            </a:r>
            <a:endParaRPr lang="en-US" sz="2000" dirty="0">
              <a:solidFill>
                <a:srgbClr val="FF0000"/>
              </a:solidFill>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Searching for lepton number violation and other sources of time-reversal asymmetry </a:t>
            </a:r>
            <a:r>
              <a:rPr lang="en-US" sz="20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via Neutrino-less Double Beta Decay and Electric Dipole Moments</a:t>
            </a:r>
            <a:r>
              <a:rPr lang="en-US" sz="1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2000" dirty="0">
              <a:solidFill>
                <a:srgbClr val="FF0000"/>
              </a:solidFill>
              <a:latin typeface="Times New Roman" panose="02020603050405020304" pitchFamily="18"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ea typeface="Times New Roman" panose="02020603050405020304" pitchFamily="18" charset="0"/>
              </a:rPr>
              <a:t>Exploring the strong force in many-body systems via </a:t>
            </a:r>
            <a:r>
              <a:rPr lang="en-US" sz="2000" dirty="0" err="1">
                <a:solidFill>
                  <a:srgbClr val="FF0000"/>
                </a:solidFill>
                <a:latin typeface="Calibri" panose="020F0502020204030204" pitchFamily="34" charset="0"/>
                <a:ea typeface="Times New Roman" panose="02020603050405020304" pitchFamily="18" charset="0"/>
              </a:rPr>
              <a:t>SciDAC</a:t>
            </a:r>
            <a:r>
              <a:rPr lang="en-US" sz="2000" dirty="0">
                <a:solidFill>
                  <a:srgbClr val="FF0000"/>
                </a:solidFill>
                <a:latin typeface="Calibri" panose="020F0502020204030204" pitchFamily="34" charset="0"/>
                <a:ea typeface="Times New Roman" panose="02020603050405020304" pitchFamily="18" charset="0"/>
              </a:rPr>
              <a:t>, Core Research, QIS/QC, AI/ML</a:t>
            </a:r>
            <a:endParaRPr lang="en-US" sz="2000" dirty="0">
              <a:latin typeface="Calibri" panose="020F0502020204030204" pitchFamily="34" charset="0"/>
              <a:ea typeface="Times New Roman" panose="02020603050405020304" pitchFamily="18" charset="0"/>
            </a:endParaRPr>
          </a:p>
          <a:p>
            <a:pPr marL="557213" lvl="1" indent="-214313" algn="just">
              <a:spcAft>
                <a:spcPts val="800"/>
              </a:spcAft>
              <a:buFont typeface="Courier New" panose="02070309020205020404" pitchFamily="49" charset="0"/>
              <a:buChar char="o"/>
            </a:pPr>
            <a:r>
              <a:rPr lang="en-US" sz="2000" dirty="0">
                <a:latin typeface="Calibri" panose="020F0502020204030204" pitchFamily="34" charset="0"/>
                <a:cs typeface="Arial" pitchFamily="34" charset="0"/>
              </a:rPr>
              <a:t>Advancing Nuclear Data for Space, Energy, and Research through </a:t>
            </a:r>
            <a:r>
              <a:rPr lang="en-US" sz="2000" dirty="0">
                <a:solidFill>
                  <a:srgbClr val="FF0000"/>
                </a:solidFill>
                <a:latin typeface="Calibri" panose="020F0502020204030204" pitchFamily="34" charset="0"/>
                <a:cs typeface="Arial" pitchFamily="34" charset="0"/>
              </a:rPr>
              <a:t>Nuclear Data and AI/ML</a:t>
            </a:r>
            <a:endParaRPr lang="en-US" sz="2000" dirty="0">
              <a:cs typeface="Arial" pitchFamily="34" charset="0"/>
            </a:endParaRPr>
          </a:p>
        </p:txBody>
      </p:sp>
      <p:sp>
        <p:nvSpPr>
          <p:cNvPr id="5" name="Title 1">
            <a:extLst>
              <a:ext uri="{FF2B5EF4-FFF2-40B4-BE49-F238E27FC236}">
                <a16:creationId xmlns:a16="http://schemas.microsoft.com/office/drawing/2014/main" id="{6915F97B-B115-1692-4ED4-A14AB7A06330}"/>
              </a:ext>
            </a:extLst>
          </p:cNvPr>
          <p:cNvSpPr>
            <a:spLocks noGrp="1"/>
          </p:cNvSpPr>
          <p:nvPr>
            <p:ph type="title"/>
          </p:nvPr>
        </p:nvSpPr>
        <p:spPr>
          <a:prstGeom prst="rect">
            <a:avLst/>
          </a:prstGeom>
        </p:spPr>
        <p:txBody>
          <a:bodyPr wrap="square">
            <a:spAutoFit/>
          </a:bodyPr>
          <a:lstStyle/>
          <a:p>
            <a:pPr algn="ctr">
              <a:lnSpc>
                <a:spcPct val="90000"/>
              </a:lnSpc>
            </a:pPr>
            <a:r>
              <a:rPr lang="en-US" sz="2400"/>
              <a:t>Nuclear Physics</a:t>
            </a:r>
            <a:br>
              <a:rPr lang="en-US" sz="2400"/>
            </a:br>
            <a:r>
              <a:rPr lang="en-US" sz="2400" b="0"/>
              <a:t>Discovering, exploring, and understanding all forms of nuclear matter</a:t>
            </a:r>
          </a:p>
        </p:txBody>
      </p:sp>
      <p:grpSp>
        <p:nvGrpSpPr>
          <p:cNvPr id="6" name="Group 5">
            <a:extLst>
              <a:ext uri="{FF2B5EF4-FFF2-40B4-BE49-F238E27FC236}">
                <a16:creationId xmlns:a16="http://schemas.microsoft.com/office/drawing/2014/main" id="{9098ECAB-1C18-508E-EF95-7547A7EF6213}"/>
              </a:ext>
            </a:extLst>
          </p:cNvPr>
          <p:cNvGrpSpPr/>
          <p:nvPr/>
        </p:nvGrpSpPr>
        <p:grpSpPr>
          <a:xfrm>
            <a:off x="4484533" y="5483168"/>
            <a:ext cx="7455219" cy="1178814"/>
            <a:chOff x="340394" y="5232571"/>
            <a:chExt cx="8861595" cy="1451158"/>
          </a:xfrm>
        </p:grpSpPr>
        <p:grpSp>
          <p:nvGrpSpPr>
            <p:cNvPr id="7" name="Group 6">
              <a:extLst>
                <a:ext uri="{FF2B5EF4-FFF2-40B4-BE49-F238E27FC236}">
                  <a16:creationId xmlns:a16="http://schemas.microsoft.com/office/drawing/2014/main" id="{129EB5F9-1CFE-6FE0-6379-4C7A937A263C}"/>
                </a:ext>
              </a:extLst>
            </p:cNvPr>
            <p:cNvGrpSpPr/>
            <p:nvPr userDrawn="1"/>
          </p:nvGrpSpPr>
          <p:grpSpPr>
            <a:xfrm>
              <a:off x="340394" y="5257511"/>
              <a:ext cx="8861595" cy="1397636"/>
              <a:chOff x="-429688" y="5210799"/>
              <a:chExt cx="8861595" cy="1397636"/>
            </a:xfrm>
          </p:grpSpPr>
          <p:pic>
            <p:nvPicPr>
              <p:cNvPr id="10" name="Picture 9">
                <a:extLst>
                  <a:ext uri="{FF2B5EF4-FFF2-40B4-BE49-F238E27FC236}">
                    <a16:creationId xmlns:a16="http://schemas.microsoft.com/office/drawing/2014/main" id="{5830C009-3219-28DB-AA29-132E90C8CAAA}"/>
                  </a:ext>
                </a:extLst>
              </p:cNvPr>
              <p:cNvPicPr>
                <a:picLocks noChangeAspect="1"/>
              </p:cNvPicPr>
              <p:nvPr userDrawn="1"/>
            </p:nvPicPr>
            <p:blipFill>
              <a:blip r:embed="rId2">
                <a:extLst>
                  <a:ext uri="{28A0092B-C50C-407E-A947-70E740481C1C}">
                    <a14:useLocalDpi xmlns:a14="http://schemas.microsoft.com/office/drawing/2010/main" val="0"/>
                  </a:ext>
                </a:extLst>
              </a:blip>
              <a:srcRect l="29705" t="1497" r="12829" b="1090"/>
              <a:stretch>
                <a:fillRect/>
              </a:stretch>
            </p:blipFill>
            <p:spPr>
              <a:xfrm>
                <a:off x="-429688" y="5216517"/>
                <a:ext cx="1040524" cy="1374966"/>
              </a:xfrm>
              <a:prstGeom prst="rect">
                <a:avLst/>
              </a:prstGeom>
              <a:ln w="28575">
                <a:solidFill>
                  <a:schemeClr val="tx1"/>
                </a:solidFill>
              </a:ln>
            </p:spPr>
          </p:pic>
          <p:pic>
            <p:nvPicPr>
              <p:cNvPr id="11" name="Picture 10" descr="ATLAS_nj386569f7_online.jpg">
                <a:extLst>
                  <a:ext uri="{FF2B5EF4-FFF2-40B4-BE49-F238E27FC236}">
                    <a16:creationId xmlns:a16="http://schemas.microsoft.com/office/drawing/2014/main" id="{7C6185E0-172C-1C00-535C-DA3708DD8FA3}"/>
                  </a:ext>
                </a:extLst>
              </p:cNvPr>
              <p:cNvPicPr>
                <a:picLocks noChangeAspect="1"/>
              </p:cNvPicPr>
              <p:nvPr userDrawn="1"/>
            </p:nvPicPr>
            <p:blipFill>
              <a:blip r:embed="rId3">
                <a:extLst>
                  <a:ext uri="{28A0092B-C50C-407E-A947-70E740481C1C}">
                    <a14:useLocalDpi xmlns:a14="http://schemas.microsoft.com/office/drawing/2010/main" val="0"/>
                  </a:ext>
                </a:extLst>
              </a:blip>
              <a:srcRect t="608" r="63375" b="1872"/>
              <a:stretch>
                <a:fillRect/>
              </a:stretch>
            </p:blipFill>
            <p:spPr>
              <a:xfrm>
                <a:off x="2182466" y="5229129"/>
                <a:ext cx="1543076" cy="1379306"/>
              </a:xfrm>
              <a:prstGeom prst="rect">
                <a:avLst/>
              </a:prstGeom>
              <a:ln w="28575">
                <a:solidFill>
                  <a:schemeClr val="tx1"/>
                </a:solidFill>
              </a:ln>
            </p:spPr>
          </p:pic>
          <p:pic>
            <p:nvPicPr>
              <p:cNvPr id="12" name="Picture 11">
                <a:extLst>
                  <a:ext uri="{FF2B5EF4-FFF2-40B4-BE49-F238E27FC236}">
                    <a16:creationId xmlns:a16="http://schemas.microsoft.com/office/drawing/2014/main" id="{575DE0CA-EC1A-4A13-C0BC-40AB304026B1}"/>
                  </a:ext>
                </a:extLst>
              </p:cNvPr>
              <p:cNvPicPr>
                <a:picLocks noChangeAspect="1"/>
              </p:cNvPicPr>
              <p:nvPr userDrawn="1"/>
            </p:nvPicPr>
            <p:blipFill>
              <a:blip r:embed="rId4"/>
              <a:srcRect t="8102" r="24571"/>
              <a:stretch>
                <a:fillRect/>
              </a:stretch>
            </p:blipFill>
            <p:spPr>
              <a:xfrm>
                <a:off x="6961025" y="5210800"/>
                <a:ext cx="1470882" cy="1386400"/>
              </a:xfrm>
              <a:prstGeom prst="rect">
                <a:avLst/>
              </a:prstGeom>
              <a:ln w="28575">
                <a:solidFill>
                  <a:schemeClr val="tx1"/>
                </a:solidFill>
              </a:ln>
            </p:spPr>
          </p:pic>
          <p:pic>
            <p:nvPicPr>
              <p:cNvPr id="13" name="Picture 7">
                <a:extLst>
                  <a:ext uri="{FF2B5EF4-FFF2-40B4-BE49-F238E27FC236}">
                    <a16:creationId xmlns:a16="http://schemas.microsoft.com/office/drawing/2014/main" id="{03C55D27-2ABE-6643-9445-0E66350F61CA}"/>
                  </a:ext>
                </a:extLst>
              </p:cNvPr>
              <p:cNvPicPr>
                <a:picLocks noChangeAspect="1" noChangeArrowheads="1"/>
              </p:cNvPicPr>
              <p:nvPr userDrawn="1"/>
            </p:nvPicPr>
            <p:blipFill>
              <a:blip r:embed="rId5"/>
              <a:srcRect r="2756"/>
              <a:stretch>
                <a:fillRect/>
              </a:stretch>
            </p:blipFill>
            <p:spPr bwMode="auto">
              <a:xfrm>
                <a:off x="3697854" y="5210799"/>
                <a:ext cx="1820753" cy="1378511"/>
              </a:xfrm>
              <a:prstGeom prst="rect">
                <a:avLst/>
              </a:prstGeom>
              <a:noFill/>
              <a:ln w="28575">
                <a:solidFill>
                  <a:schemeClr val="tx1"/>
                </a:solidFill>
                <a:miter lim="800000"/>
              </a:ln>
            </p:spPr>
          </p:pic>
        </p:grpSp>
        <p:pic>
          <p:nvPicPr>
            <p:cNvPr id="8" name="Picture 7" descr="A picture containing text, vector graphics&#10;&#10;Description automatically generated">
              <a:extLst>
                <a:ext uri="{FF2B5EF4-FFF2-40B4-BE49-F238E27FC236}">
                  <a16:creationId xmlns:a16="http://schemas.microsoft.com/office/drawing/2014/main" id="{CB56387E-5372-01A4-B078-8B9087B02F76}"/>
                </a:ext>
              </a:extLst>
            </p:cNvPr>
            <p:cNvPicPr>
              <a:picLocks noChangeAspect="1"/>
            </p:cNvPicPr>
            <p:nvPr userDrawn="1"/>
          </p:nvPicPr>
          <p:blipFill>
            <a:blip r:embed="rId6">
              <a:extLst>
                <a:ext uri="{28A0092B-C50C-407E-A947-70E740481C1C}">
                  <a14:useLocalDpi xmlns:a14="http://schemas.microsoft.com/office/drawing/2010/main" val="0"/>
                </a:ext>
              </a:extLst>
            </a:blip>
            <a:srcRect l="8322" r="5094" b="12944"/>
            <a:stretch>
              <a:fillRect/>
            </a:stretch>
          </p:blipFill>
          <p:spPr>
            <a:xfrm>
              <a:off x="6288689" y="5232571"/>
              <a:ext cx="1470882" cy="1420501"/>
            </a:xfrm>
            <a:prstGeom prst="rect">
              <a:avLst/>
            </a:prstGeom>
            <a:ln>
              <a:solidFill>
                <a:schemeClr val="tx1"/>
              </a:solidFill>
            </a:ln>
          </p:spPr>
        </p:pic>
        <p:pic>
          <p:nvPicPr>
            <p:cNvPr id="9" name="Picture 8" descr="A picture containing indoor, electronics, tube, stack&#10;&#10;Description automatically generated">
              <a:extLst>
                <a:ext uri="{FF2B5EF4-FFF2-40B4-BE49-F238E27FC236}">
                  <a16:creationId xmlns:a16="http://schemas.microsoft.com/office/drawing/2014/main" id="{E435B247-9AEB-F2D8-5CD2-A0158C707551}"/>
                </a:ext>
              </a:extLst>
            </p:cNvPr>
            <p:cNvPicPr>
              <a:picLocks noChangeAspect="1"/>
            </p:cNvPicPr>
            <p:nvPr userDrawn="1"/>
          </p:nvPicPr>
          <p:blipFill>
            <a:blip r:embed="rId7">
              <a:extLst>
                <a:ext uri="{28A0092B-C50C-407E-A947-70E740481C1C}">
                  <a14:useLocalDpi xmlns:a14="http://schemas.microsoft.com/office/drawing/2010/main" val="0"/>
                </a:ext>
              </a:extLst>
            </a:blip>
            <a:srcRect l="5632" r="18584"/>
            <a:stretch>
              <a:fillRect/>
            </a:stretch>
          </p:blipFill>
          <p:spPr>
            <a:xfrm>
              <a:off x="1354856" y="5249622"/>
              <a:ext cx="1543076" cy="1434107"/>
            </a:xfrm>
            <a:prstGeom prst="rect">
              <a:avLst/>
            </a:prstGeom>
            <a:ln>
              <a:solidFill>
                <a:schemeClr val="tx1"/>
              </a:solidFill>
            </a:ln>
          </p:spPr>
        </p:pic>
      </p:grpSp>
    </p:spTree>
    <p:extLst>
      <p:ext uri="{BB962C8B-B14F-4D97-AF65-F5344CB8AC3E}">
        <p14:creationId xmlns:p14="http://schemas.microsoft.com/office/powerpoint/2010/main" val="20639908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08A7-865D-A5D7-F537-A80208A2A6C3}"/>
              </a:ext>
            </a:extLst>
          </p:cNvPr>
          <p:cNvSpPr>
            <a:spLocks noGrp="1"/>
          </p:cNvSpPr>
          <p:nvPr>
            <p:ph type="title"/>
          </p:nvPr>
        </p:nvSpPr>
        <p:spPr/>
        <p:txBody>
          <a:bodyPr/>
          <a:lstStyle/>
          <a:p>
            <a:r>
              <a:rPr lang="en-US"/>
              <a:t>NP - Research Initiatives</a:t>
            </a:r>
          </a:p>
        </p:txBody>
      </p:sp>
      <p:pic>
        <p:nvPicPr>
          <p:cNvPr id="5" name="Picture 4">
            <a:extLst>
              <a:ext uri="{FF2B5EF4-FFF2-40B4-BE49-F238E27FC236}">
                <a16:creationId xmlns:a16="http://schemas.microsoft.com/office/drawing/2014/main" id="{495EF129-F57A-92A3-F0E9-834DC8C2819E}"/>
              </a:ext>
            </a:extLst>
          </p:cNvPr>
          <p:cNvPicPr>
            <a:picLocks noGrp="1" noRot="1" noChangeAspect="1" noMove="1" noResize="1" noEditPoints="1" noAdjustHandles="1" noChangeArrowheads="1" noChangeShapeType="1" noCrop="1"/>
          </p:cNvPicPr>
          <p:nvPr>
            <p:custDataLst>
              <p:custData r:id="rId1"/>
              <p:tags r:id="rId2"/>
            </p:custDataLst>
          </p:nvPr>
        </p:nvPicPr>
        <p:blipFill>
          <a:blip r:embed="rId4"/>
          <a:stretch>
            <a:fillRect/>
          </a:stretch>
        </p:blipFill>
        <p:spPr>
          <a:xfrm>
            <a:off x="225779" y="1446439"/>
            <a:ext cx="11707621" cy="2924083"/>
          </a:xfrm>
          <a:prstGeom prst="rect">
            <a:avLst/>
          </a:prstGeom>
        </p:spPr>
      </p:pic>
    </p:spTree>
    <p:extLst>
      <p:ext uri="{BB962C8B-B14F-4D97-AF65-F5344CB8AC3E}">
        <p14:creationId xmlns:p14="http://schemas.microsoft.com/office/powerpoint/2010/main" val="318810799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4A14AA-EBD8-7565-396F-12F6ACF97E54}"/>
              </a:ext>
            </a:extLst>
          </p:cNvPr>
          <p:cNvSpPr>
            <a:spLocks noGrp="1"/>
          </p:cNvSpPr>
          <p:nvPr>
            <p:ph type="sldNum" sz="quarter" idx="10"/>
          </p:nvPr>
        </p:nvSpPr>
        <p:spPr/>
        <p:txBody>
          <a:bodyPr/>
          <a:lstStyle/>
          <a:p>
            <a:pPr>
              <a:defRPr/>
            </a:pPr>
            <a:fld id="{1F8A97BA-DB9B-4291-87AE-AF89EA7F18B7}" type="slidenum">
              <a:rPr lang="en-US" smtClean="0"/>
              <a:pPr>
                <a:defRPr/>
              </a:pPr>
              <a:t>21</a:t>
            </a:fld>
            <a:endParaRPr lang="en-US"/>
          </a:p>
        </p:txBody>
      </p:sp>
      <p:graphicFrame>
        <p:nvGraphicFramePr>
          <p:cNvPr id="3" name="Table 2">
            <a:extLst>
              <a:ext uri="{FF2B5EF4-FFF2-40B4-BE49-F238E27FC236}">
                <a16:creationId xmlns:a16="http://schemas.microsoft.com/office/drawing/2014/main" id="{DCA2C466-935A-387C-D30F-ADD883DD923E}"/>
              </a:ext>
            </a:extLst>
          </p:cNvPr>
          <p:cNvGraphicFramePr>
            <a:graphicFrameLocks noGrp="1"/>
          </p:cNvGraphicFramePr>
          <p:nvPr>
            <p:extLst>
              <p:ext uri="{D42A27DB-BD31-4B8C-83A1-F6EECF244321}">
                <p14:modId xmlns:p14="http://schemas.microsoft.com/office/powerpoint/2010/main" val="324642622"/>
              </p:ext>
            </p:extLst>
          </p:nvPr>
        </p:nvGraphicFramePr>
        <p:xfrm>
          <a:off x="0" y="976740"/>
          <a:ext cx="12107916" cy="5582016"/>
        </p:xfrm>
        <a:graphic>
          <a:graphicData uri="http://schemas.openxmlformats.org/drawingml/2006/table">
            <a:tbl>
              <a:tblPr>
                <a:tableStyleId>{5C22544A-7EE6-4342-B048-85BDC9FD1C3A}</a:tableStyleId>
              </a:tblPr>
              <a:tblGrid>
                <a:gridCol w="4055863">
                  <a:extLst>
                    <a:ext uri="{9D8B030D-6E8A-4147-A177-3AD203B41FA5}">
                      <a16:colId xmlns:a16="http://schemas.microsoft.com/office/drawing/2014/main" val="882924945"/>
                    </a:ext>
                  </a:extLst>
                </a:gridCol>
                <a:gridCol w="918438">
                  <a:extLst>
                    <a:ext uri="{9D8B030D-6E8A-4147-A177-3AD203B41FA5}">
                      <a16:colId xmlns:a16="http://schemas.microsoft.com/office/drawing/2014/main" val="3810278255"/>
                    </a:ext>
                  </a:extLst>
                </a:gridCol>
                <a:gridCol w="918438">
                  <a:extLst>
                    <a:ext uri="{9D8B030D-6E8A-4147-A177-3AD203B41FA5}">
                      <a16:colId xmlns:a16="http://schemas.microsoft.com/office/drawing/2014/main" val="1380559506"/>
                    </a:ext>
                  </a:extLst>
                </a:gridCol>
                <a:gridCol w="918438">
                  <a:extLst>
                    <a:ext uri="{9D8B030D-6E8A-4147-A177-3AD203B41FA5}">
                      <a16:colId xmlns:a16="http://schemas.microsoft.com/office/drawing/2014/main" val="989166862"/>
                    </a:ext>
                  </a:extLst>
                </a:gridCol>
                <a:gridCol w="918438">
                  <a:extLst>
                    <a:ext uri="{9D8B030D-6E8A-4147-A177-3AD203B41FA5}">
                      <a16:colId xmlns:a16="http://schemas.microsoft.com/office/drawing/2014/main" val="1899896963"/>
                    </a:ext>
                  </a:extLst>
                </a:gridCol>
                <a:gridCol w="918438">
                  <a:extLst>
                    <a:ext uri="{9D8B030D-6E8A-4147-A177-3AD203B41FA5}">
                      <a16:colId xmlns:a16="http://schemas.microsoft.com/office/drawing/2014/main" val="3340658468"/>
                    </a:ext>
                  </a:extLst>
                </a:gridCol>
                <a:gridCol w="893274">
                  <a:extLst>
                    <a:ext uri="{9D8B030D-6E8A-4147-A177-3AD203B41FA5}">
                      <a16:colId xmlns:a16="http://schemas.microsoft.com/office/drawing/2014/main" val="4149810843"/>
                    </a:ext>
                  </a:extLst>
                </a:gridCol>
                <a:gridCol w="893274">
                  <a:extLst>
                    <a:ext uri="{9D8B030D-6E8A-4147-A177-3AD203B41FA5}">
                      <a16:colId xmlns:a16="http://schemas.microsoft.com/office/drawing/2014/main" val="4284193866"/>
                    </a:ext>
                  </a:extLst>
                </a:gridCol>
                <a:gridCol w="817785">
                  <a:extLst>
                    <a:ext uri="{9D8B030D-6E8A-4147-A177-3AD203B41FA5}">
                      <a16:colId xmlns:a16="http://schemas.microsoft.com/office/drawing/2014/main" val="3913639149"/>
                    </a:ext>
                  </a:extLst>
                </a:gridCol>
                <a:gridCol w="855530">
                  <a:extLst>
                    <a:ext uri="{9D8B030D-6E8A-4147-A177-3AD203B41FA5}">
                      <a16:colId xmlns:a16="http://schemas.microsoft.com/office/drawing/2014/main" val="7122768"/>
                    </a:ext>
                  </a:extLst>
                </a:gridCol>
              </a:tblGrid>
              <a:tr h="184062">
                <a:tc>
                  <a:txBody>
                    <a:bodyPr/>
                    <a:lstStyle/>
                    <a:p>
                      <a:pPr algn="l" fontAlgn="b"/>
                      <a:r>
                        <a:rPr lang="en-US" sz="1200" u="none" strike="noStrike">
                          <a:effectLst/>
                          <a:latin typeface="Arial" panose="020B0604020202020204" pitchFamily="34" charset="0"/>
                          <a:cs typeface="Arial" panose="020B0604020202020204" pitchFamily="34" charset="0"/>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gridSpan="2">
                  <a:txBody>
                    <a:bodyPr/>
                    <a:lstStyle/>
                    <a:p>
                      <a:pPr algn="ctr" fontAlgn="ctr"/>
                      <a:r>
                        <a:rPr lang="en-US" sz="1200" u="none" strike="noStrike">
                          <a:effectLst/>
                          <a:latin typeface="Arial" panose="020B0604020202020204" pitchFamily="34" charset="0"/>
                          <a:cs typeface="Arial" panose="020B0604020202020204" pitchFamily="34" charset="0"/>
                        </a:rPr>
                        <a:t>FY 2022</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hMerge="1">
                  <a:txBody>
                    <a:bodyPr/>
                    <a:lstStyle/>
                    <a:p>
                      <a:endParaRPr lang="en-US"/>
                    </a:p>
                  </a:txBody>
                  <a:tcPr/>
                </a:tc>
                <a:tc>
                  <a:txBody>
                    <a:bodyPr/>
                    <a:lstStyle/>
                    <a:p>
                      <a:pPr algn="ctr" fontAlgn="ctr"/>
                      <a:r>
                        <a:rPr lang="en-US" sz="1200" u="none" strike="noStrike">
                          <a:effectLst/>
                          <a:latin typeface="Arial" panose="020B0604020202020204" pitchFamily="34" charset="0"/>
                          <a:cs typeface="Arial" panose="020B0604020202020204" pitchFamily="34" charset="0"/>
                        </a:rPr>
                        <a:t>FY 2023</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FY 2024</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FY 2024</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rowSpan="3" gridSpan="2">
                  <a:txBody>
                    <a:bodyPr/>
                    <a:lstStyle/>
                    <a:p>
                      <a:pPr algn="ctr" fontAlgn="ctr"/>
                      <a:r>
                        <a:rPr lang="en-US" sz="1200" u="none" strike="noStrike">
                          <a:effectLst/>
                          <a:latin typeface="Arial" panose="020B0604020202020204" pitchFamily="34" charset="0"/>
                          <a:cs typeface="Arial" panose="020B0604020202020204" pitchFamily="34" charset="0"/>
                        </a:rPr>
                        <a:t>FY 2024 House Mark vs  FY 2024 President's Request</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rowSpan="3" hMerge="1">
                  <a:txBody>
                    <a:bodyPr/>
                    <a:lstStyle/>
                    <a:p>
                      <a:endParaRPr lang="en-US"/>
                    </a:p>
                  </a:txBody>
                  <a:tcPr/>
                </a:tc>
                <a:tc rowSpan="3" gridSpan="2">
                  <a:txBody>
                    <a:bodyPr/>
                    <a:lstStyle/>
                    <a:p>
                      <a:pPr algn="ctr" fontAlgn="ctr"/>
                      <a:r>
                        <a:rPr lang="en-US" sz="1200" u="none" strike="noStrike">
                          <a:effectLst/>
                          <a:latin typeface="Arial" panose="020B0604020202020204" pitchFamily="34" charset="0"/>
                          <a:cs typeface="Arial" panose="020B0604020202020204" pitchFamily="34" charset="0"/>
                        </a:rPr>
                        <a:t>FY 2024 House Mark vs  FY 2023 Enacted</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rowSpan="3" hMerge="1">
                  <a:txBody>
                    <a:bodyPr/>
                    <a:lstStyle/>
                    <a:p>
                      <a:endParaRPr lang="en-US"/>
                    </a:p>
                  </a:txBody>
                  <a:tcPr/>
                </a:tc>
                <a:extLst>
                  <a:ext uri="{0D108BD9-81ED-4DB2-BD59-A6C34878D82A}">
                    <a16:rowId xmlns:a16="http://schemas.microsoft.com/office/drawing/2014/main" val="3546397730"/>
                  </a:ext>
                </a:extLst>
              </a:tr>
              <a:tr h="334658">
                <a:tc>
                  <a:txBody>
                    <a:bodyPr/>
                    <a:lstStyle/>
                    <a:p>
                      <a:pPr algn="l" fontAlgn="b"/>
                      <a:r>
                        <a:rPr lang="en-US" sz="1200" u="none" strike="noStrike">
                          <a:effectLst/>
                          <a:latin typeface="Arial" panose="020B0604020202020204" pitchFamily="34" charset="0"/>
                          <a:cs typeface="Arial" panose="020B0604020202020204" pitchFamily="34" charset="0"/>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gridSpan="2">
                  <a:txBody>
                    <a:bodyPr/>
                    <a:lstStyle/>
                    <a:p>
                      <a:pPr algn="ctr" fontAlgn="ctr"/>
                      <a:r>
                        <a:rPr lang="en-US" sz="1200" u="none" strike="noStrike">
                          <a:effectLst/>
                          <a:latin typeface="Arial" panose="020B0604020202020204" pitchFamily="34" charset="0"/>
                          <a:cs typeface="Arial" panose="020B0604020202020204" pitchFamily="34" charset="0"/>
                        </a:rPr>
                        <a:t>Enacted</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hMerge="1">
                  <a:txBody>
                    <a:bodyPr/>
                    <a:lstStyle/>
                    <a:p>
                      <a:endParaRPr lang="en-US"/>
                    </a:p>
                  </a:txBody>
                  <a:tcPr/>
                </a:tc>
                <a:tc>
                  <a:txBody>
                    <a:bodyPr/>
                    <a:lstStyle/>
                    <a:p>
                      <a:pPr algn="ctr" fontAlgn="ctr"/>
                      <a:r>
                        <a:rPr lang="en-US" sz="1200" u="none" strike="noStrike">
                          <a:effectLst/>
                          <a:latin typeface="Arial" panose="020B0604020202020204" pitchFamily="34" charset="0"/>
                          <a:cs typeface="Arial" panose="020B0604020202020204" pitchFamily="34" charset="0"/>
                        </a:rPr>
                        <a:t>Enacted</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President's</a:t>
                      </a:r>
                      <a:br>
                        <a:rPr lang="en-US" sz="1200" u="none" strike="noStrike">
                          <a:effectLst/>
                          <a:latin typeface="Arial" panose="020B0604020202020204" pitchFamily="34" charset="0"/>
                          <a:cs typeface="Arial" panose="020B0604020202020204" pitchFamily="34" charset="0"/>
                        </a:rPr>
                      </a:br>
                      <a:r>
                        <a:rPr lang="en-US" sz="1200" u="none" strike="noStrike">
                          <a:effectLst/>
                          <a:latin typeface="Arial" panose="020B0604020202020204" pitchFamily="34" charset="0"/>
                          <a:cs typeface="Arial" panose="020B0604020202020204" pitchFamily="34" charset="0"/>
                        </a:rPr>
                        <a:t>Request</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House Mark</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88237662"/>
                  </a:ext>
                </a:extLst>
              </a:tr>
              <a:tr h="184062">
                <a:tc>
                  <a:txBody>
                    <a:bodyPr/>
                    <a:lstStyle/>
                    <a:p>
                      <a:pPr algn="l" fontAlgn="b"/>
                      <a:r>
                        <a:rPr lang="en-US" sz="1200" u="none" strike="noStrike">
                          <a:effectLst/>
                          <a:latin typeface="Arial" panose="020B0604020202020204" pitchFamily="34" charset="0"/>
                          <a:cs typeface="Arial" panose="020B0604020202020204" pitchFamily="34" charset="0"/>
                        </a:rPr>
                        <a:t>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ctr" fontAlgn="ctr"/>
                      <a:r>
                        <a:rPr lang="en-US" sz="1200" u="none" strike="noStrike">
                          <a:effectLst/>
                          <a:latin typeface="Arial" panose="020B0604020202020204" pitchFamily="34" charset="0"/>
                          <a:cs typeface="Arial" panose="020B0604020202020204" pitchFamily="34" charset="0"/>
                        </a:rPr>
                        <a:t>Regular</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IRA Supp.</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Regular</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Regular</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a:txBody>
                    <a:bodyPr/>
                    <a:lstStyle/>
                    <a:p>
                      <a:pPr algn="ctr" fontAlgn="ctr"/>
                      <a:r>
                        <a:rPr lang="en-US" sz="1200" u="none" strike="noStrike">
                          <a:effectLst/>
                          <a:latin typeface="Arial" panose="020B0604020202020204" pitchFamily="34" charset="0"/>
                          <a:cs typeface="Arial" panose="020B0604020202020204" pitchFamily="34" charset="0"/>
                        </a:rPr>
                        <a:t>Regular</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ctr"/>
                </a:tc>
                <a:tc gridSpan="2"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57635589"/>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Advanced Scientific Computing Research (ASCR)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1,035,000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163,791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1,068,000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1,125,973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1,016,213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(109,760)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-9.75%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(51,787)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-4.85%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684266948"/>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Basic Energy Sciences (BES)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2,308,000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294,500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2,534,000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2,692,858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2,587,053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(105,805)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-3.93%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53,053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2.09%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3895095169"/>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Biological and Environmental Research (BER)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815,000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908,685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931,700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827,000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(104,700)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-11.24%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(81,685)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-8.99%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384368342"/>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Fusion Energy Sciences Research (FES)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713,000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280,000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763,222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1,010,496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778,000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(232,496)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-23.01%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14,778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1.94%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3042180214"/>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High Energy Physics (HEP)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1,078,000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303,656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1,166,000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1,226,334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1,192,334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(34,000)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-2.77%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26,334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2.26%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2959997796"/>
                  </a:ext>
                </a:extLst>
              </a:tr>
              <a:tr h="173305">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Nuclear Physics (NP)</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728,000 </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217,000 </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805,196 </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811,418 </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800,000 </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         (11,418)</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highlight>
                            <a:srgbClr val="FFFF00"/>
                          </a:highlight>
                          <a:latin typeface="Arial" panose="020B0604020202020204" pitchFamily="34" charset="0"/>
                          <a:cs typeface="Arial" panose="020B0604020202020204" pitchFamily="34" charset="0"/>
                        </a:rPr>
                        <a:t>-1.41%</a:t>
                      </a:r>
                      <a:endParaRPr lang="en-US" sz="1200" b="0" i="0" u="none" strike="noStrike">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dirty="0">
                          <a:effectLst/>
                          <a:highlight>
                            <a:srgbClr val="FFFF00"/>
                          </a:highlight>
                          <a:latin typeface="Arial" panose="020B0604020202020204" pitchFamily="34" charset="0"/>
                          <a:cs typeface="Arial" panose="020B0604020202020204" pitchFamily="34" charset="0"/>
                        </a:rPr>
                        <a:t> (5.196)</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dirty="0">
                          <a:effectLst/>
                          <a:highlight>
                            <a:srgbClr val="FFFF00"/>
                          </a:highlight>
                          <a:latin typeface="Arial" panose="020B0604020202020204" pitchFamily="34" charset="0"/>
                          <a:cs typeface="Arial" panose="020B0604020202020204" pitchFamily="34" charset="0"/>
                        </a:rPr>
                        <a:t>-0.65%</a:t>
                      </a:r>
                      <a:endParaRPr lang="en-US" sz="1200" b="0" i="0" u="none" strike="noStrike" dirty="0">
                        <a:solidFill>
                          <a:srgbClr val="000000"/>
                        </a:solidFill>
                        <a:effectLst/>
                        <a:highlight>
                          <a:srgbClr val="FFFF00"/>
                        </a:highligh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2283334452"/>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Isotope R&amp;D and Production (IRP)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82,000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157,813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109,451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173,051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140,400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(32,651)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-18.87%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30,949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28.28%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3776214156"/>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Accelerator R&amp;D and Production (ARDAP)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27,436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34,270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28,000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(6,270)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-18.30%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564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2.06%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2302120096"/>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Workforce Development for Teachers and Scientists (WDTS)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35,000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42,000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46,100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32,000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(14,100)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-30.59%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(10,000)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-23.81%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1509846459"/>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Science Laboratories Infrastructure (SLI)</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291,000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133,240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280,700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322,000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287,789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(34,211)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-10.62%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7,089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2.53%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3497388185"/>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Safeguards and Security (S&amp;S)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170,000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184,099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200,000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200,000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15,901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8.64%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592645927"/>
                  </a:ext>
                </a:extLst>
              </a:tr>
              <a:tr h="173305">
                <a:tc>
                  <a:txBody>
                    <a:bodyPr/>
                    <a:lstStyle/>
                    <a:p>
                      <a:pPr algn="l" fontAlgn="b"/>
                      <a:r>
                        <a:rPr lang="en-US" sz="1200" u="none" strike="noStrike">
                          <a:effectLst/>
                          <a:latin typeface="Arial" panose="020B0604020202020204" pitchFamily="34" charset="0"/>
                          <a:cs typeface="Arial" panose="020B0604020202020204" pitchFamily="34" charset="0"/>
                        </a:rPr>
                        <a:t>Program Direction (PD)</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202,000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211,211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226,200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211,211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(14,989)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-6.63%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l"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0.00%</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1745632367"/>
                  </a:ext>
                </a:extLst>
              </a:tr>
              <a:tr h="184062">
                <a:tc>
                  <a:txBody>
                    <a:bodyPr/>
                    <a:lstStyle/>
                    <a:p>
                      <a:pPr algn="l" fontAlgn="b"/>
                      <a:r>
                        <a:rPr lang="en-US" sz="1200" u="none" strike="noStrike" dirty="0">
                          <a:effectLst/>
                          <a:latin typeface="Arial" panose="020B0604020202020204" pitchFamily="34" charset="0"/>
                          <a:cs typeface="Arial" panose="020B0604020202020204" pitchFamily="34" charset="0"/>
                        </a:rPr>
                        <a:t>Total, Office of Science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7,475,000 </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1,550,000 </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8,100,000 </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8,800,400 </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8,100,000 </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(700,400)</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-7.96%</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a:effectLst/>
                          <a:latin typeface="Arial" panose="020B0604020202020204" pitchFamily="34" charset="0"/>
                          <a:cs typeface="Arial" panose="020B0604020202020204" pitchFamily="34" charset="0"/>
                        </a:rPr>
                        <a:t>                -   </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5976" marR="5976" marT="5976" marB="0" anchor="b"/>
                </a:tc>
                <a:tc>
                  <a:txBody>
                    <a:bodyPr/>
                    <a:lstStyle/>
                    <a:p>
                      <a:pPr algn="r" fontAlgn="b"/>
                      <a:r>
                        <a:rPr lang="en-US" sz="1200" u="none" strike="noStrike" dirty="0">
                          <a:effectLst/>
                          <a:latin typeface="Arial" panose="020B0604020202020204" pitchFamily="34" charset="0"/>
                          <a:cs typeface="Arial" panose="020B0604020202020204" pitchFamily="34" charset="0"/>
                        </a:rPr>
                        <a:t>                  0 </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5976" marR="5976" marT="5976" marB="0" anchor="b"/>
                </a:tc>
                <a:extLst>
                  <a:ext uri="{0D108BD9-81ED-4DB2-BD59-A6C34878D82A}">
                    <a16:rowId xmlns:a16="http://schemas.microsoft.com/office/drawing/2014/main" val="2746530554"/>
                  </a:ext>
                </a:extLst>
              </a:tr>
            </a:tbl>
          </a:graphicData>
        </a:graphic>
      </p:graphicFrame>
      <p:sp>
        <p:nvSpPr>
          <p:cNvPr id="4" name="TextBox 3">
            <a:extLst>
              <a:ext uri="{FF2B5EF4-FFF2-40B4-BE49-F238E27FC236}">
                <a16:creationId xmlns:a16="http://schemas.microsoft.com/office/drawing/2014/main" id="{FE44BECC-29EC-46B7-167A-71CC034F9C40}"/>
              </a:ext>
            </a:extLst>
          </p:cNvPr>
          <p:cNvSpPr txBox="1"/>
          <p:nvPr/>
        </p:nvSpPr>
        <p:spPr>
          <a:xfrm>
            <a:off x="202623" y="77279"/>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Tree>
    <p:extLst>
      <p:ext uri="{BB962C8B-B14F-4D97-AF65-F5344CB8AC3E}">
        <p14:creationId xmlns:p14="http://schemas.microsoft.com/office/powerpoint/2010/main" val="18116738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C0564-1B3F-BB17-EC46-58601E7A474F}"/>
              </a:ext>
            </a:extLst>
          </p:cNvPr>
          <p:cNvPicPr>
            <a:picLocks noChangeAspect="1"/>
          </p:cNvPicPr>
          <p:nvPr/>
        </p:nvPicPr>
        <p:blipFill>
          <a:blip r:embed="rId2"/>
          <a:stretch>
            <a:fillRect/>
          </a:stretch>
        </p:blipFill>
        <p:spPr>
          <a:xfrm>
            <a:off x="2559269" y="3900292"/>
            <a:ext cx="7073462" cy="2957708"/>
          </a:xfrm>
          <a:prstGeom prst="rect">
            <a:avLst/>
          </a:prstGeom>
        </p:spPr>
      </p:pic>
      <p:graphicFrame>
        <p:nvGraphicFramePr>
          <p:cNvPr id="5" name="Table 4">
            <a:extLst>
              <a:ext uri="{FF2B5EF4-FFF2-40B4-BE49-F238E27FC236}">
                <a16:creationId xmlns:a16="http://schemas.microsoft.com/office/drawing/2014/main" id="{96DBACCF-60AF-B468-037F-C8D1BF0DAB92}"/>
              </a:ext>
            </a:extLst>
          </p:cNvPr>
          <p:cNvGraphicFramePr>
            <a:graphicFrameLocks noGrp="1"/>
          </p:cNvGraphicFramePr>
          <p:nvPr>
            <p:extLst>
              <p:ext uri="{D42A27DB-BD31-4B8C-83A1-F6EECF244321}">
                <p14:modId xmlns:p14="http://schemas.microsoft.com/office/powerpoint/2010/main" val="427899686"/>
              </p:ext>
            </p:extLst>
          </p:nvPr>
        </p:nvGraphicFramePr>
        <p:xfrm>
          <a:off x="419100" y="672661"/>
          <a:ext cx="11353800" cy="3074670"/>
        </p:xfrm>
        <a:graphic>
          <a:graphicData uri="http://schemas.openxmlformats.org/drawingml/2006/table">
            <a:tbl>
              <a:tblPr>
                <a:tableStyleId>{5C22544A-7EE6-4342-B048-85BDC9FD1C3A}</a:tableStyleId>
              </a:tblPr>
              <a:tblGrid>
                <a:gridCol w="5499100">
                  <a:extLst>
                    <a:ext uri="{9D8B030D-6E8A-4147-A177-3AD203B41FA5}">
                      <a16:colId xmlns:a16="http://schemas.microsoft.com/office/drawing/2014/main" val="635728601"/>
                    </a:ext>
                  </a:extLst>
                </a:gridCol>
                <a:gridCol w="825500">
                  <a:extLst>
                    <a:ext uri="{9D8B030D-6E8A-4147-A177-3AD203B41FA5}">
                      <a16:colId xmlns:a16="http://schemas.microsoft.com/office/drawing/2014/main" val="2477492369"/>
                    </a:ext>
                  </a:extLst>
                </a:gridCol>
                <a:gridCol w="825500">
                  <a:extLst>
                    <a:ext uri="{9D8B030D-6E8A-4147-A177-3AD203B41FA5}">
                      <a16:colId xmlns:a16="http://schemas.microsoft.com/office/drawing/2014/main" val="1780863047"/>
                    </a:ext>
                  </a:extLst>
                </a:gridCol>
                <a:gridCol w="825500">
                  <a:extLst>
                    <a:ext uri="{9D8B030D-6E8A-4147-A177-3AD203B41FA5}">
                      <a16:colId xmlns:a16="http://schemas.microsoft.com/office/drawing/2014/main" val="1604151940"/>
                    </a:ext>
                  </a:extLst>
                </a:gridCol>
                <a:gridCol w="152400">
                  <a:extLst>
                    <a:ext uri="{9D8B030D-6E8A-4147-A177-3AD203B41FA5}">
                      <a16:colId xmlns:a16="http://schemas.microsoft.com/office/drawing/2014/main" val="3508974166"/>
                    </a:ext>
                  </a:extLst>
                </a:gridCol>
                <a:gridCol w="1003300">
                  <a:extLst>
                    <a:ext uri="{9D8B030D-6E8A-4147-A177-3AD203B41FA5}">
                      <a16:colId xmlns:a16="http://schemas.microsoft.com/office/drawing/2014/main" val="2680714099"/>
                    </a:ext>
                  </a:extLst>
                </a:gridCol>
                <a:gridCol w="818056">
                  <a:extLst>
                    <a:ext uri="{9D8B030D-6E8A-4147-A177-3AD203B41FA5}">
                      <a16:colId xmlns:a16="http://schemas.microsoft.com/office/drawing/2014/main" val="4246833848"/>
                    </a:ext>
                  </a:extLst>
                </a:gridCol>
                <a:gridCol w="794844">
                  <a:extLst>
                    <a:ext uri="{9D8B030D-6E8A-4147-A177-3AD203B41FA5}">
                      <a16:colId xmlns:a16="http://schemas.microsoft.com/office/drawing/2014/main" val="2215007961"/>
                    </a:ext>
                  </a:extLst>
                </a:gridCol>
                <a:gridCol w="609600">
                  <a:extLst>
                    <a:ext uri="{9D8B030D-6E8A-4147-A177-3AD203B41FA5}">
                      <a16:colId xmlns:a16="http://schemas.microsoft.com/office/drawing/2014/main" val="4083929691"/>
                    </a:ext>
                  </a:extLst>
                </a:gridCol>
              </a:tblGrid>
              <a:tr h="184150">
                <a:tc>
                  <a:txBody>
                    <a:bodyPr/>
                    <a:lstStyle/>
                    <a:p>
                      <a:pPr algn="l" fontAlgn="b"/>
                      <a:r>
                        <a:rPr lang="en-US" sz="1100" u="none" strike="noStrike">
                          <a:effectLst/>
                        </a:rPr>
                        <a:t>Low Energy Projects, MIEs, GRETA 17N2</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9,000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7,700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15,500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(15,500)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2082589"/>
                  </a:ext>
                </a:extLst>
              </a:tr>
              <a:tr h="184150">
                <a:tc>
                  <a:txBody>
                    <a:bodyPr/>
                    <a:lstStyle/>
                    <a:p>
                      <a:pPr algn="l" fontAlgn="b"/>
                      <a:r>
                        <a:rPr lang="en-US" sz="1100" u="none" strike="noStrike">
                          <a:effectLst/>
                        </a:rPr>
                        <a:t>Low Energy Projects, MIEs, HRS 19N2</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3,000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31,840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3,000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6,259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3,259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108.6%</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061653468"/>
                  </a:ext>
                </a:extLst>
              </a:tr>
              <a:tr h="184150">
                <a:tc>
                  <a:txBody>
                    <a:bodyPr/>
                    <a:lstStyle/>
                    <a:p>
                      <a:pPr algn="l" fontAlgn="b"/>
                      <a:r>
                        <a:rPr lang="en-US" sz="1100" u="none" strike="noStrike">
                          <a:effectLst/>
                        </a:rPr>
                        <a:t>Low Energy Projects, MIEs, MOLLER 20N1 TEC</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5,000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31,100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4,000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(4,000)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00707987"/>
                  </a:ext>
                </a:extLst>
              </a:tr>
              <a:tr h="184150">
                <a:tc>
                  <a:txBody>
                    <a:bodyPr/>
                    <a:lstStyle/>
                    <a:p>
                      <a:pPr algn="l" fontAlgn="b"/>
                      <a:r>
                        <a:rPr lang="en-US" sz="1100" u="none" strike="noStrike">
                          <a:effectLst/>
                        </a:rPr>
                        <a:t>Low Energy Projects, MIEs, MOLLER 20N1 OPC</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120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#DIV/0!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224361493"/>
                  </a:ext>
                </a:extLst>
              </a:tr>
              <a:tr h="184150">
                <a:tc>
                  <a:txBody>
                    <a:bodyPr/>
                    <a:lstStyle/>
                    <a:p>
                      <a:pPr algn="l" fontAlgn="b"/>
                      <a:r>
                        <a:rPr lang="en-US" sz="1100" u="none" strike="noStrike">
                          <a:effectLst/>
                        </a:rPr>
                        <a:t>Low Energy Projects, MIEs, TS-NLDBD 20N2</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400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8,000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1,440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3,000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1,560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108.3%</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97168810"/>
                  </a:ext>
                </a:extLst>
              </a:tr>
              <a:tr h="184150">
                <a:tc>
                  <a:txBody>
                    <a:bodyPr/>
                    <a:lstStyle/>
                    <a:p>
                      <a:pPr algn="l" fontAlgn="b"/>
                      <a:r>
                        <a:rPr lang="en-US" sz="1100" u="none" strike="noStrike">
                          <a:effectLst/>
                        </a:rPr>
                        <a:t>20-SC-52 Electron Ion Collider, BNL</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20,000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128,240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50,000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95,000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45,000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90.0%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0976777"/>
                  </a:ext>
                </a:extLst>
              </a:tr>
              <a:tr h="184150">
                <a:tc>
                  <a:txBody>
                    <a:bodyPr/>
                    <a:lstStyle/>
                    <a:p>
                      <a:pPr algn="l" fontAlgn="b"/>
                      <a:r>
                        <a:rPr lang="en-US" sz="1100" u="none" strike="noStrike" dirty="0">
                          <a:effectLst/>
                        </a:rPr>
                        <a:t>Heavy Ion Projects, OPCs, EIC LIC 20-SC-52</a:t>
                      </a:r>
                      <a:endParaRPr lang="en-US" sz="1100" b="0" i="0" u="none" strike="noStrike" dirty="0">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24,800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10,000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20,000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2,850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(17,150)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-85.8%</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65818900"/>
                  </a:ext>
                </a:extLst>
              </a:tr>
              <a:tr h="184150">
                <a:tc>
                  <a:txBody>
                    <a:bodyPr/>
                    <a:lstStyle/>
                    <a:p>
                      <a:pPr algn="l" fontAlgn="b"/>
                      <a:r>
                        <a:rPr lang="en-US" sz="1100" u="none" strike="noStrike" dirty="0">
                          <a:effectLst/>
                        </a:rPr>
                        <a:t>Heavy Ion Projects, MIEs, </a:t>
                      </a:r>
                      <a:r>
                        <a:rPr lang="en-US" sz="1100" u="none" strike="noStrike" dirty="0" err="1">
                          <a:effectLst/>
                        </a:rPr>
                        <a:t>sPHENIX</a:t>
                      </a:r>
                      <a:r>
                        <a:rPr lang="en-US" sz="1100" u="none" strike="noStrike" dirty="0">
                          <a:effectLst/>
                        </a:rPr>
                        <a:t> 19N1</a:t>
                      </a:r>
                      <a:endParaRPr lang="en-US" sz="1100" b="0" i="0" u="none" strike="noStrike" dirty="0">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213</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                 -   </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#DIV/0!</a:t>
                      </a:r>
                      <a:endParaRPr lang="en-US" sz="1100" b="0"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59977501"/>
                  </a:ext>
                </a:extLst>
              </a:tr>
              <a:tr h="184150">
                <a:tc>
                  <a:txBody>
                    <a:bodyPr/>
                    <a:lstStyle/>
                    <a:p>
                      <a:pPr algn="l" fontAlgn="b"/>
                      <a:r>
                        <a:rPr lang="en-US" sz="1100" u="none" strike="noStrike" dirty="0">
                          <a:effectLst/>
                        </a:rPr>
                        <a:t>Subtotal, Nuclear Physics Research</a:t>
                      </a:r>
                      <a:endParaRPr lang="en-US" sz="1100" b="1" i="0" u="none" strike="noStrike" dirty="0">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62,413</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217,000</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93,940</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100" u="none" strike="noStrike">
                          <a:effectLst/>
                        </a:rPr>
                        <a:t>           107,109 </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l" fontAlgn="b"/>
                      <a:r>
                        <a:rPr lang="en-US" sz="1100" u="none" strike="noStrike">
                          <a:effectLst/>
                        </a:rPr>
                        <a:t>         13,169 </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r" fontAlgn="b"/>
                      <a:r>
                        <a:rPr lang="en-US" sz="1100" u="none" strike="noStrike">
                          <a:effectLst/>
                        </a:rPr>
                        <a:t>14.0%</a:t>
                      </a:r>
                      <a:endParaRPr lang="en-US" sz="1100" b="1" i="0" u="none" strike="noStrike">
                        <a:solidFill>
                          <a:srgbClr val="000000"/>
                        </a:solidFill>
                        <a:effectLst/>
                        <a:latin typeface="Arial" panose="020B0604020202020204" pitchFamily="34" charset="0"/>
                      </a:endParaRPr>
                    </a:p>
                  </a:txBody>
                  <a:tcPr marL="6350" marR="6350" marT="635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571242177"/>
                  </a:ext>
                </a:extLst>
              </a:tr>
            </a:tbl>
          </a:graphicData>
        </a:graphic>
      </p:graphicFrame>
      <p:sp>
        <p:nvSpPr>
          <p:cNvPr id="6" name="TextBox 5">
            <a:extLst>
              <a:ext uri="{FF2B5EF4-FFF2-40B4-BE49-F238E27FC236}">
                <a16:creationId xmlns:a16="http://schemas.microsoft.com/office/drawing/2014/main" id="{524EEDFD-1658-B1F1-D498-BD232FECE4DA}"/>
              </a:ext>
            </a:extLst>
          </p:cNvPr>
          <p:cNvSpPr txBox="1"/>
          <p:nvPr/>
        </p:nvSpPr>
        <p:spPr>
          <a:xfrm>
            <a:off x="202623" y="77279"/>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Tree>
    <p:extLst>
      <p:ext uri="{BB962C8B-B14F-4D97-AF65-F5344CB8AC3E}">
        <p14:creationId xmlns:p14="http://schemas.microsoft.com/office/powerpoint/2010/main" val="22299032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A4A7A-8A0F-A622-66D7-F9528D9EC89B}"/>
              </a:ext>
            </a:extLst>
          </p:cNvPr>
          <p:cNvPicPr>
            <a:picLocks noChangeAspect="1"/>
          </p:cNvPicPr>
          <p:nvPr/>
        </p:nvPicPr>
        <p:blipFill>
          <a:blip r:embed="rId2"/>
          <a:stretch>
            <a:fillRect/>
          </a:stretch>
        </p:blipFill>
        <p:spPr>
          <a:xfrm>
            <a:off x="2026900" y="1087886"/>
            <a:ext cx="8138200" cy="4518396"/>
          </a:xfrm>
          <a:prstGeom prst="rect">
            <a:avLst/>
          </a:prstGeom>
        </p:spPr>
      </p:pic>
      <p:pic>
        <p:nvPicPr>
          <p:cNvPr id="6" name="Picture 5">
            <a:extLst>
              <a:ext uri="{FF2B5EF4-FFF2-40B4-BE49-F238E27FC236}">
                <a16:creationId xmlns:a16="http://schemas.microsoft.com/office/drawing/2014/main" id="{1268F179-59B4-15D0-6A9D-C641E9917605}"/>
              </a:ext>
            </a:extLst>
          </p:cNvPr>
          <p:cNvPicPr>
            <a:picLocks noChangeAspect="1"/>
          </p:cNvPicPr>
          <p:nvPr/>
        </p:nvPicPr>
        <p:blipFill>
          <a:blip r:embed="rId3"/>
          <a:stretch>
            <a:fillRect/>
          </a:stretch>
        </p:blipFill>
        <p:spPr>
          <a:xfrm>
            <a:off x="2228191" y="5323301"/>
            <a:ext cx="7494479" cy="1134254"/>
          </a:xfrm>
          <a:prstGeom prst="rect">
            <a:avLst/>
          </a:prstGeom>
        </p:spPr>
      </p:pic>
      <p:sp>
        <p:nvSpPr>
          <p:cNvPr id="7" name="TextBox 6">
            <a:extLst>
              <a:ext uri="{FF2B5EF4-FFF2-40B4-BE49-F238E27FC236}">
                <a16:creationId xmlns:a16="http://schemas.microsoft.com/office/drawing/2014/main" id="{096AC587-699C-3483-A118-B53FE0464257}"/>
              </a:ext>
            </a:extLst>
          </p:cNvPr>
          <p:cNvSpPr txBox="1"/>
          <p:nvPr/>
        </p:nvSpPr>
        <p:spPr>
          <a:xfrm>
            <a:off x="2420306" y="77279"/>
            <a:ext cx="7942894" cy="646331"/>
          </a:xfrm>
          <a:prstGeom prst="rect">
            <a:avLst/>
          </a:prstGeom>
          <a:noFill/>
        </p:spPr>
        <p:txBody>
          <a:bodyPr wrap="square" rtlCol="0">
            <a:spAutoFit/>
          </a:bodyPr>
          <a:lstStyle/>
          <a:p>
            <a:r>
              <a:rPr lang="en-US" sz="3600" dirty="0">
                <a:solidFill>
                  <a:schemeClr val="bg1"/>
                </a:solidFill>
              </a:rPr>
              <a:t>House Mark: General Provisions</a:t>
            </a:r>
          </a:p>
        </p:txBody>
      </p:sp>
      <p:sp>
        <p:nvSpPr>
          <p:cNvPr id="3" name="TextBox 2">
            <a:extLst>
              <a:ext uri="{FF2B5EF4-FFF2-40B4-BE49-F238E27FC236}">
                <a16:creationId xmlns:a16="http://schemas.microsoft.com/office/drawing/2014/main" id="{33D2848F-38B4-FB26-51EE-99047C74D3BD}"/>
              </a:ext>
            </a:extLst>
          </p:cNvPr>
          <p:cNvSpPr txBox="1"/>
          <p:nvPr/>
        </p:nvSpPr>
        <p:spPr>
          <a:xfrm>
            <a:off x="2228191" y="4682952"/>
            <a:ext cx="7273161" cy="1754326"/>
          </a:xfrm>
          <a:prstGeom prst="rect">
            <a:avLst/>
          </a:prstGeom>
          <a:solidFill>
            <a:srgbClr val="00FF99">
              <a:alpha val="20000"/>
            </a:srgb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78524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3C00FF-1746-2C98-2A3A-A973325099FB}"/>
              </a:ext>
            </a:extLst>
          </p:cNvPr>
          <p:cNvPicPr>
            <a:picLocks noChangeAspect="1"/>
          </p:cNvPicPr>
          <p:nvPr/>
        </p:nvPicPr>
        <p:blipFill>
          <a:blip r:embed="rId2"/>
          <a:stretch>
            <a:fillRect/>
          </a:stretch>
        </p:blipFill>
        <p:spPr>
          <a:xfrm>
            <a:off x="1331689" y="1326998"/>
            <a:ext cx="9528622" cy="4506244"/>
          </a:xfrm>
          <a:prstGeom prst="rect">
            <a:avLst/>
          </a:prstGeom>
        </p:spPr>
      </p:pic>
      <p:sp>
        <p:nvSpPr>
          <p:cNvPr id="5" name="TextBox 4">
            <a:extLst>
              <a:ext uri="{FF2B5EF4-FFF2-40B4-BE49-F238E27FC236}">
                <a16:creationId xmlns:a16="http://schemas.microsoft.com/office/drawing/2014/main" id="{B8313A65-B35C-5BB9-C1D1-AD0EB7FD9174}"/>
              </a:ext>
            </a:extLst>
          </p:cNvPr>
          <p:cNvSpPr txBox="1"/>
          <p:nvPr/>
        </p:nvSpPr>
        <p:spPr>
          <a:xfrm>
            <a:off x="202623" y="77279"/>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
        <p:nvSpPr>
          <p:cNvPr id="6" name="TextBox 5">
            <a:extLst>
              <a:ext uri="{FF2B5EF4-FFF2-40B4-BE49-F238E27FC236}">
                <a16:creationId xmlns:a16="http://schemas.microsoft.com/office/drawing/2014/main" id="{18E670D8-7FC0-F033-0CFC-6A49C70494BD}"/>
              </a:ext>
            </a:extLst>
          </p:cNvPr>
          <p:cNvSpPr txBox="1"/>
          <p:nvPr/>
        </p:nvSpPr>
        <p:spPr>
          <a:xfrm>
            <a:off x="1671145" y="2638096"/>
            <a:ext cx="8513379" cy="1754326"/>
          </a:xfrm>
          <a:prstGeom prst="rect">
            <a:avLst/>
          </a:prstGeom>
          <a:solidFill>
            <a:srgbClr val="00FF99">
              <a:alpha val="20000"/>
            </a:srgb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78529487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C5B4B7-48E8-4C1E-1770-EB07874D36CB}"/>
              </a:ext>
            </a:extLst>
          </p:cNvPr>
          <p:cNvPicPr>
            <a:picLocks noChangeAspect="1"/>
          </p:cNvPicPr>
          <p:nvPr/>
        </p:nvPicPr>
        <p:blipFill>
          <a:blip r:embed="rId2"/>
          <a:stretch>
            <a:fillRect/>
          </a:stretch>
        </p:blipFill>
        <p:spPr>
          <a:xfrm>
            <a:off x="1160527" y="1187768"/>
            <a:ext cx="9528494" cy="4742883"/>
          </a:xfrm>
          <a:prstGeom prst="rect">
            <a:avLst/>
          </a:prstGeom>
        </p:spPr>
      </p:pic>
      <p:sp>
        <p:nvSpPr>
          <p:cNvPr id="5" name="TextBox 4">
            <a:extLst>
              <a:ext uri="{FF2B5EF4-FFF2-40B4-BE49-F238E27FC236}">
                <a16:creationId xmlns:a16="http://schemas.microsoft.com/office/drawing/2014/main" id="{5C09B2E2-C32A-B920-84BF-1AA988039B7F}"/>
              </a:ext>
            </a:extLst>
          </p:cNvPr>
          <p:cNvSpPr txBox="1"/>
          <p:nvPr/>
        </p:nvSpPr>
        <p:spPr>
          <a:xfrm flipH="1">
            <a:off x="8113275" y="5627198"/>
            <a:ext cx="2697481" cy="369332"/>
          </a:xfrm>
          <a:prstGeom prst="rect">
            <a:avLst/>
          </a:prstGeom>
          <a:solidFill>
            <a:schemeClr val="bg1"/>
          </a:solidFill>
        </p:spPr>
        <p:txBody>
          <a:bodyPr wrap="square" rtlCol="0">
            <a:spAutoFit/>
          </a:bodyPr>
          <a:lstStyle/>
          <a:p>
            <a:r>
              <a:rPr lang="en-US" dirty="0"/>
              <a:t>…</a:t>
            </a:r>
          </a:p>
        </p:txBody>
      </p:sp>
      <p:sp>
        <p:nvSpPr>
          <p:cNvPr id="6" name="TextBox 5">
            <a:extLst>
              <a:ext uri="{FF2B5EF4-FFF2-40B4-BE49-F238E27FC236}">
                <a16:creationId xmlns:a16="http://schemas.microsoft.com/office/drawing/2014/main" id="{DCD19E16-D24E-B82E-0C3D-FA52D10175F8}"/>
              </a:ext>
            </a:extLst>
          </p:cNvPr>
          <p:cNvSpPr txBox="1"/>
          <p:nvPr/>
        </p:nvSpPr>
        <p:spPr>
          <a:xfrm>
            <a:off x="202623" y="35238"/>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
        <p:nvSpPr>
          <p:cNvPr id="7" name="TextBox 6">
            <a:extLst>
              <a:ext uri="{FF2B5EF4-FFF2-40B4-BE49-F238E27FC236}">
                <a16:creationId xmlns:a16="http://schemas.microsoft.com/office/drawing/2014/main" id="{52C6C022-DA2C-0F48-878D-896F75C8466F}"/>
              </a:ext>
            </a:extLst>
          </p:cNvPr>
          <p:cNvSpPr txBox="1"/>
          <p:nvPr/>
        </p:nvSpPr>
        <p:spPr>
          <a:xfrm>
            <a:off x="1282262" y="2277220"/>
            <a:ext cx="9333186" cy="2862322"/>
          </a:xfrm>
          <a:prstGeom prst="rect">
            <a:avLst/>
          </a:prstGeom>
          <a:solidFill>
            <a:srgbClr val="00FF99">
              <a:alpha val="18824"/>
            </a:srgb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1226845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24AC56-46F0-7CB6-7219-6F12B3A95D29}"/>
              </a:ext>
            </a:extLst>
          </p:cNvPr>
          <p:cNvPicPr>
            <a:picLocks noChangeAspect="1"/>
          </p:cNvPicPr>
          <p:nvPr/>
        </p:nvPicPr>
        <p:blipFill>
          <a:blip r:embed="rId2"/>
          <a:stretch>
            <a:fillRect/>
          </a:stretch>
        </p:blipFill>
        <p:spPr>
          <a:xfrm>
            <a:off x="2162936" y="1020260"/>
            <a:ext cx="7866128" cy="5774240"/>
          </a:xfrm>
          <a:prstGeom prst="rect">
            <a:avLst/>
          </a:prstGeom>
        </p:spPr>
      </p:pic>
      <p:sp>
        <p:nvSpPr>
          <p:cNvPr id="8" name="TextBox 7">
            <a:extLst>
              <a:ext uri="{FF2B5EF4-FFF2-40B4-BE49-F238E27FC236}">
                <a16:creationId xmlns:a16="http://schemas.microsoft.com/office/drawing/2014/main" id="{370D9752-6A94-755F-9ECB-D0A5A533F931}"/>
              </a:ext>
            </a:extLst>
          </p:cNvPr>
          <p:cNvSpPr txBox="1"/>
          <p:nvPr/>
        </p:nvSpPr>
        <p:spPr>
          <a:xfrm>
            <a:off x="202623" y="35238"/>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
        <p:nvSpPr>
          <p:cNvPr id="9" name="TextBox 8">
            <a:extLst>
              <a:ext uri="{FF2B5EF4-FFF2-40B4-BE49-F238E27FC236}">
                <a16:creationId xmlns:a16="http://schemas.microsoft.com/office/drawing/2014/main" id="{626753AE-2B31-0966-8855-331754F9B016}"/>
              </a:ext>
            </a:extLst>
          </p:cNvPr>
          <p:cNvSpPr txBox="1"/>
          <p:nvPr/>
        </p:nvSpPr>
        <p:spPr>
          <a:xfrm>
            <a:off x="2879834" y="1870841"/>
            <a:ext cx="6600497" cy="923330"/>
          </a:xfrm>
          <a:prstGeom prst="rect">
            <a:avLst/>
          </a:prstGeom>
          <a:solidFill>
            <a:srgbClr val="00FF99">
              <a:alpha val="14902"/>
            </a:srgbClr>
          </a:solidFill>
        </p:spPr>
        <p:txBody>
          <a:bodyPr wrap="square" rtlCol="0">
            <a:spAutoFit/>
          </a:bodyPr>
          <a:lstStyle/>
          <a:p>
            <a:endParaRPr lang="en-US" dirty="0"/>
          </a:p>
          <a:p>
            <a:endParaRPr lang="en-US" dirty="0"/>
          </a:p>
          <a:p>
            <a:endParaRPr lang="en-US" dirty="0"/>
          </a:p>
        </p:txBody>
      </p:sp>
    </p:spTree>
    <p:extLst>
      <p:ext uri="{BB962C8B-B14F-4D97-AF65-F5344CB8AC3E}">
        <p14:creationId xmlns:p14="http://schemas.microsoft.com/office/powerpoint/2010/main" val="26454877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5291A5-1CE7-415E-62FE-42D34D3EA825}"/>
              </a:ext>
            </a:extLst>
          </p:cNvPr>
          <p:cNvSpPr txBox="1"/>
          <p:nvPr/>
        </p:nvSpPr>
        <p:spPr>
          <a:xfrm>
            <a:off x="851338" y="1418897"/>
            <a:ext cx="45719" cy="369332"/>
          </a:xfrm>
          <a:prstGeom prst="rect">
            <a:avLst/>
          </a:prstGeom>
          <a:noFill/>
        </p:spPr>
        <p:txBody>
          <a:bodyPr wrap="square" rtlCol="0">
            <a:spAutoFit/>
          </a:bodyPr>
          <a:lstStyle/>
          <a:p>
            <a:r>
              <a:rPr lang="en-US" dirty="0"/>
              <a:t>  </a:t>
            </a:r>
          </a:p>
        </p:txBody>
      </p:sp>
      <p:sp>
        <p:nvSpPr>
          <p:cNvPr id="6" name="TextBox 5">
            <a:extLst>
              <a:ext uri="{FF2B5EF4-FFF2-40B4-BE49-F238E27FC236}">
                <a16:creationId xmlns:a16="http://schemas.microsoft.com/office/drawing/2014/main" id="{A7EF9A5E-B9BD-EBA2-13E5-E9EF487726A6}"/>
              </a:ext>
            </a:extLst>
          </p:cNvPr>
          <p:cNvSpPr txBox="1"/>
          <p:nvPr/>
        </p:nvSpPr>
        <p:spPr>
          <a:xfrm flipH="1">
            <a:off x="897057" y="1517304"/>
            <a:ext cx="10397886" cy="4108817"/>
          </a:xfrm>
          <a:prstGeom prst="rect">
            <a:avLst/>
          </a:prstGeom>
          <a:noFill/>
        </p:spPr>
        <p:txBody>
          <a:bodyPr wrap="square" rtlCol="0">
            <a:spAutoFit/>
          </a:bodyPr>
          <a:lstStyle/>
          <a:p>
            <a:pPr marL="342900" marR="0" lvl="0" indent="-342900">
              <a:spcBef>
                <a:spcPts val="0"/>
              </a:spcBef>
              <a:spcAft>
                <a:spcPts val="18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The FY24 HEWD mark is $8.1B, which is flat at FY23 enacted funding levels.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18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SC’s program direction was held flat at FY23 levels.  If this funding level were enacted it may require SC implementing a hiring freeze and doing a reprogramming.</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18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Section 308 creates limitations by requiring that new university awards $5M or under be fully funded before being awarded.  SC currently fully funds awards $1M or less. To implement the new requirement, SC would have to reduce number of research awards.</a:t>
            </a:r>
            <a:r>
              <a:rPr lang="en-US" sz="2400" dirty="0">
                <a:effectLst/>
                <a:latin typeface="Calibri" panose="020F0502020204030204" pitchFamily="34" charset="0"/>
                <a:ea typeface="Times New Roman" panose="02020603050405020304" pitchFamily="18" charset="0"/>
                <a:cs typeface="Times New Roman" panose="02020603050405020304" pitchFamily="18" charset="0"/>
              </a:rPr>
              <a:t> </a:t>
            </a:r>
          </a:p>
          <a:p>
            <a:pPr>
              <a:spcAft>
                <a:spcPts val="1800"/>
              </a:spcAft>
            </a:pPr>
            <a:endParaRPr lang="en-US" sz="2400" dirty="0"/>
          </a:p>
        </p:txBody>
      </p:sp>
      <p:sp>
        <p:nvSpPr>
          <p:cNvPr id="8" name="TextBox 7">
            <a:extLst>
              <a:ext uri="{FF2B5EF4-FFF2-40B4-BE49-F238E27FC236}">
                <a16:creationId xmlns:a16="http://schemas.microsoft.com/office/drawing/2014/main" id="{70244013-1256-9079-C5DC-995FB5C2D740}"/>
              </a:ext>
            </a:extLst>
          </p:cNvPr>
          <p:cNvSpPr txBox="1"/>
          <p:nvPr/>
        </p:nvSpPr>
        <p:spPr>
          <a:xfrm>
            <a:off x="202623" y="77279"/>
            <a:ext cx="12388770" cy="646331"/>
          </a:xfrm>
          <a:prstGeom prst="rect">
            <a:avLst/>
          </a:prstGeom>
          <a:noFill/>
        </p:spPr>
        <p:txBody>
          <a:bodyPr wrap="square" rtlCol="0">
            <a:spAutoFit/>
          </a:bodyPr>
          <a:lstStyle/>
          <a:p>
            <a:r>
              <a:rPr lang="en-US" sz="3600" dirty="0">
                <a:solidFill>
                  <a:schemeClr val="bg1"/>
                </a:solidFill>
              </a:rPr>
              <a:t>House Mark: General Provisions Potentially Affecting NP</a:t>
            </a:r>
          </a:p>
        </p:txBody>
      </p:sp>
      <p:sp>
        <p:nvSpPr>
          <p:cNvPr id="9" name="TextBox 8">
            <a:extLst>
              <a:ext uri="{FF2B5EF4-FFF2-40B4-BE49-F238E27FC236}">
                <a16:creationId xmlns:a16="http://schemas.microsoft.com/office/drawing/2014/main" id="{132E0E3F-F42F-191F-D9D8-D8BC722461FA}"/>
              </a:ext>
            </a:extLst>
          </p:cNvPr>
          <p:cNvSpPr txBox="1"/>
          <p:nvPr/>
        </p:nvSpPr>
        <p:spPr>
          <a:xfrm>
            <a:off x="1198180" y="3350623"/>
            <a:ext cx="10142482" cy="1754326"/>
          </a:xfrm>
          <a:prstGeom prst="rect">
            <a:avLst/>
          </a:prstGeom>
          <a:solidFill>
            <a:srgbClr val="00FF99">
              <a:alpha val="14902"/>
            </a:srgb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243771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AEB05E-6973-CDBA-3683-834FF2A5E1E1}"/>
              </a:ext>
            </a:extLst>
          </p:cNvPr>
          <p:cNvSpPr txBox="1"/>
          <p:nvPr/>
        </p:nvSpPr>
        <p:spPr>
          <a:xfrm>
            <a:off x="396745" y="1180402"/>
            <a:ext cx="11713822" cy="5016758"/>
          </a:xfrm>
          <a:prstGeom prst="rect">
            <a:avLst/>
          </a:prstGeom>
          <a:noFill/>
        </p:spPr>
        <p:txBody>
          <a:bodyPr wrap="square" rtlCol="0">
            <a:spAutoFit/>
          </a:bodyPr>
          <a:lstStyle/>
          <a:p>
            <a:pPr marL="342900" marR="0" lvl="0" indent="-342900">
              <a:spcBef>
                <a:spcPts val="0"/>
              </a:spcBef>
              <a:spcAft>
                <a:spcPts val="0"/>
              </a:spcAft>
              <a:buFont typeface="Symbol" panose="05050102010706020507" pitchFamily="18" charset="2"/>
              <a:buChar char=""/>
            </a:pPr>
            <a:r>
              <a:rPr lang="en-US" sz="2000" dirty="0">
                <a:solidFill>
                  <a:srgbClr val="000000"/>
                </a:solidFill>
                <a:effectLst/>
                <a:latin typeface="Calibri" panose="020F0502020204030204" pitchFamily="34" charset="0"/>
                <a:ea typeface="Times New Roman" panose="02020603050405020304" pitchFamily="18" charset="0"/>
              </a:rPr>
              <a:t>OE-related amendments that were adopted include:</a:t>
            </a:r>
            <a:endParaRPr lang="en-US" sz="2000" dirty="0">
              <a:solidFill>
                <a:srgbClr val="000000"/>
              </a:solidFill>
              <a:effectLst/>
              <a:latin typeface="Courier New" panose="02070309020205020404" pitchFamily="49"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 Fleishmann– managers amendment</a:t>
            </a:r>
            <a:endParaRPr lang="en-US"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 Newhouse – prohibits DOE from finalizing, implementing or administering the proposed gas stoves efficiency standards rule</a:t>
            </a:r>
            <a:endParaRPr lang="en-US"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 </a:t>
            </a:r>
            <a:r>
              <a:rPr lang="en-US" sz="20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Moolenaar</a:t>
            </a:r>
            <a:r>
              <a:rPr lang="en-US" sz="2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prohibits DOE from finalizing, implementing or administering the washing machine efficiency standards rule</a:t>
            </a:r>
            <a:endParaRPr lang="en-US" sz="2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Rep. Stewart – prohibits funds from being used for any diversity, equity and inclusion office, program or training across the Department </a:t>
            </a:r>
            <a:endParaRPr lang="en-US" sz="2000"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Rep. </a:t>
            </a:r>
            <a:r>
              <a:rPr lang="en-US" sz="2000" dirty="0" err="1">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Moolenaar</a:t>
            </a:r>
            <a:r>
              <a:rPr lang="en-US" sz="2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 – bans DOE funding to a company that enters into an agreement or partnership with China.  </a:t>
            </a:r>
            <a:endParaRPr lang="en-US" sz="2000"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solidFill>
                  <a:srgbClr val="000000"/>
                </a:solidFill>
                <a:effectLst/>
                <a:highlight>
                  <a:srgbClr val="FFFF00"/>
                </a:highlight>
                <a:latin typeface="Calibri" panose="020F0502020204030204" pitchFamily="34" charset="0"/>
                <a:ea typeface="Times New Roman" panose="02020603050405020304" pitchFamily="18" charset="0"/>
                <a:cs typeface="Times New Roman" panose="02020603050405020304" pitchFamily="18" charset="0"/>
              </a:rPr>
              <a:t>Rep. Cline – seeks to prevent IP from going to adversaries by banning DOE funding from going to an entity controlled or owned by a corporation in a non-market / priority foreign country (e.g. China).  </a:t>
            </a:r>
            <a:endParaRPr lang="en-US" sz="2000" dirty="0">
              <a:solidFill>
                <a:srgbClr val="000000"/>
              </a:solidFill>
              <a:effectLst/>
              <a:highlight>
                <a:srgbClr val="FFFF00"/>
              </a:highlight>
              <a:latin typeface="Courier New" panose="02070309020205020404" pitchFamily="49"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DOE-related amendments not adopted include:</a:t>
            </a:r>
            <a:endParaRPr lang="en-US" sz="2000" dirty="0">
              <a:effectLst/>
              <a:latin typeface="Courier New" panose="02070309020205020404" pitchFamily="49"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Rep. Kaptur – strikes IRA rescissions</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Rep. </a:t>
            </a:r>
            <a:r>
              <a:rPr lang="en-US" sz="2000" dirty="0" err="1">
                <a:effectLst/>
                <a:latin typeface="Calibri" panose="020F0502020204030204" pitchFamily="34" charset="0"/>
                <a:ea typeface="Times New Roman" panose="02020603050405020304" pitchFamily="18" charset="0"/>
                <a:cs typeface="Times New Roman" panose="02020603050405020304" pitchFamily="18" charset="0"/>
              </a:rPr>
              <a:t>Espillat</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 - strikes General Provisions in the bill related to diversity, equity, inclusion, and marriage </a:t>
            </a:r>
            <a:endParaRPr lang="en-US" sz="2000" dirty="0">
              <a:effectLst/>
              <a:latin typeface="Courier New" panose="02070309020205020404" pitchFamily="49" charset="0"/>
              <a:ea typeface="Times New Roman" panose="02020603050405020304" pitchFamily="18" charset="0"/>
              <a:cs typeface="Times New Roman" panose="02020603050405020304" pitchFamily="18" charset="0"/>
            </a:endParaRPr>
          </a:p>
          <a:p>
            <a:endParaRPr lang="en-US" sz="2000" dirty="0"/>
          </a:p>
        </p:txBody>
      </p:sp>
      <p:sp>
        <p:nvSpPr>
          <p:cNvPr id="4" name="TextBox 3">
            <a:extLst>
              <a:ext uri="{FF2B5EF4-FFF2-40B4-BE49-F238E27FC236}">
                <a16:creationId xmlns:a16="http://schemas.microsoft.com/office/drawing/2014/main" id="{9BB781D9-9D75-11F0-FBAC-5A777FE68572}"/>
              </a:ext>
            </a:extLst>
          </p:cNvPr>
          <p:cNvSpPr txBox="1"/>
          <p:nvPr/>
        </p:nvSpPr>
        <p:spPr>
          <a:xfrm flipH="1">
            <a:off x="828739" y="105926"/>
            <a:ext cx="11394793" cy="584775"/>
          </a:xfrm>
          <a:prstGeom prst="rect">
            <a:avLst/>
          </a:prstGeom>
          <a:noFill/>
        </p:spPr>
        <p:txBody>
          <a:bodyPr wrap="square" rtlCol="0">
            <a:spAutoFit/>
          </a:bodyPr>
          <a:lstStyle/>
          <a:p>
            <a:r>
              <a:rPr lang="en-US" sz="3200" dirty="0">
                <a:solidFill>
                  <a:schemeClr val="bg1"/>
                </a:solidFill>
              </a:rPr>
              <a:t>Amendments Offered Prior to Passage of the House Mark</a:t>
            </a:r>
          </a:p>
        </p:txBody>
      </p:sp>
    </p:spTree>
    <p:extLst>
      <p:ext uri="{BB962C8B-B14F-4D97-AF65-F5344CB8AC3E}">
        <p14:creationId xmlns:p14="http://schemas.microsoft.com/office/powerpoint/2010/main" val="42169773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48B1-5C93-9105-6B99-720B89DE49B6}"/>
              </a:ext>
            </a:extLst>
          </p:cNvPr>
          <p:cNvSpPr>
            <a:spLocks noGrp="1"/>
          </p:cNvSpPr>
          <p:nvPr>
            <p:ph type="title"/>
          </p:nvPr>
        </p:nvSpPr>
        <p:spPr>
          <a:xfrm>
            <a:off x="623035" y="0"/>
            <a:ext cx="11787327" cy="902525"/>
          </a:xfrm>
        </p:spPr>
        <p:txBody>
          <a:bodyPr/>
          <a:lstStyle/>
          <a:p>
            <a:r>
              <a:rPr lang="en-US" dirty="0"/>
              <a:t>NP Outlook</a:t>
            </a:r>
          </a:p>
        </p:txBody>
      </p:sp>
      <p:sp>
        <p:nvSpPr>
          <p:cNvPr id="3" name="Content Placeholder 2">
            <a:extLst>
              <a:ext uri="{FF2B5EF4-FFF2-40B4-BE49-F238E27FC236}">
                <a16:creationId xmlns:a16="http://schemas.microsoft.com/office/drawing/2014/main" id="{DC2C2501-6379-DEA3-F6DA-D01D9A2AD3CD}"/>
              </a:ext>
            </a:extLst>
          </p:cNvPr>
          <p:cNvSpPr>
            <a:spLocks noGrp="1"/>
          </p:cNvSpPr>
          <p:nvPr>
            <p:ph idx="1"/>
          </p:nvPr>
        </p:nvSpPr>
        <p:spPr/>
        <p:txBody>
          <a:bodyPr>
            <a:normAutofit fontScale="70000" lnSpcReduction="20000"/>
          </a:bodyPr>
          <a:lstStyle/>
          <a:p>
            <a:pPr>
              <a:spcAft>
                <a:spcPts val="1200"/>
              </a:spcAft>
            </a:pPr>
            <a:r>
              <a:rPr lang="en-US" dirty="0"/>
              <a:t>In FY 2024, NP continues stewardship of a world-leading program in nuclear physics that delivers new science, operates unique leadership user facilities, supports and enhances a diverse workforce, and delivers impactful applications</a:t>
            </a:r>
          </a:p>
          <a:p>
            <a:pPr>
              <a:spcAft>
                <a:spcPts val="1200"/>
              </a:spcAft>
            </a:pPr>
            <a:r>
              <a:rPr lang="en-US" dirty="0"/>
              <a:t>The EIC Project is making steady progress, towards CD3a (Long Lead Procurement), and the next DOE gateway CD-2 (Approve Performance Baseline). Although not yet baselined, increased support from annual appropriations is essential to enable timely progress and a smooth transition of workforce from the Relativistic Heavy Ion Collider in FY 2025. </a:t>
            </a:r>
          </a:p>
          <a:p>
            <a:pPr>
              <a:spcAft>
                <a:spcPts val="1200"/>
              </a:spcAft>
            </a:pPr>
            <a:r>
              <a:rPr lang="en-US" dirty="0"/>
              <a:t>The FY 2024 Request is greatly appreciated, allowing NP National User Facilities to operate at or above 90% of optimal funding</a:t>
            </a:r>
          </a:p>
          <a:p>
            <a:pPr>
              <a:spcAft>
                <a:spcPts val="1200"/>
              </a:spcAft>
            </a:pPr>
            <a:r>
              <a:rPr lang="en-US" dirty="0"/>
              <a:t>NP Research funding allows for a compelling program of science but continues to be constrained due to the priority of increased funding for FRIB Operations and EIC construction</a:t>
            </a:r>
          </a:p>
        </p:txBody>
      </p:sp>
    </p:spTree>
    <p:extLst>
      <p:ext uri="{BB962C8B-B14F-4D97-AF65-F5344CB8AC3E}">
        <p14:creationId xmlns:p14="http://schemas.microsoft.com/office/powerpoint/2010/main" val="29931384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28C7-D49A-4017-BD05-E293FA59895C}"/>
              </a:ext>
            </a:extLst>
          </p:cNvPr>
          <p:cNvSpPr>
            <a:spLocks noGrp="1"/>
          </p:cNvSpPr>
          <p:nvPr>
            <p:ph type="title"/>
          </p:nvPr>
        </p:nvSpPr>
        <p:spPr/>
        <p:txBody>
          <a:bodyPr>
            <a:normAutofit/>
          </a:bodyPr>
          <a:lstStyle/>
          <a:p>
            <a:r>
              <a:rPr lang="en-US" sz="2800" dirty="0"/>
              <a:t>    A Prime Deliverable: Basic Nuclear Physics R&amp;D</a:t>
            </a:r>
          </a:p>
        </p:txBody>
      </p:sp>
      <p:sp>
        <p:nvSpPr>
          <p:cNvPr id="5" name="Content Placeholder 4">
            <a:extLst>
              <a:ext uri="{FF2B5EF4-FFF2-40B4-BE49-F238E27FC236}">
                <a16:creationId xmlns:a16="http://schemas.microsoft.com/office/drawing/2014/main" id="{AF3347F9-C30C-47B4-8FA3-F23A7F188EC9}"/>
              </a:ext>
            </a:extLst>
          </p:cNvPr>
          <p:cNvSpPr>
            <a:spLocks noGrp="1"/>
          </p:cNvSpPr>
          <p:nvPr>
            <p:ph idx="1"/>
          </p:nvPr>
        </p:nvSpPr>
        <p:spPr>
          <a:xfrm>
            <a:off x="526845" y="833750"/>
            <a:ext cx="9204983" cy="5496129"/>
          </a:xfrm>
        </p:spPr>
        <p:txBody>
          <a:bodyPr>
            <a:normAutofit fontScale="55000" lnSpcReduction="20000"/>
          </a:bodyPr>
          <a:lstStyle/>
          <a:p>
            <a:r>
              <a:rPr lang="en-US" sz="3300" dirty="0"/>
              <a:t>Discovering and understanding new forms of nuclear matter</a:t>
            </a:r>
          </a:p>
          <a:p>
            <a:pPr lvl="4"/>
            <a:r>
              <a:rPr lang="en-US" sz="2900" dirty="0"/>
              <a:t>Quark-Gluon Plasma at RHIC</a:t>
            </a:r>
          </a:p>
          <a:p>
            <a:pPr lvl="4"/>
            <a:r>
              <a:rPr lang="en-US" sz="2900" dirty="0"/>
              <a:t>Four new Super-Heavy Nuclei </a:t>
            </a:r>
          </a:p>
          <a:p>
            <a:r>
              <a:rPr lang="en-US" sz="3300" dirty="0"/>
              <a:t>New discoveries </a:t>
            </a:r>
          </a:p>
          <a:p>
            <a:pPr lvl="4"/>
            <a:r>
              <a:rPr lang="en-US" sz="2900" dirty="0"/>
              <a:t>Natural radiation frustrates quantum coherence times</a:t>
            </a:r>
          </a:p>
          <a:p>
            <a:pPr lvl="4"/>
            <a:r>
              <a:rPr lang="en-US" sz="2900" dirty="0"/>
              <a:t>Direct production of matter from an electro-magnetic field (</a:t>
            </a:r>
            <a:r>
              <a:rPr lang="en-US" sz="2900" dirty="0" err="1"/>
              <a:t>e</a:t>
            </a:r>
            <a:r>
              <a:rPr lang="en-US" sz="2900" baseline="30000" dirty="0" err="1"/>
              <a:t>+</a:t>
            </a:r>
            <a:r>
              <a:rPr lang="en-US" sz="2900" dirty="0" err="1"/>
              <a:t>e</a:t>
            </a:r>
            <a:r>
              <a:rPr lang="en-US" sz="2900" baseline="30000" dirty="0"/>
              <a:t>-</a:t>
            </a:r>
            <a:r>
              <a:rPr lang="en-US" sz="2900" dirty="0"/>
              <a:t> pairs) </a:t>
            </a:r>
          </a:p>
          <a:p>
            <a:pPr lvl="4"/>
            <a:r>
              <a:rPr lang="en-US" sz="2900" dirty="0"/>
              <a:t>Neutron skins exist on heavy nuclei</a:t>
            </a:r>
          </a:p>
          <a:p>
            <a:r>
              <a:rPr lang="en-US" sz="3300" dirty="0"/>
              <a:t>New technology important for national needs</a:t>
            </a:r>
          </a:p>
          <a:p>
            <a:pPr lvl="4"/>
            <a:r>
              <a:rPr lang="en-US" sz="2900" dirty="0"/>
              <a:t>First ever demonstration of accelerator bunched-beam cooling</a:t>
            </a:r>
          </a:p>
          <a:p>
            <a:pPr lvl="4"/>
            <a:r>
              <a:rPr lang="en-US" sz="2900" dirty="0"/>
              <a:t>FEL ERL development for the Navy using LERF</a:t>
            </a:r>
          </a:p>
          <a:p>
            <a:r>
              <a:rPr lang="en-US" sz="3300" dirty="0"/>
              <a:t>R&amp;D integration that enables important applications (prospecting, isotopes)</a:t>
            </a:r>
          </a:p>
          <a:p>
            <a:r>
              <a:rPr lang="en-US" sz="3300" dirty="0"/>
              <a:t>Nuclear data &amp; knowledge for a suite of applications</a:t>
            </a:r>
          </a:p>
          <a:p>
            <a:pPr lvl="4"/>
            <a:r>
              <a:rPr lang="en-US" sz="2900" dirty="0">
                <a:latin typeface="Arial" panose="020B0604020202020204" pitchFamily="34" charset="0"/>
                <a:cs typeface="Arial" panose="020B0604020202020204" pitchFamily="34" charset="0"/>
              </a:rPr>
              <a:t>Space exploration</a:t>
            </a:r>
          </a:p>
          <a:p>
            <a:pPr lvl="4"/>
            <a:r>
              <a:rPr lang="en-US" sz="2900" dirty="0">
                <a:latin typeface="Arial" panose="020B0604020202020204" pitchFamily="34" charset="0"/>
                <a:cs typeface="Arial" panose="020B0604020202020204" pitchFamily="34" charset="0"/>
              </a:rPr>
              <a:t>Reactor design</a:t>
            </a:r>
          </a:p>
          <a:p>
            <a:pPr lvl="4">
              <a:spcBef>
                <a:spcPts val="0"/>
              </a:spcBef>
              <a:spcAft>
                <a:spcPts val="100"/>
              </a:spcAft>
            </a:pPr>
            <a:r>
              <a:rPr lang="en-US" sz="2900" dirty="0">
                <a:latin typeface="Arial" panose="020B0604020202020204" pitchFamily="34" charset="0"/>
                <a:cs typeface="Arial" panose="020B0604020202020204" pitchFamily="34" charset="0"/>
              </a:rPr>
              <a:t>Nuclear forensics / Nonproliferation</a:t>
            </a:r>
          </a:p>
          <a:p>
            <a:r>
              <a:rPr lang="en-US" sz="3300" dirty="0">
                <a:latin typeface="Arial" panose="020B0604020202020204" pitchFamily="34" charset="0"/>
                <a:cs typeface="Arial" panose="020B0604020202020204" pitchFamily="34" charset="0"/>
              </a:rPr>
              <a:t>A highly trained, “nuclear-literate”, workforce with specialized skills</a:t>
            </a:r>
          </a:p>
        </p:txBody>
      </p:sp>
      <p:sp>
        <p:nvSpPr>
          <p:cNvPr id="3" name="Rectangle 2">
            <a:extLst>
              <a:ext uri="{FF2B5EF4-FFF2-40B4-BE49-F238E27FC236}">
                <a16:creationId xmlns:a16="http://schemas.microsoft.com/office/drawing/2014/main" id="{5AC272B2-E2EF-4524-5956-5B51D6613330}"/>
              </a:ext>
            </a:extLst>
          </p:cNvPr>
          <p:cNvSpPr/>
          <p:nvPr/>
        </p:nvSpPr>
        <p:spPr>
          <a:xfrm>
            <a:off x="11805719" y="6646781"/>
            <a:ext cx="370342" cy="246221"/>
          </a:xfrm>
          <a:prstGeom prst="rect">
            <a:avLst/>
          </a:prstGeom>
        </p:spPr>
        <p:txBody>
          <a:bodyPr wrap="square">
            <a:spAutoFit/>
          </a:bodyPr>
          <a:lstStyle/>
          <a:p>
            <a:fld id="{0E35970C-66DA-42B4-8591-6E363A3B576E}" type="slidenum">
              <a:rPr lang="en-US" sz="1000" smtClean="0">
                <a:solidFill>
                  <a:schemeClr val="bg1"/>
                </a:solidFill>
                <a:latin typeface="Arial" panose="020B0604020202020204" pitchFamily="34" charset="0"/>
                <a:cs typeface="Arial" panose="020B0604020202020204" pitchFamily="34" charset="0"/>
              </a:rPr>
              <a:pPr/>
              <a:t>3</a:t>
            </a:fld>
            <a:endParaRPr lang="en-US" sz="1000" dirty="0">
              <a:solidFill>
                <a:schemeClr val="bg1"/>
              </a:solidFill>
              <a:latin typeface="Arial" panose="020B0604020202020204" pitchFamily="34" charset="0"/>
              <a:cs typeface="Arial" panose="020B0604020202020204" pitchFamily="34" charset="0"/>
            </a:endParaRPr>
          </a:p>
        </p:txBody>
      </p:sp>
      <p:pic>
        <p:nvPicPr>
          <p:cNvPr id="6" name="Picture 4" descr="Nuclear atomic structure - Foro Nuclear">
            <a:extLst>
              <a:ext uri="{FF2B5EF4-FFF2-40B4-BE49-F238E27FC236}">
                <a16:creationId xmlns:a16="http://schemas.microsoft.com/office/drawing/2014/main" id="{306248B7-511B-2D8E-E71A-1C8AACA0B9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1051560"/>
            <a:ext cx="2372497" cy="1463040"/>
          </a:xfrm>
          <a:prstGeom prst="roundRect">
            <a:avLst/>
          </a:prstGeom>
          <a:noFill/>
          <a:ln w="190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pic>
      <p:pic>
        <p:nvPicPr>
          <p:cNvPr id="8" name="Picture 18">
            <a:extLst>
              <a:ext uri="{FF2B5EF4-FFF2-40B4-BE49-F238E27FC236}">
                <a16:creationId xmlns:a16="http://schemas.microsoft.com/office/drawing/2014/main" id="{3CEDC5C2-A0A8-021F-0EAB-5495830283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64" b="16825"/>
          <a:stretch/>
        </p:blipFill>
        <p:spPr bwMode="auto">
          <a:xfrm>
            <a:off x="9601200" y="2926080"/>
            <a:ext cx="2372497" cy="1463040"/>
          </a:xfrm>
          <a:prstGeom prst="roundRect">
            <a:avLst>
              <a:gd name="adj" fmla="val 13492"/>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55026E6-3DD1-68F2-88A2-FA50EC48C82D}"/>
              </a:ext>
            </a:extLst>
          </p:cNvPr>
          <p:cNvPicPr>
            <a:picLocks noChangeAspect="1"/>
          </p:cNvPicPr>
          <p:nvPr/>
        </p:nvPicPr>
        <p:blipFill rotWithShape="1">
          <a:blip r:embed="rId5"/>
          <a:srcRect t="2201" b="1502"/>
          <a:stretch/>
        </p:blipFill>
        <p:spPr>
          <a:xfrm>
            <a:off x="9601200" y="4800600"/>
            <a:ext cx="2372497" cy="1463040"/>
          </a:xfrm>
          <a:prstGeom prst="roundRect">
            <a:avLst/>
          </a:prstGeom>
          <a:ln w="28575">
            <a:solidFill>
              <a:schemeClr val="tx1"/>
            </a:solidFill>
          </a:ln>
        </p:spPr>
      </p:pic>
      <p:sp>
        <p:nvSpPr>
          <p:cNvPr id="12" name="TextBox 11">
            <a:extLst>
              <a:ext uri="{FF2B5EF4-FFF2-40B4-BE49-F238E27FC236}">
                <a16:creationId xmlns:a16="http://schemas.microsoft.com/office/drawing/2014/main" id="{1C8CB3CC-9AEC-03B3-0EA8-3E07C13C1439}"/>
              </a:ext>
            </a:extLst>
          </p:cNvPr>
          <p:cNvSpPr txBox="1"/>
          <p:nvPr/>
        </p:nvSpPr>
        <p:spPr>
          <a:xfrm>
            <a:off x="9565644" y="2521699"/>
            <a:ext cx="2578745" cy="261610"/>
          </a:xfrm>
          <a:prstGeom prst="rect">
            <a:avLst/>
          </a:prstGeom>
          <a:noFill/>
        </p:spPr>
        <p:txBody>
          <a:bodyPr wrap="square" rtlCol="0">
            <a:spAutoFit/>
          </a:bodyPr>
          <a:lstStyle/>
          <a:p>
            <a:r>
              <a:rPr lang="en-US" sz="1100" spc="-50" dirty="0"/>
              <a:t>The Structure of the Atomic Nucleus</a:t>
            </a:r>
          </a:p>
        </p:txBody>
      </p:sp>
      <p:sp>
        <p:nvSpPr>
          <p:cNvPr id="14" name="TextBox 13">
            <a:extLst>
              <a:ext uri="{FF2B5EF4-FFF2-40B4-BE49-F238E27FC236}">
                <a16:creationId xmlns:a16="http://schemas.microsoft.com/office/drawing/2014/main" id="{8EB57B87-9686-B6E7-7FF5-95EFA8BB334E}"/>
              </a:ext>
            </a:extLst>
          </p:cNvPr>
          <p:cNvSpPr txBox="1"/>
          <p:nvPr/>
        </p:nvSpPr>
        <p:spPr>
          <a:xfrm>
            <a:off x="9554355" y="4357465"/>
            <a:ext cx="2467751" cy="430887"/>
          </a:xfrm>
          <a:prstGeom prst="rect">
            <a:avLst/>
          </a:prstGeom>
          <a:noFill/>
        </p:spPr>
        <p:txBody>
          <a:bodyPr wrap="square" rtlCol="0">
            <a:spAutoFit/>
          </a:bodyPr>
          <a:lstStyle/>
          <a:p>
            <a:r>
              <a:rPr lang="en-US" sz="1100" spc="-50" dirty="0"/>
              <a:t>The Birth of Nuclei in Astronomical Processes</a:t>
            </a:r>
          </a:p>
        </p:txBody>
      </p:sp>
      <p:sp>
        <p:nvSpPr>
          <p:cNvPr id="15" name="TextBox 14">
            <a:extLst>
              <a:ext uri="{FF2B5EF4-FFF2-40B4-BE49-F238E27FC236}">
                <a16:creationId xmlns:a16="http://schemas.microsoft.com/office/drawing/2014/main" id="{E7BC3990-9F66-5C82-7989-FB5F4424A389}"/>
              </a:ext>
            </a:extLst>
          </p:cNvPr>
          <p:cNvSpPr txBox="1"/>
          <p:nvPr/>
        </p:nvSpPr>
        <p:spPr>
          <a:xfrm>
            <a:off x="9520488" y="6261100"/>
            <a:ext cx="2623901" cy="430887"/>
          </a:xfrm>
          <a:prstGeom prst="rect">
            <a:avLst/>
          </a:prstGeom>
          <a:noFill/>
        </p:spPr>
        <p:txBody>
          <a:bodyPr wrap="square" rtlCol="0">
            <a:spAutoFit/>
          </a:bodyPr>
          <a:lstStyle/>
          <a:p>
            <a:r>
              <a:rPr lang="en-US" sz="1100" spc="-50" dirty="0"/>
              <a:t>Probing Universal Laws in Nuclear Decays</a:t>
            </a:r>
          </a:p>
        </p:txBody>
      </p:sp>
      <p:sp>
        <p:nvSpPr>
          <p:cNvPr id="7" name="Footer Placeholder 8">
            <a:extLst>
              <a:ext uri="{FF2B5EF4-FFF2-40B4-BE49-F238E27FC236}">
                <a16:creationId xmlns:a16="http://schemas.microsoft.com/office/drawing/2014/main" id="{D4C897E7-CE15-1E97-05D7-A13EC950D2F8}"/>
              </a:ext>
            </a:extLst>
          </p:cNvPr>
          <p:cNvSpPr txBox="1">
            <a:spLocks/>
          </p:cNvSpPr>
          <p:nvPr/>
        </p:nvSpPr>
        <p:spPr>
          <a:xfrm>
            <a:off x="6291059" y="6646781"/>
            <a:ext cx="47177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SBIR/STTR PI Meeting</a:t>
            </a:r>
            <a:endParaRPr lang="en-US" sz="1000" dirty="0">
              <a:solidFill>
                <a:schemeClr val="bg1"/>
              </a:solidFill>
            </a:endParaRPr>
          </a:p>
        </p:txBody>
      </p:sp>
    </p:spTree>
    <p:extLst>
      <p:ext uri="{BB962C8B-B14F-4D97-AF65-F5344CB8AC3E}">
        <p14:creationId xmlns:p14="http://schemas.microsoft.com/office/powerpoint/2010/main" val="37631667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1480" y="334963"/>
            <a:ext cx="5863913" cy="6155531"/>
          </a:xfrm>
          <a:prstGeom prst="rect">
            <a:avLst/>
          </a:prstGeom>
          <a:noFill/>
        </p:spPr>
        <p:txBody>
          <a:bodyPr wrap="square">
            <a:spAutoFit/>
          </a:bodyPr>
          <a:lstStyle/>
          <a:p>
            <a:pPr fontAlgn="auto">
              <a:spcBef>
                <a:spcPts val="0"/>
              </a:spcBef>
              <a:spcAft>
                <a:spcPts val="600"/>
              </a:spcAft>
              <a:defRPr/>
            </a:pPr>
            <a:endParaRPr lang="en-US" dirty="0">
              <a:latin typeface="+mn-lt"/>
            </a:endParaRPr>
          </a:p>
          <a:p>
            <a:pPr fontAlgn="auto">
              <a:spcBef>
                <a:spcPts val="0"/>
              </a:spcBef>
              <a:spcAft>
                <a:spcPts val="600"/>
              </a:spcAft>
              <a:defRPr/>
            </a:pPr>
            <a:endParaRPr lang="en-US" sz="600" dirty="0">
              <a:latin typeface="+mn-lt"/>
            </a:endParaRPr>
          </a:p>
          <a:p>
            <a:pPr fontAlgn="auto">
              <a:spcBef>
                <a:spcPts val="0"/>
              </a:spcBef>
              <a:spcAft>
                <a:spcPts val="600"/>
              </a:spcAft>
              <a:defRPr/>
            </a:pPr>
            <a:r>
              <a:rPr lang="en-US" b="1" dirty="0">
                <a:latin typeface="+mn-lt"/>
              </a:rPr>
              <a:t>Key Points:</a:t>
            </a:r>
          </a:p>
          <a:p>
            <a:pPr fontAlgn="auto">
              <a:spcBef>
                <a:spcPts val="0"/>
              </a:spcBef>
              <a:spcAft>
                <a:spcPts val="600"/>
              </a:spcAft>
              <a:defRPr/>
            </a:pPr>
            <a:endParaRPr lang="en-US" sz="600" dirty="0">
              <a:latin typeface="+mn-lt"/>
            </a:endParaRPr>
          </a:p>
          <a:p>
            <a:pPr marL="342900" indent="-342900" fontAlgn="auto">
              <a:spcBef>
                <a:spcPts val="0"/>
              </a:spcBef>
              <a:spcAft>
                <a:spcPts val="1200"/>
              </a:spcAft>
              <a:buFontTx/>
              <a:buAutoNum type="arabicParenR"/>
              <a:defRPr/>
            </a:pPr>
            <a:r>
              <a:rPr lang="en-US" dirty="0">
                <a:latin typeface="+mn-lt"/>
              </a:rPr>
              <a:t>In turbulent, challenging times it is crucial to </a:t>
            </a:r>
            <a:r>
              <a:rPr lang="en-US" b="1" dirty="0">
                <a:latin typeface="+mn-lt"/>
              </a:rPr>
              <a:t>Keep One’s Eye On The Ball</a:t>
            </a:r>
            <a:r>
              <a:rPr lang="en-US" dirty="0">
                <a:latin typeface="+mn-lt"/>
              </a:rPr>
              <a:t>—keep delivering the knowledge, discoveries and training that are valued outcomes for the U.</a:t>
            </a:r>
            <a:r>
              <a:rPr lang="en-US">
                <a:latin typeface="+mn-lt"/>
              </a:rPr>
              <a:t>S.</a:t>
            </a:r>
            <a:endParaRPr lang="en-US" dirty="0">
              <a:latin typeface="+mn-lt"/>
            </a:endParaRPr>
          </a:p>
          <a:p>
            <a:pPr marL="342900" indent="-342900" fontAlgn="auto">
              <a:spcBef>
                <a:spcPts val="0"/>
              </a:spcBef>
              <a:spcAft>
                <a:spcPts val="600"/>
              </a:spcAft>
              <a:buFontTx/>
              <a:buAutoNum type="arabicParenR"/>
              <a:defRPr/>
            </a:pPr>
            <a:r>
              <a:rPr lang="en-US" b="1" dirty="0">
                <a:latin typeface="+mn-lt"/>
              </a:rPr>
              <a:t>Articulate the value of Nuclear Physics </a:t>
            </a:r>
          </a:p>
          <a:p>
            <a:pPr marL="342900" indent="-342900" fontAlgn="auto">
              <a:spcBef>
                <a:spcPts val="0"/>
              </a:spcBef>
              <a:spcAft>
                <a:spcPts val="600"/>
              </a:spcAft>
              <a:buFontTx/>
              <a:buAutoNum type="arabicParenR"/>
              <a:defRPr/>
            </a:pPr>
            <a:endParaRPr lang="en-US" sz="600" dirty="0">
              <a:latin typeface="+mn-lt"/>
            </a:endParaRPr>
          </a:p>
          <a:p>
            <a:pPr marL="342900" indent="-342900" fontAlgn="auto">
              <a:spcBef>
                <a:spcPts val="0"/>
              </a:spcBef>
              <a:spcAft>
                <a:spcPts val="600"/>
              </a:spcAft>
              <a:buFontTx/>
              <a:buAutoNum type="arabicParenR"/>
              <a:defRPr/>
            </a:pPr>
            <a:r>
              <a:rPr lang="en-US" b="1" dirty="0">
                <a:latin typeface="+mn-lt"/>
              </a:rPr>
              <a:t>Mutual Respect</a:t>
            </a:r>
            <a:r>
              <a:rPr lang="en-US" dirty="0">
                <a:latin typeface="+mn-lt"/>
              </a:rPr>
              <a:t> among scientific sub-disciplines</a:t>
            </a:r>
          </a:p>
          <a:p>
            <a:pPr marL="342900" indent="-342900" fontAlgn="auto">
              <a:spcBef>
                <a:spcPts val="0"/>
              </a:spcBef>
              <a:spcAft>
                <a:spcPts val="600"/>
              </a:spcAft>
              <a:buFontTx/>
              <a:buAutoNum type="arabicParenR"/>
              <a:defRPr/>
            </a:pPr>
            <a:endParaRPr lang="en-US" sz="800" dirty="0">
              <a:latin typeface="+mn-lt"/>
            </a:endParaRPr>
          </a:p>
          <a:p>
            <a:pPr marL="342900" indent="-342900" fontAlgn="auto">
              <a:spcBef>
                <a:spcPts val="0"/>
              </a:spcBef>
              <a:spcAft>
                <a:spcPts val="600"/>
              </a:spcAft>
              <a:buFontTx/>
              <a:buAutoNum type="arabicParenR"/>
              <a:defRPr/>
            </a:pPr>
            <a:r>
              <a:rPr lang="en-US" b="1" dirty="0">
                <a:latin typeface="+mn-lt"/>
              </a:rPr>
              <a:t>Commitment To The Greater Good</a:t>
            </a:r>
            <a:r>
              <a:rPr lang="en-US" dirty="0">
                <a:latin typeface="+mn-lt"/>
              </a:rPr>
              <a:t> of nuclear science as a discipline</a:t>
            </a:r>
          </a:p>
          <a:p>
            <a:pPr marL="342900" indent="-342900" fontAlgn="auto">
              <a:spcBef>
                <a:spcPts val="0"/>
              </a:spcBef>
              <a:spcAft>
                <a:spcPts val="600"/>
              </a:spcAft>
              <a:buFontTx/>
              <a:buAutoNum type="arabicParenR"/>
              <a:defRPr/>
            </a:pPr>
            <a:endParaRPr lang="en-US" sz="600" dirty="0">
              <a:latin typeface="+mn-lt"/>
            </a:endParaRPr>
          </a:p>
          <a:p>
            <a:pPr marL="342900" indent="-342900" fontAlgn="auto">
              <a:spcBef>
                <a:spcPts val="0"/>
              </a:spcBef>
              <a:spcAft>
                <a:spcPts val="600"/>
              </a:spcAft>
              <a:buFontTx/>
              <a:buAutoNum type="arabicParenR"/>
              <a:defRPr/>
            </a:pPr>
            <a:r>
              <a:rPr lang="en-US" dirty="0">
                <a:latin typeface="+mn-lt"/>
              </a:rPr>
              <a:t>Meticulously </a:t>
            </a:r>
            <a:r>
              <a:rPr lang="en-US" b="1" dirty="0">
                <a:latin typeface="+mn-lt"/>
              </a:rPr>
              <a:t>Level Playing Field</a:t>
            </a:r>
            <a:r>
              <a:rPr lang="en-US" dirty="0">
                <a:latin typeface="+mn-lt"/>
              </a:rPr>
              <a:t> leading to respect for process and outcomes</a:t>
            </a:r>
          </a:p>
          <a:p>
            <a:pPr marL="342900" indent="-342900" fontAlgn="auto">
              <a:spcBef>
                <a:spcPts val="0"/>
              </a:spcBef>
              <a:spcAft>
                <a:spcPts val="600"/>
              </a:spcAft>
              <a:buFontTx/>
              <a:buAutoNum type="arabicParenR"/>
              <a:defRPr/>
            </a:pPr>
            <a:endParaRPr lang="en-US" sz="600" dirty="0">
              <a:latin typeface="+mn-lt"/>
            </a:endParaRPr>
          </a:p>
          <a:p>
            <a:pPr marL="342900" indent="-342900" fontAlgn="auto">
              <a:spcBef>
                <a:spcPts val="0"/>
              </a:spcBef>
              <a:spcAft>
                <a:spcPts val="600"/>
              </a:spcAft>
              <a:buFontTx/>
              <a:buAutoNum type="arabicParenR"/>
              <a:defRPr/>
            </a:pPr>
            <a:r>
              <a:rPr lang="en-US" dirty="0">
                <a:latin typeface="+mn-lt"/>
              </a:rPr>
              <a:t>The community </a:t>
            </a:r>
            <a:r>
              <a:rPr lang="en-US" b="1" dirty="0">
                <a:latin typeface="+mn-lt"/>
              </a:rPr>
              <a:t>MUST REMAIN UNIFIED</a:t>
            </a:r>
          </a:p>
          <a:p>
            <a:pPr marL="342900" indent="-342900" fontAlgn="auto">
              <a:spcBef>
                <a:spcPts val="0"/>
              </a:spcBef>
              <a:spcAft>
                <a:spcPts val="600"/>
              </a:spcAft>
              <a:buFontTx/>
              <a:buAutoNum type="arabicParenR"/>
              <a:defRPr/>
            </a:pPr>
            <a:endParaRPr lang="en-US" dirty="0">
              <a:latin typeface="+mn-lt"/>
            </a:endParaRPr>
          </a:p>
          <a:p>
            <a:pPr marL="342900" indent="-342900" fontAlgn="auto">
              <a:spcBef>
                <a:spcPts val="0"/>
              </a:spcBef>
              <a:spcAft>
                <a:spcPts val="600"/>
              </a:spcAft>
              <a:buFontTx/>
              <a:buAutoNum type="arabicParenR"/>
              <a:defRPr/>
            </a:pPr>
            <a:endParaRPr lang="en-US" sz="600" dirty="0">
              <a:latin typeface="+mn-lt"/>
            </a:endParaRPr>
          </a:p>
        </p:txBody>
      </p:sp>
      <p:sp>
        <p:nvSpPr>
          <p:cNvPr id="20485" name="Title 2"/>
          <p:cNvSpPr>
            <a:spLocks noGrp="1"/>
          </p:cNvSpPr>
          <p:nvPr>
            <p:ph type="title"/>
          </p:nvPr>
        </p:nvSpPr>
        <p:spPr>
          <a:xfrm>
            <a:off x="711938" y="-127102"/>
            <a:ext cx="11903242" cy="1143000"/>
          </a:xfrm>
        </p:spPr>
        <p:txBody>
          <a:bodyPr/>
          <a:lstStyle/>
          <a:p>
            <a:r>
              <a:rPr lang="en-US" altLang="en-US" dirty="0"/>
              <a:t>What To Do Now?</a:t>
            </a:r>
            <a:endParaRPr lang="en-US" altLang="en-US" b="0" dirty="0"/>
          </a:p>
        </p:txBody>
      </p:sp>
      <p:sp>
        <p:nvSpPr>
          <p:cNvPr id="3" name="Slide Number Placeholder 2"/>
          <p:cNvSpPr>
            <a:spLocks noGrp="1"/>
          </p:cNvSpPr>
          <p:nvPr>
            <p:ph type="sldNum" sz="quarter" idx="12"/>
          </p:nvPr>
        </p:nvSpPr>
        <p:spPr>
          <a:xfrm>
            <a:off x="0" y="6592567"/>
            <a:ext cx="2057400" cy="260515"/>
          </a:xfrm>
        </p:spPr>
        <p:txBody>
          <a:bodyPr/>
          <a:lstStyle>
            <a:defPPr>
              <a:defRPr lang="en-US"/>
            </a:defPPr>
            <a:lvl1pPr marL="0" algn="l" defTabSz="914400" rtl="0" eaLnBrk="1" latinLnBrk="0" hangingPunct="1">
              <a:defRPr sz="1000" kern="1200">
                <a:solidFill>
                  <a:schemeClr val="tx1"/>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pPr/>
              <a:t>30</a:t>
            </a:fld>
            <a:endParaRPr lang="en-US"/>
          </a:p>
        </p:txBody>
      </p:sp>
      <p:sp>
        <p:nvSpPr>
          <p:cNvPr id="8" name="TextBox 7">
            <a:extLst>
              <a:ext uri="{FF2B5EF4-FFF2-40B4-BE49-F238E27FC236}">
                <a16:creationId xmlns:a16="http://schemas.microsoft.com/office/drawing/2014/main" id="{CB868F82-831B-49A6-9291-0971D92C303B}"/>
              </a:ext>
            </a:extLst>
          </p:cNvPr>
          <p:cNvSpPr txBox="1"/>
          <p:nvPr/>
        </p:nvSpPr>
        <p:spPr>
          <a:xfrm flipH="1">
            <a:off x="6420994" y="1005569"/>
            <a:ext cx="5457181" cy="954107"/>
          </a:xfrm>
          <a:prstGeom prst="rect">
            <a:avLst/>
          </a:prstGeom>
          <a:noFill/>
        </p:spPr>
        <p:txBody>
          <a:bodyPr wrap="square" rtlCol="0">
            <a:spAutoFit/>
          </a:bodyPr>
          <a:lstStyle/>
          <a:p>
            <a:r>
              <a:rPr lang="en-US" sz="2800" dirty="0"/>
              <a:t>Staying united we can accomplish great things together</a:t>
            </a:r>
          </a:p>
        </p:txBody>
      </p:sp>
      <p:pic>
        <p:nvPicPr>
          <p:cNvPr id="7" name="Picture 6" descr="A close-up of a bug&#10;&#10;Description automatically generated with medium confidence">
            <a:extLst>
              <a:ext uri="{FF2B5EF4-FFF2-40B4-BE49-F238E27FC236}">
                <a16:creationId xmlns:a16="http://schemas.microsoft.com/office/drawing/2014/main" id="{75DB4BEA-EB08-4B31-B650-00E890657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5373" y="2082787"/>
            <a:ext cx="4808414" cy="3203049"/>
          </a:xfrm>
          <a:prstGeom prst="rect">
            <a:avLst/>
          </a:prstGeom>
        </p:spPr>
      </p:pic>
      <p:sp>
        <p:nvSpPr>
          <p:cNvPr id="10" name="TextBox 9">
            <a:extLst>
              <a:ext uri="{FF2B5EF4-FFF2-40B4-BE49-F238E27FC236}">
                <a16:creationId xmlns:a16="http://schemas.microsoft.com/office/drawing/2014/main" id="{FCCFC8F1-A590-4C37-A28C-25C246634C98}"/>
              </a:ext>
            </a:extLst>
          </p:cNvPr>
          <p:cNvSpPr txBox="1"/>
          <p:nvPr/>
        </p:nvSpPr>
        <p:spPr>
          <a:xfrm flipH="1">
            <a:off x="6420993" y="5470357"/>
            <a:ext cx="4952793" cy="1200329"/>
          </a:xfrm>
          <a:prstGeom prst="rect">
            <a:avLst/>
          </a:prstGeom>
          <a:noFill/>
        </p:spPr>
        <p:txBody>
          <a:bodyPr wrap="square" rtlCol="0">
            <a:spAutoFit/>
          </a:bodyPr>
          <a:lstStyle/>
          <a:p>
            <a:r>
              <a:rPr lang="en-US" sz="2400" dirty="0"/>
              <a:t>Division will setback the entire field and is the last thing needed right now</a:t>
            </a:r>
          </a:p>
        </p:txBody>
      </p:sp>
    </p:spTree>
    <p:extLst>
      <p:ext uri="{BB962C8B-B14F-4D97-AF65-F5344CB8AC3E}">
        <p14:creationId xmlns:p14="http://schemas.microsoft.com/office/powerpoint/2010/main" val="154608434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7938BE-3329-CB2D-A830-65FB13D3AAA7}"/>
              </a:ext>
            </a:extLst>
          </p:cNvPr>
          <p:cNvSpPr txBox="1"/>
          <p:nvPr/>
        </p:nvSpPr>
        <p:spPr>
          <a:xfrm flipH="1">
            <a:off x="3374545" y="2934356"/>
            <a:ext cx="5903018" cy="707886"/>
          </a:xfrm>
          <a:prstGeom prst="rect">
            <a:avLst/>
          </a:prstGeom>
          <a:noFill/>
        </p:spPr>
        <p:txBody>
          <a:bodyPr wrap="square" rtlCol="0">
            <a:spAutoFit/>
          </a:bodyPr>
          <a:lstStyle/>
          <a:p>
            <a:r>
              <a:rPr lang="en-US" sz="4000"/>
              <a:t>Additional Information</a:t>
            </a:r>
          </a:p>
        </p:txBody>
      </p:sp>
    </p:spTree>
    <p:extLst>
      <p:ext uri="{BB962C8B-B14F-4D97-AF65-F5344CB8AC3E}">
        <p14:creationId xmlns:p14="http://schemas.microsoft.com/office/powerpoint/2010/main" val="423483080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4"/>
          <p:cNvSpPr txBox="1">
            <a:spLocks noChangeArrowheads="1"/>
          </p:cNvSpPr>
          <p:nvPr/>
        </p:nvSpPr>
        <p:spPr bwMode="auto">
          <a:xfrm>
            <a:off x="4174559" y="902528"/>
            <a:ext cx="7915487"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400"/>
              </a:spcBef>
            </a:pPr>
            <a:r>
              <a:rPr lang="en-US" altLang="en-US" sz="1200" b="1" dirty="0"/>
              <a:t>Sample of Non-Defense Roles Based on Recent Breakthrough Prize Questionnaire </a:t>
            </a:r>
          </a:p>
          <a:p>
            <a:pPr marL="171450" indent="-171450">
              <a:spcBef>
                <a:spcPts val="400"/>
              </a:spcBef>
              <a:buFont typeface="Arial" panose="020B0604020202020204" pitchFamily="34" charset="0"/>
              <a:buChar char="•"/>
            </a:pPr>
            <a:r>
              <a:rPr lang="en-US" altLang="en-US" sz="1200" dirty="0"/>
              <a:t>Sr. Chemist at a mining company</a:t>
            </a:r>
          </a:p>
          <a:p>
            <a:pPr marL="171450" indent="-171450">
              <a:spcBef>
                <a:spcPts val="400"/>
              </a:spcBef>
              <a:buFont typeface="Arial" panose="020B0604020202020204" pitchFamily="34" charset="0"/>
              <a:buChar char="•"/>
            </a:pPr>
            <a:r>
              <a:rPr lang="en-US" altLang="en-US" sz="1200" dirty="0"/>
              <a:t>Sr. Research Scientist at a Fotune-100 conglomerate</a:t>
            </a:r>
          </a:p>
          <a:p>
            <a:pPr marL="171450" indent="-171450">
              <a:spcBef>
                <a:spcPts val="400"/>
              </a:spcBef>
              <a:buFont typeface="Arial" panose="020B0604020202020204" pitchFamily="34" charset="0"/>
              <a:buChar char="•"/>
            </a:pPr>
            <a:r>
              <a:rPr lang="en-US" altLang="en-US" sz="1200" dirty="0"/>
              <a:t>Head of bioinformatics at a molecular therapy company</a:t>
            </a:r>
          </a:p>
          <a:p>
            <a:pPr marL="171450" indent="-171450">
              <a:spcBef>
                <a:spcPts val="400"/>
              </a:spcBef>
              <a:buFont typeface="Arial" panose="020B0604020202020204" pitchFamily="34" charset="0"/>
              <a:buChar char="•"/>
            </a:pPr>
            <a:r>
              <a:rPr lang="en-US" altLang="en-US" sz="1200" dirty="0"/>
              <a:t>Director of Radiological Product Development of a global healthcare technology company</a:t>
            </a:r>
          </a:p>
          <a:p>
            <a:pPr marL="171450" indent="-171450">
              <a:spcBef>
                <a:spcPts val="400"/>
              </a:spcBef>
              <a:buFont typeface="Arial" panose="020B0604020202020204" pitchFamily="34" charset="0"/>
              <a:buChar char="•"/>
            </a:pPr>
            <a:r>
              <a:rPr lang="en-US" altLang="en-US" sz="1200" dirty="0"/>
              <a:t>Vice President of Engineering of a software application development company</a:t>
            </a:r>
          </a:p>
          <a:p>
            <a:pPr marL="171450" indent="-171450">
              <a:spcBef>
                <a:spcPts val="400"/>
              </a:spcBef>
              <a:buFont typeface="Arial" panose="020B0604020202020204" pitchFamily="34" charset="0"/>
              <a:buChar char="•"/>
            </a:pPr>
            <a:r>
              <a:rPr lang="en-US" altLang="en-US" sz="1200" dirty="0"/>
              <a:t>Chief Researcher at an international industrial research lab</a:t>
            </a:r>
          </a:p>
          <a:p>
            <a:pPr marL="171450" indent="-171450">
              <a:spcBef>
                <a:spcPts val="400"/>
              </a:spcBef>
              <a:buFont typeface="Arial" panose="020B0604020202020204" pitchFamily="34" charset="0"/>
              <a:buChar char="•"/>
            </a:pPr>
            <a:r>
              <a:rPr lang="en-US" altLang="en-US" sz="1200" dirty="0"/>
              <a:t>Director of Innovation at a popular data science platform company</a:t>
            </a:r>
          </a:p>
          <a:p>
            <a:pPr marL="171450" indent="-171450">
              <a:spcBef>
                <a:spcPts val="400"/>
              </a:spcBef>
              <a:buFont typeface="Arial" panose="020B0604020202020204" pitchFamily="34" charset="0"/>
              <a:buChar char="•"/>
            </a:pPr>
            <a:r>
              <a:rPr lang="en-US" altLang="en-US" sz="1200" dirty="0"/>
              <a:t>Senior Manager at an EU-listed company providing micro structuring equipment to the semiconductor industry.</a:t>
            </a:r>
          </a:p>
          <a:p>
            <a:pPr marL="171450" indent="-171450">
              <a:spcBef>
                <a:spcPts val="400"/>
              </a:spcBef>
              <a:buFont typeface="Arial" panose="020B0604020202020204" pitchFamily="34" charset="0"/>
              <a:buChar char="•"/>
            </a:pPr>
            <a:r>
              <a:rPr lang="en-US" altLang="en-US" sz="1200" dirty="0"/>
              <a:t>Accelerator and materials technical lead at the radiation effects laboratory of a major Fortune-50 aerospace company.</a:t>
            </a:r>
          </a:p>
          <a:p>
            <a:pPr marL="171450" indent="-171450">
              <a:spcBef>
                <a:spcPts val="400"/>
              </a:spcBef>
              <a:buFont typeface="Arial" panose="020B0604020202020204" pitchFamily="34" charset="0"/>
              <a:buChar char="•"/>
            </a:pPr>
            <a:r>
              <a:rPr lang="en-US" altLang="en-US" sz="1200" dirty="0"/>
              <a:t>Owner of a private technology/consulting company</a:t>
            </a:r>
          </a:p>
          <a:p>
            <a:pPr marL="171450" indent="-171450">
              <a:spcBef>
                <a:spcPts val="400"/>
              </a:spcBef>
              <a:buFont typeface="Arial" panose="020B0604020202020204" pitchFamily="34" charset="0"/>
              <a:buChar char="•"/>
            </a:pPr>
            <a:r>
              <a:rPr lang="en-US" altLang="en-US" sz="1200" dirty="0"/>
              <a:t>President of a high-tech company that provides geotechnical monitoring solutions and instrumentation to mining and industry</a:t>
            </a:r>
          </a:p>
          <a:p>
            <a:pPr marL="171450" indent="-171450">
              <a:spcBef>
                <a:spcPts val="400"/>
              </a:spcBef>
              <a:buFont typeface="Arial" panose="020B0604020202020204" pitchFamily="34" charset="0"/>
              <a:buChar char="•"/>
            </a:pPr>
            <a:r>
              <a:rPr lang="en-US" altLang="en-US" sz="1200" dirty="0"/>
              <a:t>CTO of a web design and software design company</a:t>
            </a:r>
          </a:p>
          <a:p>
            <a:pPr marL="171450" indent="-171450">
              <a:spcBef>
                <a:spcPts val="400"/>
              </a:spcBef>
              <a:buFont typeface="Arial" panose="020B0604020202020204" pitchFamily="34" charset="0"/>
              <a:buChar char="•"/>
            </a:pPr>
            <a:r>
              <a:rPr lang="en-US" altLang="en-US" sz="1200" dirty="0"/>
              <a:t>Principal Scientist (Global Research and Technology) of a major international healthcare company</a:t>
            </a:r>
          </a:p>
          <a:p>
            <a:pPr marL="171450" indent="-171450">
              <a:spcBef>
                <a:spcPts val="400"/>
              </a:spcBef>
              <a:buFont typeface="Arial" panose="020B0604020202020204" pitchFamily="34" charset="0"/>
              <a:buChar char="•"/>
            </a:pPr>
            <a:r>
              <a:rPr lang="en-US" altLang="en-US" sz="1200" dirty="0"/>
              <a:t>CEO of an international water purification technology company</a:t>
            </a:r>
          </a:p>
          <a:p>
            <a:pPr marL="171450" indent="-171450">
              <a:spcBef>
                <a:spcPts val="400"/>
              </a:spcBef>
              <a:buFont typeface="Arial" panose="020B0604020202020204" pitchFamily="34" charset="0"/>
              <a:buChar char="•"/>
            </a:pPr>
            <a:r>
              <a:rPr lang="en-US" altLang="en-US" sz="1200" dirty="0"/>
              <a:t>Director of Information Systems of an international insurance company</a:t>
            </a:r>
          </a:p>
          <a:p>
            <a:pPr marL="171450" indent="-171450">
              <a:spcBef>
                <a:spcPts val="400"/>
              </a:spcBef>
              <a:buFont typeface="Arial" panose="020B0604020202020204" pitchFamily="34" charset="0"/>
              <a:buChar char="•"/>
            </a:pPr>
            <a:r>
              <a:rPr lang="en-US" altLang="en-US" sz="1200" dirty="0"/>
              <a:t>Principal Scientist (electronics and software development) at a company that provides radiation and explosive solutions to homeland security and industry</a:t>
            </a:r>
          </a:p>
          <a:p>
            <a:pPr marL="171450" indent="-171450">
              <a:spcBef>
                <a:spcPts val="400"/>
              </a:spcBef>
              <a:buFont typeface="Arial" panose="020B0604020202020204" pitchFamily="34" charset="0"/>
              <a:buChar char="•"/>
            </a:pPr>
            <a:r>
              <a:rPr lang="en-US" altLang="en-US" sz="1200" dirty="0"/>
              <a:t>Owner of a nuclear electronics, instrumentation and data analysis company</a:t>
            </a:r>
          </a:p>
          <a:p>
            <a:pPr marL="171450" indent="-171450">
              <a:spcBef>
                <a:spcPts val="400"/>
              </a:spcBef>
              <a:buFont typeface="Arial" panose="020B0604020202020204" pitchFamily="34" charset="0"/>
              <a:buChar char="•"/>
            </a:pPr>
            <a:r>
              <a:rPr lang="en-US" altLang="en-US" sz="1200" dirty="0"/>
              <a:t>Manager of the R&amp;D department of a FTSE-100 detection and screening technology company </a:t>
            </a:r>
          </a:p>
          <a:p>
            <a:pPr marL="171450" indent="-171450">
              <a:spcBef>
                <a:spcPts val="400"/>
              </a:spcBef>
              <a:buFont typeface="Arial" panose="020B0604020202020204" pitchFamily="34" charset="0"/>
              <a:buChar char="•"/>
            </a:pPr>
            <a:r>
              <a:rPr lang="en-US" altLang="en-US" sz="1200" dirty="0"/>
              <a:t>Sr. Radiation Physicist, health science company that provides gamma technologies and medical isotopes </a:t>
            </a:r>
          </a:p>
          <a:p>
            <a:pPr marL="171450" indent="-171450">
              <a:spcBef>
                <a:spcPts val="400"/>
              </a:spcBef>
              <a:buFont typeface="Arial" panose="020B0604020202020204" pitchFamily="34" charset="0"/>
              <a:buChar char="•"/>
            </a:pPr>
            <a:r>
              <a:rPr lang="en-US" altLang="en-US" sz="1200" dirty="0"/>
              <a:t>Sr. Scientific Director (R&amp;D) at a radiation analytic company</a:t>
            </a:r>
          </a:p>
          <a:p>
            <a:pPr marL="171450" indent="-171450">
              <a:spcBef>
                <a:spcPts val="400"/>
              </a:spcBef>
              <a:buFont typeface="Arial" panose="020B0604020202020204" pitchFamily="34" charset="0"/>
              <a:buChar char="•"/>
            </a:pPr>
            <a:r>
              <a:rPr lang="en-US" altLang="en-US" sz="1200" dirty="0"/>
              <a:t>President &amp; CEO of an arboriculture company</a:t>
            </a:r>
          </a:p>
        </p:txBody>
      </p:sp>
      <p:sp>
        <p:nvSpPr>
          <p:cNvPr id="55299" name="Title 1"/>
          <p:cNvSpPr>
            <a:spLocks noGrp="1"/>
          </p:cNvSpPr>
          <p:nvPr>
            <p:ph type="title"/>
          </p:nvPr>
        </p:nvSpPr>
        <p:spPr>
          <a:xfrm>
            <a:off x="567959" y="95259"/>
            <a:ext cx="11787327" cy="902525"/>
          </a:xfrm>
        </p:spPr>
        <p:txBody>
          <a:bodyPr>
            <a:normAutofit/>
          </a:bodyPr>
          <a:lstStyle/>
          <a:p>
            <a:r>
              <a:rPr lang="en-US" altLang="en-US" sz="2400" dirty="0"/>
              <a:t>Beyond Assertion: How An NP Trained Workforce Benefits the Nation</a:t>
            </a:r>
          </a:p>
        </p:txBody>
      </p:sp>
      <p:pic>
        <p:nvPicPr>
          <p:cNvPr id="5" name="Picture 4">
            <a:extLst>
              <a:ext uri="{FF2B5EF4-FFF2-40B4-BE49-F238E27FC236}">
                <a16:creationId xmlns:a16="http://schemas.microsoft.com/office/drawing/2014/main" id="{892A1176-4194-4C83-866B-5FD26B78D8BB}"/>
              </a:ext>
            </a:extLst>
          </p:cNvPr>
          <p:cNvPicPr>
            <a:picLocks/>
          </p:cNvPicPr>
          <p:nvPr/>
        </p:nvPicPr>
        <p:blipFill rotWithShape="1">
          <a:blip r:embed="rId2"/>
          <a:srcRect l="6948" r="15411"/>
          <a:stretch/>
        </p:blipFill>
        <p:spPr>
          <a:xfrm>
            <a:off x="658626" y="997784"/>
            <a:ext cx="2468880" cy="1554480"/>
          </a:xfrm>
          <a:prstGeom prst="roundRect">
            <a:avLst/>
          </a:prstGeom>
          <a:ln w="28575">
            <a:solidFill>
              <a:schemeClr val="tx1"/>
            </a:solidFill>
          </a:ln>
        </p:spPr>
      </p:pic>
      <p:pic>
        <p:nvPicPr>
          <p:cNvPr id="6" name="Picture 6" descr="P-3 Nuclear DataTeam">
            <a:extLst>
              <a:ext uri="{FF2B5EF4-FFF2-40B4-BE49-F238E27FC236}">
                <a16:creationId xmlns:a16="http://schemas.microsoft.com/office/drawing/2014/main" id="{104CF6E8-653E-0936-65F0-160433C85C45}"/>
              </a:ext>
            </a:extLst>
          </p:cNvPr>
          <p:cNvPicPr>
            <a:picLocks noChangeArrowheads="1"/>
          </p:cNvPicPr>
          <p:nvPr/>
        </p:nvPicPr>
        <p:blipFill rotWithShape="1">
          <a:blip r:embed="rId3" cstate="print">
            <a:extLst>
              <a:ext uri="{28A0092B-C50C-407E-A947-70E740481C1C}">
                <a14:useLocalDpi xmlns:a14="http://schemas.microsoft.com/office/drawing/2010/main" val="0"/>
              </a:ext>
            </a:extLst>
          </a:blip>
          <a:srcRect t="7408"/>
          <a:stretch/>
        </p:blipFill>
        <p:spPr bwMode="auto">
          <a:xfrm>
            <a:off x="658625" y="4507168"/>
            <a:ext cx="2468880" cy="1554480"/>
          </a:xfrm>
          <a:prstGeom prst="round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EA7004C-15CD-4D3C-5DE9-42CF910F9C23}"/>
              </a:ext>
            </a:extLst>
          </p:cNvPr>
          <p:cNvPicPr>
            <a:picLocks/>
          </p:cNvPicPr>
          <p:nvPr/>
        </p:nvPicPr>
        <p:blipFill rotWithShape="1">
          <a:blip r:embed="rId4"/>
          <a:srcRect t="3944" b="2313"/>
          <a:stretch/>
        </p:blipFill>
        <p:spPr>
          <a:xfrm>
            <a:off x="658626" y="2752476"/>
            <a:ext cx="2468880" cy="1554480"/>
          </a:xfrm>
          <a:prstGeom prst="roundRect">
            <a:avLst/>
          </a:prstGeom>
          <a:ln w="28575">
            <a:solidFill>
              <a:schemeClr val="tx1"/>
            </a:solidFill>
          </a:ln>
        </p:spPr>
      </p:pic>
      <p:sp>
        <p:nvSpPr>
          <p:cNvPr id="2" name="Footer Placeholder 8">
            <a:extLst>
              <a:ext uri="{FF2B5EF4-FFF2-40B4-BE49-F238E27FC236}">
                <a16:creationId xmlns:a16="http://schemas.microsoft.com/office/drawing/2014/main" id="{072747C2-96BD-9D4E-2770-CD642D97022C}"/>
              </a:ext>
            </a:extLst>
          </p:cNvPr>
          <p:cNvSpPr txBox="1">
            <a:spLocks/>
          </p:cNvSpPr>
          <p:nvPr/>
        </p:nvSpPr>
        <p:spPr>
          <a:xfrm>
            <a:off x="7096602" y="6675437"/>
            <a:ext cx="47177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SBIR/STTR PI Meeting</a:t>
            </a:r>
            <a:endParaRPr lang="en-US" sz="1000" dirty="0">
              <a:solidFill>
                <a:schemeClr val="bg1"/>
              </a:solidFill>
            </a:endParaRPr>
          </a:p>
        </p:txBody>
      </p:sp>
    </p:spTree>
    <p:extLst>
      <p:ext uri="{BB962C8B-B14F-4D97-AF65-F5344CB8AC3E}">
        <p14:creationId xmlns:p14="http://schemas.microsoft.com/office/powerpoint/2010/main" val="663079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AEF803-D42F-44EF-A078-1302C1FD316A}"/>
              </a:ext>
            </a:extLst>
          </p:cNvPr>
          <p:cNvGrpSpPr/>
          <p:nvPr/>
        </p:nvGrpSpPr>
        <p:grpSpPr>
          <a:xfrm>
            <a:off x="3754787" y="1105906"/>
            <a:ext cx="5494769" cy="5247655"/>
            <a:chOff x="2956002" y="897693"/>
            <a:chExt cx="5494769" cy="5247655"/>
          </a:xfrm>
        </p:grpSpPr>
        <p:pic>
          <p:nvPicPr>
            <p:cNvPr id="5" name="Picture 4" descr="bigbang_eras.jpg">
              <a:extLst>
                <a:ext uri="{FF2B5EF4-FFF2-40B4-BE49-F238E27FC236}">
                  <a16:creationId xmlns:a16="http://schemas.microsoft.com/office/drawing/2014/main" id="{D11BB44D-DF27-CC76-5C12-07BAE702F3B8}"/>
                </a:ext>
              </a:extLst>
            </p:cNvPr>
            <p:cNvPicPr>
              <a:picLocks noChangeAspect="1"/>
            </p:cNvPicPr>
            <p:nvPr/>
          </p:nvPicPr>
          <p:blipFill>
            <a:blip r:embed="rId2"/>
            <a:stretch>
              <a:fillRect/>
            </a:stretch>
          </p:blipFill>
          <p:spPr>
            <a:xfrm>
              <a:off x="3008243" y="957123"/>
              <a:ext cx="5062330" cy="5188225"/>
            </a:xfrm>
            <a:prstGeom prst="rect">
              <a:avLst/>
            </a:prstGeom>
          </p:spPr>
        </p:pic>
        <p:sp>
          <p:nvSpPr>
            <p:cNvPr id="6" name="TextBox 5">
              <a:extLst>
                <a:ext uri="{FF2B5EF4-FFF2-40B4-BE49-F238E27FC236}">
                  <a16:creationId xmlns:a16="http://schemas.microsoft.com/office/drawing/2014/main" id="{60122640-FA19-6647-9DA5-933035600D26}"/>
                </a:ext>
              </a:extLst>
            </p:cNvPr>
            <p:cNvSpPr txBox="1"/>
            <p:nvPr/>
          </p:nvSpPr>
          <p:spPr>
            <a:xfrm rot="16428785" flipV="1">
              <a:off x="4733152" y="2861788"/>
              <a:ext cx="4480967" cy="724809"/>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06F9D410-12FB-1118-DB70-2161C5CBCFE5}"/>
                </a:ext>
              </a:extLst>
            </p:cNvPr>
            <p:cNvSpPr txBox="1"/>
            <p:nvPr/>
          </p:nvSpPr>
          <p:spPr>
            <a:xfrm rot="16428785" flipV="1">
              <a:off x="5847883" y="2873867"/>
              <a:ext cx="4480967" cy="724809"/>
            </a:xfrm>
            <a:prstGeom prst="rect">
              <a:avLst/>
            </a:prstGeom>
            <a:solidFill>
              <a:schemeClr val="bg1"/>
            </a:solidFill>
          </p:spPr>
          <p:txBody>
            <a:bodyPr wrap="square" rtlCol="0">
              <a:spAutoFit/>
            </a:bodyPr>
            <a:lstStyle/>
            <a:p>
              <a:endParaRPr lang="en-US"/>
            </a:p>
          </p:txBody>
        </p:sp>
        <p:sp>
          <p:nvSpPr>
            <p:cNvPr id="8" name="TextBox 7">
              <a:extLst>
                <a:ext uri="{FF2B5EF4-FFF2-40B4-BE49-F238E27FC236}">
                  <a16:creationId xmlns:a16="http://schemas.microsoft.com/office/drawing/2014/main" id="{CA6570F6-886A-91BE-C989-DA1790E5D11D}"/>
                </a:ext>
              </a:extLst>
            </p:cNvPr>
            <p:cNvSpPr txBox="1"/>
            <p:nvPr/>
          </p:nvSpPr>
          <p:spPr>
            <a:xfrm rot="16428785" flipV="1">
              <a:off x="1077923" y="2775772"/>
              <a:ext cx="4480967" cy="724809"/>
            </a:xfrm>
            <a:prstGeom prst="rect">
              <a:avLst/>
            </a:prstGeom>
            <a:solidFill>
              <a:schemeClr val="bg1"/>
            </a:solidFill>
          </p:spPr>
          <p:txBody>
            <a:bodyPr wrap="square" rtlCol="0">
              <a:spAutoFit/>
            </a:bodyPr>
            <a:lstStyle/>
            <a:p>
              <a:endParaRPr lang="en-US"/>
            </a:p>
          </p:txBody>
        </p:sp>
        <p:sp>
          <p:nvSpPr>
            <p:cNvPr id="9" name="TextBox 8">
              <a:extLst>
                <a:ext uri="{FF2B5EF4-FFF2-40B4-BE49-F238E27FC236}">
                  <a16:creationId xmlns:a16="http://schemas.microsoft.com/office/drawing/2014/main" id="{78834C56-5D6E-A018-46C8-3FD7CF8C1E63}"/>
                </a:ext>
              </a:extLst>
            </p:cNvPr>
            <p:cNvSpPr txBox="1"/>
            <p:nvPr/>
          </p:nvSpPr>
          <p:spPr>
            <a:xfrm rot="15542889" flipV="1">
              <a:off x="1446527" y="3029856"/>
              <a:ext cx="4480967" cy="724809"/>
            </a:xfrm>
            <a:prstGeom prst="rect">
              <a:avLst/>
            </a:prstGeom>
            <a:solidFill>
              <a:schemeClr val="bg1"/>
            </a:solidFill>
          </p:spPr>
          <p:txBody>
            <a:bodyPr wrap="square" rtlCol="0">
              <a:spAutoFit/>
            </a:bodyPr>
            <a:lstStyle/>
            <a:p>
              <a:endParaRPr lang="en-US"/>
            </a:p>
          </p:txBody>
        </p:sp>
      </p:grpSp>
      <p:sp>
        <p:nvSpPr>
          <p:cNvPr id="10" name="TextBox 9">
            <a:extLst>
              <a:ext uri="{FF2B5EF4-FFF2-40B4-BE49-F238E27FC236}">
                <a16:creationId xmlns:a16="http://schemas.microsoft.com/office/drawing/2014/main" id="{26C5B731-3C14-F6B1-C79F-7FC4246CF39F}"/>
              </a:ext>
            </a:extLst>
          </p:cNvPr>
          <p:cNvSpPr txBox="1"/>
          <p:nvPr/>
        </p:nvSpPr>
        <p:spPr>
          <a:xfrm rot="16428785" flipV="1">
            <a:off x="6074933" y="2993506"/>
            <a:ext cx="4480967" cy="724809"/>
          </a:xfrm>
          <a:prstGeom prst="rect">
            <a:avLst/>
          </a:prstGeom>
          <a:solidFill>
            <a:schemeClr val="bg1"/>
          </a:solidFill>
        </p:spPr>
        <p:txBody>
          <a:bodyPr wrap="square" rtlCol="0">
            <a:spAutoFit/>
          </a:bodyPr>
          <a:lstStyle/>
          <a:p>
            <a:endParaRPr lang="en-US"/>
          </a:p>
        </p:txBody>
      </p:sp>
      <p:sp>
        <p:nvSpPr>
          <p:cNvPr id="11" name="TextBox 10">
            <a:extLst>
              <a:ext uri="{FF2B5EF4-FFF2-40B4-BE49-F238E27FC236}">
                <a16:creationId xmlns:a16="http://schemas.microsoft.com/office/drawing/2014/main" id="{9393B449-0BF7-294C-6D72-2CFEA4A75FEE}"/>
              </a:ext>
            </a:extLst>
          </p:cNvPr>
          <p:cNvSpPr txBox="1"/>
          <p:nvPr/>
        </p:nvSpPr>
        <p:spPr>
          <a:xfrm rot="16956350" flipV="1">
            <a:off x="5551950" y="2900559"/>
            <a:ext cx="4249881" cy="724809"/>
          </a:xfrm>
          <a:prstGeom prst="rect">
            <a:avLst/>
          </a:prstGeom>
          <a:solidFill>
            <a:schemeClr val="bg1"/>
          </a:solidFill>
        </p:spPr>
        <p:txBody>
          <a:bodyPr wrap="square" rtlCol="0">
            <a:spAutoFit/>
          </a:bodyPr>
          <a:lstStyle/>
          <a:p>
            <a:endParaRPr lang="en-US"/>
          </a:p>
        </p:txBody>
      </p:sp>
      <p:sp>
        <p:nvSpPr>
          <p:cNvPr id="12" name="TextBox 11">
            <a:extLst>
              <a:ext uri="{FF2B5EF4-FFF2-40B4-BE49-F238E27FC236}">
                <a16:creationId xmlns:a16="http://schemas.microsoft.com/office/drawing/2014/main" id="{45081237-DBCE-E30E-1912-3ACAB50F3D2F}"/>
              </a:ext>
            </a:extLst>
          </p:cNvPr>
          <p:cNvSpPr txBox="1"/>
          <p:nvPr/>
        </p:nvSpPr>
        <p:spPr>
          <a:xfrm rot="16428785" flipV="1">
            <a:off x="5465978" y="2902473"/>
            <a:ext cx="4480967" cy="724809"/>
          </a:xfrm>
          <a:prstGeom prst="rect">
            <a:avLst/>
          </a:prstGeom>
          <a:solidFill>
            <a:schemeClr val="bg1"/>
          </a:solidFill>
        </p:spPr>
        <p:txBody>
          <a:bodyPr wrap="square" rtlCol="0">
            <a:spAutoFit/>
          </a:bodyPr>
          <a:lstStyle/>
          <a:p>
            <a:endParaRPr lang="en-US"/>
          </a:p>
        </p:txBody>
      </p:sp>
      <p:grpSp>
        <p:nvGrpSpPr>
          <p:cNvPr id="13" name="Group 12">
            <a:extLst>
              <a:ext uri="{FF2B5EF4-FFF2-40B4-BE49-F238E27FC236}">
                <a16:creationId xmlns:a16="http://schemas.microsoft.com/office/drawing/2014/main" id="{3B6B9637-9767-3516-FF8C-E1B652F5FC67}"/>
              </a:ext>
            </a:extLst>
          </p:cNvPr>
          <p:cNvGrpSpPr/>
          <p:nvPr/>
        </p:nvGrpSpPr>
        <p:grpSpPr>
          <a:xfrm>
            <a:off x="850564" y="988997"/>
            <a:ext cx="10794898" cy="5432189"/>
            <a:chOff x="180064" y="755373"/>
            <a:chExt cx="10794898" cy="5432189"/>
          </a:xfrm>
        </p:grpSpPr>
        <p:sp>
          <p:nvSpPr>
            <p:cNvPr id="14" name="TextBox 13">
              <a:extLst>
                <a:ext uri="{FF2B5EF4-FFF2-40B4-BE49-F238E27FC236}">
                  <a16:creationId xmlns:a16="http://schemas.microsoft.com/office/drawing/2014/main" id="{AC6A1CE9-52BD-6DD1-9CB6-AD4802375C99}"/>
                </a:ext>
              </a:extLst>
            </p:cNvPr>
            <p:cNvSpPr txBox="1"/>
            <p:nvPr/>
          </p:nvSpPr>
          <p:spPr>
            <a:xfrm>
              <a:off x="4028661" y="755373"/>
              <a:ext cx="2464136" cy="338554"/>
            </a:xfrm>
            <a:prstGeom prst="rect">
              <a:avLst/>
            </a:prstGeom>
            <a:noFill/>
          </p:spPr>
          <p:txBody>
            <a:bodyPr wrap="none" rtlCol="0">
              <a:spAutoFit/>
            </a:bodyPr>
            <a:lstStyle/>
            <a:p>
              <a:r>
                <a:rPr lang="en-US" sz="1600"/>
                <a:t>Evolution of the Universe</a:t>
              </a:r>
            </a:p>
          </p:txBody>
        </p:sp>
        <p:sp>
          <p:nvSpPr>
            <p:cNvPr id="15" name="TextBox 14">
              <a:extLst>
                <a:ext uri="{FF2B5EF4-FFF2-40B4-BE49-F238E27FC236}">
                  <a16:creationId xmlns:a16="http://schemas.microsoft.com/office/drawing/2014/main" id="{6FE573DD-D4AE-B413-CEBE-7E7771F382E8}"/>
                </a:ext>
              </a:extLst>
            </p:cNvPr>
            <p:cNvSpPr txBox="1"/>
            <p:nvPr/>
          </p:nvSpPr>
          <p:spPr>
            <a:xfrm>
              <a:off x="819654" y="2240281"/>
              <a:ext cx="1197764" cy="923330"/>
            </a:xfrm>
            <a:prstGeom prst="rect">
              <a:avLst/>
            </a:prstGeom>
            <a:noFill/>
          </p:spPr>
          <p:txBody>
            <a:bodyPr wrap="none" rtlCol="0">
              <a:spAutoFit/>
            </a:bodyPr>
            <a:lstStyle/>
            <a:p>
              <a:r>
                <a:rPr lang="en-US">
                  <a:solidFill>
                    <a:srgbClr val="FF0000"/>
                  </a:solidFill>
                  <a:latin typeface="Arial" pitchFamily="34" charset="0"/>
                  <a:cs typeface="Arial" pitchFamily="34" charset="0"/>
                </a:rPr>
                <a:t>NP </a:t>
              </a:r>
            </a:p>
            <a:p>
              <a:r>
                <a:rPr lang="en-US">
                  <a:solidFill>
                    <a:srgbClr val="FF0000"/>
                  </a:solidFill>
                  <a:latin typeface="Arial" pitchFamily="34" charset="0"/>
                  <a:cs typeface="Arial" pitchFamily="34" charset="0"/>
                </a:rPr>
                <a:t>Discovery</a:t>
              </a:r>
            </a:p>
            <a:p>
              <a:r>
                <a:rPr lang="en-US">
                  <a:solidFill>
                    <a:srgbClr val="FF0000"/>
                  </a:solidFill>
                  <a:latin typeface="Arial" pitchFamily="34" charset="0"/>
                  <a:cs typeface="Arial" pitchFamily="34" charset="0"/>
                </a:rPr>
                <a:t>Horizon</a:t>
              </a:r>
            </a:p>
          </p:txBody>
        </p:sp>
        <p:cxnSp>
          <p:nvCxnSpPr>
            <p:cNvPr id="16" name="Straight Arrow Connector 15">
              <a:extLst>
                <a:ext uri="{FF2B5EF4-FFF2-40B4-BE49-F238E27FC236}">
                  <a16:creationId xmlns:a16="http://schemas.microsoft.com/office/drawing/2014/main" id="{1167F208-B175-A017-AA78-2530724416E1}"/>
                </a:ext>
              </a:extLst>
            </p:cNvPr>
            <p:cNvCxnSpPr/>
            <p:nvPr/>
          </p:nvCxnSpPr>
          <p:spPr>
            <a:xfrm>
              <a:off x="2335383" y="1060174"/>
              <a:ext cx="14152" cy="3870752"/>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C3F00C-6428-55A3-534B-37EA082AB483}"/>
                </a:ext>
              </a:extLst>
            </p:cNvPr>
            <p:cNvCxnSpPr/>
            <p:nvPr/>
          </p:nvCxnSpPr>
          <p:spPr>
            <a:xfrm>
              <a:off x="987695" y="4930926"/>
              <a:ext cx="151349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BEBBC66-AF53-3941-92AE-3FF433DE0EF2}"/>
                </a:ext>
              </a:extLst>
            </p:cNvPr>
            <p:cNvSpPr txBox="1"/>
            <p:nvPr/>
          </p:nvSpPr>
          <p:spPr>
            <a:xfrm>
              <a:off x="180064" y="5479676"/>
              <a:ext cx="10794898" cy="707886"/>
            </a:xfrm>
            <a:prstGeom prst="rect">
              <a:avLst/>
            </a:prstGeom>
            <a:solidFill>
              <a:schemeClr val="bg1"/>
            </a:solidFill>
          </p:spPr>
          <p:txBody>
            <a:bodyPr wrap="square" rtlCol="0">
              <a:spAutoFit/>
            </a:bodyPr>
            <a:lstStyle/>
            <a:p>
              <a:r>
                <a:rPr lang="en-US" sz="2000">
                  <a:latin typeface="Arial" pitchFamily="34" charset="0"/>
                  <a:cs typeface="Arial" pitchFamily="34" charset="0"/>
                </a:rPr>
                <a:t>The vast range of time (</a:t>
              </a:r>
              <a:r>
                <a:rPr lang="en-US" sz="2000">
                  <a:latin typeface="Arial" pitchFamily="34" charset="0"/>
                  <a:cs typeface="Arial" pitchFamily="34" charset="0"/>
                  <a:sym typeface="Symbol" panose="05050102010706020507" pitchFamily="18" charset="2"/>
                </a:rPr>
                <a:t></a:t>
              </a:r>
              <a:r>
                <a:rPr lang="en-US" sz="2000">
                  <a:latin typeface="Arial" pitchFamily="34" charset="0"/>
                  <a:cs typeface="Arial" pitchFamily="34" charset="0"/>
                </a:rPr>
                <a:t>sec to 13.8B years) and physical scales (quarks to galaxies) requires “microscopes” of varying, complementary resolving “powers”</a:t>
              </a:r>
            </a:p>
          </p:txBody>
        </p:sp>
        <p:sp>
          <p:nvSpPr>
            <p:cNvPr id="19" name="TextBox 18">
              <a:extLst>
                <a:ext uri="{FF2B5EF4-FFF2-40B4-BE49-F238E27FC236}">
                  <a16:creationId xmlns:a16="http://schemas.microsoft.com/office/drawing/2014/main" id="{6CA1E31B-6496-64BD-2D2B-D6B44B0B6626}"/>
                </a:ext>
              </a:extLst>
            </p:cNvPr>
            <p:cNvSpPr txBox="1"/>
            <p:nvPr/>
          </p:nvSpPr>
          <p:spPr>
            <a:xfrm>
              <a:off x="689896" y="870971"/>
              <a:ext cx="1197764" cy="646331"/>
            </a:xfrm>
            <a:prstGeom prst="rect">
              <a:avLst/>
            </a:prstGeom>
            <a:noFill/>
          </p:spPr>
          <p:txBody>
            <a:bodyPr wrap="square" rtlCol="0">
              <a:spAutoFit/>
            </a:bodyPr>
            <a:lstStyle/>
            <a:p>
              <a:r>
                <a:rPr lang="en-US"/>
                <a:t>Present Day</a:t>
              </a:r>
            </a:p>
          </p:txBody>
        </p:sp>
        <p:sp>
          <p:nvSpPr>
            <p:cNvPr id="20" name="TextBox 19">
              <a:extLst>
                <a:ext uri="{FF2B5EF4-FFF2-40B4-BE49-F238E27FC236}">
                  <a16:creationId xmlns:a16="http://schemas.microsoft.com/office/drawing/2014/main" id="{95BABD59-F859-7C5A-8C34-473FDC4F8995}"/>
                </a:ext>
              </a:extLst>
            </p:cNvPr>
            <p:cNvSpPr txBox="1"/>
            <p:nvPr/>
          </p:nvSpPr>
          <p:spPr>
            <a:xfrm>
              <a:off x="2897585" y="1627466"/>
              <a:ext cx="1199728" cy="369332"/>
            </a:xfrm>
            <a:prstGeom prst="rect">
              <a:avLst/>
            </a:prstGeom>
            <a:noFill/>
          </p:spPr>
          <p:txBody>
            <a:bodyPr wrap="square" rtlCol="0">
              <a:spAutoFit/>
            </a:bodyPr>
            <a:lstStyle/>
            <a:p>
              <a:r>
                <a:rPr lang="en-US"/>
                <a:t>Galaxies</a:t>
              </a:r>
            </a:p>
          </p:txBody>
        </p:sp>
        <p:sp>
          <p:nvSpPr>
            <p:cNvPr id="21" name="TextBox 20">
              <a:extLst>
                <a:ext uri="{FF2B5EF4-FFF2-40B4-BE49-F238E27FC236}">
                  <a16:creationId xmlns:a16="http://schemas.microsoft.com/office/drawing/2014/main" id="{E5E495D9-00AB-4587-F3CF-DB879DFDEDF7}"/>
                </a:ext>
              </a:extLst>
            </p:cNvPr>
            <p:cNvSpPr txBox="1"/>
            <p:nvPr/>
          </p:nvSpPr>
          <p:spPr>
            <a:xfrm>
              <a:off x="3006313" y="3201344"/>
              <a:ext cx="1199728" cy="369332"/>
            </a:xfrm>
            <a:prstGeom prst="rect">
              <a:avLst/>
            </a:prstGeom>
            <a:noFill/>
          </p:spPr>
          <p:txBody>
            <a:bodyPr wrap="square" rtlCol="0">
              <a:spAutoFit/>
            </a:bodyPr>
            <a:lstStyle/>
            <a:p>
              <a:r>
                <a:rPr lang="en-US"/>
                <a:t>Nuclei</a:t>
              </a:r>
            </a:p>
          </p:txBody>
        </p:sp>
        <p:sp>
          <p:nvSpPr>
            <p:cNvPr id="22" name="TextBox 21">
              <a:extLst>
                <a:ext uri="{FF2B5EF4-FFF2-40B4-BE49-F238E27FC236}">
                  <a16:creationId xmlns:a16="http://schemas.microsoft.com/office/drawing/2014/main" id="{9850A106-F1BE-8A71-A99E-B85B86D2A577}"/>
                </a:ext>
              </a:extLst>
            </p:cNvPr>
            <p:cNvSpPr txBox="1"/>
            <p:nvPr/>
          </p:nvSpPr>
          <p:spPr>
            <a:xfrm>
              <a:off x="6452219" y="3760009"/>
              <a:ext cx="1765862" cy="646331"/>
            </a:xfrm>
            <a:prstGeom prst="rect">
              <a:avLst/>
            </a:prstGeom>
            <a:noFill/>
          </p:spPr>
          <p:txBody>
            <a:bodyPr wrap="square" rtlCol="0">
              <a:spAutoFit/>
            </a:bodyPr>
            <a:lstStyle/>
            <a:p>
              <a:r>
                <a:rPr lang="en-US" err="1"/>
                <a:t>Nucleo-Synthesis</a:t>
              </a:r>
              <a:endParaRPr lang="en-US"/>
            </a:p>
          </p:txBody>
        </p:sp>
        <p:sp>
          <p:nvSpPr>
            <p:cNvPr id="23" name="TextBox 22">
              <a:extLst>
                <a:ext uri="{FF2B5EF4-FFF2-40B4-BE49-F238E27FC236}">
                  <a16:creationId xmlns:a16="http://schemas.microsoft.com/office/drawing/2014/main" id="{7DFEDC00-3582-29EB-ED9A-530241D5B1BB}"/>
                </a:ext>
              </a:extLst>
            </p:cNvPr>
            <p:cNvSpPr txBox="1"/>
            <p:nvPr/>
          </p:nvSpPr>
          <p:spPr>
            <a:xfrm>
              <a:off x="3017058" y="4174982"/>
              <a:ext cx="1199728" cy="369332"/>
            </a:xfrm>
            <a:prstGeom prst="rect">
              <a:avLst/>
            </a:prstGeom>
            <a:noFill/>
          </p:spPr>
          <p:txBody>
            <a:bodyPr wrap="square" rtlCol="0">
              <a:spAutoFit/>
            </a:bodyPr>
            <a:lstStyle/>
            <a:p>
              <a:r>
                <a:rPr lang="en-US"/>
                <a:t>Particles</a:t>
              </a:r>
            </a:p>
          </p:txBody>
        </p:sp>
        <p:sp>
          <p:nvSpPr>
            <p:cNvPr id="24" name="TextBox 23">
              <a:extLst>
                <a:ext uri="{FF2B5EF4-FFF2-40B4-BE49-F238E27FC236}">
                  <a16:creationId xmlns:a16="http://schemas.microsoft.com/office/drawing/2014/main" id="{545138C4-5A96-2D94-4A6C-B71A8A1BF447}"/>
                </a:ext>
              </a:extLst>
            </p:cNvPr>
            <p:cNvSpPr txBox="1"/>
            <p:nvPr/>
          </p:nvSpPr>
          <p:spPr>
            <a:xfrm>
              <a:off x="6758202" y="2543994"/>
              <a:ext cx="1199728" cy="369332"/>
            </a:xfrm>
            <a:prstGeom prst="rect">
              <a:avLst/>
            </a:prstGeom>
            <a:noFill/>
          </p:spPr>
          <p:txBody>
            <a:bodyPr wrap="square" rtlCol="0">
              <a:spAutoFit/>
            </a:bodyPr>
            <a:lstStyle/>
            <a:p>
              <a:r>
                <a:rPr lang="en-US"/>
                <a:t>Atoms</a:t>
              </a:r>
            </a:p>
          </p:txBody>
        </p:sp>
        <p:sp>
          <p:nvSpPr>
            <p:cNvPr id="25" name="TextBox 24">
              <a:extLst>
                <a:ext uri="{FF2B5EF4-FFF2-40B4-BE49-F238E27FC236}">
                  <a16:creationId xmlns:a16="http://schemas.microsoft.com/office/drawing/2014/main" id="{257EB628-19C8-838A-4E9E-B113425D51B0}"/>
                </a:ext>
              </a:extLst>
            </p:cNvPr>
            <p:cNvSpPr txBox="1"/>
            <p:nvPr/>
          </p:nvSpPr>
          <p:spPr>
            <a:xfrm>
              <a:off x="6854480" y="1254311"/>
              <a:ext cx="1199728" cy="369332"/>
            </a:xfrm>
            <a:prstGeom prst="rect">
              <a:avLst/>
            </a:prstGeom>
            <a:noFill/>
          </p:spPr>
          <p:txBody>
            <a:bodyPr wrap="square" rtlCol="0">
              <a:spAutoFit/>
            </a:bodyPr>
            <a:lstStyle/>
            <a:p>
              <a:r>
                <a:rPr lang="en-US"/>
                <a:t>Present</a:t>
              </a:r>
            </a:p>
          </p:txBody>
        </p:sp>
      </p:grpSp>
      <p:sp>
        <p:nvSpPr>
          <p:cNvPr id="2" name="Title 1">
            <a:extLst>
              <a:ext uri="{FF2B5EF4-FFF2-40B4-BE49-F238E27FC236}">
                <a16:creationId xmlns:a16="http://schemas.microsoft.com/office/drawing/2014/main" id="{A7CC3054-953F-98B1-41A3-5EB1B9E0E8F4}"/>
              </a:ext>
            </a:extLst>
          </p:cNvPr>
          <p:cNvSpPr>
            <a:spLocks noGrp="1"/>
          </p:cNvSpPr>
          <p:nvPr>
            <p:ph type="title"/>
          </p:nvPr>
        </p:nvSpPr>
        <p:spPr/>
        <p:txBody>
          <a:bodyPr>
            <a:normAutofit fontScale="90000"/>
          </a:bodyPr>
          <a:lstStyle/>
          <a:p>
            <a:r>
              <a:rPr lang="en-US"/>
              <a:t>The Reason Complementary Capabilities are Required</a:t>
            </a:r>
          </a:p>
        </p:txBody>
      </p:sp>
    </p:spTree>
    <p:extLst>
      <p:ext uri="{BB962C8B-B14F-4D97-AF65-F5344CB8AC3E}">
        <p14:creationId xmlns:p14="http://schemas.microsoft.com/office/powerpoint/2010/main" val="359278203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F3EFBC-4CC0-2EBB-3B0F-D94739339FBD}"/>
              </a:ext>
            </a:extLst>
          </p:cNvPr>
          <p:cNvSpPr txBox="1"/>
          <p:nvPr/>
        </p:nvSpPr>
        <p:spPr>
          <a:xfrm>
            <a:off x="444064" y="797885"/>
            <a:ext cx="7844623" cy="4165243"/>
          </a:xfrm>
          <a:prstGeom prst="rect">
            <a:avLst/>
          </a:prstGeom>
          <a:noFill/>
          <a:ln>
            <a:noFill/>
          </a:ln>
        </p:spPr>
        <p:txBody>
          <a:bodyPr wrap="square" rtlCol="0">
            <a:spAutoFit/>
          </a:bodyPr>
          <a:lstStyle/>
          <a:p>
            <a:pPr>
              <a:spcBef>
                <a:spcPct val="0"/>
              </a:spcBef>
              <a:spcAft>
                <a:spcPts val="2000"/>
              </a:spcAft>
            </a:pPr>
            <a:endParaRPr lang="en-US">
              <a:latin typeface="Arial" pitchFamily="34" charset="0"/>
              <a:cs typeface="Arial" pitchFamily="34" charset="0"/>
            </a:endParaRPr>
          </a:p>
          <a:p>
            <a:pPr marL="280988" indent="-280988">
              <a:spcAft>
                <a:spcPts val="2000"/>
              </a:spcAft>
              <a:buFont typeface="+mj-lt"/>
              <a:buAutoNum type="arabicPeriod"/>
            </a:pPr>
            <a:r>
              <a:rPr lang="en-US">
                <a:latin typeface="Arial" pitchFamily="34" charset="0"/>
                <a:cs typeface="Arial" pitchFamily="34" charset="0"/>
                <a:sym typeface="Symbol" panose="05050102010706020507" pitchFamily="18" charset="2"/>
              </a:rPr>
              <a:t>Operate and get science out from the Relativistic Heavy Ion Collider (RHIC),the Continuous Electron Beam Accelerator Facility (CEBAF),  the Argonne Tandem Linac Accelerator System (ATLAS) and the Facility for Rare Isotope Beams (FRIB)</a:t>
            </a:r>
          </a:p>
          <a:p>
            <a:pPr marL="280988" indent="-280988">
              <a:spcBef>
                <a:spcPct val="0"/>
              </a:spcBef>
              <a:spcAft>
                <a:spcPts val="2000"/>
              </a:spcAft>
              <a:buFont typeface="+mj-lt"/>
              <a:buAutoNum type="arabicPeriod"/>
            </a:pPr>
            <a:r>
              <a:rPr lang="en-US">
                <a:latin typeface="Arial" pitchFamily="34" charset="0"/>
                <a:cs typeface="Arial" pitchFamily="34" charset="0"/>
              </a:rPr>
              <a:t>Make progress on a U.S.-led ton-scale neutrino-less double beta decay experiment.</a:t>
            </a:r>
          </a:p>
          <a:p>
            <a:pPr marL="280988" indent="-280988">
              <a:spcBef>
                <a:spcPct val="0"/>
              </a:spcBef>
              <a:spcAft>
                <a:spcPts val="2000"/>
              </a:spcAft>
              <a:buFont typeface="+mj-lt"/>
              <a:buAutoNum type="arabicPeriod"/>
            </a:pPr>
            <a:r>
              <a:rPr lang="en-US">
                <a:latin typeface="Arial" pitchFamily="34" charset="0"/>
                <a:cs typeface="Arial" pitchFamily="34" charset="0"/>
              </a:rPr>
              <a:t>Start construction of a high-energy high-luminosity polarized electron-ion collider (EIC) </a:t>
            </a:r>
          </a:p>
          <a:p>
            <a:pPr marL="280988" indent="-280988">
              <a:spcBef>
                <a:spcPct val="0"/>
              </a:spcBef>
              <a:spcAft>
                <a:spcPts val="2000"/>
              </a:spcAft>
              <a:buFont typeface="+mj-lt"/>
              <a:buAutoNum type="arabicPeriod"/>
            </a:pPr>
            <a:r>
              <a:rPr lang="en-US">
                <a:latin typeface="Arial" pitchFamily="34" charset="0"/>
                <a:cs typeface="Arial" pitchFamily="34" charset="0"/>
              </a:rPr>
              <a:t>Implement smaller scale instrumentation to take advantage of facility capabilities</a:t>
            </a:r>
          </a:p>
        </p:txBody>
      </p:sp>
      <p:pic>
        <p:nvPicPr>
          <p:cNvPr id="4" name="Picture 2">
            <a:extLst>
              <a:ext uri="{FF2B5EF4-FFF2-40B4-BE49-F238E27FC236}">
                <a16:creationId xmlns:a16="http://schemas.microsoft.com/office/drawing/2014/main" id="{7F0B6005-FEF3-20C5-6072-FDC5C99CE616}"/>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8579446" y="1166456"/>
            <a:ext cx="3168490" cy="4090323"/>
          </a:xfrm>
          <a:prstGeom prst="rect">
            <a:avLst/>
          </a:prstGeom>
          <a:noFill/>
          <a:ln w="9525">
            <a:solidFill>
              <a:schemeClr val="tx1"/>
            </a:solidFill>
            <a:miter lim="800000"/>
          </a:ln>
          <a:extLst>
            <a:ext uri="{909E8E84-426E-40DD-AFC4-6F175D3DCCD1}">
              <a14:hiddenFill xmlns:a14="http://schemas.microsoft.com/office/drawing/2010/main">
                <a:solidFill>
                  <a:schemeClr val="accent1"/>
                </a:solidFill>
              </a14:hiddenFill>
            </a:ext>
          </a:extLst>
        </p:spPr>
      </p:pic>
      <p:sp>
        <p:nvSpPr>
          <p:cNvPr id="5" name="Title 1">
            <a:extLst>
              <a:ext uri="{FF2B5EF4-FFF2-40B4-BE49-F238E27FC236}">
                <a16:creationId xmlns:a16="http://schemas.microsoft.com/office/drawing/2014/main" id="{A3CF0498-9C38-766A-7CD7-03CCAD9EBF52}"/>
              </a:ext>
            </a:extLst>
          </p:cNvPr>
          <p:cNvSpPr txBox="1"/>
          <p:nvPr/>
        </p:nvSpPr>
        <p:spPr>
          <a:xfrm>
            <a:off x="430858" y="50909"/>
            <a:ext cx="9144000" cy="746976"/>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600" kern="1200">
                <a:solidFill>
                  <a:schemeClr val="bg1"/>
                </a:solidFill>
                <a:latin typeface="+mj-lt"/>
                <a:ea typeface="+mj-ea"/>
                <a:cs typeface="+mj-cs"/>
              </a:defRPr>
            </a:lvl1pPr>
          </a:lstStyle>
          <a:p>
            <a:pPr fontAlgn="auto">
              <a:spcAft>
                <a:spcPct val="0"/>
              </a:spcAft>
            </a:pPr>
            <a:r>
              <a:rPr lang="en-US"/>
              <a:t>The High-Level NP Work Plan</a:t>
            </a:r>
          </a:p>
        </p:txBody>
      </p:sp>
      <p:sp>
        <p:nvSpPr>
          <p:cNvPr id="6" name="TextBox 5">
            <a:extLst>
              <a:ext uri="{FF2B5EF4-FFF2-40B4-BE49-F238E27FC236}">
                <a16:creationId xmlns:a16="http://schemas.microsoft.com/office/drawing/2014/main" id="{3F7ED2C8-E83E-2C49-9870-5FF4893793FE}"/>
              </a:ext>
            </a:extLst>
          </p:cNvPr>
          <p:cNvSpPr txBox="1"/>
          <p:nvPr/>
        </p:nvSpPr>
        <p:spPr>
          <a:xfrm>
            <a:off x="430858" y="5366446"/>
            <a:ext cx="11582248" cy="1015663"/>
          </a:xfrm>
          <a:prstGeom prst="rect">
            <a:avLst/>
          </a:prstGeom>
          <a:noFill/>
        </p:spPr>
        <p:txBody>
          <a:bodyPr wrap="square" rtlCol="0">
            <a:spAutoFit/>
          </a:bodyPr>
          <a:lstStyle/>
          <a:p>
            <a:r>
              <a:rPr lang="en-US" sz="2000">
                <a:latin typeface="Arial" pitchFamily="34" charset="0"/>
                <a:cs typeface="Arial" pitchFamily="34" charset="0"/>
              </a:rPr>
              <a:t>The work plan centers on NP’s mission to u</a:t>
            </a:r>
            <a:r>
              <a:rPr lang="en-US" sz="2000">
                <a:latin typeface="Arial" pitchFamily="34" charset="0"/>
                <a:ea typeface="Calibri" panose="020F0502020204030204" pitchFamily="34" charset="0"/>
                <a:cs typeface="Arial" pitchFamily="34" charset="0"/>
              </a:rPr>
              <a:t>nderstand all forms of nuclear matter to benefit energy, commerce, medicine, and national security. A new Long Range Plan is in development by NSAC.</a:t>
            </a:r>
            <a:endParaRPr lang="en-US" sz="2000">
              <a:latin typeface="Arial" pitchFamily="34" charset="0"/>
              <a:cs typeface="Arial" pitchFamily="34" charset="0"/>
            </a:endParaRPr>
          </a:p>
          <a:p>
            <a:r>
              <a:rPr lang="en-US" sz="2000">
                <a:latin typeface="Arial" pitchFamily="34" charset="0"/>
                <a:cs typeface="Arial" pitchFamily="34" charset="0"/>
              </a:rPr>
              <a:t> </a:t>
            </a:r>
          </a:p>
        </p:txBody>
      </p:sp>
    </p:spTree>
    <p:extLst>
      <p:ext uri="{BB962C8B-B14F-4D97-AF65-F5344CB8AC3E}">
        <p14:creationId xmlns:p14="http://schemas.microsoft.com/office/powerpoint/2010/main" val="23391076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2057400" y="1143000"/>
            <a:ext cx="7848600" cy="1371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Calibri" panose="020F0502020204030204" pitchFamily="34" charset="0"/>
            </a:endParaRPr>
          </a:p>
        </p:txBody>
      </p:sp>
      <p:sp>
        <p:nvSpPr>
          <p:cNvPr id="2" name="Slide Number Placeholder 1"/>
          <p:cNvSpPr>
            <a:spLocks noGrp="1"/>
          </p:cNvSpPr>
          <p:nvPr>
            <p:ph type="title"/>
          </p:nvPr>
        </p:nvSpPr>
        <p:spPr>
          <a:xfrm>
            <a:off x="1524000" y="6592568"/>
            <a:ext cx="2057400" cy="260515"/>
          </a:xfrm>
          <a:prstGeom prst="rect">
            <a:avLst/>
          </a:prstGeom>
        </p:spPr>
        <p:txBody>
          <a:bodyPr vert="horz" lIns="91440" tIns="45720" rIns="91440" bIns="45720" rtlCol="0" anchor="ctr"/>
          <a:lstStyle>
            <a:defPPr>
              <a:defRPr lang="en-US"/>
            </a:defPPr>
            <a:lvl1pPr marL="0" algn="l" defTabSz="914400" rtl="0" eaLnBrk="1" fontAlgn="auto" latinLnBrk="0" hangingPunct="1">
              <a:spcBef>
                <a:spcPct val="0"/>
              </a:spcBef>
              <a:spcAft>
                <a:spcPct val="0"/>
              </a:spcAft>
              <a:defRPr sz="1000" kern="1200">
                <a:solidFill>
                  <a:srgbClr val="106636"/>
                </a:solidFill>
                <a:latin typeface="Comic Sans MS"/>
                <a:ea typeface="+mn-ea"/>
                <a:cs typeface="Comic Sans M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35</a:t>
            </a:fld>
            <a:endParaRPr lang="en-US"/>
          </a:p>
        </p:txBody>
      </p:sp>
      <p:sp>
        <p:nvSpPr>
          <p:cNvPr id="7" name="TextBox 6">
            <a:extLst>
              <a:ext uri="{FF2B5EF4-FFF2-40B4-BE49-F238E27FC236}">
                <a16:creationId xmlns:a16="http://schemas.microsoft.com/office/drawing/2014/main" id="{B9CD6B24-D5B6-4C6B-A714-CB5FB4EC9FFC}"/>
              </a:ext>
            </a:extLst>
          </p:cNvPr>
          <p:cNvSpPr txBox="1"/>
          <p:nvPr/>
        </p:nvSpPr>
        <p:spPr>
          <a:xfrm flipH="1">
            <a:off x="2552700" y="179850"/>
            <a:ext cx="7129411" cy="584775"/>
          </a:xfrm>
          <a:prstGeom prst="rect">
            <a:avLst/>
          </a:prstGeom>
          <a:noFill/>
        </p:spPr>
        <p:txBody>
          <a:bodyPr wrap="square" rtlCol="0">
            <a:spAutoFit/>
          </a:bodyPr>
          <a:lstStyle/>
          <a:p>
            <a:r>
              <a:rPr lang="en-US" sz="3200">
                <a:solidFill>
                  <a:schemeClr val="bg1"/>
                </a:solidFill>
                <a:latin typeface="Arial" pitchFamily="34" charset="0"/>
                <a:cs typeface="Arial" pitchFamily="34" charset="0"/>
              </a:rPr>
              <a:t>The EIC is International At Its Core</a:t>
            </a:r>
          </a:p>
        </p:txBody>
      </p:sp>
      <p:sp>
        <p:nvSpPr>
          <p:cNvPr id="16" name="Title 1">
            <a:extLst>
              <a:ext uri="{FF2B5EF4-FFF2-40B4-BE49-F238E27FC236}">
                <a16:creationId xmlns:a16="http://schemas.microsoft.com/office/drawing/2014/main" id="{1F932DF8-EC0E-43D2-9C22-88470CCD835F}"/>
              </a:ext>
            </a:extLst>
          </p:cNvPr>
          <p:cNvSpPr txBox="1"/>
          <p:nvPr/>
        </p:nvSpPr>
        <p:spPr>
          <a:xfrm>
            <a:off x="963668" y="1027360"/>
            <a:ext cx="4583187" cy="1935870"/>
          </a:xfrm>
          <a:prstGeom prst="rect">
            <a:avLst/>
          </a:prstGeom>
          <a:ln>
            <a:solidFill>
              <a:schemeClr val="tx1"/>
            </a:solidFill>
          </a:ln>
        </p:spPr>
        <p:txBody>
          <a:bodyPr>
            <a:noAutofit/>
          </a:bodyPr>
          <a:lstStyle>
            <a:lvl1pPr algn="ctr" defTabSz="457200" rtl="0" eaLnBrk="1" latinLnBrk="0" hangingPunct="1">
              <a:spcBef>
                <a:spcPct val="0"/>
              </a:spcBef>
              <a:buNone/>
              <a:defRPr sz="3200" b="1" kern="1200">
                <a:solidFill>
                  <a:schemeClr val="tx1"/>
                </a:solidFill>
                <a:latin typeface="Arial" pitchFamily="34" charset="0"/>
                <a:ea typeface="+mj-ea"/>
                <a:cs typeface="Arial" pitchFamily="34" charset="0"/>
              </a:defRPr>
            </a:lvl1pPr>
          </a:lstStyle>
          <a:p>
            <a:r>
              <a:rPr lang="en-US" altLang="en-US" sz="1800" b="0"/>
              <a:t>EIC Users Group Formed in 2016  </a:t>
            </a:r>
          </a:p>
          <a:p>
            <a:r>
              <a:rPr lang="en-US" altLang="en-US" sz="1800" b="0">
                <a:solidFill>
                  <a:srgbClr val="0000FF"/>
                </a:solidFill>
              </a:rPr>
              <a:t>EICUG.ORG</a:t>
            </a:r>
          </a:p>
          <a:p>
            <a:pPr algn="l"/>
            <a:endParaRPr lang="is-IS" sz="800" b="0">
              <a:solidFill>
                <a:srgbClr val="0432FF"/>
              </a:solidFill>
            </a:endParaRPr>
          </a:p>
          <a:p>
            <a:pPr algn="l"/>
            <a:r>
              <a:rPr lang="is-IS" sz="1800" b="0"/>
              <a:t>Status January 2023:</a:t>
            </a:r>
          </a:p>
          <a:p>
            <a:pPr marL="285750" indent="-285750" algn="l">
              <a:buFont typeface="Arial" pitchFamily="34" charset="0"/>
              <a:buChar char="•"/>
              <a:tabLst>
                <a:tab pos="2740025" algn="r"/>
              </a:tabLst>
            </a:pPr>
            <a:r>
              <a:rPr lang="is-IS" sz="1800" b="0"/>
              <a:t>Collaborators	1379</a:t>
            </a:r>
          </a:p>
          <a:p>
            <a:pPr marL="285750" indent="-285750" algn="l">
              <a:buFont typeface="Arial" pitchFamily="34" charset="0"/>
              <a:buChar char="•"/>
              <a:tabLst>
                <a:tab pos="2740025" algn="r"/>
              </a:tabLst>
            </a:pPr>
            <a:r>
              <a:rPr lang="is-IS" sz="1800" b="0"/>
              <a:t>Institutions	269</a:t>
            </a:r>
          </a:p>
          <a:p>
            <a:pPr marL="285750" indent="-285750" algn="l">
              <a:buFont typeface="Arial" pitchFamily="34" charset="0"/>
              <a:buChar char="•"/>
              <a:tabLst>
                <a:tab pos="2740025" algn="r"/>
              </a:tabLst>
            </a:pPr>
            <a:r>
              <a:rPr lang="is-IS" sz="1800" b="0"/>
              <a:t>Countries	36</a:t>
            </a:r>
            <a:endParaRPr lang="en-US" sz="1800" b="0"/>
          </a:p>
        </p:txBody>
      </p:sp>
      <p:graphicFrame>
        <p:nvGraphicFramePr>
          <p:cNvPr id="11" name="Chart 10">
            <a:extLst>
              <a:ext uri="{FF2B5EF4-FFF2-40B4-BE49-F238E27FC236}">
                <a16:creationId xmlns:a16="http://schemas.microsoft.com/office/drawing/2014/main" id="{EE4D4FA9-EA2C-488E-B484-7700C47016BC}"/>
              </a:ext>
            </a:extLst>
          </p:cNvPr>
          <p:cNvGraphicFramePr/>
          <p:nvPr>
            <p:extLst>
              <p:ext uri="{D42A27DB-BD31-4B8C-83A1-F6EECF244321}">
                <p14:modId xmlns:p14="http://schemas.microsoft.com/office/powerpoint/2010/main" val="1627003510"/>
              </p:ext>
            </p:extLst>
          </p:nvPr>
        </p:nvGraphicFramePr>
        <p:xfrm>
          <a:off x="6438727" y="3142593"/>
          <a:ext cx="4363105" cy="334171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Chart, pie chart&#10;&#10;Description automatically generated">
            <a:extLst>
              <a:ext uri="{FF2B5EF4-FFF2-40B4-BE49-F238E27FC236}">
                <a16:creationId xmlns:a16="http://schemas.microsoft.com/office/drawing/2014/main" id="{7459E5EF-6AE1-5E4D-A8EE-E94D34F5A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208" y="970175"/>
            <a:ext cx="3769961" cy="2133004"/>
          </a:xfrm>
          <a:prstGeom prst="rect">
            <a:avLst/>
          </a:prstGeom>
        </p:spPr>
      </p:pic>
      <p:pic>
        <p:nvPicPr>
          <p:cNvPr id="13" name="Picture 12">
            <a:extLst>
              <a:ext uri="{FF2B5EF4-FFF2-40B4-BE49-F238E27FC236}">
                <a16:creationId xmlns:a16="http://schemas.microsoft.com/office/drawing/2014/main" id="{D120E008-2D55-7B49-98A3-8F3F602CB5A9}"/>
              </a:ext>
            </a:extLst>
          </p:cNvPr>
          <p:cNvPicPr>
            <a:picLocks noChangeAspect="1"/>
          </p:cNvPicPr>
          <p:nvPr/>
        </p:nvPicPr>
        <p:blipFill>
          <a:blip r:embed="rId5"/>
          <a:stretch>
            <a:fillRect/>
          </a:stretch>
        </p:blipFill>
        <p:spPr>
          <a:xfrm>
            <a:off x="819807" y="3040070"/>
            <a:ext cx="4933468" cy="3230595"/>
          </a:xfrm>
          <a:prstGeom prst="rect">
            <a:avLst/>
          </a:prstGeom>
        </p:spPr>
      </p:pic>
    </p:spTree>
    <p:extLst>
      <p:ext uri="{BB962C8B-B14F-4D97-AF65-F5344CB8AC3E}">
        <p14:creationId xmlns:p14="http://schemas.microsoft.com/office/powerpoint/2010/main" val="2025898940"/>
      </p:ext>
    </p:extLst>
  </p:cSld>
  <p:clrMapOvr>
    <a:masterClrMapping/>
  </p:clrMapOvr>
  <mc:AlternateContent xmlns:mc="http://schemas.openxmlformats.org/markup-compatibility/2006" xmlns:p14="http://schemas.microsoft.com/office/powerpoint/2010/main">
    <mc:Choice Requires="p14">
      <p:transition p14:dur="10"/>
    </mc:Choice>
    <mc:Fallback xmlns="" xmlns:a14="http://schemas.microsoft.com/office/drawing/2010/main" xmlns:p15="http://schemas.microsoft.com/office/powerpoint/2012/main" xmlns:p159="http://schemas.microsoft.com/office/powerpoint/2015/09/main">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D9E327-855F-88B9-07E3-B40D089538AF}"/>
              </a:ext>
            </a:extLst>
          </p:cNvPr>
          <p:cNvSpPr txBox="1"/>
          <p:nvPr/>
        </p:nvSpPr>
        <p:spPr>
          <a:xfrm>
            <a:off x="751489" y="1093077"/>
            <a:ext cx="11524594" cy="6288901"/>
          </a:xfrm>
          <a:prstGeom prst="rect">
            <a:avLst/>
          </a:prstGeom>
          <a:noFill/>
        </p:spPr>
        <p:txBody>
          <a:bodyPr wrap="square" rtlCol="0">
            <a:spAutoFit/>
          </a:bodyPr>
          <a:lstStyle/>
          <a:p>
            <a:pPr marL="342900" indent="-342900">
              <a:buClr>
                <a:schemeClr val="accent1"/>
              </a:buClr>
              <a:buFont typeface="Wingdings" pitchFamily="2" charset="2"/>
              <a:buChar char="ü"/>
            </a:pPr>
            <a:r>
              <a:rPr lang="en-US"/>
              <a:t>Discovery that ionizing radiation reduces coherence time for entangled quantum states</a:t>
            </a:r>
          </a:p>
          <a:p>
            <a:pPr marL="742950" lvl="1" indent="-285750">
              <a:buFont typeface="Wingdings" pitchFamily="2" charset="2"/>
              <a:buChar char="Ø"/>
            </a:pPr>
            <a:r>
              <a:rPr lang="en-US"/>
              <a:t> Need new quantum materials or/and underground Quantum Computing</a:t>
            </a:r>
          </a:p>
          <a:p>
            <a:pPr marL="742950" lvl="1" indent="-285750">
              <a:buFont typeface="Wingdings" pitchFamily="2" charset="2"/>
              <a:buChar char="q"/>
            </a:pPr>
            <a:endParaRPr lang="en-US" sz="1600"/>
          </a:p>
          <a:p>
            <a:pPr marL="342900" indent="-342900">
              <a:buClr>
                <a:schemeClr val="accent1"/>
              </a:buClr>
              <a:buFont typeface="Wingdings" pitchFamily="2" charset="2"/>
              <a:buChar char="ü"/>
            </a:pPr>
            <a:r>
              <a:rPr lang="en-US"/>
              <a:t>First known observation of the Breit-Wheeler two-photon process at RHIC</a:t>
            </a:r>
          </a:p>
          <a:p>
            <a:pPr marL="800100" lvl="1" indent="-342900">
              <a:buFont typeface="Wingdings" pitchFamily="2" charset="2"/>
              <a:buChar char="Ø"/>
            </a:pPr>
            <a:r>
              <a:rPr lang="en-US"/>
              <a:t>Confirmation of Quantum Electro-Dynamic (QED) process; possibility of e</a:t>
            </a:r>
            <a:r>
              <a:rPr lang="en-US" baseline="30000" err="1"/>
              <a:t>+</a:t>
            </a:r>
            <a:r>
              <a:rPr lang="en-US" err="1"/>
              <a:t>e</a:t>
            </a:r>
            <a:r>
              <a:rPr lang="en-US" baseline="30000"/>
              <a:t>-</a:t>
            </a:r>
            <a:r>
              <a:rPr lang="en-US"/>
              <a:t> pair production via lasers</a:t>
            </a:r>
          </a:p>
          <a:p>
            <a:pPr lvl="1"/>
            <a:endParaRPr lang="en-US" sz="1600"/>
          </a:p>
          <a:p>
            <a:pPr marL="342900" indent="-342900">
              <a:buClr>
                <a:schemeClr val="accent1"/>
              </a:buClr>
              <a:buFont typeface="Wingdings" pitchFamily="2" charset="2"/>
              <a:buChar char="ü"/>
            </a:pPr>
            <a:r>
              <a:rPr lang="en-US"/>
              <a:t>Discovery that heavy nuclei have a neutron skin (CEBAF)</a:t>
            </a:r>
          </a:p>
          <a:p>
            <a:pPr marL="800100" lvl="1" indent="-342900">
              <a:buFont typeface="Wingdings" pitchFamily="2" charset="2"/>
              <a:buChar char="Ø"/>
            </a:pPr>
            <a:r>
              <a:rPr lang="en-US"/>
              <a:t>New constraints on neutron star radii and their equation of state</a:t>
            </a:r>
          </a:p>
          <a:p>
            <a:pPr lvl="1"/>
            <a:endParaRPr lang="en-US" sz="1600"/>
          </a:p>
          <a:p>
            <a:pPr marL="342900" indent="-342900">
              <a:buClr>
                <a:schemeClr val="accent1"/>
              </a:buClr>
              <a:buFont typeface="Wingdings" pitchFamily="2" charset="2"/>
              <a:buChar char="ü"/>
            </a:pPr>
            <a:r>
              <a:rPr lang="en-US"/>
              <a:t>Implementation of dynamical fermions and the real pion mass in Lattice QCD</a:t>
            </a:r>
          </a:p>
          <a:p>
            <a:pPr marL="800100" lvl="1" indent="-342900">
              <a:buFont typeface="Wingdings" pitchFamily="2" charset="2"/>
              <a:buChar char="Ø"/>
            </a:pPr>
            <a:r>
              <a:rPr lang="en-US"/>
              <a:t>Major advance in fidelity of Lattice Quantum Chromodynamics calculations</a:t>
            </a:r>
          </a:p>
          <a:p>
            <a:pPr lvl="1"/>
            <a:endParaRPr lang="en-US" sz="1600"/>
          </a:p>
          <a:p>
            <a:pPr marL="342900" indent="-342900">
              <a:buClr>
                <a:schemeClr val="accent1"/>
              </a:buClr>
              <a:buFont typeface="Wingdings" pitchFamily="2" charset="2"/>
              <a:buChar char="ü"/>
            </a:pPr>
            <a:r>
              <a:rPr lang="en-US"/>
              <a:t>Initiation of the FRIB science program</a:t>
            </a:r>
          </a:p>
          <a:p>
            <a:pPr marL="800100" lvl="1" indent="-342900">
              <a:buFont typeface="Wingdings" pitchFamily="2" charset="2"/>
              <a:buChar char="Ø"/>
            </a:pPr>
            <a:r>
              <a:rPr lang="en-US"/>
              <a:t>Opening a new frontier to understand heavy element</a:t>
            </a:r>
          </a:p>
          <a:p>
            <a:pPr lvl="1"/>
            <a:r>
              <a:rPr lang="en-US"/>
              <a:t>      production in cosmos</a:t>
            </a:r>
          </a:p>
          <a:p>
            <a:pPr lvl="1"/>
            <a:endParaRPr lang="en-US" sz="1600"/>
          </a:p>
          <a:p>
            <a:pPr marL="342900" indent="-342900">
              <a:buClr>
                <a:schemeClr val="accent1"/>
              </a:buClr>
              <a:buFont typeface="Wingdings" pitchFamily="2" charset="2"/>
              <a:buChar char="ü"/>
            </a:pPr>
            <a:r>
              <a:rPr lang="en-US"/>
              <a:t>Integration of AI technology at CEBAF to make it more fault tolerant</a:t>
            </a:r>
          </a:p>
          <a:p>
            <a:pPr marL="800100" lvl="1" indent="-342900">
              <a:buFont typeface="Wingdings" pitchFamily="2" charset="2"/>
              <a:buChar char="Ø"/>
            </a:pPr>
            <a:r>
              <a:rPr lang="en-US"/>
              <a:t>Test-bed for use of Artificial Intelligence in accelerator control and optimization</a:t>
            </a:r>
          </a:p>
          <a:p>
            <a:endParaRPr lang="en-US"/>
          </a:p>
          <a:p>
            <a:pPr marL="342900" indent="-342900">
              <a:buFont typeface="Wingdings" pitchFamily="2" charset="2"/>
              <a:buChar char="q"/>
            </a:pPr>
            <a:endParaRPr lang="en-US"/>
          </a:p>
          <a:p>
            <a:pPr marL="342900" indent="-342900">
              <a:spcAft>
                <a:spcPts val="2000"/>
              </a:spcAft>
              <a:buFont typeface="Wingdings" pitchFamily="2" charset="2"/>
              <a:buChar char="q"/>
            </a:pPr>
            <a:endParaRPr lang="en-US"/>
          </a:p>
          <a:p>
            <a:pPr marL="342900" indent="-342900">
              <a:spcAft>
                <a:spcPts val="2000"/>
              </a:spcAft>
              <a:buFont typeface="Wingdings" pitchFamily="2" charset="2"/>
              <a:buChar char="q"/>
            </a:pPr>
            <a:endParaRPr lang="en-US"/>
          </a:p>
        </p:txBody>
      </p:sp>
      <p:sp>
        <p:nvSpPr>
          <p:cNvPr id="5" name="Title 1">
            <a:extLst>
              <a:ext uri="{FF2B5EF4-FFF2-40B4-BE49-F238E27FC236}">
                <a16:creationId xmlns:a16="http://schemas.microsoft.com/office/drawing/2014/main" id="{5787C9F8-F774-7583-300C-BE8961CDCC9E}"/>
              </a:ext>
            </a:extLst>
          </p:cNvPr>
          <p:cNvSpPr>
            <a:spLocks noGrp="1"/>
          </p:cNvSpPr>
          <p:nvPr>
            <p:ph type="title"/>
          </p:nvPr>
        </p:nvSpPr>
        <p:spPr/>
        <p:txBody>
          <a:bodyPr/>
          <a:lstStyle/>
          <a:p>
            <a:r>
              <a:rPr lang="en-US"/>
              <a:t>Recent Impactful Accomplishments</a:t>
            </a:r>
          </a:p>
        </p:txBody>
      </p:sp>
      <p:pic>
        <p:nvPicPr>
          <p:cNvPr id="6" name="Picture 5" descr="Graphical user interface, diagram&#10;&#10;Description automatically generated">
            <a:extLst>
              <a:ext uri="{FF2B5EF4-FFF2-40B4-BE49-F238E27FC236}">
                <a16:creationId xmlns:a16="http://schemas.microsoft.com/office/drawing/2014/main" id="{18F4E00E-1FEE-412E-45F7-5B816DF923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3343" y="885564"/>
            <a:ext cx="1374160" cy="1374160"/>
          </a:xfrm>
          <a:prstGeom prst="rect">
            <a:avLst/>
          </a:prstGeom>
        </p:spPr>
      </p:pic>
      <p:pic>
        <p:nvPicPr>
          <p:cNvPr id="7" name="Picture 6" descr="A picture containing star, outdoor object, light, lit&#10;&#10;Description automatically generated">
            <a:extLst>
              <a:ext uri="{FF2B5EF4-FFF2-40B4-BE49-F238E27FC236}">
                <a16:creationId xmlns:a16="http://schemas.microsoft.com/office/drawing/2014/main" id="{BC7AFF85-98C0-28AF-5E37-94B00CBCC1D8}"/>
              </a:ext>
            </a:extLst>
          </p:cNvPr>
          <p:cNvPicPr>
            <a:picLocks noChangeAspect="1"/>
          </p:cNvPicPr>
          <p:nvPr/>
        </p:nvPicPr>
        <p:blipFill>
          <a:blip r:embed="rId3">
            <a:extLst>
              <a:ext uri="{28A0092B-C50C-407E-A947-70E740481C1C}">
                <a14:useLocalDpi xmlns:a14="http://schemas.microsoft.com/office/drawing/2010/main" val="0"/>
              </a:ext>
            </a:extLst>
          </a:blip>
          <a:srcRect l="22230" t="503" r="17448"/>
          <a:stretch>
            <a:fillRect/>
          </a:stretch>
        </p:blipFill>
        <p:spPr>
          <a:xfrm>
            <a:off x="10151083" y="2545107"/>
            <a:ext cx="1518352" cy="1669609"/>
          </a:xfrm>
          <a:prstGeom prst="rect">
            <a:avLst/>
          </a:prstGeom>
        </p:spPr>
      </p:pic>
      <p:sp>
        <p:nvSpPr>
          <p:cNvPr id="8" name="object 4">
            <a:extLst>
              <a:ext uri="{FF2B5EF4-FFF2-40B4-BE49-F238E27FC236}">
                <a16:creationId xmlns:a16="http://schemas.microsoft.com/office/drawing/2014/main" id="{CF278D7F-DAD8-078C-E2B3-49B69D476323}"/>
              </a:ext>
            </a:extLst>
          </p:cNvPr>
          <p:cNvSpPr/>
          <p:nvPr/>
        </p:nvSpPr>
        <p:spPr>
          <a:xfrm>
            <a:off x="8523890" y="4330262"/>
            <a:ext cx="3145545" cy="1336485"/>
          </a:xfrm>
          <a:prstGeom prst="rect">
            <a:avLst/>
          </a:prstGeom>
          <a:blipFill>
            <a:blip r:embed="rId4"/>
            <a:stretch>
              <a:fillRect/>
            </a:stretch>
          </a:blipFill>
        </p:spPr>
        <p:txBody>
          <a:bodyPr wrap="square" lIns="0" tIns="0" rIns="0" bIns="0" rtlCol="0"/>
          <a:lstStyle/>
          <a:p>
            <a:endParaRPr sz="1329"/>
          </a:p>
        </p:txBody>
      </p:sp>
    </p:spTree>
    <p:extLst>
      <p:ext uri="{BB962C8B-B14F-4D97-AF65-F5344CB8AC3E}">
        <p14:creationId xmlns:p14="http://schemas.microsoft.com/office/powerpoint/2010/main" val="284239387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4"/>
          <p:cNvSpPr txBox="1"/>
          <p:nvPr/>
        </p:nvSpPr>
        <p:spPr bwMode="auto">
          <a:xfrm>
            <a:off x="630620" y="224179"/>
            <a:ext cx="10571853" cy="1025525"/>
          </a:xfrm>
          <a:prstGeom prst="rect">
            <a:avLst/>
          </a:prstGeom>
          <a:noFill/>
          <a:ln w="9525">
            <a:noFill/>
            <a:miter lim="800000"/>
          </a:ln>
        </p:spPr>
        <p:txBody>
          <a:bodyPr anchor="ctr"/>
          <a:lstStyle/>
          <a:p>
            <a:pPr algn="ctr">
              <a:defRPr/>
            </a:pPr>
            <a:endParaRPr lang="en-US" sz="2800">
              <a:solidFill>
                <a:schemeClr val="bg1"/>
              </a:solidFill>
              <a:latin typeface="Arial" pitchFamily="34" charset="0"/>
              <a:cs typeface="Arial" pitchFamily="34" charset="0"/>
            </a:endParaRPr>
          </a:p>
        </p:txBody>
      </p:sp>
      <p:sp>
        <p:nvSpPr>
          <p:cNvPr id="3077" name="Text Box 222"/>
          <p:cNvSpPr txBox="1">
            <a:spLocks noChangeArrowheads="1"/>
          </p:cNvSpPr>
          <p:nvPr/>
        </p:nvSpPr>
        <p:spPr bwMode="auto">
          <a:xfrm>
            <a:off x="2886075" y="1752601"/>
            <a:ext cx="1030288" cy="366713"/>
          </a:xfrm>
          <a:prstGeom prst="rect">
            <a:avLst/>
          </a:prstGeom>
          <a:noFill/>
          <a:ln w="9525">
            <a:noFill/>
            <a:miter lim="800000"/>
          </a:ln>
        </p:spPr>
        <p:txBody>
          <a:bodyPr wrap="none">
            <a:spAutoFit/>
          </a:bodyPr>
          <a:lstStyle/>
          <a:p>
            <a:r>
              <a:rPr lang="en-US" b="0">
                <a:solidFill>
                  <a:schemeClr val="bg1"/>
                </a:solidFill>
                <a:latin typeface="Arial Narrow" pitchFamily="34" charset="0"/>
              </a:rPr>
              <a:t>ALS 1993</a:t>
            </a:r>
          </a:p>
        </p:txBody>
      </p:sp>
      <p:sp>
        <p:nvSpPr>
          <p:cNvPr id="3078" name="Text Box 228"/>
          <p:cNvSpPr txBox="1">
            <a:spLocks noChangeArrowheads="1"/>
          </p:cNvSpPr>
          <p:nvPr/>
        </p:nvSpPr>
        <p:spPr bwMode="auto">
          <a:xfrm>
            <a:off x="3641725" y="5294313"/>
            <a:ext cx="184150" cy="366712"/>
          </a:xfrm>
          <a:prstGeom prst="rect">
            <a:avLst/>
          </a:prstGeom>
          <a:noFill/>
          <a:ln w="9525">
            <a:noFill/>
            <a:miter lim="800000"/>
          </a:ln>
        </p:spPr>
        <p:txBody>
          <a:bodyPr wrap="none">
            <a:spAutoFit/>
          </a:bodyPr>
          <a:lstStyle/>
          <a:p>
            <a:pPr>
              <a:buFont typeface="Arial"/>
              <a:buNone/>
            </a:pPr>
            <a:endParaRPr lang="en-US" b="0"/>
          </a:p>
        </p:txBody>
      </p:sp>
      <p:sp>
        <p:nvSpPr>
          <p:cNvPr id="3083" name="Text Box 370"/>
          <p:cNvSpPr txBox="1">
            <a:spLocks noChangeArrowheads="1"/>
          </p:cNvSpPr>
          <p:nvPr/>
        </p:nvSpPr>
        <p:spPr bwMode="auto">
          <a:xfrm>
            <a:off x="8594726" y="5065714"/>
            <a:ext cx="981075" cy="376237"/>
          </a:xfrm>
          <a:prstGeom prst="rect">
            <a:avLst/>
          </a:prstGeom>
          <a:noFill/>
          <a:ln w="9525">
            <a:solidFill>
              <a:schemeClr val="bg1"/>
            </a:solidFill>
            <a:miter lim="800000"/>
          </a:ln>
        </p:spPr>
        <p:txBody>
          <a:bodyPr wrap="none">
            <a:spAutoFit/>
          </a:bodyPr>
          <a:lstStyle/>
          <a:p>
            <a:r>
              <a:rPr lang="en-US">
                <a:solidFill>
                  <a:schemeClr val="bg1"/>
                </a:solidFill>
              </a:rPr>
              <a:t>CEBAF</a:t>
            </a:r>
          </a:p>
        </p:txBody>
      </p:sp>
      <p:pic>
        <p:nvPicPr>
          <p:cNvPr id="42" name="Picture 41">
            <a:extLst>
              <a:ext uri="{FF2B5EF4-FFF2-40B4-BE49-F238E27FC236}">
                <a16:creationId xmlns:a16="http://schemas.microsoft.com/office/drawing/2014/main" id="{CDD71A3D-8E22-48C7-9FCB-16B6E1B3E3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26" y="1031926"/>
            <a:ext cx="4710771" cy="2581081"/>
          </a:xfrm>
          <a:prstGeom prst="rect">
            <a:avLst/>
          </a:prstGeom>
          <a:ln>
            <a:solidFill>
              <a:schemeClr val="tx1"/>
            </a:solidFill>
          </a:ln>
        </p:spPr>
      </p:pic>
      <p:sp>
        <p:nvSpPr>
          <p:cNvPr id="43" name="TextBox 42">
            <a:extLst>
              <a:ext uri="{FF2B5EF4-FFF2-40B4-BE49-F238E27FC236}">
                <a16:creationId xmlns:a16="http://schemas.microsoft.com/office/drawing/2014/main" id="{D036E11F-EA17-48A6-B799-565825A5AB88}"/>
              </a:ext>
            </a:extLst>
          </p:cNvPr>
          <p:cNvSpPr txBox="1"/>
          <p:nvPr/>
        </p:nvSpPr>
        <p:spPr>
          <a:xfrm>
            <a:off x="1828796" y="3232280"/>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Facility for Rare Isotope Beams</a:t>
            </a:r>
          </a:p>
        </p:txBody>
      </p:sp>
      <p:graphicFrame>
        <p:nvGraphicFramePr>
          <p:cNvPr id="15" name="Table 14">
            <a:extLst>
              <a:ext uri="{FF2B5EF4-FFF2-40B4-BE49-F238E27FC236}">
                <a16:creationId xmlns:a16="http://schemas.microsoft.com/office/drawing/2014/main" id="{F426E59A-9B71-4AE4-9399-0C7187B1E6A2}"/>
              </a:ext>
            </a:extLst>
          </p:cNvPr>
          <p:cNvGraphicFramePr>
            <a:graphicFrameLocks noGrp="1"/>
          </p:cNvGraphicFramePr>
          <p:nvPr>
            <p:extLst>
              <p:ext uri="{D42A27DB-BD31-4B8C-83A1-F6EECF244321}">
                <p14:modId xmlns:p14="http://schemas.microsoft.com/office/powerpoint/2010/main" val="2028552161"/>
              </p:ext>
            </p:extLst>
          </p:nvPr>
        </p:nvGraphicFramePr>
        <p:xfrm>
          <a:off x="688426" y="3894902"/>
          <a:ext cx="10815147" cy="831071"/>
        </p:xfrm>
        <a:graphic>
          <a:graphicData uri="http://schemas.openxmlformats.org/drawingml/2006/table">
            <a:tbl>
              <a:tblPr firstRow="1">
                <a:tableStyleId>{69012ECD-51FC-41F1-AA8D-1B2483CD663E}</a:tableStyleId>
              </a:tblPr>
              <a:tblGrid>
                <a:gridCol w="1911109">
                  <a:extLst>
                    <a:ext uri="{9D8B030D-6E8A-4147-A177-3AD203B41FA5}">
                      <a16:colId xmlns:a16="http://schemas.microsoft.com/office/drawing/2014/main" val="20000"/>
                    </a:ext>
                  </a:extLst>
                </a:gridCol>
                <a:gridCol w="977273">
                  <a:extLst>
                    <a:ext uri="{9D8B030D-6E8A-4147-A177-3AD203B41FA5}">
                      <a16:colId xmlns:a16="http://schemas.microsoft.com/office/drawing/2014/main" val="20001"/>
                    </a:ext>
                  </a:extLst>
                </a:gridCol>
                <a:gridCol w="977273">
                  <a:extLst>
                    <a:ext uri="{9D8B030D-6E8A-4147-A177-3AD203B41FA5}">
                      <a16:colId xmlns:a16="http://schemas.microsoft.com/office/drawing/2014/main" val="20002"/>
                    </a:ext>
                  </a:extLst>
                </a:gridCol>
                <a:gridCol w="977273">
                  <a:extLst>
                    <a:ext uri="{9D8B030D-6E8A-4147-A177-3AD203B41FA5}">
                      <a16:colId xmlns:a16="http://schemas.microsoft.com/office/drawing/2014/main" val="20003"/>
                    </a:ext>
                  </a:extLst>
                </a:gridCol>
                <a:gridCol w="977273">
                  <a:extLst>
                    <a:ext uri="{9D8B030D-6E8A-4147-A177-3AD203B41FA5}">
                      <a16:colId xmlns:a16="http://schemas.microsoft.com/office/drawing/2014/main" val="20004"/>
                    </a:ext>
                  </a:extLst>
                </a:gridCol>
                <a:gridCol w="977273">
                  <a:extLst>
                    <a:ext uri="{9D8B030D-6E8A-4147-A177-3AD203B41FA5}">
                      <a16:colId xmlns:a16="http://schemas.microsoft.com/office/drawing/2014/main" val="20005"/>
                    </a:ext>
                  </a:extLst>
                </a:gridCol>
                <a:gridCol w="977273">
                  <a:extLst>
                    <a:ext uri="{9D8B030D-6E8A-4147-A177-3AD203B41FA5}">
                      <a16:colId xmlns:a16="http://schemas.microsoft.com/office/drawing/2014/main" val="20006"/>
                    </a:ext>
                  </a:extLst>
                </a:gridCol>
                <a:gridCol w="1085854">
                  <a:extLst>
                    <a:ext uri="{9D8B030D-6E8A-4147-A177-3AD203B41FA5}">
                      <a16:colId xmlns:a16="http://schemas.microsoft.com/office/drawing/2014/main" val="20007"/>
                    </a:ext>
                  </a:extLst>
                </a:gridCol>
                <a:gridCol w="977273">
                  <a:extLst>
                    <a:ext uri="{9D8B030D-6E8A-4147-A177-3AD203B41FA5}">
                      <a16:colId xmlns:a16="http://schemas.microsoft.com/office/drawing/2014/main" val="20008"/>
                    </a:ext>
                  </a:extLst>
                </a:gridCol>
                <a:gridCol w="977273">
                  <a:extLst>
                    <a:ext uri="{9D8B030D-6E8A-4147-A177-3AD203B41FA5}">
                      <a16:colId xmlns:a16="http://schemas.microsoft.com/office/drawing/2014/main" val="20009"/>
                    </a:ext>
                  </a:extLst>
                </a:gridCol>
              </a:tblGrid>
              <a:tr h="376628">
                <a:tc>
                  <a:txBody>
                    <a:bodyPr/>
                    <a:lstStyle/>
                    <a:p>
                      <a:pPr algn="l" fontAlgn="b"/>
                      <a:endParaRPr lang="en-US" sz="1400" b="0" i="0" u="none" strike="noStrike">
                        <a:effectLst/>
                        <a:latin typeface="Arial" pitchFamily="34" charset="0"/>
                        <a:cs typeface="Arial" pitchFamily="34" charset="0"/>
                      </a:endParaRPr>
                    </a:p>
                  </a:txBody>
                  <a:tcPr marL="45720" marR="45720" anchor="ctr"/>
                </a:tc>
                <a:tc>
                  <a:txBody>
                    <a:bodyPr/>
                    <a:lstStyle/>
                    <a:p>
                      <a:pPr algn="ctr" fontAlgn="b"/>
                      <a:r>
                        <a:rPr lang="en-US" sz="1400" b="1" u="none" strike="noStrike">
                          <a:effectLst/>
                        </a:rPr>
                        <a:t>PYs</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2017 </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2018 </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2019</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2020</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FY 2021</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u="none" strike="noStrike">
                          <a:effectLst/>
                        </a:rPr>
                        <a:t>DOE Total</a:t>
                      </a:r>
                      <a:endParaRPr lang="en-US" sz="1400" b="1" i="0" u="none" strike="noStrike">
                        <a:effectLst/>
                        <a:latin typeface="Arial" pitchFamily="34" charset="0"/>
                        <a:cs typeface="Arial" pitchFamily="34" charset="0"/>
                      </a:endParaRPr>
                    </a:p>
                  </a:txBody>
                  <a:tcPr marL="45720" marR="45720" anchor="ctr"/>
                </a:tc>
                <a:tc>
                  <a:txBody>
                    <a:bodyPr/>
                    <a:lstStyle/>
                    <a:p>
                      <a:pPr algn="ctr" fontAlgn="ctr"/>
                      <a:r>
                        <a:rPr lang="en-US" sz="1400" b="1" i="1" u="none" strike="noStrike">
                          <a:solidFill>
                            <a:schemeClr val="bg1"/>
                          </a:solidFill>
                          <a:effectLst/>
                        </a:rPr>
                        <a:t>MSU</a:t>
                      </a:r>
                      <a:endParaRPr lang="en-US" sz="1400" b="1" i="1" u="none" strike="noStrike">
                        <a:solidFill>
                          <a:schemeClr val="bg1"/>
                        </a:solidFill>
                        <a:effectLst/>
                        <a:latin typeface="Arial" pitchFamily="34" charset="0"/>
                        <a:cs typeface="Arial" pitchFamily="34" charset="0"/>
                      </a:endParaRPr>
                    </a:p>
                  </a:txBody>
                  <a:tcPr marL="45720" marR="45720" anchor="ctr"/>
                </a:tc>
                <a:tc>
                  <a:txBody>
                    <a:bodyPr/>
                    <a:lstStyle/>
                    <a:p>
                      <a:pPr algn="ctr" fontAlgn="ctr"/>
                      <a:r>
                        <a:rPr lang="en-US" sz="1400" b="1" i="1" u="none" strike="noStrike">
                          <a:solidFill>
                            <a:schemeClr val="bg1"/>
                          </a:solidFill>
                          <a:effectLst/>
                        </a:rPr>
                        <a:t>TOTAL</a:t>
                      </a:r>
                      <a:endParaRPr lang="en-US" sz="1400" b="1" i="1" u="none" strike="noStrike">
                        <a:solidFill>
                          <a:schemeClr val="bg1"/>
                        </a:solidFill>
                        <a:effectLst/>
                        <a:latin typeface="Arial" pitchFamily="34" charset="0"/>
                        <a:cs typeface="Arial" pitchFamily="34" charset="0"/>
                      </a:endParaRPr>
                    </a:p>
                  </a:txBody>
                  <a:tcPr marL="45720" marR="45720" anchor="ctr"/>
                </a:tc>
                <a:extLst>
                  <a:ext uri="{0D108BD9-81ED-4DB2-BD59-A6C34878D82A}">
                    <a16:rowId xmlns:a16="http://schemas.microsoft.com/office/drawing/2014/main" val="10000"/>
                  </a:ext>
                </a:extLst>
              </a:tr>
              <a:tr h="454443">
                <a:tc>
                  <a:txBody>
                    <a:bodyPr/>
                    <a:lstStyle/>
                    <a:p>
                      <a:pPr algn="l" fontAlgn="b"/>
                      <a:r>
                        <a:rPr lang="en-US" sz="1400" b="0" u="none" strike="noStrike">
                          <a:solidFill>
                            <a:schemeClr val="tx1"/>
                          </a:solidFill>
                          <a:effectLst/>
                        </a:rPr>
                        <a:t>FRIB Funding Profile</a:t>
                      </a:r>
                      <a:endParaRPr lang="en-US" sz="1400" b="0" i="0" u="none" strike="noStrike">
                        <a:solidFill>
                          <a:schemeClr val="tx1"/>
                        </a:solidFill>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318,000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100,000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97,200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75,000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40,000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5,300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u="none" strike="noStrike">
                          <a:effectLst/>
                        </a:rPr>
                        <a:t>635,500</a:t>
                      </a:r>
                      <a:endParaRPr lang="en-US" sz="1400" b="0" i="0" u="none" strike="noStrike">
                        <a:effectLst/>
                        <a:latin typeface="Arial" pitchFamily="34" charset="0"/>
                        <a:cs typeface="Arial" pitchFamily="34" charset="0"/>
                      </a:endParaRPr>
                    </a:p>
                  </a:txBody>
                  <a:tcPr marL="45720" marR="45720" anchor="ctr"/>
                </a:tc>
                <a:tc>
                  <a:txBody>
                    <a:bodyPr/>
                    <a:lstStyle/>
                    <a:p>
                      <a:pPr algn="r" fontAlgn="b"/>
                      <a:r>
                        <a:rPr lang="en-US" sz="1400" b="0" i="1" u="none" strike="noStrike">
                          <a:solidFill>
                            <a:schemeClr val="tx1"/>
                          </a:solidFill>
                          <a:effectLst/>
                        </a:rPr>
                        <a:t>94,500</a:t>
                      </a:r>
                      <a:endParaRPr lang="en-US" sz="1400" b="0" i="1" u="none" strike="noStrike">
                        <a:solidFill>
                          <a:schemeClr val="tx1"/>
                        </a:solidFill>
                        <a:effectLst/>
                        <a:latin typeface="Arial" pitchFamily="34" charset="0"/>
                        <a:cs typeface="Arial" pitchFamily="34" charset="0"/>
                      </a:endParaRPr>
                    </a:p>
                  </a:txBody>
                  <a:tcPr marL="45720" marR="45720" anchor="ctr"/>
                </a:tc>
                <a:tc>
                  <a:txBody>
                    <a:bodyPr/>
                    <a:lstStyle/>
                    <a:p>
                      <a:pPr algn="r" fontAlgn="b"/>
                      <a:r>
                        <a:rPr lang="en-US" sz="1400" b="0" i="1" u="none" strike="noStrike">
                          <a:solidFill>
                            <a:schemeClr val="tx1"/>
                          </a:solidFill>
                          <a:effectLst/>
                        </a:rPr>
                        <a:t>730,000</a:t>
                      </a:r>
                      <a:endParaRPr lang="en-US" sz="1400" b="0" i="1" u="none" strike="noStrike">
                        <a:solidFill>
                          <a:schemeClr val="tx1"/>
                        </a:solidFill>
                        <a:effectLst/>
                        <a:latin typeface="Arial" pitchFamily="34" charset="0"/>
                        <a:cs typeface="Arial" pitchFamily="34" charset="0"/>
                      </a:endParaRPr>
                    </a:p>
                  </a:txBody>
                  <a:tcPr marL="45720" marR="45720" anchor="ct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FAEF5C31-5E1A-40BE-AAEA-C455F15D0A0E}"/>
              </a:ext>
            </a:extLst>
          </p:cNvPr>
          <p:cNvSpPr txBox="1"/>
          <p:nvPr/>
        </p:nvSpPr>
        <p:spPr>
          <a:xfrm flipH="1">
            <a:off x="6127528" y="1103287"/>
            <a:ext cx="5074945" cy="2564805"/>
          </a:xfrm>
          <a:prstGeom prst="rect">
            <a:avLst/>
          </a:prstGeom>
          <a:noFill/>
        </p:spPr>
        <p:txBody>
          <a:bodyPr wrap="square" rtlCol="0">
            <a:spAutoFit/>
          </a:bodyPr>
          <a:lstStyle/>
          <a:p>
            <a:pPr marL="285750" indent="-285750">
              <a:spcBef>
                <a:spcPts val="1000"/>
              </a:spcBef>
              <a:buFont typeface="Arial" pitchFamily="34" charset="0"/>
              <a:buChar char="•"/>
            </a:pPr>
            <a:r>
              <a:rPr lang="en-US"/>
              <a:t>FRIB construction started in 2013 and finished in 2022, on cost and ahead of schedule</a:t>
            </a:r>
          </a:p>
          <a:p>
            <a:pPr marL="285750" indent="-285750">
              <a:spcBef>
                <a:spcPts val="1000"/>
              </a:spcBef>
              <a:buFont typeface="Arial" pitchFamily="34" charset="0"/>
              <a:buChar char="•"/>
            </a:pPr>
            <a:r>
              <a:rPr lang="en-US"/>
              <a:t>FRIB was constructed by DOE ($635M) and Michigan State University ($94.5M) under a unique Cooperative Agreement</a:t>
            </a:r>
          </a:p>
          <a:p>
            <a:pPr marL="285750" indent="-285750">
              <a:spcBef>
                <a:spcPts val="1000"/>
              </a:spcBef>
              <a:buFont typeface="Arial" pitchFamily="34" charset="0"/>
              <a:buChar char="•"/>
            </a:pPr>
            <a:r>
              <a:rPr lang="en-US"/>
              <a:t>Now complete, FRIB provides access to 80% of all isotopes predicted to exist in nature</a:t>
            </a:r>
          </a:p>
        </p:txBody>
      </p:sp>
      <p:sp>
        <p:nvSpPr>
          <p:cNvPr id="3" name="TextBox 2">
            <a:extLst>
              <a:ext uri="{FF2B5EF4-FFF2-40B4-BE49-F238E27FC236}">
                <a16:creationId xmlns:a16="http://schemas.microsoft.com/office/drawing/2014/main" id="{5315906C-F7A9-4DF2-9BD8-FBF914C849B2}"/>
              </a:ext>
            </a:extLst>
          </p:cNvPr>
          <p:cNvSpPr txBox="1"/>
          <p:nvPr/>
        </p:nvSpPr>
        <p:spPr>
          <a:xfrm>
            <a:off x="268011" y="4781058"/>
            <a:ext cx="11719034" cy="1328569"/>
          </a:xfrm>
          <a:prstGeom prst="rect">
            <a:avLst/>
          </a:prstGeom>
          <a:noFill/>
        </p:spPr>
        <p:txBody>
          <a:bodyPr wrap="square" rtlCol="0">
            <a:spAutoFit/>
          </a:bodyPr>
          <a:lstStyle/>
          <a:p>
            <a:pPr marL="285750" indent="-285750">
              <a:spcAft>
                <a:spcPts val="1000"/>
              </a:spcAft>
              <a:buFont typeface="Arial" pitchFamily="34" charset="0"/>
              <a:buChar char="•"/>
            </a:pPr>
            <a:r>
              <a:rPr lang="en-US"/>
              <a:t>Secretary Granholm and MSU President Stanley “Cut the Ribbon” declaring FRIB open for scientific research on May 2, 2022 </a:t>
            </a:r>
          </a:p>
          <a:p>
            <a:pPr marL="285750" indent="-285750">
              <a:spcAft>
                <a:spcPts val="1000"/>
              </a:spcAft>
              <a:buFont typeface="Arial" pitchFamily="34" charset="0"/>
              <a:buChar char="•"/>
            </a:pPr>
            <a:r>
              <a:rPr lang="en-US"/>
              <a:t>On May 19, 2022, first scientific results on isotopes never-before produced in sufficient quantity for scientific study are awaiting publication</a:t>
            </a:r>
          </a:p>
        </p:txBody>
      </p:sp>
      <p:sp>
        <p:nvSpPr>
          <p:cNvPr id="8" name="Title 7">
            <a:extLst>
              <a:ext uri="{FF2B5EF4-FFF2-40B4-BE49-F238E27FC236}">
                <a16:creationId xmlns:a16="http://schemas.microsoft.com/office/drawing/2014/main" id="{9AFB29E1-0703-317A-105C-20D937F8FDB4}"/>
              </a:ext>
            </a:extLst>
          </p:cNvPr>
          <p:cNvSpPr>
            <a:spLocks noGrp="1"/>
          </p:cNvSpPr>
          <p:nvPr>
            <p:ph type="title"/>
          </p:nvPr>
        </p:nvSpPr>
        <p:spPr/>
        <p:txBody>
          <a:bodyPr>
            <a:noAutofit/>
          </a:bodyPr>
          <a:lstStyle/>
          <a:p>
            <a:pPr algn="ctr"/>
            <a:r>
              <a:rPr lang="en-US" sz="2800"/>
              <a:t>The Newest SC User Facility: </a:t>
            </a:r>
            <a:br>
              <a:rPr lang="en-US" sz="2800"/>
            </a:br>
            <a:r>
              <a:rPr lang="en-US" sz="2800"/>
              <a:t>the Facility for Rare Isotope Beams</a:t>
            </a:r>
          </a:p>
        </p:txBody>
      </p:sp>
    </p:spTree>
    <p:extLst>
      <p:ext uri="{BB962C8B-B14F-4D97-AF65-F5344CB8AC3E}">
        <p14:creationId xmlns:p14="http://schemas.microsoft.com/office/powerpoint/2010/main" val="105093460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FE14D-4F36-4C11-89F5-C7B4F4682676}"/>
              </a:ext>
            </a:extLst>
          </p:cNvPr>
          <p:cNvSpPr>
            <a:spLocks noGrp="1"/>
          </p:cNvSpPr>
          <p:nvPr>
            <p:ph type="title"/>
          </p:nvPr>
        </p:nvSpPr>
        <p:spPr/>
        <p:txBody>
          <a:bodyPr>
            <a:normAutofit/>
          </a:bodyPr>
          <a:lstStyle/>
          <a:p>
            <a:r>
              <a:rPr lang="en-US" sz="2400" b="0"/>
              <a:t>NP Highlight: The Opening of a New Horizon </a:t>
            </a:r>
            <a:r>
              <a:rPr lang="en-US" sz="2400"/>
              <a:t>for</a:t>
            </a:r>
            <a:r>
              <a:rPr lang="en-US" sz="2400" b="0"/>
              <a:t> Scientific Discovery </a:t>
            </a:r>
          </a:p>
        </p:txBody>
      </p:sp>
      <p:pic>
        <p:nvPicPr>
          <p:cNvPr id="4" name="Picture 3" descr="A group of people standing on a stage in front of a screen&#10;&#10;Description automatically generated with medium confidence">
            <a:extLst>
              <a:ext uri="{FF2B5EF4-FFF2-40B4-BE49-F238E27FC236}">
                <a16:creationId xmlns:a16="http://schemas.microsoft.com/office/drawing/2014/main" id="{915016A2-DF77-F656-C044-49F5729F0E42}"/>
              </a:ext>
            </a:extLst>
          </p:cNvPr>
          <p:cNvPicPr>
            <a:picLocks noChangeAspect="1"/>
          </p:cNvPicPr>
          <p:nvPr/>
        </p:nvPicPr>
        <p:blipFill>
          <a:blip r:embed="rId2">
            <a:extLst>
              <a:ext uri="{28A0092B-C50C-407E-A947-70E740481C1C}">
                <a14:useLocalDpi xmlns:a14="http://schemas.microsoft.com/office/drawing/2010/main" val="0"/>
              </a:ext>
            </a:extLst>
          </a:blip>
          <a:srcRect l="13490" t="51065" r="30603" b="9677"/>
          <a:stretch>
            <a:fillRect/>
          </a:stretch>
        </p:blipFill>
        <p:spPr>
          <a:xfrm>
            <a:off x="900769" y="3513382"/>
            <a:ext cx="5422730" cy="2541813"/>
          </a:xfrm>
          <a:prstGeom prst="rect">
            <a:avLst/>
          </a:prstGeom>
        </p:spPr>
      </p:pic>
      <p:pic>
        <p:nvPicPr>
          <p:cNvPr id="9" name="Picture 8" descr="A person standing at a podium&#10;&#10;Description automatically generated with medium confidence">
            <a:extLst>
              <a:ext uri="{FF2B5EF4-FFF2-40B4-BE49-F238E27FC236}">
                <a16:creationId xmlns:a16="http://schemas.microsoft.com/office/drawing/2014/main" id="{88765BC6-4AEB-9B4F-B331-63ED18D60DF3}"/>
              </a:ext>
            </a:extLst>
          </p:cNvPr>
          <p:cNvPicPr>
            <a:picLocks noChangeAspect="1"/>
          </p:cNvPicPr>
          <p:nvPr/>
        </p:nvPicPr>
        <p:blipFill>
          <a:blip r:embed="rId3">
            <a:extLst>
              <a:ext uri="{28A0092B-C50C-407E-A947-70E740481C1C}">
                <a14:useLocalDpi xmlns:a14="http://schemas.microsoft.com/office/drawing/2010/main" val="0"/>
              </a:ext>
            </a:extLst>
          </a:blip>
          <a:srcRect l="21494" t="4211" r="27041" b="21756"/>
          <a:stretch>
            <a:fillRect/>
          </a:stretch>
        </p:blipFill>
        <p:spPr>
          <a:xfrm>
            <a:off x="641016" y="977831"/>
            <a:ext cx="2354151" cy="2366788"/>
          </a:xfrm>
          <a:prstGeom prst="rect">
            <a:avLst/>
          </a:prstGeom>
        </p:spPr>
      </p:pic>
      <p:pic>
        <p:nvPicPr>
          <p:cNvPr id="14" name="Picture 13" descr="A few business people talking&#10;&#10;Description automatically generated with low confidence">
            <a:extLst>
              <a:ext uri="{FF2B5EF4-FFF2-40B4-BE49-F238E27FC236}">
                <a16:creationId xmlns:a16="http://schemas.microsoft.com/office/drawing/2014/main" id="{CCEF8964-355E-ED51-9DEA-2F89141BDB48}"/>
              </a:ext>
            </a:extLst>
          </p:cNvPr>
          <p:cNvPicPr>
            <a:picLocks noChangeAspect="1"/>
          </p:cNvPicPr>
          <p:nvPr/>
        </p:nvPicPr>
        <p:blipFill>
          <a:blip r:embed="rId4">
            <a:extLst>
              <a:ext uri="{28A0092B-C50C-407E-A947-70E740481C1C}">
                <a14:useLocalDpi xmlns:a14="http://schemas.microsoft.com/office/drawing/2010/main" val="0"/>
              </a:ext>
            </a:extLst>
          </a:blip>
          <a:srcRect l="8440" t="11367" r="7578" b="9593"/>
          <a:stretch>
            <a:fillRect/>
          </a:stretch>
        </p:blipFill>
        <p:spPr>
          <a:xfrm>
            <a:off x="2596796" y="1957529"/>
            <a:ext cx="3271707" cy="2055303"/>
          </a:xfrm>
          <a:prstGeom prst="rect">
            <a:avLst/>
          </a:prstGeom>
        </p:spPr>
      </p:pic>
      <p:grpSp>
        <p:nvGrpSpPr>
          <p:cNvPr id="17" name="Group 16">
            <a:extLst>
              <a:ext uri="{FF2B5EF4-FFF2-40B4-BE49-F238E27FC236}">
                <a16:creationId xmlns:a16="http://schemas.microsoft.com/office/drawing/2014/main" id="{67005586-322C-AD4C-27AB-0CD2DAB78DF9}"/>
              </a:ext>
            </a:extLst>
          </p:cNvPr>
          <p:cNvGrpSpPr/>
          <p:nvPr/>
        </p:nvGrpSpPr>
        <p:grpSpPr>
          <a:xfrm>
            <a:off x="6628581" y="925480"/>
            <a:ext cx="4483887" cy="2800552"/>
            <a:chOff x="132996" y="-2592119"/>
            <a:chExt cx="12047368" cy="8987823"/>
          </a:xfrm>
        </p:grpSpPr>
        <p:pic>
          <p:nvPicPr>
            <p:cNvPr id="18" name="Picture 17">
              <a:extLst>
                <a:ext uri="{FF2B5EF4-FFF2-40B4-BE49-F238E27FC236}">
                  <a16:creationId xmlns:a16="http://schemas.microsoft.com/office/drawing/2014/main" id="{914E250B-3AC1-8313-2440-DDBD5D46FDE3}"/>
                </a:ext>
              </a:extLst>
            </p:cNvPr>
            <p:cNvPicPr>
              <a:picLocks noChangeAspect="1"/>
            </p:cNvPicPr>
            <p:nvPr/>
          </p:nvPicPr>
          <p:blipFill>
            <a:blip r:embed="rId5"/>
            <a:stretch>
              <a:fillRect/>
            </a:stretch>
          </p:blipFill>
          <p:spPr>
            <a:xfrm>
              <a:off x="8794047" y="114720"/>
              <a:ext cx="3306114" cy="3306114"/>
            </a:xfrm>
            <a:prstGeom prst="rect">
              <a:avLst/>
            </a:prstGeom>
          </p:spPr>
        </p:pic>
        <p:pic>
          <p:nvPicPr>
            <p:cNvPr id="19" name="Picture 2" descr="A group of researchers work on a project in the Data U monitoring area at the Facility for Rare Isotope Beams at Michigan State University, Friday, May 6, 2022.">
              <a:extLst>
                <a:ext uri="{FF2B5EF4-FFF2-40B4-BE49-F238E27FC236}">
                  <a16:creationId xmlns:a16="http://schemas.microsoft.com/office/drawing/2014/main" id="{9BE3582E-DC57-ABC2-B046-6401307921EA}"/>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58580" y="3701005"/>
              <a:ext cx="3521784" cy="26946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arlotta Porzio, foreground, of the Lawrence Berkeley National Laboratory, works with fellow Lawrence Berkeley researcher Heather Crawford, left, as Sean Liddick, associate professor of chemistry and FRIB's director of experimental science looks on, Friday, May 6, 2022, at the Data U monitoring area at the Facility for Rare Isotope Beams at Michigan State University.">
              <a:extLst>
                <a:ext uri="{FF2B5EF4-FFF2-40B4-BE49-F238E27FC236}">
                  <a16:creationId xmlns:a16="http://schemas.microsoft.com/office/drawing/2014/main" id="{A09CFFB9-DA0D-9843-6F7E-539547965CD6}"/>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07594" y="1735486"/>
              <a:ext cx="6286500" cy="40100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Vandana Tripathi, right, an assistant professor of physics at Florida State University, works with Mississippi State University grad student Timilehin Ogunbeky on a project in the Data U monitoring area at the Facility for Rare Isotope Beams at Michigan State University, Friday, May 6, 2022.">
              <a:extLst>
                <a:ext uri="{FF2B5EF4-FFF2-40B4-BE49-F238E27FC236}">
                  <a16:creationId xmlns:a16="http://schemas.microsoft.com/office/drawing/2014/main" id="{0A63DCE6-7660-34F5-8DDF-AC2B029B179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32996" y="867047"/>
              <a:ext cx="4275789" cy="277926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5CFC0CA-846A-72F7-CF7D-3F26772273A0}"/>
                </a:ext>
              </a:extLst>
            </p:cNvPr>
            <p:cNvSpPr txBox="1"/>
            <p:nvPr/>
          </p:nvSpPr>
          <p:spPr>
            <a:xfrm>
              <a:off x="1382458" y="-2592119"/>
              <a:ext cx="9064644" cy="4444870"/>
            </a:xfrm>
            <a:prstGeom prst="rect">
              <a:avLst/>
            </a:prstGeom>
            <a:solidFill>
              <a:schemeClr val="bg1"/>
            </a:solidFill>
          </p:spPr>
          <p:txBody>
            <a:bodyPr wrap="square" rtlCol="0">
              <a:spAutoFit/>
            </a:bodyPr>
            <a:lstStyle/>
            <a:p>
              <a:pPr algn="ctr"/>
              <a:r>
                <a:rPr lang="en-US" sz="1200" b="1">
                  <a:latin typeface="+mj-lt"/>
                </a:rPr>
                <a:t>FRIB Experiment E21062</a:t>
              </a:r>
            </a:p>
            <a:p>
              <a:pPr algn="ctr"/>
              <a:r>
                <a:rPr lang="en-US" sz="1200" b="1">
                  <a:latin typeface="+mj-lt"/>
                </a:rPr>
                <a:t>Spokespersons:</a:t>
              </a:r>
              <a:r>
                <a:rPr lang="en-US" sz="1200">
                  <a:latin typeface="+mj-lt"/>
                </a:rPr>
                <a:t>  </a:t>
              </a:r>
              <a:r>
                <a:rPr lang="en-US" sz="1200" i="1">
                  <a:latin typeface="+mj-lt"/>
                </a:rPr>
                <a:t>J. Allmond (ORNL), H. Crawford (LBNL), B. Crider (Mississippi State University), R. Grzywacz (University of Tennessee Knoxville) and V. Tripathi (Florida State University)</a:t>
              </a:r>
            </a:p>
          </p:txBody>
        </p:sp>
      </p:grpSp>
      <p:sp>
        <p:nvSpPr>
          <p:cNvPr id="23" name="TextBox 22">
            <a:extLst>
              <a:ext uri="{FF2B5EF4-FFF2-40B4-BE49-F238E27FC236}">
                <a16:creationId xmlns:a16="http://schemas.microsoft.com/office/drawing/2014/main" id="{1A627971-290A-D907-56DC-CBE0447CF73D}"/>
              </a:ext>
            </a:extLst>
          </p:cNvPr>
          <p:cNvSpPr txBox="1"/>
          <p:nvPr/>
        </p:nvSpPr>
        <p:spPr>
          <a:xfrm>
            <a:off x="3743347" y="1552027"/>
            <a:ext cx="1454244" cy="369332"/>
          </a:xfrm>
          <a:prstGeom prst="rect">
            <a:avLst/>
          </a:prstGeom>
          <a:noFill/>
        </p:spPr>
        <p:txBody>
          <a:bodyPr wrap="none" rtlCol="0">
            <a:spAutoFit/>
          </a:bodyPr>
          <a:lstStyle/>
          <a:p>
            <a:r>
              <a:rPr lang="en-US"/>
              <a:t>May 2, 2022</a:t>
            </a:r>
          </a:p>
        </p:txBody>
      </p:sp>
      <p:sp>
        <p:nvSpPr>
          <p:cNvPr id="15" name="TextBox 14">
            <a:extLst>
              <a:ext uri="{FF2B5EF4-FFF2-40B4-BE49-F238E27FC236}">
                <a16:creationId xmlns:a16="http://schemas.microsoft.com/office/drawing/2014/main" id="{95B34AB8-CD32-37B3-512B-685DC1803F44}"/>
              </a:ext>
            </a:extLst>
          </p:cNvPr>
          <p:cNvSpPr txBox="1"/>
          <p:nvPr/>
        </p:nvSpPr>
        <p:spPr>
          <a:xfrm>
            <a:off x="8151844" y="3588318"/>
            <a:ext cx="1582484" cy="369332"/>
          </a:xfrm>
          <a:prstGeom prst="rect">
            <a:avLst/>
          </a:prstGeom>
          <a:noFill/>
        </p:spPr>
        <p:txBody>
          <a:bodyPr wrap="none" rtlCol="0">
            <a:spAutoFit/>
          </a:bodyPr>
          <a:lstStyle/>
          <a:p>
            <a:r>
              <a:rPr lang="en-US"/>
              <a:t>May 19, 2022</a:t>
            </a:r>
          </a:p>
        </p:txBody>
      </p:sp>
      <p:sp>
        <p:nvSpPr>
          <p:cNvPr id="3" name="TextBox 2">
            <a:extLst>
              <a:ext uri="{FF2B5EF4-FFF2-40B4-BE49-F238E27FC236}">
                <a16:creationId xmlns:a16="http://schemas.microsoft.com/office/drawing/2014/main" id="{D870860B-435C-A6E6-E932-11592D3A5F15}"/>
              </a:ext>
            </a:extLst>
          </p:cNvPr>
          <p:cNvSpPr txBox="1"/>
          <p:nvPr/>
        </p:nvSpPr>
        <p:spPr>
          <a:xfrm>
            <a:off x="3300249" y="1034854"/>
            <a:ext cx="2582292" cy="523220"/>
          </a:xfrm>
          <a:prstGeom prst="rect">
            <a:avLst/>
          </a:prstGeom>
          <a:noFill/>
        </p:spPr>
        <p:txBody>
          <a:bodyPr wrap="square" rtlCol="0">
            <a:spAutoFit/>
          </a:bodyPr>
          <a:lstStyle/>
          <a:p>
            <a:r>
              <a:rPr lang="en-US" sz="1400"/>
              <a:t>Secretary Granholm at the FRIB Ribbon Cutting</a:t>
            </a:r>
          </a:p>
        </p:txBody>
      </p:sp>
      <p:grpSp>
        <p:nvGrpSpPr>
          <p:cNvPr id="8" name="Group 7">
            <a:extLst>
              <a:ext uri="{FF2B5EF4-FFF2-40B4-BE49-F238E27FC236}">
                <a16:creationId xmlns:a16="http://schemas.microsoft.com/office/drawing/2014/main" id="{7D92A63E-7AAD-2B61-CBCC-5CBAC2D9E52E}"/>
              </a:ext>
            </a:extLst>
          </p:cNvPr>
          <p:cNvGrpSpPr/>
          <p:nvPr/>
        </p:nvGrpSpPr>
        <p:grpSpPr>
          <a:xfrm>
            <a:off x="7178567" y="3883822"/>
            <a:ext cx="4060473" cy="2580238"/>
            <a:chOff x="7110154" y="3890044"/>
            <a:chExt cx="3762650" cy="2318046"/>
          </a:xfrm>
        </p:grpSpPr>
        <p:pic>
          <p:nvPicPr>
            <p:cNvPr id="24" name="Picture 23">
              <a:extLst>
                <a:ext uri="{FF2B5EF4-FFF2-40B4-BE49-F238E27FC236}">
                  <a16:creationId xmlns:a16="http://schemas.microsoft.com/office/drawing/2014/main" id="{ABE35CCF-5946-043B-756F-4E36D92FB74D}"/>
                </a:ext>
              </a:extLst>
            </p:cNvPr>
            <p:cNvPicPr>
              <a:picLocks noChangeAspect="1"/>
            </p:cNvPicPr>
            <p:nvPr/>
          </p:nvPicPr>
          <p:blipFill>
            <a:blip r:embed="rId9"/>
            <a:srcRect t="8784"/>
            <a:stretch>
              <a:fillRect/>
            </a:stretch>
          </p:blipFill>
          <p:spPr>
            <a:xfrm>
              <a:off x="7110154" y="3890044"/>
              <a:ext cx="2970299" cy="2318046"/>
            </a:xfrm>
            <a:prstGeom prst="rect">
              <a:avLst/>
            </a:prstGeom>
          </p:spPr>
        </p:pic>
        <p:sp>
          <p:nvSpPr>
            <p:cNvPr id="5" name="TextBox 4">
              <a:extLst>
                <a:ext uri="{FF2B5EF4-FFF2-40B4-BE49-F238E27FC236}">
                  <a16:creationId xmlns:a16="http://schemas.microsoft.com/office/drawing/2014/main" id="{B03C2DC2-9E98-CA96-2DC3-B44189DC15AF}"/>
                </a:ext>
              </a:extLst>
            </p:cNvPr>
            <p:cNvSpPr txBox="1"/>
            <p:nvPr/>
          </p:nvSpPr>
          <p:spPr>
            <a:xfrm>
              <a:off x="9557515" y="4208741"/>
              <a:ext cx="1315289" cy="1824911"/>
            </a:xfrm>
            <a:prstGeom prst="rect">
              <a:avLst/>
            </a:prstGeom>
            <a:solidFill>
              <a:schemeClr val="bg1"/>
            </a:solidFill>
          </p:spPr>
          <p:txBody>
            <a:bodyPr wrap="square" rtlCol="0">
              <a:spAutoFit/>
            </a:bodyPr>
            <a:lstStyle/>
            <a:p>
              <a:r>
                <a:rPr lang="en-US" sz="1400">
                  <a:solidFill>
                    <a:srgbClr val="FF0000"/>
                  </a:solidFill>
                </a:rPr>
                <a:t>The “never-been-done–before” line.: isotopes to the right of this line have never before been available for study</a:t>
              </a:r>
            </a:p>
          </p:txBody>
        </p:sp>
        <p:cxnSp>
          <p:nvCxnSpPr>
            <p:cNvPr id="7" name="Straight Arrow Connector 6">
              <a:extLst>
                <a:ext uri="{FF2B5EF4-FFF2-40B4-BE49-F238E27FC236}">
                  <a16:creationId xmlns:a16="http://schemas.microsoft.com/office/drawing/2014/main" id="{A6F92975-49FB-73BA-8FC9-5DCF7AA7C699}"/>
                </a:ext>
              </a:extLst>
            </p:cNvPr>
            <p:cNvCxnSpPr/>
            <p:nvPr/>
          </p:nvCxnSpPr>
          <p:spPr>
            <a:xfrm flipH="1" flipV="1">
              <a:off x="9024136" y="4359020"/>
              <a:ext cx="465707" cy="821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77C77249-75E1-EFCE-AC91-7F0D3596C446}"/>
              </a:ext>
            </a:extLst>
          </p:cNvPr>
          <p:cNvSpPr txBox="1"/>
          <p:nvPr/>
        </p:nvSpPr>
        <p:spPr>
          <a:xfrm>
            <a:off x="4456512" y="6299867"/>
            <a:ext cx="6312947" cy="400110"/>
          </a:xfrm>
          <a:prstGeom prst="rect">
            <a:avLst/>
          </a:prstGeom>
          <a:noFill/>
        </p:spPr>
        <p:txBody>
          <a:bodyPr wrap="none" rtlCol="0">
            <a:spAutoFit/>
          </a:bodyPr>
          <a:lstStyle/>
          <a:p>
            <a:r>
              <a:rPr lang="en-US" sz="2000"/>
              <a:t>Multiple papers with first FRIB science now published </a:t>
            </a:r>
          </a:p>
        </p:txBody>
      </p:sp>
    </p:spTree>
    <p:extLst>
      <p:ext uri="{BB962C8B-B14F-4D97-AF65-F5344CB8AC3E}">
        <p14:creationId xmlns:p14="http://schemas.microsoft.com/office/powerpoint/2010/main" val="324305172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1EE204-EA37-DA73-9978-26922FDA2797}"/>
              </a:ext>
            </a:extLst>
          </p:cNvPr>
          <p:cNvSpPr>
            <a:spLocks noGrp="1"/>
          </p:cNvSpPr>
          <p:nvPr>
            <p:ph type="title"/>
          </p:nvPr>
        </p:nvSpPr>
        <p:spPr/>
        <p:txBody>
          <a:bodyPr/>
          <a:lstStyle/>
          <a:p>
            <a:fld id="{0FF626FC-8FA9-45D4-A462-BD210603E2D0}" type="EPRCSVariable:&lt;ReportPackage&gt;&lt;Variable id=&quot;1fa98088-c8e7-449e-a7f6-3137fd0d70f5&quot; usageType=&quot;Value&quot; /&gt;&lt;/ReportPackage&gt;">
              <a:rPr lang="en-US" noProof="0" smtClean="0">
                <a:effectLst/>
              </a:rPr>
              <a:t>FY 2024</a:t>
            </a:fld>
            <a:r>
              <a:rPr lang="en-US" noProof="0"/>
              <a:t> </a:t>
            </a:r>
            <a:fld id="{681F6C5B-77A7-4CAB-BBE5-647121954295}" type="EPRCSVariable:&lt;ReportPackage&gt;&lt;Variable id=&quot;f630fd93-8335-4ff5-bed5-0a0bed69c970&quot; usageType=&quot;Value&quot; /&gt;&lt;/ReportPackage&gt;">
              <a:rPr lang="en-US" noProof="0" smtClean="0">
                <a:effectLst/>
              </a:rPr>
              <a:t>President's Request</a:t>
            </a:fld>
            <a:r>
              <a:rPr lang="en-US" noProof="0"/>
              <a:t> </a:t>
            </a:r>
            <a:fld id="{170A0D67-72BB-425C-9830-FE28E5E3A96F}" type="EPRCSVariable:&lt;ReportPackage&gt;&lt;Variable id=&quot;5c1d0ff8-cdfc-4149-9eb0-8e05c1c32422&quot; usageType=&quot;Value&quot; /&gt;&lt;/ReportPackage&gt;">
              <a:rPr lang="en-US" noProof="0" smtClean="0">
                <a:effectLst/>
              </a:rPr>
              <a:t>Highlights</a:t>
            </a:fld>
            <a:r>
              <a:rPr lang="en-US" noProof="0"/>
              <a:t> - </a:t>
            </a:r>
            <a:fld id="{69297325-05C5-456B-AEAD-3B2888AB8700}" type="EPRCSVariable:&lt;ReportPackage&gt;&lt;Variable id=&quot;b109d9d2-3451-4049-80d7-dd8a1971dadc&quot; usageType=&quot;Value&quot; /&gt;&lt;/ReportPackage&gt;">
              <a:rPr lang="en-US" noProof="0" smtClean="0">
                <a:effectLst/>
              </a:rPr>
              <a:t>NP</a:t>
            </a:fld>
            <a:r>
              <a:rPr lang="en-US" noProof="0"/>
              <a:t> </a:t>
            </a:r>
            <a:endParaRPr lang="en-US"/>
          </a:p>
        </p:txBody>
      </p:sp>
      <p:sp>
        <p:nvSpPr>
          <p:cNvPr id="6" name="Content Placeholder 2">
            <a:extLst>
              <a:ext uri="{FF2B5EF4-FFF2-40B4-BE49-F238E27FC236}">
                <a16:creationId xmlns:a16="http://schemas.microsoft.com/office/drawing/2014/main" id="{DECBCBE8-362B-D474-E512-3D84781D7126}"/>
              </a:ext>
            </a:extLst>
          </p:cNvPr>
          <p:cNvSpPr>
            <a:spLocks noGrp="1"/>
          </p:cNvSpPr>
          <p:nvPr>
            <p:ph idx="1"/>
          </p:nvPr>
        </p:nvSpPr>
        <p:spPr/>
        <p:txBody>
          <a:bodyPr>
            <a:normAutofit fontScale="55000" lnSpcReduction="20000"/>
          </a:bodyPr>
          <a:lstStyle/>
          <a:p>
            <a:r>
              <a:rPr lang="en-US"/>
              <a:t>FRIB begins its third year of science research studying atomic number nuclei near the limit for nuclear existence, and initiating a world leading campaign of fundamental symmetries measurements</a:t>
            </a:r>
          </a:p>
          <a:p>
            <a:r>
              <a:rPr lang="en-US"/>
              <a:t>NP User Facilities (RHIC, CEBAF, ATLAS, and FRIB) are all at or above 90% optimal budget</a:t>
            </a:r>
          </a:p>
          <a:p>
            <a:r>
              <a:rPr lang="en-US"/>
              <a:t>The Electron-Ion Collider vets a list of CD3a long lead procurements and makes finalizes preparations for CD-2 Review, Approve Performance Baseline. EIC A/E design is begun subject to funding.</a:t>
            </a:r>
          </a:p>
          <a:p>
            <a:r>
              <a:rPr lang="en-US" err="1"/>
              <a:t>sPHENIX continues science research at RHIC to determine the novel properties of the quark-gluon plasma</a:t>
            </a:r>
          </a:p>
          <a:p>
            <a:r>
              <a:rPr lang="en-US"/>
              <a:t>LEGEND-200 continues initial search for new physics via the slowest rare decay ever attempted</a:t>
            </a:r>
          </a:p>
          <a:p>
            <a:r>
              <a:rPr lang="en-US"/>
              <a:t>A ton-scale neutrino-less double beta decay experiment finalizes preparation for a CD-1 review, “Approve Alternatives Selection and Cost Range”</a:t>
            </a:r>
          </a:p>
          <a:p>
            <a:r>
              <a:rPr lang="en-US"/>
              <a:t>The Gamma Ray Energy Tracking Array (GRETA) MIE and MOLLER are fully funded at the FY 2023 Request, and construction continues in accordance with their technically driven schedules </a:t>
            </a:r>
          </a:p>
          <a:p>
            <a:r>
              <a:rPr lang="en-US"/>
              <a:t>The High Rigidity Spectrometer for FRIB continues construction</a:t>
            </a:r>
          </a:p>
          <a:p>
            <a:r>
              <a:rPr lang="en-US"/>
              <a:t>NP investment in the AI/ML cross-cutting research continues and RENEW and EPSCOR investment increases</a:t>
            </a:r>
          </a:p>
          <a:p>
            <a:r>
              <a:rPr lang="en-US"/>
              <a:t>NP makes highly impactful awards in the new cross-cutting initiatives in Funding for Accelerated Inclusive Research (FAIR) and Accelerate Innovations in Emerging Technologies (Accelerate) </a:t>
            </a:r>
          </a:p>
        </p:txBody>
      </p:sp>
    </p:spTree>
    <p:extLst>
      <p:ext uri="{BB962C8B-B14F-4D97-AF65-F5344CB8AC3E}">
        <p14:creationId xmlns:p14="http://schemas.microsoft.com/office/powerpoint/2010/main" val="288239369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22764-198D-4892-A113-F598C5ECA2C7}"/>
              </a:ext>
            </a:extLst>
          </p:cNvPr>
          <p:cNvSpPr>
            <a:spLocks noGrp="1"/>
          </p:cNvSpPr>
          <p:nvPr>
            <p:ph type="title"/>
          </p:nvPr>
        </p:nvSpPr>
        <p:spPr>
          <a:xfrm>
            <a:off x="685800" y="-45597"/>
            <a:ext cx="12902392" cy="902525"/>
          </a:xfrm>
        </p:spPr>
        <p:txBody>
          <a:bodyPr>
            <a:normAutofit/>
          </a:bodyPr>
          <a:lstStyle/>
          <a:p>
            <a:r>
              <a:rPr lang="en-US" sz="2800" dirty="0"/>
              <a:t>A Second Very High priority:  Training in Nuclear Science</a:t>
            </a:r>
          </a:p>
        </p:txBody>
      </p:sp>
      <p:sp>
        <p:nvSpPr>
          <p:cNvPr id="5" name="Content Placeholder 4">
            <a:extLst>
              <a:ext uri="{FF2B5EF4-FFF2-40B4-BE49-F238E27FC236}">
                <a16:creationId xmlns:a16="http://schemas.microsoft.com/office/drawing/2014/main" id="{9C1F9A2C-6322-4546-B175-5E8DC4CE76A3}"/>
              </a:ext>
            </a:extLst>
          </p:cNvPr>
          <p:cNvSpPr>
            <a:spLocks noGrp="1"/>
          </p:cNvSpPr>
          <p:nvPr>
            <p:ph idx="1"/>
          </p:nvPr>
        </p:nvSpPr>
        <p:spPr>
          <a:xfrm>
            <a:off x="6879771" y="1011387"/>
            <a:ext cx="5296290" cy="1818900"/>
          </a:xfrm>
        </p:spPr>
        <p:txBody>
          <a:bodyPr>
            <a:noAutofit/>
          </a:bodyPr>
          <a:lstStyle/>
          <a:p>
            <a:pPr marL="0" indent="0" algn="ctr">
              <a:buNone/>
            </a:pPr>
            <a:r>
              <a:rPr lang="en-US" sz="1600" i="1" dirty="0"/>
              <a:t>The result is an essential national core competency useful not only for “things nuclear”, but for a variety of other challenging pursuits as well</a:t>
            </a:r>
          </a:p>
          <a:p>
            <a:endParaRPr lang="en-US" sz="1600" dirty="0"/>
          </a:p>
        </p:txBody>
      </p:sp>
      <p:graphicFrame>
        <p:nvGraphicFramePr>
          <p:cNvPr id="6" name="Content Placeholder 4">
            <a:extLst>
              <a:ext uri="{FF2B5EF4-FFF2-40B4-BE49-F238E27FC236}">
                <a16:creationId xmlns:a16="http://schemas.microsoft.com/office/drawing/2014/main" id="{8463EB58-D986-4623-AA04-500D301D92C0}"/>
              </a:ext>
            </a:extLst>
          </p:cNvPr>
          <p:cNvGraphicFramePr/>
          <p:nvPr/>
        </p:nvGraphicFramePr>
        <p:xfrm>
          <a:off x="380786" y="1078577"/>
          <a:ext cx="6309360" cy="521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A8E3272A-7D8C-4DD5-A67B-431B47B1BBE0}"/>
              </a:ext>
            </a:extLst>
          </p:cNvPr>
          <p:cNvSpPr/>
          <p:nvPr/>
        </p:nvSpPr>
        <p:spPr>
          <a:xfrm>
            <a:off x="11805719" y="6646781"/>
            <a:ext cx="370342" cy="246221"/>
          </a:xfrm>
          <a:prstGeom prst="rect">
            <a:avLst/>
          </a:prstGeom>
        </p:spPr>
        <p:txBody>
          <a:bodyPr wrap="square">
            <a:spAutoFit/>
          </a:bodyPr>
          <a:lstStyle/>
          <a:p>
            <a:fld id="{0E35970C-66DA-42B4-8591-6E363A3B576E}" type="slidenum">
              <a:rPr lang="en-US" sz="1000" smtClean="0">
                <a:solidFill>
                  <a:schemeClr val="bg1"/>
                </a:solidFill>
                <a:latin typeface="Arial" panose="020B0604020202020204" pitchFamily="34" charset="0"/>
                <a:cs typeface="Arial" panose="020B0604020202020204" pitchFamily="34" charset="0"/>
              </a:rPr>
              <a:pPr/>
              <a:t>4</a:t>
            </a:fld>
            <a:endParaRPr lang="en-US" sz="1000" dirty="0">
              <a:solidFill>
                <a:schemeClr val="bg1"/>
              </a:solidFill>
              <a:latin typeface="Arial" panose="020B0604020202020204" pitchFamily="34" charset="0"/>
              <a:cs typeface="Arial" panose="020B0604020202020204" pitchFamily="34" charset="0"/>
            </a:endParaRPr>
          </a:p>
        </p:txBody>
      </p:sp>
      <p:pic>
        <p:nvPicPr>
          <p:cNvPr id="8" name="Chart 3">
            <a:extLst>
              <a:ext uri="{FF2B5EF4-FFF2-40B4-BE49-F238E27FC236}">
                <a16:creationId xmlns:a16="http://schemas.microsoft.com/office/drawing/2014/main" id="{61F84FAD-7503-058D-DB23-C867ED4FD7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453" t="16765" r="21292" b="6903"/>
          <a:stretch/>
        </p:blipFill>
        <p:spPr bwMode="auto">
          <a:xfrm>
            <a:off x="7980492" y="2357211"/>
            <a:ext cx="2850228" cy="280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A3FA1F9-70E0-3417-38DC-3B15616B1732}"/>
              </a:ext>
            </a:extLst>
          </p:cNvPr>
          <p:cNvSpPr txBox="1"/>
          <p:nvPr/>
        </p:nvSpPr>
        <p:spPr>
          <a:xfrm>
            <a:off x="8193572" y="1987879"/>
            <a:ext cx="2668687" cy="369332"/>
          </a:xfrm>
          <a:prstGeom prst="rect">
            <a:avLst/>
          </a:prstGeom>
          <a:solidFill>
            <a:schemeClr val="bg1"/>
          </a:solidFill>
        </p:spPr>
        <p:txBody>
          <a:bodyPr wrap="square" rtlCol="0">
            <a:spAutoFit/>
          </a:bodyPr>
          <a:lstStyle/>
          <a:p>
            <a:r>
              <a:rPr lang="en-US" dirty="0"/>
              <a:t>Where NP PhDs go</a:t>
            </a:r>
          </a:p>
        </p:txBody>
      </p:sp>
      <p:sp>
        <p:nvSpPr>
          <p:cNvPr id="10" name="TextBox 9">
            <a:extLst>
              <a:ext uri="{FF2B5EF4-FFF2-40B4-BE49-F238E27FC236}">
                <a16:creationId xmlns:a16="http://schemas.microsoft.com/office/drawing/2014/main" id="{04DA2ECE-FE8A-9C84-CFA9-59B1E85ADED5}"/>
              </a:ext>
            </a:extLst>
          </p:cNvPr>
          <p:cNvSpPr txBox="1"/>
          <p:nvPr/>
        </p:nvSpPr>
        <p:spPr>
          <a:xfrm>
            <a:off x="6895709" y="5246448"/>
            <a:ext cx="5296291" cy="1200329"/>
          </a:xfrm>
          <a:prstGeom prst="rect">
            <a:avLst/>
          </a:prstGeom>
          <a:noFill/>
        </p:spPr>
        <p:txBody>
          <a:bodyPr wrap="square" rtlCol="0">
            <a:spAutoFit/>
          </a:bodyPr>
          <a:lstStyle/>
          <a:p>
            <a:r>
              <a:rPr lang="en-US" dirty="0">
                <a:solidFill>
                  <a:srgbClr val="0000FF"/>
                </a:solidFill>
                <a:latin typeface="Arial" panose="020B0604020202020204" pitchFamily="34" charset="0"/>
                <a:cs typeface="Arial" panose="020B0604020202020204" pitchFamily="34" charset="0"/>
              </a:rPr>
              <a:t>U.S. science, commerce, medicine, defense —all benefit, in part, from a stable level of sustained competence, capability, capacity, and leadership in nuclear physics; </a:t>
            </a:r>
          </a:p>
        </p:txBody>
      </p:sp>
      <p:sp>
        <p:nvSpPr>
          <p:cNvPr id="7" name="Footer Placeholder 8">
            <a:extLst>
              <a:ext uri="{FF2B5EF4-FFF2-40B4-BE49-F238E27FC236}">
                <a16:creationId xmlns:a16="http://schemas.microsoft.com/office/drawing/2014/main" id="{7D02D70D-4BDA-C4B1-E2D8-5F18E02B2FDC}"/>
              </a:ext>
            </a:extLst>
          </p:cNvPr>
          <p:cNvSpPr txBox="1">
            <a:spLocks/>
          </p:cNvSpPr>
          <p:nvPr/>
        </p:nvSpPr>
        <p:spPr>
          <a:xfrm>
            <a:off x="6301945" y="6646781"/>
            <a:ext cx="471777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SBIR/STTR PI Meeting</a:t>
            </a:r>
            <a:endParaRPr lang="en-US" sz="1000" dirty="0">
              <a:solidFill>
                <a:schemeClr val="bg1"/>
              </a:solidFill>
            </a:endParaRPr>
          </a:p>
        </p:txBody>
      </p:sp>
    </p:spTree>
    <p:extLst>
      <p:ext uri="{BB962C8B-B14F-4D97-AF65-F5344CB8AC3E}">
        <p14:creationId xmlns:p14="http://schemas.microsoft.com/office/powerpoint/2010/main" val="370443658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05281-A837-3199-6A89-D080021E7719}"/>
              </a:ext>
            </a:extLst>
          </p:cNvPr>
          <p:cNvSpPr>
            <a:spLocks noGrp="1"/>
          </p:cNvSpPr>
          <p:nvPr>
            <p:ph type="title"/>
          </p:nvPr>
        </p:nvSpPr>
        <p:spPr>
          <a:xfrm>
            <a:off x="217530" y="-20469"/>
            <a:ext cx="11787327" cy="902525"/>
          </a:xfrm>
        </p:spPr>
        <p:txBody>
          <a:bodyPr>
            <a:normAutofit fontScale="90000"/>
          </a:bodyPr>
          <a:lstStyle/>
          <a:p>
            <a:r>
              <a:rPr lang="en-US" dirty="0">
                <a:latin typeface="Arial" panose="020B0604020202020204" pitchFamily="34" charset="0"/>
                <a:cs typeface="Arial" panose="020B0604020202020204" pitchFamily="34" charset="0"/>
              </a:rPr>
              <a:t>A Third Priority: Better Living Through Apps of Nuclear Physics</a:t>
            </a:r>
          </a:p>
        </p:txBody>
      </p:sp>
      <p:sp>
        <p:nvSpPr>
          <p:cNvPr id="3" name="TextBox 2">
            <a:extLst>
              <a:ext uri="{FF2B5EF4-FFF2-40B4-BE49-F238E27FC236}">
                <a16:creationId xmlns:a16="http://schemas.microsoft.com/office/drawing/2014/main" id="{32D8E5FD-F1A8-48DA-A365-763958352AF9}"/>
              </a:ext>
            </a:extLst>
          </p:cNvPr>
          <p:cNvSpPr txBox="1"/>
          <p:nvPr/>
        </p:nvSpPr>
        <p:spPr>
          <a:xfrm flipH="1">
            <a:off x="546923" y="903689"/>
            <a:ext cx="6467017" cy="5934958"/>
          </a:xfrm>
          <a:prstGeom prst="rect">
            <a:avLst/>
          </a:prstGeom>
          <a:noFill/>
        </p:spPr>
        <p:txBody>
          <a:bodyPr wrap="square" rtlCol="0">
            <a:spAutoFit/>
          </a:bodyPr>
          <a:lstStyle/>
          <a:p>
            <a:pPr marL="285750" indent="-285750">
              <a:spcAft>
                <a:spcPts val="1000"/>
              </a:spcAft>
              <a:buFont typeface="Arial" panose="020B0604020202020204" pitchFamily="34" charset="0"/>
              <a:buChar char="•"/>
            </a:pPr>
            <a:r>
              <a:rPr lang="en-US" sz="2400" dirty="0"/>
              <a:t>Fire safety in your house</a:t>
            </a:r>
          </a:p>
          <a:p>
            <a:pPr marL="285750" indent="-285750">
              <a:spcAft>
                <a:spcPts val="1000"/>
              </a:spcAft>
              <a:buFont typeface="Arial" panose="020B0604020202020204" pitchFamily="34" charset="0"/>
              <a:buChar char="•"/>
            </a:pPr>
            <a:r>
              <a:rPr lang="en-US" sz="2400" dirty="0"/>
              <a:t>Heart Health</a:t>
            </a:r>
          </a:p>
          <a:p>
            <a:pPr marL="285750" indent="-285750">
              <a:spcAft>
                <a:spcPts val="1000"/>
              </a:spcAft>
              <a:buFont typeface="Arial" panose="020B0604020202020204" pitchFamily="34" charset="0"/>
              <a:buChar char="•"/>
            </a:pPr>
            <a:r>
              <a:rPr lang="en-US" sz="2400" dirty="0"/>
              <a:t>Food safety</a:t>
            </a:r>
          </a:p>
          <a:p>
            <a:pPr marL="285750" indent="-285750">
              <a:spcAft>
                <a:spcPts val="1000"/>
              </a:spcAft>
              <a:buFont typeface="Arial" panose="020B0604020202020204" pitchFamily="34" charset="0"/>
              <a:buChar char="•"/>
            </a:pPr>
            <a:r>
              <a:rPr lang="en-US" sz="2400" dirty="0"/>
              <a:t>Medical Diagnosis</a:t>
            </a:r>
          </a:p>
          <a:p>
            <a:pPr marL="285750" indent="-285750">
              <a:spcAft>
                <a:spcPts val="1000"/>
              </a:spcAft>
              <a:buFont typeface="Arial" panose="020B0604020202020204" pitchFamily="34" charset="0"/>
              <a:buChar char="•"/>
            </a:pPr>
            <a:r>
              <a:rPr lang="en-US" sz="2400" dirty="0"/>
              <a:t>Carbon free electricity generation</a:t>
            </a:r>
          </a:p>
          <a:p>
            <a:pPr marL="285750" indent="-285750">
              <a:spcAft>
                <a:spcPts val="1000"/>
              </a:spcAft>
              <a:buFont typeface="Arial" panose="020B0604020202020204" pitchFamily="34" charset="0"/>
              <a:buChar char="•"/>
            </a:pPr>
            <a:r>
              <a:rPr lang="en-US" sz="2400" dirty="0"/>
              <a:t>Port of entry security</a:t>
            </a:r>
          </a:p>
          <a:p>
            <a:pPr marL="285750" indent="-285750">
              <a:spcAft>
                <a:spcPts val="1000"/>
              </a:spcAft>
              <a:buFont typeface="Arial" panose="020B0604020202020204" pitchFamily="34" charset="0"/>
              <a:buChar char="•"/>
            </a:pPr>
            <a:r>
              <a:rPr lang="en-US" sz="2400" dirty="0"/>
              <a:t>Metastasized cancer treatment</a:t>
            </a:r>
          </a:p>
          <a:p>
            <a:pPr marL="285750" indent="-285750">
              <a:spcAft>
                <a:spcPts val="1000"/>
              </a:spcAft>
              <a:buFont typeface="Arial" panose="020B0604020202020204" pitchFamily="34" charset="0"/>
              <a:buChar char="•"/>
            </a:pPr>
            <a:r>
              <a:rPr lang="en-US" sz="2400" dirty="0"/>
              <a:t>Oil and gas prospecting</a:t>
            </a:r>
          </a:p>
          <a:p>
            <a:pPr marL="285750" indent="-285750">
              <a:spcAft>
                <a:spcPts val="1000"/>
              </a:spcAft>
              <a:buFont typeface="Arial" panose="020B0604020202020204" pitchFamily="34" charset="0"/>
              <a:buChar char="•"/>
            </a:pPr>
            <a:r>
              <a:rPr lang="en-US" sz="2400" dirty="0"/>
              <a:t>Deep space exploration</a:t>
            </a:r>
          </a:p>
          <a:p>
            <a:pPr marL="285750" indent="-285750">
              <a:spcAft>
                <a:spcPts val="1000"/>
              </a:spcAft>
              <a:buFont typeface="Arial" panose="020B0604020202020204" pitchFamily="34" charset="0"/>
              <a:buChar char="•"/>
            </a:pPr>
            <a:r>
              <a:rPr lang="en-US" sz="2400" dirty="0"/>
              <a:t>Lasting joint replacements</a:t>
            </a:r>
          </a:p>
          <a:p>
            <a:pPr marL="285750" indent="-285750">
              <a:spcAft>
                <a:spcPts val="1000"/>
              </a:spcAft>
              <a:buFont typeface="Arial" panose="020B0604020202020204" pitchFamily="34" charset="0"/>
              <a:buChar char="•"/>
            </a:pPr>
            <a:r>
              <a:rPr lang="en-US" sz="2400" dirty="0"/>
              <a:t>National Security</a:t>
            </a:r>
          </a:p>
          <a:p>
            <a:pPr marL="285750" indent="-285750">
              <a:spcAft>
                <a:spcPts val="1000"/>
              </a:spcAft>
              <a:buFont typeface="Arial" panose="020B0604020202020204" pitchFamily="34" charset="0"/>
              <a:buChar char="•"/>
            </a:pPr>
            <a:endParaRPr lang="en-US" sz="2400" dirty="0"/>
          </a:p>
        </p:txBody>
      </p:sp>
      <p:pic>
        <p:nvPicPr>
          <p:cNvPr id="5" name="Picture 4" descr="A picture containing wall, indoor, person, room&#10;&#10;Description automatically generated">
            <a:extLst>
              <a:ext uri="{FF2B5EF4-FFF2-40B4-BE49-F238E27FC236}">
                <a16:creationId xmlns:a16="http://schemas.microsoft.com/office/drawing/2014/main" id="{16846FBD-9899-46D2-D220-88F695BFB48D}"/>
              </a:ext>
            </a:extLst>
          </p:cNvPr>
          <p:cNvPicPr>
            <a:picLocks noChangeAspect="1"/>
          </p:cNvPicPr>
          <p:nvPr/>
        </p:nvPicPr>
        <p:blipFill>
          <a:blip r:embed="rId3"/>
          <a:stretch>
            <a:fillRect/>
          </a:stretch>
        </p:blipFill>
        <p:spPr>
          <a:xfrm>
            <a:off x="4723272" y="1023532"/>
            <a:ext cx="2415852" cy="1737246"/>
          </a:xfrm>
          <a:prstGeom prst="rect">
            <a:avLst/>
          </a:prstGeom>
        </p:spPr>
      </p:pic>
      <p:pic>
        <p:nvPicPr>
          <p:cNvPr id="7" name="Picture 6" descr="A black and white photo of a car in a garage&#10;&#10;Description automatically generated with low confidence">
            <a:extLst>
              <a:ext uri="{FF2B5EF4-FFF2-40B4-BE49-F238E27FC236}">
                <a16:creationId xmlns:a16="http://schemas.microsoft.com/office/drawing/2014/main" id="{C52A8AA7-1EEB-3274-9944-7F866B9F85FD}"/>
              </a:ext>
            </a:extLst>
          </p:cNvPr>
          <p:cNvPicPr>
            <a:picLocks noChangeAspect="1"/>
          </p:cNvPicPr>
          <p:nvPr/>
        </p:nvPicPr>
        <p:blipFill>
          <a:blip r:embed="rId4"/>
          <a:stretch>
            <a:fillRect/>
          </a:stretch>
        </p:blipFill>
        <p:spPr>
          <a:xfrm>
            <a:off x="6080806" y="2389087"/>
            <a:ext cx="2766845" cy="1436631"/>
          </a:xfrm>
          <a:prstGeom prst="rect">
            <a:avLst/>
          </a:prstGeom>
        </p:spPr>
      </p:pic>
      <p:pic>
        <p:nvPicPr>
          <p:cNvPr id="11" name="Picture 10" descr="A screenshot of a video game&#10;&#10;Description automatically generated with medium confidence">
            <a:extLst>
              <a:ext uri="{FF2B5EF4-FFF2-40B4-BE49-F238E27FC236}">
                <a16:creationId xmlns:a16="http://schemas.microsoft.com/office/drawing/2014/main" id="{F0470CB2-22C5-8686-68F3-881D1B4CC2C1}"/>
              </a:ext>
            </a:extLst>
          </p:cNvPr>
          <p:cNvPicPr>
            <a:picLocks noChangeAspect="1"/>
          </p:cNvPicPr>
          <p:nvPr/>
        </p:nvPicPr>
        <p:blipFill>
          <a:blip r:embed="rId5"/>
          <a:stretch>
            <a:fillRect/>
          </a:stretch>
        </p:blipFill>
        <p:spPr>
          <a:xfrm>
            <a:off x="8764140" y="2263442"/>
            <a:ext cx="3190394" cy="1794340"/>
          </a:xfrm>
          <a:prstGeom prst="rect">
            <a:avLst/>
          </a:prstGeom>
        </p:spPr>
      </p:pic>
      <p:pic>
        <p:nvPicPr>
          <p:cNvPr id="13" name="Picture 12" descr="Diagram&#10;&#10;Description automatically generated">
            <a:extLst>
              <a:ext uri="{FF2B5EF4-FFF2-40B4-BE49-F238E27FC236}">
                <a16:creationId xmlns:a16="http://schemas.microsoft.com/office/drawing/2014/main" id="{F0BAF8A1-17DC-F3BA-49D9-8CC286783383}"/>
              </a:ext>
            </a:extLst>
          </p:cNvPr>
          <p:cNvPicPr>
            <a:picLocks noChangeAspect="1"/>
          </p:cNvPicPr>
          <p:nvPr/>
        </p:nvPicPr>
        <p:blipFill>
          <a:blip r:embed="rId6"/>
          <a:stretch>
            <a:fillRect/>
          </a:stretch>
        </p:blipFill>
        <p:spPr>
          <a:xfrm>
            <a:off x="5657857" y="3797166"/>
            <a:ext cx="1481267" cy="2627407"/>
          </a:xfrm>
          <a:prstGeom prst="rect">
            <a:avLst/>
          </a:prstGeom>
        </p:spPr>
      </p:pic>
      <p:pic>
        <p:nvPicPr>
          <p:cNvPr id="15" name="Picture 14" descr="A picture containing water, outdoor, sky, nature&#10;&#10;Description automatically generated">
            <a:extLst>
              <a:ext uri="{FF2B5EF4-FFF2-40B4-BE49-F238E27FC236}">
                <a16:creationId xmlns:a16="http://schemas.microsoft.com/office/drawing/2014/main" id="{0FE06874-F854-C84D-C1FD-ADFAFDF0C684}"/>
              </a:ext>
            </a:extLst>
          </p:cNvPr>
          <p:cNvPicPr>
            <a:picLocks noChangeAspect="1"/>
          </p:cNvPicPr>
          <p:nvPr/>
        </p:nvPicPr>
        <p:blipFill rotWithShape="1">
          <a:blip r:embed="rId7"/>
          <a:srcRect l="38494" t="26098" r="11962" b="18493"/>
          <a:stretch/>
        </p:blipFill>
        <p:spPr>
          <a:xfrm>
            <a:off x="6737157" y="4163459"/>
            <a:ext cx="2279392" cy="1709489"/>
          </a:xfrm>
          <a:prstGeom prst="rect">
            <a:avLst/>
          </a:prstGeom>
        </p:spPr>
      </p:pic>
      <p:pic>
        <p:nvPicPr>
          <p:cNvPr id="6" name="Picture 5" descr="A picture containing circle, text, screenshot&#10;&#10;Description automatically generated">
            <a:extLst>
              <a:ext uri="{FF2B5EF4-FFF2-40B4-BE49-F238E27FC236}">
                <a16:creationId xmlns:a16="http://schemas.microsoft.com/office/drawing/2014/main" id="{044C4E59-5145-55DF-D3FB-5014D546CA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4108" y="921878"/>
            <a:ext cx="2755229" cy="1650507"/>
          </a:xfrm>
          <a:prstGeom prst="rect">
            <a:avLst/>
          </a:prstGeom>
        </p:spPr>
      </p:pic>
      <p:pic>
        <p:nvPicPr>
          <p:cNvPr id="16" name="Picture 15">
            <a:extLst>
              <a:ext uri="{FF2B5EF4-FFF2-40B4-BE49-F238E27FC236}">
                <a16:creationId xmlns:a16="http://schemas.microsoft.com/office/drawing/2014/main" id="{9EA7520D-5B53-8FC8-3178-49CA30EB6093}"/>
              </a:ext>
            </a:extLst>
          </p:cNvPr>
          <p:cNvPicPr>
            <a:picLocks noChangeAspect="1"/>
          </p:cNvPicPr>
          <p:nvPr/>
        </p:nvPicPr>
        <p:blipFill>
          <a:blip r:embed="rId9"/>
          <a:stretch>
            <a:fillRect/>
          </a:stretch>
        </p:blipFill>
        <p:spPr>
          <a:xfrm>
            <a:off x="8697934" y="4351283"/>
            <a:ext cx="3509009" cy="2209787"/>
          </a:xfrm>
          <a:prstGeom prst="rect">
            <a:avLst/>
          </a:prstGeom>
        </p:spPr>
      </p:pic>
      <p:pic>
        <p:nvPicPr>
          <p:cNvPr id="8" name="Picture 7" descr="A screenshot of a video game&#10;&#10;Description automatically generated with medium confidence">
            <a:extLst>
              <a:ext uri="{FF2B5EF4-FFF2-40B4-BE49-F238E27FC236}">
                <a16:creationId xmlns:a16="http://schemas.microsoft.com/office/drawing/2014/main" id="{E254D59E-DA38-BF05-5F85-6E4A6E14975F}"/>
              </a:ext>
            </a:extLst>
          </p:cNvPr>
          <p:cNvPicPr>
            <a:picLocks noChangeAspect="1"/>
          </p:cNvPicPr>
          <p:nvPr/>
        </p:nvPicPr>
        <p:blipFill>
          <a:blip r:embed="rId5"/>
          <a:stretch>
            <a:fillRect/>
          </a:stretch>
        </p:blipFill>
        <p:spPr>
          <a:xfrm>
            <a:off x="8764140" y="2275207"/>
            <a:ext cx="3190394" cy="1794340"/>
          </a:xfrm>
          <a:prstGeom prst="rect">
            <a:avLst/>
          </a:prstGeom>
        </p:spPr>
      </p:pic>
      <p:pic>
        <p:nvPicPr>
          <p:cNvPr id="10" name="Picture 9" descr="A black and white photo of a car in a garage&#10;&#10;Description automatically generated with low confidence">
            <a:extLst>
              <a:ext uri="{FF2B5EF4-FFF2-40B4-BE49-F238E27FC236}">
                <a16:creationId xmlns:a16="http://schemas.microsoft.com/office/drawing/2014/main" id="{1C3B3D3A-0FC4-A783-0E91-76398A850FBF}"/>
              </a:ext>
            </a:extLst>
          </p:cNvPr>
          <p:cNvPicPr>
            <a:picLocks noChangeAspect="1"/>
          </p:cNvPicPr>
          <p:nvPr/>
        </p:nvPicPr>
        <p:blipFill>
          <a:blip r:embed="rId4"/>
          <a:stretch>
            <a:fillRect/>
          </a:stretch>
        </p:blipFill>
        <p:spPr>
          <a:xfrm>
            <a:off x="6111194" y="2370899"/>
            <a:ext cx="2746885" cy="1426267"/>
          </a:xfrm>
          <a:prstGeom prst="rect">
            <a:avLst/>
          </a:prstGeom>
        </p:spPr>
      </p:pic>
      <p:sp>
        <p:nvSpPr>
          <p:cNvPr id="4" name="Footer Placeholder 3">
            <a:extLst>
              <a:ext uri="{FF2B5EF4-FFF2-40B4-BE49-F238E27FC236}">
                <a16:creationId xmlns:a16="http://schemas.microsoft.com/office/drawing/2014/main" id="{9478C628-757E-F003-43F3-93E60D3204FF}"/>
              </a:ext>
            </a:extLst>
          </p:cNvPr>
          <p:cNvSpPr>
            <a:spLocks noGrp="1"/>
          </p:cNvSpPr>
          <p:nvPr>
            <p:ph type="ftr" sz="quarter" idx="11"/>
          </p:nvPr>
        </p:nvSpPr>
        <p:spPr>
          <a:xfrm>
            <a:off x="6719035" y="6308056"/>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Slide Number Placeholder 8">
            <a:extLst>
              <a:ext uri="{FF2B5EF4-FFF2-40B4-BE49-F238E27FC236}">
                <a16:creationId xmlns:a16="http://schemas.microsoft.com/office/drawing/2014/main" id="{D3E0FF20-B6F8-3BE8-12B2-7D72F5272CFC}"/>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15F4D9-BC1A-44F4-A438-3222513E9E73}" type="slidenum">
              <a:rPr lang="en-US" smtClean="0"/>
              <a:pPr/>
              <a:t>5</a:t>
            </a:fld>
            <a:endParaRPr lang="en-US"/>
          </a:p>
        </p:txBody>
      </p:sp>
      <p:sp>
        <p:nvSpPr>
          <p:cNvPr id="12" name="Rectangle 11">
            <a:extLst>
              <a:ext uri="{FF2B5EF4-FFF2-40B4-BE49-F238E27FC236}">
                <a16:creationId xmlns:a16="http://schemas.microsoft.com/office/drawing/2014/main" id="{1A6AD212-0750-D05A-A1CA-134DEC582FB3}"/>
              </a:ext>
            </a:extLst>
          </p:cNvPr>
          <p:cNvSpPr/>
          <p:nvPr/>
        </p:nvSpPr>
        <p:spPr>
          <a:xfrm>
            <a:off x="11805719" y="6646781"/>
            <a:ext cx="370342" cy="246221"/>
          </a:xfrm>
          <a:prstGeom prst="rect">
            <a:avLst/>
          </a:prstGeom>
        </p:spPr>
        <p:txBody>
          <a:bodyPr wrap="square">
            <a:spAutoFit/>
          </a:bodyPr>
          <a:lstStyle/>
          <a:p>
            <a:fld id="{0E35970C-66DA-42B4-8591-6E363A3B576E}" type="slidenum">
              <a:rPr lang="en-US" sz="1000" smtClean="0">
                <a:solidFill>
                  <a:schemeClr val="bg1"/>
                </a:solidFill>
                <a:latin typeface="Arial" panose="020B0604020202020204" pitchFamily="34" charset="0"/>
                <a:cs typeface="Arial" panose="020B0604020202020204" pitchFamily="34" charset="0"/>
              </a:rPr>
              <a:pPr/>
              <a:t>5</a:t>
            </a:fld>
            <a:endParaRPr lang="en-US" sz="1000" dirty="0">
              <a:solidFill>
                <a:schemeClr val="bg1"/>
              </a:solidFill>
              <a:latin typeface="Arial" panose="020B0604020202020204" pitchFamily="34" charset="0"/>
              <a:cs typeface="Arial" panose="020B0604020202020204" pitchFamily="34" charset="0"/>
            </a:endParaRPr>
          </a:p>
        </p:txBody>
      </p:sp>
      <p:sp>
        <p:nvSpPr>
          <p:cNvPr id="14" name="Footer Placeholder 8">
            <a:extLst>
              <a:ext uri="{FF2B5EF4-FFF2-40B4-BE49-F238E27FC236}">
                <a16:creationId xmlns:a16="http://schemas.microsoft.com/office/drawing/2014/main" id="{17E1B221-F0A5-7785-3121-3E2D1C48F774}"/>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30612228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5" name="Title 4"/>
          <p:cNvSpPr txBox="1"/>
          <p:nvPr/>
        </p:nvSpPr>
        <p:spPr bwMode="auto">
          <a:xfrm>
            <a:off x="-136634" y="46153"/>
            <a:ext cx="12465268" cy="1025525"/>
          </a:xfrm>
          <a:prstGeom prst="rect">
            <a:avLst/>
          </a:prstGeom>
          <a:noFill/>
          <a:ln w="9525">
            <a:noFill/>
            <a:miter lim="800000"/>
          </a:ln>
        </p:spPr>
        <p:txBody>
          <a:bodyPr anchor="ctr"/>
          <a:lstStyle/>
          <a:p>
            <a:pPr>
              <a:defRPr/>
            </a:pPr>
            <a:r>
              <a:rPr lang="en-US" sz="2800" dirty="0">
                <a:solidFill>
                  <a:schemeClr val="bg1"/>
                </a:solidFill>
                <a:latin typeface="Arial" pitchFamily="34" charset="0"/>
                <a:cs typeface="Arial" pitchFamily="34" charset="0"/>
              </a:rPr>
              <a:t> The Four World-Leading National User Facilities That Help Drive Advances</a:t>
            </a:r>
          </a:p>
          <a:p>
            <a:pPr algn="ctr">
              <a:defRPr/>
            </a:pPr>
            <a:endParaRPr lang="en-US" sz="2800" dirty="0">
              <a:solidFill>
                <a:schemeClr val="bg1"/>
              </a:solidFill>
              <a:latin typeface="Arial" pitchFamily="34" charset="0"/>
              <a:cs typeface="Arial" pitchFamily="34" charset="0"/>
            </a:endParaRPr>
          </a:p>
        </p:txBody>
      </p:sp>
      <p:sp>
        <p:nvSpPr>
          <p:cNvPr id="3077" name="Text Box 222"/>
          <p:cNvSpPr txBox="1">
            <a:spLocks noChangeArrowheads="1"/>
          </p:cNvSpPr>
          <p:nvPr/>
        </p:nvSpPr>
        <p:spPr bwMode="auto">
          <a:xfrm>
            <a:off x="2886075" y="1752601"/>
            <a:ext cx="1030288" cy="366713"/>
          </a:xfrm>
          <a:prstGeom prst="rect">
            <a:avLst/>
          </a:prstGeom>
          <a:noFill/>
          <a:ln w="9525">
            <a:noFill/>
            <a:miter lim="800000"/>
          </a:ln>
        </p:spPr>
        <p:txBody>
          <a:bodyPr wrap="none">
            <a:spAutoFit/>
          </a:bodyPr>
          <a:lstStyle/>
          <a:p>
            <a:r>
              <a:rPr lang="en-US" b="0">
                <a:solidFill>
                  <a:schemeClr val="bg1"/>
                </a:solidFill>
                <a:latin typeface="Arial Narrow" pitchFamily="34" charset="0"/>
              </a:rPr>
              <a:t>ALS 1993</a:t>
            </a:r>
          </a:p>
        </p:txBody>
      </p:sp>
      <p:sp>
        <p:nvSpPr>
          <p:cNvPr id="3078" name="Text Box 228"/>
          <p:cNvSpPr txBox="1">
            <a:spLocks noChangeArrowheads="1"/>
          </p:cNvSpPr>
          <p:nvPr/>
        </p:nvSpPr>
        <p:spPr bwMode="auto">
          <a:xfrm>
            <a:off x="3641725" y="5294313"/>
            <a:ext cx="184150" cy="366712"/>
          </a:xfrm>
          <a:prstGeom prst="rect">
            <a:avLst/>
          </a:prstGeom>
          <a:noFill/>
          <a:ln w="9525">
            <a:noFill/>
            <a:miter lim="800000"/>
          </a:ln>
        </p:spPr>
        <p:txBody>
          <a:bodyPr wrap="none">
            <a:spAutoFit/>
          </a:bodyPr>
          <a:lstStyle/>
          <a:p>
            <a:pPr>
              <a:buFont typeface="Arial"/>
              <a:buNone/>
            </a:pPr>
            <a:endParaRPr lang="en-US" b="0"/>
          </a:p>
        </p:txBody>
      </p:sp>
      <p:sp>
        <p:nvSpPr>
          <p:cNvPr id="3083" name="Text Box 370"/>
          <p:cNvSpPr txBox="1">
            <a:spLocks noChangeArrowheads="1"/>
          </p:cNvSpPr>
          <p:nvPr/>
        </p:nvSpPr>
        <p:spPr bwMode="auto">
          <a:xfrm>
            <a:off x="8594726" y="5065714"/>
            <a:ext cx="981075" cy="376237"/>
          </a:xfrm>
          <a:prstGeom prst="rect">
            <a:avLst/>
          </a:prstGeom>
          <a:noFill/>
          <a:ln w="9525">
            <a:solidFill>
              <a:schemeClr val="bg1"/>
            </a:solidFill>
            <a:miter lim="800000"/>
          </a:ln>
        </p:spPr>
        <p:txBody>
          <a:bodyPr wrap="none">
            <a:spAutoFit/>
          </a:bodyPr>
          <a:lstStyle/>
          <a:p>
            <a:r>
              <a:rPr lang="en-US">
                <a:solidFill>
                  <a:schemeClr val="bg1"/>
                </a:solidFill>
              </a:rPr>
              <a:t>CEBAF</a:t>
            </a:r>
          </a:p>
        </p:txBody>
      </p:sp>
      <p:pic>
        <p:nvPicPr>
          <p:cNvPr id="3087" name="Picture 374" descr="gammasphere"/>
          <p:cNvPicPr>
            <a:picLocks noChangeAspect="1" noChangeArrowheads="1"/>
          </p:cNvPicPr>
          <p:nvPr/>
        </p:nvPicPr>
        <p:blipFill>
          <a:blip r:embed="rId3"/>
          <a:stretch>
            <a:fillRect/>
          </a:stretch>
        </p:blipFill>
        <p:spPr bwMode="auto">
          <a:xfrm>
            <a:off x="1749941" y="3386412"/>
            <a:ext cx="3476471" cy="2347914"/>
          </a:xfrm>
          <a:prstGeom prst="rect">
            <a:avLst/>
          </a:prstGeom>
          <a:solidFill>
            <a:schemeClr val="tx1"/>
          </a:solidFill>
          <a:ln w="6350">
            <a:solidFill>
              <a:schemeClr val="bg1"/>
            </a:solidFill>
            <a:miter lim="800000"/>
          </a:ln>
        </p:spPr>
      </p:pic>
      <p:sp>
        <p:nvSpPr>
          <p:cNvPr id="21" name="TextBox 20">
            <a:extLst>
              <a:ext uri="{FF2B5EF4-FFF2-40B4-BE49-F238E27FC236}">
                <a16:creationId xmlns:a16="http://schemas.microsoft.com/office/drawing/2014/main" id="{A4EA78A0-5440-2545-9055-C3829FEEC159}"/>
              </a:ext>
            </a:extLst>
          </p:cNvPr>
          <p:cNvSpPr txBox="1"/>
          <p:nvPr/>
        </p:nvSpPr>
        <p:spPr>
          <a:xfrm>
            <a:off x="1676292" y="5752409"/>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Argonne Tandem Linac System</a:t>
            </a:r>
          </a:p>
        </p:txBody>
      </p:sp>
      <p:pic>
        <p:nvPicPr>
          <p:cNvPr id="19" name="Picture 367" descr="aerial">
            <a:extLst>
              <a:ext uri="{FF2B5EF4-FFF2-40B4-BE49-F238E27FC236}">
                <a16:creationId xmlns:a16="http://schemas.microsoft.com/office/drawing/2014/main" id="{4EFB060F-3B25-4B2C-8E8B-E590D5B18FEB}"/>
              </a:ext>
            </a:extLst>
          </p:cNvPr>
          <p:cNvPicPr>
            <a:picLocks noChangeAspect="1" noChangeArrowheads="1"/>
          </p:cNvPicPr>
          <p:nvPr/>
        </p:nvPicPr>
        <p:blipFill>
          <a:blip r:embed="rId4"/>
          <a:srcRect l="17962" r="13064" b="40571"/>
          <a:stretch>
            <a:fillRect/>
          </a:stretch>
        </p:blipFill>
        <p:spPr bwMode="auto">
          <a:xfrm>
            <a:off x="1512958" y="903894"/>
            <a:ext cx="3950436" cy="2395045"/>
          </a:xfrm>
          <a:prstGeom prst="rect">
            <a:avLst/>
          </a:prstGeom>
          <a:noFill/>
          <a:ln w="9525">
            <a:solidFill>
              <a:schemeClr val="bg1"/>
            </a:solidFill>
            <a:miter lim="800000"/>
          </a:ln>
        </p:spPr>
      </p:pic>
      <p:sp>
        <p:nvSpPr>
          <p:cNvPr id="20" name="TextBox 19">
            <a:extLst>
              <a:ext uri="{FF2B5EF4-FFF2-40B4-BE49-F238E27FC236}">
                <a16:creationId xmlns:a16="http://schemas.microsoft.com/office/drawing/2014/main" id="{5FB55CB6-945E-41F9-AADE-F13E6520682B}"/>
              </a:ext>
            </a:extLst>
          </p:cNvPr>
          <p:cNvSpPr txBox="1"/>
          <p:nvPr/>
        </p:nvSpPr>
        <p:spPr>
          <a:xfrm>
            <a:off x="1676291" y="2918994"/>
            <a:ext cx="3623770" cy="338554"/>
          </a:xfrm>
          <a:prstGeom prst="rect">
            <a:avLst/>
          </a:prstGeom>
          <a:solidFill>
            <a:srgbClr val="146737"/>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Relativistic Heavy Ion Collider</a:t>
            </a:r>
          </a:p>
        </p:txBody>
      </p:sp>
      <p:pic>
        <p:nvPicPr>
          <p:cNvPr id="22" name="Picture 368" descr="JLAB">
            <a:extLst>
              <a:ext uri="{FF2B5EF4-FFF2-40B4-BE49-F238E27FC236}">
                <a16:creationId xmlns:a16="http://schemas.microsoft.com/office/drawing/2014/main" id="{CB5E88D4-B11C-4F2E-85AC-83B167493EDE}"/>
              </a:ext>
            </a:extLst>
          </p:cNvPr>
          <p:cNvPicPr>
            <a:picLocks noChangeAspect="1" noChangeArrowheads="1"/>
          </p:cNvPicPr>
          <p:nvPr/>
        </p:nvPicPr>
        <p:blipFill>
          <a:blip r:embed="rId5"/>
          <a:srcRect l="6518" t="17914" r="5478" b="5262"/>
          <a:stretch>
            <a:fillRect/>
          </a:stretch>
        </p:blipFill>
        <p:spPr bwMode="auto">
          <a:xfrm>
            <a:off x="6322977" y="852011"/>
            <a:ext cx="3417535" cy="2426232"/>
          </a:xfrm>
          <a:prstGeom prst="rect">
            <a:avLst/>
          </a:prstGeom>
          <a:noFill/>
          <a:ln w="9525">
            <a:solidFill>
              <a:schemeClr val="bg1"/>
            </a:solidFill>
            <a:miter lim="800000"/>
          </a:ln>
        </p:spPr>
      </p:pic>
      <p:sp>
        <p:nvSpPr>
          <p:cNvPr id="23" name="TextBox 22">
            <a:extLst>
              <a:ext uri="{FF2B5EF4-FFF2-40B4-BE49-F238E27FC236}">
                <a16:creationId xmlns:a16="http://schemas.microsoft.com/office/drawing/2014/main" id="{43840C72-D88B-4960-8F76-3E80C9C304DB}"/>
              </a:ext>
            </a:extLst>
          </p:cNvPr>
          <p:cNvSpPr txBox="1"/>
          <p:nvPr/>
        </p:nvSpPr>
        <p:spPr>
          <a:xfrm>
            <a:off x="5982759" y="2939689"/>
            <a:ext cx="4381499" cy="338554"/>
          </a:xfrm>
          <a:prstGeom prst="rect">
            <a:avLst/>
          </a:prstGeom>
          <a:solidFill>
            <a:srgbClr val="146737"/>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Continuous Electron Beam Accelerator Facility</a:t>
            </a:r>
          </a:p>
        </p:txBody>
      </p:sp>
      <p:pic>
        <p:nvPicPr>
          <p:cNvPr id="42" name="Picture 41">
            <a:extLst>
              <a:ext uri="{FF2B5EF4-FFF2-40B4-BE49-F238E27FC236}">
                <a16:creationId xmlns:a16="http://schemas.microsoft.com/office/drawing/2014/main" id="{CDD71A3D-8E22-48C7-9FCB-16B6E1B3E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6308" y="3386412"/>
            <a:ext cx="3440981" cy="2332985"/>
          </a:xfrm>
          <a:prstGeom prst="rect">
            <a:avLst/>
          </a:prstGeom>
          <a:ln>
            <a:solidFill>
              <a:schemeClr val="tx1"/>
            </a:solidFill>
          </a:ln>
        </p:spPr>
      </p:pic>
      <p:sp>
        <p:nvSpPr>
          <p:cNvPr id="43" name="TextBox 42">
            <a:extLst>
              <a:ext uri="{FF2B5EF4-FFF2-40B4-BE49-F238E27FC236}">
                <a16:creationId xmlns:a16="http://schemas.microsoft.com/office/drawing/2014/main" id="{D036E11F-EA17-48A6-B799-565825A5AB88}"/>
              </a:ext>
            </a:extLst>
          </p:cNvPr>
          <p:cNvSpPr txBox="1"/>
          <p:nvPr/>
        </p:nvSpPr>
        <p:spPr>
          <a:xfrm>
            <a:off x="6315938" y="5784812"/>
            <a:ext cx="3623770" cy="338554"/>
          </a:xfrm>
          <a:prstGeom prst="rect">
            <a:avLst/>
          </a:prstGeom>
          <a:solidFill>
            <a:srgbClr val="106636"/>
          </a:solidFill>
          <a:ln w="6350">
            <a:solidFill>
              <a:schemeClr val="bg1"/>
            </a:solidFill>
          </a:ln>
          <a:effectLst>
            <a:outerShdw blurRad="50800" dist="38100" dir="2700000" algn="tl" rotWithShape="0">
              <a:prstClr val="black">
                <a:alpha val="40000"/>
              </a:prstClr>
            </a:outerShdw>
          </a:effectLst>
        </p:spPr>
        <p:txBody>
          <a:bodyPr wrap="square" rtlCol="0">
            <a:spAutoFit/>
          </a:bodyPr>
          <a:lstStyle>
            <a:defPPr>
              <a:defRPr lang="en-US"/>
            </a:defPPr>
            <a:lvl1pPr algn="ctr">
              <a:defRPr i="1">
                <a:solidFill>
                  <a:schemeClr val="bg1"/>
                </a:solidFill>
                <a:latin typeface="Arial" pitchFamily="34" charset="0"/>
                <a:cs typeface="Arial" pitchFamily="34" charset="0"/>
              </a:defRPr>
            </a:lvl1pPr>
          </a:lstStyle>
          <a:p>
            <a:r>
              <a:rPr lang="en-US" sz="1600"/>
              <a:t>Facility for Rare Isotope Beams</a:t>
            </a:r>
          </a:p>
        </p:txBody>
      </p:sp>
      <p:sp>
        <p:nvSpPr>
          <p:cNvPr id="3" name="TextBox 2">
            <a:extLst>
              <a:ext uri="{FF2B5EF4-FFF2-40B4-BE49-F238E27FC236}">
                <a16:creationId xmlns:a16="http://schemas.microsoft.com/office/drawing/2014/main" id="{5A26ECBD-1187-D378-3BDD-0D55FBAC37AF}"/>
              </a:ext>
            </a:extLst>
          </p:cNvPr>
          <p:cNvSpPr txBox="1"/>
          <p:nvPr/>
        </p:nvSpPr>
        <p:spPr>
          <a:xfrm flipH="1">
            <a:off x="4475653" y="6192475"/>
            <a:ext cx="7462346" cy="400110"/>
          </a:xfrm>
          <a:prstGeom prst="rect">
            <a:avLst/>
          </a:prstGeom>
          <a:noFill/>
        </p:spPr>
        <p:txBody>
          <a:bodyPr wrap="square" rtlCol="0">
            <a:spAutoFit/>
          </a:bodyPr>
          <a:lstStyle/>
          <a:p>
            <a:r>
              <a:rPr lang="en-US" sz="2000"/>
              <a:t>Are “Microscopes” with Complementary Resolving Power</a:t>
            </a:r>
          </a:p>
        </p:txBody>
      </p:sp>
      <p:sp>
        <p:nvSpPr>
          <p:cNvPr id="4" name="Slide Number Placeholder 3">
            <a:extLst>
              <a:ext uri="{FF2B5EF4-FFF2-40B4-BE49-F238E27FC236}">
                <a16:creationId xmlns:a16="http://schemas.microsoft.com/office/drawing/2014/main" id="{8D3FCC2F-8A7E-A0A4-EB60-B30E45277636}"/>
              </a:ext>
            </a:extLst>
          </p:cNvPr>
          <p:cNvSpPr>
            <a:spLocks noGrp="1"/>
          </p:cNvSpPr>
          <p:nvPr>
            <p:ph type="sldNum" sz="quarter" idx="4294967295"/>
          </p:nvPr>
        </p:nvSpPr>
        <p:spPr/>
        <p:txBody>
          <a:bodyPr/>
          <a:lstStyle/>
          <a:p>
            <a:pPr>
              <a:defRPr/>
            </a:pPr>
            <a:fld id="{1F8A97BA-DB9B-4291-87AE-AF89EA7F18B7}" type="slidenum">
              <a:rPr lang="en-US" smtClean="0"/>
              <a:pPr>
                <a:defRPr/>
              </a:pPr>
              <a:t>6</a:t>
            </a:fld>
            <a:endParaRPr lang="en-US"/>
          </a:p>
        </p:txBody>
      </p:sp>
    </p:spTree>
    <p:extLst>
      <p:ext uri="{BB962C8B-B14F-4D97-AF65-F5344CB8AC3E}">
        <p14:creationId xmlns:p14="http://schemas.microsoft.com/office/powerpoint/2010/main" val="12802292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30AF8C-6B4E-4485-8247-39B0E8B956B6}"/>
              </a:ext>
            </a:extLst>
          </p:cNvPr>
          <p:cNvSpPr>
            <a:spLocks noGrp="1"/>
          </p:cNvSpPr>
          <p:nvPr>
            <p:ph idx="1"/>
          </p:nvPr>
        </p:nvSpPr>
        <p:spPr>
          <a:xfrm>
            <a:off x="5067300" y="6311900"/>
            <a:ext cx="20574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rial"/>
                <a:ea typeface="Arial"/>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93C5830-40F3-F04E-B2E3-10E6672BA8FF}" type="slidenum">
              <a:rPr lang="en-US" smtClean="0"/>
              <a:t>7</a:t>
            </a:fld>
            <a:endParaRPr lang="en-US"/>
          </a:p>
        </p:txBody>
      </p:sp>
      <p:sp>
        <p:nvSpPr>
          <p:cNvPr id="5" name="Title 1">
            <a:extLst>
              <a:ext uri="{FF2B5EF4-FFF2-40B4-BE49-F238E27FC236}">
                <a16:creationId xmlns:a16="http://schemas.microsoft.com/office/drawing/2014/main" id="{A9973959-D02C-4F35-9D60-7602702C9205}"/>
              </a:ext>
            </a:extLst>
          </p:cNvPr>
          <p:cNvSpPr>
            <a:spLocks noGrp="1"/>
          </p:cNvSpPr>
          <p:nvPr>
            <p:ph type="title"/>
          </p:nvPr>
        </p:nvSpPr>
        <p:spPr>
          <a:xfrm>
            <a:off x="651642" y="-199277"/>
            <a:ext cx="11251458" cy="1325563"/>
          </a:xfrm>
        </p:spPr>
        <p:txBody>
          <a:bodyPr>
            <a:normAutofit/>
          </a:bodyPr>
          <a:lstStyle/>
          <a:p>
            <a:r>
              <a:rPr lang="en-US" sz="2400" dirty="0"/>
              <a:t>Constructing Capability to Maintain World Leadership Throughout The Century: the Future Electron-Ion Collider</a:t>
            </a:r>
          </a:p>
        </p:txBody>
      </p:sp>
      <p:pic>
        <p:nvPicPr>
          <p:cNvPr id="6" name="Picture 5">
            <a:extLst>
              <a:ext uri="{FF2B5EF4-FFF2-40B4-BE49-F238E27FC236}">
                <a16:creationId xmlns:a16="http://schemas.microsoft.com/office/drawing/2014/main" id="{4708BFA0-BDD7-434E-BB69-E03F0DE598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2365" y="789633"/>
            <a:ext cx="4961457" cy="5561264"/>
          </a:xfrm>
          <a:prstGeom prst="rect">
            <a:avLst/>
          </a:prstGeom>
        </p:spPr>
      </p:pic>
      <p:pic>
        <p:nvPicPr>
          <p:cNvPr id="7" name="Picture 6">
            <a:extLst>
              <a:ext uri="{FF2B5EF4-FFF2-40B4-BE49-F238E27FC236}">
                <a16:creationId xmlns:a16="http://schemas.microsoft.com/office/drawing/2014/main" id="{8C802617-5624-4BD5-916B-9AAD51D6A60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533422" y="2495792"/>
            <a:ext cx="4220235" cy="2784662"/>
          </a:xfrm>
          <a:prstGeom prst="rect">
            <a:avLst/>
          </a:prstGeom>
        </p:spPr>
      </p:pic>
      <p:sp>
        <p:nvSpPr>
          <p:cNvPr id="2" name="TextBox 1">
            <a:extLst>
              <a:ext uri="{FF2B5EF4-FFF2-40B4-BE49-F238E27FC236}">
                <a16:creationId xmlns:a16="http://schemas.microsoft.com/office/drawing/2014/main" id="{5B766F59-FA18-4138-53F2-3FCC8EB5994D}"/>
              </a:ext>
            </a:extLst>
          </p:cNvPr>
          <p:cNvSpPr txBox="1"/>
          <p:nvPr/>
        </p:nvSpPr>
        <p:spPr>
          <a:xfrm>
            <a:off x="3403094" y="3146457"/>
            <a:ext cx="879566" cy="646331"/>
          </a:xfrm>
          <a:prstGeom prst="rect">
            <a:avLst/>
          </a:prstGeom>
          <a:solidFill>
            <a:schemeClr val="bg1"/>
          </a:solidFill>
        </p:spPr>
        <p:txBody>
          <a:bodyPr wrap="square" rtlCol="0">
            <a:spAutoFit/>
          </a:bodyPr>
          <a:lstStyle/>
          <a:p>
            <a:r>
              <a:rPr lang="en-US" sz="1200">
                <a:solidFill>
                  <a:schemeClr val="accent2"/>
                </a:solidFill>
              </a:rPr>
              <a:t>Project Detector Location</a:t>
            </a:r>
          </a:p>
        </p:txBody>
      </p:sp>
      <p:sp>
        <p:nvSpPr>
          <p:cNvPr id="3" name="TextBox 2">
            <a:extLst>
              <a:ext uri="{FF2B5EF4-FFF2-40B4-BE49-F238E27FC236}">
                <a16:creationId xmlns:a16="http://schemas.microsoft.com/office/drawing/2014/main" id="{53F704A4-8891-8618-A86C-DBB203EED877}"/>
              </a:ext>
            </a:extLst>
          </p:cNvPr>
          <p:cNvSpPr txBox="1"/>
          <p:nvPr/>
        </p:nvSpPr>
        <p:spPr>
          <a:xfrm flipH="1">
            <a:off x="4353113" y="5318849"/>
            <a:ext cx="7620440"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The EIC will be the most advanced accelerator in the world and the only new collider built for decades. It will keep US capability in accelerators physics number one</a:t>
            </a:r>
          </a:p>
          <a:p>
            <a:endParaRPr lang="en-US" sz="24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EB46A9B-1067-77E2-A506-5FB1C927DA56}"/>
              </a:ext>
            </a:extLst>
          </p:cNvPr>
          <p:cNvSpPr txBox="1"/>
          <p:nvPr/>
        </p:nvSpPr>
        <p:spPr>
          <a:xfrm flipH="1">
            <a:off x="5883821" y="869112"/>
            <a:ext cx="6073831" cy="1579920"/>
          </a:xfrm>
          <a:prstGeom prst="rect">
            <a:avLst/>
          </a:prstGeom>
          <a:noFill/>
        </p:spPr>
        <p:txBody>
          <a:bodyPr wrap="square" rtlCol="0">
            <a:spAutoFit/>
          </a:bodyPr>
          <a:lstStyle/>
          <a:p>
            <a:pPr>
              <a:spcAft>
                <a:spcPct val="0"/>
              </a:spcAft>
            </a:pPr>
            <a:r>
              <a:rPr lang="en-US" sz="2000" dirty="0">
                <a:solidFill>
                  <a:srgbClr val="FF0000"/>
                </a:solidFill>
              </a:rPr>
              <a:t>                 </a:t>
            </a:r>
            <a:r>
              <a:rPr lang="en-US" sz="2000" u="sng" dirty="0">
                <a:solidFill>
                  <a:srgbClr val="FF0000"/>
                </a:solidFill>
              </a:rPr>
              <a:t>   Recent Progress</a:t>
            </a:r>
          </a:p>
          <a:p>
            <a:pPr>
              <a:spcAft>
                <a:spcPts val="1000"/>
              </a:spcAft>
            </a:pPr>
            <a:r>
              <a:rPr lang="en-US" sz="2000" dirty="0">
                <a:solidFill>
                  <a:srgbClr val="FF0000"/>
                </a:solidFill>
              </a:rPr>
              <a:t>Successful OPA Progress Review 1/ 2023</a:t>
            </a:r>
          </a:p>
          <a:p>
            <a:pPr>
              <a:spcAft>
                <a:spcPts val="1000"/>
              </a:spcAft>
            </a:pPr>
            <a:r>
              <a:rPr lang="en-US" sz="2000" dirty="0">
                <a:solidFill>
                  <a:srgbClr val="FF0000"/>
                </a:solidFill>
              </a:rPr>
              <a:t>Significant Project staffing increases via IRA</a:t>
            </a:r>
          </a:p>
          <a:p>
            <a:pPr>
              <a:spcAft>
                <a:spcPts val="1000"/>
              </a:spcAft>
            </a:pPr>
            <a:r>
              <a:rPr lang="en-US" sz="2000" dirty="0">
                <a:solidFill>
                  <a:srgbClr val="FF0000"/>
                </a:solidFill>
              </a:rPr>
              <a:t>Pursuing Long Lead (CD3a) followed by CD-2</a:t>
            </a:r>
          </a:p>
        </p:txBody>
      </p:sp>
      <p:sp>
        <p:nvSpPr>
          <p:cNvPr id="8" name="Footer Placeholder 7">
            <a:extLst>
              <a:ext uri="{FF2B5EF4-FFF2-40B4-BE49-F238E27FC236}">
                <a16:creationId xmlns:a16="http://schemas.microsoft.com/office/drawing/2014/main" id="{DF7F22C8-26D1-1386-EA3A-9C82848CA595}"/>
              </a:ext>
            </a:extLst>
          </p:cNvPr>
          <p:cNvSpPr>
            <a:spLocks noGrp="1"/>
          </p:cNvSpPr>
          <p:nvPr>
            <p:ph type="ftr" sz="quarter" idx="11"/>
          </p:nvPr>
        </p:nvSpPr>
        <p:spPr>
          <a:xfrm>
            <a:off x="6719035" y="6308056"/>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ooter Placeholder 8">
            <a:extLst>
              <a:ext uri="{FF2B5EF4-FFF2-40B4-BE49-F238E27FC236}">
                <a16:creationId xmlns:a16="http://schemas.microsoft.com/office/drawing/2014/main" id="{15AA0394-84AF-3E2C-6D62-445EA09A47B3}"/>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131661063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extBox 7"/>
          <p:cNvSpPr txBox="1">
            <a:spLocks noChangeArrowheads="1"/>
          </p:cNvSpPr>
          <p:nvPr/>
        </p:nvSpPr>
        <p:spPr bwMode="auto">
          <a:xfrm>
            <a:off x="6710082" y="2287329"/>
            <a:ext cx="23833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ltLang="en-US" sz="1400">
                <a:solidFill>
                  <a:schemeClr val="bg1"/>
                </a:solidFill>
              </a:rPr>
              <a:t>TeO</a:t>
            </a:r>
            <a:r>
              <a:rPr lang="en-US" altLang="en-US" sz="1400" baseline="-25000">
                <a:solidFill>
                  <a:schemeClr val="bg1"/>
                </a:solidFill>
              </a:rPr>
              <a:t>2</a:t>
            </a:r>
            <a:r>
              <a:rPr lang="en-US" altLang="en-US" sz="1400">
                <a:solidFill>
                  <a:schemeClr val="bg1"/>
                </a:solidFill>
              </a:rPr>
              <a:t> Crystals from CUORE</a:t>
            </a:r>
          </a:p>
        </p:txBody>
      </p:sp>
      <p:pic>
        <p:nvPicPr>
          <p:cNvPr id="13" name="Picture 12" descr="Diagram&#10;&#10;Description automatically generated">
            <a:extLst>
              <a:ext uri="{FF2B5EF4-FFF2-40B4-BE49-F238E27FC236}">
                <a16:creationId xmlns:a16="http://schemas.microsoft.com/office/drawing/2014/main" id="{71291B04-8040-455C-A01A-FF5294C47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9719" y="3827034"/>
            <a:ext cx="1771969" cy="2713544"/>
          </a:xfrm>
          <a:prstGeom prst="rect">
            <a:avLst/>
          </a:prstGeom>
        </p:spPr>
      </p:pic>
      <p:pic>
        <p:nvPicPr>
          <p:cNvPr id="15" name="Picture 14" descr="A picture containing indoor, refrigerator, sitting, table&#10;&#10;Description automatically generated">
            <a:extLst>
              <a:ext uri="{FF2B5EF4-FFF2-40B4-BE49-F238E27FC236}">
                <a16:creationId xmlns:a16="http://schemas.microsoft.com/office/drawing/2014/main" id="{EB0ECBFA-067A-421F-9C91-D8166ACB2918}"/>
              </a:ext>
            </a:extLst>
          </p:cNvPr>
          <p:cNvPicPr>
            <a:picLocks noChangeAspect="1"/>
          </p:cNvPicPr>
          <p:nvPr/>
        </p:nvPicPr>
        <p:blipFill>
          <a:blip r:embed="rId3">
            <a:extLst>
              <a:ext uri="{28A0092B-C50C-407E-A947-70E740481C1C}">
                <a14:useLocalDpi xmlns:a14="http://schemas.microsoft.com/office/drawing/2010/main" val="0"/>
              </a:ext>
            </a:extLst>
          </a:blip>
          <a:srcRect l="12808"/>
          <a:stretch>
            <a:fillRect/>
          </a:stretch>
        </p:blipFill>
        <p:spPr>
          <a:xfrm>
            <a:off x="7821628" y="3772775"/>
            <a:ext cx="1912522" cy="2473148"/>
          </a:xfrm>
          <a:prstGeom prst="rect">
            <a:avLst/>
          </a:prstGeom>
        </p:spPr>
      </p:pic>
      <p:pic>
        <p:nvPicPr>
          <p:cNvPr id="16" name="Image" descr="Image">
            <a:extLst>
              <a:ext uri="{FF2B5EF4-FFF2-40B4-BE49-F238E27FC236}">
                <a16:creationId xmlns:a16="http://schemas.microsoft.com/office/drawing/2014/main" id="{2E3C76D3-9D0B-4882-B471-BDA64005E8EE}"/>
              </a:ext>
            </a:extLst>
          </p:cNvPr>
          <p:cNvPicPr>
            <a:picLocks noChangeAspect="1"/>
          </p:cNvPicPr>
          <p:nvPr/>
        </p:nvPicPr>
        <p:blipFill>
          <a:blip r:embed="rId4"/>
          <a:stretch>
            <a:fillRect/>
          </a:stretch>
        </p:blipFill>
        <p:spPr>
          <a:xfrm>
            <a:off x="5588013" y="4314324"/>
            <a:ext cx="2075958" cy="1492867"/>
          </a:xfrm>
          <a:prstGeom prst="rect">
            <a:avLst/>
          </a:prstGeom>
          <a:ln w="12700">
            <a:miter lim="400000"/>
          </a:ln>
        </p:spPr>
      </p:pic>
      <p:sp>
        <p:nvSpPr>
          <p:cNvPr id="3" name="TextBox 2">
            <a:extLst>
              <a:ext uri="{FF2B5EF4-FFF2-40B4-BE49-F238E27FC236}">
                <a16:creationId xmlns:a16="http://schemas.microsoft.com/office/drawing/2014/main" id="{E25A785D-AF8F-49E4-B6F7-E6C79CF28209}"/>
              </a:ext>
            </a:extLst>
          </p:cNvPr>
          <p:cNvSpPr txBox="1"/>
          <p:nvPr/>
        </p:nvSpPr>
        <p:spPr>
          <a:xfrm>
            <a:off x="5025870" y="5897306"/>
            <a:ext cx="3368423" cy="707886"/>
          </a:xfrm>
          <a:prstGeom prst="rect">
            <a:avLst/>
          </a:prstGeom>
          <a:noFill/>
        </p:spPr>
        <p:txBody>
          <a:bodyPr wrap="none" rtlCol="0">
            <a:spAutoFit/>
          </a:bodyPr>
          <a:lstStyle/>
          <a:p>
            <a:r>
              <a:rPr lang="en-US" sz="2000" dirty="0"/>
              <a:t>Potential Partners:</a:t>
            </a:r>
            <a:br>
              <a:rPr lang="en-US" sz="2000" dirty="0"/>
            </a:br>
            <a:r>
              <a:rPr lang="en-US" sz="2000" dirty="0"/>
              <a:t>Italy, Canada, and Germany</a:t>
            </a:r>
          </a:p>
        </p:txBody>
      </p:sp>
      <p:sp>
        <p:nvSpPr>
          <p:cNvPr id="6" name="Title 5">
            <a:extLst>
              <a:ext uri="{FF2B5EF4-FFF2-40B4-BE49-F238E27FC236}">
                <a16:creationId xmlns:a16="http://schemas.microsoft.com/office/drawing/2014/main" id="{E29AEBF2-1CF0-947A-0F2A-95D2171229BD}"/>
              </a:ext>
            </a:extLst>
          </p:cNvPr>
          <p:cNvSpPr>
            <a:spLocks noGrp="1"/>
          </p:cNvSpPr>
          <p:nvPr>
            <p:ph type="title"/>
          </p:nvPr>
        </p:nvSpPr>
        <p:spPr/>
        <p:txBody>
          <a:bodyPr>
            <a:noAutofit/>
          </a:bodyPr>
          <a:lstStyle/>
          <a:p>
            <a:r>
              <a:rPr lang="en-US" sz="2800" dirty="0"/>
              <a:t>The Other Priority of the 2015 Long Range Plan for Nuclear Science: </a:t>
            </a:r>
            <a:r>
              <a:rPr lang="en-US" sz="2800" dirty="0" err="1"/>
              <a:t>Neutrinoless</a:t>
            </a:r>
            <a:r>
              <a:rPr lang="en-US" sz="2800" dirty="0"/>
              <a:t> Double Beta Decay </a:t>
            </a:r>
          </a:p>
        </p:txBody>
      </p:sp>
      <p:sp>
        <p:nvSpPr>
          <p:cNvPr id="7" name="Content Placeholder 6">
            <a:extLst>
              <a:ext uri="{FF2B5EF4-FFF2-40B4-BE49-F238E27FC236}">
                <a16:creationId xmlns:a16="http://schemas.microsoft.com/office/drawing/2014/main" id="{AF21C654-C447-C8B7-C5FF-42B9195DB726}"/>
              </a:ext>
            </a:extLst>
          </p:cNvPr>
          <p:cNvSpPr>
            <a:spLocks noGrp="1"/>
          </p:cNvSpPr>
          <p:nvPr>
            <p:ph sz="half" idx="1"/>
          </p:nvPr>
        </p:nvSpPr>
        <p:spPr>
          <a:xfrm>
            <a:off x="280138" y="1061049"/>
            <a:ext cx="5281283" cy="4023360"/>
          </a:xfrm>
        </p:spPr>
        <p:txBody>
          <a:bodyPr>
            <a:noAutofit/>
          </a:bodyPr>
          <a:lstStyle/>
          <a:p>
            <a:r>
              <a:rPr lang="en-US" sz="1800" dirty="0">
                <a:latin typeface="Arial" panose="020B0604020202020204" pitchFamily="34" charset="0"/>
                <a:cs typeface="Arial" panose="020B0604020202020204" pitchFamily="34" charset="0"/>
              </a:rPr>
              <a:t>Between IRA funding and NP Program Funding, approximately $12.8 M allocated to the three technologies being explored LEGEND 1000, </a:t>
            </a:r>
            <a:r>
              <a:rPr lang="en-US" sz="1800" dirty="0" err="1">
                <a:latin typeface="Arial" panose="020B0604020202020204" pitchFamily="34" charset="0"/>
                <a:cs typeface="Arial" panose="020B0604020202020204" pitchFamily="34" charset="0"/>
              </a:rPr>
              <a:t>nEXO</a:t>
            </a:r>
            <a:r>
              <a:rPr lang="en-US" sz="1800" dirty="0">
                <a:latin typeface="Arial" panose="020B0604020202020204" pitchFamily="34" charset="0"/>
                <a:cs typeface="Arial" panose="020B0604020202020204" pitchFamily="34" charset="0"/>
              </a:rPr>
              <a:t>, and CUPID since FY 2020.</a:t>
            </a:r>
          </a:p>
          <a:p>
            <a:r>
              <a:rPr lang="en-US" sz="1800" dirty="0">
                <a:latin typeface="Arial" panose="020B0604020202020204" pitchFamily="34" charset="0"/>
                <a:cs typeface="Arial" panose="020B0604020202020204" pitchFamily="34" charset="0"/>
              </a:rPr>
              <a:t>Additional resources provided by international partners</a:t>
            </a:r>
          </a:p>
          <a:p>
            <a:r>
              <a:rPr lang="en-US" sz="1800" dirty="0">
                <a:latin typeface="Arial" panose="020B0604020202020204" pitchFamily="34" charset="0"/>
                <a:cs typeface="Arial" panose="020B0604020202020204" pitchFamily="34" charset="0"/>
              </a:rPr>
              <a:t>Inability to procure isotopes from Russia is having a severe, existential impact</a:t>
            </a:r>
          </a:p>
          <a:p>
            <a:r>
              <a:rPr lang="en-US" sz="1800" dirty="0">
                <a:latin typeface="Arial" panose="020B0604020202020204" pitchFamily="34" charset="0"/>
                <a:cs typeface="Arial" panose="020B0604020202020204" pitchFamily="34" charset="0"/>
              </a:rPr>
              <a:t>The next DBD international occurred on April 27, 2023 at </a:t>
            </a:r>
            <a:r>
              <a:rPr lang="en-US" sz="1800" dirty="0" err="1">
                <a:latin typeface="Arial" panose="020B0604020202020204" pitchFamily="34" charset="0"/>
                <a:cs typeface="Arial" panose="020B0604020202020204" pitchFamily="34" charset="0"/>
              </a:rPr>
              <a:t>SNOLab</a:t>
            </a:r>
            <a:r>
              <a:rPr lang="en-US" sz="1800" dirty="0">
                <a:latin typeface="Arial" panose="020B0604020202020204" pitchFamily="34" charset="0"/>
                <a:cs typeface="Arial" panose="020B0604020202020204" pitchFamily="34" charset="0"/>
              </a:rPr>
              <a:t> in Canada. A Virtual Global DBD Observatory is being established.</a:t>
            </a:r>
          </a:p>
          <a:p>
            <a:r>
              <a:rPr lang="en-US" sz="1800" dirty="0">
                <a:latin typeface="Arial" panose="020B0604020202020204" pitchFamily="34" charset="0"/>
                <a:cs typeface="Arial" panose="020B0604020202020204" pitchFamily="34" charset="0"/>
              </a:rPr>
              <a:t>NP is thinking about options to demonstrate a proof-of-principle isotope procurement test</a:t>
            </a:r>
          </a:p>
        </p:txBody>
      </p:sp>
      <p:sp>
        <p:nvSpPr>
          <p:cNvPr id="8" name="Content Placeholder 7">
            <a:extLst>
              <a:ext uri="{FF2B5EF4-FFF2-40B4-BE49-F238E27FC236}">
                <a16:creationId xmlns:a16="http://schemas.microsoft.com/office/drawing/2014/main" id="{C75BAB41-234D-3392-0D0D-2D79F87BE731}"/>
              </a:ext>
            </a:extLst>
          </p:cNvPr>
          <p:cNvSpPr>
            <a:spLocks noGrp="1"/>
          </p:cNvSpPr>
          <p:nvPr>
            <p:ph sz="half" idx="2"/>
          </p:nvPr>
        </p:nvSpPr>
        <p:spPr>
          <a:xfrm>
            <a:off x="5853582" y="1137097"/>
            <a:ext cx="6273104" cy="4023360"/>
          </a:xfrm>
        </p:spPr>
        <p:txBody>
          <a:bodyPr>
            <a:normAutofit/>
          </a:bodyPr>
          <a:lstStyle/>
          <a:p>
            <a:pPr marL="53975" indent="0">
              <a:buNone/>
            </a:pPr>
            <a:r>
              <a:rPr lang="en-US" sz="1800" b="1" dirty="0">
                <a:latin typeface="Arial" panose="020B0604020202020204" pitchFamily="34" charset="0"/>
                <a:cs typeface="Arial" panose="020B0604020202020204" pitchFamily="34" charset="0"/>
              </a:rPr>
              <a:t>Three Proposed Technologies</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Scintillating bolometry (</a:t>
            </a:r>
            <a:r>
              <a:rPr lang="en-US" sz="1800" b="1" dirty="0">
                <a:latin typeface="Arial" panose="020B0604020202020204" pitchFamily="34" charset="0"/>
                <a:cs typeface="Arial" panose="020B0604020202020204" pitchFamily="34" charset="0"/>
              </a:rPr>
              <a:t>CUPID</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100</a:t>
            </a:r>
            <a:r>
              <a:rPr lang="en-US" sz="1800" dirty="0">
                <a:latin typeface="Arial" panose="020B0604020202020204" pitchFamily="34" charset="0"/>
                <a:cs typeface="Arial" panose="020B0604020202020204" pitchFamily="34" charset="0"/>
              </a:rPr>
              <a:t>Mo enriched Li</a:t>
            </a:r>
            <a:r>
              <a:rPr lang="en-US" sz="1800" baseline="-25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Mo</a:t>
            </a:r>
            <a:r>
              <a:rPr lang="en-US" sz="1800" baseline="-25000" dirty="0">
                <a:latin typeface="Arial" panose="020B0604020202020204" pitchFamily="34" charset="0"/>
                <a:cs typeface="Arial" panose="020B0604020202020204" pitchFamily="34" charset="0"/>
              </a:rPr>
              <a:t>4</a:t>
            </a:r>
            <a:r>
              <a:rPr lang="en-US" sz="1800" dirty="0">
                <a:latin typeface="Arial" panose="020B0604020202020204" pitchFamily="34" charset="0"/>
                <a:cs typeface="Arial" panose="020B0604020202020204" pitchFamily="34" charset="0"/>
              </a:rPr>
              <a:t> crystals)</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Enriched </a:t>
            </a:r>
            <a:r>
              <a:rPr lang="en-US" sz="1800" baseline="30000" dirty="0">
                <a:latin typeface="Arial" panose="020B0604020202020204" pitchFamily="34" charset="0"/>
                <a:cs typeface="Arial" panose="020B0604020202020204" pitchFamily="34" charset="0"/>
              </a:rPr>
              <a:t>76</a:t>
            </a:r>
            <a:r>
              <a:rPr lang="en-US" sz="1800" dirty="0">
                <a:latin typeface="Arial" panose="020B0604020202020204" pitchFamily="34" charset="0"/>
                <a:cs typeface="Arial" panose="020B0604020202020204" pitchFamily="34" charset="0"/>
              </a:rPr>
              <a:t>Ge crystals (</a:t>
            </a:r>
            <a:r>
              <a:rPr lang="en-US" sz="1800" b="1" dirty="0">
                <a:latin typeface="Arial" panose="020B0604020202020204" pitchFamily="34" charset="0"/>
                <a:cs typeface="Arial" panose="020B0604020202020204" pitchFamily="34" charset="0"/>
              </a:rPr>
              <a:t>LEGEND-1000</a:t>
            </a:r>
            <a:r>
              <a:rPr lang="en-US" sz="1800" dirty="0">
                <a:latin typeface="Arial" panose="020B0604020202020204" pitchFamily="34" charset="0"/>
                <a:cs typeface="Arial" panose="020B0604020202020204" pitchFamily="34" charset="0"/>
              </a:rPr>
              <a:t>, drifted charge, point contact detectors)</a:t>
            </a:r>
          </a:p>
          <a:p>
            <a:pPr lvl="1">
              <a:buClrTx/>
              <a:buFont typeface="Courier New" panose="02070309020205020404" pitchFamily="49" charset="0"/>
              <a:buChar char="o"/>
            </a:pPr>
            <a:r>
              <a:rPr lang="en-US" sz="1800" dirty="0">
                <a:latin typeface="Arial" panose="020B0604020202020204" pitchFamily="34" charset="0"/>
                <a:cs typeface="Arial" panose="020B0604020202020204" pitchFamily="34" charset="0"/>
              </a:rPr>
              <a:t>Liquid Xenon TPC (</a:t>
            </a:r>
            <a:r>
              <a:rPr lang="en-US" sz="1800" b="1" dirty="0" err="1">
                <a:latin typeface="Arial" panose="020B0604020202020204" pitchFamily="34" charset="0"/>
                <a:cs typeface="Arial" panose="020B0604020202020204" pitchFamily="34" charset="0"/>
              </a:rPr>
              <a:t>nEXO</a:t>
            </a:r>
            <a:r>
              <a:rPr lang="en-US" sz="1800" dirty="0">
                <a:latin typeface="Arial" panose="020B0604020202020204" pitchFamily="34" charset="0"/>
                <a:cs typeface="Arial" panose="020B0604020202020204" pitchFamily="34" charset="0"/>
              </a:rPr>
              <a:t>, light via </a:t>
            </a:r>
            <a:r>
              <a:rPr lang="en-US" sz="1800" dirty="0" err="1">
                <a:latin typeface="Arial" panose="020B0604020202020204" pitchFamily="34" charset="0"/>
                <a:cs typeface="Arial" panose="020B0604020202020204" pitchFamily="34" charset="0"/>
              </a:rPr>
              <a:t>SiPM</a:t>
            </a:r>
            <a:r>
              <a:rPr lang="en-US" sz="1800" dirty="0">
                <a:latin typeface="Arial" panose="020B0604020202020204" pitchFamily="34" charset="0"/>
                <a:cs typeface="Arial" panose="020B0604020202020204" pitchFamily="34" charset="0"/>
              </a:rPr>
              <a:t>, drifted ionization)</a:t>
            </a:r>
          </a:p>
          <a:p>
            <a:endParaRPr lang="en-US" sz="18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3F6BEF0-75D8-8960-83BB-BE64ED84889A}"/>
              </a:ext>
            </a:extLst>
          </p:cNvPr>
          <p:cNvSpPr/>
          <p:nvPr/>
        </p:nvSpPr>
        <p:spPr>
          <a:xfrm>
            <a:off x="5918896" y="1050809"/>
            <a:ext cx="5998028" cy="2669664"/>
          </a:xfrm>
          <a:prstGeom prst="rect">
            <a:avLst/>
          </a:prstGeom>
          <a:noFill/>
          <a:ln w="2857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CF4C67C4-3AB0-B550-ADD5-39967CEF5A62}"/>
              </a:ext>
            </a:extLst>
          </p:cNvPr>
          <p:cNvSpPr>
            <a:spLocks noGrp="1"/>
          </p:cNvSpPr>
          <p:nvPr>
            <p:ph type="ftr" sz="quarter" idx="11"/>
          </p:nvPr>
        </p:nvSpPr>
        <p:spPr>
          <a:xfrm>
            <a:off x="6719035" y="6308056"/>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20E2A018-8AC7-7A22-D0C1-A17423C04B0A}"/>
              </a:ext>
            </a:extLst>
          </p:cNvPr>
          <p:cNvSpPr>
            <a:spLocks noGrp="1"/>
          </p:cNvSpPr>
          <p:nvPr>
            <p:ph type="sldNum" sz="quarter" idx="12"/>
          </p:nvPr>
        </p:nvSpPr>
        <p:spPr>
          <a:xfrm>
            <a:off x="11436808" y="6308056"/>
            <a:ext cx="576296"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15F4D9-BC1A-44F4-A438-3222513E9E73}" type="slidenum">
              <a:rPr lang="en-US" smtClean="0"/>
              <a:pPr/>
              <a:t>8</a:t>
            </a:fld>
            <a:endParaRPr lang="en-US"/>
          </a:p>
        </p:txBody>
      </p:sp>
      <p:sp>
        <p:nvSpPr>
          <p:cNvPr id="5" name="Footer Placeholder 8">
            <a:extLst>
              <a:ext uri="{FF2B5EF4-FFF2-40B4-BE49-F238E27FC236}">
                <a16:creationId xmlns:a16="http://schemas.microsoft.com/office/drawing/2014/main" id="{0CBF7CF0-16BF-3B2D-2E79-5579FBD4ED2B}"/>
              </a:ext>
            </a:extLst>
          </p:cNvPr>
          <p:cNvSpPr txBox="1">
            <a:spLocks/>
          </p:cNvSpPr>
          <p:nvPr/>
        </p:nvSpPr>
        <p:spPr>
          <a:xfrm>
            <a:off x="4309859" y="6584889"/>
            <a:ext cx="4717775"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SBIR/STTR PI Meeting</a:t>
            </a:r>
            <a:endParaRPr lang="en-US" dirty="0">
              <a:solidFill>
                <a:schemeClr val="bg1"/>
              </a:solidFill>
            </a:endParaRPr>
          </a:p>
        </p:txBody>
      </p:sp>
    </p:spTree>
    <p:extLst>
      <p:ext uri="{BB962C8B-B14F-4D97-AF65-F5344CB8AC3E}">
        <p14:creationId xmlns:p14="http://schemas.microsoft.com/office/powerpoint/2010/main" val="78992092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24DD771B-43EC-4CFA-84FB-E4EA62D2BC5E}"/>
              </a:ext>
            </a:extLst>
          </p:cNvPr>
          <p:cNvGraphicFramePr>
            <a:graphicFrameLocks noGrp="1"/>
          </p:cNvGraphicFramePr>
          <p:nvPr>
            <p:extLst>
              <p:ext uri="{D42A27DB-BD31-4B8C-83A1-F6EECF244321}">
                <p14:modId xmlns:p14="http://schemas.microsoft.com/office/powerpoint/2010/main" val="4278007971"/>
              </p:ext>
            </p:extLst>
          </p:nvPr>
        </p:nvGraphicFramePr>
        <p:xfrm>
          <a:off x="479834" y="1262362"/>
          <a:ext cx="11434528" cy="4600556"/>
        </p:xfrm>
        <a:graphic>
          <a:graphicData uri="http://schemas.openxmlformats.org/drawingml/2006/table">
            <a:tbl>
              <a:tblPr firstRow="1">
                <a:tableStyleId>{1FECB4D8-DB02-4DC6-A0A2-4F2EBAE1DC90}</a:tableStyleId>
              </a:tblPr>
              <a:tblGrid>
                <a:gridCol w="3887150">
                  <a:extLst>
                    <a:ext uri="{9D8B030D-6E8A-4147-A177-3AD203B41FA5}">
                      <a16:colId xmlns:a16="http://schemas.microsoft.com/office/drawing/2014/main" val="2905741260"/>
                    </a:ext>
                  </a:extLst>
                </a:gridCol>
                <a:gridCol w="851701">
                  <a:extLst>
                    <a:ext uri="{9D8B030D-6E8A-4147-A177-3AD203B41FA5}">
                      <a16:colId xmlns:a16="http://schemas.microsoft.com/office/drawing/2014/main" val="2707680143"/>
                    </a:ext>
                  </a:extLst>
                </a:gridCol>
                <a:gridCol w="733280">
                  <a:extLst>
                    <a:ext uri="{9D8B030D-6E8A-4147-A177-3AD203B41FA5}">
                      <a16:colId xmlns:a16="http://schemas.microsoft.com/office/drawing/2014/main" val="3062889029"/>
                    </a:ext>
                  </a:extLst>
                </a:gridCol>
                <a:gridCol w="1668475">
                  <a:extLst>
                    <a:ext uri="{9D8B030D-6E8A-4147-A177-3AD203B41FA5}">
                      <a16:colId xmlns:a16="http://schemas.microsoft.com/office/drawing/2014/main" val="1625017728"/>
                    </a:ext>
                  </a:extLst>
                </a:gridCol>
                <a:gridCol w="540479">
                  <a:extLst>
                    <a:ext uri="{9D8B030D-6E8A-4147-A177-3AD203B41FA5}">
                      <a16:colId xmlns:a16="http://schemas.microsoft.com/office/drawing/2014/main" val="3956400201"/>
                    </a:ext>
                  </a:extLst>
                </a:gridCol>
                <a:gridCol w="540479">
                  <a:extLst>
                    <a:ext uri="{9D8B030D-6E8A-4147-A177-3AD203B41FA5}">
                      <a16:colId xmlns:a16="http://schemas.microsoft.com/office/drawing/2014/main" val="1361960845"/>
                    </a:ext>
                  </a:extLst>
                </a:gridCol>
                <a:gridCol w="836850">
                  <a:extLst>
                    <a:ext uri="{9D8B030D-6E8A-4147-A177-3AD203B41FA5}">
                      <a16:colId xmlns:a16="http://schemas.microsoft.com/office/drawing/2014/main" val="3186795947"/>
                    </a:ext>
                  </a:extLst>
                </a:gridCol>
                <a:gridCol w="2376114">
                  <a:extLst>
                    <a:ext uri="{9D8B030D-6E8A-4147-A177-3AD203B41FA5}">
                      <a16:colId xmlns:a16="http://schemas.microsoft.com/office/drawing/2014/main" val="233563384"/>
                    </a:ext>
                  </a:extLst>
                </a:gridCol>
              </a:tblGrid>
              <a:tr h="276755">
                <a:tc>
                  <a:txBody>
                    <a:bodyPr/>
                    <a:lstStyle/>
                    <a:p>
                      <a:r>
                        <a:rPr lang="en-US" sz="1100"/>
                        <a:t>Project</a:t>
                      </a:r>
                    </a:p>
                  </a:txBody>
                  <a:tcPr/>
                </a:tc>
                <a:tc>
                  <a:txBody>
                    <a:bodyPr/>
                    <a:lstStyle/>
                    <a:p>
                      <a:r>
                        <a:rPr lang="en-US" sz="1100"/>
                        <a:t>Location</a:t>
                      </a:r>
                    </a:p>
                  </a:txBody>
                  <a:tcPr/>
                </a:tc>
                <a:tc>
                  <a:txBody>
                    <a:bodyPr/>
                    <a:lstStyle/>
                    <a:p>
                      <a:r>
                        <a:rPr lang="en-US" sz="1100"/>
                        <a:t>Status</a:t>
                      </a:r>
                    </a:p>
                  </a:txBody>
                  <a:tcPr/>
                </a:tc>
                <a:tc>
                  <a:txBody>
                    <a:bodyPr/>
                    <a:lstStyle/>
                    <a:p>
                      <a:r>
                        <a:rPr lang="en-US" sz="1100"/>
                        <a:t>Cost</a:t>
                      </a:r>
                    </a:p>
                  </a:txBody>
                  <a:tcPr/>
                </a:tc>
                <a:tc>
                  <a:txBody>
                    <a:bodyPr/>
                    <a:lstStyle/>
                    <a:p>
                      <a:r>
                        <a:rPr lang="en-US" sz="1100"/>
                        <a:t>CPI</a:t>
                      </a:r>
                    </a:p>
                  </a:txBody>
                  <a:tcPr/>
                </a:tc>
                <a:tc>
                  <a:txBody>
                    <a:bodyPr/>
                    <a:lstStyle/>
                    <a:p>
                      <a:r>
                        <a:rPr lang="en-US" sz="1100"/>
                        <a:t>SPI</a:t>
                      </a:r>
                    </a:p>
                  </a:txBody>
                  <a:tcPr/>
                </a:tc>
                <a:tc>
                  <a:txBody>
                    <a:bodyPr/>
                    <a:lstStyle/>
                    <a:p>
                      <a:r>
                        <a:rPr lang="en-US" sz="1100"/>
                        <a:t>CD-4</a:t>
                      </a:r>
                    </a:p>
                  </a:txBody>
                  <a:tcPr/>
                </a:tc>
                <a:tc>
                  <a:txBody>
                    <a:bodyPr/>
                    <a:lstStyle/>
                    <a:p>
                      <a:r>
                        <a:rPr lang="en-US" sz="1100"/>
                        <a:t>Operation cost plan</a:t>
                      </a:r>
                    </a:p>
                  </a:txBody>
                  <a:tcPr/>
                </a:tc>
                <a:extLst>
                  <a:ext uri="{0D108BD9-81ED-4DB2-BD59-A6C34878D82A}">
                    <a16:rowId xmlns:a16="http://schemas.microsoft.com/office/drawing/2014/main" val="328565196"/>
                  </a:ext>
                </a:extLst>
              </a:tr>
              <a:tr h="278665">
                <a:tc gridSpan="8">
                  <a:txBody>
                    <a:bodyPr/>
                    <a:lstStyle/>
                    <a:p>
                      <a:r>
                        <a:rPr lang="en-US" sz="1100" b="1"/>
                        <a:t>Construction Projects</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9181591"/>
                  </a:ext>
                </a:extLst>
              </a:tr>
              <a:tr h="473161">
                <a:tc>
                  <a:txBody>
                    <a:bodyPr/>
                    <a:lstStyle/>
                    <a:p>
                      <a:r>
                        <a:rPr lang="en-US" sz="1100" b="0">
                          <a:solidFill>
                            <a:srgbClr val="0000FF"/>
                          </a:solidFill>
                        </a:rPr>
                        <a:t>Facility for Rare Isotope Beams (FRIB) *</a:t>
                      </a:r>
                    </a:p>
                  </a:txBody>
                  <a:tcPr/>
                </a:tc>
                <a:tc>
                  <a:txBody>
                    <a:bodyPr/>
                    <a:lstStyle/>
                    <a:p>
                      <a:r>
                        <a:rPr lang="en-US" sz="1100" b="0">
                          <a:solidFill>
                            <a:srgbClr val="0000FF"/>
                          </a:solidFill>
                        </a:rPr>
                        <a:t>MSU</a:t>
                      </a:r>
                    </a:p>
                  </a:txBody>
                  <a:tcPr/>
                </a:tc>
                <a:tc>
                  <a:txBody>
                    <a:bodyPr/>
                    <a:lstStyle/>
                    <a:p>
                      <a:r>
                        <a:rPr lang="en-US" sz="1100" b="0">
                          <a:solidFill>
                            <a:srgbClr val="0000FF"/>
                          </a:solidFill>
                        </a:rPr>
                        <a:t>CD-4</a:t>
                      </a:r>
                    </a:p>
                  </a:txBody>
                  <a:tcPr/>
                </a:tc>
                <a:tc>
                  <a:txBody>
                    <a:bodyPr/>
                    <a:lstStyle/>
                    <a:p>
                      <a:r>
                        <a:rPr lang="en-US" sz="1100" b="0">
                          <a:solidFill>
                            <a:srgbClr val="0000FF"/>
                          </a:solidFill>
                        </a:rPr>
                        <a:t>$730M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6/2022</a:t>
                      </a:r>
                    </a:p>
                  </a:txBody>
                  <a:tcPr/>
                </a:tc>
                <a:tc>
                  <a:txBody>
                    <a:bodyPr/>
                    <a:lstStyle/>
                    <a:p>
                      <a:r>
                        <a:rPr lang="en-US" sz="1100" b="0">
                          <a:solidFill>
                            <a:srgbClr val="0000FF"/>
                          </a:solidFill>
                        </a:rPr>
                        <a:t>Included in NP budget formulation</a:t>
                      </a:r>
                    </a:p>
                  </a:txBody>
                  <a:tcPr/>
                </a:tc>
                <a:extLst>
                  <a:ext uri="{0D108BD9-81ED-4DB2-BD59-A6C34878D82A}">
                    <a16:rowId xmlns:a16="http://schemas.microsoft.com/office/drawing/2014/main" val="4136043745"/>
                  </a:ext>
                </a:extLst>
              </a:tr>
              <a:tr h="669567">
                <a:tc>
                  <a:txBody>
                    <a:bodyPr/>
                    <a:lstStyle/>
                    <a:p>
                      <a:r>
                        <a:rPr lang="en-US" sz="1100"/>
                        <a:t>Electron-Ion Collider (EIC)</a:t>
                      </a:r>
                    </a:p>
                  </a:txBody>
                  <a:tcPr/>
                </a:tc>
                <a:tc>
                  <a:txBody>
                    <a:bodyPr/>
                    <a:lstStyle/>
                    <a:p>
                      <a:r>
                        <a:rPr lang="en-US" sz="1100"/>
                        <a:t>BNL</a:t>
                      </a:r>
                    </a:p>
                  </a:txBody>
                  <a:tcPr/>
                </a:tc>
                <a:tc>
                  <a:txBody>
                    <a:bodyPr/>
                    <a:lstStyle/>
                    <a:p>
                      <a:r>
                        <a:rPr lang="en-US" sz="1100"/>
                        <a:t>CD-1</a:t>
                      </a:r>
                    </a:p>
                  </a:txBody>
                  <a:tcPr/>
                </a:tc>
                <a:tc>
                  <a:txBody>
                    <a:bodyPr/>
                    <a:lstStyle/>
                    <a:p>
                      <a:r>
                        <a:rPr lang="en-US" altLang="en-US" sz="1100" kern="0"/>
                        <a:t>$1.7B  to $2.8B </a:t>
                      </a:r>
                      <a:endParaRPr lang="en-US" sz="1100"/>
                    </a:p>
                  </a:txBody>
                  <a:tcPr/>
                </a:tc>
                <a:tc>
                  <a:txBody>
                    <a:bodyPr/>
                    <a:lstStyle/>
                    <a:p>
                      <a:endParaRPr lang="en-US" sz="1100"/>
                    </a:p>
                  </a:txBody>
                  <a:tcPr/>
                </a:tc>
                <a:tc>
                  <a:txBody>
                    <a:bodyPr/>
                    <a:lstStyle/>
                    <a:p>
                      <a:endParaRPr lang="en-US" sz="1100"/>
                    </a:p>
                  </a:txBody>
                  <a:tcPr/>
                </a:tc>
                <a:tc>
                  <a:txBody>
                    <a:bodyPr/>
                    <a:lstStyle/>
                    <a:p>
                      <a:r>
                        <a:rPr lang="en-US" sz="1100"/>
                        <a:t>Q4 FY33</a:t>
                      </a:r>
                    </a:p>
                  </a:txBody>
                  <a:tcPr/>
                </a:tc>
                <a:tc>
                  <a:txBody>
                    <a:bodyPr/>
                    <a:lstStyle/>
                    <a:p>
                      <a:r>
                        <a:rPr lang="en-US" sz="1100"/>
                        <a:t>RHIC operations funds redirected to EIC project recovered for EIC operations</a:t>
                      </a:r>
                    </a:p>
                  </a:txBody>
                  <a:tcPr/>
                </a:tc>
                <a:extLst>
                  <a:ext uri="{0D108BD9-81ED-4DB2-BD59-A6C34878D82A}">
                    <a16:rowId xmlns:a16="http://schemas.microsoft.com/office/drawing/2014/main" val="3814202842"/>
                  </a:ext>
                </a:extLst>
              </a:tr>
              <a:tr h="278665">
                <a:tc gridSpan="8">
                  <a:txBody>
                    <a:bodyPr/>
                    <a:lstStyle/>
                    <a:p>
                      <a:r>
                        <a:rPr lang="en-US" sz="1100" b="1"/>
                        <a:t>Major Items of Equipment</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5829091"/>
                  </a:ext>
                </a:extLst>
              </a:tr>
              <a:tr h="669567">
                <a:tc>
                  <a:txBody>
                    <a:bodyPr/>
                    <a:lstStyle/>
                    <a:p>
                      <a:r>
                        <a:rPr lang="en-US" sz="1100" b="0">
                          <a:solidFill>
                            <a:schemeClr val="accent1"/>
                          </a:solidFill>
                        </a:rPr>
                        <a:t>Gamma Ray Energy Tracking Array (GRETA) </a:t>
                      </a:r>
                      <a:r>
                        <a:rPr lang="en-US" sz="1100" b="0" baseline="30000">
                          <a:solidFill>
                            <a:schemeClr val="accent1"/>
                          </a:solidFill>
                        </a:rPr>
                        <a:t>FF</a:t>
                      </a:r>
                    </a:p>
                  </a:txBody>
                  <a:tcPr/>
                </a:tc>
                <a:tc>
                  <a:txBody>
                    <a:bodyPr/>
                    <a:lstStyle/>
                    <a:p>
                      <a:r>
                        <a:rPr lang="en-US" sz="1100" b="0">
                          <a:solidFill>
                            <a:schemeClr val="accent1"/>
                          </a:solidFill>
                        </a:rPr>
                        <a:t>LBNL</a:t>
                      </a:r>
                    </a:p>
                  </a:txBody>
                  <a:tcPr/>
                </a:tc>
                <a:tc>
                  <a:txBody>
                    <a:bodyPr/>
                    <a:lstStyle/>
                    <a:p>
                      <a:r>
                        <a:rPr lang="en-US" sz="1100" b="0">
                          <a:solidFill>
                            <a:schemeClr val="accent1"/>
                          </a:solidFill>
                        </a:rPr>
                        <a:t>CD-2/3</a:t>
                      </a:r>
                    </a:p>
                  </a:txBody>
                  <a:tcPr/>
                </a:tc>
                <a:tc>
                  <a:txBody>
                    <a:bodyPr/>
                    <a:lstStyle/>
                    <a:p>
                      <a:r>
                        <a:rPr lang="en-US" sz="1100" b="0">
                          <a:solidFill>
                            <a:schemeClr val="accent1"/>
                          </a:solidFill>
                        </a:rPr>
                        <a:t>$58.3M</a:t>
                      </a:r>
                    </a:p>
                  </a:txBody>
                  <a:tcPr/>
                </a:tc>
                <a:tc>
                  <a:txBody>
                    <a:bodyPr/>
                    <a:lstStyle/>
                    <a:p>
                      <a:r>
                        <a:rPr lang="en-US" sz="1100" b="0">
                          <a:solidFill>
                            <a:schemeClr val="accent1"/>
                          </a:solidFill>
                        </a:rPr>
                        <a:t>1.00</a:t>
                      </a:r>
                    </a:p>
                  </a:txBody>
                  <a:tcPr/>
                </a:tc>
                <a:tc>
                  <a:txBody>
                    <a:bodyPr/>
                    <a:lstStyle/>
                    <a:p>
                      <a:r>
                        <a:rPr lang="en-US" sz="1100" b="0">
                          <a:solidFill>
                            <a:schemeClr val="accent1"/>
                          </a:solidFill>
                        </a:rPr>
                        <a:t>1.01</a:t>
                      </a:r>
                    </a:p>
                  </a:txBody>
                  <a:tcPr/>
                </a:tc>
                <a:tc>
                  <a:txBody>
                    <a:bodyPr/>
                    <a:lstStyle/>
                    <a:p>
                      <a:r>
                        <a:rPr lang="en-US" sz="1100" b="0">
                          <a:solidFill>
                            <a:schemeClr val="accent1"/>
                          </a:solidFill>
                        </a:rPr>
                        <a:t>4/2028</a:t>
                      </a:r>
                    </a:p>
                  </a:txBody>
                  <a:tcPr/>
                </a:tc>
                <a:tc>
                  <a:txBody>
                    <a:bodyPr/>
                    <a:lstStyle/>
                    <a:p>
                      <a:r>
                        <a:rPr lang="en-US" sz="1100" b="0">
                          <a:solidFill>
                            <a:schemeClr val="accent1"/>
                          </a:solidFill>
                        </a:rPr>
                        <a:t>Mostly covered by host laboratory operations experimental support</a:t>
                      </a:r>
                    </a:p>
                  </a:txBody>
                  <a:tcPr/>
                </a:tc>
                <a:extLst>
                  <a:ext uri="{0D108BD9-81ED-4DB2-BD59-A6C34878D82A}">
                    <a16:rowId xmlns:a16="http://schemas.microsoft.com/office/drawing/2014/main" val="394663028"/>
                  </a:ext>
                </a:extLst>
              </a:tr>
              <a:tr h="473161">
                <a:tc>
                  <a:txBody>
                    <a:bodyPr/>
                    <a:lstStyle/>
                    <a:p>
                      <a:r>
                        <a:rPr lang="en-US" sz="1100" b="0">
                          <a:solidFill>
                            <a:srgbClr val="0000FF"/>
                          </a:solidFill>
                        </a:rPr>
                        <a:t>Super Pioneering High Energy Nuclear Interaction Experiment (sPHENIX) *</a:t>
                      </a:r>
                    </a:p>
                  </a:txBody>
                  <a:tcPr/>
                </a:tc>
                <a:tc>
                  <a:txBody>
                    <a:bodyPr/>
                    <a:lstStyle/>
                    <a:p>
                      <a:r>
                        <a:rPr lang="en-US" sz="1100" b="0">
                          <a:solidFill>
                            <a:srgbClr val="0000FF"/>
                          </a:solidFill>
                        </a:rPr>
                        <a:t>BNL</a:t>
                      </a:r>
                    </a:p>
                  </a:txBody>
                  <a:tcPr/>
                </a:tc>
                <a:tc>
                  <a:txBody>
                    <a:bodyPr/>
                    <a:lstStyle/>
                    <a:p>
                      <a:r>
                        <a:rPr lang="en-US" sz="1100" b="0">
                          <a:solidFill>
                            <a:srgbClr val="0000FF"/>
                          </a:solidFill>
                        </a:rPr>
                        <a:t>PD-4</a:t>
                      </a:r>
                    </a:p>
                  </a:txBody>
                  <a:tcPr/>
                </a:tc>
                <a:tc>
                  <a:txBody>
                    <a:bodyPr/>
                    <a:lstStyle/>
                    <a:p>
                      <a:r>
                        <a:rPr lang="en-US" sz="1100" b="0">
                          <a:solidFill>
                            <a:srgbClr val="0000FF"/>
                          </a:solidFill>
                        </a:rPr>
                        <a:t>$26.5M</a:t>
                      </a:r>
                    </a:p>
                  </a:txBody>
                  <a:tcPr/>
                </a:tc>
                <a:tc>
                  <a:txBody>
                    <a:bodyPr/>
                    <a:lstStyle/>
                    <a:p>
                      <a:r>
                        <a:rPr lang="en-US" sz="1100" b="0">
                          <a:solidFill>
                            <a:srgbClr val="0000FF"/>
                          </a:solidFill>
                        </a:rPr>
                        <a:t>1.00</a:t>
                      </a:r>
                    </a:p>
                  </a:txBody>
                  <a:tcPr/>
                </a:tc>
                <a:tc>
                  <a:txBody>
                    <a:bodyPr/>
                    <a:lstStyle/>
                    <a:p>
                      <a:r>
                        <a:rPr lang="en-US" sz="1100" b="0">
                          <a:solidFill>
                            <a:srgbClr val="0000FF"/>
                          </a:solidFill>
                        </a:rPr>
                        <a:t>1.00</a:t>
                      </a:r>
                    </a:p>
                  </a:txBody>
                  <a:tcPr/>
                </a:tc>
                <a:tc>
                  <a:txBody>
                    <a:bodyPr/>
                    <a:lstStyle/>
                    <a:p>
                      <a:r>
                        <a:rPr lang="en-US" sz="1100" b="0">
                          <a:solidFill>
                            <a:srgbClr val="0000FF"/>
                          </a:solidFill>
                        </a:rPr>
                        <a:t>12/2022</a:t>
                      </a:r>
                    </a:p>
                  </a:txBody>
                  <a:tcPr/>
                </a:tc>
                <a:tc>
                  <a:txBody>
                    <a:bodyPr/>
                    <a:lstStyle/>
                    <a:p>
                      <a:r>
                        <a:rPr lang="en-US" sz="1100" b="0">
                          <a:solidFill>
                            <a:srgbClr val="0000FF"/>
                          </a:solidFill>
                        </a:rPr>
                        <a:t>Covered by RHIC operations experimental support</a:t>
                      </a:r>
                    </a:p>
                  </a:txBody>
                  <a:tcPr/>
                </a:tc>
                <a:extLst>
                  <a:ext uri="{0D108BD9-81ED-4DB2-BD59-A6C34878D82A}">
                    <a16:rowId xmlns:a16="http://schemas.microsoft.com/office/drawing/2014/main" val="3296006199"/>
                  </a:ext>
                </a:extLst>
              </a:tr>
              <a:tr h="538419">
                <a:tc>
                  <a:txBody>
                    <a:bodyPr/>
                    <a:lstStyle/>
                    <a:p>
                      <a:r>
                        <a:rPr lang="en-US" sz="1100" b="0">
                          <a:solidFill>
                            <a:schemeClr val="accent1"/>
                          </a:solidFill>
                        </a:rPr>
                        <a:t>Measurement of Lepton-Lepton Electroweak Reactions (MOLLER) </a:t>
                      </a:r>
                      <a:r>
                        <a:rPr lang="en-US" sz="1100" b="0" baseline="30000">
                          <a:solidFill>
                            <a:schemeClr val="accent1"/>
                          </a:solidFill>
                        </a:rPr>
                        <a:t>FF</a:t>
                      </a:r>
                      <a:endParaRPr lang="en-US" sz="1100" b="0">
                        <a:solidFill>
                          <a:schemeClr val="accent1"/>
                        </a:solidFill>
                      </a:endParaRPr>
                    </a:p>
                  </a:txBody>
                  <a:tcPr/>
                </a:tc>
                <a:tc>
                  <a:txBody>
                    <a:bodyPr/>
                    <a:lstStyle/>
                    <a:p>
                      <a:r>
                        <a:rPr lang="en-US" sz="1100" b="0">
                          <a:solidFill>
                            <a:schemeClr val="accent1"/>
                          </a:solidFill>
                        </a:rPr>
                        <a:t>TJNAF</a:t>
                      </a:r>
                    </a:p>
                  </a:txBody>
                  <a:tcPr/>
                </a:tc>
                <a:tc>
                  <a:txBody>
                    <a:bodyPr/>
                    <a:lstStyle/>
                    <a:p>
                      <a:r>
                        <a:rPr lang="en-US" sz="1100" b="0">
                          <a:solidFill>
                            <a:schemeClr val="accent1"/>
                          </a:solidFill>
                        </a:rPr>
                        <a:t>CD-1</a:t>
                      </a:r>
                    </a:p>
                  </a:txBody>
                  <a:tcPr/>
                </a:tc>
                <a:tc>
                  <a:txBody>
                    <a:bodyPr/>
                    <a:lstStyle/>
                    <a:p>
                      <a:r>
                        <a:rPr lang="en-US" sz="1100" b="0">
                          <a:solidFill>
                            <a:schemeClr val="accent1"/>
                          </a:solidFill>
                        </a:rPr>
                        <a:t>$45.8M to $56.6M</a:t>
                      </a:r>
                    </a:p>
                  </a:txBody>
                  <a:tcPr/>
                </a:tc>
                <a:tc>
                  <a:txBody>
                    <a:bodyPr/>
                    <a:lstStyle/>
                    <a:p>
                      <a:endParaRPr lang="en-US" sz="1100" b="0">
                        <a:solidFill>
                          <a:schemeClr val="accent1"/>
                        </a:solidFill>
                      </a:endParaRPr>
                    </a:p>
                  </a:txBody>
                  <a:tcPr/>
                </a:tc>
                <a:tc>
                  <a:txBody>
                    <a:bodyPr/>
                    <a:lstStyle/>
                    <a:p>
                      <a:endParaRPr lang="en-US" sz="1100" b="0">
                        <a:solidFill>
                          <a:schemeClr val="accent1"/>
                        </a:solidFill>
                      </a:endParaRPr>
                    </a:p>
                  </a:txBody>
                  <a:tcPr/>
                </a:tc>
                <a:tc>
                  <a:txBody>
                    <a:bodyPr/>
                    <a:lstStyle/>
                    <a:p>
                      <a:r>
                        <a:rPr lang="en-US" sz="1100" b="0">
                          <a:solidFill>
                            <a:schemeClr val="accent1"/>
                          </a:solidFill>
                        </a:rPr>
                        <a:t>Q4 FY27</a:t>
                      </a:r>
                    </a:p>
                  </a:txBody>
                  <a:tcPr/>
                </a:tc>
                <a:tc>
                  <a:txBody>
                    <a:bodyPr/>
                    <a:lstStyle/>
                    <a:p>
                      <a:r>
                        <a:rPr lang="en-US" sz="1100" b="0">
                          <a:solidFill>
                            <a:schemeClr val="accent1"/>
                          </a:solidFill>
                        </a:rPr>
                        <a:t>Covered by TJNAF operations experimental support </a:t>
                      </a:r>
                    </a:p>
                  </a:txBody>
                  <a:tcPr/>
                </a:tc>
                <a:extLst>
                  <a:ext uri="{0D108BD9-81ED-4DB2-BD59-A6C34878D82A}">
                    <a16:rowId xmlns:a16="http://schemas.microsoft.com/office/drawing/2014/main" val="3310245066"/>
                  </a:ext>
                </a:extLst>
              </a:tr>
              <a:tr h="473161">
                <a:tc>
                  <a:txBody>
                    <a:bodyPr/>
                    <a:lstStyle/>
                    <a:p>
                      <a:r>
                        <a:rPr lang="en-US" sz="1100" i="1">
                          <a:solidFill>
                            <a:srgbClr val="7030A0"/>
                          </a:solidFill>
                        </a:rPr>
                        <a:t>High Rigidity Spectrometer (HRS)</a:t>
                      </a:r>
                    </a:p>
                  </a:txBody>
                  <a:tcPr/>
                </a:tc>
                <a:tc>
                  <a:txBody>
                    <a:bodyPr/>
                    <a:lstStyle/>
                    <a:p>
                      <a:r>
                        <a:rPr lang="en-US" sz="1100" i="1">
                          <a:solidFill>
                            <a:srgbClr val="7030A0"/>
                          </a:solidFill>
                        </a:rPr>
                        <a:t>MSU</a:t>
                      </a:r>
                    </a:p>
                  </a:txBody>
                  <a:tcPr/>
                </a:tc>
                <a:tc>
                  <a:txBody>
                    <a:bodyPr/>
                    <a:lstStyle/>
                    <a:p>
                      <a:r>
                        <a:rPr lang="en-US" sz="1100" i="1">
                          <a:solidFill>
                            <a:srgbClr val="7030A0"/>
                          </a:solidFill>
                        </a:rPr>
                        <a:t>CD-1</a:t>
                      </a:r>
                    </a:p>
                  </a:txBody>
                  <a:tcPr/>
                </a:tc>
                <a:tc>
                  <a:txBody>
                    <a:bodyPr/>
                    <a:lstStyle/>
                    <a:p>
                      <a:r>
                        <a:rPr lang="en-US" sz="1100" i="1">
                          <a:solidFill>
                            <a:srgbClr val="7030A0"/>
                          </a:solidFill>
                        </a:rPr>
                        <a:t>$85.0M to $111.4M</a:t>
                      </a:r>
                    </a:p>
                  </a:txBody>
                  <a:tcPr/>
                </a:tc>
                <a:tc>
                  <a:txBody>
                    <a:bodyPr/>
                    <a:lstStyle/>
                    <a:p>
                      <a:endParaRPr lang="en-US" sz="1100" i="1">
                        <a:solidFill>
                          <a:srgbClr val="7030A0"/>
                        </a:solidFill>
                      </a:endParaRPr>
                    </a:p>
                  </a:txBody>
                  <a:tcPr/>
                </a:tc>
                <a:tc>
                  <a:txBody>
                    <a:bodyPr/>
                    <a:lstStyle/>
                    <a:p>
                      <a:endParaRPr lang="en-US" sz="1100" i="1">
                        <a:solidFill>
                          <a:srgbClr val="7030A0"/>
                        </a:solidFill>
                      </a:endParaRPr>
                    </a:p>
                  </a:txBody>
                  <a:tcPr/>
                </a:tc>
                <a:tc>
                  <a:txBody>
                    <a:bodyPr/>
                    <a:lstStyle/>
                    <a:p>
                      <a:r>
                        <a:rPr lang="en-US" sz="1100" i="1">
                          <a:solidFill>
                            <a:srgbClr val="7030A0"/>
                          </a:solidFill>
                        </a:rPr>
                        <a:t>Q2 FY29</a:t>
                      </a:r>
                    </a:p>
                  </a:txBody>
                  <a:tcPr/>
                </a:tc>
                <a:tc>
                  <a:txBody>
                    <a:bodyPr/>
                    <a:lstStyle/>
                    <a:p>
                      <a:r>
                        <a:rPr lang="en-US" sz="1100" i="1">
                          <a:solidFill>
                            <a:srgbClr val="7030A0"/>
                          </a:solidFill>
                        </a:rPr>
                        <a:t>Covered by FRIB operations experimental support</a:t>
                      </a:r>
                    </a:p>
                  </a:txBody>
                  <a:tcPr/>
                </a:tc>
                <a:extLst>
                  <a:ext uri="{0D108BD9-81ED-4DB2-BD59-A6C34878D82A}">
                    <a16:rowId xmlns:a16="http://schemas.microsoft.com/office/drawing/2014/main" val="888310365"/>
                  </a:ext>
                </a:extLst>
              </a:tr>
              <a:tr h="469435">
                <a:tc>
                  <a:txBody>
                    <a:bodyPr/>
                    <a:lstStyle/>
                    <a:p>
                      <a:r>
                        <a:rPr lang="en-US" sz="1100"/>
                        <a:t>Ton Scale Neutrinoless Double Beta Decay </a:t>
                      </a:r>
                      <a:br>
                        <a:rPr lang="en-US" sz="1100"/>
                      </a:br>
                      <a:r>
                        <a:rPr lang="en-US" sz="1100"/>
                        <a:t>(TS-NLDBD)</a:t>
                      </a:r>
                    </a:p>
                  </a:txBody>
                  <a:tcPr/>
                </a:tc>
                <a:tc>
                  <a:txBody>
                    <a:bodyPr/>
                    <a:lstStyle/>
                    <a:p>
                      <a:r>
                        <a:rPr lang="en-US" sz="1100"/>
                        <a:t>TBD</a:t>
                      </a:r>
                    </a:p>
                  </a:txBody>
                  <a:tcPr/>
                </a:tc>
                <a:tc>
                  <a:txBody>
                    <a:bodyPr/>
                    <a:lstStyle/>
                    <a:p>
                      <a:r>
                        <a:rPr lang="en-US" sz="1100"/>
                        <a:t>CD-0</a:t>
                      </a:r>
                    </a:p>
                  </a:txBody>
                  <a:tcPr/>
                </a:tc>
                <a:tc>
                  <a:txBody>
                    <a:bodyPr/>
                    <a:lstStyle/>
                    <a:p>
                      <a:r>
                        <a:rPr lang="en-US" sz="1100"/>
                        <a:t>$215M to $250M</a:t>
                      </a:r>
                    </a:p>
                  </a:txBody>
                  <a:tcPr/>
                </a:tc>
                <a:tc>
                  <a:txBody>
                    <a:bodyPr/>
                    <a:lstStyle/>
                    <a:p>
                      <a:endParaRPr lang="en-US" sz="1100"/>
                    </a:p>
                  </a:txBody>
                  <a:tcPr/>
                </a:tc>
                <a:tc>
                  <a:txBody>
                    <a:bodyPr/>
                    <a:lstStyle/>
                    <a:p>
                      <a:endParaRPr lang="en-US" sz="1100"/>
                    </a:p>
                  </a:txBody>
                  <a:tcPr/>
                </a:tc>
                <a:tc>
                  <a:txBody>
                    <a:bodyPr/>
                    <a:lstStyle/>
                    <a:p>
                      <a:r>
                        <a:rPr lang="en-US" sz="1100"/>
                        <a:t>TBD</a:t>
                      </a:r>
                    </a:p>
                  </a:txBody>
                  <a:tcPr/>
                </a:tc>
                <a:tc>
                  <a:txBody>
                    <a:bodyPr/>
                    <a:lstStyle/>
                    <a:p>
                      <a:r>
                        <a:rPr lang="en-US" sz="1100"/>
                        <a:t>TBD</a:t>
                      </a:r>
                    </a:p>
                  </a:txBody>
                  <a:tcPr/>
                </a:tc>
                <a:extLst>
                  <a:ext uri="{0D108BD9-81ED-4DB2-BD59-A6C34878D82A}">
                    <a16:rowId xmlns:a16="http://schemas.microsoft.com/office/drawing/2014/main" val="3546665172"/>
                  </a:ext>
                </a:extLst>
              </a:tr>
            </a:tbl>
          </a:graphicData>
        </a:graphic>
      </p:graphicFrame>
      <p:sp>
        <p:nvSpPr>
          <p:cNvPr id="5" name="TextBox 4">
            <a:extLst>
              <a:ext uri="{FF2B5EF4-FFF2-40B4-BE49-F238E27FC236}">
                <a16:creationId xmlns:a16="http://schemas.microsoft.com/office/drawing/2014/main" id="{62719D10-DD84-4B62-9CC1-A72D0C6A353F}"/>
              </a:ext>
            </a:extLst>
          </p:cNvPr>
          <p:cNvSpPr txBox="1"/>
          <p:nvPr/>
        </p:nvSpPr>
        <p:spPr>
          <a:xfrm>
            <a:off x="1742739" y="5862918"/>
            <a:ext cx="9502435" cy="338554"/>
          </a:xfrm>
          <a:prstGeom prst="rect">
            <a:avLst/>
          </a:prstGeom>
          <a:noFill/>
        </p:spPr>
        <p:txBody>
          <a:bodyPr wrap="square" rtlCol="0">
            <a:spAutoFit/>
          </a:bodyPr>
          <a:lstStyle/>
          <a:p>
            <a:r>
              <a:rPr lang="en-US" sz="1600">
                <a:solidFill>
                  <a:srgbClr val="0000FF"/>
                </a:solidFill>
              </a:rPr>
              <a:t>Blue (*) indicates “Completed”, </a:t>
            </a:r>
            <a:r>
              <a:rPr lang="en-US" sz="1600">
                <a:solidFill>
                  <a:schemeClr val="accent1"/>
                </a:solidFill>
              </a:rPr>
              <a:t>green (</a:t>
            </a:r>
            <a:r>
              <a:rPr lang="en-US" sz="1600" baseline="30000">
                <a:solidFill>
                  <a:schemeClr val="accent1"/>
                </a:solidFill>
              </a:rPr>
              <a:t>FF</a:t>
            </a:r>
            <a:r>
              <a:rPr lang="en-US" sz="1600">
                <a:solidFill>
                  <a:schemeClr val="accent1"/>
                </a:solidFill>
              </a:rPr>
              <a:t>) “Fully Funded”,</a:t>
            </a:r>
            <a:r>
              <a:rPr lang="en-US" sz="1600">
                <a:solidFill>
                  <a:srgbClr val="CC0099"/>
                </a:solidFill>
              </a:rPr>
              <a:t> </a:t>
            </a:r>
            <a:r>
              <a:rPr lang="en-US" sz="1600" i="1">
                <a:solidFill>
                  <a:srgbClr val="7030A0"/>
                </a:solidFill>
              </a:rPr>
              <a:t>and purple italic “Substantially Funded”</a:t>
            </a:r>
          </a:p>
        </p:txBody>
      </p:sp>
      <p:sp>
        <p:nvSpPr>
          <p:cNvPr id="2" name="TextBox 1">
            <a:extLst>
              <a:ext uri="{FF2B5EF4-FFF2-40B4-BE49-F238E27FC236}">
                <a16:creationId xmlns:a16="http://schemas.microsoft.com/office/drawing/2014/main" id="{F19D296F-3C73-2AA0-32DA-B416816DE08E}"/>
              </a:ext>
            </a:extLst>
          </p:cNvPr>
          <p:cNvSpPr txBox="1"/>
          <p:nvPr/>
        </p:nvSpPr>
        <p:spPr>
          <a:xfrm>
            <a:off x="4485939" y="6282154"/>
            <a:ext cx="5446000" cy="338554"/>
          </a:xfrm>
          <a:prstGeom prst="rect">
            <a:avLst/>
          </a:prstGeom>
          <a:noFill/>
        </p:spPr>
        <p:txBody>
          <a:bodyPr wrap="square" rtlCol="0">
            <a:spAutoFit/>
          </a:bodyPr>
          <a:lstStyle/>
          <a:p>
            <a:r>
              <a:rPr lang="en-US" sz="1600"/>
              <a:t>Smaller NP Projects are being “cleared off the books”</a:t>
            </a:r>
          </a:p>
        </p:txBody>
      </p:sp>
      <p:sp>
        <p:nvSpPr>
          <p:cNvPr id="6" name="Title 5">
            <a:extLst>
              <a:ext uri="{FF2B5EF4-FFF2-40B4-BE49-F238E27FC236}">
                <a16:creationId xmlns:a16="http://schemas.microsoft.com/office/drawing/2014/main" id="{E4C86623-63C8-E49F-9A9E-179D9C9E5D64}"/>
              </a:ext>
            </a:extLst>
          </p:cNvPr>
          <p:cNvSpPr>
            <a:spLocks noGrp="1"/>
          </p:cNvSpPr>
          <p:nvPr>
            <p:ph type="title"/>
          </p:nvPr>
        </p:nvSpPr>
        <p:spPr/>
        <p:txBody>
          <a:bodyPr/>
          <a:lstStyle/>
          <a:p>
            <a:r>
              <a:rPr lang="en-US"/>
              <a:t>Snapshot of the Status of NP Projects</a:t>
            </a:r>
          </a:p>
        </p:txBody>
      </p:sp>
    </p:spTree>
    <p:extLst>
      <p:ext uri="{BB962C8B-B14F-4D97-AF65-F5344CB8AC3E}">
        <p14:creationId xmlns:p14="http://schemas.microsoft.com/office/powerpoint/2010/main" val="247272355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4.1 unknown"/>
  <p:tag name="AS_RELEASE_DATE" val="2020.01.31"/>
  <p:tag name="AS_TITLE" val="Aspose.Slides for Java"/>
  <p:tag name="AS_VERSION" val="20.1"/>
  <p:tag name="EPRCS_DOCLET_DEFINITION_ID" val="8bae8546-0145-44a0-a8be-1409a2148547"/>
  <p:tag name="EPRCS_REPORT_PACKAGE_DEFINITION_ID" val="93a44517-ccad-4dcf-ac51-32497ffb8725"/>
</p:tagLst>
</file>

<file path=ppt/tags/tag2.xml><?xml version="1.0" encoding="utf-8"?>
<p:tagLst xmlns:a="http://schemas.openxmlformats.org/drawingml/2006/main" xmlns:r="http://schemas.openxmlformats.org/officeDocument/2006/relationships" xmlns:p="http://schemas.openxmlformats.org/presentationml/2006/main">
  <p:tag name="CUSTOMERID" val="{E3510231-FB2D-418E-A942-79580CDCF4E9}"/>
</p:tagLst>
</file>

<file path=ppt/tags/tag3.xml><?xml version="1.0" encoding="utf-8"?>
<p:tagLst xmlns:a="http://schemas.openxmlformats.org/drawingml/2006/main" xmlns:r="http://schemas.openxmlformats.org/officeDocument/2006/relationships" xmlns:p="http://schemas.openxmlformats.org/presentationml/2006/main">
  <p:tag name="CUSTOMERID" val="{5052D61A-876E-492F-916D-7EEA9C1D21AB}"/>
</p:tagLst>
</file>

<file path=ppt/theme/theme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E SC Theme - Green v14 (16x9)">
  <a:themeElements>
    <a:clrScheme name="DOE SC Colors">
      <a:dk1>
        <a:sysClr val="windowText" lastClr="000000"/>
      </a:dk1>
      <a:lt1>
        <a:sysClr val="window" lastClr="FFFFFF"/>
      </a:lt1>
      <a:dk2>
        <a:srgbClr val="0F3F66"/>
      </a:dk2>
      <a:lt2>
        <a:srgbClr val="EEECE1"/>
      </a:lt2>
      <a:accent1>
        <a:srgbClr val="0F6636"/>
      </a:accent1>
      <a:accent2>
        <a:srgbClr val="F3C727"/>
      </a:accent2>
      <a:accent3>
        <a:srgbClr val="4F81BD"/>
      </a:accent3>
      <a:accent4>
        <a:srgbClr val="C0504D"/>
      </a:accent4>
      <a:accent5>
        <a:srgbClr val="9BBB59"/>
      </a:accent5>
      <a:accent6>
        <a:srgbClr val="8064A2"/>
      </a:accent6>
      <a:hlink>
        <a:srgbClr val="0000FF"/>
      </a:hlink>
      <a:folHlink>
        <a:srgbClr val="800080"/>
      </a:folHlink>
    </a:clrScheme>
    <a:fontScheme name="Verdana">
      <a:majorFont>
        <a:latin typeface="Verdana"/>
        <a:ea typeface="Arial"/>
        <a:cs typeface="Arial"/>
      </a:majorFont>
      <a:minorFont>
        <a:latin typeface="Verdana"/>
        <a:ea typeface="Arial"/>
        <a:cs typeface="Arial"/>
      </a:minorFont>
    </a:fontScheme>
    <a:fmtScheme name="Reflection">
      <a:fillStyleLst>
        <a:solidFill>
          <a:schemeClr val="phClr"/>
        </a:solidFill>
        <a:gradFill rotWithShape="1">
          <a:gsLst>
            <a:gs pos="0">
              <a:schemeClr val="phClr">
                <a:tint val="50000"/>
                <a:alpha val="100000"/>
                <a:satMod val="140000"/>
                <a:lumMod val="105000"/>
              </a:schemeClr>
            </a:gs>
            <a:gs pos="41000">
              <a:schemeClr val="phClr">
                <a:tint val="57000"/>
                <a:satMod val="160000"/>
                <a:lumMod val="99000"/>
              </a:schemeClr>
            </a:gs>
            <a:gs pos="100000">
              <a:schemeClr val="phClr">
                <a:tint val="80000"/>
                <a:satMod val="180000"/>
                <a:lumMod val="104000"/>
              </a:schemeClr>
            </a:gs>
          </a:gsLst>
          <a:lin ang="5400000" scaled="1"/>
        </a:gradFill>
        <a:gradFill rotWithShape="1">
          <a:gsLst>
            <a:gs pos="0">
              <a:schemeClr val="phClr">
                <a:tint val="97000"/>
                <a:satMod val="115000"/>
                <a:lumMod val="114000"/>
              </a:schemeClr>
            </a:gs>
            <a:gs pos="60000">
              <a:schemeClr val="phClr">
                <a:tint val="100000"/>
                <a:shade val="96000"/>
                <a:satMod val="100000"/>
                <a:lumMod val="108000"/>
              </a:schemeClr>
            </a:gs>
            <a:gs pos="100000">
              <a:schemeClr val="phClr">
                <a:shade val="91000"/>
                <a:sat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38100" dist="25400" dir="5400000" rotWithShape="0">
              <a:srgbClr val="000000">
                <a:alpha val="28000"/>
              </a:srgbClr>
            </a:outerShdw>
          </a:effectLst>
        </a:effectStyle>
        <a:effectStyle>
          <a:effectLst>
            <a:outerShdw blurRad="50800" dist="31750" dir="5400000" sy="98000" rotWithShape="0">
              <a:srgbClr val="000000">
                <a:alpha val="47000"/>
              </a:srgbClr>
            </a:outerShdw>
          </a:effectLst>
          <a:scene3d>
            <a:camera prst="orthographicFront">
              <a:rot lat="0" lon="0" rev="0"/>
            </a:camera>
            <a:lightRig rig="twoPt" dir="t">
              <a:rot lat="0" lon="0" rev="4800000"/>
            </a:lightRig>
          </a:scene3d>
          <a:sp3d prstMaterial="matte">
            <a:bevelT w="25400" h="44450"/>
          </a:sp3d>
        </a:effectStyle>
        <a:effectStyle>
          <a:effectLst>
            <a:reflection blurRad="25400" stA="32000" endPos="28000" dist="8889" dir="5400000" sy="-100000" rotWithShape="0"/>
          </a:effectLst>
          <a:scene3d>
            <a:camera prst="orthographicFront">
              <a:rot lat="0" lon="0" rev="0"/>
            </a:camera>
            <a:lightRig rig="threePt" dir="t">
              <a:rot lat="0" lon="0" rev="4800000"/>
            </a:lightRig>
          </a:scene3d>
          <a:sp3d>
            <a:bevelT w="50800" h="25400"/>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DOE SC Theme - Green v14 (16x9)" id="{18C2515D-800F-4279-AF0B-25A1C3264C62}" vid="{1B256108-87E5-4023-855B-BC450543830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ReportPackage>
  <EmbeddedContent id="ddf448d5-8ee1-46ae-bca9-a30ab5f95e24" lastModified="1678424243512"/>
</ReportPackage>
</file>

<file path=customXml/item2.xml><?xml version="1.0" encoding="utf-8"?>
<ReportPackage>
  <EmbeddedContent id="eda486dc-a842-45cd-94f4-c92c057930b6" lastModified="1678456018835"/>
</ReportPackage>
</file>

<file path=customXml/itemProps1.xml><?xml version="1.0" encoding="utf-8"?>
<ds:datastoreItem xmlns:ds="http://schemas.openxmlformats.org/officeDocument/2006/customXml" ds:itemID="{5052D61A-876E-492F-916D-7EEA9C1D21AB}">
  <ds:schemaRefs/>
</ds:datastoreItem>
</file>

<file path=customXml/itemProps2.xml><?xml version="1.0" encoding="utf-8"?>
<ds:datastoreItem xmlns:ds="http://schemas.openxmlformats.org/officeDocument/2006/customXml" ds:itemID="{E3510231-FB2D-418E-A942-79580CDCF4E9}">
  <ds:schemaRefs/>
</ds:datastoreItem>
</file>

<file path=docProps/app.xml><?xml version="1.0" encoding="utf-8"?>
<Properties xmlns="http://schemas.openxmlformats.org/officeDocument/2006/extended-properties" xmlns:vt="http://schemas.openxmlformats.org/officeDocument/2006/docPropsVTypes">
  <TotalTime>7973</TotalTime>
  <Words>5119</Words>
  <Application>Microsoft Office PowerPoint</Application>
  <PresentationFormat>Widescreen</PresentationFormat>
  <Paragraphs>739</Paragraphs>
  <Slides>39</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39</vt:i4>
      </vt:variant>
    </vt:vector>
  </HeadingPairs>
  <TitlesOfParts>
    <vt:vector size="52" baseType="lpstr">
      <vt:lpstr>Arial</vt:lpstr>
      <vt:lpstr>Arial Narrow</vt:lpstr>
      <vt:lpstr>Calibri</vt:lpstr>
      <vt:lpstr>Comic Sans MS</vt:lpstr>
      <vt:lpstr>Corbel</vt:lpstr>
      <vt:lpstr>Courier New</vt:lpstr>
      <vt:lpstr>Symbol</vt:lpstr>
      <vt:lpstr>Times New Roman</vt:lpstr>
      <vt:lpstr>Verdana</vt:lpstr>
      <vt:lpstr>Wingdings</vt:lpstr>
      <vt:lpstr>Wingdings 3</vt:lpstr>
      <vt:lpstr>14_Office Theme</vt:lpstr>
      <vt:lpstr>DOE SC Theme - Green v14 (16x9)</vt:lpstr>
      <vt:lpstr>JLAB User Meeting</vt:lpstr>
      <vt:lpstr>Nuclear Physics Discovering, exploring, and understanding all forms of nuclear matter</vt:lpstr>
      <vt:lpstr>    A Prime Deliverable: Basic Nuclear Physics R&amp;D</vt:lpstr>
      <vt:lpstr>A Second Very High priority:  Training in Nuclear Science</vt:lpstr>
      <vt:lpstr>A Third Priority: Better Living Through Apps of Nuclear Physics</vt:lpstr>
      <vt:lpstr>PowerPoint Presentation</vt:lpstr>
      <vt:lpstr>Constructing Capability to Maintain World Leadership Throughout The Century: the Future Electron-Ion Collider</vt:lpstr>
      <vt:lpstr>The Other Priority of the 2015 Long Range Plan for Nuclear Science: Neutrinoless Double Beta Decay </vt:lpstr>
      <vt:lpstr>Snapshot of the Status of NP Projects</vt:lpstr>
      <vt:lpstr>  Planned NP Research Horizons in FY24 and Beyond</vt:lpstr>
      <vt:lpstr>NP Broader Impacts &amp; Applications For Other Missions:  Nuclear Data</vt:lpstr>
      <vt:lpstr>NP Helped Pioneer An Early Initiative As Part of SC’s Development of RENEW</vt:lpstr>
      <vt:lpstr> SBIR Value Added: NP Phase II Example:  Lead-glass Scintillator for Nuclear Physics Detectors</vt:lpstr>
      <vt:lpstr>PowerPoint Presentation</vt:lpstr>
      <vt:lpstr>Ideas From the Joint Workshop to Stimulate Thought</vt:lpstr>
      <vt:lpstr>NP - FY 2024 President's Request </vt:lpstr>
      <vt:lpstr>Summary of 2024 PR Changes Relative to FY 2023 Enacted</vt:lpstr>
      <vt:lpstr> </vt:lpstr>
      <vt:lpstr> </vt:lpstr>
      <vt:lpstr>NP - Research Initiatives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 Outlook</vt:lpstr>
      <vt:lpstr>What To Do Now?</vt:lpstr>
      <vt:lpstr>PowerPoint Presentation</vt:lpstr>
      <vt:lpstr>Beyond Assertion: How An NP Trained Workforce Benefits the Nation</vt:lpstr>
      <vt:lpstr>The Reason Complementary Capabilities are Required</vt:lpstr>
      <vt:lpstr>PowerPoint Presentation</vt:lpstr>
      <vt:lpstr>35</vt:lpstr>
      <vt:lpstr>Recent Impactful Accomplishments</vt:lpstr>
      <vt:lpstr>The Newest SC User Facility:  the Facility for Rare Isotope Beams</vt:lpstr>
      <vt:lpstr>NP Highlight: The Opening of a New Horizon for Scientific Discovery </vt:lpstr>
      <vt:lpstr>FY 2024 President's Request Highlights - NP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Science Update</dc:title>
  <dc:creator>Kung, Harriet</dc:creator>
  <cp:lastModifiedBy>Hallman, Timothy</cp:lastModifiedBy>
  <cp:revision>390</cp:revision>
  <cp:lastPrinted>2021-01-25T15:25:04Z</cp:lastPrinted>
  <dcterms:created xsi:type="dcterms:W3CDTF">2020-04-15T21:20:35Z</dcterms:created>
  <dcterms:modified xsi:type="dcterms:W3CDTF">2023-06-27T11:45:38Z</dcterms:modified>
</cp:coreProperties>
</file>