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3"/>
  </p:notesMasterIdLst>
  <p:handoutMasterIdLst>
    <p:handoutMasterId r:id="rId24"/>
  </p:handoutMasterIdLst>
  <p:sldIdLst>
    <p:sldId id="285" r:id="rId5"/>
    <p:sldId id="286" r:id="rId6"/>
    <p:sldId id="289" r:id="rId7"/>
    <p:sldId id="310" r:id="rId8"/>
    <p:sldId id="312" r:id="rId9"/>
    <p:sldId id="301" r:id="rId10"/>
    <p:sldId id="315" r:id="rId11"/>
    <p:sldId id="314" r:id="rId12"/>
    <p:sldId id="309" r:id="rId13"/>
    <p:sldId id="307" r:id="rId14"/>
    <p:sldId id="305" r:id="rId15"/>
    <p:sldId id="294" r:id="rId16"/>
    <p:sldId id="292" r:id="rId17"/>
    <p:sldId id="304" r:id="rId18"/>
    <p:sldId id="297" r:id="rId19"/>
    <p:sldId id="290" r:id="rId20"/>
    <p:sldId id="291" r:id="rId21"/>
    <p:sldId id="283" r:id="rId22"/>
  </p:sldIdLst>
  <p:sldSz cx="12188825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0E8E8"/>
    <a:srgbClr val="A91B1B"/>
    <a:srgbClr val="B91D1D"/>
    <a:srgbClr val="8E1616"/>
    <a:srgbClr val="BE1D1D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0" autoAdjust="0"/>
    <p:restoredTop sz="50000" autoAdjust="0"/>
  </p:normalViewPr>
  <p:slideViewPr>
    <p:cSldViewPr snapToGrid="0" showGuides="1">
      <p:cViewPr varScale="1">
        <p:scale>
          <a:sx n="116" d="100"/>
          <a:sy n="116" d="100"/>
        </p:scale>
        <p:origin x="216" y="352"/>
      </p:cViewPr>
      <p:guideLst>
        <p:guide orient="horz" pos="41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268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1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9" tIns="45789" rIns="91579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9" tIns="45789" rIns="91579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80" cy="465773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9473" r="6129" b="9474"/>
          <a:stretch/>
        </p:blipFill>
        <p:spPr>
          <a:xfrm>
            <a:off x="-1" y="0"/>
            <a:ext cx="12188825" cy="6076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39005" y="6343229"/>
            <a:ext cx="269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A91B1B"/>
                </a:solidFill>
              </a:rPr>
              <a:t>TJNAF is managed by Jefferson Science Associates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610558"/>
            <a:ext cx="11558027" cy="484748"/>
          </a:xfrm>
        </p:spPr>
        <p:txBody>
          <a:bodyPr/>
          <a:lstStyle>
            <a:lvl1pPr algn="l">
              <a:defRPr sz="3000" b="1" baseline="0">
                <a:solidFill>
                  <a:srgbClr val="A91B1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48" y="6476355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2518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D0F7F1-EDE9-4335-87E6-ACA753E9E003}"/>
              </a:ext>
            </a:extLst>
          </p:cNvPr>
          <p:cNvSpPr txBox="1"/>
          <p:nvPr userDrawn="1"/>
        </p:nvSpPr>
        <p:spPr>
          <a:xfrm>
            <a:off x="339005" y="2671870"/>
            <a:ext cx="96074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Eduard Pozdeyev</a:t>
            </a:r>
          </a:p>
          <a:p>
            <a:pPr algn="l">
              <a:lnSpc>
                <a:spcPct val="90000"/>
              </a:lnSpc>
            </a:pPr>
            <a:r>
              <a:rPr lang="en-US" sz="2400" i="1" dirty="0"/>
              <a:t>Director of Accelerator Operations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339FFB-2674-4FC3-A6A6-509644F09F0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9005" y="3948262"/>
            <a:ext cx="11151153" cy="25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Presented to:</a:t>
            </a:r>
          </a:p>
          <a:p>
            <a:pPr>
              <a:defRPr/>
            </a:pPr>
            <a:r>
              <a:rPr lang="en-US" b="0" dirty="0">
                <a:solidFill>
                  <a:srgbClr val="000000"/>
                </a:solidFill>
              </a:rPr>
              <a:t>Jefferson Lab User Organization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June 26, 2023</a:t>
            </a:r>
          </a:p>
        </p:txBody>
      </p:sp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7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91B1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484748"/>
          </a:xfrm>
        </p:spPr>
        <p:txBody>
          <a:bodyPr/>
          <a:lstStyle>
            <a:lvl1pPr>
              <a:defRPr>
                <a:solidFill>
                  <a:srgbClr val="A9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563" y="289937"/>
            <a:ext cx="1137513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6294507" y="6616535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56"/>
          <p:cNvSpPr txBox="1">
            <a:spLocks noChangeArrowheads="1"/>
          </p:cNvSpPr>
          <p:nvPr userDrawn="1"/>
        </p:nvSpPr>
        <p:spPr>
          <a:xfrm>
            <a:off x="376211" y="6510173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E. Pozdeyev, JLUO 2023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913" y="6468739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46" r:id="rId3"/>
    <p:sldLayoutId id="2147483939" r:id="rId4"/>
    <p:sldLayoutId id="2147483941" r:id="rId5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A91B1B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BD89AC-EB6F-41D5-ACC1-5AC57A9F5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Operations</a:t>
            </a:r>
          </a:p>
        </p:txBody>
      </p:sp>
    </p:spTree>
    <p:extLst>
      <p:ext uri="{BB962C8B-B14F-4D97-AF65-F5344CB8AC3E}">
        <p14:creationId xmlns:p14="http://schemas.microsoft.com/office/powerpoint/2010/main" val="235576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3B65-B878-DF2C-5A30-F5FB402B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CPP: Energy Reach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B7BD-C909-BCEA-C590-7DD31E52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noProof="0" dirty="0">
                <a:solidFill>
                  <a:prstClr val="black"/>
                </a:solidFill>
              </a:rPr>
              <a:t>Cryomodules refurbished and installed at CEBAF to date</a:t>
            </a:r>
          </a:p>
          <a:p>
            <a:pPr marL="742950" lvl="1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(2) C75s, (4) C100s, (1) C50, (1) 7-cell 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Plasma processing can accelerate progress of Energy Reach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prstClr val="black"/>
                </a:solidFill>
              </a:rPr>
              <a:t>Path forward:</a:t>
            </a:r>
            <a:endParaRPr lang="en-US" sz="2000" kern="0" dirty="0">
              <a:solidFill>
                <a:prstClr val="black"/>
              </a:solidFill>
            </a:endParaRPr>
          </a:p>
          <a:p>
            <a:pPr marL="681037" lvl="1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</a:rPr>
              <a:t>Most energy will be gained by refurbishing C20s into C75s</a:t>
            </a:r>
          </a:p>
          <a:p>
            <a:pPr marL="681037" lvl="1" indent="-28575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Refurbish one C20 to C75 and one C100 CM per year</a:t>
            </a:r>
          </a:p>
          <a:p>
            <a:pPr marL="0" indent="0">
              <a:buNone/>
            </a:pPr>
            <a:endParaRPr kumimoji="0" lang="en-US" sz="24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034A40-7121-F1E5-0DB0-DBC647C3F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29167"/>
              </p:ext>
            </p:extLst>
          </p:nvPr>
        </p:nvGraphicFramePr>
        <p:xfrm>
          <a:off x="2158631" y="4078912"/>
          <a:ext cx="7799941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2581">
                  <a:extLst>
                    <a:ext uri="{9D8B030D-6E8A-4147-A177-3AD203B41FA5}">
                      <a16:colId xmlns:a16="http://schemas.microsoft.com/office/drawing/2014/main" val="3013854049"/>
                    </a:ext>
                  </a:extLst>
                </a:gridCol>
                <a:gridCol w="2159120">
                  <a:extLst>
                    <a:ext uri="{9D8B030D-6E8A-4147-A177-3AD203B41FA5}">
                      <a16:colId xmlns:a16="http://schemas.microsoft.com/office/drawing/2014/main" val="21246229"/>
                    </a:ext>
                  </a:extLst>
                </a:gridCol>
                <a:gridCol w="2159120">
                  <a:extLst>
                    <a:ext uri="{9D8B030D-6E8A-4147-A177-3AD203B41FA5}">
                      <a16:colId xmlns:a16="http://schemas.microsoft.com/office/drawing/2014/main" val="292510654"/>
                    </a:ext>
                  </a:extLst>
                </a:gridCol>
                <a:gridCol w="2159120">
                  <a:extLst>
                    <a:ext uri="{9D8B030D-6E8A-4147-A177-3AD203B41FA5}">
                      <a16:colId xmlns:a16="http://schemas.microsoft.com/office/drawing/2014/main" val="2908480038"/>
                    </a:ext>
                  </a:extLst>
                </a:gridCol>
              </a:tblGrid>
              <a:tr h="26637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Cryomodules Installed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Cryomodules 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Energy Gain (NL/SL), 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4057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 /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79226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F100, C20,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 / 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335139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 /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01557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/ 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301428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75 /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22378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/ 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99339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75 /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59572"/>
                  </a:ext>
                </a:extLst>
              </a:tr>
              <a:tr h="266378">
                <a:tc>
                  <a:txBody>
                    <a:bodyPr/>
                    <a:lstStyle/>
                    <a:p>
                      <a:r>
                        <a:rPr lang="en-US" sz="1200" dirty="0"/>
                        <a:t>FY30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C100, C20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/ 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634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3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EBA5-34AA-A7BC-3BEE-5ED4DD98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CPP: Energy Reach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05FF7-2C83-83C0-2970-65315774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26" y="1142207"/>
            <a:ext cx="8812752" cy="4223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07AC1-4E00-4025-9A02-F3F50A579636}"/>
              </a:ext>
            </a:extLst>
          </p:cNvPr>
          <p:cNvSpPr txBox="1"/>
          <p:nvPr/>
        </p:nvSpPr>
        <p:spPr>
          <a:xfrm>
            <a:off x="464749" y="5506617"/>
            <a:ext cx="11027378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Assumptions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“W/O plasma processing”: (1) C100 is refurbished and (1) C75 installed instead C20 per year after FY24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“With plasma processing”: no C100 are pulled out and (1) C75 installed instead C20 per year after FY24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377FC4-2C5A-4DCE-8A8F-792F6151B0B8}"/>
              </a:ext>
            </a:extLst>
          </p:cNvPr>
          <p:cNvCxnSpPr/>
          <p:nvPr/>
        </p:nvCxnSpPr>
        <p:spPr>
          <a:xfrm>
            <a:off x="2489812" y="4395730"/>
            <a:ext cx="7975166" cy="0"/>
          </a:xfrm>
          <a:prstGeom prst="line">
            <a:avLst/>
          </a:prstGeom>
          <a:ln w="12700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168996-B098-37F3-E09B-F497E15B6618}"/>
              </a:ext>
            </a:extLst>
          </p:cNvPr>
          <p:cNvCxnSpPr/>
          <p:nvPr/>
        </p:nvCxnSpPr>
        <p:spPr>
          <a:xfrm>
            <a:off x="2489812" y="3644747"/>
            <a:ext cx="7975166" cy="0"/>
          </a:xfrm>
          <a:prstGeom prst="line">
            <a:avLst/>
          </a:prstGeom>
          <a:ln w="12700">
            <a:solidFill>
              <a:srgbClr val="FF93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42A779-AF3E-11E3-7008-11ADBA93FF66}"/>
              </a:ext>
            </a:extLst>
          </p:cNvPr>
          <p:cNvSpPr txBox="1"/>
          <p:nvPr/>
        </p:nvSpPr>
        <p:spPr>
          <a:xfrm>
            <a:off x="2235968" y="4773241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88307-9ED6-B7E3-BCC2-FE6501ADD354}"/>
              </a:ext>
            </a:extLst>
          </p:cNvPr>
          <p:cNvSpPr txBox="1"/>
          <p:nvPr/>
        </p:nvSpPr>
        <p:spPr>
          <a:xfrm>
            <a:off x="3253824" y="4773241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34A87-D54E-3D69-473C-CED4E84FD3B2}"/>
              </a:ext>
            </a:extLst>
          </p:cNvPr>
          <p:cNvSpPr txBox="1"/>
          <p:nvPr/>
        </p:nvSpPr>
        <p:spPr>
          <a:xfrm>
            <a:off x="4271680" y="4757471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9939F-34EF-E836-0FF7-CF89F4BADEF9}"/>
              </a:ext>
            </a:extLst>
          </p:cNvPr>
          <p:cNvSpPr txBox="1"/>
          <p:nvPr/>
        </p:nvSpPr>
        <p:spPr>
          <a:xfrm>
            <a:off x="5385142" y="4751207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CCEBE-3C54-E5BD-0619-9C8CD89FA9F1}"/>
              </a:ext>
            </a:extLst>
          </p:cNvPr>
          <p:cNvSpPr txBox="1"/>
          <p:nvPr/>
        </p:nvSpPr>
        <p:spPr>
          <a:xfrm>
            <a:off x="6350473" y="4763693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76B36-9B1E-7EC1-7334-D1086F6E1E69}"/>
              </a:ext>
            </a:extLst>
          </p:cNvPr>
          <p:cNvSpPr txBox="1"/>
          <p:nvPr/>
        </p:nvSpPr>
        <p:spPr>
          <a:xfrm>
            <a:off x="7463935" y="4773241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700FD-F91D-1D72-B440-1E0CA4492BD7}"/>
              </a:ext>
            </a:extLst>
          </p:cNvPr>
          <p:cNvSpPr txBox="1"/>
          <p:nvPr/>
        </p:nvSpPr>
        <p:spPr>
          <a:xfrm>
            <a:off x="8524512" y="4773241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CD6F8-D2C9-1F2C-C038-3DF65CA17532}"/>
              </a:ext>
            </a:extLst>
          </p:cNvPr>
          <p:cNvSpPr txBox="1"/>
          <p:nvPr/>
        </p:nvSpPr>
        <p:spPr>
          <a:xfrm>
            <a:off x="9542728" y="4773241"/>
            <a:ext cx="551754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FY30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C7F60-FF2A-A580-0F8F-16ACD225FCBE}"/>
              </a:ext>
            </a:extLst>
          </p:cNvPr>
          <p:cNvSpPr txBox="1"/>
          <p:nvPr/>
        </p:nvSpPr>
        <p:spPr>
          <a:xfrm>
            <a:off x="8944205" y="4098275"/>
            <a:ext cx="13580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1090 (12 GeV)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3793E-EDA2-6CDC-3966-03CFFE4D223F}"/>
              </a:ext>
            </a:extLst>
          </p:cNvPr>
          <p:cNvSpPr txBox="1"/>
          <p:nvPr/>
        </p:nvSpPr>
        <p:spPr>
          <a:xfrm>
            <a:off x="9130952" y="3336378"/>
            <a:ext cx="98456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1090+100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41F65-6CB4-E096-DF90-F4DFF9364581}"/>
              </a:ext>
            </a:extLst>
          </p:cNvPr>
          <p:cNvSpPr txBox="1"/>
          <p:nvPr/>
        </p:nvSpPr>
        <p:spPr>
          <a:xfrm>
            <a:off x="2776401" y="4406388"/>
            <a:ext cx="38985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304C3-137F-5633-E3E4-E70EA9EEC146}"/>
              </a:ext>
            </a:extLst>
          </p:cNvPr>
          <p:cNvSpPr txBox="1"/>
          <p:nvPr/>
        </p:nvSpPr>
        <p:spPr>
          <a:xfrm>
            <a:off x="216075" y="4099210"/>
            <a:ext cx="1277914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CEBAF 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energy reach 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in 03/2023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7B17B7-6F07-5108-8273-5094AEC45617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>
            <a:off x="1493989" y="4436226"/>
            <a:ext cx="1282412" cy="14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9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73BE-FF96-E24E-3E00-474AD45D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Processing Can Mitigate Field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D5FA-5075-7FCD-C85F-72FA297E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3" y="1508760"/>
            <a:ext cx="11553582" cy="1786111"/>
          </a:xfrm>
        </p:spPr>
        <p:txBody>
          <a:bodyPr/>
          <a:lstStyle/>
          <a:p>
            <a:r>
              <a:rPr lang="en-US" sz="2400" dirty="0"/>
              <a:t>Gained significant experience with processing at VTA and CMTF </a:t>
            </a:r>
          </a:p>
          <a:p>
            <a:pPr lvl="1"/>
            <a:r>
              <a:rPr lang="en-US" sz="2000" dirty="0"/>
              <a:t>31 cycles VTA, plasma processing, VTA</a:t>
            </a:r>
          </a:p>
          <a:p>
            <a:pPr lvl="1"/>
            <a:r>
              <a:rPr lang="en-US" sz="2000" dirty="0"/>
              <a:t>2.5 cryomodules (20 cavities) processed in the CMTF</a:t>
            </a:r>
            <a:endParaRPr lang="en-US" sz="1600" dirty="0"/>
          </a:p>
          <a:p>
            <a:r>
              <a:rPr lang="en-US" sz="2400" dirty="0"/>
              <a:t>Expected Field Emission free gradient increase of 1.7 MeV per cavity (2.4 MV/m)</a:t>
            </a:r>
          </a:p>
          <a:p>
            <a:endParaRPr lang="en-US" sz="2400" dirty="0"/>
          </a:p>
          <a:p>
            <a:pPr lvl="2"/>
            <a:endParaRPr lang="en-US" sz="1600" dirty="0"/>
          </a:p>
          <a:p>
            <a:pPr lvl="2">
              <a:spcBef>
                <a:spcPts val="225"/>
              </a:spcBef>
            </a:pPr>
            <a:endParaRPr lang="en-US" sz="1600" dirty="0"/>
          </a:p>
          <a:p>
            <a:pPr lvl="2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F0C40-3082-B8E8-69C5-5A7AB635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22" y="3875343"/>
            <a:ext cx="4395876" cy="259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76DC57-D63B-32AD-DA65-EE8A9BB72395}"/>
              </a:ext>
            </a:extLst>
          </p:cNvPr>
          <p:cNvSpPr txBox="1"/>
          <p:nvPr/>
        </p:nvSpPr>
        <p:spPr>
          <a:xfrm>
            <a:off x="7419627" y="3503491"/>
            <a:ext cx="29633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C100-5 CMTF Test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7635B-DA31-D17A-8E8A-AAFD4296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91" y="3845123"/>
            <a:ext cx="3833007" cy="2433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9E490-DAD3-41BD-394C-7C6C78BAD997}"/>
              </a:ext>
            </a:extLst>
          </p:cNvPr>
          <p:cNvSpPr txBox="1"/>
          <p:nvPr/>
        </p:nvSpPr>
        <p:spPr>
          <a:xfrm>
            <a:off x="1743116" y="4892674"/>
            <a:ext cx="3210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 discharge in different cells</a:t>
            </a:r>
          </a:p>
        </p:txBody>
      </p:sp>
    </p:spTree>
    <p:extLst>
      <p:ext uri="{BB962C8B-B14F-4D97-AF65-F5344CB8AC3E}">
        <p14:creationId xmlns:p14="http://schemas.microsoft.com/office/powerpoint/2010/main" val="111526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6417-CA46-1FB4-E516-EAEA1A8D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877163"/>
          </a:xfrm>
        </p:spPr>
        <p:txBody>
          <a:bodyPr/>
          <a:lstStyle/>
          <a:p>
            <a:r>
              <a:rPr lang="en-US" dirty="0"/>
              <a:t>Four Cryomodules Were Plasma Processed In CEBAF Tunnel </a:t>
            </a:r>
            <a:br>
              <a:rPr lang="en-US" dirty="0"/>
            </a:br>
            <a:r>
              <a:rPr lang="en-US" dirty="0"/>
              <a:t>May-June 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3008A-54C4-C861-76FF-4E5B5B7C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418" y="1462337"/>
            <a:ext cx="4931948" cy="3204314"/>
          </a:xfrm>
        </p:spPr>
        <p:txBody>
          <a:bodyPr/>
          <a:lstStyle/>
          <a:p>
            <a:r>
              <a:rPr lang="en-US" sz="2000" dirty="0"/>
              <a:t>2L22 - 2L25 cryomodules (all cavities) were plasma-processed in situ in the tunnel</a:t>
            </a:r>
            <a:endParaRPr lang="en-US" sz="1600" dirty="0"/>
          </a:p>
          <a:p>
            <a:r>
              <a:rPr lang="en-US" sz="2000" dirty="0"/>
              <a:t>It took six weeks to process 4 CMs</a:t>
            </a:r>
          </a:p>
          <a:p>
            <a:pPr lvl="1"/>
            <a:r>
              <a:rPr lang="en-US" sz="1600" dirty="0"/>
              <a:t>Three weeks to deploy and prepare </a:t>
            </a:r>
          </a:p>
          <a:p>
            <a:pPr lvl="1"/>
            <a:r>
              <a:rPr lang="en-US" sz="1600" dirty="0"/>
              <a:t>4 days per cryomodule</a:t>
            </a:r>
          </a:p>
          <a:p>
            <a:pPr lvl="1"/>
            <a:r>
              <a:rPr lang="en-US" sz="1600" dirty="0"/>
              <a:t>Process cavities twice</a:t>
            </a:r>
          </a:p>
          <a:p>
            <a:r>
              <a:rPr lang="en-US" sz="2000" dirty="0"/>
              <a:t>Measure field emission and Q</a:t>
            </a:r>
            <a:r>
              <a:rPr lang="en-US" sz="2000" baseline="-25000" dirty="0"/>
              <a:t>0</a:t>
            </a:r>
            <a:r>
              <a:rPr lang="en-US" sz="2000" dirty="0"/>
              <a:t> at 2K before run</a:t>
            </a:r>
          </a:p>
          <a:p>
            <a:pPr lvl="1"/>
            <a:endParaRPr lang="en-US" sz="1600" dirty="0"/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206F3C8E-1AEE-2D76-DE8E-CA6473A0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8" y="1462337"/>
            <a:ext cx="3068907" cy="2739230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C426ACCC-B0B5-F116-AB02-5FC41C40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37" y="1462337"/>
            <a:ext cx="2891109" cy="273923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F3AA508-CC3A-51FD-53C2-EC9602D5B0E7}"/>
              </a:ext>
            </a:extLst>
          </p:cNvPr>
          <p:cNvSpPr txBox="1">
            <a:spLocks/>
          </p:cNvSpPr>
          <p:nvPr/>
        </p:nvSpPr>
        <p:spPr bwMode="auto">
          <a:xfrm>
            <a:off x="343458" y="4822190"/>
            <a:ext cx="11501908" cy="14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Path Forward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solidFill>
                  <a:srgbClr val="212121"/>
                </a:solidFill>
                <a:latin typeface="+mn-lt"/>
              </a:rPr>
              <a:t>Extend plasma processing to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+mn-lt"/>
              </a:rPr>
              <a:t> C75 cavities. 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latin typeface="+mn-lt"/>
              </a:rPr>
              <a:t>Process 3 to 4 C100 and C75 cryomodules during accelerator shutdowns.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41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BBDB-626B-2E59-6D42-CAF92E7A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CPP: Reliability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1420A-61CF-204F-1BC5-C2DEE8FA2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Klystrons (as of 03/2023)</a:t>
            </a:r>
          </a:p>
          <a:p>
            <a:pPr lvl="1"/>
            <a:r>
              <a:rPr lang="en-US" sz="1800" dirty="0"/>
              <a:t>(17) 8 kW, correspond to 57 weeks of Ops</a:t>
            </a:r>
          </a:p>
          <a:p>
            <a:pPr lvl="1"/>
            <a:r>
              <a:rPr lang="en-US" sz="1800" dirty="0"/>
              <a:t>(6) 13 kW, correspond to 150 weeks of Ops</a:t>
            </a:r>
            <a:endParaRPr lang="en-US" sz="2000" dirty="0"/>
          </a:p>
          <a:p>
            <a:r>
              <a:rPr lang="en-US" sz="2000" dirty="0"/>
              <a:t>Critical spares procured. Inventory updated yearly </a:t>
            </a:r>
          </a:p>
          <a:p>
            <a:pPr lvl="1"/>
            <a:r>
              <a:rPr lang="en-US" sz="1800" dirty="0"/>
              <a:t>Impact: from month-long delays and program changes to day-long delays </a:t>
            </a:r>
          </a:p>
          <a:p>
            <a:pPr lvl="2"/>
            <a:r>
              <a:rPr lang="en-US" sz="1400" dirty="0"/>
              <a:t>Before CPP: 2016, PS failure, no spares, change of program, only one hall operations</a:t>
            </a:r>
            <a:endParaRPr lang="en-US" sz="1000" dirty="0"/>
          </a:p>
          <a:p>
            <a:pPr lvl="2"/>
            <a:r>
              <a:rPr lang="en-US" sz="1400" dirty="0"/>
              <a:t>After CPP initiated: 2021, PS failure, spare PS  available, repair 1 week </a:t>
            </a:r>
          </a:p>
          <a:p>
            <a:r>
              <a:rPr lang="en-US" sz="2000" dirty="0"/>
              <a:t>Obsolescence</a:t>
            </a:r>
          </a:p>
          <a:p>
            <a:pPr lvl="1"/>
            <a:r>
              <a:rPr lang="en-US" sz="1800" dirty="0"/>
              <a:t>Required to maintain the machine running not to fix issues. </a:t>
            </a:r>
          </a:p>
          <a:p>
            <a:pPr lvl="1"/>
            <a:r>
              <a:rPr lang="en-US" sz="1800" dirty="0"/>
              <a:t>Obsolete systems approaching end-of-life faster than the CPP program can compensate (LLRF, CAMAC, BPMs, BLMs, etc.).</a:t>
            </a:r>
          </a:p>
          <a:p>
            <a:pPr lvl="1"/>
            <a:r>
              <a:rPr lang="en-US" sz="1800" dirty="0"/>
              <a:t>Limitations are not only funding but limited downtime and available, experienced staff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248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DC5D-760B-4218-29F9-45C24582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/>
          <a:p>
            <a:r>
              <a:rPr lang="en-US" dirty="0"/>
              <a:t>Injector Upgrade Installed, Ready for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6469-8070-EC7A-2E34-E4B27140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10586"/>
            <a:ext cx="6403183" cy="4991431"/>
          </a:xfrm>
        </p:spPr>
        <p:txBody>
          <a:bodyPr/>
          <a:lstStyle/>
          <a:p>
            <a:r>
              <a:rPr lang="en-US" sz="2000" dirty="0"/>
              <a:t>The upgrade reduces helicity correlated asymmetries for the Parity Quality Beam program (MOLLER).</a:t>
            </a:r>
          </a:p>
          <a:p>
            <a:r>
              <a:rPr lang="en-US" sz="2000" dirty="0"/>
              <a:t>Scope</a:t>
            </a:r>
          </a:p>
          <a:p>
            <a:pPr lvl="1"/>
            <a:r>
              <a:rPr lang="en-US" sz="1800" dirty="0"/>
              <a:t>Increase gun voltage to 200 keV.</a:t>
            </a:r>
          </a:p>
          <a:p>
            <a:pPr lvl="1"/>
            <a:r>
              <a:rPr lang="en-US" sz="1800" dirty="0"/>
              <a:t>Upgrade Wien filters.</a:t>
            </a:r>
          </a:p>
          <a:p>
            <a:pPr lvl="1"/>
            <a:r>
              <a:rPr lang="en-US" sz="1800" dirty="0"/>
              <a:t>Install solenoids with a larger aperture.</a:t>
            </a:r>
          </a:p>
          <a:p>
            <a:pPr lvl="1"/>
            <a:r>
              <a:rPr lang="en-US" sz="1800" dirty="0"/>
              <a:t>Install new SRF Booster cryomodule with reduced deflection and coupling.</a:t>
            </a:r>
          </a:p>
          <a:p>
            <a:r>
              <a:rPr lang="en-US" sz="2000" dirty="0"/>
              <a:t>Injector was successfully commissioned at UITF 2021/22 with beam.</a:t>
            </a:r>
            <a:endParaRPr lang="en-US" sz="1600" dirty="0"/>
          </a:p>
          <a:p>
            <a:r>
              <a:rPr lang="en-US" sz="2000" dirty="0"/>
              <a:t>The injector was installed at CEBAF during FY23 SAD. It will be commissioned at CEBAF this run.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B2E2A-B95F-2A82-60A6-4B927293C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0" b="13862"/>
          <a:stretch/>
        </p:blipFill>
        <p:spPr>
          <a:xfrm>
            <a:off x="7029559" y="3499568"/>
            <a:ext cx="5159266" cy="2908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AD334-6689-3563-35BD-7663850CF5CC}"/>
              </a:ext>
            </a:extLst>
          </p:cNvPr>
          <p:cNvSpPr txBox="1"/>
          <p:nvPr/>
        </p:nvSpPr>
        <p:spPr>
          <a:xfrm>
            <a:off x="6933059" y="3008311"/>
            <a:ext cx="14003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CEBAF, Tunnel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06/21/2023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79D7D-7C12-9B72-8F86-89F1E969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22" y="926298"/>
            <a:ext cx="3255903" cy="2441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26C4C-4AD5-3B94-B762-C01186D7758F}"/>
              </a:ext>
            </a:extLst>
          </p:cNvPr>
          <p:cNvSpPr txBox="1"/>
          <p:nvPr/>
        </p:nvSpPr>
        <p:spPr>
          <a:xfrm>
            <a:off x="10440608" y="2615086"/>
            <a:ext cx="88259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booster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FC4BAE-7040-DC9E-4BDD-EEB2F0FAB222}"/>
              </a:ext>
            </a:extLst>
          </p:cNvPr>
          <p:cNvCxnSpPr>
            <a:cxnSpLocks/>
          </p:cNvCxnSpPr>
          <p:nvPr/>
        </p:nvCxnSpPr>
        <p:spPr>
          <a:xfrm flipV="1">
            <a:off x="11052256" y="1908313"/>
            <a:ext cx="357866" cy="61797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045D70-670C-131F-2AA9-E825B861813F}"/>
              </a:ext>
            </a:extLst>
          </p:cNvPr>
          <p:cNvCxnSpPr>
            <a:cxnSpLocks/>
          </p:cNvCxnSpPr>
          <p:nvPr/>
        </p:nvCxnSpPr>
        <p:spPr>
          <a:xfrm flipV="1">
            <a:off x="11510353" y="1736062"/>
            <a:ext cx="368953" cy="131448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564610-9D05-C09B-A843-224FF0B51627}"/>
              </a:ext>
            </a:extLst>
          </p:cNvPr>
          <p:cNvSpPr txBox="1"/>
          <p:nvPr/>
        </p:nvSpPr>
        <p:spPr>
          <a:xfrm>
            <a:off x="8278363" y="2098796"/>
            <a:ext cx="58221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UITF</a:t>
            </a:r>
          </a:p>
          <a:p>
            <a:pPr algn="ctr">
              <a:lnSpc>
                <a:spcPct val="90000"/>
              </a:lnSpc>
            </a:pPr>
            <a:r>
              <a:rPr lang="en-US" sz="1400" dirty="0"/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D0E91-5CD4-C838-DEF3-9117F4A39B2B}"/>
              </a:ext>
            </a:extLst>
          </p:cNvPr>
          <p:cNvSpPr txBox="1"/>
          <p:nvPr/>
        </p:nvSpPr>
        <p:spPr>
          <a:xfrm>
            <a:off x="10810339" y="3050548"/>
            <a:ext cx="137848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200 kV </a:t>
            </a:r>
            <a:r>
              <a:rPr lang="en-US" sz="1200" dirty="0" err="1">
                <a:solidFill>
                  <a:schemeClr val="bg1"/>
                </a:solidFill>
              </a:rPr>
              <a:t>photogun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729F6F-D5ED-C2B3-D18A-29FB7C11A382}"/>
              </a:ext>
            </a:extLst>
          </p:cNvPr>
          <p:cNvSpPr txBox="1"/>
          <p:nvPr/>
        </p:nvSpPr>
        <p:spPr>
          <a:xfrm>
            <a:off x="7259171" y="5192323"/>
            <a:ext cx="88259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200 kV </a:t>
            </a:r>
            <a:r>
              <a:rPr lang="en-US" sz="1200" dirty="0" err="1">
                <a:solidFill>
                  <a:schemeClr val="bg1"/>
                </a:solidFill>
              </a:rPr>
              <a:t>photogun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F63DCA-6B1D-D2B9-92D9-2B6FCA2D40F3}"/>
              </a:ext>
            </a:extLst>
          </p:cNvPr>
          <p:cNvCxnSpPr>
            <a:cxnSpLocks/>
          </p:cNvCxnSpPr>
          <p:nvPr/>
        </p:nvCxnSpPr>
        <p:spPr>
          <a:xfrm flipH="1" flipV="1">
            <a:off x="7513025" y="4661005"/>
            <a:ext cx="120226" cy="53131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C65ACE-4913-8A98-F167-8E75690BC87B}"/>
              </a:ext>
            </a:extLst>
          </p:cNvPr>
          <p:cNvCxnSpPr>
            <a:cxnSpLocks/>
          </p:cNvCxnSpPr>
          <p:nvPr/>
        </p:nvCxnSpPr>
        <p:spPr>
          <a:xfrm flipV="1">
            <a:off x="8021541" y="4906054"/>
            <a:ext cx="1095857" cy="102564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E69545-95D2-09C3-BDC5-454E586FE309}"/>
              </a:ext>
            </a:extLst>
          </p:cNvPr>
          <p:cNvSpPr txBox="1"/>
          <p:nvPr/>
        </p:nvSpPr>
        <p:spPr>
          <a:xfrm>
            <a:off x="7412923" y="5953953"/>
            <a:ext cx="76203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booster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895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B7C0-94D9-993E-EDDA-92632C0F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/>
          <a:p>
            <a:r>
              <a:rPr lang="en-US" dirty="0"/>
              <a:t>Operator Staffing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C4375-378D-4498-059A-2D836F4C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98" y="1508759"/>
            <a:ext cx="5448683" cy="4812527"/>
          </a:xfrm>
        </p:spPr>
        <p:txBody>
          <a:bodyPr/>
          <a:lstStyle/>
          <a:p>
            <a:r>
              <a:rPr lang="en-US" sz="2400" dirty="0"/>
              <a:t>Present operations group staffing (21) is suboptimal.</a:t>
            </a:r>
          </a:p>
          <a:p>
            <a:r>
              <a:rPr lang="en-US" sz="2400" i="1" dirty="0"/>
              <a:t>Path Forward:</a:t>
            </a:r>
            <a:r>
              <a:rPr lang="en-US" sz="2400" dirty="0"/>
              <a:t> Four more operator positions approved, bringing Ops group staffing to 25.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0C54F8F-846F-BB3E-76B0-7E832D31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" y="904878"/>
            <a:ext cx="4663961" cy="55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1FC0-0E87-3FEA-5066-E03AEFA8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28AFB-038A-3817-22A0-B29E8C492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Difficult but successful physics run</a:t>
            </a:r>
          </a:p>
          <a:p>
            <a:r>
              <a:rPr lang="en-US" sz="2400" dirty="0"/>
              <a:t>All major planned SAD activities are completed, including installation of the injector and plasma processing of 4 cryomodules. Checkouts are in progress.</a:t>
            </a:r>
          </a:p>
          <a:p>
            <a:r>
              <a:rPr lang="en-US" sz="2400" dirty="0"/>
              <a:t>Delivering on CPP to increase energy reach and improve reliability is critical for meeting program goals. </a:t>
            </a:r>
          </a:p>
          <a:p>
            <a:r>
              <a:rPr lang="en-US" sz="2400"/>
              <a:t>Need </a:t>
            </a:r>
            <a:r>
              <a:rPr lang="en-US" sz="2400" dirty="0"/>
              <a:t>to examine sources of beam loss trips at a high current.</a:t>
            </a:r>
          </a:p>
          <a:p>
            <a:r>
              <a:rPr lang="en-US" sz="2400" dirty="0"/>
              <a:t>Operator staffing needs were addressed. </a:t>
            </a:r>
          </a:p>
          <a:p>
            <a:r>
              <a:rPr lang="en-US" sz="2400" dirty="0"/>
              <a:t>Looking to another year of operations. 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80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4C0FC-3D51-4CBD-85A1-7EEBC752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A6691-8D6F-4394-82CC-7E070AD93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9"/>
          <a:stretch/>
        </p:blipFill>
        <p:spPr>
          <a:xfrm>
            <a:off x="3974214" y="1371600"/>
            <a:ext cx="4168776" cy="48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BDE7-D049-FBEB-C43E-FB926532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8BCC-F269-50D4-2C7B-0FA020EA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About myself</a:t>
            </a:r>
          </a:p>
          <a:p>
            <a:r>
              <a:rPr lang="en-US" sz="2400" dirty="0"/>
              <a:t>CEBAF operations priorities </a:t>
            </a:r>
          </a:p>
          <a:p>
            <a:r>
              <a:rPr lang="en-US" sz="2400" dirty="0"/>
              <a:t>Current operations, downtime activities, and operational challenges</a:t>
            </a:r>
          </a:p>
          <a:p>
            <a:r>
              <a:rPr lang="en-US" sz="2400" dirty="0"/>
              <a:t>CEBAF Performance Plan (CPP)</a:t>
            </a:r>
          </a:p>
          <a:p>
            <a:r>
              <a:rPr lang="en-US" sz="2400" dirty="0"/>
              <a:t>Plasma processing</a:t>
            </a:r>
          </a:p>
          <a:p>
            <a:r>
              <a:rPr lang="en-US" sz="2400" dirty="0"/>
              <a:t>Injector upgrade</a:t>
            </a:r>
          </a:p>
          <a:p>
            <a:r>
              <a:rPr lang="en-US" sz="2400" dirty="0"/>
              <a:t>Operator Staffing</a:t>
            </a:r>
          </a:p>
          <a:p>
            <a:r>
              <a:rPr lang="en-US" sz="2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335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F1A2-4369-7B0A-8FEE-94F96DD9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B7F4A-0DE4-7BF8-9DAC-31354644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Director of Accelerator Operations at Jefferson Lab, start date May 16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Experience</a:t>
            </a:r>
          </a:p>
          <a:p>
            <a:pPr lvl="1"/>
            <a:r>
              <a:rPr lang="en-US" sz="2000" dirty="0"/>
              <a:t>30 years in the field of particle accelerators.</a:t>
            </a:r>
          </a:p>
          <a:p>
            <a:pPr lvl="1"/>
            <a:r>
              <a:rPr lang="en-US" sz="2000" dirty="0"/>
              <a:t>14 years of experience with DOE 413 projects.</a:t>
            </a:r>
          </a:p>
          <a:p>
            <a:pPr lvl="1"/>
            <a:r>
              <a:rPr lang="en-US" sz="2000" dirty="0"/>
              <a:t>Fermilab, FRIB/MSU, Brookhaven/RHIC, Jefferson Lab, </a:t>
            </a:r>
            <a:r>
              <a:rPr lang="en-US" sz="2000" dirty="0" err="1"/>
              <a:t>Budker</a:t>
            </a:r>
            <a:r>
              <a:rPr lang="en-US" sz="2000" dirty="0"/>
              <a:t> Institute.</a:t>
            </a:r>
          </a:p>
          <a:p>
            <a:r>
              <a:rPr lang="en-US" sz="2400" dirty="0"/>
              <a:t>Recent positions</a:t>
            </a:r>
          </a:p>
          <a:p>
            <a:pPr lvl="1"/>
            <a:r>
              <a:rPr lang="en-US" sz="2000" dirty="0"/>
              <a:t>PIP-II Project Lead Scientist (Fermilab).</a:t>
            </a:r>
          </a:p>
          <a:p>
            <a:pPr lvl="1"/>
            <a:r>
              <a:rPr lang="en-US" sz="2000" dirty="0"/>
              <a:t>FRIB Front End Dept. Manager and Accelerator Ops Dept. Manager (FRIB/MSU).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6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3AF6-50F7-81CC-0B25-E988FF1A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Operations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FE7D-C8E8-C61A-6A3C-30422D64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Deliver beam (up) to four Halls for nuclear physics program safely and reliably</a:t>
            </a:r>
          </a:p>
          <a:p>
            <a:r>
              <a:rPr lang="en-US" sz="2400" dirty="0"/>
              <a:t>Execute the CEBAF Performance Plan Project</a:t>
            </a:r>
          </a:p>
          <a:p>
            <a:pPr lvl="1"/>
            <a:r>
              <a:rPr lang="en-US" sz="2000" dirty="0"/>
              <a:t>Extend CEBAF energy reach up to 12 GeV after 5.5 passes with margin</a:t>
            </a:r>
          </a:p>
          <a:p>
            <a:pPr lvl="1"/>
            <a:r>
              <a:rPr lang="en-US" sz="2000" dirty="0"/>
              <a:t>Improve hardware reliability through acquisition of critical spares and by addressing component obsolesce</a:t>
            </a:r>
            <a:endParaRPr lang="en-US" sz="2400" dirty="0"/>
          </a:p>
          <a:p>
            <a:r>
              <a:rPr lang="en-US" sz="2400" dirty="0"/>
              <a:t>Increase beam availability: reduce number of trips and unscheduled downtime</a:t>
            </a:r>
          </a:p>
          <a:p>
            <a:r>
              <a:rPr lang="en-US" sz="2400" dirty="0"/>
              <a:t>Improve CEBAF performance with a high current. </a:t>
            </a:r>
          </a:p>
          <a:p>
            <a:r>
              <a:rPr lang="en-US" sz="2400" dirty="0"/>
              <a:t>Improve startup and beam recovery procedures to give physics more time</a:t>
            </a:r>
          </a:p>
          <a:p>
            <a:r>
              <a:rPr lang="en-US" sz="2400" dirty="0"/>
              <a:t>Prepare for upcoming experiments to meet users’ requirements</a:t>
            </a:r>
          </a:p>
          <a:p>
            <a:r>
              <a:rPr lang="en-US" sz="2400" dirty="0"/>
              <a:t>Enhance CEBAF capabilities through AIPs</a:t>
            </a:r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0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E517-742D-3603-4B14-F11C5238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and FY 24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D48-8FAB-80BA-25A6-1D28390E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0" y="1201501"/>
            <a:ext cx="6184260" cy="5243366"/>
          </a:xfrm>
        </p:spPr>
        <p:txBody>
          <a:bodyPr/>
          <a:lstStyle/>
          <a:p>
            <a:r>
              <a:rPr lang="en-US" sz="2000" dirty="0"/>
              <a:t>FY23</a:t>
            </a:r>
          </a:p>
          <a:p>
            <a:pPr lvl="1"/>
            <a:r>
              <a:rPr lang="en-US" sz="2000" dirty="0"/>
              <a:t>33 weeks of beam operations</a:t>
            </a:r>
          </a:p>
          <a:p>
            <a:pPr lvl="1"/>
            <a:r>
              <a:rPr lang="en-US" sz="2000" dirty="0"/>
              <a:t>Main challenges</a:t>
            </a:r>
          </a:p>
          <a:p>
            <a:pPr lvl="2"/>
            <a:r>
              <a:rPr lang="en-US" sz="1600" dirty="0"/>
              <a:t>Delivering beam to four halls beyond 800 kW was challenging. It will be a lesser problem for three halls.</a:t>
            </a:r>
          </a:p>
          <a:p>
            <a:pPr lvl="2"/>
            <a:r>
              <a:rPr lang="en-US" sz="1600" dirty="0"/>
              <a:t>Lower than optimal energy margin caused frequent RF trips.</a:t>
            </a:r>
            <a:endParaRPr lang="en-US" sz="1200" dirty="0"/>
          </a:p>
          <a:p>
            <a:pPr lvl="1"/>
            <a:r>
              <a:rPr lang="en-US" sz="2000" dirty="0"/>
              <a:t>Scheduled Accelerator Down, starting March 20</a:t>
            </a:r>
          </a:p>
          <a:p>
            <a:pPr lvl="2"/>
            <a:r>
              <a:rPr lang="en-US" sz="1600" dirty="0"/>
              <a:t>Shutdown extended due to safety </a:t>
            </a:r>
            <a:r>
              <a:rPr lang="en-US" sz="1600"/>
              <a:t>pause </a:t>
            </a:r>
            <a:endParaRPr lang="en-US" sz="2000" dirty="0"/>
          </a:p>
          <a:p>
            <a:r>
              <a:rPr lang="en-US" sz="2000" dirty="0"/>
              <a:t>FY24</a:t>
            </a:r>
          </a:p>
          <a:p>
            <a:pPr lvl="1"/>
            <a:r>
              <a:rPr lang="en-US" sz="2000" dirty="0"/>
              <a:t>Expected challenges</a:t>
            </a:r>
          </a:p>
          <a:p>
            <a:pPr lvl="2"/>
            <a:r>
              <a:rPr lang="en-US" sz="1600" dirty="0"/>
              <a:t>CEBAF will operate with higher energy and current after scheduled accelerator shutdown</a:t>
            </a:r>
          </a:p>
          <a:p>
            <a:pPr lvl="2"/>
            <a:r>
              <a:rPr lang="en-US" sz="1600" dirty="0"/>
              <a:t>Increasing CEBAF energy reach will be critical</a:t>
            </a:r>
          </a:p>
          <a:p>
            <a:pPr lvl="1"/>
            <a:r>
              <a:rPr lang="en-US" sz="2000" dirty="0"/>
              <a:t>Scheduled Accelerator Down, starting March 20</a:t>
            </a:r>
          </a:p>
          <a:p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52335A-CB76-35B2-8870-777308D73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49224"/>
              </p:ext>
            </p:extLst>
          </p:nvPr>
        </p:nvGraphicFramePr>
        <p:xfrm>
          <a:off x="6622143" y="1141514"/>
          <a:ext cx="5566682" cy="2529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95843">
                  <a:extLst>
                    <a:ext uri="{9D8B030D-6E8A-4147-A177-3AD203B41FA5}">
                      <a16:colId xmlns:a16="http://schemas.microsoft.com/office/drawing/2014/main" val="4204750259"/>
                    </a:ext>
                  </a:extLst>
                </a:gridCol>
                <a:gridCol w="1144905">
                  <a:extLst>
                    <a:ext uri="{9D8B030D-6E8A-4147-A177-3AD203B41FA5}">
                      <a16:colId xmlns:a16="http://schemas.microsoft.com/office/drawing/2014/main" val="2880447142"/>
                    </a:ext>
                  </a:extLst>
                </a:gridCol>
                <a:gridCol w="2125934">
                  <a:extLst>
                    <a:ext uri="{9D8B030D-6E8A-4147-A177-3AD203B41FA5}">
                      <a16:colId xmlns:a16="http://schemas.microsoft.com/office/drawing/2014/main" val="1997008482"/>
                    </a:ext>
                  </a:extLst>
                </a:gridCol>
              </a:tblGrid>
              <a:tr h="505972">
                <a:tc>
                  <a:txBody>
                    <a:bodyPr/>
                    <a:lstStyle/>
                    <a:p>
                      <a:r>
                        <a:rPr lang="en-US" sz="1600" dirty="0"/>
                        <a:t>Physics Run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Energy Gain / </a:t>
                      </a:r>
                      <a:r>
                        <a:rPr lang="en-US" sz="1600" dirty="0" err="1"/>
                        <a:t>Linac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75578"/>
                  </a:ext>
                </a:extLst>
              </a:tr>
              <a:tr h="505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Oct 1 – Dec 19, 2022</a:t>
                      </a:r>
                    </a:p>
                  </a:txBody>
                  <a:tcPr anchor="ctr">
                    <a:solidFill>
                      <a:srgbClr val="F0E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A, B, C, D</a:t>
                      </a:r>
                    </a:p>
                  </a:txBody>
                  <a:tcPr anchor="ctr">
                    <a:solidFill>
                      <a:srgbClr val="F0E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1047 MeV</a:t>
                      </a:r>
                    </a:p>
                  </a:txBody>
                  <a:tcPr anchor="ctr">
                    <a:solidFill>
                      <a:srgbClr val="F0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76845"/>
                  </a:ext>
                </a:extLst>
              </a:tr>
              <a:tr h="505972">
                <a:tc>
                  <a:txBody>
                    <a:bodyPr/>
                    <a:lstStyle/>
                    <a:p>
                      <a:r>
                        <a:rPr lang="en-US" sz="1600" dirty="0"/>
                        <a:t>Jan 9 – Mar 20, 2023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44223"/>
                  </a:ext>
                </a:extLst>
              </a:tr>
              <a:tr h="50597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Scheduled Accelerator Shutdown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949773"/>
                  </a:ext>
                </a:extLst>
              </a:tr>
              <a:tr h="5059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Jul 21* – Sep 30,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A, B,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1047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57328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57FB-63EA-28DF-6A7F-4908BEA23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79868"/>
              </p:ext>
            </p:extLst>
          </p:nvPr>
        </p:nvGraphicFramePr>
        <p:xfrm>
          <a:off x="6622143" y="4017932"/>
          <a:ext cx="5566682" cy="2529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4701">
                  <a:extLst>
                    <a:ext uri="{9D8B030D-6E8A-4147-A177-3AD203B41FA5}">
                      <a16:colId xmlns:a16="http://schemas.microsoft.com/office/drawing/2014/main" val="4204750259"/>
                    </a:ext>
                  </a:extLst>
                </a:gridCol>
                <a:gridCol w="1152305">
                  <a:extLst>
                    <a:ext uri="{9D8B030D-6E8A-4147-A177-3AD203B41FA5}">
                      <a16:colId xmlns:a16="http://schemas.microsoft.com/office/drawing/2014/main" val="2880447142"/>
                    </a:ext>
                  </a:extLst>
                </a:gridCol>
                <a:gridCol w="2139676">
                  <a:extLst>
                    <a:ext uri="{9D8B030D-6E8A-4147-A177-3AD203B41FA5}">
                      <a16:colId xmlns:a16="http://schemas.microsoft.com/office/drawing/2014/main" val="1997008482"/>
                    </a:ext>
                  </a:extLst>
                </a:gridCol>
              </a:tblGrid>
              <a:tr h="505972">
                <a:tc>
                  <a:txBody>
                    <a:bodyPr/>
                    <a:lstStyle/>
                    <a:p>
                      <a:r>
                        <a:rPr lang="en-US" sz="1600" dirty="0"/>
                        <a:t>Physics Run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Energy Gain / </a:t>
                      </a:r>
                      <a:r>
                        <a:rPr lang="en-US" sz="1600" dirty="0" err="1"/>
                        <a:t>Linac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175578"/>
                  </a:ext>
                </a:extLst>
              </a:tr>
              <a:tr h="505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Oct 1 – Dec 18, 2023</a:t>
                      </a:r>
                    </a:p>
                  </a:txBody>
                  <a:tcPr anchor="ctr">
                    <a:solidFill>
                      <a:srgbClr val="F0E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A, B, C</a:t>
                      </a:r>
                    </a:p>
                  </a:txBody>
                  <a:tcPr anchor="ctr">
                    <a:solidFill>
                      <a:srgbClr val="F0E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1047 MeV</a:t>
                      </a:r>
                    </a:p>
                  </a:txBody>
                  <a:tcPr anchor="ctr">
                    <a:solidFill>
                      <a:srgbClr val="F0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76845"/>
                  </a:ext>
                </a:extLst>
              </a:tr>
              <a:tr h="505972">
                <a:tc>
                  <a:txBody>
                    <a:bodyPr/>
                    <a:lstStyle/>
                    <a:p>
                      <a:r>
                        <a:rPr lang="en-US" sz="1600" dirty="0"/>
                        <a:t>Jan 11 – Mar 18, 2024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44223"/>
                  </a:ext>
                </a:extLst>
              </a:tr>
              <a:tr h="50597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Scheduled Accelerator Shutdown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577749"/>
                  </a:ext>
                </a:extLst>
              </a:tr>
              <a:tr h="5059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Jul 20 – Sep 30,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A, B, C,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5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3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0BD2-5A30-5553-CAE9-0ACC3905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Run (07/2022 – 03/2023) Beam Availability and Reliability</a:t>
            </a:r>
          </a:p>
        </p:txBody>
      </p:sp>
      <p:pic>
        <p:nvPicPr>
          <p:cNvPr id="7" name="Picture 6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39B84FB5-85D2-E8F6-E018-6F1EF7816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3" y="952686"/>
            <a:ext cx="7372973" cy="5409830"/>
          </a:xfrm>
          <a:prstGeom prst="rect">
            <a:avLst/>
          </a:prstGeom>
        </p:spPr>
      </p:pic>
      <p:pic>
        <p:nvPicPr>
          <p:cNvPr id="11" name="Picture 10" descr="A screenshot of a report&#10;&#10;Description automatically generated with low confidence">
            <a:extLst>
              <a:ext uri="{FF2B5EF4-FFF2-40B4-BE49-F238E27FC236}">
                <a16:creationId xmlns:a16="http://schemas.microsoft.com/office/drawing/2014/main" id="{A8F11557-4B3B-64C8-27CF-9626E5E8D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61" y="1714501"/>
            <a:ext cx="40061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1D06-484A-0510-6F38-DE8DB497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Sources of Downtime And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48C9-15D5-94E9-7A21-AC97E53E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508760"/>
            <a:ext cx="11422261" cy="4047778"/>
          </a:xfrm>
        </p:spPr>
        <p:txBody>
          <a:bodyPr/>
          <a:lstStyle/>
          <a:p>
            <a:r>
              <a:rPr lang="en-US" sz="2400" dirty="0"/>
              <a:t>RF trips and repairs are the largest contributors to downtime (31%)</a:t>
            </a:r>
          </a:p>
          <a:p>
            <a:pPr lvl="1"/>
            <a:r>
              <a:rPr lang="en-US" sz="2000" dirty="0"/>
              <a:t>Increase energy margin</a:t>
            </a:r>
          </a:p>
          <a:p>
            <a:r>
              <a:rPr lang="en-US" sz="2400" dirty="0"/>
              <a:t>Beam losses and unscheduled tuning responsible for ~27% of downtime</a:t>
            </a:r>
          </a:p>
          <a:p>
            <a:pPr lvl="1"/>
            <a:r>
              <a:rPr lang="en-US" sz="2000" dirty="0"/>
              <a:t>Assess calibration of BLMs (LDRD)</a:t>
            </a:r>
          </a:p>
          <a:p>
            <a:pPr lvl="1"/>
            <a:r>
              <a:rPr lang="en-US" sz="2000" dirty="0"/>
              <a:t>Conduct a mini-workshop to develop path forward with BLM system upgrade</a:t>
            </a:r>
          </a:p>
          <a:p>
            <a:pPr lvl="1"/>
            <a:r>
              <a:rPr lang="en-US" sz="2000" dirty="0"/>
              <a:t>Assess the need to optimize cavity loading for high current beam</a:t>
            </a:r>
          </a:p>
          <a:p>
            <a:r>
              <a:rPr lang="en-US" sz="2400" dirty="0"/>
              <a:t>Reliability of magnets and other hardware remains a major contributor</a:t>
            </a:r>
          </a:p>
          <a:p>
            <a:pPr lvl="1"/>
            <a:r>
              <a:rPr lang="en-US" sz="2000" dirty="0"/>
              <a:t>Deliver on CPP Reliability subproject</a:t>
            </a:r>
          </a:p>
          <a:p>
            <a:pPr lvl="1"/>
            <a:r>
              <a:rPr lang="en-US" sz="2000" dirty="0"/>
              <a:t>Preventive maintenance</a:t>
            </a:r>
          </a:p>
          <a:p>
            <a:r>
              <a:rPr lang="en-US" sz="2400" dirty="0"/>
              <a:t>2023 </a:t>
            </a:r>
            <a:r>
              <a:rPr lang="en-US" sz="2400" dirty="0" err="1"/>
              <a:t>StayTreat</a:t>
            </a:r>
            <a:r>
              <a:rPr lang="en-US" sz="2400" dirty="0"/>
              <a:t> (/06/06/2023) assessed acc. performance,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/>
              <a:t>   discussed lessons-learned, and provided recommendations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564891-E700-20A2-01F7-52C76476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245" y="4633875"/>
            <a:ext cx="3280580" cy="18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427E-1781-9FA8-D4F8-887B1D2A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Scheduled Accelerator Downtime (SAD)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EEBC-910B-1CBD-0494-A15C50FF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56104"/>
            <a:ext cx="11369809" cy="1734799"/>
          </a:xfrm>
        </p:spPr>
        <p:txBody>
          <a:bodyPr/>
          <a:lstStyle/>
          <a:p>
            <a:r>
              <a:rPr lang="en-US" sz="2000" dirty="0"/>
              <a:t>New Injector will reduce helicity correlated asymmetries for MOLLER.</a:t>
            </a:r>
          </a:p>
          <a:p>
            <a:r>
              <a:rPr lang="en-US" sz="2000" dirty="0"/>
              <a:t>Installed cryomodules and plasma processing will increase energy reach.</a:t>
            </a:r>
          </a:p>
          <a:p>
            <a:r>
              <a:rPr lang="en-US" sz="2000" dirty="0"/>
              <a:t>Personnel Safety System upgrade, once a year certification is considered</a:t>
            </a:r>
          </a:p>
          <a:p>
            <a:r>
              <a:rPr lang="en-US" sz="2000" dirty="0"/>
              <a:t>All SAD scheduled major activities completed, hot checkout in progress.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15A5AF-E0F2-A670-C692-83A7BDC0EBE0}"/>
              </a:ext>
            </a:extLst>
          </p:cNvPr>
          <p:cNvSpPr/>
          <p:nvPr/>
        </p:nvSpPr>
        <p:spPr>
          <a:xfrm>
            <a:off x="2278422" y="4172124"/>
            <a:ext cx="7631979" cy="155863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762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1B84A-9366-3FCC-9806-91550AC7BD82}"/>
              </a:ext>
            </a:extLst>
          </p:cNvPr>
          <p:cNvCxnSpPr/>
          <p:nvPr/>
        </p:nvCxnSpPr>
        <p:spPr>
          <a:xfrm flipH="1">
            <a:off x="1608065" y="4161733"/>
            <a:ext cx="19846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37A148-EF8D-FEB5-36A5-61270BC220BA}"/>
              </a:ext>
            </a:extLst>
          </p:cNvPr>
          <p:cNvSpPr/>
          <p:nvPr/>
        </p:nvSpPr>
        <p:spPr>
          <a:xfrm>
            <a:off x="7407924" y="5624773"/>
            <a:ext cx="426027" cy="21820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02D59B-8E1B-AE7C-4314-63380B3F83A0}"/>
              </a:ext>
            </a:extLst>
          </p:cNvPr>
          <p:cNvSpPr/>
          <p:nvPr/>
        </p:nvSpPr>
        <p:spPr>
          <a:xfrm>
            <a:off x="6570177" y="5626486"/>
            <a:ext cx="426027" cy="21820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9D3930-79F6-B83C-FDDA-DCEEF0E5F5CD}"/>
              </a:ext>
            </a:extLst>
          </p:cNvPr>
          <p:cNvSpPr/>
          <p:nvPr/>
        </p:nvSpPr>
        <p:spPr>
          <a:xfrm>
            <a:off x="4877022" y="5637589"/>
            <a:ext cx="426027" cy="21820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A30791-39B7-7286-B14D-007DD3A0B166}"/>
              </a:ext>
            </a:extLst>
          </p:cNvPr>
          <p:cNvSpPr/>
          <p:nvPr/>
        </p:nvSpPr>
        <p:spPr>
          <a:xfrm>
            <a:off x="8261710" y="5621655"/>
            <a:ext cx="426027" cy="21820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BAE37-C527-DCF5-A7D2-59134D6E01E6}"/>
              </a:ext>
            </a:extLst>
          </p:cNvPr>
          <p:cNvSpPr/>
          <p:nvPr/>
        </p:nvSpPr>
        <p:spPr>
          <a:xfrm>
            <a:off x="8261709" y="4114973"/>
            <a:ext cx="426028" cy="114301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CA1DA1-6EBE-26AF-1211-2BF361B22D4D}"/>
              </a:ext>
            </a:extLst>
          </p:cNvPr>
          <p:cNvSpPr/>
          <p:nvPr/>
        </p:nvSpPr>
        <p:spPr>
          <a:xfrm>
            <a:off x="1852395" y="4052628"/>
            <a:ext cx="426027" cy="21820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162987-D6CA-1B17-79B6-4527F9EDFAE8}"/>
              </a:ext>
            </a:extLst>
          </p:cNvPr>
          <p:cNvSpPr/>
          <p:nvPr/>
        </p:nvSpPr>
        <p:spPr>
          <a:xfrm>
            <a:off x="9047956" y="6470246"/>
            <a:ext cx="426027" cy="2182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BB2BC2-A326-6B31-E377-8F5D77FC17AE}"/>
              </a:ext>
            </a:extLst>
          </p:cNvPr>
          <p:cNvSpPr/>
          <p:nvPr/>
        </p:nvSpPr>
        <p:spPr>
          <a:xfrm>
            <a:off x="9047955" y="3230707"/>
            <a:ext cx="426027" cy="2182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EB955-EEE6-42D0-29F6-775680029421}"/>
              </a:ext>
            </a:extLst>
          </p:cNvPr>
          <p:cNvSpPr txBox="1"/>
          <p:nvPr/>
        </p:nvSpPr>
        <p:spPr>
          <a:xfrm>
            <a:off x="9533293" y="3059186"/>
            <a:ext cx="8819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C100-10R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98 MV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38692-BEC9-F869-3B7D-9AE2EA119312}"/>
              </a:ext>
            </a:extLst>
          </p:cNvPr>
          <p:cNvSpPr txBox="1"/>
          <p:nvPr/>
        </p:nvSpPr>
        <p:spPr>
          <a:xfrm>
            <a:off x="9464797" y="6153929"/>
            <a:ext cx="88197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C100-05R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98 MV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BD75DC-1DD5-8F47-6238-87EC93CA0CF9}"/>
              </a:ext>
            </a:extLst>
          </p:cNvPr>
          <p:cNvSpPr txBox="1"/>
          <p:nvPr/>
        </p:nvSpPr>
        <p:spPr>
          <a:xfrm>
            <a:off x="8070605" y="4238918"/>
            <a:ext cx="8082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1L26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Drift tube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EAE4D71-8EF2-122F-C9F7-566FC813D4A7}"/>
              </a:ext>
            </a:extLst>
          </p:cNvPr>
          <p:cNvSpPr/>
          <p:nvPr/>
        </p:nvSpPr>
        <p:spPr>
          <a:xfrm>
            <a:off x="8725837" y="3581920"/>
            <a:ext cx="446809" cy="467591"/>
          </a:xfrm>
          <a:custGeom>
            <a:avLst/>
            <a:gdLst>
              <a:gd name="connsiteX0" fmla="*/ 446809 w 446809"/>
              <a:gd name="connsiteY0" fmla="*/ 0 h 467591"/>
              <a:gd name="connsiteX1" fmla="*/ 426028 w 446809"/>
              <a:gd name="connsiteY1" fmla="*/ 72736 h 467591"/>
              <a:gd name="connsiteX2" fmla="*/ 384464 w 446809"/>
              <a:gd name="connsiteY2" fmla="*/ 135082 h 467591"/>
              <a:gd name="connsiteX3" fmla="*/ 363682 w 446809"/>
              <a:gd name="connsiteY3" fmla="*/ 166255 h 467591"/>
              <a:gd name="connsiteX4" fmla="*/ 342900 w 446809"/>
              <a:gd name="connsiteY4" fmla="*/ 197427 h 467591"/>
              <a:gd name="connsiteX5" fmla="*/ 311728 w 446809"/>
              <a:gd name="connsiteY5" fmla="*/ 228600 h 467591"/>
              <a:gd name="connsiteX6" fmla="*/ 290946 w 446809"/>
              <a:gd name="connsiteY6" fmla="*/ 259773 h 467591"/>
              <a:gd name="connsiteX7" fmla="*/ 259773 w 446809"/>
              <a:gd name="connsiteY7" fmla="*/ 290945 h 467591"/>
              <a:gd name="connsiteX8" fmla="*/ 238991 w 446809"/>
              <a:gd name="connsiteY8" fmla="*/ 322118 h 467591"/>
              <a:gd name="connsiteX9" fmla="*/ 176646 w 446809"/>
              <a:gd name="connsiteY9" fmla="*/ 363682 h 467591"/>
              <a:gd name="connsiteX10" fmla="*/ 145473 w 446809"/>
              <a:gd name="connsiteY10" fmla="*/ 384464 h 467591"/>
              <a:gd name="connsiteX11" fmla="*/ 83128 w 446809"/>
              <a:gd name="connsiteY11" fmla="*/ 405245 h 467591"/>
              <a:gd name="connsiteX12" fmla="*/ 0 w 446809"/>
              <a:gd name="connsiteY12" fmla="*/ 467591 h 4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809" h="467591">
                <a:moveTo>
                  <a:pt x="446809" y="0"/>
                </a:moveTo>
                <a:cubicBezTo>
                  <a:pt x="439882" y="24245"/>
                  <a:pt x="436595" y="49841"/>
                  <a:pt x="426028" y="72736"/>
                </a:cubicBezTo>
                <a:cubicBezTo>
                  <a:pt x="415561" y="95414"/>
                  <a:pt x="398319" y="114300"/>
                  <a:pt x="384464" y="135082"/>
                </a:cubicBezTo>
                <a:lnTo>
                  <a:pt x="363682" y="166255"/>
                </a:lnTo>
                <a:cubicBezTo>
                  <a:pt x="356755" y="176646"/>
                  <a:pt x="351730" y="188596"/>
                  <a:pt x="342900" y="197427"/>
                </a:cubicBezTo>
                <a:cubicBezTo>
                  <a:pt x="332509" y="207818"/>
                  <a:pt x="321135" y="217311"/>
                  <a:pt x="311728" y="228600"/>
                </a:cubicBezTo>
                <a:cubicBezTo>
                  <a:pt x="303733" y="238194"/>
                  <a:pt x="298941" y="250179"/>
                  <a:pt x="290946" y="259773"/>
                </a:cubicBezTo>
                <a:cubicBezTo>
                  <a:pt x="281538" y="271062"/>
                  <a:pt x="269181" y="279656"/>
                  <a:pt x="259773" y="290945"/>
                </a:cubicBezTo>
                <a:cubicBezTo>
                  <a:pt x="251778" y="300539"/>
                  <a:pt x="248389" y="313894"/>
                  <a:pt x="238991" y="322118"/>
                </a:cubicBezTo>
                <a:cubicBezTo>
                  <a:pt x="220194" y="338565"/>
                  <a:pt x="197428" y="349827"/>
                  <a:pt x="176646" y="363682"/>
                </a:cubicBezTo>
                <a:cubicBezTo>
                  <a:pt x="166255" y="370609"/>
                  <a:pt x="157321" y="380515"/>
                  <a:pt x="145473" y="384464"/>
                </a:cubicBezTo>
                <a:lnTo>
                  <a:pt x="83128" y="405245"/>
                </a:lnTo>
                <a:cubicBezTo>
                  <a:pt x="12631" y="452243"/>
                  <a:pt x="38443" y="429148"/>
                  <a:pt x="0" y="467591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39E70E4-B79A-01FB-8769-D371C5ABBC64}"/>
              </a:ext>
            </a:extLst>
          </p:cNvPr>
          <p:cNvSpPr/>
          <p:nvPr/>
        </p:nvSpPr>
        <p:spPr>
          <a:xfrm>
            <a:off x="7832219" y="3512647"/>
            <a:ext cx="484909" cy="512618"/>
          </a:xfrm>
          <a:custGeom>
            <a:avLst/>
            <a:gdLst>
              <a:gd name="connsiteX0" fmla="*/ 484909 w 484909"/>
              <a:gd name="connsiteY0" fmla="*/ 512618 h 512618"/>
              <a:gd name="connsiteX1" fmla="*/ 304800 w 484909"/>
              <a:gd name="connsiteY1" fmla="*/ 374073 h 512618"/>
              <a:gd name="connsiteX2" fmla="*/ 207818 w 484909"/>
              <a:gd name="connsiteY2" fmla="*/ 263237 h 512618"/>
              <a:gd name="connsiteX3" fmla="*/ 110836 w 484909"/>
              <a:gd name="connsiteY3" fmla="*/ 152400 h 512618"/>
              <a:gd name="connsiteX4" fmla="*/ 69273 w 484909"/>
              <a:gd name="connsiteY4" fmla="*/ 110837 h 512618"/>
              <a:gd name="connsiteX5" fmla="*/ 41564 w 484909"/>
              <a:gd name="connsiteY5" fmla="*/ 69273 h 512618"/>
              <a:gd name="connsiteX6" fmla="*/ 27709 w 484909"/>
              <a:gd name="connsiteY6" fmla="*/ 27709 h 512618"/>
              <a:gd name="connsiteX7" fmla="*/ 0 w 484909"/>
              <a:gd name="connsiteY7" fmla="*/ 0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909" h="512618">
                <a:moveTo>
                  <a:pt x="484909" y="512618"/>
                </a:moveTo>
                <a:cubicBezTo>
                  <a:pt x="444587" y="484393"/>
                  <a:pt x="346506" y="427695"/>
                  <a:pt x="304800" y="374073"/>
                </a:cubicBezTo>
                <a:cubicBezTo>
                  <a:pt x="217765" y="262171"/>
                  <a:pt x="288281" y="316879"/>
                  <a:pt x="207818" y="263237"/>
                </a:cubicBezTo>
                <a:cubicBezTo>
                  <a:pt x="161995" y="194502"/>
                  <a:pt x="191883" y="233447"/>
                  <a:pt x="110836" y="152400"/>
                </a:cubicBezTo>
                <a:cubicBezTo>
                  <a:pt x="96982" y="138546"/>
                  <a:pt x="80141" y="127139"/>
                  <a:pt x="69273" y="110837"/>
                </a:cubicBezTo>
                <a:cubicBezTo>
                  <a:pt x="60037" y="96982"/>
                  <a:pt x="49011" y="84166"/>
                  <a:pt x="41564" y="69273"/>
                </a:cubicBezTo>
                <a:cubicBezTo>
                  <a:pt x="35033" y="56211"/>
                  <a:pt x="35223" y="40232"/>
                  <a:pt x="27709" y="27709"/>
                </a:cubicBezTo>
                <a:cubicBezTo>
                  <a:pt x="20989" y="16508"/>
                  <a:pt x="9236" y="9236"/>
                  <a:pt x="0" y="0"/>
                </a:cubicBezTo>
              </a:path>
            </a:pathLst>
          </a:custGeom>
          <a:noFill/>
          <a:ln w="38100">
            <a:solidFill>
              <a:schemeClr val="accent5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9D2071E-0125-1BC5-225E-25C64783A2DA}"/>
              </a:ext>
            </a:extLst>
          </p:cNvPr>
          <p:cNvSpPr/>
          <p:nvPr/>
        </p:nvSpPr>
        <p:spPr>
          <a:xfrm>
            <a:off x="8649637" y="5964902"/>
            <a:ext cx="457200" cy="401782"/>
          </a:xfrm>
          <a:custGeom>
            <a:avLst/>
            <a:gdLst>
              <a:gd name="connsiteX0" fmla="*/ 457200 w 457200"/>
              <a:gd name="connsiteY0" fmla="*/ 401782 h 401782"/>
              <a:gd name="connsiteX1" fmla="*/ 332509 w 457200"/>
              <a:gd name="connsiteY1" fmla="*/ 277091 h 401782"/>
              <a:gd name="connsiteX2" fmla="*/ 290946 w 457200"/>
              <a:gd name="connsiteY2" fmla="*/ 263236 h 401782"/>
              <a:gd name="connsiteX3" fmla="*/ 207818 w 457200"/>
              <a:gd name="connsiteY3" fmla="*/ 207818 h 401782"/>
              <a:gd name="connsiteX4" fmla="*/ 166255 w 457200"/>
              <a:gd name="connsiteY4" fmla="*/ 180109 h 401782"/>
              <a:gd name="connsiteX5" fmla="*/ 96982 w 457200"/>
              <a:gd name="connsiteY5" fmla="*/ 96982 h 401782"/>
              <a:gd name="connsiteX6" fmla="*/ 55418 w 457200"/>
              <a:gd name="connsiteY6" fmla="*/ 69273 h 401782"/>
              <a:gd name="connsiteX7" fmla="*/ 27709 w 457200"/>
              <a:gd name="connsiteY7" fmla="*/ 41563 h 401782"/>
              <a:gd name="connsiteX8" fmla="*/ 0 w 457200"/>
              <a:gd name="connsiteY8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401782">
                <a:moveTo>
                  <a:pt x="457200" y="401782"/>
                </a:moveTo>
                <a:cubicBezTo>
                  <a:pt x="412449" y="349573"/>
                  <a:pt x="390254" y="305964"/>
                  <a:pt x="332509" y="277091"/>
                </a:cubicBezTo>
                <a:cubicBezTo>
                  <a:pt x="319447" y="270560"/>
                  <a:pt x="303712" y="270328"/>
                  <a:pt x="290946" y="263236"/>
                </a:cubicBezTo>
                <a:cubicBezTo>
                  <a:pt x="261835" y="247063"/>
                  <a:pt x="235527" y="226291"/>
                  <a:pt x="207818" y="207818"/>
                </a:cubicBezTo>
                <a:lnTo>
                  <a:pt x="166255" y="180109"/>
                </a:lnTo>
                <a:cubicBezTo>
                  <a:pt x="139009" y="139239"/>
                  <a:pt x="136987" y="130319"/>
                  <a:pt x="96982" y="96982"/>
                </a:cubicBezTo>
                <a:cubicBezTo>
                  <a:pt x="84190" y="86322"/>
                  <a:pt x="68420" y="79675"/>
                  <a:pt x="55418" y="69273"/>
                </a:cubicBezTo>
                <a:cubicBezTo>
                  <a:pt x="45218" y="61113"/>
                  <a:pt x="35869" y="51763"/>
                  <a:pt x="27709" y="41563"/>
                </a:cubicBezTo>
                <a:cubicBezTo>
                  <a:pt x="17307" y="28561"/>
                  <a:pt x="0" y="0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331E5D-D229-D719-4E63-2BFC84D783C3}"/>
              </a:ext>
            </a:extLst>
          </p:cNvPr>
          <p:cNvSpPr txBox="1"/>
          <p:nvPr/>
        </p:nvSpPr>
        <p:spPr>
          <a:xfrm>
            <a:off x="8140409" y="5032074"/>
            <a:ext cx="7136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2L26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C100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76 MeV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3EAB69-497F-31F0-7DB4-BC35E54626F0}"/>
              </a:ext>
            </a:extLst>
          </p:cNvPr>
          <p:cNvSpPr txBox="1"/>
          <p:nvPr/>
        </p:nvSpPr>
        <p:spPr>
          <a:xfrm>
            <a:off x="7301898" y="5030724"/>
            <a:ext cx="71365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2L25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C100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90 MeV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4CA81-8329-6004-ACBE-5E5E311493B4}"/>
              </a:ext>
            </a:extLst>
          </p:cNvPr>
          <p:cNvSpPr txBox="1"/>
          <p:nvPr/>
        </p:nvSpPr>
        <p:spPr>
          <a:xfrm>
            <a:off x="6465164" y="5014617"/>
            <a:ext cx="71365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2L24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C100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82 MeV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893576-9EF2-B84A-E4BC-1FCDD72F887D}"/>
              </a:ext>
            </a:extLst>
          </p:cNvPr>
          <p:cNvSpPr txBox="1"/>
          <p:nvPr/>
        </p:nvSpPr>
        <p:spPr>
          <a:xfrm>
            <a:off x="4733205" y="5038691"/>
            <a:ext cx="71365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2L22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C100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84 MeV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891D4B-AC6E-CE24-CE95-CCAEB1E6D946}"/>
              </a:ext>
            </a:extLst>
          </p:cNvPr>
          <p:cNvSpPr/>
          <p:nvPr/>
        </p:nvSpPr>
        <p:spPr>
          <a:xfrm>
            <a:off x="5694792" y="5629622"/>
            <a:ext cx="426027" cy="21820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6684BA-DDAC-B5F0-8E3B-2DC0072AF986}"/>
              </a:ext>
            </a:extLst>
          </p:cNvPr>
          <p:cNvSpPr txBox="1"/>
          <p:nvPr/>
        </p:nvSpPr>
        <p:spPr>
          <a:xfrm>
            <a:off x="5550975" y="5030724"/>
            <a:ext cx="71365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2L23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C100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80 MeV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1E31C5-3927-957B-B2BA-FC0CCE13C0C9}"/>
              </a:ext>
            </a:extLst>
          </p:cNvPr>
          <p:cNvSpPr/>
          <p:nvPr/>
        </p:nvSpPr>
        <p:spPr>
          <a:xfrm>
            <a:off x="2628678" y="3229321"/>
            <a:ext cx="426027" cy="2182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0AC745-4022-B34E-3D92-FB598B042900}"/>
              </a:ext>
            </a:extLst>
          </p:cNvPr>
          <p:cNvSpPr txBox="1"/>
          <p:nvPr/>
        </p:nvSpPr>
        <p:spPr>
          <a:xfrm>
            <a:off x="3176537" y="3057800"/>
            <a:ext cx="75693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 Booster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D2F9303-CF9A-F019-F24D-C22D8D5887C6}"/>
              </a:ext>
            </a:extLst>
          </p:cNvPr>
          <p:cNvSpPr/>
          <p:nvPr/>
        </p:nvSpPr>
        <p:spPr>
          <a:xfrm>
            <a:off x="2306560" y="3580534"/>
            <a:ext cx="446809" cy="467591"/>
          </a:xfrm>
          <a:custGeom>
            <a:avLst/>
            <a:gdLst>
              <a:gd name="connsiteX0" fmla="*/ 446809 w 446809"/>
              <a:gd name="connsiteY0" fmla="*/ 0 h 467591"/>
              <a:gd name="connsiteX1" fmla="*/ 426028 w 446809"/>
              <a:gd name="connsiteY1" fmla="*/ 72736 h 467591"/>
              <a:gd name="connsiteX2" fmla="*/ 384464 w 446809"/>
              <a:gd name="connsiteY2" fmla="*/ 135082 h 467591"/>
              <a:gd name="connsiteX3" fmla="*/ 363682 w 446809"/>
              <a:gd name="connsiteY3" fmla="*/ 166255 h 467591"/>
              <a:gd name="connsiteX4" fmla="*/ 342900 w 446809"/>
              <a:gd name="connsiteY4" fmla="*/ 197427 h 467591"/>
              <a:gd name="connsiteX5" fmla="*/ 311728 w 446809"/>
              <a:gd name="connsiteY5" fmla="*/ 228600 h 467591"/>
              <a:gd name="connsiteX6" fmla="*/ 290946 w 446809"/>
              <a:gd name="connsiteY6" fmla="*/ 259773 h 467591"/>
              <a:gd name="connsiteX7" fmla="*/ 259773 w 446809"/>
              <a:gd name="connsiteY7" fmla="*/ 290945 h 467591"/>
              <a:gd name="connsiteX8" fmla="*/ 238991 w 446809"/>
              <a:gd name="connsiteY8" fmla="*/ 322118 h 467591"/>
              <a:gd name="connsiteX9" fmla="*/ 176646 w 446809"/>
              <a:gd name="connsiteY9" fmla="*/ 363682 h 467591"/>
              <a:gd name="connsiteX10" fmla="*/ 145473 w 446809"/>
              <a:gd name="connsiteY10" fmla="*/ 384464 h 467591"/>
              <a:gd name="connsiteX11" fmla="*/ 83128 w 446809"/>
              <a:gd name="connsiteY11" fmla="*/ 405245 h 467591"/>
              <a:gd name="connsiteX12" fmla="*/ 0 w 446809"/>
              <a:gd name="connsiteY12" fmla="*/ 467591 h 4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809" h="467591">
                <a:moveTo>
                  <a:pt x="446809" y="0"/>
                </a:moveTo>
                <a:cubicBezTo>
                  <a:pt x="439882" y="24245"/>
                  <a:pt x="436595" y="49841"/>
                  <a:pt x="426028" y="72736"/>
                </a:cubicBezTo>
                <a:cubicBezTo>
                  <a:pt x="415561" y="95414"/>
                  <a:pt x="398319" y="114300"/>
                  <a:pt x="384464" y="135082"/>
                </a:cubicBezTo>
                <a:lnTo>
                  <a:pt x="363682" y="166255"/>
                </a:lnTo>
                <a:cubicBezTo>
                  <a:pt x="356755" y="176646"/>
                  <a:pt x="351730" y="188596"/>
                  <a:pt x="342900" y="197427"/>
                </a:cubicBezTo>
                <a:cubicBezTo>
                  <a:pt x="332509" y="207818"/>
                  <a:pt x="321135" y="217311"/>
                  <a:pt x="311728" y="228600"/>
                </a:cubicBezTo>
                <a:cubicBezTo>
                  <a:pt x="303733" y="238194"/>
                  <a:pt x="298941" y="250179"/>
                  <a:pt x="290946" y="259773"/>
                </a:cubicBezTo>
                <a:cubicBezTo>
                  <a:pt x="281538" y="271062"/>
                  <a:pt x="269181" y="279656"/>
                  <a:pt x="259773" y="290945"/>
                </a:cubicBezTo>
                <a:cubicBezTo>
                  <a:pt x="251778" y="300539"/>
                  <a:pt x="248389" y="313894"/>
                  <a:pt x="238991" y="322118"/>
                </a:cubicBezTo>
                <a:cubicBezTo>
                  <a:pt x="220194" y="338565"/>
                  <a:pt x="197428" y="349827"/>
                  <a:pt x="176646" y="363682"/>
                </a:cubicBezTo>
                <a:cubicBezTo>
                  <a:pt x="166255" y="370609"/>
                  <a:pt x="157321" y="380515"/>
                  <a:pt x="145473" y="384464"/>
                </a:cubicBezTo>
                <a:lnTo>
                  <a:pt x="83128" y="405245"/>
                </a:lnTo>
                <a:cubicBezTo>
                  <a:pt x="12631" y="452243"/>
                  <a:pt x="38443" y="429148"/>
                  <a:pt x="0" y="467591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465A5B-BDB8-27E4-5116-296F429D305B}"/>
              </a:ext>
            </a:extLst>
          </p:cNvPr>
          <p:cNvSpPr txBox="1"/>
          <p:nvPr/>
        </p:nvSpPr>
        <p:spPr>
          <a:xfrm>
            <a:off x="5398205" y="6346823"/>
            <a:ext cx="21339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</a:rPr>
              <a:t>Plasma processing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96F328-5261-1ED6-10A7-96A95342A3A6}"/>
              </a:ext>
            </a:extLst>
          </p:cNvPr>
          <p:cNvCxnSpPr>
            <a:cxnSpLocks/>
          </p:cNvCxnSpPr>
          <p:nvPr/>
        </p:nvCxnSpPr>
        <p:spPr>
          <a:xfrm flipV="1">
            <a:off x="6647655" y="5929687"/>
            <a:ext cx="905368" cy="4122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E5286E8-521E-3825-B42B-D8304ABF497D}"/>
              </a:ext>
            </a:extLst>
          </p:cNvPr>
          <p:cNvCxnSpPr>
            <a:cxnSpLocks/>
          </p:cNvCxnSpPr>
          <p:nvPr/>
        </p:nvCxnSpPr>
        <p:spPr>
          <a:xfrm flipV="1">
            <a:off x="6465164" y="5924838"/>
            <a:ext cx="182491" cy="38584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598285-797F-0B9D-C8AD-A4E162E714FA}"/>
              </a:ext>
            </a:extLst>
          </p:cNvPr>
          <p:cNvCxnSpPr>
            <a:cxnSpLocks/>
          </p:cNvCxnSpPr>
          <p:nvPr/>
        </p:nvCxnSpPr>
        <p:spPr>
          <a:xfrm flipH="1" flipV="1">
            <a:off x="5984285" y="5925238"/>
            <a:ext cx="258827" cy="4414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8B19EB-604B-AFDF-BCB8-9D8CCB3BE727}"/>
              </a:ext>
            </a:extLst>
          </p:cNvPr>
          <p:cNvCxnSpPr>
            <a:cxnSpLocks/>
          </p:cNvCxnSpPr>
          <p:nvPr/>
        </p:nvCxnSpPr>
        <p:spPr>
          <a:xfrm flipH="1" flipV="1">
            <a:off x="5139378" y="5964902"/>
            <a:ext cx="955033" cy="40178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A5AA505F-B715-EF52-D425-D3EC532B350E}"/>
              </a:ext>
            </a:extLst>
          </p:cNvPr>
          <p:cNvSpPr/>
          <p:nvPr/>
        </p:nvSpPr>
        <p:spPr>
          <a:xfrm>
            <a:off x="7806727" y="6006465"/>
            <a:ext cx="581891" cy="706582"/>
          </a:xfrm>
          <a:custGeom>
            <a:avLst/>
            <a:gdLst>
              <a:gd name="connsiteX0" fmla="*/ 581891 w 581891"/>
              <a:gd name="connsiteY0" fmla="*/ 0 h 706582"/>
              <a:gd name="connsiteX1" fmla="*/ 498764 w 581891"/>
              <a:gd name="connsiteY1" fmla="*/ 96982 h 706582"/>
              <a:gd name="connsiteX2" fmla="*/ 471054 w 581891"/>
              <a:gd name="connsiteY2" fmla="*/ 152400 h 706582"/>
              <a:gd name="connsiteX3" fmla="*/ 387927 w 581891"/>
              <a:gd name="connsiteY3" fmla="*/ 277091 h 706582"/>
              <a:gd name="connsiteX4" fmla="*/ 360218 w 581891"/>
              <a:gd name="connsiteY4" fmla="*/ 318655 h 706582"/>
              <a:gd name="connsiteX5" fmla="*/ 332509 w 581891"/>
              <a:gd name="connsiteY5" fmla="*/ 360219 h 706582"/>
              <a:gd name="connsiteX6" fmla="*/ 249382 w 581891"/>
              <a:gd name="connsiteY6" fmla="*/ 443346 h 706582"/>
              <a:gd name="connsiteX7" fmla="*/ 207818 w 581891"/>
              <a:gd name="connsiteY7" fmla="*/ 484910 h 706582"/>
              <a:gd name="connsiteX8" fmla="*/ 166254 w 581891"/>
              <a:gd name="connsiteY8" fmla="*/ 512619 h 706582"/>
              <a:gd name="connsiteX9" fmla="*/ 96982 w 581891"/>
              <a:gd name="connsiteY9" fmla="*/ 595746 h 706582"/>
              <a:gd name="connsiteX10" fmla="*/ 55418 w 581891"/>
              <a:gd name="connsiteY10" fmla="*/ 623455 h 706582"/>
              <a:gd name="connsiteX11" fmla="*/ 41564 w 581891"/>
              <a:gd name="connsiteY11" fmla="*/ 665019 h 706582"/>
              <a:gd name="connsiteX12" fmla="*/ 13854 w 581891"/>
              <a:gd name="connsiteY12" fmla="*/ 692728 h 706582"/>
              <a:gd name="connsiteX13" fmla="*/ 0 w 581891"/>
              <a:gd name="connsiteY13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891" h="706582">
                <a:moveTo>
                  <a:pt x="581891" y="0"/>
                </a:moveTo>
                <a:cubicBezTo>
                  <a:pt x="554182" y="32327"/>
                  <a:pt x="523807" y="62548"/>
                  <a:pt x="498764" y="96982"/>
                </a:cubicBezTo>
                <a:cubicBezTo>
                  <a:pt x="486616" y="113685"/>
                  <a:pt x="481680" y="134690"/>
                  <a:pt x="471054" y="152400"/>
                </a:cubicBezTo>
                <a:cubicBezTo>
                  <a:pt x="471037" y="152428"/>
                  <a:pt x="401791" y="256295"/>
                  <a:pt x="387927" y="277091"/>
                </a:cubicBezTo>
                <a:lnTo>
                  <a:pt x="360218" y="318655"/>
                </a:lnTo>
                <a:cubicBezTo>
                  <a:pt x="350982" y="332510"/>
                  <a:pt x="344283" y="348445"/>
                  <a:pt x="332509" y="360219"/>
                </a:cubicBezTo>
                <a:lnTo>
                  <a:pt x="249382" y="443346"/>
                </a:lnTo>
                <a:cubicBezTo>
                  <a:pt x="235527" y="457201"/>
                  <a:pt x="224121" y="474042"/>
                  <a:pt x="207818" y="484910"/>
                </a:cubicBezTo>
                <a:cubicBezTo>
                  <a:pt x="193963" y="494146"/>
                  <a:pt x="179046" y="501959"/>
                  <a:pt x="166254" y="512619"/>
                </a:cubicBezTo>
                <a:cubicBezTo>
                  <a:pt x="30076" y="626100"/>
                  <a:pt x="205962" y="486766"/>
                  <a:pt x="96982" y="595746"/>
                </a:cubicBezTo>
                <a:cubicBezTo>
                  <a:pt x="85208" y="607520"/>
                  <a:pt x="69273" y="614219"/>
                  <a:pt x="55418" y="623455"/>
                </a:cubicBezTo>
                <a:cubicBezTo>
                  <a:pt x="50800" y="637310"/>
                  <a:pt x="49078" y="652496"/>
                  <a:pt x="41564" y="665019"/>
                </a:cubicBezTo>
                <a:cubicBezTo>
                  <a:pt x="34843" y="676220"/>
                  <a:pt x="23091" y="683492"/>
                  <a:pt x="13854" y="692728"/>
                </a:cubicBezTo>
                <a:lnTo>
                  <a:pt x="0" y="706582"/>
                </a:lnTo>
              </a:path>
            </a:pathLst>
          </a:custGeom>
          <a:noFill/>
          <a:ln w="38100">
            <a:solidFill>
              <a:schemeClr val="accent5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D3AF94-8132-B3AC-573C-B949040F7402}"/>
              </a:ext>
            </a:extLst>
          </p:cNvPr>
          <p:cNvSpPr txBox="1"/>
          <p:nvPr/>
        </p:nvSpPr>
        <p:spPr>
          <a:xfrm>
            <a:off x="9865416" y="3918702"/>
            <a:ext cx="20265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North </a:t>
            </a:r>
            <a:r>
              <a:rPr lang="en-US" sz="1600" dirty="0" err="1">
                <a:solidFill>
                  <a:srgbClr val="00B050"/>
                </a:solidFill>
              </a:rPr>
              <a:t>linac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energy gain +98 MV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FC2131-EA19-27AC-ED3D-6906691162A4}"/>
              </a:ext>
            </a:extLst>
          </p:cNvPr>
          <p:cNvSpPr txBox="1"/>
          <p:nvPr/>
        </p:nvSpPr>
        <p:spPr>
          <a:xfrm>
            <a:off x="9801303" y="5470917"/>
            <a:ext cx="232307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South </a:t>
            </a:r>
            <a:r>
              <a:rPr lang="en-US" sz="1600" dirty="0" err="1">
                <a:solidFill>
                  <a:srgbClr val="00B050"/>
                </a:solidFill>
              </a:rPr>
              <a:t>linac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energy gain +50-60 MV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E76595A-5413-14A4-2091-158460B9431F}"/>
              </a:ext>
            </a:extLst>
          </p:cNvPr>
          <p:cNvSpPr/>
          <p:nvPr/>
        </p:nvSpPr>
        <p:spPr>
          <a:xfrm>
            <a:off x="1608065" y="3359328"/>
            <a:ext cx="221710" cy="581891"/>
          </a:xfrm>
          <a:custGeom>
            <a:avLst/>
            <a:gdLst>
              <a:gd name="connsiteX0" fmla="*/ 221710 w 221710"/>
              <a:gd name="connsiteY0" fmla="*/ 581891 h 581891"/>
              <a:gd name="connsiteX1" fmla="*/ 166291 w 221710"/>
              <a:gd name="connsiteY1" fmla="*/ 484909 h 581891"/>
              <a:gd name="connsiteX2" fmla="*/ 110873 w 221710"/>
              <a:gd name="connsiteY2" fmla="*/ 387927 h 581891"/>
              <a:gd name="connsiteX3" fmla="*/ 69310 w 221710"/>
              <a:gd name="connsiteY3" fmla="*/ 249382 h 581891"/>
              <a:gd name="connsiteX4" fmla="*/ 55455 w 221710"/>
              <a:gd name="connsiteY4" fmla="*/ 180109 h 581891"/>
              <a:gd name="connsiteX5" fmla="*/ 13891 w 221710"/>
              <a:gd name="connsiteY5" fmla="*/ 55418 h 581891"/>
              <a:gd name="connsiteX6" fmla="*/ 37 w 221710"/>
              <a:gd name="connsiteY6" fmla="*/ 0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10" h="581891">
                <a:moveTo>
                  <a:pt x="221710" y="581891"/>
                </a:moveTo>
                <a:cubicBezTo>
                  <a:pt x="203237" y="549564"/>
                  <a:pt x="184120" y="517596"/>
                  <a:pt x="166291" y="484909"/>
                </a:cubicBezTo>
                <a:cubicBezTo>
                  <a:pt x="113554" y="388225"/>
                  <a:pt x="164213" y="467938"/>
                  <a:pt x="110873" y="387927"/>
                </a:cubicBezTo>
                <a:cubicBezTo>
                  <a:pt x="87846" y="318845"/>
                  <a:pt x="83270" y="312204"/>
                  <a:pt x="69310" y="249382"/>
                </a:cubicBezTo>
                <a:cubicBezTo>
                  <a:pt x="64202" y="226394"/>
                  <a:pt x="61651" y="202828"/>
                  <a:pt x="55455" y="180109"/>
                </a:cubicBezTo>
                <a:cubicBezTo>
                  <a:pt x="55450" y="180091"/>
                  <a:pt x="20821" y="76209"/>
                  <a:pt x="13891" y="55418"/>
                </a:cubicBezTo>
                <a:cubicBezTo>
                  <a:pt x="-1423" y="9475"/>
                  <a:pt x="37" y="28458"/>
                  <a:pt x="37" y="0"/>
                </a:cubicBezTo>
              </a:path>
            </a:pathLst>
          </a:custGeom>
          <a:noFill/>
          <a:ln w="38100">
            <a:solidFill>
              <a:schemeClr val="accent5"/>
            </a:solidFill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A58596-AB55-76EA-843D-629F1860FCFC}"/>
              </a:ext>
            </a:extLst>
          </p:cNvPr>
          <p:cNvSpPr txBox="1"/>
          <p:nvPr/>
        </p:nvSpPr>
        <p:spPr>
          <a:xfrm>
            <a:off x="1777548" y="4288602"/>
            <a:ext cx="52450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0L02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DEE5C5-354B-D55B-04A6-CC310082AFD8}"/>
              </a:ext>
            </a:extLst>
          </p:cNvPr>
          <p:cNvSpPr txBox="1"/>
          <p:nvPr/>
        </p:nvSpPr>
        <p:spPr>
          <a:xfrm>
            <a:off x="168133" y="4540124"/>
            <a:ext cx="213391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New Injector Phase 2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Installed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24B1-998B-0FEF-62B9-E289F3EE27A7}"/>
              </a:ext>
            </a:extLst>
          </p:cNvPr>
          <p:cNvSpPr txBox="1"/>
          <p:nvPr/>
        </p:nvSpPr>
        <p:spPr>
          <a:xfrm>
            <a:off x="279586" y="6052867"/>
            <a:ext cx="27751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SAD start date 3/21/2023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61D3E-9192-692F-2574-28A941A92C99}"/>
              </a:ext>
            </a:extLst>
          </p:cNvPr>
          <p:cNvSpPr txBox="1"/>
          <p:nvPr/>
        </p:nvSpPr>
        <p:spPr>
          <a:xfrm>
            <a:off x="4707557" y="3633818"/>
            <a:ext cx="16466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PSS Upgrade</a:t>
            </a:r>
          </a:p>
        </p:txBody>
      </p:sp>
    </p:spTree>
    <p:extLst>
      <p:ext uri="{BB962C8B-B14F-4D97-AF65-F5344CB8AC3E}">
        <p14:creationId xmlns:p14="http://schemas.microsoft.com/office/powerpoint/2010/main" val="328668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67CDA-701B-1CC1-BCB4-1E878478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Performance Plan (CPP)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6BF8-0412-1FEE-74AF-F39CF3E51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Goal: ensure CEBAF reaches 12 GeV in 5.5 passes and sustains reliable operations to meet physics program requirements</a:t>
            </a:r>
          </a:p>
          <a:p>
            <a:r>
              <a:rPr lang="en-US" sz="2400" dirty="0"/>
              <a:t>Energy Reach Project, manager – Tony Reilly</a:t>
            </a:r>
          </a:p>
          <a:p>
            <a:pPr lvl="1"/>
            <a:r>
              <a:rPr lang="en-US" sz="2000" dirty="0"/>
              <a:t>C75 program</a:t>
            </a:r>
          </a:p>
          <a:p>
            <a:pPr lvl="1"/>
            <a:r>
              <a:rPr lang="en-US" sz="2000" dirty="0"/>
              <a:t>C100 rebuild program</a:t>
            </a:r>
          </a:p>
          <a:p>
            <a:pPr lvl="1"/>
            <a:r>
              <a:rPr lang="en-US" sz="2000" dirty="0"/>
              <a:t>Plasma processing</a:t>
            </a:r>
          </a:p>
          <a:p>
            <a:r>
              <a:rPr lang="en-US" sz="2400" dirty="0"/>
              <a:t>Reliability Project, manager – Randy Michaud</a:t>
            </a:r>
          </a:p>
          <a:p>
            <a:pPr lvl="1"/>
            <a:r>
              <a:rPr lang="en-US" sz="2000" dirty="0"/>
              <a:t>Critical Spares</a:t>
            </a:r>
          </a:p>
          <a:p>
            <a:pPr lvl="1"/>
            <a:r>
              <a:rPr lang="en-US" sz="2000" dirty="0"/>
              <a:t>Klystrons</a:t>
            </a:r>
          </a:p>
          <a:p>
            <a:pPr lvl="1"/>
            <a:r>
              <a:rPr lang="en-US" sz="2000" dirty="0"/>
              <a:t>Obsolescence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1940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18721</TotalTime>
  <Words>1354</Words>
  <Application>Microsoft Macintosh PowerPoint</Application>
  <PresentationFormat>Custom</PresentationFormat>
  <Paragraphs>243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Presentations (Wide Screen)</vt:lpstr>
      <vt:lpstr>CEBAF Operations</vt:lpstr>
      <vt:lpstr>Outline</vt:lpstr>
      <vt:lpstr>About Myself</vt:lpstr>
      <vt:lpstr>CEBAF Operations Priorities</vt:lpstr>
      <vt:lpstr>FY23 and FY 24 Operations</vt:lpstr>
      <vt:lpstr>Last Run (07/2022 – 03/2023) Beam Availability and Reliability</vt:lpstr>
      <vt:lpstr>Main Sources of Downtime And Path Forward</vt:lpstr>
      <vt:lpstr>FY23 Scheduled Accelerator Downtime (SAD)</vt:lpstr>
      <vt:lpstr>CEBAF Performance Plan (CPP)</vt:lpstr>
      <vt:lpstr>CPP: Energy Reach Progress</vt:lpstr>
      <vt:lpstr>CPP: Energy Reach Progress</vt:lpstr>
      <vt:lpstr>Plasma Processing Can Mitigate Field Emission</vt:lpstr>
      <vt:lpstr>Four Cryomodules Were Plasma Processed In CEBAF Tunnel  May-June 2023</vt:lpstr>
      <vt:lpstr>CPP: Reliability Progress</vt:lpstr>
      <vt:lpstr>Injector Upgrade Installed, Ready for Beam</vt:lpstr>
      <vt:lpstr>Operator Staffing Increase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 Lab Managers Budget Briefing  FY2019</dc:title>
  <dc:creator>Dean, David Jarvis</dc:creator>
  <cp:lastModifiedBy>Eduard Pozdeyev</cp:lastModifiedBy>
  <cp:revision>944</cp:revision>
  <cp:lastPrinted>2023-06-07T15:50:08Z</cp:lastPrinted>
  <dcterms:created xsi:type="dcterms:W3CDTF">2017-01-04T16:29:24Z</dcterms:created>
  <dcterms:modified xsi:type="dcterms:W3CDTF">2023-06-26T12:19:04Z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