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3" r:id="rId1"/>
  </p:sldMasterIdLst>
  <p:notesMasterIdLst>
    <p:notesMasterId r:id="rId23"/>
  </p:notesMasterIdLst>
  <p:sldIdLst>
    <p:sldId id="5408" r:id="rId2"/>
    <p:sldId id="5509" r:id="rId3"/>
    <p:sldId id="5412" r:id="rId4"/>
    <p:sldId id="5508" r:id="rId5"/>
    <p:sldId id="5507" r:id="rId6"/>
    <p:sldId id="5502" r:id="rId7"/>
    <p:sldId id="5503" r:id="rId8"/>
    <p:sldId id="5504" r:id="rId9"/>
    <p:sldId id="5464" r:id="rId10"/>
    <p:sldId id="5506" r:id="rId11"/>
    <p:sldId id="5510" r:id="rId12"/>
    <p:sldId id="5477" r:id="rId13"/>
    <p:sldId id="5407" r:id="rId14"/>
    <p:sldId id="5479" r:id="rId15"/>
    <p:sldId id="5436" r:id="rId16"/>
    <p:sldId id="5511" r:id="rId17"/>
    <p:sldId id="5433" r:id="rId18"/>
    <p:sldId id="5439" r:id="rId19"/>
    <p:sldId id="5432" r:id="rId20"/>
    <p:sldId id="5431" r:id="rId21"/>
    <p:sldId id="54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2109"/>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85"/>
    <p:restoredTop sz="95958"/>
  </p:normalViewPr>
  <p:slideViewPr>
    <p:cSldViewPr snapToGrid="0" snapToObjects="1">
      <p:cViewPr varScale="1">
        <p:scale>
          <a:sx n="127" d="100"/>
          <a:sy n="127" d="100"/>
        </p:scale>
        <p:origin x="560"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207E5B-D69D-0A4E-ACDB-26F0D62A57CF}" type="doc">
      <dgm:prSet loTypeId="urn:microsoft.com/office/officeart/2005/8/layout/hList7" loCatId="" qsTypeId="urn:microsoft.com/office/officeart/2005/8/quickstyle/simple1" qsCatId="simple" csTypeId="urn:microsoft.com/office/officeart/2005/8/colors/accent1_5" csCatId="accent1" phldr="1"/>
      <dgm:spPr/>
      <dgm:t>
        <a:bodyPr/>
        <a:lstStyle/>
        <a:p>
          <a:endParaRPr lang="en-US"/>
        </a:p>
      </dgm:t>
    </dgm:pt>
    <dgm:pt modelId="{64B5CAB8-1024-3749-84CE-C4611E5163A0}">
      <dgm:prSet phldrT="[Text]"/>
      <dgm:spPr>
        <a:xfrm>
          <a:off x="2250494" y="1758274"/>
          <a:ext cx="1928995" cy="1172183"/>
        </a:xfrm>
      </dgm:spPr>
      <dgm:t>
        <a:bodyPr/>
        <a:lstStyle/>
        <a:p>
          <a:r>
            <a:rPr lang="en-US">
              <a:latin typeface="Arial"/>
              <a:ea typeface="+mn-ea"/>
              <a:cs typeface="+mn-cs"/>
            </a:rPr>
            <a:t>HPDF Hub</a:t>
          </a:r>
          <a:endParaRPr lang="en-US" dirty="0">
            <a:latin typeface="Arial"/>
            <a:ea typeface="+mn-ea"/>
            <a:cs typeface="+mn-cs"/>
          </a:endParaRPr>
        </a:p>
      </dgm:t>
    </dgm:pt>
    <dgm:pt modelId="{7C5465A5-1036-6740-ACB0-12BCF1DF4379}" type="parTrans" cxnId="{DB186FFA-2B09-9E4D-9E7C-0DC1ED60E56D}">
      <dgm:prSet/>
      <dgm:spPr/>
      <dgm:t>
        <a:bodyPr/>
        <a:lstStyle/>
        <a:p>
          <a:endParaRPr lang="en-US"/>
        </a:p>
      </dgm:t>
    </dgm:pt>
    <dgm:pt modelId="{5B76C9A5-94A4-2B4A-A326-ED85B676142B}" type="sibTrans" cxnId="{DB186FFA-2B09-9E4D-9E7C-0DC1ED60E56D}">
      <dgm:prSet/>
      <dgm:spPr/>
      <dgm:t>
        <a:bodyPr/>
        <a:lstStyle/>
        <a:p>
          <a:endParaRPr lang="en-US"/>
        </a:p>
      </dgm:t>
    </dgm:pt>
    <dgm:pt modelId="{8F2A1527-0E6B-9342-90BD-F77393CDFE94}">
      <dgm:prSet phldrT="[Text]"/>
      <dgm:spPr>
        <a:xfrm rot="16200000">
          <a:off x="435312" y="-435312"/>
          <a:ext cx="2344366" cy="3214992"/>
        </a:xfrm>
      </dgm:spPr>
      <dgm:t>
        <a:bodyPr/>
        <a:lstStyle/>
        <a:p>
          <a:r>
            <a:rPr lang="en-US" dirty="0">
              <a:latin typeface="Arial"/>
              <a:ea typeface="+mn-ea"/>
              <a:cs typeface="+mn-cs"/>
            </a:rPr>
            <a:t>In partnership with the DOE Office of Science ASCR Program</a:t>
          </a:r>
        </a:p>
      </dgm:t>
    </dgm:pt>
    <dgm:pt modelId="{02F2A29A-84D8-CA49-8628-4E4C3BB18527}" type="parTrans" cxnId="{5BF7888D-EB7A-FB4E-AB63-935161A2A0D9}">
      <dgm:prSet/>
      <dgm:spPr/>
      <dgm:t>
        <a:bodyPr/>
        <a:lstStyle/>
        <a:p>
          <a:endParaRPr lang="en-US"/>
        </a:p>
      </dgm:t>
    </dgm:pt>
    <dgm:pt modelId="{237B40EE-2E36-B14E-9252-B83AC9A81319}" type="sibTrans" cxnId="{5BF7888D-EB7A-FB4E-AB63-935161A2A0D9}">
      <dgm:prSet/>
      <dgm:spPr/>
      <dgm:t>
        <a:bodyPr/>
        <a:lstStyle/>
        <a:p>
          <a:endParaRPr lang="en-US"/>
        </a:p>
      </dgm:t>
    </dgm:pt>
    <dgm:pt modelId="{569AA244-8FD4-F342-BF8E-30ED193E3B60}">
      <dgm:prSet phldrT="[Text]"/>
      <dgm:spPr>
        <a:xfrm rot="5400000">
          <a:off x="3650304" y="1909053"/>
          <a:ext cx="2344366" cy="3214992"/>
        </a:xfrm>
      </dgm:spPr>
      <dgm:t>
        <a:bodyPr/>
        <a:lstStyle/>
        <a:p>
          <a:r>
            <a:rPr lang="en-US">
              <a:latin typeface="Arial"/>
              <a:ea typeface="+mn-ea"/>
              <a:cs typeface="+mn-cs"/>
            </a:rPr>
            <a:t>National Laboratory Partners</a:t>
          </a:r>
          <a:endParaRPr lang="en-US" dirty="0">
            <a:latin typeface="Arial"/>
            <a:ea typeface="+mn-ea"/>
            <a:cs typeface="+mn-cs"/>
          </a:endParaRPr>
        </a:p>
      </dgm:t>
    </dgm:pt>
    <dgm:pt modelId="{3C4BBDD8-4063-0F4F-A1EA-0A96E26E1754}" type="parTrans" cxnId="{E5FDE531-6FD4-5045-B08A-56D67E7D08FB}">
      <dgm:prSet/>
      <dgm:spPr/>
      <dgm:t>
        <a:bodyPr/>
        <a:lstStyle/>
        <a:p>
          <a:endParaRPr lang="en-US"/>
        </a:p>
      </dgm:t>
    </dgm:pt>
    <dgm:pt modelId="{B299F0A2-A737-394E-A1BF-7E2A9B385C3C}" type="sibTrans" cxnId="{E5FDE531-6FD4-5045-B08A-56D67E7D08FB}">
      <dgm:prSet/>
      <dgm:spPr/>
      <dgm:t>
        <a:bodyPr/>
        <a:lstStyle/>
        <a:p>
          <a:endParaRPr lang="en-US"/>
        </a:p>
      </dgm:t>
    </dgm:pt>
    <dgm:pt modelId="{8417ABF9-6042-B443-BBBD-E1BD1D8EEB96}">
      <dgm:prSet phldrT="[Text]"/>
      <dgm:spPr>
        <a:xfrm rot="5400000">
          <a:off x="3650304" y="1909053"/>
          <a:ext cx="2344366" cy="3214992"/>
        </a:xfrm>
      </dgm:spPr>
      <dgm:t>
        <a:bodyPr/>
        <a:lstStyle/>
        <a:p>
          <a:r>
            <a:rPr lang="en-US" dirty="0">
              <a:latin typeface="Arial"/>
              <a:ea typeface="+mn-ea"/>
              <a:cs typeface="+mn-cs"/>
            </a:rPr>
            <a:t>Virginia Partnership</a:t>
          </a:r>
        </a:p>
      </dgm:t>
    </dgm:pt>
    <dgm:pt modelId="{F6956476-C639-F045-8BFE-3A7C718EEAE0}" type="parTrans" cxnId="{57B77E91-9358-2440-A59C-6A88D01459D1}">
      <dgm:prSet/>
      <dgm:spPr/>
      <dgm:t>
        <a:bodyPr/>
        <a:lstStyle/>
        <a:p>
          <a:endParaRPr lang="en-US"/>
        </a:p>
      </dgm:t>
    </dgm:pt>
    <dgm:pt modelId="{893E085E-98F6-7D41-B5AE-FC29BFACC445}" type="sibTrans" cxnId="{57B77E91-9358-2440-A59C-6A88D01459D1}">
      <dgm:prSet/>
      <dgm:spPr/>
      <dgm:t>
        <a:bodyPr/>
        <a:lstStyle/>
        <a:p>
          <a:endParaRPr lang="en-US"/>
        </a:p>
      </dgm:t>
    </dgm:pt>
    <dgm:pt modelId="{06A59DF6-ADFA-6649-9FF8-BB2C26FB0C7A}">
      <dgm:prSet phldrT="[Text]"/>
      <dgm:spPr>
        <a:xfrm rot="5400000">
          <a:off x="3650304" y="1909053"/>
          <a:ext cx="2344366" cy="3214992"/>
        </a:xfrm>
      </dgm:spPr>
      <dgm:t>
        <a:bodyPr/>
        <a:lstStyle/>
        <a:p>
          <a:r>
            <a:rPr lang="en-US">
              <a:latin typeface="Arial"/>
              <a:ea typeface="+mn-ea"/>
              <a:cs typeface="+mn-cs"/>
            </a:rPr>
            <a:t>University Partners</a:t>
          </a:r>
          <a:endParaRPr lang="en-US" dirty="0">
            <a:latin typeface="Arial"/>
            <a:ea typeface="+mn-ea"/>
            <a:cs typeface="+mn-cs"/>
          </a:endParaRPr>
        </a:p>
      </dgm:t>
    </dgm:pt>
    <dgm:pt modelId="{BC9277BF-E8AA-1C4E-A67F-E3D592EE6D23}" type="parTrans" cxnId="{E99A67B0-EC58-E54D-B3D3-1E3EB1037981}">
      <dgm:prSet/>
      <dgm:spPr/>
      <dgm:t>
        <a:bodyPr/>
        <a:lstStyle/>
        <a:p>
          <a:endParaRPr lang="en-US"/>
        </a:p>
      </dgm:t>
    </dgm:pt>
    <dgm:pt modelId="{AAB4EBA9-E674-A043-84DC-1CED334C67C7}" type="sibTrans" cxnId="{E99A67B0-EC58-E54D-B3D3-1E3EB1037981}">
      <dgm:prSet/>
      <dgm:spPr/>
      <dgm:t>
        <a:bodyPr/>
        <a:lstStyle/>
        <a:p>
          <a:endParaRPr lang="en-US"/>
        </a:p>
      </dgm:t>
    </dgm:pt>
    <dgm:pt modelId="{5B899788-E805-CA45-B21E-B341C011921F}">
      <dgm:prSet phldrT="[Text]"/>
      <dgm:spPr>
        <a:xfrm rot="5400000">
          <a:off x="3650304" y="1909053"/>
          <a:ext cx="2344366" cy="3214992"/>
        </a:xfrm>
      </dgm:spPr>
      <dgm:t>
        <a:bodyPr/>
        <a:lstStyle/>
        <a:p>
          <a:r>
            <a:rPr kumimoji="0" lang="en-US" b="0" i="0" u="none" strike="noStrike" cap="none" spc="0" normalizeH="0" baseline="0" noProof="0">
              <a:ln/>
              <a:effectLst/>
              <a:uLnTx/>
              <a:uFillTx/>
              <a:latin typeface="+mn-lt"/>
            </a:rPr>
            <a:t>Create the Student pipeline</a:t>
          </a:r>
          <a:endParaRPr lang="en-US" dirty="0">
            <a:latin typeface="Arial"/>
            <a:ea typeface="+mn-ea"/>
            <a:cs typeface="+mn-cs"/>
          </a:endParaRPr>
        </a:p>
      </dgm:t>
    </dgm:pt>
    <dgm:pt modelId="{4C735F25-50D2-534A-8CBD-BE7B2FF14CDE}" type="parTrans" cxnId="{11D25F5F-17E5-D743-89EA-F6FBF5486BEF}">
      <dgm:prSet/>
      <dgm:spPr/>
      <dgm:t>
        <a:bodyPr/>
        <a:lstStyle/>
        <a:p>
          <a:endParaRPr lang="en-US"/>
        </a:p>
      </dgm:t>
    </dgm:pt>
    <dgm:pt modelId="{AC28E741-B2E1-2442-B4C6-3B72A508FBDD}" type="sibTrans" cxnId="{11D25F5F-17E5-D743-89EA-F6FBF5486BEF}">
      <dgm:prSet/>
      <dgm:spPr/>
      <dgm:t>
        <a:bodyPr/>
        <a:lstStyle/>
        <a:p>
          <a:endParaRPr lang="en-US"/>
        </a:p>
      </dgm:t>
    </dgm:pt>
    <dgm:pt modelId="{E1DBFF06-702B-7C49-940F-345F39EDEE5C}">
      <dgm:prSet phldrT="[Text]"/>
      <dgm:spPr>
        <a:xfrm rot="5400000">
          <a:off x="3650304" y="1909053"/>
          <a:ext cx="2344366" cy="3214992"/>
        </a:xfrm>
      </dgm:spPr>
      <dgm:t>
        <a:bodyPr/>
        <a:lstStyle/>
        <a:p>
          <a:r>
            <a:rPr lang="en-US" dirty="0">
              <a:latin typeface="+mn-lt"/>
            </a:rPr>
            <a:t>Create joint research faculty in Data Science with </a:t>
          </a:r>
          <a:r>
            <a:rPr lang="en-US" dirty="0" err="1">
              <a:latin typeface="+mn-lt"/>
            </a:rPr>
            <a:t>JLab</a:t>
          </a:r>
          <a:endParaRPr lang="en-US" dirty="0">
            <a:latin typeface="+mn-lt"/>
          </a:endParaRPr>
        </a:p>
      </dgm:t>
    </dgm:pt>
    <dgm:pt modelId="{7643FE02-5E32-4C49-8B3F-5C054D12356F}" type="parTrans" cxnId="{9E1D147F-92B7-3E4C-843A-8B252B78D75F}">
      <dgm:prSet/>
      <dgm:spPr/>
      <dgm:t>
        <a:bodyPr/>
        <a:lstStyle/>
        <a:p>
          <a:endParaRPr lang="en-US"/>
        </a:p>
      </dgm:t>
    </dgm:pt>
    <dgm:pt modelId="{FCD06EE7-59AC-EC4F-9B12-437DAE6F770C}" type="sibTrans" cxnId="{9E1D147F-92B7-3E4C-843A-8B252B78D75F}">
      <dgm:prSet/>
      <dgm:spPr/>
      <dgm:t>
        <a:bodyPr/>
        <a:lstStyle/>
        <a:p>
          <a:endParaRPr lang="en-US"/>
        </a:p>
      </dgm:t>
    </dgm:pt>
    <dgm:pt modelId="{E9BFF700-22D9-1746-8325-3035286C2E13}">
      <dgm:prSet phldrT="[Text]"/>
      <dgm:spPr>
        <a:xfrm rot="5400000">
          <a:off x="3650304" y="1909053"/>
          <a:ext cx="2344366" cy="3214992"/>
        </a:xfrm>
      </dgm:spPr>
      <dgm:t>
        <a:bodyPr/>
        <a:lstStyle/>
        <a:p>
          <a:r>
            <a:rPr kumimoji="0" lang="en-US" b="0" i="0" u="none" strike="noStrike" cap="none" spc="0" normalizeH="0" baseline="0" noProof="0" dirty="0">
              <a:ln/>
              <a:effectLst/>
              <a:uLnTx/>
              <a:uFillTx/>
              <a:latin typeface="+mn-lt"/>
            </a:rPr>
            <a:t>Develop the workforce</a:t>
          </a:r>
          <a:endParaRPr lang="en-US" dirty="0">
            <a:latin typeface="Arial"/>
            <a:ea typeface="+mn-ea"/>
            <a:cs typeface="+mn-cs"/>
          </a:endParaRPr>
        </a:p>
      </dgm:t>
    </dgm:pt>
    <dgm:pt modelId="{BE423376-848B-454B-94C4-C80673707951}" type="parTrans" cxnId="{7BE0B06D-060D-E74C-B471-3546535246AE}">
      <dgm:prSet/>
      <dgm:spPr/>
      <dgm:t>
        <a:bodyPr/>
        <a:lstStyle/>
        <a:p>
          <a:endParaRPr lang="en-US"/>
        </a:p>
      </dgm:t>
    </dgm:pt>
    <dgm:pt modelId="{D96C1518-2BDF-B84D-A684-07C591FE5E8B}" type="sibTrans" cxnId="{7BE0B06D-060D-E74C-B471-3546535246AE}">
      <dgm:prSet/>
      <dgm:spPr/>
      <dgm:t>
        <a:bodyPr/>
        <a:lstStyle/>
        <a:p>
          <a:endParaRPr lang="en-US"/>
        </a:p>
      </dgm:t>
    </dgm:pt>
    <dgm:pt modelId="{E1433372-99C0-2B45-B6AD-F00B30E075E5}">
      <dgm:prSet phldrT="[Text]"/>
      <dgm:spPr>
        <a:xfrm rot="16200000">
          <a:off x="435312" y="-435312"/>
          <a:ext cx="2344366" cy="3214992"/>
        </a:xfrm>
      </dgm:spPr>
      <dgm:t>
        <a:bodyPr/>
        <a:lstStyle/>
        <a:p>
          <a:endParaRPr lang="en-US" dirty="0">
            <a:solidFill>
              <a:sysClr val="window" lastClr="FFFFFF"/>
            </a:solidFill>
            <a:latin typeface="Arial"/>
            <a:ea typeface="+mn-ea"/>
            <a:cs typeface="+mn-cs"/>
          </a:endParaRPr>
        </a:p>
      </dgm:t>
    </dgm:pt>
    <dgm:pt modelId="{D16F0628-B8F3-C04A-8B28-12DCBE91DE22}" type="parTrans" cxnId="{B6D93790-C39B-914C-82F6-851498081D3C}">
      <dgm:prSet/>
      <dgm:spPr/>
      <dgm:t>
        <a:bodyPr/>
        <a:lstStyle/>
        <a:p>
          <a:endParaRPr lang="en-US"/>
        </a:p>
      </dgm:t>
    </dgm:pt>
    <dgm:pt modelId="{1EF38B19-797E-1940-B7D0-72759317EC14}" type="sibTrans" cxnId="{B6D93790-C39B-914C-82F6-851498081D3C}">
      <dgm:prSet/>
      <dgm:spPr/>
      <dgm:t>
        <a:bodyPr/>
        <a:lstStyle/>
        <a:p>
          <a:endParaRPr lang="en-US"/>
        </a:p>
      </dgm:t>
    </dgm:pt>
    <dgm:pt modelId="{2A9C22E5-0879-B540-A36D-8FC7A48833EE}">
      <dgm:prSet phldrT="[Text]"/>
      <dgm:spPr>
        <a:xfrm rot="5400000">
          <a:off x="3650304" y="1909053"/>
          <a:ext cx="2344366" cy="3214992"/>
        </a:xfrm>
      </dgm:spPr>
      <dgm:t>
        <a:bodyPr/>
        <a:lstStyle/>
        <a:p>
          <a:r>
            <a:rPr lang="en-US" dirty="0">
              <a:latin typeface="Arial"/>
              <a:ea typeface="+mn-ea"/>
              <a:cs typeface="+mn-cs"/>
            </a:rPr>
            <a:t>Computational facility partners provide valuable technical and management resources in initial growth phase of project</a:t>
          </a:r>
        </a:p>
      </dgm:t>
    </dgm:pt>
    <dgm:pt modelId="{7941A2FA-1BB4-5942-9FC7-A6D3279E8719}" type="parTrans" cxnId="{72128179-5852-D34C-853D-0A7C95A33C8A}">
      <dgm:prSet/>
      <dgm:spPr/>
      <dgm:t>
        <a:bodyPr/>
        <a:lstStyle/>
        <a:p>
          <a:endParaRPr lang="en-US"/>
        </a:p>
      </dgm:t>
    </dgm:pt>
    <dgm:pt modelId="{9B86249A-AD03-974D-8F60-DF7059091DE3}" type="sibTrans" cxnId="{72128179-5852-D34C-853D-0A7C95A33C8A}">
      <dgm:prSet/>
      <dgm:spPr/>
      <dgm:t>
        <a:bodyPr/>
        <a:lstStyle/>
        <a:p>
          <a:endParaRPr lang="en-US"/>
        </a:p>
      </dgm:t>
    </dgm:pt>
    <dgm:pt modelId="{118ED0A4-9B99-9D47-94B7-ACB33F375FDC}">
      <dgm:prSet phldrT="[Text]"/>
      <dgm:spPr>
        <a:xfrm rot="5400000">
          <a:off x="3650304" y="1909053"/>
          <a:ext cx="2344366" cy="3214992"/>
        </a:xfrm>
      </dgm:spPr>
      <dgm:t>
        <a:bodyPr/>
        <a:lstStyle/>
        <a:p>
          <a:endParaRPr lang="en-US" dirty="0">
            <a:solidFill>
              <a:sysClr val="window" lastClr="FFFFFF"/>
            </a:solidFill>
            <a:latin typeface="Arial"/>
            <a:ea typeface="+mn-ea"/>
            <a:cs typeface="+mn-cs"/>
          </a:endParaRPr>
        </a:p>
      </dgm:t>
    </dgm:pt>
    <dgm:pt modelId="{A85767E9-9DB3-7449-851F-4F9984B74E08}" type="parTrans" cxnId="{F3AF490C-47C4-8C44-9FE5-D317D98844D8}">
      <dgm:prSet/>
      <dgm:spPr/>
      <dgm:t>
        <a:bodyPr/>
        <a:lstStyle/>
        <a:p>
          <a:endParaRPr lang="en-US"/>
        </a:p>
      </dgm:t>
    </dgm:pt>
    <dgm:pt modelId="{CF1E74A6-5937-4C45-82EF-5093123C7231}" type="sibTrans" cxnId="{F3AF490C-47C4-8C44-9FE5-D317D98844D8}">
      <dgm:prSet/>
      <dgm:spPr/>
      <dgm:t>
        <a:bodyPr/>
        <a:lstStyle/>
        <a:p>
          <a:endParaRPr lang="en-US"/>
        </a:p>
      </dgm:t>
    </dgm:pt>
    <dgm:pt modelId="{AE1AAFBA-5BFF-4A42-BC0C-FB7468110F4F}">
      <dgm:prSet phldrT="[Text]"/>
      <dgm:spPr>
        <a:xfrm rot="16200000">
          <a:off x="435312" y="-435312"/>
          <a:ext cx="2344366" cy="3214992"/>
        </a:xfrm>
      </dgm:spPr>
      <dgm:t>
        <a:bodyPr/>
        <a:lstStyle/>
        <a:p>
          <a:r>
            <a:rPr lang="en-US" dirty="0">
              <a:latin typeface="Arial"/>
              <a:ea typeface="+mn-ea"/>
              <a:cs typeface="+mn-cs"/>
            </a:rPr>
            <a:t>SLAC, NSLS-II, and JGI provide a data testbed</a:t>
          </a:r>
        </a:p>
      </dgm:t>
    </dgm:pt>
    <dgm:pt modelId="{8A305611-8E78-454D-B4B5-B26EF82109FC}" type="parTrans" cxnId="{2BDD43E1-AAEC-E343-9C5F-A6457305AC44}">
      <dgm:prSet/>
      <dgm:spPr/>
      <dgm:t>
        <a:bodyPr/>
        <a:lstStyle/>
        <a:p>
          <a:endParaRPr lang="en-US"/>
        </a:p>
      </dgm:t>
    </dgm:pt>
    <dgm:pt modelId="{E8A40055-4F23-1140-B686-32367C234BC4}" type="sibTrans" cxnId="{2BDD43E1-AAEC-E343-9C5F-A6457305AC44}">
      <dgm:prSet/>
      <dgm:spPr/>
      <dgm:t>
        <a:bodyPr/>
        <a:lstStyle/>
        <a:p>
          <a:endParaRPr lang="en-US"/>
        </a:p>
      </dgm:t>
    </dgm:pt>
    <dgm:pt modelId="{4FA89C7A-89CE-8940-BA60-27B597449FC5}">
      <dgm:prSet phldrT="[Text]"/>
      <dgm:spPr>
        <a:xfrm rot="16200000">
          <a:off x="435312" y="-435312"/>
          <a:ext cx="2344366" cy="3214992"/>
        </a:xfrm>
      </dgm:spPr>
      <dgm:t>
        <a:bodyPr/>
        <a:lstStyle/>
        <a:p>
          <a:r>
            <a:rPr lang="en-US" dirty="0">
              <a:latin typeface="Arial"/>
              <a:ea typeface="+mn-ea"/>
              <a:cs typeface="+mn-cs"/>
            </a:rPr>
            <a:t>Early access testbed system</a:t>
          </a:r>
        </a:p>
      </dgm:t>
    </dgm:pt>
    <dgm:pt modelId="{46A9A018-9C23-D34B-896C-889AAB687179}" type="parTrans" cxnId="{A9B5E1FB-0612-2C40-9E5B-D684F637C628}">
      <dgm:prSet/>
      <dgm:spPr/>
      <dgm:t>
        <a:bodyPr/>
        <a:lstStyle/>
        <a:p>
          <a:endParaRPr lang="en-US"/>
        </a:p>
      </dgm:t>
    </dgm:pt>
    <dgm:pt modelId="{BFDB4405-4DC4-7F4E-B717-9B1E6EE63B22}" type="sibTrans" cxnId="{A9B5E1FB-0612-2C40-9E5B-D684F637C628}">
      <dgm:prSet/>
      <dgm:spPr/>
      <dgm:t>
        <a:bodyPr/>
        <a:lstStyle/>
        <a:p>
          <a:endParaRPr lang="en-US"/>
        </a:p>
      </dgm:t>
    </dgm:pt>
    <dgm:pt modelId="{4B5FBC9D-85CE-C145-9993-32D05231B036}">
      <dgm:prSet phldrT="[Text]"/>
      <dgm:spPr>
        <a:xfrm rot="5400000">
          <a:off x="3650304" y="1909053"/>
          <a:ext cx="2344366" cy="3214992"/>
        </a:xfrm>
      </dgm:spPr>
      <dgm:t>
        <a:bodyPr/>
        <a:lstStyle/>
        <a:p>
          <a:r>
            <a:rPr lang="en-US" dirty="0">
              <a:latin typeface="Arial"/>
              <a:ea typeface="+mn-ea"/>
              <a:cs typeface="+mn-cs"/>
            </a:rPr>
            <a:t>Building the </a:t>
          </a:r>
          <a:r>
            <a:rPr lang="en-US" dirty="0" err="1">
              <a:latin typeface="Arial"/>
              <a:ea typeface="+mn-ea"/>
              <a:cs typeface="+mn-cs"/>
            </a:rPr>
            <a:t>JLab</a:t>
          </a:r>
          <a:r>
            <a:rPr lang="en-US" dirty="0">
              <a:latin typeface="Arial"/>
              <a:ea typeface="+mn-ea"/>
              <a:cs typeface="+mn-cs"/>
            </a:rPr>
            <a:t> Data Center (JLDC)</a:t>
          </a:r>
        </a:p>
      </dgm:t>
    </dgm:pt>
    <dgm:pt modelId="{BCDCB19B-B232-EF46-B90F-4D26CD59C89B}" type="parTrans" cxnId="{2CAB78E4-72BB-A74A-851E-A4B84E2FE9DF}">
      <dgm:prSet/>
      <dgm:spPr/>
      <dgm:t>
        <a:bodyPr/>
        <a:lstStyle/>
        <a:p>
          <a:endParaRPr lang="en-US"/>
        </a:p>
      </dgm:t>
    </dgm:pt>
    <dgm:pt modelId="{E2E75E2B-4832-D04E-AB35-EAF6FBF90E9A}" type="sibTrans" cxnId="{2CAB78E4-72BB-A74A-851E-A4B84E2FE9DF}">
      <dgm:prSet/>
      <dgm:spPr/>
      <dgm:t>
        <a:bodyPr/>
        <a:lstStyle/>
        <a:p>
          <a:endParaRPr lang="en-US"/>
        </a:p>
      </dgm:t>
    </dgm:pt>
    <dgm:pt modelId="{AE61E82E-F14F-0B43-8BBF-E2E81894FA49}">
      <dgm:prSet phldrT="[Text]"/>
      <dgm:spPr>
        <a:xfrm rot="5400000">
          <a:off x="3650304" y="1909053"/>
          <a:ext cx="2344366" cy="3214992"/>
        </a:xfrm>
      </dgm:spPr>
      <dgm:t>
        <a:bodyPr/>
        <a:lstStyle/>
        <a:p>
          <a:endParaRPr lang="en-US" dirty="0">
            <a:latin typeface="Arial"/>
            <a:ea typeface="+mn-ea"/>
            <a:cs typeface="+mn-cs"/>
          </a:endParaRPr>
        </a:p>
      </dgm:t>
    </dgm:pt>
    <dgm:pt modelId="{02C73EF2-9649-3345-B681-577B2E170842}" type="parTrans" cxnId="{14010936-83E7-664B-B029-4E7AEB87B0F9}">
      <dgm:prSet/>
      <dgm:spPr/>
      <dgm:t>
        <a:bodyPr/>
        <a:lstStyle/>
        <a:p>
          <a:endParaRPr lang="en-US"/>
        </a:p>
      </dgm:t>
    </dgm:pt>
    <dgm:pt modelId="{A7331F76-7A02-E34A-A4AA-24244F0617A9}" type="sibTrans" cxnId="{14010936-83E7-664B-B029-4E7AEB87B0F9}">
      <dgm:prSet/>
      <dgm:spPr/>
      <dgm:t>
        <a:bodyPr/>
        <a:lstStyle/>
        <a:p>
          <a:endParaRPr lang="en-US"/>
        </a:p>
      </dgm:t>
    </dgm:pt>
    <dgm:pt modelId="{11C20A84-9F7C-5641-97D1-3B856055DFD4}">
      <dgm:prSet phldrT="[Text]"/>
      <dgm:spPr>
        <a:xfrm rot="16200000">
          <a:off x="435312" y="-435312"/>
          <a:ext cx="2344366" cy="3214992"/>
        </a:xfrm>
      </dgm:spPr>
      <dgm:t>
        <a:bodyPr/>
        <a:lstStyle/>
        <a:p>
          <a:r>
            <a:rPr lang="en-US" dirty="0">
              <a:latin typeface="Arial"/>
              <a:ea typeface="+mn-ea"/>
              <a:cs typeface="+mn-cs"/>
            </a:rPr>
            <a:t>Laboratory Directed R&amp;D to establish new R&amp;D positions</a:t>
          </a:r>
        </a:p>
      </dgm:t>
    </dgm:pt>
    <dgm:pt modelId="{C9FEF3A7-67DC-D942-AF1A-AC2E0A389F5E}" type="parTrans" cxnId="{6EEE542B-43F4-2A49-9566-16DF138700A8}">
      <dgm:prSet/>
      <dgm:spPr/>
      <dgm:t>
        <a:bodyPr/>
        <a:lstStyle/>
        <a:p>
          <a:endParaRPr lang="en-US"/>
        </a:p>
      </dgm:t>
    </dgm:pt>
    <dgm:pt modelId="{5D60CC80-35A9-5D4F-8FAD-CDA7A25EF241}" type="sibTrans" cxnId="{6EEE542B-43F4-2A49-9566-16DF138700A8}">
      <dgm:prSet/>
      <dgm:spPr/>
      <dgm:t>
        <a:bodyPr/>
        <a:lstStyle/>
        <a:p>
          <a:endParaRPr lang="en-US"/>
        </a:p>
      </dgm:t>
    </dgm:pt>
    <dgm:pt modelId="{A4070E3E-ED2E-A74A-8D2E-A24134CEE133}">
      <dgm:prSet phldrT="[Text]"/>
      <dgm:spPr>
        <a:xfrm rot="5400000">
          <a:off x="3650304" y="1909053"/>
          <a:ext cx="2344366" cy="3214992"/>
        </a:xfrm>
      </dgm:spPr>
      <dgm:t>
        <a:bodyPr/>
        <a:lstStyle/>
        <a:p>
          <a:endParaRPr lang="en-US" dirty="0">
            <a:latin typeface="Arial"/>
            <a:ea typeface="+mn-ea"/>
            <a:cs typeface="+mn-cs"/>
          </a:endParaRPr>
        </a:p>
      </dgm:t>
    </dgm:pt>
    <dgm:pt modelId="{38EBB51F-1A59-024B-BA69-5837242C96BE}" type="parTrans" cxnId="{B47C202A-0E37-574D-BD7E-FC3FEF8D711B}">
      <dgm:prSet/>
      <dgm:spPr/>
      <dgm:t>
        <a:bodyPr/>
        <a:lstStyle/>
        <a:p>
          <a:endParaRPr lang="en-US"/>
        </a:p>
      </dgm:t>
    </dgm:pt>
    <dgm:pt modelId="{FFC23C0E-06F3-8D4C-BD64-E1447C0EF530}" type="sibTrans" cxnId="{B47C202A-0E37-574D-BD7E-FC3FEF8D711B}">
      <dgm:prSet/>
      <dgm:spPr/>
      <dgm:t>
        <a:bodyPr/>
        <a:lstStyle/>
        <a:p>
          <a:endParaRPr lang="en-US"/>
        </a:p>
      </dgm:t>
    </dgm:pt>
    <dgm:pt modelId="{62DA10B3-426E-F340-905E-60CB838F47D2}">
      <dgm:prSet phldrT="[Text]"/>
      <dgm:spPr>
        <a:xfrm rot="16200000">
          <a:off x="435312" y="-435312"/>
          <a:ext cx="2344366" cy="3214992"/>
        </a:xfrm>
      </dgm:spPr>
      <dgm:t>
        <a:bodyPr/>
        <a:lstStyle/>
        <a:p>
          <a:r>
            <a:rPr lang="en-US" dirty="0">
              <a:latin typeface="Arial"/>
              <a:ea typeface="+mn-ea"/>
              <a:cs typeface="+mn-cs"/>
            </a:rPr>
            <a:t>Industrial partners for the hardware</a:t>
          </a:r>
        </a:p>
      </dgm:t>
    </dgm:pt>
    <dgm:pt modelId="{C06474FD-BD1A-2044-B7A2-278B87430D0B}" type="parTrans" cxnId="{82F02A8E-DE1F-7A48-B072-BE65EBDCFC58}">
      <dgm:prSet/>
      <dgm:spPr/>
      <dgm:t>
        <a:bodyPr/>
        <a:lstStyle/>
        <a:p>
          <a:endParaRPr lang="en-US"/>
        </a:p>
      </dgm:t>
    </dgm:pt>
    <dgm:pt modelId="{14E23E9B-1B94-4E46-8BB4-D79C00BDAFC2}" type="sibTrans" cxnId="{82F02A8E-DE1F-7A48-B072-BE65EBDCFC58}">
      <dgm:prSet/>
      <dgm:spPr/>
      <dgm:t>
        <a:bodyPr/>
        <a:lstStyle/>
        <a:p>
          <a:endParaRPr lang="en-US"/>
        </a:p>
      </dgm:t>
    </dgm:pt>
    <dgm:pt modelId="{D565A81D-F2E6-A743-813C-898B37913CD2}">
      <dgm:prSet phldrT="[Text]"/>
      <dgm:spPr>
        <a:xfrm rot="5400000">
          <a:off x="3650304" y="1909053"/>
          <a:ext cx="2344366" cy="3214992"/>
        </a:xfrm>
      </dgm:spPr>
      <dgm:t>
        <a:bodyPr/>
        <a:lstStyle/>
        <a:p>
          <a:r>
            <a:rPr lang="en-US" dirty="0">
              <a:latin typeface="Arial"/>
              <a:ea typeface="+mn-ea"/>
              <a:cs typeface="+mn-cs"/>
            </a:rPr>
            <a:t>National Labs continue to address Data Science challenges locally as the ecosystem evolves</a:t>
          </a:r>
        </a:p>
      </dgm:t>
    </dgm:pt>
    <dgm:pt modelId="{3726B057-E1CC-6940-8BF0-8315D5BBC2F0}" type="parTrans" cxnId="{B928296E-E0D7-9A41-8BD0-721E373AFD1B}">
      <dgm:prSet/>
      <dgm:spPr/>
      <dgm:t>
        <a:bodyPr/>
        <a:lstStyle/>
        <a:p>
          <a:endParaRPr lang="en-US"/>
        </a:p>
      </dgm:t>
    </dgm:pt>
    <dgm:pt modelId="{FE8E9C80-EEEB-8F41-9CC8-327A7A9A949C}" type="sibTrans" cxnId="{B928296E-E0D7-9A41-8BD0-721E373AFD1B}">
      <dgm:prSet/>
      <dgm:spPr/>
      <dgm:t>
        <a:bodyPr/>
        <a:lstStyle/>
        <a:p>
          <a:endParaRPr lang="en-US"/>
        </a:p>
      </dgm:t>
    </dgm:pt>
    <dgm:pt modelId="{145E8346-F1E3-CC49-95B9-067076B21AF6}">
      <dgm:prSet phldrT="[Text]"/>
      <dgm:spPr>
        <a:xfrm rot="5400000">
          <a:off x="3650304" y="1909053"/>
          <a:ext cx="2344366" cy="3214992"/>
        </a:xfrm>
      </dgm:spPr>
      <dgm:t>
        <a:bodyPr/>
        <a:lstStyle/>
        <a:p>
          <a:r>
            <a:rPr lang="en-US" dirty="0">
              <a:latin typeface="Arial"/>
              <a:ea typeface="+mn-ea"/>
              <a:cs typeface="+mn-cs"/>
            </a:rPr>
            <a:t>Continued support from the Commonwealth to generate positions for HPDF as appropriate</a:t>
          </a:r>
        </a:p>
      </dgm:t>
    </dgm:pt>
    <dgm:pt modelId="{9B79C15D-89AB-C64D-8945-52073234270D}" type="parTrans" cxnId="{74C8F326-A735-6144-9707-2909DA6D6D93}">
      <dgm:prSet/>
      <dgm:spPr/>
      <dgm:t>
        <a:bodyPr/>
        <a:lstStyle/>
        <a:p>
          <a:endParaRPr lang="en-US"/>
        </a:p>
      </dgm:t>
    </dgm:pt>
    <dgm:pt modelId="{77C75044-50D0-074B-850C-4E46F7A2850D}" type="sibTrans" cxnId="{74C8F326-A735-6144-9707-2909DA6D6D93}">
      <dgm:prSet/>
      <dgm:spPr/>
      <dgm:t>
        <a:bodyPr/>
        <a:lstStyle/>
        <a:p>
          <a:endParaRPr lang="en-US"/>
        </a:p>
      </dgm:t>
    </dgm:pt>
    <dgm:pt modelId="{A3DD6014-4198-F14A-9C7F-48D3A89B433B}">
      <dgm:prSet phldrT="[Text]"/>
      <dgm:spPr>
        <a:xfrm rot="5400000">
          <a:off x="3650304" y="1909053"/>
          <a:ext cx="2344366" cy="3214992"/>
        </a:xfrm>
      </dgm:spPr>
      <dgm:t>
        <a:bodyPr/>
        <a:lstStyle/>
        <a:p>
          <a:r>
            <a:rPr lang="en-US" dirty="0">
              <a:latin typeface="Arial"/>
              <a:ea typeface="+mn-ea"/>
              <a:cs typeface="+mn-cs"/>
            </a:rPr>
            <a:t>Continued support of the Commonwealth toward the Virginia Data Science Ecosystem</a:t>
          </a:r>
        </a:p>
      </dgm:t>
    </dgm:pt>
    <dgm:pt modelId="{C7281FF0-54A2-E844-93DE-FCE180850FE6}" type="parTrans" cxnId="{2E7690DD-3586-174D-8BB5-9F6941A59A37}">
      <dgm:prSet/>
      <dgm:spPr/>
      <dgm:t>
        <a:bodyPr/>
        <a:lstStyle/>
        <a:p>
          <a:endParaRPr lang="en-US"/>
        </a:p>
      </dgm:t>
    </dgm:pt>
    <dgm:pt modelId="{624E6178-C7D8-264E-B425-975DBFAF1617}" type="sibTrans" cxnId="{2E7690DD-3586-174D-8BB5-9F6941A59A37}">
      <dgm:prSet/>
      <dgm:spPr/>
      <dgm:t>
        <a:bodyPr/>
        <a:lstStyle/>
        <a:p>
          <a:endParaRPr lang="en-US"/>
        </a:p>
      </dgm:t>
    </dgm:pt>
    <dgm:pt modelId="{B8589370-C898-554B-9129-46C835A246D3}">
      <dgm:prSet phldrT="[Text]"/>
      <dgm:spPr>
        <a:xfrm rot="5400000">
          <a:off x="3650304" y="1909053"/>
          <a:ext cx="2344366" cy="3214992"/>
        </a:xfrm>
      </dgm:spPr>
      <dgm:t>
        <a:bodyPr/>
        <a:lstStyle/>
        <a:p>
          <a:r>
            <a:rPr lang="en-US" dirty="0">
              <a:latin typeface="+mn-lt"/>
            </a:rPr>
            <a:t>Partnerships with HBCUs to drive diversity in Data Science </a:t>
          </a:r>
        </a:p>
      </dgm:t>
    </dgm:pt>
    <dgm:pt modelId="{1F8A33C8-1035-4746-A3C7-92F3BC02D033}" type="parTrans" cxnId="{F15AECD0-8922-7C4D-9984-BC2C65F09427}">
      <dgm:prSet/>
      <dgm:spPr/>
      <dgm:t>
        <a:bodyPr/>
        <a:lstStyle/>
        <a:p>
          <a:endParaRPr lang="en-US"/>
        </a:p>
      </dgm:t>
    </dgm:pt>
    <dgm:pt modelId="{FD187CD3-E504-B24C-BEE9-1A77717B8B29}" type="sibTrans" cxnId="{F15AECD0-8922-7C4D-9984-BC2C65F09427}">
      <dgm:prSet/>
      <dgm:spPr/>
      <dgm:t>
        <a:bodyPr/>
        <a:lstStyle/>
        <a:p>
          <a:endParaRPr lang="en-US"/>
        </a:p>
      </dgm:t>
    </dgm:pt>
    <dgm:pt modelId="{1F850CD8-5291-D842-9A03-C4E7B3E43EC8}" type="pres">
      <dgm:prSet presAssocID="{D9207E5B-D69D-0A4E-ACDB-26F0D62A57CF}" presName="Name0" presStyleCnt="0">
        <dgm:presLayoutVars>
          <dgm:dir/>
          <dgm:resizeHandles val="exact"/>
        </dgm:presLayoutVars>
      </dgm:prSet>
      <dgm:spPr/>
    </dgm:pt>
    <dgm:pt modelId="{5DDCADAC-5BA7-D14C-8849-21761E956CF2}" type="pres">
      <dgm:prSet presAssocID="{D9207E5B-D69D-0A4E-ACDB-26F0D62A57CF}" presName="fgShape" presStyleLbl="fgShp" presStyleIdx="0" presStyleCnt="1"/>
      <dgm:spPr/>
    </dgm:pt>
    <dgm:pt modelId="{A4FE1A7B-EFAC-6D4A-82F9-7B1E621B4711}" type="pres">
      <dgm:prSet presAssocID="{D9207E5B-D69D-0A4E-ACDB-26F0D62A57CF}" presName="linComp" presStyleCnt="0"/>
      <dgm:spPr/>
    </dgm:pt>
    <dgm:pt modelId="{D0D6415E-FA48-5740-962C-14EE8DCDBF02}" type="pres">
      <dgm:prSet presAssocID="{64B5CAB8-1024-3749-84CE-C4611E5163A0}" presName="compNode" presStyleCnt="0"/>
      <dgm:spPr/>
    </dgm:pt>
    <dgm:pt modelId="{86EFED2B-C083-6149-9E36-95B71FBC97D6}" type="pres">
      <dgm:prSet presAssocID="{64B5CAB8-1024-3749-84CE-C4611E5163A0}" presName="bkgdShape" presStyleLbl="node1" presStyleIdx="0" presStyleCnt="4"/>
      <dgm:spPr/>
    </dgm:pt>
    <dgm:pt modelId="{96F23CD8-1897-9047-9167-828E0EDC9972}" type="pres">
      <dgm:prSet presAssocID="{64B5CAB8-1024-3749-84CE-C4611E5163A0}" presName="nodeTx" presStyleLbl="node1" presStyleIdx="0" presStyleCnt="4">
        <dgm:presLayoutVars>
          <dgm:bulletEnabled val="1"/>
        </dgm:presLayoutVars>
      </dgm:prSet>
      <dgm:spPr/>
    </dgm:pt>
    <dgm:pt modelId="{B9B8D442-8253-DA42-A4C6-A8DD3E377BD6}" type="pres">
      <dgm:prSet presAssocID="{64B5CAB8-1024-3749-84CE-C4611E5163A0}" presName="invisiNode" presStyleLbl="node1" presStyleIdx="0" presStyleCnt="4"/>
      <dgm:spPr/>
    </dgm:pt>
    <dgm:pt modelId="{8C0EEE0A-49ED-824E-90DD-D9038754D739}" type="pres">
      <dgm:prSet presAssocID="{64B5CAB8-1024-3749-84CE-C4611E5163A0}" presName="imagNode"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513CF53-3C80-414E-81A3-4C86A40A7D3C}" type="pres">
      <dgm:prSet presAssocID="{5B76C9A5-94A4-2B4A-A326-ED85B676142B}" presName="sibTrans" presStyleLbl="sibTrans2D1" presStyleIdx="0" presStyleCnt="0"/>
      <dgm:spPr/>
    </dgm:pt>
    <dgm:pt modelId="{7B83AF1A-DA0C-844C-BD40-9C5351F9C91B}" type="pres">
      <dgm:prSet presAssocID="{569AA244-8FD4-F342-BF8E-30ED193E3B60}" presName="compNode" presStyleCnt="0"/>
      <dgm:spPr/>
    </dgm:pt>
    <dgm:pt modelId="{526DCD37-9D38-BC4D-9687-EB11D3E25E91}" type="pres">
      <dgm:prSet presAssocID="{569AA244-8FD4-F342-BF8E-30ED193E3B60}" presName="bkgdShape" presStyleLbl="node1" presStyleIdx="1" presStyleCnt="4"/>
      <dgm:spPr/>
    </dgm:pt>
    <dgm:pt modelId="{EB80423E-2E21-4A46-8A91-612C874ED4CD}" type="pres">
      <dgm:prSet presAssocID="{569AA244-8FD4-F342-BF8E-30ED193E3B60}" presName="nodeTx" presStyleLbl="node1" presStyleIdx="1" presStyleCnt="4">
        <dgm:presLayoutVars>
          <dgm:bulletEnabled val="1"/>
        </dgm:presLayoutVars>
      </dgm:prSet>
      <dgm:spPr/>
    </dgm:pt>
    <dgm:pt modelId="{B4531CC8-1A08-F34B-B78F-37E31A482250}" type="pres">
      <dgm:prSet presAssocID="{569AA244-8FD4-F342-BF8E-30ED193E3B60}" presName="invisiNode" presStyleLbl="node1" presStyleIdx="1" presStyleCnt="4"/>
      <dgm:spPr/>
    </dgm:pt>
    <dgm:pt modelId="{13167871-525D-3343-99C6-BFE25B58E80D}" type="pres">
      <dgm:prSet presAssocID="{569AA244-8FD4-F342-BF8E-30ED193E3B60}" presName="imagNode"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5BA0F3F2-9DED-3240-B904-70AB80D54429}" type="pres">
      <dgm:prSet presAssocID="{B299F0A2-A737-394E-A1BF-7E2A9B385C3C}" presName="sibTrans" presStyleLbl="sibTrans2D1" presStyleIdx="0" presStyleCnt="0"/>
      <dgm:spPr/>
    </dgm:pt>
    <dgm:pt modelId="{D2D55C28-5BB5-DD4C-B736-61AAC462F813}" type="pres">
      <dgm:prSet presAssocID="{8417ABF9-6042-B443-BBBD-E1BD1D8EEB96}" presName="compNode" presStyleCnt="0"/>
      <dgm:spPr/>
    </dgm:pt>
    <dgm:pt modelId="{E39DACDA-794C-1A45-B817-B9DD696AFEC7}" type="pres">
      <dgm:prSet presAssocID="{8417ABF9-6042-B443-BBBD-E1BD1D8EEB96}" presName="bkgdShape" presStyleLbl="node1" presStyleIdx="2" presStyleCnt="4"/>
      <dgm:spPr/>
    </dgm:pt>
    <dgm:pt modelId="{FF36C276-9E74-A145-93DE-4ACB0A9F4996}" type="pres">
      <dgm:prSet presAssocID="{8417ABF9-6042-B443-BBBD-E1BD1D8EEB96}" presName="nodeTx" presStyleLbl="node1" presStyleIdx="2" presStyleCnt="4">
        <dgm:presLayoutVars>
          <dgm:bulletEnabled val="1"/>
        </dgm:presLayoutVars>
      </dgm:prSet>
      <dgm:spPr/>
    </dgm:pt>
    <dgm:pt modelId="{58EEA055-8215-7449-BB85-D0704A8EE300}" type="pres">
      <dgm:prSet presAssocID="{8417ABF9-6042-B443-BBBD-E1BD1D8EEB96}" presName="invisiNode" presStyleLbl="node1" presStyleIdx="2" presStyleCnt="4"/>
      <dgm:spPr/>
    </dgm:pt>
    <dgm:pt modelId="{6544E85D-47C6-5847-AD46-EECC6B7D6A87}" type="pres">
      <dgm:prSet presAssocID="{8417ABF9-6042-B443-BBBD-E1BD1D8EEB96}" presName="imagNode"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AF4A1A3B-752C-E541-8CDA-30AAE1865B5B}" type="pres">
      <dgm:prSet presAssocID="{893E085E-98F6-7D41-B5AE-FC29BFACC445}" presName="sibTrans" presStyleLbl="sibTrans2D1" presStyleIdx="0" presStyleCnt="0"/>
      <dgm:spPr/>
    </dgm:pt>
    <dgm:pt modelId="{294BD0C5-350F-4C4A-B4E8-261A1C5E23E2}" type="pres">
      <dgm:prSet presAssocID="{06A59DF6-ADFA-6649-9FF8-BB2C26FB0C7A}" presName="compNode" presStyleCnt="0"/>
      <dgm:spPr/>
    </dgm:pt>
    <dgm:pt modelId="{728477CD-CEE7-FB42-8635-B15B1BCAAE84}" type="pres">
      <dgm:prSet presAssocID="{06A59DF6-ADFA-6649-9FF8-BB2C26FB0C7A}" presName="bkgdShape" presStyleLbl="node1" presStyleIdx="3" presStyleCnt="4"/>
      <dgm:spPr/>
    </dgm:pt>
    <dgm:pt modelId="{1C97F759-53F3-514D-9D39-EECDC0A8E8B5}" type="pres">
      <dgm:prSet presAssocID="{06A59DF6-ADFA-6649-9FF8-BB2C26FB0C7A}" presName="nodeTx" presStyleLbl="node1" presStyleIdx="3" presStyleCnt="4">
        <dgm:presLayoutVars>
          <dgm:bulletEnabled val="1"/>
        </dgm:presLayoutVars>
      </dgm:prSet>
      <dgm:spPr/>
    </dgm:pt>
    <dgm:pt modelId="{4E50B679-FA0E-9740-B359-3DD547BE8A93}" type="pres">
      <dgm:prSet presAssocID="{06A59DF6-ADFA-6649-9FF8-BB2C26FB0C7A}" presName="invisiNode" presStyleLbl="node1" presStyleIdx="3" presStyleCnt="4"/>
      <dgm:spPr/>
    </dgm:pt>
    <dgm:pt modelId="{07E2D8D6-19C9-2B4A-8E20-F03B6F85D018}" type="pres">
      <dgm:prSet presAssocID="{06A59DF6-ADFA-6649-9FF8-BB2C26FB0C7A}" presName="imagNode"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03E66602-4A2C-E44A-A771-8B330D083A9A}" type="presOf" srcId="{D565A81D-F2E6-A743-813C-898B37913CD2}" destId="{EB80423E-2E21-4A46-8A91-612C874ED4CD}" srcOrd="1" destOrd="2" presId="urn:microsoft.com/office/officeart/2005/8/layout/hList7"/>
    <dgm:cxn modelId="{E1038802-49D1-234C-A13A-32BBEF0DFD89}" type="presOf" srcId="{64B5CAB8-1024-3749-84CE-C4611E5163A0}" destId="{86EFED2B-C083-6149-9E36-95B71FBC97D6}" srcOrd="0" destOrd="0" presId="urn:microsoft.com/office/officeart/2005/8/layout/hList7"/>
    <dgm:cxn modelId="{532E8E0B-E57E-4647-8654-74B419485C2D}" type="presOf" srcId="{145E8346-F1E3-CC49-95B9-067076B21AF6}" destId="{E39DACDA-794C-1A45-B817-B9DD696AFEC7}" srcOrd="0" destOrd="2" presId="urn:microsoft.com/office/officeart/2005/8/layout/hList7"/>
    <dgm:cxn modelId="{F3AF490C-47C4-8C44-9FE5-D317D98844D8}" srcId="{569AA244-8FD4-F342-BF8E-30ED193E3B60}" destId="{118ED0A4-9B99-9D47-94B7-ACB33F375FDC}" srcOrd="2" destOrd="0" parTransId="{A85767E9-9DB3-7449-851F-4F9984B74E08}" sibTransId="{CF1E74A6-5937-4C45-82EF-5093123C7231}"/>
    <dgm:cxn modelId="{98BD790C-0641-B94B-9226-6D6B64223262}" type="presOf" srcId="{11C20A84-9F7C-5641-97D1-3B856055DFD4}" destId="{96F23CD8-1897-9047-9167-828E0EDC9972}" srcOrd="1" destOrd="4" presId="urn:microsoft.com/office/officeart/2005/8/layout/hList7"/>
    <dgm:cxn modelId="{5AF02F1D-C612-DA40-9250-D0A668AD4119}" type="presOf" srcId="{B299F0A2-A737-394E-A1BF-7E2A9B385C3C}" destId="{5BA0F3F2-9DED-3240-B904-70AB80D54429}" srcOrd="0" destOrd="0" presId="urn:microsoft.com/office/officeart/2005/8/layout/hList7"/>
    <dgm:cxn modelId="{0A115B1D-D45A-E046-88AA-E17E66982FEF}" type="presOf" srcId="{06A59DF6-ADFA-6649-9FF8-BB2C26FB0C7A}" destId="{728477CD-CEE7-FB42-8635-B15B1BCAAE84}" srcOrd="0" destOrd="0" presId="urn:microsoft.com/office/officeart/2005/8/layout/hList7"/>
    <dgm:cxn modelId="{1E7C1323-9311-AF45-9D02-88F80EBE55F6}" type="presOf" srcId="{8F2A1527-0E6B-9342-90BD-F77393CDFE94}" destId="{86EFED2B-C083-6149-9E36-95B71FBC97D6}" srcOrd="0" destOrd="1" presId="urn:microsoft.com/office/officeart/2005/8/layout/hList7"/>
    <dgm:cxn modelId="{74C8F326-A735-6144-9707-2909DA6D6D93}" srcId="{8417ABF9-6042-B443-BBBD-E1BD1D8EEB96}" destId="{145E8346-F1E3-CC49-95B9-067076B21AF6}" srcOrd="1" destOrd="0" parTransId="{9B79C15D-89AB-C64D-8945-52073234270D}" sibTransId="{77C75044-50D0-074B-850C-4E46F7A2850D}"/>
    <dgm:cxn modelId="{B47C202A-0E37-574D-BD7E-FC3FEF8D711B}" srcId="{8417ABF9-6042-B443-BBBD-E1BD1D8EEB96}" destId="{A4070E3E-ED2E-A74A-8D2E-A24134CEE133}" srcOrd="3" destOrd="0" parTransId="{38EBB51F-1A59-024B-BA69-5837242C96BE}" sibTransId="{FFC23C0E-06F3-8D4C-BD64-E1447C0EF530}"/>
    <dgm:cxn modelId="{6EEE542B-43F4-2A49-9566-16DF138700A8}" srcId="{64B5CAB8-1024-3749-84CE-C4611E5163A0}" destId="{11C20A84-9F7C-5641-97D1-3B856055DFD4}" srcOrd="3" destOrd="0" parTransId="{C9FEF3A7-67DC-D942-AF1A-AC2E0A389F5E}" sibTransId="{5D60CC80-35A9-5D4F-8FAD-CDA7A25EF241}"/>
    <dgm:cxn modelId="{167D1631-FD6B-9E43-847C-46D5956168FC}" type="presOf" srcId="{569AA244-8FD4-F342-BF8E-30ED193E3B60}" destId="{526DCD37-9D38-BC4D-9687-EB11D3E25E91}" srcOrd="0" destOrd="0" presId="urn:microsoft.com/office/officeart/2005/8/layout/hList7"/>
    <dgm:cxn modelId="{E5FDE531-6FD4-5045-B08A-56D67E7D08FB}" srcId="{D9207E5B-D69D-0A4E-ACDB-26F0D62A57CF}" destId="{569AA244-8FD4-F342-BF8E-30ED193E3B60}" srcOrd="1" destOrd="0" parTransId="{3C4BBDD8-4063-0F4F-A1EA-0A96E26E1754}" sibTransId="{B299F0A2-A737-394E-A1BF-7E2A9B385C3C}"/>
    <dgm:cxn modelId="{14010936-83E7-664B-B029-4E7AEB87B0F9}" srcId="{8417ABF9-6042-B443-BBBD-E1BD1D8EEB96}" destId="{AE61E82E-F14F-0B43-8BBF-E2E81894FA49}" srcOrd="4" destOrd="0" parTransId="{02C73EF2-9649-3345-B681-577B2E170842}" sibTransId="{A7331F76-7A02-E34A-A4AA-24244F0617A9}"/>
    <dgm:cxn modelId="{4787A538-9840-C74D-905E-74FCC1A1B1AD}" type="presOf" srcId="{145E8346-F1E3-CC49-95B9-067076B21AF6}" destId="{FF36C276-9E74-A145-93DE-4ACB0A9F4996}" srcOrd="1" destOrd="2" presId="urn:microsoft.com/office/officeart/2005/8/layout/hList7"/>
    <dgm:cxn modelId="{1CDF2C39-DFBA-8844-8B19-1A26CA1594F1}" type="presOf" srcId="{64B5CAB8-1024-3749-84CE-C4611E5163A0}" destId="{96F23CD8-1897-9047-9167-828E0EDC9972}" srcOrd="1" destOrd="0" presId="urn:microsoft.com/office/officeart/2005/8/layout/hList7"/>
    <dgm:cxn modelId="{C87EAC3A-8E03-5941-A086-AB59BEF26D83}" type="presOf" srcId="{B8589370-C898-554B-9129-46C835A246D3}" destId="{1C97F759-53F3-514D-9D39-EECDC0A8E8B5}" srcOrd="1" destOrd="4" presId="urn:microsoft.com/office/officeart/2005/8/layout/hList7"/>
    <dgm:cxn modelId="{CBA80F3C-183F-8E43-84FD-7247B262C1CB}" type="presOf" srcId="{AE61E82E-F14F-0B43-8BBF-E2E81894FA49}" destId="{E39DACDA-794C-1A45-B817-B9DD696AFEC7}" srcOrd="0" destOrd="5" presId="urn:microsoft.com/office/officeart/2005/8/layout/hList7"/>
    <dgm:cxn modelId="{A018503C-2292-034D-835A-03536629F952}" type="presOf" srcId="{E9BFF700-22D9-1746-8325-3035286C2E13}" destId="{1C97F759-53F3-514D-9D39-EECDC0A8E8B5}" srcOrd="1" destOrd="2" presId="urn:microsoft.com/office/officeart/2005/8/layout/hList7"/>
    <dgm:cxn modelId="{9288F03C-48CB-4B46-8305-5311420A36DD}" type="presOf" srcId="{AE61E82E-F14F-0B43-8BBF-E2E81894FA49}" destId="{FF36C276-9E74-A145-93DE-4ACB0A9F4996}" srcOrd="1" destOrd="5" presId="urn:microsoft.com/office/officeart/2005/8/layout/hList7"/>
    <dgm:cxn modelId="{99D03242-E2FC-5045-A200-EE7CC00AAAE9}" type="presOf" srcId="{62DA10B3-426E-F340-905E-60CB838F47D2}" destId="{96F23CD8-1897-9047-9167-828E0EDC9972}" srcOrd="1" destOrd="5" presId="urn:microsoft.com/office/officeart/2005/8/layout/hList7"/>
    <dgm:cxn modelId="{5BE72E47-E8F6-4241-B681-07FED40E049B}" type="presOf" srcId="{118ED0A4-9B99-9D47-94B7-ACB33F375FDC}" destId="{526DCD37-9D38-BC4D-9687-EB11D3E25E91}" srcOrd="0" destOrd="3" presId="urn:microsoft.com/office/officeart/2005/8/layout/hList7"/>
    <dgm:cxn modelId="{304CE647-21A9-4C4A-9995-E5D3813A95D4}" type="presOf" srcId="{A3DD6014-4198-F14A-9C7F-48D3A89B433B}" destId="{E39DACDA-794C-1A45-B817-B9DD696AFEC7}" srcOrd="0" destOrd="3" presId="urn:microsoft.com/office/officeart/2005/8/layout/hList7"/>
    <dgm:cxn modelId="{146E045E-A1E9-D841-8213-B811A347B6EA}" type="presOf" srcId="{8417ABF9-6042-B443-BBBD-E1BD1D8EEB96}" destId="{E39DACDA-794C-1A45-B817-B9DD696AFEC7}" srcOrd="0" destOrd="0" presId="urn:microsoft.com/office/officeart/2005/8/layout/hList7"/>
    <dgm:cxn modelId="{11D25F5F-17E5-D743-89EA-F6FBF5486BEF}" srcId="{06A59DF6-ADFA-6649-9FF8-BB2C26FB0C7A}" destId="{5B899788-E805-CA45-B21E-B341C011921F}" srcOrd="0" destOrd="0" parTransId="{4C735F25-50D2-534A-8CBD-BE7B2FF14CDE}" sibTransId="{AC28E741-B2E1-2442-B4C6-3B72A508FBDD}"/>
    <dgm:cxn modelId="{CB72D563-9B2B-3745-860A-DDA032C54DF7}" type="presOf" srcId="{2A9C22E5-0879-B540-A36D-8FC7A48833EE}" destId="{EB80423E-2E21-4A46-8A91-612C874ED4CD}" srcOrd="1" destOrd="1" presId="urn:microsoft.com/office/officeart/2005/8/layout/hList7"/>
    <dgm:cxn modelId="{7BE0B06D-060D-E74C-B471-3546535246AE}" srcId="{06A59DF6-ADFA-6649-9FF8-BB2C26FB0C7A}" destId="{E9BFF700-22D9-1746-8325-3035286C2E13}" srcOrd="1" destOrd="0" parTransId="{BE423376-848B-454B-94C4-C80673707951}" sibTransId="{D96C1518-2BDF-B84D-A684-07C591FE5E8B}"/>
    <dgm:cxn modelId="{A5E5E46D-CB00-F048-A3E3-60C235E40099}" type="presOf" srcId="{A4070E3E-ED2E-A74A-8D2E-A24134CEE133}" destId="{E39DACDA-794C-1A45-B817-B9DD696AFEC7}" srcOrd="0" destOrd="4" presId="urn:microsoft.com/office/officeart/2005/8/layout/hList7"/>
    <dgm:cxn modelId="{B928296E-E0D7-9A41-8BD0-721E373AFD1B}" srcId="{569AA244-8FD4-F342-BF8E-30ED193E3B60}" destId="{D565A81D-F2E6-A743-813C-898B37913CD2}" srcOrd="1" destOrd="0" parTransId="{3726B057-E1CC-6940-8BF0-8315D5BBC2F0}" sibTransId="{FE8E9C80-EEEB-8F41-9CC8-327A7A9A949C}"/>
    <dgm:cxn modelId="{3150E474-61F8-664A-AAF5-7B570D2735FB}" type="presOf" srcId="{06A59DF6-ADFA-6649-9FF8-BB2C26FB0C7A}" destId="{1C97F759-53F3-514D-9D39-EECDC0A8E8B5}" srcOrd="1" destOrd="0" presId="urn:microsoft.com/office/officeart/2005/8/layout/hList7"/>
    <dgm:cxn modelId="{25778A77-63D1-074F-8441-C234BC900EE3}" type="presOf" srcId="{4FA89C7A-89CE-8940-BA60-27B597449FC5}" destId="{96F23CD8-1897-9047-9167-828E0EDC9972}" srcOrd="1" destOrd="3" presId="urn:microsoft.com/office/officeart/2005/8/layout/hList7"/>
    <dgm:cxn modelId="{72128179-5852-D34C-853D-0A7C95A33C8A}" srcId="{569AA244-8FD4-F342-BF8E-30ED193E3B60}" destId="{2A9C22E5-0879-B540-A36D-8FC7A48833EE}" srcOrd="0" destOrd="0" parTransId="{7941A2FA-1BB4-5942-9FC7-A6D3279E8719}" sibTransId="{9B86249A-AD03-974D-8F60-DF7059091DE3}"/>
    <dgm:cxn modelId="{9E1D147F-92B7-3E4C-843A-8B252B78D75F}" srcId="{06A59DF6-ADFA-6649-9FF8-BB2C26FB0C7A}" destId="{E1DBFF06-702B-7C49-940F-345F39EDEE5C}" srcOrd="2" destOrd="0" parTransId="{7643FE02-5E32-4C49-8B3F-5C054D12356F}" sibTransId="{FCD06EE7-59AC-EC4F-9B12-437DAE6F770C}"/>
    <dgm:cxn modelId="{F8D56681-D9FB-B54F-8FC6-CF9BAC1BD441}" type="presOf" srcId="{893E085E-98F6-7D41-B5AE-FC29BFACC445}" destId="{AF4A1A3B-752C-E541-8CDA-30AAE1865B5B}" srcOrd="0" destOrd="0" presId="urn:microsoft.com/office/officeart/2005/8/layout/hList7"/>
    <dgm:cxn modelId="{CAFD1882-51C0-364E-B43B-1F5E4ECBE766}" type="presOf" srcId="{118ED0A4-9B99-9D47-94B7-ACB33F375FDC}" destId="{EB80423E-2E21-4A46-8A91-612C874ED4CD}" srcOrd="1" destOrd="3" presId="urn:microsoft.com/office/officeart/2005/8/layout/hList7"/>
    <dgm:cxn modelId="{48463A82-7C07-9E43-AC70-316C6B7BA2CA}" type="presOf" srcId="{E9BFF700-22D9-1746-8325-3035286C2E13}" destId="{728477CD-CEE7-FB42-8635-B15B1BCAAE84}" srcOrd="0" destOrd="2" presId="urn:microsoft.com/office/officeart/2005/8/layout/hList7"/>
    <dgm:cxn modelId="{49A75F8C-5081-1749-9CF1-E34786F95493}" type="presOf" srcId="{4B5FBC9D-85CE-C145-9993-32D05231B036}" destId="{FF36C276-9E74-A145-93DE-4ACB0A9F4996}" srcOrd="1" destOrd="1" presId="urn:microsoft.com/office/officeart/2005/8/layout/hList7"/>
    <dgm:cxn modelId="{5BF7888D-EB7A-FB4E-AB63-935161A2A0D9}" srcId="{64B5CAB8-1024-3749-84CE-C4611E5163A0}" destId="{8F2A1527-0E6B-9342-90BD-F77393CDFE94}" srcOrd="0" destOrd="0" parTransId="{02F2A29A-84D8-CA49-8628-4E4C3BB18527}" sibTransId="{237B40EE-2E36-B14E-9252-B83AC9A81319}"/>
    <dgm:cxn modelId="{82F02A8E-DE1F-7A48-B072-BE65EBDCFC58}" srcId="{64B5CAB8-1024-3749-84CE-C4611E5163A0}" destId="{62DA10B3-426E-F340-905E-60CB838F47D2}" srcOrd="4" destOrd="0" parTransId="{C06474FD-BD1A-2044-B7A2-278B87430D0B}" sibTransId="{14E23E9B-1B94-4E46-8BB4-D79C00BDAFC2}"/>
    <dgm:cxn modelId="{CB11938E-705D-734E-9722-3EC0CC83447B}" type="presOf" srcId="{E1DBFF06-702B-7C49-940F-345F39EDEE5C}" destId="{1C97F759-53F3-514D-9D39-EECDC0A8E8B5}" srcOrd="1" destOrd="3" presId="urn:microsoft.com/office/officeart/2005/8/layout/hList7"/>
    <dgm:cxn modelId="{C5C12490-BDB9-B445-A637-B985EB9BC73E}" type="presOf" srcId="{5B899788-E805-CA45-B21E-B341C011921F}" destId="{728477CD-CEE7-FB42-8635-B15B1BCAAE84}" srcOrd="0" destOrd="1" presId="urn:microsoft.com/office/officeart/2005/8/layout/hList7"/>
    <dgm:cxn modelId="{B6D93790-C39B-914C-82F6-851498081D3C}" srcId="{64B5CAB8-1024-3749-84CE-C4611E5163A0}" destId="{E1433372-99C0-2B45-B6AD-F00B30E075E5}" srcOrd="5" destOrd="0" parTransId="{D16F0628-B8F3-C04A-8B28-12DCBE91DE22}" sibTransId="{1EF38B19-797E-1940-B7D0-72759317EC14}"/>
    <dgm:cxn modelId="{88F9E990-A2C8-784D-AD1E-43307164CDEE}" type="presOf" srcId="{5B76C9A5-94A4-2B4A-A326-ED85B676142B}" destId="{5513CF53-3C80-414E-81A3-4C86A40A7D3C}" srcOrd="0" destOrd="0" presId="urn:microsoft.com/office/officeart/2005/8/layout/hList7"/>
    <dgm:cxn modelId="{57B77E91-9358-2440-A59C-6A88D01459D1}" srcId="{D9207E5B-D69D-0A4E-ACDB-26F0D62A57CF}" destId="{8417ABF9-6042-B443-BBBD-E1BD1D8EEB96}" srcOrd="2" destOrd="0" parTransId="{F6956476-C639-F045-8BFE-3A7C718EEAE0}" sibTransId="{893E085E-98F6-7D41-B5AE-FC29BFACC445}"/>
    <dgm:cxn modelId="{01FF8991-9EFD-6F41-B691-CFB0D449F6D5}" type="presOf" srcId="{AE1AAFBA-5BFF-4A42-BC0C-FB7468110F4F}" destId="{96F23CD8-1897-9047-9167-828E0EDC9972}" srcOrd="1" destOrd="2" presId="urn:microsoft.com/office/officeart/2005/8/layout/hList7"/>
    <dgm:cxn modelId="{5190D396-AD6C-8446-8FB0-6E3CB419C0A1}" type="presOf" srcId="{11C20A84-9F7C-5641-97D1-3B856055DFD4}" destId="{86EFED2B-C083-6149-9E36-95B71FBC97D6}" srcOrd="0" destOrd="4" presId="urn:microsoft.com/office/officeart/2005/8/layout/hList7"/>
    <dgm:cxn modelId="{A9AD759A-0AD7-C54D-ABF2-098AAB45A101}" type="presOf" srcId="{D565A81D-F2E6-A743-813C-898B37913CD2}" destId="{526DCD37-9D38-BC4D-9687-EB11D3E25E91}" srcOrd="0" destOrd="2" presId="urn:microsoft.com/office/officeart/2005/8/layout/hList7"/>
    <dgm:cxn modelId="{0A9970AD-9706-0249-991C-AD370B32F1B7}" type="presOf" srcId="{D9207E5B-D69D-0A4E-ACDB-26F0D62A57CF}" destId="{1F850CD8-5291-D842-9A03-C4E7B3E43EC8}" srcOrd="0" destOrd="0" presId="urn:microsoft.com/office/officeart/2005/8/layout/hList7"/>
    <dgm:cxn modelId="{E99A67B0-EC58-E54D-B3D3-1E3EB1037981}" srcId="{D9207E5B-D69D-0A4E-ACDB-26F0D62A57CF}" destId="{06A59DF6-ADFA-6649-9FF8-BB2C26FB0C7A}" srcOrd="3" destOrd="0" parTransId="{BC9277BF-E8AA-1C4E-A67F-E3D592EE6D23}" sibTransId="{AAB4EBA9-E674-A043-84DC-1CED334C67C7}"/>
    <dgm:cxn modelId="{3AB2B4B4-C923-A74E-91E2-94A82573494F}" type="presOf" srcId="{8F2A1527-0E6B-9342-90BD-F77393CDFE94}" destId="{96F23CD8-1897-9047-9167-828E0EDC9972}" srcOrd="1" destOrd="1" presId="urn:microsoft.com/office/officeart/2005/8/layout/hList7"/>
    <dgm:cxn modelId="{B6C796BF-E088-604D-BD8B-BDF83F25A73F}" type="presOf" srcId="{4FA89C7A-89CE-8940-BA60-27B597449FC5}" destId="{86EFED2B-C083-6149-9E36-95B71FBC97D6}" srcOrd="0" destOrd="3" presId="urn:microsoft.com/office/officeart/2005/8/layout/hList7"/>
    <dgm:cxn modelId="{2869C8C1-987E-AD4F-A3A2-859467BFFE10}" type="presOf" srcId="{5B899788-E805-CA45-B21E-B341C011921F}" destId="{1C97F759-53F3-514D-9D39-EECDC0A8E8B5}" srcOrd="1" destOrd="1" presId="urn:microsoft.com/office/officeart/2005/8/layout/hList7"/>
    <dgm:cxn modelId="{A79BF1C1-653E-394A-B5DC-DB8153D94859}" type="presOf" srcId="{AE1AAFBA-5BFF-4A42-BC0C-FB7468110F4F}" destId="{86EFED2B-C083-6149-9E36-95B71FBC97D6}" srcOrd="0" destOrd="2" presId="urn:microsoft.com/office/officeart/2005/8/layout/hList7"/>
    <dgm:cxn modelId="{189ADCC5-655F-E64D-B3E9-8895A01A345E}" type="presOf" srcId="{E1433372-99C0-2B45-B6AD-F00B30E075E5}" destId="{86EFED2B-C083-6149-9E36-95B71FBC97D6}" srcOrd="0" destOrd="6" presId="urn:microsoft.com/office/officeart/2005/8/layout/hList7"/>
    <dgm:cxn modelId="{B6FDEFCA-771E-754A-BD5A-E285908D46F8}" type="presOf" srcId="{E1433372-99C0-2B45-B6AD-F00B30E075E5}" destId="{96F23CD8-1897-9047-9167-828E0EDC9972}" srcOrd="1" destOrd="6" presId="urn:microsoft.com/office/officeart/2005/8/layout/hList7"/>
    <dgm:cxn modelId="{6808F6CE-995A-2F40-BBE9-7C087AC6E727}" type="presOf" srcId="{569AA244-8FD4-F342-BF8E-30ED193E3B60}" destId="{EB80423E-2E21-4A46-8A91-612C874ED4CD}" srcOrd="1" destOrd="0" presId="urn:microsoft.com/office/officeart/2005/8/layout/hList7"/>
    <dgm:cxn modelId="{F15AECD0-8922-7C4D-9984-BC2C65F09427}" srcId="{06A59DF6-ADFA-6649-9FF8-BB2C26FB0C7A}" destId="{B8589370-C898-554B-9129-46C835A246D3}" srcOrd="3" destOrd="0" parTransId="{1F8A33C8-1035-4746-A3C7-92F3BC02D033}" sibTransId="{FD187CD3-E504-B24C-BEE9-1A77717B8B29}"/>
    <dgm:cxn modelId="{ED171BD4-4CC2-7942-8CD3-4263D183610E}" type="presOf" srcId="{E1DBFF06-702B-7C49-940F-345F39EDEE5C}" destId="{728477CD-CEE7-FB42-8635-B15B1BCAAE84}" srcOrd="0" destOrd="3" presId="urn:microsoft.com/office/officeart/2005/8/layout/hList7"/>
    <dgm:cxn modelId="{2E7690DD-3586-174D-8BB5-9F6941A59A37}" srcId="{8417ABF9-6042-B443-BBBD-E1BD1D8EEB96}" destId="{A3DD6014-4198-F14A-9C7F-48D3A89B433B}" srcOrd="2" destOrd="0" parTransId="{C7281FF0-54A2-E844-93DE-FCE180850FE6}" sibTransId="{624E6178-C7D8-264E-B425-975DBFAF1617}"/>
    <dgm:cxn modelId="{F82C81DE-B871-6349-A49C-C34C34342BE3}" type="presOf" srcId="{2A9C22E5-0879-B540-A36D-8FC7A48833EE}" destId="{526DCD37-9D38-BC4D-9687-EB11D3E25E91}" srcOrd="0" destOrd="1" presId="urn:microsoft.com/office/officeart/2005/8/layout/hList7"/>
    <dgm:cxn modelId="{2BDD43E1-AAEC-E343-9C5F-A6457305AC44}" srcId="{64B5CAB8-1024-3749-84CE-C4611E5163A0}" destId="{AE1AAFBA-5BFF-4A42-BC0C-FB7468110F4F}" srcOrd="1" destOrd="0" parTransId="{8A305611-8E78-454D-B4B5-B26EF82109FC}" sibTransId="{E8A40055-4F23-1140-B686-32367C234BC4}"/>
    <dgm:cxn modelId="{A40F56E1-ECDE-4346-B1AA-993C01A9AD78}" type="presOf" srcId="{A4070E3E-ED2E-A74A-8D2E-A24134CEE133}" destId="{FF36C276-9E74-A145-93DE-4ACB0A9F4996}" srcOrd="1" destOrd="4" presId="urn:microsoft.com/office/officeart/2005/8/layout/hList7"/>
    <dgm:cxn modelId="{2CAB78E4-72BB-A74A-851E-A4B84E2FE9DF}" srcId="{8417ABF9-6042-B443-BBBD-E1BD1D8EEB96}" destId="{4B5FBC9D-85CE-C145-9993-32D05231B036}" srcOrd="0" destOrd="0" parTransId="{BCDCB19B-B232-EF46-B90F-4D26CD59C89B}" sibTransId="{E2E75E2B-4832-D04E-AB35-EAF6FBF90E9A}"/>
    <dgm:cxn modelId="{5B6A9BE5-9D12-1D4A-B1CC-BD40259AC018}" type="presOf" srcId="{62DA10B3-426E-F340-905E-60CB838F47D2}" destId="{86EFED2B-C083-6149-9E36-95B71FBC97D6}" srcOrd="0" destOrd="5" presId="urn:microsoft.com/office/officeart/2005/8/layout/hList7"/>
    <dgm:cxn modelId="{1BBA5DED-4548-844B-A65C-F1468F3FB1E7}" type="presOf" srcId="{A3DD6014-4198-F14A-9C7F-48D3A89B433B}" destId="{FF36C276-9E74-A145-93DE-4ACB0A9F4996}" srcOrd="1" destOrd="3" presId="urn:microsoft.com/office/officeart/2005/8/layout/hList7"/>
    <dgm:cxn modelId="{67B3BBEE-2F4F-7443-8906-F21093383C2A}" type="presOf" srcId="{8417ABF9-6042-B443-BBBD-E1BD1D8EEB96}" destId="{FF36C276-9E74-A145-93DE-4ACB0A9F4996}" srcOrd="1" destOrd="0" presId="urn:microsoft.com/office/officeart/2005/8/layout/hList7"/>
    <dgm:cxn modelId="{A94B43F8-158D-4541-AE05-52810A316A7C}" type="presOf" srcId="{4B5FBC9D-85CE-C145-9993-32D05231B036}" destId="{E39DACDA-794C-1A45-B817-B9DD696AFEC7}" srcOrd="0" destOrd="1" presId="urn:microsoft.com/office/officeart/2005/8/layout/hList7"/>
    <dgm:cxn modelId="{DB186FFA-2B09-9E4D-9E7C-0DC1ED60E56D}" srcId="{D9207E5B-D69D-0A4E-ACDB-26F0D62A57CF}" destId="{64B5CAB8-1024-3749-84CE-C4611E5163A0}" srcOrd="0" destOrd="0" parTransId="{7C5465A5-1036-6740-ACB0-12BCF1DF4379}" sibTransId="{5B76C9A5-94A4-2B4A-A326-ED85B676142B}"/>
    <dgm:cxn modelId="{B7E074FB-62D4-2D4A-9EC6-886FD3D45528}" type="presOf" srcId="{B8589370-C898-554B-9129-46C835A246D3}" destId="{728477CD-CEE7-FB42-8635-B15B1BCAAE84}" srcOrd="0" destOrd="4" presId="urn:microsoft.com/office/officeart/2005/8/layout/hList7"/>
    <dgm:cxn modelId="{A9B5E1FB-0612-2C40-9E5B-D684F637C628}" srcId="{64B5CAB8-1024-3749-84CE-C4611E5163A0}" destId="{4FA89C7A-89CE-8940-BA60-27B597449FC5}" srcOrd="2" destOrd="0" parTransId="{46A9A018-9C23-D34B-896C-889AAB687179}" sibTransId="{BFDB4405-4DC4-7F4E-B717-9B1E6EE63B22}"/>
    <dgm:cxn modelId="{696F5C9D-EF80-9C48-AE6A-2347B3B197C9}" type="presParOf" srcId="{1F850CD8-5291-D842-9A03-C4E7B3E43EC8}" destId="{5DDCADAC-5BA7-D14C-8849-21761E956CF2}" srcOrd="0" destOrd="0" presId="urn:microsoft.com/office/officeart/2005/8/layout/hList7"/>
    <dgm:cxn modelId="{7AB90F67-3D52-B443-8C89-AC6366FAD4DC}" type="presParOf" srcId="{1F850CD8-5291-D842-9A03-C4E7B3E43EC8}" destId="{A4FE1A7B-EFAC-6D4A-82F9-7B1E621B4711}" srcOrd="1" destOrd="0" presId="urn:microsoft.com/office/officeart/2005/8/layout/hList7"/>
    <dgm:cxn modelId="{1AF954E8-815F-0848-A26A-93225C0F8607}" type="presParOf" srcId="{A4FE1A7B-EFAC-6D4A-82F9-7B1E621B4711}" destId="{D0D6415E-FA48-5740-962C-14EE8DCDBF02}" srcOrd="0" destOrd="0" presId="urn:microsoft.com/office/officeart/2005/8/layout/hList7"/>
    <dgm:cxn modelId="{368B99D4-C3AC-F84A-B0C9-267C0F86FC39}" type="presParOf" srcId="{D0D6415E-FA48-5740-962C-14EE8DCDBF02}" destId="{86EFED2B-C083-6149-9E36-95B71FBC97D6}" srcOrd="0" destOrd="0" presId="urn:microsoft.com/office/officeart/2005/8/layout/hList7"/>
    <dgm:cxn modelId="{7A620BE9-FB83-1E4B-BD16-BD9DF47045A4}" type="presParOf" srcId="{D0D6415E-FA48-5740-962C-14EE8DCDBF02}" destId="{96F23CD8-1897-9047-9167-828E0EDC9972}" srcOrd="1" destOrd="0" presId="urn:microsoft.com/office/officeart/2005/8/layout/hList7"/>
    <dgm:cxn modelId="{DC7DE49A-6A15-9D40-90F7-82FC5E48AAE0}" type="presParOf" srcId="{D0D6415E-FA48-5740-962C-14EE8DCDBF02}" destId="{B9B8D442-8253-DA42-A4C6-A8DD3E377BD6}" srcOrd="2" destOrd="0" presId="urn:microsoft.com/office/officeart/2005/8/layout/hList7"/>
    <dgm:cxn modelId="{D2D255CA-7A7A-A24A-9FDD-394B0141A4D4}" type="presParOf" srcId="{D0D6415E-FA48-5740-962C-14EE8DCDBF02}" destId="{8C0EEE0A-49ED-824E-90DD-D9038754D739}" srcOrd="3" destOrd="0" presId="urn:microsoft.com/office/officeart/2005/8/layout/hList7"/>
    <dgm:cxn modelId="{1B790CC2-F774-A84D-94FB-4909B45D3D3D}" type="presParOf" srcId="{A4FE1A7B-EFAC-6D4A-82F9-7B1E621B4711}" destId="{5513CF53-3C80-414E-81A3-4C86A40A7D3C}" srcOrd="1" destOrd="0" presId="urn:microsoft.com/office/officeart/2005/8/layout/hList7"/>
    <dgm:cxn modelId="{B6CC5CC1-E47C-9A4D-89B0-C349703341F8}" type="presParOf" srcId="{A4FE1A7B-EFAC-6D4A-82F9-7B1E621B4711}" destId="{7B83AF1A-DA0C-844C-BD40-9C5351F9C91B}" srcOrd="2" destOrd="0" presId="urn:microsoft.com/office/officeart/2005/8/layout/hList7"/>
    <dgm:cxn modelId="{B3F278E3-B367-D249-BFA3-A93FBB8A8C51}" type="presParOf" srcId="{7B83AF1A-DA0C-844C-BD40-9C5351F9C91B}" destId="{526DCD37-9D38-BC4D-9687-EB11D3E25E91}" srcOrd="0" destOrd="0" presId="urn:microsoft.com/office/officeart/2005/8/layout/hList7"/>
    <dgm:cxn modelId="{B17A5E47-DE15-994C-930D-9DF303FED325}" type="presParOf" srcId="{7B83AF1A-DA0C-844C-BD40-9C5351F9C91B}" destId="{EB80423E-2E21-4A46-8A91-612C874ED4CD}" srcOrd="1" destOrd="0" presId="urn:microsoft.com/office/officeart/2005/8/layout/hList7"/>
    <dgm:cxn modelId="{7236E01B-1652-394C-B42F-1317A39EFF9B}" type="presParOf" srcId="{7B83AF1A-DA0C-844C-BD40-9C5351F9C91B}" destId="{B4531CC8-1A08-F34B-B78F-37E31A482250}" srcOrd="2" destOrd="0" presId="urn:microsoft.com/office/officeart/2005/8/layout/hList7"/>
    <dgm:cxn modelId="{8B0457B6-003C-8642-9EB9-109AF7CF2C92}" type="presParOf" srcId="{7B83AF1A-DA0C-844C-BD40-9C5351F9C91B}" destId="{13167871-525D-3343-99C6-BFE25B58E80D}" srcOrd="3" destOrd="0" presId="urn:microsoft.com/office/officeart/2005/8/layout/hList7"/>
    <dgm:cxn modelId="{F35B3C1C-BE09-0F4A-9157-7D948038F4A4}" type="presParOf" srcId="{A4FE1A7B-EFAC-6D4A-82F9-7B1E621B4711}" destId="{5BA0F3F2-9DED-3240-B904-70AB80D54429}" srcOrd="3" destOrd="0" presId="urn:microsoft.com/office/officeart/2005/8/layout/hList7"/>
    <dgm:cxn modelId="{E83FB3CE-9AAA-B843-B2EB-F16809D8494F}" type="presParOf" srcId="{A4FE1A7B-EFAC-6D4A-82F9-7B1E621B4711}" destId="{D2D55C28-5BB5-DD4C-B736-61AAC462F813}" srcOrd="4" destOrd="0" presId="urn:microsoft.com/office/officeart/2005/8/layout/hList7"/>
    <dgm:cxn modelId="{16E657CB-28F9-BC49-968E-35072FCB0499}" type="presParOf" srcId="{D2D55C28-5BB5-DD4C-B736-61AAC462F813}" destId="{E39DACDA-794C-1A45-B817-B9DD696AFEC7}" srcOrd="0" destOrd="0" presId="urn:microsoft.com/office/officeart/2005/8/layout/hList7"/>
    <dgm:cxn modelId="{FCB3134C-EC65-0548-B360-89B1CF69DEDE}" type="presParOf" srcId="{D2D55C28-5BB5-DD4C-B736-61AAC462F813}" destId="{FF36C276-9E74-A145-93DE-4ACB0A9F4996}" srcOrd="1" destOrd="0" presId="urn:microsoft.com/office/officeart/2005/8/layout/hList7"/>
    <dgm:cxn modelId="{D94DE8B2-849D-1C46-BE5D-88BA3F98E219}" type="presParOf" srcId="{D2D55C28-5BB5-DD4C-B736-61AAC462F813}" destId="{58EEA055-8215-7449-BB85-D0704A8EE300}" srcOrd="2" destOrd="0" presId="urn:microsoft.com/office/officeart/2005/8/layout/hList7"/>
    <dgm:cxn modelId="{BEDDB2F1-C4F0-2545-BD7F-E0A721B4CE3A}" type="presParOf" srcId="{D2D55C28-5BB5-DD4C-B736-61AAC462F813}" destId="{6544E85D-47C6-5847-AD46-EECC6B7D6A87}" srcOrd="3" destOrd="0" presId="urn:microsoft.com/office/officeart/2005/8/layout/hList7"/>
    <dgm:cxn modelId="{92950612-6180-DF49-925B-61F196C6D51D}" type="presParOf" srcId="{A4FE1A7B-EFAC-6D4A-82F9-7B1E621B4711}" destId="{AF4A1A3B-752C-E541-8CDA-30AAE1865B5B}" srcOrd="5" destOrd="0" presId="urn:microsoft.com/office/officeart/2005/8/layout/hList7"/>
    <dgm:cxn modelId="{14E61D31-575A-7844-AC7F-634321CF8F48}" type="presParOf" srcId="{A4FE1A7B-EFAC-6D4A-82F9-7B1E621B4711}" destId="{294BD0C5-350F-4C4A-B4E8-261A1C5E23E2}" srcOrd="6" destOrd="0" presId="urn:microsoft.com/office/officeart/2005/8/layout/hList7"/>
    <dgm:cxn modelId="{6E2E0143-0EF8-C442-8BCF-316E0F780DE0}" type="presParOf" srcId="{294BD0C5-350F-4C4A-B4E8-261A1C5E23E2}" destId="{728477CD-CEE7-FB42-8635-B15B1BCAAE84}" srcOrd="0" destOrd="0" presId="urn:microsoft.com/office/officeart/2005/8/layout/hList7"/>
    <dgm:cxn modelId="{00E8C869-2188-1F46-8A82-79D363A028D9}" type="presParOf" srcId="{294BD0C5-350F-4C4A-B4E8-261A1C5E23E2}" destId="{1C97F759-53F3-514D-9D39-EECDC0A8E8B5}" srcOrd="1" destOrd="0" presId="urn:microsoft.com/office/officeart/2005/8/layout/hList7"/>
    <dgm:cxn modelId="{8785E028-86DD-E145-99DF-A51D5A3CDFE9}" type="presParOf" srcId="{294BD0C5-350F-4C4A-B4E8-261A1C5E23E2}" destId="{4E50B679-FA0E-9740-B359-3DD547BE8A93}" srcOrd="2" destOrd="0" presId="urn:microsoft.com/office/officeart/2005/8/layout/hList7"/>
    <dgm:cxn modelId="{9D7B24F9-C2E5-AC4C-BD94-A2FB7CE75866}" type="presParOf" srcId="{294BD0C5-350F-4C4A-B4E8-261A1C5E23E2}" destId="{07E2D8D6-19C9-2B4A-8E20-F03B6F85D01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FED2B-C083-6149-9E36-95B71FBC97D6}">
      <dsp:nvSpPr>
        <dsp:cNvPr id="0" name=""/>
        <dsp:cNvSpPr/>
      </dsp:nvSpPr>
      <dsp:spPr>
        <a:xfrm>
          <a:off x="2572" y="0"/>
          <a:ext cx="2696914" cy="5621131"/>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a:latin typeface="Arial"/>
              <a:ea typeface="+mn-ea"/>
              <a:cs typeface="+mn-cs"/>
            </a:rPr>
            <a:t>HPDF Hub</a:t>
          </a:r>
          <a:endParaRPr lang="en-US" sz="1600" kern="1200" dirty="0">
            <a:latin typeface="Arial"/>
            <a:ea typeface="+mn-ea"/>
            <a:cs typeface="+mn-cs"/>
          </a:endParaRPr>
        </a:p>
        <a:p>
          <a:pPr marL="114300" lvl="1" indent="-114300" algn="l" defTabSz="533400">
            <a:lnSpc>
              <a:spcPct val="90000"/>
            </a:lnSpc>
            <a:spcBef>
              <a:spcPct val="0"/>
            </a:spcBef>
            <a:spcAft>
              <a:spcPct val="15000"/>
            </a:spcAft>
            <a:buChar char="•"/>
          </a:pPr>
          <a:r>
            <a:rPr lang="en-US" sz="1200" kern="1200" dirty="0">
              <a:latin typeface="Arial"/>
              <a:ea typeface="+mn-ea"/>
              <a:cs typeface="+mn-cs"/>
            </a:rPr>
            <a:t>In partnership with the DOE Office of Science ASCR Program</a:t>
          </a:r>
        </a:p>
        <a:p>
          <a:pPr marL="114300" lvl="1" indent="-114300" algn="l" defTabSz="533400">
            <a:lnSpc>
              <a:spcPct val="90000"/>
            </a:lnSpc>
            <a:spcBef>
              <a:spcPct val="0"/>
            </a:spcBef>
            <a:spcAft>
              <a:spcPct val="15000"/>
            </a:spcAft>
            <a:buChar char="•"/>
          </a:pPr>
          <a:r>
            <a:rPr lang="en-US" sz="1200" kern="1200" dirty="0">
              <a:latin typeface="Arial"/>
              <a:ea typeface="+mn-ea"/>
              <a:cs typeface="+mn-cs"/>
            </a:rPr>
            <a:t>SLAC, NSLS-II, and JGI provide a data testbed</a:t>
          </a:r>
        </a:p>
        <a:p>
          <a:pPr marL="114300" lvl="1" indent="-114300" algn="l" defTabSz="533400">
            <a:lnSpc>
              <a:spcPct val="90000"/>
            </a:lnSpc>
            <a:spcBef>
              <a:spcPct val="0"/>
            </a:spcBef>
            <a:spcAft>
              <a:spcPct val="15000"/>
            </a:spcAft>
            <a:buChar char="•"/>
          </a:pPr>
          <a:r>
            <a:rPr lang="en-US" sz="1200" kern="1200" dirty="0">
              <a:latin typeface="Arial"/>
              <a:ea typeface="+mn-ea"/>
              <a:cs typeface="+mn-cs"/>
            </a:rPr>
            <a:t>Early access testbed system</a:t>
          </a:r>
        </a:p>
        <a:p>
          <a:pPr marL="114300" lvl="1" indent="-114300" algn="l" defTabSz="533400">
            <a:lnSpc>
              <a:spcPct val="90000"/>
            </a:lnSpc>
            <a:spcBef>
              <a:spcPct val="0"/>
            </a:spcBef>
            <a:spcAft>
              <a:spcPct val="15000"/>
            </a:spcAft>
            <a:buChar char="•"/>
          </a:pPr>
          <a:r>
            <a:rPr lang="en-US" sz="1200" kern="1200" dirty="0">
              <a:latin typeface="Arial"/>
              <a:ea typeface="+mn-ea"/>
              <a:cs typeface="+mn-cs"/>
            </a:rPr>
            <a:t>Laboratory Directed R&amp;D to establish new R&amp;D positions</a:t>
          </a:r>
        </a:p>
        <a:p>
          <a:pPr marL="114300" lvl="1" indent="-114300" algn="l" defTabSz="533400">
            <a:lnSpc>
              <a:spcPct val="90000"/>
            </a:lnSpc>
            <a:spcBef>
              <a:spcPct val="0"/>
            </a:spcBef>
            <a:spcAft>
              <a:spcPct val="15000"/>
            </a:spcAft>
            <a:buChar char="•"/>
          </a:pPr>
          <a:r>
            <a:rPr lang="en-US" sz="1200" kern="1200" dirty="0">
              <a:latin typeface="Arial"/>
              <a:ea typeface="+mn-ea"/>
              <a:cs typeface="+mn-cs"/>
            </a:rPr>
            <a:t>Industrial partners for the hardware</a:t>
          </a:r>
        </a:p>
        <a:p>
          <a:pPr marL="114300" lvl="1" indent="-114300" algn="l" defTabSz="533400">
            <a:lnSpc>
              <a:spcPct val="90000"/>
            </a:lnSpc>
            <a:spcBef>
              <a:spcPct val="0"/>
            </a:spcBef>
            <a:spcAft>
              <a:spcPct val="15000"/>
            </a:spcAft>
            <a:buChar char="•"/>
          </a:pPr>
          <a:endParaRPr lang="en-US" sz="1200" kern="1200" dirty="0">
            <a:solidFill>
              <a:sysClr val="window" lastClr="FFFFFF"/>
            </a:solidFill>
            <a:latin typeface="Arial"/>
            <a:ea typeface="+mn-ea"/>
            <a:cs typeface="+mn-cs"/>
          </a:endParaRPr>
        </a:p>
      </dsp:txBody>
      <dsp:txXfrm>
        <a:off x="2572" y="2248452"/>
        <a:ext cx="2696914" cy="2248452"/>
      </dsp:txXfrm>
    </dsp:sp>
    <dsp:sp modelId="{8C0EEE0A-49ED-824E-90DD-D9038754D739}">
      <dsp:nvSpPr>
        <dsp:cNvPr id="0" name=""/>
        <dsp:cNvSpPr/>
      </dsp:nvSpPr>
      <dsp:spPr>
        <a:xfrm>
          <a:off x="415112" y="337267"/>
          <a:ext cx="1871836" cy="1871836"/>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6DCD37-9D38-BC4D-9687-EB11D3E25E91}">
      <dsp:nvSpPr>
        <dsp:cNvPr id="0" name=""/>
        <dsp:cNvSpPr/>
      </dsp:nvSpPr>
      <dsp:spPr>
        <a:xfrm>
          <a:off x="2780395" y="0"/>
          <a:ext cx="2696914" cy="5621131"/>
        </a:xfrm>
        <a:prstGeom prst="roundRect">
          <a:avLst>
            <a:gd name="adj" fmla="val 10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a:latin typeface="Arial"/>
              <a:ea typeface="+mn-ea"/>
              <a:cs typeface="+mn-cs"/>
            </a:rPr>
            <a:t>National Laboratory Partners</a:t>
          </a:r>
          <a:endParaRPr lang="en-US" sz="1600" kern="1200" dirty="0">
            <a:latin typeface="Arial"/>
            <a:ea typeface="+mn-ea"/>
            <a:cs typeface="+mn-cs"/>
          </a:endParaRPr>
        </a:p>
        <a:p>
          <a:pPr marL="114300" lvl="1" indent="-114300" algn="l" defTabSz="533400">
            <a:lnSpc>
              <a:spcPct val="90000"/>
            </a:lnSpc>
            <a:spcBef>
              <a:spcPct val="0"/>
            </a:spcBef>
            <a:spcAft>
              <a:spcPct val="15000"/>
            </a:spcAft>
            <a:buChar char="•"/>
          </a:pPr>
          <a:r>
            <a:rPr lang="en-US" sz="1200" kern="1200" dirty="0">
              <a:latin typeface="Arial"/>
              <a:ea typeface="+mn-ea"/>
              <a:cs typeface="+mn-cs"/>
            </a:rPr>
            <a:t>Computational facility partners provide valuable technical and management resources in initial growth phase of project</a:t>
          </a:r>
        </a:p>
        <a:p>
          <a:pPr marL="114300" lvl="1" indent="-114300" algn="l" defTabSz="533400">
            <a:lnSpc>
              <a:spcPct val="90000"/>
            </a:lnSpc>
            <a:spcBef>
              <a:spcPct val="0"/>
            </a:spcBef>
            <a:spcAft>
              <a:spcPct val="15000"/>
            </a:spcAft>
            <a:buChar char="•"/>
          </a:pPr>
          <a:r>
            <a:rPr lang="en-US" sz="1200" kern="1200" dirty="0">
              <a:latin typeface="Arial"/>
              <a:ea typeface="+mn-ea"/>
              <a:cs typeface="+mn-cs"/>
            </a:rPr>
            <a:t>National Labs continue to address Data Science challenges locally as the ecosystem evolves</a:t>
          </a:r>
        </a:p>
        <a:p>
          <a:pPr marL="114300" lvl="1" indent="-114300" algn="l" defTabSz="533400">
            <a:lnSpc>
              <a:spcPct val="90000"/>
            </a:lnSpc>
            <a:spcBef>
              <a:spcPct val="0"/>
            </a:spcBef>
            <a:spcAft>
              <a:spcPct val="15000"/>
            </a:spcAft>
            <a:buChar char="•"/>
          </a:pPr>
          <a:endParaRPr lang="en-US" sz="1200" kern="1200" dirty="0">
            <a:solidFill>
              <a:sysClr val="window" lastClr="FFFFFF"/>
            </a:solidFill>
            <a:latin typeface="Arial"/>
            <a:ea typeface="+mn-ea"/>
            <a:cs typeface="+mn-cs"/>
          </a:endParaRPr>
        </a:p>
      </dsp:txBody>
      <dsp:txXfrm>
        <a:off x="2780395" y="2248452"/>
        <a:ext cx="2696914" cy="2248452"/>
      </dsp:txXfrm>
    </dsp:sp>
    <dsp:sp modelId="{13167871-525D-3343-99C6-BFE25B58E80D}">
      <dsp:nvSpPr>
        <dsp:cNvPr id="0" name=""/>
        <dsp:cNvSpPr/>
      </dsp:nvSpPr>
      <dsp:spPr>
        <a:xfrm>
          <a:off x="3192934" y="337267"/>
          <a:ext cx="1871836" cy="1871836"/>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9DACDA-794C-1A45-B817-B9DD696AFEC7}">
      <dsp:nvSpPr>
        <dsp:cNvPr id="0" name=""/>
        <dsp:cNvSpPr/>
      </dsp:nvSpPr>
      <dsp:spPr>
        <a:xfrm>
          <a:off x="5558217" y="0"/>
          <a:ext cx="2696914" cy="5621131"/>
        </a:xfrm>
        <a:prstGeom prst="roundRect">
          <a:avLst>
            <a:gd name="adj" fmla="val 10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dirty="0">
              <a:latin typeface="Arial"/>
              <a:ea typeface="+mn-ea"/>
              <a:cs typeface="+mn-cs"/>
            </a:rPr>
            <a:t>Virginia Partnership</a:t>
          </a:r>
        </a:p>
        <a:p>
          <a:pPr marL="114300" lvl="1" indent="-114300" algn="l" defTabSz="533400">
            <a:lnSpc>
              <a:spcPct val="90000"/>
            </a:lnSpc>
            <a:spcBef>
              <a:spcPct val="0"/>
            </a:spcBef>
            <a:spcAft>
              <a:spcPct val="15000"/>
            </a:spcAft>
            <a:buChar char="•"/>
          </a:pPr>
          <a:r>
            <a:rPr lang="en-US" sz="1200" kern="1200" dirty="0">
              <a:latin typeface="Arial"/>
              <a:ea typeface="+mn-ea"/>
              <a:cs typeface="+mn-cs"/>
            </a:rPr>
            <a:t>Building the </a:t>
          </a:r>
          <a:r>
            <a:rPr lang="en-US" sz="1200" kern="1200" dirty="0" err="1">
              <a:latin typeface="Arial"/>
              <a:ea typeface="+mn-ea"/>
              <a:cs typeface="+mn-cs"/>
            </a:rPr>
            <a:t>JLab</a:t>
          </a:r>
          <a:r>
            <a:rPr lang="en-US" sz="1200" kern="1200" dirty="0">
              <a:latin typeface="Arial"/>
              <a:ea typeface="+mn-ea"/>
              <a:cs typeface="+mn-cs"/>
            </a:rPr>
            <a:t> Data Center (JLDC)</a:t>
          </a:r>
        </a:p>
        <a:p>
          <a:pPr marL="114300" lvl="1" indent="-114300" algn="l" defTabSz="533400">
            <a:lnSpc>
              <a:spcPct val="90000"/>
            </a:lnSpc>
            <a:spcBef>
              <a:spcPct val="0"/>
            </a:spcBef>
            <a:spcAft>
              <a:spcPct val="15000"/>
            </a:spcAft>
            <a:buChar char="•"/>
          </a:pPr>
          <a:r>
            <a:rPr lang="en-US" sz="1200" kern="1200" dirty="0">
              <a:latin typeface="Arial"/>
              <a:ea typeface="+mn-ea"/>
              <a:cs typeface="+mn-cs"/>
            </a:rPr>
            <a:t>Continued support from the Commonwealth to generate positions for HPDF as appropriate</a:t>
          </a:r>
        </a:p>
        <a:p>
          <a:pPr marL="114300" lvl="1" indent="-114300" algn="l" defTabSz="533400">
            <a:lnSpc>
              <a:spcPct val="90000"/>
            </a:lnSpc>
            <a:spcBef>
              <a:spcPct val="0"/>
            </a:spcBef>
            <a:spcAft>
              <a:spcPct val="15000"/>
            </a:spcAft>
            <a:buChar char="•"/>
          </a:pPr>
          <a:r>
            <a:rPr lang="en-US" sz="1200" kern="1200" dirty="0">
              <a:latin typeface="Arial"/>
              <a:ea typeface="+mn-ea"/>
              <a:cs typeface="+mn-cs"/>
            </a:rPr>
            <a:t>Continued support of the Commonwealth toward the Virginia Data Science Ecosystem</a:t>
          </a:r>
        </a:p>
        <a:p>
          <a:pPr marL="114300" lvl="1" indent="-114300" algn="l" defTabSz="533400">
            <a:lnSpc>
              <a:spcPct val="90000"/>
            </a:lnSpc>
            <a:spcBef>
              <a:spcPct val="0"/>
            </a:spcBef>
            <a:spcAft>
              <a:spcPct val="15000"/>
            </a:spcAft>
            <a:buChar char="•"/>
          </a:pPr>
          <a:endParaRPr lang="en-US" sz="1200" kern="1200" dirty="0">
            <a:latin typeface="Arial"/>
            <a:ea typeface="+mn-ea"/>
            <a:cs typeface="+mn-cs"/>
          </a:endParaRPr>
        </a:p>
        <a:p>
          <a:pPr marL="114300" lvl="1" indent="-114300" algn="l" defTabSz="533400">
            <a:lnSpc>
              <a:spcPct val="90000"/>
            </a:lnSpc>
            <a:spcBef>
              <a:spcPct val="0"/>
            </a:spcBef>
            <a:spcAft>
              <a:spcPct val="15000"/>
            </a:spcAft>
            <a:buChar char="•"/>
          </a:pPr>
          <a:endParaRPr lang="en-US" sz="1200" kern="1200" dirty="0">
            <a:latin typeface="Arial"/>
            <a:ea typeface="+mn-ea"/>
            <a:cs typeface="+mn-cs"/>
          </a:endParaRPr>
        </a:p>
      </dsp:txBody>
      <dsp:txXfrm>
        <a:off x="5558217" y="2248452"/>
        <a:ext cx="2696914" cy="2248452"/>
      </dsp:txXfrm>
    </dsp:sp>
    <dsp:sp modelId="{6544E85D-47C6-5847-AD46-EECC6B7D6A87}">
      <dsp:nvSpPr>
        <dsp:cNvPr id="0" name=""/>
        <dsp:cNvSpPr/>
      </dsp:nvSpPr>
      <dsp:spPr>
        <a:xfrm>
          <a:off x="5970756" y="337267"/>
          <a:ext cx="1871836" cy="1871836"/>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8477CD-CEE7-FB42-8635-B15B1BCAAE84}">
      <dsp:nvSpPr>
        <dsp:cNvPr id="0" name=""/>
        <dsp:cNvSpPr/>
      </dsp:nvSpPr>
      <dsp:spPr>
        <a:xfrm>
          <a:off x="8336039" y="0"/>
          <a:ext cx="2696914" cy="5621131"/>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a:latin typeface="Arial"/>
              <a:ea typeface="+mn-ea"/>
              <a:cs typeface="+mn-cs"/>
            </a:rPr>
            <a:t>University Partners</a:t>
          </a:r>
          <a:endParaRPr lang="en-US" sz="1600" kern="1200" dirty="0">
            <a:latin typeface="Arial"/>
            <a:ea typeface="+mn-ea"/>
            <a:cs typeface="+mn-cs"/>
          </a:endParaRPr>
        </a:p>
        <a:p>
          <a:pPr marL="114300" lvl="1" indent="-114300" algn="l" defTabSz="533400">
            <a:lnSpc>
              <a:spcPct val="90000"/>
            </a:lnSpc>
            <a:spcBef>
              <a:spcPct val="0"/>
            </a:spcBef>
            <a:spcAft>
              <a:spcPct val="15000"/>
            </a:spcAft>
            <a:buChar char="•"/>
          </a:pPr>
          <a:r>
            <a:rPr kumimoji="0" lang="en-US" sz="1200" b="0" i="0" u="none" strike="noStrike" kern="1200" cap="none" spc="0" normalizeH="0" baseline="0" noProof="0">
              <a:ln/>
              <a:effectLst/>
              <a:uLnTx/>
              <a:uFillTx/>
              <a:latin typeface="+mn-lt"/>
            </a:rPr>
            <a:t>Create the Student pipeline</a:t>
          </a:r>
          <a:endParaRPr lang="en-US" sz="1200" kern="1200" dirty="0">
            <a:latin typeface="Arial"/>
            <a:ea typeface="+mn-ea"/>
            <a:cs typeface="+mn-cs"/>
          </a:endParaRPr>
        </a:p>
        <a:p>
          <a:pPr marL="114300" lvl="1" indent="-114300" algn="l" defTabSz="533400">
            <a:lnSpc>
              <a:spcPct val="90000"/>
            </a:lnSpc>
            <a:spcBef>
              <a:spcPct val="0"/>
            </a:spcBef>
            <a:spcAft>
              <a:spcPct val="15000"/>
            </a:spcAft>
            <a:buChar char="•"/>
          </a:pPr>
          <a:r>
            <a:rPr kumimoji="0" lang="en-US" sz="1200" b="0" i="0" u="none" strike="noStrike" kern="1200" cap="none" spc="0" normalizeH="0" baseline="0" noProof="0" dirty="0">
              <a:ln/>
              <a:effectLst/>
              <a:uLnTx/>
              <a:uFillTx/>
              <a:latin typeface="+mn-lt"/>
            </a:rPr>
            <a:t>Develop the workforce</a:t>
          </a:r>
          <a:endParaRPr lang="en-US" sz="1200" kern="1200" dirty="0">
            <a:latin typeface="Arial"/>
            <a:ea typeface="+mn-ea"/>
            <a:cs typeface="+mn-cs"/>
          </a:endParaRPr>
        </a:p>
        <a:p>
          <a:pPr marL="114300" lvl="1" indent="-114300" algn="l" defTabSz="533400">
            <a:lnSpc>
              <a:spcPct val="90000"/>
            </a:lnSpc>
            <a:spcBef>
              <a:spcPct val="0"/>
            </a:spcBef>
            <a:spcAft>
              <a:spcPct val="15000"/>
            </a:spcAft>
            <a:buChar char="•"/>
          </a:pPr>
          <a:r>
            <a:rPr lang="en-US" sz="1200" kern="1200" dirty="0">
              <a:latin typeface="+mn-lt"/>
            </a:rPr>
            <a:t>Create joint research faculty in Data Science with </a:t>
          </a:r>
          <a:r>
            <a:rPr lang="en-US" sz="1200" kern="1200" dirty="0" err="1">
              <a:latin typeface="+mn-lt"/>
            </a:rPr>
            <a:t>JLab</a:t>
          </a:r>
          <a:endParaRPr lang="en-US" sz="1200" kern="1200" dirty="0">
            <a:latin typeface="+mn-lt"/>
          </a:endParaRPr>
        </a:p>
        <a:p>
          <a:pPr marL="114300" lvl="1" indent="-114300" algn="l" defTabSz="533400">
            <a:lnSpc>
              <a:spcPct val="90000"/>
            </a:lnSpc>
            <a:spcBef>
              <a:spcPct val="0"/>
            </a:spcBef>
            <a:spcAft>
              <a:spcPct val="15000"/>
            </a:spcAft>
            <a:buChar char="•"/>
          </a:pPr>
          <a:r>
            <a:rPr lang="en-US" sz="1200" kern="1200" dirty="0">
              <a:latin typeface="+mn-lt"/>
            </a:rPr>
            <a:t>Partnerships with HBCUs to drive diversity in Data Science </a:t>
          </a:r>
        </a:p>
      </dsp:txBody>
      <dsp:txXfrm>
        <a:off x="8336039" y="2248452"/>
        <a:ext cx="2696914" cy="2248452"/>
      </dsp:txXfrm>
    </dsp:sp>
    <dsp:sp modelId="{07E2D8D6-19C9-2B4A-8E20-F03B6F85D018}">
      <dsp:nvSpPr>
        <dsp:cNvPr id="0" name=""/>
        <dsp:cNvSpPr/>
      </dsp:nvSpPr>
      <dsp:spPr>
        <a:xfrm>
          <a:off x="8748578" y="337267"/>
          <a:ext cx="1871836" cy="1871836"/>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DCADAC-5BA7-D14C-8849-21761E956CF2}">
      <dsp:nvSpPr>
        <dsp:cNvPr id="0" name=""/>
        <dsp:cNvSpPr/>
      </dsp:nvSpPr>
      <dsp:spPr>
        <a:xfrm>
          <a:off x="441421" y="4496904"/>
          <a:ext cx="10152684" cy="843169"/>
        </a:xfrm>
        <a:prstGeom prst="leftRightArrow">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3D7FA-0676-0042-85AF-64BB0A51FC0D}" type="datetimeFigureOut">
              <a:rPr lang="en-US" smtClean="0"/>
              <a:t>6/26/23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E3B59-01CF-4943-BD82-DBFDC4E6B89B}" type="slidenum">
              <a:rPr lang="en-US" smtClean="0"/>
              <a:t>‹#›</a:t>
            </a:fld>
            <a:endParaRPr lang="en-US"/>
          </a:p>
        </p:txBody>
      </p:sp>
    </p:spTree>
    <p:extLst>
      <p:ext uri="{BB962C8B-B14F-4D97-AF65-F5344CB8AC3E}">
        <p14:creationId xmlns:p14="http://schemas.microsoft.com/office/powerpoint/2010/main" val="345505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4E3B59-01CF-4943-BD82-DBFDC4E6B89B}" type="slidenum">
              <a:rPr lang="en-US" smtClean="0"/>
              <a:t>2</a:t>
            </a:fld>
            <a:endParaRPr lang="en-US"/>
          </a:p>
        </p:txBody>
      </p:sp>
    </p:spTree>
    <p:extLst>
      <p:ext uri="{BB962C8B-B14F-4D97-AF65-F5344CB8AC3E}">
        <p14:creationId xmlns:p14="http://schemas.microsoft.com/office/powerpoint/2010/main" val="336206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3D6BFE-B0A6-45C5-82EB-152A8FF2CD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73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D738D-97D5-4D7C-99C9-8BF5B1862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311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4E3B59-01CF-4943-BD82-DBFDC4E6B89B}" type="slidenum">
              <a:rPr lang="en-US" smtClean="0"/>
              <a:t>11</a:t>
            </a:fld>
            <a:endParaRPr lang="en-US"/>
          </a:p>
        </p:txBody>
      </p:sp>
    </p:spTree>
    <p:extLst>
      <p:ext uri="{BB962C8B-B14F-4D97-AF65-F5344CB8AC3E}">
        <p14:creationId xmlns:p14="http://schemas.microsoft.com/office/powerpoint/2010/main" val="268089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4E3B59-01CF-4943-BD82-DBFDC4E6B89B}" type="slidenum">
              <a:rPr lang="en-US" smtClean="0"/>
              <a:t>13</a:t>
            </a:fld>
            <a:endParaRPr lang="en-US"/>
          </a:p>
        </p:txBody>
      </p:sp>
    </p:spTree>
    <p:extLst>
      <p:ext uri="{BB962C8B-B14F-4D97-AF65-F5344CB8AC3E}">
        <p14:creationId xmlns:p14="http://schemas.microsoft.com/office/powerpoint/2010/main" val="76625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4E3B59-01CF-4943-BD82-DBFDC4E6B89B}" type="slidenum">
              <a:rPr lang="en-US" smtClean="0"/>
              <a:t>16</a:t>
            </a:fld>
            <a:endParaRPr lang="en-US"/>
          </a:p>
        </p:txBody>
      </p:sp>
    </p:spTree>
    <p:extLst>
      <p:ext uri="{BB962C8B-B14F-4D97-AF65-F5344CB8AC3E}">
        <p14:creationId xmlns:p14="http://schemas.microsoft.com/office/powerpoint/2010/main" val="1645792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4E3B59-01CF-4943-BD82-DBFDC4E6B89B}" type="slidenum">
              <a:rPr lang="en-US" smtClean="0"/>
              <a:t>17</a:t>
            </a:fld>
            <a:endParaRPr lang="en-US"/>
          </a:p>
        </p:txBody>
      </p:sp>
    </p:spTree>
    <p:extLst>
      <p:ext uri="{BB962C8B-B14F-4D97-AF65-F5344CB8AC3E}">
        <p14:creationId xmlns:p14="http://schemas.microsoft.com/office/powerpoint/2010/main" val="4840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4E3B59-01CF-4943-BD82-DBFDC4E6B89B}" type="slidenum">
              <a:rPr lang="en-US" smtClean="0"/>
              <a:t>19</a:t>
            </a:fld>
            <a:endParaRPr lang="en-US"/>
          </a:p>
        </p:txBody>
      </p:sp>
    </p:spTree>
    <p:extLst>
      <p:ext uri="{BB962C8B-B14F-4D97-AF65-F5344CB8AC3E}">
        <p14:creationId xmlns:p14="http://schemas.microsoft.com/office/powerpoint/2010/main" val="1832475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4E3B59-01CF-4943-BD82-DBFDC4E6B89B}" type="slidenum">
              <a:rPr lang="en-US" smtClean="0"/>
              <a:t>21</a:t>
            </a:fld>
            <a:endParaRPr lang="en-US"/>
          </a:p>
        </p:txBody>
      </p:sp>
    </p:spTree>
    <p:extLst>
      <p:ext uri="{BB962C8B-B14F-4D97-AF65-F5344CB8AC3E}">
        <p14:creationId xmlns:p14="http://schemas.microsoft.com/office/powerpoint/2010/main" val="1105410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CE706-4B35-C75F-F853-8250E8C71D61}"/>
              </a:ext>
            </a:extLst>
          </p:cNvPr>
          <p:cNvPicPr>
            <a:picLocks noChangeAspect="1"/>
          </p:cNvPicPr>
          <p:nvPr userDrawn="1"/>
        </p:nvPicPr>
        <p:blipFill rotWithShape="1">
          <a:blip r:embed="rId2" cstate="print">
            <a:alphaModFix amt="43000"/>
            <a:extLst>
              <a:ext uri="{28A0092B-C50C-407E-A947-70E740481C1C}">
                <a14:useLocalDpi xmlns:a14="http://schemas.microsoft.com/office/drawing/2010/main" val="0"/>
              </a:ext>
            </a:extLst>
          </a:blip>
          <a:srcRect l="12397" t="29473" r="6129" b="9474"/>
          <a:stretch/>
        </p:blipFill>
        <p:spPr>
          <a:xfrm>
            <a:off x="-1" y="1"/>
            <a:ext cx="12192000" cy="6076045"/>
          </a:xfrm>
          <a:prstGeom prst="rect">
            <a:avLst/>
          </a:prstGeom>
        </p:spPr>
      </p:pic>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dirty="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dirty="0"/>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pic>
        <p:nvPicPr>
          <p:cNvPr id="18" name="Picture 2">
            <a:extLst>
              <a:ext uri="{FF2B5EF4-FFF2-40B4-BE49-F238E27FC236}">
                <a16:creationId xmlns:a16="http://schemas.microsoft.com/office/drawing/2014/main" id="{BE4473CD-026D-1725-068D-08E702E0F62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06358" y="6476356"/>
            <a:ext cx="1759328" cy="38164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5658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dirty="0"/>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D9CE46E7-6323-DC6D-B5A9-2715ED47195A}"/>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84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5311" y="166711"/>
            <a:ext cx="11504904" cy="484748"/>
          </a:xfrm>
        </p:spPr>
        <p:txBody>
          <a:bodyPr/>
          <a:lstStyle>
            <a:lvl1pPr>
              <a:defRPr>
                <a:solidFill>
                  <a:srgbClr val="A91B1B"/>
                </a:solidFill>
              </a:defRPr>
            </a:lvl1pPr>
          </a:lstStyle>
          <a:p>
            <a:r>
              <a:rPr lang="en-US" dirty="0"/>
              <a:t>Click to edit Master title style</a:t>
            </a:r>
          </a:p>
        </p:txBody>
      </p:sp>
      <p:sp>
        <p:nvSpPr>
          <p:cNvPr id="3" name="Text Placeholder 2"/>
          <p:cNvSpPr>
            <a:spLocks noGrp="1"/>
          </p:cNvSpPr>
          <p:nvPr>
            <p:ph type="body" idx="1"/>
          </p:nvPr>
        </p:nvSpPr>
        <p:spPr>
          <a:xfrm>
            <a:off x="347562" y="1444752"/>
            <a:ext cx="5590038"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7562" y="2270334"/>
            <a:ext cx="5590038"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44752"/>
            <a:ext cx="5533375"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70334"/>
            <a:ext cx="5533375"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62C4858A-275D-2E7B-F3E0-4127DCDF3EE9}"/>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59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8" y="131496"/>
            <a:ext cx="11504904" cy="484748"/>
          </a:xfrm>
        </p:spPr>
        <p:txBody>
          <a:bodyPr/>
          <a:lstStyle>
            <a:lvl1pPr>
              <a:defRPr>
                <a:solidFill>
                  <a:srgbClr val="A91B1B"/>
                </a:solidFill>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3A72E877-54EF-3AC0-E7D3-14415E9DB3C2}"/>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35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Jlab -blank">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all" baseline="0">
                <a:latin typeface="Arial"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7E1C93C-5050-FC42-8F10-D22D4F119D13}"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Footer Placeholder 3"/>
          <p:cNvSpPr>
            <a:spLocks noGrp="1"/>
          </p:cNvSpPr>
          <p:nvPr>
            <p:ph type="ftr" sz="quarter" idx="11"/>
          </p:nvPr>
        </p:nvSpPr>
        <p:spPr>
          <a:xfrm>
            <a:off x="411893" y="6467336"/>
            <a:ext cx="5223851" cy="311322"/>
          </a:xfrm>
        </p:spPr>
        <p:txBody>
          <a:bodyPr/>
          <a:lstStyle>
            <a:lvl1pPr algn="l">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FY22 PEMP Year End Review 10.12.2022</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148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11892" y="240539"/>
            <a:ext cx="11285837" cy="487490"/>
          </a:xfrm>
        </p:spPr>
        <p:txBody>
          <a:bodyPr>
            <a:normAutofit/>
          </a:bodyPr>
          <a:lstStyle>
            <a:lvl1pPr>
              <a:defRPr sz="2400" b="1" cap="all" baseline="0">
                <a:latin typeface="Arial" charset="0"/>
              </a:defRPr>
            </a:lvl1pPr>
          </a:lstStyle>
          <a:p>
            <a:r>
              <a:rPr lang="en-US" dirty="0"/>
              <a:t>Click to edit Master title style</a:t>
            </a:r>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82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659" y="198438"/>
            <a:ext cx="11378099"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347563" y="1508761"/>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p:nvSpPr>
        <p:spPr bwMode="auto">
          <a:xfrm flipH="1">
            <a:off x="5915507" y="6583362"/>
            <a:ext cx="2804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659" y="6477000"/>
            <a:ext cx="3860800" cy="182562"/>
          </a:xfrm>
          <a:prstGeom prst="rect">
            <a:avLst/>
          </a:prstGeom>
          <a:ln/>
        </p:spPr>
        <p:txBody>
          <a:bodyPr anchor="ctr"/>
          <a:lstStyle/>
          <a:p>
            <a:pPr algn="l"/>
            <a:endParaRPr lang="en-US" sz="1000" dirty="0">
              <a:solidFill>
                <a:srgbClr val="BFBFBF"/>
              </a:solidFill>
              <a:latin typeface="Arial" pitchFamily="34" charset="0"/>
              <a:cs typeface="Arial" pitchFamily="34" charset="0"/>
            </a:endParaRPr>
          </a:p>
        </p:txBody>
      </p:sp>
      <p:sp>
        <p:nvSpPr>
          <p:cNvPr id="12" name="Rectangle 256"/>
          <p:cNvSpPr txBox="1">
            <a:spLocks noChangeArrowheads="1"/>
          </p:cNvSpPr>
          <p:nvPr userDrawn="1"/>
        </p:nvSpPr>
        <p:spPr>
          <a:xfrm>
            <a:off x="376310" y="6510173"/>
            <a:ext cx="3860800" cy="182562"/>
          </a:xfrm>
          <a:prstGeom prst="rect">
            <a:avLst/>
          </a:prstGeom>
          <a:ln/>
        </p:spPr>
        <p:txBody>
          <a:bodyPr anchor="ctr"/>
          <a:lstStyle/>
          <a:p>
            <a:pPr algn="l"/>
            <a:r>
              <a:rPr lang="en-US" sz="1000" dirty="0">
                <a:solidFill>
                  <a:srgbClr val="BFBFBF"/>
                </a:solidFill>
                <a:latin typeface="Arial" pitchFamily="34" charset="0"/>
                <a:cs typeface="Arial" pitchFamily="34" charset="0"/>
              </a:rPr>
              <a:t>JLUO Meeting, 26 June 2023</a:t>
            </a:r>
          </a:p>
        </p:txBody>
      </p:sp>
      <p:pic>
        <p:nvPicPr>
          <p:cNvPr id="10242" name="Picture 2">
            <a:extLst>
              <a:ext uri="{FF2B5EF4-FFF2-40B4-BE49-F238E27FC236}">
                <a16:creationId xmlns:a16="http://schemas.microsoft.com/office/drawing/2014/main" id="{EEEE5F2E-7E8F-2854-69EA-9AF07A7E3613}"/>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364612" y="6468740"/>
            <a:ext cx="1759328" cy="38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80880"/>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Lst>
  <p:hf hdr="0" dt="0"/>
  <p:txStyles>
    <p:titleStyle>
      <a:lvl1pPr algn="l" rtl="0" eaLnBrk="1" fontAlgn="base" hangingPunct="1">
        <a:lnSpc>
          <a:spcPct val="85000"/>
        </a:lnSpc>
        <a:spcBef>
          <a:spcPct val="0"/>
        </a:spcBef>
        <a:spcAft>
          <a:spcPct val="0"/>
        </a:spcAft>
        <a:defRPr sz="3000" b="1" kern="1200">
          <a:solidFill>
            <a:srgbClr val="A91B1B"/>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8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24.emf"/><Relationship Id="rId1" Type="http://schemas.openxmlformats.org/officeDocument/2006/relationships/slideLayout" Target="../slideLayouts/slideLayout4.xml"/><Relationship Id="rId5" Type="http://schemas.openxmlformats.org/officeDocument/2006/relationships/image" Target="../media/image26.emf"/><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3F64-61F1-2087-8E80-D1D1F9D9FA57}"/>
              </a:ext>
            </a:extLst>
          </p:cNvPr>
          <p:cNvSpPr>
            <a:spLocks noGrp="1"/>
          </p:cNvSpPr>
          <p:nvPr>
            <p:ph type="ctrTitle"/>
          </p:nvPr>
        </p:nvSpPr>
        <p:spPr>
          <a:xfrm>
            <a:off x="339094" y="610558"/>
            <a:ext cx="11561038" cy="511358"/>
          </a:xfrm>
        </p:spPr>
        <p:txBody>
          <a:bodyPr/>
          <a:lstStyle/>
          <a:p>
            <a:r>
              <a:rPr lang="en-US" sz="3200" dirty="0">
                <a:latin typeface="Calibri" panose="020F0502020204030204" pitchFamily="34" charset="0"/>
                <a:cs typeface="Times New Roman" panose="02020603050405020304" pitchFamily="18" charset="0"/>
              </a:rPr>
              <a:t>Jefferson Laboratory Science and the Future</a:t>
            </a:r>
            <a:endParaRPr lang="en-US" sz="3200" dirty="0"/>
          </a:p>
        </p:txBody>
      </p:sp>
      <p:sp>
        <p:nvSpPr>
          <p:cNvPr id="3" name="Subtitle 2">
            <a:extLst>
              <a:ext uri="{FF2B5EF4-FFF2-40B4-BE49-F238E27FC236}">
                <a16:creationId xmlns:a16="http://schemas.microsoft.com/office/drawing/2014/main" id="{EECA0EDF-94CE-2AF9-7B53-6BB60DC6222F}"/>
              </a:ext>
            </a:extLst>
          </p:cNvPr>
          <p:cNvSpPr>
            <a:spLocks noGrp="1"/>
          </p:cNvSpPr>
          <p:nvPr>
            <p:ph type="subTitle" idx="1"/>
          </p:nvPr>
        </p:nvSpPr>
        <p:spPr>
          <a:xfrm>
            <a:off x="339094" y="2692942"/>
            <a:ext cx="11154058" cy="1246977"/>
          </a:xfrm>
        </p:spPr>
        <p:txBody>
          <a:bodyPr/>
          <a:lstStyle/>
          <a:p>
            <a:r>
              <a:rPr lang="en-US" dirty="0"/>
              <a:t>David J. Dean</a:t>
            </a:r>
            <a:br>
              <a:rPr lang="en-US" dirty="0"/>
            </a:br>
            <a:r>
              <a:rPr lang="en-US" dirty="0"/>
              <a:t>Deputy Director</a:t>
            </a:r>
          </a:p>
          <a:p>
            <a:endParaRPr lang="en-US" dirty="0"/>
          </a:p>
          <a:p>
            <a:r>
              <a:rPr lang="en-US" b="1" dirty="0"/>
              <a:t>Presented To: </a:t>
            </a:r>
          </a:p>
          <a:p>
            <a:r>
              <a:rPr lang="en-US" dirty="0" err="1"/>
              <a:t>JLab</a:t>
            </a:r>
            <a:r>
              <a:rPr lang="en-US" dirty="0"/>
              <a:t> Users Organization</a:t>
            </a:r>
          </a:p>
          <a:p>
            <a:endParaRPr lang="en-US" dirty="0"/>
          </a:p>
          <a:p>
            <a:r>
              <a:rPr lang="en-US" dirty="0"/>
              <a:t>June 26, 2023</a:t>
            </a:r>
          </a:p>
        </p:txBody>
      </p:sp>
    </p:spTree>
    <p:extLst>
      <p:ext uri="{BB962C8B-B14F-4D97-AF65-F5344CB8AC3E}">
        <p14:creationId xmlns:p14="http://schemas.microsoft.com/office/powerpoint/2010/main" val="156336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09E9-A4DB-B474-7617-47E03E04BA8D}"/>
              </a:ext>
            </a:extLst>
          </p:cNvPr>
          <p:cNvSpPr>
            <a:spLocks noGrp="1"/>
          </p:cNvSpPr>
          <p:nvPr>
            <p:ph type="title"/>
          </p:nvPr>
        </p:nvSpPr>
        <p:spPr/>
        <p:txBody>
          <a:bodyPr>
            <a:normAutofit/>
          </a:bodyPr>
          <a:lstStyle/>
          <a:p>
            <a:r>
              <a:rPr lang="en-US" cap="small" dirty="0"/>
              <a:t>Extended Experimental Schedule</a:t>
            </a:r>
            <a:endParaRPr lang="en-US" b="0" i="1" cap="small" dirty="0">
              <a:solidFill>
                <a:schemeClr val="tx1"/>
              </a:solidFill>
            </a:endParaRPr>
          </a:p>
        </p:txBody>
      </p:sp>
      <p:pic>
        <p:nvPicPr>
          <p:cNvPr id="7" name="Picture 6">
            <a:extLst>
              <a:ext uri="{FF2B5EF4-FFF2-40B4-BE49-F238E27FC236}">
                <a16:creationId xmlns:a16="http://schemas.microsoft.com/office/drawing/2014/main" id="{C1E6FC75-2CEC-F46E-113C-5E303953D0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892" y="761712"/>
            <a:ext cx="9396669" cy="5705624"/>
          </a:xfrm>
          <a:prstGeom prst="rect">
            <a:avLst/>
          </a:prstGeom>
        </p:spPr>
      </p:pic>
      <p:sp>
        <p:nvSpPr>
          <p:cNvPr id="9" name="TextBox 8">
            <a:extLst>
              <a:ext uri="{FF2B5EF4-FFF2-40B4-BE49-F238E27FC236}">
                <a16:creationId xmlns:a16="http://schemas.microsoft.com/office/drawing/2014/main" id="{D827ABA3-DDE1-A8AB-2E13-419157EC82FD}"/>
              </a:ext>
            </a:extLst>
          </p:cNvPr>
          <p:cNvSpPr txBox="1"/>
          <p:nvPr/>
        </p:nvSpPr>
        <p:spPr>
          <a:xfrm>
            <a:off x="10060722" y="961767"/>
            <a:ext cx="2008027" cy="4805675"/>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rPr>
              <a:t>205 completed experiments to-date (28 full; 28 partial in 12 GeV era)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rPr>
              <a:t>51 experiments remaining</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rPr>
              <a:t>~7 years at ~30 weeks/year</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rPr>
              <a:t>…not including </a:t>
            </a:r>
            <a:r>
              <a:rPr kumimoji="0" lang="en-US" sz="2000" b="1" i="0" u="none" strike="noStrike" kern="0" cap="none" spc="0" normalizeH="0" baseline="0" noProof="0" dirty="0" err="1">
                <a:ln>
                  <a:noFill/>
                </a:ln>
                <a:solidFill>
                  <a:srgbClr val="A9A9A9">
                    <a:lumMod val="10000"/>
                  </a:srgbClr>
                </a:solidFill>
                <a:effectLst/>
                <a:uLnTx/>
                <a:uFillTx/>
                <a:latin typeface="Avenir" panose="020B0503020203020204" pitchFamily="34" charset="0"/>
                <a:ea typeface="+mn-ea"/>
                <a:cs typeface="Arial" pitchFamily="34" charset="0"/>
              </a:rPr>
              <a:t>SoLID</a:t>
            </a:r>
            <a:endPar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rPr>
              <a:t>…not including new proposals</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15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BCC7E5-D337-3801-3A9B-8C52CEDBABB7}"/>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D3C48256-9DD8-120C-8AA5-E9E83E404815}"/>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4C95C57F-04A4-5866-F1EE-8F1A1A4A06F5}"/>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6752FC3-0650-9DA2-42A8-3A02DE58D047}"/>
              </a:ext>
            </a:extLst>
          </p:cNvPr>
          <p:cNvSpPr txBox="1"/>
          <p:nvPr/>
        </p:nvSpPr>
        <p:spPr>
          <a:xfrm>
            <a:off x="670772" y="1508760"/>
            <a:ext cx="10502832" cy="1421928"/>
          </a:xfrm>
          <a:prstGeom prst="rect">
            <a:avLst/>
          </a:prstGeom>
          <a:noFill/>
        </p:spPr>
        <p:txBody>
          <a:bodyPr wrap="square" rtlCol="0">
            <a:spAutoFit/>
          </a:bodyPr>
          <a:lstStyle/>
          <a:p>
            <a:pPr algn="ctr">
              <a:lnSpc>
                <a:spcPct val="90000"/>
              </a:lnSpc>
            </a:pPr>
            <a:r>
              <a:rPr lang="en-US" sz="2400" b="1" dirty="0">
                <a:solidFill>
                  <a:schemeClr val="bg1"/>
                </a:solidFill>
              </a:rPr>
              <a:t>Outline</a:t>
            </a:r>
          </a:p>
          <a:p>
            <a:pPr algn="ctr">
              <a:lnSpc>
                <a:spcPct val="90000"/>
              </a:lnSpc>
            </a:pPr>
            <a:endParaRPr lang="en-US" sz="2400" b="1" dirty="0">
              <a:solidFill>
                <a:schemeClr val="bg1"/>
              </a:solidFill>
            </a:endParaRPr>
          </a:p>
          <a:p>
            <a:pPr marL="342900" indent="-342900">
              <a:lnSpc>
                <a:spcPct val="90000"/>
              </a:lnSpc>
              <a:buFont typeface="Arial" panose="020B0604020202020204" pitchFamily="34" charset="0"/>
              <a:buChar char="•"/>
            </a:pPr>
            <a:r>
              <a:rPr lang="en-US" sz="2400" dirty="0">
                <a:solidFill>
                  <a:schemeClr val="bg1"/>
                </a:solidFill>
              </a:rPr>
              <a:t>CEBAF with 12 GeV positrons and 22 GeV electrons</a:t>
            </a:r>
          </a:p>
          <a:p>
            <a:pPr marL="800100" lvl="1" indent="-342900">
              <a:lnSpc>
                <a:spcPct val="90000"/>
              </a:lnSpc>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3706359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1E4FA-0796-D9AB-6E0F-36FD782ED3D5}"/>
              </a:ext>
            </a:extLst>
          </p:cNvPr>
          <p:cNvSpPr>
            <a:spLocks noGrp="1"/>
          </p:cNvSpPr>
          <p:nvPr>
            <p:ph type="title"/>
          </p:nvPr>
        </p:nvSpPr>
        <p:spPr/>
        <p:txBody>
          <a:bodyPr/>
          <a:lstStyle/>
          <a:p>
            <a:r>
              <a:rPr lang="en-US" cap="small" dirty="0"/>
              <a:t>Scientific Vignettes for the 22 GeV Upgrade</a:t>
            </a:r>
          </a:p>
        </p:txBody>
      </p:sp>
      <p:sp>
        <p:nvSpPr>
          <p:cNvPr id="4" name="Rectangle 3">
            <a:extLst>
              <a:ext uri="{FF2B5EF4-FFF2-40B4-BE49-F238E27FC236}">
                <a16:creationId xmlns:a16="http://schemas.microsoft.com/office/drawing/2014/main" id="{1A978C94-86DD-1ED4-56F9-70D6EF567B90}"/>
              </a:ext>
            </a:extLst>
          </p:cNvPr>
          <p:cNvSpPr/>
          <p:nvPr/>
        </p:nvSpPr>
        <p:spPr>
          <a:xfrm>
            <a:off x="4359965" y="887896"/>
            <a:ext cx="3320332" cy="5579440"/>
          </a:xfrm>
          <a:prstGeom prst="rect">
            <a:avLst/>
          </a:prstGeom>
          <a:solidFill>
            <a:srgbClr val="BE1D1D">
              <a:alpha val="10000"/>
            </a:srgbClr>
          </a:solidFill>
          <a:ln w="12700" cap="flat" cmpd="sng" algn="ctr">
            <a:solidFill>
              <a:srgbClr val="BE1D1D"/>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mn-cs"/>
              </a:rPr>
              <a:t>Are there pure exotic states?</a:t>
            </a:r>
          </a:p>
        </p:txBody>
      </p:sp>
      <p:sp>
        <p:nvSpPr>
          <p:cNvPr id="5" name="Rectangle 4">
            <a:extLst>
              <a:ext uri="{FF2B5EF4-FFF2-40B4-BE49-F238E27FC236}">
                <a16:creationId xmlns:a16="http://schemas.microsoft.com/office/drawing/2014/main" id="{78017002-0EE1-967E-3603-1E89B3DB60C6}"/>
              </a:ext>
            </a:extLst>
          </p:cNvPr>
          <p:cNvSpPr/>
          <p:nvPr/>
        </p:nvSpPr>
        <p:spPr>
          <a:xfrm>
            <a:off x="355637" y="887896"/>
            <a:ext cx="3711884" cy="5579440"/>
          </a:xfrm>
          <a:prstGeom prst="rect">
            <a:avLst/>
          </a:prstGeom>
          <a:solidFill>
            <a:srgbClr val="BE1D1D">
              <a:alpha val="10000"/>
            </a:srgbClr>
          </a:solidFill>
          <a:ln w="12700" cap="flat" cmpd="sng" algn="ctr">
            <a:solidFill>
              <a:srgbClr val="BE1D1D"/>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mn-cs"/>
              </a:rPr>
              <a:t>How does QCD generate hadrons?</a:t>
            </a:r>
          </a:p>
        </p:txBody>
      </p:sp>
      <p:sp>
        <p:nvSpPr>
          <p:cNvPr id="6" name="Rectangle 5">
            <a:extLst>
              <a:ext uri="{FF2B5EF4-FFF2-40B4-BE49-F238E27FC236}">
                <a16:creationId xmlns:a16="http://schemas.microsoft.com/office/drawing/2014/main" id="{A661AEE7-7630-3D56-170E-A0B9EF6CEDB9}"/>
              </a:ext>
            </a:extLst>
          </p:cNvPr>
          <p:cNvSpPr/>
          <p:nvPr/>
        </p:nvSpPr>
        <p:spPr>
          <a:xfrm>
            <a:off x="7865424" y="887896"/>
            <a:ext cx="4190814" cy="5579440"/>
          </a:xfrm>
          <a:prstGeom prst="rect">
            <a:avLst/>
          </a:prstGeom>
          <a:solidFill>
            <a:srgbClr val="BE1D1D">
              <a:alpha val="10000"/>
            </a:srgbClr>
          </a:solidFill>
          <a:ln w="12700" cap="flat" cmpd="sng" algn="ctr">
            <a:solidFill>
              <a:srgbClr val="BE1D1D"/>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mn-cs"/>
              </a:rPr>
              <a:t>Can we harness threshold charmonium production to probe proton/gluon properties? </a:t>
            </a:r>
          </a:p>
        </p:txBody>
      </p:sp>
      <p:sp>
        <p:nvSpPr>
          <p:cNvPr id="7" name="Content Placeholder 9">
            <a:extLst>
              <a:ext uri="{FF2B5EF4-FFF2-40B4-BE49-F238E27FC236}">
                <a16:creationId xmlns:a16="http://schemas.microsoft.com/office/drawing/2014/main" id="{3A2769B5-FB51-922B-41CA-7C05733E0C66}"/>
              </a:ext>
            </a:extLst>
          </p:cNvPr>
          <p:cNvSpPr txBox="1">
            <a:spLocks/>
          </p:cNvSpPr>
          <p:nvPr/>
        </p:nvSpPr>
        <p:spPr>
          <a:xfrm>
            <a:off x="494273" y="4233865"/>
            <a:ext cx="3556742" cy="213780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20000"/>
              </a:lnSpc>
              <a:spcBef>
                <a:spcPts val="1000"/>
              </a:spcBef>
              <a:spcAft>
                <a:spcPts val="0"/>
              </a:spcAft>
              <a:buClrTx/>
              <a:buSzTx/>
              <a:buFont typeface="Wingdings 2" panose="05020102010507070707" pitchFamily="18"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a:t>
            </a:r>
            <a:r>
              <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evolution of the </a:t>
            </a:r>
            <a:r>
              <a:rPr kumimoji="0" lang="en-US" sz="2400" b="0" i="0" u="none" strike="noStrike" kern="1200" cap="none" spc="0" normalizeH="0" baseline="0" noProof="0" dirty="0" err="1">
                <a:ln>
                  <a:noFill/>
                </a:ln>
                <a:solidFill>
                  <a:prstClr val="black"/>
                </a:solidFill>
                <a:effectLst/>
                <a:uLnTx/>
                <a:uFillTx/>
                <a:latin typeface="Symbol" pitchFamily="2" charset="2"/>
                <a:ea typeface="+mn-ea"/>
                <a:cs typeface="Arial" panose="020B0604020202020204" pitchFamily="34" charset="0"/>
              </a:rPr>
              <a:t>g</a:t>
            </a:r>
            <a:r>
              <a:rPr kumimoji="0" lang="en-US" sz="2400" b="0" i="0"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v</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electrocouplings could offer an insight into hadron mass generation and the emergence of the N* structure from QCD</a:t>
            </a:r>
          </a:p>
          <a:p>
            <a:pPr marR="0" lvl="0" algn="l" defTabSz="914400" rtl="0" eaLnBrk="1" fontAlgn="auto" latinLnBrk="0" hangingPunct="1">
              <a:lnSpc>
                <a:spcPct val="120000"/>
              </a:lnSpc>
              <a:spcBef>
                <a:spcPts val="1000"/>
              </a:spcBef>
              <a:spcAft>
                <a:spcPts val="0"/>
              </a:spcAft>
              <a:buClrTx/>
              <a:buSzTx/>
              <a:buFont typeface="Wingdings 2" panose="05020102010507070707" pitchFamily="18"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Simulations indicate JLab22 is the only foreseeable facility to extend these measurements up to 30 GeV</a:t>
            </a:r>
            <a:r>
              <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down to </a:t>
            </a:r>
            <a:r>
              <a:rPr kumimoji="0" lang="en-US" sz="2400" b="0" i="0" u="none" strike="noStrike" kern="1200" cap="none" spc="0" normalizeH="0" baseline="0" noProof="0" dirty="0">
                <a:ln>
                  <a:noFill/>
                </a:ln>
                <a:solidFill>
                  <a:prstClr val="black"/>
                </a:solidFill>
                <a:effectLst/>
                <a:uLnTx/>
                <a:uFillTx/>
                <a:latin typeface="Symbol" pitchFamily="2" charset="2"/>
                <a:ea typeface="+mn-ea"/>
                <a:cs typeface="Arial" panose="020B0604020202020204" pitchFamily="34" charset="0"/>
              </a:rPr>
              <a:t>a</a:t>
            </a:r>
            <a:r>
              <a:rPr kumimoji="0" lang="en-US" sz="24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Symbol" pitchFamily="2" charset="2"/>
                <a:ea typeface="+mn-ea"/>
                <a:cs typeface="Arial" panose="020B0604020202020204" pitchFamily="34" charset="0"/>
              </a:rPr>
              <a:t>p</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=0.15 where non-and perturbative QCD coexist.</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ontent Placeholder 6">
            <a:extLst>
              <a:ext uri="{FF2B5EF4-FFF2-40B4-BE49-F238E27FC236}">
                <a16:creationId xmlns:a16="http://schemas.microsoft.com/office/drawing/2014/main" id="{A663DB70-0653-24D9-FEEF-3C6B4F637510}"/>
              </a:ext>
            </a:extLst>
          </p:cNvPr>
          <p:cNvSpPr txBox="1">
            <a:spLocks/>
          </p:cNvSpPr>
          <p:nvPr/>
        </p:nvSpPr>
        <p:spPr>
          <a:xfrm>
            <a:off x="8120467" y="4552330"/>
            <a:ext cx="3832994" cy="19388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Exclusive charmonium production near threshold probes gluon/mass properties of proton (mass radius, gravitational form factors, D-term, anomalous contribution to proton mass), however </a:t>
            </a:r>
          </a:p>
          <a:p>
            <a:pPr marR="0" lvl="1" algn="l" defTabSz="914400" rtl="0" eaLnBrk="1" fontAlgn="auto" latinLnBrk="0" hangingPunct="1">
              <a:lnSpc>
                <a:spcPct val="120000"/>
              </a:lnSpc>
              <a:spcBef>
                <a:spcPts val="0"/>
              </a:spcBef>
              <a:spcAft>
                <a:spcPts val="0"/>
              </a:spcAft>
              <a:buClrTx/>
              <a:buSzTx/>
              <a:buFont typeface="Wingdings 2" panose="050201020105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assuming factorization</a:t>
            </a:r>
          </a:p>
          <a:p>
            <a:pPr marR="0" lvl="1" algn="l" defTabSz="914400" rtl="0" eaLnBrk="1" fontAlgn="auto" latinLnBrk="0" hangingPunct="1">
              <a:lnSpc>
                <a:spcPct val="120000"/>
              </a:lnSpc>
              <a:spcBef>
                <a:spcPts val="0"/>
              </a:spcBef>
              <a:spcAft>
                <a:spcPts val="0"/>
              </a:spcAft>
              <a:buClrTx/>
              <a:buSzTx/>
              <a:buFont typeface="Wingdings 2" panose="050201020105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assuming two-gluon exchange </a:t>
            </a:r>
          </a:p>
        </p:txBody>
      </p:sp>
      <p:pic>
        <p:nvPicPr>
          <p:cNvPr id="9" name="Picture 8">
            <a:extLst>
              <a:ext uri="{FF2B5EF4-FFF2-40B4-BE49-F238E27FC236}">
                <a16:creationId xmlns:a16="http://schemas.microsoft.com/office/drawing/2014/main" id="{20DB8670-F1B1-1BD4-CDE5-064E89E245AD}"/>
              </a:ext>
            </a:extLst>
          </p:cNvPr>
          <p:cNvPicPr>
            <a:picLocks noChangeAspect="1"/>
          </p:cNvPicPr>
          <p:nvPr/>
        </p:nvPicPr>
        <p:blipFill>
          <a:blip r:embed="rId2"/>
          <a:stretch>
            <a:fillRect/>
          </a:stretch>
        </p:blipFill>
        <p:spPr>
          <a:xfrm>
            <a:off x="510780" y="1237249"/>
            <a:ext cx="3556741" cy="2984192"/>
          </a:xfrm>
          <a:prstGeom prst="rect">
            <a:avLst/>
          </a:prstGeom>
        </p:spPr>
      </p:pic>
      <p:pic>
        <p:nvPicPr>
          <p:cNvPr id="10" name="Picture 9">
            <a:extLst>
              <a:ext uri="{FF2B5EF4-FFF2-40B4-BE49-F238E27FC236}">
                <a16:creationId xmlns:a16="http://schemas.microsoft.com/office/drawing/2014/main" id="{A864C0F5-861A-061E-0450-8342BB846E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9068" y="1550227"/>
            <a:ext cx="3191483" cy="2611781"/>
          </a:xfrm>
          <a:prstGeom prst="rect">
            <a:avLst/>
          </a:prstGeom>
        </p:spPr>
      </p:pic>
      <mc:AlternateContent xmlns:mc="http://schemas.openxmlformats.org/markup-compatibility/2006" xmlns:a14="http://schemas.microsoft.com/office/drawing/2010/main">
        <mc:Choice Requires="a14">
          <p:sp>
            <p:nvSpPr>
              <p:cNvPr id="11" name="Direct probe of the   coupling without rescattering effects provides unique complementary data to constrain interpretation of   data.">
                <a:extLst>
                  <a:ext uri="{FF2B5EF4-FFF2-40B4-BE49-F238E27FC236}">
                    <a16:creationId xmlns:a16="http://schemas.microsoft.com/office/drawing/2014/main" id="{1B6E37C7-7618-2725-ADA1-C955A7113CC8}"/>
                  </a:ext>
                </a:extLst>
              </p:cNvPr>
              <p:cNvSpPr txBox="1">
                <a:spLocks/>
              </p:cNvSpPr>
              <p:nvPr/>
            </p:nvSpPr>
            <p:spPr>
              <a:xfrm>
                <a:off x="4671866" y="4321875"/>
                <a:ext cx="2848268" cy="153142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vert="horz" wrap="square" lIns="26789" tIns="26789" rIns="26789" bIns="26789"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300"/>
                </a:pPr>
                <a:r>
                  <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Direct (photon) probe of the </a:t>
                </a:r>
              </a:p>
              <a:p>
                <a:pPr marL="0" marR="0" lvl="0" indent="0" algn="l" defTabSz="914400" rtl="0" eaLnBrk="1" fontAlgn="auto" latinLnBrk="0" hangingPunct="1">
                  <a:lnSpc>
                    <a:spcPct val="100000"/>
                  </a:lnSpc>
                  <a:spcBef>
                    <a:spcPts val="0"/>
                  </a:spcBef>
                  <a:spcAft>
                    <a:spcPts val="0"/>
                  </a:spcAft>
                  <a:buClrTx/>
                  <a:buSzTx/>
                  <a:buFontTx/>
                  <a:buNone/>
                  <a:tabLst/>
                  <a:defRPr sz="3300"/>
                </a:pPr>
                <a14:m>
                  <m:oMath xmlns:m="http://schemas.openxmlformats.org/officeDocument/2006/math">
                    <m:sSub>
                      <m:sSubPr>
                        <m:ctrlPr>
                          <a:rPr kumimoji="0" lang="ar-AE" sz="1600" b="0" i="1" u="none" strike="noStrike" kern="0" cap="none" spc="0" normalizeH="0" baseline="0" noProof="0">
                            <a:ln>
                              <a:noFill/>
                            </a:ln>
                            <a:solidFill>
                              <a:srgbClr val="C82505"/>
                            </a:solidFill>
                            <a:effectLst/>
                            <a:uLnTx/>
                            <a:uFillTx/>
                            <a:latin typeface="Cambria Math" panose="02040503050406030204" pitchFamily="18" charset="0"/>
                            <a:ea typeface="+mn-ea"/>
                            <a:cs typeface="+mn-cs"/>
                          </a:rPr>
                        </m:ctrlPr>
                      </m:sSubPr>
                      <m:e>
                        <m:r>
                          <a:rPr kumimoji="0" lang="ar-AE" sz="1600" b="0" i="1" u="none" strike="noStrike" kern="0" cap="none" spc="0" normalizeH="0" baseline="0" noProof="0" smtClean="0">
                            <a:ln>
                              <a:noFill/>
                            </a:ln>
                            <a:solidFill>
                              <a:srgbClr val="C82505"/>
                            </a:solidFill>
                            <a:effectLst/>
                            <a:uLnTx/>
                            <a:uFillTx/>
                            <a:latin typeface="Cambria Math" panose="02040503050406030204" pitchFamily="18" charset="0"/>
                            <a:ea typeface="+mn-ea"/>
                            <a:cs typeface="+mn-cs"/>
                          </a:rPr>
                          <m:t>𝑍</m:t>
                        </m:r>
                      </m:e>
                      <m:sub>
                        <m:r>
                          <a:rPr kumimoji="0" lang="ar-AE" sz="1600" b="0" i="1" u="none" strike="noStrike" kern="0" cap="none" spc="0" normalizeH="0" baseline="0" noProof="0" smtClean="0">
                            <a:ln>
                              <a:noFill/>
                            </a:ln>
                            <a:solidFill>
                              <a:srgbClr val="C82505"/>
                            </a:solidFill>
                            <a:effectLst/>
                            <a:uLnTx/>
                            <a:uFillTx/>
                            <a:latin typeface="Cambria Math" panose="02040503050406030204" pitchFamily="18" charset="0"/>
                            <a:ea typeface="+mn-ea"/>
                            <a:cs typeface="+mn-cs"/>
                          </a:rPr>
                          <m:t>𝑐</m:t>
                        </m:r>
                      </m:sub>
                    </m:sSub>
                    <m:r>
                      <a:rPr kumimoji="0" lang="ar-AE" sz="1600" b="0" i="1" u="none" strike="noStrike" kern="0" cap="none" spc="0" normalizeH="0" baseline="0" noProof="0" smtClean="0">
                        <a:ln>
                          <a:noFill/>
                        </a:ln>
                        <a:solidFill>
                          <a:srgbClr val="C82505"/>
                        </a:solidFill>
                        <a:effectLst/>
                        <a:uLnTx/>
                        <a:uFillTx/>
                        <a:latin typeface="Cambria Math" panose="02040503050406030204" pitchFamily="18" charset="0"/>
                        <a:ea typeface="+mn-ea"/>
                        <a:cs typeface="+mn-cs"/>
                      </a:rPr>
                      <m:t>→</m:t>
                    </m:r>
                    <m:r>
                      <a:rPr kumimoji="0" lang="ar-AE" sz="1600" b="0" i="1" u="none" strike="noStrike" kern="0" cap="none" spc="0" normalizeH="0" baseline="0" noProof="0" smtClean="0">
                        <a:ln>
                          <a:noFill/>
                        </a:ln>
                        <a:solidFill>
                          <a:srgbClr val="C82505"/>
                        </a:solidFill>
                        <a:effectLst/>
                        <a:uLnTx/>
                        <a:uFillTx/>
                        <a:latin typeface="Cambria Math" panose="02040503050406030204" pitchFamily="18" charset="0"/>
                        <a:ea typeface="+mn-ea"/>
                        <a:cs typeface="+mn-cs"/>
                      </a:rPr>
                      <m:t>𝐽</m:t>
                    </m:r>
                    <m:r>
                      <a:rPr kumimoji="0" lang="ar-AE" sz="1600" b="0" i="1" u="none" strike="noStrike" kern="0" cap="none" spc="0" normalizeH="0" baseline="0" noProof="0" smtClean="0">
                        <a:ln>
                          <a:noFill/>
                        </a:ln>
                        <a:solidFill>
                          <a:srgbClr val="C82505"/>
                        </a:solidFill>
                        <a:effectLst/>
                        <a:uLnTx/>
                        <a:uFillTx/>
                        <a:latin typeface="Cambria Math" panose="02040503050406030204" pitchFamily="18" charset="0"/>
                        <a:ea typeface="+mn-ea"/>
                        <a:cs typeface="+mn-cs"/>
                      </a:rPr>
                      <m:t>/</m:t>
                    </m:r>
                    <m:r>
                      <a:rPr kumimoji="0" lang="ar-AE" sz="1600" b="0" i="1" u="none" strike="noStrike" kern="0" cap="none" spc="0" normalizeH="0" baseline="0" noProof="0" smtClean="0">
                        <a:ln>
                          <a:noFill/>
                        </a:ln>
                        <a:solidFill>
                          <a:srgbClr val="C82505"/>
                        </a:solidFill>
                        <a:effectLst/>
                        <a:uLnTx/>
                        <a:uFillTx/>
                        <a:latin typeface="Cambria Math" panose="02040503050406030204" pitchFamily="18" charset="0"/>
                        <a:ea typeface="+mn-ea"/>
                        <a:cs typeface="+mn-cs"/>
                      </a:rPr>
                      <m:t>𝜓𝜋</m:t>
                    </m:r>
                  </m:oMath>
                </a14:m>
                <a:r>
                  <a:rPr kumimoji="0" lang="ar-AE" sz="1600" b="0" i="0" u="none" strike="noStrike" kern="0" cap="none" spc="0" normalizeH="0" baseline="0" noProof="0">
                    <a:ln>
                      <a:noFill/>
                    </a:ln>
                    <a:solidFill>
                      <a:srgbClr val="929292"/>
                    </a:solidFill>
                    <a:effectLst/>
                    <a:uLnTx/>
                    <a:uFillTx/>
                    <a:latin typeface="Calibri" panose="020F0502020204030204"/>
                    <a:ea typeface="+mn-ea"/>
                    <a:cs typeface="Arial" panose="020B0604020202020204" pitchFamily="34" charset="0"/>
                  </a:rPr>
                  <a:t> </a:t>
                </a:r>
                <a:r>
                  <a:rPr kumimoji="0" lang="en-US" sz="1600" b="0" i="0" u="none" strike="noStrike" kern="0" cap="none" spc="0" normalizeH="0" baseline="0" noProof="0">
                    <a:ln>
                      <a:noFill/>
                    </a:ln>
                    <a:solidFill>
                      <a:srgbClr val="000000"/>
                    </a:solidFill>
                    <a:effectLst/>
                    <a:uLnTx/>
                    <a:uFillTx/>
                    <a:latin typeface="Calibri" panose="020F0502020204030204"/>
                    <a:ea typeface="+mn-ea"/>
                    <a:cs typeface="Arial" panose="020B0604020202020204" pitchFamily="34" charset="0"/>
                  </a:rPr>
                  <a:t>coupling without </a:t>
                </a:r>
                <a:r>
                  <a:rPr kumimoji="0" lang="en-US" sz="1600" b="0" i="0" u="none" strike="noStrike" kern="0" cap="none" spc="0" normalizeH="0" baseline="0" noProof="0" err="1">
                    <a:ln>
                      <a:noFill/>
                    </a:ln>
                    <a:solidFill>
                      <a:srgbClr val="000000"/>
                    </a:solidFill>
                    <a:effectLst/>
                    <a:uLnTx/>
                    <a:uFillTx/>
                    <a:latin typeface="Calibri" panose="020F0502020204030204"/>
                    <a:ea typeface="+mn-ea"/>
                    <a:cs typeface="Arial" panose="020B0604020202020204" pitchFamily="34" charset="0"/>
                  </a:rPr>
                  <a:t>rescattering</a:t>
                </a:r>
                <a:r>
                  <a:rPr kumimoji="0" lang="en-US" sz="1600" b="0" i="0" u="none" strike="noStrike" kern="0" cap="none" spc="0" normalizeH="0" baseline="0" noProof="0">
                    <a:ln>
                      <a:noFill/>
                    </a:ln>
                    <a:solidFill>
                      <a:srgbClr val="000000"/>
                    </a:solidFill>
                    <a:effectLst/>
                    <a:uLnTx/>
                    <a:uFillTx/>
                    <a:latin typeface="Calibri" panose="020F0502020204030204"/>
                    <a:ea typeface="+mn-ea"/>
                    <a:cs typeface="Arial" panose="020B0604020202020204" pitchFamily="34" charset="0"/>
                  </a:rPr>
                  <a:t> effects provides </a:t>
                </a:r>
                <a:r>
                  <a:rPr kumimoji="0" lang="en-US" sz="1600" b="0" i="0" u="sng" strike="noStrike" kern="0" cap="none" spc="0" normalizeH="0" baseline="0" noProof="0">
                    <a:ln>
                      <a:noFill/>
                    </a:ln>
                    <a:solidFill>
                      <a:srgbClr val="000000"/>
                    </a:solidFill>
                    <a:effectLst/>
                    <a:uLnTx/>
                    <a:uFillTx/>
                    <a:latin typeface="Calibri" panose="020F0502020204030204"/>
                    <a:ea typeface="+mn-ea"/>
                    <a:cs typeface="Arial" panose="020B0604020202020204" pitchFamily="34" charset="0"/>
                  </a:rPr>
                  <a:t>unique complementary data </a:t>
                </a:r>
                <a:r>
                  <a:rPr kumimoji="0" lang="en-US" sz="1600" b="0" i="0" u="none" strike="noStrike" kern="0" cap="none" spc="0" normalizeH="0" baseline="0" noProof="0">
                    <a:ln>
                      <a:noFill/>
                    </a:ln>
                    <a:solidFill>
                      <a:srgbClr val="000000"/>
                    </a:solidFill>
                    <a:effectLst/>
                    <a:uLnTx/>
                    <a:uFillTx/>
                    <a:latin typeface="Calibri" panose="020F0502020204030204"/>
                    <a:ea typeface="+mn-ea"/>
                    <a:cs typeface="Arial" panose="020B0604020202020204" pitchFamily="34" charset="0"/>
                  </a:rPr>
                  <a:t>to constrain interpretation of </a:t>
                </a:r>
                <a14:m>
                  <m:oMath xmlns:m="http://schemas.openxmlformats.org/officeDocument/2006/math">
                    <m:sSup>
                      <m:sSupPr>
                        <m:ctrlPr>
                          <a:rPr kumimoji="0" lang="ar-AE" sz="16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ar-AE" sz="16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𝑒</m:t>
                        </m:r>
                      </m:e>
                      <m:sup>
                        <m:r>
                          <a:rPr kumimoji="0" lang="ar-AE" sz="16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sup>
                    </m:sSup>
                    <m:sSup>
                      <m:sSupPr>
                        <m:ctrlPr>
                          <a:rPr kumimoji="0" lang="ar-AE" sz="16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ar-AE" sz="16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𝑒</m:t>
                        </m:r>
                      </m:e>
                      <m:sup>
                        <m:r>
                          <a:rPr kumimoji="0" lang="ar-AE" sz="16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sup>
                    </m:sSup>
                  </m:oMath>
                </a14:m>
                <a:r>
                  <a:rPr kumimoji="0" lang="ar-AE" sz="1600" b="0" i="0" u="none" strike="noStrike" kern="0" cap="none" spc="0" normalizeH="0" baseline="0" noProof="0">
                    <a:ln>
                      <a:noFill/>
                    </a:ln>
                    <a:solidFill>
                      <a:srgbClr val="000000"/>
                    </a:solidFill>
                    <a:effectLst/>
                    <a:uLnTx/>
                    <a:uFillTx/>
                    <a:latin typeface="Calibri" panose="020F0502020204030204"/>
                    <a:ea typeface="+mn-ea"/>
                    <a:cs typeface="Arial" panose="020B0604020202020204" pitchFamily="34" charset="0"/>
                  </a:rPr>
                  <a:t> </a:t>
                </a:r>
                <a:r>
                  <a:rPr kumimoji="0" lang="en-US" sz="1600" b="0" i="0" u="none" strike="noStrike" kern="0" cap="none" spc="0" normalizeH="0" baseline="0" noProof="0">
                    <a:ln>
                      <a:noFill/>
                    </a:ln>
                    <a:solidFill>
                      <a:srgbClr val="000000"/>
                    </a:solidFill>
                    <a:effectLst/>
                    <a:uLnTx/>
                    <a:uFillTx/>
                    <a:latin typeface="Calibri" panose="020F0502020204030204"/>
                    <a:ea typeface="+mn-ea"/>
                    <a:cs typeface="Arial" panose="020B0604020202020204" pitchFamily="34" charset="0"/>
                  </a:rPr>
                  <a:t>data.</a:t>
                </a:r>
              </a:p>
            </p:txBody>
          </p:sp>
        </mc:Choice>
        <mc:Fallback xmlns="">
          <p:sp>
            <p:nvSpPr>
              <p:cNvPr id="11" name="Direct probe of the   coupling without rescattering effects provides unique complementary data to constrain interpretation of   data.">
                <a:extLst>
                  <a:ext uri="{FF2B5EF4-FFF2-40B4-BE49-F238E27FC236}">
                    <a16:creationId xmlns:a16="http://schemas.microsoft.com/office/drawing/2014/main" id="{1B6E37C7-7618-2725-ADA1-C955A7113CC8}"/>
                  </a:ext>
                </a:extLst>
              </p:cNvPr>
              <p:cNvSpPr txBox="1">
                <a:spLocks noRot="1" noChangeAspect="1" noMove="1" noResize="1" noEditPoints="1" noAdjustHandles="1" noChangeArrowheads="1" noChangeShapeType="1" noTextEdit="1"/>
              </p:cNvSpPr>
              <p:nvPr/>
            </p:nvSpPr>
            <p:spPr>
              <a:xfrm>
                <a:off x="4671866" y="4321875"/>
                <a:ext cx="2848268" cy="1531429"/>
              </a:xfrm>
              <a:prstGeom prst="rect">
                <a:avLst/>
              </a:prstGeom>
              <a:blipFill>
                <a:blip r:embed="rId4"/>
                <a:stretch>
                  <a:fillRect l="-3419" t="-1992" r="-1923" b="-5976"/>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pic>
        <p:nvPicPr>
          <p:cNvPr id="12" name="AN17_xsec_jpsi_chic_psip_comp_8_17range.pdf" descr="AN17_xsec_jpsi_chic_psip_comp_8_17range.pdf">
            <a:extLst>
              <a:ext uri="{FF2B5EF4-FFF2-40B4-BE49-F238E27FC236}">
                <a16:creationId xmlns:a16="http://schemas.microsoft.com/office/drawing/2014/main" id="{F669949C-7082-405A-2891-89BE748D72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31685" y="1765576"/>
            <a:ext cx="4058292" cy="2762874"/>
          </a:xfrm>
          <a:prstGeom prst="rect">
            <a:avLst/>
          </a:prstGeom>
          <a:ln w="12700">
            <a:miter lim="400000"/>
          </a:ln>
        </p:spPr>
      </p:pic>
    </p:spTree>
    <p:extLst>
      <p:ext uri="{BB962C8B-B14F-4D97-AF65-F5344CB8AC3E}">
        <p14:creationId xmlns:p14="http://schemas.microsoft.com/office/powerpoint/2010/main" val="286516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1C92AE-C376-6A09-9A1D-5E3872FF86AC}"/>
              </a:ext>
            </a:extLst>
          </p:cNvPr>
          <p:cNvSpPr>
            <a:spLocks noGrp="1"/>
          </p:cNvSpPr>
          <p:nvPr>
            <p:ph type="title"/>
          </p:nvPr>
        </p:nvSpPr>
        <p:spPr/>
        <p:txBody>
          <a:bodyPr/>
          <a:lstStyle/>
          <a:p>
            <a:r>
              <a:rPr lang="en-US" sz="2400" cap="none" dirty="0"/>
              <a:t>Technically feasible, cost effective, and innovative path</a:t>
            </a:r>
            <a:endParaRPr lang="en-US" dirty="0"/>
          </a:p>
        </p:txBody>
      </p:sp>
      <p:sp>
        <p:nvSpPr>
          <p:cNvPr id="3" name="Subtitle 2">
            <a:extLst>
              <a:ext uri="{FF2B5EF4-FFF2-40B4-BE49-F238E27FC236}">
                <a16:creationId xmlns:a16="http://schemas.microsoft.com/office/drawing/2014/main" id="{E2404AD5-645D-8D72-E226-62BA2827B17A}"/>
              </a:ext>
            </a:extLst>
          </p:cNvPr>
          <p:cNvSpPr>
            <a:spLocks noGrp="1"/>
          </p:cNvSpPr>
          <p:nvPr>
            <p:ph idx="4294967295"/>
          </p:nvPr>
        </p:nvSpPr>
        <p:spPr>
          <a:xfrm>
            <a:off x="0" y="966788"/>
            <a:ext cx="11287125" cy="1985962"/>
          </a:xfrm>
        </p:spPr>
        <p:txBody>
          <a:bodyPr>
            <a:normAutofit/>
          </a:bodyPr>
          <a:lstStyle/>
          <a:p>
            <a:r>
              <a:rPr lang="en-US" sz="2000" i="1" u="sng" dirty="0">
                <a:solidFill>
                  <a:schemeClr val="tx1"/>
                </a:solidFill>
              </a:rPr>
              <a:t>Capitalizing on recent science insights and US-led accelerator science and technology innovations, develop a staged program at the luminosity frontier </a:t>
            </a:r>
          </a:p>
          <a:p>
            <a:pPr marL="285750" indent="-285750">
              <a:buFont typeface="Arial" panose="020B0604020202020204" pitchFamily="34" charset="0"/>
              <a:buChar char="•"/>
            </a:pPr>
            <a:r>
              <a:rPr lang="en-US" sz="1800" dirty="0">
                <a:latin typeface="+mn-lt"/>
              </a:rPr>
              <a:t>Positrons (e+) in the LERF (former FEL) with transport to CEBAF (validation of the scattering formalism)</a:t>
            </a:r>
          </a:p>
          <a:p>
            <a:pPr marL="285750" indent="-285750">
              <a:buFont typeface="Arial" panose="020B0604020202020204" pitchFamily="34" charset="0"/>
              <a:buChar char="•"/>
            </a:pPr>
            <a:r>
              <a:rPr lang="en-US" sz="1800" dirty="0">
                <a:latin typeface="+mn-lt"/>
              </a:rPr>
              <a:t>Energy Upgrade for </a:t>
            </a:r>
            <a:r>
              <a:rPr lang="en-US" sz="1800" dirty="0">
                <a:solidFill>
                  <a:srgbClr val="0070C0"/>
                </a:solidFill>
                <a:latin typeface="+mn-lt"/>
              </a:rPr>
              <a:t>650 MeV Electron (e-) Injection in the LERF</a:t>
            </a:r>
          </a:p>
          <a:p>
            <a:pPr marL="285750" indent="-285750">
              <a:buFont typeface="Arial" panose="020B0604020202020204" pitchFamily="34" charset="0"/>
              <a:buChar char="•"/>
            </a:pPr>
            <a:r>
              <a:rPr lang="en-US" sz="1800" dirty="0">
                <a:solidFill>
                  <a:srgbClr val="0070C0"/>
                </a:solidFill>
              </a:rPr>
              <a:t>Replace arcs on each side with new FFA permanent magnet arcs to upgrade to 22 GeV</a:t>
            </a:r>
          </a:p>
          <a:p>
            <a:endParaRPr lang="en-US" dirty="0"/>
          </a:p>
        </p:txBody>
      </p:sp>
      <p:sp>
        <p:nvSpPr>
          <p:cNvPr id="10" name="Rectangle 2">
            <a:extLst>
              <a:ext uri="{FF2B5EF4-FFF2-40B4-BE49-F238E27FC236}">
                <a16:creationId xmlns:a16="http://schemas.microsoft.com/office/drawing/2014/main" id="{3CE26D98-FB6F-6438-DE6F-E76B898A7441}"/>
              </a:ext>
            </a:extLst>
          </p:cNvPr>
          <p:cNvSpPr>
            <a:spLocks noChangeArrowheads="1"/>
          </p:cNvSpPr>
          <p:nvPr/>
        </p:nvSpPr>
        <p:spPr bwMode="auto">
          <a:xfrm>
            <a:off x="2792896" y="12920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EC3315A0-24ED-AD75-E1C4-B8EE27EB4A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7036" y="3191281"/>
            <a:ext cx="7977927" cy="3246670"/>
          </a:xfrm>
          <a:prstGeom prst="rect">
            <a:avLst/>
          </a:prstGeom>
        </p:spPr>
      </p:pic>
    </p:spTree>
    <p:extLst>
      <p:ext uri="{BB962C8B-B14F-4D97-AF65-F5344CB8AC3E}">
        <p14:creationId xmlns:p14="http://schemas.microsoft.com/office/powerpoint/2010/main" val="310767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7E94-EB9C-C7A0-AC91-9ADE2819E2C6}"/>
              </a:ext>
            </a:extLst>
          </p:cNvPr>
          <p:cNvSpPr>
            <a:spLocks noGrp="1"/>
          </p:cNvSpPr>
          <p:nvPr>
            <p:ph type="title"/>
          </p:nvPr>
        </p:nvSpPr>
        <p:spPr>
          <a:noFill/>
        </p:spPr>
        <p:txBody>
          <a:bodyPr/>
          <a:lstStyle/>
          <a:p>
            <a:r>
              <a:rPr lang="en-US" cap="small" dirty="0"/>
              <a:t>Notional CEBAF &amp; Upgrade Schedule (FY24 – FY42)</a:t>
            </a:r>
          </a:p>
        </p:txBody>
      </p:sp>
      <p:sp>
        <p:nvSpPr>
          <p:cNvPr id="4" name="Content Placeholder 2">
            <a:extLst>
              <a:ext uri="{FF2B5EF4-FFF2-40B4-BE49-F238E27FC236}">
                <a16:creationId xmlns:a16="http://schemas.microsoft.com/office/drawing/2014/main" id="{70C9D6CF-0905-64E1-50BD-EC0DD9A9A150}"/>
              </a:ext>
            </a:extLst>
          </p:cNvPr>
          <p:cNvSpPr txBox="1">
            <a:spLocks/>
          </p:cNvSpPr>
          <p:nvPr/>
        </p:nvSpPr>
        <p:spPr>
          <a:xfrm>
            <a:off x="347563" y="960652"/>
            <a:ext cx="11372771" cy="133128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2" panose="05020102010507070707" pitchFamily="18" charset="2"/>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Accelerator team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has</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worked up an early schedule and cost estimate</a:t>
            </a:r>
          </a:p>
          <a:p>
            <a:pPr marR="0" lvl="1"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Schedule assumptions based on a notional timing of when funds might be available (near EIC ramp down based on EIC V3 profile)</a:t>
            </a:r>
          </a:p>
          <a:p>
            <a:pPr marR="0" lvl="1"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completeness, Moller and SoLID (part of 12 GeV program) are shown; positron source dev shown</a:t>
            </a:r>
          </a:p>
        </p:txBody>
      </p:sp>
      <p:sp>
        <p:nvSpPr>
          <p:cNvPr id="5" name="TextBox 4">
            <a:extLst>
              <a:ext uri="{FF2B5EF4-FFF2-40B4-BE49-F238E27FC236}">
                <a16:creationId xmlns:a16="http://schemas.microsoft.com/office/drawing/2014/main" id="{D2928BBA-0802-A2DF-3CCA-CD4F05484962}"/>
              </a:ext>
            </a:extLst>
          </p:cNvPr>
          <p:cNvSpPr txBox="1"/>
          <p:nvPr/>
        </p:nvSpPr>
        <p:spPr>
          <a:xfrm>
            <a:off x="1699596" y="5717344"/>
            <a:ext cx="8494633" cy="978729"/>
          </a:xfrm>
          <a:prstGeom prst="rect">
            <a:avLst/>
          </a:prstGeom>
          <a:noFill/>
        </p:spPr>
        <p:txBody>
          <a:bodyPr wrap="none" rtlCol="0">
            <a:spAutoFit/>
          </a:body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FY23 $$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Phase 1: tie LERF to CEBAF &amp; injector for e+		$101M ($78M – $152M)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Phase 2: High Energy Upgrade (includes FFAs)		$244M ($188M – $366M)</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Total cost (Class 4 estimate)			                    $345M ($265M – $517M)</a:t>
            </a:r>
          </a:p>
        </p:txBody>
      </p:sp>
      <p:graphicFrame>
        <p:nvGraphicFramePr>
          <p:cNvPr id="6" name="Table 4">
            <a:extLst>
              <a:ext uri="{FF2B5EF4-FFF2-40B4-BE49-F238E27FC236}">
                <a16:creationId xmlns:a16="http://schemas.microsoft.com/office/drawing/2014/main" id="{93EC6563-99DD-6D57-CED7-12001FCA78A5}"/>
              </a:ext>
            </a:extLst>
          </p:cNvPr>
          <p:cNvGraphicFramePr>
            <a:graphicFrameLocks noGrp="1"/>
          </p:cNvGraphicFramePr>
          <p:nvPr/>
        </p:nvGraphicFramePr>
        <p:xfrm>
          <a:off x="1060862" y="2379633"/>
          <a:ext cx="10070276" cy="3352800"/>
        </p:xfrm>
        <a:graphic>
          <a:graphicData uri="http://schemas.openxmlformats.org/drawingml/2006/table">
            <a:tbl>
              <a:tblPr firstRow="1" bandRow="1">
                <a:tableStyleId>{5C22544A-7EE6-4342-B048-85BDC9FD1C3A}</a:tableStyleId>
              </a:tblPr>
              <a:tblGrid>
                <a:gridCol w="1840676">
                  <a:extLst>
                    <a:ext uri="{9D8B030D-6E8A-4147-A177-3AD203B41FA5}">
                      <a16:colId xmlns:a16="http://schemas.microsoft.com/office/drawing/2014/main" val="1995675823"/>
                    </a:ext>
                  </a:extLst>
                </a:gridCol>
                <a:gridCol w="457200">
                  <a:extLst>
                    <a:ext uri="{9D8B030D-6E8A-4147-A177-3AD203B41FA5}">
                      <a16:colId xmlns:a16="http://schemas.microsoft.com/office/drawing/2014/main" val="624156866"/>
                    </a:ext>
                  </a:extLst>
                </a:gridCol>
                <a:gridCol w="457200">
                  <a:extLst>
                    <a:ext uri="{9D8B030D-6E8A-4147-A177-3AD203B41FA5}">
                      <a16:colId xmlns:a16="http://schemas.microsoft.com/office/drawing/2014/main" val="3162652494"/>
                    </a:ext>
                  </a:extLst>
                </a:gridCol>
                <a:gridCol w="457200">
                  <a:extLst>
                    <a:ext uri="{9D8B030D-6E8A-4147-A177-3AD203B41FA5}">
                      <a16:colId xmlns:a16="http://schemas.microsoft.com/office/drawing/2014/main" val="2353217236"/>
                    </a:ext>
                  </a:extLst>
                </a:gridCol>
                <a:gridCol w="457200">
                  <a:extLst>
                    <a:ext uri="{9D8B030D-6E8A-4147-A177-3AD203B41FA5}">
                      <a16:colId xmlns:a16="http://schemas.microsoft.com/office/drawing/2014/main" val="937287538"/>
                    </a:ext>
                  </a:extLst>
                </a:gridCol>
                <a:gridCol w="457200">
                  <a:extLst>
                    <a:ext uri="{9D8B030D-6E8A-4147-A177-3AD203B41FA5}">
                      <a16:colId xmlns:a16="http://schemas.microsoft.com/office/drawing/2014/main" val="1122153789"/>
                    </a:ext>
                  </a:extLst>
                </a:gridCol>
                <a:gridCol w="457200">
                  <a:extLst>
                    <a:ext uri="{9D8B030D-6E8A-4147-A177-3AD203B41FA5}">
                      <a16:colId xmlns:a16="http://schemas.microsoft.com/office/drawing/2014/main" val="367475693"/>
                    </a:ext>
                  </a:extLst>
                </a:gridCol>
                <a:gridCol w="457200">
                  <a:extLst>
                    <a:ext uri="{9D8B030D-6E8A-4147-A177-3AD203B41FA5}">
                      <a16:colId xmlns:a16="http://schemas.microsoft.com/office/drawing/2014/main" val="3011745585"/>
                    </a:ext>
                  </a:extLst>
                </a:gridCol>
                <a:gridCol w="457200">
                  <a:extLst>
                    <a:ext uri="{9D8B030D-6E8A-4147-A177-3AD203B41FA5}">
                      <a16:colId xmlns:a16="http://schemas.microsoft.com/office/drawing/2014/main" val="4240605939"/>
                    </a:ext>
                  </a:extLst>
                </a:gridCol>
                <a:gridCol w="457200">
                  <a:extLst>
                    <a:ext uri="{9D8B030D-6E8A-4147-A177-3AD203B41FA5}">
                      <a16:colId xmlns:a16="http://schemas.microsoft.com/office/drawing/2014/main" val="1855651178"/>
                    </a:ext>
                  </a:extLst>
                </a:gridCol>
                <a:gridCol w="457200">
                  <a:extLst>
                    <a:ext uri="{9D8B030D-6E8A-4147-A177-3AD203B41FA5}">
                      <a16:colId xmlns:a16="http://schemas.microsoft.com/office/drawing/2014/main" val="4205192120"/>
                    </a:ext>
                  </a:extLst>
                </a:gridCol>
                <a:gridCol w="457200">
                  <a:extLst>
                    <a:ext uri="{9D8B030D-6E8A-4147-A177-3AD203B41FA5}">
                      <a16:colId xmlns:a16="http://schemas.microsoft.com/office/drawing/2014/main" val="1997301830"/>
                    </a:ext>
                  </a:extLst>
                </a:gridCol>
                <a:gridCol w="457200">
                  <a:extLst>
                    <a:ext uri="{9D8B030D-6E8A-4147-A177-3AD203B41FA5}">
                      <a16:colId xmlns:a16="http://schemas.microsoft.com/office/drawing/2014/main" val="523631925"/>
                    </a:ext>
                  </a:extLst>
                </a:gridCol>
                <a:gridCol w="457200">
                  <a:extLst>
                    <a:ext uri="{9D8B030D-6E8A-4147-A177-3AD203B41FA5}">
                      <a16:colId xmlns:a16="http://schemas.microsoft.com/office/drawing/2014/main" val="3895438047"/>
                    </a:ext>
                  </a:extLst>
                </a:gridCol>
                <a:gridCol w="457200">
                  <a:extLst>
                    <a:ext uri="{9D8B030D-6E8A-4147-A177-3AD203B41FA5}">
                      <a16:colId xmlns:a16="http://schemas.microsoft.com/office/drawing/2014/main" val="87994276"/>
                    </a:ext>
                  </a:extLst>
                </a:gridCol>
                <a:gridCol w="457200">
                  <a:extLst>
                    <a:ext uri="{9D8B030D-6E8A-4147-A177-3AD203B41FA5}">
                      <a16:colId xmlns:a16="http://schemas.microsoft.com/office/drawing/2014/main" val="3896295364"/>
                    </a:ext>
                  </a:extLst>
                </a:gridCol>
                <a:gridCol w="457200">
                  <a:extLst>
                    <a:ext uri="{9D8B030D-6E8A-4147-A177-3AD203B41FA5}">
                      <a16:colId xmlns:a16="http://schemas.microsoft.com/office/drawing/2014/main" val="1463877511"/>
                    </a:ext>
                  </a:extLst>
                </a:gridCol>
                <a:gridCol w="457200">
                  <a:extLst>
                    <a:ext uri="{9D8B030D-6E8A-4147-A177-3AD203B41FA5}">
                      <a16:colId xmlns:a16="http://schemas.microsoft.com/office/drawing/2014/main" val="3743997216"/>
                    </a:ext>
                  </a:extLst>
                </a:gridCol>
                <a:gridCol w="457200">
                  <a:extLst>
                    <a:ext uri="{9D8B030D-6E8A-4147-A177-3AD203B41FA5}">
                      <a16:colId xmlns:a16="http://schemas.microsoft.com/office/drawing/2014/main" val="3254527789"/>
                    </a:ext>
                  </a:extLst>
                </a:gridCol>
              </a:tblGrid>
              <a:tr h="285423">
                <a:tc>
                  <a:txBody>
                    <a:bodyPr/>
                    <a:lstStyle/>
                    <a:p>
                      <a:pPr algn="ctr"/>
                      <a:r>
                        <a:rPr lang="en-US" sz="1400" dirty="0"/>
                        <a:t>Activities</a:t>
                      </a:r>
                    </a:p>
                  </a:txBody>
                  <a:tcPr/>
                </a:tc>
                <a:tc gridSpan="18">
                  <a:txBody>
                    <a:bodyPr/>
                    <a:lstStyle/>
                    <a:p>
                      <a:pPr algn="ctr"/>
                      <a:r>
                        <a:rPr lang="en-US" sz="1400" dirty="0"/>
                        <a:t>Fiscal Year</a:t>
                      </a:r>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2243301318"/>
                  </a:ext>
                </a:extLst>
              </a:tr>
              <a:tr h="285423">
                <a:tc>
                  <a:txBody>
                    <a:bodyPr/>
                    <a:lstStyle/>
                    <a:p>
                      <a:endParaRPr lang="en-US" sz="1400" dirty="0"/>
                    </a:p>
                  </a:txBody>
                  <a:tcPr/>
                </a:tc>
                <a:tc>
                  <a:txBody>
                    <a:bodyPr/>
                    <a:lstStyle/>
                    <a:p>
                      <a:r>
                        <a:rPr lang="en-US" sz="1400" dirty="0"/>
                        <a:t>24</a:t>
                      </a:r>
                    </a:p>
                  </a:txBody>
                  <a:tcPr/>
                </a:tc>
                <a:tc>
                  <a:txBody>
                    <a:bodyPr/>
                    <a:lstStyle/>
                    <a:p>
                      <a:r>
                        <a:rPr lang="en-US" sz="1400" dirty="0"/>
                        <a:t>25</a:t>
                      </a:r>
                    </a:p>
                  </a:txBody>
                  <a:tcPr/>
                </a:tc>
                <a:tc>
                  <a:txBody>
                    <a:bodyPr/>
                    <a:lstStyle/>
                    <a:p>
                      <a:r>
                        <a:rPr lang="en-US" sz="1400" dirty="0"/>
                        <a:t>26</a:t>
                      </a:r>
                    </a:p>
                  </a:txBody>
                  <a:tcPr/>
                </a:tc>
                <a:tc>
                  <a:txBody>
                    <a:bodyPr/>
                    <a:lstStyle/>
                    <a:p>
                      <a:r>
                        <a:rPr lang="en-US" sz="1400" dirty="0"/>
                        <a:t>27</a:t>
                      </a:r>
                    </a:p>
                  </a:txBody>
                  <a:tcPr/>
                </a:tc>
                <a:tc>
                  <a:txBody>
                    <a:bodyPr/>
                    <a:lstStyle/>
                    <a:p>
                      <a:r>
                        <a:rPr lang="en-US" sz="1400" dirty="0"/>
                        <a:t>28</a:t>
                      </a:r>
                    </a:p>
                  </a:txBody>
                  <a:tcPr/>
                </a:tc>
                <a:tc>
                  <a:txBody>
                    <a:bodyPr/>
                    <a:lstStyle/>
                    <a:p>
                      <a:r>
                        <a:rPr lang="en-US" sz="1400" dirty="0"/>
                        <a:t>29</a:t>
                      </a:r>
                    </a:p>
                  </a:txBody>
                  <a:tcPr/>
                </a:tc>
                <a:tc>
                  <a:txBody>
                    <a:bodyPr/>
                    <a:lstStyle/>
                    <a:p>
                      <a:r>
                        <a:rPr lang="en-US" sz="1400" dirty="0"/>
                        <a:t>30</a:t>
                      </a:r>
                    </a:p>
                  </a:txBody>
                  <a:tcPr/>
                </a:tc>
                <a:tc>
                  <a:txBody>
                    <a:bodyPr/>
                    <a:lstStyle/>
                    <a:p>
                      <a:r>
                        <a:rPr lang="en-US" sz="1400" dirty="0"/>
                        <a:t>31</a:t>
                      </a:r>
                    </a:p>
                  </a:txBody>
                  <a:tcPr/>
                </a:tc>
                <a:tc>
                  <a:txBody>
                    <a:bodyPr/>
                    <a:lstStyle/>
                    <a:p>
                      <a:r>
                        <a:rPr lang="en-US" sz="1400" dirty="0"/>
                        <a:t>32</a:t>
                      </a:r>
                    </a:p>
                  </a:txBody>
                  <a:tcPr/>
                </a:tc>
                <a:tc>
                  <a:txBody>
                    <a:bodyPr/>
                    <a:lstStyle/>
                    <a:p>
                      <a:r>
                        <a:rPr lang="en-US" sz="1400" dirty="0"/>
                        <a:t>33</a:t>
                      </a:r>
                    </a:p>
                  </a:txBody>
                  <a:tcPr/>
                </a:tc>
                <a:tc>
                  <a:txBody>
                    <a:bodyPr/>
                    <a:lstStyle/>
                    <a:p>
                      <a:r>
                        <a:rPr lang="en-US" sz="1400" dirty="0"/>
                        <a:t>34</a:t>
                      </a:r>
                    </a:p>
                  </a:txBody>
                  <a:tcPr/>
                </a:tc>
                <a:tc>
                  <a:txBody>
                    <a:bodyPr/>
                    <a:lstStyle/>
                    <a:p>
                      <a:r>
                        <a:rPr lang="en-US" sz="1400" dirty="0"/>
                        <a:t>35</a:t>
                      </a:r>
                    </a:p>
                  </a:txBody>
                  <a:tcPr/>
                </a:tc>
                <a:tc>
                  <a:txBody>
                    <a:bodyPr/>
                    <a:lstStyle/>
                    <a:p>
                      <a:r>
                        <a:rPr lang="en-US" sz="1400" dirty="0"/>
                        <a:t>36</a:t>
                      </a:r>
                    </a:p>
                  </a:txBody>
                  <a:tcPr/>
                </a:tc>
                <a:tc>
                  <a:txBody>
                    <a:bodyPr/>
                    <a:lstStyle/>
                    <a:p>
                      <a:r>
                        <a:rPr lang="en-US" sz="1400" dirty="0"/>
                        <a:t>37</a:t>
                      </a:r>
                    </a:p>
                  </a:txBody>
                  <a:tcPr/>
                </a:tc>
                <a:tc>
                  <a:txBody>
                    <a:bodyPr/>
                    <a:lstStyle/>
                    <a:p>
                      <a:r>
                        <a:rPr lang="en-US" sz="1400" dirty="0"/>
                        <a:t>38</a:t>
                      </a:r>
                    </a:p>
                  </a:txBody>
                  <a:tcPr/>
                </a:tc>
                <a:tc>
                  <a:txBody>
                    <a:bodyPr/>
                    <a:lstStyle/>
                    <a:p>
                      <a:r>
                        <a:rPr lang="en-US" sz="1400" dirty="0"/>
                        <a:t>39</a:t>
                      </a:r>
                    </a:p>
                  </a:txBody>
                  <a:tcPr/>
                </a:tc>
                <a:tc>
                  <a:txBody>
                    <a:bodyPr/>
                    <a:lstStyle/>
                    <a:p>
                      <a:r>
                        <a:rPr lang="en-US" sz="1400" dirty="0"/>
                        <a:t>40</a:t>
                      </a:r>
                    </a:p>
                  </a:txBody>
                  <a:tcPr/>
                </a:tc>
                <a:tc>
                  <a:txBody>
                    <a:bodyPr/>
                    <a:lstStyle/>
                    <a:p>
                      <a:r>
                        <a:rPr lang="en-US" sz="1400" dirty="0"/>
                        <a:t>41</a:t>
                      </a:r>
                    </a:p>
                  </a:txBody>
                  <a:tcPr/>
                </a:tc>
                <a:extLst>
                  <a:ext uri="{0D108BD9-81ED-4DB2-BD59-A6C34878D82A}">
                    <a16:rowId xmlns:a16="http://schemas.microsoft.com/office/drawing/2014/main" val="4030617367"/>
                  </a:ext>
                </a:extLst>
              </a:tr>
              <a:tr h="285423">
                <a:tc>
                  <a:txBody>
                    <a:bodyPr/>
                    <a:lstStyle/>
                    <a:p>
                      <a:r>
                        <a:rPr lang="en-US" sz="1400" dirty="0">
                          <a:solidFill>
                            <a:schemeClr val="bg1">
                              <a:lumMod val="50000"/>
                            </a:schemeClr>
                          </a:solidFill>
                        </a:rPr>
                        <a:t>Moller (413.3B)</a:t>
                      </a:r>
                    </a:p>
                  </a:txBody>
                  <a:tcPr/>
                </a:tc>
                <a:tc>
                  <a:txBody>
                    <a:bodyPr/>
                    <a:lstStyle/>
                    <a:p>
                      <a:endParaRPr lang="en-US" sz="1400" dirty="0"/>
                    </a:p>
                  </a:txBody>
                  <a:tcPr>
                    <a:solidFill>
                      <a:schemeClr val="tx2">
                        <a:lumMod val="20000"/>
                        <a:lumOff val="80000"/>
                      </a:schemeClr>
                    </a:solidFill>
                  </a:tcPr>
                </a:tc>
                <a:tc>
                  <a:txBody>
                    <a:bodyPr/>
                    <a:lstStyle/>
                    <a:p>
                      <a:endParaRPr lang="en-US" sz="1400" dirty="0"/>
                    </a:p>
                  </a:txBody>
                  <a:tcPr>
                    <a:solidFill>
                      <a:schemeClr val="tx2">
                        <a:lumMod val="20000"/>
                        <a:lumOff val="80000"/>
                      </a:schemeClr>
                    </a:solidFill>
                  </a:tcPr>
                </a:tc>
                <a:tc>
                  <a:txBody>
                    <a:bodyPr/>
                    <a:lstStyle/>
                    <a:p>
                      <a:endParaRPr lang="en-US" sz="1400" dirty="0"/>
                    </a:p>
                  </a:txBody>
                  <a:tcPr>
                    <a:solidFill>
                      <a:schemeClr val="tx2">
                        <a:lumMod val="20000"/>
                        <a:lumOff val="80000"/>
                      </a:schemeClr>
                    </a:solidFill>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402045177"/>
                  </a:ext>
                </a:extLst>
              </a:tr>
              <a:tr h="285423">
                <a:tc>
                  <a:txBody>
                    <a:bodyPr/>
                    <a:lstStyle/>
                    <a:p>
                      <a:r>
                        <a:rPr lang="en-US" sz="1400" dirty="0" err="1">
                          <a:solidFill>
                            <a:schemeClr val="bg1">
                              <a:lumMod val="50000"/>
                            </a:schemeClr>
                          </a:solidFill>
                        </a:rPr>
                        <a:t>SoLID</a:t>
                      </a:r>
                      <a:r>
                        <a:rPr lang="en-US" sz="1400" dirty="0">
                          <a:solidFill>
                            <a:schemeClr val="bg1">
                              <a:lumMod val="50000"/>
                            </a:schemeClr>
                          </a:solidFill>
                        </a:rPr>
                        <a:t> (science rev)</a:t>
                      </a:r>
                    </a:p>
                  </a:txBody>
                  <a:tcPr/>
                </a:tc>
                <a:tc>
                  <a:txBody>
                    <a:bodyPr/>
                    <a:lstStyle/>
                    <a:p>
                      <a:endParaRPr lang="en-US" sz="1400" dirty="0"/>
                    </a:p>
                  </a:txBody>
                  <a:tcPr>
                    <a:solidFill>
                      <a:schemeClr val="tx2">
                        <a:lumMod val="40000"/>
                        <a:lumOff val="60000"/>
                      </a:schemeClr>
                    </a:solidFill>
                  </a:tcPr>
                </a:tc>
                <a:tc>
                  <a:txBody>
                    <a:bodyPr/>
                    <a:lstStyle/>
                    <a:p>
                      <a:endParaRPr lang="en-US" sz="1400" dirty="0"/>
                    </a:p>
                  </a:txBody>
                  <a:tcPr>
                    <a:solidFill>
                      <a:schemeClr val="tx2">
                        <a:lumMod val="40000"/>
                        <a:lumOff val="60000"/>
                      </a:schemeClr>
                    </a:solidFill>
                  </a:tcPr>
                </a:tc>
                <a:tc>
                  <a:txBody>
                    <a:bodyPr/>
                    <a:lstStyle/>
                    <a:p>
                      <a:endParaRPr lang="en-US" sz="1400" dirty="0"/>
                    </a:p>
                  </a:txBody>
                  <a:tcPr>
                    <a:solidFill>
                      <a:schemeClr val="tx2">
                        <a:lumMod val="40000"/>
                        <a:lumOff val="60000"/>
                      </a:schemeClr>
                    </a:solidFill>
                  </a:tcPr>
                </a:tc>
                <a:tc>
                  <a:txBody>
                    <a:bodyPr/>
                    <a:lstStyle/>
                    <a:p>
                      <a:endParaRPr lang="en-US" sz="1400" dirty="0"/>
                    </a:p>
                  </a:txBody>
                  <a:tcPr>
                    <a:solidFill>
                      <a:schemeClr val="tx2">
                        <a:lumMod val="40000"/>
                        <a:lumOff val="60000"/>
                      </a:schemeClr>
                    </a:solidFill>
                  </a:tcPr>
                </a:tc>
                <a:tc>
                  <a:txBody>
                    <a:bodyPr/>
                    <a:lstStyle/>
                    <a:p>
                      <a:endParaRPr lang="en-US" sz="1400" dirty="0"/>
                    </a:p>
                  </a:txBody>
                  <a:tcPr>
                    <a:solidFill>
                      <a:schemeClr val="tx2">
                        <a:lumMod val="40000"/>
                        <a:lumOff val="60000"/>
                      </a:schemeClr>
                    </a:solidFill>
                  </a:tcPr>
                </a:tc>
                <a:tc>
                  <a:txBody>
                    <a:bodyPr/>
                    <a:lstStyle/>
                    <a:p>
                      <a:endParaRPr lang="en-US" sz="1400" dirty="0"/>
                    </a:p>
                  </a:txBody>
                  <a:tcPr>
                    <a:solidFill>
                      <a:schemeClr val="tx2">
                        <a:lumMod val="40000"/>
                        <a:lumOff val="60000"/>
                      </a:schemeClr>
                    </a:solidFill>
                  </a:tcPr>
                </a:tc>
                <a:tc>
                  <a:txBody>
                    <a:bodyPr/>
                    <a:lstStyle/>
                    <a:p>
                      <a:endParaRPr lang="en-US" sz="1400" dirty="0"/>
                    </a:p>
                  </a:txBody>
                  <a:tcPr>
                    <a:solidFill>
                      <a:schemeClr val="tx2">
                        <a:lumMod val="40000"/>
                        <a:lumOff val="60000"/>
                      </a:schemeClr>
                    </a:solidFill>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07096935"/>
                  </a:ext>
                </a:extLst>
              </a:tr>
              <a:tr h="285423">
                <a:tc>
                  <a:txBody>
                    <a:bodyPr/>
                    <a:lstStyle/>
                    <a:p>
                      <a:r>
                        <a:rPr lang="en-US" sz="1400" dirty="0">
                          <a:solidFill>
                            <a:schemeClr val="bg1">
                              <a:lumMod val="50000"/>
                            </a:schemeClr>
                          </a:solidFill>
                        </a:rPr>
                        <a:t>Positron Source Dev</a:t>
                      </a:r>
                    </a:p>
                  </a:txBody>
                  <a:tcPr/>
                </a:tc>
                <a:tc>
                  <a:txBody>
                    <a:bodyPr/>
                    <a:lstStyle/>
                    <a:p>
                      <a:endParaRPr lang="en-US" sz="1400" dirty="0"/>
                    </a:p>
                  </a:txBody>
                  <a:tcPr>
                    <a:solidFill>
                      <a:schemeClr val="accent2">
                        <a:lumMod val="75000"/>
                      </a:schemeClr>
                    </a:solidFill>
                  </a:tcPr>
                </a:tc>
                <a:tc>
                  <a:txBody>
                    <a:bodyPr/>
                    <a:lstStyle/>
                    <a:p>
                      <a:endParaRPr lang="en-US" sz="1400" dirty="0"/>
                    </a:p>
                  </a:txBody>
                  <a:tcPr>
                    <a:solidFill>
                      <a:schemeClr val="accent2">
                        <a:lumMod val="75000"/>
                      </a:schemeClr>
                    </a:solidFill>
                  </a:tcPr>
                </a:tc>
                <a:tc>
                  <a:txBody>
                    <a:bodyPr/>
                    <a:lstStyle/>
                    <a:p>
                      <a:endParaRPr lang="en-US" sz="1400" dirty="0"/>
                    </a:p>
                  </a:txBody>
                  <a:tcPr>
                    <a:solidFill>
                      <a:schemeClr val="accent2">
                        <a:lumMod val="75000"/>
                      </a:schemeClr>
                    </a:solidFill>
                  </a:tcPr>
                </a:tc>
                <a:tc>
                  <a:txBody>
                    <a:bodyPr/>
                    <a:lstStyle/>
                    <a:p>
                      <a:endParaRPr lang="en-US" sz="1400" dirty="0"/>
                    </a:p>
                  </a:txBody>
                  <a:tcPr>
                    <a:solidFill>
                      <a:schemeClr val="accent2">
                        <a:lumMod val="75000"/>
                      </a:schemeClr>
                    </a:solidFill>
                  </a:tcPr>
                </a:tc>
                <a:tc>
                  <a:txBody>
                    <a:bodyPr/>
                    <a:lstStyle/>
                    <a:p>
                      <a:endParaRPr lang="en-US" sz="1400" dirty="0"/>
                    </a:p>
                  </a:txBody>
                  <a:tcPr>
                    <a:solidFill>
                      <a:schemeClr val="accent2">
                        <a:lumMod val="75000"/>
                      </a:schemeClr>
                    </a:solidFill>
                  </a:tcPr>
                </a:tc>
                <a:tc>
                  <a:txBody>
                    <a:bodyPr/>
                    <a:lstStyle/>
                    <a:p>
                      <a:endParaRPr lang="en-US" sz="1400" dirty="0"/>
                    </a:p>
                  </a:txBody>
                  <a:tcPr>
                    <a:solidFill>
                      <a:schemeClr val="accent2">
                        <a:lumMod val="75000"/>
                      </a:schemeClr>
                    </a:solidFill>
                  </a:tcPr>
                </a:tc>
                <a:tc>
                  <a:txBody>
                    <a:bodyPr/>
                    <a:lstStyle/>
                    <a:p>
                      <a:endParaRPr lang="en-US" sz="1400" dirty="0"/>
                    </a:p>
                  </a:txBody>
                  <a:tcPr>
                    <a:solidFill>
                      <a:schemeClr val="accent2">
                        <a:lumMod val="75000"/>
                      </a:schemeClr>
                    </a:solidFill>
                  </a:tcPr>
                </a:tc>
                <a:tc>
                  <a:txBody>
                    <a:bodyPr/>
                    <a:lstStyle/>
                    <a:p>
                      <a:endParaRPr lang="en-US" sz="1400" dirty="0"/>
                    </a:p>
                  </a:txBody>
                  <a:tcPr>
                    <a:solidFill>
                      <a:schemeClr val="accent2">
                        <a:lumMod val="75000"/>
                      </a:schemeClr>
                    </a:solidFill>
                  </a:tcPr>
                </a:tc>
                <a:tc>
                  <a:txBody>
                    <a:bodyPr/>
                    <a:lstStyle/>
                    <a:p>
                      <a:endParaRPr lang="en-US" sz="1400" dirty="0"/>
                    </a:p>
                  </a:txBody>
                  <a:tcPr>
                    <a:solidFill>
                      <a:schemeClr val="accent2">
                        <a:lumMod val="75000"/>
                      </a:schemeClr>
                    </a:solidFill>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785973758"/>
                  </a:ext>
                </a:extLst>
              </a:tr>
              <a:tr h="285423">
                <a:tc>
                  <a:txBody>
                    <a:bodyPr/>
                    <a:lstStyle/>
                    <a:p>
                      <a:r>
                        <a:rPr lang="en-US" sz="1400" dirty="0"/>
                        <a:t>Pre-Project Dev</a:t>
                      </a:r>
                    </a:p>
                  </a:txBody>
                  <a:tcPr/>
                </a:tc>
                <a:tc>
                  <a:txBody>
                    <a:bodyPr/>
                    <a:lstStyle/>
                    <a:p>
                      <a:endParaRPr lang="en-US" sz="1400" dirty="0"/>
                    </a:p>
                  </a:txBody>
                  <a:tcPr>
                    <a:solidFill>
                      <a:schemeClr val="accent3">
                        <a:lumMod val="20000"/>
                        <a:lumOff val="80000"/>
                      </a:schemeClr>
                    </a:solidFill>
                  </a:tcPr>
                </a:tc>
                <a:tc>
                  <a:txBody>
                    <a:bodyPr/>
                    <a:lstStyle/>
                    <a:p>
                      <a:endParaRPr lang="en-US" sz="1400" dirty="0"/>
                    </a:p>
                  </a:txBody>
                  <a:tcPr>
                    <a:solidFill>
                      <a:schemeClr val="accent3">
                        <a:lumMod val="20000"/>
                        <a:lumOff val="80000"/>
                      </a:schemeClr>
                    </a:solidFill>
                  </a:tcPr>
                </a:tc>
                <a:tc>
                  <a:txBody>
                    <a:bodyPr/>
                    <a:lstStyle/>
                    <a:p>
                      <a:endParaRPr lang="en-US" sz="1400" dirty="0"/>
                    </a:p>
                  </a:txBody>
                  <a:tcPr>
                    <a:solidFill>
                      <a:schemeClr val="accent3">
                        <a:lumMod val="20000"/>
                        <a:lumOff val="80000"/>
                      </a:schemeClr>
                    </a:solidFill>
                  </a:tcPr>
                </a:tc>
                <a:tc>
                  <a:txBody>
                    <a:bodyPr/>
                    <a:lstStyle/>
                    <a:p>
                      <a:endParaRPr lang="en-US" sz="1400" dirty="0"/>
                    </a:p>
                  </a:txBody>
                  <a:tcPr>
                    <a:solidFill>
                      <a:schemeClr val="accent3">
                        <a:lumMod val="60000"/>
                        <a:lumOff val="40000"/>
                      </a:schemeClr>
                    </a:solidFill>
                  </a:tcPr>
                </a:tc>
                <a:tc>
                  <a:txBody>
                    <a:bodyPr/>
                    <a:lstStyle/>
                    <a:p>
                      <a:endParaRPr lang="en-US" sz="1400" dirty="0"/>
                    </a:p>
                  </a:txBody>
                  <a:tcPr>
                    <a:solidFill>
                      <a:schemeClr val="accent3">
                        <a:lumMod val="60000"/>
                        <a:lumOff val="40000"/>
                      </a:schemeClr>
                    </a:solidFill>
                  </a:tcPr>
                </a:tc>
                <a:tc>
                  <a:txBody>
                    <a:bodyPr/>
                    <a:lstStyle/>
                    <a:p>
                      <a:endParaRPr lang="en-US" sz="1400" dirty="0"/>
                    </a:p>
                  </a:txBody>
                  <a:tcPr>
                    <a:solidFill>
                      <a:schemeClr val="accent3">
                        <a:lumMod val="60000"/>
                        <a:lumOff val="40000"/>
                      </a:schemeClr>
                    </a:solidFill>
                  </a:tcPr>
                </a:tc>
                <a:tc>
                  <a:txBody>
                    <a:bodyPr/>
                    <a:lstStyle/>
                    <a:p>
                      <a:endParaRPr lang="en-US" sz="1400" dirty="0"/>
                    </a:p>
                  </a:txBody>
                  <a:tcPr>
                    <a:solidFill>
                      <a:schemeClr val="accent3">
                        <a:lumMod val="60000"/>
                        <a:lumOff val="40000"/>
                      </a:schemeClr>
                    </a:solidFill>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388892377"/>
                  </a:ext>
                </a:extLst>
              </a:tr>
              <a:tr h="285423">
                <a:tc>
                  <a:txBody>
                    <a:bodyPr/>
                    <a:lstStyle/>
                    <a:p>
                      <a:r>
                        <a:rPr lang="en-US" sz="1400" dirty="0"/>
                        <a:t>Upgrade Phase 1</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solidFill>
                      <a:schemeClr val="accent1">
                        <a:lumMod val="75000"/>
                      </a:schemeClr>
                    </a:solidFill>
                  </a:tcPr>
                </a:tc>
                <a:tc>
                  <a:txBody>
                    <a:bodyPr/>
                    <a:lstStyle/>
                    <a:p>
                      <a:endParaRPr lang="en-US" sz="1400" dirty="0"/>
                    </a:p>
                  </a:txBody>
                  <a:tcPr>
                    <a:solidFill>
                      <a:schemeClr val="accent1">
                        <a:lumMod val="75000"/>
                      </a:schemeClr>
                    </a:solidFill>
                  </a:tcPr>
                </a:tc>
                <a:tc>
                  <a:txBody>
                    <a:bodyPr/>
                    <a:lstStyle/>
                    <a:p>
                      <a:endParaRPr lang="en-US" sz="1400" dirty="0"/>
                    </a:p>
                  </a:txBody>
                  <a:tcPr>
                    <a:solidFill>
                      <a:schemeClr val="accent1">
                        <a:lumMod val="75000"/>
                      </a:schemeClr>
                    </a:solidFill>
                  </a:tcPr>
                </a:tc>
                <a:tc>
                  <a:txBody>
                    <a:bodyPr/>
                    <a:lstStyle/>
                    <a:p>
                      <a:endParaRPr lang="en-US" sz="1400" dirty="0"/>
                    </a:p>
                  </a:txBody>
                  <a:tcPr>
                    <a:solidFill>
                      <a:schemeClr val="accent1">
                        <a:lumMod val="75000"/>
                      </a:schemeClr>
                    </a:solidFill>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233965354"/>
                  </a:ext>
                </a:extLst>
              </a:tr>
              <a:tr h="285423">
                <a:tc>
                  <a:txBody>
                    <a:bodyPr/>
                    <a:lstStyle/>
                    <a:p>
                      <a:r>
                        <a:rPr lang="en-US" sz="1400" dirty="0"/>
                        <a:t>Transport comm/e+  </a:t>
                      </a:r>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solidFill>
                      <a:srgbClr val="7030A0"/>
                    </a:solidFill>
                  </a:tcPr>
                </a:tc>
                <a:tc>
                  <a:txBody>
                    <a:bodyPr/>
                    <a:lstStyle/>
                    <a:p>
                      <a:endParaRPr lang="en-US" sz="1400" dirty="0"/>
                    </a:p>
                  </a:txBody>
                  <a:tcPr>
                    <a:solidFill>
                      <a:srgbClr val="7030A0"/>
                    </a:solidFill>
                  </a:tcPr>
                </a:tc>
                <a:tc>
                  <a:txBody>
                    <a:bodyPr/>
                    <a:lstStyle/>
                    <a:p>
                      <a:endParaRPr lang="en-US" sz="1400" dirty="0"/>
                    </a:p>
                  </a:txBody>
                  <a:tcPr>
                    <a:solidFill>
                      <a:srgbClr val="7030A0"/>
                    </a:solidFill>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592748648"/>
                  </a:ext>
                </a:extLst>
              </a:tr>
              <a:tr h="285423">
                <a:tc>
                  <a:txBody>
                    <a:bodyPr/>
                    <a:lstStyle/>
                    <a:p>
                      <a:r>
                        <a:rPr lang="en-US" sz="1400" dirty="0"/>
                        <a:t>Upgrade Phase 2</a:t>
                      </a:r>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solidFill>
                      <a:schemeClr val="accent4">
                        <a:lumMod val="60000"/>
                        <a:lumOff val="40000"/>
                      </a:schemeClr>
                    </a:solidFill>
                  </a:tcPr>
                </a:tc>
                <a:tc>
                  <a:txBody>
                    <a:bodyPr/>
                    <a:lstStyle/>
                    <a:p>
                      <a:endParaRPr lang="en-US" sz="1400" dirty="0"/>
                    </a:p>
                  </a:txBody>
                  <a:tcPr>
                    <a:solidFill>
                      <a:schemeClr val="accent4">
                        <a:lumMod val="60000"/>
                        <a:lumOff val="40000"/>
                      </a:schemeClr>
                    </a:solidFill>
                  </a:tcPr>
                </a:tc>
                <a:tc>
                  <a:txBody>
                    <a:bodyPr/>
                    <a:lstStyle/>
                    <a:p>
                      <a:endParaRPr lang="en-US" sz="1400" dirty="0"/>
                    </a:p>
                  </a:txBody>
                  <a:tcPr>
                    <a:solidFill>
                      <a:schemeClr val="accent4">
                        <a:lumMod val="60000"/>
                        <a:lumOff val="40000"/>
                      </a:schemeClr>
                    </a:solidFill>
                  </a:tcPr>
                </a:tc>
                <a:tc>
                  <a:txBody>
                    <a:bodyPr/>
                    <a:lstStyle/>
                    <a:p>
                      <a:endParaRPr lang="en-US" sz="1400" dirty="0"/>
                    </a:p>
                  </a:txBody>
                  <a:tcPr>
                    <a:solidFill>
                      <a:schemeClr val="accent4">
                        <a:lumMod val="60000"/>
                        <a:lumOff val="40000"/>
                      </a:schemeClr>
                    </a:solidFill>
                  </a:tcPr>
                </a:tc>
                <a:tc>
                  <a:txBody>
                    <a:bodyPr/>
                    <a:lstStyle/>
                    <a:p>
                      <a:endParaRPr lang="en-US" sz="1400" dirty="0"/>
                    </a:p>
                  </a:txBody>
                  <a:tcPr>
                    <a:solidFill>
                      <a:schemeClr val="accent4">
                        <a:lumMod val="60000"/>
                        <a:lumOff val="40000"/>
                      </a:schemeClr>
                    </a:solidFill>
                  </a:tcPr>
                </a:tc>
                <a:tc>
                  <a:txBody>
                    <a:bodyPr/>
                    <a:lstStyle/>
                    <a:p>
                      <a:endParaRPr lang="en-US" sz="1400" dirty="0"/>
                    </a:p>
                  </a:txBody>
                  <a:tcPr>
                    <a:solidFill>
                      <a:schemeClr val="accent4">
                        <a:lumMod val="60000"/>
                        <a:lumOff val="40000"/>
                      </a:schemeClr>
                    </a:solidFill>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945166328"/>
                  </a:ext>
                </a:extLst>
              </a:tr>
              <a:tr h="285423">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950785960"/>
                  </a:ext>
                </a:extLst>
              </a:tr>
              <a:tr h="285423">
                <a:tc>
                  <a:txBody>
                    <a:bodyPr/>
                    <a:lstStyle/>
                    <a:p>
                      <a:r>
                        <a:rPr lang="en-US" sz="1400" dirty="0"/>
                        <a:t>CEBAF Up</a:t>
                      </a:r>
                    </a:p>
                  </a:txBody>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tc>
                <a:tc>
                  <a:txBody>
                    <a:bodyPr/>
                    <a:lstStyle/>
                    <a:p>
                      <a:endParaRPr lang="en-US" sz="1400" dirty="0"/>
                    </a:p>
                  </a:txBody>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tc>
                <a:tc>
                  <a:txBody>
                    <a:bodyPr/>
                    <a:lstStyle/>
                    <a:p>
                      <a:endParaRPr lang="en-US" sz="1400" dirty="0"/>
                    </a:p>
                  </a:txBody>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extLst>
                  <a:ext uri="{0D108BD9-81ED-4DB2-BD59-A6C34878D82A}">
                    <a16:rowId xmlns:a16="http://schemas.microsoft.com/office/drawing/2014/main" val="652509950"/>
                  </a:ext>
                </a:extLst>
              </a:tr>
            </a:tbl>
          </a:graphicData>
        </a:graphic>
      </p:graphicFrame>
    </p:spTree>
    <p:extLst>
      <p:ext uri="{BB962C8B-B14F-4D97-AF65-F5344CB8AC3E}">
        <p14:creationId xmlns:p14="http://schemas.microsoft.com/office/powerpoint/2010/main" val="98849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C722-4C6A-AB4B-13D2-119B221E2B3B}"/>
              </a:ext>
            </a:extLst>
          </p:cNvPr>
          <p:cNvSpPr>
            <a:spLocks noGrp="1"/>
          </p:cNvSpPr>
          <p:nvPr>
            <p:ph type="title"/>
          </p:nvPr>
        </p:nvSpPr>
        <p:spPr>
          <a:xfrm>
            <a:off x="0" y="63347"/>
            <a:ext cx="12192000" cy="521119"/>
          </a:xfrm>
        </p:spPr>
        <p:txBody>
          <a:bodyPr>
            <a:normAutofit fontScale="90000"/>
          </a:bodyPr>
          <a:lstStyle/>
          <a:p>
            <a:r>
              <a:rPr lang="en-US" dirty="0" err="1"/>
              <a:t>JLab</a:t>
            </a:r>
            <a:r>
              <a:rPr lang="en-US" dirty="0"/>
              <a:t> provides unmatched capability in the QCD valence region (larger x)</a:t>
            </a:r>
          </a:p>
        </p:txBody>
      </p:sp>
      <p:sp>
        <p:nvSpPr>
          <p:cNvPr id="6" name="Content Placeholder 7">
            <a:extLst>
              <a:ext uri="{FF2B5EF4-FFF2-40B4-BE49-F238E27FC236}">
                <a16:creationId xmlns:a16="http://schemas.microsoft.com/office/drawing/2014/main" id="{BA16C938-46BB-37CA-1E7A-3F5C18D3EF1B}"/>
              </a:ext>
            </a:extLst>
          </p:cNvPr>
          <p:cNvSpPr>
            <a:spLocks noGrp="1"/>
          </p:cNvSpPr>
          <p:nvPr>
            <p:ph idx="1"/>
          </p:nvPr>
        </p:nvSpPr>
        <p:spPr>
          <a:xfrm>
            <a:off x="209320" y="1079654"/>
            <a:ext cx="6433851" cy="5321146"/>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lvl="0">
              <a:lnSpc>
                <a:spcPct val="120000"/>
              </a:lnSpc>
              <a:defRPr/>
            </a:pPr>
            <a:r>
              <a:rPr lang="en-US" sz="2400" dirty="0"/>
              <a:t>QCD manifests fascinating complexity (‘more is different’)</a:t>
            </a:r>
          </a:p>
          <a:p>
            <a:pPr lvl="1">
              <a:lnSpc>
                <a:spcPct val="120000"/>
              </a:lnSpc>
              <a:defRPr/>
            </a:pPr>
            <a:r>
              <a:rPr lang="en-US" sz="2000" dirty="0"/>
              <a:t>Large research facilities like CEBAF are required to understand the implications of QCD in experiments</a:t>
            </a:r>
          </a:p>
          <a:p>
            <a:pPr lvl="1">
              <a:lnSpc>
                <a:spcPct val="120000"/>
              </a:lnSpc>
              <a:defRPr/>
            </a:pPr>
            <a:r>
              <a:rPr lang="en-US" sz="2000" dirty="0"/>
              <a:t>CEBAF has a long program ahead that is complementary to the envisioned EIC program (science case)</a:t>
            </a:r>
            <a:endParaRPr lang="en-US" sz="200" dirty="0"/>
          </a:p>
          <a:p>
            <a:pPr lvl="0">
              <a:lnSpc>
                <a:spcPct val="120000"/>
              </a:lnSpc>
              <a:defRPr/>
            </a:pPr>
            <a:r>
              <a:rPr lang="en-US" sz="2400" dirty="0"/>
              <a:t>CEBAF will remain the prime facility for fixed target electron scattering at the luminosity frontier</a:t>
            </a:r>
          </a:p>
          <a:p>
            <a:pPr lvl="1">
              <a:lnSpc>
                <a:spcPct val="120000"/>
              </a:lnSpc>
              <a:defRPr/>
            </a:pPr>
            <a:r>
              <a:rPr lang="en-US" sz="2000" dirty="0"/>
              <a:t>A groundbreaking experimental program has been developed stretching into the 2030s </a:t>
            </a:r>
          </a:p>
          <a:p>
            <a:pPr lvl="1">
              <a:lnSpc>
                <a:spcPct val="120000"/>
              </a:lnSpc>
              <a:defRPr/>
            </a:pPr>
            <a:r>
              <a:rPr lang="en-US" sz="2000" dirty="0"/>
              <a:t>Moller is fully funded, and SOLID enables CEBAF to reach its full intensity capability</a:t>
            </a:r>
          </a:p>
          <a:p>
            <a:pPr>
              <a:lnSpc>
                <a:spcPct val="120000"/>
              </a:lnSpc>
              <a:defRPr/>
            </a:pPr>
            <a:r>
              <a:rPr lang="en-US" sz="2400" dirty="0"/>
              <a:t>We developed an exciting technical path toward e+ @ 12 GeV and e- @ 22 GeV</a:t>
            </a:r>
          </a:p>
          <a:p>
            <a:pPr marL="0" lvl="0" indent="0">
              <a:lnSpc>
                <a:spcPct val="120000"/>
              </a:lnSpc>
              <a:buNone/>
              <a:defRPr/>
            </a:pPr>
            <a:endParaRPr lang="en-US" sz="2400" dirty="0"/>
          </a:p>
        </p:txBody>
      </p:sp>
      <p:pic>
        <p:nvPicPr>
          <p:cNvPr id="3" name="Picture 2">
            <a:extLst>
              <a:ext uri="{FF2B5EF4-FFF2-40B4-BE49-F238E27FC236}">
                <a16:creationId xmlns:a16="http://schemas.microsoft.com/office/drawing/2014/main" id="{56DA6E14-F1B0-0349-8989-F963471E72A2}"/>
              </a:ext>
            </a:extLst>
          </p:cNvPr>
          <p:cNvPicPr>
            <a:picLocks noChangeAspect="1"/>
          </p:cNvPicPr>
          <p:nvPr/>
        </p:nvPicPr>
        <p:blipFill>
          <a:blip r:embed="rId2"/>
          <a:stretch>
            <a:fillRect/>
          </a:stretch>
        </p:blipFill>
        <p:spPr>
          <a:xfrm>
            <a:off x="6672103" y="787707"/>
            <a:ext cx="5519897" cy="6006946"/>
          </a:xfrm>
          <a:prstGeom prst="rect">
            <a:avLst/>
          </a:prstGeom>
        </p:spPr>
      </p:pic>
    </p:spTree>
    <p:extLst>
      <p:ext uri="{BB962C8B-B14F-4D97-AF65-F5344CB8AC3E}">
        <p14:creationId xmlns:p14="http://schemas.microsoft.com/office/powerpoint/2010/main" val="280784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BCC7E5-D337-3801-3A9B-8C52CEDBABB7}"/>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D3C48256-9DD8-120C-8AA5-E9E83E404815}"/>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4C95C57F-04A4-5866-F1EE-8F1A1A4A06F5}"/>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6752FC3-0650-9DA2-42A8-3A02DE58D047}"/>
              </a:ext>
            </a:extLst>
          </p:cNvPr>
          <p:cNvSpPr txBox="1"/>
          <p:nvPr/>
        </p:nvSpPr>
        <p:spPr>
          <a:xfrm>
            <a:off x="670772" y="1508760"/>
            <a:ext cx="10502832" cy="1421928"/>
          </a:xfrm>
          <a:prstGeom prst="rect">
            <a:avLst/>
          </a:prstGeom>
          <a:noFill/>
        </p:spPr>
        <p:txBody>
          <a:bodyPr wrap="square" rtlCol="0">
            <a:spAutoFit/>
          </a:bodyPr>
          <a:lstStyle/>
          <a:p>
            <a:pPr algn="ctr">
              <a:lnSpc>
                <a:spcPct val="90000"/>
              </a:lnSpc>
            </a:pPr>
            <a:r>
              <a:rPr lang="en-US" sz="2400" b="1" dirty="0">
                <a:solidFill>
                  <a:schemeClr val="bg1"/>
                </a:solidFill>
              </a:rPr>
              <a:t>Outline</a:t>
            </a:r>
          </a:p>
          <a:p>
            <a:pPr algn="ctr">
              <a:lnSpc>
                <a:spcPct val="90000"/>
              </a:lnSpc>
            </a:pPr>
            <a:endParaRPr lang="en-US" sz="2400" b="1" dirty="0">
              <a:solidFill>
                <a:schemeClr val="bg1"/>
              </a:solidFill>
            </a:endParaRPr>
          </a:p>
          <a:p>
            <a:pPr marL="342900" indent="-342900">
              <a:lnSpc>
                <a:spcPct val="90000"/>
              </a:lnSpc>
              <a:buFont typeface="Arial" panose="020B0604020202020204" pitchFamily="34" charset="0"/>
              <a:buChar char="•"/>
            </a:pPr>
            <a:r>
              <a:rPr lang="en-US" sz="2400" dirty="0">
                <a:solidFill>
                  <a:schemeClr val="bg1"/>
                </a:solidFill>
              </a:rPr>
              <a:t>Pursuing the High-Performance Data Facility (HPDF)</a:t>
            </a:r>
          </a:p>
          <a:p>
            <a:pPr marL="800100" lvl="1" indent="-342900">
              <a:lnSpc>
                <a:spcPct val="90000"/>
              </a:lnSpc>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189764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FCCB-B059-8AC0-BA24-B3070EA6B9C8}"/>
              </a:ext>
            </a:extLst>
          </p:cNvPr>
          <p:cNvSpPr>
            <a:spLocks noGrp="1"/>
          </p:cNvSpPr>
          <p:nvPr>
            <p:ph type="title"/>
          </p:nvPr>
        </p:nvSpPr>
        <p:spPr>
          <a:xfrm>
            <a:off x="209600" y="161927"/>
            <a:ext cx="11772799" cy="877163"/>
          </a:xfrm>
        </p:spPr>
        <p:txBody>
          <a:bodyPr/>
          <a:lstStyle/>
          <a:p>
            <a:r>
              <a:rPr lang="en-US" dirty="0"/>
              <a:t>DOE National Laboratory Program Announcement  LAB 23-3020</a:t>
            </a:r>
          </a:p>
        </p:txBody>
      </p:sp>
      <p:sp>
        <p:nvSpPr>
          <p:cNvPr id="3" name="Content Placeholder 2">
            <a:extLst>
              <a:ext uri="{FF2B5EF4-FFF2-40B4-BE49-F238E27FC236}">
                <a16:creationId xmlns:a16="http://schemas.microsoft.com/office/drawing/2014/main" id="{9817637B-A29E-66A6-1D4C-C9FAEE76D552}"/>
              </a:ext>
            </a:extLst>
          </p:cNvPr>
          <p:cNvSpPr>
            <a:spLocks noGrp="1"/>
          </p:cNvSpPr>
          <p:nvPr>
            <p:ph idx="1"/>
          </p:nvPr>
        </p:nvSpPr>
        <p:spPr>
          <a:xfrm>
            <a:off x="337624" y="874643"/>
            <a:ext cx="7326873" cy="5645427"/>
          </a:xfrm>
        </p:spPr>
        <p:txBody>
          <a:bodyPr>
            <a:normAutofit fontScale="70000" lnSpcReduction="20000"/>
          </a:bodyPr>
          <a:lstStyle/>
          <a:p>
            <a:pPr>
              <a:lnSpc>
                <a:spcPct val="120000"/>
              </a:lnSpc>
            </a:pPr>
            <a:r>
              <a:rPr lang="en-US" dirty="0"/>
              <a:t>Published on March 10, 2023</a:t>
            </a:r>
          </a:p>
          <a:p>
            <a:pPr>
              <a:lnSpc>
                <a:spcPct val="120000"/>
              </a:lnSpc>
            </a:pPr>
            <a:r>
              <a:rPr lang="en-US" dirty="0"/>
              <a:t>Letter of Intent due on March 31, 2023</a:t>
            </a:r>
          </a:p>
          <a:p>
            <a:pPr>
              <a:lnSpc>
                <a:spcPct val="120000"/>
              </a:lnSpc>
            </a:pPr>
            <a:r>
              <a:rPr lang="en-US" dirty="0"/>
              <a:t>Full proposal due on May 5, 2023</a:t>
            </a:r>
          </a:p>
          <a:p>
            <a:pPr lvl="1">
              <a:lnSpc>
                <a:spcPct val="120000"/>
              </a:lnSpc>
            </a:pPr>
            <a:r>
              <a:rPr lang="en-US" dirty="0"/>
              <a:t>And it is short: 15 pages ($300M)</a:t>
            </a:r>
          </a:p>
          <a:p>
            <a:pPr lvl="1">
              <a:lnSpc>
                <a:spcPct val="120000"/>
              </a:lnSpc>
            </a:pPr>
            <a:r>
              <a:rPr lang="en-US" dirty="0"/>
              <a:t>One key appendix: facilities &amp; other resources</a:t>
            </a:r>
          </a:p>
          <a:p>
            <a:pPr>
              <a:lnSpc>
                <a:spcPct val="120000"/>
              </a:lnSpc>
            </a:pPr>
            <a:r>
              <a:rPr lang="en-US" dirty="0"/>
              <a:t>From the Announcement</a:t>
            </a:r>
          </a:p>
          <a:p>
            <a:pPr lvl="1">
              <a:lnSpc>
                <a:spcPct val="120000"/>
              </a:lnSpc>
            </a:pPr>
            <a:r>
              <a:rPr lang="en-US" dirty="0">
                <a:solidFill>
                  <a:schemeClr val="accent3">
                    <a:lumMod val="75000"/>
                  </a:schemeClr>
                </a:solidFill>
                <a:effectLst/>
                <a:latin typeface="+mn-lt"/>
              </a:rPr>
              <a:t>The High Performance Data Facility (HPDF) will serve as a foundational element in enabling the DOE Integrated Research Infrastructure. </a:t>
            </a:r>
          </a:p>
          <a:p>
            <a:pPr lvl="1">
              <a:lnSpc>
                <a:spcPct val="120000"/>
              </a:lnSpc>
            </a:pPr>
            <a:r>
              <a:rPr lang="en-US" dirty="0">
                <a:solidFill>
                  <a:schemeClr val="accent3">
                    <a:lumMod val="75000"/>
                  </a:schemeClr>
                </a:solidFill>
                <a:effectLst/>
                <a:latin typeface="+mn-lt"/>
              </a:rPr>
              <a:t>The mission of the High Performance Data Facility is to </a:t>
            </a:r>
            <a:r>
              <a:rPr lang="en-US" i="1" dirty="0">
                <a:solidFill>
                  <a:schemeClr val="accent3">
                    <a:lumMod val="75000"/>
                  </a:schemeClr>
                </a:solidFill>
                <a:effectLst/>
                <a:latin typeface="+mn-lt"/>
              </a:rPr>
              <a:t>enable and accelerate scientific discovery by delivering state-of-the-art data management infrastructure, capabilities, and tools. </a:t>
            </a:r>
          </a:p>
          <a:p>
            <a:pPr lvl="1">
              <a:lnSpc>
                <a:spcPct val="120000"/>
              </a:lnSpc>
            </a:pPr>
            <a:r>
              <a:rPr lang="en-US" dirty="0">
                <a:solidFill>
                  <a:schemeClr val="accent3">
                    <a:lumMod val="75000"/>
                  </a:schemeClr>
                </a:solidFill>
                <a:effectLst/>
                <a:latin typeface="+mn-lt"/>
              </a:rPr>
              <a:t>HPDF is envisioned as a new SC User Facility with a Hub-and-Spoke model that fits within and adds world-class capabilities to the ASCR and SC User Facilities ecosystems. [The proposal is mostly about the Hub.]</a:t>
            </a:r>
          </a:p>
          <a:p>
            <a:pPr lvl="1">
              <a:lnSpc>
                <a:spcPct val="120000"/>
              </a:lnSpc>
            </a:pPr>
            <a:endParaRPr lang="en-US" dirty="0"/>
          </a:p>
        </p:txBody>
      </p:sp>
      <p:pic>
        <p:nvPicPr>
          <p:cNvPr id="4" name="Picture 3">
            <a:extLst>
              <a:ext uri="{FF2B5EF4-FFF2-40B4-BE49-F238E27FC236}">
                <a16:creationId xmlns:a16="http://schemas.microsoft.com/office/drawing/2014/main" id="{7E979EA6-B291-6F70-4B34-2B1B106291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84991">
            <a:off x="8324377" y="1522474"/>
            <a:ext cx="3371405" cy="4490657"/>
          </a:xfrm>
          <a:prstGeom prst="rect">
            <a:avLst/>
          </a:prstGeom>
        </p:spPr>
      </p:pic>
    </p:spTree>
    <p:extLst>
      <p:ext uri="{BB962C8B-B14F-4D97-AF65-F5344CB8AC3E}">
        <p14:creationId xmlns:p14="http://schemas.microsoft.com/office/powerpoint/2010/main" val="109229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D477-8E8C-5B49-A320-BD5E999E001C}"/>
              </a:ext>
            </a:extLst>
          </p:cNvPr>
          <p:cNvSpPr>
            <a:spLocks noGrp="1"/>
          </p:cNvSpPr>
          <p:nvPr>
            <p:ph type="title"/>
          </p:nvPr>
        </p:nvSpPr>
        <p:spPr/>
        <p:txBody>
          <a:bodyPr/>
          <a:lstStyle/>
          <a:p>
            <a:r>
              <a:rPr lang="en-US" dirty="0" err="1"/>
              <a:t>JLab</a:t>
            </a:r>
            <a:r>
              <a:rPr lang="en-US" dirty="0"/>
              <a:t> brings great value to HPDF</a:t>
            </a:r>
          </a:p>
        </p:txBody>
      </p:sp>
      <p:sp>
        <p:nvSpPr>
          <p:cNvPr id="3" name="Content Placeholder 2">
            <a:extLst>
              <a:ext uri="{FF2B5EF4-FFF2-40B4-BE49-F238E27FC236}">
                <a16:creationId xmlns:a16="http://schemas.microsoft.com/office/drawing/2014/main" id="{90C3E887-9906-761B-2721-F8669E1F12E0}"/>
              </a:ext>
            </a:extLst>
          </p:cNvPr>
          <p:cNvSpPr>
            <a:spLocks noGrp="1"/>
          </p:cNvSpPr>
          <p:nvPr>
            <p:ph idx="1"/>
          </p:nvPr>
        </p:nvSpPr>
        <p:spPr>
          <a:xfrm>
            <a:off x="331227" y="781382"/>
            <a:ext cx="4422762" cy="5668965"/>
          </a:xfrm>
        </p:spPr>
        <p:txBody>
          <a:bodyPr>
            <a:normAutofit fontScale="62500" lnSpcReduction="20000"/>
          </a:bodyPr>
          <a:lstStyle/>
          <a:p>
            <a:pPr>
              <a:lnSpc>
                <a:spcPct val="120000"/>
              </a:lnSpc>
            </a:pPr>
            <a:r>
              <a:rPr lang="en-US" dirty="0"/>
              <a:t>Greenfield: it is harder for established facilities to pivot</a:t>
            </a:r>
          </a:p>
          <a:p>
            <a:pPr>
              <a:lnSpc>
                <a:spcPct val="120000"/>
              </a:lnSpc>
            </a:pPr>
            <a:r>
              <a:rPr lang="en-US" dirty="0"/>
              <a:t>The data science work with CEBAF provides foundational strengths:</a:t>
            </a:r>
          </a:p>
          <a:p>
            <a:pPr lvl="1">
              <a:lnSpc>
                <a:spcPct val="120000"/>
              </a:lnSpc>
            </a:pPr>
            <a:r>
              <a:rPr lang="en-US" dirty="0"/>
              <a:t>Streaming data capability at CEBAF</a:t>
            </a:r>
          </a:p>
          <a:p>
            <a:pPr lvl="1">
              <a:lnSpc>
                <a:spcPct val="120000"/>
              </a:lnSpc>
            </a:pPr>
            <a:r>
              <a:rPr lang="en-US" dirty="0"/>
              <a:t>Data stewardship at CEBAF</a:t>
            </a:r>
          </a:p>
          <a:p>
            <a:pPr>
              <a:lnSpc>
                <a:spcPct val="120000"/>
              </a:lnSpc>
            </a:pPr>
            <a:r>
              <a:rPr lang="en-US" dirty="0" err="1"/>
              <a:t>JLab</a:t>
            </a:r>
            <a:r>
              <a:rPr lang="en-US" dirty="0"/>
              <a:t> stewardship of an 1,800 member user community</a:t>
            </a:r>
          </a:p>
          <a:p>
            <a:pPr>
              <a:lnSpc>
                <a:spcPct val="120000"/>
              </a:lnSpc>
            </a:pPr>
            <a:r>
              <a:rPr lang="en-US" dirty="0"/>
              <a:t>R&amp;D leadership in processing real time data in partnership with </a:t>
            </a:r>
            <a:r>
              <a:rPr lang="en-US" dirty="0" err="1"/>
              <a:t>ESNet</a:t>
            </a:r>
            <a:endParaRPr lang="en-US" dirty="0"/>
          </a:p>
          <a:p>
            <a:pPr>
              <a:lnSpc>
                <a:spcPct val="120000"/>
              </a:lnSpc>
            </a:pPr>
            <a:r>
              <a:rPr lang="en-US" dirty="0"/>
              <a:t>Tremendous team working with us to establish the HPDF</a:t>
            </a:r>
          </a:p>
          <a:p>
            <a:pPr>
              <a:lnSpc>
                <a:spcPct val="120000"/>
              </a:lnSpc>
            </a:pPr>
            <a:r>
              <a:rPr lang="en-US" dirty="0"/>
              <a:t>The Commonwealth’s $49M investment in infrastructure</a:t>
            </a:r>
          </a:p>
          <a:p>
            <a:pPr>
              <a:lnSpc>
                <a:spcPct val="120000"/>
              </a:lnSpc>
            </a:pPr>
            <a:r>
              <a:rPr lang="en-US" dirty="0"/>
              <a:t>We bring University (including HBCU and MSI) partners</a:t>
            </a:r>
          </a:p>
        </p:txBody>
      </p:sp>
      <p:graphicFrame>
        <p:nvGraphicFramePr>
          <p:cNvPr id="4" name="Table 4">
            <a:extLst>
              <a:ext uri="{FF2B5EF4-FFF2-40B4-BE49-F238E27FC236}">
                <a16:creationId xmlns:a16="http://schemas.microsoft.com/office/drawing/2014/main" id="{F5B2401C-85A4-9D40-F214-9B6355DA03D1}"/>
              </a:ext>
            </a:extLst>
          </p:cNvPr>
          <p:cNvGraphicFramePr>
            <a:graphicFrameLocks/>
          </p:cNvGraphicFramePr>
          <p:nvPr>
            <p:extLst>
              <p:ext uri="{D42A27DB-BD31-4B8C-83A1-F6EECF244321}">
                <p14:modId xmlns:p14="http://schemas.microsoft.com/office/powerpoint/2010/main" val="3601921048"/>
              </p:ext>
            </p:extLst>
          </p:nvPr>
        </p:nvGraphicFramePr>
        <p:xfrm>
          <a:off x="5254615" y="939665"/>
          <a:ext cx="6518184" cy="4043680"/>
        </p:xfrm>
        <a:graphic>
          <a:graphicData uri="http://schemas.openxmlformats.org/drawingml/2006/table">
            <a:tbl>
              <a:tblPr firstRow="1" bandRow="1">
                <a:tableStyleId>{5C22544A-7EE6-4342-B048-85BDC9FD1C3A}</a:tableStyleId>
              </a:tblPr>
              <a:tblGrid>
                <a:gridCol w="1007187">
                  <a:extLst>
                    <a:ext uri="{9D8B030D-6E8A-4147-A177-3AD203B41FA5}">
                      <a16:colId xmlns:a16="http://schemas.microsoft.com/office/drawing/2014/main" val="101373361"/>
                    </a:ext>
                  </a:extLst>
                </a:gridCol>
                <a:gridCol w="2903721">
                  <a:extLst>
                    <a:ext uri="{9D8B030D-6E8A-4147-A177-3AD203B41FA5}">
                      <a16:colId xmlns:a16="http://schemas.microsoft.com/office/drawing/2014/main" val="1462371685"/>
                    </a:ext>
                  </a:extLst>
                </a:gridCol>
                <a:gridCol w="2607276">
                  <a:extLst>
                    <a:ext uri="{9D8B030D-6E8A-4147-A177-3AD203B41FA5}">
                      <a16:colId xmlns:a16="http://schemas.microsoft.com/office/drawing/2014/main" val="1625295332"/>
                    </a:ext>
                  </a:extLst>
                </a:gridCol>
              </a:tblGrid>
              <a:tr h="370840">
                <a:tc>
                  <a:txBody>
                    <a:bodyPr/>
                    <a:lstStyle/>
                    <a:p>
                      <a:endParaRPr lang="en-US" sz="1600" dirty="0"/>
                    </a:p>
                  </a:txBody>
                  <a:tcPr/>
                </a:tc>
                <a:tc>
                  <a:txBody>
                    <a:bodyPr/>
                    <a:lstStyle/>
                    <a:p>
                      <a:r>
                        <a:rPr lang="en-US" sz="1600" dirty="0"/>
                        <a:t>POCs</a:t>
                      </a:r>
                    </a:p>
                  </a:txBody>
                  <a:tcPr/>
                </a:tc>
                <a:tc>
                  <a:txBody>
                    <a:bodyPr/>
                    <a:lstStyle/>
                    <a:p>
                      <a:r>
                        <a:rPr lang="en-US" sz="1600" dirty="0"/>
                        <a:t>Resources</a:t>
                      </a:r>
                    </a:p>
                  </a:txBody>
                  <a:tcPr/>
                </a:tc>
                <a:extLst>
                  <a:ext uri="{0D108BD9-81ED-4DB2-BD59-A6C34878D82A}">
                    <a16:rowId xmlns:a16="http://schemas.microsoft.com/office/drawing/2014/main" val="1388163441"/>
                  </a:ext>
                </a:extLst>
              </a:tr>
              <a:tr h="370840">
                <a:tc>
                  <a:txBody>
                    <a:bodyPr/>
                    <a:lstStyle/>
                    <a:p>
                      <a:r>
                        <a:rPr lang="en-US" sz="1600" dirty="0" err="1"/>
                        <a:t>JLab</a:t>
                      </a:r>
                      <a:endParaRPr lang="en-US" sz="1600" dirty="0"/>
                    </a:p>
                  </a:txBody>
                  <a:tcPr/>
                </a:tc>
                <a:tc>
                  <a:txBody>
                    <a:bodyPr/>
                    <a:lstStyle/>
                    <a:p>
                      <a:r>
                        <a:rPr lang="en-US" sz="1600" dirty="0"/>
                        <a:t>Lead Lab (Amber </a:t>
                      </a:r>
                      <a:r>
                        <a:rPr lang="en-US" sz="1600" dirty="0" err="1"/>
                        <a:t>Boehnlein</a:t>
                      </a:r>
                      <a:r>
                        <a:rPr lang="en-US" sz="1600" dirty="0"/>
                        <a:t>, PI)</a:t>
                      </a:r>
                    </a:p>
                  </a:txBody>
                  <a:tcPr/>
                </a:tc>
                <a:tc>
                  <a:txBody>
                    <a:bodyPr/>
                    <a:lstStyle/>
                    <a:p>
                      <a:r>
                        <a:rPr lang="en-US" sz="1600" dirty="0"/>
                        <a:t>See Differentiators</a:t>
                      </a:r>
                    </a:p>
                  </a:txBody>
                  <a:tcPr/>
                </a:tc>
                <a:extLst>
                  <a:ext uri="{0D108BD9-81ED-4DB2-BD59-A6C34878D82A}">
                    <a16:rowId xmlns:a16="http://schemas.microsoft.com/office/drawing/2014/main" val="1153314536"/>
                  </a:ext>
                </a:extLst>
              </a:tr>
              <a:tr h="370840">
                <a:tc>
                  <a:txBody>
                    <a:bodyPr/>
                    <a:lstStyle/>
                    <a:p>
                      <a:r>
                        <a:rPr lang="en-US" sz="1600" dirty="0"/>
                        <a:t>ANL</a:t>
                      </a:r>
                    </a:p>
                  </a:txBody>
                  <a:tcPr/>
                </a:tc>
                <a:tc>
                  <a:txBody>
                    <a:bodyPr/>
                    <a:lstStyle/>
                    <a:p>
                      <a:r>
                        <a:rPr lang="en-US" sz="1600" dirty="0"/>
                        <a:t>Ian Foster</a:t>
                      </a:r>
                    </a:p>
                  </a:txBody>
                  <a:tcPr/>
                </a:tc>
                <a:tc>
                  <a:txBody>
                    <a:bodyPr/>
                    <a:lstStyle/>
                    <a:p>
                      <a:r>
                        <a:rPr lang="en-US" sz="1600" dirty="0"/>
                        <a:t>GLOBUS</a:t>
                      </a:r>
                    </a:p>
                  </a:txBody>
                  <a:tcPr/>
                </a:tc>
                <a:extLst>
                  <a:ext uri="{0D108BD9-81ED-4DB2-BD59-A6C34878D82A}">
                    <a16:rowId xmlns:a16="http://schemas.microsoft.com/office/drawing/2014/main" val="4222937009"/>
                  </a:ext>
                </a:extLst>
              </a:tr>
              <a:tr h="370840">
                <a:tc>
                  <a:txBody>
                    <a:bodyPr/>
                    <a:lstStyle/>
                    <a:p>
                      <a:r>
                        <a:rPr lang="en-US" sz="1600" dirty="0"/>
                        <a:t>ORNL</a:t>
                      </a:r>
                    </a:p>
                  </a:txBody>
                  <a:tcPr/>
                </a:tc>
                <a:tc>
                  <a:txBody>
                    <a:bodyPr/>
                    <a:lstStyle/>
                    <a:p>
                      <a:r>
                        <a:rPr lang="en-US" sz="1600" dirty="0"/>
                        <a:t>Arjun Shankar</a:t>
                      </a:r>
                    </a:p>
                  </a:txBody>
                  <a:tcPr/>
                </a:tc>
                <a:tc>
                  <a:txBody>
                    <a:bodyPr/>
                    <a:lstStyle/>
                    <a:p>
                      <a:r>
                        <a:rPr lang="en-US" sz="1600" dirty="0"/>
                        <a:t>Storage</a:t>
                      </a:r>
                    </a:p>
                  </a:txBody>
                  <a:tcPr/>
                </a:tc>
                <a:extLst>
                  <a:ext uri="{0D108BD9-81ED-4DB2-BD59-A6C34878D82A}">
                    <a16:rowId xmlns:a16="http://schemas.microsoft.com/office/drawing/2014/main" val="338022928"/>
                  </a:ext>
                </a:extLst>
              </a:tr>
              <a:tr h="370840">
                <a:tc>
                  <a:txBody>
                    <a:bodyPr/>
                    <a:lstStyle/>
                    <a:p>
                      <a:r>
                        <a:rPr lang="en-US" sz="1600" dirty="0"/>
                        <a:t>LBNL</a:t>
                      </a:r>
                    </a:p>
                  </a:txBody>
                  <a:tcPr/>
                </a:tc>
                <a:tc>
                  <a:txBody>
                    <a:bodyPr/>
                    <a:lstStyle/>
                    <a:p>
                      <a:r>
                        <a:rPr lang="en-US" sz="1600" dirty="0"/>
                        <a:t>Chin </a:t>
                      </a:r>
                      <a:r>
                        <a:rPr lang="en-US" sz="1600" dirty="0" err="1"/>
                        <a:t>Guok</a:t>
                      </a:r>
                      <a:r>
                        <a:rPr lang="en-US" sz="1600" dirty="0"/>
                        <a:t>, </a:t>
                      </a:r>
                      <a:r>
                        <a:rPr lang="en-US" sz="1600" dirty="0" err="1"/>
                        <a:t>ESNet</a:t>
                      </a:r>
                      <a:r>
                        <a:rPr lang="en-US" sz="1600" dirty="0"/>
                        <a:t>; Debbie Bard, NERSC; </a:t>
                      </a:r>
                      <a:r>
                        <a:rPr lang="en-US" sz="1600" dirty="0" err="1"/>
                        <a:t>Kjiersten</a:t>
                      </a:r>
                      <a:r>
                        <a:rPr lang="en-US" sz="1600" dirty="0"/>
                        <a:t> </a:t>
                      </a:r>
                      <a:r>
                        <a:rPr lang="en-US" sz="1600" dirty="0" err="1"/>
                        <a:t>Fagnan</a:t>
                      </a:r>
                      <a:r>
                        <a:rPr lang="en-US" sz="1600" dirty="0"/>
                        <a:t>, JGI</a:t>
                      </a:r>
                    </a:p>
                  </a:txBody>
                  <a:tcPr/>
                </a:tc>
                <a:tc>
                  <a:txBody>
                    <a:bodyPr/>
                    <a:lstStyle/>
                    <a:p>
                      <a:r>
                        <a:rPr lang="en-US" sz="1600" dirty="0"/>
                        <a:t>Super facility APIs, </a:t>
                      </a:r>
                      <a:r>
                        <a:rPr lang="en-US" sz="1600" dirty="0" err="1"/>
                        <a:t>ESNet</a:t>
                      </a:r>
                      <a:r>
                        <a:rPr lang="en-US" sz="1600" dirty="0"/>
                        <a:t> interface; BER data</a:t>
                      </a:r>
                    </a:p>
                  </a:txBody>
                  <a:tcPr/>
                </a:tc>
                <a:extLst>
                  <a:ext uri="{0D108BD9-81ED-4DB2-BD59-A6C34878D82A}">
                    <a16:rowId xmlns:a16="http://schemas.microsoft.com/office/drawing/2014/main" val="1105960050"/>
                  </a:ext>
                </a:extLst>
              </a:tr>
              <a:tr h="370840">
                <a:tc>
                  <a:txBody>
                    <a:bodyPr/>
                    <a:lstStyle/>
                    <a:p>
                      <a:r>
                        <a:rPr lang="en-US" sz="1600" dirty="0"/>
                        <a:t>SLAC</a:t>
                      </a:r>
                    </a:p>
                  </a:txBody>
                  <a:tcPr/>
                </a:tc>
                <a:tc>
                  <a:txBody>
                    <a:bodyPr/>
                    <a:lstStyle/>
                    <a:p>
                      <a:r>
                        <a:rPr lang="en-US" sz="1600" dirty="0"/>
                        <a:t>Jana Thayer</a:t>
                      </a:r>
                    </a:p>
                  </a:txBody>
                  <a:tcPr/>
                </a:tc>
                <a:tc>
                  <a:txBody>
                    <a:bodyPr/>
                    <a:lstStyle/>
                    <a:p>
                      <a:r>
                        <a:rPr lang="en-US" sz="1600" dirty="0"/>
                        <a:t>Proto-spoke big data from LCLS-II HE</a:t>
                      </a:r>
                    </a:p>
                  </a:txBody>
                  <a:tcPr/>
                </a:tc>
                <a:extLst>
                  <a:ext uri="{0D108BD9-81ED-4DB2-BD59-A6C34878D82A}">
                    <a16:rowId xmlns:a16="http://schemas.microsoft.com/office/drawing/2014/main" val="2636986335"/>
                  </a:ext>
                </a:extLst>
              </a:tr>
              <a:tr h="370840">
                <a:tc>
                  <a:txBody>
                    <a:bodyPr/>
                    <a:lstStyle/>
                    <a:p>
                      <a:r>
                        <a:rPr lang="en-US" sz="1600" dirty="0"/>
                        <a:t>BNL</a:t>
                      </a:r>
                    </a:p>
                  </a:txBody>
                  <a:tcPr/>
                </a:tc>
                <a:tc>
                  <a:txBody>
                    <a:bodyPr/>
                    <a:lstStyle/>
                    <a:p>
                      <a:r>
                        <a:rPr lang="en-US" sz="1600" dirty="0"/>
                        <a:t>Eric </a:t>
                      </a:r>
                      <a:r>
                        <a:rPr lang="en-US" sz="1600" dirty="0" err="1"/>
                        <a:t>Lancon</a:t>
                      </a:r>
                      <a:endParaRPr lang="en-US" sz="1600" dirty="0"/>
                    </a:p>
                  </a:txBody>
                  <a:tcPr/>
                </a:tc>
                <a:tc>
                  <a:txBody>
                    <a:bodyPr/>
                    <a:lstStyle/>
                    <a:p>
                      <a:r>
                        <a:rPr lang="en-US" sz="1600" dirty="0"/>
                        <a:t>NSLS-II and EIC</a:t>
                      </a:r>
                    </a:p>
                  </a:txBody>
                  <a:tcPr/>
                </a:tc>
                <a:extLst>
                  <a:ext uri="{0D108BD9-81ED-4DB2-BD59-A6C34878D82A}">
                    <a16:rowId xmlns:a16="http://schemas.microsoft.com/office/drawing/2014/main" val="3302501687"/>
                  </a:ext>
                </a:extLst>
              </a:tr>
              <a:tr h="370840">
                <a:tc>
                  <a:txBody>
                    <a:bodyPr/>
                    <a:lstStyle/>
                    <a:p>
                      <a:r>
                        <a:rPr lang="en-US" sz="1600" dirty="0"/>
                        <a:t>PPPL</a:t>
                      </a:r>
                    </a:p>
                  </a:txBody>
                  <a:tcPr/>
                </a:tc>
                <a:tc>
                  <a:txBody>
                    <a:bodyPr/>
                    <a:lstStyle/>
                    <a:p>
                      <a:r>
                        <a:rPr lang="en-US" sz="1600" dirty="0"/>
                        <a:t>Bill Tang</a:t>
                      </a:r>
                    </a:p>
                  </a:txBody>
                  <a:tcPr/>
                </a:tc>
                <a:tc>
                  <a:txBody>
                    <a:bodyPr/>
                    <a:lstStyle/>
                    <a:p>
                      <a:r>
                        <a:rPr lang="en-US" sz="1600" dirty="0"/>
                        <a:t>Burning Plasmas for fusion energy</a:t>
                      </a:r>
                    </a:p>
                  </a:txBody>
                  <a:tcPr/>
                </a:tc>
                <a:extLst>
                  <a:ext uri="{0D108BD9-81ED-4DB2-BD59-A6C34878D82A}">
                    <a16:rowId xmlns:a16="http://schemas.microsoft.com/office/drawing/2014/main" val="387890999"/>
                  </a:ext>
                </a:extLst>
              </a:tr>
            </a:tbl>
          </a:graphicData>
        </a:graphic>
      </p:graphicFrame>
      <p:grpSp>
        <p:nvGrpSpPr>
          <p:cNvPr id="11" name="Group 10">
            <a:extLst>
              <a:ext uri="{FF2B5EF4-FFF2-40B4-BE49-F238E27FC236}">
                <a16:creationId xmlns:a16="http://schemas.microsoft.com/office/drawing/2014/main" id="{B4873F32-79F9-1B9C-5A6E-179CB71D11F5}"/>
              </a:ext>
            </a:extLst>
          </p:cNvPr>
          <p:cNvGrpSpPr/>
          <p:nvPr/>
        </p:nvGrpSpPr>
        <p:grpSpPr>
          <a:xfrm>
            <a:off x="5077515" y="5056363"/>
            <a:ext cx="5991675" cy="1534538"/>
            <a:chOff x="5077515" y="5056363"/>
            <a:chExt cx="5991675" cy="1534538"/>
          </a:xfrm>
        </p:grpSpPr>
        <p:pic>
          <p:nvPicPr>
            <p:cNvPr id="7" name="Picture 6">
              <a:extLst>
                <a:ext uri="{FF2B5EF4-FFF2-40B4-BE49-F238E27FC236}">
                  <a16:creationId xmlns:a16="http://schemas.microsoft.com/office/drawing/2014/main" id="{65845870-3B81-FC56-8333-822F84158F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0983" y="5056363"/>
              <a:ext cx="958895" cy="646446"/>
            </a:xfrm>
            <a:prstGeom prst="rect">
              <a:avLst/>
            </a:prstGeom>
          </p:spPr>
        </p:pic>
        <p:pic>
          <p:nvPicPr>
            <p:cNvPr id="5" name="Picture 2" descr="Image result for LBNL logo">
              <a:extLst>
                <a:ext uri="{FF2B5EF4-FFF2-40B4-BE49-F238E27FC236}">
                  <a16:creationId xmlns:a16="http://schemas.microsoft.com/office/drawing/2014/main" id="{3D0C8734-E87F-FEFF-80E6-23D41D5578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52038" y="5758415"/>
              <a:ext cx="832486" cy="8324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ORNL Logo">
              <a:extLst>
                <a:ext uri="{FF2B5EF4-FFF2-40B4-BE49-F238E27FC236}">
                  <a16:creationId xmlns:a16="http://schemas.microsoft.com/office/drawing/2014/main" id="{A7779E5D-54E2-F81E-9D9B-5478FB6C81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17674" y="5846712"/>
              <a:ext cx="1244408" cy="6464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SLAC Logo">
              <a:extLst>
                <a:ext uri="{FF2B5EF4-FFF2-40B4-BE49-F238E27FC236}">
                  <a16:creationId xmlns:a16="http://schemas.microsoft.com/office/drawing/2014/main" id="{4DDF5831-F7A6-0605-9C08-B8D9BA19D39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91667" y="5179238"/>
              <a:ext cx="1582457" cy="4472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ANL Logo">
              <a:extLst>
                <a:ext uri="{FF2B5EF4-FFF2-40B4-BE49-F238E27FC236}">
                  <a16:creationId xmlns:a16="http://schemas.microsoft.com/office/drawing/2014/main" id="{8FD17FA1-C63E-0AAE-6957-303338714EA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88491" y="5846712"/>
              <a:ext cx="1325216" cy="6464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Image result for JLab logo">
              <a:extLst>
                <a:ext uri="{FF2B5EF4-FFF2-40B4-BE49-F238E27FC236}">
                  <a16:creationId xmlns:a16="http://schemas.microsoft.com/office/drawing/2014/main" id="{A7A2A198-22D4-3E4B-15A2-426A8F5992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77515" y="5132637"/>
              <a:ext cx="1580475" cy="4938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PPL Logo">
              <a:extLst>
                <a:ext uri="{FF2B5EF4-FFF2-40B4-BE49-F238E27FC236}">
                  <a16:creationId xmlns:a16="http://schemas.microsoft.com/office/drawing/2014/main" id="{EB39FAF3-3C71-2ABD-44D2-FECC03F140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24781" y="5071642"/>
              <a:ext cx="1244409" cy="6867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160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A9D3-AF07-040F-C266-47B68F1F372B}"/>
              </a:ext>
            </a:extLst>
          </p:cNvPr>
          <p:cNvSpPr>
            <a:spLocks noGrp="1"/>
          </p:cNvSpPr>
          <p:nvPr>
            <p:ph type="title"/>
          </p:nvPr>
        </p:nvSpPr>
        <p:spPr/>
        <p:txBody>
          <a:bodyPr/>
          <a:lstStyle/>
          <a:p>
            <a:r>
              <a:rPr lang="en-US" dirty="0"/>
              <a:t>HPDF Will Provide Frictionless Access to Data Capabilities</a:t>
            </a:r>
          </a:p>
        </p:txBody>
      </p:sp>
      <p:sp>
        <p:nvSpPr>
          <p:cNvPr id="3" name="Content Placeholder 2">
            <a:extLst>
              <a:ext uri="{FF2B5EF4-FFF2-40B4-BE49-F238E27FC236}">
                <a16:creationId xmlns:a16="http://schemas.microsoft.com/office/drawing/2014/main" id="{261CB6F9-57D5-33AB-3E3E-EFD7E14F5D92}"/>
              </a:ext>
            </a:extLst>
          </p:cNvPr>
          <p:cNvSpPr>
            <a:spLocks noGrp="1"/>
          </p:cNvSpPr>
          <p:nvPr>
            <p:ph idx="1"/>
          </p:nvPr>
        </p:nvSpPr>
        <p:spPr>
          <a:xfrm>
            <a:off x="172278" y="1330097"/>
            <a:ext cx="3575977" cy="4656750"/>
          </a:xfrm>
        </p:spPr>
        <p:txBody>
          <a:bodyPr>
            <a:normAutofit fontScale="92500" lnSpcReduction="10000"/>
          </a:bodyPr>
          <a:lstStyle/>
          <a:p>
            <a:pPr>
              <a:lnSpc>
                <a:spcPct val="120000"/>
              </a:lnSpc>
            </a:pPr>
            <a:r>
              <a:rPr lang="en-US" dirty="0"/>
              <a:t>The Hub enables:  </a:t>
            </a:r>
          </a:p>
          <a:p>
            <a:pPr lvl="1">
              <a:lnSpc>
                <a:spcPct val="120000"/>
              </a:lnSpc>
            </a:pPr>
            <a:r>
              <a:rPr lang="en-US" dirty="0"/>
              <a:t>Driving experiments in real time</a:t>
            </a:r>
          </a:p>
          <a:p>
            <a:pPr lvl="1">
              <a:lnSpc>
                <a:spcPct val="120000"/>
              </a:lnSpc>
            </a:pPr>
            <a:r>
              <a:rPr lang="en-US" dirty="0"/>
              <a:t>Data combination and analysis from different sources. </a:t>
            </a:r>
          </a:p>
          <a:p>
            <a:pPr lvl="1">
              <a:lnSpc>
                <a:spcPct val="120000"/>
              </a:lnSpc>
            </a:pPr>
            <a:r>
              <a:rPr lang="en-US" dirty="0"/>
              <a:t>Sustained long-term data campaigns</a:t>
            </a:r>
          </a:p>
          <a:p>
            <a:pPr lvl="1">
              <a:lnSpc>
                <a:spcPct val="120000"/>
              </a:lnSpc>
            </a:pPr>
            <a:r>
              <a:rPr lang="en-US" dirty="0"/>
              <a:t>Spokes are the data sites (to be defined later)</a:t>
            </a:r>
          </a:p>
        </p:txBody>
      </p:sp>
      <p:pic>
        <p:nvPicPr>
          <p:cNvPr id="6" name="Picture 5">
            <a:extLst>
              <a:ext uri="{FF2B5EF4-FFF2-40B4-BE49-F238E27FC236}">
                <a16:creationId xmlns:a16="http://schemas.microsoft.com/office/drawing/2014/main" id="{AE8D13B3-C433-985F-B438-D4BBEC2B22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0399" y="758033"/>
            <a:ext cx="7772400" cy="4161538"/>
          </a:xfrm>
          <a:prstGeom prst="rect">
            <a:avLst/>
          </a:prstGeom>
        </p:spPr>
      </p:pic>
      <p:pic>
        <p:nvPicPr>
          <p:cNvPr id="1028" name="Picture 4">
            <a:extLst>
              <a:ext uri="{FF2B5EF4-FFF2-40B4-BE49-F238E27FC236}">
                <a16:creationId xmlns:a16="http://schemas.microsoft.com/office/drawing/2014/main" id="{63AB8E97-2189-64F1-9150-C8101660C84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0843" y="4839841"/>
            <a:ext cx="3301170" cy="18562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70C509E-ECA8-6244-6FBB-4778686629B5}"/>
              </a:ext>
            </a:extLst>
          </p:cNvPr>
          <p:cNvSpPr txBox="1"/>
          <p:nvPr/>
        </p:nvSpPr>
        <p:spPr>
          <a:xfrm>
            <a:off x="4588721" y="6261652"/>
            <a:ext cx="1854996" cy="341632"/>
          </a:xfrm>
          <a:prstGeom prst="rect">
            <a:avLst/>
          </a:prstGeom>
          <a:noFill/>
        </p:spPr>
        <p:txBody>
          <a:bodyPr wrap="none" rtlCol="0">
            <a:spAutoFit/>
          </a:bodyPr>
          <a:lstStyle/>
          <a:p>
            <a:pPr algn="ctr">
              <a:lnSpc>
                <a:spcPct val="90000"/>
              </a:lnSpc>
            </a:pPr>
            <a:r>
              <a:rPr lang="en-US" dirty="0" err="1"/>
              <a:t>qRIXS@LCLS</a:t>
            </a:r>
            <a:r>
              <a:rPr lang="en-US" dirty="0"/>
              <a:t> II</a:t>
            </a:r>
          </a:p>
        </p:txBody>
      </p:sp>
      <p:pic>
        <p:nvPicPr>
          <p:cNvPr id="1034" name="Picture 10" descr="Jefferson Lab Boasts Virginia's Fastest Computer | Jefferson Lab">
            <a:extLst>
              <a:ext uri="{FF2B5EF4-FFF2-40B4-BE49-F238E27FC236}">
                <a16:creationId xmlns:a16="http://schemas.microsoft.com/office/drawing/2014/main" id="{7D7CF5BB-65EC-2842-F44C-F6D79341CE8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98344" y="5137894"/>
            <a:ext cx="1858662" cy="123910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CF186556-7ABC-8615-6448-6CC9EE864A08}"/>
              </a:ext>
            </a:extLst>
          </p:cNvPr>
          <p:cNvCxnSpPr/>
          <p:nvPr/>
        </p:nvCxnSpPr>
        <p:spPr>
          <a:xfrm>
            <a:off x="6919784" y="5807822"/>
            <a:ext cx="2372497" cy="0"/>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32" name="Picture 8" descr="ESnet Joins Demo of World's First Intercontinental 100 Gbps Link for R&amp;E at  Conference in The Netherlands">
            <a:extLst>
              <a:ext uri="{FF2B5EF4-FFF2-40B4-BE49-F238E27FC236}">
                <a16:creationId xmlns:a16="http://schemas.microsoft.com/office/drawing/2014/main" id="{F2638970-A22E-9946-D2DC-9737BC74AFA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31625" y="5177759"/>
            <a:ext cx="1057106" cy="126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04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BCC7E5-D337-3801-3A9B-8C52CEDBABB7}"/>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D3C48256-9DD8-120C-8AA5-E9E83E404815}"/>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4C95C57F-04A4-5866-F1EE-8F1A1A4A06F5}"/>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6752FC3-0650-9DA2-42A8-3A02DE58D047}"/>
              </a:ext>
            </a:extLst>
          </p:cNvPr>
          <p:cNvSpPr txBox="1"/>
          <p:nvPr/>
        </p:nvSpPr>
        <p:spPr>
          <a:xfrm>
            <a:off x="670772" y="1508760"/>
            <a:ext cx="10502832" cy="2751522"/>
          </a:xfrm>
          <a:prstGeom prst="rect">
            <a:avLst/>
          </a:prstGeom>
          <a:noFill/>
        </p:spPr>
        <p:txBody>
          <a:bodyPr wrap="square" rtlCol="0">
            <a:spAutoFit/>
          </a:bodyPr>
          <a:lstStyle/>
          <a:p>
            <a:pPr algn="ctr">
              <a:lnSpc>
                <a:spcPct val="90000"/>
              </a:lnSpc>
            </a:pPr>
            <a:r>
              <a:rPr lang="en-US" sz="2400" b="1" dirty="0">
                <a:solidFill>
                  <a:schemeClr val="bg1"/>
                </a:solidFill>
              </a:rPr>
              <a:t>Outline</a:t>
            </a:r>
          </a:p>
          <a:p>
            <a:pPr algn="ctr">
              <a:lnSpc>
                <a:spcPct val="90000"/>
              </a:lnSpc>
            </a:pPr>
            <a:endParaRPr lang="en-US" sz="2400" b="1" dirty="0">
              <a:solidFill>
                <a:schemeClr val="bg1"/>
              </a:solidFill>
            </a:endParaRPr>
          </a:p>
          <a:p>
            <a:pPr marL="342900" indent="-342900">
              <a:lnSpc>
                <a:spcPct val="90000"/>
              </a:lnSpc>
              <a:buFont typeface="Arial" panose="020B0604020202020204" pitchFamily="34" charset="0"/>
              <a:buChar char="•"/>
            </a:pPr>
            <a:r>
              <a:rPr lang="en-US" sz="2400" dirty="0">
                <a:solidFill>
                  <a:schemeClr val="bg1"/>
                </a:solidFill>
              </a:rPr>
              <a:t>QCD Research with CEBAF</a:t>
            </a:r>
          </a:p>
          <a:p>
            <a:pPr marL="800100" lvl="1" indent="-342900">
              <a:lnSpc>
                <a:spcPct val="90000"/>
              </a:lnSpc>
              <a:buFont typeface="Arial" panose="020B0604020202020204" pitchFamily="34" charset="0"/>
              <a:buChar char="•"/>
            </a:pPr>
            <a:r>
              <a:rPr lang="en-US" sz="2400" dirty="0">
                <a:solidFill>
                  <a:schemeClr val="bg1"/>
                </a:solidFill>
              </a:rPr>
              <a:t>Science highlights </a:t>
            </a:r>
          </a:p>
          <a:p>
            <a:pPr marL="800100" lvl="1" indent="-342900">
              <a:lnSpc>
                <a:spcPct val="90000"/>
              </a:lnSpc>
              <a:buFont typeface="Arial" panose="020B0604020202020204" pitchFamily="34" charset="0"/>
              <a:buChar char="•"/>
            </a:pPr>
            <a:r>
              <a:rPr lang="en-US" sz="2400" dirty="0">
                <a:solidFill>
                  <a:schemeClr val="bg1"/>
                </a:solidFill>
              </a:rPr>
              <a:t>CEBAF Status</a:t>
            </a:r>
          </a:p>
          <a:p>
            <a:pPr marL="342900" indent="-342900">
              <a:lnSpc>
                <a:spcPct val="90000"/>
              </a:lnSpc>
              <a:buFont typeface="Arial" panose="020B0604020202020204" pitchFamily="34" charset="0"/>
              <a:buChar char="•"/>
            </a:pPr>
            <a:r>
              <a:rPr lang="en-US" sz="2400" dirty="0">
                <a:solidFill>
                  <a:schemeClr val="bg1"/>
                </a:solidFill>
              </a:rPr>
              <a:t>CEBAF with 12 GeV positrons and 22 GeV electrons</a:t>
            </a:r>
          </a:p>
          <a:p>
            <a:pPr marL="342900" indent="-342900">
              <a:lnSpc>
                <a:spcPct val="90000"/>
              </a:lnSpc>
              <a:buFont typeface="Arial" panose="020B0604020202020204" pitchFamily="34" charset="0"/>
              <a:buChar char="•"/>
            </a:pPr>
            <a:r>
              <a:rPr lang="en-US" sz="2400" dirty="0">
                <a:solidFill>
                  <a:schemeClr val="bg1"/>
                </a:solidFill>
              </a:rPr>
              <a:t>Pursuing the High-Performance Data Facility (HPDF)</a:t>
            </a:r>
          </a:p>
          <a:p>
            <a:pPr marL="800100" lvl="1" indent="-342900">
              <a:lnSpc>
                <a:spcPct val="90000"/>
              </a:lnSpc>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1925947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BE2A-0FA4-0C3B-68EB-F4A84A8E705D}"/>
              </a:ext>
            </a:extLst>
          </p:cNvPr>
          <p:cNvSpPr>
            <a:spLocks noGrp="1"/>
          </p:cNvSpPr>
          <p:nvPr>
            <p:ph type="title"/>
          </p:nvPr>
        </p:nvSpPr>
        <p:spPr/>
        <p:txBody>
          <a:bodyPr>
            <a:normAutofit fontScale="90000"/>
          </a:bodyPr>
          <a:lstStyle/>
          <a:p>
            <a:r>
              <a:rPr lang="en-US" dirty="0"/>
              <a:t>We are developing partnerships to establish the HPDF ecosystem</a:t>
            </a:r>
          </a:p>
        </p:txBody>
      </p:sp>
      <p:graphicFrame>
        <p:nvGraphicFramePr>
          <p:cNvPr id="3" name="Diagram 2">
            <a:extLst>
              <a:ext uri="{FF2B5EF4-FFF2-40B4-BE49-F238E27FC236}">
                <a16:creationId xmlns:a16="http://schemas.microsoft.com/office/drawing/2014/main" id="{17B54F9E-4174-E84F-940E-5D0E84BB3DEA}"/>
              </a:ext>
            </a:extLst>
          </p:cNvPr>
          <p:cNvGraphicFramePr/>
          <p:nvPr/>
        </p:nvGraphicFramePr>
        <p:xfrm>
          <a:off x="752818" y="996330"/>
          <a:ext cx="11035527" cy="5621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1DE7AAA3-F6C0-E89E-FBF0-93F2CADA1366}"/>
              </a:ext>
            </a:extLst>
          </p:cNvPr>
          <p:cNvSpPr txBox="1"/>
          <p:nvPr/>
        </p:nvSpPr>
        <p:spPr>
          <a:xfrm>
            <a:off x="5165951" y="5740282"/>
            <a:ext cx="2209259" cy="369332"/>
          </a:xfrm>
          <a:prstGeom prst="rect">
            <a:avLst/>
          </a:prstGeom>
          <a:noFill/>
        </p:spPr>
        <p:txBody>
          <a:bodyPr wrap="none" rtlCol="0">
            <a:spAutoFit/>
          </a:bodyPr>
          <a:lstStyle/>
          <a:p>
            <a:pPr algn="ctr">
              <a:lnSpc>
                <a:spcPct val="90000"/>
              </a:lnSpc>
            </a:pPr>
            <a:r>
              <a:rPr lang="en-US" sz="2000" dirty="0"/>
              <a:t>HPDF Ecosystem</a:t>
            </a:r>
          </a:p>
        </p:txBody>
      </p:sp>
    </p:spTree>
    <p:extLst>
      <p:ext uri="{BB962C8B-B14F-4D97-AF65-F5344CB8AC3E}">
        <p14:creationId xmlns:p14="http://schemas.microsoft.com/office/powerpoint/2010/main" val="1836575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BCC7E5-D337-3801-3A9B-8C52CEDBABB7}"/>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D3C48256-9DD8-120C-8AA5-E9E83E404815}"/>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4C95C57F-04A4-5866-F1EE-8F1A1A4A06F5}"/>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6752FC3-0650-9DA2-42A8-3A02DE58D047}"/>
              </a:ext>
            </a:extLst>
          </p:cNvPr>
          <p:cNvSpPr txBox="1"/>
          <p:nvPr/>
        </p:nvSpPr>
        <p:spPr>
          <a:xfrm>
            <a:off x="670772" y="1508760"/>
            <a:ext cx="10502832" cy="4081117"/>
          </a:xfrm>
          <a:prstGeom prst="rect">
            <a:avLst/>
          </a:prstGeom>
          <a:noFill/>
        </p:spPr>
        <p:txBody>
          <a:bodyPr wrap="square" rtlCol="0">
            <a:spAutoFit/>
          </a:bodyPr>
          <a:lstStyle/>
          <a:p>
            <a:pPr algn="ctr">
              <a:lnSpc>
                <a:spcPct val="90000"/>
              </a:lnSpc>
            </a:pPr>
            <a:r>
              <a:rPr lang="en-US" sz="2400" b="1" dirty="0">
                <a:solidFill>
                  <a:schemeClr val="bg1"/>
                </a:solidFill>
              </a:rPr>
              <a:t>Summary and Outlook</a:t>
            </a:r>
          </a:p>
          <a:p>
            <a:pPr algn="ctr">
              <a:lnSpc>
                <a:spcPct val="90000"/>
              </a:lnSpc>
            </a:pPr>
            <a:endParaRPr lang="en-US" sz="2400" b="1" dirty="0">
              <a:solidFill>
                <a:schemeClr val="bg1"/>
              </a:solidFill>
            </a:endParaRPr>
          </a:p>
          <a:p>
            <a:pPr marL="342900" indent="-342900">
              <a:lnSpc>
                <a:spcPct val="90000"/>
              </a:lnSpc>
              <a:buFont typeface="Arial" panose="020B0604020202020204" pitchFamily="34" charset="0"/>
              <a:buChar char="•"/>
            </a:pPr>
            <a:r>
              <a:rPr lang="en-US" sz="2400" dirty="0">
                <a:solidFill>
                  <a:schemeClr val="bg1"/>
                </a:solidFill>
              </a:rPr>
              <a:t>CEBAF provides a strong and enduring future for scientific exploration of mesoscopic QCD</a:t>
            </a:r>
          </a:p>
          <a:p>
            <a:pPr marL="800100" lvl="1" indent="-342900">
              <a:lnSpc>
                <a:spcPct val="90000"/>
              </a:lnSpc>
              <a:buFont typeface="Arial" panose="020B0604020202020204" pitchFamily="34" charset="0"/>
              <a:buChar char="•"/>
            </a:pPr>
            <a:r>
              <a:rPr lang="en-US" sz="2400" dirty="0">
                <a:solidFill>
                  <a:schemeClr val="bg1"/>
                </a:solidFill>
              </a:rPr>
              <a:t>The 12 GeV program is in full swing</a:t>
            </a:r>
          </a:p>
          <a:p>
            <a:pPr marL="800100" lvl="1" indent="-342900">
              <a:lnSpc>
                <a:spcPct val="90000"/>
              </a:lnSpc>
              <a:buFont typeface="Arial" panose="020B0604020202020204" pitchFamily="34" charset="0"/>
              <a:buChar char="•"/>
            </a:pPr>
            <a:r>
              <a:rPr lang="en-US" sz="2400" dirty="0">
                <a:solidFill>
                  <a:schemeClr val="bg1"/>
                </a:solidFill>
              </a:rPr>
              <a:t>Many fascinating results generated</a:t>
            </a:r>
          </a:p>
          <a:p>
            <a:pPr marL="342900" indent="-342900">
              <a:lnSpc>
                <a:spcPct val="90000"/>
              </a:lnSpc>
              <a:buFont typeface="Arial" panose="020B0604020202020204" pitchFamily="34" charset="0"/>
              <a:buChar char="•"/>
            </a:pPr>
            <a:r>
              <a:rPr lang="en-US" sz="2400" dirty="0">
                <a:solidFill>
                  <a:schemeClr val="bg1"/>
                </a:solidFill>
              </a:rPr>
              <a:t>22 GeV upgrade provides a rich, one-of-a-kind capability for QCD science </a:t>
            </a:r>
          </a:p>
          <a:p>
            <a:pPr marL="800100" lvl="1" indent="-342900">
              <a:lnSpc>
                <a:spcPct val="90000"/>
              </a:lnSpc>
              <a:buFont typeface="Arial" panose="020B0604020202020204" pitchFamily="34" charset="0"/>
              <a:buChar char="•"/>
            </a:pPr>
            <a:r>
              <a:rPr lang="en-US" sz="2400" dirty="0">
                <a:solidFill>
                  <a:schemeClr val="bg1"/>
                </a:solidFill>
              </a:rPr>
              <a:t>Opportunity to explore e+ at high luminosity (12 GeV) and 22 GeV e-</a:t>
            </a:r>
          </a:p>
          <a:p>
            <a:pPr marL="800100" lvl="1" indent="-342900">
              <a:lnSpc>
                <a:spcPct val="90000"/>
              </a:lnSpc>
              <a:buFont typeface="Arial" panose="020B0604020202020204" pitchFamily="34" charset="0"/>
              <a:buChar char="•"/>
            </a:pPr>
            <a:r>
              <a:rPr lang="en-US" sz="2400" dirty="0">
                <a:solidFill>
                  <a:schemeClr val="bg1"/>
                </a:solidFill>
              </a:rPr>
              <a:t>Enables high-luminosity science complementary to EIC</a:t>
            </a:r>
          </a:p>
          <a:p>
            <a:pPr marL="342900" indent="-342900">
              <a:lnSpc>
                <a:spcPct val="90000"/>
              </a:lnSpc>
              <a:buFont typeface="Arial" panose="020B0604020202020204" pitchFamily="34" charset="0"/>
              <a:buChar char="•"/>
            </a:pPr>
            <a:r>
              <a:rPr lang="en-US" sz="2400" dirty="0">
                <a:solidFill>
                  <a:schemeClr val="bg1"/>
                </a:solidFill>
              </a:rPr>
              <a:t>HPDF will provide an exciting new venue for science at </a:t>
            </a:r>
            <a:r>
              <a:rPr lang="en-US" sz="2400" dirty="0" err="1">
                <a:solidFill>
                  <a:schemeClr val="bg1"/>
                </a:solidFill>
              </a:rPr>
              <a:t>JLab</a:t>
            </a:r>
            <a:r>
              <a:rPr lang="en-US" sz="2400" dirty="0">
                <a:solidFill>
                  <a:schemeClr val="bg1"/>
                </a:solidFill>
              </a:rPr>
              <a:t> with benefits to the CEBAF and EIC programs</a:t>
            </a:r>
          </a:p>
          <a:p>
            <a:pPr marL="800100" lvl="1" indent="-342900">
              <a:lnSpc>
                <a:spcPct val="90000"/>
              </a:lnSpc>
              <a:buFont typeface="Arial" panose="020B0604020202020204" pitchFamily="34" charset="0"/>
              <a:buChar char="•"/>
            </a:pPr>
            <a:endParaRPr lang="en-US" sz="2400" dirty="0">
              <a:solidFill>
                <a:schemeClr val="bg1"/>
              </a:solidFill>
            </a:endParaRPr>
          </a:p>
        </p:txBody>
      </p:sp>
      <p:sp>
        <p:nvSpPr>
          <p:cNvPr id="2" name="TextBox 1">
            <a:extLst>
              <a:ext uri="{FF2B5EF4-FFF2-40B4-BE49-F238E27FC236}">
                <a16:creationId xmlns:a16="http://schemas.microsoft.com/office/drawing/2014/main" id="{354FC076-85C0-A936-4F93-289A2B30BA47}"/>
              </a:ext>
            </a:extLst>
          </p:cNvPr>
          <p:cNvSpPr txBox="1"/>
          <p:nvPr/>
        </p:nvSpPr>
        <p:spPr>
          <a:xfrm>
            <a:off x="4529314" y="5589877"/>
            <a:ext cx="2167581" cy="424732"/>
          </a:xfrm>
          <a:prstGeom prst="rect">
            <a:avLst/>
          </a:prstGeom>
          <a:noFill/>
        </p:spPr>
        <p:txBody>
          <a:bodyPr wrap="none" rtlCol="0">
            <a:spAutoFit/>
          </a:bodyPr>
          <a:lstStyle/>
          <a:p>
            <a:pPr algn="ctr">
              <a:lnSpc>
                <a:spcPct val="90000"/>
              </a:lnSpc>
            </a:pPr>
            <a:r>
              <a:rPr lang="en-US" sz="2400" dirty="0">
                <a:solidFill>
                  <a:schemeClr val="bg1"/>
                </a:solidFill>
              </a:rPr>
              <a:t>QUESTIONS?</a:t>
            </a:r>
          </a:p>
        </p:txBody>
      </p:sp>
    </p:spTree>
    <p:extLst>
      <p:ext uri="{BB962C8B-B14F-4D97-AF65-F5344CB8AC3E}">
        <p14:creationId xmlns:p14="http://schemas.microsoft.com/office/powerpoint/2010/main" val="135569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5C6288-634A-3A90-26D9-30B0BC5A090C}"/>
              </a:ext>
            </a:extLst>
          </p:cNvPr>
          <p:cNvSpPr>
            <a:spLocks noGrp="1"/>
          </p:cNvSpPr>
          <p:nvPr>
            <p:ph type="title"/>
          </p:nvPr>
        </p:nvSpPr>
        <p:spPr/>
        <p:txBody>
          <a:bodyPr/>
          <a:lstStyle/>
          <a:p>
            <a:r>
              <a:rPr lang="en-US" dirty="0"/>
              <a:t>Emergent phenomena in QCD</a:t>
            </a:r>
          </a:p>
        </p:txBody>
      </p:sp>
      <p:sp>
        <p:nvSpPr>
          <p:cNvPr id="3" name="Content Placeholder 2">
            <a:extLst>
              <a:ext uri="{FF2B5EF4-FFF2-40B4-BE49-F238E27FC236}">
                <a16:creationId xmlns:a16="http://schemas.microsoft.com/office/drawing/2014/main" id="{D75FC4B6-D34C-2DF4-D6AC-798597BF23A1}"/>
              </a:ext>
            </a:extLst>
          </p:cNvPr>
          <p:cNvSpPr>
            <a:spLocks noGrp="1"/>
          </p:cNvSpPr>
          <p:nvPr>
            <p:ph idx="1"/>
          </p:nvPr>
        </p:nvSpPr>
        <p:spPr>
          <a:xfrm>
            <a:off x="347563" y="1256688"/>
            <a:ext cx="8920005" cy="3352382"/>
          </a:xfrm>
        </p:spPr>
        <p:txBody>
          <a:bodyPr>
            <a:normAutofit fontScale="70000" lnSpcReduction="20000"/>
          </a:bodyPr>
          <a:lstStyle/>
          <a:p>
            <a:pPr>
              <a:lnSpc>
                <a:spcPct val="120000"/>
              </a:lnSpc>
            </a:pPr>
            <a:r>
              <a:rPr lang="en-US" b="0" i="0" u="none" strike="noStrike" dirty="0">
                <a:solidFill>
                  <a:srgbClr val="000000"/>
                </a:solidFill>
                <a:effectLst/>
                <a:latin typeface="+mn-lt"/>
              </a:rPr>
              <a:t>“The ability to reduce everything to simple fundamental laws does not imply the ability to start from those laws and reconstruct the universe.”  -- </a:t>
            </a:r>
            <a:r>
              <a:rPr lang="en-US" b="0" i="1" u="none" strike="noStrike" dirty="0">
                <a:solidFill>
                  <a:srgbClr val="000000"/>
                </a:solidFill>
                <a:effectLst/>
                <a:latin typeface="+mn-lt"/>
              </a:rPr>
              <a:t>More is different</a:t>
            </a:r>
            <a:r>
              <a:rPr lang="en-US" b="0" i="0" u="none" strike="noStrike" dirty="0">
                <a:solidFill>
                  <a:srgbClr val="000000"/>
                </a:solidFill>
                <a:effectLst/>
                <a:latin typeface="+mn-lt"/>
              </a:rPr>
              <a:t>, P. W. Anderson </a:t>
            </a:r>
            <a:r>
              <a:rPr lang="en-US" dirty="0">
                <a:solidFill>
                  <a:srgbClr val="000000"/>
                </a:solidFill>
                <a:latin typeface="+mn-lt"/>
              </a:rPr>
              <a:t>[</a:t>
            </a:r>
            <a:r>
              <a:rPr lang="en-US" b="0" i="0" u="none" strike="noStrike" dirty="0">
                <a:solidFill>
                  <a:srgbClr val="000000"/>
                </a:solidFill>
                <a:effectLst/>
                <a:latin typeface="+mn-lt"/>
              </a:rPr>
              <a:t>Science 177, 393 (1972)].</a:t>
            </a:r>
          </a:p>
          <a:p>
            <a:pPr>
              <a:lnSpc>
                <a:spcPct val="120000"/>
              </a:lnSpc>
            </a:pPr>
            <a:r>
              <a:rPr lang="en-US" b="0" i="0" u="none" strike="noStrike" dirty="0">
                <a:solidFill>
                  <a:srgbClr val="000000"/>
                </a:solidFill>
                <a:effectLst/>
                <a:latin typeface="+mn-lt"/>
              </a:rPr>
              <a:t>“When electrons or atoms or individuals or societies interact with one another or their environment, the collective behavior of the whole is different from that of its parts. We call this resulting behavior emergent. Emergence thus refers to collective phenomena or behaviors in complex adaptive systems that are not present in their individual parts.”  -- D. Pines, Foundations &amp; Frontiers in Complexity (2014)</a:t>
            </a:r>
          </a:p>
          <a:p>
            <a:pPr>
              <a:lnSpc>
                <a:spcPct val="120000"/>
              </a:lnSpc>
            </a:pPr>
            <a:endParaRPr lang="en-US" b="0" i="0" u="none" strike="noStrike" dirty="0">
              <a:solidFill>
                <a:srgbClr val="000000"/>
              </a:solidFill>
              <a:effectLst/>
              <a:latin typeface="+mn-lt"/>
            </a:endParaRPr>
          </a:p>
          <a:p>
            <a:pPr>
              <a:lnSpc>
                <a:spcPct val="120000"/>
              </a:lnSpc>
            </a:pPr>
            <a:endParaRPr lang="en-US" dirty="0">
              <a:latin typeface="+mn-lt"/>
            </a:endParaRPr>
          </a:p>
          <a:p>
            <a:pPr>
              <a:lnSpc>
                <a:spcPct val="120000"/>
              </a:lnSpc>
            </a:pPr>
            <a:endParaRPr lang="en-US" dirty="0">
              <a:latin typeface="+mn-lt"/>
            </a:endParaRPr>
          </a:p>
        </p:txBody>
      </p:sp>
      <p:pic>
        <p:nvPicPr>
          <p:cNvPr id="1026" name="Picture 2" descr="Philip W. Anderson - Wikipedia">
            <a:extLst>
              <a:ext uri="{FF2B5EF4-FFF2-40B4-BE49-F238E27FC236}">
                <a16:creationId xmlns:a16="http://schemas.microsoft.com/office/drawing/2014/main" id="{152CBD87-DC2A-D034-1820-9ADA1A37C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5863" y="1155580"/>
            <a:ext cx="2468574" cy="2953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76C14B7-FC07-5122-3DAD-4C2D04A6F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5863" y="4196660"/>
            <a:ext cx="1838685" cy="22983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24A18A9-2431-F568-070D-535748C16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829" y="4792190"/>
            <a:ext cx="1389562" cy="13638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D732BC8-1A85-EC48-9B1B-58A63C0D38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7143" y="4998959"/>
            <a:ext cx="960206" cy="919562"/>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pic>
        <p:nvPicPr>
          <p:cNvPr id="7" name="Picture 6">
            <a:extLst>
              <a:ext uri="{FF2B5EF4-FFF2-40B4-BE49-F238E27FC236}">
                <a16:creationId xmlns:a16="http://schemas.microsoft.com/office/drawing/2014/main" id="{6529E826-4CE3-EBBC-7779-93189527FD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7932" y="4979490"/>
            <a:ext cx="1064679" cy="939035"/>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
        <p:nvSpPr>
          <p:cNvPr id="9" name="TextBox 8">
            <a:extLst>
              <a:ext uri="{FF2B5EF4-FFF2-40B4-BE49-F238E27FC236}">
                <a16:creationId xmlns:a16="http://schemas.microsoft.com/office/drawing/2014/main" id="{58389B5F-5F61-9FD2-D83A-ED2F39F15107}"/>
              </a:ext>
            </a:extLst>
          </p:cNvPr>
          <p:cNvSpPr txBox="1"/>
          <p:nvPr/>
        </p:nvSpPr>
        <p:spPr>
          <a:xfrm>
            <a:off x="4354569" y="6324200"/>
            <a:ext cx="300082" cy="341632"/>
          </a:xfrm>
          <a:prstGeom prst="rect">
            <a:avLst/>
          </a:prstGeom>
          <a:noFill/>
        </p:spPr>
        <p:txBody>
          <a:bodyPr wrap="none" rtlCol="0">
            <a:spAutoFit/>
          </a:bodyPr>
          <a:lstStyle/>
          <a:p>
            <a:pPr algn="ctr">
              <a:lnSpc>
                <a:spcPct val="90000"/>
              </a:lnSpc>
            </a:pPr>
            <a:r>
              <a:rPr lang="en-US" dirty="0"/>
              <a:t>x</a:t>
            </a:r>
          </a:p>
        </p:txBody>
      </p:sp>
      <p:cxnSp>
        <p:nvCxnSpPr>
          <p:cNvPr id="11" name="Straight Arrow Connector 10">
            <a:extLst>
              <a:ext uri="{FF2B5EF4-FFF2-40B4-BE49-F238E27FC236}">
                <a16:creationId xmlns:a16="http://schemas.microsoft.com/office/drawing/2014/main" id="{CDEE5346-F43B-30CC-77FB-641CAAD2DF2F}"/>
              </a:ext>
            </a:extLst>
          </p:cNvPr>
          <p:cNvCxnSpPr/>
          <p:nvPr/>
        </p:nvCxnSpPr>
        <p:spPr>
          <a:xfrm>
            <a:off x="2037143" y="6325541"/>
            <a:ext cx="463485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98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A9346-18A0-B6D8-5D8B-BE2C3FEF199D}"/>
              </a:ext>
            </a:extLst>
          </p:cNvPr>
          <p:cNvSpPr>
            <a:spLocks noGrp="1"/>
          </p:cNvSpPr>
          <p:nvPr>
            <p:ph type="title"/>
          </p:nvPr>
        </p:nvSpPr>
        <p:spPr/>
        <p:txBody>
          <a:bodyPr/>
          <a:lstStyle/>
          <a:p>
            <a:r>
              <a:rPr lang="en-US" dirty="0"/>
              <a:t>Several open QCD questions</a:t>
            </a:r>
          </a:p>
        </p:txBody>
      </p:sp>
      <p:sp>
        <p:nvSpPr>
          <p:cNvPr id="3" name="Content Placeholder 2">
            <a:extLst>
              <a:ext uri="{FF2B5EF4-FFF2-40B4-BE49-F238E27FC236}">
                <a16:creationId xmlns:a16="http://schemas.microsoft.com/office/drawing/2014/main" id="{9C8BA707-9B04-9402-5A55-CB3B8E9395D5}"/>
              </a:ext>
            </a:extLst>
          </p:cNvPr>
          <p:cNvSpPr>
            <a:spLocks noGrp="1"/>
          </p:cNvSpPr>
          <p:nvPr>
            <p:ph idx="1"/>
          </p:nvPr>
        </p:nvSpPr>
        <p:spPr>
          <a:xfrm>
            <a:off x="400028" y="1095358"/>
            <a:ext cx="11372771" cy="1796300"/>
          </a:xfrm>
        </p:spPr>
        <p:txBody>
          <a:bodyPr/>
          <a:lstStyle/>
          <a:p>
            <a:r>
              <a:rPr lang="en-US" dirty="0"/>
              <a:t>How does QCD generate the masses of the baryons and mesons?</a:t>
            </a:r>
          </a:p>
          <a:p>
            <a:r>
              <a:rPr lang="en-US" dirty="0"/>
              <a:t>Why is the spin of the nucleon ‘1/2’? </a:t>
            </a:r>
          </a:p>
          <a:p>
            <a:r>
              <a:rPr lang="en-US" dirty="0"/>
              <a:t>What are emergent properties of dense systems of gluons?</a:t>
            </a:r>
          </a:p>
        </p:txBody>
      </p:sp>
      <p:pic>
        <p:nvPicPr>
          <p:cNvPr id="1026" name="Picture 2" descr="Aerial view of the CEBAF accelerator complex at Jefferson Laboratory,... |  Download Scientific Diagram">
            <a:extLst>
              <a:ext uri="{FF2B5EF4-FFF2-40B4-BE49-F238E27FC236}">
                <a16:creationId xmlns:a16="http://schemas.microsoft.com/office/drawing/2014/main" id="{A05AA23B-F0E2-E852-2172-ECAD1707A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798" y="2891658"/>
            <a:ext cx="2510404" cy="35176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ookhaven Picked as Site for Electron-Ion Collider | American Institute of  Physics">
            <a:extLst>
              <a:ext uri="{FF2B5EF4-FFF2-40B4-BE49-F238E27FC236}">
                <a16:creationId xmlns:a16="http://schemas.microsoft.com/office/drawing/2014/main" id="{FF2BE25B-CF45-0BA9-FE55-AF29B008E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505" y="3340342"/>
            <a:ext cx="3577634" cy="21766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S Reclaims Supercomputing Crown With AMD-Powered Frontier - CNET">
            <a:extLst>
              <a:ext uri="{FF2B5EF4-FFF2-40B4-BE49-F238E27FC236}">
                <a16:creationId xmlns:a16="http://schemas.microsoft.com/office/drawing/2014/main" id="{B6BB2302-5A5A-5BE0-F1DA-1EF7617A2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591" y="3429000"/>
            <a:ext cx="3766904" cy="197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17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8641-553B-4D72-4BBD-B332719A21F0}"/>
              </a:ext>
            </a:extLst>
          </p:cNvPr>
          <p:cNvSpPr>
            <a:spLocks noGrp="1"/>
          </p:cNvSpPr>
          <p:nvPr>
            <p:ph type="title"/>
          </p:nvPr>
        </p:nvSpPr>
        <p:spPr/>
        <p:txBody>
          <a:bodyPr/>
          <a:lstStyle/>
          <a:p>
            <a:r>
              <a:rPr lang="en-US" dirty="0" err="1"/>
              <a:t>JLab</a:t>
            </a:r>
            <a:r>
              <a:rPr lang="en-US" dirty="0"/>
              <a:t> News and Highlights</a:t>
            </a:r>
          </a:p>
        </p:txBody>
      </p:sp>
      <p:grpSp>
        <p:nvGrpSpPr>
          <p:cNvPr id="4" name="Group 3">
            <a:extLst>
              <a:ext uri="{FF2B5EF4-FFF2-40B4-BE49-F238E27FC236}">
                <a16:creationId xmlns:a16="http://schemas.microsoft.com/office/drawing/2014/main" id="{54D3B5EB-35C8-0636-636C-CFDAED92D1BE}"/>
              </a:ext>
            </a:extLst>
          </p:cNvPr>
          <p:cNvGrpSpPr/>
          <p:nvPr/>
        </p:nvGrpSpPr>
        <p:grpSpPr>
          <a:xfrm>
            <a:off x="7660771" y="5033369"/>
            <a:ext cx="2313871" cy="1553341"/>
            <a:chOff x="7098796" y="5004794"/>
            <a:chExt cx="2313871" cy="1553341"/>
          </a:xfrm>
        </p:grpSpPr>
        <p:pic>
          <p:nvPicPr>
            <p:cNvPr id="5" name="Picture 4" descr="A group of people in a lecture hall&#10;&#10;Description automatically generated with low confidence">
              <a:extLst>
                <a:ext uri="{FF2B5EF4-FFF2-40B4-BE49-F238E27FC236}">
                  <a16:creationId xmlns:a16="http://schemas.microsoft.com/office/drawing/2014/main" id="{911DC669-B0EB-7D2B-5AD1-E12D710DF4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8796" y="5004794"/>
              <a:ext cx="2313871" cy="1553341"/>
            </a:xfrm>
            <a:prstGeom prst="rect">
              <a:avLst/>
            </a:prstGeom>
          </p:spPr>
        </p:pic>
        <p:sp>
          <p:nvSpPr>
            <p:cNvPr id="6" name="TextBox 5">
              <a:extLst>
                <a:ext uri="{FF2B5EF4-FFF2-40B4-BE49-F238E27FC236}">
                  <a16:creationId xmlns:a16="http://schemas.microsoft.com/office/drawing/2014/main" id="{533F6065-7F59-30D6-1693-A64EB1A46325}"/>
                </a:ext>
              </a:extLst>
            </p:cNvPr>
            <p:cNvSpPr txBox="1"/>
            <p:nvPr/>
          </p:nvSpPr>
          <p:spPr>
            <a:xfrm>
              <a:off x="7372479" y="6261869"/>
              <a:ext cx="1789539" cy="237757"/>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Science of 22 GeV</a:t>
              </a:r>
            </a:p>
          </p:txBody>
        </p:sp>
      </p:grpSp>
      <p:sp>
        <p:nvSpPr>
          <p:cNvPr id="7" name="Content Placeholder 2">
            <a:extLst>
              <a:ext uri="{FF2B5EF4-FFF2-40B4-BE49-F238E27FC236}">
                <a16:creationId xmlns:a16="http://schemas.microsoft.com/office/drawing/2014/main" id="{6C0188B7-64BE-FBF5-39FA-5FCEA44EA501}"/>
              </a:ext>
            </a:extLst>
          </p:cNvPr>
          <p:cNvSpPr txBox="1">
            <a:spLocks/>
          </p:cNvSpPr>
          <p:nvPr/>
        </p:nvSpPr>
        <p:spPr>
          <a:xfrm>
            <a:off x="305986" y="886503"/>
            <a:ext cx="7232470" cy="5752291"/>
          </a:xfrm>
          <a:prstGeom prst="rect">
            <a:avLst/>
          </a:prstGeom>
        </p:spPr>
        <p:txBody>
          <a:bodyPr>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Font typeface="Wingdings 2" panose="05020102010507070707" pitchFamily="18" charset="2"/>
              <a:buChar char=""/>
            </a:pPr>
            <a:r>
              <a:rPr lang="en-US" sz="1700"/>
              <a:t>High-Impact scientific results are flowing from CEBAF 12 GeV Program</a:t>
            </a:r>
          </a:p>
          <a:p>
            <a:pPr>
              <a:lnSpc>
                <a:spcPct val="100000"/>
              </a:lnSpc>
              <a:buFont typeface="Wingdings 2" panose="05020102010507070707" pitchFamily="18" charset="2"/>
              <a:buChar char=""/>
            </a:pPr>
            <a:r>
              <a:rPr lang="en-US" sz="1700"/>
              <a:t>Very extensive upgrades and improvements carried out in complex Scheduled Accelerator Downs</a:t>
            </a:r>
          </a:p>
          <a:p>
            <a:pPr lvl="1">
              <a:lnSpc>
                <a:spcPct val="100000"/>
              </a:lnSpc>
              <a:spcBef>
                <a:spcPts val="600"/>
              </a:spcBef>
              <a:buFont typeface="Arial" panose="020B0604020202020204" pitchFamily="34" charset="0"/>
              <a:buChar char="̶"/>
            </a:pPr>
            <a:r>
              <a:rPr lang="en-US" sz="1700"/>
              <a:t>Installation of the C100-9R/2L26 C100-5R</a:t>
            </a:r>
          </a:p>
          <a:p>
            <a:pPr lvl="1">
              <a:lnSpc>
                <a:spcPct val="100000"/>
              </a:lnSpc>
              <a:spcBef>
                <a:spcPts val="600"/>
              </a:spcBef>
              <a:buFont typeface="Arial" panose="020B0604020202020204" pitchFamily="34" charset="0"/>
              <a:buChar char="̶"/>
            </a:pPr>
            <a:r>
              <a:rPr lang="en-US" sz="1700"/>
              <a:t>Implementation of plasma processing for cryomodules</a:t>
            </a:r>
          </a:p>
          <a:p>
            <a:pPr>
              <a:lnSpc>
                <a:spcPct val="100000"/>
              </a:lnSpc>
              <a:buFont typeface="Wingdings 2" panose="05020102010507070707" pitchFamily="18" charset="2"/>
              <a:buChar char=""/>
            </a:pPr>
            <a:r>
              <a:rPr lang="en-US" sz="1700"/>
              <a:t>January 9-11 EPIC Collaboration meeting (EIC detector)</a:t>
            </a:r>
          </a:p>
          <a:p>
            <a:pPr>
              <a:lnSpc>
                <a:spcPct val="100000"/>
              </a:lnSpc>
              <a:buFont typeface="Wingdings 2" panose="05020102010507070707" pitchFamily="18" charset="2"/>
              <a:buChar char=""/>
            </a:pPr>
            <a:r>
              <a:rPr lang="en-US" sz="1700"/>
              <a:t>Electron-Ion Collider OPA Status Review held January 31 – February 2 at JLab</a:t>
            </a:r>
          </a:p>
          <a:p>
            <a:pPr>
              <a:lnSpc>
                <a:spcPct val="100000"/>
              </a:lnSpc>
              <a:buFont typeface="Wingdings 2" panose="05020102010507070707" pitchFamily="18" charset="2"/>
              <a:buChar char=""/>
            </a:pPr>
            <a:r>
              <a:rPr lang="en-US" sz="1700"/>
              <a:t>MOLLER CD-3A/Status review January 10-12, 2023. CD-3A approved on March 27, 2023 </a:t>
            </a:r>
          </a:p>
          <a:p>
            <a:pPr>
              <a:lnSpc>
                <a:spcPct val="100000"/>
              </a:lnSpc>
              <a:buFont typeface="Wingdings 2" panose="05020102010507070707" pitchFamily="18" charset="2"/>
              <a:buChar char=""/>
            </a:pPr>
            <a:r>
              <a:rPr lang="en-US" sz="1700"/>
              <a:t>Dr. Berhe visits the Laboratory and kicks of the BRIC </a:t>
            </a:r>
          </a:p>
          <a:p>
            <a:pPr>
              <a:lnSpc>
                <a:spcPct val="100000"/>
              </a:lnSpc>
              <a:buFont typeface="Wingdings 2" panose="05020102010507070707" pitchFamily="18" charset="2"/>
              <a:buChar char=""/>
            </a:pPr>
            <a:r>
              <a:rPr lang="en-US" sz="1700"/>
              <a:t>Actively pursuing diversification of Jefferson Lab’s mission and planning for the CEBAF future</a:t>
            </a:r>
          </a:p>
          <a:p>
            <a:pPr lvl="1">
              <a:lnSpc>
                <a:spcPct val="100000"/>
              </a:lnSpc>
              <a:buFont typeface="Arial" panose="020B0604020202020204" pitchFamily="34" charset="0"/>
              <a:buChar char="̶"/>
            </a:pPr>
            <a:r>
              <a:rPr lang="en-US" sz="1700"/>
              <a:t>CEBAF Science at the Luminosity Frontier, January 23-25, 2023 </a:t>
            </a:r>
          </a:p>
          <a:p>
            <a:pPr lvl="1">
              <a:lnSpc>
                <a:spcPct val="100000"/>
              </a:lnSpc>
              <a:buFont typeface="Arial" panose="020B0604020202020204" pitchFamily="34" charset="0"/>
              <a:buChar char="̶"/>
            </a:pPr>
            <a:r>
              <a:rPr lang="en-US" sz="1700"/>
              <a:t>HPDF Proposal</a:t>
            </a:r>
          </a:p>
          <a:p>
            <a:endParaRPr lang="en-US" sz="2000" dirty="0"/>
          </a:p>
        </p:txBody>
      </p:sp>
      <p:pic>
        <p:nvPicPr>
          <p:cNvPr id="8" name="Picture 7" descr="A picture containing vegetable&#10;&#10;Description automatically generated">
            <a:extLst>
              <a:ext uri="{FF2B5EF4-FFF2-40B4-BE49-F238E27FC236}">
                <a16:creationId xmlns:a16="http://schemas.microsoft.com/office/drawing/2014/main" id="{F849ACA6-019C-7BF0-74CB-235B235D58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284351" y="269114"/>
            <a:ext cx="2077704" cy="2322754"/>
          </a:xfrm>
          <a:prstGeom prst="rect">
            <a:avLst/>
          </a:prstGeom>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FC77CE69-5896-D188-F8EA-AA34C35E73E7}"/>
              </a:ext>
            </a:extLst>
          </p:cNvPr>
          <p:cNvGrpSpPr/>
          <p:nvPr/>
        </p:nvGrpSpPr>
        <p:grpSpPr>
          <a:xfrm>
            <a:off x="9751378" y="4153453"/>
            <a:ext cx="2332037" cy="1560229"/>
            <a:chOff x="9189403" y="4124878"/>
            <a:chExt cx="2332037" cy="1560229"/>
          </a:xfrm>
        </p:grpSpPr>
        <p:pic>
          <p:nvPicPr>
            <p:cNvPr id="10" name="Picture 2" descr="DOE Office of Science Director Asmeret Asefaw Berhe delivers the keynote address for the ceremony to announce the Biomedical Research &amp; Innovation Center.">
              <a:extLst>
                <a:ext uri="{FF2B5EF4-FFF2-40B4-BE49-F238E27FC236}">
                  <a16:creationId xmlns:a16="http://schemas.microsoft.com/office/drawing/2014/main" id="{77EC94E8-8FB2-1783-6CEF-32430F2E2F8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89403" y="4124878"/>
              <a:ext cx="2332037" cy="15602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952C390-C8F0-6B8A-F761-D522C62CA4A9}"/>
                </a:ext>
              </a:extLst>
            </p:cNvPr>
            <p:cNvSpPr txBox="1"/>
            <p:nvPr/>
          </p:nvSpPr>
          <p:spPr>
            <a:xfrm>
              <a:off x="9414559" y="5368516"/>
              <a:ext cx="1881723" cy="237757"/>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SC Director Berhe Visit</a:t>
              </a:r>
            </a:p>
          </p:txBody>
        </p:sp>
      </p:grpSp>
      <p:grpSp>
        <p:nvGrpSpPr>
          <p:cNvPr id="12" name="Group 11">
            <a:extLst>
              <a:ext uri="{FF2B5EF4-FFF2-40B4-BE49-F238E27FC236}">
                <a16:creationId xmlns:a16="http://schemas.microsoft.com/office/drawing/2014/main" id="{FAAEE86E-41E5-8D6F-D4F0-FD87518CBE7D}"/>
              </a:ext>
            </a:extLst>
          </p:cNvPr>
          <p:cNvGrpSpPr/>
          <p:nvPr/>
        </p:nvGrpSpPr>
        <p:grpSpPr>
          <a:xfrm>
            <a:off x="8274180" y="2804505"/>
            <a:ext cx="2346195" cy="1517155"/>
            <a:chOff x="7712205" y="2775930"/>
            <a:chExt cx="2346195" cy="1517155"/>
          </a:xfrm>
        </p:grpSpPr>
        <p:pic>
          <p:nvPicPr>
            <p:cNvPr id="13" name="Picture 12" descr="A group of people posing for a photo&#10;&#10;Description automatically generated">
              <a:extLst>
                <a:ext uri="{FF2B5EF4-FFF2-40B4-BE49-F238E27FC236}">
                  <a16:creationId xmlns:a16="http://schemas.microsoft.com/office/drawing/2014/main" id="{EF9859C0-EBD9-7545-4E49-515B424207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12205" y="2775930"/>
              <a:ext cx="2346195" cy="1517155"/>
            </a:xfrm>
            <a:prstGeom prst="rect">
              <a:avLst/>
            </a:prstGeom>
          </p:spPr>
        </p:pic>
        <p:sp>
          <p:nvSpPr>
            <p:cNvPr id="14" name="TextBox 13">
              <a:extLst>
                <a:ext uri="{FF2B5EF4-FFF2-40B4-BE49-F238E27FC236}">
                  <a16:creationId xmlns:a16="http://schemas.microsoft.com/office/drawing/2014/main" id="{39F547F3-98B1-4C98-34A6-825CE72B6512}"/>
                </a:ext>
              </a:extLst>
            </p:cNvPr>
            <p:cNvSpPr txBox="1"/>
            <p:nvPr/>
          </p:nvSpPr>
          <p:spPr>
            <a:xfrm>
              <a:off x="8055501" y="3972370"/>
              <a:ext cx="1789539" cy="237757"/>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EPIC Collaboration meeting</a:t>
              </a:r>
            </a:p>
          </p:txBody>
        </p:sp>
      </p:grpSp>
    </p:spTree>
    <p:extLst>
      <p:ext uri="{BB962C8B-B14F-4D97-AF65-F5344CB8AC3E}">
        <p14:creationId xmlns:p14="http://schemas.microsoft.com/office/powerpoint/2010/main" val="205898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DB15-A40F-CAFB-A849-9B46B3D4ADA0}"/>
              </a:ext>
            </a:extLst>
          </p:cNvPr>
          <p:cNvSpPr>
            <a:spLocks noGrp="1"/>
          </p:cNvSpPr>
          <p:nvPr>
            <p:ph type="title"/>
          </p:nvPr>
        </p:nvSpPr>
        <p:spPr/>
        <p:txBody>
          <a:bodyPr/>
          <a:lstStyle/>
          <a:p>
            <a:r>
              <a:rPr lang="en-US" cap="small" dirty="0"/>
              <a:t>CEBAF Experiment Finds Gluon Mass in the Proton</a:t>
            </a:r>
          </a:p>
        </p:txBody>
      </p:sp>
      <p:sp>
        <p:nvSpPr>
          <p:cNvPr id="7" name="Content Placeholder 4">
            <a:extLst>
              <a:ext uri="{FF2B5EF4-FFF2-40B4-BE49-F238E27FC236}">
                <a16:creationId xmlns:a16="http://schemas.microsoft.com/office/drawing/2014/main" id="{7743BDD1-DF0D-ECE7-2E53-AA6520EA8E6F}"/>
              </a:ext>
            </a:extLst>
          </p:cNvPr>
          <p:cNvSpPr>
            <a:spLocks noGrp="1"/>
          </p:cNvSpPr>
          <p:nvPr>
            <p:ph idx="1"/>
          </p:nvPr>
        </p:nvSpPr>
        <p:spPr>
          <a:xfrm>
            <a:off x="4467207" y="1925523"/>
            <a:ext cx="2691422" cy="2960360"/>
          </a:xfrm>
          <a:solidFill>
            <a:srgbClr val="5CB8E0"/>
          </a:solidFill>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nSpc>
                <a:spcPct val="100000"/>
              </a:lnSpc>
              <a:buFont typeface="Wingdings 2" panose="05020102010507070707" pitchFamily="18" charset="2"/>
              <a:buChar char=""/>
            </a:pPr>
            <a:r>
              <a:rPr lang="en-US" dirty="0"/>
              <a:t>Near threshold J/psi photoproduction experiment. </a:t>
            </a:r>
          </a:p>
          <a:p>
            <a:pPr>
              <a:lnSpc>
                <a:spcPct val="100000"/>
              </a:lnSpc>
              <a:buFont typeface="Wingdings 2" panose="05020102010507070707" pitchFamily="18" charset="2"/>
              <a:buChar char=""/>
            </a:pPr>
            <a:r>
              <a:rPr lang="en-US" dirty="0"/>
              <a:t>Inner Gluon radius: 0.52 +/- 0.03 </a:t>
            </a:r>
            <a:r>
              <a:rPr lang="en-US" dirty="0" err="1"/>
              <a:t>fm</a:t>
            </a:r>
            <a:endParaRPr lang="en-US" dirty="0"/>
          </a:p>
          <a:p>
            <a:pPr>
              <a:lnSpc>
                <a:spcPct val="100000"/>
              </a:lnSpc>
              <a:buFont typeface="Wingdings 2" panose="05020102010507070707" pitchFamily="18" charset="2"/>
              <a:buChar char=""/>
            </a:pPr>
            <a:r>
              <a:rPr lang="en-US" dirty="0"/>
              <a:t>Charge radius: ~0.84-0.88 </a:t>
            </a:r>
            <a:r>
              <a:rPr lang="en-US" dirty="0" err="1"/>
              <a:t>fm</a:t>
            </a:r>
            <a:endParaRPr lang="en-US" dirty="0"/>
          </a:p>
          <a:p>
            <a:pPr>
              <a:lnSpc>
                <a:spcPct val="100000"/>
              </a:lnSpc>
              <a:buFont typeface="Wingdings 2" panose="05020102010507070707" pitchFamily="18" charset="2"/>
              <a:buChar char=""/>
            </a:pPr>
            <a:r>
              <a:rPr lang="en-US" dirty="0"/>
              <a:t>Scalar gluon rad: 1.069+/-0.056 </a:t>
            </a:r>
            <a:r>
              <a:rPr lang="en-US" dirty="0" err="1"/>
              <a:t>fm</a:t>
            </a:r>
            <a:endParaRPr lang="en-US" dirty="0"/>
          </a:p>
        </p:txBody>
      </p:sp>
      <p:pic>
        <p:nvPicPr>
          <p:cNvPr id="9" name="Picture 4" descr="figure 1">
            <a:extLst>
              <a:ext uri="{FF2B5EF4-FFF2-40B4-BE49-F238E27FC236}">
                <a16:creationId xmlns:a16="http://schemas.microsoft.com/office/drawing/2014/main" id="{367AFC98-3C06-336C-577A-7D1715A21B9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06385" y="3030994"/>
            <a:ext cx="4143974" cy="27779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vegetable&#10;&#10;Description automatically generated">
            <a:extLst>
              <a:ext uri="{FF2B5EF4-FFF2-40B4-BE49-F238E27FC236}">
                <a16:creationId xmlns:a16="http://schemas.microsoft.com/office/drawing/2014/main" id="{B91C9637-84A4-A890-0E5E-D350D35168A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27532" y="1273107"/>
            <a:ext cx="3991919" cy="4462736"/>
          </a:xfrm>
          <a:prstGeom prst="rect">
            <a:avLst/>
          </a:prstGeom>
          <a:ln>
            <a:noFill/>
          </a:ln>
          <a:extLst>
            <a:ext uri="{53640926-AAD7-44D8-BBD7-CCE9431645EC}">
              <a14:shadowObscured xmlns:a14="http://schemas.microsoft.com/office/drawing/2010/main"/>
            </a:ext>
          </a:extLst>
        </p:spPr>
      </p:pic>
      <p:pic>
        <p:nvPicPr>
          <p:cNvPr id="11" name="Picture 6" descr="Fig. 1">
            <a:extLst>
              <a:ext uri="{FF2B5EF4-FFF2-40B4-BE49-F238E27FC236}">
                <a16:creationId xmlns:a16="http://schemas.microsoft.com/office/drawing/2014/main" id="{A4D0AA0B-9DE6-D447-AA32-0B85DE754C0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315"/>
          <a:stretch/>
        </p:blipFill>
        <p:spPr bwMode="auto">
          <a:xfrm>
            <a:off x="7902384" y="880373"/>
            <a:ext cx="3595816" cy="23935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1269D6D-5158-9755-C22D-156BA10D724B}"/>
              </a:ext>
            </a:extLst>
          </p:cNvPr>
          <p:cNvSpPr txBox="1"/>
          <p:nvPr/>
        </p:nvSpPr>
        <p:spPr>
          <a:xfrm>
            <a:off x="1276759" y="6127032"/>
            <a:ext cx="830161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“Determining the gluonic gravitational form factors of the proton, Duran et al, Nature 615, 813 (2023)</a:t>
            </a:r>
          </a:p>
        </p:txBody>
      </p:sp>
      <p:sp>
        <p:nvSpPr>
          <p:cNvPr id="13" name="TextBox 12">
            <a:extLst>
              <a:ext uri="{FF2B5EF4-FFF2-40B4-BE49-F238E27FC236}">
                <a16:creationId xmlns:a16="http://schemas.microsoft.com/office/drawing/2014/main" id="{BF58F207-27E2-B22E-A6C7-C453992F0081}"/>
              </a:ext>
            </a:extLst>
          </p:cNvPr>
          <p:cNvSpPr txBox="1"/>
          <p:nvPr/>
        </p:nvSpPr>
        <p:spPr>
          <a:xfrm>
            <a:off x="8867809" y="5735843"/>
            <a:ext cx="19278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measured in Hall C</a:t>
            </a:r>
          </a:p>
        </p:txBody>
      </p:sp>
    </p:spTree>
    <p:extLst>
      <p:ext uri="{BB962C8B-B14F-4D97-AF65-F5344CB8AC3E}">
        <p14:creationId xmlns:p14="http://schemas.microsoft.com/office/powerpoint/2010/main" val="47412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3D2A-194E-57E3-2073-85BBA91D7F10}"/>
              </a:ext>
            </a:extLst>
          </p:cNvPr>
          <p:cNvSpPr>
            <a:spLocks noGrp="1"/>
          </p:cNvSpPr>
          <p:nvPr>
            <p:ph type="title"/>
          </p:nvPr>
        </p:nvSpPr>
        <p:spPr/>
        <p:txBody>
          <a:bodyPr>
            <a:noAutofit/>
          </a:bodyPr>
          <a:lstStyle/>
          <a:p>
            <a:r>
              <a:rPr lang="en-US" cap="small" dirty="0"/>
              <a:t>Protons Offer Surprises in Electromagnetic Structures</a:t>
            </a:r>
          </a:p>
        </p:txBody>
      </p:sp>
      <p:pic>
        <p:nvPicPr>
          <p:cNvPr id="4" name="Picture 3">
            <a:extLst>
              <a:ext uri="{FF2B5EF4-FFF2-40B4-BE49-F238E27FC236}">
                <a16:creationId xmlns:a16="http://schemas.microsoft.com/office/drawing/2014/main" id="{8D9228D6-7183-46FF-16CA-AD8F07F976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40599" y="1520377"/>
            <a:ext cx="3667050" cy="1300306"/>
          </a:xfrm>
          <a:prstGeom prst="rect">
            <a:avLst/>
          </a:prstGeom>
        </p:spPr>
      </p:pic>
      <p:pic>
        <p:nvPicPr>
          <p:cNvPr id="5" name="Picture 4">
            <a:extLst>
              <a:ext uri="{FF2B5EF4-FFF2-40B4-BE49-F238E27FC236}">
                <a16:creationId xmlns:a16="http://schemas.microsoft.com/office/drawing/2014/main" id="{91CC7F2C-705E-4918-0403-9AB779B921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172" y="1065791"/>
            <a:ext cx="6261100" cy="2095500"/>
          </a:xfrm>
          <a:prstGeom prst="rect">
            <a:avLst/>
          </a:prstGeom>
        </p:spPr>
      </p:pic>
      <p:pic>
        <p:nvPicPr>
          <p:cNvPr id="6" name="Picture 5">
            <a:extLst>
              <a:ext uri="{FF2B5EF4-FFF2-40B4-BE49-F238E27FC236}">
                <a16:creationId xmlns:a16="http://schemas.microsoft.com/office/drawing/2014/main" id="{E1A73455-FF68-80AC-DB7D-27724254FA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5488" y="3018507"/>
            <a:ext cx="3393991" cy="2742619"/>
          </a:xfrm>
          <a:prstGeom prst="rect">
            <a:avLst/>
          </a:prstGeom>
        </p:spPr>
      </p:pic>
      <p:pic>
        <p:nvPicPr>
          <p:cNvPr id="7" name="Picture 6">
            <a:extLst>
              <a:ext uri="{FF2B5EF4-FFF2-40B4-BE49-F238E27FC236}">
                <a16:creationId xmlns:a16="http://schemas.microsoft.com/office/drawing/2014/main" id="{A5317BF7-B674-FF51-8E43-50476A7D06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845" y="3077660"/>
            <a:ext cx="3205316" cy="2624312"/>
          </a:xfrm>
          <a:prstGeom prst="rect">
            <a:avLst/>
          </a:prstGeom>
        </p:spPr>
      </p:pic>
      <p:sp>
        <p:nvSpPr>
          <p:cNvPr id="8" name="TextBox 7">
            <a:extLst>
              <a:ext uri="{FF2B5EF4-FFF2-40B4-BE49-F238E27FC236}">
                <a16:creationId xmlns:a16="http://schemas.microsoft.com/office/drawing/2014/main" id="{395A5D43-2EDC-1C76-537E-A91C3C898255}"/>
              </a:ext>
            </a:extLst>
          </p:cNvPr>
          <p:cNvSpPr txBox="1"/>
          <p:nvPr/>
        </p:nvSpPr>
        <p:spPr>
          <a:xfrm>
            <a:off x="8075013" y="4037318"/>
            <a:ext cx="411698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a:ea typeface="+mn-ea"/>
                <a:cs typeface="+mn-cs"/>
              </a:rPr>
              <a:t>“Although steady progress has been made in recent years, we have</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1" u="none" strike="noStrike" kern="1200" cap="none" spc="0" normalizeH="0" baseline="0" noProof="0" dirty="0">
                <a:ln>
                  <a:noFill/>
                </a:ln>
                <a:solidFill>
                  <a:srgbClr val="000000"/>
                </a:solidFill>
                <a:effectLst/>
                <a:uLnTx/>
                <a:uFillTx/>
                <a:latin typeface="Calibri" panose="020F0502020204030204"/>
                <a:ea typeface="+mn-ea"/>
                <a:cs typeface="+mn-cs"/>
              </a:rPr>
              <a:t>yet to achieve a good understanding of how the nucleon properties</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1" u="none" strike="noStrike" kern="1200" cap="none" spc="0" normalizeH="0" baseline="0" noProof="0" dirty="0">
                <a:ln>
                  <a:noFill/>
                </a:ln>
                <a:solidFill>
                  <a:srgbClr val="000000"/>
                </a:solidFill>
                <a:effectLst/>
                <a:uLnTx/>
                <a:uFillTx/>
                <a:latin typeface="Calibri" panose="020F0502020204030204"/>
                <a:ea typeface="+mn-ea"/>
                <a:cs typeface="+mn-cs"/>
              </a:rPr>
              <a:t>emerge from the underlying dynamics of the strong interaction.”</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608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841D-15C0-4D73-9C0A-A76F6AE22FCB}"/>
              </a:ext>
            </a:extLst>
          </p:cNvPr>
          <p:cNvSpPr>
            <a:spLocks noGrp="1"/>
          </p:cNvSpPr>
          <p:nvPr>
            <p:ph type="title"/>
          </p:nvPr>
        </p:nvSpPr>
        <p:spPr/>
        <p:txBody>
          <a:bodyPr/>
          <a:lstStyle/>
          <a:p>
            <a:r>
              <a:rPr lang="en-US" cap="small" dirty="0"/>
              <a:t>Results on Path Toward Exotic Searches: a</a:t>
            </a:r>
            <a:r>
              <a:rPr lang="en-US" cap="small" baseline="-25000" dirty="0"/>
              <a:t>2</a:t>
            </a:r>
            <a:r>
              <a:rPr lang="en-US" cap="small" dirty="0"/>
              <a:t>(1320)</a:t>
            </a:r>
          </a:p>
        </p:txBody>
      </p:sp>
      <p:pic>
        <p:nvPicPr>
          <p:cNvPr id="4" name="Picture 3">
            <a:extLst>
              <a:ext uri="{FF2B5EF4-FFF2-40B4-BE49-F238E27FC236}">
                <a16:creationId xmlns:a16="http://schemas.microsoft.com/office/drawing/2014/main" id="{C7C37068-EAB5-FC27-8083-6C9B466C70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4877" y="6209715"/>
            <a:ext cx="1563624" cy="602966"/>
          </a:xfrm>
          <a:prstGeom prst="rect">
            <a:avLst/>
          </a:prstGeom>
        </p:spPr>
      </p:pic>
      <mc:AlternateContent xmlns:mc="http://schemas.openxmlformats.org/markup-compatibility/2006" xmlns:a14="http://schemas.microsoft.com/office/drawing/2010/main">
        <mc:Choice Requires="a14">
          <p:sp>
            <p:nvSpPr>
              <p:cNvPr id="5" name="The photon beam can be pictured as a beam of virtual vector mesons (  or  )…">
                <a:extLst>
                  <a:ext uri="{FF2B5EF4-FFF2-40B4-BE49-F238E27FC236}">
                    <a16:creationId xmlns:a16="http://schemas.microsoft.com/office/drawing/2014/main" id="{D72CF60E-32F8-3C51-6E14-8CDB88AC80D4}"/>
                  </a:ext>
                </a:extLst>
              </p:cNvPr>
              <p:cNvSpPr txBox="1"/>
              <p:nvPr/>
            </p:nvSpPr>
            <p:spPr>
              <a:xfrm>
                <a:off x="170742" y="994609"/>
                <a:ext cx="6826406" cy="2478242"/>
              </a:xfrm>
              <a:prstGeom prst="rect">
                <a:avLst/>
              </a:prstGeom>
              <a:ln w="12700">
                <a:miter lim="400000"/>
              </a:ln>
              <a:extLst>
                <a:ext uri="{C572A759-6A51-4108-AA02-DFA0A04FC94B}">
                  <ma14:wrappingTextBoxFlag xmlns:m="http://schemas.openxmlformats.org/officeDocument/2006/math" xmlns:ma14="http://schemas.microsoft.com/office/mac/drawingml/2011/main" xmlns="" val="1"/>
                </a:ext>
              </a:extLst>
            </p:spPr>
            <p:txBody>
              <a:bodyPr wrap="square" lIns="71437" tIns="71437" rIns="71437" bIns="71437" anchor="ctr">
                <a:spAutoFit/>
              </a:bodyPr>
              <a:lstStyle/>
              <a:p>
                <a:pPr marL="76200" marR="0" lvl="0" indent="0" algn="l" defTabSz="914400" rtl="0" eaLnBrk="1" fontAlgn="auto" latinLnBrk="0" hangingPunct="1">
                  <a:lnSpc>
                    <a:spcPct val="100000"/>
                  </a:lnSpc>
                  <a:spcBef>
                    <a:spcPts val="1900"/>
                  </a:spcBef>
                  <a:spcAft>
                    <a:spcPts val="0"/>
                  </a:spcAft>
                  <a:buClrTx/>
                  <a:buSzPct val="200000"/>
                  <a:buFontTx/>
                  <a:buNone/>
                  <a:tabLst/>
                  <a:defRPr sz="3600">
                    <a:solidFill>
                      <a:srgbClr val="000000"/>
                    </a:solidFill>
                    <a:latin typeface="Gill Sans"/>
                    <a:ea typeface="Gill Sans"/>
                    <a:cs typeface="Gill Sans"/>
                    <a:sym typeface="Gill Sans"/>
                  </a:defRPr>
                </a:pPr>
                <a:r>
                  <a:rPr kumimoji="0" sz="2000" b="0" i="0" u="none" strike="noStrike" kern="1200" cap="none" spc="0" normalizeH="0" baseline="0" noProof="0">
                    <a:ln>
                      <a:noFill/>
                    </a:ln>
                    <a:solidFill>
                      <a:srgbClr val="000000"/>
                    </a:solidFill>
                    <a:effectLst/>
                    <a:uLnTx/>
                    <a:uFillTx/>
                    <a:latin typeface="Gill Sans"/>
                    <a:sym typeface="Gill Sans"/>
                  </a:rPr>
                  <a:t>The photon beam can be pictured as a beam of virtual vector mesons (</a:t>
                </a:r>
                <a14:m>
                  <m:oMath xmlns:m="http://schemas.openxmlformats.org/officeDocument/2006/math">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𝜌</m:t>
                    </m:r>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m:t>
                    </m:r>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𝜔</m:t>
                    </m:r>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m:t>
                    </m:r>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𝜙</m:t>
                    </m:r>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m:t>
                    </m:r>
                  </m:oMath>
                </a14:m>
                <a:r>
                  <a:rPr kumimoji="0" sz="2000" b="0" i="0" u="none" strike="noStrike" kern="1200" cap="none" spc="0" normalizeH="0" baseline="0" noProof="0">
                    <a:ln>
                      <a:noFill/>
                    </a:ln>
                    <a:solidFill>
                      <a:srgbClr val="000000"/>
                    </a:solidFill>
                    <a:effectLst/>
                    <a:uLnTx/>
                    <a:uFillTx/>
                    <a:latin typeface="Gill Sans"/>
                    <a:sym typeface="Gill Sans"/>
                  </a:rPr>
                  <a:t> or </a:t>
                </a:r>
                <a14:m>
                  <m:oMath xmlns:m="http://schemas.openxmlformats.org/officeDocument/2006/math">
                    <m:f>
                      <m:fPr>
                        <m:type m:val="lin"/>
                        <m:ctrlP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ctrlPr>
                      </m:fPr>
                      <m:num>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𝐽</m:t>
                        </m:r>
                      </m:num>
                      <m:den>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𝜓</m:t>
                        </m:r>
                      </m:den>
                    </m:f>
                  </m:oMath>
                </a14:m>
                <a:r>
                  <a:rPr kumimoji="0" sz="2000" b="0" i="0" u="none" strike="noStrike" kern="1200" cap="none" spc="0" normalizeH="0" baseline="0" noProof="0">
                    <a:ln>
                      <a:noFill/>
                    </a:ln>
                    <a:solidFill>
                      <a:srgbClr val="000000"/>
                    </a:solidFill>
                    <a:effectLst/>
                    <a:uLnTx/>
                    <a:uFillTx/>
                    <a:latin typeface="Gill Sans"/>
                    <a:sym typeface="Gill Sans"/>
                  </a:rPr>
                  <a:t>)</a:t>
                </a:r>
              </a:p>
              <a:p>
                <a:pPr marL="76200" marR="0" lvl="0" indent="0" algn="l" defTabSz="914400" rtl="0" eaLnBrk="1" fontAlgn="auto" latinLnBrk="0" hangingPunct="1">
                  <a:lnSpc>
                    <a:spcPct val="100000"/>
                  </a:lnSpc>
                  <a:spcBef>
                    <a:spcPts val="1900"/>
                  </a:spcBef>
                  <a:spcAft>
                    <a:spcPts val="0"/>
                  </a:spcAft>
                  <a:buClrTx/>
                  <a:buSzPct val="200000"/>
                  <a:buFontTx/>
                  <a:buNone/>
                  <a:tabLst/>
                  <a:defRPr sz="3600">
                    <a:solidFill>
                      <a:srgbClr val="000000"/>
                    </a:solidFill>
                    <a:latin typeface="Gill Sans"/>
                    <a:ea typeface="Gill Sans"/>
                    <a:cs typeface="Gill Sans"/>
                    <a:sym typeface="Gill Sans"/>
                  </a:defRPr>
                </a:pPr>
                <a:r>
                  <a:rPr kumimoji="0" sz="2000" b="0" i="0" u="none" strike="noStrike" kern="1200" cap="none" spc="0" normalizeH="0" baseline="0" noProof="0">
                    <a:ln>
                      <a:noFill/>
                    </a:ln>
                    <a:solidFill>
                      <a:srgbClr val="000000"/>
                    </a:solidFill>
                    <a:effectLst/>
                    <a:uLnTx/>
                    <a:uFillTx/>
                    <a:latin typeface="Gill Sans"/>
                    <a:sym typeface="Gill Sans"/>
                  </a:rPr>
                  <a:t>Production of the well-known </a:t>
                </a:r>
                <a14:m>
                  <m:oMath xmlns:m="http://schemas.openxmlformats.org/officeDocument/2006/math">
                    <m:sSub>
                      <m:sSubPr>
                        <m:ctrlP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ctrlPr>
                      </m:sSubPr>
                      <m:e>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𝑎</m:t>
                        </m:r>
                      </m:e>
                      <m:sub>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2</m:t>
                        </m:r>
                      </m:sub>
                    </m:sSub>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(1320)</m:t>
                    </m:r>
                  </m:oMath>
                </a14:m>
                <a:r>
                  <a:rPr kumimoji="0" sz="2000" b="0" i="0" u="none" strike="noStrike" kern="1200" cap="none" spc="0" normalizeH="0" baseline="0" noProof="0">
                    <a:ln>
                      <a:noFill/>
                    </a:ln>
                    <a:solidFill>
                      <a:srgbClr val="000000"/>
                    </a:solidFill>
                    <a:effectLst/>
                    <a:uLnTx/>
                    <a:uFillTx/>
                    <a:latin typeface="Gill Sans"/>
                    <a:sym typeface="Gill Sans"/>
                  </a:rPr>
                  <a:t> proceeds via pion exchange in a process that looks like </a:t>
                </a:r>
                <a14:m>
                  <m:oMath xmlns:m="http://schemas.openxmlformats.org/officeDocument/2006/math">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𝜌</m:t>
                    </m:r>
                    <m:sSup>
                      <m:sSupPr>
                        <m:ctrlP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ctrlPr>
                      </m:sSupPr>
                      <m:e>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𝜋</m:t>
                        </m:r>
                      </m:e>
                      <m:sup>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m:t>
                        </m:r>
                      </m:sup>
                    </m:sSup>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m:t>
                    </m:r>
                    <m:sSubSup>
                      <m:sSubSupPr>
                        <m:ctrlP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ctrlPr>
                      </m:sSubSupPr>
                      <m:e>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𝑎</m:t>
                        </m:r>
                      </m:e>
                      <m:sub>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2</m:t>
                        </m:r>
                      </m:sub>
                      <m:sup>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m:t>
                        </m:r>
                      </m:sup>
                    </m:sSubSup>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m:t>
                    </m:r>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𝜂</m:t>
                    </m:r>
                    <m:sSup>
                      <m:sSupPr>
                        <m:ctrlP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ctrlPr>
                      </m:sSupPr>
                      <m:e>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𝜋</m:t>
                        </m:r>
                      </m:e>
                      <m:sup>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m:t>
                        </m:r>
                      </m:sup>
                    </m:sSup>
                  </m:oMath>
                </a14:m>
                <a:endParaRPr kumimoji="0" sz="2000" b="0" i="0" u="none" strike="noStrike" kern="1200" cap="none" spc="0" normalizeH="0" baseline="0" noProof="0">
                  <a:ln>
                    <a:noFill/>
                  </a:ln>
                  <a:solidFill>
                    <a:srgbClr val="000000"/>
                  </a:solidFill>
                  <a:effectLst/>
                  <a:uLnTx/>
                  <a:uFillTx/>
                  <a:latin typeface="Gill Sans"/>
                  <a:sym typeface="Gill Sans"/>
                </a:endParaRPr>
              </a:p>
              <a:p>
                <a:pPr marL="76200" marR="0" lvl="0" indent="0" algn="l" defTabSz="914400" rtl="0" eaLnBrk="1" fontAlgn="auto" latinLnBrk="0" hangingPunct="1">
                  <a:lnSpc>
                    <a:spcPct val="100000"/>
                  </a:lnSpc>
                  <a:spcBef>
                    <a:spcPts val="1900"/>
                  </a:spcBef>
                  <a:spcAft>
                    <a:spcPts val="0"/>
                  </a:spcAft>
                  <a:buClrTx/>
                  <a:buSzPct val="200000"/>
                  <a:buFontTx/>
                  <a:buNone/>
                  <a:tabLst/>
                  <a:defRPr sz="3600">
                    <a:solidFill>
                      <a:srgbClr val="000000"/>
                    </a:solidFill>
                    <a:latin typeface="Gill Sans"/>
                    <a:ea typeface="Gill Sans"/>
                    <a:cs typeface="Gill Sans"/>
                    <a:sym typeface="Gill Sans"/>
                  </a:defRPr>
                </a:pPr>
                <a:r>
                  <a:rPr kumimoji="0" sz="2000" b="0" i="0" u="none" strike="noStrike" kern="1200" cap="none" spc="0" normalizeH="0" baseline="0" noProof="0">
                    <a:ln>
                      <a:noFill/>
                    </a:ln>
                    <a:solidFill>
                      <a:srgbClr val="000000"/>
                    </a:solidFill>
                    <a:effectLst/>
                    <a:uLnTx/>
                    <a:uFillTx/>
                    <a:latin typeface="Gill Sans"/>
                    <a:sym typeface="Gill Sans"/>
                  </a:rPr>
                  <a:t>At high beam energy, the resonant nature of the </a:t>
                </a:r>
                <a14:m>
                  <m:oMath xmlns:m="http://schemas.openxmlformats.org/officeDocument/2006/math">
                    <m:sSub>
                      <m:sSubPr>
                        <m:ctrlP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ctrlPr>
                      </m:sSubPr>
                      <m:e>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𝑍</m:t>
                        </m:r>
                      </m:e>
                      <m:sub>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𝑐</m:t>
                        </m:r>
                      </m:sub>
                    </m:sSub>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(3900)</m:t>
                    </m:r>
                  </m:oMath>
                </a14:m>
                <a:r>
                  <a:rPr kumimoji="0" sz="2000" b="0" i="0" u="none" strike="noStrike" kern="1200" cap="none" spc="0" normalizeH="0" baseline="0" noProof="0">
                    <a:ln>
                      <a:noFill/>
                    </a:ln>
                    <a:solidFill>
                      <a:srgbClr val="000000"/>
                    </a:solidFill>
                    <a:effectLst/>
                    <a:uLnTx/>
                    <a:uFillTx/>
                    <a:latin typeface="Gill Sans"/>
                    <a:sym typeface="Gill Sans"/>
                  </a:rPr>
                  <a:t> can be tested via a similar process:  </a:t>
                </a:r>
                <a14:m>
                  <m:oMath xmlns:m="http://schemas.openxmlformats.org/officeDocument/2006/math">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𝐽</m:t>
                    </m:r>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m:t>
                    </m:r>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𝜓</m:t>
                    </m:r>
                    <m:sSup>
                      <m:sSupPr>
                        <m:ctrlP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ctrlPr>
                      </m:sSupPr>
                      <m:e>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𝜋</m:t>
                        </m:r>
                      </m:e>
                      <m:sup>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m:t>
                        </m:r>
                      </m:sup>
                    </m:sSup>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m:t>
                    </m:r>
                    <m:sSubSup>
                      <m:sSubSupPr>
                        <m:ctrlP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ctrlPr>
                      </m:sSubSupPr>
                      <m:e>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𝑍</m:t>
                        </m:r>
                      </m:e>
                      <m:sub>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𝑐</m:t>
                        </m:r>
                      </m:sub>
                      <m:sup>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m:t>
                        </m:r>
                      </m:sup>
                    </m:sSubSup>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m:t>
                    </m:r>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𝐽</m:t>
                    </m:r>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m:t>
                    </m:r>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𝜓</m:t>
                    </m:r>
                    <m:sSup>
                      <m:sSupPr>
                        <m:ctrlP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ctrlPr>
                      </m:sSupPr>
                      <m:e>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𝜋</m:t>
                        </m:r>
                      </m:e>
                      <m:sup>
                        <m:r>
                          <a:rPr kumimoji="0" sz="2000" b="0" i="1" u="none" strike="noStrike" kern="1200" cap="none" spc="0" normalizeH="0" baseline="0" noProof="0">
                            <a:ln>
                              <a:noFill/>
                            </a:ln>
                            <a:solidFill>
                              <a:srgbClr val="000000"/>
                            </a:solidFill>
                            <a:effectLst/>
                            <a:uLnTx/>
                            <a:uFillTx/>
                            <a:latin typeface="Cambria Math" panose="02040503050406030204" pitchFamily="18" charset="0"/>
                            <a:sym typeface="Gill Sans"/>
                          </a:rPr>
                          <m:t>−</m:t>
                        </m:r>
                      </m:sup>
                    </m:sSup>
                  </m:oMath>
                </a14:m>
                <a:endParaRPr kumimoji="0" sz="2000" b="0" i="0" u="none" strike="noStrike" kern="1200" cap="none" spc="0" normalizeH="0" baseline="0" noProof="0">
                  <a:ln>
                    <a:noFill/>
                  </a:ln>
                  <a:solidFill>
                    <a:srgbClr val="000000"/>
                  </a:solidFill>
                  <a:effectLst/>
                  <a:uLnTx/>
                  <a:uFillTx/>
                  <a:latin typeface="Gill Sans"/>
                  <a:sym typeface="Gill Sans"/>
                </a:endParaRPr>
              </a:p>
            </p:txBody>
          </p:sp>
        </mc:Choice>
        <mc:Fallback xmlns="">
          <p:sp>
            <p:nvSpPr>
              <p:cNvPr id="5" name="The photon beam can be pictured as a beam of virtual vector mesons (  or  )…">
                <a:extLst>
                  <a:ext uri="{FF2B5EF4-FFF2-40B4-BE49-F238E27FC236}">
                    <a16:creationId xmlns:a16="http://schemas.microsoft.com/office/drawing/2014/main" id="{D72CF60E-32F8-3C51-6E14-8CDB88AC80D4}"/>
                  </a:ext>
                </a:extLst>
              </p:cNvPr>
              <p:cNvSpPr txBox="1">
                <a:spLocks noRot="1" noChangeAspect="1" noMove="1" noResize="1" noEditPoints="1" noAdjustHandles="1" noChangeArrowheads="1" noChangeShapeType="1" noTextEdit="1"/>
              </p:cNvSpPr>
              <p:nvPr/>
            </p:nvSpPr>
            <p:spPr>
              <a:xfrm>
                <a:off x="170742" y="994609"/>
                <a:ext cx="6826406" cy="2478242"/>
              </a:xfrm>
              <a:prstGeom prst="rect">
                <a:avLst/>
              </a:prstGeom>
              <a:blipFill>
                <a:blip r:embed="rId3"/>
                <a:stretch>
                  <a:fillRect l="-89" t="-5160" r="-179" b="-2703"/>
                </a:stretch>
              </a:blipFill>
              <a:ln w="12700">
                <a:miter lim="400000"/>
              </a:ln>
              <a:extLst>
                <a:ext uri="{C572A759-6A51-4108-AA02-DFA0A04FC94B}">
                  <ma14:wrappingTextBoxFlag xmlns:a14="http://schemas.microsoft.com/office/drawing/2010/main" xmlns:m="http://schemas.openxmlformats.org/officeDocument/2006/math" xmlns:ma14="http://schemas.microsoft.com/office/mac/drawingml/2011/main" xmlns="" val="1"/>
                </a:ext>
              </a:extLst>
            </p:spPr>
            <p:txBody>
              <a:bodyPr/>
              <a:lstStyle/>
              <a:p>
                <a:r>
                  <a:rPr lang="en-US">
                    <a:noFill/>
                  </a:rPr>
                  <a:t> </a:t>
                </a:r>
              </a:p>
            </p:txBody>
          </p:sp>
        </mc:Fallback>
      </mc:AlternateContent>
      <p:pic>
        <p:nvPicPr>
          <p:cNvPr id="6" name="Picture 5">
            <a:extLst>
              <a:ext uri="{FF2B5EF4-FFF2-40B4-BE49-F238E27FC236}">
                <a16:creationId xmlns:a16="http://schemas.microsoft.com/office/drawing/2014/main" id="{A6B20009-1D82-610F-A40F-E08F34FC69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3548" y="3699528"/>
            <a:ext cx="7772400" cy="2907233"/>
          </a:xfrm>
          <a:prstGeom prst="rect">
            <a:avLst/>
          </a:prstGeom>
        </p:spPr>
      </p:pic>
      <p:pic>
        <p:nvPicPr>
          <p:cNvPr id="7" name="Picture 6">
            <a:extLst>
              <a:ext uri="{FF2B5EF4-FFF2-40B4-BE49-F238E27FC236}">
                <a16:creationId xmlns:a16="http://schemas.microsoft.com/office/drawing/2014/main" id="{A4D66108-C19C-3617-2FEF-E0920DB04C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5868" y="1069237"/>
            <a:ext cx="4297287" cy="3860571"/>
          </a:xfrm>
          <a:prstGeom prst="rect">
            <a:avLst/>
          </a:prstGeom>
        </p:spPr>
      </p:pic>
      <p:sp>
        <p:nvSpPr>
          <p:cNvPr id="8" name="TextBox 7">
            <a:extLst>
              <a:ext uri="{FF2B5EF4-FFF2-40B4-BE49-F238E27FC236}">
                <a16:creationId xmlns:a16="http://schemas.microsoft.com/office/drawing/2014/main" id="{50E32E30-9DF1-D957-88E4-193FD3FCEA8E}"/>
              </a:ext>
            </a:extLst>
          </p:cNvPr>
          <p:cNvSpPr txBox="1"/>
          <p:nvPr/>
        </p:nvSpPr>
        <p:spPr>
          <a:xfrm>
            <a:off x="9354511" y="5153144"/>
            <a:ext cx="2437073" cy="5909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J/</a:t>
            </a:r>
            <a:r>
              <a:rPr kumimoji="0" lang="en-US" sz="1800" b="0" i="0" u="none" strike="noStrike" kern="1200" cap="none" spc="0" normalizeH="0" baseline="0" noProof="0" dirty="0">
                <a:ln>
                  <a:noFill/>
                </a:ln>
                <a:solidFill>
                  <a:srgbClr val="000000"/>
                </a:solidFill>
                <a:effectLst/>
                <a:uLnTx/>
                <a:uFillTx/>
                <a:latin typeface="Symbol" pitchFamily="2" charset="2"/>
                <a:ea typeface="+mn-ea"/>
                <a:cs typeface="+mn-cs"/>
              </a:rPr>
              <a:t>y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photoproduction paper on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arXiv</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39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252DB-9842-2E1E-864E-FF15E1EA3325}"/>
              </a:ext>
            </a:extLst>
          </p:cNvPr>
          <p:cNvSpPr>
            <a:spLocks noGrp="1"/>
          </p:cNvSpPr>
          <p:nvPr>
            <p:ph type="title"/>
          </p:nvPr>
        </p:nvSpPr>
        <p:spPr>
          <a:noFill/>
        </p:spPr>
        <p:txBody>
          <a:bodyPr/>
          <a:lstStyle/>
          <a:p>
            <a:r>
              <a:rPr lang="en-US" cap="small" dirty="0"/>
              <a:t>CEBAF Status: FY22/23 Physics Run</a:t>
            </a:r>
          </a:p>
        </p:txBody>
      </p:sp>
      <p:sp>
        <p:nvSpPr>
          <p:cNvPr id="3" name="Content Placeholder 2">
            <a:extLst>
              <a:ext uri="{FF2B5EF4-FFF2-40B4-BE49-F238E27FC236}">
                <a16:creationId xmlns:a16="http://schemas.microsoft.com/office/drawing/2014/main" id="{CD9337D0-F903-0A44-C6A8-AF426DF65248}"/>
              </a:ext>
            </a:extLst>
          </p:cNvPr>
          <p:cNvSpPr>
            <a:spLocks noGrp="1"/>
          </p:cNvSpPr>
          <p:nvPr>
            <p:ph idx="1"/>
          </p:nvPr>
        </p:nvSpPr>
        <p:spPr>
          <a:xfrm>
            <a:off x="347563" y="1079653"/>
            <a:ext cx="6868485" cy="5155893"/>
          </a:xfrm>
        </p:spPr>
        <p:txBody>
          <a:bodyPr>
            <a:normAutofit fontScale="70000" lnSpcReduction="20000"/>
          </a:bodyPr>
          <a:lstStyle/>
          <a:p>
            <a:pPr>
              <a:lnSpc>
                <a:spcPct val="120000"/>
              </a:lnSpc>
              <a:spcBef>
                <a:spcPts val="1800"/>
              </a:spcBef>
              <a:buFont typeface="Wingdings 2" panose="05020102010507070707" pitchFamily="18" charset="2"/>
              <a:buChar char=""/>
            </a:pPr>
            <a:r>
              <a:rPr lang="en-US" sz="2300" dirty="0"/>
              <a:t>FY22: ran from start of FY into February, with short holiday break</a:t>
            </a:r>
          </a:p>
          <a:p>
            <a:pPr lvl="1">
              <a:lnSpc>
                <a:spcPct val="120000"/>
              </a:lnSpc>
              <a:buFont typeface="Arial" panose="020B0604020202020204" pitchFamily="34" charset="0"/>
              <a:buChar char="̶"/>
            </a:pPr>
            <a:r>
              <a:rPr lang="en-US" dirty="0"/>
              <a:t>For FY22 achieved 3790.8 delivered operating hours and had 1291.8 unscheduled failure hours; reliability ~76.5%</a:t>
            </a:r>
          </a:p>
          <a:p>
            <a:pPr>
              <a:lnSpc>
                <a:spcPct val="120000"/>
              </a:lnSpc>
            </a:pPr>
            <a:r>
              <a:rPr lang="en-US" dirty="0"/>
              <a:t>FY23: ran from start of FY into March, with short holiday break</a:t>
            </a:r>
          </a:p>
          <a:p>
            <a:pPr lvl="1">
              <a:lnSpc>
                <a:spcPct val="120000"/>
              </a:lnSpc>
              <a:buFont typeface="Arial" panose="020B0604020202020204" pitchFamily="34" charset="0"/>
              <a:buChar char="̶"/>
            </a:pPr>
            <a:r>
              <a:rPr lang="en-US" dirty="0"/>
              <a:t>For FY23 to-date achieved 2451.7 delivered operating hours and had 975.6 unscheduled failure hours: reliability to-date ~72.1%</a:t>
            </a:r>
          </a:p>
          <a:p>
            <a:pPr>
              <a:lnSpc>
                <a:spcPct val="120000"/>
              </a:lnSpc>
              <a:spcBef>
                <a:spcPts val="1800"/>
              </a:spcBef>
              <a:buFont typeface="Wingdings 2" panose="05020102010507070707" pitchFamily="18" charset="2"/>
              <a:buChar char=""/>
            </a:pPr>
            <a:r>
              <a:rPr lang="en-US" sz="2300" dirty="0"/>
              <a:t>Startups have been smooth after holiday shutdown period</a:t>
            </a:r>
          </a:p>
          <a:p>
            <a:pPr>
              <a:lnSpc>
                <a:spcPct val="120000"/>
              </a:lnSpc>
              <a:spcBef>
                <a:spcPts val="1800"/>
              </a:spcBef>
              <a:buFont typeface="Wingdings 2" panose="05020102010507070707" pitchFamily="18" charset="2"/>
              <a:buChar char=""/>
            </a:pPr>
            <a:r>
              <a:rPr lang="en-US" sz="2300" dirty="0"/>
              <a:t>Continuing to improve our safety posture – will cause some schedule delays</a:t>
            </a:r>
          </a:p>
          <a:p>
            <a:pPr marL="0" indent="0">
              <a:lnSpc>
                <a:spcPct val="120000"/>
              </a:lnSpc>
              <a:buClrTx/>
              <a:buNone/>
            </a:pPr>
            <a:endParaRPr lang="en-US" sz="1050" dirty="0"/>
          </a:p>
          <a:p>
            <a:pPr marL="0" indent="0">
              <a:lnSpc>
                <a:spcPct val="120000"/>
              </a:lnSpc>
              <a:buClrTx/>
              <a:buNone/>
            </a:pPr>
            <a:r>
              <a:rPr lang="en-US" sz="2400" b="1" dirty="0"/>
              <a:t>Ongoing effort to get to desired beam current at the higher energy (CEBAF Performance Plan)</a:t>
            </a:r>
          </a:p>
          <a:p>
            <a:pPr>
              <a:lnSpc>
                <a:spcPct val="120000"/>
              </a:lnSpc>
            </a:pPr>
            <a:endParaRPr lang="en-US" dirty="0"/>
          </a:p>
        </p:txBody>
      </p:sp>
      <p:pic>
        <p:nvPicPr>
          <p:cNvPr id="4" name="Picture 3">
            <a:extLst>
              <a:ext uri="{FF2B5EF4-FFF2-40B4-BE49-F238E27FC236}">
                <a16:creationId xmlns:a16="http://schemas.microsoft.com/office/drawing/2014/main" id="{05743BC3-3E77-21C3-89D3-209C8857CD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8046" y="4315861"/>
            <a:ext cx="3086931" cy="1919685"/>
          </a:xfrm>
          <a:prstGeom prst="rect">
            <a:avLst/>
          </a:prstGeom>
        </p:spPr>
      </p:pic>
      <p:pic>
        <p:nvPicPr>
          <p:cNvPr id="6" name="Picture 5">
            <a:extLst>
              <a:ext uri="{FF2B5EF4-FFF2-40B4-BE49-F238E27FC236}">
                <a16:creationId xmlns:a16="http://schemas.microsoft.com/office/drawing/2014/main" id="{07F7E192-4BBB-4AA4-4EB9-D4676BFB36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4014" y="1069614"/>
            <a:ext cx="4898449" cy="2939565"/>
          </a:xfrm>
          <a:prstGeom prst="rect">
            <a:avLst/>
          </a:prstGeom>
        </p:spPr>
      </p:pic>
    </p:spTree>
    <p:extLst>
      <p:ext uri="{BB962C8B-B14F-4D97-AF65-F5344CB8AC3E}">
        <p14:creationId xmlns:p14="http://schemas.microsoft.com/office/powerpoint/2010/main" val="44619978"/>
      </p:ext>
    </p:extLst>
  </p:cSld>
  <p:clrMapOvr>
    <a:masterClrMapping/>
  </p:clrMapOvr>
</p:sld>
</file>

<file path=ppt/theme/theme1.xml><?xml version="1.0" encoding="utf-8"?>
<a:theme xmlns:a="http://schemas.openxmlformats.org/drawingml/2006/main" name="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 id="{C0EB04B0-D86C-9243-8720-2D2052F85E0F}" vid="{A3F60B28-C595-C340-94C0-76EB0CED3D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24996</TotalTime>
  <Words>1788</Words>
  <Application>Microsoft Macintosh PowerPoint</Application>
  <PresentationFormat>Widescreen</PresentationFormat>
  <Paragraphs>226</Paragraphs>
  <Slides>21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Black</vt:lpstr>
      <vt:lpstr>Avenir</vt:lpstr>
      <vt:lpstr>Calibri</vt:lpstr>
      <vt:lpstr>Cambria Math</vt:lpstr>
      <vt:lpstr>Gill Sans</vt:lpstr>
      <vt:lpstr>Symbol</vt:lpstr>
      <vt:lpstr>Wingdings 2</vt:lpstr>
      <vt:lpstr>Presentations (Wide Screen)</vt:lpstr>
      <vt:lpstr>Jefferson Laboratory Science and the Future</vt:lpstr>
      <vt:lpstr>PowerPoint Presentation</vt:lpstr>
      <vt:lpstr>Emergent phenomena in QCD</vt:lpstr>
      <vt:lpstr>Several open QCD questions</vt:lpstr>
      <vt:lpstr>JLab News and Highlights</vt:lpstr>
      <vt:lpstr>CEBAF Experiment Finds Gluon Mass in the Proton</vt:lpstr>
      <vt:lpstr>Protons Offer Surprises in Electromagnetic Structures</vt:lpstr>
      <vt:lpstr>Results on Path Toward Exotic Searches: a2(1320)</vt:lpstr>
      <vt:lpstr>CEBAF Status: FY22/23 Physics Run</vt:lpstr>
      <vt:lpstr>Extended Experimental Schedule</vt:lpstr>
      <vt:lpstr>PowerPoint Presentation</vt:lpstr>
      <vt:lpstr>Scientific Vignettes for the 22 GeV Upgrade</vt:lpstr>
      <vt:lpstr>Technically feasible, cost effective, and innovative path</vt:lpstr>
      <vt:lpstr>Notional CEBAF &amp; Upgrade Schedule (FY24 – FY42)</vt:lpstr>
      <vt:lpstr>JLab provides unmatched capability in the QCD valence region (larger x)</vt:lpstr>
      <vt:lpstr>PowerPoint Presentation</vt:lpstr>
      <vt:lpstr>DOE National Laboratory Program Announcement  LAB 23-3020</vt:lpstr>
      <vt:lpstr>JLab brings great value to HPDF</vt:lpstr>
      <vt:lpstr>HPDF Will Provide Frictionless Access to Data Capabilities</vt:lpstr>
      <vt:lpstr>We are developing partnerships to establish the HPDF ecosystem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of contemporary physics            Quantum information and applications</dc:title>
  <dc:creator>Dean, David</dc:creator>
  <cp:lastModifiedBy>David Dean</cp:lastModifiedBy>
  <cp:revision>237</cp:revision>
  <dcterms:created xsi:type="dcterms:W3CDTF">2021-02-05T16:02:13Z</dcterms:created>
  <dcterms:modified xsi:type="dcterms:W3CDTF">2023-06-26T11:35:50Z</dcterms:modified>
</cp:coreProperties>
</file>