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handoutMasterIdLst>
    <p:handoutMasterId r:id="rId18"/>
  </p:handoutMasterIdLst>
  <p:sldIdLst>
    <p:sldId id="5650" r:id="rId5"/>
    <p:sldId id="394" r:id="rId6"/>
    <p:sldId id="273" r:id="rId7"/>
    <p:sldId id="5662" r:id="rId8"/>
    <p:sldId id="393" r:id="rId9"/>
    <p:sldId id="5682" r:id="rId10"/>
    <p:sldId id="5675" r:id="rId11"/>
    <p:sldId id="2763" r:id="rId12"/>
    <p:sldId id="5687" r:id="rId13"/>
    <p:sldId id="5695" r:id="rId14"/>
    <p:sldId id="5683" r:id="rId15"/>
    <p:sldId id="641"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511BF26-355F-428B-A1D8-D74219E5793B}">
          <p14:sldIdLst>
            <p14:sldId id="5650"/>
            <p14:sldId id="394"/>
            <p14:sldId id="273"/>
            <p14:sldId id="5662"/>
            <p14:sldId id="393"/>
            <p14:sldId id="5682"/>
            <p14:sldId id="5675"/>
            <p14:sldId id="2763"/>
            <p14:sldId id="5687"/>
            <p14:sldId id="5695"/>
            <p14:sldId id="5683"/>
            <p14:sldId id="6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16" autoAdjust="0"/>
    <p:restoredTop sz="96408" autoAdjust="0"/>
  </p:normalViewPr>
  <p:slideViewPr>
    <p:cSldViewPr snapToGrid="0" snapToObjects="1">
      <p:cViewPr varScale="1">
        <p:scale>
          <a:sx n="91" d="100"/>
          <a:sy n="91" d="100"/>
        </p:scale>
        <p:origin x="156" y="48"/>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90" d="100"/>
        <a:sy n="90" d="100"/>
      </p:scale>
      <p:origin x="0" y="-144"/>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uart Henderson" userId="02f7139a-da64-416e-b91c-3097b2a7c4ea" providerId="ADAL" clId="{10C5283E-CBA7-404A-90F9-2740757573F7}"/>
    <pc:docChg chg="custSel addSld delSld modSld sldOrd modSection">
      <pc:chgData name="Stuart Henderson" userId="02f7139a-da64-416e-b91c-3097b2a7c4ea" providerId="ADAL" clId="{10C5283E-CBA7-404A-90F9-2740757573F7}" dt="2023-06-25T20:17:22.928" v="184" actId="20577"/>
      <pc:docMkLst>
        <pc:docMk/>
      </pc:docMkLst>
      <pc:sldChg chg="del">
        <pc:chgData name="Stuart Henderson" userId="02f7139a-da64-416e-b91c-3097b2a7c4ea" providerId="ADAL" clId="{10C5283E-CBA7-404A-90F9-2740757573F7}" dt="2023-06-24T23:50:58.826" v="56" actId="2696"/>
        <pc:sldMkLst>
          <pc:docMk/>
          <pc:sldMk cId="929450480" sldId="263"/>
        </pc:sldMkLst>
      </pc:sldChg>
      <pc:sldChg chg="addSp modSp">
        <pc:chgData name="Stuart Henderson" userId="02f7139a-da64-416e-b91c-3097b2a7c4ea" providerId="ADAL" clId="{10C5283E-CBA7-404A-90F9-2740757573F7}" dt="2023-06-24T23:57:39.022" v="137"/>
        <pc:sldMkLst>
          <pc:docMk/>
          <pc:sldMk cId="1322205551" sldId="273"/>
        </pc:sldMkLst>
        <pc:spChg chg="mod">
          <ac:chgData name="Stuart Henderson" userId="02f7139a-da64-416e-b91c-3097b2a7c4ea" providerId="ADAL" clId="{10C5283E-CBA7-404A-90F9-2740757573F7}" dt="2023-06-24T23:55:44.582" v="118" actId="20577"/>
          <ac:spMkLst>
            <pc:docMk/>
            <pc:sldMk cId="1322205551" sldId="273"/>
            <ac:spMk id="4" creationId="{4D6415E0-726A-41E1-9999-6F0FF3E61F12}"/>
          </ac:spMkLst>
        </pc:spChg>
        <pc:spChg chg="add">
          <ac:chgData name="Stuart Henderson" userId="02f7139a-da64-416e-b91c-3097b2a7c4ea" providerId="ADAL" clId="{10C5283E-CBA7-404A-90F9-2740757573F7}" dt="2023-06-24T23:57:39.022" v="137"/>
          <ac:spMkLst>
            <pc:docMk/>
            <pc:sldMk cId="1322205551" sldId="273"/>
            <ac:spMk id="6" creationId="{4A3356AC-3485-4F6D-9430-535FB28827D6}"/>
          </ac:spMkLst>
        </pc:spChg>
      </pc:sldChg>
      <pc:sldChg chg="modSp">
        <pc:chgData name="Stuart Henderson" userId="02f7139a-da64-416e-b91c-3097b2a7c4ea" providerId="ADAL" clId="{10C5283E-CBA7-404A-90F9-2740757573F7}" dt="2023-06-24T23:56:21.220" v="125"/>
        <pc:sldMkLst>
          <pc:docMk/>
          <pc:sldMk cId="4228553791" sldId="393"/>
        </pc:sldMkLst>
        <pc:spChg chg="mod">
          <ac:chgData name="Stuart Henderson" userId="02f7139a-da64-416e-b91c-3097b2a7c4ea" providerId="ADAL" clId="{10C5283E-CBA7-404A-90F9-2740757573F7}" dt="2023-06-24T23:56:21.220" v="125"/>
          <ac:spMkLst>
            <pc:docMk/>
            <pc:sldMk cId="4228553791" sldId="393"/>
            <ac:spMk id="8" creationId="{3A06415E-45ED-409C-8B70-BB479D5BA9C1}"/>
          </ac:spMkLst>
        </pc:spChg>
      </pc:sldChg>
      <pc:sldChg chg="modSp">
        <pc:chgData name="Stuart Henderson" userId="02f7139a-da64-416e-b91c-3097b2a7c4ea" providerId="ADAL" clId="{10C5283E-CBA7-404A-90F9-2740757573F7}" dt="2023-06-24T23:56:01.069" v="123" actId="404"/>
        <pc:sldMkLst>
          <pc:docMk/>
          <pc:sldMk cId="3078752259" sldId="394"/>
        </pc:sldMkLst>
        <pc:spChg chg="mod">
          <ac:chgData name="Stuart Henderson" userId="02f7139a-da64-416e-b91c-3097b2a7c4ea" providerId="ADAL" clId="{10C5283E-CBA7-404A-90F9-2740757573F7}" dt="2023-06-24T23:41:58.432" v="14" actId="108"/>
          <ac:spMkLst>
            <pc:docMk/>
            <pc:sldMk cId="3078752259" sldId="394"/>
            <ac:spMk id="2" creationId="{00000000-0000-0000-0000-000000000000}"/>
          </ac:spMkLst>
        </pc:spChg>
        <pc:spChg chg="mod">
          <ac:chgData name="Stuart Henderson" userId="02f7139a-da64-416e-b91c-3097b2a7c4ea" providerId="ADAL" clId="{10C5283E-CBA7-404A-90F9-2740757573F7}" dt="2023-06-24T23:56:01.069" v="123" actId="404"/>
          <ac:spMkLst>
            <pc:docMk/>
            <pc:sldMk cId="3078752259" sldId="394"/>
            <ac:spMk id="5" creationId="{00000000-0000-0000-0000-000000000000}"/>
          </ac:spMkLst>
        </pc:spChg>
      </pc:sldChg>
      <pc:sldChg chg="del">
        <pc:chgData name="Stuart Henderson" userId="02f7139a-da64-416e-b91c-3097b2a7c4ea" providerId="ADAL" clId="{10C5283E-CBA7-404A-90F9-2740757573F7}" dt="2023-06-24T23:50:48.488" v="47" actId="2696"/>
        <pc:sldMkLst>
          <pc:docMk/>
          <pc:sldMk cId="555009247" sldId="446"/>
        </pc:sldMkLst>
      </pc:sldChg>
      <pc:sldChg chg="modSp add ord">
        <pc:chgData name="Stuart Henderson" userId="02f7139a-da64-416e-b91c-3097b2a7c4ea" providerId="ADAL" clId="{10C5283E-CBA7-404A-90F9-2740757573F7}" dt="2023-06-24T23:57:11.565" v="136" actId="404"/>
        <pc:sldMkLst>
          <pc:docMk/>
          <pc:sldMk cId="1296931443" sldId="641"/>
        </pc:sldMkLst>
        <pc:spChg chg="mod">
          <ac:chgData name="Stuart Henderson" userId="02f7139a-da64-416e-b91c-3097b2a7c4ea" providerId="ADAL" clId="{10C5283E-CBA7-404A-90F9-2740757573F7}" dt="2023-06-24T23:43:04.292" v="15" actId="108"/>
          <ac:spMkLst>
            <pc:docMk/>
            <pc:sldMk cId="1296931443" sldId="641"/>
            <ac:spMk id="2" creationId="{00000000-0000-0000-0000-000000000000}"/>
          </ac:spMkLst>
        </pc:spChg>
        <pc:spChg chg="mod">
          <ac:chgData name="Stuart Henderson" userId="02f7139a-da64-416e-b91c-3097b2a7c4ea" providerId="ADAL" clId="{10C5283E-CBA7-404A-90F9-2740757573F7}" dt="2023-06-24T23:39:15.703" v="5" actId="948"/>
          <ac:spMkLst>
            <pc:docMk/>
            <pc:sldMk cId="1296931443" sldId="641"/>
            <ac:spMk id="3" creationId="{00000000-0000-0000-0000-000000000000}"/>
          </ac:spMkLst>
        </pc:spChg>
        <pc:spChg chg="mod">
          <ac:chgData name="Stuart Henderson" userId="02f7139a-da64-416e-b91c-3097b2a7c4ea" providerId="ADAL" clId="{10C5283E-CBA7-404A-90F9-2740757573F7}" dt="2023-06-24T23:57:11.565" v="136" actId="404"/>
          <ac:spMkLst>
            <pc:docMk/>
            <pc:sldMk cId="1296931443" sldId="641"/>
            <ac:spMk id="5" creationId="{00000000-0000-0000-0000-000000000000}"/>
          </ac:spMkLst>
        </pc:spChg>
      </pc:sldChg>
      <pc:sldChg chg="del">
        <pc:chgData name="Stuart Henderson" userId="02f7139a-da64-416e-b91c-3097b2a7c4ea" providerId="ADAL" clId="{10C5283E-CBA7-404A-90F9-2740757573F7}" dt="2023-06-24T23:50:54.849" v="53" actId="2696"/>
        <pc:sldMkLst>
          <pc:docMk/>
          <pc:sldMk cId="196329111" sldId="648"/>
        </pc:sldMkLst>
      </pc:sldChg>
      <pc:sldChg chg="del">
        <pc:chgData name="Stuart Henderson" userId="02f7139a-da64-416e-b91c-3097b2a7c4ea" providerId="ADAL" clId="{10C5283E-CBA7-404A-90F9-2740757573F7}" dt="2023-06-24T23:51:14.449" v="62" actId="2696"/>
        <pc:sldMkLst>
          <pc:docMk/>
          <pc:sldMk cId="1741613416" sldId="654"/>
        </pc:sldMkLst>
      </pc:sldChg>
      <pc:sldChg chg="addSp modSp ord">
        <pc:chgData name="Stuart Henderson" userId="02f7139a-da64-416e-b91c-3097b2a7c4ea" providerId="ADAL" clId="{10C5283E-CBA7-404A-90F9-2740757573F7}" dt="2023-06-24T23:57:53.870" v="140"/>
        <pc:sldMkLst>
          <pc:docMk/>
          <pc:sldMk cId="927976761" sldId="2763"/>
        </pc:sldMkLst>
        <pc:spChg chg="mod">
          <ac:chgData name="Stuart Henderson" userId="02f7139a-da64-416e-b91c-3097b2a7c4ea" providerId="ADAL" clId="{10C5283E-CBA7-404A-90F9-2740757573F7}" dt="2023-06-24T23:56:41.931" v="128"/>
          <ac:spMkLst>
            <pc:docMk/>
            <pc:sldMk cId="927976761" sldId="2763"/>
            <ac:spMk id="2" creationId="{4E354E37-878D-4508-9AA5-F0C5DE00B761}"/>
          </ac:spMkLst>
        </pc:spChg>
        <pc:spChg chg="add">
          <ac:chgData name="Stuart Henderson" userId="02f7139a-da64-416e-b91c-3097b2a7c4ea" providerId="ADAL" clId="{10C5283E-CBA7-404A-90F9-2740757573F7}" dt="2023-06-24T23:57:53.870" v="140"/>
          <ac:spMkLst>
            <pc:docMk/>
            <pc:sldMk cId="927976761" sldId="2763"/>
            <ac:spMk id="24" creationId="{4119AFC0-AB8E-415C-9E4F-00C2B54A0B2F}"/>
          </ac:spMkLst>
        </pc:spChg>
      </pc:sldChg>
      <pc:sldChg chg="del">
        <pc:chgData name="Stuart Henderson" userId="02f7139a-da64-416e-b91c-3097b2a7c4ea" providerId="ADAL" clId="{10C5283E-CBA7-404A-90F9-2740757573F7}" dt="2023-06-24T23:50:51.743" v="50" actId="2696"/>
        <pc:sldMkLst>
          <pc:docMk/>
          <pc:sldMk cId="3637019117" sldId="5656"/>
        </pc:sldMkLst>
      </pc:sldChg>
      <pc:sldChg chg="del">
        <pc:chgData name="Stuart Henderson" userId="02f7139a-da64-416e-b91c-3097b2a7c4ea" providerId="ADAL" clId="{10C5283E-CBA7-404A-90F9-2740757573F7}" dt="2023-06-24T23:51:03.864" v="60" actId="2696"/>
        <pc:sldMkLst>
          <pc:docMk/>
          <pc:sldMk cId="596952178" sldId="5660"/>
        </pc:sldMkLst>
      </pc:sldChg>
      <pc:sldChg chg="addSp modSp">
        <pc:chgData name="Stuart Henderson" userId="02f7139a-da64-416e-b91c-3097b2a7c4ea" providerId="ADAL" clId="{10C5283E-CBA7-404A-90F9-2740757573F7}" dt="2023-06-24T23:57:42.656" v="138"/>
        <pc:sldMkLst>
          <pc:docMk/>
          <pc:sldMk cId="1376591677" sldId="5662"/>
        </pc:sldMkLst>
        <pc:spChg chg="mod">
          <ac:chgData name="Stuart Henderson" userId="02f7139a-da64-416e-b91c-3097b2a7c4ea" providerId="ADAL" clId="{10C5283E-CBA7-404A-90F9-2740757573F7}" dt="2023-06-24T23:56:16.207" v="124"/>
          <ac:spMkLst>
            <pc:docMk/>
            <pc:sldMk cId="1376591677" sldId="5662"/>
            <ac:spMk id="4" creationId="{C8387959-75E6-4FD1-BAF9-5B2F84962D9F}"/>
          </ac:spMkLst>
        </pc:spChg>
        <pc:spChg chg="add">
          <ac:chgData name="Stuart Henderson" userId="02f7139a-da64-416e-b91c-3097b2a7c4ea" providerId="ADAL" clId="{10C5283E-CBA7-404A-90F9-2740757573F7}" dt="2023-06-24T23:57:42.656" v="138"/>
          <ac:spMkLst>
            <pc:docMk/>
            <pc:sldMk cId="1376591677" sldId="5662"/>
            <ac:spMk id="6" creationId="{4393DA7B-DD75-4E86-8750-125009E0D641}"/>
          </ac:spMkLst>
        </pc:spChg>
      </pc:sldChg>
      <pc:sldChg chg="del">
        <pc:chgData name="Stuart Henderson" userId="02f7139a-da64-416e-b91c-3097b2a7c4ea" providerId="ADAL" clId="{10C5283E-CBA7-404A-90F9-2740757573F7}" dt="2023-06-24T23:50:50.003" v="48" actId="2696"/>
        <pc:sldMkLst>
          <pc:docMk/>
          <pc:sldMk cId="1038773662" sldId="5665"/>
        </pc:sldMkLst>
      </pc:sldChg>
      <pc:sldChg chg="del">
        <pc:chgData name="Stuart Henderson" userId="02f7139a-da64-416e-b91c-3097b2a7c4ea" providerId="ADAL" clId="{10C5283E-CBA7-404A-90F9-2740757573F7}" dt="2023-06-24T23:50:51.119" v="49" actId="2696"/>
        <pc:sldMkLst>
          <pc:docMk/>
          <pc:sldMk cId="3466429273" sldId="5673"/>
        </pc:sldMkLst>
      </pc:sldChg>
      <pc:sldChg chg="del">
        <pc:chgData name="Stuart Henderson" userId="02f7139a-da64-416e-b91c-3097b2a7c4ea" providerId="ADAL" clId="{10C5283E-CBA7-404A-90F9-2740757573F7}" dt="2023-06-24T23:50:53.941" v="52" actId="2696"/>
        <pc:sldMkLst>
          <pc:docMk/>
          <pc:sldMk cId="3677235654" sldId="5674"/>
        </pc:sldMkLst>
      </pc:sldChg>
      <pc:sldChg chg="addSp modSp">
        <pc:chgData name="Stuart Henderson" userId="02f7139a-da64-416e-b91c-3097b2a7c4ea" providerId="ADAL" clId="{10C5283E-CBA7-404A-90F9-2740757573F7}" dt="2023-06-24T23:57:49.476" v="139"/>
        <pc:sldMkLst>
          <pc:docMk/>
          <pc:sldMk cId="285910608" sldId="5675"/>
        </pc:sldMkLst>
        <pc:spChg chg="mod">
          <ac:chgData name="Stuart Henderson" userId="02f7139a-da64-416e-b91c-3097b2a7c4ea" providerId="ADAL" clId="{10C5283E-CBA7-404A-90F9-2740757573F7}" dt="2023-06-24T23:41:32.206" v="13" actId="12"/>
          <ac:spMkLst>
            <pc:docMk/>
            <pc:sldMk cId="285910608" sldId="5675"/>
            <ac:spMk id="3" creationId="{367A9538-954C-4879-8F7E-74C0568F0691}"/>
          </ac:spMkLst>
        </pc:spChg>
        <pc:spChg chg="mod">
          <ac:chgData name="Stuart Henderson" userId="02f7139a-da64-416e-b91c-3097b2a7c4ea" providerId="ADAL" clId="{10C5283E-CBA7-404A-90F9-2740757573F7}" dt="2023-06-24T23:56:36.770" v="127"/>
          <ac:spMkLst>
            <pc:docMk/>
            <pc:sldMk cId="285910608" sldId="5675"/>
            <ac:spMk id="4" creationId="{A51DF975-2CC7-40D4-B8ED-DAFFB6D60011}"/>
          </ac:spMkLst>
        </pc:spChg>
        <pc:spChg chg="add">
          <ac:chgData name="Stuart Henderson" userId="02f7139a-da64-416e-b91c-3097b2a7c4ea" providerId="ADAL" clId="{10C5283E-CBA7-404A-90F9-2740757573F7}" dt="2023-06-24T23:57:49.476" v="139"/>
          <ac:spMkLst>
            <pc:docMk/>
            <pc:sldMk cId="285910608" sldId="5675"/>
            <ac:spMk id="5" creationId="{8293B761-8A12-471D-BCA9-E171EE020734}"/>
          </ac:spMkLst>
        </pc:spChg>
      </pc:sldChg>
      <pc:sldChg chg="del">
        <pc:chgData name="Stuart Henderson" userId="02f7139a-da64-416e-b91c-3097b2a7c4ea" providerId="ADAL" clId="{10C5283E-CBA7-404A-90F9-2740757573F7}" dt="2023-06-24T23:50:56.199" v="54" actId="2696"/>
        <pc:sldMkLst>
          <pc:docMk/>
          <pc:sldMk cId="872960222" sldId="5680"/>
        </pc:sldMkLst>
      </pc:sldChg>
      <pc:sldChg chg="modSp">
        <pc:chgData name="Stuart Henderson" userId="02f7139a-da64-416e-b91c-3097b2a7c4ea" providerId="ADAL" clId="{10C5283E-CBA7-404A-90F9-2740757573F7}" dt="2023-06-24T23:56:26.466" v="126"/>
        <pc:sldMkLst>
          <pc:docMk/>
          <pc:sldMk cId="1608603689" sldId="5682"/>
        </pc:sldMkLst>
        <pc:spChg chg="mod">
          <ac:chgData name="Stuart Henderson" userId="02f7139a-da64-416e-b91c-3097b2a7c4ea" providerId="ADAL" clId="{10C5283E-CBA7-404A-90F9-2740757573F7}" dt="2023-06-24T23:56:26.466" v="126"/>
          <ac:spMkLst>
            <pc:docMk/>
            <pc:sldMk cId="1608603689" sldId="5682"/>
            <ac:spMk id="4" creationId="{00000000-0000-0000-0000-000000000000}"/>
          </ac:spMkLst>
        </pc:spChg>
      </pc:sldChg>
      <pc:sldChg chg="modSp">
        <pc:chgData name="Stuart Henderson" userId="02f7139a-da64-416e-b91c-3097b2a7c4ea" providerId="ADAL" clId="{10C5283E-CBA7-404A-90F9-2740757573F7}" dt="2023-06-24T23:56:58.037" v="131"/>
        <pc:sldMkLst>
          <pc:docMk/>
          <pc:sldMk cId="1410407119" sldId="5683"/>
        </pc:sldMkLst>
        <pc:spChg chg="mod">
          <ac:chgData name="Stuart Henderson" userId="02f7139a-da64-416e-b91c-3097b2a7c4ea" providerId="ADAL" clId="{10C5283E-CBA7-404A-90F9-2740757573F7}" dt="2023-06-24T23:56:58.037" v="131"/>
          <ac:spMkLst>
            <pc:docMk/>
            <pc:sldMk cId="1410407119" sldId="5683"/>
            <ac:spMk id="2" creationId="{00000000-0000-0000-0000-000000000000}"/>
          </ac:spMkLst>
        </pc:spChg>
      </pc:sldChg>
      <pc:sldChg chg="del">
        <pc:chgData name="Stuart Henderson" userId="02f7139a-da64-416e-b91c-3097b2a7c4ea" providerId="ADAL" clId="{10C5283E-CBA7-404A-90F9-2740757573F7}" dt="2023-06-24T23:51:00.014" v="57" actId="2696"/>
        <pc:sldMkLst>
          <pc:docMk/>
          <pc:sldMk cId="1178854392" sldId="5684"/>
        </pc:sldMkLst>
      </pc:sldChg>
      <pc:sldChg chg="del">
        <pc:chgData name="Stuart Henderson" userId="02f7139a-da64-416e-b91c-3097b2a7c4ea" providerId="ADAL" clId="{10C5283E-CBA7-404A-90F9-2740757573F7}" dt="2023-06-24T23:51:01.199" v="58" actId="2696"/>
        <pc:sldMkLst>
          <pc:docMk/>
          <pc:sldMk cId="736465058" sldId="5686"/>
        </pc:sldMkLst>
      </pc:sldChg>
      <pc:sldChg chg="addSp modSp">
        <pc:chgData name="Stuart Henderson" userId="02f7139a-da64-416e-b91c-3097b2a7c4ea" providerId="ADAL" clId="{10C5283E-CBA7-404A-90F9-2740757573F7}" dt="2023-06-25T20:17:22.928" v="184" actId="20577"/>
        <pc:sldMkLst>
          <pc:docMk/>
          <pc:sldMk cId="3560040726" sldId="5687"/>
        </pc:sldMkLst>
        <pc:spChg chg="mod">
          <ac:chgData name="Stuart Henderson" userId="02f7139a-da64-416e-b91c-3097b2a7c4ea" providerId="ADAL" clId="{10C5283E-CBA7-404A-90F9-2740757573F7}" dt="2023-06-24T23:56:47.485" v="129"/>
          <ac:spMkLst>
            <pc:docMk/>
            <pc:sldMk cId="3560040726" sldId="5687"/>
            <ac:spMk id="4" creationId="{77350384-2294-49E7-94D9-BA6B3B46E1B2}"/>
          </ac:spMkLst>
        </pc:spChg>
        <pc:spChg chg="mod">
          <ac:chgData name="Stuart Henderson" userId="02f7139a-da64-416e-b91c-3097b2a7c4ea" providerId="ADAL" clId="{10C5283E-CBA7-404A-90F9-2740757573F7}" dt="2023-06-25T20:17:22.928" v="184" actId="20577"/>
          <ac:spMkLst>
            <pc:docMk/>
            <pc:sldMk cId="3560040726" sldId="5687"/>
            <ac:spMk id="7" creationId="{BFD84E48-29E2-41DB-8126-A718D41ED626}"/>
          </ac:spMkLst>
        </pc:spChg>
        <pc:spChg chg="add">
          <ac:chgData name="Stuart Henderson" userId="02f7139a-da64-416e-b91c-3097b2a7c4ea" providerId="ADAL" clId="{10C5283E-CBA7-404A-90F9-2740757573F7}" dt="2023-06-24T23:57:57.763" v="141"/>
          <ac:spMkLst>
            <pc:docMk/>
            <pc:sldMk cId="3560040726" sldId="5687"/>
            <ac:spMk id="10" creationId="{B1EF0729-F707-43CA-8388-F3D9A24A5324}"/>
          </ac:spMkLst>
        </pc:spChg>
      </pc:sldChg>
      <pc:sldChg chg="del">
        <pc:chgData name="Stuart Henderson" userId="02f7139a-da64-416e-b91c-3097b2a7c4ea" providerId="ADAL" clId="{10C5283E-CBA7-404A-90F9-2740757573F7}" dt="2023-06-24T23:50:57.669" v="55" actId="2696"/>
        <pc:sldMkLst>
          <pc:docMk/>
          <pc:sldMk cId="2605501491" sldId="5690"/>
        </pc:sldMkLst>
      </pc:sldChg>
      <pc:sldChg chg="del">
        <pc:chgData name="Stuart Henderson" userId="02f7139a-da64-416e-b91c-3097b2a7c4ea" providerId="ADAL" clId="{10C5283E-CBA7-404A-90F9-2740757573F7}" dt="2023-06-24T23:50:52.610" v="51" actId="2696"/>
        <pc:sldMkLst>
          <pc:docMk/>
          <pc:sldMk cId="1226313169" sldId="5691"/>
        </pc:sldMkLst>
      </pc:sldChg>
      <pc:sldChg chg="del">
        <pc:chgData name="Stuart Henderson" userId="02f7139a-da64-416e-b91c-3097b2a7c4ea" providerId="ADAL" clId="{10C5283E-CBA7-404A-90F9-2740757573F7}" dt="2023-06-24T23:51:02.366" v="59" actId="2696"/>
        <pc:sldMkLst>
          <pc:docMk/>
          <pc:sldMk cId="3610534301" sldId="5693"/>
        </pc:sldMkLst>
      </pc:sldChg>
      <pc:sldChg chg="add del">
        <pc:chgData name="Stuart Henderson" userId="02f7139a-da64-416e-b91c-3097b2a7c4ea" providerId="ADAL" clId="{10C5283E-CBA7-404A-90F9-2740757573F7}" dt="2023-06-24T23:51:04.715" v="61" actId="2696"/>
        <pc:sldMkLst>
          <pc:docMk/>
          <pc:sldMk cId="1230752664" sldId="5694"/>
        </pc:sldMkLst>
      </pc:sldChg>
      <pc:sldChg chg="add del">
        <pc:chgData name="Stuart Henderson" userId="02f7139a-da64-416e-b91c-3097b2a7c4ea" providerId="ADAL" clId="{10C5283E-CBA7-404A-90F9-2740757573F7}" dt="2023-06-24T23:43:35.006" v="17" actId="2696"/>
        <pc:sldMkLst>
          <pc:docMk/>
          <pc:sldMk cId="159953066" sldId="5695"/>
        </pc:sldMkLst>
      </pc:sldChg>
      <pc:sldChg chg="modSp add">
        <pc:chgData name="Stuart Henderson" userId="02f7139a-da64-416e-b91c-3097b2a7c4ea" providerId="ADAL" clId="{10C5283E-CBA7-404A-90F9-2740757573F7}" dt="2023-06-24T23:56:52.874" v="130"/>
        <pc:sldMkLst>
          <pc:docMk/>
          <pc:sldMk cId="1841699961" sldId="5695"/>
        </pc:sldMkLst>
        <pc:spChg chg="mod">
          <ac:chgData name="Stuart Henderson" userId="02f7139a-da64-416e-b91c-3097b2a7c4ea" providerId="ADAL" clId="{10C5283E-CBA7-404A-90F9-2740757573F7}" dt="2023-06-24T23:48:04.440" v="46" actId="20577"/>
          <ac:spMkLst>
            <pc:docMk/>
            <pc:sldMk cId="1841699961" sldId="5695"/>
            <ac:spMk id="3" creationId="{00000000-0000-0000-0000-000000000000}"/>
          </ac:spMkLst>
        </pc:spChg>
        <pc:spChg chg="mod">
          <ac:chgData name="Stuart Henderson" userId="02f7139a-da64-416e-b91c-3097b2a7c4ea" providerId="ADAL" clId="{10C5283E-CBA7-404A-90F9-2740757573F7}" dt="2023-06-24T23:56:52.874" v="130"/>
          <ac:spMkLst>
            <pc:docMk/>
            <pc:sldMk cId="1841699961" sldId="5695"/>
            <ac:spMk id="11" creationId="{3550904A-B18E-4BB2-91AD-A0FB0B8EA73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EAD31-FAB7-48B8-ABE9-96868977A62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F8184533-3B5B-44C3-A3FB-B0A8E4C9459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72FA293-15AF-4FB0-9A5A-FFBD6309DA11}" type="datetimeFigureOut">
              <a:rPr lang="en-US" smtClean="0"/>
              <a:t>6/21/2023</a:t>
            </a:fld>
            <a:endParaRPr lang="en-US"/>
          </a:p>
        </p:txBody>
      </p:sp>
      <p:sp>
        <p:nvSpPr>
          <p:cNvPr id="4" name="Footer Placeholder 3">
            <a:extLst>
              <a:ext uri="{FF2B5EF4-FFF2-40B4-BE49-F238E27FC236}">
                <a16:creationId xmlns:a16="http://schemas.microsoft.com/office/drawing/2014/main" id="{A193CE74-B17D-4176-89AA-F3CC6A2DBAC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79A98A-00C8-4677-8E04-F2513128AE4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3B1E183-D644-465A-BC74-3A675E88F933}" type="slidenum">
              <a:rPr lang="en-US" smtClean="0"/>
              <a:t>‹#›</a:t>
            </a:fld>
            <a:endParaRPr lang="en-US"/>
          </a:p>
        </p:txBody>
      </p:sp>
    </p:spTree>
    <p:extLst>
      <p:ext uri="{BB962C8B-B14F-4D97-AF65-F5344CB8AC3E}">
        <p14:creationId xmlns:p14="http://schemas.microsoft.com/office/powerpoint/2010/main" val="826970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F8F3527-BB28-884B-A511-C22C3DCF5453}" type="datetimeFigureOut">
              <a:rPr lang="en-US" smtClean="0"/>
              <a:t>6/21/2023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BBF1341-3AFE-B447-A831-9671D6A7009B}" type="slidenum">
              <a:rPr lang="en-US" sz="1300">
                <a:solidFill>
                  <a:prstClr val="black"/>
                </a:solidFill>
                <a:latin typeface="Calibri" panose="020F0502020204030204"/>
              </a:rPr>
              <a:pPr defTabSz="931774">
                <a:defRPr/>
              </a:pPr>
              <a:t>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6009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BF1341-3AFE-B447-A831-9671D6A7009B}" type="slidenum">
              <a:rPr lang="en-US" smtClean="0"/>
              <a:t>8</a:t>
            </a:fld>
            <a:endParaRPr lang="en-US"/>
          </a:p>
        </p:txBody>
      </p:sp>
    </p:spTree>
    <p:extLst>
      <p:ext uri="{BB962C8B-B14F-4D97-AF65-F5344CB8AC3E}">
        <p14:creationId xmlns:p14="http://schemas.microsoft.com/office/powerpoint/2010/main" val="2909445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F1341-3AFE-B447-A831-9671D6A7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63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question I’m asked sometime is why we’re investing in buildings and Facilities when</a:t>
            </a:r>
            <a:r>
              <a:rPr lang="en-US" baseline="0" dirty="0"/>
              <a:t> we need more funding for CEBAF?</a:t>
            </a:r>
          </a:p>
          <a:p>
            <a:endParaRPr lang="en-US" baseline="0" dirty="0"/>
          </a:p>
          <a:p>
            <a:r>
              <a:rPr lang="en-US" baseline="0" dirty="0"/>
              <a:t>It’s important to understand that the lab’s funding for these building projects is out of a different DOE program entirely.   So this does not come out of money that we might otherwise spend on CEBAF.  Another way to think about it is if we said no thanks we don’t need this funding, then that would just mean another new fancy building would be built at Berkeley, for example.  It doesn’t mean we’d get that money for CEBAF.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F1341-3AFE-B447-A831-9671D6A7009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1362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emf"/><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0" name="Picture 9">
            <a:extLst>
              <a:ext uri="{FF2B5EF4-FFF2-40B4-BE49-F238E27FC236}">
                <a16:creationId xmlns:a16="http://schemas.microsoft.com/office/drawing/2014/main" id="{BCE73E2C-4945-4C25-AAEE-F65A87F8B266}"/>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988AC98-3719-4AF6-9982-EA62EAC3F89E}"/>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507797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8932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pic>
        <p:nvPicPr>
          <p:cNvPr id="15" name="Picture 14">
            <a:extLst>
              <a:ext uri="{FF2B5EF4-FFF2-40B4-BE49-F238E27FC236}">
                <a16:creationId xmlns:a16="http://schemas.microsoft.com/office/drawing/2014/main" id="{A3518FF4-6DC6-4536-B688-E476F4433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6" name="Slide Number Placeholder 5">
            <a:extLst>
              <a:ext uri="{FF2B5EF4-FFF2-40B4-BE49-F238E27FC236}">
                <a16:creationId xmlns:a16="http://schemas.microsoft.com/office/drawing/2014/main" id="{5ED4B8FA-1EDE-465B-A6A7-47249B7EB172}"/>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7" name="Footer Placeholder 3">
            <a:extLst>
              <a:ext uri="{FF2B5EF4-FFF2-40B4-BE49-F238E27FC236}">
                <a16:creationId xmlns:a16="http://schemas.microsoft.com/office/drawing/2014/main" id="{F41113FA-6CF7-46AE-813B-8389B1A16708}"/>
              </a:ext>
            </a:extLst>
          </p:cNvPr>
          <p:cNvSpPr>
            <a:spLocks noGrp="1"/>
          </p:cNvSpPr>
          <p:nvPr>
            <p:ph type="ftr" sz="quarter" idx="11"/>
          </p:nvPr>
        </p:nvSpPr>
        <p:spPr>
          <a:xfrm>
            <a:off x="411893" y="6266576"/>
            <a:ext cx="2563249" cy="512082"/>
          </a:xfrm>
        </p:spPr>
        <p:txBody>
          <a:bodyPr anchor="t"/>
          <a:lstStyle>
            <a:lvl1pPr algn="l">
              <a:defRPr sz="900"/>
            </a:lvl1pPr>
          </a:lstStyle>
          <a:p>
            <a:r>
              <a:rPr lang="en-US"/>
              <a:t>All-Staff Meeting 6/15/2023</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3914031"/>
            <a:ext cx="3639123" cy="2312423"/>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2"/>
            <a:ext cx="3639123" cy="2312422"/>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12423"/>
          </a:xfrm>
          <a:solidFill>
            <a:schemeClr val="accent2"/>
          </a:solidFill>
        </p:spPr>
        <p:txBody>
          <a:bodyPr/>
          <a:lstStyle/>
          <a:p>
            <a:r>
              <a:rPr lang="en-US"/>
              <a:t>Click icon to add picture</a:t>
            </a:r>
          </a:p>
        </p:txBody>
      </p:sp>
      <p:pic>
        <p:nvPicPr>
          <p:cNvPr id="15" name="Picture 14">
            <a:extLst>
              <a:ext uri="{FF2B5EF4-FFF2-40B4-BE49-F238E27FC236}">
                <a16:creationId xmlns:a16="http://schemas.microsoft.com/office/drawing/2014/main" id="{6E75A32E-ABD2-4844-9739-A55DE44786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6" name="Slide Number Placeholder 5">
            <a:extLst>
              <a:ext uri="{FF2B5EF4-FFF2-40B4-BE49-F238E27FC236}">
                <a16:creationId xmlns:a16="http://schemas.microsoft.com/office/drawing/2014/main" id="{BE3E682B-0382-43BF-97EE-2CC56C06F01A}"/>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7" name="Footer Placeholder 3">
            <a:extLst>
              <a:ext uri="{FF2B5EF4-FFF2-40B4-BE49-F238E27FC236}">
                <a16:creationId xmlns:a16="http://schemas.microsoft.com/office/drawing/2014/main" id="{8F67F3BD-DFBE-4CA6-B004-C600F8627B77}"/>
              </a:ext>
            </a:extLst>
          </p:cNvPr>
          <p:cNvSpPr>
            <a:spLocks noGrp="1"/>
          </p:cNvSpPr>
          <p:nvPr>
            <p:ph type="ftr" sz="quarter" idx="11"/>
          </p:nvPr>
        </p:nvSpPr>
        <p:spPr>
          <a:xfrm>
            <a:off x="411893" y="6266576"/>
            <a:ext cx="2563249" cy="512082"/>
          </a:xfrm>
        </p:spPr>
        <p:txBody>
          <a:bodyPr anchor="t"/>
          <a:lstStyle>
            <a:lvl1pPr algn="l">
              <a:defRPr sz="900"/>
            </a:lvl1pPr>
          </a:lstStyle>
          <a:p>
            <a:r>
              <a:rPr lang="en-US"/>
              <a:t>All-Staff Meeting 6/15/2023</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9577893" y="6060426"/>
            <a:ext cx="2415529" cy="365125"/>
          </a:xfr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570" y="6194559"/>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44395"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97689"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Footer Placeholder 3"/>
          <p:cNvSpPr>
            <a:spLocks noGrp="1"/>
          </p:cNvSpPr>
          <p:nvPr>
            <p:ph type="ftr" sz="quarter" idx="11"/>
          </p:nvPr>
        </p:nvSpPr>
        <p:spPr>
          <a:xfrm>
            <a:off x="411893" y="6467336"/>
            <a:ext cx="5223851" cy="311322"/>
          </a:xfrm>
        </p:spPr>
        <p:txBody>
          <a:bodyPr/>
          <a:lstStyle>
            <a:lvl1pPr algn="l">
              <a:defRPr>
                <a:solidFill>
                  <a:schemeClr val="tx1"/>
                </a:solidFill>
              </a:defRPr>
            </a:lvl1pPr>
          </a:lstStyle>
          <a:p>
            <a:r>
              <a:rPr lang="en-US"/>
              <a:t>All Hands, Nov. 17, 2020</a:t>
            </a:r>
            <a:endParaRPr lang="en-US" dirty="0"/>
          </a:p>
        </p:txBody>
      </p:sp>
    </p:spTree>
    <p:extLst>
      <p:ext uri="{BB962C8B-B14F-4D97-AF65-F5344CB8AC3E}">
        <p14:creationId xmlns:p14="http://schemas.microsoft.com/office/powerpoint/2010/main" val="979825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19232" y="365126"/>
            <a:ext cx="1133856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319232" y="1289786"/>
            <a:ext cx="1133856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319233" y="1170209"/>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319232" y="6173866"/>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DOE Office of Science Director Briefing - March 24, 2023</a:t>
            </a:r>
          </a:p>
        </p:txBody>
      </p:sp>
    </p:spTree>
    <p:extLst>
      <p:ext uri="{BB962C8B-B14F-4D97-AF65-F5344CB8AC3E}">
        <p14:creationId xmlns:p14="http://schemas.microsoft.com/office/powerpoint/2010/main" val="1546578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midd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36884" y="331759"/>
            <a:ext cx="11338560" cy="623416"/>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336884" y="1102833"/>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336884" y="6164241"/>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TJNAF Annual Laboratory Plan 7/7/2022</a:t>
            </a:r>
          </a:p>
        </p:txBody>
      </p:sp>
    </p:spTree>
    <p:extLst>
      <p:ext uri="{BB962C8B-B14F-4D97-AF65-F5344CB8AC3E}">
        <p14:creationId xmlns:p14="http://schemas.microsoft.com/office/powerpoint/2010/main" val="132483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0" name="Picture 9">
            <a:extLst>
              <a:ext uri="{FF2B5EF4-FFF2-40B4-BE49-F238E27FC236}">
                <a16:creationId xmlns:a16="http://schemas.microsoft.com/office/drawing/2014/main" id="{0FAE7142-8BAA-4863-A4B7-21B9939AD933}"/>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42E4974-6119-4F4E-8166-DFBEDA301077}"/>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58519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26039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1C05184-0D19-4BF7-BCDF-17BDACD45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2" name="Slide Number Placeholder 5">
            <a:extLst>
              <a:ext uri="{FF2B5EF4-FFF2-40B4-BE49-F238E27FC236}">
                <a16:creationId xmlns:a16="http://schemas.microsoft.com/office/drawing/2014/main" id="{2E496E45-AD96-469D-A038-41C4064C4A59}"/>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411893" y="6266576"/>
            <a:ext cx="2563249" cy="512082"/>
          </a:xfrm>
        </p:spPr>
        <p:txBody>
          <a:bodyPr anchor="t"/>
          <a:lstStyle>
            <a:lvl1pPr algn="l">
              <a:defRPr sz="900"/>
            </a:lvl1pPr>
          </a:lstStyle>
          <a:p>
            <a:r>
              <a:rPr lang="en-US"/>
              <a:t>All-Staff Meeting 6/15/2023</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26039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6204856" y="966055"/>
            <a:ext cx="5492873" cy="526039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E9053F37-EBEA-4AFE-8845-BF19BE0558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3" name="Slide Number Placeholder 5">
            <a:extLst>
              <a:ext uri="{FF2B5EF4-FFF2-40B4-BE49-F238E27FC236}">
                <a16:creationId xmlns:a16="http://schemas.microsoft.com/office/drawing/2014/main" id="{D083BCF5-6652-4EAE-A9AE-2CC7B4A7FB06}"/>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4" name="Footer Placeholder 3">
            <a:extLst>
              <a:ext uri="{FF2B5EF4-FFF2-40B4-BE49-F238E27FC236}">
                <a16:creationId xmlns:a16="http://schemas.microsoft.com/office/drawing/2014/main" id="{16D18B57-AE9F-4494-A1DE-01DA392291E6}"/>
              </a:ext>
            </a:extLst>
          </p:cNvPr>
          <p:cNvSpPr>
            <a:spLocks noGrp="1"/>
          </p:cNvSpPr>
          <p:nvPr>
            <p:ph type="ftr" sz="quarter" idx="11"/>
          </p:nvPr>
        </p:nvSpPr>
        <p:spPr>
          <a:xfrm>
            <a:off x="411893" y="6266576"/>
            <a:ext cx="2563249" cy="512082"/>
          </a:xfrm>
        </p:spPr>
        <p:txBody>
          <a:bodyPr anchor="t"/>
          <a:lstStyle>
            <a:lvl1pPr algn="l">
              <a:defRPr sz="900"/>
            </a:lvl1pPr>
          </a:lstStyle>
          <a:p>
            <a:r>
              <a:rPr lang="en-US"/>
              <a:t>All-Staff Meeting 6/15/2023</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260397"/>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053943" y="4062939"/>
            <a:ext cx="4643786" cy="216351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B6C82EC1-D9FC-4D8F-8B56-653C9B8A5B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021516C7-68BC-4DF5-AA2F-4FFA9AD7E26A}"/>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5" name="Footer Placeholder 3">
            <a:extLst>
              <a:ext uri="{FF2B5EF4-FFF2-40B4-BE49-F238E27FC236}">
                <a16:creationId xmlns:a16="http://schemas.microsoft.com/office/drawing/2014/main" id="{71919E7B-E356-4EA2-A743-0FF2132C4B5B}"/>
              </a:ext>
            </a:extLst>
          </p:cNvPr>
          <p:cNvSpPr>
            <a:spLocks noGrp="1"/>
          </p:cNvSpPr>
          <p:nvPr>
            <p:ph type="ftr" sz="quarter" idx="11"/>
          </p:nvPr>
        </p:nvSpPr>
        <p:spPr>
          <a:xfrm>
            <a:off x="411893" y="6266576"/>
            <a:ext cx="2563249" cy="512082"/>
          </a:xfrm>
        </p:spPr>
        <p:txBody>
          <a:bodyPr anchor="t"/>
          <a:lstStyle>
            <a:lvl1pPr algn="l">
              <a:defRPr sz="900"/>
            </a:lvl1pPr>
          </a:lstStyle>
          <a:p>
            <a:r>
              <a:rPr lang="en-US"/>
              <a:t>All-Staff Meeting 6/15/2023</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26039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855260"/>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EEFD303B-5A02-4C63-85D3-0FE67F3BD8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13A6043C-F458-4C3F-AF17-2921EE748A55}"/>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5" name="Footer Placeholder 3">
            <a:extLst>
              <a:ext uri="{FF2B5EF4-FFF2-40B4-BE49-F238E27FC236}">
                <a16:creationId xmlns:a16="http://schemas.microsoft.com/office/drawing/2014/main" id="{5B8BE85D-736A-4568-BAD7-71AF9290027F}"/>
              </a:ext>
            </a:extLst>
          </p:cNvPr>
          <p:cNvSpPr>
            <a:spLocks noGrp="1"/>
          </p:cNvSpPr>
          <p:nvPr>
            <p:ph type="ftr" sz="quarter" idx="11"/>
          </p:nvPr>
        </p:nvSpPr>
        <p:spPr>
          <a:xfrm>
            <a:off x="411893" y="6266576"/>
            <a:ext cx="2563249" cy="512082"/>
          </a:xfrm>
        </p:spPr>
        <p:txBody>
          <a:bodyPr anchor="t"/>
          <a:lstStyle>
            <a:lvl1pPr algn="l">
              <a:defRPr sz="900"/>
            </a:lvl1pPr>
          </a:lstStyle>
          <a:p>
            <a:r>
              <a:rPr lang="en-US"/>
              <a:t>All-Staff Meeting 6/15/2023</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260391"/>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5"/>
            <a:ext cx="4032023" cy="2462822"/>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7AA41D01-8F81-4FC5-A1BA-7F972CF46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9900F04D-AC2F-423C-B6A2-BF80050A60C7}"/>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5" name="Footer Placeholder 3">
            <a:extLst>
              <a:ext uri="{FF2B5EF4-FFF2-40B4-BE49-F238E27FC236}">
                <a16:creationId xmlns:a16="http://schemas.microsoft.com/office/drawing/2014/main" id="{188C99F7-C75A-4AC5-8281-967C952CFA81}"/>
              </a:ext>
            </a:extLst>
          </p:cNvPr>
          <p:cNvSpPr>
            <a:spLocks noGrp="1"/>
          </p:cNvSpPr>
          <p:nvPr>
            <p:ph type="ftr" sz="quarter" idx="11"/>
          </p:nvPr>
        </p:nvSpPr>
        <p:spPr>
          <a:xfrm>
            <a:off x="411893" y="6266576"/>
            <a:ext cx="2563249" cy="512082"/>
          </a:xfrm>
        </p:spPr>
        <p:txBody>
          <a:bodyPr anchor="t"/>
          <a:lstStyle>
            <a:lvl1pPr algn="l">
              <a:defRPr sz="900"/>
            </a:lvl1pPr>
          </a:lstStyle>
          <a:p>
            <a:r>
              <a:rPr lang="en-US"/>
              <a:t>All-Staff Meeting 6/15/2023</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2603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5"/>
            <a:ext cx="4032023" cy="2462830"/>
          </a:xfrm>
          <a:solidFill>
            <a:schemeClr val="accent2"/>
          </a:solidFill>
        </p:spPr>
        <p:txBody>
          <a:bodyPr/>
          <a:lstStyle/>
          <a:p>
            <a:r>
              <a:rPr lang="en-US"/>
              <a:t>Click icon to add picture</a:t>
            </a:r>
          </a:p>
        </p:txBody>
      </p:sp>
      <p:pic>
        <p:nvPicPr>
          <p:cNvPr id="13" name="Picture 12">
            <a:extLst>
              <a:ext uri="{FF2B5EF4-FFF2-40B4-BE49-F238E27FC236}">
                <a16:creationId xmlns:a16="http://schemas.microsoft.com/office/drawing/2014/main" id="{9F129A1D-EBBE-43D3-A521-8D31A71AD8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507" y="6386243"/>
            <a:ext cx="1428001" cy="462435"/>
          </a:xfrm>
          <a:prstGeom prst="rect">
            <a:avLst/>
          </a:prstGeom>
        </p:spPr>
      </p:pic>
      <p:sp>
        <p:nvSpPr>
          <p:cNvPr id="14" name="Slide Number Placeholder 5">
            <a:extLst>
              <a:ext uri="{FF2B5EF4-FFF2-40B4-BE49-F238E27FC236}">
                <a16:creationId xmlns:a16="http://schemas.microsoft.com/office/drawing/2014/main" id="{DE4E922E-75C0-4E33-8485-087F02632FAF}"/>
              </a:ext>
            </a:extLst>
          </p:cNvPr>
          <p:cNvSpPr>
            <a:spLocks noGrp="1"/>
          </p:cNvSpPr>
          <p:nvPr>
            <p:ph type="sldNum" sz="quarter" idx="12"/>
          </p:nvPr>
        </p:nvSpPr>
        <p:spPr>
          <a:xfrm>
            <a:off x="9897757" y="647529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
        <p:nvSpPr>
          <p:cNvPr id="15" name="Footer Placeholder 3">
            <a:extLst>
              <a:ext uri="{FF2B5EF4-FFF2-40B4-BE49-F238E27FC236}">
                <a16:creationId xmlns:a16="http://schemas.microsoft.com/office/drawing/2014/main" id="{A225B541-52C0-4D6C-8D3C-79DA8F9E4020}"/>
              </a:ext>
            </a:extLst>
          </p:cNvPr>
          <p:cNvSpPr>
            <a:spLocks noGrp="1"/>
          </p:cNvSpPr>
          <p:nvPr>
            <p:ph type="ftr" sz="quarter" idx="11"/>
          </p:nvPr>
        </p:nvSpPr>
        <p:spPr>
          <a:xfrm>
            <a:off x="411893" y="6266576"/>
            <a:ext cx="2563249" cy="512082"/>
          </a:xfrm>
        </p:spPr>
        <p:txBody>
          <a:bodyPr anchor="t"/>
          <a:lstStyle>
            <a:lvl1pPr algn="l">
              <a:defRPr sz="900"/>
            </a:lvl1pPr>
          </a:lstStyle>
          <a:p>
            <a:r>
              <a:rPr lang="en-US"/>
              <a:t>All-Staff Meeting 6/15/2023</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00159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136942"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838200" y="5991227"/>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a:t>All-Staff Meeting 6/15/2023</a:t>
            </a:r>
            <a:endParaRPr lang="en-US" dirty="0"/>
          </a:p>
        </p:txBody>
      </p:sp>
      <p:sp>
        <p:nvSpPr>
          <p:cNvPr id="6" name="Slide Number Placeholder 5"/>
          <p:cNvSpPr>
            <a:spLocks noGrp="1"/>
          </p:cNvSpPr>
          <p:nvPr>
            <p:ph type="sldNum" sz="quarter" idx="4"/>
          </p:nvPr>
        </p:nvSpPr>
        <p:spPr>
          <a:xfrm>
            <a:off x="10673542" y="6356352"/>
            <a:ext cx="680258"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1" r:id="rId3"/>
    <p:sldLayoutId id="2147483662"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7" r:id="rId13"/>
    <p:sldLayoutId id="2147483678" r:id="rId14"/>
    <p:sldLayoutId id="2147483679" r:id="rId15"/>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jlab.org/human_resources/diversity"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E3B1-946C-4020-8A43-2512202DD65A}"/>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7DD32B1-FA18-42E7-B208-A86BB00C7738}"/>
              </a:ext>
            </a:extLst>
          </p:cNvPr>
          <p:cNvPicPr>
            <a:picLocks noGrp="1" noChangeAspect="1"/>
          </p:cNvPicPr>
          <p:nvPr>
            <p:ph idx="1"/>
          </p:nvPr>
        </p:nvPicPr>
        <p:blipFill>
          <a:blip r:embed="rId2"/>
          <a:stretch>
            <a:fillRect/>
          </a:stretch>
        </p:blipFill>
        <p:spPr>
          <a:xfrm>
            <a:off x="0" y="0"/>
            <a:ext cx="12186584" cy="6858000"/>
          </a:xfrm>
          <a:solidFill>
            <a:srgbClr val="C00000"/>
          </a:solidFill>
        </p:spPr>
      </p:pic>
      <p:sp>
        <p:nvSpPr>
          <p:cNvPr id="8" name="Rectangle 7">
            <a:extLst>
              <a:ext uri="{FF2B5EF4-FFF2-40B4-BE49-F238E27FC236}">
                <a16:creationId xmlns:a16="http://schemas.microsoft.com/office/drawing/2014/main" id="{82672E0B-5D32-4A85-AE6F-31F3FB3CC3BD}"/>
              </a:ext>
            </a:extLst>
          </p:cNvPr>
          <p:cNvSpPr/>
          <p:nvPr/>
        </p:nvSpPr>
        <p:spPr>
          <a:xfrm>
            <a:off x="6093292" y="0"/>
            <a:ext cx="5358714" cy="17546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sz="3200" b="1" dirty="0">
                <a:latin typeface="Arial"/>
                <a:ea typeface="Gadugi"/>
                <a:cs typeface="Arial"/>
              </a:rPr>
              <a:t>Jefferson Lab User’s Meeting </a:t>
            </a:r>
            <a:endParaRPr lang="en-US" sz="3200" b="1" dirty="0">
              <a:latin typeface="Arial" panose="020B0604020202020204" pitchFamily="34" charset="0"/>
              <a:ea typeface="Gadugi" panose="020B0502040204020203" pitchFamily="34" charset="0"/>
              <a:cs typeface="Arial" panose="020B0604020202020204" pitchFamily="34" charset="0"/>
            </a:endParaRPr>
          </a:p>
        </p:txBody>
      </p:sp>
      <p:sp>
        <p:nvSpPr>
          <p:cNvPr id="9" name="TextBox 8">
            <a:extLst>
              <a:ext uri="{FF2B5EF4-FFF2-40B4-BE49-F238E27FC236}">
                <a16:creationId xmlns:a16="http://schemas.microsoft.com/office/drawing/2014/main" id="{2996A62F-DA97-45F5-88E0-F44BC7462F55}"/>
              </a:ext>
            </a:extLst>
          </p:cNvPr>
          <p:cNvSpPr txBox="1"/>
          <p:nvPr/>
        </p:nvSpPr>
        <p:spPr>
          <a:xfrm>
            <a:off x="313079" y="4913694"/>
            <a:ext cx="9108273" cy="1815882"/>
          </a:xfrm>
          <a:prstGeom prst="rect">
            <a:avLst/>
          </a:prstGeom>
          <a:noFill/>
        </p:spPr>
        <p:txBody>
          <a:bodyPr wrap="square" lIns="91440" tIns="45720" rIns="91440" bIns="45720" rtlCol="0" anchor="t">
            <a:spAutoFit/>
          </a:bodyPr>
          <a:lstStyle/>
          <a:p>
            <a:r>
              <a:rPr lang="en-US" sz="2800" b="1" dirty="0">
                <a:solidFill>
                  <a:srgbClr val="FF0000"/>
                </a:solidFill>
                <a:latin typeface="Arial"/>
                <a:cs typeface="Arial"/>
              </a:rPr>
              <a:t>Jefferson Lab Status: News from the Lab</a:t>
            </a:r>
            <a:endParaRPr lang="en-US" sz="2000" dirty="0">
              <a:solidFill>
                <a:srgbClr val="FF0000"/>
              </a:solidFill>
              <a:latin typeface="Arial"/>
              <a:cs typeface="Arial"/>
            </a:endParaRPr>
          </a:p>
          <a:p>
            <a:r>
              <a:rPr lang="en-US" sz="2400" dirty="0">
                <a:solidFill>
                  <a:srgbClr val="FF0000"/>
                </a:solidFill>
                <a:latin typeface="Arial"/>
                <a:cs typeface="Arial"/>
              </a:rPr>
              <a:t>Stuart Henderson</a:t>
            </a:r>
          </a:p>
          <a:p>
            <a:r>
              <a:rPr lang="en-US" sz="2400" dirty="0">
                <a:solidFill>
                  <a:srgbClr val="FF0000"/>
                </a:solidFill>
                <a:latin typeface="Arial"/>
                <a:cs typeface="Arial"/>
              </a:rPr>
              <a:t>Director, Thomas Jefferson National Accelerator Facility</a:t>
            </a:r>
          </a:p>
          <a:p>
            <a:endParaRPr lang="en-US" dirty="0">
              <a:solidFill>
                <a:schemeClr val="tx1">
                  <a:lumMod val="65000"/>
                  <a:lumOff val="35000"/>
                </a:schemeClr>
              </a:solidFill>
              <a:latin typeface="Arial"/>
              <a:cs typeface="Arial"/>
            </a:endParaRPr>
          </a:p>
          <a:p>
            <a:r>
              <a:rPr lang="en-US" dirty="0">
                <a:solidFill>
                  <a:schemeClr val="tx1">
                    <a:lumMod val="65000"/>
                    <a:lumOff val="35000"/>
                  </a:schemeClr>
                </a:solidFill>
                <a:latin typeface="Arial"/>
                <a:cs typeface="Arial"/>
              </a:rPr>
              <a:t>June 26, 2023</a:t>
            </a: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557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Diversity, Equity, Inclusion and Accessibility are Uncompromising Values</a:t>
            </a:r>
          </a:p>
        </p:txBody>
      </p:sp>
      <p:sp>
        <p:nvSpPr>
          <p:cNvPr id="3" name="Content Placeholder 2"/>
          <p:cNvSpPr>
            <a:spLocks noGrp="1"/>
          </p:cNvSpPr>
          <p:nvPr>
            <p:ph idx="1"/>
          </p:nvPr>
        </p:nvSpPr>
        <p:spPr>
          <a:xfrm>
            <a:off x="411892" y="1071559"/>
            <a:ext cx="6843150" cy="5374864"/>
          </a:xfrm>
        </p:spPr>
        <p:txBody>
          <a:bodyPr>
            <a:noAutofit/>
          </a:bodyPr>
          <a:lstStyle/>
          <a:p>
            <a:pPr marL="0" lvl="0" indent="0">
              <a:lnSpc>
                <a:spcPct val="100000"/>
              </a:lnSpc>
              <a:spcBef>
                <a:spcPts val="0"/>
              </a:spcBef>
              <a:spcAft>
                <a:spcPts val="400"/>
              </a:spcAft>
              <a:buNone/>
              <a:defRPr/>
            </a:pPr>
            <a:r>
              <a:rPr lang="en-US" sz="1400" b="1" u="sng" dirty="0">
                <a:solidFill>
                  <a:schemeClr val="accent5">
                    <a:lumMod val="25000"/>
                  </a:schemeClr>
                </a:solidFill>
                <a:latin typeface="Arial" panose="020B0604020202020204" pitchFamily="34" charset="0"/>
              </a:rPr>
              <a:t>Status Update</a:t>
            </a:r>
            <a:endParaRPr lang="en-US" sz="1400" dirty="0">
              <a:solidFill>
                <a:schemeClr val="accent5">
                  <a:lumMod val="25000"/>
                </a:schemeClr>
              </a:solidFill>
              <a:latin typeface="Arial" panose="020B0604020202020204" pitchFamily="34" charset="0"/>
            </a:endParaRPr>
          </a:p>
          <a:p>
            <a:pPr marL="342900" lvl="0" indent="-342900">
              <a:lnSpc>
                <a:spcPct val="100000"/>
              </a:lnSpc>
              <a:spcBef>
                <a:spcPts val="0"/>
              </a:spcBef>
              <a:spcAft>
                <a:spcPts val="400"/>
              </a:spcAft>
              <a:defRPr/>
            </a:pPr>
            <a:r>
              <a:rPr lang="en-US" sz="1600" dirty="0">
                <a:latin typeface="Arial" panose="020B0604020202020204" pitchFamily="34" charset="0"/>
              </a:rPr>
              <a:t>Completed second Inclusion Survey with ~70% staff participation and 17% user participation</a:t>
            </a:r>
          </a:p>
          <a:p>
            <a:pPr marL="342900" lvl="0" indent="-342900">
              <a:lnSpc>
                <a:spcPct val="100000"/>
              </a:lnSpc>
              <a:spcBef>
                <a:spcPts val="0"/>
              </a:spcBef>
              <a:spcAft>
                <a:spcPts val="400"/>
              </a:spcAft>
              <a:defRPr/>
            </a:pPr>
            <a:r>
              <a:rPr lang="en-US" sz="1600" dirty="0">
                <a:latin typeface="Arial" panose="020B0604020202020204" pitchFamily="34" charset="0"/>
              </a:rPr>
              <a:t>Identified areas of focus, in particular:</a:t>
            </a:r>
          </a:p>
          <a:p>
            <a:pPr lvl="1"/>
            <a:r>
              <a:rPr lang="en-US" sz="1400" b="1" dirty="0"/>
              <a:t>Recognition &amp; Rewards</a:t>
            </a:r>
            <a:r>
              <a:rPr lang="en-US" sz="1400" dirty="0"/>
              <a:t> – Enhancing and reintroducing an employee recognition and rewards program</a:t>
            </a:r>
          </a:p>
          <a:p>
            <a:pPr lvl="1"/>
            <a:r>
              <a:rPr lang="en-US" sz="1400" b="1" dirty="0"/>
              <a:t>Communication &amp; Voice</a:t>
            </a:r>
            <a:r>
              <a:rPr lang="en-US" sz="1400" dirty="0"/>
              <a:t> – Having Regular All-Hands and Division meetings to deliver more timely communication</a:t>
            </a:r>
          </a:p>
          <a:p>
            <a:pPr lvl="1"/>
            <a:r>
              <a:rPr lang="en-US" sz="1400" b="1" dirty="0"/>
              <a:t>Decision Making</a:t>
            </a:r>
            <a:r>
              <a:rPr lang="en-US" sz="1400" dirty="0"/>
              <a:t> –Piloting </a:t>
            </a:r>
            <a:r>
              <a:rPr lang="en-US" sz="1400" i="1" dirty="0"/>
              <a:t>Just a Cup </a:t>
            </a:r>
            <a:r>
              <a:rPr lang="en-US" sz="1400" dirty="0"/>
              <a:t>mentoring program to promote networking, skill development and information sharing, that supports decision making.</a:t>
            </a:r>
          </a:p>
          <a:p>
            <a:pPr marL="347472" indent="-347472"/>
            <a:r>
              <a:rPr lang="en-US" sz="1600" dirty="0">
                <a:latin typeface="Arial" panose="020B0604020202020204" pitchFamily="34" charset="0"/>
              </a:rPr>
              <a:t>Each Division and DEIA Focus Group Leader will have meetings to provide further insights into their results </a:t>
            </a:r>
          </a:p>
          <a:p>
            <a:pPr marL="342900" indent="-342900">
              <a:lnSpc>
                <a:spcPct val="100000"/>
              </a:lnSpc>
              <a:spcBef>
                <a:spcPts val="0"/>
              </a:spcBef>
              <a:spcAft>
                <a:spcPts val="400"/>
              </a:spcAft>
              <a:defRPr/>
            </a:pPr>
            <a:r>
              <a:rPr lang="en-US" sz="1600" dirty="0">
                <a:solidFill>
                  <a:srgbClr val="000000"/>
                </a:solidFill>
                <a:latin typeface="Arial"/>
                <a:cs typeface="Arial"/>
              </a:rPr>
              <a:t>Developed and published the lab’s first diversity, equity, inclusion and accessibility (DEIA) report, which provided an overview of the DEIA program, FY22 accomplishments and planned initiatives going forward  </a:t>
            </a:r>
            <a:endParaRPr lang="en-US" sz="1200" i="1" dirty="0">
              <a:solidFill>
                <a:srgbClr val="C00000"/>
              </a:solidFill>
              <a:latin typeface="Arial" panose="020B0604020202020204" pitchFamily="34" charset="0"/>
            </a:endParaRPr>
          </a:p>
          <a:p>
            <a:pPr marL="0" indent="0" algn="ctr">
              <a:lnSpc>
                <a:spcPct val="100000"/>
              </a:lnSpc>
              <a:spcBef>
                <a:spcPts val="0"/>
              </a:spcBef>
              <a:spcAft>
                <a:spcPts val="400"/>
              </a:spcAft>
              <a:buNone/>
              <a:defRPr/>
            </a:pPr>
            <a:r>
              <a:rPr lang="en-US" sz="1400" i="1" dirty="0">
                <a:latin typeface="Arial" panose="020B0604020202020204" pitchFamily="34" charset="0"/>
              </a:rPr>
              <a:t>For more information on DEI initiatives, visit the DEI website </a:t>
            </a:r>
            <a:r>
              <a:rPr lang="en-US" sz="1200" dirty="0">
                <a:latin typeface="Arial" panose="020B0604020202020204" pitchFamily="34" charset="0"/>
                <a:hlinkClick r:id="rId3"/>
              </a:rPr>
              <a:t>https://www.jlab.org/human_resources/diversity</a:t>
            </a:r>
            <a:r>
              <a:rPr lang="en-US" sz="1200" dirty="0">
                <a:latin typeface="Arial" panose="020B0604020202020204" pitchFamily="34" charset="0"/>
              </a:rPr>
              <a:t> </a:t>
            </a:r>
            <a:endParaRPr lang="en-US" sz="1400" dirty="0">
              <a:latin typeface="Arial" panose="020B0604020202020204" pitchFamily="34" charset="0"/>
            </a:endParaRPr>
          </a:p>
          <a:p>
            <a:pPr marL="0" indent="0">
              <a:lnSpc>
                <a:spcPct val="100000"/>
              </a:lnSpc>
              <a:spcBef>
                <a:spcPts val="0"/>
              </a:spcBef>
              <a:spcAft>
                <a:spcPts val="400"/>
              </a:spcAft>
              <a:buNone/>
              <a:defRPr/>
            </a:pPr>
            <a:endParaRPr lang="en-US" sz="1400" dirty="0">
              <a:latin typeface="Arial" panose="020B0604020202020204" pitchFamily="34" charset="0"/>
            </a:endParaRPr>
          </a:p>
        </p:txBody>
      </p:sp>
      <p:sp>
        <p:nvSpPr>
          <p:cNvPr id="11" name="Footer Placeholder 4">
            <a:extLst>
              <a:ext uri="{FF2B5EF4-FFF2-40B4-BE49-F238E27FC236}">
                <a16:creationId xmlns:a16="http://schemas.microsoft.com/office/drawing/2014/main" id="{3550904A-B18E-4BB2-91AD-A0FB0B8EA735}"/>
              </a:ext>
            </a:extLst>
          </p:cNvPr>
          <p:cNvSpPr>
            <a:spLocks noGrp="1"/>
          </p:cNvSpPr>
          <p:nvPr>
            <p:ph type="ftr" sz="quarter" idx="11"/>
          </p:nvPr>
        </p:nvSpPr>
        <p:spPr/>
        <p:txBody>
          <a:bodyPr/>
          <a:lstStyle/>
          <a:p>
            <a:pPr lvl="0"/>
            <a:r>
              <a:rPr lang="en-US" dirty="0">
                <a:solidFill>
                  <a:srgbClr val="000000">
                    <a:tint val="75000"/>
                  </a:srgbClr>
                </a:solidFill>
              </a:rPr>
              <a:t>S. Henderson – June 26, 2023</a:t>
            </a:r>
          </a:p>
        </p:txBody>
      </p:sp>
      <p:sp>
        <p:nvSpPr>
          <p:cNvPr id="4" name="TextBox 3"/>
          <p:cNvSpPr txBox="1"/>
          <p:nvPr/>
        </p:nvSpPr>
        <p:spPr>
          <a:xfrm>
            <a:off x="411892" y="5902665"/>
            <a:ext cx="11123617"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These activities are making Jefferson Lab a more inclusive and welcoming workplace</a:t>
            </a:r>
          </a:p>
        </p:txBody>
      </p:sp>
      <p:sp>
        <p:nvSpPr>
          <p:cNvPr id="12" name="Slide Number Placeholder 9">
            <a:extLst>
              <a:ext uri="{FF2B5EF4-FFF2-40B4-BE49-F238E27FC236}">
                <a16:creationId xmlns:a16="http://schemas.microsoft.com/office/drawing/2014/main" id="{B8715EC0-7A2E-49AD-B83F-052ECE82D94C}"/>
              </a:ext>
            </a:extLst>
          </p:cNvPr>
          <p:cNvSpPr txBox="1">
            <a:spLocks/>
          </p:cNvSpPr>
          <p:nvPr/>
        </p:nvSpPr>
        <p:spPr>
          <a:xfrm>
            <a:off x="5574323" y="6446423"/>
            <a:ext cx="63658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E69C32-F40A-4944-821E-46A56DF0648B}" type="slidenum">
              <a:rPr lang="en-US" sz="1000" smtClean="0">
                <a:solidFill>
                  <a:schemeClr val="tx1"/>
                </a:solidFill>
              </a:rPr>
              <a:pPr/>
              <a:t>10</a:t>
            </a:fld>
            <a:endParaRPr lang="en-US" sz="1000" dirty="0">
              <a:solidFill>
                <a:schemeClr val="tx1"/>
              </a:solidFill>
            </a:endParaRPr>
          </a:p>
        </p:txBody>
      </p:sp>
      <p:pic>
        <p:nvPicPr>
          <p:cNvPr id="13" name="Picture 12">
            <a:extLst>
              <a:ext uri="{FF2B5EF4-FFF2-40B4-BE49-F238E27FC236}">
                <a16:creationId xmlns:a16="http://schemas.microsoft.com/office/drawing/2014/main" id="{77CEA64F-577B-4F22-828F-8C5C7EA04AA2}"/>
              </a:ext>
            </a:extLst>
          </p:cNvPr>
          <p:cNvPicPr>
            <a:picLocks noChangeAspect="1"/>
          </p:cNvPicPr>
          <p:nvPr/>
        </p:nvPicPr>
        <p:blipFill>
          <a:blip r:embed="rId4"/>
          <a:stretch>
            <a:fillRect/>
          </a:stretch>
        </p:blipFill>
        <p:spPr>
          <a:xfrm>
            <a:off x="7375835" y="908621"/>
            <a:ext cx="4159674" cy="2329418"/>
          </a:xfrm>
          <a:prstGeom prst="rect">
            <a:avLst/>
          </a:prstGeom>
        </p:spPr>
      </p:pic>
      <p:pic>
        <p:nvPicPr>
          <p:cNvPr id="14" name="Picture 13">
            <a:extLst>
              <a:ext uri="{FF2B5EF4-FFF2-40B4-BE49-F238E27FC236}">
                <a16:creationId xmlns:a16="http://schemas.microsoft.com/office/drawing/2014/main" id="{331E6D16-6EE4-418B-B0FD-200EF5C10510}"/>
              </a:ext>
            </a:extLst>
          </p:cNvPr>
          <p:cNvPicPr>
            <a:picLocks noChangeAspect="1"/>
          </p:cNvPicPr>
          <p:nvPr/>
        </p:nvPicPr>
        <p:blipFill>
          <a:blip r:embed="rId5"/>
          <a:stretch>
            <a:fillRect/>
          </a:stretch>
        </p:blipFill>
        <p:spPr>
          <a:xfrm>
            <a:off x="7396953" y="3326509"/>
            <a:ext cx="4141190" cy="2329419"/>
          </a:xfrm>
          <a:prstGeom prst="rect">
            <a:avLst/>
          </a:prstGeom>
        </p:spPr>
      </p:pic>
    </p:spTree>
    <p:extLst>
      <p:ext uri="{BB962C8B-B14F-4D97-AF65-F5344CB8AC3E}">
        <p14:creationId xmlns:p14="http://schemas.microsoft.com/office/powerpoint/2010/main" val="1841699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itle 1"/>
          <p:cNvSpPr>
            <a:spLocks noGrp="1"/>
          </p:cNvSpPr>
          <p:nvPr>
            <p:ph type="title"/>
          </p:nvPr>
        </p:nvSpPr>
        <p:spPr>
          <a:xfrm>
            <a:off x="411479" y="164592"/>
            <a:ext cx="10605565" cy="487490"/>
          </a:xfrm>
        </p:spPr>
        <p:txBody>
          <a:bodyPr>
            <a:noAutofit/>
          </a:bodyPr>
          <a:lstStyle/>
          <a:p>
            <a:r>
              <a:rPr lang="en-US" cap="none" dirty="0"/>
              <a:t>Two Significant Building Projects Are Moving Ahead</a:t>
            </a:r>
          </a:p>
        </p:txBody>
      </p:sp>
      <p:sp>
        <p:nvSpPr>
          <p:cNvPr id="32" name="Content Placeholder 2"/>
          <p:cNvSpPr>
            <a:spLocks noGrp="1"/>
          </p:cNvSpPr>
          <p:nvPr>
            <p:ph idx="1"/>
          </p:nvPr>
        </p:nvSpPr>
        <p:spPr>
          <a:xfrm>
            <a:off x="386659" y="926742"/>
            <a:ext cx="5579226" cy="3103783"/>
          </a:xfrm>
          <a:solidFill>
            <a:srgbClr val="3283AA"/>
          </a:solidFill>
        </p:spPr>
        <p:txBody>
          <a:bodyPr>
            <a:normAutofit lnSpcReduction="10000"/>
          </a:bodyPr>
          <a:lstStyle/>
          <a:p>
            <a:pPr marL="285750" indent="-285750">
              <a:spcBef>
                <a:spcPts val="600"/>
              </a:spcBef>
            </a:pPr>
            <a:r>
              <a:rPr lang="en-US" sz="2000" dirty="0">
                <a:solidFill>
                  <a:schemeClr val="bg1"/>
                </a:solidFill>
                <a:latin typeface="Arial" panose="020B0604020202020204" pitchFamily="34" charset="0"/>
              </a:rPr>
              <a:t>CEBAF Center Renovation and Expansion</a:t>
            </a:r>
          </a:p>
          <a:p>
            <a:pPr lvl="1">
              <a:spcBef>
                <a:spcPts val="600"/>
              </a:spcBef>
              <a:buFont typeface="Arial" panose="020B0604020202020204" pitchFamily="34" charset="0"/>
              <a:buChar char="–"/>
            </a:pPr>
            <a:r>
              <a:rPr lang="en-US" sz="1600" i="1" dirty="0">
                <a:solidFill>
                  <a:schemeClr val="bg1"/>
                </a:solidFill>
                <a:latin typeface="Arial" panose="020B0604020202020204" pitchFamily="34" charset="0"/>
              </a:rPr>
              <a:t>Modern and sustainable home for our growing staff</a:t>
            </a:r>
          </a:p>
          <a:p>
            <a:pPr lvl="1">
              <a:spcBef>
                <a:spcPts val="600"/>
              </a:spcBef>
              <a:buFont typeface="Arial" panose="020B0604020202020204" pitchFamily="34" charset="0"/>
              <a:buChar char="–"/>
            </a:pPr>
            <a:r>
              <a:rPr lang="en-US" sz="1600" i="1" dirty="0">
                <a:solidFill>
                  <a:schemeClr val="bg1"/>
                </a:solidFill>
                <a:latin typeface="Arial" panose="020B0604020202020204" pitchFamily="34" charset="0"/>
              </a:rPr>
              <a:t>Expanded collaboration spaces</a:t>
            </a:r>
          </a:p>
          <a:p>
            <a:pPr marL="285750" indent="-285750">
              <a:spcBef>
                <a:spcPts val="600"/>
              </a:spcBef>
            </a:pPr>
            <a:r>
              <a:rPr lang="en-US" sz="2000" dirty="0">
                <a:solidFill>
                  <a:schemeClr val="bg1"/>
                </a:solidFill>
                <a:latin typeface="Arial" panose="020B0604020202020204" pitchFamily="34" charset="0"/>
              </a:rPr>
              <a:t>Acquisition and renovation of the Applied Research Center</a:t>
            </a:r>
          </a:p>
          <a:p>
            <a:pPr lvl="1">
              <a:spcBef>
                <a:spcPts val="600"/>
              </a:spcBef>
              <a:buFont typeface="Arial" panose="020B0604020202020204" pitchFamily="34" charset="0"/>
              <a:buChar char="–"/>
            </a:pPr>
            <a:r>
              <a:rPr lang="en-US" sz="1600" i="1" dirty="0">
                <a:solidFill>
                  <a:schemeClr val="bg1"/>
                </a:solidFill>
                <a:latin typeface="Arial" panose="020B0604020202020204" pitchFamily="34" charset="0"/>
              </a:rPr>
              <a:t>Highly cost effective consolidation of administrative and support staff</a:t>
            </a:r>
          </a:p>
          <a:p>
            <a:pPr lvl="1">
              <a:spcBef>
                <a:spcPts val="600"/>
              </a:spcBef>
              <a:buFont typeface="Arial" panose="020B0604020202020204" pitchFamily="34" charset="0"/>
              <a:buChar char="–"/>
            </a:pPr>
            <a:r>
              <a:rPr lang="en-US" sz="1600" i="1" dirty="0">
                <a:solidFill>
                  <a:schemeClr val="bg1"/>
                </a:solidFill>
                <a:latin typeface="Arial" panose="020B0604020202020204" pitchFamily="34" charset="0"/>
              </a:rPr>
              <a:t>Room for expanded STEM education and public visitor center</a:t>
            </a:r>
          </a:p>
          <a:p>
            <a:pPr>
              <a:spcBef>
                <a:spcPts val="600"/>
              </a:spcBef>
            </a:pPr>
            <a:r>
              <a:rPr lang="en-US" sz="2000" dirty="0">
                <a:solidFill>
                  <a:schemeClr val="bg1"/>
                </a:solidFill>
                <a:latin typeface="Arial" panose="020B0604020202020204" pitchFamily="34" charset="0"/>
              </a:rPr>
              <a:t>CD-1 approved: $90.3M </a:t>
            </a:r>
          </a:p>
          <a:p>
            <a:pPr>
              <a:spcBef>
                <a:spcPts val="600"/>
              </a:spcBef>
            </a:pPr>
            <a:r>
              <a:rPr lang="en-US" sz="2000" dirty="0">
                <a:solidFill>
                  <a:schemeClr val="bg1"/>
                </a:solidFill>
                <a:latin typeface="Arial" panose="020B0604020202020204" pitchFamily="34" charset="0"/>
              </a:rPr>
              <a:t>CD-2/3A target 2Q FY24</a:t>
            </a:r>
          </a:p>
        </p:txBody>
      </p:sp>
      <p:sp>
        <p:nvSpPr>
          <p:cNvPr id="33" name="Content Placeholder 2"/>
          <p:cNvSpPr txBox="1">
            <a:spLocks/>
          </p:cNvSpPr>
          <p:nvPr/>
        </p:nvSpPr>
        <p:spPr>
          <a:xfrm>
            <a:off x="6323324" y="926741"/>
            <a:ext cx="5536580" cy="3103784"/>
          </a:xfrm>
          <a:prstGeom prst="rect">
            <a:avLst/>
          </a:prstGeom>
          <a:solidFill>
            <a:srgbClr val="3283AA"/>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Thomas Jefferson Infrastructure Improvement Project </a:t>
            </a:r>
          </a:p>
          <a:p>
            <a:pPr marL="2857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New Test Lab High Bay Annex</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Provides needed high bay space for Physics and relieves space for SRF production</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Improves operability, safety, and security by consolidating like functions</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CD-0: </a:t>
            </a:r>
            <a:r>
              <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$98M </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dirty="0">
                <a:solidFill>
                  <a:srgbClr val="FFFFFF"/>
                </a:solidFill>
                <a:latin typeface="Arial" panose="020B0604020202020204" pitchFamily="34" charset="0"/>
              </a:rPr>
              <a:t>CD-1 target 4Q FY24</a:t>
            </a: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8199" y="4556688"/>
            <a:ext cx="3751705" cy="1685690"/>
          </a:xfrm>
          <a:prstGeom prst="rect">
            <a:avLst/>
          </a:prstGeom>
          <a:effectLst/>
        </p:spPr>
      </p:pic>
      <p:pic>
        <p:nvPicPr>
          <p:cNvPr id="9" name="Picture 8"/>
          <p:cNvPicPr>
            <a:picLocks noChangeAspect="1"/>
          </p:cNvPicPr>
          <p:nvPr/>
        </p:nvPicPr>
        <p:blipFill>
          <a:blip r:embed="rId4"/>
          <a:stretch>
            <a:fillRect/>
          </a:stretch>
        </p:blipFill>
        <p:spPr>
          <a:xfrm>
            <a:off x="386659" y="4355808"/>
            <a:ext cx="3429617" cy="2087449"/>
          </a:xfrm>
          <a:prstGeom prst="rect">
            <a:avLst/>
          </a:prstGeom>
        </p:spPr>
      </p:pic>
      <p:sp>
        <p:nvSpPr>
          <p:cNvPr id="2" name="Footer Placeholder 1"/>
          <p:cNvSpPr>
            <a:spLocks noGrp="1"/>
          </p:cNvSpPr>
          <p:nvPr>
            <p:ph type="ftr" sz="quarter" idx="11"/>
          </p:nvPr>
        </p:nvSpPr>
        <p:spPr/>
        <p:txBody>
          <a:bodyPr/>
          <a:lstStyle/>
          <a:p>
            <a:pPr lvl="0"/>
            <a:r>
              <a:rPr lang="en-US" sz="900" dirty="0">
                <a:solidFill>
                  <a:srgbClr val="000000">
                    <a:tint val="75000"/>
                  </a:srgbClr>
                </a:solidFill>
              </a:rPr>
              <a:t>S. Henderson – June 26, 2023</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9971"/>
          <a:stretch/>
        </p:blipFill>
        <p:spPr>
          <a:xfrm>
            <a:off x="4237892" y="4355809"/>
            <a:ext cx="3758625" cy="2087449"/>
          </a:xfrm>
          <a:prstGeom prst="rect">
            <a:avLst/>
          </a:prstGeom>
        </p:spPr>
      </p:pic>
    </p:spTree>
    <p:extLst>
      <p:ext uri="{BB962C8B-B14F-4D97-AF65-F5344CB8AC3E}">
        <p14:creationId xmlns:p14="http://schemas.microsoft.com/office/powerpoint/2010/main" val="1410407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200198"/>
            <a:ext cx="8464378" cy="487490"/>
          </a:xfrm>
        </p:spPr>
        <p:txBody>
          <a:bodyPr>
            <a:noAutofit/>
          </a:bodyPr>
          <a:lstStyle/>
          <a:p>
            <a:r>
              <a:rPr lang="en-US" cap="none" dirty="0"/>
              <a:t>Perspective</a:t>
            </a:r>
          </a:p>
        </p:txBody>
      </p:sp>
      <p:sp>
        <p:nvSpPr>
          <p:cNvPr id="3" name="Content Placeholder 2"/>
          <p:cNvSpPr>
            <a:spLocks noGrp="1"/>
          </p:cNvSpPr>
          <p:nvPr>
            <p:ph idx="1"/>
          </p:nvPr>
        </p:nvSpPr>
        <p:spPr>
          <a:xfrm>
            <a:off x="271230" y="1011115"/>
            <a:ext cx="7095959" cy="5526228"/>
          </a:xfrm>
        </p:spPr>
        <p:txBody>
          <a:bodyPr>
            <a:normAutofit/>
          </a:bodyPr>
          <a:lstStyle/>
          <a:p>
            <a:r>
              <a:rPr lang="en-US" dirty="0"/>
              <a:t>We’re making excellent progress on our nuclear physics mission with exciting science ahead.   Thank you!</a:t>
            </a:r>
          </a:p>
          <a:p>
            <a:pPr>
              <a:lnSpc>
                <a:spcPct val="70000"/>
              </a:lnSpc>
            </a:pPr>
            <a:endParaRPr lang="en-US" sz="2400" dirty="0"/>
          </a:p>
          <a:p>
            <a:r>
              <a:rPr lang="en-US" dirty="0"/>
              <a:t>Our priorities are clear:</a:t>
            </a:r>
          </a:p>
          <a:p>
            <a:pPr lvl="1"/>
            <a:r>
              <a:rPr lang="en-US" dirty="0"/>
              <a:t>Ensuring that the 12 GeV program is successful in all facets</a:t>
            </a:r>
          </a:p>
          <a:p>
            <a:pPr lvl="1"/>
            <a:r>
              <a:rPr lang="en-US" dirty="0"/>
              <a:t>Diversifying Jefferson Lab’s scientific mission with a significant role in Advanced Computing</a:t>
            </a:r>
          </a:p>
          <a:p>
            <a:pPr lvl="1"/>
            <a:r>
              <a:rPr lang="en-US" dirty="0"/>
              <a:t>Moving EIC forward aggressively</a:t>
            </a:r>
          </a:p>
          <a:p>
            <a:pPr lvl="1"/>
            <a:r>
              <a:rPr lang="en-US" dirty="0"/>
              <a:t>Laying the groundwork for an exciting role for CEBAF  in the EIC era</a:t>
            </a:r>
          </a:p>
          <a:p>
            <a:pPr marL="457200" lvl="1" indent="0">
              <a:buNone/>
            </a:pPr>
            <a:endParaRPr lang="en-US" dirty="0"/>
          </a:p>
          <a:p>
            <a:pPr marL="0" indent="0" algn="ctr">
              <a:buNone/>
            </a:pPr>
            <a:r>
              <a:rPr lang="en-US" b="1" dirty="0"/>
              <a:t>Thank you for your continued enthusiasm and support for Jefferson Lab and your partnership in the lab’s future</a:t>
            </a:r>
          </a:p>
        </p:txBody>
      </p:sp>
      <p:sp>
        <p:nvSpPr>
          <p:cNvPr id="4" name="Slide Number Placeholder 3"/>
          <p:cNvSpPr>
            <a:spLocks noGrp="1"/>
          </p:cNvSpPr>
          <p:nvPr>
            <p:ph type="sldNum" sz="quarter" idx="12"/>
          </p:nvPr>
        </p:nvSpPr>
        <p:spPr/>
        <p:txBody>
          <a:bodyPr/>
          <a:lstStyle/>
          <a:p>
            <a:fld id="{07E1C93C-5050-FC42-8F10-D22D4F119D13}" type="slidenum">
              <a:rPr lang="en-US" smtClean="0"/>
              <a:pPr/>
              <a:t>12</a:t>
            </a:fld>
            <a:endParaRPr lang="en-US" dirty="0"/>
          </a:p>
        </p:txBody>
      </p:sp>
      <p:sp>
        <p:nvSpPr>
          <p:cNvPr id="5" name="Footer Placeholder 4"/>
          <p:cNvSpPr>
            <a:spLocks noGrp="1"/>
          </p:cNvSpPr>
          <p:nvPr>
            <p:ph type="ftr" sz="quarter" idx="11"/>
          </p:nvPr>
        </p:nvSpPr>
        <p:spPr>
          <a:xfrm>
            <a:off x="411893" y="6467336"/>
            <a:ext cx="5223851" cy="311322"/>
          </a:xfrm>
        </p:spPr>
        <p:txBody>
          <a:bodyPr/>
          <a:lstStyle/>
          <a:p>
            <a:pPr lvl="0"/>
            <a:r>
              <a:rPr lang="en-US" sz="900" dirty="0">
                <a:solidFill>
                  <a:srgbClr val="000000">
                    <a:tint val="75000"/>
                  </a:srgbClr>
                </a:solidFill>
              </a:rPr>
              <a:t>S. Henderson – June 26, 2023</a:t>
            </a:r>
          </a:p>
        </p:txBody>
      </p:sp>
      <p:pic>
        <p:nvPicPr>
          <p:cNvPr id="6" name="Picture 5">
            <a:extLst>
              <a:ext uri="{FF2B5EF4-FFF2-40B4-BE49-F238E27FC236}">
                <a16:creationId xmlns:a16="http://schemas.microsoft.com/office/drawing/2014/main" id="{3542C44A-323C-3C4C-8E43-7F6C038E81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78" r="21076"/>
          <a:stretch/>
        </p:blipFill>
        <p:spPr>
          <a:xfrm>
            <a:off x="7464669" y="782672"/>
            <a:ext cx="4727331" cy="6075327"/>
          </a:xfrm>
          <a:prstGeom prst="rect">
            <a:avLst/>
          </a:prstGeom>
        </p:spPr>
      </p:pic>
    </p:spTree>
    <p:extLst>
      <p:ext uri="{BB962C8B-B14F-4D97-AF65-F5344CB8AC3E}">
        <p14:creationId xmlns:p14="http://schemas.microsoft.com/office/powerpoint/2010/main" val="1296931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cap="none" dirty="0"/>
              <a:t>Reminder: Community Standards</a:t>
            </a:r>
          </a:p>
        </p:txBody>
      </p:sp>
      <p:sp>
        <p:nvSpPr>
          <p:cNvPr id="4" name="Slide Number Placeholder 3"/>
          <p:cNvSpPr>
            <a:spLocks noGrp="1"/>
          </p:cNvSpPr>
          <p:nvPr>
            <p:ph type="sldNum" sz="quarter" idx="12"/>
          </p:nvPr>
        </p:nvSpPr>
        <p:spPr/>
        <p:txBody>
          <a:bodyPr/>
          <a:lstStyle/>
          <a:p>
            <a:fld id="{07E1C93C-5050-FC42-8F10-D22D4F119D13}" type="slidenum">
              <a:rPr lang="en-US" smtClean="0"/>
              <a:pPr/>
              <a:t>2</a:t>
            </a:fld>
            <a:endParaRPr lang="en-US" dirty="0"/>
          </a:p>
        </p:txBody>
      </p:sp>
      <p:sp>
        <p:nvSpPr>
          <p:cNvPr id="5" name="Footer Placeholder 4"/>
          <p:cNvSpPr>
            <a:spLocks noGrp="1"/>
          </p:cNvSpPr>
          <p:nvPr>
            <p:ph type="ftr" sz="quarter" idx="11"/>
          </p:nvPr>
        </p:nvSpPr>
        <p:spPr/>
        <p:txBody>
          <a:bodyPr/>
          <a:lstStyle/>
          <a:p>
            <a:pPr lvl="0"/>
            <a:r>
              <a:rPr lang="en-US" sz="900" dirty="0">
                <a:solidFill>
                  <a:srgbClr val="000000">
                    <a:tint val="75000"/>
                  </a:srgbClr>
                </a:solidFill>
              </a:rPr>
              <a:t>S. Henderson – June 26, 2023</a:t>
            </a:r>
          </a:p>
        </p:txBody>
      </p:sp>
      <p:pic>
        <p:nvPicPr>
          <p:cNvPr id="6" name="Picture 5"/>
          <p:cNvPicPr>
            <a:picLocks noChangeAspect="1"/>
          </p:cNvPicPr>
          <p:nvPr/>
        </p:nvPicPr>
        <p:blipFill rotWithShape="1">
          <a:blip r:embed="rId2"/>
          <a:srcRect t="39015" b="10229"/>
          <a:stretch/>
        </p:blipFill>
        <p:spPr>
          <a:xfrm>
            <a:off x="6093070" y="1354078"/>
            <a:ext cx="6006520" cy="4721400"/>
          </a:xfrm>
          <a:prstGeom prst="rect">
            <a:avLst/>
          </a:prstGeom>
        </p:spPr>
      </p:pic>
      <p:pic>
        <p:nvPicPr>
          <p:cNvPr id="7" name="Picture 6"/>
          <p:cNvPicPr>
            <a:picLocks noChangeAspect="1"/>
          </p:cNvPicPr>
          <p:nvPr/>
        </p:nvPicPr>
        <p:blipFill rotWithShape="1">
          <a:blip r:embed="rId2"/>
          <a:srcRect b="60789"/>
          <a:stretch/>
        </p:blipFill>
        <p:spPr>
          <a:xfrm>
            <a:off x="246185" y="1477944"/>
            <a:ext cx="5988935" cy="3636736"/>
          </a:xfrm>
          <a:prstGeom prst="rect">
            <a:avLst/>
          </a:prstGeom>
        </p:spPr>
      </p:pic>
    </p:spTree>
    <p:extLst>
      <p:ext uri="{BB962C8B-B14F-4D97-AF65-F5344CB8AC3E}">
        <p14:creationId xmlns:p14="http://schemas.microsoft.com/office/powerpoint/2010/main" val="3078752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F719-5059-43C1-8422-9413B4411A4F}"/>
              </a:ext>
            </a:extLst>
          </p:cNvPr>
          <p:cNvSpPr>
            <a:spLocks noGrp="1"/>
          </p:cNvSpPr>
          <p:nvPr>
            <p:ph type="title"/>
          </p:nvPr>
        </p:nvSpPr>
        <p:spPr>
          <a:xfrm>
            <a:off x="411892" y="184553"/>
            <a:ext cx="11285837" cy="487490"/>
          </a:xfrm>
        </p:spPr>
        <p:txBody>
          <a:bodyPr/>
          <a:lstStyle/>
          <a:p>
            <a:r>
              <a:rPr lang="en-US" dirty="0"/>
              <a:t>Jefferson Lab Organization and Leadership Team</a:t>
            </a:r>
          </a:p>
        </p:txBody>
      </p:sp>
      <p:sp>
        <p:nvSpPr>
          <p:cNvPr id="4" name="Footer Placeholder 3">
            <a:extLst>
              <a:ext uri="{FF2B5EF4-FFF2-40B4-BE49-F238E27FC236}">
                <a16:creationId xmlns:a16="http://schemas.microsoft.com/office/drawing/2014/main" id="{4D6415E0-726A-41E1-9999-6F0FF3E61F12}"/>
              </a:ext>
            </a:extLst>
          </p:cNvPr>
          <p:cNvSpPr>
            <a:spLocks noGrp="1"/>
          </p:cNvSpPr>
          <p:nvPr>
            <p:ph type="ftr" sz="quarter" idx="11"/>
          </p:nvPr>
        </p:nvSpPr>
        <p:spPr>
          <a:xfrm>
            <a:off x="411893" y="6424832"/>
            <a:ext cx="2563249" cy="512082"/>
          </a:xfrm>
        </p:spPr>
        <p:txBody>
          <a:bodyPr/>
          <a:lstStyle/>
          <a:p>
            <a:pPr lvl="0"/>
            <a:r>
              <a:rPr lang="en-US" dirty="0">
                <a:solidFill>
                  <a:srgbClr val="000000">
                    <a:tint val="75000"/>
                  </a:srgbClr>
                </a:solidFill>
              </a:rPr>
              <a:t>S. Henderson – June 26, 2023</a:t>
            </a:r>
          </a:p>
        </p:txBody>
      </p:sp>
      <p:sp>
        <p:nvSpPr>
          <p:cNvPr id="8" name="Content Placeholder 7">
            <a:extLst>
              <a:ext uri="{FF2B5EF4-FFF2-40B4-BE49-F238E27FC236}">
                <a16:creationId xmlns:a16="http://schemas.microsoft.com/office/drawing/2014/main" id="{436668A6-2EEA-4ABF-B912-B0F3DB616055}"/>
              </a:ext>
            </a:extLst>
          </p:cNvPr>
          <p:cNvSpPr>
            <a:spLocks noGrp="1"/>
          </p:cNvSpPr>
          <p:nvPr>
            <p:ph idx="1"/>
          </p:nvPr>
        </p:nvSpPr>
        <p:spPr/>
        <p:txBody>
          <a:bodyPr/>
          <a:lstStyle/>
          <a:p>
            <a:endParaRPr lang="en-US"/>
          </a:p>
        </p:txBody>
      </p:sp>
      <p:pic>
        <p:nvPicPr>
          <p:cNvPr id="9" name="Picture 2" descr="LeadershipOrgChart-June2023.jpg">
            <a:extLst>
              <a:ext uri="{FF2B5EF4-FFF2-40B4-BE49-F238E27FC236}">
                <a16:creationId xmlns:a16="http://schemas.microsoft.com/office/drawing/2014/main" id="{E690B09E-9D67-4CFF-943C-65F7E09FD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25" y="830598"/>
            <a:ext cx="11388604" cy="553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a:extLst>
              <a:ext uri="{FF2B5EF4-FFF2-40B4-BE49-F238E27FC236}">
                <a16:creationId xmlns:a16="http://schemas.microsoft.com/office/drawing/2014/main" id="{4A3356AC-3485-4F6D-9430-535FB28827D6}"/>
              </a:ext>
            </a:extLst>
          </p:cNvPr>
          <p:cNvSpPr>
            <a:spLocks noGrp="1"/>
          </p:cNvSpPr>
          <p:nvPr>
            <p:ph type="sldNum" sz="quarter" idx="12"/>
          </p:nvPr>
        </p:nvSpPr>
        <p:spPr>
          <a:xfrm>
            <a:off x="5635743" y="6467336"/>
            <a:ext cx="714877" cy="303364"/>
          </a:xfrm>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1322205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33E9C-CE14-4917-A691-038E57A91DCF}"/>
              </a:ext>
            </a:extLst>
          </p:cNvPr>
          <p:cNvSpPr>
            <a:spLocks noGrp="1"/>
          </p:cNvSpPr>
          <p:nvPr>
            <p:ph type="title"/>
          </p:nvPr>
        </p:nvSpPr>
        <p:spPr/>
        <p:txBody>
          <a:bodyPr/>
          <a:lstStyle/>
          <a:p>
            <a:r>
              <a:rPr lang="en-US" dirty="0"/>
              <a:t>Jefferson Lab’s Budget is Growing as our Mission Expands</a:t>
            </a:r>
          </a:p>
        </p:txBody>
      </p:sp>
      <p:sp>
        <p:nvSpPr>
          <p:cNvPr id="3" name="Content Placeholder 2">
            <a:extLst>
              <a:ext uri="{FF2B5EF4-FFF2-40B4-BE49-F238E27FC236}">
                <a16:creationId xmlns:a16="http://schemas.microsoft.com/office/drawing/2014/main" id="{B0C51D1F-FA2A-412A-9DE8-1807078F62AD}"/>
              </a:ext>
            </a:extLst>
          </p:cNvPr>
          <p:cNvSpPr>
            <a:spLocks noGrp="1"/>
          </p:cNvSpPr>
          <p:nvPr>
            <p:ph idx="1"/>
          </p:nvPr>
        </p:nvSpPr>
        <p:spPr>
          <a:xfrm>
            <a:off x="9640191" y="1187863"/>
            <a:ext cx="2301802" cy="3867714"/>
          </a:xfrm>
        </p:spPr>
        <p:txBody>
          <a:bodyPr>
            <a:normAutofit/>
          </a:bodyPr>
          <a:lstStyle/>
          <a:p>
            <a:pPr marL="0" indent="0">
              <a:buNone/>
            </a:pPr>
            <a:r>
              <a:rPr lang="en-US" sz="2000" dirty="0"/>
              <a:t>Inflation Reduction Act Funding (Sept 2022) included</a:t>
            </a:r>
          </a:p>
          <a:p>
            <a:r>
              <a:rPr lang="en-US" sz="1800" dirty="0"/>
              <a:t>$31M MOLLER</a:t>
            </a:r>
          </a:p>
          <a:p>
            <a:r>
              <a:rPr lang="en-US" sz="1800" dirty="0"/>
              <a:t>$33M EIC</a:t>
            </a:r>
          </a:p>
          <a:p>
            <a:r>
              <a:rPr lang="en-US" sz="1800" dirty="0"/>
              <a:t>$10M CRE</a:t>
            </a:r>
          </a:p>
          <a:p>
            <a:r>
              <a:rPr lang="en-US" sz="1800" dirty="0"/>
              <a:t>$2M Laydown Yard Expansion</a:t>
            </a:r>
          </a:p>
          <a:p>
            <a:endParaRPr lang="en-US" sz="1800" dirty="0"/>
          </a:p>
          <a:p>
            <a:pPr marL="0" indent="0">
              <a:buNone/>
            </a:pPr>
            <a:r>
              <a:rPr lang="en-US" sz="2000" dirty="0"/>
              <a:t>Debt Ceiling crisis was avoided </a:t>
            </a:r>
          </a:p>
          <a:p>
            <a:endParaRPr lang="en-US" sz="2000" dirty="0"/>
          </a:p>
        </p:txBody>
      </p:sp>
      <p:sp>
        <p:nvSpPr>
          <p:cNvPr id="4" name="Footer Placeholder 3">
            <a:extLst>
              <a:ext uri="{FF2B5EF4-FFF2-40B4-BE49-F238E27FC236}">
                <a16:creationId xmlns:a16="http://schemas.microsoft.com/office/drawing/2014/main" id="{C8387959-75E6-4FD1-BAF9-5B2F84962D9F}"/>
              </a:ext>
            </a:extLst>
          </p:cNvPr>
          <p:cNvSpPr>
            <a:spLocks noGrp="1"/>
          </p:cNvSpPr>
          <p:nvPr>
            <p:ph type="ftr" sz="quarter" idx="11"/>
          </p:nvPr>
        </p:nvSpPr>
        <p:spPr/>
        <p:txBody>
          <a:bodyPr/>
          <a:lstStyle/>
          <a:p>
            <a:pPr lvl="0"/>
            <a:r>
              <a:rPr lang="en-US" dirty="0">
                <a:solidFill>
                  <a:srgbClr val="000000">
                    <a:tint val="75000"/>
                  </a:srgbClr>
                </a:solidFill>
              </a:rPr>
              <a:t>S. Henderson – June 26, 2023</a:t>
            </a:r>
          </a:p>
        </p:txBody>
      </p:sp>
      <p:pic>
        <p:nvPicPr>
          <p:cNvPr id="7" name="Picture 6">
            <a:extLst>
              <a:ext uri="{FF2B5EF4-FFF2-40B4-BE49-F238E27FC236}">
                <a16:creationId xmlns:a16="http://schemas.microsoft.com/office/drawing/2014/main" id="{EBD5D801-F22A-4B34-A2C2-3E9577A82AE0}"/>
              </a:ext>
            </a:extLst>
          </p:cNvPr>
          <p:cNvPicPr>
            <a:picLocks noChangeAspect="1"/>
          </p:cNvPicPr>
          <p:nvPr/>
        </p:nvPicPr>
        <p:blipFill rotWithShape="1">
          <a:blip r:embed="rId2"/>
          <a:srcRect t="7140"/>
          <a:stretch/>
        </p:blipFill>
        <p:spPr>
          <a:xfrm>
            <a:off x="250007" y="862417"/>
            <a:ext cx="9239630" cy="5432152"/>
          </a:xfrm>
          <a:prstGeom prst="rect">
            <a:avLst/>
          </a:prstGeom>
        </p:spPr>
      </p:pic>
      <p:sp>
        <p:nvSpPr>
          <p:cNvPr id="6" name="Slide Number Placeholder 3">
            <a:extLst>
              <a:ext uri="{FF2B5EF4-FFF2-40B4-BE49-F238E27FC236}">
                <a16:creationId xmlns:a16="http://schemas.microsoft.com/office/drawing/2014/main" id="{4393DA7B-DD75-4E86-8750-125009E0D641}"/>
              </a:ext>
            </a:extLst>
          </p:cNvPr>
          <p:cNvSpPr>
            <a:spLocks noGrp="1"/>
          </p:cNvSpPr>
          <p:nvPr>
            <p:ph type="sldNum" sz="quarter" idx="12"/>
          </p:nvPr>
        </p:nvSpPr>
        <p:spPr>
          <a:xfrm>
            <a:off x="5635743" y="6467336"/>
            <a:ext cx="714877" cy="303364"/>
          </a:xfrm>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137659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Jefferson Lab’s Science and Technology Vision</a:t>
            </a:r>
          </a:p>
        </p:txBody>
      </p:sp>
      <p:sp>
        <p:nvSpPr>
          <p:cNvPr id="6" name="Content Placeholder 5">
            <a:extLst>
              <a:ext uri="{FF2B5EF4-FFF2-40B4-BE49-F238E27FC236}">
                <a16:creationId xmlns:a16="http://schemas.microsoft.com/office/drawing/2014/main" id="{5F090245-6DB7-4C04-BC15-C27F6A00F629}"/>
              </a:ext>
            </a:extLst>
          </p:cNvPr>
          <p:cNvSpPr>
            <a:spLocks noGrp="1"/>
          </p:cNvSpPr>
          <p:nvPr>
            <p:ph idx="1"/>
          </p:nvPr>
        </p:nvSpPr>
        <p:spPr/>
        <p:txBody>
          <a:bodyPr/>
          <a:lstStyle/>
          <a:p>
            <a:endParaRPr lang="en-US"/>
          </a:p>
        </p:txBody>
      </p:sp>
      <p:sp>
        <p:nvSpPr>
          <p:cNvPr id="18" name="Slide Number Placeholder 17">
            <a:extLst>
              <a:ext uri="{FF2B5EF4-FFF2-40B4-BE49-F238E27FC236}">
                <a16:creationId xmlns:a16="http://schemas.microsoft.com/office/drawing/2014/main" id="{8167ABC9-199F-4AF8-AA5B-6C3FB576FB4A}"/>
              </a:ext>
            </a:extLst>
          </p:cNvPr>
          <p:cNvSpPr>
            <a:spLocks noGrp="1"/>
          </p:cNvSpPr>
          <p:nvPr>
            <p:ph type="sldNum" sz="quarter" idx="12"/>
          </p:nvPr>
        </p:nvSpPr>
        <p:spPr>
          <a:xfrm>
            <a:off x="5658144" y="6438492"/>
            <a:ext cx="714877" cy="303364"/>
          </a:xfrm>
        </p:spPr>
        <p:txBody>
          <a:bodyPr/>
          <a:lstStyle/>
          <a:p>
            <a:fld id="{B2E69C32-F40A-4944-821E-46A56DF0648B}" type="slidenum">
              <a:rPr lang="en-US" sz="1000" smtClean="0">
                <a:solidFill>
                  <a:schemeClr val="tx1"/>
                </a:solidFill>
              </a:rPr>
              <a:pPr/>
              <a:t>5</a:t>
            </a:fld>
            <a:endParaRPr lang="en-US" sz="1000" dirty="0">
              <a:solidFill>
                <a:schemeClr val="tx1"/>
              </a:solidFill>
            </a:endParaRPr>
          </a:p>
        </p:txBody>
      </p:sp>
      <p:sp>
        <p:nvSpPr>
          <p:cNvPr id="8" name="Footer Placeholder 7">
            <a:extLst>
              <a:ext uri="{FF2B5EF4-FFF2-40B4-BE49-F238E27FC236}">
                <a16:creationId xmlns:a16="http://schemas.microsoft.com/office/drawing/2014/main" id="{3A06415E-45ED-409C-8B70-BB479D5BA9C1}"/>
              </a:ext>
            </a:extLst>
          </p:cNvPr>
          <p:cNvSpPr>
            <a:spLocks noGrp="1"/>
          </p:cNvSpPr>
          <p:nvPr>
            <p:ph type="ftr" sz="quarter" idx="11"/>
          </p:nvPr>
        </p:nvSpPr>
        <p:spPr/>
        <p:txBody>
          <a:bodyPr/>
          <a:lstStyle/>
          <a:p>
            <a:pPr lvl="0"/>
            <a:r>
              <a:rPr lang="en-US" dirty="0">
                <a:solidFill>
                  <a:srgbClr val="000000">
                    <a:tint val="75000"/>
                  </a:srgbClr>
                </a:solidFill>
              </a:rPr>
              <a:t>S. Henderson – June 26, 2023</a:t>
            </a:r>
          </a:p>
        </p:txBody>
      </p:sp>
      <p:pic>
        <p:nvPicPr>
          <p:cNvPr id="23" name="Picture 22">
            <a:extLst>
              <a:ext uri="{FF2B5EF4-FFF2-40B4-BE49-F238E27FC236}">
                <a16:creationId xmlns:a16="http://schemas.microsoft.com/office/drawing/2014/main" id="{214D3177-9E9E-2B46-A09D-8888670FE3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71072"/>
            <a:ext cx="12192000" cy="5540825"/>
          </a:xfrm>
          <a:prstGeom prst="rect">
            <a:avLst/>
          </a:prstGeom>
        </p:spPr>
      </p:pic>
      <p:sp>
        <p:nvSpPr>
          <p:cNvPr id="5" name="TextBox 4">
            <a:extLst>
              <a:ext uri="{FF2B5EF4-FFF2-40B4-BE49-F238E27FC236}">
                <a16:creationId xmlns:a16="http://schemas.microsoft.com/office/drawing/2014/main" id="{B25A6C90-F7F4-BE48-91D1-5505B30C7F50}"/>
              </a:ext>
            </a:extLst>
          </p:cNvPr>
          <p:cNvSpPr txBox="1"/>
          <p:nvPr/>
        </p:nvSpPr>
        <p:spPr>
          <a:xfrm>
            <a:off x="165646" y="3462727"/>
            <a:ext cx="3022107" cy="246221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accent4">
                    <a:lumMod val="25000"/>
                  </a:schemeClr>
                </a:solidFill>
                <a:effectLst/>
                <a:uLnTx/>
                <a:uFillTx/>
              </a:rPr>
              <a:t>Vibrant 12 GeV research program, operating &gt;30 weeks/</a:t>
            </a:r>
            <a:r>
              <a:rPr kumimoji="0" lang="en-US" sz="1400" b="0" i="0" u="none" strike="noStrike" kern="1200" cap="none" spc="0" normalizeH="0" baseline="0" noProof="0" dirty="0" err="1">
                <a:ln>
                  <a:noFill/>
                </a:ln>
                <a:solidFill>
                  <a:schemeClr val="accent4">
                    <a:lumMod val="25000"/>
                  </a:schemeClr>
                </a:solidFill>
                <a:effectLst/>
                <a:uLnTx/>
                <a:uFillTx/>
              </a:rPr>
              <a:t>yr</a:t>
            </a:r>
            <a:r>
              <a:rPr kumimoji="0" lang="en-US" sz="1400" b="0" i="0" u="none" strike="noStrike" kern="1200" cap="none" spc="0" normalizeH="0" baseline="0" noProof="0" dirty="0">
                <a:ln>
                  <a:noFill/>
                </a:ln>
                <a:solidFill>
                  <a:schemeClr val="accent4">
                    <a:lumMod val="25000"/>
                  </a:schemeClr>
                </a:solidFill>
                <a:effectLst/>
                <a:uLnTx/>
                <a:uFillTx/>
              </a:rPr>
              <a:t>, supporting 1,900 annual users</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chemeClr val="accent4">
                  <a:lumMod val="25000"/>
                </a:schemeClr>
              </a:solidFill>
              <a:effectLst/>
              <a:uLnTx/>
              <a:uFillTx/>
            </a:endParaRPr>
          </a:p>
          <a:p>
            <a:pPr lvl="0">
              <a:defRPr/>
            </a:pPr>
            <a:r>
              <a:rPr lang="en-US" sz="1400" dirty="0">
                <a:solidFill>
                  <a:schemeClr val="accent4">
                    <a:lumMod val="25000"/>
                  </a:schemeClr>
                </a:solidFill>
              </a:rPr>
              <a:t>MOLLER </a:t>
            </a:r>
            <a:r>
              <a:rPr kumimoji="0" lang="en-US" sz="1400" b="0" i="0" u="none" strike="noStrike" kern="1200" cap="none" spc="0" normalizeH="0" baseline="0" noProof="0" dirty="0">
                <a:ln>
                  <a:noFill/>
                </a:ln>
                <a:solidFill>
                  <a:schemeClr val="accent4">
                    <a:lumMod val="25000"/>
                  </a:schemeClr>
                </a:solidFill>
                <a:effectLst/>
                <a:uLnTx/>
                <a:uFillTx/>
              </a:rPr>
              <a:t>Project &amp; </a:t>
            </a:r>
            <a:r>
              <a:rPr kumimoji="0" lang="en-US" sz="1400" b="0" i="0" u="none" strike="noStrike" kern="1200" cap="none" spc="0" normalizeH="0" baseline="0" noProof="0" dirty="0" err="1">
                <a:ln>
                  <a:noFill/>
                </a:ln>
                <a:solidFill>
                  <a:schemeClr val="accent4">
                    <a:lumMod val="25000"/>
                  </a:schemeClr>
                </a:solidFill>
                <a:effectLst/>
                <a:uLnTx/>
                <a:uFillTx/>
              </a:rPr>
              <a:t>SoLID</a:t>
            </a:r>
            <a:r>
              <a:rPr kumimoji="0" lang="en-US" sz="1400" b="0" i="0" u="none" strike="noStrike" kern="1200" cap="none" spc="0" normalizeH="0" baseline="0" noProof="0" dirty="0">
                <a:ln>
                  <a:noFill/>
                </a:ln>
                <a:solidFill>
                  <a:schemeClr val="accent4">
                    <a:lumMod val="25000"/>
                  </a:schemeClr>
                </a:solidFill>
                <a:effectLst/>
                <a:uLnTx/>
                <a:uFillTx/>
              </a:rPr>
              <a:t> proposal</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chemeClr val="accent4">
                  <a:lumMod val="25000"/>
                </a:schemeClr>
              </a:solidFill>
              <a:effectLst/>
              <a:uLnTx/>
              <a:uFillTx/>
            </a:endParaRPr>
          </a:p>
          <a:p>
            <a:pPr lvl="0">
              <a:defRPr/>
            </a:pPr>
            <a:r>
              <a:rPr lang="en-US" sz="1400" dirty="0">
                <a:solidFill>
                  <a:schemeClr val="accent4">
                    <a:lumMod val="25000"/>
                  </a:schemeClr>
                </a:solidFill>
              </a:rPr>
              <a:t>Future </a:t>
            </a:r>
            <a:r>
              <a:rPr kumimoji="0" lang="en-US" sz="1400" b="0" i="0" u="none" strike="noStrike" kern="1200" cap="none" spc="0" normalizeH="0" baseline="0" noProof="0" dirty="0">
                <a:ln>
                  <a:noFill/>
                </a:ln>
                <a:solidFill>
                  <a:schemeClr val="accent4">
                    <a:lumMod val="25000"/>
                  </a:schemeClr>
                </a:solidFill>
                <a:effectLst/>
                <a:uLnTx/>
                <a:uFillTx/>
              </a:rPr>
              <a:t>opportunities with an upgraded CEBAF</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chemeClr val="accent4">
                  <a:lumMod val="25000"/>
                </a:schemeClr>
              </a:solidFill>
              <a:effectLst/>
              <a:uLnTx/>
              <a:uFillTx/>
            </a:endParaRPr>
          </a:p>
          <a:p>
            <a:pPr lvl="0">
              <a:defRPr/>
            </a:pPr>
            <a:r>
              <a:rPr lang="en-US" sz="1400" dirty="0">
                <a:solidFill>
                  <a:schemeClr val="accent4">
                    <a:lumMod val="25000"/>
                  </a:schemeClr>
                </a:solidFill>
              </a:rPr>
              <a:t>Theory </a:t>
            </a:r>
            <a:r>
              <a:rPr kumimoji="0" lang="en-US" sz="1400" b="0" i="0" u="none" strike="noStrike" kern="1200" cap="none" spc="0" normalizeH="0" baseline="0" noProof="0" dirty="0">
                <a:ln>
                  <a:noFill/>
                </a:ln>
                <a:solidFill>
                  <a:schemeClr val="accent4">
                    <a:lumMod val="25000"/>
                  </a:schemeClr>
                </a:solidFill>
                <a:effectLst/>
                <a:uLnTx/>
                <a:uFillTx/>
              </a:rPr>
              <a:t>and computation supporting NP goals</a:t>
            </a:r>
          </a:p>
        </p:txBody>
      </p:sp>
      <p:sp>
        <p:nvSpPr>
          <p:cNvPr id="9" name="TextBox 8">
            <a:extLst>
              <a:ext uri="{FF2B5EF4-FFF2-40B4-BE49-F238E27FC236}">
                <a16:creationId xmlns:a16="http://schemas.microsoft.com/office/drawing/2014/main" id="{554A71FA-B18A-FA4E-A444-EA530FC36579}"/>
              </a:ext>
            </a:extLst>
          </p:cNvPr>
          <p:cNvSpPr txBox="1"/>
          <p:nvPr/>
        </p:nvSpPr>
        <p:spPr>
          <a:xfrm>
            <a:off x="3214919" y="3462727"/>
            <a:ext cx="2800664" cy="1600438"/>
          </a:xfrm>
          <a:prstGeom prst="rect">
            <a:avLst/>
          </a:prstGeom>
          <a:noFill/>
        </p:spPr>
        <p:txBody>
          <a:bodyPr wrap="square" rtlCol="0">
            <a:spAutoFit/>
          </a:bodyPr>
          <a:lstStyle/>
          <a:p>
            <a:pPr lvl="0">
              <a:defRPr/>
            </a:pPr>
            <a:r>
              <a:rPr lang="en-US" sz="1400" dirty="0">
                <a:solidFill>
                  <a:schemeClr val="accent4">
                    <a:lumMod val="25000"/>
                  </a:schemeClr>
                </a:solidFill>
              </a:rPr>
              <a:t>Partnering </a:t>
            </a:r>
            <a:r>
              <a:rPr kumimoji="0" lang="en-US" sz="1400" b="0" i="0" u="none" strike="noStrike" kern="1200" cap="none" spc="0" normalizeH="0" baseline="0" noProof="0" dirty="0">
                <a:ln>
                  <a:noFill/>
                </a:ln>
                <a:solidFill>
                  <a:schemeClr val="accent4">
                    <a:lumMod val="25000"/>
                  </a:schemeClr>
                </a:solidFill>
                <a:effectLst/>
                <a:uLnTx/>
                <a:uFillTx/>
              </a:rPr>
              <a:t>with BNL in the management, design, and construction of the Electron-Ion Collider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4">
                  <a:lumMod val="25000"/>
                </a:schemeClr>
              </a:solidFill>
              <a:effectLst/>
              <a:uLnTx/>
              <a:uFillTx/>
            </a:endParaRPr>
          </a:p>
          <a:p>
            <a:pPr lvl="0">
              <a:defRPr/>
            </a:pPr>
            <a:r>
              <a:rPr lang="en-US" sz="1400" dirty="0">
                <a:solidFill>
                  <a:schemeClr val="accent4">
                    <a:lumMod val="25000"/>
                  </a:schemeClr>
                </a:solidFill>
              </a:rPr>
              <a:t>Leadership </a:t>
            </a:r>
            <a:r>
              <a:rPr kumimoji="0" lang="en-US" sz="1400" b="0" i="0" u="none" strike="noStrike" kern="1200" cap="none" spc="0" normalizeH="0" baseline="0" noProof="0" dirty="0">
                <a:ln>
                  <a:noFill/>
                </a:ln>
                <a:solidFill>
                  <a:schemeClr val="accent4">
                    <a:lumMod val="25000"/>
                  </a:schemeClr>
                </a:solidFill>
                <a:effectLst/>
                <a:uLnTx/>
                <a:uFillTx/>
              </a:rPr>
              <a:t>in EIC scientific program</a:t>
            </a:r>
          </a:p>
        </p:txBody>
      </p:sp>
      <p:sp>
        <p:nvSpPr>
          <p:cNvPr id="10" name="TextBox 9">
            <a:extLst>
              <a:ext uri="{FF2B5EF4-FFF2-40B4-BE49-F238E27FC236}">
                <a16:creationId xmlns:a16="http://schemas.microsoft.com/office/drawing/2014/main" id="{B94915B4-7190-7948-883B-70103BB36C8B}"/>
              </a:ext>
            </a:extLst>
          </p:cNvPr>
          <p:cNvSpPr txBox="1"/>
          <p:nvPr/>
        </p:nvSpPr>
        <p:spPr>
          <a:xfrm>
            <a:off x="9296811" y="3462727"/>
            <a:ext cx="2729544" cy="2031325"/>
          </a:xfrm>
          <a:prstGeom prst="rect">
            <a:avLst/>
          </a:prstGeom>
          <a:noFill/>
        </p:spPr>
        <p:txBody>
          <a:bodyPr wrap="square" rtlCol="0">
            <a:spAutoFit/>
          </a:bodyPr>
          <a:lstStyle/>
          <a:p>
            <a:pPr lvl="0">
              <a:defRPr/>
            </a:pPr>
            <a:r>
              <a:rPr lang="en-US" sz="1400" dirty="0">
                <a:solidFill>
                  <a:schemeClr val="accent4">
                    <a:lumMod val="25000"/>
                  </a:schemeClr>
                </a:solidFill>
              </a:rPr>
              <a:t>Accelerator </a:t>
            </a:r>
            <a:r>
              <a:rPr kumimoji="0" lang="en-US" sz="1400" b="0" i="0" u="none" strike="noStrike" kern="1200" cap="none" spc="0" normalizeH="0" baseline="0" noProof="0" dirty="0">
                <a:ln>
                  <a:noFill/>
                </a:ln>
                <a:solidFill>
                  <a:schemeClr val="accent4">
                    <a:lumMod val="25000"/>
                  </a:schemeClr>
                </a:solidFill>
                <a:effectLst/>
                <a:uLnTx/>
                <a:uFillTx/>
              </a:rPr>
              <a:t>component production for DOE/SC projects, including LCLS-II and LCLS-II-HE at SLAC, and </a:t>
            </a:r>
            <a:br>
              <a:rPr kumimoji="0" lang="en-US" sz="1400" b="0" i="0" u="none" strike="noStrike" kern="1200" cap="none" spc="0" normalizeH="0" baseline="0" noProof="0" dirty="0">
                <a:ln>
                  <a:noFill/>
                </a:ln>
                <a:solidFill>
                  <a:schemeClr val="accent4">
                    <a:lumMod val="25000"/>
                  </a:schemeClr>
                </a:solidFill>
                <a:effectLst/>
                <a:uLnTx/>
                <a:uFillTx/>
              </a:rPr>
            </a:br>
            <a:r>
              <a:rPr kumimoji="0" lang="en-US" sz="1400" b="0" i="0" u="none" strike="noStrike" kern="1200" cap="none" spc="0" normalizeH="0" baseline="0" noProof="0" dirty="0">
                <a:ln>
                  <a:noFill/>
                </a:ln>
                <a:solidFill>
                  <a:schemeClr val="accent4">
                    <a:lumMod val="25000"/>
                  </a:schemeClr>
                </a:solidFill>
                <a:effectLst/>
                <a:uLnTx/>
                <a:uFillTx/>
              </a:rPr>
              <a:t>SNS-PPU at ORNL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4">
                  <a:lumMod val="25000"/>
                </a:schemeClr>
              </a:solidFill>
              <a:effectLst/>
              <a:uLnTx/>
              <a:uFillTx/>
            </a:endParaRPr>
          </a:p>
          <a:p>
            <a:pPr lvl="0">
              <a:defRPr/>
            </a:pPr>
            <a:r>
              <a:rPr lang="en-US" sz="1400" dirty="0">
                <a:solidFill>
                  <a:schemeClr val="accent4">
                    <a:lumMod val="25000"/>
                  </a:schemeClr>
                </a:solidFill>
              </a:rPr>
              <a:t>Develop CEBAF upgrade concepts</a:t>
            </a:r>
          </a:p>
          <a:p>
            <a:pPr lvl="0">
              <a:defRPr/>
            </a:pPr>
            <a:endParaRPr lang="en-US" sz="1400" dirty="0">
              <a:solidFill>
                <a:schemeClr val="accent4">
                  <a:lumMod val="25000"/>
                </a:schemeClr>
              </a:solidFill>
            </a:endParaRPr>
          </a:p>
          <a:p>
            <a:pPr lvl="0">
              <a:defRPr/>
            </a:pPr>
            <a:r>
              <a:rPr lang="en-US" sz="1400" dirty="0">
                <a:solidFill>
                  <a:schemeClr val="accent4">
                    <a:lumMod val="25000"/>
                  </a:schemeClr>
                </a:solidFill>
              </a:rPr>
              <a:t>R</a:t>
            </a:r>
            <a:r>
              <a:rPr kumimoji="0" lang="en-US" sz="1400" b="0" i="0" u="none" strike="noStrike" kern="1200" cap="none" spc="0" normalizeH="0" baseline="0" noProof="0" dirty="0">
                <a:ln>
                  <a:noFill/>
                </a:ln>
                <a:solidFill>
                  <a:schemeClr val="accent4">
                    <a:lumMod val="25000"/>
                  </a:schemeClr>
                </a:solidFill>
                <a:effectLst/>
                <a:uLnTx/>
                <a:uFillTx/>
              </a:rPr>
              <a:t>&amp;D in accelerators, detectors</a:t>
            </a:r>
            <a:r>
              <a:rPr lang="en-US" sz="1400" dirty="0">
                <a:solidFill>
                  <a:schemeClr val="accent4">
                    <a:lumMod val="25000"/>
                  </a:schemeClr>
                </a:solidFill>
              </a:rPr>
              <a:t> and applications</a:t>
            </a:r>
            <a:endParaRPr kumimoji="0" lang="en-US" sz="1400" b="0" i="0" u="none" strike="noStrike" kern="1200" cap="none" spc="0" normalizeH="0" baseline="0" noProof="0" dirty="0">
              <a:ln>
                <a:noFill/>
              </a:ln>
              <a:solidFill>
                <a:schemeClr val="accent4">
                  <a:lumMod val="25000"/>
                </a:schemeClr>
              </a:solidFill>
              <a:effectLst/>
              <a:uLnTx/>
              <a:uFillTx/>
            </a:endParaRPr>
          </a:p>
        </p:txBody>
      </p:sp>
      <p:sp>
        <p:nvSpPr>
          <p:cNvPr id="11" name="TextBox 10">
            <a:extLst>
              <a:ext uri="{FF2B5EF4-FFF2-40B4-BE49-F238E27FC236}">
                <a16:creationId xmlns:a16="http://schemas.microsoft.com/office/drawing/2014/main" id="{09CCBA8B-92E8-B74E-BF12-9A998CC3D6BE}"/>
              </a:ext>
            </a:extLst>
          </p:cNvPr>
          <p:cNvSpPr txBox="1"/>
          <p:nvPr/>
        </p:nvSpPr>
        <p:spPr>
          <a:xfrm>
            <a:off x="6257194" y="3462727"/>
            <a:ext cx="2937605" cy="2462213"/>
          </a:xfrm>
          <a:prstGeom prst="rect">
            <a:avLst/>
          </a:prstGeom>
          <a:noFill/>
        </p:spPr>
        <p:txBody>
          <a:bodyPr wrap="square" rtlCol="0">
            <a:spAutoFit/>
          </a:bodyPr>
          <a:lstStyle/>
          <a:p>
            <a:r>
              <a:rPr lang="en-US" sz="1400" dirty="0">
                <a:solidFill>
                  <a:schemeClr val="accent4">
                    <a:lumMod val="25000"/>
                  </a:schemeClr>
                </a:solidFill>
              </a:rPr>
              <a:t>Vision for world-leading computational program</a:t>
            </a:r>
          </a:p>
          <a:p>
            <a:endParaRPr lang="en-US" sz="1400" dirty="0">
              <a:solidFill>
                <a:schemeClr val="accent4">
                  <a:lumMod val="25000"/>
                </a:schemeClr>
              </a:solidFill>
            </a:endParaRPr>
          </a:p>
          <a:p>
            <a:r>
              <a:rPr lang="en-US" sz="1400" dirty="0">
                <a:solidFill>
                  <a:schemeClr val="accent4">
                    <a:lumMod val="25000"/>
                  </a:schemeClr>
                </a:solidFill>
              </a:rPr>
              <a:t>Proposed High Performance Data Facility focused on the unique challenges and opportunities for data-intensive applications and near real-time computing needs</a:t>
            </a:r>
          </a:p>
          <a:p>
            <a:endParaRPr lang="en-US" sz="1400" dirty="0">
              <a:solidFill>
                <a:schemeClr val="accent4">
                  <a:lumMod val="25000"/>
                </a:schemeClr>
              </a:solidFill>
            </a:endParaRPr>
          </a:p>
          <a:p>
            <a:r>
              <a:rPr lang="en-US" sz="1400" dirty="0">
                <a:solidFill>
                  <a:schemeClr val="accent4">
                    <a:lumMod val="25000"/>
                  </a:schemeClr>
                </a:solidFill>
              </a:rPr>
              <a:t>Computational Nuclear Physics</a:t>
            </a:r>
          </a:p>
          <a:p>
            <a:r>
              <a:rPr lang="en-US" sz="1400" dirty="0">
                <a:solidFill>
                  <a:schemeClr val="accent4">
                    <a:lumMod val="25000"/>
                  </a:schemeClr>
                </a:solidFill>
              </a:rPr>
              <a:t> </a:t>
            </a:r>
          </a:p>
        </p:txBody>
      </p:sp>
      <p:sp>
        <p:nvSpPr>
          <p:cNvPr id="12" name="TextBox 11">
            <a:extLst>
              <a:ext uri="{FF2B5EF4-FFF2-40B4-BE49-F238E27FC236}">
                <a16:creationId xmlns:a16="http://schemas.microsoft.com/office/drawing/2014/main" id="{8913296E-860E-4048-A150-AED6239300C4}"/>
              </a:ext>
            </a:extLst>
          </p:cNvPr>
          <p:cNvSpPr txBox="1"/>
          <p:nvPr/>
        </p:nvSpPr>
        <p:spPr>
          <a:xfrm>
            <a:off x="160072" y="3046565"/>
            <a:ext cx="2654247" cy="2683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10000"/>
                  </a:srgbClr>
                </a:solidFill>
                <a:effectLst/>
                <a:uLnTx/>
                <a:uFillTx/>
                <a:latin typeface="Avenir Black" panose="02000503020000020003" pitchFamily="2" charset="0"/>
                <a:ea typeface="+mn-ea"/>
                <a:cs typeface="+mn-cs"/>
              </a:rPr>
              <a:t>Nuclear Physics at  CEBAF</a:t>
            </a:r>
          </a:p>
        </p:txBody>
      </p:sp>
      <p:sp>
        <p:nvSpPr>
          <p:cNvPr id="13" name="TextBox 12">
            <a:extLst>
              <a:ext uri="{FF2B5EF4-FFF2-40B4-BE49-F238E27FC236}">
                <a16:creationId xmlns:a16="http://schemas.microsoft.com/office/drawing/2014/main" id="{6CB8F94B-0619-0E4D-A867-D659F3DD49D0}"/>
              </a:ext>
            </a:extLst>
          </p:cNvPr>
          <p:cNvSpPr txBox="1"/>
          <p:nvPr/>
        </p:nvSpPr>
        <p:spPr>
          <a:xfrm>
            <a:off x="3187753" y="3046565"/>
            <a:ext cx="2295728" cy="2683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10000"/>
                  </a:srgbClr>
                </a:solidFill>
                <a:effectLst/>
                <a:uLnTx/>
                <a:uFillTx/>
                <a:latin typeface="Avenir Black" panose="02000503020000020003" pitchFamily="2" charset="0"/>
                <a:ea typeface="+mn-ea"/>
                <a:cs typeface="+mn-cs"/>
              </a:rPr>
              <a:t>Electron-Ion Collider</a:t>
            </a:r>
          </a:p>
        </p:txBody>
      </p:sp>
      <p:sp>
        <p:nvSpPr>
          <p:cNvPr id="15" name="TextBox 14">
            <a:extLst>
              <a:ext uri="{FF2B5EF4-FFF2-40B4-BE49-F238E27FC236}">
                <a16:creationId xmlns:a16="http://schemas.microsoft.com/office/drawing/2014/main" id="{991206A7-F679-C64E-9874-2263E40D1421}"/>
              </a:ext>
            </a:extLst>
          </p:cNvPr>
          <p:cNvSpPr txBox="1"/>
          <p:nvPr/>
        </p:nvSpPr>
        <p:spPr>
          <a:xfrm>
            <a:off x="9261597" y="2931402"/>
            <a:ext cx="2117604" cy="4561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10000"/>
                  </a:srgbClr>
                </a:solidFill>
                <a:effectLst/>
                <a:uLnTx/>
                <a:uFillTx/>
                <a:latin typeface="Avenir Black" panose="02000503020000020003" pitchFamily="2" charset="0"/>
                <a:ea typeface="+mn-ea"/>
                <a:cs typeface="+mn-cs"/>
              </a:rPr>
              <a:t>Accelerator Science </a:t>
            </a:r>
            <a:r>
              <a:rPr lang="en-US" sz="1400" b="1" dirty="0">
                <a:solidFill>
                  <a:srgbClr val="E7E6E6">
                    <a:lumMod val="10000"/>
                  </a:srgbClr>
                </a:solidFill>
                <a:latin typeface="Avenir Black" panose="02000503020000020003" pitchFamily="2" charset="0"/>
              </a:rPr>
              <a:t>&amp; </a:t>
            </a:r>
            <a:r>
              <a:rPr kumimoji="0" lang="en-US" sz="1400" b="1" i="0" u="none" strike="noStrike" kern="1200" cap="none" spc="0" normalizeH="0" baseline="0" noProof="0" dirty="0">
                <a:ln>
                  <a:noFill/>
                </a:ln>
                <a:solidFill>
                  <a:srgbClr val="E7E6E6">
                    <a:lumMod val="10000"/>
                  </a:srgbClr>
                </a:solidFill>
                <a:effectLst/>
                <a:uLnTx/>
                <a:uFillTx/>
                <a:latin typeface="Avenir Black" panose="02000503020000020003" pitchFamily="2" charset="0"/>
                <a:ea typeface="+mn-ea"/>
                <a:cs typeface="+mn-cs"/>
              </a:rPr>
              <a:t>Technology</a:t>
            </a:r>
          </a:p>
        </p:txBody>
      </p:sp>
      <p:sp>
        <p:nvSpPr>
          <p:cNvPr id="16" name="TextBox 15">
            <a:extLst>
              <a:ext uri="{FF2B5EF4-FFF2-40B4-BE49-F238E27FC236}">
                <a16:creationId xmlns:a16="http://schemas.microsoft.com/office/drawing/2014/main" id="{88FA89DD-11C8-1643-9B82-6F811F571DA5}"/>
              </a:ext>
            </a:extLst>
          </p:cNvPr>
          <p:cNvSpPr txBox="1"/>
          <p:nvPr/>
        </p:nvSpPr>
        <p:spPr>
          <a:xfrm>
            <a:off x="6231449" y="2940262"/>
            <a:ext cx="2455352" cy="4561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10000"/>
                  </a:srgbClr>
                </a:solidFill>
                <a:effectLst/>
                <a:uLnTx/>
                <a:uFillTx/>
                <a:latin typeface="Avenir Black" panose="02000503020000020003" pitchFamily="2" charset="0"/>
                <a:ea typeface="+mn-ea"/>
                <a:cs typeface="+mn-cs"/>
              </a:rPr>
              <a:t>Computational Science </a:t>
            </a:r>
            <a:r>
              <a:rPr lang="en-US" sz="1400" b="1" dirty="0">
                <a:solidFill>
                  <a:srgbClr val="E7E6E6">
                    <a:lumMod val="10000"/>
                  </a:srgbClr>
                </a:solidFill>
                <a:latin typeface="Avenir Black" panose="02000503020000020003" pitchFamily="2" charset="0"/>
              </a:rPr>
              <a:t>&amp; </a:t>
            </a:r>
            <a:br>
              <a:rPr lang="en-US" sz="1400" b="1" dirty="0">
                <a:solidFill>
                  <a:srgbClr val="E7E6E6">
                    <a:lumMod val="10000"/>
                  </a:srgbClr>
                </a:solidFill>
                <a:latin typeface="Avenir Black" panose="02000503020000020003" pitchFamily="2" charset="0"/>
              </a:rPr>
            </a:br>
            <a:r>
              <a:rPr kumimoji="0" lang="en-US" sz="1400" b="1" i="0" u="none" strike="noStrike" kern="1200" cap="none" spc="0" normalizeH="0" baseline="0" noProof="0" dirty="0">
                <a:ln>
                  <a:noFill/>
                </a:ln>
                <a:solidFill>
                  <a:srgbClr val="E7E6E6">
                    <a:lumMod val="10000"/>
                  </a:srgbClr>
                </a:solidFill>
                <a:effectLst/>
                <a:uLnTx/>
                <a:uFillTx/>
                <a:latin typeface="Avenir Black" panose="02000503020000020003" pitchFamily="2" charset="0"/>
                <a:ea typeface="+mn-ea"/>
                <a:cs typeface="+mn-cs"/>
              </a:rPr>
              <a:t>Technology</a:t>
            </a:r>
          </a:p>
        </p:txBody>
      </p:sp>
    </p:spTree>
    <p:extLst>
      <p:ext uri="{BB962C8B-B14F-4D97-AF65-F5344CB8AC3E}">
        <p14:creationId xmlns:p14="http://schemas.microsoft.com/office/powerpoint/2010/main" val="4228553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129038"/>
            <a:ext cx="11285837" cy="487490"/>
          </a:xfrm>
        </p:spPr>
        <p:txBody>
          <a:bodyPr>
            <a:noAutofit/>
          </a:bodyPr>
          <a:lstStyle/>
          <a:p>
            <a:r>
              <a:rPr lang="en-US" cap="none" dirty="0"/>
              <a:t>The Jefferson Lab Of The Future</a:t>
            </a:r>
          </a:p>
        </p:txBody>
      </p:sp>
      <p:sp>
        <p:nvSpPr>
          <p:cNvPr id="3" name="Content Placeholder 2"/>
          <p:cNvSpPr>
            <a:spLocks noGrp="1"/>
          </p:cNvSpPr>
          <p:nvPr>
            <p:ph idx="1"/>
          </p:nvPr>
        </p:nvSpPr>
        <p:spPr>
          <a:xfrm>
            <a:off x="350262" y="6085277"/>
            <a:ext cx="11285837" cy="669043"/>
          </a:xfrm>
        </p:spPr>
        <p:txBody>
          <a:bodyPr>
            <a:noAutofit/>
          </a:bodyPr>
          <a:lstStyle/>
          <a:p>
            <a:pPr marL="0" indent="0" algn="ctr">
              <a:buNone/>
            </a:pPr>
            <a:r>
              <a:rPr lang="en-US" sz="2400" b="1" dirty="0"/>
              <a:t>It is a time of change and opportunity for Jefferson Lab</a:t>
            </a:r>
          </a:p>
        </p:txBody>
      </p:sp>
      <p:sp>
        <p:nvSpPr>
          <p:cNvPr id="4" name="Footer Placeholder 3"/>
          <p:cNvSpPr>
            <a:spLocks noGrp="1"/>
          </p:cNvSpPr>
          <p:nvPr>
            <p:ph type="ftr" sz="quarter" idx="11"/>
          </p:nvPr>
        </p:nvSpPr>
        <p:spPr/>
        <p:txBody>
          <a:bodyPr/>
          <a:lstStyle/>
          <a:p>
            <a:pPr lvl="0"/>
            <a:r>
              <a:rPr lang="en-US" sz="900" dirty="0">
                <a:solidFill>
                  <a:srgbClr val="000000">
                    <a:tint val="75000"/>
                  </a:srgbClr>
                </a:solidFill>
              </a:rPr>
              <a:t>S. Henderson – June 26,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6" name="Content Placeholder 2"/>
          <p:cNvSpPr txBox="1">
            <a:spLocks/>
          </p:cNvSpPr>
          <p:nvPr/>
        </p:nvSpPr>
        <p:spPr>
          <a:xfrm>
            <a:off x="447961" y="945835"/>
            <a:ext cx="6480377" cy="4883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We are entering </a:t>
            </a:r>
            <a:r>
              <a:rPr lang="en-US" sz="2000" b="1" dirty="0"/>
              <a:t>a new era at Jefferson Lab.  We are reinventing Jefferson Lab </a:t>
            </a:r>
            <a:r>
              <a:rPr lang="en-US" sz="2000" dirty="0"/>
              <a:t>to take on a more significant role with a diversified mission – with a goal of delivering </a:t>
            </a:r>
            <a:r>
              <a:rPr lang="en-US" sz="2000" b="1" dirty="0"/>
              <a:t>even greater impact for the Nation</a:t>
            </a:r>
          </a:p>
          <a:p>
            <a:r>
              <a:rPr lang="en-US" sz="2000" b="1" dirty="0"/>
              <a:t>We are facing a time of change, opportunity and challenge, unprecedented since the Lab’s founding</a:t>
            </a:r>
          </a:p>
          <a:p>
            <a:r>
              <a:rPr lang="en-US" sz="2000" dirty="0"/>
              <a:t>This transformation requires</a:t>
            </a:r>
          </a:p>
          <a:p>
            <a:pPr lvl="1"/>
            <a:r>
              <a:rPr lang="en-US" sz="1800" dirty="0"/>
              <a:t>Staffing up to fulfill the mission</a:t>
            </a:r>
          </a:p>
          <a:p>
            <a:pPr lvl="1"/>
            <a:r>
              <a:rPr lang="en-US" sz="1800" dirty="0"/>
              <a:t>Improving our processes to ensure scalability</a:t>
            </a:r>
          </a:p>
          <a:p>
            <a:pPr lvl="1"/>
            <a:r>
              <a:rPr lang="en-US" sz="1800" dirty="0"/>
              <a:t>Developing new skills and talent pipelines</a:t>
            </a:r>
          </a:p>
          <a:p>
            <a:pPr lvl="1"/>
            <a:r>
              <a:rPr lang="en-US" sz="1800" dirty="0"/>
              <a:t>Designing organizations that scale with growing portfolios</a:t>
            </a:r>
          </a:p>
          <a:p>
            <a:pPr lvl="1"/>
            <a:r>
              <a:rPr lang="en-US" sz="1800" dirty="0"/>
              <a:t>Scaling-up Mission Support capabilities to enable this growth in scope, staff, budget, expectations and risks</a:t>
            </a:r>
          </a:p>
          <a:p>
            <a:r>
              <a:rPr lang="en-US" sz="2000" b="1" dirty="0"/>
              <a:t>This reinvention is underway</a:t>
            </a:r>
          </a:p>
        </p:txBody>
      </p:sp>
      <p:pic>
        <p:nvPicPr>
          <p:cNvPr id="8" name="Picture 7">
            <a:extLst>
              <a:ext uri="{FF2B5EF4-FFF2-40B4-BE49-F238E27FC236}">
                <a16:creationId xmlns:a16="http://schemas.microsoft.com/office/drawing/2014/main" id="{4AAE9397-3E62-4DAD-A8EC-31473BBE5C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78" r="21076"/>
          <a:stretch/>
        </p:blipFill>
        <p:spPr>
          <a:xfrm>
            <a:off x="7610952" y="888024"/>
            <a:ext cx="4025147" cy="5172916"/>
          </a:xfrm>
          <a:prstGeom prst="rect">
            <a:avLst/>
          </a:prstGeom>
        </p:spPr>
      </p:pic>
    </p:spTree>
    <p:extLst>
      <p:ext uri="{BB962C8B-B14F-4D97-AF65-F5344CB8AC3E}">
        <p14:creationId xmlns:p14="http://schemas.microsoft.com/office/powerpoint/2010/main" val="1608603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A3FE-6529-48AA-9948-E18BC49C8112}"/>
              </a:ext>
            </a:extLst>
          </p:cNvPr>
          <p:cNvSpPr>
            <a:spLocks noGrp="1"/>
          </p:cNvSpPr>
          <p:nvPr>
            <p:ph type="title"/>
          </p:nvPr>
        </p:nvSpPr>
        <p:spPr/>
        <p:txBody>
          <a:bodyPr/>
          <a:lstStyle/>
          <a:p>
            <a:r>
              <a:rPr lang="en-US" dirty="0"/>
              <a:t>Changes in the S&amp;T Organization</a:t>
            </a:r>
          </a:p>
        </p:txBody>
      </p:sp>
      <p:sp>
        <p:nvSpPr>
          <p:cNvPr id="3" name="Content Placeholder 2">
            <a:extLst>
              <a:ext uri="{FF2B5EF4-FFF2-40B4-BE49-F238E27FC236}">
                <a16:creationId xmlns:a16="http://schemas.microsoft.com/office/drawing/2014/main" id="{367A9538-954C-4879-8F7E-74C0568F0691}"/>
              </a:ext>
            </a:extLst>
          </p:cNvPr>
          <p:cNvSpPr>
            <a:spLocks noGrp="1"/>
          </p:cNvSpPr>
          <p:nvPr>
            <p:ph idx="1"/>
          </p:nvPr>
        </p:nvSpPr>
        <p:spPr>
          <a:xfrm>
            <a:off x="411892" y="922095"/>
            <a:ext cx="11285837" cy="5461122"/>
          </a:xfrm>
        </p:spPr>
        <p:txBody>
          <a:bodyPr>
            <a:normAutofit fontScale="92500" lnSpcReduction="10000"/>
          </a:bodyPr>
          <a:lstStyle/>
          <a:p>
            <a:r>
              <a:rPr lang="en-US" dirty="0"/>
              <a:t>We are looking at all aspects of how the Lab is organized and managed.  We are evaluating the best practices we need to incorporate to enable this transformation.</a:t>
            </a:r>
          </a:p>
          <a:p>
            <a:r>
              <a:rPr lang="en-US" dirty="0"/>
              <a:t>We are entering an era in which over the next 10 years we will</a:t>
            </a:r>
          </a:p>
          <a:p>
            <a:pPr lvl="1"/>
            <a:r>
              <a:rPr lang="en-US" dirty="0"/>
              <a:t>Run CEBAF full-out for our 12 GeV experimental program</a:t>
            </a:r>
          </a:p>
          <a:p>
            <a:pPr lvl="1"/>
            <a:r>
              <a:rPr lang="en-US" dirty="0"/>
              <a:t>Deliver on a very significant DOE construction project portfolio, dominated by EIC Project</a:t>
            </a:r>
          </a:p>
          <a:p>
            <a:r>
              <a:rPr lang="en-US" dirty="0"/>
              <a:t>To better enable us to simultaneously deliver on these two major initiatives we are implementing a re-organization of responsibilities between Accelerator and Engineering Divisions.</a:t>
            </a:r>
          </a:p>
          <a:p>
            <a:pPr marL="0" indent="0">
              <a:buNone/>
            </a:pPr>
            <a:r>
              <a:rPr lang="en-US" dirty="0"/>
              <a:t>The goals for this re-organization are two-fold:</a:t>
            </a:r>
          </a:p>
          <a:p>
            <a:pPr marL="457200" indent="-457200">
              <a:buFont typeface="+mj-lt"/>
              <a:buAutoNum type="arabicPeriod"/>
            </a:pPr>
            <a:r>
              <a:rPr lang="en-US" dirty="0"/>
              <a:t>Align resources, responsibility and accountability for CEBAF operations, maintenance and improvements within a single organization: Accelerator Division</a:t>
            </a:r>
          </a:p>
          <a:p>
            <a:pPr lvl="1">
              <a:buFont typeface="Arial" panose="020B0604020202020204" pitchFamily="34" charset="0"/>
              <a:buChar char="•"/>
            </a:pPr>
            <a:r>
              <a:rPr lang="en-US" dirty="0"/>
              <a:t>We will move Electrical Engineering Systems Department (DC Power, RF, I&amp;C, Safety Systems, Support Services) to Accelerator Division</a:t>
            </a:r>
          </a:p>
          <a:p>
            <a:pPr marL="457200" indent="-457200">
              <a:buFont typeface="+mj-lt"/>
              <a:buAutoNum type="arabicPeriod"/>
            </a:pPr>
            <a:r>
              <a:rPr lang="en-US" dirty="0"/>
              <a:t>Strengthen our engineering capabilities to ensure success in meeting the demanding needs of the EIC and other projects</a:t>
            </a:r>
          </a:p>
          <a:p>
            <a:pPr lvl="1">
              <a:buFont typeface="Arial" panose="020B0604020202020204" pitchFamily="34" charset="0"/>
              <a:buChar char="•"/>
            </a:pPr>
            <a:r>
              <a:rPr lang="en-US" dirty="0"/>
              <a:t>We are building out staff to support EIC</a:t>
            </a:r>
          </a:p>
          <a:p>
            <a:pPr lvl="1">
              <a:buFont typeface="Arial" panose="020B0604020202020204" pitchFamily="34" charset="0"/>
              <a:buChar char="•"/>
            </a:pPr>
            <a:r>
              <a:rPr lang="en-US" dirty="0"/>
              <a:t>We are standing up a Systems Engineering Function with responsibility for </a:t>
            </a:r>
            <a:r>
              <a:rPr lang="en-US" b="1" dirty="0"/>
              <a:t>Lab-wide Engineering Standards and Processes</a:t>
            </a:r>
            <a:r>
              <a:rPr lang="en-US" dirty="0"/>
              <a:t>, including Document Control, Engineering tools, </a:t>
            </a:r>
            <a:r>
              <a:rPr lang="en-US" dirty="0" err="1"/>
              <a:t>etc</a:t>
            </a:r>
            <a:endParaRPr lang="en-US" dirty="0"/>
          </a:p>
          <a:p>
            <a:endParaRPr lang="en-US" dirty="0"/>
          </a:p>
          <a:p>
            <a:endParaRPr lang="en-US" dirty="0"/>
          </a:p>
          <a:p>
            <a:endParaRPr lang="en-US" dirty="0"/>
          </a:p>
          <a:p>
            <a:endParaRPr lang="en-US" dirty="0"/>
          </a:p>
          <a:p>
            <a:endParaRPr lang="en-US" dirty="0"/>
          </a:p>
          <a:p>
            <a:pPr lvl="1"/>
            <a:endParaRPr lang="en-US" dirty="0"/>
          </a:p>
        </p:txBody>
      </p:sp>
      <p:sp>
        <p:nvSpPr>
          <p:cNvPr id="4" name="Footer Placeholder 3">
            <a:extLst>
              <a:ext uri="{FF2B5EF4-FFF2-40B4-BE49-F238E27FC236}">
                <a16:creationId xmlns:a16="http://schemas.microsoft.com/office/drawing/2014/main" id="{A51DF975-2CC7-40D4-B8ED-DAFFB6D60011}"/>
              </a:ext>
            </a:extLst>
          </p:cNvPr>
          <p:cNvSpPr>
            <a:spLocks noGrp="1"/>
          </p:cNvSpPr>
          <p:nvPr>
            <p:ph type="ftr" sz="quarter" idx="11"/>
          </p:nvPr>
        </p:nvSpPr>
        <p:spPr/>
        <p:txBody>
          <a:bodyPr/>
          <a:lstStyle/>
          <a:p>
            <a:pPr lvl="0"/>
            <a:r>
              <a:rPr lang="en-US" dirty="0">
                <a:solidFill>
                  <a:srgbClr val="000000">
                    <a:tint val="75000"/>
                  </a:srgbClr>
                </a:solidFill>
              </a:rPr>
              <a:t>S. Henderson – June 26, 2023</a:t>
            </a:r>
          </a:p>
        </p:txBody>
      </p:sp>
      <p:sp>
        <p:nvSpPr>
          <p:cNvPr id="5" name="Slide Number Placeholder 3">
            <a:extLst>
              <a:ext uri="{FF2B5EF4-FFF2-40B4-BE49-F238E27FC236}">
                <a16:creationId xmlns:a16="http://schemas.microsoft.com/office/drawing/2014/main" id="{8293B761-8A12-471D-BCA9-E171EE020734}"/>
              </a:ext>
            </a:extLst>
          </p:cNvPr>
          <p:cNvSpPr>
            <a:spLocks noGrp="1"/>
          </p:cNvSpPr>
          <p:nvPr>
            <p:ph type="sldNum" sz="quarter" idx="12"/>
          </p:nvPr>
        </p:nvSpPr>
        <p:spPr>
          <a:xfrm>
            <a:off x="5635743" y="6467336"/>
            <a:ext cx="714877" cy="303364"/>
          </a:xfrm>
        </p:spPr>
        <p:txBody>
          <a:bodyPr/>
          <a:lstStyle/>
          <a:p>
            <a:fld id="{07E1C93C-5050-FC42-8F10-D22D4F119D13}" type="slidenum">
              <a:rPr lang="en-US" smtClean="0"/>
              <a:pPr/>
              <a:t>7</a:t>
            </a:fld>
            <a:endParaRPr lang="en-US" dirty="0"/>
          </a:p>
        </p:txBody>
      </p:sp>
    </p:spTree>
    <p:extLst>
      <p:ext uri="{BB962C8B-B14F-4D97-AF65-F5344CB8AC3E}">
        <p14:creationId xmlns:p14="http://schemas.microsoft.com/office/powerpoint/2010/main" val="285910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3F4A9496-1888-8124-3DC9-28D898046148}"/>
              </a:ext>
            </a:extLst>
          </p:cNvPr>
          <p:cNvSpPr>
            <a:spLocks noGrp="1"/>
          </p:cNvSpPr>
          <p:nvPr>
            <p:ph type="title"/>
          </p:nvPr>
        </p:nvSpPr>
        <p:spPr>
          <a:xfrm>
            <a:off x="411892" y="162653"/>
            <a:ext cx="11285837" cy="487490"/>
          </a:xfrm>
        </p:spPr>
        <p:txBody>
          <a:bodyPr>
            <a:noAutofit/>
          </a:bodyPr>
          <a:lstStyle/>
          <a:p>
            <a:r>
              <a:rPr lang="en-US" sz="2800" dirty="0">
                <a:latin typeface="Arial" charset="0"/>
              </a:rPr>
              <a:t>Jefferson Lab Operational Excellence 2025</a:t>
            </a:r>
            <a:endParaRPr lang="en-US" dirty="0">
              <a:latin typeface="Avenir" panose="020B0503020203020204" pitchFamily="34" charset="0"/>
            </a:endParaRPr>
          </a:p>
        </p:txBody>
      </p:sp>
      <p:sp>
        <p:nvSpPr>
          <p:cNvPr id="19" name="Slide Number Placeholder 6">
            <a:extLst>
              <a:ext uri="{FF2B5EF4-FFF2-40B4-BE49-F238E27FC236}">
                <a16:creationId xmlns:a16="http://schemas.microsoft.com/office/drawing/2014/main" id="{5F08518C-F09D-448F-9EA5-4FF5D4F10A64}"/>
              </a:ext>
            </a:extLst>
          </p:cNvPr>
          <p:cNvSpPr>
            <a:spLocks noGrp="1"/>
          </p:cNvSpPr>
          <p:nvPr>
            <p:ph type="sldNum" sz="quarter" idx="12"/>
          </p:nvPr>
        </p:nvSpPr>
        <p:spPr/>
        <p:txBody>
          <a:bodyPr/>
          <a:lstStyle/>
          <a:p>
            <a:fld id="{B2E69C32-F40A-4944-821E-46A56DF0648B}" type="slidenum">
              <a:rPr lang="en-US" smtClean="0"/>
              <a:pPr/>
              <a:t>8</a:t>
            </a:fld>
            <a:endParaRPr lang="en-US"/>
          </a:p>
        </p:txBody>
      </p:sp>
      <p:sp>
        <p:nvSpPr>
          <p:cNvPr id="2" name="Footer Placeholder 1">
            <a:extLst>
              <a:ext uri="{FF2B5EF4-FFF2-40B4-BE49-F238E27FC236}">
                <a16:creationId xmlns:a16="http://schemas.microsoft.com/office/drawing/2014/main" id="{4E354E37-878D-4508-9AA5-F0C5DE00B761}"/>
              </a:ext>
            </a:extLst>
          </p:cNvPr>
          <p:cNvSpPr>
            <a:spLocks noGrp="1"/>
          </p:cNvSpPr>
          <p:nvPr>
            <p:ph type="ftr" sz="quarter" idx="11"/>
          </p:nvPr>
        </p:nvSpPr>
        <p:spPr/>
        <p:txBody>
          <a:bodyPr/>
          <a:lstStyle/>
          <a:p>
            <a:pPr lvl="0"/>
            <a:r>
              <a:rPr lang="en-US" dirty="0">
                <a:solidFill>
                  <a:srgbClr val="000000">
                    <a:tint val="75000"/>
                  </a:srgbClr>
                </a:solidFill>
              </a:rPr>
              <a:t>S. Henderson – June 26, 2023</a:t>
            </a:r>
          </a:p>
        </p:txBody>
      </p:sp>
      <p:pic>
        <p:nvPicPr>
          <p:cNvPr id="9" name="Picture 8">
            <a:extLst>
              <a:ext uri="{FF2B5EF4-FFF2-40B4-BE49-F238E27FC236}">
                <a16:creationId xmlns:a16="http://schemas.microsoft.com/office/drawing/2014/main" id="{67DB09B3-FC30-9877-66C9-E11D85121A9D}"/>
              </a:ext>
            </a:extLst>
          </p:cNvPr>
          <p:cNvPicPr>
            <a:picLocks noChangeAspect="1"/>
          </p:cNvPicPr>
          <p:nvPr/>
        </p:nvPicPr>
        <p:blipFill>
          <a:blip r:embed="rId3"/>
          <a:stretch>
            <a:fillRect/>
          </a:stretch>
        </p:blipFill>
        <p:spPr>
          <a:xfrm>
            <a:off x="-1" y="754165"/>
            <a:ext cx="12192001" cy="1919699"/>
          </a:xfrm>
          <a:prstGeom prst="rect">
            <a:avLst/>
          </a:prstGeom>
        </p:spPr>
      </p:pic>
      <p:sp>
        <p:nvSpPr>
          <p:cNvPr id="17" name="Rectangle 16">
            <a:extLst>
              <a:ext uri="{FF2B5EF4-FFF2-40B4-BE49-F238E27FC236}">
                <a16:creationId xmlns:a16="http://schemas.microsoft.com/office/drawing/2014/main" id="{520F5113-6DF4-0526-2550-279104842138}"/>
              </a:ext>
            </a:extLst>
          </p:cNvPr>
          <p:cNvSpPr/>
          <p:nvPr/>
        </p:nvSpPr>
        <p:spPr>
          <a:xfrm>
            <a:off x="66790" y="6130211"/>
            <a:ext cx="11917885" cy="173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3EC37E3-7CE1-8CCB-AA78-748D6698CA90}"/>
              </a:ext>
            </a:extLst>
          </p:cNvPr>
          <p:cNvSpPr txBox="1"/>
          <p:nvPr/>
        </p:nvSpPr>
        <p:spPr>
          <a:xfrm>
            <a:off x="42076" y="3297892"/>
            <a:ext cx="2231567" cy="2400657"/>
          </a:xfrm>
          <a:prstGeom prst="rect">
            <a:avLst/>
          </a:prstGeom>
          <a:noFill/>
        </p:spPr>
        <p:txBody>
          <a:bodyPr wrap="square" rtlCol="0">
            <a:spAutoFit/>
          </a:bodyPr>
          <a:lstStyle/>
          <a:p>
            <a:pPr>
              <a:defRPr/>
            </a:pPr>
            <a:r>
              <a:rPr lang="en-US" sz="1250">
                <a:solidFill>
                  <a:srgbClr val="000000"/>
                </a:solidFill>
                <a:latin typeface="Avenir" panose="020B0503020203020204" pitchFamily="34" charset="0"/>
              </a:rPr>
              <a:t>• Individual Career Profile</a:t>
            </a:r>
          </a:p>
          <a:p>
            <a:pPr>
              <a:defRPr/>
            </a:pPr>
            <a:endParaRPr lang="en-US" sz="1250" i="1">
              <a:solidFill>
                <a:srgbClr val="000000"/>
              </a:solidFill>
              <a:latin typeface="Avenir" panose="020B0503020203020204" pitchFamily="34" charset="0"/>
            </a:endParaRPr>
          </a:p>
          <a:p>
            <a:pPr>
              <a:defRPr/>
            </a:pPr>
            <a:r>
              <a:rPr lang="en-US" sz="1250">
                <a:solidFill>
                  <a:srgbClr val="000000"/>
                </a:solidFill>
                <a:latin typeface="Avenir" panose="020B0503020203020204" pitchFamily="34" charset="0"/>
              </a:rPr>
              <a:t>• Directors Safety Council Improvements </a:t>
            </a:r>
            <a:endParaRPr lang="en-US" sz="1250">
              <a:solidFill>
                <a:schemeClr val="tx2"/>
              </a:solidFill>
              <a:latin typeface="Avenir" panose="020B0503020203020204" pitchFamily="34" charset="0"/>
            </a:endParaRPr>
          </a:p>
          <a:p>
            <a:pPr>
              <a:defRPr/>
            </a:pPr>
            <a:endParaRPr lang="en-US" sz="1250">
              <a:solidFill>
                <a:srgbClr val="000000"/>
              </a:solidFill>
              <a:latin typeface="Avenir" panose="020B0503020203020204" pitchFamily="34" charset="0"/>
            </a:endParaRPr>
          </a:p>
          <a:p>
            <a:pPr>
              <a:defRPr/>
            </a:pPr>
            <a:r>
              <a:rPr lang="en-US" sz="1250">
                <a:solidFill>
                  <a:srgbClr val="000000"/>
                </a:solidFill>
                <a:latin typeface="Avenir" panose="020B0503020203020204" pitchFamily="34" charset="0"/>
              </a:rPr>
              <a:t>• Supervisor Fundamentals Program</a:t>
            </a:r>
            <a:endParaRPr lang="en-US" sz="1250" i="1">
              <a:solidFill>
                <a:schemeClr val="tx2"/>
              </a:solidFill>
              <a:latin typeface="Avenir" panose="020B0503020203020204" pitchFamily="34" charset="0"/>
            </a:endParaRPr>
          </a:p>
          <a:p>
            <a:pPr>
              <a:defRPr/>
            </a:pPr>
            <a:endParaRPr lang="en-US" sz="1250">
              <a:solidFill>
                <a:srgbClr val="000000"/>
              </a:solidFill>
              <a:latin typeface="Avenir" panose="020B0503020203020204" pitchFamily="34" charset="0"/>
            </a:endParaRPr>
          </a:p>
          <a:p>
            <a:pPr>
              <a:defRPr/>
            </a:pPr>
            <a:r>
              <a:rPr lang="en-US" sz="1250">
                <a:solidFill>
                  <a:srgbClr val="000000"/>
                </a:solidFill>
                <a:latin typeface="Avenir" panose="020B0503020203020204" pitchFamily="34" charset="0"/>
              </a:rPr>
              <a:t>• Management Safety Discussions</a:t>
            </a:r>
          </a:p>
          <a:p>
            <a:pPr>
              <a:defRPr/>
            </a:pPr>
            <a:endParaRPr lang="en-US" sz="1250" i="1">
              <a:solidFill>
                <a:schemeClr val="tx2"/>
              </a:solidFill>
              <a:latin typeface="Avenir" panose="020B0503020203020204" pitchFamily="34" charset="0"/>
            </a:endParaRPr>
          </a:p>
          <a:p>
            <a:pPr>
              <a:defRPr/>
            </a:pPr>
            <a:r>
              <a:rPr lang="en-US" sz="1250">
                <a:solidFill>
                  <a:srgbClr val="000000"/>
                </a:solidFill>
                <a:latin typeface="Avenir" panose="020B0503020203020204" pitchFamily="34" charset="0"/>
              </a:rPr>
              <a:t> </a:t>
            </a:r>
          </a:p>
        </p:txBody>
      </p:sp>
      <p:sp>
        <p:nvSpPr>
          <p:cNvPr id="41" name="TextBox 40">
            <a:extLst>
              <a:ext uri="{FF2B5EF4-FFF2-40B4-BE49-F238E27FC236}">
                <a16:creationId xmlns:a16="http://schemas.microsoft.com/office/drawing/2014/main" id="{4A03A547-CBDD-5AFC-F79B-E848CCEE5AE8}"/>
              </a:ext>
            </a:extLst>
          </p:cNvPr>
          <p:cNvSpPr txBox="1"/>
          <p:nvPr/>
        </p:nvSpPr>
        <p:spPr>
          <a:xfrm>
            <a:off x="24146" y="2687277"/>
            <a:ext cx="2654247" cy="475655"/>
          </a:xfrm>
          <a:prstGeom prst="rect">
            <a:avLst/>
          </a:prstGeom>
          <a:noFill/>
        </p:spPr>
        <p:txBody>
          <a:bodyPr wrap="square" rtlCol="0">
            <a:spAutoFit/>
          </a:bodyPr>
          <a:lstStyle/>
          <a:p>
            <a:pPr>
              <a:defRPr/>
            </a:pPr>
            <a:r>
              <a:rPr lang="en-US" sz="1400" b="1">
                <a:solidFill>
                  <a:srgbClr val="8D8ED0"/>
                </a:solidFill>
                <a:latin typeface="Avenir" panose="020B0503020203020204" pitchFamily="34" charset="0"/>
              </a:rPr>
              <a:t>Leadership Development</a:t>
            </a:r>
          </a:p>
          <a:p>
            <a:pPr>
              <a:defRPr/>
            </a:pPr>
            <a:r>
              <a:rPr lang="en-US" sz="1400" b="1">
                <a:solidFill>
                  <a:srgbClr val="8D8ED0"/>
                </a:solidFill>
                <a:latin typeface="Avenir" panose="020B0503020203020204" pitchFamily="34" charset="0"/>
              </a:rPr>
              <a:t>&amp; Engagement</a:t>
            </a:r>
          </a:p>
        </p:txBody>
      </p:sp>
      <p:sp>
        <p:nvSpPr>
          <p:cNvPr id="42" name="TextBox 41">
            <a:extLst>
              <a:ext uri="{FF2B5EF4-FFF2-40B4-BE49-F238E27FC236}">
                <a16:creationId xmlns:a16="http://schemas.microsoft.com/office/drawing/2014/main" id="{BF242444-AE21-F264-4B53-0CE2268EDF18}"/>
              </a:ext>
            </a:extLst>
          </p:cNvPr>
          <p:cNvSpPr txBox="1"/>
          <p:nvPr/>
        </p:nvSpPr>
        <p:spPr>
          <a:xfrm>
            <a:off x="2483414" y="2687277"/>
            <a:ext cx="2295728" cy="475655"/>
          </a:xfrm>
          <a:prstGeom prst="rect">
            <a:avLst/>
          </a:prstGeom>
          <a:noFill/>
        </p:spPr>
        <p:txBody>
          <a:bodyPr wrap="square" rtlCol="0">
            <a:spAutoFit/>
          </a:bodyPr>
          <a:lstStyle/>
          <a:p>
            <a:pPr>
              <a:defRPr/>
            </a:pPr>
            <a:r>
              <a:rPr lang="en-US" sz="1400" b="1">
                <a:solidFill>
                  <a:srgbClr val="D95E00"/>
                </a:solidFill>
                <a:latin typeface="Avenir" panose="020B0503020203020204" pitchFamily="34" charset="0"/>
              </a:rPr>
              <a:t>Build Workforce/</a:t>
            </a:r>
          </a:p>
          <a:p>
            <a:pPr>
              <a:defRPr/>
            </a:pPr>
            <a:r>
              <a:rPr lang="en-US" sz="1400" b="1">
                <a:solidFill>
                  <a:srgbClr val="D95E00"/>
                </a:solidFill>
                <a:latin typeface="Avenir" panose="020B0503020203020204" pitchFamily="34" charset="0"/>
              </a:rPr>
              <a:t>Facilities Of The Future</a:t>
            </a:r>
          </a:p>
        </p:txBody>
      </p:sp>
      <p:sp>
        <p:nvSpPr>
          <p:cNvPr id="43" name="TextBox 42">
            <a:extLst>
              <a:ext uri="{FF2B5EF4-FFF2-40B4-BE49-F238E27FC236}">
                <a16:creationId xmlns:a16="http://schemas.microsoft.com/office/drawing/2014/main" id="{F288171B-61F4-0712-0BB0-41E6B8A878C3}"/>
              </a:ext>
            </a:extLst>
          </p:cNvPr>
          <p:cNvSpPr txBox="1"/>
          <p:nvPr/>
        </p:nvSpPr>
        <p:spPr>
          <a:xfrm>
            <a:off x="7432790" y="2670970"/>
            <a:ext cx="2117604" cy="475655"/>
          </a:xfrm>
          <a:prstGeom prst="rect">
            <a:avLst/>
          </a:prstGeom>
          <a:noFill/>
        </p:spPr>
        <p:txBody>
          <a:bodyPr wrap="square" rtlCol="0">
            <a:spAutoFit/>
          </a:bodyPr>
          <a:lstStyle/>
          <a:p>
            <a:pPr>
              <a:defRPr/>
            </a:pPr>
            <a:r>
              <a:rPr lang="en-US" sz="1400" b="1">
                <a:solidFill>
                  <a:srgbClr val="D60060"/>
                </a:solidFill>
                <a:latin typeface="Avenir" panose="020B0503020203020204" pitchFamily="34" charset="0"/>
              </a:rPr>
              <a:t>Develop Missions </a:t>
            </a:r>
          </a:p>
          <a:p>
            <a:pPr>
              <a:defRPr/>
            </a:pPr>
            <a:r>
              <a:rPr lang="en-US" sz="1400" b="1">
                <a:solidFill>
                  <a:srgbClr val="D60060"/>
                </a:solidFill>
                <a:latin typeface="Avenir" panose="020B0503020203020204" pitchFamily="34" charset="0"/>
              </a:rPr>
              <a:t>Of The Future</a:t>
            </a:r>
          </a:p>
        </p:txBody>
      </p:sp>
      <p:sp>
        <p:nvSpPr>
          <p:cNvPr id="44" name="TextBox 43">
            <a:extLst>
              <a:ext uri="{FF2B5EF4-FFF2-40B4-BE49-F238E27FC236}">
                <a16:creationId xmlns:a16="http://schemas.microsoft.com/office/drawing/2014/main" id="{3A2A955C-AF0F-EF25-C381-8F95283D5759}"/>
              </a:ext>
            </a:extLst>
          </p:cNvPr>
          <p:cNvSpPr txBox="1"/>
          <p:nvPr/>
        </p:nvSpPr>
        <p:spPr>
          <a:xfrm>
            <a:off x="4958699" y="2679830"/>
            <a:ext cx="2455352" cy="475655"/>
          </a:xfrm>
          <a:prstGeom prst="rect">
            <a:avLst/>
          </a:prstGeom>
          <a:noFill/>
        </p:spPr>
        <p:txBody>
          <a:bodyPr wrap="square" rtlCol="0">
            <a:spAutoFit/>
          </a:bodyPr>
          <a:lstStyle/>
          <a:p>
            <a:pPr>
              <a:defRPr/>
            </a:pPr>
            <a:r>
              <a:rPr lang="en-US" sz="1400" b="1">
                <a:solidFill>
                  <a:srgbClr val="31879F"/>
                </a:solidFill>
                <a:latin typeface="Avenir" panose="020B0503020203020204" pitchFamily="34" charset="0"/>
              </a:rPr>
              <a:t>Continuously Improve</a:t>
            </a:r>
          </a:p>
          <a:p>
            <a:pPr>
              <a:defRPr/>
            </a:pPr>
            <a:r>
              <a:rPr lang="en-US" sz="1400" b="1">
                <a:solidFill>
                  <a:srgbClr val="31879F"/>
                </a:solidFill>
                <a:latin typeface="Avenir" panose="020B0503020203020204" pitchFamily="34" charset="0"/>
              </a:rPr>
              <a:t>Our Culture</a:t>
            </a:r>
          </a:p>
        </p:txBody>
      </p:sp>
      <p:sp>
        <p:nvSpPr>
          <p:cNvPr id="4" name="TextBox 3">
            <a:extLst>
              <a:ext uri="{FF2B5EF4-FFF2-40B4-BE49-F238E27FC236}">
                <a16:creationId xmlns:a16="http://schemas.microsoft.com/office/drawing/2014/main" id="{68B989B1-B94B-A928-DFA2-4D10820BF659}"/>
              </a:ext>
            </a:extLst>
          </p:cNvPr>
          <p:cNvSpPr txBox="1"/>
          <p:nvPr/>
        </p:nvSpPr>
        <p:spPr>
          <a:xfrm>
            <a:off x="9842357" y="2784745"/>
            <a:ext cx="2117604" cy="279797"/>
          </a:xfrm>
          <a:prstGeom prst="rect">
            <a:avLst/>
          </a:prstGeom>
          <a:noFill/>
        </p:spPr>
        <p:txBody>
          <a:bodyPr wrap="square" rtlCol="0">
            <a:spAutoFit/>
          </a:bodyPr>
          <a:lstStyle/>
          <a:p>
            <a:pPr>
              <a:defRPr/>
            </a:pPr>
            <a:r>
              <a:rPr lang="en-US" sz="1400" b="1">
                <a:solidFill>
                  <a:srgbClr val="67B350"/>
                </a:solidFill>
                <a:latin typeface="Avenir" panose="020B0503020203020204" pitchFamily="34" charset="0"/>
              </a:rPr>
              <a:t>Digital Transformation</a:t>
            </a:r>
          </a:p>
        </p:txBody>
      </p:sp>
      <p:sp>
        <p:nvSpPr>
          <p:cNvPr id="5" name="TextBox 4">
            <a:extLst>
              <a:ext uri="{FF2B5EF4-FFF2-40B4-BE49-F238E27FC236}">
                <a16:creationId xmlns:a16="http://schemas.microsoft.com/office/drawing/2014/main" id="{D5528FD1-A1AE-EB0A-46B1-4EDA955DB09D}"/>
              </a:ext>
            </a:extLst>
          </p:cNvPr>
          <p:cNvSpPr txBox="1"/>
          <p:nvPr/>
        </p:nvSpPr>
        <p:spPr>
          <a:xfrm>
            <a:off x="2538141" y="3261157"/>
            <a:ext cx="2231567" cy="2785378"/>
          </a:xfrm>
          <a:prstGeom prst="rect">
            <a:avLst/>
          </a:prstGeom>
          <a:noFill/>
        </p:spPr>
        <p:txBody>
          <a:bodyPr wrap="square" rtlCol="0">
            <a:spAutoFit/>
          </a:bodyPr>
          <a:lstStyle/>
          <a:p>
            <a:pPr>
              <a:defRPr/>
            </a:pPr>
            <a:r>
              <a:rPr lang="en-US" sz="1250">
                <a:solidFill>
                  <a:srgbClr val="000000"/>
                </a:solidFill>
                <a:latin typeface="Avenir" panose="020B0503020203020204" pitchFamily="34" charset="0"/>
              </a:rPr>
              <a:t>• Wellness Programs </a:t>
            </a:r>
          </a:p>
          <a:p>
            <a:pPr>
              <a:defRPr/>
            </a:pPr>
            <a:endParaRPr lang="en-US" sz="1250">
              <a:solidFill>
                <a:schemeClr val="tx2"/>
              </a:solidFill>
              <a:latin typeface="Avenir" panose="020B0503020203020204" pitchFamily="34" charset="0"/>
            </a:endParaRPr>
          </a:p>
          <a:p>
            <a:pPr>
              <a:defRPr/>
            </a:pPr>
            <a:r>
              <a:rPr lang="en-US" sz="1250">
                <a:solidFill>
                  <a:srgbClr val="000000"/>
                </a:solidFill>
                <a:latin typeface="Avenir" panose="020B0503020203020204" pitchFamily="34" charset="0"/>
              </a:rPr>
              <a:t>• Job Structure and Compensation</a:t>
            </a:r>
          </a:p>
          <a:p>
            <a:pPr>
              <a:defRPr/>
            </a:pPr>
            <a:endParaRPr lang="en-US" sz="1250">
              <a:solidFill>
                <a:srgbClr val="000000"/>
              </a:solidFill>
              <a:latin typeface="Avenir" panose="020B0503020203020204" pitchFamily="34" charset="0"/>
            </a:endParaRPr>
          </a:p>
          <a:p>
            <a:pPr>
              <a:defRPr/>
            </a:pPr>
            <a:r>
              <a:rPr lang="en-US" sz="1250">
                <a:solidFill>
                  <a:srgbClr val="000000"/>
                </a:solidFill>
                <a:latin typeface="Avenir" panose="020B0503020203020204" pitchFamily="34" charset="0"/>
              </a:rPr>
              <a:t>• Hybrid Work Evolution </a:t>
            </a:r>
          </a:p>
          <a:p>
            <a:pPr>
              <a:defRPr/>
            </a:pPr>
            <a:endParaRPr lang="en-US" sz="1250">
              <a:solidFill>
                <a:schemeClr val="tx2"/>
              </a:solidFill>
              <a:latin typeface="Avenir" panose="020B0503020203020204" pitchFamily="34" charset="0"/>
            </a:endParaRPr>
          </a:p>
          <a:p>
            <a:pPr>
              <a:defRPr/>
            </a:pPr>
            <a:r>
              <a:rPr lang="en-US" sz="1250" i="1">
                <a:solidFill>
                  <a:srgbClr val="000000"/>
                </a:solidFill>
                <a:latin typeface="Avenir" panose="020B0503020203020204" pitchFamily="34" charset="0"/>
              </a:rPr>
              <a:t>• </a:t>
            </a:r>
            <a:r>
              <a:rPr lang="en-US" sz="1250">
                <a:solidFill>
                  <a:srgbClr val="000000"/>
                </a:solidFill>
                <a:latin typeface="Avenir" panose="020B0503020203020204" pitchFamily="34" charset="0"/>
              </a:rPr>
              <a:t>CEBAF Renovation and Expansion, Thomas Jefferson Infrastructure Improvement </a:t>
            </a:r>
            <a:endParaRPr lang="en-US" sz="1250">
              <a:solidFill>
                <a:schemeClr val="tx2"/>
              </a:solidFill>
              <a:latin typeface="Avenir" panose="020B0503020203020204" pitchFamily="34" charset="0"/>
            </a:endParaRPr>
          </a:p>
          <a:p>
            <a:pPr>
              <a:defRPr/>
            </a:pPr>
            <a:endParaRPr lang="en-US" sz="1250">
              <a:solidFill>
                <a:srgbClr val="000000"/>
              </a:solidFill>
              <a:latin typeface="Avenir" panose="020B0503020203020204" pitchFamily="34" charset="0"/>
            </a:endParaRPr>
          </a:p>
          <a:p>
            <a:pPr>
              <a:defRPr/>
            </a:pPr>
            <a:endParaRPr lang="en-US" sz="1250">
              <a:solidFill>
                <a:srgbClr val="000000"/>
              </a:solidFill>
              <a:latin typeface="Avenir" panose="020B0503020203020204" pitchFamily="34" charset="0"/>
            </a:endParaRPr>
          </a:p>
          <a:p>
            <a:pPr>
              <a:defRPr/>
            </a:pPr>
            <a:endParaRPr lang="en-US" sz="1250" i="1">
              <a:solidFill>
                <a:schemeClr val="tx2"/>
              </a:solidFill>
              <a:latin typeface="Avenir" panose="020B0503020203020204" pitchFamily="34" charset="0"/>
            </a:endParaRPr>
          </a:p>
          <a:p>
            <a:pPr>
              <a:defRPr/>
            </a:pPr>
            <a:endParaRPr lang="en-US" sz="1250">
              <a:solidFill>
                <a:srgbClr val="000000"/>
              </a:solidFill>
              <a:latin typeface="Avenir" panose="020B0503020203020204" pitchFamily="34" charset="0"/>
            </a:endParaRPr>
          </a:p>
        </p:txBody>
      </p:sp>
      <p:sp>
        <p:nvSpPr>
          <p:cNvPr id="6" name="TextBox 5">
            <a:extLst>
              <a:ext uri="{FF2B5EF4-FFF2-40B4-BE49-F238E27FC236}">
                <a16:creationId xmlns:a16="http://schemas.microsoft.com/office/drawing/2014/main" id="{26C5221F-63A7-F30C-8F07-D9B8BB68A941}"/>
              </a:ext>
            </a:extLst>
          </p:cNvPr>
          <p:cNvSpPr txBox="1"/>
          <p:nvPr/>
        </p:nvSpPr>
        <p:spPr>
          <a:xfrm>
            <a:off x="4972422" y="3297892"/>
            <a:ext cx="2231567" cy="2400657"/>
          </a:xfrm>
          <a:prstGeom prst="rect">
            <a:avLst/>
          </a:prstGeom>
          <a:noFill/>
        </p:spPr>
        <p:txBody>
          <a:bodyPr wrap="square" rtlCol="0">
            <a:spAutoFit/>
          </a:bodyPr>
          <a:lstStyle/>
          <a:p>
            <a:pPr>
              <a:defRPr/>
            </a:pPr>
            <a:r>
              <a:rPr lang="en-US" sz="1250" i="1">
                <a:solidFill>
                  <a:srgbClr val="000000"/>
                </a:solidFill>
                <a:latin typeface="Avenir" panose="020B0503020203020204" pitchFamily="34" charset="0"/>
              </a:rPr>
              <a:t>• </a:t>
            </a:r>
            <a:r>
              <a:rPr lang="en-US" sz="1250">
                <a:solidFill>
                  <a:srgbClr val="000000"/>
                </a:solidFill>
                <a:latin typeface="Avenir" panose="020B0503020203020204" pitchFamily="34" charset="0"/>
              </a:rPr>
              <a:t>ES&amp;H Hazard Identification and Control Improvements </a:t>
            </a:r>
          </a:p>
          <a:p>
            <a:pPr>
              <a:defRPr/>
            </a:pPr>
            <a:endParaRPr lang="en-US" sz="1250">
              <a:solidFill>
                <a:schemeClr val="tx2"/>
              </a:solidFill>
              <a:latin typeface="Avenir" panose="020B0503020203020204" pitchFamily="34" charset="0"/>
            </a:endParaRPr>
          </a:p>
          <a:p>
            <a:pPr>
              <a:defRPr/>
            </a:pPr>
            <a:r>
              <a:rPr lang="en-US" sz="1250">
                <a:solidFill>
                  <a:srgbClr val="000000"/>
                </a:solidFill>
                <a:latin typeface="Avenir" panose="020B0503020203020204" pitchFamily="34" charset="0"/>
              </a:rPr>
              <a:t>• Site-wide information system </a:t>
            </a:r>
          </a:p>
          <a:p>
            <a:pPr>
              <a:defRPr/>
            </a:pPr>
            <a:endParaRPr lang="en-US" sz="1250">
              <a:solidFill>
                <a:schemeClr val="tx2"/>
              </a:solidFill>
              <a:latin typeface="Avenir" panose="020B0503020203020204" pitchFamily="34" charset="0"/>
            </a:endParaRPr>
          </a:p>
          <a:p>
            <a:pPr>
              <a:defRPr/>
            </a:pPr>
            <a:r>
              <a:rPr lang="en-US" sz="1250">
                <a:solidFill>
                  <a:srgbClr val="000000"/>
                </a:solidFill>
                <a:latin typeface="Avenir" panose="020B0503020203020204" pitchFamily="34" charset="0"/>
              </a:rPr>
              <a:t>• Inclusion Survey #1 Corrective Actions</a:t>
            </a:r>
          </a:p>
          <a:p>
            <a:pPr>
              <a:defRPr/>
            </a:pPr>
            <a:endParaRPr lang="en-US" sz="1250">
              <a:solidFill>
                <a:srgbClr val="000000"/>
              </a:solidFill>
              <a:latin typeface="Avenir" panose="020B0503020203020204" pitchFamily="34" charset="0"/>
            </a:endParaRPr>
          </a:p>
          <a:p>
            <a:pPr>
              <a:defRPr/>
            </a:pPr>
            <a:r>
              <a:rPr lang="en-US" sz="1250">
                <a:solidFill>
                  <a:srgbClr val="000000"/>
                </a:solidFill>
                <a:latin typeface="Avenir" panose="020B0503020203020204" pitchFamily="34" charset="0"/>
              </a:rPr>
              <a:t>• Inclusion Survey #2 &amp; Corrective Actions</a:t>
            </a:r>
          </a:p>
          <a:p>
            <a:pPr>
              <a:defRPr/>
            </a:pPr>
            <a:endParaRPr lang="en-US" sz="1250">
              <a:solidFill>
                <a:schemeClr val="tx2"/>
              </a:solidFill>
              <a:latin typeface="Avenir" panose="020B0503020203020204" pitchFamily="34" charset="0"/>
            </a:endParaRPr>
          </a:p>
          <a:p>
            <a:pPr>
              <a:defRPr/>
            </a:pPr>
            <a:r>
              <a:rPr lang="en-US" sz="1250">
                <a:solidFill>
                  <a:srgbClr val="000000"/>
                </a:solidFill>
                <a:latin typeface="Avenir" panose="020B0503020203020204" pitchFamily="34" charset="0"/>
              </a:rPr>
              <a:t> </a:t>
            </a:r>
          </a:p>
        </p:txBody>
      </p:sp>
      <p:sp>
        <p:nvSpPr>
          <p:cNvPr id="7" name="TextBox 6">
            <a:extLst>
              <a:ext uri="{FF2B5EF4-FFF2-40B4-BE49-F238E27FC236}">
                <a16:creationId xmlns:a16="http://schemas.microsoft.com/office/drawing/2014/main" id="{DEEB57EA-904E-6688-ADA3-E6B25885CEBD}"/>
              </a:ext>
            </a:extLst>
          </p:cNvPr>
          <p:cNvSpPr txBox="1"/>
          <p:nvPr/>
        </p:nvSpPr>
        <p:spPr>
          <a:xfrm>
            <a:off x="7468487" y="3245431"/>
            <a:ext cx="2231567" cy="2015936"/>
          </a:xfrm>
          <a:prstGeom prst="rect">
            <a:avLst/>
          </a:prstGeom>
          <a:noFill/>
        </p:spPr>
        <p:txBody>
          <a:bodyPr wrap="square" rtlCol="0">
            <a:spAutoFit/>
          </a:bodyPr>
          <a:lstStyle/>
          <a:p>
            <a:pPr>
              <a:defRPr/>
            </a:pPr>
            <a:r>
              <a:rPr lang="en-US" sz="1250">
                <a:solidFill>
                  <a:srgbClr val="000000"/>
                </a:solidFill>
                <a:latin typeface="Avenir" panose="020B0503020203020204" pitchFamily="34" charset="0"/>
              </a:rPr>
              <a:t>• Carbon Pollution Free Electricity</a:t>
            </a:r>
          </a:p>
          <a:p>
            <a:pPr>
              <a:defRPr/>
            </a:pPr>
            <a:endParaRPr lang="en-US" sz="1250" i="1">
              <a:solidFill>
                <a:schemeClr val="tx2"/>
              </a:solidFill>
              <a:latin typeface="Avenir" panose="020B0503020203020204" pitchFamily="34" charset="0"/>
            </a:endParaRPr>
          </a:p>
          <a:p>
            <a:pPr>
              <a:defRPr/>
            </a:pPr>
            <a:r>
              <a:rPr lang="en-US" sz="1250" i="1">
                <a:solidFill>
                  <a:srgbClr val="000000"/>
                </a:solidFill>
                <a:latin typeface="Avenir" panose="020B0503020203020204" pitchFamily="34" charset="0"/>
              </a:rPr>
              <a:t>• </a:t>
            </a:r>
            <a:r>
              <a:rPr lang="en-US" sz="1250">
                <a:solidFill>
                  <a:srgbClr val="000000"/>
                </a:solidFill>
                <a:latin typeface="Avenir" panose="020B0503020203020204" pitchFamily="34" charset="0"/>
              </a:rPr>
              <a:t>Jefferson Lab Data Center / High Performance Data Facility </a:t>
            </a:r>
            <a:endParaRPr lang="en-US" sz="1250">
              <a:solidFill>
                <a:schemeClr val="tx2"/>
              </a:solidFill>
              <a:latin typeface="Avenir" panose="020B0503020203020204" pitchFamily="34" charset="0"/>
            </a:endParaRPr>
          </a:p>
          <a:p>
            <a:pPr>
              <a:defRPr/>
            </a:pPr>
            <a:endParaRPr lang="en-US" sz="1250">
              <a:solidFill>
                <a:schemeClr val="tx2"/>
              </a:solidFill>
              <a:latin typeface="Avenir" panose="020B0503020203020204" pitchFamily="34" charset="0"/>
            </a:endParaRPr>
          </a:p>
          <a:p>
            <a:pPr>
              <a:defRPr/>
            </a:pPr>
            <a:r>
              <a:rPr lang="en-US" sz="1250">
                <a:solidFill>
                  <a:srgbClr val="000000"/>
                </a:solidFill>
                <a:latin typeface="Avenir" panose="020B0503020203020204" pitchFamily="34" charset="0"/>
              </a:rPr>
              <a:t>• High Bay Space to support science mission</a:t>
            </a:r>
          </a:p>
          <a:p>
            <a:pPr>
              <a:defRPr/>
            </a:pPr>
            <a:endParaRPr lang="en-US" sz="1250">
              <a:solidFill>
                <a:schemeClr val="tx2"/>
              </a:solidFill>
              <a:latin typeface="Avenir" panose="020B0503020203020204" pitchFamily="34" charset="0"/>
            </a:endParaRPr>
          </a:p>
          <a:p>
            <a:pPr>
              <a:defRPr/>
            </a:pPr>
            <a:endParaRPr lang="en-US" sz="1250">
              <a:solidFill>
                <a:srgbClr val="000000"/>
              </a:solidFill>
              <a:latin typeface="Avenir" panose="020B0503020203020204" pitchFamily="34" charset="0"/>
            </a:endParaRPr>
          </a:p>
        </p:txBody>
      </p:sp>
      <p:sp>
        <p:nvSpPr>
          <p:cNvPr id="8" name="TextBox 7">
            <a:extLst>
              <a:ext uri="{FF2B5EF4-FFF2-40B4-BE49-F238E27FC236}">
                <a16:creationId xmlns:a16="http://schemas.microsoft.com/office/drawing/2014/main" id="{A392FCD4-F1CE-ECDD-684C-6BF825EA09A1}"/>
              </a:ext>
            </a:extLst>
          </p:cNvPr>
          <p:cNvSpPr txBox="1"/>
          <p:nvPr/>
        </p:nvSpPr>
        <p:spPr>
          <a:xfrm>
            <a:off x="9939839" y="3245431"/>
            <a:ext cx="2231567" cy="2015936"/>
          </a:xfrm>
          <a:prstGeom prst="rect">
            <a:avLst/>
          </a:prstGeom>
          <a:noFill/>
        </p:spPr>
        <p:txBody>
          <a:bodyPr wrap="square" rtlCol="0">
            <a:spAutoFit/>
          </a:bodyPr>
          <a:lstStyle/>
          <a:p>
            <a:pPr>
              <a:defRPr/>
            </a:pPr>
            <a:r>
              <a:rPr lang="en-US" sz="1250">
                <a:solidFill>
                  <a:srgbClr val="000000"/>
                </a:solidFill>
                <a:latin typeface="Avenir" panose="020B0503020203020204" pitchFamily="34" charset="0"/>
              </a:rPr>
              <a:t>• DOE Integrated Contractor Project</a:t>
            </a:r>
          </a:p>
          <a:p>
            <a:pPr>
              <a:defRPr/>
            </a:pPr>
            <a:endParaRPr lang="en-US" sz="1250" i="1">
              <a:solidFill>
                <a:schemeClr val="tx2"/>
              </a:solidFill>
              <a:latin typeface="Avenir" panose="020B0503020203020204" pitchFamily="34" charset="0"/>
            </a:endParaRPr>
          </a:p>
          <a:p>
            <a:pPr>
              <a:defRPr/>
            </a:pPr>
            <a:r>
              <a:rPr lang="en-US" sz="1250" i="1">
                <a:solidFill>
                  <a:srgbClr val="000000"/>
                </a:solidFill>
                <a:latin typeface="Avenir" panose="020B0503020203020204" pitchFamily="34" charset="0"/>
              </a:rPr>
              <a:t>• </a:t>
            </a:r>
            <a:r>
              <a:rPr lang="en-US" sz="1250">
                <a:solidFill>
                  <a:srgbClr val="000000"/>
                </a:solidFill>
                <a:latin typeface="Avenir" panose="020B0503020203020204" pitchFamily="34" charset="0"/>
              </a:rPr>
              <a:t>Human Capital Management Enterprise Software</a:t>
            </a:r>
          </a:p>
          <a:p>
            <a:pPr>
              <a:defRPr/>
            </a:pPr>
            <a:endParaRPr lang="en-US" sz="1250">
              <a:solidFill>
                <a:schemeClr val="tx2"/>
              </a:solidFill>
              <a:latin typeface="Avenir" panose="020B0503020203020204" pitchFamily="34" charset="0"/>
            </a:endParaRPr>
          </a:p>
          <a:p>
            <a:pPr>
              <a:defRPr/>
            </a:pPr>
            <a:r>
              <a:rPr lang="en-US" sz="1250" i="1">
                <a:solidFill>
                  <a:srgbClr val="000000"/>
                </a:solidFill>
                <a:latin typeface="Avenir" panose="020B0503020203020204" pitchFamily="34" charset="0"/>
              </a:rPr>
              <a:t>• </a:t>
            </a:r>
            <a:r>
              <a:rPr lang="en-US" sz="1250">
                <a:solidFill>
                  <a:srgbClr val="000000"/>
                </a:solidFill>
                <a:latin typeface="Avenir" panose="020B0503020203020204" pitchFamily="34" charset="0"/>
              </a:rPr>
              <a:t>IT Governance Process</a:t>
            </a:r>
          </a:p>
          <a:p>
            <a:pPr>
              <a:defRPr/>
            </a:pPr>
            <a:endParaRPr lang="en-US" sz="1250">
              <a:solidFill>
                <a:schemeClr val="tx2"/>
              </a:solidFill>
              <a:latin typeface="Avenir" panose="020B0503020203020204" pitchFamily="34" charset="0"/>
            </a:endParaRPr>
          </a:p>
          <a:p>
            <a:pPr>
              <a:defRPr/>
            </a:pPr>
            <a:endParaRPr lang="en-US" sz="1250">
              <a:solidFill>
                <a:schemeClr val="tx2"/>
              </a:solidFill>
              <a:latin typeface="Avenir" panose="020B0503020203020204" pitchFamily="34" charset="0"/>
            </a:endParaRPr>
          </a:p>
          <a:p>
            <a:pPr>
              <a:defRPr/>
            </a:pPr>
            <a:endParaRPr lang="en-US" sz="1250">
              <a:solidFill>
                <a:srgbClr val="000000"/>
              </a:solidFill>
              <a:latin typeface="Avenir" panose="020B0503020203020204" pitchFamily="34" charset="0"/>
            </a:endParaRPr>
          </a:p>
        </p:txBody>
      </p:sp>
      <p:cxnSp>
        <p:nvCxnSpPr>
          <p:cNvPr id="11" name="Straight Connector 10">
            <a:extLst>
              <a:ext uri="{FF2B5EF4-FFF2-40B4-BE49-F238E27FC236}">
                <a16:creationId xmlns:a16="http://schemas.microsoft.com/office/drawing/2014/main" id="{0513F629-9B08-6CFD-2D89-910DCE44B730}"/>
              </a:ext>
            </a:extLst>
          </p:cNvPr>
          <p:cNvCxnSpPr/>
          <p:nvPr/>
        </p:nvCxnSpPr>
        <p:spPr>
          <a:xfrm>
            <a:off x="91504" y="3219835"/>
            <a:ext cx="2231567" cy="0"/>
          </a:xfrm>
          <a:prstGeom prst="line">
            <a:avLst/>
          </a:prstGeom>
          <a:ln w="47625">
            <a:solidFill>
              <a:srgbClr val="8D8ED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CCC374F-BDC9-4286-F8E7-B4D6403CC203}"/>
              </a:ext>
            </a:extLst>
          </p:cNvPr>
          <p:cNvCxnSpPr/>
          <p:nvPr/>
        </p:nvCxnSpPr>
        <p:spPr>
          <a:xfrm>
            <a:off x="2538142" y="3219835"/>
            <a:ext cx="2231567" cy="0"/>
          </a:xfrm>
          <a:prstGeom prst="line">
            <a:avLst/>
          </a:prstGeom>
          <a:ln w="47625">
            <a:solidFill>
              <a:srgbClr val="D95E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B7F8E4-9185-5C7A-E724-710B64160DF6}"/>
              </a:ext>
            </a:extLst>
          </p:cNvPr>
          <p:cNvCxnSpPr/>
          <p:nvPr/>
        </p:nvCxnSpPr>
        <p:spPr>
          <a:xfrm>
            <a:off x="5046563" y="3219835"/>
            <a:ext cx="2231567" cy="0"/>
          </a:xfrm>
          <a:prstGeom prst="line">
            <a:avLst/>
          </a:prstGeom>
          <a:ln w="47625">
            <a:solidFill>
              <a:srgbClr val="31879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4724B6-DAA8-F0C8-ACE0-CF6EA3053D2C}"/>
              </a:ext>
            </a:extLst>
          </p:cNvPr>
          <p:cNvCxnSpPr/>
          <p:nvPr/>
        </p:nvCxnSpPr>
        <p:spPr>
          <a:xfrm>
            <a:off x="7493201" y="3219835"/>
            <a:ext cx="2231567" cy="0"/>
          </a:xfrm>
          <a:prstGeom prst="line">
            <a:avLst/>
          </a:prstGeom>
          <a:ln w="47625">
            <a:solidFill>
              <a:srgbClr val="D60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918363-A44F-4BA7-C270-FCDD6503695E}"/>
              </a:ext>
            </a:extLst>
          </p:cNvPr>
          <p:cNvCxnSpPr>
            <a:cxnSpLocks/>
          </p:cNvCxnSpPr>
          <p:nvPr/>
        </p:nvCxnSpPr>
        <p:spPr>
          <a:xfrm>
            <a:off x="9902769" y="3219835"/>
            <a:ext cx="2231567" cy="0"/>
          </a:xfrm>
          <a:prstGeom prst="line">
            <a:avLst/>
          </a:prstGeom>
          <a:ln w="47625">
            <a:solidFill>
              <a:srgbClr val="67B350"/>
            </a:solidFill>
          </a:ln>
        </p:spPr>
        <p:style>
          <a:lnRef idx="1">
            <a:schemeClr val="accent1"/>
          </a:lnRef>
          <a:fillRef idx="0">
            <a:schemeClr val="accent1"/>
          </a:fillRef>
          <a:effectRef idx="0">
            <a:schemeClr val="accent1"/>
          </a:effectRef>
          <a:fontRef idx="minor">
            <a:schemeClr val="tx1"/>
          </a:fontRef>
        </p:style>
      </p:cxnSp>
      <p:sp>
        <p:nvSpPr>
          <p:cNvPr id="3" name="Arrow: Left-Right 2">
            <a:extLst>
              <a:ext uri="{FF2B5EF4-FFF2-40B4-BE49-F238E27FC236}">
                <a16:creationId xmlns:a16="http://schemas.microsoft.com/office/drawing/2014/main" id="{A83F13FF-6C0D-4747-B1D8-1643C0D0C9FF}"/>
              </a:ext>
            </a:extLst>
          </p:cNvPr>
          <p:cNvSpPr/>
          <p:nvPr/>
        </p:nvSpPr>
        <p:spPr>
          <a:xfrm>
            <a:off x="2219271" y="5614083"/>
            <a:ext cx="7671077" cy="563859"/>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70E5126-592C-4C2E-A3A0-B718BDA30912}"/>
              </a:ext>
            </a:extLst>
          </p:cNvPr>
          <p:cNvSpPr txBox="1"/>
          <p:nvPr/>
        </p:nvSpPr>
        <p:spPr>
          <a:xfrm>
            <a:off x="3905489" y="5720051"/>
            <a:ext cx="4788756" cy="351922"/>
          </a:xfrm>
          <a:prstGeom prst="rect">
            <a:avLst/>
          </a:prstGeom>
          <a:noFill/>
        </p:spPr>
        <p:txBody>
          <a:bodyPr wrap="square" rtlCol="0">
            <a:spAutoFit/>
          </a:bodyPr>
          <a:lstStyle/>
          <a:p>
            <a:pPr>
              <a:defRPr/>
            </a:pPr>
            <a:r>
              <a:rPr lang="en-US" sz="1600" b="1" i="1">
                <a:solidFill>
                  <a:srgbClr val="000000"/>
                </a:solidFill>
                <a:latin typeface="Avenir" panose="020B0503020203020204" pitchFamily="34" charset="0"/>
                <a:cs typeface="Arial" panose="020B0604020202020204" pitchFamily="34" charset="0"/>
              </a:rPr>
              <a:t>Operations Integration to support S&amp;T Vision</a:t>
            </a:r>
          </a:p>
        </p:txBody>
      </p:sp>
      <p:sp>
        <p:nvSpPr>
          <p:cNvPr id="24" name="Slide Number Placeholder 3">
            <a:extLst>
              <a:ext uri="{FF2B5EF4-FFF2-40B4-BE49-F238E27FC236}">
                <a16:creationId xmlns:a16="http://schemas.microsoft.com/office/drawing/2014/main" id="{4119AFC0-AB8E-415C-9E4F-00C2B54A0B2F}"/>
              </a:ext>
            </a:extLst>
          </p:cNvPr>
          <p:cNvSpPr txBox="1">
            <a:spLocks/>
          </p:cNvSpPr>
          <p:nvPr/>
        </p:nvSpPr>
        <p:spPr>
          <a:xfrm>
            <a:off x="5635743" y="6467336"/>
            <a:ext cx="714877"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8</a:t>
            </a:fld>
            <a:endParaRPr lang="en-US" dirty="0"/>
          </a:p>
        </p:txBody>
      </p:sp>
    </p:spTree>
    <p:extLst>
      <p:ext uri="{BB962C8B-B14F-4D97-AF65-F5344CB8AC3E}">
        <p14:creationId xmlns:p14="http://schemas.microsoft.com/office/powerpoint/2010/main" val="927976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075E-8FF3-4F1C-AC49-79880CF52A3F}"/>
              </a:ext>
            </a:extLst>
          </p:cNvPr>
          <p:cNvSpPr>
            <a:spLocks noGrp="1"/>
          </p:cNvSpPr>
          <p:nvPr>
            <p:ph type="title"/>
          </p:nvPr>
        </p:nvSpPr>
        <p:spPr/>
        <p:txBody>
          <a:bodyPr/>
          <a:lstStyle/>
          <a:p>
            <a:r>
              <a:rPr lang="en-US" dirty="0"/>
              <a:t>Recent Safety Events Demand our Collective Attention</a:t>
            </a:r>
          </a:p>
        </p:txBody>
      </p:sp>
      <p:sp>
        <p:nvSpPr>
          <p:cNvPr id="3" name="Content Placeholder 2">
            <a:extLst>
              <a:ext uri="{FF2B5EF4-FFF2-40B4-BE49-F238E27FC236}">
                <a16:creationId xmlns:a16="http://schemas.microsoft.com/office/drawing/2014/main" id="{4B1A7E6D-F595-438E-99BB-E94F2DE9BB1D}"/>
              </a:ext>
            </a:extLst>
          </p:cNvPr>
          <p:cNvSpPr>
            <a:spLocks noGrp="1"/>
          </p:cNvSpPr>
          <p:nvPr>
            <p:ph idx="1"/>
          </p:nvPr>
        </p:nvSpPr>
        <p:spPr>
          <a:xfrm>
            <a:off x="315181" y="1081455"/>
            <a:ext cx="10569696" cy="2347546"/>
          </a:xfrm>
        </p:spPr>
        <p:txBody>
          <a:bodyPr>
            <a:normAutofit/>
          </a:bodyPr>
          <a:lstStyle/>
          <a:p>
            <a:pPr marL="0" indent="0">
              <a:buNone/>
            </a:pPr>
            <a:r>
              <a:rPr lang="en-US" dirty="0"/>
              <a:t>DOE Labs have experienced a rash of safety events: SLAC and Fermilab</a:t>
            </a:r>
          </a:p>
          <a:p>
            <a:r>
              <a:rPr lang="en-US" dirty="0"/>
              <a:t>We have had our own very serious and disturbing events in the last six weeks</a:t>
            </a:r>
          </a:p>
        </p:txBody>
      </p:sp>
      <p:sp>
        <p:nvSpPr>
          <p:cNvPr id="4" name="Footer Placeholder 3">
            <a:extLst>
              <a:ext uri="{FF2B5EF4-FFF2-40B4-BE49-F238E27FC236}">
                <a16:creationId xmlns:a16="http://schemas.microsoft.com/office/drawing/2014/main" id="{77350384-2294-49E7-94D9-BA6B3B46E1B2}"/>
              </a:ext>
            </a:extLst>
          </p:cNvPr>
          <p:cNvSpPr>
            <a:spLocks noGrp="1"/>
          </p:cNvSpPr>
          <p:nvPr>
            <p:ph type="ftr" sz="quarter" idx="11"/>
          </p:nvPr>
        </p:nvSpPr>
        <p:spPr/>
        <p:txBody>
          <a:bodyPr/>
          <a:lstStyle/>
          <a:p>
            <a:pPr lvl="0"/>
            <a:r>
              <a:rPr lang="en-US" dirty="0">
                <a:solidFill>
                  <a:srgbClr val="000000">
                    <a:tint val="75000"/>
                  </a:srgbClr>
                </a:solidFill>
              </a:rPr>
              <a:t>S. Henderson – June 26, 2023</a:t>
            </a:r>
          </a:p>
        </p:txBody>
      </p:sp>
      <p:pic>
        <p:nvPicPr>
          <p:cNvPr id="6" name="Picture 5">
            <a:extLst>
              <a:ext uri="{FF2B5EF4-FFF2-40B4-BE49-F238E27FC236}">
                <a16:creationId xmlns:a16="http://schemas.microsoft.com/office/drawing/2014/main" id="{65F15616-D5DA-4638-B262-E940AD0C61DC}"/>
              </a:ext>
            </a:extLst>
          </p:cNvPr>
          <p:cNvPicPr>
            <a:picLocks noChangeAspect="1"/>
          </p:cNvPicPr>
          <p:nvPr/>
        </p:nvPicPr>
        <p:blipFill rotWithShape="1">
          <a:blip r:embed="rId2"/>
          <a:srcRect t="41522"/>
          <a:stretch/>
        </p:blipFill>
        <p:spPr>
          <a:xfrm>
            <a:off x="6535147" y="2023728"/>
            <a:ext cx="5527897" cy="2433971"/>
          </a:xfrm>
          <a:prstGeom prst="rect">
            <a:avLst/>
          </a:prstGeom>
        </p:spPr>
      </p:pic>
      <p:sp>
        <p:nvSpPr>
          <p:cNvPr id="7" name="Content Placeholder 2">
            <a:extLst>
              <a:ext uri="{FF2B5EF4-FFF2-40B4-BE49-F238E27FC236}">
                <a16:creationId xmlns:a16="http://schemas.microsoft.com/office/drawing/2014/main" id="{BFD84E48-29E2-41DB-8126-A718D41ED626}"/>
              </a:ext>
            </a:extLst>
          </p:cNvPr>
          <p:cNvSpPr txBox="1">
            <a:spLocks/>
          </p:cNvSpPr>
          <p:nvPr/>
        </p:nvSpPr>
        <p:spPr>
          <a:xfrm>
            <a:off x="315181" y="1981921"/>
            <a:ext cx="6068038" cy="4223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We’ve implemented three processes in order to ensure that we are working safely:</a:t>
            </a:r>
          </a:p>
          <a:p>
            <a:pPr lvl="1"/>
            <a:r>
              <a:rPr lang="en-US" dirty="0"/>
              <a:t>Lockout-Tagout pause/restart process</a:t>
            </a:r>
          </a:p>
          <a:p>
            <a:pPr lvl="1"/>
            <a:r>
              <a:rPr lang="en-US" dirty="0"/>
              <a:t>After-hours work restrictions</a:t>
            </a:r>
          </a:p>
          <a:p>
            <a:pPr lvl="1"/>
            <a:r>
              <a:rPr lang="en-US" dirty="0"/>
              <a:t>Pause and restart of high hazard work  </a:t>
            </a:r>
          </a:p>
          <a:p>
            <a:pPr marL="0" indent="0">
              <a:buNone/>
            </a:pPr>
            <a:r>
              <a:rPr lang="en-US" b="1" dirty="0"/>
              <a:t>Bottom line:</a:t>
            </a:r>
          </a:p>
          <a:p>
            <a:r>
              <a:rPr lang="en-US" dirty="0"/>
              <a:t>If we don’t work safely, we won’t be able to work at all, and won’t deliver our mission</a:t>
            </a:r>
          </a:p>
          <a:p>
            <a:r>
              <a:rPr lang="en-US" dirty="0"/>
              <a:t>Look out for yourselves and your co-workers, your students: you’re doing this for you, your teammates and your families</a:t>
            </a:r>
          </a:p>
        </p:txBody>
      </p:sp>
      <p:pic>
        <p:nvPicPr>
          <p:cNvPr id="9" name="Picture 8" descr="A group of people posing for a photo&#10;&#10;Description automatically generated">
            <a:extLst>
              <a:ext uri="{FF2B5EF4-FFF2-40B4-BE49-F238E27FC236}">
                <a16:creationId xmlns:a16="http://schemas.microsoft.com/office/drawing/2014/main" id="{CDD5DD6D-419C-4F25-9970-66E1963369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5147" y="4591498"/>
            <a:ext cx="2590414" cy="1675078"/>
          </a:xfrm>
          <a:prstGeom prst="rect">
            <a:avLst/>
          </a:prstGeom>
        </p:spPr>
      </p:pic>
      <p:pic>
        <p:nvPicPr>
          <p:cNvPr id="11" name="Picture 10">
            <a:extLst>
              <a:ext uri="{FF2B5EF4-FFF2-40B4-BE49-F238E27FC236}">
                <a16:creationId xmlns:a16="http://schemas.microsoft.com/office/drawing/2014/main" id="{0A437332-510A-404F-A098-9183DFC7BE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99151" y="4591498"/>
            <a:ext cx="2763893" cy="1648703"/>
          </a:xfrm>
          <a:prstGeom prst="rect">
            <a:avLst/>
          </a:prstGeom>
        </p:spPr>
      </p:pic>
      <p:sp>
        <p:nvSpPr>
          <p:cNvPr id="10" name="Slide Number Placeholder 3">
            <a:extLst>
              <a:ext uri="{FF2B5EF4-FFF2-40B4-BE49-F238E27FC236}">
                <a16:creationId xmlns:a16="http://schemas.microsoft.com/office/drawing/2014/main" id="{B1EF0729-F707-43CA-8388-F3D9A24A5324}"/>
              </a:ext>
            </a:extLst>
          </p:cNvPr>
          <p:cNvSpPr>
            <a:spLocks noGrp="1"/>
          </p:cNvSpPr>
          <p:nvPr>
            <p:ph type="sldNum" sz="quarter" idx="12"/>
          </p:nvPr>
        </p:nvSpPr>
        <p:spPr>
          <a:xfrm>
            <a:off x="5635743" y="6467336"/>
            <a:ext cx="714877" cy="303364"/>
          </a:xfrm>
        </p:spPr>
        <p:txBody>
          <a:bodyPr/>
          <a:lstStyle/>
          <a:p>
            <a:fld id="{07E1C93C-5050-FC42-8F10-D22D4F119D13}" type="slidenum">
              <a:rPr lang="en-US" smtClean="0"/>
              <a:pPr/>
              <a:t>9</a:t>
            </a:fld>
            <a:endParaRPr lang="en-US" dirty="0"/>
          </a:p>
        </p:txBody>
      </p:sp>
    </p:spTree>
    <p:extLst>
      <p:ext uri="{BB962C8B-B14F-4D97-AF65-F5344CB8AC3E}">
        <p14:creationId xmlns:p14="http://schemas.microsoft.com/office/powerpoint/2010/main" val="3560040726"/>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6B2F93EDB7EF43B5AA317BEEBE52C0" ma:contentTypeVersion="12" ma:contentTypeDescription="Create a new document." ma:contentTypeScope="" ma:versionID="0cf2a0221b789efaff1ba92f5c675945">
  <xsd:schema xmlns:xsd="http://www.w3.org/2001/XMLSchema" xmlns:xs="http://www.w3.org/2001/XMLSchema" xmlns:p="http://schemas.microsoft.com/office/2006/metadata/properties" xmlns:ns3="7a88a02c-e9d6-4b6c-b48a-bde4fb266a17" xmlns:ns4="cfcb42d0-0ca3-42df-9bbd-c42f9305e417" targetNamespace="http://schemas.microsoft.com/office/2006/metadata/properties" ma:root="true" ma:fieldsID="3491f0742cbfd218dbf8f1fd12d9538a" ns3:_="" ns4:_="">
    <xsd:import namespace="7a88a02c-e9d6-4b6c-b48a-bde4fb266a17"/>
    <xsd:import namespace="cfcb42d0-0ca3-42df-9bbd-c42f9305e41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8a02c-e9d6-4b6c-b48a-bde4fb266a1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cb42d0-0ca3-42df-9bbd-c42f9305e41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FF8178-FA78-47C4-82B5-1B5C40718CEE}">
  <ds:schemaRefs>
    <ds:schemaRef ds:uri="http://www.w3.org/XML/1998/namespace"/>
    <ds:schemaRef ds:uri="cfcb42d0-0ca3-42df-9bbd-c42f9305e417"/>
    <ds:schemaRef ds:uri="http://schemas.microsoft.com/office/2006/documentManagement/types"/>
    <ds:schemaRef ds:uri="http://schemas.microsoft.com/office/2006/metadata/properties"/>
    <ds:schemaRef ds:uri="http://purl.org/dc/dcmitype/"/>
    <ds:schemaRef ds:uri="http://purl.org/dc/elements/1.1/"/>
    <ds:schemaRef ds:uri="http://schemas.openxmlformats.org/package/2006/metadata/core-properties"/>
    <ds:schemaRef ds:uri="http://schemas.microsoft.com/office/infopath/2007/PartnerControls"/>
    <ds:schemaRef ds:uri="7a88a02c-e9d6-4b6c-b48a-bde4fb266a17"/>
    <ds:schemaRef ds:uri="http://purl.org/dc/terms/"/>
  </ds:schemaRefs>
</ds:datastoreItem>
</file>

<file path=customXml/itemProps2.xml><?xml version="1.0" encoding="utf-8"?>
<ds:datastoreItem xmlns:ds="http://schemas.openxmlformats.org/officeDocument/2006/customXml" ds:itemID="{0CAD9CDF-64D9-4D2C-9AA9-9B296C352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8a02c-e9d6-4b6c-b48a-bde4fb266a17"/>
    <ds:schemaRef ds:uri="cfcb42d0-0ca3-42df-9bbd-c42f9305e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02C314-AB0A-40BF-AE0F-0C6EA9E203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JLabPowerPoint_widescreen</Template>
  <TotalTime>19224</TotalTime>
  <Words>1352</Words>
  <Application>Microsoft Office PowerPoint</Application>
  <PresentationFormat>Widescreen</PresentationFormat>
  <Paragraphs>194</Paragraphs>
  <Slides>12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.PingFangSC-Regular</vt:lpstr>
      <vt:lpstr>Arial</vt:lpstr>
      <vt:lpstr>Avenir</vt:lpstr>
      <vt:lpstr>Avenir Black</vt:lpstr>
      <vt:lpstr>Calibri</vt:lpstr>
      <vt:lpstr>Gadugi</vt:lpstr>
      <vt:lpstr>PingFangSC-Regular</vt:lpstr>
      <vt:lpstr>Office Theme</vt:lpstr>
      <vt:lpstr>PowerPoint Presentation</vt:lpstr>
      <vt:lpstr>Reminder: Community Standards</vt:lpstr>
      <vt:lpstr>Jefferson Lab Organization and Leadership Team</vt:lpstr>
      <vt:lpstr>Jefferson Lab’s Budget is Growing as our Mission Expands</vt:lpstr>
      <vt:lpstr>Jefferson Lab’s Science and Technology Vision</vt:lpstr>
      <vt:lpstr>The Jefferson Lab Of The Future</vt:lpstr>
      <vt:lpstr>Changes in the S&amp;T Organization</vt:lpstr>
      <vt:lpstr>Jefferson Lab Operational Excellence 2025</vt:lpstr>
      <vt:lpstr>Recent Safety Events Demand our Collective Attention</vt:lpstr>
      <vt:lpstr>Diversity, Equity, Inclusion and Accessibility are Uncompromising Values</vt:lpstr>
      <vt:lpstr>Two Significant Building Projects Are Moving Ahead</vt:lpstr>
      <vt:lpstr>Perspective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Cameron</dc:creator>
  <cp:lastModifiedBy>Stuart Henderson</cp:lastModifiedBy>
  <cp:revision>59</cp:revision>
  <cp:lastPrinted>2023-06-24T23:59:22Z</cp:lastPrinted>
  <dcterms:created xsi:type="dcterms:W3CDTF">2023-03-08T13:59:24Z</dcterms:created>
  <dcterms:modified xsi:type="dcterms:W3CDTF">2023-06-25T20:18:08Z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0x010100216B2F93EDB7EF43B5AA317BEEBE52C0</vt:lpwstr>
  </property>
</Properties>
</file>