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"/>
  </p:notesMasterIdLst>
  <p:sldIdLst>
    <p:sldId id="942" r:id="rId2"/>
    <p:sldId id="943" r:id="rId3"/>
    <p:sldId id="945" r:id="rId4"/>
    <p:sldId id="944" r:id="rId5"/>
    <p:sldId id="946" r:id="rId6"/>
    <p:sldId id="947" r:id="rId7"/>
    <p:sldId id="94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/>
    <p:restoredTop sz="94663"/>
  </p:normalViewPr>
  <p:slideViewPr>
    <p:cSldViewPr snapToGrid="0" snapToObjects="1">
      <p:cViewPr>
        <p:scale>
          <a:sx n="95" d="100"/>
          <a:sy n="95" d="100"/>
        </p:scale>
        <p:origin x="92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E4B66-797A-E74B-A601-F32ABB472322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1096-7B7A-1A48-90AA-933BAB5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7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7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2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4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2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4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0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42126-FE5F-B34A-B9A7-B87121F180A7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938D9-7E1E-A44E-97D4-5885803B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3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bstract design with lines and financial symbols">
            <a:extLst>
              <a:ext uri="{FF2B5EF4-FFF2-40B4-BE49-F238E27FC236}">
                <a16:creationId xmlns:a16="http://schemas.microsoft.com/office/drawing/2014/main" id="{B8C3A067-EAF9-5B65-3998-B58C3C18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7741" r="10319"/>
          <a:stretch/>
        </p:blipFill>
        <p:spPr>
          <a:xfrm>
            <a:off x="-340" y="15516"/>
            <a:ext cx="8450297" cy="6857990"/>
          </a:xfrm>
          <a:prstGeom prst="rect">
            <a:avLst/>
          </a:prstGeom>
        </p:spPr>
      </p:pic>
      <p:pic>
        <p:nvPicPr>
          <p:cNvPr id="9" name="Picture 8" descr="quark-structure-of-silicon-atom-nucleus-arscimed.jpg">
            <a:extLst>
              <a:ext uri="{FF2B5EF4-FFF2-40B4-BE49-F238E27FC236}">
                <a16:creationId xmlns:a16="http://schemas.microsoft.com/office/drawing/2014/main" id="{B034C044-1DF4-8E42-A244-88957BEB3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1306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52000">
                <a:schemeClr val="accent1">
                  <a:tint val="44500"/>
                  <a:satMod val="160000"/>
                  <a:lumMod val="79000"/>
                  <a:alpha val="5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35BE1-B9F2-F447-A725-DEDF89D6B597}"/>
              </a:ext>
            </a:extLst>
          </p:cNvPr>
          <p:cNvSpPr txBox="1"/>
          <p:nvPr/>
        </p:nvSpPr>
        <p:spPr>
          <a:xfrm>
            <a:off x="-90205" y="1882938"/>
            <a:ext cx="6661250" cy="1561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CNF GPD Workshop</a:t>
            </a:r>
          </a:p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Outlook and Path Forward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987F3-36E3-7F44-8D23-32B863EB2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02" y="5677191"/>
            <a:ext cx="1074683" cy="1074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EC188-306D-4E46-97E8-D11485870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332" y="5827380"/>
            <a:ext cx="2854565" cy="908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3FCD1-0BFE-A448-9F38-82401489E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215" y="5721315"/>
            <a:ext cx="919706" cy="9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603CF0-A3D8-2443-99A2-9F20F5F2734E}"/>
              </a:ext>
            </a:extLst>
          </p:cNvPr>
          <p:cNvSpPr txBox="1"/>
          <p:nvPr/>
        </p:nvSpPr>
        <p:spPr>
          <a:xfrm>
            <a:off x="828593" y="540914"/>
            <a:ext cx="1053480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Two days of intense discussions on the path forward for extracting GPDs from data:</a:t>
            </a:r>
          </a:p>
          <a:p>
            <a:pPr algn="ctr"/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56 registered participants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16 talks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4 discussion sessions on intersections and open questions in:</a:t>
            </a:r>
          </a:p>
          <a:p>
            <a:r>
              <a:rPr lang="en-US" sz="2400" dirty="0"/>
              <a:t> 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dirty="0"/>
              <a:t>Experiment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dirty="0"/>
              <a:t>Theory/Phenomenology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dirty="0"/>
              <a:t>Lattice QCD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dirty="0"/>
              <a:t>Machine Learning  </a:t>
            </a:r>
          </a:p>
          <a:p>
            <a:pPr lvl="2"/>
            <a:r>
              <a:rPr lang="en-US" sz="2400" dirty="0"/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50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0C930B-8D6C-AA4F-A800-5EFC9917FB95}"/>
              </a:ext>
            </a:extLst>
          </p:cNvPr>
          <p:cNvSpPr txBox="1"/>
          <p:nvPr/>
        </p:nvSpPr>
        <p:spPr>
          <a:xfrm>
            <a:off x="103029" y="785611"/>
            <a:ext cx="119773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vibrant community is emerging with several collaborative efforts in DOE funded programs</a:t>
            </a:r>
          </a:p>
          <a:p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SCIENTIFIC DISCOVERY THROUGH ADVANCED COMPUTING (SCIDAC): PARTNERSHIP IN NUCLEAR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TOPICAL COLLABORATIONS IN NUCLEAR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ARTIFICIAL INTELLIGENCE AND MACHINE LEARNING FOR AUTONOMOUS OPTIMIZATION AND CONTROL OF ACCELERATORS AND DETECTORS</a:t>
            </a:r>
          </a:p>
          <a:p>
            <a:endParaRPr lang="en-US" sz="2400" dirty="0"/>
          </a:p>
          <a:p>
            <a:r>
              <a:rPr lang="en-US" sz="2400" dirty="0"/>
              <a:t>and 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EUROPEAN COLLABORATIONS  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996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CBB8BF-4D5D-ED44-AA4D-6CB36BF77EA3}"/>
              </a:ext>
            </a:extLst>
          </p:cNvPr>
          <p:cNvSpPr txBox="1"/>
          <p:nvPr/>
        </p:nvSpPr>
        <p:spPr>
          <a:xfrm>
            <a:off x="193183" y="489397"/>
            <a:ext cx="119988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Proposed Infrastructure: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</a:rPr>
              <a:t>Database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experimental data,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lattice QCD results,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phenomenological model projections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/>
              <a:t>Dedicated space/resources for smaller meetings on specific topics   </a:t>
            </a:r>
          </a:p>
        </p:txBody>
      </p:sp>
    </p:spTree>
    <p:extLst>
      <p:ext uri="{BB962C8B-B14F-4D97-AF65-F5344CB8AC3E}">
        <p14:creationId xmlns:p14="http://schemas.microsoft.com/office/powerpoint/2010/main" val="3881320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924A6-C41B-F647-AB99-3B88BB6B1AF8}"/>
              </a:ext>
            </a:extLst>
          </p:cNvPr>
          <p:cNvSpPr txBox="1"/>
          <p:nvPr/>
        </p:nvSpPr>
        <p:spPr>
          <a:xfrm>
            <a:off x="349624" y="2678341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Short term goals in Theory/Experiment/ML: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/>
              <a:t>How do we compare theory to experiment?</a:t>
            </a:r>
          </a:p>
          <a:p>
            <a:pPr marL="8001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Are we in a </a:t>
            </a:r>
            <a:r>
              <a:rPr lang="en-US" sz="2200" dirty="0" err="1"/>
              <a:t>parton</a:t>
            </a:r>
            <a:r>
              <a:rPr lang="en-US" sz="2200" dirty="0"/>
              <a:t> physics dominated region where factorization applies? DVCS vs. TCS tests</a:t>
            </a:r>
          </a:p>
          <a:p>
            <a:pPr marL="8001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8001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UNCERTAINTY QUANTIFICATION!! (M. </a:t>
            </a:r>
            <a:r>
              <a:rPr lang="en-US" sz="2200" dirty="0" err="1"/>
              <a:t>Almaeen</a:t>
            </a:r>
            <a:r>
              <a:rPr lang="en-US" sz="2200" dirty="0"/>
              <a:t>, M. Schram and discussion led by A. </a:t>
            </a:r>
            <a:r>
              <a:rPr lang="en-US" sz="2200" dirty="0" err="1"/>
              <a:t>Courtoy</a:t>
            </a:r>
            <a:r>
              <a:rPr lang="en-US" sz="2200" dirty="0"/>
              <a:t>)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35DEF-5C94-0940-80AC-60FA92BE3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021" y="216228"/>
            <a:ext cx="2498384" cy="422378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9D4ED-A34E-9D43-BE03-42082BC91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829" y="4482106"/>
            <a:ext cx="3510116" cy="2176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5F56B-A025-D349-9D7D-D74A704C1915}"/>
              </a:ext>
            </a:extLst>
          </p:cNvPr>
          <p:cNvSpPr txBox="1"/>
          <p:nvPr/>
        </p:nvSpPr>
        <p:spPr>
          <a:xfrm>
            <a:off x="7437299" y="221546"/>
            <a:ext cx="90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00"/>
                </a:solidFill>
              </a:rPr>
              <a:t>C. Hyde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3AB6A-BEC0-DD4E-AEC0-6AC94724D562}"/>
              </a:ext>
            </a:extLst>
          </p:cNvPr>
          <p:cNvSpPr txBox="1"/>
          <p:nvPr/>
        </p:nvSpPr>
        <p:spPr>
          <a:xfrm>
            <a:off x="5987897" y="6207865"/>
            <a:ext cx="139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00"/>
                </a:solidFill>
              </a:rPr>
              <a:t>P. </a:t>
            </a:r>
            <a:r>
              <a:rPr lang="en-US" dirty="0" err="1">
                <a:solidFill>
                  <a:srgbClr val="FFFF00"/>
                </a:solidFill>
              </a:rPr>
              <a:t>Chatagnon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9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E98105-17DB-474B-B3A5-FEE80A9EC09A}"/>
              </a:ext>
            </a:extLst>
          </p:cNvPr>
          <p:cNvSpPr txBox="1"/>
          <p:nvPr/>
        </p:nvSpPr>
        <p:spPr>
          <a:xfrm>
            <a:off x="457201" y="74196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Short term goals in Theory/Experiment/ML: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/>
              <a:t>How do we include lattice QCD?</a:t>
            </a:r>
          </a:p>
          <a:p>
            <a:pPr marL="8001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What </a:t>
            </a:r>
            <a:r>
              <a:rPr lang="en-US" sz="2200" dirty="0">
                <a:solidFill>
                  <a:srgbClr val="FFFF00"/>
                </a:solidFill>
              </a:rPr>
              <a:t>precision</a:t>
            </a:r>
            <a:r>
              <a:rPr lang="en-US" sz="2200" dirty="0"/>
              <a:t> is needed?</a:t>
            </a:r>
          </a:p>
          <a:p>
            <a:pPr marL="8001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What value of </a:t>
            </a:r>
            <a:r>
              <a:rPr lang="en-US" sz="2200" dirty="0">
                <a:latin typeface="Symbol" pitchFamily="2" charset="2"/>
              </a:rPr>
              <a:t>x </a:t>
            </a:r>
            <a:r>
              <a:rPr lang="en-US" sz="2200" dirty="0"/>
              <a:t>is best?</a:t>
            </a:r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/>
              <a:t>From form factors to x-dependent quantities:</a:t>
            </a:r>
          </a:p>
          <a:p>
            <a:pPr marL="914400" lvl="1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What value of </a:t>
            </a:r>
            <a:r>
              <a:rPr lang="en-US" sz="2200" dirty="0">
                <a:latin typeface="Symbol" pitchFamily="2" charset="2"/>
              </a:rPr>
              <a:t>x </a:t>
            </a:r>
            <a:r>
              <a:rPr lang="en-US" sz="2200" dirty="0"/>
              <a:t>is best?</a:t>
            </a:r>
          </a:p>
          <a:p>
            <a:pPr marL="914400" lvl="1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Uncertainty treatment </a:t>
            </a:r>
            <a:r>
              <a:rPr lang="en-US" sz="2200" dirty="0"/>
              <a:t>in combining lattice and experiment (M. Constantinou, J. </a:t>
            </a:r>
            <a:r>
              <a:rPr lang="en-US" sz="2200" dirty="0" err="1"/>
              <a:t>Karpie</a:t>
            </a:r>
            <a:r>
              <a:rPr lang="en-US" sz="2200" dirty="0"/>
              <a:t>) 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F3729-A989-2941-BD21-E65D022DA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259" y="921508"/>
            <a:ext cx="3724116" cy="2354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5A5BF-3332-7745-A237-052B6E3BB156}"/>
              </a:ext>
            </a:extLst>
          </p:cNvPr>
          <p:cNvSpPr txBox="1"/>
          <p:nvPr/>
        </p:nvSpPr>
        <p:spPr>
          <a:xfrm>
            <a:off x="7073153" y="3324434"/>
            <a:ext cx="100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H.-W. Lin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F214F-9FFE-E84D-9081-6685EC6D6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667" y="4405372"/>
            <a:ext cx="8391473" cy="2051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B93666-2816-0646-A254-2828CC02A63E}"/>
              </a:ext>
            </a:extLst>
          </p:cNvPr>
          <p:cNvSpPr txBox="1"/>
          <p:nvPr/>
        </p:nvSpPr>
        <p:spPr>
          <a:xfrm>
            <a:off x="3399735" y="6475221"/>
            <a:ext cx="9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J. </a:t>
            </a:r>
            <a:r>
              <a:rPr lang="en-US" dirty="0" err="1">
                <a:solidFill>
                  <a:srgbClr val="FFFF00"/>
                </a:solidFill>
              </a:rPr>
              <a:t>Karpie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98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5272C-5579-9540-8391-0FE66AA01057}"/>
              </a:ext>
            </a:extLst>
          </p:cNvPr>
          <p:cNvSpPr txBox="1"/>
          <p:nvPr/>
        </p:nvSpPr>
        <p:spPr>
          <a:xfrm>
            <a:off x="336176" y="605118"/>
            <a:ext cx="10059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open questions: </a:t>
            </a:r>
            <a:r>
              <a:rPr lang="en-US" sz="2400" dirty="0" err="1"/>
              <a:t>perturbatve</a:t>
            </a:r>
            <a:r>
              <a:rPr lang="en-US" sz="2400" dirty="0"/>
              <a:t> evolution, best representation of images, ….</a:t>
            </a:r>
          </a:p>
          <a:p>
            <a:endParaRPr lang="en-US" sz="2400" dirty="0"/>
          </a:p>
          <a:p>
            <a:r>
              <a:rPr lang="en-US" sz="2400" dirty="0"/>
              <a:t> On live document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713961-60C2-D84E-8A4B-7ECED2109BF3}"/>
              </a:ext>
            </a:extLst>
          </p:cNvPr>
          <p:cNvSpPr/>
          <p:nvPr/>
        </p:nvSpPr>
        <p:spPr>
          <a:xfrm>
            <a:off x="2825673" y="21645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</a:t>
            </a:r>
            <a:r>
              <a:rPr lang="en-US" dirty="0" err="1">
                <a:solidFill>
                  <a:srgbClr val="FFFF00"/>
                </a:solidFill>
              </a:rPr>
              <a:t>docs.google.com</a:t>
            </a:r>
            <a:r>
              <a:rPr lang="en-US" dirty="0">
                <a:solidFill>
                  <a:srgbClr val="FFFF00"/>
                </a:solidFill>
              </a:rPr>
              <a:t>/document/d/1c22dq6Sd7fxxJJ6bAXVXeWZVwveyMiVgzroD1VbMUR8/edit</a:t>
            </a:r>
          </a:p>
        </p:txBody>
      </p:sp>
    </p:spTree>
    <p:extLst>
      <p:ext uri="{BB962C8B-B14F-4D97-AF65-F5344CB8AC3E}">
        <p14:creationId xmlns:p14="http://schemas.microsoft.com/office/powerpoint/2010/main" val="2161046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281</Words>
  <Application>Microsoft Macintosh PowerPoint</Application>
  <PresentationFormat>Widescreen</PresentationFormat>
  <Paragraphs>54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simonetta liuti</dc:creator>
  <cp:lastModifiedBy>simonetta liuti</cp:lastModifiedBy>
  <cp:revision>6</cp:revision>
  <dcterms:created xsi:type="dcterms:W3CDTF">2023-06-14T11:10:25Z</dcterms:created>
  <dcterms:modified xsi:type="dcterms:W3CDTF">2023-06-14T11:35:39Z</dcterms:modified>
</cp:coreProperties>
</file>