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7" r:id="rId6"/>
    <p:sldId id="306" r:id="rId7"/>
    <p:sldId id="303" r:id="rId8"/>
    <p:sldId id="304" r:id="rId9"/>
  </p:sldIdLst>
  <p:sldSz cx="12188825" cy="6858000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73">
          <p15:clr>
            <a:srgbClr val="A4A3A4"/>
          </p15:clr>
        </p15:guide>
        <p15:guide id="2" pos="74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D1D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50000" autoAdjust="0"/>
  </p:normalViewPr>
  <p:slideViewPr>
    <p:cSldViewPr snapToGrid="0" showGuides="1">
      <p:cViewPr varScale="1">
        <p:scale>
          <a:sx n="120" d="100"/>
          <a:sy n="120" d="100"/>
        </p:scale>
        <p:origin x="336" y="192"/>
      </p:cViewPr>
      <p:guideLst>
        <p:guide orient="horz" pos="4173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375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375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375" y="0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690563"/>
            <a:ext cx="6143625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19" y="4380225"/>
            <a:ext cx="5556262" cy="4148776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375" y="8757301"/>
            <a:ext cx="3010953" cy="46132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F77D-A9BE-AA49-AB26-7813E7EB9D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ECE706-4B35-C75F-F853-8250E8C71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29473" r="6129" b="9474"/>
          <a:stretch/>
        </p:blipFill>
        <p:spPr>
          <a:xfrm>
            <a:off x="-1" y="0"/>
            <a:ext cx="12188825" cy="60760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39005" y="610558"/>
            <a:ext cx="11558027" cy="484748"/>
          </a:xfrm>
        </p:spPr>
        <p:txBody>
          <a:bodyPr/>
          <a:lstStyle>
            <a:lvl1pPr algn="l">
              <a:defRPr sz="3000" b="1" baseline="0">
                <a:solidFill>
                  <a:srgbClr val="BE1D1D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39005" y="4070980"/>
            <a:ext cx="11151153" cy="124697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 Science and Technology Review of Jefferson Lab July 19-21, 2022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E4473CD-026D-1725-068D-08E702E0F6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368" y="6341579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87600A-EF28-8598-7119-16CFCE73073A}"/>
              </a:ext>
            </a:extLst>
          </p:cNvPr>
          <p:cNvCxnSpPr/>
          <p:nvPr userDrawn="1"/>
        </p:nvCxnSpPr>
        <p:spPr>
          <a:xfrm>
            <a:off x="0" y="6076045"/>
            <a:ext cx="12162518" cy="0"/>
          </a:xfrm>
          <a:prstGeom prst="line">
            <a:avLst/>
          </a:prstGeom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EDE0BA-7F27-4138-812D-2F936ACA9383}"/>
              </a:ext>
            </a:extLst>
          </p:cNvPr>
          <p:cNvCxnSpPr/>
          <p:nvPr userDrawn="1"/>
        </p:nvCxnSpPr>
        <p:spPr>
          <a:xfrm>
            <a:off x="0" y="6063449"/>
            <a:ext cx="12188825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510909"/>
          </a:xfrm>
        </p:spPr>
        <p:txBody>
          <a:bodyPr/>
          <a:lstStyle>
            <a:lvl1pPr>
              <a:defRPr>
                <a:solidFill>
                  <a:srgbClr val="BE1D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087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50190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44475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E1D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472" y="227033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44475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BE1D1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27033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58" y="310207"/>
            <a:ext cx="11501908" cy="510909"/>
          </a:xfrm>
        </p:spPr>
        <p:txBody>
          <a:bodyPr/>
          <a:lstStyle>
            <a:lvl1pPr>
              <a:defRPr>
                <a:solidFill>
                  <a:srgbClr val="BE1D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240F-8FDB-FB40-9D00-B46E4266D4E6}" type="datetimeFigureOut">
              <a:rPr lang="en-US" smtClean="0"/>
              <a:t>6/14/23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7" y="714376"/>
            <a:ext cx="1588113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9707-FCA8-7B47-ABAD-6E4CFB20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18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6563" y="289937"/>
            <a:ext cx="1137513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7472" y="1508760"/>
            <a:ext cx="11520519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5967567" y="6540335"/>
            <a:ext cx="28032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366563" y="6477000"/>
            <a:ext cx="3859795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EEE5F2E-7E8F-2854-69EA-9AF07A7E3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368" y="6341579"/>
            <a:ext cx="1758870" cy="3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7" r:id="rId2"/>
    <p:sldLayoutId id="2147483939" r:id="rId3"/>
    <p:sldLayoutId id="2147483941" r:id="rId4"/>
    <p:sldLayoutId id="2147483958" r:id="rId5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rgbClr val="BE1D1D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945" y="1186002"/>
            <a:ext cx="11100934" cy="2839239"/>
          </a:xfrm>
        </p:spPr>
        <p:txBody>
          <a:bodyPr/>
          <a:lstStyle/>
          <a:p>
            <a:r>
              <a:rPr lang="en-US" sz="4200" dirty="0">
                <a:solidFill>
                  <a:srgbClr val="BE1D1D"/>
                </a:solidFill>
              </a:rPr>
              <a:t>Generalized Parton Distributions and Global Analysis – Path forward and Upcoming Events</a:t>
            </a:r>
            <a:br>
              <a:rPr lang="en-US" sz="4200" dirty="0">
                <a:solidFill>
                  <a:srgbClr val="BE1D1D"/>
                </a:solidFill>
              </a:rPr>
            </a:br>
            <a:br>
              <a:rPr lang="en-US" sz="4200" dirty="0">
                <a:solidFill>
                  <a:srgbClr val="BE1D1D"/>
                </a:solidFill>
              </a:rPr>
            </a:br>
            <a:endParaRPr lang="en-US" sz="4200" dirty="0">
              <a:solidFill>
                <a:srgbClr val="BE1D1D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49165" y="2888062"/>
            <a:ext cx="5843134" cy="2842825"/>
          </a:xfrm>
        </p:spPr>
        <p:txBody>
          <a:bodyPr/>
          <a:lstStyle/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endParaRPr lang="en-US" b="1" dirty="0"/>
          </a:p>
          <a:p>
            <a:pPr defTabSz="914400">
              <a:spcBef>
                <a:spcPts val="0"/>
              </a:spcBef>
              <a:defRPr/>
            </a:pPr>
            <a:r>
              <a:rPr lang="en-US" b="1" dirty="0"/>
              <a:t>Latifa Elouadrhiri</a:t>
            </a:r>
            <a:br>
              <a:rPr lang="en-US" b="1" dirty="0"/>
            </a:br>
            <a:r>
              <a:rPr lang="en-US" dirty="0"/>
              <a:t>Acting Director</a:t>
            </a:r>
          </a:p>
          <a:p>
            <a:pPr defTabSz="914400">
              <a:defRPr/>
            </a:pPr>
            <a:r>
              <a:rPr lang="en-US" sz="2000" dirty="0"/>
              <a:t>Newport News, Virginia</a:t>
            </a:r>
            <a:br>
              <a:rPr lang="en-US" sz="2000" dirty="0"/>
            </a:br>
            <a:r>
              <a:rPr lang="en-US" sz="2000" dirty="0"/>
              <a:t>June 14, 2023</a:t>
            </a:r>
            <a:endParaRPr lang="en-US" sz="2000" b="1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A59B12-1304-46F6-B525-AD3F928EFC4A}"/>
              </a:ext>
            </a:extLst>
          </p:cNvPr>
          <p:cNvCxnSpPr/>
          <p:nvPr/>
        </p:nvCxnSpPr>
        <p:spPr>
          <a:xfrm>
            <a:off x="0" y="6063449"/>
            <a:ext cx="12188825" cy="0"/>
          </a:xfrm>
          <a:prstGeom prst="line">
            <a:avLst/>
          </a:prstGeom>
          <a:ln w="76200">
            <a:solidFill>
              <a:srgbClr val="BE1D1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7C37554C-6F42-41BF-B644-7DB0E3EC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1582" y="166202"/>
            <a:ext cx="2741642" cy="6872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/>
          <a:p>
            <a:r>
              <a:rPr lang="en-US" dirty="0"/>
              <a:t>Path Forward </a:t>
            </a:r>
          </a:p>
        </p:txBody>
      </p:sp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7C37554C-6F42-41BF-B644-7DB0E3EC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1582" y="166202"/>
            <a:ext cx="2741642" cy="6872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C6B28-675E-ED76-525D-01E81E474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980" y="798253"/>
            <a:ext cx="11485753" cy="5919038"/>
          </a:xfrm>
          <a:solidFill>
            <a:schemeClr val="bg1"/>
          </a:solidFill>
        </p:spPr>
        <p:txBody>
          <a:bodyPr>
            <a:normAutofit fontScale="400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Task force on the short-term and long-term projects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Data base for experimental data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Benchmarking requirements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Standards for data analysis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Framework for Global analysis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Common tools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>
                <a:latin typeface="Arial"/>
                <a:cs typeface="Arial"/>
              </a:rPr>
              <a:t>Communication and Outreach, …</a:t>
            </a:r>
            <a:endParaRPr lang="en-US" sz="35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Conveners of this group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Synergy between CNF, US and International groups working on GPD global analysis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Visitor program to CNF enables </a:t>
            </a:r>
            <a:r>
              <a:rPr lang="en-US" sz="4400" dirty="0"/>
              <a:t>short- and long-term researchers across the disciplines of CNF to effectively impact the goals of the Center, that includes GPD global analysis</a:t>
            </a:r>
            <a:endParaRPr lang="en-US" sz="4500" dirty="0"/>
          </a:p>
          <a:p>
            <a:pPr marL="229870" indent="-22987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500" dirty="0">
                <a:latin typeface="Arial"/>
                <a:cs typeface="Arial"/>
              </a:rPr>
              <a:t>CNF - Biweekly seminars, platform for young and senior scientists to present their work (theory, experiment, phenomenology, and computing)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500" dirty="0"/>
              <a:t>Mailing list and a forum for exchange of information on  GPD global analysis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0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ounded Rectangle 203"/>
          <p:cNvSpPr/>
          <p:nvPr/>
        </p:nvSpPr>
        <p:spPr>
          <a:xfrm>
            <a:off x="3198801" y="550055"/>
            <a:ext cx="5720736" cy="29831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2" name="Table 441"/>
          <p:cNvGraphicFramePr>
            <a:graphicFrameLocks noGrp="1"/>
          </p:cNvGraphicFramePr>
          <p:nvPr/>
        </p:nvGraphicFramePr>
        <p:xfrm>
          <a:off x="9094857" y="54868"/>
          <a:ext cx="1552787" cy="321435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8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35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Glossary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6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Data processing services.</a:t>
                      </a:r>
                      <a:r>
                        <a:rPr lang="en-US" sz="60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60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Scaling up  to </a:t>
                      </a:r>
                      <a:r>
                        <a:rPr lang="en-US" sz="600" i="1" baseline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Cn</a:t>
                      </a:r>
                      <a:r>
                        <a:rPr lang="en-US" sz="60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cores.</a:t>
                      </a:r>
                      <a:endParaRPr lang="en-US" sz="6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Data passage/link</a:t>
                      </a:r>
                      <a:r>
                        <a:rPr lang="en-US" sz="70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between services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Service control messages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Service configuration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Knowledge feedback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IO services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 memory data queue</a:t>
                      </a:r>
                      <a:r>
                        <a:rPr lang="en-US" sz="70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(ring-buffer)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Computing resource boundaries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en-US" sz="8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435">
                <a:tc>
                  <a:txBody>
                    <a:bodyPr/>
                    <a:lstStyle/>
                    <a:p>
                      <a:r>
                        <a:rPr lang="en-US" sz="700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Data-processing</a:t>
                      </a:r>
                      <a:r>
                        <a:rPr lang="en-US" sz="700" i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environment</a:t>
                      </a:r>
                      <a:endParaRPr lang="en-US" sz="7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CLARA</a:t>
                      </a:r>
                    </a:p>
                    <a:p>
                      <a:pPr algn="ctr"/>
                      <a:r>
                        <a:rPr lang="en-US" sz="6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DPE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0" name="Rectangle 389"/>
          <p:cNvSpPr/>
          <p:nvPr/>
        </p:nvSpPr>
        <p:spPr>
          <a:xfrm>
            <a:off x="8602812" y="4927449"/>
            <a:ext cx="1464596" cy="1422858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7218654" y="3533594"/>
            <a:ext cx="1867027" cy="1291836"/>
          </a:xfrm>
          <a:prstGeom prst="rect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086664" y="4955679"/>
            <a:ext cx="4365249" cy="1030270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3086666" y="3829858"/>
            <a:ext cx="3235634" cy="1097339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3198802" y="914727"/>
            <a:ext cx="5629481" cy="2442169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564414" y="552424"/>
            <a:ext cx="1438110" cy="5750678"/>
          </a:xfrm>
          <a:prstGeom prst="rect">
            <a:avLst/>
          </a:prstGeom>
          <a:solidFill>
            <a:schemeClr val="accent5">
              <a:lumMod val="60000"/>
              <a:lumOff val="40000"/>
              <a:alpha val="2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ounded Rectangle 449"/>
          <p:cNvSpPr/>
          <p:nvPr/>
        </p:nvSpPr>
        <p:spPr>
          <a:xfrm>
            <a:off x="9320384" y="3486047"/>
            <a:ext cx="1257221" cy="344883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5" name="Rounded Rectangle 344"/>
          <p:cNvSpPr/>
          <p:nvPr/>
        </p:nvSpPr>
        <p:spPr>
          <a:xfrm>
            <a:off x="3306130" y="6023479"/>
            <a:ext cx="3898956" cy="21834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Assumptions</a:t>
            </a:r>
          </a:p>
        </p:txBody>
      </p:sp>
      <p:cxnSp>
        <p:nvCxnSpPr>
          <p:cNvPr id="225" name="Elbow Connector 224"/>
          <p:cNvCxnSpPr/>
          <p:nvPr/>
        </p:nvCxnSpPr>
        <p:spPr>
          <a:xfrm rot="10800000">
            <a:off x="3788664" y="5610201"/>
            <a:ext cx="4262806" cy="77473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Rounded Rectangle 277"/>
          <p:cNvSpPr/>
          <p:nvPr/>
        </p:nvSpPr>
        <p:spPr>
          <a:xfrm>
            <a:off x="2263193" y="425789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2217832" y="367102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2217832" y="3131828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2217832" y="2596733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2217832" y="2057538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8104862" y="1356747"/>
            <a:ext cx="745525" cy="58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EBCMD</a:t>
            </a:r>
          </a:p>
          <a:p>
            <a:r>
              <a:rPr lang="en-US" sz="800" dirty="0">
                <a:solidFill>
                  <a:srgbClr val="000000"/>
                </a:solidFill>
              </a:rPr>
              <a:t>Extraction </a:t>
            </a:r>
          </a:p>
          <a:p>
            <a:r>
              <a:rPr lang="en-US" sz="800" dirty="0">
                <a:solidFill>
                  <a:srgbClr val="000000"/>
                </a:solidFill>
              </a:rPr>
              <a:t>Service</a:t>
            </a:r>
          </a:p>
          <a:p>
            <a:r>
              <a:rPr lang="en-US" sz="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3299545" y="4254293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08" name="Rounded Rectangle 407"/>
          <p:cNvSpPr/>
          <p:nvPr/>
        </p:nvSpPr>
        <p:spPr>
          <a:xfrm>
            <a:off x="4050937" y="4254293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07" name="Rounded Rectangle 406"/>
          <p:cNvSpPr/>
          <p:nvPr/>
        </p:nvSpPr>
        <p:spPr>
          <a:xfrm>
            <a:off x="4802616" y="4254293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06" name="Rounded Rectangle 405"/>
          <p:cNvSpPr/>
          <p:nvPr/>
        </p:nvSpPr>
        <p:spPr>
          <a:xfrm>
            <a:off x="5574492" y="4254293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23" name="Straight Connector 122"/>
          <p:cNvCxnSpPr>
            <a:stCxn id="484" idx="1"/>
            <a:endCxn id="303" idx="3"/>
          </p:cNvCxnSpPr>
          <p:nvPr/>
        </p:nvCxnSpPr>
        <p:spPr>
          <a:xfrm flipH="1">
            <a:off x="5336079" y="4400007"/>
            <a:ext cx="162237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303" idx="1"/>
            <a:endCxn id="304" idx="3"/>
          </p:cNvCxnSpPr>
          <p:nvPr/>
        </p:nvCxnSpPr>
        <p:spPr>
          <a:xfrm flipH="1">
            <a:off x="4584399" y="4400007"/>
            <a:ext cx="14203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304" idx="1"/>
            <a:endCxn id="305" idx="3"/>
          </p:cNvCxnSpPr>
          <p:nvPr/>
        </p:nvCxnSpPr>
        <p:spPr>
          <a:xfrm flipH="1">
            <a:off x="3833007" y="4400007"/>
            <a:ext cx="141753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>
            <a:stCxn id="294" idx="1"/>
            <a:endCxn id="484" idx="3"/>
          </p:cNvCxnSpPr>
          <p:nvPr/>
        </p:nvCxnSpPr>
        <p:spPr>
          <a:xfrm flipH="1">
            <a:off x="6107954" y="4395466"/>
            <a:ext cx="282800" cy="454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4" name="Rounded Rectangle 343"/>
          <p:cNvSpPr/>
          <p:nvPr/>
        </p:nvSpPr>
        <p:spPr>
          <a:xfrm>
            <a:off x="3313533" y="3527485"/>
            <a:ext cx="3734444" cy="21834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Assumptions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1537604" y="35399"/>
            <a:ext cx="7381933" cy="380901"/>
          </a:xfrm>
          <a:prstGeom prst="round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Rounded Rectangle 205"/>
          <p:cNvSpPr/>
          <p:nvPr/>
        </p:nvSpPr>
        <p:spPr>
          <a:xfrm>
            <a:off x="1537735" y="6446859"/>
            <a:ext cx="9062206" cy="38090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/>
          <p:cNvSpPr/>
          <p:nvPr/>
        </p:nvSpPr>
        <p:spPr>
          <a:xfrm>
            <a:off x="7673510" y="4927197"/>
            <a:ext cx="768847" cy="1345201"/>
          </a:xfrm>
          <a:prstGeom prst="rect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63500"/>
            <a:bevelB w="571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TextBox 365"/>
          <p:cNvSpPr txBox="1"/>
          <p:nvPr/>
        </p:nvSpPr>
        <p:spPr>
          <a:xfrm>
            <a:off x="1493219" y="521158"/>
            <a:ext cx="1562841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                        Farm </a:t>
            </a:r>
            <a:r>
              <a:rPr lang="en-US" sz="600" dirty="0" err="1">
                <a:solidFill>
                  <a:srgbClr val="7F7F7F"/>
                </a:solidFill>
              </a:rPr>
              <a:t>Node</a:t>
            </a:r>
            <a:r>
              <a:rPr lang="en-US" sz="600" baseline="-25000" dirty="0" err="1">
                <a:solidFill>
                  <a:srgbClr val="7F7F7F"/>
                </a:solidFill>
              </a:rPr>
              <a:t>N</a:t>
            </a:r>
            <a:endParaRPr lang="en-US" sz="800" baseline="-25000" dirty="0">
              <a:solidFill>
                <a:srgbClr val="7F7F7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61369" y="77073"/>
            <a:ext cx="2195863" cy="253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Experimental and Simulated Data</a:t>
            </a:r>
          </a:p>
        </p:txBody>
      </p:sp>
      <p:cxnSp>
        <p:nvCxnSpPr>
          <p:cNvPr id="70" name="Curved Connector 69"/>
          <p:cNvCxnSpPr>
            <a:stCxn id="168" idx="1"/>
            <a:endCxn id="167" idx="1"/>
          </p:cNvCxnSpPr>
          <p:nvPr/>
        </p:nvCxnSpPr>
        <p:spPr>
          <a:xfrm rot="10800000">
            <a:off x="2027753" y="3450030"/>
            <a:ext cx="12697" cy="539197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69" idx="1"/>
            <a:endCxn id="268" idx="1"/>
          </p:cNvCxnSpPr>
          <p:nvPr/>
        </p:nvCxnSpPr>
        <p:spPr>
          <a:xfrm rot="10800000" flipH="1">
            <a:off x="2015886" y="948758"/>
            <a:ext cx="50327" cy="3592822"/>
          </a:xfrm>
          <a:prstGeom prst="bentConnector3">
            <a:avLst>
              <a:gd name="adj1" fmla="val -454112"/>
            </a:avLst>
          </a:prstGeom>
          <a:ln w="12700">
            <a:solidFill>
              <a:srgbClr val="66006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Donut 180"/>
          <p:cNvSpPr/>
          <p:nvPr/>
        </p:nvSpPr>
        <p:spPr>
          <a:xfrm>
            <a:off x="2013136" y="4927161"/>
            <a:ext cx="572333" cy="560525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2" name="Donut 181"/>
          <p:cNvSpPr/>
          <p:nvPr/>
        </p:nvSpPr>
        <p:spPr>
          <a:xfrm>
            <a:off x="2037320" y="1341092"/>
            <a:ext cx="572333" cy="560525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3" name="Straight Connector 202"/>
          <p:cNvCxnSpPr>
            <a:stCxn id="182" idx="4"/>
          </p:cNvCxnSpPr>
          <p:nvPr/>
        </p:nvCxnSpPr>
        <p:spPr>
          <a:xfrm>
            <a:off x="2323488" y="1901616"/>
            <a:ext cx="987" cy="15228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441" idx="2"/>
            <a:endCxn id="268" idx="0"/>
          </p:cNvCxnSpPr>
          <p:nvPr/>
        </p:nvCxnSpPr>
        <p:spPr>
          <a:xfrm flipH="1">
            <a:off x="2318664" y="531327"/>
            <a:ext cx="581" cy="192364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70" idx="2"/>
            <a:endCxn id="440" idx="0"/>
          </p:cNvCxnSpPr>
          <p:nvPr/>
        </p:nvCxnSpPr>
        <p:spPr>
          <a:xfrm>
            <a:off x="2675138" y="6112049"/>
            <a:ext cx="989" cy="20464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 rot="16200000">
            <a:off x="1608098" y="3283865"/>
            <a:ext cx="2550796" cy="215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</a:rPr>
              <a:t>CLAS12 Reconstruction Multi-Node Application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9558303" y="3882102"/>
            <a:ext cx="581144" cy="920657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ounded Rectangle 355"/>
          <p:cNvSpPr/>
          <p:nvPr/>
        </p:nvSpPr>
        <p:spPr>
          <a:xfrm>
            <a:off x="10158757" y="3882100"/>
            <a:ext cx="227115" cy="906968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TextBox 357"/>
          <p:cNvSpPr txBox="1"/>
          <p:nvPr/>
        </p:nvSpPr>
        <p:spPr>
          <a:xfrm rot="16200000">
            <a:off x="9840225" y="4108321"/>
            <a:ext cx="833856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Simulated data Reconstruction</a:t>
            </a:r>
          </a:p>
        </p:txBody>
      </p:sp>
      <p:sp>
        <p:nvSpPr>
          <p:cNvPr id="367" name="TextBox 366"/>
          <p:cNvSpPr txBox="1"/>
          <p:nvPr/>
        </p:nvSpPr>
        <p:spPr>
          <a:xfrm rot="16200000">
            <a:off x="9269845" y="3933854"/>
            <a:ext cx="949752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0000"/>
                </a:solidFill>
              </a:rPr>
              <a:t>Some other experiment </a:t>
            </a:r>
          </a:p>
          <a:p>
            <a:r>
              <a:rPr lang="en-US" sz="600" dirty="0">
                <a:solidFill>
                  <a:srgbClr val="000000"/>
                </a:solidFill>
              </a:rPr>
              <a:t>reconstruction program</a:t>
            </a:r>
          </a:p>
        </p:txBody>
      </p:sp>
      <p:pic>
        <p:nvPicPr>
          <p:cNvPr id="368" name="Picture 367" descr="AA039216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398" y="3435618"/>
            <a:ext cx="192145" cy="311868"/>
          </a:xfrm>
          <a:prstGeom prst="rect">
            <a:avLst/>
          </a:prstGeom>
        </p:spPr>
      </p:pic>
      <p:pic>
        <p:nvPicPr>
          <p:cNvPr id="370" name="Picture 369" descr="AA0392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66" y="6292615"/>
            <a:ext cx="288552" cy="468345"/>
          </a:xfrm>
          <a:prstGeom prst="rect">
            <a:avLst/>
          </a:prstGeom>
        </p:spPr>
      </p:pic>
      <p:pic>
        <p:nvPicPr>
          <p:cNvPr id="371" name="Picture 370" descr="AA0392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029" y="6341303"/>
            <a:ext cx="288552" cy="468345"/>
          </a:xfrm>
          <a:prstGeom prst="rect">
            <a:avLst/>
          </a:prstGeom>
        </p:spPr>
      </p:pic>
      <p:cxnSp>
        <p:nvCxnSpPr>
          <p:cNvPr id="375" name="Straight Connector 374"/>
          <p:cNvCxnSpPr>
            <a:stCxn id="368" idx="2"/>
            <a:endCxn id="324" idx="0"/>
          </p:cNvCxnSpPr>
          <p:nvPr/>
        </p:nvCxnSpPr>
        <p:spPr>
          <a:xfrm>
            <a:off x="9844470" y="3747486"/>
            <a:ext cx="4405" cy="13461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1" name="Rounded Rectangle 390"/>
          <p:cNvSpPr/>
          <p:nvPr/>
        </p:nvSpPr>
        <p:spPr>
          <a:xfrm>
            <a:off x="9379228" y="5559437"/>
            <a:ext cx="632927" cy="469545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extBox 391"/>
          <p:cNvSpPr txBox="1"/>
          <p:nvPr/>
        </p:nvSpPr>
        <p:spPr>
          <a:xfrm>
            <a:off x="9426696" y="5559436"/>
            <a:ext cx="745525" cy="58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EBCMD</a:t>
            </a:r>
          </a:p>
          <a:p>
            <a:r>
              <a:rPr lang="en-US" sz="800" dirty="0">
                <a:solidFill>
                  <a:srgbClr val="000000"/>
                </a:solidFill>
              </a:rPr>
              <a:t>Extraction </a:t>
            </a:r>
          </a:p>
          <a:p>
            <a:r>
              <a:rPr lang="en-US" sz="800" dirty="0">
                <a:solidFill>
                  <a:srgbClr val="000000"/>
                </a:solidFill>
              </a:rPr>
              <a:t>Service</a:t>
            </a:r>
          </a:p>
          <a:p>
            <a:r>
              <a:rPr lang="en-US" sz="8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415" name="Elbow Connector 414"/>
          <p:cNvCxnSpPr>
            <a:stCxn id="370" idx="1"/>
            <a:endCxn id="296" idx="2"/>
          </p:cNvCxnSpPr>
          <p:nvPr/>
        </p:nvCxnSpPr>
        <p:spPr>
          <a:xfrm rot="10800000">
            <a:off x="9608596" y="6227128"/>
            <a:ext cx="376971" cy="29965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" name="Picture 439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53" y="6316696"/>
            <a:ext cx="514547" cy="537436"/>
          </a:xfrm>
          <a:prstGeom prst="rect">
            <a:avLst/>
          </a:prstGeom>
        </p:spPr>
      </p:pic>
      <p:pic>
        <p:nvPicPr>
          <p:cNvPr id="441" name="Picture 440" descr="BU005361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71" y="-6109"/>
            <a:ext cx="514547" cy="537436"/>
          </a:xfrm>
          <a:prstGeom prst="rect">
            <a:avLst/>
          </a:prstGeom>
        </p:spPr>
      </p:pic>
      <p:cxnSp>
        <p:nvCxnSpPr>
          <p:cNvPr id="445" name="Straight Connector 444"/>
          <p:cNvCxnSpPr/>
          <p:nvPr/>
        </p:nvCxnSpPr>
        <p:spPr>
          <a:xfrm>
            <a:off x="8512964" y="4878794"/>
            <a:ext cx="0" cy="1942721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8" name="TextBox 447"/>
          <p:cNvSpPr txBox="1"/>
          <p:nvPr/>
        </p:nvSpPr>
        <p:spPr>
          <a:xfrm rot="16200000">
            <a:off x="9231237" y="4855833"/>
            <a:ext cx="2723099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>
                <a:solidFill>
                  <a:srgbClr val="7F7F7F"/>
                </a:solidFill>
              </a:rPr>
              <a:t>Other Experiment and/or Research Facility Computing Resources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8141596" y="260133"/>
            <a:ext cx="796805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27755" y="2150671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027755" y="2689867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HT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027755" y="3224962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TOF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027755" y="3764158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2015888" y="4316514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PID</a:t>
            </a:r>
          </a:p>
        </p:txBody>
      </p:sp>
      <p:cxnSp>
        <p:nvCxnSpPr>
          <p:cNvPr id="170" name="Straight Connector 169"/>
          <p:cNvCxnSpPr>
            <a:stCxn id="2" idx="2"/>
            <a:endCxn id="166" idx="0"/>
          </p:cNvCxnSpPr>
          <p:nvPr/>
        </p:nvCxnSpPr>
        <p:spPr>
          <a:xfrm>
            <a:off x="2280203" y="2600805"/>
            <a:ext cx="0" cy="8906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6" idx="2"/>
            <a:endCxn id="167" idx="0"/>
          </p:cNvCxnSpPr>
          <p:nvPr/>
        </p:nvCxnSpPr>
        <p:spPr>
          <a:xfrm>
            <a:off x="2280203" y="3140001"/>
            <a:ext cx="0" cy="84961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67" idx="2"/>
            <a:endCxn id="168" idx="0"/>
          </p:cNvCxnSpPr>
          <p:nvPr/>
        </p:nvCxnSpPr>
        <p:spPr>
          <a:xfrm>
            <a:off x="2280203" y="3675094"/>
            <a:ext cx="0" cy="8906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168" idx="2"/>
            <a:endCxn id="169" idx="0"/>
          </p:cNvCxnSpPr>
          <p:nvPr/>
        </p:nvCxnSpPr>
        <p:spPr>
          <a:xfrm flipH="1">
            <a:off x="2268336" y="4214292"/>
            <a:ext cx="11867" cy="10222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Rounded Rectangle 267"/>
          <p:cNvSpPr/>
          <p:nvPr/>
        </p:nvSpPr>
        <p:spPr>
          <a:xfrm>
            <a:off x="2066215" y="723692"/>
            <a:ext cx="504897" cy="450134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2422689" y="5661917"/>
            <a:ext cx="504897" cy="450134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EBCMD</a:t>
            </a:r>
          </a:p>
        </p:txBody>
      </p:sp>
      <p:cxnSp>
        <p:nvCxnSpPr>
          <p:cNvPr id="27" name="Straight Connector 26"/>
          <p:cNvCxnSpPr>
            <a:stCxn id="268" idx="2"/>
            <a:endCxn id="182" idx="0"/>
          </p:cNvCxnSpPr>
          <p:nvPr/>
        </p:nvCxnSpPr>
        <p:spPr>
          <a:xfrm>
            <a:off x="2318664" y="1173825"/>
            <a:ext cx="4824" cy="16726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2321633" y="4758182"/>
            <a:ext cx="0" cy="16079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2429491" y="6451928"/>
            <a:ext cx="50782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600" dirty="0">
                <a:solidFill>
                  <a:srgbClr val="7F7F7F"/>
                </a:solidFill>
              </a:rPr>
              <a:t>Table</a:t>
            </a:r>
          </a:p>
        </p:txBody>
      </p:sp>
      <p:pic>
        <p:nvPicPr>
          <p:cNvPr id="292" name="Picture 291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43" y="6324829"/>
            <a:ext cx="514547" cy="537436"/>
          </a:xfrm>
          <a:prstGeom prst="rect">
            <a:avLst/>
          </a:prstGeom>
        </p:spPr>
      </p:pic>
      <p:sp>
        <p:nvSpPr>
          <p:cNvPr id="293" name="TextBox 292"/>
          <p:cNvSpPr txBox="1"/>
          <p:nvPr/>
        </p:nvSpPr>
        <p:spPr>
          <a:xfrm>
            <a:off x="7857523" y="6459896"/>
            <a:ext cx="501766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600" dirty="0">
                <a:solidFill>
                  <a:srgbClr val="7F7F7F"/>
                </a:solidFill>
              </a:rPr>
              <a:t>Table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9292130" y="5757585"/>
            <a:ext cx="632927" cy="469545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flipH="1" flipV="1">
            <a:off x="9486265" y="6785653"/>
            <a:ext cx="851144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9486264" y="6227130"/>
            <a:ext cx="0" cy="558523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4" name="TextBox 333"/>
          <p:cNvSpPr txBox="1"/>
          <p:nvPr/>
        </p:nvSpPr>
        <p:spPr>
          <a:xfrm>
            <a:off x="6967504" y="6640470"/>
            <a:ext cx="780780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2102494" y="154677"/>
            <a:ext cx="473084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F7F7F"/>
                </a:solidFill>
              </a:rPr>
              <a:t>CLAS12</a:t>
            </a:r>
          </a:p>
        </p:txBody>
      </p:sp>
      <p:cxnSp>
        <p:nvCxnSpPr>
          <p:cNvPr id="124" name="Straight Connector 123"/>
          <p:cNvCxnSpPr>
            <a:stCxn id="468" idx="2"/>
            <a:endCxn id="292" idx="0"/>
          </p:cNvCxnSpPr>
          <p:nvPr/>
        </p:nvCxnSpPr>
        <p:spPr>
          <a:xfrm>
            <a:off x="8097086" y="6112050"/>
            <a:ext cx="4929" cy="212779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4" name="TextBox 353"/>
          <p:cNvSpPr txBox="1"/>
          <p:nvPr/>
        </p:nvSpPr>
        <p:spPr>
          <a:xfrm>
            <a:off x="4517914" y="6631493"/>
            <a:ext cx="1203862" cy="230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Reconstructed Data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060166" y="493469"/>
            <a:ext cx="5925860" cy="2933800"/>
          </a:xfrm>
          <a:prstGeom prst="rect">
            <a:avLst/>
          </a:prstGeom>
          <a:noFill/>
          <a:ln w="63500">
            <a:solidFill>
              <a:schemeClr val="accent1">
                <a:shade val="95000"/>
                <a:satMod val="105000"/>
                <a:alpha val="38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ounded Rectangle 358"/>
          <p:cNvSpPr/>
          <p:nvPr/>
        </p:nvSpPr>
        <p:spPr>
          <a:xfrm>
            <a:off x="3313533" y="2372668"/>
            <a:ext cx="874081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Event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Generator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3503987" y="94948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62" name="Rounded Rectangle 361"/>
          <p:cNvSpPr/>
          <p:nvPr/>
        </p:nvSpPr>
        <p:spPr>
          <a:xfrm>
            <a:off x="4134111" y="94948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  <a:endParaRPr lang="en-US" sz="1000" baseline="-25000" dirty="0">
              <a:solidFill>
                <a:schemeClr val="tx1"/>
              </a:solidFill>
            </a:endParaRPr>
          </a:p>
        </p:txBody>
      </p:sp>
      <p:sp>
        <p:nvSpPr>
          <p:cNvPr id="363" name="Rounded Rectangle 362"/>
          <p:cNvSpPr/>
          <p:nvPr/>
        </p:nvSpPr>
        <p:spPr>
          <a:xfrm>
            <a:off x="4134111" y="172644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4788858" y="172644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5426727" y="172644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6070434" y="172644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6707247" y="172644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6" name="Donut 375"/>
          <p:cNvSpPr/>
          <p:nvPr/>
        </p:nvSpPr>
        <p:spPr>
          <a:xfrm>
            <a:off x="7451913" y="2693233"/>
            <a:ext cx="572333" cy="560525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5" name="Straight Connector 144"/>
          <p:cNvCxnSpPr>
            <a:stCxn id="360" idx="3"/>
            <a:endCxn id="362" idx="1"/>
          </p:cNvCxnSpPr>
          <p:nvPr/>
        </p:nvCxnSpPr>
        <p:spPr>
          <a:xfrm>
            <a:off x="4008882" y="1174550"/>
            <a:ext cx="125227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362" idx="2"/>
            <a:endCxn id="363" idx="0"/>
          </p:cNvCxnSpPr>
          <p:nvPr/>
        </p:nvCxnSpPr>
        <p:spPr>
          <a:xfrm>
            <a:off x="4386559" y="1399618"/>
            <a:ext cx="0" cy="32682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363" idx="3"/>
            <a:endCxn id="365" idx="1"/>
          </p:cNvCxnSpPr>
          <p:nvPr/>
        </p:nvCxnSpPr>
        <p:spPr>
          <a:xfrm>
            <a:off x="4639007" y="1951510"/>
            <a:ext cx="14984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365" idx="3"/>
            <a:endCxn id="372" idx="1"/>
          </p:cNvCxnSpPr>
          <p:nvPr/>
        </p:nvCxnSpPr>
        <p:spPr>
          <a:xfrm>
            <a:off x="5293754" y="1951510"/>
            <a:ext cx="132971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372" idx="3"/>
            <a:endCxn id="373" idx="1"/>
          </p:cNvCxnSpPr>
          <p:nvPr/>
        </p:nvCxnSpPr>
        <p:spPr>
          <a:xfrm>
            <a:off x="5931622" y="1951510"/>
            <a:ext cx="13881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373" idx="3"/>
            <a:endCxn id="374" idx="1"/>
          </p:cNvCxnSpPr>
          <p:nvPr/>
        </p:nvCxnSpPr>
        <p:spPr>
          <a:xfrm>
            <a:off x="6575330" y="1951510"/>
            <a:ext cx="13191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190" idx="2"/>
            <a:endCxn id="376" idx="0"/>
          </p:cNvCxnSpPr>
          <p:nvPr/>
        </p:nvCxnSpPr>
        <p:spPr>
          <a:xfrm flipH="1">
            <a:off x="7738081" y="2335497"/>
            <a:ext cx="3732" cy="35773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359" idx="0"/>
          </p:cNvCxnSpPr>
          <p:nvPr/>
        </p:nvCxnSpPr>
        <p:spPr>
          <a:xfrm flipV="1">
            <a:off x="3750574" y="1551724"/>
            <a:ext cx="5861" cy="82094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4" name="Rounded Rectangle 383"/>
          <p:cNvSpPr/>
          <p:nvPr/>
        </p:nvSpPr>
        <p:spPr>
          <a:xfrm>
            <a:off x="3656347" y="1101845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lang="en-US" sz="10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4286472" y="1101845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MC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S</a:t>
            </a:r>
            <a:r>
              <a:rPr lang="en-US" sz="1000" baseline="-250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386" name="Straight Connector 385"/>
          <p:cNvCxnSpPr>
            <a:stCxn id="384" idx="3"/>
            <a:endCxn id="385" idx="1"/>
          </p:cNvCxnSpPr>
          <p:nvPr/>
        </p:nvCxnSpPr>
        <p:spPr>
          <a:xfrm>
            <a:off x="4161243" y="1326911"/>
            <a:ext cx="125227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7" name="Rounded Rectangle 386"/>
          <p:cNvSpPr/>
          <p:nvPr/>
        </p:nvSpPr>
        <p:spPr>
          <a:xfrm>
            <a:off x="4286472" y="1878804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EC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4941218" y="1878804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HT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5579087" y="1878804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TOF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6222794" y="1878804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TT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6859607" y="1878804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PID</a:t>
            </a:r>
          </a:p>
        </p:txBody>
      </p:sp>
      <p:cxnSp>
        <p:nvCxnSpPr>
          <p:cNvPr id="397" name="Straight Connector 396"/>
          <p:cNvCxnSpPr>
            <a:stCxn id="387" idx="3"/>
            <a:endCxn id="393" idx="1"/>
          </p:cNvCxnSpPr>
          <p:nvPr/>
        </p:nvCxnSpPr>
        <p:spPr>
          <a:xfrm>
            <a:off x="4791367" y="2103870"/>
            <a:ext cx="14984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/>
          <p:cNvCxnSpPr>
            <a:stCxn id="393" idx="3"/>
            <a:endCxn id="394" idx="1"/>
          </p:cNvCxnSpPr>
          <p:nvPr/>
        </p:nvCxnSpPr>
        <p:spPr>
          <a:xfrm>
            <a:off x="5446114" y="2103870"/>
            <a:ext cx="132971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stCxn id="394" idx="3"/>
            <a:endCxn id="395" idx="1"/>
          </p:cNvCxnSpPr>
          <p:nvPr/>
        </p:nvCxnSpPr>
        <p:spPr>
          <a:xfrm>
            <a:off x="6083983" y="2103870"/>
            <a:ext cx="13881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>
            <a:stCxn id="395" idx="3"/>
            <a:endCxn id="396" idx="1"/>
          </p:cNvCxnSpPr>
          <p:nvPr/>
        </p:nvCxnSpPr>
        <p:spPr>
          <a:xfrm>
            <a:off x="6727690" y="2103870"/>
            <a:ext cx="13191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2" name="TextBox 401"/>
          <p:cNvSpPr txBox="1"/>
          <p:nvPr/>
        </p:nvSpPr>
        <p:spPr>
          <a:xfrm rot="5400000">
            <a:off x="2955604" y="1125351"/>
            <a:ext cx="668640" cy="1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    </a:t>
            </a:r>
            <a:endParaRPr lang="en-US" sz="800" baseline="-25000" dirty="0">
              <a:solidFill>
                <a:srgbClr val="7F7F7F"/>
              </a:solidFill>
            </a:endParaRPr>
          </a:p>
        </p:txBody>
      </p:sp>
      <p:cxnSp>
        <p:nvCxnSpPr>
          <p:cNvPr id="180" name="Curved Connector 179"/>
          <p:cNvCxnSpPr>
            <a:stCxn id="395" idx="0"/>
            <a:endCxn id="394" idx="0"/>
          </p:cNvCxnSpPr>
          <p:nvPr/>
        </p:nvCxnSpPr>
        <p:spPr>
          <a:xfrm rot="16200000" flipV="1">
            <a:off x="6153388" y="1556950"/>
            <a:ext cx="12697" cy="643707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/>
        </p:nvSpPr>
        <p:spPr>
          <a:xfrm rot="16200000">
            <a:off x="8213899" y="1858069"/>
            <a:ext cx="1328864" cy="200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Cloud Computing Resources</a:t>
            </a:r>
          </a:p>
        </p:txBody>
      </p:sp>
      <p:cxnSp>
        <p:nvCxnSpPr>
          <p:cNvPr id="287" name="Straight Connector 286"/>
          <p:cNvCxnSpPr>
            <a:stCxn id="376" idx="4"/>
          </p:cNvCxnSpPr>
          <p:nvPr/>
        </p:nvCxnSpPr>
        <p:spPr>
          <a:xfrm>
            <a:off x="7738081" y="3253757"/>
            <a:ext cx="3732" cy="501935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1" name="Picture 420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48" y="6317273"/>
            <a:ext cx="514547" cy="537436"/>
          </a:xfrm>
          <a:prstGeom prst="rect">
            <a:avLst/>
          </a:prstGeom>
        </p:spPr>
      </p:pic>
      <p:sp>
        <p:nvSpPr>
          <p:cNvPr id="422" name="TextBox 421"/>
          <p:cNvSpPr txBox="1"/>
          <p:nvPr/>
        </p:nvSpPr>
        <p:spPr>
          <a:xfrm>
            <a:off x="6362129" y="6462822"/>
            <a:ext cx="503533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600" dirty="0">
                <a:solidFill>
                  <a:srgbClr val="7F7F7F"/>
                </a:solidFill>
              </a:rPr>
              <a:t>Table</a:t>
            </a:r>
          </a:p>
        </p:txBody>
      </p:sp>
      <p:sp>
        <p:nvSpPr>
          <p:cNvPr id="465" name="TextBox 464"/>
          <p:cNvSpPr txBox="1"/>
          <p:nvPr/>
        </p:nvSpPr>
        <p:spPr>
          <a:xfrm>
            <a:off x="4873472" y="914026"/>
            <a:ext cx="325170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7F7F7F"/>
                </a:solidFill>
              </a:rPr>
              <a:t>CLAS12 Simulation and Reconstruction Multi-Node  Application</a:t>
            </a:r>
          </a:p>
        </p:txBody>
      </p:sp>
      <p:cxnSp>
        <p:nvCxnSpPr>
          <p:cNvPr id="466" name="Straight Connector 465"/>
          <p:cNvCxnSpPr/>
          <p:nvPr/>
        </p:nvCxnSpPr>
        <p:spPr>
          <a:xfrm>
            <a:off x="3057697" y="62808"/>
            <a:ext cx="0" cy="567047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Rounded Rectangle 466"/>
          <p:cNvSpPr/>
          <p:nvPr/>
        </p:nvSpPr>
        <p:spPr>
          <a:xfrm>
            <a:off x="7841902" y="5068143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STAT</a:t>
            </a:r>
          </a:p>
        </p:txBody>
      </p:sp>
      <p:cxnSp>
        <p:nvCxnSpPr>
          <p:cNvPr id="302" name="Elbow Connector 301"/>
          <p:cNvCxnSpPr>
            <a:stCxn id="171" idx="2"/>
            <a:endCxn id="467" idx="3"/>
          </p:cNvCxnSpPr>
          <p:nvPr/>
        </p:nvCxnSpPr>
        <p:spPr>
          <a:xfrm rot="10800000">
            <a:off x="8346800" y="5293212"/>
            <a:ext cx="386400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8" name="Rounded Rectangle 467"/>
          <p:cNvSpPr/>
          <p:nvPr/>
        </p:nvSpPr>
        <p:spPr>
          <a:xfrm>
            <a:off x="7844639" y="5661918"/>
            <a:ext cx="504897" cy="450134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306" name="Straight Connector 305"/>
          <p:cNvCxnSpPr>
            <a:stCxn id="467" idx="2"/>
            <a:endCxn id="468" idx="0"/>
          </p:cNvCxnSpPr>
          <p:nvPr/>
        </p:nvCxnSpPr>
        <p:spPr>
          <a:xfrm>
            <a:off x="8094349" y="5518276"/>
            <a:ext cx="2737" cy="143641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" name="Rounded Rectangle 470"/>
          <p:cNvSpPr/>
          <p:nvPr/>
        </p:nvSpPr>
        <p:spPr>
          <a:xfrm>
            <a:off x="7354201" y="3714472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STAT</a:t>
            </a:r>
          </a:p>
        </p:txBody>
      </p:sp>
      <p:sp>
        <p:nvSpPr>
          <p:cNvPr id="472" name="Rounded Rectangle 471"/>
          <p:cNvSpPr/>
          <p:nvPr/>
        </p:nvSpPr>
        <p:spPr>
          <a:xfrm>
            <a:off x="7356938" y="4320001"/>
            <a:ext cx="504897" cy="450134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474" name="Straight Connector 473"/>
          <p:cNvCxnSpPr>
            <a:stCxn id="471" idx="2"/>
            <a:endCxn id="472" idx="0"/>
          </p:cNvCxnSpPr>
          <p:nvPr/>
        </p:nvCxnSpPr>
        <p:spPr>
          <a:xfrm>
            <a:off x="7606648" y="4164604"/>
            <a:ext cx="2737" cy="15539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8" name="TextBox 477"/>
          <p:cNvSpPr txBox="1"/>
          <p:nvPr/>
        </p:nvSpPr>
        <p:spPr>
          <a:xfrm>
            <a:off x="9612715" y="4949421"/>
            <a:ext cx="622124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80" name="TextBox 479"/>
          <p:cNvSpPr txBox="1"/>
          <p:nvPr/>
        </p:nvSpPr>
        <p:spPr>
          <a:xfrm rot="16200000">
            <a:off x="8700785" y="4497260"/>
            <a:ext cx="622124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 rot="16200000">
            <a:off x="7411307" y="5974529"/>
            <a:ext cx="622124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84" name="Rounded Rectangle 483"/>
          <p:cNvSpPr/>
          <p:nvPr/>
        </p:nvSpPr>
        <p:spPr>
          <a:xfrm>
            <a:off x="5498314" y="4135792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GPD-TMD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Service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 rot="16200000">
            <a:off x="8509162" y="4012985"/>
            <a:ext cx="1309633" cy="200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>
                <a:solidFill>
                  <a:srgbClr val="7F7F7F"/>
                </a:solidFill>
              </a:rPr>
              <a:t>JLAB Computing Resources</a:t>
            </a:r>
          </a:p>
        </p:txBody>
      </p:sp>
      <p:sp>
        <p:nvSpPr>
          <p:cNvPr id="171" name="Donut 170"/>
          <p:cNvSpPr/>
          <p:nvPr/>
        </p:nvSpPr>
        <p:spPr>
          <a:xfrm>
            <a:off x="8733198" y="5012949"/>
            <a:ext cx="572333" cy="560525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171" idx="6"/>
            <a:endCxn id="392" idx="0"/>
          </p:cNvCxnSpPr>
          <p:nvPr/>
        </p:nvCxnSpPr>
        <p:spPr>
          <a:xfrm>
            <a:off x="9305531" y="5293212"/>
            <a:ext cx="493927" cy="266226"/>
          </a:xfrm>
          <a:prstGeom prst="bentConnector2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7" name="Picture 176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569" y="6321300"/>
            <a:ext cx="514547" cy="537436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8760080" y="6475311"/>
            <a:ext cx="503533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600" dirty="0">
                <a:solidFill>
                  <a:srgbClr val="7F7F7F"/>
                </a:solidFill>
              </a:rPr>
              <a:t>Table</a:t>
            </a:r>
          </a:p>
        </p:txBody>
      </p:sp>
      <p:cxnSp>
        <p:nvCxnSpPr>
          <p:cNvPr id="18" name="Straight Connector 17"/>
          <p:cNvCxnSpPr>
            <a:stCxn id="183" idx="2"/>
            <a:endCxn id="177" idx="0"/>
          </p:cNvCxnSpPr>
          <p:nvPr/>
        </p:nvCxnSpPr>
        <p:spPr>
          <a:xfrm>
            <a:off x="9016876" y="6129614"/>
            <a:ext cx="1965" cy="191686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Rounded Rectangle 182"/>
          <p:cNvSpPr/>
          <p:nvPr/>
        </p:nvSpPr>
        <p:spPr>
          <a:xfrm>
            <a:off x="8764428" y="5679481"/>
            <a:ext cx="504897" cy="450134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cxnSp>
        <p:nvCxnSpPr>
          <p:cNvPr id="21" name="Straight Connector 20"/>
          <p:cNvCxnSpPr>
            <a:stCxn id="171" idx="4"/>
            <a:endCxn id="183" idx="0"/>
          </p:cNvCxnSpPr>
          <p:nvPr/>
        </p:nvCxnSpPr>
        <p:spPr>
          <a:xfrm flipH="1">
            <a:off x="9016877" y="5573474"/>
            <a:ext cx="2488" cy="10600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ounded Rectangle 187"/>
          <p:cNvSpPr/>
          <p:nvPr/>
        </p:nvSpPr>
        <p:spPr>
          <a:xfrm>
            <a:off x="7337004" y="1733004"/>
            <a:ext cx="504897" cy="450134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89" name="Straight Connector 188"/>
          <p:cNvCxnSpPr>
            <a:endCxn id="188" idx="1"/>
          </p:cNvCxnSpPr>
          <p:nvPr/>
        </p:nvCxnSpPr>
        <p:spPr>
          <a:xfrm>
            <a:off x="7205087" y="1958070"/>
            <a:ext cx="13191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Rounded Rectangle 189"/>
          <p:cNvSpPr/>
          <p:nvPr/>
        </p:nvSpPr>
        <p:spPr>
          <a:xfrm>
            <a:off x="7489364" y="1885364"/>
            <a:ext cx="504897" cy="450134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DST</a:t>
            </a:r>
          </a:p>
        </p:txBody>
      </p:sp>
      <p:cxnSp>
        <p:nvCxnSpPr>
          <p:cNvPr id="191" name="Straight Connector 190"/>
          <p:cNvCxnSpPr>
            <a:endCxn id="190" idx="1"/>
          </p:cNvCxnSpPr>
          <p:nvPr/>
        </p:nvCxnSpPr>
        <p:spPr>
          <a:xfrm>
            <a:off x="7357447" y="2110430"/>
            <a:ext cx="131916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ounded Rectangle 191"/>
          <p:cNvSpPr/>
          <p:nvPr/>
        </p:nvSpPr>
        <p:spPr>
          <a:xfrm>
            <a:off x="8195354" y="3745211"/>
            <a:ext cx="632927" cy="469545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8242822" y="3745209"/>
            <a:ext cx="745525" cy="58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EBCMD</a:t>
            </a:r>
          </a:p>
          <a:p>
            <a:r>
              <a:rPr lang="en-US" sz="800" dirty="0">
                <a:solidFill>
                  <a:srgbClr val="000000"/>
                </a:solidFill>
              </a:rPr>
              <a:t>Extraction </a:t>
            </a:r>
          </a:p>
          <a:p>
            <a:r>
              <a:rPr lang="en-US" sz="800" dirty="0">
                <a:solidFill>
                  <a:srgbClr val="000000"/>
                </a:solidFill>
              </a:rPr>
              <a:t>Service</a:t>
            </a:r>
          </a:p>
          <a:p>
            <a:r>
              <a:rPr lang="en-US" sz="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108255" y="3943358"/>
            <a:ext cx="632927" cy="469545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471" idx="3"/>
          </p:cNvCxnSpPr>
          <p:nvPr/>
        </p:nvCxnSpPr>
        <p:spPr>
          <a:xfrm>
            <a:off x="7859096" y="3939538"/>
            <a:ext cx="383724" cy="3819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8129923" y="1353578"/>
            <a:ext cx="632927" cy="469545"/>
          </a:xfrm>
          <a:prstGeom prst="roundRect">
            <a:avLst/>
          </a:prstGeom>
          <a:solidFill>
            <a:srgbClr val="008000">
              <a:alpha val="2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042825" y="1551725"/>
            <a:ext cx="632927" cy="469545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/>
          <p:cNvCxnSpPr>
            <a:stCxn id="376" idx="6"/>
            <a:endCxn id="199" idx="2"/>
          </p:cNvCxnSpPr>
          <p:nvPr/>
        </p:nvCxnSpPr>
        <p:spPr>
          <a:xfrm flipV="1">
            <a:off x="8024248" y="2021269"/>
            <a:ext cx="335042" cy="95222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3219511" y="675845"/>
            <a:ext cx="780780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pic>
        <p:nvPicPr>
          <p:cNvPr id="208" name="Picture 207" descr="BU00536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46" y="525480"/>
            <a:ext cx="514547" cy="537436"/>
          </a:xfrm>
          <a:prstGeom prst="rect">
            <a:avLst/>
          </a:prstGeom>
        </p:spPr>
      </p:pic>
      <p:sp>
        <p:nvSpPr>
          <p:cNvPr id="209" name="TextBox 208"/>
          <p:cNvSpPr txBox="1"/>
          <p:nvPr/>
        </p:nvSpPr>
        <p:spPr>
          <a:xfrm>
            <a:off x="8188734" y="624360"/>
            <a:ext cx="503533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F7F7F"/>
                </a:solidFill>
              </a:rPr>
              <a:t> EBCMD </a:t>
            </a:r>
          </a:p>
          <a:p>
            <a:pPr algn="ctr"/>
            <a:r>
              <a:rPr lang="en-US" sz="600" dirty="0">
                <a:solidFill>
                  <a:srgbClr val="7F7F7F"/>
                </a:solidFill>
              </a:rPr>
              <a:t>Table</a:t>
            </a:r>
          </a:p>
        </p:txBody>
      </p:sp>
      <p:cxnSp>
        <p:nvCxnSpPr>
          <p:cNvPr id="33" name="Straight Connector 32"/>
          <p:cNvCxnSpPr>
            <a:stCxn id="198" idx="0"/>
            <a:endCxn id="208" idx="2"/>
          </p:cNvCxnSpPr>
          <p:nvPr/>
        </p:nvCxnSpPr>
        <p:spPr>
          <a:xfrm flipH="1" flipV="1">
            <a:off x="8445318" y="1062916"/>
            <a:ext cx="1068" cy="29066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05" idx="0"/>
          </p:cNvCxnSpPr>
          <p:nvPr/>
        </p:nvCxnSpPr>
        <p:spPr>
          <a:xfrm rot="5400000" flipH="1" flipV="1">
            <a:off x="2871695" y="3479296"/>
            <a:ext cx="1312991" cy="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90" idx="3"/>
            <a:endCxn id="359" idx="3"/>
          </p:cNvCxnSpPr>
          <p:nvPr/>
        </p:nvCxnSpPr>
        <p:spPr>
          <a:xfrm flipH="1">
            <a:off x="4187614" y="2110430"/>
            <a:ext cx="3806647" cy="487303"/>
          </a:xfrm>
          <a:prstGeom prst="bentConnector3">
            <a:avLst>
              <a:gd name="adj1" fmla="val -6004"/>
            </a:avLst>
          </a:prstGeom>
          <a:ln w="12700">
            <a:solidFill>
              <a:srgbClr val="66006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7520046" y="1672572"/>
            <a:ext cx="620521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</a:t>
            </a:r>
          </a:p>
          <a:p>
            <a:r>
              <a:rPr lang="en-US" sz="900" dirty="0"/>
              <a:t>         </a:t>
            </a:r>
            <a:r>
              <a:rPr lang="en-US" sz="900" dirty="0" err="1"/>
              <a:t>Cn</a:t>
            </a:r>
            <a:endParaRPr lang="en-US" sz="900" dirty="0"/>
          </a:p>
        </p:txBody>
      </p:sp>
      <p:cxnSp>
        <p:nvCxnSpPr>
          <p:cNvPr id="227" name="Straight Connector 226"/>
          <p:cNvCxnSpPr/>
          <p:nvPr/>
        </p:nvCxnSpPr>
        <p:spPr>
          <a:xfrm>
            <a:off x="7673510" y="1813069"/>
            <a:ext cx="158878" cy="72478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4344056" y="877750"/>
            <a:ext cx="620521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</a:t>
            </a:r>
          </a:p>
          <a:p>
            <a:r>
              <a:rPr lang="en-US" sz="900" dirty="0"/>
              <a:t>         </a:t>
            </a:r>
            <a:r>
              <a:rPr lang="en-US" sz="900" dirty="0" err="1"/>
              <a:t>Cn</a:t>
            </a:r>
            <a:endParaRPr lang="en-US" sz="900" dirty="0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4497519" y="1018248"/>
            <a:ext cx="158878" cy="72478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7" name="Rounded Rectangle 246"/>
          <p:cNvSpPr/>
          <p:nvPr/>
        </p:nvSpPr>
        <p:spPr>
          <a:xfrm>
            <a:off x="1652700" y="5661919"/>
            <a:ext cx="504897" cy="450134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</a:t>
            </a:r>
          </a:p>
        </p:txBody>
      </p:sp>
      <p:pic>
        <p:nvPicPr>
          <p:cNvPr id="248" name="Picture 247" descr="BU005361.png"/>
          <p:cNvPicPr>
            <a:picLocks noChangeAspect="1"/>
          </p:cNvPicPr>
          <p:nvPr/>
        </p:nvPicPr>
        <p:blipFill>
          <a:blip r:embed="rId4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74" y="6324829"/>
            <a:ext cx="514547" cy="537436"/>
          </a:xfrm>
          <a:prstGeom prst="rect">
            <a:avLst/>
          </a:prstGeom>
        </p:spPr>
      </p:pic>
      <p:sp>
        <p:nvSpPr>
          <p:cNvPr id="249" name="TextBox 248"/>
          <p:cNvSpPr txBox="1"/>
          <p:nvPr/>
        </p:nvSpPr>
        <p:spPr>
          <a:xfrm>
            <a:off x="1678490" y="6484033"/>
            <a:ext cx="473083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F7F7F"/>
                </a:solidFill>
              </a:rPr>
              <a:t>Cooked,</a:t>
            </a:r>
          </a:p>
          <a:p>
            <a:pPr algn="ctr"/>
            <a:r>
              <a:rPr lang="en-US" sz="600" dirty="0">
                <a:solidFill>
                  <a:srgbClr val="7F7F7F"/>
                </a:solidFill>
              </a:rPr>
              <a:t>DST</a:t>
            </a:r>
          </a:p>
        </p:txBody>
      </p:sp>
      <p:cxnSp>
        <p:nvCxnSpPr>
          <p:cNvPr id="68" name="Straight Connector 67"/>
          <p:cNvCxnSpPr>
            <a:stCxn id="247" idx="2"/>
            <a:endCxn id="248" idx="0"/>
          </p:cNvCxnSpPr>
          <p:nvPr/>
        </p:nvCxnSpPr>
        <p:spPr>
          <a:xfrm>
            <a:off x="1905147" y="6112052"/>
            <a:ext cx="4099" cy="212778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81" idx="6"/>
            <a:endCxn id="270" idx="0"/>
          </p:cNvCxnSpPr>
          <p:nvPr/>
        </p:nvCxnSpPr>
        <p:spPr>
          <a:xfrm>
            <a:off x="2585470" y="5207424"/>
            <a:ext cx="89668" cy="45449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181" idx="2"/>
            <a:endCxn id="247" idx="0"/>
          </p:cNvCxnSpPr>
          <p:nvPr/>
        </p:nvCxnSpPr>
        <p:spPr>
          <a:xfrm rot="10800000" flipV="1">
            <a:off x="1905150" y="5207423"/>
            <a:ext cx="107989" cy="45449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2254095" y="4456192"/>
            <a:ext cx="652573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          </a:t>
            </a:r>
            <a:r>
              <a:rPr lang="en-US" sz="900" dirty="0" err="1"/>
              <a:t>Cn</a:t>
            </a:r>
            <a:endParaRPr lang="en-US" sz="900" dirty="0"/>
          </a:p>
          <a:p>
            <a:r>
              <a:rPr lang="en-US" sz="900" dirty="0"/>
              <a:t>1</a:t>
            </a:r>
          </a:p>
        </p:txBody>
      </p:sp>
      <p:cxnSp>
        <p:nvCxnSpPr>
          <p:cNvPr id="265" name="Straight Connector 264"/>
          <p:cNvCxnSpPr/>
          <p:nvPr/>
        </p:nvCxnSpPr>
        <p:spPr>
          <a:xfrm flipV="1">
            <a:off x="2427292" y="4614377"/>
            <a:ext cx="183900" cy="136892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1" name="Picture 290" descr="stk19948boj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5876" y="4233108"/>
            <a:ext cx="582741" cy="362717"/>
          </a:xfrm>
          <a:prstGeom prst="rect">
            <a:avLst/>
          </a:prstGeom>
        </p:spPr>
      </p:pic>
      <p:sp>
        <p:nvSpPr>
          <p:cNvPr id="294" name="TextBox 293"/>
          <p:cNvSpPr txBox="1"/>
          <p:nvPr/>
        </p:nvSpPr>
        <p:spPr>
          <a:xfrm>
            <a:off x="6390754" y="4249310"/>
            <a:ext cx="665394" cy="29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rgbClr val="7F7F7F"/>
                </a:solidFill>
              </a:rPr>
              <a:t> Model</a:t>
            </a:r>
          </a:p>
          <a:p>
            <a:pPr algn="ctr"/>
            <a:r>
              <a:rPr lang="en-US" sz="500" dirty="0">
                <a:solidFill>
                  <a:srgbClr val="7F7F7F"/>
                </a:solidFill>
              </a:rPr>
              <a:t>Parameterization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4726438" y="4135792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SF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Service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3974760" y="4135792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B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6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600" baseline="-25000" dirty="0">
                <a:solidFill>
                  <a:srgbClr val="000000"/>
                </a:solidFill>
              </a:rPr>
              <a:t>Service</a:t>
            </a:r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3223368" y="4135792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R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Calculation</a:t>
            </a:r>
          </a:p>
          <a:p>
            <a:pPr algn="ctr"/>
            <a:r>
              <a:rPr lang="en-US" sz="700" baseline="-25000" dirty="0">
                <a:solidFill>
                  <a:srgbClr val="000000"/>
                </a:solidFill>
              </a:rPr>
              <a:t>Service</a:t>
            </a: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6404215" y="5122244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GPD-TMD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5632339" y="5122244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SF</a:t>
            </a:r>
            <a:endParaRPr lang="en-US" sz="700" baseline="-25000" dirty="0">
              <a:solidFill>
                <a:srgbClr val="000000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4880661" y="5122244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B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4129269" y="5122244"/>
            <a:ext cx="609639" cy="528430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800" b="1" baseline="-25000" dirty="0" err="1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R</a:t>
            </a:r>
            <a:endParaRPr lang="en-US" sz="700" baseline="-25000" dirty="0">
              <a:solidFill>
                <a:schemeClr val="tx1"/>
              </a:solidFill>
            </a:endParaRP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Extraction</a:t>
            </a:r>
          </a:p>
          <a:p>
            <a:pPr algn="ctr"/>
            <a:r>
              <a:rPr lang="en-US" sz="900" baseline="-25000" dirty="0">
                <a:solidFill>
                  <a:srgbClr val="000000"/>
                </a:solidFill>
              </a:rPr>
              <a:t>Service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3443104" y="5160066"/>
            <a:ext cx="504897" cy="450134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132" name="Elbow Connector 131"/>
          <p:cNvCxnSpPr>
            <a:stCxn id="472" idx="2"/>
            <a:endCxn id="422" idx="3"/>
          </p:cNvCxnSpPr>
          <p:nvPr/>
        </p:nvCxnSpPr>
        <p:spPr>
          <a:xfrm rot="5400000">
            <a:off x="6321949" y="5313848"/>
            <a:ext cx="1831151" cy="743724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flipV="1">
            <a:off x="2835228" y="5610200"/>
            <a:ext cx="764441" cy="9746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422" idx="1"/>
            <a:endCxn id="315" idx="2"/>
          </p:cNvCxnSpPr>
          <p:nvPr/>
        </p:nvCxnSpPr>
        <p:spPr>
          <a:xfrm rot="10800000">
            <a:off x="3695555" y="5610200"/>
            <a:ext cx="2666576" cy="99108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15" idx="3"/>
            <a:endCxn id="314" idx="1"/>
          </p:cNvCxnSpPr>
          <p:nvPr/>
        </p:nvCxnSpPr>
        <p:spPr>
          <a:xfrm>
            <a:off x="3948000" y="5385134"/>
            <a:ext cx="181269" cy="132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314" idx="3"/>
            <a:endCxn id="312" idx="1"/>
          </p:cNvCxnSpPr>
          <p:nvPr/>
        </p:nvCxnSpPr>
        <p:spPr>
          <a:xfrm>
            <a:off x="4738908" y="5386459"/>
            <a:ext cx="141753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312" idx="3"/>
            <a:endCxn id="311" idx="1"/>
          </p:cNvCxnSpPr>
          <p:nvPr/>
        </p:nvCxnSpPr>
        <p:spPr>
          <a:xfrm>
            <a:off x="5490300" y="5386459"/>
            <a:ext cx="14203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311" idx="3"/>
            <a:endCxn id="310" idx="1"/>
          </p:cNvCxnSpPr>
          <p:nvPr/>
        </p:nvCxnSpPr>
        <p:spPr>
          <a:xfrm>
            <a:off x="6241980" y="5386459"/>
            <a:ext cx="162237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Elbow Connector 338"/>
          <p:cNvCxnSpPr>
            <a:stCxn id="310" idx="0"/>
            <a:endCxn id="291" idx="2"/>
          </p:cNvCxnSpPr>
          <p:nvPr/>
        </p:nvCxnSpPr>
        <p:spPr>
          <a:xfrm rot="16200000" flipV="1">
            <a:off x="6444930" y="4858139"/>
            <a:ext cx="526421" cy="179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3656345" y="3755692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>
            <a:off x="4303097" y="3755692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5061445" y="3755692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>
            <a:off x="4421782" y="5676039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>
            <a:off x="5183583" y="5676039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>
            <a:off x="5943420" y="5676039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7" name="Rounded Rectangle 416"/>
          <p:cNvSpPr/>
          <p:nvPr/>
        </p:nvSpPr>
        <p:spPr>
          <a:xfrm>
            <a:off x="4209589" y="5230245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8" name="Rounded Rectangle 417"/>
          <p:cNvSpPr/>
          <p:nvPr/>
        </p:nvSpPr>
        <p:spPr>
          <a:xfrm>
            <a:off x="4960981" y="5230245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19" name="Rounded Rectangle 418"/>
          <p:cNvSpPr/>
          <p:nvPr/>
        </p:nvSpPr>
        <p:spPr>
          <a:xfrm>
            <a:off x="5712660" y="5230245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20" name="Rounded Rectangle 419"/>
          <p:cNvSpPr/>
          <p:nvPr/>
        </p:nvSpPr>
        <p:spPr>
          <a:xfrm>
            <a:off x="6484535" y="5230245"/>
            <a:ext cx="609639" cy="528430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rgbClr val="000000"/>
                </a:solidFill>
              </a:rPr>
              <a:t> 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3025024" y="4771061"/>
            <a:ext cx="622124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sp>
        <p:nvSpPr>
          <p:cNvPr id="428" name="TextBox 427"/>
          <p:cNvSpPr txBox="1"/>
          <p:nvPr/>
        </p:nvSpPr>
        <p:spPr>
          <a:xfrm>
            <a:off x="3023839" y="5826725"/>
            <a:ext cx="622124" cy="184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CLARA DPE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cxnSp>
        <p:nvCxnSpPr>
          <p:cNvPr id="429" name="Straight Connector 428"/>
          <p:cNvCxnSpPr/>
          <p:nvPr/>
        </p:nvCxnSpPr>
        <p:spPr>
          <a:xfrm flipH="1">
            <a:off x="9254743" y="3403609"/>
            <a:ext cx="12908" cy="1421821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" name="TextBox 429"/>
          <p:cNvSpPr txBox="1"/>
          <p:nvPr/>
        </p:nvSpPr>
        <p:spPr>
          <a:xfrm>
            <a:off x="8124488" y="3123363"/>
            <a:ext cx="756938" cy="1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Cloud </a:t>
            </a:r>
            <a:r>
              <a:rPr lang="en-US" sz="600" dirty="0" err="1">
                <a:solidFill>
                  <a:srgbClr val="7F7F7F"/>
                </a:solidFill>
              </a:rPr>
              <a:t>Node</a:t>
            </a:r>
            <a:r>
              <a:rPr lang="en-US" sz="600" baseline="-25000" dirty="0" err="1">
                <a:solidFill>
                  <a:srgbClr val="7F7F7F"/>
                </a:solidFill>
              </a:rPr>
              <a:t>N</a:t>
            </a:r>
            <a:endParaRPr lang="en-US" sz="600" baseline="-25000" dirty="0">
              <a:solidFill>
                <a:srgbClr val="7F7F7F"/>
              </a:solidFill>
            </a:endParaRPr>
          </a:p>
        </p:txBody>
      </p:sp>
      <p:cxnSp>
        <p:nvCxnSpPr>
          <p:cNvPr id="238" name="Straight Connector 237"/>
          <p:cNvCxnSpPr/>
          <p:nvPr/>
        </p:nvCxnSpPr>
        <p:spPr>
          <a:xfrm>
            <a:off x="8512964" y="4878792"/>
            <a:ext cx="749921" cy="0"/>
          </a:xfrm>
          <a:prstGeom prst="line">
            <a:avLst/>
          </a:prstGeom>
          <a:ln w="63500">
            <a:solidFill>
              <a:schemeClr val="accent1">
                <a:alpha val="38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/>
          <p:nvPr/>
        </p:nvCxnSpPr>
        <p:spPr>
          <a:xfrm>
            <a:off x="5854509" y="3755692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/>
          <p:nvPr/>
        </p:nvCxnSpPr>
        <p:spPr>
          <a:xfrm>
            <a:off x="6707244" y="5679480"/>
            <a:ext cx="0" cy="36546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3" name="Picture 432" descr="AA039216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03" y="3435032"/>
            <a:ext cx="192145" cy="311868"/>
          </a:xfrm>
          <a:prstGeom prst="rect">
            <a:avLst/>
          </a:prstGeom>
        </p:spPr>
      </p:pic>
      <p:cxnSp>
        <p:nvCxnSpPr>
          <p:cNvPr id="266" name="Elbow Connector 265"/>
          <p:cNvCxnSpPr>
            <a:stCxn id="324" idx="2"/>
            <a:endCxn id="370" idx="0"/>
          </p:cNvCxnSpPr>
          <p:nvPr/>
        </p:nvCxnSpPr>
        <p:spPr>
          <a:xfrm rot="16200000" flipH="1">
            <a:off x="9244430" y="5407203"/>
            <a:ext cx="1489856" cy="2809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33" idx="2"/>
            <a:endCxn id="356" idx="0"/>
          </p:cNvCxnSpPr>
          <p:nvPr/>
        </p:nvCxnSpPr>
        <p:spPr>
          <a:xfrm>
            <a:off x="10264275" y="3746900"/>
            <a:ext cx="8040" cy="13520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/>
          <p:nvPr/>
        </p:nvCxnSpPr>
        <p:spPr>
          <a:xfrm flipV="1">
            <a:off x="9042849" y="3403607"/>
            <a:ext cx="1557090" cy="20103"/>
          </a:xfrm>
          <a:prstGeom prst="line">
            <a:avLst/>
          </a:prstGeom>
          <a:ln w="63500">
            <a:solidFill>
              <a:schemeClr val="accent1">
                <a:alpha val="38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Elbow Connector 306"/>
          <p:cNvCxnSpPr>
            <a:stCxn id="356" idx="2"/>
            <a:endCxn id="371" idx="0"/>
          </p:cNvCxnSpPr>
          <p:nvPr/>
        </p:nvCxnSpPr>
        <p:spPr>
          <a:xfrm rot="16200000" flipH="1">
            <a:off x="9571192" y="5490190"/>
            <a:ext cx="1552234" cy="149989"/>
          </a:xfrm>
          <a:prstGeom prst="bentConnector3">
            <a:avLst>
              <a:gd name="adj1" fmla="val 707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9270018" y="3683282"/>
            <a:ext cx="679817" cy="169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accent6">
                    <a:lumMod val="50000"/>
                  </a:schemeClr>
                </a:solidFill>
              </a:rPr>
              <a:t>CLARA Data Bus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10198401" y="422512"/>
            <a:ext cx="261364" cy="263533"/>
          </a:xfrm>
          <a:prstGeom prst="round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10350530" y="378655"/>
            <a:ext cx="252284" cy="257107"/>
          </a:xfrm>
          <a:prstGeom prst="roundRect">
            <a:avLst/>
          </a:prstGeom>
          <a:solidFill>
            <a:srgbClr val="008000">
              <a:alpha val="1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455" name="Straight Connector 454"/>
          <p:cNvCxnSpPr/>
          <p:nvPr/>
        </p:nvCxnSpPr>
        <p:spPr>
          <a:xfrm flipH="1">
            <a:off x="10275489" y="893626"/>
            <a:ext cx="223455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flipH="1">
            <a:off x="10293065" y="1154114"/>
            <a:ext cx="215170" cy="0"/>
          </a:xfrm>
          <a:prstGeom prst="line">
            <a:avLst/>
          </a:prstGeom>
          <a:ln w="12700">
            <a:solidFill>
              <a:srgbClr val="660066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 flipH="1">
            <a:off x="10293064" y="1227764"/>
            <a:ext cx="215170" cy="0"/>
          </a:xfrm>
          <a:prstGeom prst="line">
            <a:avLst/>
          </a:prstGeom>
          <a:ln w="12700">
            <a:solidFill>
              <a:srgbClr val="660066"/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flipH="1">
            <a:off x="10365539" y="1381600"/>
            <a:ext cx="5455" cy="23618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/>
          <p:nvPr/>
        </p:nvCxnSpPr>
        <p:spPr>
          <a:xfrm flipH="1">
            <a:off x="10293066" y="832925"/>
            <a:ext cx="223455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/>
          <p:cNvCxnSpPr/>
          <p:nvPr/>
        </p:nvCxnSpPr>
        <p:spPr>
          <a:xfrm flipH="1">
            <a:off x="10444921" y="1381600"/>
            <a:ext cx="5455" cy="23618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Elbow Connector 474"/>
          <p:cNvCxnSpPr/>
          <p:nvPr/>
        </p:nvCxnSpPr>
        <p:spPr>
          <a:xfrm rot="16200000" flipV="1">
            <a:off x="10260018" y="1823360"/>
            <a:ext cx="290265" cy="38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>
                <a:lumMod val="50000"/>
              </a:schemeClr>
            </a:solidFill>
            <a:prstDash val="lgDash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7" name="Rounded Rectangle 476"/>
          <p:cNvSpPr/>
          <p:nvPr/>
        </p:nvSpPr>
        <p:spPr>
          <a:xfrm>
            <a:off x="10281993" y="2020096"/>
            <a:ext cx="253821" cy="244415"/>
          </a:xfrm>
          <a:prstGeom prst="roundRect">
            <a:avLst/>
          </a:prstGeom>
          <a:solidFill>
            <a:schemeClr val="accent6">
              <a:lumMod val="5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79" name="Donut 478"/>
          <p:cNvSpPr/>
          <p:nvPr/>
        </p:nvSpPr>
        <p:spPr>
          <a:xfrm>
            <a:off x="10272988" y="2330873"/>
            <a:ext cx="276427" cy="271553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10302071" y="434015"/>
            <a:ext cx="424536" cy="307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     </a:t>
            </a:r>
            <a:r>
              <a:rPr lang="en-US" sz="700" dirty="0" err="1"/>
              <a:t>Cn</a:t>
            </a:r>
            <a:endParaRPr lang="en-US" sz="700" dirty="0"/>
          </a:p>
          <a:p>
            <a:r>
              <a:rPr lang="en-US" sz="700" dirty="0"/>
              <a:t>1</a:t>
            </a:r>
          </a:p>
        </p:txBody>
      </p:sp>
      <p:cxnSp>
        <p:nvCxnSpPr>
          <p:cNvPr id="485" name="Straight Connector 484"/>
          <p:cNvCxnSpPr/>
          <p:nvPr/>
        </p:nvCxnSpPr>
        <p:spPr>
          <a:xfrm flipV="1">
            <a:off x="10430386" y="528305"/>
            <a:ext cx="106513" cy="50107"/>
          </a:xfrm>
          <a:prstGeom prst="line">
            <a:avLst/>
          </a:prstGeom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/>
          <p:nvPr/>
        </p:nvCxnSpPr>
        <p:spPr>
          <a:xfrm>
            <a:off x="10406285" y="2686973"/>
            <a:ext cx="7676" cy="256002"/>
          </a:xfrm>
          <a:prstGeom prst="line">
            <a:avLst/>
          </a:prstGeom>
          <a:ln w="63500">
            <a:solidFill>
              <a:schemeClr val="accent1">
                <a:alpha val="36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10208"/>
            <a:ext cx="11422261" cy="484748"/>
          </a:xfrm>
        </p:spPr>
        <p:txBody>
          <a:bodyPr/>
          <a:lstStyle/>
          <a:p>
            <a:r>
              <a:rPr lang="en-US" dirty="0"/>
              <a:t>Announcement and Upcoming Events</a:t>
            </a:r>
          </a:p>
        </p:txBody>
      </p:sp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7C37554C-6F42-41BF-B644-7DB0E3EC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1582" y="166202"/>
            <a:ext cx="2741642" cy="6872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9C6B28-675E-ED76-525D-01E81E474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46" y="938962"/>
            <a:ext cx="11422261" cy="570714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200" dirty="0"/>
              <a:t>Call for CNF Graduate Fellowship next week with awards August 1, 2023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500" dirty="0"/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200" dirty="0"/>
              <a:t>Announcement of full time CNF post-doc in June with start date October 1, 2023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500" dirty="0"/>
          </a:p>
          <a:p>
            <a:pPr marL="229870" indent="-229870">
              <a:lnSpc>
                <a:spcPct val="100000"/>
              </a:lnSpc>
              <a:buClr>
                <a:schemeClr val="tx1"/>
              </a:buClr>
            </a:pPr>
            <a:r>
              <a:rPr lang="en-US" sz="2200" dirty="0">
                <a:latin typeface="Arial"/>
                <a:cs typeface="Arial"/>
              </a:rPr>
              <a:t>CNF- Radiative Corrections working group (led by Andrei Afanasev) will take place end of October 2023</a:t>
            </a:r>
          </a:p>
          <a:p>
            <a:pPr marL="229870" indent="-229870">
              <a:lnSpc>
                <a:spcPct val="100000"/>
              </a:lnSpc>
              <a:buClr>
                <a:schemeClr val="tx1"/>
              </a:buClr>
            </a:pPr>
            <a:endParaRPr lang="en-US" sz="500" dirty="0">
              <a:latin typeface="Arial"/>
              <a:cs typeface="Arial"/>
            </a:endParaRPr>
          </a:p>
          <a:p>
            <a:pPr marL="229870" indent="-229870">
              <a:lnSpc>
                <a:spcPct val="100000"/>
              </a:lnSpc>
              <a:buClr>
                <a:schemeClr val="tx1"/>
              </a:buClr>
            </a:pPr>
            <a:r>
              <a:rPr lang="en-US" sz="2200" dirty="0">
                <a:latin typeface="Arial"/>
                <a:cs typeface="Arial"/>
              </a:rPr>
              <a:t>Series of small and mini-workshops along the year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500" dirty="0"/>
          </a:p>
          <a:p>
            <a:pPr marL="229870" indent="-229870">
              <a:lnSpc>
                <a:spcPct val="100000"/>
              </a:lnSpc>
              <a:buClr>
                <a:schemeClr val="tx1"/>
              </a:buClr>
            </a:pPr>
            <a:r>
              <a:rPr lang="en-US" sz="2200" dirty="0">
                <a:latin typeface="Arial"/>
                <a:cs typeface="Arial"/>
              </a:rPr>
              <a:t>Nuclear </a:t>
            </a:r>
            <a:r>
              <a:rPr lang="en-US" sz="2200" dirty="0" err="1">
                <a:latin typeface="Arial"/>
                <a:cs typeface="Arial"/>
              </a:rPr>
              <a:t>femtography</a:t>
            </a:r>
            <a:r>
              <a:rPr lang="en-US" sz="2200" dirty="0">
                <a:latin typeface="Arial"/>
                <a:cs typeface="Arial"/>
              </a:rPr>
              <a:t> conference/workshop being planned early summer 2024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endParaRPr lang="en-US" sz="500" dirty="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200" dirty="0"/>
              <a:t>First CNF summer school – A dedicated school on nuclear </a:t>
            </a:r>
            <a:r>
              <a:rPr lang="en-US" sz="2200" dirty="0" err="1"/>
              <a:t>femtography</a:t>
            </a:r>
            <a:r>
              <a:rPr lang="en-US" sz="2200" dirty="0"/>
              <a:t> will be founded in FY24 targeted at graduate and young researchers. The school will comprise a core program together with a topical component (in discussion with the PI of GPD topical collaboration)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696" y="2709917"/>
            <a:ext cx="11422261" cy="1138773"/>
          </a:xfrm>
        </p:spPr>
        <p:txBody>
          <a:bodyPr/>
          <a:lstStyle/>
          <a:p>
            <a:r>
              <a:rPr lang="en-US" sz="8000" dirty="0"/>
              <a:t>THANK YOU</a:t>
            </a:r>
          </a:p>
        </p:txBody>
      </p:sp>
      <p:pic>
        <p:nvPicPr>
          <p:cNvPr id="8" name="Picture 2" descr="Home">
            <a:extLst>
              <a:ext uri="{FF2B5EF4-FFF2-40B4-BE49-F238E27FC236}">
                <a16:creationId xmlns:a16="http://schemas.microsoft.com/office/drawing/2014/main" id="{7C37554C-6F42-41BF-B644-7DB0E3EC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1582" y="166202"/>
            <a:ext cx="2741642" cy="68723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230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" id="{C0EB04B0-D86C-9243-8720-2D2052F85E0F}" vid="{A3F60B28-C595-C340-94C0-76EB0CED3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BB6CFE-4507-4B02-9220-33DC2E0B4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0EC660-24D0-43A0-AE5E-E274115E726B}">
  <ds:schemaRefs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8593</TotalTime>
  <Words>493</Words>
  <Application>Microsoft Macintosh PowerPoint</Application>
  <PresentationFormat>Custom</PresentationFormat>
  <Paragraphs>185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Lucida Grande</vt:lpstr>
      <vt:lpstr>Presentations (Wide Screen)</vt:lpstr>
      <vt:lpstr>Generalized Parton Distributions and Global Analysis – Path forward and Upcoming Events  </vt:lpstr>
      <vt:lpstr>Path Forward </vt:lpstr>
      <vt:lpstr>PowerPoint Presentation</vt:lpstr>
      <vt:lpstr>Announcement and Upcoming Events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 Lab Managers Budget Briefing  FY2019</dc:title>
  <dc:creator>Dean, David Jarvis</dc:creator>
  <cp:lastModifiedBy>Latifa Elouadrhiri</cp:lastModifiedBy>
  <cp:revision>308</cp:revision>
  <cp:lastPrinted>2022-07-20T16:43:11Z</cp:lastPrinted>
  <dcterms:created xsi:type="dcterms:W3CDTF">2017-01-04T16:29:24Z</dcterms:created>
  <dcterms:modified xsi:type="dcterms:W3CDTF">2023-06-14T12:14:57Z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