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57" r:id="rId10"/>
    <p:sldId id="258" r:id="rId11"/>
    <p:sldId id="259" r:id="rId12"/>
    <p:sldId id="268" r:id="rId13"/>
    <p:sldId id="269" r:id="rId14"/>
    <p:sldId id="271" r:id="rId15"/>
    <p:sldId id="272" r:id="rId16"/>
    <p:sldId id="273" r:id="rId17"/>
    <p:sldId id="267" r:id="rId18"/>
    <p:sldId id="274" r:id="rId19"/>
    <p:sldId id="276" r:id="rId20"/>
    <p:sldId id="270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1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22F41D-0BCE-6A4E-A33A-B42DE670E7B9}" v="333" dt="2023-06-12T01:03:48.6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243"/>
    <p:restoredTop sz="96327"/>
  </p:normalViewPr>
  <p:slideViewPr>
    <p:cSldViewPr snapToGrid="0">
      <p:cViewPr varScale="1">
        <p:scale>
          <a:sx n="82" d="100"/>
          <a:sy n="82" d="100"/>
        </p:scale>
        <p:origin x="192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E358E-A2F0-5241-8187-7C71392243F3}" type="datetimeFigureOut">
              <a:rPr lang="en-US" smtClean="0"/>
              <a:t>6/11/23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6F545-60D0-5A42-AD91-16B814DE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2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r>
              <a:rPr lang="en-US"/>
              <a:t>12 June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/>
              <a:t>C. Hyde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June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June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June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June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June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June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June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June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6165215"/>
            <a:ext cx="1600200" cy="377825"/>
          </a:xfrm>
        </p:spPr>
        <p:txBody>
          <a:bodyPr/>
          <a:lstStyle/>
          <a:p>
            <a:r>
              <a:rPr lang="en-US"/>
              <a:t>12 June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200" y="6175375"/>
            <a:ext cx="7827659" cy="377825"/>
          </a:xfrm>
        </p:spPr>
        <p:txBody>
          <a:bodyPr/>
          <a:lstStyle/>
          <a:p>
            <a:r>
              <a:rPr lang="en-US" dirty="0"/>
              <a:t>C. Hyde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30616" y="6144895"/>
            <a:ext cx="551167" cy="377825"/>
          </a:xfrm>
        </p:spPr>
        <p:txBody>
          <a:bodyPr/>
          <a:lstStyle>
            <a:lvl1pPr>
              <a:defRPr sz="1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June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June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June 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June 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June 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June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June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12 June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C. Hyde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gitlab.in2p3.fr/dupre/nope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hyperlink" Target="https://doi.org/10.18429/JACoW-IPAC2022-WEIXGD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doi:10.18429/JACoW-IPAC2022-WEIXGD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5EA6F-5D61-3F9D-36C0-FDE63F0D24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Liberation Sans"/>
              </a:rPr>
              <a:t>DVCS Experiments from Jefferson Lab to The EIC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97DEE9-6A4B-3345-4F92-773C5F2E3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880225"/>
            <a:ext cx="7197726" cy="91097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Charles E. Hyde</a:t>
            </a:r>
          </a:p>
          <a:p>
            <a:r>
              <a:rPr lang="en-US" sz="2400" dirty="0"/>
              <a:t>Old Dominion University</a:t>
            </a:r>
          </a:p>
        </p:txBody>
      </p:sp>
      <p:pic>
        <p:nvPicPr>
          <p:cNvPr id="5" name="Picture 4" descr="A blue and grey logo&#10;&#10;Description automatically generated with low confidence">
            <a:extLst>
              <a:ext uri="{FF2B5EF4-FFF2-40B4-BE49-F238E27FC236}">
                <a16:creationId xmlns:a16="http://schemas.microsoft.com/office/drawing/2014/main" id="{99F3ECBF-8F99-3869-55A9-C4F04E725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92" y="5335712"/>
            <a:ext cx="3098800" cy="12954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 descr="A picture containing font, graphics, graphic design, design&#10;&#10;Description automatically generated">
            <a:extLst>
              <a:ext uri="{FF2B5EF4-FFF2-40B4-BE49-F238E27FC236}">
                <a16:creationId xmlns:a16="http://schemas.microsoft.com/office/drawing/2014/main" id="{8399FC84-2B6A-39B3-329F-D99A932D8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92" y="120578"/>
            <a:ext cx="3955482" cy="10506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A17030-D788-DAA1-DE6B-D37AA4ACFDFE}"/>
              </a:ext>
            </a:extLst>
          </p:cNvPr>
          <p:cNvSpPr txBox="1"/>
          <p:nvPr/>
        </p:nvSpPr>
        <p:spPr>
          <a:xfrm>
            <a:off x="5106256" y="287676"/>
            <a:ext cx="5156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Generalized Parton Distributions and Global Analysis</a:t>
            </a:r>
          </a:p>
          <a:p>
            <a:pPr algn="ctr"/>
            <a:r>
              <a:rPr lang="en-US" dirty="0"/>
              <a:t>12-14 June 2023</a:t>
            </a:r>
          </a:p>
        </p:txBody>
      </p:sp>
    </p:spTree>
    <p:extLst>
      <p:ext uri="{BB962C8B-B14F-4D97-AF65-F5344CB8AC3E}">
        <p14:creationId xmlns:p14="http://schemas.microsoft.com/office/powerpoint/2010/main" val="128697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01728-ECD4-CF92-2B6D-059357B01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242" y="314961"/>
            <a:ext cx="10131425" cy="1113008"/>
          </a:xfrm>
        </p:spPr>
        <p:txBody>
          <a:bodyPr/>
          <a:lstStyle/>
          <a:p>
            <a:r>
              <a:rPr lang="en-US" dirty="0"/>
              <a:t>Proton DVCS @ EIC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F8699-031B-58AB-A950-079BBE72A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242" y="1427968"/>
            <a:ext cx="4399971" cy="47474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ECCE Simulations </a:t>
            </a:r>
            <a:r>
              <a:rPr lang="en-US" dirty="0" err="1"/>
              <a:t>ep</a:t>
            </a:r>
            <a:r>
              <a:rPr lang="en-US" dirty="0" err="1">
                <a:sym typeface="Wingdings" pitchFamily="2" charset="2"/>
              </a:rPr>
              <a:t>ep</a:t>
            </a:r>
            <a:r>
              <a:rPr lang="en-US" dirty="0">
                <a:sym typeface="Wingdings" pitchFamily="2" charset="2"/>
              </a:rPr>
              <a:t>𝛾</a:t>
            </a:r>
            <a:endParaRPr lang="en-US" dirty="0"/>
          </a:p>
          <a:p>
            <a:pPr lvl="1"/>
            <a:r>
              <a:rPr lang="en-US" dirty="0"/>
              <a:t>Acceptance in </a:t>
            </a:r>
            <a:r>
              <a:rPr lang="en-US" i="1" dirty="0"/>
              <a:t>–t&lt;0.25 </a:t>
            </a:r>
            <a:r>
              <a:rPr lang="en-US" dirty="0"/>
              <a:t>GeV</a:t>
            </a:r>
            <a:r>
              <a:rPr lang="en-US" baseline="30000" dirty="0"/>
              <a:t>2</a:t>
            </a:r>
            <a:r>
              <a:rPr lang="en-US" dirty="0"/>
              <a:t> is achieved with special “high acceptance” tune (larger 𝛽*) to reduce angular spread at target. Factor of ≥2 lower </a:t>
            </a:r>
            <a:r>
              <a:rPr lang="en-US" dirty="0" err="1"/>
              <a:t>Lumi</a:t>
            </a:r>
            <a:r>
              <a:rPr lang="en-US" dirty="0"/>
              <a:t>.</a:t>
            </a:r>
          </a:p>
          <a:p>
            <a:r>
              <a:rPr lang="en-US" dirty="0"/>
              <a:t>To my knowledge, no detailed simulations of CFF sensitivity yet.</a:t>
            </a:r>
          </a:p>
          <a:p>
            <a:r>
              <a:rPr lang="en-US" dirty="0"/>
              <a:t>Longitudinally  &amp; transversely polarized protons!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54D52-337A-BC5B-4D19-667FBE47F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June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9D444-6D77-FA65-5F98-5699636B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C. Hyde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BC8EA-3797-13DA-0783-E637C5AE7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4C6E77-EE62-EBAA-D6A6-D5C1B358D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771" y="290987"/>
            <a:ext cx="5792013" cy="626221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870796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00660-C70F-A545-50CA-745BFD79C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222780"/>
            <a:ext cx="10131425" cy="983086"/>
          </a:xfrm>
        </p:spPr>
        <p:txBody>
          <a:bodyPr/>
          <a:lstStyle/>
          <a:p>
            <a:r>
              <a:rPr lang="en-US" dirty="0"/>
              <a:t>EIC </a:t>
            </a:r>
            <a:r>
              <a:rPr lang="en-US" i="1" cap="none" dirty="0"/>
              <a:t>ep</a:t>
            </a:r>
            <a:r>
              <a:rPr lang="en-US" cap="none" dirty="0"/>
              <a:t> and </a:t>
            </a:r>
            <a:r>
              <a:rPr lang="en-US" i="1" cap="none" dirty="0" err="1"/>
              <a:t>eA</a:t>
            </a:r>
            <a:r>
              <a:rPr lang="en-US" cap="none" dirty="0"/>
              <a:t> </a:t>
            </a:r>
            <a:r>
              <a:rPr lang="en-US" dirty="0"/>
              <a:t>Luminosity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C708D-C479-C9E1-A460-5FCCFF0E6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1216025"/>
            <a:ext cx="10544814" cy="76688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W.Fischer</a:t>
            </a:r>
            <a:r>
              <a:rPr lang="en-US" dirty="0"/>
              <a:t>, IPAC2021</a:t>
            </a:r>
            <a:br>
              <a:rPr lang="en-US" dirty="0"/>
            </a:br>
            <a:r>
              <a:rPr lang="en-US" dirty="0"/>
              <a:t>“High Acceptance” tune require to achieve low-t acceptance for DVCS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31D76-F329-32CB-9413-F69F3173C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June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57CF3-B7BF-3459-091D-31B394CC5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D0A5D-FAAF-BE5A-FEEF-9A49131B2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AF28C7-FFC2-2C98-7D43-BE3BCDE3C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268" y="2095928"/>
            <a:ext cx="10135450" cy="4457272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444938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FCE59-0A2D-1FBA-F01A-9BB27D194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Neutron DVCS @ EIC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A7B08-BA3D-1FC1-48C4-5A0FE09B7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Polarized </a:t>
            </a:r>
            <a:r>
              <a:rPr lang="en-US" baseline="30000" dirty="0"/>
              <a:t>3</a:t>
            </a:r>
            <a:r>
              <a:rPr lang="en-US" dirty="0"/>
              <a:t>He (longitudinal &amp; transverse, ~80%)</a:t>
            </a:r>
          </a:p>
          <a:p>
            <a:pPr lvl="1"/>
            <a:r>
              <a:rPr lang="en-US" dirty="0"/>
              <a:t>Di-proton spectators from neutron DVCS in </a:t>
            </a:r>
            <a:r>
              <a:rPr lang="en-US" baseline="30000" dirty="0"/>
              <a:t>3</a:t>
            </a:r>
            <a:r>
              <a:rPr lang="en-US" dirty="0"/>
              <a:t>He emerge near 0deg with rigidity (P/Q) = 66% of </a:t>
            </a:r>
            <a:r>
              <a:rPr lang="en-US" dirty="0" err="1"/>
              <a:t>beam</a:t>
            </a:r>
            <a:r>
              <a:rPr lang="en-US" dirty="0" err="1">
                <a:sym typeface="Wingdings" pitchFamily="2" charset="2"/>
              </a:rPr>
              <a:t>detected</a:t>
            </a:r>
            <a:r>
              <a:rPr lang="en-US" dirty="0">
                <a:sym typeface="Wingdings" pitchFamily="2" charset="2"/>
              </a:rPr>
              <a:t> in “Off Momentum Trackers in far-forward region ≥ 20m from IP</a:t>
            </a:r>
          </a:p>
          <a:p>
            <a:pPr lvl="1"/>
            <a:r>
              <a:rPr lang="en-US" dirty="0">
                <a:sym typeface="Wingdings" pitchFamily="2" charset="2"/>
              </a:rPr>
              <a:t>Active neutron detectable in ~4mr cone --&gt; -D2&lt;0.5 GeV2 at 183 GeV/n.  Possible veto of breakup channels.</a:t>
            </a:r>
          </a:p>
          <a:p>
            <a:r>
              <a:rPr lang="en-US" dirty="0">
                <a:sym typeface="Wingdings" pitchFamily="2" charset="2"/>
              </a:rPr>
              <a:t>Un-polarized deuteron beams are a day-one feature</a:t>
            </a:r>
          </a:p>
          <a:p>
            <a:pPr lvl="1"/>
            <a:r>
              <a:rPr lang="en-US" dirty="0">
                <a:sym typeface="Wingdings" pitchFamily="2" charset="2"/>
              </a:rPr>
              <a:t>Polarized </a:t>
            </a:r>
            <a:r>
              <a:rPr lang="en-US" i="1" dirty="0">
                <a:sym typeface="Wingdings" pitchFamily="2" charset="2"/>
              </a:rPr>
              <a:t>d </a:t>
            </a:r>
            <a:r>
              <a:rPr lang="en-US" dirty="0">
                <a:sym typeface="Wingdings" pitchFamily="2" charset="2"/>
              </a:rPr>
              <a:t>is an upgrade dream, but not impossible.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72C24-C275-B6AA-0313-FAC09F4F0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June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EBC3B-B37A-D4C4-AB35-18793825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0880C-A283-608E-CD3C-F168D8BF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120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C7F3A-8D84-0BB7-8B5F-5B9355094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721895"/>
          </a:xfrm>
        </p:spPr>
        <p:txBody>
          <a:bodyPr/>
          <a:lstStyle/>
          <a:p>
            <a:r>
              <a:rPr lang="en-US" dirty="0"/>
              <a:t>Nuclear DVCS @ EIC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F1A4D-7AB7-6F75-5318-5C1AAAF9E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331495"/>
            <a:ext cx="10131425" cy="445970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EIC ion storage ring determines the magnetic rigidity P</a:t>
            </a:r>
            <a:r>
              <a:rPr lang="en-US" baseline="-25000" dirty="0"/>
              <a:t>0</a:t>
            </a:r>
            <a:r>
              <a:rPr lang="en-US" dirty="0"/>
              <a:t> of a stored ion.</a:t>
            </a:r>
          </a:p>
          <a:p>
            <a:pPr lvl="1"/>
            <a:r>
              <a:rPr lang="en-US" dirty="0"/>
              <a:t>Total ion momentum is ZP</a:t>
            </a:r>
            <a:r>
              <a:rPr lang="en-US" baseline="-25000" dirty="0"/>
              <a:t>0</a:t>
            </a:r>
          </a:p>
          <a:p>
            <a:pPr lvl="1"/>
            <a:r>
              <a:rPr lang="en-US" dirty="0"/>
              <a:t>Final focus quads &amp; emittance determine angular spread 𝜎(𝜃) ≈ 0.3 </a:t>
            </a:r>
            <a:r>
              <a:rPr lang="en-US" dirty="0" err="1"/>
              <a:t>mrad</a:t>
            </a:r>
            <a:r>
              <a:rPr lang="en-US" dirty="0"/>
              <a:t> at IP.</a:t>
            </a:r>
          </a:p>
          <a:p>
            <a:pPr lvl="1"/>
            <a:r>
              <a:rPr lang="en-US" dirty="0"/>
              <a:t>Ion rms P</a:t>
            </a:r>
            <a:r>
              <a:rPr lang="en-US" baseline="-25000" dirty="0"/>
              <a:t>T</a:t>
            </a:r>
            <a:r>
              <a:rPr lang="en-US" dirty="0"/>
              <a:t> = ZP</a:t>
            </a:r>
            <a:r>
              <a:rPr lang="en-US" baseline="-25000" dirty="0"/>
              <a:t>0 </a:t>
            </a:r>
            <a:r>
              <a:rPr lang="en-US" dirty="0"/>
              <a:t>𝜎(𝜃):  Completely washes out diffraction patterns of nuclei.</a:t>
            </a:r>
          </a:p>
          <a:p>
            <a:pPr lvl="1"/>
            <a:r>
              <a:rPr lang="en-US" dirty="0"/>
              <a:t>Reconstruct momentum transfer to nucleus without nuclear detection.</a:t>
            </a:r>
          </a:p>
          <a:p>
            <a:pPr lvl="1"/>
            <a:r>
              <a:rPr lang="en-US" dirty="0"/>
              <a:t>Rapidly lose ability to detect recoil nuclei at reasonable </a:t>
            </a:r>
            <a:r>
              <a:rPr lang="en-US" i="1" dirty="0"/>
              <a:t>Δ</a:t>
            </a:r>
            <a:r>
              <a:rPr lang="en-US" i="1" baseline="30000" dirty="0"/>
              <a:t>2</a:t>
            </a:r>
            <a:r>
              <a:rPr lang="en-US" dirty="0"/>
              <a:t> values</a:t>
            </a:r>
            <a:endParaRPr lang="en-US" i="1" dirty="0"/>
          </a:p>
          <a:p>
            <a:r>
              <a:rPr lang="en-US" dirty="0"/>
              <a:t>Exclusive Vector meson production.  Channels with all charged particles: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e,e</a:t>
            </a:r>
            <a:r>
              <a:rPr lang="en-US" dirty="0"/>
              <a:t>’ 𝝆</a:t>
            </a:r>
            <a:r>
              <a:rPr lang="en-US" dirty="0">
                <a:sym typeface="Wingdings" pitchFamily="2" charset="2"/>
              </a:rPr>
              <a:t>𝜋</a:t>
            </a:r>
            <a:r>
              <a:rPr lang="en-US" baseline="30000" dirty="0">
                <a:sym typeface="Wingdings" pitchFamily="2" charset="2"/>
              </a:rPr>
              <a:t>+</a:t>
            </a:r>
            <a:r>
              <a:rPr lang="en-US" dirty="0">
                <a:sym typeface="Wingdings" pitchFamily="2" charset="2"/>
              </a:rPr>
              <a:t>𝜋</a:t>
            </a:r>
            <a:r>
              <a:rPr lang="en-US" baseline="30000" dirty="0">
                <a:sym typeface="Wingdings" pitchFamily="2" charset="2"/>
              </a:rPr>
              <a:t>–</a:t>
            </a:r>
            <a:r>
              <a:rPr lang="en-US" dirty="0">
                <a:sym typeface="Wingdings" pitchFamily="2" charset="2"/>
              </a:rPr>
              <a:t>),  </a:t>
            </a:r>
            <a:r>
              <a:rPr lang="en-US" dirty="0"/>
              <a:t>(</a:t>
            </a:r>
            <a:r>
              <a:rPr lang="en-US" dirty="0" err="1"/>
              <a:t>e,e</a:t>
            </a:r>
            <a:r>
              <a:rPr lang="en-US" dirty="0"/>
              <a:t>’ 𝜙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K</a:t>
            </a:r>
            <a:r>
              <a:rPr lang="en-US" baseline="30000" dirty="0"/>
              <a:t>+</a:t>
            </a:r>
            <a:r>
              <a:rPr lang="en-US" dirty="0"/>
              <a:t>K</a:t>
            </a:r>
            <a:r>
              <a:rPr lang="en-US" baseline="30000" dirty="0"/>
              <a:t>–</a:t>
            </a:r>
            <a:r>
              <a:rPr lang="en-US" dirty="0"/>
              <a:t>), (</a:t>
            </a:r>
            <a:r>
              <a:rPr lang="en-US" dirty="0" err="1"/>
              <a:t>e,e’J</a:t>
            </a:r>
            <a:r>
              <a:rPr lang="en-US" dirty="0"/>
              <a:t>/𝛹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 err="1">
                <a:sym typeface="Wingdings" pitchFamily="2" charset="2"/>
              </a:rPr>
              <a:t>e</a:t>
            </a:r>
            <a:r>
              <a:rPr lang="en-US" baseline="30000" dirty="0" err="1">
                <a:sym typeface="Wingdings" pitchFamily="2" charset="2"/>
              </a:rPr>
              <a:t>+</a:t>
            </a:r>
            <a:r>
              <a:rPr lang="en-US" dirty="0" err="1">
                <a:sym typeface="Wingdings" pitchFamily="2" charset="2"/>
              </a:rPr>
              <a:t>e</a:t>
            </a:r>
            <a:r>
              <a:rPr lang="en-US" baseline="30000" dirty="0">
                <a:sym typeface="Wingdings" pitchFamily="2" charset="2"/>
              </a:rPr>
              <a:t>–</a:t>
            </a:r>
            <a:r>
              <a:rPr lang="en-US" dirty="0">
                <a:sym typeface="Wingdings" pitchFamily="2" charset="2"/>
              </a:rPr>
              <a:t> or </a:t>
            </a:r>
            <a:r>
              <a:rPr lang="en-US" dirty="0" err="1">
                <a:sym typeface="Wingdings" pitchFamily="2" charset="2"/>
              </a:rPr>
              <a:t>μ</a:t>
            </a:r>
            <a:r>
              <a:rPr lang="en-US" baseline="30000" dirty="0" err="1">
                <a:sym typeface="Wingdings" pitchFamily="2" charset="2"/>
              </a:rPr>
              <a:t>+</a:t>
            </a:r>
            <a:r>
              <a:rPr lang="en-US" dirty="0" err="1">
                <a:sym typeface="Wingdings" pitchFamily="2" charset="2"/>
              </a:rPr>
              <a:t>μ</a:t>
            </a:r>
            <a:r>
              <a:rPr lang="en-US" baseline="30000" dirty="0">
                <a:sym typeface="Wingdings" pitchFamily="2" charset="2"/>
              </a:rPr>
              <a:t>–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pPr lvl="1"/>
            <a:r>
              <a:rPr lang="en-US" dirty="0">
                <a:sym typeface="Wingdings" pitchFamily="2" charset="2"/>
              </a:rPr>
              <a:t>Directly measure </a:t>
            </a:r>
            <a:r>
              <a:rPr lang="en-US" dirty="0" err="1">
                <a:sym typeface="Wingdings" pitchFamily="2" charset="2"/>
              </a:rPr>
              <a:t>Δ</a:t>
            </a:r>
            <a:r>
              <a:rPr lang="en-US" baseline="30000" dirty="0" err="1">
                <a:sym typeface="Wingdings" pitchFamily="2" charset="2"/>
              </a:rPr>
              <a:t>μ</a:t>
            </a:r>
            <a:r>
              <a:rPr lang="en-US" dirty="0">
                <a:sym typeface="Wingdings" pitchFamily="2" charset="2"/>
              </a:rPr>
              <a:t>=(k–k’–V)</a:t>
            </a:r>
            <a:r>
              <a:rPr lang="en-US" baseline="30000" dirty="0" err="1">
                <a:sym typeface="Wingdings" pitchFamily="2" charset="2"/>
              </a:rPr>
              <a:t>μ</a:t>
            </a:r>
            <a:r>
              <a:rPr lang="en-US" baseline="30000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with central tracker</a:t>
            </a:r>
          </a:p>
          <a:p>
            <a:r>
              <a:rPr lang="en-US" dirty="0">
                <a:sym typeface="Wingdings" pitchFamily="2" charset="2"/>
              </a:rPr>
              <a:t>DVCS:  </a:t>
            </a:r>
            <a:r>
              <a:rPr lang="en-US" baseline="30000" dirty="0">
                <a:sym typeface="Wingdings" pitchFamily="2" charset="2"/>
              </a:rPr>
              <a:t>A</a:t>
            </a:r>
            <a:r>
              <a:rPr lang="en-US" dirty="0">
                <a:sym typeface="Wingdings" pitchFamily="2" charset="2"/>
              </a:rPr>
              <a:t>Z(</a:t>
            </a:r>
            <a:r>
              <a:rPr lang="en-US" dirty="0" err="1">
                <a:sym typeface="Wingdings" pitchFamily="2" charset="2"/>
              </a:rPr>
              <a:t>e,e</a:t>
            </a:r>
            <a:r>
              <a:rPr lang="en-US" dirty="0">
                <a:sym typeface="Wingdings" pitchFamily="2" charset="2"/>
              </a:rPr>
              <a:t>’𝛾)</a:t>
            </a:r>
            <a:r>
              <a:rPr lang="en-US" baseline="30000" dirty="0">
                <a:sym typeface="Wingdings" pitchFamily="2" charset="2"/>
              </a:rPr>
              <a:t> A</a:t>
            </a:r>
            <a:r>
              <a:rPr lang="en-US" dirty="0">
                <a:sym typeface="Wingdings" pitchFamily="2" charset="2"/>
              </a:rPr>
              <a:t>Z feasible only with excellent 𝛾-resolution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49C85-FA81-EB39-0E8B-5BD3C2113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June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77416-5C6C-B934-C733-2866EA942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F0165-3ADE-D45A-0C5C-053D4444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292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950D7-6763-2ECF-4328-9D0F8E1F1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276698"/>
            <a:ext cx="5812254" cy="1456267"/>
          </a:xfrm>
        </p:spPr>
        <p:txBody>
          <a:bodyPr/>
          <a:lstStyle/>
          <a:p>
            <a:r>
              <a:rPr lang="en-US" dirty="0"/>
              <a:t>Nuclear DVCS with a 2</a:t>
            </a:r>
            <a:r>
              <a:rPr lang="en-US" baseline="30000" dirty="0"/>
              <a:t>nd</a:t>
            </a:r>
            <a:r>
              <a:rPr lang="en-US" dirty="0"/>
              <a:t> EIC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EC559-19EF-2509-0E37-CB2F06107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2015866"/>
            <a:ext cx="5812254" cy="3876608"/>
          </a:xfrm>
          <a:ln w="19050">
            <a:solidFill>
              <a:schemeClr val="tx1"/>
            </a:solidFill>
          </a:ln>
        </p:spPr>
        <p:txBody>
          <a:bodyPr anchor="t">
            <a:normAutofit/>
          </a:bodyPr>
          <a:lstStyle/>
          <a:p>
            <a:r>
              <a:rPr lang="en-US" dirty="0"/>
              <a:t>Downstream focus in ion beam line enables tagging/veto  of all possible breakup nuclei of beams from D to Zr, and all A-2 daughters up to U.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detector offers opportunity for high resolution </a:t>
            </a:r>
            <a:r>
              <a:rPr lang="en-US" dirty="0" err="1"/>
              <a:t>EMCal</a:t>
            </a:r>
            <a:r>
              <a:rPr lang="en-US" dirty="0"/>
              <a:t> in barrel</a:t>
            </a:r>
          </a:p>
          <a:p>
            <a:pPr lvl="1"/>
            <a:r>
              <a:rPr lang="en-US" sz="2600" dirty="0"/>
              <a:t>Black points show PbWO</a:t>
            </a:r>
            <a:r>
              <a:rPr lang="en-US" sz="2600" baseline="-25000" dirty="0"/>
              <a:t>4</a:t>
            </a:r>
            <a:r>
              <a:rPr lang="en-US" sz="2600" dirty="0"/>
              <a:t> resolution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2197B-97FA-D8FD-C447-B50BF50C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June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07FDE-77CD-35F9-06CE-7D927FE5C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19179-DB90-AF98-1A7B-AD261A274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Picture 9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5908ECFA-BCB9-E15C-1CA1-F5A99D1FE9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669"/>
          <a:stretch/>
        </p:blipFill>
        <p:spPr>
          <a:xfrm>
            <a:off x="6225341" y="304800"/>
            <a:ext cx="5501439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82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230D7-4CEB-F259-FD35-37AA61BBE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422" y="301626"/>
            <a:ext cx="2923673" cy="902370"/>
          </a:xfrm>
        </p:spPr>
        <p:txBody>
          <a:bodyPr/>
          <a:lstStyle/>
          <a:p>
            <a:r>
              <a:rPr lang="en-US" dirty="0"/>
              <a:t>𝛼</a:t>
            </a:r>
            <a:r>
              <a:rPr lang="en-US" dirty="0" err="1"/>
              <a:t>dvcs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4E581-050D-1846-5C53-7619D4475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074821"/>
            <a:ext cx="4273883" cy="5211336"/>
          </a:xfrm>
        </p:spPr>
        <p:txBody>
          <a:bodyPr>
            <a:normAutofit/>
          </a:bodyPr>
          <a:lstStyle/>
          <a:p>
            <a:r>
              <a:rPr lang="en-US" sz="2400" dirty="0"/>
              <a:t>TOPEG event generator</a:t>
            </a:r>
            <a:br>
              <a:rPr lang="en-US" sz="2400" dirty="0"/>
            </a:br>
            <a:r>
              <a:rPr lang="en-US" sz="2000" dirty="0">
                <a:hlinkClick r:id="rId2"/>
              </a:rPr>
              <a:t>https://gitlab.in2p3.fr/dupre/nopeg</a:t>
            </a:r>
            <a:br>
              <a:rPr lang="en-US" sz="2000" dirty="0"/>
            </a:br>
            <a:r>
              <a:rPr lang="en-US" sz="2000" dirty="0"/>
              <a:t>10 GeV </a:t>
            </a:r>
            <a:r>
              <a:rPr lang="en-US" sz="2000" i="1" dirty="0"/>
              <a:t>e</a:t>
            </a:r>
            <a:r>
              <a:rPr lang="en-US" sz="2000" i="1" baseline="30000" dirty="0"/>
              <a:t>–</a:t>
            </a:r>
            <a:r>
              <a:rPr lang="en-US" sz="2000" i="1" dirty="0"/>
              <a:t>⊗ 137.5 GeV per nucleon</a:t>
            </a:r>
            <a:endParaRPr lang="en-US" sz="2000" dirty="0"/>
          </a:p>
          <a:p>
            <a:r>
              <a:rPr lang="en-US" sz="2400" dirty="0"/>
              <a:t>DELPHES </a:t>
            </a:r>
            <a:r>
              <a:rPr lang="en-US" sz="2400" dirty="0" err="1"/>
              <a:t>FastMC</a:t>
            </a:r>
            <a:r>
              <a:rPr lang="en-US" sz="2400" dirty="0"/>
              <a:t>: hypothetical PbWO</a:t>
            </a:r>
            <a:r>
              <a:rPr lang="en-US" sz="2400" baseline="-25000" dirty="0"/>
              <a:t>4</a:t>
            </a:r>
            <a:r>
              <a:rPr lang="en-US" sz="2400" dirty="0"/>
              <a:t> </a:t>
            </a:r>
            <a:r>
              <a:rPr lang="en-US" sz="2400" dirty="0" err="1"/>
              <a:t>EMCal</a:t>
            </a:r>
            <a:r>
              <a:rPr lang="en-US" sz="2400" dirty="0"/>
              <a:t> for 𝜂&lt;0</a:t>
            </a:r>
          </a:p>
          <a:p>
            <a:r>
              <a:rPr lang="en-US" sz="2400" dirty="0"/>
              <a:t>Systematic uncertainty in reconstructed cross section estimated by varying </a:t>
            </a:r>
            <a:r>
              <a:rPr lang="en-US" sz="2400" dirty="0" err="1"/>
              <a:t>EMCal</a:t>
            </a:r>
            <a:r>
              <a:rPr lang="en-US" sz="2400" dirty="0"/>
              <a:t> resolution by ±10%</a:t>
            </a:r>
          </a:p>
          <a:p>
            <a:r>
              <a:rPr lang="en-US" sz="2400" dirty="0"/>
              <a:t>Error bars from uncertainty of bin-migration remain small.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6700D-7CF1-C537-0BBE-EFE87A563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June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63D50-C8D5-8728-AB25-A6393E3BA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44B2A-6963-3F4F-1640-5C21A6B6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8525463-5AA4-4B5A-1D4A-829E903B9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62" y="823332"/>
            <a:ext cx="7313966" cy="521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713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EB807-5C36-1D80-82BA-5E97A162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DVCS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09B93-67BD-1703-D412-8E94921C2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new MC event generators</a:t>
            </a:r>
          </a:p>
          <a:p>
            <a:pPr lvl="1"/>
            <a:r>
              <a:rPr lang="en-US" dirty="0"/>
              <a:t>TOPEG is great, but infinitely slow if Re[CFF] is included</a:t>
            </a:r>
          </a:p>
          <a:p>
            <a:r>
              <a:rPr lang="en-US" dirty="0"/>
              <a:t>Need generators (even simplistic) for a range of nuclei</a:t>
            </a:r>
          </a:p>
          <a:p>
            <a:pPr lvl="1"/>
            <a:r>
              <a:rPr lang="en-US" baseline="30000" dirty="0"/>
              <a:t>12</a:t>
            </a:r>
            <a:r>
              <a:rPr lang="en-US" dirty="0"/>
              <a:t>C, </a:t>
            </a:r>
            <a:r>
              <a:rPr lang="en-US" baseline="30000" dirty="0"/>
              <a:t>16</a:t>
            </a:r>
            <a:r>
              <a:rPr lang="en-US" dirty="0"/>
              <a:t>O, … </a:t>
            </a:r>
            <a:r>
              <a:rPr lang="en-US" baseline="30000" dirty="0"/>
              <a:t>40,48</a:t>
            </a:r>
            <a:r>
              <a:rPr lang="en-US" dirty="0"/>
              <a:t>Ca, … Zr, Pb</a:t>
            </a:r>
          </a:p>
          <a:p>
            <a:pPr lvl="1"/>
            <a:r>
              <a:rPr lang="en-US" dirty="0"/>
              <a:t>The significance of the veto powers of the 2</a:t>
            </a:r>
            <a:r>
              <a:rPr lang="en-US" baseline="30000" dirty="0"/>
              <a:t>nd</a:t>
            </a:r>
            <a:r>
              <a:rPr lang="en-US" dirty="0"/>
              <a:t> focus in IR-8 (2</a:t>
            </a:r>
            <a:r>
              <a:rPr lang="en-US" baseline="30000" dirty="0"/>
              <a:t>nd</a:t>
            </a:r>
            <a:r>
              <a:rPr lang="en-US" dirty="0"/>
              <a:t> Detector) grows rapidly with </a:t>
            </a:r>
            <a:r>
              <a:rPr lang="en-US" i="1" dirty="0"/>
              <a:t>Z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36D2B-75C1-9BD5-8616-678602D9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June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B7B09-8CB7-7219-A086-0DD1BEE1C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9F1EE-79E0-781C-A7ED-39CFA9E1D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45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D887F-F340-AE8B-CE1B-19873C8C1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DVCS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7C29AB-0203-3C3B-040A-88D68E14C9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2142067"/>
                <a:ext cx="10976810" cy="3649133"/>
              </a:xfrm>
            </p:spPr>
            <p:txBody>
              <a:bodyPr/>
              <a:lstStyle/>
              <a:p>
                <a:r>
                  <a:rPr lang="en-US" dirty="0"/>
                  <a:t>Severely Count Rate limited</a:t>
                </a:r>
              </a:p>
              <a:p>
                <a:pPr lvl="1"/>
                <a:r>
                  <a:rPr lang="en-US" dirty="0"/>
                  <a:t>Best case (my opinion) low Q</a:t>
                </a:r>
                <a:r>
                  <a:rPr lang="en-US" baseline="30000" dirty="0"/>
                  <a:t>2</a:t>
                </a:r>
                <a:r>
                  <a:rPr lang="en-US" dirty="0"/>
                  <a:t>, “measure” slightly off diagonal, </a:t>
                </a:r>
                <a:r>
                  <a:rPr lang="en-US" i="1" dirty="0"/>
                  <a:t>i.e.</a:t>
                </a:r>
                <a:r>
                  <a:rPr lang="en-US" dirty="0"/>
                  <a:t> x=±(𝜉-𝜀):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𝐺𝑃𝐷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𝐺𝑃𝐷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GPD has discontinuity in slope at x=±𝜉 (D-term)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7C29AB-0203-3C3B-040A-88D68E14C9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2142067"/>
                <a:ext cx="10976810" cy="3649133"/>
              </a:xfrm>
              <a:blipFill>
                <a:blip r:embed="rId2"/>
                <a:stretch>
                  <a:fillRect l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E8555-6DCF-07E3-BD0C-CE5AABE9D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June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F0A68-5427-1C17-2016-4B63AC96A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6458E-1C93-575E-05D3-EB6F81CC1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136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F1047-5599-F7D0-BC74-1F9E7CE07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85E30-6C78-8E8A-0F5F-443E1CA77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understand/control impact of higher-twist observables</a:t>
            </a:r>
          </a:p>
          <a:p>
            <a:r>
              <a:rPr lang="en-US" dirty="0"/>
              <a:t>We will always only have a discrete number of local averages of CFFs from experiments</a:t>
            </a:r>
          </a:p>
          <a:p>
            <a:pPr lvl="1"/>
            <a:r>
              <a:rPr lang="en-US" dirty="0"/>
              <a:t>Need a realistic assessment of possible constraints on GPDs from data, Lattice QCD, </a:t>
            </a:r>
            <a:r>
              <a:rPr lang="en-US" i="1" dirty="0"/>
              <a:t>etc.</a:t>
            </a:r>
          </a:p>
          <a:p>
            <a:pPr lvl="1"/>
            <a:r>
              <a:rPr lang="en-US" dirty="0"/>
              <a:t>Also consider the physics content of the CFFs themselves</a:t>
            </a:r>
            <a:r>
              <a:rPr lang="en-US" i="1" dirty="0"/>
              <a:t>:</a:t>
            </a:r>
            <a:br>
              <a:rPr lang="en-US" i="1" dirty="0"/>
            </a:br>
            <a:r>
              <a:rPr lang="en-US" i="1" dirty="0"/>
              <a:t>Transitions amplitudes (not probabilities) of x+𝜉 </a:t>
            </a:r>
            <a:r>
              <a:rPr lang="en-US" i="1" dirty="0">
                <a:sym typeface="Wingdings" pitchFamily="2" charset="2"/>
              </a:rPr>
              <a:t> x–𝜉</a:t>
            </a:r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12EE5-73A1-1415-CA8F-BE0534877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June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5B99E-FDCA-8F2D-1CD6-A06D9277F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FA18E-3DE3-5304-845D-7DEFCF11B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333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866D7-1DB0-2BC3-3CBC-E4E3F148B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32708"/>
            <a:ext cx="10131427" cy="1468800"/>
          </a:xfrm>
        </p:spPr>
        <p:txBody>
          <a:bodyPr/>
          <a:lstStyle/>
          <a:p>
            <a:pPr algn="ctr"/>
            <a:r>
              <a:rPr lang="en-US" dirty="0"/>
              <a:t>More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71C25-D7FA-0D44-79C8-9C7B862E67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BD683-2227-8723-66B5-B18A9A322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June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59AD5-FBF6-498F-5D2D-CB35F498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CFFA6-DB39-79D3-87DF-0C36BA4F7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112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8CACD-5A58-ABC4-E840-903AA0FB4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 A/C DVCS &amp; 𝜋</a:t>
            </a:r>
            <a:r>
              <a:rPr lang="en-US" baseline="30000" dirty="0"/>
              <a:t>0</a:t>
            </a:r>
            <a:r>
              <a:rPr lang="en-US" dirty="0"/>
              <a:t> at 12 GeV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F6A62C-D360-6A96-D84C-1B81E26A58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E12-06-114 </a:t>
                </a:r>
              </a:p>
              <a:p>
                <a:pPr lvl="1"/>
                <a:r>
                  <a:rPr lang="en-US" dirty="0"/>
                  <a:t>DVCS: </a:t>
                </a:r>
                <a:r>
                  <a:rPr lang="en-US" dirty="0" err="1"/>
                  <a:t>F.Georges</a:t>
                </a:r>
                <a:r>
                  <a:rPr lang="en-US" dirty="0"/>
                  <a:t> et al,</a:t>
                </a:r>
                <a:r>
                  <a:rPr lang="en-US" b="0" i="1" dirty="0">
                    <a:effectLst/>
                    <a:latin typeface="-apple-system"/>
                  </a:rPr>
                  <a:t> </a:t>
                </a:r>
                <a:r>
                  <a:rPr lang="en-US" b="0" i="1" dirty="0" err="1">
                    <a:effectLst/>
                    <a:latin typeface="-apple-system"/>
                  </a:rPr>
                  <a:t>Phys.Rev.Lett</a:t>
                </a:r>
                <a:r>
                  <a:rPr lang="en-US" b="0" i="1" dirty="0">
                    <a:effectLst/>
                    <a:latin typeface="-apple-system"/>
                  </a:rPr>
                  <a:t>.</a:t>
                </a:r>
                <a:r>
                  <a:rPr lang="en-US" b="0" i="0" dirty="0">
                    <a:effectLst/>
                    <a:latin typeface="-apple-system"/>
                  </a:rPr>
                  <a:t> </a:t>
                </a:r>
                <a:r>
                  <a:rPr lang="en-US" b="1" i="0" dirty="0">
                    <a:effectLst/>
                    <a:latin typeface="-apple-system"/>
                  </a:rPr>
                  <a:t>128</a:t>
                </a:r>
                <a:r>
                  <a:rPr lang="en-US" b="0" i="0" dirty="0">
                    <a:effectLst/>
                    <a:latin typeface="-apple-system"/>
                  </a:rPr>
                  <a:t> (2022) 25, 252002</a:t>
                </a:r>
                <a:endParaRPr lang="en-US" dirty="0"/>
              </a:p>
              <a:p>
                <a:pPr lvl="1"/>
                <a:r>
                  <a:rPr lang="en-US" dirty="0"/>
                  <a:t>Deep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i="1" dirty="0" err="1"/>
                  <a:t>Phys.Rev.Lett</a:t>
                </a:r>
                <a:r>
                  <a:rPr lang="en-US" i="1" dirty="0"/>
                  <a:t>.</a:t>
                </a:r>
                <a:r>
                  <a:rPr lang="en-US" dirty="0"/>
                  <a:t> </a:t>
                </a:r>
                <a:r>
                  <a:rPr lang="en-US" b="1" dirty="0"/>
                  <a:t>127</a:t>
                </a:r>
                <a:r>
                  <a:rPr lang="en-US" dirty="0"/>
                  <a:t> (2021) 15, 152301</a:t>
                </a:r>
              </a:p>
              <a:p>
                <a:pPr lvl="1"/>
                <a:r>
                  <a:rPr lang="en-US" dirty="0"/>
                  <a:t>50% complete, 38 PAC days added to Hall-C NPS in Jeopardy review</a:t>
                </a:r>
              </a:p>
              <a:p>
                <a:r>
                  <a:rPr lang="en-US" dirty="0"/>
                  <a:t>NPS Run August 2023-March 2024</a:t>
                </a:r>
              </a:p>
              <a:p>
                <a:pPr lvl="1"/>
                <a:r>
                  <a:rPr lang="en-US" dirty="0"/>
                  <a:t>E12-13-010 Hydrogen (53 days)</a:t>
                </a:r>
              </a:p>
              <a:p>
                <a:pPr lvl="1"/>
                <a:r>
                  <a:rPr lang="en-US" dirty="0"/>
                  <a:t>E12-22-006: Deuterium (44 days)</a:t>
                </a:r>
              </a:p>
              <a:p>
                <a:r>
                  <a:rPr lang="en-US" dirty="0"/>
                  <a:t>Future NPS runs on Wide Angle (real) Compton Scattering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F6A62C-D360-6A96-D84C-1B81E26A58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3" t="-1384" b="-2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A32E7-0954-AC4B-716B-A2E6C5940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June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1C631-84C9-699E-BE1C-2238F96D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67431-B4BE-E70E-DDD9-A7B534600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66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BF24D-F223-F90E-3D84-F5CF96B00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19" y="314960"/>
            <a:ext cx="10131425" cy="1144044"/>
          </a:xfrm>
        </p:spPr>
        <p:txBody>
          <a:bodyPr/>
          <a:lstStyle/>
          <a:p>
            <a:r>
              <a:rPr lang="en-US" dirty="0"/>
              <a:t>Forward Tagging in EPIC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1EDF5-7130-1D61-2A31-E9D15DA23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905" y="1374751"/>
            <a:ext cx="10131425" cy="1841210"/>
          </a:xfrm>
        </p:spPr>
        <p:txBody>
          <a:bodyPr/>
          <a:lstStyle/>
          <a:p>
            <a:r>
              <a:rPr lang="en-US" dirty="0"/>
              <a:t>Proton DVCS detected by insertable `Roman Pot’ (RP) trackers, fixed `Off Momentum Detectors’ (OMD), and/or B0 (dipole) tracker</a:t>
            </a:r>
          </a:p>
          <a:p>
            <a:r>
              <a:rPr lang="en-US" dirty="0"/>
              <a:t>Spectator protons from </a:t>
            </a:r>
            <a:r>
              <a:rPr lang="en-US" i="1" dirty="0"/>
              <a:t>e.g. </a:t>
            </a:r>
            <a:r>
              <a:rPr lang="en-US" baseline="30000" dirty="0"/>
              <a:t>3</a:t>
            </a:r>
            <a:r>
              <a:rPr lang="en-US" dirty="0"/>
              <a:t>He in RP or OMD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840E6-5E5B-6DBC-7B62-0576B0640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June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EB2F8-6B02-D0E1-6D00-3293A128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C. Hyde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9E01A-E544-B7A3-909C-776FC726C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2A86F4-4B31-9663-EC56-A0A8A6B180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30" b="16527"/>
          <a:stretch/>
        </p:blipFill>
        <p:spPr>
          <a:xfrm>
            <a:off x="1915417" y="3371642"/>
            <a:ext cx="7772400" cy="264805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E2EFB33-ECAC-B4D0-49D0-3A88C8B38EFB}"/>
              </a:ext>
            </a:extLst>
          </p:cNvPr>
          <p:cNvSpPr txBox="1"/>
          <p:nvPr/>
        </p:nvSpPr>
        <p:spPr>
          <a:xfrm>
            <a:off x="1014608" y="4058433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</a:t>
            </a:r>
          </a:p>
        </p:txBody>
      </p:sp>
      <p:pic>
        <p:nvPicPr>
          <p:cNvPr id="22" name="Graphic 21" descr="Sparkler outline">
            <a:extLst>
              <a:ext uri="{FF2B5EF4-FFF2-40B4-BE49-F238E27FC236}">
                <a16:creationId xmlns:a16="http://schemas.microsoft.com/office/drawing/2014/main" id="{15DEAF42-162B-91D3-4D29-590A23802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900252">
            <a:off x="514639" y="425283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80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42A20D-4248-3564-7EA0-F81967BB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June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71308F-14BA-9CDA-F0D1-388856931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4AC16-6C78-CBCE-3E72-8D0C696A7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23BE13-2D76-DF2D-1A35-F8CCD35ECFC9}"/>
              </a:ext>
            </a:extLst>
          </p:cNvPr>
          <p:cNvSpPr txBox="1"/>
          <p:nvPr/>
        </p:nvSpPr>
        <p:spPr>
          <a:xfrm>
            <a:off x="1608434" y="276811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Hall A 12 GeV DVCS: cross sections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0896846-0F69-3597-AF30-6864AA72D5D3}"/>
              </a:ext>
            </a:extLst>
          </p:cNvPr>
          <p:cNvCxnSpPr/>
          <p:nvPr/>
        </p:nvCxnSpPr>
        <p:spPr>
          <a:xfrm>
            <a:off x="1615098" y="717079"/>
            <a:ext cx="86409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458979E8-F755-419C-31FC-EBA11F756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651" y="1194204"/>
            <a:ext cx="9144000" cy="44695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6378FA-4524-C55B-07C5-D2FAE735715C}"/>
              </a:ext>
            </a:extLst>
          </p:cNvPr>
          <p:cNvSpPr txBox="1"/>
          <p:nvPr/>
        </p:nvSpPr>
        <p:spPr>
          <a:xfrm>
            <a:off x="3015916" y="800031"/>
            <a:ext cx="830024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</a:t>
            </a:r>
            <a:r>
              <a:rPr lang="en-US" dirty="0" err="1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n-US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=0.36			         </a:t>
            </a:r>
            <a:r>
              <a:rPr lang="en-US" dirty="0" err="1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n-US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=0.48		                      </a:t>
            </a:r>
            <a:r>
              <a:rPr lang="en-US" dirty="0" err="1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n-US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=0.60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E84042-7C55-3189-3893-72E25FB156EE}"/>
              </a:ext>
            </a:extLst>
          </p:cNvPr>
          <p:cNvSpPr txBox="1"/>
          <p:nvPr/>
        </p:nvSpPr>
        <p:spPr>
          <a:xfrm>
            <a:off x="112295" y="1299605"/>
            <a:ext cx="24223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Dataset sample - multidimensional binning: </a:t>
            </a:r>
            <a:br>
              <a:rPr lang="en-US" sz="2000" dirty="0"/>
            </a:br>
            <a:r>
              <a:rPr lang="en-US" sz="2000" dirty="0"/>
              <a:t>3 </a:t>
            </a:r>
            <a:r>
              <a:rPr lang="en-US" sz="2000" dirty="0" err="1"/>
              <a:t>x</a:t>
            </a:r>
            <a:r>
              <a:rPr lang="en-US" sz="2000" baseline="-25000" dirty="0" err="1"/>
              <a:t>B</a:t>
            </a:r>
            <a:r>
              <a:rPr lang="en-US" sz="2000" dirty="0"/>
              <a:t> bins </a:t>
            </a:r>
            <a:r>
              <a:rPr lang="en-US" sz="2000" dirty="0">
                <a:sym typeface="Symbol" panose="05050102010706020507" pitchFamily="18" charset="2"/>
              </a:rPr>
              <a:t>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2-4 Q</a:t>
            </a:r>
            <a:r>
              <a:rPr lang="en-US" sz="2000" baseline="30000" dirty="0"/>
              <a:t>2</a:t>
            </a:r>
            <a:r>
              <a:rPr lang="en-US" sz="2000" dirty="0"/>
              <a:t> bins </a:t>
            </a:r>
            <a:r>
              <a:rPr lang="en-US" sz="2000" dirty="0">
                <a:sym typeface="Symbol" panose="05050102010706020507" pitchFamily="18" charset="2"/>
              </a:rPr>
              <a:t>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3-5 t bins </a:t>
            </a:r>
            <a:r>
              <a:rPr lang="en-US" sz="2000" dirty="0">
                <a:sym typeface="Symbol" panose="05050102010706020507" pitchFamily="18" charset="2"/>
              </a:rPr>
              <a:t>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24 </a:t>
            </a:r>
            <a:r>
              <a:rPr lang="en-US" sz="2000" dirty="0">
                <a:latin typeface="Symbol" panose="05050102010706020507" pitchFamily="18" charset="2"/>
              </a:rPr>
              <a:t>f</a:t>
            </a:r>
            <a:r>
              <a:rPr lang="en-US" sz="2000" dirty="0"/>
              <a:t> bins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More than 2000 data points in Q</a:t>
            </a:r>
            <a:r>
              <a:rPr lang="en-US" sz="2000" baseline="30000" dirty="0"/>
              <a:t>2</a:t>
            </a:r>
            <a:r>
              <a:rPr lang="en-US" sz="2000" dirty="0"/>
              <a:t>, </a:t>
            </a:r>
            <a:r>
              <a:rPr lang="en-US" sz="2000" dirty="0" err="1"/>
              <a:t>x</a:t>
            </a:r>
            <a:r>
              <a:rPr lang="en-US" sz="2000" baseline="-25000" dirty="0" err="1"/>
              <a:t>B</a:t>
            </a:r>
            <a:r>
              <a:rPr lang="en-US" sz="2000" dirty="0"/>
              <a:t>, t and </a:t>
            </a:r>
            <a:r>
              <a:rPr lang="en-US" sz="2000" dirty="0">
                <a:latin typeface="Symbol" panose="05050102010706020507" pitchFamily="18" charset="2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77386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B90EC-9B8E-4B2E-B2DC-500152ABC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04800"/>
            <a:ext cx="10131425" cy="1050891"/>
          </a:xfrm>
        </p:spPr>
        <p:txBody>
          <a:bodyPr/>
          <a:lstStyle/>
          <a:p>
            <a:r>
              <a:rPr lang="en-US" dirty="0"/>
              <a:t>Hall A/C Past, Present,  </a:t>
            </a:r>
            <a:r>
              <a:rPr lang="en-US" cap="none" dirty="0"/>
              <a:t>and</a:t>
            </a:r>
            <a:r>
              <a:rPr lang="en-US" dirty="0"/>
              <a:t> FUTURE DVCS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F8B1D-9AFA-991A-24C9-A77E3A8F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5410199" cy="3649133"/>
          </a:xfrm>
        </p:spPr>
        <p:txBody>
          <a:bodyPr/>
          <a:lstStyle/>
          <a:p>
            <a:r>
              <a:rPr lang="en-US" dirty="0"/>
              <a:t>Mostly to be completed by 2024</a:t>
            </a:r>
          </a:p>
          <a:p>
            <a:pPr lvl="1"/>
            <a:r>
              <a:rPr lang="en-US" dirty="0"/>
              <a:t>Possibly ~40 days still pending after first NPS run.</a:t>
            </a:r>
          </a:p>
          <a:p>
            <a:r>
              <a:rPr lang="en-US" dirty="0"/>
              <a:t>Some kinematic adjustments for actual beam energies (e.g. 10.4, 10.6 GeV, rather than 11 GeV)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A7C9E-DDD3-A5E3-9BFD-FC843DF95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June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470A9-9BD2-218D-D5F1-364EA6B30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D9E79-F8C9-3769-86C9-EE848DA0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990709-7CB4-3583-CB3D-13EBC5074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702" y="1355691"/>
            <a:ext cx="4237825" cy="449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71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B9B30-B67E-FF67-C39E-639FDA4C4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Hall A 12 GeV DVCS results: </a:t>
            </a:r>
            <a:br>
              <a:rPr lang="en-US" dirty="0"/>
            </a:br>
            <a:r>
              <a:rPr lang="en-US" sz="3100" cap="none" dirty="0" err="1"/>
              <a:t>F.Georges</a:t>
            </a:r>
            <a:r>
              <a:rPr lang="en-US" sz="3100" cap="none" dirty="0"/>
              <a:t> et al,</a:t>
            </a:r>
            <a:r>
              <a:rPr lang="en-US" sz="3100" b="0" i="1" cap="none" dirty="0">
                <a:effectLst/>
                <a:latin typeface="-apple-system"/>
              </a:rPr>
              <a:t> </a:t>
            </a:r>
            <a:r>
              <a:rPr lang="en-US" sz="3100" b="0" i="1" cap="none" dirty="0" err="1">
                <a:effectLst/>
                <a:latin typeface="-apple-system"/>
              </a:rPr>
              <a:t>Phys.Rev.Lett</a:t>
            </a:r>
            <a:r>
              <a:rPr lang="en-US" sz="3100" b="0" i="1" cap="none" dirty="0">
                <a:effectLst/>
                <a:latin typeface="-apple-system"/>
              </a:rPr>
              <a:t>.</a:t>
            </a:r>
            <a:r>
              <a:rPr lang="en-US" sz="3100" b="0" i="0" cap="none" dirty="0">
                <a:effectLst/>
                <a:latin typeface="-apple-system"/>
              </a:rPr>
              <a:t> </a:t>
            </a:r>
            <a:r>
              <a:rPr lang="en-US" sz="3100" b="1" i="0" cap="none" dirty="0">
                <a:effectLst/>
                <a:latin typeface="-apple-system"/>
              </a:rPr>
              <a:t>128</a:t>
            </a:r>
            <a:r>
              <a:rPr lang="en-US" sz="3100" b="0" i="0" cap="none" dirty="0">
                <a:effectLst/>
                <a:latin typeface="-apple-system"/>
              </a:rPr>
              <a:t> (2022) 25, 252002</a:t>
            </a:r>
            <a:endParaRPr lang="en-US" sz="3100" cap="non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486169-62A9-22AA-015D-203E54BECA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2142067"/>
                <a:ext cx="11263044" cy="3649133"/>
              </a:xfrm>
            </p:spPr>
            <p:txBody>
              <a:bodyPr/>
              <a:lstStyle/>
              <a:p>
                <a:r>
                  <a:rPr lang="en-US" dirty="0"/>
                  <a:t>Analyzed in terms of </a:t>
                </a:r>
                <a:r>
                  <a:rPr lang="en-US" dirty="0" err="1"/>
                  <a:t>W.Braun</a:t>
                </a:r>
                <a:r>
                  <a:rPr lang="en-US" dirty="0"/>
                  <a:t>, </a:t>
                </a:r>
                <a:r>
                  <a:rPr lang="en-US" i="1" dirty="0"/>
                  <a:t>et al </a:t>
                </a:r>
                <a:r>
                  <a:rPr lang="en-US" dirty="0"/>
                  <a:t>formalism.</a:t>
                </a:r>
              </a:p>
              <a:p>
                <a:pPr lvl="1"/>
                <a:r>
                  <a:rPr lang="en-US" dirty="0"/>
                  <a:t>Light cone defined by q &amp; q’ (virtual photon and emitted real photon)</a:t>
                </a:r>
              </a:p>
              <a:p>
                <a:pPr lvl="1"/>
                <a:r>
                  <a:rPr lang="en-US" dirty="0"/>
                  <a:t> Helicity CFFs: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Hypothesis:  at fixed </a:t>
                </a:r>
                <a:r>
                  <a:rPr lang="en-US" i="1" dirty="0" err="1"/>
                  <a:t>x</a:t>
                </a:r>
                <a:r>
                  <a:rPr lang="en-US" i="1" baseline="-25000" dirty="0" err="1"/>
                  <a:t>B</a:t>
                </a:r>
                <a:r>
                  <a:rPr lang="en-US" i="1" baseline="-25000" dirty="0"/>
                  <a:t> </a:t>
                </a:r>
                <a:r>
                  <a:rPr lang="en-US" dirty="0"/>
                  <a:t>, each CFF is independent of Q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Neglect QCD evolution</a:t>
                </a:r>
              </a:p>
              <a:p>
                <a:pPr lvl="2"/>
                <a:r>
                  <a:rPr lang="en-US" dirty="0"/>
                  <a:t>All higher-twist effects are contained in helicity flip CFFs: </a:t>
                </a:r>
              </a:p>
              <a:p>
                <a:pPr lvl="2"/>
                <a:r>
                  <a:rPr lang="en-US" dirty="0"/>
                  <a:t>Real &amp; Imaginary parts of CFFs extracted from </a:t>
                </a:r>
                <a:r>
                  <a:rPr lang="en-US" dirty="0" err="1"/>
                  <a:t>E</a:t>
                </a:r>
                <a:r>
                  <a:rPr lang="en-US" baseline="-25000" dirty="0" err="1"/>
                  <a:t>e</a:t>
                </a:r>
                <a:r>
                  <a:rPr lang="en-US" dirty="0"/>
                  <a:t>, Q</a:t>
                </a:r>
                <a:r>
                  <a:rPr lang="en-US" baseline="30000" dirty="0"/>
                  <a:t>2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𝛾𝛾</m:t>
                        </m:r>
                      </m:sub>
                    </m:sSub>
                  </m:oMath>
                </a14:m>
                <a:r>
                  <a:rPr lang="en-US" dirty="0"/>
                  <a:t> dependence of kinematic factors at fixed </a:t>
                </a:r>
                <a:r>
                  <a:rPr lang="en-US" dirty="0" err="1"/>
                  <a:t>x</a:t>
                </a:r>
                <a:r>
                  <a:rPr lang="en-US" baseline="-25000" dirty="0" err="1"/>
                  <a:t>B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486169-62A9-22AA-015D-203E54BECA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2142067"/>
                <a:ext cx="11263044" cy="3649133"/>
              </a:xfrm>
              <a:blipFill>
                <a:blip r:embed="rId2"/>
                <a:stretch>
                  <a:fillRect l="-1015" t="-1384" b="-2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80133-E405-52FE-6C67-240BA8F60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June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B81F0-6D61-7484-5E7D-1DF7F5A36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49C6A-64BA-694C-0292-FBE7E97BD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956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98066-7C84-4167-7005-3CD61328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80" y="400018"/>
            <a:ext cx="6303820" cy="1456267"/>
          </a:xfrm>
        </p:spPr>
        <p:txBody>
          <a:bodyPr/>
          <a:lstStyle/>
          <a:p>
            <a:r>
              <a:rPr lang="en-US" dirty="0"/>
              <a:t>Hall A DVCS results @12 </a:t>
            </a:r>
            <a:r>
              <a:rPr lang="en-US" dirty="0" err="1"/>
              <a:t>geV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91EBFE-3BBB-C482-F6FB-ACD41BD7AF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5561" y="5267376"/>
                <a:ext cx="6821458" cy="74444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Helicity conserving terms </a:t>
                </a:r>
                <a:r>
                  <a:rPr lang="en-US" i="1" dirty="0"/>
                  <a:t>e.g.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++</m:t>
                        </m:r>
                      </m:sub>
                    </m:sSub>
                  </m:oMath>
                </a14:m>
                <a:r>
                  <a:rPr lang="en-US" dirty="0"/>
                  <a:t> shown, </a:t>
                </a:r>
                <a:br>
                  <a:rPr lang="en-US" dirty="0"/>
                </a:br>
                <a:r>
                  <a:rPr lang="en-US" dirty="0"/>
                  <a:t>error bands include effects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dirty="0"/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91EBFE-3BBB-C482-F6FB-ACD41BD7AF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5561" y="5267376"/>
                <a:ext cx="6821458" cy="744448"/>
              </a:xfrm>
              <a:blipFill>
                <a:blip r:embed="rId2"/>
                <a:stretch>
                  <a:fillRect l="-1487" t="-13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1A3A9-8D9D-A02F-8B49-3B11C4125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June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80BEA-D394-47E8-610A-5D9F7DBF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C. Hyde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FCAA9-3FF4-3562-E1C6-5E3B3AA29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53A1C6-27E2-6439-0F24-2A84FCFD1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38" y="1826452"/>
            <a:ext cx="7197230" cy="275893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E1FD0D-404C-8EAC-734D-1DB35C5C0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535" y="236466"/>
            <a:ext cx="3738475" cy="631673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154104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39F6-2D2F-EC97-4666-6F79CBD9F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𝜋</a:t>
            </a:r>
            <a:r>
              <a:rPr lang="en-US" baseline="30000" dirty="0"/>
              <a:t>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DD63C-3B7A-262E-B2DD-2ECFF2471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Hall A 6 GeV L/T separations show Transverse-dominance</a:t>
            </a:r>
          </a:p>
          <a:p>
            <a:pPr lvl="1"/>
            <a:r>
              <a:rPr lang="en-US" dirty="0"/>
              <a:t>T-enhancement from  𝜒SB: </a:t>
            </a:r>
            <a:r>
              <a:rPr lang="en-US" dirty="0" err="1"/>
              <a:t>Liutti</a:t>
            </a:r>
            <a:r>
              <a:rPr lang="en-US" dirty="0"/>
              <a:t> et al, </a:t>
            </a:r>
            <a:r>
              <a:rPr lang="en-US" dirty="0" err="1"/>
              <a:t>Goloskokov</a:t>
            </a:r>
            <a:r>
              <a:rPr lang="en-US" dirty="0"/>
              <a:t> &amp;Kroll</a:t>
            </a:r>
          </a:p>
          <a:p>
            <a:pPr lvl="2"/>
            <a:r>
              <a:rPr lang="en-US" dirty="0"/>
              <a:t>Access to </a:t>
            </a:r>
            <a:r>
              <a:rPr lang="en-US" dirty="0" err="1"/>
              <a:t>Transversity</a:t>
            </a:r>
            <a:r>
              <a:rPr lang="en-US" dirty="0"/>
              <a:t> GPDs</a:t>
            </a:r>
          </a:p>
          <a:p>
            <a:pPr lvl="1"/>
            <a:r>
              <a:rPr lang="en-US" dirty="0"/>
              <a:t>Supported by 𝜀𝜎</a:t>
            </a:r>
            <a:r>
              <a:rPr lang="en-US" baseline="-25000" dirty="0"/>
              <a:t>L</a:t>
            </a:r>
            <a:r>
              <a:rPr lang="en-US" dirty="0"/>
              <a:t>+𝜎</a:t>
            </a:r>
            <a:r>
              <a:rPr lang="en-US" baseline="-25000" dirty="0"/>
              <a:t>T</a:t>
            </a:r>
            <a:r>
              <a:rPr lang="en-US" dirty="0"/>
              <a:t>, 𝜎</a:t>
            </a:r>
            <a:r>
              <a:rPr lang="en-US" baseline="-25000" dirty="0"/>
              <a:t>TL , </a:t>
            </a:r>
            <a:r>
              <a:rPr lang="en-US" dirty="0"/>
              <a:t>𝜎</a:t>
            </a:r>
            <a:r>
              <a:rPr lang="en-US" baseline="-25000" dirty="0"/>
              <a:t>TT </a:t>
            </a:r>
            <a:r>
              <a:rPr lang="en-US" dirty="0"/>
              <a:t>results from CLAS</a:t>
            </a:r>
          </a:p>
          <a:p>
            <a:pPr lvl="1"/>
            <a:r>
              <a:rPr lang="en-US" dirty="0"/>
              <a:t>12 GeV L/T separations planned with NPS run 2023-2024</a:t>
            </a:r>
          </a:p>
          <a:p>
            <a:r>
              <a:rPr lang="en-US" dirty="0"/>
              <a:t>Flavor separations from D + H data and 𝜂-production (CLAS)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201C9-69EB-A6F4-1769-48C32423A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June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368AB-7A94-378E-F461-C2D89FEEC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CB758-ABD0-E439-8A02-E1EF30A7E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087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339FF-F704-17DE-0F10-7B144AF60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DVCS @ CLAS12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7DE33-19EA-6091-B801-E5202C367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1095982" cy="364913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RG-A Hydrogen Target (200 days approved, plus RG-K)</a:t>
            </a:r>
          </a:p>
          <a:p>
            <a:pPr lvl="1"/>
            <a:r>
              <a:rPr lang="en-US" dirty="0"/>
              <a:t>~50% of data acquired</a:t>
            </a:r>
          </a:p>
          <a:p>
            <a:r>
              <a:rPr lang="en-US" dirty="0"/>
              <a:t>RG-B Deuterium Target (90 days approved)</a:t>
            </a:r>
          </a:p>
          <a:p>
            <a:pPr lvl="1"/>
            <a:r>
              <a:rPr lang="en-US" dirty="0"/>
              <a:t>~50% of data acquired</a:t>
            </a:r>
          </a:p>
          <a:p>
            <a:r>
              <a:rPr lang="en-US" dirty="0"/>
              <a:t>RG-C Longitudinally polarized LH</a:t>
            </a:r>
            <a:r>
              <a:rPr lang="en-US" baseline="-25000" dirty="0"/>
              <a:t>3</a:t>
            </a:r>
            <a:r>
              <a:rPr lang="en-US" dirty="0"/>
              <a:t> and LD</a:t>
            </a:r>
            <a:r>
              <a:rPr lang="en-US" baseline="-25000" dirty="0"/>
              <a:t>3 </a:t>
            </a:r>
            <a:r>
              <a:rPr lang="en-US" dirty="0"/>
              <a:t>(80 days approved).</a:t>
            </a:r>
          </a:p>
          <a:p>
            <a:pPr lvl="1"/>
            <a:r>
              <a:rPr lang="en-US" dirty="0"/>
              <a:t>100% data taking completed March 2023</a:t>
            </a:r>
          </a:p>
          <a:p>
            <a:r>
              <a:rPr lang="en-US" dirty="0"/>
              <a:t>RG-L “ALERT” active and/or spectator tagging for n/p DVCS and coherent DVCS on D, He targets.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F704A-96FE-8B0C-7EE9-8DD113F9B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June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A55D-5C17-5B6B-6CB6-F718B0C3E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E9A99-1978-E573-DDE2-F7BA69727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83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8874D-D39B-C5AF-C06C-5E8EDCC61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97" y="589757"/>
            <a:ext cx="3259475" cy="1456267"/>
          </a:xfrm>
        </p:spPr>
        <p:txBody>
          <a:bodyPr/>
          <a:lstStyle/>
          <a:p>
            <a:r>
              <a:rPr lang="en-US" dirty="0"/>
              <a:t>CLAS12: </a:t>
            </a:r>
            <a:br>
              <a:rPr lang="en-US" dirty="0"/>
            </a:br>
            <a:r>
              <a:rPr lang="en-US" dirty="0"/>
              <a:t>Run Group 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43AA8-1F0A-6119-F5A1-76A4B04AC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6019" y="730647"/>
            <a:ext cx="6180140" cy="1632953"/>
          </a:xfrm>
        </p:spPr>
        <p:txBody>
          <a:bodyPr>
            <a:normAutofit/>
          </a:bodyPr>
          <a:lstStyle/>
          <a:p>
            <a:r>
              <a:rPr lang="en-US" dirty="0"/>
              <a:t>H(</a:t>
            </a:r>
            <a:r>
              <a:rPr lang="en-US" dirty="0" err="1"/>
              <a:t>e,e’p</a:t>
            </a:r>
            <a:r>
              <a:rPr lang="en-US" dirty="0"/>
              <a:t>𝛾)</a:t>
            </a:r>
          </a:p>
          <a:p>
            <a:r>
              <a:rPr lang="en-US" dirty="0"/>
              <a:t>~50% of available statistics, </a:t>
            </a:r>
            <a:br>
              <a:rPr lang="en-US" dirty="0"/>
            </a:br>
            <a:r>
              <a:rPr lang="en-US" dirty="0"/>
              <a:t>~25% of total projected statistics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56489-AB5C-EEF3-0301-22A782EC1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June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5B7EE-6A8B-891D-04BD-AF0B77A6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3B4D6-D8F8-183A-60CA-4AEFC24F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5F15CD-C47F-5708-3531-101892B21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718" y="2286132"/>
            <a:ext cx="8094001" cy="384122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BAE5D4-A10C-EA99-C130-93B40BFA3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97" y="3460534"/>
            <a:ext cx="2910152" cy="256778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99EBA0-1D61-B3AC-5722-4346586DEE22}"/>
              </a:ext>
            </a:extLst>
          </p:cNvPr>
          <p:cNvSpPr txBox="1"/>
          <p:nvPr/>
        </p:nvSpPr>
        <p:spPr>
          <a:xfrm>
            <a:off x="449496" y="2536108"/>
            <a:ext cx="2910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 12 phase space and relative count rate.</a:t>
            </a:r>
          </a:p>
          <a:p>
            <a:r>
              <a:rPr lang="en-US" dirty="0"/>
              <a:t>(6 GeV in red)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8DDEB9-9634-3A7C-5048-5AE7EEC874D4}"/>
              </a:ext>
            </a:extLst>
          </p:cNvPr>
          <p:cNvSpPr/>
          <p:nvPr/>
        </p:nvSpPr>
        <p:spPr>
          <a:xfrm>
            <a:off x="449496" y="2442574"/>
            <a:ext cx="2910152" cy="3585741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CAF032-DD27-A0FE-6F3F-E05E723293BE}"/>
              </a:ext>
            </a:extLst>
          </p:cNvPr>
          <p:cNvSpPr/>
          <p:nvPr/>
        </p:nvSpPr>
        <p:spPr>
          <a:xfrm>
            <a:off x="3904716" y="730648"/>
            <a:ext cx="8094003" cy="5396706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41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256F2D2-8194-2937-6C08-C9CE1D364158}"/>
              </a:ext>
            </a:extLst>
          </p:cNvPr>
          <p:cNvSpPr/>
          <p:nvPr/>
        </p:nvSpPr>
        <p:spPr>
          <a:xfrm>
            <a:off x="11230616" y="2242159"/>
            <a:ext cx="700833" cy="39332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F398FB-A51B-1220-A2C6-05CAF437A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731178"/>
          </a:xfrm>
        </p:spPr>
        <p:txBody>
          <a:bodyPr/>
          <a:lstStyle/>
          <a:p>
            <a:r>
              <a:rPr lang="en-US" dirty="0"/>
              <a:t>EIC Design </a:t>
            </a:r>
            <a:r>
              <a:rPr lang="en-US" i="1" cap="none" dirty="0">
                <a:latin typeface="+mn-lt"/>
              </a:rPr>
              <a:t>ep</a:t>
            </a:r>
            <a:r>
              <a:rPr lang="en-US" dirty="0"/>
              <a:t> Luminosity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25BF1-6D40-7722-9DF2-6468F31EF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3472491" cy="337515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Full Luminosity with Strong Hadron Cooling (SHC)</a:t>
            </a:r>
          </a:p>
          <a:p>
            <a:r>
              <a:rPr lang="en-US" dirty="0">
                <a:hlinkClick r:id="rId2"/>
              </a:rPr>
              <a:t>https://doi.org/10.18429/JACoW-IPAC2022-WEIXGD1</a:t>
            </a:r>
            <a:r>
              <a:rPr lang="en-US" dirty="0"/>
              <a:t> “Collisions will occur at a range of center-of-mass energies between 29 GeV and 140 GeV”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45BA99-94B6-CEE6-3FAA-0412A4A18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277" y="2146857"/>
            <a:ext cx="6946757" cy="41015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0AE77E-4958-86AA-529C-3E658A67AC8A}"/>
              </a:ext>
            </a:extLst>
          </p:cNvPr>
          <p:cNvSpPr txBox="1"/>
          <p:nvPr/>
        </p:nvSpPr>
        <p:spPr>
          <a:xfrm>
            <a:off x="4898758" y="1637969"/>
            <a:ext cx="6529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D.Xu</a:t>
            </a:r>
            <a:r>
              <a:rPr lang="en-US" dirty="0"/>
              <a:t>, </a:t>
            </a:r>
            <a:r>
              <a:rPr lang="en-US" i="1" dirty="0"/>
              <a:t>et al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https://</a:t>
            </a:r>
            <a:r>
              <a:rPr lang="en-US" dirty="0">
                <a:effectLst/>
                <a:latin typeface="Helvetica" pitchFamily="2" charset="0"/>
                <a:hlinkClick r:id="rId4"/>
              </a:rPr>
              <a:t>doi:10.18429/JACoW-IPAC2022-WEIXGD1</a:t>
            </a:r>
            <a:r>
              <a:rPr lang="en-US" dirty="0">
                <a:effectLst/>
                <a:latin typeface="Helvetica" pitchFamily="2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2432F6-019B-BFF5-2889-89AB4D443411}"/>
              </a:ext>
            </a:extLst>
          </p:cNvPr>
          <p:cNvSpPr txBox="1"/>
          <p:nvPr/>
        </p:nvSpPr>
        <p:spPr>
          <a:xfrm>
            <a:off x="9948077" y="3829644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A1155"/>
                </a:solidFill>
              </a:rPr>
              <a:t>18x275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0E366F-B981-EC65-69B3-DBD37249FFC7}"/>
              </a:ext>
            </a:extLst>
          </p:cNvPr>
          <p:cNvSpPr txBox="1"/>
          <p:nvPr/>
        </p:nvSpPr>
        <p:spPr>
          <a:xfrm>
            <a:off x="8672368" y="2679817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A1155"/>
                </a:solidFill>
              </a:rPr>
              <a:t>10x275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24F25E-B3FE-D229-3501-FA51874C3FB9}"/>
              </a:ext>
            </a:extLst>
          </p:cNvPr>
          <p:cNvSpPr txBox="1"/>
          <p:nvPr/>
        </p:nvSpPr>
        <p:spPr>
          <a:xfrm>
            <a:off x="7105876" y="2813379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A1155"/>
                </a:solidFill>
              </a:rPr>
              <a:t>10x100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B2E9AB-00F0-8EEF-375A-161AD9A448E9}"/>
              </a:ext>
            </a:extLst>
          </p:cNvPr>
          <p:cNvSpPr txBox="1"/>
          <p:nvPr/>
        </p:nvSpPr>
        <p:spPr>
          <a:xfrm>
            <a:off x="6392023" y="2986147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A1155"/>
                </a:solidFill>
              </a:rPr>
              <a:t>5x100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2792D1-A724-E328-35D5-2E150C8F8B89}"/>
              </a:ext>
            </a:extLst>
          </p:cNvPr>
          <p:cNvSpPr txBox="1"/>
          <p:nvPr/>
        </p:nvSpPr>
        <p:spPr>
          <a:xfrm>
            <a:off x="6013809" y="3792225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A1155"/>
                </a:solidFill>
              </a:rPr>
              <a:t>5x41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323545-84A2-8AC0-82C0-9DCE80EE13F6}"/>
              </a:ext>
            </a:extLst>
          </p:cNvPr>
          <p:cNvSpPr/>
          <p:nvPr/>
        </p:nvSpPr>
        <p:spPr>
          <a:xfrm>
            <a:off x="6178192" y="4146258"/>
            <a:ext cx="89043" cy="969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A47E53D7-74C7-C8B8-A5E6-A5CE8FD43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June 2023</a:t>
            </a:r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E7386F32-2EDA-8618-C335-A2D3C5D85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5F1072B-6C0D-7ECC-E5A2-C6E82F9DA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80DCA2-545F-324C-D317-B4AD77DDA93B}"/>
              </a:ext>
            </a:extLst>
          </p:cNvPr>
          <p:cNvSpPr txBox="1"/>
          <p:nvPr/>
        </p:nvSpPr>
        <p:spPr>
          <a:xfrm>
            <a:off x="11080950" y="3976891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10/fb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6749A0-7637-AB89-5646-4DF8BD89FDA3}"/>
              </a:ext>
            </a:extLst>
          </p:cNvPr>
          <p:cNvSpPr txBox="1"/>
          <p:nvPr/>
        </p:nvSpPr>
        <p:spPr>
          <a:xfrm>
            <a:off x="11080950" y="2537305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100/fb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67C5F18-F245-4D7F-AA07-90B5B396EFD8}"/>
                  </a:ext>
                </a:extLst>
              </p:cNvPr>
              <p:cNvSpPr txBox="1"/>
              <p:nvPr/>
            </p:nvSpPr>
            <p:spPr>
              <a:xfrm rot="16200000">
                <a:off x="10840916" y="4574729"/>
                <a:ext cx="1297919" cy="7703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𝑦𝑒𝑎𝑟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67C5F18-F245-4D7F-AA07-90B5B396E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0840916" y="4574729"/>
                <a:ext cx="1297919" cy="770339"/>
              </a:xfrm>
              <a:prstGeom prst="rect">
                <a:avLst/>
              </a:prstGeom>
              <a:blipFill>
                <a:blip r:embed="rId5"/>
                <a:stretch>
                  <a:fillRect l="-137097" r="-206452" b="-66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5832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623</TotalTime>
  <Words>1454</Words>
  <Application>Microsoft Macintosh PowerPoint</Application>
  <PresentationFormat>Widescreen</PresentationFormat>
  <Paragraphs>177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-apple-system</vt:lpstr>
      <vt:lpstr>Arial</vt:lpstr>
      <vt:lpstr>Calibri</vt:lpstr>
      <vt:lpstr>Calibri Light</vt:lpstr>
      <vt:lpstr>Cambria Math</vt:lpstr>
      <vt:lpstr>Comic Sans MS</vt:lpstr>
      <vt:lpstr>Helvetica</vt:lpstr>
      <vt:lpstr>Liberation Sans</vt:lpstr>
      <vt:lpstr>Symbol</vt:lpstr>
      <vt:lpstr>Celestial</vt:lpstr>
      <vt:lpstr>DVCS Experiments from Jefferson Lab to The EIC</vt:lpstr>
      <vt:lpstr>Hall A/C DVCS &amp; 𝜋0 at 12 GeV</vt:lpstr>
      <vt:lpstr>Hall A/C Past, Present,  and FUTURE DVCS </vt:lpstr>
      <vt:lpstr>Hall A 12 GeV DVCS results:  F.Georges et al, Phys.Rev.Lett. 128 (2022) 25, 252002</vt:lpstr>
      <vt:lpstr>Hall A DVCS results @12 geV</vt:lpstr>
      <vt:lpstr>Deep 𝜋0</vt:lpstr>
      <vt:lpstr>DVCS @ CLAS12</vt:lpstr>
      <vt:lpstr>CLAS12:  Run Group A:</vt:lpstr>
      <vt:lpstr>EIC Design ep Luminosity</vt:lpstr>
      <vt:lpstr>Proton DVCS @ EIC</vt:lpstr>
      <vt:lpstr>EIC ep and eA Luminosity</vt:lpstr>
      <vt:lpstr>Neutron DVCS @ EIC</vt:lpstr>
      <vt:lpstr>Nuclear DVCS @ EIC</vt:lpstr>
      <vt:lpstr>Nuclear DVCS with a 2nd EIC Detector</vt:lpstr>
      <vt:lpstr>𝛼dvcs</vt:lpstr>
      <vt:lpstr>Nuclear DVCS Simulations</vt:lpstr>
      <vt:lpstr>Double DVCS</vt:lpstr>
      <vt:lpstr>Conclusions</vt:lpstr>
      <vt:lpstr>More Slides</vt:lpstr>
      <vt:lpstr>Forward Tagging in EPIC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DVCS Experiments from Jefferson Lab to The EIC</dc:title>
  <dc:creator>Hyde, Charles E.</dc:creator>
  <cp:lastModifiedBy>Hyde, Charles E.</cp:lastModifiedBy>
  <cp:revision>1</cp:revision>
  <dcterms:created xsi:type="dcterms:W3CDTF">2023-06-11T14:45:47Z</dcterms:created>
  <dcterms:modified xsi:type="dcterms:W3CDTF">2023-06-12T01:09:07Z</dcterms:modified>
</cp:coreProperties>
</file>