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46" r:id="rId5"/>
  </p:sldMasterIdLst>
  <p:notesMasterIdLst>
    <p:notesMasterId r:id="rId14"/>
  </p:notesMasterIdLst>
  <p:handoutMasterIdLst>
    <p:handoutMasterId r:id="rId15"/>
  </p:handoutMasterIdLst>
  <p:sldIdLst>
    <p:sldId id="256" r:id="rId6"/>
    <p:sldId id="279" r:id="rId7"/>
    <p:sldId id="288" r:id="rId8"/>
    <p:sldId id="289" r:id="rId9"/>
    <p:sldId id="295" r:id="rId10"/>
    <p:sldId id="300" r:id="rId11"/>
    <p:sldId id="299" r:id="rId12"/>
    <p:sldId id="302" r:id="rId13"/>
  </p:sldIdLst>
  <p:sldSz cx="12188825" cy="6858000"/>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8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D1D"/>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7" autoAdjust="0"/>
    <p:restoredTop sz="50000" autoAdjust="0"/>
  </p:normalViewPr>
  <p:slideViewPr>
    <p:cSldViewPr snapToGrid="0" showGuides="1">
      <p:cViewPr varScale="1">
        <p:scale>
          <a:sx n="120" d="100"/>
          <a:sy n="120" d="100"/>
        </p:scale>
        <p:origin x="336" y="176"/>
      </p:cViewPr>
      <p:guideLst>
        <p:guide orient="horz" pos="4173"/>
        <p:guide pos="7412"/>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55" d="100"/>
          <a:sy n="55" d="100"/>
        </p:scale>
        <p:origin x="-1472" y="-64"/>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sz="quarter" idx="1"/>
          </p:nvPr>
        </p:nvSpPr>
        <p:spPr>
          <a:xfrm>
            <a:off x="3934375" y="0"/>
            <a:ext cx="3010953" cy="461325"/>
          </a:xfrm>
          <a:prstGeom prst="rect">
            <a:avLst/>
          </a:prstGeom>
        </p:spPr>
        <p:txBody>
          <a:bodyPr vert="horz" lIns="90654" tIns="45327" rIns="90654" bIns="45327" rtlCol="0"/>
          <a:lstStyle>
            <a:lvl1pPr algn="r">
              <a:defRPr sz="1200"/>
            </a:lvl1pPr>
          </a:lstStyle>
          <a:p>
            <a:fld id="{0B842F42-2CE9-4E35-95C1-410DC08A50B1}" type="datetimeFigureOut">
              <a:rPr lang="en-US" smtClean="0"/>
              <a:t>6/12/23</a:t>
            </a:fld>
            <a:endParaRPr lang="en-US"/>
          </a:p>
        </p:txBody>
      </p:sp>
      <p:sp>
        <p:nvSpPr>
          <p:cNvPr id="4" name="Footer Placeholder 3"/>
          <p:cNvSpPr>
            <a:spLocks noGrp="1"/>
          </p:cNvSpPr>
          <p:nvPr>
            <p:ph type="ftr" sz="quarter" idx="2"/>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a:p>
        </p:txBody>
      </p:sp>
      <p:sp>
        <p:nvSpPr>
          <p:cNvPr id="5" name="Slide Number Placeholder 4"/>
          <p:cNvSpPr>
            <a:spLocks noGrp="1"/>
          </p:cNvSpPr>
          <p:nvPr>
            <p:ph type="sldNum" sz="quarter" idx="3"/>
          </p:nvPr>
        </p:nvSpPr>
        <p:spPr>
          <a:xfrm>
            <a:off x="3934375" y="8757301"/>
            <a:ext cx="3010953" cy="461325"/>
          </a:xfrm>
          <a:prstGeom prst="rect">
            <a:avLst/>
          </a:prstGeom>
        </p:spPr>
        <p:txBody>
          <a:bodyPr vert="horz" lIns="90654" tIns="45327" rIns="90654" bIns="45327"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53" cy="461325"/>
          </a:xfrm>
          <a:prstGeom prst="rect">
            <a:avLst/>
          </a:prstGeom>
        </p:spPr>
        <p:txBody>
          <a:bodyPr vert="horz" lIns="90654" tIns="45327" rIns="90654" bIns="45327" rtlCol="0"/>
          <a:lstStyle>
            <a:lvl1pPr algn="l">
              <a:defRPr sz="1200"/>
            </a:lvl1pPr>
          </a:lstStyle>
          <a:p>
            <a:endParaRPr lang="en-US"/>
          </a:p>
        </p:txBody>
      </p:sp>
      <p:sp>
        <p:nvSpPr>
          <p:cNvPr id="3" name="Date Placeholder 2"/>
          <p:cNvSpPr>
            <a:spLocks noGrp="1"/>
          </p:cNvSpPr>
          <p:nvPr>
            <p:ph type="dt" idx="1"/>
          </p:nvPr>
        </p:nvSpPr>
        <p:spPr>
          <a:xfrm>
            <a:off x="3934375" y="0"/>
            <a:ext cx="3010953" cy="461325"/>
          </a:xfrm>
          <a:prstGeom prst="rect">
            <a:avLst/>
          </a:prstGeom>
        </p:spPr>
        <p:txBody>
          <a:bodyPr vert="horz" lIns="90654" tIns="45327" rIns="90654" bIns="45327" rtlCol="0"/>
          <a:lstStyle>
            <a:lvl1pPr algn="r">
              <a:defRPr sz="1200"/>
            </a:lvl1pPr>
          </a:lstStyle>
          <a:p>
            <a:fld id="{6F282904-F315-4730-8D91-37D99E141A6F}" type="datetimeFigureOut">
              <a:rPr lang="en-US" smtClean="0"/>
              <a:t>6/12/23</a:t>
            </a:fld>
            <a:endParaRPr lang="en-US"/>
          </a:p>
        </p:txBody>
      </p:sp>
      <p:sp>
        <p:nvSpPr>
          <p:cNvPr id="4" name="Slide Image Placeholder 3"/>
          <p:cNvSpPr>
            <a:spLocks noGrp="1" noRot="1" noChangeAspect="1"/>
          </p:cNvSpPr>
          <p:nvPr>
            <p:ph type="sldImg" idx="2"/>
          </p:nvPr>
        </p:nvSpPr>
        <p:spPr>
          <a:xfrm>
            <a:off x="401638" y="690563"/>
            <a:ext cx="6143625" cy="3457575"/>
          </a:xfrm>
          <a:prstGeom prst="rect">
            <a:avLst/>
          </a:prstGeom>
          <a:noFill/>
          <a:ln w="12700">
            <a:solidFill>
              <a:prstClr val="black"/>
            </a:solidFill>
          </a:ln>
        </p:spPr>
        <p:txBody>
          <a:bodyPr vert="horz" lIns="90654" tIns="45327" rIns="90654" bIns="45327" rtlCol="0" anchor="ctr"/>
          <a:lstStyle/>
          <a:p>
            <a:endParaRPr lang="en-US"/>
          </a:p>
        </p:txBody>
      </p:sp>
      <p:sp>
        <p:nvSpPr>
          <p:cNvPr id="5" name="Notes Placeholder 4"/>
          <p:cNvSpPr>
            <a:spLocks noGrp="1"/>
          </p:cNvSpPr>
          <p:nvPr>
            <p:ph type="body" sz="quarter" idx="3"/>
          </p:nvPr>
        </p:nvSpPr>
        <p:spPr>
          <a:xfrm>
            <a:off x="695319" y="4380225"/>
            <a:ext cx="5556262" cy="4148776"/>
          </a:xfrm>
          <a:prstGeom prst="rect">
            <a:avLst/>
          </a:prstGeom>
        </p:spPr>
        <p:txBody>
          <a:bodyPr vert="horz" lIns="90654" tIns="45327" rIns="90654" bIns="45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301"/>
            <a:ext cx="3010953" cy="461325"/>
          </a:xfrm>
          <a:prstGeom prst="rect">
            <a:avLst/>
          </a:prstGeom>
        </p:spPr>
        <p:txBody>
          <a:bodyPr vert="horz" lIns="90654" tIns="45327" rIns="90654" bIns="45327" rtlCol="0" anchor="b"/>
          <a:lstStyle>
            <a:lvl1pPr algn="l">
              <a:defRPr sz="1200"/>
            </a:lvl1pPr>
          </a:lstStyle>
          <a:p>
            <a:endParaRPr lang="en-US"/>
          </a:p>
        </p:txBody>
      </p:sp>
      <p:sp>
        <p:nvSpPr>
          <p:cNvPr id="7" name="Slide Number Placeholder 6"/>
          <p:cNvSpPr>
            <a:spLocks noGrp="1"/>
          </p:cNvSpPr>
          <p:nvPr>
            <p:ph type="sldNum" sz="quarter" idx="5"/>
          </p:nvPr>
        </p:nvSpPr>
        <p:spPr>
          <a:xfrm>
            <a:off x="3934375" y="8757301"/>
            <a:ext cx="3010953" cy="461325"/>
          </a:xfrm>
          <a:prstGeom prst="rect">
            <a:avLst/>
          </a:prstGeom>
        </p:spPr>
        <p:txBody>
          <a:bodyPr vert="horz" lIns="90654" tIns="45327" rIns="90654" bIns="45327"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1" y="0"/>
            <a:ext cx="12188825" cy="6076045"/>
          </a:xfrm>
          <a:prstGeom prst="rect">
            <a:avLst/>
          </a:prstGeom>
        </p:spPr>
      </p:pic>
      <p:sp>
        <p:nvSpPr>
          <p:cNvPr id="2" name="Title 1"/>
          <p:cNvSpPr>
            <a:spLocks noGrp="1"/>
          </p:cNvSpPr>
          <p:nvPr userDrawn="1">
            <p:ph type="ctrTitle"/>
          </p:nvPr>
        </p:nvSpPr>
        <p:spPr>
          <a:xfrm>
            <a:off x="339005" y="610558"/>
            <a:ext cx="11558027" cy="484748"/>
          </a:xfrm>
        </p:spPr>
        <p:txBody>
          <a:bodyPr/>
          <a:lstStyle>
            <a:lvl1pPr algn="l">
              <a:defRPr sz="3000" b="1" baseline="0">
                <a:solidFill>
                  <a:srgbClr val="BE1D1D"/>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339005" y="4070980"/>
            <a:ext cx="11151153"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53368" y="6341579"/>
            <a:ext cx="1758870"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2518"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311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510909"/>
          </a:xfrm>
        </p:spPr>
        <p:txBody>
          <a:bodyPr/>
          <a:lstStyle>
            <a:lvl1pPr>
              <a:defRPr>
                <a:solidFill>
                  <a:srgbClr val="BE1D1D"/>
                </a:solidFill>
              </a:defRPr>
            </a:lvl1p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50190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rgbClr val="BE1D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rgbClr val="BE1D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458" y="310207"/>
            <a:ext cx="11501908"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E0BEE3-C980-194E-B358-9F8D4F1E6D1C}" type="datetimeFigureOut">
              <a:rPr lang="en-US" smtClean="0">
                <a:solidFill>
                  <a:prstClr val="black">
                    <a:tint val="75000"/>
                  </a:prstClr>
                </a:solidFill>
              </a:rPr>
              <a:pPr/>
              <a:t>6/12/23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E40C08-328B-4D44-9EC1-8F253B8E433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563" y="289937"/>
            <a:ext cx="11375136"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967567" y="6540335"/>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tx1"/>
                </a:solidFill>
                <a:latin typeface="Arial" pitchFamily="34" charset="0"/>
                <a:cs typeface="Arial" pitchFamily="34" charset="0"/>
              </a:rPr>
              <a:pPr algn="r" defTabSz="173038">
                <a:lnSpc>
                  <a:spcPct val="90000"/>
                </a:lnSpc>
                <a:tabLst>
                  <a:tab pos="230188" algn="l"/>
                </a:tabLst>
                <a:defRPr/>
              </a:pPr>
              <a:t>‹#›</a:t>
            </a:fld>
            <a:endParaRPr lang="en-US" sz="1000" dirty="0">
              <a:solidFill>
                <a:schemeClr val="tx1"/>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353368" y="6341579"/>
            <a:ext cx="1758870"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1" r:id="rId4"/>
  </p:sldLayoutIdLst>
  <p:hf hdr="0" ftr="0" dt="0"/>
  <p:txStyles>
    <p:title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EE0BEE3-C980-194E-B358-9F8D4F1E6D1C}" type="datetimeFigureOut">
              <a:rPr lang="en-US" smtClean="0">
                <a:solidFill>
                  <a:prstClr val="black">
                    <a:tint val="75000"/>
                  </a:prstClr>
                </a:solidFill>
                <a:latin typeface="Calibri" panose="020F0502020204030204"/>
                <a:cs typeface=""/>
              </a:rPr>
              <a:pPr fontAlgn="auto">
                <a:spcBef>
                  <a:spcPts val="0"/>
                </a:spcBef>
                <a:spcAft>
                  <a:spcPts val="0"/>
                </a:spcAft>
              </a:pPr>
              <a:t>6/12/23</a:t>
            </a:fld>
            <a:endParaRPr lang="en-US" dirty="0">
              <a:solidFill>
                <a:prstClr val="black">
                  <a:tint val="75000"/>
                </a:prstClr>
              </a:solidFill>
              <a:latin typeface="Calibri" panose="020F0502020204030204"/>
              <a:cs typeface=""/>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BE40C08-328B-4D44-9EC1-8F253B8E4333}" type="slidenum">
              <a:rPr lang="en-US" smtClean="0">
                <a:solidFill>
                  <a:prstClr val="black">
                    <a:tint val="75000"/>
                  </a:prstClr>
                </a:solidFill>
                <a:latin typeface="Calibri" panose="020F0502020204030204"/>
                <a:cs typeface=""/>
              </a:rPr>
              <a:pPr fontAlgn="auto">
                <a:spcBef>
                  <a:spcPts val="0"/>
                </a:spcBef>
                <a:spcAft>
                  <a:spcPts val="0"/>
                </a:spcAft>
              </a:pPr>
              <a:t>‹#›</a:t>
            </a:fld>
            <a:endParaRPr lang="en-US">
              <a:solidFill>
                <a:prstClr val="black">
                  <a:tint val="75000"/>
                </a:prstClr>
              </a:solidFill>
              <a:latin typeface="Calibri" panose="020F0502020204030204"/>
              <a:cs typeface=""/>
            </a:endParaRPr>
          </a:p>
        </p:txBody>
      </p:sp>
    </p:spTree>
    <p:extLst>
      <p:ext uri="{BB962C8B-B14F-4D97-AF65-F5344CB8AC3E}">
        <p14:creationId xmlns:p14="http://schemas.microsoft.com/office/powerpoint/2010/main" val="6852902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hyperlink" Target="https://indico.bnl.gov/event/9794/" TargetMode="External"/><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hyperlink" Target="https://indico.bnl.gov/event/11669/overview" TargetMode="External"/><Relationship Id="rId4" Type="http://schemas.openxmlformats.org/officeDocument/2006/relationships/hyperlink" Target="https://indico.bnl.gov/event/10677/overview"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945" y="1186002"/>
            <a:ext cx="11100934" cy="2839239"/>
          </a:xfrm>
        </p:spPr>
        <p:txBody>
          <a:bodyPr/>
          <a:lstStyle/>
          <a:p>
            <a:r>
              <a:rPr lang="en-US" sz="4200" dirty="0">
                <a:solidFill>
                  <a:srgbClr val="BE1D1D"/>
                </a:solidFill>
              </a:rPr>
              <a:t>Center for Nuclear </a:t>
            </a:r>
            <a:r>
              <a:rPr lang="en-US" sz="4200" dirty="0" err="1">
                <a:solidFill>
                  <a:srgbClr val="BE1D1D"/>
                </a:solidFill>
              </a:rPr>
              <a:t>Femtography</a:t>
            </a:r>
            <a:r>
              <a:rPr lang="en-US" sz="4200" dirty="0">
                <a:solidFill>
                  <a:srgbClr val="BE1D1D"/>
                </a:solidFill>
              </a:rPr>
              <a:t> (CNF)</a:t>
            </a:r>
            <a:br>
              <a:rPr lang="en-US" sz="4200" dirty="0">
                <a:solidFill>
                  <a:srgbClr val="BE1D1D"/>
                </a:solidFill>
              </a:rPr>
            </a:br>
            <a:r>
              <a:rPr lang="en-US" sz="4200" dirty="0">
                <a:solidFill>
                  <a:srgbClr val="BE1D1D"/>
                </a:solidFill>
              </a:rPr>
              <a:t>Generalized Parton Distributions and Global Analysis – Workshop</a:t>
            </a:r>
            <a:br>
              <a:rPr lang="en-US" sz="4200" dirty="0">
                <a:solidFill>
                  <a:srgbClr val="BE1D1D"/>
                </a:solidFill>
              </a:rPr>
            </a:br>
            <a:br>
              <a:rPr lang="en-US" sz="4200" dirty="0">
                <a:solidFill>
                  <a:srgbClr val="BE1D1D"/>
                </a:solidFill>
              </a:rPr>
            </a:br>
            <a:endParaRPr lang="en-US" sz="4200" dirty="0">
              <a:solidFill>
                <a:srgbClr val="BE1D1D"/>
              </a:solidFill>
            </a:endParaRPr>
          </a:p>
        </p:txBody>
      </p:sp>
      <p:sp>
        <p:nvSpPr>
          <p:cNvPr id="4" name="Subtitle 3"/>
          <p:cNvSpPr>
            <a:spLocks noGrp="1"/>
          </p:cNvSpPr>
          <p:nvPr>
            <p:ph type="subTitle" idx="1"/>
          </p:nvPr>
        </p:nvSpPr>
        <p:spPr>
          <a:xfrm>
            <a:off x="349165" y="2888062"/>
            <a:ext cx="5843134" cy="2842825"/>
          </a:xfrm>
        </p:spPr>
        <p:txBody>
          <a:bodyPr/>
          <a:lstStyle/>
          <a:p>
            <a:pPr defTabSz="914400">
              <a:spcBef>
                <a:spcPts val="0"/>
              </a:spcBef>
              <a:defRPr/>
            </a:pPr>
            <a:endParaRPr lang="en-US" b="1" dirty="0"/>
          </a:p>
          <a:p>
            <a:pPr defTabSz="914400">
              <a:spcBef>
                <a:spcPts val="0"/>
              </a:spcBef>
              <a:defRPr/>
            </a:pPr>
            <a:endParaRPr lang="en-US" b="1" dirty="0"/>
          </a:p>
          <a:p>
            <a:pPr defTabSz="914400">
              <a:spcBef>
                <a:spcPts val="0"/>
              </a:spcBef>
              <a:defRPr/>
            </a:pPr>
            <a:endParaRPr lang="en-US" b="1" dirty="0"/>
          </a:p>
          <a:p>
            <a:pPr defTabSz="914400">
              <a:spcBef>
                <a:spcPts val="0"/>
              </a:spcBef>
              <a:defRPr/>
            </a:pPr>
            <a:r>
              <a:rPr lang="en-US" b="1" dirty="0"/>
              <a:t>Latifa Elouadrhiri</a:t>
            </a:r>
            <a:br>
              <a:rPr lang="en-US" b="1" dirty="0"/>
            </a:br>
            <a:r>
              <a:rPr lang="en-US" dirty="0"/>
              <a:t>Acting Director</a:t>
            </a:r>
          </a:p>
          <a:p>
            <a:pPr defTabSz="914400">
              <a:defRPr/>
            </a:pPr>
            <a:r>
              <a:rPr lang="en-US" sz="2000" dirty="0"/>
              <a:t>Newport News, Virginia</a:t>
            </a:r>
            <a:br>
              <a:rPr lang="en-US" sz="2000" dirty="0"/>
            </a:br>
            <a:r>
              <a:rPr lang="en-US" sz="2000" dirty="0"/>
              <a:t>June 12, 2023</a:t>
            </a:r>
            <a:endParaRPr lang="en-US" sz="2000" b="1" dirty="0"/>
          </a:p>
          <a:p>
            <a:endParaRPr lang="en-US" dirty="0"/>
          </a:p>
        </p:txBody>
      </p:sp>
      <p:cxnSp>
        <p:nvCxnSpPr>
          <p:cNvPr id="5" name="Straight Connector 4">
            <a:extLst>
              <a:ext uri="{FF2B5EF4-FFF2-40B4-BE49-F238E27FC236}">
                <a16:creationId xmlns:a16="http://schemas.microsoft.com/office/drawing/2014/main" id="{70A59B12-1304-46F6-B525-AD3F928EFC4A}"/>
              </a:ext>
            </a:extLst>
          </p:cNvPr>
          <p:cNvCxnSpPr/>
          <p:nvPr/>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6" name="Picture 2" descr="Home">
            <a:extLst>
              <a:ext uri="{FF2B5EF4-FFF2-40B4-BE49-F238E27FC236}">
                <a16:creationId xmlns:a16="http://schemas.microsoft.com/office/drawing/2014/main" id="{7C37554C-6F42-41BF-B644-7DB0E3ECC2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91582" y="166202"/>
            <a:ext cx="2741642" cy="687238"/>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18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484748"/>
          </a:xfrm>
        </p:spPr>
        <p:txBody>
          <a:bodyPr/>
          <a:lstStyle/>
          <a:p>
            <a:r>
              <a:rPr lang="en-US" dirty="0"/>
              <a:t>Mission</a:t>
            </a:r>
          </a:p>
        </p:txBody>
      </p:sp>
      <p:pic>
        <p:nvPicPr>
          <p:cNvPr id="4" name="Content Placeholder 3">
            <a:extLst>
              <a:ext uri="{FF2B5EF4-FFF2-40B4-BE49-F238E27FC236}">
                <a16:creationId xmlns:a16="http://schemas.microsoft.com/office/drawing/2014/main" id="{7BAC0019-B0FD-401B-B2CB-2FA75321C35B}"/>
              </a:ext>
            </a:extLst>
          </p:cNvPr>
          <p:cNvPicPr>
            <a:picLocks noGrp="1" noChangeAspect="1"/>
          </p:cNvPicPr>
          <p:nvPr>
            <p:ph idx="1"/>
          </p:nvPr>
        </p:nvPicPr>
        <p:blipFill>
          <a:blip r:embed="rId2"/>
          <a:stretch>
            <a:fillRect/>
          </a:stretch>
        </p:blipFill>
        <p:spPr>
          <a:xfrm>
            <a:off x="969025" y="1107703"/>
            <a:ext cx="10067570" cy="3286160"/>
          </a:xfrm>
          <a:prstGeom prst="rect">
            <a:avLst/>
          </a:prstGeom>
        </p:spPr>
      </p:pic>
      <p:sp>
        <p:nvSpPr>
          <p:cNvPr id="7" name="Content Placeholder 2">
            <a:extLst>
              <a:ext uri="{FF2B5EF4-FFF2-40B4-BE49-F238E27FC236}">
                <a16:creationId xmlns:a16="http://schemas.microsoft.com/office/drawing/2014/main" id="{5225DEEB-B503-47BC-BA1D-A6FD00412359}"/>
              </a:ext>
            </a:extLst>
          </p:cNvPr>
          <p:cNvSpPr txBox="1">
            <a:spLocks/>
          </p:cNvSpPr>
          <p:nvPr/>
        </p:nvSpPr>
        <p:spPr bwMode="auto">
          <a:xfrm>
            <a:off x="969025" y="1659369"/>
            <a:ext cx="10067570" cy="4513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endParaRPr lang="en-US" dirty="0"/>
          </a:p>
          <a:p>
            <a:pPr marL="0" indent="0">
              <a:buNone/>
            </a:pPr>
            <a:endParaRPr lang="en-US" dirty="0"/>
          </a:p>
          <a:p>
            <a:endParaRPr lang="en-US" dirty="0"/>
          </a:p>
          <a:p>
            <a:endParaRPr lang="en-US" dirty="0"/>
          </a:p>
          <a:p>
            <a:endParaRPr lang="en-US" dirty="0"/>
          </a:p>
          <a:p>
            <a:endParaRPr lang="en-US" dirty="0"/>
          </a:p>
          <a:p>
            <a:r>
              <a:rPr lang="en-US" dirty="0"/>
              <a:t>Supported by the Commonwealth of Virginia</a:t>
            </a:r>
          </a:p>
          <a:p>
            <a:r>
              <a:rPr lang="en-US" dirty="0"/>
              <a:t>Hosted at Jefferson Lab and supported SURA</a:t>
            </a:r>
          </a:p>
        </p:txBody>
      </p:sp>
      <p:pic>
        <p:nvPicPr>
          <p:cNvPr id="8" name="Picture 2" descr="Home">
            <a:extLst>
              <a:ext uri="{FF2B5EF4-FFF2-40B4-BE49-F238E27FC236}">
                <a16:creationId xmlns:a16="http://schemas.microsoft.com/office/drawing/2014/main" id="{7C37554C-6F42-41BF-B644-7DB0E3ECC2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91582" y="166202"/>
            <a:ext cx="2741642" cy="687238"/>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8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F666-987A-4884-8894-6DB2DB61AAA8}"/>
              </a:ext>
            </a:extLst>
          </p:cNvPr>
          <p:cNvSpPr>
            <a:spLocks noGrp="1"/>
          </p:cNvSpPr>
          <p:nvPr>
            <p:ph type="title"/>
          </p:nvPr>
        </p:nvSpPr>
        <p:spPr>
          <a:xfrm>
            <a:off x="294308" y="229479"/>
            <a:ext cx="6028114" cy="1325563"/>
          </a:xfrm>
        </p:spPr>
        <p:txBody>
          <a:bodyPr>
            <a:normAutofit fontScale="90000"/>
          </a:bodyPr>
          <a:lstStyle/>
          <a:p>
            <a:r>
              <a:rPr lang="en-US" sz="3100" dirty="0">
                <a:solidFill>
                  <a:srgbClr val="FF0000"/>
                </a:solidFill>
              </a:rPr>
              <a:t>Research directions:</a:t>
            </a:r>
            <a:br>
              <a:rPr lang="en-US" dirty="0"/>
            </a:br>
            <a:r>
              <a:rPr lang="en-US" sz="2400" dirty="0">
                <a:solidFill>
                  <a:srgbClr val="3333FF"/>
                </a:solidFill>
              </a:rPr>
              <a:t>Imaging &amp; Mechanical Structure of the Nucleon</a:t>
            </a:r>
            <a:br>
              <a:rPr lang="en-US" sz="1800" dirty="0"/>
            </a:br>
            <a:endParaRPr lang="en-US" sz="1800" dirty="0"/>
          </a:p>
        </p:txBody>
      </p:sp>
      <p:sp>
        <p:nvSpPr>
          <p:cNvPr id="3" name="Content Placeholder 2">
            <a:extLst>
              <a:ext uri="{FF2B5EF4-FFF2-40B4-BE49-F238E27FC236}">
                <a16:creationId xmlns:a16="http://schemas.microsoft.com/office/drawing/2014/main" id="{CB5AE7D4-B0DE-49FC-932B-3561186B3105}"/>
              </a:ext>
            </a:extLst>
          </p:cNvPr>
          <p:cNvSpPr>
            <a:spLocks noGrp="1"/>
          </p:cNvSpPr>
          <p:nvPr>
            <p:ph idx="1"/>
          </p:nvPr>
        </p:nvSpPr>
        <p:spPr>
          <a:xfrm>
            <a:off x="243089" y="1198357"/>
            <a:ext cx="5417479" cy="1933733"/>
          </a:xfrm>
        </p:spPr>
        <p:txBody>
          <a:bodyPr>
            <a:normAutofit/>
          </a:bodyPr>
          <a:lstStyle/>
          <a:p>
            <a:pPr marL="0" indent="0">
              <a:buNone/>
            </a:pPr>
            <a:r>
              <a:rPr lang="en-US" sz="1800" dirty="0"/>
              <a:t>Generalized </a:t>
            </a:r>
            <a:r>
              <a:rPr lang="en-US" sz="1800" dirty="0" err="1"/>
              <a:t>parton</a:t>
            </a:r>
            <a:r>
              <a:rPr lang="en-US" sz="1800" dirty="0"/>
              <a:t> distributions (GPDs) can be probed through processes like deeply virtual Compton scattering and provide an important tool to visualize the proton. </a:t>
            </a:r>
          </a:p>
          <a:p>
            <a:endParaRPr lang="en-US" dirty="0"/>
          </a:p>
        </p:txBody>
      </p:sp>
      <p:pic>
        <p:nvPicPr>
          <p:cNvPr id="2050" name="Picture 2" descr="Imaging the proton through generalized parton distributions">
            <a:extLst>
              <a:ext uri="{FF2B5EF4-FFF2-40B4-BE49-F238E27FC236}">
                <a16:creationId xmlns:a16="http://schemas.microsoft.com/office/drawing/2014/main" id="{834DD2FD-F4A6-41AD-81FC-F988C83A4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597" y="2366478"/>
            <a:ext cx="2144465" cy="1530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easurement of Deeply Virtual Compton Scattering at HERA - CERN Document  Server">
            <a:extLst>
              <a:ext uri="{FF2B5EF4-FFF2-40B4-BE49-F238E27FC236}">
                <a16:creationId xmlns:a16="http://schemas.microsoft.com/office/drawing/2014/main" id="{A118A580-F9A1-4932-970D-C4803F08C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00" y="2525916"/>
            <a:ext cx="1965317" cy="12007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74FF666-987A-4884-8894-6DB2DB61AAA8}"/>
              </a:ext>
            </a:extLst>
          </p:cNvPr>
          <p:cNvSpPr txBox="1">
            <a:spLocks/>
          </p:cNvSpPr>
          <p:nvPr/>
        </p:nvSpPr>
        <p:spPr bwMode="auto">
          <a:xfrm>
            <a:off x="6288542" y="535576"/>
            <a:ext cx="6317115" cy="132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7500" lnSpcReduction="10000"/>
          </a:bodyPr>
          <a:lst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br>
              <a:rPr lang="en-US" dirty="0"/>
            </a:br>
            <a:r>
              <a:rPr lang="en-US" sz="2500" dirty="0">
                <a:solidFill>
                  <a:srgbClr val="3333FF"/>
                </a:solidFill>
              </a:rPr>
              <a:t>Large-scale simulations of the proton structure:</a:t>
            </a:r>
            <a:br>
              <a:rPr lang="en-US" sz="2500" dirty="0"/>
            </a:br>
            <a:endParaRPr lang="en-US" sz="2500" dirty="0"/>
          </a:p>
        </p:txBody>
      </p:sp>
      <p:sp>
        <p:nvSpPr>
          <p:cNvPr id="7" name="Content Placeholder 2">
            <a:extLst>
              <a:ext uri="{FF2B5EF4-FFF2-40B4-BE49-F238E27FC236}">
                <a16:creationId xmlns:a16="http://schemas.microsoft.com/office/drawing/2014/main" id="{CB5AE7D4-B0DE-49FC-932B-3561186B3105}"/>
              </a:ext>
            </a:extLst>
          </p:cNvPr>
          <p:cNvSpPr txBox="1">
            <a:spLocks/>
          </p:cNvSpPr>
          <p:nvPr/>
        </p:nvSpPr>
        <p:spPr bwMode="auto">
          <a:xfrm>
            <a:off x="6322422" y="1434002"/>
            <a:ext cx="5499463" cy="838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800" dirty="0"/>
              <a:t>QCD is the fundamental theory of strong interactions. It is a field theory that can be approximated on a four-dimensional Euclidean lattice, allowing researchers to use supercomputers to simulate this theory on lattice</a:t>
            </a:r>
          </a:p>
          <a:p>
            <a:endParaRPr lang="en-US" sz="1800" dirty="0"/>
          </a:p>
        </p:txBody>
      </p:sp>
      <p:pic>
        <p:nvPicPr>
          <p:cNvPr id="8" name="Picture 2" descr="Texas Boosts U.S. Science with Fastest Academic Supercomputer in the World  - UT News">
            <a:extLst>
              <a:ext uri="{FF2B5EF4-FFF2-40B4-BE49-F238E27FC236}">
                <a16:creationId xmlns:a16="http://schemas.microsoft.com/office/drawing/2014/main" id="{D0FD3C80-AD84-42C1-BE62-E71270D0B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194" y="2841180"/>
            <a:ext cx="2212710" cy="14770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attice QCD for Nuclear Physics">
            <a:extLst>
              <a:ext uri="{FF2B5EF4-FFF2-40B4-BE49-F238E27FC236}">
                <a16:creationId xmlns:a16="http://schemas.microsoft.com/office/drawing/2014/main" id="{C0164C25-7304-44D2-9A15-CD884E1C4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508" y="2891236"/>
            <a:ext cx="1628512" cy="162851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74FF666-987A-4884-8894-6DB2DB61AAA8}"/>
              </a:ext>
            </a:extLst>
          </p:cNvPr>
          <p:cNvSpPr txBox="1">
            <a:spLocks/>
          </p:cNvSpPr>
          <p:nvPr/>
        </p:nvSpPr>
        <p:spPr bwMode="auto">
          <a:xfrm>
            <a:off x="230772" y="4150589"/>
            <a:ext cx="10859593" cy="132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7500"/>
          </a:bodyPr>
          <a:lstStyle>
            <a:lvl1pPr algn="l" rtl="0" eaLnBrk="1" fontAlgn="base" hangingPunct="1">
              <a:lnSpc>
                <a:spcPct val="85000"/>
              </a:lnSpc>
              <a:spcBef>
                <a:spcPct val="0"/>
              </a:spcBef>
              <a:spcAft>
                <a:spcPct val="0"/>
              </a:spcAft>
              <a:defRPr sz="3000"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br>
              <a:rPr lang="en-US" dirty="0"/>
            </a:br>
            <a:r>
              <a:rPr lang="en-US" sz="2700" dirty="0">
                <a:solidFill>
                  <a:srgbClr val="3333FF"/>
                </a:solidFill>
              </a:rPr>
              <a:t>Machine Learning/Artificial </a:t>
            </a:r>
            <a:r>
              <a:rPr lang="en-US" sz="2700">
                <a:solidFill>
                  <a:srgbClr val="3333FF"/>
                </a:solidFill>
              </a:rPr>
              <a:t>Intelligence in </a:t>
            </a:r>
            <a:r>
              <a:rPr lang="en-US" sz="2700" dirty="0" err="1">
                <a:solidFill>
                  <a:srgbClr val="3333FF"/>
                </a:solidFill>
              </a:rPr>
              <a:t>Femtography</a:t>
            </a:r>
            <a:endParaRPr lang="en-US" sz="2700" dirty="0"/>
          </a:p>
        </p:txBody>
      </p:sp>
      <p:sp>
        <p:nvSpPr>
          <p:cNvPr id="12" name="Content Placeholder 2">
            <a:extLst>
              <a:ext uri="{FF2B5EF4-FFF2-40B4-BE49-F238E27FC236}">
                <a16:creationId xmlns:a16="http://schemas.microsoft.com/office/drawing/2014/main" id="{CB5AE7D4-B0DE-49FC-932B-3561186B3105}"/>
              </a:ext>
            </a:extLst>
          </p:cNvPr>
          <p:cNvSpPr txBox="1">
            <a:spLocks/>
          </p:cNvSpPr>
          <p:nvPr/>
        </p:nvSpPr>
        <p:spPr bwMode="auto">
          <a:xfrm>
            <a:off x="130629" y="5119262"/>
            <a:ext cx="9614263" cy="6255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Many intermediate steps in experiment  and theory involve large amounts of data and computer simulations</a:t>
            </a:r>
          </a:p>
          <a:p>
            <a:r>
              <a:rPr lang="en-US" sz="1800" dirty="0"/>
              <a:t>Using ML/AI techniques and in collaboration with computer scientists and mathematicians, nuclear physicists will be able to obtain results in a timely and resource-saving manner. </a:t>
            </a:r>
          </a:p>
          <a:p>
            <a:pPr marL="0" indent="0">
              <a:buFont typeface="Arial" charset="0"/>
              <a:buNone/>
            </a:pPr>
            <a:endParaRPr lang="en-US" sz="2000" dirty="0"/>
          </a:p>
        </p:txBody>
      </p:sp>
      <p:pic>
        <p:nvPicPr>
          <p:cNvPr id="13" name="Picture 2" descr="Machine Learning/Artificial Intelligence in Femtography">
            <a:extLst>
              <a:ext uri="{FF2B5EF4-FFF2-40B4-BE49-F238E27FC236}">
                <a16:creationId xmlns:a16="http://schemas.microsoft.com/office/drawing/2014/main" id="{FB91FCFA-30DC-45FC-B030-E71FDDE7E5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828" y="4539345"/>
            <a:ext cx="2169614" cy="15484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me">
            <a:extLst>
              <a:ext uri="{FF2B5EF4-FFF2-40B4-BE49-F238E27FC236}">
                <a16:creationId xmlns:a16="http://schemas.microsoft.com/office/drawing/2014/main" id="{7C37554C-6F42-41BF-B644-7DB0E3ECC22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91582" y="192328"/>
            <a:ext cx="2741642" cy="687238"/>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8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697C-0F80-420F-877C-030CE1C19078}"/>
              </a:ext>
            </a:extLst>
          </p:cNvPr>
          <p:cNvSpPr>
            <a:spLocks noGrp="1"/>
          </p:cNvSpPr>
          <p:nvPr>
            <p:ph type="title"/>
          </p:nvPr>
        </p:nvSpPr>
        <p:spPr>
          <a:xfrm>
            <a:off x="347472" y="310208"/>
            <a:ext cx="11422261" cy="484748"/>
          </a:xfrm>
        </p:spPr>
        <p:txBody>
          <a:bodyPr/>
          <a:lstStyle/>
          <a:p>
            <a:r>
              <a:rPr lang="en-US" dirty="0"/>
              <a:t>CNF Workshops</a:t>
            </a:r>
          </a:p>
        </p:txBody>
      </p:sp>
      <p:pic>
        <p:nvPicPr>
          <p:cNvPr id="5" name="Picture 4">
            <a:extLst>
              <a:ext uri="{FF2B5EF4-FFF2-40B4-BE49-F238E27FC236}">
                <a16:creationId xmlns:a16="http://schemas.microsoft.com/office/drawing/2014/main" id="{CE2FEDBD-85F5-47C8-99BB-24864E0319BD}"/>
              </a:ext>
            </a:extLst>
          </p:cNvPr>
          <p:cNvPicPr>
            <a:picLocks noChangeAspect="1"/>
          </p:cNvPicPr>
          <p:nvPr/>
        </p:nvPicPr>
        <p:blipFill>
          <a:blip r:embed="rId2"/>
          <a:stretch>
            <a:fillRect/>
          </a:stretch>
        </p:blipFill>
        <p:spPr>
          <a:xfrm>
            <a:off x="254377" y="857605"/>
            <a:ext cx="5294405" cy="2094602"/>
          </a:xfrm>
          <a:prstGeom prst="rect">
            <a:avLst/>
          </a:prstGeom>
        </p:spPr>
      </p:pic>
      <p:pic>
        <p:nvPicPr>
          <p:cNvPr id="6" name="Picture 5">
            <a:extLst>
              <a:ext uri="{FF2B5EF4-FFF2-40B4-BE49-F238E27FC236}">
                <a16:creationId xmlns:a16="http://schemas.microsoft.com/office/drawing/2014/main" id="{6C895D59-CFA8-4904-9AF4-08C264EEFCF3}"/>
              </a:ext>
            </a:extLst>
          </p:cNvPr>
          <p:cNvPicPr>
            <a:picLocks noChangeAspect="1"/>
          </p:cNvPicPr>
          <p:nvPr/>
        </p:nvPicPr>
        <p:blipFill>
          <a:blip r:embed="rId3"/>
          <a:stretch>
            <a:fillRect/>
          </a:stretch>
        </p:blipFill>
        <p:spPr>
          <a:xfrm>
            <a:off x="200608" y="3219925"/>
            <a:ext cx="5024535" cy="2930287"/>
          </a:xfrm>
          <a:prstGeom prst="rect">
            <a:avLst/>
          </a:prstGeom>
        </p:spPr>
      </p:pic>
      <p:pic>
        <p:nvPicPr>
          <p:cNvPr id="7" name="Picture 6">
            <a:extLst>
              <a:ext uri="{FF2B5EF4-FFF2-40B4-BE49-F238E27FC236}">
                <a16:creationId xmlns:a16="http://schemas.microsoft.com/office/drawing/2014/main" id="{AF62DE44-0C3A-4B26-935E-9D418560DE79}"/>
              </a:ext>
            </a:extLst>
          </p:cNvPr>
          <p:cNvPicPr>
            <a:picLocks noChangeAspect="1"/>
          </p:cNvPicPr>
          <p:nvPr/>
        </p:nvPicPr>
        <p:blipFill>
          <a:blip r:embed="rId4"/>
          <a:stretch>
            <a:fillRect/>
          </a:stretch>
        </p:blipFill>
        <p:spPr>
          <a:xfrm>
            <a:off x="5564153" y="1469069"/>
            <a:ext cx="6716112" cy="4696600"/>
          </a:xfrm>
          <a:prstGeom prst="rect">
            <a:avLst/>
          </a:prstGeom>
        </p:spPr>
      </p:pic>
      <p:pic>
        <p:nvPicPr>
          <p:cNvPr id="8" name="Picture 2" descr="Home">
            <a:extLst>
              <a:ext uri="{FF2B5EF4-FFF2-40B4-BE49-F238E27FC236}">
                <a16:creationId xmlns:a16="http://schemas.microsoft.com/office/drawing/2014/main" id="{7C37554C-6F42-41BF-B644-7DB0E3ECC22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34120" y="192327"/>
            <a:ext cx="2741642" cy="687238"/>
          </a:xfrm>
          <a:prstGeom prst="rect">
            <a:avLst/>
          </a:prstGeom>
          <a:noFill/>
          <a:ln w="127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2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976"/>
            <a:ext cx="4421415" cy="683309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713" y="881812"/>
            <a:ext cx="7231811" cy="20834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328" y="3134763"/>
            <a:ext cx="3646118" cy="1763809"/>
          </a:xfrm>
          <a:prstGeom prst="rect">
            <a:avLst/>
          </a:prstGeom>
        </p:spPr>
      </p:pic>
      <p:sp>
        <p:nvSpPr>
          <p:cNvPr id="10" name="TextBox 9"/>
          <p:cNvSpPr txBox="1"/>
          <p:nvPr/>
        </p:nvSpPr>
        <p:spPr>
          <a:xfrm>
            <a:off x="4480559" y="2999014"/>
            <a:ext cx="3385457" cy="2585323"/>
          </a:xfrm>
          <a:prstGeom prst="rect">
            <a:avLst/>
          </a:prstGeom>
          <a:noFill/>
        </p:spPr>
        <p:txBody>
          <a:bodyPr wrap="square" rtlCol="0">
            <a:spAutoFit/>
          </a:bodyPr>
          <a:lstStyle/>
          <a:p>
            <a:r>
              <a:rPr lang="en-US" dirty="0"/>
              <a:t>Above:  184 participants attended the March 3-6, 2020 AI Workshop  for Nuclear Physics hosted Jefferson Lab and supported by NSF</a:t>
            </a:r>
          </a:p>
          <a:p>
            <a:r>
              <a:rPr lang="en-US" dirty="0"/>
              <a:t>Right:  NSF funded travel grants for 18 students and early career professionals to attend the Workshop</a:t>
            </a:r>
          </a:p>
        </p:txBody>
      </p:sp>
      <p:sp>
        <p:nvSpPr>
          <p:cNvPr id="11" name="Rectangle 10"/>
          <p:cNvSpPr/>
          <p:nvPr/>
        </p:nvSpPr>
        <p:spPr>
          <a:xfrm>
            <a:off x="7959636" y="5248143"/>
            <a:ext cx="3261360" cy="646331"/>
          </a:xfrm>
          <a:prstGeom prst="rect">
            <a:avLst/>
          </a:prstGeom>
          <a:ln>
            <a:solidFill>
              <a:srgbClr val="C00000"/>
            </a:solidFill>
          </a:ln>
        </p:spPr>
        <p:txBody>
          <a:bodyPr wrap="square">
            <a:spAutoFit/>
          </a:bodyPr>
          <a:lstStyle/>
          <a:p>
            <a:r>
              <a:rPr lang="is-IS" dirty="0">
                <a:solidFill>
                  <a:srgbClr val="111111"/>
                </a:solidFill>
                <a:latin typeface="Calibri" charset="0"/>
                <a:ea typeface="Calibri" charset="0"/>
                <a:cs typeface="Calibri" charset="0"/>
              </a:rPr>
              <a:t>Eur. Phys. J. A (2021) 57:100</a:t>
            </a:r>
          </a:p>
          <a:p>
            <a:r>
              <a:rPr lang="is-IS" dirty="0">
                <a:solidFill>
                  <a:srgbClr val="111111"/>
                </a:solidFill>
                <a:latin typeface="Calibri" charset="0"/>
                <a:ea typeface="Calibri" charset="0"/>
                <a:cs typeface="Calibri" charset="0"/>
              </a:rPr>
              <a:t>Publication in RMP</a:t>
            </a:r>
            <a:endParaRPr lang="is-IS" dirty="0">
              <a:latin typeface="Calibri" charset="0"/>
              <a:ea typeface="Calibri" charset="0"/>
              <a:cs typeface="Calibri" charset="0"/>
            </a:endParaRPr>
          </a:p>
        </p:txBody>
      </p:sp>
      <p:pic>
        <p:nvPicPr>
          <p:cNvPr id="12" name="Picture 2" descr="Home">
            <a:extLst>
              <a:ext uri="{FF2B5EF4-FFF2-40B4-BE49-F238E27FC236}">
                <a16:creationId xmlns:a16="http://schemas.microsoft.com/office/drawing/2014/main" id="{7C37554C-6F42-41BF-B644-7DB0E3ECC22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34120" y="192327"/>
            <a:ext cx="2741642" cy="687238"/>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966697" y="6087291"/>
            <a:ext cx="3860993" cy="341632"/>
          </a:xfrm>
          <a:prstGeom prst="rect">
            <a:avLst/>
          </a:prstGeom>
          <a:noFill/>
          <a:ln>
            <a:solidFill>
              <a:srgbClr val="C00000"/>
            </a:solidFill>
          </a:ln>
        </p:spPr>
        <p:txBody>
          <a:bodyPr wrap="none" rtlCol="0">
            <a:spAutoFit/>
          </a:bodyPr>
          <a:lstStyle/>
          <a:p>
            <a:pPr algn="ctr">
              <a:lnSpc>
                <a:spcPct val="90000"/>
              </a:lnSpc>
            </a:pPr>
            <a:r>
              <a:rPr lang="en-US" dirty="0"/>
              <a:t>Supported by ONP and NSF as well</a:t>
            </a:r>
          </a:p>
        </p:txBody>
      </p:sp>
    </p:spTree>
    <p:extLst>
      <p:ext uri="{BB962C8B-B14F-4D97-AF65-F5344CB8AC3E}">
        <p14:creationId xmlns:p14="http://schemas.microsoft.com/office/powerpoint/2010/main" val="173417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
            <a:extLst>
              <a:ext uri="{FF2B5EF4-FFF2-40B4-BE49-F238E27FC236}">
                <a16:creationId xmlns:a16="http://schemas.microsoft.com/office/drawing/2014/main" id="{E3383AEC-1CBA-4770-A751-5230DC39F6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230694"/>
            <a:ext cx="3107438" cy="778930"/>
          </a:xfrm>
          <a:prstGeom prst="rect">
            <a:avLst/>
          </a:prstGeom>
          <a:noFill/>
          <a:ln w="12700">
            <a:noFill/>
          </a:ln>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3167378" y="749301"/>
            <a:ext cx="8905567" cy="24123"/>
          </a:xfrm>
          <a:prstGeom prst="line">
            <a:avLst/>
          </a:prstGeom>
          <a:ln>
            <a:solidFill>
              <a:srgbClr val="FF777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669089" y="210239"/>
            <a:ext cx="6582251" cy="523092"/>
          </a:xfrm>
          <a:prstGeom prst="rect">
            <a:avLst/>
          </a:prstGeom>
        </p:spPr>
        <p:txBody>
          <a:bodyPr wrap="none">
            <a:spAutoFit/>
          </a:bodyPr>
          <a:lstStyle/>
          <a:p>
            <a:r>
              <a:rPr lang="en-US" sz="2799" b="1" dirty="0">
                <a:solidFill>
                  <a:srgbClr val="5B9BD5">
                    <a:lumMod val="50000"/>
                  </a:srgbClr>
                </a:solidFill>
              </a:rPr>
              <a:t>Precision Studies of QCD - IR2@EIC</a:t>
            </a:r>
            <a:endParaRPr lang="en-US" sz="2799" dirty="0">
              <a:solidFill>
                <a:prstClr val="black"/>
              </a:solidFill>
            </a:endParaRPr>
          </a:p>
        </p:txBody>
      </p:sp>
      <p:sp>
        <p:nvSpPr>
          <p:cNvPr id="41" name="Content Placeholder 2">
            <a:extLst>
              <a:ext uri="{FF2B5EF4-FFF2-40B4-BE49-F238E27FC236}">
                <a16:creationId xmlns:a16="http://schemas.microsoft.com/office/drawing/2014/main" id="{D2C8BBC7-9805-A144-B9D9-7E3DC5A1913E}"/>
              </a:ext>
            </a:extLst>
          </p:cNvPr>
          <p:cNvSpPr txBox="1">
            <a:spLocks/>
          </p:cNvSpPr>
          <p:nvPr/>
        </p:nvSpPr>
        <p:spPr>
          <a:xfrm>
            <a:off x="673453" y="908724"/>
            <a:ext cx="7830467" cy="3974143"/>
          </a:xfrm>
          <a:prstGeom prst="rect">
            <a:avLst/>
          </a:prstGeom>
        </p:spPr>
        <p:txBody>
          <a:bodyPr vert="horz" lIns="91416" tIns="45708" rIns="91416" bIns="45708"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buFont typeface="Wingdings" pitchFamily="2" charset="2"/>
              <a:buChar char="Ø"/>
            </a:pPr>
            <a:r>
              <a:rPr lang="en-US" sz="1999" b="1" dirty="0">
                <a:solidFill>
                  <a:srgbClr val="5B9BD5">
                    <a:lumMod val="75000"/>
                  </a:srgbClr>
                </a:solidFill>
                <a:sym typeface="Wingdings" pitchFamily="2" charset="2"/>
              </a:rPr>
              <a:t> The challenge of precision QCD at the EIC</a:t>
            </a:r>
          </a:p>
          <a:p>
            <a:pPr>
              <a:lnSpc>
                <a:spcPct val="100000"/>
              </a:lnSpc>
              <a:buFont typeface="Wingdings" pitchFamily="2" charset="2"/>
              <a:buChar char="Ø"/>
            </a:pPr>
            <a:r>
              <a:rPr lang="en-US" sz="1999" b="1" dirty="0">
                <a:solidFill>
                  <a:srgbClr val="70AD47">
                    <a:lumMod val="75000"/>
                  </a:srgbClr>
                </a:solidFill>
                <a:sym typeface="Wingdings" pitchFamily="2" charset="2"/>
              </a:rPr>
              <a:t> Stitching together a 5D image of the proton - exclusive &amp; semi-inclusive processes (GPDs and TMDs) </a:t>
            </a:r>
          </a:p>
          <a:p>
            <a:pPr>
              <a:lnSpc>
                <a:spcPct val="100000"/>
              </a:lnSpc>
              <a:buFont typeface="Wingdings" pitchFamily="2" charset="2"/>
              <a:buChar char="Ø"/>
            </a:pPr>
            <a:r>
              <a:rPr lang="en-US" sz="1999" b="1" dirty="0">
                <a:solidFill>
                  <a:srgbClr val="C00000"/>
                </a:solidFill>
                <a:sym typeface="Wingdings" pitchFamily="2" charset="2"/>
              </a:rPr>
              <a:t> Open problems in nuclear science – confinement,    emergent hadron masses, force distribution on </a:t>
            </a:r>
            <a:r>
              <a:rPr lang="en-US" sz="1999" b="1" dirty="0" err="1">
                <a:solidFill>
                  <a:srgbClr val="C00000"/>
                </a:solidFill>
                <a:sym typeface="Wingdings" pitchFamily="2" charset="2"/>
              </a:rPr>
              <a:t>partons</a:t>
            </a:r>
            <a:endParaRPr lang="en-US" sz="1999" b="1" dirty="0">
              <a:solidFill>
                <a:srgbClr val="5B9BD5">
                  <a:lumMod val="75000"/>
                </a:srgbClr>
              </a:solidFill>
              <a:sym typeface="Wingdings" pitchFamily="2" charset="2"/>
            </a:endParaRPr>
          </a:p>
          <a:p>
            <a:pPr>
              <a:lnSpc>
                <a:spcPct val="100000"/>
              </a:lnSpc>
              <a:buFont typeface="Wingdings" pitchFamily="2" charset="2"/>
              <a:buChar char="Ø"/>
            </a:pPr>
            <a:r>
              <a:rPr lang="en-US" sz="1999" b="1" dirty="0">
                <a:solidFill>
                  <a:srgbClr val="FFC000">
                    <a:lumMod val="50000"/>
                  </a:srgbClr>
                </a:solidFill>
                <a:sym typeface="Wingdings" pitchFamily="2" charset="2"/>
              </a:rPr>
              <a:t> Understanding the new particle zoo – exotic particles with heavy quarks</a:t>
            </a:r>
          </a:p>
          <a:p>
            <a:pPr>
              <a:lnSpc>
                <a:spcPct val="100000"/>
              </a:lnSpc>
              <a:buFont typeface="Wingdings" pitchFamily="2" charset="2"/>
              <a:buChar char="Ø"/>
            </a:pPr>
            <a:r>
              <a:rPr lang="en-US" sz="1999" b="1" dirty="0">
                <a:solidFill>
                  <a:srgbClr val="5B9BD5">
                    <a:lumMod val="75000"/>
                  </a:srgbClr>
                </a:solidFill>
                <a:sym typeface="Wingdings" pitchFamily="2" charset="2"/>
              </a:rPr>
              <a:t> High luminosity operation at low CM energies </a:t>
            </a:r>
          </a:p>
          <a:p>
            <a:pPr>
              <a:lnSpc>
                <a:spcPct val="100000"/>
              </a:lnSpc>
              <a:buFont typeface="Wingdings" pitchFamily="2" charset="2"/>
              <a:buChar char="Ø"/>
            </a:pPr>
            <a:r>
              <a:rPr lang="en-US" sz="1999" b="1" dirty="0">
                <a:solidFill>
                  <a:srgbClr val="70AD47">
                    <a:lumMod val="75000"/>
                  </a:srgbClr>
                </a:solidFill>
                <a:sym typeface="Wingdings" pitchFamily="2" charset="2"/>
              </a:rPr>
              <a:t> Detector collaborations</a:t>
            </a:r>
            <a:endParaRPr lang="en-US" sz="800" b="1" dirty="0">
              <a:solidFill>
                <a:srgbClr val="C00000"/>
              </a:solidFill>
              <a:sym typeface="Wingdings" pitchFamily="2" charset="2"/>
            </a:endParaRPr>
          </a:p>
          <a:p>
            <a:r>
              <a:rPr lang="en-US" sz="1799" b="1" dirty="0">
                <a:solidFill>
                  <a:srgbClr val="C00000"/>
                </a:solidFill>
                <a:sym typeface="Wingdings" pitchFamily="2" charset="2"/>
              </a:rPr>
              <a:t> </a:t>
            </a:r>
            <a:r>
              <a:rPr lang="en-US" sz="1999" b="1" dirty="0">
                <a:solidFill>
                  <a:srgbClr val="C00000"/>
                </a:solidFill>
                <a:sym typeface="Wingdings" pitchFamily="2" charset="2"/>
              </a:rPr>
              <a:t>Many</a:t>
            </a:r>
            <a:r>
              <a:rPr lang="en-US" sz="1999" b="1" dirty="0">
                <a:solidFill>
                  <a:srgbClr val="C00000"/>
                </a:solidFill>
              </a:rPr>
              <a:t> programs require energies at the low end of the EIC range. </a:t>
            </a:r>
            <a:endParaRPr lang="en-US" sz="1999" dirty="0">
              <a:solidFill>
                <a:srgbClr val="C00000"/>
              </a:solidFill>
            </a:endParaRPr>
          </a:p>
        </p:txBody>
      </p:sp>
      <p:sp>
        <p:nvSpPr>
          <p:cNvPr id="42" name="Slide Number Placeholder 4">
            <a:extLst>
              <a:ext uri="{FF2B5EF4-FFF2-40B4-BE49-F238E27FC236}">
                <a16:creationId xmlns:a16="http://schemas.microsoft.com/office/drawing/2014/main" id="{1A3FF516-B93C-C847-80D3-61FC29578D87}"/>
              </a:ext>
            </a:extLst>
          </p:cNvPr>
          <p:cNvSpPr>
            <a:spLocks noGrp="1"/>
          </p:cNvSpPr>
          <p:nvPr>
            <p:ph type="sldNum" sz="quarter" idx="12"/>
          </p:nvPr>
        </p:nvSpPr>
        <p:spPr>
          <a:xfrm>
            <a:off x="2646172" y="6242377"/>
            <a:ext cx="2742486" cy="365030"/>
          </a:xfrm>
        </p:spPr>
        <p:txBody>
          <a:bodyPr/>
          <a:lstStyle/>
          <a:p>
            <a:fld id="{893C5830-40F3-F04E-B2E3-10E6672BA8FF}" type="slidenum">
              <a:rPr lang="en-US" smtClean="0">
                <a:solidFill>
                  <a:prstClr val="white"/>
                </a:solidFill>
              </a:rPr>
              <a:pPr/>
              <a:t>6</a:t>
            </a:fld>
            <a:endParaRPr lang="en-US" dirty="0">
              <a:solidFill>
                <a:prstClr val="white"/>
              </a:solidFill>
            </a:endParaRPr>
          </a:p>
        </p:txBody>
      </p:sp>
      <p:pic>
        <p:nvPicPr>
          <p:cNvPr id="43" name="Picture 42">
            <a:extLst>
              <a:ext uri="{FF2B5EF4-FFF2-40B4-BE49-F238E27FC236}">
                <a16:creationId xmlns:a16="http://schemas.microsoft.com/office/drawing/2014/main" id="{E043FCFB-5213-8F4F-9AA9-42B5F9D2E7D1}"/>
              </a:ext>
            </a:extLst>
          </p:cNvPr>
          <p:cNvPicPr>
            <a:picLocks noChangeAspect="1"/>
          </p:cNvPicPr>
          <p:nvPr/>
        </p:nvPicPr>
        <p:blipFill rotWithShape="1">
          <a:blip r:embed="rId3"/>
          <a:srcRect r="55955"/>
          <a:stretch/>
        </p:blipFill>
        <p:spPr>
          <a:xfrm>
            <a:off x="9170457" y="953533"/>
            <a:ext cx="1206487" cy="1052524"/>
          </a:xfrm>
          <a:prstGeom prst="rect">
            <a:avLst/>
          </a:prstGeom>
        </p:spPr>
      </p:pic>
      <p:pic>
        <p:nvPicPr>
          <p:cNvPr id="44" name="Picture 43">
            <a:extLst>
              <a:ext uri="{FF2B5EF4-FFF2-40B4-BE49-F238E27FC236}">
                <a16:creationId xmlns:a16="http://schemas.microsoft.com/office/drawing/2014/main" id="{51802FC4-19B1-4D4A-B210-20F90B504820}"/>
              </a:ext>
            </a:extLst>
          </p:cNvPr>
          <p:cNvPicPr>
            <a:picLocks noChangeAspect="1"/>
          </p:cNvPicPr>
          <p:nvPr/>
        </p:nvPicPr>
        <p:blipFill>
          <a:blip r:embed="rId4"/>
          <a:stretch>
            <a:fillRect/>
          </a:stretch>
        </p:blipFill>
        <p:spPr>
          <a:xfrm>
            <a:off x="9219875" y="2155930"/>
            <a:ext cx="1103941" cy="600833"/>
          </a:xfrm>
          <a:prstGeom prst="rect">
            <a:avLst/>
          </a:prstGeom>
        </p:spPr>
      </p:pic>
      <p:pic>
        <p:nvPicPr>
          <p:cNvPr id="45" name="Picture 44">
            <a:extLst>
              <a:ext uri="{FF2B5EF4-FFF2-40B4-BE49-F238E27FC236}">
                <a16:creationId xmlns:a16="http://schemas.microsoft.com/office/drawing/2014/main" id="{AFFC11BE-D2D7-7049-BA09-662A3FE12918}"/>
              </a:ext>
            </a:extLst>
          </p:cNvPr>
          <p:cNvPicPr>
            <a:picLocks noChangeAspect="1"/>
          </p:cNvPicPr>
          <p:nvPr/>
        </p:nvPicPr>
        <p:blipFill>
          <a:blip r:embed="rId5"/>
          <a:stretch>
            <a:fillRect/>
          </a:stretch>
        </p:blipFill>
        <p:spPr>
          <a:xfrm>
            <a:off x="9219871" y="2869702"/>
            <a:ext cx="1054529" cy="873659"/>
          </a:xfrm>
          <a:prstGeom prst="rect">
            <a:avLst/>
          </a:prstGeom>
        </p:spPr>
      </p:pic>
      <p:pic>
        <p:nvPicPr>
          <p:cNvPr id="46" name="Content Placeholder 5">
            <a:extLst>
              <a:ext uri="{FF2B5EF4-FFF2-40B4-BE49-F238E27FC236}">
                <a16:creationId xmlns:a16="http://schemas.microsoft.com/office/drawing/2014/main" id="{33D584E7-4F7D-0A40-9A2A-1310FDAFD054}"/>
              </a:ext>
            </a:extLst>
          </p:cNvPr>
          <p:cNvPicPr>
            <a:picLocks noChangeAspect="1"/>
          </p:cNvPicPr>
          <p:nvPr/>
        </p:nvPicPr>
        <p:blipFill>
          <a:blip r:embed="rId6"/>
          <a:stretch>
            <a:fillRect/>
          </a:stretch>
        </p:blipFill>
        <p:spPr>
          <a:xfrm>
            <a:off x="9213205" y="3936848"/>
            <a:ext cx="1283874" cy="754193"/>
          </a:xfrm>
          <a:prstGeom prst="rect">
            <a:avLst/>
          </a:prstGeom>
        </p:spPr>
      </p:pic>
      <p:sp>
        <p:nvSpPr>
          <p:cNvPr id="47" name="TextBox 46">
            <a:extLst>
              <a:ext uri="{FF2B5EF4-FFF2-40B4-BE49-F238E27FC236}">
                <a16:creationId xmlns:a16="http://schemas.microsoft.com/office/drawing/2014/main" id="{D7020E53-BFD6-3B4E-A1E0-26F469F16422}"/>
              </a:ext>
            </a:extLst>
          </p:cNvPr>
          <p:cNvSpPr txBox="1"/>
          <p:nvPr/>
        </p:nvSpPr>
        <p:spPr>
          <a:xfrm>
            <a:off x="5016305" y="5270639"/>
            <a:ext cx="1923424" cy="1015399"/>
          </a:xfrm>
          <a:prstGeom prst="rect">
            <a:avLst/>
          </a:prstGeom>
          <a:solidFill>
            <a:schemeClr val="accent4">
              <a:lumMod val="20000"/>
              <a:lumOff val="80000"/>
            </a:schemeClr>
          </a:solidFill>
          <a:ln>
            <a:solidFill>
              <a:schemeClr val="accent1">
                <a:lumMod val="75000"/>
              </a:schemeClr>
            </a:solidFill>
          </a:ln>
        </p:spPr>
        <p:txBody>
          <a:bodyPr wrap="none" rtlCol="0">
            <a:spAutoFit/>
          </a:bodyPr>
          <a:lstStyle/>
          <a:p>
            <a:r>
              <a:rPr lang="en-US" sz="1200" b="1" dirty="0">
                <a:solidFill>
                  <a:prstClr val="black"/>
                </a:solidFill>
              </a:rPr>
              <a:t>WS-2: Invited speakers</a:t>
            </a:r>
          </a:p>
          <a:p>
            <a:r>
              <a:rPr lang="en-US" sz="1200" b="1" dirty="0">
                <a:solidFill>
                  <a:srgbClr val="C00000"/>
                </a:solidFill>
              </a:rPr>
              <a:t>30 plenary speakers </a:t>
            </a:r>
          </a:p>
          <a:p>
            <a:r>
              <a:rPr lang="en-US" sz="1200" b="1" dirty="0">
                <a:solidFill>
                  <a:srgbClr val="C00000"/>
                </a:solidFill>
              </a:rPr>
              <a:t>14 invited contributions</a:t>
            </a:r>
          </a:p>
          <a:p>
            <a:r>
              <a:rPr lang="en-US" sz="1200" b="1" dirty="0">
                <a:solidFill>
                  <a:srgbClr val="C00000"/>
                </a:solidFill>
              </a:rPr>
              <a:t>10 panelists </a:t>
            </a:r>
          </a:p>
          <a:p>
            <a:r>
              <a:rPr lang="en-US" sz="1200" b="1" dirty="0">
                <a:solidFill>
                  <a:prstClr val="black"/>
                </a:solidFill>
              </a:rPr>
              <a:t>Reg: 198</a:t>
            </a:r>
          </a:p>
        </p:txBody>
      </p:sp>
      <p:sp>
        <p:nvSpPr>
          <p:cNvPr id="48" name="Rectangle 47">
            <a:extLst>
              <a:ext uri="{FF2B5EF4-FFF2-40B4-BE49-F238E27FC236}">
                <a16:creationId xmlns:a16="http://schemas.microsoft.com/office/drawing/2014/main" id="{64E0A3FA-E118-BE4F-84A8-877D32F42F43}"/>
              </a:ext>
            </a:extLst>
          </p:cNvPr>
          <p:cNvSpPr/>
          <p:nvPr/>
        </p:nvSpPr>
        <p:spPr>
          <a:xfrm>
            <a:off x="2687359" y="5317312"/>
            <a:ext cx="2214773" cy="830781"/>
          </a:xfrm>
          <a:prstGeom prst="rect">
            <a:avLst/>
          </a:prstGeom>
          <a:solidFill>
            <a:schemeClr val="accent4">
              <a:lumMod val="20000"/>
              <a:lumOff val="80000"/>
            </a:schemeClr>
          </a:solidFill>
          <a:ln>
            <a:solidFill>
              <a:schemeClr val="accent1">
                <a:lumMod val="75000"/>
              </a:schemeClr>
            </a:solidFill>
          </a:ln>
        </p:spPr>
        <p:txBody>
          <a:bodyPr wrap="square">
            <a:spAutoFit/>
          </a:bodyPr>
          <a:lstStyle/>
          <a:p>
            <a:r>
              <a:rPr lang="en-US" sz="1200" b="1" dirty="0">
                <a:solidFill>
                  <a:prstClr val="black"/>
                </a:solidFill>
                <a:sym typeface="Wingdings" pitchFamily="2" charset="2"/>
              </a:rPr>
              <a:t>WS-1: Invited speakers</a:t>
            </a:r>
          </a:p>
          <a:p>
            <a:r>
              <a:rPr lang="en-US" sz="1200" b="1" dirty="0">
                <a:solidFill>
                  <a:srgbClr val="70AD47">
                    <a:lumMod val="75000"/>
                  </a:srgbClr>
                </a:solidFill>
                <a:sym typeface="Wingdings" pitchFamily="2" charset="2"/>
              </a:rPr>
              <a:t>25 plenary talks</a:t>
            </a:r>
          </a:p>
          <a:p>
            <a:r>
              <a:rPr lang="en-US" sz="1200" b="1" dirty="0">
                <a:solidFill>
                  <a:srgbClr val="70AD47">
                    <a:lumMod val="75000"/>
                  </a:srgbClr>
                </a:solidFill>
                <a:sym typeface="Wingdings" pitchFamily="2" charset="2"/>
              </a:rPr>
              <a:t>13 parallel talks</a:t>
            </a:r>
          </a:p>
          <a:p>
            <a:r>
              <a:rPr lang="en-US" sz="1200" b="1" dirty="0">
                <a:solidFill>
                  <a:prstClr val="black"/>
                </a:solidFill>
                <a:sym typeface="Wingdings" pitchFamily="2" charset="2"/>
              </a:rPr>
              <a:t>Reg: 417</a:t>
            </a:r>
          </a:p>
        </p:txBody>
      </p:sp>
      <p:sp>
        <p:nvSpPr>
          <p:cNvPr id="49" name="Rectangle 48">
            <a:extLst>
              <a:ext uri="{FF2B5EF4-FFF2-40B4-BE49-F238E27FC236}">
                <a16:creationId xmlns:a16="http://schemas.microsoft.com/office/drawing/2014/main" id="{14DFD1CA-7B43-1345-B336-0096B6FD20A6}"/>
              </a:ext>
            </a:extLst>
          </p:cNvPr>
          <p:cNvSpPr/>
          <p:nvPr/>
        </p:nvSpPr>
        <p:spPr>
          <a:xfrm>
            <a:off x="312292" y="5236053"/>
            <a:ext cx="2056864" cy="830781"/>
          </a:xfrm>
          <a:prstGeom prst="rect">
            <a:avLst/>
          </a:prstGeom>
          <a:solidFill>
            <a:schemeClr val="accent4">
              <a:lumMod val="20000"/>
              <a:lumOff val="80000"/>
            </a:schemeClr>
          </a:solidFill>
          <a:ln>
            <a:solidFill>
              <a:schemeClr val="accent1">
                <a:lumMod val="75000"/>
              </a:schemeClr>
            </a:solidFill>
          </a:ln>
        </p:spPr>
        <p:txBody>
          <a:bodyPr wrap="square">
            <a:spAutoFit/>
          </a:bodyPr>
          <a:lstStyle/>
          <a:p>
            <a:r>
              <a:rPr lang="en-US" sz="1200" b="1" dirty="0">
                <a:solidFill>
                  <a:prstClr val="black"/>
                </a:solidFill>
                <a:sym typeface="Wingdings" pitchFamily="2" charset="2"/>
              </a:rPr>
              <a:t>Preparatory WS: Talks</a:t>
            </a:r>
          </a:p>
          <a:p>
            <a:r>
              <a:rPr lang="en-US" sz="1200" b="1" dirty="0">
                <a:solidFill>
                  <a:srgbClr val="70AD47">
                    <a:lumMod val="75000"/>
                  </a:srgbClr>
                </a:solidFill>
                <a:sym typeface="Wingdings" pitchFamily="2" charset="2"/>
              </a:rPr>
              <a:t>8 invited talks</a:t>
            </a:r>
          </a:p>
          <a:p>
            <a:r>
              <a:rPr lang="en-US" sz="1200" b="1" dirty="0">
                <a:solidFill>
                  <a:srgbClr val="70AD47">
                    <a:lumMod val="75000"/>
                  </a:srgbClr>
                </a:solidFill>
                <a:sym typeface="Wingdings" pitchFamily="2" charset="2"/>
              </a:rPr>
              <a:t>8 contributions </a:t>
            </a:r>
          </a:p>
          <a:p>
            <a:r>
              <a:rPr lang="en-US" sz="1200" b="1" dirty="0">
                <a:solidFill>
                  <a:prstClr val="black"/>
                </a:solidFill>
                <a:sym typeface="Wingdings" pitchFamily="2" charset="2"/>
              </a:rPr>
              <a:t>Reg: 192</a:t>
            </a:r>
          </a:p>
        </p:txBody>
      </p:sp>
    </p:spTree>
    <p:extLst>
      <p:ext uri="{BB962C8B-B14F-4D97-AF65-F5344CB8AC3E}">
        <p14:creationId xmlns:p14="http://schemas.microsoft.com/office/powerpoint/2010/main" val="24016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
            <a:extLst>
              <a:ext uri="{FF2B5EF4-FFF2-40B4-BE49-F238E27FC236}">
                <a16:creationId xmlns:a16="http://schemas.microsoft.com/office/drawing/2014/main" id="{E3383AEC-1CBA-4770-A751-5230DC39F6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230694"/>
            <a:ext cx="3107438" cy="778930"/>
          </a:xfrm>
          <a:prstGeom prst="rect">
            <a:avLst/>
          </a:prstGeom>
          <a:noFill/>
          <a:ln w="12700">
            <a:noFill/>
          </a:ln>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3167378" y="749301"/>
            <a:ext cx="8905567" cy="24123"/>
          </a:xfrm>
          <a:prstGeom prst="line">
            <a:avLst/>
          </a:prstGeom>
          <a:ln>
            <a:solidFill>
              <a:srgbClr val="FF777C"/>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357678" y="2357585"/>
            <a:ext cx="8131173" cy="1820002"/>
            <a:chOff x="837092" y="2081022"/>
            <a:chExt cx="10844388" cy="2427301"/>
          </a:xfrm>
        </p:grpSpPr>
        <p:grpSp>
          <p:nvGrpSpPr>
            <p:cNvPr id="9" name="Group 8"/>
            <p:cNvGrpSpPr/>
            <p:nvPr/>
          </p:nvGrpSpPr>
          <p:grpSpPr>
            <a:xfrm>
              <a:off x="1005823" y="4101265"/>
              <a:ext cx="4120303" cy="407058"/>
              <a:chOff x="1028374" y="4101265"/>
              <a:chExt cx="4082585" cy="407058"/>
            </a:xfrm>
          </p:grpSpPr>
          <p:sp>
            <p:nvSpPr>
              <p:cNvPr id="44" name="Right Brace 140"/>
              <p:cNvSpPr/>
              <p:nvPr/>
            </p:nvSpPr>
            <p:spPr>
              <a:xfrm rot="5400000">
                <a:off x="2991226" y="2138413"/>
                <a:ext cx="156881" cy="4082585"/>
              </a:xfrm>
              <a:custGeom>
                <a:avLst/>
                <a:gdLst>
                  <a:gd name="connsiteX0" fmla="*/ 0 w 450648"/>
                  <a:gd name="connsiteY0" fmla="*/ 0 h 2175163"/>
                  <a:gd name="connsiteX1" fmla="*/ 225324 w 450648"/>
                  <a:gd name="connsiteY1" fmla="*/ 5 h 2175163"/>
                  <a:gd name="connsiteX2" fmla="*/ 225324 w 450648"/>
                  <a:gd name="connsiteY2" fmla="*/ 1087577 h 2175163"/>
                  <a:gd name="connsiteX3" fmla="*/ 450648 w 450648"/>
                  <a:gd name="connsiteY3" fmla="*/ 1087582 h 2175163"/>
                  <a:gd name="connsiteX4" fmla="*/ 225324 w 450648"/>
                  <a:gd name="connsiteY4" fmla="*/ 1087587 h 2175163"/>
                  <a:gd name="connsiteX5" fmla="*/ 225324 w 450648"/>
                  <a:gd name="connsiteY5" fmla="*/ 2175158 h 2175163"/>
                  <a:gd name="connsiteX6" fmla="*/ 0 w 450648"/>
                  <a:gd name="connsiteY6" fmla="*/ 2175163 h 2175163"/>
                  <a:gd name="connsiteX7" fmla="*/ 0 w 450648"/>
                  <a:gd name="connsiteY7" fmla="*/ 0 h 2175163"/>
                  <a:gd name="connsiteX0" fmla="*/ 0 w 450648"/>
                  <a:gd name="connsiteY0" fmla="*/ 0 h 2175163"/>
                  <a:gd name="connsiteX1" fmla="*/ 225324 w 450648"/>
                  <a:gd name="connsiteY1" fmla="*/ 5 h 2175163"/>
                  <a:gd name="connsiteX2" fmla="*/ 225324 w 450648"/>
                  <a:gd name="connsiteY2" fmla="*/ 1087577 h 2175163"/>
                  <a:gd name="connsiteX3" fmla="*/ 450648 w 450648"/>
                  <a:gd name="connsiteY3" fmla="*/ 1087582 h 2175163"/>
                  <a:gd name="connsiteX4" fmla="*/ 225324 w 450648"/>
                  <a:gd name="connsiteY4" fmla="*/ 1087587 h 2175163"/>
                  <a:gd name="connsiteX5" fmla="*/ 225324 w 450648"/>
                  <a:gd name="connsiteY5" fmla="*/ 2175158 h 2175163"/>
                  <a:gd name="connsiteX6" fmla="*/ 0 w 450648"/>
                  <a:gd name="connsiteY6" fmla="*/ 2175163 h 2175163"/>
                  <a:gd name="connsiteX0" fmla="*/ 0 w 450648"/>
                  <a:gd name="connsiteY0" fmla="*/ 0 h 2175163"/>
                  <a:gd name="connsiteX1" fmla="*/ 225324 w 450648"/>
                  <a:gd name="connsiteY1" fmla="*/ 5 h 2175163"/>
                  <a:gd name="connsiteX2" fmla="*/ 225324 w 450648"/>
                  <a:gd name="connsiteY2" fmla="*/ 1087577 h 2175163"/>
                  <a:gd name="connsiteX3" fmla="*/ 450648 w 450648"/>
                  <a:gd name="connsiteY3" fmla="*/ 1087582 h 2175163"/>
                  <a:gd name="connsiteX4" fmla="*/ 225324 w 450648"/>
                  <a:gd name="connsiteY4" fmla="*/ 1087587 h 2175163"/>
                  <a:gd name="connsiteX5" fmla="*/ 225324 w 450648"/>
                  <a:gd name="connsiteY5" fmla="*/ 2175158 h 2175163"/>
                  <a:gd name="connsiteX6" fmla="*/ 0 w 450648"/>
                  <a:gd name="connsiteY6" fmla="*/ 2175163 h 2175163"/>
                  <a:gd name="connsiteX7" fmla="*/ 0 w 450648"/>
                  <a:gd name="connsiteY7" fmla="*/ 0 h 2175163"/>
                  <a:gd name="connsiteX0" fmla="*/ 0 w 450648"/>
                  <a:gd name="connsiteY0" fmla="*/ 0 h 2175163"/>
                  <a:gd name="connsiteX1" fmla="*/ 225324 w 450648"/>
                  <a:gd name="connsiteY1" fmla="*/ 5 h 2175163"/>
                  <a:gd name="connsiteX2" fmla="*/ 225324 w 450648"/>
                  <a:gd name="connsiteY2" fmla="*/ 1087577 h 2175163"/>
                  <a:gd name="connsiteX3" fmla="*/ 225324 w 450648"/>
                  <a:gd name="connsiteY3" fmla="*/ 1087587 h 2175163"/>
                  <a:gd name="connsiteX4" fmla="*/ 225324 w 450648"/>
                  <a:gd name="connsiteY4" fmla="*/ 2175158 h 2175163"/>
                  <a:gd name="connsiteX5" fmla="*/ 0 w 450648"/>
                  <a:gd name="connsiteY5" fmla="*/ 2175163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1087587 h 2175163"/>
                  <a:gd name="connsiteX4" fmla="*/ 225324 w 225324"/>
                  <a:gd name="connsiteY4" fmla="*/ 2175158 h 2175163"/>
                  <a:gd name="connsiteX5" fmla="*/ 0 w 225324"/>
                  <a:gd name="connsiteY5" fmla="*/ 2175163 h 2175163"/>
                  <a:gd name="connsiteX6" fmla="*/ 0 w 225324"/>
                  <a:gd name="connsiteY6" fmla="*/ 0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1087587 h 2175163"/>
                  <a:gd name="connsiteX4" fmla="*/ 225324 w 225324"/>
                  <a:gd name="connsiteY4" fmla="*/ 2175158 h 2175163"/>
                  <a:gd name="connsiteX5" fmla="*/ 0 w 225324"/>
                  <a:gd name="connsiteY5" fmla="*/ 2175163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1087587 h 2175163"/>
                  <a:gd name="connsiteX4" fmla="*/ 225324 w 225324"/>
                  <a:gd name="connsiteY4" fmla="*/ 2175158 h 2175163"/>
                  <a:gd name="connsiteX5" fmla="*/ 0 w 225324"/>
                  <a:gd name="connsiteY5" fmla="*/ 2175163 h 2175163"/>
                  <a:gd name="connsiteX6" fmla="*/ 0 w 225324"/>
                  <a:gd name="connsiteY6" fmla="*/ 0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2175158 h 2175163"/>
                  <a:gd name="connsiteX4" fmla="*/ 0 w 225324"/>
                  <a:gd name="connsiteY4" fmla="*/ 2175163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1087587 h 2175163"/>
                  <a:gd name="connsiteX4" fmla="*/ 225324 w 225324"/>
                  <a:gd name="connsiteY4" fmla="*/ 2175158 h 2175163"/>
                  <a:gd name="connsiteX5" fmla="*/ 0 w 225324"/>
                  <a:gd name="connsiteY5" fmla="*/ 2175163 h 2175163"/>
                  <a:gd name="connsiteX6" fmla="*/ 0 w 225324"/>
                  <a:gd name="connsiteY6" fmla="*/ 0 h 2175163"/>
                  <a:gd name="connsiteX0" fmla="*/ 0 w 225324"/>
                  <a:gd name="connsiteY0" fmla="*/ 0 h 2175163"/>
                  <a:gd name="connsiteX1" fmla="*/ 225324 w 225324"/>
                  <a:gd name="connsiteY1" fmla="*/ 5 h 2175163"/>
                  <a:gd name="connsiteX2" fmla="*/ 225324 w 225324"/>
                  <a:gd name="connsiteY2" fmla="*/ 2175158 h 2175163"/>
                  <a:gd name="connsiteX3" fmla="*/ 0 w 225324"/>
                  <a:gd name="connsiteY3" fmla="*/ 2175163 h 2175163"/>
                  <a:gd name="connsiteX0" fmla="*/ 0 w 225324"/>
                  <a:gd name="connsiteY0" fmla="*/ 0 h 2175163"/>
                  <a:gd name="connsiteX1" fmla="*/ 225324 w 225324"/>
                  <a:gd name="connsiteY1" fmla="*/ 5 h 2175163"/>
                  <a:gd name="connsiteX2" fmla="*/ 225324 w 225324"/>
                  <a:gd name="connsiteY2" fmla="*/ 1087577 h 2175163"/>
                  <a:gd name="connsiteX3" fmla="*/ 225324 w 225324"/>
                  <a:gd name="connsiteY3" fmla="*/ 2175158 h 2175163"/>
                  <a:gd name="connsiteX4" fmla="*/ 0 w 225324"/>
                  <a:gd name="connsiteY4" fmla="*/ 2175163 h 2175163"/>
                  <a:gd name="connsiteX5" fmla="*/ 0 w 225324"/>
                  <a:gd name="connsiteY5" fmla="*/ 0 h 2175163"/>
                  <a:gd name="connsiteX0" fmla="*/ 0 w 225324"/>
                  <a:gd name="connsiteY0" fmla="*/ 0 h 2175163"/>
                  <a:gd name="connsiteX1" fmla="*/ 225324 w 225324"/>
                  <a:gd name="connsiteY1" fmla="*/ 5 h 2175163"/>
                  <a:gd name="connsiteX2" fmla="*/ 225324 w 225324"/>
                  <a:gd name="connsiteY2" fmla="*/ 2175158 h 2175163"/>
                  <a:gd name="connsiteX3" fmla="*/ 0 w 225324"/>
                  <a:gd name="connsiteY3" fmla="*/ 2175163 h 2175163"/>
                  <a:gd name="connsiteX0" fmla="*/ 0 w 225324"/>
                  <a:gd name="connsiteY0" fmla="*/ 0 h 2175163"/>
                  <a:gd name="connsiteX1" fmla="*/ 225324 w 225324"/>
                  <a:gd name="connsiteY1" fmla="*/ 5 h 2175163"/>
                  <a:gd name="connsiteX2" fmla="*/ 225324 w 225324"/>
                  <a:gd name="connsiteY2" fmla="*/ 2175158 h 2175163"/>
                  <a:gd name="connsiteX3" fmla="*/ 0 w 225324"/>
                  <a:gd name="connsiteY3" fmla="*/ 2175163 h 2175163"/>
                  <a:gd name="connsiteX4" fmla="*/ 0 w 225324"/>
                  <a:gd name="connsiteY4" fmla="*/ 0 h 2175163"/>
                  <a:gd name="connsiteX0" fmla="*/ 0 w 225324"/>
                  <a:gd name="connsiteY0" fmla="*/ 0 h 2175163"/>
                  <a:gd name="connsiteX1" fmla="*/ 225324 w 225324"/>
                  <a:gd name="connsiteY1" fmla="*/ 5 h 2175163"/>
                  <a:gd name="connsiteX2" fmla="*/ 225324 w 225324"/>
                  <a:gd name="connsiteY2" fmla="*/ 2175158 h 2175163"/>
                  <a:gd name="connsiteX3" fmla="*/ 0 w 225324"/>
                  <a:gd name="connsiteY3" fmla="*/ 2175163 h 2175163"/>
                </a:gdLst>
                <a:ahLst/>
                <a:cxnLst>
                  <a:cxn ang="0">
                    <a:pos x="connsiteX0" y="connsiteY0"/>
                  </a:cxn>
                  <a:cxn ang="0">
                    <a:pos x="connsiteX1" y="connsiteY1"/>
                  </a:cxn>
                  <a:cxn ang="0">
                    <a:pos x="connsiteX2" y="connsiteY2"/>
                  </a:cxn>
                  <a:cxn ang="0">
                    <a:pos x="connsiteX3" y="connsiteY3"/>
                  </a:cxn>
                </a:cxnLst>
                <a:rect l="l" t="t" r="r" b="b"/>
                <a:pathLst>
                  <a:path w="225324" h="2175163" stroke="0" extrusionOk="0">
                    <a:moveTo>
                      <a:pt x="0" y="0"/>
                    </a:moveTo>
                    <a:lnTo>
                      <a:pt x="225324" y="5"/>
                    </a:lnTo>
                    <a:lnTo>
                      <a:pt x="225324" y="2175158"/>
                    </a:lnTo>
                    <a:cubicBezTo>
                      <a:pt x="225324" y="2175161"/>
                      <a:pt x="124443" y="2175163"/>
                      <a:pt x="0" y="2175163"/>
                    </a:cubicBezTo>
                    <a:lnTo>
                      <a:pt x="0" y="0"/>
                    </a:lnTo>
                    <a:close/>
                  </a:path>
                  <a:path w="225324" h="2175163" fill="none">
                    <a:moveTo>
                      <a:pt x="0" y="0"/>
                    </a:moveTo>
                    <a:lnTo>
                      <a:pt x="225324" y="5"/>
                    </a:lnTo>
                    <a:lnTo>
                      <a:pt x="225324" y="2175158"/>
                    </a:lnTo>
                    <a:cubicBezTo>
                      <a:pt x="225324" y="2175161"/>
                      <a:pt x="124443" y="2175163"/>
                      <a:pt x="0" y="2175163"/>
                    </a:cubicBezTo>
                  </a:path>
                </a:pathLst>
              </a:custGeom>
              <a:ln>
                <a:solidFill>
                  <a:schemeClr val="bg1">
                    <a:lumMod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350">
                  <a:solidFill>
                    <a:prstClr val="black"/>
                  </a:solidFill>
                  <a:latin typeface="Arial" panose="020B0604020202020204" pitchFamily="34" charset="0"/>
                  <a:cs typeface="Arial" panose="020B0604020202020204" pitchFamily="34" charset="0"/>
                </a:endParaRPr>
              </a:p>
            </p:txBody>
          </p:sp>
          <p:cxnSp>
            <p:nvCxnSpPr>
              <p:cNvPr id="45" name="Straight Connector 44"/>
              <p:cNvCxnSpPr/>
              <p:nvPr/>
            </p:nvCxnSpPr>
            <p:spPr>
              <a:xfrm>
                <a:off x="3023361" y="4234003"/>
                <a:ext cx="0" cy="274320"/>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837092" y="2081022"/>
              <a:ext cx="10844388" cy="1996100"/>
              <a:chOff x="837092" y="2081022"/>
              <a:chExt cx="10844388" cy="1996100"/>
            </a:xfrm>
          </p:grpSpPr>
          <p:grpSp>
            <p:nvGrpSpPr>
              <p:cNvPr id="11" name="Group 10"/>
              <p:cNvGrpSpPr/>
              <p:nvPr/>
            </p:nvGrpSpPr>
            <p:grpSpPr>
              <a:xfrm>
                <a:off x="1693991" y="2081022"/>
                <a:ext cx="6893618" cy="1996100"/>
                <a:chOff x="1693991" y="2081022"/>
                <a:chExt cx="6893618" cy="1996100"/>
              </a:xfrm>
            </p:grpSpPr>
            <p:cxnSp>
              <p:nvCxnSpPr>
                <p:cNvPr id="37" name="Straight Connector 36"/>
                <p:cNvCxnSpPr>
                  <a:cxnSpLocks/>
                </p:cNvCxnSpPr>
                <p:nvPr/>
              </p:nvCxnSpPr>
              <p:spPr>
                <a:xfrm flipV="1">
                  <a:off x="5126127" y="2081022"/>
                  <a:ext cx="0" cy="1074386"/>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946750" y="2803214"/>
                  <a:ext cx="0" cy="525763"/>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587609" y="3551359"/>
                  <a:ext cx="0" cy="525763"/>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93991" y="2629644"/>
                  <a:ext cx="0" cy="525763"/>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772C163-994E-C149-B65F-7EEA4531A3CB}"/>
                    </a:ext>
                  </a:extLst>
                </p:cNvPr>
                <p:cNvCxnSpPr/>
                <p:nvPr/>
              </p:nvCxnSpPr>
              <p:spPr>
                <a:xfrm flipV="1">
                  <a:off x="4203216" y="2651414"/>
                  <a:ext cx="0" cy="525763"/>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29D4708-3F4D-0E44-9A72-5F2178320DE7}"/>
                    </a:ext>
                  </a:extLst>
                </p:cNvPr>
                <p:cNvCxnSpPr/>
                <p:nvPr/>
              </p:nvCxnSpPr>
              <p:spPr>
                <a:xfrm flipV="1">
                  <a:off x="2805293" y="2764625"/>
                  <a:ext cx="0" cy="525763"/>
                </a:xfrm>
                <a:prstGeom prst="line">
                  <a:avLst/>
                </a:prstGeom>
                <a:ln w="12700">
                  <a:solidFill>
                    <a:schemeClr val="bg1">
                      <a:lumMod val="50000"/>
                    </a:schemeClr>
                  </a:solidFill>
                  <a:prstDash val="solid"/>
                  <a:tailEnd type="ova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837092" y="2984561"/>
                <a:ext cx="10844388" cy="677684"/>
                <a:chOff x="837092" y="2955094"/>
                <a:chExt cx="10844388" cy="677684"/>
              </a:xfrm>
            </p:grpSpPr>
            <p:grpSp>
              <p:nvGrpSpPr>
                <p:cNvPr id="13" name="Group 12"/>
                <p:cNvGrpSpPr/>
                <p:nvPr/>
              </p:nvGrpSpPr>
              <p:grpSpPr>
                <a:xfrm>
                  <a:off x="837092" y="2955094"/>
                  <a:ext cx="10844388" cy="677684"/>
                  <a:chOff x="837092" y="2955094"/>
                  <a:chExt cx="10844388" cy="677684"/>
                </a:xfrm>
              </p:grpSpPr>
              <p:sp>
                <p:nvSpPr>
                  <p:cNvPr id="35" name="Right Arrow 34"/>
                  <p:cNvSpPr/>
                  <p:nvPr/>
                </p:nvSpPr>
                <p:spPr>
                  <a:xfrm>
                    <a:off x="10280210" y="2955094"/>
                    <a:ext cx="1401270" cy="677684"/>
                  </a:xfrm>
                  <a:prstGeom prst="rightArrow">
                    <a:avLst>
                      <a:gd name="adj1" fmla="val 45170"/>
                      <a:gd name="adj2" fmla="val 50000"/>
                    </a:avLst>
                  </a:prstGeom>
                  <a:solidFill>
                    <a:srgbClr val="FA9612"/>
                  </a:solidFill>
                  <a:ln w="25400" cap="flat" cmpd="sng" algn="ctr">
                    <a:noFill/>
                    <a:prstDash val="solid"/>
                  </a:ln>
                  <a:effectLst/>
                </p:spPr>
                <p:txBody>
                  <a:bodyPr wrap="square" rtlCol="0" anchor="ctr">
                    <a:noAutofit/>
                  </a:bodyPr>
                  <a:lstStyle/>
                  <a:p>
                    <a:pPr algn="ctr" fontAlgn="auto">
                      <a:spcBef>
                        <a:spcPts val="0"/>
                      </a:spcBef>
                      <a:spcAft>
                        <a:spcPts val="0"/>
                      </a:spcAft>
                      <a:defRPr/>
                    </a:pPr>
                    <a:endParaRPr lang="en-US" sz="1350" kern="0">
                      <a:solidFill>
                        <a:prstClr val="white"/>
                      </a:solidFill>
                      <a:latin typeface="Arial" panose="020B0604020202020204" pitchFamily="34" charset="0"/>
                      <a:cs typeface="Arial" panose="020B0604020202020204" pitchFamily="34" charset="0"/>
                    </a:endParaRPr>
                  </a:p>
                </p:txBody>
              </p:sp>
              <p:sp>
                <p:nvSpPr>
                  <p:cNvPr id="36" name="Rectangle 35"/>
                  <p:cNvSpPr/>
                  <p:nvPr/>
                </p:nvSpPr>
                <p:spPr>
                  <a:xfrm>
                    <a:off x="837092" y="3171043"/>
                    <a:ext cx="9436165" cy="291294"/>
                  </a:xfrm>
                  <a:prstGeom prst="rect">
                    <a:avLst/>
                  </a:prstGeom>
                  <a:solidFill>
                    <a:srgbClr val="158A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pPr>
                    <a:endParaRPr lang="en-US" sz="1350">
                      <a:solidFill>
                        <a:prstClr val="black"/>
                      </a:solidFill>
                      <a:latin typeface="Arial" panose="020B0604020202020204" pitchFamily="34" charset="0"/>
                      <a:cs typeface="Arial" panose="020B0604020202020204" pitchFamily="34" charset="0"/>
                    </a:endParaRPr>
                  </a:p>
                </p:txBody>
              </p:sp>
            </p:grpSp>
            <p:grpSp>
              <p:nvGrpSpPr>
                <p:cNvPr id="14" name="Group 13"/>
                <p:cNvGrpSpPr/>
                <p:nvPr/>
              </p:nvGrpSpPr>
              <p:grpSpPr>
                <a:xfrm>
                  <a:off x="1469243" y="3081750"/>
                  <a:ext cx="9168536" cy="468285"/>
                  <a:chOff x="1470516" y="3082509"/>
                  <a:chExt cx="9168536" cy="468285"/>
                </a:xfrm>
              </p:grpSpPr>
              <p:grpSp>
                <p:nvGrpSpPr>
                  <p:cNvPr id="15" name="Group 14"/>
                  <p:cNvGrpSpPr/>
                  <p:nvPr/>
                </p:nvGrpSpPr>
                <p:grpSpPr>
                  <a:xfrm>
                    <a:off x="2571018" y="3099928"/>
                    <a:ext cx="449496" cy="449495"/>
                    <a:chOff x="2571019" y="3099928"/>
                    <a:chExt cx="449496" cy="449495"/>
                  </a:xfrm>
                </p:grpSpPr>
                <p:sp>
                  <p:nvSpPr>
                    <p:cNvPr id="33" name="Oval 32"/>
                    <p:cNvSpPr/>
                    <p:nvPr/>
                  </p:nvSpPr>
                  <p:spPr>
                    <a:xfrm>
                      <a:off x="2571019" y="3099928"/>
                      <a:ext cx="449496"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34" name="Oval 33"/>
                    <p:cNvSpPr/>
                    <p:nvPr/>
                  </p:nvSpPr>
                  <p:spPr>
                    <a:xfrm>
                      <a:off x="2670115" y="3214013"/>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nvGrpSpPr>
                  <p:cNvPr id="16" name="Group 15"/>
                  <p:cNvGrpSpPr/>
                  <p:nvPr/>
                </p:nvGrpSpPr>
                <p:grpSpPr>
                  <a:xfrm>
                    <a:off x="3962675" y="3099928"/>
                    <a:ext cx="449495" cy="449495"/>
                    <a:chOff x="3962677" y="3099928"/>
                    <a:chExt cx="449495" cy="449495"/>
                  </a:xfrm>
                </p:grpSpPr>
                <p:sp>
                  <p:nvSpPr>
                    <p:cNvPr id="31" name="Oval 30"/>
                    <p:cNvSpPr/>
                    <p:nvPr/>
                  </p:nvSpPr>
                  <p:spPr>
                    <a:xfrm>
                      <a:off x="3962677" y="3099928"/>
                      <a:ext cx="449495"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32" name="Oval 31"/>
                    <p:cNvSpPr/>
                    <p:nvPr/>
                  </p:nvSpPr>
                  <p:spPr>
                    <a:xfrm>
                      <a:off x="4079970" y="3214013"/>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nvGrpSpPr>
                  <p:cNvPr id="17" name="Group 16"/>
                  <p:cNvGrpSpPr/>
                  <p:nvPr/>
                </p:nvGrpSpPr>
                <p:grpSpPr>
                  <a:xfrm>
                    <a:off x="4915715" y="3099928"/>
                    <a:ext cx="449496" cy="449495"/>
                    <a:chOff x="4915718" y="3099928"/>
                    <a:chExt cx="449496" cy="449495"/>
                  </a:xfrm>
                </p:grpSpPr>
                <p:sp>
                  <p:nvSpPr>
                    <p:cNvPr id="29" name="Oval 28"/>
                    <p:cNvSpPr/>
                    <p:nvPr/>
                  </p:nvSpPr>
                  <p:spPr>
                    <a:xfrm>
                      <a:off x="4915718" y="3099928"/>
                      <a:ext cx="449496"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30" name="Oval 29"/>
                    <p:cNvSpPr/>
                    <p:nvPr/>
                  </p:nvSpPr>
                  <p:spPr>
                    <a:xfrm>
                      <a:off x="5017244" y="3214013"/>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nvGrpSpPr>
                  <p:cNvPr id="18" name="Group 17"/>
                  <p:cNvGrpSpPr/>
                  <p:nvPr/>
                </p:nvGrpSpPr>
                <p:grpSpPr>
                  <a:xfrm>
                    <a:off x="6731179" y="3101299"/>
                    <a:ext cx="449497" cy="449495"/>
                    <a:chOff x="6731184" y="3101299"/>
                    <a:chExt cx="449497" cy="449495"/>
                  </a:xfrm>
                </p:grpSpPr>
                <p:sp>
                  <p:nvSpPr>
                    <p:cNvPr id="27" name="Oval 26"/>
                    <p:cNvSpPr/>
                    <p:nvPr/>
                  </p:nvSpPr>
                  <p:spPr>
                    <a:xfrm>
                      <a:off x="6731184" y="3101299"/>
                      <a:ext cx="449497"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28" name="Oval 27"/>
                    <p:cNvSpPr/>
                    <p:nvPr/>
                  </p:nvSpPr>
                  <p:spPr>
                    <a:xfrm>
                      <a:off x="6828509" y="3214012"/>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nvGrpSpPr>
                  <p:cNvPr id="19" name="Group 18"/>
                  <p:cNvGrpSpPr/>
                  <p:nvPr/>
                </p:nvGrpSpPr>
                <p:grpSpPr>
                  <a:xfrm>
                    <a:off x="8377196" y="3082509"/>
                    <a:ext cx="2261856" cy="466914"/>
                    <a:chOff x="8377202" y="3082509"/>
                    <a:chExt cx="2261856" cy="466914"/>
                  </a:xfrm>
                </p:grpSpPr>
                <p:sp>
                  <p:nvSpPr>
                    <p:cNvPr id="23" name="Oval 22">
                      <a:extLst>
                        <a:ext uri="{FF2B5EF4-FFF2-40B4-BE49-F238E27FC236}">
                          <a16:creationId xmlns:a16="http://schemas.microsoft.com/office/drawing/2014/main" id="{FB756441-D1A7-EA42-BC4A-7C32ECA25855}"/>
                        </a:ext>
                      </a:extLst>
                    </p:cNvPr>
                    <p:cNvSpPr/>
                    <p:nvPr/>
                  </p:nvSpPr>
                  <p:spPr>
                    <a:xfrm>
                      <a:off x="10189562" y="3082509"/>
                      <a:ext cx="449496"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latin typeface="Arial" panose="020B0604020202020204" pitchFamily="34" charset="0"/>
                        <a:cs typeface="Arial" panose="020B0604020202020204" pitchFamily="34" charset="0"/>
                      </a:endParaRPr>
                    </a:p>
                  </p:txBody>
                </p:sp>
                <p:sp>
                  <p:nvSpPr>
                    <p:cNvPr id="24" name="Oval 23"/>
                    <p:cNvSpPr/>
                    <p:nvPr/>
                  </p:nvSpPr>
                  <p:spPr>
                    <a:xfrm>
                      <a:off x="8377202" y="3099928"/>
                      <a:ext cx="449496"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8486931" y="3203380"/>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nvGrpSpPr>
                  <p:cNvPr id="20" name="Group 19"/>
                  <p:cNvGrpSpPr/>
                  <p:nvPr/>
                </p:nvGrpSpPr>
                <p:grpSpPr>
                  <a:xfrm>
                    <a:off x="1470516" y="3099928"/>
                    <a:ext cx="449496" cy="449495"/>
                    <a:chOff x="1470516" y="3099928"/>
                    <a:chExt cx="449496" cy="449495"/>
                  </a:xfrm>
                </p:grpSpPr>
                <p:sp>
                  <p:nvSpPr>
                    <p:cNvPr id="21" name="Oval 20"/>
                    <p:cNvSpPr/>
                    <p:nvPr/>
                  </p:nvSpPr>
                  <p:spPr>
                    <a:xfrm>
                      <a:off x="1470516" y="3099928"/>
                      <a:ext cx="449496" cy="449495"/>
                    </a:xfrm>
                    <a:prstGeom prst="ellipse">
                      <a:avLst/>
                    </a:prstGeom>
                    <a:solidFill>
                      <a:srgbClr val="158AAE"/>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22" name="Oval 21"/>
                    <p:cNvSpPr/>
                    <p:nvPr/>
                  </p:nvSpPr>
                  <p:spPr>
                    <a:xfrm>
                      <a:off x="1573969" y="3209656"/>
                      <a:ext cx="251305" cy="2513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grpSp>
            </p:grpSp>
          </p:grpSp>
        </p:grpSp>
      </p:grpSp>
      <p:sp>
        <p:nvSpPr>
          <p:cNvPr id="46" name="Rectangle 45"/>
          <p:cNvSpPr/>
          <p:nvPr/>
        </p:nvSpPr>
        <p:spPr>
          <a:xfrm>
            <a:off x="1182764" y="4900256"/>
            <a:ext cx="8597183" cy="738472"/>
          </a:xfrm>
          <a:prstGeom prst="rect">
            <a:avLst/>
          </a:prstGeom>
          <a:solidFill>
            <a:schemeClr val="accent4">
              <a:lumMod val="20000"/>
              <a:lumOff val="80000"/>
            </a:schemeClr>
          </a:solidFill>
          <a:ln>
            <a:solidFill>
              <a:schemeClr val="accent1">
                <a:lumMod val="75000"/>
              </a:schemeClr>
            </a:solidFill>
          </a:ln>
        </p:spPr>
        <p:txBody>
          <a:bodyPr wrap="square">
            <a:spAutoFit/>
          </a:bodyPr>
          <a:lstStyle/>
          <a:p>
            <a:pPr defTabSz="685594" fontAlgn="auto">
              <a:spcBef>
                <a:spcPts val="0"/>
              </a:spcBef>
              <a:spcAft>
                <a:spcPts val="0"/>
              </a:spcAft>
              <a:defRPr/>
            </a:pPr>
            <a:r>
              <a:rPr lang="en-US" sz="1350" b="1" dirty="0">
                <a:solidFill>
                  <a:srgbClr val="5B9BD5">
                    <a:lumMod val="50000"/>
                  </a:srgbClr>
                </a:solidFill>
                <a:latin typeface="Arial" panose="020B0604020202020204" pitchFamily="34" charset="0"/>
                <a:cs typeface="Arial" panose="020B0604020202020204" pitchFamily="34" charset="0"/>
              </a:rPr>
              <a:t>Preparatory coordination meeting: </a:t>
            </a:r>
            <a:r>
              <a:rPr lang="en-US" sz="1400" dirty="0">
                <a:solidFill>
                  <a:srgbClr val="5B9BD5">
                    <a:lumMod val="50000"/>
                  </a:srgbClr>
                </a:solidFill>
                <a:latin typeface="Calibri" panose="020F0502020204030204"/>
                <a:cs typeface=""/>
                <a:hlinkClick r:id="rId3">
                  <a:extLst>
                    <a:ext uri="{A12FA001-AC4F-418D-AE19-62706E023703}">
                      <ahyp:hlinkClr xmlns:ahyp="http://schemas.microsoft.com/office/drawing/2018/hyperlinkcolor" val="tx"/>
                    </a:ext>
                  </a:extLst>
                </a:hlinkClick>
              </a:rPr>
              <a:t>https://indico.bnl.gov/event/9794</a:t>
            </a:r>
            <a:r>
              <a:rPr lang="en-US" sz="1400" b="1" dirty="0">
                <a:solidFill>
                  <a:srgbClr val="5B9BD5">
                    <a:lumMod val="50000"/>
                  </a:srgbClr>
                </a:solidFill>
                <a:latin typeface="Calibri" panose="020F0502020204030204"/>
                <a:cs typeface=""/>
                <a:hlinkClick r:id="rId3">
                  <a:extLst>
                    <a:ext uri="{A12FA001-AC4F-418D-AE19-62706E023703}">
                      <ahyp:hlinkClr xmlns:ahyp="http://schemas.microsoft.com/office/drawing/2018/hyperlinkcolor" val="tx"/>
                    </a:ext>
                  </a:extLst>
                </a:hlinkClick>
              </a:rPr>
              <a:t>/</a:t>
            </a:r>
            <a:r>
              <a:rPr lang="en-US" sz="1400" b="1" dirty="0">
                <a:solidFill>
                  <a:srgbClr val="5B9BD5">
                    <a:lumMod val="50000"/>
                  </a:srgbClr>
                </a:solidFill>
                <a:latin typeface="Calibri" panose="020F0502020204030204"/>
                <a:cs typeface=""/>
              </a:rPr>
              <a:t> </a:t>
            </a:r>
          </a:p>
          <a:p>
            <a:pPr defTabSz="685594" fontAlgn="auto">
              <a:spcBef>
                <a:spcPts val="0"/>
              </a:spcBef>
              <a:spcAft>
                <a:spcPts val="0"/>
              </a:spcAft>
              <a:defRPr/>
            </a:pPr>
            <a:r>
              <a:rPr lang="en-US" sz="1400" b="1" dirty="0">
                <a:solidFill>
                  <a:srgbClr val="5B9BD5">
                    <a:lumMod val="50000"/>
                  </a:srgbClr>
                </a:solidFill>
                <a:latin typeface="Calibri" panose="020F0502020204030204"/>
                <a:cs typeface=""/>
              </a:rPr>
              <a:t>1</a:t>
            </a:r>
            <a:r>
              <a:rPr lang="en-US" sz="1400" b="1" baseline="30000" dirty="0">
                <a:solidFill>
                  <a:srgbClr val="5B9BD5">
                    <a:lumMod val="50000"/>
                  </a:srgbClr>
                </a:solidFill>
                <a:latin typeface="Calibri" panose="020F0502020204030204"/>
                <a:cs typeface=""/>
              </a:rPr>
              <a:t>st</a:t>
            </a:r>
            <a:r>
              <a:rPr lang="en-US" sz="1400" b="1" dirty="0">
                <a:solidFill>
                  <a:srgbClr val="5B9BD5">
                    <a:lumMod val="50000"/>
                  </a:srgbClr>
                </a:solidFill>
                <a:latin typeface="Calibri" panose="020F0502020204030204"/>
                <a:cs typeface=""/>
              </a:rPr>
              <a:t> PSQ@EIC  - Science and Instrumentation of the 2</a:t>
            </a:r>
            <a:r>
              <a:rPr lang="en-US" sz="1400" b="1" baseline="30000" dirty="0">
                <a:solidFill>
                  <a:srgbClr val="5B9BD5">
                    <a:lumMod val="50000"/>
                  </a:srgbClr>
                </a:solidFill>
                <a:latin typeface="Calibri" panose="020F0502020204030204"/>
                <a:cs typeface=""/>
              </a:rPr>
              <a:t>nd</a:t>
            </a:r>
            <a:r>
              <a:rPr lang="en-US" sz="1400" b="1" dirty="0">
                <a:solidFill>
                  <a:srgbClr val="5B9BD5">
                    <a:lumMod val="50000"/>
                  </a:srgbClr>
                </a:solidFill>
                <a:latin typeface="Calibri" panose="020F0502020204030204"/>
                <a:cs typeface=""/>
              </a:rPr>
              <a:t> IR for the EIC:  </a:t>
            </a:r>
            <a:r>
              <a:rPr lang="en-US" sz="1400" dirty="0">
                <a:solidFill>
                  <a:srgbClr val="5B9BD5">
                    <a:lumMod val="50000"/>
                  </a:srgbClr>
                </a:solidFill>
                <a:latin typeface="Calibri" panose="020F0502020204030204"/>
                <a:cs typeface=""/>
                <a:hlinkClick r:id="rId4"/>
              </a:rPr>
              <a:t>https://indico.bnl.gov/event/10677/</a:t>
            </a:r>
            <a:endParaRPr lang="en-US" sz="1400" dirty="0">
              <a:solidFill>
                <a:srgbClr val="5B9BD5">
                  <a:lumMod val="50000"/>
                </a:srgbClr>
              </a:solidFill>
              <a:latin typeface="Calibri" panose="020F0502020204030204"/>
              <a:cs typeface=""/>
            </a:endParaRPr>
          </a:p>
          <a:p>
            <a:pPr defTabSz="685594" fontAlgn="auto">
              <a:spcBef>
                <a:spcPts val="0"/>
              </a:spcBef>
              <a:spcAft>
                <a:spcPts val="0"/>
              </a:spcAft>
              <a:defRPr/>
            </a:pPr>
            <a:r>
              <a:rPr lang="en-US" sz="1400" b="1" dirty="0">
                <a:solidFill>
                  <a:srgbClr val="5B9BD5">
                    <a:lumMod val="50000"/>
                  </a:srgbClr>
                </a:solidFill>
                <a:latin typeface="Calibri" panose="020F0502020204030204"/>
                <a:cs typeface=""/>
              </a:rPr>
              <a:t>2</a:t>
            </a:r>
            <a:r>
              <a:rPr lang="en-US" sz="1400" b="1" baseline="30000" dirty="0">
                <a:solidFill>
                  <a:srgbClr val="5B9BD5">
                    <a:lumMod val="50000"/>
                  </a:srgbClr>
                </a:solidFill>
                <a:latin typeface="Calibri" panose="020F0502020204030204"/>
                <a:cs typeface=""/>
              </a:rPr>
              <a:t>nd</a:t>
            </a:r>
            <a:r>
              <a:rPr lang="en-US" sz="1400" b="1" dirty="0">
                <a:solidFill>
                  <a:srgbClr val="5B9BD5">
                    <a:lumMod val="50000"/>
                  </a:srgbClr>
                </a:solidFill>
                <a:latin typeface="Calibri" panose="020F0502020204030204"/>
                <a:cs typeface=""/>
              </a:rPr>
              <a:t> PSQ@EIC – Precision studies on QCD at the EIC </a:t>
            </a:r>
            <a:r>
              <a:rPr lang="en-US" sz="1400" dirty="0">
                <a:solidFill>
                  <a:srgbClr val="5B9BD5">
                    <a:lumMod val="50000"/>
                  </a:srgbClr>
                </a:solidFill>
                <a:latin typeface="Calibri" panose="020F0502020204030204"/>
                <a:cs typeface=""/>
                <a:hlinkClick r:id="rId5"/>
              </a:rPr>
              <a:t>https://indico.bnl.gov/event/11669/</a:t>
            </a:r>
            <a:endParaRPr lang="en-US" sz="1400" dirty="0">
              <a:solidFill>
                <a:srgbClr val="5B9BD5">
                  <a:lumMod val="50000"/>
                </a:srgbClr>
              </a:solidFill>
              <a:latin typeface="Calibri" panose="020F0502020204030204"/>
              <a:cs typeface=""/>
            </a:endParaRPr>
          </a:p>
        </p:txBody>
      </p:sp>
      <p:sp>
        <p:nvSpPr>
          <p:cNvPr id="47" name="Rectangle 46"/>
          <p:cNvSpPr/>
          <p:nvPr/>
        </p:nvSpPr>
        <p:spPr>
          <a:xfrm>
            <a:off x="3886143" y="1474348"/>
            <a:ext cx="1351143" cy="784626"/>
          </a:xfrm>
          <a:prstGeom prst="rect">
            <a:avLst/>
          </a:prstGeom>
          <a:solidFill>
            <a:schemeClr val="accent6">
              <a:lumMod val="60000"/>
              <a:lumOff val="40000"/>
            </a:schemeClr>
          </a:solidFill>
        </p:spPr>
        <p:txBody>
          <a:bodyPr wrap="square">
            <a:spAutoFit/>
          </a:bodyPr>
          <a:lstStyle/>
          <a:p>
            <a:pPr algn="ctr" defTabSz="685594" fontAlgn="auto">
              <a:spcBef>
                <a:spcPts val="0"/>
              </a:spcBef>
              <a:spcAft>
                <a:spcPts val="0"/>
              </a:spcAft>
              <a:defRPr/>
            </a:pPr>
            <a:r>
              <a:rPr lang="en-US" sz="900" b="1" dirty="0">
                <a:solidFill>
                  <a:prstClr val="black"/>
                </a:solidFill>
                <a:latin typeface="Arial" panose="020B0604020202020204" pitchFamily="34" charset="0"/>
                <a:cs typeface="Arial" panose="020B0604020202020204" pitchFamily="34" charset="0"/>
              </a:rPr>
              <a:t>Preparatory</a:t>
            </a:r>
          </a:p>
          <a:p>
            <a:pPr algn="ctr" defTabSz="685594" fontAlgn="auto">
              <a:spcBef>
                <a:spcPts val="0"/>
              </a:spcBef>
              <a:spcAft>
                <a:spcPts val="0"/>
              </a:spcAft>
              <a:defRPr/>
            </a:pPr>
            <a:r>
              <a:rPr lang="en-US" sz="900" b="1" dirty="0">
                <a:solidFill>
                  <a:prstClr val="black"/>
                </a:solidFill>
                <a:latin typeface="Arial" panose="020B0604020202020204" pitchFamily="34" charset="0"/>
                <a:cs typeface="Arial" panose="020B0604020202020204" pitchFamily="34" charset="0"/>
              </a:rPr>
              <a:t>Coordination Meeting</a:t>
            </a:r>
          </a:p>
          <a:p>
            <a:pPr algn="ctr" defTabSz="685594" fontAlgn="auto">
              <a:spcBef>
                <a:spcPts val="0"/>
              </a:spcBef>
              <a:spcAft>
                <a:spcPts val="0"/>
              </a:spcAft>
              <a:defRPr/>
            </a:pPr>
            <a:r>
              <a:rPr lang="en-US" sz="900" b="1" dirty="0">
                <a:solidFill>
                  <a:prstClr val="black"/>
                </a:solidFill>
                <a:latin typeface="Arial" panose="020B0604020202020204" pitchFamily="34" charset="0"/>
                <a:cs typeface="Arial" panose="020B0604020202020204" pitchFamily="34" charset="0"/>
              </a:rPr>
              <a:t>For the Series of the 3 workshops</a:t>
            </a:r>
          </a:p>
        </p:txBody>
      </p:sp>
      <p:sp>
        <p:nvSpPr>
          <p:cNvPr id="48" name="Rectangle 47"/>
          <p:cNvSpPr/>
          <p:nvPr/>
        </p:nvSpPr>
        <p:spPr>
          <a:xfrm>
            <a:off x="5329110" y="1526777"/>
            <a:ext cx="1267502" cy="1061552"/>
          </a:xfrm>
          <a:prstGeom prst="rect">
            <a:avLst/>
          </a:prstGeom>
        </p:spPr>
        <p:txBody>
          <a:bodyPr wrap="square">
            <a:spAutoFit/>
          </a:bodyPr>
          <a:lstStyle/>
          <a:p>
            <a:pPr algn="ctr" defTabSz="685594" fontAlgn="auto">
              <a:spcBef>
                <a:spcPts val="0"/>
              </a:spcBef>
              <a:spcAft>
                <a:spcPts val="0"/>
              </a:spcAft>
              <a:defRPr/>
            </a:pPr>
            <a:r>
              <a:rPr lang="en-US" sz="900" b="1" dirty="0">
                <a:solidFill>
                  <a:srgbClr val="002060"/>
                </a:solidFill>
                <a:latin typeface="Arial" panose="020B0604020202020204" pitchFamily="34" charset="0"/>
                <a:cs typeface="Arial" panose="020B0604020202020204" pitchFamily="34" charset="0"/>
              </a:rPr>
              <a:t>Workshop I (PSQ@EIC)</a:t>
            </a:r>
          </a:p>
          <a:p>
            <a:pPr algn="ctr" defTabSz="685594" fontAlgn="auto">
              <a:spcBef>
                <a:spcPts val="0"/>
              </a:spcBef>
              <a:spcAft>
                <a:spcPts val="0"/>
              </a:spcAft>
              <a:defRPr/>
            </a:pPr>
            <a:r>
              <a:rPr lang="en-US" sz="900" b="1" dirty="0">
                <a:solidFill>
                  <a:srgbClr val="FF0000"/>
                </a:solidFill>
                <a:latin typeface="Arial" panose="020B0604020202020204" pitchFamily="34" charset="0"/>
                <a:cs typeface="Arial" panose="020B0604020202020204" pitchFamily="34" charset="0"/>
              </a:rPr>
              <a:t>ANL/CFNS/CNF</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Focus on</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Science</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Detector concept(s)</a:t>
            </a:r>
          </a:p>
          <a:p>
            <a:pPr algn="ctr" defTabSz="685594" fontAlgn="auto">
              <a:spcBef>
                <a:spcPts val="0"/>
              </a:spcBef>
              <a:spcAft>
                <a:spcPts val="0"/>
              </a:spcAft>
              <a:defRPr/>
            </a:pPr>
            <a:r>
              <a:rPr lang="en-US" sz="900" b="1" dirty="0">
                <a:solidFill>
                  <a:srgbClr val="002060"/>
                </a:solidFill>
                <a:latin typeface="Arial" panose="020B0604020202020204" pitchFamily="34" charset="0"/>
                <a:cs typeface="Arial" panose="020B0604020202020204" pitchFamily="34" charset="0"/>
              </a:rPr>
              <a:t>(virtual</a:t>
            </a:r>
            <a:r>
              <a:rPr lang="en-US" sz="900" b="1" dirty="0">
                <a:solidFill>
                  <a:prstClr val="white">
                    <a:lumMod val="50000"/>
                  </a:prstClr>
                </a:solidFill>
                <a:latin typeface="Arial" panose="020B0604020202020204" pitchFamily="34" charset="0"/>
                <a:cs typeface="Arial" panose="020B0604020202020204" pitchFamily="34" charset="0"/>
              </a:rPr>
              <a:t>) </a:t>
            </a:r>
          </a:p>
        </p:txBody>
      </p:sp>
      <p:sp>
        <p:nvSpPr>
          <p:cNvPr id="50" name="Rectangle 49"/>
          <p:cNvSpPr/>
          <p:nvPr/>
        </p:nvSpPr>
        <p:spPr>
          <a:xfrm>
            <a:off x="1422787" y="1988616"/>
            <a:ext cx="1117697" cy="738472"/>
          </a:xfrm>
          <a:prstGeom prst="rect">
            <a:avLst/>
          </a:prstGeom>
        </p:spPr>
        <p:txBody>
          <a:bodyPr wrap="square">
            <a:spAutoFit/>
          </a:bodyPr>
          <a:lstStyle/>
          <a:p>
            <a:pPr algn="ctr" defTabSz="685594" fontAlgn="auto">
              <a:spcBef>
                <a:spcPts val="0"/>
              </a:spcBef>
              <a:spcAft>
                <a:spcPts val="0"/>
              </a:spcAft>
              <a:defRPr/>
            </a:pPr>
            <a:r>
              <a:rPr lang="en-US" sz="1050" b="1" dirty="0">
                <a:solidFill>
                  <a:prstClr val="white">
                    <a:lumMod val="50000"/>
                  </a:prstClr>
                </a:solidFill>
                <a:latin typeface="Arial" panose="020B0604020202020204" pitchFamily="34" charset="0"/>
                <a:cs typeface="Arial" panose="020B0604020202020204" pitchFamily="34" charset="0"/>
              </a:rPr>
              <a:t>IR2@EIC Proposal</a:t>
            </a:r>
          </a:p>
          <a:p>
            <a:pPr algn="ctr" defTabSz="685594" fontAlgn="auto">
              <a:spcBef>
                <a:spcPts val="0"/>
              </a:spcBef>
              <a:spcAft>
                <a:spcPts val="0"/>
              </a:spcAft>
              <a:defRPr/>
            </a:pPr>
            <a:r>
              <a:rPr lang="en-US" sz="1050" b="1" dirty="0">
                <a:solidFill>
                  <a:prstClr val="white">
                    <a:lumMod val="50000"/>
                  </a:prstClr>
                </a:solidFill>
                <a:latin typeface="Arial" panose="020B0604020202020204" pitchFamily="34" charset="0"/>
                <a:cs typeface="Arial" panose="020B0604020202020204" pitchFamily="34" charset="0"/>
              </a:rPr>
              <a:t>Submitted to CFNS</a:t>
            </a:r>
          </a:p>
        </p:txBody>
      </p:sp>
      <p:sp>
        <p:nvSpPr>
          <p:cNvPr id="51" name="TextBox 50"/>
          <p:cNvSpPr txBox="1"/>
          <p:nvPr/>
        </p:nvSpPr>
        <p:spPr>
          <a:xfrm>
            <a:off x="2534586" y="2443790"/>
            <a:ext cx="913386" cy="415390"/>
          </a:xfrm>
          <a:prstGeom prst="rect">
            <a:avLst/>
          </a:prstGeom>
          <a:noFill/>
        </p:spPr>
        <p:txBody>
          <a:bodyPr wrap="square" rtlCol="0" anchor="ctr">
            <a:spAutoFit/>
          </a:bodyPr>
          <a:lstStyle/>
          <a:p>
            <a:pPr algn="ctr" fontAlgn="auto">
              <a:spcBef>
                <a:spcPts val="0"/>
              </a:spcBef>
              <a:spcAft>
                <a:spcPts val="0"/>
              </a:spcAft>
            </a:pPr>
            <a:r>
              <a:rPr lang="en-US" sz="1050" b="1" dirty="0">
                <a:solidFill>
                  <a:prstClr val="white">
                    <a:lumMod val="50000"/>
                  </a:prstClr>
                </a:solidFill>
                <a:latin typeface="Arial" panose="020B0604020202020204" pitchFamily="34" charset="0"/>
                <a:cs typeface="Arial" panose="020B0604020202020204" pitchFamily="34" charset="0"/>
              </a:rPr>
              <a:t>Proposal</a:t>
            </a:r>
            <a:r>
              <a:rPr lang="en-US" sz="1050" b="1" dirty="0">
                <a:solidFill>
                  <a:prstClr val="black">
                    <a:lumMod val="75000"/>
                    <a:lumOff val="25000"/>
                  </a:prstClr>
                </a:solidFill>
                <a:latin typeface="Arial" panose="020B0604020202020204" pitchFamily="34" charset="0"/>
                <a:cs typeface="Arial" panose="020B0604020202020204" pitchFamily="34" charset="0"/>
              </a:rPr>
              <a:t> </a:t>
            </a:r>
            <a:r>
              <a:rPr lang="en-US" sz="1050" b="1" dirty="0">
                <a:solidFill>
                  <a:prstClr val="white">
                    <a:lumMod val="50000"/>
                  </a:prstClr>
                </a:solidFill>
                <a:latin typeface="Arial" panose="020B0604020202020204" pitchFamily="34" charset="0"/>
                <a:cs typeface="Arial" panose="020B0604020202020204" pitchFamily="34" charset="0"/>
              </a:rPr>
              <a:t>Approved</a:t>
            </a:r>
            <a:r>
              <a:rPr lang="en-US" sz="105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2" name="TextBox 51"/>
          <p:cNvSpPr txBox="1"/>
          <p:nvPr/>
        </p:nvSpPr>
        <p:spPr>
          <a:xfrm>
            <a:off x="6730369" y="2696279"/>
            <a:ext cx="1013221" cy="415390"/>
          </a:xfrm>
          <a:prstGeom prst="rect">
            <a:avLst/>
          </a:prstGeom>
          <a:noFill/>
        </p:spPr>
        <p:txBody>
          <a:bodyPr wrap="square" rtlCol="0" anchor="ctr">
            <a:spAutoFit/>
          </a:bodyPr>
          <a:lstStyle/>
          <a:p>
            <a:pPr algn="ctr" fontAlgn="auto">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July 19-23 2021</a:t>
            </a:r>
          </a:p>
        </p:txBody>
      </p:sp>
      <p:sp>
        <p:nvSpPr>
          <p:cNvPr id="53" name="TextBox 52"/>
          <p:cNvSpPr txBox="1"/>
          <p:nvPr/>
        </p:nvSpPr>
        <p:spPr>
          <a:xfrm>
            <a:off x="1232337" y="3567490"/>
            <a:ext cx="1170999" cy="253850"/>
          </a:xfrm>
          <a:prstGeom prst="rect">
            <a:avLst/>
          </a:prstGeom>
          <a:noFill/>
        </p:spPr>
        <p:txBody>
          <a:bodyPr wrap="square" rtlCol="0" anchor="ctr">
            <a:spAutoFit/>
          </a:bodyPr>
          <a:lstStyle/>
          <a:p>
            <a:pPr algn="ctr" fontAlgn="auto">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June 1, 2020</a:t>
            </a:r>
          </a:p>
        </p:txBody>
      </p:sp>
      <p:sp>
        <p:nvSpPr>
          <p:cNvPr id="54" name="TextBox 53"/>
          <p:cNvSpPr txBox="1"/>
          <p:nvPr/>
        </p:nvSpPr>
        <p:spPr>
          <a:xfrm>
            <a:off x="3504477" y="3505765"/>
            <a:ext cx="778556" cy="415390"/>
          </a:xfrm>
          <a:prstGeom prst="rect">
            <a:avLst/>
          </a:prstGeom>
          <a:noFill/>
        </p:spPr>
        <p:txBody>
          <a:bodyPr wrap="square" rtlCol="0" anchor="ctr">
            <a:spAutoFit/>
          </a:bodyPr>
          <a:lstStyle/>
          <a:p>
            <a:pPr algn="ctr" fontAlgn="auto">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Nov. 2020</a:t>
            </a:r>
          </a:p>
        </p:txBody>
      </p:sp>
      <p:sp>
        <p:nvSpPr>
          <p:cNvPr id="55" name="TextBox 54"/>
          <p:cNvSpPr txBox="1"/>
          <p:nvPr/>
        </p:nvSpPr>
        <p:spPr>
          <a:xfrm>
            <a:off x="4268785" y="3486720"/>
            <a:ext cx="774935" cy="415390"/>
          </a:xfrm>
          <a:prstGeom prst="rect">
            <a:avLst/>
          </a:prstGeom>
          <a:noFill/>
        </p:spPr>
        <p:txBody>
          <a:bodyPr wrap="square" rtlCol="0" anchor="ctr">
            <a:spAutoFit/>
          </a:bodyPr>
          <a:lstStyle/>
          <a:p>
            <a:pPr algn="ctr" fontAlgn="auto">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Dec. 2020</a:t>
            </a:r>
          </a:p>
        </p:txBody>
      </p:sp>
      <p:sp>
        <p:nvSpPr>
          <p:cNvPr id="56" name="TextBox 55"/>
          <p:cNvSpPr txBox="1"/>
          <p:nvPr/>
        </p:nvSpPr>
        <p:spPr>
          <a:xfrm>
            <a:off x="5481355" y="3486720"/>
            <a:ext cx="1007668" cy="415390"/>
          </a:xfrm>
          <a:prstGeom prst="rect">
            <a:avLst/>
          </a:prstGeom>
          <a:noFill/>
        </p:spPr>
        <p:txBody>
          <a:bodyPr wrap="square" rtlCol="0" anchor="ctr">
            <a:spAutoFit/>
          </a:bodyPr>
          <a:lstStyle/>
          <a:p>
            <a:pPr algn="ctr" fontAlgn="auto">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Mar 17-19 2021</a:t>
            </a:r>
          </a:p>
        </p:txBody>
      </p:sp>
      <p:sp>
        <p:nvSpPr>
          <p:cNvPr id="57" name="TextBox 56"/>
          <p:cNvSpPr txBox="1"/>
          <p:nvPr/>
        </p:nvSpPr>
        <p:spPr>
          <a:xfrm>
            <a:off x="2218197" y="3557746"/>
            <a:ext cx="1170999" cy="253850"/>
          </a:xfrm>
          <a:prstGeom prst="rect">
            <a:avLst/>
          </a:prstGeom>
          <a:noFill/>
        </p:spPr>
        <p:txBody>
          <a:bodyPr wrap="square" rtlCol="0" anchor="ctr">
            <a:spAutoFit/>
          </a:bodyPr>
          <a:lstStyle/>
          <a:p>
            <a:pPr algn="ctr" fontAlgn="auto">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July 15, 2020</a:t>
            </a:r>
          </a:p>
        </p:txBody>
      </p:sp>
      <p:sp>
        <p:nvSpPr>
          <p:cNvPr id="58" name="Rectangle 57"/>
          <p:cNvSpPr/>
          <p:nvPr/>
        </p:nvSpPr>
        <p:spPr>
          <a:xfrm>
            <a:off x="6315893" y="3928146"/>
            <a:ext cx="1723850" cy="923090"/>
          </a:xfrm>
          <a:prstGeom prst="rect">
            <a:avLst/>
          </a:prstGeom>
        </p:spPr>
        <p:txBody>
          <a:bodyPr wrap="square">
            <a:spAutoFit/>
          </a:bodyPr>
          <a:lstStyle/>
          <a:p>
            <a:pPr algn="ctr" defTabSz="685594" fontAlgn="auto">
              <a:spcBef>
                <a:spcPts val="0"/>
              </a:spcBef>
              <a:spcAft>
                <a:spcPts val="0"/>
              </a:spcAft>
              <a:defRPr/>
            </a:pPr>
            <a:r>
              <a:rPr lang="en-US" sz="900" b="1" dirty="0">
                <a:solidFill>
                  <a:srgbClr val="002060"/>
                </a:solidFill>
                <a:latin typeface="Arial" panose="020B0604020202020204" pitchFamily="34" charset="0"/>
                <a:cs typeface="Arial" panose="020B0604020202020204" pitchFamily="34" charset="0"/>
              </a:rPr>
              <a:t>Workshop II (PSQ@EIC)</a:t>
            </a:r>
          </a:p>
          <a:p>
            <a:pPr algn="ctr" defTabSz="685594" fontAlgn="auto">
              <a:spcBef>
                <a:spcPts val="0"/>
              </a:spcBef>
              <a:spcAft>
                <a:spcPts val="0"/>
              </a:spcAft>
              <a:defRPr/>
            </a:pPr>
            <a:r>
              <a:rPr lang="en-US" sz="900" b="1" dirty="0">
                <a:solidFill>
                  <a:srgbClr val="FF0000"/>
                </a:solidFill>
                <a:latin typeface="Calibri" panose="020F0502020204030204"/>
                <a:cs typeface=""/>
              </a:rPr>
              <a:t>APCTP/CFNS/CNF</a:t>
            </a:r>
            <a:endParaRPr lang="en-US" sz="900" b="1" dirty="0">
              <a:solidFill>
                <a:srgbClr val="FF0000"/>
              </a:solidFill>
              <a:latin typeface="Arial" panose="020B0604020202020204" pitchFamily="34" charset="0"/>
              <a:cs typeface="Arial" panose="020B0604020202020204" pitchFamily="34" charset="0"/>
            </a:endParaRP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Focus on</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PSQ New Science</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Detector proposals</a:t>
            </a:r>
          </a:p>
          <a:p>
            <a:pPr algn="ctr" defTabSz="685594" fontAlgn="auto">
              <a:spcBef>
                <a:spcPts val="0"/>
              </a:spcBef>
              <a:spcAft>
                <a:spcPts val="0"/>
              </a:spcAft>
              <a:defRPr/>
            </a:pPr>
            <a:r>
              <a:rPr lang="en-US" sz="900" b="1" dirty="0">
                <a:solidFill>
                  <a:prstClr val="white">
                    <a:lumMod val="50000"/>
                  </a:prstClr>
                </a:solidFill>
                <a:latin typeface="Arial" panose="020B0604020202020204" pitchFamily="34" charset="0"/>
                <a:cs typeface="Arial" panose="020B0604020202020204" pitchFamily="34" charset="0"/>
              </a:rPr>
              <a:t>International Engagement</a:t>
            </a:r>
          </a:p>
        </p:txBody>
      </p:sp>
      <p:sp>
        <p:nvSpPr>
          <p:cNvPr id="59" name="TextBox 58">
            <a:extLst>
              <a:ext uri="{FF2B5EF4-FFF2-40B4-BE49-F238E27FC236}">
                <a16:creationId xmlns:a16="http://schemas.microsoft.com/office/drawing/2014/main" id="{2AD962E6-56BA-4E40-A3AF-338817B4E0BF}"/>
              </a:ext>
            </a:extLst>
          </p:cNvPr>
          <p:cNvSpPr txBox="1"/>
          <p:nvPr/>
        </p:nvSpPr>
        <p:spPr>
          <a:xfrm>
            <a:off x="9060826" y="2270959"/>
            <a:ext cx="1959191" cy="715581"/>
          </a:xfrm>
          <a:prstGeom prst="rect">
            <a:avLst/>
          </a:prstGeom>
          <a:noFill/>
        </p:spPr>
        <p:txBody>
          <a:bodyPr wrap="none" rtlCol="0">
            <a:spAutoFit/>
          </a:bodyPr>
          <a:lstStyle/>
          <a:p>
            <a:pPr fontAlgn="auto">
              <a:spcBef>
                <a:spcPts val="0"/>
              </a:spcBef>
              <a:spcAft>
                <a:spcPts val="0"/>
              </a:spcAft>
            </a:pPr>
            <a:r>
              <a:rPr lang="en-US" sz="1350" b="1" dirty="0">
                <a:solidFill>
                  <a:srgbClr val="ED7D31"/>
                </a:solidFill>
                <a:latin typeface="Calibri" panose="020F0502020204030204"/>
                <a:cs typeface=""/>
              </a:rPr>
              <a:t>Documentation</a:t>
            </a:r>
          </a:p>
          <a:p>
            <a:pPr fontAlgn="auto">
              <a:spcBef>
                <a:spcPts val="0"/>
              </a:spcBef>
              <a:spcAft>
                <a:spcPts val="0"/>
              </a:spcAft>
            </a:pPr>
            <a:r>
              <a:rPr lang="en-US" sz="1350" b="1" dirty="0">
                <a:solidFill>
                  <a:srgbClr val="ED7D31"/>
                </a:solidFill>
                <a:latin typeface="Calibri" panose="020F0502020204030204"/>
                <a:cs typeface=""/>
              </a:rPr>
              <a:t>White Paper</a:t>
            </a:r>
          </a:p>
          <a:p>
            <a:pPr fontAlgn="auto">
              <a:spcBef>
                <a:spcPts val="0"/>
              </a:spcBef>
              <a:spcAft>
                <a:spcPts val="0"/>
              </a:spcAft>
            </a:pPr>
            <a:r>
              <a:rPr lang="en-US" sz="1350" b="1" dirty="0">
                <a:solidFill>
                  <a:srgbClr val="ED7D31"/>
                </a:solidFill>
                <a:latin typeface="Calibri" panose="020F0502020204030204"/>
                <a:cs typeface=""/>
              </a:rPr>
              <a:t>Published/Summer 2023</a:t>
            </a:r>
          </a:p>
        </p:txBody>
      </p:sp>
      <p:sp>
        <p:nvSpPr>
          <p:cNvPr id="60" name="TextBox 59"/>
          <p:cNvSpPr txBox="1"/>
          <p:nvPr/>
        </p:nvSpPr>
        <p:spPr>
          <a:xfrm>
            <a:off x="3395296" y="2318691"/>
            <a:ext cx="1021085" cy="415390"/>
          </a:xfrm>
          <a:prstGeom prst="rect">
            <a:avLst/>
          </a:prstGeom>
          <a:noFill/>
        </p:spPr>
        <p:txBody>
          <a:bodyPr wrap="square" rtlCol="0" anchor="ctr">
            <a:spAutoFit/>
          </a:bodyPr>
          <a:lstStyle/>
          <a:p>
            <a:pPr algn="ctr" fontAlgn="auto">
              <a:spcBef>
                <a:spcPts val="0"/>
              </a:spcBef>
              <a:spcAft>
                <a:spcPts val="0"/>
              </a:spcAft>
            </a:pPr>
            <a:r>
              <a:rPr lang="en-US" sz="1050" b="1" dirty="0">
                <a:solidFill>
                  <a:prstClr val="black">
                    <a:lumMod val="50000"/>
                    <a:lumOff val="50000"/>
                  </a:prstClr>
                </a:solidFill>
                <a:latin typeface="Arial" panose="020B0604020202020204" pitchFamily="34" charset="0"/>
                <a:cs typeface="Arial" panose="020B0604020202020204" pitchFamily="34" charset="0"/>
              </a:rPr>
              <a:t>YR-Meeting</a:t>
            </a:r>
          </a:p>
          <a:p>
            <a:pPr algn="ctr" fontAlgn="auto">
              <a:spcBef>
                <a:spcPts val="0"/>
              </a:spcBef>
              <a:spcAft>
                <a:spcPts val="0"/>
              </a:spcAft>
            </a:pPr>
            <a:r>
              <a:rPr lang="en-US" sz="1050" b="1" dirty="0">
                <a:solidFill>
                  <a:prstClr val="black">
                    <a:lumMod val="50000"/>
                    <a:lumOff val="50000"/>
                  </a:prstClr>
                </a:solidFill>
                <a:latin typeface="Arial" panose="020B0604020202020204" pitchFamily="34" charset="0"/>
                <a:cs typeface="Arial" panose="020B0604020202020204" pitchFamily="34" charset="0"/>
              </a:rPr>
              <a:t>Presentation</a:t>
            </a:r>
          </a:p>
        </p:txBody>
      </p:sp>
      <p:sp>
        <p:nvSpPr>
          <p:cNvPr id="2" name="Rectangle 1"/>
          <p:cNvSpPr/>
          <p:nvPr/>
        </p:nvSpPr>
        <p:spPr>
          <a:xfrm>
            <a:off x="3948295" y="217490"/>
            <a:ext cx="6706769" cy="523084"/>
          </a:xfrm>
          <a:prstGeom prst="rect">
            <a:avLst/>
          </a:prstGeom>
        </p:spPr>
        <p:txBody>
          <a:bodyPr wrap="square">
            <a:spAutoFit/>
          </a:bodyPr>
          <a:lstStyle/>
          <a:p>
            <a:pPr fontAlgn="auto">
              <a:spcBef>
                <a:spcPts val="0"/>
              </a:spcBef>
              <a:spcAft>
                <a:spcPts val="0"/>
              </a:spcAft>
            </a:pPr>
            <a:r>
              <a:rPr lang="en-US" sz="2799" b="1" dirty="0">
                <a:solidFill>
                  <a:srgbClr val="5B9BD5">
                    <a:lumMod val="50000"/>
                  </a:srgbClr>
                </a:solidFill>
                <a:latin typeface="Calibri" panose="020F0502020204030204"/>
                <a:cs typeface=""/>
              </a:rPr>
              <a:t>PSQ@EIC Series of Workshops </a:t>
            </a:r>
            <a:endParaRPr lang="en-US" sz="2799" dirty="0">
              <a:solidFill>
                <a:prstClr val="black"/>
              </a:solidFill>
              <a:latin typeface="Calibri" panose="020F0502020204030204"/>
              <a:cs typeface=""/>
            </a:endParaRPr>
          </a:p>
        </p:txBody>
      </p:sp>
      <p:pic>
        <p:nvPicPr>
          <p:cNvPr id="8" name="Picture 7" descr="A screenshot of a computer&#10;&#10;Description automatically generated with low confidence">
            <a:extLst>
              <a:ext uri="{FF2B5EF4-FFF2-40B4-BE49-F238E27FC236}">
                <a16:creationId xmlns:a16="http://schemas.microsoft.com/office/drawing/2014/main" id="{D8D806B0-6CA6-1291-0319-346DE65B8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2958" y="3736098"/>
            <a:ext cx="3343459" cy="639191"/>
          </a:xfrm>
          <a:prstGeom prst="rect">
            <a:avLst/>
          </a:prstGeom>
        </p:spPr>
      </p:pic>
    </p:spTree>
    <p:extLst>
      <p:ext uri="{BB962C8B-B14F-4D97-AF65-F5344CB8AC3E}">
        <p14:creationId xmlns:p14="http://schemas.microsoft.com/office/powerpoint/2010/main" val="56362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
            <a:extLst>
              <a:ext uri="{FF2B5EF4-FFF2-40B4-BE49-F238E27FC236}">
                <a16:creationId xmlns:a16="http://schemas.microsoft.com/office/drawing/2014/main" id="{E3383AEC-1CBA-4770-A751-5230DC39F6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230694"/>
            <a:ext cx="3107438" cy="778930"/>
          </a:xfrm>
          <a:prstGeom prst="rect">
            <a:avLst/>
          </a:prstGeom>
          <a:noFill/>
          <a:ln w="12700">
            <a:noFill/>
          </a:ln>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3167378" y="749301"/>
            <a:ext cx="8905567" cy="24123"/>
          </a:xfrm>
          <a:prstGeom prst="line">
            <a:avLst/>
          </a:prstGeom>
          <a:ln>
            <a:solidFill>
              <a:srgbClr val="FF777C"/>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47607" y="1009624"/>
            <a:ext cx="9297225" cy="1261756"/>
          </a:xfrm>
          <a:prstGeom prst="rect">
            <a:avLst/>
          </a:prstGeom>
        </p:spPr>
        <p:txBody>
          <a:bodyPr wrap="none">
            <a:spAutoFit/>
          </a:bodyPr>
          <a:lstStyle/>
          <a:p>
            <a:r>
              <a:rPr lang="en-US" sz="2799" b="1" dirty="0">
                <a:solidFill>
                  <a:prstClr val="black"/>
                </a:solidFill>
              </a:rPr>
              <a:t>Generalized Parton Distributions and Global Analysis</a:t>
            </a:r>
          </a:p>
          <a:p>
            <a:pPr algn="l"/>
            <a:r>
              <a:rPr lang="en-US" sz="2400" b="0" i="1" u="none" strike="noStrike" dirty="0">
                <a:solidFill>
                  <a:srgbClr val="24425A"/>
                </a:solidFill>
                <a:effectLst/>
                <a:latin typeface="Liberation Sans"/>
              </a:rPr>
              <a:t>Jun 12 – 14, 2023</a:t>
            </a:r>
          </a:p>
          <a:p>
            <a:pPr algn="l"/>
            <a:r>
              <a:rPr lang="en-US" sz="2400" b="0" i="1" u="none" strike="noStrike" dirty="0">
                <a:solidFill>
                  <a:srgbClr val="24425A"/>
                </a:solidFill>
                <a:effectLst/>
                <a:latin typeface="Liberation Sans"/>
              </a:rPr>
              <a:t>Jefferson Lab Center for Nuclear </a:t>
            </a:r>
            <a:r>
              <a:rPr lang="en-US" sz="2400" b="0" i="1" u="none" strike="noStrike" dirty="0" err="1">
                <a:solidFill>
                  <a:srgbClr val="24425A"/>
                </a:solidFill>
                <a:effectLst/>
                <a:latin typeface="Liberation Sans"/>
              </a:rPr>
              <a:t>Femtography</a:t>
            </a:r>
            <a:endParaRPr lang="en-US" sz="2400" b="0" i="1" u="none" strike="noStrike" dirty="0">
              <a:solidFill>
                <a:srgbClr val="24425A"/>
              </a:solidFill>
              <a:effectLst/>
              <a:latin typeface="Liberation Sans"/>
            </a:endParaRPr>
          </a:p>
        </p:txBody>
      </p:sp>
      <p:sp>
        <p:nvSpPr>
          <p:cNvPr id="42" name="Slide Number Placeholder 4">
            <a:extLst>
              <a:ext uri="{FF2B5EF4-FFF2-40B4-BE49-F238E27FC236}">
                <a16:creationId xmlns:a16="http://schemas.microsoft.com/office/drawing/2014/main" id="{1A3FF516-B93C-C847-80D3-61FC29578D87}"/>
              </a:ext>
            </a:extLst>
          </p:cNvPr>
          <p:cNvSpPr>
            <a:spLocks noGrp="1"/>
          </p:cNvSpPr>
          <p:nvPr>
            <p:ph type="sldNum" sz="quarter" idx="12"/>
          </p:nvPr>
        </p:nvSpPr>
        <p:spPr>
          <a:xfrm>
            <a:off x="2646172" y="6242377"/>
            <a:ext cx="2742486" cy="365030"/>
          </a:xfrm>
        </p:spPr>
        <p:txBody>
          <a:bodyPr/>
          <a:lstStyle/>
          <a:p>
            <a:fld id="{893C5830-40F3-F04E-B2E3-10E6672BA8FF}" type="slidenum">
              <a:rPr lang="en-US" smtClean="0">
                <a:solidFill>
                  <a:prstClr val="white"/>
                </a:solidFill>
              </a:rPr>
              <a:pPr/>
              <a:t>8</a:t>
            </a:fld>
            <a:endParaRPr lang="en-US" dirty="0">
              <a:solidFill>
                <a:prstClr val="white"/>
              </a:solidFill>
            </a:endParaRPr>
          </a:p>
        </p:txBody>
      </p:sp>
      <p:sp>
        <p:nvSpPr>
          <p:cNvPr id="8" name="TextBox 7">
            <a:extLst>
              <a:ext uri="{FF2B5EF4-FFF2-40B4-BE49-F238E27FC236}">
                <a16:creationId xmlns:a16="http://schemas.microsoft.com/office/drawing/2014/main" id="{34B428EE-E66A-3763-4230-B7DB86C15656}"/>
              </a:ext>
            </a:extLst>
          </p:cNvPr>
          <p:cNvSpPr txBox="1"/>
          <p:nvPr/>
        </p:nvSpPr>
        <p:spPr>
          <a:xfrm>
            <a:off x="887589" y="2976599"/>
            <a:ext cx="10243524" cy="1938992"/>
          </a:xfrm>
          <a:prstGeom prst="rect">
            <a:avLst/>
          </a:prstGeom>
          <a:noFill/>
        </p:spPr>
        <p:txBody>
          <a:bodyPr wrap="square">
            <a:spAutoFit/>
          </a:bodyPr>
          <a:lstStyle/>
          <a:p>
            <a:r>
              <a:rPr lang="en-US" sz="2400" b="0" i="0" u="none" strike="noStrike" dirty="0">
                <a:solidFill>
                  <a:srgbClr val="777777"/>
                </a:solidFill>
                <a:effectLst/>
                <a:latin typeface="Roboto" panose="02000000000000000000" pitchFamily="2" charset="0"/>
              </a:rPr>
              <a:t>The aim of this workshop is to bring together interdisciplinary experts to assess the current status of the 3D internal structure of the nucleon, and to identify the requirements and to develop a coherent approach to the extraction of the salient physics quantities. The workshop includes plenary talks, with dedicated time for working group discussions</a:t>
            </a:r>
            <a:r>
              <a:rPr lang="en-US" b="0" i="0" u="none" strike="noStrike" dirty="0">
                <a:solidFill>
                  <a:srgbClr val="777777"/>
                </a:solidFill>
                <a:effectLst/>
                <a:latin typeface="Roboto" panose="02000000000000000000" pitchFamily="2" charset="0"/>
              </a:rPr>
              <a:t>.</a:t>
            </a:r>
            <a:endParaRPr lang="en-US" dirty="0"/>
          </a:p>
        </p:txBody>
      </p:sp>
    </p:spTree>
    <p:extLst>
      <p:ext uri="{BB962C8B-B14F-4D97-AF65-F5344CB8AC3E}">
        <p14:creationId xmlns:p14="http://schemas.microsoft.com/office/powerpoint/2010/main" val="2883996934"/>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50EC660-24D0-43A0-AE5E-E274115E726B}">
  <ds:schemaRefs>
    <ds:schemaRef ds:uri="http://schemas.openxmlformats.org/package/2006/metadata/core-properties"/>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9E20559-B232-4371-8690-E3D8007ED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8503</TotalTime>
  <Words>617</Words>
  <Application>Microsoft Macintosh PowerPoint</Application>
  <PresentationFormat>Custom</PresentationFormat>
  <Paragraphs>89</Paragraphs>
  <Slides>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Arial Black</vt:lpstr>
      <vt:lpstr>Calibri</vt:lpstr>
      <vt:lpstr>Calibri Light</vt:lpstr>
      <vt:lpstr>Liberation Sans</vt:lpstr>
      <vt:lpstr>Roboto</vt:lpstr>
      <vt:lpstr>Wingdings</vt:lpstr>
      <vt:lpstr>Presentations (Wide Screen)</vt:lpstr>
      <vt:lpstr>Office Theme</vt:lpstr>
      <vt:lpstr>Center for Nuclear Femtography (CNF) Generalized Parton Distributions and Global Analysis – Workshop  </vt:lpstr>
      <vt:lpstr>Mission</vt:lpstr>
      <vt:lpstr>Research directions: Imaging &amp; Mechanical Structure of the Nucleon </vt:lpstr>
      <vt:lpstr>CNF Workshops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 Lab Managers Budget Briefing  FY2019</dc:title>
  <dc:creator>Dean, David Jarvis</dc:creator>
  <cp:lastModifiedBy>Latifa Elouadrhiri</cp:lastModifiedBy>
  <cp:revision>290</cp:revision>
  <cp:lastPrinted>2022-07-20T16:43:11Z</cp:lastPrinted>
  <dcterms:created xsi:type="dcterms:W3CDTF">2017-01-04T16:29:24Z</dcterms:created>
  <dcterms:modified xsi:type="dcterms:W3CDTF">2023-06-12T09:47:52Z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