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8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59" autoAdjust="0"/>
    <p:restoredTop sz="96408" autoAdjust="0"/>
  </p:normalViewPr>
  <p:slideViewPr>
    <p:cSldViewPr snapToGrid="0" snapToObjects="1">
      <p:cViewPr varScale="1">
        <p:scale>
          <a:sx n="121" d="100"/>
          <a:sy n="121" d="100"/>
        </p:scale>
        <p:origin x="416" y="16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June 6, 2023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June 6, 2023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June 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87" y="1720792"/>
            <a:ext cx="2500265" cy="3246671"/>
          </a:xfrm>
        </p:spPr>
        <p:txBody>
          <a:bodyPr/>
          <a:lstStyle/>
          <a:p>
            <a:r>
              <a:rPr lang="en-US" dirty="0"/>
              <a:t>2023 Ops Retreat</a:t>
            </a:r>
          </a:p>
        </p:txBody>
      </p:sp>
      <p:pic>
        <p:nvPicPr>
          <p:cNvPr id="8" name="Picture Placeholder 7" descr="A picture containing machine, industry, steel, engineering&#10;&#10;Description automatically generated">
            <a:extLst>
              <a:ext uri="{FF2B5EF4-FFF2-40B4-BE49-F238E27FC236}">
                <a16:creationId xmlns:a16="http://schemas.microsoft.com/office/drawing/2014/main" id="{87835FB0-66AD-5FD5-B6B2-E27806CDAA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2588" y="1725613"/>
            <a:ext cx="6215062" cy="38227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Eduard Pozdeyev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Tuesday, June 6, 2023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 of Accelerator Operations at Jefferson Lab.</a:t>
            </a:r>
          </a:p>
          <a:p>
            <a:r>
              <a:rPr lang="en-US" dirty="0"/>
              <a:t>Previously worked at Fermilab, FRIB/MSU, Brookhaven/RHIC, Jefferson Lab (2004-2006), </a:t>
            </a:r>
            <a:r>
              <a:rPr lang="en-US" dirty="0" err="1"/>
              <a:t>Budker</a:t>
            </a:r>
            <a:r>
              <a:rPr lang="en-US" dirty="0"/>
              <a:t> Institute (Novosibirsk, Russia).</a:t>
            </a:r>
          </a:p>
          <a:p>
            <a:r>
              <a:rPr lang="en-US" dirty="0"/>
              <a:t>Experience:</a:t>
            </a:r>
          </a:p>
          <a:p>
            <a:pPr lvl="1"/>
            <a:r>
              <a:rPr lang="en-US" dirty="0"/>
              <a:t>30 years in field, including accelerator projects, operations, and R&amp;D.</a:t>
            </a:r>
          </a:p>
          <a:p>
            <a:pPr lvl="1"/>
            <a:r>
              <a:rPr lang="en-US" dirty="0"/>
              <a:t>14 years of experience with DOE 413 projects.</a:t>
            </a:r>
          </a:p>
          <a:p>
            <a:pPr lvl="1"/>
            <a:r>
              <a:rPr lang="en-US" dirty="0"/>
              <a:t>Design and construction of proton and electron linear and circular accelerators and their components.</a:t>
            </a:r>
          </a:p>
          <a:p>
            <a:r>
              <a:rPr lang="en-US" dirty="0"/>
              <a:t>Positions held:</a:t>
            </a:r>
          </a:p>
          <a:p>
            <a:pPr lvl="1"/>
            <a:r>
              <a:rPr lang="en-US" dirty="0"/>
              <a:t>PIP-II Project Lead Scientist (Fermilab).</a:t>
            </a:r>
          </a:p>
          <a:p>
            <a:pPr lvl="1"/>
            <a:r>
              <a:rPr lang="en-US" dirty="0"/>
              <a:t>FRIB Front End Dept. Manager and Accelerator Ops Dept. Manager (FRIB/MSU).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41FF-A1F4-34AF-BD21-DA413B86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Retreat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86337-66B1-82B1-E72E-3A299B8B3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4588902" cy="5381694"/>
          </a:xfrm>
        </p:spPr>
        <p:txBody>
          <a:bodyPr/>
          <a:lstStyle/>
          <a:p>
            <a:r>
              <a:rPr lang="en-US" dirty="0"/>
              <a:t>Upcoming experiment and program expectations</a:t>
            </a:r>
          </a:p>
          <a:p>
            <a:r>
              <a:rPr lang="en-US" dirty="0"/>
              <a:t>Current state of operations</a:t>
            </a:r>
          </a:p>
          <a:p>
            <a:pPr lvl="1"/>
            <a:r>
              <a:rPr lang="en-US" dirty="0"/>
              <a:t>Reliability, trips, beam optics </a:t>
            </a:r>
          </a:p>
          <a:p>
            <a:r>
              <a:rPr lang="en-US" dirty="0"/>
              <a:t>Reliability and financial outlook:</a:t>
            </a:r>
          </a:p>
          <a:p>
            <a:pPr lvl="1"/>
            <a:r>
              <a:rPr lang="en-US" dirty="0"/>
              <a:t>Energy reach, reliability, sustainability, and obsolescence</a:t>
            </a:r>
          </a:p>
          <a:p>
            <a:r>
              <a:rPr lang="en-US" dirty="0"/>
              <a:t>Resources and work planning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BFD51-392A-B6E1-424E-BA2BDBBF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7ADD7-497A-4FE8-FB1B-417D4967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screenshot of a calendar&#10;&#10;Description automatically generated with medium confidence">
            <a:extLst>
              <a:ext uri="{FF2B5EF4-FFF2-40B4-BE49-F238E27FC236}">
                <a16:creationId xmlns:a16="http://schemas.microsoft.com/office/drawing/2014/main" id="{C3E0B164-517D-229D-3E0E-78BC165EE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926" y="795460"/>
            <a:ext cx="4096074" cy="57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8DE8-8949-34B6-C3F7-38A82F14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Matters To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A3177-12E1-0E30-0F17-F5BA5CA46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Understand technical limitations of CEBAF performance and identify what needs to be improved.</a:t>
            </a:r>
          </a:p>
          <a:p>
            <a:pPr lvl="1"/>
            <a:r>
              <a:rPr lang="en-US" dirty="0">
                <a:latin typeface="Helvetica Neue" panose="02000503000000020004" pitchFamily="2" charset="0"/>
              </a:rPr>
              <a:t>This information will be used for continuing improvement and future upgrades.</a:t>
            </a:r>
          </a:p>
          <a:p>
            <a:r>
              <a:rPr lang="en-US" dirty="0">
                <a:latin typeface="Helvetica Neue" panose="02000503000000020004" pitchFamily="2" charset="0"/>
              </a:rPr>
              <a:t>Can our planning and coordination of work activities be</a:t>
            </a:r>
            <a:r>
              <a:rPr lang="en-US" dirty="0">
                <a:effectLst/>
                <a:latin typeface="Helvetica Neue" panose="02000503000000020004" pitchFamily="2" charset="0"/>
              </a:rPr>
              <a:t> improved</a:t>
            </a:r>
            <a:r>
              <a:rPr lang="en-US" dirty="0">
                <a:latin typeface="Helvetica Neue" panose="02000503000000020004" pitchFamily="2" charset="0"/>
              </a:rPr>
              <a:t>?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</a:rPr>
              <a:t>P</a:t>
            </a:r>
            <a:r>
              <a:rPr lang="en-US" dirty="0">
                <a:effectLst/>
                <a:latin typeface="Helvetica Neue" panose="02000503000000020004" pitchFamily="2" charset="0"/>
              </a:rPr>
              <a:t>lanning for </a:t>
            </a:r>
            <a:r>
              <a:rPr lang="en-US" dirty="0">
                <a:latin typeface="Helvetica Neue" panose="02000503000000020004" pitchFamily="2" charset="0"/>
              </a:rPr>
              <a:t>future</a:t>
            </a:r>
            <a:r>
              <a:rPr lang="en-US" dirty="0">
                <a:effectLst/>
                <a:latin typeface="Helvetica Neue" panose="02000503000000020004" pitchFamily="2" charset="0"/>
              </a:rPr>
              <a:t> experiments.</a:t>
            </a:r>
          </a:p>
          <a:p>
            <a:pPr lvl="1"/>
            <a:r>
              <a:rPr lang="en-US" dirty="0">
                <a:latin typeface="Helvetica Neue" panose="02000503000000020004" pitchFamily="2" charset="0"/>
              </a:rPr>
              <a:t>Experimental requirements and expectations.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Is CEBAF r</a:t>
            </a:r>
            <a:r>
              <a:rPr lang="en-US" dirty="0">
                <a:latin typeface="Helvetica Neue" panose="02000503000000020004" pitchFamily="2" charset="0"/>
              </a:rPr>
              <a:t>eady to meet those requirements?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</a:rPr>
              <a:t>Longer term plan</a:t>
            </a:r>
            <a:r>
              <a:rPr lang="en-US" dirty="0">
                <a:effectLst/>
                <a:latin typeface="Helvetica Neue" panose="02000503000000020004" pitchFamily="2" charset="0"/>
              </a:rPr>
              <a:t> for Accelerator Operations.</a:t>
            </a:r>
            <a:endParaRPr lang="en-US" dirty="0">
              <a:latin typeface="Helvetica Neue" panose="02000503000000020004" pitchFamily="2" charset="0"/>
            </a:endParaRPr>
          </a:p>
          <a:p>
            <a:pPr lvl="1"/>
            <a:r>
              <a:rPr lang="en-US" dirty="0">
                <a:latin typeface="Helvetica Neue" panose="02000503000000020004" pitchFamily="2" charset="0"/>
              </a:rPr>
              <a:t>Address energy reach.</a:t>
            </a:r>
          </a:p>
          <a:p>
            <a:pPr lvl="1"/>
            <a:r>
              <a:rPr lang="en-US" dirty="0">
                <a:latin typeface="Helvetica Neue" panose="02000503000000020004" pitchFamily="2" charset="0"/>
              </a:rPr>
              <a:t>Improve reliability.</a:t>
            </a:r>
          </a:p>
          <a:p>
            <a:pPr lvl="1"/>
            <a:r>
              <a:rPr lang="en-US" dirty="0">
                <a:latin typeface="Helvetica Neue" panose="02000503000000020004" pitchFamily="2" charset="0"/>
              </a:rPr>
              <a:t>Long term sustainability of operations, obsolescence, etc.</a:t>
            </a:r>
          </a:p>
          <a:p>
            <a:pPr lvl="1"/>
            <a:r>
              <a:rPr lang="en-US" dirty="0">
                <a:latin typeface="Helvetica Neue" panose="02000503000000020004" pitchFamily="2" charset="0"/>
              </a:rPr>
              <a:t>Develop plan and treat it as a project with milestones and risks</a:t>
            </a:r>
          </a:p>
          <a:p>
            <a:pPr lvl="1"/>
            <a:r>
              <a:rPr lang="en-US" dirty="0">
                <a:latin typeface="Helvetica Neue" panose="02000503000000020004" pitchFamily="2" charset="0"/>
              </a:rPr>
              <a:t>Director’s review.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D21A9-177F-9146-C8F7-56C1014E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007FC-9E3F-24E7-3664-441E364E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0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EE77-C24C-CB4D-FFC2-295BF5C0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0AEC-2603-F057-9316-C36157DFF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forward to useful presentations, open discussions, and lessons learned. </a:t>
            </a:r>
          </a:p>
          <a:p>
            <a:r>
              <a:rPr lang="en-US" dirty="0"/>
              <a:t>Retreat is an opportunity to look critically and constructively at our present performance and plans and learn lessons. </a:t>
            </a:r>
          </a:p>
          <a:p>
            <a:r>
              <a:rPr lang="en-US" dirty="0"/>
              <a:t>We should continue this tradition and plan for a retreat next year.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AB8E1-89FE-BF8A-3303-9ACA075F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31A6E-2ADE-07EB-9993-C3C4C4AE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09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 (1)</Template>
  <TotalTime>605</TotalTime>
  <Words>313</Words>
  <Application>Microsoft Macintosh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PingFangSC-Regular</vt:lpstr>
      <vt:lpstr>.PingFangSC-Regular</vt:lpstr>
      <vt:lpstr>Arial</vt:lpstr>
      <vt:lpstr>Calibri</vt:lpstr>
      <vt:lpstr>Helvetica Neue</vt:lpstr>
      <vt:lpstr>Office Theme</vt:lpstr>
      <vt:lpstr>Introduction</vt:lpstr>
      <vt:lpstr>About Myself</vt:lpstr>
      <vt:lpstr>Retreat Outline</vt:lpstr>
      <vt:lpstr>Important Matters To Discuss</vt:lpstr>
      <vt:lpstr>Let’s Do 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Azevedo</dc:creator>
  <cp:lastModifiedBy>Eduard Pozdeyev</cp:lastModifiedBy>
  <cp:revision>85</cp:revision>
  <dcterms:created xsi:type="dcterms:W3CDTF">2023-04-26T12:25:55Z</dcterms:created>
  <dcterms:modified xsi:type="dcterms:W3CDTF">2023-06-06T12:09:41Z</dcterms:modified>
</cp:coreProperties>
</file>