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56" r:id="rId5"/>
    <p:sldId id="257" r:id="rId6"/>
    <p:sldId id="266" r:id="rId7"/>
    <p:sldId id="268" r:id="rId8"/>
    <p:sldId id="269" r:id="rId9"/>
    <p:sldId id="271" r:id="rId10"/>
    <p:sldId id="273" r:id="rId11"/>
    <p:sldId id="270" r:id="rId12"/>
    <p:sldId id="274" r:id="rId13"/>
    <p:sldId id="275" r:id="rId14"/>
    <p:sldId id="277" r:id="rId15"/>
    <p:sldId id="276" r:id="rId16"/>
    <p:sldId id="278" r:id="rId17"/>
    <p:sldId id="279" r:id="rId18"/>
    <p:sldId id="265" r:id="rId19"/>
    <p:sldId id="272" r:id="rId20"/>
    <p:sldId id="258" r:id="rId21"/>
    <p:sldId id="259" r:id="rId22"/>
    <p:sldId id="260" r:id="rId23"/>
    <p:sldId id="262" r:id="rId24"/>
    <p:sldId id="263" r:id="rId25"/>
    <p:sldId id="264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408" autoAdjust="0"/>
  </p:normalViewPr>
  <p:slideViewPr>
    <p:cSldViewPr snapToGrid="0" snapToObjects="1">
      <p:cViewPr varScale="1">
        <p:scale>
          <a:sx n="86" d="100"/>
          <a:sy n="86" d="100"/>
        </p:scale>
        <p:origin x="1152" y="4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7, 2023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7, 2023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sdocs.acc.jlab.org/ops_docs/online_document_files/ACC_online_files/accel_ops_directives.pdf#G8.9728" TargetMode="External"/><Relationship Id="rId2" Type="http://schemas.openxmlformats.org/officeDocument/2006/relationships/hyperlink" Target="https://ace.jlab.org/dtm/reports/component-downtime?start=08-Jun-2022+07%3A00&amp;end=20-Mar-2023+07%3A00&amp;type=1&amp;transport=&amp;system=616&amp;chart=pie&amp;data=downtime&amp;qualified=&amp;print=Y&amp;fullscreen=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lab.org/engineering/oversightcommitte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sdocs.acc.jlab.org/ops_docs/online_document_files/ACC_online_files/accel_ops_directives.pdf#G8.7167" TargetMode="External"/><Relationship Id="rId2" Type="http://schemas.openxmlformats.org/officeDocument/2006/relationships/hyperlink" Target="https://ace.jlab.org/dt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e.jlab.org/dtm/reports/root-cause?start=08-Jun-2022+07%3A00&amp;end=20-Mar-2023+07%3A00&amp;type=1&amp;eventId=&amp;incidentId=&amp;smeUsername=&amp;qualified=&amp;offset=0&amp;max=10&amp;incidentMask=NONE&amp;print=Y&amp;fullscreen=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sdocs.acc.jlab.org/ops_docs/online_document_files/ACC_online_files/accel_ops_directives.pdf#G8.9716" TargetMode="External"/><Relationship Id="rId2" Type="http://schemas.openxmlformats.org/officeDocument/2006/relationships/hyperlink" Target="https://tasklists.jlab.org/atlis/tasks?whichDate=created&amp;startDate=&amp;endDate=&amp;statusCode=&amp;groupBy=NONE&amp;systems=&amp;areas=&amp;projects=&amp;authors=&amp;sortBy=updated_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sklists.jlab.org/doc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ce.jlab.org/calenda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sdocs.acc.jlab.org/ops_docs/online_document_files/ACC_online_files/accel_ops_directives.pdf#G8.9448" TargetMode="External"/><Relationship Id="rId2" Type="http://schemas.openxmlformats.org/officeDocument/2006/relationships/hyperlink" Target="https://accweb.acc.jlab.org/hc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Frierson@jlab.org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e.jlab.org/dtm/" TargetMode="External"/><Relationship Id="rId2" Type="http://schemas.openxmlformats.org/officeDocument/2006/relationships/hyperlink" Target="https://www.linkedin.com/pulse/does-your-organization-suffer-from-arsonist-fireman-syndrome-reid?articleId=73805899774489994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web.acc.jlab.org/hco/" TargetMode="External"/><Relationship Id="rId5" Type="http://schemas.openxmlformats.org/officeDocument/2006/relationships/hyperlink" Target="https://ace.jlab.org/calendar/" TargetMode="External"/><Relationship Id="rId4" Type="http://schemas.openxmlformats.org/officeDocument/2006/relationships/hyperlink" Target="https://tasklists.jlab.org/atlis/tasks?whichDate=created&amp;startDate=&amp;endDate=&amp;statusCode=&amp;groupBy=NONE&amp;systems=&amp;areas=&amp;projects=&amp;authors=&amp;sortBy=updated_a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e.jlab.org/dtm/reports/system-downtime?start=08-Jun-2022+07%3A00&amp;end=20-Mar-2023+07%3A00&amp;type=1&amp;transport=&amp;category=15&amp;chart=bar&amp;data=downtime&amp;packed=Y&amp;qualified=&amp;print=Y&amp;fullscreen=Y" TargetMode="External"/><Relationship Id="rId2" Type="http://schemas.openxmlformats.org/officeDocument/2006/relationships/hyperlink" Target="https://ace.jlab.org/dtm/reports/system-downtime?start=08-Jun-2022+07%3A00&amp;end=20-Mar-2023+07%3A00&amp;type=1&amp;transport=&amp;category=5&amp;chart=pie&amp;data=downtime&amp;packed=Y&amp;qualified=&amp;print=Y&amp;fullscreen=Y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logbooks.jlab.org/entry/415834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e.jlab.org/dtm/reports/system-downtime?start=08-Jun-2022+07%3A00&amp;end=20-Mar-2023+07%3A00&amp;type=1&amp;transport=&amp;category=10&amp;chart=pie&amp;data=downtime&amp;packed=Y&amp;qualified=&amp;print=Y&amp;fullscreen=Y" TargetMode="External"/><Relationship Id="rId2" Type="http://schemas.openxmlformats.org/officeDocument/2006/relationships/hyperlink" Target="https://ace.jlab.org/dtm/reports/system-downtime?start=08-Jun-2022+07%3A00&amp;end=20-Mar-2023+07%3A00&amp;type=1&amp;transport=&amp;category=4&amp;chart=pie&amp;data=downtime&amp;packed=Y&amp;qualified=&amp;print=Y&amp;fullscreen=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ace.jlab.org/dtm/reports/system-downtime?start=08-Jun-2022+07%3A00&amp;end=20-Mar-2023+07%3A00&amp;type=1&amp;transport=&amp;category=11&amp;chart=pie&amp;data=downtime&amp;packed=Y&amp;qualified=&amp;print=Y&amp;fullscreen=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e.jlab.org/dtm/reports/incident-downtime?start=08-Jun-2022+07%3A00&amp;end=20-Mar-2023+07%3A00&amp;type=1&amp;transport=&amp;system=37&amp;component=MZA8S03&amp;print=&amp;fullscreen=&amp;qualified=" TargetMode="External"/><Relationship Id="rId2" Type="http://schemas.openxmlformats.org/officeDocument/2006/relationships/hyperlink" Target="https://logbooks.jlab.org/entry/41412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books.jlab.org/entry/4152231" TargetMode="External"/><Relationship Id="rId4" Type="http://schemas.openxmlformats.org/officeDocument/2006/relationships/hyperlink" Target="https://ace.jlab.org/dtm/all-events?qualified=true&amp;incidentId=117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Shawn Frierson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Wednesday, June 7,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changes (upgrades)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Informed by CPP/Experiments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CM swaps </a:t>
            </a:r>
          </a:p>
          <a:p>
            <a:pPr lvl="2"/>
            <a:r>
              <a:rPr lang="en-US" dirty="0"/>
              <a:t>INJ upgrade</a:t>
            </a:r>
          </a:p>
          <a:p>
            <a:r>
              <a:rPr lang="en-US" dirty="0"/>
              <a:t>Other changes being planned (considered)</a:t>
            </a:r>
          </a:p>
          <a:p>
            <a:pPr lvl="1"/>
            <a:r>
              <a:rPr lang="en-US" dirty="0"/>
              <a:t>Infrastructure</a:t>
            </a:r>
          </a:p>
          <a:p>
            <a:pPr lvl="2"/>
            <a:r>
              <a:rPr lang="en-US" dirty="0"/>
              <a:t>Space cooling assessments (INJ/Box PS rooms)</a:t>
            </a:r>
          </a:p>
          <a:p>
            <a:pPr lvl="2"/>
            <a:r>
              <a:rPr lang="en-US" dirty="0"/>
              <a:t>Hall D LCW system (XP magnet clogs)</a:t>
            </a:r>
          </a:p>
          <a:p>
            <a:pPr lvl="1"/>
            <a:r>
              <a:rPr lang="en-US" dirty="0"/>
              <a:t>Beam Transport (</a:t>
            </a:r>
            <a:r>
              <a:rPr lang="en-US" dirty="0">
                <a:hlinkClick r:id="rId2"/>
              </a:rPr>
              <a:t>30.4% of downtime</a:t>
            </a:r>
            <a:r>
              <a:rPr lang="en-US" dirty="0"/>
              <a:t> last run)</a:t>
            </a:r>
          </a:p>
          <a:p>
            <a:pPr lvl="2"/>
            <a:r>
              <a:rPr lang="en-US" dirty="0"/>
              <a:t>Beam loss monitor review (TBA)</a:t>
            </a:r>
          </a:p>
          <a:p>
            <a:pPr lvl="2"/>
            <a:r>
              <a:rPr lang="en-US" dirty="0"/>
              <a:t>BPM system discussion (ongoing)</a:t>
            </a:r>
          </a:p>
          <a:p>
            <a:pPr lvl="2"/>
            <a:r>
              <a:rPr lang="en-US" dirty="0"/>
              <a:t>MO system upgrades (ongoing)</a:t>
            </a:r>
          </a:p>
          <a:p>
            <a:r>
              <a:rPr lang="en-US" dirty="0"/>
              <a:t>Readiness reviews can be helpful</a:t>
            </a:r>
          </a:p>
          <a:p>
            <a:pPr lvl="1"/>
            <a:r>
              <a:rPr lang="en-US" dirty="0"/>
              <a:t>Ex. Plasma Processing, 20A trim update (Wien system)</a:t>
            </a:r>
          </a:p>
          <a:p>
            <a:pPr lvl="1"/>
            <a:r>
              <a:rPr lang="en-US" dirty="0"/>
              <a:t>Operations Readiness (</a:t>
            </a:r>
            <a:r>
              <a:rPr lang="en-US" dirty="0">
                <a:hlinkClick r:id="rId3"/>
              </a:rPr>
              <a:t>AOD 4.2.2</a:t>
            </a:r>
            <a:r>
              <a:rPr lang="en-US" dirty="0"/>
              <a:t>)</a:t>
            </a:r>
          </a:p>
          <a:p>
            <a:r>
              <a:rPr lang="en-US" dirty="0"/>
              <a:t>Lean on the </a:t>
            </a:r>
            <a:r>
              <a:rPr lang="en-US" dirty="0">
                <a:hlinkClick r:id="rId4"/>
              </a:rPr>
              <a:t>SAD Oversight Committee</a:t>
            </a:r>
            <a:r>
              <a:rPr lang="en-US" dirty="0"/>
              <a:t> for guidance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9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Down Time Manager (</a:t>
            </a:r>
            <a:r>
              <a:rPr lang="en-US" dirty="0">
                <a:hlinkClick r:id="rId2"/>
              </a:rPr>
              <a:t>DTM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20" y="934157"/>
            <a:ext cx="8464378" cy="53177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application to track machine down time at the component level (</a:t>
            </a:r>
            <a:r>
              <a:rPr lang="en-US" dirty="0">
                <a:hlinkClick r:id="rId3"/>
              </a:rPr>
              <a:t>AOD</a:t>
            </a:r>
            <a:r>
              <a:rPr lang="en-US" dirty="0"/>
              <a:t> 4.2.10)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Data is as accurate as the user using the tool</a:t>
            </a:r>
          </a:p>
          <a:p>
            <a:pPr lvl="2"/>
            <a:r>
              <a:rPr lang="en-US" dirty="0"/>
              <a:t>Ops: Event/Incident should include the correct component and a brief summary of the interruption.</a:t>
            </a:r>
          </a:p>
          <a:p>
            <a:pPr lvl="2"/>
            <a:r>
              <a:rPr lang="en-US" dirty="0"/>
              <a:t>If the component is not listed under any system/component; it is ok to place it under ‘unknown/missing’.</a:t>
            </a:r>
          </a:p>
          <a:p>
            <a:pPr lvl="2"/>
            <a:r>
              <a:rPr lang="en-US" dirty="0"/>
              <a:t>Attach Elog entries for context; very helpful</a:t>
            </a:r>
          </a:p>
          <a:p>
            <a:pPr lvl="2"/>
            <a:r>
              <a:rPr lang="en-US" dirty="0"/>
              <a:t>Crew Chiefs should be reviewing their shift DTMs for accuracy.</a:t>
            </a:r>
          </a:p>
          <a:p>
            <a:pPr lvl="2"/>
            <a:r>
              <a:rPr lang="en-US" dirty="0"/>
              <a:t>SME: Incidents should be reviewed weekly (if not daily) for accuracy.</a:t>
            </a:r>
          </a:p>
          <a:p>
            <a:pPr lvl="3"/>
            <a:r>
              <a:rPr lang="en-US" dirty="0"/>
              <a:t>Last run was </a:t>
            </a:r>
            <a:r>
              <a:rPr lang="en-US" dirty="0">
                <a:hlinkClick r:id="rId4"/>
              </a:rPr>
              <a:t>not great </a:t>
            </a:r>
            <a:r>
              <a:rPr lang="en-US" dirty="0"/>
              <a:t>(mostly lv 1&amp;2)</a:t>
            </a:r>
          </a:p>
          <a:p>
            <a:pPr lvl="2"/>
            <a:r>
              <a:rPr lang="en-US" dirty="0"/>
              <a:t>When working on down components, please make an elog. </a:t>
            </a:r>
          </a:p>
          <a:p>
            <a:pPr lvl="2"/>
            <a:r>
              <a:rPr lang="en-US" dirty="0"/>
              <a:t>SME system/component lists have been updated</a:t>
            </a:r>
          </a:p>
          <a:p>
            <a:pPr lvl="1"/>
            <a:r>
              <a:rPr lang="en-US" dirty="0"/>
              <a:t>EES leadership continues to scrutinize the data w/ Operability</a:t>
            </a:r>
          </a:p>
          <a:p>
            <a:pPr lvl="2"/>
            <a:r>
              <a:rPr lang="en-US" dirty="0"/>
              <a:t>Very appreciated</a:t>
            </a:r>
          </a:p>
          <a:p>
            <a:pPr lvl="1"/>
            <a:r>
              <a:rPr lang="en-US" dirty="0"/>
              <a:t>Data will be used to plan future SADs</a:t>
            </a:r>
          </a:p>
          <a:p>
            <a:r>
              <a:rPr lang="en-US" dirty="0"/>
              <a:t>Contact me if assistance is needed</a:t>
            </a:r>
          </a:p>
        </p:txBody>
      </p:sp>
    </p:spTree>
    <p:extLst>
      <p:ext uri="{BB962C8B-B14F-4D97-AF65-F5344CB8AC3E}">
        <p14:creationId xmlns:p14="http://schemas.microsoft.com/office/powerpoint/2010/main" val="415214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Task List (</a:t>
            </a:r>
            <a:r>
              <a:rPr lang="en-US" dirty="0">
                <a:hlinkClick r:id="rId2"/>
              </a:rPr>
              <a:t>ATLis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work planning tool for CEBAF (</a:t>
            </a:r>
            <a:r>
              <a:rPr lang="en-US" dirty="0">
                <a:hlinkClick r:id="rId3"/>
              </a:rPr>
              <a:t>AOD</a:t>
            </a:r>
            <a:r>
              <a:rPr lang="en-US" dirty="0"/>
              <a:t> 4.2.2)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Tasks concerning main accelerator and #C components; write an ATLis</a:t>
            </a:r>
          </a:p>
          <a:p>
            <a:pPr lvl="1"/>
            <a:r>
              <a:rPr lang="en-US" dirty="0"/>
              <a:t>In addition to a duration, put a start date</a:t>
            </a:r>
          </a:p>
          <a:p>
            <a:pPr lvl="2"/>
            <a:r>
              <a:rPr lang="en-US" dirty="0"/>
              <a:t>Why 100s of hours instead of weeks?</a:t>
            </a:r>
          </a:p>
          <a:p>
            <a:pPr lvl="2"/>
            <a:r>
              <a:rPr lang="en-US" dirty="0"/>
              <a:t>If a start date can not be adhered to, change it</a:t>
            </a:r>
          </a:p>
          <a:p>
            <a:pPr lvl="2"/>
            <a:r>
              <a:rPr lang="en-US" dirty="0"/>
              <a:t>If there is no start date, SAVE is your friend</a:t>
            </a:r>
          </a:p>
          <a:p>
            <a:pPr lvl="1"/>
            <a:r>
              <a:rPr lang="en-US" dirty="0"/>
              <a:t>Use the ‘Project(s)’ field</a:t>
            </a:r>
          </a:p>
          <a:p>
            <a:pPr lvl="2"/>
            <a:r>
              <a:rPr lang="en-US" dirty="0"/>
              <a:t>Ex. SAD 23</a:t>
            </a:r>
          </a:p>
          <a:p>
            <a:pPr lvl="2"/>
            <a:r>
              <a:rPr lang="en-US" dirty="0"/>
              <a:t>Operability will handle creation</a:t>
            </a:r>
          </a:p>
          <a:p>
            <a:pPr lvl="1"/>
            <a:r>
              <a:rPr lang="en-US" dirty="0"/>
              <a:t>Resubmit previously approved tasks; no continuing</a:t>
            </a:r>
          </a:p>
          <a:p>
            <a:pPr lvl="2"/>
            <a:r>
              <a:rPr lang="en-US" dirty="0"/>
              <a:t>Comments section is hard to follow</a:t>
            </a:r>
          </a:p>
          <a:p>
            <a:pPr lvl="1"/>
            <a:r>
              <a:rPr lang="en-US" dirty="0"/>
              <a:t>If outside group resources and needed, select that group in the ‘System’ section under ‘Tags’</a:t>
            </a:r>
          </a:p>
          <a:p>
            <a:r>
              <a:rPr lang="en-US" dirty="0">
                <a:hlinkClick r:id="rId4"/>
              </a:rPr>
              <a:t>User guide</a:t>
            </a:r>
            <a:endParaRPr lang="en-US" dirty="0"/>
          </a:p>
          <a:p>
            <a:pPr lvl="1"/>
            <a:r>
              <a:rPr lang="en-US" dirty="0"/>
              <a:t>Please contact me if assistance is needed </a:t>
            </a:r>
          </a:p>
        </p:txBody>
      </p:sp>
    </p:spTree>
    <p:extLst>
      <p:ext uri="{BB962C8B-B14F-4D97-AF65-F5344CB8AC3E}">
        <p14:creationId xmlns:p14="http://schemas.microsoft.com/office/powerpoint/2010/main" val="356525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SAD Calendar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tool to display the scheduled day-to-day tasks during maintenance periods.</a:t>
            </a:r>
          </a:p>
          <a:p>
            <a:r>
              <a:rPr lang="en-US" dirty="0"/>
              <a:t>Used to communicate tasks to all groups to assist with coordination of tasks.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Will continue to be the day-to-day communication tool…for now</a:t>
            </a:r>
          </a:p>
          <a:p>
            <a:pPr lvl="2"/>
            <a:r>
              <a:rPr lang="en-US" dirty="0"/>
              <a:t>Looking into other tools (Ex. MS Planner/Projects)</a:t>
            </a:r>
          </a:p>
          <a:p>
            <a:pPr lvl="1"/>
            <a:r>
              <a:rPr lang="en-US" dirty="0"/>
              <a:t>SC is tightly integrated with the ATLis tool.</a:t>
            </a:r>
          </a:p>
          <a:p>
            <a:pPr lvl="2"/>
            <a:r>
              <a:rPr lang="en-US" dirty="0"/>
              <a:t>Very helpful when tracking work. Refer to ATLis slide.</a:t>
            </a:r>
          </a:p>
          <a:p>
            <a:r>
              <a:rPr lang="en-US" dirty="0"/>
              <a:t>Request</a:t>
            </a:r>
          </a:p>
          <a:p>
            <a:pPr lvl="1"/>
            <a:r>
              <a:rPr lang="en-US" dirty="0"/>
              <a:t>Designated POC from each group for work planning/tracking</a:t>
            </a:r>
          </a:p>
          <a:p>
            <a:pPr lvl="2"/>
            <a:r>
              <a:rPr lang="en-US" dirty="0"/>
              <a:t>Some groups already do this (some even send morning emails!)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6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Readiness Tool (</a:t>
            </a:r>
            <a:r>
              <a:rPr lang="en-US" dirty="0">
                <a:hlinkClick r:id="rId2"/>
              </a:rPr>
              <a:t>HCO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Tool displaying a component’s (and therefore system’s) readiness for beam ops.</a:t>
            </a:r>
          </a:p>
          <a:p>
            <a:pPr lvl="1"/>
            <a:r>
              <a:rPr lang="en-US" dirty="0"/>
              <a:t>Mostly used coming out of (long) maintenance periods</a:t>
            </a:r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Groups should be using the tool when working on components</a:t>
            </a:r>
          </a:p>
          <a:p>
            <a:pPr lvl="2"/>
            <a:r>
              <a:rPr lang="en-US" dirty="0"/>
              <a:t>During the SAD; not the run necessarily</a:t>
            </a:r>
          </a:p>
          <a:p>
            <a:pPr lvl="2"/>
            <a:r>
              <a:rPr lang="en-US" dirty="0"/>
              <a:t>Submit mask requests</a:t>
            </a:r>
          </a:p>
          <a:p>
            <a:pPr lvl="1"/>
            <a:r>
              <a:rPr lang="en-US" dirty="0"/>
              <a:t>Ops uses this tool daily during beam ops.</a:t>
            </a:r>
          </a:p>
          <a:p>
            <a:pPr lvl="2"/>
            <a:r>
              <a:rPr lang="en-US" dirty="0"/>
              <a:t>The state of the components leading to the beam destination should be up to date.</a:t>
            </a:r>
          </a:p>
          <a:p>
            <a:pPr lvl="2"/>
            <a:r>
              <a:rPr lang="en-US" dirty="0"/>
              <a:t>SMEs and Crew Chiefs should be changing the component’s readiness state per the AOD (</a:t>
            </a:r>
            <a:r>
              <a:rPr lang="en-US" dirty="0">
                <a:hlinkClick r:id="rId3"/>
              </a:rPr>
              <a:t>4.2.6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When coming out of maintenance, Ops should not be making changes until the system has been fully turned over by the SME</a:t>
            </a:r>
          </a:p>
          <a:p>
            <a:r>
              <a:rPr lang="en-US" dirty="0"/>
              <a:t>Request</a:t>
            </a:r>
          </a:p>
          <a:p>
            <a:pPr lvl="2"/>
            <a:r>
              <a:rPr lang="en-US" dirty="0"/>
              <a:t>During the HCO period, use it to make entries</a:t>
            </a:r>
          </a:p>
          <a:p>
            <a:pPr lvl="3"/>
            <a:r>
              <a:rPr lang="en-US" dirty="0"/>
              <a:t>Checklist feature could replace HCO ATLis task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Frierson@jlab.org</a:t>
            </a:r>
            <a:r>
              <a:rPr lang="en-US" dirty="0"/>
              <a:t> x7296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Tuesday, June 6 2023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Shawn Frierson</a:t>
            </a:r>
          </a:p>
          <a:p>
            <a:r>
              <a:rPr lang="en-US" dirty="0"/>
              <a:t>Operability Manager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A0DA30-D391-4AF8-8FF1-B890DE0529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3" r="-60"/>
          <a:stretch/>
        </p:blipFill>
        <p:spPr>
          <a:xfrm>
            <a:off x="16248" y="2965621"/>
            <a:ext cx="9127751" cy="2286855"/>
          </a:xfrm>
        </p:spPr>
      </p:pic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91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Performance Plan goals (2020)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</a:t>
            </a:r>
            <a:r>
              <a:rPr lang="en-US"/>
              <a:t>: &gt; 80%</a:t>
            </a:r>
            <a:endParaRPr lang="en-US" dirty="0"/>
          </a:p>
          <a:p>
            <a:r>
              <a:rPr lang="en-US" dirty="0"/>
              <a:t>Optimal Weeks: 37wk/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Beam Tuning: &lt; 8h/</a:t>
            </a:r>
            <a:r>
              <a:rPr lang="en-US" dirty="0" err="1"/>
              <a:t>wk</a:t>
            </a:r>
            <a:r>
              <a:rPr lang="en-US" dirty="0"/>
              <a:t> </a:t>
            </a:r>
          </a:p>
          <a:p>
            <a:r>
              <a:rPr lang="en-US" dirty="0"/>
              <a:t>Peak Hall Multiplicity</a:t>
            </a:r>
          </a:p>
          <a:p>
            <a:r>
              <a:rPr lang="en-US" dirty="0"/>
              <a:t>12 GeV Program Expected Duration: 20yrs</a:t>
            </a:r>
          </a:p>
          <a:p>
            <a:r>
              <a:rPr lang="en-US" dirty="0"/>
              <a:t>Linac Design Energy: 1090MeV</a:t>
            </a:r>
          </a:p>
          <a:p>
            <a:r>
              <a:rPr lang="en-US" dirty="0"/>
              <a:t>Required Linac Energy Margin at start of FY: &gt;100MeV </a:t>
            </a:r>
          </a:p>
          <a:p>
            <a:r>
              <a:rPr lang="en-US" dirty="0"/>
              <a:t>Overall FSD Trip rate: &lt;15 trips/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r>
              <a:rPr lang="en-US" dirty="0"/>
              <a:t>Overall FSD Trip Downtime: &lt; 5 min/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r>
              <a:rPr lang="en-US" dirty="0"/>
              <a:t>RF Trip rate: &lt; 10 trips/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r>
              <a:rPr lang="en-US" dirty="0"/>
              <a:t>Beam Loss Trip rate: &lt; 5 trips/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312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16474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565839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Wednesday, June 7, 2023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program by FY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F749EF-6625-407D-B9CE-B074840B6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3" y="1028463"/>
            <a:ext cx="8462962" cy="52582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0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look at our past runs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419EB3C0-4404-41DB-A987-0D838EF6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4" y="4378521"/>
            <a:ext cx="8804619" cy="1154338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3EDC662-614D-41BB-895D-8766913BB4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613608"/>
              </p:ext>
            </p:extLst>
          </p:nvPr>
        </p:nvGraphicFramePr>
        <p:xfrm>
          <a:off x="980303" y="1099141"/>
          <a:ext cx="6792098" cy="2367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5710">
                  <a:extLst>
                    <a:ext uri="{9D8B030D-6E8A-4147-A177-3AD203B41FA5}">
                      <a16:colId xmlns:a16="http://schemas.microsoft.com/office/drawing/2014/main" val="1725714178"/>
                    </a:ext>
                  </a:extLst>
                </a:gridCol>
                <a:gridCol w="756597">
                  <a:extLst>
                    <a:ext uri="{9D8B030D-6E8A-4147-A177-3AD203B41FA5}">
                      <a16:colId xmlns:a16="http://schemas.microsoft.com/office/drawing/2014/main" val="1347813114"/>
                    </a:ext>
                  </a:extLst>
                </a:gridCol>
                <a:gridCol w="756597">
                  <a:extLst>
                    <a:ext uri="{9D8B030D-6E8A-4147-A177-3AD203B41FA5}">
                      <a16:colId xmlns:a16="http://schemas.microsoft.com/office/drawing/2014/main" val="4197856764"/>
                    </a:ext>
                  </a:extLst>
                </a:gridCol>
                <a:gridCol w="756597">
                  <a:extLst>
                    <a:ext uri="{9D8B030D-6E8A-4147-A177-3AD203B41FA5}">
                      <a16:colId xmlns:a16="http://schemas.microsoft.com/office/drawing/2014/main" val="1209298500"/>
                    </a:ext>
                  </a:extLst>
                </a:gridCol>
                <a:gridCol w="756597">
                  <a:extLst>
                    <a:ext uri="{9D8B030D-6E8A-4147-A177-3AD203B41FA5}">
                      <a16:colId xmlns:a16="http://schemas.microsoft.com/office/drawing/2014/main" val="1738000008"/>
                    </a:ext>
                  </a:extLst>
                </a:gridCol>
              </a:tblGrid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12GeV CEBAF Goals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FY22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Last run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449115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Reliability (%):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68.60%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76.50%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72.20%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4428410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Run </a:t>
                      </a:r>
                      <a:r>
                        <a:rPr lang="en-US" sz="1400" u="none" strike="noStrike" dirty="0" err="1">
                          <a:effectLst/>
                        </a:rPr>
                        <a:t>wks</a:t>
                      </a:r>
                      <a:r>
                        <a:rPr lang="en-US" sz="1400" u="none" strike="noStrike" dirty="0">
                          <a:effectLst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</a:rPr>
                        <a:t>yr</a:t>
                      </a:r>
                      <a:r>
                        <a:rPr lang="en-US" sz="1400" u="none" strike="noStrike" dirty="0">
                          <a:effectLst/>
                        </a:rPr>
                        <a:t>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2098630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Peak Hall Multiplicity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79828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Linac Energy (MeV):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1050*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1050*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756977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Overall FSD Trip rate trips/hour &lt; 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6150078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Overall FSD Trip Downtime min/hour &lt;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4968750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RF Trip rate trips/hour &lt; 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746356"/>
                  </a:ext>
                </a:extLst>
              </a:tr>
              <a:tr h="263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Beam Loss Trip rate trips/hour &lt; 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682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CF67E31-8A65-4B42-9DB9-90E9585CA039}"/>
              </a:ext>
            </a:extLst>
          </p:cNvPr>
          <p:cNvSpPr txBox="1"/>
          <p:nvPr/>
        </p:nvSpPr>
        <p:spPr>
          <a:xfrm>
            <a:off x="906162" y="3550422"/>
            <a:ext cx="4143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*Numbers used to illustrate peak energy during the FY</a:t>
            </a:r>
          </a:p>
        </p:txBody>
      </p:sp>
    </p:spTree>
    <p:extLst>
      <p:ext uri="{BB962C8B-B14F-4D97-AF65-F5344CB8AC3E}">
        <p14:creationId xmlns:p14="http://schemas.microsoft.com/office/powerpoint/2010/main" val="303575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planning for the next FYs?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preventive maintenance (PM) tasks</a:t>
            </a:r>
          </a:p>
          <a:p>
            <a:pPr lvl="1"/>
            <a:r>
              <a:rPr lang="en-US" dirty="0"/>
              <a:t>Continue to avoid </a:t>
            </a:r>
            <a:r>
              <a:rPr lang="en-US" dirty="0">
                <a:hlinkClick r:id="rId2"/>
              </a:rPr>
              <a:t>AFS (Arsonist Fireman Syndrome)</a:t>
            </a:r>
            <a:endParaRPr lang="en-US" dirty="0"/>
          </a:p>
          <a:p>
            <a:pPr lvl="1"/>
            <a:r>
              <a:rPr lang="en-US" dirty="0"/>
              <a:t>Starts with our “utilities” at CEBAF</a:t>
            </a:r>
          </a:p>
          <a:p>
            <a:pPr lvl="1"/>
            <a:r>
              <a:rPr lang="en-US" dirty="0"/>
              <a:t>Continue to identify (critical) system failure points to inform group task lists</a:t>
            </a:r>
          </a:p>
          <a:p>
            <a:pPr lvl="2"/>
            <a:r>
              <a:rPr lang="en-US" dirty="0"/>
              <a:t>Yearly</a:t>
            </a:r>
          </a:p>
          <a:p>
            <a:r>
              <a:rPr lang="en-US" dirty="0"/>
              <a:t>Needed machine changes</a:t>
            </a:r>
          </a:p>
          <a:p>
            <a:pPr lvl="1"/>
            <a:r>
              <a:rPr lang="en-US" dirty="0"/>
              <a:t>Informed by CPP/Experiments</a:t>
            </a:r>
          </a:p>
          <a:p>
            <a:pPr lvl="1"/>
            <a:r>
              <a:rPr lang="en-US" dirty="0"/>
              <a:t>Readiness reviews can be helpful</a:t>
            </a:r>
          </a:p>
          <a:p>
            <a:pPr lvl="1"/>
            <a:r>
              <a:rPr lang="en-US" dirty="0"/>
              <a:t>Lean on the SAD Oversight Committee for guidance</a:t>
            </a:r>
          </a:p>
          <a:p>
            <a:r>
              <a:rPr lang="en-US" dirty="0"/>
              <a:t>Continue using available tools</a:t>
            </a:r>
          </a:p>
          <a:p>
            <a:pPr lvl="1"/>
            <a:r>
              <a:rPr lang="en-US" dirty="0">
                <a:hlinkClick r:id="rId3"/>
              </a:rPr>
              <a:t>DTM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ATLis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SAD Calendar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HCO</a:t>
            </a:r>
            <a:r>
              <a:rPr lang="en-US" dirty="0"/>
              <a:t> (ACC network access required)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0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“Utilities”?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Infrastructure </a:t>
            </a:r>
          </a:p>
          <a:p>
            <a:pPr lvl="1"/>
            <a:r>
              <a:rPr lang="en-US" dirty="0"/>
              <a:t>Facilities (FML)</a:t>
            </a:r>
          </a:p>
          <a:p>
            <a:pPr lvl="1"/>
            <a:r>
              <a:rPr lang="en-US" dirty="0">
                <a:hlinkClick r:id="rId2"/>
              </a:rPr>
              <a:t>58.4hrs (3.8%) </a:t>
            </a:r>
            <a:r>
              <a:rPr lang="en-US" dirty="0"/>
              <a:t>of accrued downtime last run</a:t>
            </a:r>
          </a:p>
          <a:p>
            <a:pPr lvl="1"/>
            <a:r>
              <a:rPr lang="en-US" dirty="0"/>
              <a:t>Area of concern</a:t>
            </a:r>
          </a:p>
          <a:p>
            <a:pPr lvl="2"/>
            <a:r>
              <a:rPr lang="en-US" dirty="0"/>
              <a:t>LCW* </a:t>
            </a:r>
          </a:p>
          <a:p>
            <a:pPr lvl="2"/>
            <a:r>
              <a:rPr lang="en-US" dirty="0"/>
              <a:t>Space Cooling</a:t>
            </a:r>
          </a:p>
          <a:p>
            <a:pPr lvl="2"/>
            <a:r>
              <a:rPr lang="en-US" dirty="0"/>
              <a:t>Site Power*</a:t>
            </a:r>
          </a:p>
          <a:p>
            <a:r>
              <a:rPr lang="en-US" dirty="0"/>
              <a:t>ACC Network</a:t>
            </a:r>
          </a:p>
          <a:p>
            <a:pPr lvl="1"/>
            <a:r>
              <a:rPr lang="en-US" dirty="0"/>
              <a:t>Software (Sys Admin)</a:t>
            </a:r>
          </a:p>
          <a:p>
            <a:pPr lvl="1"/>
            <a:r>
              <a:rPr lang="en-US" dirty="0">
                <a:hlinkClick r:id="rId3"/>
              </a:rPr>
              <a:t>0.2hrs (negligible)</a:t>
            </a:r>
            <a:r>
              <a:rPr lang="en-US" dirty="0"/>
              <a:t> of accrued downtime last run</a:t>
            </a:r>
          </a:p>
          <a:p>
            <a:pPr lvl="1"/>
            <a:r>
              <a:rPr lang="en-US" dirty="0"/>
              <a:t>Area of concern</a:t>
            </a:r>
          </a:p>
          <a:p>
            <a:pPr lvl="2"/>
            <a:r>
              <a:rPr lang="en-US" dirty="0"/>
              <a:t>Reboot time availability</a:t>
            </a:r>
          </a:p>
          <a:p>
            <a:pPr lvl="3"/>
            <a:r>
              <a:rPr lang="en-US" dirty="0"/>
              <a:t>Cautionary tale:  </a:t>
            </a:r>
            <a:r>
              <a:rPr lang="en-US" dirty="0">
                <a:hlinkClick r:id="rId4"/>
              </a:rPr>
              <a:t>Network failure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6774B48-B9D2-4682-B1AA-6C503EDCF2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11150" b="1115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B7415C9-8C82-4030-A760-45B4FD1513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8147" r="28147"/>
          <a:stretch>
            <a:fillRect/>
          </a:stretch>
        </p:blipFill>
        <p:spPr>
          <a:xfrm rot="5400000">
            <a:off x="5538788" y="2743200"/>
            <a:ext cx="2381250" cy="4086225"/>
          </a:xfrm>
        </p:spPr>
      </p:pic>
    </p:spTree>
    <p:extLst>
      <p:ext uri="{BB962C8B-B14F-4D97-AF65-F5344CB8AC3E}">
        <p14:creationId xmlns:p14="http://schemas.microsoft.com/office/powerpoint/2010/main" val="151799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“Utilities”?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Refrigeration</a:t>
            </a:r>
          </a:p>
          <a:p>
            <a:pPr lvl="1"/>
            <a:r>
              <a:rPr lang="en-US" dirty="0"/>
              <a:t>Cryogenics</a:t>
            </a:r>
          </a:p>
          <a:p>
            <a:pPr lvl="1"/>
            <a:r>
              <a:rPr lang="en-US" dirty="0">
                <a:hlinkClick r:id="rId2"/>
              </a:rPr>
              <a:t>22.3hrs (1.4%)</a:t>
            </a:r>
            <a:r>
              <a:rPr lang="en-US" dirty="0"/>
              <a:t> of accrued downtime last run</a:t>
            </a:r>
          </a:p>
          <a:p>
            <a:pPr lvl="1"/>
            <a:r>
              <a:rPr lang="en-US" dirty="0"/>
              <a:t>Area of concern</a:t>
            </a:r>
          </a:p>
          <a:p>
            <a:pPr lvl="2"/>
            <a:r>
              <a:rPr lang="en-US" dirty="0"/>
              <a:t>CHL hardware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Vacuum</a:t>
            </a:r>
          </a:p>
          <a:p>
            <a:pPr lvl="1"/>
            <a:r>
              <a:rPr lang="en-US" dirty="0"/>
              <a:t>Vacuum/SRF</a:t>
            </a:r>
          </a:p>
          <a:p>
            <a:pPr lvl="1"/>
            <a:r>
              <a:rPr lang="en-US" dirty="0">
                <a:hlinkClick r:id="rId3"/>
              </a:rPr>
              <a:t>55.1hrs (3.6%) </a:t>
            </a:r>
            <a:r>
              <a:rPr lang="en-US" dirty="0"/>
              <a:t>of accrued downtime last run</a:t>
            </a:r>
          </a:p>
          <a:p>
            <a:pPr lvl="1"/>
            <a:r>
              <a:rPr lang="en-US" dirty="0"/>
              <a:t>Area of concern</a:t>
            </a:r>
          </a:p>
          <a:p>
            <a:pPr lvl="2"/>
            <a:r>
              <a:rPr lang="en-US" dirty="0"/>
              <a:t>Vacuum hardware</a:t>
            </a:r>
          </a:p>
          <a:p>
            <a:pPr lvl="2"/>
            <a:r>
              <a:rPr lang="en-US" dirty="0"/>
              <a:t>CM insulating vacuum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F467189-967C-4B38-B9BE-C65BA32E9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83" r="76"/>
          <a:stretch/>
        </p:blipFill>
        <p:spPr>
          <a:xfrm rot="16200000" flipH="1">
            <a:off x="3656461" y="1209395"/>
            <a:ext cx="3251839" cy="2447669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BB990BC-8505-4372-8091-9566782A86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-182" r="5228"/>
          <a:stretch/>
        </p:blipFill>
        <p:spPr>
          <a:xfrm rot="5400000">
            <a:off x="6171762" y="3499082"/>
            <a:ext cx="3183122" cy="2514215"/>
          </a:xfrm>
        </p:spPr>
      </p:pic>
    </p:spTree>
    <p:extLst>
      <p:ext uri="{BB962C8B-B14F-4D97-AF65-F5344CB8AC3E}">
        <p14:creationId xmlns:p14="http://schemas.microsoft.com/office/powerpoint/2010/main" val="266887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“Utilities”?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966055"/>
            <a:ext cx="7187514" cy="2287891"/>
          </a:xfrm>
        </p:spPr>
        <p:txBody>
          <a:bodyPr>
            <a:normAutofit/>
          </a:bodyPr>
          <a:lstStyle/>
          <a:p>
            <a:r>
              <a:rPr lang="en-US" dirty="0"/>
              <a:t>Personal Safety</a:t>
            </a:r>
          </a:p>
          <a:p>
            <a:pPr lvl="1"/>
            <a:r>
              <a:rPr lang="en-US" dirty="0"/>
              <a:t>Safety Systems</a:t>
            </a:r>
          </a:p>
          <a:p>
            <a:pPr lvl="1"/>
            <a:r>
              <a:rPr lang="en-US" dirty="0">
                <a:hlinkClick r:id="rId2"/>
              </a:rPr>
              <a:t>54.3hrs (3.5%)</a:t>
            </a:r>
            <a:r>
              <a:rPr lang="en-US" dirty="0"/>
              <a:t> of accrued downtime last run</a:t>
            </a:r>
          </a:p>
          <a:p>
            <a:pPr lvl="1"/>
            <a:r>
              <a:rPr lang="en-US" dirty="0"/>
              <a:t>Area of concern</a:t>
            </a:r>
          </a:p>
          <a:p>
            <a:pPr lvl="2"/>
            <a:r>
              <a:rPr lang="en-US" dirty="0"/>
              <a:t>‘Passivated’ PSS modules</a:t>
            </a:r>
          </a:p>
          <a:p>
            <a:pPr lvl="2"/>
            <a:r>
              <a:rPr lang="en-US" dirty="0"/>
              <a:t>RF HV interlock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7DC3D1-84E7-43D4-BC93-C93099611CB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041954" y="3141418"/>
            <a:ext cx="5157916" cy="2901327"/>
          </a:xfrm>
        </p:spPr>
      </p:pic>
    </p:spTree>
    <p:extLst>
      <p:ext uri="{BB962C8B-B14F-4D97-AF65-F5344CB8AC3E}">
        <p14:creationId xmlns:p14="http://schemas.microsoft.com/office/powerpoint/2010/main" val="82281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System Failure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CEBAF Work Planning and Expectations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20ABF-6D49-4F3C-90E2-94877FB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know about the critical system failure components</a:t>
            </a:r>
          </a:p>
          <a:p>
            <a:pPr lvl="1"/>
            <a:r>
              <a:rPr lang="en-US" dirty="0"/>
              <a:t>Described in the CPP</a:t>
            </a:r>
          </a:p>
          <a:p>
            <a:pPr lvl="1"/>
            <a:r>
              <a:rPr lang="en-US" dirty="0"/>
              <a:t>Ex. Klystrons and magnet coils</a:t>
            </a:r>
          </a:p>
          <a:p>
            <a:r>
              <a:rPr lang="en-US" dirty="0"/>
              <a:t>There are other systems that need periodic PMs or updates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CAMAC crate</a:t>
            </a:r>
          </a:p>
          <a:p>
            <a:pPr lvl="3"/>
            <a:r>
              <a:rPr lang="en-US" dirty="0">
                <a:hlinkClick r:id="rId2"/>
              </a:rPr>
              <a:t>Card to backplane connection (NL03)</a:t>
            </a:r>
            <a:endParaRPr lang="en-US" dirty="0"/>
          </a:p>
          <a:p>
            <a:pPr lvl="3"/>
            <a:r>
              <a:rPr lang="en-US" dirty="0"/>
              <a:t>Cleaning/reseating card contacts added to yearly PM</a:t>
            </a:r>
          </a:p>
          <a:p>
            <a:pPr lvl="2"/>
            <a:r>
              <a:rPr lang="en-US" dirty="0"/>
              <a:t>LCW hoses</a:t>
            </a:r>
          </a:p>
          <a:p>
            <a:pPr lvl="3"/>
            <a:r>
              <a:rPr lang="en-US" dirty="0"/>
              <a:t>ZA magnet hoses</a:t>
            </a:r>
          </a:p>
          <a:p>
            <a:pPr lvl="4"/>
            <a:r>
              <a:rPr lang="en-US" dirty="0"/>
              <a:t>Change out campaign during SAD</a:t>
            </a:r>
          </a:p>
          <a:p>
            <a:pPr lvl="4"/>
            <a:r>
              <a:rPr lang="en-US" dirty="0"/>
              <a:t>Aging hoses in </a:t>
            </a:r>
            <a:r>
              <a:rPr lang="en-US" dirty="0">
                <a:hlinkClick r:id="rId3"/>
              </a:rPr>
              <a:t>RSEP8A overheating </a:t>
            </a:r>
            <a:r>
              <a:rPr lang="en-US" dirty="0"/>
              <a:t>event; investigation </a:t>
            </a:r>
            <a:r>
              <a:rPr lang="en-US" dirty="0" err="1"/>
              <a:t>ongoin</a:t>
            </a:r>
            <a:endParaRPr lang="en-US" dirty="0"/>
          </a:p>
          <a:p>
            <a:pPr lvl="3"/>
            <a:r>
              <a:rPr lang="en-US" dirty="0"/>
              <a:t>RF klystron hoses</a:t>
            </a:r>
          </a:p>
          <a:p>
            <a:pPr lvl="4"/>
            <a:r>
              <a:rPr lang="en-US" dirty="0">
                <a:hlinkClick r:id="rId4"/>
              </a:rPr>
              <a:t>2L05</a:t>
            </a:r>
            <a:r>
              <a:rPr lang="en-US" dirty="0"/>
              <a:t> </a:t>
            </a:r>
          </a:p>
          <a:p>
            <a:pPr lvl="5"/>
            <a:r>
              <a:rPr lang="en-US" dirty="0"/>
              <a:t>Not once but </a:t>
            </a:r>
            <a:r>
              <a:rPr lang="en-US" dirty="0">
                <a:hlinkClick r:id="rId5"/>
              </a:rPr>
              <a:t>twice</a:t>
            </a:r>
            <a:endParaRPr lang="en-US" dirty="0"/>
          </a:p>
          <a:p>
            <a:pPr lvl="4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e1d8983fda7025088603271466baab91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ac7c8db682101f250ec5bc52578b36e3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48C23AB3-3AB5-439A-BC97-615643B4A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78FBF-608E-406E-8E99-B7BD99807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BEBE11-6192-49A2-BD29-CC9A22CDF941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dcff909e-542d-4672-8557-4ef8d9009dce"/>
    <ds:schemaRef ds:uri="426b74de-0581-4e94-90c0-1abf6215444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(1)</Template>
  <TotalTime>8841</TotalTime>
  <Words>1235</Words>
  <Application>Microsoft Office PowerPoint</Application>
  <PresentationFormat>On-screen Show (4:3)</PresentationFormat>
  <Paragraphs>239</Paragraphs>
  <Slides>23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.PingFangSC-Regular</vt:lpstr>
      <vt:lpstr>Arial</vt:lpstr>
      <vt:lpstr>Calibri</vt:lpstr>
      <vt:lpstr>PingFangSC-Regular</vt:lpstr>
      <vt:lpstr>Office Theme</vt:lpstr>
      <vt:lpstr>CEBAF Work Planning and Expectations</vt:lpstr>
      <vt:lpstr>CEBAF Performance Plan goals (2020)</vt:lpstr>
      <vt:lpstr>Physics program by FY</vt:lpstr>
      <vt:lpstr>A look at our past runs</vt:lpstr>
      <vt:lpstr>Work planning for the next FYs?</vt:lpstr>
      <vt:lpstr>What “Utilities”?</vt:lpstr>
      <vt:lpstr>What “Utilities”?</vt:lpstr>
      <vt:lpstr>What “Utilities”?</vt:lpstr>
      <vt:lpstr> System Failure Points</vt:lpstr>
      <vt:lpstr>Machine changes (upgrades)</vt:lpstr>
      <vt:lpstr> Down Time Manager (DTM)</vt:lpstr>
      <vt:lpstr>Accelerator Task List (ATLis)</vt:lpstr>
      <vt:lpstr>SAD Calendar</vt:lpstr>
      <vt:lpstr>System Readiness Tool (HCO)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Azevedo</dc:creator>
  <cp:lastModifiedBy>Kathy Azevedo</cp:lastModifiedBy>
  <cp:revision>76</cp:revision>
  <dcterms:created xsi:type="dcterms:W3CDTF">2023-04-26T12:25:55Z</dcterms:created>
  <dcterms:modified xsi:type="dcterms:W3CDTF">2023-06-07T18:37:56Z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