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27A70-5DD7-FB40-2E7F-D6D1B3D7A6B4}" v="682" dt="2023-06-05T15:20:21.364"/>
    <p1510:client id="{95E6AE79-7D65-4200-B45A-CC717DF52381}" v="2073" dt="2023-06-05T18:59:48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8" autoAdjust="0"/>
  </p:normalViewPr>
  <p:slideViewPr>
    <p:cSldViewPr snapToGrid="0" snapToObjects="1">
      <p:cViewPr varScale="1">
        <p:scale>
          <a:sx n="86" d="100"/>
          <a:sy n="86" d="100"/>
        </p:scale>
        <p:origin x="1382" y="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5,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5,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5,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asilaus@jlab.or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Operations Staffing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Retaining Crew Chiefs levels</a:t>
            </a:r>
            <a:endParaRPr lang="en-US" dirty="0"/>
          </a:p>
        </p:txBody>
      </p:sp>
      <p:pic>
        <p:nvPicPr>
          <p:cNvPr id="7" name="Picture 7" descr="Time In Ops 2023 01.png">
            <a:extLst>
              <a:ext uri="{FF2B5EF4-FFF2-40B4-BE49-F238E27FC236}">
                <a16:creationId xmlns:a16="http://schemas.microsoft.com/office/drawing/2014/main" id="{D54BF4F6-591C-AD8A-45C3-8D3ADDAF03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948" r="12948"/>
          <a:stretch/>
        </p:blipFill>
        <p:spPr>
          <a:xfrm>
            <a:off x="4570542" y="1719568"/>
            <a:ext cx="4388316" cy="383440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Vasilauskis</a:t>
            </a:r>
            <a:r>
              <a:rPr lang="en-US" dirty="0">
                <a:latin typeface="Arial"/>
                <a:cs typeface="Arial"/>
              </a:rPr>
              <a:t> / Freeman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June 5,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Predicted Crew Chief levels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2" descr="Crew Chief Levels 2007 to 2023_4.png">
            <a:extLst>
              <a:ext uri="{FF2B5EF4-FFF2-40B4-BE49-F238E27FC236}">
                <a16:creationId xmlns:a16="http://schemas.microsoft.com/office/drawing/2014/main" id="{0E18FA4C-CF15-4B12-253D-6FB98E892A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23691" y="808058"/>
            <a:ext cx="9100029" cy="4280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32A478-ACDB-0460-A9FE-8EEF28CE878B}"/>
              </a:ext>
            </a:extLst>
          </p:cNvPr>
          <p:cNvSpPr txBox="1"/>
          <p:nvPr/>
        </p:nvSpPr>
        <p:spPr>
          <a:xfrm>
            <a:off x="331940" y="5210826"/>
            <a:ext cx="2442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Crew Chiefs in Training: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03CF4-B6B0-140B-67BB-E61B4CDC44DF}"/>
              </a:ext>
            </a:extLst>
          </p:cNvPr>
          <p:cNvSpPr txBox="1"/>
          <p:nvPr/>
        </p:nvSpPr>
        <p:spPr>
          <a:xfrm>
            <a:off x="306888" y="5580344"/>
            <a:ext cx="24425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Matthew Mock</a:t>
            </a:r>
          </a:p>
          <a:p>
            <a:r>
              <a:rPr lang="en-US" dirty="0">
                <a:cs typeface="Calibri"/>
              </a:rPr>
              <a:t>Katheryne Price</a:t>
            </a:r>
          </a:p>
          <a:p>
            <a:r>
              <a:rPr lang="en-US" dirty="0">
                <a:cs typeface="Calibri"/>
              </a:rPr>
              <a:t>Dillon Thomas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B8423-1228-6803-7849-2A81CE5D1498}"/>
              </a:ext>
            </a:extLst>
          </p:cNvPr>
          <p:cNvSpPr txBox="1"/>
          <p:nvPr/>
        </p:nvSpPr>
        <p:spPr>
          <a:xfrm>
            <a:off x="2267211" y="5580344"/>
            <a:ext cx="24425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Eric Deir</a:t>
            </a:r>
          </a:p>
          <a:p>
            <a:r>
              <a:rPr lang="en-US" dirty="0">
                <a:cs typeface="Calibri"/>
              </a:rPr>
              <a:t>Jacob Blackshaw</a:t>
            </a:r>
          </a:p>
        </p:txBody>
      </p:sp>
    </p:spTree>
    <p:extLst>
      <p:ext uri="{BB962C8B-B14F-4D97-AF65-F5344CB8AC3E}">
        <p14:creationId xmlns:p14="http://schemas.microsoft.com/office/powerpoint/2010/main" val="37517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C008.jpg">
            <a:extLst>
              <a:ext uri="{FF2B5EF4-FFF2-40B4-BE49-F238E27FC236}">
                <a16:creationId xmlns:a16="http://schemas.microsoft.com/office/drawing/2014/main" id="{5E528AA3-26CA-04E3-6DDD-4268CFB5C5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21" r="9621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06886" y="849093"/>
            <a:ext cx="3029844" cy="2713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  <a:hlinkClick r:id="rId3"/>
              </a:rPr>
              <a:t>Vasilaus@jlab.org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June 5, 2023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Vasilauskis</a:t>
            </a:r>
            <a:r>
              <a:rPr lang="en-US" dirty="0">
                <a:latin typeface="Arial"/>
                <a:cs typeface="Arial"/>
              </a:rPr>
              <a:t> / Freeman</a:t>
            </a:r>
            <a:endParaRPr lang="en-US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Ups and downs of Ops staffing</a:t>
            </a:r>
          </a:p>
          <a:p>
            <a:r>
              <a:rPr lang="en-US" dirty="0">
                <a:latin typeface="Arial"/>
                <a:cs typeface="Arial"/>
              </a:rPr>
              <a:t>Losing Crew Chiefs</a:t>
            </a:r>
          </a:p>
          <a:p>
            <a:r>
              <a:rPr lang="en-US" dirty="0">
                <a:latin typeface="Arial"/>
                <a:cs typeface="Arial"/>
              </a:rPr>
              <a:t>Unable to make more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Concessions made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Future Crew Chiefs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 the beginning...</a:t>
            </a:r>
            <a:endParaRPr lang="en-US" dirty="0"/>
          </a:p>
        </p:txBody>
      </p:sp>
      <p:pic>
        <p:nvPicPr>
          <p:cNvPr id="6" name="Picture 6" descr="OpsStaffingLevels2007-2024-1.jpg">
            <a:extLst>
              <a:ext uri="{FF2B5EF4-FFF2-40B4-BE49-F238E27FC236}">
                <a16:creationId xmlns:a16="http://schemas.microsoft.com/office/drawing/2014/main" id="{E466EC39-9FA1-31FA-AF3C-08A6BA9D6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98" y="1878612"/>
            <a:ext cx="8563015" cy="452444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E6F5E-0EBB-6C92-5B70-3265C8E9C1EE}"/>
              </a:ext>
            </a:extLst>
          </p:cNvPr>
          <p:cNvSpPr txBox="1"/>
          <p:nvPr/>
        </p:nvSpPr>
        <p:spPr>
          <a:xfrm>
            <a:off x="512481" y="729944"/>
            <a:ext cx="816323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</a:rPr>
              <a:t>2013 Lab-wide RIF dropped Ops staff levels from 21 to 17.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2014 – 2018 we bounced between 18 – 19 staff hiring only replacements.</a:t>
            </a:r>
          </a:p>
          <a:p>
            <a:r>
              <a:rPr lang="en-US" sz="2000" dirty="0">
                <a:latin typeface="Arial"/>
                <a:cs typeface="Arial"/>
              </a:rPr>
              <a:t>Late 2018 we were able to hire 2 new Operators.</a:t>
            </a: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Qualified staff levels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8918" y="762674"/>
            <a:ext cx="8460453" cy="24042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Early on there were less than 18 qualified staff available to stand shifts.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This resulted in staff standing their shifts plus filling in the holes.</a:t>
            </a:r>
          </a:p>
          <a:p>
            <a:r>
              <a:rPr lang="en-US" dirty="0">
                <a:latin typeface="Arial"/>
                <a:cs typeface="Arial"/>
              </a:rPr>
              <a:t>2018 we allowed to hire 2 new Operators.</a:t>
            </a:r>
          </a:p>
          <a:p>
            <a:r>
              <a:rPr lang="en-US" dirty="0">
                <a:latin typeface="Arial"/>
                <a:cs typeface="Arial"/>
              </a:rPr>
              <a:t>Before we could enjoy the benefit of additional staff, COVID hit.</a:t>
            </a:r>
          </a:p>
          <a:p>
            <a:r>
              <a:rPr lang="en-US" dirty="0">
                <a:latin typeface="Arial"/>
                <a:cs typeface="Arial"/>
              </a:rPr>
              <a:t>This put qualification for 2 new hires on hold.</a:t>
            </a:r>
          </a:p>
          <a:p>
            <a:r>
              <a:rPr lang="en-US" dirty="0">
                <a:latin typeface="Arial"/>
                <a:cs typeface="Arial"/>
              </a:rPr>
              <a:t>Made many reconsider their time off shift and covet it even more.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2" descr="Qualified Staffing Level 2013 -2024-1 highloghted.jpg">
            <a:extLst>
              <a:ext uri="{FF2B5EF4-FFF2-40B4-BE49-F238E27FC236}">
                <a16:creationId xmlns:a16="http://schemas.microsoft.com/office/drawing/2014/main" id="{5728181C-83A5-3886-0EFA-F4D1C76FE1E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2931200" y="372183"/>
            <a:ext cx="3285525" cy="9026276"/>
          </a:xfrm>
        </p:spPr>
      </p:pic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dynamics of Ops staff over the years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10" descr="OpsStaffingLevels2023-3.jpg">
            <a:extLst>
              <a:ext uri="{FF2B5EF4-FFF2-40B4-BE49-F238E27FC236}">
                <a16:creationId xmlns:a16="http://schemas.microsoft.com/office/drawing/2014/main" id="{A465E950-7217-5218-40A5-503054F635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9069" y="801144"/>
            <a:ext cx="9099325" cy="55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How long do they stay in Ops?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2" descr="GraphicalHistory 2023-2.jpg">
            <a:extLst>
              <a:ext uri="{FF2B5EF4-FFF2-40B4-BE49-F238E27FC236}">
                <a16:creationId xmlns:a16="http://schemas.microsoft.com/office/drawing/2014/main" id="{CD475C8B-83CF-D261-06A4-46D6B5C021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378241" y="846037"/>
            <a:ext cx="4965334" cy="563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FE2E07-1209-DE5D-AD61-F624D7A05979}"/>
              </a:ext>
            </a:extLst>
          </p:cNvPr>
          <p:cNvSpPr txBox="1"/>
          <p:nvPr/>
        </p:nvSpPr>
        <p:spPr>
          <a:xfrm>
            <a:off x="5373665" y="5029199"/>
            <a:ext cx="33319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New Operators were not staying long enough to make Crew Chief.</a:t>
            </a:r>
          </a:p>
        </p:txBody>
      </p:sp>
    </p:spTree>
    <p:extLst>
      <p:ext uri="{BB962C8B-B14F-4D97-AF65-F5344CB8AC3E}">
        <p14:creationId xmlns:p14="http://schemas.microsoft.com/office/powerpoint/2010/main" val="65659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Time in Ops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18" y="4792755"/>
            <a:ext cx="8263580" cy="15549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Half of Ops has been here less than 5 years.</a:t>
            </a:r>
          </a:p>
          <a:p>
            <a:r>
              <a:rPr lang="en-US" dirty="0">
                <a:latin typeface="Arial"/>
                <a:cs typeface="Arial"/>
              </a:rPr>
              <a:t>All the Crew Chiefs are &gt;10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, all except 2 are &gt;15 yrs.</a:t>
            </a:r>
          </a:p>
          <a:p>
            <a:r>
              <a:rPr lang="en-US" dirty="0">
                <a:latin typeface="Arial"/>
                <a:cs typeface="Arial"/>
              </a:rPr>
              <a:t>Average time to make Crew Chief is 4.75 yrs.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2" descr="Time In Ops 2023 01.png">
            <a:extLst>
              <a:ext uri="{FF2B5EF4-FFF2-40B4-BE49-F238E27FC236}">
                <a16:creationId xmlns:a16="http://schemas.microsoft.com/office/drawing/2014/main" id="{8003E18F-76E6-38EB-8E14-A048A79FBE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68" b="2368"/>
          <a:stretch/>
        </p:blipFill>
        <p:spPr>
          <a:xfrm>
            <a:off x="665446" y="983116"/>
            <a:ext cx="8107079" cy="3633852"/>
          </a:xfrm>
        </p:spPr>
      </p:pic>
    </p:spTree>
    <p:extLst>
      <p:ext uri="{BB962C8B-B14F-4D97-AF65-F5344CB8AC3E}">
        <p14:creationId xmlns:p14="http://schemas.microsoft.com/office/powerpoint/2010/main" val="161148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Crew Chief Reclassification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2034" y="966055"/>
            <a:ext cx="8351263" cy="53816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 2022, the Crew Chiefs who were not supervisors (all Senior Crew Chiefs are supervisors) were reclassified as Tech IV.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The experience level required for the new Tech IV is 12 years.</a:t>
            </a:r>
            <a:endParaRPr lang="en-US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Since 2013, all new Operators have had at least a BS degree. A few had a MS.</a:t>
            </a:r>
          </a:p>
          <a:p>
            <a:r>
              <a:rPr lang="en-US" dirty="0">
                <a:latin typeface="Arial"/>
                <a:cs typeface="Arial"/>
              </a:rPr>
              <a:t>Most are fresh out of college with little other experience.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The lab allows 4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 experience for a BS, 6 for a MS.</a:t>
            </a:r>
          </a:p>
          <a:p>
            <a:r>
              <a:rPr lang="en-US" dirty="0">
                <a:latin typeface="Arial"/>
                <a:cs typeface="Arial"/>
              </a:rPr>
              <a:t>This would require 6 to 8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 as an Operator to make Crew Chief.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With Operators leaving before 5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, maintaining Crew Chiefs became unsustainable.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Crew Chief levels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2" descr="Crew Chief Levels 2007 to 2023_1.png">
            <a:extLst>
              <a:ext uri="{FF2B5EF4-FFF2-40B4-BE49-F238E27FC236}">
                <a16:creationId xmlns:a16="http://schemas.microsoft.com/office/drawing/2014/main" id="{0E18FA4C-CF15-4B12-253D-6FB98E892A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23691" y="983116"/>
            <a:ext cx="9100029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How can we turn Operators into Crew Chiefs?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3866" y="776674"/>
            <a:ext cx="8514101" cy="21688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Issue brought to the attention of HR.</a:t>
            </a:r>
          </a:p>
          <a:p>
            <a:r>
              <a:rPr lang="en-US" dirty="0">
                <a:latin typeface="Arial"/>
                <a:cs typeface="Arial"/>
              </a:rPr>
              <a:t>Eventual solution, Crew Chief Tech IV experience level changed to 4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 but...</a:t>
            </a:r>
          </a:p>
          <a:p>
            <a:pPr lvl="1"/>
            <a:r>
              <a:rPr lang="en-US" dirty="0">
                <a:latin typeface="Arial"/>
                <a:cs typeface="Arial"/>
              </a:rPr>
              <a:t>All Operator hires must have a BS in a STEM field.</a:t>
            </a:r>
          </a:p>
          <a:p>
            <a:pPr lvl="1"/>
            <a:r>
              <a:rPr lang="en-US" dirty="0">
                <a:latin typeface="Arial"/>
                <a:cs typeface="Arial"/>
              </a:rPr>
              <a:t>The "or equivalent experience" no longer applied.</a:t>
            </a:r>
            <a:endParaRPr lang="en-US"/>
          </a:p>
          <a:p>
            <a:pPr lvl="1"/>
            <a:r>
              <a:rPr lang="en-US" dirty="0">
                <a:latin typeface="Arial"/>
                <a:cs typeface="Arial"/>
              </a:rPr>
              <a:t>Operator qual path formally documented.</a:t>
            </a:r>
          </a:p>
          <a:p>
            <a:pPr lvl="1"/>
            <a:r>
              <a:rPr lang="en-US" dirty="0">
                <a:latin typeface="Arial"/>
                <a:cs typeface="Arial"/>
              </a:rPr>
              <a:t>Crew Chief qual path formally documented.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Ops Staffing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1D63B-AA2C-BA01-F494-59CFEE0DF89B}"/>
              </a:ext>
            </a:extLst>
          </p:cNvPr>
          <p:cNvSpPr txBox="1"/>
          <p:nvPr/>
        </p:nvSpPr>
        <p:spPr>
          <a:xfrm>
            <a:off x="187891" y="3313134"/>
            <a:ext cx="419621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Operator: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Complete 50+ Moodle training modules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Pass Final Moodle exam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Qualify SSO or ARM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Two senior operator or Crew Chiefs give satisfactory performance evaluations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D1C12-8BE5-753E-A3E1-28E691BFB341}"/>
              </a:ext>
            </a:extLst>
          </p:cNvPr>
          <p:cNvSpPr txBox="1"/>
          <p:nvPr/>
        </p:nvSpPr>
        <p:spPr>
          <a:xfrm>
            <a:off x="4603315" y="3313134"/>
            <a:ext cx="419621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Crew Chief: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Complete 20+ Moodle training modules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Pass Final Moodle exam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Crew Chief in Training (</a:t>
            </a:r>
            <a:r>
              <a:rPr lang="en-US" dirty="0" err="1">
                <a:cs typeface="Calibri"/>
              </a:rPr>
              <a:t>CCiT</a:t>
            </a:r>
            <a:r>
              <a:rPr lang="en-US" dirty="0">
                <a:cs typeface="Calibri"/>
              </a:rPr>
              <a:t>) for at least 3 Maintenance Days.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Group Leader observes </a:t>
            </a:r>
            <a:r>
              <a:rPr lang="en-US" dirty="0" err="1">
                <a:cs typeface="Calibri"/>
              </a:rPr>
              <a:t>CCiT</a:t>
            </a:r>
            <a:r>
              <a:rPr lang="en-US" dirty="0">
                <a:cs typeface="Calibri"/>
              </a:rPr>
              <a:t> on a Maintenance Day and gives a satisfactory performance evaluation</a:t>
            </a:r>
          </a:p>
        </p:txBody>
      </p:sp>
    </p:spTree>
    <p:extLst>
      <p:ext uri="{BB962C8B-B14F-4D97-AF65-F5344CB8AC3E}">
        <p14:creationId xmlns:p14="http://schemas.microsoft.com/office/powerpoint/2010/main" val="156583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(1)</Template>
  <TotalTime>10</TotalTime>
  <Words>529</Words>
  <Application>Microsoft Office PowerPoint</Application>
  <PresentationFormat>On-screen Show (4:3)</PresentationFormat>
  <Paragraphs>81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.PingFangSC-Regular</vt:lpstr>
      <vt:lpstr>Arial</vt:lpstr>
      <vt:lpstr>Calibri</vt:lpstr>
      <vt:lpstr>PingFangSC-Regular</vt:lpstr>
      <vt:lpstr>Office Theme</vt:lpstr>
      <vt:lpstr>Operations Staffing</vt:lpstr>
      <vt:lpstr>In the beginning...</vt:lpstr>
      <vt:lpstr>Qualified staff levels</vt:lpstr>
      <vt:lpstr>The dynamics of Ops staff over the years</vt:lpstr>
      <vt:lpstr>How long do they stay in Ops?</vt:lpstr>
      <vt:lpstr>Time in Ops</vt:lpstr>
      <vt:lpstr>Crew Chief Reclassification</vt:lpstr>
      <vt:lpstr>Crew Chief levels</vt:lpstr>
      <vt:lpstr>How can we turn Operators into Crew Chiefs?</vt:lpstr>
      <vt:lpstr>Predicted Crew Chief levels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Azevedo</dc:creator>
  <cp:lastModifiedBy>Kathy Azevedo</cp:lastModifiedBy>
  <cp:revision>524</cp:revision>
  <dcterms:created xsi:type="dcterms:W3CDTF">2023-04-26T12:25:55Z</dcterms:created>
  <dcterms:modified xsi:type="dcterms:W3CDTF">2023-06-05T20:09:38Z</dcterms:modified>
</cp:coreProperties>
</file>