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6"/>
  </p:notesMasterIdLst>
  <p:sldIdLst>
    <p:sldId id="309" r:id="rId5"/>
    <p:sldId id="308" r:id="rId6"/>
    <p:sldId id="310" r:id="rId7"/>
    <p:sldId id="325" r:id="rId8"/>
    <p:sldId id="326" r:id="rId9"/>
    <p:sldId id="327" r:id="rId10"/>
    <p:sldId id="328" r:id="rId11"/>
    <p:sldId id="329" r:id="rId12"/>
    <p:sldId id="318" r:id="rId13"/>
    <p:sldId id="340" r:id="rId14"/>
    <p:sldId id="319" r:id="rId15"/>
    <p:sldId id="335" r:id="rId16"/>
    <p:sldId id="333" r:id="rId17"/>
    <p:sldId id="336" r:id="rId18"/>
    <p:sldId id="337" r:id="rId19"/>
    <p:sldId id="338" r:id="rId20"/>
    <p:sldId id="321" r:id="rId21"/>
    <p:sldId id="323" r:id="rId22"/>
    <p:sldId id="331" r:id="rId23"/>
    <p:sldId id="320" r:id="rId24"/>
    <p:sldId id="31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99CFAD-489F-9AF8-425B-B9B2C0FC657D}" v="604" dt="2023-06-02T17:58:45.652"/>
    <p1510:client id="{87569D37-B9E1-9A0F-8029-095B7AD537C6}" v="247" dt="2023-06-01T16:40:03.991"/>
    <p1510:client id="{24C1ADDE-8833-6CAB-C148-370C50CEEC72}" v="15" dt="2023-06-01T20:16:57.471"/>
    <p1510:client id="{06F5D5D0-C18D-A42A-E659-00F236A5F3BB}" v="732" dt="2023-06-01T19:54:59.560"/>
    <p1510:client id="{23035143-4D1C-CF6D-6197-A8DEEBFB21E2}" v="868" dt="2023-06-02T12:30:00.619"/>
    <p1510:client id="{3567300D-548F-3523-E804-8F3A4B8A0DD3}" v="12" dt="2023-05-31T18:16:22.024"/>
    <p1510:client id="{3C4098E2-D19E-1C08-88BA-3D01644D31B3}" v="2" dt="2023-06-01T15:34:33.596"/>
    <p1510:client id="{FC066ABB-9B19-DB1B-D0F2-BC63A5A10D5C}" v="854" dt="2023-05-30T20:37:43.422"/>
    <p1510:client id="{59E15976-B164-45F6-8B85-02FEC4095000}" v="324" dt="2023-06-02T02:08:53.030"/>
    <p1510:client id="{77BD651F-182C-FF73-94A7-2F01D9870FA3}" v="594" dt="2023-06-05T14:58:03.226"/>
    <p1510:client id="{9E67CDF9-C3EE-CA5B-5FDB-FE4A22E0CA4C}" v="15" dt="2023-05-30T19:51:18.284"/>
    <p1510:client id="{B03EE015-0755-01D0-1494-0790BEACD89D}" v="6" dt="2023-06-01T19:40:01.103"/>
    <p1510:client id="{BBE505A2-BE5C-0BE6-C18C-4797B0375AE0}" v="154" dt="2023-06-01T19:37:27.165"/>
    <p1510:client id="{C8293E5A-17B7-27BA-E816-DE89401A8D43}" v="7" dt="2023-06-05T17:49:38.452"/>
    <p1510:client id="{E0E7DBF3-4843-C807-F182-795016479229}" v="100" dt="2023-05-31T13:30:26.3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138" y="6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ovater\Downloads\Costs%20and%20efficiencies%20and%20othe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t>8 kW Klystron Costs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'Klystron Purchases'!$D$7:$D$14</c:f>
              <c:numCache>
                <c:formatCode>General</c:formatCode>
                <c:ptCount val="8"/>
                <c:pt idx="0">
                  <c:v>2000</c:v>
                </c:pt>
                <c:pt idx="1">
                  <c:v>2001</c:v>
                </c:pt>
                <c:pt idx="2">
                  <c:v>2002</c:v>
                </c:pt>
                <c:pt idx="3">
                  <c:v>2012</c:v>
                </c:pt>
                <c:pt idx="4">
                  <c:v>2018</c:v>
                </c:pt>
                <c:pt idx="5">
                  <c:v>2019</c:v>
                </c:pt>
                <c:pt idx="6">
                  <c:v>2020</c:v>
                </c:pt>
                <c:pt idx="7">
                  <c:v>2023</c:v>
                </c:pt>
              </c:numCache>
            </c:numRef>
          </c:cat>
          <c:val>
            <c:numRef>
              <c:f>'Klystron Purchases'!$E$7:$E$14</c:f>
              <c:numCache>
                <c:formatCode>#,##0</c:formatCode>
                <c:ptCount val="8"/>
                <c:pt idx="0">
                  <c:v>18364</c:v>
                </c:pt>
                <c:pt idx="1">
                  <c:v>19084</c:v>
                </c:pt>
                <c:pt idx="2">
                  <c:v>19575</c:v>
                </c:pt>
                <c:pt idx="3">
                  <c:v>33516</c:v>
                </c:pt>
                <c:pt idx="4">
                  <c:v>50000</c:v>
                </c:pt>
                <c:pt idx="5">
                  <c:v>50000</c:v>
                </c:pt>
                <c:pt idx="6">
                  <c:v>51200</c:v>
                </c:pt>
                <c:pt idx="7">
                  <c:v>85000</c:v>
                </c:pt>
              </c:numCache>
            </c:numRef>
          </c:val>
          <c:smooth val="0"/>
          <c:extLst>
            <c:ext xmlns:c16="http://schemas.microsoft.com/office/drawing/2014/chart" uri="{C3380CC4-5D6E-409C-BE32-E72D297353CC}">
              <c16:uniqueId val="{00000000-9B98-44BA-98EA-D004A25A3581}"/>
            </c:ext>
          </c:extLst>
        </c:ser>
        <c:dLbls>
          <c:showLegendKey val="0"/>
          <c:showVal val="0"/>
          <c:showCatName val="0"/>
          <c:showSerName val="0"/>
          <c:showPercent val="0"/>
          <c:showBubbleSize val="0"/>
        </c:dLbls>
        <c:marker val="1"/>
        <c:smooth val="0"/>
        <c:axId val="632474904"/>
        <c:axId val="632473920"/>
      </c:lineChart>
      <c:catAx>
        <c:axId val="6324749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Years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473920"/>
        <c:crosses val="autoZero"/>
        <c:auto val="1"/>
        <c:lblAlgn val="ctr"/>
        <c:lblOffset val="100"/>
        <c:noMultiLvlLbl val="0"/>
      </c:catAx>
      <c:valAx>
        <c:axId val="632473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a:t>Dollars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47490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Monday, June 5, 2023</a:t>
            </a:fld>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Monday, June 5, 2023</a:t>
            </a:fld>
            <a:endParaRPr lang="en-US"/>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a:t>Author</a:t>
            </a:r>
          </a:p>
          <a:p>
            <a:pPr lvl="0"/>
            <a:r>
              <a:rPr lang="en-US"/>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2023 Stay Treat RF Presentation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2023 Stay Treat RF Presentation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2023 Stay Treat RF Presentation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2023 Stay Treat RF Presentation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2023 Stay Treat RF Presentation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2023 Stay Treat RF Presentation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2023 Stay Treat RF Presentation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2023 Stay Treat RF Presentation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Monday, June 5, 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2023 Stay Treat RF Presentation</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vert="horz" lIns="91440" tIns="45720" rIns="91440" bIns="45720" rtlCol="0" anchor="t">
            <a:normAutofit/>
          </a:bodyPr>
          <a:lstStyle/>
          <a:p>
            <a:r>
              <a:rPr lang="en-US" dirty="0">
                <a:latin typeface="Arial"/>
                <a:cs typeface="Arial"/>
              </a:rPr>
              <a:t>RF Components and Systems that are Actively Being Worked On to Increase RF Availability</a:t>
            </a:r>
            <a:endParaRPr lang="en-US" dirty="0"/>
          </a:p>
        </p:txBody>
      </p:sp>
      <p:sp>
        <p:nvSpPr>
          <p:cNvPr id="4" name="Date Placeholder 3"/>
          <p:cNvSpPr>
            <a:spLocks noGrp="1"/>
          </p:cNvSpPr>
          <p:nvPr>
            <p:ph type="dt" sz="half" idx="12"/>
          </p:nvPr>
        </p:nvSpPr>
        <p:spPr/>
        <p:txBody>
          <a:bodyPr/>
          <a:lstStyle/>
          <a:p>
            <a:fld id="{C1B74398-39EA-0749-9F74-6FE982C11DA9}" type="datetime2">
              <a:rPr lang="en-US" smtClean="0"/>
              <a:pPr/>
              <a:t>Monday, June 5, 2023</a:t>
            </a:fld>
            <a:endParaRPr lang="en-US"/>
          </a:p>
        </p:txBody>
      </p:sp>
      <p:sp>
        <p:nvSpPr>
          <p:cNvPr id="5" name="Text Placeholder 4"/>
          <p:cNvSpPr>
            <a:spLocks noGrp="1"/>
          </p:cNvSpPr>
          <p:nvPr>
            <p:ph type="body" sz="quarter" idx="14"/>
          </p:nvPr>
        </p:nvSpPr>
        <p:spPr/>
        <p:txBody>
          <a:bodyPr/>
          <a:lstStyle/>
          <a:p>
            <a:r>
              <a:rPr lang="en-US"/>
              <a:t>Curt Hovater for the RF Group</a:t>
            </a:r>
          </a:p>
        </p:txBody>
      </p:sp>
      <p:sp>
        <p:nvSpPr>
          <p:cNvPr id="7" name="Title 1"/>
          <p:cNvSpPr>
            <a:spLocks noGrp="1"/>
          </p:cNvSpPr>
          <p:nvPr>
            <p:ph type="ctrTitle"/>
          </p:nvPr>
        </p:nvSpPr>
        <p:spPr>
          <a:xfrm>
            <a:off x="332386" y="505595"/>
            <a:ext cx="10995458" cy="617838"/>
          </a:xfrm>
        </p:spPr>
        <p:txBody>
          <a:bodyPr/>
          <a:lstStyle/>
          <a:p>
            <a:r>
              <a:rPr lang="en-US" dirty="0">
                <a:latin typeface="Arial"/>
                <a:cs typeface="Arial"/>
              </a:rPr>
              <a:t>RF Systems </a:t>
            </a:r>
          </a:p>
        </p:txBody>
      </p:sp>
      <p:pic>
        <p:nvPicPr>
          <p:cNvPr id="2" name="Picture 7" descr="IMG_7927.jpg">
            <a:extLst>
              <a:ext uri="{FF2B5EF4-FFF2-40B4-BE49-F238E27FC236}">
                <a16:creationId xmlns:a16="http://schemas.microsoft.com/office/drawing/2014/main" id="{C1970365-C8BF-7F5D-0575-3CA5993B890B}"/>
              </a:ext>
            </a:extLst>
          </p:cNvPr>
          <p:cNvPicPr>
            <a:picLocks noChangeAspect="1"/>
          </p:cNvPicPr>
          <p:nvPr/>
        </p:nvPicPr>
        <p:blipFill>
          <a:blip r:embed="rId2"/>
          <a:stretch>
            <a:fillRect/>
          </a:stretch>
        </p:blipFill>
        <p:spPr>
          <a:xfrm rot="5400000">
            <a:off x="7209367" y="1934634"/>
            <a:ext cx="4434416" cy="3321050"/>
          </a:xfrm>
          <a:prstGeom prst="rect">
            <a:avLst/>
          </a:prstGeom>
        </p:spPr>
      </p:pic>
      <p:sp>
        <p:nvSpPr>
          <p:cNvPr id="6" name="TextBox 5">
            <a:extLst>
              <a:ext uri="{FF2B5EF4-FFF2-40B4-BE49-F238E27FC236}">
                <a16:creationId xmlns:a16="http://schemas.microsoft.com/office/drawing/2014/main" id="{6EC4FBC5-A3C7-ABDE-603C-9C888C90F35D}"/>
              </a:ext>
            </a:extLst>
          </p:cNvPr>
          <p:cNvSpPr txBox="1"/>
          <p:nvPr/>
        </p:nvSpPr>
        <p:spPr>
          <a:xfrm>
            <a:off x="8524875" y="58102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Calibri"/>
              </a:rPr>
              <a:t>Booster Klystron</a:t>
            </a:r>
            <a:endParaRPr lang="en-US" dirty="0">
              <a:cs typeface="Calibri"/>
            </a:endParaRPr>
          </a:p>
        </p:txBody>
      </p:sp>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CA71-6079-8700-B255-D9B0826F0481}"/>
              </a:ext>
            </a:extLst>
          </p:cNvPr>
          <p:cNvSpPr>
            <a:spLocks noGrp="1"/>
          </p:cNvSpPr>
          <p:nvPr>
            <p:ph type="title"/>
          </p:nvPr>
        </p:nvSpPr>
        <p:spPr/>
        <p:txBody>
          <a:bodyPr/>
          <a:lstStyle/>
          <a:p>
            <a:r>
              <a:rPr lang="en-US" dirty="0">
                <a:latin typeface="Arial"/>
                <a:cs typeface="Arial"/>
              </a:rPr>
              <a:t>LLRF 3.0 Progress</a:t>
            </a:r>
            <a:endParaRPr lang="en-US" dirty="0"/>
          </a:p>
        </p:txBody>
      </p:sp>
      <p:sp>
        <p:nvSpPr>
          <p:cNvPr id="3" name="Content Placeholder 2">
            <a:extLst>
              <a:ext uri="{FF2B5EF4-FFF2-40B4-BE49-F238E27FC236}">
                <a16:creationId xmlns:a16="http://schemas.microsoft.com/office/drawing/2014/main" id="{926A3430-BFC1-13CD-EC87-C14EF72747A6}"/>
              </a:ext>
            </a:extLst>
          </p:cNvPr>
          <p:cNvSpPr>
            <a:spLocks noGrp="1"/>
          </p:cNvSpPr>
          <p:nvPr>
            <p:ph idx="1"/>
          </p:nvPr>
        </p:nvSpPr>
        <p:spPr/>
        <p:txBody>
          <a:bodyPr vert="horz" lIns="91440" tIns="45720" rIns="91440" bIns="45720" rtlCol="0" anchor="t">
            <a:normAutofit/>
          </a:bodyPr>
          <a:lstStyle/>
          <a:p>
            <a:r>
              <a:rPr lang="en-US" dirty="0">
                <a:latin typeface="Arial"/>
                <a:cs typeface="Arial"/>
              </a:rPr>
              <a:t>AIP project to populate C75 zones with modern Digital LLRF controls</a:t>
            </a:r>
          </a:p>
          <a:p>
            <a:r>
              <a:rPr lang="en-US" dirty="0">
                <a:latin typeface="Arial"/>
                <a:cs typeface="Arial"/>
              </a:rPr>
              <a:t>Installed in  Bunchers, Choppers, 0L02, 1L05 and 1L10</a:t>
            </a:r>
            <a:endParaRPr lang="en-US" dirty="0"/>
          </a:p>
          <a:p>
            <a:r>
              <a:rPr lang="en-US" dirty="0">
                <a:latin typeface="Arial"/>
                <a:cs typeface="Arial"/>
              </a:rPr>
              <a:t>It's being rolled out in incremental productions. Four zones over 2-3 years followed by another four zones in 4-6 years.</a:t>
            </a:r>
          </a:p>
          <a:p>
            <a:pPr lvl="1"/>
            <a:r>
              <a:rPr lang="en-US" dirty="0">
                <a:latin typeface="Arial"/>
                <a:cs typeface="Arial"/>
              </a:rPr>
              <a:t>Fortunately, the modular design allows for IC obsolesce, so new ICs can be designed into the system. </a:t>
            </a:r>
          </a:p>
          <a:p>
            <a:pPr lvl="1"/>
            <a:r>
              <a:rPr lang="en-US" dirty="0">
                <a:latin typeface="Arial"/>
                <a:cs typeface="Arial"/>
              </a:rPr>
              <a:t>From a "Value" engineering perspective this is very costly way to procure electronic systems. </a:t>
            </a:r>
            <a:endParaRPr lang="en-US"/>
          </a:p>
        </p:txBody>
      </p:sp>
      <p:sp>
        <p:nvSpPr>
          <p:cNvPr id="4" name="Footer Placeholder 3">
            <a:extLst>
              <a:ext uri="{FF2B5EF4-FFF2-40B4-BE49-F238E27FC236}">
                <a16:creationId xmlns:a16="http://schemas.microsoft.com/office/drawing/2014/main" id="{79D03D4D-846F-4F3F-2541-10AFA7E51EE7}"/>
              </a:ext>
            </a:extLst>
          </p:cNvPr>
          <p:cNvSpPr>
            <a:spLocks noGrp="1"/>
          </p:cNvSpPr>
          <p:nvPr>
            <p:ph type="ftr" sz="quarter" idx="11"/>
          </p:nvPr>
        </p:nvSpPr>
        <p:spPr/>
        <p:txBody>
          <a:bodyPr/>
          <a:lstStyle/>
          <a:p>
            <a:r>
              <a:rPr lang="en-US"/>
              <a:t>2023 Stay Treat RF Presentation</a:t>
            </a:r>
          </a:p>
        </p:txBody>
      </p:sp>
      <p:sp>
        <p:nvSpPr>
          <p:cNvPr id="5" name="Slide Number Placeholder 4">
            <a:extLst>
              <a:ext uri="{FF2B5EF4-FFF2-40B4-BE49-F238E27FC236}">
                <a16:creationId xmlns:a16="http://schemas.microsoft.com/office/drawing/2014/main" id="{43F27AAD-F158-42C8-F47D-E2B8994AAD79}"/>
              </a:ext>
            </a:extLst>
          </p:cNvPr>
          <p:cNvSpPr>
            <a:spLocks noGrp="1"/>
          </p:cNvSpPr>
          <p:nvPr>
            <p:ph type="sldNum" sz="quarter" idx="12"/>
          </p:nvPr>
        </p:nvSpPr>
        <p:spPr/>
        <p:txBody>
          <a:bodyPr/>
          <a:lstStyle/>
          <a:p>
            <a:fld id="{07E1C93C-5050-FC42-8F10-D22D4F119D13}" type="slidenum">
              <a:rPr lang="en-US" smtClean="0"/>
              <a:pPr/>
              <a:t>10</a:t>
            </a:fld>
            <a:endParaRPr lang="en-US"/>
          </a:p>
        </p:txBody>
      </p:sp>
      <p:pic>
        <p:nvPicPr>
          <p:cNvPr id="6" name="Picture 6" descr="FCC_inside.png">
            <a:extLst>
              <a:ext uri="{FF2B5EF4-FFF2-40B4-BE49-F238E27FC236}">
                <a16:creationId xmlns:a16="http://schemas.microsoft.com/office/drawing/2014/main" id="{12A61640-4174-1C64-21A3-221D693EEBB2}"/>
              </a:ext>
            </a:extLst>
          </p:cNvPr>
          <p:cNvPicPr>
            <a:picLocks noChangeAspect="1"/>
          </p:cNvPicPr>
          <p:nvPr/>
        </p:nvPicPr>
        <p:blipFill>
          <a:blip r:embed="rId2"/>
          <a:stretch>
            <a:fillRect/>
          </a:stretch>
        </p:blipFill>
        <p:spPr>
          <a:xfrm>
            <a:off x="6873875" y="1061629"/>
            <a:ext cx="4053840" cy="4733471"/>
          </a:xfrm>
          <a:prstGeom prst="rect">
            <a:avLst/>
          </a:prstGeom>
        </p:spPr>
      </p:pic>
      <p:sp>
        <p:nvSpPr>
          <p:cNvPr id="7" name="TextBox 6">
            <a:extLst>
              <a:ext uri="{FF2B5EF4-FFF2-40B4-BE49-F238E27FC236}">
                <a16:creationId xmlns:a16="http://schemas.microsoft.com/office/drawing/2014/main" id="{319AB786-4790-2DE7-94A0-49850E883866}"/>
              </a:ext>
            </a:extLst>
          </p:cNvPr>
          <p:cNvSpPr txBox="1"/>
          <p:nvPr/>
        </p:nvSpPr>
        <p:spPr>
          <a:xfrm>
            <a:off x="8181975" y="59150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Calibri"/>
              </a:rPr>
              <a:t>LLRF 3.0 Chassis</a:t>
            </a:r>
            <a:endParaRPr lang="en-US"/>
          </a:p>
        </p:txBody>
      </p:sp>
    </p:spTree>
    <p:extLst>
      <p:ext uri="{BB962C8B-B14F-4D97-AF65-F5344CB8AC3E}">
        <p14:creationId xmlns:p14="http://schemas.microsoft.com/office/powerpoint/2010/main" val="3696005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a:cs typeface="Arial"/>
              </a:rPr>
              <a:t>SELAP</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lang="en-US">
                <a:latin typeface="Arial"/>
                <a:cs typeface="Arial"/>
              </a:rPr>
              <a:t>SELAP (Self Excited Loop Amplitude and Phase request mode)</a:t>
            </a:r>
          </a:p>
          <a:p>
            <a:r>
              <a:rPr lang="en-US">
                <a:latin typeface="Arial"/>
                <a:cs typeface="Arial"/>
              </a:rPr>
              <a:t>Cavity is in SELAP request mode all the time</a:t>
            </a:r>
          </a:p>
          <a:p>
            <a:pPr lvl="1"/>
            <a:r>
              <a:rPr lang="en-US">
                <a:latin typeface="Arial"/>
                <a:cs typeface="Arial"/>
              </a:rPr>
              <a:t>Gradient is regulated all the time</a:t>
            </a:r>
            <a:endParaRPr lang="en-US"/>
          </a:p>
          <a:p>
            <a:r>
              <a:rPr lang="en-US">
                <a:latin typeface="Arial"/>
                <a:cs typeface="Arial"/>
              </a:rPr>
              <a:t>Phase is out of regulation and locks back once the microphonics subside</a:t>
            </a:r>
          </a:p>
          <a:p>
            <a:pPr lvl="1"/>
            <a:r>
              <a:rPr lang="en-US">
                <a:latin typeface="Arial"/>
                <a:cs typeface="Arial"/>
              </a:rPr>
              <a:t>Power required is more than the klystron can provide</a:t>
            </a:r>
          </a:p>
          <a:p>
            <a:pPr marL="457200" lvl="1" indent="0">
              <a:buNone/>
            </a:pPr>
            <a:r>
              <a:rPr lang="en-US">
                <a:latin typeface="Arial"/>
                <a:cs typeface="Arial"/>
              </a:rPr>
              <a:t>–Beam FSD is pulled</a:t>
            </a:r>
          </a:p>
          <a:p>
            <a:endParaRPr lang="en-US">
              <a:latin typeface="Arial"/>
              <a:cs typeface="Arial"/>
            </a:endParaRPr>
          </a:p>
          <a:p>
            <a:endParaRPr lang="en-US"/>
          </a:p>
        </p:txBody>
      </p:sp>
      <p:sp>
        <p:nvSpPr>
          <p:cNvPr id="4" name="Footer Placeholder 3"/>
          <p:cNvSpPr>
            <a:spLocks noGrp="1"/>
          </p:cNvSpPr>
          <p:nvPr>
            <p:ph type="ftr" sz="quarter" idx="11"/>
          </p:nvPr>
        </p:nvSpPr>
        <p:spPr/>
        <p:txBody>
          <a:bodyPr/>
          <a:lstStyle/>
          <a:p>
            <a:r>
              <a:rPr lang="en-US"/>
              <a:t>2023 Stay Treat RF Presentation</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a:p>
        </p:txBody>
      </p:sp>
      <p:sp>
        <p:nvSpPr>
          <p:cNvPr id="6" name="Content Placeholder 5"/>
          <p:cNvSpPr>
            <a:spLocks noGrp="1"/>
          </p:cNvSpPr>
          <p:nvPr>
            <p:ph idx="13"/>
          </p:nvPr>
        </p:nvSpPr>
        <p:spPr/>
        <p:txBody>
          <a:bodyPr vert="horz" lIns="91440" tIns="45720" rIns="91440" bIns="45720" rtlCol="0" anchor="t">
            <a:normAutofit/>
          </a:bodyPr>
          <a:lstStyle/>
          <a:p>
            <a:r>
              <a:rPr lang="en-US" err="1">
                <a:latin typeface="Arial"/>
                <a:cs typeface="Arial"/>
              </a:rPr>
              <a:t>Xpower</a:t>
            </a:r>
            <a:r>
              <a:rPr lang="en-US">
                <a:latin typeface="Arial"/>
                <a:cs typeface="Arial"/>
              </a:rPr>
              <a:t> – power required for gradient</a:t>
            </a:r>
          </a:p>
          <a:p>
            <a:pPr lvl="1"/>
            <a:r>
              <a:rPr lang="en-US" sz="1400" err="1">
                <a:latin typeface="Arial"/>
                <a:cs typeface="Arial"/>
              </a:rPr>
              <a:t>Pkly</a:t>
            </a:r>
            <a:r>
              <a:rPr lang="en-US" sz="1400">
                <a:latin typeface="Arial"/>
                <a:cs typeface="Arial"/>
              </a:rPr>
              <a:t> = L * GSET^2/(4*</a:t>
            </a:r>
            <a:r>
              <a:rPr lang="en-US" sz="1400" err="1">
                <a:latin typeface="Arial"/>
                <a:cs typeface="Arial"/>
              </a:rPr>
              <a:t>Qext</a:t>
            </a:r>
            <a:r>
              <a:rPr lang="en-US" sz="1400">
                <a:latin typeface="Arial"/>
                <a:cs typeface="Arial"/>
              </a:rPr>
              <a:t>*r/Q)</a:t>
            </a:r>
          </a:p>
          <a:p>
            <a:r>
              <a:rPr lang="en-US" err="1">
                <a:latin typeface="Arial"/>
                <a:cs typeface="Arial"/>
              </a:rPr>
              <a:t>Xpowerbeam</a:t>
            </a:r>
            <a:endParaRPr lang="en-US">
              <a:latin typeface="Arial"/>
              <a:cs typeface="Arial"/>
            </a:endParaRPr>
          </a:p>
          <a:p>
            <a:pPr lvl="1"/>
            <a:r>
              <a:rPr lang="en-US" sz="1400" err="1">
                <a:latin typeface="Arial"/>
                <a:cs typeface="Arial"/>
              </a:rPr>
              <a:t>Pklybeam</a:t>
            </a:r>
            <a:r>
              <a:rPr lang="en-US" sz="1400">
                <a:latin typeface="Arial"/>
                <a:cs typeface="Arial"/>
              </a:rPr>
              <a:t> = L*(GSET+(I0*</a:t>
            </a:r>
            <a:r>
              <a:rPr lang="en-US" sz="1400" err="1">
                <a:latin typeface="Arial"/>
                <a:cs typeface="Arial"/>
              </a:rPr>
              <a:t>Qext</a:t>
            </a:r>
            <a:r>
              <a:rPr lang="en-US" sz="1400">
                <a:latin typeface="Arial"/>
                <a:cs typeface="Arial"/>
              </a:rPr>
              <a:t>*r/Q))^2/(4*</a:t>
            </a:r>
            <a:r>
              <a:rPr lang="en-US" sz="1400" err="1">
                <a:latin typeface="Arial"/>
                <a:cs typeface="Arial"/>
              </a:rPr>
              <a:t>Qext</a:t>
            </a:r>
            <a:r>
              <a:rPr lang="en-US" sz="1400">
                <a:latin typeface="Arial"/>
                <a:cs typeface="Arial"/>
              </a:rPr>
              <a:t>*r/Q)</a:t>
            </a:r>
          </a:p>
          <a:p>
            <a:r>
              <a:rPr lang="en-US" err="1">
                <a:latin typeface="Arial"/>
                <a:cs typeface="Arial"/>
              </a:rPr>
              <a:t>Ypower</a:t>
            </a:r>
            <a:r>
              <a:rPr lang="en-US">
                <a:latin typeface="Arial"/>
                <a:cs typeface="Arial"/>
              </a:rPr>
              <a:t> – reactive power available for detuning</a:t>
            </a:r>
          </a:p>
          <a:p>
            <a:pPr lvl="1"/>
            <a:r>
              <a:rPr lang="en-US" sz="1400" err="1">
                <a:latin typeface="Arial"/>
                <a:cs typeface="Arial"/>
              </a:rPr>
              <a:t>Pklydf</a:t>
            </a:r>
            <a:r>
              <a:rPr lang="en-US" sz="1400">
                <a:latin typeface="Arial"/>
                <a:cs typeface="Arial"/>
              </a:rPr>
              <a:t> = </a:t>
            </a:r>
            <a:r>
              <a:rPr lang="en-US" sz="1400" err="1">
                <a:latin typeface="Arial"/>
                <a:cs typeface="Arial"/>
              </a:rPr>
              <a:t>Pkly</a:t>
            </a:r>
            <a:r>
              <a:rPr lang="en-US" sz="1400">
                <a:latin typeface="Arial"/>
                <a:cs typeface="Arial"/>
              </a:rPr>
              <a:t> * tan(</a:t>
            </a:r>
            <a:r>
              <a:rPr lang="en-US" sz="1400" err="1">
                <a:latin typeface="Arial"/>
                <a:cs typeface="Arial"/>
              </a:rPr>
              <a:t>dA</a:t>
            </a:r>
            <a:r>
              <a:rPr lang="en-US" sz="1400">
                <a:latin typeface="Arial"/>
                <a:cs typeface="Arial"/>
              </a:rPr>
              <a:t>) * tan(</a:t>
            </a:r>
            <a:r>
              <a:rPr lang="en-US" sz="1400" err="1">
                <a:latin typeface="Arial"/>
                <a:cs typeface="Arial"/>
              </a:rPr>
              <a:t>dA</a:t>
            </a:r>
            <a:r>
              <a:rPr lang="en-US" sz="1400">
                <a:latin typeface="Arial"/>
                <a:cs typeface="Arial"/>
              </a:rPr>
              <a:t>)</a:t>
            </a:r>
          </a:p>
          <a:p>
            <a:r>
              <a:rPr lang="en-US" sz="2000">
                <a:latin typeface="Arial"/>
                <a:cs typeface="Arial"/>
              </a:rPr>
              <a:t>Total power no beam = </a:t>
            </a:r>
            <a:r>
              <a:rPr lang="en-US" sz="2000" err="1">
                <a:latin typeface="Arial"/>
                <a:cs typeface="Arial"/>
              </a:rPr>
              <a:t>Xpower</a:t>
            </a:r>
            <a:r>
              <a:rPr lang="en-US" sz="2000">
                <a:latin typeface="Arial"/>
                <a:cs typeface="Arial"/>
              </a:rPr>
              <a:t> + </a:t>
            </a:r>
            <a:r>
              <a:rPr lang="en-US" sz="2000" err="1">
                <a:latin typeface="Arial"/>
                <a:cs typeface="Arial"/>
              </a:rPr>
              <a:t>Ypower</a:t>
            </a:r>
            <a:endParaRPr lang="en-US" sz="2000">
              <a:latin typeface="Arial"/>
              <a:cs typeface="Arial"/>
            </a:endParaRPr>
          </a:p>
          <a:p>
            <a:r>
              <a:rPr lang="en-US" sz="1800">
                <a:latin typeface="Arial"/>
                <a:cs typeface="Arial"/>
              </a:rPr>
              <a:t>Total power with beam = </a:t>
            </a:r>
            <a:r>
              <a:rPr lang="en-US" sz="1800" err="1">
                <a:latin typeface="Arial"/>
                <a:cs typeface="Arial"/>
              </a:rPr>
              <a:t>Xpowerbeam</a:t>
            </a:r>
            <a:r>
              <a:rPr lang="en-US" sz="1800">
                <a:latin typeface="Arial"/>
                <a:cs typeface="Arial"/>
              </a:rPr>
              <a:t> + </a:t>
            </a:r>
            <a:r>
              <a:rPr lang="en-US" sz="1800" err="1">
                <a:latin typeface="Arial"/>
                <a:cs typeface="Arial"/>
              </a:rPr>
              <a:t>Ypower</a:t>
            </a:r>
            <a:endParaRPr lang="en-US" sz="1800">
              <a:latin typeface="Arial"/>
              <a:cs typeface="Arial"/>
            </a:endParaRPr>
          </a:p>
          <a:p>
            <a:r>
              <a:rPr lang="en-US">
                <a:latin typeface="Arial"/>
                <a:cs typeface="Arial"/>
              </a:rPr>
              <a:t>Resultant voltage vector for the power</a:t>
            </a:r>
          </a:p>
          <a:p>
            <a:pPr lvl="1"/>
            <a:r>
              <a:rPr lang="en-US">
                <a:latin typeface="Arial"/>
                <a:cs typeface="Arial"/>
              </a:rPr>
              <a:t>GASK, PASK</a:t>
            </a:r>
          </a:p>
          <a:p>
            <a:endParaRPr lang="en-US"/>
          </a:p>
        </p:txBody>
      </p:sp>
    </p:spTree>
    <p:extLst>
      <p:ext uri="{BB962C8B-B14F-4D97-AF65-F5344CB8AC3E}">
        <p14:creationId xmlns:p14="http://schemas.microsoft.com/office/powerpoint/2010/main" val="1059539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B273-805F-E529-DC25-984EC09C3656}"/>
              </a:ext>
            </a:extLst>
          </p:cNvPr>
          <p:cNvSpPr>
            <a:spLocks noGrp="1"/>
          </p:cNvSpPr>
          <p:nvPr>
            <p:ph type="title"/>
          </p:nvPr>
        </p:nvSpPr>
        <p:spPr/>
        <p:txBody>
          <a:bodyPr/>
          <a:lstStyle/>
          <a:p>
            <a:r>
              <a:rPr lang="en-US">
                <a:latin typeface="Arial"/>
                <a:cs typeface="Arial"/>
              </a:rPr>
              <a:t>SELAP </a:t>
            </a:r>
            <a:r>
              <a:rPr lang="en-US" dirty="0">
                <a:latin typeface="Arial"/>
                <a:cs typeface="Arial"/>
              </a:rPr>
              <a:t>implementation and </a:t>
            </a:r>
            <a:r>
              <a:rPr lang="en-US">
                <a:latin typeface="Arial"/>
                <a:cs typeface="Arial"/>
              </a:rPr>
              <a:t>Operational Challenges</a:t>
            </a:r>
            <a:endParaRPr lang="en-US"/>
          </a:p>
        </p:txBody>
      </p:sp>
      <p:sp>
        <p:nvSpPr>
          <p:cNvPr id="3" name="Content Placeholder 2">
            <a:extLst>
              <a:ext uri="{FF2B5EF4-FFF2-40B4-BE49-F238E27FC236}">
                <a16:creationId xmlns:a16="http://schemas.microsoft.com/office/drawing/2014/main" id="{39514552-B7B2-7096-FE74-AA860BF68774}"/>
              </a:ext>
            </a:extLst>
          </p:cNvPr>
          <p:cNvSpPr>
            <a:spLocks noGrp="1"/>
          </p:cNvSpPr>
          <p:nvPr>
            <p:ph idx="1"/>
          </p:nvPr>
        </p:nvSpPr>
        <p:spPr>
          <a:xfrm>
            <a:off x="411892" y="966055"/>
            <a:ext cx="9996974" cy="5381694"/>
          </a:xfrm>
        </p:spPr>
        <p:txBody>
          <a:bodyPr vert="horz" lIns="91440" tIns="45720" rIns="91440" bIns="45720" rtlCol="0" anchor="t">
            <a:normAutofit fontScale="92500" lnSpcReduction="10000"/>
          </a:bodyPr>
          <a:lstStyle/>
          <a:p>
            <a:r>
              <a:rPr lang="en-US" dirty="0">
                <a:latin typeface="Arial"/>
                <a:cs typeface="Arial"/>
              </a:rPr>
              <a:t>Installed in the following zones</a:t>
            </a:r>
          </a:p>
          <a:p>
            <a:pPr lvl="1"/>
            <a:r>
              <a:rPr lang="en-US" dirty="0">
                <a:latin typeface="Arial"/>
                <a:cs typeface="Arial"/>
              </a:rPr>
              <a:t>1L05, 1L10 (</a:t>
            </a:r>
            <a:r>
              <a:rPr lang="en-US" dirty="0" err="1">
                <a:latin typeface="Arial"/>
                <a:cs typeface="Arial"/>
              </a:rPr>
              <a:t>llrf</a:t>
            </a:r>
            <a:r>
              <a:rPr lang="en-US" dirty="0">
                <a:latin typeface="Arial"/>
                <a:cs typeface="Arial"/>
              </a:rPr>
              <a:t> 3.0 hardware)</a:t>
            </a:r>
          </a:p>
          <a:p>
            <a:pPr lvl="1"/>
            <a:r>
              <a:rPr lang="en-US" dirty="0">
                <a:latin typeface="Arial"/>
                <a:cs typeface="Arial"/>
              </a:rPr>
              <a:t>1L22, 2L22, 2L26 (</a:t>
            </a:r>
            <a:r>
              <a:rPr lang="en-US" dirty="0" err="1">
                <a:latin typeface="Arial"/>
                <a:cs typeface="Arial"/>
              </a:rPr>
              <a:t>llrf</a:t>
            </a:r>
            <a:r>
              <a:rPr lang="en-US" dirty="0">
                <a:latin typeface="Arial"/>
                <a:cs typeface="Arial"/>
              </a:rPr>
              <a:t> 2.0 hardware)</a:t>
            </a:r>
          </a:p>
          <a:p>
            <a:r>
              <a:rPr lang="en-US" dirty="0">
                <a:latin typeface="Arial"/>
                <a:cs typeface="Arial"/>
              </a:rPr>
              <a:t>Implementation during the SAD</a:t>
            </a:r>
          </a:p>
          <a:p>
            <a:pPr lvl="1">
              <a:buFont typeface="PingFangSC-Regular" panose="020B0604020202020204" pitchFamily="34" charset="0"/>
            </a:pPr>
            <a:r>
              <a:rPr lang="en-US" dirty="0">
                <a:latin typeface="Arial"/>
                <a:cs typeface="Arial"/>
              </a:rPr>
              <a:t>2L23, 2L24, 2L25 (</a:t>
            </a:r>
            <a:r>
              <a:rPr lang="en-US" dirty="0" err="1">
                <a:latin typeface="Arial"/>
                <a:cs typeface="Arial"/>
              </a:rPr>
              <a:t>llrf</a:t>
            </a:r>
            <a:r>
              <a:rPr lang="en-US" dirty="0">
                <a:latin typeface="Arial"/>
                <a:cs typeface="Arial"/>
              </a:rPr>
              <a:t> 2.0 hardware)</a:t>
            </a:r>
          </a:p>
          <a:p>
            <a:pPr lvl="2"/>
            <a:r>
              <a:rPr lang="en-US" dirty="0">
                <a:latin typeface="Arial"/>
                <a:cs typeface="Arial"/>
              </a:rPr>
              <a:t>Needed for post plasma processing</a:t>
            </a:r>
          </a:p>
          <a:p>
            <a:pPr lvl="1"/>
            <a:r>
              <a:rPr lang="en-US" dirty="0">
                <a:latin typeface="Arial"/>
                <a:cs typeface="Arial"/>
              </a:rPr>
              <a:t>0L02 (</a:t>
            </a:r>
            <a:r>
              <a:rPr lang="en-US" err="1">
                <a:latin typeface="Arial"/>
                <a:cs typeface="Arial"/>
              </a:rPr>
              <a:t>llrf</a:t>
            </a:r>
            <a:r>
              <a:rPr lang="en-US" dirty="0">
                <a:latin typeface="Arial"/>
                <a:cs typeface="Arial"/>
              </a:rPr>
              <a:t> 3.0 hardware)</a:t>
            </a:r>
          </a:p>
          <a:p>
            <a:r>
              <a:rPr lang="en-US" dirty="0">
                <a:latin typeface="Arial"/>
                <a:cs typeface="Arial"/>
              </a:rPr>
              <a:t>Planning to implement rest of the zones in the first few weeks of the run</a:t>
            </a:r>
          </a:p>
          <a:p>
            <a:pPr lvl="1"/>
            <a:r>
              <a:rPr lang="en-US" dirty="0">
                <a:latin typeface="Arial"/>
                <a:cs typeface="Arial"/>
              </a:rPr>
              <a:t>1L07, 1L23, 1L24, 1L25, 1L26 (</a:t>
            </a:r>
            <a:r>
              <a:rPr lang="en-US" dirty="0" err="1">
                <a:latin typeface="Arial"/>
                <a:cs typeface="Arial"/>
              </a:rPr>
              <a:t>llrf</a:t>
            </a:r>
            <a:r>
              <a:rPr lang="en-US" dirty="0">
                <a:latin typeface="Arial"/>
                <a:cs typeface="Arial"/>
              </a:rPr>
              <a:t> 2.0 hardware)</a:t>
            </a:r>
          </a:p>
          <a:p>
            <a:pPr lvl="1"/>
            <a:r>
              <a:rPr lang="en-US" dirty="0">
                <a:latin typeface="Arial"/>
                <a:cs typeface="Arial"/>
              </a:rPr>
              <a:t>0L04 (</a:t>
            </a:r>
            <a:r>
              <a:rPr lang="en-US" dirty="0" err="1">
                <a:latin typeface="Arial"/>
                <a:cs typeface="Arial"/>
              </a:rPr>
              <a:t>llrf</a:t>
            </a:r>
            <a:r>
              <a:rPr lang="en-US" dirty="0">
                <a:latin typeface="Arial"/>
                <a:cs typeface="Arial"/>
              </a:rPr>
              <a:t> 2.0 hardware)</a:t>
            </a:r>
          </a:p>
          <a:p>
            <a:pPr lvl="2"/>
            <a:r>
              <a:rPr lang="en-US" dirty="0">
                <a:latin typeface="Arial"/>
                <a:cs typeface="Arial"/>
              </a:rPr>
              <a:t>This zone will be implemented as the last one</a:t>
            </a:r>
          </a:p>
          <a:p>
            <a:pPr lvl="1"/>
            <a:r>
              <a:rPr lang="en-US" dirty="0">
                <a:latin typeface="Arial"/>
                <a:cs typeface="Arial"/>
              </a:rPr>
              <a:t>Need time to test with beam before implementing everywhere</a:t>
            </a:r>
          </a:p>
          <a:p>
            <a:r>
              <a:rPr lang="en-US">
                <a:latin typeface="Arial"/>
                <a:cs typeface="Arial"/>
              </a:rPr>
              <a:t>No defined detuning allowance</a:t>
            </a:r>
            <a:endParaRPr lang="en-US" dirty="0"/>
          </a:p>
          <a:p>
            <a:pPr lvl="1"/>
            <a:r>
              <a:rPr lang="en-US">
                <a:latin typeface="Arial"/>
                <a:cs typeface="Arial"/>
              </a:rPr>
              <a:t>Use all the available klystron power</a:t>
            </a:r>
          </a:p>
          <a:p>
            <a:r>
              <a:rPr lang="en-US">
                <a:latin typeface="Arial"/>
                <a:cs typeface="Arial"/>
              </a:rPr>
              <a:t>Working on the firmware to use all the available power without tripping the cavity</a:t>
            </a:r>
          </a:p>
          <a:p>
            <a:pPr lvl="1"/>
            <a:r>
              <a:rPr lang="en-US">
                <a:latin typeface="Arial"/>
                <a:cs typeface="Arial"/>
              </a:rPr>
              <a:t>Reliable klystron phase push measurement</a:t>
            </a:r>
          </a:p>
          <a:p>
            <a:pPr lvl="1"/>
            <a:r>
              <a:rPr lang="en-US">
                <a:latin typeface="Arial"/>
                <a:cs typeface="Arial"/>
              </a:rPr>
              <a:t>Implementing the klystron phase look up table </a:t>
            </a:r>
            <a:endParaRPr lang="en-US"/>
          </a:p>
          <a:p>
            <a:endParaRPr lang="en-US"/>
          </a:p>
        </p:txBody>
      </p:sp>
      <p:sp>
        <p:nvSpPr>
          <p:cNvPr id="4" name="Footer Placeholder 3">
            <a:extLst>
              <a:ext uri="{FF2B5EF4-FFF2-40B4-BE49-F238E27FC236}">
                <a16:creationId xmlns:a16="http://schemas.microsoft.com/office/drawing/2014/main" id="{AC0B86C7-3691-0CF9-5FCD-F59EB12BB28B}"/>
              </a:ext>
            </a:extLst>
          </p:cNvPr>
          <p:cNvSpPr>
            <a:spLocks noGrp="1"/>
          </p:cNvSpPr>
          <p:nvPr>
            <p:ph type="ftr" sz="quarter" idx="11"/>
          </p:nvPr>
        </p:nvSpPr>
        <p:spPr/>
        <p:txBody>
          <a:bodyPr/>
          <a:lstStyle/>
          <a:p>
            <a:r>
              <a:rPr lang="en-US"/>
              <a:t>2023 Stay Treat RF Presentation</a:t>
            </a:r>
          </a:p>
        </p:txBody>
      </p:sp>
      <p:sp>
        <p:nvSpPr>
          <p:cNvPr id="5" name="Slide Number Placeholder 4">
            <a:extLst>
              <a:ext uri="{FF2B5EF4-FFF2-40B4-BE49-F238E27FC236}">
                <a16:creationId xmlns:a16="http://schemas.microsoft.com/office/drawing/2014/main" id="{226A4184-F922-6CFF-90C1-0C099A9E7BD1}"/>
              </a:ext>
            </a:extLst>
          </p:cNvPr>
          <p:cNvSpPr>
            <a:spLocks noGrp="1"/>
          </p:cNvSpPr>
          <p:nvPr>
            <p:ph type="sldNum" sz="quarter" idx="12"/>
          </p:nvPr>
        </p:nvSpPr>
        <p:spPr/>
        <p:txBody>
          <a:bodyPr/>
          <a:lstStyle/>
          <a:p>
            <a:fld id="{07E1C93C-5050-FC42-8F10-D22D4F119D13}" type="slidenum">
              <a:rPr lang="en-US" smtClean="0"/>
              <a:pPr/>
              <a:t>12</a:t>
            </a:fld>
            <a:endParaRPr lang="en-US"/>
          </a:p>
        </p:txBody>
      </p:sp>
    </p:spTree>
    <p:extLst>
      <p:ext uri="{BB962C8B-B14F-4D97-AF65-F5344CB8AC3E}">
        <p14:creationId xmlns:p14="http://schemas.microsoft.com/office/powerpoint/2010/main" val="3103258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D7BDB53-7038-D7B6-F964-814DE26AC5A0}"/>
              </a:ext>
            </a:extLst>
          </p:cNvPr>
          <p:cNvSpPr>
            <a:spLocks noGrp="1"/>
          </p:cNvSpPr>
          <p:nvPr>
            <p:ph type="ftr" sz="quarter" idx="11"/>
          </p:nvPr>
        </p:nvSpPr>
        <p:spPr/>
        <p:txBody>
          <a:bodyPr/>
          <a:lstStyle/>
          <a:p>
            <a:r>
              <a:rPr lang="en-US"/>
              <a:t>2023 Stay Treat RF Presentation</a:t>
            </a:r>
          </a:p>
        </p:txBody>
      </p:sp>
      <p:sp>
        <p:nvSpPr>
          <p:cNvPr id="5" name="Slide Number Placeholder 4">
            <a:extLst>
              <a:ext uri="{FF2B5EF4-FFF2-40B4-BE49-F238E27FC236}">
                <a16:creationId xmlns:a16="http://schemas.microsoft.com/office/drawing/2014/main" id="{F5C01BBC-EB39-A263-5724-494BC0CE55D3}"/>
              </a:ext>
            </a:extLst>
          </p:cNvPr>
          <p:cNvSpPr>
            <a:spLocks noGrp="1"/>
          </p:cNvSpPr>
          <p:nvPr>
            <p:ph type="sldNum" sz="quarter" idx="12"/>
          </p:nvPr>
        </p:nvSpPr>
        <p:spPr/>
        <p:txBody>
          <a:bodyPr/>
          <a:lstStyle/>
          <a:p>
            <a:fld id="{07E1C93C-5050-FC42-8F10-D22D4F119D13}" type="slidenum">
              <a:rPr lang="en-US" smtClean="0"/>
              <a:pPr/>
              <a:t>13</a:t>
            </a:fld>
            <a:endParaRPr lang="en-US"/>
          </a:p>
        </p:txBody>
      </p:sp>
      <p:sp>
        <p:nvSpPr>
          <p:cNvPr id="10" name="Title 1">
            <a:extLst>
              <a:ext uri="{FF2B5EF4-FFF2-40B4-BE49-F238E27FC236}">
                <a16:creationId xmlns:a16="http://schemas.microsoft.com/office/drawing/2014/main" id="{AE926026-630C-5F52-B47C-484A00E73AC1}"/>
              </a:ext>
            </a:extLst>
          </p:cNvPr>
          <p:cNvSpPr>
            <a:spLocks noGrp="1"/>
          </p:cNvSpPr>
          <p:nvPr>
            <p:ph type="title"/>
          </p:nvPr>
        </p:nvSpPr>
        <p:spPr>
          <a:xfrm>
            <a:off x="411892" y="240539"/>
            <a:ext cx="11285837" cy="487490"/>
          </a:xfrm>
        </p:spPr>
        <p:txBody>
          <a:bodyPr/>
          <a:lstStyle/>
          <a:p>
            <a:r>
              <a:rPr lang="en-US">
                <a:latin typeface="Arial"/>
                <a:cs typeface="Arial"/>
              </a:rPr>
              <a:t>Thor vs. RF</a:t>
            </a:r>
            <a:endParaRPr lang="en-US"/>
          </a:p>
        </p:txBody>
      </p:sp>
      <p:sp>
        <p:nvSpPr>
          <p:cNvPr id="13" name="TextBox 12">
            <a:extLst>
              <a:ext uri="{FF2B5EF4-FFF2-40B4-BE49-F238E27FC236}">
                <a16:creationId xmlns:a16="http://schemas.microsoft.com/office/drawing/2014/main" id="{F4F5A272-4E8E-1568-61F9-C1D028A26459}"/>
              </a:ext>
            </a:extLst>
          </p:cNvPr>
          <p:cNvSpPr txBox="1"/>
          <p:nvPr/>
        </p:nvSpPr>
        <p:spPr>
          <a:xfrm>
            <a:off x="693124" y="936694"/>
            <a:ext cx="10091308"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latin typeface="Arial"/>
                <a:cs typeface="Arial"/>
              </a:rPr>
              <a:t>Introduction</a:t>
            </a:r>
          </a:p>
          <a:p>
            <a:endParaRPr lang="en-US" sz="2200">
              <a:latin typeface="Arial"/>
              <a:cs typeface="Arial"/>
            </a:endParaRPr>
          </a:p>
          <a:p>
            <a:pPr marL="342900" indent="-342900">
              <a:buFont typeface="Arial"/>
              <a:buChar char="•"/>
            </a:pPr>
            <a:r>
              <a:rPr lang="en-US" sz="2200">
                <a:latin typeface="Arial"/>
                <a:cs typeface="Arial"/>
              </a:rPr>
              <a:t>A high-performance, low-phase-noise PLL-based clock synchronizer in the digital LLRF system requires a stable external reference. We use a 70 MHz signal, generated in the MCC and distributed along a coaxial cable.</a:t>
            </a:r>
            <a:endParaRPr lang="en-US">
              <a:latin typeface="Arial"/>
              <a:cs typeface="Calibri" panose="020F0502020204030204"/>
            </a:endParaRPr>
          </a:p>
          <a:p>
            <a:pPr marL="800100" lvl="1" indent="-342900">
              <a:buFont typeface="Arial,Sans-Serif"/>
              <a:buChar char="•"/>
            </a:pPr>
            <a:r>
              <a:rPr lang="en-US" sz="2000">
                <a:latin typeface="Arial"/>
                <a:cs typeface="Arial"/>
              </a:rPr>
              <a:t>We believe that the RF coaxial cables between the MCC and SL/W1 buildings (installed in ~1991) are failing. </a:t>
            </a:r>
            <a:endParaRPr lang="en-US" sz="2000">
              <a:latin typeface="Arial"/>
              <a:ea typeface="+mn-lt"/>
              <a:cs typeface="+mn-lt"/>
            </a:endParaRPr>
          </a:p>
          <a:p>
            <a:endParaRPr lang="en-US">
              <a:latin typeface="Arial"/>
              <a:cs typeface="Arial"/>
            </a:endParaRPr>
          </a:p>
          <a:p>
            <a:pPr marL="342900" indent="-342900">
              <a:buFont typeface="Arial"/>
              <a:buChar char="•"/>
            </a:pPr>
            <a:r>
              <a:rPr lang="en-US" sz="2200">
                <a:latin typeface="Arial"/>
                <a:cs typeface="Arial"/>
              </a:rPr>
              <a:t>Thunderstorm lightning in the vicinity of the CEBAF can cause electromagnetic interference (EMI) or radio frequency interference (RFI) strong enough to trigger a PLL clock system error, which consequently causes an RF trip.</a:t>
            </a:r>
          </a:p>
          <a:p>
            <a:endParaRPr lang="en-US">
              <a:latin typeface="Arial"/>
              <a:cs typeface="Arial"/>
            </a:endParaRPr>
          </a:p>
          <a:p>
            <a:pPr marL="342900" indent="-342900">
              <a:buFont typeface="Arial"/>
              <a:buChar char="•"/>
            </a:pPr>
            <a:r>
              <a:rPr lang="en-US" sz="2200">
                <a:latin typeface="Arial"/>
                <a:cs typeface="Arial"/>
              </a:rPr>
              <a:t>Thunderstorm lightning as far as 100 miles away can cause a local oscillator (LO) transient, which can lead to a gradient transient and, consequently, a beam trip.</a:t>
            </a:r>
          </a:p>
        </p:txBody>
      </p:sp>
    </p:spTree>
    <p:extLst>
      <p:ext uri="{BB962C8B-B14F-4D97-AF65-F5344CB8AC3E}">
        <p14:creationId xmlns:p14="http://schemas.microsoft.com/office/powerpoint/2010/main" val="3020142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D7BDB53-7038-D7B6-F964-814DE26AC5A0}"/>
              </a:ext>
            </a:extLst>
          </p:cNvPr>
          <p:cNvSpPr>
            <a:spLocks noGrp="1"/>
          </p:cNvSpPr>
          <p:nvPr>
            <p:ph type="ftr" sz="quarter" idx="11"/>
          </p:nvPr>
        </p:nvSpPr>
        <p:spPr/>
        <p:txBody>
          <a:bodyPr/>
          <a:lstStyle/>
          <a:p>
            <a:r>
              <a:rPr lang="en-US"/>
              <a:t>2023 Stay Treat RF Presentation</a:t>
            </a:r>
          </a:p>
        </p:txBody>
      </p:sp>
      <p:sp>
        <p:nvSpPr>
          <p:cNvPr id="5" name="Slide Number Placeholder 4">
            <a:extLst>
              <a:ext uri="{FF2B5EF4-FFF2-40B4-BE49-F238E27FC236}">
                <a16:creationId xmlns:a16="http://schemas.microsoft.com/office/drawing/2014/main" id="{F5C01BBC-EB39-A263-5724-494BC0CE55D3}"/>
              </a:ext>
            </a:extLst>
          </p:cNvPr>
          <p:cNvSpPr>
            <a:spLocks noGrp="1"/>
          </p:cNvSpPr>
          <p:nvPr>
            <p:ph type="sldNum" sz="quarter" idx="12"/>
          </p:nvPr>
        </p:nvSpPr>
        <p:spPr/>
        <p:txBody>
          <a:bodyPr/>
          <a:lstStyle/>
          <a:p>
            <a:fld id="{07E1C93C-5050-FC42-8F10-D22D4F119D13}" type="slidenum">
              <a:rPr lang="en-US" smtClean="0"/>
              <a:pPr/>
              <a:t>14</a:t>
            </a:fld>
            <a:endParaRPr lang="en-US"/>
          </a:p>
        </p:txBody>
      </p:sp>
      <p:sp>
        <p:nvSpPr>
          <p:cNvPr id="10" name="Title 1">
            <a:extLst>
              <a:ext uri="{FF2B5EF4-FFF2-40B4-BE49-F238E27FC236}">
                <a16:creationId xmlns:a16="http://schemas.microsoft.com/office/drawing/2014/main" id="{AE926026-630C-5F52-B47C-484A00E73AC1}"/>
              </a:ext>
            </a:extLst>
          </p:cNvPr>
          <p:cNvSpPr>
            <a:spLocks noGrp="1"/>
          </p:cNvSpPr>
          <p:nvPr>
            <p:ph type="title"/>
          </p:nvPr>
        </p:nvSpPr>
        <p:spPr>
          <a:xfrm>
            <a:off x="411892" y="240539"/>
            <a:ext cx="11285837" cy="487490"/>
          </a:xfrm>
        </p:spPr>
        <p:txBody>
          <a:bodyPr/>
          <a:lstStyle/>
          <a:p>
            <a:r>
              <a:rPr lang="en-US" dirty="0">
                <a:latin typeface="Arial"/>
                <a:cs typeface="Arial"/>
              </a:rPr>
              <a:t>Existing Master </a:t>
            </a:r>
            <a:r>
              <a:rPr lang="en-US">
                <a:latin typeface="Arial"/>
                <a:cs typeface="Arial"/>
              </a:rPr>
              <a:t>Oscillator</a:t>
            </a:r>
            <a:r>
              <a:rPr lang="en-US" dirty="0">
                <a:latin typeface="Arial"/>
                <a:cs typeface="Arial"/>
              </a:rPr>
              <a:t> and Reference Distribution System</a:t>
            </a:r>
            <a:endParaRPr lang="en-US" dirty="0"/>
          </a:p>
        </p:txBody>
      </p:sp>
      <p:pic>
        <p:nvPicPr>
          <p:cNvPr id="2" name="Picture 2">
            <a:extLst>
              <a:ext uri="{FF2B5EF4-FFF2-40B4-BE49-F238E27FC236}">
                <a16:creationId xmlns:a16="http://schemas.microsoft.com/office/drawing/2014/main" id="{C04820AF-C173-161A-D3DF-F5ECC0D05E93}"/>
              </a:ext>
            </a:extLst>
          </p:cNvPr>
          <p:cNvPicPr>
            <a:picLocks noChangeAspect="1"/>
          </p:cNvPicPr>
          <p:nvPr/>
        </p:nvPicPr>
        <p:blipFill>
          <a:blip r:embed="rId2"/>
          <a:stretch>
            <a:fillRect/>
          </a:stretch>
        </p:blipFill>
        <p:spPr>
          <a:xfrm>
            <a:off x="2550460" y="819902"/>
            <a:ext cx="6934198" cy="5696313"/>
          </a:xfrm>
          <a:prstGeom prst="rect">
            <a:avLst/>
          </a:prstGeom>
        </p:spPr>
      </p:pic>
    </p:spTree>
    <p:extLst>
      <p:ext uri="{BB962C8B-B14F-4D97-AF65-F5344CB8AC3E}">
        <p14:creationId xmlns:p14="http://schemas.microsoft.com/office/powerpoint/2010/main" val="3749611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D7BDB53-7038-D7B6-F964-814DE26AC5A0}"/>
              </a:ext>
            </a:extLst>
          </p:cNvPr>
          <p:cNvSpPr>
            <a:spLocks noGrp="1"/>
          </p:cNvSpPr>
          <p:nvPr>
            <p:ph type="ftr" sz="quarter" idx="11"/>
          </p:nvPr>
        </p:nvSpPr>
        <p:spPr/>
        <p:txBody>
          <a:bodyPr/>
          <a:lstStyle/>
          <a:p>
            <a:r>
              <a:rPr lang="en-US"/>
              <a:t>2023 Stay Treat RF Presentation</a:t>
            </a:r>
          </a:p>
        </p:txBody>
      </p:sp>
      <p:sp>
        <p:nvSpPr>
          <p:cNvPr id="5" name="Slide Number Placeholder 4">
            <a:extLst>
              <a:ext uri="{FF2B5EF4-FFF2-40B4-BE49-F238E27FC236}">
                <a16:creationId xmlns:a16="http://schemas.microsoft.com/office/drawing/2014/main" id="{F5C01BBC-EB39-A263-5724-494BC0CE55D3}"/>
              </a:ext>
            </a:extLst>
          </p:cNvPr>
          <p:cNvSpPr>
            <a:spLocks noGrp="1"/>
          </p:cNvSpPr>
          <p:nvPr>
            <p:ph type="sldNum" sz="quarter" idx="12"/>
          </p:nvPr>
        </p:nvSpPr>
        <p:spPr/>
        <p:txBody>
          <a:bodyPr/>
          <a:lstStyle/>
          <a:p>
            <a:fld id="{07E1C93C-5050-FC42-8F10-D22D4F119D13}" type="slidenum">
              <a:rPr lang="en-US" smtClean="0"/>
              <a:pPr/>
              <a:t>15</a:t>
            </a:fld>
            <a:endParaRPr lang="en-US"/>
          </a:p>
        </p:txBody>
      </p:sp>
      <p:sp>
        <p:nvSpPr>
          <p:cNvPr id="10" name="Title 1">
            <a:extLst>
              <a:ext uri="{FF2B5EF4-FFF2-40B4-BE49-F238E27FC236}">
                <a16:creationId xmlns:a16="http://schemas.microsoft.com/office/drawing/2014/main" id="{AE926026-630C-5F52-B47C-484A00E73AC1}"/>
              </a:ext>
            </a:extLst>
          </p:cNvPr>
          <p:cNvSpPr>
            <a:spLocks noGrp="1"/>
          </p:cNvSpPr>
          <p:nvPr>
            <p:ph type="title"/>
          </p:nvPr>
        </p:nvSpPr>
        <p:spPr>
          <a:xfrm>
            <a:off x="411892" y="240539"/>
            <a:ext cx="11285837" cy="487490"/>
          </a:xfrm>
        </p:spPr>
        <p:txBody>
          <a:bodyPr/>
          <a:lstStyle/>
          <a:p>
            <a:r>
              <a:rPr lang="en-US" dirty="0">
                <a:latin typeface="Arial"/>
                <a:cs typeface="Arial"/>
              </a:rPr>
              <a:t>What Has Been Done to Understand and Mitigate the Issue</a:t>
            </a:r>
            <a:endParaRPr lang="en-US" dirty="0"/>
          </a:p>
        </p:txBody>
      </p:sp>
      <p:sp>
        <p:nvSpPr>
          <p:cNvPr id="13" name="TextBox 12">
            <a:extLst>
              <a:ext uri="{FF2B5EF4-FFF2-40B4-BE49-F238E27FC236}">
                <a16:creationId xmlns:a16="http://schemas.microsoft.com/office/drawing/2014/main" id="{F4F5A272-4E8E-1568-61F9-C1D028A26459}"/>
              </a:ext>
            </a:extLst>
          </p:cNvPr>
          <p:cNvSpPr txBox="1"/>
          <p:nvPr/>
        </p:nvSpPr>
        <p:spPr>
          <a:xfrm>
            <a:off x="907884" y="967690"/>
            <a:ext cx="10507543"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200" dirty="0">
                <a:latin typeface="Arial"/>
                <a:ea typeface="+mn-lt"/>
                <a:cs typeface="+mn-lt"/>
              </a:rPr>
              <a:t>Additional DC blocking filters between the MO/LO MCC system and local subsystems (W1, SL) were installed, but this did not resolve the issue</a:t>
            </a:r>
            <a:endParaRPr lang="en-US" dirty="0">
              <a:latin typeface="Arial"/>
              <a:cs typeface="Calibri" panose="020F0502020204030204"/>
            </a:endParaRPr>
          </a:p>
          <a:p>
            <a:pPr marL="342900" indent="-342900">
              <a:buFont typeface="Arial"/>
              <a:buChar char="•"/>
            </a:pPr>
            <a:r>
              <a:rPr lang="en-US" sz="2200" dirty="0">
                <a:latin typeface="Arial"/>
                <a:ea typeface="+mn-lt"/>
                <a:cs typeface="+mn-lt"/>
              </a:rPr>
              <a:t>Ground inspection/improvement for W1 and SLSB – no  improvement</a:t>
            </a:r>
            <a:endParaRPr lang="en-US" dirty="0">
              <a:latin typeface="Arial"/>
              <a:cs typeface="Calibri" panose="020F0502020204030204"/>
            </a:endParaRPr>
          </a:p>
          <a:p>
            <a:pPr marL="342900" indent="-342900">
              <a:buFont typeface="Arial"/>
              <a:buChar char="•"/>
            </a:pPr>
            <a:r>
              <a:rPr lang="en-US" sz="2200" dirty="0">
                <a:latin typeface="Arial"/>
                <a:ea typeface="+mn-lt"/>
                <a:cs typeface="+mn-lt"/>
              </a:rPr>
              <a:t>RF cables integrity check – no problem has been detected</a:t>
            </a:r>
            <a:endParaRPr lang="en-US" dirty="0">
              <a:latin typeface="Arial"/>
              <a:cs typeface="Calibri" panose="020F0502020204030204"/>
            </a:endParaRPr>
          </a:p>
          <a:p>
            <a:pPr marL="342900" indent="-342900">
              <a:buFont typeface="Arial"/>
              <a:buChar char="•"/>
            </a:pPr>
            <a:r>
              <a:rPr lang="en-US" sz="2200" dirty="0">
                <a:latin typeface="Arial"/>
                <a:ea typeface="+mn-lt"/>
                <a:cs typeface="+mn-lt"/>
              </a:rPr>
              <a:t>MO level increased – no improvement</a:t>
            </a:r>
            <a:endParaRPr lang="en-US" dirty="0">
              <a:latin typeface="Arial"/>
              <a:cs typeface="Calibri" panose="020F0502020204030204"/>
            </a:endParaRPr>
          </a:p>
          <a:p>
            <a:pPr marL="342900" indent="-342900">
              <a:buFont typeface="Arial"/>
              <a:buChar char="•"/>
            </a:pPr>
            <a:r>
              <a:rPr lang="en-US" sz="2200" dirty="0">
                <a:latin typeface="Arial"/>
                <a:ea typeface="+mn-lt"/>
                <a:cs typeface="+mn-lt"/>
              </a:rPr>
              <a:t>SL MO separation – PLL errors stop occurring in SL but intensify in LLRF W1/W2 systems</a:t>
            </a:r>
            <a:endParaRPr lang="en-US" dirty="0">
              <a:latin typeface="Arial"/>
              <a:cs typeface="Calibri" panose="020F0502020204030204"/>
            </a:endParaRPr>
          </a:p>
          <a:p>
            <a:pPr marL="342900" indent="-342900">
              <a:buFont typeface="Arial"/>
              <a:buChar char="•"/>
            </a:pPr>
            <a:r>
              <a:rPr lang="en-US" sz="2200" dirty="0">
                <a:latin typeface="Arial"/>
                <a:ea typeface="+mn-lt"/>
                <a:cs typeface="+mn-lt"/>
              </a:rPr>
              <a:t>W1/W2 PLL error mask – solve problem, separator is not tripping!</a:t>
            </a:r>
            <a:endParaRPr lang="en-US" dirty="0">
              <a:latin typeface="Arial"/>
              <a:cs typeface="Calibri" panose="020F0502020204030204"/>
            </a:endParaRPr>
          </a:p>
          <a:p>
            <a:pPr marL="342900" indent="-342900">
              <a:buFont typeface="Arial"/>
              <a:buChar char="•"/>
            </a:pPr>
            <a:r>
              <a:rPr lang="en-US" sz="2200" b="1" dirty="0">
                <a:latin typeface="Arial"/>
                <a:ea typeface="+mn-lt"/>
                <a:cs typeface="+mn-lt"/>
              </a:rPr>
              <a:t>10 MHz over fiber to SLSB and local MO generation – Proof of concept </a:t>
            </a:r>
            <a:endParaRPr lang="en-US" b="1" dirty="0">
              <a:latin typeface="Arial"/>
              <a:cs typeface="Calibri" panose="020F0502020204030204"/>
            </a:endParaRPr>
          </a:p>
          <a:p>
            <a:pPr marL="342900" indent="-342900">
              <a:buFont typeface="Arial"/>
              <a:buChar char="•"/>
            </a:pPr>
            <a:r>
              <a:rPr lang="en-US" sz="2200" dirty="0">
                <a:latin typeface="Arial"/>
                <a:ea typeface="+mn-lt"/>
                <a:cs typeface="+mn-lt"/>
              </a:rPr>
              <a:t>70 MHz fiber link between MCC and SLSB – no trip in SL during the recent thunderstorm but W1 PLL systems tripped</a:t>
            </a:r>
            <a:endParaRPr lang="en-US" dirty="0">
              <a:latin typeface="Arial"/>
              <a:cs typeface="Calibri" panose="020F0502020204030204"/>
            </a:endParaRPr>
          </a:p>
          <a:p>
            <a:pPr marL="342900" indent="-342900">
              <a:buFont typeface="Arial"/>
              <a:buChar char="•"/>
            </a:pPr>
            <a:r>
              <a:rPr lang="en-US" sz="2200" dirty="0">
                <a:latin typeface="Arial"/>
                <a:cs typeface="Calibri"/>
              </a:rPr>
              <a:t>Fiber Transmitter vendor has stopped producing the product we are using. Working with another vendor on a </a:t>
            </a:r>
            <a:r>
              <a:rPr lang="en-US" sz="2200" dirty="0" err="1">
                <a:latin typeface="Arial"/>
                <a:cs typeface="Calibri"/>
              </a:rPr>
              <a:t>replacment</a:t>
            </a:r>
            <a:endParaRPr lang="en-US" sz="2200" dirty="0">
              <a:latin typeface="Arial"/>
              <a:cs typeface="Calibri"/>
            </a:endParaRPr>
          </a:p>
          <a:p>
            <a:endParaRPr lang="en-US" sz="2200">
              <a:latin typeface="Arial"/>
              <a:cs typeface="Arial"/>
            </a:endParaRPr>
          </a:p>
        </p:txBody>
      </p:sp>
    </p:spTree>
    <p:extLst>
      <p:ext uri="{BB962C8B-B14F-4D97-AF65-F5344CB8AC3E}">
        <p14:creationId xmlns:p14="http://schemas.microsoft.com/office/powerpoint/2010/main" val="217597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D7BDB53-7038-D7B6-F964-814DE26AC5A0}"/>
              </a:ext>
            </a:extLst>
          </p:cNvPr>
          <p:cNvSpPr>
            <a:spLocks noGrp="1"/>
          </p:cNvSpPr>
          <p:nvPr>
            <p:ph type="ftr" sz="quarter" idx="11"/>
          </p:nvPr>
        </p:nvSpPr>
        <p:spPr/>
        <p:txBody>
          <a:bodyPr/>
          <a:lstStyle/>
          <a:p>
            <a:r>
              <a:rPr lang="en-US"/>
              <a:t>2023 Stay Treat RF Presentation</a:t>
            </a:r>
          </a:p>
        </p:txBody>
      </p:sp>
      <p:sp>
        <p:nvSpPr>
          <p:cNvPr id="5" name="Slide Number Placeholder 4">
            <a:extLst>
              <a:ext uri="{FF2B5EF4-FFF2-40B4-BE49-F238E27FC236}">
                <a16:creationId xmlns:a16="http://schemas.microsoft.com/office/drawing/2014/main" id="{F5C01BBC-EB39-A263-5724-494BC0CE55D3}"/>
              </a:ext>
            </a:extLst>
          </p:cNvPr>
          <p:cNvSpPr>
            <a:spLocks noGrp="1"/>
          </p:cNvSpPr>
          <p:nvPr>
            <p:ph type="sldNum" sz="quarter" idx="12"/>
          </p:nvPr>
        </p:nvSpPr>
        <p:spPr/>
        <p:txBody>
          <a:bodyPr/>
          <a:lstStyle/>
          <a:p>
            <a:fld id="{07E1C93C-5050-FC42-8F10-D22D4F119D13}" type="slidenum">
              <a:rPr lang="en-US" smtClean="0"/>
              <a:pPr/>
              <a:t>16</a:t>
            </a:fld>
            <a:endParaRPr lang="en-US"/>
          </a:p>
        </p:txBody>
      </p:sp>
      <p:sp>
        <p:nvSpPr>
          <p:cNvPr id="10" name="Title 1">
            <a:extLst>
              <a:ext uri="{FF2B5EF4-FFF2-40B4-BE49-F238E27FC236}">
                <a16:creationId xmlns:a16="http://schemas.microsoft.com/office/drawing/2014/main" id="{AE926026-630C-5F52-B47C-484A00E73AC1}"/>
              </a:ext>
            </a:extLst>
          </p:cNvPr>
          <p:cNvSpPr>
            <a:spLocks noGrp="1"/>
          </p:cNvSpPr>
          <p:nvPr>
            <p:ph type="title"/>
          </p:nvPr>
        </p:nvSpPr>
        <p:spPr>
          <a:xfrm>
            <a:off x="411892" y="240539"/>
            <a:ext cx="11285837" cy="487490"/>
          </a:xfrm>
        </p:spPr>
        <p:txBody>
          <a:bodyPr/>
          <a:lstStyle/>
          <a:p>
            <a:r>
              <a:rPr lang="en-US" dirty="0">
                <a:latin typeface="Arial"/>
                <a:cs typeface="Arial"/>
              </a:rPr>
              <a:t>Next Steps to Defeat Thor</a:t>
            </a:r>
          </a:p>
        </p:txBody>
      </p:sp>
      <p:pic>
        <p:nvPicPr>
          <p:cNvPr id="2" name="Picture 2">
            <a:extLst>
              <a:ext uri="{FF2B5EF4-FFF2-40B4-BE49-F238E27FC236}">
                <a16:creationId xmlns:a16="http://schemas.microsoft.com/office/drawing/2014/main" id="{DEEA3F50-32CD-FFBC-E41D-A86443148111}"/>
              </a:ext>
            </a:extLst>
          </p:cNvPr>
          <p:cNvPicPr>
            <a:picLocks noChangeAspect="1"/>
          </p:cNvPicPr>
          <p:nvPr/>
        </p:nvPicPr>
        <p:blipFill>
          <a:blip r:embed="rId2"/>
          <a:stretch>
            <a:fillRect/>
          </a:stretch>
        </p:blipFill>
        <p:spPr>
          <a:xfrm>
            <a:off x="6799730" y="768661"/>
            <a:ext cx="5215964" cy="5771006"/>
          </a:xfrm>
          <a:prstGeom prst="rect">
            <a:avLst/>
          </a:prstGeom>
        </p:spPr>
      </p:pic>
      <p:sp>
        <p:nvSpPr>
          <p:cNvPr id="6" name="TextBox 5">
            <a:extLst>
              <a:ext uri="{FF2B5EF4-FFF2-40B4-BE49-F238E27FC236}">
                <a16:creationId xmlns:a16="http://schemas.microsoft.com/office/drawing/2014/main" id="{CFB666CC-EDAC-DBE4-2CC5-AC1EB85FD7E3}"/>
              </a:ext>
            </a:extLst>
          </p:cNvPr>
          <p:cNvSpPr txBox="1"/>
          <p:nvPr/>
        </p:nvSpPr>
        <p:spPr>
          <a:xfrm>
            <a:off x="854778" y="918253"/>
            <a:ext cx="5143648"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latin typeface="Arial"/>
              <a:ea typeface="+mn-lt"/>
              <a:cs typeface="+mn-lt"/>
            </a:endParaRPr>
          </a:p>
          <a:p>
            <a:pPr marL="342900" indent="-342900">
              <a:buFont typeface="Arial"/>
              <a:buChar char="•"/>
            </a:pPr>
            <a:r>
              <a:rPr lang="en-US" sz="2200" dirty="0">
                <a:latin typeface="Arial"/>
                <a:ea typeface="+mn-lt"/>
                <a:cs typeface="+mn-lt"/>
              </a:rPr>
              <a:t>70 MHz fiber link between MCC and W1  - unmask PLL errors there</a:t>
            </a:r>
            <a:endParaRPr lang="en-US" sz="2200" dirty="0">
              <a:latin typeface="Arial"/>
              <a:ea typeface="+mn-lt"/>
              <a:cs typeface="Arial"/>
            </a:endParaRPr>
          </a:p>
          <a:p>
            <a:pPr marL="342900" indent="-342900">
              <a:buFont typeface="Arial"/>
              <a:buChar char="•"/>
            </a:pPr>
            <a:endParaRPr lang="en-US" sz="2200">
              <a:latin typeface="Arial"/>
              <a:cs typeface="Calibri"/>
            </a:endParaRPr>
          </a:p>
          <a:p>
            <a:pPr marL="342900" indent="-342900">
              <a:buFont typeface="Arial"/>
              <a:buChar char="•"/>
            </a:pPr>
            <a:r>
              <a:rPr lang="en-US" sz="2200" dirty="0">
                <a:latin typeface="Arial"/>
                <a:ea typeface="+mn-lt"/>
                <a:cs typeface="+mn-lt"/>
              </a:rPr>
              <a:t>499 MHz fiber link between MCC and SLSB </a:t>
            </a:r>
            <a:endParaRPr lang="en-US" sz="2200" dirty="0">
              <a:latin typeface="Arial"/>
              <a:cs typeface="Calibri" panose="020F0502020204030204"/>
            </a:endParaRPr>
          </a:p>
          <a:p>
            <a:pPr marL="342900" indent="-342900">
              <a:buFont typeface="Arial"/>
              <a:buChar char="•"/>
            </a:pPr>
            <a:endParaRPr lang="en-US" sz="2200">
              <a:latin typeface="Arial"/>
              <a:ea typeface="+mn-lt"/>
              <a:cs typeface="+mn-lt"/>
            </a:endParaRPr>
          </a:p>
          <a:p>
            <a:pPr marL="342900" indent="-342900">
              <a:buFont typeface="Arial"/>
              <a:buChar char="•"/>
            </a:pPr>
            <a:r>
              <a:rPr lang="en-US" sz="2200" dirty="0">
                <a:latin typeface="Arial"/>
                <a:ea typeface="+mn-lt"/>
                <a:cs typeface="+mn-lt"/>
              </a:rPr>
              <a:t>499 MHZ fiber link between MCC and W1</a:t>
            </a:r>
            <a:endParaRPr lang="en-US" sz="2200" dirty="0">
              <a:latin typeface="Arial"/>
              <a:cs typeface="Calibri" panose="020F0502020204030204"/>
            </a:endParaRPr>
          </a:p>
          <a:p>
            <a:pPr marL="342900" indent="-342900">
              <a:buFont typeface="Arial"/>
              <a:buChar char="•"/>
            </a:pPr>
            <a:endParaRPr lang="en-US" sz="2200">
              <a:latin typeface="Arial"/>
              <a:cs typeface="Calibri" panose="020F0502020204030204"/>
            </a:endParaRPr>
          </a:p>
          <a:p>
            <a:pPr marL="342900" indent="-342900">
              <a:buFont typeface="Arial"/>
              <a:buChar char="•"/>
            </a:pPr>
            <a:r>
              <a:rPr lang="en-US" sz="2200" dirty="0">
                <a:latin typeface="Arial"/>
                <a:cs typeface="Calibri" panose="020F0502020204030204"/>
              </a:rPr>
              <a:t>LLRF test before power permit + thunderstorm</a:t>
            </a:r>
          </a:p>
          <a:p>
            <a:pPr marL="342900" indent="-342900">
              <a:buFont typeface="Arial"/>
              <a:buChar char="•"/>
            </a:pPr>
            <a:endParaRPr lang="en-US" sz="2200">
              <a:latin typeface="Arial"/>
              <a:cs typeface="Calibri" panose="020F0502020204030204"/>
            </a:endParaRPr>
          </a:p>
          <a:p>
            <a:pPr marL="342900" indent="-342900">
              <a:buFont typeface="Arial"/>
              <a:buChar char="•"/>
            </a:pPr>
            <a:r>
              <a:rPr lang="en-US" sz="2200" dirty="0">
                <a:latin typeface="Arial"/>
                <a:cs typeface="Calibri" panose="020F0502020204030204"/>
              </a:rPr>
              <a:t>Test with energize cavity + thunderstorm</a:t>
            </a:r>
          </a:p>
          <a:p>
            <a:endParaRPr lang="en-US" sz="2200">
              <a:latin typeface="Arial"/>
              <a:cs typeface="Calibri" panose="020F0502020204030204"/>
            </a:endParaRPr>
          </a:p>
          <a:p>
            <a:pPr marL="342900" indent="-342900">
              <a:buFont typeface="Arial"/>
              <a:buChar char="•"/>
            </a:pPr>
            <a:endParaRPr lang="en-US" sz="2200">
              <a:latin typeface="Arial"/>
              <a:cs typeface="Calibri" panose="020F0502020204030204"/>
            </a:endParaRPr>
          </a:p>
          <a:p>
            <a:pPr marL="342900" indent="-342900">
              <a:buFont typeface="Arial"/>
              <a:buChar char="•"/>
            </a:pPr>
            <a:endParaRPr lang="en-US" sz="2200">
              <a:latin typeface="Arial"/>
              <a:cs typeface="Arial"/>
            </a:endParaRPr>
          </a:p>
        </p:txBody>
      </p:sp>
    </p:spTree>
    <p:extLst>
      <p:ext uri="{BB962C8B-B14F-4D97-AF65-F5344CB8AC3E}">
        <p14:creationId xmlns:p14="http://schemas.microsoft.com/office/powerpoint/2010/main" val="3311251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panose="020B0604020202020204" pitchFamily="34" charset="0"/>
              </a:rPr>
              <a:t>AI/ML DAQ Project</a:t>
            </a:r>
            <a:endParaRPr lang="en-US"/>
          </a:p>
        </p:txBody>
      </p:sp>
      <p:sp>
        <p:nvSpPr>
          <p:cNvPr id="3" name="Content Placeholder 2"/>
          <p:cNvSpPr>
            <a:spLocks noGrp="1"/>
          </p:cNvSpPr>
          <p:nvPr>
            <p:ph idx="1"/>
          </p:nvPr>
        </p:nvSpPr>
        <p:spPr>
          <a:xfrm>
            <a:off x="278543" y="966055"/>
            <a:ext cx="4224878" cy="5381694"/>
          </a:xfrm>
        </p:spPr>
        <p:txBody>
          <a:bodyPr vert="horz" lIns="91440" tIns="45720" rIns="91440" bIns="45720" rtlCol="0" anchor="t">
            <a:normAutofit/>
          </a:bodyPr>
          <a:lstStyle/>
          <a:p>
            <a:r>
              <a:rPr lang="en-US">
                <a:latin typeface="Arial"/>
                <a:cs typeface="Arial"/>
              </a:rPr>
              <a:t>LLRF Group is supporting the JLAB AI/ML initiative</a:t>
            </a:r>
          </a:p>
          <a:p>
            <a:r>
              <a:rPr lang="en-US">
                <a:latin typeface="Arial"/>
                <a:cs typeface="Arial"/>
              </a:rPr>
              <a:t>Designed multichannel ADC chassis to monitor older LLRF 1.0 signals. Cavity gradient, Klystron Drive, cavity Phase and Klystron Drive phase</a:t>
            </a:r>
          </a:p>
          <a:p>
            <a:r>
              <a:rPr lang="en-US">
                <a:latin typeface="Arial"/>
                <a:cs typeface="Arial"/>
              </a:rPr>
              <a:t>7 Chassis have been installed. By the end of the SAD all North LINAC LLRF 1.0 zones will have a DAQ installed.</a:t>
            </a:r>
          </a:p>
          <a:p>
            <a:r>
              <a:rPr lang="en-US">
                <a:latin typeface="Arial"/>
                <a:cs typeface="Arial"/>
              </a:rPr>
              <a:t>Several ‘roll around’ zone independent racks are being assembled which can be used to monitor South LINAC zones.</a:t>
            </a:r>
            <a:endParaRPr lang="en-US"/>
          </a:p>
        </p:txBody>
      </p:sp>
      <p:sp>
        <p:nvSpPr>
          <p:cNvPr id="5" name="Slide Number Placeholder 4"/>
          <p:cNvSpPr>
            <a:spLocks noGrp="1"/>
          </p:cNvSpPr>
          <p:nvPr>
            <p:ph type="sldNum" sz="quarter" idx="12"/>
          </p:nvPr>
        </p:nvSpPr>
        <p:spPr/>
        <p:txBody>
          <a:bodyPr/>
          <a:lstStyle/>
          <a:p>
            <a:fld id="{07E1C93C-5050-FC42-8F10-D22D4F119D13}" type="slidenum">
              <a:rPr lang="en-US" smtClean="0"/>
              <a:pPr/>
              <a:t>17</a:t>
            </a:fld>
            <a:endParaRPr lang="en-US"/>
          </a:p>
        </p:txBody>
      </p:sp>
      <p:pic>
        <p:nvPicPr>
          <p:cNvPr id="73" name="Picture 72"/>
          <p:cNvPicPr>
            <a:picLocks noChangeAspect="1"/>
          </p:cNvPicPr>
          <p:nvPr/>
        </p:nvPicPr>
        <p:blipFill>
          <a:blip r:embed="rId2"/>
          <a:stretch>
            <a:fillRect/>
          </a:stretch>
        </p:blipFill>
        <p:spPr>
          <a:xfrm>
            <a:off x="4425086" y="2014603"/>
            <a:ext cx="7178029" cy="2711045"/>
          </a:xfrm>
          <a:prstGeom prst="rect">
            <a:avLst/>
          </a:prstGeom>
        </p:spPr>
      </p:pic>
      <p:sp>
        <p:nvSpPr>
          <p:cNvPr id="74" name="Footer Placeholder 73"/>
          <p:cNvSpPr>
            <a:spLocks noGrp="1"/>
          </p:cNvSpPr>
          <p:nvPr>
            <p:ph type="ftr" sz="quarter" idx="11"/>
          </p:nvPr>
        </p:nvSpPr>
        <p:spPr/>
        <p:txBody>
          <a:bodyPr/>
          <a:lstStyle/>
          <a:p>
            <a:r>
              <a:rPr lang="en-US"/>
              <a:t>2023 Stay Treat RF Presentation</a:t>
            </a:r>
          </a:p>
        </p:txBody>
      </p:sp>
      <p:sp>
        <p:nvSpPr>
          <p:cNvPr id="4" name="TextBox 3">
            <a:extLst>
              <a:ext uri="{FF2B5EF4-FFF2-40B4-BE49-F238E27FC236}">
                <a16:creationId xmlns:a16="http://schemas.microsoft.com/office/drawing/2014/main" id="{1A951241-F23F-C2DC-F139-FD7AB947AE8D}"/>
              </a:ext>
            </a:extLst>
          </p:cNvPr>
          <p:cNvSpPr txBox="1"/>
          <p:nvPr/>
        </p:nvSpPr>
        <p:spPr>
          <a:xfrm>
            <a:off x="7515225" y="49815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Calibri"/>
              </a:rPr>
              <a:t>DAQ Hardware Design</a:t>
            </a:r>
            <a:endParaRPr lang="en-US" dirty="0">
              <a:cs typeface="Calibri"/>
            </a:endParaRPr>
          </a:p>
        </p:txBody>
      </p:sp>
    </p:spTree>
    <p:extLst>
      <p:ext uri="{BB962C8B-B14F-4D97-AF65-F5344CB8AC3E}">
        <p14:creationId xmlns:p14="http://schemas.microsoft.com/office/powerpoint/2010/main" val="4104643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panose="020B0604020202020204" pitchFamily="34" charset="0"/>
              </a:rPr>
              <a:t>AI/ML DAQ Project</a:t>
            </a:r>
            <a:endParaRPr lang="en-US"/>
          </a:p>
        </p:txBody>
      </p:sp>
      <p:sp>
        <p:nvSpPr>
          <p:cNvPr id="3" name="Content Placeholder 2"/>
          <p:cNvSpPr>
            <a:spLocks noGrp="1"/>
          </p:cNvSpPr>
          <p:nvPr>
            <p:ph idx="1"/>
          </p:nvPr>
        </p:nvSpPr>
        <p:spPr>
          <a:xfrm>
            <a:off x="297593" y="966055"/>
            <a:ext cx="4205828" cy="5381694"/>
          </a:xfrm>
        </p:spPr>
        <p:txBody>
          <a:bodyPr vert="horz" lIns="91440" tIns="45720" rIns="91440" bIns="45720" rtlCol="0" anchor="t">
            <a:normAutofit/>
          </a:bodyPr>
          <a:lstStyle/>
          <a:p>
            <a:r>
              <a:rPr lang="en-US"/>
              <a:t>Increased sample rate of chassis led to Clyde Mounts identifying and detecting cavity instability in NL03.</a:t>
            </a:r>
          </a:p>
          <a:p>
            <a:r>
              <a:rPr lang="en-US"/>
              <a:t>Shown here is 30 Hz noise source (and its harmonics).</a:t>
            </a:r>
          </a:p>
          <a:p>
            <a:r>
              <a:rPr lang="en-US"/>
              <a:t>These would have been invisible given the legacy cavity controls. </a:t>
            </a:r>
          </a:p>
          <a:p>
            <a:r>
              <a:rPr lang="en-US"/>
              <a:t>Dennis Turner and company are designing ML based tools that use these waveforms to predict cavity instability. They expect to have tools available to operators at the beginning of 2023 startup.</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a:p>
        </p:txBody>
      </p:sp>
      <p:sp>
        <p:nvSpPr>
          <p:cNvPr id="74" name="Footer Placeholder 73"/>
          <p:cNvSpPr>
            <a:spLocks noGrp="1"/>
          </p:cNvSpPr>
          <p:nvPr>
            <p:ph type="ftr" sz="quarter" idx="11"/>
          </p:nvPr>
        </p:nvSpPr>
        <p:spPr/>
        <p:txBody>
          <a:bodyPr/>
          <a:lstStyle/>
          <a:p>
            <a:r>
              <a:rPr lang="en-US"/>
              <a:t>2023 Stay Treat RF Presentation</a:t>
            </a:r>
          </a:p>
        </p:txBody>
      </p:sp>
      <p:pic>
        <p:nvPicPr>
          <p:cNvPr id="2050" name="x__x0000_i1025"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511" y="1476213"/>
            <a:ext cx="6410470" cy="396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6133B01-7397-2966-4D4D-57C91CF61544}"/>
              </a:ext>
            </a:extLst>
          </p:cNvPr>
          <p:cNvSpPr txBox="1"/>
          <p:nvPr/>
        </p:nvSpPr>
        <p:spPr>
          <a:xfrm>
            <a:off x="7200900" y="55149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rPr>
              <a:t>DAQ EPICS Screen​</a:t>
            </a:r>
            <a:endParaRPr lang="en-US" dirty="0"/>
          </a:p>
        </p:txBody>
      </p:sp>
    </p:spTree>
    <p:extLst>
      <p:ext uri="{BB962C8B-B14F-4D97-AF65-F5344CB8AC3E}">
        <p14:creationId xmlns:p14="http://schemas.microsoft.com/office/powerpoint/2010/main" val="1813869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8F24-7A80-8C6C-7BFD-6D2E579EE04E}"/>
              </a:ext>
            </a:extLst>
          </p:cNvPr>
          <p:cNvSpPr>
            <a:spLocks noGrp="1"/>
          </p:cNvSpPr>
          <p:nvPr>
            <p:ph type="title"/>
          </p:nvPr>
        </p:nvSpPr>
        <p:spPr/>
        <p:txBody>
          <a:bodyPr/>
          <a:lstStyle/>
          <a:p>
            <a:r>
              <a:rPr lang="en-US" dirty="0">
                <a:latin typeface="Arial"/>
                <a:cs typeface="Arial"/>
              </a:rPr>
              <a:t>HV Transformers and RF Isolators</a:t>
            </a:r>
            <a:endParaRPr lang="en-US" dirty="0"/>
          </a:p>
        </p:txBody>
      </p:sp>
      <p:sp>
        <p:nvSpPr>
          <p:cNvPr id="3" name="Content Placeholder 2">
            <a:extLst>
              <a:ext uri="{FF2B5EF4-FFF2-40B4-BE49-F238E27FC236}">
                <a16:creationId xmlns:a16="http://schemas.microsoft.com/office/drawing/2014/main" id="{BA4659EB-C345-526A-04F9-39EE1FB612EB}"/>
              </a:ext>
            </a:extLst>
          </p:cNvPr>
          <p:cNvSpPr>
            <a:spLocks noGrp="1"/>
          </p:cNvSpPr>
          <p:nvPr>
            <p:ph idx="1"/>
          </p:nvPr>
        </p:nvSpPr>
        <p:spPr/>
        <p:txBody>
          <a:bodyPr vert="horz" lIns="91440" tIns="45720" rIns="91440" bIns="45720" rtlCol="0" anchor="t">
            <a:normAutofit/>
          </a:bodyPr>
          <a:lstStyle/>
          <a:p>
            <a:pPr marL="0" indent="0">
              <a:buNone/>
            </a:pPr>
            <a:r>
              <a:rPr lang="en-US" dirty="0">
                <a:latin typeface="Arial"/>
                <a:cs typeface="Arial"/>
              </a:rPr>
              <a:t>HV Transformers</a:t>
            </a:r>
            <a:endParaRPr lang="en-US" dirty="0"/>
          </a:p>
          <a:p>
            <a:r>
              <a:rPr lang="en-US" dirty="0">
                <a:latin typeface="Arial"/>
                <a:cs typeface="Arial"/>
              </a:rPr>
              <a:t>The last vendor has had multiple failures (4) over 10 delivered.</a:t>
            </a:r>
          </a:p>
          <a:p>
            <a:pPr lvl="1"/>
            <a:r>
              <a:rPr lang="en-US" dirty="0">
                <a:latin typeface="Arial"/>
                <a:cs typeface="Arial"/>
              </a:rPr>
              <a:t>Negotiating now between the company and JLAB for compensation.</a:t>
            </a:r>
          </a:p>
          <a:p>
            <a:pPr lvl="1"/>
            <a:r>
              <a:rPr lang="en-US" dirty="0">
                <a:latin typeface="Arial"/>
                <a:cs typeface="Arial"/>
              </a:rPr>
              <a:t>New vendor set to deliver the first article next week. </a:t>
            </a:r>
            <a:endParaRPr lang="en-US" dirty="0"/>
          </a:p>
          <a:p>
            <a:pPr lvl="2"/>
            <a:r>
              <a:rPr lang="en-US" dirty="0">
                <a:latin typeface="Arial"/>
                <a:cs typeface="Arial"/>
              </a:rPr>
              <a:t>We will put it on a "roll-around" for immediate test and use.</a:t>
            </a:r>
            <a:endParaRPr lang="en-US" dirty="0"/>
          </a:p>
          <a:p>
            <a:pPr lvl="2"/>
            <a:r>
              <a:rPr lang="en-US" dirty="0">
                <a:latin typeface="Arial"/>
                <a:cs typeface="Arial"/>
              </a:rPr>
              <a:t>The order for 10 should be complete by the end of the summer so we should have spare issues for the next run. </a:t>
            </a:r>
          </a:p>
        </p:txBody>
      </p:sp>
      <p:sp>
        <p:nvSpPr>
          <p:cNvPr id="4" name="Footer Placeholder 3">
            <a:extLst>
              <a:ext uri="{FF2B5EF4-FFF2-40B4-BE49-F238E27FC236}">
                <a16:creationId xmlns:a16="http://schemas.microsoft.com/office/drawing/2014/main" id="{15EA76B2-E3F5-F653-AEA4-2A8C1CD571A8}"/>
              </a:ext>
            </a:extLst>
          </p:cNvPr>
          <p:cNvSpPr>
            <a:spLocks noGrp="1"/>
          </p:cNvSpPr>
          <p:nvPr>
            <p:ph type="ftr" sz="quarter" idx="11"/>
          </p:nvPr>
        </p:nvSpPr>
        <p:spPr/>
        <p:txBody>
          <a:bodyPr/>
          <a:lstStyle/>
          <a:p>
            <a:r>
              <a:rPr lang="en-US"/>
              <a:t>2023 Stay Treat RF Presentation</a:t>
            </a:r>
          </a:p>
        </p:txBody>
      </p:sp>
      <p:sp>
        <p:nvSpPr>
          <p:cNvPr id="5" name="Slide Number Placeholder 4">
            <a:extLst>
              <a:ext uri="{FF2B5EF4-FFF2-40B4-BE49-F238E27FC236}">
                <a16:creationId xmlns:a16="http://schemas.microsoft.com/office/drawing/2014/main" id="{535A33A4-7594-67E2-31B2-C55EBB64F516}"/>
              </a:ext>
            </a:extLst>
          </p:cNvPr>
          <p:cNvSpPr>
            <a:spLocks noGrp="1"/>
          </p:cNvSpPr>
          <p:nvPr>
            <p:ph type="sldNum" sz="quarter" idx="12"/>
          </p:nvPr>
        </p:nvSpPr>
        <p:spPr/>
        <p:txBody>
          <a:bodyPr/>
          <a:lstStyle/>
          <a:p>
            <a:fld id="{07E1C93C-5050-FC42-8F10-D22D4F119D13}" type="slidenum">
              <a:rPr lang="en-US" smtClean="0"/>
              <a:pPr/>
              <a:t>19</a:t>
            </a:fld>
            <a:endParaRPr lang="en-US"/>
          </a:p>
        </p:txBody>
      </p:sp>
      <p:sp>
        <p:nvSpPr>
          <p:cNvPr id="6" name="Content Placeholder 5">
            <a:extLst>
              <a:ext uri="{FF2B5EF4-FFF2-40B4-BE49-F238E27FC236}">
                <a16:creationId xmlns:a16="http://schemas.microsoft.com/office/drawing/2014/main" id="{4E67AA37-AAC2-FCDC-1AFB-263595A680B4}"/>
              </a:ext>
            </a:extLst>
          </p:cNvPr>
          <p:cNvSpPr>
            <a:spLocks noGrp="1"/>
          </p:cNvSpPr>
          <p:nvPr>
            <p:ph idx="13"/>
          </p:nvPr>
        </p:nvSpPr>
        <p:spPr/>
        <p:txBody>
          <a:bodyPr vert="horz" lIns="91440" tIns="45720" rIns="91440" bIns="45720" rtlCol="0" anchor="t">
            <a:normAutofit/>
          </a:bodyPr>
          <a:lstStyle/>
          <a:p>
            <a:pPr marL="0" indent="0">
              <a:buNone/>
            </a:pPr>
            <a:r>
              <a:rPr lang="en-US" dirty="0">
                <a:latin typeface="Arial"/>
                <a:cs typeface="Arial"/>
              </a:rPr>
              <a:t>Isolators</a:t>
            </a:r>
            <a:endParaRPr lang="en-US" dirty="0"/>
          </a:p>
          <a:p>
            <a:r>
              <a:rPr lang="en-US" dirty="0">
                <a:latin typeface="Arial"/>
                <a:cs typeface="Arial"/>
              </a:rPr>
              <a:t>We discovered last summer that the present isolators in the C20/50/75 zones are only rated to 5 kW.</a:t>
            </a:r>
          </a:p>
          <a:p>
            <a:pPr lvl="1"/>
            <a:r>
              <a:rPr lang="en-US" dirty="0">
                <a:latin typeface="Arial"/>
                <a:cs typeface="Arial"/>
              </a:rPr>
              <a:t>We had a catastrophic failure of a new 8 kW tube and 5 kW isolator last summer in 1L10. </a:t>
            </a:r>
            <a:endParaRPr lang="en-US" dirty="0"/>
          </a:p>
          <a:p>
            <a:pPr lvl="1"/>
            <a:r>
              <a:rPr lang="en-US" dirty="0">
                <a:latin typeface="Arial"/>
                <a:cs typeface="Arial"/>
              </a:rPr>
              <a:t>We have 52 eight kW isolators on order.</a:t>
            </a:r>
          </a:p>
          <a:p>
            <a:pPr lvl="2"/>
            <a:r>
              <a:rPr lang="en-US" dirty="0">
                <a:latin typeface="Arial"/>
                <a:cs typeface="Arial"/>
              </a:rPr>
              <a:t>First article tests last week indicated a ferrite heating issue. The vendor is re-designing this part.</a:t>
            </a:r>
          </a:p>
          <a:p>
            <a:pPr lvl="2"/>
            <a:r>
              <a:rPr lang="en-US" dirty="0">
                <a:latin typeface="Arial"/>
                <a:cs typeface="Arial"/>
              </a:rPr>
              <a:t>Next high-power tests start this Thursday </a:t>
            </a:r>
            <a:endParaRPr lang="en-US" dirty="0"/>
          </a:p>
        </p:txBody>
      </p:sp>
    </p:spTree>
    <p:extLst>
      <p:ext uri="{BB962C8B-B14F-4D97-AF65-F5344CB8AC3E}">
        <p14:creationId xmlns:p14="http://schemas.microsoft.com/office/powerpoint/2010/main" val="2058238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p>
        </p:txBody>
      </p:sp>
      <p:sp>
        <p:nvSpPr>
          <p:cNvPr id="3" name="Content Placeholder 2"/>
          <p:cNvSpPr>
            <a:spLocks noGrp="1"/>
          </p:cNvSpPr>
          <p:nvPr>
            <p:ph idx="1"/>
          </p:nvPr>
        </p:nvSpPr>
        <p:spPr/>
        <p:txBody>
          <a:bodyPr vert="horz" lIns="91440" tIns="45720" rIns="91440" bIns="45720" rtlCol="0" anchor="t">
            <a:normAutofit/>
          </a:bodyPr>
          <a:lstStyle/>
          <a:p>
            <a:r>
              <a:rPr lang="en-US" dirty="0">
                <a:latin typeface="Arial"/>
                <a:cs typeface="Arial"/>
              </a:rPr>
              <a:t>RF Power Sources</a:t>
            </a:r>
          </a:p>
          <a:p>
            <a:pPr lvl="1"/>
            <a:r>
              <a:rPr lang="en-US" dirty="0">
                <a:latin typeface="Arial"/>
                <a:cs typeface="Arial"/>
              </a:rPr>
              <a:t>Klystrons</a:t>
            </a:r>
          </a:p>
          <a:p>
            <a:pPr lvl="1"/>
            <a:r>
              <a:rPr lang="en-US" dirty="0">
                <a:latin typeface="Arial"/>
                <a:cs typeface="Arial"/>
              </a:rPr>
              <a:t>SSAs</a:t>
            </a:r>
          </a:p>
          <a:p>
            <a:r>
              <a:rPr lang="en-US" dirty="0">
                <a:latin typeface="Arial"/>
                <a:cs typeface="Arial"/>
              </a:rPr>
              <a:t>LLRF</a:t>
            </a:r>
            <a:endParaRPr lang="en-US" dirty="0"/>
          </a:p>
          <a:p>
            <a:pPr lvl="1"/>
            <a:r>
              <a:rPr lang="en-US" dirty="0">
                <a:latin typeface="Arial"/>
                <a:cs typeface="Arial"/>
              </a:rPr>
              <a:t>LLRF 3.0</a:t>
            </a:r>
          </a:p>
          <a:p>
            <a:pPr lvl="1"/>
            <a:r>
              <a:rPr lang="en-US" dirty="0">
                <a:latin typeface="Arial"/>
                <a:cs typeface="Arial"/>
              </a:rPr>
              <a:t>SELAP</a:t>
            </a:r>
            <a:endParaRPr lang="en-US" dirty="0"/>
          </a:p>
          <a:p>
            <a:r>
              <a:rPr lang="en-US" dirty="0">
                <a:latin typeface="Arial"/>
                <a:cs typeface="Arial"/>
              </a:rPr>
              <a:t>RF vs. Thor</a:t>
            </a:r>
          </a:p>
          <a:p>
            <a:r>
              <a:rPr lang="en-US" dirty="0">
                <a:latin typeface="Arial"/>
                <a:cs typeface="Arial"/>
              </a:rPr>
              <a:t>DAQ AI/ML System</a:t>
            </a:r>
          </a:p>
          <a:p>
            <a:r>
              <a:rPr lang="en-US" dirty="0">
                <a:latin typeface="Arial"/>
                <a:cs typeface="Arial"/>
              </a:rPr>
              <a:t>Transformers &amp; Isolators</a:t>
            </a:r>
            <a:endParaRPr lang="en-US" dirty="0"/>
          </a:p>
          <a:p>
            <a:r>
              <a:rPr lang="en-US" dirty="0">
                <a:latin typeface="Arial"/>
                <a:cs typeface="Arial"/>
              </a:rPr>
              <a:t>750 MHz Separator SSA</a:t>
            </a:r>
          </a:p>
          <a:p>
            <a:r>
              <a:rPr lang="en-US" dirty="0">
                <a:latin typeface="Arial"/>
                <a:cs typeface="Arial"/>
              </a:rPr>
              <a:t>Summary</a:t>
            </a:r>
            <a:endParaRPr lang="en-US" dirty="0"/>
          </a:p>
          <a:p>
            <a:endParaRPr lang="en-US"/>
          </a:p>
        </p:txBody>
      </p:sp>
      <p:sp>
        <p:nvSpPr>
          <p:cNvPr id="4" name="Footer Placeholder 3"/>
          <p:cNvSpPr>
            <a:spLocks noGrp="1"/>
          </p:cNvSpPr>
          <p:nvPr>
            <p:ph type="ftr" sz="quarter" idx="11"/>
          </p:nvPr>
        </p:nvSpPr>
        <p:spPr/>
        <p:txBody>
          <a:bodyPr/>
          <a:lstStyle/>
          <a:p>
            <a:r>
              <a:rPr lang="en-US"/>
              <a:t>2023 Stay Treat RF Presentation</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a:p>
        </p:txBody>
      </p:sp>
    </p:spTree>
    <p:extLst>
      <p:ext uri="{BB962C8B-B14F-4D97-AF65-F5344CB8AC3E}">
        <p14:creationId xmlns:p14="http://schemas.microsoft.com/office/powerpoint/2010/main" val="5797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750 MHz Separator SSAs Coming Next Year!</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r>
              <a:rPr lang="en-US" dirty="0">
                <a:latin typeface="Arial"/>
                <a:cs typeface="Arial"/>
              </a:rPr>
              <a:t>Replaces IOT and vector sum RF control with individual solid state amplifier for each 750 MHz separator cavity</a:t>
            </a:r>
          </a:p>
          <a:p>
            <a:r>
              <a:rPr lang="en-US" dirty="0">
                <a:latin typeface="Arial"/>
                <a:cs typeface="Arial"/>
              </a:rPr>
              <a:t>RF system will be like the four vertical 499 MHz separators in front of the </a:t>
            </a:r>
            <a:r>
              <a:rPr lang="en-US" dirty="0" err="1">
                <a:latin typeface="Arial"/>
                <a:cs typeface="Arial"/>
              </a:rPr>
              <a:t>Lamberston</a:t>
            </a:r>
            <a:endParaRPr lang="en-US" dirty="0">
              <a:latin typeface="Arial"/>
              <a:cs typeface="Arial"/>
            </a:endParaRPr>
          </a:p>
          <a:p>
            <a:r>
              <a:rPr lang="en-US" dirty="0">
                <a:latin typeface="Arial"/>
                <a:cs typeface="Arial"/>
              </a:rPr>
              <a:t>This will allow more efficient gradient adjustments and phasing to the cavities enabling better beam separation.</a:t>
            </a:r>
            <a:endParaRPr lang="en-US" dirty="0"/>
          </a:p>
          <a:p>
            <a:r>
              <a:rPr lang="en-US" dirty="0">
                <a:latin typeface="Arial"/>
                <a:cs typeface="Arial"/>
              </a:rPr>
              <a:t>Turn on and recover will be faster too! </a:t>
            </a:r>
            <a:endParaRPr lang="en-US" dirty="0"/>
          </a:p>
          <a:p>
            <a:endParaRPr lang="en-US"/>
          </a:p>
          <a:p>
            <a:endParaRPr lang="en-US"/>
          </a:p>
        </p:txBody>
      </p:sp>
      <p:sp>
        <p:nvSpPr>
          <p:cNvPr id="4" name="Footer Placeholder 3"/>
          <p:cNvSpPr>
            <a:spLocks noGrp="1"/>
          </p:cNvSpPr>
          <p:nvPr>
            <p:ph type="ftr" sz="quarter" idx="11"/>
          </p:nvPr>
        </p:nvSpPr>
        <p:spPr/>
        <p:txBody>
          <a:bodyPr/>
          <a:lstStyle/>
          <a:p>
            <a:r>
              <a:rPr lang="en-US"/>
              <a:t>2023 Stay Treat RF Presentation</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a:p>
        </p:txBody>
      </p:sp>
      <p:pic>
        <p:nvPicPr>
          <p:cNvPr id="8" name="Picture 6">
            <a:extLst>
              <a:ext uri="{FF2B5EF4-FFF2-40B4-BE49-F238E27FC236}">
                <a16:creationId xmlns:a16="http://schemas.microsoft.com/office/drawing/2014/main" id="{50722DDA-A665-733B-396C-CE7E085D5772}"/>
              </a:ext>
            </a:extLst>
          </p:cNvPr>
          <p:cNvPicPr>
            <a:picLocks noChangeAspect="1"/>
          </p:cNvPicPr>
          <p:nvPr/>
        </p:nvPicPr>
        <p:blipFill>
          <a:blip r:embed="rId2"/>
          <a:stretch>
            <a:fillRect/>
          </a:stretch>
        </p:blipFill>
        <p:spPr>
          <a:xfrm>
            <a:off x="7091680" y="941617"/>
            <a:ext cx="4287520" cy="4974765"/>
          </a:xfrm>
          <a:prstGeom prst="rect">
            <a:avLst/>
          </a:prstGeom>
        </p:spPr>
      </p:pic>
      <p:pic>
        <p:nvPicPr>
          <p:cNvPr id="10" name="Picture 8">
            <a:extLst>
              <a:ext uri="{FF2B5EF4-FFF2-40B4-BE49-F238E27FC236}">
                <a16:creationId xmlns:a16="http://schemas.microsoft.com/office/drawing/2014/main" id="{2FD185D2-E274-7620-2AA1-4F9CE6A34C8C}"/>
              </a:ext>
            </a:extLst>
          </p:cNvPr>
          <p:cNvPicPr>
            <a:picLocks noChangeAspect="1"/>
          </p:cNvPicPr>
          <p:nvPr/>
        </p:nvPicPr>
        <p:blipFill>
          <a:blip r:embed="rId3"/>
          <a:stretch>
            <a:fillRect/>
          </a:stretch>
        </p:blipFill>
        <p:spPr>
          <a:xfrm>
            <a:off x="8014017" y="5968365"/>
            <a:ext cx="2562225" cy="495300"/>
          </a:xfrm>
          <a:prstGeom prst="rect">
            <a:avLst/>
          </a:prstGeom>
        </p:spPr>
      </p:pic>
    </p:spTree>
    <p:extLst>
      <p:ext uri="{BB962C8B-B14F-4D97-AF65-F5344CB8AC3E}">
        <p14:creationId xmlns:p14="http://schemas.microsoft.com/office/powerpoint/2010/main" val="4269500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Date Placeholder 2"/>
          <p:cNvSpPr>
            <a:spLocks noGrp="1"/>
          </p:cNvSpPr>
          <p:nvPr>
            <p:ph type="dt" sz="half" idx="12"/>
          </p:nvPr>
        </p:nvSpPr>
        <p:spPr/>
        <p:txBody>
          <a:bodyPr/>
          <a:lstStyle/>
          <a:p>
            <a:fld id="{C1B74398-39EA-0749-9F74-6FE982C11DA9}" type="datetime2">
              <a:rPr lang="en-US" smtClean="0"/>
              <a:pPr/>
              <a:t>Monday, June 5, 2023</a:t>
            </a:fld>
            <a:endParaRPr lang="en-US"/>
          </a:p>
        </p:txBody>
      </p:sp>
      <p:sp>
        <p:nvSpPr>
          <p:cNvPr id="4" name="Text Placeholder 3"/>
          <p:cNvSpPr>
            <a:spLocks noGrp="1"/>
          </p:cNvSpPr>
          <p:nvPr>
            <p:ph type="body" sz="quarter" idx="14"/>
          </p:nvPr>
        </p:nvSpPr>
        <p:spPr/>
        <p:txBody>
          <a:bodyPr vert="horz" lIns="91440" tIns="45720" rIns="91440" bIns="45720" rtlCol="0" anchor="t">
            <a:normAutofit/>
          </a:bodyPr>
          <a:lstStyle/>
          <a:p>
            <a:r>
              <a:rPr lang="en-US" dirty="0">
                <a:latin typeface="Arial"/>
                <a:cs typeface="Arial"/>
              </a:rPr>
              <a:t>C. Hovater</a:t>
            </a:r>
            <a:endParaRPr lang="en-US" dirty="0"/>
          </a:p>
        </p:txBody>
      </p:sp>
      <p:sp>
        <p:nvSpPr>
          <p:cNvPr id="6" name="Text Placeholder 5"/>
          <p:cNvSpPr>
            <a:spLocks noGrp="1"/>
          </p:cNvSpPr>
          <p:nvPr>
            <p:ph type="body" sz="quarter" idx="16"/>
          </p:nvPr>
        </p:nvSpPr>
        <p:spPr/>
        <p:txBody>
          <a:bodyPr vert="horz" lIns="91440" tIns="45720" rIns="91440" bIns="45720" rtlCol="0" anchor="t">
            <a:normAutofit/>
          </a:bodyPr>
          <a:lstStyle/>
          <a:p>
            <a:r>
              <a:rPr lang="en-US" dirty="0">
                <a:latin typeface="Arial"/>
                <a:cs typeface="Arial"/>
              </a:rPr>
              <a:t>hovater@jlab.org</a:t>
            </a:r>
            <a:endParaRPr lang="en-US" dirty="0"/>
          </a:p>
        </p:txBody>
      </p:sp>
      <p:sp>
        <p:nvSpPr>
          <p:cNvPr id="7" name="Text Placeholder 6"/>
          <p:cNvSpPr>
            <a:spLocks noGrp="1"/>
          </p:cNvSpPr>
          <p:nvPr>
            <p:ph type="body" sz="quarter" idx="17"/>
          </p:nvPr>
        </p:nvSpPr>
        <p:spPr/>
        <p:txBody>
          <a:bodyPr vert="horz" lIns="91440" tIns="45720" rIns="91440" bIns="45720" rtlCol="0" anchor="t">
            <a:normAutofit/>
          </a:bodyPr>
          <a:lstStyle/>
          <a:p>
            <a:r>
              <a:rPr lang="en-US" dirty="0">
                <a:latin typeface="Arial"/>
                <a:cs typeface="Arial"/>
              </a:rPr>
              <a:t>Special Thanks to</a:t>
            </a:r>
          </a:p>
          <a:p>
            <a:pPr marL="0" indent="0">
              <a:buNone/>
            </a:pPr>
            <a:r>
              <a:rPr lang="en-US" dirty="0">
                <a:latin typeface="Arial"/>
                <a:cs typeface="Arial"/>
              </a:rPr>
              <a:t>Tomasz, Rama, James, Dave, Rick, Clyde, Sam, Tim, Bill, Xavier, Mark, Manny, Moe Larry, Curly, Evonda, and Chris</a:t>
            </a:r>
            <a:endParaRPr lang="en-US" dirty="0"/>
          </a:p>
        </p:txBody>
      </p:sp>
    </p:spTree>
    <p:extLst>
      <p:ext uri="{BB962C8B-B14F-4D97-AF65-F5344CB8AC3E}">
        <p14:creationId xmlns:p14="http://schemas.microsoft.com/office/powerpoint/2010/main" val="136551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Klystron Failures, Spares, and Issues</a:t>
            </a:r>
            <a:endParaRPr lang="en-US" dirty="0"/>
          </a:p>
        </p:txBody>
      </p:sp>
      <p:sp>
        <p:nvSpPr>
          <p:cNvPr id="3" name="Content Placeholder 2"/>
          <p:cNvSpPr>
            <a:spLocks noGrp="1"/>
          </p:cNvSpPr>
          <p:nvPr>
            <p:ph idx="1"/>
          </p:nvPr>
        </p:nvSpPr>
        <p:spPr/>
        <p:txBody>
          <a:bodyPr vert="horz" lIns="91440" tIns="45720" rIns="91440" bIns="45720" rtlCol="0" anchor="t">
            <a:normAutofit lnSpcReduction="10000"/>
          </a:bodyPr>
          <a:lstStyle/>
          <a:p>
            <a:r>
              <a:rPr lang="en-US" dirty="0">
                <a:latin typeface="Arial"/>
                <a:cs typeface="Arial"/>
              </a:rPr>
              <a:t>5-8 kW: Have a failure rate of 0.3 per week of running.</a:t>
            </a:r>
          </a:p>
          <a:p>
            <a:pPr lvl="1"/>
            <a:r>
              <a:rPr lang="en-US" dirty="0">
                <a:latin typeface="Arial"/>
                <a:cs typeface="Arial"/>
              </a:rPr>
              <a:t> Presently we have 12 spares or 40 weeks of running</a:t>
            </a:r>
          </a:p>
          <a:p>
            <a:pPr lvl="1"/>
            <a:r>
              <a:rPr lang="en-US" dirty="0">
                <a:latin typeface="Arial"/>
                <a:cs typeface="Arial"/>
              </a:rPr>
              <a:t>8 tubes are being refurbished by Klystron vendor (</a:t>
            </a:r>
            <a:r>
              <a:rPr lang="en-US" dirty="0" err="1">
                <a:latin typeface="Arial"/>
                <a:cs typeface="Arial"/>
              </a:rPr>
              <a:t>Stellant</a:t>
            </a:r>
            <a:r>
              <a:rPr lang="en-US" dirty="0">
                <a:latin typeface="Arial"/>
                <a:cs typeface="Arial"/>
              </a:rPr>
              <a:t>)</a:t>
            </a:r>
          </a:p>
          <a:p>
            <a:pPr lvl="1"/>
            <a:r>
              <a:rPr lang="en-US" dirty="0">
                <a:latin typeface="Arial"/>
                <a:cs typeface="Arial"/>
              </a:rPr>
              <a:t>12 new tubes are being ordered (</a:t>
            </a:r>
            <a:r>
              <a:rPr lang="en-US" dirty="0" err="1">
                <a:latin typeface="Arial"/>
                <a:cs typeface="Arial"/>
              </a:rPr>
              <a:t>Stellant</a:t>
            </a:r>
            <a:r>
              <a:rPr lang="en-US" dirty="0">
                <a:latin typeface="Arial"/>
                <a:cs typeface="Arial"/>
              </a:rPr>
              <a:t>)</a:t>
            </a:r>
          </a:p>
          <a:p>
            <a:pPr lvl="1"/>
            <a:r>
              <a:rPr lang="en-US" dirty="0">
                <a:latin typeface="Arial"/>
                <a:cs typeface="Arial"/>
              </a:rPr>
              <a:t>5 tubes will be rebuilt by another company at a potentially much lower cost</a:t>
            </a:r>
          </a:p>
          <a:p>
            <a:r>
              <a:rPr lang="en-US" dirty="0">
                <a:latin typeface="Arial"/>
                <a:cs typeface="Arial"/>
              </a:rPr>
              <a:t>13 kW: unknown</a:t>
            </a:r>
          </a:p>
          <a:p>
            <a:pPr lvl="1"/>
            <a:r>
              <a:rPr lang="en-US" dirty="0">
                <a:latin typeface="Arial"/>
                <a:cs typeface="Arial"/>
              </a:rPr>
              <a:t>Since 2012: 5 failures, but small sample size, random failures make it harder to predict future failures</a:t>
            </a:r>
            <a:endParaRPr lang="en-US"/>
          </a:p>
          <a:p>
            <a:pPr lvl="1"/>
            <a:r>
              <a:rPr lang="en-US" dirty="0">
                <a:latin typeface="Arial"/>
                <a:cs typeface="Arial"/>
              </a:rPr>
              <a:t>Presently we have 7 spares</a:t>
            </a:r>
            <a:endParaRPr lang="en-US"/>
          </a:p>
          <a:p>
            <a:pPr lvl="1"/>
            <a:r>
              <a:rPr lang="en-US" dirty="0">
                <a:latin typeface="Arial"/>
                <a:cs typeface="Arial"/>
              </a:rPr>
              <a:t>3 tubes are being rebuilt by the Klystron Vendor(</a:t>
            </a:r>
            <a:r>
              <a:rPr lang="en-US" dirty="0" err="1">
                <a:latin typeface="Arial"/>
                <a:cs typeface="Arial"/>
              </a:rPr>
              <a:t>Stellant</a:t>
            </a:r>
            <a:r>
              <a:rPr lang="en-US" dirty="0">
                <a:latin typeface="Arial"/>
                <a:cs typeface="Arial"/>
              </a:rPr>
              <a:t>)</a:t>
            </a:r>
          </a:p>
          <a:p>
            <a:pPr lvl="1"/>
            <a:r>
              <a:rPr lang="en-US" dirty="0">
                <a:latin typeface="Arial"/>
                <a:cs typeface="Arial"/>
              </a:rPr>
              <a:t>Ongoing study of why some tubes do not make 13 kW</a:t>
            </a:r>
            <a:endParaRPr lang="en-US"/>
          </a:p>
          <a:p>
            <a:endParaRPr lang="en-US" dirty="0"/>
          </a:p>
        </p:txBody>
      </p:sp>
      <p:sp>
        <p:nvSpPr>
          <p:cNvPr id="4" name="Footer Placeholder 3"/>
          <p:cNvSpPr>
            <a:spLocks noGrp="1"/>
          </p:cNvSpPr>
          <p:nvPr>
            <p:ph type="ftr" sz="quarter" idx="11"/>
          </p:nvPr>
        </p:nvSpPr>
        <p:spPr/>
        <p:txBody>
          <a:bodyPr/>
          <a:lstStyle/>
          <a:p>
            <a:r>
              <a:rPr lang="en-US"/>
              <a:t>2023 Stay Treat RF Presentation</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a:p>
        </p:txBody>
      </p:sp>
      <p:pic>
        <p:nvPicPr>
          <p:cNvPr id="8" name="Picture 7">
            <a:extLst>
              <a:ext uri="{FF2B5EF4-FFF2-40B4-BE49-F238E27FC236}">
                <a16:creationId xmlns:a16="http://schemas.microsoft.com/office/drawing/2014/main" id="{A7A6C076-5679-B7E9-3046-BFE34FF67FC0}"/>
              </a:ext>
            </a:extLst>
          </p:cNvPr>
          <p:cNvPicPr>
            <a:picLocks noChangeAspect="1"/>
          </p:cNvPicPr>
          <p:nvPr/>
        </p:nvPicPr>
        <p:blipFill>
          <a:blip r:embed="rId2"/>
          <a:stretch>
            <a:fillRect/>
          </a:stretch>
        </p:blipFill>
        <p:spPr>
          <a:xfrm>
            <a:off x="7246702" y="1328666"/>
            <a:ext cx="3913503" cy="3966532"/>
          </a:xfrm>
          <a:prstGeom prst="rect">
            <a:avLst/>
          </a:prstGeom>
        </p:spPr>
      </p:pic>
      <p:sp>
        <p:nvSpPr>
          <p:cNvPr id="10" name="TextBox 9">
            <a:extLst>
              <a:ext uri="{FF2B5EF4-FFF2-40B4-BE49-F238E27FC236}">
                <a16:creationId xmlns:a16="http://schemas.microsoft.com/office/drawing/2014/main" id="{EAC05418-B794-7C0A-605A-900FFD17F990}"/>
              </a:ext>
            </a:extLst>
          </p:cNvPr>
          <p:cNvSpPr txBox="1"/>
          <p:nvPr/>
        </p:nvSpPr>
        <p:spPr>
          <a:xfrm>
            <a:off x="7408385" y="5508693"/>
            <a:ext cx="3647152"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New </a:t>
            </a:r>
            <a:r>
              <a:rPr lang="en-US" b="1" err="1">
                <a:latin typeface="Arial" panose="020B0604020202020204" pitchFamily="34" charset="0"/>
                <a:cs typeface="Arial" panose="020B0604020202020204" pitchFamily="34" charset="0"/>
              </a:rPr>
              <a:t>Stellant</a:t>
            </a:r>
            <a:r>
              <a:rPr lang="en-US" b="1">
                <a:latin typeface="Arial" panose="020B0604020202020204" pitchFamily="34" charset="0"/>
                <a:cs typeface="Arial" panose="020B0604020202020204" pitchFamily="34" charset="0"/>
              </a:rPr>
              <a:t> (L3) 8 kW Klystron</a:t>
            </a:r>
          </a:p>
        </p:txBody>
      </p:sp>
    </p:spTree>
    <p:extLst>
      <p:ext uri="{BB962C8B-B14F-4D97-AF65-F5344CB8AC3E}">
        <p14:creationId xmlns:p14="http://schemas.microsoft.com/office/powerpoint/2010/main" val="1751402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8 kW Klystron History and Costs</a:t>
            </a:r>
          </a:p>
        </p:txBody>
      </p:sp>
      <p:sp>
        <p:nvSpPr>
          <p:cNvPr id="3" name="Content Placeholder 2"/>
          <p:cNvSpPr>
            <a:spLocks noGrp="1"/>
          </p:cNvSpPr>
          <p:nvPr>
            <p:ph idx="1"/>
          </p:nvPr>
        </p:nvSpPr>
        <p:spPr>
          <a:xfrm>
            <a:off x="411892" y="966054"/>
            <a:ext cx="5475952" cy="5493323"/>
          </a:xfrm>
        </p:spPr>
        <p:txBody>
          <a:bodyPr vert="horz" lIns="91440" tIns="45720" rIns="91440" bIns="45720" rtlCol="0" anchor="t">
            <a:normAutofit fontScale="85000" lnSpcReduction="20000"/>
          </a:bodyPr>
          <a:lstStyle/>
          <a:p>
            <a:r>
              <a:rPr lang="en-US" dirty="0">
                <a:latin typeface="Arial"/>
                <a:cs typeface="Arial"/>
              </a:rPr>
              <a:t>Initial klystron purchase (‘90-’92) was for 350 at $9,000/tube</a:t>
            </a:r>
          </a:p>
          <a:p>
            <a:pPr lvl="1"/>
            <a:r>
              <a:rPr lang="en-US" b="1" dirty="0">
                <a:latin typeface="Arial"/>
                <a:cs typeface="Arial"/>
              </a:rPr>
              <a:t>Four cell tube with ~ 32% efficiency</a:t>
            </a:r>
          </a:p>
          <a:p>
            <a:r>
              <a:rPr lang="en-US" dirty="0">
                <a:latin typeface="Arial"/>
                <a:cs typeface="Arial"/>
              </a:rPr>
              <a:t>Last quote we have (January ‘’23) is for $85k/tube and that’s using magnets from older damaged tubes</a:t>
            </a:r>
          </a:p>
          <a:p>
            <a:r>
              <a:rPr lang="en-US" dirty="0">
                <a:latin typeface="Arial"/>
                <a:cs typeface="Arial"/>
              </a:rPr>
              <a:t>Overall CEBAF klystrons have been reliable, some with over 170,000 hours</a:t>
            </a:r>
          </a:p>
          <a:p>
            <a:r>
              <a:rPr lang="en-US" dirty="0">
                <a:latin typeface="Arial"/>
                <a:cs typeface="Arial"/>
              </a:rPr>
              <a:t>Industry is changing</a:t>
            </a:r>
          </a:p>
          <a:p>
            <a:pPr lvl="1"/>
            <a:r>
              <a:rPr lang="en-US" dirty="0">
                <a:latin typeface="Arial"/>
                <a:cs typeface="Arial"/>
              </a:rPr>
              <a:t>Design experience is aging out</a:t>
            </a:r>
          </a:p>
          <a:p>
            <a:pPr lvl="1"/>
            <a:r>
              <a:rPr lang="en-US" dirty="0">
                <a:latin typeface="Arial"/>
                <a:cs typeface="Arial"/>
              </a:rPr>
              <a:t>Solid State becoming much more prevalent in the last 10 years</a:t>
            </a:r>
          </a:p>
          <a:p>
            <a:r>
              <a:rPr lang="en-US" dirty="0">
                <a:latin typeface="Arial"/>
                <a:cs typeface="Arial"/>
              </a:rPr>
              <a:t>Klystron cost is creeping up to $10/Watt which now makes SSAs very competitive. </a:t>
            </a:r>
            <a:endParaRPr lang="en-US" dirty="0"/>
          </a:p>
          <a:p>
            <a:pPr lvl="1"/>
            <a:r>
              <a:rPr lang="en-US" dirty="0">
                <a:latin typeface="Arial"/>
                <a:cs typeface="Arial"/>
              </a:rPr>
              <a:t>And this does not include the HVPS!</a:t>
            </a:r>
          </a:p>
          <a:p>
            <a:r>
              <a:rPr lang="en-US" dirty="0">
                <a:latin typeface="Arial"/>
                <a:cs typeface="Arial"/>
              </a:rPr>
              <a:t>Other Cost Issues</a:t>
            </a:r>
          </a:p>
          <a:p>
            <a:pPr lvl="1"/>
            <a:r>
              <a:rPr lang="en-US" dirty="0">
                <a:latin typeface="Arial"/>
                <a:cs typeface="Arial"/>
              </a:rPr>
              <a:t>High Voltage Power Supply</a:t>
            </a:r>
          </a:p>
          <a:p>
            <a:pPr lvl="2"/>
            <a:r>
              <a:rPr lang="en-US" dirty="0">
                <a:latin typeface="Arial"/>
                <a:cs typeface="Arial"/>
              </a:rPr>
              <a:t>Transformer are being replaced</a:t>
            </a:r>
          </a:p>
          <a:p>
            <a:pPr lvl="1"/>
            <a:r>
              <a:rPr lang="en-US" dirty="0">
                <a:latin typeface="Arial"/>
                <a:cs typeface="Arial"/>
              </a:rPr>
              <a:t>Klystron Control Electronics</a:t>
            </a:r>
          </a:p>
          <a:p>
            <a:pPr lvl="2"/>
            <a:r>
              <a:rPr lang="en-US" dirty="0">
                <a:latin typeface="Arial"/>
                <a:cs typeface="Arial"/>
              </a:rPr>
              <a:t>Filament boards and Mod-Anode boards are in continuous repair</a:t>
            </a:r>
          </a:p>
        </p:txBody>
      </p:sp>
      <p:graphicFrame>
        <p:nvGraphicFramePr>
          <p:cNvPr id="6" name="Chart 5"/>
          <p:cNvGraphicFramePr>
            <a:graphicFrameLocks/>
          </p:cNvGraphicFramePr>
          <p:nvPr/>
        </p:nvGraphicFramePr>
        <p:xfrm>
          <a:off x="5733826" y="1755109"/>
          <a:ext cx="5662689" cy="3440834"/>
        </p:xfrm>
        <a:graphic>
          <a:graphicData uri="http://schemas.openxmlformats.org/drawingml/2006/chart">
            <c:chart xmlns:c="http://schemas.openxmlformats.org/drawingml/2006/chart" xmlns:r="http://schemas.openxmlformats.org/officeDocument/2006/relationships" r:id="rId2"/>
          </a:graphicData>
        </a:graphic>
      </p:graphicFrame>
      <p:sp>
        <p:nvSpPr>
          <p:cNvPr id="7" name="Footer Placeholder 6"/>
          <p:cNvSpPr>
            <a:spLocks noGrp="1"/>
          </p:cNvSpPr>
          <p:nvPr>
            <p:ph type="ftr" sz="quarter" idx="11"/>
          </p:nvPr>
        </p:nvSpPr>
        <p:spPr/>
        <p:txBody>
          <a:bodyPr/>
          <a:lstStyle/>
          <a:p>
            <a:r>
              <a:rPr lang="en-US"/>
              <a:t>2023 Stay Treat RF Presentation</a:t>
            </a:r>
          </a:p>
        </p:txBody>
      </p:sp>
      <p:sp>
        <p:nvSpPr>
          <p:cNvPr id="8" name="Slide Number Placeholder 7"/>
          <p:cNvSpPr>
            <a:spLocks noGrp="1"/>
          </p:cNvSpPr>
          <p:nvPr>
            <p:ph type="sldNum" sz="quarter" idx="12"/>
          </p:nvPr>
        </p:nvSpPr>
        <p:spPr/>
        <p:txBody>
          <a:bodyPr/>
          <a:lstStyle/>
          <a:p>
            <a:fld id="{07E1C93C-5050-FC42-8F10-D22D4F119D13}" type="slidenum">
              <a:rPr lang="en-US" smtClean="0"/>
              <a:pPr/>
              <a:t>4</a:t>
            </a:fld>
            <a:endParaRPr lang="en-US"/>
          </a:p>
        </p:txBody>
      </p:sp>
      <p:sp>
        <p:nvSpPr>
          <p:cNvPr id="9" name="TextBox 8"/>
          <p:cNvSpPr txBox="1"/>
          <p:nvPr/>
        </p:nvSpPr>
        <p:spPr>
          <a:xfrm>
            <a:off x="9535993" y="1332417"/>
            <a:ext cx="1099404"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$10/Watt</a:t>
            </a:r>
          </a:p>
        </p:txBody>
      </p:sp>
      <p:cxnSp>
        <p:nvCxnSpPr>
          <p:cNvPr id="11" name="Straight Arrow Connector 10"/>
          <p:cNvCxnSpPr/>
          <p:nvPr/>
        </p:nvCxnSpPr>
        <p:spPr>
          <a:xfrm>
            <a:off x="10270698" y="1686536"/>
            <a:ext cx="729397" cy="61960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221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Solid State Amplifiers (SSA) are on the Horizon</a:t>
            </a:r>
          </a:p>
        </p:txBody>
      </p:sp>
      <p:sp>
        <p:nvSpPr>
          <p:cNvPr id="6" name="Content Placeholder 5"/>
          <p:cNvSpPr>
            <a:spLocks noGrp="1"/>
          </p:cNvSpPr>
          <p:nvPr>
            <p:ph idx="1"/>
          </p:nvPr>
        </p:nvSpPr>
        <p:spPr/>
        <p:txBody>
          <a:bodyPr/>
          <a:lstStyle/>
          <a:p>
            <a:r>
              <a:rPr lang="en-US"/>
              <a:t>Solid State Amplifiers have made great strides as a reliable RF power source in the last 20 years. </a:t>
            </a:r>
          </a:p>
          <a:p>
            <a:r>
              <a:rPr lang="en-US"/>
              <a:t>Viable alternative to tubes in the 100 MHz – 2 GHz range. </a:t>
            </a:r>
          </a:p>
          <a:p>
            <a:r>
              <a:rPr lang="en-US"/>
              <a:t>SSA efficiency &gt; 40% for class A/B…potentially a lot more for class F</a:t>
            </a:r>
          </a:p>
          <a:p>
            <a:r>
              <a:rPr lang="en-US"/>
              <a:t>SSA Cost is in $8-$10/Watt range which is competitive with tube costs</a:t>
            </a:r>
          </a:p>
          <a:p>
            <a:r>
              <a:rPr lang="en-US"/>
              <a:t>Klystrons and microwave tubes are losing their technology base to retirements and trends in the industry</a:t>
            </a:r>
          </a:p>
          <a:p>
            <a:r>
              <a:rPr lang="en-US"/>
              <a:t>Considering the above replacement klystron costs are increasing. </a:t>
            </a:r>
          </a:p>
          <a:p>
            <a:endParaRPr lang="en-US"/>
          </a:p>
        </p:txBody>
      </p:sp>
      <p:sp>
        <p:nvSpPr>
          <p:cNvPr id="4" name="Footer Placeholder 3"/>
          <p:cNvSpPr>
            <a:spLocks noGrp="1"/>
          </p:cNvSpPr>
          <p:nvPr>
            <p:ph type="ftr" sz="quarter" idx="11"/>
          </p:nvPr>
        </p:nvSpPr>
        <p:spPr/>
        <p:txBody>
          <a:bodyPr/>
          <a:lstStyle/>
          <a:p>
            <a:r>
              <a:rPr lang="en-US"/>
              <a:t>2023 Stay Treat RF Presentation</a:t>
            </a:r>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a:p>
        </p:txBody>
      </p:sp>
      <p:pic>
        <p:nvPicPr>
          <p:cNvPr id="7" name="Picture 8">
            <a:extLst>
              <a:ext uri="{FF2B5EF4-FFF2-40B4-BE49-F238E27FC236}">
                <a16:creationId xmlns:a16="http://schemas.microsoft.com/office/drawing/2014/main" id="{CE6189FC-FAFC-0873-774B-0C00F1AC9FB3}"/>
              </a:ext>
            </a:extLst>
          </p:cNvPr>
          <p:cNvPicPr>
            <a:picLocks noChangeAspect="1"/>
          </p:cNvPicPr>
          <p:nvPr/>
        </p:nvPicPr>
        <p:blipFill>
          <a:blip r:embed="rId2"/>
          <a:stretch>
            <a:fillRect/>
          </a:stretch>
        </p:blipFill>
        <p:spPr>
          <a:xfrm>
            <a:off x="7223760" y="1114552"/>
            <a:ext cx="3769360" cy="5583936"/>
          </a:xfrm>
          <a:prstGeom prst="rect">
            <a:avLst/>
          </a:prstGeom>
        </p:spPr>
      </p:pic>
    </p:spTree>
    <p:extLst>
      <p:ext uri="{BB962C8B-B14F-4D97-AF65-F5344CB8AC3E}">
        <p14:creationId xmlns:p14="http://schemas.microsoft.com/office/powerpoint/2010/main" val="113032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SSA Concept Fitment in a </a:t>
            </a:r>
            <a:r>
              <a:rPr lang="en-US" err="1"/>
              <a:t>Linac</a:t>
            </a:r>
            <a:r>
              <a:rPr lang="en-US"/>
              <a:t> Zone</a:t>
            </a:r>
          </a:p>
        </p:txBody>
      </p:sp>
      <p:sp>
        <p:nvSpPr>
          <p:cNvPr id="3" name="Content Placeholder 2"/>
          <p:cNvSpPr>
            <a:spLocks noGrp="1"/>
          </p:cNvSpPr>
          <p:nvPr>
            <p:ph idx="1"/>
          </p:nvPr>
        </p:nvSpPr>
        <p:spPr>
          <a:xfrm>
            <a:off x="411893" y="966055"/>
            <a:ext cx="5009962" cy="1863206"/>
          </a:xfrm>
        </p:spPr>
        <p:txBody>
          <a:bodyPr/>
          <a:lstStyle/>
          <a:p>
            <a:endParaRPr lang="en-US"/>
          </a:p>
          <a:p>
            <a:endParaRPr lang="en-US"/>
          </a:p>
          <a:p>
            <a:r>
              <a:rPr lang="en-US"/>
              <a:t>View of a current RF zone with the Klystron racks and HVPS removed</a:t>
            </a:r>
          </a:p>
        </p:txBody>
      </p:sp>
      <p:sp>
        <p:nvSpPr>
          <p:cNvPr id="6" name="Content Placeholder 5"/>
          <p:cNvSpPr>
            <a:spLocks noGrp="1"/>
          </p:cNvSpPr>
          <p:nvPr>
            <p:ph idx="13"/>
          </p:nvPr>
        </p:nvSpPr>
        <p:spPr>
          <a:xfrm>
            <a:off x="594548" y="3715241"/>
            <a:ext cx="5041195" cy="2411846"/>
          </a:xfrm>
        </p:spPr>
        <p:txBody>
          <a:bodyPr/>
          <a:lstStyle/>
          <a:p>
            <a:endParaRPr lang="en-US"/>
          </a:p>
          <a:p>
            <a:r>
              <a:rPr lang="en-US"/>
              <a:t>View of an RF zone with eight 8 kW SSAs</a:t>
            </a:r>
          </a:p>
          <a:p>
            <a:r>
              <a:rPr lang="en-US"/>
              <a:t>SSAs sit on platform above the waveguide penetrations</a:t>
            </a:r>
          </a:p>
          <a:p>
            <a:endParaRPr lang="en-US"/>
          </a:p>
        </p:txBody>
      </p:sp>
      <p:pic>
        <p:nvPicPr>
          <p:cNvPr id="7" name="Content Placeholder 3">
            <a:extLst>
              <a:ext uri="{FF2B5EF4-FFF2-40B4-BE49-F238E27FC236}">
                <a16:creationId xmlns:a16="http://schemas.microsoft.com/office/drawing/2014/main" id="{024E938D-11D3-4CC8-86FC-4B8657A232C8}"/>
              </a:ext>
            </a:extLst>
          </p:cNvPr>
          <p:cNvPicPr>
            <a:picLocks noChangeAspect="1"/>
          </p:cNvPicPr>
          <p:nvPr/>
        </p:nvPicPr>
        <p:blipFill>
          <a:blip r:embed="rId2"/>
          <a:stretch>
            <a:fillRect/>
          </a:stretch>
        </p:blipFill>
        <p:spPr>
          <a:xfrm>
            <a:off x="6070921" y="853937"/>
            <a:ext cx="4877771" cy="2743745"/>
          </a:xfrm>
          <a:prstGeom prst="rect">
            <a:avLst/>
          </a:prstGeom>
        </p:spPr>
      </p:pic>
      <p:pic>
        <p:nvPicPr>
          <p:cNvPr id="8" name="Picture 7">
            <a:extLst>
              <a:ext uri="{FF2B5EF4-FFF2-40B4-BE49-F238E27FC236}">
                <a16:creationId xmlns:a16="http://schemas.microsoft.com/office/drawing/2014/main" id="{1253C828-9CDD-4C57-9241-BD7F74479EA0}"/>
              </a:ext>
            </a:extLst>
          </p:cNvPr>
          <p:cNvPicPr>
            <a:picLocks noChangeAspect="1"/>
          </p:cNvPicPr>
          <p:nvPr/>
        </p:nvPicPr>
        <p:blipFill>
          <a:blip r:embed="rId3"/>
          <a:stretch>
            <a:fillRect/>
          </a:stretch>
        </p:blipFill>
        <p:spPr>
          <a:xfrm>
            <a:off x="5632424" y="3173506"/>
            <a:ext cx="6323301" cy="3556858"/>
          </a:xfrm>
          <a:prstGeom prst="rect">
            <a:avLst/>
          </a:prstGeom>
        </p:spPr>
      </p:pic>
      <p:sp>
        <p:nvSpPr>
          <p:cNvPr id="9" name="Footer Placeholder 8"/>
          <p:cNvSpPr>
            <a:spLocks noGrp="1"/>
          </p:cNvSpPr>
          <p:nvPr>
            <p:ph type="ftr" sz="quarter" idx="11"/>
          </p:nvPr>
        </p:nvSpPr>
        <p:spPr/>
        <p:txBody>
          <a:bodyPr/>
          <a:lstStyle/>
          <a:p>
            <a:r>
              <a:rPr lang="en-US"/>
              <a:t>2023 Stay Treat RF Presentation</a:t>
            </a:r>
          </a:p>
        </p:txBody>
      </p:sp>
      <p:sp>
        <p:nvSpPr>
          <p:cNvPr id="10" name="Slide Number Placeholder 9"/>
          <p:cNvSpPr>
            <a:spLocks noGrp="1"/>
          </p:cNvSpPr>
          <p:nvPr>
            <p:ph type="sldNum" sz="quarter" idx="12"/>
          </p:nvPr>
        </p:nvSpPr>
        <p:spPr/>
        <p:txBody>
          <a:bodyPr/>
          <a:lstStyle/>
          <a:p>
            <a:fld id="{07E1C93C-5050-FC42-8F10-D22D4F119D13}" type="slidenum">
              <a:rPr lang="en-US" smtClean="0"/>
              <a:pPr/>
              <a:t>6</a:t>
            </a:fld>
            <a:endParaRPr lang="en-US"/>
          </a:p>
        </p:txBody>
      </p:sp>
      <p:cxnSp>
        <p:nvCxnSpPr>
          <p:cNvPr id="12" name="Straight Arrow Connector 11"/>
          <p:cNvCxnSpPr/>
          <p:nvPr/>
        </p:nvCxnSpPr>
        <p:spPr>
          <a:xfrm>
            <a:off x="5421855" y="4356847"/>
            <a:ext cx="2958352" cy="2043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871444" y="5061825"/>
            <a:ext cx="3638362" cy="1810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321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892" y="966055"/>
            <a:ext cx="3651466" cy="5381694"/>
          </a:xfrm>
        </p:spPr>
        <p:txBody>
          <a:bodyPr/>
          <a:lstStyle/>
          <a:p>
            <a:r>
              <a:rPr lang="en-US"/>
              <a:t>Waveguide components are beneath the SSAs</a:t>
            </a:r>
          </a:p>
          <a:p>
            <a:pPr lvl="1"/>
            <a:r>
              <a:rPr lang="en-US"/>
              <a:t>Single directional coupler monitoring the reverse power</a:t>
            </a:r>
          </a:p>
          <a:p>
            <a:pPr lvl="1"/>
            <a:r>
              <a:rPr lang="en-US"/>
              <a:t>Isolators and Load</a:t>
            </a:r>
          </a:p>
          <a:p>
            <a:pPr lvl="1"/>
            <a:r>
              <a:rPr lang="en-US"/>
              <a:t>Dual Directional Coupler</a:t>
            </a:r>
          </a:p>
          <a:p>
            <a:pPr lvl="1"/>
            <a:r>
              <a:rPr lang="en-US"/>
              <a:t>Three Stub waveguide tuner</a:t>
            </a:r>
          </a:p>
        </p:txBody>
      </p:sp>
      <p:pic>
        <p:nvPicPr>
          <p:cNvPr id="8" name="Content Placeholder 3">
            <a:extLst>
              <a:ext uri="{FF2B5EF4-FFF2-40B4-BE49-F238E27FC236}">
                <a16:creationId xmlns:a16="http://schemas.microsoft.com/office/drawing/2014/main" id="{DE560154-A734-41B6-A912-F48BF6867E9A}"/>
              </a:ext>
            </a:extLst>
          </p:cNvPr>
          <p:cNvPicPr>
            <a:picLocks noGrp="1" noChangeAspect="1"/>
          </p:cNvPicPr>
          <p:nvPr>
            <p:ph idx="1"/>
          </p:nvPr>
        </p:nvPicPr>
        <p:blipFill>
          <a:blip r:embed="rId2"/>
          <a:stretch>
            <a:fillRect/>
          </a:stretch>
        </p:blipFill>
        <p:spPr>
          <a:xfrm>
            <a:off x="4063358" y="1027671"/>
            <a:ext cx="7233138" cy="5379872"/>
          </a:xfrm>
          <a:prstGeom prst="rect">
            <a:avLst/>
          </a:prstGeom>
        </p:spPr>
      </p:pic>
      <p:sp>
        <p:nvSpPr>
          <p:cNvPr id="9" name="Footer Placeholder 8"/>
          <p:cNvSpPr>
            <a:spLocks noGrp="1"/>
          </p:cNvSpPr>
          <p:nvPr>
            <p:ph type="ftr" sz="quarter" idx="11"/>
          </p:nvPr>
        </p:nvSpPr>
        <p:spPr/>
        <p:txBody>
          <a:bodyPr/>
          <a:lstStyle/>
          <a:p>
            <a:r>
              <a:rPr lang="en-US"/>
              <a:t>2023 Stay Treat RF Presentation</a:t>
            </a:r>
          </a:p>
        </p:txBody>
      </p:sp>
      <p:sp>
        <p:nvSpPr>
          <p:cNvPr id="10" name="Slide Number Placeholder 9"/>
          <p:cNvSpPr>
            <a:spLocks noGrp="1"/>
          </p:cNvSpPr>
          <p:nvPr>
            <p:ph type="sldNum" sz="quarter" idx="12"/>
          </p:nvPr>
        </p:nvSpPr>
        <p:spPr/>
        <p:txBody>
          <a:bodyPr/>
          <a:lstStyle/>
          <a:p>
            <a:fld id="{07E1C93C-5050-FC42-8F10-D22D4F119D13}" type="slidenum">
              <a:rPr lang="en-US" smtClean="0"/>
              <a:pPr/>
              <a:t>7</a:t>
            </a:fld>
            <a:endParaRPr lang="en-US"/>
          </a:p>
        </p:txBody>
      </p:sp>
      <p:sp>
        <p:nvSpPr>
          <p:cNvPr id="12" name="Title 1"/>
          <p:cNvSpPr>
            <a:spLocks noGrp="1"/>
          </p:cNvSpPr>
          <p:nvPr>
            <p:ph type="title"/>
          </p:nvPr>
        </p:nvSpPr>
        <p:spPr>
          <a:xfrm>
            <a:off x="411892" y="240539"/>
            <a:ext cx="11285837" cy="487490"/>
          </a:xfrm>
        </p:spPr>
        <p:txBody>
          <a:bodyPr/>
          <a:lstStyle/>
          <a:p>
            <a:r>
              <a:rPr lang="en-US"/>
              <a:t>SSA Concept Fitment in a </a:t>
            </a:r>
            <a:r>
              <a:rPr lang="en-US" err="1"/>
              <a:t>Linac</a:t>
            </a:r>
            <a:r>
              <a:rPr lang="en-US"/>
              <a:t> Zone</a:t>
            </a:r>
          </a:p>
        </p:txBody>
      </p:sp>
      <p:cxnSp>
        <p:nvCxnSpPr>
          <p:cNvPr id="14" name="Straight Arrow Connector 13"/>
          <p:cNvCxnSpPr/>
          <p:nvPr/>
        </p:nvCxnSpPr>
        <p:spPr>
          <a:xfrm>
            <a:off x="3930555" y="2320119"/>
            <a:ext cx="4230806" cy="94169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930555" y="2320119"/>
            <a:ext cx="5404514" cy="29888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712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a:cs typeface="Arial"/>
              </a:rPr>
              <a:t>Present 8 kW SSA Status</a:t>
            </a:r>
          </a:p>
        </p:txBody>
      </p:sp>
      <p:sp>
        <p:nvSpPr>
          <p:cNvPr id="3" name="Content Placeholder 2"/>
          <p:cNvSpPr>
            <a:spLocks noGrp="1"/>
          </p:cNvSpPr>
          <p:nvPr>
            <p:ph idx="1"/>
          </p:nvPr>
        </p:nvSpPr>
        <p:spPr>
          <a:xfrm>
            <a:off x="411892" y="966055"/>
            <a:ext cx="4928204" cy="5381694"/>
          </a:xfrm>
        </p:spPr>
        <p:txBody>
          <a:bodyPr>
            <a:normAutofit lnSpcReduction="10000"/>
          </a:bodyPr>
          <a:lstStyle/>
          <a:p>
            <a:r>
              <a:rPr lang="en-US"/>
              <a:t>A Tech Note on replacing Klystrons with SSAs has been published</a:t>
            </a:r>
          </a:p>
          <a:p>
            <a:pPr lvl="1"/>
            <a:r>
              <a:rPr lang="en-US"/>
              <a:t>https://jlabdoc.jlab.org/docushare/dsweb/Get/Document-250949/21-049.pdf</a:t>
            </a:r>
          </a:p>
          <a:p>
            <a:r>
              <a:rPr lang="en-US"/>
              <a:t>We have written a 8 kW SSA requirement document</a:t>
            </a:r>
          </a:p>
          <a:p>
            <a:r>
              <a:rPr lang="en-US"/>
              <a:t>We are finishing a “Vendor” presentation to discuss implementation, environment and fitment into existing klystron and HVPS space.</a:t>
            </a:r>
          </a:p>
          <a:p>
            <a:r>
              <a:rPr lang="en-US"/>
              <a:t>We have developed a prototype mock up of what an “8 seat” SSA installation may look like.</a:t>
            </a:r>
          </a:p>
          <a:p>
            <a:r>
              <a:rPr lang="en-US"/>
              <a:t>We have developed an preliminary SSA budget for the AIP </a:t>
            </a:r>
          </a:p>
          <a:p>
            <a:endParaRPr lang="en-US"/>
          </a:p>
        </p:txBody>
      </p:sp>
      <p:sp>
        <p:nvSpPr>
          <p:cNvPr id="6" name="Footer Placeholder 5"/>
          <p:cNvSpPr>
            <a:spLocks noGrp="1"/>
          </p:cNvSpPr>
          <p:nvPr>
            <p:ph type="ftr" sz="quarter" idx="11"/>
          </p:nvPr>
        </p:nvSpPr>
        <p:spPr/>
        <p:txBody>
          <a:bodyPr/>
          <a:lstStyle/>
          <a:p>
            <a:r>
              <a:rPr lang="en-US"/>
              <a:t>2023 Stay Treat RF Presentation</a:t>
            </a:r>
          </a:p>
        </p:txBody>
      </p:sp>
      <p:sp>
        <p:nvSpPr>
          <p:cNvPr id="7" name="Slide Number Placeholder 6"/>
          <p:cNvSpPr>
            <a:spLocks noGrp="1"/>
          </p:cNvSpPr>
          <p:nvPr>
            <p:ph type="sldNum" sz="quarter" idx="12"/>
          </p:nvPr>
        </p:nvSpPr>
        <p:spPr/>
        <p:txBody>
          <a:bodyPr/>
          <a:lstStyle/>
          <a:p>
            <a:fld id="{07E1C93C-5050-FC42-8F10-D22D4F119D13}" type="slidenum">
              <a:rPr lang="en-US" smtClean="0"/>
              <a:pPr/>
              <a:t>8</a:t>
            </a:fld>
            <a:endParaRPr lang="en-US"/>
          </a:p>
        </p:txBody>
      </p:sp>
      <p:pic>
        <p:nvPicPr>
          <p:cNvPr id="8" name="Picture 7"/>
          <p:cNvPicPr>
            <a:picLocks noChangeAspect="1"/>
          </p:cNvPicPr>
          <p:nvPr/>
        </p:nvPicPr>
        <p:blipFill>
          <a:blip r:embed="rId2"/>
          <a:stretch>
            <a:fillRect/>
          </a:stretch>
        </p:blipFill>
        <p:spPr>
          <a:xfrm>
            <a:off x="5801921" y="869599"/>
            <a:ext cx="4880422" cy="5597737"/>
          </a:xfrm>
          <a:prstGeom prst="rect">
            <a:avLst/>
          </a:prstGeom>
        </p:spPr>
      </p:pic>
      <p:cxnSp>
        <p:nvCxnSpPr>
          <p:cNvPr id="5" name="Straight Arrow Connector 4"/>
          <p:cNvCxnSpPr/>
          <p:nvPr/>
        </p:nvCxnSpPr>
        <p:spPr>
          <a:xfrm flipV="1">
            <a:off x="4663440" y="1463040"/>
            <a:ext cx="3145536" cy="126187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46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Tres Generations of LLRF...3.0 is the smoothest yet!</a:t>
            </a:r>
          </a:p>
        </p:txBody>
      </p:sp>
      <p:sp>
        <p:nvSpPr>
          <p:cNvPr id="4" name="Footer Placeholder 3"/>
          <p:cNvSpPr>
            <a:spLocks noGrp="1"/>
          </p:cNvSpPr>
          <p:nvPr>
            <p:ph type="ftr" sz="quarter" idx="11"/>
          </p:nvPr>
        </p:nvSpPr>
        <p:spPr/>
        <p:txBody>
          <a:bodyPr/>
          <a:lstStyle/>
          <a:p>
            <a:r>
              <a:rPr lang="en-US"/>
              <a:t>2023 Stay Treat RF Presentation</a:t>
            </a:r>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670000" y="1868639"/>
            <a:ext cx="4495087" cy="3336914"/>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38040" y="1888642"/>
            <a:ext cx="4411719" cy="331937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74775" y="1893422"/>
            <a:ext cx="4434872" cy="3307633"/>
          </a:xfrm>
          <a:prstGeom prst="rect">
            <a:avLst/>
          </a:prstGeom>
        </p:spPr>
      </p:pic>
      <p:sp>
        <p:nvSpPr>
          <p:cNvPr id="10" name="TextBox 9"/>
          <p:cNvSpPr txBox="1"/>
          <p:nvPr/>
        </p:nvSpPr>
        <p:spPr>
          <a:xfrm>
            <a:off x="1792412" y="836728"/>
            <a:ext cx="1159292"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LLRF 1.0</a:t>
            </a:r>
          </a:p>
        </p:txBody>
      </p:sp>
      <p:sp>
        <p:nvSpPr>
          <p:cNvPr id="11" name="TextBox 10"/>
          <p:cNvSpPr txBox="1"/>
          <p:nvPr/>
        </p:nvSpPr>
        <p:spPr>
          <a:xfrm>
            <a:off x="5530139" y="836728"/>
            <a:ext cx="1159292"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LLRF 2.0</a:t>
            </a:r>
          </a:p>
        </p:txBody>
      </p:sp>
      <p:sp>
        <p:nvSpPr>
          <p:cNvPr id="12" name="TextBox 11"/>
          <p:cNvSpPr txBox="1"/>
          <p:nvPr/>
        </p:nvSpPr>
        <p:spPr>
          <a:xfrm>
            <a:off x="9271347" y="850742"/>
            <a:ext cx="1159292"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LLRF 3.0</a:t>
            </a:r>
          </a:p>
        </p:txBody>
      </p:sp>
      <p:sp>
        <p:nvSpPr>
          <p:cNvPr id="3" name="TextBox 2">
            <a:extLst>
              <a:ext uri="{FF2B5EF4-FFF2-40B4-BE49-F238E27FC236}">
                <a16:creationId xmlns:a16="http://schemas.microsoft.com/office/drawing/2014/main" id="{86EE3703-946F-2ACB-F184-ADB2AB289C68}"/>
              </a:ext>
            </a:extLst>
          </p:cNvPr>
          <p:cNvSpPr txBox="1"/>
          <p:nvPr/>
        </p:nvSpPr>
        <p:spPr>
          <a:xfrm>
            <a:off x="731520" y="5804534"/>
            <a:ext cx="294640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rPr>
              <a:t>Vintage 1990</a:t>
            </a:r>
          </a:p>
          <a:p>
            <a:r>
              <a:rPr lang="en-US" sz="1600" dirty="0">
                <a:latin typeface="Arial"/>
                <a:cs typeface="Calibri"/>
              </a:rPr>
              <a:t>38 zones ...and slowly dying</a:t>
            </a:r>
            <a:endParaRPr lang="en-US">
              <a:latin typeface="Arial"/>
              <a:cs typeface="Calibri"/>
            </a:endParaRPr>
          </a:p>
        </p:txBody>
      </p:sp>
      <p:sp>
        <p:nvSpPr>
          <p:cNvPr id="6" name="TextBox 5">
            <a:extLst>
              <a:ext uri="{FF2B5EF4-FFF2-40B4-BE49-F238E27FC236}">
                <a16:creationId xmlns:a16="http://schemas.microsoft.com/office/drawing/2014/main" id="{12D142C5-8F7B-405F-8156-627C89CBC514}"/>
              </a:ext>
            </a:extLst>
          </p:cNvPr>
          <p:cNvSpPr txBox="1"/>
          <p:nvPr/>
        </p:nvSpPr>
        <p:spPr>
          <a:xfrm>
            <a:off x="8248014" y="5806438"/>
            <a:ext cx="337312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rPr>
              <a:t>Vintage 2021</a:t>
            </a:r>
          </a:p>
          <a:p>
            <a:r>
              <a:rPr lang="en-US" sz="1600" dirty="0">
                <a:latin typeface="Arial"/>
                <a:cs typeface="Arial"/>
              </a:rPr>
              <a:t>Two zones including bunchers, choppers, &amp; 0L02</a:t>
            </a:r>
            <a:endParaRPr lang="en-US" dirty="0">
              <a:latin typeface="Arial"/>
              <a:cs typeface="Arial"/>
            </a:endParaRPr>
          </a:p>
        </p:txBody>
      </p:sp>
      <p:sp>
        <p:nvSpPr>
          <p:cNvPr id="13" name="TextBox 12">
            <a:extLst>
              <a:ext uri="{FF2B5EF4-FFF2-40B4-BE49-F238E27FC236}">
                <a16:creationId xmlns:a16="http://schemas.microsoft.com/office/drawing/2014/main" id="{6292CB38-965B-1EE7-1961-2AD0650E3F02}"/>
              </a:ext>
            </a:extLst>
          </p:cNvPr>
          <p:cNvSpPr txBox="1"/>
          <p:nvPr/>
        </p:nvSpPr>
        <p:spPr>
          <a:xfrm>
            <a:off x="4480560" y="5785695"/>
            <a:ext cx="301752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rPr>
              <a:t>Vintage 2008</a:t>
            </a:r>
          </a:p>
          <a:p>
            <a:r>
              <a:rPr lang="en-US" sz="1600" dirty="0">
                <a:latin typeface="Arial"/>
                <a:cs typeface="Arial"/>
              </a:rPr>
              <a:t>12 Zones including Separators</a:t>
            </a:r>
            <a:endParaRPr lang="en-US" dirty="0" err="1">
              <a:latin typeface="Arial"/>
              <a:cs typeface="Arial"/>
            </a:endParaRPr>
          </a:p>
        </p:txBody>
      </p:sp>
    </p:spTree>
    <p:extLst>
      <p:ext uri="{BB962C8B-B14F-4D97-AF65-F5344CB8AC3E}">
        <p14:creationId xmlns:p14="http://schemas.microsoft.com/office/powerpoint/2010/main" val="3618714470"/>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436fb46-12bb-4033-8997-e7ca2a49b0ae">
      <UserInfo>
        <DisplayName>Tomasz Plawski</DisplayName>
        <AccountId>10</AccountId>
        <AccountType/>
      </UserInfo>
      <UserInfo>
        <DisplayName>Ramakrishna Bachimanchi</DisplayName>
        <AccountId>11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C9BB98556FB043952BBA82E4717F00" ma:contentTypeVersion="4" ma:contentTypeDescription="Create a new document." ma:contentTypeScope="" ma:versionID="85f3451279c49aed024ffe716ceae8c7">
  <xsd:schema xmlns:xsd="http://www.w3.org/2001/XMLSchema" xmlns:xs="http://www.w3.org/2001/XMLSchema" xmlns:p="http://schemas.microsoft.com/office/2006/metadata/properties" xmlns:ns2="8371ab4f-05e0-482a-a4de-984879407bb9" xmlns:ns3="e436fb46-12bb-4033-8997-e7ca2a49b0ae" targetNamespace="http://schemas.microsoft.com/office/2006/metadata/properties" ma:root="true" ma:fieldsID="3899ef24495c71c2ff4012ba14d52994" ns2:_="" ns3:_="">
    <xsd:import namespace="8371ab4f-05e0-482a-a4de-984879407bb9"/>
    <xsd:import namespace="e436fb46-12bb-4033-8997-e7ca2a49b0a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1ab4f-05e0-482a-a4de-984879407b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36fb46-12bb-4033-8997-e7ca2a49b0a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B542CF-D8CE-48D5-85F1-F22507103212}">
  <ds:schemaRefs>
    <ds:schemaRef ds:uri="http://schemas.microsoft.com/sharepoint/v3/contenttype/forms"/>
  </ds:schemaRefs>
</ds:datastoreItem>
</file>

<file path=customXml/itemProps2.xml><?xml version="1.0" encoding="utf-8"?>
<ds:datastoreItem xmlns:ds="http://schemas.openxmlformats.org/officeDocument/2006/customXml" ds:itemID="{A1EFDE7C-3B6B-4429-8AA1-469090B4C9E0}">
  <ds:schemaRefs>
    <ds:schemaRef ds:uri="http://purl.org/dc/terms/"/>
    <ds:schemaRef ds:uri="http://www.w3.org/XML/1998/namespace"/>
    <ds:schemaRef ds:uri="http://schemas.microsoft.com/office/infopath/2007/PartnerControls"/>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e436fb46-12bb-4033-8997-e7ca2a49b0ae"/>
    <ds:schemaRef ds:uri="8371ab4f-05e0-482a-a4de-984879407bb9"/>
  </ds:schemaRefs>
</ds:datastoreItem>
</file>

<file path=customXml/itemProps3.xml><?xml version="1.0" encoding="utf-8"?>
<ds:datastoreItem xmlns:ds="http://schemas.openxmlformats.org/officeDocument/2006/customXml" ds:itemID="{2DB8A412-B303-42A6-A070-C158861D51E7}">
  <ds:schemaRefs>
    <ds:schemaRef ds:uri="8371ab4f-05e0-482a-a4de-984879407bb9"/>
    <ds:schemaRef ds:uri="e436fb46-12bb-4033-8997-e7ca2a49b0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JLabPowerPoint_widescreen(1)</Template>
  <TotalTime>0</TotalTime>
  <Words>1908</Words>
  <Application>Microsoft Office PowerPoint</Application>
  <PresentationFormat>Widescreen</PresentationFormat>
  <Paragraphs>232</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.PingFangSC-Regular</vt:lpstr>
      <vt:lpstr>Arial</vt:lpstr>
      <vt:lpstr>Arial,Sans-Serif</vt:lpstr>
      <vt:lpstr>Calibri</vt:lpstr>
      <vt:lpstr>PingFangSC-Regular</vt:lpstr>
      <vt:lpstr>Office Theme</vt:lpstr>
      <vt:lpstr>RF Systems </vt:lpstr>
      <vt:lpstr>Agenda</vt:lpstr>
      <vt:lpstr>Klystron Failures, Spares, and Issues</vt:lpstr>
      <vt:lpstr>8 kW Klystron History and Costs</vt:lpstr>
      <vt:lpstr>Solid State Amplifiers (SSA) are on the Horizon</vt:lpstr>
      <vt:lpstr>SSA Concept Fitment in a Linac Zone</vt:lpstr>
      <vt:lpstr>SSA Concept Fitment in a Linac Zone</vt:lpstr>
      <vt:lpstr>Present 8 kW SSA Status</vt:lpstr>
      <vt:lpstr>Tres Generations of LLRF...3.0 is the smoothest yet!</vt:lpstr>
      <vt:lpstr>LLRF 3.0 Progress</vt:lpstr>
      <vt:lpstr>SELAP</vt:lpstr>
      <vt:lpstr>SELAP implementation and Operational Challenges</vt:lpstr>
      <vt:lpstr>Thor vs. RF</vt:lpstr>
      <vt:lpstr>Existing Master Oscillator and Reference Distribution System</vt:lpstr>
      <vt:lpstr>What Has Been Done to Understand and Mitigate the Issue</vt:lpstr>
      <vt:lpstr>Next Steps to Defeat Thor</vt:lpstr>
      <vt:lpstr>AI/ML DAQ Project</vt:lpstr>
      <vt:lpstr>AI/ML DAQ Project</vt:lpstr>
      <vt:lpstr>HV Transformers and RF Isolators</vt:lpstr>
      <vt:lpstr>750 MHz Separator SSAs Coming Next Year!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 (Insert other half of title here)</dc:title>
  <dc:creator>Curt Hovater</dc:creator>
  <cp:lastModifiedBy>Curt Hovater</cp:lastModifiedBy>
  <cp:revision>275</cp:revision>
  <dcterms:created xsi:type="dcterms:W3CDTF">2023-05-30T17:29:34Z</dcterms:created>
  <dcterms:modified xsi:type="dcterms:W3CDTF">2023-06-05T17:54:36Z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0x01010023C9BB98556FB043952BBA82E4717F00</vt:lpwstr>
  </property>
</Properties>
</file>