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7" r:id="rId3"/>
    <p:sldId id="266" r:id="rId4"/>
    <p:sldId id="258" r:id="rId5"/>
    <p:sldId id="267" r:id="rId6"/>
    <p:sldId id="268" r:id="rId7"/>
    <p:sldId id="269" r:id="rId8"/>
    <p:sldId id="270" r:id="rId9"/>
    <p:sldId id="271" r:id="rId10"/>
    <p:sldId id="272" r:id="rId11"/>
    <p:sldId id="259" r:id="rId12"/>
    <p:sldId id="273" r:id="rId13"/>
    <p:sldId id="274" r:id="rId14"/>
    <p:sldId id="275"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ar Garza" initials="OG" lastIdx="1" clrIdx="0">
    <p:extLst>
      <p:ext uri="{19B8F6BF-5375-455C-9EA6-DF929625EA0E}">
        <p15:presenceInfo xmlns:p15="http://schemas.microsoft.com/office/powerpoint/2012/main" userId="S-1-5-21-1097014734-140981682-1849977318-1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08" autoAdjust="0"/>
  </p:normalViewPr>
  <p:slideViewPr>
    <p:cSldViewPr snapToGrid="0" snapToObjects="1">
      <p:cViewPr varScale="1">
        <p:scale>
          <a:sx n="68" d="100"/>
          <a:sy n="68" d="100"/>
        </p:scale>
        <p:origin x="348" y="-72"/>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AVAIL'!$A$5</c:f>
              <c:strCache>
                <c:ptCount val="1"/>
                <c:pt idx="0">
                  <c:v>Beam Transport</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AVAIL'!$B$4:$H$4</c:f>
              <c:numCache>
                <c:formatCode>General</c:formatCode>
                <c:ptCount val="7"/>
                <c:pt idx="0">
                  <c:v>2017</c:v>
                </c:pt>
                <c:pt idx="1">
                  <c:v>2018</c:v>
                </c:pt>
                <c:pt idx="2">
                  <c:v>2019</c:v>
                </c:pt>
                <c:pt idx="3">
                  <c:v>2020</c:v>
                </c:pt>
                <c:pt idx="4">
                  <c:v>2021</c:v>
                </c:pt>
                <c:pt idx="5">
                  <c:v>2022</c:v>
                </c:pt>
                <c:pt idx="6">
                  <c:v>2023</c:v>
                </c:pt>
              </c:numCache>
            </c:numRef>
          </c:cat>
          <c:val>
            <c:numRef>
              <c:f>'All Systems AVAIL'!$B$5:$H$5</c:f>
              <c:numCache>
                <c:formatCode>General</c:formatCode>
                <c:ptCount val="7"/>
                <c:pt idx="0">
                  <c:v>92.9</c:v>
                </c:pt>
                <c:pt idx="1">
                  <c:v>86.9</c:v>
                </c:pt>
                <c:pt idx="2">
                  <c:v>92.6</c:v>
                </c:pt>
                <c:pt idx="3">
                  <c:v>92.2</c:v>
                </c:pt>
                <c:pt idx="4">
                  <c:v>97.9</c:v>
                </c:pt>
                <c:pt idx="5">
                  <c:v>94.2</c:v>
                </c:pt>
                <c:pt idx="6">
                  <c:v>91.5</c:v>
                </c:pt>
              </c:numCache>
            </c:numRef>
          </c:val>
          <c:smooth val="0"/>
          <c:extLst>
            <c:ext xmlns:c16="http://schemas.microsoft.com/office/drawing/2014/chart" uri="{C3380CC4-5D6E-409C-BE32-E72D297353CC}">
              <c16:uniqueId val="{00000000-7D77-4774-BC6D-A82A85788F0D}"/>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80543424"/>
        <c:axId val="580537192"/>
      </c:lineChart>
      <c:catAx>
        <c:axId val="580543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80537192"/>
        <c:crosses val="autoZero"/>
        <c:auto val="1"/>
        <c:lblAlgn val="ctr"/>
        <c:lblOffset val="100"/>
        <c:noMultiLvlLbl val="0"/>
      </c:catAx>
      <c:valAx>
        <c:axId val="580537192"/>
        <c:scaling>
          <c:orientation val="minMax"/>
        </c:scaling>
        <c:delete val="1"/>
        <c:axPos val="l"/>
        <c:numFmt formatCode="General" sourceLinked="1"/>
        <c:majorTickMark val="none"/>
        <c:minorTickMark val="none"/>
        <c:tickLblPos val="nextTo"/>
        <c:crossAx val="580543424"/>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smtClean="0"/>
              <a:t>Overall Safety </a:t>
            </a:r>
            <a:r>
              <a:rPr lang="en-US" dirty="0"/>
              <a:t>Systems</a:t>
            </a:r>
          </a:p>
        </c:rich>
      </c:tx>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AVAIL'!$A$41</c:f>
              <c:strCache>
                <c:ptCount val="1"/>
                <c:pt idx="0">
                  <c:v>Safety Systems</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AVAIL'!$B$40:$I$40</c:f>
              <c:numCache>
                <c:formatCode>General</c:formatCode>
                <c:ptCount val="8"/>
                <c:pt idx="0">
                  <c:v>2017</c:v>
                </c:pt>
                <c:pt idx="1">
                  <c:v>2018</c:v>
                </c:pt>
                <c:pt idx="2">
                  <c:v>2019</c:v>
                </c:pt>
                <c:pt idx="3">
                  <c:v>2020</c:v>
                </c:pt>
                <c:pt idx="4">
                  <c:v>2021</c:v>
                </c:pt>
                <c:pt idx="5">
                  <c:v>2022</c:v>
                </c:pt>
                <c:pt idx="6">
                  <c:v>2023</c:v>
                </c:pt>
              </c:numCache>
            </c:numRef>
          </c:cat>
          <c:val>
            <c:numRef>
              <c:f>'All Systems AVAIL'!$B$41:$I$41</c:f>
              <c:numCache>
                <c:formatCode>General</c:formatCode>
                <c:ptCount val="8"/>
                <c:pt idx="0">
                  <c:v>99.6</c:v>
                </c:pt>
                <c:pt idx="1">
                  <c:v>99.8</c:v>
                </c:pt>
                <c:pt idx="2">
                  <c:v>99.7</c:v>
                </c:pt>
                <c:pt idx="3">
                  <c:v>99.8</c:v>
                </c:pt>
                <c:pt idx="4">
                  <c:v>99.6</c:v>
                </c:pt>
                <c:pt idx="5">
                  <c:v>99.8</c:v>
                </c:pt>
                <c:pt idx="6">
                  <c:v>99.5</c:v>
                </c:pt>
                <c:pt idx="7">
                  <c:v>99.685714285714283</c:v>
                </c:pt>
              </c:numCache>
            </c:numRef>
          </c:val>
          <c:smooth val="0"/>
          <c:extLst>
            <c:ext xmlns:c16="http://schemas.microsoft.com/office/drawing/2014/chart" uri="{C3380CC4-5D6E-409C-BE32-E72D297353CC}">
              <c16:uniqueId val="{00000000-D47E-428E-9BCD-1AEFDDB75BFC}"/>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65681600"/>
        <c:axId val="565683896"/>
      </c:lineChart>
      <c:catAx>
        <c:axId val="5656816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65683896"/>
        <c:crosses val="autoZero"/>
        <c:auto val="1"/>
        <c:lblAlgn val="ctr"/>
        <c:lblOffset val="100"/>
        <c:noMultiLvlLbl val="0"/>
      </c:catAx>
      <c:valAx>
        <c:axId val="565683896"/>
        <c:scaling>
          <c:orientation val="minMax"/>
        </c:scaling>
        <c:delete val="1"/>
        <c:axPos val="l"/>
        <c:numFmt formatCode="General" sourceLinked="1"/>
        <c:majorTickMark val="none"/>
        <c:minorTickMark val="none"/>
        <c:tickLblPos val="nextTo"/>
        <c:crossAx val="565681600"/>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smtClean="0"/>
              <a:t>Overall Magnet</a:t>
            </a:r>
            <a:r>
              <a:rPr lang="en-US" baseline="0" dirty="0" smtClean="0"/>
              <a:t> Systems</a:t>
            </a:r>
            <a:endParaRPr lang="en-US" dirty="0"/>
          </a:p>
        </c:rich>
      </c:tx>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AVAIL'!$A$26</c:f>
              <c:strCache>
                <c:ptCount val="1"/>
                <c:pt idx="0">
                  <c:v>Magnets</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AVAIL'!$B$25:$H$25</c:f>
              <c:numCache>
                <c:formatCode>General</c:formatCode>
                <c:ptCount val="7"/>
                <c:pt idx="0">
                  <c:v>2017</c:v>
                </c:pt>
                <c:pt idx="1">
                  <c:v>2018</c:v>
                </c:pt>
                <c:pt idx="2">
                  <c:v>2019</c:v>
                </c:pt>
                <c:pt idx="3">
                  <c:v>2020</c:v>
                </c:pt>
                <c:pt idx="4">
                  <c:v>2021</c:v>
                </c:pt>
                <c:pt idx="5">
                  <c:v>2022</c:v>
                </c:pt>
                <c:pt idx="6">
                  <c:v>2023</c:v>
                </c:pt>
              </c:numCache>
            </c:numRef>
          </c:cat>
          <c:val>
            <c:numRef>
              <c:f>'All Systems AVAIL'!$B$26:$H$26</c:f>
              <c:numCache>
                <c:formatCode>General</c:formatCode>
                <c:ptCount val="7"/>
                <c:pt idx="0">
                  <c:v>96.9</c:v>
                </c:pt>
                <c:pt idx="1">
                  <c:v>99.7</c:v>
                </c:pt>
                <c:pt idx="2">
                  <c:v>99.7</c:v>
                </c:pt>
                <c:pt idx="3">
                  <c:v>99.1</c:v>
                </c:pt>
                <c:pt idx="4">
                  <c:v>99.3</c:v>
                </c:pt>
                <c:pt idx="5">
                  <c:v>98.8</c:v>
                </c:pt>
                <c:pt idx="6">
                  <c:v>99.5</c:v>
                </c:pt>
              </c:numCache>
            </c:numRef>
          </c:val>
          <c:smooth val="0"/>
          <c:extLst>
            <c:ext xmlns:c16="http://schemas.microsoft.com/office/drawing/2014/chart" uri="{C3380CC4-5D6E-409C-BE32-E72D297353CC}">
              <c16:uniqueId val="{00000000-7074-4A9F-92C2-7DF793CB7C58}"/>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70117232"/>
        <c:axId val="570112312"/>
      </c:lineChart>
      <c:catAx>
        <c:axId val="570117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70112312"/>
        <c:crosses val="autoZero"/>
        <c:auto val="1"/>
        <c:lblAlgn val="ctr"/>
        <c:lblOffset val="100"/>
        <c:noMultiLvlLbl val="0"/>
      </c:catAx>
      <c:valAx>
        <c:axId val="570112312"/>
        <c:scaling>
          <c:orientation val="minMax"/>
        </c:scaling>
        <c:delete val="1"/>
        <c:axPos val="l"/>
        <c:numFmt formatCode="General" sourceLinked="1"/>
        <c:majorTickMark val="none"/>
        <c:minorTickMark val="none"/>
        <c:tickLblPos val="nextTo"/>
        <c:crossAx val="57011723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smtClean="0"/>
              <a:t>DT - Magnet </a:t>
            </a:r>
            <a:r>
              <a:rPr lang="en-US" baseline="0" dirty="0"/>
              <a:t>Systems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'Magnet Systems'!$A$2</c:f>
              <c:strCache>
                <c:ptCount val="1"/>
                <c:pt idx="0">
                  <c:v>Box Power Supplies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cat>
            <c:strRef>
              <c:f>'Magnet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'Magnet Systems'!$B$2:$J$2</c:f>
              <c:numCache>
                <c:formatCode>General</c:formatCode>
                <c:ptCount val="9"/>
                <c:pt idx="0">
                  <c:v>105</c:v>
                </c:pt>
                <c:pt idx="1">
                  <c:v>14</c:v>
                </c:pt>
                <c:pt idx="2">
                  <c:v>7</c:v>
                </c:pt>
                <c:pt idx="3">
                  <c:v>35</c:v>
                </c:pt>
                <c:pt idx="4">
                  <c:v>14</c:v>
                </c:pt>
                <c:pt idx="5">
                  <c:v>15</c:v>
                </c:pt>
                <c:pt idx="6">
                  <c:v>82</c:v>
                </c:pt>
                <c:pt idx="7">
                  <c:v>42</c:v>
                </c:pt>
                <c:pt idx="8">
                  <c:v>3</c:v>
                </c:pt>
              </c:numCache>
            </c:numRef>
          </c:val>
          <c:extLst>
            <c:ext xmlns:c16="http://schemas.microsoft.com/office/drawing/2014/chart" uri="{C3380CC4-5D6E-409C-BE32-E72D297353CC}">
              <c16:uniqueId val="{00000000-9B4E-403F-BC66-39FE958C0C69}"/>
            </c:ext>
          </c:extLst>
        </c:ser>
        <c:ser>
          <c:idx val="1"/>
          <c:order val="1"/>
          <c:tx>
            <c:strRef>
              <c:f>'Magnet Systems'!$A$3</c:f>
              <c:strCache>
                <c:ptCount val="1"/>
                <c:pt idx="0">
                  <c:v>Dipoles</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'Magnet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'Magnet Systems'!$B$3:$J$3</c:f>
              <c:numCache>
                <c:formatCode>General</c:formatCode>
                <c:ptCount val="9"/>
                <c:pt idx="0">
                  <c:v>3</c:v>
                </c:pt>
                <c:pt idx="1">
                  <c:v>1.6</c:v>
                </c:pt>
                <c:pt idx="2">
                  <c:v>3.2</c:v>
                </c:pt>
                <c:pt idx="3">
                  <c:v>5</c:v>
                </c:pt>
                <c:pt idx="4">
                  <c:v>15</c:v>
                </c:pt>
                <c:pt idx="5">
                  <c:v>6</c:v>
                </c:pt>
                <c:pt idx="6">
                  <c:v>47</c:v>
                </c:pt>
                <c:pt idx="7">
                  <c:v>150</c:v>
                </c:pt>
                <c:pt idx="8">
                  <c:v>17</c:v>
                </c:pt>
              </c:numCache>
            </c:numRef>
          </c:val>
          <c:extLst>
            <c:ext xmlns:c16="http://schemas.microsoft.com/office/drawing/2014/chart" uri="{C3380CC4-5D6E-409C-BE32-E72D297353CC}">
              <c16:uniqueId val="{00000001-9B4E-403F-BC66-39FE958C0C69}"/>
            </c:ext>
          </c:extLst>
        </c:ser>
        <c:ser>
          <c:idx val="2"/>
          <c:order val="2"/>
          <c:tx>
            <c:strRef>
              <c:f>'Magnet Systems'!$A$4</c:f>
              <c:strCache>
                <c:ptCount val="1"/>
                <c:pt idx="0">
                  <c:v>Quads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'Magnet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'Magnet Systems'!$B$4:$J$4</c:f>
              <c:numCache>
                <c:formatCode>General</c:formatCode>
                <c:ptCount val="9"/>
                <c:pt idx="0">
                  <c:v>8</c:v>
                </c:pt>
                <c:pt idx="1">
                  <c:v>9</c:v>
                </c:pt>
                <c:pt idx="2">
                  <c:v>8.5</c:v>
                </c:pt>
                <c:pt idx="3">
                  <c:v>15</c:v>
                </c:pt>
                <c:pt idx="4">
                  <c:v>5</c:v>
                </c:pt>
                <c:pt idx="5">
                  <c:v>11</c:v>
                </c:pt>
                <c:pt idx="6">
                  <c:v>20</c:v>
                </c:pt>
                <c:pt idx="7">
                  <c:v>9</c:v>
                </c:pt>
                <c:pt idx="8">
                  <c:v>2</c:v>
                </c:pt>
              </c:numCache>
            </c:numRef>
          </c:val>
          <c:extLst>
            <c:ext xmlns:c16="http://schemas.microsoft.com/office/drawing/2014/chart" uri="{C3380CC4-5D6E-409C-BE32-E72D297353CC}">
              <c16:uniqueId val="{00000002-9B4E-403F-BC66-39FE958C0C69}"/>
            </c:ext>
          </c:extLst>
        </c:ser>
        <c:ser>
          <c:idx val="3"/>
          <c:order val="3"/>
          <c:tx>
            <c:strRef>
              <c:f>'Magnet Systems'!$A$5</c:f>
              <c:strCache>
                <c:ptCount val="1"/>
                <c:pt idx="0">
                  <c:v>Trim Racks</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strRef>
              <c:f>'Magnet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'Magnet Systems'!$B$5:$J$5</c:f>
              <c:numCache>
                <c:formatCode>General</c:formatCode>
                <c:ptCount val="9"/>
                <c:pt idx="0">
                  <c:v>2</c:v>
                </c:pt>
                <c:pt idx="1">
                  <c:v>2.2000000000000002</c:v>
                </c:pt>
                <c:pt idx="2">
                  <c:v>2.5</c:v>
                </c:pt>
                <c:pt idx="3">
                  <c:v>30</c:v>
                </c:pt>
                <c:pt idx="4">
                  <c:v>3.5</c:v>
                </c:pt>
                <c:pt idx="5">
                  <c:v>1</c:v>
                </c:pt>
                <c:pt idx="6">
                  <c:v>3</c:v>
                </c:pt>
                <c:pt idx="7">
                  <c:v>19</c:v>
                </c:pt>
                <c:pt idx="8">
                  <c:v>2</c:v>
                </c:pt>
              </c:numCache>
            </c:numRef>
          </c:val>
          <c:extLst>
            <c:ext xmlns:c16="http://schemas.microsoft.com/office/drawing/2014/chart" uri="{C3380CC4-5D6E-409C-BE32-E72D297353CC}">
              <c16:uniqueId val="{00000003-9B4E-403F-BC66-39FE958C0C69}"/>
            </c:ext>
          </c:extLst>
        </c:ser>
        <c:ser>
          <c:idx val="4"/>
          <c:order val="4"/>
          <c:tx>
            <c:strRef>
              <c:f>'Magnet Systems'!$A$6</c:f>
              <c:strCache>
                <c:ptCount val="1"/>
                <c:pt idx="0">
                  <c:v>Correctors</c:v>
                </c:pt>
              </c:strCache>
            </c:strRef>
          </c:tx>
          <c:spPr>
            <a:solidFill>
              <a:schemeClr val="accent5"/>
            </a:solidFill>
            <a:ln>
              <a:noFill/>
            </a:ln>
            <a:effectLst/>
          </c:spPr>
          <c:invertIfNegative val="0"/>
          <c:cat>
            <c:strRef>
              <c:f>'Magnet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'Magnet Systems'!$B$6:$J$6</c:f>
              <c:numCache>
                <c:formatCode>General</c:formatCode>
                <c:ptCount val="9"/>
                <c:pt idx="0">
                  <c:v>1</c:v>
                </c:pt>
                <c:pt idx="1">
                  <c:v>1</c:v>
                </c:pt>
                <c:pt idx="2">
                  <c:v>2.5</c:v>
                </c:pt>
                <c:pt idx="3">
                  <c:v>4</c:v>
                </c:pt>
                <c:pt idx="4">
                  <c:v>1</c:v>
                </c:pt>
                <c:pt idx="5">
                  <c:v>2</c:v>
                </c:pt>
                <c:pt idx="6">
                  <c:v>3</c:v>
                </c:pt>
                <c:pt idx="7">
                  <c:v>10</c:v>
                </c:pt>
                <c:pt idx="8">
                  <c:v>3</c:v>
                </c:pt>
              </c:numCache>
            </c:numRef>
          </c:val>
          <c:extLst>
            <c:ext xmlns:c16="http://schemas.microsoft.com/office/drawing/2014/chart" uri="{C3380CC4-5D6E-409C-BE32-E72D297353CC}">
              <c16:uniqueId val="{00000004-9B4E-403F-BC66-39FE958C0C69}"/>
            </c:ext>
          </c:extLst>
        </c:ser>
        <c:dLbls>
          <c:showLegendKey val="0"/>
          <c:showVal val="0"/>
          <c:showCatName val="0"/>
          <c:showSerName val="0"/>
          <c:showPercent val="0"/>
          <c:showBubbleSize val="0"/>
        </c:dLbls>
        <c:gapWidth val="219"/>
        <c:overlap val="-27"/>
        <c:axId val="541348672"/>
        <c:axId val="541353592"/>
      </c:barChart>
      <c:catAx>
        <c:axId val="54134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353592"/>
        <c:crosses val="autoZero"/>
        <c:auto val="1"/>
        <c:lblAlgn val="ctr"/>
        <c:lblOffset val="100"/>
        <c:noMultiLvlLbl val="0"/>
      </c:catAx>
      <c:valAx>
        <c:axId val="5413535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348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smtClean="0"/>
              <a:t>Overall Facilities</a:t>
            </a:r>
            <a:endParaRPr lang="en-US" dirty="0"/>
          </a:p>
        </c:rich>
      </c:tx>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AVAIL'!$A$17</c:f>
              <c:strCache>
                <c:ptCount val="1"/>
                <c:pt idx="0">
                  <c:v>Facilities</c:v>
                </c:pt>
              </c:strCache>
            </c:strRef>
          </c:tx>
          <c:spPr>
            <a:ln w="25400" cap="rnd">
              <a:solidFill>
                <a:schemeClr val="lt1"/>
              </a:solidFill>
              <a:round/>
            </a:ln>
            <a:effectLst>
              <a:outerShdw dist="25400" dir="2700000" algn="tl" rotWithShape="0">
                <a:schemeClr val="accent6"/>
              </a:outerShdw>
            </a:effectLst>
          </c:spPr>
          <c:marker>
            <c:symbol val="none"/>
          </c:marker>
          <c:dLbls>
            <c:spPr>
              <a:solidFill>
                <a:schemeClr val="accent6"/>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6">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AVAIL'!$B$16:$H$16</c:f>
              <c:numCache>
                <c:formatCode>General</c:formatCode>
                <c:ptCount val="7"/>
                <c:pt idx="0">
                  <c:v>2017</c:v>
                </c:pt>
                <c:pt idx="1">
                  <c:v>2018</c:v>
                </c:pt>
                <c:pt idx="2">
                  <c:v>2019</c:v>
                </c:pt>
                <c:pt idx="3">
                  <c:v>2020</c:v>
                </c:pt>
                <c:pt idx="4">
                  <c:v>2021</c:v>
                </c:pt>
                <c:pt idx="5">
                  <c:v>2022</c:v>
                </c:pt>
                <c:pt idx="6">
                  <c:v>2023</c:v>
                </c:pt>
              </c:numCache>
            </c:numRef>
          </c:cat>
          <c:val>
            <c:numRef>
              <c:f>'All Systems AVAIL'!$B$17:$H$17</c:f>
              <c:numCache>
                <c:formatCode>General</c:formatCode>
                <c:ptCount val="7"/>
                <c:pt idx="0">
                  <c:v>100</c:v>
                </c:pt>
                <c:pt idx="1">
                  <c:v>99.7</c:v>
                </c:pt>
                <c:pt idx="2">
                  <c:v>99.6</c:v>
                </c:pt>
                <c:pt idx="3">
                  <c:v>98.8</c:v>
                </c:pt>
                <c:pt idx="4">
                  <c:v>99</c:v>
                </c:pt>
                <c:pt idx="5">
                  <c:v>99.8</c:v>
                </c:pt>
                <c:pt idx="6">
                  <c:v>99.2</c:v>
                </c:pt>
              </c:numCache>
            </c:numRef>
          </c:val>
          <c:smooth val="0"/>
          <c:extLst>
            <c:ext xmlns:c16="http://schemas.microsoft.com/office/drawing/2014/chart" uri="{C3380CC4-5D6E-409C-BE32-E72D297353CC}">
              <c16:uniqueId val="{00000000-95E3-4EE7-94D5-13A6B869E90F}"/>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33757584"/>
        <c:axId val="533761848"/>
      </c:lineChart>
      <c:catAx>
        <c:axId val="533757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33761848"/>
        <c:crosses val="autoZero"/>
        <c:auto val="1"/>
        <c:lblAlgn val="ctr"/>
        <c:lblOffset val="100"/>
        <c:noMultiLvlLbl val="0"/>
      </c:catAx>
      <c:valAx>
        <c:axId val="533761848"/>
        <c:scaling>
          <c:orientation val="minMax"/>
        </c:scaling>
        <c:delete val="1"/>
        <c:axPos val="l"/>
        <c:numFmt formatCode="General" sourceLinked="1"/>
        <c:majorTickMark val="none"/>
        <c:minorTickMark val="none"/>
        <c:tickLblPos val="nextTo"/>
        <c:crossAx val="533757584"/>
        <c:crosses val="autoZero"/>
        <c:crossBetween val="between"/>
      </c:valAx>
      <c:spPr>
        <a:noFill/>
        <a:ln>
          <a:noFill/>
        </a:ln>
        <a:effectLst/>
      </c:spPr>
    </c:plotArea>
    <c:plotVisOnly val="1"/>
    <c:dispBlanksAs val="gap"/>
    <c:showDLblsOverMax val="0"/>
  </c:chart>
  <c:spPr>
    <a:solidFill>
      <a:schemeClr val="accent6"/>
    </a:solidFill>
    <a:ln w="9525" cap="flat" cmpd="sng" algn="ctr">
      <a:solidFill>
        <a:schemeClr val="lt1">
          <a:lumMod val="85000"/>
        </a:schemeClr>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DT - Facilities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Facilities!$A$2</c:f>
              <c:strCache>
                <c:ptCount val="1"/>
                <c:pt idx="0">
                  <c:v>AC Distribution</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Facilities!$B$1:$J$1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Facilities!$B$2:$J$2</c:f>
              <c:numCache>
                <c:formatCode>General</c:formatCode>
                <c:ptCount val="9"/>
                <c:pt idx="0">
                  <c:v>0</c:v>
                </c:pt>
                <c:pt idx="1">
                  <c:v>23</c:v>
                </c:pt>
                <c:pt idx="2">
                  <c:v>3.5</c:v>
                </c:pt>
                <c:pt idx="3">
                  <c:v>11</c:v>
                </c:pt>
                <c:pt idx="4">
                  <c:v>0</c:v>
                </c:pt>
                <c:pt idx="5">
                  <c:v>4.5</c:v>
                </c:pt>
                <c:pt idx="6">
                  <c:v>91</c:v>
                </c:pt>
                <c:pt idx="7">
                  <c:v>16</c:v>
                </c:pt>
                <c:pt idx="8">
                  <c:v>18</c:v>
                </c:pt>
              </c:numCache>
            </c:numRef>
          </c:val>
          <c:extLst>
            <c:ext xmlns:c16="http://schemas.microsoft.com/office/drawing/2014/chart" uri="{C3380CC4-5D6E-409C-BE32-E72D297353CC}">
              <c16:uniqueId val="{00000000-4A1C-4C4D-9426-E1B00DE0043B}"/>
            </c:ext>
          </c:extLst>
        </c:ser>
        <c:ser>
          <c:idx val="1"/>
          <c:order val="1"/>
          <c:tx>
            <c:strRef>
              <c:f>Facilities!$A$3</c:f>
              <c:strCache>
                <c:ptCount val="1"/>
                <c:pt idx="0">
                  <c:v>LCW</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Facilities!$B$1:$J$1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Facilities!$B$3:$J$3</c:f>
              <c:numCache>
                <c:formatCode>General</c:formatCode>
                <c:ptCount val="9"/>
                <c:pt idx="0">
                  <c:v>0</c:v>
                </c:pt>
                <c:pt idx="1">
                  <c:v>0</c:v>
                </c:pt>
                <c:pt idx="2">
                  <c:v>0</c:v>
                </c:pt>
                <c:pt idx="3">
                  <c:v>27</c:v>
                </c:pt>
                <c:pt idx="4">
                  <c:v>0</c:v>
                </c:pt>
                <c:pt idx="5">
                  <c:v>0</c:v>
                </c:pt>
                <c:pt idx="6">
                  <c:v>18</c:v>
                </c:pt>
                <c:pt idx="7">
                  <c:v>7.7</c:v>
                </c:pt>
                <c:pt idx="8">
                  <c:v>0</c:v>
                </c:pt>
              </c:numCache>
            </c:numRef>
          </c:val>
          <c:extLst>
            <c:ext xmlns:c16="http://schemas.microsoft.com/office/drawing/2014/chart" uri="{C3380CC4-5D6E-409C-BE32-E72D297353CC}">
              <c16:uniqueId val="{00000001-4A1C-4C4D-9426-E1B00DE0043B}"/>
            </c:ext>
          </c:extLst>
        </c:ser>
        <c:ser>
          <c:idx val="2"/>
          <c:order val="2"/>
          <c:tx>
            <c:strRef>
              <c:f>Facilities!$A$4</c:f>
              <c:strCache>
                <c:ptCount val="1"/>
                <c:pt idx="0">
                  <c:v>Chiller System</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Facilities!$B$1:$J$1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Facilities!$B$4:$J$4</c:f>
              <c:numCache>
                <c:formatCode>General</c:formatCode>
                <c:ptCount val="9"/>
                <c:pt idx="0">
                  <c:v>0</c:v>
                </c:pt>
                <c:pt idx="1">
                  <c:v>0</c:v>
                </c:pt>
                <c:pt idx="2">
                  <c:v>0</c:v>
                </c:pt>
                <c:pt idx="3">
                  <c:v>0</c:v>
                </c:pt>
                <c:pt idx="4">
                  <c:v>0</c:v>
                </c:pt>
                <c:pt idx="5">
                  <c:v>0</c:v>
                </c:pt>
                <c:pt idx="6">
                  <c:v>10</c:v>
                </c:pt>
                <c:pt idx="7">
                  <c:v>9</c:v>
                </c:pt>
                <c:pt idx="8">
                  <c:v>4.5</c:v>
                </c:pt>
              </c:numCache>
            </c:numRef>
          </c:val>
          <c:extLst>
            <c:ext xmlns:c16="http://schemas.microsoft.com/office/drawing/2014/chart" uri="{C3380CC4-5D6E-409C-BE32-E72D297353CC}">
              <c16:uniqueId val="{00000002-4A1C-4C4D-9426-E1B00DE0043B}"/>
            </c:ext>
          </c:extLst>
        </c:ser>
        <c:ser>
          <c:idx val="3"/>
          <c:order val="3"/>
          <c:tx>
            <c:strRef>
              <c:f>Facilities!$A$5</c:f>
              <c:strCache>
                <c:ptCount val="1"/>
                <c:pt idx="0">
                  <c:v>Site Fire Protection</c:v>
                </c:pt>
              </c:strCache>
            </c:strRef>
          </c:tx>
          <c:spPr>
            <a:solidFill>
              <a:schemeClr val="accent4"/>
            </a:solidFill>
            <a:ln>
              <a:noFill/>
            </a:ln>
            <a:effectLst/>
          </c:spPr>
          <c:invertIfNegative val="0"/>
          <c:cat>
            <c:strRef>
              <c:f>Facilities!$B$1:$J$1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Facilities!$B$5:$J$5</c:f>
              <c:numCache>
                <c:formatCode>General</c:formatCode>
                <c:ptCount val="9"/>
                <c:pt idx="0">
                  <c:v>0</c:v>
                </c:pt>
                <c:pt idx="1">
                  <c:v>0</c:v>
                </c:pt>
                <c:pt idx="2">
                  <c:v>0.3</c:v>
                </c:pt>
                <c:pt idx="3">
                  <c:v>0</c:v>
                </c:pt>
                <c:pt idx="4">
                  <c:v>0</c:v>
                </c:pt>
                <c:pt idx="5">
                  <c:v>0</c:v>
                </c:pt>
                <c:pt idx="6">
                  <c:v>1</c:v>
                </c:pt>
                <c:pt idx="7">
                  <c:v>1</c:v>
                </c:pt>
                <c:pt idx="8">
                  <c:v>0</c:v>
                </c:pt>
              </c:numCache>
            </c:numRef>
          </c:val>
          <c:extLst>
            <c:ext xmlns:c16="http://schemas.microsoft.com/office/drawing/2014/chart" uri="{C3380CC4-5D6E-409C-BE32-E72D297353CC}">
              <c16:uniqueId val="{00000003-4A1C-4C4D-9426-E1B00DE0043B}"/>
            </c:ext>
          </c:extLst>
        </c:ser>
        <c:dLbls>
          <c:showLegendKey val="0"/>
          <c:showVal val="0"/>
          <c:showCatName val="0"/>
          <c:showSerName val="0"/>
          <c:showPercent val="0"/>
          <c:showBubbleSize val="0"/>
        </c:dLbls>
        <c:gapWidth val="219"/>
        <c:overlap val="-27"/>
        <c:axId val="461729864"/>
        <c:axId val="461731504"/>
      </c:barChart>
      <c:catAx>
        <c:axId val="461729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31504"/>
        <c:crosses val="autoZero"/>
        <c:auto val="1"/>
        <c:lblAlgn val="ctr"/>
        <c:lblOffset val="100"/>
        <c:noMultiLvlLbl val="0"/>
      </c:catAx>
      <c:valAx>
        <c:axId val="461731504"/>
        <c:scaling>
          <c:orientation val="minMax"/>
          <c:max val="9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29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DT - Operations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Operations!$A$2:$C$2</c:f>
              <c:strCache>
                <c:ptCount val="3"/>
                <c:pt idx="0">
                  <c:v>Operator Error</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Operations!$D$1:$J$1</c:f>
              <c:strCache>
                <c:ptCount val="7"/>
                <c:pt idx="0">
                  <c:v>2018-Run</c:v>
                </c:pt>
                <c:pt idx="1">
                  <c:v>2019-Run</c:v>
                </c:pt>
                <c:pt idx="2">
                  <c:v>2020-Run</c:v>
                </c:pt>
                <c:pt idx="3">
                  <c:v>2020-Run</c:v>
                </c:pt>
                <c:pt idx="4">
                  <c:v>2021-Run</c:v>
                </c:pt>
                <c:pt idx="5">
                  <c:v>2022-Run</c:v>
                </c:pt>
                <c:pt idx="6">
                  <c:v>2023-Run</c:v>
                </c:pt>
              </c:strCache>
            </c:strRef>
          </c:cat>
          <c:val>
            <c:numRef>
              <c:f>Operations!$D$2:$J$2</c:f>
              <c:numCache>
                <c:formatCode>General</c:formatCode>
                <c:ptCount val="7"/>
                <c:pt idx="0">
                  <c:v>2.6</c:v>
                </c:pt>
                <c:pt idx="1">
                  <c:v>10.5</c:v>
                </c:pt>
                <c:pt idx="2">
                  <c:v>10</c:v>
                </c:pt>
                <c:pt idx="4">
                  <c:v>1.8</c:v>
                </c:pt>
                <c:pt idx="5">
                  <c:v>1.8</c:v>
                </c:pt>
                <c:pt idx="6">
                  <c:v>0.5</c:v>
                </c:pt>
              </c:numCache>
            </c:numRef>
          </c:val>
          <c:extLst>
            <c:ext xmlns:c16="http://schemas.microsoft.com/office/drawing/2014/chart" uri="{C3380CC4-5D6E-409C-BE32-E72D297353CC}">
              <c16:uniqueId val="{00000000-F6AD-44D3-A8DA-C4F62ECE9184}"/>
            </c:ext>
          </c:extLst>
        </c:ser>
        <c:ser>
          <c:idx val="1"/>
          <c:order val="1"/>
          <c:tx>
            <c:strRef>
              <c:f>Operations!$A$3:$C$3</c:f>
              <c:strCache>
                <c:ptCount val="3"/>
                <c:pt idx="0">
                  <c:v>Operator Staffing</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Operations!$D$1:$J$1</c:f>
              <c:strCache>
                <c:ptCount val="7"/>
                <c:pt idx="0">
                  <c:v>2018-Run</c:v>
                </c:pt>
                <c:pt idx="1">
                  <c:v>2019-Run</c:v>
                </c:pt>
                <c:pt idx="2">
                  <c:v>2020-Run</c:v>
                </c:pt>
                <c:pt idx="3">
                  <c:v>2020-Run</c:v>
                </c:pt>
                <c:pt idx="4">
                  <c:v>2021-Run</c:v>
                </c:pt>
                <c:pt idx="5">
                  <c:v>2022-Run</c:v>
                </c:pt>
                <c:pt idx="6">
                  <c:v>2023-Run</c:v>
                </c:pt>
              </c:strCache>
            </c:strRef>
          </c:cat>
          <c:val>
            <c:numRef>
              <c:f>Operations!$D$3:$J$3</c:f>
              <c:numCache>
                <c:formatCode>General</c:formatCode>
                <c:ptCount val="7"/>
                <c:pt idx="2">
                  <c:v>0.5</c:v>
                </c:pt>
                <c:pt idx="4">
                  <c:v>1.7</c:v>
                </c:pt>
              </c:numCache>
            </c:numRef>
          </c:val>
          <c:extLst>
            <c:ext xmlns:c16="http://schemas.microsoft.com/office/drawing/2014/chart" uri="{C3380CC4-5D6E-409C-BE32-E72D297353CC}">
              <c16:uniqueId val="{00000001-F6AD-44D3-A8DA-C4F62ECE9184}"/>
            </c:ext>
          </c:extLst>
        </c:ser>
        <c:ser>
          <c:idx val="2"/>
          <c:order val="2"/>
          <c:tx>
            <c:strRef>
              <c:f>Operations!$A$4:$C$4</c:f>
              <c:strCache>
                <c:ptCount val="3"/>
                <c:pt idx="0">
                  <c:v>Operator Training</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Operations!$D$1:$J$1</c:f>
              <c:strCache>
                <c:ptCount val="7"/>
                <c:pt idx="0">
                  <c:v>2018-Run</c:v>
                </c:pt>
                <c:pt idx="1">
                  <c:v>2019-Run</c:v>
                </c:pt>
                <c:pt idx="2">
                  <c:v>2020-Run</c:v>
                </c:pt>
                <c:pt idx="3">
                  <c:v>2020-Run</c:v>
                </c:pt>
                <c:pt idx="4">
                  <c:v>2021-Run</c:v>
                </c:pt>
                <c:pt idx="5">
                  <c:v>2022-Run</c:v>
                </c:pt>
                <c:pt idx="6">
                  <c:v>2023-Run</c:v>
                </c:pt>
              </c:strCache>
            </c:strRef>
          </c:cat>
          <c:val>
            <c:numRef>
              <c:f>Operations!$D$4:$J$4</c:f>
              <c:numCache>
                <c:formatCode>General</c:formatCode>
                <c:ptCount val="7"/>
                <c:pt idx="1">
                  <c:v>0.3</c:v>
                </c:pt>
                <c:pt idx="4">
                  <c:v>0.8</c:v>
                </c:pt>
                <c:pt idx="5">
                  <c:v>0.3</c:v>
                </c:pt>
              </c:numCache>
            </c:numRef>
          </c:val>
          <c:extLst>
            <c:ext xmlns:c16="http://schemas.microsoft.com/office/drawing/2014/chart" uri="{C3380CC4-5D6E-409C-BE32-E72D297353CC}">
              <c16:uniqueId val="{00000002-F6AD-44D3-A8DA-C4F62ECE9184}"/>
            </c:ext>
          </c:extLst>
        </c:ser>
        <c:dLbls>
          <c:showLegendKey val="0"/>
          <c:showVal val="0"/>
          <c:showCatName val="0"/>
          <c:showSerName val="0"/>
          <c:showPercent val="0"/>
          <c:showBubbleSize val="0"/>
        </c:dLbls>
        <c:gapWidth val="219"/>
        <c:overlap val="-27"/>
        <c:axId val="303823552"/>
        <c:axId val="303830768"/>
      </c:barChart>
      <c:catAx>
        <c:axId val="30382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830768"/>
        <c:crosses val="autoZero"/>
        <c:auto val="1"/>
        <c:lblAlgn val="ctr"/>
        <c:lblOffset val="100"/>
        <c:noMultiLvlLbl val="0"/>
      </c:catAx>
      <c:valAx>
        <c:axId val="3038307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823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DT - Diagnostics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'Diagnostic Systems'!$A$2</c:f>
              <c:strCache>
                <c:ptCount val="1"/>
                <c:pt idx="0">
                  <c:v>BPM nAmps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Systems'!$B$2:$J$2</c:f>
              <c:numCache>
                <c:formatCode>General</c:formatCode>
                <c:ptCount val="9"/>
                <c:pt idx="0">
                  <c:v>7.2</c:v>
                </c:pt>
                <c:pt idx="1">
                  <c:v>0</c:v>
                </c:pt>
                <c:pt idx="2">
                  <c:v>0</c:v>
                </c:pt>
                <c:pt idx="3">
                  <c:v>3.9</c:v>
                </c:pt>
                <c:pt idx="4">
                  <c:v>0</c:v>
                </c:pt>
                <c:pt idx="5">
                  <c:v>0</c:v>
                </c:pt>
                <c:pt idx="6">
                  <c:v>0</c:v>
                </c:pt>
                <c:pt idx="7">
                  <c:v>0</c:v>
                </c:pt>
                <c:pt idx="8">
                  <c:v>0</c:v>
                </c:pt>
              </c:numCache>
            </c:numRef>
          </c:val>
          <c:extLst>
            <c:ext xmlns:c16="http://schemas.microsoft.com/office/drawing/2014/chart" uri="{C3380CC4-5D6E-409C-BE32-E72D297353CC}">
              <c16:uniqueId val="{00000000-1A66-4982-BD59-20FDF48B224D}"/>
            </c:ext>
          </c:extLst>
        </c:ser>
        <c:ser>
          <c:idx val="1"/>
          <c:order val="1"/>
          <c:tx>
            <c:strRef>
              <c:f>'Diagnostic Systems'!$A$3</c:f>
              <c:strCache>
                <c:ptCount val="1"/>
                <c:pt idx="0">
                  <c:v>30Hz Modulation</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Systems'!$B$3:$J$3</c:f>
              <c:numCache>
                <c:formatCode>General</c:formatCode>
                <c:ptCount val="9"/>
                <c:pt idx="0">
                  <c:v>4.2</c:v>
                </c:pt>
                <c:pt idx="1">
                  <c:v>0</c:v>
                </c:pt>
                <c:pt idx="2">
                  <c:v>0</c:v>
                </c:pt>
                <c:pt idx="3">
                  <c:v>1.2</c:v>
                </c:pt>
                <c:pt idx="4">
                  <c:v>0</c:v>
                </c:pt>
                <c:pt idx="5">
                  <c:v>0</c:v>
                </c:pt>
                <c:pt idx="6">
                  <c:v>0</c:v>
                </c:pt>
                <c:pt idx="7">
                  <c:v>0</c:v>
                </c:pt>
                <c:pt idx="8">
                  <c:v>0</c:v>
                </c:pt>
              </c:numCache>
            </c:numRef>
          </c:val>
          <c:extLst>
            <c:ext xmlns:c16="http://schemas.microsoft.com/office/drawing/2014/chart" uri="{C3380CC4-5D6E-409C-BE32-E72D297353CC}">
              <c16:uniqueId val="{00000001-1A66-4982-BD59-20FDF48B224D}"/>
            </c:ext>
          </c:extLst>
        </c:ser>
        <c:ser>
          <c:idx val="2"/>
          <c:order val="2"/>
          <c:tx>
            <c:strRef>
              <c:f>'Diagnostic Systems'!$A$4</c:f>
              <c:strCache>
                <c:ptCount val="1"/>
                <c:pt idx="0">
                  <c:v>Harps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Systems'!$B$4:$J$4</c:f>
              <c:numCache>
                <c:formatCode>General</c:formatCode>
                <c:ptCount val="9"/>
                <c:pt idx="0">
                  <c:v>0.5</c:v>
                </c:pt>
                <c:pt idx="1">
                  <c:v>0</c:v>
                </c:pt>
                <c:pt idx="2">
                  <c:v>0</c:v>
                </c:pt>
                <c:pt idx="3">
                  <c:v>1.2</c:v>
                </c:pt>
                <c:pt idx="4">
                  <c:v>1.2</c:v>
                </c:pt>
                <c:pt idx="5">
                  <c:v>0</c:v>
                </c:pt>
                <c:pt idx="6">
                  <c:v>0</c:v>
                </c:pt>
                <c:pt idx="7">
                  <c:v>0</c:v>
                </c:pt>
                <c:pt idx="8">
                  <c:v>0</c:v>
                </c:pt>
              </c:numCache>
            </c:numRef>
          </c:val>
          <c:extLst>
            <c:ext xmlns:c16="http://schemas.microsoft.com/office/drawing/2014/chart" uri="{C3380CC4-5D6E-409C-BE32-E72D297353CC}">
              <c16:uniqueId val="{00000002-1A66-4982-BD59-20FDF48B224D}"/>
            </c:ext>
          </c:extLst>
        </c:ser>
        <c:ser>
          <c:idx val="3"/>
          <c:order val="3"/>
          <c:tx>
            <c:strRef>
              <c:f>'Diagnostic Systems'!$A$5</c:f>
              <c:strCache>
                <c:ptCount val="1"/>
                <c:pt idx="0">
                  <c:v>Viewers</c:v>
                </c:pt>
              </c:strCache>
            </c:strRef>
          </c:tx>
          <c:spPr>
            <a:solidFill>
              <a:schemeClr val="accent4"/>
            </a:solidFill>
            <a:ln>
              <a:noFill/>
            </a:ln>
            <a:effectLst/>
          </c:spPr>
          <c:invertIfNegative val="0"/>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Systems'!$B$5:$J$5</c:f>
              <c:numCache>
                <c:formatCode>General</c:formatCode>
                <c:ptCount val="9"/>
                <c:pt idx="0">
                  <c:v>0.5</c:v>
                </c:pt>
                <c:pt idx="1">
                  <c:v>0</c:v>
                </c:pt>
                <c:pt idx="2">
                  <c:v>0</c:v>
                </c:pt>
                <c:pt idx="3">
                  <c:v>9</c:v>
                </c:pt>
                <c:pt idx="4">
                  <c:v>2.6</c:v>
                </c:pt>
                <c:pt idx="5">
                  <c:v>0</c:v>
                </c:pt>
                <c:pt idx="6">
                  <c:v>0</c:v>
                </c:pt>
                <c:pt idx="7">
                  <c:v>0</c:v>
                </c:pt>
                <c:pt idx="8">
                  <c:v>0</c:v>
                </c:pt>
              </c:numCache>
            </c:numRef>
          </c:val>
          <c:extLst>
            <c:ext xmlns:c16="http://schemas.microsoft.com/office/drawing/2014/chart" uri="{C3380CC4-5D6E-409C-BE32-E72D297353CC}">
              <c16:uniqueId val="{00000003-1A66-4982-BD59-20FDF48B224D}"/>
            </c:ext>
          </c:extLst>
        </c:ser>
        <c:ser>
          <c:idx val="4"/>
          <c:order val="4"/>
          <c:tx>
            <c:strRef>
              <c:f>'Diagnostic Systems'!$A$6</c:f>
              <c:strCache>
                <c:ptCount val="1"/>
                <c:pt idx="0">
                  <c:v>30Hz Sync</c:v>
                </c:pt>
              </c:strCache>
            </c:strRef>
          </c:tx>
          <c:spPr>
            <a:solidFill>
              <a:srgbClr val="FF0000"/>
            </a:solidFill>
            <a:ln>
              <a:noFill/>
            </a:ln>
            <a:effectLst/>
          </c:spPr>
          <c:invertIfNegative val="0"/>
          <c:trendline>
            <c:spPr>
              <a:ln w="19050" cap="rnd">
                <a:solidFill>
                  <a:srgbClr val="FF0000"/>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Systems'!$B$6:$J$6</c:f>
              <c:numCache>
                <c:formatCode>General</c:formatCode>
                <c:ptCount val="9"/>
                <c:pt idx="0">
                  <c:v>0</c:v>
                </c:pt>
                <c:pt idx="1">
                  <c:v>0</c:v>
                </c:pt>
                <c:pt idx="2">
                  <c:v>0</c:v>
                </c:pt>
                <c:pt idx="3">
                  <c:v>0.5</c:v>
                </c:pt>
                <c:pt idx="4">
                  <c:v>0</c:v>
                </c:pt>
                <c:pt idx="5">
                  <c:v>0</c:v>
                </c:pt>
                <c:pt idx="6">
                  <c:v>0</c:v>
                </c:pt>
                <c:pt idx="7">
                  <c:v>0</c:v>
                </c:pt>
                <c:pt idx="8">
                  <c:v>0</c:v>
                </c:pt>
              </c:numCache>
            </c:numRef>
          </c:val>
          <c:extLst>
            <c:ext xmlns:c16="http://schemas.microsoft.com/office/drawing/2014/chart" uri="{C3380CC4-5D6E-409C-BE32-E72D297353CC}">
              <c16:uniqueId val="{00000004-1A66-4982-BD59-20FDF48B224D}"/>
            </c:ext>
          </c:extLst>
        </c:ser>
        <c:ser>
          <c:idx val="5"/>
          <c:order val="5"/>
          <c:tx>
            <c:strRef>
              <c:f>'Diagnostic Systems'!$A$7</c:f>
              <c:strCache>
                <c:ptCount val="1"/>
                <c:pt idx="0">
                  <c:v>BPMs - SEE</c:v>
                </c:pt>
              </c:strCache>
            </c:strRef>
          </c:tx>
          <c:spPr>
            <a:solidFill>
              <a:schemeClr val="accent6"/>
            </a:solidFill>
            <a:ln>
              <a:noFill/>
            </a:ln>
            <a:effectLst/>
          </c:spPr>
          <c:invertIfNegative val="0"/>
          <c:trendline>
            <c:spPr>
              <a:ln w="19050" cap="rnd">
                <a:solidFill>
                  <a:schemeClr val="accent6"/>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Systems'!$B$7:$J$7</c:f>
              <c:numCache>
                <c:formatCode>General</c:formatCode>
                <c:ptCount val="9"/>
                <c:pt idx="0">
                  <c:v>0</c:v>
                </c:pt>
                <c:pt idx="1">
                  <c:v>0</c:v>
                </c:pt>
                <c:pt idx="2">
                  <c:v>0.8</c:v>
                </c:pt>
                <c:pt idx="3">
                  <c:v>0</c:v>
                </c:pt>
                <c:pt idx="4">
                  <c:v>0</c:v>
                </c:pt>
                <c:pt idx="5">
                  <c:v>0</c:v>
                </c:pt>
                <c:pt idx="6">
                  <c:v>0</c:v>
                </c:pt>
                <c:pt idx="7">
                  <c:v>22.4</c:v>
                </c:pt>
                <c:pt idx="8">
                  <c:v>1.6</c:v>
                </c:pt>
              </c:numCache>
            </c:numRef>
          </c:val>
          <c:extLst>
            <c:ext xmlns:c16="http://schemas.microsoft.com/office/drawing/2014/chart" uri="{C3380CC4-5D6E-409C-BE32-E72D297353CC}">
              <c16:uniqueId val="{00000005-1A66-4982-BD59-20FDF48B224D}"/>
            </c:ext>
          </c:extLst>
        </c:ser>
        <c:ser>
          <c:idx val="6"/>
          <c:order val="6"/>
          <c:tx>
            <c:strRef>
              <c:f>'Diagnostic Systems'!$A$8</c:f>
              <c:strCache>
                <c:ptCount val="1"/>
                <c:pt idx="0">
                  <c:v>Fast Feedback</c:v>
                </c:pt>
              </c:strCache>
            </c:strRef>
          </c:tx>
          <c:spPr>
            <a:solidFill>
              <a:schemeClr val="accent1">
                <a:lumMod val="60000"/>
              </a:schemeClr>
            </a:solidFill>
            <a:ln>
              <a:noFill/>
            </a:ln>
            <a:effectLst/>
          </c:spPr>
          <c:invertIfNegative val="0"/>
          <c:trendline>
            <c:spPr>
              <a:ln w="19050" cap="rnd">
                <a:solidFill>
                  <a:schemeClr val="accent1">
                    <a:lumMod val="60000"/>
                  </a:schemeClr>
                </a:solidFill>
                <a:prstDash val="sysDot"/>
              </a:ln>
              <a:effectLst/>
            </c:spPr>
            <c:trendlineType val="linear"/>
            <c:dispRSqr val="0"/>
            <c:dispEq val="0"/>
          </c:trendline>
          <c:cat>
            <c:strRef>
              <c:f>'Diagnostic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'Diagnostic Systems'!$B$8:$J$8</c:f>
              <c:numCache>
                <c:formatCode>General</c:formatCode>
                <c:ptCount val="9"/>
                <c:pt idx="0">
                  <c:v>0</c:v>
                </c:pt>
                <c:pt idx="1">
                  <c:v>0</c:v>
                </c:pt>
                <c:pt idx="2">
                  <c:v>0</c:v>
                </c:pt>
                <c:pt idx="3">
                  <c:v>0</c:v>
                </c:pt>
                <c:pt idx="4">
                  <c:v>5</c:v>
                </c:pt>
                <c:pt idx="5">
                  <c:v>0</c:v>
                </c:pt>
                <c:pt idx="6">
                  <c:v>0</c:v>
                </c:pt>
                <c:pt idx="7">
                  <c:v>0</c:v>
                </c:pt>
                <c:pt idx="8">
                  <c:v>0</c:v>
                </c:pt>
              </c:numCache>
            </c:numRef>
          </c:val>
          <c:extLst>
            <c:ext xmlns:c16="http://schemas.microsoft.com/office/drawing/2014/chart" uri="{C3380CC4-5D6E-409C-BE32-E72D297353CC}">
              <c16:uniqueId val="{00000006-1A66-4982-BD59-20FDF48B224D}"/>
            </c:ext>
          </c:extLst>
        </c:ser>
        <c:dLbls>
          <c:showLegendKey val="0"/>
          <c:showVal val="0"/>
          <c:showCatName val="0"/>
          <c:showSerName val="0"/>
          <c:showPercent val="0"/>
          <c:showBubbleSize val="0"/>
        </c:dLbls>
        <c:gapWidth val="219"/>
        <c:overlap val="-27"/>
        <c:axId val="534258888"/>
        <c:axId val="534262496"/>
      </c:barChart>
      <c:catAx>
        <c:axId val="53425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262496"/>
        <c:crosses val="autoZero"/>
        <c:auto val="1"/>
        <c:lblAlgn val="ctr"/>
        <c:lblOffset val="100"/>
        <c:noMultiLvlLbl val="0"/>
      </c:catAx>
      <c:valAx>
        <c:axId val="534262496"/>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258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DT - Information</a:t>
            </a:r>
            <a:r>
              <a:rPr lang="en-US" baseline="0"/>
              <a:t> </a:t>
            </a:r>
            <a:r>
              <a:rPr lang="en-US"/>
              <a:t>Sytems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'INFO Systems'!$A$2</c:f>
              <c:strCache>
                <c:ptCount val="1"/>
                <c:pt idx="0">
                  <c:v>IOC LL Apps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'INFO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'INFO Systems'!$B$2:$J$2</c:f>
              <c:numCache>
                <c:formatCode>General</c:formatCode>
                <c:ptCount val="9"/>
                <c:pt idx="3">
                  <c:v>20</c:v>
                </c:pt>
                <c:pt idx="4">
                  <c:v>1.5</c:v>
                </c:pt>
                <c:pt idx="6">
                  <c:v>2.6</c:v>
                </c:pt>
                <c:pt idx="7">
                  <c:v>6</c:v>
                </c:pt>
                <c:pt idx="8">
                  <c:v>1.1000000000000001</c:v>
                </c:pt>
              </c:numCache>
            </c:numRef>
          </c:val>
          <c:extLst>
            <c:ext xmlns:c16="http://schemas.microsoft.com/office/drawing/2014/chart" uri="{C3380CC4-5D6E-409C-BE32-E72D297353CC}">
              <c16:uniqueId val="{00000000-81AE-4A34-92C0-FA051A7BDD88}"/>
            </c:ext>
          </c:extLst>
        </c:ser>
        <c:ser>
          <c:idx val="1"/>
          <c:order val="1"/>
          <c:tx>
            <c:strRef>
              <c:f>'INFO Systems'!$A$3</c:f>
              <c:strCache>
                <c:ptCount val="1"/>
                <c:pt idx="0">
                  <c:v>Network</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'INFO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'INFO Systems'!$B$3:$J$3</c:f>
              <c:numCache>
                <c:formatCode>General</c:formatCode>
                <c:ptCount val="9"/>
                <c:pt idx="5">
                  <c:v>11</c:v>
                </c:pt>
                <c:pt idx="7">
                  <c:v>0.2</c:v>
                </c:pt>
              </c:numCache>
            </c:numRef>
          </c:val>
          <c:extLst>
            <c:ext xmlns:c16="http://schemas.microsoft.com/office/drawing/2014/chart" uri="{C3380CC4-5D6E-409C-BE32-E72D297353CC}">
              <c16:uniqueId val="{00000001-81AE-4A34-92C0-FA051A7BDD88}"/>
            </c:ext>
          </c:extLst>
        </c:ser>
        <c:ser>
          <c:idx val="2"/>
          <c:order val="2"/>
          <c:tx>
            <c:strRef>
              <c:f>'INFO Systems'!$A$4</c:f>
              <c:strCache>
                <c:ptCount val="1"/>
                <c:pt idx="0">
                  <c:v>Unix Apps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'INFO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'INFO Systems'!$B$4:$J$4</c:f>
              <c:numCache>
                <c:formatCode>General</c:formatCode>
                <c:ptCount val="9"/>
                <c:pt idx="0">
                  <c:v>1.5</c:v>
                </c:pt>
                <c:pt idx="1">
                  <c:v>0.7</c:v>
                </c:pt>
                <c:pt idx="2">
                  <c:v>0</c:v>
                </c:pt>
                <c:pt idx="3">
                  <c:v>2</c:v>
                </c:pt>
                <c:pt idx="4">
                  <c:v>11</c:v>
                </c:pt>
                <c:pt idx="6">
                  <c:v>0.6</c:v>
                </c:pt>
                <c:pt idx="7">
                  <c:v>2.2000000000000002</c:v>
                </c:pt>
                <c:pt idx="8">
                  <c:v>1.3</c:v>
                </c:pt>
              </c:numCache>
            </c:numRef>
          </c:val>
          <c:extLst>
            <c:ext xmlns:c16="http://schemas.microsoft.com/office/drawing/2014/chart" uri="{C3380CC4-5D6E-409C-BE32-E72D297353CC}">
              <c16:uniqueId val="{00000002-81AE-4A34-92C0-FA051A7BDD88}"/>
            </c:ext>
          </c:extLst>
        </c:ser>
        <c:ser>
          <c:idx val="3"/>
          <c:order val="3"/>
          <c:tx>
            <c:strRef>
              <c:f>'INFO Systems'!$A$5</c:f>
              <c:strCache>
                <c:ptCount val="1"/>
                <c:pt idx="0">
                  <c:v>SRVC Bldg. UPS</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trendline>
            <c:spPr>
              <a:ln w="19050" cap="rnd">
                <a:solidFill>
                  <a:schemeClr val="accent4"/>
                </a:solidFill>
                <a:prstDash val="sysDot"/>
              </a:ln>
              <a:effectLst/>
            </c:spPr>
            <c:trendlineType val="linear"/>
            <c:dispRSqr val="0"/>
            <c:dispEq val="0"/>
          </c:trendline>
          <c:cat>
            <c:strRef>
              <c:f>'INFO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'INFO Systems'!$B$5:$J$5</c:f>
              <c:numCache>
                <c:formatCode>General</c:formatCode>
                <c:ptCount val="9"/>
                <c:pt idx="3">
                  <c:v>6</c:v>
                </c:pt>
              </c:numCache>
            </c:numRef>
          </c:val>
          <c:extLst>
            <c:ext xmlns:c16="http://schemas.microsoft.com/office/drawing/2014/chart" uri="{C3380CC4-5D6E-409C-BE32-E72D297353CC}">
              <c16:uniqueId val="{00000003-81AE-4A34-92C0-FA051A7BDD88}"/>
            </c:ext>
          </c:extLst>
        </c:ser>
        <c:ser>
          <c:idx val="4"/>
          <c:order val="4"/>
          <c:tx>
            <c:strRef>
              <c:f>'INFO Systems'!$A$6</c:f>
              <c:strCache>
                <c:ptCount val="1"/>
                <c:pt idx="0">
                  <c:v>File Servers</c:v>
                </c:pt>
              </c:strCache>
            </c:strRef>
          </c:tx>
          <c:spPr>
            <a:solidFill>
              <a:schemeClr val="accent5"/>
            </a:solidFill>
            <a:ln>
              <a:noFill/>
            </a:ln>
            <a:effectLst/>
          </c:spPr>
          <c:invertIfNegative val="0"/>
          <c:cat>
            <c:strRef>
              <c:f>'INFO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'INFO Systems'!$B$6:$J$6</c:f>
              <c:numCache>
                <c:formatCode>General</c:formatCode>
                <c:ptCount val="9"/>
                <c:pt idx="4">
                  <c:v>0.5</c:v>
                </c:pt>
              </c:numCache>
            </c:numRef>
          </c:val>
          <c:extLst>
            <c:ext xmlns:c16="http://schemas.microsoft.com/office/drawing/2014/chart" uri="{C3380CC4-5D6E-409C-BE32-E72D297353CC}">
              <c16:uniqueId val="{00000004-81AE-4A34-92C0-FA051A7BDD88}"/>
            </c:ext>
          </c:extLst>
        </c:ser>
        <c:dLbls>
          <c:showLegendKey val="0"/>
          <c:showVal val="0"/>
          <c:showCatName val="0"/>
          <c:showSerName val="0"/>
          <c:showPercent val="0"/>
          <c:showBubbleSize val="0"/>
        </c:dLbls>
        <c:gapWidth val="219"/>
        <c:overlap val="-27"/>
        <c:axId val="554508928"/>
        <c:axId val="554507616"/>
      </c:barChart>
      <c:catAx>
        <c:axId val="55450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507616"/>
        <c:crosses val="autoZero"/>
        <c:auto val="1"/>
        <c:lblAlgn val="ctr"/>
        <c:lblOffset val="100"/>
        <c:noMultiLvlLbl val="0"/>
      </c:catAx>
      <c:valAx>
        <c:axId val="554507616"/>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508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DT - Cryogenic Systems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Cryogenics!$A$2</c:f>
              <c:strCache>
                <c:ptCount val="1"/>
                <c:pt idx="0">
                  <c:v>CHL1</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Cryogenics!$B$1:$J$1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Cryogenics!$B$2:$J$2</c:f>
              <c:numCache>
                <c:formatCode>General</c:formatCode>
                <c:ptCount val="9"/>
                <c:pt idx="0">
                  <c:v>3.5</c:v>
                </c:pt>
                <c:pt idx="1">
                  <c:v>4.5999999999999996</c:v>
                </c:pt>
                <c:pt idx="2">
                  <c:v>0</c:v>
                </c:pt>
                <c:pt idx="3">
                  <c:v>55</c:v>
                </c:pt>
                <c:pt idx="4">
                  <c:v>0</c:v>
                </c:pt>
                <c:pt idx="5">
                  <c:v>9.1</c:v>
                </c:pt>
                <c:pt idx="6">
                  <c:v>17</c:v>
                </c:pt>
                <c:pt idx="7">
                  <c:v>6.6</c:v>
                </c:pt>
                <c:pt idx="8">
                  <c:v>7.2</c:v>
                </c:pt>
              </c:numCache>
            </c:numRef>
          </c:val>
          <c:extLst>
            <c:ext xmlns:c16="http://schemas.microsoft.com/office/drawing/2014/chart" uri="{C3380CC4-5D6E-409C-BE32-E72D297353CC}">
              <c16:uniqueId val="{00000000-22BC-41FF-9368-DE35D809D15D}"/>
            </c:ext>
          </c:extLst>
        </c:ser>
        <c:ser>
          <c:idx val="1"/>
          <c:order val="1"/>
          <c:tx>
            <c:strRef>
              <c:f>Cryogenics!$A$3</c:f>
              <c:strCache>
                <c:ptCount val="1"/>
                <c:pt idx="0">
                  <c:v>CHL2</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Cryogenics!$B$1:$J$1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Cryogenics!$B$3:$J$3</c:f>
              <c:numCache>
                <c:formatCode>General</c:formatCode>
                <c:ptCount val="9"/>
                <c:pt idx="0">
                  <c:v>2.5</c:v>
                </c:pt>
                <c:pt idx="1">
                  <c:v>1.2</c:v>
                </c:pt>
                <c:pt idx="2">
                  <c:v>0</c:v>
                </c:pt>
                <c:pt idx="3">
                  <c:v>0</c:v>
                </c:pt>
                <c:pt idx="4">
                  <c:v>0</c:v>
                </c:pt>
                <c:pt idx="5">
                  <c:v>6.2</c:v>
                </c:pt>
                <c:pt idx="6">
                  <c:v>9</c:v>
                </c:pt>
                <c:pt idx="7">
                  <c:v>5.2</c:v>
                </c:pt>
                <c:pt idx="8">
                  <c:v>0</c:v>
                </c:pt>
              </c:numCache>
            </c:numRef>
          </c:val>
          <c:extLst>
            <c:ext xmlns:c16="http://schemas.microsoft.com/office/drawing/2014/chart" uri="{C3380CC4-5D6E-409C-BE32-E72D297353CC}">
              <c16:uniqueId val="{00000001-22BC-41FF-9368-DE35D809D15D}"/>
            </c:ext>
          </c:extLst>
        </c:ser>
        <c:ser>
          <c:idx val="2"/>
          <c:order val="2"/>
          <c:tx>
            <c:strRef>
              <c:f>Cryogenics!$A$4</c:f>
              <c:strCache>
                <c:ptCount val="1"/>
                <c:pt idx="0">
                  <c:v>Linacs</c:v>
                </c:pt>
              </c:strCache>
            </c:strRef>
          </c:tx>
          <c:spPr>
            <a:solidFill>
              <a:schemeClr val="accent3"/>
            </a:solidFill>
            <a:ln>
              <a:noFill/>
            </a:ln>
            <a:effectLst/>
          </c:spPr>
          <c:invertIfNegative val="0"/>
          <c:cat>
            <c:strRef>
              <c:f>Cryogenics!$B$1:$J$1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Cryogenics!$B$4:$J$4</c:f>
              <c:numCache>
                <c:formatCode>General</c:formatCode>
                <c:ptCount val="9"/>
                <c:pt idx="0">
                  <c:v>0</c:v>
                </c:pt>
                <c:pt idx="1">
                  <c:v>0</c:v>
                </c:pt>
                <c:pt idx="2">
                  <c:v>3.2</c:v>
                </c:pt>
                <c:pt idx="3">
                  <c:v>1</c:v>
                </c:pt>
                <c:pt idx="4">
                  <c:v>0</c:v>
                </c:pt>
                <c:pt idx="5">
                  <c:v>0</c:v>
                </c:pt>
                <c:pt idx="6">
                  <c:v>0</c:v>
                </c:pt>
                <c:pt idx="7">
                  <c:v>1.2</c:v>
                </c:pt>
                <c:pt idx="8">
                  <c:v>2.2000000000000002</c:v>
                </c:pt>
              </c:numCache>
            </c:numRef>
          </c:val>
          <c:extLst>
            <c:ext xmlns:c16="http://schemas.microsoft.com/office/drawing/2014/chart" uri="{C3380CC4-5D6E-409C-BE32-E72D297353CC}">
              <c16:uniqueId val="{00000002-22BC-41FF-9368-DE35D809D15D}"/>
            </c:ext>
          </c:extLst>
        </c:ser>
        <c:ser>
          <c:idx val="3"/>
          <c:order val="3"/>
          <c:tx>
            <c:strRef>
              <c:f>Cryogenics!$A$5</c:f>
              <c:strCache>
                <c:ptCount val="1"/>
                <c:pt idx="0">
                  <c:v>ESR</c:v>
                </c:pt>
              </c:strCache>
            </c:strRef>
          </c:tx>
          <c:spPr>
            <a:solidFill>
              <a:schemeClr val="accent4"/>
            </a:solidFill>
            <a:ln>
              <a:noFill/>
            </a:ln>
            <a:effectLst/>
          </c:spPr>
          <c:invertIfNegative val="0"/>
          <c:cat>
            <c:strRef>
              <c:f>Cryogenics!$B$1:$J$1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Cryogenics!$B$5:$J$5</c:f>
              <c:numCache>
                <c:formatCode>General</c:formatCode>
                <c:ptCount val="9"/>
                <c:pt idx="0">
                  <c:v>0</c:v>
                </c:pt>
                <c:pt idx="1">
                  <c:v>0</c:v>
                </c:pt>
                <c:pt idx="2">
                  <c:v>0</c:v>
                </c:pt>
                <c:pt idx="3">
                  <c:v>0</c:v>
                </c:pt>
                <c:pt idx="4">
                  <c:v>2.2000000000000002</c:v>
                </c:pt>
                <c:pt idx="5">
                  <c:v>0</c:v>
                </c:pt>
                <c:pt idx="6">
                  <c:v>0</c:v>
                </c:pt>
                <c:pt idx="7">
                  <c:v>0</c:v>
                </c:pt>
                <c:pt idx="8">
                  <c:v>0</c:v>
                </c:pt>
              </c:numCache>
            </c:numRef>
          </c:val>
          <c:extLst>
            <c:ext xmlns:c16="http://schemas.microsoft.com/office/drawing/2014/chart" uri="{C3380CC4-5D6E-409C-BE32-E72D297353CC}">
              <c16:uniqueId val="{00000003-22BC-41FF-9368-DE35D809D15D}"/>
            </c:ext>
          </c:extLst>
        </c:ser>
        <c:dLbls>
          <c:showLegendKey val="0"/>
          <c:showVal val="0"/>
          <c:showCatName val="0"/>
          <c:showSerName val="0"/>
          <c:showPercent val="0"/>
          <c:showBubbleSize val="0"/>
        </c:dLbls>
        <c:gapWidth val="219"/>
        <c:overlap val="-27"/>
        <c:axId val="543540728"/>
        <c:axId val="543542040"/>
      </c:barChart>
      <c:catAx>
        <c:axId val="543540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542040"/>
        <c:crosses val="autoZero"/>
        <c:auto val="1"/>
        <c:lblAlgn val="ctr"/>
        <c:lblOffset val="100"/>
        <c:noMultiLvlLbl val="0"/>
      </c:catAx>
      <c:valAx>
        <c:axId val="543542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540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DT- Other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Other!$A$2</c:f>
              <c:strCache>
                <c:ptCount val="1"/>
                <c:pt idx="0">
                  <c:v>Weather</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Other!$B$1:$J$1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Other!$B$2:$J$2</c:f>
              <c:numCache>
                <c:formatCode>General</c:formatCode>
                <c:ptCount val="9"/>
                <c:pt idx="0">
                  <c:v>0</c:v>
                </c:pt>
                <c:pt idx="1">
                  <c:v>0</c:v>
                </c:pt>
                <c:pt idx="2">
                  <c:v>4.5999999999999996</c:v>
                </c:pt>
                <c:pt idx="3">
                  <c:v>7</c:v>
                </c:pt>
                <c:pt idx="4">
                  <c:v>0</c:v>
                </c:pt>
                <c:pt idx="5">
                  <c:v>72</c:v>
                </c:pt>
                <c:pt idx="6">
                  <c:v>0.5</c:v>
                </c:pt>
                <c:pt idx="7">
                  <c:v>56</c:v>
                </c:pt>
                <c:pt idx="8">
                  <c:v>0</c:v>
                </c:pt>
              </c:numCache>
            </c:numRef>
          </c:val>
          <c:extLst>
            <c:ext xmlns:c16="http://schemas.microsoft.com/office/drawing/2014/chart" uri="{C3380CC4-5D6E-409C-BE32-E72D297353CC}">
              <c16:uniqueId val="{00000000-A6BA-4521-BC74-AC6644271210}"/>
            </c:ext>
          </c:extLst>
        </c:ser>
        <c:ser>
          <c:idx val="1"/>
          <c:order val="1"/>
          <c:tx>
            <c:strRef>
              <c:f>Other!$A$3</c:f>
              <c:strCache>
                <c:ptCount val="1"/>
                <c:pt idx="0">
                  <c:v>Unknown/Missing</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Other!$B$1:$J$1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Other!$B$3:$J$3</c:f>
              <c:numCache>
                <c:formatCode>General</c:formatCode>
                <c:ptCount val="9"/>
                <c:pt idx="0">
                  <c:v>2.7</c:v>
                </c:pt>
                <c:pt idx="1">
                  <c:v>1</c:v>
                </c:pt>
                <c:pt idx="2">
                  <c:v>6.1</c:v>
                </c:pt>
                <c:pt idx="3">
                  <c:v>19</c:v>
                </c:pt>
                <c:pt idx="4">
                  <c:v>3.2</c:v>
                </c:pt>
                <c:pt idx="5">
                  <c:v>0</c:v>
                </c:pt>
                <c:pt idx="6">
                  <c:v>1.9</c:v>
                </c:pt>
                <c:pt idx="7">
                  <c:v>11</c:v>
                </c:pt>
                <c:pt idx="8">
                  <c:v>5.2</c:v>
                </c:pt>
              </c:numCache>
            </c:numRef>
          </c:val>
          <c:extLst>
            <c:ext xmlns:c16="http://schemas.microsoft.com/office/drawing/2014/chart" uri="{C3380CC4-5D6E-409C-BE32-E72D297353CC}">
              <c16:uniqueId val="{00000001-A6BA-4521-BC74-AC6644271210}"/>
            </c:ext>
          </c:extLst>
        </c:ser>
        <c:ser>
          <c:idx val="2"/>
          <c:order val="2"/>
          <c:tx>
            <c:strRef>
              <c:f>Other!$A$4</c:f>
              <c:strCache>
                <c:ptCount val="1"/>
                <c:pt idx="0">
                  <c:v>Hall Downtime</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Other!$B$1:$J$1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Other!$B$4:$J$4</c:f>
              <c:numCache>
                <c:formatCode>General</c:formatCode>
                <c:ptCount val="9"/>
                <c:pt idx="0">
                  <c:v>0</c:v>
                </c:pt>
                <c:pt idx="1">
                  <c:v>0</c:v>
                </c:pt>
                <c:pt idx="2">
                  <c:v>0</c:v>
                </c:pt>
                <c:pt idx="3">
                  <c:v>1.5</c:v>
                </c:pt>
                <c:pt idx="4">
                  <c:v>1.8</c:v>
                </c:pt>
                <c:pt idx="5">
                  <c:v>1</c:v>
                </c:pt>
                <c:pt idx="6">
                  <c:v>0</c:v>
                </c:pt>
                <c:pt idx="7">
                  <c:v>4</c:v>
                </c:pt>
                <c:pt idx="8">
                  <c:v>1.2</c:v>
                </c:pt>
              </c:numCache>
            </c:numRef>
          </c:val>
          <c:extLst>
            <c:ext xmlns:c16="http://schemas.microsoft.com/office/drawing/2014/chart" uri="{C3380CC4-5D6E-409C-BE32-E72D297353CC}">
              <c16:uniqueId val="{00000002-A6BA-4521-BC74-AC6644271210}"/>
            </c:ext>
          </c:extLst>
        </c:ser>
        <c:dLbls>
          <c:showLegendKey val="0"/>
          <c:showVal val="0"/>
          <c:showCatName val="0"/>
          <c:showSerName val="0"/>
          <c:showPercent val="0"/>
          <c:showBubbleSize val="0"/>
        </c:dLbls>
        <c:gapWidth val="219"/>
        <c:overlap val="-27"/>
        <c:axId val="557006824"/>
        <c:axId val="557005184"/>
      </c:barChart>
      <c:catAx>
        <c:axId val="55700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005184"/>
        <c:crosses val="autoZero"/>
        <c:auto val="1"/>
        <c:lblAlgn val="ctr"/>
        <c:lblOffset val="100"/>
        <c:noMultiLvlLbl val="0"/>
      </c:catAx>
      <c:valAx>
        <c:axId val="557005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006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DT - Beam </a:t>
            </a:r>
            <a:r>
              <a:rPr lang="en-US" dirty="0"/>
              <a:t>Transport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'Beam Transport'!$A$2</c:f>
              <c:strCache>
                <c:ptCount val="1"/>
                <c:pt idx="0">
                  <c:v>Optics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'Beam Transport'!$B$1:$J$1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'Beam Transport'!$B$2:$J$2</c:f>
              <c:numCache>
                <c:formatCode>General</c:formatCode>
                <c:ptCount val="9"/>
                <c:pt idx="0">
                  <c:v>0</c:v>
                </c:pt>
                <c:pt idx="1">
                  <c:v>190</c:v>
                </c:pt>
                <c:pt idx="2">
                  <c:v>26</c:v>
                </c:pt>
                <c:pt idx="3">
                  <c:v>165</c:v>
                </c:pt>
                <c:pt idx="4">
                  <c:v>11</c:v>
                </c:pt>
                <c:pt idx="5">
                  <c:v>3</c:v>
                </c:pt>
                <c:pt idx="6">
                  <c:v>2</c:v>
                </c:pt>
                <c:pt idx="7">
                  <c:v>20</c:v>
                </c:pt>
                <c:pt idx="8">
                  <c:v>11</c:v>
                </c:pt>
              </c:numCache>
            </c:numRef>
          </c:val>
          <c:extLst>
            <c:ext xmlns:c16="http://schemas.microsoft.com/office/drawing/2014/chart" uri="{C3380CC4-5D6E-409C-BE32-E72D297353CC}">
              <c16:uniqueId val="{00000000-7CC9-4CE3-8ACE-3E28415FC64B}"/>
            </c:ext>
          </c:extLst>
        </c:ser>
        <c:ser>
          <c:idx val="1"/>
          <c:order val="1"/>
          <c:tx>
            <c:strRef>
              <c:f>'Beam Transport'!$A$3</c:f>
              <c:strCache>
                <c:ptCount val="1"/>
                <c:pt idx="0">
                  <c:v>Beam Loss</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'Beam Transport'!$B$1:$J$1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'Beam Transport'!$B$3:$J$3</c:f>
              <c:numCache>
                <c:formatCode>General</c:formatCode>
                <c:ptCount val="9"/>
                <c:pt idx="0">
                  <c:v>15</c:v>
                </c:pt>
                <c:pt idx="1">
                  <c:v>55</c:v>
                </c:pt>
                <c:pt idx="2">
                  <c:v>15</c:v>
                </c:pt>
                <c:pt idx="3">
                  <c:v>39</c:v>
                </c:pt>
                <c:pt idx="4">
                  <c:v>52</c:v>
                </c:pt>
                <c:pt idx="5">
                  <c:v>27</c:v>
                </c:pt>
                <c:pt idx="6">
                  <c:v>35</c:v>
                </c:pt>
                <c:pt idx="7">
                  <c:v>170</c:v>
                </c:pt>
                <c:pt idx="8">
                  <c:v>28</c:v>
                </c:pt>
              </c:numCache>
            </c:numRef>
          </c:val>
          <c:extLst>
            <c:ext xmlns:c16="http://schemas.microsoft.com/office/drawing/2014/chart" uri="{C3380CC4-5D6E-409C-BE32-E72D297353CC}">
              <c16:uniqueId val="{00000001-7CC9-4CE3-8ACE-3E28415FC64B}"/>
            </c:ext>
          </c:extLst>
        </c:ser>
        <c:ser>
          <c:idx val="2"/>
          <c:order val="2"/>
          <c:tx>
            <c:strRef>
              <c:f>'Beam Transport'!$A$4</c:f>
              <c:strCache>
                <c:ptCount val="1"/>
                <c:pt idx="0">
                  <c:v>Beam Instability</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'Beam Transport'!$B$1:$J$1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'Beam Transport'!$B$4:$J$4</c:f>
              <c:numCache>
                <c:formatCode>General</c:formatCode>
                <c:ptCount val="9"/>
                <c:pt idx="0">
                  <c:v>3</c:v>
                </c:pt>
                <c:pt idx="1">
                  <c:v>34</c:v>
                </c:pt>
                <c:pt idx="2">
                  <c:v>20</c:v>
                </c:pt>
                <c:pt idx="3">
                  <c:v>25</c:v>
                </c:pt>
                <c:pt idx="4">
                  <c:v>9</c:v>
                </c:pt>
                <c:pt idx="5">
                  <c:v>8</c:v>
                </c:pt>
                <c:pt idx="6">
                  <c:v>3</c:v>
                </c:pt>
                <c:pt idx="7">
                  <c:v>35</c:v>
                </c:pt>
                <c:pt idx="8">
                  <c:v>20</c:v>
                </c:pt>
              </c:numCache>
            </c:numRef>
          </c:val>
          <c:extLst>
            <c:ext xmlns:c16="http://schemas.microsoft.com/office/drawing/2014/chart" uri="{C3380CC4-5D6E-409C-BE32-E72D297353CC}">
              <c16:uniqueId val="{00000002-7CC9-4CE3-8ACE-3E28415FC64B}"/>
            </c:ext>
          </c:extLst>
        </c:ser>
        <c:ser>
          <c:idx val="3"/>
          <c:order val="3"/>
          <c:tx>
            <c:strRef>
              <c:f>'Beam Transport'!$A$5</c:f>
              <c:strCache>
                <c:ptCount val="1"/>
                <c:pt idx="0">
                  <c:v>Orbit</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strRef>
              <c:f>'Beam Transport'!$B$1:$J$1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'Beam Transport'!$B$5:$J$5</c:f>
              <c:numCache>
                <c:formatCode>General</c:formatCode>
                <c:ptCount val="9"/>
                <c:pt idx="0">
                  <c:v>14</c:v>
                </c:pt>
                <c:pt idx="1">
                  <c:v>7</c:v>
                </c:pt>
                <c:pt idx="2">
                  <c:v>9</c:v>
                </c:pt>
                <c:pt idx="3">
                  <c:v>26</c:v>
                </c:pt>
                <c:pt idx="4">
                  <c:v>7</c:v>
                </c:pt>
                <c:pt idx="5">
                  <c:v>7</c:v>
                </c:pt>
                <c:pt idx="6">
                  <c:v>8</c:v>
                </c:pt>
                <c:pt idx="7">
                  <c:v>21</c:v>
                </c:pt>
                <c:pt idx="8">
                  <c:v>35</c:v>
                </c:pt>
              </c:numCache>
            </c:numRef>
          </c:val>
          <c:extLst>
            <c:ext xmlns:c16="http://schemas.microsoft.com/office/drawing/2014/chart" uri="{C3380CC4-5D6E-409C-BE32-E72D297353CC}">
              <c16:uniqueId val="{00000003-7CC9-4CE3-8ACE-3E28415FC64B}"/>
            </c:ext>
          </c:extLst>
        </c:ser>
        <c:ser>
          <c:idx val="4"/>
          <c:order val="4"/>
          <c:tx>
            <c:strRef>
              <c:f>'Beam Transport'!$A$6</c:f>
              <c:strCache>
                <c:ptCount val="1"/>
                <c:pt idx="0">
                  <c:v>Beam Quality Check</c:v>
                </c:pt>
              </c:strCache>
            </c:strRef>
          </c:tx>
          <c:spPr>
            <a:solidFill>
              <a:schemeClr val="accent5"/>
            </a:solidFill>
            <a:ln>
              <a:noFill/>
            </a:ln>
            <a:effectLst/>
          </c:spPr>
          <c:invertIfNegative val="0"/>
          <c:cat>
            <c:strRef>
              <c:f>'Beam Transport'!$B$1:$J$1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'Beam Transport'!$B$6:$J$6</c:f>
              <c:numCache>
                <c:formatCode>General</c:formatCode>
                <c:ptCount val="9"/>
                <c:pt idx="0">
                  <c:v>1</c:v>
                </c:pt>
                <c:pt idx="1">
                  <c:v>4</c:v>
                </c:pt>
                <c:pt idx="2">
                  <c:v>16</c:v>
                </c:pt>
                <c:pt idx="3">
                  <c:v>39</c:v>
                </c:pt>
                <c:pt idx="4">
                  <c:v>8</c:v>
                </c:pt>
                <c:pt idx="5">
                  <c:v>9</c:v>
                </c:pt>
                <c:pt idx="6">
                  <c:v>5</c:v>
                </c:pt>
                <c:pt idx="7">
                  <c:v>22</c:v>
                </c:pt>
                <c:pt idx="8">
                  <c:v>12</c:v>
                </c:pt>
              </c:numCache>
            </c:numRef>
          </c:val>
          <c:extLst>
            <c:ext xmlns:c16="http://schemas.microsoft.com/office/drawing/2014/chart" uri="{C3380CC4-5D6E-409C-BE32-E72D297353CC}">
              <c16:uniqueId val="{00000004-7CC9-4CE3-8ACE-3E28415FC64B}"/>
            </c:ext>
          </c:extLst>
        </c:ser>
        <c:dLbls>
          <c:showLegendKey val="0"/>
          <c:showVal val="0"/>
          <c:showCatName val="0"/>
          <c:showSerName val="0"/>
          <c:showPercent val="0"/>
          <c:showBubbleSize val="0"/>
        </c:dLbls>
        <c:gapWidth val="219"/>
        <c:overlap val="-27"/>
        <c:axId val="448508912"/>
        <c:axId val="448507928"/>
      </c:barChart>
      <c:catAx>
        <c:axId val="44850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507928"/>
        <c:crosses val="autoZero"/>
        <c:auto val="1"/>
        <c:lblAlgn val="ctr"/>
        <c:lblOffset val="100"/>
        <c:noMultiLvlLbl val="0"/>
      </c:catAx>
      <c:valAx>
        <c:axId val="448507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508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smtClean="0"/>
              <a:t>Overall Control</a:t>
            </a:r>
            <a:r>
              <a:rPr lang="en-US" baseline="0" dirty="0" smtClean="0"/>
              <a:t> Systems</a:t>
            </a:r>
            <a:endParaRPr lang="en-US" dirty="0"/>
          </a:p>
        </c:rich>
      </c:tx>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AVAIL'!$A$8</c:f>
              <c:strCache>
                <c:ptCount val="1"/>
                <c:pt idx="0">
                  <c:v>Controls</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AVAIL'!$B$7:$H$7</c:f>
              <c:numCache>
                <c:formatCode>General</c:formatCode>
                <c:ptCount val="7"/>
                <c:pt idx="0">
                  <c:v>2017</c:v>
                </c:pt>
                <c:pt idx="1">
                  <c:v>2018</c:v>
                </c:pt>
                <c:pt idx="2">
                  <c:v>2019</c:v>
                </c:pt>
                <c:pt idx="3">
                  <c:v>2020</c:v>
                </c:pt>
                <c:pt idx="4">
                  <c:v>2021</c:v>
                </c:pt>
                <c:pt idx="5">
                  <c:v>2022</c:v>
                </c:pt>
                <c:pt idx="6">
                  <c:v>2023</c:v>
                </c:pt>
              </c:numCache>
            </c:numRef>
          </c:cat>
          <c:val>
            <c:numRef>
              <c:f>'All Systems AVAIL'!$B$8:$H$8</c:f>
              <c:numCache>
                <c:formatCode>General</c:formatCode>
                <c:ptCount val="7"/>
                <c:pt idx="0">
                  <c:v>99.2</c:v>
                </c:pt>
                <c:pt idx="1">
                  <c:v>99.6</c:v>
                </c:pt>
                <c:pt idx="2">
                  <c:v>99.8</c:v>
                </c:pt>
                <c:pt idx="3">
                  <c:v>99.8</c:v>
                </c:pt>
                <c:pt idx="4">
                  <c:v>99.4</c:v>
                </c:pt>
                <c:pt idx="5">
                  <c:v>99.8</c:v>
                </c:pt>
                <c:pt idx="6">
                  <c:v>99.8</c:v>
                </c:pt>
              </c:numCache>
            </c:numRef>
          </c:val>
          <c:smooth val="0"/>
          <c:extLst>
            <c:ext xmlns:c16="http://schemas.microsoft.com/office/drawing/2014/chart" uri="{C3380CC4-5D6E-409C-BE32-E72D297353CC}">
              <c16:uniqueId val="{00000000-4E1B-4795-B573-889C2EECC798}"/>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61705104"/>
        <c:axId val="461705432"/>
      </c:lineChart>
      <c:catAx>
        <c:axId val="461705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461705432"/>
        <c:crosses val="autoZero"/>
        <c:auto val="1"/>
        <c:lblAlgn val="ctr"/>
        <c:lblOffset val="100"/>
        <c:noMultiLvlLbl val="0"/>
      </c:catAx>
      <c:valAx>
        <c:axId val="461705432"/>
        <c:scaling>
          <c:orientation val="minMax"/>
        </c:scaling>
        <c:delete val="1"/>
        <c:axPos val="l"/>
        <c:numFmt formatCode="General" sourceLinked="1"/>
        <c:majorTickMark val="none"/>
        <c:minorTickMark val="none"/>
        <c:tickLblPos val="nextTo"/>
        <c:crossAx val="461705104"/>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DT - Controls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Controls!$A$2</c:f>
              <c:strCache>
                <c:ptCount val="1"/>
                <c:pt idx="0">
                  <c:v>IOCs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Controls!$B$1:$J$1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Controls!$B$2:$J$2</c:f>
              <c:numCache>
                <c:formatCode>General</c:formatCode>
                <c:ptCount val="9"/>
                <c:pt idx="0">
                  <c:v>3.6</c:v>
                </c:pt>
                <c:pt idx="1">
                  <c:v>11.5</c:v>
                </c:pt>
                <c:pt idx="2">
                  <c:v>12.5</c:v>
                </c:pt>
                <c:pt idx="3">
                  <c:v>19</c:v>
                </c:pt>
                <c:pt idx="4">
                  <c:v>4.5</c:v>
                </c:pt>
                <c:pt idx="5">
                  <c:v>0</c:v>
                </c:pt>
                <c:pt idx="6">
                  <c:v>19</c:v>
                </c:pt>
                <c:pt idx="7">
                  <c:v>15</c:v>
                </c:pt>
                <c:pt idx="8">
                  <c:v>7.5</c:v>
                </c:pt>
              </c:numCache>
            </c:numRef>
          </c:val>
          <c:extLst>
            <c:ext xmlns:c16="http://schemas.microsoft.com/office/drawing/2014/chart" uri="{C3380CC4-5D6E-409C-BE32-E72D297353CC}">
              <c16:uniqueId val="{00000000-A271-408B-8B46-7CE84F6FA4D1}"/>
            </c:ext>
          </c:extLst>
        </c:ser>
        <c:ser>
          <c:idx val="1"/>
          <c:order val="1"/>
          <c:tx>
            <c:strRef>
              <c:f>Controls!$A$3</c:f>
              <c:strCache>
                <c:ptCount val="1"/>
                <c:pt idx="0">
                  <c:v>CAMAC</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Controls!$B$1:$J$1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Controls!$B$3:$J$3</c:f>
              <c:numCache>
                <c:formatCode>General</c:formatCode>
                <c:ptCount val="9"/>
                <c:pt idx="0">
                  <c:v>3</c:v>
                </c:pt>
                <c:pt idx="1">
                  <c:v>1.5</c:v>
                </c:pt>
                <c:pt idx="2">
                  <c:v>1</c:v>
                </c:pt>
                <c:pt idx="3">
                  <c:v>0</c:v>
                </c:pt>
                <c:pt idx="4">
                  <c:v>0</c:v>
                </c:pt>
                <c:pt idx="5">
                  <c:v>0</c:v>
                </c:pt>
                <c:pt idx="6">
                  <c:v>0</c:v>
                </c:pt>
                <c:pt idx="7">
                  <c:v>2</c:v>
                </c:pt>
                <c:pt idx="8">
                  <c:v>0.75</c:v>
                </c:pt>
              </c:numCache>
            </c:numRef>
          </c:val>
          <c:extLst>
            <c:ext xmlns:c16="http://schemas.microsoft.com/office/drawing/2014/chart" uri="{C3380CC4-5D6E-409C-BE32-E72D297353CC}">
              <c16:uniqueId val="{00000001-A271-408B-8B46-7CE84F6FA4D1}"/>
            </c:ext>
          </c:extLst>
        </c:ser>
        <c:dLbls>
          <c:showLegendKey val="0"/>
          <c:showVal val="0"/>
          <c:showCatName val="0"/>
          <c:showSerName val="0"/>
          <c:showPercent val="0"/>
          <c:showBubbleSize val="0"/>
        </c:dLbls>
        <c:gapWidth val="219"/>
        <c:overlap val="-27"/>
        <c:axId val="567204176"/>
        <c:axId val="567205488"/>
      </c:barChart>
      <c:catAx>
        <c:axId val="56720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205488"/>
        <c:crosses val="autoZero"/>
        <c:auto val="1"/>
        <c:lblAlgn val="ctr"/>
        <c:lblOffset val="100"/>
        <c:noMultiLvlLbl val="0"/>
      </c:catAx>
      <c:valAx>
        <c:axId val="56720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204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smtClean="0"/>
              <a:t>Overall RF Systems</a:t>
            </a:r>
            <a:endParaRPr lang="en-US" dirty="0"/>
          </a:p>
        </c:rich>
      </c:tx>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AVAIL'!$A$35</c:f>
              <c:strCache>
                <c:ptCount val="1"/>
                <c:pt idx="0">
                  <c:v>RF</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AVAIL'!$B$34:$H$34</c:f>
              <c:numCache>
                <c:formatCode>General</c:formatCode>
                <c:ptCount val="7"/>
                <c:pt idx="0">
                  <c:v>2017</c:v>
                </c:pt>
                <c:pt idx="1">
                  <c:v>2018</c:v>
                </c:pt>
                <c:pt idx="2">
                  <c:v>2019</c:v>
                </c:pt>
                <c:pt idx="3">
                  <c:v>2020</c:v>
                </c:pt>
                <c:pt idx="4">
                  <c:v>2021</c:v>
                </c:pt>
                <c:pt idx="5">
                  <c:v>2022</c:v>
                </c:pt>
                <c:pt idx="6">
                  <c:v>2023</c:v>
                </c:pt>
              </c:numCache>
            </c:numRef>
          </c:cat>
          <c:val>
            <c:numRef>
              <c:f>'All Systems AVAIL'!$B$35:$H$35</c:f>
              <c:numCache>
                <c:formatCode>General</c:formatCode>
                <c:ptCount val="7"/>
                <c:pt idx="0">
                  <c:v>95.8</c:v>
                </c:pt>
                <c:pt idx="1">
                  <c:v>96.5</c:v>
                </c:pt>
                <c:pt idx="2">
                  <c:v>98.8</c:v>
                </c:pt>
                <c:pt idx="3">
                  <c:v>98.2</c:v>
                </c:pt>
                <c:pt idx="4">
                  <c:v>98.4</c:v>
                </c:pt>
                <c:pt idx="5">
                  <c:v>98.5</c:v>
                </c:pt>
                <c:pt idx="6">
                  <c:v>98.1</c:v>
                </c:pt>
              </c:numCache>
            </c:numRef>
          </c:val>
          <c:smooth val="0"/>
          <c:extLst>
            <c:ext xmlns:c16="http://schemas.microsoft.com/office/drawing/2014/chart" uri="{C3380CC4-5D6E-409C-BE32-E72D297353CC}">
              <c16:uniqueId val="{00000000-AA9E-4BD6-8B4F-B458AD8D90BA}"/>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38469152"/>
        <c:axId val="538469480"/>
      </c:lineChart>
      <c:catAx>
        <c:axId val="538469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38469480"/>
        <c:crosses val="autoZero"/>
        <c:auto val="1"/>
        <c:lblAlgn val="ctr"/>
        <c:lblOffset val="100"/>
        <c:noMultiLvlLbl val="0"/>
      </c:catAx>
      <c:valAx>
        <c:axId val="538469480"/>
        <c:scaling>
          <c:orientation val="minMax"/>
          <c:max val="100"/>
        </c:scaling>
        <c:delete val="1"/>
        <c:axPos val="l"/>
        <c:numFmt formatCode="General" sourceLinked="1"/>
        <c:majorTickMark val="none"/>
        <c:minorTickMark val="none"/>
        <c:tickLblPos val="nextTo"/>
        <c:crossAx val="53846915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DT - RF </a:t>
            </a:r>
            <a:r>
              <a:rPr lang="en-US" dirty="0"/>
              <a:t>Systems</a:t>
            </a:r>
          </a:p>
        </c:rich>
      </c:tx>
      <c:layout>
        <c:manualLayout>
          <c:xMode val="edge"/>
          <c:yMode val="edge"/>
          <c:x val="0.42199915678167649"/>
          <c:y val="2.00836820083682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358705161854769E-2"/>
          <c:y val="0.16708333333333336"/>
          <c:w val="0.89019685039370078"/>
          <c:h val="0.56412766112569257"/>
        </c:manualLayout>
      </c:layout>
      <c:barChart>
        <c:barDir val="col"/>
        <c:grouping val="clustered"/>
        <c:varyColors val="0"/>
        <c:ser>
          <c:idx val="0"/>
          <c:order val="0"/>
          <c:tx>
            <c:strRef>
              <c:f>'RF Systems'!$A$2</c:f>
              <c:strCache>
                <c:ptCount val="1"/>
                <c:pt idx="0">
                  <c:v>Cryomodules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'RF Systems'!$B$1:$J$1</c:f>
              <c:numCache>
                <c:formatCode>General</c:formatCode>
                <c:ptCount val="9"/>
                <c:pt idx="0">
                  <c:v>2017</c:v>
                </c:pt>
                <c:pt idx="1">
                  <c:v>2018</c:v>
                </c:pt>
                <c:pt idx="2">
                  <c:v>2018</c:v>
                </c:pt>
                <c:pt idx="3">
                  <c:v>2019</c:v>
                </c:pt>
                <c:pt idx="4">
                  <c:v>2020</c:v>
                </c:pt>
                <c:pt idx="5">
                  <c:v>2020</c:v>
                </c:pt>
                <c:pt idx="6">
                  <c:v>2021</c:v>
                </c:pt>
                <c:pt idx="7">
                  <c:v>2022</c:v>
                </c:pt>
                <c:pt idx="8">
                  <c:v>2023</c:v>
                </c:pt>
              </c:numCache>
            </c:numRef>
          </c:cat>
          <c:val>
            <c:numRef>
              <c:f>'RF Systems'!$B$2:$J$2</c:f>
              <c:numCache>
                <c:formatCode>General</c:formatCode>
                <c:ptCount val="9"/>
                <c:pt idx="0">
                  <c:v>40</c:v>
                </c:pt>
                <c:pt idx="1">
                  <c:v>38</c:v>
                </c:pt>
                <c:pt idx="2">
                  <c:v>80</c:v>
                </c:pt>
                <c:pt idx="3">
                  <c:v>75</c:v>
                </c:pt>
                <c:pt idx="4">
                  <c:v>43</c:v>
                </c:pt>
                <c:pt idx="5">
                  <c:v>62</c:v>
                </c:pt>
                <c:pt idx="6">
                  <c:v>65</c:v>
                </c:pt>
                <c:pt idx="7">
                  <c:v>150</c:v>
                </c:pt>
                <c:pt idx="8">
                  <c:v>45</c:v>
                </c:pt>
              </c:numCache>
            </c:numRef>
          </c:val>
          <c:extLst>
            <c:ext xmlns:c16="http://schemas.microsoft.com/office/drawing/2014/chart" uri="{C3380CC4-5D6E-409C-BE32-E72D297353CC}">
              <c16:uniqueId val="{00000000-8809-4221-8C31-787D4C3BB669}"/>
            </c:ext>
          </c:extLst>
        </c:ser>
        <c:ser>
          <c:idx val="1"/>
          <c:order val="1"/>
          <c:tx>
            <c:strRef>
              <c:f>'RF Systems'!$A$3</c:f>
              <c:strCache>
                <c:ptCount val="1"/>
                <c:pt idx="0">
                  <c:v>RF Cavities</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numRef>
              <c:f>'RF Systems'!$B$1:$J$1</c:f>
              <c:numCache>
                <c:formatCode>General</c:formatCode>
                <c:ptCount val="9"/>
                <c:pt idx="0">
                  <c:v>2017</c:v>
                </c:pt>
                <c:pt idx="1">
                  <c:v>2018</c:v>
                </c:pt>
                <c:pt idx="2">
                  <c:v>2018</c:v>
                </c:pt>
                <c:pt idx="3">
                  <c:v>2019</c:v>
                </c:pt>
                <c:pt idx="4">
                  <c:v>2020</c:v>
                </c:pt>
                <c:pt idx="5">
                  <c:v>2020</c:v>
                </c:pt>
                <c:pt idx="6">
                  <c:v>2021</c:v>
                </c:pt>
                <c:pt idx="7">
                  <c:v>2022</c:v>
                </c:pt>
                <c:pt idx="8">
                  <c:v>2023</c:v>
                </c:pt>
              </c:numCache>
            </c:numRef>
          </c:cat>
          <c:val>
            <c:numRef>
              <c:f>'RF Systems'!$B$3:$J$3</c:f>
              <c:numCache>
                <c:formatCode>General</c:formatCode>
                <c:ptCount val="9"/>
                <c:pt idx="0">
                  <c:v>25</c:v>
                </c:pt>
                <c:pt idx="1">
                  <c:v>16</c:v>
                </c:pt>
                <c:pt idx="2">
                  <c:v>35</c:v>
                </c:pt>
                <c:pt idx="3">
                  <c:v>38</c:v>
                </c:pt>
                <c:pt idx="4">
                  <c:v>27</c:v>
                </c:pt>
                <c:pt idx="5">
                  <c:v>34</c:v>
                </c:pt>
                <c:pt idx="6">
                  <c:v>80</c:v>
                </c:pt>
                <c:pt idx="7">
                  <c:v>95</c:v>
                </c:pt>
                <c:pt idx="8">
                  <c:v>50</c:v>
                </c:pt>
              </c:numCache>
            </c:numRef>
          </c:val>
          <c:extLst>
            <c:ext xmlns:c16="http://schemas.microsoft.com/office/drawing/2014/chart" uri="{C3380CC4-5D6E-409C-BE32-E72D297353CC}">
              <c16:uniqueId val="{00000001-8809-4221-8C31-787D4C3BB669}"/>
            </c:ext>
          </c:extLst>
        </c:ser>
        <c:ser>
          <c:idx val="2"/>
          <c:order val="2"/>
          <c:tx>
            <c:strRef>
              <c:f>'RF Systems'!$A$4</c:f>
              <c:strCache>
                <c:ptCount val="1"/>
                <c:pt idx="0">
                  <c:v>RF Separators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numRef>
              <c:f>'RF Systems'!$B$1:$J$1</c:f>
              <c:numCache>
                <c:formatCode>General</c:formatCode>
                <c:ptCount val="9"/>
                <c:pt idx="0">
                  <c:v>2017</c:v>
                </c:pt>
                <c:pt idx="1">
                  <c:v>2018</c:v>
                </c:pt>
                <c:pt idx="2">
                  <c:v>2018</c:v>
                </c:pt>
                <c:pt idx="3">
                  <c:v>2019</c:v>
                </c:pt>
                <c:pt idx="4">
                  <c:v>2020</c:v>
                </c:pt>
                <c:pt idx="5">
                  <c:v>2020</c:v>
                </c:pt>
                <c:pt idx="6">
                  <c:v>2021</c:v>
                </c:pt>
                <c:pt idx="7">
                  <c:v>2022</c:v>
                </c:pt>
                <c:pt idx="8">
                  <c:v>2023</c:v>
                </c:pt>
              </c:numCache>
            </c:numRef>
          </c:cat>
          <c:val>
            <c:numRef>
              <c:f>'RF Systems'!$B$4:$J$4</c:f>
              <c:numCache>
                <c:formatCode>General</c:formatCode>
                <c:ptCount val="9"/>
                <c:pt idx="0">
                  <c:v>56</c:v>
                </c:pt>
                <c:pt idx="1">
                  <c:v>7</c:v>
                </c:pt>
                <c:pt idx="2">
                  <c:v>35</c:v>
                </c:pt>
                <c:pt idx="3">
                  <c:v>49</c:v>
                </c:pt>
                <c:pt idx="4">
                  <c:v>11</c:v>
                </c:pt>
                <c:pt idx="5">
                  <c:v>25</c:v>
                </c:pt>
                <c:pt idx="6">
                  <c:v>32</c:v>
                </c:pt>
                <c:pt idx="7">
                  <c:v>25</c:v>
                </c:pt>
                <c:pt idx="8">
                  <c:v>13</c:v>
                </c:pt>
              </c:numCache>
            </c:numRef>
          </c:val>
          <c:extLst>
            <c:ext xmlns:c16="http://schemas.microsoft.com/office/drawing/2014/chart" uri="{C3380CC4-5D6E-409C-BE32-E72D297353CC}">
              <c16:uniqueId val="{00000002-8809-4221-8C31-787D4C3BB669}"/>
            </c:ext>
          </c:extLst>
        </c:ser>
        <c:ser>
          <c:idx val="3"/>
          <c:order val="3"/>
          <c:tx>
            <c:strRef>
              <c:f>'RF Systems'!$A$5</c:f>
              <c:strCache>
                <c:ptCount val="1"/>
                <c:pt idx="0">
                  <c:v>Warm RF</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numRef>
              <c:f>'RF Systems'!$B$1:$J$1</c:f>
              <c:numCache>
                <c:formatCode>General</c:formatCode>
                <c:ptCount val="9"/>
                <c:pt idx="0">
                  <c:v>2017</c:v>
                </c:pt>
                <c:pt idx="1">
                  <c:v>2018</c:v>
                </c:pt>
                <c:pt idx="2">
                  <c:v>2018</c:v>
                </c:pt>
                <c:pt idx="3">
                  <c:v>2019</c:v>
                </c:pt>
                <c:pt idx="4">
                  <c:v>2020</c:v>
                </c:pt>
                <c:pt idx="5">
                  <c:v>2020</c:v>
                </c:pt>
                <c:pt idx="6">
                  <c:v>2021</c:v>
                </c:pt>
                <c:pt idx="7">
                  <c:v>2022</c:v>
                </c:pt>
                <c:pt idx="8">
                  <c:v>2023</c:v>
                </c:pt>
              </c:numCache>
            </c:numRef>
          </c:cat>
          <c:val>
            <c:numRef>
              <c:f>'RF Systems'!$B$5:$J$5</c:f>
              <c:numCache>
                <c:formatCode>General</c:formatCode>
                <c:ptCount val="9"/>
                <c:pt idx="0">
                  <c:v>12</c:v>
                </c:pt>
                <c:pt idx="1">
                  <c:v>6</c:v>
                </c:pt>
                <c:pt idx="2">
                  <c:v>4</c:v>
                </c:pt>
                <c:pt idx="3">
                  <c:v>4</c:v>
                </c:pt>
                <c:pt idx="4">
                  <c:v>20</c:v>
                </c:pt>
                <c:pt idx="5">
                  <c:v>2</c:v>
                </c:pt>
                <c:pt idx="6">
                  <c:v>4</c:v>
                </c:pt>
                <c:pt idx="7">
                  <c:v>38</c:v>
                </c:pt>
                <c:pt idx="8">
                  <c:v>2</c:v>
                </c:pt>
              </c:numCache>
            </c:numRef>
          </c:val>
          <c:extLst>
            <c:ext xmlns:c16="http://schemas.microsoft.com/office/drawing/2014/chart" uri="{C3380CC4-5D6E-409C-BE32-E72D297353CC}">
              <c16:uniqueId val="{00000003-8809-4221-8C31-787D4C3BB669}"/>
            </c:ext>
          </c:extLst>
        </c:ser>
        <c:ser>
          <c:idx val="4"/>
          <c:order val="4"/>
          <c:tx>
            <c:strRef>
              <c:f>'RF Systems'!$A$6</c:f>
              <c:strCache>
                <c:ptCount val="1"/>
                <c:pt idx="0">
                  <c:v>MO System</c:v>
                </c:pt>
              </c:strCache>
            </c:strRef>
          </c:tx>
          <c:spPr>
            <a:solidFill>
              <a:schemeClr val="accent5"/>
            </a:solidFill>
            <a:ln>
              <a:noFill/>
            </a:ln>
            <a:effectLst/>
          </c:spPr>
          <c:invertIfNegative val="0"/>
          <c:cat>
            <c:numRef>
              <c:f>'RF Systems'!$B$1:$J$1</c:f>
              <c:numCache>
                <c:formatCode>General</c:formatCode>
                <c:ptCount val="9"/>
                <c:pt idx="0">
                  <c:v>2017</c:v>
                </c:pt>
                <c:pt idx="1">
                  <c:v>2018</c:v>
                </c:pt>
                <c:pt idx="2">
                  <c:v>2018</c:v>
                </c:pt>
                <c:pt idx="3">
                  <c:v>2019</c:v>
                </c:pt>
                <c:pt idx="4">
                  <c:v>2020</c:v>
                </c:pt>
                <c:pt idx="5">
                  <c:v>2020</c:v>
                </c:pt>
                <c:pt idx="6">
                  <c:v>2021</c:v>
                </c:pt>
                <c:pt idx="7">
                  <c:v>2022</c:v>
                </c:pt>
                <c:pt idx="8">
                  <c:v>2023</c:v>
                </c:pt>
              </c:numCache>
            </c:numRef>
          </c:cat>
          <c:val>
            <c:numRef>
              <c:f>'RF Systems'!$B$6:$J$6</c:f>
              <c:numCache>
                <c:formatCode>General</c:formatCode>
                <c:ptCount val="9"/>
                <c:pt idx="0">
                  <c:v>0</c:v>
                </c:pt>
                <c:pt idx="1">
                  <c:v>7</c:v>
                </c:pt>
                <c:pt idx="2">
                  <c:v>2</c:v>
                </c:pt>
                <c:pt idx="3">
                  <c:v>1</c:v>
                </c:pt>
                <c:pt idx="4">
                  <c:v>2</c:v>
                </c:pt>
                <c:pt idx="5">
                  <c:v>1</c:v>
                </c:pt>
                <c:pt idx="6">
                  <c:v>2</c:v>
                </c:pt>
                <c:pt idx="7">
                  <c:v>0</c:v>
                </c:pt>
                <c:pt idx="8">
                  <c:v>1</c:v>
                </c:pt>
              </c:numCache>
            </c:numRef>
          </c:val>
          <c:extLst>
            <c:ext xmlns:c16="http://schemas.microsoft.com/office/drawing/2014/chart" uri="{C3380CC4-5D6E-409C-BE32-E72D297353CC}">
              <c16:uniqueId val="{00000004-8809-4221-8C31-787D4C3BB669}"/>
            </c:ext>
          </c:extLst>
        </c:ser>
        <c:dLbls>
          <c:showLegendKey val="0"/>
          <c:showVal val="0"/>
          <c:showCatName val="0"/>
          <c:showSerName val="0"/>
          <c:showPercent val="0"/>
          <c:showBubbleSize val="0"/>
        </c:dLbls>
        <c:gapWidth val="219"/>
        <c:overlap val="-27"/>
        <c:axId val="461732488"/>
        <c:axId val="461733800"/>
      </c:barChart>
      <c:catAx>
        <c:axId val="46173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61733800"/>
        <c:crosses val="autoZero"/>
        <c:auto val="0"/>
        <c:lblAlgn val="ctr"/>
        <c:lblOffset val="100"/>
        <c:noMultiLvlLbl val="0"/>
      </c:catAx>
      <c:valAx>
        <c:axId val="461733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32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smtClean="0"/>
              <a:t>Overall Vacuum Systems</a:t>
            </a:r>
          </a:p>
        </c:rich>
      </c:tx>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'All Systems AVAIL'!$A$44</c:f>
              <c:strCache>
                <c:ptCount val="1"/>
                <c:pt idx="0">
                  <c:v>Vacuum</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trendline>
            <c:spPr>
              <a:ln w="28575" cap="rnd">
                <a:solidFill>
                  <a:schemeClr val="lt1">
                    <a:alpha val="50000"/>
                  </a:schemeClr>
                </a:solidFill>
                <a:round/>
              </a:ln>
              <a:effectLst/>
            </c:spPr>
            <c:trendlineType val="linear"/>
            <c:dispRSqr val="0"/>
            <c:dispEq val="0"/>
          </c:trendline>
          <c:cat>
            <c:numRef>
              <c:f>'All Systems AVAIL'!$B$43:$H$43</c:f>
              <c:numCache>
                <c:formatCode>General</c:formatCode>
                <c:ptCount val="7"/>
                <c:pt idx="0">
                  <c:v>2017</c:v>
                </c:pt>
                <c:pt idx="1">
                  <c:v>2018</c:v>
                </c:pt>
                <c:pt idx="2">
                  <c:v>2019</c:v>
                </c:pt>
                <c:pt idx="3">
                  <c:v>2020</c:v>
                </c:pt>
                <c:pt idx="4">
                  <c:v>2021</c:v>
                </c:pt>
                <c:pt idx="5">
                  <c:v>2022</c:v>
                </c:pt>
                <c:pt idx="6">
                  <c:v>2023</c:v>
                </c:pt>
              </c:numCache>
            </c:numRef>
          </c:cat>
          <c:val>
            <c:numRef>
              <c:f>'All Systems AVAIL'!$B$44:$H$44</c:f>
              <c:numCache>
                <c:formatCode>General</c:formatCode>
                <c:ptCount val="7"/>
                <c:pt idx="0">
                  <c:v>99.7</c:v>
                </c:pt>
                <c:pt idx="1">
                  <c:v>99.8</c:v>
                </c:pt>
                <c:pt idx="2">
                  <c:v>99.6</c:v>
                </c:pt>
                <c:pt idx="3">
                  <c:v>99.6</c:v>
                </c:pt>
                <c:pt idx="4">
                  <c:v>99.7</c:v>
                </c:pt>
                <c:pt idx="5">
                  <c:v>99.8</c:v>
                </c:pt>
                <c:pt idx="6">
                  <c:v>99.6</c:v>
                </c:pt>
              </c:numCache>
            </c:numRef>
          </c:val>
          <c:smooth val="0"/>
          <c:extLst>
            <c:ext xmlns:c16="http://schemas.microsoft.com/office/drawing/2014/chart" uri="{C3380CC4-5D6E-409C-BE32-E72D297353CC}">
              <c16:uniqueId val="{00000000-264C-4077-9349-A8845F9545FF}"/>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28066072"/>
        <c:axId val="528068368"/>
      </c:lineChart>
      <c:catAx>
        <c:axId val="528066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en-US"/>
          </a:p>
        </c:txPr>
        <c:crossAx val="528068368"/>
        <c:crosses val="autoZero"/>
        <c:auto val="1"/>
        <c:lblAlgn val="ctr"/>
        <c:lblOffset val="100"/>
        <c:noMultiLvlLbl val="0"/>
      </c:catAx>
      <c:valAx>
        <c:axId val="528068368"/>
        <c:scaling>
          <c:orientation val="minMax"/>
          <c:max val="100"/>
        </c:scaling>
        <c:delete val="1"/>
        <c:axPos val="l"/>
        <c:numFmt formatCode="General" sourceLinked="1"/>
        <c:majorTickMark val="none"/>
        <c:minorTickMark val="none"/>
        <c:tickLblPos val="nextTo"/>
        <c:crossAx val="52806607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DT - Vacuum Systems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'Vacuum Systems'!$A$2</c:f>
              <c:strCache>
                <c:ptCount val="1"/>
                <c:pt idx="0">
                  <c:v>Beamm Valves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Systems'!$B$2:$J$2</c:f>
              <c:numCache>
                <c:formatCode>General</c:formatCode>
                <c:ptCount val="9"/>
                <c:pt idx="0">
                  <c:v>0</c:v>
                </c:pt>
                <c:pt idx="1">
                  <c:v>1.2</c:v>
                </c:pt>
                <c:pt idx="2">
                  <c:v>8.5</c:v>
                </c:pt>
                <c:pt idx="3">
                  <c:v>55</c:v>
                </c:pt>
                <c:pt idx="4">
                  <c:v>7</c:v>
                </c:pt>
                <c:pt idx="5">
                  <c:v>2</c:v>
                </c:pt>
                <c:pt idx="6">
                  <c:v>17</c:v>
                </c:pt>
                <c:pt idx="7">
                  <c:v>7.5</c:v>
                </c:pt>
                <c:pt idx="8">
                  <c:v>1</c:v>
                </c:pt>
              </c:numCache>
            </c:numRef>
          </c:val>
          <c:extLst>
            <c:ext xmlns:c16="http://schemas.microsoft.com/office/drawing/2014/chart" uri="{C3380CC4-5D6E-409C-BE32-E72D297353CC}">
              <c16:uniqueId val="{00000000-1D9B-41CB-B9B9-8E2C38BEDBCF}"/>
            </c:ext>
          </c:extLst>
        </c:ser>
        <c:ser>
          <c:idx val="1"/>
          <c:order val="1"/>
          <c:tx>
            <c:strRef>
              <c:f>'Vacuum Systems'!$A$3</c:f>
              <c:strCache>
                <c:ptCount val="1"/>
                <c:pt idx="0">
                  <c:v>Ion Pumps -SRF</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Systems'!$B$3:$J$3</c:f>
              <c:numCache>
                <c:formatCode>General</c:formatCode>
                <c:ptCount val="9"/>
                <c:pt idx="0">
                  <c:v>1.5</c:v>
                </c:pt>
                <c:pt idx="1">
                  <c:v>0.1</c:v>
                </c:pt>
                <c:pt idx="2">
                  <c:v>3.2</c:v>
                </c:pt>
                <c:pt idx="3">
                  <c:v>3</c:v>
                </c:pt>
                <c:pt idx="4">
                  <c:v>0</c:v>
                </c:pt>
                <c:pt idx="5">
                  <c:v>25</c:v>
                </c:pt>
                <c:pt idx="6">
                  <c:v>1</c:v>
                </c:pt>
                <c:pt idx="7">
                  <c:v>8.1</c:v>
                </c:pt>
                <c:pt idx="8">
                  <c:v>0</c:v>
                </c:pt>
              </c:numCache>
            </c:numRef>
          </c:val>
          <c:extLst>
            <c:ext xmlns:c16="http://schemas.microsoft.com/office/drawing/2014/chart" uri="{C3380CC4-5D6E-409C-BE32-E72D297353CC}">
              <c16:uniqueId val="{00000001-1D9B-41CB-B9B9-8E2C38BEDBCF}"/>
            </c:ext>
          </c:extLst>
        </c:ser>
        <c:ser>
          <c:idx val="2"/>
          <c:order val="2"/>
          <c:tx>
            <c:strRef>
              <c:f>'Vacuum Systems'!$A$4</c:f>
              <c:strCache>
                <c:ptCount val="1"/>
                <c:pt idx="0">
                  <c:v>Ion Pumps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Systems'!$B$4:$J$4</c:f>
              <c:numCache>
                <c:formatCode>General</c:formatCode>
                <c:ptCount val="9"/>
                <c:pt idx="0">
                  <c:v>0</c:v>
                </c:pt>
                <c:pt idx="1">
                  <c:v>2.1</c:v>
                </c:pt>
                <c:pt idx="2">
                  <c:v>4</c:v>
                </c:pt>
                <c:pt idx="3">
                  <c:v>11</c:v>
                </c:pt>
                <c:pt idx="4">
                  <c:v>13</c:v>
                </c:pt>
                <c:pt idx="5">
                  <c:v>5</c:v>
                </c:pt>
                <c:pt idx="6">
                  <c:v>1</c:v>
                </c:pt>
                <c:pt idx="7">
                  <c:v>8.1</c:v>
                </c:pt>
                <c:pt idx="8">
                  <c:v>1</c:v>
                </c:pt>
              </c:numCache>
            </c:numRef>
          </c:val>
          <c:extLst>
            <c:ext xmlns:c16="http://schemas.microsoft.com/office/drawing/2014/chart" uri="{C3380CC4-5D6E-409C-BE32-E72D297353CC}">
              <c16:uniqueId val="{00000002-1D9B-41CB-B9B9-8E2C38BEDBCF}"/>
            </c:ext>
          </c:extLst>
        </c:ser>
        <c:ser>
          <c:idx val="3"/>
          <c:order val="3"/>
          <c:tx>
            <c:strRef>
              <c:f>'Vacuum Systems'!$A$5</c:f>
              <c:strCache>
                <c:ptCount val="1"/>
                <c:pt idx="0">
                  <c:v>Fast Valves</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Systems'!$B$5:$J$5</c:f>
              <c:numCache>
                <c:formatCode>General</c:formatCode>
                <c:ptCount val="9"/>
                <c:pt idx="0">
                  <c:v>0</c:v>
                </c:pt>
                <c:pt idx="1">
                  <c:v>0.6</c:v>
                </c:pt>
                <c:pt idx="2">
                  <c:v>2</c:v>
                </c:pt>
                <c:pt idx="3">
                  <c:v>36</c:v>
                </c:pt>
                <c:pt idx="4">
                  <c:v>0</c:v>
                </c:pt>
                <c:pt idx="5">
                  <c:v>0</c:v>
                </c:pt>
                <c:pt idx="6">
                  <c:v>0</c:v>
                </c:pt>
                <c:pt idx="7">
                  <c:v>0</c:v>
                </c:pt>
                <c:pt idx="8">
                  <c:v>0</c:v>
                </c:pt>
              </c:numCache>
            </c:numRef>
          </c:val>
          <c:extLst>
            <c:ext xmlns:c16="http://schemas.microsoft.com/office/drawing/2014/chart" uri="{C3380CC4-5D6E-409C-BE32-E72D297353CC}">
              <c16:uniqueId val="{00000003-1D9B-41CB-B9B9-8E2C38BEDBCF}"/>
            </c:ext>
          </c:extLst>
        </c:ser>
        <c:ser>
          <c:idx val="4"/>
          <c:order val="4"/>
          <c:tx>
            <c:strRef>
              <c:f>'Vacuum Systems'!$A$6</c:f>
              <c:strCache>
                <c:ptCount val="1"/>
                <c:pt idx="0">
                  <c:v>SRF Insulating Vac</c:v>
                </c:pt>
              </c:strCache>
            </c:strRef>
          </c:tx>
          <c:spPr>
            <a:solidFill>
              <a:schemeClr val="accent5"/>
            </a:solidFill>
            <a:ln>
              <a:noFill/>
            </a:ln>
            <a:effectLst/>
          </c:spPr>
          <c:invertIfNegative val="0"/>
          <c:trendline>
            <c:spPr>
              <a:ln w="19050" cap="rnd">
                <a:solidFill>
                  <a:schemeClr val="accent5"/>
                </a:solidFill>
                <a:prstDash val="sysDot"/>
              </a:ln>
              <a:effectLst/>
            </c:spPr>
            <c:trendlineType val="linear"/>
            <c:dispRSqr val="0"/>
            <c:dispEq val="0"/>
          </c:trendline>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Systems'!$B$6:$J$6</c:f>
              <c:numCache>
                <c:formatCode>General</c:formatCode>
                <c:ptCount val="9"/>
                <c:pt idx="0">
                  <c:v>0</c:v>
                </c:pt>
                <c:pt idx="1">
                  <c:v>2.2000000000000002</c:v>
                </c:pt>
                <c:pt idx="2">
                  <c:v>0</c:v>
                </c:pt>
                <c:pt idx="3">
                  <c:v>1</c:v>
                </c:pt>
                <c:pt idx="4">
                  <c:v>3</c:v>
                </c:pt>
                <c:pt idx="5">
                  <c:v>0</c:v>
                </c:pt>
                <c:pt idx="6">
                  <c:v>0</c:v>
                </c:pt>
                <c:pt idx="7">
                  <c:v>2.5</c:v>
                </c:pt>
                <c:pt idx="8">
                  <c:v>13</c:v>
                </c:pt>
              </c:numCache>
            </c:numRef>
          </c:val>
          <c:extLst>
            <c:ext xmlns:c16="http://schemas.microsoft.com/office/drawing/2014/chart" uri="{C3380CC4-5D6E-409C-BE32-E72D297353CC}">
              <c16:uniqueId val="{00000004-1D9B-41CB-B9B9-8E2C38BEDBCF}"/>
            </c:ext>
          </c:extLst>
        </c:ser>
        <c:ser>
          <c:idx val="5"/>
          <c:order val="5"/>
          <c:tx>
            <c:strRef>
              <c:f>'Vacuum Systems'!$A$7</c:f>
              <c:strCache>
                <c:ptCount val="1"/>
                <c:pt idx="0">
                  <c:v>Waveguide SRF</c:v>
                </c:pt>
              </c:strCache>
            </c:strRef>
          </c:tx>
          <c:spPr>
            <a:solidFill>
              <a:schemeClr val="accent6"/>
            </a:solidFill>
            <a:ln>
              <a:noFill/>
            </a:ln>
            <a:effectLst/>
          </c:spPr>
          <c:invertIfNegative val="0"/>
          <c:cat>
            <c:strRef>
              <c:f>'Vacuum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'Vacuum Systems'!$B$7:$J$7</c:f>
              <c:numCache>
                <c:formatCode>General</c:formatCode>
                <c:ptCount val="9"/>
                <c:pt idx="0">
                  <c:v>2</c:v>
                </c:pt>
                <c:pt idx="1">
                  <c:v>0.9</c:v>
                </c:pt>
                <c:pt idx="2">
                  <c:v>0</c:v>
                </c:pt>
                <c:pt idx="3">
                  <c:v>0.5</c:v>
                </c:pt>
                <c:pt idx="4">
                  <c:v>0</c:v>
                </c:pt>
                <c:pt idx="5">
                  <c:v>0.2</c:v>
                </c:pt>
                <c:pt idx="6">
                  <c:v>1</c:v>
                </c:pt>
                <c:pt idx="7">
                  <c:v>4.5</c:v>
                </c:pt>
                <c:pt idx="8">
                  <c:v>0</c:v>
                </c:pt>
              </c:numCache>
            </c:numRef>
          </c:val>
          <c:extLst>
            <c:ext xmlns:c16="http://schemas.microsoft.com/office/drawing/2014/chart" uri="{C3380CC4-5D6E-409C-BE32-E72D297353CC}">
              <c16:uniqueId val="{00000005-1D9B-41CB-B9B9-8E2C38BEDBCF}"/>
            </c:ext>
          </c:extLst>
        </c:ser>
        <c:dLbls>
          <c:showLegendKey val="0"/>
          <c:showVal val="0"/>
          <c:showCatName val="0"/>
          <c:showSerName val="0"/>
          <c:showPercent val="0"/>
          <c:showBubbleSize val="0"/>
        </c:dLbls>
        <c:gapWidth val="219"/>
        <c:overlap val="-27"/>
        <c:axId val="303829128"/>
        <c:axId val="303829456"/>
      </c:barChart>
      <c:catAx>
        <c:axId val="303829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829456"/>
        <c:crosses val="autoZero"/>
        <c:auto val="1"/>
        <c:lblAlgn val="ctr"/>
        <c:lblOffset val="100"/>
        <c:noMultiLvlLbl val="0"/>
      </c:catAx>
      <c:valAx>
        <c:axId val="303829456"/>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829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DT - Safety Systems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'Safety Systems'!$A$2</c:f>
              <c:strCache>
                <c:ptCount val="1"/>
                <c:pt idx="0">
                  <c:v>Access Controls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'Safety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'Safety Systems'!$B$2:$J$2</c:f>
              <c:numCache>
                <c:formatCode>General</c:formatCode>
                <c:ptCount val="9"/>
                <c:pt idx="0">
                  <c:v>2.7</c:v>
                </c:pt>
                <c:pt idx="1">
                  <c:v>23</c:v>
                </c:pt>
                <c:pt idx="2">
                  <c:v>10</c:v>
                </c:pt>
                <c:pt idx="3">
                  <c:v>16.5</c:v>
                </c:pt>
                <c:pt idx="4">
                  <c:v>7.5</c:v>
                </c:pt>
                <c:pt idx="5">
                  <c:v>6</c:v>
                </c:pt>
                <c:pt idx="6">
                  <c:v>23</c:v>
                </c:pt>
                <c:pt idx="7">
                  <c:v>13</c:v>
                </c:pt>
                <c:pt idx="8">
                  <c:v>4</c:v>
                </c:pt>
              </c:numCache>
            </c:numRef>
          </c:val>
          <c:extLst>
            <c:ext xmlns:c16="http://schemas.microsoft.com/office/drawing/2014/chart" uri="{C3380CC4-5D6E-409C-BE32-E72D297353CC}">
              <c16:uniqueId val="{00000000-95EC-4805-9AD4-705467405C09}"/>
            </c:ext>
          </c:extLst>
        </c:ser>
        <c:ser>
          <c:idx val="1"/>
          <c:order val="1"/>
          <c:tx>
            <c:strRef>
              <c:f>'Safety Systems'!$A$3</c:f>
              <c:strCache>
                <c:ptCount val="1"/>
                <c:pt idx="0">
                  <c:v>FSD</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'Safety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'Safety Systems'!$B$3:$J$3</c:f>
              <c:numCache>
                <c:formatCode>General</c:formatCode>
                <c:ptCount val="9"/>
                <c:pt idx="0">
                  <c:v>5.5</c:v>
                </c:pt>
                <c:pt idx="1">
                  <c:v>5</c:v>
                </c:pt>
                <c:pt idx="2">
                  <c:v>1.7</c:v>
                </c:pt>
                <c:pt idx="3">
                  <c:v>10.5</c:v>
                </c:pt>
                <c:pt idx="4">
                  <c:v>0</c:v>
                </c:pt>
                <c:pt idx="5">
                  <c:v>0.5</c:v>
                </c:pt>
                <c:pt idx="6">
                  <c:v>20</c:v>
                </c:pt>
                <c:pt idx="7">
                  <c:v>9</c:v>
                </c:pt>
                <c:pt idx="8">
                  <c:v>0</c:v>
                </c:pt>
              </c:numCache>
            </c:numRef>
          </c:val>
          <c:extLst>
            <c:ext xmlns:c16="http://schemas.microsoft.com/office/drawing/2014/chart" uri="{C3380CC4-5D6E-409C-BE32-E72D297353CC}">
              <c16:uniqueId val="{00000001-95EC-4805-9AD4-705467405C09}"/>
            </c:ext>
          </c:extLst>
        </c:ser>
        <c:ser>
          <c:idx val="2"/>
          <c:order val="2"/>
          <c:tx>
            <c:strRef>
              <c:f>'Safety Systems'!$A$4</c:f>
              <c:strCache>
                <c:ptCount val="1"/>
                <c:pt idx="0">
                  <c:v>Ion Chambers</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'Safety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'Safety Systems'!$B$4:$J$4</c:f>
              <c:numCache>
                <c:formatCode>General</c:formatCode>
                <c:ptCount val="9"/>
                <c:pt idx="0">
                  <c:v>6.2</c:v>
                </c:pt>
                <c:pt idx="1">
                  <c:v>0</c:v>
                </c:pt>
                <c:pt idx="2">
                  <c:v>0</c:v>
                </c:pt>
                <c:pt idx="3">
                  <c:v>0</c:v>
                </c:pt>
                <c:pt idx="4">
                  <c:v>8</c:v>
                </c:pt>
                <c:pt idx="5">
                  <c:v>2.5</c:v>
                </c:pt>
                <c:pt idx="6">
                  <c:v>6</c:v>
                </c:pt>
                <c:pt idx="7">
                  <c:v>0</c:v>
                </c:pt>
                <c:pt idx="8">
                  <c:v>0</c:v>
                </c:pt>
              </c:numCache>
            </c:numRef>
          </c:val>
          <c:extLst>
            <c:ext xmlns:c16="http://schemas.microsoft.com/office/drawing/2014/chart" uri="{C3380CC4-5D6E-409C-BE32-E72D297353CC}">
              <c16:uniqueId val="{00000002-95EC-4805-9AD4-705467405C09}"/>
            </c:ext>
          </c:extLst>
        </c:ser>
        <c:ser>
          <c:idx val="3"/>
          <c:order val="3"/>
          <c:tx>
            <c:strRef>
              <c:f>'Safety Systems'!$A$5</c:f>
              <c:strCache>
                <c:ptCount val="1"/>
                <c:pt idx="0">
                  <c:v>BLA</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0"/>
            <c:dispEq val="0"/>
          </c:trendline>
          <c:cat>
            <c:strRef>
              <c:f>'Safety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'Safety Systems'!$B$5:$J$5</c:f>
              <c:numCache>
                <c:formatCode>General</c:formatCode>
                <c:ptCount val="9"/>
                <c:pt idx="0">
                  <c:v>5</c:v>
                </c:pt>
                <c:pt idx="1">
                  <c:v>2</c:v>
                </c:pt>
                <c:pt idx="2">
                  <c:v>0</c:v>
                </c:pt>
                <c:pt idx="3">
                  <c:v>0</c:v>
                </c:pt>
                <c:pt idx="4">
                  <c:v>3.5</c:v>
                </c:pt>
                <c:pt idx="5">
                  <c:v>0</c:v>
                </c:pt>
                <c:pt idx="6">
                  <c:v>0</c:v>
                </c:pt>
                <c:pt idx="7">
                  <c:v>0</c:v>
                </c:pt>
                <c:pt idx="8">
                  <c:v>0</c:v>
                </c:pt>
              </c:numCache>
            </c:numRef>
          </c:val>
          <c:extLst>
            <c:ext xmlns:c16="http://schemas.microsoft.com/office/drawing/2014/chart" uri="{C3380CC4-5D6E-409C-BE32-E72D297353CC}">
              <c16:uniqueId val="{00000003-95EC-4805-9AD4-705467405C09}"/>
            </c:ext>
          </c:extLst>
        </c:ser>
        <c:ser>
          <c:idx val="4"/>
          <c:order val="4"/>
          <c:tx>
            <c:strRef>
              <c:f>'Safety Systems'!$A$6</c:f>
              <c:strCache>
                <c:ptCount val="1"/>
                <c:pt idx="0">
                  <c:v>Beam Stoppers</c:v>
                </c:pt>
              </c:strCache>
            </c:strRef>
          </c:tx>
          <c:spPr>
            <a:solidFill>
              <a:schemeClr val="accent5"/>
            </a:solidFill>
            <a:ln>
              <a:noFill/>
            </a:ln>
            <a:effectLst/>
          </c:spPr>
          <c:invertIfNegative val="0"/>
          <c:trendline>
            <c:spPr>
              <a:ln w="19050" cap="rnd">
                <a:solidFill>
                  <a:schemeClr val="accent5"/>
                </a:solidFill>
                <a:prstDash val="sysDot"/>
              </a:ln>
              <a:effectLst/>
            </c:spPr>
            <c:trendlineType val="linear"/>
            <c:dispRSqr val="0"/>
            <c:dispEq val="0"/>
          </c:trendline>
          <c:cat>
            <c:strRef>
              <c:f>'Safety Systems'!$B$1:$J$1</c:f>
              <c:strCache>
                <c:ptCount val="9"/>
                <c:pt idx="0">
                  <c:v>2017-Run</c:v>
                </c:pt>
                <c:pt idx="1">
                  <c:v>2018-Run</c:v>
                </c:pt>
                <c:pt idx="2">
                  <c:v>2018-Run</c:v>
                </c:pt>
                <c:pt idx="3">
                  <c:v>2019-Run</c:v>
                </c:pt>
                <c:pt idx="4">
                  <c:v>2020-Run</c:v>
                </c:pt>
                <c:pt idx="5">
                  <c:v>2020-Run</c:v>
                </c:pt>
                <c:pt idx="6">
                  <c:v>2021-Run</c:v>
                </c:pt>
                <c:pt idx="7">
                  <c:v>2022-Run</c:v>
                </c:pt>
                <c:pt idx="8">
                  <c:v>2023-Run</c:v>
                </c:pt>
              </c:strCache>
            </c:strRef>
          </c:cat>
          <c:val>
            <c:numRef>
              <c:f>'Safety Systems'!$B$6:$J$6</c:f>
              <c:numCache>
                <c:formatCode>General</c:formatCode>
                <c:ptCount val="9"/>
                <c:pt idx="0">
                  <c:v>0</c:v>
                </c:pt>
                <c:pt idx="1">
                  <c:v>5</c:v>
                </c:pt>
                <c:pt idx="2">
                  <c:v>3.5</c:v>
                </c:pt>
                <c:pt idx="3">
                  <c:v>1</c:v>
                </c:pt>
                <c:pt idx="4">
                  <c:v>0</c:v>
                </c:pt>
                <c:pt idx="5">
                  <c:v>0</c:v>
                </c:pt>
                <c:pt idx="6">
                  <c:v>7</c:v>
                </c:pt>
                <c:pt idx="7">
                  <c:v>0</c:v>
                </c:pt>
                <c:pt idx="8">
                  <c:v>12</c:v>
                </c:pt>
              </c:numCache>
            </c:numRef>
          </c:val>
          <c:extLst>
            <c:ext xmlns:c16="http://schemas.microsoft.com/office/drawing/2014/chart" uri="{C3380CC4-5D6E-409C-BE32-E72D297353CC}">
              <c16:uniqueId val="{00000004-95EC-4805-9AD4-705467405C09}"/>
            </c:ext>
          </c:extLst>
        </c:ser>
        <c:dLbls>
          <c:showLegendKey val="0"/>
          <c:showVal val="0"/>
          <c:showCatName val="0"/>
          <c:showSerName val="0"/>
          <c:showPercent val="0"/>
          <c:showBubbleSize val="0"/>
        </c:dLbls>
        <c:gapWidth val="219"/>
        <c:overlap val="-27"/>
        <c:axId val="527124856"/>
        <c:axId val="527129120"/>
      </c:barChart>
      <c:catAx>
        <c:axId val="52712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129120"/>
        <c:crosses val="autoZero"/>
        <c:auto val="1"/>
        <c:lblAlgn val="ctr"/>
        <c:lblOffset val="100"/>
        <c:noMultiLvlLbl val="0"/>
      </c:catAx>
      <c:valAx>
        <c:axId val="52712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124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6/5/2023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7" y="1720792"/>
            <a:ext cx="4051834"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332387" y="5126730"/>
            <a:ext cx="4051834"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333244" y="5611326"/>
            <a:ext cx="2057400" cy="365125"/>
          </a:xfrm>
        </p:spPr>
        <p:txBody>
          <a:bodyPr/>
          <a:lstStyle>
            <a:lvl1pPr>
              <a:defRPr>
                <a:solidFill>
                  <a:schemeClr val="tx1"/>
                </a:solidFill>
              </a:defRPr>
            </a:lvl1pPr>
          </a:lstStyle>
          <a:p>
            <a:fld id="{BDC57488-3539-8349-95E7-E0E3D7B2EDB0}" type="datetime2">
              <a:rPr lang="en-US" smtClean="0"/>
              <a:pPr/>
              <a:t>Monday, June 5, 2023</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a:t>Questions?</a:t>
            </a:r>
            <a:endParaRPr lang="en-US" dirty="0"/>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1200" b="0" baseline="0">
                <a:solidFill>
                  <a:srgbClr val="C00000"/>
                </a:solidFill>
              </a:defRPr>
            </a:lvl1pPr>
          </a:lstStyle>
          <a:p>
            <a:pPr lvl="0"/>
            <a:r>
              <a:rPr lang="en-US" dirty="0"/>
              <a:t>Contact</a:t>
            </a:r>
          </a:p>
        </p:txBody>
      </p:sp>
      <p:sp>
        <p:nvSpPr>
          <p:cNvPr id="8" name="Date Placeholder 7"/>
          <p:cNvSpPr>
            <a:spLocks noGrp="1"/>
          </p:cNvSpPr>
          <p:nvPr>
            <p:ph type="dt" sz="half" idx="15"/>
          </p:nvPr>
        </p:nvSpPr>
        <p:spPr>
          <a:xfrm>
            <a:off x="3623451" y="6328296"/>
            <a:ext cx="2057400" cy="365125"/>
          </a:xfrm>
        </p:spPr>
        <p:txBody>
          <a:bodyPr/>
          <a:lstStyle>
            <a:lvl1pPr>
              <a:defRPr>
                <a:solidFill>
                  <a:schemeClr val="tx1"/>
                </a:solidFill>
              </a:defRPr>
            </a:lvl1pPr>
          </a:lstStyle>
          <a:p>
            <a:fld id="{BDC57488-3539-8349-95E7-E0E3D7B2EDB0}" type="datetime2">
              <a:rPr lang="en-US" smtClean="0"/>
              <a:pPr/>
              <a:t>Monday, June 5, 2023</a:t>
            </a:fld>
            <a:endParaRPr lang="en-US" dirty="0"/>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318638" y="1726357"/>
            <a:ext cx="4098242"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4686300" y="966055"/>
            <a:ext cx="408699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23744"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4"/>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83116"/>
            <a:ext cx="4148781" cy="536463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86300" y="983116"/>
            <a:ext cx="4086225" cy="2381250"/>
          </a:xfrm>
          <a:solidFill>
            <a:schemeClr val="accent2"/>
          </a:solidFill>
        </p:spPr>
        <p:txBody>
          <a:bodyPr/>
          <a:lstStyle/>
          <a:p>
            <a:r>
              <a:rPr lang="en-US"/>
              <a:t>Click icon to add picture</a:t>
            </a:r>
          </a:p>
        </p:txBody>
      </p:sp>
      <p:sp>
        <p:nvSpPr>
          <p:cNvPr id="11" name="Picture Placeholder 9"/>
          <p:cNvSpPr>
            <a:spLocks noGrp="1"/>
          </p:cNvSpPr>
          <p:nvPr>
            <p:ph type="pic" sz="quarter" idx="14"/>
          </p:nvPr>
        </p:nvSpPr>
        <p:spPr>
          <a:xfrm>
            <a:off x="4686300" y="3595166"/>
            <a:ext cx="4086225" cy="2381250"/>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24516"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086225" cy="2381250"/>
          </a:xfrm>
          <a:solidFill>
            <a:schemeClr val="accent2"/>
          </a:solidFill>
        </p:spPr>
        <p:txBody>
          <a:bodyPr/>
          <a:lstStyle/>
          <a:p>
            <a:r>
              <a:rPr lang="en-US"/>
              <a:t>Click icon to add picture</a:t>
            </a:r>
            <a:endParaRPr lang="en-US" dirty="0"/>
          </a:p>
        </p:txBody>
      </p:sp>
      <p:sp>
        <p:nvSpPr>
          <p:cNvPr id="11" name="Picture Placeholder 9"/>
          <p:cNvSpPr>
            <a:spLocks noGrp="1"/>
          </p:cNvSpPr>
          <p:nvPr>
            <p:ph type="pic" sz="quarter" idx="14"/>
          </p:nvPr>
        </p:nvSpPr>
        <p:spPr>
          <a:xfrm>
            <a:off x="308918" y="3595166"/>
            <a:ext cx="4086225" cy="2381250"/>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3"/>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983116"/>
            <a:ext cx="4148781" cy="2381250"/>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39512"/>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39512"/>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3966757"/>
            <a:ext cx="4148781" cy="2381250"/>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Monday, June 5, 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2" r:id="rId4"/>
    <p:sldLayoutId id="2147483673" r:id="rId5"/>
    <p:sldLayoutId id="2147483671" r:id="rId6"/>
    <p:sldLayoutId id="2147483675" r:id="rId7"/>
    <p:sldLayoutId id="2147483674" r:id="rId8"/>
    <p:sldLayoutId id="2147483676" r:id="rId9"/>
    <p:sldLayoutId id="2147483678"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8.xml"/><Relationship Id="rId5" Type="http://schemas.openxmlformats.org/officeDocument/2006/relationships/chart" Target="../charts/chart18.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Accelerator System - Reliability</a:t>
            </a:r>
            <a:endParaRPr lang="en-US" dirty="0"/>
          </a:p>
        </p:txBody>
      </p:sp>
      <p:sp>
        <p:nvSpPr>
          <p:cNvPr id="3" name="Subtitle 2"/>
          <p:cNvSpPr>
            <a:spLocks noGrp="1"/>
          </p:cNvSpPr>
          <p:nvPr>
            <p:ph type="subTitle" idx="1"/>
          </p:nvPr>
        </p:nvSpPr>
        <p:spPr/>
        <p:txBody>
          <a:bodyPr>
            <a:normAutofit fontScale="92500"/>
          </a:bodyPr>
          <a:lstStyle/>
          <a:p>
            <a:pPr algn="just"/>
            <a:r>
              <a:rPr lang="en-US" dirty="0"/>
              <a:t>System reliability is an important consideration for any system that is critical to the success of an organization. By understanding the factors that affect reliability and taking steps to improve it, organizations can reduce the risk of system failures and improve the uptime of their critical systems.</a:t>
            </a:r>
          </a:p>
          <a:p>
            <a:endParaRPr lang="en-US" dirty="0"/>
          </a:p>
        </p:txBody>
      </p:sp>
      <p:sp>
        <p:nvSpPr>
          <p:cNvPr id="5" name="Text Placeholder 4"/>
          <p:cNvSpPr>
            <a:spLocks noGrp="1"/>
          </p:cNvSpPr>
          <p:nvPr>
            <p:ph type="body" sz="quarter" idx="14"/>
          </p:nvPr>
        </p:nvSpPr>
        <p:spPr/>
        <p:txBody>
          <a:bodyPr/>
          <a:lstStyle/>
          <a:p>
            <a:r>
              <a:rPr lang="en-US" dirty="0" smtClean="0"/>
              <a:t>O. Garza</a:t>
            </a:r>
            <a:endParaRPr lang="en-US" dirty="0"/>
          </a:p>
        </p:txBody>
      </p:sp>
      <p:sp>
        <p:nvSpPr>
          <p:cNvPr id="6" name="Date Placeholder 5"/>
          <p:cNvSpPr>
            <a:spLocks noGrp="1"/>
          </p:cNvSpPr>
          <p:nvPr>
            <p:ph type="dt" sz="half" idx="15"/>
          </p:nvPr>
        </p:nvSpPr>
        <p:spPr/>
        <p:txBody>
          <a:bodyPr/>
          <a:lstStyle/>
          <a:p>
            <a:fld id="{BDC57488-3539-8349-95E7-E0E3D7B2EDB0}" type="datetime2">
              <a:rPr lang="en-US" smtClean="0"/>
              <a:pPr/>
              <a:t>Monday, June 5, 2023</a:t>
            </a:fld>
            <a:endParaRPr lang="en-US" dirty="0"/>
          </a:p>
        </p:txBody>
      </p:sp>
      <p:sp>
        <p:nvSpPr>
          <p:cNvPr id="7" name="TextBox 6"/>
          <p:cNvSpPr txBox="1"/>
          <p:nvPr/>
        </p:nvSpPr>
        <p:spPr>
          <a:xfrm>
            <a:off x="4712677" y="1828800"/>
            <a:ext cx="4079631" cy="4524315"/>
          </a:xfrm>
          <a:prstGeom prst="rect">
            <a:avLst/>
          </a:prstGeom>
          <a:noFill/>
        </p:spPr>
        <p:txBody>
          <a:bodyPr wrap="square" rtlCol="0">
            <a:spAutoFit/>
          </a:bodyPr>
          <a:lstStyle/>
          <a:p>
            <a:pPr lvl="2"/>
            <a:r>
              <a:rPr lang="en-US" sz="2000" dirty="0" smtClean="0"/>
              <a:t>       </a:t>
            </a:r>
            <a:r>
              <a:rPr lang="en-US" sz="2000" b="1" dirty="0" smtClean="0"/>
              <a:t>Primary Systems</a:t>
            </a:r>
          </a:p>
          <a:p>
            <a:pPr marL="285750" indent="-285750">
              <a:buFont typeface="Arial" panose="020B0604020202020204" pitchFamily="34" charset="0"/>
              <a:buChar char="•"/>
            </a:pPr>
            <a:r>
              <a:rPr lang="en-US" dirty="0" smtClean="0"/>
              <a:t>Beam Dumps</a:t>
            </a:r>
          </a:p>
          <a:p>
            <a:pPr marL="285750" indent="-285750">
              <a:buFont typeface="Arial" panose="020B0604020202020204" pitchFamily="34" charset="0"/>
              <a:buChar char="•"/>
            </a:pPr>
            <a:r>
              <a:rPr lang="en-US" dirty="0" smtClean="0"/>
              <a:t>Beam Transport</a:t>
            </a:r>
          </a:p>
          <a:p>
            <a:pPr marL="285750" indent="-285750">
              <a:buFont typeface="Arial" panose="020B0604020202020204" pitchFamily="34" charset="0"/>
              <a:buChar char="•"/>
            </a:pPr>
            <a:r>
              <a:rPr lang="en-US" dirty="0" smtClean="0"/>
              <a:t>Control Systems</a:t>
            </a:r>
          </a:p>
          <a:p>
            <a:pPr marL="285750" indent="-285750">
              <a:buFont typeface="Arial" panose="020B0604020202020204" pitchFamily="34" charset="0"/>
              <a:buChar char="•"/>
            </a:pPr>
            <a:r>
              <a:rPr lang="en-US" dirty="0" smtClean="0"/>
              <a:t>Cryogenic Systems</a:t>
            </a:r>
          </a:p>
          <a:p>
            <a:pPr marL="285750" indent="-285750">
              <a:buFont typeface="Arial" panose="020B0604020202020204" pitchFamily="34" charset="0"/>
              <a:buChar char="•"/>
            </a:pPr>
            <a:r>
              <a:rPr lang="en-US" dirty="0" smtClean="0"/>
              <a:t>Diagnostics</a:t>
            </a:r>
          </a:p>
          <a:p>
            <a:pPr marL="285750" indent="-285750">
              <a:buFont typeface="Arial" panose="020B0604020202020204" pitchFamily="34" charset="0"/>
              <a:buChar char="•"/>
            </a:pPr>
            <a:r>
              <a:rPr lang="en-US" dirty="0" smtClean="0"/>
              <a:t>Facilities</a:t>
            </a:r>
          </a:p>
          <a:p>
            <a:pPr marL="285750" indent="-285750">
              <a:buFont typeface="Arial" panose="020B0604020202020204" pitchFamily="34" charset="0"/>
              <a:buChar char="•"/>
            </a:pPr>
            <a:r>
              <a:rPr lang="en-US" dirty="0" smtClean="0"/>
              <a:t>Gun/Laser</a:t>
            </a:r>
          </a:p>
          <a:p>
            <a:pPr marL="285750" indent="-285750">
              <a:buFont typeface="Arial" panose="020B0604020202020204" pitchFamily="34" charset="0"/>
              <a:buChar char="•"/>
            </a:pPr>
            <a:r>
              <a:rPr lang="en-US" dirty="0" smtClean="0"/>
              <a:t>Information Systems</a:t>
            </a:r>
          </a:p>
          <a:p>
            <a:pPr marL="285750" indent="-285750">
              <a:buFont typeface="Arial" panose="020B0604020202020204" pitchFamily="34" charset="0"/>
              <a:buChar char="•"/>
            </a:pPr>
            <a:r>
              <a:rPr lang="en-US" dirty="0" smtClean="0"/>
              <a:t>Magnet Systems</a:t>
            </a:r>
          </a:p>
          <a:p>
            <a:pPr marL="285750" indent="-285750">
              <a:buFont typeface="Arial" panose="020B0604020202020204" pitchFamily="34" charset="0"/>
              <a:buChar char="•"/>
            </a:pPr>
            <a:r>
              <a:rPr lang="en-US" dirty="0" smtClean="0"/>
              <a:t>Operations</a:t>
            </a:r>
          </a:p>
          <a:p>
            <a:pPr marL="285750" indent="-285750">
              <a:buFont typeface="Arial" panose="020B0604020202020204" pitchFamily="34" charset="0"/>
              <a:buChar char="•"/>
            </a:pPr>
            <a:r>
              <a:rPr lang="en-US" dirty="0" smtClean="0"/>
              <a:t>Others</a:t>
            </a:r>
          </a:p>
          <a:p>
            <a:pPr marL="285750" indent="-285750">
              <a:buFont typeface="Arial" panose="020B0604020202020204" pitchFamily="34" charset="0"/>
              <a:buChar char="•"/>
            </a:pPr>
            <a:r>
              <a:rPr lang="en-US" dirty="0" smtClean="0"/>
              <a:t>Radio Frequency Systems (RF)</a:t>
            </a:r>
          </a:p>
          <a:p>
            <a:pPr marL="285750" indent="-285750">
              <a:buFont typeface="Arial" panose="020B0604020202020204" pitchFamily="34" charset="0"/>
              <a:buChar char="•"/>
            </a:pPr>
            <a:r>
              <a:rPr lang="en-US" dirty="0" smtClean="0"/>
              <a:t>Radiation Controls</a:t>
            </a:r>
          </a:p>
          <a:p>
            <a:pPr marL="285750" indent="-285750">
              <a:buFont typeface="Arial" panose="020B0604020202020204" pitchFamily="34" charset="0"/>
              <a:buChar char="•"/>
            </a:pPr>
            <a:r>
              <a:rPr lang="en-US" dirty="0" smtClean="0"/>
              <a:t>Safety Systems</a:t>
            </a:r>
          </a:p>
          <a:p>
            <a:pPr marL="285750" indent="-285750">
              <a:buFont typeface="Arial" panose="020B0604020202020204" pitchFamily="34" charset="0"/>
              <a:buChar char="•"/>
            </a:pPr>
            <a:r>
              <a:rPr lang="en-US" dirty="0" smtClean="0"/>
              <a:t>Vacuum Systems</a:t>
            </a:r>
            <a:endParaRPr lang="en-US" dirty="0"/>
          </a:p>
        </p:txBody>
      </p:sp>
    </p:spTree>
    <p:extLst>
      <p:ext uri="{BB962C8B-B14F-4D97-AF65-F5344CB8AC3E}">
        <p14:creationId xmlns:p14="http://schemas.microsoft.com/office/powerpoint/2010/main" val="139274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Annual Availability for Facilities </a:t>
            </a:r>
            <a:endParaRPr lang="en-US"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241119915"/>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idx="13"/>
            <p:extLst>
              <p:ext uri="{D42A27DB-BD31-4B8C-83A1-F6EECF244321}">
                <p14:modId xmlns:p14="http://schemas.microsoft.com/office/powerpoint/2010/main" val="2552811421"/>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530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DT – Operations – Info Systems – Cryogenics - Diagnostics</a:t>
            </a:r>
            <a:endParaRPr lang="en-US"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11</a:t>
            </a:fld>
            <a:endParaRPr lang="en-US" dirty="0"/>
          </a:p>
        </p:txBody>
      </p:sp>
      <p:graphicFrame>
        <p:nvGraphicFramePr>
          <p:cNvPr id="12" name="Picture Placeholder 11"/>
          <p:cNvGraphicFramePr>
            <a:graphicFrameLocks noGrp="1"/>
          </p:cNvGraphicFramePr>
          <p:nvPr>
            <p:ph type="pic" sz="quarter" idx="13"/>
            <p:extLst>
              <p:ext uri="{D42A27DB-BD31-4B8C-83A1-F6EECF244321}">
                <p14:modId xmlns:p14="http://schemas.microsoft.com/office/powerpoint/2010/main" val="1680157467"/>
              </p:ext>
            </p:extLst>
          </p:nvPr>
        </p:nvGraphicFramePr>
        <p:xfrm>
          <a:off x="392113" y="1050925"/>
          <a:ext cx="4149725" cy="2381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idx="14"/>
            <p:extLst>
              <p:ext uri="{D42A27DB-BD31-4B8C-83A1-F6EECF244321}">
                <p14:modId xmlns:p14="http://schemas.microsoft.com/office/powerpoint/2010/main" val="969647203"/>
              </p:ext>
            </p:extLst>
          </p:nvPr>
        </p:nvGraphicFramePr>
        <p:xfrm>
          <a:off x="4624388" y="3440113"/>
          <a:ext cx="4148137" cy="2908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idx="1"/>
            <p:extLst>
              <p:ext uri="{D42A27DB-BD31-4B8C-83A1-F6EECF244321}">
                <p14:modId xmlns:p14="http://schemas.microsoft.com/office/powerpoint/2010/main" val="85969270"/>
              </p:ext>
            </p:extLst>
          </p:nvPr>
        </p:nvGraphicFramePr>
        <p:xfrm>
          <a:off x="353309" y="3440113"/>
          <a:ext cx="4148137" cy="2908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Picture Placeholder 14"/>
          <p:cNvGraphicFramePr>
            <a:graphicFrameLocks noGrp="1"/>
          </p:cNvGraphicFramePr>
          <p:nvPr>
            <p:ph type="pic" sz="quarter" idx="15"/>
            <p:extLst>
              <p:ext uri="{D42A27DB-BD31-4B8C-83A1-F6EECF244321}">
                <p14:modId xmlns:p14="http://schemas.microsoft.com/office/powerpoint/2010/main" val="3274023204"/>
              </p:ext>
            </p:extLst>
          </p:nvPr>
        </p:nvGraphicFramePr>
        <p:xfrm>
          <a:off x="4624388" y="982663"/>
          <a:ext cx="4148137" cy="2381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6788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smtClean="0"/>
              <a:t>DT - Other</a:t>
            </a:r>
            <a:endParaRPr lang="en-US"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12</a:t>
            </a:fld>
            <a:endParaRPr lang="en-US" dirty="0"/>
          </a:p>
        </p:txBody>
      </p:sp>
      <p:graphicFrame>
        <p:nvGraphicFramePr>
          <p:cNvPr id="18" name="Content Placeholder 17"/>
          <p:cNvGraphicFramePr>
            <a:graphicFrameLocks noGrp="1"/>
          </p:cNvGraphicFramePr>
          <p:nvPr>
            <p:ph idx="14"/>
            <p:extLst>
              <p:ext uri="{D42A27DB-BD31-4B8C-83A1-F6EECF244321}">
                <p14:modId xmlns:p14="http://schemas.microsoft.com/office/powerpoint/2010/main" val="2649079730"/>
              </p:ext>
            </p:extLst>
          </p:nvPr>
        </p:nvGraphicFramePr>
        <p:xfrm>
          <a:off x="2042842" y="1601787"/>
          <a:ext cx="4996531" cy="3358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55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smtClean="0"/>
              <a:t>DT – Trip Durations Per </a:t>
            </a:r>
            <a:r>
              <a:rPr lang="en-US" dirty="0" err="1" smtClean="0"/>
              <a:t>Cryomodule</a:t>
            </a:r>
            <a:endParaRPr lang="en-US"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dirty="0"/>
          </a:p>
        </p:txBody>
      </p:sp>
      <p:sp>
        <p:nvSpPr>
          <p:cNvPr id="8" name="TextBox 7"/>
          <p:cNvSpPr txBox="1"/>
          <p:nvPr/>
        </p:nvSpPr>
        <p:spPr>
          <a:xfrm>
            <a:off x="808180" y="4815123"/>
            <a:ext cx="7555345" cy="1384995"/>
          </a:xfrm>
          <a:prstGeom prst="rect">
            <a:avLst/>
          </a:prstGeom>
          <a:noFill/>
        </p:spPr>
        <p:txBody>
          <a:bodyPr wrap="square" rtlCol="0">
            <a:spAutoFit/>
          </a:bodyPr>
          <a:lstStyle/>
          <a:p>
            <a:pPr algn="just"/>
            <a:r>
              <a:rPr lang="en-US" sz="1400" dirty="0"/>
              <a:t>The data used for the figure above was retrieved from the Downtime Manager’s FSD Trip Summary tool. All trips greater than ten minutes were excluded. Ideally, any trips longer than five minutes are taken into consideration in the downtime manager. In addition, all trips that occurred when all four Hall statuses were set to OFF (i.e. maintenance days) were excluded. The C25/C50s are the quickest to recover, on average, at about 40s per FSD trip, C100s (non-SELAP) around 110s per FSD trip, and C100s (SELAP) around 45s per FSD trip. </a:t>
            </a:r>
          </a:p>
        </p:txBody>
      </p:sp>
      <p:pic>
        <p:nvPicPr>
          <p:cNvPr id="10" name="Picture 9"/>
          <p:cNvPicPr/>
          <p:nvPr/>
        </p:nvPicPr>
        <p:blipFill>
          <a:blip r:embed="rId2">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rcRect/>
          <a:stretch>
            <a:fillRect/>
          </a:stretch>
        </p:blipFill>
        <p:spPr bwMode="auto">
          <a:xfrm>
            <a:off x="931817" y="995248"/>
            <a:ext cx="7315199" cy="360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913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smtClean="0"/>
              <a:t>Energy Reach vs. True Arc Faults</a:t>
            </a:r>
            <a:endParaRPr lang="en-US"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14</a:t>
            </a:fld>
            <a:endParaRPr lang="en-US" dirty="0"/>
          </a:p>
        </p:txBody>
      </p:sp>
      <p:pic>
        <p:nvPicPr>
          <p:cNvPr id="2" name="Picture 1"/>
          <p:cNvPicPr>
            <a:picLocks noChangeAspect="1"/>
          </p:cNvPicPr>
          <p:nvPr/>
        </p:nvPicPr>
        <p:blipFill>
          <a:blip r:embed="rId2"/>
          <a:stretch>
            <a:fillRect/>
          </a:stretch>
        </p:blipFill>
        <p:spPr>
          <a:xfrm>
            <a:off x="914401" y="1743319"/>
            <a:ext cx="7315198" cy="1978569"/>
          </a:xfrm>
          <a:prstGeom prst="rect">
            <a:avLst/>
          </a:prstGeom>
        </p:spPr>
      </p:pic>
      <p:pic>
        <p:nvPicPr>
          <p:cNvPr id="3" name="Picture 2"/>
          <p:cNvPicPr>
            <a:picLocks noChangeAspect="1"/>
          </p:cNvPicPr>
          <p:nvPr/>
        </p:nvPicPr>
        <p:blipFill>
          <a:blip r:embed="rId3"/>
          <a:stretch>
            <a:fillRect/>
          </a:stretch>
        </p:blipFill>
        <p:spPr>
          <a:xfrm>
            <a:off x="883508" y="3824892"/>
            <a:ext cx="7315199" cy="1689931"/>
          </a:xfrm>
          <a:prstGeom prst="rect">
            <a:avLst/>
          </a:prstGeom>
        </p:spPr>
      </p:pic>
      <p:sp>
        <p:nvSpPr>
          <p:cNvPr id="9" name="Rectangle 8"/>
          <p:cNvSpPr/>
          <p:nvPr/>
        </p:nvSpPr>
        <p:spPr>
          <a:xfrm>
            <a:off x="932873" y="5522782"/>
            <a:ext cx="7315199" cy="738664"/>
          </a:xfrm>
          <a:prstGeom prst="rect">
            <a:avLst/>
          </a:prstGeom>
        </p:spPr>
        <p:txBody>
          <a:bodyPr wrap="square">
            <a:spAutoFit/>
          </a:bodyPr>
          <a:lstStyle/>
          <a:p>
            <a:r>
              <a:rPr lang="en-US" sz="1400" dirty="0"/>
              <a:t>We use the energy reach here as some quantification of the amount of headroom that we have in each </a:t>
            </a:r>
            <a:r>
              <a:rPr lang="en-US" sz="1400" dirty="0" err="1"/>
              <a:t>linac</a:t>
            </a:r>
            <a:r>
              <a:rPr lang="en-US" sz="1400" dirty="0"/>
              <a:t>. It’s pretty easy to see that as headroom decreases the number of true arc faults also increases, leading to an increase in time lost due to FSD trips. </a:t>
            </a:r>
          </a:p>
        </p:txBody>
      </p:sp>
      <p:sp>
        <p:nvSpPr>
          <p:cNvPr id="6" name="Rectangle 5"/>
          <p:cNvSpPr/>
          <p:nvPr/>
        </p:nvSpPr>
        <p:spPr>
          <a:xfrm>
            <a:off x="932873" y="817081"/>
            <a:ext cx="7296726" cy="954107"/>
          </a:xfrm>
          <a:prstGeom prst="rect">
            <a:avLst/>
          </a:prstGeom>
        </p:spPr>
        <p:txBody>
          <a:bodyPr wrap="square">
            <a:spAutoFit/>
          </a:bodyPr>
          <a:lstStyle/>
          <a:p>
            <a:pPr algn="just"/>
            <a:r>
              <a:rPr lang="en-US" sz="1400" dirty="0"/>
              <a:t>The figures for Energy Reach vs True Arc Faults were created with data taken from the RF Dashboard and the RF Fault Viewer. Values were recorded for energy reach and true arc faults for each </a:t>
            </a:r>
            <a:r>
              <a:rPr lang="en-US" sz="1400" dirty="0" err="1"/>
              <a:t>linac</a:t>
            </a:r>
            <a:r>
              <a:rPr lang="en-US" sz="1400" dirty="0"/>
              <a:t> on a daily basis for the entirety of last run and superimposed on two graphs, one for the north </a:t>
            </a:r>
            <a:r>
              <a:rPr lang="en-US" sz="1400" dirty="0" err="1"/>
              <a:t>linac</a:t>
            </a:r>
            <a:r>
              <a:rPr lang="en-US" sz="1400" dirty="0"/>
              <a:t> and one for the south </a:t>
            </a:r>
            <a:r>
              <a:rPr lang="en-US" sz="1400" dirty="0" err="1"/>
              <a:t>linac</a:t>
            </a:r>
            <a:r>
              <a:rPr lang="en-US" sz="1400" dirty="0"/>
              <a:t>. </a:t>
            </a:r>
          </a:p>
        </p:txBody>
      </p:sp>
    </p:spTree>
    <p:extLst>
      <p:ext uri="{BB962C8B-B14F-4D97-AF65-F5344CB8AC3E}">
        <p14:creationId xmlns:p14="http://schemas.microsoft.com/office/powerpoint/2010/main" val="1658626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725" b="14725"/>
          <a:stretch>
            <a:fillRect/>
          </a:stretch>
        </p:blipFill>
        <p:spPr>
          <a:xfrm>
            <a:off x="4506687" y="1725953"/>
            <a:ext cx="4630964" cy="4602343"/>
          </a:xfrm>
        </p:spPr>
      </p:pic>
      <p:sp>
        <p:nvSpPr>
          <p:cNvPr id="4" name="Text Placeholder 3"/>
          <p:cNvSpPr>
            <a:spLocks noGrp="1"/>
          </p:cNvSpPr>
          <p:nvPr>
            <p:ph type="body" sz="quarter" idx="14"/>
          </p:nvPr>
        </p:nvSpPr>
        <p:spPr>
          <a:xfrm>
            <a:off x="6106885" y="213708"/>
            <a:ext cx="2898321" cy="277582"/>
          </a:xfrm>
        </p:spPr>
        <p:txBody>
          <a:bodyPr/>
          <a:lstStyle/>
          <a:p>
            <a:r>
              <a:rPr lang="en-US" dirty="0" smtClean="0"/>
              <a:t>Authors:</a:t>
            </a:r>
            <a:endParaRPr lang="en-US" dirty="0"/>
          </a:p>
        </p:txBody>
      </p:sp>
      <p:sp>
        <p:nvSpPr>
          <p:cNvPr id="5" name="Date Placeholder 4"/>
          <p:cNvSpPr>
            <a:spLocks noGrp="1"/>
          </p:cNvSpPr>
          <p:nvPr>
            <p:ph type="dt" sz="half" idx="15"/>
          </p:nvPr>
        </p:nvSpPr>
        <p:spPr/>
        <p:txBody>
          <a:bodyPr/>
          <a:lstStyle/>
          <a:p>
            <a:fld id="{BDC57488-3539-8349-95E7-E0E3D7B2EDB0}" type="datetime2">
              <a:rPr lang="en-US" smtClean="0"/>
              <a:pPr/>
              <a:t>Monday, June 5, 2023</a:t>
            </a:fld>
            <a:endParaRPr lang="en-US" dirty="0"/>
          </a:p>
        </p:txBody>
      </p:sp>
      <p:sp>
        <p:nvSpPr>
          <p:cNvPr id="6" name="Text Placeholder 5"/>
          <p:cNvSpPr>
            <a:spLocks noGrp="1"/>
          </p:cNvSpPr>
          <p:nvPr>
            <p:ph type="body" sz="quarter" idx="16"/>
          </p:nvPr>
        </p:nvSpPr>
        <p:spPr>
          <a:xfrm>
            <a:off x="6106884" y="498513"/>
            <a:ext cx="2898321" cy="632002"/>
          </a:xfrm>
        </p:spPr>
        <p:txBody>
          <a:bodyPr/>
          <a:lstStyle/>
          <a:p>
            <a:r>
              <a:rPr lang="en-US" dirty="0" smtClean="0"/>
              <a:t>O. Garza</a:t>
            </a:r>
          </a:p>
          <a:p>
            <a:r>
              <a:rPr lang="en-US" dirty="0" smtClean="0"/>
              <a:t>E. </a:t>
            </a:r>
            <a:r>
              <a:rPr lang="en-US" dirty="0" err="1" smtClean="0"/>
              <a:t>Deir</a:t>
            </a:r>
            <a:endParaRPr lang="en-US" dirty="0"/>
          </a:p>
        </p:txBody>
      </p:sp>
      <p:sp>
        <p:nvSpPr>
          <p:cNvPr id="9" name="TextBox 8"/>
          <p:cNvSpPr txBox="1"/>
          <p:nvPr/>
        </p:nvSpPr>
        <p:spPr>
          <a:xfrm>
            <a:off x="644434" y="1725953"/>
            <a:ext cx="4336869" cy="4616648"/>
          </a:xfrm>
          <a:prstGeom prst="rect">
            <a:avLst/>
          </a:prstGeom>
          <a:noFill/>
        </p:spPr>
        <p:txBody>
          <a:bodyPr wrap="square" rtlCol="0">
            <a:spAutoFit/>
          </a:bodyPr>
          <a:lstStyle/>
          <a:p>
            <a:pPr algn="ctr"/>
            <a:r>
              <a:rPr lang="en-US" dirty="0" smtClean="0"/>
              <a:t>Improving Reliability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smtClean="0"/>
              <a:t>Using good design practices</a:t>
            </a:r>
          </a:p>
          <a:p>
            <a:pPr marL="285750" indent="-285750">
              <a:buFont typeface="Arial" panose="020B0604020202020204" pitchFamily="34" charset="0"/>
              <a:buChar char="•"/>
            </a:pPr>
            <a:r>
              <a:rPr lang="en-US" sz="1600" dirty="0" smtClean="0"/>
              <a:t>Using high-quality components</a:t>
            </a:r>
          </a:p>
          <a:p>
            <a:pPr marL="285750" indent="-285750">
              <a:buFont typeface="Arial" panose="020B0604020202020204" pitchFamily="34" charset="0"/>
              <a:buChar char="•"/>
            </a:pPr>
            <a:r>
              <a:rPr lang="en-US" sz="1600" dirty="0" smtClean="0"/>
              <a:t>Operating and maintaining the systems properly</a:t>
            </a:r>
          </a:p>
          <a:p>
            <a:pPr marL="285750" indent="-285750">
              <a:buFont typeface="Arial" panose="020B0604020202020204" pitchFamily="34" charset="0"/>
              <a:buChar char="•"/>
            </a:pPr>
            <a:r>
              <a:rPr lang="en-US" sz="1600" dirty="0" smtClean="0"/>
              <a:t>Protecting the system from environmental hazards</a:t>
            </a:r>
          </a:p>
          <a:p>
            <a:pPr marL="285750" indent="-285750">
              <a:buFont typeface="Arial" panose="020B0604020202020204" pitchFamily="34" charset="0"/>
              <a:buChar char="•"/>
            </a:pPr>
            <a:r>
              <a:rPr lang="en-US" sz="1600" dirty="0" smtClean="0"/>
              <a:t>Conduct regular inspections and maintenance to identify and fix potential problems.</a:t>
            </a:r>
          </a:p>
          <a:p>
            <a:pPr marL="285750" indent="-285750">
              <a:buFont typeface="Arial" panose="020B0604020202020204" pitchFamily="34" charset="0"/>
              <a:buChar char="•"/>
            </a:pPr>
            <a:r>
              <a:rPr lang="en-US" sz="1600" dirty="0" smtClean="0"/>
              <a:t>Improve system monitoring and alarms to identify problems early on</a:t>
            </a:r>
          </a:p>
          <a:p>
            <a:pPr marL="285750" indent="-285750">
              <a:buFont typeface="Arial" panose="020B0604020202020204" pitchFamily="34" charset="0"/>
              <a:buChar char="•"/>
            </a:pPr>
            <a:r>
              <a:rPr lang="en-US" sz="1600" dirty="0" smtClean="0"/>
              <a:t>Have a well-trained staff</a:t>
            </a:r>
          </a:p>
          <a:p>
            <a:pPr marL="285750" indent="-285750">
              <a:buFont typeface="Arial" panose="020B0604020202020204" pitchFamily="34" charset="0"/>
              <a:buChar char="•"/>
            </a:pPr>
            <a:r>
              <a:rPr lang="en-US" sz="1600" dirty="0" smtClean="0"/>
              <a:t>Keep systems up-to-date.</a:t>
            </a:r>
          </a:p>
          <a:p>
            <a:pPr marL="285750" indent="-285750">
              <a:buFont typeface="Arial" panose="020B0604020202020204" pitchFamily="34" charset="0"/>
              <a:buChar char="•"/>
            </a:pPr>
            <a:r>
              <a:rPr lang="en-US" sz="1600" dirty="0" smtClean="0"/>
              <a:t>Do not exceed design parameters – know your systems limits</a:t>
            </a:r>
          </a:p>
          <a:p>
            <a:endParaRPr lang="en-US" sz="16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414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 of Primary Sub-System DT Categories</a:t>
            </a:r>
            <a:endParaRPr lang="en-US" dirty="0"/>
          </a:p>
        </p:txBody>
      </p:sp>
      <p:sp>
        <p:nvSpPr>
          <p:cNvPr id="3" name="Content Placeholder 2"/>
          <p:cNvSpPr>
            <a:spLocks noGrp="1"/>
          </p:cNvSpPr>
          <p:nvPr>
            <p:ph idx="1"/>
          </p:nvPr>
        </p:nvSpPr>
        <p:spPr/>
        <p:txBody>
          <a:bodyPr>
            <a:normAutofit/>
          </a:bodyPr>
          <a:lstStyle/>
          <a:p>
            <a:r>
              <a:rPr lang="en-US" sz="1800" dirty="0" smtClean="0"/>
              <a:t>Beam Dumps</a:t>
            </a:r>
          </a:p>
          <a:p>
            <a:pPr lvl="1">
              <a:buFont typeface="Wingdings" panose="05000000000000000000" pitchFamily="2" charset="2"/>
              <a:buChar char="Ø"/>
            </a:pPr>
            <a:r>
              <a:rPr lang="en-US" sz="1800" dirty="0" smtClean="0"/>
              <a:t>Stationary Dumps - </a:t>
            </a:r>
            <a:r>
              <a:rPr lang="en-US" sz="1800" dirty="0" err="1" smtClean="0"/>
              <a:t>Insertable</a:t>
            </a:r>
            <a:r>
              <a:rPr lang="en-US" sz="1800" dirty="0" smtClean="0"/>
              <a:t> Dumps – etc.</a:t>
            </a:r>
            <a:endParaRPr lang="en-US" sz="1800" dirty="0"/>
          </a:p>
          <a:p>
            <a:pPr marL="280988" lvl="1" indent="-280988">
              <a:buFont typeface="Arial" panose="020B0604020202020204" pitchFamily="34" charset="0"/>
              <a:buChar char="•"/>
            </a:pPr>
            <a:r>
              <a:rPr lang="en-US" sz="1800" dirty="0" smtClean="0"/>
              <a:t>Beam Transport</a:t>
            </a:r>
          </a:p>
          <a:p>
            <a:pPr marL="688975" lvl="2" indent="-225425">
              <a:buFont typeface="Wingdings" panose="05000000000000000000" pitchFamily="2" charset="2"/>
              <a:buChar char="Ø"/>
            </a:pPr>
            <a:r>
              <a:rPr lang="en-US" dirty="0" smtClean="0"/>
              <a:t>Optics - Beam Loss - Beam Instability – Orbit – </a:t>
            </a:r>
            <a:r>
              <a:rPr lang="en-US" dirty="0" err="1" smtClean="0"/>
              <a:t>Config</a:t>
            </a:r>
            <a:r>
              <a:rPr lang="en-US" dirty="0" smtClean="0"/>
              <a:t>. Change – etc.</a:t>
            </a:r>
          </a:p>
          <a:p>
            <a:pPr marL="285750" lvl="2" indent="-285750">
              <a:buFont typeface="Arial" panose="020B0604020202020204" pitchFamily="34" charset="0"/>
              <a:buChar char="•"/>
            </a:pPr>
            <a:r>
              <a:rPr lang="en-US" dirty="0" smtClean="0"/>
              <a:t>Control Systems</a:t>
            </a:r>
          </a:p>
          <a:p>
            <a:pPr marL="688975" lvl="3" indent="-225425">
              <a:buFont typeface="Wingdings" panose="05000000000000000000" pitchFamily="2" charset="2"/>
              <a:buChar char="Ø"/>
            </a:pPr>
            <a:r>
              <a:rPr lang="en-US" sz="1800" dirty="0" smtClean="0"/>
              <a:t>IOCs – CAMAC Crates – Reboot Switches – etc.</a:t>
            </a:r>
          </a:p>
          <a:p>
            <a:pPr marL="285750" indent="-285750"/>
            <a:r>
              <a:rPr lang="en-US" sz="1800" dirty="0"/>
              <a:t>Cryogenic </a:t>
            </a:r>
            <a:r>
              <a:rPr lang="en-US" sz="1800" dirty="0" smtClean="0"/>
              <a:t>Systems</a:t>
            </a:r>
          </a:p>
          <a:p>
            <a:pPr marL="688975" lvl="1">
              <a:buFont typeface="Wingdings" panose="05000000000000000000" pitchFamily="2" charset="2"/>
              <a:buChar char="Ø"/>
            </a:pPr>
            <a:r>
              <a:rPr lang="en-US" sz="1800" dirty="0" smtClean="0"/>
              <a:t>CHL1 – CHL2 – </a:t>
            </a:r>
            <a:r>
              <a:rPr lang="en-US" sz="1800" dirty="0" err="1" smtClean="0"/>
              <a:t>Linacs</a:t>
            </a:r>
            <a:r>
              <a:rPr lang="en-US" sz="1800" dirty="0" smtClean="0"/>
              <a:t> – ESR – etc.</a:t>
            </a:r>
            <a:endParaRPr lang="en-US" sz="1800" dirty="0"/>
          </a:p>
          <a:p>
            <a:pPr marL="285750" indent="-285750"/>
            <a:r>
              <a:rPr lang="en-US" sz="1800" dirty="0" smtClean="0"/>
              <a:t>Diagnostics</a:t>
            </a:r>
          </a:p>
          <a:p>
            <a:pPr lvl="1">
              <a:buFont typeface="Wingdings" panose="05000000000000000000" pitchFamily="2" charset="2"/>
              <a:buChar char="Ø"/>
            </a:pPr>
            <a:r>
              <a:rPr lang="en-US" sz="1800" dirty="0" smtClean="0"/>
              <a:t>Harps – Viewers – BPMs – etc.</a:t>
            </a:r>
            <a:endParaRPr lang="en-US" sz="1800" dirty="0"/>
          </a:p>
          <a:p>
            <a:pPr marL="285750" indent="-285750"/>
            <a:r>
              <a:rPr lang="en-US" sz="1800" dirty="0" smtClean="0"/>
              <a:t>Facilities</a:t>
            </a:r>
          </a:p>
          <a:p>
            <a:pPr lvl="1">
              <a:buFont typeface="Wingdings" panose="05000000000000000000" pitchFamily="2" charset="2"/>
              <a:buChar char="Ø"/>
            </a:pPr>
            <a:r>
              <a:rPr lang="en-US" sz="1800" dirty="0" smtClean="0"/>
              <a:t>AC Distribution – Chiller Loop – Fire Protection – etc.</a:t>
            </a:r>
            <a:endParaRPr lang="en-US" sz="1800" dirty="0"/>
          </a:p>
          <a:p>
            <a:pPr marL="285750" indent="-285750"/>
            <a:r>
              <a:rPr lang="en-US" sz="1800" dirty="0" smtClean="0"/>
              <a:t>Gun/Laser</a:t>
            </a:r>
          </a:p>
          <a:p>
            <a:pPr lvl="1">
              <a:buFont typeface="Wingdings" panose="05000000000000000000" pitchFamily="2" charset="2"/>
              <a:buChar char="Ø"/>
            </a:pPr>
            <a:r>
              <a:rPr lang="en-US" sz="1800" dirty="0" smtClean="0"/>
              <a:t>Laser Table – Gun HV – Laser RF – etc.</a:t>
            </a:r>
            <a:endParaRPr lang="en-US" sz="1800" dirty="0"/>
          </a:p>
          <a:p>
            <a:pPr marL="285750" indent="-285750"/>
            <a:r>
              <a:rPr lang="en-US" sz="1800" dirty="0"/>
              <a:t>Information </a:t>
            </a:r>
            <a:r>
              <a:rPr lang="en-US" sz="1800" dirty="0" smtClean="0"/>
              <a:t>Systems</a:t>
            </a:r>
          </a:p>
          <a:p>
            <a:pPr lvl="1">
              <a:buFont typeface="Wingdings" panose="05000000000000000000" pitchFamily="2" charset="2"/>
              <a:buChar char="Ø"/>
            </a:pPr>
            <a:r>
              <a:rPr lang="en-US" sz="1800" dirty="0" smtClean="0"/>
              <a:t>Low Level Applications – Network – UNIX Apps – File Servers – etc.</a:t>
            </a:r>
          </a:p>
          <a:p>
            <a:pPr marL="393700" lvl="2" indent="-285750">
              <a:buFont typeface="Wingdings" panose="05000000000000000000" pitchFamily="2" charset="2"/>
              <a:buChar char="§"/>
            </a:pPr>
            <a:endParaRPr lang="en-US" sz="1600"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10693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 of Primary Sub-System DT Categories</a:t>
            </a:r>
            <a:endParaRPr lang="en-US" dirty="0"/>
          </a:p>
        </p:txBody>
      </p:sp>
      <p:sp>
        <p:nvSpPr>
          <p:cNvPr id="3" name="Content Placeholder 2"/>
          <p:cNvSpPr>
            <a:spLocks noGrp="1"/>
          </p:cNvSpPr>
          <p:nvPr>
            <p:ph idx="1"/>
          </p:nvPr>
        </p:nvSpPr>
        <p:spPr/>
        <p:txBody>
          <a:bodyPr>
            <a:normAutofit lnSpcReduction="10000"/>
          </a:bodyPr>
          <a:lstStyle/>
          <a:p>
            <a:pPr marL="285750" indent="-285750"/>
            <a:r>
              <a:rPr lang="en-US" sz="1800" dirty="0" smtClean="0"/>
              <a:t>Magnet Systems</a:t>
            </a:r>
          </a:p>
          <a:p>
            <a:pPr lvl="1">
              <a:buFont typeface="Wingdings" panose="05000000000000000000" pitchFamily="2" charset="2"/>
              <a:buChar char="Ø"/>
            </a:pPr>
            <a:r>
              <a:rPr lang="en-US" sz="1800" dirty="0" smtClean="0"/>
              <a:t>Box Supplies – Trim Racks – Dipoles – Quads – Shunts – etc.</a:t>
            </a:r>
            <a:endParaRPr lang="en-US" sz="1800" dirty="0"/>
          </a:p>
          <a:p>
            <a:pPr marL="285750" indent="-285750"/>
            <a:r>
              <a:rPr lang="en-US" sz="1800" dirty="0" smtClean="0"/>
              <a:t>Operations</a:t>
            </a:r>
          </a:p>
          <a:p>
            <a:pPr lvl="1">
              <a:buFont typeface="Wingdings" panose="05000000000000000000" pitchFamily="2" charset="2"/>
              <a:buChar char="Ø"/>
            </a:pPr>
            <a:r>
              <a:rPr lang="en-US" sz="1800" dirty="0" smtClean="0"/>
              <a:t>Operations Personnel – Operator Staffing – Operator Training – Operator Error – etc.</a:t>
            </a:r>
            <a:endParaRPr lang="en-US" sz="1800" dirty="0"/>
          </a:p>
          <a:p>
            <a:pPr marL="285750" indent="-285750"/>
            <a:r>
              <a:rPr lang="en-US" sz="1800" dirty="0" smtClean="0"/>
              <a:t>Others</a:t>
            </a:r>
          </a:p>
          <a:p>
            <a:pPr lvl="1">
              <a:buFont typeface="Wingdings" panose="05000000000000000000" pitchFamily="2" charset="2"/>
              <a:buChar char="Ø"/>
            </a:pPr>
            <a:r>
              <a:rPr lang="en-US" sz="1800" dirty="0" smtClean="0"/>
              <a:t>Weather – Unknown/Missing – Hall Downtime – etc.</a:t>
            </a:r>
            <a:endParaRPr lang="en-US" sz="1800" dirty="0"/>
          </a:p>
          <a:p>
            <a:pPr marL="285750" indent="-285750"/>
            <a:r>
              <a:rPr lang="en-US" sz="1800" dirty="0"/>
              <a:t>Radio Frequency Systems (RF</a:t>
            </a:r>
            <a:r>
              <a:rPr lang="en-US" sz="1800" dirty="0" smtClean="0"/>
              <a:t>)</a:t>
            </a:r>
          </a:p>
          <a:p>
            <a:pPr lvl="1">
              <a:buFont typeface="Wingdings" panose="05000000000000000000" pitchFamily="2" charset="2"/>
              <a:buChar char="Ø"/>
            </a:pPr>
            <a:r>
              <a:rPr lang="en-US" sz="1800" dirty="0" err="1" smtClean="0"/>
              <a:t>Cryo</a:t>
            </a:r>
            <a:r>
              <a:rPr lang="en-US" sz="1800" dirty="0"/>
              <a:t>-</a:t>
            </a:r>
            <a:r>
              <a:rPr lang="en-US" sz="1800" dirty="0" smtClean="0"/>
              <a:t>modules – RF Cavities – RF Separators – MO System – etc.</a:t>
            </a:r>
            <a:endParaRPr lang="en-US" sz="1800" dirty="0"/>
          </a:p>
          <a:p>
            <a:pPr marL="285750" indent="-285750"/>
            <a:r>
              <a:rPr lang="en-US" sz="1800" dirty="0"/>
              <a:t>Radiation </a:t>
            </a:r>
            <a:r>
              <a:rPr lang="en-US" sz="1800" dirty="0" smtClean="0"/>
              <a:t>Controls</a:t>
            </a:r>
          </a:p>
          <a:p>
            <a:pPr lvl="1">
              <a:buFont typeface="Wingdings" panose="05000000000000000000" pitchFamily="2" charset="2"/>
              <a:buChar char="Ø"/>
            </a:pPr>
            <a:r>
              <a:rPr lang="en-US" sz="1800" dirty="0" smtClean="0"/>
              <a:t>Radiation Monitors/PSS Interlocked – etc.</a:t>
            </a:r>
            <a:endParaRPr lang="en-US" sz="1800" dirty="0"/>
          </a:p>
          <a:p>
            <a:pPr marL="285750" indent="-285750"/>
            <a:r>
              <a:rPr lang="en-US" sz="1800" dirty="0"/>
              <a:t>Safety </a:t>
            </a:r>
            <a:r>
              <a:rPr lang="en-US" sz="1800" dirty="0" smtClean="0"/>
              <a:t>Systems</a:t>
            </a:r>
          </a:p>
          <a:p>
            <a:pPr lvl="1">
              <a:buFont typeface="Wingdings" panose="05000000000000000000" pitchFamily="2" charset="2"/>
              <a:buChar char="Ø"/>
            </a:pPr>
            <a:r>
              <a:rPr lang="en-US" sz="1800" dirty="0" smtClean="0"/>
              <a:t>Access Controls – FSD – Beam Stoppers – ION Chambers – MPS BLM – etc.</a:t>
            </a:r>
            <a:endParaRPr lang="en-US" sz="1800" dirty="0"/>
          </a:p>
          <a:p>
            <a:pPr marL="285750" indent="-285750"/>
            <a:r>
              <a:rPr lang="en-US" sz="1800" dirty="0"/>
              <a:t>Vacuum </a:t>
            </a:r>
            <a:r>
              <a:rPr lang="en-US" sz="1800" dirty="0" smtClean="0"/>
              <a:t>Systems</a:t>
            </a:r>
          </a:p>
          <a:p>
            <a:pPr lvl="1">
              <a:buFont typeface="Wingdings" panose="05000000000000000000" pitchFamily="2" charset="2"/>
              <a:buChar char="Ø"/>
            </a:pPr>
            <a:r>
              <a:rPr lang="en-US" sz="1800" dirty="0" smtClean="0"/>
              <a:t>Beam Valves – Ion Pumps SRF – Ion Pumps EE – SRF Insulating Vacuum – Turbo Pumps – Beamline Instrumentation - etc.</a:t>
            </a:r>
            <a:endParaRPr lang="en-US" sz="1800" dirty="0"/>
          </a:p>
          <a:p>
            <a:pPr marL="393700" lvl="2" indent="-285750">
              <a:buFont typeface="Arial" panose="020B0604020202020204" pitchFamily="34" charset="0"/>
              <a:buChar char="•"/>
            </a:pPr>
            <a:endParaRPr lang="en-US" dirty="0" smtClean="0"/>
          </a:p>
          <a:p>
            <a:pPr marL="393700" lvl="2" indent="-285750">
              <a:buFont typeface="Wingdings" panose="05000000000000000000" pitchFamily="2" charset="2"/>
              <a:buChar char="§"/>
            </a:pPr>
            <a:endParaRPr lang="en-US" sz="1600"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333338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Annual Availability for Beam Transport </a:t>
            </a:r>
            <a:endParaRPr lang="en-US"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791372259"/>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idx="13"/>
            <p:extLst>
              <p:ext uri="{D42A27DB-BD31-4B8C-83A1-F6EECF244321}">
                <p14:modId xmlns:p14="http://schemas.microsoft.com/office/powerpoint/2010/main" val="2327818627"/>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72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Annual Availability for Controls </a:t>
            </a:r>
            <a:endParaRPr lang="en-US"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graphicFrame>
        <p:nvGraphicFramePr>
          <p:cNvPr id="13" name="Content Placeholder 8"/>
          <p:cNvGraphicFramePr>
            <a:graphicFrameLocks noGrp="1"/>
          </p:cNvGraphicFramePr>
          <p:nvPr>
            <p:ph idx="1"/>
            <p:extLst>
              <p:ext uri="{D42A27DB-BD31-4B8C-83A1-F6EECF244321}">
                <p14:modId xmlns:p14="http://schemas.microsoft.com/office/powerpoint/2010/main" val="208214821"/>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idx="13"/>
            <p:extLst>
              <p:ext uri="{D42A27DB-BD31-4B8C-83A1-F6EECF244321}">
                <p14:modId xmlns:p14="http://schemas.microsoft.com/office/powerpoint/2010/main" val="3170652034"/>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4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Annual Availability for RF Systems </a:t>
            </a:r>
            <a:endParaRPr lang="en-US"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46582698"/>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idx="13"/>
            <p:extLst>
              <p:ext uri="{D42A27DB-BD31-4B8C-83A1-F6EECF244321}">
                <p14:modId xmlns:p14="http://schemas.microsoft.com/office/powerpoint/2010/main" val="4110381359"/>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745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Annual Availability for Vacuum Systems </a:t>
            </a:r>
            <a:endParaRPr lang="en-US"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47871214"/>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idx="13"/>
            <p:extLst>
              <p:ext uri="{D42A27DB-BD31-4B8C-83A1-F6EECF244321}">
                <p14:modId xmlns:p14="http://schemas.microsoft.com/office/powerpoint/2010/main" val="876267631"/>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481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Annual Availability for Safety Systems </a:t>
            </a:r>
            <a:endParaRPr lang="en-US"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dirty="0"/>
          </a:p>
        </p:txBody>
      </p:sp>
      <p:graphicFrame>
        <p:nvGraphicFramePr>
          <p:cNvPr id="11" name="Content Placeholder 10"/>
          <p:cNvGraphicFramePr>
            <a:graphicFrameLocks noGrp="1"/>
          </p:cNvGraphicFramePr>
          <p:nvPr>
            <p:ph idx="13"/>
            <p:extLst>
              <p:ext uri="{D42A27DB-BD31-4B8C-83A1-F6EECF244321}">
                <p14:modId xmlns:p14="http://schemas.microsoft.com/office/powerpoint/2010/main" val="4260378124"/>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idx="1"/>
            <p:extLst>
              <p:ext uri="{D42A27DB-BD31-4B8C-83A1-F6EECF244321}">
                <p14:modId xmlns:p14="http://schemas.microsoft.com/office/powerpoint/2010/main" val="53550650"/>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158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Annual Availability for Magnet Systems </a:t>
            </a:r>
            <a:endParaRPr lang="en-US" dirty="0"/>
          </a:p>
        </p:txBody>
      </p:sp>
      <p:sp>
        <p:nvSpPr>
          <p:cNvPr id="4" name="Footer Placeholder 3"/>
          <p:cNvSpPr>
            <a:spLocks noGrp="1"/>
          </p:cNvSpPr>
          <p:nvPr>
            <p:ph type="ftr" sz="quarter" idx="11"/>
          </p:nvPr>
        </p:nvSpPr>
        <p:spPr/>
        <p:txBody>
          <a:bodyPr/>
          <a:lstStyle/>
          <a:p>
            <a:r>
              <a:rPr lang="en-US" dirty="0" smtClean="0"/>
              <a:t>Accelerator System Reliability</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913595186"/>
              </p:ext>
            </p:extLst>
          </p:nvPr>
        </p:nvGraphicFramePr>
        <p:xfrm>
          <a:off x="309563" y="966788"/>
          <a:ext cx="4148137" cy="538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p:cNvGraphicFramePr>
            <a:graphicFrameLocks noGrp="1"/>
          </p:cNvGraphicFramePr>
          <p:nvPr>
            <p:ph idx="13"/>
            <p:extLst>
              <p:ext uri="{D42A27DB-BD31-4B8C-83A1-F6EECF244321}">
                <p14:modId xmlns:p14="http://schemas.microsoft.com/office/powerpoint/2010/main" val="448998711"/>
              </p:ext>
            </p:extLst>
          </p:nvPr>
        </p:nvGraphicFramePr>
        <p:xfrm>
          <a:off x="4686300" y="966788"/>
          <a:ext cx="40862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1138890"/>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JLabPowerPointMain (1)</Template>
  <TotalTime>3046</TotalTime>
  <Words>782</Words>
  <Application>Microsoft Office PowerPoint</Application>
  <PresentationFormat>On-screen Show (4:3)</PresentationFormat>
  <Paragraphs>127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.PingFangSC-Regular</vt:lpstr>
      <vt:lpstr>Arial</vt:lpstr>
      <vt:lpstr>Calibri</vt:lpstr>
      <vt:lpstr>PingFangSC-Regular</vt:lpstr>
      <vt:lpstr>Wingdings</vt:lpstr>
      <vt:lpstr>Office Theme</vt:lpstr>
      <vt:lpstr>Accelerator System - Reliability</vt:lpstr>
      <vt:lpstr>Examples of Primary Sub-System DT Categories</vt:lpstr>
      <vt:lpstr>Examples of Primary Sub-System DT Categories</vt:lpstr>
      <vt:lpstr>Annual Availability for Beam Transport </vt:lpstr>
      <vt:lpstr>Annual Availability for Controls </vt:lpstr>
      <vt:lpstr>Annual Availability for RF Systems </vt:lpstr>
      <vt:lpstr>Annual Availability for Vacuum Systems </vt:lpstr>
      <vt:lpstr>Annual Availability for Safety Systems </vt:lpstr>
      <vt:lpstr>Annual Availability for Magnet Systems </vt:lpstr>
      <vt:lpstr>Annual Availability for Facilities </vt:lpstr>
      <vt:lpstr>DT – Operations – Info Systems – Cryogenics - Diagnostics</vt:lpstr>
      <vt:lpstr>DT - Other</vt:lpstr>
      <vt:lpstr>DT – Trip Durations Per Cryomodule</vt:lpstr>
      <vt:lpstr>Energy Reach vs. True Arc Faults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Azevedo</dc:creator>
  <cp:lastModifiedBy>Omar Garza</cp:lastModifiedBy>
  <cp:revision>37</cp:revision>
  <dcterms:created xsi:type="dcterms:W3CDTF">2023-04-26T12:25:55Z</dcterms:created>
  <dcterms:modified xsi:type="dcterms:W3CDTF">2023-06-05T17:18:40Z</dcterms:modified>
</cp:coreProperties>
</file>