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6" r:id="rId3"/>
    <p:sldId id="274" r:id="rId4"/>
    <p:sldId id="267" r:id="rId5"/>
    <p:sldId id="268" r:id="rId6"/>
    <p:sldId id="269" r:id="rId7"/>
    <p:sldId id="271" r:id="rId8"/>
    <p:sldId id="272" r:id="rId9"/>
    <p:sldId id="257" r:id="rId10"/>
    <p:sldId id="270" r:id="rId11"/>
    <p:sldId id="273" r:id="rId12"/>
    <p:sldId id="281" r:id="rId13"/>
    <p:sldId id="282" r:id="rId14"/>
    <p:sldId id="277" r:id="rId15"/>
    <p:sldId id="278" r:id="rId16"/>
    <p:sldId id="276"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408" autoAdjust="0"/>
  </p:normalViewPr>
  <p:slideViewPr>
    <p:cSldViewPr snapToGrid="0" snapToObjects="1">
      <p:cViewPr varScale="1">
        <p:scale>
          <a:sx n="131" d="100"/>
          <a:sy n="131" d="100"/>
        </p:scale>
        <p:origin x="1080" y="126"/>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Short Proof Testing vs PFD</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Sheet1!$C$2</c:f>
              <c:strCache>
                <c:ptCount val="1"/>
                <c:pt idx="0">
                  <c:v>PFD1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Sheet1!$B$3:$B$13</c:f>
              <c:numCache>
                <c:formatCode>0</c:formatCode>
                <c:ptCount val="11"/>
                <c:pt idx="0">
                  <c:v>0</c:v>
                </c:pt>
                <c:pt idx="1">
                  <c:v>1</c:v>
                </c:pt>
                <c:pt idx="2">
                  <c:v>1</c:v>
                </c:pt>
                <c:pt idx="3">
                  <c:v>2</c:v>
                </c:pt>
                <c:pt idx="4">
                  <c:v>2</c:v>
                </c:pt>
                <c:pt idx="5">
                  <c:v>3</c:v>
                </c:pt>
                <c:pt idx="6">
                  <c:v>3</c:v>
                </c:pt>
                <c:pt idx="7">
                  <c:v>4</c:v>
                </c:pt>
                <c:pt idx="8">
                  <c:v>4</c:v>
                </c:pt>
                <c:pt idx="9">
                  <c:v>5</c:v>
                </c:pt>
                <c:pt idx="10">
                  <c:v>5</c:v>
                </c:pt>
              </c:numCache>
            </c:numRef>
          </c:xVal>
          <c:yVal>
            <c:numRef>
              <c:f>Sheet1!$C$3:$C$13</c:f>
              <c:numCache>
                <c:formatCode>0.00E+00</c:formatCode>
                <c:ptCount val="11"/>
                <c:pt idx="0">
                  <c:v>0</c:v>
                </c:pt>
                <c:pt idx="1">
                  <c:v>4.0000000000000001E-3</c:v>
                </c:pt>
                <c:pt idx="2">
                  <c:v>0</c:v>
                </c:pt>
                <c:pt idx="3">
                  <c:v>4.0000000000000001E-3</c:v>
                </c:pt>
                <c:pt idx="4">
                  <c:v>0</c:v>
                </c:pt>
                <c:pt idx="5">
                  <c:v>4.0000000000000001E-3</c:v>
                </c:pt>
                <c:pt idx="6">
                  <c:v>0</c:v>
                </c:pt>
                <c:pt idx="7">
                  <c:v>4.0000000000000001E-3</c:v>
                </c:pt>
                <c:pt idx="8">
                  <c:v>0</c:v>
                </c:pt>
                <c:pt idx="9">
                  <c:v>4.0000000000000001E-3</c:v>
                </c:pt>
                <c:pt idx="10">
                  <c:v>0</c:v>
                </c:pt>
              </c:numCache>
            </c:numRef>
          </c:yVal>
          <c:smooth val="0"/>
          <c:extLst>
            <c:ext xmlns:c16="http://schemas.microsoft.com/office/drawing/2014/chart" uri="{C3380CC4-5D6E-409C-BE32-E72D297353CC}">
              <c16:uniqueId val="{00000000-9C25-4AA6-A339-5B6C12297DE8}"/>
            </c:ext>
          </c:extLst>
        </c:ser>
        <c:dLbls>
          <c:showLegendKey val="0"/>
          <c:showVal val="0"/>
          <c:showCatName val="0"/>
          <c:showSerName val="0"/>
          <c:showPercent val="0"/>
          <c:showBubbleSize val="0"/>
        </c:dLbls>
        <c:axId val="906959080"/>
        <c:axId val="906959408"/>
      </c:scatterChart>
      <c:valAx>
        <c:axId val="9069590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Time (Years)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959408"/>
        <c:crosses val="autoZero"/>
        <c:crossBetween val="midCat"/>
      </c:valAx>
      <c:valAx>
        <c:axId val="906959408"/>
        <c:scaling>
          <c:orientation val="minMax"/>
          <c:max val="1.000000000000000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PFD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959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dirty="0" smtClean="0">
                <a:effectLst/>
              </a:rPr>
              <a:t>Long Proof Testing vs PFD</a:t>
            </a:r>
            <a:endParaRPr lang="en-US" sz="1100" dirty="0">
              <a:effectLst/>
            </a:endParaRPr>
          </a:p>
        </c:rich>
      </c:tx>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scatterChart>
        <c:scatterStyle val="lineMarker"/>
        <c:varyColors val="0"/>
        <c:ser>
          <c:idx val="0"/>
          <c:order val="0"/>
          <c:tx>
            <c:strRef>
              <c:f>Sheet1!$C$22</c:f>
              <c:strCache>
                <c:ptCount val="1"/>
                <c:pt idx="0">
                  <c:v>PFD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Sheet1!$B$23:$B$29</c:f>
              <c:numCache>
                <c:formatCode>0</c:formatCode>
                <c:ptCount val="7"/>
                <c:pt idx="0">
                  <c:v>0</c:v>
                </c:pt>
                <c:pt idx="1">
                  <c:v>2</c:v>
                </c:pt>
                <c:pt idx="2">
                  <c:v>2</c:v>
                </c:pt>
                <c:pt idx="3">
                  <c:v>4</c:v>
                </c:pt>
                <c:pt idx="4">
                  <c:v>4</c:v>
                </c:pt>
                <c:pt idx="5">
                  <c:v>5</c:v>
                </c:pt>
              </c:numCache>
            </c:numRef>
          </c:xVal>
          <c:yVal>
            <c:numRef>
              <c:f>Sheet1!$C$23:$C$29</c:f>
              <c:numCache>
                <c:formatCode>0.00E+00</c:formatCode>
                <c:ptCount val="7"/>
                <c:pt idx="0">
                  <c:v>0</c:v>
                </c:pt>
                <c:pt idx="1">
                  <c:v>8.9999999999999993E-3</c:v>
                </c:pt>
                <c:pt idx="2">
                  <c:v>0</c:v>
                </c:pt>
                <c:pt idx="3">
                  <c:v>8.9999999999999993E-3</c:v>
                </c:pt>
                <c:pt idx="4">
                  <c:v>0</c:v>
                </c:pt>
                <c:pt idx="5">
                  <c:v>4.0000000000000001E-3</c:v>
                </c:pt>
              </c:numCache>
            </c:numRef>
          </c:yVal>
          <c:smooth val="0"/>
          <c:extLst>
            <c:ext xmlns:c16="http://schemas.microsoft.com/office/drawing/2014/chart" uri="{C3380CC4-5D6E-409C-BE32-E72D297353CC}">
              <c16:uniqueId val="{00000000-A22A-4E73-AA3A-CE174B6FEEBC}"/>
            </c:ext>
          </c:extLst>
        </c:ser>
        <c:dLbls>
          <c:showLegendKey val="0"/>
          <c:showVal val="0"/>
          <c:showCatName val="0"/>
          <c:showSerName val="0"/>
          <c:showPercent val="0"/>
          <c:showBubbleSize val="0"/>
        </c:dLbls>
        <c:axId val="906957768"/>
        <c:axId val="906958424"/>
      </c:scatterChart>
      <c:valAx>
        <c:axId val="9069577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Time (Years)</a:t>
                </a:r>
                <a:endParaRPr lang="en-US" sz="700">
                  <a:effectLst/>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958424"/>
        <c:crosses val="autoZero"/>
        <c:crossBetween val="midCat"/>
      </c:valAx>
      <c:valAx>
        <c:axId val="906958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PFD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957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High Reliability</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Sheet1!$C$65</c:f>
              <c:strCache>
                <c:ptCount val="1"/>
                <c:pt idx="0">
                  <c:v>PFD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Sheet1!$B$66:$B$71</c:f>
              <c:numCache>
                <c:formatCode>0</c:formatCode>
                <c:ptCount val="6"/>
                <c:pt idx="0">
                  <c:v>0</c:v>
                </c:pt>
                <c:pt idx="1">
                  <c:v>2</c:v>
                </c:pt>
                <c:pt idx="2">
                  <c:v>2</c:v>
                </c:pt>
                <c:pt idx="3">
                  <c:v>4</c:v>
                </c:pt>
                <c:pt idx="4">
                  <c:v>4</c:v>
                </c:pt>
                <c:pt idx="5">
                  <c:v>5</c:v>
                </c:pt>
              </c:numCache>
            </c:numRef>
          </c:xVal>
          <c:yVal>
            <c:numRef>
              <c:f>Sheet1!$C$66:$C$71</c:f>
              <c:numCache>
                <c:formatCode>0.00E+00</c:formatCode>
                <c:ptCount val="6"/>
                <c:pt idx="0">
                  <c:v>0</c:v>
                </c:pt>
                <c:pt idx="1">
                  <c:v>4.0000000000000001E-3</c:v>
                </c:pt>
                <c:pt idx="2">
                  <c:v>0</c:v>
                </c:pt>
                <c:pt idx="3">
                  <c:v>4.0000000000000001E-3</c:v>
                </c:pt>
                <c:pt idx="4">
                  <c:v>0</c:v>
                </c:pt>
                <c:pt idx="5">
                  <c:v>2E-3</c:v>
                </c:pt>
              </c:numCache>
            </c:numRef>
          </c:yVal>
          <c:smooth val="0"/>
          <c:extLst>
            <c:ext xmlns:c16="http://schemas.microsoft.com/office/drawing/2014/chart" uri="{C3380CC4-5D6E-409C-BE32-E72D297353CC}">
              <c16:uniqueId val="{00000000-D0A4-4A90-9A97-C67C62CC95D1}"/>
            </c:ext>
          </c:extLst>
        </c:ser>
        <c:dLbls>
          <c:showLegendKey val="0"/>
          <c:showVal val="0"/>
          <c:showCatName val="0"/>
          <c:showSerName val="0"/>
          <c:showPercent val="0"/>
          <c:showBubbleSize val="0"/>
        </c:dLbls>
        <c:axId val="435666136"/>
        <c:axId val="435669088"/>
      </c:scatterChart>
      <c:valAx>
        <c:axId val="4356661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(Years)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669088"/>
        <c:crosses val="autoZero"/>
        <c:crossBetween val="midCat"/>
      </c:valAx>
      <c:valAx>
        <c:axId val="435669088"/>
        <c:scaling>
          <c:orientation val="minMax"/>
          <c:max val="1.0000000000000002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PFD</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6661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Proof</a:t>
            </a:r>
            <a:r>
              <a:rPr lang="en-US" baseline="0"/>
              <a:t> Test Coverage vs PFD</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Sheet1!$D$47</c:f>
              <c:strCache>
                <c:ptCount val="1"/>
                <c:pt idx="0">
                  <c:v>PFD1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Sheet1!$C$48:$C$58</c:f>
              <c:numCache>
                <c:formatCode>0</c:formatCode>
                <c:ptCount val="11"/>
                <c:pt idx="0">
                  <c:v>0</c:v>
                </c:pt>
                <c:pt idx="1">
                  <c:v>1</c:v>
                </c:pt>
                <c:pt idx="2">
                  <c:v>1</c:v>
                </c:pt>
                <c:pt idx="3">
                  <c:v>2</c:v>
                </c:pt>
                <c:pt idx="4">
                  <c:v>2</c:v>
                </c:pt>
                <c:pt idx="5">
                  <c:v>3</c:v>
                </c:pt>
                <c:pt idx="6">
                  <c:v>3</c:v>
                </c:pt>
                <c:pt idx="7">
                  <c:v>4</c:v>
                </c:pt>
                <c:pt idx="8">
                  <c:v>4</c:v>
                </c:pt>
                <c:pt idx="9">
                  <c:v>5</c:v>
                </c:pt>
                <c:pt idx="10">
                  <c:v>5</c:v>
                </c:pt>
              </c:numCache>
            </c:numRef>
          </c:xVal>
          <c:yVal>
            <c:numRef>
              <c:f>Sheet1!$D$48:$D$58</c:f>
              <c:numCache>
                <c:formatCode>0.00E+00</c:formatCode>
                <c:ptCount val="11"/>
                <c:pt idx="0">
                  <c:v>0</c:v>
                </c:pt>
                <c:pt idx="1">
                  <c:v>4.0000000000000001E-3</c:v>
                </c:pt>
                <c:pt idx="2">
                  <c:v>0</c:v>
                </c:pt>
                <c:pt idx="3">
                  <c:v>4.0000000000000001E-3</c:v>
                </c:pt>
                <c:pt idx="4">
                  <c:v>0</c:v>
                </c:pt>
                <c:pt idx="5">
                  <c:v>4.0000000000000001E-3</c:v>
                </c:pt>
                <c:pt idx="6">
                  <c:v>0</c:v>
                </c:pt>
                <c:pt idx="7">
                  <c:v>4.0000000000000001E-3</c:v>
                </c:pt>
                <c:pt idx="8">
                  <c:v>0</c:v>
                </c:pt>
                <c:pt idx="9">
                  <c:v>4.0000000000000001E-3</c:v>
                </c:pt>
                <c:pt idx="10">
                  <c:v>0</c:v>
                </c:pt>
              </c:numCache>
            </c:numRef>
          </c:yVal>
          <c:smooth val="0"/>
          <c:extLst>
            <c:ext xmlns:c16="http://schemas.microsoft.com/office/drawing/2014/chart" uri="{C3380CC4-5D6E-409C-BE32-E72D297353CC}">
              <c16:uniqueId val="{00000000-F2E7-4862-8FCD-9884AC7C775D}"/>
            </c:ext>
          </c:extLst>
        </c:ser>
        <c:ser>
          <c:idx val="1"/>
          <c:order val="1"/>
          <c:tx>
            <c:strRef>
              <c:f>Sheet1!$E$47</c:f>
              <c:strCache>
                <c:ptCount val="1"/>
                <c:pt idx="0">
                  <c:v>PFD2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Sheet1!$C$48:$C$58</c:f>
              <c:numCache>
                <c:formatCode>0</c:formatCode>
                <c:ptCount val="11"/>
                <c:pt idx="0">
                  <c:v>0</c:v>
                </c:pt>
                <c:pt idx="1">
                  <c:v>1</c:v>
                </c:pt>
                <c:pt idx="2">
                  <c:v>1</c:v>
                </c:pt>
                <c:pt idx="3">
                  <c:v>2</c:v>
                </c:pt>
                <c:pt idx="4">
                  <c:v>2</c:v>
                </c:pt>
                <c:pt idx="5">
                  <c:v>3</c:v>
                </c:pt>
                <c:pt idx="6">
                  <c:v>3</c:v>
                </c:pt>
                <c:pt idx="7">
                  <c:v>4</c:v>
                </c:pt>
                <c:pt idx="8">
                  <c:v>4</c:v>
                </c:pt>
                <c:pt idx="9">
                  <c:v>5</c:v>
                </c:pt>
                <c:pt idx="10">
                  <c:v>5</c:v>
                </c:pt>
              </c:numCache>
            </c:numRef>
          </c:xVal>
          <c:yVal>
            <c:numRef>
              <c:f>Sheet1!$E$48:$E$58</c:f>
              <c:numCache>
                <c:formatCode>0.00E+00</c:formatCode>
                <c:ptCount val="11"/>
                <c:pt idx="0">
                  <c:v>0</c:v>
                </c:pt>
                <c:pt idx="1">
                  <c:v>4.0000000000000001E-3</c:v>
                </c:pt>
                <c:pt idx="2">
                  <c:v>1E-3</c:v>
                </c:pt>
                <c:pt idx="3">
                  <c:v>5.0000000000000001E-3</c:v>
                </c:pt>
                <c:pt idx="4">
                  <c:v>2E-3</c:v>
                </c:pt>
                <c:pt idx="5">
                  <c:v>6.0000000000000001E-3</c:v>
                </c:pt>
                <c:pt idx="6">
                  <c:v>3.0000000000000001E-3</c:v>
                </c:pt>
                <c:pt idx="7">
                  <c:v>7.0000000000000001E-3</c:v>
                </c:pt>
                <c:pt idx="8">
                  <c:v>4.0000000000000001E-3</c:v>
                </c:pt>
                <c:pt idx="9">
                  <c:v>8.0000000000000002E-3</c:v>
                </c:pt>
                <c:pt idx="10">
                  <c:v>5.0000000000000001E-3</c:v>
                </c:pt>
              </c:numCache>
            </c:numRef>
          </c:yVal>
          <c:smooth val="0"/>
          <c:extLst>
            <c:ext xmlns:c16="http://schemas.microsoft.com/office/drawing/2014/chart" uri="{C3380CC4-5D6E-409C-BE32-E72D297353CC}">
              <c16:uniqueId val="{00000001-F2E7-4862-8FCD-9884AC7C775D}"/>
            </c:ext>
          </c:extLst>
        </c:ser>
        <c:dLbls>
          <c:showLegendKey val="0"/>
          <c:showVal val="0"/>
          <c:showCatName val="0"/>
          <c:showSerName val="0"/>
          <c:showPercent val="0"/>
          <c:showBubbleSize val="0"/>
        </c:dLbls>
        <c:axId val="789752512"/>
        <c:axId val="789750544"/>
      </c:scatterChart>
      <c:valAx>
        <c:axId val="789752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750544"/>
        <c:crosses val="autoZero"/>
        <c:crossBetween val="midCat"/>
      </c:valAx>
      <c:valAx>
        <c:axId val="789750544"/>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75251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6/6/2023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7" y="1720792"/>
            <a:ext cx="4051834"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fld id="{BDC57488-3539-8349-95E7-E0E3D7B2EDB0}" type="datetime2">
              <a:rPr lang="en-US" smtClean="0"/>
              <a:pPr/>
              <a:t>Tuesday, June 6, 2023</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8" name="Date Placeholder 7"/>
          <p:cNvSpPr>
            <a:spLocks noGrp="1"/>
          </p:cNvSpPr>
          <p:nvPr>
            <p:ph type="dt" sz="half" idx="15"/>
          </p:nvPr>
        </p:nvSpPr>
        <p:spPr>
          <a:xfrm>
            <a:off x="3623451" y="6328296"/>
            <a:ext cx="2057400" cy="365125"/>
          </a:xfrm>
        </p:spPr>
        <p:txBody>
          <a:bodyPr/>
          <a:lstStyle>
            <a:lvl1pPr>
              <a:defRPr>
                <a:solidFill>
                  <a:schemeClr val="tx1"/>
                </a:solidFill>
              </a:defRPr>
            </a:lvl1pPr>
          </a:lstStyle>
          <a:p>
            <a:fld id="{BDC57488-3539-8349-95E7-E0E3D7B2EDB0}" type="datetime2">
              <a:rPr lang="en-US" smtClean="0"/>
              <a:pPr/>
              <a:t>Tuesday, June 6, 2023</a:t>
            </a:fld>
            <a:endParaRPr lang="en-US" dirty="0"/>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0" y="966055"/>
            <a:ext cx="408699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4"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4"/>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83116"/>
            <a:ext cx="4148781"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0" y="983116"/>
            <a:ext cx="4086225" cy="2381250"/>
          </a:xfrm>
          <a:solidFill>
            <a:schemeClr val="accent2"/>
          </a:solidFill>
        </p:spPr>
        <p:txBody>
          <a:bodyPr/>
          <a:lstStyle/>
          <a:p>
            <a:r>
              <a:rPr lang="en-US"/>
              <a:t>Click icon to add picture</a:t>
            </a:r>
          </a:p>
        </p:txBody>
      </p:sp>
      <p:sp>
        <p:nvSpPr>
          <p:cNvPr id="11" name="Picture Placeholder 9"/>
          <p:cNvSpPr>
            <a:spLocks noGrp="1"/>
          </p:cNvSpPr>
          <p:nvPr>
            <p:ph type="pic" sz="quarter" idx="14"/>
          </p:nvPr>
        </p:nvSpPr>
        <p:spPr>
          <a:xfrm>
            <a:off x="4686300" y="3595166"/>
            <a:ext cx="4086225" cy="2381250"/>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24516"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solidFill>
            <a:schemeClr val="accent2"/>
          </a:solidFill>
        </p:spPr>
        <p:txBody>
          <a:bodyPr/>
          <a:lstStyle/>
          <a:p>
            <a:r>
              <a:rPr lang="en-US"/>
              <a:t>Click icon to add picture</a:t>
            </a:r>
            <a:endParaRPr lang="en-US" dirty="0"/>
          </a:p>
        </p:txBody>
      </p:sp>
      <p:sp>
        <p:nvSpPr>
          <p:cNvPr id="11" name="Picture Placeholder 9"/>
          <p:cNvSpPr>
            <a:spLocks noGrp="1"/>
          </p:cNvSpPr>
          <p:nvPr>
            <p:ph type="pic" sz="quarter" idx="14"/>
          </p:nvPr>
        </p:nvSpPr>
        <p:spPr>
          <a:xfrm>
            <a:off x="308918" y="3595166"/>
            <a:ext cx="4086225" cy="2381250"/>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3439833"/>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983116"/>
            <a:ext cx="4148781" cy="2381250"/>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39512"/>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Click icon to add picture</a:t>
            </a:r>
          </a:p>
        </p:txBody>
      </p:sp>
      <p:sp>
        <p:nvSpPr>
          <p:cNvPr id="12" name="Content Placeholder 2"/>
          <p:cNvSpPr>
            <a:spLocks noGrp="1"/>
          </p:cNvSpPr>
          <p:nvPr>
            <p:ph idx="14"/>
          </p:nvPr>
        </p:nvSpPr>
        <p:spPr>
          <a:xfrm>
            <a:off x="4623744" y="939512"/>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Tuesday, June 6, 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2" r:id="rId4"/>
    <p:sldLayoutId id="2147483673" r:id="rId5"/>
    <p:sldLayoutId id="2147483671" r:id="rId6"/>
    <p:sldLayoutId id="2147483675" r:id="rId7"/>
    <p:sldLayoutId id="2147483674" r:id="rId8"/>
    <p:sldLayoutId id="2147483676" r:id="rId9"/>
    <p:sldLayoutId id="2147483678"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
            </a:r>
            <a:br>
              <a:rPr lang="en-US" b="0" dirty="0"/>
            </a:br>
            <a:r>
              <a:rPr lang="en-US" b="0" dirty="0"/>
              <a:t> </a:t>
            </a:r>
            <a:r>
              <a:rPr lang="en-US" sz="3200" dirty="0"/>
              <a:t>2023 </a:t>
            </a:r>
            <a:r>
              <a:rPr lang="en-US" sz="3200" dirty="0" err="1"/>
              <a:t>StayTreat</a:t>
            </a:r>
            <a:endParaRPr lang="en-US" dirty="0"/>
          </a:p>
        </p:txBody>
      </p:sp>
      <p:sp>
        <p:nvSpPr>
          <p:cNvPr id="3" name="Subtitle 2"/>
          <p:cNvSpPr>
            <a:spLocks noGrp="1"/>
          </p:cNvSpPr>
          <p:nvPr>
            <p:ph type="subTitle" idx="1"/>
          </p:nvPr>
        </p:nvSpPr>
        <p:spPr>
          <a:xfrm>
            <a:off x="332386" y="1574878"/>
            <a:ext cx="5353430" cy="978634"/>
          </a:xfrm>
        </p:spPr>
        <p:txBody>
          <a:bodyPr/>
          <a:lstStyle/>
          <a:p>
            <a:r>
              <a:rPr lang="en-US" dirty="0"/>
              <a:t>PSS Upgrades and Path to </a:t>
            </a:r>
            <a:r>
              <a:rPr lang="en-US" dirty="0" smtClean="0"/>
              <a:t>one Cert/Year</a:t>
            </a:r>
            <a:endParaRPr lang="en-US" dirty="0"/>
          </a:p>
        </p:txBody>
      </p:sp>
      <p:sp>
        <p:nvSpPr>
          <p:cNvPr id="5" name="Text Placeholder 4"/>
          <p:cNvSpPr>
            <a:spLocks noGrp="1"/>
          </p:cNvSpPr>
          <p:nvPr>
            <p:ph type="body" sz="quarter" idx="14"/>
          </p:nvPr>
        </p:nvSpPr>
        <p:spPr/>
        <p:txBody>
          <a:bodyPr/>
          <a:lstStyle/>
          <a:p>
            <a:r>
              <a:rPr lang="en-US" dirty="0" smtClean="0"/>
              <a:t>Jerry Kowal</a:t>
            </a:r>
            <a:endParaRPr lang="en-US" dirty="0"/>
          </a:p>
        </p:txBody>
      </p:sp>
      <p:sp>
        <p:nvSpPr>
          <p:cNvPr id="6" name="Date Placeholder 5"/>
          <p:cNvSpPr>
            <a:spLocks noGrp="1"/>
          </p:cNvSpPr>
          <p:nvPr>
            <p:ph type="dt" sz="half" idx="15"/>
          </p:nvPr>
        </p:nvSpPr>
        <p:spPr/>
        <p:txBody>
          <a:bodyPr/>
          <a:lstStyle/>
          <a:p>
            <a:fld id="{BDC57488-3539-8349-95E7-E0E3D7B2EDB0}" type="datetime2">
              <a:rPr lang="en-US" smtClean="0"/>
              <a:pPr/>
              <a:t>Tuesday, June 6, 2023</a:t>
            </a:fld>
            <a:endParaRPr lang="en-US" dirty="0"/>
          </a:p>
        </p:txBody>
      </p:sp>
      <p:pic>
        <p:nvPicPr>
          <p:cNvPr id="14" name="Picture Placeholder 1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493" r="4493"/>
          <a:stretch>
            <a:fillRect/>
          </a:stretch>
        </p:blipFill>
        <p:spPr>
          <a:xfrm>
            <a:off x="3988631" y="2334639"/>
            <a:ext cx="4944737" cy="2309002"/>
          </a:xfrm>
        </p:spPr>
      </p:pic>
    </p:spTree>
    <p:extLst>
      <p:ext uri="{BB962C8B-B14F-4D97-AF65-F5344CB8AC3E}">
        <p14:creationId xmlns:p14="http://schemas.microsoft.com/office/powerpoint/2010/main" val="1392747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10</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155" y="924843"/>
            <a:ext cx="8462962" cy="17393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3588"/>
            <a:ext cx="9144000" cy="1503906"/>
          </a:xfrm>
          <a:prstGeom prst="rect">
            <a:avLst/>
          </a:prstGeom>
        </p:spPr>
      </p:pic>
    </p:spTree>
    <p:extLst>
      <p:ext uri="{BB962C8B-B14F-4D97-AF65-F5344CB8AC3E}">
        <p14:creationId xmlns:p14="http://schemas.microsoft.com/office/powerpoint/2010/main" val="2375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a:t>
            </a:r>
            <a:r>
              <a:rPr lang="en-US" dirty="0"/>
              <a:t>Upgrade </a:t>
            </a:r>
            <a:r>
              <a:rPr lang="en-US" dirty="0" smtClean="0"/>
              <a:t>status – other subsystems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PSS BCM</a:t>
            </a:r>
          </a:p>
          <a:p>
            <a:pPr lvl="1"/>
            <a:r>
              <a:rPr lang="en-US" dirty="0" smtClean="0"/>
              <a:t>Provides protection for Beam Stoppers</a:t>
            </a:r>
          </a:p>
          <a:p>
            <a:pPr lvl="1"/>
            <a:r>
              <a:rPr lang="en-US" dirty="0" smtClean="0"/>
              <a:t>Replacement of </a:t>
            </a:r>
            <a:r>
              <a:rPr lang="en-US" dirty="0"/>
              <a:t>obsolete hardware</a:t>
            </a:r>
            <a:endParaRPr lang="en-US" dirty="0" smtClean="0"/>
          </a:p>
          <a:p>
            <a:pPr lvl="1"/>
            <a:r>
              <a:rPr lang="en-US" dirty="0" smtClean="0"/>
              <a:t>Lacks diagnostics and good interface to EPICS and OPS HMI</a:t>
            </a:r>
          </a:p>
          <a:p>
            <a:pPr lvl="1"/>
            <a:r>
              <a:rPr lang="en-US" dirty="0" smtClean="0"/>
              <a:t>Development for UITF started in 2018/2019 but then stopped</a:t>
            </a:r>
            <a:endParaRPr lang="en-US" dirty="0"/>
          </a:p>
          <a:p>
            <a:endParaRPr lang="en-US" dirty="0" smtClean="0"/>
          </a:p>
          <a:p>
            <a:r>
              <a:rPr lang="en-US" dirty="0" smtClean="0"/>
              <a:t>Kicker Controls</a:t>
            </a:r>
          </a:p>
          <a:p>
            <a:pPr lvl="1"/>
            <a:r>
              <a:rPr lang="en-US" dirty="0" smtClean="0"/>
              <a:t>Magnet upgraded</a:t>
            </a:r>
          </a:p>
          <a:p>
            <a:pPr lvl="1"/>
            <a:r>
              <a:rPr lang="en-US" dirty="0"/>
              <a:t>Replacement of obsolete hardware</a:t>
            </a:r>
            <a:endParaRPr lang="en-US" dirty="0" smtClean="0"/>
          </a:p>
          <a:p>
            <a:pPr lvl="1"/>
            <a:r>
              <a:rPr lang="en-US" dirty="0" smtClean="0"/>
              <a:t>Needs a COTS controls if possible</a:t>
            </a:r>
          </a:p>
          <a:p>
            <a:pPr lvl="1"/>
            <a:endParaRPr lang="en-US" dirty="0"/>
          </a:p>
          <a:p>
            <a:r>
              <a:rPr lang="en-US" dirty="0" smtClean="0"/>
              <a:t>Power Supplies and DC UPS upgrade</a:t>
            </a:r>
          </a:p>
          <a:p>
            <a:pPr lvl="1"/>
            <a:r>
              <a:rPr lang="en-US" dirty="0" smtClean="0"/>
              <a:t>Replacement of obsolete hardware</a:t>
            </a:r>
          </a:p>
          <a:p>
            <a:pPr lvl="1"/>
            <a:r>
              <a:rPr lang="en-US" dirty="0" smtClean="0"/>
              <a:t>Increased reliability</a:t>
            </a:r>
          </a:p>
          <a:p>
            <a:pPr lvl="1"/>
            <a:endParaRPr lang="en-US" dirty="0" smtClean="0"/>
          </a:p>
          <a:p>
            <a:r>
              <a:rPr lang="en-US" dirty="0" smtClean="0"/>
              <a:t>BELS</a:t>
            </a:r>
            <a:endParaRPr lang="en-US" dirty="0"/>
          </a:p>
          <a:p>
            <a:pPr lvl="1"/>
            <a:r>
              <a:rPr lang="en-US" dirty="0" smtClean="0"/>
              <a:t>“Defense in depth” system</a:t>
            </a:r>
          </a:p>
          <a:p>
            <a:pPr lvl="1"/>
            <a:r>
              <a:rPr lang="en-US" dirty="0"/>
              <a:t>Replacement of o</a:t>
            </a:r>
            <a:r>
              <a:rPr lang="en-US" dirty="0" smtClean="0"/>
              <a:t>bsolete PLC hardware</a:t>
            </a:r>
          </a:p>
          <a:p>
            <a:pPr lvl="1"/>
            <a:r>
              <a:rPr lang="en-US" dirty="0" smtClean="0"/>
              <a:t>Complex implementation</a:t>
            </a:r>
          </a:p>
          <a:p>
            <a:pPr lvl="1"/>
            <a:endParaRPr lang="en-US" dirty="0" smtClean="0"/>
          </a:p>
          <a:p>
            <a:r>
              <a:rPr lang="en-US" dirty="0" smtClean="0"/>
              <a:t>Video system</a:t>
            </a:r>
          </a:p>
          <a:p>
            <a:pPr lvl="1"/>
            <a:r>
              <a:rPr lang="en-US" dirty="0" smtClean="0"/>
              <a:t>SSO tool for Access Control</a:t>
            </a:r>
          </a:p>
          <a:p>
            <a:pPr lvl="1"/>
            <a:r>
              <a:rPr lang="en-US" dirty="0"/>
              <a:t>Replacement of o</a:t>
            </a:r>
            <a:r>
              <a:rPr lang="en-US" dirty="0" smtClean="0"/>
              <a:t>bsolete hardware (already procured)</a:t>
            </a:r>
          </a:p>
          <a:p>
            <a:pPr lvl="1"/>
            <a:r>
              <a:rPr lang="en-US" dirty="0" smtClean="0"/>
              <a:t>Moving to IP based, </a:t>
            </a:r>
            <a:r>
              <a:rPr lang="en-US" dirty="0" err="1" smtClean="0"/>
              <a:t>PoE</a:t>
            </a:r>
            <a:r>
              <a:rPr lang="en-US" dirty="0" smtClean="0"/>
              <a:t> type hardware</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dirty="0"/>
          </a:p>
        </p:txBody>
      </p:sp>
    </p:spTree>
    <p:extLst>
      <p:ext uri="{BB962C8B-B14F-4D97-AF65-F5344CB8AC3E}">
        <p14:creationId xmlns:p14="http://schemas.microsoft.com/office/powerpoint/2010/main" val="15306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 calcmode="lin" valueType="num">
                                      <p:cBhvr additive="base">
                                        <p:cTn id="6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additive="base">
                                        <p:cTn id="6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7" end="17"/>
                                            </p:txEl>
                                          </p:spTgt>
                                        </p:tgtEl>
                                        <p:attrNameLst>
                                          <p:attrName>style.visibility</p:attrName>
                                        </p:attrNameLst>
                                      </p:cBhvr>
                                      <p:to>
                                        <p:strVal val="visible"/>
                                      </p:to>
                                    </p:set>
                                    <p:anim calcmode="lin" valueType="num">
                                      <p:cBhvr additive="base">
                                        <p:cTn id="6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8" end="18"/>
                                            </p:txEl>
                                          </p:spTgt>
                                        </p:tgtEl>
                                        <p:attrNameLst>
                                          <p:attrName>style.visibility</p:attrName>
                                        </p:attrNameLst>
                                      </p:cBhvr>
                                      <p:to>
                                        <p:strVal val="visible"/>
                                      </p:to>
                                    </p:set>
                                    <p:anim calcmode="lin" valueType="num">
                                      <p:cBhvr additive="base">
                                        <p:cTn id="7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20" end="20"/>
                                            </p:txEl>
                                          </p:spTgt>
                                        </p:tgtEl>
                                        <p:attrNameLst>
                                          <p:attrName>style.visibility</p:attrName>
                                        </p:attrNameLst>
                                      </p:cBhvr>
                                      <p:to>
                                        <p:strVal val="visible"/>
                                      </p:to>
                                    </p:set>
                                    <p:anim calcmode="lin" valueType="num">
                                      <p:cBhvr additive="base">
                                        <p:cTn id="79"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20" end="20"/>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
                                            <p:txEl>
                                              <p:pRg st="21" end="21"/>
                                            </p:txEl>
                                          </p:spTgt>
                                        </p:tgtEl>
                                        <p:attrNameLst>
                                          <p:attrName>style.visibility</p:attrName>
                                        </p:attrNameLst>
                                      </p:cBhvr>
                                      <p:to>
                                        <p:strVal val="visible"/>
                                      </p:to>
                                    </p:set>
                                    <p:anim calcmode="lin" valueType="num">
                                      <p:cBhvr additive="base">
                                        <p:cTn id="83"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21" end="21"/>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
                                            <p:txEl>
                                              <p:pRg st="22" end="22"/>
                                            </p:txEl>
                                          </p:spTgt>
                                        </p:tgtEl>
                                        <p:attrNameLst>
                                          <p:attrName>style.visibility</p:attrName>
                                        </p:attrNameLst>
                                      </p:cBhvr>
                                      <p:to>
                                        <p:strVal val="visible"/>
                                      </p:to>
                                    </p:set>
                                    <p:anim calcmode="lin" valueType="num">
                                      <p:cBhvr additive="base">
                                        <p:cTn id="87"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22" end="22"/>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
                                            <p:txEl>
                                              <p:pRg st="23" end="23"/>
                                            </p:txEl>
                                          </p:spTgt>
                                        </p:tgtEl>
                                        <p:attrNameLst>
                                          <p:attrName>style.visibility</p:attrName>
                                        </p:attrNameLst>
                                      </p:cBhvr>
                                      <p:to>
                                        <p:strVal val="visible"/>
                                      </p:to>
                                    </p:set>
                                    <p:anim calcmode="lin" valueType="num">
                                      <p:cBhvr additive="base">
                                        <p:cTn id="91"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upgrades</a:t>
            </a:r>
            <a:endParaRPr lang="en-US" dirty="0"/>
          </a:p>
        </p:txBody>
      </p:sp>
      <p:sp>
        <p:nvSpPr>
          <p:cNvPr id="3" name="Content Placeholder 2"/>
          <p:cNvSpPr>
            <a:spLocks noGrp="1"/>
          </p:cNvSpPr>
          <p:nvPr>
            <p:ph idx="1"/>
          </p:nvPr>
        </p:nvSpPr>
        <p:spPr/>
        <p:txBody>
          <a:bodyPr/>
          <a:lstStyle/>
          <a:p>
            <a:r>
              <a:rPr lang="en-US" dirty="0" smtClean="0"/>
              <a:t>Other facilities</a:t>
            </a:r>
          </a:p>
          <a:p>
            <a:pPr lvl="1"/>
            <a:r>
              <a:rPr lang="en-US" dirty="0" smtClean="0"/>
              <a:t>LERF</a:t>
            </a:r>
          </a:p>
          <a:p>
            <a:pPr lvl="1"/>
            <a:r>
              <a:rPr lang="en-US" dirty="0" smtClean="0"/>
              <a:t>CMTF</a:t>
            </a:r>
          </a:p>
          <a:p>
            <a:pPr lvl="1"/>
            <a:r>
              <a:rPr lang="en-US" dirty="0" smtClean="0"/>
              <a:t>VTA</a:t>
            </a:r>
          </a:p>
          <a:p>
            <a:endParaRPr lang="en-US" dirty="0" smtClean="0"/>
          </a:p>
          <a:p>
            <a:r>
              <a:rPr lang="en-US" dirty="0" smtClean="0"/>
              <a:t>Other associated systems</a:t>
            </a:r>
          </a:p>
          <a:p>
            <a:pPr lvl="1"/>
            <a:r>
              <a:rPr lang="en-US" dirty="0" smtClean="0"/>
              <a:t>Halls ABC ODH</a:t>
            </a:r>
          </a:p>
          <a:p>
            <a:pPr lvl="1"/>
            <a:r>
              <a:rPr lang="en-US" dirty="0" smtClean="0"/>
              <a:t>LERF ODH</a:t>
            </a:r>
          </a:p>
          <a:p>
            <a:pPr lvl="1"/>
            <a:r>
              <a:rPr lang="en-US" dirty="0" smtClean="0"/>
              <a:t>CMTF ODH</a:t>
            </a:r>
          </a:p>
          <a:p>
            <a:pPr lvl="1"/>
            <a:r>
              <a:rPr lang="en-US" dirty="0"/>
              <a:t>Development &amp; build of next gen Portable </a:t>
            </a:r>
            <a:r>
              <a:rPr lang="en-US" dirty="0" smtClean="0"/>
              <a:t>Units</a:t>
            </a:r>
          </a:p>
          <a:p>
            <a:pPr lvl="1"/>
            <a:r>
              <a:rPr lang="en-US" dirty="0"/>
              <a:t>CHL </a:t>
            </a:r>
            <a:r>
              <a:rPr lang="en-US" dirty="0" smtClean="0"/>
              <a:t>1&amp;2 ODH</a:t>
            </a:r>
          </a:p>
          <a:p>
            <a:pPr lvl="1"/>
            <a:r>
              <a:rPr lang="en-US" dirty="0" smtClean="0"/>
              <a:t>ESR ODH</a:t>
            </a:r>
          </a:p>
          <a:p>
            <a:pPr lvl="1"/>
            <a:r>
              <a:rPr lang="en-US" dirty="0" smtClean="0"/>
              <a:t>CTF ODH</a:t>
            </a:r>
          </a:p>
          <a:p>
            <a:pPr lvl="1"/>
            <a:r>
              <a:rPr lang="en-US" dirty="0" smtClean="0"/>
              <a:t>HDR ODH</a:t>
            </a:r>
            <a:endParaRPr lang="en-US" dirty="0"/>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12</a:t>
            </a:fld>
            <a:endParaRPr lang="en-US" dirty="0"/>
          </a:p>
        </p:txBody>
      </p:sp>
    </p:spTree>
    <p:extLst>
      <p:ext uri="{BB962C8B-B14F-4D97-AF65-F5344CB8AC3E}">
        <p14:creationId xmlns:p14="http://schemas.microsoft.com/office/powerpoint/2010/main" val="52167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dirty="0"/>
          </a:p>
        </p:txBody>
      </p:sp>
    </p:spTree>
    <p:extLst>
      <p:ext uri="{BB962C8B-B14F-4D97-AF65-F5344CB8AC3E}">
        <p14:creationId xmlns:p14="http://schemas.microsoft.com/office/powerpoint/2010/main" val="2305935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the old system</a:t>
            </a:r>
            <a:endParaRPr lang="en-US" dirty="0"/>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14</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138" y="1585722"/>
            <a:ext cx="6115812" cy="4143756"/>
          </a:xfrm>
        </p:spPr>
      </p:pic>
    </p:spTree>
    <p:extLst>
      <p:ext uri="{BB962C8B-B14F-4D97-AF65-F5344CB8AC3E}">
        <p14:creationId xmlns:p14="http://schemas.microsoft.com/office/powerpoint/2010/main" val="355864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the upgraded system</a:t>
            </a:r>
            <a:endParaRPr lang="en-US" dirty="0"/>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15</a:t>
            </a:fld>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4944" y="1585722"/>
            <a:ext cx="6172200" cy="4143756"/>
          </a:xfrm>
          <a:prstGeom prst="rect">
            <a:avLst/>
          </a:prstGeom>
        </p:spPr>
      </p:pic>
    </p:spTree>
    <p:extLst>
      <p:ext uri="{BB962C8B-B14F-4D97-AF65-F5344CB8AC3E}">
        <p14:creationId xmlns:p14="http://schemas.microsoft.com/office/powerpoint/2010/main" val="25863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slides – major terms (mssafety.com)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Functional Safety</a:t>
            </a:r>
          </a:p>
          <a:p>
            <a:pPr lvl="1"/>
            <a:r>
              <a:rPr lang="en-US" dirty="0" smtClean="0"/>
              <a:t>Functional </a:t>
            </a:r>
            <a:r>
              <a:rPr lang="en-US" dirty="0"/>
              <a:t>Safety is a term used to describe the safety system that is dependent on the correct functioning of the logic solver, sensors, and final elements to achieve a desired risk reduction level. Functional Safety is achieved when every safety function is successfully carried out and the process risk is reduced to the desired level</a:t>
            </a:r>
            <a:r>
              <a:rPr lang="en-US" dirty="0" smtClean="0"/>
              <a:t>.</a:t>
            </a:r>
            <a:endParaRPr lang="en-US" dirty="0"/>
          </a:p>
          <a:p>
            <a:r>
              <a:rPr lang="en-US" dirty="0" smtClean="0"/>
              <a:t>Safety Instrumented System (SIS)</a:t>
            </a:r>
          </a:p>
          <a:p>
            <a:pPr lvl="1"/>
            <a:r>
              <a:rPr lang="en-US" dirty="0" smtClean="0"/>
              <a:t>A </a:t>
            </a:r>
            <a:r>
              <a:rPr lang="en-US" dirty="0"/>
              <a:t>Safety Instrumented System is designed to prevent or mitigate hazardous events by taking a process to a safe state when predetermined conditions are violated</a:t>
            </a:r>
            <a:r>
              <a:rPr lang="en-US" dirty="0" smtClean="0"/>
              <a:t>.”</a:t>
            </a:r>
          </a:p>
          <a:p>
            <a:pPr lvl="1"/>
            <a:r>
              <a:rPr lang="en-US" dirty="0" smtClean="0"/>
              <a:t>“Each </a:t>
            </a:r>
            <a:r>
              <a:rPr lang="en-US" dirty="0"/>
              <a:t>SIS has one or more Safety Instrumented Functions (SIF). To perform its function, a SIF loop has a combination of logic solver(s), sensor(s), and final element(s). Every SIF within a SIS will have a SIL level</a:t>
            </a:r>
            <a:r>
              <a:rPr lang="en-US" dirty="0" smtClean="0"/>
              <a:t>.</a:t>
            </a:r>
          </a:p>
          <a:p>
            <a:r>
              <a:rPr lang="en-US" dirty="0"/>
              <a:t>Safety Integrity </a:t>
            </a:r>
            <a:r>
              <a:rPr lang="en-US" dirty="0" smtClean="0"/>
              <a:t>Level (SIL)</a:t>
            </a:r>
          </a:p>
          <a:p>
            <a:pPr lvl="1"/>
            <a:r>
              <a:rPr lang="en-US" dirty="0" smtClean="0"/>
              <a:t>A </a:t>
            </a:r>
            <a:r>
              <a:rPr lang="en-US" dirty="0"/>
              <a:t>SIL is a measure of safety system performance, in terms of probability of failure on demand (PFD). This convention was chosen based on the numbers: it is easier to express the probability of failure rather than that of proper performance (e.g., 1 in 100,000 vs. 99,999 in 100,000).</a:t>
            </a:r>
            <a:endParaRPr lang="en-US" dirty="0" smtClean="0"/>
          </a:p>
          <a:p>
            <a:pPr lvl="1"/>
            <a:r>
              <a:rPr lang="en-US" dirty="0"/>
              <a:t>There are four discrete integrity levels associated with SIL: SIL 1, SIL 2, SIL 3, and SIL 4. The higher the SIL level, the higher the associated safety level, and the lower probability that a system will fail to perform properly</a:t>
            </a:r>
            <a:r>
              <a:rPr lang="en-US" dirty="0" smtClean="0"/>
              <a:t>.”</a:t>
            </a:r>
          </a:p>
          <a:p>
            <a:pPr lvl="1"/>
            <a:r>
              <a:rPr lang="en-US" dirty="0" smtClean="0"/>
              <a:t>SIL </a:t>
            </a:r>
            <a:r>
              <a:rPr lang="en-US" dirty="0"/>
              <a:t>levels apply to safety functions and safety systems (SIFs and SISs</a:t>
            </a:r>
            <a:r>
              <a:rPr lang="en-US" dirty="0" smtClean="0"/>
              <a:t>).</a:t>
            </a:r>
          </a:p>
          <a:p>
            <a:endParaRPr lang="en-US" dirty="0"/>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16</a:t>
            </a:fld>
            <a:endParaRPr lang="en-US" dirty="0"/>
          </a:p>
        </p:txBody>
      </p:sp>
    </p:spTree>
    <p:extLst>
      <p:ext uri="{BB962C8B-B14F-4D97-AF65-F5344CB8AC3E}">
        <p14:creationId xmlns:p14="http://schemas.microsoft.com/office/powerpoint/2010/main" val="1615554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FMEDA </a:t>
            </a:r>
            <a:r>
              <a:rPr lang="en-US" dirty="0"/>
              <a:t>(Failure Modes Effects and Diagnostic Analysis)</a:t>
            </a:r>
          </a:p>
        </p:txBody>
      </p:sp>
      <p:sp>
        <p:nvSpPr>
          <p:cNvPr id="3" name="Content Placeholder 2"/>
          <p:cNvSpPr>
            <a:spLocks noGrp="1"/>
          </p:cNvSpPr>
          <p:nvPr>
            <p:ph idx="1"/>
          </p:nvPr>
        </p:nvSpPr>
        <p:spPr/>
        <p:txBody>
          <a:bodyPr/>
          <a:lstStyle/>
          <a:p>
            <a:r>
              <a:rPr lang="en-US" dirty="0" smtClean="0"/>
              <a:t>FMEDA is </a:t>
            </a:r>
            <a:r>
              <a:rPr lang="en-US" dirty="0"/>
              <a:t>a methodology for the </a:t>
            </a:r>
            <a:r>
              <a:rPr lang="en-US" dirty="0" smtClean="0"/>
              <a:t>detailed </a:t>
            </a:r>
            <a:r>
              <a:rPr lang="en-US" dirty="0"/>
              <a:t>determination of failure causes and their Impact on the </a:t>
            </a:r>
            <a:r>
              <a:rPr lang="en-US" dirty="0" smtClean="0"/>
              <a:t>system. Evaluates:</a:t>
            </a:r>
            <a:endParaRPr lang="en-US" dirty="0"/>
          </a:p>
          <a:p>
            <a:pPr lvl="1"/>
            <a:r>
              <a:rPr lang="en-US" dirty="0"/>
              <a:t>All components of a design,</a:t>
            </a:r>
          </a:p>
          <a:p>
            <a:pPr lvl="1"/>
            <a:r>
              <a:rPr lang="en-US" dirty="0" smtClean="0"/>
              <a:t>The functionality of </a:t>
            </a:r>
            <a:r>
              <a:rPr lang="en-US" dirty="0"/>
              <a:t>each component,</a:t>
            </a:r>
          </a:p>
          <a:p>
            <a:pPr lvl="1"/>
            <a:r>
              <a:rPr lang="en-US" dirty="0"/>
              <a:t>The failure modes of each component,</a:t>
            </a:r>
          </a:p>
          <a:p>
            <a:pPr lvl="1"/>
            <a:r>
              <a:rPr lang="en-US" dirty="0"/>
              <a:t>The effect of each component failure mode on the </a:t>
            </a:r>
            <a:r>
              <a:rPr lang="en-US" dirty="0" smtClean="0"/>
              <a:t>product functionality</a:t>
            </a:r>
            <a:r>
              <a:rPr lang="en-US" dirty="0"/>
              <a:t>,</a:t>
            </a:r>
          </a:p>
          <a:p>
            <a:pPr lvl="1"/>
            <a:r>
              <a:rPr lang="en-US" dirty="0"/>
              <a:t>The ability of any automatic diagnostics to detect the failure,</a:t>
            </a:r>
          </a:p>
          <a:p>
            <a:pPr lvl="1"/>
            <a:r>
              <a:rPr lang="en-US" dirty="0"/>
              <a:t>The design strength (de-rating, safety factors) and</a:t>
            </a:r>
          </a:p>
          <a:p>
            <a:pPr lvl="1"/>
            <a:r>
              <a:rPr lang="en-US" dirty="0"/>
              <a:t>The operational profile (environmental stress factors).</a:t>
            </a:r>
          </a:p>
          <a:p>
            <a:pPr lvl="1"/>
            <a:endParaRPr lang="en-US" dirty="0"/>
          </a:p>
        </p:txBody>
      </p:sp>
      <p:sp>
        <p:nvSpPr>
          <p:cNvPr id="4" name="Footer Placeholder 3"/>
          <p:cNvSpPr>
            <a:spLocks noGrp="1"/>
          </p:cNvSpPr>
          <p:nvPr>
            <p:ph type="ftr" sz="quarter" idx="11"/>
          </p:nvPr>
        </p:nvSpPr>
        <p:spPr/>
        <p:txBody>
          <a:bodyPr/>
          <a:lstStyle/>
          <a:p>
            <a:r>
              <a:rPr lang="en-US" smtClean="0"/>
              <a:t>Talk Title Here</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17</a:t>
            </a:fld>
            <a:endParaRPr lang="en-US" dirty="0"/>
          </a:p>
        </p:txBody>
      </p:sp>
    </p:spTree>
    <p:extLst>
      <p:ext uri="{BB962C8B-B14F-4D97-AF65-F5344CB8AC3E}">
        <p14:creationId xmlns:p14="http://schemas.microsoft.com/office/powerpoint/2010/main" val="639652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One Cert per Year</a:t>
            </a:r>
            <a:endParaRPr lang="en-US" dirty="0"/>
          </a:p>
        </p:txBody>
      </p:sp>
      <p:sp>
        <p:nvSpPr>
          <p:cNvPr id="3" name="Content Placeholder 2"/>
          <p:cNvSpPr>
            <a:spLocks noGrp="1"/>
          </p:cNvSpPr>
          <p:nvPr>
            <p:ph idx="1"/>
          </p:nvPr>
        </p:nvSpPr>
        <p:spPr/>
        <p:txBody>
          <a:bodyPr>
            <a:normAutofit lnSpcReduction="10000"/>
          </a:bodyPr>
          <a:lstStyle/>
          <a:p>
            <a:r>
              <a:rPr lang="en-US" sz="2200" dirty="0" smtClean="0"/>
              <a:t>Legal requirements</a:t>
            </a:r>
          </a:p>
          <a:p>
            <a:endParaRPr lang="en-US" dirty="0" smtClean="0"/>
          </a:p>
          <a:p>
            <a:r>
              <a:rPr lang="en-US" dirty="0" smtClean="0"/>
              <a:t>Engineering Standards</a:t>
            </a:r>
          </a:p>
          <a:p>
            <a:endParaRPr lang="en-US" sz="2200" dirty="0" smtClean="0"/>
          </a:p>
          <a:p>
            <a:r>
              <a:rPr lang="en-US" sz="2200" dirty="0" smtClean="0"/>
              <a:t>Certification Frequency Assessment (Proof Test Interval)</a:t>
            </a:r>
          </a:p>
          <a:p>
            <a:endParaRPr lang="en-US" dirty="0" smtClean="0"/>
          </a:p>
          <a:p>
            <a:r>
              <a:rPr lang="en-US" dirty="0" smtClean="0"/>
              <a:t>How to extend Proof Test Interval</a:t>
            </a:r>
          </a:p>
          <a:p>
            <a:endParaRPr lang="en-US" sz="2200" dirty="0" smtClean="0"/>
          </a:p>
          <a:p>
            <a:r>
              <a:rPr lang="en-US" sz="2200" dirty="0" smtClean="0"/>
              <a:t>Proposed </a:t>
            </a:r>
            <a:r>
              <a:rPr lang="en-US" dirty="0" smtClean="0"/>
              <a:t>PSS improvements</a:t>
            </a:r>
          </a:p>
          <a:p>
            <a:endParaRPr lang="en-US" dirty="0" smtClean="0"/>
          </a:p>
          <a:p>
            <a:r>
              <a:rPr lang="en-US" dirty="0"/>
              <a:t>PSS Upgrade status</a:t>
            </a:r>
          </a:p>
          <a:p>
            <a:endParaRPr lang="en-US" dirty="0" smtClean="0"/>
          </a:p>
          <a:p>
            <a:r>
              <a:rPr lang="en-US" dirty="0" smtClean="0"/>
              <a:t>Timeline</a:t>
            </a:r>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287543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 calcmode="lin" valueType="num">
                                      <p:cBhvr additive="base">
                                        <p:cTn id="4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Test Intervals requirements</a:t>
            </a:r>
            <a:endParaRPr lang="en-US" dirty="0"/>
          </a:p>
        </p:txBody>
      </p:sp>
      <p:sp>
        <p:nvSpPr>
          <p:cNvPr id="3" name="Content Placeholder 2"/>
          <p:cNvSpPr>
            <a:spLocks noGrp="1"/>
          </p:cNvSpPr>
          <p:nvPr>
            <p:ph idx="1"/>
          </p:nvPr>
        </p:nvSpPr>
        <p:spPr/>
        <p:txBody>
          <a:bodyPr>
            <a:normAutofit fontScale="55000" lnSpcReduction="20000"/>
          </a:bodyPr>
          <a:lstStyle/>
          <a:p>
            <a:r>
              <a:rPr lang="en-US" sz="2500" dirty="0" smtClean="0"/>
              <a:t>DOE O 420.2D (Safety </a:t>
            </a:r>
            <a:r>
              <a:rPr lang="en-US" sz="2500" dirty="0"/>
              <a:t>of Accelerator </a:t>
            </a:r>
            <a:r>
              <a:rPr lang="en-US" sz="2500" dirty="0" smtClean="0"/>
              <a:t>Facilities)</a:t>
            </a:r>
          </a:p>
          <a:p>
            <a:pPr lvl="1"/>
            <a:r>
              <a:rPr lang="en-US" sz="2200" dirty="0" smtClean="0"/>
              <a:t>Safety Assessment Document</a:t>
            </a:r>
          </a:p>
          <a:p>
            <a:pPr lvl="1"/>
            <a:r>
              <a:rPr lang="en-US" sz="2200" dirty="0" smtClean="0"/>
              <a:t>Accelerator Safety Envelope</a:t>
            </a:r>
          </a:p>
          <a:p>
            <a:pPr lvl="1"/>
            <a:r>
              <a:rPr lang="en-US" sz="2200" dirty="0" smtClean="0"/>
              <a:t>Credited Controls</a:t>
            </a:r>
          </a:p>
          <a:p>
            <a:pPr lvl="1"/>
            <a:r>
              <a:rPr lang="en-US" sz="2200" dirty="0" smtClean="0"/>
              <a:t>Configuration Management</a:t>
            </a:r>
          </a:p>
          <a:p>
            <a:pPr lvl="1"/>
            <a:r>
              <a:rPr lang="en-US" sz="2200" dirty="0" smtClean="0"/>
              <a:t>Training</a:t>
            </a:r>
          </a:p>
          <a:p>
            <a:pPr lvl="1"/>
            <a:r>
              <a:rPr lang="en-US" sz="2200" dirty="0" smtClean="0"/>
              <a:t>Procedures</a:t>
            </a:r>
          </a:p>
          <a:p>
            <a:pPr lvl="1"/>
            <a:endParaRPr lang="en-US" dirty="0"/>
          </a:p>
          <a:p>
            <a:r>
              <a:rPr lang="en-US" sz="2500" dirty="0" smtClean="0"/>
              <a:t>FSAD, Rev 8c (Final Safety Assessment Document)</a:t>
            </a:r>
            <a:endParaRPr lang="en-US" sz="2500" dirty="0"/>
          </a:p>
          <a:p>
            <a:pPr lvl="1"/>
            <a:r>
              <a:rPr lang="en-US" sz="2200" dirty="0" smtClean="0"/>
              <a:t>“All aspects of PSS functionality are </a:t>
            </a:r>
            <a:r>
              <a:rPr lang="en-US" sz="2200" b="1" dirty="0" smtClean="0"/>
              <a:t>certified annually</a:t>
            </a:r>
            <a:r>
              <a:rPr lang="en-US" sz="2200" dirty="0" smtClean="0"/>
              <a:t>. Certification involves multiday procedure-driven process performed by Accelerator Operation and SSG staff which verifies the functionality of all PSS devices and tests the functionality of all PSS segments as well as the entire system function as a whole.”</a:t>
            </a:r>
          </a:p>
          <a:p>
            <a:pPr lvl="1"/>
            <a:r>
              <a:rPr lang="en-US" sz="2200" dirty="0" smtClean="0"/>
              <a:t>Surveillance </a:t>
            </a:r>
            <a:r>
              <a:rPr lang="en-US" sz="2200" dirty="0"/>
              <a:t>Rationale: The PSS design and the maintenance procedures assure the performance and reliability of these systems between certifications.</a:t>
            </a:r>
          </a:p>
          <a:p>
            <a:pPr lvl="1"/>
            <a:r>
              <a:rPr lang="en-US" sz="2200" dirty="0"/>
              <a:t>Monitoring, testing, calibration and certification requirements for the PSS are based on a </a:t>
            </a:r>
            <a:r>
              <a:rPr lang="en-US" sz="2200" b="1" dirty="0"/>
              <a:t>comprehensive reliability analysis</a:t>
            </a:r>
            <a:r>
              <a:rPr lang="en-US" sz="2200" dirty="0"/>
              <a:t> of the subsystems and components that is included in the PSS design and configuration management processes</a:t>
            </a:r>
            <a:r>
              <a:rPr lang="en-US" sz="2200" dirty="0" smtClean="0"/>
              <a:t>.</a:t>
            </a:r>
            <a:endParaRPr lang="en-US" sz="2200" dirty="0"/>
          </a:p>
          <a:p>
            <a:pPr lvl="2"/>
            <a:endParaRPr lang="en-US" dirty="0" smtClean="0"/>
          </a:p>
          <a:p>
            <a:r>
              <a:rPr lang="en-US" sz="2500" dirty="0" smtClean="0"/>
              <a:t>ASE, Rev 9 (Accelerator Safety Envelope)</a:t>
            </a:r>
            <a:endParaRPr lang="en-US" sz="2500" dirty="0"/>
          </a:p>
          <a:p>
            <a:pPr lvl="1"/>
            <a:r>
              <a:rPr lang="en-US" sz="2200" dirty="0"/>
              <a:t>“The CEBAF </a:t>
            </a:r>
            <a:r>
              <a:rPr lang="en-US" sz="2200" dirty="0" smtClean="0"/>
              <a:t>PSS </a:t>
            </a:r>
            <a:r>
              <a:rPr lang="en-US" sz="2200" dirty="0"/>
              <a:t>shall be </a:t>
            </a:r>
            <a:r>
              <a:rPr lang="en-US" sz="2200" b="1" dirty="0"/>
              <a:t>certified annually</a:t>
            </a:r>
            <a:r>
              <a:rPr lang="en-US" sz="2200" b="1" dirty="0" smtClean="0"/>
              <a:t>”</a:t>
            </a:r>
            <a:endParaRPr lang="en-US" sz="2200" dirty="0"/>
          </a:p>
          <a:p>
            <a:pPr lvl="1"/>
            <a:endParaRPr lang="en-US" dirty="0" smtClean="0"/>
          </a:p>
          <a:p>
            <a:r>
              <a:rPr lang="en-US" sz="2500" dirty="0" smtClean="0"/>
              <a:t>Beam </a:t>
            </a:r>
            <a:r>
              <a:rPr lang="en-US" sz="2500" dirty="0"/>
              <a:t>Containment and Access Control </a:t>
            </a:r>
            <a:r>
              <a:rPr lang="en-US" sz="2500" dirty="0" smtClean="0"/>
              <a:t>Policy, Rev 1.1</a:t>
            </a:r>
          </a:p>
          <a:p>
            <a:pPr lvl="1"/>
            <a:r>
              <a:rPr lang="en-US" sz="2200" dirty="0"/>
              <a:t>“The PSS hardware and any related software shall be designed, operated, and maintained consistent with  applicable Department of Energy (DOE), American National Standards Institute (ANSI), and International </a:t>
            </a:r>
            <a:r>
              <a:rPr lang="en-US" sz="2200" dirty="0" err="1"/>
              <a:t>Electrotechnical</a:t>
            </a:r>
            <a:r>
              <a:rPr lang="en-US" sz="2200" dirty="0"/>
              <a:t> Commission (IEC) standards for industrial safety systems”.</a:t>
            </a:r>
          </a:p>
          <a:p>
            <a:pPr lvl="1"/>
            <a:r>
              <a:rPr lang="en-US" sz="2200" dirty="0"/>
              <a:t>“The PSS and its components shall provide a level of safety such that likelihood of serious non-recoverable injury to people from prompt ionizing radiation is </a:t>
            </a:r>
            <a:r>
              <a:rPr lang="en-US" sz="2200" b="1" dirty="0"/>
              <a:t>less than 1 in 10,000</a:t>
            </a:r>
            <a:r>
              <a:rPr lang="en-US" sz="2200" dirty="0"/>
              <a:t> during the operational life of the facility</a:t>
            </a:r>
            <a:r>
              <a:rPr lang="en-US" sz="2200" dirty="0" smtClean="0"/>
              <a:t>.”</a:t>
            </a:r>
            <a:endParaRPr lang="en-US" sz="2200" dirty="0"/>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265767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 calcmode="lin" valueType="num">
                                      <p:cBhvr additive="base">
                                        <p:cTn id="6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7" end="17"/>
                                            </p:txEl>
                                          </p:spTgt>
                                        </p:tgtEl>
                                        <p:attrNameLst>
                                          <p:attrName>style.visibility</p:attrName>
                                        </p:attrNameLst>
                                      </p:cBhvr>
                                      <p:to>
                                        <p:strVal val="visible"/>
                                      </p:to>
                                    </p:set>
                                    <p:anim calcmode="lin" valueType="num">
                                      <p:cBhvr additive="base">
                                        <p:cTn id="6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8" end="18"/>
                                            </p:txEl>
                                          </p:spTgt>
                                        </p:tgtEl>
                                        <p:attrNameLst>
                                          <p:attrName>style.visibility</p:attrName>
                                        </p:attrNameLst>
                                      </p:cBhvr>
                                      <p:to>
                                        <p:strVal val="visible"/>
                                      </p:to>
                                    </p:set>
                                    <p:anim calcmode="lin" valueType="num">
                                      <p:cBhvr additive="base">
                                        <p:cTn id="7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Test Intervals requirements</a:t>
            </a:r>
          </a:p>
        </p:txBody>
      </p:sp>
      <p:sp>
        <p:nvSpPr>
          <p:cNvPr id="3" name="Content Placeholder 2"/>
          <p:cNvSpPr>
            <a:spLocks noGrp="1"/>
          </p:cNvSpPr>
          <p:nvPr>
            <p:ph idx="1"/>
          </p:nvPr>
        </p:nvSpPr>
        <p:spPr/>
        <p:txBody>
          <a:bodyPr>
            <a:normAutofit fontScale="92500" lnSpcReduction="20000"/>
          </a:bodyPr>
          <a:lstStyle/>
          <a:p>
            <a:r>
              <a:rPr lang="en-US" dirty="0" smtClean="0"/>
              <a:t>IEC 61508</a:t>
            </a:r>
          </a:p>
          <a:p>
            <a:pPr lvl="1"/>
            <a:r>
              <a:rPr lang="en-US" dirty="0" smtClean="0"/>
              <a:t>Functional </a:t>
            </a:r>
            <a:r>
              <a:rPr lang="en-US" dirty="0"/>
              <a:t>Safety of E/E/PE Safety-Related Systems</a:t>
            </a:r>
          </a:p>
          <a:p>
            <a:pPr lvl="1"/>
            <a:r>
              <a:rPr lang="en-US" dirty="0"/>
              <a:t>IEC 61508 is a top-down complete safety lifecycle engineering standard for the design, documentation, verification, validation, commissioning, operation, maintenance and decommissioning of electro-mechanical safety systems.</a:t>
            </a:r>
          </a:p>
          <a:p>
            <a:pPr lvl="1"/>
            <a:r>
              <a:rPr lang="en-US" dirty="0"/>
              <a:t>Uses a probabilistic/risk-based approach to manage acute risks, with a graded approach requiring higher levels of effort for higher safety risks.</a:t>
            </a:r>
          </a:p>
          <a:p>
            <a:pPr lvl="1"/>
            <a:r>
              <a:rPr lang="en-US" dirty="0"/>
              <a:t>Includes prescriptive workflows, requirements, check lists, tools and techniques for managing systematic errors and evaluating systematic capability.</a:t>
            </a:r>
          </a:p>
          <a:p>
            <a:pPr lvl="1"/>
            <a:r>
              <a:rPr lang="en-US" dirty="0"/>
              <a:t>Calculation of </a:t>
            </a:r>
            <a:r>
              <a:rPr lang="en-US" dirty="0" smtClean="0"/>
              <a:t>Proof </a:t>
            </a:r>
            <a:r>
              <a:rPr lang="en-US" dirty="0"/>
              <a:t>Test intervals is a </a:t>
            </a:r>
            <a:r>
              <a:rPr lang="en-US" dirty="0" smtClean="0"/>
              <a:t>mandatory </a:t>
            </a:r>
            <a:r>
              <a:rPr lang="en-US" dirty="0"/>
              <a:t>component of IEC </a:t>
            </a:r>
            <a:r>
              <a:rPr lang="en-US" dirty="0" smtClean="0"/>
              <a:t>61508</a:t>
            </a:r>
          </a:p>
          <a:p>
            <a:pPr lvl="1"/>
            <a:endParaRPr lang="en-US" dirty="0"/>
          </a:p>
          <a:p>
            <a:r>
              <a:rPr lang="en-US" dirty="0" smtClean="0"/>
              <a:t>IEC 61511 (</a:t>
            </a:r>
            <a:r>
              <a:rPr lang="en-US" dirty="0"/>
              <a:t>ANSI/ISA-84.00.01-2004 Part </a:t>
            </a:r>
            <a:r>
              <a:rPr lang="en-US" dirty="0" smtClean="0"/>
              <a:t>1)</a:t>
            </a:r>
            <a:endParaRPr lang="en-US" dirty="0"/>
          </a:p>
          <a:p>
            <a:pPr lvl="1"/>
            <a:r>
              <a:rPr lang="en-US" dirty="0"/>
              <a:t>Functional </a:t>
            </a:r>
            <a:r>
              <a:rPr lang="en-US" dirty="0" smtClean="0"/>
              <a:t>Safety</a:t>
            </a:r>
            <a:r>
              <a:rPr lang="en-US" dirty="0"/>
              <a:t>: Safety Instrumented Systems for the Process Industry Sector - Part 1: Framework, Definitions, System, Hardware and Software </a:t>
            </a:r>
            <a:r>
              <a:rPr lang="en-US" dirty="0" smtClean="0"/>
              <a:t>Requirements</a:t>
            </a:r>
          </a:p>
          <a:p>
            <a:pPr lvl="1"/>
            <a:endParaRPr lang="en-US" dirty="0" smtClean="0"/>
          </a:p>
          <a:p>
            <a:r>
              <a:rPr lang="en-US" dirty="0" smtClean="0"/>
              <a:t>About 2 dozen relevant IEC Standards</a:t>
            </a:r>
          </a:p>
          <a:p>
            <a:endParaRPr lang="en-US" dirty="0"/>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290829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Test Interval calculation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IEC 61508: </a:t>
                </a:r>
              </a:p>
              <a:p>
                <a:pPr marL="457200" lvl="1" indent="0">
                  <a:buNone/>
                </a:pPr>
                <a:r>
                  <a:rPr lang="en-US" dirty="0" smtClean="0"/>
                  <a:t>“Periodic </a:t>
                </a:r>
                <a:r>
                  <a:rPr lang="en-US" dirty="0"/>
                  <a:t>test performed to detect dangerous hidden failures in a safety-related system so that, if necessary, a repair can restore the system to an “as new” condition or as close as practical to this </a:t>
                </a:r>
                <a:r>
                  <a:rPr lang="en-US" dirty="0" smtClean="0"/>
                  <a:t>condition”</a:t>
                </a:r>
              </a:p>
              <a:p>
                <a:endParaRPr lang="en-US" dirty="0" smtClean="0"/>
              </a:p>
              <a:p>
                <a:r>
                  <a:rPr lang="en-US" dirty="0" smtClean="0"/>
                  <a:t>Example of calculation for safety function comprising a single element:</a:t>
                </a:r>
              </a:p>
              <a:p>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𝑃𝐹𝐷</m:t>
                          </m:r>
                        </m:e>
                        <m:sub>
                          <m:r>
                            <a:rPr lang="en-US" i="1">
                              <a:latin typeface="Cambria Math" panose="02040503050406030204" pitchFamily="18" charset="0"/>
                            </a:rPr>
                            <m:t>𝑎𝑣𝑔</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𝐷𝑈</m:t>
                          </m:r>
                        </m:sub>
                      </m:sSub>
                      <m:f>
                        <m:fPr>
                          <m:ctrlPr>
                            <a:rPr lang="en-US" i="1">
                              <a:latin typeface="Cambria Math" panose="02040503050406030204" pitchFamily="18" charset="0"/>
                            </a:rPr>
                          </m:ctrlPr>
                        </m:fPr>
                        <m:num>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𝑻</m:t>
                              </m:r>
                            </m:e>
                            <m:sub>
                              <m:r>
                                <a:rPr lang="en-US" b="1" i="1" smtClean="0">
                                  <a:solidFill>
                                    <a:srgbClr val="FF0000"/>
                                  </a:solidFill>
                                  <a:latin typeface="Cambria Math" panose="02040503050406030204" pitchFamily="18" charset="0"/>
                                </a:rPr>
                                <m:t>𝒑</m:t>
                              </m:r>
                            </m:sub>
                          </m:sSub>
                        </m:num>
                        <m:den>
                          <m:r>
                            <a:rPr lang="en-US" i="1">
                              <a:latin typeface="Cambria Math" panose="02040503050406030204" pitchFamily="18" charset="0"/>
                            </a:rPr>
                            <m:t>2</m:t>
                          </m:r>
                        </m:den>
                      </m:f>
                      <m:r>
                        <a:rPr lang="en-US" b="0" i="1" smtClean="0">
                          <a:latin typeface="Cambria Math" panose="02040503050406030204" pitchFamily="18" charset="0"/>
                        </a:rPr>
                        <m:t>, </m:t>
                      </m:r>
                      <m:r>
                        <a:rPr lang="en-US" b="0" i="1" smtClean="0">
                          <a:latin typeface="Cambria Math" panose="02040503050406030204" pitchFamily="18" charset="0"/>
                        </a:rPr>
                        <m:t>𝑤h𝑒𝑟𝑒</m:t>
                      </m:r>
                    </m:oMath>
                  </m:oMathPara>
                </a14:m>
                <a:endParaRPr lang="en-US" dirty="0" smtClean="0"/>
              </a:p>
              <a:p>
                <a:pPr marL="0" indent="0">
                  <a:buNone/>
                </a:pPr>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𝑃𝐹𝐷</m:t>
                        </m:r>
                      </m:e>
                      <m:sub>
                        <m:r>
                          <a:rPr lang="en-US" i="1">
                            <a:latin typeface="Cambria Math" panose="02040503050406030204" pitchFamily="18" charset="0"/>
                          </a:rPr>
                          <m:t>𝑎𝑣𝑔</m:t>
                        </m:r>
                      </m:sub>
                    </m:sSub>
                  </m:oMath>
                </a14:m>
                <a:r>
                  <a:rPr lang="en-US" i="1" dirty="0" smtClean="0">
                    <a:latin typeface="Cambria Math" panose="02040503050406030204" pitchFamily="18" charset="0"/>
                  </a:rPr>
                  <a:t> </a:t>
                </a:r>
                <a:r>
                  <a:rPr lang="en-US" dirty="0" smtClean="0">
                    <a:latin typeface="Arial" panose="020B0604020202020204" pitchFamily="34" charset="0"/>
                  </a:rPr>
                  <a:t>is the probability of failure on demand</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𝐷𝑈</m:t>
                        </m:r>
                      </m:sub>
                    </m:sSub>
                  </m:oMath>
                </a14:m>
                <a:r>
                  <a:rPr lang="en-US" dirty="0" smtClean="0">
                    <a:latin typeface="Cambria Math" panose="02040503050406030204" pitchFamily="18" charset="0"/>
                    <a:ea typeface="Cambria Math" panose="02040503050406030204" pitchFamily="18" charset="0"/>
                  </a:rPr>
                  <a:t> </a:t>
                </a:r>
                <a:r>
                  <a:rPr lang="en-US" dirty="0" smtClean="0">
                    <a:latin typeface="Arial" panose="020B0604020202020204" pitchFamily="34" charset="0"/>
                    <a:ea typeface="Cambria Math" panose="02040503050406030204" pitchFamily="18" charset="0"/>
                  </a:rPr>
                  <a:t>is the dangerous undetected failure rate per hour</a:t>
                </a:r>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𝑝</m:t>
                        </m:r>
                      </m:sub>
                    </m:sSub>
                  </m:oMath>
                </a14:m>
                <a:r>
                  <a:rPr lang="en-US" dirty="0" smtClean="0"/>
                  <a:t> is the proof test frequency</a:t>
                </a:r>
              </a:p>
              <a:p>
                <a:pPr lvl="1"/>
                <a:endParaRPr lang="en-US" dirty="0" smtClean="0"/>
              </a:p>
              <a:p>
                <a:r>
                  <a:rPr lang="en-US" dirty="0" smtClean="0"/>
                  <a:t>Example of calculation for a single channel in 1oo2 architecture:</a:t>
                </a:r>
              </a:p>
              <a:p>
                <a:endParaRPr lang="en-US" dirty="0" smtClean="0"/>
              </a:p>
              <a:p>
                <a:endParaRPr lang="en-US" dirty="0"/>
              </a:p>
              <a:p>
                <a:endParaRPr lang="en-US" dirty="0"/>
              </a:p>
              <a:p>
                <a:pPr marL="0" indent="0">
                  <a:buNone/>
                </a:pPr>
                <a:r>
                  <a:rPr lang="en-US" dirty="0" smtClean="0"/>
                  <a:t>_</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0" t="-2152" b="-181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16807" y="5368777"/>
                <a:ext cx="8156489" cy="553228"/>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𝑃𝐹𝐷</m:t>
                          </m:r>
                        </m:e>
                        <m:sub>
                          <m:r>
                            <a:rPr lang="en-US" sz="1600" b="0" i="1" smtClean="0">
                              <a:latin typeface="Cambria Math" panose="02040503050406030204" pitchFamily="18" charset="0"/>
                            </a:rPr>
                            <m:t>𝐺</m:t>
                          </m:r>
                        </m:sub>
                      </m:sSub>
                      <m:r>
                        <a:rPr lang="en-US" sz="1600" b="0" i="0" smtClean="0">
                          <a:latin typeface="Cambria Math" panose="02040503050406030204" pitchFamily="18" charset="0"/>
                        </a:rPr>
                        <m:t>=2.</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𝑡</m:t>
                          </m:r>
                        </m:e>
                        <m:sub>
                          <m:r>
                            <a:rPr lang="en-US" sz="1600" b="0" i="1" smtClean="0">
                              <a:latin typeface="Cambria Math" panose="02040503050406030204" pitchFamily="18" charset="0"/>
                              <a:ea typeface="Cambria Math" panose="02040503050406030204" pitchFamily="18" charset="0"/>
                            </a:rPr>
                            <m:t>𝐶𝐸</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𝑡</m:t>
                          </m:r>
                        </m:e>
                        <m:sub>
                          <m:r>
                            <a:rPr lang="en-US" sz="1600" b="0" i="1" smtClean="0">
                              <a:latin typeface="Cambria Math" panose="02040503050406030204" pitchFamily="18" charset="0"/>
                              <a:ea typeface="Cambria Math" panose="02040503050406030204" pitchFamily="18" charset="0"/>
                            </a:rPr>
                            <m:t>𝐺𝐸</m:t>
                          </m:r>
                        </m:sub>
                      </m:sSub>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d>
                            <m:dPr>
                              <m:ctrlPr>
                                <a:rPr lang="en-US" sz="1600" b="0" i="1" smtClean="0">
                                  <a:latin typeface="Cambria Math" panose="02040503050406030204" pitchFamily="18" charset="0"/>
                                  <a:ea typeface="Cambria Math" panose="02040503050406030204" pitchFamily="18" charset="0"/>
                                </a:rPr>
                              </m:ctrlPr>
                            </m:dPr>
                            <m:e>
                              <m:sSub>
                                <m:sSubPr>
                                  <m:ctrlPr>
                                    <a:rPr lang="en-US" sz="1600" b="0" i="1" smtClean="0">
                                      <a:latin typeface="Cambria Math" panose="02040503050406030204" pitchFamily="18" charset="0"/>
                                      <a:ea typeface="Cambria Math" panose="02040503050406030204" pitchFamily="18" charset="0"/>
                                    </a:rPr>
                                  </m:ctrlPr>
                                </m:sSubPr>
                                <m:e>
                                  <m:r>
                                    <m:rPr>
                                      <m:sty m:val="p"/>
                                    </m:rPr>
                                    <a:rPr lang="el-GR" sz="1600" b="0" i="1" smtClean="0">
                                      <a:latin typeface="Cambria Math" panose="02040503050406030204" pitchFamily="18" charset="0"/>
                                      <a:ea typeface="Cambria Math" panose="02040503050406030204" pitchFamily="18" charset="0"/>
                                    </a:rPr>
                                    <m:t>λ</m:t>
                                  </m:r>
                                </m:e>
                                <m:sub>
                                  <m:r>
                                    <a:rPr lang="en-US" sz="1600" b="0" i="1" smtClean="0">
                                      <a:latin typeface="Cambria Math" panose="02040503050406030204" pitchFamily="18" charset="0"/>
                                      <a:ea typeface="Cambria Math" panose="02040503050406030204" pitchFamily="18" charset="0"/>
                                    </a:rPr>
                                    <m:t>𝐷𝐷</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𝐷</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m:rPr>
                                      <m:sty m:val="p"/>
                                    </m:rPr>
                                    <a:rPr lang="el-GR" sz="1600" b="0" i="1" smtClean="0">
                                      <a:latin typeface="Cambria Math" panose="02040503050406030204" pitchFamily="18" charset="0"/>
                                      <a:ea typeface="Cambria Math" panose="02040503050406030204" pitchFamily="18" charset="0"/>
                                    </a:rPr>
                                    <m:t>λ</m:t>
                                  </m:r>
                                </m:e>
                                <m:sub>
                                  <m:r>
                                    <a:rPr lang="en-US" sz="1600" b="0" i="1" smtClean="0">
                                      <a:latin typeface="Cambria Math" panose="02040503050406030204" pitchFamily="18" charset="0"/>
                                      <a:ea typeface="Cambria Math" panose="02040503050406030204" pitchFamily="18" charset="0"/>
                                    </a:rPr>
                                    <m:t>𝐷𝐷</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m:rPr>
                                      <m:sty m:val="p"/>
                                    </m:rPr>
                                    <a:rPr lang="el-GR" sz="1600" b="0" i="1" smtClean="0">
                                      <a:latin typeface="Cambria Math" panose="02040503050406030204" pitchFamily="18" charset="0"/>
                                      <a:ea typeface="Cambria Math" panose="02040503050406030204" pitchFamily="18" charset="0"/>
                                    </a:rPr>
                                    <m:t>λ</m:t>
                                  </m:r>
                                </m:e>
                                <m:sub>
                                  <m:r>
                                    <a:rPr lang="en-US" sz="1600" b="0" i="1" smtClean="0">
                                      <a:latin typeface="Cambria Math" panose="02040503050406030204" pitchFamily="18" charset="0"/>
                                      <a:ea typeface="Cambria Math" panose="02040503050406030204" pitchFamily="18" charset="0"/>
                                    </a:rPr>
                                    <m:t>𝐷𝑈</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m:rPr>
                                      <m:sty m:val="p"/>
                                    </m:rPr>
                                    <a:rPr lang="el-GR" sz="1600" b="0" i="1" smtClean="0">
                                      <a:latin typeface="Cambria Math" panose="02040503050406030204" pitchFamily="18" charset="0"/>
                                      <a:ea typeface="Cambria Math" panose="02040503050406030204" pitchFamily="18" charset="0"/>
                                    </a:rPr>
                                    <m:t>λ</m:t>
                                  </m:r>
                                </m:e>
                                <m:sub>
                                  <m:r>
                                    <a:rPr lang="en-US" sz="1600" b="0" i="1" smtClean="0">
                                      <a:latin typeface="Cambria Math" panose="02040503050406030204" pitchFamily="18" charset="0"/>
                                      <a:ea typeface="Cambria Math" panose="02040503050406030204" pitchFamily="18" charset="0"/>
                                    </a:rPr>
                                    <m:t>𝐷𝑈</m:t>
                                  </m:r>
                                </m:sub>
                              </m:sSub>
                            </m:e>
                          </m:d>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ea typeface="Cambria Math" panose="02040503050406030204" pitchFamily="18" charset="0"/>
                            </a:rPr>
                            <m:t>𝐷</m:t>
                          </m:r>
                        </m:sub>
                      </m:sSub>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m:rPr>
                              <m:sty m:val="p"/>
                            </m:rPr>
                            <a:rPr lang="el-GR" sz="1600" b="0" i="1" smtClean="0">
                              <a:latin typeface="Cambria Math" panose="02040503050406030204" pitchFamily="18" charset="0"/>
                              <a:ea typeface="Cambria Math" panose="02040503050406030204" pitchFamily="18" charset="0"/>
                            </a:rPr>
                            <m:t>λ</m:t>
                          </m:r>
                        </m:e>
                        <m:sub>
                          <m:r>
                            <a:rPr lang="en-US" sz="1600" b="0" i="1" smtClean="0">
                              <a:latin typeface="Cambria Math" panose="02040503050406030204" pitchFamily="18" charset="0"/>
                              <a:ea typeface="Cambria Math" panose="02040503050406030204" pitchFamily="18" charset="0"/>
                            </a:rPr>
                            <m:t>𝐷𝐷</m:t>
                          </m:r>
                        </m:sub>
                      </m:sSub>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𝑀𝑇𝑇𝑅</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𝛽</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m:rPr>
                              <m:sty m:val="p"/>
                            </m:rPr>
                            <a:rPr lang="el-GR" sz="1600" b="0" i="1" smtClean="0">
                              <a:latin typeface="Cambria Math" panose="02040503050406030204" pitchFamily="18" charset="0"/>
                              <a:ea typeface="Cambria Math" panose="02040503050406030204" pitchFamily="18" charset="0"/>
                            </a:rPr>
                            <m:t>λ</m:t>
                          </m:r>
                        </m:e>
                        <m:sub>
                          <m:r>
                            <a:rPr lang="en-US" sz="1600" b="0" i="1" smtClean="0">
                              <a:latin typeface="Cambria Math" panose="02040503050406030204" pitchFamily="18" charset="0"/>
                              <a:ea typeface="Cambria Math" panose="02040503050406030204" pitchFamily="18" charset="0"/>
                            </a:rPr>
                            <m:t>𝐷𝑈</m:t>
                          </m:r>
                        </m:sub>
                      </m:sSub>
                      <m:r>
                        <a:rPr lang="en-US" sz="1600" b="0" i="1" smtClean="0">
                          <a:latin typeface="Cambria Math" panose="02040503050406030204" pitchFamily="18" charset="0"/>
                          <a:ea typeface="Cambria Math" panose="02040503050406030204" pitchFamily="18" charset="0"/>
                        </a:rPr>
                        <m:t>.</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𝑀𝑅𝑇</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𝑻</m:t>
                                  </m:r>
                                </m:e>
                                <m:sub>
                                  <m:r>
                                    <a:rPr lang="en-US" sz="1600" b="1" i="1">
                                      <a:solidFill>
                                        <a:srgbClr val="FF0000"/>
                                      </a:solidFill>
                                      <a:latin typeface="Cambria Math" panose="02040503050406030204" pitchFamily="18" charset="0"/>
                                    </a:rPr>
                                    <m:t>𝒑</m:t>
                                  </m:r>
                                </m:sub>
                              </m:sSub>
                            </m:num>
                            <m:den>
                              <m:r>
                                <a:rPr lang="en-US" sz="1600" b="0" i="1" smtClean="0">
                                  <a:latin typeface="Cambria Math" panose="02040503050406030204" pitchFamily="18" charset="0"/>
                                  <a:ea typeface="Cambria Math" panose="02040503050406030204" pitchFamily="18" charset="0"/>
                                </a:rPr>
                                <m:t>2</m:t>
                              </m:r>
                            </m:den>
                          </m:f>
                        </m:e>
                      </m:d>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616807" y="5368777"/>
                <a:ext cx="8156489" cy="553228"/>
              </a:xfrm>
              <a:prstGeom prst="rect">
                <a:avLst/>
              </a:prstGeom>
              <a:blipFill>
                <a:blip r:embed="rId3"/>
                <a:stretch>
                  <a:fillRect b="-111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8620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Test Interval calculation</a:t>
            </a:r>
          </a:p>
        </p:txBody>
      </p:sp>
      <p:sp>
        <p:nvSpPr>
          <p:cNvPr id="3" name="Content Placeholder 2"/>
          <p:cNvSpPr>
            <a:spLocks noGrp="1"/>
          </p:cNvSpPr>
          <p:nvPr>
            <p:ph idx="1"/>
          </p:nvPr>
        </p:nvSpPr>
        <p:spPr/>
        <p:txBody>
          <a:bodyPr>
            <a:normAutofit/>
          </a:bodyPr>
          <a:lstStyle/>
          <a:p>
            <a:r>
              <a:rPr lang="en-US" sz="1600" dirty="0" smtClean="0"/>
              <a:t>Reliability of hardware</a:t>
            </a:r>
          </a:p>
          <a:p>
            <a:pPr lvl="1"/>
            <a:r>
              <a:rPr lang="en-US" sz="1400" dirty="0" smtClean="0"/>
              <a:t>Frequency </a:t>
            </a:r>
            <a:r>
              <a:rPr lang="en-US" sz="1400" dirty="0"/>
              <a:t>of Certification/Proof Test is directly related to reliability of the system (higher reliability = less frequent Certification)</a:t>
            </a:r>
          </a:p>
          <a:p>
            <a:pPr lvl="1"/>
            <a:r>
              <a:rPr lang="en-US" sz="1400" dirty="0"/>
              <a:t>Increasing periods between Certification/Proof Tests implies that the hardware channels need to be more reliable to maintain the same level of safety</a:t>
            </a:r>
          </a:p>
          <a:p>
            <a:endParaRPr lang="en-US" dirty="0" smtClean="0"/>
          </a:p>
          <a:p>
            <a:endParaRPr lang="en-US" dirty="0" smtClean="0"/>
          </a:p>
          <a:p>
            <a:endParaRPr lang="en-US" dirty="0"/>
          </a:p>
          <a:p>
            <a:endParaRPr lang="en-US" dirty="0" smtClean="0"/>
          </a:p>
        </p:txBody>
      </p:sp>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20239161"/>
              </p:ext>
            </p:extLst>
          </p:nvPr>
        </p:nvGraphicFramePr>
        <p:xfrm>
          <a:off x="56236" y="2213610"/>
          <a:ext cx="4546244" cy="2141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797177560"/>
              </p:ext>
            </p:extLst>
          </p:nvPr>
        </p:nvGraphicFramePr>
        <p:xfrm>
          <a:off x="4352359" y="2313537"/>
          <a:ext cx="4671060" cy="2045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692062303"/>
              </p:ext>
            </p:extLst>
          </p:nvPr>
        </p:nvGraphicFramePr>
        <p:xfrm>
          <a:off x="56237" y="4339451"/>
          <a:ext cx="4546244" cy="2143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031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Test </a:t>
            </a:r>
            <a:r>
              <a:rPr lang="en-US" dirty="0" smtClean="0"/>
              <a:t>Interval calculation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Proof Test coverage</a:t>
                </a:r>
              </a:p>
              <a:p>
                <a:pPr lvl="1"/>
                <a:r>
                  <a:rPr lang="en-US" dirty="0"/>
                  <a:t>Are Proof Tests capable of detecting 100% of failures?</a:t>
                </a:r>
              </a:p>
              <a:p>
                <a:pPr lvl="1"/>
                <a:endParaRPr lang="en-US" dirty="0"/>
              </a:p>
              <a:p>
                <a:endParaRPr lang="en-US" dirty="0"/>
              </a:p>
              <a:p>
                <a:endParaRPr lang="en-US" dirty="0" smtClean="0"/>
              </a:p>
              <a:p>
                <a:endParaRPr lang="en-US" dirty="0"/>
              </a:p>
              <a:p>
                <a:endParaRPr lang="en-US" dirty="0" smtClean="0"/>
              </a:p>
              <a:p>
                <a:r>
                  <a:rPr lang="en-US" dirty="0" smtClean="0"/>
                  <a:t>Diagnostic </a:t>
                </a:r>
                <a:r>
                  <a:rPr lang="en-US" dirty="0"/>
                  <a:t>coverage</a:t>
                </a:r>
              </a:p>
              <a:p>
                <a:pPr lvl="1"/>
                <a:r>
                  <a:rPr lang="en-US" dirty="0" smtClean="0"/>
                  <a:t>Automatic </a:t>
                </a:r>
                <a:r>
                  <a:rPr lang="en-US" dirty="0"/>
                  <a:t>detection of </a:t>
                </a:r>
                <a:r>
                  <a:rPr lang="en-US" dirty="0" smtClean="0"/>
                  <a:t>failures</a:t>
                </a:r>
              </a:p>
              <a:p>
                <a:pPr lvl="1"/>
                <a:r>
                  <a:rPr lang="en-US" dirty="0" smtClean="0"/>
                  <a:t>Ratio of detected dangerous failures to total dangerous failures</a:t>
                </a:r>
              </a:p>
              <a:p>
                <a:pPr lvl="1"/>
                <a:r>
                  <a:rPr lang="en-US" dirty="0" smtClean="0"/>
                  <a:t>Desired to be at 90% or better (&gt;99% considered high)</a:t>
                </a:r>
              </a:p>
              <a:p>
                <a:pPr lvl="1"/>
                <a:endParaRPr lang="en-US" dirty="0" smtClean="0"/>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𝐷𝐶</m:t>
                      </m:r>
                      <m:r>
                        <a:rPr lang="en-US" b="0" i="1" smtClean="0">
                          <a:latin typeface="Cambria Math" panose="02040503050406030204" pitchFamily="18" charset="0"/>
                        </a:rPr>
                        <m:t>= </m:t>
                      </m:r>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λ</m:t>
                                  </m:r>
                                </m:e>
                                <m:sub>
                                  <m:r>
                                    <a:rPr lang="en-US" b="0" i="1" smtClean="0">
                                      <a:latin typeface="Cambria Math" panose="02040503050406030204" pitchFamily="18" charset="0"/>
                                    </a:rPr>
                                    <m:t>𝐷𝐷</m:t>
                                  </m:r>
                                </m:sub>
                              </m:sSub>
                            </m:e>
                          </m:nary>
                        </m:num>
                        <m:den>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en-US" i="1">
                                      <a:latin typeface="Cambria Math" panose="02040503050406030204" pitchFamily="18" charset="0"/>
                                    </a:rPr>
                                    <m:t>𝐷𝐷</m:t>
                                  </m:r>
                                </m:sub>
                              </m:sSub>
                            </m:e>
                          </m:nary>
                          <m:r>
                            <a:rPr lang="en-US" b="0" i="1" smtClean="0">
                              <a:latin typeface="Cambria Math" panose="02040503050406030204" pitchFamily="18" charset="0"/>
                            </a:rPr>
                            <m:t>+</m:t>
                          </m:r>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en-US" i="1">
                                      <a:latin typeface="Cambria Math" panose="02040503050406030204" pitchFamily="18" charset="0"/>
                                    </a:rPr>
                                    <m:t>𝐷</m:t>
                                  </m:r>
                                  <m:r>
                                    <a:rPr lang="en-US" b="0" i="1" smtClean="0">
                                      <a:latin typeface="Cambria Math" panose="02040503050406030204" pitchFamily="18" charset="0"/>
                                    </a:rPr>
                                    <m:t>𝑈</m:t>
                                  </m:r>
                                </m:sub>
                              </m:sSub>
                            </m:e>
                          </m:nary>
                        </m:den>
                      </m:f>
                    </m:oMath>
                  </m:oMathPara>
                </a14:m>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65" t="-124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a:t>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68831889"/>
              </p:ext>
            </p:extLst>
          </p:nvPr>
        </p:nvGraphicFramePr>
        <p:xfrm>
          <a:off x="6168390" y="5349240"/>
          <a:ext cx="1958340" cy="952500"/>
        </p:xfrm>
        <a:graphic>
          <a:graphicData uri="http://schemas.openxmlformats.org/drawingml/2006/table">
            <a:tbl>
              <a:tblPr>
                <a:tableStyleId>{5C22544A-7EE6-4342-B048-85BDC9FD1C3A}</a:tableStyleId>
              </a:tblPr>
              <a:tblGrid>
                <a:gridCol w="975360">
                  <a:extLst>
                    <a:ext uri="{9D8B030D-6E8A-4147-A177-3AD203B41FA5}">
                      <a16:colId xmlns:a16="http://schemas.microsoft.com/office/drawing/2014/main" val="1136964499"/>
                    </a:ext>
                  </a:extLst>
                </a:gridCol>
                <a:gridCol w="982980">
                  <a:extLst>
                    <a:ext uri="{9D8B030D-6E8A-4147-A177-3AD203B41FA5}">
                      <a16:colId xmlns:a16="http://schemas.microsoft.com/office/drawing/2014/main" val="2662562978"/>
                    </a:ext>
                  </a:extLst>
                </a:gridCol>
              </a:tblGrid>
              <a:tr h="190500">
                <a:tc>
                  <a:txBody>
                    <a:bodyPr/>
                    <a:lstStyle/>
                    <a:p>
                      <a:pPr lvl="0" algn="l" fontAlgn="b"/>
                      <a:r>
                        <a:rPr lang="en-US" sz="1100" b="1" u="none" strike="noStrike" dirty="0" smtClean="0">
                          <a:effectLst/>
                        </a:rPr>
                        <a:t> DC</a:t>
                      </a:r>
                      <a:endParaRPr lang="en-US" sz="11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b="1" u="none" strike="noStrike" dirty="0" smtClean="0">
                          <a:effectLst/>
                        </a:rPr>
                        <a:t> Classification</a:t>
                      </a:r>
                      <a:endParaRPr lang="en-US" sz="11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32457236"/>
                  </a:ext>
                </a:extLst>
              </a:tr>
              <a:tr h="190500">
                <a:tc>
                  <a:txBody>
                    <a:bodyPr/>
                    <a:lstStyle/>
                    <a:p>
                      <a:pPr lvl="0" algn="l" fontAlgn="b"/>
                      <a:r>
                        <a:rPr lang="en-US" sz="1100" u="none" strike="noStrike" dirty="0" smtClean="0">
                          <a:effectLst/>
                        </a:rPr>
                        <a:t> &lt;</a:t>
                      </a:r>
                      <a:r>
                        <a:rPr lang="en-US" sz="1100" u="none" strike="noStrike" dirty="0">
                          <a:effectLst/>
                        </a:rPr>
                        <a:t>60 %</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smtClean="0">
                          <a:effectLst/>
                        </a:rPr>
                        <a:t> none</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9035076"/>
                  </a:ext>
                </a:extLst>
              </a:tr>
              <a:tr h="190500">
                <a:tc>
                  <a:txBody>
                    <a:bodyPr/>
                    <a:lstStyle/>
                    <a:p>
                      <a:pPr lvl="0" algn="l" fontAlgn="b"/>
                      <a:r>
                        <a:rPr lang="en-US" sz="1100" u="none" strike="noStrike" dirty="0" smtClean="0">
                          <a:effectLst/>
                        </a:rPr>
                        <a:t> 60</a:t>
                      </a:r>
                      <a:r>
                        <a:rPr lang="en-US" sz="1100" u="none" strike="noStrike" dirty="0">
                          <a:effectLst/>
                        </a:rPr>
                        <a:t>% to &lt; 90 %</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u="none" strike="noStrike" dirty="0" smtClean="0">
                          <a:effectLst/>
                        </a:rPr>
                        <a:t> low</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36623431"/>
                  </a:ext>
                </a:extLst>
              </a:tr>
              <a:tr h="190500">
                <a:tc>
                  <a:txBody>
                    <a:bodyPr/>
                    <a:lstStyle/>
                    <a:p>
                      <a:pPr lvl="0" algn="l" fontAlgn="b"/>
                      <a:r>
                        <a:rPr lang="en-US" sz="1100" u="none" strike="noStrike" dirty="0" smtClean="0">
                          <a:effectLst/>
                        </a:rPr>
                        <a:t> 90</a:t>
                      </a:r>
                      <a:r>
                        <a:rPr lang="en-US" sz="1100" u="none" strike="noStrike" dirty="0">
                          <a:effectLst/>
                        </a:rPr>
                        <a:t>% to &lt; </a:t>
                      </a:r>
                      <a:r>
                        <a:rPr lang="en-US" sz="1100" u="none" strike="noStrike" dirty="0" smtClean="0">
                          <a:effectLst/>
                        </a:rPr>
                        <a:t>99 </a:t>
                      </a: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100" u="none" strike="noStrike" dirty="0" smtClean="0">
                          <a:effectLst/>
                        </a:rPr>
                        <a:t> medium</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7801254"/>
                  </a:ext>
                </a:extLst>
              </a:tr>
              <a:tr h="190500">
                <a:tc>
                  <a:txBody>
                    <a:bodyPr/>
                    <a:lstStyle/>
                    <a:p>
                      <a:pPr lvl="0" algn="l" fontAlgn="b"/>
                      <a:r>
                        <a:rPr lang="en-US" sz="1100" u="none" strike="noStrike" dirty="0" smtClean="0">
                          <a:effectLst/>
                        </a:rPr>
                        <a:t> &gt; </a:t>
                      </a:r>
                      <a:r>
                        <a:rPr lang="en-US" sz="1100" u="none" strike="noStrike" dirty="0">
                          <a:effectLst/>
                        </a:rPr>
                        <a:t>99 %</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b"/>
                      <a:r>
                        <a:rPr lang="en-US" sz="1100" u="none" strike="noStrike" dirty="0" smtClean="0">
                          <a:effectLst/>
                        </a:rPr>
                        <a:t> high</a:t>
                      </a:r>
                      <a:endParaRPr lang="en-US"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87194076"/>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2706601772"/>
              </p:ext>
            </p:extLst>
          </p:nvPr>
        </p:nvGraphicFramePr>
        <p:xfrm>
          <a:off x="2011680" y="1645920"/>
          <a:ext cx="4606290" cy="2236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78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Upgrades – proposed implementation (2019 slide)</a:t>
            </a:r>
            <a:endParaRPr lang="en-US" dirty="0"/>
          </a:p>
        </p:txBody>
      </p:sp>
      <p:sp>
        <p:nvSpPr>
          <p:cNvPr id="3" name="Content Placeholder 2"/>
          <p:cNvSpPr>
            <a:spLocks noGrp="1"/>
          </p:cNvSpPr>
          <p:nvPr>
            <p:ph idx="1"/>
          </p:nvPr>
        </p:nvSpPr>
        <p:spPr>
          <a:solidFill>
            <a:schemeClr val="bg1"/>
          </a:solidFill>
        </p:spPr>
        <p:txBody>
          <a:bodyPr>
            <a:normAutofit fontScale="70000" lnSpcReduction="20000"/>
          </a:bodyPr>
          <a:lstStyle/>
          <a:p>
            <a:r>
              <a:rPr lang="en-US" dirty="0"/>
              <a:t>Upgrade hardware</a:t>
            </a:r>
          </a:p>
          <a:p>
            <a:pPr lvl="1"/>
            <a:r>
              <a:rPr lang="en-US" sz="1900" dirty="0" smtClean="0"/>
              <a:t>Replace </a:t>
            </a:r>
            <a:r>
              <a:rPr lang="en-US" sz="1900" dirty="0"/>
              <a:t>PLCs controllers - Siemens Safety-Rated </a:t>
            </a:r>
            <a:r>
              <a:rPr lang="en-US" sz="1900" dirty="0" smtClean="0"/>
              <a:t>PLCs</a:t>
            </a:r>
            <a:endParaRPr lang="en-US" sz="1900" dirty="0"/>
          </a:p>
          <a:p>
            <a:pPr lvl="1"/>
            <a:r>
              <a:rPr lang="en-US" sz="1900" dirty="0"/>
              <a:t>Redesign interfaces to other system (RF, Box Supplies, Gun, etc.)</a:t>
            </a:r>
          </a:p>
          <a:p>
            <a:pPr lvl="1"/>
            <a:r>
              <a:rPr lang="en-US" sz="1900" dirty="0"/>
              <a:t>Review other </a:t>
            </a:r>
            <a:r>
              <a:rPr lang="en-US" sz="1900" dirty="0" smtClean="0"/>
              <a:t>components</a:t>
            </a:r>
          </a:p>
          <a:p>
            <a:pPr lvl="1"/>
            <a:endParaRPr lang="en-US" sz="1700" dirty="0"/>
          </a:p>
          <a:p>
            <a:r>
              <a:rPr lang="en-US" dirty="0"/>
              <a:t>Expand the PSS System architecture from 1oo2 to 1oo2D</a:t>
            </a:r>
          </a:p>
          <a:p>
            <a:pPr lvl="1"/>
            <a:r>
              <a:rPr lang="en-US" sz="1900" dirty="0"/>
              <a:t>Install fiber-optic links between the Systems A and B</a:t>
            </a:r>
          </a:p>
          <a:p>
            <a:pPr lvl="1"/>
            <a:r>
              <a:rPr lang="en-US" sz="1900" dirty="0"/>
              <a:t>Retain galvanic isolation between the chains</a:t>
            </a:r>
          </a:p>
          <a:p>
            <a:pPr lvl="1"/>
            <a:r>
              <a:rPr lang="en-US" sz="1900" dirty="0"/>
              <a:t>Utilizes a standard safety rated communication </a:t>
            </a:r>
            <a:r>
              <a:rPr lang="en-US" sz="1900" dirty="0" smtClean="0"/>
              <a:t>protocol</a:t>
            </a:r>
          </a:p>
          <a:p>
            <a:pPr lvl="1"/>
            <a:endParaRPr lang="en-US" sz="1900" dirty="0"/>
          </a:p>
          <a:p>
            <a:r>
              <a:rPr lang="en-US" dirty="0"/>
              <a:t>Implement diagnostic in the software</a:t>
            </a:r>
          </a:p>
          <a:p>
            <a:pPr lvl="1"/>
            <a:r>
              <a:rPr lang="en-US" sz="1900" dirty="0"/>
              <a:t>Real time detection of failures</a:t>
            </a:r>
          </a:p>
          <a:p>
            <a:pPr lvl="1"/>
            <a:r>
              <a:rPr lang="en-US" sz="1900" dirty="0"/>
              <a:t>Comprehensive alarming and messaging results in reduced troubleshooting </a:t>
            </a:r>
            <a:r>
              <a:rPr lang="en-US" sz="1900" dirty="0" smtClean="0"/>
              <a:t>effort</a:t>
            </a:r>
          </a:p>
          <a:p>
            <a:pPr lvl="1"/>
            <a:endParaRPr lang="en-US" sz="1900" dirty="0"/>
          </a:p>
          <a:p>
            <a:r>
              <a:rPr lang="en-US" dirty="0"/>
              <a:t>Evaluate the Diagnostic </a:t>
            </a:r>
            <a:r>
              <a:rPr lang="en-US" dirty="0" smtClean="0"/>
              <a:t>Coverage and Reliability</a:t>
            </a:r>
            <a:endParaRPr lang="en-US" dirty="0"/>
          </a:p>
          <a:p>
            <a:pPr lvl="1"/>
            <a:r>
              <a:rPr lang="en-US" sz="1900" dirty="0"/>
              <a:t>Quantify effects of implemented improvements</a:t>
            </a:r>
          </a:p>
          <a:p>
            <a:pPr lvl="1"/>
            <a:r>
              <a:rPr lang="en-US" sz="1900" b="1" dirty="0"/>
              <a:t>Establish absolute reliability - FMEDA (long term effort</a:t>
            </a:r>
            <a:r>
              <a:rPr lang="en-US" sz="1900" b="1" dirty="0" smtClean="0"/>
              <a:t>)</a:t>
            </a:r>
          </a:p>
          <a:p>
            <a:pPr lvl="1"/>
            <a:endParaRPr lang="en-US" sz="1900" dirty="0"/>
          </a:p>
          <a:p>
            <a:r>
              <a:rPr lang="en-US" dirty="0"/>
              <a:t>Update Certification procedures and frequency</a:t>
            </a:r>
          </a:p>
          <a:p>
            <a:pPr lvl="1"/>
            <a:r>
              <a:rPr lang="en-US" sz="1900" dirty="0"/>
              <a:t>Eliminate tests replaced by diagnostic coverage</a:t>
            </a:r>
          </a:p>
          <a:p>
            <a:pPr lvl="1"/>
            <a:r>
              <a:rPr lang="en-US" sz="1900" dirty="0"/>
              <a:t>Add Fault Insertion Tests as necessary (software testing method deliberately injecting faults)</a:t>
            </a:r>
            <a:endParaRPr lang="en-US" sz="1900" dirty="0">
              <a:solidFill>
                <a:srgbClr val="FF0000"/>
              </a:solidFill>
            </a:endParaRPr>
          </a:p>
          <a:p>
            <a:pPr lvl="1"/>
            <a:r>
              <a:rPr lang="en-US" sz="1900" dirty="0"/>
              <a:t>Consider Tests staggering and </a:t>
            </a:r>
            <a:r>
              <a:rPr lang="en-US" sz="1900" dirty="0" smtClean="0"/>
              <a:t>gradation</a:t>
            </a:r>
            <a:endParaRPr lang="en-US" dirty="0"/>
          </a:p>
          <a:p>
            <a:endParaRPr lang="en-US" dirty="0"/>
          </a:p>
        </p:txBody>
      </p:sp>
      <p:sp>
        <p:nvSpPr>
          <p:cNvPr id="4" name="Footer Placeholder 3"/>
          <p:cNvSpPr>
            <a:spLocks noGrp="1"/>
          </p:cNvSpPr>
          <p:nvPr>
            <p:ph type="ftr" sz="quarter" idx="11"/>
          </p:nvPr>
        </p:nvSpPr>
        <p:spPr/>
        <p:txBody>
          <a:bodyPr/>
          <a:lstStyle/>
          <a:p>
            <a:r>
              <a:rPr lang="en-US" smtClean="0"/>
              <a:t>Talk Title Here</a:t>
            </a: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8</a:t>
            </a:fld>
            <a:endParaRPr lang="en-US" dirty="0"/>
          </a:p>
        </p:txBody>
      </p:sp>
    </p:spTree>
    <p:extLst>
      <p:ext uri="{BB962C8B-B14F-4D97-AF65-F5344CB8AC3E}">
        <p14:creationId xmlns:p14="http://schemas.microsoft.com/office/powerpoint/2010/main" val="35219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1000"/>
                                        <p:tgtEl>
                                          <p:spTgt spid="3">
                                            <p:txEl>
                                              <p:pRg st="14" end="14"/>
                                            </p:txEl>
                                          </p:spTgt>
                                        </p:tgtEl>
                                      </p:cBhvr>
                                    </p:animEffect>
                                    <p:anim calcmode="lin" valueType="num">
                                      <p:cBhvr>
                                        <p:cTn id="5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fade">
                                      <p:cBhvr>
                                        <p:cTn id="62" dur="1000"/>
                                        <p:tgtEl>
                                          <p:spTgt spid="3">
                                            <p:txEl>
                                              <p:pRg st="15" end="15"/>
                                            </p:txEl>
                                          </p:spTgt>
                                        </p:tgtEl>
                                      </p:cBhvr>
                                    </p:animEffect>
                                    <p:anim calcmode="lin" valueType="num">
                                      <p:cBhvr>
                                        <p:cTn id="6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fade">
                                      <p:cBhvr>
                                        <p:cTn id="67" dur="1000"/>
                                        <p:tgtEl>
                                          <p:spTgt spid="3">
                                            <p:txEl>
                                              <p:pRg st="16" end="16"/>
                                            </p:txEl>
                                          </p:spTgt>
                                        </p:tgtEl>
                                      </p:cBhvr>
                                    </p:animEffect>
                                    <p:anim calcmode="lin" valueType="num">
                                      <p:cBhvr>
                                        <p:cTn id="6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18" end="18"/>
                                            </p:txEl>
                                          </p:spTgt>
                                        </p:tgtEl>
                                        <p:attrNameLst>
                                          <p:attrName>style.visibility</p:attrName>
                                        </p:attrNameLst>
                                      </p:cBhvr>
                                      <p:to>
                                        <p:strVal val="visible"/>
                                      </p:to>
                                    </p:set>
                                    <p:animEffect transition="in" filter="fade">
                                      <p:cBhvr>
                                        <p:cTn id="74" dur="1000"/>
                                        <p:tgtEl>
                                          <p:spTgt spid="3">
                                            <p:txEl>
                                              <p:pRg st="18" end="18"/>
                                            </p:txEl>
                                          </p:spTgt>
                                        </p:tgtEl>
                                      </p:cBhvr>
                                    </p:animEffect>
                                    <p:anim calcmode="lin" valueType="num">
                                      <p:cBhvr>
                                        <p:cTn id="75"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
                                            <p:txEl>
                                              <p:pRg st="19" end="19"/>
                                            </p:txEl>
                                          </p:spTgt>
                                        </p:tgtEl>
                                        <p:attrNameLst>
                                          <p:attrName>style.visibility</p:attrName>
                                        </p:attrNameLst>
                                      </p:cBhvr>
                                      <p:to>
                                        <p:strVal val="visible"/>
                                      </p:to>
                                    </p:set>
                                    <p:animEffect transition="in" filter="fade">
                                      <p:cBhvr>
                                        <p:cTn id="79" dur="1000"/>
                                        <p:tgtEl>
                                          <p:spTgt spid="3">
                                            <p:txEl>
                                              <p:pRg st="19" end="19"/>
                                            </p:txEl>
                                          </p:spTgt>
                                        </p:tgtEl>
                                      </p:cBhvr>
                                    </p:animEffect>
                                    <p:anim calcmode="lin" valueType="num">
                                      <p:cBhvr>
                                        <p:cTn id="80"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
                                            <p:txEl>
                                              <p:pRg st="20" end="20"/>
                                            </p:txEl>
                                          </p:spTgt>
                                        </p:tgtEl>
                                        <p:attrNameLst>
                                          <p:attrName>style.visibility</p:attrName>
                                        </p:attrNameLst>
                                      </p:cBhvr>
                                      <p:to>
                                        <p:strVal val="visible"/>
                                      </p:to>
                                    </p:set>
                                    <p:animEffect transition="in" filter="fade">
                                      <p:cBhvr>
                                        <p:cTn id="84" dur="1000"/>
                                        <p:tgtEl>
                                          <p:spTgt spid="3">
                                            <p:txEl>
                                              <p:pRg st="20" end="20"/>
                                            </p:txEl>
                                          </p:spTgt>
                                        </p:tgtEl>
                                      </p:cBhvr>
                                    </p:animEffect>
                                    <p:anim calcmode="lin" valueType="num">
                                      <p:cBhvr>
                                        <p:cTn id="85"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20" end="20"/>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
                                            <p:txEl>
                                              <p:pRg st="21" end="21"/>
                                            </p:txEl>
                                          </p:spTgt>
                                        </p:tgtEl>
                                        <p:attrNameLst>
                                          <p:attrName>style.visibility</p:attrName>
                                        </p:attrNameLst>
                                      </p:cBhvr>
                                      <p:to>
                                        <p:strVal val="visible"/>
                                      </p:to>
                                    </p:set>
                                    <p:animEffect transition="in" filter="fade">
                                      <p:cBhvr>
                                        <p:cTn id="89" dur="1000"/>
                                        <p:tgtEl>
                                          <p:spTgt spid="3">
                                            <p:txEl>
                                              <p:pRg st="21" end="21"/>
                                            </p:txEl>
                                          </p:spTgt>
                                        </p:tgtEl>
                                      </p:cBhvr>
                                    </p:animEffect>
                                    <p:anim calcmode="lin" valueType="num">
                                      <p:cBhvr>
                                        <p:cTn id="90"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Upgrade status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Segments with upgraded PLC hardware &amp; software:</a:t>
            </a:r>
          </a:p>
          <a:p>
            <a:pPr lvl="1"/>
            <a:r>
              <a:rPr lang="en-US" dirty="0" smtClean="0"/>
              <a:t>Injector</a:t>
            </a:r>
          </a:p>
          <a:p>
            <a:pPr lvl="1"/>
            <a:r>
              <a:rPr lang="en-US" dirty="0" smtClean="0"/>
              <a:t>North Linac</a:t>
            </a:r>
          </a:p>
          <a:p>
            <a:pPr lvl="1"/>
            <a:r>
              <a:rPr lang="en-US" dirty="0" smtClean="0"/>
              <a:t>South Linac (SAD23)</a:t>
            </a:r>
          </a:p>
          <a:p>
            <a:pPr lvl="1"/>
            <a:r>
              <a:rPr lang="en-US" dirty="0" smtClean="0"/>
              <a:t>Hall A</a:t>
            </a:r>
          </a:p>
          <a:p>
            <a:pPr lvl="1"/>
            <a:r>
              <a:rPr lang="en-US" dirty="0" smtClean="0"/>
              <a:t>Hall B</a:t>
            </a:r>
          </a:p>
          <a:p>
            <a:pPr lvl="1"/>
            <a:r>
              <a:rPr lang="en-US" dirty="0" smtClean="0"/>
              <a:t>Hall D (SAD23</a:t>
            </a:r>
            <a:r>
              <a:rPr lang="en-US" dirty="0"/>
              <a:t>)</a:t>
            </a:r>
            <a:endParaRPr lang="en-US" dirty="0" smtClean="0"/>
          </a:p>
          <a:p>
            <a:pPr lvl="1"/>
            <a:r>
              <a:rPr lang="en-US" dirty="0"/>
              <a:t>Tagger (SAD23</a:t>
            </a:r>
            <a:r>
              <a:rPr lang="en-US" dirty="0" smtClean="0"/>
              <a:t>)</a:t>
            </a:r>
          </a:p>
          <a:p>
            <a:pPr lvl="1"/>
            <a:endParaRPr lang="en-US" dirty="0" smtClean="0"/>
          </a:p>
          <a:p>
            <a:r>
              <a:rPr lang="en-US" dirty="0" smtClean="0"/>
              <a:t>Segments awaiting PLC hardware upgrade (SAD24):</a:t>
            </a:r>
          </a:p>
          <a:p>
            <a:pPr lvl="1"/>
            <a:r>
              <a:rPr lang="en-US" dirty="0" smtClean="0"/>
              <a:t>BSY</a:t>
            </a:r>
          </a:p>
          <a:p>
            <a:pPr lvl="1"/>
            <a:r>
              <a:rPr lang="en-US" dirty="0" smtClean="0"/>
              <a:t>Hall C</a:t>
            </a:r>
          </a:p>
          <a:p>
            <a:pPr lvl="1"/>
            <a:endParaRPr lang="en-US" dirty="0"/>
          </a:p>
          <a:p>
            <a:r>
              <a:rPr lang="en-US" dirty="0" smtClean="0"/>
              <a:t>Other components</a:t>
            </a:r>
          </a:p>
          <a:p>
            <a:pPr lvl="1"/>
            <a:r>
              <a:rPr lang="en-US" dirty="0" smtClean="0"/>
              <a:t>OPS/SSO </a:t>
            </a:r>
            <a:r>
              <a:rPr lang="en-US" dirty="0"/>
              <a:t>HMI </a:t>
            </a:r>
            <a:r>
              <a:rPr lang="en-US" dirty="0" smtClean="0"/>
              <a:t>interface – improved but needs an upgrade</a:t>
            </a:r>
          </a:p>
          <a:p>
            <a:pPr lvl="1"/>
            <a:r>
              <a:rPr lang="en-US" dirty="0" smtClean="0"/>
              <a:t>Light barriers at exit doors, (only X1 upgraded, hardware available)</a:t>
            </a:r>
          </a:p>
          <a:p>
            <a:pPr lvl="1"/>
            <a:r>
              <a:rPr lang="en-US" dirty="0" smtClean="0"/>
              <a:t>Lighting contactors (hardware available)</a:t>
            </a:r>
          </a:p>
          <a:p>
            <a:pPr lvl="1"/>
            <a:r>
              <a:rPr lang="en-US" dirty="0" smtClean="0"/>
              <a:t>Other “ancient” field hardware awaits evaluation and replacement</a:t>
            </a:r>
          </a:p>
        </p:txBody>
      </p:sp>
      <p:sp>
        <p:nvSpPr>
          <p:cNvPr id="4" name="Footer Placeholder 3"/>
          <p:cNvSpPr>
            <a:spLocks noGrp="1"/>
          </p:cNvSpPr>
          <p:nvPr>
            <p:ph type="ftr" sz="quarter" idx="11"/>
          </p:nvPr>
        </p:nvSpPr>
        <p:spPr/>
        <p:txBody>
          <a:bodyPr/>
          <a:lstStyle/>
          <a:p>
            <a:r>
              <a:rPr lang="en-US" dirty="0"/>
              <a:t> PSS Upgrades and Path to 1 Cert/Year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9</a:t>
            </a:fld>
            <a:endParaRPr lang="en-US" dirty="0"/>
          </a:p>
        </p:txBody>
      </p:sp>
    </p:spTree>
    <p:extLst>
      <p:ext uri="{BB962C8B-B14F-4D97-AF65-F5344CB8AC3E}">
        <p14:creationId xmlns:p14="http://schemas.microsoft.com/office/powerpoint/2010/main" val="10693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 calcmode="lin" valueType="num">
                                      <p:cBhvr additive="base">
                                        <p:cTn id="6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anim calcmode="lin" valueType="num">
                                      <p:cBhvr additive="base">
                                        <p:cTn id="7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JLabPowerPointMain (1)</Template>
  <TotalTime>1434</TotalTime>
  <Words>1705</Words>
  <Application>Microsoft Office PowerPoint</Application>
  <PresentationFormat>On-screen Show (4:3)</PresentationFormat>
  <Paragraphs>246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.PingFangSC-Regular</vt:lpstr>
      <vt:lpstr>Arial</vt:lpstr>
      <vt:lpstr>Calibri</vt:lpstr>
      <vt:lpstr>Cambria Math</vt:lpstr>
      <vt:lpstr>PingFangSC-Regular</vt:lpstr>
      <vt:lpstr>Office Theme</vt:lpstr>
      <vt:lpstr>  2023 StayTreat</vt:lpstr>
      <vt:lpstr>Path to One Cert per Year</vt:lpstr>
      <vt:lpstr>Proof Test Intervals requirements</vt:lpstr>
      <vt:lpstr>Proof Test Intervals requirements</vt:lpstr>
      <vt:lpstr>Proof Test Interval calculation</vt:lpstr>
      <vt:lpstr>Proof Test Interval calculation</vt:lpstr>
      <vt:lpstr>Proof Test Interval calculation</vt:lpstr>
      <vt:lpstr>PSS Upgrades – proposed implementation (2019 slide)</vt:lpstr>
      <vt:lpstr>PSS Upgrade status</vt:lpstr>
      <vt:lpstr>Timeline</vt:lpstr>
      <vt:lpstr>PSS Upgrade status – other subsystems</vt:lpstr>
      <vt:lpstr>Other related upgrades</vt:lpstr>
      <vt:lpstr>Questions?</vt:lpstr>
      <vt:lpstr>Architecture of the old system</vt:lpstr>
      <vt:lpstr>Architecture of the upgraded system</vt:lpstr>
      <vt:lpstr>Bonus slides – major terms (mssafety.com)</vt:lpstr>
      <vt:lpstr>FMEDA (Failure Modes Effects and Diagnostic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Azevedo</dc:creator>
  <cp:lastModifiedBy>Jerry Kowal</cp:lastModifiedBy>
  <cp:revision>56</cp:revision>
  <dcterms:created xsi:type="dcterms:W3CDTF">2023-04-26T12:25:55Z</dcterms:created>
  <dcterms:modified xsi:type="dcterms:W3CDTF">2023-06-06T13:54:51Z</dcterms:modified>
</cp:coreProperties>
</file>