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0"/>
  </p:notesMasterIdLst>
  <p:handoutMasterIdLst>
    <p:handoutMasterId r:id="rId31"/>
  </p:handoutMasterIdLst>
  <p:sldIdLst>
    <p:sldId id="256" r:id="rId5"/>
    <p:sldId id="267" r:id="rId6"/>
    <p:sldId id="269" r:id="rId7"/>
    <p:sldId id="828" r:id="rId8"/>
    <p:sldId id="826" r:id="rId9"/>
    <p:sldId id="290" r:id="rId10"/>
    <p:sldId id="825" r:id="rId11"/>
    <p:sldId id="298" r:id="rId12"/>
    <p:sldId id="824" r:id="rId13"/>
    <p:sldId id="297" r:id="rId14"/>
    <p:sldId id="823" r:id="rId15"/>
    <p:sldId id="268" r:id="rId16"/>
    <p:sldId id="257" r:id="rId17"/>
    <p:sldId id="830" r:id="rId18"/>
    <p:sldId id="831" r:id="rId19"/>
    <p:sldId id="289" r:id="rId20"/>
    <p:sldId id="829" r:id="rId21"/>
    <p:sldId id="827" r:id="rId22"/>
    <p:sldId id="266" r:id="rId23"/>
    <p:sldId id="270" r:id="rId24"/>
    <p:sldId id="832" r:id="rId25"/>
    <p:sldId id="833" r:id="rId26"/>
    <p:sldId id="291" r:id="rId27"/>
    <p:sldId id="293" r:id="rId28"/>
    <p:sldId id="29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7" autoAdjust="0"/>
    <p:restoredTop sz="96408" autoAdjust="0"/>
  </p:normalViewPr>
  <p:slideViewPr>
    <p:cSldViewPr snapToGrid="0" snapToObjects="1">
      <p:cViewPr varScale="1">
        <p:scale>
          <a:sx n="86" d="100"/>
          <a:sy n="86" d="100"/>
        </p:scale>
        <p:origin x="634" y="72"/>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6" d="100"/>
          <a:sy n="66" d="100"/>
        </p:scale>
        <p:origin x="313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ves Roblin" userId="34551148-8106-41e2-8265-859f4abb369c" providerId="ADAL" clId="{EC19302A-CEFD-4BFC-A6BB-AE7AEBFF1D48}"/>
    <pc:docChg chg="undo custSel addSld delSld modSld sldOrd modMainMaster">
      <pc:chgData name="Yves Roblin" userId="34551148-8106-41e2-8265-859f4abb369c" providerId="ADAL" clId="{EC19302A-CEFD-4BFC-A6BB-AE7AEBFF1D48}" dt="2023-06-05T17:34:04.047" v="3398" actId="20577"/>
      <pc:docMkLst>
        <pc:docMk/>
      </pc:docMkLst>
      <pc:sldChg chg="delSp modSp">
        <pc:chgData name="Yves Roblin" userId="34551148-8106-41e2-8265-859f4abb369c" providerId="ADAL" clId="{EC19302A-CEFD-4BFC-A6BB-AE7AEBFF1D48}" dt="2023-06-05T17:34:04.047" v="3398" actId="20577"/>
        <pc:sldMkLst>
          <pc:docMk/>
          <pc:sldMk cId="1392747454" sldId="256"/>
        </pc:sldMkLst>
        <pc:spChg chg="mod">
          <ac:chgData name="Yves Roblin" userId="34551148-8106-41e2-8265-859f4abb369c" providerId="ADAL" clId="{EC19302A-CEFD-4BFC-A6BB-AE7AEBFF1D48}" dt="2023-06-05T17:34:04.047" v="3398" actId="20577"/>
          <ac:spMkLst>
            <pc:docMk/>
            <pc:sldMk cId="1392747454" sldId="256"/>
            <ac:spMk id="2" creationId="{00000000-0000-0000-0000-000000000000}"/>
          </ac:spMkLst>
        </pc:spChg>
        <pc:spChg chg="del">
          <ac:chgData name="Yves Roblin" userId="34551148-8106-41e2-8265-859f4abb369c" providerId="ADAL" clId="{EC19302A-CEFD-4BFC-A6BB-AE7AEBFF1D48}" dt="2023-06-05T17:29:43.466" v="3355" actId="478"/>
          <ac:spMkLst>
            <pc:docMk/>
            <pc:sldMk cId="1392747454" sldId="256"/>
            <ac:spMk id="3" creationId="{00000000-0000-0000-0000-000000000000}"/>
          </ac:spMkLst>
        </pc:spChg>
      </pc:sldChg>
      <pc:sldChg chg="modSp">
        <pc:chgData name="Yves Roblin" userId="34551148-8106-41e2-8265-859f4abb369c" providerId="ADAL" clId="{EC19302A-CEFD-4BFC-A6BB-AE7AEBFF1D48}" dt="2023-06-05T17:12:27.922" v="3153" actId="113"/>
        <pc:sldMkLst>
          <pc:docMk/>
          <pc:sldMk cId="1069336489" sldId="257"/>
        </pc:sldMkLst>
        <pc:spChg chg="mod">
          <ac:chgData name="Yves Roblin" userId="34551148-8106-41e2-8265-859f4abb369c" providerId="ADAL" clId="{EC19302A-CEFD-4BFC-A6BB-AE7AEBFF1D48}" dt="2023-06-05T17:12:27.922" v="3153" actId="113"/>
          <ac:spMkLst>
            <pc:docMk/>
            <pc:sldMk cId="1069336489" sldId="257"/>
            <ac:spMk id="3" creationId="{00000000-0000-0000-0000-000000000000}"/>
          </ac:spMkLst>
        </pc:spChg>
        <pc:spChg chg="mod">
          <ac:chgData name="Yves Roblin" userId="34551148-8106-41e2-8265-859f4abb369c" providerId="ADAL" clId="{EC19302A-CEFD-4BFC-A6BB-AE7AEBFF1D48}" dt="2023-06-05T16:56:44.990" v="2986" actId="20577"/>
          <ac:spMkLst>
            <pc:docMk/>
            <pc:sldMk cId="1069336489" sldId="257"/>
            <ac:spMk id="4" creationId="{00000000-0000-0000-0000-000000000000}"/>
          </ac:spMkLst>
        </pc:spChg>
      </pc:sldChg>
      <pc:sldChg chg="del">
        <pc:chgData name="Yves Roblin" userId="34551148-8106-41e2-8265-859f4abb369c" providerId="ADAL" clId="{EC19302A-CEFD-4BFC-A6BB-AE7AEBFF1D48}" dt="2023-06-05T16:57:55.558" v="3093" actId="2696"/>
        <pc:sldMkLst>
          <pc:docMk/>
          <pc:sldMk cId="354149617" sldId="265"/>
        </pc:sldMkLst>
      </pc:sldChg>
      <pc:sldChg chg="modSp">
        <pc:chgData name="Yves Roblin" userId="34551148-8106-41e2-8265-859f4abb369c" providerId="ADAL" clId="{EC19302A-CEFD-4BFC-A6BB-AE7AEBFF1D48}" dt="2023-06-05T16:57:32.661" v="3075" actId="20577"/>
        <pc:sldMkLst>
          <pc:docMk/>
          <pc:sldMk cId="152714931" sldId="266"/>
        </pc:sldMkLst>
        <pc:spChg chg="mod">
          <ac:chgData name="Yves Roblin" userId="34551148-8106-41e2-8265-859f4abb369c" providerId="ADAL" clId="{EC19302A-CEFD-4BFC-A6BB-AE7AEBFF1D48}" dt="2023-06-05T16:57:32.661" v="3075" actId="20577"/>
          <ac:spMkLst>
            <pc:docMk/>
            <pc:sldMk cId="152714931" sldId="266"/>
            <ac:spMk id="4" creationId="{00000000-0000-0000-0000-000000000000}"/>
          </ac:spMkLst>
        </pc:spChg>
      </pc:sldChg>
      <pc:sldChg chg="modSp">
        <pc:chgData name="Yves Roblin" userId="34551148-8106-41e2-8265-859f4abb369c" providerId="ADAL" clId="{EC19302A-CEFD-4BFC-A6BB-AE7AEBFF1D48}" dt="2023-06-05T16:55:28.388" v="2850" actId="20577"/>
        <pc:sldMkLst>
          <pc:docMk/>
          <pc:sldMk cId="2971211678" sldId="267"/>
        </pc:sldMkLst>
        <pc:spChg chg="mod">
          <ac:chgData name="Yves Roblin" userId="34551148-8106-41e2-8265-859f4abb369c" providerId="ADAL" clId="{EC19302A-CEFD-4BFC-A6BB-AE7AEBFF1D48}" dt="2023-06-05T16:55:28.388" v="2850" actId="20577"/>
          <ac:spMkLst>
            <pc:docMk/>
            <pc:sldMk cId="2971211678" sldId="267"/>
            <ac:spMk id="4" creationId="{B154E633-1EEF-7689-899D-4B4B33F332C9}"/>
          </ac:spMkLst>
        </pc:spChg>
      </pc:sldChg>
      <pc:sldChg chg="modSp">
        <pc:chgData name="Yves Roblin" userId="34551148-8106-41e2-8265-859f4abb369c" providerId="ADAL" clId="{EC19302A-CEFD-4BFC-A6BB-AE7AEBFF1D48}" dt="2023-06-05T16:56:36.398" v="2969" actId="20577"/>
        <pc:sldMkLst>
          <pc:docMk/>
          <pc:sldMk cId="1127748708" sldId="268"/>
        </pc:sldMkLst>
        <pc:spChg chg="mod">
          <ac:chgData name="Yves Roblin" userId="34551148-8106-41e2-8265-859f4abb369c" providerId="ADAL" clId="{EC19302A-CEFD-4BFC-A6BB-AE7AEBFF1D48}" dt="2023-06-05T16:56:36.398" v="2969" actId="20577"/>
          <ac:spMkLst>
            <pc:docMk/>
            <pc:sldMk cId="1127748708" sldId="268"/>
            <ac:spMk id="4" creationId="{64696954-2879-943A-7E2E-85366792D278}"/>
          </ac:spMkLst>
        </pc:spChg>
      </pc:sldChg>
      <pc:sldChg chg="modSp">
        <pc:chgData name="Yves Roblin" userId="34551148-8106-41e2-8265-859f4abb369c" providerId="ADAL" clId="{EC19302A-CEFD-4BFC-A6BB-AE7AEBFF1D48}" dt="2023-06-05T16:55:39.759" v="2867" actId="20577"/>
        <pc:sldMkLst>
          <pc:docMk/>
          <pc:sldMk cId="964784956" sldId="269"/>
        </pc:sldMkLst>
        <pc:spChg chg="mod">
          <ac:chgData name="Yves Roblin" userId="34551148-8106-41e2-8265-859f4abb369c" providerId="ADAL" clId="{EC19302A-CEFD-4BFC-A6BB-AE7AEBFF1D48}" dt="2023-06-05T16:50:19.573" v="2525" actId="20577"/>
          <ac:spMkLst>
            <pc:docMk/>
            <pc:sldMk cId="964784956" sldId="269"/>
            <ac:spMk id="3" creationId="{027A297C-F197-744C-C21E-8DE2CFF5BAFA}"/>
          </ac:spMkLst>
        </pc:spChg>
        <pc:spChg chg="mod">
          <ac:chgData name="Yves Roblin" userId="34551148-8106-41e2-8265-859f4abb369c" providerId="ADAL" clId="{EC19302A-CEFD-4BFC-A6BB-AE7AEBFF1D48}" dt="2023-06-05T16:55:39.759" v="2867" actId="20577"/>
          <ac:spMkLst>
            <pc:docMk/>
            <pc:sldMk cId="964784956" sldId="269"/>
            <ac:spMk id="4" creationId="{E2EF1E9A-C0B8-3B54-9C46-A0DBB54D7E42}"/>
          </ac:spMkLst>
        </pc:spChg>
      </pc:sldChg>
      <pc:sldChg chg="modSp">
        <pc:chgData name="Yves Roblin" userId="34551148-8106-41e2-8265-859f4abb369c" providerId="ADAL" clId="{EC19302A-CEFD-4BFC-A6BB-AE7AEBFF1D48}" dt="2023-06-05T16:57:41.064" v="3092" actId="20577"/>
        <pc:sldMkLst>
          <pc:docMk/>
          <pc:sldMk cId="3245704087" sldId="270"/>
        </pc:sldMkLst>
        <pc:spChg chg="mod">
          <ac:chgData name="Yves Roblin" userId="34551148-8106-41e2-8265-859f4abb369c" providerId="ADAL" clId="{EC19302A-CEFD-4BFC-A6BB-AE7AEBFF1D48}" dt="2023-06-05T16:57:41.064" v="3092" actId="20577"/>
          <ac:spMkLst>
            <pc:docMk/>
            <pc:sldMk cId="3245704087" sldId="270"/>
            <ac:spMk id="4" creationId="{E2EF1E9A-C0B8-3B54-9C46-A0DBB54D7E42}"/>
          </ac:spMkLst>
        </pc:spChg>
      </pc:sldChg>
      <pc:sldChg chg="del">
        <pc:chgData name="Yves Roblin" userId="34551148-8106-41e2-8265-859f4abb369c" providerId="ADAL" clId="{EC19302A-CEFD-4BFC-A6BB-AE7AEBFF1D48}" dt="2023-06-05T16:58:17.062" v="3094" actId="2696"/>
        <pc:sldMkLst>
          <pc:docMk/>
          <pc:sldMk cId="3418170942" sldId="283"/>
        </pc:sldMkLst>
      </pc:sldChg>
      <pc:sldChg chg="modSp">
        <pc:chgData name="Yves Roblin" userId="34551148-8106-41e2-8265-859f4abb369c" providerId="ADAL" clId="{EC19302A-CEFD-4BFC-A6BB-AE7AEBFF1D48}" dt="2023-06-05T17:01:36.329" v="3134" actId="20577"/>
        <pc:sldMkLst>
          <pc:docMk/>
          <pc:sldMk cId="2654979787" sldId="290"/>
        </pc:sldMkLst>
        <pc:spChg chg="mod">
          <ac:chgData name="Yves Roblin" userId="34551148-8106-41e2-8265-859f4abb369c" providerId="ADAL" clId="{EC19302A-CEFD-4BFC-A6BB-AE7AEBFF1D48}" dt="2023-06-05T17:01:36.329" v="3134" actId="20577"/>
          <ac:spMkLst>
            <pc:docMk/>
            <pc:sldMk cId="2654979787" sldId="290"/>
            <ac:spMk id="6" creationId="{00000000-0000-0000-0000-000000000000}"/>
          </ac:spMkLst>
        </pc:spChg>
        <pc:graphicFrameChg chg="modGraphic">
          <ac:chgData name="Yves Roblin" userId="34551148-8106-41e2-8265-859f4abb369c" providerId="ADAL" clId="{EC19302A-CEFD-4BFC-A6BB-AE7AEBFF1D48}" dt="2023-06-05T16:51:27.128" v="2549" actId="20577"/>
          <ac:graphicFrameMkLst>
            <pc:docMk/>
            <pc:sldMk cId="2654979787" sldId="290"/>
            <ac:graphicFrameMk id="3" creationId="{F75591DC-5EA2-44D1-AFA7-326049779D57}"/>
          </ac:graphicFrameMkLst>
        </pc:graphicFrameChg>
      </pc:sldChg>
      <pc:sldChg chg="add">
        <pc:chgData name="Yves Roblin" userId="34551148-8106-41e2-8265-859f4abb369c" providerId="ADAL" clId="{EC19302A-CEFD-4BFC-A6BB-AE7AEBFF1D48}" dt="2023-06-05T17:29:19.956" v="3354"/>
        <pc:sldMkLst>
          <pc:docMk/>
          <pc:sldMk cId="2240728829" sldId="291"/>
        </pc:sldMkLst>
      </pc:sldChg>
      <pc:sldChg chg="addSp delSp modSp">
        <pc:chgData name="Yves Roblin" userId="34551148-8106-41e2-8265-859f4abb369c" providerId="ADAL" clId="{EC19302A-CEFD-4BFC-A6BB-AE7AEBFF1D48}" dt="2023-06-05T17:16:47.831" v="3211"/>
        <pc:sldMkLst>
          <pc:docMk/>
          <pc:sldMk cId="2158257006" sldId="297"/>
        </pc:sldMkLst>
        <pc:spChg chg="mod">
          <ac:chgData name="Yves Roblin" userId="34551148-8106-41e2-8265-859f4abb369c" providerId="ADAL" clId="{EC19302A-CEFD-4BFC-A6BB-AE7AEBFF1D48}" dt="2023-06-05T17:16:34.231" v="3195" actId="20577"/>
          <ac:spMkLst>
            <pc:docMk/>
            <pc:sldMk cId="2158257006" sldId="297"/>
            <ac:spMk id="2" creationId="{44291C48-AAEF-4937-9D25-023A1A0022CE}"/>
          </ac:spMkLst>
        </pc:spChg>
        <pc:spChg chg="del mod">
          <ac:chgData name="Yves Roblin" userId="34551148-8106-41e2-8265-859f4abb369c" providerId="ADAL" clId="{EC19302A-CEFD-4BFC-A6BB-AE7AEBFF1D48}" dt="2023-06-05T17:16:47.831" v="3211"/>
          <ac:spMkLst>
            <pc:docMk/>
            <pc:sldMk cId="2158257006" sldId="297"/>
            <ac:spMk id="4" creationId="{FEF035F8-D6B5-41DC-9502-DC746327CAFC}"/>
          </ac:spMkLst>
        </pc:spChg>
        <pc:spChg chg="add">
          <ac:chgData name="Yves Roblin" userId="34551148-8106-41e2-8265-859f4abb369c" providerId="ADAL" clId="{EC19302A-CEFD-4BFC-A6BB-AE7AEBFF1D48}" dt="2023-06-05T17:16:47.831" v="3211"/>
          <ac:spMkLst>
            <pc:docMk/>
            <pc:sldMk cId="2158257006" sldId="297"/>
            <ac:spMk id="8" creationId="{725ECFD5-8F72-4F57-9675-1F1C889B9017}"/>
          </ac:spMkLst>
        </pc:spChg>
      </pc:sldChg>
      <pc:sldChg chg="addSp delSp modSp ord">
        <pc:chgData name="Yves Roblin" userId="34551148-8106-41e2-8265-859f4abb369c" providerId="ADAL" clId="{EC19302A-CEFD-4BFC-A6BB-AE7AEBFF1D48}" dt="2023-06-05T17:22:37.010" v="3351" actId="20577"/>
        <pc:sldMkLst>
          <pc:docMk/>
          <pc:sldMk cId="3589789671" sldId="298"/>
        </pc:sldMkLst>
        <pc:spChg chg="mod">
          <ac:chgData name="Yves Roblin" userId="34551148-8106-41e2-8265-859f4abb369c" providerId="ADAL" clId="{EC19302A-CEFD-4BFC-A6BB-AE7AEBFF1D48}" dt="2023-06-05T17:22:37.010" v="3351" actId="20577"/>
          <ac:spMkLst>
            <pc:docMk/>
            <pc:sldMk cId="3589789671" sldId="298"/>
            <ac:spMk id="2" creationId="{8F0DFC4A-1946-493B-BFBC-D2D28F2B6ACE}"/>
          </ac:spMkLst>
        </pc:spChg>
        <pc:spChg chg="add mod">
          <ac:chgData name="Yves Roblin" userId="34551148-8106-41e2-8265-859f4abb369c" providerId="ADAL" clId="{EC19302A-CEFD-4BFC-A6BB-AE7AEBFF1D48}" dt="2023-06-05T17:21:34.045" v="3332" actId="1035"/>
          <ac:spMkLst>
            <pc:docMk/>
            <pc:sldMk cId="3589789671" sldId="298"/>
            <ac:spMk id="3" creationId="{5E269BBB-C0BA-46B0-B645-1DF45A3DFCAE}"/>
          </ac:spMkLst>
        </pc:spChg>
        <pc:spChg chg="del mod">
          <ac:chgData name="Yves Roblin" userId="34551148-8106-41e2-8265-859f4abb369c" providerId="ADAL" clId="{EC19302A-CEFD-4BFC-A6BB-AE7AEBFF1D48}" dt="2023-06-05T17:21:07.289" v="3326"/>
          <ac:spMkLst>
            <pc:docMk/>
            <pc:sldMk cId="3589789671" sldId="298"/>
            <ac:spMk id="4" creationId="{F6DC657A-AFD6-4A91-809E-CFD50AFC621A}"/>
          </ac:spMkLst>
        </pc:spChg>
        <pc:spChg chg="add">
          <ac:chgData name="Yves Roblin" userId="34551148-8106-41e2-8265-859f4abb369c" providerId="ADAL" clId="{EC19302A-CEFD-4BFC-A6BB-AE7AEBFF1D48}" dt="2023-06-05T17:20:27.295" v="3305"/>
          <ac:spMkLst>
            <pc:docMk/>
            <pc:sldMk cId="3589789671" sldId="298"/>
            <ac:spMk id="15" creationId="{C0D18583-58B0-45C8-B220-5427E2D6CB41}"/>
          </ac:spMkLst>
        </pc:spChg>
        <pc:spChg chg="mod">
          <ac:chgData name="Yves Roblin" userId="34551148-8106-41e2-8265-859f4abb369c" providerId="ADAL" clId="{EC19302A-CEFD-4BFC-A6BB-AE7AEBFF1D48}" dt="2023-06-05T17:21:13.441" v="3327" actId="1076"/>
          <ac:spMkLst>
            <pc:docMk/>
            <pc:sldMk cId="3589789671" sldId="298"/>
            <ac:spMk id="17" creationId="{FEB8AE0B-BC6D-4277-8919-8DD01AFDF152}"/>
          </ac:spMkLst>
        </pc:spChg>
        <pc:spChg chg="add mod">
          <ac:chgData name="Yves Roblin" userId="34551148-8106-41e2-8265-859f4abb369c" providerId="ADAL" clId="{EC19302A-CEFD-4BFC-A6BB-AE7AEBFF1D48}" dt="2023-06-05T17:20:53.522" v="3310" actId="1076"/>
          <ac:spMkLst>
            <pc:docMk/>
            <pc:sldMk cId="3589789671" sldId="298"/>
            <ac:spMk id="19" creationId="{FFB60083-FBAE-4544-BC76-7712B3E612D1}"/>
          </ac:spMkLst>
        </pc:spChg>
        <pc:spChg chg="add">
          <ac:chgData name="Yves Roblin" userId="34551148-8106-41e2-8265-859f4abb369c" providerId="ADAL" clId="{EC19302A-CEFD-4BFC-A6BB-AE7AEBFF1D48}" dt="2023-06-05T17:21:07.289" v="3326"/>
          <ac:spMkLst>
            <pc:docMk/>
            <pc:sldMk cId="3589789671" sldId="298"/>
            <ac:spMk id="20" creationId="{9B09F5F1-C2ED-48D6-B0A1-38B3258D3D79}"/>
          </ac:spMkLst>
        </pc:spChg>
        <pc:picChg chg="add del">
          <ac:chgData name="Yves Roblin" userId="34551148-8106-41e2-8265-859f4abb369c" providerId="ADAL" clId="{EC19302A-CEFD-4BFC-A6BB-AE7AEBFF1D48}" dt="2023-06-05T17:20:43.052" v="3308"/>
          <ac:picMkLst>
            <pc:docMk/>
            <pc:sldMk cId="3589789671" sldId="298"/>
            <ac:picMk id="18" creationId="{B518EAC0-43FF-4554-9766-012709FC2814}"/>
          </ac:picMkLst>
        </pc:picChg>
      </pc:sldChg>
      <pc:sldChg chg="modSp">
        <pc:chgData name="Yves Roblin" userId="34551148-8106-41e2-8265-859f4abb369c" providerId="ADAL" clId="{EC19302A-CEFD-4BFC-A6BB-AE7AEBFF1D48}" dt="2023-06-05T16:56:26.676" v="2952" actId="20577"/>
        <pc:sldMkLst>
          <pc:docMk/>
          <pc:sldMk cId="1386823708" sldId="823"/>
        </pc:sldMkLst>
        <pc:spChg chg="mod">
          <ac:chgData name="Yves Roblin" userId="34551148-8106-41e2-8265-859f4abb369c" providerId="ADAL" clId="{EC19302A-CEFD-4BFC-A6BB-AE7AEBFF1D48}" dt="2023-06-05T16:56:26.676" v="2952" actId="20577"/>
          <ac:spMkLst>
            <pc:docMk/>
            <pc:sldMk cId="1386823708" sldId="823"/>
            <ac:spMk id="4" creationId="{00000000-0000-0000-0000-000000000000}"/>
          </ac:spMkLst>
        </pc:spChg>
      </pc:sldChg>
      <pc:sldChg chg="modSp ord">
        <pc:chgData name="Yves Roblin" userId="34551148-8106-41e2-8265-859f4abb369c" providerId="ADAL" clId="{EC19302A-CEFD-4BFC-A6BB-AE7AEBFF1D48}" dt="2023-06-05T16:56:12.784" v="2935" actId="20577"/>
        <pc:sldMkLst>
          <pc:docMk/>
          <pc:sldMk cId="2843391642" sldId="824"/>
        </pc:sldMkLst>
        <pc:spChg chg="mod">
          <ac:chgData name="Yves Roblin" userId="34551148-8106-41e2-8265-859f4abb369c" providerId="ADAL" clId="{EC19302A-CEFD-4BFC-A6BB-AE7AEBFF1D48}" dt="2023-06-05T16:52:08.756" v="2570" actId="20577"/>
          <ac:spMkLst>
            <pc:docMk/>
            <pc:sldMk cId="2843391642" sldId="824"/>
            <ac:spMk id="3" creationId="{5B0EE3D8-82F8-3CA0-A6E1-607CD9B794D4}"/>
          </ac:spMkLst>
        </pc:spChg>
        <pc:spChg chg="mod">
          <ac:chgData name="Yves Roblin" userId="34551148-8106-41e2-8265-859f4abb369c" providerId="ADAL" clId="{EC19302A-CEFD-4BFC-A6BB-AE7AEBFF1D48}" dt="2023-06-05T16:56:12.784" v="2935" actId="20577"/>
          <ac:spMkLst>
            <pc:docMk/>
            <pc:sldMk cId="2843391642" sldId="824"/>
            <ac:spMk id="4" creationId="{DF9AF3AB-7C5E-629A-0081-B6A8DC2FA833}"/>
          </ac:spMkLst>
        </pc:spChg>
      </pc:sldChg>
      <pc:sldChg chg="modSp ord">
        <pc:chgData name="Yves Roblin" userId="34551148-8106-41e2-8265-859f4abb369c" providerId="ADAL" clId="{EC19302A-CEFD-4BFC-A6BB-AE7AEBFF1D48}" dt="2023-06-05T17:25:39.807" v="3353"/>
        <pc:sldMkLst>
          <pc:docMk/>
          <pc:sldMk cId="4020526975" sldId="825"/>
        </pc:sldMkLst>
        <pc:spChg chg="mod">
          <ac:chgData name="Yves Roblin" userId="34551148-8106-41e2-8265-859f4abb369c" providerId="ADAL" clId="{EC19302A-CEFD-4BFC-A6BB-AE7AEBFF1D48}" dt="2023-06-05T16:56:03.485" v="2918" actId="20577"/>
          <ac:spMkLst>
            <pc:docMk/>
            <pc:sldMk cId="4020526975" sldId="825"/>
            <ac:spMk id="4" creationId="{3610310B-6CB1-91BC-C8C3-B4D5F55983CB}"/>
          </ac:spMkLst>
        </pc:spChg>
      </pc:sldChg>
      <pc:sldChg chg="modSp">
        <pc:chgData name="Yves Roblin" userId="34551148-8106-41e2-8265-859f4abb369c" providerId="ADAL" clId="{EC19302A-CEFD-4BFC-A6BB-AE7AEBFF1D48}" dt="2023-06-05T16:55:55.464" v="2901" actId="20577"/>
        <pc:sldMkLst>
          <pc:docMk/>
          <pc:sldMk cId="1559530762" sldId="826"/>
        </pc:sldMkLst>
        <pc:spChg chg="mod">
          <ac:chgData name="Yves Roblin" userId="34551148-8106-41e2-8265-859f4abb369c" providerId="ADAL" clId="{EC19302A-CEFD-4BFC-A6BB-AE7AEBFF1D48}" dt="2023-06-05T16:55:55.464" v="2901" actId="20577"/>
          <ac:spMkLst>
            <pc:docMk/>
            <pc:sldMk cId="1559530762" sldId="826"/>
            <ac:spMk id="4" creationId="{114A12B1-B70A-44AE-AC06-F5B95B89755F}"/>
          </ac:spMkLst>
        </pc:spChg>
      </pc:sldChg>
      <pc:sldChg chg="modSp">
        <pc:chgData name="Yves Roblin" userId="34551148-8106-41e2-8265-859f4abb369c" providerId="ADAL" clId="{EC19302A-CEFD-4BFC-A6BB-AE7AEBFF1D48}" dt="2023-06-05T16:57:23.554" v="3058" actId="20577"/>
        <pc:sldMkLst>
          <pc:docMk/>
          <pc:sldMk cId="2488588810" sldId="827"/>
        </pc:sldMkLst>
        <pc:spChg chg="mod">
          <ac:chgData name="Yves Roblin" userId="34551148-8106-41e2-8265-859f4abb369c" providerId="ADAL" clId="{EC19302A-CEFD-4BFC-A6BB-AE7AEBFF1D48}" dt="2023-06-05T16:57:23.554" v="3058" actId="20577"/>
          <ac:spMkLst>
            <pc:docMk/>
            <pc:sldMk cId="2488588810" sldId="827"/>
            <ac:spMk id="4" creationId="{3F8514EE-CE89-456C-A9D4-1FEF8A8CEA12}"/>
          </ac:spMkLst>
        </pc:spChg>
      </pc:sldChg>
      <pc:sldChg chg="modSp">
        <pc:chgData name="Yves Roblin" userId="34551148-8106-41e2-8265-859f4abb369c" providerId="ADAL" clId="{EC19302A-CEFD-4BFC-A6BB-AE7AEBFF1D48}" dt="2023-06-05T16:55:46.689" v="2884" actId="20577"/>
        <pc:sldMkLst>
          <pc:docMk/>
          <pc:sldMk cId="1497721346" sldId="828"/>
        </pc:sldMkLst>
        <pc:spChg chg="mod">
          <ac:chgData name="Yves Roblin" userId="34551148-8106-41e2-8265-859f4abb369c" providerId="ADAL" clId="{EC19302A-CEFD-4BFC-A6BB-AE7AEBFF1D48}" dt="2023-06-05T16:55:46.689" v="2884" actId="20577"/>
          <ac:spMkLst>
            <pc:docMk/>
            <pc:sldMk cId="1497721346" sldId="828"/>
            <ac:spMk id="4" creationId="{FB71C846-2883-410D-8E01-26F556A061F9}"/>
          </ac:spMkLst>
        </pc:spChg>
      </pc:sldChg>
      <pc:sldChg chg="modSp">
        <pc:chgData name="Yves Roblin" userId="34551148-8106-41e2-8265-859f4abb369c" providerId="ADAL" clId="{EC19302A-CEFD-4BFC-A6BB-AE7AEBFF1D48}" dt="2023-06-05T16:57:14.794" v="3039" actId="20577"/>
        <pc:sldMkLst>
          <pc:docMk/>
          <pc:sldMk cId="3244853619" sldId="829"/>
        </pc:sldMkLst>
        <pc:spChg chg="mod">
          <ac:chgData name="Yves Roblin" userId="34551148-8106-41e2-8265-859f4abb369c" providerId="ADAL" clId="{EC19302A-CEFD-4BFC-A6BB-AE7AEBFF1D48}" dt="2023-06-05T16:57:14.794" v="3039" actId="20577"/>
          <ac:spMkLst>
            <pc:docMk/>
            <pc:sldMk cId="3244853619" sldId="829"/>
            <ac:spMk id="4" creationId="{AAD36BEF-0366-4A36-B908-1B013F2CD989}"/>
          </ac:spMkLst>
        </pc:spChg>
      </pc:sldChg>
      <pc:sldChg chg="modSp add">
        <pc:chgData name="Yves Roblin" userId="34551148-8106-41e2-8265-859f4abb369c" providerId="ADAL" clId="{EC19302A-CEFD-4BFC-A6BB-AE7AEBFF1D48}" dt="2023-06-05T17:01:59.099" v="3152" actId="20577"/>
        <pc:sldMkLst>
          <pc:docMk/>
          <pc:sldMk cId="1487722192" sldId="830"/>
        </pc:sldMkLst>
        <pc:spChg chg="mod">
          <ac:chgData name="Yves Roblin" userId="34551148-8106-41e2-8265-859f4abb369c" providerId="ADAL" clId="{EC19302A-CEFD-4BFC-A6BB-AE7AEBFF1D48}" dt="2023-06-05T16:39:07.600" v="127" actId="20577"/>
          <ac:spMkLst>
            <pc:docMk/>
            <pc:sldMk cId="1487722192" sldId="830"/>
            <ac:spMk id="2" creationId="{BB89D9ED-EB00-4F01-AB35-72AD17A19563}"/>
          </ac:spMkLst>
        </pc:spChg>
        <pc:spChg chg="mod">
          <ac:chgData name="Yves Roblin" userId="34551148-8106-41e2-8265-859f4abb369c" providerId="ADAL" clId="{EC19302A-CEFD-4BFC-A6BB-AE7AEBFF1D48}" dt="2023-06-05T17:01:59.099" v="3152" actId="20577"/>
          <ac:spMkLst>
            <pc:docMk/>
            <pc:sldMk cId="1487722192" sldId="830"/>
            <ac:spMk id="3" creationId="{94222A9F-8398-4D22-8508-1289329E1361}"/>
          </ac:spMkLst>
        </pc:spChg>
        <pc:spChg chg="mod">
          <ac:chgData name="Yves Roblin" userId="34551148-8106-41e2-8265-859f4abb369c" providerId="ADAL" clId="{EC19302A-CEFD-4BFC-A6BB-AE7AEBFF1D48}" dt="2023-06-05T16:56:53.419" v="3003" actId="20577"/>
          <ac:spMkLst>
            <pc:docMk/>
            <pc:sldMk cId="1487722192" sldId="830"/>
            <ac:spMk id="4" creationId="{404D7C3B-DA9B-4485-B335-F65B78800C5F}"/>
          </ac:spMkLst>
        </pc:spChg>
      </pc:sldChg>
      <pc:sldChg chg="modSp add">
        <pc:chgData name="Yves Roblin" userId="34551148-8106-41e2-8265-859f4abb369c" providerId="ADAL" clId="{EC19302A-CEFD-4BFC-A6BB-AE7AEBFF1D48}" dt="2023-06-05T16:57:01.617" v="3020" actId="20577"/>
        <pc:sldMkLst>
          <pc:docMk/>
          <pc:sldMk cId="1636302624" sldId="831"/>
        </pc:sldMkLst>
        <pc:spChg chg="mod">
          <ac:chgData name="Yves Roblin" userId="34551148-8106-41e2-8265-859f4abb369c" providerId="ADAL" clId="{EC19302A-CEFD-4BFC-A6BB-AE7AEBFF1D48}" dt="2023-06-05T16:44:17.639" v="1224" actId="20577"/>
          <ac:spMkLst>
            <pc:docMk/>
            <pc:sldMk cId="1636302624" sldId="831"/>
            <ac:spMk id="2" creationId="{718B5D2F-170E-439E-8FD0-85FE6B060027}"/>
          </ac:spMkLst>
        </pc:spChg>
        <pc:spChg chg="mod">
          <ac:chgData name="Yves Roblin" userId="34551148-8106-41e2-8265-859f4abb369c" providerId="ADAL" clId="{EC19302A-CEFD-4BFC-A6BB-AE7AEBFF1D48}" dt="2023-06-05T16:48:28.697" v="2435" actId="113"/>
          <ac:spMkLst>
            <pc:docMk/>
            <pc:sldMk cId="1636302624" sldId="831"/>
            <ac:spMk id="3" creationId="{0489B342-5808-4EE6-A9FE-CC26EA75127C}"/>
          </ac:spMkLst>
        </pc:spChg>
        <pc:spChg chg="mod">
          <ac:chgData name="Yves Roblin" userId="34551148-8106-41e2-8265-859f4abb369c" providerId="ADAL" clId="{EC19302A-CEFD-4BFC-A6BB-AE7AEBFF1D48}" dt="2023-06-05T16:57:01.617" v="3020" actId="20577"/>
          <ac:spMkLst>
            <pc:docMk/>
            <pc:sldMk cId="1636302624" sldId="831"/>
            <ac:spMk id="4" creationId="{BDE9B7B6-573D-42D3-86B6-C0BD3F12D70A}"/>
          </ac:spMkLst>
        </pc:spChg>
      </pc:sldChg>
      <pc:sldChg chg="modSp add">
        <pc:chgData name="Yves Roblin" userId="34551148-8106-41e2-8265-859f4abb369c" providerId="ADAL" clId="{EC19302A-CEFD-4BFC-A6BB-AE7AEBFF1D48}" dt="2023-06-05T17:19:08.614" v="3247" actId="12"/>
        <pc:sldMkLst>
          <pc:docMk/>
          <pc:sldMk cId="2309658213" sldId="832"/>
        </pc:sldMkLst>
        <pc:spChg chg="mod">
          <ac:chgData name="Yves Roblin" userId="34551148-8106-41e2-8265-859f4abb369c" providerId="ADAL" clId="{EC19302A-CEFD-4BFC-A6BB-AE7AEBFF1D48}" dt="2023-06-05T17:18:47.269" v="3225" actId="20577"/>
          <ac:spMkLst>
            <pc:docMk/>
            <pc:sldMk cId="2309658213" sldId="832"/>
            <ac:spMk id="2" creationId="{C9F1A6F5-1165-47F5-BB0B-2A047A65FA0D}"/>
          </ac:spMkLst>
        </pc:spChg>
        <pc:spChg chg="mod">
          <ac:chgData name="Yves Roblin" userId="34551148-8106-41e2-8265-859f4abb369c" providerId="ADAL" clId="{EC19302A-CEFD-4BFC-A6BB-AE7AEBFF1D48}" dt="2023-06-05T17:19:08.614" v="3247" actId="12"/>
          <ac:spMkLst>
            <pc:docMk/>
            <pc:sldMk cId="2309658213" sldId="832"/>
            <ac:spMk id="3" creationId="{360C25EB-AF42-4F07-8B8D-4A8F01465FBB}"/>
          </ac:spMkLst>
        </pc:spChg>
      </pc:sldChg>
      <pc:sldChg chg="modSp add del">
        <pc:chgData name="Yves Roblin" userId="34551148-8106-41e2-8265-859f4abb369c" providerId="ADAL" clId="{EC19302A-CEFD-4BFC-A6BB-AE7AEBFF1D48}" dt="2023-06-05T16:49:06.119" v="2477" actId="2696"/>
        <pc:sldMkLst>
          <pc:docMk/>
          <pc:sldMk cId="2468474535" sldId="832"/>
        </pc:sldMkLst>
        <pc:spChg chg="mod">
          <ac:chgData name="Yves Roblin" userId="34551148-8106-41e2-8265-859f4abb369c" providerId="ADAL" clId="{EC19302A-CEFD-4BFC-A6BB-AE7AEBFF1D48}" dt="2023-06-05T16:48:53.270" v="2468" actId="20577"/>
          <ac:spMkLst>
            <pc:docMk/>
            <pc:sldMk cId="2468474535" sldId="832"/>
            <ac:spMk id="2" creationId="{5C71A270-BD5E-4795-AB39-781B8AB637FD}"/>
          </ac:spMkLst>
        </pc:spChg>
        <pc:spChg chg="mod">
          <ac:chgData name="Yves Roblin" userId="34551148-8106-41e2-8265-859f4abb369c" providerId="ADAL" clId="{EC19302A-CEFD-4BFC-A6BB-AE7AEBFF1D48}" dt="2023-06-05T16:48:58.620" v="2476" actId="20577"/>
          <ac:spMkLst>
            <pc:docMk/>
            <pc:sldMk cId="2468474535" sldId="832"/>
            <ac:spMk id="3" creationId="{F5EBDBB7-7554-411D-930E-145F6833AFAD}"/>
          </ac:spMkLst>
        </pc:spChg>
      </pc:sldChg>
      <pc:sldChg chg="add">
        <pc:chgData name="Yves Roblin" userId="34551148-8106-41e2-8265-859f4abb369c" providerId="ADAL" clId="{EC19302A-CEFD-4BFC-A6BB-AE7AEBFF1D48}" dt="2023-06-05T17:29:19.956" v="3354"/>
        <pc:sldMkLst>
          <pc:docMk/>
          <pc:sldMk cId="781270774" sldId="833"/>
        </pc:sldMkLst>
      </pc:sldChg>
      <pc:sldMasterChg chg="modSldLayout">
        <pc:chgData name="Yves Roblin" userId="34551148-8106-41e2-8265-859f4abb369c" providerId="ADAL" clId="{EC19302A-CEFD-4BFC-A6BB-AE7AEBFF1D48}" dt="2023-06-05T16:54:51.148" v="2777" actId="20577"/>
        <pc:sldMasterMkLst>
          <pc:docMk/>
          <pc:sldMasterMk cId="1526086246" sldId="2147483660"/>
        </pc:sldMasterMkLst>
        <pc:sldLayoutChg chg="modSp">
          <pc:chgData name="Yves Roblin" userId="34551148-8106-41e2-8265-859f4abb369c" providerId="ADAL" clId="{EC19302A-CEFD-4BFC-A6BB-AE7AEBFF1D48}" dt="2023-06-05T16:53:47.654" v="2705" actId="20577"/>
          <pc:sldLayoutMkLst>
            <pc:docMk/>
            <pc:sldMasterMk cId="1526086246" sldId="2147483660"/>
            <pc:sldLayoutMk cId="0" sldId="2147483662"/>
          </pc:sldLayoutMkLst>
          <pc:spChg chg="mod">
            <ac:chgData name="Yves Roblin" userId="34551148-8106-41e2-8265-859f4abb369c" providerId="ADAL" clId="{EC19302A-CEFD-4BFC-A6BB-AE7AEBFF1D48}" dt="2023-06-05T16:53:47.654" v="2705" actId="20577"/>
            <ac:spMkLst>
              <pc:docMk/>
              <pc:sldMasterMk cId="1526086246" sldId="2147483660"/>
              <pc:sldLayoutMk cId="0" sldId="2147483662"/>
              <ac:spMk id="5" creationId="{00000000-0000-0000-0000-000000000000}"/>
            </ac:spMkLst>
          </pc:spChg>
        </pc:sldLayoutChg>
        <pc:sldLayoutChg chg="modSp">
          <pc:chgData name="Yves Roblin" userId="34551148-8106-41e2-8265-859f4abb369c" providerId="ADAL" clId="{EC19302A-CEFD-4BFC-A6BB-AE7AEBFF1D48}" dt="2023-06-05T16:54:13.201" v="2726" actId="20577"/>
          <pc:sldLayoutMkLst>
            <pc:docMk/>
            <pc:sldMasterMk cId="1526086246" sldId="2147483660"/>
            <pc:sldLayoutMk cId="0" sldId="2147483669"/>
          </pc:sldLayoutMkLst>
          <pc:spChg chg="mod">
            <ac:chgData name="Yves Roblin" userId="34551148-8106-41e2-8265-859f4abb369c" providerId="ADAL" clId="{EC19302A-CEFD-4BFC-A6BB-AE7AEBFF1D48}" dt="2023-06-05T16:54:13.201" v="2726" actId="20577"/>
            <ac:spMkLst>
              <pc:docMk/>
              <pc:sldMasterMk cId="1526086246" sldId="2147483660"/>
              <pc:sldLayoutMk cId="0" sldId="2147483669"/>
              <ac:spMk id="5" creationId="{00000000-0000-0000-0000-000000000000}"/>
            </ac:spMkLst>
          </pc:spChg>
        </pc:sldLayoutChg>
        <pc:sldLayoutChg chg="modSp">
          <pc:chgData name="Yves Roblin" userId="34551148-8106-41e2-8265-859f4abb369c" providerId="ADAL" clId="{EC19302A-CEFD-4BFC-A6BB-AE7AEBFF1D48}" dt="2023-06-05T16:54:51.148" v="2777" actId="20577"/>
          <pc:sldLayoutMkLst>
            <pc:docMk/>
            <pc:sldMasterMk cId="1526086246" sldId="2147483660"/>
            <pc:sldLayoutMk cId="0" sldId="2147483671"/>
          </pc:sldLayoutMkLst>
          <pc:spChg chg="mod">
            <ac:chgData name="Yves Roblin" userId="34551148-8106-41e2-8265-859f4abb369c" providerId="ADAL" clId="{EC19302A-CEFD-4BFC-A6BB-AE7AEBFF1D48}" dt="2023-06-05T16:54:51.148" v="2777" actId="20577"/>
            <ac:spMkLst>
              <pc:docMk/>
              <pc:sldMasterMk cId="1526086246" sldId="2147483660"/>
              <pc:sldLayoutMk cId="0" sldId="2147483671"/>
              <ac:spMk id="5" creationId="{00000000-0000-0000-0000-000000000000}"/>
            </ac:spMkLst>
          </pc:spChg>
        </pc:sldLayoutChg>
        <pc:sldLayoutChg chg="modSp">
          <pc:chgData name="Yves Roblin" userId="34551148-8106-41e2-8265-859f4abb369c" providerId="ADAL" clId="{EC19302A-CEFD-4BFC-A6BB-AE7AEBFF1D48}" dt="2023-06-05T16:54:26.490" v="2743" actId="20577"/>
          <pc:sldLayoutMkLst>
            <pc:docMk/>
            <pc:sldMasterMk cId="1526086246" sldId="2147483660"/>
            <pc:sldLayoutMk cId="0" sldId="2147483672"/>
          </pc:sldLayoutMkLst>
          <pc:spChg chg="mod">
            <ac:chgData name="Yves Roblin" userId="34551148-8106-41e2-8265-859f4abb369c" providerId="ADAL" clId="{EC19302A-CEFD-4BFC-A6BB-AE7AEBFF1D48}" dt="2023-06-05T16:54:26.490" v="2743" actId="20577"/>
            <ac:spMkLst>
              <pc:docMk/>
              <pc:sldMasterMk cId="1526086246" sldId="2147483660"/>
              <pc:sldLayoutMk cId="0" sldId="2147483672"/>
              <ac:spMk id="5" creationId="{00000000-0000-0000-0000-000000000000}"/>
            </ac:spMkLst>
          </pc:spChg>
        </pc:sldLayoutChg>
        <pc:sldLayoutChg chg="modSp">
          <pc:chgData name="Yves Roblin" userId="34551148-8106-41e2-8265-859f4abb369c" providerId="ADAL" clId="{EC19302A-CEFD-4BFC-A6BB-AE7AEBFF1D48}" dt="2023-06-05T16:54:43.095" v="2760" actId="20577"/>
          <pc:sldLayoutMkLst>
            <pc:docMk/>
            <pc:sldMasterMk cId="1526086246" sldId="2147483660"/>
            <pc:sldLayoutMk cId="0" sldId="2147483673"/>
          </pc:sldLayoutMkLst>
          <pc:spChg chg="mod">
            <ac:chgData name="Yves Roblin" userId="34551148-8106-41e2-8265-859f4abb369c" providerId="ADAL" clId="{EC19302A-CEFD-4BFC-A6BB-AE7AEBFF1D48}" dt="2023-06-05T16:54:43.095" v="2760" actId="20577"/>
            <ac:spMkLst>
              <pc:docMk/>
              <pc:sldMasterMk cId="1526086246" sldId="2147483660"/>
              <pc:sldLayoutMk cId="0" sldId="2147483673"/>
              <ac:spMk id="5"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5FCDD5-9FD5-4D8E-BB0E-CDBC2034B5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EA4A45E-694C-49BB-8BE6-C906AECFEC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D8C637-E6C0-4944-9C3B-1DA863F8EA22}" type="datetimeFigureOut">
              <a:rPr lang="en-US" smtClean="0"/>
              <a:t>6/5/2023</a:t>
            </a:fld>
            <a:endParaRPr lang="en-US"/>
          </a:p>
        </p:txBody>
      </p:sp>
      <p:sp>
        <p:nvSpPr>
          <p:cNvPr id="4" name="Footer Placeholder 3">
            <a:extLst>
              <a:ext uri="{FF2B5EF4-FFF2-40B4-BE49-F238E27FC236}">
                <a16:creationId xmlns:a16="http://schemas.microsoft.com/office/drawing/2014/main" id="{9AEB6091-ED66-4F49-BCF9-70F377AE9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7456C99-EF52-4672-A0F4-1722D9A41C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39DE1F-CBBA-4DD7-A209-6CCDD7D3A770}" type="slidenum">
              <a:rPr lang="en-US" smtClean="0"/>
              <a:t>‹#›</a:t>
            </a:fld>
            <a:endParaRPr lang="en-US"/>
          </a:p>
        </p:txBody>
      </p:sp>
    </p:spTree>
    <p:extLst>
      <p:ext uri="{BB962C8B-B14F-4D97-AF65-F5344CB8AC3E}">
        <p14:creationId xmlns:p14="http://schemas.microsoft.com/office/powerpoint/2010/main" val="647742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6/2/2023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Friday, June 2, 2023</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Friday, June 2, 2023</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Beam Optics and tune time assessment</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Beam Optics and tune time assessment</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Beam Optics and tune time assessment</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Beam Optics and tune time assessment</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Beam Optics and tune time assessment</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Friday, June 2, 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Talk Title Here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CEBAF tune time and setup</a:t>
            </a:r>
          </a:p>
        </p:txBody>
      </p:sp>
      <p:pic>
        <p:nvPicPr>
          <p:cNvPr id="7" name="Picture Placeholder 6">
            <a:extLst>
              <a:ext uri="{FF2B5EF4-FFF2-40B4-BE49-F238E27FC236}">
                <a16:creationId xmlns:a16="http://schemas.microsoft.com/office/drawing/2014/main" id="{02FCAB9F-EC99-62AA-F81D-F40FF34B7622}"/>
              </a:ext>
            </a:extLst>
          </p:cNvPr>
          <p:cNvPicPr>
            <a:picLocks noGrp="1" noChangeAspect="1"/>
          </p:cNvPicPr>
          <p:nvPr>
            <p:ph type="pic" sz="quarter" idx="13"/>
          </p:nvPr>
        </p:nvPicPr>
        <p:blipFill>
          <a:blip r:embed="rId2"/>
          <a:srcRect l="18" r="18"/>
          <a:stretch>
            <a:fillRect/>
          </a:stretch>
        </p:blipFill>
        <p:spPr>
          <a:xfrm>
            <a:off x="4384221" y="1720792"/>
            <a:ext cx="4630964" cy="3821639"/>
          </a:xfrm>
          <a:prstGeom prst="rect">
            <a:avLst/>
          </a:prstGeom>
        </p:spPr>
      </p:pic>
      <p:sp>
        <p:nvSpPr>
          <p:cNvPr id="5" name="Text Placeholder 4"/>
          <p:cNvSpPr>
            <a:spLocks noGrp="1"/>
          </p:cNvSpPr>
          <p:nvPr>
            <p:ph type="body" sz="quarter" idx="14"/>
          </p:nvPr>
        </p:nvSpPr>
        <p:spPr/>
        <p:txBody>
          <a:bodyPr/>
          <a:lstStyle/>
          <a:p>
            <a:r>
              <a:rPr lang="en-US" dirty="0"/>
              <a:t>Yves R. Roblin</a:t>
            </a:r>
          </a:p>
        </p:txBody>
      </p:sp>
      <p:sp>
        <p:nvSpPr>
          <p:cNvPr id="6" name="Date Placeholder 5"/>
          <p:cNvSpPr>
            <a:spLocks noGrp="1"/>
          </p:cNvSpPr>
          <p:nvPr>
            <p:ph type="dt" sz="half" idx="15"/>
          </p:nvPr>
        </p:nvSpPr>
        <p:spPr/>
        <p:txBody>
          <a:bodyPr/>
          <a:lstStyle/>
          <a:p>
            <a:fld id="{BDC57488-3539-8349-95E7-E0E3D7B2EDB0}" type="datetime2">
              <a:rPr lang="en-US" smtClean="0"/>
              <a:pPr/>
              <a:t>Friday, June 2, 2023</a:t>
            </a:fld>
            <a:endParaRPr lang="en-US" dirty="0"/>
          </a:p>
        </p:txBody>
      </p:sp>
    </p:spTree>
    <p:extLst>
      <p:ext uri="{BB962C8B-B14F-4D97-AF65-F5344CB8AC3E}">
        <p14:creationId xmlns:p14="http://schemas.microsoft.com/office/powerpoint/2010/main" val="139274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91C48-AAEF-4937-9D25-023A1A0022CE}"/>
              </a:ext>
            </a:extLst>
          </p:cNvPr>
          <p:cNvSpPr>
            <a:spLocks noGrp="1"/>
          </p:cNvSpPr>
          <p:nvPr>
            <p:ph type="title"/>
          </p:nvPr>
        </p:nvSpPr>
        <p:spPr/>
        <p:txBody>
          <a:bodyPr/>
          <a:lstStyle/>
          <a:p>
            <a:r>
              <a:rPr lang="en-US" dirty="0" err="1"/>
              <a:t>Bunchlength</a:t>
            </a:r>
            <a:r>
              <a:rPr lang="en-US" dirty="0"/>
              <a:t> measurement at 1A, laser comparison</a:t>
            </a:r>
          </a:p>
        </p:txBody>
      </p:sp>
      <p:sp>
        <p:nvSpPr>
          <p:cNvPr id="5" name="Slide Number Placeholder 4">
            <a:extLst>
              <a:ext uri="{FF2B5EF4-FFF2-40B4-BE49-F238E27FC236}">
                <a16:creationId xmlns:a16="http://schemas.microsoft.com/office/drawing/2014/main" id="{F32EFE73-4233-4C9A-8D31-621277A95AAF}"/>
              </a:ext>
            </a:extLst>
          </p:cNvPr>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9" name="Picture 8">
            <a:extLst>
              <a:ext uri="{FF2B5EF4-FFF2-40B4-BE49-F238E27FC236}">
                <a16:creationId xmlns:a16="http://schemas.microsoft.com/office/drawing/2014/main" id="{DD45B240-8E28-436E-8D43-E5AA895DF744}"/>
              </a:ext>
            </a:extLst>
          </p:cNvPr>
          <p:cNvPicPr>
            <a:picLocks noChangeAspect="1"/>
          </p:cNvPicPr>
          <p:nvPr/>
        </p:nvPicPr>
        <p:blipFill>
          <a:blip r:embed="rId2"/>
          <a:stretch>
            <a:fillRect/>
          </a:stretch>
        </p:blipFill>
        <p:spPr>
          <a:xfrm>
            <a:off x="136760" y="1580225"/>
            <a:ext cx="4335545" cy="3329079"/>
          </a:xfrm>
          <a:prstGeom prst="rect">
            <a:avLst/>
          </a:prstGeom>
        </p:spPr>
      </p:pic>
      <p:pic>
        <p:nvPicPr>
          <p:cNvPr id="11" name="Picture 10">
            <a:extLst>
              <a:ext uri="{FF2B5EF4-FFF2-40B4-BE49-F238E27FC236}">
                <a16:creationId xmlns:a16="http://schemas.microsoft.com/office/drawing/2014/main" id="{0B7AFBE4-F5B4-479B-AF24-546DFBB59942}"/>
              </a:ext>
            </a:extLst>
          </p:cNvPr>
          <p:cNvPicPr>
            <a:picLocks noChangeAspect="1"/>
          </p:cNvPicPr>
          <p:nvPr/>
        </p:nvPicPr>
        <p:blipFill>
          <a:blip r:embed="rId3"/>
          <a:stretch>
            <a:fillRect/>
          </a:stretch>
        </p:blipFill>
        <p:spPr>
          <a:xfrm>
            <a:off x="4671697" y="1580225"/>
            <a:ext cx="4313256" cy="3259058"/>
          </a:xfrm>
          <a:prstGeom prst="rect">
            <a:avLst/>
          </a:prstGeom>
        </p:spPr>
      </p:pic>
      <p:sp>
        <p:nvSpPr>
          <p:cNvPr id="12" name="TextBox 11">
            <a:extLst>
              <a:ext uri="{FF2B5EF4-FFF2-40B4-BE49-F238E27FC236}">
                <a16:creationId xmlns:a16="http://schemas.microsoft.com/office/drawing/2014/main" id="{459E32B0-9B5B-426F-B600-F29F380145AD}"/>
              </a:ext>
            </a:extLst>
          </p:cNvPr>
          <p:cNvSpPr txBox="1"/>
          <p:nvPr/>
        </p:nvSpPr>
        <p:spPr>
          <a:xfrm>
            <a:off x="1065320" y="5450889"/>
            <a:ext cx="6475234" cy="646331"/>
          </a:xfrm>
          <a:prstGeom prst="rect">
            <a:avLst/>
          </a:prstGeom>
          <a:noFill/>
        </p:spPr>
        <p:txBody>
          <a:bodyPr wrap="none" rtlCol="0">
            <a:spAutoFit/>
          </a:bodyPr>
          <a:lstStyle/>
          <a:p>
            <a:r>
              <a:rPr lang="en-US" dirty="0"/>
              <a:t>Both lasers produce similar </a:t>
            </a:r>
            <a:r>
              <a:rPr lang="en-US" dirty="0" err="1"/>
              <a:t>bunchlength</a:t>
            </a:r>
            <a:r>
              <a:rPr lang="en-US" dirty="0"/>
              <a:t>, well within specifications.</a:t>
            </a:r>
          </a:p>
          <a:p>
            <a:r>
              <a:rPr lang="en-US" dirty="0"/>
              <a:t>We usually expect around 100 microns.</a:t>
            </a:r>
          </a:p>
        </p:txBody>
      </p:sp>
      <p:sp>
        <p:nvSpPr>
          <p:cNvPr id="8" name="Footer Placeholder 3">
            <a:extLst>
              <a:ext uri="{FF2B5EF4-FFF2-40B4-BE49-F238E27FC236}">
                <a16:creationId xmlns:a16="http://schemas.microsoft.com/office/drawing/2014/main" id="{725ECFD5-8F72-4F57-9675-1F1C889B9017}"/>
              </a:ext>
            </a:extLst>
          </p:cNvPr>
          <p:cNvSpPr>
            <a:spLocks noGrp="1"/>
          </p:cNvSpPr>
          <p:nvPr>
            <p:ph type="ftr" sz="quarter" idx="11"/>
          </p:nvPr>
        </p:nvSpPr>
        <p:spPr>
          <a:xfrm>
            <a:off x="309563" y="6467475"/>
            <a:ext cx="3917950" cy="311150"/>
          </a:xfrm>
        </p:spPr>
        <p:txBody>
          <a:bodyPr/>
          <a:lstStyle/>
          <a:p>
            <a:r>
              <a:rPr lang="en-US" dirty="0"/>
              <a:t>Beam Optics and tune time assessment</a:t>
            </a:r>
          </a:p>
        </p:txBody>
      </p:sp>
    </p:spTree>
    <p:extLst>
      <p:ext uri="{BB962C8B-B14F-4D97-AF65-F5344CB8AC3E}">
        <p14:creationId xmlns:p14="http://schemas.microsoft.com/office/powerpoint/2010/main" val="2158257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Tune comparison</a:t>
            </a:r>
          </a:p>
        </p:txBody>
      </p:sp>
      <p:pic>
        <p:nvPicPr>
          <p:cNvPr id="7" name="Content Placeholder 6" descr="A screenshot of a graph&#10;&#10;Description automatically generated with medium confidence">
            <a:extLst>
              <a:ext uri="{FF2B5EF4-FFF2-40B4-BE49-F238E27FC236}">
                <a16:creationId xmlns:a16="http://schemas.microsoft.com/office/drawing/2014/main" id="{D7FA5F48-3564-1624-0C85-332E43D7D95D}"/>
              </a:ext>
            </a:extLst>
          </p:cNvPr>
          <p:cNvPicPr>
            <a:picLocks noGrp="1" noChangeAspect="1"/>
          </p:cNvPicPr>
          <p:nvPr>
            <p:ph idx="1"/>
          </p:nvPr>
        </p:nvPicPr>
        <p:blipFill>
          <a:blip r:embed="rId2"/>
          <a:stretch>
            <a:fillRect/>
          </a:stretch>
        </p:blipFill>
        <p:spPr>
          <a:xfrm>
            <a:off x="953294" y="966788"/>
            <a:ext cx="7175500" cy="5381625"/>
          </a:xfrm>
        </p:spPr>
      </p:pic>
      <p:sp>
        <p:nvSpPr>
          <p:cNvPr id="4" name="Footer Placeholder 3"/>
          <p:cNvSpPr>
            <a:spLocks noGrp="1"/>
          </p:cNvSpPr>
          <p:nvPr>
            <p:ph type="ftr" sz="quarter" idx="11"/>
          </p:nvPr>
        </p:nvSpPr>
        <p:spPr/>
        <p:txBody>
          <a:bodyPr/>
          <a:lstStyle/>
          <a:p>
            <a:r>
              <a:rPr lang="en-US" dirty="0"/>
              <a:t>Beam Optics and tune time assessment</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spTree>
    <p:extLst>
      <p:ext uri="{BB962C8B-B14F-4D97-AF65-F5344CB8AC3E}">
        <p14:creationId xmlns:p14="http://schemas.microsoft.com/office/powerpoint/2010/main" val="1386823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4F091-16C9-5484-A08D-CB556B0082E9}"/>
              </a:ext>
            </a:extLst>
          </p:cNvPr>
          <p:cNvSpPr>
            <a:spLocks noGrp="1"/>
          </p:cNvSpPr>
          <p:nvPr>
            <p:ph type="title"/>
          </p:nvPr>
        </p:nvSpPr>
        <p:spPr/>
        <p:txBody>
          <a:bodyPr>
            <a:normAutofit fontScale="90000"/>
          </a:bodyPr>
          <a:lstStyle/>
          <a:p>
            <a:r>
              <a:rPr lang="en-US" dirty="0"/>
              <a:t>Case study, chronic beam loss at 0R06 (and 8E02) for C beam</a:t>
            </a:r>
          </a:p>
        </p:txBody>
      </p:sp>
      <p:pic>
        <p:nvPicPr>
          <p:cNvPr id="7" name="Content Placeholder 6">
            <a:extLst>
              <a:ext uri="{FF2B5EF4-FFF2-40B4-BE49-F238E27FC236}">
                <a16:creationId xmlns:a16="http://schemas.microsoft.com/office/drawing/2014/main" id="{E03AD893-690B-4ABF-9705-637758ED1A91}"/>
              </a:ext>
            </a:extLst>
          </p:cNvPr>
          <p:cNvPicPr>
            <a:picLocks noGrp="1" noChangeAspect="1"/>
          </p:cNvPicPr>
          <p:nvPr>
            <p:ph idx="1"/>
          </p:nvPr>
        </p:nvPicPr>
        <p:blipFill>
          <a:blip r:embed="rId2"/>
          <a:stretch>
            <a:fillRect/>
          </a:stretch>
        </p:blipFill>
        <p:spPr>
          <a:xfrm>
            <a:off x="688181" y="1471613"/>
            <a:ext cx="7705725" cy="4371975"/>
          </a:xfrm>
        </p:spPr>
      </p:pic>
      <p:sp>
        <p:nvSpPr>
          <p:cNvPr id="4" name="Footer Placeholder 3">
            <a:extLst>
              <a:ext uri="{FF2B5EF4-FFF2-40B4-BE49-F238E27FC236}">
                <a16:creationId xmlns:a16="http://schemas.microsoft.com/office/drawing/2014/main" id="{64696954-2879-943A-7E2E-85366792D278}"/>
              </a:ext>
            </a:extLst>
          </p:cNvPr>
          <p:cNvSpPr>
            <a:spLocks noGrp="1"/>
          </p:cNvSpPr>
          <p:nvPr>
            <p:ph type="ftr" sz="quarter" idx="11"/>
          </p:nvPr>
        </p:nvSpPr>
        <p:spPr/>
        <p:txBody>
          <a:bodyPr/>
          <a:lstStyle/>
          <a:p>
            <a:r>
              <a:rPr lang="en-US" dirty="0"/>
              <a:t>Beam Optics and tune time assessment</a:t>
            </a:r>
          </a:p>
        </p:txBody>
      </p:sp>
      <p:sp>
        <p:nvSpPr>
          <p:cNvPr id="5" name="Slide Number Placeholder 4">
            <a:extLst>
              <a:ext uri="{FF2B5EF4-FFF2-40B4-BE49-F238E27FC236}">
                <a16:creationId xmlns:a16="http://schemas.microsoft.com/office/drawing/2014/main" id="{D1F4FD6C-4A78-7903-B79A-B0373DD6F2ED}"/>
              </a:ext>
            </a:extLst>
          </p:cNvPr>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9" name="Picture 8">
            <a:extLst>
              <a:ext uri="{FF2B5EF4-FFF2-40B4-BE49-F238E27FC236}">
                <a16:creationId xmlns:a16="http://schemas.microsoft.com/office/drawing/2014/main" id="{84FAD883-6813-4560-834A-322908B2F487}"/>
              </a:ext>
            </a:extLst>
          </p:cNvPr>
          <p:cNvPicPr>
            <a:picLocks noChangeAspect="1"/>
          </p:cNvPicPr>
          <p:nvPr/>
        </p:nvPicPr>
        <p:blipFill>
          <a:blip r:embed="rId3"/>
          <a:stretch>
            <a:fillRect/>
          </a:stretch>
        </p:blipFill>
        <p:spPr>
          <a:xfrm>
            <a:off x="5094644" y="3746881"/>
            <a:ext cx="3937271" cy="2621198"/>
          </a:xfrm>
          <a:prstGeom prst="rect">
            <a:avLst/>
          </a:prstGeom>
        </p:spPr>
      </p:pic>
    </p:spTree>
    <p:extLst>
      <p:ext uri="{BB962C8B-B14F-4D97-AF65-F5344CB8AC3E}">
        <p14:creationId xmlns:p14="http://schemas.microsoft.com/office/powerpoint/2010/main" val="1127748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Root Cause Analysis</a:t>
            </a:r>
          </a:p>
        </p:txBody>
      </p:sp>
      <p:sp>
        <p:nvSpPr>
          <p:cNvPr id="3" name="Content Placeholder 2"/>
          <p:cNvSpPr>
            <a:spLocks noGrp="1"/>
          </p:cNvSpPr>
          <p:nvPr>
            <p:ph idx="1"/>
          </p:nvPr>
        </p:nvSpPr>
        <p:spPr/>
        <p:txBody>
          <a:bodyPr/>
          <a:lstStyle/>
          <a:p>
            <a:r>
              <a:rPr lang="en-US" dirty="0"/>
              <a:t>Unable to locate a specific area with beam loss.</a:t>
            </a:r>
          </a:p>
          <a:p>
            <a:endParaRPr lang="en-US" dirty="0"/>
          </a:p>
          <a:p>
            <a:r>
              <a:rPr lang="en-US" dirty="0"/>
              <a:t>After several days and adjusting:</a:t>
            </a:r>
          </a:p>
          <a:p>
            <a:pPr lvl="1"/>
            <a:r>
              <a:rPr lang="en-US" dirty="0"/>
              <a:t>Pathlength</a:t>
            </a:r>
          </a:p>
          <a:p>
            <a:pPr lvl="1"/>
            <a:r>
              <a:rPr lang="en-US" dirty="0"/>
              <a:t>Aperture scans</a:t>
            </a:r>
          </a:p>
          <a:p>
            <a:pPr lvl="1"/>
            <a:r>
              <a:rPr lang="en-US" dirty="0"/>
              <a:t>Orbits in spreader/recombiners</a:t>
            </a:r>
          </a:p>
          <a:p>
            <a:pPr lvl="1"/>
            <a:r>
              <a:rPr lang="en-US" dirty="0"/>
              <a:t>RF gradient profile</a:t>
            </a:r>
          </a:p>
          <a:p>
            <a:pPr lvl="1"/>
            <a:r>
              <a:rPr lang="en-US" dirty="0"/>
              <a:t>Recombiner match in 8R</a:t>
            </a:r>
          </a:p>
          <a:p>
            <a:endParaRPr lang="en-US" dirty="0"/>
          </a:p>
          <a:p>
            <a:pPr marL="0" indent="0">
              <a:buNone/>
            </a:pPr>
            <a:r>
              <a:rPr lang="en-US" dirty="0"/>
              <a:t>We recovered the high current capabilities. </a:t>
            </a:r>
          </a:p>
          <a:p>
            <a:pPr marL="0" indent="0">
              <a:buNone/>
            </a:pPr>
            <a:endParaRPr lang="en-US" dirty="0"/>
          </a:p>
          <a:p>
            <a:pPr marL="0" indent="0">
              <a:buNone/>
            </a:pPr>
            <a:r>
              <a:rPr lang="en-US" b="1" dirty="0"/>
              <a:t>Need more diagnostic BLMS that can be correlated with other signals</a:t>
            </a:r>
            <a:r>
              <a:rPr lang="en-US" dirty="0"/>
              <a:t>. </a:t>
            </a:r>
          </a:p>
          <a:p>
            <a:pPr lvl="1"/>
            <a:endParaRPr lang="en-US" dirty="0"/>
          </a:p>
        </p:txBody>
      </p:sp>
      <p:sp>
        <p:nvSpPr>
          <p:cNvPr id="4" name="Footer Placeholder 3"/>
          <p:cNvSpPr>
            <a:spLocks noGrp="1"/>
          </p:cNvSpPr>
          <p:nvPr>
            <p:ph type="ftr" sz="quarter" idx="11"/>
          </p:nvPr>
        </p:nvSpPr>
        <p:spPr/>
        <p:txBody>
          <a:bodyPr/>
          <a:lstStyle/>
          <a:p>
            <a:r>
              <a:rPr lang="en-US" dirty="0"/>
              <a:t>Beam Optics and tune time assessment</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spTree>
    <p:extLst>
      <p:ext uri="{BB962C8B-B14F-4D97-AF65-F5344CB8AC3E}">
        <p14:creationId xmlns:p14="http://schemas.microsoft.com/office/powerpoint/2010/main" val="1069336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9D9ED-EB00-4F01-AB35-72AD17A19563}"/>
              </a:ext>
            </a:extLst>
          </p:cNvPr>
          <p:cNvSpPr>
            <a:spLocks noGrp="1"/>
          </p:cNvSpPr>
          <p:nvPr>
            <p:ph type="title"/>
          </p:nvPr>
        </p:nvSpPr>
        <p:spPr/>
        <p:txBody>
          <a:bodyPr/>
          <a:lstStyle/>
          <a:p>
            <a:r>
              <a:rPr lang="en-US" dirty="0"/>
              <a:t>Root cause analysis (</a:t>
            </a:r>
            <a:r>
              <a:rPr lang="en-US" dirty="0" err="1"/>
              <a:t>cont</a:t>
            </a:r>
            <a:r>
              <a:rPr lang="en-US" dirty="0"/>
              <a:t>)</a:t>
            </a:r>
          </a:p>
        </p:txBody>
      </p:sp>
      <p:sp>
        <p:nvSpPr>
          <p:cNvPr id="3" name="Content Placeholder 2">
            <a:extLst>
              <a:ext uri="{FF2B5EF4-FFF2-40B4-BE49-F238E27FC236}">
                <a16:creationId xmlns:a16="http://schemas.microsoft.com/office/drawing/2014/main" id="{94222A9F-8398-4D22-8508-1289329E1361}"/>
              </a:ext>
            </a:extLst>
          </p:cNvPr>
          <p:cNvSpPr>
            <a:spLocks noGrp="1"/>
          </p:cNvSpPr>
          <p:nvPr>
            <p:ph idx="1"/>
          </p:nvPr>
        </p:nvSpPr>
        <p:spPr/>
        <p:txBody>
          <a:bodyPr/>
          <a:lstStyle/>
          <a:p>
            <a:r>
              <a:rPr lang="en-US" dirty="0"/>
              <a:t>Beam loss is correlated with RF stability, especially when </a:t>
            </a:r>
            <a:br>
              <a:rPr lang="en-US" dirty="0"/>
            </a:br>
            <a:r>
              <a:rPr lang="en-US" dirty="0"/>
              <a:t>trying to push higher currents. </a:t>
            </a:r>
            <a:br>
              <a:rPr lang="en-US" dirty="0"/>
            </a:br>
            <a:endParaRPr lang="en-US" dirty="0"/>
          </a:p>
          <a:p>
            <a:r>
              <a:rPr lang="en-US" dirty="0"/>
              <a:t>RF trips characterization is critical. There is a dedicated DAQ and an AI classifier which are in use to do so.</a:t>
            </a:r>
          </a:p>
          <a:p>
            <a:endParaRPr lang="en-US" dirty="0"/>
          </a:p>
          <a:p>
            <a:r>
              <a:rPr lang="en-US" dirty="0"/>
              <a:t>The fast RF DAQ allows for reviewing signals prior to a trip on a very short time scale (100ms  buffer I think)</a:t>
            </a:r>
          </a:p>
          <a:p>
            <a:endParaRPr lang="en-US" dirty="0"/>
          </a:p>
          <a:p>
            <a:r>
              <a:rPr lang="en-US" dirty="0"/>
              <a:t>The correlation to orbits via the bpm system can only be done via a FFT. Only possible at some of the machine locations (SEE) and not easy to use</a:t>
            </a:r>
          </a:p>
          <a:p>
            <a:r>
              <a:rPr lang="en-US" b="1" dirty="0"/>
              <a:t>Better integration of diagnostics between BPM/RF/FSD would be very beneficial</a:t>
            </a:r>
            <a:r>
              <a:rPr lang="en-US" dirty="0"/>
              <a:t>.</a:t>
            </a:r>
          </a:p>
        </p:txBody>
      </p:sp>
      <p:sp>
        <p:nvSpPr>
          <p:cNvPr id="4" name="Footer Placeholder 3">
            <a:extLst>
              <a:ext uri="{FF2B5EF4-FFF2-40B4-BE49-F238E27FC236}">
                <a16:creationId xmlns:a16="http://schemas.microsoft.com/office/drawing/2014/main" id="{404D7C3B-DA9B-4485-B335-F65B78800C5F}"/>
              </a:ext>
            </a:extLst>
          </p:cNvPr>
          <p:cNvSpPr>
            <a:spLocks noGrp="1"/>
          </p:cNvSpPr>
          <p:nvPr>
            <p:ph type="ftr" sz="quarter" idx="11"/>
          </p:nvPr>
        </p:nvSpPr>
        <p:spPr/>
        <p:txBody>
          <a:bodyPr/>
          <a:lstStyle/>
          <a:p>
            <a:r>
              <a:rPr lang="en-US" dirty="0"/>
              <a:t>Beam Optics and tune time assessment</a:t>
            </a:r>
          </a:p>
        </p:txBody>
      </p:sp>
      <p:sp>
        <p:nvSpPr>
          <p:cNvPr id="5" name="Slide Number Placeholder 4">
            <a:extLst>
              <a:ext uri="{FF2B5EF4-FFF2-40B4-BE49-F238E27FC236}">
                <a16:creationId xmlns:a16="http://schemas.microsoft.com/office/drawing/2014/main" id="{F19D0B7A-CA96-4F15-819D-B5D573D23590}"/>
              </a:ext>
            </a:extLst>
          </p:cNvPr>
          <p:cNvSpPr>
            <a:spLocks noGrp="1"/>
          </p:cNvSpPr>
          <p:nvPr>
            <p:ph type="sldNum" sz="quarter" idx="12"/>
          </p:nvPr>
        </p:nvSpPr>
        <p:spPr/>
        <p:txBody>
          <a:bodyPr/>
          <a:lstStyle/>
          <a:p>
            <a:fld id="{07E1C93C-5050-FC42-8F10-D22D4F119D13}" type="slidenum">
              <a:rPr lang="en-US" smtClean="0"/>
              <a:pPr/>
              <a:t>14</a:t>
            </a:fld>
            <a:endParaRPr lang="en-US" dirty="0"/>
          </a:p>
        </p:txBody>
      </p:sp>
    </p:spTree>
    <p:extLst>
      <p:ext uri="{BB962C8B-B14F-4D97-AF65-F5344CB8AC3E}">
        <p14:creationId xmlns:p14="http://schemas.microsoft.com/office/powerpoint/2010/main" val="1487722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B5D2F-170E-439E-8FD0-85FE6B060027}"/>
              </a:ext>
            </a:extLst>
          </p:cNvPr>
          <p:cNvSpPr>
            <a:spLocks noGrp="1"/>
          </p:cNvSpPr>
          <p:nvPr>
            <p:ph type="title"/>
          </p:nvPr>
        </p:nvSpPr>
        <p:spPr/>
        <p:txBody>
          <a:bodyPr/>
          <a:lstStyle/>
          <a:p>
            <a:r>
              <a:rPr lang="en-US" dirty="0"/>
              <a:t>Adequacy of the BLM system</a:t>
            </a:r>
          </a:p>
        </p:txBody>
      </p:sp>
      <p:sp>
        <p:nvSpPr>
          <p:cNvPr id="3" name="Content Placeholder 2">
            <a:extLst>
              <a:ext uri="{FF2B5EF4-FFF2-40B4-BE49-F238E27FC236}">
                <a16:creationId xmlns:a16="http://schemas.microsoft.com/office/drawing/2014/main" id="{0489B342-5808-4EE6-A9FE-CC26EA75127C}"/>
              </a:ext>
            </a:extLst>
          </p:cNvPr>
          <p:cNvSpPr>
            <a:spLocks noGrp="1"/>
          </p:cNvSpPr>
          <p:nvPr>
            <p:ph idx="1"/>
          </p:nvPr>
        </p:nvSpPr>
        <p:spPr/>
        <p:txBody>
          <a:bodyPr/>
          <a:lstStyle/>
          <a:p>
            <a:r>
              <a:rPr lang="en-US" dirty="0"/>
              <a:t>The BLM system was designed to quickly shutdown the beam via the FSD (5 </a:t>
            </a:r>
            <a:r>
              <a:rPr lang="en-US" dirty="0" err="1"/>
              <a:t>Mhz</a:t>
            </a:r>
            <a:r>
              <a:rPr lang="en-US" dirty="0"/>
              <a:t>). Its initial specifications were drafted to protect against catastrophic failures (at this time, damaging RF cavities, hitting the nose of the YA separator magnets, etc..)</a:t>
            </a:r>
          </a:p>
          <a:p>
            <a:endParaRPr lang="en-US" dirty="0"/>
          </a:p>
          <a:p>
            <a:r>
              <a:rPr lang="en-US" dirty="0"/>
              <a:t>There are questions about the calibration. Is it sensitive enough, is it too sensitive at certain locations ?</a:t>
            </a:r>
          </a:p>
          <a:p>
            <a:endParaRPr lang="en-US" dirty="0"/>
          </a:p>
          <a:p>
            <a:r>
              <a:rPr lang="en-US" dirty="0"/>
              <a:t>Measurements were done recently with beam, showing that as little as a few </a:t>
            </a:r>
            <a:r>
              <a:rPr lang="en-US" dirty="0" err="1"/>
              <a:t>nA</a:t>
            </a:r>
            <a:r>
              <a:rPr lang="en-US" dirty="0"/>
              <a:t> (secondary e- from harp wire) could trip a </a:t>
            </a:r>
            <a:r>
              <a:rPr lang="en-US" dirty="0" err="1"/>
              <a:t>blm</a:t>
            </a:r>
            <a:r>
              <a:rPr lang="en-US" dirty="0"/>
              <a:t> all the way on the other side of the machine.</a:t>
            </a:r>
          </a:p>
          <a:p>
            <a:endParaRPr lang="en-US" dirty="0"/>
          </a:p>
          <a:p>
            <a:r>
              <a:rPr lang="en-US" b="1" dirty="0"/>
              <a:t>A review of the system would be useful to gain insight and assess whether or not it needs upgrade.</a:t>
            </a:r>
          </a:p>
        </p:txBody>
      </p:sp>
      <p:sp>
        <p:nvSpPr>
          <p:cNvPr id="4" name="Footer Placeholder 3">
            <a:extLst>
              <a:ext uri="{FF2B5EF4-FFF2-40B4-BE49-F238E27FC236}">
                <a16:creationId xmlns:a16="http://schemas.microsoft.com/office/drawing/2014/main" id="{BDE9B7B6-573D-42D3-86B6-C0BD3F12D70A}"/>
              </a:ext>
            </a:extLst>
          </p:cNvPr>
          <p:cNvSpPr>
            <a:spLocks noGrp="1"/>
          </p:cNvSpPr>
          <p:nvPr>
            <p:ph type="ftr" sz="quarter" idx="11"/>
          </p:nvPr>
        </p:nvSpPr>
        <p:spPr/>
        <p:txBody>
          <a:bodyPr/>
          <a:lstStyle/>
          <a:p>
            <a:r>
              <a:rPr lang="en-US" dirty="0"/>
              <a:t>Beam Optics and tune time assessment</a:t>
            </a:r>
          </a:p>
        </p:txBody>
      </p:sp>
      <p:sp>
        <p:nvSpPr>
          <p:cNvPr id="5" name="Slide Number Placeholder 4">
            <a:extLst>
              <a:ext uri="{FF2B5EF4-FFF2-40B4-BE49-F238E27FC236}">
                <a16:creationId xmlns:a16="http://schemas.microsoft.com/office/drawing/2014/main" id="{C47D465C-12D4-40A1-BC46-3EF78409CA5F}"/>
              </a:ext>
            </a:extLst>
          </p:cNvPr>
          <p:cNvSpPr>
            <a:spLocks noGrp="1"/>
          </p:cNvSpPr>
          <p:nvPr>
            <p:ph type="sldNum" sz="quarter" idx="12"/>
          </p:nvPr>
        </p:nvSpPr>
        <p:spPr/>
        <p:txBody>
          <a:bodyPr/>
          <a:lstStyle/>
          <a:p>
            <a:fld id="{07E1C93C-5050-FC42-8F10-D22D4F119D13}" type="slidenum">
              <a:rPr lang="en-US" smtClean="0"/>
              <a:pPr/>
              <a:t>15</a:t>
            </a:fld>
            <a:endParaRPr lang="en-US" dirty="0"/>
          </a:p>
        </p:txBody>
      </p:sp>
    </p:spTree>
    <p:extLst>
      <p:ext uri="{BB962C8B-B14F-4D97-AF65-F5344CB8AC3E}">
        <p14:creationId xmlns:p14="http://schemas.microsoft.com/office/powerpoint/2010/main" val="1636302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B6779-E09C-4F03-840E-101F079758B0}"/>
              </a:ext>
            </a:extLst>
          </p:cNvPr>
          <p:cNvSpPr>
            <a:spLocks noGrp="1"/>
          </p:cNvSpPr>
          <p:nvPr>
            <p:ph type="title"/>
          </p:nvPr>
        </p:nvSpPr>
        <p:spPr/>
        <p:txBody>
          <a:bodyPr/>
          <a:lstStyle/>
          <a:p>
            <a:r>
              <a:rPr lang="en-US" dirty="0"/>
              <a:t>Improving reliability: Optimizing for reduced radiation</a:t>
            </a:r>
          </a:p>
        </p:txBody>
      </p:sp>
      <p:sp>
        <p:nvSpPr>
          <p:cNvPr id="3" name="Content Placeholder 2">
            <a:extLst>
              <a:ext uri="{FF2B5EF4-FFF2-40B4-BE49-F238E27FC236}">
                <a16:creationId xmlns:a16="http://schemas.microsoft.com/office/drawing/2014/main" id="{2281FF14-D7A9-481C-A089-F26F32EADF2A}"/>
              </a:ext>
            </a:extLst>
          </p:cNvPr>
          <p:cNvSpPr>
            <a:spLocks noGrp="1"/>
          </p:cNvSpPr>
          <p:nvPr>
            <p:ph idx="1"/>
          </p:nvPr>
        </p:nvSpPr>
        <p:spPr>
          <a:xfrm>
            <a:off x="308919" y="966055"/>
            <a:ext cx="8464378" cy="5623004"/>
          </a:xfrm>
        </p:spPr>
        <p:txBody>
          <a:bodyPr>
            <a:normAutofit fontScale="70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solidFill>
                <a:srgbClr val="FF0000"/>
              </a:solidFill>
            </a:endParaRPr>
          </a:p>
          <a:p>
            <a:endParaRPr lang="en-US" dirty="0">
              <a:solidFill>
                <a:srgbClr val="FF0000"/>
              </a:solidFill>
            </a:endParaRPr>
          </a:p>
          <a:p>
            <a:r>
              <a:rPr lang="en-US" dirty="0"/>
              <a:t>NDX (neutron) detectors were installed in the accelerator enclosure. </a:t>
            </a:r>
          </a:p>
          <a:p>
            <a:r>
              <a:rPr lang="en-US" dirty="0"/>
              <a:t>They inform gradient redistribution with the aim of reducing the radiation induced field emission.             </a:t>
            </a:r>
          </a:p>
          <a:p>
            <a:r>
              <a:rPr lang="en-US" dirty="0"/>
              <a:t>Designed and build by the Rad. Control group.</a:t>
            </a:r>
          </a:p>
          <a:p>
            <a:endParaRPr lang="en-US" dirty="0"/>
          </a:p>
          <a:p>
            <a:r>
              <a:rPr lang="en-US" dirty="0"/>
              <a:t>Gradient / radiation reduction moving toward AI optimization. </a:t>
            </a:r>
          </a:p>
          <a:p>
            <a:r>
              <a:rPr lang="en-US" dirty="0"/>
              <a:t>Currently the focus of efforts from the Radiation control group, Operations and CASA.</a:t>
            </a:r>
          </a:p>
        </p:txBody>
      </p:sp>
      <p:sp>
        <p:nvSpPr>
          <p:cNvPr id="5" name="Slide Number Placeholder 4">
            <a:extLst>
              <a:ext uri="{FF2B5EF4-FFF2-40B4-BE49-F238E27FC236}">
                <a16:creationId xmlns:a16="http://schemas.microsoft.com/office/drawing/2014/main" id="{E25A15B9-EB77-48CC-9E5B-E038F63FF5D2}"/>
              </a:ext>
            </a:extLst>
          </p:cNvPr>
          <p:cNvSpPr>
            <a:spLocks noGrp="1"/>
          </p:cNvSpPr>
          <p:nvPr>
            <p:ph type="sldNum" sz="quarter" idx="12"/>
          </p:nvPr>
        </p:nvSpPr>
        <p:spPr/>
        <p:txBody>
          <a:bodyPr/>
          <a:lstStyle/>
          <a:p>
            <a:fld id="{07E1C93C-5050-FC42-8F10-D22D4F119D13}" type="slidenum">
              <a:rPr lang="en-US" smtClean="0"/>
              <a:pPr/>
              <a:t>16</a:t>
            </a:fld>
            <a:endParaRPr lang="en-US" dirty="0"/>
          </a:p>
        </p:txBody>
      </p:sp>
      <p:pic>
        <p:nvPicPr>
          <p:cNvPr id="6" name="Picture 5">
            <a:extLst>
              <a:ext uri="{FF2B5EF4-FFF2-40B4-BE49-F238E27FC236}">
                <a16:creationId xmlns:a16="http://schemas.microsoft.com/office/drawing/2014/main" id="{1DB143CF-7576-4B2F-80CE-1FB44D544096}"/>
              </a:ext>
            </a:extLst>
          </p:cNvPr>
          <p:cNvPicPr>
            <a:picLocks noChangeAspect="1"/>
          </p:cNvPicPr>
          <p:nvPr/>
        </p:nvPicPr>
        <p:blipFill>
          <a:blip r:embed="rId2"/>
          <a:stretch>
            <a:fillRect/>
          </a:stretch>
        </p:blipFill>
        <p:spPr>
          <a:xfrm>
            <a:off x="308921" y="830129"/>
            <a:ext cx="2709488" cy="3612650"/>
          </a:xfrm>
          <a:prstGeom prst="rect">
            <a:avLst/>
          </a:prstGeom>
        </p:spPr>
      </p:pic>
      <p:pic>
        <p:nvPicPr>
          <p:cNvPr id="7" name="Picture 6">
            <a:extLst>
              <a:ext uri="{FF2B5EF4-FFF2-40B4-BE49-F238E27FC236}">
                <a16:creationId xmlns:a16="http://schemas.microsoft.com/office/drawing/2014/main" id="{6AAC40CC-4642-4982-A5D6-D8A3FF2E6725}"/>
              </a:ext>
            </a:extLst>
          </p:cNvPr>
          <p:cNvPicPr>
            <a:picLocks noChangeAspect="1"/>
          </p:cNvPicPr>
          <p:nvPr/>
        </p:nvPicPr>
        <p:blipFill>
          <a:blip r:embed="rId3"/>
          <a:stretch>
            <a:fillRect/>
          </a:stretch>
        </p:blipFill>
        <p:spPr>
          <a:xfrm>
            <a:off x="3036648" y="823805"/>
            <a:ext cx="5758132" cy="3612650"/>
          </a:xfrm>
          <a:prstGeom prst="rect">
            <a:avLst/>
          </a:prstGeom>
        </p:spPr>
      </p:pic>
    </p:spTree>
    <p:extLst>
      <p:ext uri="{BB962C8B-B14F-4D97-AF65-F5344CB8AC3E}">
        <p14:creationId xmlns:p14="http://schemas.microsoft.com/office/powerpoint/2010/main" val="3669097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2E55A-9EDE-487F-876F-AFFF6B49598B}"/>
              </a:ext>
            </a:extLst>
          </p:cNvPr>
          <p:cNvSpPr>
            <a:spLocks noGrp="1"/>
          </p:cNvSpPr>
          <p:nvPr>
            <p:ph type="title"/>
          </p:nvPr>
        </p:nvSpPr>
        <p:spPr/>
        <p:txBody>
          <a:bodyPr/>
          <a:lstStyle/>
          <a:p>
            <a:r>
              <a:rPr lang="en-US" dirty="0"/>
              <a:t>Consequence of radiation damage on </a:t>
            </a:r>
            <a:r>
              <a:rPr lang="en-US" dirty="0" err="1"/>
              <a:t>bpms</a:t>
            </a:r>
            <a:endParaRPr lang="en-US" dirty="0"/>
          </a:p>
        </p:txBody>
      </p:sp>
      <p:pic>
        <p:nvPicPr>
          <p:cNvPr id="7" name="Content Placeholder 6">
            <a:extLst>
              <a:ext uri="{FF2B5EF4-FFF2-40B4-BE49-F238E27FC236}">
                <a16:creationId xmlns:a16="http://schemas.microsoft.com/office/drawing/2014/main" id="{D506A7A4-C149-4B0B-8E67-F42DBFE9BEB9}"/>
              </a:ext>
            </a:extLst>
          </p:cNvPr>
          <p:cNvPicPr>
            <a:picLocks noGrp="1" noChangeAspect="1"/>
          </p:cNvPicPr>
          <p:nvPr>
            <p:ph idx="1"/>
          </p:nvPr>
        </p:nvPicPr>
        <p:blipFill>
          <a:blip r:embed="rId2"/>
          <a:stretch>
            <a:fillRect/>
          </a:stretch>
        </p:blipFill>
        <p:spPr>
          <a:xfrm>
            <a:off x="309563" y="1312588"/>
            <a:ext cx="8462962" cy="4690025"/>
          </a:xfrm>
        </p:spPr>
      </p:pic>
      <p:sp>
        <p:nvSpPr>
          <p:cNvPr id="4" name="Footer Placeholder 3">
            <a:extLst>
              <a:ext uri="{FF2B5EF4-FFF2-40B4-BE49-F238E27FC236}">
                <a16:creationId xmlns:a16="http://schemas.microsoft.com/office/drawing/2014/main" id="{AAD36BEF-0366-4A36-B908-1B013F2CD989}"/>
              </a:ext>
            </a:extLst>
          </p:cNvPr>
          <p:cNvSpPr>
            <a:spLocks noGrp="1"/>
          </p:cNvSpPr>
          <p:nvPr>
            <p:ph type="ftr" sz="quarter" idx="11"/>
          </p:nvPr>
        </p:nvSpPr>
        <p:spPr/>
        <p:txBody>
          <a:bodyPr/>
          <a:lstStyle/>
          <a:p>
            <a:r>
              <a:rPr lang="en-US" dirty="0"/>
              <a:t>Beam Optics and tune time assessment</a:t>
            </a:r>
          </a:p>
        </p:txBody>
      </p:sp>
      <p:sp>
        <p:nvSpPr>
          <p:cNvPr id="5" name="Slide Number Placeholder 4">
            <a:extLst>
              <a:ext uri="{FF2B5EF4-FFF2-40B4-BE49-F238E27FC236}">
                <a16:creationId xmlns:a16="http://schemas.microsoft.com/office/drawing/2014/main" id="{2ADCCB0C-ACC1-4F3F-93C9-B841A2EB8762}"/>
              </a:ext>
            </a:extLst>
          </p:cNvPr>
          <p:cNvSpPr>
            <a:spLocks noGrp="1"/>
          </p:cNvSpPr>
          <p:nvPr>
            <p:ph type="sldNum" sz="quarter" idx="12"/>
          </p:nvPr>
        </p:nvSpPr>
        <p:spPr/>
        <p:txBody>
          <a:bodyPr/>
          <a:lstStyle/>
          <a:p>
            <a:fld id="{07E1C93C-5050-FC42-8F10-D22D4F119D13}" type="slidenum">
              <a:rPr lang="en-US" smtClean="0"/>
              <a:pPr/>
              <a:t>17</a:t>
            </a:fld>
            <a:endParaRPr lang="en-US" dirty="0"/>
          </a:p>
        </p:txBody>
      </p:sp>
    </p:spTree>
    <p:extLst>
      <p:ext uri="{BB962C8B-B14F-4D97-AF65-F5344CB8AC3E}">
        <p14:creationId xmlns:p14="http://schemas.microsoft.com/office/powerpoint/2010/main" val="3244853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7B4F-DE83-46E3-BFC2-B0454F928464}"/>
              </a:ext>
            </a:extLst>
          </p:cNvPr>
          <p:cNvSpPr>
            <a:spLocks noGrp="1"/>
          </p:cNvSpPr>
          <p:nvPr>
            <p:ph type="title"/>
          </p:nvPr>
        </p:nvSpPr>
        <p:spPr/>
        <p:txBody>
          <a:bodyPr/>
          <a:lstStyle/>
          <a:p>
            <a:r>
              <a:rPr lang="en-US" dirty="0"/>
              <a:t>Global synchronized locks</a:t>
            </a:r>
          </a:p>
        </p:txBody>
      </p:sp>
      <p:sp>
        <p:nvSpPr>
          <p:cNvPr id="3" name="Content Placeholder 2">
            <a:extLst>
              <a:ext uri="{FF2B5EF4-FFF2-40B4-BE49-F238E27FC236}">
                <a16:creationId xmlns:a16="http://schemas.microsoft.com/office/drawing/2014/main" id="{A22F9FE3-837A-4331-9AB7-6EB7091F56FE}"/>
              </a:ext>
            </a:extLst>
          </p:cNvPr>
          <p:cNvSpPr>
            <a:spLocks noGrp="1"/>
          </p:cNvSpPr>
          <p:nvPr>
            <p:ph idx="1"/>
          </p:nvPr>
        </p:nvSpPr>
        <p:spPr/>
        <p:txBody>
          <a:bodyPr/>
          <a:lstStyle/>
          <a:p>
            <a:r>
              <a:rPr lang="en-US" dirty="0"/>
              <a:t>We currently do no have that capability. This led to several incidents with beam excursions propagating all the way to experiment halls.</a:t>
            </a:r>
          </a:p>
          <a:p>
            <a:endParaRPr lang="en-US" dirty="0"/>
          </a:p>
          <a:p>
            <a:r>
              <a:rPr lang="en-US" dirty="0"/>
              <a:t>Will be addressed with the new bpm system which will provide synchronized readings.</a:t>
            </a:r>
          </a:p>
          <a:p>
            <a:endParaRPr lang="en-US" dirty="0"/>
          </a:p>
          <a:p>
            <a:r>
              <a:rPr lang="en-US" dirty="0"/>
              <a:t>FOA in collaboration with SLAC to develop  AI driven global orbit locks </a:t>
            </a:r>
          </a:p>
        </p:txBody>
      </p:sp>
      <p:sp>
        <p:nvSpPr>
          <p:cNvPr id="4" name="Footer Placeholder 3">
            <a:extLst>
              <a:ext uri="{FF2B5EF4-FFF2-40B4-BE49-F238E27FC236}">
                <a16:creationId xmlns:a16="http://schemas.microsoft.com/office/drawing/2014/main" id="{3F8514EE-CE89-456C-A9D4-1FEF8A8CEA12}"/>
              </a:ext>
            </a:extLst>
          </p:cNvPr>
          <p:cNvSpPr>
            <a:spLocks noGrp="1"/>
          </p:cNvSpPr>
          <p:nvPr>
            <p:ph type="ftr" sz="quarter" idx="11"/>
          </p:nvPr>
        </p:nvSpPr>
        <p:spPr/>
        <p:txBody>
          <a:bodyPr/>
          <a:lstStyle/>
          <a:p>
            <a:r>
              <a:rPr lang="en-US" dirty="0"/>
              <a:t>Beam Optics and tune time assessment</a:t>
            </a:r>
          </a:p>
        </p:txBody>
      </p:sp>
      <p:sp>
        <p:nvSpPr>
          <p:cNvPr id="5" name="Slide Number Placeholder 4">
            <a:extLst>
              <a:ext uri="{FF2B5EF4-FFF2-40B4-BE49-F238E27FC236}">
                <a16:creationId xmlns:a16="http://schemas.microsoft.com/office/drawing/2014/main" id="{23092EEE-F2DA-4F1C-8F90-1F005BD690A5}"/>
              </a:ext>
            </a:extLst>
          </p:cNvPr>
          <p:cNvSpPr>
            <a:spLocks noGrp="1"/>
          </p:cNvSpPr>
          <p:nvPr>
            <p:ph type="sldNum" sz="quarter" idx="12"/>
          </p:nvPr>
        </p:nvSpPr>
        <p:spPr/>
        <p:txBody>
          <a:bodyPr/>
          <a:lstStyle/>
          <a:p>
            <a:fld id="{07E1C93C-5050-FC42-8F10-D22D4F119D13}" type="slidenum">
              <a:rPr lang="en-US" smtClean="0"/>
              <a:pPr/>
              <a:t>18</a:t>
            </a:fld>
            <a:endParaRPr lang="en-US" dirty="0"/>
          </a:p>
        </p:txBody>
      </p:sp>
    </p:spTree>
    <p:extLst>
      <p:ext uri="{BB962C8B-B14F-4D97-AF65-F5344CB8AC3E}">
        <p14:creationId xmlns:p14="http://schemas.microsoft.com/office/powerpoint/2010/main" val="2488588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performance Improvement</a:t>
            </a:r>
          </a:p>
        </p:txBody>
      </p:sp>
      <p:sp>
        <p:nvSpPr>
          <p:cNvPr id="3" name="Content Placeholder 2"/>
          <p:cNvSpPr>
            <a:spLocks noGrp="1"/>
          </p:cNvSpPr>
          <p:nvPr>
            <p:ph idx="1"/>
          </p:nvPr>
        </p:nvSpPr>
        <p:spPr/>
        <p:txBody>
          <a:bodyPr/>
          <a:lstStyle/>
          <a:p>
            <a:r>
              <a:rPr lang="en-US" dirty="0"/>
              <a:t>Aim at reducing operator errors or miscommunication between operation and physics</a:t>
            </a:r>
          </a:p>
          <a:p>
            <a:pPr marL="0" indent="0">
              <a:buNone/>
            </a:pPr>
            <a:endParaRPr lang="en-US" dirty="0"/>
          </a:p>
          <a:p>
            <a:r>
              <a:rPr lang="en-US" dirty="0"/>
              <a:t>Target incident, December 14, 2022. Beam excursion in Hall A caused target destruction. Detailed report found cause ( stray field when cycling a magnet ) and also identified issues with the software interface for the FSD system which made it more likely that one could mistakenly disable the FSD protection.</a:t>
            </a:r>
          </a:p>
          <a:p>
            <a:pPr marL="0" indent="0">
              <a:buNone/>
            </a:pPr>
            <a:endParaRPr lang="en-US" dirty="0"/>
          </a:p>
          <a:p>
            <a:r>
              <a:rPr lang="en-US" dirty="0"/>
              <a:t>Improved training modules, better software interfaces for critical components </a:t>
            </a:r>
          </a:p>
          <a:p>
            <a:endParaRPr lang="en-US" dirty="0"/>
          </a:p>
          <a:p>
            <a:r>
              <a:rPr lang="en-US" b="1" dirty="0"/>
              <a:t>Provide dedicated machine time for staff training</a:t>
            </a:r>
          </a:p>
        </p:txBody>
      </p:sp>
      <p:sp>
        <p:nvSpPr>
          <p:cNvPr id="4" name="Footer Placeholder 3"/>
          <p:cNvSpPr>
            <a:spLocks noGrp="1"/>
          </p:cNvSpPr>
          <p:nvPr>
            <p:ph type="ftr" sz="quarter" idx="11"/>
          </p:nvPr>
        </p:nvSpPr>
        <p:spPr/>
        <p:txBody>
          <a:bodyPr/>
          <a:lstStyle/>
          <a:p>
            <a:r>
              <a:rPr lang="en-US" dirty="0"/>
              <a:t>Beam Optics and tune time assessment</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spTree>
    <p:extLst>
      <p:ext uri="{BB962C8B-B14F-4D97-AF65-F5344CB8AC3E}">
        <p14:creationId xmlns:p14="http://schemas.microsoft.com/office/powerpoint/2010/main" val="152714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F41E4-6BFA-15A8-2109-A767D9F2D266}"/>
              </a:ext>
            </a:extLst>
          </p:cNvPr>
          <p:cNvSpPr>
            <a:spLocks noGrp="1"/>
          </p:cNvSpPr>
          <p:nvPr>
            <p:ph type="title"/>
          </p:nvPr>
        </p:nvSpPr>
        <p:spPr/>
        <p:txBody>
          <a:bodyPr/>
          <a:lstStyle/>
          <a:p>
            <a:r>
              <a:rPr lang="en-US" dirty="0"/>
              <a:t>FY2022 in numbers</a:t>
            </a:r>
          </a:p>
        </p:txBody>
      </p:sp>
      <p:pic>
        <p:nvPicPr>
          <p:cNvPr id="7" name="Content Placeholder 6">
            <a:extLst>
              <a:ext uri="{FF2B5EF4-FFF2-40B4-BE49-F238E27FC236}">
                <a16:creationId xmlns:a16="http://schemas.microsoft.com/office/drawing/2014/main" id="{DD81FB9F-E4A6-459F-AEB2-A0643B7AD3F2}"/>
              </a:ext>
            </a:extLst>
          </p:cNvPr>
          <p:cNvPicPr>
            <a:picLocks noGrp="1" noChangeAspect="1"/>
          </p:cNvPicPr>
          <p:nvPr>
            <p:ph idx="1"/>
          </p:nvPr>
        </p:nvPicPr>
        <p:blipFill>
          <a:blip r:embed="rId2"/>
          <a:stretch>
            <a:fillRect/>
          </a:stretch>
        </p:blipFill>
        <p:spPr>
          <a:xfrm>
            <a:off x="953294" y="966788"/>
            <a:ext cx="7175500" cy="5381625"/>
          </a:xfrm>
        </p:spPr>
      </p:pic>
      <p:sp>
        <p:nvSpPr>
          <p:cNvPr id="4" name="Footer Placeholder 3">
            <a:extLst>
              <a:ext uri="{FF2B5EF4-FFF2-40B4-BE49-F238E27FC236}">
                <a16:creationId xmlns:a16="http://schemas.microsoft.com/office/drawing/2014/main" id="{B154E633-1EEF-7689-899D-4B4B33F332C9}"/>
              </a:ext>
            </a:extLst>
          </p:cNvPr>
          <p:cNvSpPr>
            <a:spLocks noGrp="1"/>
          </p:cNvSpPr>
          <p:nvPr>
            <p:ph type="ftr" sz="quarter" idx="11"/>
          </p:nvPr>
        </p:nvSpPr>
        <p:spPr/>
        <p:txBody>
          <a:bodyPr/>
          <a:lstStyle/>
          <a:p>
            <a:r>
              <a:rPr lang="en-US" dirty="0"/>
              <a:t>Beam Optics and tune time assessment</a:t>
            </a:r>
          </a:p>
        </p:txBody>
      </p:sp>
      <p:sp>
        <p:nvSpPr>
          <p:cNvPr id="5" name="Slide Number Placeholder 4">
            <a:extLst>
              <a:ext uri="{FF2B5EF4-FFF2-40B4-BE49-F238E27FC236}">
                <a16:creationId xmlns:a16="http://schemas.microsoft.com/office/drawing/2014/main" id="{8096A538-CD55-3093-BDDE-414301B4FEC8}"/>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2971211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88375-DB36-4FB0-1B56-4B348C1BEF9F}"/>
              </a:ext>
            </a:extLst>
          </p:cNvPr>
          <p:cNvSpPr>
            <a:spLocks noGrp="1"/>
          </p:cNvSpPr>
          <p:nvPr>
            <p:ph type="title"/>
          </p:nvPr>
        </p:nvSpPr>
        <p:spPr/>
        <p:txBody>
          <a:bodyPr/>
          <a:lstStyle/>
          <a:p>
            <a:r>
              <a:rPr lang="en-US" dirty="0"/>
              <a:t>Looking ahead:  Future experiments</a:t>
            </a:r>
          </a:p>
        </p:txBody>
      </p:sp>
      <p:sp>
        <p:nvSpPr>
          <p:cNvPr id="3" name="Content Placeholder 2">
            <a:extLst>
              <a:ext uri="{FF2B5EF4-FFF2-40B4-BE49-F238E27FC236}">
                <a16:creationId xmlns:a16="http://schemas.microsoft.com/office/drawing/2014/main" id="{027A297C-F197-744C-C21E-8DE2CFF5BAFA}"/>
              </a:ext>
            </a:extLst>
          </p:cNvPr>
          <p:cNvSpPr>
            <a:spLocks noGrp="1"/>
          </p:cNvSpPr>
          <p:nvPr>
            <p:ph idx="1"/>
          </p:nvPr>
        </p:nvSpPr>
        <p:spPr/>
        <p:txBody>
          <a:bodyPr/>
          <a:lstStyle/>
          <a:p>
            <a:r>
              <a:rPr lang="en-US" dirty="0"/>
              <a:t>Interfacing with physics ahead of the scheduled experiment is critical. </a:t>
            </a:r>
          </a:p>
          <a:p>
            <a:pPr marL="0" indent="0">
              <a:buNone/>
            </a:pPr>
            <a:endParaRPr lang="en-US" dirty="0"/>
          </a:p>
          <a:p>
            <a:r>
              <a:rPr lang="en-US" dirty="0"/>
              <a:t>APELs play an important role</a:t>
            </a:r>
          </a:p>
          <a:p>
            <a:r>
              <a:rPr lang="en-US" dirty="0"/>
              <a:t>Feedback given to physics when they submit new proposals (TAC meeting ahead of PAC)</a:t>
            </a:r>
          </a:p>
          <a:p>
            <a:pPr marL="0" indent="0">
              <a:buNone/>
            </a:pPr>
            <a:endParaRPr lang="en-US" dirty="0"/>
          </a:p>
          <a:p>
            <a:r>
              <a:rPr lang="en-US" dirty="0"/>
              <a:t>Close collaboration with physics to help schedule experiments in a manner that is compatible with machine capabilities (spin transport, beam control etc..)</a:t>
            </a:r>
          </a:p>
          <a:p>
            <a:endParaRPr lang="en-US" dirty="0"/>
          </a:p>
          <a:p>
            <a:r>
              <a:rPr lang="en-US" b="1" dirty="0"/>
              <a:t>Identify new needs and develop  capabilities, test them with beam studies ahead of time (Moller experiment)</a:t>
            </a:r>
          </a:p>
          <a:p>
            <a:endParaRPr lang="en-US" dirty="0"/>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E2EF1E9A-C0B8-3B54-9C46-A0DBB54D7E42}"/>
              </a:ext>
            </a:extLst>
          </p:cNvPr>
          <p:cNvSpPr>
            <a:spLocks noGrp="1"/>
          </p:cNvSpPr>
          <p:nvPr>
            <p:ph type="ftr" sz="quarter" idx="11"/>
          </p:nvPr>
        </p:nvSpPr>
        <p:spPr/>
        <p:txBody>
          <a:bodyPr/>
          <a:lstStyle/>
          <a:p>
            <a:r>
              <a:rPr lang="en-US" dirty="0"/>
              <a:t>Beam Optics and tune time assessment</a:t>
            </a:r>
          </a:p>
        </p:txBody>
      </p:sp>
      <p:sp>
        <p:nvSpPr>
          <p:cNvPr id="5" name="Slide Number Placeholder 4">
            <a:extLst>
              <a:ext uri="{FF2B5EF4-FFF2-40B4-BE49-F238E27FC236}">
                <a16:creationId xmlns:a16="http://schemas.microsoft.com/office/drawing/2014/main" id="{ADDC9354-DE32-9ED6-FCD1-8A4F52C2875F}"/>
              </a:ext>
            </a:extLst>
          </p:cNvPr>
          <p:cNvSpPr>
            <a:spLocks noGrp="1"/>
          </p:cNvSpPr>
          <p:nvPr>
            <p:ph type="sldNum" sz="quarter" idx="12"/>
          </p:nvPr>
        </p:nvSpPr>
        <p:spPr/>
        <p:txBody>
          <a:bodyPr/>
          <a:lstStyle/>
          <a:p>
            <a:fld id="{07E1C93C-5050-FC42-8F10-D22D4F119D13}" type="slidenum">
              <a:rPr lang="en-US" smtClean="0"/>
              <a:pPr/>
              <a:t>20</a:t>
            </a:fld>
            <a:endParaRPr lang="en-US" dirty="0"/>
          </a:p>
        </p:txBody>
      </p:sp>
    </p:spTree>
    <p:extLst>
      <p:ext uri="{BB962C8B-B14F-4D97-AF65-F5344CB8AC3E}">
        <p14:creationId xmlns:p14="http://schemas.microsoft.com/office/powerpoint/2010/main" val="3245704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1A6F5-1165-47F5-BB0B-2A047A65FA0D}"/>
              </a:ext>
            </a:extLst>
          </p:cNvPr>
          <p:cNvSpPr>
            <a:spLocks noGrp="1"/>
          </p:cNvSpPr>
          <p:nvPr>
            <p:ph type="title"/>
          </p:nvPr>
        </p:nvSpPr>
        <p:spPr/>
        <p:txBody>
          <a:bodyPr/>
          <a:lstStyle/>
          <a:p>
            <a:r>
              <a:rPr lang="en-US" dirty="0"/>
              <a:t>Backup slides</a:t>
            </a:r>
          </a:p>
        </p:txBody>
      </p:sp>
      <p:sp>
        <p:nvSpPr>
          <p:cNvPr id="3" name="Content Placeholder 2">
            <a:extLst>
              <a:ext uri="{FF2B5EF4-FFF2-40B4-BE49-F238E27FC236}">
                <a16:creationId xmlns:a16="http://schemas.microsoft.com/office/drawing/2014/main" id="{360C25EB-AF42-4F07-8B8D-4A8F01465FBB}"/>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pPr marL="0" indent="0" algn="ctr">
              <a:buNone/>
            </a:pPr>
            <a:r>
              <a:rPr lang="en-US" dirty="0"/>
              <a:t>BACKUP SLIDES</a:t>
            </a:r>
          </a:p>
          <a:p>
            <a:endParaRPr lang="en-US" dirty="0"/>
          </a:p>
        </p:txBody>
      </p:sp>
      <p:sp>
        <p:nvSpPr>
          <p:cNvPr id="4" name="Footer Placeholder 3">
            <a:extLst>
              <a:ext uri="{FF2B5EF4-FFF2-40B4-BE49-F238E27FC236}">
                <a16:creationId xmlns:a16="http://schemas.microsoft.com/office/drawing/2014/main" id="{38DB3DCD-756F-4975-A0C2-11F916CF1FB5}"/>
              </a:ext>
            </a:extLst>
          </p:cNvPr>
          <p:cNvSpPr>
            <a:spLocks noGrp="1"/>
          </p:cNvSpPr>
          <p:nvPr>
            <p:ph type="ftr" sz="quarter" idx="11"/>
          </p:nvPr>
        </p:nvSpPr>
        <p:spPr/>
        <p:txBody>
          <a:bodyPr/>
          <a:lstStyle/>
          <a:p>
            <a:r>
              <a:rPr lang="en-US"/>
              <a:t>Beam Optics and tune time assessment</a:t>
            </a:r>
            <a:endParaRPr lang="en-US" dirty="0"/>
          </a:p>
        </p:txBody>
      </p:sp>
      <p:sp>
        <p:nvSpPr>
          <p:cNvPr id="5" name="Slide Number Placeholder 4">
            <a:extLst>
              <a:ext uri="{FF2B5EF4-FFF2-40B4-BE49-F238E27FC236}">
                <a16:creationId xmlns:a16="http://schemas.microsoft.com/office/drawing/2014/main" id="{0911AB32-41E7-4836-BF7B-A7A69BF74B09}"/>
              </a:ext>
            </a:extLst>
          </p:cNvPr>
          <p:cNvSpPr>
            <a:spLocks noGrp="1"/>
          </p:cNvSpPr>
          <p:nvPr>
            <p:ph type="sldNum" sz="quarter" idx="12"/>
          </p:nvPr>
        </p:nvSpPr>
        <p:spPr/>
        <p:txBody>
          <a:bodyPr/>
          <a:lstStyle/>
          <a:p>
            <a:fld id="{07E1C93C-5050-FC42-8F10-D22D4F119D13}" type="slidenum">
              <a:rPr lang="en-US" smtClean="0"/>
              <a:pPr/>
              <a:t>21</a:t>
            </a:fld>
            <a:endParaRPr lang="en-US" dirty="0"/>
          </a:p>
        </p:txBody>
      </p:sp>
    </p:spTree>
    <p:extLst>
      <p:ext uri="{BB962C8B-B14F-4D97-AF65-F5344CB8AC3E}">
        <p14:creationId xmlns:p14="http://schemas.microsoft.com/office/powerpoint/2010/main" val="2309658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matching around the machine</a:t>
            </a:r>
          </a:p>
        </p:txBody>
      </p:sp>
      <p:sp>
        <p:nvSpPr>
          <p:cNvPr id="3" name="Content Placeholder 2"/>
          <p:cNvSpPr>
            <a:spLocks noGrp="1"/>
          </p:cNvSpPr>
          <p:nvPr>
            <p:ph idx="1"/>
          </p:nvPr>
        </p:nvSpPr>
        <p:spPr/>
        <p:txBody>
          <a:bodyPr/>
          <a:lstStyle/>
          <a:p>
            <a:pPr marL="0" indent="0">
              <a:buNone/>
            </a:pPr>
            <a:endParaRPr lang="en-US" sz="2600" dirty="0"/>
          </a:p>
          <a:p>
            <a:pPr marL="0" indent="0">
              <a:buNone/>
            </a:pPr>
            <a:endParaRPr lang="en-US" sz="2600" dirty="0"/>
          </a:p>
          <a:p>
            <a:pPr marL="514350" indent="-514350">
              <a:buFont typeface="+mj-lt"/>
              <a:buAutoNum type="romanUcPeriod"/>
            </a:pP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22</a:t>
            </a:fld>
            <a:endParaRPr lang="en-US" dirty="0"/>
          </a:p>
        </p:txBody>
      </p:sp>
      <p:graphicFrame>
        <p:nvGraphicFramePr>
          <p:cNvPr id="4" name="Table 3">
            <a:extLst>
              <a:ext uri="{FF2B5EF4-FFF2-40B4-BE49-F238E27FC236}">
                <a16:creationId xmlns:a16="http://schemas.microsoft.com/office/drawing/2014/main" id="{B069CC5E-4468-49D0-B482-E5372F1700D3}"/>
              </a:ext>
            </a:extLst>
          </p:cNvPr>
          <p:cNvGraphicFramePr>
            <a:graphicFrameLocks noGrp="1"/>
          </p:cNvGraphicFramePr>
          <p:nvPr>
            <p:extLst/>
          </p:nvPr>
        </p:nvGraphicFramePr>
        <p:xfrm>
          <a:off x="308919" y="959397"/>
          <a:ext cx="6989689" cy="1112520"/>
        </p:xfrm>
        <a:graphic>
          <a:graphicData uri="http://schemas.openxmlformats.org/drawingml/2006/table">
            <a:tbl>
              <a:tblPr firstRow="1" bandRow="1">
                <a:tableStyleId>{5C22544A-7EE6-4342-B048-85BDC9FD1C3A}</a:tableStyleId>
              </a:tblPr>
              <a:tblGrid>
                <a:gridCol w="998527">
                  <a:extLst>
                    <a:ext uri="{9D8B030D-6E8A-4147-A177-3AD203B41FA5}">
                      <a16:colId xmlns:a16="http://schemas.microsoft.com/office/drawing/2014/main" val="58092037"/>
                    </a:ext>
                  </a:extLst>
                </a:gridCol>
                <a:gridCol w="998527">
                  <a:extLst>
                    <a:ext uri="{9D8B030D-6E8A-4147-A177-3AD203B41FA5}">
                      <a16:colId xmlns:a16="http://schemas.microsoft.com/office/drawing/2014/main" val="2724135776"/>
                    </a:ext>
                  </a:extLst>
                </a:gridCol>
                <a:gridCol w="998527">
                  <a:extLst>
                    <a:ext uri="{9D8B030D-6E8A-4147-A177-3AD203B41FA5}">
                      <a16:colId xmlns:a16="http://schemas.microsoft.com/office/drawing/2014/main" val="2769953694"/>
                    </a:ext>
                  </a:extLst>
                </a:gridCol>
                <a:gridCol w="998527">
                  <a:extLst>
                    <a:ext uri="{9D8B030D-6E8A-4147-A177-3AD203B41FA5}">
                      <a16:colId xmlns:a16="http://schemas.microsoft.com/office/drawing/2014/main" val="1145021073"/>
                    </a:ext>
                  </a:extLst>
                </a:gridCol>
                <a:gridCol w="998527">
                  <a:extLst>
                    <a:ext uri="{9D8B030D-6E8A-4147-A177-3AD203B41FA5}">
                      <a16:colId xmlns:a16="http://schemas.microsoft.com/office/drawing/2014/main" val="1112130653"/>
                    </a:ext>
                  </a:extLst>
                </a:gridCol>
                <a:gridCol w="998527">
                  <a:extLst>
                    <a:ext uri="{9D8B030D-6E8A-4147-A177-3AD203B41FA5}">
                      <a16:colId xmlns:a16="http://schemas.microsoft.com/office/drawing/2014/main" val="4183171471"/>
                    </a:ext>
                  </a:extLst>
                </a:gridCol>
                <a:gridCol w="998527">
                  <a:extLst>
                    <a:ext uri="{9D8B030D-6E8A-4147-A177-3AD203B41FA5}">
                      <a16:colId xmlns:a16="http://schemas.microsoft.com/office/drawing/2014/main" val="1572423434"/>
                    </a:ext>
                  </a:extLst>
                </a:gridCol>
              </a:tblGrid>
              <a:tr h="370840">
                <a:tc>
                  <a:txBody>
                    <a:bodyPr/>
                    <a:lstStyle/>
                    <a:p>
                      <a:r>
                        <a:rPr lang="en-US" dirty="0"/>
                        <a:t>INJ-NL</a:t>
                      </a:r>
                    </a:p>
                  </a:txBody>
                  <a:tcPr/>
                </a:tc>
                <a:tc>
                  <a:txBody>
                    <a:bodyPr/>
                    <a:lstStyle/>
                    <a:p>
                      <a:r>
                        <a:rPr lang="en-US" dirty="0" err="1"/>
                        <a:t>Emitx</a:t>
                      </a:r>
                      <a:endParaRPr lang="en-US" dirty="0"/>
                    </a:p>
                  </a:txBody>
                  <a:tcPr/>
                </a:tc>
                <a:tc>
                  <a:txBody>
                    <a:bodyPr/>
                    <a:lstStyle/>
                    <a:p>
                      <a:r>
                        <a:rPr lang="en-US" dirty="0" err="1"/>
                        <a:t>Betax</a:t>
                      </a:r>
                      <a:endParaRPr lang="en-US" dirty="0"/>
                    </a:p>
                  </a:txBody>
                  <a:tcPr/>
                </a:tc>
                <a:tc>
                  <a:txBody>
                    <a:bodyPr/>
                    <a:lstStyle/>
                    <a:p>
                      <a:r>
                        <a:rPr lang="en-US" dirty="0" err="1"/>
                        <a:t>Alphax</a:t>
                      </a:r>
                      <a:endParaRPr lang="en-US" dirty="0"/>
                    </a:p>
                  </a:txBody>
                  <a:tcPr/>
                </a:tc>
                <a:tc>
                  <a:txBody>
                    <a:bodyPr/>
                    <a:lstStyle/>
                    <a:p>
                      <a:r>
                        <a:rPr lang="en-US" dirty="0" err="1"/>
                        <a:t>Emity</a:t>
                      </a:r>
                      <a:endParaRPr lang="en-US" dirty="0"/>
                    </a:p>
                  </a:txBody>
                  <a:tcPr/>
                </a:tc>
                <a:tc>
                  <a:txBody>
                    <a:bodyPr/>
                    <a:lstStyle/>
                    <a:p>
                      <a:r>
                        <a:rPr lang="en-US" dirty="0" err="1"/>
                        <a:t>betay</a:t>
                      </a:r>
                      <a:endParaRPr lang="en-US" dirty="0"/>
                    </a:p>
                  </a:txBody>
                  <a:tcPr/>
                </a:tc>
                <a:tc>
                  <a:txBody>
                    <a:bodyPr/>
                    <a:lstStyle/>
                    <a:p>
                      <a:r>
                        <a:rPr lang="en-US" dirty="0" err="1"/>
                        <a:t>alphay</a:t>
                      </a:r>
                      <a:endParaRPr lang="en-US" dirty="0"/>
                    </a:p>
                  </a:txBody>
                  <a:tcPr/>
                </a:tc>
                <a:extLst>
                  <a:ext uri="{0D108BD9-81ED-4DB2-BD59-A6C34878D82A}">
                    <a16:rowId xmlns:a16="http://schemas.microsoft.com/office/drawing/2014/main" val="1419001948"/>
                  </a:ext>
                </a:extLst>
              </a:tr>
              <a:tr h="370840">
                <a:tc>
                  <a:txBody>
                    <a:bodyPr/>
                    <a:lstStyle/>
                    <a:p>
                      <a:r>
                        <a:rPr lang="en-US" dirty="0" err="1"/>
                        <a:t>meas</a:t>
                      </a:r>
                      <a:endParaRPr lang="en-US" dirty="0"/>
                    </a:p>
                  </a:txBody>
                  <a:tcPr/>
                </a:tc>
                <a:tc>
                  <a:txBody>
                    <a:bodyPr/>
                    <a:lstStyle/>
                    <a:p>
                      <a:r>
                        <a:rPr lang="en-US" dirty="0"/>
                        <a:t>6.27e-9</a:t>
                      </a:r>
                    </a:p>
                  </a:txBody>
                  <a:tcPr/>
                </a:tc>
                <a:tc>
                  <a:txBody>
                    <a:bodyPr/>
                    <a:lstStyle/>
                    <a:p>
                      <a:r>
                        <a:rPr lang="en-US" dirty="0"/>
                        <a:t>43.45</a:t>
                      </a:r>
                    </a:p>
                  </a:txBody>
                  <a:tcPr/>
                </a:tc>
                <a:tc>
                  <a:txBody>
                    <a:bodyPr/>
                    <a:lstStyle/>
                    <a:p>
                      <a:r>
                        <a:rPr lang="en-US" dirty="0"/>
                        <a:t>-1</a:t>
                      </a:r>
                    </a:p>
                  </a:txBody>
                  <a:tcPr/>
                </a:tc>
                <a:tc>
                  <a:txBody>
                    <a:bodyPr/>
                    <a:lstStyle/>
                    <a:p>
                      <a:r>
                        <a:rPr lang="en-US" dirty="0"/>
                        <a:t>3.55e-9</a:t>
                      </a:r>
                    </a:p>
                  </a:txBody>
                  <a:tcPr/>
                </a:tc>
                <a:tc>
                  <a:txBody>
                    <a:bodyPr/>
                    <a:lstStyle/>
                    <a:p>
                      <a:r>
                        <a:rPr lang="en-US" dirty="0"/>
                        <a:t>17.7</a:t>
                      </a:r>
                    </a:p>
                  </a:txBody>
                  <a:tcPr/>
                </a:tc>
                <a:tc>
                  <a:txBody>
                    <a:bodyPr/>
                    <a:lstStyle/>
                    <a:p>
                      <a:r>
                        <a:rPr lang="en-US" dirty="0"/>
                        <a:t>-0.92</a:t>
                      </a:r>
                    </a:p>
                  </a:txBody>
                  <a:tcPr/>
                </a:tc>
                <a:extLst>
                  <a:ext uri="{0D108BD9-81ED-4DB2-BD59-A6C34878D82A}">
                    <a16:rowId xmlns:a16="http://schemas.microsoft.com/office/drawing/2014/main" val="3682163074"/>
                  </a:ext>
                </a:extLst>
              </a:tr>
              <a:tr h="370840">
                <a:tc>
                  <a:txBody>
                    <a:bodyPr/>
                    <a:lstStyle/>
                    <a:p>
                      <a:r>
                        <a:rPr lang="en-US" dirty="0"/>
                        <a:t>design</a:t>
                      </a:r>
                    </a:p>
                  </a:txBody>
                  <a:tcPr/>
                </a:tc>
                <a:tc>
                  <a:txBody>
                    <a:bodyPr/>
                    <a:lstStyle/>
                    <a:p>
                      <a:r>
                        <a:rPr lang="en-US" dirty="0"/>
                        <a:t>3.25e-9</a:t>
                      </a:r>
                    </a:p>
                  </a:txBody>
                  <a:tcPr/>
                </a:tc>
                <a:tc>
                  <a:txBody>
                    <a:bodyPr/>
                    <a:lstStyle/>
                    <a:p>
                      <a:r>
                        <a:rPr lang="en-US" dirty="0"/>
                        <a:t>28.1</a:t>
                      </a:r>
                    </a:p>
                  </a:txBody>
                  <a:tcPr/>
                </a:tc>
                <a:tc>
                  <a:txBody>
                    <a:bodyPr/>
                    <a:lstStyle/>
                    <a:p>
                      <a:r>
                        <a:rPr lang="en-US" dirty="0"/>
                        <a:t>-0.53</a:t>
                      </a:r>
                    </a:p>
                  </a:txBody>
                  <a:tcPr/>
                </a:tc>
                <a:tc>
                  <a:txBody>
                    <a:bodyPr/>
                    <a:lstStyle/>
                    <a:p>
                      <a:r>
                        <a:rPr lang="en-US" dirty="0"/>
                        <a:t>3.25e-9</a:t>
                      </a:r>
                    </a:p>
                  </a:txBody>
                  <a:tcPr/>
                </a:tc>
                <a:tc>
                  <a:txBody>
                    <a:bodyPr/>
                    <a:lstStyle/>
                    <a:p>
                      <a:r>
                        <a:rPr lang="en-US" dirty="0"/>
                        <a:t>8.16</a:t>
                      </a:r>
                    </a:p>
                  </a:txBody>
                  <a:tcPr/>
                </a:tc>
                <a:tc>
                  <a:txBody>
                    <a:bodyPr/>
                    <a:lstStyle/>
                    <a:p>
                      <a:r>
                        <a:rPr lang="en-US" dirty="0"/>
                        <a:t>+0.33</a:t>
                      </a:r>
                    </a:p>
                  </a:txBody>
                  <a:tcPr/>
                </a:tc>
                <a:extLst>
                  <a:ext uri="{0D108BD9-81ED-4DB2-BD59-A6C34878D82A}">
                    <a16:rowId xmlns:a16="http://schemas.microsoft.com/office/drawing/2014/main" val="3867717341"/>
                  </a:ext>
                </a:extLst>
              </a:tr>
            </a:tbl>
          </a:graphicData>
        </a:graphic>
      </p:graphicFrame>
      <p:graphicFrame>
        <p:nvGraphicFramePr>
          <p:cNvPr id="6" name="Table 5">
            <a:extLst>
              <a:ext uri="{FF2B5EF4-FFF2-40B4-BE49-F238E27FC236}">
                <a16:creationId xmlns:a16="http://schemas.microsoft.com/office/drawing/2014/main" id="{ADDF4455-72B9-4064-AC37-8D4292EC51DD}"/>
              </a:ext>
            </a:extLst>
          </p:cNvPr>
          <p:cNvGraphicFramePr>
            <a:graphicFrameLocks noGrp="1"/>
          </p:cNvGraphicFramePr>
          <p:nvPr>
            <p:extLst/>
          </p:nvPr>
        </p:nvGraphicFramePr>
        <p:xfrm>
          <a:off x="308919" y="2429259"/>
          <a:ext cx="6989689" cy="1112520"/>
        </p:xfrm>
        <a:graphic>
          <a:graphicData uri="http://schemas.openxmlformats.org/drawingml/2006/table">
            <a:tbl>
              <a:tblPr firstRow="1" bandRow="1">
                <a:tableStyleId>{5C22544A-7EE6-4342-B048-85BDC9FD1C3A}</a:tableStyleId>
              </a:tblPr>
              <a:tblGrid>
                <a:gridCol w="998527">
                  <a:extLst>
                    <a:ext uri="{9D8B030D-6E8A-4147-A177-3AD203B41FA5}">
                      <a16:colId xmlns:a16="http://schemas.microsoft.com/office/drawing/2014/main" val="58092037"/>
                    </a:ext>
                  </a:extLst>
                </a:gridCol>
                <a:gridCol w="1125036">
                  <a:extLst>
                    <a:ext uri="{9D8B030D-6E8A-4147-A177-3AD203B41FA5}">
                      <a16:colId xmlns:a16="http://schemas.microsoft.com/office/drawing/2014/main" val="2724135776"/>
                    </a:ext>
                  </a:extLst>
                </a:gridCol>
                <a:gridCol w="872018">
                  <a:extLst>
                    <a:ext uri="{9D8B030D-6E8A-4147-A177-3AD203B41FA5}">
                      <a16:colId xmlns:a16="http://schemas.microsoft.com/office/drawing/2014/main" val="2769953694"/>
                    </a:ext>
                  </a:extLst>
                </a:gridCol>
                <a:gridCol w="998527">
                  <a:extLst>
                    <a:ext uri="{9D8B030D-6E8A-4147-A177-3AD203B41FA5}">
                      <a16:colId xmlns:a16="http://schemas.microsoft.com/office/drawing/2014/main" val="1145021073"/>
                    </a:ext>
                  </a:extLst>
                </a:gridCol>
                <a:gridCol w="1094596">
                  <a:extLst>
                    <a:ext uri="{9D8B030D-6E8A-4147-A177-3AD203B41FA5}">
                      <a16:colId xmlns:a16="http://schemas.microsoft.com/office/drawing/2014/main" val="1112130653"/>
                    </a:ext>
                  </a:extLst>
                </a:gridCol>
                <a:gridCol w="902458">
                  <a:extLst>
                    <a:ext uri="{9D8B030D-6E8A-4147-A177-3AD203B41FA5}">
                      <a16:colId xmlns:a16="http://schemas.microsoft.com/office/drawing/2014/main" val="4183171471"/>
                    </a:ext>
                  </a:extLst>
                </a:gridCol>
                <a:gridCol w="998527">
                  <a:extLst>
                    <a:ext uri="{9D8B030D-6E8A-4147-A177-3AD203B41FA5}">
                      <a16:colId xmlns:a16="http://schemas.microsoft.com/office/drawing/2014/main" val="1572423434"/>
                    </a:ext>
                  </a:extLst>
                </a:gridCol>
              </a:tblGrid>
              <a:tr h="370840">
                <a:tc>
                  <a:txBody>
                    <a:bodyPr/>
                    <a:lstStyle/>
                    <a:p>
                      <a:r>
                        <a:rPr lang="en-US" dirty="0"/>
                        <a:t>1E</a:t>
                      </a:r>
                    </a:p>
                  </a:txBody>
                  <a:tcPr/>
                </a:tc>
                <a:tc>
                  <a:txBody>
                    <a:bodyPr/>
                    <a:lstStyle/>
                    <a:p>
                      <a:r>
                        <a:rPr lang="en-US" dirty="0" err="1"/>
                        <a:t>Emitx</a:t>
                      </a:r>
                      <a:endParaRPr lang="en-US" dirty="0"/>
                    </a:p>
                  </a:txBody>
                  <a:tcPr/>
                </a:tc>
                <a:tc>
                  <a:txBody>
                    <a:bodyPr/>
                    <a:lstStyle/>
                    <a:p>
                      <a:r>
                        <a:rPr lang="en-US" dirty="0" err="1"/>
                        <a:t>Betax</a:t>
                      </a:r>
                      <a:endParaRPr lang="en-US" dirty="0"/>
                    </a:p>
                  </a:txBody>
                  <a:tcPr/>
                </a:tc>
                <a:tc>
                  <a:txBody>
                    <a:bodyPr/>
                    <a:lstStyle/>
                    <a:p>
                      <a:r>
                        <a:rPr lang="en-US" dirty="0" err="1"/>
                        <a:t>Alphax</a:t>
                      </a:r>
                      <a:endParaRPr lang="en-US" dirty="0"/>
                    </a:p>
                  </a:txBody>
                  <a:tcPr/>
                </a:tc>
                <a:tc>
                  <a:txBody>
                    <a:bodyPr/>
                    <a:lstStyle/>
                    <a:p>
                      <a:r>
                        <a:rPr lang="en-US" dirty="0" err="1"/>
                        <a:t>Emity</a:t>
                      </a:r>
                      <a:endParaRPr lang="en-US" dirty="0"/>
                    </a:p>
                  </a:txBody>
                  <a:tcPr/>
                </a:tc>
                <a:tc>
                  <a:txBody>
                    <a:bodyPr/>
                    <a:lstStyle/>
                    <a:p>
                      <a:r>
                        <a:rPr lang="en-US" dirty="0" err="1"/>
                        <a:t>betay</a:t>
                      </a:r>
                      <a:endParaRPr lang="en-US" dirty="0"/>
                    </a:p>
                  </a:txBody>
                  <a:tcPr/>
                </a:tc>
                <a:tc>
                  <a:txBody>
                    <a:bodyPr/>
                    <a:lstStyle/>
                    <a:p>
                      <a:r>
                        <a:rPr lang="en-US" dirty="0" err="1"/>
                        <a:t>alphay</a:t>
                      </a:r>
                      <a:endParaRPr lang="en-US" dirty="0"/>
                    </a:p>
                  </a:txBody>
                  <a:tcPr/>
                </a:tc>
                <a:extLst>
                  <a:ext uri="{0D108BD9-81ED-4DB2-BD59-A6C34878D82A}">
                    <a16:rowId xmlns:a16="http://schemas.microsoft.com/office/drawing/2014/main" val="1419001948"/>
                  </a:ext>
                </a:extLst>
              </a:tr>
              <a:tr h="370840">
                <a:tc>
                  <a:txBody>
                    <a:bodyPr/>
                    <a:lstStyle/>
                    <a:p>
                      <a:r>
                        <a:rPr lang="en-US" dirty="0" err="1"/>
                        <a:t>meas</a:t>
                      </a:r>
                      <a:endParaRPr lang="en-US" dirty="0"/>
                    </a:p>
                  </a:txBody>
                  <a:tcPr/>
                </a:tc>
                <a:tc>
                  <a:txBody>
                    <a:bodyPr/>
                    <a:lstStyle/>
                    <a:p>
                      <a:r>
                        <a:rPr lang="en-US" dirty="0"/>
                        <a:t>7.42e-10</a:t>
                      </a:r>
                    </a:p>
                  </a:txBody>
                  <a:tcPr/>
                </a:tc>
                <a:tc>
                  <a:txBody>
                    <a:bodyPr/>
                    <a:lstStyle/>
                    <a:p>
                      <a:r>
                        <a:rPr lang="en-US" dirty="0"/>
                        <a:t>46.3</a:t>
                      </a:r>
                    </a:p>
                  </a:txBody>
                  <a:tcPr/>
                </a:tc>
                <a:tc>
                  <a:txBody>
                    <a:bodyPr/>
                    <a:lstStyle/>
                    <a:p>
                      <a:r>
                        <a:rPr lang="en-US" dirty="0"/>
                        <a:t>2.79</a:t>
                      </a:r>
                    </a:p>
                  </a:txBody>
                  <a:tcPr/>
                </a:tc>
                <a:tc>
                  <a:txBody>
                    <a:bodyPr/>
                    <a:lstStyle/>
                    <a:p>
                      <a:r>
                        <a:rPr lang="en-US" dirty="0"/>
                        <a:t>5.39e-10</a:t>
                      </a:r>
                    </a:p>
                  </a:txBody>
                  <a:tcPr/>
                </a:tc>
                <a:tc>
                  <a:txBody>
                    <a:bodyPr/>
                    <a:lstStyle/>
                    <a:p>
                      <a:r>
                        <a:rPr lang="en-US" dirty="0"/>
                        <a:t>52.2</a:t>
                      </a:r>
                    </a:p>
                  </a:txBody>
                  <a:tcPr/>
                </a:tc>
                <a:tc>
                  <a:txBody>
                    <a:bodyPr/>
                    <a:lstStyle/>
                    <a:p>
                      <a:r>
                        <a:rPr lang="en-US" dirty="0"/>
                        <a:t>-13.2</a:t>
                      </a:r>
                    </a:p>
                  </a:txBody>
                  <a:tcPr/>
                </a:tc>
                <a:extLst>
                  <a:ext uri="{0D108BD9-81ED-4DB2-BD59-A6C34878D82A}">
                    <a16:rowId xmlns:a16="http://schemas.microsoft.com/office/drawing/2014/main" val="3682163074"/>
                  </a:ext>
                </a:extLst>
              </a:tr>
              <a:tr h="370840">
                <a:tc>
                  <a:txBody>
                    <a:bodyPr/>
                    <a:lstStyle/>
                    <a:p>
                      <a:r>
                        <a:rPr lang="en-US" dirty="0"/>
                        <a:t>design</a:t>
                      </a:r>
                    </a:p>
                  </a:txBody>
                  <a:tcPr/>
                </a:tc>
                <a:tc>
                  <a:txBody>
                    <a:bodyPr/>
                    <a:lstStyle/>
                    <a:p>
                      <a:r>
                        <a:rPr lang="en-US" dirty="0"/>
                        <a:t>3.29e-10</a:t>
                      </a:r>
                    </a:p>
                  </a:txBody>
                  <a:tcPr/>
                </a:tc>
                <a:tc>
                  <a:txBody>
                    <a:bodyPr/>
                    <a:lstStyle/>
                    <a:p>
                      <a:r>
                        <a:rPr lang="en-US" dirty="0"/>
                        <a:t>21.9</a:t>
                      </a:r>
                    </a:p>
                  </a:txBody>
                  <a:tcPr/>
                </a:tc>
                <a:tc>
                  <a:txBody>
                    <a:bodyPr/>
                    <a:lstStyle/>
                    <a:p>
                      <a:r>
                        <a:rPr lang="en-US" dirty="0"/>
                        <a:t>1.48</a:t>
                      </a:r>
                    </a:p>
                  </a:txBody>
                  <a:tcPr/>
                </a:tc>
                <a:tc>
                  <a:txBody>
                    <a:bodyPr/>
                    <a:lstStyle/>
                    <a:p>
                      <a:r>
                        <a:rPr lang="en-US" dirty="0"/>
                        <a:t>3.33e-10</a:t>
                      </a:r>
                    </a:p>
                  </a:txBody>
                  <a:tcPr/>
                </a:tc>
                <a:tc>
                  <a:txBody>
                    <a:bodyPr/>
                    <a:lstStyle/>
                    <a:p>
                      <a:r>
                        <a:rPr lang="en-US" dirty="0"/>
                        <a:t>39.4</a:t>
                      </a:r>
                    </a:p>
                  </a:txBody>
                  <a:tcPr/>
                </a:tc>
                <a:tc>
                  <a:txBody>
                    <a:bodyPr/>
                    <a:lstStyle/>
                    <a:p>
                      <a:r>
                        <a:rPr lang="en-US" dirty="0"/>
                        <a:t>-10.3</a:t>
                      </a:r>
                    </a:p>
                  </a:txBody>
                  <a:tcPr/>
                </a:tc>
                <a:extLst>
                  <a:ext uri="{0D108BD9-81ED-4DB2-BD59-A6C34878D82A}">
                    <a16:rowId xmlns:a16="http://schemas.microsoft.com/office/drawing/2014/main" val="3867717341"/>
                  </a:ext>
                </a:extLst>
              </a:tr>
            </a:tbl>
          </a:graphicData>
        </a:graphic>
      </p:graphicFrame>
      <p:sp>
        <p:nvSpPr>
          <p:cNvPr id="7" name="TextBox 6">
            <a:extLst>
              <a:ext uri="{FF2B5EF4-FFF2-40B4-BE49-F238E27FC236}">
                <a16:creationId xmlns:a16="http://schemas.microsoft.com/office/drawing/2014/main" id="{CB59F4B8-5520-4D3A-B628-741BFAA0A624}"/>
              </a:ext>
            </a:extLst>
          </p:cNvPr>
          <p:cNvSpPr txBox="1"/>
          <p:nvPr/>
        </p:nvSpPr>
        <p:spPr>
          <a:xfrm>
            <a:off x="204187" y="3966389"/>
            <a:ext cx="7881196" cy="646331"/>
          </a:xfrm>
          <a:prstGeom prst="rect">
            <a:avLst/>
          </a:prstGeom>
          <a:noFill/>
        </p:spPr>
        <p:txBody>
          <a:bodyPr wrap="none" rtlCol="0">
            <a:spAutoFit/>
          </a:bodyPr>
          <a:lstStyle/>
          <a:p>
            <a:r>
              <a:rPr lang="en-US" dirty="0"/>
              <a:t>Getting expected emittance damping, beam still close to match when reaching 1E.</a:t>
            </a:r>
          </a:p>
          <a:p>
            <a:r>
              <a:rPr lang="en-US" dirty="0"/>
              <a:t>Indicates that we are modeling the </a:t>
            </a:r>
            <a:r>
              <a:rPr lang="en-US" dirty="0" err="1"/>
              <a:t>linac</a:t>
            </a:r>
            <a:r>
              <a:rPr lang="en-US" dirty="0"/>
              <a:t> focusing correctly.</a:t>
            </a:r>
          </a:p>
        </p:txBody>
      </p:sp>
    </p:spTree>
    <p:extLst>
      <p:ext uri="{BB962C8B-B14F-4D97-AF65-F5344CB8AC3E}">
        <p14:creationId xmlns:p14="http://schemas.microsoft.com/office/powerpoint/2010/main" val="781270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D25C-860C-42A9-93DA-EF3AF053D356}"/>
              </a:ext>
            </a:extLst>
          </p:cNvPr>
          <p:cNvSpPr>
            <a:spLocks noGrp="1"/>
          </p:cNvSpPr>
          <p:nvPr>
            <p:ph type="title"/>
          </p:nvPr>
        </p:nvSpPr>
        <p:spPr/>
        <p:txBody>
          <a:bodyPr/>
          <a:lstStyle/>
          <a:p>
            <a:r>
              <a:rPr lang="en-US" dirty="0"/>
              <a:t>Machine matching </a:t>
            </a:r>
          </a:p>
        </p:txBody>
      </p:sp>
      <p:sp>
        <p:nvSpPr>
          <p:cNvPr id="4" name="Footer Placeholder 3">
            <a:extLst>
              <a:ext uri="{FF2B5EF4-FFF2-40B4-BE49-F238E27FC236}">
                <a16:creationId xmlns:a16="http://schemas.microsoft.com/office/drawing/2014/main" id="{3C48C15F-AFD4-4AF2-B654-BB2B27AAD79C}"/>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BF10A650-9819-4AC8-A2E8-14E698AD2595}"/>
              </a:ext>
            </a:extLst>
          </p:cNvPr>
          <p:cNvSpPr>
            <a:spLocks noGrp="1"/>
          </p:cNvSpPr>
          <p:nvPr>
            <p:ph type="sldNum" sz="quarter" idx="12"/>
          </p:nvPr>
        </p:nvSpPr>
        <p:spPr/>
        <p:txBody>
          <a:bodyPr/>
          <a:lstStyle/>
          <a:p>
            <a:fld id="{07E1C93C-5050-FC42-8F10-D22D4F119D13}" type="slidenum">
              <a:rPr lang="en-US" smtClean="0"/>
              <a:pPr/>
              <a:t>23</a:t>
            </a:fld>
            <a:endParaRPr lang="en-US" dirty="0"/>
          </a:p>
        </p:txBody>
      </p:sp>
      <p:graphicFrame>
        <p:nvGraphicFramePr>
          <p:cNvPr id="6" name="Table 5">
            <a:extLst>
              <a:ext uri="{FF2B5EF4-FFF2-40B4-BE49-F238E27FC236}">
                <a16:creationId xmlns:a16="http://schemas.microsoft.com/office/drawing/2014/main" id="{02082B44-86E2-490F-A26C-0EC38D6A838E}"/>
              </a:ext>
            </a:extLst>
          </p:cNvPr>
          <p:cNvGraphicFramePr>
            <a:graphicFrameLocks noGrp="1"/>
          </p:cNvGraphicFramePr>
          <p:nvPr>
            <p:extLst/>
          </p:nvPr>
        </p:nvGraphicFramePr>
        <p:xfrm>
          <a:off x="308919" y="928933"/>
          <a:ext cx="6989689" cy="1112520"/>
        </p:xfrm>
        <a:graphic>
          <a:graphicData uri="http://schemas.openxmlformats.org/drawingml/2006/table">
            <a:tbl>
              <a:tblPr firstRow="1" bandRow="1">
                <a:tableStyleId>{5C22544A-7EE6-4342-B048-85BDC9FD1C3A}</a:tableStyleId>
              </a:tblPr>
              <a:tblGrid>
                <a:gridCol w="998527">
                  <a:extLst>
                    <a:ext uri="{9D8B030D-6E8A-4147-A177-3AD203B41FA5}">
                      <a16:colId xmlns:a16="http://schemas.microsoft.com/office/drawing/2014/main" val="58092037"/>
                    </a:ext>
                  </a:extLst>
                </a:gridCol>
                <a:gridCol w="1125036">
                  <a:extLst>
                    <a:ext uri="{9D8B030D-6E8A-4147-A177-3AD203B41FA5}">
                      <a16:colId xmlns:a16="http://schemas.microsoft.com/office/drawing/2014/main" val="2724135776"/>
                    </a:ext>
                  </a:extLst>
                </a:gridCol>
                <a:gridCol w="872018">
                  <a:extLst>
                    <a:ext uri="{9D8B030D-6E8A-4147-A177-3AD203B41FA5}">
                      <a16:colId xmlns:a16="http://schemas.microsoft.com/office/drawing/2014/main" val="2769953694"/>
                    </a:ext>
                  </a:extLst>
                </a:gridCol>
                <a:gridCol w="998527">
                  <a:extLst>
                    <a:ext uri="{9D8B030D-6E8A-4147-A177-3AD203B41FA5}">
                      <a16:colId xmlns:a16="http://schemas.microsoft.com/office/drawing/2014/main" val="1145021073"/>
                    </a:ext>
                  </a:extLst>
                </a:gridCol>
                <a:gridCol w="1094596">
                  <a:extLst>
                    <a:ext uri="{9D8B030D-6E8A-4147-A177-3AD203B41FA5}">
                      <a16:colId xmlns:a16="http://schemas.microsoft.com/office/drawing/2014/main" val="1112130653"/>
                    </a:ext>
                  </a:extLst>
                </a:gridCol>
                <a:gridCol w="902458">
                  <a:extLst>
                    <a:ext uri="{9D8B030D-6E8A-4147-A177-3AD203B41FA5}">
                      <a16:colId xmlns:a16="http://schemas.microsoft.com/office/drawing/2014/main" val="4183171471"/>
                    </a:ext>
                  </a:extLst>
                </a:gridCol>
                <a:gridCol w="998527">
                  <a:extLst>
                    <a:ext uri="{9D8B030D-6E8A-4147-A177-3AD203B41FA5}">
                      <a16:colId xmlns:a16="http://schemas.microsoft.com/office/drawing/2014/main" val="1572423434"/>
                    </a:ext>
                  </a:extLst>
                </a:gridCol>
              </a:tblGrid>
              <a:tr h="370840">
                <a:tc>
                  <a:txBody>
                    <a:bodyPr/>
                    <a:lstStyle/>
                    <a:p>
                      <a:r>
                        <a:rPr lang="en-US" dirty="0"/>
                        <a:t>2E</a:t>
                      </a:r>
                    </a:p>
                  </a:txBody>
                  <a:tcPr/>
                </a:tc>
                <a:tc>
                  <a:txBody>
                    <a:bodyPr/>
                    <a:lstStyle/>
                    <a:p>
                      <a:r>
                        <a:rPr lang="en-US" dirty="0" err="1"/>
                        <a:t>Emitx</a:t>
                      </a:r>
                      <a:endParaRPr lang="en-US" dirty="0"/>
                    </a:p>
                  </a:txBody>
                  <a:tcPr/>
                </a:tc>
                <a:tc>
                  <a:txBody>
                    <a:bodyPr/>
                    <a:lstStyle/>
                    <a:p>
                      <a:r>
                        <a:rPr lang="en-US" dirty="0" err="1"/>
                        <a:t>Betax</a:t>
                      </a:r>
                      <a:endParaRPr lang="en-US" dirty="0"/>
                    </a:p>
                  </a:txBody>
                  <a:tcPr/>
                </a:tc>
                <a:tc>
                  <a:txBody>
                    <a:bodyPr/>
                    <a:lstStyle/>
                    <a:p>
                      <a:r>
                        <a:rPr lang="en-US" dirty="0" err="1"/>
                        <a:t>Alphax</a:t>
                      </a:r>
                      <a:endParaRPr lang="en-US" dirty="0"/>
                    </a:p>
                  </a:txBody>
                  <a:tcPr/>
                </a:tc>
                <a:tc>
                  <a:txBody>
                    <a:bodyPr/>
                    <a:lstStyle/>
                    <a:p>
                      <a:r>
                        <a:rPr lang="en-US" dirty="0" err="1"/>
                        <a:t>Emity</a:t>
                      </a:r>
                      <a:endParaRPr lang="en-US" dirty="0"/>
                    </a:p>
                  </a:txBody>
                  <a:tcPr/>
                </a:tc>
                <a:tc>
                  <a:txBody>
                    <a:bodyPr/>
                    <a:lstStyle/>
                    <a:p>
                      <a:r>
                        <a:rPr lang="en-US" dirty="0" err="1"/>
                        <a:t>betay</a:t>
                      </a:r>
                      <a:endParaRPr lang="en-US" dirty="0"/>
                    </a:p>
                  </a:txBody>
                  <a:tcPr/>
                </a:tc>
                <a:tc>
                  <a:txBody>
                    <a:bodyPr/>
                    <a:lstStyle/>
                    <a:p>
                      <a:r>
                        <a:rPr lang="en-US" dirty="0" err="1"/>
                        <a:t>alphay</a:t>
                      </a:r>
                      <a:endParaRPr lang="en-US" dirty="0"/>
                    </a:p>
                  </a:txBody>
                  <a:tcPr/>
                </a:tc>
                <a:extLst>
                  <a:ext uri="{0D108BD9-81ED-4DB2-BD59-A6C34878D82A}">
                    <a16:rowId xmlns:a16="http://schemas.microsoft.com/office/drawing/2014/main" val="1419001948"/>
                  </a:ext>
                </a:extLst>
              </a:tr>
              <a:tr h="370840">
                <a:tc>
                  <a:txBody>
                    <a:bodyPr/>
                    <a:lstStyle/>
                    <a:p>
                      <a:r>
                        <a:rPr lang="en-US" dirty="0" err="1"/>
                        <a:t>meas</a:t>
                      </a:r>
                      <a:endParaRPr lang="en-US" dirty="0"/>
                    </a:p>
                  </a:txBody>
                  <a:tcPr/>
                </a:tc>
                <a:tc>
                  <a:txBody>
                    <a:bodyPr/>
                    <a:lstStyle/>
                    <a:p>
                      <a:r>
                        <a:rPr lang="en-US" dirty="0"/>
                        <a:t>7.42e-10</a:t>
                      </a:r>
                    </a:p>
                  </a:txBody>
                  <a:tcPr/>
                </a:tc>
                <a:tc>
                  <a:txBody>
                    <a:bodyPr/>
                    <a:lstStyle/>
                    <a:p>
                      <a:r>
                        <a:rPr lang="en-US" dirty="0"/>
                        <a:t>46.3</a:t>
                      </a:r>
                    </a:p>
                  </a:txBody>
                  <a:tcPr/>
                </a:tc>
                <a:tc>
                  <a:txBody>
                    <a:bodyPr/>
                    <a:lstStyle/>
                    <a:p>
                      <a:r>
                        <a:rPr lang="en-US" dirty="0"/>
                        <a:t>2.79</a:t>
                      </a:r>
                    </a:p>
                  </a:txBody>
                  <a:tcPr/>
                </a:tc>
                <a:tc>
                  <a:txBody>
                    <a:bodyPr/>
                    <a:lstStyle/>
                    <a:p>
                      <a:r>
                        <a:rPr lang="en-US" dirty="0"/>
                        <a:t>5.39e-10</a:t>
                      </a:r>
                    </a:p>
                  </a:txBody>
                  <a:tcPr/>
                </a:tc>
                <a:tc>
                  <a:txBody>
                    <a:bodyPr/>
                    <a:lstStyle/>
                    <a:p>
                      <a:r>
                        <a:rPr lang="en-US" dirty="0"/>
                        <a:t>52.2</a:t>
                      </a:r>
                    </a:p>
                  </a:txBody>
                  <a:tcPr/>
                </a:tc>
                <a:tc>
                  <a:txBody>
                    <a:bodyPr/>
                    <a:lstStyle/>
                    <a:p>
                      <a:r>
                        <a:rPr lang="en-US" dirty="0"/>
                        <a:t>-13.2</a:t>
                      </a:r>
                    </a:p>
                  </a:txBody>
                  <a:tcPr/>
                </a:tc>
                <a:extLst>
                  <a:ext uri="{0D108BD9-81ED-4DB2-BD59-A6C34878D82A}">
                    <a16:rowId xmlns:a16="http://schemas.microsoft.com/office/drawing/2014/main" val="3682163074"/>
                  </a:ext>
                </a:extLst>
              </a:tr>
              <a:tr h="370840">
                <a:tc>
                  <a:txBody>
                    <a:bodyPr/>
                    <a:lstStyle/>
                    <a:p>
                      <a:r>
                        <a:rPr lang="en-US" dirty="0"/>
                        <a:t>design</a:t>
                      </a:r>
                    </a:p>
                  </a:txBody>
                  <a:tcPr/>
                </a:tc>
                <a:tc>
                  <a:txBody>
                    <a:bodyPr/>
                    <a:lstStyle/>
                    <a:p>
                      <a:r>
                        <a:rPr lang="en-US" dirty="0"/>
                        <a:t>3.29e-10</a:t>
                      </a:r>
                    </a:p>
                  </a:txBody>
                  <a:tcPr/>
                </a:tc>
                <a:tc>
                  <a:txBody>
                    <a:bodyPr/>
                    <a:lstStyle/>
                    <a:p>
                      <a:r>
                        <a:rPr lang="en-US" dirty="0"/>
                        <a:t>21.9</a:t>
                      </a:r>
                    </a:p>
                  </a:txBody>
                  <a:tcPr/>
                </a:tc>
                <a:tc>
                  <a:txBody>
                    <a:bodyPr/>
                    <a:lstStyle/>
                    <a:p>
                      <a:r>
                        <a:rPr lang="en-US" dirty="0"/>
                        <a:t>1.48</a:t>
                      </a:r>
                    </a:p>
                  </a:txBody>
                  <a:tcPr/>
                </a:tc>
                <a:tc>
                  <a:txBody>
                    <a:bodyPr/>
                    <a:lstStyle/>
                    <a:p>
                      <a:r>
                        <a:rPr lang="en-US" dirty="0"/>
                        <a:t>3.33e-10</a:t>
                      </a:r>
                    </a:p>
                  </a:txBody>
                  <a:tcPr/>
                </a:tc>
                <a:tc>
                  <a:txBody>
                    <a:bodyPr/>
                    <a:lstStyle/>
                    <a:p>
                      <a:r>
                        <a:rPr lang="en-US" dirty="0"/>
                        <a:t>39.4</a:t>
                      </a:r>
                    </a:p>
                  </a:txBody>
                  <a:tcPr/>
                </a:tc>
                <a:tc>
                  <a:txBody>
                    <a:bodyPr/>
                    <a:lstStyle/>
                    <a:p>
                      <a:r>
                        <a:rPr lang="en-US" dirty="0"/>
                        <a:t>-10.3</a:t>
                      </a:r>
                    </a:p>
                  </a:txBody>
                  <a:tcPr/>
                </a:tc>
                <a:extLst>
                  <a:ext uri="{0D108BD9-81ED-4DB2-BD59-A6C34878D82A}">
                    <a16:rowId xmlns:a16="http://schemas.microsoft.com/office/drawing/2014/main" val="3867717341"/>
                  </a:ext>
                </a:extLst>
              </a:tr>
            </a:tbl>
          </a:graphicData>
        </a:graphic>
      </p:graphicFrame>
      <p:graphicFrame>
        <p:nvGraphicFramePr>
          <p:cNvPr id="7" name="Table 6">
            <a:extLst>
              <a:ext uri="{FF2B5EF4-FFF2-40B4-BE49-F238E27FC236}">
                <a16:creationId xmlns:a16="http://schemas.microsoft.com/office/drawing/2014/main" id="{5900A20C-A75F-45B1-A0FE-C0EF119D3720}"/>
              </a:ext>
            </a:extLst>
          </p:cNvPr>
          <p:cNvGraphicFramePr>
            <a:graphicFrameLocks noGrp="1"/>
          </p:cNvGraphicFramePr>
          <p:nvPr>
            <p:extLst/>
          </p:nvPr>
        </p:nvGraphicFramePr>
        <p:xfrm>
          <a:off x="308919" y="2225071"/>
          <a:ext cx="6989689" cy="1112520"/>
        </p:xfrm>
        <a:graphic>
          <a:graphicData uri="http://schemas.openxmlformats.org/drawingml/2006/table">
            <a:tbl>
              <a:tblPr firstRow="1" bandRow="1">
                <a:tableStyleId>{5C22544A-7EE6-4342-B048-85BDC9FD1C3A}</a:tableStyleId>
              </a:tblPr>
              <a:tblGrid>
                <a:gridCol w="998527">
                  <a:extLst>
                    <a:ext uri="{9D8B030D-6E8A-4147-A177-3AD203B41FA5}">
                      <a16:colId xmlns:a16="http://schemas.microsoft.com/office/drawing/2014/main" val="58092037"/>
                    </a:ext>
                  </a:extLst>
                </a:gridCol>
                <a:gridCol w="1125036">
                  <a:extLst>
                    <a:ext uri="{9D8B030D-6E8A-4147-A177-3AD203B41FA5}">
                      <a16:colId xmlns:a16="http://schemas.microsoft.com/office/drawing/2014/main" val="2724135776"/>
                    </a:ext>
                  </a:extLst>
                </a:gridCol>
                <a:gridCol w="872018">
                  <a:extLst>
                    <a:ext uri="{9D8B030D-6E8A-4147-A177-3AD203B41FA5}">
                      <a16:colId xmlns:a16="http://schemas.microsoft.com/office/drawing/2014/main" val="2769953694"/>
                    </a:ext>
                  </a:extLst>
                </a:gridCol>
                <a:gridCol w="998527">
                  <a:extLst>
                    <a:ext uri="{9D8B030D-6E8A-4147-A177-3AD203B41FA5}">
                      <a16:colId xmlns:a16="http://schemas.microsoft.com/office/drawing/2014/main" val="1145021073"/>
                    </a:ext>
                  </a:extLst>
                </a:gridCol>
                <a:gridCol w="1094596">
                  <a:extLst>
                    <a:ext uri="{9D8B030D-6E8A-4147-A177-3AD203B41FA5}">
                      <a16:colId xmlns:a16="http://schemas.microsoft.com/office/drawing/2014/main" val="1112130653"/>
                    </a:ext>
                  </a:extLst>
                </a:gridCol>
                <a:gridCol w="902458">
                  <a:extLst>
                    <a:ext uri="{9D8B030D-6E8A-4147-A177-3AD203B41FA5}">
                      <a16:colId xmlns:a16="http://schemas.microsoft.com/office/drawing/2014/main" val="4183171471"/>
                    </a:ext>
                  </a:extLst>
                </a:gridCol>
                <a:gridCol w="998527">
                  <a:extLst>
                    <a:ext uri="{9D8B030D-6E8A-4147-A177-3AD203B41FA5}">
                      <a16:colId xmlns:a16="http://schemas.microsoft.com/office/drawing/2014/main" val="1572423434"/>
                    </a:ext>
                  </a:extLst>
                </a:gridCol>
              </a:tblGrid>
              <a:tr h="370840">
                <a:tc>
                  <a:txBody>
                    <a:bodyPr/>
                    <a:lstStyle/>
                    <a:p>
                      <a:r>
                        <a:rPr lang="en-US" dirty="0"/>
                        <a:t>3E</a:t>
                      </a:r>
                    </a:p>
                  </a:txBody>
                  <a:tcPr/>
                </a:tc>
                <a:tc>
                  <a:txBody>
                    <a:bodyPr/>
                    <a:lstStyle/>
                    <a:p>
                      <a:r>
                        <a:rPr lang="en-US" dirty="0" err="1"/>
                        <a:t>Emitx</a:t>
                      </a:r>
                      <a:endParaRPr lang="en-US" dirty="0"/>
                    </a:p>
                  </a:txBody>
                  <a:tcPr/>
                </a:tc>
                <a:tc>
                  <a:txBody>
                    <a:bodyPr/>
                    <a:lstStyle/>
                    <a:p>
                      <a:r>
                        <a:rPr lang="en-US" dirty="0" err="1"/>
                        <a:t>Betax</a:t>
                      </a:r>
                      <a:endParaRPr lang="en-US" dirty="0"/>
                    </a:p>
                  </a:txBody>
                  <a:tcPr/>
                </a:tc>
                <a:tc>
                  <a:txBody>
                    <a:bodyPr/>
                    <a:lstStyle/>
                    <a:p>
                      <a:r>
                        <a:rPr lang="en-US" dirty="0" err="1"/>
                        <a:t>Alphax</a:t>
                      </a:r>
                      <a:endParaRPr lang="en-US" dirty="0"/>
                    </a:p>
                  </a:txBody>
                  <a:tcPr/>
                </a:tc>
                <a:tc>
                  <a:txBody>
                    <a:bodyPr/>
                    <a:lstStyle/>
                    <a:p>
                      <a:r>
                        <a:rPr lang="en-US" dirty="0" err="1"/>
                        <a:t>Emity</a:t>
                      </a:r>
                      <a:endParaRPr lang="en-US" dirty="0"/>
                    </a:p>
                  </a:txBody>
                  <a:tcPr/>
                </a:tc>
                <a:tc>
                  <a:txBody>
                    <a:bodyPr/>
                    <a:lstStyle/>
                    <a:p>
                      <a:r>
                        <a:rPr lang="en-US" dirty="0" err="1"/>
                        <a:t>betay</a:t>
                      </a:r>
                      <a:endParaRPr lang="en-US" dirty="0"/>
                    </a:p>
                  </a:txBody>
                  <a:tcPr/>
                </a:tc>
                <a:tc>
                  <a:txBody>
                    <a:bodyPr/>
                    <a:lstStyle/>
                    <a:p>
                      <a:r>
                        <a:rPr lang="en-US" dirty="0" err="1"/>
                        <a:t>alphay</a:t>
                      </a:r>
                      <a:endParaRPr lang="en-US" dirty="0"/>
                    </a:p>
                  </a:txBody>
                  <a:tcPr/>
                </a:tc>
                <a:extLst>
                  <a:ext uri="{0D108BD9-81ED-4DB2-BD59-A6C34878D82A}">
                    <a16:rowId xmlns:a16="http://schemas.microsoft.com/office/drawing/2014/main" val="1419001948"/>
                  </a:ext>
                </a:extLst>
              </a:tr>
              <a:tr h="370840">
                <a:tc>
                  <a:txBody>
                    <a:bodyPr/>
                    <a:lstStyle/>
                    <a:p>
                      <a:r>
                        <a:rPr lang="en-US" dirty="0" err="1"/>
                        <a:t>meas</a:t>
                      </a:r>
                      <a:endParaRPr lang="en-US" dirty="0"/>
                    </a:p>
                  </a:txBody>
                  <a:tcPr/>
                </a:tc>
                <a:tc>
                  <a:txBody>
                    <a:bodyPr/>
                    <a:lstStyle/>
                    <a:p>
                      <a:r>
                        <a:rPr lang="en-US" dirty="0"/>
                        <a:t>1.17e-09</a:t>
                      </a:r>
                    </a:p>
                  </a:txBody>
                  <a:tcPr/>
                </a:tc>
                <a:tc>
                  <a:txBody>
                    <a:bodyPr/>
                    <a:lstStyle/>
                    <a:p>
                      <a:r>
                        <a:rPr lang="en-US" dirty="0"/>
                        <a:t>528</a:t>
                      </a:r>
                    </a:p>
                  </a:txBody>
                  <a:tcPr/>
                </a:tc>
                <a:tc>
                  <a:txBody>
                    <a:bodyPr/>
                    <a:lstStyle/>
                    <a:p>
                      <a:r>
                        <a:rPr lang="en-US" dirty="0"/>
                        <a:t>-45</a:t>
                      </a:r>
                    </a:p>
                  </a:txBody>
                  <a:tcPr/>
                </a:tc>
                <a:tc>
                  <a:txBody>
                    <a:bodyPr/>
                    <a:lstStyle/>
                    <a:p>
                      <a:r>
                        <a:rPr lang="en-US" dirty="0"/>
                        <a:t>2.26e-10</a:t>
                      </a:r>
                    </a:p>
                  </a:txBody>
                  <a:tcPr/>
                </a:tc>
                <a:tc>
                  <a:txBody>
                    <a:bodyPr/>
                    <a:lstStyle/>
                    <a:p>
                      <a:r>
                        <a:rPr lang="en-US" dirty="0"/>
                        <a:t>46.4</a:t>
                      </a:r>
                    </a:p>
                  </a:txBody>
                  <a:tcPr/>
                </a:tc>
                <a:tc>
                  <a:txBody>
                    <a:bodyPr/>
                    <a:lstStyle/>
                    <a:p>
                      <a:r>
                        <a:rPr lang="en-US" dirty="0"/>
                        <a:t>-6</a:t>
                      </a:r>
                    </a:p>
                  </a:txBody>
                  <a:tcPr/>
                </a:tc>
                <a:extLst>
                  <a:ext uri="{0D108BD9-81ED-4DB2-BD59-A6C34878D82A}">
                    <a16:rowId xmlns:a16="http://schemas.microsoft.com/office/drawing/2014/main" val="3682163074"/>
                  </a:ext>
                </a:extLst>
              </a:tr>
              <a:tr h="370840">
                <a:tc>
                  <a:txBody>
                    <a:bodyPr/>
                    <a:lstStyle/>
                    <a:p>
                      <a:r>
                        <a:rPr lang="en-US" dirty="0"/>
                        <a:t>design</a:t>
                      </a:r>
                    </a:p>
                  </a:txBody>
                  <a:tcPr/>
                </a:tc>
                <a:tc>
                  <a:txBody>
                    <a:bodyPr/>
                    <a:lstStyle/>
                    <a:p>
                      <a:r>
                        <a:rPr lang="en-US" dirty="0"/>
                        <a:t>1.37e-10</a:t>
                      </a:r>
                    </a:p>
                  </a:txBody>
                  <a:tcPr/>
                </a:tc>
                <a:tc>
                  <a:txBody>
                    <a:bodyPr/>
                    <a:lstStyle/>
                    <a:p>
                      <a:r>
                        <a:rPr lang="en-US" dirty="0"/>
                        <a:t>86.7</a:t>
                      </a:r>
                    </a:p>
                  </a:txBody>
                  <a:tcPr/>
                </a:tc>
                <a:tc>
                  <a:txBody>
                    <a:bodyPr/>
                    <a:lstStyle/>
                    <a:p>
                      <a:r>
                        <a:rPr lang="en-US" dirty="0"/>
                        <a:t>-6.99</a:t>
                      </a:r>
                    </a:p>
                  </a:txBody>
                  <a:tcPr/>
                </a:tc>
                <a:tc>
                  <a:txBody>
                    <a:bodyPr/>
                    <a:lstStyle/>
                    <a:p>
                      <a:r>
                        <a:rPr lang="en-US" dirty="0"/>
                        <a:t>1.56e-10</a:t>
                      </a:r>
                    </a:p>
                  </a:txBody>
                  <a:tcPr/>
                </a:tc>
                <a:tc>
                  <a:txBody>
                    <a:bodyPr/>
                    <a:lstStyle/>
                    <a:p>
                      <a:r>
                        <a:rPr lang="en-US" dirty="0"/>
                        <a:t>73.8</a:t>
                      </a:r>
                    </a:p>
                  </a:txBody>
                  <a:tcPr/>
                </a:tc>
                <a:tc>
                  <a:txBody>
                    <a:bodyPr/>
                    <a:lstStyle/>
                    <a:p>
                      <a:r>
                        <a:rPr lang="en-US" dirty="0"/>
                        <a:t>-10.3</a:t>
                      </a:r>
                    </a:p>
                  </a:txBody>
                  <a:tcPr/>
                </a:tc>
                <a:extLst>
                  <a:ext uri="{0D108BD9-81ED-4DB2-BD59-A6C34878D82A}">
                    <a16:rowId xmlns:a16="http://schemas.microsoft.com/office/drawing/2014/main" val="3867717341"/>
                  </a:ext>
                </a:extLst>
              </a:tr>
            </a:tbl>
          </a:graphicData>
        </a:graphic>
      </p:graphicFrame>
      <p:graphicFrame>
        <p:nvGraphicFramePr>
          <p:cNvPr id="8" name="Table 7">
            <a:extLst>
              <a:ext uri="{FF2B5EF4-FFF2-40B4-BE49-F238E27FC236}">
                <a16:creationId xmlns:a16="http://schemas.microsoft.com/office/drawing/2014/main" id="{9F89AEFE-7992-4292-B675-90635D1C6316}"/>
              </a:ext>
            </a:extLst>
          </p:cNvPr>
          <p:cNvGraphicFramePr>
            <a:graphicFrameLocks noGrp="1"/>
          </p:cNvGraphicFramePr>
          <p:nvPr>
            <p:extLst/>
          </p:nvPr>
        </p:nvGraphicFramePr>
        <p:xfrm>
          <a:off x="308919" y="3476824"/>
          <a:ext cx="6989689" cy="1112520"/>
        </p:xfrm>
        <a:graphic>
          <a:graphicData uri="http://schemas.openxmlformats.org/drawingml/2006/table">
            <a:tbl>
              <a:tblPr firstRow="1" bandRow="1">
                <a:tableStyleId>{5C22544A-7EE6-4342-B048-85BDC9FD1C3A}</a:tableStyleId>
              </a:tblPr>
              <a:tblGrid>
                <a:gridCol w="998527">
                  <a:extLst>
                    <a:ext uri="{9D8B030D-6E8A-4147-A177-3AD203B41FA5}">
                      <a16:colId xmlns:a16="http://schemas.microsoft.com/office/drawing/2014/main" val="58092037"/>
                    </a:ext>
                  </a:extLst>
                </a:gridCol>
                <a:gridCol w="1125036">
                  <a:extLst>
                    <a:ext uri="{9D8B030D-6E8A-4147-A177-3AD203B41FA5}">
                      <a16:colId xmlns:a16="http://schemas.microsoft.com/office/drawing/2014/main" val="2724135776"/>
                    </a:ext>
                  </a:extLst>
                </a:gridCol>
                <a:gridCol w="872018">
                  <a:extLst>
                    <a:ext uri="{9D8B030D-6E8A-4147-A177-3AD203B41FA5}">
                      <a16:colId xmlns:a16="http://schemas.microsoft.com/office/drawing/2014/main" val="2769953694"/>
                    </a:ext>
                  </a:extLst>
                </a:gridCol>
                <a:gridCol w="998527">
                  <a:extLst>
                    <a:ext uri="{9D8B030D-6E8A-4147-A177-3AD203B41FA5}">
                      <a16:colId xmlns:a16="http://schemas.microsoft.com/office/drawing/2014/main" val="1145021073"/>
                    </a:ext>
                  </a:extLst>
                </a:gridCol>
                <a:gridCol w="1094596">
                  <a:extLst>
                    <a:ext uri="{9D8B030D-6E8A-4147-A177-3AD203B41FA5}">
                      <a16:colId xmlns:a16="http://schemas.microsoft.com/office/drawing/2014/main" val="1112130653"/>
                    </a:ext>
                  </a:extLst>
                </a:gridCol>
                <a:gridCol w="902458">
                  <a:extLst>
                    <a:ext uri="{9D8B030D-6E8A-4147-A177-3AD203B41FA5}">
                      <a16:colId xmlns:a16="http://schemas.microsoft.com/office/drawing/2014/main" val="4183171471"/>
                    </a:ext>
                  </a:extLst>
                </a:gridCol>
                <a:gridCol w="998527">
                  <a:extLst>
                    <a:ext uri="{9D8B030D-6E8A-4147-A177-3AD203B41FA5}">
                      <a16:colId xmlns:a16="http://schemas.microsoft.com/office/drawing/2014/main" val="1572423434"/>
                    </a:ext>
                  </a:extLst>
                </a:gridCol>
              </a:tblGrid>
              <a:tr h="370840">
                <a:tc>
                  <a:txBody>
                    <a:bodyPr/>
                    <a:lstStyle/>
                    <a:p>
                      <a:r>
                        <a:rPr lang="en-US" dirty="0"/>
                        <a:t>4E</a:t>
                      </a:r>
                    </a:p>
                  </a:txBody>
                  <a:tcPr/>
                </a:tc>
                <a:tc>
                  <a:txBody>
                    <a:bodyPr/>
                    <a:lstStyle/>
                    <a:p>
                      <a:r>
                        <a:rPr lang="en-US" dirty="0" err="1"/>
                        <a:t>Emitx</a:t>
                      </a:r>
                      <a:endParaRPr lang="en-US" dirty="0"/>
                    </a:p>
                  </a:txBody>
                  <a:tcPr/>
                </a:tc>
                <a:tc>
                  <a:txBody>
                    <a:bodyPr/>
                    <a:lstStyle/>
                    <a:p>
                      <a:r>
                        <a:rPr lang="en-US" dirty="0" err="1"/>
                        <a:t>Betax</a:t>
                      </a:r>
                      <a:endParaRPr lang="en-US" dirty="0"/>
                    </a:p>
                  </a:txBody>
                  <a:tcPr/>
                </a:tc>
                <a:tc>
                  <a:txBody>
                    <a:bodyPr/>
                    <a:lstStyle/>
                    <a:p>
                      <a:r>
                        <a:rPr lang="en-US" dirty="0" err="1"/>
                        <a:t>Alphax</a:t>
                      </a:r>
                      <a:endParaRPr lang="en-US" dirty="0"/>
                    </a:p>
                  </a:txBody>
                  <a:tcPr/>
                </a:tc>
                <a:tc>
                  <a:txBody>
                    <a:bodyPr/>
                    <a:lstStyle/>
                    <a:p>
                      <a:r>
                        <a:rPr lang="en-US" dirty="0" err="1"/>
                        <a:t>Emity</a:t>
                      </a:r>
                      <a:endParaRPr lang="en-US" dirty="0"/>
                    </a:p>
                  </a:txBody>
                  <a:tcPr/>
                </a:tc>
                <a:tc>
                  <a:txBody>
                    <a:bodyPr/>
                    <a:lstStyle/>
                    <a:p>
                      <a:r>
                        <a:rPr lang="en-US" dirty="0" err="1"/>
                        <a:t>betay</a:t>
                      </a:r>
                      <a:endParaRPr lang="en-US" dirty="0"/>
                    </a:p>
                  </a:txBody>
                  <a:tcPr/>
                </a:tc>
                <a:tc>
                  <a:txBody>
                    <a:bodyPr/>
                    <a:lstStyle/>
                    <a:p>
                      <a:r>
                        <a:rPr lang="en-US" dirty="0" err="1"/>
                        <a:t>alphay</a:t>
                      </a:r>
                      <a:endParaRPr lang="en-US" dirty="0"/>
                    </a:p>
                  </a:txBody>
                  <a:tcPr/>
                </a:tc>
                <a:extLst>
                  <a:ext uri="{0D108BD9-81ED-4DB2-BD59-A6C34878D82A}">
                    <a16:rowId xmlns:a16="http://schemas.microsoft.com/office/drawing/2014/main" val="1419001948"/>
                  </a:ext>
                </a:extLst>
              </a:tr>
              <a:tr h="370840">
                <a:tc>
                  <a:txBody>
                    <a:bodyPr/>
                    <a:lstStyle/>
                    <a:p>
                      <a:r>
                        <a:rPr lang="en-US" dirty="0" err="1"/>
                        <a:t>meas</a:t>
                      </a:r>
                      <a:endParaRPr lang="en-US" dirty="0"/>
                    </a:p>
                  </a:txBody>
                  <a:tcPr/>
                </a:tc>
                <a:tc>
                  <a:txBody>
                    <a:bodyPr/>
                    <a:lstStyle/>
                    <a:p>
                      <a:r>
                        <a:rPr lang="en-US" dirty="0"/>
                        <a:t>8.71e-10</a:t>
                      </a:r>
                    </a:p>
                  </a:txBody>
                  <a:tcPr/>
                </a:tc>
                <a:tc>
                  <a:txBody>
                    <a:bodyPr/>
                    <a:lstStyle/>
                    <a:p>
                      <a:r>
                        <a:rPr lang="en-US" dirty="0"/>
                        <a:t>204.8</a:t>
                      </a:r>
                    </a:p>
                  </a:txBody>
                  <a:tcPr/>
                </a:tc>
                <a:tc>
                  <a:txBody>
                    <a:bodyPr/>
                    <a:lstStyle/>
                    <a:p>
                      <a:r>
                        <a:rPr lang="en-US" dirty="0"/>
                        <a:t>23.37</a:t>
                      </a:r>
                    </a:p>
                  </a:txBody>
                  <a:tcPr/>
                </a:tc>
                <a:tc>
                  <a:txBody>
                    <a:bodyPr/>
                    <a:lstStyle/>
                    <a:p>
                      <a:r>
                        <a:rPr lang="en-US" dirty="0"/>
                        <a:t>1.88e-10</a:t>
                      </a:r>
                    </a:p>
                  </a:txBody>
                  <a:tcPr/>
                </a:tc>
                <a:tc>
                  <a:txBody>
                    <a:bodyPr/>
                    <a:lstStyle/>
                    <a:p>
                      <a:r>
                        <a:rPr lang="en-US" dirty="0"/>
                        <a:t>62.54</a:t>
                      </a:r>
                    </a:p>
                  </a:txBody>
                  <a:tcPr/>
                </a:tc>
                <a:tc>
                  <a:txBody>
                    <a:bodyPr/>
                    <a:lstStyle/>
                    <a:p>
                      <a:r>
                        <a:rPr lang="en-US" dirty="0"/>
                        <a:t>-11.13</a:t>
                      </a:r>
                    </a:p>
                  </a:txBody>
                  <a:tcPr/>
                </a:tc>
                <a:extLst>
                  <a:ext uri="{0D108BD9-81ED-4DB2-BD59-A6C34878D82A}">
                    <a16:rowId xmlns:a16="http://schemas.microsoft.com/office/drawing/2014/main" val="3682163074"/>
                  </a:ext>
                </a:extLst>
              </a:tr>
              <a:tr h="370840">
                <a:tc>
                  <a:txBody>
                    <a:bodyPr/>
                    <a:lstStyle/>
                    <a:p>
                      <a:r>
                        <a:rPr lang="en-US" dirty="0"/>
                        <a:t>design</a:t>
                      </a:r>
                    </a:p>
                  </a:txBody>
                  <a:tcPr/>
                </a:tc>
                <a:tc>
                  <a:txBody>
                    <a:bodyPr/>
                    <a:lstStyle/>
                    <a:p>
                      <a:r>
                        <a:rPr lang="en-US" dirty="0"/>
                        <a:t>1.27e-10</a:t>
                      </a:r>
                    </a:p>
                  </a:txBody>
                  <a:tcPr/>
                </a:tc>
                <a:tc>
                  <a:txBody>
                    <a:bodyPr/>
                    <a:lstStyle/>
                    <a:p>
                      <a:r>
                        <a:rPr lang="en-US" dirty="0"/>
                        <a:t>59.8</a:t>
                      </a:r>
                    </a:p>
                  </a:txBody>
                  <a:tcPr/>
                </a:tc>
                <a:tc>
                  <a:txBody>
                    <a:bodyPr/>
                    <a:lstStyle/>
                    <a:p>
                      <a:r>
                        <a:rPr lang="en-US" dirty="0"/>
                        <a:t>7.46</a:t>
                      </a:r>
                    </a:p>
                  </a:txBody>
                  <a:tcPr/>
                </a:tc>
                <a:tc>
                  <a:txBody>
                    <a:bodyPr/>
                    <a:lstStyle/>
                    <a:p>
                      <a:r>
                        <a:rPr lang="en-US" dirty="0"/>
                        <a:t>1.45e-10</a:t>
                      </a:r>
                    </a:p>
                  </a:txBody>
                  <a:tcPr/>
                </a:tc>
                <a:tc>
                  <a:txBody>
                    <a:bodyPr/>
                    <a:lstStyle/>
                    <a:p>
                      <a:r>
                        <a:rPr lang="en-US" dirty="0"/>
                        <a:t>118.5</a:t>
                      </a:r>
                    </a:p>
                  </a:txBody>
                  <a:tcPr/>
                </a:tc>
                <a:tc>
                  <a:txBody>
                    <a:bodyPr/>
                    <a:lstStyle/>
                    <a:p>
                      <a:r>
                        <a:rPr lang="en-US" dirty="0"/>
                        <a:t>-20.3</a:t>
                      </a:r>
                    </a:p>
                  </a:txBody>
                  <a:tcPr/>
                </a:tc>
                <a:extLst>
                  <a:ext uri="{0D108BD9-81ED-4DB2-BD59-A6C34878D82A}">
                    <a16:rowId xmlns:a16="http://schemas.microsoft.com/office/drawing/2014/main" val="3867717341"/>
                  </a:ext>
                </a:extLst>
              </a:tr>
            </a:tbl>
          </a:graphicData>
        </a:graphic>
      </p:graphicFrame>
      <p:graphicFrame>
        <p:nvGraphicFramePr>
          <p:cNvPr id="9" name="Table 8">
            <a:extLst>
              <a:ext uri="{FF2B5EF4-FFF2-40B4-BE49-F238E27FC236}">
                <a16:creationId xmlns:a16="http://schemas.microsoft.com/office/drawing/2014/main" id="{94724F32-C4E1-424B-9FB9-86549BC90696}"/>
              </a:ext>
            </a:extLst>
          </p:cNvPr>
          <p:cNvGraphicFramePr>
            <a:graphicFrameLocks noGrp="1"/>
          </p:cNvGraphicFramePr>
          <p:nvPr>
            <p:extLst/>
          </p:nvPr>
        </p:nvGraphicFramePr>
        <p:xfrm>
          <a:off x="308919" y="4737458"/>
          <a:ext cx="6989689" cy="1112520"/>
        </p:xfrm>
        <a:graphic>
          <a:graphicData uri="http://schemas.openxmlformats.org/drawingml/2006/table">
            <a:tbl>
              <a:tblPr firstRow="1" bandRow="1">
                <a:tableStyleId>{5C22544A-7EE6-4342-B048-85BDC9FD1C3A}</a:tableStyleId>
              </a:tblPr>
              <a:tblGrid>
                <a:gridCol w="998527">
                  <a:extLst>
                    <a:ext uri="{9D8B030D-6E8A-4147-A177-3AD203B41FA5}">
                      <a16:colId xmlns:a16="http://schemas.microsoft.com/office/drawing/2014/main" val="58092037"/>
                    </a:ext>
                  </a:extLst>
                </a:gridCol>
                <a:gridCol w="1125036">
                  <a:extLst>
                    <a:ext uri="{9D8B030D-6E8A-4147-A177-3AD203B41FA5}">
                      <a16:colId xmlns:a16="http://schemas.microsoft.com/office/drawing/2014/main" val="2724135776"/>
                    </a:ext>
                  </a:extLst>
                </a:gridCol>
                <a:gridCol w="872018">
                  <a:extLst>
                    <a:ext uri="{9D8B030D-6E8A-4147-A177-3AD203B41FA5}">
                      <a16:colId xmlns:a16="http://schemas.microsoft.com/office/drawing/2014/main" val="2769953694"/>
                    </a:ext>
                  </a:extLst>
                </a:gridCol>
                <a:gridCol w="998527">
                  <a:extLst>
                    <a:ext uri="{9D8B030D-6E8A-4147-A177-3AD203B41FA5}">
                      <a16:colId xmlns:a16="http://schemas.microsoft.com/office/drawing/2014/main" val="1145021073"/>
                    </a:ext>
                  </a:extLst>
                </a:gridCol>
                <a:gridCol w="1094596">
                  <a:extLst>
                    <a:ext uri="{9D8B030D-6E8A-4147-A177-3AD203B41FA5}">
                      <a16:colId xmlns:a16="http://schemas.microsoft.com/office/drawing/2014/main" val="1112130653"/>
                    </a:ext>
                  </a:extLst>
                </a:gridCol>
                <a:gridCol w="902458">
                  <a:extLst>
                    <a:ext uri="{9D8B030D-6E8A-4147-A177-3AD203B41FA5}">
                      <a16:colId xmlns:a16="http://schemas.microsoft.com/office/drawing/2014/main" val="4183171471"/>
                    </a:ext>
                  </a:extLst>
                </a:gridCol>
                <a:gridCol w="998527">
                  <a:extLst>
                    <a:ext uri="{9D8B030D-6E8A-4147-A177-3AD203B41FA5}">
                      <a16:colId xmlns:a16="http://schemas.microsoft.com/office/drawing/2014/main" val="1572423434"/>
                    </a:ext>
                  </a:extLst>
                </a:gridCol>
              </a:tblGrid>
              <a:tr h="370840">
                <a:tc>
                  <a:txBody>
                    <a:bodyPr/>
                    <a:lstStyle/>
                    <a:p>
                      <a:r>
                        <a:rPr lang="en-US" dirty="0"/>
                        <a:t>5E</a:t>
                      </a:r>
                    </a:p>
                  </a:txBody>
                  <a:tcPr/>
                </a:tc>
                <a:tc>
                  <a:txBody>
                    <a:bodyPr/>
                    <a:lstStyle/>
                    <a:p>
                      <a:r>
                        <a:rPr lang="en-US" dirty="0" err="1"/>
                        <a:t>Emitx</a:t>
                      </a:r>
                      <a:endParaRPr lang="en-US" dirty="0"/>
                    </a:p>
                  </a:txBody>
                  <a:tcPr/>
                </a:tc>
                <a:tc>
                  <a:txBody>
                    <a:bodyPr/>
                    <a:lstStyle/>
                    <a:p>
                      <a:r>
                        <a:rPr lang="en-US" dirty="0" err="1"/>
                        <a:t>Betax</a:t>
                      </a:r>
                      <a:endParaRPr lang="en-US" dirty="0"/>
                    </a:p>
                  </a:txBody>
                  <a:tcPr/>
                </a:tc>
                <a:tc>
                  <a:txBody>
                    <a:bodyPr/>
                    <a:lstStyle/>
                    <a:p>
                      <a:r>
                        <a:rPr lang="en-US" dirty="0" err="1"/>
                        <a:t>Alphax</a:t>
                      </a:r>
                      <a:endParaRPr lang="en-US" dirty="0"/>
                    </a:p>
                  </a:txBody>
                  <a:tcPr/>
                </a:tc>
                <a:tc>
                  <a:txBody>
                    <a:bodyPr/>
                    <a:lstStyle/>
                    <a:p>
                      <a:r>
                        <a:rPr lang="en-US" dirty="0" err="1"/>
                        <a:t>Emity</a:t>
                      </a:r>
                      <a:endParaRPr lang="en-US" dirty="0"/>
                    </a:p>
                  </a:txBody>
                  <a:tcPr/>
                </a:tc>
                <a:tc>
                  <a:txBody>
                    <a:bodyPr/>
                    <a:lstStyle/>
                    <a:p>
                      <a:r>
                        <a:rPr lang="en-US" dirty="0" err="1"/>
                        <a:t>betay</a:t>
                      </a:r>
                      <a:endParaRPr lang="en-US" dirty="0"/>
                    </a:p>
                  </a:txBody>
                  <a:tcPr/>
                </a:tc>
                <a:tc>
                  <a:txBody>
                    <a:bodyPr/>
                    <a:lstStyle/>
                    <a:p>
                      <a:r>
                        <a:rPr lang="en-US" dirty="0" err="1"/>
                        <a:t>alphay</a:t>
                      </a:r>
                      <a:endParaRPr lang="en-US" dirty="0"/>
                    </a:p>
                  </a:txBody>
                  <a:tcPr/>
                </a:tc>
                <a:extLst>
                  <a:ext uri="{0D108BD9-81ED-4DB2-BD59-A6C34878D82A}">
                    <a16:rowId xmlns:a16="http://schemas.microsoft.com/office/drawing/2014/main" val="1419001948"/>
                  </a:ext>
                </a:extLst>
              </a:tr>
              <a:tr h="370840">
                <a:tc>
                  <a:txBody>
                    <a:bodyPr/>
                    <a:lstStyle/>
                    <a:p>
                      <a:r>
                        <a:rPr lang="en-US" dirty="0" err="1"/>
                        <a:t>meas</a:t>
                      </a:r>
                      <a:endParaRPr lang="en-US" dirty="0"/>
                    </a:p>
                  </a:txBody>
                  <a:tcPr/>
                </a:tc>
                <a:tc>
                  <a:txBody>
                    <a:bodyPr/>
                    <a:lstStyle/>
                    <a:p>
                      <a:r>
                        <a:rPr lang="en-US" dirty="0"/>
                        <a:t>4.67e-10</a:t>
                      </a:r>
                    </a:p>
                  </a:txBody>
                  <a:tcPr/>
                </a:tc>
                <a:tc>
                  <a:txBody>
                    <a:bodyPr/>
                    <a:lstStyle/>
                    <a:p>
                      <a:r>
                        <a:rPr lang="en-US" dirty="0"/>
                        <a:t>9.91</a:t>
                      </a:r>
                    </a:p>
                  </a:txBody>
                  <a:tcPr/>
                </a:tc>
                <a:tc>
                  <a:txBody>
                    <a:bodyPr/>
                    <a:lstStyle/>
                    <a:p>
                      <a:r>
                        <a:rPr lang="en-US" dirty="0"/>
                        <a:t>-0.7</a:t>
                      </a:r>
                    </a:p>
                  </a:txBody>
                  <a:tcPr/>
                </a:tc>
                <a:tc>
                  <a:txBody>
                    <a:bodyPr/>
                    <a:lstStyle/>
                    <a:p>
                      <a:r>
                        <a:rPr lang="en-US" dirty="0"/>
                        <a:t>4.65e-10</a:t>
                      </a:r>
                    </a:p>
                  </a:txBody>
                  <a:tcPr/>
                </a:tc>
                <a:tc>
                  <a:txBody>
                    <a:bodyPr/>
                    <a:lstStyle/>
                    <a:p>
                      <a:r>
                        <a:rPr lang="en-US" dirty="0"/>
                        <a:t>56.8</a:t>
                      </a:r>
                    </a:p>
                  </a:txBody>
                  <a:tcPr/>
                </a:tc>
                <a:tc>
                  <a:txBody>
                    <a:bodyPr/>
                    <a:lstStyle/>
                    <a:p>
                      <a:r>
                        <a:rPr lang="en-US" dirty="0"/>
                        <a:t>-10.11</a:t>
                      </a:r>
                    </a:p>
                  </a:txBody>
                  <a:tcPr/>
                </a:tc>
                <a:extLst>
                  <a:ext uri="{0D108BD9-81ED-4DB2-BD59-A6C34878D82A}">
                    <a16:rowId xmlns:a16="http://schemas.microsoft.com/office/drawing/2014/main" val="3682163074"/>
                  </a:ext>
                </a:extLst>
              </a:tr>
              <a:tr h="370840">
                <a:tc>
                  <a:txBody>
                    <a:bodyPr/>
                    <a:lstStyle/>
                    <a:p>
                      <a:r>
                        <a:rPr lang="en-US" dirty="0"/>
                        <a:t>design</a:t>
                      </a:r>
                    </a:p>
                  </a:txBody>
                  <a:tcPr/>
                </a:tc>
                <a:tc>
                  <a:txBody>
                    <a:bodyPr/>
                    <a:lstStyle/>
                    <a:p>
                      <a:r>
                        <a:rPr lang="en-US" dirty="0"/>
                        <a:t>1.36e-10</a:t>
                      </a:r>
                    </a:p>
                  </a:txBody>
                  <a:tcPr/>
                </a:tc>
                <a:tc>
                  <a:txBody>
                    <a:bodyPr/>
                    <a:lstStyle/>
                    <a:p>
                      <a:r>
                        <a:rPr lang="en-US" dirty="0"/>
                        <a:t>142.8</a:t>
                      </a:r>
                    </a:p>
                  </a:txBody>
                  <a:tcPr/>
                </a:tc>
                <a:tc>
                  <a:txBody>
                    <a:bodyPr/>
                    <a:lstStyle/>
                    <a:p>
                      <a:r>
                        <a:rPr lang="en-US" dirty="0"/>
                        <a:t>-20.67</a:t>
                      </a:r>
                    </a:p>
                  </a:txBody>
                  <a:tcPr/>
                </a:tc>
                <a:tc>
                  <a:txBody>
                    <a:bodyPr/>
                    <a:lstStyle/>
                    <a:p>
                      <a:r>
                        <a:rPr lang="en-US" dirty="0"/>
                        <a:t>2.23e-10</a:t>
                      </a:r>
                    </a:p>
                  </a:txBody>
                  <a:tcPr/>
                </a:tc>
                <a:tc>
                  <a:txBody>
                    <a:bodyPr/>
                    <a:lstStyle/>
                    <a:p>
                      <a:r>
                        <a:rPr lang="en-US" dirty="0"/>
                        <a:t>82.43</a:t>
                      </a:r>
                    </a:p>
                  </a:txBody>
                  <a:tcPr/>
                </a:tc>
                <a:tc>
                  <a:txBody>
                    <a:bodyPr/>
                    <a:lstStyle/>
                    <a:p>
                      <a:r>
                        <a:rPr lang="en-US" dirty="0"/>
                        <a:t>-14.8</a:t>
                      </a:r>
                    </a:p>
                  </a:txBody>
                  <a:tcPr/>
                </a:tc>
                <a:extLst>
                  <a:ext uri="{0D108BD9-81ED-4DB2-BD59-A6C34878D82A}">
                    <a16:rowId xmlns:a16="http://schemas.microsoft.com/office/drawing/2014/main" val="3867717341"/>
                  </a:ext>
                </a:extLst>
              </a:tr>
            </a:tbl>
          </a:graphicData>
        </a:graphic>
      </p:graphicFrame>
    </p:spTree>
    <p:extLst>
      <p:ext uri="{BB962C8B-B14F-4D97-AF65-F5344CB8AC3E}">
        <p14:creationId xmlns:p14="http://schemas.microsoft.com/office/powerpoint/2010/main" val="2240728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D25C-860C-42A9-93DA-EF3AF053D356}"/>
              </a:ext>
            </a:extLst>
          </p:cNvPr>
          <p:cNvSpPr>
            <a:spLocks noGrp="1"/>
          </p:cNvSpPr>
          <p:nvPr>
            <p:ph type="title"/>
          </p:nvPr>
        </p:nvSpPr>
        <p:spPr/>
        <p:txBody>
          <a:bodyPr/>
          <a:lstStyle/>
          <a:p>
            <a:r>
              <a:rPr lang="en-US" dirty="0"/>
              <a:t>Machine matching (</a:t>
            </a:r>
            <a:r>
              <a:rPr lang="en-US" dirty="0" err="1"/>
              <a:t>cont</a:t>
            </a:r>
            <a:r>
              <a:rPr lang="en-US" dirty="0"/>
              <a:t>)</a:t>
            </a:r>
          </a:p>
        </p:txBody>
      </p:sp>
      <p:sp>
        <p:nvSpPr>
          <p:cNvPr id="4" name="Footer Placeholder 3">
            <a:extLst>
              <a:ext uri="{FF2B5EF4-FFF2-40B4-BE49-F238E27FC236}">
                <a16:creationId xmlns:a16="http://schemas.microsoft.com/office/drawing/2014/main" id="{3C48C15F-AFD4-4AF2-B654-BB2B27AAD79C}"/>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BF10A650-9819-4AC8-A2E8-14E698AD2595}"/>
              </a:ext>
            </a:extLst>
          </p:cNvPr>
          <p:cNvSpPr>
            <a:spLocks noGrp="1"/>
          </p:cNvSpPr>
          <p:nvPr>
            <p:ph type="sldNum" sz="quarter" idx="12"/>
          </p:nvPr>
        </p:nvSpPr>
        <p:spPr/>
        <p:txBody>
          <a:bodyPr/>
          <a:lstStyle/>
          <a:p>
            <a:fld id="{07E1C93C-5050-FC42-8F10-D22D4F119D13}" type="slidenum">
              <a:rPr lang="en-US" smtClean="0"/>
              <a:pPr/>
              <a:t>24</a:t>
            </a:fld>
            <a:endParaRPr lang="en-US" dirty="0"/>
          </a:p>
        </p:txBody>
      </p:sp>
      <p:graphicFrame>
        <p:nvGraphicFramePr>
          <p:cNvPr id="6" name="Table 5">
            <a:extLst>
              <a:ext uri="{FF2B5EF4-FFF2-40B4-BE49-F238E27FC236}">
                <a16:creationId xmlns:a16="http://schemas.microsoft.com/office/drawing/2014/main" id="{02082B44-86E2-490F-A26C-0EC38D6A838E}"/>
              </a:ext>
            </a:extLst>
          </p:cNvPr>
          <p:cNvGraphicFramePr>
            <a:graphicFrameLocks noGrp="1"/>
          </p:cNvGraphicFramePr>
          <p:nvPr>
            <p:extLst/>
          </p:nvPr>
        </p:nvGraphicFramePr>
        <p:xfrm>
          <a:off x="308919" y="928933"/>
          <a:ext cx="6989689" cy="1112520"/>
        </p:xfrm>
        <a:graphic>
          <a:graphicData uri="http://schemas.openxmlformats.org/drawingml/2006/table">
            <a:tbl>
              <a:tblPr firstRow="1" bandRow="1">
                <a:tableStyleId>{5C22544A-7EE6-4342-B048-85BDC9FD1C3A}</a:tableStyleId>
              </a:tblPr>
              <a:tblGrid>
                <a:gridCol w="998527">
                  <a:extLst>
                    <a:ext uri="{9D8B030D-6E8A-4147-A177-3AD203B41FA5}">
                      <a16:colId xmlns:a16="http://schemas.microsoft.com/office/drawing/2014/main" val="58092037"/>
                    </a:ext>
                  </a:extLst>
                </a:gridCol>
                <a:gridCol w="1125036">
                  <a:extLst>
                    <a:ext uri="{9D8B030D-6E8A-4147-A177-3AD203B41FA5}">
                      <a16:colId xmlns:a16="http://schemas.microsoft.com/office/drawing/2014/main" val="2724135776"/>
                    </a:ext>
                  </a:extLst>
                </a:gridCol>
                <a:gridCol w="872018">
                  <a:extLst>
                    <a:ext uri="{9D8B030D-6E8A-4147-A177-3AD203B41FA5}">
                      <a16:colId xmlns:a16="http://schemas.microsoft.com/office/drawing/2014/main" val="2769953694"/>
                    </a:ext>
                  </a:extLst>
                </a:gridCol>
                <a:gridCol w="998527">
                  <a:extLst>
                    <a:ext uri="{9D8B030D-6E8A-4147-A177-3AD203B41FA5}">
                      <a16:colId xmlns:a16="http://schemas.microsoft.com/office/drawing/2014/main" val="1145021073"/>
                    </a:ext>
                  </a:extLst>
                </a:gridCol>
                <a:gridCol w="1094596">
                  <a:extLst>
                    <a:ext uri="{9D8B030D-6E8A-4147-A177-3AD203B41FA5}">
                      <a16:colId xmlns:a16="http://schemas.microsoft.com/office/drawing/2014/main" val="1112130653"/>
                    </a:ext>
                  </a:extLst>
                </a:gridCol>
                <a:gridCol w="902458">
                  <a:extLst>
                    <a:ext uri="{9D8B030D-6E8A-4147-A177-3AD203B41FA5}">
                      <a16:colId xmlns:a16="http://schemas.microsoft.com/office/drawing/2014/main" val="4183171471"/>
                    </a:ext>
                  </a:extLst>
                </a:gridCol>
                <a:gridCol w="998527">
                  <a:extLst>
                    <a:ext uri="{9D8B030D-6E8A-4147-A177-3AD203B41FA5}">
                      <a16:colId xmlns:a16="http://schemas.microsoft.com/office/drawing/2014/main" val="1572423434"/>
                    </a:ext>
                  </a:extLst>
                </a:gridCol>
              </a:tblGrid>
              <a:tr h="370840">
                <a:tc>
                  <a:txBody>
                    <a:bodyPr/>
                    <a:lstStyle/>
                    <a:p>
                      <a:r>
                        <a:rPr lang="en-US" dirty="0"/>
                        <a:t>6E</a:t>
                      </a:r>
                    </a:p>
                  </a:txBody>
                  <a:tcPr/>
                </a:tc>
                <a:tc>
                  <a:txBody>
                    <a:bodyPr/>
                    <a:lstStyle/>
                    <a:p>
                      <a:r>
                        <a:rPr lang="en-US" dirty="0" err="1"/>
                        <a:t>Emitx</a:t>
                      </a:r>
                      <a:endParaRPr lang="en-US" dirty="0"/>
                    </a:p>
                  </a:txBody>
                  <a:tcPr/>
                </a:tc>
                <a:tc>
                  <a:txBody>
                    <a:bodyPr/>
                    <a:lstStyle/>
                    <a:p>
                      <a:r>
                        <a:rPr lang="en-US" dirty="0" err="1"/>
                        <a:t>Betax</a:t>
                      </a:r>
                      <a:endParaRPr lang="en-US" dirty="0"/>
                    </a:p>
                  </a:txBody>
                  <a:tcPr/>
                </a:tc>
                <a:tc>
                  <a:txBody>
                    <a:bodyPr/>
                    <a:lstStyle/>
                    <a:p>
                      <a:r>
                        <a:rPr lang="en-US" dirty="0" err="1"/>
                        <a:t>Alphax</a:t>
                      </a:r>
                      <a:endParaRPr lang="en-US" dirty="0"/>
                    </a:p>
                  </a:txBody>
                  <a:tcPr/>
                </a:tc>
                <a:tc>
                  <a:txBody>
                    <a:bodyPr/>
                    <a:lstStyle/>
                    <a:p>
                      <a:r>
                        <a:rPr lang="en-US" dirty="0" err="1"/>
                        <a:t>Emity</a:t>
                      </a:r>
                      <a:endParaRPr lang="en-US" dirty="0"/>
                    </a:p>
                  </a:txBody>
                  <a:tcPr/>
                </a:tc>
                <a:tc>
                  <a:txBody>
                    <a:bodyPr/>
                    <a:lstStyle/>
                    <a:p>
                      <a:r>
                        <a:rPr lang="en-US" dirty="0" err="1"/>
                        <a:t>betay</a:t>
                      </a:r>
                      <a:endParaRPr lang="en-US" dirty="0"/>
                    </a:p>
                  </a:txBody>
                  <a:tcPr/>
                </a:tc>
                <a:tc>
                  <a:txBody>
                    <a:bodyPr/>
                    <a:lstStyle/>
                    <a:p>
                      <a:r>
                        <a:rPr lang="en-US" dirty="0" err="1"/>
                        <a:t>alphay</a:t>
                      </a:r>
                      <a:endParaRPr lang="en-US" dirty="0"/>
                    </a:p>
                  </a:txBody>
                  <a:tcPr/>
                </a:tc>
                <a:extLst>
                  <a:ext uri="{0D108BD9-81ED-4DB2-BD59-A6C34878D82A}">
                    <a16:rowId xmlns:a16="http://schemas.microsoft.com/office/drawing/2014/main" val="1419001948"/>
                  </a:ext>
                </a:extLst>
              </a:tr>
              <a:tr h="370840">
                <a:tc>
                  <a:txBody>
                    <a:bodyPr/>
                    <a:lstStyle/>
                    <a:p>
                      <a:r>
                        <a:rPr lang="en-US" dirty="0" err="1"/>
                        <a:t>meas</a:t>
                      </a:r>
                      <a:endParaRPr lang="en-US" dirty="0"/>
                    </a:p>
                  </a:txBody>
                  <a:tcPr/>
                </a:tc>
                <a:tc>
                  <a:txBody>
                    <a:bodyPr/>
                    <a:lstStyle/>
                    <a:p>
                      <a:r>
                        <a:rPr lang="en-US" dirty="0"/>
                        <a:t>7.90e-10</a:t>
                      </a:r>
                    </a:p>
                  </a:txBody>
                  <a:tcPr/>
                </a:tc>
                <a:tc>
                  <a:txBody>
                    <a:bodyPr/>
                    <a:lstStyle/>
                    <a:p>
                      <a:r>
                        <a:rPr lang="en-US" dirty="0"/>
                        <a:t>44.27</a:t>
                      </a:r>
                    </a:p>
                  </a:txBody>
                  <a:tcPr/>
                </a:tc>
                <a:tc>
                  <a:txBody>
                    <a:bodyPr/>
                    <a:lstStyle/>
                    <a:p>
                      <a:r>
                        <a:rPr lang="en-US" dirty="0"/>
                        <a:t>2.013</a:t>
                      </a:r>
                    </a:p>
                  </a:txBody>
                  <a:tcPr/>
                </a:tc>
                <a:tc>
                  <a:txBody>
                    <a:bodyPr/>
                    <a:lstStyle/>
                    <a:p>
                      <a:r>
                        <a:rPr lang="en-US" dirty="0"/>
                        <a:t>3.86e-10</a:t>
                      </a:r>
                    </a:p>
                  </a:txBody>
                  <a:tcPr/>
                </a:tc>
                <a:tc>
                  <a:txBody>
                    <a:bodyPr/>
                    <a:lstStyle/>
                    <a:p>
                      <a:r>
                        <a:rPr lang="en-US" dirty="0"/>
                        <a:t>23.17</a:t>
                      </a:r>
                    </a:p>
                  </a:txBody>
                  <a:tcPr/>
                </a:tc>
                <a:tc>
                  <a:txBody>
                    <a:bodyPr/>
                    <a:lstStyle/>
                    <a:p>
                      <a:r>
                        <a:rPr lang="en-US" dirty="0"/>
                        <a:t>0.66</a:t>
                      </a:r>
                    </a:p>
                  </a:txBody>
                  <a:tcPr/>
                </a:tc>
                <a:extLst>
                  <a:ext uri="{0D108BD9-81ED-4DB2-BD59-A6C34878D82A}">
                    <a16:rowId xmlns:a16="http://schemas.microsoft.com/office/drawing/2014/main" val="3682163074"/>
                  </a:ext>
                </a:extLst>
              </a:tr>
              <a:tr h="370840">
                <a:tc>
                  <a:txBody>
                    <a:bodyPr/>
                    <a:lstStyle/>
                    <a:p>
                      <a:r>
                        <a:rPr lang="en-US" dirty="0"/>
                        <a:t>design</a:t>
                      </a:r>
                    </a:p>
                  </a:txBody>
                  <a:tcPr/>
                </a:tc>
                <a:tc>
                  <a:txBody>
                    <a:bodyPr/>
                    <a:lstStyle/>
                    <a:p>
                      <a:r>
                        <a:rPr lang="en-US" dirty="0"/>
                        <a:t>2.20e-10</a:t>
                      </a:r>
                    </a:p>
                  </a:txBody>
                  <a:tcPr/>
                </a:tc>
                <a:tc>
                  <a:txBody>
                    <a:bodyPr/>
                    <a:lstStyle/>
                    <a:p>
                      <a:r>
                        <a:rPr lang="en-US" dirty="0"/>
                        <a:t>68.64</a:t>
                      </a:r>
                    </a:p>
                  </a:txBody>
                  <a:tcPr/>
                </a:tc>
                <a:tc>
                  <a:txBody>
                    <a:bodyPr/>
                    <a:lstStyle/>
                    <a:p>
                      <a:r>
                        <a:rPr lang="en-US" dirty="0"/>
                        <a:t>3.18</a:t>
                      </a:r>
                    </a:p>
                  </a:txBody>
                  <a:tcPr/>
                </a:tc>
                <a:tc>
                  <a:txBody>
                    <a:bodyPr/>
                    <a:lstStyle/>
                    <a:p>
                      <a:r>
                        <a:rPr lang="en-US" dirty="0"/>
                        <a:t>2.21e-10</a:t>
                      </a:r>
                    </a:p>
                  </a:txBody>
                  <a:tcPr/>
                </a:tc>
                <a:tc>
                  <a:txBody>
                    <a:bodyPr/>
                    <a:lstStyle/>
                    <a:p>
                      <a:r>
                        <a:rPr lang="en-US" dirty="0"/>
                        <a:t>48.93</a:t>
                      </a:r>
                    </a:p>
                  </a:txBody>
                  <a:tcPr/>
                </a:tc>
                <a:tc>
                  <a:txBody>
                    <a:bodyPr/>
                    <a:lstStyle/>
                    <a:p>
                      <a:r>
                        <a:rPr lang="en-US" dirty="0"/>
                        <a:t>1.11</a:t>
                      </a:r>
                    </a:p>
                  </a:txBody>
                  <a:tcPr/>
                </a:tc>
                <a:extLst>
                  <a:ext uri="{0D108BD9-81ED-4DB2-BD59-A6C34878D82A}">
                    <a16:rowId xmlns:a16="http://schemas.microsoft.com/office/drawing/2014/main" val="3867717341"/>
                  </a:ext>
                </a:extLst>
              </a:tr>
            </a:tbl>
          </a:graphicData>
        </a:graphic>
      </p:graphicFrame>
      <p:graphicFrame>
        <p:nvGraphicFramePr>
          <p:cNvPr id="7" name="Table 6">
            <a:extLst>
              <a:ext uri="{FF2B5EF4-FFF2-40B4-BE49-F238E27FC236}">
                <a16:creationId xmlns:a16="http://schemas.microsoft.com/office/drawing/2014/main" id="{5900A20C-A75F-45B1-A0FE-C0EF119D3720}"/>
              </a:ext>
            </a:extLst>
          </p:cNvPr>
          <p:cNvGraphicFramePr>
            <a:graphicFrameLocks noGrp="1"/>
          </p:cNvGraphicFramePr>
          <p:nvPr>
            <p:extLst/>
          </p:nvPr>
        </p:nvGraphicFramePr>
        <p:xfrm>
          <a:off x="308919" y="2225071"/>
          <a:ext cx="6989689" cy="1112520"/>
        </p:xfrm>
        <a:graphic>
          <a:graphicData uri="http://schemas.openxmlformats.org/drawingml/2006/table">
            <a:tbl>
              <a:tblPr firstRow="1" bandRow="1">
                <a:tableStyleId>{5C22544A-7EE6-4342-B048-85BDC9FD1C3A}</a:tableStyleId>
              </a:tblPr>
              <a:tblGrid>
                <a:gridCol w="998527">
                  <a:extLst>
                    <a:ext uri="{9D8B030D-6E8A-4147-A177-3AD203B41FA5}">
                      <a16:colId xmlns:a16="http://schemas.microsoft.com/office/drawing/2014/main" val="58092037"/>
                    </a:ext>
                  </a:extLst>
                </a:gridCol>
                <a:gridCol w="1125036">
                  <a:extLst>
                    <a:ext uri="{9D8B030D-6E8A-4147-A177-3AD203B41FA5}">
                      <a16:colId xmlns:a16="http://schemas.microsoft.com/office/drawing/2014/main" val="2724135776"/>
                    </a:ext>
                  </a:extLst>
                </a:gridCol>
                <a:gridCol w="872018">
                  <a:extLst>
                    <a:ext uri="{9D8B030D-6E8A-4147-A177-3AD203B41FA5}">
                      <a16:colId xmlns:a16="http://schemas.microsoft.com/office/drawing/2014/main" val="2769953694"/>
                    </a:ext>
                  </a:extLst>
                </a:gridCol>
                <a:gridCol w="998527">
                  <a:extLst>
                    <a:ext uri="{9D8B030D-6E8A-4147-A177-3AD203B41FA5}">
                      <a16:colId xmlns:a16="http://schemas.microsoft.com/office/drawing/2014/main" val="1145021073"/>
                    </a:ext>
                  </a:extLst>
                </a:gridCol>
                <a:gridCol w="1094596">
                  <a:extLst>
                    <a:ext uri="{9D8B030D-6E8A-4147-A177-3AD203B41FA5}">
                      <a16:colId xmlns:a16="http://schemas.microsoft.com/office/drawing/2014/main" val="1112130653"/>
                    </a:ext>
                  </a:extLst>
                </a:gridCol>
                <a:gridCol w="902458">
                  <a:extLst>
                    <a:ext uri="{9D8B030D-6E8A-4147-A177-3AD203B41FA5}">
                      <a16:colId xmlns:a16="http://schemas.microsoft.com/office/drawing/2014/main" val="4183171471"/>
                    </a:ext>
                  </a:extLst>
                </a:gridCol>
                <a:gridCol w="998527">
                  <a:extLst>
                    <a:ext uri="{9D8B030D-6E8A-4147-A177-3AD203B41FA5}">
                      <a16:colId xmlns:a16="http://schemas.microsoft.com/office/drawing/2014/main" val="1572423434"/>
                    </a:ext>
                  </a:extLst>
                </a:gridCol>
              </a:tblGrid>
              <a:tr h="370840">
                <a:tc>
                  <a:txBody>
                    <a:bodyPr/>
                    <a:lstStyle/>
                    <a:p>
                      <a:r>
                        <a:rPr lang="en-US" dirty="0"/>
                        <a:t>7E</a:t>
                      </a:r>
                    </a:p>
                  </a:txBody>
                  <a:tcPr/>
                </a:tc>
                <a:tc>
                  <a:txBody>
                    <a:bodyPr/>
                    <a:lstStyle/>
                    <a:p>
                      <a:r>
                        <a:rPr lang="en-US" dirty="0" err="1"/>
                        <a:t>Emitx</a:t>
                      </a:r>
                      <a:endParaRPr lang="en-US" dirty="0"/>
                    </a:p>
                  </a:txBody>
                  <a:tcPr/>
                </a:tc>
                <a:tc>
                  <a:txBody>
                    <a:bodyPr/>
                    <a:lstStyle/>
                    <a:p>
                      <a:r>
                        <a:rPr lang="en-US" dirty="0" err="1"/>
                        <a:t>Betax</a:t>
                      </a:r>
                      <a:endParaRPr lang="en-US" dirty="0"/>
                    </a:p>
                  </a:txBody>
                  <a:tcPr/>
                </a:tc>
                <a:tc>
                  <a:txBody>
                    <a:bodyPr/>
                    <a:lstStyle/>
                    <a:p>
                      <a:r>
                        <a:rPr lang="en-US" dirty="0" err="1"/>
                        <a:t>Alphax</a:t>
                      </a:r>
                      <a:endParaRPr lang="en-US" dirty="0"/>
                    </a:p>
                  </a:txBody>
                  <a:tcPr/>
                </a:tc>
                <a:tc>
                  <a:txBody>
                    <a:bodyPr/>
                    <a:lstStyle/>
                    <a:p>
                      <a:r>
                        <a:rPr lang="en-US" dirty="0" err="1"/>
                        <a:t>Emity</a:t>
                      </a:r>
                      <a:endParaRPr lang="en-US" dirty="0"/>
                    </a:p>
                  </a:txBody>
                  <a:tcPr/>
                </a:tc>
                <a:tc>
                  <a:txBody>
                    <a:bodyPr/>
                    <a:lstStyle/>
                    <a:p>
                      <a:r>
                        <a:rPr lang="en-US" dirty="0" err="1"/>
                        <a:t>betay</a:t>
                      </a:r>
                      <a:endParaRPr lang="en-US" dirty="0"/>
                    </a:p>
                  </a:txBody>
                  <a:tcPr/>
                </a:tc>
                <a:tc>
                  <a:txBody>
                    <a:bodyPr/>
                    <a:lstStyle/>
                    <a:p>
                      <a:r>
                        <a:rPr lang="en-US" dirty="0" err="1"/>
                        <a:t>alphay</a:t>
                      </a:r>
                      <a:endParaRPr lang="en-US" dirty="0"/>
                    </a:p>
                  </a:txBody>
                  <a:tcPr/>
                </a:tc>
                <a:extLst>
                  <a:ext uri="{0D108BD9-81ED-4DB2-BD59-A6C34878D82A}">
                    <a16:rowId xmlns:a16="http://schemas.microsoft.com/office/drawing/2014/main" val="1419001948"/>
                  </a:ext>
                </a:extLst>
              </a:tr>
              <a:tr h="370840">
                <a:tc>
                  <a:txBody>
                    <a:bodyPr/>
                    <a:lstStyle/>
                    <a:p>
                      <a:r>
                        <a:rPr lang="en-US" dirty="0" err="1"/>
                        <a:t>meas</a:t>
                      </a:r>
                      <a:endParaRPr lang="en-US" dirty="0"/>
                    </a:p>
                  </a:txBody>
                  <a:tcPr/>
                </a:tc>
                <a:tc>
                  <a:txBody>
                    <a:bodyPr/>
                    <a:lstStyle/>
                    <a:p>
                      <a:r>
                        <a:rPr lang="en-US" dirty="0"/>
                        <a:t>9.25e-10</a:t>
                      </a:r>
                    </a:p>
                  </a:txBody>
                  <a:tcPr/>
                </a:tc>
                <a:tc>
                  <a:txBody>
                    <a:bodyPr/>
                    <a:lstStyle/>
                    <a:p>
                      <a:r>
                        <a:rPr lang="en-US" dirty="0"/>
                        <a:t>18.62</a:t>
                      </a:r>
                    </a:p>
                  </a:txBody>
                  <a:tcPr/>
                </a:tc>
                <a:tc>
                  <a:txBody>
                    <a:bodyPr/>
                    <a:lstStyle/>
                    <a:p>
                      <a:r>
                        <a:rPr lang="en-US" dirty="0"/>
                        <a:t>-2.53</a:t>
                      </a:r>
                    </a:p>
                  </a:txBody>
                  <a:tcPr/>
                </a:tc>
                <a:tc>
                  <a:txBody>
                    <a:bodyPr/>
                    <a:lstStyle/>
                    <a:p>
                      <a:r>
                        <a:rPr lang="en-US" dirty="0"/>
                        <a:t>5.35e-10</a:t>
                      </a:r>
                    </a:p>
                  </a:txBody>
                  <a:tcPr/>
                </a:tc>
                <a:tc>
                  <a:txBody>
                    <a:bodyPr/>
                    <a:lstStyle/>
                    <a:p>
                      <a:r>
                        <a:rPr lang="en-US" dirty="0"/>
                        <a:t>70.1</a:t>
                      </a:r>
                    </a:p>
                  </a:txBody>
                  <a:tcPr/>
                </a:tc>
                <a:tc>
                  <a:txBody>
                    <a:bodyPr/>
                    <a:lstStyle/>
                    <a:p>
                      <a:r>
                        <a:rPr lang="en-US" dirty="0"/>
                        <a:t>-12.4</a:t>
                      </a:r>
                    </a:p>
                  </a:txBody>
                  <a:tcPr/>
                </a:tc>
                <a:extLst>
                  <a:ext uri="{0D108BD9-81ED-4DB2-BD59-A6C34878D82A}">
                    <a16:rowId xmlns:a16="http://schemas.microsoft.com/office/drawing/2014/main" val="3682163074"/>
                  </a:ext>
                </a:extLst>
              </a:tr>
              <a:tr h="370840">
                <a:tc>
                  <a:txBody>
                    <a:bodyPr/>
                    <a:lstStyle/>
                    <a:p>
                      <a:r>
                        <a:rPr lang="en-US" dirty="0"/>
                        <a:t>design</a:t>
                      </a:r>
                    </a:p>
                  </a:txBody>
                  <a:tcPr/>
                </a:tc>
                <a:tc>
                  <a:txBody>
                    <a:bodyPr/>
                    <a:lstStyle/>
                    <a:p>
                      <a:r>
                        <a:rPr lang="en-US" dirty="0"/>
                        <a:t>5.20e-10</a:t>
                      </a:r>
                    </a:p>
                  </a:txBody>
                  <a:tcPr/>
                </a:tc>
                <a:tc>
                  <a:txBody>
                    <a:bodyPr/>
                    <a:lstStyle/>
                    <a:p>
                      <a:r>
                        <a:rPr lang="en-US" dirty="0"/>
                        <a:t>119.3</a:t>
                      </a:r>
                    </a:p>
                  </a:txBody>
                  <a:tcPr/>
                </a:tc>
                <a:tc>
                  <a:txBody>
                    <a:bodyPr/>
                    <a:lstStyle/>
                    <a:p>
                      <a:r>
                        <a:rPr lang="en-US" dirty="0"/>
                        <a:t>-11.12</a:t>
                      </a:r>
                    </a:p>
                  </a:txBody>
                  <a:tcPr/>
                </a:tc>
                <a:tc>
                  <a:txBody>
                    <a:bodyPr/>
                    <a:lstStyle/>
                    <a:p>
                      <a:r>
                        <a:rPr lang="en-US" dirty="0"/>
                        <a:t>3.62e-10</a:t>
                      </a:r>
                    </a:p>
                  </a:txBody>
                  <a:tcPr/>
                </a:tc>
                <a:tc>
                  <a:txBody>
                    <a:bodyPr/>
                    <a:lstStyle/>
                    <a:p>
                      <a:r>
                        <a:rPr lang="en-US" dirty="0"/>
                        <a:t>51.4</a:t>
                      </a:r>
                    </a:p>
                  </a:txBody>
                  <a:tcPr/>
                </a:tc>
                <a:tc>
                  <a:txBody>
                    <a:bodyPr/>
                    <a:lstStyle/>
                    <a:p>
                      <a:r>
                        <a:rPr lang="en-US" dirty="0"/>
                        <a:t>-9.33</a:t>
                      </a:r>
                    </a:p>
                  </a:txBody>
                  <a:tcPr/>
                </a:tc>
                <a:extLst>
                  <a:ext uri="{0D108BD9-81ED-4DB2-BD59-A6C34878D82A}">
                    <a16:rowId xmlns:a16="http://schemas.microsoft.com/office/drawing/2014/main" val="3867717341"/>
                  </a:ext>
                </a:extLst>
              </a:tr>
            </a:tbl>
          </a:graphicData>
        </a:graphic>
      </p:graphicFrame>
      <p:graphicFrame>
        <p:nvGraphicFramePr>
          <p:cNvPr id="8" name="Table 7">
            <a:extLst>
              <a:ext uri="{FF2B5EF4-FFF2-40B4-BE49-F238E27FC236}">
                <a16:creationId xmlns:a16="http://schemas.microsoft.com/office/drawing/2014/main" id="{9F89AEFE-7992-4292-B675-90635D1C6316}"/>
              </a:ext>
            </a:extLst>
          </p:cNvPr>
          <p:cNvGraphicFramePr>
            <a:graphicFrameLocks noGrp="1"/>
          </p:cNvGraphicFramePr>
          <p:nvPr>
            <p:extLst/>
          </p:nvPr>
        </p:nvGraphicFramePr>
        <p:xfrm>
          <a:off x="308919" y="3476824"/>
          <a:ext cx="6989689" cy="1112520"/>
        </p:xfrm>
        <a:graphic>
          <a:graphicData uri="http://schemas.openxmlformats.org/drawingml/2006/table">
            <a:tbl>
              <a:tblPr firstRow="1" bandRow="1">
                <a:tableStyleId>{5C22544A-7EE6-4342-B048-85BDC9FD1C3A}</a:tableStyleId>
              </a:tblPr>
              <a:tblGrid>
                <a:gridCol w="998527">
                  <a:extLst>
                    <a:ext uri="{9D8B030D-6E8A-4147-A177-3AD203B41FA5}">
                      <a16:colId xmlns:a16="http://schemas.microsoft.com/office/drawing/2014/main" val="58092037"/>
                    </a:ext>
                  </a:extLst>
                </a:gridCol>
                <a:gridCol w="1125036">
                  <a:extLst>
                    <a:ext uri="{9D8B030D-6E8A-4147-A177-3AD203B41FA5}">
                      <a16:colId xmlns:a16="http://schemas.microsoft.com/office/drawing/2014/main" val="2724135776"/>
                    </a:ext>
                  </a:extLst>
                </a:gridCol>
                <a:gridCol w="872018">
                  <a:extLst>
                    <a:ext uri="{9D8B030D-6E8A-4147-A177-3AD203B41FA5}">
                      <a16:colId xmlns:a16="http://schemas.microsoft.com/office/drawing/2014/main" val="2769953694"/>
                    </a:ext>
                  </a:extLst>
                </a:gridCol>
                <a:gridCol w="998527">
                  <a:extLst>
                    <a:ext uri="{9D8B030D-6E8A-4147-A177-3AD203B41FA5}">
                      <a16:colId xmlns:a16="http://schemas.microsoft.com/office/drawing/2014/main" val="1145021073"/>
                    </a:ext>
                  </a:extLst>
                </a:gridCol>
                <a:gridCol w="1094596">
                  <a:extLst>
                    <a:ext uri="{9D8B030D-6E8A-4147-A177-3AD203B41FA5}">
                      <a16:colId xmlns:a16="http://schemas.microsoft.com/office/drawing/2014/main" val="1112130653"/>
                    </a:ext>
                  </a:extLst>
                </a:gridCol>
                <a:gridCol w="902458">
                  <a:extLst>
                    <a:ext uri="{9D8B030D-6E8A-4147-A177-3AD203B41FA5}">
                      <a16:colId xmlns:a16="http://schemas.microsoft.com/office/drawing/2014/main" val="4183171471"/>
                    </a:ext>
                  </a:extLst>
                </a:gridCol>
                <a:gridCol w="998527">
                  <a:extLst>
                    <a:ext uri="{9D8B030D-6E8A-4147-A177-3AD203B41FA5}">
                      <a16:colId xmlns:a16="http://schemas.microsoft.com/office/drawing/2014/main" val="1572423434"/>
                    </a:ext>
                  </a:extLst>
                </a:gridCol>
              </a:tblGrid>
              <a:tr h="370840">
                <a:tc>
                  <a:txBody>
                    <a:bodyPr/>
                    <a:lstStyle/>
                    <a:p>
                      <a:r>
                        <a:rPr lang="en-US" dirty="0"/>
                        <a:t>9E</a:t>
                      </a:r>
                    </a:p>
                  </a:txBody>
                  <a:tcPr/>
                </a:tc>
                <a:tc>
                  <a:txBody>
                    <a:bodyPr/>
                    <a:lstStyle/>
                    <a:p>
                      <a:r>
                        <a:rPr lang="en-US" dirty="0" err="1"/>
                        <a:t>Emitx</a:t>
                      </a:r>
                      <a:endParaRPr lang="en-US" dirty="0"/>
                    </a:p>
                  </a:txBody>
                  <a:tcPr/>
                </a:tc>
                <a:tc>
                  <a:txBody>
                    <a:bodyPr/>
                    <a:lstStyle/>
                    <a:p>
                      <a:r>
                        <a:rPr lang="en-US" dirty="0" err="1"/>
                        <a:t>Betax</a:t>
                      </a:r>
                      <a:endParaRPr lang="en-US" dirty="0"/>
                    </a:p>
                  </a:txBody>
                  <a:tcPr/>
                </a:tc>
                <a:tc>
                  <a:txBody>
                    <a:bodyPr/>
                    <a:lstStyle/>
                    <a:p>
                      <a:r>
                        <a:rPr lang="en-US" dirty="0" err="1"/>
                        <a:t>Alphax</a:t>
                      </a:r>
                      <a:endParaRPr lang="en-US" dirty="0"/>
                    </a:p>
                  </a:txBody>
                  <a:tcPr/>
                </a:tc>
                <a:tc>
                  <a:txBody>
                    <a:bodyPr/>
                    <a:lstStyle/>
                    <a:p>
                      <a:r>
                        <a:rPr lang="en-US" dirty="0" err="1"/>
                        <a:t>Emity</a:t>
                      </a:r>
                      <a:endParaRPr lang="en-US" dirty="0"/>
                    </a:p>
                  </a:txBody>
                  <a:tcPr/>
                </a:tc>
                <a:tc>
                  <a:txBody>
                    <a:bodyPr/>
                    <a:lstStyle/>
                    <a:p>
                      <a:r>
                        <a:rPr lang="en-US" dirty="0" err="1"/>
                        <a:t>betay</a:t>
                      </a:r>
                      <a:endParaRPr lang="en-US" dirty="0"/>
                    </a:p>
                  </a:txBody>
                  <a:tcPr/>
                </a:tc>
                <a:tc>
                  <a:txBody>
                    <a:bodyPr/>
                    <a:lstStyle/>
                    <a:p>
                      <a:r>
                        <a:rPr lang="en-US" dirty="0" err="1"/>
                        <a:t>alphay</a:t>
                      </a:r>
                      <a:endParaRPr lang="en-US" dirty="0"/>
                    </a:p>
                  </a:txBody>
                  <a:tcPr/>
                </a:tc>
                <a:extLst>
                  <a:ext uri="{0D108BD9-81ED-4DB2-BD59-A6C34878D82A}">
                    <a16:rowId xmlns:a16="http://schemas.microsoft.com/office/drawing/2014/main" val="1419001948"/>
                  </a:ext>
                </a:extLst>
              </a:tr>
              <a:tr h="370840">
                <a:tc>
                  <a:txBody>
                    <a:bodyPr/>
                    <a:lstStyle/>
                    <a:p>
                      <a:r>
                        <a:rPr lang="en-US" dirty="0" err="1"/>
                        <a:t>meas</a:t>
                      </a:r>
                      <a:endParaRPr lang="en-US" dirty="0"/>
                    </a:p>
                  </a:txBody>
                  <a:tcPr/>
                </a:tc>
                <a:tc>
                  <a:txBody>
                    <a:bodyPr/>
                    <a:lstStyle/>
                    <a:p>
                      <a:r>
                        <a:rPr lang="en-US" dirty="0"/>
                        <a:t>2.72e-09</a:t>
                      </a:r>
                    </a:p>
                  </a:txBody>
                  <a:tcPr/>
                </a:tc>
                <a:tc>
                  <a:txBody>
                    <a:bodyPr/>
                    <a:lstStyle/>
                    <a:p>
                      <a:r>
                        <a:rPr lang="en-US" dirty="0"/>
                        <a:t>65.93</a:t>
                      </a:r>
                    </a:p>
                  </a:txBody>
                  <a:tcPr/>
                </a:tc>
                <a:tc>
                  <a:txBody>
                    <a:bodyPr/>
                    <a:lstStyle/>
                    <a:p>
                      <a:r>
                        <a:rPr lang="en-US" dirty="0"/>
                        <a:t>-3.06</a:t>
                      </a:r>
                    </a:p>
                  </a:txBody>
                  <a:tcPr/>
                </a:tc>
                <a:tc>
                  <a:txBody>
                    <a:bodyPr/>
                    <a:lstStyle/>
                    <a:p>
                      <a:r>
                        <a:rPr lang="en-US" dirty="0"/>
                        <a:t>1.30e-09</a:t>
                      </a:r>
                    </a:p>
                  </a:txBody>
                  <a:tcPr/>
                </a:tc>
                <a:tc>
                  <a:txBody>
                    <a:bodyPr/>
                    <a:lstStyle/>
                    <a:p>
                      <a:r>
                        <a:rPr lang="en-US" dirty="0"/>
                        <a:t>254.7</a:t>
                      </a:r>
                    </a:p>
                  </a:txBody>
                  <a:tcPr/>
                </a:tc>
                <a:tc>
                  <a:txBody>
                    <a:bodyPr/>
                    <a:lstStyle/>
                    <a:p>
                      <a:r>
                        <a:rPr lang="en-US" dirty="0"/>
                        <a:t>-2.59</a:t>
                      </a:r>
                    </a:p>
                  </a:txBody>
                  <a:tcPr/>
                </a:tc>
                <a:extLst>
                  <a:ext uri="{0D108BD9-81ED-4DB2-BD59-A6C34878D82A}">
                    <a16:rowId xmlns:a16="http://schemas.microsoft.com/office/drawing/2014/main" val="3682163074"/>
                  </a:ext>
                </a:extLst>
              </a:tr>
              <a:tr h="370840">
                <a:tc>
                  <a:txBody>
                    <a:bodyPr/>
                    <a:lstStyle/>
                    <a:p>
                      <a:r>
                        <a:rPr lang="en-US" dirty="0"/>
                        <a:t>design</a:t>
                      </a:r>
                    </a:p>
                  </a:txBody>
                  <a:tcPr/>
                </a:tc>
                <a:tc>
                  <a:txBody>
                    <a:bodyPr/>
                    <a:lstStyle/>
                    <a:p>
                      <a:r>
                        <a:rPr lang="en-US" dirty="0"/>
                        <a:t>1.33e-09</a:t>
                      </a:r>
                    </a:p>
                  </a:txBody>
                  <a:tcPr/>
                </a:tc>
                <a:tc>
                  <a:txBody>
                    <a:bodyPr/>
                    <a:lstStyle/>
                    <a:p>
                      <a:r>
                        <a:rPr lang="en-US" dirty="0"/>
                        <a:t>119.37</a:t>
                      </a:r>
                    </a:p>
                  </a:txBody>
                  <a:tcPr/>
                </a:tc>
                <a:tc>
                  <a:txBody>
                    <a:bodyPr/>
                    <a:lstStyle/>
                    <a:p>
                      <a:r>
                        <a:rPr lang="en-US" dirty="0"/>
                        <a:t>-3.26</a:t>
                      </a:r>
                    </a:p>
                  </a:txBody>
                  <a:tcPr/>
                </a:tc>
                <a:tc>
                  <a:txBody>
                    <a:bodyPr/>
                    <a:lstStyle/>
                    <a:p>
                      <a:r>
                        <a:rPr lang="en-US" dirty="0"/>
                        <a:t>5.83e-10</a:t>
                      </a:r>
                    </a:p>
                  </a:txBody>
                  <a:tcPr/>
                </a:tc>
                <a:tc>
                  <a:txBody>
                    <a:bodyPr/>
                    <a:lstStyle/>
                    <a:p>
                      <a:r>
                        <a:rPr lang="en-US" dirty="0"/>
                        <a:t>158.6</a:t>
                      </a:r>
                    </a:p>
                  </a:txBody>
                  <a:tcPr/>
                </a:tc>
                <a:tc>
                  <a:txBody>
                    <a:bodyPr/>
                    <a:lstStyle/>
                    <a:p>
                      <a:r>
                        <a:rPr lang="en-US" dirty="0"/>
                        <a:t>-3.40</a:t>
                      </a:r>
                    </a:p>
                  </a:txBody>
                  <a:tcPr/>
                </a:tc>
                <a:extLst>
                  <a:ext uri="{0D108BD9-81ED-4DB2-BD59-A6C34878D82A}">
                    <a16:rowId xmlns:a16="http://schemas.microsoft.com/office/drawing/2014/main" val="3867717341"/>
                  </a:ext>
                </a:extLst>
              </a:tr>
            </a:tbl>
          </a:graphicData>
        </a:graphic>
      </p:graphicFrame>
      <p:graphicFrame>
        <p:nvGraphicFramePr>
          <p:cNvPr id="9" name="Table 8">
            <a:extLst>
              <a:ext uri="{FF2B5EF4-FFF2-40B4-BE49-F238E27FC236}">
                <a16:creationId xmlns:a16="http://schemas.microsoft.com/office/drawing/2014/main" id="{94724F32-C4E1-424B-9FB9-86549BC90696}"/>
              </a:ext>
            </a:extLst>
          </p:cNvPr>
          <p:cNvGraphicFramePr>
            <a:graphicFrameLocks noGrp="1"/>
          </p:cNvGraphicFramePr>
          <p:nvPr>
            <p:extLst/>
          </p:nvPr>
        </p:nvGraphicFramePr>
        <p:xfrm>
          <a:off x="308919" y="4737458"/>
          <a:ext cx="6989689" cy="1112520"/>
        </p:xfrm>
        <a:graphic>
          <a:graphicData uri="http://schemas.openxmlformats.org/drawingml/2006/table">
            <a:tbl>
              <a:tblPr firstRow="1" bandRow="1">
                <a:tableStyleId>{5C22544A-7EE6-4342-B048-85BDC9FD1C3A}</a:tableStyleId>
              </a:tblPr>
              <a:tblGrid>
                <a:gridCol w="998527">
                  <a:extLst>
                    <a:ext uri="{9D8B030D-6E8A-4147-A177-3AD203B41FA5}">
                      <a16:colId xmlns:a16="http://schemas.microsoft.com/office/drawing/2014/main" val="58092037"/>
                    </a:ext>
                  </a:extLst>
                </a:gridCol>
                <a:gridCol w="1125036">
                  <a:extLst>
                    <a:ext uri="{9D8B030D-6E8A-4147-A177-3AD203B41FA5}">
                      <a16:colId xmlns:a16="http://schemas.microsoft.com/office/drawing/2014/main" val="2724135776"/>
                    </a:ext>
                  </a:extLst>
                </a:gridCol>
                <a:gridCol w="872018">
                  <a:extLst>
                    <a:ext uri="{9D8B030D-6E8A-4147-A177-3AD203B41FA5}">
                      <a16:colId xmlns:a16="http://schemas.microsoft.com/office/drawing/2014/main" val="2769953694"/>
                    </a:ext>
                  </a:extLst>
                </a:gridCol>
                <a:gridCol w="998527">
                  <a:extLst>
                    <a:ext uri="{9D8B030D-6E8A-4147-A177-3AD203B41FA5}">
                      <a16:colId xmlns:a16="http://schemas.microsoft.com/office/drawing/2014/main" val="1145021073"/>
                    </a:ext>
                  </a:extLst>
                </a:gridCol>
                <a:gridCol w="1094596">
                  <a:extLst>
                    <a:ext uri="{9D8B030D-6E8A-4147-A177-3AD203B41FA5}">
                      <a16:colId xmlns:a16="http://schemas.microsoft.com/office/drawing/2014/main" val="1112130653"/>
                    </a:ext>
                  </a:extLst>
                </a:gridCol>
                <a:gridCol w="902458">
                  <a:extLst>
                    <a:ext uri="{9D8B030D-6E8A-4147-A177-3AD203B41FA5}">
                      <a16:colId xmlns:a16="http://schemas.microsoft.com/office/drawing/2014/main" val="4183171471"/>
                    </a:ext>
                  </a:extLst>
                </a:gridCol>
                <a:gridCol w="998527">
                  <a:extLst>
                    <a:ext uri="{9D8B030D-6E8A-4147-A177-3AD203B41FA5}">
                      <a16:colId xmlns:a16="http://schemas.microsoft.com/office/drawing/2014/main" val="1572423434"/>
                    </a:ext>
                  </a:extLst>
                </a:gridCol>
              </a:tblGrid>
              <a:tr h="370840">
                <a:tc>
                  <a:txBody>
                    <a:bodyPr/>
                    <a:lstStyle/>
                    <a:p>
                      <a:r>
                        <a:rPr lang="en-US" dirty="0"/>
                        <a:t>AE</a:t>
                      </a:r>
                    </a:p>
                  </a:txBody>
                  <a:tcPr/>
                </a:tc>
                <a:tc>
                  <a:txBody>
                    <a:bodyPr/>
                    <a:lstStyle/>
                    <a:p>
                      <a:r>
                        <a:rPr lang="en-US" dirty="0" err="1"/>
                        <a:t>Emitx</a:t>
                      </a:r>
                      <a:endParaRPr lang="en-US" dirty="0"/>
                    </a:p>
                  </a:txBody>
                  <a:tcPr/>
                </a:tc>
                <a:tc>
                  <a:txBody>
                    <a:bodyPr/>
                    <a:lstStyle/>
                    <a:p>
                      <a:r>
                        <a:rPr lang="en-US" dirty="0" err="1"/>
                        <a:t>Betax</a:t>
                      </a:r>
                      <a:endParaRPr lang="en-US" dirty="0"/>
                    </a:p>
                  </a:txBody>
                  <a:tcPr/>
                </a:tc>
                <a:tc>
                  <a:txBody>
                    <a:bodyPr/>
                    <a:lstStyle/>
                    <a:p>
                      <a:r>
                        <a:rPr lang="en-US" dirty="0" err="1"/>
                        <a:t>Alphax</a:t>
                      </a:r>
                      <a:endParaRPr lang="en-US" dirty="0"/>
                    </a:p>
                  </a:txBody>
                  <a:tcPr/>
                </a:tc>
                <a:tc>
                  <a:txBody>
                    <a:bodyPr/>
                    <a:lstStyle/>
                    <a:p>
                      <a:r>
                        <a:rPr lang="en-US" dirty="0" err="1"/>
                        <a:t>Emity</a:t>
                      </a:r>
                      <a:endParaRPr lang="en-US" dirty="0"/>
                    </a:p>
                  </a:txBody>
                  <a:tcPr/>
                </a:tc>
                <a:tc>
                  <a:txBody>
                    <a:bodyPr/>
                    <a:lstStyle/>
                    <a:p>
                      <a:r>
                        <a:rPr lang="en-US" dirty="0" err="1"/>
                        <a:t>betay</a:t>
                      </a:r>
                      <a:endParaRPr lang="en-US" dirty="0"/>
                    </a:p>
                  </a:txBody>
                  <a:tcPr/>
                </a:tc>
                <a:tc>
                  <a:txBody>
                    <a:bodyPr/>
                    <a:lstStyle/>
                    <a:p>
                      <a:r>
                        <a:rPr lang="en-US" dirty="0" err="1"/>
                        <a:t>alphay</a:t>
                      </a:r>
                      <a:endParaRPr lang="en-US" dirty="0"/>
                    </a:p>
                  </a:txBody>
                  <a:tcPr/>
                </a:tc>
                <a:extLst>
                  <a:ext uri="{0D108BD9-81ED-4DB2-BD59-A6C34878D82A}">
                    <a16:rowId xmlns:a16="http://schemas.microsoft.com/office/drawing/2014/main" val="1419001948"/>
                  </a:ext>
                </a:extLst>
              </a:tr>
              <a:tr h="370840">
                <a:tc>
                  <a:txBody>
                    <a:bodyPr/>
                    <a:lstStyle/>
                    <a:p>
                      <a:r>
                        <a:rPr lang="en-US" dirty="0" err="1"/>
                        <a:t>meas</a:t>
                      </a:r>
                      <a:endParaRPr lang="en-US" dirty="0"/>
                    </a:p>
                  </a:txBody>
                  <a:tcPr/>
                </a:tc>
                <a:tc>
                  <a:txBody>
                    <a:bodyPr/>
                    <a:lstStyle/>
                    <a:p>
                      <a:r>
                        <a:rPr lang="en-US" dirty="0"/>
                        <a:t>3.82e-09</a:t>
                      </a:r>
                    </a:p>
                  </a:txBody>
                  <a:tcPr/>
                </a:tc>
                <a:tc>
                  <a:txBody>
                    <a:bodyPr/>
                    <a:lstStyle/>
                    <a:p>
                      <a:r>
                        <a:rPr lang="en-US" dirty="0"/>
                        <a:t>57.88</a:t>
                      </a:r>
                    </a:p>
                  </a:txBody>
                  <a:tcPr/>
                </a:tc>
                <a:tc>
                  <a:txBody>
                    <a:bodyPr/>
                    <a:lstStyle/>
                    <a:p>
                      <a:r>
                        <a:rPr lang="en-US" dirty="0"/>
                        <a:t>-18.72</a:t>
                      </a:r>
                    </a:p>
                  </a:txBody>
                  <a:tcPr/>
                </a:tc>
                <a:tc>
                  <a:txBody>
                    <a:bodyPr/>
                    <a:lstStyle/>
                    <a:p>
                      <a:r>
                        <a:rPr lang="en-US" dirty="0"/>
                        <a:t>1.48e-09</a:t>
                      </a:r>
                    </a:p>
                  </a:txBody>
                  <a:tcPr/>
                </a:tc>
                <a:tc>
                  <a:txBody>
                    <a:bodyPr/>
                    <a:lstStyle/>
                    <a:p>
                      <a:r>
                        <a:rPr lang="en-US" dirty="0"/>
                        <a:t>205.8</a:t>
                      </a:r>
                    </a:p>
                  </a:txBody>
                  <a:tcPr/>
                </a:tc>
                <a:tc>
                  <a:txBody>
                    <a:bodyPr/>
                    <a:lstStyle/>
                    <a:p>
                      <a:r>
                        <a:rPr lang="en-US" dirty="0"/>
                        <a:t>-21.1</a:t>
                      </a:r>
                    </a:p>
                  </a:txBody>
                  <a:tcPr/>
                </a:tc>
                <a:extLst>
                  <a:ext uri="{0D108BD9-81ED-4DB2-BD59-A6C34878D82A}">
                    <a16:rowId xmlns:a16="http://schemas.microsoft.com/office/drawing/2014/main" val="3682163074"/>
                  </a:ext>
                </a:extLst>
              </a:tr>
              <a:tr h="370840">
                <a:tc>
                  <a:txBody>
                    <a:bodyPr/>
                    <a:lstStyle/>
                    <a:p>
                      <a:r>
                        <a:rPr lang="en-US" dirty="0"/>
                        <a:t>design</a:t>
                      </a:r>
                    </a:p>
                  </a:txBody>
                  <a:tcPr/>
                </a:tc>
                <a:tc>
                  <a:txBody>
                    <a:bodyPr/>
                    <a:lstStyle/>
                    <a:p>
                      <a:r>
                        <a:rPr lang="en-US" dirty="0"/>
                        <a:t>2.60e-09</a:t>
                      </a:r>
                    </a:p>
                  </a:txBody>
                  <a:tcPr/>
                </a:tc>
                <a:tc>
                  <a:txBody>
                    <a:bodyPr/>
                    <a:lstStyle/>
                    <a:p>
                      <a:r>
                        <a:rPr lang="en-US" dirty="0"/>
                        <a:t>54.13</a:t>
                      </a:r>
                    </a:p>
                  </a:txBody>
                  <a:tcPr/>
                </a:tc>
                <a:tc>
                  <a:txBody>
                    <a:bodyPr/>
                    <a:lstStyle/>
                    <a:p>
                      <a:r>
                        <a:rPr lang="en-US" dirty="0"/>
                        <a:t>-17.61</a:t>
                      </a:r>
                    </a:p>
                  </a:txBody>
                  <a:tcPr/>
                </a:tc>
                <a:tc>
                  <a:txBody>
                    <a:bodyPr/>
                    <a:lstStyle/>
                    <a:p>
                      <a:r>
                        <a:rPr lang="en-US" dirty="0"/>
                        <a:t>6.40e-10</a:t>
                      </a:r>
                    </a:p>
                  </a:txBody>
                  <a:tcPr/>
                </a:tc>
                <a:tc>
                  <a:txBody>
                    <a:bodyPr/>
                    <a:lstStyle/>
                    <a:p>
                      <a:r>
                        <a:rPr lang="en-US" dirty="0"/>
                        <a:t>57</a:t>
                      </a:r>
                    </a:p>
                  </a:txBody>
                  <a:tcPr/>
                </a:tc>
                <a:tc>
                  <a:txBody>
                    <a:bodyPr/>
                    <a:lstStyle/>
                    <a:p>
                      <a:r>
                        <a:rPr lang="en-US" dirty="0"/>
                        <a:t>-5.5</a:t>
                      </a:r>
                    </a:p>
                  </a:txBody>
                  <a:tcPr/>
                </a:tc>
                <a:extLst>
                  <a:ext uri="{0D108BD9-81ED-4DB2-BD59-A6C34878D82A}">
                    <a16:rowId xmlns:a16="http://schemas.microsoft.com/office/drawing/2014/main" val="3867717341"/>
                  </a:ext>
                </a:extLst>
              </a:tr>
            </a:tbl>
          </a:graphicData>
        </a:graphic>
      </p:graphicFrame>
    </p:spTree>
    <p:extLst>
      <p:ext uri="{BB962C8B-B14F-4D97-AF65-F5344CB8AC3E}">
        <p14:creationId xmlns:p14="http://schemas.microsoft.com/office/powerpoint/2010/main" val="2635783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D25C-860C-42A9-93DA-EF3AF053D356}"/>
              </a:ext>
            </a:extLst>
          </p:cNvPr>
          <p:cNvSpPr>
            <a:spLocks noGrp="1"/>
          </p:cNvSpPr>
          <p:nvPr>
            <p:ph type="title"/>
          </p:nvPr>
        </p:nvSpPr>
        <p:spPr/>
        <p:txBody>
          <a:bodyPr/>
          <a:lstStyle/>
          <a:p>
            <a:r>
              <a:rPr lang="en-US" dirty="0"/>
              <a:t>Machine matching (</a:t>
            </a:r>
            <a:r>
              <a:rPr lang="en-US" dirty="0" err="1"/>
              <a:t>cont</a:t>
            </a:r>
            <a:r>
              <a:rPr lang="en-US" dirty="0"/>
              <a:t>)</a:t>
            </a:r>
          </a:p>
        </p:txBody>
      </p:sp>
      <p:sp>
        <p:nvSpPr>
          <p:cNvPr id="4" name="Footer Placeholder 3">
            <a:extLst>
              <a:ext uri="{FF2B5EF4-FFF2-40B4-BE49-F238E27FC236}">
                <a16:creationId xmlns:a16="http://schemas.microsoft.com/office/drawing/2014/main" id="{3C48C15F-AFD4-4AF2-B654-BB2B27AAD79C}"/>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BF10A650-9819-4AC8-A2E8-14E698AD2595}"/>
              </a:ext>
            </a:extLst>
          </p:cNvPr>
          <p:cNvSpPr>
            <a:spLocks noGrp="1"/>
          </p:cNvSpPr>
          <p:nvPr>
            <p:ph type="sldNum" sz="quarter" idx="12"/>
          </p:nvPr>
        </p:nvSpPr>
        <p:spPr/>
        <p:txBody>
          <a:bodyPr/>
          <a:lstStyle/>
          <a:p>
            <a:fld id="{07E1C93C-5050-FC42-8F10-D22D4F119D13}" type="slidenum">
              <a:rPr lang="en-US" smtClean="0"/>
              <a:pPr/>
              <a:t>25</a:t>
            </a:fld>
            <a:endParaRPr lang="en-US" dirty="0"/>
          </a:p>
        </p:txBody>
      </p:sp>
      <p:graphicFrame>
        <p:nvGraphicFramePr>
          <p:cNvPr id="6" name="Table 5">
            <a:extLst>
              <a:ext uri="{FF2B5EF4-FFF2-40B4-BE49-F238E27FC236}">
                <a16:creationId xmlns:a16="http://schemas.microsoft.com/office/drawing/2014/main" id="{02082B44-86E2-490F-A26C-0EC38D6A838E}"/>
              </a:ext>
            </a:extLst>
          </p:cNvPr>
          <p:cNvGraphicFramePr>
            <a:graphicFrameLocks noGrp="1"/>
          </p:cNvGraphicFramePr>
          <p:nvPr>
            <p:extLst/>
          </p:nvPr>
        </p:nvGraphicFramePr>
        <p:xfrm>
          <a:off x="308919" y="928933"/>
          <a:ext cx="6989689" cy="1112520"/>
        </p:xfrm>
        <a:graphic>
          <a:graphicData uri="http://schemas.openxmlformats.org/drawingml/2006/table">
            <a:tbl>
              <a:tblPr firstRow="1" bandRow="1">
                <a:tableStyleId>{5C22544A-7EE6-4342-B048-85BDC9FD1C3A}</a:tableStyleId>
              </a:tblPr>
              <a:tblGrid>
                <a:gridCol w="998527">
                  <a:extLst>
                    <a:ext uri="{9D8B030D-6E8A-4147-A177-3AD203B41FA5}">
                      <a16:colId xmlns:a16="http://schemas.microsoft.com/office/drawing/2014/main" val="58092037"/>
                    </a:ext>
                  </a:extLst>
                </a:gridCol>
                <a:gridCol w="1125036">
                  <a:extLst>
                    <a:ext uri="{9D8B030D-6E8A-4147-A177-3AD203B41FA5}">
                      <a16:colId xmlns:a16="http://schemas.microsoft.com/office/drawing/2014/main" val="2724135776"/>
                    </a:ext>
                  </a:extLst>
                </a:gridCol>
                <a:gridCol w="872018">
                  <a:extLst>
                    <a:ext uri="{9D8B030D-6E8A-4147-A177-3AD203B41FA5}">
                      <a16:colId xmlns:a16="http://schemas.microsoft.com/office/drawing/2014/main" val="2769953694"/>
                    </a:ext>
                  </a:extLst>
                </a:gridCol>
                <a:gridCol w="998527">
                  <a:extLst>
                    <a:ext uri="{9D8B030D-6E8A-4147-A177-3AD203B41FA5}">
                      <a16:colId xmlns:a16="http://schemas.microsoft.com/office/drawing/2014/main" val="1145021073"/>
                    </a:ext>
                  </a:extLst>
                </a:gridCol>
                <a:gridCol w="1094596">
                  <a:extLst>
                    <a:ext uri="{9D8B030D-6E8A-4147-A177-3AD203B41FA5}">
                      <a16:colId xmlns:a16="http://schemas.microsoft.com/office/drawing/2014/main" val="1112130653"/>
                    </a:ext>
                  </a:extLst>
                </a:gridCol>
                <a:gridCol w="902458">
                  <a:extLst>
                    <a:ext uri="{9D8B030D-6E8A-4147-A177-3AD203B41FA5}">
                      <a16:colId xmlns:a16="http://schemas.microsoft.com/office/drawing/2014/main" val="4183171471"/>
                    </a:ext>
                  </a:extLst>
                </a:gridCol>
                <a:gridCol w="998527">
                  <a:extLst>
                    <a:ext uri="{9D8B030D-6E8A-4147-A177-3AD203B41FA5}">
                      <a16:colId xmlns:a16="http://schemas.microsoft.com/office/drawing/2014/main" val="1572423434"/>
                    </a:ext>
                  </a:extLst>
                </a:gridCol>
              </a:tblGrid>
              <a:tr h="370840">
                <a:tc>
                  <a:txBody>
                    <a:bodyPr/>
                    <a:lstStyle/>
                    <a:p>
                      <a:r>
                        <a:rPr lang="en-US" dirty="0"/>
                        <a:t>5C</a:t>
                      </a:r>
                    </a:p>
                  </a:txBody>
                  <a:tcPr/>
                </a:tc>
                <a:tc>
                  <a:txBody>
                    <a:bodyPr/>
                    <a:lstStyle/>
                    <a:p>
                      <a:r>
                        <a:rPr lang="en-US" dirty="0" err="1"/>
                        <a:t>Emitx</a:t>
                      </a:r>
                      <a:endParaRPr lang="en-US" dirty="0"/>
                    </a:p>
                  </a:txBody>
                  <a:tcPr/>
                </a:tc>
                <a:tc>
                  <a:txBody>
                    <a:bodyPr/>
                    <a:lstStyle/>
                    <a:p>
                      <a:r>
                        <a:rPr lang="en-US" dirty="0" err="1"/>
                        <a:t>Betax</a:t>
                      </a:r>
                      <a:endParaRPr lang="en-US" dirty="0"/>
                    </a:p>
                  </a:txBody>
                  <a:tcPr/>
                </a:tc>
                <a:tc>
                  <a:txBody>
                    <a:bodyPr/>
                    <a:lstStyle/>
                    <a:p>
                      <a:r>
                        <a:rPr lang="en-US" dirty="0" err="1"/>
                        <a:t>Alphax</a:t>
                      </a:r>
                      <a:endParaRPr lang="en-US" dirty="0"/>
                    </a:p>
                  </a:txBody>
                  <a:tcPr/>
                </a:tc>
                <a:tc>
                  <a:txBody>
                    <a:bodyPr/>
                    <a:lstStyle/>
                    <a:p>
                      <a:r>
                        <a:rPr lang="en-US" dirty="0" err="1"/>
                        <a:t>Emity</a:t>
                      </a:r>
                      <a:endParaRPr lang="en-US" dirty="0"/>
                    </a:p>
                  </a:txBody>
                  <a:tcPr/>
                </a:tc>
                <a:tc>
                  <a:txBody>
                    <a:bodyPr/>
                    <a:lstStyle/>
                    <a:p>
                      <a:r>
                        <a:rPr lang="en-US" dirty="0" err="1"/>
                        <a:t>betay</a:t>
                      </a:r>
                      <a:endParaRPr lang="en-US" dirty="0"/>
                    </a:p>
                  </a:txBody>
                  <a:tcPr/>
                </a:tc>
                <a:tc>
                  <a:txBody>
                    <a:bodyPr/>
                    <a:lstStyle/>
                    <a:p>
                      <a:r>
                        <a:rPr lang="en-US" dirty="0" err="1"/>
                        <a:t>alphay</a:t>
                      </a:r>
                      <a:endParaRPr lang="en-US" dirty="0"/>
                    </a:p>
                  </a:txBody>
                  <a:tcPr/>
                </a:tc>
                <a:extLst>
                  <a:ext uri="{0D108BD9-81ED-4DB2-BD59-A6C34878D82A}">
                    <a16:rowId xmlns:a16="http://schemas.microsoft.com/office/drawing/2014/main" val="1419001948"/>
                  </a:ext>
                </a:extLst>
              </a:tr>
              <a:tr h="370840">
                <a:tc>
                  <a:txBody>
                    <a:bodyPr/>
                    <a:lstStyle/>
                    <a:p>
                      <a:r>
                        <a:rPr lang="en-US" dirty="0" err="1"/>
                        <a:t>meas</a:t>
                      </a:r>
                      <a:endParaRPr lang="en-US" dirty="0"/>
                    </a:p>
                  </a:txBody>
                  <a:tcPr/>
                </a:tc>
                <a:tc>
                  <a:txBody>
                    <a:bodyPr/>
                    <a:lstStyle/>
                    <a:p>
                      <a:r>
                        <a:rPr lang="en-US" dirty="0"/>
                        <a:t>4.1e-09</a:t>
                      </a:r>
                    </a:p>
                  </a:txBody>
                  <a:tcPr/>
                </a:tc>
                <a:tc>
                  <a:txBody>
                    <a:bodyPr/>
                    <a:lstStyle/>
                    <a:p>
                      <a:r>
                        <a:rPr lang="en-US" dirty="0"/>
                        <a:t>175.8</a:t>
                      </a:r>
                    </a:p>
                  </a:txBody>
                  <a:tcPr/>
                </a:tc>
                <a:tc>
                  <a:txBody>
                    <a:bodyPr/>
                    <a:lstStyle/>
                    <a:p>
                      <a:r>
                        <a:rPr lang="en-US" dirty="0"/>
                        <a:t>-2.982</a:t>
                      </a:r>
                    </a:p>
                  </a:txBody>
                  <a:tcPr/>
                </a:tc>
                <a:tc>
                  <a:txBody>
                    <a:bodyPr/>
                    <a:lstStyle/>
                    <a:p>
                      <a:r>
                        <a:rPr lang="en-US" dirty="0"/>
                        <a:t>2.33e-09</a:t>
                      </a:r>
                    </a:p>
                  </a:txBody>
                  <a:tcPr/>
                </a:tc>
                <a:tc>
                  <a:txBody>
                    <a:bodyPr/>
                    <a:lstStyle/>
                    <a:p>
                      <a:r>
                        <a:rPr lang="en-US" dirty="0"/>
                        <a:t>118.1</a:t>
                      </a:r>
                    </a:p>
                  </a:txBody>
                  <a:tcPr/>
                </a:tc>
                <a:tc>
                  <a:txBody>
                    <a:bodyPr/>
                    <a:lstStyle/>
                    <a:p>
                      <a:r>
                        <a:rPr lang="en-US" dirty="0"/>
                        <a:t>-12.94</a:t>
                      </a:r>
                    </a:p>
                  </a:txBody>
                  <a:tcPr/>
                </a:tc>
                <a:extLst>
                  <a:ext uri="{0D108BD9-81ED-4DB2-BD59-A6C34878D82A}">
                    <a16:rowId xmlns:a16="http://schemas.microsoft.com/office/drawing/2014/main" val="3682163074"/>
                  </a:ext>
                </a:extLst>
              </a:tr>
              <a:tr h="370840">
                <a:tc>
                  <a:txBody>
                    <a:bodyPr/>
                    <a:lstStyle/>
                    <a:p>
                      <a:r>
                        <a:rPr lang="en-US" dirty="0"/>
                        <a:t>design</a:t>
                      </a:r>
                    </a:p>
                  </a:txBody>
                  <a:tcPr/>
                </a:tc>
                <a:tc>
                  <a:txBody>
                    <a:bodyPr/>
                    <a:lstStyle/>
                    <a:p>
                      <a:r>
                        <a:rPr lang="en-US" dirty="0"/>
                        <a:t>3.49e-09</a:t>
                      </a:r>
                    </a:p>
                  </a:txBody>
                  <a:tcPr/>
                </a:tc>
                <a:tc>
                  <a:txBody>
                    <a:bodyPr/>
                    <a:lstStyle/>
                    <a:p>
                      <a:r>
                        <a:rPr lang="en-US" dirty="0"/>
                        <a:t>121.7</a:t>
                      </a:r>
                    </a:p>
                  </a:txBody>
                  <a:tcPr/>
                </a:tc>
                <a:tc>
                  <a:txBody>
                    <a:bodyPr/>
                    <a:lstStyle/>
                    <a:p>
                      <a:r>
                        <a:rPr lang="en-US" dirty="0"/>
                        <a:t>-2.607</a:t>
                      </a:r>
                    </a:p>
                  </a:txBody>
                  <a:tcPr/>
                </a:tc>
                <a:tc>
                  <a:txBody>
                    <a:bodyPr/>
                    <a:lstStyle/>
                    <a:p>
                      <a:r>
                        <a:rPr lang="en-US" dirty="0"/>
                        <a:t>1.01e-09</a:t>
                      </a:r>
                    </a:p>
                  </a:txBody>
                  <a:tcPr/>
                </a:tc>
                <a:tc>
                  <a:txBody>
                    <a:bodyPr/>
                    <a:lstStyle/>
                    <a:p>
                      <a:r>
                        <a:rPr lang="en-US" dirty="0"/>
                        <a:t>184.2</a:t>
                      </a:r>
                    </a:p>
                  </a:txBody>
                  <a:tcPr/>
                </a:tc>
                <a:tc>
                  <a:txBody>
                    <a:bodyPr/>
                    <a:lstStyle/>
                    <a:p>
                      <a:r>
                        <a:rPr lang="en-US" dirty="0"/>
                        <a:t>-20.07</a:t>
                      </a:r>
                    </a:p>
                  </a:txBody>
                  <a:tcPr/>
                </a:tc>
                <a:extLst>
                  <a:ext uri="{0D108BD9-81ED-4DB2-BD59-A6C34878D82A}">
                    <a16:rowId xmlns:a16="http://schemas.microsoft.com/office/drawing/2014/main" val="3867717341"/>
                  </a:ext>
                </a:extLst>
              </a:tr>
            </a:tbl>
          </a:graphicData>
        </a:graphic>
      </p:graphicFrame>
    </p:spTree>
    <p:extLst>
      <p:ext uri="{BB962C8B-B14F-4D97-AF65-F5344CB8AC3E}">
        <p14:creationId xmlns:p14="http://schemas.microsoft.com/office/powerpoint/2010/main" val="3125185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88375-DB36-4FB0-1B56-4B348C1BEF9F}"/>
              </a:ext>
            </a:extLst>
          </p:cNvPr>
          <p:cNvSpPr>
            <a:spLocks noGrp="1"/>
          </p:cNvSpPr>
          <p:nvPr>
            <p:ph type="title"/>
          </p:nvPr>
        </p:nvSpPr>
        <p:spPr/>
        <p:txBody>
          <a:bodyPr/>
          <a:lstStyle/>
          <a:p>
            <a:r>
              <a:rPr lang="en-US" dirty="0"/>
              <a:t>Planning for machine startup and setup</a:t>
            </a:r>
          </a:p>
        </p:txBody>
      </p:sp>
      <p:sp>
        <p:nvSpPr>
          <p:cNvPr id="3" name="Content Placeholder 2">
            <a:extLst>
              <a:ext uri="{FF2B5EF4-FFF2-40B4-BE49-F238E27FC236}">
                <a16:creationId xmlns:a16="http://schemas.microsoft.com/office/drawing/2014/main" id="{027A297C-F197-744C-C21E-8DE2CFF5BAFA}"/>
              </a:ext>
            </a:extLst>
          </p:cNvPr>
          <p:cNvSpPr>
            <a:spLocks noGrp="1"/>
          </p:cNvSpPr>
          <p:nvPr>
            <p:ph idx="1"/>
          </p:nvPr>
        </p:nvSpPr>
        <p:spPr/>
        <p:txBody>
          <a:bodyPr>
            <a:normAutofit lnSpcReduction="10000"/>
          </a:bodyPr>
          <a:lstStyle/>
          <a:p>
            <a:r>
              <a:rPr lang="en-US" dirty="0"/>
              <a:t>Cold startup process, underpinned by a project management approach, identify resources, needs and timeline. Resulting in consistent time of 5 to7 days to setup CEBAF from scratch (cold </a:t>
            </a:r>
            <a:r>
              <a:rPr lang="en-US" dirty="0" err="1"/>
              <a:t>setup+ORFP</a:t>
            </a:r>
            <a:r>
              <a:rPr lang="en-US" dirty="0"/>
              <a:t>)</a:t>
            </a:r>
          </a:p>
          <a:p>
            <a:endParaRPr lang="en-US" dirty="0"/>
          </a:p>
          <a:p>
            <a:r>
              <a:rPr lang="en-US" dirty="0"/>
              <a:t>Optics Restoration and Finalization Procedure. Refined over the years to allow for a systematic approach to machine setup. Its goal is to get the machine to beam physics quality. It addresses, steering, transport and envelope matching as well as procedures such as beam extraction and pass change.</a:t>
            </a:r>
          </a:p>
          <a:p>
            <a:pPr marL="0" indent="0">
              <a:buNone/>
            </a:pPr>
            <a:endParaRPr lang="en-US" dirty="0"/>
          </a:p>
          <a:p>
            <a:r>
              <a:rPr lang="en-US" dirty="0"/>
              <a:t>Optics on call to address situations where events not covered by the latter impede beam delivery.</a:t>
            </a:r>
          </a:p>
          <a:p>
            <a:endParaRPr lang="en-US" dirty="0"/>
          </a:p>
          <a:p>
            <a:r>
              <a:rPr lang="en-US" b="1" dirty="0"/>
              <a:t>Setup time is consistent and a small fraction of the total time</a:t>
            </a:r>
          </a:p>
          <a:p>
            <a:pPr marL="0" indent="0">
              <a:buNone/>
            </a:pPr>
            <a:endParaRPr lang="en-US" dirty="0"/>
          </a:p>
          <a:p>
            <a:pPr marL="0" indent="0">
              <a:buNone/>
            </a:pPr>
            <a:endParaRPr lang="en-US" dirty="0"/>
          </a:p>
          <a:p>
            <a:endParaRPr lang="en-US" dirty="0"/>
          </a:p>
          <a:p>
            <a:endParaRPr lang="en-US" dirty="0"/>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E2EF1E9A-C0B8-3B54-9C46-A0DBB54D7E42}"/>
              </a:ext>
            </a:extLst>
          </p:cNvPr>
          <p:cNvSpPr>
            <a:spLocks noGrp="1"/>
          </p:cNvSpPr>
          <p:nvPr>
            <p:ph type="ftr" sz="quarter" idx="11"/>
          </p:nvPr>
        </p:nvSpPr>
        <p:spPr/>
        <p:txBody>
          <a:bodyPr/>
          <a:lstStyle/>
          <a:p>
            <a:r>
              <a:rPr lang="en-US" dirty="0"/>
              <a:t>Beam Optics and tune time assessment</a:t>
            </a:r>
          </a:p>
        </p:txBody>
      </p:sp>
      <p:sp>
        <p:nvSpPr>
          <p:cNvPr id="5" name="Slide Number Placeholder 4">
            <a:extLst>
              <a:ext uri="{FF2B5EF4-FFF2-40B4-BE49-F238E27FC236}">
                <a16:creationId xmlns:a16="http://schemas.microsoft.com/office/drawing/2014/main" id="{ADDC9354-DE32-9ED6-FCD1-8A4F52C2875F}"/>
              </a:ext>
            </a:extLst>
          </p:cNvPr>
          <p:cNvSpPr>
            <a:spLocks noGrp="1"/>
          </p:cNvSpPr>
          <p:nvPr>
            <p:ph type="sldNum" sz="quarter" idx="12"/>
          </p:nvPr>
        </p:nvSpPr>
        <p:spPr/>
        <p:txBody>
          <a:bodyPr/>
          <a:lstStyle/>
          <a:p>
            <a:fld id="{07E1C93C-5050-FC42-8F10-D22D4F119D13}" type="slidenum">
              <a:rPr lang="en-US" smtClean="0"/>
              <a:pPr/>
              <a:t>3</a:t>
            </a:fld>
            <a:endParaRPr lang="en-US" dirty="0"/>
          </a:p>
        </p:txBody>
      </p:sp>
      <p:sp>
        <p:nvSpPr>
          <p:cNvPr id="6" name="AutoShape 2" descr="https://gbc-powerpoint.officeapps.live.com/pods/GetClipboardImage.ashx?Id=ee041641-e680-4b30-a8ca-1a362d4dcfec&amp;DC=GB1&amp;pkey=5c78a9af-d067-4807-a62e-61c9eced3cdd&amp;wdwaccluster=GB1">
            <a:extLst>
              <a:ext uri="{FF2B5EF4-FFF2-40B4-BE49-F238E27FC236}">
                <a16:creationId xmlns:a16="http://schemas.microsoft.com/office/drawing/2014/main" id="{6B5DD482-FFD8-407C-B0C8-8F5B6EBE55F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https://gbc-powerpoint.officeapps.live.com/pods/GetClipboardImage.ashx?Id=27d3c3e7-eb94-452e-9160-fa4718bd00e8&amp;DC=GB1&amp;pkey=530fd8fc-1faf-4798-80d9-3e84266eb8df&amp;wdwaccluster=GB1">
            <a:extLst>
              <a:ext uri="{FF2B5EF4-FFF2-40B4-BE49-F238E27FC236}">
                <a16:creationId xmlns:a16="http://schemas.microsoft.com/office/drawing/2014/main" id="{3F032B05-A314-4F09-920C-3F3009008661}"/>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64784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51E7B-B019-4718-94BA-E6143E5E9C2C}"/>
              </a:ext>
            </a:extLst>
          </p:cNvPr>
          <p:cNvSpPr>
            <a:spLocks noGrp="1"/>
          </p:cNvSpPr>
          <p:nvPr>
            <p:ph type="title"/>
          </p:nvPr>
        </p:nvSpPr>
        <p:spPr/>
        <p:txBody>
          <a:bodyPr/>
          <a:lstStyle/>
          <a:p>
            <a:r>
              <a:rPr lang="en-US" dirty="0"/>
              <a:t>Restoration planning</a:t>
            </a:r>
          </a:p>
        </p:txBody>
      </p:sp>
      <p:pic>
        <p:nvPicPr>
          <p:cNvPr id="7" name="Content Placeholder 6">
            <a:extLst>
              <a:ext uri="{FF2B5EF4-FFF2-40B4-BE49-F238E27FC236}">
                <a16:creationId xmlns:a16="http://schemas.microsoft.com/office/drawing/2014/main" id="{FA84F5BA-B2BC-47FA-909C-CA650A4078BB}"/>
              </a:ext>
            </a:extLst>
          </p:cNvPr>
          <p:cNvPicPr>
            <a:picLocks noGrp="1" noChangeAspect="1"/>
          </p:cNvPicPr>
          <p:nvPr>
            <p:ph idx="1"/>
          </p:nvPr>
        </p:nvPicPr>
        <p:blipFill>
          <a:blip r:embed="rId2"/>
          <a:stretch>
            <a:fillRect/>
          </a:stretch>
        </p:blipFill>
        <p:spPr>
          <a:xfrm>
            <a:off x="497309" y="966788"/>
            <a:ext cx="8087469" cy="5381625"/>
          </a:xfrm>
        </p:spPr>
      </p:pic>
      <p:sp>
        <p:nvSpPr>
          <p:cNvPr id="4" name="Footer Placeholder 3">
            <a:extLst>
              <a:ext uri="{FF2B5EF4-FFF2-40B4-BE49-F238E27FC236}">
                <a16:creationId xmlns:a16="http://schemas.microsoft.com/office/drawing/2014/main" id="{FB71C846-2883-410D-8E01-26F556A061F9}"/>
              </a:ext>
            </a:extLst>
          </p:cNvPr>
          <p:cNvSpPr>
            <a:spLocks noGrp="1"/>
          </p:cNvSpPr>
          <p:nvPr>
            <p:ph type="ftr" sz="quarter" idx="11"/>
          </p:nvPr>
        </p:nvSpPr>
        <p:spPr/>
        <p:txBody>
          <a:bodyPr/>
          <a:lstStyle/>
          <a:p>
            <a:r>
              <a:rPr lang="en-US" dirty="0"/>
              <a:t>Beam Optics and tune time assessment</a:t>
            </a:r>
          </a:p>
        </p:txBody>
      </p:sp>
      <p:sp>
        <p:nvSpPr>
          <p:cNvPr id="5" name="Slide Number Placeholder 4">
            <a:extLst>
              <a:ext uri="{FF2B5EF4-FFF2-40B4-BE49-F238E27FC236}">
                <a16:creationId xmlns:a16="http://schemas.microsoft.com/office/drawing/2014/main" id="{19BD7381-693B-4941-B9D3-4A6EBD1DA0E4}"/>
              </a:ext>
            </a:extLst>
          </p:cNvPr>
          <p:cNvSpPr>
            <a:spLocks noGrp="1"/>
          </p:cNvSpPr>
          <p:nvPr>
            <p:ph type="sldNum" sz="quarter" idx="12"/>
          </p:nvPr>
        </p:nvSpPr>
        <p:spPr/>
        <p:txBody>
          <a:bodyPr/>
          <a:lstStyle/>
          <a:p>
            <a:fld id="{07E1C93C-5050-FC42-8F10-D22D4F119D13}" type="slidenum">
              <a:rPr lang="en-US" smtClean="0"/>
              <a:pPr/>
              <a:t>4</a:t>
            </a:fld>
            <a:endParaRPr lang="en-US" dirty="0"/>
          </a:p>
        </p:txBody>
      </p:sp>
    </p:spTree>
    <p:extLst>
      <p:ext uri="{BB962C8B-B14F-4D97-AF65-F5344CB8AC3E}">
        <p14:creationId xmlns:p14="http://schemas.microsoft.com/office/powerpoint/2010/main" val="1497721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EA1C-977D-49FC-A9BC-F18139565DA2}"/>
              </a:ext>
            </a:extLst>
          </p:cNvPr>
          <p:cNvSpPr>
            <a:spLocks noGrp="1"/>
          </p:cNvSpPr>
          <p:nvPr>
            <p:ph type="title"/>
          </p:nvPr>
        </p:nvSpPr>
        <p:spPr/>
        <p:txBody>
          <a:bodyPr/>
          <a:lstStyle/>
          <a:p>
            <a:r>
              <a:rPr lang="en-US" dirty="0"/>
              <a:t>Typical emittance evolution in machine after ORFP</a:t>
            </a:r>
          </a:p>
        </p:txBody>
      </p:sp>
      <p:pic>
        <p:nvPicPr>
          <p:cNvPr id="7" name="Content Placeholder 6">
            <a:extLst>
              <a:ext uri="{FF2B5EF4-FFF2-40B4-BE49-F238E27FC236}">
                <a16:creationId xmlns:a16="http://schemas.microsoft.com/office/drawing/2014/main" id="{E990FF4D-2412-4542-BA23-1DE850BF11A5}"/>
              </a:ext>
            </a:extLst>
          </p:cNvPr>
          <p:cNvPicPr>
            <a:picLocks noGrp="1" noChangeAspect="1"/>
          </p:cNvPicPr>
          <p:nvPr>
            <p:ph idx="1"/>
          </p:nvPr>
        </p:nvPicPr>
        <p:blipFill>
          <a:blip r:embed="rId2"/>
          <a:stretch>
            <a:fillRect/>
          </a:stretch>
        </p:blipFill>
        <p:spPr>
          <a:xfrm>
            <a:off x="1103947" y="923056"/>
            <a:ext cx="6543761" cy="5011888"/>
          </a:xfrm>
        </p:spPr>
      </p:pic>
      <p:sp>
        <p:nvSpPr>
          <p:cNvPr id="4" name="Footer Placeholder 3">
            <a:extLst>
              <a:ext uri="{FF2B5EF4-FFF2-40B4-BE49-F238E27FC236}">
                <a16:creationId xmlns:a16="http://schemas.microsoft.com/office/drawing/2014/main" id="{114A12B1-B70A-44AE-AC06-F5B95B89755F}"/>
              </a:ext>
            </a:extLst>
          </p:cNvPr>
          <p:cNvSpPr>
            <a:spLocks noGrp="1"/>
          </p:cNvSpPr>
          <p:nvPr>
            <p:ph type="ftr" sz="quarter" idx="11"/>
          </p:nvPr>
        </p:nvSpPr>
        <p:spPr/>
        <p:txBody>
          <a:bodyPr/>
          <a:lstStyle/>
          <a:p>
            <a:r>
              <a:rPr lang="en-US" dirty="0"/>
              <a:t>Beam Optics and tune time assessment</a:t>
            </a:r>
          </a:p>
        </p:txBody>
      </p:sp>
      <p:sp>
        <p:nvSpPr>
          <p:cNvPr id="5" name="Slide Number Placeholder 4">
            <a:extLst>
              <a:ext uri="{FF2B5EF4-FFF2-40B4-BE49-F238E27FC236}">
                <a16:creationId xmlns:a16="http://schemas.microsoft.com/office/drawing/2014/main" id="{17DC0807-93AB-4C5A-BC51-7C8C7D9D7437}"/>
              </a:ext>
            </a:extLst>
          </p:cNvPr>
          <p:cNvSpPr>
            <a:spLocks noGrp="1"/>
          </p:cNvSpPr>
          <p:nvPr>
            <p:ph type="sldNum" sz="quarter" idx="12"/>
          </p:nvPr>
        </p:nvSpPr>
        <p:spPr/>
        <p:txBody>
          <a:bodyPr/>
          <a:lstStyle/>
          <a:p>
            <a:fld id="{07E1C93C-5050-FC42-8F10-D22D4F119D13}" type="slidenum">
              <a:rPr lang="en-US" smtClean="0"/>
              <a:pPr/>
              <a:t>5</a:t>
            </a:fld>
            <a:endParaRPr lang="en-US" dirty="0"/>
          </a:p>
        </p:txBody>
      </p:sp>
    </p:spTree>
    <p:extLst>
      <p:ext uri="{BB962C8B-B14F-4D97-AF65-F5344CB8AC3E}">
        <p14:creationId xmlns:p14="http://schemas.microsoft.com/office/powerpoint/2010/main" val="1559530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Reliability at CEBAF and  contributors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pic>
        <p:nvPicPr>
          <p:cNvPr id="8" name="Picture 7"/>
          <p:cNvPicPr>
            <a:picLocks noChangeAspect="1"/>
          </p:cNvPicPr>
          <p:nvPr/>
        </p:nvPicPr>
        <p:blipFill>
          <a:blip r:embed="rId2"/>
          <a:stretch>
            <a:fillRect/>
          </a:stretch>
        </p:blipFill>
        <p:spPr>
          <a:xfrm>
            <a:off x="285118" y="1061916"/>
            <a:ext cx="7300776" cy="5475582"/>
          </a:xfrm>
          <a:prstGeom prst="rect">
            <a:avLst/>
          </a:prstGeom>
        </p:spPr>
      </p:pic>
      <p:graphicFrame>
        <p:nvGraphicFramePr>
          <p:cNvPr id="3" name="Table 2">
            <a:extLst>
              <a:ext uri="{FF2B5EF4-FFF2-40B4-BE49-F238E27FC236}">
                <a16:creationId xmlns:a16="http://schemas.microsoft.com/office/drawing/2014/main" id="{F75591DC-5EA2-44D1-AFA7-326049779D57}"/>
              </a:ext>
            </a:extLst>
          </p:cNvPr>
          <p:cNvGraphicFramePr>
            <a:graphicFrameLocks noGrp="1"/>
          </p:cNvGraphicFramePr>
          <p:nvPr>
            <p:extLst>
              <p:ext uri="{D42A27DB-BD31-4B8C-83A1-F6EECF244321}">
                <p14:modId xmlns:p14="http://schemas.microsoft.com/office/powerpoint/2010/main" val="3034541727"/>
              </p:ext>
            </p:extLst>
          </p:nvPr>
        </p:nvGraphicFramePr>
        <p:xfrm>
          <a:off x="7388671" y="1638921"/>
          <a:ext cx="1711235" cy="3996496"/>
        </p:xfrm>
        <a:graphic>
          <a:graphicData uri="http://schemas.openxmlformats.org/drawingml/2006/table">
            <a:tbl>
              <a:tblPr firstRow="1" bandRow="1">
                <a:tableStyleId>{5C22544A-7EE6-4342-B048-85BDC9FD1C3A}</a:tableStyleId>
              </a:tblPr>
              <a:tblGrid>
                <a:gridCol w="598712">
                  <a:extLst>
                    <a:ext uri="{9D8B030D-6E8A-4147-A177-3AD203B41FA5}">
                      <a16:colId xmlns:a16="http://schemas.microsoft.com/office/drawing/2014/main" val="3721615886"/>
                    </a:ext>
                  </a:extLst>
                </a:gridCol>
                <a:gridCol w="1112523">
                  <a:extLst>
                    <a:ext uri="{9D8B030D-6E8A-4147-A177-3AD203B41FA5}">
                      <a16:colId xmlns:a16="http://schemas.microsoft.com/office/drawing/2014/main" val="1439610345"/>
                    </a:ext>
                  </a:extLst>
                </a:gridCol>
              </a:tblGrid>
              <a:tr h="888111">
                <a:tc>
                  <a:txBody>
                    <a:bodyPr/>
                    <a:lstStyle/>
                    <a:p>
                      <a:r>
                        <a:rPr lang="en-US" sz="1400" dirty="0"/>
                        <a:t>FY</a:t>
                      </a:r>
                    </a:p>
                  </a:txBody>
                  <a:tcPr/>
                </a:tc>
                <a:tc>
                  <a:txBody>
                    <a:bodyPr/>
                    <a:lstStyle/>
                    <a:p>
                      <a:r>
                        <a:rPr lang="en-US" sz="1400" dirty="0"/>
                        <a:t>% Reliability</a:t>
                      </a:r>
                    </a:p>
                  </a:txBody>
                  <a:tcPr/>
                </a:tc>
                <a:extLst>
                  <a:ext uri="{0D108BD9-81ED-4DB2-BD59-A6C34878D82A}">
                    <a16:rowId xmlns:a16="http://schemas.microsoft.com/office/drawing/2014/main" val="3552511392"/>
                  </a:ext>
                </a:extLst>
              </a:tr>
              <a:tr h="621677">
                <a:tc>
                  <a:txBody>
                    <a:bodyPr/>
                    <a:lstStyle/>
                    <a:p>
                      <a:r>
                        <a:rPr lang="en-US" sz="1400" dirty="0"/>
                        <a:t>FY22</a:t>
                      </a:r>
                    </a:p>
                  </a:txBody>
                  <a:tcPr/>
                </a:tc>
                <a:tc>
                  <a:txBody>
                    <a:bodyPr/>
                    <a:lstStyle/>
                    <a:p>
                      <a:r>
                        <a:rPr lang="en-US" sz="1400" dirty="0"/>
                        <a:t>72.0% </a:t>
                      </a:r>
                    </a:p>
                  </a:txBody>
                  <a:tcPr/>
                </a:tc>
                <a:extLst>
                  <a:ext uri="{0D108BD9-81ED-4DB2-BD59-A6C34878D82A}">
                    <a16:rowId xmlns:a16="http://schemas.microsoft.com/office/drawing/2014/main" val="1717393861"/>
                  </a:ext>
                </a:extLst>
              </a:tr>
              <a:tr h="621677">
                <a:tc>
                  <a:txBody>
                    <a:bodyPr/>
                    <a:lstStyle/>
                    <a:p>
                      <a:r>
                        <a:rPr lang="en-US" sz="1400" dirty="0"/>
                        <a:t>FY21</a:t>
                      </a:r>
                    </a:p>
                  </a:txBody>
                  <a:tcPr/>
                </a:tc>
                <a:tc>
                  <a:txBody>
                    <a:bodyPr/>
                    <a:lstStyle/>
                    <a:p>
                      <a:r>
                        <a:rPr lang="en-US" sz="1400" dirty="0"/>
                        <a:t>70.3%</a:t>
                      </a:r>
                    </a:p>
                  </a:txBody>
                  <a:tcPr/>
                </a:tc>
                <a:extLst>
                  <a:ext uri="{0D108BD9-81ED-4DB2-BD59-A6C34878D82A}">
                    <a16:rowId xmlns:a16="http://schemas.microsoft.com/office/drawing/2014/main" val="538004940"/>
                  </a:ext>
                </a:extLst>
              </a:tr>
              <a:tr h="621677">
                <a:tc>
                  <a:txBody>
                    <a:bodyPr/>
                    <a:lstStyle/>
                    <a:p>
                      <a:r>
                        <a:rPr lang="en-US" sz="1400" dirty="0"/>
                        <a:t>FY20</a:t>
                      </a:r>
                    </a:p>
                  </a:txBody>
                  <a:tcPr/>
                </a:tc>
                <a:tc>
                  <a:txBody>
                    <a:bodyPr/>
                    <a:lstStyle/>
                    <a:p>
                      <a:r>
                        <a:rPr lang="en-US" sz="1400" dirty="0"/>
                        <a:t>68.3%</a:t>
                      </a:r>
                    </a:p>
                  </a:txBody>
                  <a:tcPr/>
                </a:tc>
                <a:extLst>
                  <a:ext uri="{0D108BD9-81ED-4DB2-BD59-A6C34878D82A}">
                    <a16:rowId xmlns:a16="http://schemas.microsoft.com/office/drawing/2014/main" val="398123022"/>
                  </a:ext>
                </a:extLst>
              </a:tr>
              <a:tr h="621677">
                <a:tc>
                  <a:txBody>
                    <a:bodyPr/>
                    <a:lstStyle/>
                    <a:p>
                      <a:r>
                        <a:rPr lang="en-US" sz="1400" dirty="0"/>
                        <a:t>FY19</a:t>
                      </a:r>
                    </a:p>
                  </a:txBody>
                  <a:tcPr/>
                </a:tc>
                <a:tc>
                  <a:txBody>
                    <a:bodyPr/>
                    <a:lstStyle/>
                    <a:p>
                      <a:r>
                        <a:rPr lang="en-US" sz="1400" dirty="0"/>
                        <a:t>81.3%</a:t>
                      </a:r>
                    </a:p>
                  </a:txBody>
                  <a:tcPr/>
                </a:tc>
                <a:extLst>
                  <a:ext uri="{0D108BD9-81ED-4DB2-BD59-A6C34878D82A}">
                    <a16:rowId xmlns:a16="http://schemas.microsoft.com/office/drawing/2014/main" val="3656720666"/>
                  </a:ext>
                </a:extLst>
              </a:tr>
              <a:tr h="621677">
                <a:tc>
                  <a:txBody>
                    <a:bodyPr/>
                    <a:lstStyle/>
                    <a:p>
                      <a:r>
                        <a:rPr lang="en-US" sz="1400" dirty="0"/>
                        <a:t>FY18</a:t>
                      </a:r>
                    </a:p>
                  </a:txBody>
                  <a:tcPr/>
                </a:tc>
                <a:tc>
                  <a:txBody>
                    <a:bodyPr/>
                    <a:lstStyle/>
                    <a:p>
                      <a:r>
                        <a:rPr lang="en-US" sz="1400" dirty="0"/>
                        <a:t>76%</a:t>
                      </a:r>
                    </a:p>
                  </a:txBody>
                  <a:tcPr/>
                </a:tc>
                <a:extLst>
                  <a:ext uri="{0D108BD9-81ED-4DB2-BD59-A6C34878D82A}">
                    <a16:rowId xmlns:a16="http://schemas.microsoft.com/office/drawing/2014/main" val="66946352"/>
                  </a:ext>
                </a:extLst>
              </a:tr>
            </a:tbl>
          </a:graphicData>
        </a:graphic>
      </p:graphicFrame>
    </p:spTree>
    <p:extLst>
      <p:ext uri="{BB962C8B-B14F-4D97-AF65-F5344CB8AC3E}">
        <p14:creationId xmlns:p14="http://schemas.microsoft.com/office/powerpoint/2010/main" val="2654979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0B9F8-C5C2-9898-579F-D942E98B8B02}"/>
              </a:ext>
            </a:extLst>
          </p:cNvPr>
          <p:cNvSpPr>
            <a:spLocks noGrp="1"/>
          </p:cNvSpPr>
          <p:nvPr>
            <p:ph type="title"/>
          </p:nvPr>
        </p:nvSpPr>
        <p:spPr/>
        <p:txBody>
          <a:bodyPr/>
          <a:lstStyle/>
          <a:p>
            <a:r>
              <a:rPr lang="en-US" dirty="0"/>
              <a:t>Model driven setup	</a:t>
            </a:r>
          </a:p>
        </p:txBody>
      </p:sp>
      <p:sp>
        <p:nvSpPr>
          <p:cNvPr id="3" name="Content Placeholder 2">
            <a:extLst>
              <a:ext uri="{FF2B5EF4-FFF2-40B4-BE49-F238E27FC236}">
                <a16:creationId xmlns:a16="http://schemas.microsoft.com/office/drawing/2014/main" id="{B2DB444C-2B9F-4AD3-DA51-0B7C5EC3AF4D}"/>
              </a:ext>
            </a:extLst>
          </p:cNvPr>
          <p:cNvSpPr>
            <a:spLocks noGrp="1"/>
          </p:cNvSpPr>
          <p:nvPr>
            <p:ph idx="1"/>
          </p:nvPr>
        </p:nvSpPr>
        <p:spPr/>
        <p:txBody>
          <a:bodyPr/>
          <a:lstStyle/>
          <a:p>
            <a:r>
              <a:rPr lang="en-US" dirty="0"/>
              <a:t>The machine is setup from a design model which takes into account synchrotron radiation, machine layout, envelope requirements. </a:t>
            </a:r>
          </a:p>
          <a:p>
            <a:pPr marL="0" indent="0">
              <a:buNone/>
            </a:pPr>
            <a:endParaRPr lang="en-US" dirty="0"/>
          </a:p>
          <a:p>
            <a:r>
              <a:rPr lang="en-US" dirty="0"/>
              <a:t>After the initial download, we follow the cold startup and then the ORFP.</a:t>
            </a:r>
          </a:p>
          <a:p>
            <a:endParaRPr lang="en-US" dirty="0"/>
          </a:p>
          <a:p>
            <a:r>
              <a:rPr lang="en-US" dirty="0"/>
              <a:t>Not perfect because:</a:t>
            </a:r>
          </a:p>
          <a:p>
            <a:pPr lvl="1"/>
            <a:r>
              <a:rPr lang="en-US" dirty="0"/>
              <a:t>variance between components in the same family (quads)</a:t>
            </a:r>
          </a:p>
          <a:p>
            <a:pPr lvl="1"/>
            <a:r>
              <a:rPr lang="en-US" dirty="0"/>
              <a:t>Stray fields</a:t>
            </a:r>
          </a:p>
          <a:p>
            <a:pPr lvl="1"/>
            <a:r>
              <a:rPr lang="en-US" dirty="0"/>
              <a:t>Effect of gradient profiles on focusing</a:t>
            </a:r>
          </a:p>
          <a:p>
            <a:pPr lvl="1"/>
            <a:r>
              <a:rPr lang="en-US" dirty="0"/>
              <a:t>Variance in incoming beam from injector (laser, bunch formation, current etc..)</a:t>
            </a:r>
          </a:p>
          <a:p>
            <a:pPr lvl="1"/>
            <a:r>
              <a:rPr lang="en-US" dirty="0"/>
              <a:t>Reproducibility of the transport matching process</a:t>
            </a:r>
          </a:p>
          <a:p>
            <a:pPr lvl="1"/>
            <a:endParaRPr lang="en-US" dirty="0"/>
          </a:p>
          <a:p>
            <a:endParaRPr lang="en-US" dirty="0"/>
          </a:p>
        </p:txBody>
      </p:sp>
      <p:sp>
        <p:nvSpPr>
          <p:cNvPr id="4" name="Footer Placeholder 3">
            <a:extLst>
              <a:ext uri="{FF2B5EF4-FFF2-40B4-BE49-F238E27FC236}">
                <a16:creationId xmlns:a16="http://schemas.microsoft.com/office/drawing/2014/main" id="{3610310B-6CB1-91BC-C8C3-B4D5F55983CB}"/>
              </a:ext>
            </a:extLst>
          </p:cNvPr>
          <p:cNvSpPr>
            <a:spLocks noGrp="1"/>
          </p:cNvSpPr>
          <p:nvPr>
            <p:ph type="ftr" sz="quarter" idx="11"/>
          </p:nvPr>
        </p:nvSpPr>
        <p:spPr/>
        <p:txBody>
          <a:bodyPr/>
          <a:lstStyle/>
          <a:p>
            <a:r>
              <a:rPr lang="en-US" dirty="0"/>
              <a:t>Beam Optics and tune time assessment</a:t>
            </a:r>
          </a:p>
        </p:txBody>
      </p:sp>
      <p:sp>
        <p:nvSpPr>
          <p:cNvPr id="5" name="Slide Number Placeholder 4">
            <a:extLst>
              <a:ext uri="{FF2B5EF4-FFF2-40B4-BE49-F238E27FC236}">
                <a16:creationId xmlns:a16="http://schemas.microsoft.com/office/drawing/2014/main" id="{954CFCCB-D7C2-5B7A-3B8B-582208DBC37D}"/>
              </a:ext>
            </a:extLst>
          </p:cNvPr>
          <p:cNvSpPr>
            <a:spLocks noGrp="1"/>
          </p:cNvSpPr>
          <p:nvPr>
            <p:ph type="sldNum" sz="quarter" idx="12"/>
          </p:nvPr>
        </p:nvSpPr>
        <p:spPr/>
        <p:txBody>
          <a:bodyPr/>
          <a:lstStyle/>
          <a:p>
            <a:fld id="{07E1C93C-5050-FC42-8F10-D22D4F119D13}" type="slidenum">
              <a:rPr lang="en-US" smtClean="0"/>
              <a:pPr/>
              <a:t>7</a:t>
            </a:fld>
            <a:endParaRPr lang="en-US" dirty="0"/>
          </a:p>
        </p:txBody>
      </p:sp>
    </p:spTree>
    <p:extLst>
      <p:ext uri="{BB962C8B-B14F-4D97-AF65-F5344CB8AC3E}">
        <p14:creationId xmlns:p14="http://schemas.microsoft.com/office/powerpoint/2010/main" val="4020526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FC4A-1946-493B-BFBC-D2D28F2B6ACE}"/>
              </a:ext>
            </a:extLst>
          </p:cNvPr>
          <p:cNvSpPr>
            <a:spLocks noGrp="1"/>
          </p:cNvSpPr>
          <p:nvPr>
            <p:ph type="title"/>
          </p:nvPr>
        </p:nvSpPr>
        <p:spPr/>
        <p:txBody>
          <a:bodyPr/>
          <a:lstStyle/>
          <a:p>
            <a:r>
              <a:rPr lang="en-US" dirty="0"/>
              <a:t>Tuning quad adjustments, June 2022 setup</a:t>
            </a:r>
          </a:p>
        </p:txBody>
      </p:sp>
      <p:pic>
        <p:nvPicPr>
          <p:cNvPr id="7" name="Content Placeholder 6">
            <a:extLst>
              <a:ext uri="{FF2B5EF4-FFF2-40B4-BE49-F238E27FC236}">
                <a16:creationId xmlns:a16="http://schemas.microsoft.com/office/drawing/2014/main" id="{BE226BA2-5EF7-4C3C-AB23-7F7A7ADB15F8}"/>
              </a:ext>
            </a:extLst>
          </p:cNvPr>
          <p:cNvPicPr>
            <a:picLocks noGrp="1" noChangeAspect="1"/>
          </p:cNvPicPr>
          <p:nvPr>
            <p:ph idx="1"/>
          </p:nvPr>
        </p:nvPicPr>
        <p:blipFill>
          <a:blip r:embed="rId2"/>
          <a:stretch>
            <a:fillRect/>
          </a:stretch>
        </p:blipFill>
        <p:spPr>
          <a:xfrm>
            <a:off x="513721" y="1037075"/>
            <a:ext cx="7788315" cy="2187130"/>
          </a:xfrm>
        </p:spPr>
      </p:pic>
      <p:sp>
        <p:nvSpPr>
          <p:cNvPr id="5" name="Slide Number Placeholder 4">
            <a:extLst>
              <a:ext uri="{FF2B5EF4-FFF2-40B4-BE49-F238E27FC236}">
                <a16:creationId xmlns:a16="http://schemas.microsoft.com/office/drawing/2014/main" id="{6751AB71-9224-45CB-821B-2B1642E86E0C}"/>
              </a:ext>
            </a:extLst>
          </p:cNvPr>
          <p:cNvSpPr>
            <a:spLocks noGrp="1"/>
          </p:cNvSpPr>
          <p:nvPr>
            <p:ph type="sldNum" sz="quarter" idx="12"/>
          </p:nvPr>
        </p:nvSpPr>
        <p:spPr/>
        <p:txBody>
          <a:bodyPr/>
          <a:lstStyle/>
          <a:p>
            <a:fld id="{07E1C93C-5050-FC42-8F10-D22D4F119D13}" type="slidenum">
              <a:rPr lang="en-US" smtClean="0"/>
              <a:pPr/>
              <a:t>8</a:t>
            </a:fld>
            <a:endParaRPr lang="en-US" dirty="0"/>
          </a:p>
        </p:txBody>
      </p:sp>
      <p:sp>
        <p:nvSpPr>
          <p:cNvPr id="9" name="TextBox 8">
            <a:extLst>
              <a:ext uri="{FF2B5EF4-FFF2-40B4-BE49-F238E27FC236}">
                <a16:creationId xmlns:a16="http://schemas.microsoft.com/office/drawing/2014/main" id="{A847CDD2-6327-4834-AEDB-A2FD14ADD74B}"/>
              </a:ext>
            </a:extLst>
          </p:cNvPr>
          <p:cNvSpPr txBox="1"/>
          <p:nvPr/>
        </p:nvSpPr>
        <p:spPr>
          <a:xfrm>
            <a:off x="4913923" y="754662"/>
            <a:ext cx="908518" cy="369332"/>
          </a:xfrm>
          <a:prstGeom prst="rect">
            <a:avLst/>
          </a:prstGeom>
          <a:noFill/>
        </p:spPr>
        <p:txBody>
          <a:bodyPr wrap="none" rtlCol="0">
            <a:spAutoFit/>
          </a:bodyPr>
          <a:lstStyle/>
          <a:p>
            <a:r>
              <a:rPr lang="en-US" dirty="0"/>
              <a:t>percent</a:t>
            </a:r>
          </a:p>
        </p:txBody>
      </p:sp>
      <p:sp>
        <p:nvSpPr>
          <p:cNvPr id="10" name="TextBox 9">
            <a:extLst>
              <a:ext uri="{FF2B5EF4-FFF2-40B4-BE49-F238E27FC236}">
                <a16:creationId xmlns:a16="http://schemas.microsoft.com/office/drawing/2014/main" id="{386BCA62-5EE1-4AE0-8EF3-0F5B13295BD7}"/>
              </a:ext>
            </a:extLst>
          </p:cNvPr>
          <p:cNvSpPr txBox="1"/>
          <p:nvPr/>
        </p:nvSpPr>
        <p:spPr>
          <a:xfrm>
            <a:off x="2333728" y="754662"/>
            <a:ext cx="795411" cy="369332"/>
          </a:xfrm>
          <a:prstGeom prst="rect">
            <a:avLst/>
          </a:prstGeom>
          <a:noFill/>
        </p:spPr>
        <p:txBody>
          <a:bodyPr wrap="none" rtlCol="0">
            <a:spAutoFit/>
          </a:bodyPr>
          <a:lstStyle/>
          <a:p>
            <a:r>
              <a:rPr lang="en-US" dirty="0"/>
              <a:t>design</a:t>
            </a:r>
          </a:p>
        </p:txBody>
      </p:sp>
      <p:sp>
        <p:nvSpPr>
          <p:cNvPr id="11" name="TextBox 10">
            <a:extLst>
              <a:ext uri="{FF2B5EF4-FFF2-40B4-BE49-F238E27FC236}">
                <a16:creationId xmlns:a16="http://schemas.microsoft.com/office/drawing/2014/main" id="{52C454FE-70C6-4F7F-B25A-22AF9814C270}"/>
              </a:ext>
            </a:extLst>
          </p:cNvPr>
          <p:cNvSpPr txBox="1"/>
          <p:nvPr/>
        </p:nvSpPr>
        <p:spPr>
          <a:xfrm>
            <a:off x="3129139" y="754662"/>
            <a:ext cx="989373" cy="369332"/>
          </a:xfrm>
          <a:prstGeom prst="rect">
            <a:avLst/>
          </a:prstGeom>
          <a:noFill/>
        </p:spPr>
        <p:txBody>
          <a:bodyPr wrap="none" rtlCol="0">
            <a:spAutoFit/>
          </a:bodyPr>
          <a:lstStyle/>
          <a:p>
            <a:r>
              <a:rPr lang="en-US" dirty="0"/>
              <a:t>machine</a:t>
            </a:r>
          </a:p>
        </p:txBody>
      </p:sp>
      <p:sp>
        <p:nvSpPr>
          <p:cNvPr id="12" name="TextBox 11">
            <a:extLst>
              <a:ext uri="{FF2B5EF4-FFF2-40B4-BE49-F238E27FC236}">
                <a16:creationId xmlns:a16="http://schemas.microsoft.com/office/drawing/2014/main" id="{CCDD24D2-3880-466D-B365-66FFC2B05D01}"/>
              </a:ext>
            </a:extLst>
          </p:cNvPr>
          <p:cNvSpPr txBox="1"/>
          <p:nvPr/>
        </p:nvSpPr>
        <p:spPr>
          <a:xfrm>
            <a:off x="4042895" y="754662"/>
            <a:ext cx="498213" cy="369332"/>
          </a:xfrm>
          <a:prstGeom prst="rect">
            <a:avLst/>
          </a:prstGeom>
          <a:noFill/>
        </p:spPr>
        <p:txBody>
          <a:bodyPr wrap="none" rtlCol="0">
            <a:spAutoFit/>
          </a:bodyPr>
          <a:lstStyle/>
          <a:p>
            <a:r>
              <a:rPr lang="en-US" dirty="0"/>
              <a:t>diff</a:t>
            </a:r>
          </a:p>
        </p:txBody>
      </p:sp>
      <p:sp>
        <p:nvSpPr>
          <p:cNvPr id="14" name="TextBox 13">
            <a:extLst>
              <a:ext uri="{FF2B5EF4-FFF2-40B4-BE49-F238E27FC236}">
                <a16:creationId xmlns:a16="http://schemas.microsoft.com/office/drawing/2014/main" id="{5176F8E2-605E-4D1B-BA47-256290D73B98}"/>
              </a:ext>
            </a:extLst>
          </p:cNvPr>
          <p:cNvSpPr txBox="1"/>
          <p:nvPr/>
        </p:nvSpPr>
        <p:spPr>
          <a:xfrm>
            <a:off x="308920" y="3720794"/>
            <a:ext cx="7625549" cy="646331"/>
          </a:xfrm>
          <a:prstGeom prst="rect">
            <a:avLst/>
          </a:prstGeom>
          <a:noFill/>
        </p:spPr>
        <p:txBody>
          <a:bodyPr wrap="none" rtlCol="0">
            <a:spAutoFit/>
          </a:bodyPr>
          <a:lstStyle/>
          <a:p>
            <a:r>
              <a:rPr lang="en-US" dirty="0"/>
              <a:t>Relatively small adjustment for match into NL and then 1E match. This indicates</a:t>
            </a:r>
          </a:p>
          <a:p>
            <a:r>
              <a:rPr lang="en-US" dirty="0"/>
              <a:t> the modeling of the focusing in the </a:t>
            </a:r>
            <a:r>
              <a:rPr lang="en-US" dirty="0" err="1"/>
              <a:t>linac</a:t>
            </a:r>
            <a:r>
              <a:rPr lang="en-US" dirty="0"/>
              <a:t> is well understood.</a:t>
            </a:r>
          </a:p>
        </p:txBody>
      </p:sp>
      <p:pic>
        <p:nvPicPr>
          <p:cNvPr id="16" name="Picture 15">
            <a:extLst>
              <a:ext uri="{FF2B5EF4-FFF2-40B4-BE49-F238E27FC236}">
                <a16:creationId xmlns:a16="http://schemas.microsoft.com/office/drawing/2014/main" id="{D1EAE1CE-E6A7-45FF-A15B-669AC3B14453}"/>
              </a:ext>
            </a:extLst>
          </p:cNvPr>
          <p:cNvPicPr>
            <a:picLocks noChangeAspect="1"/>
          </p:cNvPicPr>
          <p:nvPr/>
        </p:nvPicPr>
        <p:blipFill>
          <a:blip r:embed="rId3"/>
          <a:stretch>
            <a:fillRect/>
          </a:stretch>
        </p:blipFill>
        <p:spPr>
          <a:xfrm>
            <a:off x="646353" y="4383972"/>
            <a:ext cx="8535140" cy="1318374"/>
          </a:xfrm>
          <a:prstGeom prst="rect">
            <a:avLst/>
          </a:prstGeom>
        </p:spPr>
      </p:pic>
      <p:sp>
        <p:nvSpPr>
          <p:cNvPr id="17" name="TextBox 16">
            <a:extLst>
              <a:ext uri="{FF2B5EF4-FFF2-40B4-BE49-F238E27FC236}">
                <a16:creationId xmlns:a16="http://schemas.microsoft.com/office/drawing/2014/main" id="{FEB8AE0B-BC6D-4277-8919-8DD01AFDF152}"/>
              </a:ext>
            </a:extLst>
          </p:cNvPr>
          <p:cNvSpPr txBox="1"/>
          <p:nvPr/>
        </p:nvSpPr>
        <p:spPr>
          <a:xfrm>
            <a:off x="496250" y="5878226"/>
            <a:ext cx="7591502" cy="646331"/>
          </a:xfrm>
          <a:prstGeom prst="rect">
            <a:avLst/>
          </a:prstGeom>
          <a:noFill/>
        </p:spPr>
        <p:txBody>
          <a:bodyPr wrap="none" rtlCol="0">
            <a:spAutoFit/>
          </a:bodyPr>
          <a:lstStyle/>
          <a:p>
            <a:r>
              <a:rPr lang="en-US" dirty="0"/>
              <a:t>Same pattern for 2E.  Mainly two quads (S06/S10) to adjust the phase advance </a:t>
            </a:r>
          </a:p>
          <a:p>
            <a:r>
              <a:rPr lang="en-US" dirty="0"/>
              <a:t>for the match.</a:t>
            </a:r>
          </a:p>
        </p:txBody>
      </p:sp>
      <p:sp>
        <p:nvSpPr>
          <p:cNvPr id="3" name="Rectangle 2">
            <a:extLst>
              <a:ext uri="{FF2B5EF4-FFF2-40B4-BE49-F238E27FC236}">
                <a16:creationId xmlns:a16="http://schemas.microsoft.com/office/drawing/2014/main" id="{5E269BBB-C0BA-46B0-B645-1DF45A3DFCAE}"/>
              </a:ext>
            </a:extLst>
          </p:cNvPr>
          <p:cNvSpPr/>
          <p:nvPr/>
        </p:nvSpPr>
        <p:spPr>
          <a:xfrm>
            <a:off x="646353" y="4759420"/>
            <a:ext cx="7077220" cy="168675"/>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0D18583-58B0-45C8-B220-5427E2D6CB41}"/>
              </a:ext>
            </a:extLst>
          </p:cNvPr>
          <p:cNvSpPr/>
          <p:nvPr/>
        </p:nvSpPr>
        <p:spPr>
          <a:xfrm>
            <a:off x="646353" y="1811045"/>
            <a:ext cx="7077220" cy="168675"/>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B60083-FBAE-4544-BC76-7712B3E612D1}"/>
              </a:ext>
            </a:extLst>
          </p:cNvPr>
          <p:cNvSpPr/>
          <p:nvPr/>
        </p:nvSpPr>
        <p:spPr>
          <a:xfrm>
            <a:off x="688197" y="5471531"/>
            <a:ext cx="7077220" cy="168675"/>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3">
            <a:extLst>
              <a:ext uri="{FF2B5EF4-FFF2-40B4-BE49-F238E27FC236}">
                <a16:creationId xmlns:a16="http://schemas.microsoft.com/office/drawing/2014/main" id="{9B09F5F1-C2ED-48D6-B0A1-38B3258D3D79}"/>
              </a:ext>
            </a:extLst>
          </p:cNvPr>
          <p:cNvSpPr>
            <a:spLocks noGrp="1"/>
          </p:cNvSpPr>
          <p:nvPr>
            <p:ph type="ftr" sz="quarter" idx="11"/>
          </p:nvPr>
        </p:nvSpPr>
        <p:spPr>
          <a:xfrm>
            <a:off x="309563" y="6467475"/>
            <a:ext cx="3917950" cy="311150"/>
          </a:xfrm>
        </p:spPr>
        <p:txBody>
          <a:bodyPr/>
          <a:lstStyle/>
          <a:p>
            <a:r>
              <a:rPr lang="en-US" dirty="0"/>
              <a:t>Beam Optics and tune time assessment</a:t>
            </a:r>
          </a:p>
        </p:txBody>
      </p:sp>
    </p:spTree>
    <p:extLst>
      <p:ext uri="{BB962C8B-B14F-4D97-AF65-F5344CB8AC3E}">
        <p14:creationId xmlns:p14="http://schemas.microsoft.com/office/powerpoint/2010/main" val="3589789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C9F1-32CE-A265-A4B9-C06144603AB4}"/>
              </a:ext>
            </a:extLst>
          </p:cNvPr>
          <p:cNvSpPr>
            <a:spLocks noGrp="1"/>
          </p:cNvSpPr>
          <p:nvPr>
            <p:ph type="title"/>
          </p:nvPr>
        </p:nvSpPr>
        <p:spPr/>
        <p:txBody>
          <a:bodyPr/>
          <a:lstStyle/>
          <a:p>
            <a:r>
              <a:rPr lang="en-US" dirty="0"/>
              <a:t>Tune time	</a:t>
            </a:r>
          </a:p>
        </p:txBody>
      </p:sp>
      <p:sp>
        <p:nvSpPr>
          <p:cNvPr id="3" name="Content Placeholder 2">
            <a:extLst>
              <a:ext uri="{FF2B5EF4-FFF2-40B4-BE49-F238E27FC236}">
                <a16:creationId xmlns:a16="http://schemas.microsoft.com/office/drawing/2014/main" id="{5B0EE3D8-82F8-3CA0-A6E1-607CD9B794D4}"/>
              </a:ext>
            </a:extLst>
          </p:cNvPr>
          <p:cNvSpPr>
            <a:spLocks noGrp="1"/>
          </p:cNvSpPr>
          <p:nvPr>
            <p:ph idx="1"/>
          </p:nvPr>
        </p:nvSpPr>
        <p:spPr/>
        <p:txBody>
          <a:bodyPr/>
          <a:lstStyle/>
          <a:p>
            <a:r>
              <a:rPr lang="en-US" dirty="0"/>
              <a:t>This includes a variety of situations such as:</a:t>
            </a:r>
          </a:p>
          <a:p>
            <a:endParaRPr lang="en-US" dirty="0"/>
          </a:p>
          <a:p>
            <a:r>
              <a:rPr lang="en-US" dirty="0"/>
              <a:t>Beam checks</a:t>
            </a:r>
          </a:p>
          <a:p>
            <a:r>
              <a:rPr lang="en-US" dirty="0"/>
              <a:t>Machine steering due to component drifts (injector for example)</a:t>
            </a:r>
          </a:p>
          <a:p>
            <a:r>
              <a:rPr lang="en-US" dirty="0"/>
              <a:t>Pathlength corrections</a:t>
            </a:r>
          </a:p>
          <a:p>
            <a:r>
              <a:rPr lang="en-US" dirty="0"/>
              <a:t>Experimental hall requests for a different beam position/envelope.</a:t>
            </a:r>
          </a:p>
          <a:p>
            <a:r>
              <a:rPr lang="en-US" dirty="0"/>
              <a:t>Anytime there is an issue for which we do not know the underlying cause and requiring stoppage of physics beam delivery and investigation (for example, chronic beam loss)</a:t>
            </a:r>
          </a:p>
          <a:p>
            <a:r>
              <a:rPr lang="en-US" dirty="0"/>
              <a:t>Operational errors</a:t>
            </a:r>
          </a:p>
          <a:p>
            <a:r>
              <a:rPr lang="en-US" dirty="0"/>
              <a:t>Optics errors (wrong setpoints, incorrect match, faulty locks)</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DF9AF3AB-7C5E-629A-0081-B6A8DC2FA833}"/>
              </a:ext>
            </a:extLst>
          </p:cNvPr>
          <p:cNvSpPr>
            <a:spLocks noGrp="1"/>
          </p:cNvSpPr>
          <p:nvPr>
            <p:ph type="ftr" sz="quarter" idx="11"/>
          </p:nvPr>
        </p:nvSpPr>
        <p:spPr/>
        <p:txBody>
          <a:bodyPr/>
          <a:lstStyle/>
          <a:p>
            <a:r>
              <a:rPr lang="en-US" dirty="0"/>
              <a:t>Beam Optics and tune time assessment</a:t>
            </a:r>
          </a:p>
        </p:txBody>
      </p:sp>
      <p:sp>
        <p:nvSpPr>
          <p:cNvPr id="5" name="Slide Number Placeholder 4">
            <a:extLst>
              <a:ext uri="{FF2B5EF4-FFF2-40B4-BE49-F238E27FC236}">
                <a16:creationId xmlns:a16="http://schemas.microsoft.com/office/drawing/2014/main" id="{53DC7F57-0A8C-F625-8F15-A2FF4A7DDA9F}"/>
              </a:ext>
            </a:extLst>
          </p:cNvPr>
          <p:cNvSpPr>
            <a:spLocks noGrp="1"/>
          </p:cNvSpPr>
          <p:nvPr>
            <p:ph type="sldNum" sz="quarter" idx="12"/>
          </p:nvPr>
        </p:nvSpPr>
        <p:spPr/>
        <p:txBody>
          <a:bodyPr/>
          <a:lstStyle/>
          <a:p>
            <a:fld id="{07E1C93C-5050-FC42-8F10-D22D4F119D13}" type="slidenum">
              <a:rPr lang="en-US" smtClean="0"/>
              <a:pPr/>
              <a:t>9</a:t>
            </a:fld>
            <a:endParaRPr lang="en-US" dirty="0"/>
          </a:p>
        </p:txBody>
      </p:sp>
    </p:spTree>
    <p:extLst>
      <p:ext uri="{BB962C8B-B14F-4D97-AF65-F5344CB8AC3E}">
        <p14:creationId xmlns:p14="http://schemas.microsoft.com/office/powerpoint/2010/main" val="2843391642"/>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Format PowerPoint Template.pptx" id="{76A522FA-4D8F-48B9-B58D-2BDFFF3EC6AF}" vid="{7562D16B-8812-40B1-BFDD-C56C8E5BDE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1B1D514388CB41A0EEF7AB490ED85B" ma:contentTypeVersion="12" ma:contentTypeDescription="Create a new document." ma:contentTypeScope="" ma:versionID="d633ee0f6d5913132600a671dcf31bb7">
  <xsd:schema xmlns:xsd="http://www.w3.org/2001/XMLSchema" xmlns:xs="http://www.w3.org/2001/XMLSchema" xmlns:p="http://schemas.microsoft.com/office/2006/metadata/properties" xmlns:ns3="426b74de-0581-4e94-90c0-1abf6215444e" xmlns:ns4="dcff909e-542d-4672-8557-4ef8d9009dce" targetNamespace="http://schemas.microsoft.com/office/2006/metadata/properties" ma:root="true" ma:fieldsID="f7e6cfae8f9dc93b543e26c0a21aff8d" ns3:_="" ns4:_="">
    <xsd:import namespace="426b74de-0581-4e94-90c0-1abf6215444e"/>
    <xsd:import namespace="dcff909e-542d-4672-8557-4ef8d9009dc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6b74de-0581-4e94-90c0-1abf621544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ff909e-542d-4672-8557-4ef8d9009dc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26b74de-0581-4e94-90c0-1abf6215444e" xsi:nil="true"/>
  </documentManagement>
</p:properties>
</file>

<file path=customXml/itemProps1.xml><?xml version="1.0" encoding="utf-8"?>
<ds:datastoreItem xmlns:ds="http://schemas.openxmlformats.org/officeDocument/2006/customXml" ds:itemID="{48F497DA-51E8-4688-A1A7-A550C9DF64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6b74de-0581-4e94-90c0-1abf6215444e"/>
    <ds:schemaRef ds:uri="dcff909e-542d-4672-8557-4ef8d9009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B2EEDE-3CA3-4C8D-A177-4558859F05B2}">
  <ds:schemaRefs>
    <ds:schemaRef ds:uri="http://schemas.microsoft.com/sharepoint/v3/contenttype/forms"/>
  </ds:schemaRefs>
</ds:datastoreItem>
</file>

<file path=customXml/itemProps3.xml><?xml version="1.0" encoding="utf-8"?>
<ds:datastoreItem xmlns:ds="http://schemas.openxmlformats.org/officeDocument/2006/customXml" ds:itemID="{DD59C2EE-EC77-4A65-ADEA-F98DE5E6281D}">
  <ds:schemaRefs>
    <ds:schemaRef ds:uri="http://purl.org/dc/elements/1.1/"/>
    <ds:schemaRef ds:uri="http://schemas.microsoft.com/office/2006/metadata/properties"/>
    <ds:schemaRef ds:uri="http://schemas.microsoft.com/office/2006/documentManagement/types"/>
    <ds:schemaRef ds:uri="http://schemas.microsoft.com/office/infopath/2007/PartnerControls"/>
    <ds:schemaRef ds:uri="dcff909e-542d-4672-8557-4ef8d9009dce"/>
    <ds:schemaRef ds:uri="http://purl.org/dc/dcmitype/"/>
    <ds:schemaRef ds:uri="http://www.w3.org/XML/1998/namespace"/>
    <ds:schemaRef ds:uri="http://schemas.openxmlformats.org/package/2006/metadata/core-properties"/>
    <ds:schemaRef ds:uri="426b74de-0581-4e94-90c0-1abf6215444e"/>
    <ds:schemaRef ds:uri="http://purl.org/dc/terms/"/>
  </ds:schemaRefs>
</ds:datastoreItem>
</file>

<file path=docProps/app.xml><?xml version="1.0" encoding="utf-8"?>
<Properties xmlns="http://schemas.openxmlformats.org/officeDocument/2006/extended-properties" xmlns:vt="http://schemas.openxmlformats.org/officeDocument/2006/docPropsVTypes">
  <Template>Standard Format PowerPoint Template</Template>
  <TotalTime>6214</TotalTime>
  <Words>1482</Words>
  <Application>Microsoft Office PowerPoint</Application>
  <PresentationFormat>On-screen Show (4:3)</PresentationFormat>
  <Paragraphs>431</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.PingFangSC-Regular</vt:lpstr>
      <vt:lpstr>Arial</vt:lpstr>
      <vt:lpstr>Calibri</vt:lpstr>
      <vt:lpstr>PingFangSC-Regular</vt:lpstr>
      <vt:lpstr>Office Theme</vt:lpstr>
      <vt:lpstr>CEBAF tune time and setup</vt:lpstr>
      <vt:lpstr>FY2022 in numbers</vt:lpstr>
      <vt:lpstr>Planning for machine startup and setup</vt:lpstr>
      <vt:lpstr>Restoration planning</vt:lpstr>
      <vt:lpstr>Typical emittance evolution in machine after ORFP</vt:lpstr>
      <vt:lpstr>Reliability at CEBAF and  contributors</vt:lpstr>
      <vt:lpstr>Model driven setup </vt:lpstr>
      <vt:lpstr>Tuning quad adjustments, June 2022 setup</vt:lpstr>
      <vt:lpstr>Tune time </vt:lpstr>
      <vt:lpstr>Bunchlength measurement at 1A, laser comparison</vt:lpstr>
      <vt:lpstr>Tune comparison</vt:lpstr>
      <vt:lpstr>Case study, chronic beam loss at 0R06 (and 8E02) for C beam</vt:lpstr>
      <vt:lpstr>Root Cause Analysis</vt:lpstr>
      <vt:lpstr>Root cause analysis (cont)</vt:lpstr>
      <vt:lpstr>Adequacy of the BLM system</vt:lpstr>
      <vt:lpstr>Improving reliability: Optimizing for reduced radiation</vt:lpstr>
      <vt:lpstr>Consequence of radiation damage on bpms</vt:lpstr>
      <vt:lpstr>Global synchronized locks</vt:lpstr>
      <vt:lpstr>Human performance Improvement</vt:lpstr>
      <vt:lpstr>Looking ahead:  Future experiments</vt:lpstr>
      <vt:lpstr>Backup slides</vt:lpstr>
      <vt:lpstr>Optical matching around the machine</vt:lpstr>
      <vt:lpstr>Machine matching </vt:lpstr>
      <vt:lpstr>Machine matching (cont)</vt:lpstr>
      <vt:lpstr>Machine matching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CEBAF reliability, tune time and setup</dc:title>
  <dc:creator>Yves Roblin</dc:creator>
  <cp:lastModifiedBy>Yves Roblin</cp:lastModifiedBy>
  <cp:revision>11</cp:revision>
  <dcterms:created xsi:type="dcterms:W3CDTF">2023-05-31T14:54:03Z</dcterms:created>
  <dcterms:modified xsi:type="dcterms:W3CDTF">2023-06-05T17:39:29Z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0x010100C41B1D514388CB41A0EEF7AB490ED85B</vt:lpwstr>
  </property>
</Properties>
</file>