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7" r:id="rId4"/>
    <p:sldId id="259" r:id="rId5"/>
    <p:sldId id="261" r:id="rId6"/>
    <p:sldId id="5464" r:id="rId7"/>
    <p:sldId id="5465"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6366"/>
  </p:normalViewPr>
  <p:slideViewPr>
    <p:cSldViewPr snapToGrid="0">
      <p:cViewPr varScale="1">
        <p:scale>
          <a:sx n="124" d="100"/>
          <a:sy n="124" d="100"/>
        </p:scale>
        <p:origin x="42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8C3E9-98B4-CE83-0F74-B165DF7589B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2E5B963-1506-D8D1-D3BD-96FD76BE37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C004D1F-51FD-C985-8684-9F1837EFE791}"/>
              </a:ext>
            </a:extLst>
          </p:cNvPr>
          <p:cNvSpPr>
            <a:spLocks noGrp="1"/>
          </p:cNvSpPr>
          <p:nvPr>
            <p:ph type="dt" sz="half" idx="10"/>
          </p:nvPr>
        </p:nvSpPr>
        <p:spPr/>
        <p:txBody>
          <a:bodyPr/>
          <a:lstStyle/>
          <a:p>
            <a:fld id="{F00FE83A-77F9-7F41-88A8-7E92D23A5C8F}" type="datetimeFigureOut">
              <a:rPr lang="en-US" smtClean="0"/>
              <a:t>6/5/23</a:t>
            </a:fld>
            <a:endParaRPr lang="en-US"/>
          </a:p>
        </p:txBody>
      </p:sp>
      <p:sp>
        <p:nvSpPr>
          <p:cNvPr id="5" name="Footer Placeholder 4">
            <a:extLst>
              <a:ext uri="{FF2B5EF4-FFF2-40B4-BE49-F238E27FC236}">
                <a16:creationId xmlns:a16="http://schemas.microsoft.com/office/drawing/2014/main" id="{E90B01A7-6637-194E-A2C8-F0399BDE12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546874-A2E2-4098-A719-C79F87506480}"/>
              </a:ext>
            </a:extLst>
          </p:cNvPr>
          <p:cNvSpPr>
            <a:spLocks noGrp="1"/>
          </p:cNvSpPr>
          <p:nvPr>
            <p:ph type="sldNum" sz="quarter" idx="12"/>
          </p:nvPr>
        </p:nvSpPr>
        <p:spPr/>
        <p:txBody>
          <a:bodyPr/>
          <a:lstStyle/>
          <a:p>
            <a:fld id="{3A240D60-ADC1-9F43-93A6-5D9E6F3DE8DB}" type="slidenum">
              <a:rPr lang="en-US" smtClean="0"/>
              <a:t>‹#›</a:t>
            </a:fld>
            <a:endParaRPr lang="en-US"/>
          </a:p>
        </p:txBody>
      </p:sp>
    </p:spTree>
    <p:extLst>
      <p:ext uri="{BB962C8B-B14F-4D97-AF65-F5344CB8AC3E}">
        <p14:creationId xmlns:p14="http://schemas.microsoft.com/office/powerpoint/2010/main" val="1555593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DD449-358A-B2CD-629C-3F7145C911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F0D1C6-C7D7-7F0E-C869-8D328D8C5C1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CA58DC-AC4B-F270-D46B-F0035E9082E0}"/>
              </a:ext>
            </a:extLst>
          </p:cNvPr>
          <p:cNvSpPr>
            <a:spLocks noGrp="1"/>
          </p:cNvSpPr>
          <p:nvPr>
            <p:ph type="dt" sz="half" idx="10"/>
          </p:nvPr>
        </p:nvSpPr>
        <p:spPr/>
        <p:txBody>
          <a:bodyPr/>
          <a:lstStyle/>
          <a:p>
            <a:fld id="{F00FE83A-77F9-7F41-88A8-7E92D23A5C8F}" type="datetimeFigureOut">
              <a:rPr lang="en-US" smtClean="0"/>
              <a:t>6/5/23</a:t>
            </a:fld>
            <a:endParaRPr lang="en-US"/>
          </a:p>
        </p:txBody>
      </p:sp>
      <p:sp>
        <p:nvSpPr>
          <p:cNvPr id="5" name="Footer Placeholder 4">
            <a:extLst>
              <a:ext uri="{FF2B5EF4-FFF2-40B4-BE49-F238E27FC236}">
                <a16:creationId xmlns:a16="http://schemas.microsoft.com/office/drawing/2014/main" id="{939A6B9C-64CD-C11E-3ACB-8C66064DDE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8EFCF5-AD08-D82D-7A18-9517A7E988AC}"/>
              </a:ext>
            </a:extLst>
          </p:cNvPr>
          <p:cNvSpPr>
            <a:spLocks noGrp="1"/>
          </p:cNvSpPr>
          <p:nvPr>
            <p:ph type="sldNum" sz="quarter" idx="12"/>
          </p:nvPr>
        </p:nvSpPr>
        <p:spPr/>
        <p:txBody>
          <a:bodyPr/>
          <a:lstStyle/>
          <a:p>
            <a:fld id="{3A240D60-ADC1-9F43-93A6-5D9E6F3DE8DB}" type="slidenum">
              <a:rPr lang="en-US" smtClean="0"/>
              <a:t>‹#›</a:t>
            </a:fld>
            <a:endParaRPr lang="en-US"/>
          </a:p>
        </p:txBody>
      </p:sp>
    </p:spTree>
    <p:extLst>
      <p:ext uri="{BB962C8B-B14F-4D97-AF65-F5344CB8AC3E}">
        <p14:creationId xmlns:p14="http://schemas.microsoft.com/office/powerpoint/2010/main" val="2809797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20D6A8-FB08-2967-CDFB-46C02982E4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EDA412-7930-D3D4-FD64-EA4A01A840C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65339B-B6FF-4978-9EC3-FAFCFCBBEBAD}"/>
              </a:ext>
            </a:extLst>
          </p:cNvPr>
          <p:cNvSpPr>
            <a:spLocks noGrp="1"/>
          </p:cNvSpPr>
          <p:nvPr>
            <p:ph type="dt" sz="half" idx="10"/>
          </p:nvPr>
        </p:nvSpPr>
        <p:spPr/>
        <p:txBody>
          <a:bodyPr/>
          <a:lstStyle/>
          <a:p>
            <a:fld id="{F00FE83A-77F9-7F41-88A8-7E92D23A5C8F}" type="datetimeFigureOut">
              <a:rPr lang="en-US" smtClean="0"/>
              <a:t>6/5/23</a:t>
            </a:fld>
            <a:endParaRPr lang="en-US"/>
          </a:p>
        </p:txBody>
      </p:sp>
      <p:sp>
        <p:nvSpPr>
          <p:cNvPr id="5" name="Footer Placeholder 4">
            <a:extLst>
              <a:ext uri="{FF2B5EF4-FFF2-40B4-BE49-F238E27FC236}">
                <a16:creationId xmlns:a16="http://schemas.microsoft.com/office/drawing/2014/main" id="{A037C6E0-8B09-B2CB-9FC5-B409E2C64E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1F816C-8F35-480A-AFD0-B5A15C41D0CF}"/>
              </a:ext>
            </a:extLst>
          </p:cNvPr>
          <p:cNvSpPr>
            <a:spLocks noGrp="1"/>
          </p:cNvSpPr>
          <p:nvPr>
            <p:ph type="sldNum" sz="quarter" idx="12"/>
          </p:nvPr>
        </p:nvSpPr>
        <p:spPr/>
        <p:txBody>
          <a:bodyPr/>
          <a:lstStyle/>
          <a:p>
            <a:fld id="{3A240D60-ADC1-9F43-93A6-5D9E6F3DE8DB}" type="slidenum">
              <a:rPr lang="en-US" smtClean="0"/>
              <a:t>‹#›</a:t>
            </a:fld>
            <a:endParaRPr lang="en-US"/>
          </a:p>
        </p:txBody>
      </p:sp>
    </p:spTree>
    <p:extLst>
      <p:ext uri="{BB962C8B-B14F-4D97-AF65-F5344CB8AC3E}">
        <p14:creationId xmlns:p14="http://schemas.microsoft.com/office/powerpoint/2010/main" val="23400617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Jlab -blank">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all" baseline="0">
                <a:latin typeface="Arial" charset="0"/>
              </a:defRPr>
            </a:lvl1pPr>
          </a:lstStyle>
          <a:p>
            <a:r>
              <a:rPr lang="en-US"/>
              <a:t>Click to edit Master title style</a:t>
            </a:r>
            <a:endParaRPr lang="en-US" dirty="0"/>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07E1C93C-5050-FC42-8F10-D22D4F119D13}" type="slidenum">
              <a:rPr kumimoji="0" lang="en-US" sz="10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10" name="Footer Placeholder 3"/>
          <p:cNvSpPr>
            <a:spLocks noGrp="1"/>
          </p:cNvSpPr>
          <p:nvPr>
            <p:ph type="ftr" sz="quarter" idx="11"/>
          </p:nvPr>
        </p:nvSpPr>
        <p:spPr>
          <a:xfrm>
            <a:off x="411893" y="6467336"/>
            <a:ext cx="5223851" cy="311322"/>
          </a:xfrm>
        </p:spPr>
        <p:txBody>
          <a:bodyPr/>
          <a:lstStyle>
            <a:lvl1pPr algn="l">
              <a:defRPr>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FY22 PEMP Year End Review 10.12.2022</a:t>
            </a: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97147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18CE8-F2C9-429A-2588-221330353F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EEDC1A-B087-7780-46DE-FE9F5905B8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CFED47-F2CF-89AE-194A-C1636343D04E}"/>
              </a:ext>
            </a:extLst>
          </p:cNvPr>
          <p:cNvSpPr>
            <a:spLocks noGrp="1"/>
          </p:cNvSpPr>
          <p:nvPr>
            <p:ph type="dt" sz="half" idx="10"/>
          </p:nvPr>
        </p:nvSpPr>
        <p:spPr/>
        <p:txBody>
          <a:bodyPr/>
          <a:lstStyle/>
          <a:p>
            <a:fld id="{F00FE83A-77F9-7F41-88A8-7E92D23A5C8F}" type="datetimeFigureOut">
              <a:rPr lang="en-US" smtClean="0"/>
              <a:t>6/5/23</a:t>
            </a:fld>
            <a:endParaRPr lang="en-US"/>
          </a:p>
        </p:txBody>
      </p:sp>
      <p:sp>
        <p:nvSpPr>
          <p:cNvPr id="5" name="Footer Placeholder 4">
            <a:extLst>
              <a:ext uri="{FF2B5EF4-FFF2-40B4-BE49-F238E27FC236}">
                <a16:creationId xmlns:a16="http://schemas.microsoft.com/office/drawing/2014/main" id="{2B46BBB6-DB59-5D2D-BA11-316D01E50A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CDFB3A-B2C2-D782-B730-E700055E48D8}"/>
              </a:ext>
            </a:extLst>
          </p:cNvPr>
          <p:cNvSpPr>
            <a:spLocks noGrp="1"/>
          </p:cNvSpPr>
          <p:nvPr>
            <p:ph type="sldNum" sz="quarter" idx="12"/>
          </p:nvPr>
        </p:nvSpPr>
        <p:spPr/>
        <p:txBody>
          <a:bodyPr/>
          <a:lstStyle/>
          <a:p>
            <a:fld id="{3A240D60-ADC1-9F43-93A6-5D9E6F3DE8DB}" type="slidenum">
              <a:rPr lang="en-US" smtClean="0"/>
              <a:t>‹#›</a:t>
            </a:fld>
            <a:endParaRPr lang="en-US"/>
          </a:p>
        </p:txBody>
      </p:sp>
    </p:spTree>
    <p:extLst>
      <p:ext uri="{BB962C8B-B14F-4D97-AF65-F5344CB8AC3E}">
        <p14:creationId xmlns:p14="http://schemas.microsoft.com/office/powerpoint/2010/main" val="1154850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854EC-4140-FE04-69BB-2EAC16B8EE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B12C4B9-00F2-1AB6-26FF-E576CEBB44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311C07B-D747-8A82-3A5A-2FA8BB069157}"/>
              </a:ext>
            </a:extLst>
          </p:cNvPr>
          <p:cNvSpPr>
            <a:spLocks noGrp="1"/>
          </p:cNvSpPr>
          <p:nvPr>
            <p:ph type="dt" sz="half" idx="10"/>
          </p:nvPr>
        </p:nvSpPr>
        <p:spPr/>
        <p:txBody>
          <a:bodyPr/>
          <a:lstStyle/>
          <a:p>
            <a:fld id="{F00FE83A-77F9-7F41-88A8-7E92D23A5C8F}" type="datetimeFigureOut">
              <a:rPr lang="en-US" smtClean="0"/>
              <a:t>6/5/23</a:t>
            </a:fld>
            <a:endParaRPr lang="en-US"/>
          </a:p>
        </p:txBody>
      </p:sp>
      <p:sp>
        <p:nvSpPr>
          <p:cNvPr id="5" name="Footer Placeholder 4">
            <a:extLst>
              <a:ext uri="{FF2B5EF4-FFF2-40B4-BE49-F238E27FC236}">
                <a16:creationId xmlns:a16="http://schemas.microsoft.com/office/drawing/2014/main" id="{6369BC1D-44CD-9771-79FB-A8F0B154A2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7976B0-496B-47F3-074E-DD5FE0218D27}"/>
              </a:ext>
            </a:extLst>
          </p:cNvPr>
          <p:cNvSpPr>
            <a:spLocks noGrp="1"/>
          </p:cNvSpPr>
          <p:nvPr>
            <p:ph type="sldNum" sz="quarter" idx="12"/>
          </p:nvPr>
        </p:nvSpPr>
        <p:spPr/>
        <p:txBody>
          <a:bodyPr/>
          <a:lstStyle/>
          <a:p>
            <a:fld id="{3A240D60-ADC1-9F43-93A6-5D9E6F3DE8DB}" type="slidenum">
              <a:rPr lang="en-US" smtClean="0"/>
              <a:t>‹#›</a:t>
            </a:fld>
            <a:endParaRPr lang="en-US"/>
          </a:p>
        </p:txBody>
      </p:sp>
    </p:spTree>
    <p:extLst>
      <p:ext uri="{BB962C8B-B14F-4D97-AF65-F5344CB8AC3E}">
        <p14:creationId xmlns:p14="http://schemas.microsoft.com/office/powerpoint/2010/main" val="2737511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5F5AB-BB71-4C8E-B7BB-920D8171DA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6BC65C-5948-9BBF-341C-17CB9CFB64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96038BB-F274-FFFE-F2C9-A87D0CE297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FAB238-03F2-197D-E473-0A4FCCE5262C}"/>
              </a:ext>
            </a:extLst>
          </p:cNvPr>
          <p:cNvSpPr>
            <a:spLocks noGrp="1"/>
          </p:cNvSpPr>
          <p:nvPr>
            <p:ph type="dt" sz="half" idx="10"/>
          </p:nvPr>
        </p:nvSpPr>
        <p:spPr/>
        <p:txBody>
          <a:bodyPr/>
          <a:lstStyle/>
          <a:p>
            <a:fld id="{F00FE83A-77F9-7F41-88A8-7E92D23A5C8F}" type="datetimeFigureOut">
              <a:rPr lang="en-US" smtClean="0"/>
              <a:t>6/5/23</a:t>
            </a:fld>
            <a:endParaRPr lang="en-US"/>
          </a:p>
        </p:txBody>
      </p:sp>
      <p:sp>
        <p:nvSpPr>
          <p:cNvPr id="6" name="Footer Placeholder 5">
            <a:extLst>
              <a:ext uri="{FF2B5EF4-FFF2-40B4-BE49-F238E27FC236}">
                <a16:creationId xmlns:a16="http://schemas.microsoft.com/office/drawing/2014/main" id="{922B2005-E33A-6359-1294-380D8FDD3E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4DC40B-1176-B63B-52D5-241F7CE613A9}"/>
              </a:ext>
            </a:extLst>
          </p:cNvPr>
          <p:cNvSpPr>
            <a:spLocks noGrp="1"/>
          </p:cNvSpPr>
          <p:nvPr>
            <p:ph type="sldNum" sz="quarter" idx="12"/>
          </p:nvPr>
        </p:nvSpPr>
        <p:spPr/>
        <p:txBody>
          <a:bodyPr/>
          <a:lstStyle/>
          <a:p>
            <a:fld id="{3A240D60-ADC1-9F43-93A6-5D9E6F3DE8DB}" type="slidenum">
              <a:rPr lang="en-US" smtClean="0"/>
              <a:t>‹#›</a:t>
            </a:fld>
            <a:endParaRPr lang="en-US"/>
          </a:p>
        </p:txBody>
      </p:sp>
    </p:spTree>
    <p:extLst>
      <p:ext uri="{BB962C8B-B14F-4D97-AF65-F5344CB8AC3E}">
        <p14:creationId xmlns:p14="http://schemas.microsoft.com/office/powerpoint/2010/main" val="806177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1A265-7BD9-64F5-C49D-3C1367771A5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A4943-A842-DA75-BD9C-DE1C2AFD91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E59FF5-BA32-F7D5-6E08-6109E48DA05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10EC93B-ADBC-0A98-D339-93EED25E56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8BBF0C-5BE2-F2C5-F098-7DD58577DC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F2177D1-97FA-1946-858A-E8FB72517949}"/>
              </a:ext>
            </a:extLst>
          </p:cNvPr>
          <p:cNvSpPr>
            <a:spLocks noGrp="1"/>
          </p:cNvSpPr>
          <p:nvPr>
            <p:ph type="dt" sz="half" idx="10"/>
          </p:nvPr>
        </p:nvSpPr>
        <p:spPr/>
        <p:txBody>
          <a:bodyPr/>
          <a:lstStyle/>
          <a:p>
            <a:fld id="{F00FE83A-77F9-7F41-88A8-7E92D23A5C8F}" type="datetimeFigureOut">
              <a:rPr lang="en-US" smtClean="0"/>
              <a:t>6/5/23</a:t>
            </a:fld>
            <a:endParaRPr lang="en-US"/>
          </a:p>
        </p:txBody>
      </p:sp>
      <p:sp>
        <p:nvSpPr>
          <p:cNvPr id="8" name="Footer Placeholder 7">
            <a:extLst>
              <a:ext uri="{FF2B5EF4-FFF2-40B4-BE49-F238E27FC236}">
                <a16:creationId xmlns:a16="http://schemas.microsoft.com/office/drawing/2014/main" id="{CD97DE28-3640-1806-6306-B5502FE6C3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5A6E3FF-0B82-932F-3649-59432A605A6B}"/>
              </a:ext>
            </a:extLst>
          </p:cNvPr>
          <p:cNvSpPr>
            <a:spLocks noGrp="1"/>
          </p:cNvSpPr>
          <p:nvPr>
            <p:ph type="sldNum" sz="quarter" idx="12"/>
          </p:nvPr>
        </p:nvSpPr>
        <p:spPr/>
        <p:txBody>
          <a:bodyPr/>
          <a:lstStyle/>
          <a:p>
            <a:fld id="{3A240D60-ADC1-9F43-93A6-5D9E6F3DE8DB}" type="slidenum">
              <a:rPr lang="en-US" smtClean="0"/>
              <a:t>‹#›</a:t>
            </a:fld>
            <a:endParaRPr lang="en-US"/>
          </a:p>
        </p:txBody>
      </p:sp>
    </p:spTree>
    <p:extLst>
      <p:ext uri="{BB962C8B-B14F-4D97-AF65-F5344CB8AC3E}">
        <p14:creationId xmlns:p14="http://schemas.microsoft.com/office/powerpoint/2010/main" val="1657040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1DFA-D39D-A9BE-D99B-3A3B15D7306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A314472-5AA2-6A87-696B-232031E1440D}"/>
              </a:ext>
            </a:extLst>
          </p:cNvPr>
          <p:cNvSpPr>
            <a:spLocks noGrp="1"/>
          </p:cNvSpPr>
          <p:nvPr>
            <p:ph type="dt" sz="half" idx="10"/>
          </p:nvPr>
        </p:nvSpPr>
        <p:spPr/>
        <p:txBody>
          <a:bodyPr/>
          <a:lstStyle/>
          <a:p>
            <a:fld id="{F00FE83A-77F9-7F41-88A8-7E92D23A5C8F}" type="datetimeFigureOut">
              <a:rPr lang="en-US" smtClean="0"/>
              <a:t>6/5/23</a:t>
            </a:fld>
            <a:endParaRPr lang="en-US"/>
          </a:p>
        </p:txBody>
      </p:sp>
      <p:sp>
        <p:nvSpPr>
          <p:cNvPr id="4" name="Footer Placeholder 3">
            <a:extLst>
              <a:ext uri="{FF2B5EF4-FFF2-40B4-BE49-F238E27FC236}">
                <a16:creationId xmlns:a16="http://schemas.microsoft.com/office/drawing/2014/main" id="{A1D2DFB5-058C-DC08-B308-72473AF8C1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3808CED-8EF2-CCBD-BFEB-E8856FDF1A97}"/>
              </a:ext>
            </a:extLst>
          </p:cNvPr>
          <p:cNvSpPr>
            <a:spLocks noGrp="1"/>
          </p:cNvSpPr>
          <p:nvPr>
            <p:ph type="sldNum" sz="quarter" idx="12"/>
          </p:nvPr>
        </p:nvSpPr>
        <p:spPr/>
        <p:txBody>
          <a:bodyPr/>
          <a:lstStyle/>
          <a:p>
            <a:fld id="{3A240D60-ADC1-9F43-93A6-5D9E6F3DE8DB}" type="slidenum">
              <a:rPr lang="en-US" smtClean="0"/>
              <a:t>‹#›</a:t>
            </a:fld>
            <a:endParaRPr lang="en-US"/>
          </a:p>
        </p:txBody>
      </p:sp>
    </p:spTree>
    <p:extLst>
      <p:ext uri="{BB962C8B-B14F-4D97-AF65-F5344CB8AC3E}">
        <p14:creationId xmlns:p14="http://schemas.microsoft.com/office/powerpoint/2010/main" val="1816228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04999A-59A8-E9E8-5692-5C3EB701C8F3}"/>
              </a:ext>
            </a:extLst>
          </p:cNvPr>
          <p:cNvSpPr>
            <a:spLocks noGrp="1"/>
          </p:cNvSpPr>
          <p:nvPr>
            <p:ph type="dt" sz="half" idx="10"/>
          </p:nvPr>
        </p:nvSpPr>
        <p:spPr/>
        <p:txBody>
          <a:bodyPr/>
          <a:lstStyle/>
          <a:p>
            <a:fld id="{F00FE83A-77F9-7F41-88A8-7E92D23A5C8F}" type="datetimeFigureOut">
              <a:rPr lang="en-US" smtClean="0"/>
              <a:t>6/5/23</a:t>
            </a:fld>
            <a:endParaRPr lang="en-US"/>
          </a:p>
        </p:txBody>
      </p:sp>
      <p:sp>
        <p:nvSpPr>
          <p:cNvPr id="3" name="Footer Placeholder 2">
            <a:extLst>
              <a:ext uri="{FF2B5EF4-FFF2-40B4-BE49-F238E27FC236}">
                <a16:creationId xmlns:a16="http://schemas.microsoft.com/office/drawing/2014/main" id="{C4E98FA2-CEDD-36F1-48F6-86BEE8A1E96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8915F7B-592C-544B-2AB5-D6706B7363F3}"/>
              </a:ext>
            </a:extLst>
          </p:cNvPr>
          <p:cNvSpPr>
            <a:spLocks noGrp="1"/>
          </p:cNvSpPr>
          <p:nvPr>
            <p:ph type="sldNum" sz="quarter" idx="12"/>
          </p:nvPr>
        </p:nvSpPr>
        <p:spPr/>
        <p:txBody>
          <a:bodyPr/>
          <a:lstStyle/>
          <a:p>
            <a:fld id="{3A240D60-ADC1-9F43-93A6-5D9E6F3DE8DB}" type="slidenum">
              <a:rPr lang="en-US" smtClean="0"/>
              <a:t>‹#›</a:t>
            </a:fld>
            <a:endParaRPr lang="en-US"/>
          </a:p>
        </p:txBody>
      </p:sp>
    </p:spTree>
    <p:extLst>
      <p:ext uri="{BB962C8B-B14F-4D97-AF65-F5344CB8AC3E}">
        <p14:creationId xmlns:p14="http://schemas.microsoft.com/office/powerpoint/2010/main" val="2426643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63DC2-1D93-6CCB-B6DE-A1CCA7BFBB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EEFAA0-003C-F77D-B767-56DEF1B106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01FB84-B98F-E7F0-1893-758506AF4C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C6E1C1-3155-B834-E59A-2D2C7D984B67}"/>
              </a:ext>
            </a:extLst>
          </p:cNvPr>
          <p:cNvSpPr>
            <a:spLocks noGrp="1"/>
          </p:cNvSpPr>
          <p:nvPr>
            <p:ph type="dt" sz="half" idx="10"/>
          </p:nvPr>
        </p:nvSpPr>
        <p:spPr/>
        <p:txBody>
          <a:bodyPr/>
          <a:lstStyle/>
          <a:p>
            <a:fld id="{F00FE83A-77F9-7F41-88A8-7E92D23A5C8F}" type="datetimeFigureOut">
              <a:rPr lang="en-US" smtClean="0"/>
              <a:t>6/5/23</a:t>
            </a:fld>
            <a:endParaRPr lang="en-US"/>
          </a:p>
        </p:txBody>
      </p:sp>
      <p:sp>
        <p:nvSpPr>
          <p:cNvPr id="6" name="Footer Placeholder 5">
            <a:extLst>
              <a:ext uri="{FF2B5EF4-FFF2-40B4-BE49-F238E27FC236}">
                <a16:creationId xmlns:a16="http://schemas.microsoft.com/office/drawing/2014/main" id="{56683A15-DF9C-2F15-5B56-B561ACF52C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6BFD47-6AF7-0F03-BB1F-D033CF8D879A}"/>
              </a:ext>
            </a:extLst>
          </p:cNvPr>
          <p:cNvSpPr>
            <a:spLocks noGrp="1"/>
          </p:cNvSpPr>
          <p:nvPr>
            <p:ph type="sldNum" sz="quarter" idx="12"/>
          </p:nvPr>
        </p:nvSpPr>
        <p:spPr/>
        <p:txBody>
          <a:bodyPr/>
          <a:lstStyle/>
          <a:p>
            <a:fld id="{3A240D60-ADC1-9F43-93A6-5D9E6F3DE8DB}" type="slidenum">
              <a:rPr lang="en-US" smtClean="0"/>
              <a:t>‹#›</a:t>
            </a:fld>
            <a:endParaRPr lang="en-US"/>
          </a:p>
        </p:txBody>
      </p:sp>
    </p:spTree>
    <p:extLst>
      <p:ext uri="{BB962C8B-B14F-4D97-AF65-F5344CB8AC3E}">
        <p14:creationId xmlns:p14="http://schemas.microsoft.com/office/powerpoint/2010/main" val="815870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E7A9B-BF82-6000-381E-5912CEDA39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0C9E87-248E-0466-C4CD-4A9E1E2383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EB2E2D2-F294-F156-389F-255A1CA2B5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6934F0-7E30-A200-BAD0-D70636738E7F}"/>
              </a:ext>
            </a:extLst>
          </p:cNvPr>
          <p:cNvSpPr>
            <a:spLocks noGrp="1"/>
          </p:cNvSpPr>
          <p:nvPr>
            <p:ph type="dt" sz="half" idx="10"/>
          </p:nvPr>
        </p:nvSpPr>
        <p:spPr/>
        <p:txBody>
          <a:bodyPr/>
          <a:lstStyle/>
          <a:p>
            <a:fld id="{F00FE83A-77F9-7F41-88A8-7E92D23A5C8F}" type="datetimeFigureOut">
              <a:rPr lang="en-US" smtClean="0"/>
              <a:t>6/5/23</a:t>
            </a:fld>
            <a:endParaRPr lang="en-US"/>
          </a:p>
        </p:txBody>
      </p:sp>
      <p:sp>
        <p:nvSpPr>
          <p:cNvPr id="6" name="Footer Placeholder 5">
            <a:extLst>
              <a:ext uri="{FF2B5EF4-FFF2-40B4-BE49-F238E27FC236}">
                <a16:creationId xmlns:a16="http://schemas.microsoft.com/office/drawing/2014/main" id="{22DFFB4B-50A5-194E-24C2-D7C4FB04B1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1714E7-6502-6974-7FA4-74745542BB1C}"/>
              </a:ext>
            </a:extLst>
          </p:cNvPr>
          <p:cNvSpPr>
            <a:spLocks noGrp="1"/>
          </p:cNvSpPr>
          <p:nvPr>
            <p:ph type="sldNum" sz="quarter" idx="12"/>
          </p:nvPr>
        </p:nvSpPr>
        <p:spPr/>
        <p:txBody>
          <a:bodyPr/>
          <a:lstStyle/>
          <a:p>
            <a:fld id="{3A240D60-ADC1-9F43-93A6-5D9E6F3DE8DB}" type="slidenum">
              <a:rPr lang="en-US" smtClean="0"/>
              <a:t>‹#›</a:t>
            </a:fld>
            <a:endParaRPr lang="en-US"/>
          </a:p>
        </p:txBody>
      </p:sp>
    </p:spTree>
    <p:extLst>
      <p:ext uri="{BB962C8B-B14F-4D97-AF65-F5344CB8AC3E}">
        <p14:creationId xmlns:p14="http://schemas.microsoft.com/office/powerpoint/2010/main" val="2851356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49860C-C56F-D0E0-00FB-99B2F2B8BF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B024511-65F4-540B-6DE6-17A785DE74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819C6C-AFB4-5A80-CD36-27EC145969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0FE83A-77F9-7F41-88A8-7E92D23A5C8F}" type="datetimeFigureOut">
              <a:rPr lang="en-US" smtClean="0"/>
              <a:t>6/5/23</a:t>
            </a:fld>
            <a:endParaRPr lang="en-US"/>
          </a:p>
        </p:txBody>
      </p:sp>
      <p:sp>
        <p:nvSpPr>
          <p:cNvPr id="5" name="Footer Placeholder 4">
            <a:extLst>
              <a:ext uri="{FF2B5EF4-FFF2-40B4-BE49-F238E27FC236}">
                <a16:creationId xmlns:a16="http://schemas.microsoft.com/office/drawing/2014/main" id="{24406E65-4A82-B2A1-D8F4-D9443C3D13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6C0C891-3068-1211-DB39-FDCA4823D8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240D60-ADC1-9F43-93A6-5D9E6F3DE8DB}" type="slidenum">
              <a:rPr lang="en-US" smtClean="0"/>
              <a:t>‹#›</a:t>
            </a:fld>
            <a:endParaRPr lang="en-US"/>
          </a:p>
        </p:txBody>
      </p:sp>
    </p:spTree>
    <p:extLst>
      <p:ext uri="{BB962C8B-B14F-4D97-AF65-F5344CB8AC3E}">
        <p14:creationId xmlns:p14="http://schemas.microsoft.com/office/powerpoint/2010/main" val="2727118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mailto:patricka@jlab.org" TargetMode="External"/><Relationship Id="rId3" Type="http://schemas.openxmlformats.org/officeDocument/2006/relationships/hyperlink" Target="mailto:deandj@jlab.org" TargetMode="External"/><Relationship Id="rId7" Type="http://schemas.openxmlformats.org/officeDocument/2006/relationships/hyperlink" Target="mailto:jones@jlab.org" TargetMode="External"/><Relationship Id="rId12" Type="http://schemas.openxmlformats.org/officeDocument/2006/relationships/hyperlink" Target="mailto:grames@jlab.org" TargetMode="External"/><Relationship Id="rId2" Type="http://schemas.openxmlformats.org/officeDocument/2006/relationships/hyperlink" Target="https://www.jlab.org/physics/experiments/NPEScommittee" TargetMode="External"/><Relationship Id="rId1" Type="http://schemas.openxmlformats.org/officeDocument/2006/relationships/slideLayout" Target="../slideLayouts/slideLayout2.xml"/><Relationship Id="rId6" Type="http://schemas.openxmlformats.org/officeDocument/2006/relationships/hyperlink" Target="mailto:doug@jlab.org" TargetMode="External"/><Relationship Id="rId11" Type="http://schemas.openxmlformats.org/officeDocument/2006/relationships/hyperlink" Target="mailto:pozdeyev@jlab.org" TargetMode="External"/><Relationship Id="rId5" Type="http://schemas.openxmlformats.org/officeDocument/2006/relationships/hyperlink" Target="mailto:rossi@jlab.org" TargetMode="External"/><Relationship Id="rId10" Type="http://schemas.openxmlformats.org/officeDocument/2006/relationships/hyperlink" Target="mailto:spata@jlab.org" TargetMode="External"/><Relationship Id="rId4" Type="http://schemas.openxmlformats.org/officeDocument/2006/relationships/hyperlink" Target="mailto:keppel@jlab.org" TargetMode="External"/><Relationship Id="rId9" Type="http://schemas.openxmlformats.org/officeDocument/2006/relationships/hyperlink" Target="mailto:gen@jlab.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s://www.jlab.org/physics/experiments" TargetMode="External"/><Relationship Id="rId2" Type="http://schemas.openxmlformats.org/officeDocument/2006/relationships/hyperlink" Target="https://www.jlab.org/physics/experiments/schedul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66A9E-3B89-C907-00B5-8290A38D050E}"/>
              </a:ext>
            </a:extLst>
          </p:cNvPr>
          <p:cNvSpPr>
            <a:spLocks noGrp="1"/>
          </p:cNvSpPr>
          <p:nvPr>
            <p:ph type="ctrTitle"/>
          </p:nvPr>
        </p:nvSpPr>
        <p:spPr/>
        <p:txBody>
          <a:bodyPr>
            <a:normAutofit fontScale="90000"/>
          </a:bodyPr>
          <a:lstStyle/>
          <a:p>
            <a:r>
              <a:rPr lang="en-US" b="1" dirty="0"/>
              <a:t>Upcoming Experiment Schedule and Machine Expectations </a:t>
            </a:r>
            <a:br>
              <a:rPr lang="en-US" b="1" dirty="0"/>
            </a:br>
            <a:endParaRPr lang="en-US" dirty="0"/>
          </a:p>
        </p:txBody>
      </p:sp>
      <p:sp>
        <p:nvSpPr>
          <p:cNvPr id="3" name="Subtitle 2">
            <a:extLst>
              <a:ext uri="{FF2B5EF4-FFF2-40B4-BE49-F238E27FC236}">
                <a16:creationId xmlns:a16="http://schemas.microsoft.com/office/drawing/2014/main" id="{5A07AD3D-9B57-2DDE-CEDB-15988BA65A71}"/>
              </a:ext>
            </a:extLst>
          </p:cNvPr>
          <p:cNvSpPr>
            <a:spLocks noGrp="1"/>
          </p:cNvSpPr>
          <p:nvPr>
            <p:ph type="subTitle" idx="1"/>
          </p:nvPr>
        </p:nvSpPr>
        <p:spPr/>
        <p:txBody>
          <a:bodyPr/>
          <a:lstStyle/>
          <a:p>
            <a:r>
              <a:rPr lang="en-US" dirty="0"/>
              <a:t>Douglas Higinbotham</a:t>
            </a:r>
          </a:p>
          <a:p>
            <a:r>
              <a:rPr lang="en-US" dirty="0"/>
              <a:t>Physics Division</a:t>
            </a:r>
          </a:p>
        </p:txBody>
      </p:sp>
    </p:spTree>
    <p:extLst>
      <p:ext uri="{BB962C8B-B14F-4D97-AF65-F5344CB8AC3E}">
        <p14:creationId xmlns:p14="http://schemas.microsoft.com/office/powerpoint/2010/main" val="42749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56A8F-1578-2B23-2859-2C751A0A8429}"/>
              </a:ext>
            </a:extLst>
          </p:cNvPr>
          <p:cNvSpPr>
            <a:spLocks noGrp="1"/>
          </p:cNvSpPr>
          <p:nvPr>
            <p:ph type="title"/>
          </p:nvPr>
        </p:nvSpPr>
        <p:spPr>
          <a:xfrm>
            <a:off x="0" y="0"/>
            <a:ext cx="12192000" cy="1325563"/>
          </a:xfrm>
        </p:spPr>
        <p:txBody>
          <a:bodyPr/>
          <a:lstStyle/>
          <a:p>
            <a:pPr algn="ctr"/>
            <a:r>
              <a:rPr lang="en-US" dirty="0"/>
              <a:t>High Level View of the JLab Experiment Process</a:t>
            </a:r>
          </a:p>
        </p:txBody>
      </p:sp>
      <p:sp>
        <p:nvSpPr>
          <p:cNvPr id="3" name="Content Placeholder 2">
            <a:extLst>
              <a:ext uri="{FF2B5EF4-FFF2-40B4-BE49-F238E27FC236}">
                <a16:creationId xmlns:a16="http://schemas.microsoft.com/office/drawing/2014/main" id="{B9286BB3-D2F3-875E-F76D-2C5ED459D893}"/>
              </a:ext>
            </a:extLst>
          </p:cNvPr>
          <p:cNvSpPr>
            <a:spLocks noGrp="1"/>
          </p:cNvSpPr>
          <p:nvPr>
            <p:ph idx="1"/>
          </p:nvPr>
        </p:nvSpPr>
        <p:spPr>
          <a:xfrm>
            <a:off x="520129" y="1325563"/>
            <a:ext cx="11151742" cy="4351338"/>
          </a:xfrm>
        </p:spPr>
        <p:txBody>
          <a:bodyPr>
            <a:normAutofit fontScale="70000" lnSpcReduction="20000"/>
          </a:bodyPr>
          <a:lstStyle/>
          <a:p>
            <a:r>
              <a:rPr lang="en-US" dirty="0"/>
              <a:t>Experiments Proposed to the Program Advisory Committee ( PAC51 last week in July )</a:t>
            </a:r>
          </a:p>
          <a:p>
            <a:r>
              <a:rPr lang="en-US" dirty="0"/>
              <a:t>Approved Experiments (typically 1/3 of proposed) Enter A Readiness Review Process</a:t>
            </a:r>
          </a:p>
          <a:p>
            <a:pPr lvl="1"/>
            <a:r>
              <a:rPr lang="en-US" dirty="0"/>
              <a:t>For an experiment using just standard equipment rather simple/straight forward process</a:t>
            </a:r>
          </a:p>
          <a:p>
            <a:pPr lvl="1"/>
            <a:r>
              <a:rPr lang="en-US" dirty="0"/>
              <a:t>For a major experiment using non-standard equipment </a:t>
            </a:r>
            <a:r>
              <a:rPr lang="en-US" b="1" dirty="0"/>
              <a:t>MANY</a:t>
            </a:r>
            <a:r>
              <a:rPr lang="en-US" dirty="0"/>
              <a:t> reviews (e.g. Moller)</a:t>
            </a:r>
          </a:p>
          <a:p>
            <a:r>
              <a:rPr lang="en-US" dirty="0"/>
              <a:t>Experiment Spokespersons Request To Hall Leaders To Be Considered For Scheduling</a:t>
            </a:r>
          </a:p>
          <a:p>
            <a:pPr lvl="1"/>
            <a:r>
              <a:rPr lang="en-US" dirty="0"/>
              <a:t>We are showing schedules that go further out in time then in the past, so not everything shown has passed all reviews and just being on the schedule isn’t any kind of guarantee. </a:t>
            </a:r>
          </a:p>
          <a:p>
            <a:pPr lvl="1"/>
            <a:r>
              <a:rPr lang="en-US" dirty="0"/>
              <a:t>Experiments must pass their readiness reviews prior to the beginning of the experiment (no pass, no run certificate)</a:t>
            </a:r>
          </a:p>
          <a:p>
            <a:r>
              <a:rPr lang="en-US" dirty="0"/>
              <a:t>NPES Committee Works On Making Schedules</a:t>
            </a:r>
          </a:p>
          <a:p>
            <a:pPr lvl="1"/>
            <a:r>
              <a:rPr lang="en-US" dirty="0"/>
              <a:t>Balancing Energy, Polarization, Power/Current, Targets, etc. </a:t>
            </a:r>
          </a:p>
          <a:p>
            <a:pPr lvl="1"/>
            <a:r>
              <a:rPr lang="en-US" dirty="0"/>
              <a:t>Limited human resources must also taken into account as well as limited beam time.</a:t>
            </a:r>
          </a:p>
          <a:p>
            <a:pPr lvl="1"/>
            <a:r>
              <a:rPr lang="en-US" dirty="0"/>
              <a:t>Schedules are reviewed and approved by the director</a:t>
            </a:r>
          </a:p>
          <a:p>
            <a:r>
              <a:rPr lang="en-US" dirty="0"/>
              <a:t>Experiments Finally Get To Run</a:t>
            </a:r>
          </a:p>
          <a:p>
            <a:pPr lvl="1"/>
            <a:r>
              <a:rPr lang="en-US" dirty="0"/>
              <a:t>Minor Schedule Adjustments Made At 8am &amp; 1:30 meetings ( Doug as physics referee )</a:t>
            </a:r>
          </a:p>
          <a:p>
            <a:pPr lvl="1"/>
            <a:r>
              <a:rPr lang="en-US" dirty="0"/>
              <a:t>Experimental Data Stored To Magnetic Tape For Off-line Analysis</a:t>
            </a:r>
          </a:p>
          <a:p>
            <a:endParaRPr lang="en-US" dirty="0"/>
          </a:p>
        </p:txBody>
      </p:sp>
      <p:sp>
        <p:nvSpPr>
          <p:cNvPr id="4" name="TextBox 3">
            <a:extLst>
              <a:ext uri="{FF2B5EF4-FFF2-40B4-BE49-F238E27FC236}">
                <a16:creationId xmlns:a16="http://schemas.microsoft.com/office/drawing/2014/main" id="{276F6E3A-2538-1C67-0E61-E8D64F506084}"/>
              </a:ext>
            </a:extLst>
          </p:cNvPr>
          <p:cNvSpPr txBox="1"/>
          <p:nvPr/>
        </p:nvSpPr>
        <p:spPr>
          <a:xfrm>
            <a:off x="0" y="5763802"/>
            <a:ext cx="12192000" cy="369332"/>
          </a:xfrm>
          <a:prstGeom prst="rect">
            <a:avLst/>
          </a:prstGeom>
          <a:noFill/>
        </p:spPr>
        <p:txBody>
          <a:bodyPr wrap="square" rtlCol="0">
            <a:spAutoFit/>
          </a:bodyPr>
          <a:lstStyle/>
          <a:p>
            <a:pPr algn="ctr"/>
            <a:r>
              <a:rPr lang="en-US" b="1" dirty="0"/>
              <a:t>Jefferson Lab prides itself on providing the data for approximately 1/3 of all PhD’s in experimental nuclear physics.</a:t>
            </a:r>
          </a:p>
        </p:txBody>
      </p:sp>
    </p:spTree>
    <p:extLst>
      <p:ext uri="{BB962C8B-B14F-4D97-AF65-F5344CB8AC3E}">
        <p14:creationId xmlns:p14="http://schemas.microsoft.com/office/powerpoint/2010/main" val="689909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9573F-FD22-D191-F5B0-F7A39FFA6900}"/>
              </a:ext>
            </a:extLst>
          </p:cNvPr>
          <p:cNvSpPr>
            <a:spLocks noGrp="1"/>
          </p:cNvSpPr>
          <p:nvPr>
            <p:ph type="title"/>
          </p:nvPr>
        </p:nvSpPr>
        <p:spPr>
          <a:xfrm>
            <a:off x="0" y="18255"/>
            <a:ext cx="12192000" cy="1325563"/>
          </a:xfrm>
        </p:spPr>
        <p:txBody>
          <a:bodyPr>
            <a:normAutofit/>
          </a:bodyPr>
          <a:lstStyle/>
          <a:p>
            <a:pPr algn="ctr"/>
            <a:r>
              <a:rPr lang="en-US" dirty="0"/>
              <a:t>Nuclear Physics Experiment Scheduling Committee</a:t>
            </a:r>
            <a:br>
              <a:rPr lang="en-US" dirty="0"/>
            </a:br>
            <a:r>
              <a:rPr lang="en-US" sz="2700" dirty="0">
                <a:hlinkClick r:id="rId2"/>
              </a:rPr>
              <a:t>https://www.jlab.org/physics/experiments/NPEScommittee</a:t>
            </a:r>
            <a:r>
              <a:rPr lang="en-US" sz="2700" dirty="0"/>
              <a:t>  </a:t>
            </a:r>
          </a:p>
        </p:txBody>
      </p:sp>
      <p:sp>
        <p:nvSpPr>
          <p:cNvPr id="4" name="TextBox 3">
            <a:extLst>
              <a:ext uri="{FF2B5EF4-FFF2-40B4-BE49-F238E27FC236}">
                <a16:creationId xmlns:a16="http://schemas.microsoft.com/office/drawing/2014/main" id="{CB9575B4-2402-75B7-8106-57DF242F6B4D}"/>
              </a:ext>
            </a:extLst>
          </p:cNvPr>
          <p:cNvSpPr txBox="1"/>
          <p:nvPr/>
        </p:nvSpPr>
        <p:spPr>
          <a:xfrm>
            <a:off x="0" y="6287785"/>
            <a:ext cx="12192000" cy="338554"/>
          </a:xfrm>
          <a:prstGeom prst="rect">
            <a:avLst/>
          </a:prstGeom>
          <a:noFill/>
        </p:spPr>
        <p:txBody>
          <a:bodyPr wrap="square" rtlCol="0">
            <a:spAutoFit/>
          </a:bodyPr>
          <a:lstStyle/>
          <a:p>
            <a:pPr algn="ctr"/>
            <a:r>
              <a:rPr lang="en-US" sz="1600" dirty="0"/>
              <a:t>Many thanks to Randy Michaud who served on the committee as interim accelerator operations director during the last planning cycle. </a:t>
            </a:r>
          </a:p>
        </p:txBody>
      </p:sp>
      <p:graphicFrame>
        <p:nvGraphicFramePr>
          <p:cNvPr id="6" name="Table 5">
            <a:extLst>
              <a:ext uri="{FF2B5EF4-FFF2-40B4-BE49-F238E27FC236}">
                <a16:creationId xmlns:a16="http://schemas.microsoft.com/office/drawing/2014/main" id="{BC78E22F-3E32-8599-9DC2-63497B9566D5}"/>
              </a:ext>
            </a:extLst>
          </p:cNvPr>
          <p:cNvGraphicFramePr>
            <a:graphicFrameLocks noGrp="1"/>
          </p:cNvGraphicFramePr>
          <p:nvPr>
            <p:extLst>
              <p:ext uri="{D42A27DB-BD31-4B8C-83A1-F6EECF244321}">
                <p14:modId xmlns:p14="http://schemas.microsoft.com/office/powerpoint/2010/main" val="1840442845"/>
              </p:ext>
            </p:extLst>
          </p:nvPr>
        </p:nvGraphicFramePr>
        <p:xfrm>
          <a:off x="1622170" y="1774433"/>
          <a:ext cx="8947659" cy="3124200"/>
        </p:xfrm>
        <a:graphic>
          <a:graphicData uri="http://schemas.openxmlformats.org/drawingml/2006/table">
            <a:tbl>
              <a:tblPr/>
              <a:tblGrid>
                <a:gridCol w="4405384">
                  <a:extLst>
                    <a:ext uri="{9D8B030D-6E8A-4147-A177-3AD203B41FA5}">
                      <a16:colId xmlns:a16="http://schemas.microsoft.com/office/drawing/2014/main" val="2869381081"/>
                    </a:ext>
                  </a:extLst>
                </a:gridCol>
                <a:gridCol w="2563585">
                  <a:extLst>
                    <a:ext uri="{9D8B030D-6E8A-4147-A177-3AD203B41FA5}">
                      <a16:colId xmlns:a16="http://schemas.microsoft.com/office/drawing/2014/main" val="2713542641"/>
                    </a:ext>
                  </a:extLst>
                </a:gridCol>
                <a:gridCol w="1978690">
                  <a:extLst>
                    <a:ext uri="{9D8B030D-6E8A-4147-A177-3AD203B41FA5}">
                      <a16:colId xmlns:a16="http://schemas.microsoft.com/office/drawing/2014/main" val="1401708208"/>
                    </a:ext>
                  </a:extLst>
                </a:gridCol>
              </a:tblGrid>
              <a:tr h="0">
                <a:tc>
                  <a:txBody>
                    <a:bodyPr/>
                    <a:lstStyle/>
                    <a:p>
                      <a:r>
                        <a:rPr lang="en-US">
                          <a:effectLst/>
                        </a:rPr>
                        <a:t>Deputy Director for Research</a:t>
                      </a:r>
                    </a:p>
                  </a:txBody>
                  <a:tcPr marL="19050" marR="19050" marT="19050" marB="19050" anchor="ctr">
                    <a:lnL>
                      <a:noFill/>
                    </a:lnL>
                    <a:lnR>
                      <a:noFill/>
                    </a:lnR>
                    <a:lnT>
                      <a:noFill/>
                    </a:lnT>
                    <a:lnB>
                      <a:noFill/>
                    </a:lnB>
                  </a:tcPr>
                </a:tc>
                <a:tc>
                  <a:txBody>
                    <a:bodyPr/>
                    <a:lstStyle/>
                    <a:p>
                      <a:r>
                        <a:rPr lang="en-US">
                          <a:effectLst/>
                        </a:rPr>
                        <a:t>David Dean</a:t>
                      </a:r>
                    </a:p>
                  </a:txBody>
                  <a:tcPr marL="19050" marR="19050" marT="19050" marB="19050" anchor="ctr">
                    <a:lnL>
                      <a:noFill/>
                    </a:lnL>
                    <a:lnR>
                      <a:noFill/>
                    </a:lnR>
                    <a:lnT>
                      <a:noFill/>
                    </a:lnT>
                    <a:lnB>
                      <a:noFill/>
                    </a:lnB>
                  </a:tcPr>
                </a:tc>
                <a:tc>
                  <a:txBody>
                    <a:bodyPr/>
                    <a:lstStyle/>
                    <a:p>
                      <a:r>
                        <a:rPr lang="en-US">
                          <a:effectLst/>
                          <a:hlinkClick r:id="rId3"/>
                        </a:rPr>
                        <a:t>deandj@jlab.org</a:t>
                      </a:r>
                      <a:endParaRPr lang="en-US">
                        <a:effectLst/>
                      </a:endParaRPr>
                    </a:p>
                  </a:txBody>
                  <a:tcPr marL="19050" marR="19050" marT="19050" marB="19050" anchor="ctr">
                    <a:lnL>
                      <a:noFill/>
                    </a:lnL>
                    <a:lnR>
                      <a:noFill/>
                    </a:lnR>
                    <a:lnT>
                      <a:noFill/>
                    </a:lnT>
                    <a:lnB>
                      <a:noFill/>
                    </a:lnB>
                  </a:tcPr>
                </a:tc>
                <a:extLst>
                  <a:ext uri="{0D108BD9-81ED-4DB2-BD59-A6C34878D82A}">
                    <a16:rowId xmlns:a16="http://schemas.microsoft.com/office/drawing/2014/main" val="367517175"/>
                  </a:ext>
                </a:extLst>
              </a:tr>
              <a:tr h="0">
                <a:tc>
                  <a:txBody>
                    <a:bodyPr/>
                    <a:lstStyle/>
                    <a:p>
                      <a:r>
                        <a:rPr lang="en-US">
                          <a:effectLst/>
                        </a:rPr>
                        <a:t>Physics Division AD</a:t>
                      </a:r>
                    </a:p>
                  </a:txBody>
                  <a:tcPr marL="19050" marR="19050" marT="19050" marB="19050" anchor="ctr">
                    <a:lnL>
                      <a:noFill/>
                    </a:lnL>
                    <a:lnR>
                      <a:noFill/>
                    </a:lnR>
                    <a:lnT>
                      <a:noFill/>
                    </a:lnT>
                    <a:lnB>
                      <a:noFill/>
                    </a:lnB>
                  </a:tcPr>
                </a:tc>
                <a:tc>
                  <a:txBody>
                    <a:bodyPr/>
                    <a:lstStyle/>
                    <a:p>
                      <a:r>
                        <a:rPr lang="en-US">
                          <a:effectLst/>
                        </a:rPr>
                        <a:t>Thia Keppel</a:t>
                      </a:r>
                    </a:p>
                  </a:txBody>
                  <a:tcPr marL="19050" marR="19050" marT="19050" marB="19050" anchor="ctr">
                    <a:lnL>
                      <a:noFill/>
                    </a:lnL>
                    <a:lnR>
                      <a:noFill/>
                    </a:lnR>
                    <a:lnT>
                      <a:noFill/>
                    </a:lnT>
                    <a:lnB>
                      <a:noFill/>
                    </a:lnB>
                  </a:tcPr>
                </a:tc>
                <a:tc>
                  <a:txBody>
                    <a:bodyPr/>
                    <a:lstStyle/>
                    <a:p>
                      <a:r>
                        <a:rPr lang="en-US">
                          <a:effectLst/>
                          <a:hlinkClick r:id="rId4"/>
                        </a:rPr>
                        <a:t>keppel@jlab.org</a:t>
                      </a:r>
                      <a:endParaRPr lang="en-US">
                        <a:effectLst/>
                      </a:endParaRPr>
                    </a:p>
                  </a:txBody>
                  <a:tcPr marL="19050" marR="19050" marT="19050" marB="19050" anchor="ctr">
                    <a:lnL>
                      <a:noFill/>
                    </a:lnL>
                    <a:lnR>
                      <a:noFill/>
                    </a:lnR>
                    <a:lnT>
                      <a:noFill/>
                    </a:lnT>
                    <a:lnB>
                      <a:noFill/>
                    </a:lnB>
                  </a:tcPr>
                </a:tc>
                <a:extLst>
                  <a:ext uri="{0D108BD9-81ED-4DB2-BD59-A6C34878D82A}">
                    <a16:rowId xmlns:a16="http://schemas.microsoft.com/office/drawing/2014/main" val="2187957413"/>
                  </a:ext>
                </a:extLst>
              </a:tr>
              <a:tr h="0">
                <a:tc>
                  <a:txBody>
                    <a:bodyPr/>
                    <a:lstStyle/>
                    <a:p>
                      <a:r>
                        <a:rPr lang="en-US">
                          <a:effectLst/>
                        </a:rPr>
                        <a:t>Physics Division Deputy AD</a:t>
                      </a:r>
                    </a:p>
                  </a:txBody>
                  <a:tcPr marL="19050" marR="19050" marT="19050" marB="19050" anchor="ctr">
                    <a:lnL>
                      <a:noFill/>
                    </a:lnL>
                    <a:lnR>
                      <a:noFill/>
                    </a:lnR>
                    <a:lnT>
                      <a:noFill/>
                    </a:lnT>
                    <a:lnB>
                      <a:noFill/>
                    </a:lnB>
                  </a:tcPr>
                </a:tc>
                <a:tc>
                  <a:txBody>
                    <a:bodyPr/>
                    <a:lstStyle/>
                    <a:p>
                      <a:r>
                        <a:rPr lang="en-US">
                          <a:effectLst/>
                        </a:rPr>
                        <a:t>Patrizia Rossi</a:t>
                      </a:r>
                    </a:p>
                  </a:txBody>
                  <a:tcPr marL="19050" marR="19050" marT="19050" marB="19050" anchor="ctr">
                    <a:lnL>
                      <a:noFill/>
                    </a:lnL>
                    <a:lnR>
                      <a:noFill/>
                    </a:lnR>
                    <a:lnT>
                      <a:noFill/>
                    </a:lnT>
                    <a:lnB>
                      <a:noFill/>
                    </a:lnB>
                  </a:tcPr>
                </a:tc>
                <a:tc>
                  <a:txBody>
                    <a:bodyPr/>
                    <a:lstStyle/>
                    <a:p>
                      <a:r>
                        <a:rPr lang="en-US">
                          <a:effectLst/>
                          <a:hlinkClick r:id="rId5"/>
                        </a:rPr>
                        <a:t>rossi@jlab.org</a:t>
                      </a:r>
                      <a:endParaRPr lang="en-US">
                        <a:effectLst/>
                      </a:endParaRPr>
                    </a:p>
                  </a:txBody>
                  <a:tcPr marL="19050" marR="19050" marT="19050" marB="19050" anchor="ctr">
                    <a:lnL>
                      <a:noFill/>
                    </a:lnL>
                    <a:lnR>
                      <a:noFill/>
                    </a:lnR>
                    <a:lnT>
                      <a:noFill/>
                    </a:lnT>
                    <a:lnB>
                      <a:noFill/>
                    </a:lnB>
                  </a:tcPr>
                </a:tc>
                <a:extLst>
                  <a:ext uri="{0D108BD9-81ED-4DB2-BD59-A6C34878D82A}">
                    <a16:rowId xmlns:a16="http://schemas.microsoft.com/office/drawing/2014/main" val="1652455607"/>
                  </a:ext>
                </a:extLst>
              </a:tr>
              <a:tr h="0">
                <a:tc>
                  <a:txBody>
                    <a:bodyPr/>
                    <a:lstStyle/>
                    <a:p>
                      <a:r>
                        <a:rPr lang="en-US" dirty="0">
                          <a:effectLst/>
                        </a:rPr>
                        <a:t>Director of Physics Operations (chair)</a:t>
                      </a:r>
                    </a:p>
                  </a:txBody>
                  <a:tcPr marL="19050" marR="19050" marT="19050" marB="19050" anchor="ctr">
                    <a:lnL>
                      <a:noFill/>
                    </a:lnL>
                    <a:lnR>
                      <a:noFill/>
                    </a:lnR>
                    <a:lnT>
                      <a:noFill/>
                    </a:lnT>
                    <a:lnB>
                      <a:noFill/>
                    </a:lnB>
                  </a:tcPr>
                </a:tc>
                <a:tc>
                  <a:txBody>
                    <a:bodyPr/>
                    <a:lstStyle/>
                    <a:p>
                      <a:r>
                        <a:rPr lang="en-US" dirty="0">
                          <a:effectLst/>
                        </a:rPr>
                        <a:t>Douglas Higinbotham</a:t>
                      </a:r>
                    </a:p>
                  </a:txBody>
                  <a:tcPr marL="19050" marR="19050" marT="19050" marB="19050" anchor="ctr">
                    <a:lnL>
                      <a:noFill/>
                    </a:lnL>
                    <a:lnR>
                      <a:noFill/>
                    </a:lnR>
                    <a:lnT>
                      <a:noFill/>
                    </a:lnT>
                    <a:lnB>
                      <a:noFill/>
                    </a:lnB>
                  </a:tcPr>
                </a:tc>
                <a:tc>
                  <a:txBody>
                    <a:bodyPr/>
                    <a:lstStyle/>
                    <a:p>
                      <a:r>
                        <a:rPr lang="en-US">
                          <a:effectLst/>
                          <a:hlinkClick r:id="rId6"/>
                        </a:rPr>
                        <a:t>doug@jlab.org</a:t>
                      </a:r>
                      <a:endParaRPr lang="en-US">
                        <a:effectLst/>
                      </a:endParaRPr>
                    </a:p>
                  </a:txBody>
                  <a:tcPr marL="19050" marR="19050" marT="19050" marB="19050" anchor="ctr">
                    <a:lnL>
                      <a:noFill/>
                    </a:lnL>
                    <a:lnR>
                      <a:noFill/>
                    </a:lnR>
                    <a:lnT>
                      <a:noFill/>
                    </a:lnT>
                    <a:lnB>
                      <a:noFill/>
                    </a:lnB>
                  </a:tcPr>
                </a:tc>
                <a:extLst>
                  <a:ext uri="{0D108BD9-81ED-4DB2-BD59-A6C34878D82A}">
                    <a16:rowId xmlns:a16="http://schemas.microsoft.com/office/drawing/2014/main" val="2554124701"/>
                  </a:ext>
                </a:extLst>
              </a:tr>
              <a:tr h="0">
                <a:tc>
                  <a:txBody>
                    <a:bodyPr/>
                    <a:lstStyle/>
                    <a:p>
                      <a:r>
                        <a:rPr lang="en-US">
                          <a:effectLst/>
                        </a:rPr>
                        <a:t>Halls A &amp; C Leader</a:t>
                      </a:r>
                    </a:p>
                  </a:txBody>
                  <a:tcPr marL="19050" marR="19050" marT="19050" marB="19050" anchor="ctr">
                    <a:lnL>
                      <a:noFill/>
                    </a:lnL>
                    <a:lnR>
                      <a:noFill/>
                    </a:lnR>
                    <a:lnT>
                      <a:noFill/>
                    </a:lnT>
                    <a:lnB>
                      <a:noFill/>
                    </a:lnB>
                  </a:tcPr>
                </a:tc>
                <a:tc>
                  <a:txBody>
                    <a:bodyPr/>
                    <a:lstStyle/>
                    <a:p>
                      <a:r>
                        <a:rPr lang="en-US">
                          <a:effectLst/>
                        </a:rPr>
                        <a:t>Mark Jones</a:t>
                      </a:r>
                    </a:p>
                  </a:txBody>
                  <a:tcPr marL="19050" marR="19050" marT="19050" marB="19050" anchor="ctr">
                    <a:lnL>
                      <a:noFill/>
                    </a:lnL>
                    <a:lnR>
                      <a:noFill/>
                    </a:lnR>
                    <a:lnT>
                      <a:noFill/>
                    </a:lnT>
                    <a:lnB>
                      <a:noFill/>
                    </a:lnB>
                  </a:tcPr>
                </a:tc>
                <a:tc>
                  <a:txBody>
                    <a:bodyPr/>
                    <a:lstStyle/>
                    <a:p>
                      <a:r>
                        <a:rPr lang="en-US">
                          <a:effectLst/>
                          <a:hlinkClick r:id="rId7"/>
                        </a:rPr>
                        <a:t>jones@jlab.org</a:t>
                      </a:r>
                      <a:endParaRPr lang="en-US">
                        <a:effectLst/>
                      </a:endParaRPr>
                    </a:p>
                  </a:txBody>
                  <a:tcPr marL="19050" marR="19050" marT="19050" marB="19050" anchor="ctr">
                    <a:lnL>
                      <a:noFill/>
                    </a:lnL>
                    <a:lnR>
                      <a:noFill/>
                    </a:lnR>
                    <a:lnT>
                      <a:noFill/>
                    </a:lnT>
                    <a:lnB>
                      <a:noFill/>
                    </a:lnB>
                  </a:tcPr>
                </a:tc>
                <a:extLst>
                  <a:ext uri="{0D108BD9-81ED-4DB2-BD59-A6C34878D82A}">
                    <a16:rowId xmlns:a16="http://schemas.microsoft.com/office/drawing/2014/main" val="2643555658"/>
                  </a:ext>
                </a:extLst>
              </a:tr>
              <a:tr h="0">
                <a:tc>
                  <a:txBody>
                    <a:bodyPr/>
                    <a:lstStyle/>
                    <a:p>
                      <a:r>
                        <a:rPr lang="en-US">
                          <a:effectLst/>
                        </a:rPr>
                        <a:t>Hall B Leader</a:t>
                      </a:r>
                    </a:p>
                  </a:txBody>
                  <a:tcPr marL="19050" marR="19050" marT="19050" marB="19050" anchor="ctr">
                    <a:lnL>
                      <a:noFill/>
                    </a:lnL>
                    <a:lnR>
                      <a:noFill/>
                    </a:lnR>
                    <a:lnT>
                      <a:noFill/>
                    </a:lnT>
                    <a:lnB>
                      <a:noFill/>
                    </a:lnB>
                  </a:tcPr>
                </a:tc>
                <a:tc>
                  <a:txBody>
                    <a:bodyPr/>
                    <a:lstStyle/>
                    <a:p>
                      <a:r>
                        <a:rPr lang="en-US">
                          <a:effectLst/>
                        </a:rPr>
                        <a:t>Patrick Achenbach</a:t>
                      </a:r>
                    </a:p>
                  </a:txBody>
                  <a:tcPr marL="19050" marR="19050" marT="19050" marB="19050" anchor="ctr">
                    <a:lnL>
                      <a:noFill/>
                    </a:lnL>
                    <a:lnR>
                      <a:noFill/>
                    </a:lnR>
                    <a:lnT>
                      <a:noFill/>
                    </a:lnT>
                    <a:lnB>
                      <a:noFill/>
                    </a:lnB>
                  </a:tcPr>
                </a:tc>
                <a:tc>
                  <a:txBody>
                    <a:bodyPr/>
                    <a:lstStyle/>
                    <a:p>
                      <a:r>
                        <a:rPr lang="en-US">
                          <a:effectLst/>
                          <a:hlinkClick r:id="rId8"/>
                        </a:rPr>
                        <a:t>patricka@jlab.org</a:t>
                      </a:r>
                      <a:endParaRPr lang="en-US">
                        <a:effectLst/>
                      </a:endParaRPr>
                    </a:p>
                  </a:txBody>
                  <a:tcPr marL="19050" marR="19050" marT="19050" marB="19050" anchor="ctr">
                    <a:lnL>
                      <a:noFill/>
                    </a:lnL>
                    <a:lnR>
                      <a:noFill/>
                    </a:lnR>
                    <a:lnT>
                      <a:noFill/>
                    </a:lnT>
                    <a:lnB>
                      <a:noFill/>
                    </a:lnB>
                  </a:tcPr>
                </a:tc>
                <a:extLst>
                  <a:ext uri="{0D108BD9-81ED-4DB2-BD59-A6C34878D82A}">
                    <a16:rowId xmlns:a16="http://schemas.microsoft.com/office/drawing/2014/main" val="2007824539"/>
                  </a:ext>
                </a:extLst>
              </a:tr>
              <a:tr h="0">
                <a:tc>
                  <a:txBody>
                    <a:bodyPr/>
                    <a:lstStyle/>
                    <a:p>
                      <a:r>
                        <a:rPr lang="en-US">
                          <a:effectLst/>
                        </a:rPr>
                        <a:t>Hall D Leader</a:t>
                      </a:r>
                    </a:p>
                  </a:txBody>
                  <a:tcPr marL="19050" marR="19050" marT="19050" marB="19050" anchor="ctr">
                    <a:lnL>
                      <a:noFill/>
                    </a:lnL>
                    <a:lnR>
                      <a:noFill/>
                    </a:lnR>
                    <a:lnT>
                      <a:noFill/>
                    </a:lnT>
                    <a:lnB>
                      <a:noFill/>
                    </a:lnB>
                  </a:tcPr>
                </a:tc>
                <a:tc>
                  <a:txBody>
                    <a:bodyPr/>
                    <a:lstStyle/>
                    <a:p>
                      <a:r>
                        <a:rPr lang="en-US">
                          <a:effectLst/>
                        </a:rPr>
                        <a:t>Eugene Chudakov</a:t>
                      </a:r>
                    </a:p>
                  </a:txBody>
                  <a:tcPr marL="19050" marR="19050" marT="19050" marB="19050" anchor="ctr">
                    <a:lnL>
                      <a:noFill/>
                    </a:lnL>
                    <a:lnR>
                      <a:noFill/>
                    </a:lnR>
                    <a:lnT>
                      <a:noFill/>
                    </a:lnT>
                    <a:lnB>
                      <a:noFill/>
                    </a:lnB>
                  </a:tcPr>
                </a:tc>
                <a:tc>
                  <a:txBody>
                    <a:bodyPr/>
                    <a:lstStyle/>
                    <a:p>
                      <a:r>
                        <a:rPr lang="en-US">
                          <a:effectLst/>
                          <a:hlinkClick r:id="rId9"/>
                        </a:rPr>
                        <a:t>gen@jlab.org</a:t>
                      </a:r>
                      <a:endParaRPr lang="en-US">
                        <a:effectLst/>
                      </a:endParaRPr>
                    </a:p>
                  </a:txBody>
                  <a:tcPr marL="19050" marR="19050" marT="19050" marB="19050" anchor="ctr">
                    <a:lnL>
                      <a:noFill/>
                    </a:lnL>
                    <a:lnR>
                      <a:noFill/>
                    </a:lnR>
                    <a:lnT>
                      <a:noFill/>
                    </a:lnT>
                    <a:lnB>
                      <a:noFill/>
                    </a:lnB>
                  </a:tcPr>
                </a:tc>
                <a:extLst>
                  <a:ext uri="{0D108BD9-81ED-4DB2-BD59-A6C34878D82A}">
                    <a16:rowId xmlns:a16="http://schemas.microsoft.com/office/drawing/2014/main" val="2877029146"/>
                  </a:ext>
                </a:extLst>
              </a:tr>
              <a:tr h="0">
                <a:tc>
                  <a:txBody>
                    <a:bodyPr/>
                    <a:lstStyle/>
                    <a:p>
                      <a:r>
                        <a:rPr lang="en-US">
                          <a:effectLst/>
                        </a:rPr>
                        <a:t>Accelerator Division Deputy AD</a:t>
                      </a:r>
                    </a:p>
                  </a:txBody>
                  <a:tcPr marL="19050" marR="19050" marT="19050" marB="19050" anchor="ctr">
                    <a:lnL>
                      <a:noFill/>
                    </a:lnL>
                    <a:lnR>
                      <a:noFill/>
                    </a:lnR>
                    <a:lnT>
                      <a:noFill/>
                    </a:lnT>
                    <a:lnB>
                      <a:noFill/>
                    </a:lnB>
                  </a:tcPr>
                </a:tc>
                <a:tc>
                  <a:txBody>
                    <a:bodyPr/>
                    <a:lstStyle/>
                    <a:p>
                      <a:r>
                        <a:rPr lang="en-US">
                          <a:effectLst/>
                        </a:rPr>
                        <a:t>Mike Spata</a:t>
                      </a:r>
                    </a:p>
                  </a:txBody>
                  <a:tcPr marL="19050" marR="19050" marT="19050" marB="19050" anchor="ctr">
                    <a:lnL>
                      <a:noFill/>
                    </a:lnL>
                    <a:lnR>
                      <a:noFill/>
                    </a:lnR>
                    <a:lnT>
                      <a:noFill/>
                    </a:lnT>
                    <a:lnB>
                      <a:noFill/>
                    </a:lnB>
                  </a:tcPr>
                </a:tc>
                <a:tc>
                  <a:txBody>
                    <a:bodyPr/>
                    <a:lstStyle/>
                    <a:p>
                      <a:r>
                        <a:rPr lang="en-US">
                          <a:effectLst/>
                          <a:hlinkClick r:id="rId10"/>
                        </a:rPr>
                        <a:t>spata@jlab.org</a:t>
                      </a:r>
                      <a:endParaRPr lang="en-US">
                        <a:effectLst/>
                      </a:endParaRPr>
                    </a:p>
                  </a:txBody>
                  <a:tcPr marL="19050" marR="19050" marT="19050" marB="19050" anchor="ctr">
                    <a:lnL>
                      <a:noFill/>
                    </a:lnL>
                    <a:lnR>
                      <a:noFill/>
                    </a:lnR>
                    <a:lnT>
                      <a:noFill/>
                    </a:lnT>
                    <a:lnB>
                      <a:noFill/>
                    </a:lnB>
                  </a:tcPr>
                </a:tc>
                <a:extLst>
                  <a:ext uri="{0D108BD9-81ED-4DB2-BD59-A6C34878D82A}">
                    <a16:rowId xmlns:a16="http://schemas.microsoft.com/office/drawing/2014/main" val="2828988397"/>
                  </a:ext>
                </a:extLst>
              </a:tr>
              <a:tr h="0">
                <a:tc>
                  <a:txBody>
                    <a:bodyPr/>
                    <a:lstStyle/>
                    <a:p>
                      <a:r>
                        <a:rPr lang="en-US" dirty="0">
                          <a:effectLst/>
                        </a:rPr>
                        <a:t>Director of Accelerator Operations</a:t>
                      </a:r>
                    </a:p>
                  </a:txBody>
                  <a:tcPr marL="19050" marR="19050" marT="19050" marB="19050" anchor="ctr">
                    <a:lnL>
                      <a:noFill/>
                    </a:lnL>
                    <a:lnR>
                      <a:noFill/>
                    </a:lnR>
                    <a:lnT>
                      <a:noFill/>
                    </a:lnT>
                    <a:lnB>
                      <a:noFill/>
                    </a:lnB>
                  </a:tcPr>
                </a:tc>
                <a:tc>
                  <a:txBody>
                    <a:bodyPr/>
                    <a:lstStyle/>
                    <a:p>
                      <a:r>
                        <a:rPr lang="en-US">
                          <a:effectLst/>
                        </a:rPr>
                        <a:t>Eduard Pozdeyev</a:t>
                      </a:r>
                    </a:p>
                  </a:txBody>
                  <a:tcPr marL="19050" marR="19050" marT="19050" marB="19050" anchor="ctr">
                    <a:lnL>
                      <a:noFill/>
                    </a:lnL>
                    <a:lnR>
                      <a:noFill/>
                    </a:lnR>
                    <a:lnT>
                      <a:noFill/>
                    </a:lnT>
                    <a:lnB>
                      <a:noFill/>
                    </a:lnB>
                  </a:tcPr>
                </a:tc>
                <a:tc>
                  <a:txBody>
                    <a:bodyPr/>
                    <a:lstStyle/>
                    <a:p>
                      <a:r>
                        <a:rPr lang="en-US">
                          <a:effectLst/>
                          <a:hlinkClick r:id="rId11"/>
                        </a:rPr>
                        <a:t>pozdeyev@jlab.org</a:t>
                      </a:r>
                      <a:endParaRPr lang="en-US">
                        <a:effectLst/>
                      </a:endParaRPr>
                    </a:p>
                  </a:txBody>
                  <a:tcPr marL="19050" marR="19050" marT="19050" marB="19050" anchor="ctr">
                    <a:lnL>
                      <a:noFill/>
                    </a:lnL>
                    <a:lnR>
                      <a:noFill/>
                    </a:lnR>
                    <a:lnT>
                      <a:noFill/>
                    </a:lnT>
                    <a:lnB>
                      <a:noFill/>
                    </a:lnB>
                  </a:tcPr>
                </a:tc>
                <a:extLst>
                  <a:ext uri="{0D108BD9-81ED-4DB2-BD59-A6C34878D82A}">
                    <a16:rowId xmlns:a16="http://schemas.microsoft.com/office/drawing/2014/main" val="1421183784"/>
                  </a:ext>
                </a:extLst>
              </a:tr>
              <a:tr h="0">
                <a:tc>
                  <a:txBody>
                    <a:bodyPr/>
                    <a:lstStyle/>
                    <a:p>
                      <a:r>
                        <a:rPr lang="en-US" dirty="0">
                          <a:effectLst/>
                        </a:rPr>
                        <a:t>Center for Injector Studies Leader</a:t>
                      </a:r>
                    </a:p>
                  </a:txBody>
                  <a:tcPr marL="19050" marR="19050" marT="19050" marB="19050" anchor="ctr">
                    <a:lnL>
                      <a:noFill/>
                    </a:lnL>
                    <a:lnR>
                      <a:noFill/>
                    </a:lnR>
                    <a:lnT>
                      <a:noFill/>
                    </a:lnT>
                    <a:lnB>
                      <a:noFill/>
                    </a:lnB>
                  </a:tcPr>
                </a:tc>
                <a:tc>
                  <a:txBody>
                    <a:bodyPr/>
                    <a:lstStyle/>
                    <a:p>
                      <a:r>
                        <a:rPr lang="en-US">
                          <a:effectLst/>
                        </a:rPr>
                        <a:t>Joe Grames</a:t>
                      </a:r>
                    </a:p>
                  </a:txBody>
                  <a:tcPr marL="19050" marR="19050" marT="19050" marB="19050" anchor="ctr">
                    <a:lnL>
                      <a:noFill/>
                    </a:lnL>
                    <a:lnR>
                      <a:noFill/>
                    </a:lnR>
                    <a:lnT>
                      <a:noFill/>
                    </a:lnT>
                    <a:lnB>
                      <a:noFill/>
                    </a:lnB>
                  </a:tcPr>
                </a:tc>
                <a:tc>
                  <a:txBody>
                    <a:bodyPr/>
                    <a:lstStyle/>
                    <a:p>
                      <a:r>
                        <a:rPr lang="en-US" dirty="0">
                          <a:effectLst/>
                          <a:hlinkClick r:id="rId12"/>
                        </a:rPr>
                        <a:t>grames@jlab.org</a:t>
                      </a:r>
                      <a:endParaRPr lang="en-US" dirty="0">
                        <a:effectLst/>
                      </a:endParaRPr>
                    </a:p>
                  </a:txBody>
                  <a:tcPr marL="19050" marR="19050" marT="19050" marB="19050" anchor="ctr">
                    <a:lnL>
                      <a:noFill/>
                    </a:lnL>
                    <a:lnR>
                      <a:noFill/>
                    </a:lnR>
                    <a:lnT>
                      <a:noFill/>
                    </a:lnT>
                    <a:lnB>
                      <a:noFill/>
                    </a:lnB>
                  </a:tcPr>
                </a:tc>
                <a:extLst>
                  <a:ext uri="{0D108BD9-81ED-4DB2-BD59-A6C34878D82A}">
                    <a16:rowId xmlns:a16="http://schemas.microsoft.com/office/drawing/2014/main" val="513272196"/>
                  </a:ext>
                </a:extLst>
              </a:tr>
            </a:tbl>
          </a:graphicData>
        </a:graphic>
      </p:graphicFrame>
      <p:sp>
        <p:nvSpPr>
          <p:cNvPr id="7" name="TextBox 6">
            <a:extLst>
              <a:ext uri="{FF2B5EF4-FFF2-40B4-BE49-F238E27FC236}">
                <a16:creationId xmlns:a16="http://schemas.microsoft.com/office/drawing/2014/main" id="{7441B2D1-5DD0-FD07-B644-395E799CB3C5}"/>
              </a:ext>
            </a:extLst>
          </p:cNvPr>
          <p:cNvSpPr txBox="1"/>
          <p:nvPr/>
        </p:nvSpPr>
        <p:spPr>
          <a:xfrm>
            <a:off x="0" y="5383658"/>
            <a:ext cx="12192000" cy="369332"/>
          </a:xfrm>
          <a:prstGeom prst="rect">
            <a:avLst/>
          </a:prstGeom>
          <a:noFill/>
        </p:spPr>
        <p:txBody>
          <a:bodyPr wrap="square" rtlCol="0">
            <a:spAutoFit/>
          </a:bodyPr>
          <a:lstStyle/>
          <a:p>
            <a:pPr algn="ctr"/>
            <a:r>
              <a:rPr lang="en-US" b="1" dirty="0"/>
              <a:t>Input is taken from MANY other groups!</a:t>
            </a:r>
          </a:p>
        </p:txBody>
      </p:sp>
    </p:spTree>
    <p:extLst>
      <p:ext uri="{BB962C8B-B14F-4D97-AF65-F5344CB8AC3E}">
        <p14:creationId xmlns:p14="http://schemas.microsoft.com/office/powerpoint/2010/main" val="106371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804CA-1AE1-33A6-6698-223C8EF5E2BB}"/>
              </a:ext>
            </a:extLst>
          </p:cNvPr>
          <p:cNvSpPr>
            <a:spLocks noGrp="1"/>
          </p:cNvSpPr>
          <p:nvPr>
            <p:ph type="title"/>
          </p:nvPr>
        </p:nvSpPr>
        <p:spPr>
          <a:xfrm>
            <a:off x="400692" y="18255"/>
            <a:ext cx="10515600" cy="1325563"/>
          </a:xfrm>
        </p:spPr>
        <p:txBody>
          <a:bodyPr/>
          <a:lstStyle/>
          <a:p>
            <a:r>
              <a:rPr lang="en-US" dirty="0"/>
              <a:t>Machine Expectations</a:t>
            </a:r>
          </a:p>
        </p:txBody>
      </p:sp>
      <p:sp>
        <p:nvSpPr>
          <p:cNvPr id="3" name="Content Placeholder 2">
            <a:extLst>
              <a:ext uri="{FF2B5EF4-FFF2-40B4-BE49-F238E27FC236}">
                <a16:creationId xmlns:a16="http://schemas.microsoft.com/office/drawing/2014/main" id="{A2471F5A-64CC-CD8A-FA04-CE8CE5A23C79}"/>
              </a:ext>
            </a:extLst>
          </p:cNvPr>
          <p:cNvSpPr>
            <a:spLocks noGrp="1"/>
          </p:cNvSpPr>
          <p:nvPr>
            <p:ph idx="1"/>
          </p:nvPr>
        </p:nvSpPr>
        <p:spPr>
          <a:xfrm>
            <a:off x="400692" y="1169157"/>
            <a:ext cx="11691991" cy="4801206"/>
          </a:xfrm>
        </p:spPr>
        <p:txBody>
          <a:bodyPr>
            <a:normAutofit fontScale="92500" lnSpcReduction="20000"/>
          </a:bodyPr>
          <a:lstStyle/>
          <a:p>
            <a:r>
              <a:rPr lang="en-US" dirty="0"/>
              <a:t>The machine was pushed very hard last run period and though very challenging, we actually got done an amazing amount of high impact science!    </a:t>
            </a:r>
            <a:r>
              <a:rPr lang="en-US" b="1" dirty="0"/>
              <a:t>Thank you! </a:t>
            </a:r>
          </a:p>
          <a:p>
            <a:r>
              <a:rPr lang="en-US" dirty="0"/>
              <a:t>After the current SAD (i.e. July 2023)</a:t>
            </a:r>
          </a:p>
          <a:p>
            <a:pPr lvl="1"/>
            <a:r>
              <a:rPr lang="en-US" dirty="0"/>
              <a:t>Continue To Run Same Energy As Last Year (i.e. 1047 MeV/</a:t>
            </a:r>
            <a:r>
              <a:rPr lang="en-US" dirty="0" err="1"/>
              <a:t>linac</a:t>
            </a:r>
            <a:r>
              <a:rPr lang="en-US" dirty="0"/>
              <a:t>)</a:t>
            </a:r>
          </a:p>
          <a:p>
            <a:pPr lvl="1"/>
            <a:r>
              <a:rPr lang="en-US" dirty="0"/>
              <a:t>Backup Plan is 1026 MeV/</a:t>
            </a:r>
            <a:r>
              <a:rPr lang="en-US" dirty="0" err="1"/>
              <a:t>linac</a:t>
            </a:r>
            <a:r>
              <a:rPr lang="en-US" dirty="0"/>
              <a:t> which isn’t ideal, but we could run the planned program</a:t>
            </a:r>
          </a:p>
          <a:p>
            <a:pPr lvl="1"/>
            <a:r>
              <a:rPr lang="en-US" i="1" dirty="0"/>
              <a:t>Old fashioned </a:t>
            </a:r>
            <a:r>
              <a:rPr lang="en-US" dirty="0"/>
              <a:t>three Hall running with 500 MHz beam to Halls A/B/C</a:t>
            </a:r>
          </a:p>
          <a:p>
            <a:r>
              <a:rPr lang="en-US" dirty="0"/>
              <a:t>After the next SAD (i.e. July 2024)</a:t>
            </a:r>
          </a:p>
          <a:p>
            <a:pPr lvl="1"/>
            <a:r>
              <a:rPr lang="en-US" dirty="0"/>
              <a:t>Back to four hall running (i.e. 250 MH beam to Halls A/B/C &amp; D)</a:t>
            </a:r>
          </a:p>
          <a:p>
            <a:pPr lvl="1"/>
            <a:r>
              <a:rPr lang="en-US" dirty="0"/>
              <a:t>Would love to be able to push the energy beyond 1047 MeV/</a:t>
            </a:r>
            <a:r>
              <a:rPr lang="en-US" dirty="0" err="1"/>
              <a:t>linac</a:t>
            </a:r>
            <a:r>
              <a:rPr lang="en-US" dirty="0"/>
              <a:t> especially for Hall D </a:t>
            </a:r>
            <a:r>
              <a:rPr lang="en-US" dirty="0" err="1"/>
              <a:t>GlueX</a:t>
            </a:r>
            <a:r>
              <a:rPr lang="en-US" dirty="0"/>
              <a:t> </a:t>
            </a:r>
          </a:p>
          <a:p>
            <a:pPr lvl="1"/>
            <a:r>
              <a:rPr lang="en-US" dirty="0"/>
              <a:t>A &amp; C pushing the limits of cryo-power (as noted already by Jonathan) </a:t>
            </a:r>
          </a:p>
          <a:p>
            <a:r>
              <a:rPr lang="en-US" dirty="0"/>
              <a:t>Looking towards Moller in ~2026 and beyond.</a:t>
            </a:r>
          </a:p>
          <a:p>
            <a:pPr lvl="1"/>
            <a:r>
              <a:rPr lang="en-US" dirty="0"/>
              <a:t>Must deliver beam energies around 10.8 GeV (+/- 0.2 GeV) to Hall A (~1070 MeV/</a:t>
            </a:r>
            <a:r>
              <a:rPr lang="en-US" dirty="0" err="1"/>
              <a:t>linac</a:t>
            </a:r>
            <a:r>
              <a:rPr lang="en-US" dirty="0"/>
              <a:t>)</a:t>
            </a:r>
          </a:p>
          <a:p>
            <a:pPr lvl="1"/>
            <a:r>
              <a:rPr lang="en-US" dirty="0"/>
              <a:t>Must deliver parity quality beam while still running other halls. </a:t>
            </a:r>
          </a:p>
          <a:p>
            <a:pPr lvl="1"/>
            <a:r>
              <a:rPr lang="en-US" dirty="0"/>
              <a:t>It is understood that running K-Long and Moller together could be problematic.</a:t>
            </a:r>
          </a:p>
        </p:txBody>
      </p:sp>
    </p:spTree>
    <p:extLst>
      <p:ext uri="{BB962C8B-B14F-4D97-AF65-F5344CB8AC3E}">
        <p14:creationId xmlns:p14="http://schemas.microsoft.com/office/powerpoint/2010/main" val="3149912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D0E9B7-1DAB-C5C9-C170-C5E890F1341C}"/>
              </a:ext>
            </a:extLst>
          </p:cNvPr>
          <p:cNvPicPr>
            <a:picLocks noChangeAspect="1"/>
          </p:cNvPicPr>
          <p:nvPr/>
        </p:nvPicPr>
        <p:blipFill>
          <a:blip r:embed="rId2"/>
          <a:stretch>
            <a:fillRect/>
          </a:stretch>
        </p:blipFill>
        <p:spPr>
          <a:xfrm>
            <a:off x="309903" y="0"/>
            <a:ext cx="11572193" cy="6858000"/>
          </a:xfrm>
          <a:prstGeom prst="rect">
            <a:avLst/>
          </a:prstGeom>
        </p:spPr>
      </p:pic>
    </p:spTree>
    <p:extLst>
      <p:ext uri="{BB962C8B-B14F-4D97-AF65-F5344CB8AC3E}">
        <p14:creationId xmlns:p14="http://schemas.microsoft.com/office/powerpoint/2010/main" val="1249477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309E9-A4DB-B474-7617-47E03E04BA8D}"/>
              </a:ext>
            </a:extLst>
          </p:cNvPr>
          <p:cNvSpPr>
            <a:spLocks noGrp="1"/>
          </p:cNvSpPr>
          <p:nvPr>
            <p:ph type="title"/>
          </p:nvPr>
        </p:nvSpPr>
        <p:spPr>
          <a:xfrm>
            <a:off x="350262" y="161354"/>
            <a:ext cx="11285837" cy="487490"/>
          </a:xfrm>
        </p:spPr>
        <p:txBody>
          <a:bodyPr>
            <a:normAutofit/>
          </a:bodyPr>
          <a:lstStyle/>
          <a:p>
            <a:r>
              <a:rPr lang="en-US" cap="small" dirty="0"/>
              <a:t>Extended Experimental Schedule</a:t>
            </a:r>
            <a:endParaRPr lang="en-US" b="0" i="1" cap="small" dirty="0">
              <a:solidFill>
                <a:schemeClr val="tx1"/>
              </a:solidFill>
            </a:endParaRPr>
          </a:p>
        </p:txBody>
      </p:sp>
      <p:sp>
        <p:nvSpPr>
          <p:cNvPr id="6" name="Slide Number Placeholder 5">
            <a:extLst>
              <a:ext uri="{FF2B5EF4-FFF2-40B4-BE49-F238E27FC236}">
                <a16:creationId xmlns:a16="http://schemas.microsoft.com/office/drawing/2014/main" id="{512C8003-DEBA-4F15-9AA8-3E3180974A22}"/>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7E1C93C-5050-FC42-8F10-D22D4F119D13}" type="slidenum">
              <a:rPr kumimoji="0" lang="en-US" sz="10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7" name="Picture 6">
            <a:extLst>
              <a:ext uri="{FF2B5EF4-FFF2-40B4-BE49-F238E27FC236}">
                <a16:creationId xmlns:a16="http://schemas.microsoft.com/office/drawing/2014/main" id="{C1E6FC75-2CEC-F46E-113C-5E303953D09C}"/>
              </a:ext>
            </a:extLst>
          </p:cNvPr>
          <p:cNvPicPr>
            <a:picLocks noChangeAspect="1"/>
          </p:cNvPicPr>
          <p:nvPr/>
        </p:nvPicPr>
        <p:blipFill rotWithShape="1">
          <a:blip r:embed="rId2"/>
          <a:srcRect t="1541" b="2085"/>
          <a:stretch/>
        </p:blipFill>
        <p:spPr>
          <a:xfrm>
            <a:off x="-12879" y="797202"/>
            <a:ext cx="10014485" cy="6080760"/>
          </a:xfrm>
          <a:prstGeom prst="rect">
            <a:avLst/>
          </a:prstGeom>
        </p:spPr>
      </p:pic>
      <p:sp>
        <p:nvSpPr>
          <p:cNvPr id="9" name="TextBox 8">
            <a:extLst>
              <a:ext uri="{FF2B5EF4-FFF2-40B4-BE49-F238E27FC236}">
                <a16:creationId xmlns:a16="http://schemas.microsoft.com/office/drawing/2014/main" id="{D827ABA3-DDE1-A8AB-2E13-419157EC82FD}"/>
              </a:ext>
            </a:extLst>
          </p:cNvPr>
          <p:cNvSpPr txBox="1"/>
          <p:nvPr/>
        </p:nvSpPr>
        <p:spPr>
          <a:xfrm>
            <a:off x="10060722" y="961767"/>
            <a:ext cx="2008027" cy="4805675"/>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2000" b="1" kern="0" dirty="0">
                <a:solidFill>
                  <a:srgbClr val="A9A9A9">
                    <a:lumMod val="10000"/>
                  </a:srgbClr>
                </a:solidFill>
                <a:latin typeface="Avenir" panose="020B0503020203020204" pitchFamily="34" charset="0"/>
                <a:cs typeface="Arial" pitchFamily="34" charset="0"/>
              </a:rPr>
              <a:t>205</a:t>
            </a:r>
            <a:r>
              <a:rPr kumimoji="0" lang="en-US" sz="2000" b="1" i="0" u="none" strike="noStrike" kern="0" cap="none" spc="0" normalizeH="0" baseline="0" noProof="0" dirty="0">
                <a:ln>
                  <a:noFill/>
                </a:ln>
                <a:solidFill>
                  <a:srgbClr val="A9A9A9">
                    <a:lumMod val="10000"/>
                  </a:srgbClr>
                </a:solidFill>
                <a:effectLst/>
                <a:uLnTx/>
                <a:uFillTx/>
                <a:latin typeface="Avenir" panose="020B0503020203020204" pitchFamily="34" charset="0"/>
                <a:ea typeface="+mn-ea"/>
                <a:cs typeface="Arial" pitchFamily="34" charset="0"/>
              </a:rPr>
              <a:t> completed experiments to-date (28 full; 28 partial in 12 GeV era) </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1" i="0" u="none" strike="noStrike" kern="0" cap="none" spc="0" normalizeH="0" baseline="0" noProof="0" dirty="0">
              <a:ln>
                <a:noFill/>
              </a:ln>
              <a:solidFill>
                <a:srgbClr val="A9A9A9">
                  <a:lumMod val="10000"/>
                </a:srgbClr>
              </a:solidFill>
              <a:effectLst/>
              <a:uLnTx/>
              <a:uFillTx/>
              <a:latin typeface="Avenir" panose="020B0503020203020204" pitchFamily="34" charset="0"/>
              <a:ea typeface="+mn-ea"/>
              <a:cs typeface="Arial"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A9A9A9">
                    <a:lumMod val="10000"/>
                  </a:srgbClr>
                </a:solidFill>
                <a:effectLst/>
                <a:uLnTx/>
                <a:uFillTx/>
                <a:latin typeface="Avenir" panose="020B0503020203020204" pitchFamily="34" charset="0"/>
                <a:ea typeface="+mn-ea"/>
                <a:cs typeface="Arial" pitchFamily="34" charset="0"/>
              </a:rPr>
              <a:t>51 experiments remaining</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1" i="0" u="none" strike="noStrike" kern="0" cap="none" spc="0" normalizeH="0" baseline="0" noProof="0" dirty="0">
              <a:ln>
                <a:noFill/>
              </a:ln>
              <a:solidFill>
                <a:srgbClr val="A9A9A9">
                  <a:lumMod val="10000"/>
                </a:srgbClr>
              </a:solidFill>
              <a:effectLst/>
              <a:uLnTx/>
              <a:uFillTx/>
              <a:latin typeface="Avenir" panose="020B0503020203020204" pitchFamily="34" charset="0"/>
              <a:ea typeface="+mn-ea"/>
              <a:cs typeface="Arial"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A9A9A9">
                    <a:lumMod val="10000"/>
                  </a:srgbClr>
                </a:solidFill>
                <a:effectLst/>
                <a:uLnTx/>
                <a:uFillTx/>
                <a:latin typeface="Avenir" panose="020B0503020203020204" pitchFamily="34" charset="0"/>
                <a:ea typeface="+mn-ea"/>
                <a:cs typeface="Arial" pitchFamily="34" charset="0"/>
              </a:rPr>
              <a:t>~7 years at ~30 weeks/year</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1" i="0" u="none" strike="noStrike" kern="0" cap="none" spc="0" normalizeH="0" baseline="0" noProof="0" dirty="0">
              <a:ln>
                <a:noFill/>
              </a:ln>
              <a:solidFill>
                <a:srgbClr val="A9A9A9">
                  <a:lumMod val="10000"/>
                </a:srgbClr>
              </a:solidFill>
              <a:effectLst/>
              <a:uLnTx/>
              <a:uFillTx/>
              <a:latin typeface="Avenir" panose="020B0503020203020204" pitchFamily="34" charset="0"/>
              <a:ea typeface="+mn-ea"/>
              <a:cs typeface="Arial"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A9A9A9">
                    <a:lumMod val="10000"/>
                  </a:srgbClr>
                </a:solidFill>
                <a:effectLst/>
                <a:uLnTx/>
                <a:uFillTx/>
                <a:latin typeface="Avenir" panose="020B0503020203020204" pitchFamily="34" charset="0"/>
                <a:ea typeface="+mn-ea"/>
                <a:cs typeface="Arial" pitchFamily="34" charset="0"/>
              </a:rPr>
              <a:t>…not including </a:t>
            </a:r>
            <a:r>
              <a:rPr kumimoji="0" lang="en-US" sz="2000" b="1" i="0" u="none" strike="noStrike" kern="0" cap="none" spc="0" normalizeH="0" baseline="0" noProof="0" dirty="0" err="1">
                <a:ln>
                  <a:noFill/>
                </a:ln>
                <a:solidFill>
                  <a:srgbClr val="A9A9A9">
                    <a:lumMod val="10000"/>
                  </a:srgbClr>
                </a:solidFill>
                <a:effectLst/>
                <a:uLnTx/>
                <a:uFillTx/>
                <a:latin typeface="Avenir" panose="020B0503020203020204" pitchFamily="34" charset="0"/>
                <a:ea typeface="+mn-ea"/>
                <a:cs typeface="Arial" pitchFamily="34" charset="0"/>
              </a:rPr>
              <a:t>SoLID</a:t>
            </a:r>
            <a:endParaRPr kumimoji="0" lang="en-US" sz="2000" b="1" i="0" u="none" strike="noStrike" kern="0" cap="none" spc="0" normalizeH="0" baseline="0" noProof="0" dirty="0">
              <a:ln>
                <a:noFill/>
              </a:ln>
              <a:solidFill>
                <a:srgbClr val="A9A9A9">
                  <a:lumMod val="10000"/>
                </a:srgbClr>
              </a:solidFill>
              <a:effectLst/>
              <a:uLnTx/>
              <a:uFillTx/>
              <a:latin typeface="Avenir" panose="020B0503020203020204" pitchFamily="34" charset="0"/>
              <a:ea typeface="+mn-ea"/>
              <a:cs typeface="Arial"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1" i="0" u="none" strike="noStrike" kern="0" cap="none" spc="0" normalizeH="0" baseline="0" noProof="0" dirty="0">
              <a:ln>
                <a:noFill/>
              </a:ln>
              <a:solidFill>
                <a:srgbClr val="A9A9A9">
                  <a:lumMod val="10000"/>
                </a:srgbClr>
              </a:solidFill>
              <a:effectLst/>
              <a:uLnTx/>
              <a:uFillTx/>
              <a:latin typeface="Avenir" panose="020B0503020203020204" pitchFamily="34" charset="0"/>
              <a:ea typeface="+mn-ea"/>
              <a:cs typeface="Arial"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A9A9A9">
                    <a:lumMod val="10000"/>
                  </a:srgbClr>
                </a:solidFill>
                <a:effectLst/>
                <a:uLnTx/>
                <a:uFillTx/>
                <a:latin typeface="Avenir" panose="020B0503020203020204" pitchFamily="34" charset="0"/>
                <a:ea typeface="+mn-ea"/>
                <a:cs typeface="Arial" pitchFamily="34" charset="0"/>
              </a:rPr>
              <a:t>…not including new proposals</a:t>
            </a:r>
            <a:endPar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0480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804CA-1AE1-33A6-6698-223C8EF5E2BB}"/>
              </a:ext>
            </a:extLst>
          </p:cNvPr>
          <p:cNvSpPr>
            <a:spLocks noGrp="1"/>
          </p:cNvSpPr>
          <p:nvPr>
            <p:ph type="title"/>
          </p:nvPr>
        </p:nvSpPr>
        <p:spPr>
          <a:xfrm>
            <a:off x="400692" y="18255"/>
            <a:ext cx="10515600" cy="1325563"/>
          </a:xfrm>
        </p:spPr>
        <p:txBody>
          <a:bodyPr/>
          <a:lstStyle/>
          <a:p>
            <a:r>
              <a:rPr lang="en-US" dirty="0"/>
              <a:t>Useful Links</a:t>
            </a:r>
          </a:p>
        </p:txBody>
      </p:sp>
      <p:sp>
        <p:nvSpPr>
          <p:cNvPr id="3" name="Content Placeholder 2">
            <a:extLst>
              <a:ext uri="{FF2B5EF4-FFF2-40B4-BE49-F238E27FC236}">
                <a16:creationId xmlns:a16="http://schemas.microsoft.com/office/drawing/2014/main" id="{A2471F5A-64CC-CD8A-FA04-CE8CE5A23C79}"/>
              </a:ext>
            </a:extLst>
          </p:cNvPr>
          <p:cNvSpPr>
            <a:spLocks noGrp="1"/>
          </p:cNvSpPr>
          <p:nvPr>
            <p:ph idx="1"/>
          </p:nvPr>
        </p:nvSpPr>
        <p:spPr>
          <a:xfrm>
            <a:off x="400692" y="1169157"/>
            <a:ext cx="11691991" cy="4801206"/>
          </a:xfrm>
        </p:spPr>
        <p:txBody>
          <a:bodyPr>
            <a:normAutofit/>
          </a:bodyPr>
          <a:lstStyle/>
          <a:p>
            <a:r>
              <a:rPr lang="en-US" dirty="0"/>
              <a:t>Scheduling Memo (LOTS OF IMPORTANT DETAILS!)</a:t>
            </a:r>
          </a:p>
          <a:p>
            <a:pPr lvl="1"/>
            <a:r>
              <a:rPr lang="en-US" dirty="0">
                <a:hlinkClick r:id="rId2"/>
              </a:rPr>
              <a:t>https://www.jlab.org/physics/experiments/schedule</a:t>
            </a:r>
            <a:r>
              <a:rPr lang="en-US" dirty="0"/>
              <a:t> </a:t>
            </a:r>
          </a:p>
          <a:p>
            <a:pPr lvl="1"/>
            <a:r>
              <a:rPr lang="en-US" dirty="0"/>
              <a:t>Note the text on priority halls completely changed to be simpler first among equals.</a:t>
            </a:r>
          </a:p>
          <a:p>
            <a:pPr lvl="1"/>
            <a:r>
              <a:rPr lang="en-US" dirty="0"/>
              <a:t>Feedback on the posted schedule is welcome!  </a:t>
            </a:r>
          </a:p>
          <a:p>
            <a:pPr lvl="1"/>
            <a:endParaRPr lang="en-US" dirty="0"/>
          </a:p>
          <a:p>
            <a:r>
              <a:rPr lang="en-US" dirty="0"/>
              <a:t>Approved Experiment Lists</a:t>
            </a:r>
          </a:p>
          <a:p>
            <a:pPr lvl="1"/>
            <a:r>
              <a:rPr lang="en-US" dirty="0">
                <a:hlinkClick r:id="rId3"/>
              </a:rPr>
              <a:t>https://www.jlab.org/physics/experiments</a:t>
            </a:r>
            <a:endParaRPr lang="en-US" dirty="0"/>
          </a:p>
          <a:p>
            <a:pPr marL="457200" lvl="1" indent="0">
              <a:buNone/>
            </a:pPr>
            <a:endParaRPr lang="en-US" dirty="0"/>
          </a:p>
          <a:p>
            <a:endParaRPr lang="en-US" dirty="0"/>
          </a:p>
          <a:p>
            <a:endParaRPr lang="en-US" dirty="0"/>
          </a:p>
        </p:txBody>
      </p:sp>
    </p:spTree>
    <p:extLst>
      <p:ext uri="{BB962C8B-B14F-4D97-AF65-F5344CB8AC3E}">
        <p14:creationId xmlns:p14="http://schemas.microsoft.com/office/powerpoint/2010/main" val="16741665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892</TotalTime>
  <Words>709</Words>
  <Application>Microsoft Macintosh PowerPoint</Application>
  <PresentationFormat>Widescreen</PresentationFormat>
  <Paragraphs>86</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Avenir</vt:lpstr>
      <vt:lpstr>Calibri</vt:lpstr>
      <vt:lpstr>Calibri Light</vt:lpstr>
      <vt:lpstr>Office Theme</vt:lpstr>
      <vt:lpstr>Upcoming Experiment Schedule and Machine Expectations  </vt:lpstr>
      <vt:lpstr>High Level View of the JLab Experiment Process</vt:lpstr>
      <vt:lpstr>Nuclear Physics Experiment Scheduling Committee https://www.jlab.org/physics/experiments/NPEScommittee  </vt:lpstr>
      <vt:lpstr>Machine Expectations</vt:lpstr>
      <vt:lpstr>PowerPoint Presentation</vt:lpstr>
      <vt:lpstr>Extended Experimental Schedule</vt:lpstr>
      <vt:lpstr>Useful Links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Upcoming Experiment Schedule and Machine Expectations  </dc:title>
  <dc:creator>Douglas Higinbotham</dc:creator>
  <cp:lastModifiedBy>Douglas Higinbotham</cp:lastModifiedBy>
  <cp:revision>5</cp:revision>
  <dcterms:created xsi:type="dcterms:W3CDTF">2023-06-05T20:42:46Z</dcterms:created>
  <dcterms:modified xsi:type="dcterms:W3CDTF">2023-06-06T11:34:55Z</dcterms:modified>
</cp:coreProperties>
</file>