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36"/>
  </p:notesMasterIdLst>
  <p:sldIdLst>
    <p:sldId id="258" r:id="rId2"/>
    <p:sldId id="256" r:id="rId3"/>
    <p:sldId id="393" r:id="rId4"/>
    <p:sldId id="409" r:id="rId5"/>
    <p:sldId id="410" r:id="rId6"/>
    <p:sldId id="411" r:id="rId7"/>
    <p:sldId id="364" r:id="rId8"/>
    <p:sldId id="388" r:id="rId9"/>
    <p:sldId id="389" r:id="rId10"/>
    <p:sldId id="390" r:id="rId11"/>
    <p:sldId id="380" r:id="rId12"/>
    <p:sldId id="374" r:id="rId13"/>
    <p:sldId id="407" r:id="rId14"/>
    <p:sldId id="373" r:id="rId15"/>
    <p:sldId id="397" r:id="rId16"/>
    <p:sldId id="381" r:id="rId17"/>
    <p:sldId id="400" r:id="rId18"/>
    <p:sldId id="406" r:id="rId19"/>
    <p:sldId id="403" r:id="rId20"/>
    <p:sldId id="395" r:id="rId21"/>
    <p:sldId id="372" r:id="rId22"/>
    <p:sldId id="416" r:id="rId23"/>
    <p:sldId id="412" r:id="rId24"/>
    <p:sldId id="385" r:id="rId25"/>
    <p:sldId id="413" r:id="rId26"/>
    <p:sldId id="386" r:id="rId27"/>
    <p:sldId id="414" r:id="rId28"/>
    <p:sldId id="415" r:id="rId29"/>
    <p:sldId id="398" r:id="rId30"/>
    <p:sldId id="404" r:id="rId31"/>
    <p:sldId id="408" r:id="rId32"/>
    <p:sldId id="276" r:id="rId33"/>
    <p:sldId id="329" r:id="rId34"/>
    <p:sldId id="384" r:id="rId3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2DEA2E-02F2-4B46-A19F-619F56CA21D4}">
          <p14:sldIdLst>
            <p14:sldId id="258"/>
          </p14:sldIdLst>
        </p14:section>
        <p14:section name="Solid Detector" id="{6E229D14-03E1-C646-8618-BD0018A423C6}">
          <p14:sldIdLst>
            <p14:sldId id="256"/>
            <p14:sldId id="393"/>
            <p14:sldId id="409"/>
            <p14:sldId id="410"/>
            <p14:sldId id="411"/>
          </p14:sldIdLst>
        </p14:section>
        <p14:section name="PV intro" id="{02A1CAA8-9193-5747-9EA7-1E234260DD52}">
          <p14:sldIdLst>
            <p14:sldId id="364"/>
            <p14:sldId id="388"/>
            <p14:sldId id="389"/>
            <p14:sldId id="390"/>
            <p14:sldId id="380"/>
            <p14:sldId id="374"/>
          </p14:sldIdLst>
        </p14:section>
        <p14:section name="Standard Model" id="{574ED374-89E4-754B-A2B9-B94C7CF75DCF}">
          <p14:sldIdLst>
            <p14:sldId id="407"/>
            <p14:sldId id="373"/>
            <p14:sldId id="397"/>
            <p14:sldId id="381"/>
            <p14:sldId id="400"/>
            <p14:sldId id="406"/>
            <p14:sldId id="403"/>
            <p14:sldId id="395"/>
          </p14:sldIdLst>
        </p14:section>
        <p14:section name="PVEMC" id="{57A3ACCF-9AE5-1F4F-A669-AB2E876BB8B1}">
          <p14:sldIdLst>
            <p14:sldId id="372"/>
            <p14:sldId id="416"/>
            <p14:sldId id="412"/>
            <p14:sldId id="385"/>
            <p14:sldId id="413"/>
            <p14:sldId id="386"/>
            <p14:sldId id="414"/>
            <p14:sldId id="415"/>
          </p14:sldIdLst>
        </p14:section>
        <p14:section name="Other stuff" id="{C969A8FC-E9C3-0247-86C3-88E14A2E7348}">
          <p14:sldIdLst>
            <p14:sldId id="398"/>
            <p14:sldId id="404"/>
            <p14:sldId id="408"/>
            <p14:sldId id="276"/>
            <p14:sldId id="329"/>
            <p14:sldId id="3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71">
          <p15:clr>
            <a:srgbClr val="A4A3A4"/>
          </p15:clr>
        </p15:guide>
        <p15:guide id="2" orient="horz" pos="3092">
          <p15:clr>
            <a:srgbClr val="A4A3A4"/>
          </p15:clr>
        </p15:guide>
        <p15:guide id="3" orient="horz" pos="517">
          <p15:clr>
            <a:srgbClr val="A4A3A4"/>
          </p15:clr>
        </p15:guide>
        <p15:guide id="4" orient="horz" pos="895">
          <p15:clr>
            <a:srgbClr val="A4A3A4"/>
          </p15:clr>
        </p15:guide>
        <p15:guide id="5" orient="horz" pos="2387">
          <p15:clr>
            <a:srgbClr val="A4A3A4"/>
          </p15:clr>
        </p15:guide>
        <p15:guide id="6" pos="5565">
          <p15:clr>
            <a:srgbClr val="A4A3A4"/>
          </p15:clr>
        </p15:guide>
        <p15:guide id="7" pos="317">
          <p15:clr>
            <a:srgbClr val="A4A3A4"/>
          </p15:clr>
        </p15:guide>
        <p15:guide id="8" pos="15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D008C"/>
    <a:srgbClr val="F7FFE7"/>
    <a:srgbClr val="0432FF"/>
    <a:srgbClr val="FF40FF"/>
    <a:srgbClr val="00FA00"/>
    <a:srgbClr val="0B1F8F"/>
    <a:srgbClr val="A12B2F"/>
    <a:srgbClr val="007836"/>
    <a:srgbClr val="EC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43" autoAdjust="0"/>
    <p:restoredTop sz="96327" autoAdjust="0"/>
  </p:normalViewPr>
  <p:slideViewPr>
    <p:cSldViewPr snapToGrid="0" showGuides="1">
      <p:cViewPr varScale="1">
        <p:scale>
          <a:sx n="165" d="100"/>
          <a:sy n="165" d="100"/>
        </p:scale>
        <p:origin x="936" y="184"/>
      </p:cViewPr>
      <p:guideLst>
        <p:guide orient="horz" pos="271"/>
        <p:guide orient="horz" pos="3092"/>
        <p:guide orient="horz" pos="517"/>
        <p:guide orient="horz" pos="895"/>
        <p:guide orient="horz" pos="2387"/>
        <p:guide pos="5565"/>
        <p:guide pos="317"/>
        <p:guide pos="1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lang="en-US" sz="1400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r>
              <a:rPr lang="en-US" sz="1400" b="0" strike="noStrike" spc="-1">
                <a:solidFill>
                  <a:srgbClr val="595959"/>
                </a:solidFill>
                <a:latin typeface="Calibri"/>
                <a:ea typeface="DejaVu Sans"/>
              </a:rPr>
              <a:t>CLEO_II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91536203522505"/>
          <c:y val="0.15713150576082599"/>
          <c:w val="0.53122961513372502"/>
          <c:h val="0.65435041716329001"/>
        </c:manualLayout>
      </c:layout>
      <c:scatterChart>
        <c:scatterStyle val="lineMarker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Tosca</c:v>
                </c:pt>
              </c:strCache>
            </c:strRef>
          </c:tx>
          <c:spPr>
            <a:ln w="19080">
              <a:noFill/>
            </a:ln>
          </c:spPr>
          <c:marker>
            <c:symbol val="circle"/>
            <c:size val="5"/>
            <c:spPr>
              <a:solidFill>
                <a:srgbClr val="5B9BD5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1</c:f>
              <c:numCache>
                <c:formatCode>General</c:formatCode>
                <c:ptCount val="4"/>
                <c:pt idx="0">
                  <c:v>200</c:v>
                </c:pt>
                <c:pt idx="1">
                  <c:v>100</c:v>
                </c:pt>
                <c:pt idx="2">
                  <c:v>75</c:v>
                </c:pt>
                <c:pt idx="3">
                  <c:v>50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4"/>
                <c:pt idx="0">
                  <c:v>648.12</c:v>
                </c:pt>
                <c:pt idx="1">
                  <c:v>324.06</c:v>
                </c:pt>
                <c:pt idx="2">
                  <c:v>243.04499999999999</c:v>
                </c:pt>
                <c:pt idx="3">
                  <c:v>162.03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0B7-2B44-8AF7-A2AF926BB39F}"/>
            </c:ext>
          </c:extLst>
        </c:ser>
        <c:ser>
          <c:idx val="1"/>
          <c:order val="1"/>
          <c:tx>
            <c:strRef>
              <c:f>label 2</c:f>
              <c:strCache>
                <c:ptCount val="1"/>
                <c:pt idx="0">
                  <c:v>Measured</c:v>
                </c:pt>
              </c:strCache>
            </c:strRef>
          </c:tx>
          <c:spPr>
            <a:ln w="19080">
              <a:noFill/>
            </a:ln>
          </c:spPr>
          <c:marker>
            <c:symbol val="circle"/>
            <c:size val="5"/>
            <c:spPr>
              <a:solidFill>
                <a:srgbClr val="0070C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3</c:f>
              <c:numCache>
                <c:formatCode>General</c:formatCode>
                <c:ptCount val="4"/>
                <c:pt idx="0">
                  <c:v>200</c:v>
                </c:pt>
                <c:pt idx="1">
                  <c:v>100</c:v>
                </c:pt>
                <c:pt idx="2">
                  <c:v>75</c:v>
                </c:pt>
                <c:pt idx="3">
                  <c:v>50</c:v>
                </c:pt>
              </c:numCache>
            </c:numRef>
          </c:xVal>
          <c:yVal>
            <c:numRef>
              <c:f>2</c:f>
              <c:numCache>
                <c:formatCode>General</c:formatCode>
                <c:ptCount val="4"/>
                <c:pt idx="2">
                  <c:v>261</c:v>
                </c:pt>
                <c:pt idx="3">
                  <c:v>161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0B7-2B44-8AF7-A2AF926BB3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45479"/>
        <c:axId val="22204754"/>
      </c:scatterChart>
      <c:valAx>
        <c:axId val="11345479"/>
        <c:scaling>
          <c:orientation val="minMax"/>
          <c:max val="200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0"/>
              <a:lstStyle/>
              <a:p>
                <a:pPr>
                  <a:defRPr lang="en-US" sz="1000" b="0" strike="noStrike" spc="-1">
                    <a:solidFill>
                      <a:srgbClr val="595959"/>
                    </a:solidFill>
                    <a:latin typeface="Calibri"/>
                    <a:ea typeface="DejaVu Sans"/>
                  </a:defRPr>
                </a:pPr>
                <a:r>
                  <a:rPr lang="en-US" sz="1000" b="0" strike="noStrike" spc="-1">
                    <a:solidFill>
                      <a:srgbClr val="595959"/>
                    </a:solidFill>
                    <a:latin typeface="Calibri"/>
                    <a:ea typeface="DejaVu Sans"/>
                  </a:rPr>
                  <a:t>Current [A]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General" sourceLinked="0"/>
        <c:majorTickMark val="cross"/>
        <c:minorTickMark val="in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en-US"/>
          </a:p>
        </c:txPr>
        <c:crossAx val="22204754"/>
        <c:crosses val="autoZero"/>
        <c:crossBetween val="midCat"/>
      </c:valAx>
      <c:valAx>
        <c:axId val="22204754"/>
        <c:scaling>
          <c:orientation val="minMax"/>
          <c:max val="700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lang="en-US" sz="1000" b="0" strike="noStrike" spc="-1">
                    <a:solidFill>
                      <a:srgbClr val="595959"/>
                    </a:solidFill>
                    <a:latin typeface="Calibri"/>
                    <a:ea typeface="DejaVu Sans"/>
                  </a:defRPr>
                </a:pPr>
                <a:r>
                  <a:rPr lang="en-US" sz="1000" b="0" strike="noStrike" spc="-1">
                    <a:solidFill>
                      <a:srgbClr val="595959"/>
                    </a:solidFill>
                    <a:latin typeface="Calibri"/>
                    <a:ea typeface="DejaVu Sans"/>
                  </a:rPr>
                  <a:t>Field [G]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0" sourceLinked="0"/>
        <c:majorTickMark val="cross"/>
        <c:minorTickMark val="in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en-US"/>
          </a:p>
        </c:txPr>
        <c:crossAx val="11345479"/>
        <c:crosses val="autoZero"/>
        <c:crossBetween val="midCat"/>
      </c:valAx>
      <c:spPr>
        <a:noFill/>
        <a:ln w="0">
          <a:noFill/>
        </a:ln>
      </c:spPr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sz="900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360">
      <a:noFill/>
    </a:ln>
  </c:sp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6/30/23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Go to "View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C2921D-D02D-42B6-9D85-F551F087D87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Go to "View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C2921D-D02D-42B6-9D85-F551F087D87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243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LRG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4106864"/>
            <a:ext cx="4114800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4106864"/>
            <a:ext cx="4097585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Large IMAGES w/bullets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346047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417046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4256434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416462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4255850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64070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2856834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417569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672521"/>
            <a:ext cx="8434552" cy="108633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2014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small" baseline="0"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20774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4502674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4505517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42359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17579"/>
            <a:ext cx="8372901" cy="302239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43573" y="4457863"/>
            <a:ext cx="3711039" cy="240746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00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closing statement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991004" y="-1815882"/>
            <a:ext cx="3782000" cy="16004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closing statement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WE START WITH YES.</a:t>
            </a:r>
          </a:p>
          <a:p>
            <a:pPr lvl="0">
              <a:spcAft>
                <a:spcPts val="1200"/>
              </a:spcAft>
            </a:pPr>
            <a:r>
              <a:rPr lang="en-US" sz="1400" b="1" dirty="0">
                <a:solidFill>
                  <a:schemeClr val="bg1"/>
                </a:solidFill>
              </a:rPr>
              <a:t>AND END WITH THANK YOU.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DO YOU HAVE ANY BIG QUESTIONS?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043"/>
            <a:ext cx="9144000" cy="5148543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86954"/>
            <a:ext cx="8372901" cy="604513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Font.</a:t>
            </a:r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68796" y="574696"/>
            <a:ext cx="5685350" cy="304654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14" y="408441"/>
            <a:ext cx="1786846" cy="643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018914" y="-1479541"/>
            <a:ext cx="3502900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r>
              <a:rPr lang="en-US" sz="1400" b="1" baseline="0" dirty="0">
                <a:solidFill>
                  <a:schemeClr val="bg1"/>
                </a:solidFill>
              </a:rPr>
              <a:t>WE START WITH YES.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08346"/>
            <a:ext cx="8372901" cy="331708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4545002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-20265"/>
            <a:ext cx="9144000" cy="4508954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0265"/>
            <a:ext cx="9144000" cy="4508954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153714"/>
            <a:ext cx="5851526" cy="969169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82331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674681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2794775"/>
            <a:ext cx="8452904" cy="64716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344193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74680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00961"/>
            <a:ext cx="5984648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>
                <a:solidFill>
                  <a:srgbClr val="000000"/>
                </a:solidFill>
              </a:rPr>
              <a:t>fACILITY</a:t>
            </a:r>
            <a:r>
              <a:rPr lang="en-US" sz="1000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>
                <a:solidFill>
                  <a:srgbClr val="000000"/>
                </a:solidFill>
              </a:rPr>
              <a:t>www.anl.gov</a:t>
            </a:r>
          </a:p>
        </p:txBody>
      </p:sp>
      <p:sp>
        <p:nvSpPr>
          <p:cNvPr id="17" name="Text Placeholder 45"/>
          <p:cNvSpPr>
            <a:spLocks noGrp="1"/>
          </p:cNvSpPr>
          <p:nvPr>
            <p:ph type="body" sz="quarter" idx="27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170633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19301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261205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82770"/>
            <a:ext cx="6776128" cy="839426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92219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261204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6978"/>
            <a:ext cx="8925873" cy="51435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581400"/>
            <a:ext cx="9144000" cy="15621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3782231"/>
            <a:ext cx="8321040" cy="1030194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-1"/>
            <a:ext cx="8925873" cy="2742010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2747963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2747963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55513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8411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275523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48406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5143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5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5397DE-42EB-3829-B19F-9272444D1D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13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6989" y="205173"/>
            <a:ext cx="8229069" cy="85864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2992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6989" y="1203370"/>
            <a:ext cx="8229069" cy="298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2176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901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67903"/>
            <a:ext cx="8372901" cy="62171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0" y="1084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30288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28723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418007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</p:spTree>
    <p:extLst>
      <p:ext uri="{BB962C8B-B14F-4D97-AF65-F5344CB8AC3E}">
        <p14:creationId xmlns:p14="http://schemas.microsoft.com/office/powerpoint/2010/main" val="3407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</p:spTree>
    <p:extLst>
      <p:ext uri="{BB962C8B-B14F-4D97-AF65-F5344CB8AC3E}">
        <p14:creationId xmlns:p14="http://schemas.microsoft.com/office/powerpoint/2010/main" val="34234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417872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80" y="1417871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80" y="3203316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3193094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451045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442711"/>
            <a:ext cx="2023746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5" y="262020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2896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2630976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4" y="380713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3794491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141637"/>
            <a:ext cx="4114800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3141637"/>
            <a:ext cx="4097585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6890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6" y="4434669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90" y="4444194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5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miesen\Desktop\anlrgbpptlogo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90" y="4799992"/>
            <a:ext cx="775768" cy="2794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93826"/>
            <a:ext cx="8372901" cy="331708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827084"/>
            <a:ext cx="1418753" cy="1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687" r:id="rId3"/>
    <p:sldLayoutId id="2147483688" r:id="rId4"/>
    <p:sldLayoutId id="2147483690" r:id="rId5"/>
    <p:sldLayoutId id="2147483774" r:id="rId6"/>
    <p:sldLayoutId id="2147483711" r:id="rId7"/>
    <p:sldLayoutId id="2147483692" r:id="rId8"/>
    <p:sldLayoutId id="2147483693" r:id="rId9"/>
    <p:sldLayoutId id="2147483776" r:id="rId10"/>
    <p:sldLayoutId id="2147483709" r:id="rId11"/>
    <p:sldLayoutId id="2147483695" r:id="rId12"/>
    <p:sldLayoutId id="2147483739" r:id="rId13"/>
    <p:sldLayoutId id="2147483696" r:id="rId14"/>
    <p:sldLayoutId id="2147483689" r:id="rId15"/>
    <p:sldLayoutId id="2147483710" r:id="rId16"/>
    <p:sldLayoutId id="2147483706" r:id="rId17"/>
    <p:sldLayoutId id="2147483704" r:id="rId18"/>
    <p:sldLayoutId id="2147483769" r:id="rId19"/>
    <p:sldLayoutId id="2147483770" r:id="rId20"/>
    <p:sldLayoutId id="2147483771" r:id="rId21"/>
    <p:sldLayoutId id="2147483772" r:id="rId22"/>
    <p:sldLayoutId id="2147483761" r:id="rId23"/>
    <p:sldLayoutId id="2147483762" r:id="rId24"/>
    <p:sldLayoutId id="2147483763" r:id="rId25"/>
    <p:sldLayoutId id="2147483765" r:id="rId26"/>
    <p:sldLayoutId id="2147483766" r:id="rId27"/>
    <p:sldLayoutId id="2147483777" r:id="rId28"/>
    <p:sldLayoutId id="2147483778" r:id="rId2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sm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1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4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7.wmf"/><Relationship Id="rId11" Type="http://schemas.openxmlformats.org/officeDocument/2006/relationships/image" Target="../media/image31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0.png"/><Relationship Id="rId4" Type="http://schemas.openxmlformats.org/officeDocument/2006/relationships/image" Target="../media/image26.wmf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7.wmf"/><Relationship Id="rId11" Type="http://schemas.openxmlformats.org/officeDocument/2006/relationships/image" Target="../media/image31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0.png"/><Relationship Id="rId4" Type="http://schemas.openxmlformats.org/officeDocument/2006/relationships/image" Target="../media/image26.w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5.png"/><Relationship Id="rId7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4.emf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hyperlink" Target="https://arxiv.org/abs/2306.04704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6.emf"/><Relationship Id="rId5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1.emf"/><Relationship Id="rId7" Type="http://schemas.openxmlformats.org/officeDocument/2006/relationships/image" Target="../media/image1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2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64.png"/><Relationship Id="rId7" Type="http://schemas.openxmlformats.org/officeDocument/2006/relationships/image" Target="../media/image69.em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8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tiff"/><Relationship Id="rId2" Type="http://schemas.openxmlformats.org/officeDocument/2006/relationships/image" Target="../media/image72.tif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tiff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266825"/>
            <a:ext cx="4571999" cy="2029968"/>
          </a:xfrm>
        </p:spPr>
        <p:txBody>
          <a:bodyPr/>
          <a:lstStyle/>
          <a:p>
            <a:pPr marL="27623" indent="-109538" algn="ctr"/>
            <a:r>
              <a:rPr lang="en-US" sz="3200" cap="small" dirty="0"/>
              <a:t>Parity Violation with SoLID:  </a:t>
            </a:r>
            <a:br>
              <a:rPr lang="en-US" cap="small" dirty="0"/>
            </a:br>
            <a:r>
              <a:rPr lang="en-US" cap="small" dirty="0"/>
              <a:t>PVDIS &amp; PVEMC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erhtjhtyhy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cap="small" dirty="0">
                <a:solidFill>
                  <a:schemeClr val="tx1">
                    <a:lumMod val="50000"/>
                  </a:schemeClr>
                </a:solidFill>
              </a:rPr>
              <a:t>Paul E Reimer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68796" y="3800723"/>
            <a:ext cx="2692871" cy="6544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30 June 2023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JLab, Newport News, VA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19C96B-F84C-59A6-79B9-040D10FE916A}"/>
              </a:ext>
            </a:extLst>
          </p:cNvPr>
          <p:cNvSpPr txBox="1"/>
          <p:nvPr/>
        </p:nvSpPr>
        <p:spPr>
          <a:xfrm>
            <a:off x="2529857" y="4577522"/>
            <a:ext cx="4084286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This work was partially supported under grant DE-AC02-06CH11357 from the US Department of Energy, Office of Nuclear Physics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2FCF549-57DC-45F4-E412-8BCB49BDC25D}"/>
              </a:ext>
            </a:extLst>
          </p:cNvPr>
          <p:cNvGrpSpPr>
            <a:grpSpLocks noChangeAspect="1"/>
          </p:cNvGrpSpPr>
          <p:nvPr/>
        </p:nvGrpSpPr>
        <p:grpSpPr>
          <a:xfrm>
            <a:off x="4408197" y="1462696"/>
            <a:ext cx="4873280" cy="1649641"/>
            <a:chOff x="271676" y="946036"/>
            <a:chExt cx="9746560" cy="3299282"/>
          </a:xfrm>
        </p:grpSpPr>
        <p:pic>
          <p:nvPicPr>
            <p:cNvPr id="7" name="Picture 6" descr="A screenshot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7B43249A-26FE-C020-B3EF-6B47B3331E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CCE5FA"/>
                </a:clrFrom>
                <a:clrTo>
                  <a:srgbClr val="CCE5FA">
                    <a:alpha val="0"/>
                  </a:srgbClr>
                </a:clrTo>
              </a:clrChange>
            </a:blip>
            <a:srcRect t="19055" b="18261"/>
            <a:stretch/>
          </p:blipFill>
          <p:spPr>
            <a:xfrm flipH="1">
              <a:off x="4754880" y="946036"/>
              <a:ext cx="5263356" cy="3299282"/>
            </a:xfrm>
            <a:prstGeom prst="rect">
              <a:avLst/>
            </a:prstGeom>
          </p:spPr>
        </p:pic>
        <p:pic>
          <p:nvPicPr>
            <p:cNvPr id="8" name="Picture 7" descr="A picture containing screenshot, colorfulness, design, art&#10;&#10;Description automatically generated">
              <a:extLst>
                <a:ext uri="{FF2B5EF4-FFF2-40B4-BE49-F238E27FC236}">
                  <a16:creationId xmlns:a16="http://schemas.microsoft.com/office/drawing/2014/main" id="{97A0ECF4-06A4-01B4-0357-7ACE69C610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CCE5FA"/>
                </a:clrFrom>
                <a:clrTo>
                  <a:srgbClr val="CCE5FA">
                    <a:alpha val="0"/>
                  </a:srgbClr>
                </a:clrTo>
              </a:clrChange>
            </a:blip>
            <a:srcRect t="19055" b="18261"/>
            <a:stretch/>
          </p:blipFill>
          <p:spPr>
            <a:xfrm>
              <a:off x="271676" y="980089"/>
              <a:ext cx="5143500" cy="3224164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5608CD9-4DDB-2DF8-E040-6C7CE2185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7875139" y="4455122"/>
            <a:ext cx="1080099" cy="52250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8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97351-0ABE-2B53-3E91-1290AE2D8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905" y="88551"/>
            <a:ext cx="8372901" cy="393289"/>
          </a:xfrm>
        </p:spPr>
        <p:txBody>
          <a:bodyPr/>
          <a:lstStyle/>
          <a:p>
            <a:r>
              <a:rPr lang="en-US" dirty="0" err="1"/>
              <a:t>Zel’dovich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FA670-4032-426C-737A-0682ACC977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0" name="Picture 29" descr="latex-image-1.pdf">
            <a:extLst>
              <a:ext uri="{FF2B5EF4-FFF2-40B4-BE49-F238E27FC236}">
                <a16:creationId xmlns:a16="http://schemas.microsoft.com/office/drawing/2014/main" id="{910831DB-C150-5481-1CC9-26CC10B50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3" y="2172866"/>
            <a:ext cx="6258483" cy="1103901"/>
          </a:xfrm>
          <a:prstGeom prst="rect">
            <a:avLst/>
          </a:prstGeom>
        </p:spPr>
      </p:pic>
      <p:pic>
        <p:nvPicPr>
          <p:cNvPr id="31" name="Picture 30" descr="latex-image-1.pdf">
            <a:extLst>
              <a:ext uri="{FF2B5EF4-FFF2-40B4-BE49-F238E27FC236}">
                <a16:creationId xmlns:a16="http://schemas.microsoft.com/office/drawing/2014/main" id="{0D48E399-78BA-F01E-C85A-F5574BAD9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202" y="2179990"/>
            <a:ext cx="3666744" cy="41148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FC360E4-197B-315C-C8BE-DFE2D1866A39}"/>
              </a:ext>
            </a:extLst>
          </p:cNvPr>
          <p:cNvGrpSpPr/>
          <p:nvPr/>
        </p:nvGrpSpPr>
        <p:grpSpPr>
          <a:xfrm>
            <a:off x="1639305" y="292272"/>
            <a:ext cx="5408189" cy="1629771"/>
            <a:chOff x="1142503" y="452348"/>
            <a:chExt cx="5408189" cy="1629771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C29B602-165F-8F48-0239-35D26578D1E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668776" y="687688"/>
              <a:ext cx="1389641" cy="1394431"/>
              <a:chOff x="6455610" y="420001"/>
              <a:chExt cx="652168" cy="654416"/>
            </a:xfrm>
          </p:grpSpPr>
          <p:sp>
            <p:nvSpPr>
              <p:cNvPr id="48" name="Line 84">
                <a:extLst>
                  <a:ext uri="{FF2B5EF4-FFF2-40B4-BE49-F238E27FC236}">
                    <a16:creationId xmlns:a16="http://schemas.microsoft.com/office/drawing/2014/main" id="{A13EE90B-24D0-014B-DF7C-A5B5F8CAA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15088" y="566028"/>
                <a:ext cx="204916" cy="1158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2000"/>
              </a:p>
            </p:txBody>
          </p:sp>
          <p:grpSp>
            <p:nvGrpSpPr>
              <p:cNvPr id="49" name="Group 85">
                <a:extLst>
                  <a:ext uri="{FF2B5EF4-FFF2-40B4-BE49-F238E27FC236}">
                    <a16:creationId xmlns:a16="http://schemas.microsoft.com/office/drawing/2014/main" id="{9B171287-4F29-5222-F43A-73C018C39E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91502" y="821394"/>
                <a:ext cx="453911" cy="186751"/>
                <a:chOff x="768" y="1344"/>
                <a:chExt cx="960" cy="391"/>
              </a:xfrm>
            </p:grpSpPr>
            <p:sp>
              <p:nvSpPr>
                <p:cNvPr id="50" name="Line 86">
                  <a:extLst>
                    <a:ext uri="{FF2B5EF4-FFF2-40B4-BE49-F238E27FC236}">
                      <a16:creationId xmlns:a16="http://schemas.microsoft.com/office/drawing/2014/main" id="{256E98E6-A451-4F84-B367-56B8AE4901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68" y="1344"/>
                  <a:ext cx="480" cy="10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41972" tIns="20987" rIns="41972" bIns="20987">
                  <a:spAutoFit/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51" name="Line 87">
                  <a:extLst>
                    <a:ext uri="{FF2B5EF4-FFF2-40B4-BE49-F238E27FC236}">
                      <a16:creationId xmlns:a16="http://schemas.microsoft.com/office/drawing/2014/main" id="{572E83B0-C8FB-7F56-32D3-F37F25F594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1" y="1440"/>
                  <a:ext cx="793" cy="1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41972" tIns="20987" rIns="41972" bIns="20987">
                  <a:spAutoFit/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52" name="Line 88">
                  <a:extLst>
                    <a:ext uri="{FF2B5EF4-FFF2-40B4-BE49-F238E27FC236}">
                      <a16:creationId xmlns:a16="http://schemas.microsoft.com/office/drawing/2014/main" id="{66A4F9CE-98F2-CD9F-C0FF-4128DBF92A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1" y="1536"/>
                  <a:ext cx="889" cy="19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41972" tIns="20987" rIns="41972" bIns="20987">
                  <a:spAutoFit/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53" name="Line 89">
                  <a:extLst>
                    <a:ext uri="{FF2B5EF4-FFF2-40B4-BE49-F238E27FC236}">
                      <a16:creationId xmlns:a16="http://schemas.microsoft.com/office/drawing/2014/main" id="{09495FCF-A393-730A-EA59-E9887D7058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1344"/>
                  <a:ext cx="480" cy="3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41972" tIns="20987" rIns="41972" bIns="20987">
                  <a:spAutoFit/>
                </a:bodyPr>
                <a:lstStyle/>
                <a:p>
                  <a:endParaRPr lang="en-US" sz="2000"/>
                </a:p>
              </p:txBody>
            </p:sp>
          </p:grpSp>
          <p:sp>
            <p:nvSpPr>
              <p:cNvPr id="54" name="Oval 90">
                <a:extLst>
                  <a:ext uri="{FF2B5EF4-FFF2-40B4-BE49-F238E27FC236}">
                    <a16:creationId xmlns:a16="http://schemas.microsoft.com/office/drawing/2014/main" id="{9A6E50DC-B28C-7193-0F52-65BC4955D1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6486" y="843334"/>
                <a:ext cx="55981" cy="231083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55" name="Text Box 91">
                <a:extLst>
                  <a:ext uri="{FF2B5EF4-FFF2-40B4-BE49-F238E27FC236}">
                    <a16:creationId xmlns:a16="http://schemas.microsoft.com/office/drawing/2014/main" id="{20CFAB47-C092-33B4-D3A6-2BEB8A684D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57392" y="476518"/>
                <a:ext cx="39810" cy="92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>
                <a:lvl1pPr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31800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8651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2969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730375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1875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6447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1019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5591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en-US" altLang="en-US" sz="1000" i="0">
                  <a:latin typeface="Arial" panose="020B0604020202020204" pitchFamily="34" charset="0"/>
                </a:endParaRPr>
              </a:p>
            </p:txBody>
          </p:sp>
          <p:sp>
            <p:nvSpPr>
              <p:cNvPr id="56" name="Text Box 92">
                <a:extLst>
                  <a:ext uri="{FF2B5EF4-FFF2-40B4-BE49-F238E27FC236}">
                    <a16:creationId xmlns:a16="http://schemas.microsoft.com/office/drawing/2014/main" id="{57DE5F5D-3F2A-E505-99F5-C9A627B711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67155" y="420001"/>
                <a:ext cx="99964" cy="1498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>
                <a:lvl1pPr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31800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8651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2969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730375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1875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6447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1019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5591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800" i="0" dirty="0">
                    <a:latin typeface="Arial" panose="020B0604020202020204" pitchFamily="34" charset="0"/>
                  </a:rPr>
                  <a:t>e</a:t>
                </a:r>
              </a:p>
            </p:txBody>
          </p:sp>
          <p:sp>
            <p:nvSpPr>
              <p:cNvPr id="57" name="Line 93">
                <a:extLst>
                  <a:ext uri="{FF2B5EF4-FFF2-40B4-BE49-F238E27FC236}">
                    <a16:creationId xmlns:a16="http://schemas.microsoft.com/office/drawing/2014/main" id="{09FFD651-F716-4C7D-85F3-FB8040B62D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19113" y="566906"/>
                <a:ext cx="204025" cy="11495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58" name="Text Box 94">
                <a:extLst>
                  <a:ext uri="{FF2B5EF4-FFF2-40B4-BE49-F238E27FC236}">
                    <a16:creationId xmlns:a16="http://schemas.microsoft.com/office/drawing/2014/main" id="{E6D5E703-35B7-120A-D7E3-288C36D47B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2489" y="436837"/>
                <a:ext cx="110369" cy="1498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41972" tIns="20987" rIns="41972" bIns="20987">
                <a:spAutoFit/>
              </a:bodyPr>
              <a:lstStyle>
                <a:lvl1pPr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31800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8651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2969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730375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1875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6447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1019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5591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800" i="0" dirty="0">
                    <a:latin typeface="Arial" panose="020B0604020202020204" pitchFamily="34" charset="0"/>
                  </a:rPr>
                  <a:t>e</a:t>
                </a:r>
              </a:p>
            </p:txBody>
          </p:sp>
          <p:sp>
            <p:nvSpPr>
              <p:cNvPr id="59" name="Line 95">
                <a:extLst>
                  <a:ext uri="{FF2B5EF4-FFF2-40B4-BE49-F238E27FC236}">
                    <a16:creationId xmlns:a16="http://schemas.microsoft.com/office/drawing/2014/main" id="{CDD4A4D5-FA88-413C-D553-66FD8E056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55610" y="936355"/>
                <a:ext cx="90876" cy="22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60" name="Text Box 96">
                <a:extLst>
                  <a:ext uri="{FF2B5EF4-FFF2-40B4-BE49-F238E27FC236}">
                    <a16:creationId xmlns:a16="http://schemas.microsoft.com/office/drawing/2014/main" id="{50DAC541-136E-479E-25B6-235108F5CB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63199" y="663436"/>
                <a:ext cx="98460" cy="13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>
                <a:lvl1pPr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31800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8651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2969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730375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1875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6447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1019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5591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600" i="0" dirty="0">
                    <a:solidFill>
                      <a:srgbClr val="008000"/>
                    </a:solidFill>
                    <a:latin typeface="Arial" panose="020B0604020202020204" pitchFamily="34" charset="0"/>
                  </a:rPr>
                  <a:t>Z</a:t>
                </a:r>
              </a:p>
            </p:txBody>
          </p:sp>
          <p:sp>
            <p:nvSpPr>
              <p:cNvPr id="61" name="Line 97">
                <a:extLst>
                  <a:ext uri="{FF2B5EF4-FFF2-40B4-BE49-F238E27FC236}">
                    <a16:creationId xmlns:a16="http://schemas.microsoft.com/office/drawing/2014/main" id="{C7856A40-F02A-23C0-0291-451C375005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19113" y="681865"/>
                <a:ext cx="0" cy="139531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62" name="Line 98">
                <a:extLst>
                  <a:ext uri="{FF2B5EF4-FFF2-40B4-BE49-F238E27FC236}">
                    <a16:creationId xmlns:a16="http://schemas.microsoft.com/office/drawing/2014/main" id="{760A727C-9B68-2A8A-5495-14A817FF00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07778" y="494946"/>
                <a:ext cx="0" cy="5475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75C85F1-A0DD-29C6-6B6D-8A108C42F705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 flipH="1">
              <a:off x="3405457" y="1365681"/>
              <a:ext cx="290333" cy="37457"/>
              <a:chOff x="2281382" y="904382"/>
              <a:chExt cx="5693800" cy="734585"/>
            </a:xfrm>
          </p:grpSpPr>
          <p:sp>
            <p:nvSpPr>
              <p:cNvPr id="66" name="Arc 65">
                <a:extLst>
                  <a:ext uri="{FF2B5EF4-FFF2-40B4-BE49-F238E27FC236}">
                    <a16:creationId xmlns:a16="http://schemas.microsoft.com/office/drawing/2014/main" id="{104E6013-E2F6-4DC6-8966-D5B7B9C2EF12}"/>
                  </a:ext>
                </a:extLst>
              </p:cNvPr>
              <p:cNvSpPr/>
              <p:nvPr/>
            </p:nvSpPr>
            <p:spPr>
              <a:xfrm>
                <a:off x="2281382" y="917377"/>
                <a:ext cx="711170" cy="708705"/>
              </a:xfrm>
              <a:prstGeom prst="arc">
                <a:avLst>
                  <a:gd name="adj1" fmla="val 10836109"/>
                  <a:gd name="adj2" fmla="val 0"/>
                </a:avLst>
              </a:prstGeom>
              <a:ln w="19050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Arc 66">
                <a:extLst>
                  <a:ext uri="{FF2B5EF4-FFF2-40B4-BE49-F238E27FC236}">
                    <a16:creationId xmlns:a16="http://schemas.microsoft.com/office/drawing/2014/main" id="{158A165D-0EE3-6483-D34B-287414277A5C}"/>
                  </a:ext>
                </a:extLst>
              </p:cNvPr>
              <p:cNvSpPr/>
              <p:nvPr/>
            </p:nvSpPr>
            <p:spPr>
              <a:xfrm rot="10800000">
                <a:off x="2992552" y="917376"/>
                <a:ext cx="711170" cy="708705"/>
              </a:xfrm>
              <a:prstGeom prst="arc">
                <a:avLst>
                  <a:gd name="adj1" fmla="val 10714103"/>
                  <a:gd name="adj2" fmla="val 0"/>
                </a:avLst>
              </a:prstGeom>
              <a:ln w="19050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Arc 67">
                <a:extLst>
                  <a:ext uri="{FF2B5EF4-FFF2-40B4-BE49-F238E27FC236}">
                    <a16:creationId xmlns:a16="http://schemas.microsoft.com/office/drawing/2014/main" id="{9F67CE52-D9AD-F688-CC68-0E1F1A031BDB}"/>
                  </a:ext>
                </a:extLst>
              </p:cNvPr>
              <p:cNvSpPr/>
              <p:nvPr/>
            </p:nvSpPr>
            <p:spPr>
              <a:xfrm>
                <a:off x="3704832" y="917375"/>
                <a:ext cx="711170" cy="695713"/>
              </a:xfrm>
              <a:prstGeom prst="arc">
                <a:avLst>
                  <a:gd name="adj1" fmla="val 10805479"/>
                  <a:gd name="adj2" fmla="val 0"/>
                </a:avLst>
              </a:prstGeom>
              <a:ln w="19050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Arc 68">
                <a:extLst>
                  <a:ext uri="{FF2B5EF4-FFF2-40B4-BE49-F238E27FC236}">
                    <a16:creationId xmlns:a16="http://schemas.microsoft.com/office/drawing/2014/main" id="{9CE4D7B3-86BB-71B5-BC8D-9EE1D3F55A85}"/>
                  </a:ext>
                </a:extLst>
              </p:cNvPr>
              <p:cNvSpPr/>
              <p:nvPr/>
            </p:nvSpPr>
            <p:spPr>
              <a:xfrm rot="10800000">
                <a:off x="4417112" y="904382"/>
                <a:ext cx="711170" cy="708705"/>
              </a:xfrm>
              <a:prstGeom prst="arc">
                <a:avLst>
                  <a:gd name="adj1" fmla="val 10836109"/>
                  <a:gd name="adj2" fmla="val 0"/>
                </a:avLst>
              </a:prstGeom>
              <a:ln w="19050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Arc 69">
                <a:extLst>
                  <a:ext uri="{FF2B5EF4-FFF2-40B4-BE49-F238E27FC236}">
                    <a16:creationId xmlns:a16="http://schemas.microsoft.com/office/drawing/2014/main" id="{F2E7938F-6D07-E169-6B66-DA75C6691190}"/>
                  </a:ext>
                </a:extLst>
              </p:cNvPr>
              <p:cNvSpPr/>
              <p:nvPr/>
            </p:nvSpPr>
            <p:spPr>
              <a:xfrm>
                <a:off x="5128282" y="930262"/>
                <a:ext cx="711170" cy="708705"/>
              </a:xfrm>
              <a:prstGeom prst="arc">
                <a:avLst>
                  <a:gd name="adj1" fmla="val 10836109"/>
                  <a:gd name="adj2" fmla="val 0"/>
                </a:avLst>
              </a:prstGeom>
              <a:ln w="19050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Arc 70">
                <a:extLst>
                  <a:ext uri="{FF2B5EF4-FFF2-40B4-BE49-F238E27FC236}">
                    <a16:creationId xmlns:a16="http://schemas.microsoft.com/office/drawing/2014/main" id="{243849E8-3E75-EA40-FAFD-69B789936A39}"/>
                  </a:ext>
                </a:extLst>
              </p:cNvPr>
              <p:cNvSpPr/>
              <p:nvPr/>
            </p:nvSpPr>
            <p:spPr>
              <a:xfrm rot="10800000">
                <a:off x="5839452" y="930261"/>
                <a:ext cx="711170" cy="708705"/>
              </a:xfrm>
              <a:prstGeom prst="arc">
                <a:avLst>
                  <a:gd name="adj1" fmla="val 10714103"/>
                  <a:gd name="adj2" fmla="val 0"/>
                </a:avLst>
              </a:prstGeom>
              <a:ln w="19050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Arc 71">
                <a:extLst>
                  <a:ext uri="{FF2B5EF4-FFF2-40B4-BE49-F238E27FC236}">
                    <a16:creationId xmlns:a16="http://schemas.microsoft.com/office/drawing/2014/main" id="{26C6B0DC-B60D-7A82-1B9B-149F9B38A33F}"/>
                  </a:ext>
                </a:extLst>
              </p:cNvPr>
              <p:cNvSpPr/>
              <p:nvPr/>
            </p:nvSpPr>
            <p:spPr>
              <a:xfrm>
                <a:off x="6551732" y="930260"/>
                <a:ext cx="711170" cy="695713"/>
              </a:xfrm>
              <a:prstGeom prst="arc">
                <a:avLst>
                  <a:gd name="adj1" fmla="val 10805479"/>
                  <a:gd name="adj2" fmla="val 0"/>
                </a:avLst>
              </a:prstGeom>
              <a:ln w="19050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DDEFC8E1-4ADD-8E18-8771-7BB6324FA2BA}"/>
                  </a:ext>
                </a:extLst>
              </p:cNvPr>
              <p:cNvSpPr/>
              <p:nvPr/>
            </p:nvSpPr>
            <p:spPr>
              <a:xfrm rot="10800000">
                <a:off x="7264012" y="917267"/>
                <a:ext cx="711170" cy="708705"/>
              </a:xfrm>
              <a:prstGeom prst="arc">
                <a:avLst>
                  <a:gd name="adj1" fmla="val 10836109"/>
                  <a:gd name="adj2" fmla="val 0"/>
                </a:avLst>
              </a:prstGeom>
              <a:ln w="19050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29332B3-7931-FF19-4F26-898944B3C8B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12019" y="681865"/>
              <a:ext cx="1362268" cy="1394431"/>
              <a:chOff x="6423536" y="420001"/>
              <a:chExt cx="639322" cy="654416"/>
            </a:xfrm>
          </p:grpSpPr>
          <p:sp>
            <p:nvSpPr>
              <p:cNvPr id="75" name="Line 84">
                <a:extLst>
                  <a:ext uri="{FF2B5EF4-FFF2-40B4-BE49-F238E27FC236}">
                    <a16:creationId xmlns:a16="http://schemas.microsoft.com/office/drawing/2014/main" id="{202EDD64-C5F0-998E-DAE7-3A65C42747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15088" y="566028"/>
                <a:ext cx="204916" cy="1158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2000"/>
              </a:p>
            </p:txBody>
          </p:sp>
          <p:grpSp>
            <p:nvGrpSpPr>
              <p:cNvPr id="76" name="Group 85">
                <a:extLst>
                  <a:ext uri="{FF2B5EF4-FFF2-40B4-BE49-F238E27FC236}">
                    <a16:creationId xmlns:a16="http://schemas.microsoft.com/office/drawing/2014/main" id="{76AA6AD5-5EC6-9AE1-6768-3C9A971752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91502" y="821394"/>
                <a:ext cx="453911" cy="186751"/>
                <a:chOff x="768" y="1344"/>
                <a:chExt cx="960" cy="391"/>
              </a:xfrm>
            </p:grpSpPr>
            <p:sp>
              <p:nvSpPr>
                <p:cNvPr id="87" name="Line 86">
                  <a:extLst>
                    <a:ext uri="{FF2B5EF4-FFF2-40B4-BE49-F238E27FC236}">
                      <a16:creationId xmlns:a16="http://schemas.microsoft.com/office/drawing/2014/main" id="{0DA19D0C-2626-FFDC-1EC5-D5C07A3067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68" y="1344"/>
                  <a:ext cx="480" cy="10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41972" tIns="20987" rIns="41972" bIns="20987">
                  <a:spAutoFit/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88" name="Line 87">
                  <a:extLst>
                    <a:ext uri="{FF2B5EF4-FFF2-40B4-BE49-F238E27FC236}">
                      <a16:creationId xmlns:a16="http://schemas.microsoft.com/office/drawing/2014/main" id="{8D1E1C87-D698-6FD7-5E57-8C815A5100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1" y="1440"/>
                  <a:ext cx="793" cy="1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41972" tIns="20987" rIns="41972" bIns="20987">
                  <a:spAutoFit/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89" name="Line 88">
                  <a:extLst>
                    <a:ext uri="{FF2B5EF4-FFF2-40B4-BE49-F238E27FC236}">
                      <a16:creationId xmlns:a16="http://schemas.microsoft.com/office/drawing/2014/main" id="{646BF7FA-F202-C4CE-73E4-C0A66E0FF6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1" y="1536"/>
                  <a:ext cx="889" cy="19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41972" tIns="20987" rIns="41972" bIns="20987">
                  <a:spAutoFit/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90" name="Line 89">
                  <a:extLst>
                    <a:ext uri="{FF2B5EF4-FFF2-40B4-BE49-F238E27FC236}">
                      <a16:creationId xmlns:a16="http://schemas.microsoft.com/office/drawing/2014/main" id="{950C4183-36F6-93CD-8A5C-8A6C4B267F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1344"/>
                  <a:ext cx="480" cy="3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41972" tIns="20987" rIns="41972" bIns="20987">
                  <a:spAutoFit/>
                </a:bodyPr>
                <a:lstStyle/>
                <a:p>
                  <a:endParaRPr lang="en-US" sz="2000"/>
                </a:p>
              </p:txBody>
            </p:sp>
          </p:grpSp>
          <p:sp>
            <p:nvSpPr>
              <p:cNvPr id="77" name="Oval 90">
                <a:extLst>
                  <a:ext uri="{FF2B5EF4-FFF2-40B4-BE49-F238E27FC236}">
                    <a16:creationId xmlns:a16="http://schemas.microsoft.com/office/drawing/2014/main" id="{F695D6D4-D048-0FBD-6691-EA69B58A75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6486" y="843334"/>
                <a:ext cx="55981" cy="231083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78" name="Text Box 91">
                <a:extLst>
                  <a:ext uri="{FF2B5EF4-FFF2-40B4-BE49-F238E27FC236}">
                    <a16:creationId xmlns:a16="http://schemas.microsoft.com/office/drawing/2014/main" id="{88DE453B-B959-E941-DCBC-0D497460B6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57392" y="476518"/>
                <a:ext cx="39810" cy="92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>
                <a:lvl1pPr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31800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8651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2969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730375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1875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6447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1019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5591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en-US" altLang="en-US" sz="1000" i="0">
                  <a:latin typeface="Arial" panose="020B0604020202020204" pitchFamily="34" charset="0"/>
                </a:endParaRPr>
              </a:p>
            </p:txBody>
          </p:sp>
          <p:sp>
            <p:nvSpPr>
              <p:cNvPr id="79" name="Text Box 92">
                <a:extLst>
                  <a:ext uri="{FF2B5EF4-FFF2-40B4-BE49-F238E27FC236}">
                    <a16:creationId xmlns:a16="http://schemas.microsoft.com/office/drawing/2014/main" id="{48764B1E-F2E6-D30E-F94F-FAC58C0BAF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67155" y="420001"/>
                <a:ext cx="99964" cy="1498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>
                <a:lvl1pPr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31800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8651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2969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730375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1875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6447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1019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5591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800" i="0" dirty="0">
                    <a:latin typeface="Arial" panose="020B0604020202020204" pitchFamily="34" charset="0"/>
                  </a:rPr>
                  <a:t>e</a:t>
                </a:r>
              </a:p>
            </p:txBody>
          </p:sp>
          <p:sp>
            <p:nvSpPr>
              <p:cNvPr id="80" name="Line 93">
                <a:extLst>
                  <a:ext uri="{FF2B5EF4-FFF2-40B4-BE49-F238E27FC236}">
                    <a16:creationId xmlns:a16="http://schemas.microsoft.com/office/drawing/2014/main" id="{9E82F843-A3C8-8A86-AD19-99ADF5471D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19113" y="566906"/>
                <a:ext cx="204025" cy="11495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81" name="Text Box 94">
                <a:extLst>
                  <a:ext uri="{FF2B5EF4-FFF2-40B4-BE49-F238E27FC236}">
                    <a16:creationId xmlns:a16="http://schemas.microsoft.com/office/drawing/2014/main" id="{E2E462B4-C9F7-9E94-D61E-F65078B416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2489" y="436837"/>
                <a:ext cx="110369" cy="1498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41972" tIns="20987" rIns="41972" bIns="20987">
                <a:spAutoFit/>
              </a:bodyPr>
              <a:lstStyle>
                <a:lvl1pPr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31800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8651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2969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730375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1875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6447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1019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5591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800" i="0" dirty="0">
                    <a:latin typeface="Arial" panose="020B0604020202020204" pitchFamily="34" charset="0"/>
                  </a:rPr>
                  <a:t>e</a:t>
                </a:r>
              </a:p>
            </p:txBody>
          </p:sp>
          <p:sp>
            <p:nvSpPr>
              <p:cNvPr id="82" name="Line 95">
                <a:extLst>
                  <a:ext uri="{FF2B5EF4-FFF2-40B4-BE49-F238E27FC236}">
                    <a16:creationId xmlns:a16="http://schemas.microsoft.com/office/drawing/2014/main" id="{D580F7ED-9E63-E8F8-DCE8-E4C9BA662D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55610" y="936355"/>
                <a:ext cx="90876" cy="22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20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 Box 96">
                    <a:extLst>
                      <a:ext uri="{FF2B5EF4-FFF2-40B4-BE49-F238E27FC236}">
                        <a16:creationId xmlns:a16="http://schemas.microsoft.com/office/drawing/2014/main" id="{FF176DAA-8835-458B-2A3E-E73F601BCC1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63199" y="663436"/>
                    <a:ext cx="119855" cy="13544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41972" tIns="20987" rIns="41972" bIns="20987">
                    <a:spAutoFit/>
                  </a:bodyPr>
                  <a:lstStyle>
                    <a:lvl1pPr defTabSz="865188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431800" defTabSz="865188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865188" defTabSz="865188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296988" defTabSz="865188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1730375" defTabSz="865188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187575" defTabSz="865188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644775" defTabSz="865188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101975" defTabSz="865188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559175" defTabSz="865188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0" hangingPunct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oMath>
                      </m:oMathPara>
                    </a14:m>
                    <a:endParaRPr lang="en-US" altLang="en-US" sz="1600" i="0" dirty="0">
                      <a:solidFill>
                        <a:srgbClr val="008000"/>
                      </a:solidFill>
                      <a:latin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3" name="Text Box 96">
                    <a:extLst>
                      <a:ext uri="{FF2B5EF4-FFF2-40B4-BE49-F238E27FC236}">
                        <a16:creationId xmlns:a16="http://schemas.microsoft.com/office/drawing/2014/main" id="{FF176DAA-8835-458B-2A3E-E73F601BCC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3199" y="663436"/>
                    <a:ext cx="119855" cy="13544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7391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6" name="Line 99">
                <a:extLst>
                  <a:ext uri="{FF2B5EF4-FFF2-40B4-BE49-F238E27FC236}">
                    <a16:creationId xmlns:a16="http://schemas.microsoft.com/office/drawing/2014/main" id="{2B971D65-9B25-6CDB-A921-82A1D7047C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23536" y="494946"/>
                <a:ext cx="0" cy="5475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2000"/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882190E-31BA-A774-DE7F-154F379684F5}"/>
                </a:ext>
              </a:extLst>
            </p:cNvPr>
            <p:cNvSpPr txBox="1"/>
            <p:nvPr/>
          </p:nvSpPr>
          <p:spPr>
            <a:xfrm>
              <a:off x="4158268" y="1101936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C741A06-0471-FCB4-A80F-ABE87845DEC3}"/>
                </a:ext>
              </a:extLst>
            </p:cNvPr>
            <p:cNvSpPr txBox="1"/>
            <p:nvPr/>
          </p:nvSpPr>
          <p:spPr>
            <a:xfrm>
              <a:off x="6138400" y="45234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85AF8A5-993B-2F81-BD00-434AEF505412}"/>
                    </a:ext>
                  </a:extLst>
                </p:cNvPr>
                <p:cNvSpPr txBox="1"/>
                <p:nvPr/>
              </p:nvSpPr>
              <p:spPr>
                <a:xfrm>
                  <a:off x="1142503" y="1079374"/>
                  <a:ext cx="106638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36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85AF8A5-993B-2F81-BD00-434AEF5054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2503" y="1079374"/>
                  <a:ext cx="1066382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E169B85-C9CE-012F-D5D0-6DDD8BB835E7}"/>
              </a:ext>
            </a:extLst>
          </p:cNvPr>
          <p:cNvGrpSpPr/>
          <p:nvPr/>
        </p:nvGrpSpPr>
        <p:grpSpPr>
          <a:xfrm>
            <a:off x="1578035" y="2175784"/>
            <a:ext cx="6208105" cy="2020771"/>
            <a:chOff x="1447800" y="3505200"/>
            <a:chExt cx="6345355" cy="17995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1A1F7D9-B0E3-DB59-BA49-5886844A1A08}"/>
                </a:ext>
              </a:extLst>
            </p:cNvPr>
            <p:cNvSpPr txBox="1"/>
            <p:nvPr/>
          </p:nvSpPr>
          <p:spPr>
            <a:xfrm>
              <a:off x="6477000" y="4729174"/>
              <a:ext cx="1316155" cy="575575"/>
            </a:xfrm>
            <a:prstGeom prst="rect">
              <a:avLst/>
            </a:prstGeom>
            <a:noFill/>
            <a:ln w="28575" cmpd="sng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Large, </a:t>
              </a:r>
            </a:p>
            <a:p>
              <a:pPr algn="ctr"/>
              <a:r>
                <a:rPr lang="en-US" dirty="0">
                  <a:solidFill>
                    <a:srgbClr val="0000FF"/>
                  </a:solidFill>
                </a:rPr>
                <a:t>but equal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5CE3D1F-3580-3B34-3502-70E56EE368A1}"/>
                </a:ext>
              </a:extLst>
            </p:cNvPr>
            <p:cNvSpPr/>
            <p:nvPr/>
          </p:nvSpPr>
          <p:spPr bwMode="auto">
            <a:xfrm>
              <a:off x="6477000" y="3505200"/>
              <a:ext cx="914400" cy="533400"/>
            </a:xfrm>
            <a:prstGeom prst="ellips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latin typeface="Calibri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A1ED7E6-4FF8-5286-10DA-93419F9B75AA}"/>
                </a:ext>
              </a:extLst>
            </p:cNvPr>
            <p:cNvSpPr/>
            <p:nvPr/>
          </p:nvSpPr>
          <p:spPr bwMode="auto">
            <a:xfrm>
              <a:off x="1447800" y="3505200"/>
              <a:ext cx="914400" cy="533400"/>
            </a:xfrm>
            <a:prstGeom prst="ellips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latin typeface="Calibri" pitchFamily="34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39C016B-0658-4811-C204-79F33C65F4C5}"/>
                </a:ext>
              </a:extLst>
            </p:cNvPr>
            <p:cNvCxnSpPr>
              <a:cxnSpLocks/>
              <a:stCxn id="10" idx="0"/>
              <a:endCxn id="11" idx="4"/>
            </p:cNvCxnSpPr>
            <p:nvPr/>
          </p:nvCxnSpPr>
          <p:spPr bwMode="auto">
            <a:xfrm flipH="1" flipV="1">
              <a:off x="6934200" y="4038600"/>
              <a:ext cx="200878" cy="690573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D2C193B-6C10-CF42-64D3-C681A9C28FE1}"/>
                </a:ext>
              </a:extLst>
            </p:cNvPr>
            <p:cNvCxnSpPr>
              <a:cxnSpLocks/>
              <a:stCxn id="10" idx="0"/>
              <a:endCxn id="12" idx="5"/>
            </p:cNvCxnSpPr>
            <p:nvPr/>
          </p:nvCxnSpPr>
          <p:spPr bwMode="auto">
            <a:xfrm flipH="1" flipV="1">
              <a:off x="2228290" y="3960486"/>
              <a:ext cx="4906788" cy="7686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B34B363-6367-9E12-585F-A966880C36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907" y="3397066"/>
            <a:ext cx="3711059" cy="157072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865A47-2461-9D00-C84C-2A3C0B2B2BA0}"/>
              </a:ext>
            </a:extLst>
          </p:cNvPr>
          <p:cNvGrpSpPr/>
          <p:nvPr/>
        </p:nvGrpSpPr>
        <p:grpSpPr>
          <a:xfrm>
            <a:off x="2763421" y="2101346"/>
            <a:ext cx="6008833" cy="1665052"/>
            <a:chOff x="2514600" y="3382628"/>
            <a:chExt cx="6034608" cy="1332551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89952E7-35D5-FC06-7798-D7F8FACC8425}"/>
                </a:ext>
              </a:extLst>
            </p:cNvPr>
            <p:cNvCxnSpPr>
              <a:cxnSpLocks/>
              <a:stCxn id="28" idx="0"/>
              <a:endCxn id="26" idx="6"/>
            </p:cNvCxnSpPr>
            <p:nvPr/>
          </p:nvCxnSpPr>
          <p:spPr bwMode="auto">
            <a:xfrm flipH="1" flipV="1">
              <a:off x="3581400" y="3691680"/>
              <a:ext cx="4422159" cy="72792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FBD5107-B4D2-9F22-3065-9E25D8370D86}"/>
                </a:ext>
              </a:extLst>
            </p:cNvPr>
            <p:cNvSpPr/>
            <p:nvPr/>
          </p:nvSpPr>
          <p:spPr bwMode="auto">
            <a:xfrm>
              <a:off x="2514600" y="3424979"/>
              <a:ext cx="1066800" cy="5334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latin typeface="Calibri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1EED002-7B2A-801B-36C4-A43BCE0B71AC}"/>
                </a:ext>
              </a:extLst>
            </p:cNvPr>
            <p:cNvGrpSpPr/>
            <p:nvPr/>
          </p:nvGrpSpPr>
          <p:grpSpPr>
            <a:xfrm>
              <a:off x="7482408" y="3382628"/>
              <a:ext cx="1066800" cy="1332551"/>
              <a:chOff x="7482408" y="3382628"/>
              <a:chExt cx="1066800" cy="1332551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58AFA71-2374-0B52-EF5D-AC905A8771A2}"/>
                  </a:ext>
                </a:extLst>
              </p:cNvPr>
              <p:cNvSpPr txBox="1"/>
              <p:nvPr/>
            </p:nvSpPr>
            <p:spPr>
              <a:xfrm>
                <a:off x="7696200" y="4419600"/>
                <a:ext cx="614716" cy="295579"/>
              </a:xfrm>
              <a:prstGeom prst="rect">
                <a:avLst/>
              </a:prstGeom>
              <a:noFill/>
              <a:ln w="28575" cmpd="sng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Tiny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C78B739-93CC-D720-6CAD-0CA6CE3CC484}"/>
                  </a:ext>
                </a:extLst>
              </p:cNvPr>
              <p:cNvSpPr/>
              <p:nvPr/>
            </p:nvSpPr>
            <p:spPr bwMode="auto">
              <a:xfrm>
                <a:off x="7482408" y="3382628"/>
                <a:ext cx="1066800" cy="53340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Calibri" pitchFamily="34" charset="0"/>
                </a:endParaRP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E8ADA3E9-9E2D-6FF0-A292-E28A707D15F2}"/>
                  </a:ext>
                </a:extLst>
              </p:cNvPr>
              <p:cNvCxnSpPr>
                <a:cxnSpLocks/>
                <a:stCxn id="28" idx="0"/>
                <a:endCxn id="29" idx="4"/>
              </p:cNvCxnSpPr>
              <p:nvPr/>
            </p:nvCxnSpPr>
            <p:spPr bwMode="auto">
              <a:xfrm flipV="1">
                <a:off x="8003558" y="3916028"/>
                <a:ext cx="12250" cy="50357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826513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0BCA3-96B1-BEDA-A1EB-7F6F762D8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72" y="72093"/>
            <a:ext cx="8372901" cy="423853"/>
          </a:xfrm>
        </p:spPr>
        <p:txBody>
          <a:bodyPr/>
          <a:lstStyle/>
          <a:p>
            <a:r>
              <a:rPr lang="en-US" dirty="0"/>
              <a:t>SLAC E-122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325EB-0FB4-3C5C-833D-C698EB76E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87" y="2061275"/>
            <a:ext cx="4448013" cy="2657382"/>
          </a:xfrm>
        </p:spPr>
        <p:txBody>
          <a:bodyPr/>
          <a:lstStyle/>
          <a:p>
            <a:r>
              <a:rPr lang="en-US" sz="1800" dirty="0"/>
              <a:t>Scatter left and right polarized electrons from target</a:t>
            </a:r>
          </a:p>
          <a:p>
            <a:r>
              <a:rPr lang="en-US" sz="1800" dirty="0"/>
              <a:t>Count/measure (frequently integrating) number scattered into specific solid angle</a:t>
            </a:r>
          </a:p>
          <a:p>
            <a:r>
              <a:rPr lang="en-US" sz="1800" b="1" dirty="0">
                <a:solidFill>
                  <a:srgbClr val="800000"/>
                </a:solidFill>
              </a:rPr>
              <a:t>Keep systematic effects in control</a:t>
            </a:r>
          </a:p>
          <a:p>
            <a:r>
              <a:rPr lang="en-US" sz="1800" dirty="0"/>
              <a:t>Form asymmetry and publish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88A2D-942A-CDD1-1410-278220A726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6EDD8A-AD07-D614-C0CB-0FB8BCFA2B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7324" y="176143"/>
            <a:ext cx="7330639" cy="2822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A4597E-095D-215C-EFCF-1455702F083F}"/>
              </a:ext>
            </a:extLst>
          </p:cNvPr>
          <p:cNvSpPr txBox="1"/>
          <p:nvPr/>
        </p:nvSpPr>
        <p:spPr>
          <a:xfrm rot="5400000">
            <a:off x="7342707" y="1594651"/>
            <a:ext cx="29989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90"/>
                </a:solidFill>
              </a:rPr>
              <a:t>Prescott et al SLAC E-122</a:t>
            </a:r>
          </a:p>
        </p:txBody>
      </p:sp>
    </p:spTree>
    <p:extLst>
      <p:ext uri="{BB962C8B-B14F-4D97-AF65-F5344CB8AC3E}">
        <p14:creationId xmlns:p14="http://schemas.microsoft.com/office/powerpoint/2010/main" val="1860393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4131" t="17393" r="3694" b="14906"/>
          <a:stretch>
            <a:fillRect/>
          </a:stretch>
        </p:blipFill>
        <p:spPr bwMode="auto">
          <a:xfrm>
            <a:off x="430078" y="375671"/>
            <a:ext cx="48547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5827799" y="0"/>
            <a:ext cx="2923912" cy="4670073"/>
            <a:chOff x="3714" y="349"/>
            <a:chExt cx="1857" cy="2966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5742" t="4671" r="20154" b="21735"/>
            <a:stretch/>
          </p:blipFill>
          <p:spPr bwMode="auto">
            <a:xfrm>
              <a:off x="3714" y="349"/>
              <a:ext cx="1857" cy="2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4146" y="2531"/>
              <a:ext cx="1093" cy="191"/>
            </a:xfrm>
            <a:prstGeom prst="rect">
              <a:avLst/>
            </a:prstGeom>
            <a:gradFill rotWithShape="1">
              <a:gsLst>
                <a:gs pos="0">
                  <a:srgbClr val="FFFF66">
                    <a:gamma/>
                    <a:tint val="0"/>
                    <a:invGamma/>
                  </a:srgbClr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sz="1350" dirty="0">
                  <a:latin typeface="Arial Unicode MS" pitchFamily="34" charset="-128"/>
                  <a:ea typeface="ＭＳ Ｐゴシック" pitchFamily="1" charset="-128"/>
                </a:rPr>
                <a:t>sin</a:t>
              </a:r>
              <a:r>
                <a:rPr lang="en-US" sz="1350" baseline="30000" dirty="0">
                  <a:latin typeface="Arial Unicode MS" pitchFamily="34" charset="-128"/>
                  <a:ea typeface="ＭＳ Ｐゴシック" pitchFamily="1" charset="-128"/>
                </a:rPr>
                <a:t>2</a:t>
              </a:r>
              <a:r>
                <a:rPr lang="en-US" sz="1350" dirty="0">
                  <a:latin typeface="Arial Unicode MS" pitchFamily="34" charset="-128"/>
                  <a:ea typeface="ＭＳ Ｐゴシック" pitchFamily="1" charset="-128"/>
                  <a:sym typeface="Symbol" pitchFamily="18" charset="2"/>
                </a:rPr>
                <a:t></a:t>
              </a:r>
              <a:r>
                <a:rPr lang="en-US" sz="1350" baseline="-25000" dirty="0">
                  <a:latin typeface="Arial Unicode MS" pitchFamily="34" charset="-128"/>
                  <a:ea typeface="ＭＳ Ｐゴシック" pitchFamily="1" charset="-128"/>
                  <a:sym typeface="Symbol" pitchFamily="18" charset="2"/>
                </a:rPr>
                <a:t>W</a:t>
              </a:r>
              <a:r>
                <a:rPr lang="en-US" sz="1350" dirty="0">
                  <a:latin typeface="Arial Unicode MS" pitchFamily="34" charset="-128"/>
                  <a:ea typeface="ＭＳ Ｐゴシック" pitchFamily="1" charset="-128"/>
                </a:rPr>
                <a:t> = 0.20</a:t>
              </a:r>
              <a:r>
                <a:rPr lang="en-US" sz="1350" dirty="0">
                  <a:latin typeface="Arial Unicode MS" pitchFamily="34" charset="-128"/>
                </a:rPr>
                <a:t>±</a:t>
              </a:r>
              <a:r>
                <a:rPr lang="en-US" sz="1350" dirty="0">
                  <a:latin typeface="Arial Unicode MS" pitchFamily="34" charset="-128"/>
                  <a:ea typeface="ＭＳ Ｐゴシック" pitchFamily="1" charset="-128"/>
                </a:rPr>
                <a:t>0.03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73" y="57150"/>
            <a:ext cx="5680129" cy="318521"/>
          </a:xfrm>
        </p:spPr>
        <p:txBody>
          <a:bodyPr/>
          <a:lstStyle/>
          <a:p>
            <a:r>
              <a:rPr lang="en-US" cap="small" dirty="0"/>
              <a:t>1</a:t>
            </a:r>
            <a:r>
              <a:rPr lang="en-US" cap="small" baseline="30000" dirty="0"/>
              <a:t>st</a:t>
            </a:r>
            <a:r>
              <a:rPr lang="en-US" cap="small" dirty="0"/>
              <a:t> Generation PV experiment in 1977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034D8C-3CB4-402A-BC46-2AB14C0FE90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49666" y="1667974"/>
            <a:ext cx="235712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35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Phys. Lett. 77B, 347 (1979)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79120" y="3331842"/>
            <a:ext cx="4756640" cy="1338828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0000"/>
                </a:solidFill>
              </a:rPr>
              <a:t>Abstract</a:t>
            </a:r>
          </a:p>
          <a:p>
            <a:pPr algn="l"/>
            <a:r>
              <a:rPr lang="en-US" sz="1350" dirty="0">
                <a:solidFill>
                  <a:srgbClr val="000000"/>
                </a:solidFill>
              </a:rPr>
              <a:t>We have measured parity violating asymmetries in the inelastic scattering of longitudinally polarized electrons from deuterium and hydrogen.  </a:t>
            </a:r>
            <a:r>
              <a:rPr lang="en-US" sz="1350" dirty="0">
                <a:solidFill>
                  <a:srgbClr val="0000FF"/>
                </a:solidFill>
              </a:rPr>
              <a:t>For deuterium near Q</a:t>
            </a:r>
            <a:r>
              <a:rPr lang="en-US" sz="1350" baseline="30000" dirty="0">
                <a:solidFill>
                  <a:srgbClr val="0000FF"/>
                </a:solidFill>
              </a:rPr>
              <a:t>2</a:t>
            </a:r>
            <a:r>
              <a:rPr lang="en-US" sz="1350" dirty="0">
                <a:solidFill>
                  <a:srgbClr val="0000FF"/>
                </a:solidFill>
              </a:rPr>
              <a:t> = 1.6 (GeV/c)</a:t>
            </a:r>
            <a:r>
              <a:rPr lang="en-US" sz="1350" baseline="30000" dirty="0">
                <a:solidFill>
                  <a:srgbClr val="0000FF"/>
                </a:solidFill>
              </a:rPr>
              <a:t>2</a:t>
            </a:r>
            <a:r>
              <a:rPr lang="en-US" sz="1350" dirty="0">
                <a:solidFill>
                  <a:srgbClr val="0000FF"/>
                </a:solidFill>
              </a:rPr>
              <a:t> the asymmetry is (-9.5×10</a:t>
            </a:r>
            <a:r>
              <a:rPr lang="en-US" sz="1350" baseline="30000" dirty="0">
                <a:solidFill>
                  <a:srgbClr val="0000FF"/>
                </a:solidFill>
              </a:rPr>
              <a:t>-5</a:t>
            </a:r>
            <a:r>
              <a:rPr lang="en-US" sz="1350" dirty="0">
                <a:solidFill>
                  <a:srgbClr val="0000FF"/>
                </a:solidFill>
              </a:rPr>
              <a:t>)Q</a:t>
            </a:r>
            <a:r>
              <a:rPr lang="en-US" sz="1350" baseline="30000" dirty="0">
                <a:solidFill>
                  <a:srgbClr val="0000FF"/>
                </a:solidFill>
              </a:rPr>
              <a:t>2</a:t>
            </a:r>
            <a:r>
              <a:rPr lang="en-US" sz="1350" dirty="0">
                <a:solidFill>
                  <a:srgbClr val="0000FF"/>
                </a:solidFill>
              </a:rPr>
              <a:t> with statistical and systematic </a:t>
            </a:r>
            <a:r>
              <a:rPr lang="en-US" sz="1350" b="1" dirty="0">
                <a:solidFill>
                  <a:srgbClr val="0000FF"/>
                </a:solidFill>
              </a:rPr>
              <a:t>uncertainties each about 10%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10747" y="4571419"/>
            <a:ext cx="30299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0000"/>
                </a:solidFill>
              </a:rPr>
              <a:t>This experiment convinced the world that the Z-boson violated parity.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Paul E. Reimer, Argonne Physics Division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186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6EBAF4D-C7F2-B450-2F40-F20905704B73}"/>
              </a:ext>
            </a:extLst>
          </p:cNvPr>
          <p:cNvSpPr txBox="1">
            <a:spLocks/>
          </p:cNvSpPr>
          <p:nvPr/>
        </p:nvSpPr>
        <p:spPr>
          <a:xfrm>
            <a:off x="0" y="-10684"/>
            <a:ext cx="9143999" cy="5154184"/>
          </a:xfrm>
          <a:prstGeom prst="rect">
            <a:avLst/>
          </a:prstGeom>
          <a:solidFill>
            <a:schemeClr val="accent1">
              <a:lumMod val="60000"/>
              <a:lumOff val="40000"/>
              <a:alpha val="12000"/>
            </a:schemeClr>
          </a:solidFill>
        </p:spPr>
        <p:txBody>
          <a:bodyPr vert="horz" lIns="0" tIns="4572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cap="sm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D0A5F-CB66-8947-B4FE-3E17BAAAC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2373" y="4793608"/>
            <a:ext cx="4644315" cy="1988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Paul E Reimer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36B50-AA8A-EF4F-8E48-5F2BD3745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034D8C-3CB4-402A-BC46-2AB14C0FE90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9AE9279-EDDC-3844-B89A-505A1D80B876}"/>
              </a:ext>
            </a:extLst>
          </p:cNvPr>
          <p:cNvSpPr txBox="1">
            <a:spLocks/>
          </p:cNvSpPr>
          <p:nvPr/>
        </p:nvSpPr>
        <p:spPr>
          <a:xfrm>
            <a:off x="267504" y="534963"/>
            <a:ext cx="3537241" cy="3973975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rgbClr val="232425"/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rgbClr val="232425"/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rgbClr val="232425"/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rgbClr val="232425"/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00" kern="1200">
                <a:solidFill>
                  <a:srgbClr val="23242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0C0"/>
              </a:buClr>
              <a:buNone/>
            </a:pPr>
            <a:r>
              <a:rPr lang="en-US" dirty="0"/>
              <a:t>What we know:</a:t>
            </a:r>
          </a:p>
          <a:p>
            <a:pPr>
              <a:buClr>
                <a:srgbClr val="0070C0"/>
              </a:buClr>
            </a:pPr>
            <a:r>
              <a:rPr lang="en-US" dirty="0"/>
              <a:t>The Standard Model is extremely accurate </a:t>
            </a:r>
          </a:p>
          <a:p>
            <a:pPr lvl="1">
              <a:buClr>
                <a:srgbClr val="0070C0"/>
              </a:buClr>
            </a:pPr>
            <a:r>
              <a:rPr lang="en-US" dirty="0"/>
              <a:t>annoyingly so in some cases.</a:t>
            </a:r>
          </a:p>
          <a:p>
            <a:pPr>
              <a:buClr>
                <a:srgbClr val="0070C0"/>
              </a:buClr>
            </a:pPr>
            <a:r>
              <a:rPr lang="en-US" dirty="0">
                <a:solidFill>
                  <a:srgbClr val="000000"/>
                </a:solidFill>
              </a:rPr>
              <a:t>But there are slight disagreements</a:t>
            </a:r>
          </a:p>
          <a:p>
            <a:pPr lvl="1">
              <a:buClr>
                <a:srgbClr val="0070C0"/>
              </a:buClr>
            </a:pPr>
            <a:endParaRPr lang="en-US" dirty="0">
              <a:solidFill>
                <a:srgbClr val="000000"/>
              </a:solidFill>
            </a:endParaRPr>
          </a:p>
          <a:p>
            <a:pPr marL="0" indent="-63500">
              <a:buClr>
                <a:srgbClr val="0070C0"/>
              </a:buClr>
              <a:buNone/>
            </a:pPr>
            <a:r>
              <a:rPr lang="en-US" dirty="0">
                <a:solidFill>
                  <a:srgbClr val="000000"/>
                </a:solidFill>
              </a:rPr>
              <a:t>What we don’t know:</a:t>
            </a:r>
          </a:p>
          <a:p>
            <a:pPr>
              <a:buClr>
                <a:srgbClr val="0070C0"/>
              </a:buClr>
            </a:pPr>
            <a:r>
              <a:rPr lang="en-US" dirty="0">
                <a:solidFill>
                  <a:srgbClr val="000000"/>
                </a:solidFill>
              </a:rPr>
              <a:t>Exactly what is missing</a:t>
            </a:r>
          </a:p>
          <a:p>
            <a:pPr marL="284162" lvl="1" indent="0">
              <a:buClr>
                <a:srgbClr val="0070C0"/>
              </a:buClr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A picture containing text, line, diagram, screenshot&#10;&#10;Description automatically generated">
            <a:extLst>
              <a:ext uri="{FF2B5EF4-FFF2-40B4-BE49-F238E27FC236}">
                <a16:creationId xmlns:a16="http://schemas.microsoft.com/office/drawing/2014/main" id="{B815694C-835B-3069-81DB-B42CA1912A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3000" y="65686"/>
            <a:ext cx="5849144" cy="3678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EF49B2-8682-3F40-BD5C-11A334EE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04" y="26929"/>
            <a:ext cx="8372901" cy="435364"/>
          </a:xfrm>
        </p:spPr>
        <p:txBody>
          <a:bodyPr/>
          <a:lstStyle/>
          <a:p>
            <a:r>
              <a:rPr lang="en-US" dirty="0"/>
              <a:t>Probing the Standard Model</a:t>
            </a:r>
          </a:p>
        </p:txBody>
      </p:sp>
    </p:spTree>
    <p:extLst>
      <p:ext uri="{BB962C8B-B14F-4D97-AF65-F5344CB8AC3E}">
        <p14:creationId xmlns:p14="http://schemas.microsoft.com/office/powerpoint/2010/main" val="1091032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38" y="58845"/>
            <a:ext cx="2672068" cy="472173"/>
          </a:xfrm>
        </p:spPr>
        <p:txBody>
          <a:bodyPr/>
          <a:lstStyle/>
          <a:p>
            <a:r>
              <a:rPr lang="en-US" dirty="0"/>
              <a:t>PVDIS Variables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034D8C-3CB4-402A-BC46-2AB14C0FE90A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88257" y="579835"/>
          <a:ext cx="6136481" cy="1160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ula" r:id="rId3" imgW="4126320" imgH="781200" progId="Equation.Ribbit">
                  <p:embed/>
                </p:oleObj>
              </mc:Choice>
              <mc:Fallback>
                <p:oleObj name="Formula" r:id="rId3" imgW="4126320" imgH="781200" progId="Equation.Ribbit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8257" y="579835"/>
                        <a:ext cx="6136481" cy="11608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4170" y="312402"/>
            <a:ext cx="1776046" cy="660613"/>
          </a:xfrm>
          <a:ln w="12700">
            <a:solidFill>
              <a:srgbClr val="0000FF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solidFill>
                  <a:srgbClr val="3333FF"/>
                </a:solidFill>
                <a:latin typeface="Times New Roman" pitchFamily="18" charset="0"/>
              </a:rPr>
              <a:t>Cahn and Gilman, PRD </a:t>
            </a:r>
            <a:r>
              <a:rPr lang="en-US" sz="1200" b="1" dirty="0">
                <a:solidFill>
                  <a:srgbClr val="3333FF"/>
                </a:solidFill>
                <a:latin typeface="Times New Roman" pitchFamily="18" charset="0"/>
              </a:rPr>
              <a:t>17</a:t>
            </a:r>
            <a:r>
              <a:rPr lang="en-US" sz="1200" dirty="0">
                <a:solidFill>
                  <a:srgbClr val="3333FF"/>
                </a:solidFill>
                <a:latin typeface="Times New Roman" pitchFamily="18" charset="0"/>
              </a:rPr>
              <a:t> 1313 (1978) polarized electrons on deuterium</a:t>
            </a:r>
          </a:p>
          <a:p>
            <a:endParaRPr lang="en-US" dirty="0"/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5605280" y="120556"/>
          <a:ext cx="2237460" cy="918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ula" r:id="rId5" imgW="1688040" imgH="692280" progId="Equation.Ribbit">
                  <p:embed/>
                </p:oleObj>
              </mc:Choice>
              <mc:Fallback>
                <p:oleObj name="Formula" r:id="rId5" imgW="1688040" imgH="692280" progId="Equation.Ribbit">
                  <p:embed/>
                  <p:pic>
                    <p:nvPicPr>
                      <p:cNvPr id="215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280" y="120556"/>
                        <a:ext cx="2237460" cy="9185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Paul E. Reimer, Argonne Physics Division Seminar</a:t>
            </a:r>
            <a:endParaRPr lang="en-US" dirty="0"/>
          </a:p>
        </p:txBody>
      </p:sp>
      <p:grpSp>
        <p:nvGrpSpPr>
          <p:cNvPr id="4" name="Group 23"/>
          <p:cNvGrpSpPr/>
          <p:nvPr/>
        </p:nvGrpSpPr>
        <p:grpSpPr>
          <a:xfrm>
            <a:off x="5797827" y="1694810"/>
            <a:ext cx="3253821" cy="3070704"/>
            <a:chOff x="5240878" y="2789128"/>
            <a:chExt cx="4338428" cy="3644294"/>
          </a:xfrm>
        </p:grpSpPr>
        <p:graphicFrame>
          <p:nvGraphicFramePr>
            <p:cNvPr id="2150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6137845"/>
                </p:ext>
              </p:extLst>
            </p:nvPr>
          </p:nvGraphicFramePr>
          <p:xfrm>
            <a:off x="5422927" y="2789128"/>
            <a:ext cx="3914775" cy="1382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ula" r:id="rId7" imgW="2243160" imgH="792720" progId="Equation.Ribbit">
                    <p:embed/>
                  </p:oleObj>
                </mc:Choice>
                <mc:Fallback>
                  <p:oleObj name="Formula" r:id="rId7" imgW="2243160" imgH="792720" progId="Equation.Ribbit">
                    <p:embed/>
                    <p:pic>
                      <p:nvPicPr>
                        <p:cNvPr id="2150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2927" y="2789128"/>
                          <a:ext cx="3914775" cy="1382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28575">
                              <a:solidFill>
                                <a:srgbClr val="0000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Content Placeholder 2"/>
            <p:cNvSpPr txBox="1">
              <a:spLocks/>
            </p:cNvSpPr>
            <p:nvPr/>
          </p:nvSpPr>
          <p:spPr bwMode="auto">
            <a:xfrm>
              <a:off x="5240878" y="4279267"/>
              <a:ext cx="4338428" cy="2154155"/>
            </a:xfrm>
            <a:prstGeom prst="rect">
              <a:avLst/>
            </a:prstGeom>
            <a:gradFill flip="none" rotWithShape="1">
              <a:gsLst>
                <a:gs pos="47000">
                  <a:srgbClr val="FFFF00">
                    <a:alpha val="29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28575">
              <a:solidFill>
                <a:srgbClr val="6600CC"/>
              </a:solidFill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127397" indent="-127397" defTabSz="685800" fontAlgn="base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defRPr/>
              </a:pPr>
              <a:r>
                <a:rPr lang="en-US" b="1" kern="0" dirty="0">
                  <a:solidFill>
                    <a:srgbClr val="6600CC"/>
                  </a:solidFill>
                </a:rPr>
                <a:t>QCD</a:t>
              </a:r>
            </a:p>
            <a:p>
              <a:pPr marL="127397" indent="-127397" defTabSz="685800" fontAlgn="base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Wingdings" pitchFamily="2" charset="2"/>
                <a:buChar char="§"/>
                <a:defRPr/>
              </a:pPr>
              <a:r>
                <a:rPr lang="en-US" sz="1600" kern="0" dirty="0">
                  <a:solidFill>
                    <a:srgbClr val="000000"/>
                  </a:solidFill>
                </a:rPr>
                <a:t>Parton distributions (u, d, s, c)</a:t>
              </a:r>
            </a:p>
            <a:p>
              <a:pPr marL="127397" indent="-127397" defTabSz="685800" fontAlgn="base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Wingdings" pitchFamily="2" charset="2"/>
                <a:buChar char="§"/>
                <a:defRPr/>
              </a:pPr>
              <a:r>
                <a:rPr lang="en-US" sz="1600" kern="0" dirty="0">
                  <a:solidFill>
                    <a:srgbClr val="000000"/>
                  </a:solidFill>
                </a:rPr>
                <a:t>Charge Symmetry (CSV)</a:t>
              </a:r>
            </a:p>
            <a:p>
              <a:pPr marL="127397" indent="-127397" defTabSz="685800" fontAlgn="base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Wingdings" pitchFamily="2" charset="2"/>
                <a:buChar char="§"/>
                <a:defRPr/>
              </a:pPr>
              <a:r>
                <a:rPr lang="en-US" sz="1600" kern="0" dirty="0">
                  <a:solidFill>
                    <a:srgbClr val="000000"/>
                  </a:solidFill>
                </a:rPr>
                <a:t>Higher Twist (HT)</a:t>
              </a:r>
            </a:p>
            <a:p>
              <a:pPr marL="127397" indent="-127397">
                <a:spcBef>
                  <a:spcPct val="20000"/>
                </a:spcBef>
                <a:buClr>
                  <a:srgbClr val="1F497D"/>
                </a:buClr>
                <a:buFont typeface="Wingdings" pitchFamily="2" charset="2"/>
                <a:buChar char="§"/>
              </a:pPr>
              <a:r>
                <a:rPr lang="en-US" sz="1600" kern="0" dirty="0">
                  <a:solidFill>
                    <a:srgbClr val="000000"/>
                  </a:solidFill>
                </a:rPr>
                <a:t>Nuclear Effects (EMC)</a:t>
              </a:r>
            </a:p>
            <a:p>
              <a:pPr marL="127397" indent="-127397" defTabSz="685800" fontAlgn="base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Wingdings" pitchFamily="2" charset="2"/>
                <a:buChar char="§"/>
                <a:defRPr/>
              </a:pPr>
              <a:endParaRPr lang="en-US" sz="1600" kern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427038" y="1894786"/>
            <a:ext cx="3371850" cy="2668192"/>
            <a:chOff x="193675" y="2540000"/>
            <a:chExt cx="4495800" cy="3557588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529736" y="2540000"/>
              <a:ext cx="3657600" cy="1676400"/>
              <a:chOff x="0" y="0"/>
              <a:chExt cx="2304" cy="1056"/>
            </a:xfrm>
          </p:grpSpPr>
          <p:pic>
            <p:nvPicPr>
              <p:cNvPr id="13" name="Picture 6"/>
              <p:cNvPicPr>
                <a:picLocks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4" y="768"/>
                <a:ext cx="881" cy="24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4" name="Picture 7"/>
              <p:cNvPicPr>
                <a:picLocks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296" y="768"/>
                <a:ext cx="864" cy="23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5" name="Picture 8"/>
              <p:cNvPicPr>
                <a:picLocks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95" y="96"/>
                <a:ext cx="986" cy="6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6" name="Picture 9"/>
              <p:cNvPicPr>
                <a:picLocks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200" y="96"/>
                <a:ext cx="1043" cy="69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17" name="Rectangle 10"/>
              <p:cNvSpPr>
                <a:spLocks/>
              </p:cNvSpPr>
              <p:nvPr/>
            </p:nvSpPr>
            <p:spPr bwMode="auto">
              <a:xfrm>
                <a:off x="480" y="0"/>
                <a:ext cx="156" cy="17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30479" bIns="0">
                <a:spAutoFit/>
              </a:bodyPr>
              <a:lstStyle/>
              <a:p>
                <a:pPr marL="29766"/>
                <a:r>
                  <a:rPr lang="en-US" sz="1350" b="1" i="1" dirty="0">
                    <a:solidFill>
                      <a:srgbClr val="CF2900"/>
                    </a:solidFill>
                    <a:ea typeface="ＭＳ Ｐゴシック" pitchFamily="1" charset="-128"/>
                  </a:rPr>
                  <a:t>A</a:t>
                </a:r>
              </a:p>
            </p:txBody>
          </p:sp>
          <p:sp>
            <p:nvSpPr>
              <p:cNvPr id="18" name="Rectangle 11"/>
              <p:cNvSpPr>
                <a:spLocks/>
              </p:cNvSpPr>
              <p:nvPr/>
            </p:nvSpPr>
            <p:spPr bwMode="auto">
              <a:xfrm>
                <a:off x="480" y="576"/>
                <a:ext cx="148" cy="17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30479" bIns="0">
                <a:spAutoFit/>
              </a:bodyPr>
              <a:lstStyle/>
              <a:p>
                <a:pPr marL="29766"/>
                <a:r>
                  <a:rPr lang="en-US" sz="1350" b="1" i="1" dirty="0">
                    <a:solidFill>
                      <a:srgbClr val="CF2900"/>
                    </a:solidFill>
                    <a:ea typeface="ＭＳ Ｐゴシック" pitchFamily="1" charset="-128"/>
                  </a:rPr>
                  <a:t>V</a:t>
                </a:r>
              </a:p>
            </p:txBody>
          </p:sp>
          <p:sp>
            <p:nvSpPr>
              <p:cNvPr id="19" name="Rectangle 12"/>
              <p:cNvSpPr>
                <a:spLocks/>
              </p:cNvSpPr>
              <p:nvPr/>
            </p:nvSpPr>
            <p:spPr bwMode="auto">
              <a:xfrm>
                <a:off x="1632" y="48"/>
                <a:ext cx="148" cy="17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30479" bIns="0">
                <a:spAutoFit/>
              </a:bodyPr>
              <a:lstStyle/>
              <a:p>
                <a:pPr marL="29766"/>
                <a:r>
                  <a:rPr lang="en-US" sz="1350" b="1" i="1" dirty="0">
                    <a:solidFill>
                      <a:srgbClr val="CF2900"/>
                    </a:solidFill>
                    <a:ea typeface="ＭＳ Ｐゴシック" pitchFamily="1" charset="-128"/>
                  </a:rPr>
                  <a:t>V</a:t>
                </a:r>
              </a:p>
            </p:txBody>
          </p:sp>
          <p:sp>
            <p:nvSpPr>
              <p:cNvPr id="20" name="Rectangle 13"/>
              <p:cNvSpPr>
                <a:spLocks/>
              </p:cNvSpPr>
              <p:nvPr/>
            </p:nvSpPr>
            <p:spPr bwMode="auto">
              <a:xfrm>
                <a:off x="1632" y="624"/>
                <a:ext cx="156" cy="17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30479" bIns="0">
                <a:spAutoFit/>
              </a:bodyPr>
              <a:lstStyle/>
              <a:p>
                <a:pPr marL="29766"/>
                <a:r>
                  <a:rPr lang="en-US" sz="1350" b="1" i="1" dirty="0">
                    <a:solidFill>
                      <a:srgbClr val="CF2900"/>
                    </a:solidFill>
                    <a:ea typeface="ＭＳ Ｐゴシック" pitchFamily="1" charset="-128"/>
                  </a:rPr>
                  <a:t>A</a:t>
                </a:r>
              </a:p>
            </p:txBody>
          </p:sp>
          <p:sp>
            <p:nvSpPr>
              <p:cNvPr id="21" name="AutoShape 14"/>
              <p:cNvSpPr>
                <a:spLocks/>
              </p:cNvSpPr>
              <p:nvPr/>
            </p:nvSpPr>
            <p:spPr bwMode="auto">
              <a:xfrm>
                <a:off x="0" y="0"/>
                <a:ext cx="2304" cy="1056"/>
              </a:xfrm>
              <a:prstGeom prst="roundRect">
                <a:avLst>
                  <a:gd name="adj" fmla="val 16667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 dirty="0">
                  <a:ea typeface="ＭＳ Ｐゴシック" pitchFamily="1" charset="-128"/>
                </a:endParaRPr>
              </a:p>
            </p:txBody>
          </p:sp>
        </p:grpSp>
        <p:graphicFrame>
          <p:nvGraphicFramePr>
            <p:cNvPr id="3891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4394414"/>
                </p:ext>
              </p:extLst>
            </p:nvPr>
          </p:nvGraphicFramePr>
          <p:xfrm>
            <a:off x="193675" y="4438650"/>
            <a:ext cx="4495800" cy="1658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ula" r:id="rId12" imgW="2265840" imgH="834480" progId="Equation.Ribbit">
                    <p:embed/>
                  </p:oleObj>
                </mc:Choice>
                <mc:Fallback>
                  <p:oleObj name="Formula" r:id="rId12" imgW="2265840" imgH="834480" progId="Equation.Ribbit">
                    <p:embed/>
                    <p:pic>
                      <p:nvPicPr>
                        <p:cNvPr id="3891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675" y="4438650"/>
                          <a:ext cx="4495800" cy="16589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50129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38" y="58845"/>
            <a:ext cx="2672068" cy="472173"/>
          </a:xfrm>
        </p:spPr>
        <p:txBody>
          <a:bodyPr/>
          <a:lstStyle/>
          <a:p>
            <a:r>
              <a:rPr lang="en-US" dirty="0"/>
              <a:t>PVDIS Variables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034D8C-3CB4-402A-BC46-2AB14C0FE90A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88257" y="579835"/>
          <a:ext cx="6136481" cy="1160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ula" r:id="rId3" imgW="4126320" imgH="781200" progId="Equation.Ribbit">
                  <p:embed/>
                </p:oleObj>
              </mc:Choice>
              <mc:Fallback>
                <p:oleObj name="Formula" r:id="rId3" imgW="4126320" imgH="781200" progId="Equation.Ribbit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8257" y="579835"/>
                        <a:ext cx="6136481" cy="11608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4170" y="312402"/>
            <a:ext cx="1776046" cy="660613"/>
          </a:xfrm>
          <a:ln w="12700">
            <a:solidFill>
              <a:srgbClr val="0000FF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solidFill>
                  <a:srgbClr val="3333FF"/>
                </a:solidFill>
                <a:latin typeface="Times New Roman" pitchFamily="18" charset="0"/>
              </a:rPr>
              <a:t>Cahn and Gilman, PRD </a:t>
            </a:r>
            <a:r>
              <a:rPr lang="en-US" sz="1200" b="1" dirty="0">
                <a:solidFill>
                  <a:srgbClr val="3333FF"/>
                </a:solidFill>
                <a:latin typeface="Times New Roman" pitchFamily="18" charset="0"/>
              </a:rPr>
              <a:t>17</a:t>
            </a:r>
            <a:r>
              <a:rPr lang="en-US" sz="1200" dirty="0">
                <a:solidFill>
                  <a:srgbClr val="3333FF"/>
                </a:solidFill>
                <a:latin typeface="Times New Roman" pitchFamily="18" charset="0"/>
              </a:rPr>
              <a:t> 1313 (1978) polarized electrons on deuterium</a:t>
            </a:r>
          </a:p>
          <a:p>
            <a:endParaRPr lang="en-US" dirty="0"/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5605280" y="120556"/>
          <a:ext cx="2237460" cy="918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ula" r:id="rId5" imgW="1688040" imgH="692280" progId="Equation.Ribbit">
                  <p:embed/>
                </p:oleObj>
              </mc:Choice>
              <mc:Fallback>
                <p:oleObj name="Formula" r:id="rId5" imgW="1688040" imgH="692280" progId="Equation.Ribbit">
                  <p:embed/>
                  <p:pic>
                    <p:nvPicPr>
                      <p:cNvPr id="215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280" y="120556"/>
                        <a:ext cx="2237460" cy="9185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Paul E. Reimer, Argonne Physics Division Seminar</a:t>
            </a:r>
            <a:endParaRPr lang="en-US" dirty="0"/>
          </a:p>
        </p:txBody>
      </p:sp>
      <p:grpSp>
        <p:nvGrpSpPr>
          <p:cNvPr id="4" name="Group 23"/>
          <p:cNvGrpSpPr/>
          <p:nvPr/>
        </p:nvGrpSpPr>
        <p:grpSpPr>
          <a:xfrm>
            <a:off x="5797827" y="1694810"/>
            <a:ext cx="3253821" cy="3070704"/>
            <a:chOff x="5240878" y="2789128"/>
            <a:chExt cx="4338428" cy="3644294"/>
          </a:xfrm>
        </p:grpSpPr>
        <p:graphicFrame>
          <p:nvGraphicFramePr>
            <p:cNvPr id="21508" name="Object 4"/>
            <p:cNvGraphicFramePr>
              <a:graphicFrameLocks noChangeAspect="1"/>
            </p:cNvGraphicFramePr>
            <p:nvPr/>
          </p:nvGraphicFramePr>
          <p:xfrm>
            <a:off x="5422927" y="2789128"/>
            <a:ext cx="3914775" cy="1382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ula" r:id="rId7" imgW="2243160" imgH="792720" progId="Equation.Ribbit">
                    <p:embed/>
                  </p:oleObj>
                </mc:Choice>
                <mc:Fallback>
                  <p:oleObj name="Formula" r:id="rId7" imgW="2243160" imgH="792720" progId="Equation.Ribbit">
                    <p:embed/>
                    <p:pic>
                      <p:nvPicPr>
                        <p:cNvPr id="2150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2927" y="2789128"/>
                          <a:ext cx="3914775" cy="1382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28575">
                              <a:solidFill>
                                <a:srgbClr val="0000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Content Placeholder 2"/>
            <p:cNvSpPr txBox="1">
              <a:spLocks/>
            </p:cNvSpPr>
            <p:nvPr/>
          </p:nvSpPr>
          <p:spPr bwMode="auto">
            <a:xfrm>
              <a:off x="5240878" y="4279267"/>
              <a:ext cx="4338428" cy="2154155"/>
            </a:xfrm>
            <a:prstGeom prst="rect">
              <a:avLst/>
            </a:prstGeom>
            <a:gradFill flip="none" rotWithShape="1">
              <a:gsLst>
                <a:gs pos="47000">
                  <a:srgbClr val="FFFF00">
                    <a:alpha val="29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28575">
              <a:solidFill>
                <a:srgbClr val="6600CC"/>
              </a:solidFill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127397" indent="-127397" defTabSz="685800" fontAlgn="base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defRPr/>
              </a:pPr>
              <a:r>
                <a:rPr lang="en-US" b="1" kern="0" dirty="0">
                  <a:solidFill>
                    <a:srgbClr val="6600CC"/>
                  </a:solidFill>
                </a:rPr>
                <a:t>QCD</a:t>
              </a:r>
            </a:p>
            <a:p>
              <a:pPr marL="127397" indent="-127397" defTabSz="685800" fontAlgn="base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Wingdings" pitchFamily="2" charset="2"/>
                <a:buChar char="§"/>
                <a:defRPr/>
              </a:pPr>
              <a:r>
                <a:rPr lang="en-US" sz="1600" kern="0" dirty="0">
                  <a:solidFill>
                    <a:srgbClr val="000000"/>
                  </a:solidFill>
                </a:rPr>
                <a:t>Parton distributions (u, d, s, c)</a:t>
              </a:r>
            </a:p>
            <a:p>
              <a:pPr marL="127397" indent="-127397" defTabSz="685800" fontAlgn="base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Wingdings" pitchFamily="2" charset="2"/>
                <a:buChar char="§"/>
                <a:defRPr/>
              </a:pPr>
              <a:r>
                <a:rPr lang="en-US" sz="1600" kern="0" dirty="0">
                  <a:solidFill>
                    <a:srgbClr val="000000"/>
                  </a:solidFill>
                </a:rPr>
                <a:t>Charge Symmetry (CSV)</a:t>
              </a:r>
            </a:p>
            <a:p>
              <a:pPr marL="127397" indent="-127397" defTabSz="685800" fontAlgn="base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Wingdings" pitchFamily="2" charset="2"/>
                <a:buChar char="§"/>
                <a:defRPr/>
              </a:pPr>
              <a:r>
                <a:rPr lang="en-US" sz="1600" kern="0" dirty="0">
                  <a:solidFill>
                    <a:srgbClr val="000000"/>
                  </a:solidFill>
                </a:rPr>
                <a:t>Higher Twist (HT)</a:t>
              </a:r>
            </a:p>
            <a:p>
              <a:pPr marL="127397" indent="-127397">
                <a:spcBef>
                  <a:spcPct val="20000"/>
                </a:spcBef>
                <a:buClr>
                  <a:srgbClr val="1F497D"/>
                </a:buClr>
                <a:buFont typeface="Wingdings" pitchFamily="2" charset="2"/>
                <a:buChar char="§"/>
              </a:pPr>
              <a:r>
                <a:rPr lang="en-US" sz="1600" kern="0" dirty="0">
                  <a:solidFill>
                    <a:srgbClr val="000000"/>
                  </a:solidFill>
                </a:rPr>
                <a:t>Nuclear Effects (EMC)</a:t>
              </a:r>
            </a:p>
            <a:p>
              <a:pPr marL="127397" indent="-127397" defTabSz="685800" fontAlgn="base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Wingdings" pitchFamily="2" charset="2"/>
                <a:buChar char="§"/>
                <a:defRPr/>
              </a:pPr>
              <a:endParaRPr lang="en-US" sz="1600" kern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427038" y="1894786"/>
            <a:ext cx="3371850" cy="2668192"/>
            <a:chOff x="193675" y="2540000"/>
            <a:chExt cx="4495800" cy="3557588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529736" y="2540000"/>
              <a:ext cx="3657600" cy="1676400"/>
              <a:chOff x="0" y="0"/>
              <a:chExt cx="2304" cy="1056"/>
            </a:xfrm>
          </p:grpSpPr>
          <p:pic>
            <p:nvPicPr>
              <p:cNvPr id="13" name="Picture 6"/>
              <p:cNvPicPr>
                <a:picLocks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4" y="768"/>
                <a:ext cx="881" cy="24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4" name="Picture 7"/>
              <p:cNvPicPr>
                <a:picLocks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296" y="768"/>
                <a:ext cx="864" cy="23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5" name="Picture 8"/>
              <p:cNvPicPr>
                <a:picLocks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95" y="96"/>
                <a:ext cx="986" cy="6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6" name="Picture 9"/>
              <p:cNvPicPr>
                <a:picLocks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200" y="96"/>
                <a:ext cx="1043" cy="69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17" name="Rectangle 10"/>
              <p:cNvSpPr>
                <a:spLocks/>
              </p:cNvSpPr>
              <p:nvPr/>
            </p:nvSpPr>
            <p:spPr bwMode="auto">
              <a:xfrm>
                <a:off x="480" y="0"/>
                <a:ext cx="156" cy="17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30479" bIns="0">
                <a:spAutoFit/>
              </a:bodyPr>
              <a:lstStyle/>
              <a:p>
                <a:pPr marL="29766"/>
                <a:r>
                  <a:rPr lang="en-US" sz="1350" b="1" i="1" dirty="0">
                    <a:solidFill>
                      <a:srgbClr val="CF2900"/>
                    </a:solidFill>
                    <a:ea typeface="ＭＳ Ｐゴシック" pitchFamily="1" charset="-128"/>
                  </a:rPr>
                  <a:t>A</a:t>
                </a:r>
              </a:p>
            </p:txBody>
          </p:sp>
          <p:sp>
            <p:nvSpPr>
              <p:cNvPr id="18" name="Rectangle 11"/>
              <p:cNvSpPr>
                <a:spLocks/>
              </p:cNvSpPr>
              <p:nvPr/>
            </p:nvSpPr>
            <p:spPr bwMode="auto">
              <a:xfrm>
                <a:off x="480" y="576"/>
                <a:ext cx="148" cy="17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30479" bIns="0">
                <a:spAutoFit/>
              </a:bodyPr>
              <a:lstStyle/>
              <a:p>
                <a:pPr marL="29766"/>
                <a:r>
                  <a:rPr lang="en-US" sz="1350" b="1" i="1" dirty="0">
                    <a:solidFill>
                      <a:srgbClr val="CF2900"/>
                    </a:solidFill>
                    <a:ea typeface="ＭＳ Ｐゴシック" pitchFamily="1" charset="-128"/>
                  </a:rPr>
                  <a:t>V</a:t>
                </a:r>
              </a:p>
            </p:txBody>
          </p:sp>
          <p:sp>
            <p:nvSpPr>
              <p:cNvPr id="19" name="Rectangle 12"/>
              <p:cNvSpPr>
                <a:spLocks/>
              </p:cNvSpPr>
              <p:nvPr/>
            </p:nvSpPr>
            <p:spPr bwMode="auto">
              <a:xfrm>
                <a:off x="1632" y="48"/>
                <a:ext cx="148" cy="17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30479" bIns="0">
                <a:spAutoFit/>
              </a:bodyPr>
              <a:lstStyle/>
              <a:p>
                <a:pPr marL="29766"/>
                <a:r>
                  <a:rPr lang="en-US" sz="1350" b="1" i="1" dirty="0">
                    <a:solidFill>
                      <a:srgbClr val="CF2900"/>
                    </a:solidFill>
                    <a:ea typeface="ＭＳ Ｐゴシック" pitchFamily="1" charset="-128"/>
                  </a:rPr>
                  <a:t>V</a:t>
                </a:r>
              </a:p>
            </p:txBody>
          </p:sp>
          <p:sp>
            <p:nvSpPr>
              <p:cNvPr id="20" name="Rectangle 13"/>
              <p:cNvSpPr>
                <a:spLocks/>
              </p:cNvSpPr>
              <p:nvPr/>
            </p:nvSpPr>
            <p:spPr bwMode="auto">
              <a:xfrm>
                <a:off x="1632" y="624"/>
                <a:ext cx="156" cy="17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30479" bIns="0">
                <a:spAutoFit/>
              </a:bodyPr>
              <a:lstStyle/>
              <a:p>
                <a:pPr marL="29766"/>
                <a:r>
                  <a:rPr lang="en-US" sz="1350" b="1" i="1" dirty="0">
                    <a:solidFill>
                      <a:srgbClr val="CF2900"/>
                    </a:solidFill>
                    <a:ea typeface="ＭＳ Ｐゴシック" pitchFamily="1" charset="-128"/>
                  </a:rPr>
                  <a:t>A</a:t>
                </a:r>
              </a:p>
            </p:txBody>
          </p:sp>
          <p:sp>
            <p:nvSpPr>
              <p:cNvPr id="21" name="AutoShape 14"/>
              <p:cNvSpPr>
                <a:spLocks/>
              </p:cNvSpPr>
              <p:nvPr/>
            </p:nvSpPr>
            <p:spPr bwMode="auto">
              <a:xfrm>
                <a:off x="0" y="0"/>
                <a:ext cx="2304" cy="1056"/>
              </a:xfrm>
              <a:prstGeom prst="roundRect">
                <a:avLst>
                  <a:gd name="adj" fmla="val 16667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350" dirty="0">
                  <a:ea typeface="ＭＳ Ｐゴシック" pitchFamily="1" charset="-128"/>
                </a:endParaRPr>
              </a:p>
            </p:txBody>
          </p:sp>
        </p:grpSp>
        <p:graphicFrame>
          <p:nvGraphicFramePr>
            <p:cNvPr id="38917" name="Object 5"/>
            <p:cNvGraphicFramePr>
              <a:graphicFrameLocks noChangeAspect="1"/>
            </p:cNvGraphicFramePr>
            <p:nvPr/>
          </p:nvGraphicFramePr>
          <p:xfrm>
            <a:off x="193675" y="4438650"/>
            <a:ext cx="4495800" cy="1658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ula" r:id="rId12" imgW="2265840" imgH="834480" progId="Equation.Ribbit">
                    <p:embed/>
                  </p:oleObj>
                </mc:Choice>
                <mc:Fallback>
                  <p:oleObj name="Formula" r:id="rId12" imgW="2265840" imgH="834480" progId="Equation.Ribbit">
                    <p:embed/>
                    <p:pic>
                      <p:nvPicPr>
                        <p:cNvPr id="3891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675" y="4438650"/>
                          <a:ext cx="4495800" cy="16589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154A84C-0C55-8B51-8113-30BD5ED80E48}"/>
              </a:ext>
            </a:extLst>
          </p:cNvPr>
          <p:cNvGrpSpPr/>
          <p:nvPr/>
        </p:nvGrpSpPr>
        <p:grpSpPr>
          <a:xfrm>
            <a:off x="4121547" y="2159105"/>
            <a:ext cx="1299676" cy="1969903"/>
            <a:chOff x="4121547" y="2159105"/>
            <a:chExt cx="1299676" cy="1969903"/>
          </a:xfrm>
        </p:grpSpPr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5A6ABB2B-A15F-8139-3BFE-EB59205E6C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183893" y="2284516"/>
              <a:ext cx="1139204" cy="115901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A31A20-FAF9-88F8-AA10-AB5C72E233A1}"/>
                </a:ext>
              </a:extLst>
            </p:cNvPr>
            <p:cNvSpPr txBox="1"/>
            <p:nvPr/>
          </p:nvSpPr>
          <p:spPr>
            <a:xfrm>
              <a:off x="4228755" y="3544233"/>
              <a:ext cx="11392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Half full or half empty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D2B9A0-80DB-9C41-F071-2EFA6C026462}"/>
                </a:ext>
              </a:extLst>
            </p:cNvPr>
            <p:cNvSpPr/>
            <p:nvPr/>
          </p:nvSpPr>
          <p:spPr>
            <a:xfrm>
              <a:off x="4121547" y="2159105"/>
              <a:ext cx="1299676" cy="1969903"/>
            </a:xfrm>
            <a:prstGeom prst="rect">
              <a:avLst/>
            </a:prstGeom>
            <a:noFill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4967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082F949-00C4-1138-49A6-B1A653B22CA1}"/>
              </a:ext>
            </a:extLst>
          </p:cNvPr>
          <p:cNvGrpSpPr>
            <a:grpSpLocks noChangeAspect="1"/>
          </p:cNvGrpSpPr>
          <p:nvPr/>
        </p:nvGrpSpPr>
        <p:grpSpPr>
          <a:xfrm>
            <a:off x="315649" y="405269"/>
            <a:ext cx="4275628" cy="1198732"/>
            <a:chOff x="1094179" y="2611449"/>
            <a:chExt cx="6639220" cy="1861398"/>
          </a:xfrm>
        </p:grpSpPr>
        <p:sp>
          <p:nvSpPr>
            <p:cNvPr id="128" name="Rounded Rectangle 127">
              <a:extLst>
                <a:ext uri="{FF2B5EF4-FFF2-40B4-BE49-F238E27FC236}">
                  <a16:creationId xmlns:a16="http://schemas.microsoft.com/office/drawing/2014/main" id="{044B674F-9D84-1C61-9491-A498D5F207D0}"/>
                </a:ext>
              </a:extLst>
            </p:cNvPr>
            <p:cNvSpPr/>
            <p:nvPr/>
          </p:nvSpPr>
          <p:spPr>
            <a:xfrm>
              <a:off x="4105599" y="2938262"/>
              <a:ext cx="2916875" cy="1518644"/>
            </a:xfrm>
            <a:prstGeom prst="roundRect">
              <a:avLst/>
            </a:prstGeom>
            <a:solidFill>
              <a:srgbClr val="FFFF00">
                <a:alpha val="16052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E1D598B-E886-2E6D-9CEE-A1F562E4865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34837" y="2960026"/>
              <a:ext cx="1293925" cy="1482730"/>
              <a:chOff x="6455610" y="420001"/>
              <a:chExt cx="607248" cy="695855"/>
            </a:xfrm>
          </p:grpSpPr>
          <p:sp>
            <p:nvSpPr>
              <p:cNvPr id="92" name="Line 84">
                <a:extLst>
                  <a:ext uri="{FF2B5EF4-FFF2-40B4-BE49-F238E27FC236}">
                    <a16:creationId xmlns:a16="http://schemas.microsoft.com/office/drawing/2014/main" id="{2E34AF8A-02C3-ECEF-3316-DBDCE6B1CF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15088" y="566028"/>
                <a:ext cx="204916" cy="1158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1600"/>
              </a:p>
            </p:txBody>
          </p:sp>
          <p:grpSp>
            <p:nvGrpSpPr>
              <p:cNvPr id="93" name="Group 85">
                <a:extLst>
                  <a:ext uri="{FF2B5EF4-FFF2-40B4-BE49-F238E27FC236}">
                    <a16:creationId xmlns:a16="http://schemas.microsoft.com/office/drawing/2014/main" id="{B69D95F9-ED1A-5B9B-5872-5D43B58FE7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91502" y="821394"/>
                <a:ext cx="453911" cy="186751"/>
                <a:chOff x="768" y="1344"/>
                <a:chExt cx="960" cy="391"/>
              </a:xfrm>
            </p:grpSpPr>
            <p:sp>
              <p:nvSpPr>
                <p:cNvPr id="103" name="Line 86">
                  <a:extLst>
                    <a:ext uri="{FF2B5EF4-FFF2-40B4-BE49-F238E27FC236}">
                      <a16:creationId xmlns:a16="http://schemas.microsoft.com/office/drawing/2014/main" id="{3D3F0E02-0FD2-A4EC-05FF-D5B0CD74F1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68" y="1344"/>
                  <a:ext cx="480" cy="10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41972" tIns="20987" rIns="41972" bIns="20987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04" name="Line 87">
                  <a:extLst>
                    <a:ext uri="{FF2B5EF4-FFF2-40B4-BE49-F238E27FC236}">
                      <a16:creationId xmlns:a16="http://schemas.microsoft.com/office/drawing/2014/main" id="{4DA62DA6-9266-6CE9-FB69-20B064A553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1" y="1440"/>
                  <a:ext cx="793" cy="1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41972" tIns="20987" rIns="41972" bIns="20987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05" name="Line 88">
                  <a:extLst>
                    <a:ext uri="{FF2B5EF4-FFF2-40B4-BE49-F238E27FC236}">
                      <a16:creationId xmlns:a16="http://schemas.microsoft.com/office/drawing/2014/main" id="{3DA1809C-743A-FD77-32DE-F0467507FD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1" y="1536"/>
                  <a:ext cx="889" cy="19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41972" tIns="20987" rIns="41972" bIns="20987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06" name="Line 89">
                  <a:extLst>
                    <a:ext uri="{FF2B5EF4-FFF2-40B4-BE49-F238E27FC236}">
                      <a16:creationId xmlns:a16="http://schemas.microsoft.com/office/drawing/2014/main" id="{777216F9-C781-6A70-1375-58FEBAFD4E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1344"/>
                  <a:ext cx="480" cy="3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41972" tIns="20987" rIns="41972" bIns="20987">
                  <a:spAutoFit/>
                </a:bodyPr>
                <a:lstStyle/>
                <a:p>
                  <a:endParaRPr lang="en-US" sz="1600"/>
                </a:p>
              </p:txBody>
            </p:sp>
          </p:grpSp>
          <p:sp>
            <p:nvSpPr>
              <p:cNvPr id="94" name="Oval 90">
                <a:extLst>
                  <a:ext uri="{FF2B5EF4-FFF2-40B4-BE49-F238E27FC236}">
                    <a16:creationId xmlns:a16="http://schemas.microsoft.com/office/drawing/2014/main" id="{7DBE155C-CC25-517D-50AD-AA703918E1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6486" y="843334"/>
                <a:ext cx="80101" cy="27252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1600"/>
              </a:p>
            </p:txBody>
          </p:sp>
          <p:sp>
            <p:nvSpPr>
              <p:cNvPr id="95" name="Text Box 91">
                <a:extLst>
                  <a:ext uri="{FF2B5EF4-FFF2-40B4-BE49-F238E27FC236}">
                    <a16:creationId xmlns:a16="http://schemas.microsoft.com/office/drawing/2014/main" id="{834AA3F9-BF58-50AC-966D-A837DED0EB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57392" y="476518"/>
                <a:ext cx="56963" cy="111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>
                <a:lvl1pPr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31800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8651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2969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730375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1875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6447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1019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5591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en-US" altLang="en-US" sz="800" i="0">
                  <a:latin typeface="Arial" panose="020B0604020202020204" pitchFamily="34" charset="0"/>
                </a:endParaRPr>
              </a:p>
            </p:txBody>
          </p:sp>
          <p:sp>
            <p:nvSpPr>
              <p:cNvPr id="96" name="Text Box 92">
                <a:extLst>
                  <a:ext uri="{FF2B5EF4-FFF2-40B4-BE49-F238E27FC236}">
                    <a16:creationId xmlns:a16="http://schemas.microsoft.com/office/drawing/2014/main" id="{D3CAACD7-1B5D-35BB-D273-DC80CE1710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67155" y="420001"/>
                <a:ext cx="123659" cy="1731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>
                <a:lvl1pPr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31800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8651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2969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730375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1875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6447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1019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5591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400" i="0" dirty="0">
                    <a:latin typeface="Arial" panose="020B0604020202020204" pitchFamily="34" charset="0"/>
                  </a:rPr>
                  <a:t>e</a:t>
                </a:r>
              </a:p>
            </p:txBody>
          </p:sp>
          <p:sp>
            <p:nvSpPr>
              <p:cNvPr id="97" name="Line 93">
                <a:extLst>
                  <a:ext uri="{FF2B5EF4-FFF2-40B4-BE49-F238E27FC236}">
                    <a16:creationId xmlns:a16="http://schemas.microsoft.com/office/drawing/2014/main" id="{50EE1C22-08D3-0B10-A702-F136FB96FD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19113" y="566906"/>
                <a:ext cx="204025" cy="11495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1600"/>
              </a:p>
            </p:txBody>
          </p:sp>
          <p:sp>
            <p:nvSpPr>
              <p:cNvPr id="98" name="Text Box 94">
                <a:extLst>
                  <a:ext uri="{FF2B5EF4-FFF2-40B4-BE49-F238E27FC236}">
                    <a16:creationId xmlns:a16="http://schemas.microsoft.com/office/drawing/2014/main" id="{CBE21AF1-FABF-A12F-6706-D07D5D5F55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2489" y="436837"/>
                <a:ext cx="110369" cy="1731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41972" tIns="20987" rIns="41972" bIns="20987">
                <a:spAutoFit/>
              </a:bodyPr>
              <a:lstStyle>
                <a:lvl1pPr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31800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8651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2969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730375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1875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6447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1019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5591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400" i="0" dirty="0">
                    <a:latin typeface="Arial" panose="020B0604020202020204" pitchFamily="34" charset="0"/>
                  </a:rPr>
                  <a:t>e</a:t>
                </a:r>
              </a:p>
            </p:txBody>
          </p:sp>
          <p:sp>
            <p:nvSpPr>
              <p:cNvPr id="99" name="Line 95">
                <a:extLst>
                  <a:ext uri="{FF2B5EF4-FFF2-40B4-BE49-F238E27FC236}">
                    <a16:creationId xmlns:a16="http://schemas.microsoft.com/office/drawing/2014/main" id="{BDBD61E7-90C5-FC63-BD83-E152B788E2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55610" y="936355"/>
                <a:ext cx="90876" cy="22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1600"/>
              </a:p>
            </p:txBody>
          </p:sp>
          <p:sp>
            <p:nvSpPr>
              <p:cNvPr id="100" name="Text Box 96">
                <a:extLst>
                  <a:ext uri="{FF2B5EF4-FFF2-40B4-BE49-F238E27FC236}">
                    <a16:creationId xmlns:a16="http://schemas.microsoft.com/office/drawing/2014/main" id="{B9EFAF88-6617-34ED-C49A-5EC8F16F9B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63199" y="663436"/>
                <a:ext cx="120429" cy="1524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>
                <a:lvl1pPr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31800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8651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2969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730375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1875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6447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1019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5591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200" i="0" dirty="0">
                    <a:solidFill>
                      <a:srgbClr val="008000"/>
                    </a:solidFill>
                    <a:latin typeface="Arial" panose="020B0604020202020204" pitchFamily="34" charset="0"/>
                  </a:rPr>
                  <a:t>Z</a:t>
                </a:r>
              </a:p>
            </p:txBody>
          </p:sp>
          <p:sp>
            <p:nvSpPr>
              <p:cNvPr id="101" name="Line 97">
                <a:extLst>
                  <a:ext uri="{FF2B5EF4-FFF2-40B4-BE49-F238E27FC236}">
                    <a16:creationId xmlns:a16="http://schemas.microsoft.com/office/drawing/2014/main" id="{5C47843E-CCEB-DB1D-D3BD-1DA34A7B81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19113" y="681865"/>
                <a:ext cx="0" cy="139531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16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266E7BA-F445-6BB5-A000-3F055BA7D7ED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 flipH="1">
              <a:off x="2971522" y="3638019"/>
              <a:ext cx="290333" cy="37457"/>
              <a:chOff x="2281382" y="904382"/>
              <a:chExt cx="5693800" cy="734585"/>
            </a:xfrm>
          </p:grpSpPr>
          <p:sp>
            <p:nvSpPr>
              <p:cNvPr id="84" name="Arc 83">
                <a:extLst>
                  <a:ext uri="{FF2B5EF4-FFF2-40B4-BE49-F238E27FC236}">
                    <a16:creationId xmlns:a16="http://schemas.microsoft.com/office/drawing/2014/main" id="{E65863DA-F5C8-9236-8115-370D5977F497}"/>
                  </a:ext>
                </a:extLst>
              </p:cNvPr>
              <p:cNvSpPr/>
              <p:nvPr/>
            </p:nvSpPr>
            <p:spPr>
              <a:xfrm>
                <a:off x="2281382" y="917377"/>
                <a:ext cx="711170" cy="708705"/>
              </a:xfrm>
              <a:prstGeom prst="arc">
                <a:avLst>
                  <a:gd name="adj1" fmla="val 10836109"/>
                  <a:gd name="adj2" fmla="val 0"/>
                </a:avLst>
              </a:prstGeom>
              <a:ln w="19050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5" name="Arc 84">
                <a:extLst>
                  <a:ext uri="{FF2B5EF4-FFF2-40B4-BE49-F238E27FC236}">
                    <a16:creationId xmlns:a16="http://schemas.microsoft.com/office/drawing/2014/main" id="{4CBBC84E-9D8A-CA1A-D272-706BBC89BFCC}"/>
                  </a:ext>
                </a:extLst>
              </p:cNvPr>
              <p:cNvSpPr/>
              <p:nvPr/>
            </p:nvSpPr>
            <p:spPr>
              <a:xfrm rot="10800000">
                <a:off x="2992552" y="917376"/>
                <a:ext cx="711170" cy="708705"/>
              </a:xfrm>
              <a:prstGeom prst="arc">
                <a:avLst>
                  <a:gd name="adj1" fmla="val 10714103"/>
                  <a:gd name="adj2" fmla="val 0"/>
                </a:avLst>
              </a:prstGeom>
              <a:ln w="19050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6" name="Arc 85">
                <a:extLst>
                  <a:ext uri="{FF2B5EF4-FFF2-40B4-BE49-F238E27FC236}">
                    <a16:creationId xmlns:a16="http://schemas.microsoft.com/office/drawing/2014/main" id="{26121F65-9323-D6DB-18B0-A64036126CE1}"/>
                  </a:ext>
                </a:extLst>
              </p:cNvPr>
              <p:cNvSpPr/>
              <p:nvPr/>
            </p:nvSpPr>
            <p:spPr>
              <a:xfrm>
                <a:off x="3704832" y="917375"/>
                <a:ext cx="711170" cy="695713"/>
              </a:xfrm>
              <a:prstGeom prst="arc">
                <a:avLst>
                  <a:gd name="adj1" fmla="val 10805479"/>
                  <a:gd name="adj2" fmla="val 0"/>
                </a:avLst>
              </a:prstGeom>
              <a:ln w="19050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7" name="Arc 86">
                <a:extLst>
                  <a:ext uri="{FF2B5EF4-FFF2-40B4-BE49-F238E27FC236}">
                    <a16:creationId xmlns:a16="http://schemas.microsoft.com/office/drawing/2014/main" id="{449085BD-3DAD-A590-292B-6FC74A35C2FD}"/>
                  </a:ext>
                </a:extLst>
              </p:cNvPr>
              <p:cNvSpPr/>
              <p:nvPr/>
            </p:nvSpPr>
            <p:spPr>
              <a:xfrm rot="10800000">
                <a:off x="4417112" y="904382"/>
                <a:ext cx="711170" cy="708705"/>
              </a:xfrm>
              <a:prstGeom prst="arc">
                <a:avLst>
                  <a:gd name="adj1" fmla="val 10836109"/>
                  <a:gd name="adj2" fmla="val 0"/>
                </a:avLst>
              </a:prstGeom>
              <a:ln w="19050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255D8F18-71E1-BAA4-78CD-9D6AC4E1B5DB}"/>
                  </a:ext>
                </a:extLst>
              </p:cNvPr>
              <p:cNvSpPr/>
              <p:nvPr/>
            </p:nvSpPr>
            <p:spPr>
              <a:xfrm>
                <a:off x="5128282" y="930262"/>
                <a:ext cx="711170" cy="708705"/>
              </a:xfrm>
              <a:prstGeom prst="arc">
                <a:avLst>
                  <a:gd name="adj1" fmla="val 10836109"/>
                  <a:gd name="adj2" fmla="val 0"/>
                </a:avLst>
              </a:prstGeom>
              <a:ln w="19050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:a16="http://schemas.microsoft.com/office/drawing/2014/main" id="{4819C9F0-0F28-553B-6F56-A57198736147}"/>
                  </a:ext>
                </a:extLst>
              </p:cNvPr>
              <p:cNvSpPr/>
              <p:nvPr/>
            </p:nvSpPr>
            <p:spPr>
              <a:xfrm rot="10800000">
                <a:off x="5839452" y="930261"/>
                <a:ext cx="711170" cy="708705"/>
              </a:xfrm>
              <a:prstGeom prst="arc">
                <a:avLst>
                  <a:gd name="adj1" fmla="val 10714103"/>
                  <a:gd name="adj2" fmla="val 0"/>
                </a:avLst>
              </a:prstGeom>
              <a:ln w="19050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90" name="Arc 89">
                <a:extLst>
                  <a:ext uri="{FF2B5EF4-FFF2-40B4-BE49-F238E27FC236}">
                    <a16:creationId xmlns:a16="http://schemas.microsoft.com/office/drawing/2014/main" id="{F3851405-A977-1349-EEA8-FF5EAD32CC74}"/>
                  </a:ext>
                </a:extLst>
              </p:cNvPr>
              <p:cNvSpPr/>
              <p:nvPr/>
            </p:nvSpPr>
            <p:spPr>
              <a:xfrm>
                <a:off x="6551732" y="930260"/>
                <a:ext cx="711170" cy="695713"/>
              </a:xfrm>
              <a:prstGeom prst="arc">
                <a:avLst>
                  <a:gd name="adj1" fmla="val 10805479"/>
                  <a:gd name="adj2" fmla="val 0"/>
                </a:avLst>
              </a:prstGeom>
              <a:ln w="19050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91" name="Arc 90">
                <a:extLst>
                  <a:ext uri="{FF2B5EF4-FFF2-40B4-BE49-F238E27FC236}">
                    <a16:creationId xmlns:a16="http://schemas.microsoft.com/office/drawing/2014/main" id="{74806994-8363-AF50-0EAA-35D051CE21C1}"/>
                  </a:ext>
                </a:extLst>
              </p:cNvPr>
              <p:cNvSpPr/>
              <p:nvPr/>
            </p:nvSpPr>
            <p:spPr>
              <a:xfrm rot="10800000">
                <a:off x="7264012" y="917267"/>
                <a:ext cx="711170" cy="708705"/>
              </a:xfrm>
              <a:prstGeom prst="arc">
                <a:avLst>
                  <a:gd name="adj1" fmla="val 10836109"/>
                  <a:gd name="adj2" fmla="val 0"/>
                </a:avLst>
              </a:prstGeom>
              <a:ln w="19050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648589A-04CF-CBA1-8E0C-BE509A1513E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69587" y="2954203"/>
              <a:ext cx="1370761" cy="1518644"/>
              <a:chOff x="6419550" y="420001"/>
              <a:chExt cx="643308" cy="712710"/>
            </a:xfrm>
          </p:grpSpPr>
          <p:sp>
            <p:nvSpPr>
              <p:cNvPr id="55" name="Line 84">
                <a:extLst>
                  <a:ext uri="{FF2B5EF4-FFF2-40B4-BE49-F238E27FC236}">
                    <a16:creationId xmlns:a16="http://schemas.microsoft.com/office/drawing/2014/main" id="{D04AF3D9-08B8-6F10-74AB-A24D100A38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15088" y="566028"/>
                <a:ext cx="204916" cy="1158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1600"/>
              </a:p>
            </p:txBody>
          </p:sp>
          <p:grpSp>
            <p:nvGrpSpPr>
              <p:cNvPr id="71" name="Group 85">
                <a:extLst>
                  <a:ext uri="{FF2B5EF4-FFF2-40B4-BE49-F238E27FC236}">
                    <a16:creationId xmlns:a16="http://schemas.microsoft.com/office/drawing/2014/main" id="{341AC531-5CE7-9952-780D-BEF2EA65BD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91502" y="821394"/>
                <a:ext cx="453911" cy="186751"/>
                <a:chOff x="768" y="1344"/>
                <a:chExt cx="960" cy="391"/>
              </a:xfrm>
            </p:grpSpPr>
            <p:sp>
              <p:nvSpPr>
                <p:cNvPr id="80" name="Line 86">
                  <a:extLst>
                    <a:ext uri="{FF2B5EF4-FFF2-40B4-BE49-F238E27FC236}">
                      <a16:creationId xmlns:a16="http://schemas.microsoft.com/office/drawing/2014/main" id="{7ECEF348-066E-621F-8EE2-F59CFC4B2A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68" y="1344"/>
                  <a:ext cx="480" cy="10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41972" tIns="20987" rIns="41972" bIns="20987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1" name="Line 87">
                  <a:extLst>
                    <a:ext uri="{FF2B5EF4-FFF2-40B4-BE49-F238E27FC236}">
                      <a16:creationId xmlns:a16="http://schemas.microsoft.com/office/drawing/2014/main" id="{0A9555F0-CB26-2BD8-C13E-F6B7DFEE9E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1" y="1440"/>
                  <a:ext cx="793" cy="1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41972" tIns="20987" rIns="41972" bIns="20987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2" name="Line 88">
                  <a:extLst>
                    <a:ext uri="{FF2B5EF4-FFF2-40B4-BE49-F238E27FC236}">
                      <a16:creationId xmlns:a16="http://schemas.microsoft.com/office/drawing/2014/main" id="{95843F6D-3773-047D-5F20-ABD94BA7B2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1" y="1536"/>
                  <a:ext cx="889" cy="19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41972" tIns="20987" rIns="41972" bIns="20987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3" name="Line 89">
                  <a:extLst>
                    <a:ext uri="{FF2B5EF4-FFF2-40B4-BE49-F238E27FC236}">
                      <a16:creationId xmlns:a16="http://schemas.microsoft.com/office/drawing/2014/main" id="{DD623FDD-FE0A-1E7E-24F1-0A44C5EE8C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1344"/>
                  <a:ext cx="480" cy="3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41972" tIns="20987" rIns="41972" bIns="20987">
                  <a:spAutoFit/>
                </a:bodyPr>
                <a:lstStyle/>
                <a:p>
                  <a:endParaRPr lang="en-US" sz="1600"/>
                </a:p>
              </p:txBody>
            </p:sp>
          </p:grpSp>
          <p:sp>
            <p:nvSpPr>
              <p:cNvPr id="72" name="Oval 90">
                <a:extLst>
                  <a:ext uri="{FF2B5EF4-FFF2-40B4-BE49-F238E27FC236}">
                    <a16:creationId xmlns:a16="http://schemas.microsoft.com/office/drawing/2014/main" id="{F985D6A3-4CA2-A2C0-9F9B-D66B41D837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6486" y="843334"/>
                <a:ext cx="80101" cy="27252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1600"/>
              </a:p>
            </p:txBody>
          </p:sp>
          <p:sp>
            <p:nvSpPr>
              <p:cNvPr id="73" name="Text Box 91">
                <a:extLst>
                  <a:ext uri="{FF2B5EF4-FFF2-40B4-BE49-F238E27FC236}">
                    <a16:creationId xmlns:a16="http://schemas.microsoft.com/office/drawing/2014/main" id="{5CA418FB-BFD2-7773-5154-DD1A740B44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57392" y="476518"/>
                <a:ext cx="56963" cy="111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>
                <a:lvl1pPr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31800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8651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2969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730375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1875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6447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1019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5591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en-US" altLang="en-US" sz="800" i="0">
                  <a:latin typeface="Arial" panose="020B0604020202020204" pitchFamily="34" charset="0"/>
                </a:endParaRPr>
              </a:p>
            </p:txBody>
          </p:sp>
          <p:sp>
            <p:nvSpPr>
              <p:cNvPr id="74" name="Text Box 92">
                <a:extLst>
                  <a:ext uri="{FF2B5EF4-FFF2-40B4-BE49-F238E27FC236}">
                    <a16:creationId xmlns:a16="http://schemas.microsoft.com/office/drawing/2014/main" id="{FBB5FCD3-0130-266F-B8EB-1EC2873E32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67155" y="420001"/>
                <a:ext cx="123659" cy="173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>
                <a:lvl1pPr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31800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8651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2969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730375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1875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6447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1019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5591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400" i="0" dirty="0">
                    <a:latin typeface="Arial" panose="020B0604020202020204" pitchFamily="34" charset="0"/>
                  </a:rPr>
                  <a:t>e</a:t>
                </a:r>
              </a:p>
            </p:txBody>
          </p:sp>
          <p:sp>
            <p:nvSpPr>
              <p:cNvPr id="75" name="Line 93">
                <a:extLst>
                  <a:ext uri="{FF2B5EF4-FFF2-40B4-BE49-F238E27FC236}">
                    <a16:creationId xmlns:a16="http://schemas.microsoft.com/office/drawing/2014/main" id="{28AC4088-B7C4-F748-39A5-2DB8899A76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19113" y="566906"/>
                <a:ext cx="204025" cy="11495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1600"/>
              </a:p>
            </p:txBody>
          </p:sp>
          <p:sp>
            <p:nvSpPr>
              <p:cNvPr id="76" name="Text Box 94">
                <a:extLst>
                  <a:ext uri="{FF2B5EF4-FFF2-40B4-BE49-F238E27FC236}">
                    <a16:creationId xmlns:a16="http://schemas.microsoft.com/office/drawing/2014/main" id="{37BAEF48-ECEC-86B9-CB4B-78BA3B75F3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2489" y="436837"/>
                <a:ext cx="110369" cy="173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41972" tIns="20987" rIns="41972" bIns="20987">
                <a:spAutoFit/>
              </a:bodyPr>
              <a:lstStyle>
                <a:lvl1pPr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31800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8651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2969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730375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1875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6447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1019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5591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400" i="0" dirty="0">
                    <a:latin typeface="Arial" panose="020B0604020202020204" pitchFamily="34" charset="0"/>
                  </a:rPr>
                  <a:t>e</a:t>
                </a:r>
              </a:p>
            </p:txBody>
          </p:sp>
          <p:sp>
            <p:nvSpPr>
              <p:cNvPr id="77" name="Line 95">
                <a:extLst>
                  <a:ext uri="{FF2B5EF4-FFF2-40B4-BE49-F238E27FC236}">
                    <a16:creationId xmlns:a16="http://schemas.microsoft.com/office/drawing/2014/main" id="{C6C8371A-1BA1-0F54-FFFB-6984C359C7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55610" y="936355"/>
                <a:ext cx="90876" cy="22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16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 Box 96">
                    <a:extLst>
                      <a:ext uri="{FF2B5EF4-FFF2-40B4-BE49-F238E27FC236}">
                        <a16:creationId xmlns:a16="http://schemas.microsoft.com/office/drawing/2014/main" id="{070F05C7-DBAF-6A1E-C3A5-C11E1CC3BC0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63199" y="663436"/>
                    <a:ext cx="142561" cy="15246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41972" tIns="20987" rIns="41972" bIns="20987">
                    <a:spAutoFit/>
                  </a:bodyPr>
                  <a:lstStyle>
                    <a:lvl1pPr defTabSz="865188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431800" defTabSz="865188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865188" defTabSz="865188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296988" defTabSz="865188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1730375" defTabSz="865188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187575" defTabSz="865188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644775" defTabSz="865188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101975" defTabSz="865188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559175" defTabSz="865188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0" hangingPunct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oMath>
                      </m:oMathPara>
                    </a14:m>
                    <a:endParaRPr lang="en-US" altLang="en-US" sz="1200" i="0" dirty="0">
                      <a:solidFill>
                        <a:srgbClr val="008000"/>
                      </a:solidFill>
                      <a:latin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8" name="Text Box 96">
                    <a:extLst>
                      <a:ext uri="{FF2B5EF4-FFF2-40B4-BE49-F238E27FC236}">
                        <a16:creationId xmlns:a16="http://schemas.microsoft.com/office/drawing/2014/main" id="{070F05C7-DBAF-6A1E-C3A5-C11E1CC3BC0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3199" y="663436"/>
                    <a:ext cx="142561" cy="15246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b="-16667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9" name="Line 99">
                <a:extLst>
                  <a:ext uri="{FF2B5EF4-FFF2-40B4-BE49-F238E27FC236}">
                    <a16:creationId xmlns:a16="http://schemas.microsoft.com/office/drawing/2014/main" id="{133059F4-4065-22F2-9040-C5BA6EABEA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419550" y="420001"/>
                <a:ext cx="10184" cy="71271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41972" tIns="20987" rIns="41972" bIns="20987">
                <a:spAutoFit/>
              </a:bodyPr>
              <a:lstStyle/>
              <a:p>
                <a:endParaRPr lang="en-US" sz="160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95119DD-213E-2E28-654D-237B9B8A9908}"/>
                </a:ext>
              </a:extLst>
            </p:cNvPr>
            <p:cNvSpPr txBox="1"/>
            <p:nvPr/>
          </p:nvSpPr>
          <p:spPr>
            <a:xfrm>
              <a:off x="3669072" y="3372559"/>
              <a:ext cx="521121" cy="660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1AAC05-FB82-2B14-59A7-CFB96E7DC684}"/>
                </a:ext>
              </a:extLst>
            </p:cNvPr>
            <p:cNvSpPr txBox="1"/>
            <p:nvPr/>
          </p:nvSpPr>
          <p:spPr>
            <a:xfrm>
              <a:off x="7223745" y="2611449"/>
              <a:ext cx="509654" cy="660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AE354FC-CCA0-530C-40EC-27F01C1C7224}"/>
                    </a:ext>
                  </a:extLst>
                </p:cNvPr>
                <p:cNvSpPr txBox="1"/>
                <p:nvPr/>
              </p:nvSpPr>
              <p:spPr>
                <a:xfrm>
                  <a:off x="1094179" y="3351712"/>
                  <a:ext cx="1245279" cy="7486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8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AE354FC-CCA0-530C-40EC-27F01C1C72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179" y="3351712"/>
                  <a:ext cx="1245279" cy="7486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1EF7B34B-6AA4-7727-6664-296900C9D0F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75813" y="2977661"/>
              <a:ext cx="1293926" cy="1482730"/>
              <a:chOff x="6455610" y="420001"/>
              <a:chExt cx="607248" cy="695855"/>
            </a:xfrm>
          </p:grpSpPr>
          <p:sp>
            <p:nvSpPr>
              <p:cNvPr id="108" name="Line 84">
                <a:extLst>
                  <a:ext uri="{FF2B5EF4-FFF2-40B4-BE49-F238E27FC236}">
                    <a16:creationId xmlns:a16="http://schemas.microsoft.com/office/drawing/2014/main" id="{730D41C2-3203-2A5B-48EF-5AF650E8E8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15088" y="566028"/>
                <a:ext cx="204916" cy="1158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1600"/>
              </a:p>
            </p:txBody>
          </p:sp>
          <p:grpSp>
            <p:nvGrpSpPr>
              <p:cNvPr id="109" name="Group 85">
                <a:extLst>
                  <a:ext uri="{FF2B5EF4-FFF2-40B4-BE49-F238E27FC236}">
                    <a16:creationId xmlns:a16="http://schemas.microsoft.com/office/drawing/2014/main" id="{B9DF13D4-048D-2912-394B-93A57DFE61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91502" y="821394"/>
                <a:ext cx="453911" cy="186751"/>
                <a:chOff x="768" y="1344"/>
                <a:chExt cx="960" cy="391"/>
              </a:xfrm>
            </p:grpSpPr>
            <p:sp>
              <p:nvSpPr>
                <p:cNvPr id="119" name="Line 86">
                  <a:extLst>
                    <a:ext uri="{FF2B5EF4-FFF2-40B4-BE49-F238E27FC236}">
                      <a16:creationId xmlns:a16="http://schemas.microsoft.com/office/drawing/2014/main" id="{0CE4BEF5-757A-4076-FE3A-997074CEE2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68" y="1344"/>
                  <a:ext cx="480" cy="10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41972" tIns="20987" rIns="41972" bIns="20987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20" name="Line 87">
                  <a:extLst>
                    <a:ext uri="{FF2B5EF4-FFF2-40B4-BE49-F238E27FC236}">
                      <a16:creationId xmlns:a16="http://schemas.microsoft.com/office/drawing/2014/main" id="{28D0B23D-6135-A08A-6533-51232F1639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1" y="1440"/>
                  <a:ext cx="793" cy="1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41972" tIns="20987" rIns="41972" bIns="20987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21" name="Line 88">
                  <a:extLst>
                    <a:ext uri="{FF2B5EF4-FFF2-40B4-BE49-F238E27FC236}">
                      <a16:creationId xmlns:a16="http://schemas.microsoft.com/office/drawing/2014/main" id="{A8A8CC14-40BB-42B5-C9F3-DA02A39C31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1" y="1536"/>
                  <a:ext cx="889" cy="19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41972" tIns="20987" rIns="41972" bIns="20987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22" name="Line 89">
                  <a:extLst>
                    <a:ext uri="{FF2B5EF4-FFF2-40B4-BE49-F238E27FC236}">
                      <a16:creationId xmlns:a16="http://schemas.microsoft.com/office/drawing/2014/main" id="{413E4AEE-1DB7-B706-2D95-8809F5E993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1344"/>
                  <a:ext cx="480" cy="3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41972" tIns="20987" rIns="41972" bIns="20987">
                  <a:spAutoFit/>
                </a:bodyPr>
                <a:lstStyle/>
                <a:p>
                  <a:endParaRPr lang="en-US" sz="1600"/>
                </a:p>
              </p:txBody>
            </p:sp>
          </p:grpSp>
          <p:sp>
            <p:nvSpPr>
              <p:cNvPr id="110" name="Oval 90">
                <a:extLst>
                  <a:ext uri="{FF2B5EF4-FFF2-40B4-BE49-F238E27FC236}">
                    <a16:creationId xmlns:a16="http://schemas.microsoft.com/office/drawing/2014/main" id="{F8DE1734-6AC7-2E86-AFA7-104D581C5E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6486" y="843334"/>
                <a:ext cx="80101" cy="27252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1600"/>
              </a:p>
            </p:txBody>
          </p:sp>
          <p:sp>
            <p:nvSpPr>
              <p:cNvPr id="111" name="Text Box 91">
                <a:extLst>
                  <a:ext uri="{FF2B5EF4-FFF2-40B4-BE49-F238E27FC236}">
                    <a16:creationId xmlns:a16="http://schemas.microsoft.com/office/drawing/2014/main" id="{77D766B5-6E0B-5841-5171-3B54D65424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57392" y="476518"/>
                <a:ext cx="56963" cy="111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>
                <a:lvl1pPr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31800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8651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2969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730375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1875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6447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1019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5591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en-US" altLang="en-US" sz="800" i="0">
                  <a:latin typeface="Arial" panose="020B0604020202020204" pitchFamily="34" charset="0"/>
                </a:endParaRPr>
              </a:p>
            </p:txBody>
          </p:sp>
          <p:sp>
            <p:nvSpPr>
              <p:cNvPr id="112" name="Text Box 92">
                <a:extLst>
                  <a:ext uri="{FF2B5EF4-FFF2-40B4-BE49-F238E27FC236}">
                    <a16:creationId xmlns:a16="http://schemas.microsoft.com/office/drawing/2014/main" id="{11C1BB23-2147-E9A6-2599-060D080EA1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67155" y="420001"/>
                <a:ext cx="123659" cy="1731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>
                <a:lvl1pPr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31800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8651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2969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730375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1875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6447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1019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5591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400" i="0" dirty="0">
                    <a:latin typeface="Arial" panose="020B0604020202020204" pitchFamily="34" charset="0"/>
                  </a:rPr>
                  <a:t>e</a:t>
                </a:r>
              </a:p>
            </p:txBody>
          </p:sp>
          <p:sp>
            <p:nvSpPr>
              <p:cNvPr id="113" name="Line 93">
                <a:extLst>
                  <a:ext uri="{FF2B5EF4-FFF2-40B4-BE49-F238E27FC236}">
                    <a16:creationId xmlns:a16="http://schemas.microsoft.com/office/drawing/2014/main" id="{C03A7209-B291-788B-7E8C-2B640988E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19113" y="566906"/>
                <a:ext cx="204025" cy="11495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1600"/>
              </a:p>
            </p:txBody>
          </p:sp>
          <p:sp>
            <p:nvSpPr>
              <p:cNvPr id="114" name="Text Box 94">
                <a:extLst>
                  <a:ext uri="{FF2B5EF4-FFF2-40B4-BE49-F238E27FC236}">
                    <a16:creationId xmlns:a16="http://schemas.microsoft.com/office/drawing/2014/main" id="{6100C8A0-63D1-6C55-72C2-D176A4FEE4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2489" y="436837"/>
                <a:ext cx="110369" cy="1731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41972" tIns="20987" rIns="41972" bIns="20987">
                <a:spAutoFit/>
              </a:bodyPr>
              <a:lstStyle>
                <a:lvl1pPr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31800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8651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2969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730375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1875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6447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1019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5591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400" i="0" dirty="0">
                    <a:latin typeface="Arial" panose="020B0604020202020204" pitchFamily="34" charset="0"/>
                  </a:rPr>
                  <a:t>e</a:t>
                </a:r>
              </a:p>
            </p:txBody>
          </p:sp>
          <p:sp>
            <p:nvSpPr>
              <p:cNvPr id="115" name="Line 95">
                <a:extLst>
                  <a:ext uri="{FF2B5EF4-FFF2-40B4-BE49-F238E27FC236}">
                    <a16:creationId xmlns:a16="http://schemas.microsoft.com/office/drawing/2014/main" id="{A38BF785-A10A-7F57-CF63-B04F07B4C3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55610" y="936355"/>
                <a:ext cx="90876" cy="22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1600"/>
              </a:p>
            </p:txBody>
          </p:sp>
          <p:sp>
            <p:nvSpPr>
              <p:cNvPr id="116" name="Text Box 96">
                <a:extLst>
                  <a:ext uri="{FF2B5EF4-FFF2-40B4-BE49-F238E27FC236}">
                    <a16:creationId xmlns:a16="http://schemas.microsoft.com/office/drawing/2014/main" id="{57C664BA-335B-0838-ABD2-599B34F330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63199" y="663436"/>
                <a:ext cx="120429" cy="1524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>
                <a:lvl1pPr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31800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8651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2969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730375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1875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6447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1019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5591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200" b="1" i="0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17" name="Line 97">
                <a:extLst>
                  <a:ext uri="{FF2B5EF4-FFF2-40B4-BE49-F238E27FC236}">
                    <a16:creationId xmlns:a16="http://schemas.microsoft.com/office/drawing/2014/main" id="{431E2C7E-6B61-A42B-09F0-8F1253E7DB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19113" y="681865"/>
                <a:ext cx="0" cy="139531"/>
              </a:xfrm>
              <a:prstGeom prst="line">
                <a:avLst/>
              </a:prstGeom>
              <a:noFill/>
              <a:ln w="19050">
                <a:solidFill>
                  <a:srgbClr val="4D008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1600"/>
              </a:p>
            </p:txBody>
          </p: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BDC699DC-5C72-0823-28D7-F28D20E4ED86}"/>
                </a:ext>
              </a:extLst>
            </p:cNvPr>
            <p:cNvSpPr txBox="1"/>
            <p:nvPr/>
          </p:nvSpPr>
          <p:spPr>
            <a:xfrm>
              <a:off x="5331229" y="3372147"/>
              <a:ext cx="521121" cy="660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125" name="Double Bracket 124">
              <a:extLst>
                <a:ext uri="{FF2B5EF4-FFF2-40B4-BE49-F238E27FC236}">
                  <a16:creationId xmlns:a16="http://schemas.microsoft.com/office/drawing/2014/main" id="{51FD37A2-8325-CB91-D69A-ADEECB00F2CD}"/>
                </a:ext>
              </a:extLst>
            </p:cNvPr>
            <p:cNvSpPr/>
            <p:nvPr/>
          </p:nvSpPr>
          <p:spPr>
            <a:xfrm>
              <a:off x="4105599" y="2954202"/>
              <a:ext cx="2922370" cy="1518645"/>
            </a:xfrm>
            <a:prstGeom prst="bracketPair">
              <a:avLst/>
            </a:prstGeom>
            <a:ln w="22225">
              <a:solidFill>
                <a:srgbClr val="4D008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6" name="Line 99">
              <a:extLst>
                <a:ext uri="{FF2B5EF4-FFF2-40B4-BE49-F238E27FC236}">
                  <a16:creationId xmlns:a16="http://schemas.microsoft.com/office/drawing/2014/main" id="{FBC80FAA-C1EE-B01F-7D98-7152F37976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80704" y="2938262"/>
              <a:ext cx="21700" cy="15186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41972" tIns="20987" rIns="41972" bIns="20987">
              <a:spAutoFit/>
            </a:bodyPr>
            <a:lstStyle/>
            <a:p>
              <a:endParaRPr lang="en-US" sz="160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BB93F-A4B9-1F87-BCDC-AACC9B0507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B12921-70B5-9667-02CB-9966570FA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57" y="56162"/>
            <a:ext cx="7619375" cy="377792"/>
          </a:xfrm>
        </p:spPr>
        <p:txBody>
          <a:bodyPr/>
          <a:lstStyle/>
          <a:p>
            <a:r>
              <a:rPr lang="en-US" cap="small" dirty="0"/>
              <a:t>Parity Violation as a Tool to Investigate the Standard Model</a:t>
            </a:r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A479DDEB-F29B-FA69-E8CF-0B9265F3C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308" y="1115755"/>
            <a:ext cx="4146043" cy="1284787"/>
          </a:xfrm>
          <a:prstGeom prst="rect">
            <a:avLst/>
          </a:prstGeom>
        </p:spPr>
      </p:pic>
      <p:grpSp>
        <p:nvGrpSpPr>
          <p:cNvPr id="132" name="Group 5">
            <a:extLst>
              <a:ext uri="{FF2B5EF4-FFF2-40B4-BE49-F238E27FC236}">
                <a16:creationId xmlns:a16="http://schemas.microsoft.com/office/drawing/2014/main" id="{70DDD73B-9276-D536-3B0E-4A4C1DF3646C}"/>
              </a:ext>
            </a:extLst>
          </p:cNvPr>
          <p:cNvGrpSpPr>
            <a:grpSpLocks/>
          </p:cNvGrpSpPr>
          <p:nvPr/>
        </p:nvGrpSpPr>
        <p:grpSpPr bwMode="auto">
          <a:xfrm>
            <a:off x="909271" y="1889751"/>
            <a:ext cx="2743200" cy="1257300"/>
            <a:chOff x="0" y="0"/>
            <a:chExt cx="2304" cy="1056"/>
          </a:xfrm>
        </p:grpSpPr>
        <p:pic>
          <p:nvPicPr>
            <p:cNvPr id="133" name="Picture 6">
              <a:extLst>
                <a:ext uri="{FF2B5EF4-FFF2-40B4-BE49-F238E27FC236}">
                  <a16:creationId xmlns:a16="http://schemas.microsoft.com/office/drawing/2014/main" id="{BA711387-68D7-9151-1325-CC8D6DFD481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4" y="768"/>
              <a:ext cx="881" cy="2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34" name="Picture 7">
              <a:extLst>
                <a:ext uri="{FF2B5EF4-FFF2-40B4-BE49-F238E27FC236}">
                  <a16:creationId xmlns:a16="http://schemas.microsoft.com/office/drawing/2014/main" id="{EBD4F6C2-7453-4AE9-2E5D-66EBE08A2A4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96" y="768"/>
              <a:ext cx="864" cy="2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35" name="Picture 8">
              <a:extLst>
                <a:ext uri="{FF2B5EF4-FFF2-40B4-BE49-F238E27FC236}">
                  <a16:creationId xmlns:a16="http://schemas.microsoft.com/office/drawing/2014/main" id="{149A3510-B404-3E4B-41C8-3B485B0DB8E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5" y="96"/>
              <a:ext cx="986" cy="6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36" name="Picture 9">
              <a:extLst>
                <a:ext uri="{FF2B5EF4-FFF2-40B4-BE49-F238E27FC236}">
                  <a16:creationId xmlns:a16="http://schemas.microsoft.com/office/drawing/2014/main" id="{2F32B3B9-D6BF-6194-696D-471037AE41C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00" y="96"/>
              <a:ext cx="1043" cy="6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37" name="Rectangle 10">
              <a:extLst>
                <a:ext uri="{FF2B5EF4-FFF2-40B4-BE49-F238E27FC236}">
                  <a16:creationId xmlns:a16="http://schemas.microsoft.com/office/drawing/2014/main" id="{A23285F2-539C-6267-4954-B269958EF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0"/>
              <a:ext cx="156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30479" bIns="0">
              <a:spAutoFit/>
            </a:bodyPr>
            <a:lstStyle/>
            <a:p>
              <a:pPr marL="29766"/>
              <a:r>
                <a:rPr lang="en-US" sz="1350" b="1" i="1" dirty="0">
                  <a:solidFill>
                    <a:srgbClr val="CF2900"/>
                  </a:solidFill>
                  <a:ea typeface="ＭＳ Ｐゴシック" pitchFamily="1" charset="-128"/>
                </a:rPr>
                <a:t>A</a:t>
              </a:r>
            </a:p>
          </p:txBody>
        </p:sp>
        <p:sp>
          <p:nvSpPr>
            <p:cNvPr id="138" name="Rectangle 11">
              <a:extLst>
                <a:ext uri="{FF2B5EF4-FFF2-40B4-BE49-F238E27FC236}">
                  <a16:creationId xmlns:a16="http://schemas.microsoft.com/office/drawing/2014/main" id="{E3D02497-C23B-B090-EF0D-50EACD6EC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576"/>
              <a:ext cx="148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30479" bIns="0">
              <a:spAutoFit/>
            </a:bodyPr>
            <a:lstStyle/>
            <a:p>
              <a:pPr marL="29766"/>
              <a:r>
                <a:rPr lang="en-US" sz="1350" b="1" i="1" dirty="0">
                  <a:solidFill>
                    <a:srgbClr val="CF2900"/>
                  </a:solidFill>
                  <a:ea typeface="ＭＳ Ｐゴシック" pitchFamily="1" charset="-128"/>
                </a:rPr>
                <a:t>V</a:t>
              </a:r>
            </a:p>
          </p:txBody>
        </p:sp>
        <p:sp>
          <p:nvSpPr>
            <p:cNvPr id="139" name="Rectangle 12">
              <a:extLst>
                <a:ext uri="{FF2B5EF4-FFF2-40B4-BE49-F238E27FC236}">
                  <a16:creationId xmlns:a16="http://schemas.microsoft.com/office/drawing/2014/main" id="{87C2F87A-0762-E0F5-9F0A-4F743750F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48"/>
              <a:ext cx="148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30479" bIns="0">
              <a:spAutoFit/>
            </a:bodyPr>
            <a:lstStyle/>
            <a:p>
              <a:pPr marL="29766"/>
              <a:r>
                <a:rPr lang="en-US" sz="1350" b="1" i="1" dirty="0">
                  <a:solidFill>
                    <a:srgbClr val="CF2900"/>
                  </a:solidFill>
                  <a:ea typeface="ＭＳ Ｐゴシック" pitchFamily="1" charset="-128"/>
                </a:rPr>
                <a:t>V</a:t>
              </a:r>
            </a:p>
          </p:txBody>
        </p:sp>
        <p:sp>
          <p:nvSpPr>
            <p:cNvPr id="140" name="Rectangle 13">
              <a:extLst>
                <a:ext uri="{FF2B5EF4-FFF2-40B4-BE49-F238E27FC236}">
                  <a16:creationId xmlns:a16="http://schemas.microsoft.com/office/drawing/2014/main" id="{FCBA9C1D-3295-416C-B30B-92EAFEDED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624"/>
              <a:ext cx="156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30479" bIns="0">
              <a:spAutoFit/>
            </a:bodyPr>
            <a:lstStyle/>
            <a:p>
              <a:pPr marL="29766"/>
              <a:r>
                <a:rPr lang="en-US" sz="1350" b="1" i="1" dirty="0">
                  <a:solidFill>
                    <a:srgbClr val="CF2900"/>
                  </a:solidFill>
                  <a:ea typeface="ＭＳ Ｐゴシック" pitchFamily="1" charset="-128"/>
                </a:rPr>
                <a:t>A</a:t>
              </a:r>
            </a:p>
          </p:txBody>
        </p:sp>
        <p:sp>
          <p:nvSpPr>
            <p:cNvPr id="141" name="AutoShape 14">
              <a:extLst>
                <a:ext uri="{FF2B5EF4-FFF2-40B4-BE49-F238E27FC236}">
                  <a16:creationId xmlns:a16="http://schemas.microsoft.com/office/drawing/2014/main" id="{A11E2064-6534-00E4-942D-EB3E881EE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304" cy="1056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1350" dirty="0">
                <a:ea typeface="ＭＳ Ｐゴシック" pitchFamily="1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Content Placeholder 142">
                <a:extLst>
                  <a:ext uri="{FF2B5EF4-FFF2-40B4-BE49-F238E27FC236}">
                    <a16:creationId xmlns:a16="http://schemas.microsoft.com/office/drawing/2014/main" id="{91395972-7A48-78B3-E06E-A77161DC98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2757" y="3639969"/>
                <a:ext cx="4231293" cy="107093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1800" dirty="0"/>
                  <a:t> is a Standard Model Parameter</a:t>
                </a:r>
              </a:p>
              <a:p>
                <a:r>
                  <a:rPr lang="en-US" sz="1800" dirty="0"/>
                  <a:t>Search for NSM Physics looks directly at </a:t>
                </a:r>
                <a:r>
                  <a:rPr lang="en-US" sz="1800" b="1" dirty="0">
                    <a:solidFill>
                      <a:srgbClr val="C00000"/>
                    </a:solidFill>
                  </a:rPr>
                  <a:t>couplings</a:t>
                </a:r>
              </a:p>
            </p:txBody>
          </p:sp>
        </mc:Choice>
        <mc:Fallback xmlns="">
          <p:sp>
            <p:nvSpPr>
              <p:cNvPr id="143" name="Content Placeholder 142">
                <a:extLst>
                  <a:ext uri="{FF2B5EF4-FFF2-40B4-BE49-F238E27FC236}">
                    <a16:creationId xmlns:a16="http://schemas.microsoft.com/office/drawing/2014/main" id="{91395972-7A48-78B3-E06E-A77161DC98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2757" y="3639969"/>
                <a:ext cx="4231293" cy="1070937"/>
              </a:xfrm>
              <a:blipFill>
                <a:blip r:embed="rId8"/>
                <a:stretch>
                  <a:fillRect l="-2994" t="-6977" r="-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9" name="Picture 148" descr="A picture containing text, line, diagram, screenshot&#10;&#10;Description automatically generated">
            <a:extLst>
              <a:ext uri="{FF2B5EF4-FFF2-40B4-BE49-F238E27FC236}">
                <a16:creationId xmlns:a16="http://schemas.microsoft.com/office/drawing/2014/main" id="{5C3637D4-EDDA-4584-66B7-7FEFA87144F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1531" y="2530470"/>
            <a:ext cx="3697039" cy="2324812"/>
          </a:xfrm>
          <a:prstGeom prst="rect">
            <a:avLst/>
          </a:prstGeom>
        </p:spPr>
      </p:pic>
      <p:sp>
        <p:nvSpPr>
          <p:cNvPr id="151" name="TextBox 150">
            <a:extLst>
              <a:ext uri="{FF2B5EF4-FFF2-40B4-BE49-F238E27FC236}">
                <a16:creationId xmlns:a16="http://schemas.microsoft.com/office/drawing/2014/main" id="{2CCBA3EE-3BDA-97B7-11A8-C760F5AC15DC}"/>
              </a:ext>
            </a:extLst>
          </p:cNvPr>
          <p:cNvSpPr txBox="1"/>
          <p:nvPr/>
        </p:nvSpPr>
        <p:spPr>
          <a:xfrm>
            <a:off x="6654931" y="4175437"/>
            <a:ext cx="21763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2023 Particle Data Group</a:t>
            </a:r>
          </a:p>
        </p:txBody>
      </p:sp>
    </p:spTree>
    <p:extLst>
      <p:ext uri="{BB962C8B-B14F-4D97-AF65-F5344CB8AC3E}">
        <p14:creationId xmlns:p14="http://schemas.microsoft.com/office/powerpoint/2010/main" val="3828490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B3BA8-17D4-D860-9A86-D0897A47DC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F2F8E69B-F2E1-4454-7D98-256BD5559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04" y="23716"/>
            <a:ext cx="8372901" cy="40887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1209" tIns="30605" rIns="61209" bIns="30605"/>
          <a:lstStyle/>
          <a:p>
            <a:pPr>
              <a:lnSpc>
                <a:spcPct val="100000"/>
              </a:lnSpc>
            </a:pPr>
            <a:r>
              <a:rPr lang="en-US" sz="1904" b="1" spc="-1" dirty="0">
                <a:solidFill>
                  <a:srgbClr val="000000"/>
                </a:solidFill>
                <a:latin typeface="ARial"/>
              </a:rPr>
              <a:t>Extracting the Physics</a:t>
            </a:r>
            <a:endParaRPr lang="en-US" sz="1904" spc="-1" dirty="0">
              <a:latin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0BC3FB4-85D6-412E-B1FF-324FD927A5BA}"/>
              </a:ext>
            </a:extLst>
          </p:cNvPr>
          <p:cNvGrpSpPr/>
          <p:nvPr/>
        </p:nvGrpSpPr>
        <p:grpSpPr>
          <a:xfrm>
            <a:off x="6799904" y="262759"/>
            <a:ext cx="1950038" cy="1323650"/>
            <a:chOff x="3779224" y="2193710"/>
            <a:chExt cx="1950038" cy="1323650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662FB6A1-CD02-1EBA-BB14-7B69C6B637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9950" r="21237"/>
            <a:stretch/>
          </p:blipFill>
          <p:spPr bwMode="auto">
            <a:xfrm>
              <a:off x="3779224" y="2269314"/>
              <a:ext cx="669988" cy="115901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868323F-98B9-4FAF-2538-C9E03DF55240}"/>
                </a:ext>
              </a:extLst>
            </p:cNvPr>
            <p:cNvSpPr txBox="1"/>
            <p:nvPr/>
          </p:nvSpPr>
          <p:spPr>
            <a:xfrm>
              <a:off x="4449211" y="2556435"/>
              <a:ext cx="11392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Half full or half empty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CCA528-BA2B-6624-FD71-D55C1314D28D}"/>
                </a:ext>
              </a:extLst>
            </p:cNvPr>
            <p:cNvSpPr/>
            <p:nvPr/>
          </p:nvSpPr>
          <p:spPr>
            <a:xfrm>
              <a:off x="3800534" y="2193710"/>
              <a:ext cx="1928728" cy="1323650"/>
            </a:xfrm>
            <a:prstGeom prst="rect">
              <a:avLst/>
            </a:prstGeom>
            <a:noFill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2F94C59-D15D-AB34-C8BB-02EC26DFF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69" t="5523" r="2721"/>
          <a:stretch/>
        </p:blipFill>
        <p:spPr>
          <a:xfrm>
            <a:off x="203740" y="439452"/>
            <a:ext cx="4874172" cy="345908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C1E51228-EB3C-872F-4F8E-82C7B0ECB3D9}"/>
              </a:ext>
            </a:extLst>
          </p:cNvPr>
          <p:cNvGrpSpPr/>
          <p:nvPr/>
        </p:nvGrpSpPr>
        <p:grpSpPr>
          <a:xfrm>
            <a:off x="930584" y="1261764"/>
            <a:ext cx="3905777" cy="2181997"/>
            <a:chOff x="5223171" y="2416937"/>
            <a:chExt cx="3905777" cy="218199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FC7D66D-43F3-3424-250E-818D0D7B7CD5}"/>
                </a:ext>
              </a:extLst>
            </p:cNvPr>
            <p:cNvSpPr txBox="1"/>
            <p:nvPr/>
          </p:nvSpPr>
          <p:spPr>
            <a:xfrm>
              <a:off x="7446404" y="4318216"/>
              <a:ext cx="1603324" cy="28071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24" dirty="0">
                  <a:solidFill>
                    <a:srgbClr val="000000"/>
                  </a:solidFill>
                </a:rPr>
                <a:t>Most sensitive to HT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A1EB610-6E27-BA6D-4B1A-2375A5EEDE30}"/>
                </a:ext>
              </a:extLst>
            </p:cNvPr>
            <p:cNvSpPr txBox="1"/>
            <p:nvPr/>
          </p:nvSpPr>
          <p:spPr>
            <a:xfrm>
              <a:off x="7851228" y="3308212"/>
              <a:ext cx="1198500" cy="4691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24" dirty="0">
                  <a:solidFill>
                    <a:srgbClr val="000000"/>
                  </a:solidFill>
                </a:rPr>
                <a:t>Most sensitive to CSV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33705FF-EE60-760B-8471-0075A748B8A5}"/>
                </a:ext>
              </a:extLst>
            </p:cNvPr>
            <p:cNvSpPr txBox="1"/>
            <p:nvPr/>
          </p:nvSpPr>
          <p:spPr>
            <a:xfrm>
              <a:off x="5223171" y="2533579"/>
              <a:ext cx="1697901" cy="28071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24" dirty="0">
                  <a:solidFill>
                    <a:srgbClr val="000000"/>
                  </a:solidFill>
                </a:rPr>
                <a:t>Cleanest BSM search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611785E-B644-AB6D-0162-FA7699F2DD6E}"/>
                </a:ext>
              </a:extLst>
            </p:cNvPr>
            <p:cNvCxnSpPr>
              <a:cxnSpLocks/>
              <a:stCxn id="25" idx="0"/>
            </p:cNvCxnSpPr>
            <p:nvPr/>
          </p:nvCxnSpPr>
          <p:spPr>
            <a:xfrm flipH="1" flipV="1">
              <a:off x="7429581" y="3831718"/>
              <a:ext cx="818485" cy="486498"/>
            </a:xfrm>
            <a:prstGeom prst="line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4A406EA-36D0-3BF9-30EA-79090CA6AD96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H="1" flipV="1">
              <a:off x="7939837" y="3007216"/>
              <a:ext cx="510641" cy="300996"/>
            </a:xfrm>
            <a:prstGeom prst="line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8F1D1FE-7178-F79E-1519-2BE7A6F10D27}"/>
                </a:ext>
              </a:extLst>
            </p:cNvPr>
            <p:cNvCxnSpPr/>
            <p:nvPr/>
          </p:nvCxnSpPr>
          <p:spPr>
            <a:xfrm>
              <a:off x="6526571" y="2789739"/>
              <a:ext cx="339755" cy="328223"/>
            </a:xfrm>
            <a:prstGeom prst="line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B3FDC47-C17C-2443-BA84-65877D602288}"/>
                </a:ext>
              </a:extLst>
            </p:cNvPr>
            <p:cNvSpPr txBox="1"/>
            <p:nvPr/>
          </p:nvSpPr>
          <p:spPr>
            <a:xfrm>
              <a:off x="8248066" y="2416937"/>
              <a:ext cx="880882" cy="343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2" dirty="0">
                  <a:solidFill>
                    <a:srgbClr val="00B050"/>
                  </a:solidFill>
                </a:rPr>
                <a:t>11 GeV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8E9F8C1-1698-05EA-B13C-BDEBD5D6FC59}"/>
                </a:ext>
              </a:extLst>
            </p:cNvPr>
            <p:cNvSpPr txBox="1"/>
            <p:nvPr/>
          </p:nvSpPr>
          <p:spPr>
            <a:xfrm>
              <a:off x="6534786" y="4232607"/>
              <a:ext cx="954107" cy="343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2" dirty="0">
                  <a:solidFill>
                    <a:schemeClr val="accent5"/>
                  </a:solidFill>
                </a:rPr>
                <a:t>6.6 GeV</a:t>
              </a:r>
            </a:p>
          </p:txBody>
        </p:sp>
      </p:grpSp>
      <p:graphicFrame>
        <p:nvGraphicFramePr>
          <p:cNvPr id="36" name="Group 5">
            <a:extLst>
              <a:ext uri="{FF2B5EF4-FFF2-40B4-BE49-F238E27FC236}">
                <a16:creationId xmlns:a16="http://schemas.microsoft.com/office/drawing/2014/main" id="{C2D407D4-AAB8-BDAA-E751-2536AE657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778689"/>
              </p:ext>
            </p:extLst>
          </p:nvPr>
        </p:nvGraphicFramePr>
        <p:xfrm>
          <a:off x="5175294" y="3040377"/>
          <a:ext cx="3764966" cy="1471486"/>
        </p:xfrm>
        <a:graphic>
          <a:graphicData uri="http://schemas.openxmlformats.org/drawingml/2006/table">
            <a:tbl>
              <a:tblPr/>
              <a:tblGrid>
                <a:gridCol w="1465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8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marL="88446" marR="88446" marT="44223" marB="44223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x</a:t>
                      </a:r>
                    </a:p>
                  </a:txBody>
                  <a:tcPr marL="88446" marR="88446" marT="44223" marB="44223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Y</a:t>
                      </a:r>
                    </a:p>
                  </a:txBody>
                  <a:tcPr marL="88446" marR="88446" marT="44223" marB="44223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marL="88446" marR="88446" marT="44223" marB="44223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New Physics</a:t>
                      </a:r>
                    </a:p>
                  </a:txBody>
                  <a:tcPr marL="88446" marR="88446" marT="44223" marB="44223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none</a:t>
                      </a:r>
                    </a:p>
                  </a:txBody>
                  <a:tcPr marL="88446" marR="88446" marT="44223" marB="44223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yes</a:t>
                      </a:r>
                    </a:p>
                  </a:txBody>
                  <a:tcPr marL="88446" marR="88446" marT="44223" marB="44223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small</a:t>
                      </a:r>
                    </a:p>
                  </a:txBody>
                  <a:tcPr marL="88446" marR="88446" marT="44223" marB="44223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CSV</a:t>
                      </a:r>
                    </a:p>
                  </a:txBody>
                  <a:tcPr marL="88446" marR="88446" marT="44223" marB="44223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yes</a:t>
                      </a:r>
                    </a:p>
                  </a:txBody>
                  <a:tcPr marL="88446" marR="88446" marT="44223" marB="44223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small</a:t>
                      </a:r>
                    </a:p>
                  </a:txBody>
                  <a:tcPr marL="88446" marR="88446" marT="44223" marB="44223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small</a:t>
                      </a:r>
                    </a:p>
                  </a:txBody>
                  <a:tcPr marL="88446" marR="88446" marT="44223" marB="44223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Higher Twist</a:t>
                      </a:r>
                    </a:p>
                  </a:txBody>
                  <a:tcPr marL="88446" marR="88446" marT="44223" marB="44223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large?</a:t>
                      </a:r>
                    </a:p>
                  </a:txBody>
                  <a:tcPr marL="88446" marR="88446" marT="44223" marB="44223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no</a:t>
                      </a:r>
                    </a:p>
                  </a:txBody>
                  <a:tcPr marL="88446" marR="88446" marT="44223" marB="44223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large</a:t>
                      </a:r>
                    </a:p>
                  </a:txBody>
                  <a:tcPr marL="88446" marR="88446" marT="44223" marB="44223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7" name="Picture 36">
            <a:extLst>
              <a:ext uri="{FF2B5EF4-FFF2-40B4-BE49-F238E27FC236}">
                <a16:creationId xmlns:a16="http://schemas.microsoft.com/office/drawing/2014/main" id="{6518473E-D80E-3D0A-6BA5-10AEB1F06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49" y="3832801"/>
            <a:ext cx="4076447" cy="66303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9F5C8B7-5222-8DEB-4030-4AD60E06093B}"/>
              </a:ext>
            </a:extLst>
          </p:cNvPr>
          <p:cNvSpPr txBox="1"/>
          <p:nvPr/>
        </p:nvSpPr>
        <p:spPr>
          <a:xfrm>
            <a:off x="5365611" y="2250097"/>
            <a:ext cx="3384331" cy="643306"/>
          </a:xfrm>
          <a:prstGeom prst="rect">
            <a:avLst/>
          </a:prstGeom>
          <a:noFill/>
        </p:spPr>
        <p:txBody>
          <a:bodyPr wrap="square" lIns="88444" tIns="44222" rIns="88444" bIns="44222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Kinematic dependence of physics topics:</a:t>
            </a:r>
          </a:p>
        </p:txBody>
      </p:sp>
    </p:spTree>
    <p:extLst>
      <p:ext uri="{BB962C8B-B14F-4D97-AF65-F5344CB8AC3E}">
        <p14:creationId xmlns:p14="http://schemas.microsoft.com/office/powerpoint/2010/main" val="2445928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D3AB-849F-1801-20CE-3AA7FFE6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00" y="-14250"/>
            <a:ext cx="8372901" cy="475455"/>
          </a:xfrm>
        </p:spPr>
        <p:txBody>
          <a:bodyPr/>
          <a:lstStyle/>
          <a:p>
            <a:r>
              <a:rPr lang="en-US" dirty="0"/>
              <a:t>SoLID PVDIS Impact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9C08C-2FD3-5B5D-53EF-5B49B3E4D52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6F9E34-E183-8BB5-98ED-60E1EA287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353966" y="1609695"/>
            <a:ext cx="3702582" cy="3314167"/>
          </a:xfrm>
          <a:prstGeom prst="rect">
            <a:avLst/>
          </a:prstGeom>
          <a:ln w="0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C18606-1D03-F08C-AC77-086A7973E2E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440638" y="461208"/>
            <a:ext cx="4271645" cy="644525"/>
          </a:xfrm>
          <a:prstGeom prst="rect">
            <a:avLst/>
          </a:prstGeom>
          <a:ln w="0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1B127E-0214-0228-51E5-00AB5275831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331766" y="1118571"/>
            <a:ext cx="4617720" cy="539496"/>
          </a:xfrm>
          <a:prstGeom prst="rect">
            <a:avLst/>
          </a:prstGeom>
          <a:ln w="0"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76F6CEE-4242-5A4D-492E-AFF193B913FF}"/>
              </a:ext>
            </a:extLst>
          </p:cNvPr>
          <p:cNvSpPr/>
          <p:nvPr/>
        </p:nvSpPr>
        <p:spPr>
          <a:xfrm>
            <a:off x="2589739" y="4803813"/>
            <a:ext cx="1666952" cy="282051"/>
          </a:xfrm>
          <a:prstGeom prst="rect">
            <a:avLst/>
          </a:prstGeom>
          <a:noFill/>
          <a:ln w="36720">
            <a:solidFill>
              <a:srgbClr val="7FFE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330" tIns="36725" rIns="67330" bIns="36725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088" spc="-1" dirty="0">
                <a:solidFill>
                  <a:srgbClr val="000000"/>
                </a:solidFill>
                <a:latin typeface="Arial"/>
                <a:ea typeface="DejaVu Sans"/>
              </a:rPr>
              <a:t>Slide: P. Souder, PAC50</a:t>
            </a:r>
            <a:endParaRPr lang="en-US" sz="1088" spc="-1" dirty="0"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6635EF-7774-D75D-986F-7B493FBD6E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5425550" y="342418"/>
            <a:ext cx="3364484" cy="3350387"/>
          </a:xfrm>
          <a:prstGeom prst="rect">
            <a:avLst/>
          </a:prstGeom>
          <a:ln w="0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DBCC35-A5E8-9277-95D0-EEAB7CC35F3C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6042505" y="3704743"/>
            <a:ext cx="2201078" cy="689459"/>
          </a:xfrm>
          <a:prstGeom prst="rect">
            <a:avLst/>
          </a:prstGeom>
          <a:ln w="0"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59A1CB2-1E7F-4067-3A96-7302B76F0FBE}"/>
              </a:ext>
            </a:extLst>
          </p:cNvPr>
          <p:cNvSpPr txBox="1"/>
          <p:nvPr/>
        </p:nvSpPr>
        <p:spPr>
          <a:xfrm>
            <a:off x="5387279" y="4394202"/>
            <a:ext cx="3511530" cy="409611"/>
          </a:xfrm>
          <a:prstGeom prst="rect">
            <a:avLst/>
          </a:prstGeom>
          <a:noFill/>
          <a:ln w="0">
            <a:noFill/>
          </a:ln>
        </p:spPr>
        <p:txBody>
          <a:bodyPr lIns="61209" tIns="30605" rIns="61209" bIns="30605" anchor="t">
            <a:noAutofit/>
          </a:bodyPr>
          <a:lstStyle/>
          <a:p>
            <a:pPr algn="ctr">
              <a:buClr>
                <a:srgbClr val="000000"/>
              </a:buClr>
              <a:buSzPct val="45000"/>
            </a:pPr>
            <a:r>
              <a:rPr lang="en-US" sz="1224" spc="-1" dirty="0">
                <a:solidFill>
                  <a:srgbClr val="000000"/>
                </a:solidFill>
                <a:latin typeface="Arial"/>
                <a:ea typeface="DejaVu Sans"/>
              </a:rPr>
              <a:t>BSM physics probed: leptophobic Z’, dark Z, strong PV (</a:t>
            </a:r>
            <a:r>
              <a:rPr lang="en-US" sz="952" spc="-1" dirty="0">
                <a:solidFill>
                  <a:srgbClr val="000000"/>
                </a:solidFill>
                <a:latin typeface="Arial"/>
                <a:ea typeface="DejaVu Sans"/>
                <a:hlinkClick r:id="rId7"/>
              </a:rPr>
              <a:t>https://arxiv.org/abs/2306.04704</a:t>
            </a:r>
            <a:r>
              <a:rPr lang="en-US" sz="1224" spc="-1" dirty="0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lang="en-US" sz="1224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692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45C6A-9C8A-734A-19CE-B48F9B2C9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21" y="120505"/>
            <a:ext cx="8372901" cy="301050"/>
          </a:xfrm>
        </p:spPr>
        <p:txBody>
          <a:bodyPr/>
          <a:lstStyle/>
          <a:p>
            <a:r>
              <a:rPr lang="en-US" sz="2000" b="1" spc="-1" dirty="0">
                <a:solidFill>
                  <a:srgbClr val="000000"/>
                </a:solidFill>
                <a:latin typeface="ARial"/>
              </a:rPr>
              <a:t>Hadronic Physics: Charge Symmetry Violation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DB9C4-0D86-0416-8558-D27C025E82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7110EF-4508-244B-F452-E91520B154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021" y="2017500"/>
            <a:ext cx="4646154" cy="304826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4F446E67-ECF8-83B2-35B4-2626C4813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2" y="524934"/>
            <a:ext cx="3759159" cy="59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AutoShape 5">
            <a:extLst>
              <a:ext uri="{FF2B5EF4-FFF2-40B4-BE49-F238E27FC236}">
                <a16:creationId xmlns:a16="http://schemas.microsoft.com/office/drawing/2014/main" id="{E1183446-6DA1-CD84-575B-E4C1E4D5B954}"/>
              </a:ext>
            </a:extLst>
          </p:cNvPr>
          <p:cNvSpPr>
            <a:spLocks/>
          </p:cNvSpPr>
          <p:nvPr/>
        </p:nvSpPr>
        <p:spPr bwMode="auto">
          <a:xfrm>
            <a:off x="2747826" y="1184334"/>
            <a:ext cx="93374" cy="246719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2563"/>
                </a:moveTo>
                <a:lnTo>
                  <a:pt x="5400" y="12563"/>
                </a:lnTo>
                <a:lnTo>
                  <a:pt x="5400" y="0"/>
                </a:lnTo>
                <a:lnTo>
                  <a:pt x="16200" y="0"/>
                </a:lnTo>
                <a:lnTo>
                  <a:pt x="16200" y="12563"/>
                </a:lnTo>
                <a:lnTo>
                  <a:pt x="21600" y="12563"/>
                </a:lnTo>
                <a:lnTo>
                  <a:pt x="10800" y="21600"/>
                </a:lnTo>
                <a:close/>
                <a:moveTo>
                  <a:pt x="0" y="12563"/>
                </a:moveTo>
              </a:path>
            </a:pathLst>
          </a:custGeom>
          <a:solidFill>
            <a:srgbClr val="A6C4DE"/>
          </a:solidFill>
          <a:ln w="9525" cap="flat">
            <a:solidFill>
              <a:srgbClr val="40404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224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0DD44C-6E04-5D68-DB88-E6EAC293690D}"/>
                  </a:ext>
                </a:extLst>
              </p:cNvPr>
              <p:cNvSpPr txBox="1"/>
              <p:nvPr/>
            </p:nvSpPr>
            <p:spPr>
              <a:xfrm>
                <a:off x="897327" y="1314797"/>
                <a:ext cx="3794372" cy="676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𝐶𝑆𝑉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𝑃𝑉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𝑃𝑉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≈0.28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0DD44C-6E04-5D68-DB88-E6EAC2936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327" y="1314797"/>
                <a:ext cx="3794372" cy="676788"/>
              </a:xfrm>
              <a:prstGeom prst="rect">
                <a:avLst/>
              </a:prstGeom>
              <a:blipFill>
                <a:blip r:embed="rId5"/>
                <a:stretch>
                  <a:fillRect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62B8A67-AE07-6D4F-E4DF-382A1FF08AD1}"/>
              </a:ext>
            </a:extLst>
          </p:cNvPr>
          <p:cNvSpPr txBox="1"/>
          <p:nvPr/>
        </p:nvSpPr>
        <p:spPr>
          <a:xfrm>
            <a:off x="5057483" y="4624449"/>
            <a:ext cx="2220310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Slide Credit:  P Souder, JLab Director’s Review, Feb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1E83DB-07A0-5714-97C8-77E80514ED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9117" y="2341437"/>
            <a:ext cx="3710663" cy="60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4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253387" y="463475"/>
            <a:ext cx="7577755" cy="3533973"/>
          </a:xfrm>
          <a:prstGeom prst="rect">
            <a:avLst/>
          </a:prstGeom>
          <a:ln w="0">
            <a:noFill/>
          </a:ln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4A0F7CD-7400-56A2-C030-EE55954618AC}"/>
              </a:ext>
            </a:extLst>
          </p:cNvPr>
          <p:cNvSpPr txBox="1">
            <a:spLocks/>
          </p:cNvSpPr>
          <p:nvPr/>
        </p:nvSpPr>
        <p:spPr>
          <a:xfrm>
            <a:off x="4920706" y="570197"/>
            <a:ext cx="3880263" cy="3317081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Solid</a:t>
            </a:r>
          </a:p>
          <a:p>
            <a:pPr marL="284162" lvl="1" indent="0">
              <a:buNone/>
            </a:pPr>
            <a:r>
              <a:rPr lang="en-US" dirty="0">
                <a:solidFill>
                  <a:srgbClr val="C00000"/>
                </a:solidFill>
              </a:rPr>
              <a:t>So</a:t>
            </a:r>
            <a:r>
              <a:rPr lang="en-US" dirty="0"/>
              <a:t>lenoidal </a:t>
            </a:r>
            <a:r>
              <a:rPr lang="en-US" dirty="0">
                <a:solidFill>
                  <a:srgbClr val="C00000"/>
                </a:solidFill>
              </a:rPr>
              <a:t>L</a:t>
            </a:r>
            <a:r>
              <a:rPr lang="en-US" dirty="0"/>
              <a:t>arge </a:t>
            </a:r>
            <a:r>
              <a:rPr lang="en-US" dirty="0">
                <a:solidFill>
                  <a:srgbClr val="C00000"/>
                </a:solidFill>
              </a:rPr>
              <a:t>I</a:t>
            </a:r>
            <a:r>
              <a:rPr lang="en-US" dirty="0"/>
              <a:t>ntensity 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evice</a:t>
            </a:r>
          </a:p>
          <a:p>
            <a:r>
              <a:rPr lang="en-US" dirty="0">
                <a:solidFill>
                  <a:srgbClr val="4D008C"/>
                </a:solidFill>
              </a:rPr>
              <a:t>Rich physics program including</a:t>
            </a:r>
          </a:p>
          <a:p>
            <a:pPr lvl="1"/>
            <a:r>
              <a:rPr lang="en-US" dirty="0">
                <a:solidFill>
                  <a:srgbClr val="4D008C"/>
                </a:solidFill>
              </a:rPr>
              <a:t>SIDIS</a:t>
            </a:r>
          </a:p>
          <a:p>
            <a:pPr lvl="1"/>
            <a:r>
              <a:rPr lang="en-US" dirty="0">
                <a:solidFill>
                  <a:srgbClr val="4D008C"/>
                </a:solidFill>
              </a:rPr>
              <a:t>J/𝜓 production</a:t>
            </a:r>
          </a:p>
          <a:p>
            <a:pPr lvl="1"/>
            <a:endParaRPr lang="en-US" b="1" dirty="0">
              <a:solidFill>
                <a:srgbClr val="0B1F8F"/>
              </a:solidFill>
            </a:endParaRPr>
          </a:p>
          <a:p>
            <a:pPr lvl="1"/>
            <a:r>
              <a:rPr lang="en-US" b="1" dirty="0">
                <a:solidFill>
                  <a:srgbClr val="0B1F8F"/>
                </a:solidFill>
              </a:rPr>
              <a:t>Parity Violation</a:t>
            </a:r>
          </a:p>
        </p:txBody>
      </p:sp>
      <p:sp>
        <p:nvSpPr>
          <p:cNvPr id="138" name="CustomShape 1"/>
          <p:cNvSpPr/>
          <p:nvPr/>
        </p:nvSpPr>
        <p:spPr>
          <a:xfrm>
            <a:off x="1325114" y="86672"/>
            <a:ext cx="6322897" cy="37680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1209" tIns="30605" rIns="61209" bIns="30605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176" b="1" spc="-1" dirty="0">
                <a:solidFill>
                  <a:srgbClr val="000000"/>
                </a:solidFill>
                <a:latin typeface="ARial"/>
                <a:ea typeface="DejaVu Sans"/>
              </a:rPr>
              <a:t>SoLID – The Next-Gen Spectrometer at JLab</a:t>
            </a:r>
            <a:endParaRPr lang="en-US" sz="2176" spc="-1" dirty="0">
              <a:latin typeface="Arial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7F1796CA-FF01-8B17-36CD-C18758C5D987}"/>
              </a:ext>
            </a:extLst>
          </p:cNvPr>
          <p:cNvSpPr/>
          <p:nvPr/>
        </p:nvSpPr>
        <p:spPr>
          <a:xfrm>
            <a:off x="7137768" y="1503347"/>
            <a:ext cx="206007" cy="569927"/>
          </a:xfrm>
          <a:prstGeom prst="rightBrace">
            <a:avLst>
              <a:gd name="adj1" fmla="val 8333"/>
              <a:gd name="adj2" fmla="val 50045"/>
            </a:avLst>
          </a:prstGeom>
          <a:ln w="28575">
            <a:solidFill>
              <a:srgbClr val="4D00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3F14739-C560-50B0-F0AB-8455B18A0ABB}"/>
              </a:ext>
            </a:extLst>
          </p:cNvPr>
          <p:cNvSpPr txBox="1">
            <a:spLocks/>
          </p:cNvSpPr>
          <p:nvPr/>
        </p:nvSpPr>
        <p:spPr>
          <a:xfrm>
            <a:off x="5071976" y="3882466"/>
            <a:ext cx="3880263" cy="914400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4D008C"/>
                </a:solidFill>
              </a:rPr>
              <a:t>For an overview, see </a:t>
            </a:r>
            <a:r>
              <a:rPr lang="en-US" dirty="0" err="1">
                <a:solidFill>
                  <a:srgbClr val="4D008C"/>
                </a:solidFill>
              </a:rPr>
              <a:t>Xiaochao</a:t>
            </a:r>
            <a:r>
              <a:rPr lang="en-US" dirty="0">
                <a:solidFill>
                  <a:srgbClr val="4D008C"/>
                </a:solidFill>
              </a:rPr>
              <a:t> Zheng’s talk at the JLab User’s Meeting </a:t>
            </a:r>
            <a:endParaRPr lang="en-US" b="1" dirty="0">
              <a:solidFill>
                <a:srgbClr val="4D008C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55DDD9B-8777-B422-BDE8-349DBECCA3A2}"/>
              </a:ext>
            </a:extLst>
          </p:cNvPr>
          <p:cNvSpPr/>
          <p:nvPr/>
        </p:nvSpPr>
        <p:spPr>
          <a:xfrm>
            <a:off x="7350125" y="1789942"/>
            <a:ext cx="759798" cy="2092524"/>
          </a:xfrm>
          <a:custGeom>
            <a:avLst/>
            <a:gdLst>
              <a:gd name="connsiteX0" fmla="*/ 0 w 654050"/>
              <a:gd name="connsiteY0" fmla="*/ 0 h 962025"/>
              <a:gd name="connsiteX1" fmla="*/ 330200 w 654050"/>
              <a:gd name="connsiteY1" fmla="*/ 6350 h 962025"/>
              <a:gd name="connsiteX2" fmla="*/ 349250 w 654050"/>
              <a:gd name="connsiteY2" fmla="*/ 9525 h 962025"/>
              <a:gd name="connsiteX3" fmla="*/ 381000 w 654050"/>
              <a:gd name="connsiteY3" fmla="*/ 15875 h 962025"/>
              <a:gd name="connsiteX4" fmla="*/ 400050 w 654050"/>
              <a:gd name="connsiteY4" fmla="*/ 19050 h 962025"/>
              <a:gd name="connsiteX5" fmla="*/ 419100 w 654050"/>
              <a:gd name="connsiteY5" fmla="*/ 25400 h 962025"/>
              <a:gd name="connsiteX6" fmla="*/ 428625 w 654050"/>
              <a:gd name="connsiteY6" fmla="*/ 31750 h 962025"/>
              <a:gd name="connsiteX7" fmla="*/ 447675 w 654050"/>
              <a:gd name="connsiteY7" fmla="*/ 38100 h 962025"/>
              <a:gd name="connsiteX8" fmla="*/ 476250 w 654050"/>
              <a:gd name="connsiteY8" fmla="*/ 53975 h 962025"/>
              <a:gd name="connsiteX9" fmla="*/ 485775 w 654050"/>
              <a:gd name="connsiteY9" fmla="*/ 63500 h 962025"/>
              <a:gd name="connsiteX10" fmla="*/ 495300 w 654050"/>
              <a:gd name="connsiteY10" fmla="*/ 66675 h 962025"/>
              <a:gd name="connsiteX11" fmla="*/ 501650 w 654050"/>
              <a:gd name="connsiteY11" fmla="*/ 76200 h 962025"/>
              <a:gd name="connsiteX12" fmla="*/ 511175 w 654050"/>
              <a:gd name="connsiteY12" fmla="*/ 82550 h 962025"/>
              <a:gd name="connsiteX13" fmla="*/ 517525 w 654050"/>
              <a:gd name="connsiteY13" fmla="*/ 92075 h 962025"/>
              <a:gd name="connsiteX14" fmla="*/ 539750 w 654050"/>
              <a:gd name="connsiteY14" fmla="*/ 120650 h 962025"/>
              <a:gd name="connsiteX15" fmla="*/ 555625 w 654050"/>
              <a:gd name="connsiteY15" fmla="*/ 149225 h 962025"/>
              <a:gd name="connsiteX16" fmla="*/ 558800 w 654050"/>
              <a:gd name="connsiteY16" fmla="*/ 158750 h 962025"/>
              <a:gd name="connsiteX17" fmla="*/ 581025 w 654050"/>
              <a:gd name="connsiteY17" fmla="*/ 190500 h 962025"/>
              <a:gd name="connsiteX18" fmla="*/ 593725 w 654050"/>
              <a:gd name="connsiteY18" fmla="*/ 209550 h 962025"/>
              <a:gd name="connsiteX19" fmla="*/ 600075 w 654050"/>
              <a:gd name="connsiteY19" fmla="*/ 222250 h 962025"/>
              <a:gd name="connsiteX20" fmla="*/ 612775 w 654050"/>
              <a:gd name="connsiteY20" fmla="*/ 241300 h 962025"/>
              <a:gd name="connsiteX21" fmla="*/ 619125 w 654050"/>
              <a:gd name="connsiteY21" fmla="*/ 254000 h 962025"/>
              <a:gd name="connsiteX22" fmla="*/ 628650 w 654050"/>
              <a:gd name="connsiteY22" fmla="*/ 269875 h 962025"/>
              <a:gd name="connsiteX23" fmla="*/ 635000 w 654050"/>
              <a:gd name="connsiteY23" fmla="*/ 285750 h 962025"/>
              <a:gd name="connsiteX24" fmla="*/ 641350 w 654050"/>
              <a:gd name="connsiteY24" fmla="*/ 304800 h 962025"/>
              <a:gd name="connsiteX25" fmla="*/ 644525 w 654050"/>
              <a:gd name="connsiteY25" fmla="*/ 314325 h 962025"/>
              <a:gd name="connsiteX26" fmla="*/ 647700 w 654050"/>
              <a:gd name="connsiteY26" fmla="*/ 327025 h 962025"/>
              <a:gd name="connsiteX27" fmla="*/ 654050 w 654050"/>
              <a:gd name="connsiteY27" fmla="*/ 346075 h 962025"/>
              <a:gd name="connsiteX28" fmla="*/ 650875 w 654050"/>
              <a:gd name="connsiteY28" fmla="*/ 422275 h 962025"/>
              <a:gd name="connsiteX29" fmla="*/ 644525 w 654050"/>
              <a:gd name="connsiteY29" fmla="*/ 552450 h 962025"/>
              <a:gd name="connsiteX30" fmla="*/ 635000 w 654050"/>
              <a:gd name="connsiteY30" fmla="*/ 574675 h 962025"/>
              <a:gd name="connsiteX31" fmla="*/ 628650 w 654050"/>
              <a:gd name="connsiteY31" fmla="*/ 593725 h 962025"/>
              <a:gd name="connsiteX32" fmla="*/ 622300 w 654050"/>
              <a:gd name="connsiteY32" fmla="*/ 606425 h 962025"/>
              <a:gd name="connsiteX33" fmla="*/ 609600 w 654050"/>
              <a:gd name="connsiteY33" fmla="*/ 631825 h 962025"/>
              <a:gd name="connsiteX34" fmla="*/ 596900 w 654050"/>
              <a:gd name="connsiteY34" fmla="*/ 654050 h 962025"/>
              <a:gd name="connsiteX35" fmla="*/ 584200 w 654050"/>
              <a:gd name="connsiteY35" fmla="*/ 679450 h 962025"/>
              <a:gd name="connsiteX36" fmla="*/ 581025 w 654050"/>
              <a:gd name="connsiteY36" fmla="*/ 688975 h 962025"/>
              <a:gd name="connsiteX37" fmla="*/ 571500 w 654050"/>
              <a:gd name="connsiteY37" fmla="*/ 701675 h 962025"/>
              <a:gd name="connsiteX38" fmla="*/ 565150 w 654050"/>
              <a:gd name="connsiteY38" fmla="*/ 714375 h 962025"/>
              <a:gd name="connsiteX39" fmla="*/ 552450 w 654050"/>
              <a:gd name="connsiteY39" fmla="*/ 733425 h 962025"/>
              <a:gd name="connsiteX40" fmla="*/ 546100 w 654050"/>
              <a:gd name="connsiteY40" fmla="*/ 742950 h 962025"/>
              <a:gd name="connsiteX41" fmla="*/ 533400 w 654050"/>
              <a:gd name="connsiteY41" fmla="*/ 765175 h 962025"/>
              <a:gd name="connsiteX42" fmla="*/ 523875 w 654050"/>
              <a:gd name="connsiteY42" fmla="*/ 774700 h 962025"/>
              <a:gd name="connsiteX43" fmla="*/ 498475 w 654050"/>
              <a:gd name="connsiteY43" fmla="*/ 822325 h 962025"/>
              <a:gd name="connsiteX44" fmla="*/ 479425 w 654050"/>
              <a:gd name="connsiteY44" fmla="*/ 847725 h 962025"/>
              <a:gd name="connsiteX45" fmla="*/ 476250 w 654050"/>
              <a:gd name="connsiteY45" fmla="*/ 857250 h 962025"/>
              <a:gd name="connsiteX46" fmla="*/ 457200 w 654050"/>
              <a:gd name="connsiteY46" fmla="*/ 879475 h 962025"/>
              <a:gd name="connsiteX47" fmla="*/ 444500 w 654050"/>
              <a:gd name="connsiteY47" fmla="*/ 898525 h 962025"/>
              <a:gd name="connsiteX48" fmla="*/ 438150 w 654050"/>
              <a:gd name="connsiteY48" fmla="*/ 908050 h 962025"/>
              <a:gd name="connsiteX49" fmla="*/ 428625 w 654050"/>
              <a:gd name="connsiteY49" fmla="*/ 914400 h 962025"/>
              <a:gd name="connsiteX50" fmla="*/ 412750 w 654050"/>
              <a:gd name="connsiteY50" fmla="*/ 930275 h 962025"/>
              <a:gd name="connsiteX51" fmla="*/ 396875 w 654050"/>
              <a:gd name="connsiteY51" fmla="*/ 946150 h 962025"/>
              <a:gd name="connsiteX52" fmla="*/ 384175 w 654050"/>
              <a:gd name="connsiteY52" fmla="*/ 962025 h 962025"/>
              <a:gd name="connsiteX0" fmla="*/ 0 w 654050"/>
              <a:gd name="connsiteY0" fmla="*/ 0 h 962025"/>
              <a:gd name="connsiteX1" fmla="*/ 330200 w 654050"/>
              <a:gd name="connsiteY1" fmla="*/ 6350 h 962025"/>
              <a:gd name="connsiteX2" fmla="*/ 349250 w 654050"/>
              <a:gd name="connsiteY2" fmla="*/ 9525 h 962025"/>
              <a:gd name="connsiteX3" fmla="*/ 381000 w 654050"/>
              <a:gd name="connsiteY3" fmla="*/ 15875 h 962025"/>
              <a:gd name="connsiteX4" fmla="*/ 400050 w 654050"/>
              <a:gd name="connsiteY4" fmla="*/ 19050 h 962025"/>
              <a:gd name="connsiteX5" fmla="*/ 419100 w 654050"/>
              <a:gd name="connsiteY5" fmla="*/ 25400 h 962025"/>
              <a:gd name="connsiteX6" fmla="*/ 428625 w 654050"/>
              <a:gd name="connsiteY6" fmla="*/ 31750 h 962025"/>
              <a:gd name="connsiteX7" fmla="*/ 447675 w 654050"/>
              <a:gd name="connsiteY7" fmla="*/ 38100 h 962025"/>
              <a:gd name="connsiteX8" fmla="*/ 476250 w 654050"/>
              <a:gd name="connsiteY8" fmla="*/ 53975 h 962025"/>
              <a:gd name="connsiteX9" fmla="*/ 485775 w 654050"/>
              <a:gd name="connsiteY9" fmla="*/ 63500 h 962025"/>
              <a:gd name="connsiteX10" fmla="*/ 495300 w 654050"/>
              <a:gd name="connsiteY10" fmla="*/ 66675 h 962025"/>
              <a:gd name="connsiteX11" fmla="*/ 501650 w 654050"/>
              <a:gd name="connsiteY11" fmla="*/ 76200 h 962025"/>
              <a:gd name="connsiteX12" fmla="*/ 511175 w 654050"/>
              <a:gd name="connsiteY12" fmla="*/ 82550 h 962025"/>
              <a:gd name="connsiteX13" fmla="*/ 517525 w 654050"/>
              <a:gd name="connsiteY13" fmla="*/ 92075 h 962025"/>
              <a:gd name="connsiteX14" fmla="*/ 539750 w 654050"/>
              <a:gd name="connsiteY14" fmla="*/ 120650 h 962025"/>
              <a:gd name="connsiteX15" fmla="*/ 555625 w 654050"/>
              <a:gd name="connsiteY15" fmla="*/ 149225 h 962025"/>
              <a:gd name="connsiteX16" fmla="*/ 558800 w 654050"/>
              <a:gd name="connsiteY16" fmla="*/ 158750 h 962025"/>
              <a:gd name="connsiteX17" fmla="*/ 581025 w 654050"/>
              <a:gd name="connsiteY17" fmla="*/ 190500 h 962025"/>
              <a:gd name="connsiteX18" fmla="*/ 593725 w 654050"/>
              <a:gd name="connsiteY18" fmla="*/ 209550 h 962025"/>
              <a:gd name="connsiteX19" fmla="*/ 600075 w 654050"/>
              <a:gd name="connsiteY19" fmla="*/ 222250 h 962025"/>
              <a:gd name="connsiteX20" fmla="*/ 612775 w 654050"/>
              <a:gd name="connsiteY20" fmla="*/ 241300 h 962025"/>
              <a:gd name="connsiteX21" fmla="*/ 619125 w 654050"/>
              <a:gd name="connsiteY21" fmla="*/ 254000 h 962025"/>
              <a:gd name="connsiteX22" fmla="*/ 628650 w 654050"/>
              <a:gd name="connsiteY22" fmla="*/ 269875 h 962025"/>
              <a:gd name="connsiteX23" fmla="*/ 635000 w 654050"/>
              <a:gd name="connsiteY23" fmla="*/ 285750 h 962025"/>
              <a:gd name="connsiteX24" fmla="*/ 641350 w 654050"/>
              <a:gd name="connsiteY24" fmla="*/ 304800 h 962025"/>
              <a:gd name="connsiteX25" fmla="*/ 644525 w 654050"/>
              <a:gd name="connsiteY25" fmla="*/ 314325 h 962025"/>
              <a:gd name="connsiteX26" fmla="*/ 647700 w 654050"/>
              <a:gd name="connsiteY26" fmla="*/ 327025 h 962025"/>
              <a:gd name="connsiteX27" fmla="*/ 654050 w 654050"/>
              <a:gd name="connsiteY27" fmla="*/ 346075 h 962025"/>
              <a:gd name="connsiteX28" fmla="*/ 650875 w 654050"/>
              <a:gd name="connsiteY28" fmla="*/ 422275 h 962025"/>
              <a:gd name="connsiteX29" fmla="*/ 644525 w 654050"/>
              <a:gd name="connsiteY29" fmla="*/ 552450 h 962025"/>
              <a:gd name="connsiteX30" fmla="*/ 635000 w 654050"/>
              <a:gd name="connsiteY30" fmla="*/ 574675 h 962025"/>
              <a:gd name="connsiteX31" fmla="*/ 628650 w 654050"/>
              <a:gd name="connsiteY31" fmla="*/ 593725 h 962025"/>
              <a:gd name="connsiteX32" fmla="*/ 622300 w 654050"/>
              <a:gd name="connsiteY32" fmla="*/ 606425 h 962025"/>
              <a:gd name="connsiteX33" fmla="*/ 609600 w 654050"/>
              <a:gd name="connsiteY33" fmla="*/ 631825 h 962025"/>
              <a:gd name="connsiteX34" fmla="*/ 596900 w 654050"/>
              <a:gd name="connsiteY34" fmla="*/ 654050 h 962025"/>
              <a:gd name="connsiteX35" fmla="*/ 584200 w 654050"/>
              <a:gd name="connsiteY35" fmla="*/ 679450 h 962025"/>
              <a:gd name="connsiteX36" fmla="*/ 581025 w 654050"/>
              <a:gd name="connsiteY36" fmla="*/ 688975 h 962025"/>
              <a:gd name="connsiteX37" fmla="*/ 571500 w 654050"/>
              <a:gd name="connsiteY37" fmla="*/ 701675 h 962025"/>
              <a:gd name="connsiteX38" fmla="*/ 565150 w 654050"/>
              <a:gd name="connsiteY38" fmla="*/ 714375 h 962025"/>
              <a:gd name="connsiteX39" fmla="*/ 552450 w 654050"/>
              <a:gd name="connsiteY39" fmla="*/ 733425 h 962025"/>
              <a:gd name="connsiteX40" fmla="*/ 546100 w 654050"/>
              <a:gd name="connsiteY40" fmla="*/ 742950 h 962025"/>
              <a:gd name="connsiteX41" fmla="*/ 533400 w 654050"/>
              <a:gd name="connsiteY41" fmla="*/ 765175 h 962025"/>
              <a:gd name="connsiteX42" fmla="*/ 523875 w 654050"/>
              <a:gd name="connsiteY42" fmla="*/ 774700 h 962025"/>
              <a:gd name="connsiteX43" fmla="*/ 498475 w 654050"/>
              <a:gd name="connsiteY43" fmla="*/ 822325 h 962025"/>
              <a:gd name="connsiteX44" fmla="*/ 479425 w 654050"/>
              <a:gd name="connsiteY44" fmla="*/ 847725 h 962025"/>
              <a:gd name="connsiteX45" fmla="*/ 476250 w 654050"/>
              <a:gd name="connsiteY45" fmla="*/ 857250 h 962025"/>
              <a:gd name="connsiteX46" fmla="*/ 457200 w 654050"/>
              <a:gd name="connsiteY46" fmla="*/ 879475 h 962025"/>
              <a:gd name="connsiteX47" fmla="*/ 444500 w 654050"/>
              <a:gd name="connsiteY47" fmla="*/ 898525 h 962025"/>
              <a:gd name="connsiteX48" fmla="*/ 438150 w 654050"/>
              <a:gd name="connsiteY48" fmla="*/ 908050 h 962025"/>
              <a:gd name="connsiteX49" fmla="*/ 428625 w 654050"/>
              <a:gd name="connsiteY49" fmla="*/ 914400 h 962025"/>
              <a:gd name="connsiteX50" fmla="*/ 412750 w 654050"/>
              <a:gd name="connsiteY50" fmla="*/ 930275 h 962025"/>
              <a:gd name="connsiteX51" fmla="*/ 396875 w 654050"/>
              <a:gd name="connsiteY51" fmla="*/ 946150 h 962025"/>
              <a:gd name="connsiteX52" fmla="*/ 384175 w 654050"/>
              <a:gd name="connsiteY52" fmla="*/ 962025 h 962025"/>
              <a:gd name="connsiteX0" fmla="*/ 0 w 654050"/>
              <a:gd name="connsiteY0" fmla="*/ 0 h 962025"/>
              <a:gd name="connsiteX1" fmla="*/ 330200 w 654050"/>
              <a:gd name="connsiteY1" fmla="*/ 6350 h 962025"/>
              <a:gd name="connsiteX2" fmla="*/ 349250 w 654050"/>
              <a:gd name="connsiteY2" fmla="*/ 9525 h 962025"/>
              <a:gd name="connsiteX3" fmla="*/ 381000 w 654050"/>
              <a:gd name="connsiteY3" fmla="*/ 15875 h 962025"/>
              <a:gd name="connsiteX4" fmla="*/ 400050 w 654050"/>
              <a:gd name="connsiteY4" fmla="*/ 19050 h 962025"/>
              <a:gd name="connsiteX5" fmla="*/ 419100 w 654050"/>
              <a:gd name="connsiteY5" fmla="*/ 25400 h 962025"/>
              <a:gd name="connsiteX6" fmla="*/ 428625 w 654050"/>
              <a:gd name="connsiteY6" fmla="*/ 31750 h 962025"/>
              <a:gd name="connsiteX7" fmla="*/ 447675 w 654050"/>
              <a:gd name="connsiteY7" fmla="*/ 38100 h 962025"/>
              <a:gd name="connsiteX8" fmla="*/ 476250 w 654050"/>
              <a:gd name="connsiteY8" fmla="*/ 53975 h 962025"/>
              <a:gd name="connsiteX9" fmla="*/ 485775 w 654050"/>
              <a:gd name="connsiteY9" fmla="*/ 63500 h 962025"/>
              <a:gd name="connsiteX10" fmla="*/ 495300 w 654050"/>
              <a:gd name="connsiteY10" fmla="*/ 66675 h 962025"/>
              <a:gd name="connsiteX11" fmla="*/ 501650 w 654050"/>
              <a:gd name="connsiteY11" fmla="*/ 76200 h 962025"/>
              <a:gd name="connsiteX12" fmla="*/ 511175 w 654050"/>
              <a:gd name="connsiteY12" fmla="*/ 82550 h 962025"/>
              <a:gd name="connsiteX13" fmla="*/ 517525 w 654050"/>
              <a:gd name="connsiteY13" fmla="*/ 92075 h 962025"/>
              <a:gd name="connsiteX14" fmla="*/ 555625 w 654050"/>
              <a:gd name="connsiteY14" fmla="*/ 149225 h 962025"/>
              <a:gd name="connsiteX15" fmla="*/ 558800 w 654050"/>
              <a:gd name="connsiteY15" fmla="*/ 158750 h 962025"/>
              <a:gd name="connsiteX16" fmla="*/ 581025 w 654050"/>
              <a:gd name="connsiteY16" fmla="*/ 190500 h 962025"/>
              <a:gd name="connsiteX17" fmla="*/ 593725 w 654050"/>
              <a:gd name="connsiteY17" fmla="*/ 209550 h 962025"/>
              <a:gd name="connsiteX18" fmla="*/ 600075 w 654050"/>
              <a:gd name="connsiteY18" fmla="*/ 222250 h 962025"/>
              <a:gd name="connsiteX19" fmla="*/ 612775 w 654050"/>
              <a:gd name="connsiteY19" fmla="*/ 241300 h 962025"/>
              <a:gd name="connsiteX20" fmla="*/ 619125 w 654050"/>
              <a:gd name="connsiteY20" fmla="*/ 254000 h 962025"/>
              <a:gd name="connsiteX21" fmla="*/ 628650 w 654050"/>
              <a:gd name="connsiteY21" fmla="*/ 269875 h 962025"/>
              <a:gd name="connsiteX22" fmla="*/ 635000 w 654050"/>
              <a:gd name="connsiteY22" fmla="*/ 285750 h 962025"/>
              <a:gd name="connsiteX23" fmla="*/ 641350 w 654050"/>
              <a:gd name="connsiteY23" fmla="*/ 304800 h 962025"/>
              <a:gd name="connsiteX24" fmla="*/ 644525 w 654050"/>
              <a:gd name="connsiteY24" fmla="*/ 314325 h 962025"/>
              <a:gd name="connsiteX25" fmla="*/ 647700 w 654050"/>
              <a:gd name="connsiteY25" fmla="*/ 327025 h 962025"/>
              <a:gd name="connsiteX26" fmla="*/ 654050 w 654050"/>
              <a:gd name="connsiteY26" fmla="*/ 346075 h 962025"/>
              <a:gd name="connsiteX27" fmla="*/ 650875 w 654050"/>
              <a:gd name="connsiteY27" fmla="*/ 422275 h 962025"/>
              <a:gd name="connsiteX28" fmla="*/ 644525 w 654050"/>
              <a:gd name="connsiteY28" fmla="*/ 552450 h 962025"/>
              <a:gd name="connsiteX29" fmla="*/ 635000 w 654050"/>
              <a:gd name="connsiteY29" fmla="*/ 574675 h 962025"/>
              <a:gd name="connsiteX30" fmla="*/ 628650 w 654050"/>
              <a:gd name="connsiteY30" fmla="*/ 593725 h 962025"/>
              <a:gd name="connsiteX31" fmla="*/ 622300 w 654050"/>
              <a:gd name="connsiteY31" fmla="*/ 606425 h 962025"/>
              <a:gd name="connsiteX32" fmla="*/ 609600 w 654050"/>
              <a:gd name="connsiteY32" fmla="*/ 631825 h 962025"/>
              <a:gd name="connsiteX33" fmla="*/ 596900 w 654050"/>
              <a:gd name="connsiteY33" fmla="*/ 654050 h 962025"/>
              <a:gd name="connsiteX34" fmla="*/ 584200 w 654050"/>
              <a:gd name="connsiteY34" fmla="*/ 679450 h 962025"/>
              <a:gd name="connsiteX35" fmla="*/ 581025 w 654050"/>
              <a:gd name="connsiteY35" fmla="*/ 688975 h 962025"/>
              <a:gd name="connsiteX36" fmla="*/ 571500 w 654050"/>
              <a:gd name="connsiteY36" fmla="*/ 701675 h 962025"/>
              <a:gd name="connsiteX37" fmla="*/ 565150 w 654050"/>
              <a:gd name="connsiteY37" fmla="*/ 714375 h 962025"/>
              <a:gd name="connsiteX38" fmla="*/ 552450 w 654050"/>
              <a:gd name="connsiteY38" fmla="*/ 733425 h 962025"/>
              <a:gd name="connsiteX39" fmla="*/ 546100 w 654050"/>
              <a:gd name="connsiteY39" fmla="*/ 742950 h 962025"/>
              <a:gd name="connsiteX40" fmla="*/ 533400 w 654050"/>
              <a:gd name="connsiteY40" fmla="*/ 765175 h 962025"/>
              <a:gd name="connsiteX41" fmla="*/ 523875 w 654050"/>
              <a:gd name="connsiteY41" fmla="*/ 774700 h 962025"/>
              <a:gd name="connsiteX42" fmla="*/ 498475 w 654050"/>
              <a:gd name="connsiteY42" fmla="*/ 822325 h 962025"/>
              <a:gd name="connsiteX43" fmla="*/ 479425 w 654050"/>
              <a:gd name="connsiteY43" fmla="*/ 847725 h 962025"/>
              <a:gd name="connsiteX44" fmla="*/ 476250 w 654050"/>
              <a:gd name="connsiteY44" fmla="*/ 857250 h 962025"/>
              <a:gd name="connsiteX45" fmla="*/ 457200 w 654050"/>
              <a:gd name="connsiteY45" fmla="*/ 879475 h 962025"/>
              <a:gd name="connsiteX46" fmla="*/ 444500 w 654050"/>
              <a:gd name="connsiteY46" fmla="*/ 898525 h 962025"/>
              <a:gd name="connsiteX47" fmla="*/ 438150 w 654050"/>
              <a:gd name="connsiteY47" fmla="*/ 908050 h 962025"/>
              <a:gd name="connsiteX48" fmla="*/ 428625 w 654050"/>
              <a:gd name="connsiteY48" fmla="*/ 914400 h 962025"/>
              <a:gd name="connsiteX49" fmla="*/ 412750 w 654050"/>
              <a:gd name="connsiteY49" fmla="*/ 930275 h 962025"/>
              <a:gd name="connsiteX50" fmla="*/ 396875 w 654050"/>
              <a:gd name="connsiteY50" fmla="*/ 946150 h 962025"/>
              <a:gd name="connsiteX51" fmla="*/ 384175 w 654050"/>
              <a:gd name="connsiteY51" fmla="*/ 962025 h 962025"/>
              <a:gd name="connsiteX0" fmla="*/ 0 w 654050"/>
              <a:gd name="connsiteY0" fmla="*/ 0 h 962025"/>
              <a:gd name="connsiteX1" fmla="*/ 330200 w 654050"/>
              <a:gd name="connsiteY1" fmla="*/ 6350 h 962025"/>
              <a:gd name="connsiteX2" fmla="*/ 349250 w 654050"/>
              <a:gd name="connsiteY2" fmla="*/ 9525 h 962025"/>
              <a:gd name="connsiteX3" fmla="*/ 381000 w 654050"/>
              <a:gd name="connsiteY3" fmla="*/ 15875 h 962025"/>
              <a:gd name="connsiteX4" fmla="*/ 400050 w 654050"/>
              <a:gd name="connsiteY4" fmla="*/ 19050 h 962025"/>
              <a:gd name="connsiteX5" fmla="*/ 419100 w 654050"/>
              <a:gd name="connsiteY5" fmla="*/ 25400 h 962025"/>
              <a:gd name="connsiteX6" fmla="*/ 428625 w 654050"/>
              <a:gd name="connsiteY6" fmla="*/ 31750 h 962025"/>
              <a:gd name="connsiteX7" fmla="*/ 447675 w 654050"/>
              <a:gd name="connsiteY7" fmla="*/ 38100 h 962025"/>
              <a:gd name="connsiteX8" fmla="*/ 476250 w 654050"/>
              <a:gd name="connsiteY8" fmla="*/ 53975 h 962025"/>
              <a:gd name="connsiteX9" fmla="*/ 485775 w 654050"/>
              <a:gd name="connsiteY9" fmla="*/ 63500 h 962025"/>
              <a:gd name="connsiteX10" fmla="*/ 495300 w 654050"/>
              <a:gd name="connsiteY10" fmla="*/ 66675 h 962025"/>
              <a:gd name="connsiteX11" fmla="*/ 501650 w 654050"/>
              <a:gd name="connsiteY11" fmla="*/ 76200 h 962025"/>
              <a:gd name="connsiteX12" fmla="*/ 511175 w 654050"/>
              <a:gd name="connsiteY12" fmla="*/ 82550 h 962025"/>
              <a:gd name="connsiteX13" fmla="*/ 517525 w 654050"/>
              <a:gd name="connsiteY13" fmla="*/ 92075 h 962025"/>
              <a:gd name="connsiteX14" fmla="*/ 555625 w 654050"/>
              <a:gd name="connsiteY14" fmla="*/ 149225 h 962025"/>
              <a:gd name="connsiteX15" fmla="*/ 558800 w 654050"/>
              <a:gd name="connsiteY15" fmla="*/ 158750 h 962025"/>
              <a:gd name="connsiteX16" fmla="*/ 581025 w 654050"/>
              <a:gd name="connsiteY16" fmla="*/ 190500 h 962025"/>
              <a:gd name="connsiteX17" fmla="*/ 593725 w 654050"/>
              <a:gd name="connsiteY17" fmla="*/ 209550 h 962025"/>
              <a:gd name="connsiteX18" fmla="*/ 600075 w 654050"/>
              <a:gd name="connsiteY18" fmla="*/ 222250 h 962025"/>
              <a:gd name="connsiteX19" fmla="*/ 612775 w 654050"/>
              <a:gd name="connsiteY19" fmla="*/ 241300 h 962025"/>
              <a:gd name="connsiteX20" fmla="*/ 619125 w 654050"/>
              <a:gd name="connsiteY20" fmla="*/ 254000 h 962025"/>
              <a:gd name="connsiteX21" fmla="*/ 635000 w 654050"/>
              <a:gd name="connsiteY21" fmla="*/ 285750 h 962025"/>
              <a:gd name="connsiteX22" fmla="*/ 641350 w 654050"/>
              <a:gd name="connsiteY22" fmla="*/ 304800 h 962025"/>
              <a:gd name="connsiteX23" fmla="*/ 644525 w 654050"/>
              <a:gd name="connsiteY23" fmla="*/ 314325 h 962025"/>
              <a:gd name="connsiteX24" fmla="*/ 647700 w 654050"/>
              <a:gd name="connsiteY24" fmla="*/ 327025 h 962025"/>
              <a:gd name="connsiteX25" fmla="*/ 654050 w 654050"/>
              <a:gd name="connsiteY25" fmla="*/ 346075 h 962025"/>
              <a:gd name="connsiteX26" fmla="*/ 650875 w 654050"/>
              <a:gd name="connsiteY26" fmla="*/ 422275 h 962025"/>
              <a:gd name="connsiteX27" fmla="*/ 644525 w 654050"/>
              <a:gd name="connsiteY27" fmla="*/ 552450 h 962025"/>
              <a:gd name="connsiteX28" fmla="*/ 635000 w 654050"/>
              <a:gd name="connsiteY28" fmla="*/ 574675 h 962025"/>
              <a:gd name="connsiteX29" fmla="*/ 628650 w 654050"/>
              <a:gd name="connsiteY29" fmla="*/ 593725 h 962025"/>
              <a:gd name="connsiteX30" fmla="*/ 622300 w 654050"/>
              <a:gd name="connsiteY30" fmla="*/ 606425 h 962025"/>
              <a:gd name="connsiteX31" fmla="*/ 609600 w 654050"/>
              <a:gd name="connsiteY31" fmla="*/ 631825 h 962025"/>
              <a:gd name="connsiteX32" fmla="*/ 596900 w 654050"/>
              <a:gd name="connsiteY32" fmla="*/ 654050 h 962025"/>
              <a:gd name="connsiteX33" fmla="*/ 584200 w 654050"/>
              <a:gd name="connsiteY33" fmla="*/ 679450 h 962025"/>
              <a:gd name="connsiteX34" fmla="*/ 581025 w 654050"/>
              <a:gd name="connsiteY34" fmla="*/ 688975 h 962025"/>
              <a:gd name="connsiteX35" fmla="*/ 571500 w 654050"/>
              <a:gd name="connsiteY35" fmla="*/ 701675 h 962025"/>
              <a:gd name="connsiteX36" fmla="*/ 565150 w 654050"/>
              <a:gd name="connsiteY36" fmla="*/ 714375 h 962025"/>
              <a:gd name="connsiteX37" fmla="*/ 552450 w 654050"/>
              <a:gd name="connsiteY37" fmla="*/ 733425 h 962025"/>
              <a:gd name="connsiteX38" fmla="*/ 546100 w 654050"/>
              <a:gd name="connsiteY38" fmla="*/ 742950 h 962025"/>
              <a:gd name="connsiteX39" fmla="*/ 533400 w 654050"/>
              <a:gd name="connsiteY39" fmla="*/ 765175 h 962025"/>
              <a:gd name="connsiteX40" fmla="*/ 523875 w 654050"/>
              <a:gd name="connsiteY40" fmla="*/ 774700 h 962025"/>
              <a:gd name="connsiteX41" fmla="*/ 498475 w 654050"/>
              <a:gd name="connsiteY41" fmla="*/ 822325 h 962025"/>
              <a:gd name="connsiteX42" fmla="*/ 479425 w 654050"/>
              <a:gd name="connsiteY42" fmla="*/ 847725 h 962025"/>
              <a:gd name="connsiteX43" fmla="*/ 476250 w 654050"/>
              <a:gd name="connsiteY43" fmla="*/ 857250 h 962025"/>
              <a:gd name="connsiteX44" fmla="*/ 457200 w 654050"/>
              <a:gd name="connsiteY44" fmla="*/ 879475 h 962025"/>
              <a:gd name="connsiteX45" fmla="*/ 444500 w 654050"/>
              <a:gd name="connsiteY45" fmla="*/ 898525 h 962025"/>
              <a:gd name="connsiteX46" fmla="*/ 438150 w 654050"/>
              <a:gd name="connsiteY46" fmla="*/ 908050 h 962025"/>
              <a:gd name="connsiteX47" fmla="*/ 428625 w 654050"/>
              <a:gd name="connsiteY47" fmla="*/ 914400 h 962025"/>
              <a:gd name="connsiteX48" fmla="*/ 412750 w 654050"/>
              <a:gd name="connsiteY48" fmla="*/ 930275 h 962025"/>
              <a:gd name="connsiteX49" fmla="*/ 396875 w 654050"/>
              <a:gd name="connsiteY49" fmla="*/ 946150 h 962025"/>
              <a:gd name="connsiteX50" fmla="*/ 384175 w 654050"/>
              <a:gd name="connsiteY50" fmla="*/ 962025 h 962025"/>
              <a:gd name="connsiteX0" fmla="*/ 0 w 654254"/>
              <a:gd name="connsiteY0" fmla="*/ 0 h 962025"/>
              <a:gd name="connsiteX1" fmla="*/ 330200 w 654254"/>
              <a:gd name="connsiteY1" fmla="*/ 6350 h 962025"/>
              <a:gd name="connsiteX2" fmla="*/ 349250 w 654254"/>
              <a:gd name="connsiteY2" fmla="*/ 9525 h 962025"/>
              <a:gd name="connsiteX3" fmla="*/ 381000 w 654254"/>
              <a:gd name="connsiteY3" fmla="*/ 15875 h 962025"/>
              <a:gd name="connsiteX4" fmla="*/ 400050 w 654254"/>
              <a:gd name="connsiteY4" fmla="*/ 19050 h 962025"/>
              <a:gd name="connsiteX5" fmla="*/ 419100 w 654254"/>
              <a:gd name="connsiteY5" fmla="*/ 25400 h 962025"/>
              <a:gd name="connsiteX6" fmla="*/ 428625 w 654254"/>
              <a:gd name="connsiteY6" fmla="*/ 31750 h 962025"/>
              <a:gd name="connsiteX7" fmla="*/ 447675 w 654254"/>
              <a:gd name="connsiteY7" fmla="*/ 38100 h 962025"/>
              <a:gd name="connsiteX8" fmla="*/ 476250 w 654254"/>
              <a:gd name="connsiteY8" fmla="*/ 53975 h 962025"/>
              <a:gd name="connsiteX9" fmla="*/ 485775 w 654254"/>
              <a:gd name="connsiteY9" fmla="*/ 63500 h 962025"/>
              <a:gd name="connsiteX10" fmla="*/ 495300 w 654254"/>
              <a:gd name="connsiteY10" fmla="*/ 66675 h 962025"/>
              <a:gd name="connsiteX11" fmla="*/ 501650 w 654254"/>
              <a:gd name="connsiteY11" fmla="*/ 76200 h 962025"/>
              <a:gd name="connsiteX12" fmla="*/ 511175 w 654254"/>
              <a:gd name="connsiteY12" fmla="*/ 82550 h 962025"/>
              <a:gd name="connsiteX13" fmla="*/ 517525 w 654254"/>
              <a:gd name="connsiteY13" fmla="*/ 92075 h 962025"/>
              <a:gd name="connsiteX14" fmla="*/ 555625 w 654254"/>
              <a:gd name="connsiteY14" fmla="*/ 149225 h 962025"/>
              <a:gd name="connsiteX15" fmla="*/ 558800 w 654254"/>
              <a:gd name="connsiteY15" fmla="*/ 158750 h 962025"/>
              <a:gd name="connsiteX16" fmla="*/ 581025 w 654254"/>
              <a:gd name="connsiteY16" fmla="*/ 190500 h 962025"/>
              <a:gd name="connsiteX17" fmla="*/ 593725 w 654254"/>
              <a:gd name="connsiteY17" fmla="*/ 209550 h 962025"/>
              <a:gd name="connsiteX18" fmla="*/ 600075 w 654254"/>
              <a:gd name="connsiteY18" fmla="*/ 222250 h 962025"/>
              <a:gd name="connsiteX19" fmla="*/ 612775 w 654254"/>
              <a:gd name="connsiteY19" fmla="*/ 241300 h 962025"/>
              <a:gd name="connsiteX20" fmla="*/ 619125 w 654254"/>
              <a:gd name="connsiteY20" fmla="*/ 254000 h 962025"/>
              <a:gd name="connsiteX21" fmla="*/ 635000 w 654254"/>
              <a:gd name="connsiteY21" fmla="*/ 285750 h 962025"/>
              <a:gd name="connsiteX22" fmla="*/ 641350 w 654254"/>
              <a:gd name="connsiteY22" fmla="*/ 304800 h 962025"/>
              <a:gd name="connsiteX23" fmla="*/ 644525 w 654254"/>
              <a:gd name="connsiteY23" fmla="*/ 314325 h 962025"/>
              <a:gd name="connsiteX24" fmla="*/ 654050 w 654254"/>
              <a:gd name="connsiteY24" fmla="*/ 346075 h 962025"/>
              <a:gd name="connsiteX25" fmla="*/ 650875 w 654254"/>
              <a:gd name="connsiteY25" fmla="*/ 422275 h 962025"/>
              <a:gd name="connsiteX26" fmla="*/ 644525 w 654254"/>
              <a:gd name="connsiteY26" fmla="*/ 552450 h 962025"/>
              <a:gd name="connsiteX27" fmla="*/ 635000 w 654254"/>
              <a:gd name="connsiteY27" fmla="*/ 574675 h 962025"/>
              <a:gd name="connsiteX28" fmla="*/ 628650 w 654254"/>
              <a:gd name="connsiteY28" fmla="*/ 593725 h 962025"/>
              <a:gd name="connsiteX29" fmla="*/ 622300 w 654254"/>
              <a:gd name="connsiteY29" fmla="*/ 606425 h 962025"/>
              <a:gd name="connsiteX30" fmla="*/ 609600 w 654254"/>
              <a:gd name="connsiteY30" fmla="*/ 631825 h 962025"/>
              <a:gd name="connsiteX31" fmla="*/ 596900 w 654254"/>
              <a:gd name="connsiteY31" fmla="*/ 654050 h 962025"/>
              <a:gd name="connsiteX32" fmla="*/ 584200 w 654254"/>
              <a:gd name="connsiteY32" fmla="*/ 679450 h 962025"/>
              <a:gd name="connsiteX33" fmla="*/ 581025 w 654254"/>
              <a:gd name="connsiteY33" fmla="*/ 688975 h 962025"/>
              <a:gd name="connsiteX34" fmla="*/ 571500 w 654254"/>
              <a:gd name="connsiteY34" fmla="*/ 701675 h 962025"/>
              <a:gd name="connsiteX35" fmla="*/ 565150 w 654254"/>
              <a:gd name="connsiteY35" fmla="*/ 714375 h 962025"/>
              <a:gd name="connsiteX36" fmla="*/ 552450 w 654254"/>
              <a:gd name="connsiteY36" fmla="*/ 733425 h 962025"/>
              <a:gd name="connsiteX37" fmla="*/ 546100 w 654254"/>
              <a:gd name="connsiteY37" fmla="*/ 742950 h 962025"/>
              <a:gd name="connsiteX38" fmla="*/ 533400 w 654254"/>
              <a:gd name="connsiteY38" fmla="*/ 765175 h 962025"/>
              <a:gd name="connsiteX39" fmla="*/ 523875 w 654254"/>
              <a:gd name="connsiteY39" fmla="*/ 774700 h 962025"/>
              <a:gd name="connsiteX40" fmla="*/ 498475 w 654254"/>
              <a:gd name="connsiteY40" fmla="*/ 822325 h 962025"/>
              <a:gd name="connsiteX41" fmla="*/ 479425 w 654254"/>
              <a:gd name="connsiteY41" fmla="*/ 847725 h 962025"/>
              <a:gd name="connsiteX42" fmla="*/ 476250 w 654254"/>
              <a:gd name="connsiteY42" fmla="*/ 857250 h 962025"/>
              <a:gd name="connsiteX43" fmla="*/ 457200 w 654254"/>
              <a:gd name="connsiteY43" fmla="*/ 879475 h 962025"/>
              <a:gd name="connsiteX44" fmla="*/ 444500 w 654254"/>
              <a:gd name="connsiteY44" fmla="*/ 898525 h 962025"/>
              <a:gd name="connsiteX45" fmla="*/ 438150 w 654254"/>
              <a:gd name="connsiteY45" fmla="*/ 908050 h 962025"/>
              <a:gd name="connsiteX46" fmla="*/ 428625 w 654254"/>
              <a:gd name="connsiteY46" fmla="*/ 914400 h 962025"/>
              <a:gd name="connsiteX47" fmla="*/ 412750 w 654254"/>
              <a:gd name="connsiteY47" fmla="*/ 930275 h 962025"/>
              <a:gd name="connsiteX48" fmla="*/ 396875 w 654254"/>
              <a:gd name="connsiteY48" fmla="*/ 946150 h 962025"/>
              <a:gd name="connsiteX49" fmla="*/ 384175 w 654254"/>
              <a:gd name="connsiteY49" fmla="*/ 962025 h 962025"/>
              <a:gd name="connsiteX0" fmla="*/ 0 w 654254"/>
              <a:gd name="connsiteY0" fmla="*/ 0 h 962025"/>
              <a:gd name="connsiteX1" fmla="*/ 330200 w 654254"/>
              <a:gd name="connsiteY1" fmla="*/ 6350 h 962025"/>
              <a:gd name="connsiteX2" fmla="*/ 349250 w 654254"/>
              <a:gd name="connsiteY2" fmla="*/ 9525 h 962025"/>
              <a:gd name="connsiteX3" fmla="*/ 381000 w 654254"/>
              <a:gd name="connsiteY3" fmla="*/ 15875 h 962025"/>
              <a:gd name="connsiteX4" fmla="*/ 400050 w 654254"/>
              <a:gd name="connsiteY4" fmla="*/ 19050 h 962025"/>
              <a:gd name="connsiteX5" fmla="*/ 419100 w 654254"/>
              <a:gd name="connsiteY5" fmla="*/ 25400 h 962025"/>
              <a:gd name="connsiteX6" fmla="*/ 428625 w 654254"/>
              <a:gd name="connsiteY6" fmla="*/ 31750 h 962025"/>
              <a:gd name="connsiteX7" fmla="*/ 447675 w 654254"/>
              <a:gd name="connsiteY7" fmla="*/ 38100 h 962025"/>
              <a:gd name="connsiteX8" fmla="*/ 476250 w 654254"/>
              <a:gd name="connsiteY8" fmla="*/ 53975 h 962025"/>
              <a:gd name="connsiteX9" fmla="*/ 485775 w 654254"/>
              <a:gd name="connsiteY9" fmla="*/ 63500 h 962025"/>
              <a:gd name="connsiteX10" fmla="*/ 495300 w 654254"/>
              <a:gd name="connsiteY10" fmla="*/ 66675 h 962025"/>
              <a:gd name="connsiteX11" fmla="*/ 501650 w 654254"/>
              <a:gd name="connsiteY11" fmla="*/ 76200 h 962025"/>
              <a:gd name="connsiteX12" fmla="*/ 511175 w 654254"/>
              <a:gd name="connsiteY12" fmla="*/ 82550 h 962025"/>
              <a:gd name="connsiteX13" fmla="*/ 517525 w 654254"/>
              <a:gd name="connsiteY13" fmla="*/ 92075 h 962025"/>
              <a:gd name="connsiteX14" fmla="*/ 555625 w 654254"/>
              <a:gd name="connsiteY14" fmla="*/ 149225 h 962025"/>
              <a:gd name="connsiteX15" fmla="*/ 558800 w 654254"/>
              <a:gd name="connsiteY15" fmla="*/ 158750 h 962025"/>
              <a:gd name="connsiteX16" fmla="*/ 581025 w 654254"/>
              <a:gd name="connsiteY16" fmla="*/ 190500 h 962025"/>
              <a:gd name="connsiteX17" fmla="*/ 593725 w 654254"/>
              <a:gd name="connsiteY17" fmla="*/ 209550 h 962025"/>
              <a:gd name="connsiteX18" fmla="*/ 600075 w 654254"/>
              <a:gd name="connsiteY18" fmla="*/ 222250 h 962025"/>
              <a:gd name="connsiteX19" fmla="*/ 612775 w 654254"/>
              <a:gd name="connsiteY19" fmla="*/ 241300 h 962025"/>
              <a:gd name="connsiteX20" fmla="*/ 635000 w 654254"/>
              <a:gd name="connsiteY20" fmla="*/ 285750 h 962025"/>
              <a:gd name="connsiteX21" fmla="*/ 641350 w 654254"/>
              <a:gd name="connsiteY21" fmla="*/ 304800 h 962025"/>
              <a:gd name="connsiteX22" fmla="*/ 644525 w 654254"/>
              <a:gd name="connsiteY22" fmla="*/ 314325 h 962025"/>
              <a:gd name="connsiteX23" fmla="*/ 654050 w 654254"/>
              <a:gd name="connsiteY23" fmla="*/ 346075 h 962025"/>
              <a:gd name="connsiteX24" fmla="*/ 650875 w 654254"/>
              <a:gd name="connsiteY24" fmla="*/ 422275 h 962025"/>
              <a:gd name="connsiteX25" fmla="*/ 644525 w 654254"/>
              <a:gd name="connsiteY25" fmla="*/ 552450 h 962025"/>
              <a:gd name="connsiteX26" fmla="*/ 635000 w 654254"/>
              <a:gd name="connsiteY26" fmla="*/ 574675 h 962025"/>
              <a:gd name="connsiteX27" fmla="*/ 628650 w 654254"/>
              <a:gd name="connsiteY27" fmla="*/ 593725 h 962025"/>
              <a:gd name="connsiteX28" fmla="*/ 622300 w 654254"/>
              <a:gd name="connsiteY28" fmla="*/ 606425 h 962025"/>
              <a:gd name="connsiteX29" fmla="*/ 609600 w 654254"/>
              <a:gd name="connsiteY29" fmla="*/ 631825 h 962025"/>
              <a:gd name="connsiteX30" fmla="*/ 596900 w 654254"/>
              <a:gd name="connsiteY30" fmla="*/ 654050 h 962025"/>
              <a:gd name="connsiteX31" fmla="*/ 584200 w 654254"/>
              <a:gd name="connsiteY31" fmla="*/ 679450 h 962025"/>
              <a:gd name="connsiteX32" fmla="*/ 581025 w 654254"/>
              <a:gd name="connsiteY32" fmla="*/ 688975 h 962025"/>
              <a:gd name="connsiteX33" fmla="*/ 571500 w 654254"/>
              <a:gd name="connsiteY33" fmla="*/ 701675 h 962025"/>
              <a:gd name="connsiteX34" fmla="*/ 565150 w 654254"/>
              <a:gd name="connsiteY34" fmla="*/ 714375 h 962025"/>
              <a:gd name="connsiteX35" fmla="*/ 552450 w 654254"/>
              <a:gd name="connsiteY35" fmla="*/ 733425 h 962025"/>
              <a:gd name="connsiteX36" fmla="*/ 546100 w 654254"/>
              <a:gd name="connsiteY36" fmla="*/ 742950 h 962025"/>
              <a:gd name="connsiteX37" fmla="*/ 533400 w 654254"/>
              <a:gd name="connsiteY37" fmla="*/ 765175 h 962025"/>
              <a:gd name="connsiteX38" fmla="*/ 523875 w 654254"/>
              <a:gd name="connsiteY38" fmla="*/ 774700 h 962025"/>
              <a:gd name="connsiteX39" fmla="*/ 498475 w 654254"/>
              <a:gd name="connsiteY39" fmla="*/ 822325 h 962025"/>
              <a:gd name="connsiteX40" fmla="*/ 479425 w 654254"/>
              <a:gd name="connsiteY40" fmla="*/ 847725 h 962025"/>
              <a:gd name="connsiteX41" fmla="*/ 476250 w 654254"/>
              <a:gd name="connsiteY41" fmla="*/ 857250 h 962025"/>
              <a:gd name="connsiteX42" fmla="*/ 457200 w 654254"/>
              <a:gd name="connsiteY42" fmla="*/ 879475 h 962025"/>
              <a:gd name="connsiteX43" fmla="*/ 444500 w 654254"/>
              <a:gd name="connsiteY43" fmla="*/ 898525 h 962025"/>
              <a:gd name="connsiteX44" fmla="*/ 438150 w 654254"/>
              <a:gd name="connsiteY44" fmla="*/ 908050 h 962025"/>
              <a:gd name="connsiteX45" fmla="*/ 428625 w 654254"/>
              <a:gd name="connsiteY45" fmla="*/ 914400 h 962025"/>
              <a:gd name="connsiteX46" fmla="*/ 412750 w 654254"/>
              <a:gd name="connsiteY46" fmla="*/ 930275 h 962025"/>
              <a:gd name="connsiteX47" fmla="*/ 396875 w 654254"/>
              <a:gd name="connsiteY47" fmla="*/ 946150 h 962025"/>
              <a:gd name="connsiteX48" fmla="*/ 384175 w 654254"/>
              <a:gd name="connsiteY48" fmla="*/ 962025 h 962025"/>
              <a:gd name="connsiteX0" fmla="*/ 0 w 654254"/>
              <a:gd name="connsiteY0" fmla="*/ 0 h 962025"/>
              <a:gd name="connsiteX1" fmla="*/ 330200 w 654254"/>
              <a:gd name="connsiteY1" fmla="*/ 6350 h 962025"/>
              <a:gd name="connsiteX2" fmla="*/ 349250 w 654254"/>
              <a:gd name="connsiteY2" fmla="*/ 9525 h 962025"/>
              <a:gd name="connsiteX3" fmla="*/ 381000 w 654254"/>
              <a:gd name="connsiteY3" fmla="*/ 15875 h 962025"/>
              <a:gd name="connsiteX4" fmla="*/ 400050 w 654254"/>
              <a:gd name="connsiteY4" fmla="*/ 19050 h 962025"/>
              <a:gd name="connsiteX5" fmla="*/ 419100 w 654254"/>
              <a:gd name="connsiteY5" fmla="*/ 25400 h 962025"/>
              <a:gd name="connsiteX6" fmla="*/ 428625 w 654254"/>
              <a:gd name="connsiteY6" fmla="*/ 31750 h 962025"/>
              <a:gd name="connsiteX7" fmla="*/ 447675 w 654254"/>
              <a:gd name="connsiteY7" fmla="*/ 38100 h 962025"/>
              <a:gd name="connsiteX8" fmla="*/ 476250 w 654254"/>
              <a:gd name="connsiteY8" fmla="*/ 53975 h 962025"/>
              <a:gd name="connsiteX9" fmla="*/ 485775 w 654254"/>
              <a:gd name="connsiteY9" fmla="*/ 63500 h 962025"/>
              <a:gd name="connsiteX10" fmla="*/ 495300 w 654254"/>
              <a:gd name="connsiteY10" fmla="*/ 66675 h 962025"/>
              <a:gd name="connsiteX11" fmla="*/ 501650 w 654254"/>
              <a:gd name="connsiteY11" fmla="*/ 76200 h 962025"/>
              <a:gd name="connsiteX12" fmla="*/ 511175 w 654254"/>
              <a:gd name="connsiteY12" fmla="*/ 82550 h 962025"/>
              <a:gd name="connsiteX13" fmla="*/ 517525 w 654254"/>
              <a:gd name="connsiteY13" fmla="*/ 92075 h 962025"/>
              <a:gd name="connsiteX14" fmla="*/ 555625 w 654254"/>
              <a:gd name="connsiteY14" fmla="*/ 149225 h 962025"/>
              <a:gd name="connsiteX15" fmla="*/ 558800 w 654254"/>
              <a:gd name="connsiteY15" fmla="*/ 158750 h 962025"/>
              <a:gd name="connsiteX16" fmla="*/ 581025 w 654254"/>
              <a:gd name="connsiteY16" fmla="*/ 190500 h 962025"/>
              <a:gd name="connsiteX17" fmla="*/ 593725 w 654254"/>
              <a:gd name="connsiteY17" fmla="*/ 209550 h 962025"/>
              <a:gd name="connsiteX18" fmla="*/ 612775 w 654254"/>
              <a:gd name="connsiteY18" fmla="*/ 241300 h 962025"/>
              <a:gd name="connsiteX19" fmla="*/ 635000 w 654254"/>
              <a:gd name="connsiteY19" fmla="*/ 285750 h 962025"/>
              <a:gd name="connsiteX20" fmla="*/ 641350 w 654254"/>
              <a:gd name="connsiteY20" fmla="*/ 304800 h 962025"/>
              <a:gd name="connsiteX21" fmla="*/ 644525 w 654254"/>
              <a:gd name="connsiteY21" fmla="*/ 314325 h 962025"/>
              <a:gd name="connsiteX22" fmla="*/ 654050 w 654254"/>
              <a:gd name="connsiteY22" fmla="*/ 346075 h 962025"/>
              <a:gd name="connsiteX23" fmla="*/ 650875 w 654254"/>
              <a:gd name="connsiteY23" fmla="*/ 422275 h 962025"/>
              <a:gd name="connsiteX24" fmla="*/ 644525 w 654254"/>
              <a:gd name="connsiteY24" fmla="*/ 552450 h 962025"/>
              <a:gd name="connsiteX25" fmla="*/ 635000 w 654254"/>
              <a:gd name="connsiteY25" fmla="*/ 574675 h 962025"/>
              <a:gd name="connsiteX26" fmla="*/ 628650 w 654254"/>
              <a:gd name="connsiteY26" fmla="*/ 593725 h 962025"/>
              <a:gd name="connsiteX27" fmla="*/ 622300 w 654254"/>
              <a:gd name="connsiteY27" fmla="*/ 606425 h 962025"/>
              <a:gd name="connsiteX28" fmla="*/ 609600 w 654254"/>
              <a:gd name="connsiteY28" fmla="*/ 631825 h 962025"/>
              <a:gd name="connsiteX29" fmla="*/ 596900 w 654254"/>
              <a:gd name="connsiteY29" fmla="*/ 654050 h 962025"/>
              <a:gd name="connsiteX30" fmla="*/ 584200 w 654254"/>
              <a:gd name="connsiteY30" fmla="*/ 679450 h 962025"/>
              <a:gd name="connsiteX31" fmla="*/ 581025 w 654254"/>
              <a:gd name="connsiteY31" fmla="*/ 688975 h 962025"/>
              <a:gd name="connsiteX32" fmla="*/ 571500 w 654254"/>
              <a:gd name="connsiteY32" fmla="*/ 701675 h 962025"/>
              <a:gd name="connsiteX33" fmla="*/ 565150 w 654254"/>
              <a:gd name="connsiteY33" fmla="*/ 714375 h 962025"/>
              <a:gd name="connsiteX34" fmla="*/ 552450 w 654254"/>
              <a:gd name="connsiteY34" fmla="*/ 733425 h 962025"/>
              <a:gd name="connsiteX35" fmla="*/ 546100 w 654254"/>
              <a:gd name="connsiteY35" fmla="*/ 742950 h 962025"/>
              <a:gd name="connsiteX36" fmla="*/ 533400 w 654254"/>
              <a:gd name="connsiteY36" fmla="*/ 765175 h 962025"/>
              <a:gd name="connsiteX37" fmla="*/ 523875 w 654254"/>
              <a:gd name="connsiteY37" fmla="*/ 774700 h 962025"/>
              <a:gd name="connsiteX38" fmla="*/ 498475 w 654254"/>
              <a:gd name="connsiteY38" fmla="*/ 822325 h 962025"/>
              <a:gd name="connsiteX39" fmla="*/ 479425 w 654254"/>
              <a:gd name="connsiteY39" fmla="*/ 847725 h 962025"/>
              <a:gd name="connsiteX40" fmla="*/ 476250 w 654254"/>
              <a:gd name="connsiteY40" fmla="*/ 857250 h 962025"/>
              <a:gd name="connsiteX41" fmla="*/ 457200 w 654254"/>
              <a:gd name="connsiteY41" fmla="*/ 879475 h 962025"/>
              <a:gd name="connsiteX42" fmla="*/ 444500 w 654254"/>
              <a:gd name="connsiteY42" fmla="*/ 898525 h 962025"/>
              <a:gd name="connsiteX43" fmla="*/ 438150 w 654254"/>
              <a:gd name="connsiteY43" fmla="*/ 908050 h 962025"/>
              <a:gd name="connsiteX44" fmla="*/ 428625 w 654254"/>
              <a:gd name="connsiteY44" fmla="*/ 914400 h 962025"/>
              <a:gd name="connsiteX45" fmla="*/ 412750 w 654254"/>
              <a:gd name="connsiteY45" fmla="*/ 930275 h 962025"/>
              <a:gd name="connsiteX46" fmla="*/ 396875 w 654254"/>
              <a:gd name="connsiteY46" fmla="*/ 946150 h 962025"/>
              <a:gd name="connsiteX47" fmla="*/ 384175 w 654254"/>
              <a:gd name="connsiteY47" fmla="*/ 962025 h 962025"/>
              <a:gd name="connsiteX0" fmla="*/ 0 w 654254"/>
              <a:gd name="connsiteY0" fmla="*/ 0 h 962025"/>
              <a:gd name="connsiteX1" fmla="*/ 330200 w 654254"/>
              <a:gd name="connsiteY1" fmla="*/ 6350 h 962025"/>
              <a:gd name="connsiteX2" fmla="*/ 349250 w 654254"/>
              <a:gd name="connsiteY2" fmla="*/ 9525 h 962025"/>
              <a:gd name="connsiteX3" fmla="*/ 381000 w 654254"/>
              <a:gd name="connsiteY3" fmla="*/ 15875 h 962025"/>
              <a:gd name="connsiteX4" fmla="*/ 400050 w 654254"/>
              <a:gd name="connsiteY4" fmla="*/ 19050 h 962025"/>
              <a:gd name="connsiteX5" fmla="*/ 419100 w 654254"/>
              <a:gd name="connsiteY5" fmla="*/ 25400 h 962025"/>
              <a:gd name="connsiteX6" fmla="*/ 428625 w 654254"/>
              <a:gd name="connsiteY6" fmla="*/ 31750 h 962025"/>
              <a:gd name="connsiteX7" fmla="*/ 447675 w 654254"/>
              <a:gd name="connsiteY7" fmla="*/ 38100 h 962025"/>
              <a:gd name="connsiteX8" fmla="*/ 476250 w 654254"/>
              <a:gd name="connsiteY8" fmla="*/ 53975 h 962025"/>
              <a:gd name="connsiteX9" fmla="*/ 485775 w 654254"/>
              <a:gd name="connsiteY9" fmla="*/ 63500 h 962025"/>
              <a:gd name="connsiteX10" fmla="*/ 495300 w 654254"/>
              <a:gd name="connsiteY10" fmla="*/ 66675 h 962025"/>
              <a:gd name="connsiteX11" fmla="*/ 501650 w 654254"/>
              <a:gd name="connsiteY11" fmla="*/ 76200 h 962025"/>
              <a:gd name="connsiteX12" fmla="*/ 511175 w 654254"/>
              <a:gd name="connsiteY12" fmla="*/ 82550 h 962025"/>
              <a:gd name="connsiteX13" fmla="*/ 555625 w 654254"/>
              <a:gd name="connsiteY13" fmla="*/ 149225 h 962025"/>
              <a:gd name="connsiteX14" fmla="*/ 558800 w 654254"/>
              <a:gd name="connsiteY14" fmla="*/ 158750 h 962025"/>
              <a:gd name="connsiteX15" fmla="*/ 581025 w 654254"/>
              <a:gd name="connsiteY15" fmla="*/ 190500 h 962025"/>
              <a:gd name="connsiteX16" fmla="*/ 593725 w 654254"/>
              <a:gd name="connsiteY16" fmla="*/ 209550 h 962025"/>
              <a:gd name="connsiteX17" fmla="*/ 612775 w 654254"/>
              <a:gd name="connsiteY17" fmla="*/ 241300 h 962025"/>
              <a:gd name="connsiteX18" fmla="*/ 635000 w 654254"/>
              <a:gd name="connsiteY18" fmla="*/ 285750 h 962025"/>
              <a:gd name="connsiteX19" fmla="*/ 641350 w 654254"/>
              <a:gd name="connsiteY19" fmla="*/ 304800 h 962025"/>
              <a:gd name="connsiteX20" fmla="*/ 644525 w 654254"/>
              <a:gd name="connsiteY20" fmla="*/ 314325 h 962025"/>
              <a:gd name="connsiteX21" fmla="*/ 654050 w 654254"/>
              <a:gd name="connsiteY21" fmla="*/ 346075 h 962025"/>
              <a:gd name="connsiteX22" fmla="*/ 650875 w 654254"/>
              <a:gd name="connsiteY22" fmla="*/ 422275 h 962025"/>
              <a:gd name="connsiteX23" fmla="*/ 644525 w 654254"/>
              <a:gd name="connsiteY23" fmla="*/ 552450 h 962025"/>
              <a:gd name="connsiteX24" fmla="*/ 635000 w 654254"/>
              <a:gd name="connsiteY24" fmla="*/ 574675 h 962025"/>
              <a:gd name="connsiteX25" fmla="*/ 628650 w 654254"/>
              <a:gd name="connsiteY25" fmla="*/ 593725 h 962025"/>
              <a:gd name="connsiteX26" fmla="*/ 622300 w 654254"/>
              <a:gd name="connsiteY26" fmla="*/ 606425 h 962025"/>
              <a:gd name="connsiteX27" fmla="*/ 609600 w 654254"/>
              <a:gd name="connsiteY27" fmla="*/ 631825 h 962025"/>
              <a:gd name="connsiteX28" fmla="*/ 596900 w 654254"/>
              <a:gd name="connsiteY28" fmla="*/ 654050 h 962025"/>
              <a:gd name="connsiteX29" fmla="*/ 584200 w 654254"/>
              <a:gd name="connsiteY29" fmla="*/ 679450 h 962025"/>
              <a:gd name="connsiteX30" fmla="*/ 581025 w 654254"/>
              <a:gd name="connsiteY30" fmla="*/ 688975 h 962025"/>
              <a:gd name="connsiteX31" fmla="*/ 571500 w 654254"/>
              <a:gd name="connsiteY31" fmla="*/ 701675 h 962025"/>
              <a:gd name="connsiteX32" fmla="*/ 565150 w 654254"/>
              <a:gd name="connsiteY32" fmla="*/ 714375 h 962025"/>
              <a:gd name="connsiteX33" fmla="*/ 552450 w 654254"/>
              <a:gd name="connsiteY33" fmla="*/ 733425 h 962025"/>
              <a:gd name="connsiteX34" fmla="*/ 546100 w 654254"/>
              <a:gd name="connsiteY34" fmla="*/ 742950 h 962025"/>
              <a:gd name="connsiteX35" fmla="*/ 533400 w 654254"/>
              <a:gd name="connsiteY35" fmla="*/ 765175 h 962025"/>
              <a:gd name="connsiteX36" fmla="*/ 523875 w 654254"/>
              <a:gd name="connsiteY36" fmla="*/ 774700 h 962025"/>
              <a:gd name="connsiteX37" fmla="*/ 498475 w 654254"/>
              <a:gd name="connsiteY37" fmla="*/ 822325 h 962025"/>
              <a:gd name="connsiteX38" fmla="*/ 479425 w 654254"/>
              <a:gd name="connsiteY38" fmla="*/ 847725 h 962025"/>
              <a:gd name="connsiteX39" fmla="*/ 476250 w 654254"/>
              <a:gd name="connsiteY39" fmla="*/ 857250 h 962025"/>
              <a:gd name="connsiteX40" fmla="*/ 457200 w 654254"/>
              <a:gd name="connsiteY40" fmla="*/ 879475 h 962025"/>
              <a:gd name="connsiteX41" fmla="*/ 444500 w 654254"/>
              <a:gd name="connsiteY41" fmla="*/ 898525 h 962025"/>
              <a:gd name="connsiteX42" fmla="*/ 438150 w 654254"/>
              <a:gd name="connsiteY42" fmla="*/ 908050 h 962025"/>
              <a:gd name="connsiteX43" fmla="*/ 428625 w 654254"/>
              <a:gd name="connsiteY43" fmla="*/ 914400 h 962025"/>
              <a:gd name="connsiteX44" fmla="*/ 412750 w 654254"/>
              <a:gd name="connsiteY44" fmla="*/ 930275 h 962025"/>
              <a:gd name="connsiteX45" fmla="*/ 396875 w 654254"/>
              <a:gd name="connsiteY45" fmla="*/ 946150 h 962025"/>
              <a:gd name="connsiteX46" fmla="*/ 384175 w 654254"/>
              <a:gd name="connsiteY46" fmla="*/ 962025 h 962025"/>
              <a:gd name="connsiteX0" fmla="*/ 0 w 654254"/>
              <a:gd name="connsiteY0" fmla="*/ 0 h 962025"/>
              <a:gd name="connsiteX1" fmla="*/ 330200 w 654254"/>
              <a:gd name="connsiteY1" fmla="*/ 6350 h 962025"/>
              <a:gd name="connsiteX2" fmla="*/ 349250 w 654254"/>
              <a:gd name="connsiteY2" fmla="*/ 9525 h 962025"/>
              <a:gd name="connsiteX3" fmla="*/ 400050 w 654254"/>
              <a:gd name="connsiteY3" fmla="*/ 19050 h 962025"/>
              <a:gd name="connsiteX4" fmla="*/ 419100 w 654254"/>
              <a:gd name="connsiteY4" fmla="*/ 25400 h 962025"/>
              <a:gd name="connsiteX5" fmla="*/ 428625 w 654254"/>
              <a:gd name="connsiteY5" fmla="*/ 31750 h 962025"/>
              <a:gd name="connsiteX6" fmla="*/ 447675 w 654254"/>
              <a:gd name="connsiteY6" fmla="*/ 38100 h 962025"/>
              <a:gd name="connsiteX7" fmla="*/ 476250 w 654254"/>
              <a:gd name="connsiteY7" fmla="*/ 53975 h 962025"/>
              <a:gd name="connsiteX8" fmla="*/ 485775 w 654254"/>
              <a:gd name="connsiteY8" fmla="*/ 63500 h 962025"/>
              <a:gd name="connsiteX9" fmla="*/ 495300 w 654254"/>
              <a:gd name="connsiteY9" fmla="*/ 66675 h 962025"/>
              <a:gd name="connsiteX10" fmla="*/ 501650 w 654254"/>
              <a:gd name="connsiteY10" fmla="*/ 76200 h 962025"/>
              <a:gd name="connsiteX11" fmla="*/ 511175 w 654254"/>
              <a:gd name="connsiteY11" fmla="*/ 82550 h 962025"/>
              <a:gd name="connsiteX12" fmla="*/ 555625 w 654254"/>
              <a:gd name="connsiteY12" fmla="*/ 149225 h 962025"/>
              <a:gd name="connsiteX13" fmla="*/ 558800 w 654254"/>
              <a:gd name="connsiteY13" fmla="*/ 158750 h 962025"/>
              <a:gd name="connsiteX14" fmla="*/ 581025 w 654254"/>
              <a:gd name="connsiteY14" fmla="*/ 190500 h 962025"/>
              <a:gd name="connsiteX15" fmla="*/ 593725 w 654254"/>
              <a:gd name="connsiteY15" fmla="*/ 209550 h 962025"/>
              <a:gd name="connsiteX16" fmla="*/ 612775 w 654254"/>
              <a:gd name="connsiteY16" fmla="*/ 241300 h 962025"/>
              <a:gd name="connsiteX17" fmla="*/ 635000 w 654254"/>
              <a:gd name="connsiteY17" fmla="*/ 285750 h 962025"/>
              <a:gd name="connsiteX18" fmla="*/ 641350 w 654254"/>
              <a:gd name="connsiteY18" fmla="*/ 304800 h 962025"/>
              <a:gd name="connsiteX19" fmla="*/ 644525 w 654254"/>
              <a:gd name="connsiteY19" fmla="*/ 314325 h 962025"/>
              <a:gd name="connsiteX20" fmla="*/ 654050 w 654254"/>
              <a:gd name="connsiteY20" fmla="*/ 346075 h 962025"/>
              <a:gd name="connsiteX21" fmla="*/ 650875 w 654254"/>
              <a:gd name="connsiteY21" fmla="*/ 422275 h 962025"/>
              <a:gd name="connsiteX22" fmla="*/ 644525 w 654254"/>
              <a:gd name="connsiteY22" fmla="*/ 552450 h 962025"/>
              <a:gd name="connsiteX23" fmla="*/ 635000 w 654254"/>
              <a:gd name="connsiteY23" fmla="*/ 574675 h 962025"/>
              <a:gd name="connsiteX24" fmla="*/ 628650 w 654254"/>
              <a:gd name="connsiteY24" fmla="*/ 593725 h 962025"/>
              <a:gd name="connsiteX25" fmla="*/ 622300 w 654254"/>
              <a:gd name="connsiteY25" fmla="*/ 606425 h 962025"/>
              <a:gd name="connsiteX26" fmla="*/ 609600 w 654254"/>
              <a:gd name="connsiteY26" fmla="*/ 631825 h 962025"/>
              <a:gd name="connsiteX27" fmla="*/ 596900 w 654254"/>
              <a:gd name="connsiteY27" fmla="*/ 654050 h 962025"/>
              <a:gd name="connsiteX28" fmla="*/ 584200 w 654254"/>
              <a:gd name="connsiteY28" fmla="*/ 679450 h 962025"/>
              <a:gd name="connsiteX29" fmla="*/ 581025 w 654254"/>
              <a:gd name="connsiteY29" fmla="*/ 688975 h 962025"/>
              <a:gd name="connsiteX30" fmla="*/ 571500 w 654254"/>
              <a:gd name="connsiteY30" fmla="*/ 701675 h 962025"/>
              <a:gd name="connsiteX31" fmla="*/ 565150 w 654254"/>
              <a:gd name="connsiteY31" fmla="*/ 714375 h 962025"/>
              <a:gd name="connsiteX32" fmla="*/ 552450 w 654254"/>
              <a:gd name="connsiteY32" fmla="*/ 733425 h 962025"/>
              <a:gd name="connsiteX33" fmla="*/ 546100 w 654254"/>
              <a:gd name="connsiteY33" fmla="*/ 742950 h 962025"/>
              <a:gd name="connsiteX34" fmla="*/ 533400 w 654254"/>
              <a:gd name="connsiteY34" fmla="*/ 765175 h 962025"/>
              <a:gd name="connsiteX35" fmla="*/ 523875 w 654254"/>
              <a:gd name="connsiteY35" fmla="*/ 774700 h 962025"/>
              <a:gd name="connsiteX36" fmla="*/ 498475 w 654254"/>
              <a:gd name="connsiteY36" fmla="*/ 822325 h 962025"/>
              <a:gd name="connsiteX37" fmla="*/ 479425 w 654254"/>
              <a:gd name="connsiteY37" fmla="*/ 847725 h 962025"/>
              <a:gd name="connsiteX38" fmla="*/ 476250 w 654254"/>
              <a:gd name="connsiteY38" fmla="*/ 857250 h 962025"/>
              <a:gd name="connsiteX39" fmla="*/ 457200 w 654254"/>
              <a:gd name="connsiteY39" fmla="*/ 879475 h 962025"/>
              <a:gd name="connsiteX40" fmla="*/ 444500 w 654254"/>
              <a:gd name="connsiteY40" fmla="*/ 898525 h 962025"/>
              <a:gd name="connsiteX41" fmla="*/ 438150 w 654254"/>
              <a:gd name="connsiteY41" fmla="*/ 908050 h 962025"/>
              <a:gd name="connsiteX42" fmla="*/ 428625 w 654254"/>
              <a:gd name="connsiteY42" fmla="*/ 914400 h 962025"/>
              <a:gd name="connsiteX43" fmla="*/ 412750 w 654254"/>
              <a:gd name="connsiteY43" fmla="*/ 930275 h 962025"/>
              <a:gd name="connsiteX44" fmla="*/ 396875 w 654254"/>
              <a:gd name="connsiteY44" fmla="*/ 946150 h 962025"/>
              <a:gd name="connsiteX45" fmla="*/ 384175 w 654254"/>
              <a:gd name="connsiteY45" fmla="*/ 962025 h 962025"/>
              <a:gd name="connsiteX0" fmla="*/ 0 w 654254"/>
              <a:gd name="connsiteY0" fmla="*/ 0 h 962025"/>
              <a:gd name="connsiteX1" fmla="*/ 330200 w 654254"/>
              <a:gd name="connsiteY1" fmla="*/ 6350 h 962025"/>
              <a:gd name="connsiteX2" fmla="*/ 349250 w 654254"/>
              <a:gd name="connsiteY2" fmla="*/ 9525 h 962025"/>
              <a:gd name="connsiteX3" fmla="*/ 400050 w 654254"/>
              <a:gd name="connsiteY3" fmla="*/ 19050 h 962025"/>
              <a:gd name="connsiteX4" fmla="*/ 419100 w 654254"/>
              <a:gd name="connsiteY4" fmla="*/ 25400 h 962025"/>
              <a:gd name="connsiteX5" fmla="*/ 428625 w 654254"/>
              <a:gd name="connsiteY5" fmla="*/ 31750 h 962025"/>
              <a:gd name="connsiteX6" fmla="*/ 438150 w 654254"/>
              <a:gd name="connsiteY6" fmla="*/ 44450 h 962025"/>
              <a:gd name="connsiteX7" fmla="*/ 476250 w 654254"/>
              <a:gd name="connsiteY7" fmla="*/ 53975 h 962025"/>
              <a:gd name="connsiteX8" fmla="*/ 485775 w 654254"/>
              <a:gd name="connsiteY8" fmla="*/ 63500 h 962025"/>
              <a:gd name="connsiteX9" fmla="*/ 495300 w 654254"/>
              <a:gd name="connsiteY9" fmla="*/ 66675 h 962025"/>
              <a:gd name="connsiteX10" fmla="*/ 501650 w 654254"/>
              <a:gd name="connsiteY10" fmla="*/ 76200 h 962025"/>
              <a:gd name="connsiteX11" fmla="*/ 511175 w 654254"/>
              <a:gd name="connsiteY11" fmla="*/ 82550 h 962025"/>
              <a:gd name="connsiteX12" fmla="*/ 555625 w 654254"/>
              <a:gd name="connsiteY12" fmla="*/ 149225 h 962025"/>
              <a:gd name="connsiteX13" fmla="*/ 558800 w 654254"/>
              <a:gd name="connsiteY13" fmla="*/ 158750 h 962025"/>
              <a:gd name="connsiteX14" fmla="*/ 581025 w 654254"/>
              <a:gd name="connsiteY14" fmla="*/ 190500 h 962025"/>
              <a:gd name="connsiteX15" fmla="*/ 593725 w 654254"/>
              <a:gd name="connsiteY15" fmla="*/ 209550 h 962025"/>
              <a:gd name="connsiteX16" fmla="*/ 612775 w 654254"/>
              <a:gd name="connsiteY16" fmla="*/ 241300 h 962025"/>
              <a:gd name="connsiteX17" fmla="*/ 635000 w 654254"/>
              <a:gd name="connsiteY17" fmla="*/ 285750 h 962025"/>
              <a:gd name="connsiteX18" fmla="*/ 641350 w 654254"/>
              <a:gd name="connsiteY18" fmla="*/ 304800 h 962025"/>
              <a:gd name="connsiteX19" fmla="*/ 644525 w 654254"/>
              <a:gd name="connsiteY19" fmla="*/ 314325 h 962025"/>
              <a:gd name="connsiteX20" fmla="*/ 654050 w 654254"/>
              <a:gd name="connsiteY20" fmla="*/ 346075 h 962025"/>
              <a:gd name="connsiteX21" fmla="*/ 650875 w 654254"/>
              <a:gd name="connsiteY21" fmla="*/ 422275 h 962025"/>
              <a:gd name="connsiteX22" fmla="*/ 644525 w 654254"/>
              <a:gd name="connsiteY22" fmla="*/ 552450 h 962025"/>
              <a:gd name="connsiteX23" fmla="*/ 635000 w 654254"/>
              <a:gd name="connsiteY23" fmla="*/ 574675 h 962025"/>
              <a:gd name="connsiteX24" fmla="*/ 628650 w 654254"/>
              <a:gd name="connsiteY24" fmla="*/ 593725 h 962025"/>
              <a:gd name="connsiteX25" fmla="*/ 622300 w 654254"/>
              <a:gd name="connsiteY25" fmla="*/ 606425 h 962025"/>
              <a:gd name="connsiteX26" fmla="*/ 609600 w 654254"/>
              <a:gd name="connsiteY26" fmla="*/ 631825 h 962025"/>
              <a:gd name="connsiteX27" fmla="*/ 596900 w 654254"/>
              <a:gd name="connsiteY27" fmla="*/ 654050 h 962025"/>
              <a:gd name="connsiteX28" fmla="*/ 584200 w 654254"/>
              <a:gd name="connsiteY28" fmla="*/ 679450 h 962025"/>
              <a:gd name="connsiteX29" fmla="*/ 581025 w 654254"/>
              <a:gd name="connsiteY29" fmla="*/ 688975 h 962025"/>
              <a:gd name="connsiteX30" fmla="*/ 571500 w 654254"/>
              <a:gd name="connsiteY30" fmla="*/ 701675 h 962025"/>
              <a:gd name="connsiteX31" fmla="*/ 565150 w 654254"/>
              <a:gd name="connsiteY31" fmla="*/ 714375 h 962025"/>
              <a:gd name="connsiteX32" fmla="*/ 552450 w 654254"/>
              <a:gd name="connsiteY32" fmla="*/ 733425 h 962025"/>
              <a:gd name="connsiteX33" fmla="*/ 546100 w 654254"/>
              <a:gd name="connsiteY33" fmla="*/ 742950 h 962025"/>
              <a:gd name="connsiteX34" fmla="*/ 533400 w 654254"/>
              <a:gd name="connsiteY34" fmla="*/ 765175 h 962025"/>
              <a:gd name="connsiteX35" fmla="*/ 523875 w 654254"/>
              <a:gd name="connsiteY35" fmla="*/ 774700 h 962025"/>
              <a:gd name="connsiteX36" fmla="*/ 498475 w 654254"/>
              <a:gd name="connsiteY36" fmla="*/ 822325 h 962025"/>
              <a:gd name="connsiteX37" fmla="*/ 479425 w 654254"/>
              <a:gd name="connsiteY37" fmla="*/ 847725 h 962025"/>
              <a:gd name="connsiteX38" fmla="*/ 476250 w 654254"/>
              <a:gd name="connsiteY38" fmla="*/ 857250 h 962025"/>
              <a:gd name="connsiteX39" fmla="*/ 457200 w 654254"/>
              <a:gd name="connsiteY39" fmla="*/ 879475 h 962025"/>
              <a:gd name="connsiteX40" fmla="*/ 444500 w 654254"/>
              <a:gd name="connsiteY40" fmla="*/ 898525 h 962025"/>
              <a:gd name="connsiteX41" fmla="*/ 438150 w 654254"/>
              <a:gd name="connsiteY41" fmla="*/ 908050 h 962025"/>
              <a:gd name="connsiteX42" fmla="*/ 428625 w 654254"/>
              <a:gd name="connsiteY42" fmla="*/ 914400 h 962025"/>
              <a:gd name="connsiteX43" fmla="*/ 412750 w 654254"/>
              <a:gd name="connsiteY43" fmla="*/ 930275 h 962025"/>
              <a:gd name="connsiteX44" fmla="*/ 396875 w 654254"/>
              <a:gd name="connsiteY44" fmla="*/ 946150 h 962025"/>
              <a:gd name="connsiteX45" fmla="*/ 384175 w 654254"/>
              <a:gd name="connsiteY45" fmla="*/ 962025 h 962025"/>
              <a:gd name="connsiteX0" fmla="*/ 0 w 654254"/>
              <a:gd name="connsiteY0" fmla="*/ 0 h 962025"/>
              <a:gd name="connsiteX1" fmla="*/ 330200 w 654254"/>
              <a:gd name="connsiteY1" fmla="*/ 6350 h 962025"/>
              <a:gd name="connsiteX2" fmla="*/ 349250 w 654254"/>
              <a:gd name="connsiteY2" fmla="*/ 9525 h 962025"/>
              <a:gd name="connsiteX3" fmla="*/ 400050 w 654254"/>
              <a:gd name="connsiteY3" fmla="*/ 19050 h 962025"/>
              <a:gd name="connsiteX4" fmla="*/ 419100 w 654254"/>
              <a:gd name="connsiteY4" fmla="*/ 25400 h 962025"/>
              <a:gd name="connsiteX5" fmla="*/ 428625 w 654254"/>
              <a:gd name="connsiteY5" fmla="*/ 31750 h 962025"/>
              <a:gd name="connsiteX6" fmla="*/ 438150 w 654254"/>
              <a:gd name="connsiteY6" fmla="*/ 44450 h 962025"/>
              <a:gd name="connsiteX7" fmla="*/ 485775 w 654254"/>
              <a:gd name="connsiteY7" fmla="*/ 63500 h 962025"/>
              <a:gd name="connsiteX8" fmla="*/ 495300 w 654254"/>
              <a:gd name="connsiteY8" fmla="*/ 66675 h 962025"/>
              <a:gd name="connsiteX9" fmla="*/ 501650 w 654254"/>
              <a:gd name="connsiteY9" fmla="*/ 76200 h 962025"/>
              <a:gd name="connsiteX10" fmla="*/ 511175 w 654254"/>
              <a:gd name="connsiteY10" fmla="*/ 82550 h 962025"/>
              <a:gd name="connsiteX11" fmla="*/ 555625 w 654254"/>
              <a:gd name="connsiteY11" fmla="*/ 149225 h 962025"/>
              <a:gd name="connsiteX12" fmla="*/ 558800 w 654254"/>
              <a:gd name="connsiteY12" fmla="*/ 158750 h 962025"/>
              <a:gd name="connsiteX13" fmla="*/ 581025 w 654254"/>
              <a:gd name="connsiteY13" fmla="*/ 190500 h 962025"/>
              <a:gd name="connsiteX14" fmla="*/ 593725 w 654254"/>
              <a:gd name="connsiteY14" fmla="*/ 209550 h 962025"/>
              <a:gd name="connsiteX15" fmla="*/ 612775 w 654254"/>
              <a:gd name="connsiteY15" fmla="*/ 241300 h 962025"/>
              <a:gd name="connsiteX16" fmla="*/ 635000 w 654254"/>
              <a:gd name="connsiteY16" fmla="*/ 285750 h 962025"/>
              <a:gd name="connsiteX17" fmla="*/ 641350 w 654254"/>
              <a:gd name="connsiteY17" fmla="*/ 304800 h 962025"/>
              <a:gd name="connsiteX18" fmla="*/ 644525 w 654254"/>
              <a:gd name="connsiteY18" fmla="*/ 314325 h 962025"/>
              <a:gd name="connsiteX19" fmla="*/ 654050 w 654254"/>
              <a:gd name="connsiteY19" fmla="*/ 346075 h 962025"/>
              <a:gd name="connsiteX20" fmla="*/ 650875 w 654254"/>
              <a:gd name="connsiteY20" fmla="*/ 422275 h 962025"/>
              <a:gd name="connsiteX21" fmla="*/ 644525 w 654254"/>
              <a:gd name="connsiteY21" fmla="*/ 552450 h 962025"/>
              <a:gd name="connsiteX22" fmla="*/ 635000 w 654254"/>
              <a:gd name="connsiteY22" fmla="*/ 574675 h 962025"/>
              <a:gd name="connsiteX23" fmla="*/ 628650 w 654254"/>
              <a:gd name="connsiteY23" fmla="*/ 593725 h 962025"/>
              <a:gd name="connsiteX24" fmla="*/ 622300 w 654254"/>
              <a:gd name="connsiteY24" fmla="*/ 606425 h 962025"/>
              <a:gd name="connsiteX25" fmla="*/ 609600 w 654254"/>
              <a:gd name="connsiteY25" fmla="*/ 631825 h 962025"/>
              <a:gd name="connsiteX26" fmla="*/ 596900 w 654254"/>
              <a:gd name="connsiteY26" fmla="*/ 654050 h 962025"/>
              <a:gd name="connsiteX27" fmla="*/ 584200 w 654254"/>
              <a:gd name="connsiteY27" fmla="*/ 679450 h 962025"/>
              <a:gd name="connsiteX28" fmla="*/ 581025 w 654254"/>
              <a:gd name="connsiteY28" fmla="*/ 688975 h 962025"/>
              <a:gd name="connsiteX29" fmla="*/ 571500 w 654254"/>
              <a:gd name="connsiteY29" fmla="*/ 701675 h 962025"/>
              <a:gd name="connsiteX30" fmla="*/ 565150 w 654254"/>
              <a:gd name="connsiteY30" fmla="*/ 714375 h 962025"/>
              <a:gd name="connsiteX31" fmla="*/ 552450 w 654254"/>
              <a:gd name="connsiteY31" fmla="*/ 733425 h 962025"/>
              <a:gd name="connsiteX32" fmla="*/ 546100 w 654254"/>
              <a:gd name="connsiteY32" fmla="*/ 742950 h 962025"/>
              <a:gd name="connsiteX33" fmla="*/ 533400 w 654254"/>
              <a:gd name="connsiteY33" fmla="*/ 765175 h 962025"/>
              <a:gd name="connsiteX34" fmla="*/ 523875 w 654254"/>
              <a:gd name="connsiteY34" fmla="*/ 774700 h 962025"/>
              <a:gd name="connsiteX35" fmla="*/ 498475 w 654254"/>
              <a:gd name="connsiteY35" fmla="*/ 822325 h 962025"/>
              <a:gd name="connsiteX36" fmla="*/ 479425 w 654254"/>
              <a:gd name="connsiteY36" fmla="*/ 847725 h 962025"/>
              <a:gd name="connsiteX37" fmla="*/ 476250 w 654254"/>
              <a:gd name="connsiteY37" fmla="*/ 857250 h 962025"/>
              <a:gd name="connsiteX38" fmla="*/ 457200 w 654254"/>
              <a:gd name="connsiteY38" fmla="*/ 879475 h 962025"/>
              <a:gd name="connsiteX39" fmla="*/ 444500 w 654254"/>
              <a:gd name="connsiteY39" fmla="*/ 898525 h 962025"/>
              <a:gd name="connsiteX40" fmla="*/ 438150 w 654254"/>
              <a:gd name="connsiteY40" fmla="*/ 908050 h 962025"/>
              <a:gd name="connsiteX41" fmla="*/ 428625 w 654254"/>
              <a:gd name="connsiteY41" fmla="*/ 914400 h 962025"/>
              <a:gd name="connsiteX42" fmla="*/ 412750 w 654254"/>
              <a:gd name="connsiteY42" fmla="*/ 930275 h 962025"/>
              <a:gd name="connsiteX43" fmla="*/ 396875 w 654254"/>
              <a:gd name="connsiteY43" fmla="*/ 946150 h 962025"/>
              <a:gd name="connsiteX44" fmla="*/ 384175 w 654254"/>
              <a:gd name="connsiteY44" fmla="*/ 962025 h 962025"/>
              <a:gd name="connsiteX0" fmla="*/ 0 w 654254"/>
              <a:gd name="connsiteY0" fmla="*/ 0 h 962025"/>
              <a:gd name="connsiteX1" fmla="*/ 330200 w 654254"/>
              <a:gd name="connsiteY1" fmla="*/ 6350 h 962025"/>
              <a:gd name="connsiteX2" fmla="*/ 349250 w 654254"/>
              <a:gd name="connsiteY2" fmla="*/ 9525 h 962025"/>
              <a:gd name="connsiteX3" fmla="*/ 400050 w 654254"/>
              <a:gd name="connsiteY3" fmla="*/ 19050 h 962025"/>
              <a:gd name="connsiteX4" fmla="*/ 419100 w 654254"/>
              <a:gd name="connsiteY4" fmla="*/ 25400 h 962025"/>
              <a:gd name="connsiteX5" fmla="*/ 428625 w 654254"/>
              <a:gd name="connsiteY5" fmla="*/ 31750 h 962025"/>
              <a:gd name="connsiteX6" fmla="*/ 485775 w 654254"/>
              <a:gd name="connsiteY6" fmla="*/ 63500 h 962025"/>
              <a:gd name="connsiteX7" fmla="*/ 495300 w 654254"/>
              <a:gd name="connsiteY7" fmla="*/ 66675 h 962025"/>
              <a:gd name="connsiteX8" fmla="*/ 501650 w 654254"/>
              <a:gd name="connsiteY8" fmla="*/ 76200 h 962025"/>
              <a:gd name="connsiteX9" fmla="*/ 511175 w 654254"/>
              <a:gd name="connsiteY9" fmla="*/ 82550 h 962025"/>
              <a:gd name="connsiteX10" fmla="*/ 555625 w 654254"/>
              <a:gd name="connsiteY10" fmla="*/ 149225 h 962025"/>
              <a:gd name="connsiteX11" fmla="*/ 558800 w 654254"/>
              <a:gd name="connsiteY11" fmla="*/ 158750 h 962025"/>
              <a:gd name="connsiteX12" fmla="*/ 581025 w 654254"/>
              <a:gd name="connsiteY12" fmla="*/ 190500 h 962025"/>
              <a:gd name="connsiteX13" fmla="*/ 593725 w 654254"/>
              <a:gd name="connsiteY13" fmla="*/ 209550 h 962025"/>
              <a:gd name="connsiteX14" fmla="*/ 612775 w 654254"/>
              <a:gd name="connsiteY14" fmla="*/ 241300 h 962025"/>
              <a:gd name="connsiteX15" fmla="*/ 635000 w 654254"/>
              <a:gd name="connsiteY15" fmla="*/ 285750 h 962025"/>
              <a:gd name="connsiteX16" fmla="*/ 641350 w 654254"/>
              <a:gd name="connsiteY16" fmla="*/ 304800 h 962025"/>
              <a:gd name="connsiteX17" fmla="*/ 644525 w 654254"/>
              <a:gd name="connsiteY17" fmla="*/ 314325 h 962025"/>
              <a:gd name="connsiteX18" fmla="*/ 654050 w 654254"/>
              <a:gd name="connsiteY18" fmla="*/ 346075 h 962025"/>
              <a:gd name="connsiteX19" fmla="*/ 650875 w 654254"/>
              <a:gd name="connsiteY19" fmla="*/ 422275 h 962025"/>
              <a:gd name="connsiteX20" fmla="*/ 644525 w 654254"/>
              <a:gd name="connsiteY20" fmla="*/ 552450 h 962025"/>
              <a:gd name="connsiteX21" fmla="*/ 635000 w 654254"/>
              <a:gd name="connsiteY21" fmla="*/ 574675 h 962025"/>
              <a:gd name="connsiteX22" fmla="*/ 628650 w 654254"/>
              <a:gd name="connsiteY22" fmla="*/ 593725 h 962025"/>
              <a:gd name="connsiteX23" fmla="*/ 622300 w 654254"/>
              <a:gd name="connsiteY23" fmla="*/ 606425 h 962025"/>
              <a:gd name="connsiteX24" fmla="*/ 609600 w 654254"/>
              <a:gd name="connsiteY24" fmla="*/ 631825 h 962025"/>
              <a:gd name="connsiteX25" fmla="*/ 596900 w 654254"/>
              <a:gd name="connsiteY25" fmla="*/ 654050 h 962025"/>
              <a:gd name="connsiteX26" fmla="*/ 584200 w 654254"/>
              <a:gd name="connsiteY26" fmla="*/ 679450 h 962025"/>
              <a:gd name="connsiteX27" fmla="*/ 581025 w 654254"/>
              <a:gd name="connsiteY27" fmla="*/ 688975 h 962025"/>
              <a:gd name="connsiteX28" fmla="*/ 571500 w 654254"/>
              <a:gd name="connsiteY28" fmla="*/ 701675 h 962025"/>
              <a:gd name="connsiteX29" fmla="*/ 565150 w 654254"/>
              <a:gd name="connsiteY29" fmla="*/ 714375 h 962025"/>
              <a:gd name="connsiteX30" fmla="*/ 552450 w 654254"/>
              <a:gd name="connsiteY30" fmla="*/ 733425 h 962025"/>
              <a:gd name="connsiteX31" fmla="*/ 546100 w 654254"/>
              <a:gd name="connsiteY31" fmla="*/ 742950 h 962025"/>
              <a:gd name="connsiteX32" fmla="*/ 533400 w 654254"/>
              <a:gd name="connsiteY32" fmla="*/ 765175 h 962025"/>
              <a:gd name="connsiteX33" fmla="*/ 523875 w 654254"/>
              <a:gd name="connsiteY33" fmla="*/ 774700 h 962025"/>
              <a:gd name="connsiteX34" fmla="*/ 498475 w 654254"/>
              <a:gd name="connsiteY34" fmla="*/ 822325 h 962025"/>
              <a:gd name="connsiteX35" fmla="*/ 479425 w 654254"/>
              <a:gd name="connsiteY35" fmla="*/ 847725 h 962025"/>
              <a:gd name="connsiteX36" fmla="*/ 476250 w 654254"/>
              <a:gd name="connsiteY36" fmla="*/ 857250 h 962025"/>
              <a:gd name="connsiteX37" fmla="*/ 457200 w 654254"/>
              <a:gd name="connsiteY37" fmla="*/ 879475 h 962025"/>
              <a:gd name="connsiteX38" fmla="*/ 444500 w 654254"/>
              <a:gd name="connsiteY38" fmla="*/ 898525 h 962025"/>
              <a:gd name="connsiteX39" fmla="*/ 438150 w 654254"/>
              <a:gd name="connsiteY39" fmla="*/ 908050 h 962025"/>
              <a:gd name="connsiteX40" fmla="*/ 428625 w 654254"/>
              <a:gd name="connsiteY40" fmla="*/ 914400 h 962025"/>
              <a:gd name="connsiteX41" fmla="*/ 412750 w 654254"/>
              <a:gd name="connsiteY41" fmla="*/ 930275 h 962025"/>
              <a:gd name="connsiteX42" fmla="*/ 396875 w 654254"/>
              <a:gd name="connsiteY42" fmla="*/ 946150 h 962025"/>
              <a:gd name="connsiteX43" fmla="*/ 384175 w 654254"/>
              <a:gd name="connsiteY43" fmla="*/ 962025 h 962025"/>
              <a:gd name="connsiteX0" fmla="*/ 0 w 654254"/>
              <a:gd name="connsiteY0" fmla="*/ 0 h 962025"/>
              <a:gd name="connsiteX1" fmla="*/ 330200 w 654254"/>
              <a:gd name="connsiteY1" fmla="*/ 6350 h 962025"/>
              <a:gd name="connsiteX2" fmla="*/ 349250 w 654254"/>
              <a:gd name="connsiteY2" fmla="*/ 9525 h 962025"/>
              <a:gd name="connsiteX3" fmla="*/ 400050 w 654254"/>
              <a:gd name="connsiteY3" fmla="*/ 19050 h 962025"/>
              <a:gd name="connsiteX4" fmla="*/ 419100 w 654254"/>
              <a:gd name="connsiteY4" fmla="*/ 25400 h 962025"/>
              <a:gd name="connsiteX5" fmla="*/ 485775 w 654254"/>
              <a:gd name="connsiteY5" fmla="*/ 63500 h 962025"/>
              <a:gd name="connsiteX6" fmla="*/ 495300 w 654254"/>
              <a:gd name="connsiteY6" fmla="*/ 66675 h 962025"/>
              <a:gd name="connsiteX7" fmla="*/ 501650 w 654254"/>
              <a:gd name="connsiteY7" fmla="*/ 76200 h 962025"/>
              <a:gd name="connsiteX8" fmla="*/ 511175 w 654254"/>
              <a:gd name="connsiteY8" fmla="*/ 82550 h 962025"/>
              <a:gd name="connsiteX9" fmla="*/ 555625 w 654254"/>
              <a:gd name="connsiteY9" fmla="*/ 149225 h 962025"/>
              <a:gd name="connsiteX10" fmla="*/ 558800 w 654254"/>
              <a:gd name="connsiteY10" fmla="*/ 158750 h 962025"/>
              <a:gd name="connsiteX11" fmla="*/ 581025 w 654254"/>
              <a:gd name="connsiteY11" fmla="*/ 190500 h 962025"/>
              <a:gd name="connsiteX12" fmla="*/ 593725 w 654254"/>
              <a:gd name="connsiteY12" fmla="*/ 209550 h 962025"/>
              <a:gd name="connsiteX13" fmla="*/ 612775 w 654254"/>
              <a:gd name="connsiteY13" fmla="*/ 241300 h 962025"/>
              <a:gd name="connsiteX14" fmla="*/ 635000 w 654254"/>
              <a:gd name="connsiteY14" fmla="*/ 285750 h 962025"/>
              <a:gd name="connsiteX15" fmla="*/ 641350 w 654254"/>
              <a:gd name="connsiteY15" fmla="*/ 304800 h 962025"/>
              <a:gd name="connsiteX16" fmla="*/ 644525 w 654254"/>
              <a:gd name="connsiteY16" fmla="*/ 314325 h 962025"/>
              <a:gd name="connsiteX17" fmla="*/ 654050 w 654254"/>
              <a:gd name="connsiteY17" fmla="*/ 346075 h 962025"/>
              <a:gd name="connsiteX18" fmla="*/ 650875 w 654254"/>
              <a:gd name="connsiteY18" fmla="*/ 422275 h 962025"/>
              <a:gd name="connsiteX19" fmla="*/ 644525 w 654254"/>
              <a:gd name="connsiteY19" fmla="*/ 552450 h 962025"/>
              <a:gd name="connsiteX20" fmla="*/ 635000 w 654254"/>
              <a:gd name="connsiteY20" fmla="*/ 574675 h 962025"/>
              <a:gd name="connsiteX21" fmla="*/ 628650 w 654254"/>
              <a:gd name="connsiteY21" fmla="*/ 593725 h 962025"/>
              <a:gd name="connsiteX22" fmla="*/ 622300 w 654254"/>
              <a:gd name="connsiteY22" fmla="*/ 606425 h 962025"/>
              <a:gd name="connsiteX23" fmla="*/ 609600 w 654254"/>
              <a:gd name="connsiteY23" fmla="*/ 631825 h 962025"/>
              <a:gd name="connsiteX24" fmla="*/ 596900 w 654254"/>
              <a:gd name="connsiteY24" fmla="*/ 654050 h 962025"/>
              <a:gd name="connsiteX25" fmla="*/ 584200 w 654254"/>
              <a:gd name="connsiteY25" fmla="*/ 679450 h 962025"/>
              <a:gd name="connsiteX26" fmla="*/ 581025 w 654254"/>
              <a:gd name="connsiteY26" fmla="*/ 688975 h 962025"/>
              <a:gd name="connsiteX27" fmla="*/ 571500 w 654254"/>
              <a:gd name="connsiteY27" fmla="*/ 701675 h 962025"/>
              <a:gd name="connsiteX28" fmla="*/ 565150 w 654254"/>
              <a:gd name="connsiteY28" fmla="*/ 714375 h 962025"/>
              <a:gd name="connsiteX29" fmla="*/ 552450 w 654254"/>
              <a:gd name="connsiteY29" fmla="*/ 733425 h 962025"/>
              <a:gd name="connsiteX30" fmla="*/ 546100 w 654254"/>
              <a:gd name="connsiteY30" fmla="*/ 742950 h 962025"/>
              <a:gd name="connsiteX31" fmla="*/ 533400 w 654254"/>
              <a:gd name="connsiteY31" fmla="*/ 765175 h 962025"/>
              <a:gd name="connsiteX32" fmla="*/ 523875 w 654254"/>
              <a:gd name="connsiteY32" fmla="*/ 774700 h 962025"/>
              <a:gd name="connsiteX33" fmla="*/ 498475 w 654254"/>
              <a:gd name="connsiteY33" fmla="*/ 822325 h 962025"/>
              <a:gd name="connsiteX34" fmla="*/ 479425 w 654254"/>
              <a:gd name="connsiteY34" fmla="*/ 847725 h 962025"/>
              <a:gd name="connsiteX35" fmla="*/ 476250 w 654254"/>
              <a:gd name="connsiteY35" fmla="*/ 857250 h 962025"/>
              <a:gd name="connsiteX36" fmla="*/ 457200 w 654254"/>
              <a:gd name="connsiteY36" fmla="*/ 879475 h 962025"/>
              <a:gd name="connsiteX37" fmla="*/ 444500 w 654254"/>
              <a:gd name="connsiteY37" fmla="*/ 898525 h 962025"/>
              <a:gd name="connsiteX38" fmla="*/ 438150 w 654254"/>
              <a:gd name="connsiteY38" fmla="*/ 908050 h 962025"/>
              <a:gd name="connsiteX39" fmla="*/ 428625 w 654254"/>
              <a:gd name="connsiteY39" fmla="*/ 914400 h 962025"/>
              <a:gd name="connsiteX40" fmla="*/ 412750 w 654254"/>
              <a:gd name="connsiteY40" fmla="*/ 930275 h 962025"/>
              <a:gd name="connsiteX41" fmla="*/ 396875 w 654254"/>
              <a:gd name="connsiteY41" fmla="*/ 946150 h 962025"/>
              <a:gd name="connsiteX42" fmla="*/ 384175 w 654254"/>
              <a:gd name="connsiteY42" fmla="*/ 962025 h 962025"/>
              <a:gd name="connsiteX0" fmla="*/ 0 w 654254"/>
              <a:gd name="connsiteY0" fmla="*/ 0 h 962025"/>
              <a:gd name="connsiteX1" fmla="*/ 330200 w 654254"/>
              <a:gd name="connsiteY1" fmla="*/ 6350 h 962025"/>
              <a:gd name="connsiteX2" fmla="*/ 349250 w 654254"/>
              <a:gd name="connsiteY2" fmla="*/ 9525 h 962025"/>
              <a:gd name="connsiteX3" fmla="*/ 400050 w 654254"/>
              <a:gd name="connsiteY3" fmla="*/ 19050 h 962025"/>
              <a:gd name="connsiteX4" fmla="*/ 485775 w 654254"/>
              <a:gd name="connsiteY4" fmla="*/ 63500 h 962025"/>
              <a:gd name="connsiteX5" fmla="*/ 495300 w 654254"/>
              <a:gd name="connsiteY5" fmla="*/ 66675 h 962025"/>
              <a:gd name="connsiteX6" fmla="*/ 501650 w 654254"/>
              <a:gd name="connsiteY6" fmla="*/ 76200 h 962025"/>
              <a:gd name="connsiteX7" fmla="*/ 511175 w 654254"/>
              <a:gd name="connsiteY7" fmla="*/ 82550 h 962025"/>
              <a:gd name="connsiteX8" fmla="*/ 555625 w 654254"/>
              <a:gd name="connsiteY8" fmla="*/ 149225 h 962025"/>
              <a:gd name="connsiteX9" fmla="*/ 558800 w 654254"/>
              <a:gd name="connsiteY9" fmla="*/ 158750 h 962025"/>
              <a:gd name="connsiteX10" fmla="*/ 581025 w 654254"/>
              <a:gd name="connsiteY10" fmla="*/ 190500 h 962025"/>
              <a:gd name="connsiteX11" fmla="*/ 593725 w 654254"/>
              <a:gd name="connsiteY11" fmla="*/ 209550 h 962025"/>
              <a:gd name="connsiteX12" fmla="*/ 612775 w 654254"/>
              <a:gd name="connsiteY12" fmla="*/ 241300 h 962025"/>
              <a:gd name="connsiteX13" fmla="*/ 635000 w 654254"/>
              <a:gd name="connsiteY13" fmla="*/ 285750 h 962025"/>
              <a:gd name="connsiteX14" fmla="*/ 641350 w 654254"/>
              <a:gd name="connsiteY14" fmla="*/ 304800 h 962025"/>
              <a:gd name="connsiteX15" fmla="*/ 644525 w 654254"/>
              <a:gd name="connsiteY15" fmla="*/ 314325 h 962025"/>
              <a:gd name="connsiteX16" fmla="*/ 654050 w 654254"/>
              <a:gd name="connsiteY16" fmla="*/ 346075 h 962025"/>
              <a:gd name="connsiteX17" fmla="*/ 650875 w 654254"/>
              <a:gd name="connsiteY17" fmla="*/ 422275 h 962025"/>
              <a:gd name="connsiteX18" fmla="*/ 644525 w 654254"/>
              <a:gd name="connsiteY18" fmla="*/ 552450 h 962025"/>
              <a:gd name="connsiteX19" fmla="*/ 635000 w 654254"/>
              <a:gd name="connsiteY19" fmla="*/ 574675 h 962025"/>
              <a:gd name="connsiteX20" fmla="*/ 628650 w 654254"/>
              <a:gd name="connsiteY20" fmla="*/ 593725 h 962025"/>
              <a:gd name="connsiteX21" fmla="*/ 622300 w 654254"/>
              <a:gd name="connsiteY21" fmla="*/ 606425 h 962025"/>
              <a:gd name="connsiteX22" fmla="*/ 609600 w 654254"/>
              <a:gd name="connsiteY22" fmla="*/ 631825 h 962025"/>
              <a:gd name="connsiteX23" fmla="*/ 596900 w 654254"/>
              <a:gd name="connsiteY23" fmla="*/ 654050 h 962025"/>
              <a:gd name="connsiteX24" fmla="*/ 584200 w 654254"/>
              <a:gd name="connsiteY24" fmla="*/ 679450 h 962025"/>
              <a:gd name="connsiteX25" fmla="*/ 581025 w 654254"/>
              <a:gd name="connsiteY25" fmla="*/ 688975 h 962025"/>
              <a:gd name="connsiteX26" fmla="*/ 571500 w 654254"/>
              <a:gd name="connsiteY26" fmla="*/ 701675 h 962025"/>
              <a:gd name="connsiteX27" fmla="*/ 565150 w 654254"/>
              <a:gd name="connsiteY27" fmla="*/ 714375 h 962025"/>
              <a:gd name="connsiteX28" fmla="*/ 552450 w 654254"/>
              <a:gd name="connsiteY28" fmla="*/ 733425 h 962025"/>
              <a:gd name="connsiteX29" fmla="*/ 546100 w 654254"/>
              <a:gd name="connsiteY29" fmla="*/ 742950 h 962025"/>
              <a:gd name="connsiteX30" fmla="*/ 533400 w 654254"/>
              <a:gd name="connsiteY30" fmla="*/ 765175 h 962025"/>
              <a:gd name="connsiteX31" fmla="*/ 523875 w 654254"/>
              <a:gd name="connsiteY31" fmla="*/ 774700 h 962025"/>
              <a:gd name="connsiteX32" fmla="*/ 498475 w 654254"/>
              <a:gd name="connsiteY32" fmla="*/ 822325 h 962025"/>
              <a:gd name="connsiteX33" fmla="*/ 479425 w 654254"/>
              <a:gd name="connsiteY33" fmla="*/ 847725 h 962025"/>
              <a:gd name="connsiteX34" fmla="*/ 476250 w 654254"/>
              <a:gd name="connsiteY34" fmla="*/ 857250 h 962025"/>
              <a:gd name="connsiteX35" fmla="*/ 457200 w 654254"/>
              <a:gd name="connsiteY35" fmla="*/ 879475 h 962025"/>
              <a:gd name="connsiteX36" fmla="*/ 444500 w 654254"/>
              <a:gd name="connsiteY36" fmla="*/ 898525 h 962025"/>
              <a:gd name="connsiteX37" fmla="*/ 438150 w 654254"/>
              <a:gd name="connsiteY37" fmla="*/ 908050 h 962025"/>
              <a:gd name="connsiteX38" fmla="*/ 428625 w 654254"/>
              <a:gd name="connsiteY38" fmla="*/ 914400 h 962025"/>
              <a:gd name="connsiteX39" fmla="*/ 412750 w 654254"/>
              <a:gd name="connsiteY39" fmla="*/ 930275 h 962025"/>
              <a:gd name="connsiteX40" fmla="*/ 396875 w 654254"/>
              <a:gd name="connsiteY40" fmla="*/ 946150 h 962025"/>
              <a:gd name="connsiteX41" fmla="*/ 384175 w 654254"/>
              <a:gd name="connsiteY41" fmla="*/ 962025 h 962025"/>
              <a:gd name="connsiteX0" fmla="*/ 0 w 654254"/>
              <a:gd name="connsiteY0" fmla="*/ 0 h 962025"/>
              <a:gd name="connsiteX1" fmla="*/ 330200 w 654254"/>
              <a:gd name="connsiteY1" fmla="*/ 6350 h 962025"/>
              <a:gd name="connsiteX2" fmla="*/ 400050 w 654254"/>
              <a:gd name="connsiteY2" fmla="*/ 19050 h 962025"/>
              <a:gd name="connsiteX3" fmla="*/ 485775 w 654254"/>
              <a:gd name="connsiteY3" fmla="*/ 63500 h 962025"/>
              <a:gd name="connsiteX4" fmla="*/ 495300 w 654254"/>
              <a:gd name="connsiteY4" fmla="*/ 66675 h 962025"/>
              <a:gd name="connsiteX5" fmla="*/ 501650 w 654254"/>
              <a:gd name="connsiteY5" fmla="*/ 76200 h 962025"/>
              <a:gd name="connsiteX6" fmla="*/ 511175 w 654254"/>
              <a:gd name="connsiteY6" fmla="*/ 82550 h 962025"/>
              <a:gd name="connsiteX7" fmla="*/ 555625 w 654254"/>
              <a:gd name="connsiteY7" fmla="*/ 149225 h 962025"/>
              <a:gd name="connsiteX8" fmla="*/ 558800 w 654254"/>
              <a:gd name="connsiteY8" fmla="*/ 158750 h 962025"/>
              <a:gd name="connsiteX9" fmla="*/ 581025 w 654254"/>
              <a:gd name="connsiteY9" fmla="*/ 190500 h 962025"/>
              <a:gd name="connsiteX10" fmla="*/ 593725 w 654254"/>
              <a:gd name="connsiteY10" fmla="*/ 209550 h 962025"/>
              <a:gd name="connsiteX11" fmla="*/ 612775 w 654254"/>
              <a:gd name="connsiteY11" fmla="*/ 241300 h 962025"/>
              <a:gd name="connsiteX12" fmla="*/ 635000 w 654254"/>
              <a:gd name="connsiteY12" fmla="*/ 285750 h 962025"/>
              <a:gd name="connsiteX13" fmla="*/ 641350 w 654254"/>
              <a:gd name="connsiteY13" fmla="*/ 304800 h 962025"/>
              <a:gd name="connsiteX14" fmla="*/ 644525 w 654254"/>
              <a:gd name="connsiteY14" fmla="*/ 314325 h 962025"/>
              <a:gd name="connsiteX15" fmla="*/ 654050 w 654254"/>
              <a:gd name="connsiteY15" fmla="*/ 346075 h 962025"/>
              <a:gd name="connsiteX16" fmla="*/ 650875 w 654254"/>
              <a:gd name="connsiteY16" fmla="*/ 422275 h 962025"/>
              <a:gd name="connsiteX17" fmla="*/ 644525 w 654254"/>
              <a:gd name="connsiteY17" fmla="*/ 552450 h 962025"/>
              <a:gd name="connsiteX18" fmla="*/ 635000 w 654254"/>
              <a:gd name="connsiteY18" fmla="*/ 574675 h 962025"/>
              <a:gd name="connsiteX19" fmla="*/ 628650 w 654254"/>
              <a:gd name="connsiteY19" fmla="*/ 593725 h 962025"/>
              <a:gd name="connsiteX20" fmla="*/ 622300 w 654254"/>
              <a:gd name="connsiteY20" fmla="*/ 606425 h 962025"/>
              <a:gd name="connsiteX21" fmla="*/ 609600 w 654254"/>
              <a:gd name="connsiteY21" fmla="*/ 631825 h 962025"/>
              <a:gd name="connsiteX22" fmla="*/ 596900 w 654254"/>
              <a:gd name="connsiteY22" fmla="*/ 654050 h 962025"/>
              <a:gd name="connsiteX23" fmla="*/ 584200 w 654254"/>
              <a:gd name="connsiteY23" fmla="*/ 679450 h 962025"/>
              <a:gd name="connsiteX24" fmla="*/ 581025 w 654254"/>
              <a:gd name="connsiteY24" fmla="*/ 688975 h 962025"/>
              <a:gd name="connsiteX25" fmla="*/ 571500 w 654254"/>
              <a:gd name="connsiteY25" fmla="*/ 701675 h 962025"/>
              <a:gd name="connsiteX26" fmla="*/ 565150 w 654254"/>
              <a:gd name="connsiteY26" fmla="*/ 714375 h 962025"/>
              <a:gd name="connsiteX27" fmla="*/ 552450 w 654254"/>
              <a:gd name="connsiteY27" fmla="*/ 733425 h 962025"/>
              <a:gd name="connsiteX28" fmla="*/ 546100 w 654254"/>
              <a:gd name="connsiteY28" fmla="*/ 742950 h 962025"/>
              <a:gd name="connsiteX29" fmla="*/ 533400 w 654254"/>
              <a:gd name="connsiteY29" fmla="*/ 765175 h 962025"/>
              <a:gd name="connsiteX30" fmla="*/ 523875 w 654254"/>
              <a:gd name="connsiteY30" fmla="*/ 774700 h 962025"/>
              <a:gd name="connsiteX31" fmla="*/ 498475 w 654254"/>
              <a:gd name="connsiteY31" fmla="*/ 822325 h 962025"/>
              <a:gd name="connsiteX32" fmla="*/ 479425 w 654254"/>
              <a:gd name="connsiteY32" fmla="*/ 847725 h 962025"/>
              <a:gd name="connsiteX33" fmla="*/ 476250 w 654254"/>
              <a:gd name="connsiteY33" fmla="*/ 857250 h 962025"/>
              <a:gd name="connsiteX34" fmla="*/ 457200 w 654254"/>
              <a:gd name="connsiteY34" fmla="*/ 879475 h 962025"/>
              <a:gd name="connsiteX35" fmla="*/ 444500 w 654254"/>
              <a:gd name="connsiteY35" fmla="*/ 898525 h 962025"/>
              <a:gd name="connsiteX36" fmla="*/ 438150 w 654254"/>
              <a:gd name="connsiteY36" fmla="*/ 908050 h 962025"/>
              <a:gd name="connsiteX37" fmla="*/ 428625 w 654254"/>
              <a:gd name="connsiteY37" fmla="*/ 914400 h 962025"/>
              <a:gd name="connsiteX38" fmla="*/ 412750 w 654254"/>
              <a:gd name="connsiteY38" fmla="*/ 930275 h 962025"/>
              <a:gd name="connsiteX39" fmla="*/ 396875 w 654254"/>
              <a:gd name="connsiteY39" fmla="*/ 946150 h 962025"/>
              <a:gd name="connsiteX40" fmla="*/ 384175 w 654254"/>
              <a:gd name="connsiteY40" fmla="*/ 962025 h 962025"/>
              <a:gd name="connsiteX0" fmla="*/ 0 w 654254"/>
              <a:gd name="connsiteY0" fmla="*/ 0 h 962025"/>
              <a:gd name="connsiteX1" fmla="*/ 330200 w 654254"/>
              <a:gd name="connsiteY1" fmla="*/ 6350 h 962025"/>
              <a:gd name="connsiteX2" fmla="*/ 400050 w 654254"/>
              <a:gd name="connsiteY2" fmla="*/ 19050 h 962025"/>
              <a:gd name="connsiteX3" fmla="*/ 485775 w 654254"/>
              <a:gd name="connsiteY3" fmla="*/ 63500 h 962025"/>
              <a:gd name="connsiteX4" fmla="*/ 495300 w 654254"/>
              <a:gd name="connsiteY4" fmla="*/ 66675 h 962025"/>
              <a:gd name="connsiteX5" fmla="*/ 511175 w 654254"/>
              <a:gd name="connsiteY5" fmla="*/ 82550 h 962025"/>
              <a:gd name="connsiteX6" fmla="*/ 555625 w 654254"/>
              <a:gd name="connsiteY6" fmla="*/ 149225 h 962025"/>
              <a:gd name="connsiteX7" fmla="*/ 558800 w 654254"/>
              <a:gd name="connsiteY7" fmla="*/ 158750 h 962025"/>
              <a:gd name="connsiteX8" fmla="*/ 581025 w 654254"/>
              <a:gd name="connsiteY8" fmla="*/ 190500 h 962025"/>
              <a:gd name="connsiteX9" fmla="*/ 593725 w 654254"/>
              <a:gd name="connsiteY9" fmla="*/ 209550 h 962025"/>
              <a:gd name="connsiteX10" fmla="*/ 612775 w 654254"/>
              <a:gd name="connsiteY10" fmla="*/ 241300 h 962025"/>
              <a:gd name="connsiteX11" fmla="*/ 635000 w 654254"/>
              <a:gd name="connsiteY11" fmla="*/ 285750 h 962025"/>
              <a:gd name="connsiteX12" fmla="*/ 641350 w 654254"/>
              <a:gd name="connsiteY12" fmla="*/ 304800 h 962025"/>
              <a:gd name="connsiteX13" fmla="*/ 644525 w 654254"/>
              <a:gd name="connsiteY13" fmla="*/ 314325 h 962025"/>
              <a:gd name="connsiteX14" fmla="*/ 654050 w 654254"/>
              <a:gd name="connsiteY14" fmla="*/ 346075 h 962025"/>
              <a:gd name="connsiteX15" fmla="*/ 650875 w 654254"/>
              <a:gd name="connsiteY15" fmla="*/ 422275 h 962025"/>
              <a:gd name="connsiteX16" fmla="*/ 644525 w 654254"/>
              <a:gd name="connsiteY16" fmla="*/ 552450 h 962025"/>
              <a:gd name="connsiteX17" fmla="*/ 635000 w 654254"/>
              <a:gd name="connsiteY17" fmla="*/ 574675 h 962025"/>
              <a:gd name="connsiteX18" fmla="*/ 628650 w 654254"/>
              <a:gd name="connsiteY18" fmla="*/ 593725 h 962025"/>
              <a:gd name="connsiteX19" fmla="*/ 622300 w 654254"/>
              <a:gd name="connsiteY19" fmla="*/ 606425 h 962025"/>
              <a:gd name="connsiteX20" fmla="*/ 609600 w 654254"/>
              <a:gd name="connsiteY20" fmla="*/ 631825 h 962025"/>
              <a:gd name="connsiteX21" fmla="*/ 596900 w 654254"/>
              <a:gd name="connsiteY21" fmla="*/ 654050 h 962025"/>
              <a:gd name="connsiteX22" fmla="*/ 584200 w 654254"/>
              <a:gd name="connsiteY22" fmla="*/ 679450 h 962025"/>
              <a:gd name="connsiteX23" fmla="*/ 581025 w 654254"/>
              <a:gd name="connsiteY23" fmla="*/ 688975 h 962025"/>
              <a:gd name="connsiteX24" fmla="*/ 571500 w 654254"/>
              <a:gd name="connsiteY24" fmla="*/ 701675 h 962025"/>
              <a:gd name="connsiteX25" fmla="*/ 565150 w 654254"/>
              <a:gd name="connsiteY25" fmla="*/ 714375 h 962025"/>
              <a:gd name="connsiteX26" fmla="*/ 552450 w 654254"/>
              <a:gd name="connsiteY26" fmla="*/ 733425 h 962025"/>
              <a:gd name="connsiteX27" fmla="*/ 546100 w 654254"/>
              <a:gd name="connsiteY27" fmla="*/ 742950 h 962025"/>
              <a:gd name="connsiteX28" fmla="*/ 533400 w 654254"/>
              <a:gd name="connsiteY28" fmla="*/ 765175 h 962025"/>
              <a:gd name="connsiteX29" fmla="*/ 523875 w 654254"/>
              <a:gd name="connsiteY29" fmla="*/ 774700 h 962025"/>
              <a:gd name="connsiteX30" fmla="*/ 498475 w 654254"/>
              <a:gd name="connsiteY30" fmla="*/ 822325 h 962025"/>
              <a:gd name="connsiteX31" fmla="*/ 479425 w 654254"/>
              <a:gd name="connsiteY31" fmla="*/ 847725 h 962025"/>
              <a:gd name="connsiteX32" fmla="*/ 476250 w 654254"/>
              <a:gd name="connsiteY32" fmla="*/ 857250 h 962025"/>
              <a:gd name="connsiteX33" fmla="*/ 457200 w 654254"/>
              <a:gd name="connsiteY33" fmla="*/ 879475 h 962025"/>
              <a:gd name="connsiteX34" fmla="*/ 444500 w 654254"/>
              <a:gd name="connsiteY34" fmla="*/ 898525 h 962025"/>
              <a:gd name="connsiteX35" fmla="*/ 438150 w 654254"/>
              <a:gd name="connsiteY35" fmla="*/ 908050 h 962025"/>
              <a:gd name="connsiteX36" fmla="*/ 428625 w 654254"/>
              <a:gd name="connsiteY36" fmla="*/ 914400 h 962025"/>
              <a:gd name="connsiteX37" fmla="*/ 412750 w 654254"/>
              <a:gd name="connsiteY37" fmla="*/ 930275 h 962025"/>
              <a:gd name="connsiteX38" fmla="*/ 396875 w 654254"/>
              <a:gd name="connsiteY38" fmla="*/ 946150 h 962025"/>
              <a:gd name="connsiteX39" fmla="*/ 384175 w 654254"/>
              <a:gd name="connsiteY39" fmla="*/ 962025 h 962025"/>
              <a:gd name="connsiteX0" fmla="*/ 0 w 654254"/>
              <a:gd name="connsiteY0" fmla="*/ 0 h 962025"/>
              <a:gd name="connsiteX1" fmla="*/ 330200 w 654254"/>
              <a:gd name="connsiteY1" fmla="*/ 6350 h 962025"/>
              <a:gd name="connsiteX2" fmla="*/ 400050 w 654254"/>
              <a:gd name="connsiteY2" fmla="*/ 19050 h 962025"/>
              <a:gd name="connsiteX3" fmla="*/ 485775 w 654254"/>
              <a:gd name="connsiteY3" fmla="*/ 63500 h 962025"/>
              <a:gd name="connsiteX4" fmla="*/ 511175 w 654254"/>
              <a:gd name="connsiteY4" fmla="*/ 82550 h 962025"/>
              <a:gd name="connsiteX5" fmla="*/ 555625 w 654254"/>
              <a:gd name="connsiteY5" fmla="*/ 149225 h 962025"/>
              <a:gd name="connsiteX6" fmla="*/ 558800 w 654254"/>
              <a:gd name="connsiteY6" fmla="*/ 158750 h 962025"/>
              <a:gd name="connsiteX7" fmla="*/ 581025 w 654254"/>
              <a:gd name="connsiteY7" fmla="*/ 190500 h 962025"/>
              <a:gd name="connsiteX8" fmla="*/ 593725 w 654254"/>
              <a:gd name="connsiteY8" fmla="*/ 209550 h 962025"/>
              <a:gd name="connsiteX9" fmla="*/ 612775 w 654254"/>
              <a:gd name="connsiteY9" fmla="*/ 241300 h 962025"/>
              <a:gd name="connsiteX10" fmla="*/ 635000 w 654254"/>
              <a:gd name="connsiteY10" fmla="*/ 285750 h 962025"/>
              <a:gd name="connsiteX11" fmla="*/ 641350 w 654254"/>
              <a:gd name="connsiteY11" fmla="*/ 304800 h 962025"/>
              <a:gd name="connsiteX12" fmla="*/ 644525 w 654254"/>
              <a:gd name="connsiteY12" fmla="*/ 314325 h 962025"/>
              <a:gd name="connsiteX13" fmla="*/ 654050 w 654254"/>
              <a:gd name="connsiteY13" fmla="*/ 346075 h 962025"/>
              <a:gd name="connsiteX14" fmla="*/ 650875 w 654254"/>
              <a:gd name="connsiteY14" fmla="*/ 422275 h 962025"/>
              <a:gd name="connsiteX15" fmla="*/ 644525 w 654254"/>
              <a:gd name="connsiteY15" fmla="*/ 552450 h 962025"/>
              <a:gd name="connsiteX16" fmla="*/ 635000 w 654254"/>
              <a:gd name="connsiteY16" fmla="*/ 574675 h 962025"/>
              <a:gd name="connsiteX17" fmla="*/ 628650 w 654254"/>
              <a:gd name="connsiteY17" fmla="*/ 593725 h 962025"/>
              <a:gd name="connsiteX18" fmla="*/ 622300 w 654254"/>
              <a:gd name="connsiteY18" fmla="*/ 606425 h 962025"/>
              <a:gd name="connsiteX19" fmla="*/ 609600 w 654254"/>
              <a:gd name="connsiteY19" fmla="*/ 631825 h 962025"/>
              <a:gd name="connsiteX20" fmla="*/ 596900 w 654254"/>
              <a:gd name="connsiteY20" fmla="*/ 654050 h 962025"/>
              <a:gd name="connsiteX21" fmla="*/ 584200 w 654254"/>
              <a:gd name="connsiteY21" fmla="*/ 679450 h 962025"/>
              <a:gd name="connsiteX22" fmla="*/ 581025 w 654254"/>
              <a:gd name="connsiteY22" fmla="*/ 688975 h 962025"/>
              <a:gd name="connsiteX23" fmla="*/ 571500 w 654254"/>
              <a:gd name="connsiteY23" fmla="*/ 701675 h 962025"/>
              <a:gd name="connsiteX24" fmla="*/ 565150 w 654254"/>
              <a:gd name="connsiteY24" fmla="*/ 714375 h 962025"/>
              <a:gd name="connsiteX25" fmla="*/ 552450 w 654254"/>
              <a:gd name="connsiteY25" fmla="*/ 733425 h 962025"/>
              <a:gd name="connsiteX26" fmla="*/ 546100 w 654254"/>
              <a:gd name="connsiteY26" fmla="*/ 742950 h 962025"/>
              <a:gd name="connsiteX27" fmla="*/ 533400 w 654254"/>
              <a:gd name="connsiteY27" fmla="*/ 765175 h 962025"/>
              <a:gd name="connsiteX28" fmla="*/ 523875 w 654254"/>
              <a:gd name="connsiteY28" fmla="*/ 774700 h 962025"/>
              <a:gd name="connsiteX29" fmla="*/ 498475 w 654254"/>
              <a:gd name="connsiteY29" fmla="*/ 822325 h 962025"/>
              <a:gd name="connsiteX30" fmla="*/ 479425 w 654254"/>
              <a:gd name="connsiteY30" fmla="*/ 847725 h 962025"/>
              <a:gd name="connsiteX31" fmla="*/ 476250 w 654254"/>
              <a:gd name="connsiteY31" fmla="*/ 857250 h 962025"/>
              <a:gd name="connsiteX32" fmla="*/ 457200 w 654254"/>
              <a:gd name="connsiteY32" fmla="*/ 879475 h 962025"/>
              <a:gd name="connsiteX33" fmla="*/ 444500 w 654254"/>
              <a:gd name="connsiteY33" fmla="*/ 898525 h 962025"/>
              <a:gd name="connsiteX34" fmla="*/ 438150 w 654254"/>
              <a:gd name="connsiteY34" fmla="*/ 908050 h 962025"/>
              <a:gd name="connsiteX35" fmla="*/ 428625 w 654254"/>
              <a:gd name="connsiteY35" fmla="*/ 914400 h 962025"/>
              <a:gd name="connsiteX36" fmla="*/ 412750 w 654254"/>
              <a:gd name="connsiteY36" fmla="*/ 930275 h 962025"/>
              <a:gd name="connsiteX37" fmla="*/ 396875 w 654254"/>
              <a:gd name="connsiteY37" fmla="*/ 946150 h 962025"/>
              <a:gd name="connsiteX38" fmla="*/ 384175 w 654254"/>
              <a:gd name="connsiteY38" fmla="*/ 962025 h 962025"/>
              <a:gd name="connsiteX0" fmla="*/ 0 w 654254"/>
              <a:gd name="connsiteY0" fmla="*/ 0 h 962025"/>
              <a:gd name="connsiteX1" fmla="*/ 330200 w 654254"/>
              <a:gd name="connsiteY1" fmla="*/ 6350 h 962025"/>
              <a:gd name="connsiteX2" fmla="*/ 400050 w 654254"/>
              <a:gd name="connsiteY2" fmla="*/ 19050 h 962025"/>
              <a:gd name="connsiteX3" fmla="*/ 511175 w 654254"/>
              <a:gd name="connsiteY3" fmla="*/ 82550 h 962025"/>
              <a:gd name="connsiteX4" fmla="*/ 555625 w 654254"/>
              <a:gd name="connsiteY4" fmla="*/ 149225 h 962025"/>
              <a:gd name="connsiteX5" fmla="*/ 558800 w 654254"/>
              <a:gd name="connsiteY5" fmla="*/ 158750 h 962025"/>
              <a:gd name="connsiteX6" fmla="*/ 581025 w 654254"/>
              <a:gd name="connsiteY6" fmla="*/ 190500 h 962025"/>
              <a:gd name="connsiteX7" fmla="*/ 593725 w 654254"/>
              <a:gd name="connsiteY7" fmla="*/ 209550 h 962025"/>
              <a:gd name="connsiteX8" fmla="*/ 612775 w 654254"/>
              <a:gd name="connsiteY8" fmla="*/ 241300 h 962025"/>
              <a:gd name="connsiteX9" fmla="*/ 635000 w 654254"/>
              <a:gd name="connsiteY9" fmla="*/ 285750 h 962025"/>
              <a:gd name="connsiteX10" fmla="*/ 641350 w 654254"/>
              <a:gd name="connsiteY10" fmla="*/ 304800 h 962025"/>
              <a:gd name="connsiteX11" fmla="*/ 644525 w 654254"/>
              <a:gd name="connsiteY11" fmla="*/ 314325 h 962025"/>
              <a:gd name="connsiteX12" fmla="*/ 654050 w 654254"/>
              <a:gd name="connsiteY12" fmla="*/ 346075 h 962025"/>
              <a:gd name="connsiteX13" fmla="*/ 650875 w 654254"/>
              <a:gd name="connsiteY13" fmla="*/ 422275 h 962025"/>
              <a:gd name="connsiteX14" fmla="*/ 644525 w 654254"/>
              <a:gd name="connsiteY14" fmla="*/ 552450 h 962025"/>
              <a:gd name="connsiteX15" fmla="*/ 635000 w 654254"/>
              <a:gd name="connsiteY15" fmla="*/ 574675 h 962025"/>
              <a:gd name="connsiteX16" fmla="*/ 628650 w 654254"/>
              <a:gd name="connsiteY16" fmla="*/ 593725 h 962025"/>
              <a:gd name="connsiteX17" fmla="*/ 622300 w 654254"/>
              <a:gd name="connsiteY17" fmla="*/ 606425 h 962025"/>
              <a:gd name="connsiteX18" fmla="*/ 609600 w 654254"/>
              <a:gd name="connsiteY18" fmla="*/ 631825 h 962025"/>
              <a:gd name="connsiteX19" fmla="*/ 596900 w 654254"/>
              <a:gd name="connsiteY19" fmla="*/ 654050 h 962025"/>
              <a:gd name="connsiteX20" fmla="*/ 584200 w 654254"/>
              <a:gd name="connsiteY20" fmla="*/ 679450 h 962025"/>
              <a:gd name="connsiteX21" fmla="*/ 581025 w 654254"/>
              <a:gd name="connsiteY21" fmla="*/ 688975 h 962025"/>
              <a:gd name="connsiteX22" fmla="*/ 571500 w 654254"/>
              <a:gd name="connsiteY22" fmla="*/ 701675 h 962025"/>
              <a:gd name="connsiteX23" fmla="*/ 565150 w 654254"/>
              <a:gd name="connsiteY23" fmla="*/ 714375 h 962025"/>
              <a:gd name="connsiteX24" fmla="*/ 552450 w 654254"/>
              <a:gd name="connsiteY24" fmla="*/ 733425 h 962025"/>
              <a:gd name="connsiteX25" fmla="*/ 546100 w 654254"/>
              <a:gd name="connsiteY25" fmla="*/ 742950 h 962025"/>
              <a:gd name="connsiteX26" fmla="*/ 533400 w 654254"/>
              <a:gd name="connsiteY26" fmla="*/ 765175 h 962025"/>
              <a:gd name="connsiteX27" fmla="*/ 523875 w 654254"/>
              <a:gd name="connsiteY27" fmla="*/ 774700 h 962025"/>
              <a:gd name="connsiteX28" fmla="*/ 498475 w 654254"/>
              <a:gd name="connsiteY28" fmla="*/ 822325 h 962025"/>
              <a:gd name="connsiteX29" fmla="*/ 479425 w 654254"/>
              <a:gd name="connsiteY29" fmla="*/ 847725 h 962025"/>
              <a:gd name="connsiteX30" fmla="*/ 476250 w 654254"/>
              <a:gd name="connsiteY30" fmla="*/ 857250 h 962025"/>
              <a:gd name="connsiteX31" fmla="*/ 457200 w 654254"/>
              <a:gd name="connsiteY31" fmla="*/ 879475 h 962025"/>
              <a:gd name="connsiteX32" fmla="*/ 444500 w 654254"/>
              <a:gd name="connsiteY32" fmla="*/ 898525 h 962025"/>
              <a:gd name="connsiteX33" fmla="*/ 438150 w 654254"/>
              <a:gd name="connsiteY33" fmla="*/ 908050 h 962025"/>
              <a:gd name="connsiteX34" fmla="*/ 428625 w 654254"/>
              <a:gd name="connsiteY34" fmla="*/ 914400 h 962025"/>
              <a:gd name="connsiteX35" fmla="*/ 412750 w 654254"/>
              <a:gd name="connsiteY35" fmla="*/ 930275 h 962025"/>
              <a:gd name="connsiteX36" fmla="*/ 396875 w 654254"/>
              <a:gd name="connsiteY36" fmla="*/ 946150 h 962025"/>
              <a:gd name="connsiteX37" fmla="*/ 384175 w 654254"/>
              <a:gd name="connsiteY37" fmla="*/ 962025 h 962025"/>
              <a:gd name="connsiteX0" fmla="*/ 0 w 654254"/>
              <a:gd name="connsiteY0" fmla="*/ 0 h 962025"/>
              <a:gd name="connsiteX1" fmla="*/ 330200 w 654254"/>
              <a:gd name="connsiteY1" fmla="*/ 6350 h 962025"/>
              <a:gd name="connsiteX2" fmla="*/ 400050 w 654254"/>
              <a:gd name="connsiteY2" fmla="*/ 19050 h 962025"/>
              <a:gd name="connsiteX3" fmla="*/ 511175 w 654254"/>
              <a:gd name="connsiteY3" fmla="*/ 82550 h 962025"/>
              <a:gd name="connsiteX4" fmla="*/ 555625 w 654254"/>
              <a:gd name="connsiteY4" fmla="*/ 149225 h 962025"/>
              <a:gd name="connsiteX5" fmla="*/ 581025 w 654254"/>
              <a:gd name="connsiteY5" fmla="*/ 190500 h 962025"/>
              <a:gd name="connsiteX6" fmla="*/ 593725 w 654254"/>
              <a:gd name="connsiteY6" fmla="*/ 209550 h 962025"/>
              <a:gd name="connsiteX7" fmla="*/ 612775 w 654254"/>
              <a:gd name="connsiteY7" fmla="*/ 241300 h 962025"/>
              <a:gd name="connsiteX8" fmla="*/ 635000 w 654254"/>
              <a:gd name="connsiteY8" fmla="*/ 285750 h 962025"/>
              <a:gd name="connsiteX9" fmla="*/ 641350 w 654254"/>
              <a:gd name="connsiteY9" fmla="*/ 304800 h 962025"/>
              <a:gd name="connsiteX10" fmla="*/ 644525 w 654254"/>
              <a:gd name="connsiteY10" fmla="*/ 314325 h 962025"/>
              <a:gd name="connsiteX11" fmla="*/ 654050 w 654254"/>
              <a:gd name="connsiteY11" fmla="*/ 346075 h 962025"/>
              <a:gd name="connsiteX12" fmla="*/ 650875 w 654254"/>
              <a:gd name="connsiteY12" fmla="*/ 422275 h 962025"/>
              <a:gd name="connsiteX13" fmla="*/ 644525 w 654254"/>
              <a:gd name="connsiteY13" fmla="*/ 552450 h 962025"/>
              <a:gd name="connsiteX14" fmla="*/ 635000 w 654254"/>
              <a:gd name="connsiteY14" fmla="*/ 574675 h 962025"/>
              <a:gd name="connsiteX15" fmla="*/ 628650 w 654254"/>
              <a:gd name="connsiteY15" fmla="*/ 593725 h 962025"/>
              <a:gd name="connsiteX16" fmla="*/ 622300 w 654254"/>
              <a:gd name="connsiteY16" fmla="*/ 606425 h 962025"/>
              <a:gd name="connsiteX17" fmla="*/ 609600 w 654254"/>
              <a:gd name="connsiteY17" fmla="*/ 631825 h 962025"/>
              <a:gd name="connsiteX18" fmla="*/ 596900 w 654254"/>
              <a:gd name="connsiteY18" fmla="*/ 654050 h 962025"/>
              <a:gd name="connsiteX19" fmla="*/ 584200 w 654254"/>
              <a:gd name="connsiteY19" fmla="*/ 679450 h 962025"/>
              <a:gd name="connsiteX20" fmla="*/ 581025 w 654254"/>
              <a:gd name="connsiteY20" fmla="*/ 688975 h 962025"/>
              <a:gd name="connsiteX21" fmla="*/ 571500 w 654254"/>
              <a:gd name="connsiteY21" fmla="*/ 701675 h 962025"/>
              <a:gd name="connsiteX22" fmla="*/ 565150 w 654254"/>
              <a:gd name="connsiteY22" fmla="*/ 714375 h 962025"/>
              <a:gd name="connsiteX23" fmla="*/ 552450 w 654254"/>
              <a:gd name="connsiteY23" fmla="*/ 733425 h 962025"/>
              <a:gd name="connsiteX24" fmla="*/ 546100 w 654254"/>
              <a:gd name="connsiteY24" fmla="*/ 742950 h 962025"/>
              <a:gd name="connsiteX25" fmla="*/ 533400 w 654254"/>
              <a:gd name="connsiteY25" fmla="*/ 765175 h 962025"/>
              <a:gd name="connsiteX26" fmla="*/ 523875 w 654254"/>
              <a:gd name="connsiteY26" fmla="*/ 774700 h 962025"/>
              <a:gd name="connsiteX27" fmla="*/ 498475 w 654254"/>
              <a:gd name="connsiteY27" fmla="*/ 822325 h 962025"/>
              <a:gd name="connsiteX28" fmla="*/ 479425 w 654254"/>
              <a:gd name="connsiteY28" fmla="*/ 847725 h 962025"/>
              <a:gd name="connsiteX29" fmla="*/ 476250 w 654254"/>
              <a:gd name="connsiteY29" fmla="*/ 857250 h 962025"/>
              <a:gd name="connsiteX30" fmla="*/ 457200 w 654254"/>
              <a:gd name="connsiteY30" fmla="*/ 879475 h 962025"/>
              <a:gd name="connsiteX31" fmla="*/ 444500 w 654254"/>
              <a:gd name="connsiteY31" fmla="*/ 898525 h 962025"/>
              <a:gd name="connsiteX32" fmla="*/ 438150 w 654254"/>
              <a:gd name="connsiteY32" fmla="*/ 908050 h 962025"/>
              <a:gd name="connsiteX33" fmla="*/ 428625 w 654254"/>
              <a:gd name="connsiteY33" fmla="*/ 914400 h 962025"/>
              <a:gd name="connsiteX34" fmla="*/ 412750 w 654254"/>
              <a:gd name="connsiteY34" fmla="*/ 930275 h 962025"/>
              <a:gd name="connsiteX35" fmla="*/ 396875 w 654254"/>
              <a:gd name="connsiteY35" fmla="*/ 946150 h 962025"/>
              <a:gd name="connsiteX36" fmla="*/ 384175 w 654254"/>
              <a:gd name="connsiteY36" fmla="*/ 962025 h 962025"/>
              <a:gd name="connsiteX0" fmla="*/ 0 w 654254"/>
              <a:gd name="connsiteY0" fmla="*/ 0 h 962025"/>
              <a:gd name="connsiteX1" fmla="*/ 330200 w 654254"/>
              <a:gd name="connsiteY1" fmla="*/ 6350 h 962025"/>
              <a:gd name="connsiteX2" fmla="*/ 400050 w 654254"/>
              <a:gd name="connsiteY2" fmla="*/ 19050 h 962025"/>
              <a:gd name="connsiteX3" fmla="*/ 511175 w 654254"/>
              <a:gd name="connsiteY3" fmla="*/ 82550 h 962025"/>
              <a:gd name="connsiteX4" fmla="*/ 581025 w 654254"/>
              <a:gd name="connsiteY4" fmla="*/ 190500 h 962025"/>
              <a:gd name="connsiteX5" fmla="*/ 593725 w 654254"/>
              <a:gd name="connsiteY5" fmla="*/ 209550 h 962025"/>
              <a:gd name="connsiteX6" fmla="*/ 612775 w 654254"/>
              <a:gd name="connsiteY6" fmla="*/ 241300 h 962025"/>
              <a:gd name="connsiteX7" fmla="*/ 635000 w 654254"/>
              <a:gd name="connsiteY7" fmla="*/ 285750 h 962025"/>
              <a:gd name="connsiteX8" fmla="*/ 641350 w 654254"/>
              <a:gd name="connsiteY8" fmla="*/ 304800 h 962025"/>
              <a:gd name="connsiteX9" fmla="*/ 644525 w 654254"/>
              <a:gd name="connsiteY9" fmla="*/ 314325 h 962025"/>
              <a:gd name="connsiteX10" fmla="*/ 654050 w 654254"/>
              <a:gd name="connsiteY10" fmla="*/ 346075 h 962025"/>
              <a:gd name="connsiteX11" fmla="*/ 650875 w 654254"/>
              <a:gd name="connsiteY11" fmla="*/ 422275 h 962025"/>
              <a:gd name="connsiteX12" fmla="*/ 644525 w 654254"/>
              <a:gd name="connsiteY12" fmla="*/ 552450 h 962025"/>
              <a:gd name="connsiteX13" fmla="*/ 635000 w 654254"/>
              <a:gd name="connsiteY13" fmla="*/ 574675 h 962025"/>
              <a:gd name="connsiteX14" fmla="*/ 628650 w 654254"/>
              <a:gd name="connsiteY14" fmla="*/ 593725 h 962025"/>
              <a:gd name="connsiteX15" fmla="*/ 622300 w 654254"/>
              <a:gd name="connsiteY15" fmla="*/ 606425 h 962025"/>
              <a:gd name="connsiteX16" fmla="*/ 609600 w 654254"/>
              <a:gd name="connsiteY16" fmla="*/ 631825 h 962025"/>
              <a:gd name="connsiteX17" fmla="*/ 596900 w 654254"/>
              <a:gd name="connsiteY17" fmla="*/ 654050 h 962025"/>
              <a:gd name="connsiteX18" fmla="*/ 584200 w 654254"/>
              <a:gd name="connsiteY18" fmla="*/ 679450 h 962025"/>
              <a:gd name="connsiteX19" fmla="*/ 581025 w 654254"/>
              <a:gd name="connsiteY19" fmla="*/ 688975 h 962025"/>
              <a:gd name="connsiteX20" fmla="*/ 571500 w 654254"/>
              <a:gd name="connsiteY20" fmla="*/ 701675 h 962025"/>
              <a:gd name="connsiteX21" fmla="*/ 565150 w 654254"/>
              <a:gd name="connsiteY21" fmla="*/ 714375 h 962025"/>
              <a:gd name="connsiteX22" fmla="*/ 552450 w 654254"/>
              <a:gd name="connsiteY22" fmla="*/ 733425 h 962025"/>
              <a:gd name="connsiteX23" fmla="*/ 546100 w 654254"/>
              <a:gd name="connsiteY23" fmla="*/ 742950 h 962025"/>
              <a:gd name="connsiteX24" fmla="*/ 533400 w 654254"/>
              <a:gd name="connsiteY24" fmla="*/ 765175 h 962025"/>
              <a:gd name="connsiteX25" fmla="*/ 523875 w 654254"/>
              <a:gd name="connsiteY25" fmla="*/ 774700 h 962025"/>
              <a:gd name="connsiteX26" fmla="*/ 498475 w 654254"/>
              <a:gd name="connsiteY26" fmla="*/ 822325 h 962025"/>
              <a:gd name="connsiteX27" fmla="*/ 479425 w 654254"/>
              <a:gd name="connsiteY27" fmla="*/ 847725 h 962025"/>
              <a:gd name="connsiteX28" fmla="*/ 476250 w 654254"/>
              <a:gd name="connsiteY28" fmla="*/ 857250 h 962025"/>
              <a:gd name="connsiteX29" fmla="*/ 457200 w 654254"/>
              <a:gd name="connsiteY29" fmla="*/ 879475 h 962025"/>
              <a:gd name="connsiteX30" fmla="*/ 444500 w 654254"/>
              <a:gd name="connsiteY30" fmla="*/ 898525 h 962025"/>
              <a:gd name="connsiteX31" fmla="*/ 438150 w 654254"/>
              <a:gd name="connsiteY31" fmla="*/ 908050 h 962025"/>
              <a:gd name="connsiteX32" fmla="*/ 428625 w 654254"/>
              <a:gd name="connsiteY32" fmla="*/ 914400 h 962025"/>
              <a:gd name="connsiteX33" fmla="*/ 412750 w 654254"/>
              <a:gd name="connsiteY33" fmla="*/ 930275 h 962025"/>
              <a:gd name="connsiteX34" fmla="*/ 396875 w 654254"/>
              <a:gd name="connsiteY34" fmla="*/ 946150 h 962025"/>
              <a:gd name="connsiteX35" fmla="*/ 384175 w 654254"/>
              <a:gd name="connsiteY35" fmla="*/ 962025 h 962025"/>
              <a:gd name="connsiteX0" fmla="*/ 0 w 654254"/>
              <a:gd name="connsiteY0" fmla="*/ 0 h 962025"/>
              <a:gd name="connsiteX1" fmla="*/ 330200 w 654254"/>
              <a:gd name="connsiteY1" fmla="*/ 6350 h 962025"/>
              <a:gd name="connsiteX2" fmla="*/ 400050 w 654254"/>
              <a:gd name="connsiteY2" fmla="*/ 19050 h 962025"/>
              <a:gd name="connsiteX3" fmla="*/ 511175 w 654254"/>
              <a:gd name="connsiteY3" fmla="*/ 82550 h 962025"/>
              <a:gd name="connsiteX4" fmla="*/ 581025 w 654254"/>
              <a:gd name="connsiteY4" fmla="*/ 190500 h 962025"/>
              <a:gd name="connsiteX5" fmla="*/ 593725 w 654254"/>
              <a:gd name="connsiteY5" fmla="*/ 209550 h 962025"/>
              <a:gd name="connsiteX6" fmla="*/ 612775 w 654254"/>
              <a:gd name="connsiteY6" fmla="*/ 241300 h 962025"/>
              <a:gd name="connsiteX7" fmla="*/ 635000 w 654254"/>
              <a:gd name="connsiteY7" fmla="*/ 285750 h 962025"/>
              <a:gd name="connsiteX8" fmla="*/ 644525 w 654254"/>
              <a:gd name="connsiteY8" fmla="*/ 314325 h 962025"/>
              <a:gd name="connsiteX9" fmla="*/ 654050 w 654254"/>
              <a:gd name="connsiteY9" fmla="*/ 346075 h 962025"/>
              <a:gd name="connsiteX10" fmla="*/ 650875 w 654254"/>
              <a:gd name="connsiteY10" fmla="*/ 422275 h 962025"/>
              <a:gd name="connsiteX11" fmla="*/ 644525 w 654254"/>
              <a:gd name="connsiteY11" fmla="*/ 552450 h 962025"/>
              <a:gd name="connsiteX12" fmla="*/ 635000 w 654254"/>
              <a:gd name="connsiteY12" fmla="*/ 574675 h 962025"/>
              <a:gd name="connsiteX13" fmla="*/ 628650 w 654254"/>
              <a:gd name="connsiteY13" fmla="*/ 593725 h 962025"/>
              <a:gd name="connsiteX14" fmla="*/ 622300 w 654254"/>
              <a:gd name="connsiteY14" fmla="*/ 606425 h 962025"/>
              <a:gd name="connsiteX15" fmla="*/ 609600 w 654254"/>
              <a:gd name="connsiteY15" fmla="*/ 631825 h 962025"/>
              <a:gd name="connsiteX16" fmla="*/ 596900 w 654254"/>
              <a:gd name="connsiteY16" fmla="*/ 654050 h 962025"/>
              <a:gd name="connsiteX17" fmla="*/ 584200 w 654254"/>
              <a:gd name="connsiteY17" fmla="*/ 679450 h 962025"/>
              <a:gd name="connsiteX18" fmla="*/ 581025 w 654254"/>
              <a:gd name="connsiteY18" fmla="*/ 688975 h 962025"/>
              <a:gd name="connsiteX19" fmla="*/ 571500 w 654254"/>
              <a:gd name="connsiteY19" fmla="*/ 701675 h 962025"/>
              <a:gd name="connsiteX20" fmla="*/ 565150 w 654254"/>
              <a:gd name="connsiteY20" fmla="*/ 714375 h 962025"/>
              <a:gd name="connsiteX21" fmla="*/ 552450 w 654254"/>
              <a:gd name="connsiteY21" fmla="*/ 733425 h 962025"/>
              <a:gd name="connsiteX22" fmla="*/ 546100 w 654254"/>
              <a:gd name="connsiteY22" fmla="*/ 742950 h 962025"/>
              <a:gd name="connsiteX23" fmla="*/ 533400 w 654254"/>
              <a:gd name="connsiteY23" fmla="*/ 765175 h 962025"/>
              <a:gd name="connsiteX24" fmla="*/ 523875 w 654254"/>
              <a:gd name="connsiteY24" fmla="*/ 774700 h 962025"/>
              <a:gd name="connsiteX25" fmla="*/ 498475 w 654254"/>
              <a:gd name="connsiteY25" fmla="*/ 822325 h 962025"/>
              <a:gd name="connsiteX26" fmla="*/ 479425 w 654254"/>
              <a:gd name="connsiteY26" fmla="*/ 847725 h 962025"/>
              <a:gd name="connsiteX27" fmla="*/ 476250 w 654254"/>
              <a:gd name="connsiteY27" fmla="*/ 857250 h 962025"/>
              <a:gd name="connsiteX28" fmla="*/ 457200 w 654254"/>
              <a:gd name="connsiteY28" fmla="*/ 879475 h 962025"/>
              <a:gd name="connsiteX29" fmla="*/ 444500 w 654254"/>
              <a:gd name="connsiteY29" fmla="*/ 898525 h 962025"/>
              <a:gd name="connsiteX30" fmla="*/ 438150 w 654254"/>
              <a:gd name="connsiteY30" fmla="*/ 908050 h 962025"/>
              <a:gd name="connsiteX31" fmla="*/ 428625 w 654254"/>
              <a:gd name="connsiteY31" fmla="*/ 914400 h 962025"/>
              <a:gd name="connsiteX32" fmla="*/ 412750 w 654254"/>
              <a:gd name="connsiteY32" fmla="*/ 930275 h 962025"/>
              <a:gd name="connsiteX33" fmla="*/ 396875 w 654254"/>
              <a:gd name="connsiteY33" fmla="*/ 946150 h 962025"/>
              <a:gd name="connsiteX34" fmla="*/ 384175 w 654254"/>
              <a:gd name="connsiteY34" fmla="*/ 962025 h 962025"/>
              <a:gd name="connsiteX0" fmla="*/ 0 w 654254"/>
              <a:gd name="connsiteY0" fmla="*/ 0 h 962025"/>
              <a:gd name="connsiteX1" fmla="*/ 330200 w 654254"/>
              <a:gd name="connsiteY1" fmla="*/ 6350 h 962025"/>
              <a:gd name="connsiteX2" fmla="*/ 400050 w 654254"/>
              <a:gd name="connsiteY2" fmla="*/ 19050 h 962025"/>
              <a:gd name="connsiteX3" fmla="*/ 511175 w 654254"/>
              <a:gd name="connsiteY3" fmla="*/ 82550 h 962025"/>
              <a:gd name="connsiteX4" fmla="*/ 581025 w 654254"/>
              <a:gd name="connsiteY4" fmla="*/ 190500 h 962025"/>
              <a:gd name="connsiteX5" fmla="*/ 593725 w 654254"/>
              <a:gd name="connsiteY5" fmla="*/ 209550 h 962025"/>
              <a:gd name="connsiteX6" fmla="*/ 635000 w 654254"/>
              <a:gd name="connsiteY6" fmla="*/ 285750 h 962025"/>
              <a:gd name="connsiteX7" fmla="*/ 644525 w 654254"/>
              <a:gd name="connsiteY7" fmla="*/ 314325 h 962025"/>
              <a:gd name="connsiteX8" fmla="*/ 654050 w 654254"/>
              <a:gd name="connsiteY8" fmla="*/ 346075 h 962025"/>
              <a:gd name="connsiteX9" fmla="*/ 650875 w 654254"/>
              <a:gd name="connsiteY9" fmla="*/ 422275 h 962025"/>
              <a:gd name="connsiteX10" fmla="*/ 644525 w 654254"/>
              <a:gd name="connsiteY10" fmla="*/ 552450 h 962025"/>
              <a:gd name="connsiteX11" fmla="*/ 635000 w 654254"/>
              <a:gd name="connsiteY11" fmla="*/ 574675 h 962025"/>
              <a:gd name="connsiteX12" fmla="*/ 628650 w 654254"/>
              <a:gd name="connsiteY12" fmla="*/ 593725 h 962025"/>
              <a:gd name="connsiteX13" fmla="*/ 622300 w 654254"/>
              <a:gd name="connsiteY13" fmla="*/ 606425 h 962025"/>
              <a:gd name="connsiteX14" fmla="*/ 609600 w 654254"/>
              <a:gd name="connsiteY14" fmla="*/ 631825 h 962025"/>
              <a:gd name="connsiteX15" fmla="*/ 596900 w 654254"/>
              <a:gd name="connsiteY15" fmla="*/ 654050 h 962025"/>
              <a:gd name="connsiteX16" fmla="*/ 584200 w 654254"/>
              <a:gd name="connsiteY16" fmla="*/ 679450 h 962025"/>
              <a:gd name="connsiteX17" fmla="*/ 581025 w 654254"/>
              <a:gd name="connsiteY17" fmla="*/ 688975 h 962025"/>
              <a:gd name="connsiteX18" fmla="*/ 571500 w 654254"/>
              <a:gd name="connsiteY18" fmla="*/ 701675 h 962025"/>
              <a:gd name="connsiteX19" fmla="*/ 565150 w 654254"/>
              <a:gd name="connsiteY19" fmla="*/ 714375 h 962025"/>
              <a:gd name="connsiteX20" fmla="*/ 552450 w 654254"/>
              <a:gd name="connsiteY20" fmla="*/ 733425 h 962025"/>
              <a:gd name="connsiteX21" fmla="*/ 546100 w 654254"/>
              <a:gd name="connsiteY21" fmla="*/ 742950 h 962025"/>
              <a:gd name="connsiteX22" fmla="*/ 533400 w 654254"/>
              <a:gd name="connsiteY22" fmla="*/ 765175 h 962025"/>
              <a:gd name="connsiteX23" fmla="*/ 523875 w 654254"/>
              <a:gd name="connsiteY23" fmla="*/ 774700 h 962025"/>
              <a:gd name="connsiteX24" fmla="*/ 498475 w 654254"/>
              <a:gd name="connsiteY24" fmla="*/ 822325 h 962025"/>
              <a:gd name="connsiteX25" fmla="*/ 479425 w 654254"/>
              <a:gd name="connsiteY25" fmla="*/ 847725 h 962025"/>
              <a:gd name="connsiteX26" fmla="*/ 476250 w 654254"/>
              <a:gd name="connsiteY26" fmla="*/ 857250 h 962025"/>
              <a:gd name="connsiteX27" fmla="*/ 457200 w 654254"/>
              <a:gd name="connsiteY27" fmla="*/ 879475 h 962025"/>
              <a:gd name="connsiteX28" fmla="*/ 444500 w 654254"/>
              <a:gd name="connsiteY28" fmla="*/ 898525 h 962025"/>
              <a:gd name="connsiteX29" fmla="*/ 438150 w 654254"/>
              <a:gd name="connsiteY29" fmla="*/ 908050 h 962025"/>
              <a:gd name="connsiteX30" fmla="*/ 428625 w 654254"/>
              <a:gd name="connsiteY30" fmla="*/ 914400 h 962025"/>
              <a:gd name="connsiteX31" fmla="*/ 412750 w 654254"/>
              <a:gd name="connsiteY31" fmla="*/ 930275 h 962025"/>
              <a:gd name="connsiteX32" fmla="*/ 396875 w 654254"/>
              <a:gd name="connsiteY32" fmla="*/ 946150 h 962025"/>
              <a:gd name="connsiteX33" fmla="*/ 384175 w 654254"/>
              <a:gd name="connsiteY33" fmla="*/ 962025 h 962025"/>
              <a:gd name="connsiteX0" fmla="*/ 0 w 654254"/>
              <a:gd name="connsiteY0" fmla="*/ 0 h 962025"/>
              <a:gd name="connsiteX1" fmla="*/ 330200 w 654254"/>
              <a:gd name="connsiteY1" fmla="*/ 6350 h 962025"/>
              <a:gd name="connsiteX2" fmla="*/ 400050 w 654254"/>
              <a:gd name="connsiteY2" fmla="*/ 19050 h 962025"/>
              <a:gd name="connsiteX3" fmla="*/ 511175 w 654254"/>
              <a:gd name="connsiteY3" fmla="*/ 82550 h 962025"/>
              <a:gd name="connsiteX4" fmla="*/ 581025 w 654254"/>
              <a:gd name="connsiteY4" fmla="*/ 190500 h 962025"/>
              <a:gd name="connsiteX5" fmla="*/ 635000 w 654254"/>
              <a:gd name="connsiteY5" fmla="*/ 285750 h 962025"/>
              <a:gd name="connsiteX6" fmla="*/ 644525 w 654254"/>
              <a:gd name="connsiteY6" fmla="*/ 314325 h 962025"/>
              <a:gd name="connsiteX7" fmla="*/ 654050 w 654254"/>
              <a:gd name="connsiteY7" fmla="*/ 346075 h 962025"/>
              <a:gd name="connsiteX8" fmla="*/ 650875 w 654254"/>
              <a:gd name="connsiteY8" fmla="*/ 422275 h 962025"/>
              <a:gd name="connsiteX9" fmla="*/ 644525 w 654254"/>
              <a:gd name="connsiteY9" fmla="*/ 552450 h 962025"/>
              <a:gd name="connsiteX10" fmla="*/ 635000 w 654254"/>
              <a:gd name="connsiteY10" fmla="*/ 574675 h 962025"/>
              <a:gd name="connsiteX11" fmla="*/ 628650 w 654254"/>
              <a:gd name="connsiteY11" fmla="*/ 593725 h 962025"/>
              <a:gd name="connsiteX12" fmla="*/ 622300 w 654254"/>
              <a:gd name="connsiteY12" fmla="*/ 606425 h 962025"/>
              <a:gd name="connsiteX13" fmla="*/ 609600 w 654254"/>
              <a:gd name="connsiteY13" fmla="*/ 631825 h 962025"/>
              <a:gd name="connsiteX14" fmla="*/ 596900 w 654254"/>
              <a:gd name="connsiteY14" fmla="*/ 654050 h 962025"/>
              <a:gd name="connsiteX15" fmla="*/ 584200 w 654254"/>
              <a:gd name="connsiteY15" fmla="*/ 679450 h 962025"/>
              <a:gd name="connsiteX16" fmla="*/ 581025 w 654254"/>
              <a:gd name="connsiteY16" fmla="*/ 688975 h 962025"/>
              <a:gd name="connsiteX17" fmla="*/ 571500 w 654254"/>
              <a:gd name="connsiteY17" fmla="*/ 701675 h 962025"/>
              <a:gd name="connsiteX18" fmla="*/ 565150 w 654254"/>
              <a:gd name="connsiteY18" fmla="*/ 714375 h 962025"/>
              <a:gd name="connsiteX19" fmla="*/ 552450 w 654254"/>
              <a:gd name="connsiteY19" fmla="*/ 733425 h 962025"/>
              <a:gd name="connsiteX20" fmla="*/ 546100 w 654254"/>
              <a:gd name="connsiteY20" fmla="*/ 742950 h 962025"/>
              <a:gd name="connsiteX21" fmla="*/ 533400 w 654254"/>
              <a:gd name="connsiteY21" fmla="*/ 765175 h 962025"/>
              <a:gd name="connsiteX22" fmla="*/ 523875 w 654254"/>
              <a:gd name="connsiteY22" fmla="*/ 774700 h 962025"/>
              <a:gd name="connsiteX23" fmla="*/ 498475 w 654254"/>
              <a:gd name="connsiteY23" fmla="*/ 822325 h 962025"/>
              <a:gd name="connsiteX24" fmla="*/ 479425 w 654254"/>
              <a:gd name="connsiteY24" fmla="*/ 847725 h 962025"/>
              <a:gd name="connsiteX25" fmla="*/ 476250 w 654254"/>
              <a:gd name="connsiteY25" fmla="*/ 857250 h 962025"/>
              <a:gd name="connsiteX26" fmla="*/ 457200 w 654254"/>
              <a:gd name="connsiteY26" fmla="*/ 879475 h 962025"/>
              <a:gd name="connsiteX27" fmla="*/ 444500 w 654254"/>
              <a:gd name="connsiteY27" fmla="*/ 898525 h 962025"/>
              <a:gd name="connsiteX28" fmla="*/ 438150 w 654254"/>
              <a:gd name="connsiteY28" fmla="*/ 908050 h 962025"/>
              <a:gd name="connsiteX29" fmla="*/ 428625 w 654254"/>
              <a:gd name="connsiteY29" fmla="*/ 914400 h 962025"/>
              <a:gd name="connsiteX30" fmla="*/ 412750 w 654254"/>
              <a:gd name="connsiteY30" fmla="*/ 930275 h 962025"/>
              <a:gd name="connsiteX31" fmla="*/ 396875 w 654254"/>
              <a:gd name="connsiteY31" fmla="*/ 946150 h 962025"/>
              <a:gd name="connsiteX32" fmla="*/ 384175 w 654254"/>
              <a:gd name="connsiteY32" fmla="*/ 962025 h 962025"/>
              <a:gd name="connsiteX0" fmla="*/ 0 w 654820"/>
              <a:gd name="connsiteY0" fmla="*/ 0 h 962025"/>
              <a:gd name="connsiteX1" fmla="*/ 330200 w 654820"/>
              <a:gd name="connsiteY1" fmla="*/ 6350 h 962025"/>
              <a:gd name="connsiteX2" fmla="*/ 400050 w 654820"/>
              <a:gd name="connsiteY2" fmla="*/ 19050 h 962025"/>
              <a:gd name="connsiteX3" fmla="*/ 511175 w 654820"/>
              <a:gd name="connsiteY3" fmla="*/ 82550 h 962025"/>
              <a:gd name="connsiteX4" fmla="*/ 581025 w 654820"/>
              <a:gd name="connsiteY4" fmla="*/ 190500 h 962025"/>
              <a:gd name="connsiteX5" fmla="*/ 635000 w 654820"/>
              <a:gd name="connsiteY5" fmla="*/ 285750 h 962025"/>
              <a:gd name="connsiteX6" fmla="*/ 654050 w 654820"/>
              <a:gd name="connsiteY6" fmla="*/ 346075 h 962025"/>
              <a:gd name="connsiteX7" fmla="*/ 650875 w 654820"/>
              <a:gd name="connsiteY7" fmla="*/ 422275 h 962025"/>
              <a:gd name="connsiteX8" fmla="*/ 644525 w 654820"/>
              <a:gd name="connsiteY8" fmla="*/ 552450 h 962025"/>
              <a:gd name="connsiteX9" fmla="*/ 635000 w 654820"/>
              <a:gd name="connsiteY9" fmla="*/ 574675 h 962025"/>
              <a:gd name="connsiteX10" fmla="*/ 628650 w 654820"/>
              <a:gd name="connsiteY10" fmla="*/ 593725 h 962025"/>
              <a:gd name="connsiteX11" fmla="*/ 622300 w 654820"/>
              <a:gd name="connsiteY11" fmla="*/ 606425 h 962025"/>
              <a:gd name="connsiteX12" fmla="*/ 609600 w 654820"/>
              <a:gd name="connsiteY12" fmla="*/ 631825 h 962025"/>
              <a:gd name="connsiteX13" fmla="*/ 596900 w 654820"/>
              <a:gd name="connsiteY13" fmla="*/ 654050 h 962025"/>
              <a:gd name="connsiteX14" fmla="*/ 584200 w 654820"/>
              <a:gd name="connsiteY14" fmla="*/ 679450 h 962025"/>
              <a:gd name="connsiteX15" fmla="*/ 581025 w 654820"/>
              <a:gd name="connsiteY15" fmla="*/ 688975 h 962025"/>
              <a:gd name="connsiteX16" fmla="*/ 571500 w 654820"/>
              <a:gd name="connsiteY16" fmla="*/ 701675 h 962025"/>
              <a:gd name="connsiteX17" fmla="*/ 565150 w 654820"/>
              <a:gd name="connsiteY17" fmla="*/ 714375 h 962025"/>
              <a:gd name="connsiteX18" fmla="*/ 552450 w 654820"/>
              <a:gd name="connsiteY18" fmla="*/ 733425 h 962025"/>
              <a:gd name="connsiteX19" fmla="*/ 546100 w 654820"/>
              <a:gd name="connsiteY19" fmla="*/ 742950 h 962025"/>
              <a:gd name="connsiteX20" fmla="*/ 533400 w 654820"/>
              <a:gd name="connsiteY20" fmla="*/ 765175 h 962025"/>
              <a:gd name="connsiteX21" fmla="*/ 523875 w 654820"/>
              <a:gd name="connsiteY21" fmla="*/ 774700 h 962025"/>
              <a:gd name="connsiteX22" fmla="*/ 498475 w 654820"/>
              <a:gd name="connsiteY22" fmla="*/ 822325 h 962025"/>
              <a:gd name="connsiteX23" fmla="*/ 479425 w 654820"/>
              <a:gd name="connsiteY23" fmla="*/ 847725 h 962025"/>
              <a:gd name="connsiteX24" fmla="*/ 476250 w 654820"/>
              <a:gd name="connsiteY24" fmla="*/ 857250 h 962025"/>
              <a:gd name="connsiteX25" fmla="*/ 457200 w 654820"/>
              <a:gd name="connsiteY25" fmla="*/ 879475 h 962025"/>
              <a:gd name="connsiteX26" fmla="*/ 444500 w 654820"/>
              <a:gd name="connsiteY26" fmla="*/ 898525 h 962025"/>
              <a:gd name="connsiteX27" fmla="*/ 438150 w 654820"/>
              <a:gd name="connsiteY27" fmla="*/ 908050 h 962025"/>
              <a:gd name="connsiteX28" fmla="*/ 428625 w 654820"/>
              <a:gd name="connsiteY28" fmla="*/ 914400 h 962025"/>
              <a:gd name="connsiteX29" fmla="*/ 412750 w 654820"/>
              <a:gd name="connsiteY29" fmla="*/ 930275 h 962025"/>
              <a:gd name="connsiteX30" fmla="*/ 396875 w 654820"/>
              <a:gd name="connsiteY30" fmla="*/ 946150 h 962025"/>
              <a:gd name="connsiteX31" fmla="*/ 384175 w 654820"/>
              <a:gd name="connsiteY31" fmla="*/ 962025 h 962025"/>
              <a:gd name="connsiteX0" fmla="*/ 0 w 654820"/>
              <a:gd name="connsiteY0" fmla="*/ 0 h 962025"/>
              <a:gd name="connsiteX1" fmla="*/ 330200 w 654820"/>
              <a:gd name="connsiteY1" fmla="*/ 6350 h 962025"/>
              <a:gd name="connsiteX2" fmla="*/ 400050 w 654820"/>
              <a:gd name="connsiteY2" fmla="*/ 19050 h 962025"/>
              <a:gd name="connsiteX3" fmla="*/ 511175 w 654820"/>
              <a:gd name="connsiteY3" fmla="*/ 82550 h 962025"/>
              <a:gd name="connsiteX4" fmla="*/ 581025 w 654820"/>
              <a:gd name="connsiteY4" fmla="*/ 190500 h 962025"/>
              <a:gd name="connsiteX5" fmla="*/ 635000 w 654820"/>
              <a:gd name="connsiteY5" fmla="*/ 285750 h 962025"/>
              <a:gd name="connsiteX6" fmla="*/ 654050 w 654820"/>
              <a:gd name="connsiteY6" fmla="*/ 346075 h 962025"/>
              <a:gd name="connsiteX7" fmla="*/ 650875 w 654820"/>
              <a:gd name="connsiteY7" fmla="*/ 422275 h 962025"/>
              <a:gd name="connsiteX8" fmla="*/ 644525 w 654820"/>
              <a:gd name="connsiteY8" fmla="*/ 552450 h 962025"/>
              <a:gd name="connsiteX9" fmla="*/ 635000 w 654820"/>
              <a:gd name="connsiteY9" fmla="*/ 574675 h 962025"/>
              <a:gd name="connsiteX10" fmla="*/ 628650 w 654820"/>
              <a:gd name="connsiteY10" fmla="*/ 593725 h 962025"/>
              <a:gd name="connsiteX11" fmla="*/ 622300 w 654820"/>
              <a:gd name="connsiteY11" fmla="*/ 606425 h 962025"/>
              <a:gd name="connsiteX12" fmla="*/ 609600 w 654820"/>
              <a:gd name="connsiteY12" fmla="*/ 631825 h 962025"/>
              <a:gd name="connsiteX13" fmla="*/ 596900 w 654820"/>
              <a:gd name="connsiteY13" fmla="*/ 654050 h 962025"/>
              <a:gd name="connsiteX14" fmla="*/ 584200 w 654820"/>
              <a:gd name="connsiteY14" fmla="*/ 679450 h 962025"/>
              <a:gd name="connsiteX15" fmla="*/ 581025 w 654820"/>
              <a:gd name="connsiteY15" fmla="*/ 688975 h 962025"/>
              <a:gd name="connsiteX16" fmla="*/ 571500 w 654820"/>
              <a:gd name="connsiteY16" fmla="*/ 701675 h 962025"/>
              <a:gd name="connsiteX17" fmla="*/ 565150 w 654820"/>
              <a:gd name="connsiteY17" fmla="*/ 714375 h 962025"/>
              <a:gd name="connsiteX18" fmla="*/ 552450 w 654820"/>
              <a:gd name="connsiteY18" fmla="*/ 733425 h 962025"/>
              <a:gd name="connsiteX19" fmla="*/ 546100 w 654820"/>
              <a:gd name="connsiteY19" fmla="*/ 742950 h 962025"/>
              <a:gd name="connsiteX20" fmla="*/ 533400 w 654820"/>
              <a:gd name="connsiteY20" fmla="*/ 765175 h 962025"/>
              <a:gd name="connsiteX21" fmla="*/ 523875 w 654820"/>
              <a:gd name="connsiteY21" fmla="*/ 774700 h 962025"/>
              <a:gd name="connsiteX22" fmla="*/ 498475 w 654820"/>
              <a:gd name="connsiteY22" fmla="*/ 822325 h 962025"/>
              <a:gd name="connsiteX23" fmla="*/ 479425 w 654820"/>
              <a:gd name="connsiteY23" fmla="*/ 847725 h 962025"/>
              <a:gd name="connsiteX24" fmla="*/ 476250 w 654820"/>
              <a:gd name="connsiteY24" fmla="*/ 857250 h 962025"/>
              <a:gd name="connsiteX25" fmla="*/ 444500 w 654820"/>
              <a:gd name="connsiteY25" fmla="*/ 898525 h 962025"/>
              <a:gd name="connsiteX26" fmla="*/ 438150 w 654820"/>
              <a:gd name="connsiteY26" fmla="*/ 908050 h 962025"/>
              <a:gd name="connsiteX27" fmla="*/ 428625 w 654820"/>
              <a:gd name="connsiteY27" fmla="*/ 914400 h 962025"/>
              <a:gd name="connsiteX28" fmla="*/ 412750 w 654820"/>
              <a:gd name="connsiteY28" fmla="*/ 930275 h 962025"/>
              <a:gd name="connsiteX29" fmla="*/ 396875 w 654820"/>
              <a:gd name="connsiteY29" fmla="*/ 946150 h 962025"/>
              <a:gd name="connsiteX30" fmla="*/ 384175 w 654820"/>
              <a:gd name="connsiteY30" fmla="*/ 962025 h 962025"/>
              <a:gd name="connsiteX0" fmla="*/ 0 w 654820"/>
              <a:gd name="connsiteY0" fmla="*/ 0 h 962025"/>
              <a:gd name="connsiteX1" fmla="*/ 330200 w 654820"/>
              <a:gd name="connsiteY1" fmla="*/ 6350 h 962025"/>
              <a:gd name="connsiteX2" fmla="*/ 400050 w 654820"/>
              <a:gd name="connsiteY2" fmla="*/ 19050 h 962025"/>
              <a:gd name="connsiteX3" fmla="*/ 511175 w 654820"/>
              <a:gd name="connsiteY3" fmla="*/ 82550 h 962025"/>
              <a:gd name="connsiteX4" fmla="*/ 581025 w 654820"/>
              <a:gd name="connsiteY4" fmla="*/ 190500 h 962025"/>
              <a:gd name="connsiteX5" fmla="*/ 635000 w 654820"/>
              <a:gd name="connsiteY5" fmla="*/ 285750 h 962025"/>
              <a:gd name="connsiteX6" fmla="*/ 654050 w 654820"/>
              <a:gd name="connsiteY6" fmla="*/ 346075 h 962025"/>
              <a:gd name="connsiteX7" fmla="*/ 650875 w 654820"/>
              <a:gd name="connsiteY7" fmla="*/ 422275 h 962025"/>
              <a:gd name="connsiteX8" fmla="*/ 644525 w 654820"/>
              <a:gd name="connsiteY8" fmla="*/ 552450 h 962025"/>
              <a:gd name="connsiteX9" fmla="*/ 635000 w 654820"/>
              <a:gd name="connsiteY9" fmla="*/ 574675 h 962025"/>
              <a:gd name="connsiteX10" fmla="*/ 628650 w 654820"/>
              <a:gd name="connsiteY10" fmla="*/ 593725 h 962025"/>
              <a:gd name="connsiteX11" fmla="*/ 622300 w 654820"/>
              <a:gd name="connsiteY11" fmla="*/ 606425 h 962025"/>
              <a:gd name="connsiteX12" fmla="*/ 609600 w 654820"/>
              <a:gd name="connsiteY12" fmla="*/ 631825 h 962025"/>
              <a:gd name="connsiteX13" fmla="*/ 596900 w 654820"/>
              <a:gd name="connsiteY13" fmla="*/ 654050 h 962025"/>
              <a:gd name="connsiteX14" fmla="*/ 584200 w 654820"/>
              <a:gd name="connsiteY14" fmla="*/ 679450 h 962025"/>
              <a:gd name="connsiteX15" fmla="*/ 581025 w 654820"/>
              <a:gd name="connsiteY15" fmla="*/ 688975 h 962025"/>
              <a:gd name="connsiteX16" fmla="*/ 571500 w 654820"/>
              <a:gd name="connsiteY16" fmla="*/ 701675 h 962025"/>
              <a:gd name="connsiteX17" fmla="*/ 565150 w 654820"/>
              <a:gd name="connsiteY17" fmla="*/ 714375 h 962025"/>
              <a:gd name="connsiteX18" fmla="*/ 552450 w 654820"/>
              <a:gd name="connsiteY18" fmla="*/ 733425 h 962025"/>
              <a:gd name="connsiteX19" fmla="*/ 546100 w 654820"/>
              <a:gd name="connsiteY19" fmla="*/ 742950 h 962025"/>
              <a:gd name="connsiteX20" fmla="*/ 533400 w 654820"/>
              <a:gd name="connsiteY20" fmla="*/ 765175 h 962025"/>
              <a:gd name="connsiteX21" fmla="*/ 523875 w 654820"/>
              <a:gd name="connsiteY21" fmla="*/ 774700 h 962025"/>
              <a:gd name="connsiteX22" fmla="*/ 498475 w 654820"/>
              <a:gd name="connsiteY22" fmla="*/ 822325 h 962025"/>
              <a:gd name="connsiteX23" fmla="*/ 479425 w 654820"/>
              <a:gd name="connsiteY23" fmla="*/ 847725 h 962025"/>
              <a:gd name="connsiteX24" fmla="*/ 444500 w 654820"/>
              <a:gd name="connsiteY24" fmla="*/ 898525 h 962025"/>
              <a:gd name="connsiteX25" fmla="*/ 438150 w 654820"/>
              <a:gd name="connsiteY25" fmla="*/ 908050 h 962025"/>
              <a:gd name="connsiteX26" fmla="*/ 428625 w 654820"/>
              <a:gd name="connsiteY26" fmla="*/ 914400 h 962025"/>
              <a:gd name="connsiteX27" fmla="*/ 412750 w 654820"/>
              <a:gd name="connsiteY27" fmla="*/ 930275 h 962025"/>
              <a:gd name="connsiteX28" fmla="*/ 396875 w 654820"/>
              <a:gd name="connsiteY28" fmla="*/ 946150 h 962025"/>
              <a:gd name="connsiteX29" fmla="*/ 384175 w 654820"/>
              <a:gd name="connsiteY29" fmla="*/ 962025 h 962025"/>
              <a:gd name="connsiteX0" fmla="*/ 0 w 654820"/>
              <a:gd name="connsiteY0" fmla="*/ 0 h 962025"/>
              <a:gd name="connsiteX1" fmla="*/ 330200 w 654820"/>
              <a:gd name="connsiteY1" fmla="*/ 6350 h 962025"/>
              <a:gd name="connsiteX2" fmla="*/ 400050 w 654820"/>
              <a:gd name="connsiteY2" fmla="*/ 19050 h 962025"/>
              <a:gd name="connsiteX3" fmla="*/ 511175 w 654820"/>
              <a:gd name="connsiteY3" fmla="*/ 82550 h 962025"/>
              <a:gd name="connsiteX4" fmla="*/ 581025 w 654820"/>
              <a:gd name="connsiteY4" fmla="*/ 190500 h 962025"/>
              <a:gd name="connsiteX5" fmla="*/ 635000 w 654820"/>
              <a:gd name="connsiteY5" fmla="*/ 285750 h 962025"/>
              <a:gd name="connsiteX6" fmla="*/ 654050 w 654820"/>
              <a:gd name="connsiteY6" fmla="*/ 346075 h 962025"/>
              <a:gd name="connsiteX7" fmla="*/ 650875 w 654820"/>
              <a:gd name="connsiteY7" fmla="*/ 422275 h 962025"/>
              <a:gd name="connsiteX8" fmla="*/ 644525 w 654820"/>
              <a:gd name="connsiteY8" fmla="*/ 552450 h 962025"/>
              <a:gd name="connsiteX9" fmla="*/ 635000 w 654820"/>
              <a:gd name="connsiteY9" fmla="*/ 574675 h 962025"/>
              <a:gd name="connsiteX10" fmla="*/ 628650 w 654820"/>
              <a:gd name="connsiteY10" fmla="*/ 593725 h 962025"/>
              <a:gd name="connsiteX11" fmla="*/ 622300 w 654820"/>
              <a:gd name="connsiteY11" fmla="*/ 606425 h 962025"/>
              <a:gd name="connsiteX12" fmla="*/ 609600 w 654820"/>
              <a:gd name="connsiteY12" fmla="*/ 631825 h 962025"/>
              <a:gd name="connsiteX13" fmla="*/ 596900 w 654820"/>
              <a:gd name="connsiteY13" fmla="*/ 654050 h 962025"/>
              <a:gd name="connsiteX14" fmla="*/ 584200 w 654820"/>
              <a:gd name="connsiteY14" fmla="*/ 679450 h 962025"/>
              <a:gd name="connsiteX15" fmla="*/ 581025 w 654820"/>
              <a:gd name="connsiteY15" fmla="*/ 688975 h 962025"/>
              <a:gd name="connsiteX16" fmla="*/ 571500 w 654820"/>
              <a:gd name="connsiteY16" fmla="*/ 701675 h 962025"/>
              <a:gd name="connsiteX17" fmla="*/ 565150 w 654820"/>
              <a:gd name="connsiteY17" fmla="*/ 714375 h 962025"/>
              <a:gd name="connsiteX18" fmla="*/ 552450 w 654820"/>
              <a:gd name="connsiteY18" fmla="*/ 733425 h 962025"/>
              <a:gd name="connsiteX19" fmla="*/ 533400 w 654820"/>
              <a:gd name="connsiteY19" fmla="*/ 765175 h 962025"/>
              <a:gd name="connsiteX20" fmla="*/ 523875 w 654820"/>
              <a:gd name="connsiteY20" fmla="*/ 774700 h 962025"/>
              <a:gd name="connsiteX21" fmla="*/ 498475 w 654820"/>
              <a:gd name="connsiteY21" fmla="*/ 822325 h 962025"/>
              <a:gd name="connsiteX22" fmla="*/ 479425 w 654820"/>
              <a:gd name="connsiteY22" fmla="*/ 847725 h 962025"/>
              <a:gd name="connsiteX23" fmla="*/ 444500 w 654820"/>
              <a:gd name="connsiteY23" fmla="*/ 898525 h 962025"/>
              <a:gd name="connsiteX24" fmla="*/ 438150 w 654820"/>
              <a:gd name="connsiteY24" fmla="*/ 908050 h 962025"/>
              <a:gd name="connsiteX25" fmla="*/ 428625 w 654820"/>
              <a:gd name="connsiteY25" fmla="*/ 914400 h 962025"/>
              <a:gd name="connsiteX26" fmla="*/ 412750 w 654820"/>
              <a:gd name="connsiteY26" fmla="*/ 930275 h 962025"/>
              <a:gd name="connsiteX27" fmla="*/ 396875 w 654820"/>
              <a:gd name="connsiteY27" fmla="*/ 946150 h 962025"/>
              <a:gd name="connsiteX28" fmla="*/ 384175 w 654820"/>
              <a:gd name="connsiteY28" fmla="*/ 962025 h 962025"/>
              <a:gd name="connsiteX0" fmla="*/ 0 w 654820"/>
              <a:gd name="connsiteY0" fmla="*/ 0 h 962025"/>
              <a:gd name="connsiteX1" fmla="*/ 330200 w 654820"/>
              <a:gd name="connsiteY1" fmla="*/ 6350 h 962025"/>
              <a:gd name="connsiteX2" fmla="*/ 400050 w 654820"/>
              <a:gd name="connsiteY2" fmla="*/ 19050 h 962025"/>
              <a:gd name="connsiteX3" fmla="*/ 511175 w 654820"/>
              <a:gd name="connsiteY3" fmla="*/ 82550 h 962025"/>
              <a:gd name="connsiteX4" fmla="*/ 581025 w 654820"/>
              <a:gd name="connsiteY4" fmla="*/ 190500 h 962025"/>
              <a:gd name="connsiteX5" fmla="*/ 635000 w 654820"/>
              <a:gd name="connsiteY5" fmla="*/ 285750 h 962025"/>
              <a:gd name="connsiteX6" fmla="*/ 654050 w 654820"/>
              <a:gd name="connsiteY6" fmla="*/ 346075 h 962025"/>
              <a:gd name="connsiteX7" fmla="*/ 650875 w 654820"/>
              <a:gd name="connsiteY7" fmla="*/ 422275 h 962025"/>
              <a:gd name="connsiteX8" fmla="*/ 644525 w 654820"/>
              <a:gd name="connsiteY8" fmla="*/ 552450 h 962025"/>
              <a:gd name="connsiteX9" fmla="*/ 635000 w 654820"/>
              <a:gd name="connsiteY9" fmla="*/ 574675 h 962025"/>
              <a:gd name="connsiteX10" fmla="*/ 628650 w 654820"/>
              <a:gd name="connsiteY10" fmla="*/ 593725 h 962025"/>
              <a:gd name="connsiteX11" fmla="*/ 622300 w 654820"/>
              <a:gd name="connsiteY11" fmla="*/ 606425 h 962025"/>
              <a:gd name="connsiteX12" fmla="*/ 609600 w 654820"/>
              <a:gd name="connsiteY12" fmla="*/ 631825 h 962025"/>
              <a:gd name="connsiteX13" fmla="*/ 596900 w 654820"/>
              <a:gd name="connsiteY13" fmla="*/ 654050 h 962025"/>
              <a:gd name="connsiteX14" fmla="*/ 584200 w 654820"/>
              <a:gd name="connsiteY14" fmla="*/ 679450 h 962025"/>
              <a:gd name="connsiteX15" fmla="*/ 581025 w 654820"/>
              <a:gd name="connsiteY15" fmla="*/ 688975 h 962025"/>
              <a:gd name="connsiteX16" fmla="*/ 571500 w 654820"/>
              <a:gd name="connsiteY16" fmla="*/ 701675 h 962025"/>
              <a:gd name="connsiteX17" fmla="*/ 552450 w 654820"/>
              <a:gd name="connsiteY17" fmla="*/ 733425 h 962025"/>
              <a:gd name="connsiteX18" fmla="*/ 533400 w 654820"/>
              <a:gd name="connsiteY18" fmla="*/ 765175 h 962025"/>
              <a:gd name="connsiteX19" fmla="*/ 523875 w 654820"/>
              <a:gd name="connsiteY19" fmla="*/ 774700 h 962025"/>
              <a:gd name="connsiteX20" fmla="*/ 498475 w 654820"/>
              <a:gd name="connsiteY20" fmla="*/ 822325 h 962025"/>
              <a:gd name="connsiteX21" fmla="*/ 479425 w 654820"/>
              <a:gd name="connsiteY21" fmla="*/ 847725 h 962025"/>
              <a:gd name="connsiteX22" fmla="*/ 444500 w 654820"/>
              <a:gd name="connsiteY22" fmla="*/ 898525 h 962025"/>
              <a:gd name="connsiteX23" fmla="*/ 438150 w 654820"/>
              <a:gd name="connsiteY23" fmla="*/ 908050 h 962025"/>
              <a:gd name="connsiteX24" fmla="*/ 428625 w 654820"/>
              <a:gd name="connsiteY24" fmla="*/ 914400 h 962025"/>
              <a:gd name="connsiteX25" fmla="*/ 412750 w 654820"/>
              <a:gd name="connsiteY25" fmla="*/ 930275 h 962025"/>
              <a:gd name="connsiteX26" fmla="*/ 396875 w 654820"/>
              <a:gd name="connsiteY26" fmla="*/ 946150 h 962025"/>
              <a:gd name="connsiteX27" fmla="*/ 384175 w 654820"/>
              <a:gd name="connsiteY27" fmla="*/ 962025 h 962025"/>
              <a:gd name="connsiteX0" fmla="*/ 0 w 654820"/>
              <a:gd name="connsiteY0" fmla="*/ 0 h 962025"/>
              <a:gd name="connsiteX1" fmla="*/ 330200 w 654820"/>
              <a:gd name="connsiteY1" fmla="*/ 6350 h 962025"/>
              <a:gd name="connsiteX2" fmla="*/ 400050 w 654820"/>
              <a:gd name="connsiteY2" fmla="*/ 19050 h 962025"/>
              <a:gd name="connsiteX3" fmla="*/ 511175 w 654820"/>
              <a:gd name="connsiteY3" fmla="*/ 82550 h 962025"/>
              <a:gd name="connsiteX4" fmla="*/ 581025 w 654820"/>
              <a:gd name="connsiteY4" fmla="*/ 190500 h 962025"/>
              <a:gd name="connsiteX5" fmla="*/ 635000 w 654820"/>
              <a:gd name="connsiteY5" fmla="*/ 285750 h 962025"/>
              <a:gd name="connsiteX6" fmla="*/ 654050 w 654820"/>
              <a:gd name="connsiteY6" fmla="*/ 346075 h 962025"/>
              <a:gd name="connsiteX7" fmla="*/ 650875 w 654820"/>
              <a:gd name="connsiteY7" fmla="*/ 422275 h 962025"/>
              <a:gd name="connsiteX8" fmla="*/ 644525 w 654820"/>
              <a:gd name="connsiteY8" fmla="*/ 552450 h 962025"/>
              <a:gd name="connsiteX9" fmla="*/ 635000 w 654820"/>
              <a:gd name="connsiteY9" fmla="*/ 574675 h 962025"/>
              <a:gd name="connsiteX10" fmla="*/ 628650 w 654820"/>
              <a:gd name="connsiteY10" fmla="*/ 593725 h 962025"/>
              <a:gd name="connsiteX11" fmla="*/ 622300 w 654820"/>
              <a:gd name="connsiteY11" fmla="*/ 606425 h 962025"/>
              <a:gd name="connsiteX12" fmla="*/ 609600 w 654820"/>
              <a:gd name="connsiteY12" fmla="*/ 631825 h 962025"/>
              <a:gd name="connsiteX13" fmla="*/ 596900 w 654820"/>
              <a:gd name="connsiteY13" fmla="*/ 654050 h 962025"/>
              <a:gd name="connsiteX14" fmla="*/ 581025 w 654820"/>
              <a:gd name="connsiteY14" fmla="*/ 688975 h 962025"/>
              <a:gd name="connsiteX15" fmla="*/ 571500 w 654820"/>
              <a:gd name="connsiteY15" fmla="*/ 701675 h 962025"/>
              <a:gd name="connsiteX16" fmla="*/ 552450 w 654820"/>
              <a:gd name="connsiteY16" fmla="*/ 733425 h 962025"/>
              <a:gd name="connsiteX17" fmla="*/ 533400 w 654820"/>
              <a:gd name="connsiteY17" fmla="*/ 765175 h 962025"/>
              <a:gd name="connsiteX18" fmla="*/ 523875 w 654820"/>
              <a:gd name="connsiteY18" fmla="*/ 774700 h 962025"/>
              <a:gd name="connsiteX19" fmla="*/ 498475 w 654820"/>
              <a:gd name="connsiteY19" fmla="*/ 822325 h 962025"/>
              <a:gd name="connsiteX20" fmla="*/ 479425 w 654820"/>
              <a:gd name="connsiteY20" fmla="*/ 847725 h 962025"/>
              <a:gd name="connsiteX21" fmla="*/ 444500 w 654820"/>
              <a:gd name="connsiteY21" fmla="*/ 898525 h 962025"/>
              <a:gd name="connsiteX22" fmla="*/ 438150 w 654820"/>
              <a:gd name="connsiteY22" fmla="*/ 908050 h 962025"/>
              <a:gd name="connsiteX23" fmla="*/ 428625 w 654820"/>
              <a:gd name="connsiteY23" fmla="*/ 914400 h 962025"/>
              <a:gd name="connsiteX24" fmla="*/ 412750 w 654820"/>
              <a:gd name="connsiteY24" fmla="*/ 930275 h 962025"/>
              <a:gd name="connsiteX25" fmla="*/ 396875 w 654820"/>
              <a:gd name="connsiteY25" fmla="*/ 946150 h 962025"/>
              <a:gd name="connsiteX26" fmla="*/ 384175 w 654820"/>
              <a:gd name="connsiteY26" fmla="*/ 962025 h 962025"/>
              <a:gd name="connsiteX0" fmla="*/ 0 w 654820"/>
              <a:gd name="connsiteY0" fmla="*/ 0 h 962025"/>
              <a:gd name="connsiteX1" fmla="*/ 330200 w 654820"/>
              <a:gd name="connsiteY1" fmla="*/ 6350 h 962025"/>
              <a:gd name="connsiteX2" fmla="*/ 400050 w 654820"/>
              <a:gd name="connsiteY2" fmla="*/ 19050 h 962025"/>
              <a:gd name="connsiteX3" fmla="*/ 511175 w 654820"/>
              <a:gd name="connsiteY3" fmla="*/ 82550 h 962025"/>
              <a:gd name="connsiteX4" fmla="*/ 581025 w 654820"/>
              <a:gd name="connsiteY4" fmla="*/ 190500 h 962025"/>
              <a:gd name="connsiteX5" fmla="*/ 635000 w 654820"/>
              <a:gd name="connsiteY5" fmla="*/ 285750 h 962025"/>
              <a:gd name="connsiteX6" fmla="*/ 654050 w 654820"/>
              <a:gd name="connsiteY6" fmla="*/ 346075 h 962025"/>
              <a:gd name="connsiteX7" fmla="*/ 650875 w 654820"/>
              <a:gd name="connsiteY7" fmla="*/ 422275 h 962025"/>
              <a:gd name="connsiteX8" fmla="*/ 644525 w 654820"/>
              <a:gd name="connsiteY8" fmla="*/ 552450 h 962025"/>
              <a:gd name="connsiteX9" fmla="*/ 635000 w 654820"/>
              <a:gd name="connsiteY9" fmla="*/ 574675 h 962025"/>
              <a:gd name="connsiteX10" fmla="*/ 628650 w 654820"/>
              <a:gd name="connsiteY10" fmla="*/ 593725 h 962025"/>
              <a:gd name="connsiteX11" fmla="*/ 622300 w 654820"/>
              <a:gd name="connsiteY11" fmla="*/ 606425 h 962025"/>
              <a:gd name="connsiteX12" fmla="*/ 609600 w 654820"/>
              <a:gd name="connsiteY12" fmla="*/ 631825 h 962025"/>
              <a:gd name="connsiteX13" fmla="*/ 581025 w 654820"/>
              <a:gd name="connsiteY13" fmla="*/ 688975 h 962025"/>
              <a:gd name="connsiteX14" fmla="*/ 571500 w 654820"/>
              <a:gd name="connsiteY14" fmla="*/ 701675 h 962025"/>
              <a:gd name="connsiteX15" fmla="*/ 552450 w 654820"/>
              <a:gd name="connsiteY15" fmla="*/ 733425 h 962025"/>
              <a:gd name="connsiteX16" fmla="*/ 533400 w 654820"/>
              <a:gd name="connsiteY16" fmla="*/ 765175 h 962025"/>
              <a:gd name="connsiteX17" fmla="*/ 523875 w 654820"/>
              <a:gd name="connsiteY17" fmla="*/ 774700 h 962025"/>
              <a:gd name="connsiteX18" fmla="*/ 498475 w 654820"/>
              <a:gd name="connsiteY18" fmla="*/ 822325 h 962025"/>
              <a:gd name="connsiteX19" fmla="*/ 479425 w 654820"/>
              <a:gd name="connsiteY19" fmla="*/ 847725 h 962025"/>
              <a:gd name="connsiteX20" fmla="*/ 444500 w 654820"/>
              <a:gd name="connsiteY20" fmla="*/ 898525 h 962025"/>
              <a:gd name="connsiteX21" fmla="*/ 438150 w 654820"/>
              <a:gd name="connsiteY21" fmla="*/ 908050 h 962025"/>
              <a:gd name="connsiteX22" fmla="*/ 428625 w 654820"/>
              <a:gd name="connsiteY22" fmla="*/ 914400 h 962025"/>
              <a:gd name="connsiteX23" fmla="*/ 412750 w 654820"/>
              <a:gd name="connsiteY23" fmla="*/ 930275 h 962025"/>
              <a:gd name="connsiteX24" fmla="*/ 396875 w 654820"/>
              <a:gd name="connsiteY24" fmla="*/ 946150 h 962025"/>
              <a:gd name="connsiteX25" fmla="*/ 384175 w 654820"/>
              <a:gd name="connsiteY25" fmla="*/ 962025 h 962025"/>
              <a:gd name="connsiteX0" fmla="*/ 0 w 654820"/>
              <a:gd name="connsiteY0" fmla="*/ 0 h 962025"/>
              <a:gd name="connsiteX1" fmla="*/ 330200 w 654820"/>
              <a:gd name="connsiteY1" fmla="*/ 6350 h 962025"/>
              <a:gd name="connsiteX2" fmla="*/ 400050 w 654820"/>
              <a:gd name="connsiteY2" fmla="*/ 19050 h 962025"/>
              <a:gd name="connsiteX3" fmla="*/ 511175 w 654820"/>
              <a:gd name="connsiteY3" fmla="*/ 82550 h 962025"/>
              <a:gd name="connsiteX4" fmla="*/ 581025 w 654820"/>
              <a:gd name="connsiteY4" fmla="*/ 190500 h 962025"/>
              <a:gd name="connsiteX5" fmla="*/ 635000 w 654820"/>
              <a:gd name="connsiteY5" fmla="*/ 285750 h 962025"/>
              <a:gd name="connsiteX6" fmla="*/ 654050 w 654820"/>
              <a:gd name="connsiteY6" fmla="*/ 346075 h 962025"/>
              <a:gd name="connsiteX7" fmla="*/ 650875 w 654820"/>
              <a:gd name="connsiteY7" fmla="*/ 422275 h 962025"/>
              <a:gd name="connsiteX8" fmla="*/ 644525 w 654820"/>
              <a:gd name="connsiteY8" fmla="*/ 552450 h 962025"/>
              <a:gd name="connsiteX9" fmla="*/ 635000 w 654820"/>
              <a:gd name="connsiteY9" fmla="*/ 574675 h 962025"/>
              <a:gd name="connsiteX10" fmla="*/ 628650 w 654820"/>
              <a:gd name="connsiteY10" fmla="*/ 593725 h 962025"/>
              <a:gd name="connsiteX11" fmla="*/ 625475 w 654820"/>
              <a:gd name="connsiteY11" fmla="*/ 615950 h 962025"/>
              <a:gd name="connsiteX12" fmla="*/ 609600 w 654820"/>
              <a:gd name="connsiteY12" fmla="*/ 631825 h 962025"/>
              <a:gd name="connsiteX13" fmla="*/ 581025 w 654820"/>
              <a:gd name="connsiteY13" fmla="*/ 688975 h 962025"/>
              <a:gd name="connsiteX14" fmla="*/ 571500 w 654820"/>
              <a:gd name="connsiteY14" fmla="*/ 701675 h 962025"/>
              <a:gd name="connsiteX15" fmla="*/ 552450 w 654820"/>
              <a:gd name="connsiteY15" fmla="*/ 733425 h 962025"/>
              <a:gd name="connsiteX16" fmla="*/ 533400 w 654820"/>
              <a:gd name="connsiteY16" fmla="*/ 765175 h 962025"/>
              <a:gd name="connsiteX17" fmla="*/ 523875 w 654820"/>
              <a:gd name="connsiteY17" fmla="*/ 774700 h 962025"/>
              <a:gd name="connsiteX18" fmla="*/ 498475 w 654820"/>
              <a:gd name="connsiteY18" fmla="*/ 822325 h 962025"/>
              <a:gd name="connsiteX19" fmla="*/ 479425 w 654820"/>
              <a:gd name="connsiteY19" fmla="*/ 847725 h 962025"/>
              <a:gd name="connsiteX20" fmla="*/ 444500 w 654820"/>
              <a:gd name="connsiteY20" fmla="*/ 898525 h 962025"/>
              <a:gd name="connsiteX21" fmla="*/ 438150 w 654820"/>
              <a:gd name="connsiteY21" fmla="*/ 908050 h 962025"/>
              <a:gd name="connsiteX22" fmla="*/ 428625 w 654820"/>
              <a:gd name="connsiteY22" fmla="*/ 914400 h 962025"/>
              <a:gd name="connsiteX23" fmla="*/ 412750 w 654820"/>
              <a:gd name="connsiteY23" fmla="*/ 930275 h 962025"/>
              <a:gd name="connsiteX24" fmla="*/ 396875 w 654820"/>
              <a:gd name="connsiteY24" fmla="*/ 946150 h 962025"/>
              <a:gd name="connsiteX25" fmla="*/ 384175 w 654820"/>
              <a:gd name="connsiteY25" fmla="*/ 962025 h 962025"/>
              <a:gd name="connsiteX0" fmla="*/ 0 w 654820"/>
              <a:gd name="connsiteY0" fmla="*/ 0 h 962025"/>
              <a:gd name="connsiteX1" fmla="*/ 330200 w 654820"/>
              <a:gd name="connsiteY1" fmla="*/ 6350 h 962025"/>
              <a:gd name="connsiteX2" fmla="*/ 400050 w 654820"/>
              <a:gd name="connsiteY2" fmla="*/ 19050 h 962025"/>
              <a:gd name="connsiteX3" fmla="*/ 511175 w 654820"/>
              <a:gd name="connsiteY3" fmla="*/ 82550 h 962025"/>
              <a:gd name="connsiteX4" fmla="*/ 581025 w 654820"/>
              <a:gd name="connsiteY4" fmla="*/ 190500 h 962025"/>
              <a:gd name="connsiteX5" fmla="*/ 635000 w 654820"/>
              <a:gd name="connsiteY5" fmla="*/ 285750 h 962025"/>
              <a:gd name="connsiteX6" fmla="*/ 654050 w 654820"/>
              <a:gd name="connsiteY6" fmla="*/ 346075 h 962025"/>
              <a:gd name="connsiteX7" fmla="*/ 650875 w 654820"/>
              <a:gd name="connsiteY7" fmla="*/ 422275 h 962025"/>
              <a:gd name="connsiteX8" fmla="*/ 644525 w 654820"/>
              <a:gd name="connsiteY8" fmla="*/ 552450 h 962025"/>
              <a:gd name="connsiteX9" fmla="*/ 635000 w 654820"/>
              <a:gd name="connsiteY9" fmla="*/ 574675 h 962025"/>
              <a:gd name="connsiteX10" fmla="*/ 628650 w 654820"/>
              <a:gd name="connsiteY10" fmla="*/ 593725 h 962025"/>
              <a:gd name="connsiteX11" fmla="*/ 609600 w 654820"/>
              <a:gd name="connsiteY11" fmla="*/ 631825 h 962025"/>
              <a:gd name="connsiteX12" fmla="*/ 581025 w 654820"/>
              <a:gd name="connsiteY12" fmla="*/ 688975 h 962025"/>
              <a:gd name="connsiteX13" fmla="*/ 571500 w 654820"/>
              <a:gd name="connsiteY13" fmla="*/ 701675 h 962025"/>
              <a:gd name="connsiteX14" fmla="*/ 552450 w 654820"/>
              <a:gd name="connsiteY14" fmla="*/ 733425 h 962025"/>
              <a:gd name="connsiteX15" fmla="*/ 533400 w 654820"/>
              <a:gd name="connsiteY15" fmla="*/ 765175 h 962025"/>
              <a:gd name="connsiteX16" fmla="*/ 523875 w 654820"/>
              <a:gd name="connsiteY16" fmla="*/ 774700 h 962025"/>
              <a:gd name="connsiteX17" fmla="*/ 498475 w 654820"/>
              <a:gd name="connsiteY17" fmla="*/ 822325 h 962025"/>
              <a:gd name="connsiteX18" fmla="*/ 479425 w 654820"/>
              <a:gd name="connsiteY18" fmla="*/ 847725 h 962025"/>
              <a:gd name="connsiteX19" fmla="*/ 444500 w 654820"/>
              <a:gd name="connsiteY19" fmla="*/ 898525 h 962025"/>
              <a:gd name="connsiteX20" fmla="*/ 438150 w 654820"/>
              <a:gd name="connsiteY20" fmla="*/ 908050 h 962025"/>
              <a:gd name="connsiteX21" fmla="*/ 428625 w 654820"/>
              <a:gd name="connsiteY21" fmla="*/ 914400 h 962025"/>
              <a:gd name="connsiteX22" fmla="*/ 412750 w 654820"/>
              <a:gd name="connsiteY22" fmla="*/ 930275 h 962025"/>
              <a:gd name="connsiteX23" fmla="*/ 396875 w 654820"/>
              <a:gd name="connsiteY23" fmla="*/ 946150 h 962025"/>
              <a:gd name="connsiteX24" fmla="*/ 384175 w 654820"/>
              <a:gd name="connsiteY24" fmla="*/ 962025 h 962025"/>
              <a:gd name="connsiteX0" fmla="*/ 0 w 654820"/>
              <a:gd name="connsiteY0" fmla="*/ 0 h 962025"/>
              <a:gd name="connsiteX1" fmla="*/ 330200 w 654820"/>
              <a:gd name="connsiteY1" fmla="*/ 6350 h 962025"/>
              <a:gd name="connsiteX2" fmla="*/ 400050 w 654820"/>
              <a:gd name="connsiteY2" fmla="*/ 19050 h 962025"/>
              <a:gd name="connsiteX3" fmla="*/ 511175 w 654820"/>
              <a:gd name="connsiteY3" fmla="*/ 82550 h 962025"/>
              <a:gd name="connsiteX4" fmla="*/ 581025 w 654820"/>
              <a:gd name="connsiteY4" fmla="*/ 190500 h 962025"/>
              <a:gd name="connsiteX5" fmla="*/ 635000 w 654820"/>
              <a:gd name="connsiteY5" fmla="*/ 285750 h 962025"/>
              <a:gd name="connsiteX6" fmla="*/ 654050 w 654820"/>
              <a:gd name="connsiteY6" fmla="*/ 346075 h 962025"/>
              <a:gd name="connsiteX7" fmla="*/ 650875 w 654820"/>
              <a:gd name="connsiteY7" fmla="*/ 422275 h 962025"/>
              <a:gd name="connsiteX8" fmla="*/ 644525 w 654820"/>
              <a:gd name="connsiteY8" fmla="*/ 552450 h 962025"/>
              <a:gd name="connsiteX9" fmla="*/ 635000 w 654820"/>
              <a:gd name="connsiteY9" fmla="*/ 574675 h 962025"/>
              <a:gd name="connsiteX10" fmla="*/ 609600 w 654820"/>
              <a:gd name="connsiteY10" fmla="*/ 631825 h 962025"/>
              <a:gd name="connsiteX11" fmla="*/ 581025 w 654820"/>
              <a:gd name="connsiteY11" fmla="*/ 688975 h 962025"/>
              <a:gd name="connsiteX12" fmla="*/ 571500 w 654820"/>
              <a:gd name="connsiteY12" fmla="*/ 701675 h 962025"/>
              <a:gd name="connsiteX13" fmla="*/ 552450 w 654820"/>
              <a:gd name="connsiteY13" fmla="*/ 733425 h 962025"/>
              <a:gd name="connsiteX14" fmla="*/ 533400 w 654820"/>
              <a:gd name="connsiteY14" fmla="*/ 765175 h 962025"/>
              <a:gd name="connsiteX15" fmla="*/ 523875 w 654820"/>
              <a:gd name="connsiteY15" fmla="*/ 774700 h 962025"/>
              <a:gd name="connsiteX16" fmla="*/ 498475 w 654820"/>
              <a:gd name="connsiteY16" fmla="*/ 822325 h 962025"/>
              <a:gd name="connsiteX17" fmla="*/ 479425 w 654820"/>
              <a:gd name="connsiteY17" fmla="*/ 847725 h 962025"/>
              <a:gd name="connsiteX18" fmla="*/ 444500 w 654820"/>
              <a:gd name="connsiteY18" fmla="*/ 898525 h 962025"/>
              <a:gd name="connsiteX19" fmla="*/ 438150 w 654820"/>
              <a:gd name="connsiteY19" fmla="*/ 908050 h 962025"/>
              <a:gd name="connsiteX20" fmla="*/ 428625 w 654820"/>
              <a:gd name="connsiteY20" fmla="*/ 914400 h 962025"/>
              <a:gd name="connsiteX21" fmla="*/ 412750 w 654820"/>
              <a:gd name="connsiteY21" fmla="*/ 930275 h 962025"/>
              <a:gd name="connsiteX22" fmla="*/ 396875 w 654820"/>
              <a:gd name="connsiteY22" fmla="*/ 946150 h 962025"/>
              <a:gd name="connsiteX23" fmla="*/ 384175 w 654820"/>
              <a:gd name="connsiteY23" fmla="*/ 962025 h 962025"/>
              <a:gd name="connsiteX0" fmla="*/ 0 w 654820"/>
              <a:gd name="connsiteY0" fmla="*/ 0 h 962025"/>
              <a:gd name="connsiteX1" fmla="*/ 330200 w 654820"/>
              <a:gd name="connsiteY1" fmla="*/ 6350 h 962025"/>
              <a:gd name="connsiteX2" fmla="*/ 400050 w 654820"/>
              <a:gd name="connsiteY2" fmla="*/ 19050 h 962025"/>
              <a:gd name="connsiteX3" fmla="*/ 511175 w 654820"/>
              <a:gd name="connsiteY3" fmla="*/ 82550 h 962025"/>
              <a:gd name="connsiteX4" fmla="*/ 581025 w 654820"/>
              <a:gd name="connsiteY4" fmla="*/ 190500 h 962025"/>
              <a:gd name="connsiteX5" fmla="*/ 635000 w 654820"/>
              <a:gd name="connsiteY5" fmla="*/ 285750 h 962025"/>
              <a:gd name="connsiteX6" fmla="*/ 654050 w 654820"/>
              <a:gd name="connsiteY6" fmla="*/ 346075 h 962025"/>
              <a:gd name="connsiteX7" fmla="*/ 650875 w 654820"/>
              <a:gd name="connsiteY7" fmla="*/ 422275 h 962025"/>
              <a:gd name="connsiteX8" fmla="*/ 644525 w 654820"/>
              <a:gd name="connsiteY8" fmla="*/ 552450 h 962025"/>
              <a:gd name="connsiteX9" fmla="*/ 609600 w 654820"/>
              <a:gd name="connsiteY9" fmla="*/ 631825 h 962025"/>
              <a:gd name="connsiteX10" fmla="*/ 581025 w 654820"/>
              <a:gd name="connsiteY10" fmla="*/ 688975 h 962025"/>
              <a:gd name="connsiteX11" fmla="*/ 571500 w 654820"/>
              <a:gd name="connsiteY11" fmla="*/ 701675 h 962025"/>
              <a:gd name="connsiteX12" fmla="*/ 552450 w 654820"/>
              <a:gd name="connsiteY12" fmla="*/ 733425 h 962025"/>
              <a:gd name="connsiteX13" fmla="*/ 533400 w 654820"/>
              <a:gd name="connsiteY13" fmla="*/ 765175 h 962025"/>
              <a:gd name="connsiteX14" fmla="*/ 523875 w 654820"/>
              <a:gd name="connsiteY14" fmla="*/ 774700 h 962025"/>
              <a:gd name="connsiteX15" fmla="*/ 498475 w 654820"/>
              <a:gd name="connsiteY15" fmla="*/ 822325 h 962025"/>
              <a:gd name="connsiteX16" fmla="*/ 479425 w 654820"/>
              <a:gd name="connsiteY16" fmla="*/ 847725 h 962025"/>
              <a:gd name="connsiteX17" fmla="*/ 444500 w 654820"/>
              <a:gd name="connsiteY17" fmla="*/ 898525 h 962025"/>
              <a:gd name="connsiteX18" fmla="*/ 438150 w 654820"/>
              <a:gd name="connsiteY18" fmla="*/ 908050 h 962025"/>
              <a:gd name="connsiteX19" fmla="*/ 428625 w 654820"/>
              <a:gd name="connsiteY19" fmla="*/ 914400 h 962025"/>
              <a:gd name="connsiteX20" fmla="*/ 412750 w 654820"/>
              <a:gd name="connsiteY20" fmla="*/ 930275 h 962025"/>
              <a:gd name="connsiteX21" fmla="*/ 396875 w 654820"/>
              <a:gd name="connsiteY21" fmla="*/ 946150 h 962025"/>
              <a:gd name="connsiteX22" fmla="*/ 384175 w 654820"/>
              <a:gd name="connsiteY22" fmla="*/ 962025 h 962025"/>
              <a:gd name="connsiteX0" fmla="*/ 0 w 656256"/>
              <a:gd name="connsiteY0" fmla="*/ 0 h 962025"/>
              <a:gd name="connsiteX1" fmla="*/ 330200 w 656256"/>
              <a:gd name="connsiteY1" fmla="*/ 6350 h 962025"/>
              <a:gd name="connsiteX2" fmla="*/ 400050 w 656256"/>
              <a:gd name="connsiteY2" fmla="*/ 19050 h 962025"/>
              <a:gd name="connsiteX3" fmla="*/ 511175 w 656256"/>
              <a:gd name="connsiteY3" fmla="*/ 82550 h 962025"/>
              <a:gd name="connsiteX4" fmla="*/ 581025 w 656256"/>
              <a:gd name="connsiteY4" fmla="*/ 190500 h 962025"/>
              <a:gd name="connsiteX5" fmla="*/ 635000 w 656256"/>
              <a:gd name="connsiteY5" fmla="*/ 285750 h 962025"/>
              <a:gd name="connsiteX6" fmla="*/ 654050 w 656256"/>
              <a:gd name="connsiteY6" fmla="*/ 346075 h 962025"/>
              <a:gd name="connsiteX7" fmla="*/ 650875 w 656256"/>
              <a:gd name="connsiteY7" fmla="*/ 422275 h 962025"/>
              <a:gd name="connsiteX8" fmla="*/ 609600 w 656256"/>
              <a:gd name="connsiteY8" fmla="*/ 631825 h 962025"/>
              <a:gd name="connsiteX9" fmla="*/ 581025 w 656256"/>
              <a:gd name="connsiteY9" fmla="*/ 688975 h 962025"/>
              <a:gd name="connsiteX10" fmla="*/ 571500 w 656256"/>
              <a:gd name="connsiteY10" fmla="*/ 701675 h 962025"/>
              <a:gd name="connsiteX11" fmla="*/ 552450 w 656256"/>
              <a:gd name="connsiteY11" fmla="*/ 733425 h 962025"/>
              <a:gd name="connsiteX12" fmla="*/ 533400 w 656256"/>
              <a:gd name="connsiteY12" fmla="*/ 765175 h 962025"/>
              <a:gd name="connsiteX13" fmla="*/ 523875 w 656256"/>
              <a:gd name="connsiteY13" fmla="*/ 774700 h 962025"/>
              <a:gd name="connsiteX14" fmla="*/ 498475 w 656256"/>
              <a:gd name="connsiteY14" fmla="*/ 822325 h 962025"/>
              <a:gd name="connsiteX15" fmla="*/ 479425 w 656256"/>
              <a:gd name="connsiteY15" fmla="*/ 847725 h 962025"/>
              <a:gd name="connsiteX16" fmla="*/ 444500 w 656256"/>
              <a:gd name="connsiteY16" fmla="*/ 898525 h 962025"/>
              <a:gd name="connsiteX17" fmla="*/ 438150 w 656256"/>
              <a:gd name="connsiteY17" fmla="*/ 908050 h 962025"/>
              <a:gd name="connsiteX18" fmla="*/ 428625 w 656256"/>
              <a:gd name="connsiteY18" fmla="*/ 914400 h 962025"/>
              <a:gd name="connsiteX19" fmla="*/ 412750 w 656256"/>
              <a:gd name="connsiteY19" fmla="*/ 930275 h 962025"/>
              <a:gd name="connsiteX20" fmla="*/ 396875 w 656256"/>
              <a:gd name="connsiteY20" fmla="*/ 946150 h 962025"/>
              <a:gd name="connsiteX21" fmla="*/ 384175 w 656256"/>
              <a:gd name="connsiteY21" fmla="*/ 962025 h 962025"/>
              <a:gd name="connsiteX0" fmla="*/ 0 w 656256"/>
              <a:gd name="connsiteY0" fmla="*/ 0 h 962025"/>
              <a:gd name="connsiteX1" fmla="*/ 330200 w 656256"/>
              <a:gd name="connsiteY1" fmla="*/ 6350 h 962025"/>
              <a:gd name="connsiteX2" fmla="*/ 400050 w 656256"/>
              <a:gd name="connsiteY2" fmla="*/ 19050 h 962025"/>
              <a:gd name="connsiteX3" fmla="*/ 511175 w 656256"/>
              <a:gd name="connsiteY3" fmla="*/ 82550 h 962025"/>
              <a:gd name="connsiteX4" fmla="*/ 581025 w 656256"/>
              <a:gd name="connsiteY4" fmla="*/ 190500 h 962025"/>
              <a:gd name="connsiteX5" fmla="*/ 635000 w 656256"/>
              <a:gd name="connsiteY5" fmla="*/ 285750 h 962025"/>
              <a:gd name="connsiteX6" fmla="*/ 654050 w 656256"/>
              <a:gd name="connsiteY6" fmla="*/ 346075 h 962025"/>
              <a:gd name="connsiteX7" fmla="*/ 650875 w 656256"/>
              <a:gd name="connsiteY7" fmla="*/ 422275 h 962025"/>
              <a:gd name="connsiteX8" fmla="*/ 609600 w 656256"/>
              <a:gd name="connsiteY8" fmla="*/ 631825 h 962025"/>
              <a:gd name="connsiteX9" fmla="*/ 581025 w 656256"/>
              <a:gd name="connsiteY9" fmla="*/ 688975 h 962025"/>
              <a:gd name="connsiteX10" fmla="*/ 552450 w 656256"/>
              <a:gd name="connsiteY10" fmla="*/ 733425 h 962025"/>
              <a:gd name="connsiteX11" fmla="*/ 533400 w 656256"/>
              <a:gd name="connsiteY11" fmla="*/ 765175 h 962025"/>
              <a:gd name="connsiteX12" fmla="*/ 523875 w 656256"/>
              <a:gd name="connsiteY12" fmla="*/ 774700 h 962025"/>
              <a:gd name="connsiteX13" fmla="*/ 498475 w 656256"/>
              <a:gd name="connsiteY13" fmla="*/ 822325 h 962025"/>
              <a:gd name="connsiteX14" fmla="*/ 479425 w 656256"/>
              <a:gd name="connsiteY14" fmla="*/ 847725 h 962025"/>
              <a:gd name="connsiteX15" fmla="*/ 444500 w 656256"/>
              <a:gd name="connsiteY15" fmla="*/ 898525 h 962025"/>
              <a:gd name="connsiteX16" fmla="*/ 438150 w 656256"/>
              <a:gd name="connsiteY16" fmla="*/ 908050 h 962025"/>
              <a:gd name="connsiteX17" fmla="*/ 428625 w 656256"/>
              <a:gd name="connsiteY17" fmla="*/ 914400 h 962025"/>
              <a:gd name="connsiteX18" fmla="*/ 412750 w 656256"/>
              <a:gd name="connsiteY18" fmla="*/ 930275 h 962025"/>
              <a:gd name="connsiteX19" fmla="*/ 396875 w 656256"/>
              <a:gd name="connsiteY19" fmla="*/ 946150 h 962025"/>
              <a:gd name="connsiteX20" fmla="*/ 384175 w 656256"/>
              <a:gd name="connsiteY20" fmla="*/ 962025 h 962025"/>
              <a:gd name="connsiteX0" fmla="*/ 0 w 656256"/>
              <a:gd name="connsiteY0" fmla="*/ 0 h 962025"/>
              <a:gd name="connsiteX1" fmla="*/ 330200 w 656256"/>
              <a:gd name="connsiteY1" fmla="*/ 6350 h 962025"/>
              <a:gd name="connsiteX2" fmla="*/ 400050 w 656256"/>
              <a:gd name="connsiteY2" fmla="*/ 19050 h 962025"/>
              <a:gd name="connsiteX3" fmla="*/ 511175 w 656256"/>
              <a:gd name="connsiteY3" fmla="*/ 82550 h 962025"/>
              <a:gd name="connsiteX4" fmla="*/ 581025 w 656256"/>
              <a:gd name="connsiteY4" fmla="*/ 190500 h 962025"/>
              <a:gd name="connsiteX5" fmla="*/ 635000 w 656256"/>
              <a:gd name="connsiteY5" fmla="*/ 285750 h 962025"/>
              <a:gd name="connsiteX6" fmla="*/ 654050 w 656256"/>
              <a:gd name="connsiteY6" fmla="*/ 346075 h 962025"/>
              <a:gd name="connsiteX7" fmla="*/ 650875 w 656256"/>
              <a:gd name="connsiteY7" fmla="*/ 422275 h 962025"/>
              <a:gd name="connsiteX8" fmla="*/ 609600 w 656256"/>
              <a:gd name="connsiteY8" fmla="*/ 631825 h 962025"/>
              <a:gd name="connsiteX9" fmla="*/ 581025 w 656256"/>
              <a:gd name="connsiteY9" fmla="*/ 688975 h 962025"/>
              <a:gd name="connsiteX10" fmla="*/ 552450 w 656256"/>
              <a:gd name="connsiteY10" fmla="*/ 733425 h 962025"/>
              <a:gd name="connsiteX11" fmla="*/ 533400 w 656256"/>
              <a:gd name="connsiteY11" fmla="*/ 765175 h 962025"/>
              <a:gd name="connsiteX12" fmla="*/ 523875 w 656256"/>
              <a:gd name="connsiteY12" fmla="*/ 774700 h 962025"/>
              <a:gd name="connsiteX13" fmla="*/ 498475 w 656256"/>
              <a:gd name="connsiteY13" fmla="*/ 822325 h 962025"/>
              <a:gd name="connsiteX14" fmla="*/ 479425 w 656256"/>
              <a:gd name="connsiteY14" fmla="*/ 847725 h 962025"/>
              <a:gd name="connsiteX15" fmla="*/ 444500 w 656256"/>
              <a:gd name="connsiteY15" fmla="*/ 898525 h 962025"/>
              <a:gd name="connsiteX16" fmla="*/ 438150 w 656256"/>
              <a:gd name="connsiteY16" fmla="*/ 908050 h 962025"/>
              <a:gd name="connsiteX17" fmla="*/ 412750 w 656256"/>
              <a:gd name="connsiteY17" fmla="*/ 930275 h 962025"/>
              <a:gd name="connsiteX18" fmla="*/ 396875 w 656256"/>
              <a:gd name="connsiteY18" fmla="*/ 946150 h 962025"/>
              <a:gd name="connsiteX19" fmla="*/ 384175 w 656256"/>
              <a:gd name="connsiteY19" fmla="*/ 962025 h 962025"/>
              <a:gd name="connsiteX0" fmla="*/ 0 w 656256"/>
              <a:gd name="connsiteY0" fmla="*/ 0 h 962025"/>
              <a:gd name="connsiteX1" fmla="*/ 330200 w 656256"/>
              <a:gd name="connsiteY1" fmla="*/ 6350 h 962025"/>
              <a:gd name="connsiteX2" fmla="*/ 400050 w 656256"/>
              <a:gd name="connsiteY2" fmla="*/ 19050 h 962025"/>
              <a:gd name="connsiteX3" fmla="*/ 511175 w 656256"/>
              <a:gd name="connsiteY3" fmla="*/ 82550 h 962025"/>
              <a:gd name="connsiteX4" fmla="*/ 581025 w 656256"/>
              <a:gd name="connsiteY4" fmla="*/ 190500 h 962025"/>
              <a:gd name="connsiteX5" fmla="*/ 635000 w 656256"/>
              <a:gd name="connsiteY5" fmla="*/ 285750 h 962025"/>
              <a:gd name="connsiteX6" fmla="*/ 654050 w 656256"/>
              <a:gd name="connsiteY6" fmla="*/ 346075 h 962025"/>
              <a:gd name="connsiteX7" fmla="*/ 650875 w 656256"/>
              <a:gd name="connsiteY7" fmla="*/ 422275 h 962025"/>
              <a:gd name="connsiteX8" fmla="*/ 609600 w 656256"/>
              <a:gd name="connsiteY8" fmla="*/ 631825 h 962025"/>
              <a:gd name="connsiteX9" fmla="*/ 581025 w 656256"/>
              <a:gd name="connsiteY9" fmla="*/ 688975 h 962025"/>
              <a:gd name="connsiteX10" fmla="*/ 552450 w 656256"/>
              <a:gd name="connsiteY10" fmla="*/ 733425 h 962025"/>
              <a:gd name="connsiteX11" fmla="*/ 533400 w 656256"/>
              <a:gd name="connsiteY11" fmla="*/ 765175 h 962025"/>
              <a:gd name="connsiteX12" fmla="*/ 523875 w 656256"/>
              <a:gd name="connsiteY12" fmla="*/ 774700 h 962025"/>
              <a:gd name="connsiteX13" fmla="*/ 498475 w 656256"/>
              <a:gd name="connsiteY13" fmla="*/ 822325 h 962025"/>
              <a:gd name="connsiteX14" fmla="*/ 479425 w 656256"/>
              <a:gd name="connsiteY14" fmla="*/ 847725 h 962025"/>
              <a:gd name="connsiteX15" fmla="*/ 444500 w 656256"/>
              <a:gd name="connsiteY15" fmla="*/ 898525 h 962025"/>
              <a:gd name="connsiteX16" fmla="*/ 412750 w 656256"/>
              <a:gd name="connsiteY16" fmla="*/ 930275 h 962025"/>
              <a:gd name="connsiteX17" fmla="*/ 396875 w 656256"/>
              <a:gd name="connsiteY17" fmla="*/ 946150 h 962025"/>
              <a:gd name="connsiteX18" fmla="*/ 384175 w 656256"/>
              <a:gd name="connsiteY18" fmla="*/ 962025 h 962025"/>
              <a:gd name="connsiteX0" fmla="*/ 0 w 656256"/>
              <a:gd name="connsiteY0" fmla="*/ 0 h 962025"/>
              <a:gd name="connsiteX1" fmla="*/ 330200 w 656256"/>
              <a:gd name="connsiteY1" fmla="*/ 6350 h 962025"/>
              <a:gd name="connsiteX2" fmla="*/ 400050 w 656256"/>
              <a:gd name="connsiteY2" fmla="*/ 19050 h 962025"/>
              <a:gd name="connsiteX3" fmla="*/ 511175 w 656256"/>
              <a:gd name="connsiteY3" fmla="*/ 82550 h 962025"/>
              <a:gd name="connsiteX4" fmla="*/ 581025 w 656256"/>
              <a:gd name="connsiteY4" fmla="*/ 190500 h 962025"/>
              <a:gd name="connsiteX5" fmla="*/ 635000 w 656256"/>
              <a:gd name="connsiteY5" fmla="*/ 285750 h 962025"/>
              <a:gd name="connsiteX6" fmla="*/ 654050 w 656256"/>
              <a:gd name="connsiteY6" fmla="*/ 346075 h 962025"/>
              <a:gd name="connsiteX7" fmla="*/ 650875 w 656256"/>
              <a:gd name="connsiteY7" fmla="*/ 422275 h 962025"/>
              <a:gd name="connsiteX8" fmla="*/ 609600 w 656256"/>
              <a:gd name="connsiteY8" fmla="*/ 631825 h 962025"/>
              <a:gd name="connsiteX9" fmla="*/ 581025 w 656256"/>
              <a:gd name="connsiteY9" fmla="*/ 688975 h 962025"/>
              <a:gd name="connsiteX10" fmla="*/ 552450 w 656256"/>
              <a:gd name="connsiteY10" fmla="*/ 733425 h 962025"/>
              <a:gd name="connsiteX11" fmla="*/ 533400 w 656256"/>
              <a:gd name="connsiteY11" fmla="*/ 765175 h 962025"/>
              <a:gd name="connsiteX12" fmla="*/ 523875 w 656256"/>
              <a:gd name="connsiteY12" fmla="*/ 774700 h 962025"/>
              <a:gd name="connsiteX13" fmla="*/ 498475 w 656256"/>
              <a:gd name="connsiteY13" fmla="*/ 822325 h 962025"/>
              <a:gd name="connsiteX14" fmla="*/ 479425 w 656256"/>
              <a:gd name="connsiteY14" fmla="*/ 847725 h 962025"/>
              <a:gd name="connsiteX15" fmla="*/ 412750 w 656256"/>
              <a:gd name="connsiteY15" fmla="*/ 930275 h 962025"/>
              <a:gd name="connsiteX16" fmla="*/ 396875 w 656256"/>
              <a:gd name="connsiteY16" fmla="*/ 946150 h 962025"/>
              <a:gd name="connsiteX17" fmla="*/ 384175 w 656256"/>
              <a:gd name="connsiteY17" fmla="*/ 962025 h 962025"/>
              <a:gd name="connsiteX0" fmla="*/ 0 w 656256"/>
              <a:gd name="connsiteY0" fmla="*/ 0 h 962025"/>
              <a:gd name="connsiteX1" fmla="*/ 330200 w 656256"/>
              <a:gd name="connsiteY1" fmla="*/ 6350 h 962025"/>
              <a:gd name="connsiteX2" fmla="*/ 400050 w 656256"/>
              <a:gd name="connsiteY2" fmla="*/ 19050 h 962025"/>
              <a:gd name="connsiteX3" fmla="*/ 511175 w 656256"/>
              <a:gd name="connsiteY3" fmla="*/ 82550 h 962025"/>
              <a:gd name="connsiteX4" fmla="*/ 581025 w 656256"/>
              <a:gd name="connsiteY4" fmla="*/ 190500 h 962025"/>
              <a:gd name="connsiteX5" fmla="*/ 635000 w 656256"/>
              <a:gd name="connsiteY5" fmla="*/ 285750 h 962025"/>
              <a:gd name="connsiteX6" fmla="*/ 654050 w 656256"/>
              <a:gd name="connsiteY6" fmla="*/ 346075 h 962025"/>
              <a:gd name="connsiteX7" fmla="*/ 650875 w 656256"/>
              <a:gd name="connsiteY7" fmla="*/ 422275 h 962025"/>
              <a:gd name="connsiteX8" fmla="*/ 609600 w 656256"/>
              <a:gd name="connsiteY8" fmla="*/ 631825 h 962025"/>
              <a:gd name="connsiteX9" fmla="*/ 581025 w 656256"/>
              <a:gd name="connsiteY9" fmla="*/ 688975 h 962025"/>
              <a:gd name="connsiteX10" fmla="*/ 552450 w 656256"/>
              <a:gd name="connsiteY10" fmla="*/ 733425 h 962025"/>
              <a:gd name="connsiteX11" fmla="*/ 533400 w 656256"/>
              <a:gd name="connsiteY11" fmla="*/ 765175 h 962025"/>
              <a:gd name="connsiteX12" fmla="*/ 523875 w 656256"/>
              <a:gd name="connsiteY12" fmla="*/ 774700 h 962025"/>
              <a:gd name="connsiteX13" fmla="*/ 498475 w 656256"/>
              <a:gd name="connsiteY13" fmla="*/ 822325 h 962025"/>
              <a:gd name="connsiteX14" fmla="*/ 479425 w 656256"/>
              <a:gd name="connsiteY14" fmla="*/ 847725 h 962025"/>
              <a:gd name="connsiteX15" fmla="*/ 396875 w 656256"/>
              <a:gd name="connsiteY15" fmla="*/ 946150 h 962025"/>
              <a:gd name="connsiteX16" fmla="*/ 384175 w 656256"/>
              <a:gd name="connsiteY16" fmla="*/ 962025 h 962025"/>
              <a:gd name="connsiteX0" fmla="*/ 0 w 656256"/>
              <a:gd name="connsiteY0" fmla="*/ 0 h 962025"/>
              <a:gd name="connsiteX1" fmla="*/ 330200 w 656256"/>
              <a:gd name="connsiteY1" fmla="*/ 6350 h 962025"/>
              <a:gd name="connsiteX2" fmla="*/ 400050 w 656256"/>
              <a:gd name="connsiteY2" fmla="*/ 19050 h 962025"/>
              <a:gd name="connsiteX3" fmla="*/ 511175 w 656256"/>
              <a:gd name="connsiteY3" fmla="*/ 82550 h 962025"/>
              <a:gd name="connsiteX4" fmla="*/ 581025 w 656256"/>
              <a:gd name="connsiteY4" fmla="*/ 190500 h 962025"/>
              <a:gd name="connsiteX5" fmla="*/ 635000 w 656256"/>
              <a:gd name="connsiteY5" fmla="*/ 285750 h 962025"/>
              <a:gd name="connsiteX6" fmla="*/ 654050 w 656256"/>
              <a:gd name="connsiteY6" fmla="*/ 346075 h 962025"/>
              <a:gd name="connsiteX7" fmla="*/ 650875 w 656256"/>
              <a:gd name="connsiteY7" fmla="*/ 422275 h 962025"/>
              <a:gd name="connsiteX8" fmla="*/ 609600 w 656256"/>
              <a:gd name="connsiteY8" fmla="*/ 631825 h 962025"/>
              <a:gd name="connsiteX9" fmla="*/ 581025 w 656256"/>
              <a:gd name="connsiteY9" fmla="*/ 688975 h 962025"/>
              <a:gd name="connsiteX10" fmla="*/ 552450 w 656256"/>
              <a:gd name="connsiteY10" fmla="*/ 733425 h 962025"/>
              <a:gd name="connsiteX11" fmla="*/ 533400 w 656256"/>
              <a:gd name="connsiteY11" fmla="*/ 765175 h 962025"/>
              <a:gd name="connsiteX12" fmla="*/ 523875 w 656256"/>
              <a:gd name="connsiteY12" fmla="*/ 774700 h 962025"/>
              <a:gd name="connsiteX13" fmla="*/ 498475 w 656256"/>
              <a:gd name="connsiteY13" fmla="*/ 822325 h 962025"/>
              <a:gd name="connsiteX14" fmla="*/ 479425 w 656256"/>
              <a:gd name="connsiteY14" fmla="*/ 847725 h 962025"/>
              <a:gd name="connsiteX15" fmla="*/ 384175 w 656256"/>
              <a:gd name="connsiteY15" fmla="*/ 962025 h 962025"/>
              <a:gd name="connsiteX0" fmla="*/ 0 w 656256"/>
              <a:gd name="connsiteY0" fmla="*/ 0 h 962025"/>
              <a:gd name="connsiteX1" fmla="*/ 330200 w 656256"/>
              <a:gd name="connsiteY1" fmla="*/ 6350 h 962025"/>
              <a:gd name="connsiteX2" fmla="*/ 400050 w 656256"/>
              <a:gd name="connsiteY2" fmla="*/ 19050 h 962025"/>
              <a:gd name="connsiteX3" fmla="*/ 511175 w 656256"/>
              <a:gd name="connsiteY3" fmla="*/ 82550 h 962025"/>
              <a:gd name="connsiteX4" fmla="*/ 581025 w 656256"/>
              <a:gd name="connsiteY4" fmla="*/ 190500 h 962025"/>
              <a:gd name="connsiteX5" fmla="*/ 635000 w 656256"/>
              <a:gd name="connsiteY5" fmla="*/ 285750 h 962025"/>
              <a:gd name="connsiteX6" fmla="*/ 654050 w 656256"/>
              <a:gd name="connsiteY6" fmla="*/ 346075 h 962025"/>
              <a:gd name="connsiteX7" fmla="*/ 650875 w 656256"/>
              <a:gd name="connsiteY7" fmla="*/ 422275 h 962025"/>
              <a:gd name="connsiteX8" fmla="*/ 609600 w 656256"/>
              <a:gd name="connsiteY8" fmla="*/ 631825 h 962025"/>
              <a:gd name="connsiteX9" fmla="*/ 581025 w 656256"/>
              <a:gd name="connsiteY9" fmla="*/ 688975 h 962025"/>
              <a:gd name="connsiteX10" fmla="*/ 552450 w 656256"/>
              <a:gd name="connsiteY10" fmla="*/ 733425 h 962025"/>
              <a:gd name="connsiteX11" fmla="*/ 533400 w 656256"/>
              <a:gd name="connsiteY11" fmla="*/ 765175 h 962025"/>
              <a:gd name="connsiteX12" fmla="*/ 498475 w 656256"/>
              <a:gd name="connsiteY12" fmla="*/ 822325 h 962025"/>
              <a:gd name="connsiteX13" fmla="*/ 479425 w 656256"/>
              <a:gd name="connsiteY13" fmla="*/ 847725 h 962025"/>
              <a:gd name="connsiteX14" fmla="*/ 384175 w 656256"/>
              <a:gd name="connsiteY14" fmla="*/ 962025 h 962025"/>
              <a:gd name="connsiteX0" fmla="*/ 0 w 656256"/>
              <a:gd name="connsiteY0" fmla="*/ 0 h 962025"/>
              <a:gd name="connsiteX1" fmla="*/ 330200 w 656256"/>
              <a:gd name="connsiteY1" fmla="*/ 6350 h 962025"/>
              <a:gd name="connsiteX2" fmla="*/ 400050 w 656256"/>
              <a:gd name="connsiteY2" fmla="*/ 19050 h 962025"/>
              <a:gd name="connsiteX3" fmla="*/ 511175 w 656256"/>
              <a:gd name="connsiteY3" fmla="*/ 82550 h 962025"/>
              <a:gd name="connsiteX4" fmla="*/ 581025 w 656256"/>
              <a:gd name="connsiteY4" fmla="*/ 190500 h 962025"/>
              <a:gd name="connsiteX5" fmla="*/ 635000 w 656256"/>
              <a:gd name="connsiteY5" fmla="*/ 285750 h 962025"/>
              <a:gd name="connsiteX6" fmla="*/ 654050 w 656256"/>
              <a:gd name="connsiteY6" fmla="*/ 346075 h 962025"/>
              <a:gd name="connsiteX7" fmla="*/ 650875 w 656256"/>
              <a:gd name="connsiteY7" fmla="*/ 422275 h 962025"/>
              <a:gd name="connsiteX8" fmla="*/ 609600 w 656256"/>
              <a:gd name="connsiteY8" fmla="*/ 631825 h 962025"/>
              <a:gd name="connsiteX9" fmla="*/ 581025 w 656256"/>
              <a:gd name="connsiteY9" fmla="*/ 688975 h 962025"/>
              <a:gd name="connsiteX10" fmla="*/ 533400 w 656256"/>
              <a:gd name="connsiteY10" fmla="*/ 765175 h 962025"/>
              <a:gd name="connsiteX11" fmla="*/ 498475 w 656256"/>
              <a:gd name="connsiteY11" fmla="*/ 822325 h 962025"/>
              <a:gd name="connsiteX12" fmla="*/ 479425 w 656256"/>
              <a:gd name="connsiteY12" fmla="*/ 847725 h 962025"/>
              <a:gd name="connsiteX13" fmla="*/ 384175 w 656256"/>
              <a:gd name="connsiteY13" fmla="*/ 962025 h 962025"/>
              <a:gd name="connsiteX0" fmla="*/ 0 w 656256"/>
              <a:gd name="connsiteY0" fmla="*/ 0 h 962025"/>
              <a:gd name="connsiteX1" fmla="*/ 330200 w 656256"/>
              <a:gd name="connsiteY1" fmla="*/ 6350 h 962025"/>
              <a:gd name="connsiteX2" fmla="*/ 400050 w 656256"/>
              <a:gd name="connsiteY2" fmla="*/ 19050 h 962025"/>
              <a:gd name="connsiteX3" fmla="*/ 511175 w 656256"/>
              <a:gd name="connsiteY3" fmla="*/ 82550 h 962025"/>
              <a:gd name="connsiteX4" fmla="*/ 581025 w 656256"/>
              <a:gd name="connsiteY4" fmla="*/ 190500 h 962025"/>
              <a:gd name="connsiteX5" fmla="*/ 635000 w 656256"/>
              <a:gd name="connsiteY5" fmla="*/ 285750 h 962025"/>
              <a:gd name="connsiteX6" fmla="*/ 654050 w 656256"/>
              <a:gd name="connsiteY6" fmla="*/ 346075 h 962025"/>
              <a:gd name="connsiteX7" fmla="*/ 650875 w 656256"/>
              <a:gd name="connsiteY7" fmla="*/ 422275 h 962025"/>
              <a:gd name="connsiteX8" fmla="*/ 609600 w 656256"/>
              <a:gd name="connsiteY8" fmla="*/ 631825 h 962025"/>
              <a:gd name="connsiteX9" fmla="*/ 581025 w 656256"/>
              <a:gd name="connsiteY9" fmla="*/ 688975 h 962025"/>
              <a:gd name="connsiteX10" fmla="*/ 498475 w 656256"/>
              <a:gd name="connsiteY10" fmla="*/ 822325 h 962025"/>
              <a:gd name="connsiteX11" fmla="*/ 479425 w 656256"/>
              <a:gd name="connsiteY11" fmla="*/ 847725 h 962025"/>
              <a:gd name="connsiteX12" fmla="*/ 384175 w 656256"/>
              <a:gd name="connsiteY12" fmla="*/ 962025 h 962025"/>
              <a:gd name="connsiteX0" fmla="*/ 0 w 656256"/>
              <a:gd name="connsiteY0" fmla="*/ 0 h 962025"/>
              <a:gd name="connsiteX1" fmla="*/ 330200 w 656256"/>
              <a:gd name="connsiteY1" fmla="*/ 6350 h 962025"/>
              <a:gd name="connsiteX2" fmla="*/ 400050 w 656256"/>
              <a:gd name="connsiteY2" fmla="*/ 19050 h 962025"/>
              <a:gd name="connsiteX3" fmla="*/ 511175 w 656256"/>
              <a:gd name="connsiteY3" fmla="*/ 82550 h 962025"/>
              <a:gd name="connsiteX4" fmla="*/ 581025 w 656256"/>
              <a:gd name="connsiteY4" fmla="*/ 190500 h 962025"/>
              <a:gd name="connsiteX5" fmla="*/ 635000 w 656256"/>
              <a:gd name="connsiteY5" fmla="*/ 285750 h 962025"/>
              <a:gd name="connsiteX6" fmla="*/ 654050 w 656256"/>
              <a:gd name="connsiteY6" fmla="*/ 346075 h 962025"/>
              <a:gd name="connsiteX7" fmla="*/ 650875 w 656256"/>
              <a:gd name="connsiteY7" fmla="*/ 422275 h 962025"/>
              <a:gd name="connsiteX8" fmla="*/ 609600 w 656256"/>
              <a:gd name="connsiteY8" fmla="*/ 631825 h 962025"/>
              <a:gd name="connsiteX9" fmla="*/ 581025 w 656256"/>
              <a:gd name="connsiteY9" fmla="*/ 688975 h 962025"/>
              <a:gd name="connsiteX10" fmla="*/ 479425 w 656256"/>
              <a:gd name="connsiteY10" fmla="*/ 847725 h 962025"/>
              <a:gd name="connsiteX11" fmla="*/ 384175 w 656256"/>
              <a:gd name="connsiteY11" fmla="*/ 962025 h 962025"/>
              <a:gd name="connsiteX0" fmla="*/ 0 w 658079"/>
              <a:gd name="connsiteY0" fmla="*/ 0 h 962025"/>
              <a:gd name="connsiteX1" fmla="*/ 330200 w 658079"/>
              <a:gd name="connsiteY1" fmla="*/ 6350 h 962025"/>
              <a:gd name="connsiteX2" fmla="*/ 400050 w 658079"/>
              <a:gd name="connsiteY2" fmla="*/ 19050 h 962025"/>
              <a:gd name="connsiteX3" fmla="*/ 511175 w 658079"/>
              <a:gd name="connsiteY3" fmla="*/ 82550 h 962025"/>
              <a:gd name="connsiteX4" fmla="*/ 581025 w 658079"/>
              <a:gd name="connsiteY4" fmla="*/ 190500 h 962025"/>
              <a:gd name="connsiteX5" fmla="*/ 635000 w 658079"/>
              <a:gd name="connsiteY5" fmla="*/ 285750 h 962025"/>
              <a:gd name="connsiteX6" fmla="*/ 654050 w 658079"/>
              <a:gd name="connsiteY6" fmla="*/ 346075 h 962025"/>
              <a:gd name="connsiteX7" fmla="*/ 650875 w 658079"/>
              <a:gd name="connsiteY7" fmla="*/ 422275 h 962025"/>
              <a:gd name="connsiteX8" fmla="*/ 581025 w 658079"/>
              <a:gd name="connsiteY8" fmla="*/ 688975 h 962025"/>
              <a:gd name="connsiteX9" fmla="*/ 479425 w 658079"/>
              <a:gd name="connsiteY9" fmla="*/ 847725 h 962025"/>
              <a:gd name="connsiteX10" fmla="*/ 384175 w 658079"/>
              <a:gd name="connsiteY10" fmla="*/ 962025 h 962025"/>
              <a:gd name="connsiteX0" fmla="*/ 0 w 658079"/>
              <a:gd name="connsiteY0" fmla="*/ 0 h 977900"/>
              <a:gd name="connsiteX1" fmla="*/ 330200 w 658079"/>
              <a:gd name="connsiteY1" fmla="*/ 6350 h 977900"/>
              <a:gd name="connsiteX2" fmla="*/ 400050 w 658079"/>
              <a:gd name="connsiteY2" fmla="*/ 19050 h 977900"/>
              <a:gd name="connsiteX3" fmla="*/ 511175 w 658079"/>
              <a:gd name="connsiteY3" fmla="*/ 82550 h 977900"/>
              <a:gd name="connsiteX4" fmla="*/ 581025 w 658079"/>
              <a:gd name="connsiteY4" fmla="*/ 190500 h 977900"/>
              <a:gd name="connsiteX5" fmla="*/ 635000 w 658079"/>
              <a:gd name="connsiteY5" fmla="*/ 285750 h 977900"/>
              <a:gd name="connsiteX6" fmla="*/ 654050 w 658079"/>
              <a:gd name="connsiteY6" fmla="*/ 346075 h 977900"/>
              <a:gd name="connsiteX7" fmla="*/ 650875 w 658079"/>
              <a:gd name="connsiteY7" fmla="*/ 422275 h 977900"/>
              <a:gd name="connsiteX8" fmla="*/ 581025 w 658079"/>
              <a:gd name="connsiteY8" fmla="*/ 688975 h 977900"/>
              <a:gd name="connsiteX9" fmla="*/ 479425 w 658079"/>
              <a:gd name="connsiteY9" fmla="*/ 847725 h 977900"/>
              <a:gd name="connsiteX10" fmla="*/ 377825 w 658079"/>
              <a:gd name="connsiteY10" fmla="*/ 977900 h 977900"/>
              <a:gd name="connsiteX0" fmla="*/ 0 w 658079"/>
              <a:gd name="connsiteY0" fmla="*/ 0 h 977900"/>
              <a:gd name="connsiteX1" fmla="*/ 330200 w 658079"/>
              <a:gd name="connsiteY1" fmla="*/ 6350 h 977900"/>
              <a:gd name="connsiteX2" fmla="*/ 438936 w 658079"/>
              <a:gd name="connsiteY2" fmla="*/ 44574 h 977900"/>
              <a:gd name="connsiteX3" fmla="*/ 511175 w 658079"/>
              <a:gd name="connsiteY3" fmla="*/ 82550 h 977900"/>
              <a:gd name="connsiteX4" fmla="*/ 581025 w 658079"/>
              <a:gd name="connsiteY4" fmla="*/ 190500 h 977900"/>
              <a:gd name="connsiteX5" fmla="*/ 635000 w 658079"/>
              <a:gd name="connsiteY5" fmla="*/ 285750 h 977900"/>
              <a:gd name="connsiteX6" fmla="*/ 654050 w 658079"/>
              <a:gd name="connsiteY6" fmla="*/ 346075 h 977900"/>
              <a:gd name="connsiteX7" fmla="*/ 650875 w 658079"/>
              <a:gd name="connsiteY7" fmla="*/ 422275 h 977900"/>
              <a:gd name="connsiteX8" fmla="*/ 581025 w 658079"/>
              <a:gd name="connsiteY8" fmla="*/ 688975 h 977900"/>
              <a:gd name="connsiteX9" fmla="*/ 479425 w 658079"/>
              <a:gd name="connsiteY9" fmla="*/ 847725 h 977900"/>
              <a:gd name="connsiteX10" fmla="*/ 377825 w 658079"/>
              <a:gd name="connsiteY10" fmla="*/ 977900 h 977900"/>
              <a:gd name="connsiteX0" fmla="*/ 0 w 658079"/>
              <a:gd name="connsiteY0" fmla="*/ 0 h 977900"/>
              <a:gd name="connsiteX1" fmla="*/ 330200 w 658079"/>
              <a:gd name="connsiteY1" fmla="*/ 6350 h 977900"/>
              <a:gd name="connsiteX2" fmla="*/ 438936 w 658079"/>
              <a:gd name="connsiteY2" fmla="*/ 44574 h 977900"/>
              <a:gd name="connsiteX3" fmla="*/ 535105 w 658079"/>
              <a:gd name="connsiteY3" fmla="*/ 98503 h 977900"/>
              <a:gd name="connsiteX4" fmla="*/ 581025 w 658079"/>
              <a:gd name="connsiteY4" fmla="*/ 190500 h 977900"/>
              <a:gd name="connsiteX5" fmla="*/ 635000 w 658079"/>
              <a:gd name="connsiteY5" fmla="*/ 285750 h 977900"/>
              <a:gd name="connsiteX6" fmla="*/ 654050 w 658079"/>
              <a:gd name="connsiteY6" fmla="*/ 346075 h 977900"/>
              <a:gd name="connsiteX7" fmla="*/ 650875 w 658079"/>
              <a:gd name="connsiteY7" fmla="*/ 422275 h 977900"/>
              <a:gd name="connsiteX8" fmla="*/ 581025 w 658079"/>
              <a:gd name="connsiteY8" fmla="*/ 688975 h 977900"/>
              <a:gd name="connsiteX9" fmla="*/ 479425 w 658079"/>
              <a:gd name="connsiteY9" fmla="*/ 847725 h 977900"/>
              <a:gd name="connsiteX10" fmla="*/ 377825 w 658079"/>
              <a:gd name="connsiteY10" fmla="*/ 977900 h 977900"/>
              <a:gd name="connsiteX0" fmla="*/ 0 w 658079"/>
              <a:gd name="connsiteY0" fmla="*/ 0 h 977900"/>
              <a:gd name="connsiteX1" fmla="*/ 330200 w 658079"/>
              <a:gd name="connsiteY1" fmla="*/ 6350 h 977900"/>
              <a:gd name="connsiteX2" fmla="*/ 438936 w 658079"/>
              <a:gd name="connsiteY2" fmla="*/ 44574 h 977900"/>
              <a:gd name="connsiteX3" fmla="*/ 535105 w 658079"/>
              <a:gd name="connsiteY3" fmla="*/ 98503 h 977900"/>
              <a:gd name="connsiteX4" fmla="*/ 581025 w 658079"/>
              <a:gd name="connsiteY4" fmla="*/ 190500 h 977900"/>
              <a:gd name="connsiteX5" fmla="*/ 635000 w 658079"/>
              <a:gd name="connsiteY5" fmla="*/ 285750 h 977900"/>
              <a:gd name="connsiteX6" fmla="*/ 654050 w 658079"/>
              <a:gd name="connsiteY6" fmla="*/ 346075 h 977900"/>
              <a:gd name="connsiteX7" fmla="*/ 650875 w 658079"/>
              <a:gd name="connsiteY7" fmla="*/ 422275 h 977900"/>
              <a:gd name="connsiteX8" fmla="*/ 581025 w 658079"/>
              <a:gd name="connsiteY8" fmla="*/ 688975 h 977900"/>
              <a:gd name="connsiteX9" fmla="*/ 479425 w 658079"/>
              <a:gd name="connsiteY9" fmla="*/ 847725 h 977900"/>
              <a:gd name="connsiteX10" fmla="*/ 377825 w 658079"/>
              <a:gd name="connsiteY10" fmla="*/ 977900 h 977900"/>
              <a:gd name="connsiteX0" fmla="*/ 0 w 658079"/>
              <a:gd name="connsiteY0" fmla="*/ 0 h 977900"/>
              <a:gd name="connsiteX1" fmla="*/ 330200 w 658079"/>
              <a:gd name="connsiteY1" fmla="*/ 6350 h 977900"/>
              <a:gd name="connsiteX2" fmla="*/ 438936 w 658079"/>
              <a:gd name="connsiteY2" fmla="*/ 44574 h 977900"/>
              <a:gd name="connsiteX3" fmla="*/ 535105 w 658079"/>
              <a:gd name="connsiteY3" fmla="*/ 98503 h 977900"/>
              <a:gd name="connsiteX4" fmla="*/ 610938 w 658079"/>
              <a:gd name="connsiteY4" fmla="*/ 192095 h 977900"/>
              <a:gd name="connsiteX5" fmla="*/ 635000 w 658079"/>
              <a:gd name="connsiteY5" fmla="*/ 285750 h 977900"/>
              <a:gd name="connsiteX6" fmla="*/ 654050 w 658079"/>
              <a:gd name="connsiteY6" fmla="*/ 346075 h 977900"/>
              <a:gd name="connsiteX7" fmla="*/ 650875 w 658079"/>
              <a:gd name="connsiteY7" fmla="*/ 422275 h 977900"/>
              <a:gd name="connsiteX8" fmla="*/ 581025 w 658079"/>
              <a:gd name="connsiteY8" fmla="*/ 688975 h 977900"/>
              <a:gd name="connsiteX9" fmla="*/ 479425 w 658079"/>
              <a:gd name="connsiteY9" fmla="*/ 847725 h 977900"/>
              <a:gd name="connsiteX10" fmla="*/ 377825 w 658079"/>
              <a:gd name="connsiteY10" fmla="*/ 977900 h 977900"/>
              <a:gd name="connsiteX0" fmla="*/ 0 w 713411"/>
              <a:gd name="connsiteY0" fmla="*/ 0 h 977900"/>
              <a:gd name="connsiteX1" fmla="*/ 330200 w 713411"/>
              <a:gd name="connsiteY1" fmla="*/ 6350 h 977900"/>
              <a:gd name="connsiteX2" fmla="*/ 438936 w 713411"/>
              <a:gd name="connsiteY2" fmla="*/ 44574 h 977900"/>
              <a:gd name="connsiteX3" fmla="*/ 535105 w 713411"/>
              <a:gd name="connsiteY3" fmla="*/ 98503 h 977900"/>
              <a:gd name="connsiteX4" fmla="*/ 610938 w 713411"/>
              <a:gd name="connsiteY4" fmla="*/ 192095 h 977900"/>
              <a:gd name="connsiteX5" fmla="*/ 712773 w 713411"/>
              <a:gd name="connsiteY5" fmla="*/ 416562 h 977900"/>
              <a:gd name="connsiteX6" fmla="*/ 654050 w 713411"/>
              <a:gd name="connsiteY6" fmla="*/ 346075 h 977900"/>
              <a:gd name="connsiteX7" fmla="*/ 650875 w 713411"/>
              <a:gd name="connsiteY7" fmla="*/ 422275 h 977900"/>
              <a:gd name="connsiteX8" fmla="*/ 581025 w 713411"/>
              <a:gd name="connsiteY8" fmla="*/ 688975 h 977900"/>
              <a:gd name="connsiteX9" fmla="*/ 479425 w 713411"/>
              <a:gd name="connsiteY9" fmla="*/ 847725 h 977900"/>
              <a:gd name="connsiteX10" fmla="*/ 377825 w 713411"/>
              <a:gd name="connsiteY10" fmla="*/ 977900 h 977900"/>
              <a:gd name="connsiteX0" fmla="*/ 0 w 713411"/>
              <a:gd name="connsiteY0" fmla="*/ 0 h 977900"/>
              <a:gd name="connsiteX1" fmla="*/ 330200 w 713411"/>
              <a:gd name="connsiteY1" fmla="*/ 6350 h 977900"/>
              <a:gd name="connsiteX2" fmla="*/ 438936 w 713411"/>
              <a:gd name="connsiteY2" fmla="*/ 44574 h 977900"/>
              <a:gd name="connsiteX3" fmla="*/ 535105 w 713411"/>
              <a:gd name="connsiteY3" fmla="*/ 98503 h 977900"/>
              <a:gd name="connsiteX4" fmla="*/ 610938 w 713411"/>
              <a:gd name="connsiteY4" fmla="*/ 192095 h 977900"/>
              <a:gd name="connsiteX5" fmla="*/ 712773 w 713411"/>
              <a:gd name="connsiteY5" fmla="*/ 416562 h 977900"/>
              <a:gd name="connsiteX6" fmla="*/ 654050 w 713411"/>
              <a:gd name="connsiteY6" fmla="*/ 346075 h 977900"/>
              <a:gd name="connsiteX7" fmla="*/ 650875 w 713411"/>
              <a:gd name="connsiteY7" fmla="*/ 608922 h 977900"/>
              <a:gd name="connsiteX8" fmla="*/ 581025 w 713411"/>
              <a:gd name="connsiteY8" fmla="*/ 688975 h 977900"/>
              <a:gd name="connsiteX9" fmla="*/ 479425 w 713411"/>
              <a:gd name="connsiteY9" fmla="*/ 847725 h 977900"/>
              <a:gd name="connsiteX10" fmla="*/ 377825 w 713411"/>
              <a:gd name="connsiteY10" fmla="*/ 977900 h 977900"/>
              <a:gd name="connsiteX0" fmla="*/ 0 w 713411"/>
              <a:gd name="connsiteY0" fmla="*/ 0 h 977900"/>
              <a:gd name="connsiteX1" fmla="*/ 330200 w 713411"/>
              <a:gd name="connsiteY1" fmla="*/ 6350 h 977900"/>
              <a:gd name="connsiteX2" fmla="*/ 438936 w 713411"/>
              <a:gd name="connsiteY2" fmla="*/ 44574 h 977900"/>
              <a:gd name="connsiteX3" fmla="*/ 535105 w 713411"/>
              <a:gd name="connsiteY3" fmla="*/ 98503 h 977900"/>
              <a:gd name="connsiteX4" fmla="*/ 610938 w 713411"/>
              <a:gd name="connsiteY4" fmla="*/ 192095 h 977900"/>
              <a:gd name="connsiteX5" fmla="*/ 712773 w 713411"/>
              <a:gd name="connsiteY5" fmla="*/ 416562 h 977900"/>
              <a:gd name="connsiteX6" fmla="*/ 654050 w 713411"/>
              <a:gd name="connsiteY6" fmla="*/ 350861 h 977900"/>
              <a:gd name="connsiteX7" fmla="*/ 650875 w 713411"/>
              <a:gd name="connsiteY7" fmla="*/ 608922 h 977900"/>
              <a:gd name="connsiteX8" fmla="*/ 581025 w 713411"/>
              <a:gd name="connsiteY8" fmla="*/ 688975 h 977900"/>
              <a:gd name="connsiteX9" fmla="*/ 479425 w 713411"/>
              <a:gd name="connsiteY9" fmla="*/ 847725 h 977900"/>
              <a:gd name="connsiteX10" fmla="*/ 377825 w 713411"/>
              <a:gd name="connsiteY10" fmla="*/ 977900 h 977900"/>
              <a:gd name="connsiteX0" fmla="*/ 0 w 713417"/>
              <a:gd name="connsiteY0" fmla="*/ 0 h 977900"/>
              <a:gd name="connsiteX1" fmla="*/ 330200 w 713417"/>
              <a:gd name="connsiteY1" fmla="*/ 6350 h 977900"/>
              <a:gd name="connsiteX2" fmla="*/ 438936 w 713417"/>
              <a:gd name="connsiteY2" fmla="*/ 44574 h 977900"/>
              <a:gd name="connsiteX3" fmla="*/ 535105 w 713417"/>
              <a:gd name="connsiteY3" fmla="*/ 98503 h 977900"/>
              <a:gd name="connsiteX4" fmla="*/ 610938 w 713417"/>
              <a:gd name="connsiteY4" fmla="*/ 192095 h 977900"/>
              <a:gd name="connsiteX5" fmla="*/ 712773 w 713417"/>
              <a:gd name="connsiteY5" fmla="*/ 416562 h 977900"/>
              <a:gd name="connsiteX6" fmla="*/ 650875 w 713417"/>
              <a:gd name="connsiteY6" fmla="*/ 608922 h 977900"/>
              <a:gd name="connsiteX7" fmla="*/ 581025 w 713417"/>
              <a:gd name="connsiteY7" fmla="*/ 688975 h 977900"/>
              <a:gd name="connsiteX8" fmla="*/ 479425 w 713417"/>
              <a:gd name="connsiteY8" fmla="*/ 847725 h 977900"/>
              <a:gd name="connsiteX9" fmla="*/ 377825 w 713417"/>
              <a:gd name="connsiteY9" fmla="*/ 977900 h 977900"/>
              <a:gd name="connsiteX0" fmla="*/ 0 w 713483"/>
              <a:gd name="connsiteY0" fmla="*/ 0 h 977900"/>
              <a:gd name="connsiteX1" fmla="*/ 330200 w 713483"/>
              <a:gd name="connsiteY1" fmla="*/ 6350 h 977900"/>
              <a:gd name="connsiteX2" fmla="*/ 438936 w 713483"/>
              <a:gd name="connsiteY2" fmla="*/ 44574 h 977900"/>
              <a:gd name="connsiteX3" fmla="*/ 535105 w 713483"/>
              <a:gd name="connsiteY3" fmla="*/ 98503 h 977900"/>
              <a:gd name="connsiteX4" fmla="*/ 610938 w 713483"/>
              <a:gd name="connsiteY4" fmla="*/ 192095 h 977900"/>
              <a:gd name="connsiteX5" fmla="*/ 712773 w 713483"/>
              <a:gd name="connsiteY5" fmla="*/ 416562 h 977900"/>
              <a:gd name="connsiteX6" fmla="*/ 650875 w 713483"/>
              <a:gd name="connsiteY6" fmla="*/ 608922 h 977900"/>
              <a:gd name="connsiteX7" fmla="*/ 551112 w 713483"/>
              <a:gd name="connsiteY7" fmla="*/ 755977 h 977900"/>
              <a:gd name="connsiteX8" fmla="*/ 479425 w 713483"/>
              <a:gd name="connsiteY8" fmla="*/ 847725 h 977900"/>
              <a:gd name="connsiteX9" fmla="*/ 377825 w 713483"/>
              <a:gd name="connsiteY9" fmla="*/ 977900 h 977900"/>
              <a:gd name="connsiteX0" fmla="*/ 0 w 713483"/>
              <a:gd name="connsiteY0" fmla="*/ 1174 h 979074"/>
              <a:gd name="connsiteX1" fmla="*/ 330200 w 713483"/>
              <a:gd name="connsiteY1" fmla="*/ 7524 h 979074"/>
              <a:gd name="connsiteX2" fmla="*/ 507736 w 713483"/>
              <a:gd name="connsiteY2" fmla="*/ 82439 h 979074"/>
              <a:gd name="connsiteX3" fmla="*/ 535105 w 713483"/>
              <a:gd name="connsiteY3" fmla="*/ 99677 h 979074"/>
              <a:gd name="connsiteX4" fmla="*/ 610938 w 713483"/>
              <a:gd name="connsiteY4" fmla="*/ 193269 h 979074"/>
              <a:gd name="connsiteX5" fmla="*/ 712773 w 713483"/>
              <a:gd name="connsiteY5" fmla="*/ 417736 h 979074"/>
              <a:gd name="connsiteX6" fmla="*/ 650875 w 713483"/>
              <a:gd name="connsiteY6" fmla="*/ 610096 h 979074"/>
              <a:gd name="connsiteX7" fmla="*/ 551112 w 713483"/>
              <a:gd name="connsiteY7" fmla="*/ 757151 h 979074"/>
              <a:gd name="connsiteX8" fmla="*/ 479425 w 713483"/>
              <a:gd name="connsiteY8" fmla="*/ 848899 h 979074"/>
              <a:gd name="connsiteX9" fmla="*/ 377825 w 713483"/>
              <a:gd name="connsiteY9" fmla="*/ 979074 h 979074"/>
              <a:gd name="connsiteX0" fmla="*/ 0 w 713483"/>
              <a:gd name="connsiteY0" fmla="*/ 1174 h 979074"/>
              <a:gd name="connsiteX1" fmla="*/ 330200 w 713483"/>
              <a:gd name="connsiteY1" fmla="*/ 7524 h 979074"/>
              <a:gd name="connsiteX2" fmla="*/ 507736 w 713483"/>
              <a:gd name="connsiteY2" fmla="*/ 82439 h 979074"/>
              <a:gd name="connsiteX3" fmla="*/ 639800 w 713483"/>
              <a:gd name="connsiteY3" fmla="*/ 166678 h 979074"/>
              <a:gd name="connsiteX4" fmla="*/ 610938 w 713483"/>
              <a:gd name="connsiteY4" fmla="*/ 193269 h 979074"/>
              <a:gd name="connsiteX5" fmla="*/ 712773 w 713483"/>
              <a:gd name="connsiteY5" fmla="*/ 417736 h 979074"/>
              <a:gd name="connsiteX6" fmla="*/ 650875 w 713483"/>
              <a:gd name="connsiteY6" fmla="*/ 610096 h 979074"/>
              <a:gd name="connsiteX7" fmla="*/ 551112 w 713483"/>
              <a:gd name="connsiteY7" fmla="*/ 757151 h 979074"/>
              <a:gd name="connsiteX8" fmla="*/ 479425 w 713483"/>
              <a:gd name="connsiteY8" fmla="*/ 848899 h 979074"/>
              <a:gd name="connsiteX9" fmla="*/ 377825 w 713483"/>
              <a:gd name="connsiteY9" fmla="*/ 979074 h 979074"/>
              <a:gd name="connsiteX0" fmla="*/ 0 w 722687"/>
              <a:gd name="connsiteY0" fmla="*/ 1174 h 979074"/>
              <a:gd name="connsiteX1" fmla="*/ 330200 w 722687"/>
              <a:gd name="connsiteY1" fmla="*/ 7524 h 979074"/>
              <a:gd name="connsiteX2" fmla="*/ 507736 w 722687"/>
              <a:gd name="connsiteY2" fmla="*/ 82439 h 979074"/>
              <a:gd name="connsiteX3" fmla="*/ 639800 w 722687"/>
              <a:gd name="connsiteY3" fmla="*/ 166678 h 979074"/>
              <a:gd name="connsiteX4" fmla="*/ 709649 w 722687"/>
              <a:gd name="connsiteY4" fmla="*/ 276223 h 979074"/>
              <a:gd name="connsiteX5" fmla="*/ 712773 w 722687"/>
              <a:gd name="connsiteY5" fmla="*/ 417736 h 979074"/>
              <a:gd name="connsiteX6" fmla="*/ 650875 w 722687"/>
              <a:gd name="connsiteY6" fmla="*/ 610096 h 979074"/>
              <a:gd name="connsiteX7" fmla="*/ 551112 w 722687"/>
              <a:gd name="connsiteY7" fmla="*/ 757151 h 979074"/>
              <a:gd name="connsiteX8" fmla="*/ 479425 w 722687"/>
              <a:gd name="connsiteY8" fmla="*/ 848899 h 979074"/>
              <a:gd name="connsiteX9" fmla="*/ 377825 w 722687"/>
              <a:gd name="connsiteY9" fmla="*/ 979074 h 979074"/>
              <a:gd name="connsiteX0" fmla="*/ 0 w 712839"/>
              <a:gd name="connsiteY0" fmla="*/ 1174 h 979074"/>
              <a:gd name="connsiteX1" fmla="*/ 330200 w 712839"/>
              <a:gd name="connsiteY1" fmla="*/ 7524 h 979074"/>
              <a:gd name="connsiteX2" fmla="*/ 507736 w 712839"/>
              <a:gd name="connsiteY2" fmla="*/ 82439 h 979074"/>
              <a:gd name="connsiteX3" fmla="*/ 639800 w 712839"/>
              <a:gd name="connsiteY3" fmla="*/ 166678 h 979074"/>
              <a:gd name="connsiteX4" fmla="*/ 712773 w 712839"/>
              <a:gd name="connsiteY4" fmla="*/ 417736 h 979074"/>
              <a:gd name="connsiteX5" fmla="*/ 650875 w 712839"/>
              <a:gd name="connsiteY5" fmla="*/ 610096 h 979074"/>
              <a:gd name="connsiteX6" fmla="*/ 551112 w 712839"/>
              <a:gd name="connsiteY6" fmla="*/ 757151 h 979074"/>
              <a:gd name="connsiteX7" fmla="*/ 479425 w 712839"/>
              <a:gd name="connsiteY7" fmla="*/ 848899 h 979074"/>
              <a:gd name="connsiteX8" fmla="*/ 377825 w 712839"/>
              <a:gd name="connsiteY8" fmla="*/ 979074 h 979074"/>
              <a:gd name="connsiteX0" fmla="*/ 0 w 712839"/>
              <a:gd name="connsiteY0" fmla="*/ 1174 h 979074"/>
              <a:gd name="connsiteX1" fmla="*/ 330200 w 712839"/>
              <a:gd name="connsiteY1" fmla="*/ 7524 h 979074"/>
              <a:gd name="connsiteX2" fmla="*/ 507736 w 712839"/>
              <a:gd name="connsiteY2" fmla="*/ 82439 h 979074"/>
              <a:gd name="connsiteX3" fmla="*/ 639800 w 712839"/>
              <a:gd name="connsiteY3" fmla="*/ 166678 h 979074"/>
              <a:gd name="connsiteX4" fmla="*/ 712773 w 712839"/>
              <a:gd name="connsiteY4" fmla="*/ 417736 h 979074"/>
              <a:gd name="connsiteX5" fmla="*/ 650875 w 712839"/>
              <a:gd name="connsiteY5" fmla="*/ 610096 h 979074"/>
              <a:gd name="connsiteX6" fmla="*/ 551112 w 712839"/>
              <a:gd name="connsiteY6" fmla="*/ 757151 h 979074"/>
              <a:gd name="connsiteX7" fmla="*/ 479425 w 712839"/>
              <a:gd name="connsiteY7" fmla="*/ 848899 h 979074"/>
              <a:gd name="connsiteX8" fmla="*/ 377825 w 712839"/>
              <a:gd name="connsiteY8" fmla="*/ 979074 h 979074"/>
              <a:gd name="connsiteX0" fmla="*/ 0 w 712839"/>
              <a:gd name="connsiteY0" fmla="*/ 2924 h 980824"/>
              <a:gd name="connsiteX1" fmla="*/ 330200 w 712839"/>
              <a:gd name="connsiteY1" fmla="*/ 9274 h 980824"/>
              <a:gd name="connsiteX2" fmla="*/ 507736 w 712839"/>
              <a:gd name="connsiteY2" fmla="*/ 84189 h 980824"/>
              <a:gd name="connsiteX3" fmla="*/ 639800 w 712839"/>
              <a:gd name="connsiteY3" fmla="*/ 168428 h 980824"/>
              <a:gd name="connsiteX4" fmla="*/ 712773 w 712839"/>
              <a:gd name="connsiteY4" fmla="*/ 419486 h 980824"/>
              <a:gd name="connsiteX5" fmla="*/ 650875 w 712839"/>
              <a:gd name="connsiteY5" fmla="*/ 611846 h 980824"/>
              <a:gd name="connsiteX6" fmla="*/ 551112 w 712839"/>
              <a:gd name="connsiteY6" fmla="*/ 758901 h 980824"/>
              <a:gd name="connsiteX7" fmla="*/ 479425 w 712839"/>
              <a:gd name="connsiteY7" fmla="*/ 850649 h 980824"/>
              <a:gd name="connsiteX8" fmla="*/ 377825 w 712839"/>
              <a:gd name="connsiteY8" fmla="*/ 980824 h 980824"/>
              <a:gd name="connsiteX0" fmla="*/ 0 w 715830"/>
              <a:gd name="connsiteY0" fmla="*/ 0 h 979495"/>
              <a:gd name="connsiteX1" fmla="*/ 333191 w 715830"/>
              <a:gd name="connsiteY1" fmla="*/ 7945 h 979495"/>
              <a:gd name="connsiteX2" fmla="*/ 510727 w 715830"/>
              <a:gd name="connsiteY2" fmla="*/ 82860 h 979495"/>
              <a:gd name="connsiteX3" fmla="*/ 642791 w 715830"/>
              <a:gd name="connsiteY3" fmla="*/ 167099 h 979495"/>
              <a:gd name="connsiteX4" fmla="*/ 715764 w 715830"/>
              <a:gd name="connsiteY4" fmla="*/ 418157 h 979495"/>
              <a:gd name="connsiteX5" fmla="*/ 653866 w 715830"/>
              <a:gd name="connsiteY5" fmla="*/ 610517 h 979495"/>
              <a:gd name="connsiteX6" fmla="*/ 554103 w 715830"/>
              <a:gd name="connsiteY6" fmla="*/ 757572 h 979495"/>
              <a:gd name="connsiteX7" fmla="*/ 482416 w 715830"/>
              <a:gd name="connsiteY7" fmla="*/ 849320 h 979495"/>
              <a:gd name="connsiteX8" fmla="*/ 380816 w 715830"/>
              <a:gd name="connsiteY8" fmla="*/ 979495 h 979495"/>
              <a:gd name="connsiteX0" fmla="*/ 0 w 715830"/>
              <a:gd name="connsiteY0" fmla="*/ 0 h 979495"/>
              <a:gd name="connsiteX1" fmla="*/ 333191 w 715830"/>
              <a:gd name="connsiteY1" fmla="*/ 7945 h 979495"/>
              <a:gd name="connsiteX2" fmla="*/ 510727 w 715830"/>
              <a:gd name="connsiteY2" fmla="*/ 82860 h 979495"/>
              <a:gd name="connsiteX3" fmla="*/ 642791 w 715830"/>
              <a:gd name="connsiteY3" fmla="*/ 167099 h 979495"/>
              <a:gd name="connsiteX4" fmla="*/ 715764 w 715830"/>
              <a:gd name="connsiteY4" fmla="*/ 418157 h 979495"/>
              <a:gd name="connsiteX5" fmla="*/ 653866 w 715830"/>
              <a:gd name="connsiteY5" fmla="*/ 610517 h 979495"/>
              <a:gd name="connsiteX6" fmla="*/ 554103 w 715830"/>
              <a:gd name="connsiteY6" fmla="*/ 757572 h 979495"/>
              <a:gd name="connsiteX7" fmla="*/ 482416 w 715830"/>
              <a:gd name="connsiteY7" fmla="*/ 849320 h 979495"/>
              <a:gd name="connsiteX8" fmla="*/ 380816 w 715830"/>
              <a:gd name="connsiteY8" fmla="*/ 979495 h 979495"/>
              <a:gd name="connsiteX0" fmla="*/ 0 w 715830"/>
              <a:gd name="connsiteY0" fmla="*/ 381 h 979876"/>
              <a:gd name="connsiteX1" fmla="*/ 333191 w 715830"/>
              <a:gd name="connsiteY1" fmla="*/ 8326 h 979876"/>
              <a:gd name="connsiteX2" fmla="*/ 510727 w 715830"/>
              <a:gd name="connsiteY2" fmla="*/ 83241 h 979876"/>
              <a:gd name="connsiteX3" fmla="*/ 642791 w 715830"/>
              <a:gd name="connsiteY3" fmla="*/ 167480 h 979876"/>
              <a:gd name="connsiteX4" fmla="*/ 715764 w 715830"/>
              <a:gd name="connsiteY4" fmla="*/ 418538 h 979876"/>
              <a:gd name="connsiteX5" fmla="*/ 653866 w 715830"/>
              <a:gd name="connsiteY5" fmla="*/ 610898 h 979876"/>
              <a:gd name="connsiteX6" fmla="*/ 554103 w 715830"/>
              <a:gd name="connsiteY6" fmla="*/ 757953 h 979876"/>
              <a:gd name="connsiteX7" fmla="*/ 482416 w 715830"/>
              <a:gd name="connsiteY7" fmla="*/ 849701 h 979876"/>
              <a:gd name="connsiteX8" fmla="*/ 380816 w 715830"/>
              <a:gd name="connsiteY8" fmla="*/ 979876 h 97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830" h="979876">
                <a:moveTo>
                  <a:pt x="0" y="381"/>
                </a:moveTo>
                <a:cubicBezTo>
                  <a:pt x="191828" y="-1757"/>
                  <a:pt x="222127" y="5678"/>
                  <a:pt x="333191" y="8326"/>
                </a:cubicBezTo>
                <a:cubicBezTo>
                  <a:pt x="418312" y="22136"/>
                  <a:pt x="459127" y="56715"/>
                  <a:pt x="510727" y="83241"/>
                </a:cubicBezTo>
                <a:cubicBezTo>
                  <a:pt x="562327" y="109767"/>
                  <a:pt x="616862" y="145784"/>
                  <a:pt x="642791" y="167480"/>
                </a:cubicBezTo>
                <a:cubicBezTo>
                  <a:pt x="721833" y="263245"/>
                  <a:pt x="713918" y="344635"/>
                  <a:pt x="715764" y="418538"/>
                </a:cubicBezTo>
                <a:cubicBezTo>
                  <a:pt x="717610" y="492441"/>
                  <a:pt x="680809" y="554329"/>
                  <a:pt x="653866" y="610898"/>
                </a:cubicBezTo>
                <a:cubicBezTo>
                  <a:pt x="626923" y="667467"/>
                  <a:pt x="582678" y="718153"/>
                  <a:pt x="554103" y="757953"/>
                </a:cubicBezTo>
                <a:cubicBezTo>
                  <a:pt x="525528" y="797754"/>
                  <a:pt x="515224" y="804193"/>
                  <a:pt x="482416" y="849701"/>
                </a:cubicBezTo>
                <a:cubicBezTo>
                  <a:pt x="463366" y="872984"/>
                  <a:pt x="400660" y="956063"/>
                  <a:pt x="380816" y="979876"/>
                </a:cubicBezTo>
              </a:path>
            </a:pathLst>
          </a:custGeom>
          <a:noFill/>
          <a:ln w="25400">
            <a:solidFill>
              <a:srgbClr val="4D008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5AE9B9-45C0-2124-18D0-612986359402}"/>
              </a:ext>
            </a:extLst>
          </p:cNvPr>
          <p:cNvSpPr/>
          <p:nvPr/>
        </p:nvSpPr>
        <p:spPr>
          <a:xfrm>
            <a:off x="5215180" y="2278251"/>
            <a:ext cx="2045776" cy="433952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1DFA6-A3F8-1B01-8321-3CE320B0E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31" y="0"/>
            <a:ext cx="8372901" cy="621711"/>
          </a:xfrm>
        </p:spPr>
        <p:txBody>
          <a:bodyPr/>
          <a:lstStyle/>
          <a:p>
            <a:r>
              <a:rPr lang="en-US" dirty="0"/>
              <a:t>Standard Model Effective Field Theory (SMEFT)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9A0C5-1E26-F577-FED6-115E971E43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9BAB3-966A-6BC3-F89C-22B2A8544E7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3192" y="1746000"/>
            <a:ext cx="2208078" cy="15132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697450-0AF9-10E8-ADAA-B576EFC102BC}"/>
              </a:ext>
            </a:extLst>
          </p:cNvPr>
          <p:cNvSpPr txBox="1"/>
          <p:nvPr/>
        </p:nvSpPr>
        <p:spPr>
          <a:xfrm>
            <a:off x="4536890" y="1561334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84 d=6; 993 d=8 independent couplings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7D297F-3779-F99C-2369-4E02DCF8E7A9}"/>
              </a:ext>
            </a:extLst>
          </p:cNvPr>
          <p:cNvSpPr txBox="1"/>
          <p:nvPr/>
        </p:nvSpPr>
        <p:spPr>
          <a:xfrm>
            <a:off x="5080396" y="726452"/>
            <a:ext cx="278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SMEFT identifies 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all possible BSM physics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6EA889-13F3-7581-06DA-1D9BF665F712}"/>
              </a:ext>
            </a:extLst>
          </p:cNvPr>
          <p:cNvSpPr txBox="1"/>
          <p:nvPr/>
        </p:nvSpPr>
        <p:spPr>
          <a:xfrm>
            <a:off x="428356" y="3327471"/>
            <a:ext cx="3871573" cy="1200329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Goal: Measure each </a:t>
            </a:r>
            <a:r>
              <a:rPr lang="en-US" dirty="0" err="1">
                <a:solidFill>
                  <a:srgbClr val="000000"/>
                </a:solidFill>
              </a:rPr>
              <a:t>C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r>
              <a:rPr lang="en-US" baseline="30000" dirty="0" err="1">
                <a:solidFill>
                  <a:srgbClr val="000000"/>
                </a:solidFill>
              </a:rPr>
              <a:t>ij</a:t>
            </a:r>
            <a:r>
              <a:rPr lang="en-US" dirty="0">
                <a:solidFill>
                  <a:srgbClr val="000000"/>
                </a:solidFill>
              </a:rPr>
              <a:t> as precisely as possible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(Nobody really knows where the new physics is.)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2B5E86-601E-DAE8-EC20-E671BD6E8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65" y="2002774"/>
            <a:ext cx="2879174" cy="26722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977EBD-96B3-A5DC-5264-B397A9B66486}"/>
              </a:ext>
            </a:extLst>
          </p:cNvPr>
          <p:cNvSpPr txBox="1"/>
          <p:nvPr/>
        </p:nvSpPr>
        <p:spPr>
          <a:xfrm>
            <a:off x="5732669" y="4058428"/>
            <a:ext cx="1911943" cy="2807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24" dirty="0">
                <a:solidFill>
                  <a:srgbClr val="000000"/>
                </a:solidFill>
              </a:rPr>
              <a:t>Thanks to F. </a:t>
            </a:r>
            <a:r>
              <a:rPr lang="en-US" sz="1224" dirty="0" err="1">
                <a:solidFill>
                  <a:srgbClr val="000000"/>
                </a:solidFill>
              </a:rPr>
              <a:t>Petriello</a:t>
            </a:r>
            <a:endParaRPr lang="en-US" sz="1224" dirty="0">
              <a:solidFill>
                <a:srgbClr val="0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F6A2BE-17F8-676C-C8FB-87173A72862C}"/>
              </a:ext>
            </a:extLst>
          </p:cNvPr>
          <p:cNvSpPr txBox="1"/>
          <p:nvPr/>
        </p:nvSpPr>
        <p:spPr>
          <a:xfrm>
            <a:off x="5057483" y="4624449"/>
            <a:ext cx="2220310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Slide Credit:  P Souder, JLab Director’s Review, Feb 2021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47DE24-F9AA-8ED5-6E44-1D76224AA8A6}"/>
              </a:ext>
            </a:extLst>
          </p:cNvPr>
          <p:cNvSpPr/>
          <p:nvPr/>
        </p:nvSpPr>
        <p:spPr>
          <a:xfrm>
            <a:off x="351881" y="693819"/>
            <a:ext cx="4237057" cy="10521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1209" tIns="30605" rIns="61209" bIns="30605" anchor="t">
            <a:noAutofit/>
          </a:bodyPr>
          <a:lstStyle/>
          <a:p>
            <a:pPr marL="146902" indent="-146902">
              <a:lnSpc>
                <a:spcPct val="115000"/>
              </a:lnSpc>
              <a:spcBef>
                <a:spcPts val="29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BSM Physics has large phase space</a:t>
            </a:r>
            <a:endParaRPr lang="en-US" spc="-1" dirty="0">
              <a:latin typeface="Arial"/>
            </a:endParaRPr>
          </a:p>
          <a:p>
            <a:pPr marL="146902" indent="-146902">
              <a:lnSpc>
                <a:spcPct val="115000"/>
              </a:lnSpc>
              <a:spcBef>
                <a:spcPts val="29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PVDIS deuteron measurement access effective electron-quark couplings</a:t>
            </a:r>
            <a:endParaRPr lang="en-US" spc="-1" dirty="0">
              <a:latin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E5B80F-3FF4-CDA6-CCC3-B93AEF790265}"/>
              </a:ext>
            </a:extLst>
          </p:cNvPr>
          <p:cNvSpPr txBox="1"/>
          <p:nvPr/>
        </p:nvSpPr>
        <p:spPr>
          <a:xfrm>
            <a:off x="1986809" y="4624449"/>
            <a:ext cx="2313120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See Euler and </a:t>
            </a:r>
            <a:r>
              <a:rPr lang="en-US" sz="1200" dirty="0" err="1">
                <a:solidFill>
                  <a:srgbClr val="000000"/>
                </a:solidFill>
              </a:rPr>
              <a:t>Su</a:t>
            </a:r>
            <a:r>
              <a:rPr lang="en-US" sz="1200" dirty="0">
                <a:solidFill>
                  <a:srgbClr val="000000"/>
                </a:solidFill>
              </a:rPr>
              <a:t>, Prog. Part. </a:t>
            </a:r>
            <a:r>
              <a:rPr lang="en-US" sz="1200" dirty="0" err="1">
                <a:solidFill>
                  <a:srgbClr val="000000"/>
                </a:solidFill>
              </a:rPr>
              <a:t>Nucl</a:t>
            </a:r>
            <a:r>
              <a:rPr lang="en-US" sz="1200" dirty="0">
                <a:solidFill>
                  <a:srgbClr val="000000"/>
                </a:solidFill>
              </a:rPr>
              <a:t>. Phys. 71 (2013) 119–149</a:t>
            </a:r>
          </a:p>
        </p:txBody>
      </p:sp>
    </p:spTree>
    <p:extLst>
      <p:ext uri="{BB962C8B-B14F-4D97-AF65-F5344CB8AC3E}">
        <p14:creationId xmlns:p14="http://schemas.microsoft.com/office/powerpoint/2010/main" val="319231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6EBAF4D-C7F2-B450-2F40-F20905704B73}"/>
              </a:ext>
            </a:extLst>
          </p:cNvPr>
          <p:cNvSpPr txBox="1">
            <a:spLocks/>
          </p:cNvSpPr>
          <p:nvPr/>
        </p:nvSpPr>
        <p:spPr>
          <a:xfrm>
            <a:off x="0" y="-10684"/>
            <a:ext cx="9143999" cy="5154184"/>
          </a:xfrm>
          <a:prstGeom prst="rect">
            <a:avLst/>
          </a:prstGeom>
          <a:solidFill>
            <a:schemeClr val="accent1">
              <a:lumMod val="60000"/>
              <a:lumOff val="40000"/>
              <a:alpha val="12000"/>
            </a:schemeClr>
          </a:solidFill>
        </p:spPr>
        <p:txBody>
          <a:bodyPr vert="horz" lIns="0" tIns="4572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small"/>
              <a:t>Backup Slides</a:t>
            </a:r>
            <a:endParaRPr lang="en-US" cap="smal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EF49B2-8682-3F40-BD5C-11A334EE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04" y="-159418"/>
            <a:ext cx="8372901" cy="621711"/>
          </a:xfrm>
        </p:spPr>
        <p:txBody>
          <a:bodyPr/>
          <a:lstStyle/>
          <a:p>
            <a:r>
              <a:rPr lang="en-US" dirty="0"/>
              <a:t>Probing the EMC Effect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D0A5F-CB66-8947-B4FE-3E17BAAAC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2373" y="4793608"/>
            <a:ext cx="4644315" cy="1988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Paul E Reimer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36B50-AA8A-EF4F-8E48-5F2BD3745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034D8C-3CB4-402A-BC46-2AB14C0FE90A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1" name="Picture 8" descr="cady-dis-slide">
            <a:extLst>
              <a:ext uri="{FF2B5EF4-FFF2-40B4-BE49-F238E27FC236}">
                <a16:creationId xmlns:a16="http://schemas.microsoft.com/office/drawing/2014/main" id="{AD02143C-51CC-4445-8980-20D0D971B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4952" y="86414"/>
            <a:ext cx="5044684" cy="5030157"/>
          </a:xfrm>
          <a:prstGeom prst="rect">
            <a:avLst/>
          </a:prstGeom>
          <a:noFill/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9AE9279-EDDC-3844-B89A-505A1D80B876}"/>
              </a:ext>
            </a:extLst>
          </p:cNvPr>
          <p:cNvSpPr txBox="1">
            <a:spLocks/>
          </p:cNvSpPr>
          <p:nvPr/>
        </p:nvSpPr>
        <p:spPr>
          <a:xfrm>
            <a:off x="267504" y="534964"/>
            <a:ext cx="4644315" cy="4107586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rgbClr val="232425"/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rgbClr val="232425"/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rgbClr val="232425"/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rgbClr val="232425"/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00" kern="1200">
                <a:solidFill>
                  <a:srgbClr val="23242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0C0"/>
              </a:buClr>
              <a:buNone/>
            </a:pPr>
            <a:r>
              <a:rPr lang="en-US" dirty="0"/>
              <a:t>What we know:</a:t>
            </a:r>
          </a:p>
          <a:p>
            <a:pPr>
              <a:buClr>
                <a:srgbClr val="0070C0"/>
              </a:buClr>
            </a:pPr>
            <a:r>
              <a:rPr lang="en-US" dirty="0"/>
              <a:t>Parton distributions in nuclei appear different than those in nucleons</a:t>
            </a:r>
          </a:p>
          <a:p>
            <a:pPr marL="284162" lvl="1" indent="0">
              <a:buClr>
                <a:srgbClr val="0070C0"/>
              </a:buClr>
              <a:buNone/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</a:p>
          <a:p>
            <a:pPr lvl="1">
              <a:buClr>
                <a:srgbClr val="0070C0"/>
              </a:buClr>
            </a:pPr>
            <a:endParaRPr lang="en-US" dirty="0">
              <a:solidFill>
                <a:srgbClr val="000000"/>
              </a:solidFill>
            </a:endParaRPr>
          </a:p>
          <a:p>
            <a:pPr marL="0" indent="-63500">
              <a:buClr>
                <a:srgbClr val="0070C0"/>
              </a:buClr>
              <a:buNone/>
            </a:pPr>
            <a:r>
              <a:rPr lang="en-US" dirty="0">
                <a:solidFill>
                  <a:srgbClr val="000000"/>
                </a:solidFill>
              </a:rPr>
              <a:t>What we don’t know:</a:t>
            </a:r>
          </a:p>
          <a:p>
            <a:pPr marL="222250" indent="-285750">
              <a:buClr>
                <a:srgbClr val="0070C0"/>
              </a:buClr>
            </a:pPr>
            <a:r>
              <a:rPr lang="en-US" dirty="0">
                <a:solidFill>
                  <a:srgbClr val="000000"/>
                </a:solidFill>
              </a:rPr>
              <a:t>Is the sea quark effect absent?</a:t>
            </a:r>
          </a:p>
          <a:p>
            <a:pPr marL="569912" lvl="1" indent="-285750">
              <a:buClr>
                <a:srgbClr val="0070C0"/>
              </a:buClr>
            </a:pPr>
            <a:r>
              <a:rPr lang="en-US" sz="1600" dirty="0">
                <a:solidFill>
                  <a:srgbClr val="000000"/>
                </a:solidFill>
              </a:rPr>
              <a:t>see Drell-Yan from SeaQuest</a:t>
            </a:r>
          </a:p>
          <a:p>
            <a:pPr marL="222250" indent="-285750">
              <a:buClr>
                <a:srgbClr val="0070C0"/>
              </a:buClr>
            </a:pPr>
            <a:r>
              <a:rPr lang="en-US" dirty="0">
                <a:solidFill>
                  <a:srgbClr val="C00000"/>
                </a:solidFill>
              </a:rPr>
              <a:t>Is there a </a:t>
            </a:r>
            <a:r>
              <a:rPr lang="en-US" b="1" dirty="0">
                <a:solidFill>
                  <a:srgbClr val="C00000"/>
                </a:solidFill>
              </a:rPr>
              <a:t>flavor dependent </a:t>
            </a:r>
            <a:r>
              <a:rPr lang="en-US" dirty="0">
                <a:solidFill>
                  <a:srgbClr val="C00000"/>
                </a:solidFill>
              </a:rPr>
              <a:t>effect? </a:t>
            </a:r>
          </a:p>
          <a:p>
            <a:pPr marL="569912" lvl="1" indent="-285750">
              <a:buClr>
                <a:srgbClr val="0070C0"/>
              </a:buClr>
            </a:pPr>
            <a:r>
              <a:rPr lang="en-US" sz="1600" dirty="0">
                <a:solidFill>
                  <a:srgbClr val="C00000"/>
                </a:solidFill>
              </a:rPr>
              <a:t>c.f. </a:t>
            </a:r>
            <a:r>
              <a:rPr lang="en-US" sz="1600" dirty="0" err="1">
                <a:solidFill>
                  <a:srgbClr val="C00000"/>
                </a:solidFill>
              </a:rPr>
              <a:t>Cloët</a:t>
            </a:r>
            <a:r>
              <a:rPr lang="en-US" sz="1600" dirty="0">
                <a:solidFill>
                  <a:srgbClr val="C00000"/>
                </a:solidFill>
              </a:rPr>
              <a:t> PRL 102 252301 (2009)</a:t>
            </a:r>
            <a:endParaRPr lang="en-US" dirty="0">
              <a:solidFill>
                <a:srgbClr val="C00000"/>
              </a:solidFill>
            </a:endParaRPr>
          </a:p>
          <a:p>
            <a:pPr marL="222250" indent="-285750">
              <a:buClr>
                <a:srgbClr val="0070C0"/>
              </a:buClr>
            </a:pPr>
            <a:r>
              <a:rPr lang="en-US" b="1" dirty="0">
                <a:solidFill>
                  <a:srgbClr val="000000"/>
                </a:solidFill>
              </a:rPr>
              <a:t>Why</a:t>
            </a:r>
            <a:r>
              <a:rPr lang="en-US" dirty="0">
                <a:solidFill>
                  <a:srgbClr val="000000"/>
                </a:solidFill>
              </a:rPr>
              <a:t> does the effect exist at all?</a:t>
            </a:r>
          </a:p>
          <a:p>
            <a:pPr marL="284162" lvl="1" indent="0">
              <a:buClr>
                <a:srgbClr val="0070C0"/>
              </a:buClr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284162" lvl="1" indent="0">
              <a:buClr>
                <a:srgbClr val="0070C0"/>
              </a:buClr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96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6EBAF4D-C7F2-B450-2F40-F20905704B73}"/>
              </a:ext>
            </a:extLst>
          </p:cNvPr>
          <p:cNvSpPr txBox="1">
            <a:spLocks/>
          </p:cNvSpPr>
          <p:nvPr/>
        </p:nvSpPr>
        <p:spPr>
          <a:xfrm>
            <a:off x="0" y="-10684"/>
            <a:ext cx="9143999" cy="5154184"/>
          </a:xfrm>
          <a:prstGeom prst="rect">
            <a:avLst/>
          </a:prstGeom>
          <a:solidFill>
            <a:schemeClr val="accent1">
              <a:lumMod val="60000"/>
              <a:lumOff val="40000"/>
              <a:alpha val="12000"/>
            </a:schemeClr>
          </a:solidFill>
        </p:spPr>
        <p:txBody>
          <a:bodyPr vert="horz" lIns="0" tIns="4572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small"/>
              <a:t>Backup Slides</a:t>
            </a:r>
            <a:endParaRPr lang="en-US" cap="smal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EF49B2-8682-3F40-BD5C-11A334EE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04" y="-159418"/>
            <a:ext cx="8372901" cy="621711"/>
          </a:xfrm>
        </p:spPr>
        <p:txBody>
          <a:bodyPr/>
          <a:lstStyle/>
          <a:p>
            <a:r>
              <a:rPr lang="en-US" dirty="0"/>
              <a:t>Probing the EMC Effect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D0A5F-CB66-8947-B4FE-3E17BAAAC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2373" y="4793608"/>
            <a:ext cx="4644315" cy="1988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Paul E Reimer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36B50-AA8A-EF4F-8E48-5F2BD3745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034D8C-3CB4-402A-BC46-2AB14C0FE90A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1" name="Picture 8" descr="cady-dis-slide">
            <a:extLst>
              <a:ext uri="{FF2B5EF4-FFF2-40B4-BE49-F238E27FC236}">
                <a16:creationId xmlns:a16="http://schemas.microsoft.com/office/drawing/2014/main" id="{AD02143C-51CC-4445-8980-20D0D971B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4952" y="86414"/>
            <a:ext cx="5044684" cy="5030157"/>
          </a:xfrm>
          <a:prstGeom prst="rect">
            <a:avLst/>
          </a:prstGeom>
          <a:noFill/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9AE9279-EDDC-3844-B89A-505A1D80B876}"/>
              </a:ext>
            </a:extLst>
          </p:cNvPr>
          <p:cNvSpPr txBox="1">
            <a:spLocks/>
          </p:cNvSpPr>
          <p:nvPr/>
        </p:nvSpPr>
        <p:spPr>
          <a:xfrm>
            <a:off x="267504" y="534964"/>
            <a:ext cx="4644315" cy="4107586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rgbClr val="232425"/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rgbClr val="232425"/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rgbClr val="232425"/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rgbClr val="232425"/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00" kern="1200">
                <a:solidFill>
                  <a:srgbClr val="23242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0C0"/>
              </a:buClr>
              <a:buNone/>
            </a:pPr>
            <a:r>
              <a:rPr lang="en-US" dirty="0"/>
              <a:t>What we know:</a:t>
            </a:r>
          </a:p>
          <a:p>
            <a:pPr>
              <a:buClr>
                <a:srgbClr val="0070C0"/>
              </a:buClr>
            </a:pPr>
            <a:r>
              <a:rPr lang="en-US" dirty="0"/>
              <a:t>Parton distributions in nuclei appear different than those in nucleons</a:t>
            </a:r>
          </a:p>
          <a:p>
            <a:pPr lvl="1">
              <a:buClr>
                <a:srgbClr val="0070C0"/>
              </a:buClr>
            </a:pPr>
            <a:r>
              <a:rPr lang="en-US" sz="1600" dirty="0">
                <a:solidFill>
                  <a:srgbClr val="000000"/>
                </a:solidFill>
              </a:rPr>
              <a:t>except, possibly for sea quarks</a:t>
            </a:r>
          </a:p>
          <a:p>
            <a:pPr lvl="1">
              <a:buClr>
                <a:srgbClr val="0070C0"/>
              </a:buClr>
            </a:pPr>
            <a:endParaRPr lang="en-US" dirty="0">
              <a:solidFill>
                <a:srgbClr val="000000"/>
              </a:solidFill>
            </a:endParaRPr>
          </a:p>
          <a:p>
            <a:pPr marL="0" indent="-63500">
              <a:buClr>
                <a:srgbClr val="0070C0"/>
              </a:buClr>
              <a:buNone/>
            </a:pPr>
            <a:r>
              <a:rPr lang="en-US" dirty="0">
                <a:solidFill>
                  <a:srgbClr val="000000"/>
                </a:solidFill>
              </a:rPr>
              <a:t>What we don’t know:</a:t>
            </a:r>
          </a:p>
          <a:p>
            <a:pPr marL="222250" indent="-285750">
              <a:buClr>
                <a:srgbClr val="0070C0"/>
              </a:buClr>
            </a:pPr>
            <a:r>
              <a:rPr lang="en-US" dirty="0">
                <a:solidFill>
                  <a:srgbClr val="000000"/>
                </a:solidFill>
              </a:rPr>
              <a:t>Is the sea quark effect absent?</a:t>
            </a:r>
          </a:p>
          <a:p>
            <a:pPr marL="569912" lvl="1" indent="-285750">
              <a:buClr>
                <a:srgbClr val="0070C0"/>
              </a:buClr>
            </a:pPr>
            <a:r>
              <a:rPr lang="en-US" sz="1600" dirty="0">
                <a:solidFill>
                  <a:srgbClr val="000000"/>
                </a:solidFill>
              </a:rPr>
              <a:t>see Drell-Yan from SeaQuest</a:t>
            </a:r>
          </a:p>
          <a:p>
            <a:pPr marL="222250" indent="-285750">
              <a:buClr>
                <a:srgbClr val="0070C0"/>
              </a:buClr>
            </a:pPr>
            <a:r>
              <a:rPr lang="en-US" dirty="0">
                <a:solidFill>
                  <a:srgbClr val="C00000"/>
                </a:solidFill>
              </a:rPr>
              <a:t>Is there a </a:t>
            </a:r>
            <a:r>
              <a:rPr lang="en-US" b="1" dirty="0">
                <a:solidFill>
                  <a:srgbClr val="C00000"/>
                </a:solidFill>
              </a:rPr>
              <a:t>flavor dependent </a:t>
            </a:r>
            <a:r>
              <a:rPr lang="en-US" dirty="0">
                <a:solidFill>
                  <a:srgbClr val="C00000"/>
                </a:solidFill>
              </a:rPr>
              <a:t>effect? </a:t>
            </a:r>
          </a:p>
          <a:p>
            <a:pPr marL="569912" lvl="1" indent="-285750">
              <a:buClr>
                <a:srgbClr val="0070C0"/>
              </a:buClr>
            </a:pPr>
            <a:r>
              <a:rPr lang="en-US" sz="1600" dirty="0">
                <a:solidFill>
                  <a:srgbClr val="C00000"/>
                </a:solidFill>
              </a:rPr>
              <a:t>c.f. </a:t>
            </a:r>
            <a:r>
              <a:rPr lang="en-US" sz="1600" dirty="0" err="1">
                <a:solidFill>
                  <a:srgbClr val="C00000"/>
                </a:solidFill>
              </a:rPr>
              <a:t>Cloët</a:t>
            </a:r>
            <a:r>
              <a:rPr lang="en-US" sz="1600" dirty="0">
                <a:solidFill>
                  <a:srgbClr val="C00000"/>
                </a:solidFill>
              </a:rPr>
              <a:t> PRL 102 252301 (2009)</a:t>
            </a:r>
            <a:endParaRPr lang="en-US" dirty="0">
              <a:solidFill>
                <a:srgbClr val="C00000"/>
              </a:solidFill>
            </a:endParaRPr>
          </a:p>
          <a:p>
            <a:pPr marL="222250" indent="-285750">
              <a:buClr>
                <a:srgbClr val="0070C0"/>
              </a:buClr>
            </a:pPr>
            <a:r>
              <a:rPr lang="en-US" b="1" dirty="0">
                <a:solidFill>
                  <a:srgbClr val="000000"/>
                </a:solidFill>
              </a:rPr>
              <a:t>Why</a:t>
            </a:r>
            <a:r>
              <a:rPr lang="en-US" dirty="0">
                <a:solidFill>
                  <a:srgbClr val="000000"/>
                </a:solidFill>
              </a:rPr>
              <a:t> does the effect exist at all?</a:t>
            </a:r>
          </a:p>
          <a:p>
            <a:pPr marL="284162" lvl="1" indent="0">
              <a:buClr>
                <a:srgbClr val="0070C0"/>
              </a:buClr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284162" lvl="1" indent="0">
              <a:buClr>
                <a:srgbClr val="0070C0"/>
              </a:buClr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CECC9F-728A-908E-D202-21950E455F3F}"/>
              </a:ext>
            </a:extLst>
          </p:cNvPr>
          <p:cNvGrpSpPr/>
          <p:nvPr/>
        </p:nvGrpSpPr>
        <p:grpSpPr>
          <a:xfrm>
            <a:off x="5080930" y="2256515"/>
            <a:ext cx="2437197" cy="2067059"/>
            <a:chOff x="4102941" y="2311558"/>
            <a:chExt cx="2437197" cy="2067059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9883941C-3534-B03E-0332-AC3A37337A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941" y="2311558"/>
              <a:ext cx="2056324" cy="2067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7">
              <a:extLst>
                <a:ext uri="{FF2B5EF4-FFF2-40B4-BE49-F238E27FC236}">
                  <a16:creationId xmlns:a16="http://schemas.microsoft.com/office/drawing/2014/main" id="{1568E328-EDC6-1E65-3146-E68C839238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580100" y="3418579"/>
              <a:ext cx="1539203" cy="3808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50" dirty="0"/>
                <a:t>Alde </a:t>
              </a:r>
              <a:r>
                <a:rPr lang="en-US" sz="750" i="1" dirty="0"/>
                <a:t>et al </a:t>
              </a:r>
              <a:r>
                <a:rPr lang="en-US" sz="750" dirty="0"/>
                <a:t>(Fermilab E772) </a:t>
              </a:r>
            </a:p>
            <a:p>
              <a:pPr algn="ctr">
                <a:spcBef>
                  <a:spcPct val="50000"/>
                </a:spcBef>
              </a:pPr>
              <a:r>
                <a:rPr lang="en-US" sz="750" dirty="0"/>
                <a:t>Phys. Rev. Lett. </a:t>
              </a:r>
              <a:r>
                <a:rPr lang="en-US" sz="750" b="1" dirty="0"/>
                <a:t>64</a:t>
              </a:r>
              <a:r>
                <a:rPr lang="en-US" sz="750" dirty="0"/>
                <a:t> 2479 (1990)</a:t>
              </a:r>
              <a:endParaRPr lang="en-US" sz="75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02672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line, plot, diagram&#10;&#10;Description automatically generated">
            <a:extLst>
              <a:ext uri="{FF2B5EF4-FFF2-40B4-BE49-F238E27FC236}">
                <a16:creationId xmlns:a16="http://schemas.microsoft.com/office/drawing/2014/main" id="{B458C8D1-142A-2668-1E34-0E77B0C99ED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994" y="689871"/>
            <a:ext cx="3497580" cy="2166891"/>
          </a:xfrm>
          <a:prstGeom prst="rect">
            <a:avLst/>
          </a:prstGeom>
        </p:spPr>
      </p:pic>
      <p:pic>
        <p:nvPicPr>
          <p:cNvPr id="11" name="Picture 10" descr="A picture containing text, line, plot, diagram&#10;&#10;Description automatically generated">
            <a:extLst>
              <a:ext uri="{FF2B5EF4-FFF2-40B4-BE49-F238E27FC236}">
                <a16:creationId xmlns:a16="http://schemas.microsoft.com/office/drawing/2014/main" id="{EE0F179D-3DC7-4725-AA1C-A0BE306CCC3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908" y="2735373"/>
            <a:ext cx="3403967" cy="21199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7395A8-DFD7-BFAD-F5EA-A67C4ECDD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08" y="109629"/>
            <a:ext cx="8372901" cy="461913"/>
          </a:xfrm>
        </p:spPr>
        <p:txBody>
          <a:bodyPr/>
          <a:lstStyle/>
          <a:p>
            <a:r>
              <a:rPr lang="en-US" dirty="0"/>
              <a:t>Flavor Dependent EMC</a:t>
            </a:r>
            <a:br>
              <a:rPr lang="en-US" dirty="0"/>
            </a:br>
            <a:r>
              <a:rPr lang="en-US" sz="1800" dirty="0"/>
              <a:t>a la </a:t>
            </a:r>
            <a:r>
              <a:rPr lang="en-US" sz="1800" dirty="0" err="1"/>
              <a:t>Cloët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77CAF-45DA-49C7-11B2-2647AF61C4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295FA72-2CEC-E44C-B175-2A082A3DC1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13975" y="40469"/>
                <a:ext cx="5230025" cy="2383366"/>
              </a:xfrm>
              <a:prstGeom prst="rect">
                <a:avLst/>
              </a:prstGeom>
            </p:spPr>
            <p:txBody>
              <a:bodyPr vert="horz" lIns="0" tIns="0" rIns="0" bIns="45720" rtlCol="0">
                <a:noAutofit/>
              </a:bodyPr>
              <a:lstStyle>
                <a:lvl1pPr marL="173038" indent="-173038" algn="l" defTabSz="457200" rtl="0" eaLnBrk="1" latinLnBrk="0" hangingPunct="1"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Char char="§"/>
                  <a:defRPr sz="1350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20700" indent="-236538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–"/>
                  <a:defRPr sz="1200" kern="120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03275" indent="-187325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•"/>
                  <a:defRPr sz="1050" kern="120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87438" indent="-17145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–"/>
                  <a:defRPr sz="1050" kern="120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17145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»"/>
                  <a:defRPr sz="1050" kern="120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Font typeface="Wingdings" pitchFamily="2" charset="2"/>
                  <a:buNone/>
                </a:pPr>
                <a:r>
                  <a:rPr lang="en-US" dirty="0"/>
                  <a:t>Traditional models and explanations of the EMC effect assume that the effect is the same for all flavors of quarks</a:t>
                </a:r>
              </a:p>
              <a:p>
                <a:pPr marL="0" indent="0">
                  <a:spcBef>
                    <a:spcPts val="0"/>
                  </a:spcBef>
                  <a:buFont typeface="Wingdings" pitchFamily="2" charset="2"/>
                  <a:buNone/>
                </a:pP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spcBef>
                    <a:spcPts val="0"/>
                  </a:spcBef>
                  <a:buFont typeface="Wingdings" pitchFamily="2" charset="2"/>
                  <a:buNone/>
                </a:pPr>
                <a:endParaRPr lang="en-US" b="1" dirty="0">
                  <a:solidFill>
                    <a:srgbClr val="4D008C"/>
                  </a:solidFill>
                </a:endParaRPr>
              </a:p>
              <a:p>
                <a:pPr marL="0" indent="0">
                  <a:spcBef>
                    <a:spcPts val="0"/>
                  </a:spcBef>
                  <a:buFont typeface="Wingdings" pitchFamily="2" charset="2"/>
                  <a:buNone/>
                </a:pPr>
                <a:r>
                  <a:rPr lang="en-US" b="1" dirty="0">
                    <a:solidFill>
                      <a:srgbClr val="4D008C"/>
                    </a:solidFill>
                  </a:rPr>
                  <a:t>This symmetry is not demanded by any underlying physics! </a:t>
                </a:r>
                <a:endParaRPr lang="en-US" dirty="0"/>
              </a:p>
              <a:p>
                <a:pPr marL="0" indent="0">
                  <a:spcBef>
                    <a:spcPts val="0"/>
                  </a:spcBef>
                  <a:buFont typeface="Wingdings" pitchFamily="2" charset="2"/>
                  <a:buNone/>
                </a:pPr>
                <a:endParaRPr lang="en-US" dirty="0"/>
              </a:p>
              <a:p>
                <a:pPr marL="0" indent="0">
                  <a:spcBef>
                    <a:spcPts val="0"/>
                  </a:spcBef>
                  <a:buFont typeface="Wingdings" pitchFamily="2" charset="2"/>
                  <a:buNone/>
                </a:pPr>
                <a:r>
                  <a:rPr lang="en-US" dirty="0" err="1"/>
                  <a:t>NuTeV</a:t>
                </a:r>
                <a:r>
                  <a:rPr lang="en-US" dirty="0"/>
                  <a:t>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200" dirty="0"/>
                  <a:t>SM test based on neutrino scattering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200" dirty="0"/>
                  <a:t>Tour de force experiment in many aspects except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200" dirty="0"/>
                  <a:t>Weakly interacting </a:t>
                </a:r>
                <a:r>
                  <a:rPr lang="en-US" sz="1200" dirty="0" err="1"/>
                  <a:t>ν</a:t>
                </a:r>
                <a:r>
                  <a:rPr lang="en-US" sz="1200" dirty="0"/>
                  <a:t> beam required a dense target—Fe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200" dirty="0"/>
                  <a:t>Flavor dependent nuclear effects can explain much of the </a:t>
                </a:r>
                <a:r>
                  <a:rPr lang="en-US" sz="1200" dirty="0" err="1"/>
                  <a:t>NuTeV</a:t>
                </a:r>
                <a:r>
                  <a:rPr lang="en-US" sz="1200" dirty="0"/>
                  <a:t> anomaly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295FA72-2CEC-E44C-B175-2A082A3DC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975" y="40469"/>
                <a:ext cx="5230025" cy="2383366"/>
              </a:xfrm>
              <a:prstGeom prst="rect">
                <a:avLst/>
              </a:prstGeom>
              <a:blipFill>
                <a:blip r:embed="rId4"/>
                <a:stretch>
                  <a:fillRect l="-1942" t="-2116" r="-243" b="-13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02B987D2-9B30-B66F-8DF1-F6EF9E1160F2}"/>
              </a:ext>
            </a:extLst>
          </p:cNvPr>
          <p:cNvGrpSpPr>
            <a:grpSpLocks noChangeAspect="1"/>
          </p:cNvGrpSpPr>
          <p:nvPr/>
        </p:nvGrpSpPr>
        <p:grpSpPr>
          <a:xfrm>
            <a:off x="4924639" y="2803952"/>
            <a:ext cx="3111552" cy="2119910"/>
            <a:chOff x="4654311" y="2187476"/>
            <a:chExt cx="3800623" cy="258937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8F5B99E-5AD1-4853-E8C5-4AF7226CF947}"/>
                </a:ext>
              </a:extLst>
            </p:cNvPr>
            <p:cNvSpPr/>
            <p:nvPr/>
          </p:nvSpPr>
          <p:spPr>
            <a:xfrm>
              <a:off x="6853727" y="2410015"/>
              <a:ext cx="495656" cy="60665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A picture containing text, diagram, line, plot&#10;&#10;Description automatically generated">
              <a:extLst>
                <a:ext uri="{FF2B5EF4-FFF2-40B4-BE49-F238E27FC236}">
                  <a16:creationId xmlns:a16="http://schemas.microsoft.com/office/drawing/2014/main" id="{555831C9-D88D-558F-63B8-683E44D7C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DCDCDC"/>
                </a:clrFrom>
                <a:clrTo>
                  <a:srgbClr val="DCDCD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54311" y="2187476"/>
              <a:ext cx="3800623" cy="258937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97F973-2ECF-D3F7-A959-7ABDEDDAB38E}"/>
                </a:ext>
              </a:extLst>
            </p:cNvPr>
            <p:cNvSpPr txBox="1"/>
            <p:nvPr/>
          </p:nvSpPr>
          <p:spPr>
            <a:xfrm>
              <a:off x="5667199" y="4170058"/>
              <a:ext cx="17748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</a:rPr>
                <a:t>2014 Particle Data Group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6342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BCFB3-70A6-D7E3-9360-133DABD8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20" y="79408"/>
            <a:ext cx="8372901" cy="439785"/>
          </a:xfrm>
        </p:spPr>
        <p:txBody>
          <a:bodyPr/>
          <a:lstStyle/>
          <a:p>
            <a:r>
              <a:rPr lang="en-US" dirty="0"/>
              <a:t>PVEMC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65F3D-3A23-6787-04FA-3B5825286D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03896" y="519193"/>
                <a:ext cx="4936208" cy="75268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𝑃𝑉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≈−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𝜋𝛼</m:t>
                          </m:r>
                          <m:rad>
                            <m:radPr>
                              <m:degHide m:val="on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65F3D-3A23-6787-04FA-3B5825286D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03896" y="519193"/>
                <a:ext cx="4936208" cy="75268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B231B-E33D-E365-0519-4DC4E97D29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4598A24-37A6-3811-426E-A39E13B176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8085" y="1418091"/>
                <a:ext cx="4816097" cy="2704457"/>
              </a:xfrm>
              <a:prstGeom prst="rect">
                <a:avLst/>
              </a:prstGeom>
            </p:spPr>
            <p:txBody>
              <a:bodyPr vert="horz" lIns="0" tIns="0" rIns="0" bIns="45720" rtlCol="0">
                <a:noAutofit/>
              </a:bodyPr>
              <a:lstStyle>
                <a:lvl1pPr marL="173038" indent="-173038" algn="l" defTabSz="457200" rtl="0" eaLnBrk="1" latinLnBrk="0" hangingPunct="1"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Char char="§"/>
                  <a:defRPr sz="1350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20700" indent="-236538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–"/>
                  <a:defRPr sz="1200" kern="120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03275" indent="-187325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•"/>
                  <a:defRPr sz="1050" kern="120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87438" indent="-17145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–"/>
                  <a:defRPr sz="1050" kern="120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17145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»"/>
                  <a:defRPr sz="1050" kern="120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f>
                        <m:f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bSup>
                        </m:den>
                      </m:f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1800" b="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1800" i="1">
                                              <a:solidFill>
                                                <a:srgbClr val="0432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rgbClr val="0432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 smtClean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1800" b="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1800" i="1">
                                              <a:solidFill>
                                                <a:srgbClr val="0432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rgbClr val="0432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sz="12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Approximate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around symmetric nucleus</a:t>
                </a: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≃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−4 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e>
                      </m:func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d>
                        <m:d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sz="2000" b="1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  <m:sup>
                              <m:r>
                                <a:rPr lang="en-US" sz="20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sz="2000" b="1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  <m:sup>
                              <m:r>
                                <a:rPr lang="en-US" sz="20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0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  <m:sup>
                              <m:r>
                                <a:rPr lang="en-US" sz="20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sz="2000" b="1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  <m:sup>
                              <m:r>
                                <a:rPr lang="en-US" sz="20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1200" dirty="0">
                  <a:solidFill>
                    <a:srgbClr val="000000"/>
                  </a:solidFill>
                </a:endParaRPr>
              </a:p>
              <a:p>
                <a:pPr marL="0" lvl="0" indent="0" defTabSz="9144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solidFill>
                            <a:srgbClr val="4D008C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acc>
                        <m:accPr>
                          <m:chr m:val="̅"/>
                          <m:ctrlPr>
                            <a:rPr lang="en-US" sz="20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sz="20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>
                  <a:solidFill>
                    <a:srgbClr val="47484A"/>
                  </a:solidFill>
                </a:endParaRPr>
              </a:p>
              <a:p>
                <a:pPr marL="0" indent="0">
                  <a:buNone/>
                </a:pPr>
                <a:endParaRPr lang="en-US" sz="12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000000"/>
                    </a:solidFill>
                  </a:rPr>
                  <a:t> </a:t>
                </a:r>
                <a:endParaRPr lang="en-US" sz="12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4598A24-37A6-3811-426E-A39E13B17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85" y="1418091"/>
                <a:ext cx="4816097" cy="2704457"/>
              </a:xfrm>
              <a:prstGeom prst="rect">
                <a:avLst/>
              </a:prstGeom>
              <a:blipFill>
                <a:blip r:embed="rId3"/>
                <a:stretch>
                  <a:fillRect l="-2887" t="-15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69211BE-2E28-D804-D405-E7977D7566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09646" y="1418091"/>
                <a:ext cx="3913322" cy="752690"/>
              </a:xfrm>
              <a:prstGeom prst="rect">
                <a:avLst/>
              </a:prstGeom>
            </p:spPr>
            <p:txBody>
              <a:bodyPr vert="horz" lIns="0" tIns="0" rIns="0" bIns="45720" rtlCol="0">
                <a:noAutofit/>
              </a:bodyPr>
              <a:lstStyle>
                <a:lvl1pPr marL="173038" indent="-173038" algn="l" defTabSz="457200" rtl="0" eaLnBrk="1" latinLnBrk="0" hangingPunct="1"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Char char="§"/>
                  <a:defRPr sz="1350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20700" indent="-236538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–"/>
                  <a:defRPr sz="1200" kern="120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03275" indent="-187325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•"/>
                  <a:defRPr sz="1050" kern="120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87438" indent="-17145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–"/>
                  <a:defRPr sz="1050" kern="120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17145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»"/>
                  <a:defRPr sz="1050" kern="120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  <m:f>
                      <m:f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p>
                        </m:sSubSup>
                      </m:den>
                    </m:f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f>
                      <m:f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1800" b="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solidFill>
                                              <a:srgbClr val="0432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0" i="1">
                                            <a:solidFill>
                                              <a:srgbClr val="0432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800" b="0" i="1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1800" b="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solidFill>
                                              <a:srgbClr val="0432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0" i="1">
                                            <a:solidFill>
                                              <a:srgbClr val="0432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800" b="0" i="1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nary>
                      </m:den>
                    </m:f>
                  </m:oMath>
                </a14:m>
                <a:r>
                  <a:rPr lang="en-US" sz="1200" dirty="0">
                    <a:solidFill>
                      <a:srgbClr val="000000"/>
                    </a:solidFill>
                  </a:rPr>
                  <a:t> </a:t>
                </a:r>
                <a:endParaRPr lang="en-US" sz="12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69211BE-2E28-D804-D405-E7977D756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646" y="1418091"/>
                <a:ext cx="3913322" cy="752690"/>
              </a:xfrm>
              <a:prstGeom prst="rect">
                <a:avLst/>
              </a:prstGeom>
              <a:blipFill>
                <a:blip r:embed="rId4"/>
                <a:stretch>
                  <a:fillRect l="-1290" t="-36667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8D2E1B3-3106-64CD-7F8A-8AFB109EC599}"/>
              </a:ext>
            </a:extLst>
          </p:cNvPr>
          <p:cNvSpPr txBox="1"/>
          <p:nvPr/>
        </p:nvSpPr>
        <p:spPr>
          <a:xfrm>
            <a:off x="5932376" y="3480106"/>
            <a:ext cx="307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Measures flavor differences!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A2C5BE1-D394-2CCE-7E68-C0E20C398837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5184182" y="3179036"/>
            <a:ext cx="748194" cy="485736"/>
          </a:xfrm>
          <a:prstGeom prst="straightConnector1">
            <a:avLst/>
          </a:prstGeom>
          <a:ln w="31750">
            <a:solidFill>
              <a:srgbClr val="0432FF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134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line, diagram, screenshot&#10;&#10;Description automatically generated">
            <a:extLst>
              <a:ext uri="{FF2B5EF4-FFF2-40B4-BE49-F238E27FC236}">
                <a16:creationId xmlns:a16="http://schemas.microsoft.com/office/drawing/2014/main" id="{01EAE681-AF63-949A-2970-502F0CFF10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0955" y="1359457"/>
            <a:ext cx="3230880" cy="3590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CBCFB3-70A6-D7E3-9360-133DABD863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86720" y="79408"/>
                <a:ext cx="8372901" cy="43978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for Nuclei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CBCFB3-70A6-D7E3-9360-133DABD863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86720" y="79408"/>
                <a:ext cx="8372901" cy="439785"/>
              </a:xfrm>
              <a:blipFill>
                <a:blip r:embed="rId3"/>
                <a:stretch>
                  <a:fillRect l="-756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B231B-E33D-E365-0519-4DC4E97D29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4598A24-37A6-3811-426E-A39E13B176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6720" y="712918"/>
                <a:ext cx="4816097" cy="853123"/>
              </a:xfrm>
              <a:prstGeom prst="rect">
                <a:avLst/>
              </a:prstGeom>
            </p:spPr>
            <p:txBody>
              <a:bodyPr vert="horz" lIns="0" tIns="0" rIns="0" bIns="45720" rtlCol="0">
                <a:noAutofit/>
              </a:bodyPr>
              <a:lstStyle>
                <a:lvl1pPr marL="173038" indent="-173038" algn="l" defTabSz="457200" rtl="0" eaLnBrk="1" latinLnBrk="0" hangingPunct="1"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Char char="§"/>
                  <a:defRPr sz="1350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20700" indent="-236538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–"/>
                  <a:defRPr sz="1200" kern="120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03275" indent="-187325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•"/>
                  <a:defRPr sz="1050" kern="120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87438" indent="-17145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–"/>
                  <a:defRPr sz="1050" kern="120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17145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»"/>
                  <a:defRPr sz="1050" kern="120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≃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−4 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e>
                      </m:func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d>
                        <m:d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  <m:sup>
                              <m:r>
                                <a:rPr lang="en-US" sz="20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sz="2000" b="1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  <m:sup>
                              <m:r>
                                <a:rPr lang="en-US" sz="20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0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  <m:sup>
                              <m:r>
                                <a:rPr lang="en-US" sz="20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sz="2000" b="1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  <m:sup>
                              <m:r>
                                <a:rPr lang="en-US" sz="20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12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2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000000"/>
                    </a:solidFill>
                  </a:rPr>
                  <a:t> </a:t>
                </a:r>
                <a:endParaRPr lang="en-US" sz="12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4598A24-37A6-3811-426E-A39E13B17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20" y="712918"/>
                <a:ext cx="4816097" cy="8531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picture containing text, line, diagram, screenshot&#10;&#10;Description automatically generated">
            <a:extLst>
              <a:ext uri="{FF2B5EF4-FFF2-40B4-BE49-F238E27FC236}">
                <a16:creationId xmlns:a16="http://schemas.microsoft.com/office/drawing/2014/main" id="{FE217FE6-19E1-5974-5DAA-568E72E2760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2292" y="1377514"/>
            <a:ext cx="3230880" cy="3614928"/>
          </a:xfrm>
          <a:prstGeom prst="rect">
            <a:avLst/>
          </a:prstGeom>
        </p:spPr>
      </p:pic>
      <p:pic>
        <p:nvPicPr>
          <p:cNvPr id="14" name="Picture 13" descr="A picture containing text, screenshot, diagram, line&#10;&#10;Description automatically generated">
            <a:extLst>
              <a:ext uri="{FF2B5EF4-FFF2-40B4-BE49-F238E27FC236}">
                <a16:creationId xmlns:a16="http://schemas.microsoft.com/office/drawing/2014/main" id="{93AC7D85-4D81-E182-4982-B56894B3792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645" y="1339414"/>
            <a:ext cx="3230880" cy="35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70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line, diagram, plot&#10;&#10;Description automatically generated">
            <a:extLst>
              <a:ext uri="{FF2B5EF4-FFF2-40B4-BE49-F238E27FC236}">
                <a16:creationId xmlns:a16="http://schemas.microsoft.com/office/drawing/2014/main" id="{138133C7-062F-6958-2AD9-5CB7A987DA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3372" y="1252329"/>
            <a:ext cx="4447240" cy="30111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632C93-C2BE-E906-6942-F7637973F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49" y="151059"/>
            <a:ext cx="8372901" cy="384970"/>
          </a:xfrm>
        </p:spPr>
        <p:txBody>
          <a:bodyPr/>
          <a:lstStyle/>
          <a:p>
            <a:r>
              <a:rPr lang="en-US" dirty="0"/>
              <a:t>Expected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D671A-F688-BE08-64DA-10E720C07E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6" name="Picture 15" descr="A picture containing line, plot, diagram, text&#10;&#10;Description automatically generated">
            <a:extLst>
              <a:ext uri="{FF2B5EF4-FFF2-40B4-BE49-F238E27FC236}">
                <a16:creationId xmlns:a16="http://schemas.microsoft.com/office/drawing/2014/main" id="{2CA42415-84F4-4929-3994-C3D2C6B10D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3388" y="1252329"/>
            <a:ext cx="4719425" cy="301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16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4FA38DA-5B76-14D7-BA90-406CE726086C}"/>
              </a:ext>
            </a:extLst>
          </p:cNvPr>
          <p:cNvSpPr txBox="1">
            <a:spLocks noChangeAspect="1"/>
          </p:cNvSpPr>
          <p:nvPr/>
        </p:nvSpPr>
        <p:spPr>
          <a:xfrm>
            <a:off x="0" y="-10684"/>
            <a:ext cx="9143999" cy="5154184"/>
          </a:xfrm>
          <a:prstGeom prst="rect">
            <a:avLst/>
          </a:prstGeom>
          <a:solidFill>
            <a:schemeClr val="accent1">
              <a:lumMod val="60000"/>
              <a:lumOff val="40000"/>
              <a:alpha val="12000"/>
            </a:schemeClr>
          </a:solidFill>
        </p:spPr>
        <p:txBody>
          <a:bodyPr vert="horz" lIns="0" tIns="4572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cap="smal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92255-7194-7DC6-749E-568FE5408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48" y="109468"/>
            <a:ext cx="8372901" cy="387856"/>
          </a:xfrm>
        </p:spPr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68165-5BA6-DEA9-9DBE-28ED6A6D8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2" y="617476"/>
            <a:ext cx="4598665" cy="4093431"/>
          </a:xfrm>
        </p:spPr>
        <p:txBody>
          <a:bodyPr/>
          <a:lstStyle/>
          <a:p>
            <a:r>
              <a:rPr lang="en-US" sz="1800" dirty="0"/>
              <a:t>Parity violation in DIS enables electroweak and QCD exploration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SoLID mission (one of several) is to used PVDIS for electroweak and QCD study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7D8F7-036C-B92E-E77D-C5EBBB3695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264A5F-360B-0791-A083-DD695396FBE1}"/>
              </a:ext>
            </a:extLst>
          </p:cNvPr>
          <p:cNvGrpSpPr/>
          <p:nvPr/>
        </p:nvGrpSpPr>
        <p:grpSpPr>
          <a:xfrm>
            <a:off x="5932139" y="282472"/>
            <a:ext cx="1950038" cy="1323650"/>
            <a:chOff x="3779224" y="2193710"/>
            <a:chExt cx="1950038" cy="1323650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B5364191-9D2F-C388-8D35-B0DE92410A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9950" r="21237"/>
            <a:stretch/>
          </p:blipFill>
          <p:spPr bwMode="auto">
            <a:xfrm>
              <a:off x="3779224" y="2269314"/>
              <a:ext cx="669988" cy="115901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0E219A-B410-73CB-ADC3-102086497CA4}"/>
                </a:ext>
              </a:extLst>
            </p:cNvPr>
            <p:cNvSpPr txBox="1"/>
            <p:nvPr/>
          </p:nvSpPr>
          <p:spPr>
            <a:xfrm>
              <a:off x="4449211" y="2556435"/>
              <a:ext cx="11392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Half full or half empty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74AD51-B4AC-F267-C095-5BB0DBE1AE8B}"/>
                </a:ext>
              </a:extLst>
            </p:cNvPr>
            <p:cNvSpPr/>
            <p:nvPr/>
          </p:nvSpPr>
          <p:spPr>
            <a:xfrm>
              <a:off x="3800534" y="2193710"/>
              <a:ext cx="1928728" cy="1323650"/>
            </a:xfrm>
            <a:prstGeom prst="rect">
              <a:avLst/>
            </a:prstGeom>
            <a:noFill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ECF89A7-8AB9-E524-0071-40882331D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27" y="1194148"/>
            <a:ext cx="2850958" cy="120668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6470E97-DB80-2681-4357-8D751ADB6DFC}"/>
              </a:ext>
            </a:extLst>
          </p:cNvPr>
          <p:cNvGrpSpPr>
            <a:grpSpLocks noChangeAspect="1"/>
          </p:cNvGrpSpPr>
          <p:nvPr/>
        </p:nvGrpSpPr>
        <p:grpSpPr>
          <a:xfrm>
            <a:off x="1662905" y="3325349"/>
            <a:ext cx="5508823" cy="1529118"/>
            <a:chOff x="713301" y="2463540"/>
            <a:chExt cx="8255876" cy="2291634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A03177DB-05BA-DF10-6F05-930F5EB29B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CCE6FA"/>
                </a:clrFrom>
                <a:clrTo>
                  <a:srgbClr val="CCE6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956" y="2836368"/>
              <a:ext cx="1638103" cy="150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C:\DOCUME~1\ADMINI~1\LOCALS~1\Temp\VMwareDnD\fe810a50\PVDIS_EC.png">
              <a:extLst>
                <a:ext uri="{FF2B5EF4-FFF2-40B4-BE49-F238E27FC236}">
                  <a16:creationId xmlns:a16="http://schemas.microsoft.com/office/drawing/2014/main" id="{31F2442B-3A0D-0681-E581-890D8DC30C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CCE5FA"/>
                </a:clrFrom>
                <a:clrTo>
                  <a:srgbClr val="CCE5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9448" y="2841644"/>
              <a:ext cx="785905" cy="150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" descr="C:\DOCUME~1\ADMINI~1\LOCALS~1\Temp\VMwareDnD\723ed45d\CLEO.png">
              <a:extLst>
                <a:ext uri="{FF2B5EF4-FFF2-40B4-BE49-F238E27FC236}">
                  <a16:creationId xmlns:a16="http://schemas.microsoft.com/office/drawing/2014/main" id="{DB86A06C-6F65-47EB-4A80-6FBAE137A1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CCE5FA"/>
                </a:clrFrom>
                <a:clrTo>
                  <a:srgbClr val="CCE5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9706" y="2577852"/>
              <a:ext cx="3149471" cy="2177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右箭头 20">
              <a:extLst>
                <a:ext uri="{FF2B5EF4-FFF2-40B4-BE49-F238E27FC236}">
                  <a16:creationId xmlns:a16="http://schemas.microsoft.com/office/drawing/2014/main" id="{DBF7E750-C6B0-70FB-867F-B096511BE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058" y="3231161"/>
              <a:ext cx="542114" cy="705922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A9A9FF"/>
                </a:gs>
                <a:gs pos="35001">
                  <a:srgbClr val="C2C2FF"/>
                </a:gs>
                <a:gs pos="100000">
                  <a:srgbClr val="E4E4FF"/>
                </a:gs>
              </a:gsLst>
              <a:lin ang="16200000" scaled="1"/>
            </a:gradFill>
            <a:ln w="9525">
              <a:solidFill>
                <a:srgbClr val="9393FC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61176" tIns="30610" rIns="61176" bIns="30610" anchor="ctr"/>
            <a:lstStyle>
              <a:lvl1pPr defTabSz="1130300">
                <a:defRPr sz="2100">
                  <a:solidFill>
                    <a:srgbClr val="000000"/>
                  </a:solidFill>
                  <a:latin typeface="Chalkboard" charset="0"/>
                  <a:ea typeface="ＭＳ Ｐゴシック" pitchFamily="34" charset="-128"/>
                </a:defRPr>
              </a:lvl1pPr>
              <a:lvl2pPr defTabSz="1130300">
                <a:defRPr sz="2100">
                  <a:solidFill>
                    <a:srgbClr val="000000"/>
                  </a:solidFill>
                  <a:latin typeface="Chalkboard" charset="0"/>
                  <a:ea typeface="ＭＳ Ｐゴシック" pitchFamily="34" charset="-128"/>
                </a:defRPr>
              </a:lvl2pPr>
              <a:lvl3pPr defTabSz="1130300">
                <a:defRPr sz="2100">
                  <a:solidFill>
                    <a:srgbClr val="000000"/>
                  </a:solidFill>
                  <a:latin typeface="Chalkboard" charset="0"/>
                  <a:ea typeface="ＭＳ Ｐゴシック" pitchFamily="34" charset="-128"/>
                </a:defRPr>
              </a:lvl3pPr>
              <a:lvl4pPr defTabSz="1130300">
                <a:defRPr sz="2100">
                  <a:solidFill>
                    <a:srgbClr val="000000"/>
                  </a:solidFill>
                  <a:latin typeface="Chalkboard" charset="0"/>
                  <a:ea typeface="ＭＳ Ｐゴシック" pitchFamily="34" charset="-128"/>
                </a:defRPr>
              </a:lvl4pPr>
              <a:lvl5pPr defTabSz="1130300">
                <a:defRPr sz="2100">
                  <a:solidFill>
                    <a:srgbClr val="000000"/>
                  </a:solidFill>
                  <a:latin typeface="Chalkboard" charset="0"/>
                  <a:ea typeface="ＭＳ Ｐゴシック" pitchFamily="34" charset="-128"/>
                </a:defRPr>
              </a:lvl5pPr>
              <a:lvl6pPr marL="2246313" indent="1588" defTabSz="11303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000000"/>
                  </a:solidFill>
                  <a:latin typeface="Chalkboard" charset="0"/>
                  <a:ea typeface="ＭＳ Ｐゴシック" pitchFamily="34" charset="-128"/>
                </a:defRPr>
              </a:lvl6pPr>
              <a:lvl7pPr marL="2703513" indent="1588" defTabSz="11303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000000"/>
                  </a:solidFill>
                  <a:latin typeface="Chalkboard" charset="0"/>
                  <a:ea typeface="ＭＳ Ｐゴシック" pitchFamily="34" charset="-128"/>
                </a:defRPr>
              </a:lvl7pPr>
              <a:lvl8pPr marL="3160713" indent="1588" defTabSz="11303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000000"/>
                  </a:solidFill>
                  <a:latin typeface="Chalkboard" charset="0"/>
                  <a:ea typeface="ＭＳ Ｐゴシック" pitchFamily="34" charset="-128"/>
                </a:defRPr>
              </a:lvl8pPr>
              <a:lvl9pPr marL="3617913" indent="1588" defTabSz="11303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000000"/>
                  </a:solidFill>
                  <a:latin typeface="Chalkboard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zh-CN" altLang="en-US" sz="1224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6" name="TextBox 23">
              <a:extLst>
                <a:ext uri="{FF2B5EF4-FFF2-40B4-BE49-F238E27FC236}">
                  <a16:creationId xmlns:a16="http://schemas.microsoft.com/office/drawing/2014/main" id="{6DB15F32-BC5A-B230-3291-45E02984A7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301" y="2463540"/>
              <a:ext cx="7458077" cy="461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176" tIns="30610" rIns="61176" bIns="30610">
              <a:spAutoFit/>
            </a:bodyPr>
            <a:lstStyle>
              <a:lvl1pPr defTabSz="1143000">
                <a:defRPr sz="2100">
                  <a:solidFill>
                    <a:srgbClr val="000000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defTabSz="1143000">
                <a:defRPr sz="2100">
                  <a:solidFill>
                    <a:srgbClr val="000000"/>
                  </a:solidFill>
                  <a:latin typeface="Chalkboard" charset="0"/>
                  <a:ea typeface="ＭＳ Ｐゴシック" charset="0"/>
                </a:defRPr>
              </a:lvl2pPr>
              <a:lvl3pPr defTabSz="1143000">
                <a:defRPr sz="2100">
                  <a:solidFill>
                    <a:srgbClr val="000000"/>
                  </a:solidFill>
                  <a:latin typeface="Chalkboard" charset="0"/>
                  <a:ea typeface="ＭＳ Ｐゴシック" charset="0"/>
                </a:defRPr>
              </a:lvl3pPr>
              <a:lvl4pPr defTabSz="1143000">
                <a:defRPr sz="2100">
                  <a:solidFill>
                    <a:srgbClr val="000000"/>
                  </a:solidFill>
                  <a:latin typeface="Chalkboard" charset="0"/>
                  <a:ea typeface="ＭＳ Ｐゴシック" charset="0"/>
                </a:defRPr>
              </a:lvl4pPr>
              <a:lvl5pPr defTabSz="1143000">
                <a:defRPr sz="2100">
                  <a:solidFill>
                    <a:srgbClr val="000000"/>
                  </a:solidFill>
                  <a:latin typeface="Chalkboard" charset="0"/>
                  <a:ea typeface="ＭＳ Ｐゴシック" charset="0"/>
                </a:defRPr>
              </a:lvl5pPr>
              <a:lvl6pPr marL="2244725" indent="1588" defTabSz="11430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000000"/>
                  </a:solidFill>
                  <a:latin typeface="Chalkboard" charset="0"/>
                  <a:ea typeface="ＭＳ Ｐゴシック" charset="0"/>
                </a:defRPr>
              </a:lvl6pPr>
              <a:lvl7pPr marL="2701925" indent="1588" defTabSz="11430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000000"/>
                  </a:solidFill>
                  <a:latin typeface="Chalkboard" charset="0"/>
                  <a:ea typeface="ＭＳ Ｐゴシック" charset="0"/>
                </a:defRPr>
              </a:lvl7pPr>
              <a:lvl8pPr marL="3159125" indent="1588" defTabSz="11430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000000"/>
                  </a:solidFill>
                  <a:latin typeface="Chalkboard" charset="0"/>
                  <a:ea typeface="ＭＳ Ｐゴシック" charset="0"/>
                </a:defRPr>
              </a:lvl8pPr>
              <a:lvl9pPr marL="3616325" indent="1588" defTabSz="11430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000000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600" dirty="0">
                  <a:solidFill>
                    <a:srgbClr val="7030A0"/>
                  </a:solidFill>
                  <a:latin typeface="+mn-lt"/>
                  <a:ea typeface="宋体" charset="0"/>
                  <a:cs typeface="宋体" charset="0"/>
                </a:rPr>
                <a:t>      Baffle            5xGEMs    EC</a:t>
              </a:r>
              <a:endParaRPr lang="zh-CN" altLang="en-US" sz="1600" dirty="0">
                <a:solidFill>
                  <a:srgbClr val="7030A0"/>
                </a:solidFill>
                <a:latin typeface="+mn-lt"/>
                <a:ea typeface="宋体" charset="0"/>
                <a:cs typeface="宋体" charset="0"/>
              </a:endParaRPr>
            </a:p>
          </p:txBody>
        </p:sp>
        <p:pic>
          <p:nvPicPr>
            <p:cNvPr id="17" name="Picture 2" descr="C:\DOCUME~1\ADMINI~1\LOCALS~1\Temp\vmware-Administrator\VMwareDnD\55f8ad89\PVDIS_GEM_2.png">
              <a:extLst>
                <a:ext uri="{FF2B5EF4-FFF2-40B4-BE49-F238E27FC236}">
                  <a16:creationId xmlns:a16="http://schemas.microsoft.com/office/drawing/2014/main" id="{00B9B19B-A113-765E-B7EF-F06ADC3037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CCE5FA"/>
                </a:clrFrom>
                <a:clrTo>
                  <a:srgbClr val="CCE5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666"/>
            <a:stretch/>
          </p:blipFill>
          <p:spPr bwMode="auto">
            <a:xfrm>
              <a:off x="2521568" y="2842679"/>
              <a:ext cx="543404" cy="150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 descr="C:\DOCUME~1\ADMINI~1\LOCALS~1\Temp\vmware-Administrator\VMwareDnD\55f8ad89\PVDIS_GEM_2.png">
              <a:extLst>
                <a:ext uri="{FF2B5EF4-FFF2-40B4-BE49-F238E27FC236}">
                  <a16:creationId xmlns:a16="http://schemas.microsoft.com/office/drawing/2014/main" id="{471A4DA1-1247-2963-CE26-F62B850DEB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CCE5FA"/>
                </a:clrFrom>
                <a:clrTo>
                  <a:srgbClr val="CCE5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66"/>
            <a:stretch/>
          </p:blipFill>
          <p:spPr bwMode="auto">
            <a:xfrm>
              <a:off x="3832476" y="2832300"/>
              <a:ext cx="543405" cy="150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 descr="C:\DOCUME~1\ADMINI~1\LOCALS~1\Temp\VMwareDnD\fc830c5e\PVDIS_LGC.png">
              <a:extLst>
                <a:ext uri="{FF2B5EF4-FFF2-40B4-BE49-F238E27FC236}">
                  <a16:creationId xmlns:a16="http://schemas.microsoft.com/office/drawing/2014/main" id="{4DB73EA7-1026-1285-4A34-8A56241527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CCE5FA"/>
                </a:clrFrom>
                <a:clrTo>
                  <a:srgbClr val="CCE5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994" y="2837490"/>
              <a:ext cx="796597" cy="150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23">
              <a:extLst>
                <a:ext uri="{FF2B5EF4-FFF2-40B4-BE49-F238E27FC236}">
                  <a16:creationId xmlns:a16="http://schemas.microsoft.com/office/drawing/2014/main" id="{B608AF8A-86F8-AB17-102A-1BA8FC1F2A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6814" y="4333283"/>
              <a:ext cx="1579851" cy="381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1176" tIns="30610" rIns="61176" bIns="30610">
              <a:spAutoFit/>
            </a:bodyPr>
            <a:lstStyle>
              <a:lvl1pPr defTabSz="1143000">
                <a:defRPr sz="2100">
                  <a:solidFill>
                    <a:srgbClr val="000000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defTabSz="1143000">
                <a:defRPr sz="2100">
                  <a:solidFill>
                    <a:srgbClr val="000000"/>
                  </a:solidFill>
                  <a:latin typeface="Chalkboard" charset="0"/>
                  <a:ea typeface="ＭＳ Ｐゴシック" charset="0"/>
                </a:defRPr>
              </a:lvl2pPr>
              <a:lvl3pPr defTabSz="1143000">
                <a:defRPr sz="2100">
                  <a:solidFill>
                    <a:srgbClr val="000000"/>
                  </a:solidFill>
                  <a:latin typeface="Chalkboard" charset="0"/>
                  <a:ea typeface="ＭＳ Ｐゴシック" charset="0"/>
                </a:defRPr>
              </a:lvl3pPr>
              <a:lvl4pPr defTabSz="1143000">
                <a:defRPr sz="2100">
                  <a:solidFill>
                    <a:srgbClr val="000000"/>
                  </a:solidFill>
                  <a:latin typeface="Chalkboard" charset="0"/>
                  <a:ea typeface="ＭＳ Ｐゴシック" charset="0"/>
                </a:defRPr>
              </a:lvl4pPr>
              <a:lvl5pPr defTabSz="1143000">
                <a:defRPr sz="2100">
                  <a:solidFill>
                    <a:srgbClr val="000000"/>
                  </a:solidFill>
                  <a:latin typeface="Chalkboard" charset="0"/>
                  <a:ea typeface="ＭＳ Ｐゴシック" charset="0"/>
                </a:defRPr>
              </a:lvl5pPr>
              <a:lvl6pPr marL="2244725" indent="1588" defTabSz="11430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000000"/>
                  </a:solidFill>
                  <a:latin typeface="Chalkboard" charset="0"/>
                  <a:ea typeface="ＭＳ Ｐゴシック" charset="0"/>
                </a:defRPr>
              </a:lvl6pPr>
              <a:lvl7pPr marL="2701925" indent="1588" defTabSz="11430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000000"/>
                  </a:solidFill>
                  <a:latin typeface="Chalkboard" charset="0"/>
                  <a:ea typeface="ＭＳ Ｐゴシック" charset="0"/>
                </a:defRPr>
              </a:lvl7pPr>
              <a:lvl8pPr marL="3159125" indent="1588" defTabSz="11430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000000"/>
                  </a:solidFill>
                  <a:latin typeface="Chalkboard" charset="0"/>
                  <a:ea typeface="ＭＳ Ｐゴシック" charset="0"/>
                </a:defRPr>
              </a:lvl8pPr>
              <a:lvl9pPr marL="3616325" indent="1588" defTabSz="11430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000000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600" dirty="0">
                  <a:solidFill>
                    <a:srgbClr val="7030A0"/>
                  </a:solidFill>
                  <a:latin typeface="+mn-lt"/>
                  <a:ea typeface="宋体" charset="0"/>
                  <a:cs typeface="宋体" charset="0"/>
                </a:rPr>
                <a:t>        LGC </a:t>
              </a:r>
              <a:endParaRPr lang="zh-CN" altLang="en-US" sz="1600" dirty="0">
                <a:solidFill>
                  <a:srgbClr val="7030A0"/>
                </a:solidFill>
                <a:latin typeface="+mn-lt"/>
                <a:ea typeface="宋体" charset="0"/>
                <a:cs typeface="宋体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2214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4FA38DA-5B76-14D7-BA90-406CE726086C}"/>
              </a:ext>
            </a:extLst>
          </p:cNvPr>
          <p:cNvSpPr txBox="1">
            <a:spLocks/>
          </p:cNvSpPr>
          <p:nvPr/>
        </p:nvSpPr>
        <p:spPr>
          <a:xfrm>
            <a:off x="0" y="-10684"/>
            <a:ext cx="9143999" cy="5154184"/>
          </a:xfrm>
          <a:prstGeom prst="rect">
            <a:avLst/>
          </a:prstGeom>
          <a:solidFill>
            <a:schemeClr val="accent1">
              <a:lumMod val="60000"/>
              <a:lumOff val="40000"/>
              <a:alpha val="12000"/>
            </a:schemeClr>
          </a:solidFill>
        </p:spPr>
        <p:txBody>
          <a:bodyPr vert="horz" lIns="0" tIns="4572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cap="smal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92255-7194-7DC6-749E-568FE5408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48" y="109468"/>
            <a:ext cx="8372901" cy="387856"/>
          </a:xfrm>
        </p:spPr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68165-5BA6-DEA9-9DBE-28ED6A6D8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2" y="617476"/>
            <a:ext cx="5605582" cy="4093431"/>
          </a:xfrm>
        </p:spPr>
        <p:txBody>
          <a:bodyPr/>
          <a:lstStyle/>
          <a:p>
            <a:r>
              <a:rPr lang="en-US" sz="1800" dirty="0"/>
              <a:t>SoLID PVDIS has significant reach to explore the SM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SoLID flavor-dependence in the EMC Effect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7D8F7-036C-B92E-E77D-C5EBBB3695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2D5301-3492-FDFC-4D88-47EE8676C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6062784" y="109469"/>
            <a:ext cx="2956290" cy="2646164"/>
          </a:xfrm>
          <a:prstGeom prst="rect">
            <a:avLst/>
          </a:prstGeom>
          <a:ln w="0">
            <a:noFill/>
          </a:ln>
        </p:spPr>
      </p:pic>
      <p:pic>
        <p:nvPicPr>
          <p:cNvPr id="12" name="Content Placeholder 12">
            <a:extLst>
              <a:ext uri="{FF2B5EF4-FFF2-40B4-BE49-F238E27FC236}">
                <a16:creationId xmlns:a16="http://schemas.microsoft.com/office/drawing/2014/main" id="{F76E9267-1851-A82D-FD4F-4E317B7323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69" t="5523" r="2721"/>
          <a:stretch/>
        </p:blipFill>
        <p:spPr>
          <a:xfrm>
            <a:off x="2123810" y="953766"/>
            <a:ext cx="2272365" cy="1612642"/>
          </a:xfrm>
          <a:prstGeom prst="rect">
            <a:avLst/>
          </a:prstGeom>
        </p:spPr>
      </p:pic>
      <p:pic>
        <p:nvPicPr>
          <p:cNvPr id="24" name="Picture 23" descr="A picture containing text, line, diagram, plot&#10;&#10;Description automatically generated">
            <a:extLst>
              <a:ext uri="{FF2B5EF4-FFF2-40B4-BE49-F238E27FC236}">
                <a16:creationId xmlns:a16="http://schemas.microsoft.com/office/drawing/2014/main" id="{9F21CE5A-38B4-615C-61D2-721899042D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00"/>
          <a:stretch/>
        </p:blipFill>
        <p:spPr>
          <a:xfrm>
            <a:off x="5414694" y="2943975"/>
            <a:ext cx="2745754" cy="19798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E280CAB0-6817-CBE7-C27A-4A4D415086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9996" y="3414076"/>
                <a:ext cx="4816097" cy="853123"/>
              </a:xfrm>
              <a:prstGeom prst="rect">
                <a:avLst/>
              </a:prstGeom>
            </p:spPr>
            <p:txBody>
              <a:bodyPr vert="horz" lIns="0" tIns="0" rIns="0" bIns="45720" rtlCol="0">
                <a:noAutofit/>
              </a:bodyPr>
              <a:lstStyle>
                <a:lvl1pPr marL="173038" indent="-173038" algn="l" defTabSz="457200" rtl="0" eaLnBrk="1" latinLnBrk="0" hangingPunct="1"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Char char="§"/>
                  <a:defRPr sz="1350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20700" indent="-236538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–"/>
                  <a:defRPr sz="1200" kern="120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03275" indent="-187325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•"/>
                  <a:defRPr sz="1050" kern="120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87438" indent="-17145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–"/>
                  <a:defRPr sz="1050" kern="120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17145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»"/>
                  <a:defRPr sz="1050" kern="120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≃ 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−4 </m:t>
                      </m:r>
                      <m:func>
                        <m:func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e>
                      </m:func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sSubSup>
                            <m:sSubSupPr>
                              <m:ctrlPr>
                                <a:rPr lang="en-US" sz="18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  <m:sup>
                              <m:r>
                                <a:rPr lang="en-US" sz="18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sz="1800" b="1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8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  <m:sup>
                              <m:r>
                                <a:rPr lang="en-US" sz="18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num>
                        <m:den>
                          <m:r>
                            <a:rPr lang="en-US" sz="1800" b="1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  <m:sSubSup>
                            <m:sSubSupPr>
                              <m:ctrlPr>
                                <a:rPr lang="en-US" sz="18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  <m:sup>
                              <m:r>
                                <a:rPr lang="en-US" sz="18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sz="1800" b="1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8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  <m:sup>
                              <m:r>
                                <a:rPr lang="en-US" sz="1800" b="1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12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2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200" dirty="0">
                    <a:solidFill>
                      <a:srgbClr val="000000"/>
                    </a:solidFill>
                  </a:rPr>
                  <a:t> </a:t>
                </a:r>
                <a:endParaRPr lang="en-US" sz="1200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E280CAB0-6817-CBE7-C27A-4A4D41508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96" y="3414076"/>
                <a:ext cx="4816097" cy="8531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4141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3F31-FCDA-A5AE-F8E1-5AE3E03E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269" y="151058"/>
            <a:ext cx="5310874" cy="4459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3D054-7064-9F8B-16D1-93713518C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CE4F8-8394-A846-99A5-55BBA3B7AB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6BC822-47E3-D7B9-EBDD-2829B2887D92}"/>
                  </a:ext>
                </a:extLst>
              </p:cNvPr>
              <p:cNvSpPr txBox="1"/>
              <p:nvPr/>
            </p:nvSpPr>
            <p:spPr>
              <a:xfrm>
                <a:off x="313898" y="151058"/>
                <a:ext cx="8884758" cy="2505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𝑃𝑉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𝑒𝐷𝐼𝑆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b="0" dirty="0">
                    <a:solidFill>
                      <a:srgbClr val="000000"/>
                    </a:solidFill>
                  </a:rPr>
                  <a:t>  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𝑠𝑦</m:t>
                        </m:r>
                      </m:num>
                      <m:den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rgbClr val="4D008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rgbClr val="4D008C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4D008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4D008C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bSup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solidFill>
                                      <a:srgbClr val="4D008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solidFill>
                                      <a:srgbClr val="4D008C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4D008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solidFill>
                                      <a:srgbClr val="4D008C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sz="2400" b="0" i="1" smtClean="0">
                                    <a:solidFill>
                                      <a:srgbClr val="4D008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solidFill>
                                      <a:srgbClr val="4D008C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4D008C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solidFill>
                                      <a:srgbClr val="4D008C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p>
                            </m:sSub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acc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nary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i="1" smtClean="0">
                                <a:solidFill>
                                  <a:srgbClr val="4D008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4D008C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4D008C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4D008C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bSup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Sup>
                              <m:sSubSupPr>
                                <m:ctrlPr>
                                  <a:rPr lang="en-US" sz="2400" i="1" smtClean="0">
                                    <a:solidFill>
                                      <a:srgbClr val="4D008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4D008C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4D008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4D008C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4D008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4D008C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4D008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4D008C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p>
                            </m:sSub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acc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nary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rgbClr val="4D008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rgbClr val="4D008C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4D008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4D008C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bSup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4D008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rgbClr val="4D008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4D008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Sup>
                                      <m:sSubSupPr>
                                        <m:ctrlPr>
                                          <a:rPr lang="en-US" sz="2400" b="0" i="1" smtClean="0">
                                            <a:solidFill>
                                              <a:srgbClr val="4D008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rgbClr val="4D008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rgbClr val="4D008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  <m:sup>
                                        <m:r>
                                          <a:rPr lang="en-US" sz="2400" b="0" i="1" smtClean="0">
                                            <a:solidFill>
                                              <a:srgbClr val="4D008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4D008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acc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lang="en-US" sz="24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000" b="0" dirty="0">
                    <a:solidFill>
                      <a:srgbClr val="00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≈ 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𝜋𝛼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f>
                      <m:f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^2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Sup>
                              <m:sSubSupPr>
                                <m:ctrlPr>
                                  <a:rPr lang="en-US" sz="2000" b="0" i="1" smtClean="0">
                                    <a:solidFill>
                                      <a:srgbClr val="4D008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solidFill>
                                      <a:srgbClr val="4D008C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4D008C"/>
                                    </a:solidFill>
                                    <a:latin typeface="Cambria Math" panose="02040503050406030204" pitchFamily="18" charset="0"/>
                                  </a:rPr>
                                  <m:t>𝐴𝑉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solidFill>
                                      <a:srgbClr val="4D008C"/>
                                    </a:solidFill>
                                    <a:latin typeface="Cambria Math" panose="02040503050406030204" pitchFamily="18" charset="0"/>
                                  </a:rPr>
                                  <m:t>𝑒𝑢</m:t>
                                </m:r>
                              </m:sup>
                            </m:sSubSup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sSubSup>
                              <m:sSubSupPr>
                                <m:ctrlPr>
                                  <a:rPr lang="en-US" sz="2000" b="0" i="1" smtClean="0">
                                    <a:solidFill>
                                      <a:srgbClr val="4D008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solidFill>
                                      <a:srgbClr val="4D008C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4D008C"/>
                                    </a:solidFill>
                                    <a:latin typeface="Cambria Math" panose="02040503050406030204" pitchFamily="18" charset="0"/>
                                  </a:rPr>
                                  <m:t>𝐴𝑉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solidFill>
                                      <a:srgbClr val="4D008C"/>
                                    </a:solidFill>
                                    <a:latin typeface="Cambria Math" panose="02040503050406030204" pitchFamily="18" charset="0"/>
                                  </a:rPr>
                                  <m:t>𝑒𝑑</m:t>
                                </m:r>
                              </m:sup>
                            </m:sSubSup>
                          </m:e>
                        </m:d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Sup>
                              <m:sSubSupPr>
                                <m:ctrlPr>
                                  <a:rPr lang="en-US" sz="2000" i="1" smtClean="0">
                                    <a:solidFill>
                                      <a:srgbClr val="4D008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solidFill>
                                      <a:srgbClr val="4D008C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4D008C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2000" b="0" i="1" smtClean="0">
                                    <a:solidFill>
                                      <a:srgbClr val="4D008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sz="2000" i="1">
                                    <a:solidFill>
                                      <a:srgbClr val="4D008C"/>
                                    </a:solidFill>
                                    <a:latin typeface="Cambria Math" panose="02040503050406030204" pitchFamily="18" charset="0"/>
                                  </a:rPr>
                                  <m:t>𝑒𝑢</m:t>
                                </m:r>
                              </m:sup>
                            </m:sSub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sSubSup>
                              <m:sSubSupPr>
                                <m:ctrlPr>
                                  <a:rPr lang="en-US" sz="2000" i="1" smtClean="0">
                                    <a:solidFill>
                                      <a:srgbClr val="4D008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solidFill>
                                      <a:srgbClr val="4D008C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4D008C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2000" i="1">
                                    <a:solidFill>
                                      <a:srgbClr val="4D008C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sz="2000" i="1">
                                    <a:solidFill>
                                      <a:srgbClr val="4D008C"/>
                                    </a:solidFill>
                                    <a:latin typeface="Cambria Math" panose="02040503050406030204" pitchFamily="18" charset="0"/>
                                  </a:rPr>
                                  <m:t>𝑒𝑑</m:t>
                                </m:r>
                              </m:sup>
                            </m:sSubSup>
                          </m:e>
                        </m:d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sz="2400" b="0" dirty="0">
                  <a:solidFill>
                    <a:srgbClr val="000000"/>
                  </a:solidFill>
                </a:endParaRPr>
              </a:p>
              <a:p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6BC822-47E3-D7B9-EBDD-2829B2887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98" y="151058"/>
                <a:ext cx="8884758" cy="2505173"/>
              </a:xfrm>
              <a:prstGeom prst="rect">
                <a:avLst/>
              </a:prstGeom>
              <a:blipFill>
                <a:blip r:embed="rId2"/>
                <a:stretch>
                  <a:fillRect l="-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1206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C4C2A-3D6A-3155-B000-7CDDEA2D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35" y="24934"/>
            <a:ext cx="8372901" cy="445822"/>
          </a:xfrm>
        </p:spPr>
        <p:txBody>
          <a:bodyPr/>
          <a:lstStyle/>
          <a:p>
            <a:r>
              <a:rPr lang="en-US" sz="2000" b="1" spc="-1" dirty="0">
                <a:solidFill>
                  <a:srgbClr val="000000"/>
                </a:solidFill>
                <a:latin typeface="ARial"/>
              </a:rPr>
              <a:t>SoLID Apparatus for PVDIS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3D2AC-AB0B-EBAB-1031-5FA6BB8C3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035" y="585793"/>
            <a:ext cx="4679572" cy="416488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What do you need for to measure parity violation in DIS?</a:t>
            </a:r>
          </a:p>
          <a:p>
            <a:r>
              <a:rPr lang="en-US" sz="1800" dirty="0">
                <a:solidFill>
                  <a:srgbClr val="4D008C"/>
                </a:solidFill>
              </a:rPr>
              <a:t>DIS experiment</a:t>
            </a:r>
            <a:r>
              <a:rPr lang="en-US" sz="1800" dirty="0"/>
              <a:t>: W</a:t>
            </a:r>
            <a:r>
              <a:rPr lang="en-US" sz="1800" baseline="30000" dirty="0"/>
              <a:t>2</a:t>
            </a:r>
            <a:r>
              <a:rPr lang="en-US" sz="1800" dirty="0"/>
              <a:t>  &gt; 4 GeV</a:t>
            </a:r>
            <a:r>
              <a:rPr lang="en-US" sz="1800" baseline="30000" dirty="0"/>
              <a:t>2</a:t>
            </a:r>
            <a:r>
              <a:rPr lang="en-US" sz="1800" dirty="0"/>
              <a:t> Isolate DIS events. Only electron is detected. </a:t>
            </a:r>
          </a:p>
          <a:p>
            <a:r>
              <a:rPr lang="en-US" sz="1800" dirty="0">
                <a:solidFill>
                  <a:srgbClr val="4D008C"/>
                </a:solidFill>
              </a:rPr>
              <a:t>PV experiment</a:t>
            </a:r>
            <a:r>
              <a:rPr lang="en-US" sz="1800" dirty="0"/>
              <a:t>:  High Luminosity with E ~ 11 GeV, stable systematics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What do you need to address the physics?</a:t>
            </a:r>
          </a:p>
          <a:p>
            <a:r>
              <a:rPr lang="en-US" sz="1800" dirty="0"/>
              <a:t>Wide x-range: 0.25-0.75: </a:t>
            </a:r>
          </a:p>
          <a:p>
            <a:pPr lvl="1"/>
            <a:r>
              <a:rPr lang="en-US" sz="1650" dirty="0"/>
              <a:t>untangle physics. </a:t>
            </a:r>
          </a:p>
          <a:p>
            <a:pPr lvl="1"/>
            <a:r>
              <a:rPr lang="en-US" sz="1500" dirty="0"/>
              <a:t>Large scattering angles ~22°&lt;𝜃&lt;~35°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789EC-0168-FF8D-691B-DF5C3AA404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C1F97A-ADC4-9F73-3BB9-9947E22CA3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5019555" y="0"/>
            <a:ext cx="4124445" cy="3393196"/>
          </a:xfrm>
          <a:prstGeom prst="rect">
            <a:avLst/>
          </a:prstGeom>
          <a:ln>
            <a:noFill/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E64B3D-C40F-CDFF-1FD4-83B66F8A4D34}"/>
              </a:ext>
            </a:extLst>
          </p:cNvPr>
          <p:cNvSpPr txBox="1">
            <a:spLocks/>
          </p:cNvSpPr>
          <p:nvPr/>
        </p:nvSpPr>
        <p:spPr>
          <a:xfrm>
            <a:off x="289035" y="3596369"/>
            <a:ext cx="8645645" cy="1049473"/>
          </a:xfrm>
          <a:prstGeom prst="rect">
            <a:avLst/>
          </a:prstGeom>
        </p:spPr>
        <p:txBody>
          <a:bodyPr vert="horz" lIns="0" tIns="0" rIns="0" bIns="45720" numCol="2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35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0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0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0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Large azimuthal acceptance.</a:t>
            </a:r>
          </a:p>
          <a:p>
            <a:r>
              <a:rPr lang="en-US" sz="1800" dirty="0"/>
              <a:t>Better than 1% statistical errors for small bins</a:t>
            </a:r>
          </a:p>
          <a:p>
            <a:pPr marL="0" indent="0">
              <a:buNone/>
            </a:pPr>
            <a:endParaRPr lang="en-US" sz="1800" dirty="0"/>
          </a:p>
          <a:p>
            <a:pPr marL="295275" indent="-120650"/>
            <a:r>
              <a:rPr lang="en-US" sz="1800" dirty="0"/>
              <a:t>Large Q</a:t>
            </a:r>
            <a:r>
              <a:rPr lang="en-US" sz="1800" baseline="30000" dirty="0"/>
              <a:t>2</a:t>
            </a:r>
            <a:r>
              <a:rPr lang="en-US" sz="1800" dirty="0"/>
              <a:t> range:  Measure Higher Twist. </a:t>
            </a:r>
          </a:p>
          <a:p>
            <a:pPr marL="295275" indent="-120650"/>
            <a:r>
              <a:rPr lang="en-US" sz="1800" dirty="0"/>
              <a:t>2 GeV &lt; E’&lt; 6 GeV:  Low background</a:t>
            </a:r>
          </a:p>
          <a:p>
            <a:pPr marL="295275" indent="-120650"/>
            <a:r>
              <a:rPr lang="en-US" sz="1800" dirty="0"/>
              <a:t>Around 2% Momentum resolution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718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>
            <a:extLst>
              <a:ext uri="{FF2B5EF4-FFF2-40B4-BE49-F238E27FC236}">
                <a16:creationId xmlns:a16="http://schemas.microsoft.com/office/drawing/2014/main" id="{0EB0D559-11A0-126D-7085-38844A42B23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3" r="61517"/>
          <a:stretch>
            <a:fillRect/>
          </a:stretch>
        </p:blipFill>
        <p:spPr bwMode="auto">
          <a:xfrm>
            <a:off x="1165632" y="3367806"/>
            <a:ext cx="1967680" cy="140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F1A3EB-1073-3177-6490-1DB76B891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6" y="65757"/>
            <a:ext cx="8372901" cy="366836"/>
          </a:xfrm>
        </p:spPr>
        <p:txBody>
          <a:bodyPr/>
          <a:lstStyle/>
          <a:p>
            <a:r>
              <a:rPr lang="en-US" sz="2000" b="1" spc="-1" dirty="0">
                <a:solidFill>
                  <a:srgbClr val="000000"/>
                </a:solidFill>
                <a:latin typeface="ARial"/>
              </a:rPr>
              <a:t>Unique Higher Twist Contribution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466AC-A190-E6A0-0BE1-4ECCA944F9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C297B1-7847-142C-31C0-12B111E4AA7D}"/>
              </a:ext>
            </a:extLst>
          </p:cNvPr>
          <p:cNvSpPr txBox="1"/>
          <p:nvPr/>
        </p:nvSpPr>
        <p:spPr>
          <a:xfrm>
            <a:off x="5057483" y="4624449"/>
            <a:ext cx="2220310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Slide Credit:  P Souder, JLab Director’s Review, Feb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58CC7E-A276-67AF-2EB0-0DC8A19DC29A}"/>
              </a:ext>
            </a:extLst>
          </p:cNvPr>
          <p:cNvSpPr>
            <a:spLocks/>
          </p:cNvSpPr>
          <p:nvPr/>
        </p:nvSpPr>
        <p:spPr bwMode="auto">
          <a:xfrm>
            <a:off x="5271922" y="2821024"/>
            <a:ext cx="1703917" cy="2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18219" tIns="18219" rIns="18219" bIns="18219">
            <a:spAutoFit/>
          </a:bodyPr>
          <a:lstStyle/>
          <a:p>
            <a:r>
              <a:rPr lang="en-US" sz="1156" dirty="0">
                <a:solidFill>
                  <a:srgbClr val="00000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Zero in quark-parton model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6FD7D0-803D-D817-4115-3A586ED037FE}"/>
              </a:ext>
            </a:extLst>
          </p:cNvPr>
          <p:cNvSpPr>
            <a:spLocks/>
          </p:cNvSpPr>
          <p:nvPr/>
        </p:nvSpPr>
        <p:spPr bwMode="auto">
          <a:xfrm>
            <a:off x="508523" y="2802149"/>
            <a:ext cx="2884717" cy="21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18219" tIns="18219" rIns="18219" bIns="18219"/>
          <a:lstStyle/>
          <a:p>
            <a:r>
              <a:rPr lang="en-US" sz="1156" dirty="0">
                <a:solidFill>
                  <a:srgbClr val="00800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Higher-Twist valence</a:t>
            </a:r>
            <a:r>
              <a:rPr lang="en-US" sz="1156" dirty="0">
                <a:solidFill>
                  <a:srgbClr val="40404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</a:t>
            </a:r>
            <a:r>
              <a:rPr lang="en-US" sz="1156" dirty="0">
                <a:solidFill>
                  <a:srgbClr val="00800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quark-quark correlation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655F4930-9E96-57C6-4E9B-58FDC787AF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7614" y="2639914"/>
            <a:ext cx="273062" cy="521204"/>
          </a:xfrm>
          <a:prstGeom prst="line">
            <a:avLst/>
          </a:prstGeom>
          <a:noFill/>
          <a:ln w="38100" cap="flat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224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8CD16B-E5EF-7277-2B84-859E8624E8C6}"/>
              </a:ext>
            </a:extLst>
          </p:cNvPr>
          <p:cNvSpPr>
            <a:spLocks/>
          </p:cNvSpPr>
          <p:nvPr/>
        </p:nvSpPr>
        <p:spPr bwMode="auto">
          <a:xfrm>
            <a:off x="1003409" y="1776556"/>
            <a:ext cx="1392934" cy="39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18219" tIns="18219" rIns="18219" bIns="18219">
            <a:spAutoFit/>
          </a:bodyPr>
          <a:lstStyle/>
          <a:p>
            <a:r>
              <a:rPr lang="en-US" sz="1156" dirty="0">
                <a:solidFill>
                  <a:srgbClr val="002D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Isospin decomposition</a:t>
            </a:r>
          </a:p>
          <a:p>
            <a:r>
              <a:rPr lang="en-US" sz="1156" dirty="0">
                <a:solidFill>
                  <a:srgbClr val="002D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before using PDF</a:t>
            </a:r>
            <a:r>
              <a:rPr lang="ja-JP" altLang="en-US" sz="1156">
                <a:solidFill>
                  <a:srgbClr val="002D99"/>
                </a:solidFill>
                <a:latin typeface="Arial"/>
                <a:ea typeface="ＭＳ Ｐゴシック" charset="0"/>
                <a:cs typeface="Calibri Bold" charset="0"/>
                <a:sym typeface="Calibri Bold" charset="0"/>
              </a:rPr>
              <a:t>’</a:t>
            </a:r>
            <a:r>
              <a:rPr lang="en-US" sz="1156" dirty="0">
                <a:solidFill>
                  <a:srgbClr val="002D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s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399959D6-2FA7-A769-2456-7494DA80E7A9}"/>
              </a:ext>
            </a:extLst>
          </p:cNvPr>
          <p:cNvSpPr>
            <a:spLocks/>
          </p:cNvSpPr>
          <p:nvPr/>
        </p:nvSpPr>
        <p:spPr bwMode="auto">
          <a:xfrm>
            <a:off x="430110" y="900522"/>
            <a:ext cx="284380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7638" bIns="0">
            <a:spAutoFit/>
          </a:bodyPr>
          <a:lstStyle/>
          <a:p>
            <a:pPr marL="27328"/>
            <a:r>
              <a:rPr lang="en-US" sz="20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following the approach of  </a:t>
            </a:r>
          </a:p>
          <a:p>
            <a:pPr marL="27328"/>
            <a:r>
              <a:rPr lang="en-US" sz="1600" dirty="0" err="1">
                <a:solidFill>
                  <a:srgbClr val="0066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Bjorken</a:t>
            </a:r>
            <a:r>
              <a:rPr lang="en-US" sz="1600" dirty="0">
                <a:solidFill>
                  <a:srgbClr val="0066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, PRD 18, 3239 (78), </a:t>
            </a:r>
          </a:p>
          <a:p>
            <a:pPr marL="27328"/>
            <a:r>
              <a:rPr lang="en-US" sz="1600" dirty="0">
                <a:solidFill>
                  <a:srgbClr val="0066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Wolfenstein,</a:t>
            </a:r>
            <a:r>
              <a:rPr lang="en-US" sz="2000" dirty="0">
                <a:solidFill>
                  <a:srgbClr val="40404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1600" dirty="0">
                <a:solidFill>
                  <a:srgbClr val="0066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NPB146, 477 (78)</a:t>
            </a: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B499D2FE-0527-3D93-DB0F-D87FC0FCBB7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718" y="1654992"/>
            <a:ext cx="2696451" cy="32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E73D1052-2CDE-9341-F1F8-AE60EE16302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389" y="1216211"/>
            <a:ext cx="3006178" cy="3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Rectangle 11">
            <a:extLst>
              <a:ext uri="{FF2B5EF4-FFF2-40B4-BE49-F238E27FC236}">
                <a16:creationId xmlns:a16="http://schemas.microsoft.com/office/drawing/2014/main" id="{5E786331-ACE0-0C8B-D118-0F95FD5F7899}"/>
              </a:ext>
            </a:extLst>
          </p:cNvPr>
          <p:cNvSpPr>
            <a:spLocks/>
          </p:cNvSpPr>
          <p:nvPr/>
        </p:nvSpPr>
        <p:spPr bwMode="auto">
          <a:xfrm>
            <a:off x="399372" y="574654"/>
            <a:ext cx="8565952" cy="46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7638" bIns="0"/>
          <a:lstStyle/>
          <a:p>
            <a:pPr marL="27328"/>
            <a:r>
              <a:rPr lang="en-US" dirty="0">
                <a:solidFill>
                  <a:srgbClr val="00000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The observation of Higher Twist in PV-DIS would be exciting direct evidence for </a:t>
            </a:r>
            <a:r>
              <a:rPr lang="en-US" dirty="0" err="1">
                <a:solidFill>
                  <a:srgbClr val="00000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diquarks</a:t>
            </a:r>
            <a:endParaRPr lang="en-US" dirty="0">
              <a:solidFill>
                <a:srgbClr val="000000"/>
              </a:solidFill>
              <a:latin typeface="Calibri Bold" charset="0"/>
              <a:ea typeface="ＭＳ Ｐゴシック" charset="0"/>
              <a:cs typeface="Calibri Bold" charset="0"/>
              <a:sym typeface="Calibri Bold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578E4D-3FB0-F4F8-216E-82D4773EA0AF}"/>
              </a:ext>
            </a:extLst>
          </p:cNvPr>
          <p:cNvSpPr>
            <a:spLocks/>
          </p:cNvSpPr>
          <p:nvPr/>
        </p:nvSpPr>
        <p:spPr bwMode="auto">
          <a:xfrm>
            <a:off x="4547706" y="3507283"/>
            <a:ext cx="2763255" cy="64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19433" bIns="0"/>
          <a:lstStyle/>
          <a:p>
            <a:pPr marL="18978"/>
            <a:r>
              <a:rPr lang="en-US" sz="1156">
                <a:solidFill>
                  <a:srgbClr val="000000"/>
                </a:solidFill>
                <a:latin typeface="Comic Sans MS Bold" charset="0"/>
                <a:ea typeface="ＭＳ Ｐゴシック" charset="0"/>
                <a:cs typeface="Comic Sans MS Bold" charset="0"/>
                <a:sym typeface="Comic Sans MS Bold" charset="0"/>
              </a:rPr>
              <a:t>(c) type diagram is the only operator that can contribute to a(x) higher twist: theoretically very interesting!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2985AD-D8BE-8202-CC0C-09F97B106019}"/>
              </a:ext>
            </a:extLst>
          </p:cNvPr>
          <p:cNvSpPr>
            <a:spLocks/>
          </p:cNvSpPr>
          <p:nvPr/>
        </p:nvSpPr>
        <p:spPr bwMode="auto">
          <a:xfrm>
            <a:off x="4936385" y="4254273"/>
            <a:ext cx="1609802" cy="17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19433" bIns="0">
            <a:spAutoFit/>
          </a:bodyPr>
          <a:lstStyle/>
          <a:p>
            <a:pPr marL="18978"/>
            <a:r>
              <a:rPr lang="en-US" sz="1156" dirty="0" err="1">
                <a:solidFill>
                  <a:srgbClr val="2B4714"/>
                </a:solidFill>
                <a:latin typeface="Comic Sans MS Bold" charset="0"/>
                <a:ea typeface="ＭＳ Ｐゴシック" charset="0"/>
                <a:cs typeface="Comic Sans MS Bold" charset="0"/>
                <a:sym typeface="Comic Sans MS Bold" charset="0"/>
              </a:rPr>
              <a:t>σ</a:t>
            </a:r>
            <a:r>
              <a:rPr lang="en-US" sz="1156" baseline="-25000" dirty="0" err="1">
                <a:solidFill>
                  <a:srgbClr val="2B4714"/>
                </a:solidFill>
                <a:latin typeface="Comic Sans MS Bold" charset="0"/>
                <a:ea typeface="ＭＳ Ｐゴシック" charset="0"/>
                <a:cs typeface="Comic Sans MS Bold" charset="0"/>
                <a:sym typeface="Comic Sans MS Bold" charset="0"/>
              </a:rPr>
              <a:t>L</a:t>
            </a:r>
            <a:r>
              <a:rPr lang="en-US" sz="1156" dirty="0">
                <a:solidFill>
                  <a:srgbClr val="2B4714"/>
                </a:solidFill>
                <a:latin typeface="Comic Sans MS Bold" charset="0"/>
                <a:ea typeface="ＭＳ Ｐゴシック" charset="0"/>
                <a:cs typeface="Comic Sans MS Bold" charset="0"/>
                <a:sym typeface="Comic Sans MS Bold" charset="0"/>
              </a:rPr>
              <a:t> contributions cancel</a:t>
            </a: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C04B1234-E011-D79D-6E1A-3A480240B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620" y="2177278"/>
            <a:ext cx="1300400" cy="40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8A5D56C3-DBE4-DBA6-82DF-FF80FBFBB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232" y="2146911"/>
            <a:ext cx="1828759" cy="47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4F36EDF6-FBDE-C40B-6AC9-DA0F18F6A43C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21" y="2235076"/>
            <a:ext cx="1755122" cy="3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D2DC57F-7BE9-ED48-B1FD-B4DA1B6172F7}"/>
              </a:ext>
            </a:extLst>
          </p:cNvPr>
          <p:cNvSpPr txBox="1"/>
          <p:nvPr/>
        </p:nvSpPr>
        <p:spPr>
          <a:xfrm>
            <a:off x="1784183" y="4039342"/>
            <a:ext cx="271228" cy="280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24" dirty="0"/>
              <a:t>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C5A3E7-7348-1F3E-FFA4-5780359123D7}"/>
              </a:ext>
            </a:extLst>
          </p:cNvPr>
          <p:cNvSpPr txBox="1"/>
          <p:nvPr/>
        </p:nvSpPr>
        <p:spPr>
          <a:xfrm>
            <a:off x="2309366" y="4049680"/>
            <a:ext cx="271228" cy="280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24" dirty="0"/>
              <a:t>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BCACDA7-ADBE-9884-2A81-22C1F15C8A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76" y="3091425"/>
            <a:ext cx="5294652" cy="35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41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3C2E3-4A07-98E4-DD73-579409EAE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525" y="121738"/>
            <a:ext cx="8372901" cy="403780"/>
          </a:xfrm>
        </p:spPr>
        <p:txBody>
          <a:bodyPr/>
          <a:lstStyle/>
          <a:p>
            <a:r>
              <a:rPr lang="en-US" dirty="0"/>
              <a:t>Why use Parity Violation?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0EC9F-D7A9-FB91-E4B5-E7BF36989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525" y="616060"/>
            <a:ext cx="4658658" cy="3317081"/>
          </a:xfrm>
        </p:spPr>
        <p:txBody>
          <a:bodyPr/>
          <a:lstStyle/>
          <a:p>
            <a:r>
              <a:rPr lang="en-US" sz="1800" baseline="30000" dirty="0"/>
              <a:t>48</a:t>
            </a:r>
            <a:r>
              <a:rPr lang="en-US" sz="1800" dirty="0"/>
              <a:t>Ca/</a:t>
            </a:r>
            <a:r>
              <a:rPr lang="en-US" sz="1800" baseline="30000" dirty="0"/>
              <a:t>40</a:t>
            </a:r>
            <a:r>
              <a:rPr lang="en-US" sz="1800" dirty="0"/>
              <a:t>Ca ratio (</a:t>
            </a:r>
            <a:r>
              <a:rPr lang="en-US" sz="1600" dirty="0"/>
              <a:t>E12-10-008)</a:t>
            </a:r>
          </a:p>
          <a:p>
            <a:pPr lvl="1"/>
            <a:r>
              <a:rPr lang="en-US" sz="1450" dirty="0"/>
              <a:t>will be less than fully conclusive</a:t>
            </a:r>
          </a:p>
          <a:p>
            <a:pPr lvl="1"/>
            <a:endParaRPr lang="en-US" sz="1450" dirty="0"/>
          </a:p>
          <a:p>
            <a:r>
              <a:rPr lang="en-US" sz="1800" baseline="30000" dirty="0"/>
              <a:t>3</a:t>
            </a:r>
            <a:r>
              <a:rPr lang="en-US" sz="1800" dirty="0"/>
              <a:t>H/</a:t>
            </a:r>
            <a:r>
              <a:rPr lang="en-US" sz="1800" baseline="30000" dirty="0"/>
              <a:t>3</a:t>
            </a:r>
            <a:r>
              <a:rPr lang="en-US" sz="1800" dirty="0"/>
              <a:t>He (</a:t>
            </a:r>
            <a:r>
              <a:rPr lang="en-US" sz="1650" dirty="0"/>
              <a:t>MARARHON)</a:t>
            </a:r>
          </a:p>
          <a:p>
            <a:pPr lvl="1"/>
            <a:r>
              <a:rPr lang="en-US" sz="1500" dirty="0"/>
              <a:t>more sensitive to neutron structure function than flavor dependence</a:t>
            </a:r>
          </a:p>
          <a:p>
            <a:pPr lvl="1"/>
            <a:endParaRPr lang="en-US" sz="1500" dirty="0"/>
          </a:p>
          <a:p>
            <a:r>
              <a:rPr lang="en-US" sz="1800" dirty="0"/>
              <a:t>π</a:t>
            </a:r>
            <a:r>
              <a:rPr lang="en-US" sz="1800" baseline="30000" dirty="0"/>
              <a:t>+</a:t>
            </a:r>
            <a:r>
              <a:rPr lang="en-US" sz="1800" dirty="0"/>
              <a:t>/π</a:t>
            </a:r>
            <a:r>
              <a:rPr lang="en-US" sz="1800" baseline="30000" dirty="0"/>
              <a:t>-</a:t>
            </a:r>
            <a:r>
              <a:rPr lang="en-US" sz="1800" dirty="0"/>
              <a:t> from </a:t>
            </a:r>
            <a:r>
              <a:rPr lang="en-US" sz="1800" baseline="30000" dirty="0"/>
              <a:t>3</a:t>
            </a:r>
            <a:r>
              <a:rPr lang="en-US" sz="1800" dirty="0"/>
              <a:t>H/</a:t>
            </a:r>
            <a:r>
              <a:rPr lang="en-US" sz="1800" baseline="30000" dirty="0"/>
              <a:t>3</a:t>
            </a:r>
            <a:r>
              <a:rPr lang="en-US" sz="1800" dirty="0"/>
              <a:t>He (</a:t>
            </a:r>
            <a:r>
              <a:rPr lang="en-US" sz="1600" dirty="0"/>
              <a:t>12-21-004 Hall B)</a:t>
            </a:r>
          </a:p>
          <a:p>
            <a:pPr lvl="1"/>
            <a:r>
              <a:rPr lang="en-US" sz="1600" dirty="0"/>
              <a:t>Conditional approval</a:t>
            </a:r>
          </a:p>
          <a:p>
            <a:pPr lvl="1"/>
            <a:r>
              <a:rPr lang="en-US" sz="1600" dirty="0"/>
              <a:t>PAC “The physics </a:t>
            </a:r>
            <a:r>
              <a:rPr lang="en-US" sz="1600" dirty="0" err="1"/>
              <a:t>programme</a:t>
            </a:r>
            <a:r>
              <a:rPr lang="en-US" sz="1600" dirty="0"/>
              <a:t> is very rich, but the extraction of the underlying physics observables is very challenging”</a:t>
            </a:r>
          </a:p>
          <a:p>
            <a:endParaRPr lang="en-US" sz="1800" baseline="30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0614A-AC8D-9FA8-2648-3671CBD66A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63159F-9CEF-DC8A-39BB-682876784F55}"/>
              </a:ext>
            </a:extLst>
          </p:cNvPr>
          <p:cNvGrpSpPr>
            <a:grpSpLocks noChangeAspect="1"/>
          </p:cNvGrpSpPr>
          <p:nvPr/>
        </p:nvGrpSpPr>
        <p:grpSpPr>
          <a:xfrm>
            <a:off x="4905046" y="1"/>
            <a:ext cx="4112832" cy="3102676"/>
            <a:chOff x="4238955" y="1"/>
            <a:chExt cx="4778923" cy="360516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F10C23-F951-5420-D83A-33475FC369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 l="1" t="9119" r="-3496" b="-2031"/>
            <a:stretch/>
          </p:blipFill>
          <p:spPr>
            <a:xfrm rot="5400000">
              <a:off x="4825833" y="-586877"/>
              <a:ext cx="3605168" cy="477892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7B10364-EF83-2B24-A206-92170A172D3F}"/>
                </a:ext>
              </a:extLst>
            </p:cNvPr>
            <p:cNvSpPr txBox="1"/>
            <p:nvPr/>
          </p:nvSpPr>
          <p:spPr>
            <a:xfrm>
              <a:off x="5747487" y="1996966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0432FF"/>
                  </a:solidFill>
                </a:rPr>
                <a:t>Cloët</a:t>
              </a:r>
              <a:endParaRPr lang="en-US" dirty="0">
                <a:solidFill>
                  <a:srgbClr val="0432FF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9DF37C-3772-C6A1-3567-B5A57437A835}"/>
                </a:ext>
              </a:extLst>
            </p:cNvPr>
            <p:cNvSpPr txBox="1"/>
            <p:nvPr/>
          </p:nvSpPr>
          <p:spPr>
            <a:xfrm>
              <a:off x="7385246" y="1392622"/>
              <a:ext cx="12661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No Flav. Dep.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72B986-AD2F-FB1B-9710-71588AFDB2EE}"/>
                </a:ext>
              </a:extLst>
            </p:cNvPr>
            <p:cNvSpPr txBox="1"/>
            <p:nvPr/>
          </p:nvSpPr>
          <p:spPr>
            <a:xfrm>
              <a:off x="6015500" y="2478159"/>
              <a:ext cx="1531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Common Syst.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5577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1390485" y="108462"/>
            <a:ext cx="6309546" cy="3324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1209" tIns="30605" rIns="61209" bIns="30605"/>
          <a:lstStyle/>
          <a:p>
            <a:pPr>
              <a:lnSpc>
                <a:spcPct val="100000"/>
              </a:lnSpc>
            </a:pPr>
            <a:r>
              <a:rPr lang="en-US" sz="1904" b="1" spc="-1" dirty="0">
                <a:solidFill>
                  <a:srgbClr val="000000"/>
                </a:solidFill>
                <a:latin typeface="ARial"/>
              </a:rPr>
              <a:t>Possible </a:t>
            </a:r>
            <a:r>
              <a:rPr lang="en-US" sz="1904" b="1" spc="-1" dirty="0" err="1">
                <a:solidFill>
                  <a:srgbClr val="000000"/>
                </a:solidFill>
                <a:latin typeface="ARial"/>
              </a:rPr>
              <a:t>Lepto</a:t>
            </a:r>
            <a:r>
              <a:rPr lang="en-US" sz="1904" b="1" spc="-1" dirty="0">
                <a:solidFill>
                  <a:srgbClr val="000000"/>
                </a:solidFill>
                <a:latin typeface="ARial"/>
              </a:rPr>
              <a:t>-Phobic Z’; Example at lower energy</a:t>
            </a:r>
            <a:endParaRPr lang="en-US" sz="1904" spc="-1" dirty="0"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E219AB-F03A-2F44-A45C-CF91C672F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558" y="2088257"/>
            <a:ext cx="2246626" cy="15045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1FE94C-E08A-BE4E-ACC5-8214318A2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843" y="2167961"/>
            <a:ext cx="4359447" cy="19368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4603B7-D6D4-8B49-B48C-394F0C1B3CF2}"/>
              </a:ext>
            </a:extLst>
          </p:cNvPr>
          <p:cNvSpPr txBox="1"/>
          <p:nvPr/>
        </p:nvSpPr>
        <p:spPr>
          <a:xfrm>
            <a:off x="1359253" y="3931612"/>
            <a:ext cx="1605058" cy="678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8" dirty="0"/>
              <a:t>Perez, et al., </a:t>
            </a:r>
          </a:p>
          <a:p>
            <a:r>
              <a:rPr lang="en-US" sz="1088" i="1" dirty="0"/>
              <a:t>JHEP</a:t>
            </a:r>
            <a:r>
              <a:rPr lang="en-US" sz="1088" dirty="0"/>
              <a:t> 07 (2020) 087</a:t>
            </a:r>
          </a:p>
          <a:p>
            <a:endParaRPr lang="en-US" sz="1632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EE89BF-693B-F74B-8CA2-C8AB8FF81B4B}"/>
              </a:ext>
            </a:extLst>
          </p:cNvPr>
          <p:cNvSpPr txBox="1"/>
          <p:nvPr/>
        </p:nvSpPr>
        <p:spPr>
          <a:xfrm>
            <a:off x="1446505" y="788533"/>
            <a:ext cx="5477782" cy="1096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2" dirty="0"/>
              <a:t>Baryon number is a global symmetry in the SM (bad).</a:t>
            </a:r>
          </a:p>
          <a:p>
            <a:r>
              <a:rPr lang="en-US" sz="1632" dirty="0"/>
              <a:t>Theories of local baryon number symmetry are attractive.</a:t>
            </a:r>
          </a:p>
          <a:p>
            <a:r>
              <a:rPr lang="en-US" sz="1632" dirty="0"/>
              <a:t>They predict a </a:t>
            </a:r>
            <a:r>
              <a:rPr lang="en-US" sz="1632" dirty="0" err="1"/>
              <a:t>lepto</a:t>
            </a:r>
            <a:r>
              <a:rPr lang="en-US" sz="1632" dirty="0"/>
              <a:t>-phobic boson.</a:t>
            </a:r>
          </a:p>
          <a:p>
            <a:r>
              <a:rPr lang="en-US" sz="1632" dirty="0"/>
              <a:t>They also predict a dark matter candidate.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2CD432-03D2-684C-9E03-FB4DA3DB778C}"/>
              </a:ext>
            </a:extLst>
          </p:cNvPr>
          <p:cNvSpPr txBox="1"/>
          <p:nvPr/>
        </p:nvSpPr>
        <p:spPr>
          <a:xfrm>
            <a:off x="2161782" y="1945604"/>
            <a:ext cx="2663568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8" dirty="0"/>
              <a:t>Perez, Phys. Rept. 597, (2015) 1-30</a:t>
            </a:r>
          </a:p>
          <a:p>
            <a:endParaRPr lang="en-US" sz="1632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29613C-985C-274C-B5CC-897126BD1735}"/>
              </a:ext>
            </a:extLst>
          </p:cNvPr>
          <p:cNvSpPr txBox="1"/>
          <p:nvPr/>
        </p:nvSpPr>
        <p:spPr>
          <a:xfrm>
            <a:off x="5546116" y="3690895"/>
            <a:ext cx="2061206" cy="594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32" dirty="0">
                <a:solidFill>
                  <a:srgbClr val="00B050"/>
                </a:solidFill>
              </a:rPr>
              <a:t>Modifies mainly C</a:t>
            </a:r>
            <a:r>
              <a:rPr lang="en-US" sz="1632" baseline="-25000" dirty="0">
                <a:solidFill>
                  <a:srgbClr val="00B050"/>
                </a:solidFill>
              </a:rPr>
              <a:t>2</a:t>
            </a:r>
            <a:r>
              <a:rPr lang="en-US" sz="1632" dirty="0">
                <a:solidFill>
                  <a:srgbClr val="00B050"/>
                </a:solidFill>
              </a:rPr>
              <a:t>’s</a:t>
            </a:r>
          </a:p>
          <a:p>
            <a:pPr algn="ctr"/>
            <a:r>
              <a:rPr lang="en-US" sz="1632" dirty="0">
                <a:solidFill>
                  <a:srgbClr val="00B050"/>
                </a:solidFill>
              </a:rPr>
              <a:t>in PVES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B7136A-0349-2949-B5CB-39A504A0D144}"/>
              </a:ext>
            </a:extLst>
          </p:cNvPr>
          <p:cNvSpPr txBox="1"/>
          <p:nvPr/>
        </p:nvSpPr>
        <p:spPr>
          <a:xfrm>
            <a:off x="1946459" y="506226"/>
            <a:ext cx="4420803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32" dirty="0">
                <a:solidFill>
                  <a:srgbClr val="00B050"/>
                </a:solidFill>
              </a:rPr>
              <a:t>Motivation for introducing new particle: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E983FF-D005-CD42-A03A-BB5D9D55495F}"/>
              </a:ext>
            </a:extLst>
          </p:cNvPr>
          <p:cNvSpPr txBox="1"/>
          <p:nvPr/>
        </p:nvSpPr>
        <p:spPr>
          <a:xfrm>
            <a:off x="1931512" y="4451493"/>
            <a:ext cx="5096223" cy="34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32" dirty="0">
                <a:solidFill>
                  <a:srgbClr val="00B050"/>
                </a:solidFill>
              </a:rPr>
              <a:t>Plot shows that the LHC is interested in </a:t>
            </a:r>
            <a:r>
              <a:rPr lang="en-US" sz="1632" dirty="0" err="1">
                <a:solidFill>
                  <a:srgbClr val="00B050"/>
                </a:solidFill>
              </a:rPr>
              <a:t>Leptophobics</a:t>
            </a:r>
            <a:endParaRPr lang="en-US" sz="1632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D54F7F-A85A-C74B-A07C-5957AB1FD1A6}"/>
                  </a:ext>
                </a:extLst>
              </p:cNvPr>
              <p:cNvSpPr txBox="1"/>
              <p:nvPr/>
            </p:nvSpPr>
            <p:spPr>
              <a:xfrm>
                <a:off x="6178206" y="1389960"/>
                <a:ext cx="1132746" cy="605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32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32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1632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32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32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𝑔𝐵</m:t>
                          </m:r>
                          <m:r>
                            <a:rPr lang="en-US" sz="1632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)2</m:t>
                          </m:r>
                        </m:num>
                        <m:den>
                          <m:d>
                            <m:dPr>
                              <m:ctrlPr>
                                <a:rPr lang="en-US" sz="1632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32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sSup>
                                <m:sSupPr>
                                  <m:ctrlPr>
                                    <a:rPr lang="en-US" sz="1632" i="1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32" i="1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1632" i="1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32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32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D54F7F-A85A-C74B-A07C-5957AB1FD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206" y="1389960"/>
                <a:ext cx="1132746" cy="605935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C238EFE-3473-6149-8F8A-8A70F9B31BC3}"/>
              </a:ext>
            </a:extLst>
          </p:cNvPr>
          <p:cNvSpPr txBox="1"/>
          <p:nvPr/>
        </p:nvSpPr>
        <p:spPr>
          <a:xfrm>
            <a:off x="3285958" y="4070417"/>
            <a:ext cx="2387331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8" dirty="0"/>
              <a:t>Limits depend on branching ratios.</a:t>
            </a:r>
          </a:p>
          <a:p>
            <a:endParaRPr lang="en-US" sz="1632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20BD5C-4A91-4140-A75A-C49E594458C4}"/>
              </a:ext>
            </a:extLst>
          </p:cNvPr>
          <p:cNvCxnSpPr/>
          <p:nvPr/>
        </p:nvCxnSpPr>
        <p:spPr>
          <a:xfrm flipH="1" flipV="1">
            <a:off x="2567826" y="3471295"/>
            <a:ext cx="718132" cy="624396"/>
          </a:xfrm>
          <a:prstGeom prst="line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0314C80-1592-6241-BE66-686C9D7BED03}"/>
              </a:ext>
            </a:extLst>
          </p:cNvPr>
          <p:cNvSpPr/>
          <p:nvPr/>
        </p:nvSpPr>
        <p:spPr>
          <a:xfrm>
            <a:off x="7027735" y="660324"/>
            <a:ext cx="385042" cy="2807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24" b="1" dirty="0">
                <a:solidFill>
                  <a:srgbClr val="7030A0"/>
                </a:solidFill>
              </a:rPr>
              <a:t>C2</a:t>
            </a:r>
            <a:endParaRPr lang="en-US" sz="1224" dirty="0"/>
          </a:p>
        </p:txBody>
      </p:sp>
    </p:spTree>
    <p:extLst>
      <p:ext uri="{BB962C8B-B14F-4D97-AF65-F5344CB8AC3E}">
        <p14:creationId xmlns:p14="http://schemas.microsoft.com/office/powerpoint/2010/main" val="13983934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ustomShape 1"/>
              <p:cNvSpPr/>
              <p:nvPr/>
            </p:nvSpPr>
            <p:spPr>
              <a:xfrm>
                <a:off x="1390486" y="108462"/>
                <a:ext cx="4413663" cy="332488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1209" tIns="30605" rIns="61209" bIns="30605"/>
              <a:lstStyle/>
              <a:p>
                <a:pPr>
                  <a:lnSpc>
                    <a:spcPct val="100000"/>
                  </a:lnSpc>
                </a:pPr>
                <a:r>
                  <a:rPr lang="en-US" sz="1904" b="1" spc="-1" dirty="0">
                    <a:solidFill>
                      <a:srgbClr val="000000"/>
                    </a:solidFill>
                    <a:latin typeface="ARial"/>
                  </a:rPr>
                  <a:t>Dark Boson </a:t>
                </a:r>
                <a:r>
                  <a:rPr lang="en-US" sz="1904" b="1" spc="-1" dirty="0" err="1">
                    <a:solidFill>
                      <a:srgbClr val="000000"/>
                    </a:solidFill>
                    <a:latin typeface="ARial"/>
                  </a:rPr>
                  <a:t>Z</a:t>
                </a:r>
                <a:r>
                  <a:rPr lang="en-US" sz="1904" b="1" spc="-1" baseline="-25000" dirty="0" err="1">
                    <a:solidFill>
                      <a:srgbClr val="000000"/>
                    </a:solidFill>
                    <a:latin typeface="ARial"/>
                  </a:rPr>
                  <a:t>d</a:t>
                </a:r>
                <a:r>
                  <a:rPr lang="en-US" sz="1904" b="1" spc="-1" dirty="0">
                    <a:solidFill>
                      <a:srgbClr val="000000"/>
                    </a:solidFill>
                    <a:latin typeface="ARial"/>
                  </a:rPr>
                  <a:t> and sin</a:t>
                </a:r>
                <a:r>
                  <a:rPr lang="en-US" sz="1904" b="1" spc="-1" baseline="30000" dirty="0">
                    <a:solidFill>
                      <a:srgbClr val="000000"/>
                    </a:solidFill>
                    <a:latin typeface="ARial"/>
                  </a:rPr>
                  <a:t>2</a:t>
                </a:r>
                <a14:m>
                  <m:oMath xmlns:m="http://schemas.openxmlformats.org/officeDocument/2006/math">
                    <m:r>
                      <a:rPr lang="en-US" sz="1904" b="1" i="1" spc="-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1904" spc="-1" baseline="-25000" dirty="0">
                    <a:latin typeface="Arial"/>
                  </a:rPr>
                  <a:t>W</a:t>
                </a:r>
              </a:p>
            </p:txBody>
          </p:sp>
        </mc:Choice>
        <mc:Fallback xmlns="">
          <p:sp>
            <p:nvSpPr>
              <p:cNvPr id="71" name="CustomShap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486" y="108462"/>
                <a:ext cx="4413663" cy="332488"/>
              </a:xfrm>
              <a:prstGeom prst="rect">
                <a:avLst/>
              </a:prstGeom>
              <a:blipFill>
                <a:blip r:embed="rId2"/>
                <a:stretch>
                  <a:fillRect l="-2011" t="-14815" b="-40741"/>
                </a:stretch>
              </a:blipFill>
              <a:ln w="936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0BC1DE2-9C29-744A-8F46-FD357C971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875" y="971161"/>
            <a:ext cx="4144754" cy="25556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49B7D5-CCBB-C743-964B-0C5334E0FBAF}"/>
              </a:ext>
            </a:extLst>
          </p:cNvPr>
          <p:cNvSpPr/>
          <p:nvPr/>
        </p:nvSpPr>
        <p:spPr>
          <a:xfrm>
            <a:off x="2100816" y="654294"/>
            <a:ext cx="3336274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24" i="1" dirty="0"/>
              <a:t> </a:t>
            </a:r>
            <a:r>
              <a:rPr lang="en-US" sz="1088" i="1" dirty="0" err="1"/>
              <a:t>Davoudiasl</a:t>
            </a:r>
            <a:r>
              <a:rPr lang="en-US" sz="1088" i="1" dirty="0"/>
              <a:t>, et al. </a:t>
            </a:r>
            <a:r>
              <a:rPr lang="en-US" sz="1088" i="1" dirty="0" err="1"/>
              <a:t>Phys.Rev.D</a:t>
            </a:r>
            <a:r>
              <a:rPr lang="en-US" sz="1088" dirty="0"/>
              <a:t> 92 (2015) 5, 055005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7FA949-553E-924A-954A-77220596BCBD}"/>
              </a:ext>
            </a:extLst>
          </p:cNvPr>
          <p:cNvSpPr txBox="1"/>
          <p:nvPr/>
        </p:nvSpPr>
        <p:spPr>
          <a:xfrm>
            <a:off x="1204958" y="3841742"/>
            <a:ext cx="2750794" cy="657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24" dirty="0"/>
              <a:t>PVES is the  only way to see </a:t>
            </a:r>
            <a:r>
              <a:rPr lang="en-US" sz="1224" dirty="0" err="1"/>
              <a:t>Z</a:t>
            </a:r>
            <a:r>
              <a:rPr lang="en-US" sz="1224" baseline="-25000" dirty="0" err="1"/>
              <a:t>d</a:t>
            </a:r>
            <a:r>
              <a:rPr lang="en-US" sz="1224" dirty="0"/>
              <a:t> if</a:t>
            </a:r>
          </a:p>
          <a:p>
            <a:pPr algn="ctr"/>
            <a:r>
              <a:rPr lang="en-US" sz="1224" dirty="0"/>
              <a:t>decay is dominated by invisible</a:t>
            </a:r>
          </a:p>
          <a:p>
            <a:pPr algn="ctr"/>
            <a:r>
              <a:rPr lang="en-US" sz="1224" dirty="0"/>
              <a:t>particles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D15A36-AE5C-A448-B9AF-7AFCC085475E}"/>
                  </a:ext>
                </a:extLst>
              </p:cNvPr>
              <p:cNvSpPr txBox="1"/>
              <p:nvPr/>
            </p:nvSpPr>
            <p:spPr>
              <a:xfrm>
                <a:off x="4745294" y="3653355"/>
                <a:ext cx="2516479" cy="845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24" dirty="0"/>
                  <a:t>Method:</a:t>
                </a:r>
              </a:p>
              <a:p>
                <a:pPr marL="233206" indent="-233206">
                  <a:buAutoNum type="arabicPeriod"/>
                </a:pPr>
                <a:r>
                  <a:rPr lang="en-US" sz="1224" dirty="0"/>
                  <a:t>Assume Standard Model</a:t>
                </a:r>
              </a:p>
              <a:p>
                <a:pPr marL="233206" indent="-233206">
                  <a:buAutoNum type="arabicPeriod"/>
                </a:pPr>
                <a:r>
                  <a:rPr lang="en-US" sz="1224" dirty="0"/>
                  <a:t>Treat C</a:t>
                </a:r>
                <a:r>
                  <a:rPr lang="en-US" sz="1224" baseline="-25000" dirty="0"/>
                  <a:t>i</a:t>
                </a:r>
                <a:r>
                  <a:rPr lang="en-US" sz="1224" dirty="0"/>
                  <a:t>’s as function of sin</a:t>
                </a:r>
                <a:r>
                  <a:rPr lang="en-US" sz="1224" baseline="30000" dirty="0"/>
                  <a:t>2</a:t>
                </a:r>
                <a14:m>
                  <m:oMath xmlns:m="http://schemas.openxmlformats.org/officeDocument/2006/math">
                    <m:r>
                      <a:rPr lang="en-US" sz="1224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224" baseline="-25000" dirty="0"/>
                  <a:t>W</a:t>
                </a:r>
              </a:p>
              <a:p>
                <a:pPr marL="233206" indent="-233206">
                  <a:buAutoNum type="arabicPeriod"/>
                </a:pPr>
                <a:r>
                  <a:rPr lang="en-US" sz="1224" dirty="0"/>
                  <a:t>Fit to one parameter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D15A36-AE5C-A448-B9AF-7AFCC0854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294" y="3653355"/>
                <a:ext cx="2516479" cy="845873"/>
              </a:xfrm>
              <a:prstGeom prst="rect">
                <a:avLst/>
              </a:prstGeom>
              <a:blipFill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7DDD845-2A85-5844-9435-8FF1728086B1}"/>
              </a:ext>
            </a:extLst>
          </p:cNvPr>
          <p:cNvSpPr/>
          <p:nvPr/>
        </p:nvSpPr>
        <p:spPr>
          <a:xfrm>
            <a:off x="5379083" y="124653"/>
            <a:ext cx="385042" cy="2807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24" b="1" dirty="0">
                <a:solidFill>
                  <a:srgbClr val="7030A0"/>
                </a:solidFill>
              </a:rPr>
              <a:t>C2</a:t>
            </a:r>
            <a:endParaRPr lang="en-US" sz="1224" dirty="0"/>
          </a:p>
        </p:txBody>
      </p:sp>
    </p:spTree>
    <p:extLst>
      <p:ext uri="{BB962C8B-B14F-4D97-AF65-F5344CB8AC3E}">
        <p14:creationId xmlns:p14="http://schemas.microsoft.com/office/powerpoint/2010/main" val="9282885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71A0F-EE7A-B999-2F2D-87B67E333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2E5D5-7FD9-BD43-B5DC-8FD1FB0ACD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B29016-3233-E70D-4CE8-49956AB2FD38}"/>
              </a:ext>
            </a:extLst>
          </p:cNvPr>
          <p:cNvGrpSpPr>
            <a:grpSpLocks noChangeAspect="1"/>
          </p:cNvGrpSpPr>
          <p:nvPr/>
        </p:nvGrpSpPr>
        <p:grpSpPr>
          <a:xfrm>
            <a:off x="271676" y="946036"/>
            <a:ext cx="9746560" cy="3299282"/>
            <a:chOff x="271676" y="946036"/>
            <a:chExt cx="9746560" cy="3299282"/>
          </a:xfrm>
        </p:grpSpPr>
        <p:pic>
          <p:nvPicPr>
            <p:cNvPr id="6" name="Picture 5" descr="A screenshot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AACBDF92-B6C6-EC3F-C9B3-567100116C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CCE5FA"/>
                </a:clrFrom>
                <a:clrTo>
                  <a:srgbClr val="CCE5FA">
                    <a:alpha val="0"/>
                  </a:srgbClr>
                </a:clrTo>
              </a:clrChange>
            </a:blip>
            <a:srcRect t="19055" b="18261"/>
            <a:stretch/>
          </p:blipFill>
          <p:spPr>
            <a:xfrm flipH="1">
              <a:off x="4754880" y="946036"/>
              <a:ext cx="5263356" cy="3299282"/>
            </a:xfrm>
            <a:prstGeom prst="rect">
              <a:avLst/>
            </a:prstGeom>
          </p:spPr>
        </p:pic>
        <p:pic>
          <p:nvPicPr>
            <p:cNvPr id="8" name="Picture 7" descr="A picture containing screenshot, colorfulness, design, art&#10;&#10;Description automatically generated">
              <a:extLst>
                <a:ext uri="{FF2B5EF4-FFF2-40B4-BE49-F238E27FC236}">
                  <a16:creationId xmlns:a16="http://schemas.microsoft.com/office/drawing/2014/main" id="{DADB6F82-80CC-62FD-654C-B9F53D29B5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CCE5FA"/>
                </a:clrFrom>
                <a:clrTo>
                  <a:srgbClr val="CCE5FA">
                    <a:alpha val="0"/>
                  </a:srgbClr>
                </a:clrTo>
              </a:clrChange>
            </a:blip>
            <a:srcRect t="19055" b="18261"/>
            <a:stretch/>
          </p:blipFill>
          <p:spPr>
            <a:xfrm>
              <a:off x="271676" y="980089"/>
              <a:ext cx="5143500" cy="32241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2381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9494B-E0CF-733D-EEE5-8E58D84CD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65" y="98726"/>
            <a:ext cx="8372901" cy="308040"/>
          </a:xfrm>
        </p:spPr>
        <p:txBody>
          <a:bodyPr/>
          <a:lstStyle/>
          <a:p>
            <a:r>
              <a:rPr lang="en-US" sz="2000" b="1" spc="-1" dirty="0">
                <a:solidFill>
                  <a:srgbClr val="000000"/>
                </a:solidFill>
                <a:latin typeface="ARial"/>
              </a:rPr>
              <a:t>SoLID Apparatus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0622F-99B7-E64A-AE29-E4A65878D4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30D73BD-B7BE-C9A5-596D-79C94BF5C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6" y="2836368"/>
            <a:ext cx="1638103" cy="15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DOCUME~1\ADMINI~1\LOCALS~1\Temp\VMwareDnD\fe810a50\PVDIS_EC.png">
            <a:extLst>
              <a:ext uri="{FF2B5EF4-FFF2-40B4-BE49-F238E27FC236}">
                <a16:creationId xmlns:a16="http://schemas.microsoft.com/office/drawing/2014/main" id="{7551167E-6B6F-7B14-F91D-5B905A709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448" y="2841644"/>
            <a:ext cx="785905" cy="150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C:\DOCUME~1\ADMINI~1\LOCALS~1\Temp\VMwareDnD\723ed45d\CLEO.png">
            <a:extLst>
              <a:ext uri="{FF2B5EF4-FFF2-40B4-BE49-F238E27FC236}">
                <a16:creationId xmlns:a16="http://schemas.microsoft.com/office/drawing/2014/main" id="{8014CF1A-2D6F-1681-2AFF-99842EB76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06" y="2577852"/>
            <a:ext cx="3149471" cy="217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右箭头 20">
            <a:extLst>
              <a:ext uri="{FF2B5EF4-FFF2-40B4-BE49-F238E27FC236}">
                <a16:creationId xmlns:a16="http://schemas.microsoft.com/office/drawing/2014/main" id="{B97BDDE3-E037-07E1-6BD5-0A2AE6C10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1058" y="3231161"/>
            <a:ext cx="542114" cy="705922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A9A9FF"/>
              </a:gs>
              <a:gs pos="35001">
                <a:srgbClr val="C2C2FF"/>
              </a:gs>
              <a:gs pos="100000">
                <a:srgbClr val="E4E4FF"/>
              </a:gs>
            </a:gsLst>
            <a:lin ang="16200000" scaled="1"/>
          </a:gradFill>
          <a:ln w="9525">
            <a:solidFill>
              <a:srgbClr val="9393FC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61176" tIns="30610" rIns="61176" bIns="30610" anchor="ctr"/>
          <a:lstStyle>
            <a:lvl1pPr defTabSz="1130300">
              <a:defRPr sz="2100">
                <a:solidFill>
                  <a:srgbClr val="000000"/>
                </a:solidFill>
                <a:latin typeface="Chalkboard" charset="0"/>
                <a:ea typeface="ＭＳ Ｐゴシック" pitchFamily="34" charset="-128"/>
              </a:defRPr>
            </a:lvl1pPr>
            <a:lvl2pPr defTabSz="1130300">
              <a:defRPr sz="2100">
                <a:solidFill>
                  <a:srgbClr val="000000"/>
                </a:solidFill>
                <a:latin typeface="Chalkboard" charset="0"/>
                <a:ea typeface="ＭＳ Ｐゴシック" pitchFamily="34" charset="-128"/>
              </a:defRPr>
            </a:lvl2pPr>
            <a:lvl3pPr defTabSz="1130300">
              <a:defRPr sz="2100">
                <a:solidFill>
                  <a:srgbClr val="000000"/>
                </a:solidFill>
                <a:latin typeface="Chalkboard" charset="0"/>
                <a:ea typeface="ＭＳ Ｐゴシック" pitchFamily="34" charset="-128"/>
              </a:defRPr>
            </a:lvl3pPr>
            <a:lvl4pPr defTabSz="1130300">
              <a:defRPr sz="2100">
                <a:solidFill>
                  <a:srgbClr val="000000"/>
                </a:solidFill>
                <a:latin typeface="Chalkboard" charset="0"/>
                <a:ea typeface="ＭＳ Ｐゴシック" pitchFamily="34" charset="-128"/>
              </a:defRPr>
            </a:lvl4pPr>
            <a:lvl5pPr defTabSz="1130300">
              <a:defRPr sz="2100">
                <a:solidFill>
                  <a:srgbClr val="000000"/>
                </a:solidFill>
                <a:latin typeface="Chalkboard" charset="0"/>
                <a:ea typeface="ＭＳ Ｐゴシック" pitchFamily="34" charset="-128"/>
              </a:defRPr>
            </a:lvl5pPr>
            <a:lvl6pPr marL="2246313" indent="1588" defTabSz="11303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Chalkboard" charset="0"/>
                <a:ea typeface="ＭＳ Ｐゴシック" pitchFamily="34" charset="-128"/>
              </a:defRPr>
            </a:lvl6pPr>
            <a:lvl7pPr marL="2703513" indent="1588" defTabSz="11303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Chalkboard" charset="0"/>
                <a:ea typeface="ＭＳ Ｐゴシック" pitchFamily="34" charset="-128"/>
              </a:defRPr>
            </a:lvl7pPr>
            <a:lvl8pPr marL="3160713" indent="1588" defTabSz="11303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Chalkboard" charset="0"/>
                <a:ea typeface="ＭＳ Ｐゴシック" pitchFamily="34" charset="-128"/>
              </a:defRPr>
            </a:lvl8pPr>
            <a:lvl9pPr marL="3617913" indent="1588" defTabSz="11303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Chalkboard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zh-CN" altLang="en-US" sz="1224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" name="TextBox 23">
            <a:extLst>
              <a:ext uri="{FF2B5EF4-FFF2-40B4-BE49-F238E27FC236}">
                <a16:creationId xmlns:a16="http://schemas.microsoft.com/office/drawing/2014/main" id="{02A5A5AB-F4B4-9C01-1623-90DCE53BA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301" y="2463540"/>
            <a:ext cx="7458077" cy="3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176" tIns="30610" rIns="61176" bIns="30610">
            <a:spAutoFit/>
          </a:bodyPr>
          <a:lstStyle>
            <a:lvl1pPr defTabSz="1143000">
              <a:defRPr sz="2100">
                <a:solidFill>
                  <a:srgbClr val="000000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defTabSz="1143000">
              <a:defRPr sz="2100">
                <a:solidFill>
                  <a:srgbClr val="000000"/>
                </a:solidFill>
                <a:latin typeface="Chalkboard" charset="0"/>
                <a:ea typeface="ＭＳ Ｐゴシック" charset="0"/>
              </a:defRPr>
            </a:lvl2pPr>
            <a:lvl3pPr defTabSz="1143000">
              <a:defRPr sz="2100">
                <a:solidFill>
                  <a:srgbClr val="000000"/>
                </a:solidFill>
                <a:latin typeface="Chalkboard" charset="0"/>
                <a:ea typeface="ＭＳ Ｐゴシック" charset="0"/>
              </a:defRPr>
            </a:lvl3pPr>
            <a:lvl4pPr defTabSz="1143000">
              <a:defRPr sz="2100">
                <a:solidFill>
                  <a:srgbClr val="000000"/>
                </a:solidFill>
                <a:latin typeface="Chalkboard" charset="0"/>
                <a:ea typeface="ＭＳ Ｐゴシック" charset="0"/>
              </a:defRPr>
            </a:lvl4pPr>
            <a:lvl5pPr defTabSz="1143000">
              <a:defRPr sz="2100">
                <a:solidFill>
                  <a:srgbClr val="000000"/>
                </a:solidFill>
                <a:latin typeface="Chalkboard" charset="0"/>
                <a:ea typeface="ＭＳ Ｐゴシック" charset="0"/>
              </a:defRPr>
            </a:lvl5pPr>
            <a:lvl6pPr marL="2244725" indent="1588" defTabSz="1143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Chalkboard" charset="0"/>
                <a:ea typeface="ＭＳ Ｐゴシック" charset="0"/>
              </a:defRPr>
            </a:lvl6pPr>
            <a:lvl7pPr marL="2701925" indent="1588" defTabSz="1143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Chalkboard" charset="0"/>
                <a:ea typeface="ＭＳ Ｐゴシック" charset="0"/>
              </a:defRPr>
            </a:lvl7pPr>
            <a:lvl8pPr marL="3159125" indent="1588" defTabSz="1143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Chalkboard" charset="0"/>
                <a:ea typeface="ＭＳ Ｐゴシック" charset="0"/>
              </a:defRPr>
            </a:lvl8pPr>
            <a:lvl9pPr marL="3616325" indent="1588" defTabSz="1143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Chalkboar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7030A0"/>
                </a:solidFill>
                <a:latin typeface="+mn-lt"/>
                <a:ea typeface="宋体" charset="0"/>
                <a:cs typeface="宋体" charset="0"/>
              </a:rPr>
              <a:t>           Baffle            5xGEMs                   EC</a:t>
            </a:r>
            <a:endParaRPr lang="zh-CN" altLang="en-US" sz="1600" dirty="0">
              <a:solidFill>
                <a:srgbClr val="7030A0"/>
              </a:solidFill>
              <a:latin typeface="+mn-lt"/>
              <a:ea typeface="宋体" charset="0"/>
              <a:cs typeface="宋体" charset="0"/>
            </a:endParaRPr>
          </a:p>
        </p:txBody>
      </p:sp>
      <p:pic>
        <p:nvPicPr>
          <p:cNvPr id="10" name="Picture 2" descr="C:\DOCUME~1\ADMINI~1\LOCALS~1\Temp\vmware-Administrator\VMwareDnD\55f8ad89\PVDIS_GEM_2.png">
            <a:extLst>
              <a:ext uri="{FF2B5EF4-FFF2-40B4-BE49-F238E27FC236}">
                <a16:creationId xmlns:a16="http://schemas.microsoft.com/office/drawing/2014/main" id="{ED2B437B-302D-76CE-0155-D48313438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66"/>
          <a:stretch/>
        </p:blipFill>
        <p:spPr bwMode="auto">
          <a:xfrm>
            <a:off x="2521568" y="2842679"/>
            <a:ext cx="543404" cy="150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DOCUME~1\ADMINI~1\LOCALS~1\Temp\vmware-Administrator\VMwareDnD\55f8ad89\PVDIS_GEM_2.png">
            <a:extLst>
              <a:ext uri="{FF2B5EF4-FFF2-40B4-BE49-F238E27FC236}">
                <a16:creationId xmlns:a16="http://schemas.microsoft.com/office/drawing/2014/main" id="{DAAEB798-1985-FA54-4636-F65ACDD6E1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6"/>
          <a:stretch/>
        </p:blipFill>
        <p:spPr bwMode="auto">
          <a:xfrm>
            <a:off x="3832476" y="2832300"/>
            <a:ext cx="543405" cy="150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:\DOCUME~1\ADMINI~1\LOCALS~1\Temp\VMwareDnD\fc830c5e\PVDIS_LGC.png">
            <a:extLst>
              <a:ext uri="{FF2B5EF4-FFF2-40B4-BE49-F238E27FC236}">
                <a16:creationId xmlns:a16="http://schemas.microsoft.com/office/drawing/2014/main" id="{F72F7D10-2A93-3DCF-8A78-3ED1E3869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994" y="2837490"/>
            <a:ext cx="796597" cy="150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3">
            <a:extLst>
              <a:ext uri="{FF2B5EF4-FFF2-40B4-BE49-F238E27FC236}">
                <a16:creationId xmlns:a16="http://schemas.microsoft.com/office/drawing/2014/main" id="{4E64718A-1704-FC99-809E-1422575DE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6814" y="4333283"/>
            <a:ext cx="1579851" cy="38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176" tIns="30610" rIns="61176" bIns="30610">
            <a:spAutoFit/>
          </a:bodyPr>
          <a:lstStyle>
            <a:lvl1pPr defTabSz="1143000">
              <a:defRPr sz="2100">
                <a:solidFill>
                  <a:srgbClr val="000000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defTabSz="1143000">
              <a:defRPr sz="2100">
                <a:solidFill>
                  <a:srgbClr val="000000"/>
                </a:solidFill>
                <a:latin typeface="Chalkboard" charset="0"/>
                <a:ea typeface="ＭＳ Ｐゴシック" charset="0"/>
              </a:defRPr>
            </a:lvl2pPr>
            <a:lvl3pPr defTabSz="1143000">
              <a:defRPr sz="2100">
                <a:solidFill>
                  <a:srgbClr val="000000"/>
                </a:solidFill>
                <a:latin typeface="Chalkboard" charset="0"/>
                <a:ea typeface="ＭＳ Ｐゴシック" charset="0"/>
              </a:defRPr>
            </a:lvl3pPr>
            <a:lvl4pPr defTabSz="1143000">
              <a:defRPr sz="2100">
                <a:solidFill>
                  <a:srgbClr val="000000"/>
                </a:solidFill>
                <a:latin typeface="Chalkboard" charset="0"/>
                <a:ea typeface="ＭＳ Ｐゴシック" charset="0"/>
              </a:defRPr>
            </a:lvl4pPr>
            <a:lvl5pPr defTabSz="1143000">
              <a:defRPr sz="2100">
                <a:solidFill>
                  <a:srgbClr val="000000"/>
                </a:solidFill>
                <a:latin typeface="Chalkboard" charset="0"/>
                <a:ea typeface="ＭＳ Ｐゴシック" charset="0"/>
              </a:defRPr>
            </a:lvl5pPr>
            <a:lvl6pPr marL="2244725" indent="1588" defTabSz="1143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Chalkboard" charset="0"/>
                <a:ea typeface="ＭＳ Ｐゴシック" charset="0"/>
              </a:defRPr>
            </a:lvl6pPr>
            <a:lvl7pPr marL="2701925" indent="1588" defTabSz="1143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Chalkboard" charset="0"/>
                <a:ea typeface="ＭＳ Ｐゴシック" charset="0"/>
              </a:defRPr>
            </a:lvl7pPr>
            <a:lvl8pPr marL="3159125" indent="1588" defTabSz="1143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Chalkboard" charset="0"/>
                <a:ea typeface="ＭＳ Ｐゴシック" charset="0"/>
              </a:defRPr>
            </a:lvl8pPr>
            <a:lvl9pPr marL="3616325" indent="1588" defTabSz="1143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Chalkboar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7030A0"/>
                </a:solidFill>
                <a:latin typeface="+mn-lt"/>
                <a:ea typeface="宋体" charset="0"/>
                <a:cs typeface="宋体" charset="0"/>
              </a:rPr>
              <a:t>        LGC </a:t>
            </a:r>
            <a:endParaRPr lang="zh-CN" altLang="en-US" sz="1600" dirty="0">
              <a:solidFill>
                <a:srgbClr val="7030A0"/>
              </a:solidFill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71F367-0FA1-4EB2-7F46-702C6F34A5CF}"/>
              </a:ext>
            </a:extLst>
          </p:cNvPr>
          <p:cNvSpPr txBox="1"/>
          <p:nvPr/>
        </p:nvSpPr>
        <p:spPr>
          <a:xfrm>
            <a:off x="329865" y="619547"/>
            <a:ext cx="6959567" cy="1592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3390" marR="27639" indent="-285750" defTabSz="621883">
              <a:spcBef>
                <a:spcPts val="272"/>
              </a:spcBef>
              <a:buClr>
                <a:srgbClr val="008F00"/>
              </a:buClr>
              <a:buSzPct val="100000"/>
              <a:buFont typeface="Wingdings" pitchFamily="2" charset="2"/>
              <a:buChar char="§"/>
              <a:defRPr sz="1800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srgbClr val="008F00"/>
                  </a:solidFill>
                </a:uFill>
                <a:ea typeface="Optima"/>
                <a:cs typeface="Optima"/>
                <a:sym typeface="Optima"/>
              </a:rPr>
              <a:t>Baffles to </a:t>
            </a:r>
            <a:r>
              <a:rPr lang="en-US" dirty="0">
                <a:solidFill>
                  <a:srgbClr val="000000"/>
                </a:solidFill>
                <a:uFill>
                  <a:solidFill>
                    <a:srgbClr val="008F00"/>
                  </a:solidFill>
                </a:uFill>
                <a:ea typeface="Optima"/>
                <a:cs typeface="Optima"/>
                <a:sym typeface="Optima"/>
              </a:rPr>
              <a:t>reject wrong momentum background</a:t>
            </a:r>
          </a:p>
          <a:p>
            <a:pPr marL="313390" marR="27639" indent="-285750" defTabSz="621883">
              <a:spcBef>
                <a:spcPts val="272"/>
              </a:spcBef>
              <a:buClr>
                <a:srgbClr val="008F00"/>
              </a:buClr>
              <a:buSzPct val="100000"/>
              <a:buFont typeface="Wingdings" pitchFamily="2" charset="2"/>
              <a:buChar char="§"/>
              <a:defRPr sz="1800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srgbClr val="008F00"/>
                  </a:solidFill>
                </a:uFill>
                <a:ea typeface="Optima"/>
                <a:cs typeface="Optima"/>
                <a:sym typeface="Optima"/>
              </a:rPr>
              <a:t>Light Gas </a:t>
            </a:r>
            <a:r>
              <a:rPr lang="en-US" sz="1800" dirty="0" err="1">
                <a:solidFill>
                  <a:srgbClr val="000000"/>
                </a:solidFill>
                <a:uFill>
                  <a:solidFill>
                    <a:srgbClr val="008F00"/>
                  </a:solidFill>
                </a:uFill>
                <a:ea typeface="Optima"/>
                <a:cs typeface="Optima"/>
                <a:sym typeface="Optima"/>
              </a:rPr>
              <a:t>Cerekkov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srgbClr val="008F00"/>
                  </a:solidFill>
                </a:uFill>
                <a:ea typeface="Optima"/>
                <a:cs typeface="Optima"/>
                <a:sym typeface="Optima"/>
              </a:rPr>
              <a:t>: identify electrons for trigger; reject </a:t>
            </a:r>
            <a:r>
              <a:rPr lang="en-US" sz="1800" dirty="0" err="1">
                <a:solidFill>
                  <a:srgbClr val="000000"/>
                </a:solidFill>
                <a:uFill>
                  <a:solidFill>
                    <a:srgbClr val="008F00"/>
                  </a:solidFill>
                </a:uFill>
                <a:ea typeface="Optima"/>
                <a:cs typeface="Optima"/>
                <a:sym typeface="Optima"/>
              </a:rPr>
              <a:t>pions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srgbClr val="008F00"/>
                  </a:solidFill>
                </a:uFill>
                <a:ea typeface="Optima"/>
                <a:cs typeface="Optima"/>
                <a:sym typeface="Optima"/>
              </a:rPr>
              <a:t>.</a:t>
            </a:r>
          </a:p>
          <a:p>
            <a:pPr marL="313390" marR="27639" indent="-285750" defTabSz="621883">
              <a:spcBef>
                <a:spcPts val="272"/>
              </a:spcBef>
              <a:buClr>
                <a:srgbClr val="008F00"/>
              </a:buClr>
              <a:buSzPct val="100000"/>
              <a:buFont typeface="Wingdings" pitchFamily="2" charset="2"/>
              <a:buChar char="§"/>
              <a:defRPr sz="1800"/>
            </a:pPr>
            <a:r>
              <a:rPr lang="en-US" sz="1800" dirty="0" err="1">
                <a:solidFill>
                  <a:srgbClr val="000000"/>
                </a:solidFill>
                <a:uFill>
                  <a:solidFill>
                    <a:srgbClr val="008F00"/>
                  </a:solidFill>
                </a:uFill>
                <a:ea typeface="Optima"/>
                <a:cs typeface="Optima"/>
                <a:sym typeface="Optima"/>
              </a:rPr>
              <a:t>Shashlyk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srgbClr val="008F00"/>
                  </a:solidFill>
                </a:uFill>
                <a:ea typeface="Optima"/>
                <a:cs typeface="Optima"/>
                <a:sym typeface="Optima"/>
              </a:rPr>
              <a:t> electromagnetic calorimeter (</a:t>
            </a:r>
            <a:r>
              <a:rPr lang="en-US" sz="1800" dirty="0" err="1">
                <a:solidFill>
                  <a:srgbClr val="000000"/>
                </a:solidFill>
                <a:uFill>
                  <a:solidFill>
                    <a:srgbClr val="008F00"/>
                  </a:solidFill>
                </a:uFill>
                <a:ea typeface="Optima"/>
                <a:cs typeface="Optima"/>
                <a:sym typeface="Optima"/>
              </a:rPr>
              <a:t>Ecal</a:t>
            </a:r>
            <a:r>
              <a:rPr lang="en-US" sz="1800" dirty="0">
                <a:solidFill>
                  <a:srgbClr val="000000"/>
                </a:solidFill>
                <a:uFill>
                  <a:solidFill>
                    <a:srgbClr val="008F00"/>
                  </a:solidFill>
                </a:uFill>
                <a:ea typeface="Optima"/>
                <a:cs typeface="Optima"/>
                <a:sym typeface="Optima"/>
              </a:rPr>
              <a:t>) : coincident trigger and further particle identification.</a:t>
            </a:r>
          </a:p>
          <a:p>
            <a:pPr marL="313390" marR="27639" indent="-285750" defTabSz="621883">
              <a:spcBef>
                <a:spcPts val="272"/>
              </a:spcBef>
              <a:buClr>
                <a:srgbClr val="008F00"/>
              </a:buClr>
              <a:buSzPct val="100000"/>
              <a:buFont typeface="Wingdings" pitchFamily="2" charset="2"/>
              <a:buChar char="§"/>
              <a:defRPr sz="1800"/>
            </a:pPr>
            <a:r>
              <a:rPr lang="en-US" sz="1800" dirty="0">
                <a:solidFill>
                  <a:srgbClr val="000000"/>
                </a:solidFill>
                <a:uFill>
                  <a:solidFill>
                    <a:srgbClr val="008F00"/>
                  </a:solidFill>
                </a:uFill>
                <a:ea typeface="Optima"/>
                <a:cs typeface="Optima"/>
                <a:sym typeface="Optima"/>
              </a:rPr>
              <a:t>With tracking, tight E/p cuts reduce pion backgrounds.</a:t>
            </a:r>
          </a:p>
        </p:txBody>
      </p:sp>
    </p:spTree>
    <p:extLst>
      <p:ext uri="{BB962C8B-B14F-4D97-AF65-F5344CB8AC3E}">
        <p14:creationId xmlns:p14="http://schemas.microsoft.com/office/powerpoint/2010/main" val="4001207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26AEC-809E-B7C8-CAD4-C13CBAFB4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46" y="151058"/>
            <a:ext cx="8372901" cy="324794"/>
          </a:xfrm>
        </p:spPr>
        <p:txBody>
          <a:bodyPr/>
          <a:lstStyle/>
          <a:p>
            <a:r>
              <a:rPr lang="en-US" sz="2000" b="1" spc="-1" dirty="0">
                <a:solidFill>
                  <a:srgbClr val="000000"/>
                </a:solidFill>
                <a:latin typeface="ARial"/>
                <a:ea typeface="DejaVu Sans"/>
              </a:rPr>
              <a:t>Latest – CLEO-II Magnet Cold Test at JLab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E9E5F-5B80-C01B-EBF2-9867DF22AB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D0FD2E15-07EE-4BAA-5188-ECF52236E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030432" y="475852"/>
            <a:ext cx="7522138" cy="4230664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540340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53FA1-64C0-3D0A-B41C-3EDD79C37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45" y="151058"/>
            <a:ext cx="8372901" cy="419388"/>
          </a:xfrm>
        </p:spPr>
        <p:txBody>
          <a:bodyPr/>
          <a:lstStyle/>
          <a:p>
            <a:r>
              <a:rPr lang="en-US" sz="2000" b="1" spc="-1" dirty="0">
                <a:solidFill>
                  <a:srgbClr val="000000"/>
                </a:solidFill>
                <a:latin typeface="ARial"/>
                <a:ea typeface="DejaVu Sans"/>
              </a:rPr>
              <a:t>Latest – CLEO-II Magnet Cold Test at JLab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F7EB2-67A9-01F9-F8C2-22066A40F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549" y="668612"/>
            <a:ext cx="5290037" cy="3317081"/>
          </a:xfrm>
        </p:spPr>
        <p:txBody>
          <a:bodyPr/>
          <a:lstStyle/>
          <a:p>
            <a:r>
              <a:rPr lang="en-US" sz="1600" dirty="0"/>
              <a:t>A low current test on March 24th. </a:t>
            </a:r>
          </a:p>
          <a:p>
            <a:r>
              <a:rPr lang="en-US" sz="1600" dirty="0"/>
              <a:t>3-axis Hall probe  data matched TOSCA model well.</a:t>
            </a:r>
          </a:p>
          <a:p>
            <a:r>
              <a:rPr lang="en-US" sz="1600" dirty="0"/>
              <a:t>Coil average temperature remained constant during test.</a:t>
            </a:r>
          </a:p>
          <a:p>
            <a:r>
              <a:rPr lang="en-US" sz="1600" dirty="0"/>
              <a:t>Success!!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10752-0951-8813-17E5-D15E4D29D8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293D8DB4-4692-7897-092C-5EA4650FD92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45568" y="2794257"/>
            <a:ext cx="2513734" cy="1661704"/>
          </a:xfrm>
          <a:prstGeom prst="rect">
            <a:avLst/>
          </a:prstGeom>
          <a:ln w="0">
            <a:noFill/>
          </a:ln>
        </p:spPr>
      </p:pic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id="{58154053-05C7-446B-847B-09349E2670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9080330"/>
              </p:ext>
            </p:extLst>
          </p:nvPr>
        </p:nvGraphicFramePr>
        <p:xfrm>
          <a:off x="6048441" y="227726"/>
          <a:ext cx="3002427" cy="2464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3">
            <a:extLst>
              <a:ext uri="{FF2B5EF4-FFF2-40B4-BE49-F238E27FC236}">
                <a16:creationId xmlns:a16="http://schemas.microsoft.com/office/drawing/2014/main" id="{A5080460-3155-0909-084A-0EA25449C1DE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3973332" y="2613792"/>
            <a:ext cx="3576323" cy="1786325"/>
          </a:xfrm>
          <a:prstGeom prst="rect">
            <a:avLst/>
          </a:prstGeom>
          <a:ln w="0"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8782A1-175E-E50F-0FDC-4AF5D3A5BBE0}"/>
              </a:ext>
            </a:extLst>
          </p:cNvPr>
          <p:cNvSpPr/>
          <p:nvPr/>
        </p:nvSpPr>
        <p:spPr>
          <a:xfrm>
            <a:off x="5266575" y="4814541"/>
            <a:ext cx="2448017" cy="248575"/>
          </a:xfrm>
          <a:prstGeom prst="rect">
            <a:avLst/>
          </a:prstGeom>
          <a:noFill/>
          <a:ln w="36720">
            <a:solidFill>
              <a:srgbClr val="7FFE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330" tIns="36725" rIns="67330" bIns="36725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088" spc="-1" dirty="0">
                <a:solidFill>
                  <a:srgbClr val="000000"/>
                </a:solidFill>
                <a:latin typeface="Arial"/>
                <a:ea typeface="DejaVu Sans"/>
              </a:rPr>
              <a:t>content  from W. Seay and X. Zheng</a:t>
            </a:r>
            <a:endParaRPr lang="en-US" sz="1088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3093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B06BDB-CF62-F290-9447-6903DABB5F57}"/>
              </a:ext>
            </a:extLst>
          </p:cNvPr>
          <p:cNvSpPr/>
          <p:nvPr/>
        </p:nvSpPr>
        <p:spPr>
          <a:xfrm>
            <a:off x="857756" y="3081433"/>
            <a:ext cx="1246173" cy="288757"/>
          </a:xfrm>
          <a:prstGeom prst="rect">
            <a:avLst/>
          </a:prstGeom>
          <a:solidFill>
            <a:schemeClr val="bg1"/>
          </a:solidFill>
          <a:ln w="25400">
            <a:solidFill>
              <a:srgbClr val="00FA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04" y="619760"/>
            <a:ext cx="4283150" cy="27666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463" y="58481"/>
            <a:ext cx="8553073" cy="422671"/>
          </a:xfrm>
        </p:spPr>
        <p:txBody>
          <a:bodyPr/>
          <a:lstStyle/>
          <a:p>
            <a:r>
              <a:rPr lang="en-US" cap="small" dirty="0"/>
              <a:t>Parity </a:t>
            </a:r>
            <a:r>
              <a:rPr lang="en-US" cap="small" dirty="0" err="1"/>
              <a:t>NonConservation</a:t>
            </a:r>
            <a:r>
              <a:rPr lang="en-US" cap="small" dirty="0"/>
              <a:t> and Electron Scattering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Paul E. Reimer, Argonne Physics Division Seminar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034D8C-3CB4-402A-BC46-2AB14C0FE90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A7789C-1AFB-799D-0DBD-2FB9D13F4260}"/>
              </a:ext>
            </a:extLst>
          </p:cNvPr>
          <p:cNvSpPr txBox="1">
            <a:spLocks/>
          </p:cNvSpPr>
          <p:nvPr/>
        </p:nvSpPr>
        <p:spPr>
          <a:xfrm>
            <a:off x="4532243" y="803636"/>
            <a:ext cx="4462532" cy="145011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35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0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0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0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Proposes that electron scattering should have measurable parity violating asymmetry</a:t>
            </a:r>
          </a:p>
          <a:p>
            <a:pPr marL="176213" indent="-176213"/>
            <a:r>
              <a:rPr lang="en-US" sz="1400" dirty="0"/>
              <a:t>Proposes interaction like that responsible for </a:t>
            </a:r>
            <a:r>
              <a:rPr lang="en-US" sz="1400" dirty="0">
                <a:latin typeface="Symbol" charset="2"/>
                <a:cs typeface="Symbol" charset="2"/>
              </a:rPr>
              <a:t>b</a:t>
            </a:r>
            <a:r>
              <a:rPr lang="en-US" sz="1400" dirty="0"/>
              <a:t> decay to occur in electron scattering</a:t>
            </a:r>
          </a:p>
          <a:p>
            <a:pPr marL="176213" indent="-176213"/>
            <a:r>
              <a:rPr lang="en-US" sz="1400" dirty="0"/>
              <a:t>Argues cross sections for scattering left- and right-handed electrons </a:t>
            </a:r>
            <a:r>
              <a:rPr lang="en-US" sz="1400" i="1" dirty="0">
                <a:solidFill>
                  <a:srgbClr val="4D008C"/>
                </a:solidFill>
              </a:rPr>
              <a:t>could</a:t>
            </a:r>
            <a:r>
              <a:rPr lang="en-US" sz="1400" dirty="0"/>
              <a:t> differ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68D4A25-EE68-CB91-6AA6-909B0C958B8C}"/>
              </a:ext>
            </a:extLst>
          </p:cNvPr>
          <p:cNvGrpSpPr>
            <a:grpSpLocks noChangeAspect="1"/>
          </p:cNvGrpSpPr>
          <p:nvPr/>
        </p:nvGrpSpPr>
        <p:grpSpPr>
          <a:xfrm>
            <a:off x="4638439" y="2405801"/>
            <a:ext cx="1828802" cy="1943101"/>
            <a:chOff x="6705600" y="4405312"/>
            <a:chExt cx="1447802" cy="153828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5643BFE-905D-95F0-6243-3FA61FE7A7BF}"/>
                </a:ext>
              </a:extLst>
            </p:cNvPr>
            <p:cNvGrpSpPr/>
            <p:nvPr/>
          </p:nvGrpSpPr>
          <p:grpSpPr>
            <a:xfrm rot="10800000">
              <a:off x="7406840" y="4419599"/>
              <a:ext cx="746562" cy="1524001"/>
              <a:chOff x="2707389" y="3129081"/>
              <a:chExt cx="569210" cy="1161962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DF6E8106-44CD-CC3A-8FCD-BBE2955CD80A}"/>
                  </a:ext>
                </a:extLst>
              </p:cNvPr>
              <p:cNvCxnSpPr/>
              <p:nvPr/>
            </p:nvCxnSpPr>
            <p:spPr bwMode="auto">
              <a:xfrm rot="10800000" flipH="1">
                <a:off x="2707390" y="3710061"/>
                <a:ext cx="569209" cy="58098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660066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AE9523DF-44C6-0F26-4211-78B553329154}"/>
                  </a:ext>
                </a:extLst>
              </p:cNvPr>
              <p:cNvCxnSpPr/>
              <p:nvPr/>
            </p:nvCxnSpPr>
            <p:spPr bwMode="auto">
              <a:xfrm rot="10800000">
                <a:off x="2707389" y="3129081"/>
                <a:ext cx="552360" cy="58098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660066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E3A7202-E858-0F30-D7C3-E3945F390F4C}"/>
                </a:ext>
              </a:extLst>
            </p:cNvPr>
            <p:cNvGrpSpPr/>
            <p:nvPr/>
          </p:nvGrpSpPr>
          <p:grpSpPr>
            <a:xfrm>
              <a:off x="6705600" y="4419600"/>
              <a:ext cx="746562" cy="1524001"/>
              <a:chOff x="2707389" y="3129081"/>
              <a:chExt cx="569210" cy="1161962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CD055FF0-9866-CFDC-8B63-367B5BF7701C}"/>
                  </a:ext>
                </a:extLst>
              </p:cNvPr>
              <p:cNvCxnSpPr/>
              <p:nvPr/>
            </p:nvCxnSpPr>
            <p:spPr bwMode="auto">
              <a:xfrm rot="10800000" flipH="1">
                <a:off x="2707390" y="3710061"/>
                <a:ext cx="569209" cy="58098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41E497B8-7250-CED6-3E49-D0CE4364C207}"/>
                  </a:ext>
                </a:extLst>
              </p:cNvPr>
              <p:cNvCxnSpPr/>
              <p:nvPr/>
            </p:nvCxnSpPr>
            <p:spPr bwMode="auto">
              <a:xfrm rot="10800000">
                <a:off x="2707389" y="3129081"/>
                <a:ext cx="552360" cy="58098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F51AF5-00A1-85C0-83FE-9106EBBD2B4F}"/>
                </a:ext>
              </a:extLst>
            </p:cNvPr>
            <p:cNvSpPr txBox="1"/>
            <p:nvPr/>
          </p:nvSpPr>
          <p:spPr>
            <a:xfrm>
              <a:off x="6934200" y="5562600"/>
              <a:ext cx="24771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7DEA034-A1FB-2203-C820-22E51E81A46D}"/>
                </a:ext>
              </a:extLst>
            </p:cNvPr>
            <p:cNvSpPr txBox="1"/>
            <p:nvPr/>
          </p:nvSpPr>
          <p:spPr>
            <a:xfrm>
              <a:off x="7010400" y="4419600"/>
              <a:ext cx="241373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Symbol" charset="2"/>
                  <a:cs typeface="Symbol" charset="2"/>
                </a:rPr>
                <a:t>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9BE6E3-DB01-C55A-B6B7-9C6B28776C9D}"/>
                </a:ext>
              </a:extLst>
            </p:cNvPr>
            <p:cNvSpPr txBox="1"/>
            <p:nvPr/>
          </p:nvSpPr>
          <p:spPr>
            <a:xfrm>
              <a:off x="7655719" y="5626895"/>
              <a:ext cx="23336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660066"/>
                  </a:solidFill>
                </a:rPr>
                <a:t>p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941D7F-1645-10E0-9C26-CAB84583C243}"/>
                </a:ext>
              </a:extLst>
            </p:cNvPr>
            <p:cNvSpPr txBox="1"/>
            <p:nvPr/>
          </p:nvSpPr>
          <p:spPr>
            <a:xfrm>
              <a:off x="7700963" y="4405312"/>
              <a:ext cx="23336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660066"/>
                  </a:solidFill>
                </a:rPr>
                <a:t>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E438AC-C638-5477-E5C8-A8227DD98B7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543800" y="4953000"/>
              <a:ext cx="4572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n>
                    <a:solidFill>
                      <a:srgbClr val="0000FF">
                        <a:alpha val="75000"/>
                      </a:srgbClr>
                    </a:solidFill>
                  </a:ln>
                  <a:solidFill>
                    <a:srgbClr val="800000"/>
                  </a:solidFill>
                  <a:effectLst>
                    <a:outerShdw blurRad="50800" dist="279400" dir="2700000" algn="tl" rotWithShape="0">
                      <a:srgbClr val="FFFF00">
                        <a:alpha val="43000"/>
                      </a:srgbClr>
                    </a:outerShdw>
                  </a:effectLst>
                </a:rPr>
                <a:t>G</a:t>
              </a:r>
              <a:r>
                <a:rPr lang="en-US" baseline="-25000" dirty="0">
                  <a:ln>
                    <a:solidFill>
                      <a:srgbClr val="0000FF">
                        <a:alpha val="75000"/>
                      </a:srgbClr>
                    </a:solidFill>
                  </a:ln>
                  <a:solidFill>
                    <a:srgbClr val="800000"/>
                  </a:solidFill>
                  <a:effectLst>
                    <a:outerShdw blurRad="50800" dist="279400" dir="2700000" algn="tl" rotWithShape="0">
                      <a:srgbClr val="FFFF00">
                        <a:alpha val="43000"/>
                      </a:srgbClr>
                    </a:outerShdw>
                  </a:effectLst>
                </a:rPr>
                <a:t>F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FC21B50-DB54-2FEB-1C81-F37845555D6E}"/>
              </a:ext>
            </a:extLst>
          </p:cNvPr>
          <p:cNvGrpSpPr>
            <a:grpSpLocks noChangeAspect="1"/>
          </p:cNvGrpSpPr>
          <p:nvPr/>
        </p:nvGrpSpPr>
        <p:grpSpPr>
          <a:xfrm>
            <a:off x="6981589" y="2462951"/>
            <a:ext cx="1828802" cy="1943101"/>
            <a:chOff x="6705600" y="4405312"/>
            <a:chExt cx="1447802" cy="153828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CF8ED55-797A-5C1D-9800-1ED392D69FF1}"/>
                </a:ext>
              </a:extLst>
            </p:cNvPr>
            <p:cNvGrpSpPr/>
            <p:nvPr/>
          </p:nvGrpSpPr>
          <p:grpSpPr>
            <a:xfrm rot="10800000">
              <a:off x="7406840" y="4419599"/>
              <a:ext cx="746562" cy="1524001"/>
              <a:chOff x="2707389" y="3129081"/>
              <a:chExt cx="569210" cy="1161962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D186A9FC-25CF-31C7-6751-BEE5A5FC26BE}"/>
                  </a:ext>
                </a:extLst>
              </p:cNvPr>
              <p:cNvCxnSpPr/>
              <p:nvPr/>
            </p:nvCxnSpPr>
            <p:spPr bwMode="auto">
              <a:xfrm rot="10800000" flipH="1">
                <a:off x="2707390" y="3710061"/>
                <a:ext cx="569209" cy="58098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660066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B698D24C-D4AE-5F6B-7AFB-93E4A7A2B609}"/>
                  </a:ext>
                </a:extLst>
              </p:cNvPr>
              <p:cNvCxnSpPr/>
              <p:nvPr/>
            </p:nvCxnSpPr>
            <p:spPr bwMode="auto">
              <a:xfrm rot="10800000">
                <a:off x="2707389" y="3129081"/>
                <a:ext cx="552360" cy="58098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660066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36C5807-18C1-3A2A-C19B-AD3728F41DEF}"/>
                </a:ext>
              </a:extLst>
            </p:cNvPr>
            <p:cNvGrpSpPr/>
            <p:nvPr/>
          </p:nvGrpSpPr>
          <p:grpSpPr>
            <a:xfrm>
              <a:off x="6705600" y="4419600"/>
              <a:ext cx="746562" cy="1524001"/>
              <a:chOff x="2707389" y="3129081"/>
              <a:chExt cx="569210" cy="1161962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62AC536-9A94-9537-F977-BE2E4DB995B8}"/>
                  </a:ext>
                </a:extLst>
              </p:cNvPr>
              <p:cNvCxnSpPr/>
              <p:nvPr/>
            </p:nvCxnSpPr>
            <p:spPr bwMode="auto">
              <a:xfrm rot="10800000" flipH="1">
                <a:off x="2707390" y="3710061"/>
                <a:ext cx="569209" cy="58098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9F929525-E975-45EE-A69A-14113CF21525}"/>
                  </a:ext>
                </a:extLst>
              </p:cNvPr>
              <p:cNvCxnSpPr/>
              <p:nvPr/>
            </p:nvCxnSpPr>
            <p:spPr bwMode="auto">
              <a:xfrm rot="10800000">
                <a:off x="2707389" y="3129081"/>
                <a:ext cx="552360" cy="58098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6DD313-E92E-EEFF-778D-26BC6A609E56}"/>
                </a:ext>
              </a:extLst>
            </p:cNvPr>
            <p:cNvSpPr txBox="1"/>
            <p:nvPr/>
          </p:nvSpPr>
          <p:spPr>
            <a:xfrm>
              <a:off x="6934200" y="5562600"/>
              <a:ext cx="24771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p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BA3F0C5-45BC-00A2-E1A5-AC833925F8C2}"/>
                </a:ext>
              </a:extLst>
            </p:cNvPr>
            <p:cNvSpPr txBox="1"/>
            <p:nvPr/>
          </p:nvSpPr>
          <p:spPr>
            <a:xfrm>
              <a:off x="7010400" y="4419600"/>
              <a:ext cx="24771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cs typeface="Symbol" charset="2"/>
                </a:rPr>
                <a:t>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B6A6955-79C9-F3E5-EE8E-CBED0E666153}"/>
                </a:ext>
              </a:extLst>
            </p:cNvPr>
            <p:cNvSpPr txBox="1"/>
            <p:nvPr/>
          </p:nvSpPr>
          <p:spPr>
            <a:xfrm>
              <a:off x="7655719" y="5626895"/>
              <a:ext cx="23336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660066"/>
                  </a:solidFill>
                </a:rPr>
                <a:t>p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27BE2F2-571D-26F3-4FE0-4FE0192C8A82}"/>
                </a:ext>
              </a:extLst>
            </p:cNvPr>
            <p:cNvSpPr txBox="1"/>
            <p:nvPr/>
          </p:nvSpPr>
          <p:spPr>
            <a:xfrm>
              <a:off x="7700963" y="4405312"/>
              <a:ext cx="23336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660066"/>
                  </a:solidFill>
                </a:rPr>
                <a:t>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43D6423-0201-9725-3E29-995E1B168AD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543800" y="4953000"/>
              <a:ext cx="4572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n>
                    <a:solidFill>
                      <a:srgbClr val="0000FF">
                        <a:alpha val="75000"/>
                      </a:srgbClr>
                    </a:solidFill>
                  </a:ln>
                  <a:solidFill>
                    <a:srgbClr val="800000"/>
                  </a:solidFill>
                  <a:effectLst>
                    <a:outerShdw blurRad="50800" dist="279400" dir="2700000" algn="tl" rotWithShape="0">
                      <a:srgbClr val="FFFF00">
                        <a:alpha val="43000"/>
                      </a:srgbClr>
                    </a:outerShdw>
                  </a:effectLst>
                </a:rPr>
                <a:t>G</a:t>
              </a:r>
              <a:r>
                <a:rPr lang="en-US" baseline="-25000" dirty="0">
                  <a:ln>
                    <a:solidFill>
                      <a:srgbClr val="0000FF">
                        <a:alpha val="75000"/>
                      </a:srgbClr>
                    </a:solidFill>
                  </a:ln>
                  <a:solidFill>
                    <a:srgbClr val="800000"/>
                  </a:solidFill>
                  <a:effectLst>
                    <a:outerShdw blurRad="50800" dist="279400" dir="2700000" algn="tl" rotWithShape="0">
                      <a:srgbClr val="FFFF00">
                        <a:alpha val="43000"/>
                      </a:srgbClr>
                    </a:outerShdw>
                  </a:effectLst>
                </a:rPr>
                <a:t>F</a:t>
              </a:r>
            </a:p>
          </p:txBody>
        </p:sp>
      </p:grpSp>
      <p:sp>
        <p:nvSpPr>
          <p:cNvPr id="32" name="Left-Right Arrow 31">
            <a:extLst>
              <a:ext uri="{FF2B5EF4-FFF2-40B4-BE49-F238E27FC236}">
                <a16:creationId xmlns:a16="http://schemas.microsoft.com/office/drawing/2014/main" id="{03E8AD44-E34D-B810-AE78-B565010A119C}"/>
              </a:ext>
            </a:extLst>
          </p:cNvPr>
          <p:cNvSpPr/>
          <p:nvPr/>
        </p:nvSpPr>
        <p:spPr bwMode="auto">
          <a:xfrm>
            <a:off x="6181489" y="3205901"/>
            <a:ext cx="1143000" cy="342900"/>
          </a:xfrm>
          <a:prstGeom prst="leftRightArrow">
            <a:avLst>
              <a:gd name="adj1" fmla="val 18845"/>
              <a:gd name="adj2" fmla="val 50000"/>
            </a:avLst>
          </a:prstGeom>
          <a:solidFill>
            <a:srgbClr val="D8AC28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89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97351-0ABE-2B53-3E91-1290AE2D8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905" y="88551"/>
            <a:ext cx="8372901" cy="393289"/>
          </a:xfrm>
        </p:spPr>
        <p:txBody>
          <a:bodyPr/>
          <a:lstStyle/>
          <a:p>
            <a:r>
              <a:rPr lang="en-US" dirty="0" err="1"/>
              <a:t>Zel’dovich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FA670-4032-426C-737A-0682ACC977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" name="Picture 29" descr="latex-image-1.pdf">
            <a:extLst>
              <a:ext uri="{FF2B5EF4-FFF2-40B4-BE49-F238E27FC236}">
                <a16:creationId xmlns:a16="http://schemas.microsoft.com/office/drawing/2014/main" id="{910831DB-C150-5481-1CC9-26CC10B50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3" y="2172866"/>
            <a:ext cx="6258483" cy="1103901"/>
          </a:xfrm>
          <a:prstGeom prst="rect">
            <a:avLst/>
          </a:prstGeom>
        </p:spPr>
      </p:pic>
      <p:pic>
        <p:nvPicPr>
          <p:cNvPr id="31" name="Picture 30" descr="latex-image-1.pdf">
            <a:extLst>
              <a:ext uri="{FF2B5EF4-FFF2-40B4-BE49-F238E27FC236}">
                <a16:creationId xmlns:a16="http://schemas.microsoft.com/office/drawing/2014/main" id="{0D48E399-78BA-F01E-C85A-F5574BAD9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202" y="2179990"/>
            <a:ext cx="3666744" cy="41148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FC360E4-197B-315C-C8BE-DFE2D1866A39}"/>
              </a:ext>
            </a:extLst>
          </p:cNvPr>
          <p:cNvGrpSpPr/>
          <p:nvPr/>
        </p:nvGrpSpPr>
        <p:grpSpPr>
          <a:xfrm>
            <a:off x="1639305" y="292272"/>
            <a:ext cx="5408189" cy="1629771"/>
            <a:chOff x="1142503" y="452348"/>
            <a:chExt cx="5408189" cy="1629771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C29B602-165F-8F48-0239-35D26578D1E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668776" y="687688"/>
              <a:ext cx="1389641" cy="1394431"/>
              <a:chOff x="6455610" y="420001"/>
              <a:chExt cx="652168" cy="654416"/>
            </a:xfrm>
          </p:grpSpPr>
          <p:sp>
            <p:nvSpPr>
              <p:cNvPr id="48" name="Line 84">
                <a:extLst>
                  <a:ext uri="{FF2B5EF4-FFF2-40B4-BE49-F238E27FC236}">
                    <a16:creationId xmlns:a16="http://schemas.microsoft.com/office/drawing/2014/main" id="{A13EE90B-24D0-014B-DF7C-A5B5F8CAA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15088" y="566028"/>
                <a:ext cx="204916" cy="1158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2000"/>
              </a:p>
            </p:txBody>
          </p:sp>
          <p:grpSp>
            <p:nvGrpSpPr>
              <p:cNvPr id="49" name="Group 85">
                <a:extLst>
                  <a:ext uri="{FF2B5EF4-FFF2-40B4-BE49-F238E27FC236}">
                    <a16:creationId xmlns:a16="http://schemas.microsoft.com/office/drawing/2014/main" id="{9B171287-4F29-5222-F43A-73C018C39E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91502" y="821394"/>
                <a:ext cx="453911" cy="186751"/>
                <a:chOff x="768" y="1344"/>
                <a:chExt cx="960" cy="391"/>
              </a:xfrm>
            </p:grpSpPr>
            <p:sp>
              <p:nvSpPr>
                <p:cNvPr id="50" name="Line 86">
                  <a:extLst>
                    <a:ext uri="{FF2B5EF4-FFF2-40B4-BE49-F238E27FC236}">
                      <a16:creationId xmlns:a16="http://schemas.microsoft.com/office/drawing/2014/main" id="{256E98E6-A451-4F84-B367-56B8AE4901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68" y="1344"/>
                  <a:ext cx="480" cy="10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41972" tIns="20987" rIns="41972" bIns="20987">
                  <a:spAutoFit/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51" name="Line 87">
                  <a:extLst>
                    <a:ext uri="{FF2B5EF4-FFF2-40B4-BE49-F238E27FC236}">
                      <a16:creationId xmlns:a16="http://schemas.microsoft.com/office/drawing/2014/main" id="{572E83B0-C8FB-7F56-32D3-F37F25F594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1" y="1440"/>
                  <a:ext cx="793" cy="1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41972" tIns="20987" rIns="41972" bIns="20987">
                  <a:spAutoFit/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52" name="Line 88">
                  <a:extLst>
                    <a:ext uri="{FF2B5EF4-FFF2-40B4-BE49-F238E27FC236}">
                      <a16:creationId xmlns:a16="http://schemas.microsoft.com/office/drawing/2014/main" id="{66A4F9CE-98F2-CD9F-C0FF-4128DBF92A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1" y="1536"/>
                  <a:ext cx="889" cy="19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41972" tIns="20987" rIns="41972" bIns="20987">
                  <a:spAutoFit/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53" name="Line 89">
                  <a:extLst>
                    <a:ext uri="{FF2B5EF4-FFF2-40B4-BE49-F238E27FC236}">
                      <a16:creationId xmlns:a16="http://schemas.microsoft.com/office/drawing/2014/main" id="{09495FCF-A393-730A-EA59-E9887D7058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1344"/>
                  <a:ext cx="480" cy="3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41972" tIns="20987" rIns="41972" bIns="20987">
                  <a:spAutoFit/>
                </a:bodyPr>
                <a:lstStyle/>
                <a:p>
                  <a:endParaRPr lang="en-US" sz="2000"/>
                </a:p>
              </p:txBody>
            </p:sp>
          </p:grpSp>
          <p:sp>
            <p:nvSpPr>
              <p:cNvPr id="54" name="Oval 90">
                <a:extLst>
                  <a:ext uri="{FF2B5EF4-FFF2-40B4-BE49-F238E27FC236}">
                    <a16:creationId xmlns:a16="http://schemas.microsoft.com/office/drawing/2014/main" id="{9A6E50DC-B28C-7193-0F52-65BC4955D1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6486" y="843334"/>
                <a:ext cx="55981" cy="231083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55" name="Text Box 91">
                <a:extLst>
                  <a:ext uri="{FF2B5EF4-FFF2-40B4-BE49-F238E27FC236}">
                    <a16:creationId xmlns:a16="http://schemas.microsoft.com/office/drawing/2014/main" id="{20CFAB47-C092-33B4-D3A6-2BEB8A684D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57392" y="476518"/>
                <a:ext cx="39810" cy="92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>
                <a:lvl1pPr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31800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8651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2969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730375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1875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6447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1019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5591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en-US" altLang="en-US" sz="1000" i="0">
                  <a:latin typeface="Arial" panose="020B0604020202020204" pitchFamily="34" charset="0"/>
                </a:endParaRPr>
              </a:p>
            </p:txBody>
          </p:sp>
          <p:sp>
            <p:nvSpPr>
              <p:cNvPr id="56" name="Text Box 92">
                <a:extLst>
                  <a:ext uri="{FF2B5EF4-FFF2-40B4-BE49-F238E27FC236}">
                    <a16:creationId xmlns:a16="http://schemas.microsoft.com/office/drawing/2014/main" id="{57DE5F5D-3F2A-E505-99F5-C9A627B711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67155" y="420001"/>
                <a:ext cx="99964" cy="1498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>
                <a:lvl1pPr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31800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8651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2969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730375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1875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6447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1019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5591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800" i="0" dirty="0">
                    <a:latin typeface="Arial" panose="020B0604020202020204" pitchFamily="34" charset="0"/>
                  </a:rPr>
                  <a:t>e</a:t>
                </a:r>
              </a:p>
            </p:txBody>
          </p:sp>
          <p:sp>
            <p:nvSpPr>
              <p:cNvPr id="57" name="Line 93">
                <a:extLst>
                  <a:ext uri="{FF2B5EF4-FFF2-40B4-BE49-F238E27FC236}">
                    <a16:creationId xmlns:a16="http://schemas.microsoft.com/office/drawing/2014/main" id="{09FFD651-F716-4C7D-85F3-FB8040B62D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19113" y="566906"/>
                <a:ext cx="204025" cy="11495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58" name="Text Box 94">
                <a:extLst>
                  <a:ext uri="{FF2B5EF4-FFF2-40B4-BE49-F238E27FC236}">
                    <a16:creationId xmlns:a16="http://schemas.microsoft.com/office/drawing/2014/main" id="{E6D5E703-35B7-120A-D7E3-288C36D47B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2489" y="436837"/>
                <a:ext cx="110369" cy="1498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41972" tIns="20987" rIns="41972" bIns="20987">
                <a:spAutoFit/>
              </a:bodyPr>
              <a:lstStyle>
                <a:lvl1pPr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31800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8651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2969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730375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1875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6447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1019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5591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800" i="0" dirty="0">
                    <a:latin typeface="Arial" panose="020B0604020202020204" pitchFamily="34" charset="0"/>
                  </a:rPr>
                  <a:t>e</a:t>
                </a:r>
              </a:p>
            </p:txBody>
          </p:sp>
          <p:sp>
            <p:nvSpPr>
              <p:cNvPr id="59" name="Line 95">
                <a:extLst>
                  <a:ext uri="{FF2B5EF4-FFF2-40B4-BE49-F238E27FC236}">
                    <a16:creationId xmlns:a16="http://schemas.microsoft.com/office/drawing/2014/main" id="{CDD4A4D5-FA88-413C-D553-66FD8E056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55610" y="936355"/>
                <a:ext cx="90876" cy="22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60" name="Text Box 96">
                <a:extLst>
                  <a:ext uri="{FF2B5EF4-FFF2-40B4-BE49-F238E27FC236}">
                    <a16:creationId xmlns:a16="http://schemas.microsoft.com/office/drawing/2014/main" id="{50DAC541-136E-479E-25B6-235108F5CB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63199" y="663436"/>
                <a:ext cx="98460" cy="13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>
                <a:lvl1pPr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31800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8651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2969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730375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1875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6447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1019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5591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600" i="0" dirty="0">
                    <a:solidFill>
                      <a:srgbClr val="008000"/>
                    </a:solidFill>
                    <a:latin typeface="Arial" panose="020B0604020202020204" pitchFamily="34" charset="0"/>
                  </a:rPr>
                  <a:t>Z</a:t>
                </a:r>
              </a:p>
            </p:txBody>
          </p:sp>
          <p:sp>
            <p:nvSpPr>
              <p:cNvPr id="61" name="Line 97">
                <a:extLst>
                  <a:ext uri="{FF2B5EF4-FFF2-40B4-BE49-F238E27FC236}">
                    <a16:creationId xmlns:a16="http://schemas.microsoft.com/office/drawing/2014/main" id="{C7856A40-F02A-23C0-0291-451C375005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19113" y="681865"/>
                <a:ext cx="0" cy="139531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62" name="Line 98">
                <a:extLst>
                  <a:ext uri="{FF2B5EF4-FFF2-40B4-BE49-F238E27FC236}">
                    <a16:creationId xmlns:a16="http://schemas.microsoft.com/office/drawing/2014/main" id="{760A727C-9B68-2A8A-5495-14A817FF00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07778" y="494946"/>
                <a:ext cx="0" cy="5475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75C85F1-A0DD-29C6-6B6D-8A108C42F705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 flipH="1">
              <a:off x="3405457" y="1365681"/>
              <a:ext cx="290333" cy="37457"/>
              <a:chOff x="2281382" y="904382"/>
              <a:chExt cx="5693800" cy="734585"/>
            </a:xfrm>
          </p:grpSpPr>
          <p:sp>
            <p:nvSpPr>
              <p:cNvPr id="66" name="Arc 65">
                <a:extLst>
                  <a:ext uri="{FF2B5EF4-FFF2-40B4-BE49-F238E27FC236}">
                    <a16:creationId xmlns:a16="http://schemas.microsoft.com/office/drawing/2014/main" id="{104E6013-E2F6-4DC6-8966-D5B7B9C2EF12}"/>
                  </a:ext>
                </a:extLst>
              </p:cNvPr>
              <p:cNvSpPr/>
              <p:nvPr/>
            </p:nvSpPr>
            <p:spPr>
              <a:xfrm>
                <a:off x="2281382" y="917377"/>
                <a:ext cx="711170" cy="708705"/>
              </a:xfrm>
              <a:prstGeom prst="arc">
                <a:avLst>
                  <a:gd name="adj1" fmla="val 10836109"/>
                  <a:gd name="adj2" fmla="val 0"/>
                </a:avLst>
              </a:prstGeom>
              <a:ln w="19050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Arc 66">
                <a:extLst>
                  <a:ext uri="{FF2B5EF4-FFF2-40B4-BE49-F238E27FC236}">
                    <a16:creationId xmlns:a16="http://schemas.microsoft.com/office/drawing/2014/main" id="{158A165D-0EE3-6483-D34B-287414277A5C}"/>
                  </a:ext>
                </a:extLst>
              </p:cNvPr>
              <p:cNvSpPr/>
              <p:nvPr/>
            </p:nvSpPr>
            <p:spPr>
              <a:xfrm rot="10800000">
                <a:off x="2992552" y="917376"/>
                <a:ext cx="711170" cy="708705"/>
              </a:xfrm>
              <a:prstGeom prst="arc">
                <a:avLst>
                  <a:gd name="adj1" fmla="val 10714103"/>
                  <a:gd name="adj2" fmla="val 0"/>
                </a:avLst>
              </a:prstGeom>
              <a:ln w="19050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Arc 67">
                <a:extLst>
                  <a:ext uri="{FF2B5EF4-FFF2-40B4-BE49-F238E27FC236}">
                    <a16:creationId xmlns:a16="http://schemas.microsoft.com/office/drawing/2014/main" id="{9F67CE52-D9AD-F688-CC68-0E1F1A031BDB}"/>
                  </a:ext>
                </a:extLst>
              </p:cNvPr>
              <p:cNvSpPr/>
              <p:nvPr/>
            </p:nvSpPr>
            <p:spPr>
              <a:xfrm>
                <a:off x="3704832" y="917375"/>
                <a:ext cx="711170" cy="695713"/>
              </a:xfrm>
              <a:prstGeom prst="arc">
                <a:avLst>
                  <a:gd name="adj1" fmla="val 10805479"/>
                  <a:gd name="adj2" fmla="val 0"/>
                </a:avLst>
              </a:prstGeom>
              <a:ln w="19050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Arc 68">
                <a:extLst>
                  <a:ext uri="{FF2B5EF4-FFF2-40B4-BE49-F238E27FC236}">
                    <a16:creationId xmlns:a16="http://schemas.microsoft.com/office/drawing/2014/main" id="{9CE4D7B3-86BB-71B5-BC8D-9EE1D3F55A85}"/>
                  </a:ext>
                </a:extLst>
              </p:cNvPr>
              <p:cNvSpPr/>
              <p:nvPr/>
            </p:nvSpPr>
            <p:spPr>
              <a:xfrm rot="10800000">
                <a:off x="4417112" y="904382"/>
                <a:ext cx="711170" cy="708705"/>
              </a:xfrm>
              <a:prstGeom prst="arc">
                <a:avLst>
                  <a:gd name="adj1" fmla="val 10836109"/>
                  <a:gd name="adj2" fmla="val 0"/>
                </a:avLst>
              </a:prstGeom>
              <a:ln w="19050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Arc 69">
                <a:extLst>
                  <a:ext uri="{FF2B5EF4-FFF2-40B4-BE49-F238E27FC236}">
                    <a16:creationId xmlns:a16="http://schemas.microsoft.com/office/drawing/2014/main" id="{F2E7938F-6D07-E169-6B66-DA75C6691190}"/>
                  </a:ext>
                </a:extLst>
              </p:cNvPr>
              <p:cNvSpPr/>
              <p:nvPr/>
            </p:nvSpPr>
            <p:spPr>
              <a:xfrm>
                <a:off x="5128282" y="930262"/>
                <a:ext cx="711170" cy="708705"/>
              </a:xfrm>
              <a:prstGeom prst="arc">
                <a:avLst>
                  <a:gd name="adj1" fmla="val 10836109"/>
                  <a:gd name="adj2" fmla="val 0"/>
                </a:avLst>
              </a:prstGeom>
              <a:ln w="19050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Arc 70">
                <a:extLst>
                  <a:ext uri="{FF2B5EF4-FFF2-40B4-BE49-F238E27FC236}">
                    <a16:creationId xmlns:a16="http://schemas.microsoft.com/office/drawing/2014/main" id="{243849E8-3E75-EA40-FAFD-69B789936A39}"/>
                  </a:ext>
                </a:extLst>
              </p:cNvPr>
              <p:cNvSpPr/>
              <p:nvPr/>
            </p:nvSpPr>
            <p:spPr>
              <a:xfrm rot="10800000">
                <a:off x="5839452" y="930261"/>
                <a:ext cx="711170" cy="708705"/>
              </a:xfrm>
              <a:prstGeom prst="arc">
                <a:avLst>
                  <a:gd name="adj1" fmla="val 10714103"/>
                  <a:gd name="adj2" fmla="val 0"/>
                </a:avLst>
              </a:prstGeom>
              <a:ln w="19050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Arc 71">
                <a:extLst>
                  <a:ext uri="{FF2B5EF4-FFF2-40B4-BE49-F238E27FC236}">
                    <a16:creationId xmlns:a16="http://schemas.microsoft.com/office/drawing/2014/main" id="{26C6B0DC-B60D-7A82-1B9B-149F9B38A33F}"/>
                  </a:ext>
                </a:extLst>
              </p:cNvPr>
              <p:cNvSpPr/>
              <p:nvPr/>
            </p:nvSpPr>
            <p:spPr>
              <a:xfrm>
                <a:off x="6551732" y="930260"/>
                <a:ext cx="711170" cy="695713"/>
              </a:xfrm>
              <a:prstGeom prst="arc">
                <a:avLst>
                  <a:gd name="adj1" fmla="val 10805479"/>
                  <a:gd name="adj2" fmla="val 0"/>
                </a:avLst>
              </a:prstGeom>
              <a:ln w="19050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DDEFC8E1-4ADD-8E18-8771-7BB6324FA2BA}"/>
                  </a:ext>
                </a:extLst>
              </p:cNvPr>
              <p:cNvSpPr/>
              <p:nvPr/>
            </p:nvSpPr>
            <p:spPr>
              <a:xfrm rot="10800000">
                <a:off x="7264012" y="917267"/>
                <a:ext cx="711170" cy="708705"/>
              </a:xfrm>
              <a:prstGeom prst="arc">
                <a:avLst>
                  <a:gd name="adj1" fmla="val 10836109"/>
                  <a:gd name="adj2" fmla="val 0"/>
                </a:avLst>
              </a:prstGeom>
              <a:ln w="19050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29332B3-7931-FF19-4F26-898944B3C8B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12019" y="681865"/>
              <a:ext cx="1362268" cy="1394431"/>
              <a:chOff x="6423536" y="420001"/>
              <a:chExt cx="639322" cy="654416"/>
            </a:xfrm>
          </p:grpSpPr>
          <p:sp>
            <p:nvSpPr>
              <p:cNvPr id="75" name="Line 84">
                <a:extLst>
                  <a:ext uri="{FF2B5EF4-FFF2-40B4-BE49-F238E27FC236}">
                    <a16:creationId xmlns:a16="http://schemas.microsoft.com/office/drawing/2014/main" id="{202EDD64-C5F0-998E-DAE7-3A65C42747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15088" y="566028"/>
                <a:ext cx="204916" cy="1158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2000"/>
              </a:p>
            </p:txBody>
          </p:sp>
          <p:grpSp>
            <p:nvGrpSpPr>
              <p:cNvPr id="76" name="Group 85">
                <a:extLst>
                  <a:ext uri="{FF2B5EF4-FFF2-40B4-BE49-F238E27FC236}">
                    <a16:creationId xmlns:a16="http://schemas.microsoft.com/office/drawing/2014/main" id="{76AA6AD5-5EC6-9AE1-6768-3C9A971752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91502" y="821394"/>
                <a:ext cx="453911" cy="186751"/>
                <a:chOff x="768" y="1344"/>
                <a:chExt cx="960" cy="391"/>
              </a:xfrm>
            </p:grpSpPr>
            <p:sp>
              <p:nvSpPr>
                <p:cNvPr id="87" name="Line 86">
                  <a:extLst>
                    <a:ext uri="{FF2B5EF4-FFF2-40B4-BE49-F238E27FC236}">
                      <a16:creationId xmlns:a16="http://schemas.microsoft.com/office/drawing/2014/main" id="{0DA19D0C-2626-FFDC-1EC5-D5C07A3067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68" y="1344"/>
                  <a:ext cx="480" cy="10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41972" tIns="20987" rIns="41972" bIns="20987">
                  <a:spAutoFit/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88" name="Line 87">
                  <a:extLst>
                    <a:ext uri="{FF2B5EF4-FFF2-40B4-BE49-F238E27FC236}">
                      <a16:creationId xmlns:a16="http://schemas.microsoft.com/office/drawing/2014/main" id="{8D1E1C87-D698-6FD7-5E57-8C815A5100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1" y="1440"/>
                  <a:ext cx="793" cy="1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41972" tIns="20987" rIns="41972" bIns="20987">
                  <a:spAutoFit/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89" name="Line 88">
                  <a:extLst>
                    <a:ext uri="{FF2B5EF4-FFF2-40B4-BE49-F238E27FC236}">
                      <a16:creationId xmlns:a16="http://schemas.microsoft.com/office/drawing/2014/main" id="{646BF7FA-F202-C4CE-73E4-C0A66E0FF6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1" y="1536"/>
                  <a:ext cx="889" cy="19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41972" tIns="20987" rIns="41972" bIns="20987">
                  <a:spAutoFit/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90" name="Line 89">
                  <a:extLst>
                    <a:ext uri="{FF2B5EF4-FFF2-40B4-BE49-F238E27FC236}">
                      <a16:creationId xmlns:a16="http://schemas.microsoft.com/office/drawing/2014/main" id="{950C4183-36F6-93CD-8A5C-8A6C4B267F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1344"/>
                  <a:ext cx="480" cy="3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41972" tIns="20987" rIns="41972" bIns="20987">
                  <a:spAutoFit/>
                </a:bodyPr>
                <a:lstStyle/>
                <a:p>
                  <a:endParaRPr lang="en-US" sz="2000"/>
                </a:p>
              </p:txBody>
            </p:sp>
          </p:grpSp>
          <p:sp>
            <p:nvSpPr>
              <p:cNvPr id="77" name="Oval 90">
                <a:extLst>
                  <a:ext uri="{FF2B5EF4-FFF2-40B4-BE49-F238E27FC236}">
                    <a16:creationId xmlns:a16="http://schemas.microsoft.com/office/drawing/2014/main" id="{F695D6D4-D048-0FBD-6691-EA69B58A75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6486" y="843334"/>
                <a:ext cx="55981" cy="231083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78" name="Text Box 91">
                <a:extLst>
                  <a:ext uri="{FF2B5EF4-FFF2-40B4-BE49-F238E27FC236}">
                    <a16:creationId xmlns:a16="http://schemas.microsoft.com/office/drawing/2014/main" id="{88DE453B-B959-E941-DCBC-0D497460B6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57392" y="476518"/>
                <a:ext cx="39810" cy="92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>
                <a:lvl1pPr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31800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8651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2969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730375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1875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6447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1019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5591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en-US" altLang="en-US" sz="1000" i="0">
                  <a:latin typeface="Arial" panose="020B0604020202020204" pitchFamily="34" charset="0"/>
                </a:endParaRPr>
              </a:p>
            </p:txBody>
          </p:sp>
          <p:sp>
            <p:nvSpPr>
              <p:cNvPr id="79" name="Text Box 92">
                <a:extLst>
                  <a:ext uri="{FF2B5EF4-FFF2-40B4-BE49-F238E27FC236}">
                    <a16:creationId xmlns:a16="http://schemas.microsoft.com/office/drawing/2014/main" id="{48764B1E-F2E6-D30E-F94F-FAC58C0BAF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67155" y="420001"/>
                <a:ext cx="99964" cy="1498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>
                <a:lvl1pPr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31800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8651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2969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730375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1875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6447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1019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5591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800" i="0" dirty="0">
                    <a:latin typeface="Arial" panose="020B0604020202020204" pitchFamily="34" charset="0"/>
                  </a:rPr>
                  <a:t>e</a:t>
                </a:r>
              </a:p>
            </p:txBody>
          </p:sp>
          <p:sp>
            <p:nvSpPr>
              <p:cNvPr id="80" name="Line 93">
                <a:extLst>
                  <a:ext uri="{FF2B5EF4-FFF2-40B4-BE49-F238E27FC236}">
                    <a16:creationId xmlns:a16="http://schemas.microsoft.com/office/drawing/2014/main" id="{9E82F843-A3C8-8A86-AD19-99ADF5471D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19113" y="566906"/>
                <a:ext cx="204025" cy="11495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81" name="Text Box 94">
                <a:extLst>
                  <a:ext uri="{FF2B5EF4-FFF2-40B4-BE49-F238E27FC236}">
                    <a16:creationId xmlns:a16="http://schemas.microsoft.com/office/drawing/2014/main" id="{E2E462B4-C9F7-9E94-D61E-F65078B416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2489" y="436837"/>
                <a:ext cx="110369" cy="1498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41972" tIns="20987" rIns="41972" bIns="20987">
                <a:spAutoFit/>
              </a:bodyPr>
              <a:lstStyle>
                <a:lvl1pPr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31800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8651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2969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730375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1875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6447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1019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5591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800" i="0" dirty="0">
                    <a:latin typeface="Arial" panose="020B0604020202020204" pitchFamily="34" charset="0"/>
                  </a:rPr>
                  <a:t>e</a:t>
                </a:r>
              </a:p>
            </p:txBody>
          </p:sp>
          <p:sp>
            <p:nvSpPr>
              <p:cNvPr id="82" name="Line 95">
                <a:extLst>
                  <a:ext uri="{FF2B5EF4-FFF2-40B4-BE49-F238E27FC236}">
                    <a16:creationId xmlns:a16="http://schemas.microsoft.com/office/drawing/2014/main" id="{D580F7ED-9E63-E8F8-DCE8-E4C9BA662D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55610" y="936355"/>
                <a:ext cx="90876" cy="22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20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 Box 96">
                    <a:extLst>
                      <a:ext uri="{FF2B5EF4-FFF2-40B4-BE49-F238E27FC236}">
                        <a16:creationId xmlns:a16="http://schemas.microsoft.com/office/drawing/2014/main" id="{FF176DAA-8835-458B-2A3E-E73F601BCC1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63199" y="663436"/>
                    <a:ext cx="119855" cy="13544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41972" tIns="20987" rIns="41972" bIns="20987">
                    <a:spAutoFit/>
                  </a:bodyPr>
                  <a:lstStyle>
                    <a:lvl1pPr defTabSz="865188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431800" defTabSz="865188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865188" defTabSz="865188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296988" defTabSz="865188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1730375" defTabSz="865188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187575" defTabSz="865188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644775" defTabSz="865188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101975" defTabSz="865188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559175" defTabSz="865188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0" hangingPunct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oMath>
                      </m:oMathPara>
                    </a14:m>
                    <a:endParaRPr lang="en-US" altLang="en-US" sz="1600" i="0" dirty="0">
                      <a:solidFill>
                        <a:srgbClr val="008000"/>
                      </a:solidFill>
                      <a:latin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3" name="Text Box 96">
                    <a:extLst>
                      <a:ext uri="{FF2B5EF4-FFF2-40B4-BE49-F238E27FC236}">
                        <a16:creationId xmlns:a16="http://schemas.microsoft.com/office/drawing/2014/main" id="{FF176DAA-8835-458B-2A3E-E73F601BCC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3199" y="663436"/>
                    <a:ext cx="119855" cy="13544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7391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6" name="Line 99">
                <a:extLst>
                  <a:ext uri="{FF2B5EF4-FFF2-40B4-BE49-F238E27FC236}">
                    <a16:creationId xmlns:a16="http://schemas.microsoft.com/office/drawing/2014/main" id="{2B971D65-9B25-6CDB-A921-82A1D7047C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23536" y="494946"/>
                <a:ext cx="0" cy="5475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2000"/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882190E-31BA-A774-DE7F-154F379684F5}"/>
                </a:ext>
              </a:extLst>
            </p:cNvPr>
            <p:cNvSpPr txBox="1"/>
            <p:nvPr/>
          </p:nvSpPr>
          <p:spPr>
            <a:xfrm>
              <a:off x="4158268" y="1101936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C741A06-0471-FCB4-A80F-ABE87845DEC3}"/>
                </a:ext>
              </a:extLst>
            </p:cNvPr>
            <p:cNvSpPr txBox="1"/>
            <p:nvPr/>
          </p:nvSpPr>
          <p:spPr>
            <a:xfrm>
              <a:off x="6138400" y="45234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85AF8A5-993B-2F81-BD00-434AEF505412}"/>
                    </a:ext>
                  </a:extLst>
                </p:cNvPr>
                <p:cNvSpPr txBox="1"/>
                <p:nvPr/>
              </p:nvSpPr>
              <p:spPr>
                <a:xfrm>
                  <a:off x="1142503" y="1079374"/>
                  <a:ext cx="106638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36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85AF8A5-993B-2F81-BD00-434AEF5054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2503" y="1079374"/>
                  <a:ext cx="1066382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13411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97351-0ABE-2B53-3E91-1290AE2D8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905" y="88551"/>
            <a:ext cx="8372901" cy="393289"/>
          </a:xfrm>
        </p:spPr>
        <p:txBody>
          <a:bodyPr/>
          <a:lstStyle/>
          <a:p>
            <a:r>
              <a:rPr lang="en-US" dirty="0" err="1"/>
              <a:t>Zel’dovich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FA670-4032-426C-737A-0682ACC977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0" name="Picture 29" descr="latex-image-1.pdf">
            <a:extLst>
              <a:ext uri="{FF2B5EF4-FFF2-40B4-BE49-F238E27FC236}">
                <a16:creationId xmlns:a16="http://schemas.microsoft.com/office/drawing/2014/main" id="{910831DB-C150-5481-1CC9-26CC10B50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3" y="2172866"/>
            <a:ext cx="6258483" cy="1103901"/>
          </a:xfrm>
          <a:prstGeom prst="rect">
            <a:avLst/>
          </a:prstGeom>
        </p:spPr>
      </p:pic>
      <p:pic>
        <p:nvPicPr>
          <p:cNvPr id="31" name="Picture 30" descr="latex-image-1.pdf">
            <a:extLst>
              <a:ext uri="{FF2B5EF4-FFF2-40B4-BE49-F238E27FC236}">
                <a16:creationId xmlns:a16="http://schemas.microsoft.com/office/drawing/2014/main" id="{0D48E399-78BA-F01E-C85A-F5574BAD9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202" y="2179990"/>
            <a:ext cx="3666744" cy="41148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FC360E4-197B-315C-C8BE-DFE2D1866A39}"/>
              </a:ext>
            </a:extLst>
          </p:cNvPr>
          <p:cNvGrpSpPr/>
          <p:nvPr/>
        </p:nvGrpSpPr>
        <p:grpSpPr>
          <a:xfrm>
            <a:off x="1639305" y="292272"/>
            <a:ext cx="5408189" cy="1629771"/>
            <a:chOff x="1142503" y="452348"/>
            <a:chExt cx="5408189" cy="1629771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C29B602-165F-8F48-0239-35D26578D1E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668776" y="687688"/>
              <a:ext cx="1389641" cy="1394431"/>
              <a:chOff x="6455610" y="420001"/>
              <a:chExt cx="652168" cy="654416"/>
            </a:xfrm>
          </p:grpSpPr>
          <p:sp>
            <p:nvSpPr>
              <p:cNvPr id="48" name="Line 84">
                <a:extLst>
                  <a:ext uri="{FF2B5EF4-FFF2-40B4-BE49-F238E27FC236}">
                    <a16:creationId xmlns:a16="http://schemas.microsoft.com/office/drawing/2014/main" id="{A13EE90B-24D0-014B-DF7C-A5B5F8CAA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15088" y="566028"/>
                <a:ext cx="204916" cy="1158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2000"/>
              </a:p>
            </p:txBody>
          </p:sp>
          <p:grpSp>
            <p:nvGrpSpPr>
              <p:cNvPr id="49" name="Group 85">
                <a:extLst>
                  <a:ext uri="{FF2B5EF4-FFF2-40B4-BE49-F238E27FC236}">
                    <a16:creationId xmlns:a16="http://schemas.microsoft.com/office/drawing/2014/main" id="{9B171287-4F29-5222-F43A-73C018C39E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91502" y="821394"/>
                <a:ext cx="453911" cy="186751"/>
                <a:chOff x="768" y="1344"/>
                <a:chExt cx="960" cy="391"/>
              </a:xfrm>
            </p:grpSpPr>
            <p:sp>
              <p:nvSpPr>
                <p:cNvPr id="50" name="Line 86">
                  <a:extLst>
                    <a:ext uri="{FF2B5EF4-FFF2-40B4-BE49-F238E27FC236}">
                      <a16:creationId xmlns:a16="http://schemas.microsoft.com/office/drawing/2014/main" id="{256E98E6-A451-4F84-B367-56B8AE4901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68" y="1344"/>
                  <a:ext cx="480" cy="10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41972" tIns="20987" rIns="41972" bIns="20987">
                  <a:spAutoFit/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51" name="Line 87">
                  <a:extLst>
                    <a:ext uri="{FF2B5EF4-FFF2-40B4-BE49-F238E27FC236}">
                      <a16:creationId xmlns:a16="http://schemas.microsoft.com/office/drawing/2014/main" id="{572E83B0-C8FB-7F56-32D3-F37F25F594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1" y="1440"/>
                  <a:ext cx="793" cy="1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41972" tIns="20987" rIns="41972" bIns="20987">
                  <a:spAutoFit/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52" name="Line 88">
                  <a:extLst>
                    <a:ext uri="{FF2B5EF4-FFF2-40B4-BE49-F238E27FC236}">
                      <a16:creationId xmlns:a16="http://schemas.microsoft.com/office/drawing/2014/main" id="{66A4F9CE-98F2-CD9F-C0FF-4128DBF92A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1" y="1536"/>
                  <a:ext cx="889" cy="19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41972" tIns="20987" rIns="41972" bIns="20987">
                  <a:spAutoFit/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53" name="Line 89">
                  <a:extLst>
                    <a:ext uri="{FF2B5EF4-FFF2-40B4-BE49-F238E27FC236}">
                      <a16:creationId xmlns:a16="http://schemas.microsoft.com/office/drawing/2014/main" id="{09495FCF-A393-730A-EA59-E9887D7058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1344"/>
                  <a:ext cx="480" cy="3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41972" tIns="20987" rIns="41972" bIns="20987">
                  <a:spAutoFit/>
                </a:bodyPr>
                <a:lstStyle/>
                <a:p>
                  <a:endParaRPr lang="en-US" sz="2000"/>
                </a:p>
              </p:txBody>
            </p:sp>
          </p:grpSp>
          <p:sp>
            <p:nvSpPr>
              <p:cNvPr id="54" name="Oval 90">
                <a:extLst>
                  <a:ext uri="{FF2B5EF4-FFF2-40B4-BE49-F238E27FC236}">
                    <a16:creationId xmlns:a16="http://schemas.microsoft.com/office/drawing/2014/main" id="{9A6E50DC-B28C-7193-0F52-65BC4955D1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6486" y="843334"/>
                <a:ext cx="55981" cy="231083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55" name="Text Box 91">
                <a:extLst>
                  <a:ext uri="{FF2B5EF4-FFF2-40B4-BE49-F238E27FC236}">
                    <a16:creationId xmlns:a16="http://schemas.microsoft.com/office/drawing/2014/main" id="{20CFAB47-C092-33B4-D3A6-2BEB8A684D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57392" y="476518"/>
                <a:ext cx="39810" cy="92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>
                <a:lvl1pPr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31800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8651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2969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730375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1875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6447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1019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5591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en-US" altLang="en-US" sz="1000" i="0">
                  <a:latin typeface="Arial" panose="020B0604020202020204" pitchFamily="34" charset="0"/>
                </a:endParaRPr>
              </a:p>
            </p:txBody>
          </p:sp>
          <p:sp>
            <p:nvSpPr>
              <p:cNvPr id="56" name="Text Box 92">
                <a:extLst>
                  <a:ext uri="{FF2B5EF4-FFF2-40B4-BE49-F238E27FC236}">
                    <a16:creationId xmlns:a16="http://schemas.microsoft.com/office/drawing/2014/main" id="{57DE5F5D-3F2A-E505-99F5-C9A627B711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67155" y="420001"/>
                <a:ext cx="99964" cy="1498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>
                <a:lvl1pPr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31800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8651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2969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730375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1875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6447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1019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5591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800" i="0" dirty="0">
                    <a:latin typeface="Arial" panose="020B0604020202020204" pitchFamily="34" charset="0"/>
                  </a:rPr>
                  <a:t>e</a:t>
                </a:r>
              </a:p>
            </p:txBody>
          </p:sp>
          <p:sp>
            <p:nvSpPr>
              <p:cNvPr id="57" name="Line 93">
                <a:extLst>
                  <a:ext uri="{FF2B5EF4-FFF2-40B4-BE49-F238E27FC236}">
                    <a16:creationId xmlns:a16="http://schemas.microsoft.com/office/drawing/2014/main" id="{09FFD651-F716-4C7D-85F3-FB8040B62D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19113" y="566906"/>
                <a:ext cx="204025" cy="11495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58" name="Text Box 94">
                <a:extLst>
                  <a:ext uri="{FF2B5EF4-FFF2-40B4-BE49-F238E27FC236}">
                    <a16:creationId xmlns:a16="http://schemas.microsoft.com/office/drawing/2014/main" id="{E6D5E703-35B7-120A-D7E3-288C36D47B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2489" y="436837"/>
                <a:ext cx="110369" cy="1498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41972" tIns="20987" rIns="41972" bIns="20987">
                <a:spAutoFit/>
              </a:bodyPr>
              <a:lstStyle>
                <a:lvl1pPr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31800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8651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2969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730375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1875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6447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1019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5591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800" i="0" dirty="0">
                    <a:latin typeface="Arial" panose="020B0604020202020204" pitchFamily="34" charset="0"/>
                  </a:rPr>
                  <a:t>e</a:t>
                </a:r>
              </a:p>
            </p:txBody>
          </p:sp>
          <p:sp>
            <p:nvSpPr>
              <p:cNvPr id="59" name="Line 95">
                <a:extLst>
                  <a:ext uri="{FF2B5EF4-FFF2-40B4-BE49-F238E27FC236}">
                    <a16:creationId xmlns:a16="http://schemas.microsoft.com/office/drawing/2014/main" id="{CDD4A4D5-FA88-413C-D553-66FD8E056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55610" y="936355"/>
                <a:ext cx="90876" cy="22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60" name="Text Box 96">
                <a:extLst>
                  <a:ext uri="{FF2B5EF4-FFF2-40B4-BE49-F238E27FC236}">
                    <a16:creationId xmlns:a16="http://schemas.microsoft.com/office/drawing/2014/main" id="{50DAC541-136E-479E-25B6-235108F5CB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63199" y="663436"/>
                <a:ext cx="98460" cy="13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>
                <a:lvl1pPr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31800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8651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2969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730375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1875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6447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1019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5591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600" i="0" dirty="0">
                    <a:solidFill>
                      <a:srgbClr val="008000"/>
                    </a:solidFill>
                    <a:latin typeface="Arial" panose="020B0604020202020204" pitchFamily="34" charset="0"/>
                  </a:rPr>
                  <a:t>Z</a:t>
                </a:r>
              </a:p>
            </p:txBody>
          </p:sp>
          <p:sp>
            <p:nvSpPr>
              <p:cNvPr id="61" name="Line 97">
                <a:extLst>
                  <a:ext uri="{FF2B5EF4-FFF2-40B4-BE49-F238E27FC236}">
                    <a16:creationId xmlns:a16="http://schemas.microsoft.com/office/drawing/2014/main" id="{C7856A40-F02A-23C0-0291-451C375005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19113" y="681865"/>
                <a:ext cx="0" cy="139531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62" name="Line 98">
                <a:extLst>
                  <a:ext uri="{FF2B5EF4-FFF2-40B4-BE49-F238E27FC236}">
                    <a16:creationId xmlns:a16="http://schemas.microsoft.com/office/drawing/2014/main" id="{760A727C-9B68-2A8A-5495-14A817FF00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07778" y="494946"/>
                <a:ext cx="0" cy="5475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2000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75C85F1-A0DD-29C6-6B6D-8A108C42F705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 flipH="1">
              <a:off x="3405457" y="1365681"/>
              <a:ext cx="290333" cy="37457"/>
              <a:chOff x="2281382" y="904382"/>
              <a:chExt cx="5693800" cy="734585"/>
            </a:xfrm>
          </p:grpSpPr>
          <p:sp>
            <p:nvSpPr>
              <p:cNvPr id="66" name="Arc 65">
                <a:extLst>
                  <a:ext uri="{FF2B5EF4-FFF2-40B4-BE49-F238E27FC236}">
                    <a16:creationId xmlns:a16="http://schemas.microsoft.com/office/drawing/2014/main" id="{104E6013-E2F6-4DC6-8966-D5B7B9C2EF12}"/>
                  </a:ext>
                </a:extLst>
              </p:cNvPr>
              <p:cNvSpPr/>
              <p:nvPr/>
            </p:nvSpPr>
            <p:spPr>
              <a:xfrm>
                <a:off x="2281382" y="917377"/>
                <a:ext cx="711170" cy="708705"/>
              </a:xfrm>
              <a:prstGeom prst="arc">
                <a:avLst>
                  <a:gd name="adj1" fmla="val 10836109"/>
                  <a:gd name="adj2" fmla="val 0"/>
                </a:avLst>
              </a:prstGeom>
              <a:ln w="19050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Arc 66">
                <a:extLst>
                  <a:ext uri="{FF2B5EF4-FFF2-40B4-BE49-F238E27FC236}">
                    <a16:creationId xmlns:a16="http://schemas.microsoft.com/office/drawing/2014/main" id="{158A165D-0EE3-6483-D34B-287414277A5C}"/>
                  </a:ext>
                </a:extLst>
              </p:cNvPr>
              <p:cNvSpPr/>
              <p:nvPr/>
            </p:nvSpPr>
            <p:spPr>
              <a:xfrm rot="10800000">
                <a:off x="2992552" y="917376"/>
                <a:ext cx="711170" cy="708705"/>
              </a:xfrm>
              <a:prstGeom prst="arc">
                <a:avLst>
                  <a:gd name="adj1" fmla="val 10714103"/>
                  <a:gd name="adj2" fmla="val 0"/>
                </a:avLst>
              </a:prstGeom>
              <a:ln w="19050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Arc 67">
                <a:extLst>
                  <a:ext uri="{FF2B5EF4-FFF2-40B4-BE49-F238E27FC236}">
                    <a16:creationId xmlns:a16="http://schemas.microsoft.com/office/drawing/2014/main" id="{9F67CE52-D9AD-F688-CC68-0E1F1A031BDB}"/>
                  </a:ext>
                </a:extLst>
              </p:cNvPr>
              <p:cNvSpPr/>
              <p:nvPr/>
            </p:nvSpPr>
            <p:spPr>
              <a:xfrm>
                <a:off x="3704832" y="917375"/>
                <a:ext cx="711170" cy="695713"/>
              </a:xfrm>
              <a:prstGeom prst="arc">
                <a:avLst>
                  <a:gd name="adj1" fmla="val 10805479"/>
                  <a:gd name="adj2" fmla="val 0"/>
                </a:avLst>
              </a:prstGeom>
              <a:ln w="19050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Arc 68">
                <a:extLst>
                  <a:ext uri="{FF2B5EF4-FFF2-40B4-BE49-F238E27FC236}">
                    <a16:creationId xmlns:a16="http://schemas.microsoft.com/office/drawing/2014/main" id="{9CE4D7B3-86BB-71B5-BC8D-9EE1D3F55A85}"/>
                  </a:ext>
                </a:extLst>
              </p:cNvPr>
              <p:cNvSpPr/>
              <p:nvPr/>
            </p:nvSpPr>
            <p:spPr>
              <a:xfrm rot="10800000">
                <a:off x="4417112" y="904382"/>
                <a:ext cx="711170" cy="708705"/>
              </a:xfrm>
              <a:prstGeom prst="arc">
                <a:avLst>
                  <a:gd name="adj1" fmla="val 10836109"/>
                  <a:gd name="adj2" fmla="val 0"/>
                </a:avLst>
              </a:prstGeom>
              <a:ln w="19050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Arc 69">
                <a:extLst>
                  <a:ext uri="{FF2B5EF4-FFF2-40B4-BE49-F238E27FC236}">
                    <a16:creationId xmlns:a16="http://schemas.microsoft.com/office/drawing/2014/main" id="{F2E7938F-6D07-E169-6B66-DA75C6691190}"/>
                  </a:ext>
                </a:extLst>
              </p:cNvPr>
              <p:cNvSpPr/>
              <p:nvPr/>
            </p:nvSpPr>
            <p:spPr>
              <a:xfrm>
                <a:off x="5128282" y="930262"/>
                <a:ext cx="711170" cy="708705"/>
              </a:xfrm>
              <a:prstGeom prst="arc">
                <a:avLst>
                  <a:gd name="adj1" fmla="val 10836109"/>
                  <a:gd name="adj2" fmla="val 0"/>
                </a:avLst>
              </a:prstGeom>
              <a:ln w="19050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Arc 70">
                <a:extLst>
                  <a:ext uri="{FF2B5EF4-FFF2-40B4-BE49-F238E27FC236}">
                    <a16:creationId xmlns:a16="http://schemas.microsoft.com/office/drawing/2014/main" id="{243849E8-3E75-EA40-FAFD-69B789936A39}"/>
                  </a:ext>
                </a:extLst>
              </p:cNvPr>
              <p:cNvSpPr/>
              <p:nvPr/>
            </p:nvSpPr>
            <p:spPr>
              <a:xfrm rot="10800000">
                <a:off x="5839452" y="930261"/>
                <a:ext cx="711170" cy="708705"/>
              </a:xfrm>
              <a:prstGeom prst="arc">
                <a:avLst>
                  <a:gd name="adj1" fmla="val 10714103"/>
                  <a:gd name="adj2" fmla="val 0"/>
                </a:avLst>
              </a:prstGeom>
              <a:ln w="19050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Arc 71">
                <a:extLst>
                  <a:ext uri="{FF2B5EF4-FFF2-40B4-BE49-F238E27FC236}">
                    <a16:creationId xmlns:a16="http://schemas.microsoft.com/office/drawing/2014/main" id="{26C6B0DC-B60D-7A82-1B9B-149F9B38A33F}"/>
                  </a:ext>
                </a:extLst>
              </p:cNvPr>
              <p:cNvSpPr/>
              <p:nvPr/>
            </p:nvSpPr>
            <p:spPr>
              <a:xfrm>
                <a:off x="6551732" y="930260"/>
                <a:ext cx="711170" cy="695713"/>
              </a:xfrm>
              <a:prstGeom prst="arc">
                <a:avLst>
                  <a:gd name="adj1" fmla="val 10805479"/>
                  <a:gd name="adj2" fmla="val 0"/>
                </a:avLst>
              </a:prstGeom>
              <a:ln w="19050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DDEFC8E1-4ADD-8E18-8771-7BB6324FA2BA}"/>
                  </a:ext>
                </a:extLst>
              </p:cNvPr>
              <p:cNvSpPr/>
              <p:nvPr/>
            </p:nvSpPr>
            <p:spPr>
              <a:xfrm rot="10800000">
                <a:off x="7264012" y="917267"/>
                <a:ext cx="711170" cy="708705"/>
              </a:xfrm>
              <a:prstGeom prst="arc">
                <a:avLst>
                  <a:gd name="adj1" fmla="val 10836109"/>
                  <a:gd name="adj2" fmla="val 0"/>
                </a:avLst>
              </a:prstGeom>
              <a:ln w="19050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29332B3-7931-FF19-4F26-898944B3C8B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12019" y="681865"/>
              <a:ext cx="1362268" cy="1394431"/>
              <a:chOff x="6423536" y="420001"/>
              <a:chExt cx="639322" cy="654416"/>
            </a:xfrm>
          </p:grpSpPr>
          <p:sp>
            <p:nvSpPr>
              <p:cNvPr id="75" name="Line 84">
                <a:extLst>
                  <a:ext uri="{FF2B5EF4-FFF2-40B4-BE49-F238E27FC236}">
                    <a16:creationId xmlns:a16="http://schemas.microsoft.com/office/drawing/2014/main" id="{202EDD64-C5F0-998E-DAE7-3A65C42747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15088" y="566028"/>
                <a:ext cx="204916" cy="1158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2000"/>
              </a:p>
            </p:txBody>
          </p:sp>
          <p:grpSp>
            <p:nvGrpSpPr>
              <p:cNvPr id="76" name="Group 85">
                <a:extLst>
                  <a:ext uri="{FF2B5EF4-FFF2-40B4-BE49-F238E27FC236}">
                    <a16:creationId xmlns:a16="http://schemas.microsoft.com/office/drawing/2014/main" id="{76AA6AD5-5EC6-9AE1-6768-3C9A971752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91502" y="821394"/>
                <a:ext cx="453911" cy="186751"/>
                <a:chOff x="768" y="1344"/>
                <a:chExt cx="960" cy="391"/>
              </a:xfrm>
            </p:grpSpPr>
            <p:sp>
              <p:nvSpPr>
                <p:cNvPr id="87" name="Line 86">
                  <a:extLst>
                    <a:ext uri="{FF2B5EF4-FFF2-40B4-BE49-F238E27FC236}">
                      <a16:creationId xmlns:a16="http://schemas.microsoft.com/office/drawing/2014/main" id="{0DA19D0C-2626-FFDC-1EC5-D5C07A3067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68" y="1344"/>
                  <a:ext cx="480" cy="10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41972" tIns="20987" rIns="41972" bIns="20987">
                  <a:spAutoFit/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88" name="Line 87">
                  <a:extLst>
                    <a:ext uri="{FF2B5EF4-FFF2-40B4-BE49-F238E27FC236}">
                      <a16:creationId xmlns:a16="http://schemas.microsoft.com/office/drawing/2014/main" id="{8D1E1C87-D698-6FD7-5E57-8C815A5100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1" y="1440"/>
                  <a:ext cx="793" cy="1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41972" tIns="20987" rIns="41972" bIns="20987">
                  <a:spAutoFit/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89" name="Line 88">
                  <a:extLst>
                    <a:ext uri="{FF2B5EF4-FFF2-40B4-BE49-F238E27FC236}">
                      <a16:creationId xmlns:a16="http://schemas.microsoft.com/office/drawing/2014/main" id="{646BF7FA-F202-C4CE-73E4-C0A66E0FF6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1" y="1536"/>
                  <a:ext cx="889" cy="19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41972" tIns="20987" rIns="41972" bIns="20987">
                  <a:spAutoFit/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90" name="Line 89">
                  <a:extLst>
                    <a:ext uri="{FF2B5EF4-FFF2-40B4-BE49-F238E27FC236}">
                      <a16:creationId xmlns:a16="http://schemas.microsoft.com/office/drawing/2014/main" id="{950C4183-36F6-93CD-8A5C-8A6C4B267F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1344"/>
                  <a:ext cx="480" cy="3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41972" tIns="20987" rIns="41972" bIns="20987">
                  <a:spAutoFit/>
                </a:bodyPr>
                <a:lstStyle/>
                <a:p>
                  <a:endParaRPr lang="en-US" sz="2000"/>
                </a:p>
              </p:txBody>
            </p:sp>
          </p:grpSp>
          <p:sp>
            <p:nvSpPr>
              <p:cNvPr id="77" name="Oval 90">
                <a:extLst>
                  <a:ext uri="{FF2B5EF4-FFF2-40B4-BE49-F238E27FC236}">
                    <a16:creationId xmlns:a16="http://schemas.microsoft.com/office/drawing/2014/main" id="{F695D6D4-D048-0FBD-6691-EA69B58A75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6486" y="843334"/>
                <a:ext cx="55981" cy="231083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78" name="Text Box 91">
                <a:extLst>
                  <a:ext uri="{FF2B5EF4-FFF2-40B4-BE49-F238E27FC236}">
                    <a16:creationId xmlns:a16="http://schemas.microsoft.com/office/drawing/2014/main" id="{88DE453B-B959-E941-DCBC-0D497460B6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57392" y="476518"/>
                <a:ext cx="39810" cy="92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>
                <a:lvl1pPr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31800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8651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2969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730375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1875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6447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1019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5591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endParaRPr lang="en-US" altLang="en-US" sz="1000" i="0">
                  <a:latin typeface="Arial" panose="020B0604020202020204" pitchFamily="34" charset="0"/>
                </a:endParaRPr>
              </a:p>
            </p:txBody>
          </p:sp>
          <p:sp>
            <p:nvSpPr>
              <p:cNvPr id="79" name="Text Box 92">
                <a:extLst>
                  <a:ext uri="{FF2B5EF4-FFF2-40B4-BE49-F238E27FC236}">
                    <a16:creationId xmlns:a16="http://schemas.microsoft.com/office/drawing/2014/main" id="{48764B1E-F2E6-D30E-F94F-FAC58C0BAF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67155" y="420001"/>
                <a:ext cx="99964" cy="1498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>
                <a:lvl1pPr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31800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8651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2969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730375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1875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6447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1019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5591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800" i="0" dirty="0">
                    <a:latin typeface="Arial" panose="020B0604020202020204" pitchFamily="34" charset="0"/>
                  </a:rPr>
                  <a:t>e</a:t>
                </a:r>
              </a:p>
            </p:txBody>
          </p:sp>
          <p:sp>
            <p:nvSpPr>
              <p:cNvPr id="80" name="Line 93">
                <a:extLst>
                  <a:ext uri="{FF2B5EF4-FFF2-40B4-BE49-F238E27FC236}">
                    <a16:creationId xmlns:a16="http://schemas.microsoft.com/office/drawing/2014/main" id="{9E82F843-A3C8-8A86-AD19-99ADF5471D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19113" y="566906"/>
                <a:ext cx="204025" cy="11495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2000"/>
              </a:p>
            </p:txBody>
          </p:sp>
          <p:sp>
            <p:nvSpPr>
              <p:cNvPr id="81" name="Text Box 94">
                <a:extLst>
                  <a:ext uri="{FF2B5EF4-FFF2-40B4-BE49-F238E27FC236}">
                    <a16:creationId xmlns:a16="http://schemas.microsoft.com/office/drawing/2014/main" id="{E2E462B4-C9F7-9E94-D61E-F65078B416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2489" y="436837"/>
                <a:ext cx="110369" cy="1498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41972" tIns="20987" rIns="41972" bIns="20987">
                <a:spAutoFit/>
              </a:bodyPr>
              <a:lstStyle>
                <a:lvl1pPr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31800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8651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296988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730375" defTabSz="865188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1875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6447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1019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559175" defTabSz="8651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0" hangingPunct="0"/>
                <a:r>
                  <a:rPr lang="en-US" altLang="en-US" sz="1800" i="0" dirty="0">
                    <a:latin typeface="Arial" panose="020B0604020202020204" pitchFamily="34" charset="0"/>
                  </a:rPr>
                  <a:t>e</a:t>
                </a:r>
              </a:p>
            </p:txBody>
          </p:sp>
          <p:sp>
            <p:nvSpPr>
              <p:cNvPr id="82" name="Line 95">
                <a:extLst>
                  <a:ext uri="{FF2B5EF4-FFF2-40B4-BE49-F238E27FC236}">
                    <a16:creationId xmlns:a16="http://schemas.microsoft.com/office/drawing/2014/main" id="{D580F7ED-9E63-E8F8-DCE8-E4C9BA662D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55610" y="936355"/>
                <a:ext cx="90876" cy="22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20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 Box 96">
                    <a:extLst>
                      <a:ext uri="{FF2B5EF4-FFF2-40B4-BE49-F238E27FC236}">
                        <a16:creationId xmlns:a16="http://schemas.microsoft.com/office/drawing/2014/main" id="{FF176DAA-8835-458B-2A3E-E73F601BCC1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63199" y="663436"/>
                    <a:ext cx="119855" cy="13544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41972" tIns="20987" rIns="41972" bIns="20987">
                    <a:spAutoFit/>
                  </a:bodyPr>
                  <a:lstStyle>
                    <a:lvl1pPr defTabSz="865188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431800" defTabSz="865188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865188" defTabSz="865188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296988" defTabSz="865188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1730375" defTabSz="865188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187575" defTabSz="865188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644775" defTabSz="865188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101975" defTabSz="865188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559175" defTabSz="865188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0" hangingPunct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oMath>
                      </m:oMathPara>
                    </a14:m>
                    <a:endParaRPr lang="en-US" altLang="en-US" sz="1600" i="0" dirty="0">
                      <a:solidFill>
                        <a:srgbClr val="008000"/>
                      </a:solidFill>
                      <a:latin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3" name="Text Box 96">
                    <a:extLst>
                      <a:ext uri="{FF2B5EF4-FFF2-40B4-BE49-F238E27FC236}">
                        <a16:creationId xmlns:a16="http://schemas.microsoft.com/office/drawing/2014/main" id="{FF176DAA-8835-458B-2A3E-E73F601BCC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3199" y="663436"/>
                    <a:ext cx="119855" cy="13544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7391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6" name="Line 99">
                <a:extLst>
                  <a:ext uri="{FF2B5EF4-FFF2-40B4-BE49-F238E27FC236}">
                    <a16:creationId xmlns:a16="http://schemas.microsoft.com/office/drawing/2014/main" id="{2B971D65-9B25-6CDB-A921-82A1D7047C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23536" y="494946"/>
                <a:ext cx="0" cy="5475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1972" tIns="20987" rIns="41972" bIns="20987">
                <a:spAutoFit/>
              </a:bodyPr>
              <a:lstStyle/>
              <a:p>
                <a:endParaRPr lang="en-US" sz="2000"/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882190E-31BA-A774-DE7F-154F379684F5}"/>
                </a:ext>
              </a:extLst>
            </p:cNvPr>
            <p:cNvSpPr txBox="1"/>
            <p:nvPr/>
          </p:nvSpPr>
          <p:spPr>
            <a:xfrm>
              <a:off x="4158268" y="1101936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C741A06-0471-FCB4-A80F-ABE87845DEC3}"/>
                </a:ext>
              </a:extLst>
            </p:cNvPr>
            <p:cNvSpPr txBox="1"/>
            <p:nvPr/>
          </p:nvSpPr>
          <p:spPr>
            <a:xfrm>
              <a:off x="6138400" y="45234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85AF8A5-993B-2F81-BD00-434AEF505412}"/>
                    </a:ext>
                  </a:extLst>
                </p:cNvPr>
                <p:cNvSpPr txBox="1"/>
                <p:nvPr/>
              </p:nvSpPr>
              <p:spPr>
                <a:xfrm>
                  <a:off x="1142503" y="1079374"/>
                  <a:ext cx="106638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36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85AF8A5-993B-2F81-BD00-434AEF5054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2503" y="1079374"/>
                  <a:ext cx="1066382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E169B85-C9CE-012F-D5D0-6DDD8BB835E7}"/>
              </a:ext>
            </a:extLst>
          </p:cNvPr>
          <p:cNvGrpSpPr/>
          <p:nvPr/>
        </p:nvGrpSpPr>
        <p:grpSpPr>
          <a:xfrm>
            <a:off x="1578035" y="2175784"/>
            <a:ext cx="6208105" cy="2020771"/>
            <a:chOff x="1447800" y="3505200"/>
            <a:chExt cx="6345355" cy="17995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1A1F7D9-B0E3-DB59-BA49-5886844A1A08}"/>
                </a:ext>
              </a:extLst>
            </p:cNvPr>
            <p:cNvSpPr txBox="1"/>
            <p:nvPr/>
          </p:nvSpPr>
          <p:spPr>
            <a:xfrm>
              <a:off x="6477000" y="4729174"/>
              <a:ext cx="1316155" cy="575575"/>
            </a:xfrm>
            <a:prstGeom prst="rect">
              <a:avLst/>
            </a:prstGeom>
            <a:noFill/>
            <a:ln w="28575" cmpd="sng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Large, </a:t>
              </a:r>
            </a:p>
            <a:p>
              <a:pPr algn="ctr"/>
              <a:r>
                <a:rPr lang="en-US" dirty="0">
                  <a:solidFill>
                    <a:srgbClr val="0000FF"/>
                  </a:solidFill>
                </a:rPr>
                <a:t>but equal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5CE3D1F-3580-3B34-3502-70E56EE368A1}"/>
                </a:ext>
              </a:extLst>
            </p:cNvPr>
            <p:cNvSpPr/>
            <p:nvPr/>
          </p:nvSpPr>
          <p:spPr bwMode="auto">
            <a:xfrm>
              <a:off x="6477000" y="3505200"/>
              <a:ext cx="914400" cy="533400"/>
            </a:xfrm>
            <a:prstGeom prst="ellips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latin typeface="Calibri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A1ED7E6-4FF8-5286-10DA-93419F9B75AA}"/>
                </a:ext>
              </a:extLst>
            </p:cNvPr>
            <p:cNvSpPr/>
            <p:nvPr/>
          </p:nvSpPr>
          <p:spPr bwMode="auto">
            <a:xfrm>
              <a:off x="1447800" y="3505200"/>
              <a:ext cx="914400" cy="533400"/>
            </a:xfrm>
            <a:prstGeom prst="ellips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latin typeface="Calibri" pitchFamily="34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39C016B-0658-4811-C204-79F33C65F4C5}"/>
                </a:ext>
              </a:extLst>
            </p:cNvPr>
            <p:cNvCxnSpPr>
              <a:cxnSpLocks/>
              <a:stCxn id="10" idx="0"/>
              <a:endCxn id="11" idx="4"/>
            </p:cNvCxnSpPr>
            <p:nvPr/>
          </p:nvCxnSpPr>
          <p:spPr bwMode="auto">
            <a:xfrm flipH="1" flipV="1">
              <a:off x="6934200" y="4038600"/>
              <a:ext cx="200878" cy="690573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D2C193B-6C10-CF42-64D3-C681A9C28FE1}"/>
                </a:ext>
              </a:extLst>
            </p:cNvPr>
            <p:cNvCxnSpPr>
              <a:cxnSpLocks/>
              <a:stCxn id="10" idx="0"/>
              <a:endCxn id="12" idx="5"/>
            </p:cNvCxnSpPr>
            <p:nvPr/>
          </p:nvCxnSpPr>
          <p:spPr bwMode="auto">
            <a:xfrm flipH="1" flipV="1">
              <a:off x="2228290" y="3960486"/>
              <a:ext cx="4906788" cy="7686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8F29D5D-F59F-75B6-4F81-4A57CD968AD6}"/>
              </a:ext>
            </a:extLst>
          </p:cNvPr>
          <p:cNvGrpSpPr/>
          <p:nvPr/>
        </p:nvGrpSpPr>
        <p:grpSpPr>
          <a:xfrm>
            <a:off x="2763421" y="2101346"/>
            <a:ext cx="6008833" cy="1665052"/>
            <a:chOff x="2514600" y="3382628"/>
            <a:chExt cx="6034608" cy="1332551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F41A80B-14C7-0F36-9BCD-0B5A44C50CBB}"/>
                </a:ext>
              </a:extLst>
            </p:cNvPr>
            <p:cNvCxnSpPr>
              <a:cxnSpLocks/>
              <a:stCxn id="22" idx="0"/>
              <a:endCxn id="20" idx="6"/>
            </p:cNvCxnSpPr>
            <p:nvPr/>
          </p:nvCxnSpPr>
          <p:spPr bwMode="auto">
            <a:xfrm flipH="1" flipV="1">
              <a:off x="3581400" y="3691680"/>
              <a:ext cx="4422159" cy="72792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FAE5DAA-BB5C-8E49-8188-06F68FB594FD}"/>
                </a:ext>
              </a:extLst>
            </p:cNvPr>
            <p:cNvSpPr/>
            <p:nvPr/>
          </p:nvSpPr>
          <p:spPr bwMode="auto">
            <a:xfrm>
              <a:off x="2514600" y="3424979"/>
              <a:ext cx="1066800" cy="5334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latin typeface="Calibri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FC84075-573F-0EF5-3588-D0A97C6A68ED}"/>
                </a:ext>
              </a:extLst>
            </p:cNvPr>
            <p:cNvGrpSpPr/>
            <p:nvPr/>
          </p:nvGrpSpPr>
          <p:grpSpPr>
            <a:xfrm>
              <a:off x="7482408" y="3382628"/>
              <a:ext cx="1066800" cy="1332551"/>
              <a:chOff x="7482408" y="3382628"/>
              <a:chExt cx="1066800" cy="1332551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179FDE0-9569-998D-189A-A13862ED0DF0}"/>
                  </a:ext>
                </a:extLst>
              </p:cNvPr>
              <p:cNvSpPr txBox="1"/>
              <p:nvPr/>
            </p:nvSpPr>
            <p:spPr>
              <a:xfrm>
                <a:off x="7696200" y="4419600"/>
                <a:ext cx="614716" cy="295579"/>
              </a:xfrm>
              <a:prstGeom prst="rect">
                <a:avLst/>
              </a:prstGeom>
              <a:noFill/>
              <a:ln w="28575" cmpd="sng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Tiny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C6D3E28-AAA1-1913-4AF2-648166C2F343}"/>
                  </a:ext>
                </a:extLst>
              </p:cNvPr>
              <p:cNvSpPr/>
              <p:nvPr/>
            </p:nvSpPr>
            <p:spPr bwMode="auto">
              <a:xfrm>
                <a:off x="7482408" y="3382628"/>
                <a:ext cx="1066800" cy="53340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Calibri" pitchFamily="34" charset="0"/>
                </a:endParaRP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54645505-3630-F989-4B5E-EE4284B2742F}"/>
                  </a:ext>
                </a:extLst>
              </p:cNvPr>
              <p:cNvCxnSpPr>
                <a:cxnSpLocks/>
                <a:stCxn id="22" idx="0"/>
                <a:endCxn id="23" idx="4"/>
              </p:cNvCxnSpPr>
              <p:nvPr/>
            </p:nvCxnSpPr>
            <p:spPr bwMode="auto">
              <a:xfrm flipV="1">
                <a:off x="8003558" y="3916028"/>
                <a:ext cx="12250" cy="50357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09218393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P_Argonne presentation_16x9" id="{C2BCE93B-9742-3A43-9CF8-02191DA22EF3}" vid="{3166E8F9-73AF-A54B-8CFE-B9D915B5E1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</Template>
  <TotalTime>11714</TotalTime>
  <Words>1719</Words>
  <Application>Microsoft Macintosh PowerPoint</Application>
  <PresentationFormat>On-screen Show (16:9)</PresentationFormat>
  <Paragraphs>373</Paragraphs>
  <Slides>34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 Unicode MS</vt:lpstr>
      <vt:lpstr>Arial</vt:lpstr>
      <vt:lpstr>Arial</vt:lpstr>
      <vt:lpstr>Calibri</vt:lpstr>
      <vt:lpstr>Calibri Bold</vt:lpstr>
      <vt:lpstr>Cambria Math</vt:lpstr>
      <vt:lpstr>Century</vt:lpstr>
      <vt:lpstr>Comic Sans MS Bold</vt:lpstr>
      <vt:lpstr>Symbol</vt:lpstr>
      <vt:lpstr>Times New Roman</vt:lpstr>
      <vt:lpstr>Wingdings</vt:lpstr>
      <vt:lpstr>presentation_16x9</vt:lpstr>
      <vt:lpstr>Formula</vt:lpstr>
      <vt:lpstr>Parity Violation with SoLID:   PVDIS &amp; PVEMC</vt:lpstr>
      <vt:lpstr>PowerPoint Presentation</vt:lpstr>
      <vt:lpstr>SoLID Apparatus for PVDIS</vt:lpstr>
      <vt:lpstr>SoLID Apparatus</vt:lpstr>
      <vt:lpstr>Latest – CLEO-II Magnet Cold Test at JLab</vt:lpstr>
      <vt:lpstr>Latest – CLEO-II Magnet Cold Test at JLab</vt:lpstr>
      <vt:lpstr>Parity NonConservation and Electron Scattering</vt:lpstr>
      <vt:lpstr>Zel’dovich</vt:lpstr>
      <vt:lpstr>Zel’dovich</vt:lpstr>
      <vt:lpstr>Zel’dovich</vt:lpstr>
      <vt:lpstr>SLAC E-122</vt:lpstr>
      <vt:lpstr>1st Generation PV experiment in 1977</vt:lpstr>
      <vt:lpstr>Probing the Standard Model</vt:lpstr>
      <vt:lpstr>PVDIS Variables</vt:lpstr>
      <vt:lpstr>PVDIS Variables</vt:lpstr>
      <vt:lpstr>Parity Violation as a Tool to Investigate the Standard Model</vt:lpstr>
      <vt:lpstr>Extracting the Physics</vt:lpstr>
      <vt:lpstr>SoLID PVDIS Impact</vt:lpstr>
      <vt:lpstr>Hadronic Physics: Charge Symmetry Violation</vt:lpstr>
      <vt:lpstr>Standard Model Effective Field Theory (SMEFT)</vt:lpstr>
      <vt:lpstr>Probing the EMC Effect</vt:lpstr>
      <vt:lpstr>Probing the EMC Effect</vt:lpstr>
      <vt:lpstr>Flavor Dependent EMC a la Cloët</vt:lpstr>
      <vt:lpstr>PVEMC </vt:lpstr>
      <vt:lpstr>a_1 (x) for Nuclei </vt:lpstr>
      <vt:lpstr>Expected Results</vt:lpstr>
      <vt:lpstr>Recap</vt:lpstr>
      <vt:lpstr>Recap</vt:lpstr>
      <vt:lpstr>PowerPoint Presentation</vt:lpstr>
      <vt:lpstr>Unique Higher Twist Contribution</vt:lpstr>
      <vt:lpstr>Why use Parity Violation?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Measurements of Parity Violation with SoLID:  PVDIS &amp; PVEMC</dc:title>
  <dc:creator>Reimer, Paul E.</dc:creator>
  <cp:lastModifiedBy>Reimer, Paul E.</cp:lastModifiedBy>
  <cp:revision>9</cp:revision>
  <cp:lastPrinted>2015-09-08T15:35:42Z</cp:lastPrinted>
  <dcterms:created xsi:type="dcterms:W3CDTF">2023-06-21T20:41:06Z</dcterms:created>
  <dcterms:modified xsi:type="dcterms:W3CDTF">2023-06-30T18:20:46Z</dcterms:modified>
</cp:coreProperties>
</file>