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530" r:id="rId2"/>
    <p:sldId id="531" r:id="rId3"/>
    <p:sldId id="293" r:id="rId4"/>
    <p:sldId id="1490" r:id="rId5"/>
    <p:sldId id="1496" r:id="rId6"/>
    <p:sldId id="578" r:id="rId7"/>
    <p:sldId id="1249" r:id="rId8"/>
    <p:sldId id="1317" r:id="rId9"/>
    <p:sldId id="1494" r:id="rId10"/>
    <p:sldId id="579" r:id="rId11"/>
    <p:sldId id="581" r:id="rId12"/>
    <p:sldId id="1482" r:id="rId13"/>
    <p:sldId id="1454" r:id="rId14"/>
    <p:sldId id="532" r:id="rId15"/>
    <p:sldId id="1499" r:id="rId16"/>
    <p:sldId id="1497" r:id="rId17"/>
    <p:sldId id="1502" r:id="rId18"/>
    <p:sldId id="542" r:id="rId19"/>
    <p:sldId id="1503" r:id="rId20"/>
    <p:sldId id="1504" r:id="rId21"/>
    <p:sldId id="1505" r:id="rId22"/>
    <p:sldId id="1506" r:id="rId23"/>
    <p:sldId id="1507" r:id="rId24"/>
    <p:sldId id="1508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6478C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89"/>
  </p:normalViewPr>
  <p:slideViewPr>
    <p:cSldViewPr>
      <p:cViewPr varScale="1">
        <p:scale>
          <a:sx n="63" d="100"/>
          <a:sy n="63" d="100"/>
        </p:scale>
        <p:origin x="67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3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3D07BC-9801-A246-8D2A-0EA897755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08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1D2C0E-C1E2-AD44-B9DB-FBE72ABA8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68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B399E-DB0C-D643-A1F4-5A1CE4A24122}" type="slidenum">
              <a:rPr lang="en-US"/>
              <a:pPr/>
              <a:t>3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6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7BE43-9E26-FB44-B914-5B435847182D}" type="slidenum">
              <a:rPr lang="en-US"/>
              <a:pPr/>
              <a:t>7</a:t>
            </a:fld>
            <a:endParaRPr lang="en-US"/>
          </a:p>
        </p:txBody>
      </p:sp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6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ABA35-9FDF-474B-BE7E-399224970D2C}" type="datetime1">
              <a:rPr lang="en-US" smtClean="0"/>
              <a:t>6/29/2023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367A1-9F94-6544-B3AA-11F7F0547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55BA3-8805-E742-8833-4F703652A508}" type="datetime1">
              <a:rPr lang="en-US" smtClean="0"/>
              <a:t>6/29/2023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0B4EC-7546-6A44-8DE2-028A41377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5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CBB94-5265-2E43-8039-7E45F1192A03}" type="datetime1">
              <a:rPr lang="en-US" smtClean="0"/>
              <a:t>6/29/2023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AF420-D5B4-4645-97A9-ADAA6EEA8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94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1751B-DFA4-DE4B-9C7E-CB46B95A596C}" type="datetime1">
              <a:rPr lang="en-US" smtClean="0"/>
              <a:t>6/29/2023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53AD0-5C69-3545-BEBE-2D62E4F15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74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43EAB-D80F-2F43-A228-1357E245DCDB}" type="datetime1">
              <a:rPr lang="en-US" smtClean="0"/>
              <a:t>6/29/2023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9C70-3595-C444-9FED-51AAE5910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1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F8F67-B47D-2048-9D58-57C2829680D3}" type="datetime1">
              <a:rPr lang="en-US" smtClean="0"/>
              <a:t>6/29/2023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7ABBD-F946-134E-A85F-B59FB74E9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9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C6B3A-0747-0945-A97F-B95FAE403257}" type="datetime1">
              <a:rPr lang="en-US" smtClean="0"/>
              <a:t>6/29/2023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ED8C2-DE26-8E4D-AF74-C9A24AFA8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8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FF7C6-7044-8B45-8A5F-00FFE8ACFC81}" type="datetime1">
              <a:rPr lang="en-US" smtClean="0"/>
              <a:t>6/29/2023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166BF-3876-CB47-8F6D-714CAFB85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4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0FE8B-A3BA-7F48-8B4B-A3DE7D83A640}" type="datetime1">
              <a:rPr lang="en-US" smtClean="0"/>
              <a:t>6/29/2023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E63C5-95E5-0048-AFD8-F8DE9A2E6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0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74480-D192-6F4C-901A-9BD046E6CBF6}" type="datetime1">
              <a:rPr lang="en-US" smtClean="0"/>
              <a:t>6/29/2023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0F0DD-C1D2-574D-9204-4E87C2B3C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6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DEF01-50B1-3041-9E14-E29BACD68EFF}" type="datetime1">
              <a:rPr lang="en-US" smtClean="0"/>
              <a:t>6/29/2023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F99FF-09C7-6D45-BB03-695BF5E05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8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41833-6E75-8244-8028-DB2C04B0F6B5}" type="datetime1">
              <a:rPr lang="en-US" smtClean="0"/>
              <a:t>6/29/2023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9D564-77C2-B644-B217-B3ECE11AF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B5E80-27DF-544E-B3D7-505FB0517C5B}" type="datetime1">
              <a:rPr lang="en-US" smtClean="0"/>
              <a:t>6/29/2023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63429-3718-BF44-B7DA-5A74D5CB6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3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32A8C7D8-9D8D-4D4E-91FD-A244E8A66712}" type="datetime1">
              <a:rPr lang="en-US" smtClean="0"/>
              <a:t>6/29/2023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B41A64C-54B7-D848-8FD9-B5DBF10F6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stroscu.unam.mx/neutrones/NS-picture/NStar/NStar-I.gi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F932-42FA-4847-B7CF-5BFE25EB6EE1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228600" y="609600"/>
            <a:ext cx="8686800" cy="3276600"/>
          </a:xfrm>
        </p:spPr>
        <p:txBody>
          <a:bodyPr/>
          <a:lstStyle/>
          <a:p>
            <a:r>
              <a:rPr lang="en-US" dirty="0"/>
              <a:t>PREX/CREX and Astronomical Observations </a:t>
            </a:r>
            <a:r>
              <a:rPr lang="en-US"/>
              <a:t>of Neutron Stars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854D0-98FD-6E44-AFA7-611F060353C0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257300" y="3886200"/>
            <a:ext cx="6400800" cy="1752600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dirty="0"/>
              <a:t>Cole Miller</a:t>
            </a:r>
          </a:p>
          <a:p>
            <a:pPr>
              <a:spcBef>
                <a:spcPts val="2000"/>
              </a:spcBef>
            </a:pPr>
            <a:r>
              <a:rPr lang="en-US" dirty="0"/>
              <a:t>University of Maryland</a:t>
            </a:r>
          </a:p>
        </p:txBody>
      </p:sp>
    </p:spTree>
    <p:extLst>
      <p:ext uri="{BB962C8B-B14F-4D97-AF65-F5344CB8AC3E}">
        <p14:creationId xmlns:p14="http://schemas.microsoft.com/office/powerpoint/2010/main" val="3133529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09011-CB7C-2241-B226-37EEC16ED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/>
              <a:t>NS tides from GW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7767F-3009-4D45-8DD5-B726592A5A4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7747" y="1447800"/>
            <a:ext cx="4358053" cy="4648200"/>
          </a:xfrm>
        </p:spPr>
        <p:txBody>
          <a:bodyPr/>
          <a:lstStyle/>
          <a:p>
            <a:r>
              <a:rPr lang="en-US" sz="2400" dirty="0"/>
              <a:t>Tides take energy from orbit</a:t>
            </a:r>
            <a:br>
              <a:rPr lang="en-US" sz="2400" dirty="0"/>
            </a:br>
            <a:r>
              <a:rPr lang="en-US" sz="2400" dirty="0">
                <a:solidFill>
                  <a:srgbClr val="FFFF00"/>
                </a:solidFill>
              </a:rPr>
              <a:t>Changes waveform</a:t>
            </a:r>
          </a:p>
          <a:p>
            <a:r>
              <a:rPr lang="en-US" sz="2400" dirty="0"/>
              <a:t>A bigger NS will be deformed more</a:t>
            </a:r>
          </a:p>
          <a:p>
            <a:r>
              <a:rPr lang="en-US" sz="2400" dirty="0"/>
              <a:t>Thus measurement of tidal deformability </a:t>
            </a:r>
            <a:r>
              <a:rPr lang="en-US" sz="2400" dirty="0">
                <a:latin typeface="Symbol" pitchFamily="2" charset="2"/>
              </a:rPr>
              <a:t>L</a:t>
            </a:r>
            <a:r>
              <a:rPr lang="en-US" sz="2400" dirty="0"/>
              <a:t> gives insight into structure</a:t>
            </a:r>
          </a:p>
          <a:p>
            <a:r>
              <a:rPr lang="en-US" sz="2400" dirty="0"/>
              <a:t>For GW170817, no clear evidence for deformation</a:t>
            </a:r>
            <a:br>
              <a:rPr lang="en-US" sz="2400" dirty="0"/>
            </a:br>
            <a:r>
              <a:rPr lang="en-US" sz="2400" dirty="0">
                <a:solidFill>
                  <a:srgbClr val="FFFF00"/>
                </a:solidFill>
              </a:rPr>
              <a:t>Suggests R</a:t>
            </a:r>
            <a:r>
              <a:rPr lang="en-US" sz="2400" baseline="-25000" dirty="0">
                <a:solidFill>
                  <a:srgbClr val="FFFF00"/>
                </a:solidFill>
              </a:rPr>
              <a:t>1.4</a:t>
            </a:r>
            <a:r>
              <a:rPr lang="en-US" sz="2400" dirty="0">
                <a:solidFill>
                  <a:srgbClr val="FFFF00"/>
                </a:solidFill>
              </a:rPr>
              <a:t>&lt;13.5 km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Eliminates hardest EOS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62A6A0-A839-DE4D-8721-CFBF8A1ADE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289" r="11911"/>
          <a:stretch/>
        </p:blipFill>
        <p:spPr>
          <a:xfrm>
            <a:off x="4572000" y="1600200"/>
            <a:ext cx="4358053" cy="302966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7ED41E-365B-8F47-99B6-CFCCC70B7FC4}"/>
              </a:ext>
            </a:extLst>
          </p:cNvPr>
          <p:cNvSpPr txBox="1"/>
          <p:nvPr/>
        </p:nvSpPr>
        <p:spPr>
          <a:xfrm>
            <a:off x="4724400" y="4800600"/>
            <a:ext cx="3908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Simulation: T. Dietrich et al.</a:t>
            </a:r>
          </a:p>
          <a:p>
            <a:r>
              <a:rPr lang="en-US" sz="2400" dirty="0"/>
              <a:t>(Albert Einstein Institute)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C8E72-8A46-DB42-B51C-271DCC66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53AD0-5C69-3545-BEBE-2D62E4F15B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43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13A8-22EA-1741-9F11-9B0419860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/>
              <a:t>The Importance of Radii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B93EB-8F53-6944-8107-BDFF8B16611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26677" y="1371601"/>
            <a:ext cx="3711923" cy="4873624"/>
          </a:xfrm>
        </p:spPr>
        <p:txBody>
          <a:bodyPr/>
          <a:lstStyle/>
          <a:p>
            <a:r>
              <a:rPr lang="en-US" sz="2400" dirty="0"/>
              <a:t>Radius would provide </a:t>
            </a:r>
            <a:br>
              <a:rPr lang="en-US" sz="2400" dirty="0"/>
            </a:br>
            <a:r>
              <a:rPr lang="en-US" sz="2400" dirty="0"/>
              <a:t>great EOS leverage</a:t>
            </a:r>
            <a:br>
              <a:rPr lang="en-US" sz="2400" dirty="0"/>
            </a:br>
            <a:r>
              <a:rPr lang="en-US" sz="2400" dirty="0">
                <a:solidFill>
                  <a:srgbClr val="FFFF00"/>
                </a:solidFill>
              </a:rPr>
              <a:t>Wide range in models</a:t>
            </a:r>
          </a:p>
          <a:p>
            <a:r>
              <a:rPr lang="en-US" sz="2400" dirty="0"/>
              <a:t>But tough to measure</a:t>
            </a:r>
          </a:p>
          <a:p>
            <a:r>
              <a:rPr lang="en-US" sz="2400" dirty="0"/>
              <a:t>Measurements that use just flux and spectra are susceptible to huge systematic error</a:t>
            </a:r>
            <a:br>
              <a:rPr lang="en-US" sz="2400" dirty="0"/>
            </a:br>
            <a:r>
              <a:rPr lang="en-US" sz="2400" dirty="0">
                <a:solidFill>
                  <a:srgbClr val="FFFF00"/>
                </a:solidFill>
              </a:rPr>
              <a:t>One reason: NS atm are fully ionized</a:t>
            </a:r>
          </a:p>
          <a:p>
            <a:r>
              <a:rPr lang="en-US" sz="2400" dirty="0"/>
              <a:t>NICER X-ray pulse modeling can help</a:t>
            </a:r>
          </a:p>
        </p:txBody>
      </p:sp>
      <p:pic>
        <p:nvPicPr>
          <p:cNvPr id="5" name="Content Placeholder 7" descr="demorest.png">
            <a:extLst>
              <a:ext uri="{FF2B5EF4-FFF2-40B4-BE49-F238E27FC236}">
                <a16:creationId xmlns:a16="http://schemas.microsoft.com/office/drawing/2014/main" id="{F4F99E18-8364-0448-AB5A-453BCB7AD3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r="4617"/>
          <a:stretch/>
        </p:blipFill>
        <p:spPr>
          <a:xfrm>
            <a:off x="4114800" y="1576799"/>
            <a:ext cx="5007323" cy="39946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AD7B7E-399F-C942-B738-596AA9FA7F88}"/>
              </a:ext>
            </a:extLst>
          </p:cNvPr>
          <p:cNvSpPr txBox="1"/>
          <p:nvPr/>
        </p:nvSpPr>
        <p:spPr>
          <a:xfrm>
            <a:off x="5486400" y="5710535"/>
            <a:ext cx="2470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Demorest+ 2010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1B37E-B852-194C-89BB-44182ADD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53AD0-5C69-3545-BEBE-2D62E4F15B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47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2BA97-013A-5844-827D-AF77C6424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/>
              <a:t>The NICER Idea in Brief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7F6B4E-F129-4A47-ACAE-B60E86E15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1" t="13033" r="12377"/>
          <a:stretch/>
        </p:blipFill>
        <p:spPr>
          <a:xfrm>
            <a:off x="1289151" y="1289468"/>
            <a:ext cx="6790543" cy="44255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A5B827-E5C8-0643-978E-E3EB358552ED}"/>
              </a:ext>
            </a:extLst>
          </p:cNvPr>
          <p:cNvSpPr txBox="1"/>
          <p:nvPr/>
        </p:nvSpPr>
        <p:spPr>
          <a:xfrm>
            <a:off x="946860" y="5715000"/>
            <a:ext cx="7475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Bayesian fits: trace rays from hot spots on NS</a:t>
            </a:r>
          </a:p>
          <a:p>
            <a:r>
              <a:rPr lang="en-US" sz="2800" dirty="0"/>
              <a:t>surface, compare with energy-dep waveform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AA6B21-8F14-154B-A044-FED7FB89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0F0DD-C1D2-574D-9204-4E87C2B3CC4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16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C58D5-66BD-3841-B81F-1F059712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90" y="76200"/>
            <a:ext cx="8640762" cy="1143000"/>
          </a:xfrm>
        </p:spPr>
        <p:txBody>
          <a:bodyPr/>
          <a:lstStyle/>
          <a:p>
            <a:r>
              <a:rPr lang="en-US" dirty="0"/>
              <a:t>Mass-Radius Posteriors for J0030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A39F2-70AF-A94A-9FBD-BB992D5BB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90" y="1143000"/>
            <a:ext cx="4298430" cy="4298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B88881-4738-FA43-B0FA-2B8586D3C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990" y="1143000"/>
            <a:ext cx="4297362" cy="4297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E7F4A-0C34-D144-9FE8-3A2CEBC52477}"/>
              </a:ext>
            </a:extLst>
          </p:cNvPr>
          <p:cNvSpPr txBox="1"/>
          <p:nvPr/>
        </p:nvSpPr>
        <p:spPr>
          <a:xfrm>
            <a:off x="584616" y="5535118"/>
            <a:ext cx="7908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Left: M-R posterior for NICER J0030 data, two ovals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Right: M-R posterior for NICER J0030 data, three ovals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469773-F1A9-9C44-B45C-F49ABE79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0F0DD-C1D2-574D-9204-4E87C2B3CC4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07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4C23D-E54D-7949-B285-4A7D644C1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dirty="0"/>
              <a:t>J0740 NICER+XMM: M and 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C7396-F084-4348-A8DB-931011C03640}"/>
              </a:ext>
            </a:extLst>
          </p:cNvPr>
          <p:cNvSpPr txBox="1"/>
          <p:nvPr/>
        </p:nvSpPr>
        <p:spPr>
          <a:xfrm>
            <a:off x="5562600" y="2146518"/>
            <a:ext cx="31566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Radius of PSR</a:t>
            </a:r>
          </a:p>
          <a:p>
            <a:r>
              <a:rPr lang="en-US" sz="2800" dirty="0"/>
              <a:t>J0740+6620:</a:t>
            </a:r>
          </a:p>
          <a:p>
            <a:r>
              <a:rPr lang="en-US" sz="2800" dirty="0"/>
              <a:t>13.7</a:t>
            </a:r>
            <a:r>
              <a:rPr lang="en-US" sz="2800" baseline="30000" dirty="0"/>
              <a:t>+2.6</a:t>
            </a:r>
            <a:r>
              <a:rPr lang="en-US" sz="2800" baseline="-25000" dirty="0"/>
              <a:t>–1.5</a:t>
            </a:r>
            <a:r>
              <a:rPr lang="en-US" sz="2800" dirty="0"/>
              <a:t> km (1</a:t>
            </a:r>
            <a:r>
              <a:rPr lang="en-US" sz="2800" dirty="0">
                <a:latin typeface="Symbol" pitchFamily="2" charset="2"/>
              </a:rPr>
              <a:t>s</a:t>
            </a:r>
            <a:r>
              <a:rPr lang="en-US" sz="2800" dirty="0"/>
              <a:t>)</a:t>
            </a:r>
          </a:p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BBCB30-0D60-6841-9D05-8EFD32105709}"/>
              </a:ext>
            </a:extLst>
          </p:cNvPr>
          <p:cNvSpPr txBox="1"/>
          <p:nvPr/>
        </p:nvSpPr>
        <p:spPr>
          <a:xfrm>
            <a:off x="5562600" y="4514671"/>
            <a:ext cx="3419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Dashed line: prior on</a:t>
            </a:r>
          </a:p>
          <a:p>
            <a:r>
              <a:rPr lang="en-US" dirty="0"/>
              <a:t>mass from </a:t>
            </a:r>
            <a:r>
              <a:rPr lang="en-US" dirty="0" err="1"/>
              <a:t>NANOGrav</a:t>
            </a:r>
            <a:endParaRPr lang="en-US" dirty="0"/>
          </a:p>
          <a:p>
            <a:r>
              <a:rPr lang="en-US" dirty="0"/>
              <a:t>and CHIME/Pulsar data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5152EC2-FC1B-3F46-A182-11CD34657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122" y="1844722"/>
            <a:ext cx="4479878" cy="447987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F2CAF6-5EE3-2146-B78D-5015956367C1}"/>
              </a:ext>
            </a:extLst>
          </p:cNvPr>
          <p:cNvSpPr txBox="1"/>
          <p:nvPr/>
        </p:nvSpPr>
        <p:spPr>
          <a:xfrm>
            <a:off x="685800" y="1219200"/>
            <a:ext cx="745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10x fainter than J0030; need radio, XMM data as well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D3206-B2C0-024F-BD63-54E39B05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41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C6E1F-FB07-A549-A8B5-24289A225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r>
              <a:rPr lang="en-US" dirty="0"/>
              <a:t>Information about the 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1F0EE-6D7E-5C4E-B388-5F42D3ACE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r>
              <a:rPr lang="en-US" sz="2800" dirty="0"/>
              <a:t>Many recent sources of information about dense matter</a:t>
            </a:r>
          </a:p>
          <a:p>
            <a:r>
              <a:rPr lang="en-US" sz="2800" dirty="0"/>
              <a:t>Binding energy of nuclei (~n</a:t>
            </a:r>
            <a:r>
              <a:rPr lang="en-US" sz="2800" baseline="-25000" dirty="0"/>
              <a:t>sat</a:t>
            </a:r>
            <a:r>
              <a:rPr lang="en-US" sz="2800" dirty="0"/>
              <a:t>~0.15-0.16 fm</a:t>
            </a:r>
            <a:r>
              <a:rPr lang="en-US" sz="2800" baseline="30000" dirty="0"/>
              <a:t>-3</a:t>
            </a:r>
            <a:r>
              <a:rPr lang="en-US" sz="2800" dirty="0"/>
              <a:t>)</a:t>
            </a:r>
          </a:p>
          <a:p>
            <a:r>
              <a:rPr lang="en-US" sz="2800" dirty="0"/>
              <a:t>PREX/CREX (isospin asymmetry near </a:t>
            </a:r>
            <a:r>
              <a:rPr lang="en-US" sz="2800" dirty="0" err="1"/>
              <a:t>n</a:t>
            </a:r>
            <a:r>
              <a:rPr lang="en-US" sz="2800" baseline="-25000" dirty="0" err="1"/>
              <a:t>sat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cEFT</a:t>
            </a:r>
            <a:r>
              <a:rPr lang="en-US" sz="2800" dirty="0"/>
              <a:t> (up to ~1.5-2 </a:t>
            </a:r>
            <a:r>
              <a:rPr lang="en-US" sz="2800" dirty="0" err="1"/>
              <a:t>n</a:t>
            </a:r>
            <a:r>
              <a:rPr lang="en-US" sz="2800" baseline="-25000" dirty="0" err="1"/>
              <a:t>sat</a:t>
            </a:r>
            <a:r>
              <a:rPr lang="en-US" sz="2800" dirty="0"/>
              <a:t>)</a:t>
            </a:r>
          </a:p>
          <a:p>
            <a:r>
              <a:rPr lang="en-US" sz="2800" dirty="0"/>
              <a:t>Radius, tidal deformability of 1.4 </a:t>
            </a:r>
            <a:r>
              <a:rPr lang="en-US" sz="2800" dirty="0" err="1"/>
              <a:t>M</a:t>
            </a:r>
            <a:r>
              <a:rPr lang="en-US" sz="2800" baseline="-25000" dirty="0" err="1"/>
              <a:t>sun</a:t>
            </a:r>
            <a:r>
              <a:rPr lang="en-US" sz="2800" dirty="0"/>
              <a:t> NS </a:t>
            </a:r>
            <a:br>
              <a:rPr lang="en-US" sz="2800" dirty="0"/>
            </a:br>
            <a:r>
              <a:rPr lang="en-US" sz="2800" dirty="0"/>
              <a:t>(~2 </a:t>
            </a:r>
            <a:r>
              <a:rPr lang="en-US" sz="2800" dirty="0" err="1"/>
              <a:t>n</a:t>
            </a:r>
            <a:r>
              <a:rPr lang="en-US" sz="2800" baseline="-25000" dirty="0" err="1"/>
              <a:t>sat</a:t>
            </a:r>
            <a:r>
              <a:rPr lang="en-US" sz="2800" dirty="0"/>
              <a:t>)</a:t>
            </a:r>
          </a:p>
          <a:p>
            <a:r>
              <a:rPr lang="en-US" sz="2800" dirty="0"/>
              <a:t>Existence, radius of ~2 </a:t>
            </a:r>
            <a:r>
              <a:rPr lang="en-US" sz="2800" dirty="0" err="1"/>
              <a:t>M</a:t>
            </a:r>
            <a:r>
              <a:rPr lang="en-US" sz="2800" baseline="-25000" dirty="0" err="1"/>
              <a:t>sun</a:t>
            </a:r>
            <a:r>
              <a:rPr lang="en-US" sz="2800" dirty="0"/>
              <a:t> NS (~4-6 </a:t>
            </a:r>
            <a:r>
              <a:rPr lang="en-US" sz="2800" dirty="0" err="1"/>
              <a:t>n</a:t>
            </a:r>
            <a:r>
              <a:rPr lang="en-US" sz="2800" baseline="-25000" dirty="0" err="1"/>
              <a:t>sat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pQCD</a:t>
            </a:r>
            <a:r>
              <a:rPr lang="en-US" sz="2800" dirty="0"/>
              <a:t> (down to ~40 </a:t>
            </a:r>
            <a:r>
              <a:rPr lang="en-US" sz="2800" dirty="0" err="1"/>
              <a:t>n</a:t>
            </a:r>
            <a:r>
              <a:rPr lang="en-US" sz="2800" baseline="-25000" dirty="0" err="1"/>
              <a:t>sat</a:t>
            </a:r>
            <a:r>
              <a:rPr lang="en-US" sz="2800" dirty="0"/>
              <a:t>; influence at NS den?)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1C52D-21D5-1441-A030-D34E735D4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13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9E9B9-829B-D849-81B0-898B5F04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Inferring the 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2DE1E-6329-9D4C-9A5D-4D578AE0A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Standard approach: assume that we know EOS to threshold density (QHC19, </a:t>
            </a:r>
            <a:r>
              <a:rPr lang="en-US" sz="2800" dirty="0" err="1"/>
              <a:t>n</a:t>
            </a:r>
            <a:r>
              <a:rPr lang="en-US" sz="2800" baseline="-25000" dirty="0" err="1"/>
              <a:t>sat</a:t>
            </a:r>
            <a:r>
              <a:rPr lang="en-US" sz="2800" dirty="0"/>
              <a:t>/2~crust/core)</a:t>
            </a:r>
          </a:p>
          <a:p>
            <a:r>
              <a:rPr lang="en-US" sz="2800" dirty="0"/>
              <a:t>Apply a framework for extrapolating to high n</a:t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>We use several; feature Gaussian processes</a:t>
            </a:r>
          </a:p>
          <a:p>
            <a:r>
              <a:rPr lang="en-US" sz="2800" dirty="0"/>
              <a:t>Bayesian analysis, sequence of measurements</a:t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>Prior with framework; pre-NICER (high masses, GW tidal deformability); J0030; J0740</a:t>
            </a:r>
          </a:p>
          <a:p>
            <a:r>
              <a:rPr lang="en-US" sz="2800" dirty="0"/>
              <a:t>Output is posterior on P vs n, or M vs 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96D22-53EC-BB46-A105-032C666E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31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B5563-24EA-7D4E-AD2D-B276C6C4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371600"/>
          </a:xfrm>
        </p:spPr>
        <p:txBody>
          <a:bodyPr/>
          <a:lstStyle/>
          <a:p>
            <a:r>
              <a:rPr lang="en-US" sz="4000" dirty="0"/>
              <a:t>J0030, J0740, Other Measurements Provide Tight EOS Constraints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889DD7-BA80-CF4B-A803-D125C39D929B}"/>
              </a:ext>
            </a:extLst>
          </p:cNvPr>
          <p:cNvSpPr txBox="1"/>
          <p:nvPr/>
        </p:nvSpPr>
        <p:spPr>
          <a:xfrm>
            <a:off x="4953000" y="2362200"/>
            <a:ext cx="399981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knowledge of EOS</a:t>
            </a:r>
          </a:p>
          <a:p>
            <a:r>
              <a:rPr lang="en-US" dirty="0"/>
              <a:t>to half nuclear saturation</a:t>
            </a:r>
          </a:p>
          <a:p>
            <a:r>
              <a:rPr lang="en-US" dirty="0"/>
              <a:t>density, extrapolate using</a:t>
            </a:r>
          </a:p>
          <a:p>
            <a:r>
              <a:rPr lang="en-US" dirty="0"/>
              <a:t>Gaussian processes.  Other</a:t>
            </a:r>
          </a:p>
          <a:p>
            <a:r>
              <a:rPr lang="en-US" dirty="0"/>
              <a:t>extrapolations give similar</a:t>
            </a:r>
          </a:p>
          <a:p>
            <a:r>
              <a:rPr lang="en-US" dirty="0"/>
              <a:t>answers.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695B15-E587-384B-B6E7-981246B32ADF}"/>
              </a:ext>
            </a:extLst>
          </p:cNvPr>
          <p:cNvSpPr txBox="1"/>
          <p:nvPr/>
        </p:nvSpPr>
        <p:spPr>
          <a:xfrm>
            <a:off x="791532" y="5733871"/>
            <a:ext cx="35221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EOS convergence</a:t>
            </a:r>
          </a:p>
          <a:p>
            <a:r>
              <a:rPr lang="en-US" dirty="0"/>
              <a:t>in ~ 1.5 – 5 </a:t>
            </a:r>
            <a:r>
              <a:rPr lang="en-US" dirty="0" err="1">
                <a:latin typeface="Symbol" pitchFamily="2" charset="2"/>
              </a:rPr>
              <a:t>r</a:t>
            </a:r>
            <a:r>
              <a:rPr lang="en-US" baseline="-25000" dirty="0" err="1"/>
              <a:t>sat</a:t>
            </a:r>
            <a:r>
              <a:rPr lang="en-US" dirty="0"/>
              <a:t> range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3A107-5281-454B-9A41-F13A5334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Cole Miller</a:t>
            </a:r>
          </a:p>
        </p:txBody>
      </p:sp>
      <p:pic>
        <p:nvPicPr>
          <p:cNvPr id="9" name="Content Placeholder 8" descr="Chart&#10;&#10;Description automatically generated">
            <a:extLst>
              <a:ext uri="{FF2B5EF4-FFF2-40B4-BE49-F238E27FC236}">
                <a16:creationId xmlns:a16="http://schemas.microsoft.com/office/drawing/2014/main" id="{EE539FF6-331D-B83B-1783-C7D8D06B8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25" t="19828" b="24074"/>
          <a:stretch/>
        </p:blipFill>
        <p:spPr>
          <a:xfrm>
            <a:off x="388855" y="1642913"/>
            <a:ext cx="4487945" cy="3993045"/>
          </a:xfrm>
        </p:spPr>
      </p:pic>
    </p:spTree>
    <p:extLst>
      <p:ext uri="{BB962C8B-B14F-4D97-AF65-F5344CB8AC3E}">
        <p14:creationId xmlns:p14="http://schemas.microsoft.com/office/powerpoint/2010/main" val="305548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EBA2A-6FB6-1D4F-A2D1-7C810F557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57" y="76200"/>
            <a:ext cx="8229600" cy="1371600"/>
          </a:xfrm>
        </p:spPr>
        <p:txBody>
          <a:bodyPr/>
          <a:lstStyle/>
          <a:p>
            <a:r>
              <a:rPr lang="en-US" dirty="0"/>
              <a:t>Tight Mass-Radius Constraints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5D8C98-373F-2E4A-8E6B-0D7F765075CB}"/>
              </a:ext>
            </a:extLst>
          </p:cNvPr>
          <p:cNvSpPr txBox="1"/>
          <p:nvPr/>
        </p:nvSpPr>
        <p:spPr>
          <a:xfrm>
            <a:off x="5029200" y="1430953"/>
            <a:ext cx="395935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Sequence: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Priors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Pre-NICER observations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+PSR J0030+0451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+PSR J0740+6620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</a:t>
            </a:r>
            <a:r>
              <a:rPr lang="en-US" dirty="0">
                <a:latin typeface="Symbol" pitchFamily="2" charset="2"/>
              </a:rPr>
              <a:t>s </a:t>
            </a:r>
            <a:r>
              <a:rPr lang="en-US" dirty="0"/>
              <a:t>radius</a:t>
            </a:r>
            <a:r>
              <a:rPr lang="en-US" dirty="0">
                <a:latin typeface="Symbol" pitchFamily="2" charset="2"/>
              </a:rPr>
              <a:t>: </a:t>
            </a:r>
            <a:r>
              <a:rPr lang="en-US" dirty="0"/>
              <a:t>11.8 – 13.1 km</a:t>
            </a:r>
          </a:p>
          <a:p>
            <a:r>
              <a:rPr lang="en-US" dirty="0"/>
              <a:t>for 1.4 </a:t>
            </a:r>
            <a:r>
              <a:rPr lang="en-US" dirty="0" err="1"/>
              <a:t>M</a:t>
            </a:r>
            <a:r>
              <a:rPr lang="en-US" baseline="-25000" dirty="0" err="1"/>
              <a:t>sun</a:t>
            </a:r>
            <a:r>
              <a:rPr lang="en-US" dirty="0"/>
              <a:t> spanning all </a:t>
            </a:r>
          </a:p>
          <a:p>
            <a:r>
              <a:rPr lang="en-US" dirty="0"/>
              <a:t>three EOS models.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+− 5%     </a:t>
            </a:r>
            <a:r>
              <a:rPr lang="en-US" dirty="0">
                <a:solidFill>
                  <a:srgbClr val="FFFF00"/>
                </a:solidFill>
              </a:rPr>
              <a:t>Pretty impressive!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59A9DD-FE58-5248-99C9-D61C365F9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65" t="16667" r="5612" b="20370"/>
          <a:stretch/>
        </p:blipFill>
        <p:spPr>
          <a:xfrm>
            <a:off x="228600" y="1508042"/>
            <a:ext cx="4600074" cy="47394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5640E-F299-154C-935D-836385ED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91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CE94-9995-A2B0-2066-C32A61677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PREX/CREX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C91D7-1CE1-BCEE-4BFF-E3FDD0C74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114800"/>
          </a:xfrm>
        </p:spPr>
        <p:txBody>
          <a:bodyPr/>
          <a:lstStyle/>
          <a:p>
            <a:r>
              <a:rPr lang="en-US" dirty="0"/>
              <a:t>How do the PREX/CREX measurements affect our understanding of NS?</a:t>
            </a:r>
          </a:p>
          <a:p>
            <a:r>
              <a:rPr lang="en-US" dirty="0"/>
              <a:t>In the following we show +−1</a:t>
            </a:r>
            <a:r>
              <a:rPr lang="en-US" dirty="0">
                <a:latin typeface="Symbol" pitchFamily="2" charset="2"/>
              </a:rPr>
              <a:t>s</a:t>
            </a:r>
            <a:r>
              <a:rPr lang="en-US" dirty="0"/>
              <a:t> range for several quantities.  As proxy, we use inferred slope of symmetry energy L(</a:t>
            </a:r>
            <a:r>
              <a:rPr lang="en-US" dirty="0" err="1"/>
              <a:t>n</a:t>
            </a:r>
            <a:r>
              <a:rPr lang="en-US" baseline="-25000" dirty="0" err="1"/>
              <a:t>sat</a:t>
            </a:r>
            <a:r>
              <a:rPr lang="en-US" dirty="0"/>
              <a:t>) (</a:t>
            </a:r>
            <a:r>
              <a:rPr lang="en-US" dirty="0" err="1"/>
              <a:t>Lattimer</a:t>
            </a:r>
            <a:r>
              <a:rPr lang="en-US" dirty="0"/>
              <a:t> 2022).  L=121+−47 MeV from PREX; −5+−40 MeV from CREX; </a:t>
            </a:r>
            <a:br>
              <a:rPr lang="en-US" dirty="0"/>
            </a:br>
            <a:r>
              <a:rPr lang="en-US" dirty="0"/>
              <a:t>53+−13 MeV when both are combined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B49E7-F816-6297-1B1A-A7D20B945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4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E67A8-9B13-7B48-B010-9E8F8364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06EDB-E44B-BF4A-A2D5-201C7ED49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28800"/>
            <a:ext cx="8610600" cy="4114800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sz="2800" dirty="0"/>
              <a:t>Why NS are wonderful!</a:t>
            </a:r>
          </a:p>
          <a:p>
            <a:pPr>
              <a:spcBef>
                <a:spcPts val="2000"/>
              </a:spcBef>
            </a:pPr>
            <a:r>
              <a:rPr lang="en-US" sz="2800"/>
              <a:t>Astronomical observations </a:t>
            </a:r>
            <a:r>
              <a:rPr lang="en-US" sz="2800" dirty="0"/>
              <a:t>and implications for EOS: NS masses, tidal </a:t>
            </a:r>
            <a:r>
              <a:rPr lang="en-US" sz="2800" dirty="0" err="1"/>
              <a:t>deformabilities</a:t>
            </a:r>
            <a:r>
              <a:rPr lang="en-US" sz="2800" dirty="0"/>
              <a:t>, radii</a:t>
            </a:r>
          </a:p>
          <a:p>
            <a:pPr marL="274320">
              <a:spcBef>
                <a:spcPts val="2000"/>
              </a:spcBef>
            </a:pPr>
            <a:r>
              <a:rPr lang="en-US" sz="2800" dirty="0"/>
              <a:t>What do PREX/CREX measurements have to say about neutron star properties?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C693E-1531-BD45-A896-419EB27C70CB}"/>
              </a:ext>
            </a:extLst>
          </p:cNvPr>
          <p:cNvSpPr txBox="1"/>
          <p:nvPr/>
        </p:nvSpPr>
        <p:spPr>
          <a:xfrm>
            <a:off x="304800" y="4910703"/>
            <a:ext cx="8433719" cy="880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180"/>
              </a:lnSpc>
            </a:pPr>
            <a:r>
              <a:rPr lang="en-US" dirty="0">
                <a:solidFill>
                  <a:srgbClr val="FFFF00"/>
                </a:solidFill>
              </a:rPr>
              <a:t>NICER results from Miller et al. 2019, 2021; see also</a:t>
            </a:r>
          </a:p>
          <a:p>
            <a:pPr>
              <a:lnSpc>
                <a:spcPts val="3180"/>
              </a:lnSpc>
            </a:pPr>
            <a:r>
              <a:rPr lang="en-US" dirty="0">
                <a:solidFill>
                  <a:srgbClr val="FFFF00"/>
                </a:solidFill>
              </a:rPr>
              <a:t>Riley et al. 2019, 2021 and  </a:t>
            </a:r>
            <a:r>
              <a:rPr lang="en-US" dirty="0" err="1">
                <a:solidFill>
                  <a:srgbClr val="FFFF00"/>
                </a:solidFill>
              </a:rPr>
              <a:t>Raaijmakers</a:t>
            </a:r>
            <a:r>
              <a:rPr lang="en-US" dirty="0">
                <a:solidFill>
                  <a:srgbClr val="FFFF00"/>
                </a:solidFill>
              </a:rPr>
              <a:t> et al. 2019,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C32B8-969F-B24E-ABCE-D3CFC5E4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95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1090-CC8C-92CA-1907-C22BB16B6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Tidal Deformability at M=1.4M</a:t>
            </a:r>
            <a:r>
              <a:rPr lang="en-US" baseline="-25000" dirty="0"/>
              <a:t>sun</a:t>
            </a:r>
          </a:p>
        </p:txBody>
      </p:sp>
      <p:pic>
        <p:nvPicPr>
          <p:cNvPr id="6" name="Content Placeholder 5" descr="A picture containing text, screenshot, font, diagram&#10;&#10;Description automatically generated">
            <a:extLst>
              <a:ext uri="{FF2B5EF4-FFF2-40B4-BE49-F238E27FC236}">
                <a16:creationId xmlns:a16="http://schemas.microsoft.com/office/drawing/2014/main" id="{BBAB60C8-D236-42E1-C146-5AE10A2FF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815" b="24074"/>
          <a:stretch/>
        </p:blipFill>
        <p:spPr>
          <a:xfrm>
            <a:off x="1752600" y="1537797"/>
            <a:ext cx="5638800" cy="48846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484E4-2800-576C-FBE1-CB974563B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0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51F7-3547-31E1-071F-31A4AD73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Radius at M=1.4 </a:t>
            </a:r>
            <a:r>
              <a:rPr lang="en-US" dirty="0" err="1"/>
              <a:t>M</a:t>
            </a:r>
            <a:r>
              <a:rPr lang="en-US" baseline="-25000" dirty="0" err="1"/>
              <a:t>sun</a:t>
            </a:r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557E7-24E4-78B5-0D50-22EB746DA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Content Placeholder 7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1FB055BE-A89C-E608-58C7-30C5D1D6B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815" b="22222"/>
          <a:stretch/>
        </p:blipFill>
        <p:spPr>
          <a:xfrm>
            <a:off x="1981200" y="1573897"/>
            <a:ext cx="5257800" cy="4692616"/>
          </a:xfrm>
        </p:spPr>
      </p:pic>
    </p:spTree>
    <p:extLst>
      <p:ext uri="{BB962C8B-B14F-4D97-AF65-F5344CB8AC3E}">
        <p14:creationId xmlns:p14="http://schemas.microsoft.com/office/powerpoint/2010/main" val="71760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1271-F8FD-3D25-1FEA-68F642DEE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Mass</a:t>
            </a:r>
          </a:p>
        </p:txBody>
      </p:sp>
      <p:pic>
        <p:nvPicPr>
          <p:cNvPr id="6" name="Content Placeholder 5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A375F491-13CF-D16E-DDEF-322B7B15B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964" b="20370"/>
          <a:stretch/>
        </p:blipFill>
        <p:spPr>
          <a:xfrm>
            <a:off x="1981200" y="1437879"/>
            <a:ext cx="5334000" cy="50406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4881F-6BC4-5204-6DE5-9EDCDE3A8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72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CF8D-1EC6-87E5-07CC-C7E17128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Central Density</a:t>
            </a:r>
          </a:p>
        </p:txBody>
      </p:sp>
      <p:pic>
        <p:nvPicPr>
          <p:cNvPr id="6" name="Content Placeholder 5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73C1F083-F4DF-82E2-2824-9FD283E68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964" b="20370"/>
          <a:stretch/>
        </p:blipFill>
        <p:spPr>
          <a:xfrm>
            <a:off x="1981200" y="1437879"/>
            <a:ext cx="5257800" cy="496865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ACC94-39AA-7A52-808B-275C735C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63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CDF3-1F72-8949-6B02-B17D3481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33CEA-BEBF-7F82-74EA-C08B35902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recent developments in studies of cold </a:t>
            </a:r>
            <a:r>
              <a:rPr lang="en-US"/>
              <a:t>dense matter</a:t>
            </a:r>
            <a:endParaRPr lang="en-US" dirty="0"/>
          </a:p>
          <a:p>
            <a:r>
              <a:rPr lang="en-US" dirty="0"/>
              <a:t>Future astronomical prospects: more tidal </a:t>
            </a:r>
            <a:r>
              <a:rPr lang="en-US" dirty="0" err="1"/>
              <a:t>deformabilities</a:t>
            </a:r>
            <a:r>
              <a:rPr lang="en-US" dirty="0"/>
              <a:t> (LIGO O4 run started in May); better NICER measurements</a:t>
            </a:r>
          </a:p>
          <a:p>
            <a:r>
              <a:rPr lang="en-US" dirty="0"/>
              <a:t>Future nuclear prospects: you tell me!  I’m excited for the </a:t>
            </a:r>
            <a:r>
              <a:rPr lang="en-US" dirty="0" err="1"/>
              <a:t>astro</a:t>
            </a:r>
            <a:r>
              <a:rPr lang="en-US" dirty="0"/>
              <a:t>/nuclear partnership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69D07-1A36-9472-C487-AEA5BF05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0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B9B3-CEF2-4043-9BC3-4AF2595B063B}" type="slidenum">
              <a:rPr lang="en-US"/>
              <a:pPr/>
              <a:t>3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/>
          <a:lstStyle/>
          <a:p>
            <a:r>
              <a:rPr lang="en-US" dirty="0"/>
              <a:t>Why Study Neutron Stars?</a:t>
            </a: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5622925" y="6284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25293" name="Picture 13" descr="NStarI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9725" y="990600"/>
            <a:ext cx="4876800" cy="5486400"/>
          </a:xfrm>
        </p:spPr>
      </p:pic>
      <p:sp>
        <p:nvSpPr>
          <p:cNvPr id="225294" name="Text Box 14"/>
          <p:cNvSpPr txBox="1">
            <a:spLocks noChangeArrowheads="1"/>
          </p:cNvSpPr>
          <p:nvPr/>
        </p:nvSpPr>
        <p:spPr bwMode="auto">
          <a:xfrm>
            <a:off x="2286000" y="6553200"/>
            <a:ext cx="559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u="sng">
                <a:solidFill>
                  <a:srgbClr val="002FD7"/>
                </a:solidFill>
                <a:hlinkClick r:id="rId4"/>
              </a:rPr>
              <a:t>http://www.astroscu.unam.mx/neutrones/NS-picture/NStar/NStar-I.gif</a:t>
            </a:r>
            <a:endParaRPr lang="en-US" sz="1400" u="sng">
              <a:solidFill>
                <a:srgbClr val="002FD7"/>
              </a:solidFill>
            </a:endParaRPr>
          </a:p>
        </p:txBody>
      </p:sp>
      <p:sp>
        <p:nvSpPr>
          <p:cNvPr id="225295" name="Text Box 15"/>
          <p:cNvSpPr txBox="1">
            <a:spLocks noChangeArrowheads="1"/>
          </p:cNvSpPr>
          <p:nvPr/>
        </p:nvSpPr>
        <p:spPr bwMode="auto">
          <a:xfrm>
            <a:off x="0" y="1143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76200" y="1278553"/>
            <a:ext cx="288893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Frontiers in particle,</a:t>
            </a:r>
          </a:p>
          <a:p>
            <a:r>
              <a:rPr lang="en-US" dirty="0"/>
              <a:t>nuclear, condensed</a:t>
            </a:r>
          </a:p>
          <a:p>
            <a:r>
              <a:rPr lang="en-US" sz="2400" dirty="0"/>
              <a:t>matter, plasma,</a:t>
            </a:r>
          </a:p>
          <a:p>
            <a:r>
              <a:rPr lang="en-US" dirty="0"/>
              <a:t>hydro, QED, and </a:t>
            </a:r>
          </a:p>
          <a:p>
            <a:r>
              <a:rPr lang="en-US" sz="2400" dirty="0"/>
              <a:t>general relativity</a:t>
            </a:r>
          </a:p>
          <a:p>
            <a:endParaRPr lang="en-US" sz="2400" dirty="0"/>
          </a:p>
          <a:p>
            <a:r>
              <a:rPr lang="en-US" sz="2400" dirty="0"/>
              <a:t>Core composition</a:t>
            </a:r>
          </a:p>
          <a:p>
            <a:r>
              <a:rPr lang="en-US" sz="2400" dirty="0"/>
              <a:t>is</a:t>
            </a:r>
            <a:r>
              <a:rPr lang="en-US" dirty="0"/>
              <a:t> </a:t>
            </a:r>
            <a:r>
              <a:rPr lang="en-US" sz="2400" dirty="0"/>
              <a:t>unknown:</a:t>
            </a:r>
          </a:p>
          <a:p>
            <a:r>
              <a:rPr lang="en-US" sz="2400" dirty="0">
                <a:solidFill>
                  <a:srgbClr val="FFFF00"/>
                </a:solidFill>
              </a:rPr>
              <a:t>Nucleons?</a:t>
            </a:r>
          </a:p>
          <a:p>
            <a:r>
              <a:rPr lang="en-US" sz="2400" dirty="0">
                <a:solidFill>
                  <a:srgbClr val="FFFF00"/>
                </a:solidFill>
              </a:rPr>
              <a:t>Hyperons?</a:t>
            </a:r>
          </a:p>
          <a:p>
            <a:r>
              <a:rPr lang="en-US" sz="2400" dirty="0">
                <a:solidFill>
                  <a:srgbClr val="FFFF00"/>
                </a:solidFill>
              </a:rPr>
              <a:t>Quark matter?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Let’s dive into NS!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7E5AAD-F15A-C842-9074-C29CBE8B5407}"/>
              </a:ext>
            </a:extLst>
          </p:cNvPr>
          <p:cNvSpPr txBox="1"/>
          <p:nvPr/>
        </p:nvSpPr>
        <p:spPr>
          <a:xfrm>
            <a:off x="7885113" y="2286000"/>
            <a:ext cx="11432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Figure:</a:t>
            </a:r>
          </a:p>
          <a:p>
            <a:r>
              <a:rPr lang="en-US" dirty="0"/>
              <a:t>Dany</a:t>
            </a:r>
          </a:p>
          <a:p>
            <a:r>
              <a:rPr lang="en-US" dirty="0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302629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F4636-2CE4-0248-9C00-EFC84E7FC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Special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95728-3253-A149-AE79-41DCCBDCC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Matter in NS cores reaches several times nuclear density</a:t>
            </a:r>
          </a:p>
          <a:p>
            <a:r>
              <a:rPr lang="en-US" sz="2800" dirty="0"/>
              <a:t>It is very neutron rich, unlike nuclei</a:t>
            </a:r>
          </a:p>
          <a:p>
            <a:r>
              <a:rPr lang="en-US" sz="2800" dirty="0"/>
              <a:t>It is also very cold: </a:t>
            </a:r>
            <a:r>
              <a:rPr lang="en-US" sz="2800" dirty="0" err="1"/>
              <a:t>kT</a:t>
            </a:r>
            <a:r>
              <a:rPr lang="en-US" sz="2800" dirty="0"/>
              <a:t>&lt;&lt;E</a:t>
            </a:r>
            <a:r>
              <a:rPr lang="en-US" sz="2800" baseline="-25000" dirty="0"/>
              <a:t>F      </a:t>
            </a:r>
            <a:r>
              <a:rPr lang="en-US" sz="2800" dirty="0">
                <a:solidFill>
                  <a:srgbClr val="FFFF00"/>
                </a:solidFill>
              </a:rPr>
              <a:t>T~10</a:t>
            </a:r>
            <a:r>
              <a:rPr lang="en-US" sz="2800" baseline="30000" dirty="0">
                <a:solidFill>
                  <a:srgbClr val="FFFF00"/>
                </a:solidFill>
              </a:rPr>
              <a:t>9</a:t>
            </a:r>
            <a:r>
              <a:rPr lang="en-US" sz="2800" dirty="0">
                <a:solidFill>
                  <a:srgbClr val="FFFF00"/>
                </a:solidFill>
              </a:rPr>
              <a:t> K is cold!</a:t>
            </a:r>
          </a:p>
          <a:p>
            <a:r>
              <a:rPr lang="en-US" sz="2800" dirty="0"/>
              <a:t>We can’t access this state in laboratories</a:t>
            </a:r>
          </a:p>
          <a:p>
            <a:r>
              <a:rPr lang="en-US" sz="2800" dirty="0"/>
              <a:t>How can NS observations help?  And how do the PREX/CREX results improve our understanding of neutron stars?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F788D-D2D4-7546-8C86-C8FFA3C3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6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0E3E1-93A1-D945-A809-A1BDF776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/>
              <a:t>A Confession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1FB9F-AFF1-AD47-A61C-43EE7802A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en-US" sz="2800" dirty="0"/>
              <a:t>There is excitement about the </a:t>
            </a:r>
            <a:r>
              <a:rPr lang="en-US" sz="2800" i="1" dirty="0"/>
              <a:t>composition</a:t>
            </a:r>
            <a:r>
              <a:rPr lang="en-US" sz="2800" dirty="0"/>
              <a:t> of NS core matter...but most things we can observe depend only on the equation of state, P(</a:t>
            </a:r>
            <a:r>
              <a:rPr lang="en-US" sz="2800" dirty="0">
                <a:latin typeface="Symbol" pitchFamily="2" charset="2"/>
              </a:rPr>
              <a:t>e</a:t>
            </a:r>
            <a:r>
              <a:rPr lang="en-US" sz="2800" dirty="0"/>
              <a:t>)</a:t>
            </a:r>
          </a:p>
          <a:p>
            <a:r>
              <a:rPr lang="en-US" sz="2800" dirty="0"/>
              <a:t>An exception might be cooling of NS, but that’s difficult to measure at this time and even it doesn’t point uniquely to a composition</a:t>
            </a:r>
          </a:p>
          <a:p>
            <a:r>
              <a:rPr lang="en-US" sz="2800" dirty="0"/>
              <a:t>NS measurements that pertain to the EOS include masses, tidal deformability, and radii</a:t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>Let’s explore these in turn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29169-1FF7-064A-89F2-69B1FC18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84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E7AFA-B6B4-5B44-A0A7-3B361ED3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/>
              <a:t>NS masses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686EA-B8C4-514C-8A37-DC890B81908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886" y="1406752"/>
            <a:ext cx="3998019" cy="4994048"/>
          </a:xfrm>
        </p:spPr>
        <p:txBody>
          <a:bodyPr/>
          <a:lstStyle/>
          <a:p>
            <a:r>
              <a:rPr lang="en-US" sz="2400" dirty="0"/>
              <a:t>A given equation of state (EOS) P(</a:t>
            </a:r>
            <a:r>
              <a:rPr lang="en-US" sz="2400">
                <a:latin typeface="Symbol" pitchFamily="2" charset="2"/>
              </a:rPr>
              <a:t>e</a:t>
            </a:r>
            <a:r>
              <a:rPr lang="en-US" sz="2400"/>
              <a:t>)</a:t>
            </a:r>
            <a:br>
              <a:rPr lang="en-US" sz="2400"/>
            </a:br>
            <a:r>
              <a:rPr lang="en-US" sz="2400"/>
              <a:t> </a:t>
            </a:r>
            <a:r>
              <a:rPr lang="en-US" sz="2400" dirty="0"/>
              <a:t>(P is pressure, </a:t>
            </a:r>
            <a:r>
              <a:rPr lang="en-US" sz="2400" dirty="0">
                <a:latin typeface="Symbol" pitchFamily="2" charset="2"/>
              </a:rPr>
              <a:t>e</a:t>
            </a:r>
            <a:r>
              <a:rPr lang="en-US" sz="2400" dirty="0"/>
              <a:t> is total mass-energy density) predicts M(R)</a:t>
            </a:r>
            <a:br>
              <a:rPr lang="en-US" sz="2400" dirty="0"/>
            </a:br>
            <a:r>
              <a:rPr lang="en-US" sz="2400" dirty="0">
                <a:solidFill>
                  <a:srgbClr val="FFFF00"/>
                </a:solidFill>
              </a:rPr>
              <a:t>Assume equilibrium</a:t>
            </a:r>
          </a:p>
          <a:p>
            <a:r>
              <a:rPr lang="en-US" sz="2400" dirty="0"/>
              <a:t>Also predicts maximum mass</a:t>
            </a:r>
          </a:p>
          <a:p>
            <a:r>
              <a:rPr lang="en-US" sz="2400" dirty="0"/>
              <a:t>Viable EOS must accommodate largest measured mass</a:t>
            </a:r>
          </a:p>
        </p:txBody>
      </p:sp>
      <p:pic>
        <p:nvPicPr>
          <p:cNvPr id="5" name="Content Placeholder 7" descr="demorest.png">
            <a:extLst>
              <a:ext uri="{FF2B5EF4-FFF2-40B4-BE49-F238E27FC236}">
                <a16:creationId xmlns:a16="http://schemas.microsoft.com/office/drawing/2014/main" id="{8A44CE52-A6A1-BA4E-A078-C90D01357D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r="4617"/>
          <a:stretch/>
        </p:blipFill>
        <p:spPr>
          <a:xfrm>
            <a:off x="3998019" y="1433471"/>
            <a:ext cx="5135095" cy="40965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AEB4A7-C701-6145-A204-015E119CB637}"/>
              </a:ext>
            </a:extLst>
          </p:cNvPr>
          <p:cNvSpPr txBox="1"/>
          <p:nvPr/>
        </p:nvSpPr>
        <p:spPr>
          <a:xfrm>
            <a:off x="5257800" y="5710535"/>
            <a:ext cx="3042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Demorest et al. 2010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4619F-136A-0F4C-A389-A76B5252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53AD0-5C69-3545-BEBE-2D62E4F15B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1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/>
              <a:t>Double NS Masses</a:t>
            </a:r>
          </a:p>
        </p:txBody>
      </p:sp>
      <p:sp>
        <p:nvSpPr>
          <p:cNvPr id="1552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90148"/>
            <a:ext cx="4038600" cy="2743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Very tightly clustered </a:t>
            </a:r>
            <a:r>
              <a:rPr lang="en-US" sz="2400" dirty="0">
                <a:solidFill>
                  <a:schemeClr val="tx2"/>
                </a:solidFill>
              </a:rPr>
              <a:t>M=1.35+−0.1 </a:t>
            </a:r>
            <a:r>
              <a:rPr lang="en-US" sz="2400" dirty="0" err="1">
                <a:solidFill>
                  <a:schemeClr val="tx2"/>
                </a:solidFill>
              </a:rPr>
              <a:t>M</a:t>
            </a:r>
            <a:r>
              <a:rPr lang="en-US" sz="2400" baseline="-25000" dirty="0" err="1">
                <a:solidFill>
                  <a:schemeClr val="tx2"/>
                </a:solidFill>
              </a:rPr>
              <a:t>sun</a:t>
            </a: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Does this indicate a very low upper limit on masses?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Or are formation conditions just similar?</a:t>
            </a:r>
          </a:p>
        </p:txBody>
      </p:sp>
      <p:pic>
        <p:nvPicPr>
          <p:cNvPr id="1552389" name="Picture 5" descr="NS_Ma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320800"/>
            <a:ext cx="4648200" cy="4603750"/>
          </a:xfrm>
        </p:spPr>
      </p:pic>
      <p:sp>
        <p:nvSpPr>
          <p:cNvPr id="1552390" name="Text Box 6"/>
          <p:cNvSpPr txBox="1">
            <a:spLocks noChangeArrowheads="1"/>
          </p:cNvSpPr>
          <p:nvPr/>
        </p:nvSpPr>
        <p:spPr bwMode="auto">
          <a:xfrm>
            <a:off x="3733800" y="5943600"/>
            <a:ext cx="5194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http://www.lsw.uni-heidelberg.de/users/mcamenzi/NS_Mass.jpg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DB748-13B5-8D4E-8C6F-2B181B67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53AD0-5C69-3545-BEBE-2D62E4F15B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25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~2 </a:t>
            </a:r>
            <a:r>
              <a:rPr lang="en-US" dirty="0" err="1"/>
              <a:t>M</a:t>
            </a:r>
            <a:r>
              <a:rPr lang="en-US" baseline="-25000" dirty="0" err="1"/>
              <a:t>sun</a:t>
            </a:r>
            <a:r>
              <a:rPr lang="en-US" dirty="0"/>
              <a:t> Neutron Stars</a:t>
            </a:r>
          </a:p>
        </p:txBody>
      </p:sp>
      <p:sp>
        <p:nvSpPr>
          <p:cNvPr id="1723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4648200" cy="4267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400" dirty="0"/>
              <a:t>J1614−2230, 1.908+−0.016</a:t>
            </a:r>
            <a:br>
              <a:rPr lang="en-US" sz="2400" dirty="0"/>
            </a:br>
            <a:r>
              <a:rPr lang="en-US" sz="2400" dirty="0">
                <a:solidFill>
                  <a:srgbClr val="FFFF00"/>
                </a:solidFill>
              </a:rPr>
              <a:t>Demorest et al. 2010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cs-CZ" sz="2400" dirty="0"/>
              <a:t>J0348+0432, 2.01+−0.04 </a:t>
            </a:r>
            <a:r>
              <a:rPr lang="cs-CZ" sz="2400" dirty="0" err="1"/>
              <a:t>M</a:t>
            </a:r>
            <a:r>
              <a:rPr lang="cs-CZ" sz="2400" baseline="-25000" dirty="0" err="1"/>
              <a:t>sun</a:t>
            </a:r>
            <a:br>
              <a:rPr lang="cs-CZ" sz="2400" dirty="0"/>
            </a:br>
            <a:r>
              <a:rPr lang="cs-CZ" sz="2400" dirty="0" err="1">
                <a:solidFill>
                  <a:srgbClr val="FFFF00"/>
                </a:solidFill>
              </a:rPr>
              <a:t>Antoniadis</a:t>
            </a:r>
            <a:r>
              <a:rPr lang="cs-CZ" sz="2400" dirty="0">
                <a:solidFill>
                  <a:srgbClr val="FFFF00"/>
                </a:solidFill>
              </a:rPr>
              <a:t> et al. 2013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cs-CZ" sz="2400" dirty="0"/>
              <a:t>J0740+6620, 2.08+−0.07</a:t>
            </a:r>
            <a:br>
              <a:rPr lang="cs-CZ" sz="2400" dirty="0"/>
            </a:br>
            <a:r>
              <a:rPr lang="cs-CZ" sz="2400" dirty="0" err="1">
                <a:solidFill>
                  <a:srgbClr val="FFFF00"/>
                </a:solidFill>
              </a:rPr>
              <a:t>Cromartie</a:t>
            </a:r>
            <a:r>
              <a:rPr lang="cs-CZ" sz="2400" dirty="0">
                <a:solidFill>
                  <a:srgbClr val="FFFF00"/>
                </a:solidFill>
              </a:rPr>
              <a:t> et al. 2019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cs-CZ" sz="2400" dirty="0" err="1"/>
              <a:t>Eliminate</a:t>
            </a:r>
            <a:r>
              <a:rPr lang="cs-CZ" sz="2400" dirty="0"/>
              <a:t> EOS </a:t>
            </a:r>
            <a:r>
              <a:rPr lang="cs-CZ" sz="2400" dirty="0" err="1"/>
              <a:t>that</a:t>
            </a:r>
            <a:r>
              <a:rPr lang="cs-CZ" sz="2400" dirty="0"/>
              <a:t> are </a:t>
            </a:r>
            <a:r>
              <a:rPr lang="cs-CZ" sz="2400" dirty="0" err="1"/>
              <a:t>too</a:t>
            </a:r>
            <a:r>
              <a:rPr lang="cs-CZ" sz="2400" dirty="0"/>
              <a:t> soft, </a:t>
            </a:r>
            <a:r>
              <a:rPr lang="cs-CZ" sz="2400" dirty="0" err="1"/>
              <a:t>i.e</a:t>
            </a:r>
            <a:r>
              <a:rPr lang="cs-CZ" sz="2400" dirty="0"/>
              <a:t>., </a:t>
            </a:r>
            <a:r>
              <a:rPr lang="cs-CZ" sz="2400" dirty="0" err="1"/>
              <a:t>whose</a:t>
            </a:r>
            <a:r>
              <a:rPr lang="cs-CZ" sz="2400" dirty="0"/>
              <a:t> </a:t>
            </a:r>
            <a:r>
              <a:rPr lang="cs-CZ" sz="2400" dirty="0" err="1"/>
              <a:t>pressure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too</a:t>
            </a:r>
            <a:r>
              <a:rPr lang="cs-CZ" sz="2400" dirty="0"/>
              <a:t> </a:t>
            </a:r>
            <a:r>
              <a:rPr lang="cs-CZ" sz="2400" dirty="0" err="1"/>
              <a:t>low</a:t>
            </a:r>
            <a:r>
              <a:rPr lang="cs-CZ" sz="2400" dirty="0"/>
              <a:t> </a:t>
            </a:r>
            <a:r>
              <a:rPr lang="cs-CZ" sz="2400" dirty="0" err="1"/>
              <a:t>at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relevant</a:t>
            </a:r>
            <a:r>
              <a:rPr lang="cs-CZ" sz="2400" dirty="0"/>
              <a:t> </a:t>
            </a:r>
            <a:r>
              <a:rPr lang="cs-CZ" sz="2400" dirty="0" err="1"/>
              <a:t>densities</a:t>
            </a:r>
            <a:endParaRPr lang="en-US" sz="2400" dirty="0"/>
          </a:p>
        </p:txBody>
      </p:sp>
      <p:pic>
        <p:nvPicPr>
          <p:cNvPr id="1723397" name="Picture 5" descr="shapi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905000"/>
            <a:ext cx="3810000" cy="3810000"/>
          </a:xfrm>
        </p:spPr>
      </p:pic>
      <p:sp>
        <p:nvSpPr>
          <p:cNvPr id="1723398" name="Text Box 6"/>
          <p:cNvSpPr txBox="1">
            <a:spLocks noChangeArrowheads="1"/>
          </p:cNvSpPr>
          <p:nvPr/>
        </p:nvSpPr>
        <p:spPr bwMode="auto">
          <a:xfrm>
            <a:off x="5486400" y="58039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Demorest et al. 2010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D09B-8299-F54C-B495-5CFE38DE76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0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3491A-CF92-A647-9BA1-BB333AD1F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r>
              <a:rPr lang="en-US" dirty="0"/>
              <a:t>Gravitational Waves and 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9537F-6B9A-E14E-9876-FE0CA8E9E5E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093519"/>
            <a:ext cx="4396156" cy="5002481"/>
          </a:xfrm>
        </p:spPr>
        <p:txBody>
          <a:bodyPr/>
          <a:lstStyle/>
          <a:p>
            <a:r>
              <a:rPr lang="en-US" sz="2400" dirty="0"/>
              <a:t>GW come from mass motions, so bulk of NS is involved</a:t>
            </a:r>
          </a:p>
          <a:p>
            <a:r>
              <a:rPr lang="en-US" sz="2400" dirty="0"/>
              <a:t>GW can tell us about cold matter (NS pre-merger) or hot (post-merger, SN)</a:t>
            </a:r>
          </a:p>
          <a:p>
            <a:r>
              <a:rPr lang="en-US" sz="2400" dirty="0"/>
              <a:t>Various quantities matter for different GW observations; all depend on the EOS, so this gives us self-consistency checks</a:t>
            </a:r>
          </a:p>
        </p:txBody>
      </p:sp>
      <p:pic>
        <p:nvPicPr>
          <p:cNvPr id="8" name="Content Placeholder 7" descr="A bright light in the sky&#10;&#10;Description automatically generated with low confidence">
            <a:extLst>
              <a:ext uri="{FF2B5EF4-FFF2-40B4-BE49-F238E27FC236}">
                <a16:creationId xmlns:a16="http://schemas.microsoft.com/office/drawing/2014/main" id="{3C1E524A-5D90-934E-AB61-DA0EBFF0CC3A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105401" y="1093519"/>
            <a:ext cx="3581399" cy="2344657"/>
          </a:xfrm>
        </p:spPr>
      </p:pic>
      <p:pic>
        <p:nvPicPr>
          <p:cNvPr id="10" name="Content Placeholder 9" descr="A colorful nebula in space&#10;&#10;Description automatically generated with low confidence">
            <a:extLst>
              <a:ext uri="{FF2B5EF4-FFF2-40B4-BE49-F238E27FC236}">
                <a16:creationId xmlns:a16="http://schemas.microsoft.com/office/drawing/2014/main" id="{9E7A815E-E234-234E-B372-5082ED36C104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5486400" y="3452031"/>
            <a:ext cx="2895600" cy="28956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14A883-1D8D-8547-9F48-15E8715E7A7B}"/>
              </a:ext>
            </a:extLst>
          </p:cNvPr>
          <p:cNvSpPr txBox="1"/>
          <p:nvPr/>
        </p:nvSpPr>
        <p:spPr>
          <a:xfrm>
            <a:off x="5257800" y="6347631"/>
            <a:ext cx="3376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Both images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909220826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17016</TotalTime>
  <Words>1109</Words>
  <Application>Microsoft Office PowerPoint</Application>
  <PresentationFormat>On-screen Show (4:3)</PresentationFormat>
  <Paragraphs>156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Symbol</vt:lpstr>
      <vt:lpstr>Wingdings</vt:lpstr>
      <vt:lpstr>Textured</vt:lpstr>
      <vt:lpstr>PREX/CREX and Astronomical Observations of Neutron Stars  </vt:lpstr>
      <vt:lpstr>Plan of Talk</vt:lpstr>
      <vt:lpstr>Why Study Neutron Stars?</vt:lpstr>
      <vt:lpstr>A Special State</vt:lpstr>
      <vt:lpstr>A Confession</vt:lpstr>
      <vt:lpstr>NS masses</vt:lpstr>
      <vt:lpstr>Double NS Masses</vt:lpstr>
      <vt:lpstr>~2 Msun Neutron Stars</vt:lpstr>
      <vt:lpstr>Gravitational Waves and NS</vt:lpstr>
      <vt:lpstr>NS tides from GW</vt:lpstr>
      <vt:lpstr>The Importance of Radii</vt:lpstr>
      <vt:lpstr>The NICER Idea in Brief</vt:lpstr>
      <vt:lpstr>Mass-Radius Posteriors for J0030</vt:lpstr>
      <vt:lpstr>J0740 NICER+XMM: M and R</vt:lpstr>
      <vt:lpstr>Information about the EOS</vt:lpstr>
      <vt:lpstr>Inferring the EOS</vt:lpstr>
      <vt:lpstr>J0030, J0740, Other Measurements Provide Tight EOS Constraints</vt:lpstr>
      <vt:lpstr>Tight Mass-Radius Constraints</vt:lpstr>
      <vt:lpstr>Impact of PREX/CREX</vt:lpstr>
      <vt:lpstr>Tidal Deformability at M=1.4Msun</vt:lpstr>
      <vt:lpstr>Radius at M=1.4 Msun</vt:lpstr>
      <vt:lpstr>Maximum Mass</vt:lpstr>
      <vt:lpstr>Maximum Central Density</vt:lpstr>
      <vt:lpstr>Conclusions and Future Work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Holes:  Not Just a Theory Anymore!</dc:title>
  <dc:creator>Christopher Reynolds</dc:creator>
  <cp:lastModifiedBy>Sadie Cherry</cp:lastModifiedBy>
  <cp:revision>1171</cp:revision>
  <cp:lastPrinted>2009-11-29T13:58:22Z</cp:lastPrinted>
  <dcterms:created xsi:type="dcterms:W3CDTF">2007-01-16T18:21:37Z</dcterms:created>
  <dcterms:modified xsi:type="dcterms:W3CDTF">2023-06-29T19:35:33Z</dcterms:modified>
</cp:coreProperties>
</file>