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3"/>
  </p:notesMasterIdLst>
  <p:handoutMasterIdLst>
    <p:handoutMasterId r:id="rId74"/>
  </p:handoutMasterIdLst>
  <p:sldIdLst>
    <p:sldId id="2347" r:id="rId2"/>
    <p:sldId id="2192" r:id="rId3"/>
    <p:sldId id="2481" r:id="rId4"/>
    <p:sldId id="2220" r:id="rId5"/>
    <p:sldId id="1937" r:id="rId6"/>
    <p:sldId id="1938" r:id="rId7"/>
    <p:sldId id="1939" r:id="rId8"/>
    <p:sldId id="1941" r:id="rId9"/>
    <p:sldId id="1944" r:id="rId10"/>
    <p:sldId id="1942" r:id="rId11"/>
    <p:sldId id="1943" r:id="rId12"/>
    <p:sldId id="2011" r:id="rId13"/>
    <p:sldId id="2374" r:id="rId14"/>
    <p:sldId id="2428" r:id="rId15"/>
    <p:sldId id="2451" r:id="rId16"/>
    <p:sldId id="2225" r:id="rId17"/>
    <p:sldId id="2453" r:id="rId18"/>
    <p:sldId id="2497" r:id="rId19"/>
    <p:sldId id="2499" r:id="rId20"/>
    <p:sldId id="2283" r:id="rId21"/>
    <p:sldId id="2355" r:id="rId22"/>
    <p:sldId id="2356" r:id="rId23"/>
    <p:sldId id="2339" r:id="rId24"/>
    <p:sldId id="2261" r:id="rId25"/>
    <p:sldId id="2545" r:id="rId26"/>
    <p:sldId id="2197" r:id="rId27"/>
    <p:sldId id="2284" r:id="rId28"/>
    <p:sldId id="2455" r:id="rId29"/>
    <p:sldId id="2597" r:id="rId30"/>
    <p:sldId id="2608" r:id="rId31"/>
    <p:sldId id="2607" r:id="rId32"/>
    <p:sldId id="2599" r:id="rId33"/>
    <p:sldId id="2600" r:id="rId34"/>
    <p:sldId id="2396" r:id="rId35"/>
    <p:sldId id="2427" r:id="rId36"/>
    <p:sldId id="2430" r:id="rId37"/>
    <p:sldId id="2541" r:id="rId38"/>
    <p:sldId id="2484" r:id="rId39"/>
    <p:sldId id="2487" r:id="rId40"/>
    <p:sldId id="2542" r:id="rId41"/>
    <p:sldId id="2328" r:id="rId42"/>
    <p:sldId id="2580" r:id="rId43"/>
    <p:sldId id="2583" r:id="rId44"/>
    <p:sldId id="2443" r:id="rId45"/>
    <p:sldId id="2603" r:id="rId46"/>
    <p:sldId id="2606" r:id="rId47"/>
    <p:sldId id="2543" r:id="rId48"/>
    <p:sldId id="2588" r:id="rId49"/>
    <p:sldId id="2548" r:id="rId50"/>
    <p:sldId id="2549" r:id="rId51"/>
    <p:sldId id="2550" r:id="rId52"/>
    <p:sldId id="2578" r:id="rId53"/>
    <p:sldId id="2595" r:id="rId54"/>
    <p:sldId id="2596" r:id="rId55"/>
    <p:sldId id="2554" r:id="rId56"/>
    <p:sldId id="2572" r:id="rId57"/>
    <p:sldId id="2574" r:id="rId58"/>
    <p:sldId id="2571" r:id="rId59"/>
    <p:sldId id="2560" r:id="rId60"/>
    <p:sldId id="2576" r:id="rId61"/>
    <p:sldId id="2577" r:id="rId62"/>
    <p:sldId id="2565" r:id="rId63"/>
    <p:sldId id="2563" r:id="rId64"/>
    <p:sldId id="2568" r:id="rId65"/>
    <p:sldId id="2569" r:id="rId66"/>
    <p:sldId id="2570" r:id="rId67"/>
    <p:sldId id="2363" r:id="rId68"/>
    <p:sldId id="2463" r:id="rId69"/>
    <p:sldId id="2524" r:id="rId70"/>
    <p:sldId id="2605" r:id="rId71"/>
    <p:sldId id="2551" r:id="rId72"/>
  </p:sldIdLst>
  <p:sldSz cx="12192000" cy="6858000"/>
  <p:notesSz cx="7315200" cy="9601200"/>
  <p:custDataLst>
    <p:tags r:id="rId7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CC9900"/>
    <a:srgbClr val="FFCD3F"/>
    <a:srgbClr val="9966FF"/>
    <a:srgbClr val="FFC319"/>
    <a:srgbClr val="F2B300"/>
    <a:srgbClr val="FFFF99"/>
    <a:srgbClr val="FFFFCC"/>
    <a:srgbClr val="00FFFF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94974" autoAdjust="0"/>
  </p:normalViewPr>
  <p:slideViewPr>
    <p:cSldViewPr>
      <p:cViewPr varScale="1">
        <p:scale>
          <a:sx n="130" d="100"/>
          <a:sy n="130" d="100"/>
        </p:scale>
        <p:origin x="86" y="34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90" d="100"/>
        <a:sy n="190" d="100"/>
      </p:scale>
      <p:origin x="0" y="-12682"/>
    </p:cViewPr>
  </p:sorterViewPr>
  <p:notesViewPr>
    <p:cSldViewPr>
      <p:cViewPr varScale="1">
        <p:scale>
          <a:sx n="84" d="100"/>
          <a:sy n="84" d="100"/>
        </p:scale>
        <p:origin x="3792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handoutMaster" Target="handoutMasters/handoutMaster1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notesMaster" Target="notesMasters/notesMaster1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handoutMasters/_rels/handout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 descr="slide footer_blue_646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044464"/>
            <a:ext cx="9753600" cy="556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7" descr="slide header_646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438400" y="0"/>
            <a:ext cx="9753600" cy="163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5747" tIns="47873" rIns="95747" bIns="47873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83201" y="160020"/>
            <a:ext cx="2030307" cy="320040"/>
          </a:xfrm>
          <a:prstGeom prst="rect">
            <a:avLst/>
          </a:prstGeom>
        </p:spPr>
        <p:txBody>
          <a:bodyPr vert="horz" lIns="95747" tIns="47873" rIns="95747" bIns="47873" rtlCol="0"/>
          <a:lstStyle>
            <a:lvl1pPr algn="r">
              <a:defRPr sz="1300"/>
            </a:lvl1pPr>
          </a:lstStyle>
          <a:p>
            <a:fld id="{80B18B65-4CBA-DB46-9D73-AD0C58E7BE22}" type="datetime1">
              <a:rPr lang="en-US" smtClean="0"/>
              <a:pPr/>
              <a:t>6/29/2023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812800" y="9041131"/>
            <a:ext cx="5852160" cy="240030"/>
          </a:xfrm>
          <a:prstGeom prst="rect">
            <a:avLst/>
          </a:prstGeom>
        </p:spPr>
        <p:txBody>
          <a:bodyPr vert="horz" lIns="95747" tIns="47873" rIns="95747" bIns="47873" rtlCol="0" anchor="b"/>
          <a:lstStyle>
            <a:lvl1pPr algn="l">
              <a:defRPr sz="1300"/>
            </a:lvl1pPr>
          </a:lstStyle>
          <a:p>
            <a:r>
              <a:rPr lang="en-US"/>
              <a:t>Go to ”Insert (View) | Header and Footer" to add your organization, sponsor, meeting name here; then, click "Apply to All"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6746241" y="9119474"/>
            <a:ext cx="567267" cy="480060"/>
          </a:xfrm>
          <a:prstGeom prst="rect">
            <a:avLst/>
          </a:prstGeom>
        </p:spPr>
        <p:txBody>
          <a:bodyPr vert="horz" lIns="95747" tIns="47873" rIns="95747" bIns="47873" rtlCol="0" anchor="b"/>
          <a:lstStyle>
            <a:lvl1pPr algn="r">
              <a:defRPr sz="1300"/>
            </a:lvl1pPr>
          </a:lstStyle>
          <a:p>
            <a:fld id="{9CA05E24-A365-DF40-BF27-0C4D1E380F5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5863581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5747" tIns="47873" rIns="95747" bIns="47873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5747" tIns="47873" rIns="95747" bIns="47873" rtlCol="0"/>
          <a:lstStyle>
            <a:lvl1pPr algn="r">
              <a:defRPr sz="1300"/>
            </a:lvl1pPr>
          </a:lstStyle>
          <a:p>
            <a:fld id="{4C269693-4B73-3F4B-BE08-27CE2957F7EB}" type="datetime1">
              <a:rPr lang="en-US" smtClean="0"/>
              <a:pPr/>
              <a:t>6/29/2023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19138"/>
            <a:ext cx="64008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747" tIns="47873" rIns="95747" bIns="47873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5747" tIns="47873" rIns="95747" bIns="47873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5747" tIns="47873" rIns="95747" bIns="47873" rtlCol="0" anchor="b"/>
          <a:lstStyle>
            <a:lvl1pPr algn="l">
              <a:defRPr sz="1300"/>
            </a:lvl1pPr>
          </a:lstStyle>
          <a:p>
            <a:r>
              <a:rPr lang="en-US"/>
              <a:t>Go to ”Insert (View) | Header and Footer" to add your organization, sponsor, meeting name here; then, click "Apply to All"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5747" tIns="47873" rIns="95747" bIns="47873" rtlCol="0" anchor="b"/>
          <a:lstStyle>
            <a:lvl1pPr algn="r">
              <a:defRPr sz="1300"/>
            </a:lvl1pPr>
          </a:lstStyle>
          <a:p>
            <a:fld id="{BB1A7F71-A600-874B-8C52-75C3F91F2DF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900987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19138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20+5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Go to ”Insert (View) | Header and Footer" to add your organization, sponsor, meeting name here; then, click "Apply to All"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B1A7F71-A600-874B-8C52-75C3F91F2DFD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5831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 journal = "Phys. </a:t>
            </a:r>
            <a:r>
              <a:rPr lang="fr-FR" dirty="0" err="1"/>
              <a:t>Rev</a:t>
            </a:r>
            <a:r>
              <a:rPr lang="fr-FR" dirty="0"/>
              <a:t>. </a:t>
            </a:r>
            <a:r>
              <a:rPr lang="fr-FR" dirty="0" err="1"/>
              <a:t>Lett</a:t>
            </a:r>
            <a:r>
              <a:rPr lang="fr-FR" dirty="0"/>
              <a:t>.",</a:t>
            </a:r>
          </a:p>
          <a:p>
            <a:r>
              <a:rPr lang="fr-FR" dirty="0"/>
              <a:t>    volume = "128",</a:t>
            </a:r>
          </a:p>
          <a:p>
            <a:r>
              <a:rPr lang="fr-FR" dirty="0"/>
              <a:t>    </a:t>
            </a:r>
            <a:r>
              <a:rPr lang="fr-FR" dirty="0" err="1"/>
              <a:t>number</a:t>
            </a:r>
            <a:r>
              <a:rPr lang="fr-FR" dirty="0"/>
              <a:t> = "13",</a:t>
            </a:r>
          </a:p>
          <a:p>
            <a:r>
              <a:rPr lang="fr-FR" dirty="0"/>
              <a:t>    pages = "132003",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Go to ”Insert (View) | Header and Footer" to add your organization, sponsor, meeting name here; then, click "Apply to All"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1A7F71-A600-874B-8C52-75C3F91F2DFD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0118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Go to ”Insert (View) | Header and Footer" to add your organization, sponsor, meeting name here; then, click "Apply to All"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1A7F71-A600-874B-8C52-75C3F91F2DFD}" type="slidenum">
              <a:rPr lang="en-US" smtClean="0"/>
              <a:pPr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1070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Go to ”Insert (View) | Header and Footer" to add your organization, sponsor, meeting name here; then, click "Apply to All"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1A7F71-A600-874B-8C52-75C3F91F2DFD}" type="slidenum">
              <a:rPr lang="en-US" smtClean="0"/>
              <a:pPr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8364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Go to ”Insert (View) | Header and Footer" to add your organization, sponsor, meeting name here; then, click "Apply to All"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1A7F71-A600-874B-8C52-75C3F91F2DFD}" type="slidenum">
              <a:rPr lang="en-US" smtClean="0"/>
              <a:pPr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4319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4241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0" y="-1278447"/>
            <a:ext cx="12192000" cy="1042416"/>
          </a:xfrm>
          <a:prstGeom prst="rect">
            <a:avLst/>
          </a:prstGeom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314451" y="1671639"/>
            <a:ext cx="10261600" cy="1069975"/>
          </a:xfrm>
        </p:spPr>
        <p:txBody>
          <a:bodyPr/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14451" y="3125788"/>
            <a:ext cx="85344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9" name="Picture 8" descr="title footer_Blue_646.jpg"/>
          <p:cNvPicPr>
            <a:picLocks noChangeAspect="1"/>
          </p:cNvPicPr>
          <p:nvPr userDrawn="1"/>
        </p:nvPicPr>
        <p:blipFill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6794500"/>
            <a:ext cx="12192000" cy="63500"/>
          </a:xfrm>
          <a:prstGeom prst="rect">
            <a:avLst/>
          </a:prstGeom>
          <a:gradFill flip="none" rotWithShape="0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  <a:ln w="9525">
            <a:noFill/>
            <a:miter lim="800000"/>
            <a:headEnd/>
            <a:tailEnd/>
          </a:ln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0"/>
            <a:ext cx="1067274" cy="10668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/>
        </p:nvSpPr>
        <p:spPr>
          <a:xfrm>
            <a:off x="153964" y="228600"/>
            <a:ext cx="13700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800" b="1" dirty="0">
                <a:solidFill>
                  <a:schemeClr val="accent1">
                    <a:lumMod val="50000"/>
                  </a:schemeClr>
                </a:solidFill>
                <a:latin typeface="Adobe Hebrew" charset="0"/>
                <a:ea typeface="Adobe Hebrew" charset="0"/>
                <a:cs typeface="Adobe Hebrew" charset="0"/>
              </a:rPr>
              <a:t>NANJING</a:t>
            </a:r>
            <a:r>
              <a:rPr kumimoji="1" lang="zh-CN" altLang="en-US" sz="1800" b="1" dirty="0">
                <a:solidFill>
                  <a:schemeClr val="accent1">
                    <a:lumMod val="50000"/>
                  </a:schemeClr>
                </a:solidFill>
                <a:latin typeface="Adobe Hebrew" charset="0"/>
                <a:ea typeface="Adobe Hebrew" charset="0"/>
                <a:cs typeface="Adobe Hebrew" charset="0"/>
              </a:rPr>
              <a:t> </a:t>
            </a:r>
          </a:p>
        </p:txBody>
      </p:sp>
      <p:sp>
        <p:nvSpPr>
          <p:cNvPr id="4" name="文本框 3"/>
          <p:cNvSpPr txBox="1"/>
          <p:nvPr userDrawn="1"/>
        </p:nvSpPr>
        <p:spPr>
          <a:xfrm>
            <a:off x="240506" y="515035"/>
            <a:ext cx="18168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b="1" dirty="0">
                <a:solidFill>
                  <a:schemeClr val="accent1">
                    <a:lumMod val="50000"/>
                  </a:schemeClr>
                </a:solidFill>
                <a:latin typeface="Adobe Hebrew" charset="0"/>
                <a:ea typeface="Adobe Hebrew" charset="0"/>
                <a:cs typeface="Adobe Hebrew" charset="0"/>
              </a:rPr>
              <a:t>UNIVERSITY</a:t>
            </a:r>
            <a:endParaRPr kumimoji="1" lang="zh-CN" altLang="en-US" b="1" dirty="0">
              <a:solidFill>
                <a:schemeClr val="accent1">
                  <a:lumMod val="50000"/>
                </a:schemeClr>
              </a:solidFill>
              <a:latin typeface="Adobe Hebrew" charset="0"/>
              <a:ea typeface="Adobe Hebrew" charset="0"/>
              <a:cs typeface="Adobe Hebrew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.                                       Summer JLab Hall A/C Meeting                                           (68)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Craig Roberts: cdroberts@nju.edu.cn  433 .. 23/06/29 09:45 .."Emergence of Hadron Mass and Structure "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>
            <a:lvl1pPr>
              <a:defRPr sz="2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.                                       Summer JLab Hall A/C Meeting                                           (68)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Craig Roberts: cdroberts@nju.edu.cn  433 .. 23/06/29 09:45 .."Emergence of Hadron Mass and Structure "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1143000"/>
          </a:xfrm>
        </p:spPr>
        <p:txBody>
          <a:bodyPr/>
          <a:lstStyle>
            <a:lvl1pPr>
              <a:defRPr sz="2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 typeface="Wingdings" pitchFamily="2" charset="2"/>
              <a:buChar char="Ø"/>
              <a:defRPr sz="2200">
                <a:solidFill>
                  <a:schemeClr val="tx2">
                    <a:lumMod val="75000"/>
                  </a:schemeClr>
                </a:solidFill>
              </a:defRPr>
            </a:lvl1pPr>
            <a:lvl2pPr>
              <a:defRPr sz="2000">
                <a:solidFill>
                  <a:schemeClr val="tx2">
                    <a:lumMod val="75000"/>
                  </a:schemeClr>
                </a:solidFill>
              </a:defRPr>
            </a:lvl2pPr>
            <a:lvl3pPr>
              <a:defRPr sz="1600">
                <a:solidFill>
                  <a:schemeClr val="tx2">
                    <a:lumMod val="75000"/>
                  </a:schemeClr>
                </a:solidFill>
              </a:defRPr>
            </a:lvl3pPr>
            <a:lvl4pPr>
              <a:defRPr sz="1600">
                <a:solidFill>
                  <a:schemeClr val="tx2">
                    <a:lumMod val="75000"/>
                  </a:schemeClr>
                </a:solidFill>
              </a:defRPr>
            </a:lvl4pPr>
            <a:lvl5pPr>
              <a:defRPr sz="1600">
                <a:solidFill>
                  <a:schemeClr val="tx2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68684" y="6611938"/>
            <a:ext cx="4523316" cy="255011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/>
              <a:t>.                                       Summer JLab Hall A/C Meeting                                           (68)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/>
              <a:t>Craig Roberts: cdroberts@nju.edu.cn  433 .. 23/06/29 09:45 .."Emergence of Hadron Mass and Structure "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63084" y="4406901"/>
            <a:ext cx="10363200" cy="1362075"/>
          </a:xfrm>
        </p:spPr>
        <p:txBody>
          <a:bodyPr/>
          <a:lstStyle>
            <a:lvl1pPr algn="l">
              <a:defRPr sz="3000" b="1" cap="none" baseline="0"/>
            </a:lvl1pPr>
          </a:lstStyle>
          <a:p>
            <a:r>
              <a:rPr lang="en-US" dirty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45400" y="6629400"/>
            <a:ext cx="4704744" cy="381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.                                       Summer JLab Hall A/C Meeting                                           (68)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Craig Roberts: cdroberts@nju.edu.cn  433 .. 23/06/29 09:45 .."Emergence of Hadron Mass and Structure "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1143000"/>
          </a:xfrm>
        </p:spPr>
        <p:txBody>
          <a:bodyPr/>
          <a:lstStyle>
            <a:lvl1pPr>
              <a:defRPr sz="2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 u="none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88358" y="6629400"/>
            <a:ext cx="4394201" cy="228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.                                       Summer JLab Hall A/C Meeting                                           (68)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Craig Roberts: cdroberts@nju.edu.cn  433 .. 23/06/29 09:45 .."Emergence of Hadron Mass and Structure "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.                                       Summer JLab Hall A/C Meeting                                           (68)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Craig Roberts: cdroberts@nju.edu.cn  433 .. 23/06/29 09:45 .."Emergence of Hadron Mass and Structure "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US"/>
              <a:t>.                                       Summer JLab Hall A/C Meeting                                           (68)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US"/>
              <a:t>Craig Roberts: cdroberts@nju.edu.cn  433 .. 23/06/29 09:45 .."Emergence of Hadron Mass and Structure "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.                                       Summer JLab Hall A/C Meeting                                           (68)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Craig Roberts: cdroberts@nju.edu.cn  433 .. 23/06/29 09:45 .."Emergence of Hadron Mass and Structure "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479550"/>
          </a:xfrm>
        </p:spPr>
        <p:txBody>
          <a:bodyPr anchor="t"/>
          <a:lstStyle>
            <a:lvl1pPr algn="l">
              <a:defRPr sz="26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752601"/>
            <a:ext cx="4011084" cy="4419600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13357" y="6596148"/>
            <a:ext cx="4868025" cy="228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.                                       Summer JLab Hall A/C Meeting                                           (68)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Craig Roberts: cdroberts@nju.edu.cn  433 .. 23/06/29 09:45 .."Emergence of Hadron Mass and Structure "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6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.                                       Summer JLab Hall A/C Meeting                                           (68)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Craig Roberts: cdroberts@nju.edu.cn  433 .. 23/06/29 09:45 .."Emergence of Hadron Mass and Structure "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54699"/>
            <a:ext cx="12192000" cy="530352"/>
          </a:xfrm>
          <a:prstGeom prst="rect">
            <a:avLst/>
          </a:prstGeom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39631" y="1018446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387110" y="6505575"/>
            <a:ext cx="2796116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i="1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US"/>
              <a:t>.                                       Summer JLab Hall A/C Meeting                                           (68)</a:t>
            </a:r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876301" y="6307138"/>
            <a:ext cx="7922684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900" i="1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US"/>
              <a:t>Craig Roberts: cdroberts@nju.edu.cn  433 .. 23/06/29 09:45 .."Emergence of Hadron Mass and Structure "</a:t>
            </a: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480801" y="6489701"/>
            <a:ext cx="512233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900"/>
            </a:lvl1pPr>
          </a:lstStyle>
          <a:p>
            <a:fld id="{87034D8C-3CB4-402A-BC46-2AB14C0FE90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5849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Wingdings" pitchFamily="2" charset="2"/>
        <a:buChar char="§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Char char="–"/>
        <a:defRPr sz="16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Char char="•"/>
        <a:defRPr sz="1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Char char="–"/>
        <a:defRPr sz="14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g"/><Relationship Id="rId4" Type="http://schemas.openxmlformats.org/officeDocument/2006/relationships/hyperlink" Target="http://inp.nju.edu.cn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0.png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5.png"/><Relationship Id="rId7" Type="http://schemas.openxmlformats.org/officeDocument/2006/relationships/hyperlink" Target="https://inspirehep.net/literature/2637736" TargetMode="External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com/url?q=http%3A%2F%2Fcpc.ihep.ac.cn%2Farticle%2Fdoi%2F10.1088%2F1674-1137%2F44%2F8%2F083102&amp;sa=D&amp;sntz=1&amp;usg=AFQjCNG6FBW7FVAvE_kugoNC2xYymh1WmA" TargetMode="External"/><Relationship Id="rId5" Type="http://schemas.openxmlformats.org/officeDocument/2006/relationships/hyperlink" Target="http://www.google.com/url?q=http%3A%2F%2Finspirehep.net%2Frecord%2F1771514%3Fln%3Den&amp;sa=D&amp;sntz=1&amp;usg=AFQjCNET20BeXjPH93dCyyROC0b_FEzg6w" TargetMode="External"/><Relationship Id="rId4" Type="http://schemas.openxmlformats.org/officeDocument/2006/relationships/hyperlink" Target="http://inspirehep.net/record/1504060?ln=en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2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62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q=https%3A%2F%2Finspirehep.net%2Fliterature%2F1844559&amp;sa=D&amp;sntz=1&amp;usg=AFQjCNFJw7F_vW8UdQ7CIDmvdhZVnOUo-A" TargetMode="External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7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79.png"/><Relationship Id="rId7" Type="http://schemas.openxmlformats.org/officeDocument/2006/relationships/hyperlink" Target="http://inspirehep.net/record/1517490?ln=en" TargetMode="External"/><Relationship Id="rId2" Type="http://schemas.openxmlformats.org/officeDocument/2006/relationships/image" Target="../media/image39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0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3.jpg"/><Relationship Id="rId4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0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hyperlink" Target="http://www.google.com/url?q=http%3A%2F%2Finspirehep.net%2Frecord%2F1744597%3Fln%3Den&amp;sa=D&amp;sntz=1&amp;usg=AOvVaw01iiOHhwzAqUsH29mcE6RK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google.com/url?q=https%3A%2F%2Finspirehep.net%2Fliterature%2F1844559&amp;sa=D&amp;sntz=1&amp;usg=AFQjCNFJw7F_vW8UdQ7CIDmvdhZVnOUo-A" TargetMode="External"/><Relationship Id="rId4" Type="http://schemas.openxmlformats.org/officeDocument/2006/relationships/hyperlink" Target="http://www.google.com/url?q=http%3A%2F%2Finspirehep.net%2Frecord%2F1517490%3Fln%3Den&amp;sa=D&amp;sntz=1&amp;usg=AOvVaw2zJUluoyamNj_syjuA0bi9" TargetMode="Externa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48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0.png"/><Relationship Id="rId4" Type="http://schemas.openxmlformats.org/officeDocument/2006/relationships/image" Target="../media/image50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1.png"/><Relationship Id="rId4" Type="http://schemas.openxmlformats.org/officeDocument/2006/relationships/image" Target="../media/image4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00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3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7" Type="http://schemas.openxmlformats.org/officeDocument/2006/relationships/image" Target="../media/image37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7.jpg"/><Relationship Id="rId5" Type="http://schemas.openxmlformats.org/officeDocument/2006/relationships/image" Target="../media/image341.png"/><Relationship Id="rId4" Type="http://schemas.openxmlformats.org/officeDocument/2006/relationships/image" Target="../media/image441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0.pn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0.pn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jpg"/><Relationship Id="rId4" Type="http://schemas.openxmlformats.org/officeDocument/2006/relationships/image" Target="../media/image4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431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google.com/url?q=https%3A%2F%2Fjournals.aps.org%2Fprd%2Fabstract%2F10.1103%2FPhysRevD.106.054031&amp;sa=D&amp;sntz=1&amp;usg=AOvVaw2txouFeqvCYJnDF6aXK5QM" TargetMode="External"/><Relationship Id="rId4" Type="http://schemas.openxmlformats.org/officeDocument/2006/relationships/image" Target="../media/image450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29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3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gle.com/url?q=https%3A%2F%2Finp.nju.edu.cn%2FPublications%2FBytime%2F20210827%2Fi205272.html&amp;sa=D&amp;sntz=1&amp;usg=AOvVaw2R5qtTDbv3c5-w9iSVjUtD" TargetMode="External"/><Relationship Id="rId3" Type="http://schemas.openxmlformats.org/officeDocument/2006/relationships/image" Target="../media/image73.png"/><Relationship Id="rId7" Type="http://schemas.openxmlformats.org/officeDocument/2006/relationships/image" Target="../media/image49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g"/><Relationship Id="rId5" Type="http://schemas.openxmlformats.org/officeDocument/2006/relationships/image" Target="../media/image70.jpg"/><Relationship Id="rId10" Type="http://schemas.openxmlformats.org/officeDocument/2006/relationships/hyperlink" Target="https://www.google.com/url?q=https%3A%2F%2Fiopscience.iop.org%2Fjournal%2F0256-307X%2Fpage%2FExpress_Letters&amp;sa=D&amp;sntz=1&amp;usg=AOvVaw1wr4Zzihwh798kH9caBrrC" TargetMode="External"/><Relationship Id="rId4" Type="http://schemas.openxmlformats.org/officeDocument/2006/relationships/image" Target="../media/image69.jpg"/><Relationship Id="rId9" Type="http://schemas.openxmlformats.org/officeDocument/2006/relationships/hyperlink" Target="https://www.google.com/url?q=https%3A%2F%2Finspirehep.net%2Fliterature%2F1912339&amp;sa=D&amp;sntz=1&amp;usg=AOvVaw1rCIDDCEIyn_tYY0PdL5w9" TargetMode="Externa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gle.com/url?q=https%3A%2F%2Fwww.sciencedirect.com%2Fscience%2Farticle%2Fpii%2FS0370269322002647%3Fvia%253Dihub&amp;sa=D&amp;sntz=1&amp;usg=AOvVaw2XCeRugM2hP-Ri_ccA6g_g" TargetMode="External"/><Relationship Id="rId3" Type="http://schemas.openxmlformats.org/officeDocument/2006/relationships/image" Target="../media/image56.png"/><Relationship Id="rId7" Type="http://schemas.openxmlformats.org/officeDocument/2006/relationships/hyperlink" Target="https://www.google.com/url?q=https%3A%2F%2Finspirehep.net%2Fliterature%2F2043437&amp;sa=D&amp;sntz=1&amp;usg=AOvVaw05s_GZBYDeuYfzgFKdH72t" TargetMode="External"/><Relationship Id="rId12" Type="http://schemas.openxmlformats.org/officeDocument/2006/relationships/image" Target="../media/image600.pn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google.com/url?q=https%3A%2F%2Finp.nju.edu.cn%2FPublications%2FBytime%2F20220303%2Fi218948.html&amp;sa=D&amp;sntz=1&amp;usg=AOvVaw2wmNyz2G2DtQQeyWnHOuLr" TargetMode="External"/><Relationship Id="rId11" Type="http://schemas.openxmlformats.org/officeDocument/2006/relationships/hyperlink" Target="https://www.google.com/url?q=https%3A%2F%2Fdoi.org%2F10.1016%2Fj.physletb.2022.137078&amp;sa=D&amp;sntz=1&amp;usg=AOvVaw2MAljh1gZjwtr6Ba6yQhvC" TargetMode="External"/><Relationship Id="rId5" Type="http://schemas.openxmlformats.org/officeDocument/2006/relationships/image" Target="../media/image73.jpg"/><Relationship Id="rId10" Type="http://schemas.openxmlformats.org/officeDocument/2006/relationships/hyperlink" Target="https://www.google.com/url?q=https%3A%2F%2Finspirehep.net%2Fliterature%2F2014065&amp;sa=D&amp;sntz=1&amp;usg=AOvVaw3jn3u7a94qPXrTY2rN0Gzs" TargetMode="External"/><Relationship Id="rId4" Type="http://schemas.openxmlformats.org/officeDocument/2006/relationships/image" Target="../media/image72.jpg"/><Relationship Id="rId9" Type="http://schemas.openxmlformats.org/officeDocument/2006/relationships/hyperlink" Target="https://www.google.com/url?q=https%3A%2F%2Finp.nju.edu.cn%2FPublications%2FBytime%2F20220121%2Fi218103.html&amp;sa=D&amp;sntz=1&amp;usg=AOvVaw1af4TDWmyfuDmQJSYzTj6z" TargetMode="Externa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0.pn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jpg"/><Relationship Id="rId5" Type="http://schemas.openxmlformats.org/officeDocument/2006/relationships/image" Target="../media/image58.png"/><Relationship Id="rId4" Type="http://schemas.openxmlformats.org/officeDocument/2006/relationships/image" Target="../media/image75.jp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jp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1.png"/><Relationship Id="rId4" Type="http://schemas.openxmlformats.org/officeDocument/2006/relationships/image" Target="../media/image78.jp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70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inspirehep.net/literature/2654038" TargetMode="External"/><Relationship Id="rId5" Type="http://schemas.openxmlformats.org/officeDocument/2006/relationships/hyperlink" Target="https://inp.nju.edu.cn/Publications/Bytime/20230426/i244426.html" TargetMode="External"/><Relationship Id="rId4" Type="http://schemas.openxmlformats.org/officeDocument/2006/relationships/image" Target="../media/image79.jp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0.png"/><Relationship Id="rId5" Type="http://schemas.openxmlformats.org/officeDocument/2006/relationships/image" Target="../media/image82.jpg"/><Relationship Id="rId4" Type="http://schemas.openxmlformats.org/officeDocument/2006/relationships/image" Target="../media/image81.jp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0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jpg"/><Relationship Id="rId4" Type="http://schemas.openxmlformats.org/officeDocument/2006/relationships/image" Target="../media/image84.jp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0.png"/><Relationship Id="rId2" Type="http://schemas.openxmlformats.org/officeDocument/2006/relationships/image" Target="../media/image451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7" Type="http://schemas.openxmlformats.org/officeDocument/2006/relationships/hyperlink" Target="https://inspirehep.net/literature/1928647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inp.nju.edu.cn/Publications/Bytime/20210922/i206237.html" TargetMode="External"/><Relationship Id="rId5" Type="http://schemas.openxmlformats.org/officeDocument/2006/relationships/hyperlink" Target="https://arxiv.org/search/hep-ph?searchtype=author&amp;query=Raya%2C+K" TargetMode="External"/><Relationship Id="rId4" Type="http://schemas.openxmlformats.org/officeDocument/2006/relationships/image" Target="../media/image48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00.png"/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inspirehep.net/literature/1844559" TargetMode="External"/><Relationship Id="rId4" Type="http://schemas.openxmlformats.org/officeDocument/2006/relationships/image" Target="../media/image88.jp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10.png"/><Relationship Id="rId2" Type="http://schemas.openxmlformats.org/officeDocument/2006/relationships/image" Target="../media/image5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jpg"/><Relationship Id="rId5" Type="http://schemas.openxmlformats.org/officeDocument/2006/relationships/image" Target="../media/image84.jpg"/><Relationship Id="rId4" Type="http://schemas.openxmlformats.org/officeDocument/2006/relationships/image" Target="../media/image85.jp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jpg"/><Relationship Id="rId5" Type="http://schemas.openxmlformats.org/officeDocument/2006/relationships/image" Target="../media/image530.png"/><Relationship Id="rId4" Type="http://schemas.openxmlformats.org/officeDocument/2006/relationships/image" Target="../media/image6100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0.png"/><Relationship Id="rId2" Type="http://schemas.openxmlformats.org/officeDocument/2006/relationships/image" Target="../media/image650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hyperlink" Target="https://inp.nju.edu.cn/Publications/Bytime/20210922/i206237.html" TargetMode="External"/><Relationship Id="rId3" Type="http://schemas.openxmlformats.org/officeDocument/2006/relationships/image" Target="../media/image720.png"/><Relationship Id="rId7" Type="http://schemas.openxmlformats.org/officeDocument/2006/relationships/hyperlink" Target="https://arxiv.org/search/hep-ph?searchtype=author&amp;query=Raya%2C+K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jpg"/><Relationship Id="rId5" Type="http://schemas.openxmlformats.org/officeDocument/2006/relationships/image" Target="../media/image92.jpg"/><Relationship Id="rId4" Type="http://schemas.openxmlformats.org/officeDocument/2006/relationships/image" Target="../media/image730.png"/><Relationship Id="rId9" Type="http://schemas.openxmlformats.org/officeDocument/2006/relationships/hyperlink" Target="https://inspirehep.net/literature/1928647" TargetMode="Externa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hyperlink" Target="https://inspirehep.net/literature/1928647" TargetMode="External"/><Relationship Id="rId3" Type="http://schemas.openxmlformats.org/officeDocument/2006/relationships/image" Target="../media/image720.png"/><Relationship Id="rId7" Type="http://schemas.openxmlformats.org/officeDocument/2006/relationships/hyperlink" Target="https://inp.nju.edu.cn/Publications/Bytime/20210922/i206237.html" TargetMode="External"/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rxiv.org/search/hep-ph?searchtype=author&amp;query=Raya%2C+K" TargetMode="External"/><Relationship Id="rId5" Type="http://schemas.openxmlformats.org/officeDocument/2006/relationships/image" Target="../media/image84.jpg"/><Relationship Id="rId4" Type="http://schemas.openxmlformats.org/officeDocument/2006/relationships/image" Target="../media/image790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hyperlink" Target="https://inspirehep.net/literature/1928647" TargetMode="External"/><Relationship Id="rId3" Type="http://schemas.openxmlformats.org/officeDocument/2006/relationships/image" Target="../media/image720.png"/><Relationship Id="rId7" Type="http://schemas.openxmlformats.org/officeDocument/2006/relationships/hyperlink" Target="https://inp.nju.edu.cn/Publications/Bytime/20210922/i206237.html" TargetMode="External"/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rxiv.org/search/hep-ph?searchtype=author&amp;query=Raya%2C+K" TargetMode="External"/><Relationship Id="rId5" Type="http://schemas.openxmlformats.org/officeDocument/2006/relationships/image" Target="../media/image84.jpg"/><Relationship Id="rId4" Type="http://schemas.openxmlformats.org/officeDocument/2006/relationships/image" Target="../media/image760.pn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0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0.png"/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0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0.png"/><Relationship Id="rId5" Type="http://schemas.openxmlformats.org/officeDocument/2006/relationships/image" Target="../media/image95.jpg"/><Relationship Id="rId4" Type="http://schemas.openxmlformats.org/officeDocument/2006/relationships/image" Target="../media/image9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1A31C84-1707-24B0-6836-85B143B4A0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53" r="13353"/>
          <a:stretch/>
        </p:blipFill>
        <p:spPr>
          <a:xfrm>
            <a:off x="0" y="1032388"/>
            <a:ext cx="12202082" cy="5901765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152400" y="1737192"/>
            <a:ext cx="12202082" cy="9694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en-US" sz="5700" i="1" dirty="0">
              <a:ln w="0">
                <a:solidFill>
                  <a:schemeClr val="tx2">
                    <a:lumMod val="50000"/>
                  </a:schemeClr>
                </a:solidFill>
              </a:ln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Lucida Handwriting" panose="03010101010101010101" pitchFamily="66" charset="0"/>
            </a:endParaRPr>
          </a:p>
        </p:txBody>
      </p:sp>
      <p:sp>
        <p:nvSpPr>
          <p:cNvPr id="15" name="Title 14"/>
          <p:cNvSpPr>
            <a:spLocks noGrp="1"/>
          </p:cNvSpPr>
          <p:nvPr>
            <p:ph type="ctrTitle"/>
          </p:nvPr>
        </p:nvSpPr>
        <p:spPr>
          <a:xfrm>
            <a:off x="2509838" y="1447801"/>
            <a:ext cx="7696200" cy="1069975"/>
          </a:xfrm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2509838" y="2895600"/>
            <a:ext cx="6400800" cy="17526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9" name="Subtitle 7"/>
          <p:cNvSpPr txBox="1">
            <a:spLocks/>
          </p:cNvSpPr>
          <p:nvPr/>
        </p:nvSpPr>
        <p:spPr bwMode="auto">
          <a:xfrm>
            <a:off x="6172200" y="4916"/>
            <a:ext cx="6019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Wingdings" pitchFamily="2" charset="2"/>
              <a:buNone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–"/>
              <a:defRPr sz="1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•"/>
              <a:defRPr sz="1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–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000" kern="0" dirty="0">
                <a:solidFill>
                  <a:schemeClr val="bg1"/>
                </a:solidFill>
              </a:rPr>
              <a:t>Craig Roberts … </a:t>
            </a:r>
            <a:r>
              <a:rPr lang="en-US" sz="2000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http://inp.nju.edu.cn/</a:t>
            </a:r>
            <a:endParaRPr lang="en-US" sz="2000" kern="0" dirty="0">
              <a:solidFill>
                <a:schemeClr val="bg1"/>
              </a:solidFill>
            </a:endParaRPr>
          </a:p>
        </p:txBody>
      </p:sp>
      <p:sp>
        <p:nvSpPr>
          <p:cNvPr id="10" name="Subtitle 1">
            <a:extLst>
              <a:ext uri="{FF2B5EF4-FFF2-40B4-BE49-F238E27FC236}">
                <a16:creationId xmlns:a16="http://schemas.microsoft.com/office/drawing/2014/main" id="{0CD000EE-0D0D-4F96-8253-6D55DF13EF80}"/>
              </a:ext>
            </a:extLst>
          </p:cNvPr>
          <p:cNvSpPr txBox="1">
            <a:spLocks/>
          </p:cNvSpPr>
          <p:nvPr/>
        </p:nvSpPr>
        <p:spPr bwMode="auto">
          <a:xfrm>
            <a:off x="381000" y="5029200"/>
            <a:ext cx="11430000" cy="1270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Wingdings" pitchFamily="2" charset="2"/>
              <a:buNone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–"/>
              <a:defRPr sz="1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•"/>
              <a:defRPr sz="1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–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algn="r"/>
            <a:r>
              <a:rPr lang="en-US" sz="8000" b="1" dirty="0">
                <a:solidFill>
                  <a:schemeClr val="bg1"/>
                </a:solidFill>
                <a:latin typeface="Freestyle Script" panose="030804020302050B0404" pitchFamily="66" charset="0"/>
              </a:rPr>
              <a:t>Emergence of Hadron Mass and Structure</a:t>
            </a:r>
          </a:p>
        </p:txBody>
      </p:sp>
      <p:pic>
        <p:nvPicPr>
          <p:cNvPr id="8" name="Picture 7" descr="A picture containing shape&#10;&#10;Description automatically generated">
            <a:extLst>
              <a:ext uri="{FF2B5EF4-FFF2-40B4-BE49-F238E27FC236}">
                <a16:creationId xmlns:a16="http://schemas.microsoft.com/office/drawing/2014/main" id="{B52EF143-E305-4E80-8CCC-B91CAC0535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-48926"/>
            <a:ext cx="1908200" cy="108131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4A91752-E202-4C64-B120-5810F17E0440}"/>
              </a:ext>
            </a:extLst>
          </p:cNvPr>
          <p:cNvSpPr txBox="1"/>
          <p:nvPr/>
        </p:nvSpPr>
        <p:spPr>
          <a:xfrm>
            <a:off x="10299700" y="-54597"/>
            <a:ext cx="18922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Grant no. 12135007</a:t>
            </a:r>
          </a:p>
        </p:txBody>
      </p:sp>
    </p:spTree>
    <p:extLst>
      <p:ext uri="{BB962C8B-B14F-4D97-AF65-F5344CB8AC3E}">
        <p14:creationId xmlns:p14="http://schemas.microsoft.com/office/powerpoint/2010/main" val="4085790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DD173F-E40B-4990-89F4-9C35BEC018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GB" sz="3600" b="0" i="1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Trace Anomaly</a:t>
            </a:r>
            <a:endParaRPr lang="en-US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4CA967-F9BF-4151-B593-B0C4F912C4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95400"/>
            <a:ext cx="10972800" cy="4525963"/>
          </a:xfrm>
        </p:spPr>
        <p:txBody>
          <a:bodyPr/>
          <a:lstStyle/>
          <a:p>
            <a:pPr>
              <a:spcAft>
                <a:spcPts val="900"/>
              </a:spcAft>
            </a:pPr>
            <a:r>
              <a:rPr lang="en-GB" sz="2400" dirty="0"/>
              <a:t>In the chiral limit, pion is massless Nambu-Goldstone boson:</a:t>
            </a:r>
          </a:p>
          <a:p>
            <a:pPr marL="0" indent="0">
              <a:buNone/>
            </a:pPr>
            <a:r>
              <a:rPr lang="en-GB" sz="2400" dirty="0"/>
              <a:t>					⇒</a:t>
            </a:r>
          </a:p>
          <a:p>
            <a:pPr>
              <a:spcBef>
                <a:spcPts val="1200"/>
              </a:spcBef>
            </a:pPr>
            <a:r>
              <a:rPr lang="en-GB" sz="2400" dirty="0">
                <a:solidFill>
                  <a:srgbClr val="C00000"/>
                </a:solidFill>
              </a:rPr>
              <a:t>Does this mean</a:t>
            </a:r>
            <a:r>
              <a:rPr lang="en-GB" sz="2400" dirty="0"/>
              <a:t> that the scale anomaly vanishes trivially in the pion state, </a:t>
            </a:r>
            <a:r>
              <a:rPr lang="en-GB" sz="2400" i="1" dirty="0"/>
              <a:t>i.e</a:t>
            </a:r>
            <a:r>
              <a:rPr lang="en-GB" sz="2400" dirty="0"/>
              <a:t>. </a:t>
            </a:r>
            <a:r>
              <a:rPr lang="en-GB" sz="2400" dirty="0">
                <a:solidFill>
                  <a:srgbClr val="C00000"/>
                </a:solidFill>
              </a:rPr>
              <a:t>gluons contribute nothing to the pion mass? </a:t>
            </a:r>
          </a:p>
          <a:p>
            <a:r>
              <a:rPr lang="en-AU" sz="2400" dirty="0"/>
              <a:t>Difficult way to obtain “zero”!</a:t>
            </a:r>
          </a:p>
          <a:p>
            <a:pPr>
              <a:spcBef>
                <a:spcPts val="1800"/>
              </a:spcBef>
            </a:pPr>
            <a:r>
              <a:rPr lang="en-AU" sz="2400" dirty="0"/>
              <a:t>Easier to imagine that “zero” owes to cancellations between different operator contributions to the expectation value of </a:t>
            </a:r>
            <a:r>
              <a:rPr lang="en-GB" sz="2400" i="1" dirty="0"/>
              <a:t>Θ</a:t>
            </a:r>
            <a:r>
              <a:rPr lang="en-GB" sz="2400" i="1" baseline="-25000" dirty="0"/>
              <a:t>0</a:t>
            </a:r>
            <a:r>
              <a:rPr lang="en-AU" sz="2400" dirty="0"/>
              <a:t>.  </a:t>
            </a:r>
          </a:p>
          <a:p>
            <a:r>
              <a:rPr lang="en-AU" sz="2400" dirty="0"/>
              <a:t>Of course, such precise cancellation should not be an accident.  </a:t>
            </a:r>
          </a:p>
          <a:p>
            <a:pPr marL="800100" lvl="2" indent="0">
              <a:buNone/>
            </a:pPr>
            <a:r>
              <a:rPr lang="en-AU" sz="2400" dirty="0"/>
              <a:t>It could only arise naturally because </a:t>
            </a:r>
          </a:p>
          <a:p>
            <a:pPr marL="800100" lvl="2" indent="0">
              <a:buNone/>
            </a:pPr>
            <a:r>
              <a:rPr lang="en-AU" sz="2400" dirty="0"/>
              <a:t>of some symmetry and/or symmetry-breaking pattern.</a:t>
            </a:r>
            <a:endParaRPr lang="en-GB" sz="2400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44388B-DC5F-46A9-B111-F024B01AF5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.                                       Summer JLab Hall A/C Meeting                                           (68)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B04B09-F311-43BB-A0BE-64A2B495D2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Roberts: cdroberts@nju.edu.cn  433 .. 23/06/29 09:45 .."Emergence of Hadron Mass and Structure "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F8E337-22CA-443B-AAA7-E2DCAC8DD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7D50C15-1864-4EC9-BA37-21E5062514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63710"/>
            <a:ext cx="4724400" cy="6858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407ADB0-2EA9-4F6D-9818-8D3F5E93B4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870272"/>
            <a:ext cx="3683000" cy="381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B8652C4-3AEE-48EB-9653-D1758ABDB2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0400" y="1895672"/>
            <a:ext cx="2806700" cy="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691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813216-C3F3-4033-AC57-85CF4682C2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sz="3200" b="0" i="1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Whence “1” and yet “0” ?</a:t>
            </a:r>
            <a:endParaRPr lang="en-US" sz="2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6A2B4D-8A9A-4D3E-A7CA-BFC13F2702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951037"/>
            <a:ext cx="10972800" cy="4525963"/>
          </a:xfrm>
        </p:spPr>
        <p:txBody>
          <a:bodyPr/>
          <a:lstStyle/>
          <a:p>
            <a:r>
              <a:rPr lang="en-AU" sz="3200" i="1" dirty="0">
                <a:solidFill>
                  <a:srgbClr val="BF0703"/>
                </a:solidFill>
              </a:rPr>
              <a:t>No statement of the question </a:t>
            </a:r>
          </a:p>
          <a:p>
            <a:pPr marL="0" indent="0">
              <a:buNone/>
            </a:pPr>
            <a:r>
              <a:rPr lang="en-AU" sz="3200" i="1" dirty="0">
                <a:solidFill>
                  <a:srgbClr val="BF0703"/>
                </a:solidFill>
              </a:rPr>
              <a:t>	“How does the mass of the proton arise?” </a:t>
            </a:r>
          </a:p>
          <a:p>
            <a:pPr marL="0" indent="0">
              <a:buNone/>
            </a:pPr>
            <a:r>
              <a:rPr lang="en-AU" sz="3200" i="1" dirty="0">
                <a:solidFill>
                  <a:srgbClr val="BF0703"/>
                </a:solidFill>
              </a:rPr>
              <a:t>	is complete without the additional clause </a:t>
            </a:r>
          </a:p>
          <a:p>
            <a:pPr marL="0" indent="0">
              <a:buNone/>
            </a:pPr>
            <a:r>
              <a:rPr lang="en-AU" sz="3200" i="1" dirty="0">
                <a:solidFill>
                  <a:srgbClr val="BF0703"/>
                </a:solidFill>
              </a:rPr>
              <a:t>	“How does the pion remain </a:t>
            </a:r>
            <a:r>
              <a:rPr lang="en-AU" sz="3200" b="1" dirty="0">
                <a:ln w="28575">
                  <a:solidFill>
                    <a:srgbClr val="C0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massless</a:t>
            </a:r>
            <a:r>
              <a:rPr lang="en-AU" sz="3200" i="1" dirty="0">
                <a:solidFill>
                  <a:srgbClr val="BF0703"/>
                </a:solidFill>
              </a:rPr>
              <a:t>?”</a:t>
            </a:r>
          </a:p>
          <a:p>
            <a:pPr>
              <a:spcBef>
                <a:spcPts val="1200"/>
              </a:spcBef>
            </a:pPr>
            <a:r>
              <a:rPr lang="en-AU" sz="2400" dirty="0">
                <a:solidFill>
                  <a:schemeClr val="tx2">
                    <a:lumMod val="50000"/>
                  </a:schemeClr>
                </a:solidFill>
              </a:rPr>
              <a:t>Natural visible-matter mass-scale must emerge simultaneously with apparent preservation of scale invariance in related systems</a:t>
            </a:r>
          </a:p>
          <a:p>
            <a:pPr lvl="1"/>
            <a:r>
              <a:rPr lang="en-AU" sz="2400" dirty="0">
                <a:solidFill>
                  <a:schemeClr val="tx2">
                    <a:lumMod val="50000"/>
                  </a:schemeClr>
                </a:solidFill>
              </a:rPr>
              <a:t>Expectation value of </a:t>
            </a:r>
            <a:r>
              <a:rPr lang="en-GB" sz="2400" i="1" dirty="0"/>
              <a:t>Θ</a:t>
            </a:r>
            <a:r>
              <a:rPr lang="en-GB" sz="2400" i="1" baseline="-25000" dirty="0"/>
              <a:t>0 </a:t>
            </a:r>
            <a:r>
              <a:rPr lang="en-AU" sz="2400" dirty="0">
                <a:solidFill>
                  <a:schemeClr val="tx2">
                    <a:lumMod val="50000"/>
                  </a:schemeClr>
                </a:solidFill>
              </a:rPr>
              <a:t>in pion is always zero, </a:t>
            </a:r>
          </a:p>
          <a:p>
            <a:pPr marL="457200" lvl="1" indent="0">
              <a:spcBef>
                <a:spcPts val="0"/>
              </a:spcBef>
              <a:buNone/>
            </a:pPr>
            <a:r>
              <a:rPr lang="en-AU" sz="2400" dirty="0">
                <a:solidFill>
                  <a:schemeClr val="tx2">
                    <a:lumMod val="50000"/>
                  </a:schemeClr>
                </a:solidFill>
              </a:rPr>
              <a:t>	irrespective of the size of the natural mass-scale for strong interactions = </a:t>
            </a:r>
            <a:r>
              <a:rPr lang="en-AU" sz="2400" i="1" dirty="0" err="1">
                <a:solidFill>
                  <a:schemeClr val="tx2">
                    <a:lumMod val="50000"/>
                  </a:schemeClr>
                </a:solidFill>
              </a:rPr>
              <a:t>m</a:t>
            </a:r>
            <a:r>
              <a:rPr lang="en-AU" sz="2400" i="1" baseline="-25000" dirty="0" err="1">
                <a:solidFill>
                  <a:schemeClr val="tx2">
                    <a:lumMod val="50000"/>
                  </a:schemeClr>
                </a:solidFill>
              </a:rPr>
              <a:t>p</a:t>
            </a:r>
            <a:endParaRPr lang="en-GB" sz="3200" dirty="0">
              <a:solidFill>
                <a:schemeClr val="tx2">
                  <a:lumMod val="50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FDDB22-0688-4EB3-8658-D9E9DC22A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.                                       Summer JLab Hall A/C Meeting                                           (68)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166246-CFED-491F-85B8-D1EF2452C9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Roberts: cdroberts@nju.edu.cn  433 .. 23/06/29 09:45 .."Emergence of Hadron Mass and Structure "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F2BC71-711F-431D-9800-553A04654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68FAAA9-48C7-4D1A-803D-6A66F641B3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197678"/>
            <a:ext cx="8077200" cy="55492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99340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813216-C3F3-4033-AC57-85CF4682C2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sz="3200" b="0" i="1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Whence “1” and yet “0” ?</a:t>
            </a:r>
            <a:endParaRPr lang="en-US" sz="2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6A2B4D-8A9A-4D3E-A7CA-BFC13F2702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951037"/>
            <a:ext cx="10972800" cy="4525963"/>
          </a:xfrm>
        </p:spPr>
        <p:txBody>
          <a:bodyPr/>
          <a:lstStyle/>
          <a:p>
            <a:r>
              <a:rPr lang="en-AU" sz="3200" i="1" dirty="0">
                <a:solidFill>
                  <a:srgbClr val="BF0703"/>
                </a:solidFill>
              </a:rPr>
              <a:t>No statement of the question </a:t>
            </a:r>
          </a:p>
          <a:p>
            <a:pPr marL="0" indent="0">
              <a:buNone/>
            </a:pPr>
            <a:r>
              <a:rPr lang="en-AU" sz="3200" i="1" dirty="0">
                <a:solidFill>
                  <a:srgbClr val="BF0703"/>
                </a:solidFill>
              </a:rPr>
              <a:t>	“How does the mass of the proton arise?” </a:t>
            </a:r>
          </a:p>
          <a:p>
            <a:pPr marL="0" indent="0">
              <a:buNone/>
            </a:pPr>
            <a:r>
              <a:rPr lang="en-AU" sz="3200" i="1" dirty="0">
                <a:solidFill>
                  <a:srgbClr val="BF0703"/>
                </a:solidFill>
              </a:rPr>
              <a:t>	is complete without the additional clause </a:t>
            </a:r>
          </a:p>
          <a:p>
            <a:pPr marL="0" indent="0">
              <a:buNone/>
            </a:pPr>
            <a:r>
              <a:rPr lang="en-AU" sz="3200" i="1" dirty="0">
                <a:solidFill>
                  <a:srgbClr val="BF0703"/>
                </a:solidFill>
              </a:rPr>
              <a:t>	“How does the pion remain </a:t>
            </a:r>
            <a:r>
              <a:rPr lang="en-AU" sz="3200" b="1" dirty="0">
                <a:ln w="28575">
                  <a:solidFill>
                    <a:srgbClr val="C0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massless</a:t>
            </a:r>
            <a:r>
              <a:rPr lang="en-AU" sz="3200" i="1" dirty="0">
                <a:solidFill>
                  <a:srgbClr val="BF0703"/>
                </a:solidFill>
              </a:rPr>
              <a:t>?”</a:t>
            </a:r>
          </a:p>
          <a:p>
            <a:pPr>
              <a:spcBef>
                <a:spcPts val="1200"/>
              </a:spcBef>
            </a:pPr>
            <a:r>
              <a:rPr lang="en-AU" sz="2400" dirty="0">
                <a:solidFill>
                  <a:schemeClr val="tx2">
                    <a:lumMod val="50000"/>
                  </a:schemeClr>
                </a:solidFill>
              </a:rPr>
              <a:t>Natural visible-matter mass-scale must emerge simultaneously with apparent preservation of scale invariance in related systems</a:t>
            </a:r>
          </a:p>
          <a:p>
            <a:pPr lvl="1"/>
            <a:r>
              <a:rPr lang="en-AU" sz="2400" dirty="0">
                <a:solidFill>
                  <a:schemeClr val="tx2">
                    <a:lumMod val="50000"/>
                  </a:schemeClr>
                </a:solidFill>
              </a:rPr>
              <a:t>Expectation value of </a:t>
            </a:r>
            <a:r>
              <a:rPr lang="en-GB" sz="2400" i="1" dirty="0"/>
              <a:t>Θ</a:t>
            </a:r>
            <a:r>
              <a:rPr lang="en-GB" sz="2400" i="1" baseline="-25000" dirty="0"/>
              <a:t>0 </a:t>
            </a:r>
            <a:r>
              <a:rPr lang="en-AU" sz="2400" dirty="0">
                <a:solidFill>
                  <a:schemeClr val="tx2">
                    <a:lumMod val="50000"/>
                  </a:schemeClr>
                </a:solidFill>
              </a:rPr>
              <a:t>in pion is always zero, </a:t>
            </a:r>
          </a:p>
          <a:p>
            <a:pPr marL="457200" lvl="1" indent="0">
              <a:spcBef>
                <a:spcPts val="0"/>
              </a:spcBef>
              <a:buNone/>
            </a:pPr>
            <a:r>
              <a:rPr lang="en-AU" sz="2400" dirty="0">
                <a:solidFill>
                  <a:schemeClr val="tx2">
                    <a:lumMod val="50000"/>
                  </a:schemeClr>
                </a:solidFill>
              </a:rPr>
              <a:t>	irrespective of the size of the natural mass-scale for strong interactions = </a:t>
            </a:r>
            <a:r>
              <a:rPr lang="en-AU" sz="2400" i="1" dirty="0" err="1">
                <a:solidFill>
                  <a:schemeClr val="tx2">
                    <a:lumMod val="50000"/>
                  </a:schemeClr>
                </a:solidFill>
              </a:rPr>
              <a:t>m</a:t>
            </a:r>
            <a:r>
              <a:rPr lang="en-AU" sz="2400" i="1" baseline="-25000" dirty="0" err="1">
                <a:solidFill>
                  <a:schemeClr val="tx2">
                    <a:lumMod val="50000"/>
                  </a:schemeClr>
                </a:solidFill>
              </a:rPr>
              <a:t>p</a:t>
            </a:r>
            <a:endParaRPr lang="en-GB" sz="3200" dirty="0">
              <a:solidFill>
                <a:schemeClr val="tx2">
                  <a:lumMod val="50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FDDB22-0688-4EB3-8658-D9E9DC22A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.                                       Summer JLab Hall A/C Meeting                                           (68)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166246-CFED-491F-85B8-D1EF2452C9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Roberts: cdroberts@nju.edu.cn  433 .. 23/06/29 09:45 .."Emergence of Hadron Mass and Structure "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F2BC71-711F-431D-9800-553A04654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68FAAA9-48C7-4D1A-803D-6A66F641B3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197678"/>
            <a:ext cx="8077200" cy="55492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D171DF6-D541-414E-97D8-051A4DB2ED45}"/>
              </a:ext>
            </a:extLst>
          </p:cNvPr>
          <p:cNvSpPr txBox="1"/>
          <p:nvPr/>
        </p:nvSpPr>
        <p:spPr>
          <a:xfrm>
            <a:off x="972937" y="4209033"/>
            <a:ext cx="10246125" cy="23083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</a:rPr>
              <a:t>Modern Physics must </a:t>
            </a:r>
          </a:p>
          <a:p>
            <a:pPr algn="ctr"/>
            <a:r>
              <a:rPr lang="en-US" sz="36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</a:rPr>
              <a:t>Expose the entire array of Empirical Consequences</a:t>
            </a:r>
          </a:p>
          <a:p>
            <a:pPr algn="ctr"/>
            <a:r>
              <a:rPr lang="en-US" sz="36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</a:rPr>
              <a:t>of the Mechanism responsible </a:t>
            </a:r>
          </a:p>
          <a:p>
            <a:pPr algn="ctr"/>
            <a:r>
              <a:rPr lang="en-US" sz="36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</a:rPr>
              <a:t>so that the Standard Model can be Validated</a:t>
            </a:r>
          </a:p>
        </p:txBody>
      </p:sp>
    </p:spTree>
    <p:extLst>
      <p:ext uri="{BB962C8B-B14F-4D97-AF65-F5344CB8AC3E}">
        <p14:creationId xmlns:p14="http://schemas.microsoft.com/office/powerpoint/2010/main" val="2338836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black, nature, night sky&#10;&#10;Description automatically generated">
            <a:extLst>
              <a:ext uri="{FF2B5EF4-FFF2-40B4-BE49-F238E27FC236}">
                <a16:creationId xmlns:a16="http://schemas.microsoft.com/office/drawing/2014/main" id="{8CE16D31-D8FA-4842-B2B8-55A9FBB9C4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03" b="4292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2" name="Date Placeholder 1" hidden="1">
            <a:extLst>
              <a:ext uri="{FF2B5EF4-FFF2-40B4-BE49-F238E27FC236}">
                <a16:creationId xmlns:a16="http://schemas.microsoft.com/office/drawing/2014/main" id="{7007E2BE-D0CA-4AB3-A6BD-E72B41651C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.                                       Summer JLab Hall A/C Meeting                                           (68)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C294E2-EE79-4BA5-A624-5995E46571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Craig Roberts: cdroberts@nju.edu.cn  433 .. 23/06/29 09:45 .."Emergence of Hadron Mass and Structure "</a:t>
            </a:r>
          </a:p>
        </p:txBody>
      </p:sp>
      <p:sp>
        <p:nvSpPr>
          <p:cNvPr id="4" name="Slide Number Placeholder 3" hidden="1">
            <a:extLst>
              <a:ext uri="{FF2B5EF4-FFF2-40B4-BE49-F238E27FC236}">
                <a16:creationId xmlns:a16="http://schemas.microsoft.com/office/drawing/2014/main" id="{5064C8EE-C2E8-49BE-B22B-7EF3144131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87034D8C-3CB4-402A-BC46-2AB14C0FE90A}" type="slidenum">
              <a:rPr lang="en-US" smtClean="0"/>
              <a:pPr>
                <a:spcAft>
                  <a:spcPts val="600"/>
                </a:spcAft>
              </a:pPr>
              <a:t>13</a:t>
            </a:fld>
            <a:endParaRPr lang="en-US"/>
          </a:p>
        </p:txBody>
      </p:sp>
      <p:pic>
        <p:nvPicPr>
          <p:cNvPr id="5" name="Picture 4" descr="A picture containing drawing, food&#10;&#10;Description automatically generated">
            <a:extLst>
              <a:ext uri="{FF2B5EF4-FFF2-40B4-BE49-F238E27FC236}">
                <a16:creationId xmlns:a16="http://schemas.microsoft.com/office/drawing/2014/main" id="{FC6EEE0D-E60F-9812-0F5B-AB2B97F7FC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2362200"/>
            <a:ext cx="5010150" cy="3907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957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3C03EC-CBF2-41E0-9F83-DE9B30B640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sz="3200" b="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Modern Understanding</a:t>
            </a:r>
            <a:br>
              <a:rPr lang="en-GB" sz="3200" b="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r>
              <a:rPr lang="en-GB" sz="3200" b="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Grew Slowly from </a:t>
            </a:r>
            <a:r>
              <a:rPr lang="en-GB" sz="3600" b="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French Script MT" panose="03020402040607040605" pitchFamily="66" charset="0"/>
              </a:rPr>
              <a:t>Ancient</a:t>
            </a:r>
            <a:r>
              <a:rPr lang="en-GB" sz="3200" b="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Origins</a:t>
            </a:r>
            <a:endParaRPr lang="en-US" sz="3200" b="0" i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6F1F72F-3358-490B-95EC-44A85623D25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sz="2400" dirty="0">
                    <a:solidFill>
                      <a:schemeClr val="accent1">
                        <a:lumMod val="50000"/>
                      </a:schemeClr>
                    </a:solidFill>
                  </a:rPr>
                  <a:t>More than 40 years ago </a:t>
                </a:r>
              </a:p>
              <a:p>
                <a:pPr marL="400050" lvl="1" indent="0">
                  <a:buNone/>
                </a:pPr>
                <a:r>
                  <a:rPr lang="en-US" sz="2200" i="1" dirty="0">
                    <a:solidFill>
                      <a:schemeClr val="accent1">
                        <a:lumMod val="50000"/>
                      </a:schemeClr>
                    </a:solidFill>
                  </a:rPr>
                  <a:t>Dynamical mass generation in continuum quantum chromodynamics, </a:t>
                </a:r>
              </a:p>
              <a:p>
                <a:pPr marL="400050" lvl="1" indent="0">
                  <a:spcBef>
                    <a:spcPts val="0"/>
                  </a:spcBef>
                  <a:buNone/>
                </a:pPr>
                <a:r>
                  <a:rPr lang="en-US" sz="2200" dirty="0">
                    <a:solidFill>
                      <a:schemeClr val="accent1">
                        <a:lumMod val="50000"/>
                      </a:schemeClr>
                    </a:solidFill>
                  </a:rPr>
                  <a:t>J.M. Cornwall, Phys. Rev. D </a:t>
                </a:r>
                <a:r>
                  <a:rPr lang="en-US" sz="2200" b="1" dirty="0">
                    <a:solidFill>
                      <a:schemeClr val="accent1">
                        <a:lumMod val="50000"/>
                      </a:schemeClr>
                    </a:solidFill>
                  </a:rPr>
                  <a:t>26 (</a:t>
                </a:r>
                <a:r>
                  <a:rPr lang="en-US" sz="2200" dirty="0">
                    <a:solidFill>
                      <a:schemeClr val="accent1">
                        <a:lumMod val="50000"/>
                      </a:schemeClr>
                    </a:solidFill>
                  </a:rPr>
                  <a:t>1981) 1453 … </a:t>
                </a:r>
                <a14:m>
                  <m:oMath xmlns:m="http://schemas.openxmlformats.org/officeDocument/2006/math">
                    <m:r>
                      <a:rPr lang="en-GB" sz="2200" b="0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∼1100</m:t>
                    </m:r>
                  </m:oMath>
                </a14:m>
                <a:r>
                  <a:rPr lang="en-US" sz="2200" dirty="0">
                    <a:solidFill>
                      <a:schemeClr val="accent1">
                        <a:lumMod val="50000"/>
                      </a:schemeClr>
                    </a:solidFill>
                  </a:rPr>
                  <a:t> citations </a:t>
                </a:r>
              </a:p>
              <a:p>
                <a:r>
                  <a:rPr lang="en-US" sz="2400" dirty="0">
                    <a:solidFill>
                      <a:schemeClr val="accent1">
                        <a:lumMod val="50000"/>
                      </a:schemeClr>
                    </a:solidFill>
                  </a:rPr>
                  <a:t>Owing to strong self-interactions, gluon </a:t>
                </a:r>
                <a:r>
                  <a:rPr lang="en-US" sz="2400" dirty="0" err="1">
                    <a:solidFill>
                      <a:schemeClr val="accent1">
                        <a:lumMod val="50000"/>
                      </a:schemeClr>
                    </a:solidFill>
                  </a:rPr>
                  <a:t>partons</a:t>
                </a:r>
                <a:r>
                  <a:rPr lang="en-US" sz="2400" dirty="0">
                    <a:solidFill>
                      <a:schemeClr val="accent1">
                        <a:lumMod val="50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GB" sz="2400" b="0" i="1" dirty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sz="2400" dirty="0">
                    <a:solidFill>
                      <a:schemeClr val="accent1">
                        <a:lumMod val="50000"/>
                      </a:schemeClr>
                    </a:solidFill>
                  </a:rPr>
                  <a:t> gluon quasiparticles, </a:t>
                </a:r>
              </a:p>
              <a:p>
                <a:pPr marL="0" indent="0">
                  <a:spcBef>
                    <a:spcPts val="0"/>
                  </a:spcBef>
                  <a:buNone/>
                </a:pPr>
                <a:r>
                  <a:rPr lang="en-US" sz="2400" dirty="0">
                    <a:solidFill>
                      <a:schemeClr val="accent1">
                        <a:lumMod val="50000"/>
                      </a:schemeClr>
                    </a:solidFill>
                  </a:rPr>
                  <a:t>	described by a mass function that is large at infrared momenta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6F1F72F-3358-490B-95EC-44A85623D25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722" t="-1078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51D4CE-A8F9-4B06-8C67-BCF7DCD98C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.                                       Summer JLab Hall A/C Meeting                                           (68)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3AE176-565E-4537-98CA-9812B2D03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Roberts: cdroberts@nju.edu.cn  433 .. 23/06/29 09:45 .."Emergence of Hadron Mass and Structure "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01EFA2-3997-479D-8C21-94B4D8B83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7" name="Picture 6" descr="3gluon4gluon.gif">
            <a:extLst>
              <a:ext uri="{FF2B5EF4-FFF2-40B4-BE49-F238E27FC236}">
                <a16:creationId xmlns:a16="http://schemas.microsoft.com/office/drawing/2014/main" id="{DE46E9F2-A2FF-4232-90C8-C5C91296B02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9782909" y="2332892"/>
            <a:ext cx="3294183" cy="12191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8873176-5E4C-4EEF-BC48-8F9E8067F3E7}"/>
              </a:ext>
            </a:extLst>
          </p:cNvPr>
          <p:cNvSpPr txBox="1"/>
          <p:nvPr/>
        </p:nvSpPr>
        <p:spPr>
          <a:xfrm>
            <a:off x="9584812" y="1834072"/>
            <a:ext cx="15358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3-gluon vertex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BA01342-9569-4E83-9190-49D1B9C2871F}"/>
              </a:ext>
            </a:extLst>
          </p:cNvPr>
          <p:cNvSpPr txBox="1"/>
          <p:nvPr/>
        </p:nvSpPr>
        <p:spPr>
          <a:xfrm>
            <a:off x="9614164" y="3655175"/>
            <a:ext cx="15358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4-gluon vertex</a:t>
            </a:r>
          </a:p>
        </p:txBody>
      </p:sp>
      <p:pic>
        <p:nvPicPr>
          <p:cNvPr id="10" name="Picture 9" descr="A screenshot of a cell phone&#10;&#10;Description automatically generated">
            <a:extLst>
              <a:ext uri="{FF2B5EF4-FFF2-40B4-BE49-F238E27FC236}">
                <a16:creationId xmlns:a16="http://schemas.microsoft.com/office/drawing/2014/main" id="{17C094B5-E572-4E68-BB93-B3D343F0F91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361" y="3657600"/>
            <a:ext cx="4034633" cy="264896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375B9A6-F3B7-44A2-8757-5B481C8A3BF0}"/>
              </a:ext>
            </a:extLst>
          </p:cNvPr>
          <p:cNvSpPr txBox="1"/>
          <p:nvPr/>
        </p:nvSpPr>
        <p:spPr>
          <a:xfrm>
            <a:off x="2598585" y="4458809"/>
            <a:ext cx="16975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0070C0"/>
                </a:solidFill>
              </a:rPr>
              <a:t>Gluon propagator … </a:t>
            </a:r>
            <a:r>
              <a:rPr lang="en-US" sz="1600" dirty="0">
                <a:solidFill>
                  <a:srgbClr val="0070C0"/>
                </a:solidFill>
              </a:rPr>
              <a:t>c</a:t>
            </a:r>
            <a:r>
              <a:rPr lang="en-GB" sz="1600" dirty="0" err="1">
                <a:solidFill>
                  <a:srgbClr val="0070C0"/>
                </a:solidFill>
              </a:rPr>
              <a:t>ontinuum</a:t>
            </a:r>
            <a:r>
              <a:rPr lang="en-GB" sz="1600" dirty="0">
                <a:solidFill>
                  <a:srgbClr val="0070C0"/>
                </a:solidFill>
              </a:rPr>
              <a:t> and lattice QCD agree</a:t>
            </a:r>
            <a:endParaRPr lang="en-US" sz="1600" dirty="0">
              <a:solidFill>
                <a:srgbClr val="0070C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C432FE2-BF44-4A81-A5E4-5B9ABE40CC45}"/>
              </a:ext>
            </a:extLst>
          </p:cNvPr>
          <p:cNvSpPr txBox="1"/>
          <p:nvPr/>
        </p:nvSpPr>
        <p:spPr>
          <a:xfrm>
            <a:off x="5213083" y="4009129"/>
            <a:ext cx="362611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>
                <a:solidFill>
                  <a:srgbClr val="008000"/>
                </a:solidFill>
              </a:rPr>
              <a:t>Truly </a:t>
            </a:r>
            <a:r>
              <a:rPr lang="en-GB" u="sng" dirty="0">
                <a:solidFill>
                  <a:srgbClr val="008000"/>
                </a:solidFill>
              </a:rPr>
              <a:t>mass from nothing</a:t>
            </a:r>
            <a:r>
              <a:rPr lang="en-GB" i="1" dirty="0">
                <a:solidFill>
                  <a:srgbClr val="008000"/>
                </a:solidFill>
              </a:rPr>
              <a:t> </a:t>
            </a:r>
          </a:p>
          <a:p>
            <a:r>
              <a:rPr lang="en-GB" i="1" dirty="0">
                <a:solidFill>
                  <a:srgbClr val="008000"/>
                </a:solidFill>
              </a:rPr>
              <a:t>An interacting theory, written in terms of massless gluon fields, produces dressed gluon fields that are characterised by a mass function that is large at infrared momenta </a:t>
            </a:r>
            <a:endParaRPr lang="en-US" i="1" dirty="0">
              <a:solidFill>
                <a:srgbClr val="008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88B8402-6667-4B6D-81E6-D21AB5F5984F}"/>
              </a:ext>
            </a:extLst>
          </p:cNvPr>
          <p:cNvSpPr txBox="1"/>
          <p:nvPr/>
        </p:nvSpPr>
        <p:spPr>
          <a:xfrm>
            <a:off x="8610600" y="4572000"/>
            <a:ext cx="3626117" cy="1646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GB" sz="240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QCD fact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GB" sz="240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Continuum theory and lattice simulations agree</a:t>
            </a:r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GB" sz="240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Empirical verification?</a:t>
            </a:r>
            <a:endParaRPr lang="en-US" sz="2400" i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9C16605-3F79-1189-F485-D504D81D5C84}"/>
                  </a:ext>
                </a:extLst>
              </p:cNvPr>
              <p:cNvSpPr txBox="1"/>
              <p:nvPr/>
            </p:nvSpPr>
            <p:spPr>
              <a:xfrm>
                <a:off x="249565" y="3810000"/>
                <a:ext cx="360035" cy="6088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Sup>
                            <m:sSubSup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sub>
                            <m:sup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9C16605-3F79-1189-F485-D504D81D5C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565" y="3810000"/>
                <a:ext cx="360035" cy="60882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E96CA1E-735E-9551-9169-06E6D016EA5C}"/>
              </a:ext>
            </a:extLst>
          </p:cNvPr>
          <p:cNvCxnSpPr>
            <a:cxnSpLocks/>
          </p:cNvCxnSpPr>
          <p:nvPr/>
        </p:nvCxnSpPr>
        <p:spPr bwMode="auto">
          <a:xfrm flipV="1">
            <a:off x="644013" y="3906155"/>
            <a:ext cx="358642" cy="208256"/>
          </a:xfrm>
          <a:prstGeom prst="straightConnector1">
            <a:avLst/>
          </a:prstGeom>
          <a:ln w="19050">
            <a:solidFill>
              <a:srgbClr val="009900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0415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  <p:bldP spid="12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3C03EC-CBF2-41E0-9F83-DE9B30B640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sz="3200" b="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Modern Understanding</a:t>
            </a:r>
            <a:br>
              <a:rPr lang="en-GB" sz="3200" b="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r>
              <a:rPr lang="en-GB" sz="3200" b="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Grew Slowly from </a:t>
            </a:r>
            <a:r>
              <a:rPr lang="en-GB" sz="3600" b="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French Script MT" panose="03020402040607040605" pitchFamily="66" charset="0"/>
              </a:rPr>
              <a:t>Ancient</a:t>
            </a:r>
            <a:r>
              <a:rPr lang="en-GB" sz="3200" b="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Origins</a:t>
            </a:r>
            <a:endParaRPr lang="en-US" sz="3200" b="0" i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6F1F72F-3358-490B-95EC-44A85623D25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sz="2400" dirty="0">
                    <a:solidFill>
                      <a:schemeClr val="accent1">
                        <a:lumMod val="50000"/>
                      </a:schemeClr>
                    </a:solidFill>
                  </a:rPr>
                  <a:t>More than 40 years ago </a:t>
                </a:r>
              </a:p>
              <a:p>
                <a:pPr marL="400050" lvl="1" indent="0">
                  <a:buNone/>
                </a:pPr>
                <a:r>
                  <a:rPr lang="en-US" sz="2200" i="1" dirty="0">
                    <a:solidFill>
                      <a:schemeClr val="accent1">
                        <a:lumMod val="50000"/>
                      </a:schemeClr>
                    </a:solidFill>
                  </a:rPr>
                  <a:t>Dynamical mass generation in continuum quantum chromodynamics, </a:t>
                </a:r>
              </a:p>
              <a:p>
                <a:pPr marL="400050" lvl="1" indent="0">
                  <a:spcBef>
                    <a:spcPts val="0"/>
                  </a:spcBef>
                  <a:buNone/>
                </a:pPr>
                <a:r>
                  <a:rPr lang="en-US" sz="2200" dirty="0">
                    <a:solidFill>
                      <a:schemeClr val="accent1">
                        <a:lumMod val="50000"/>
                      </a:schemeClr>
                    </a:solidFill>
                  </a:rPr>
                  <a:t>J.M. Cornwall, Phys. Rev. D </a:t>
                </a:r>
                <a:r>
                  <a:rPr lang="en-US" sz="2200" b="1" dirty="0">
                    <a:solidFill>
                      <a:schemeClr val="accent1">
                        <a:lumMod val="50000"/>
                      </a:schemeClr>
                    </a:solidFill>
                  </a:rPr>
                  <a:t>26 (</a:t>
                </a:r>
                <a:r>
                  <a:rPr lang="en-US" sz="2200" dirty="0">
                    <a:solidFill>
                      <a:schemeClr val="accent1">
                        <a:lumMod val="50000"/>
                      </a:schemeClr>
                    </a:solidFill>
                  </a:rPr>
                  <a:t>1981) 1453 … </a:t>
                </a:r>
                <a14:m>
                  <m:oMath xmlns:m="http://schemas.openxmlformats.org/officeDocument/2006/math">
                    <m:r>
                      <a:rPr lang="en-GB" sz="2200" b="0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∼</m:t>
                    </m:r>
                    <m:r>
                      <a:rPr lang="en-GB" sz="2200" b="0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1050</m:t>
                    </m:r>
                  </m:oMath>
                </a14:m>
                <a:r>
                  <a:rPr lang="en-US" sz="2200" dirty="0">
                    <a:solidFill>
                      <a:schemeClr val="accent1">
                        <a:lumMod val="50000"/>
                      </a:schemeClr>
                    </a:solidFill>
                  </a:rPr>
                  <a:t> citations </a:t>
                </a:r>
              </a:p>
              <a:p>
                <a:r>
                  <a:rPr lang="en-US" sz="2400" dirty="0">
                    <a:solidFill>
                      <a:schemeClr val="accent1">
                        <a:lumMod val="50000"/>
                      </a:schemeClr>
                    </a:solidFill>
                  </a:rPr>
                  <a:t>Owing to strong self-interactions, gluon </a:t>
                </a:r>
                <a:r>
                  <a:rPr lang="en-US" sz="2400" dirty="0" err="1">
                    <a:solidFill>
                      <a:schemeClr val="accent1">
                        <a:lumMod val="50000"/>
                      </a:schemeClr>
                    </a:solidFill>
                  </a:rPr>
                  <a:t>partons</a:t>
                </a:r>
                <a:r>
                  <a:rPr lang="en-US" sz="2400" dirty="0">
                    <a:solidFill>
                      <a:schemeClr val="accent1">
                        <a:lumMod val="50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GB" sz="2400" b="0" i="1" dirty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sz="2400" dirty="0">
                    <a:solidFill>
                      <a:schemeClr val="accent1">
                        <a:lumMod val="50000"/>
                      </a:schemeClr>
                    </a:solidFill>
                  </a:rPr>
                  <a:t> gluon quasiparticles, </a:t>
                </a:r>
              </a:p>
              <a:p>
                <a:pPr marL="0" indent="0">
                  <a:spcBef>
                    <a:spcPts val="0"/>
                  </a:spcBef>
                  <a:buNone/>
                </a:pPr>
                <a:r>
                  <a:rPr lang="en-US" sz="2400" dirty="0">
                    <a:solidFill>
                      <a:schemeClr val="accent1">
                        <a:lumMod val="50000"/>
                      </a:schemeClr>
                    </a:solidFill>
                  </a:rPr>
                  <a:t>	described by a mass function that is large at infrared momenta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6F1F72F-3358-490B-95EC-44A85623D25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722" t="-10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51D4CE-A8F9-4B06-8C67-BCF7DCD98C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.                                       Summer JLab Hall A/C Meeting                                           (68)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3AE176-565E-4537-98CA-9812B2D03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Roberts: cdroberts@nju.edu.cn  433 .. 23/06/29 09:45 .."Emergence of Hadron Mass and Structure "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01EFA2-3997-479D-8C21-94B4D8B83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7" name="Picture 6" descr="3gluon4gluon.gif">
            <a:extLst>
              <a:ext uri="{FF2B5EF4-FFF2-40B4-BE49-F238E27FC236}">
                <a16:creationId xmlns:a16="http://schemas.microsoft.com/office/drawing/2014/main" id="{DE46E9F2-A2FF-4232-90C8-C5C91296B02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9782909" y="2332892"/>
            <a:ext cx="3294183" cy="12191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8873176-5E4C-4EEF-BC48-8F9E8067F3E7}"/>
              </a:ext>
            </a:extLst>
          </p:cNvPr>
          <p:cNvSpPr txBox="1"/>
          <p:nvPr/>
        </p:nvSpPr>
        <p:spPr>
          <a:xfrm>
            <a:off x="9584812" y="1834072"/>
            <a:ext cx="15358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3-gluon vertex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BA01342-9569-4E83-9190-49D1B9C2871F}"/>
              </a:ext>
            </a:extLst>
          </p:cNvPr>
          <p:cNvSpPr txBox="1"/>
          <p:nvPr/>
        </p:nvSpPr>
        <p:spPr>
          <a:xfrm>
            <a:off x="9614164" y="3655175"/>
            <a:ext cx="15358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4-gluon vertex</a:t>
            </a:r>
          </a:p>
        </p:txBody>
      </p:sp>
      <p:pic>
        <p:nvPicPr>
          <p:cNvPr id="10" name="Picture 9" descr="A screenshot of a cell phone&#10;&#10;Description automatically generated">
            <a:extLst>
              <a:ext uri="{FF2B5EF4-FFF2-40B4-BE49-F238E27FC236}">
                <a16:creationId xmlns:a16="http://schemas.microsoft.com/office/drawing/2014/main" id="{17C094B5-E572-4E68-BB93-B3D343F0F91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361" y="3657600"/>
            <a:ext cx="4034633" cy="264896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375B9A6-F3B7-44A2-8757-5B481C8A3BF0}"/>
              </a:ext>
            </a:extLst>
          </p:cNvPr>
          <p:cNvSpPr txBox="1"/>
          <p:nvPr/>
        </p:nvSpPr>
        <p:spPr>
          <a:xfrm>
            <a:off x="2598585" y="4458809"/>
            <a:ext cx="16975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0070C0"/>
                </a:solidFill>
              </a:rPr>
              <a:t>Gluon propagator … </a:t>
            </a:r>
            <a:r>
              <a:rPr lang="en-US" sz="1600" dirty="0">
                <a:solidFill>
                  <a:srgbClr val="0070C0"/>
                </a:solidFill>
              </a:rPr>
              <a:t>c</a:t>
            </a:r>
            <a:r>
              <a:rPr lang="en-GB" sz="1600" dirty="0" err="1">
                <a:solidFill>
                  <a:srgbClr val="0070C0"/>
                </a:solidFill>
              </a:rPr>
              <a:t>ontinuum</a:t>
            </a:r>
            <a:r>
              <a:rPr lang="en-GB" sz="1600" dirty="0">
                <a:solidFill>
                  <a:srgbClr val="0070C0"/>
                </a:solidFill>
              </a:rPr>
              <a:t> and lattice QCD agree</a:t>
            </a:r>
            <a:endParaRPr lang="en-US" sz="1600" dirty="0">
              <a:solidFill>
                <a:srgbClr val="0070C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C432FE2-BF44-4A81-A5E4-5B9ABE40CC45}"/>
              </a:ext>
            </a:extLst>
          </p:cNvPr>
          <p:cNvSpPr txBox="1"/>
          <p:nvPr/>
        </p:nvSpPr>
        <p:spPr>
          <a:xfrm>
            <a:off x="5213083" y="4009129"/>
            <a:ext cx="362611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>
                <a:solidFill>
                  <a:srgbClr val="008000"/>
                </a:solidFill>
              </a:rPr>
              <a:t>Truly </a:t>
            </a:r>
            <a:r>
              <a:rPr lang="en-GB" u="sng" dirty="0">
                <a:solidFill>
                  <a:srgbClr val="008000"/>
                </a:solidFill>
              </a:rPr>
              <a:t>mass from nothing</a:t>
            </a:r>
            <a:r>
              <a:rPr lang="en-GB" i="1" dirty="0">
                <a:solidFill>
                  <a:srgbClr val="008000"/>
                </a:solidFill>
              </a:rPr>
              <a:t> </a:t>
            </a:r>
          </a:p>
          <a:p>
            <a:r>
              <a:rPr lang="en-GB" i="1" dirty="0">
                <a:solidFill>
                  <a:srgbClr val="008000"/>
                </a:solidFill>
              </a:rPr>
              <a:t>An interacting theory, written in terms of massless gluon fields, produces dressed gluon fields that are characterised by a mass function that is large at infrared momenta </a:t>
            </a:r>
            <a:endParaRPr lang="en-US" i="1" dirty="0">
              <a:solidFill>
                <a:srgbClr val="008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88B8402-6667-4B6D-81E6-D21AB5F5984F}"/>
              </a:ext>
            </a:extLst>
          </p:cNvPr>
          <p:cNvSpPr txBox="1"/>
          <p:nvPr/>
        </p:nvSpPr>
        <p:spPr>
          <a:xfrm>
            <a:off x="8612773" y="4572000"/>
            <a:ext cx="3626117" cy="1646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GB" sz="240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QCD fact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GB" sz="240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Continuum theory and lattice simulations agree</a:t>
            </a:r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GB" sz="240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Empirical verification?</a:t>
            </a:r>
            <a:endParaRPr lang="en-US" sz="2400" i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337A9E7-EB8D-2B1A-9405-ECF06E752954}"/>
              </a:ext>
            </a:extLst>
          </p:cNvPr>
          <p:cNvSpPr txBox="1"/>
          <p:nvPr/>
        </p:nvSpPr>
        <p:spPr>
          <a:xfrm>
            <a:off x="3705814" y="1354803"/>
            <a:ext cx="5029200" cy="5016758"/>
          </a:xfrm>
          <a:prstGeom prst="rect">
            <a:avLst/>
          </a:prstGeom>
          <a:solidFill>
            <a:srgbClr val="FFFFCC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GB" sz="8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EHM means</a:t>
            </a:r>
          </a:p>
          <a:p>
            <a:pPr algn="ctr"/>
            <a:r>
              <a:rPr lang="en-GB" sz="8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Gluons are massive </a:t>
            </a:r>
            <a:endParaRPr lang="en-US" sz="80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F230E93-E9BD-B01B-D084-7B566C129759}"/>
                  </a:ext>
                </a:extLst>
              </p:cNvPr>
              <p:cNvSpPr txBox="1"/>
              <p:nvPr/>
            </p:nvSpPr>
            <p:spPr>
              <a:xfrm>
                <a:off x="249565" y="3849988"/>
                <a:ext cx="360035" cy="6088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Sup>
                            <m:sSubSup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sub>
                            <m:sup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F230E93-E9BD-B01B-D084-7B566C1297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565" y="3849988"/>
                <a:ext cx="360035" cy="608821"/>
              </a:xfrm>
              <a:prstGeom prst="rect">
                <a:avLst/>
              </a:prstGeom>
              <a:blipFill>
                <a:blip r:embed="rId5"/>
                <a:stretch>
                  <a:fillRect b="-10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DF82EF29-FC6B-B204-76D5-5892A8A575DE}"/>
              </a:ext>
            </a:extLst>
          </p:cNvPr>
          <p:cNvCxnSpPr>
            <a:cxnSpLocks/>
          </p:cNvCxnSpPr>
          <p:nvPr/>
        </p:nvCxnSpPr>
        <p:spPr bwMode="auto">
          <a:xfrm flipV="1">
            <a:off x="644013" y="3946143"/>
            <a:ext cx="358642" cy="208256"/>
          </a:xfrm>
          <a:prstGeom prst="straightConnector1">
            <a:avLst/>
          </a:prstGeom>
          <a:ln w="19050">
            <a:solidFill>
              <a:srgbClr val="009900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52571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4810126"/>
            <a:ext cx="9144000" cy="1362075"/>
          </a:xfrm>
        </p:spPr>
        <p:txBody>
          <a:bodyPr/>
          <a:lstStyle/>
          <a:p>
            <a:pPr algn="ctr"/>
            <a:r>
              <a:rPr lang="en-US" sz="60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</a:rPr>
              <a:t>QCD’s Running Coupling</a:t>
            </a:r>
            <a:endParaRPr lang="en-US" sz="66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Roberts: cdroberts@nju.edu.cn  433 .. 23/06/29 09:45 .."Emergence of Hadron Mass and Structure "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8" name="Picture 7" descr="QCDalph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84440" y="298598"/>
            <a:ext cx="4268960" cy="45115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1600200" y="2286000"/>
            <a:ext cx="1971181" cy="92333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C00000"/>
                </a:solidFill>
              </a:rPr>
              <a:t>⇐</a:t>
            </a:r>
          </a:p>
          <a:p>
            <a:r>
              <a:rPr lang="en-GB" b="1" dirty="0">
                <a:solidFill>
                  <a:srgbClr val="C00000"/>
                </a:solidFill>
              </a:rPr>
              <a:t>What’s happening </a:t>
            </a:r>
          </a:p>
          <a:p>
            <a:r>
              <a:rPr lang="en-GB" b="1" dirty="0">
                <a:solidFill>
                  <a:srgbClr val="C00000"/>
                </a:solidFill>
              </a:rPr>
              <a:t>out here?!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7561386" y="6629400"/>
            <a:ext cx="4816320" cy="406635"/>
          </a:xfrm>
        </p:spPr>
        <p:txBody>
          <a:bodyPr/>
          <a:lstStyle/>
          <a:p>
            <a:r>
              <a:rPr lang="en-US"/>
              <a:t>.                                       Summer JLab Hall A/C Meeting                                           (68)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2C6CC6C-178B-41C0-9DE7-DEAF020F3007}"/>
              </a:ext>
            </a:extLst>
          </p:cNvPr>
          <p:cNvSpPr txBox="1"/>
          <p:nvPr/>
        </p:nvSpPr>
        <p:spPr>
          <a:xfrm>
            <a:off x="1511963" y="1421646"/>
            <a:ext cx="21194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008000"/>
                </a:solidFill>
              </a:rPr>
              <a:t>This is where we live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EF24F63-9A89-4312-9ACF-97C309B901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22422" y="0"/>
            <a:ext cx="1428750" cy="142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064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582C8C5-E26E-4187-B9D0-FD1FF12123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48400" y="1231391"/>
            <a:ext cx="5737572" cy="434447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61D5C43-333B-49A0-B653-5068C8D09D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GB" sz="3200" b="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Process independent </a:t>
            </a:r>
            <a:br>
              <a:rPr lang="en-GB" sz="3200" b="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r>
              <a:rPr lang="en-GB" sz="3200" b="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effective charge = running coupling</a:t>
            </a:r>
            <a:endParaRPr lang="en-US" sz="3200" b="0" i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C2D5552-ACE1-4296-920F-17131EB81A9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1371600"/>
                <a:ext cx="6172200" cy="4525963"/>
              </a:xfrm>
            </p:spPr>
            <p:txBody>
              <a:bodyPr/>
              <a:lstStyle/>
              <a:p>
                <a:r>
                  <a:rPr lang="en-GB" dirty="0"/>
                  <a:t>Modern theory enables unique QCD analogue of</a:t>
                </a:r>
              </a:p>
              <a:p>
                <a:pPr marL="0" indent="0">
                  <a:buNone/>
                </a:pPr>
                <a:r>
                  <a:rPr lang="en-GB" dirty="0"/>
                  <a:t>       “Gell-Mann – Low” running charge</a:t>
                </a:r>
              </a:p>
              <a:p>
                <a:pPr marL="400050" lvl="1" indent="0">
                  <a:buNone/>
                </a:pPr>
                <a:r>
                  <a:rPr lang="en-GB" sz="2200" dirty="0"/>
                  <a:t>to be rigorously defined and calculated</a:t>
                </a:r>
              </a:p>
              <a:p>
                <a:r>
                  <a:rPr lang="en-GB" dirty="0"/>
                  <a:t>Analysis of QCD’s gauge sector </a:t>
                </a:r>
              </a:p>
              <a:p>
                <a:pPr marL="400050" lvl="1" indent="0">
                  <a:buNone/>
                </a:pPr>
                <a:r>
                  <a:rPr lang="en-GB" sz="2200" dirty="0"/>
                  <a:t>	        yields a  </a:t>
                </a:r>
                <a:r>
                  <a:rPr lang="en-GB" sz="2200" i="1" dirty="0">
                    <a:solidFill>
                      <a:srgbClr val="0000FF"/>
                    </a:solidFill>
                  </a:rPr>
                  <a:t>parameter-free prediction</a:t>
                </a:r>
              </a:p>
              <a:p>
                <a:r>
                  <a:rPr lang="en-GB" dirty="0"/>
                  <a:t>N.B. Qualitative change in </a:t>
                </a:r>
                <a:r>
                  <a:rPr lang="en-GB" i="1" dirty="0"/>
                  <a:t>α̂</a:t>
                </a:r>
                <a:r>
                  <a:rPr lang="en-GB" i="1" baseline="-25000" dirty="0"/>
                  <a:t>PI</a:t>
                </a:r>
                <a:r>
                  <a:rPr lang="en-GB" dirty="0"/>
                  <a:t>(</a:t>
                </a:r>
                <a:r>
                  <a:rPr lang="en-GB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r>
                  <a:rPr lang="en-GB" dirty="0"/>
                  <a:t>) at </a:t>
                </a:r>
                <a:r>
                  <a:rPr lang="en-GB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 </a:t>
                </a:r>
                <a:r>
                  <a:rPr lang="en-GB" dirty="0"/>
                  <a:t>≈ ½ </a:t>
                </a:r>
                <a:r>
                  <a:rPr lang="en-GB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GB" i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endParaRPr lang="en-GB" i="1" baseline="-25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GB" dirty="0"/>
                  <a:t>No Landau Pole</a:t>
                </a:r>
              </a:p>
              <a:p>
                <a:pPr lvl="1"/>
                <a:r>
                  <a:rPr lang="en-GB" i="1" dirty="0">
                    <a:ln w="0"/>
                    <a:solidFill>
                      <a:srgbClr val="FF0000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“Infrared Slavery” picture – linear potential – is not correct explanation of confinement</a:t>
                </a:r>
              </a:p>
              <a:p>
                <a:r>
                  <a:rPr lang="en-GB" dirty="0"/>
                  <a:t>Below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∼</m:t>
                    </m:r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</m:acc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</m:sSub>
                    <m:r>
                      <a:rPr lang="en-GB" b="0" i="0" smtClean="0">
                        <a:latin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en-GB" dirty="0"/>
                  <a:t>interactions become scale independent, just as they were in the Lagrangian; so, QCD becomes practically conformal again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C2D5552-ACE1-4296-920F-17131EB81A9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371600"/>
                <a:ext cx="6172200" cy="4525963"/>
              </a:xfrm>
              <a:blipFill>
                <a:blip r:embed="rId3"/>
                <a:stretch>
                  <a:fillRect l="-1283" t="-943" r="-1876" b="-4852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42DF46-5741-4D85-ABAA-739F12F7BB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.                                       Summer JLab Hall A/C Meeting                                           (68)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9E3A21-161E-4E4A-A56E-F5EFF86481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Roberts: cdroberts@nju.edu.cn  433 .. 23/06/29 09:45 .."Emergence of Hadron Mass and Structure "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34CE32-E62C-400D-894C-6700F2C19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B7413D1-7F5A-46CF-9AE9-45C2B8655E80}"/>
              </a:ext>
            </a:extLst>
          </p:cNvPr>
          <p:cNvSpPr txBox="1"/>
          <p:nvPr/>
        </p:nvSpPr>
        <p:spPr>
          <a:xfrm>
            <a:off x="6911627" y="5205189"/>
            <a:ext cx="5280373" cy="15004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05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The QCD Running Coupling, </a:t>
            </a:r>
          </a:p>
          <a:p>
            <a:pPr>
              <a:spcAft>
                <a:spcPts val="300"/>
              </a:spcAft>
            </a:pPr>
            <a:r>
              <a:rPr lang="en-AU" sz="105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A. </a:t>
            </a:r>
            <a:r>
              <a:rPr lang="en-AU" sz="105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Deur</a:t>
            </a:r>
            <a:r>
              <a:rPr lang="en-AU" sz="105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, S. J. Brodsky and G. F. de </a:t>
            </a:r>
            <a:r>
              <a:rPr lang="en-AU" sz="105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Teramond</a:t>
            </a:r>
            <a:r>
              <a:rPr lang="en-AU" sz="105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, Prog. Part. </a:t>
            </a:r>
            <a:r>
              <a:rPr lang="en-AU" sz="105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Nucl</a:t>
            </a:r>
            <a:r>
              <a:rPr lang="en-AU" sz="105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 Phys. </a:t>
            </a:r>
            <a:r>
              <a:rPr lang="en-AU" sz="105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90</a:t>
            </a:r>
            <a:r>
              <a:rPr lang="en-AU" sz="105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(2016) 1-74</a:t>
            </a:r>
          </a:p>
          <a:p>
            <a:r>
              <a:rPr lang="en-GB" sz="105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Process independent strong running coupling</a:t>
            </a:r>
          </a:p>
          <a:p>
            <a:r>
              <a:rPr lang="en-GB" sz="105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Daniele </a:t>
            </a:r>
            <a:r>
              <a:rPr lang="en-GB" sz="105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Binosi</a:t>
            </a:r>
            <a:r>
              <a:rPr lang="en-GB" sz="105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GB" sz="105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et al</a:t>
            </a:r>
            <a:r>
              <a:rPr lang="en-GB" sz="105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., </a:t>
            </a:r>
            <a:r>
              <a:rPr lang="en-GB" sz="1050" dirty="0">
                <a:hlinkClick r:id="rId4"/>
              </a:rPr>
              <a:t>arXiv:1612.04835 [</a:t>
            </a:r>
            <a:r>
              <a:rPr lang="en-GB" sz="1050" dirty="0" err="1">
                <a:hlinkClick r:id="rId4"/>
              </a:rPr>
              <a:t>nucl-th</a:t>
            </a:r>
            <a:r>
              <a:rPr lang="en-GB" sz="1050" dirty="0">
                <a:hlinkClick r:id="rId4"/>
              </a:rPr>
              <a:t>]</a:t>
            </a:r>
            <a:r>
              <a:rPr lang="en-GB" sz="1050" dirty="0"/>
              <a:t>, </a:t>
            </a:r>
            <a:r>
              <a:rPr lang="en-GB" sz="105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Phys. Rev. D 96 (2017) 054026/1-7</a:t>
            </a:r>
            <a:endParaRPr lang="en-GB" sz="1050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>
              <a:spcBef>
                <a:spcPts val="300"/>
              </a:spcBef>
            </a:pPr>
            <a:r>
              <a:rPr lang="en-US" sz="105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Effective charge from lattice QCD</a:t>
            </a:r>
            <a:r>
              <a:rPr lang="en-US" sz="105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, Zhu-Fang Cui et al., NJU-INP 014/19, </a:t>
            </a:r>
            <a:r>
              <a:rPr lang="en-US" sz="1050" dirty="0">
                <a:solidFill>
                  <a:schemeClr val="tx2">
                    <a:lumMod val="60000"/>
                    <a:lumOff val="40000"/>
                  </a:schemeClr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arXiv:1912.08232 [hep-</a:t>
            </a:r>
            <a:r>
              <a:rPr lang="en-US" sz="1050" dirty="0" err="1">
                <a:solidFill>
                  <a:schemeClr val="tx2">
                    <a:lumMod val="60000"/>
                    <a:lumOff val="40000"/>
                  </a:schemeClr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</a:t>
            </a:r>
            <a:r>
              <a:rPr lang="en-US" sz="1050" dirty="0">
                <a:solidFill>
                  <a:schemeClr val="tx2">
                    <a:lumMod val="60000"/>
                    <a:lumOff val="40000"/>
                  </a:schemeClr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]</a:t>
            </a:r>
            <a:r>
              <a:rPr lang="en-US" sz="105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, </a:t>
            </a:r>
            <a:r>
              <a:rPr lang="en-US" sz="1050" dirty="0">
                <a:solidFill>
                  <a:schemeClr val="tx2">
                    <a:lumMod val="60000"/>
                    <a:lumOff val="40000"/>
                  </a:schemeClr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Chin. Phys. C </a:t>
            </a:r>
            <a:r>
              <a:rPr lang="en-US" sz="1050" b="1" dirty="0">
                <a:solidFill>
                  <a:schemeClr val="tx2">
                    <a:lumMod val="60000"/>
                    <a:lumOff val="40000"/>
                  </a:schemeClr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44</a:t>
            </a:r>
            <a:r>
              <a:rPr lang="en-US" sz="1050" dirty="0">
                <a:solidFill>
                  <a:schemeClr val="tx2">
                    <a:lumMod val="60000"/>
                    <a:lumOff val="40000"/>
                  </a:schemeClr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(2020) 083102/1-10</a:t>
            </a:r>
            <a:r>
              <a:rPr lang="en-US" sz="105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AU" sz="105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</a:p>
          <a:p>
            <a:pPr>
              <a:spcBef>
                <a:spcPts val="300"/>
              </a:spcBef>
            </a:pPr>
            <a:r>
              <a:rPr lang="en-US" sz="105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QCD Running Couplings and Effective Charges</a:t>
            </a:r>
            <a:r>
              <a:rPr lang="en-US" sz="105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, A. </a:t>
            </a:r>
            <a:r>
              <a:rPr lang="en-US" sz="105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Deur</a:t>
            </a:r>
            <a:r>
              <a:rPr lang="en-US" sz="105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, S. J. Brodsky, C. D. Roberts – </a:t>
            </a:r>
            <a:r>
              <a:rPr lang="en-US" sz="1050" dirty="0">
                <a:solidFill>
                  <a:schemeClr val="tx2">
                    <a:lumMod val="60000"/>
                    <a:lumOff val="40000"/>
                  </a:schemeClr>
                </a:solidFill>
                <a:hlinkClick r:id="rId7"/>
              </a:rPr>
              <a:t>arXiv:2303.00723 [hep-</a:t>
            </a:r>
            <a:r>
              <a:rPr lang="en-US" sz="1050" dirty="0" err="1">
                <a:solidFill>
                  <a:schemeClr val="tx2">
                    <a:lumMod val="60000"/>
                    <a:lumOff val="40000"/>
                  </a:schemeClr>
                </a:solidFill>
                <a:hlinkClick r:id="rId7"/>
              </a:rPr>
              <a:t>ph</a:t>
            </a:r>
            <a:r>
              <a:rPr lang="en-US" sz="1050" dirty="0">
                <a:solidFill>
                  <a:schemeClr val="tx2">
                    <a:lumMod val="60000"/>
                    <a:lumOff val="40000"/>
                  </a:schemeClr>
                </a:solidFill>
                <a:hlinkClick r:id="rId7"/>
              </a:rPr>
              <a:t>]</a:t>
            </a:r>
            <a:endParaRPr lang="en-GB" sz="105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D857808-0FD9-4E33-9248-3D46C6710FBF}"/>
              </a:ext>
            </a:extLst>
          </p:cNvPr>
          <p:cNvCxnSpPr>
            <a:cxnSpLocks/>
          </p:cNvCxnSpPr>
          <p:nvPr/>
        </p:nvCxnSpPr>
        <p:spPr>
          <a:xfrm flipV="1">
            <a:off x="5410200" y="1691814"/>
            <a:ext cx="1989224" cy="1636279"/>
          </a:xfrm>
          <a:prstGeom prst="straightConnector1">
            <a:avLst/>
          </a:prstGeom>
          <a:ln w="28575">
            <a:solidFill>
              <a:srgbClr val="0000FF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684508A3-EC3B-426C-A66D-1B9B2B3C4340}"/>
              </a:ext>
            </a:extLst>
          </p:cNvPr>
          <p:cNvSpPr/>
          <p:nvPr/>
        </p:nvSpPr>
        <p:spPr bwMode="auto">
          <a:xfrm>
            <a:off x="5715000" y="4136971"/>
            <a:ext cx="3940924" cy="838201"/>
          </a:xfrm>
          <a:custGeom>
            <a:avLst/>
            <a:gdLst>
              <a:gd name="connsiteX0" fmla="*/ 0 w 3872753"/>
              <a:gd name="connsiteY0" fmla="*/ 0 h 998423"/>
              <a:gd name="connsiteX1" fmla="*/ 2390588 w 3872753"/>
              <a:gd name="connsiteY1" fmla="*/ 998070 h 998423"/>
              <a:gd name="connsiteX2" fmla="*/ 3872753 w 3872753"/>
              <a:gd name="connsiteY2" fmla="*/ 89647 h 998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872753" h="998423">
                <a:moveTo>
                  <a:pt x="0" y="0"/>
                </a:moveTo>
                <a:cubicBezTo>
                  <a:pt x="872564" y="491564"/>
                  <a:pt x="1745129" y="983129"/>
                  <a:pt x="2390588" y="998070"/>
                </a:cubicBezTo>
                <a:cubicBezTo>
                  <a:pt x="3036047" y="1013011"/>
                  <a:pt x="3454400" y="551329"/>
                  <a:pt x="3872753" y="89647"/>
                </a:cubicBezTo>
              </a:path>
            </a:pathLst>
          </a:custGeom>
          <a:noFill/>
          <a:ln w="9525" cap="flat" cmpd="sng" algn="ctr">
            <a:solidFill>
              <a:srgbClr val="008000"/>
            </a:solidFill>
            <a:prstDash val="solid"/>
            <a:round/>
            <a:headEnd type="none" w="med" len="med"/>
            <a:tailEnd type="arrow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A9D4E01-C9B4-42D7-85B1-8944A6C8C416}"/>
              </a:ext>
            </a:extLst>
          </p:cNvPr>
          <p:cNvCxnSpPr/>
          <p:nvPr/>
        </p:nvCxnSpPr>
        <p:spPr bwMode="auto">
          <a:xfrm flipH="1">
            <a:off x="9665225" y="1282131"/>
            <a:ext cx="10687" cy="3537720"/>
          </a:xfrm>
          <a:prstGeom prst="line">
            <a:avLst/>
          </a:prstGeom>
          <a:noFill/>
          <a:ln w="19050" cap="flat" cmpd="sng" algn="ctr">
            <a:solidFill>
              <a:schemeClr val="tx2"/>
            </a:solidFill>
            <a:prstDash val="lgDash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6372EA4F-77CB-432D-B7FC-3F0E73A9F83B}"/>
              </a:ext>
            </a:extLst>
          </p:cNvPr>
          <p:cNvSpPr txBox="1"/>
          <p:nvPr/>
        </p:nvSpPr>
        <p:spPr>
          <a:xfrm>
            <a:off x="0" y="10180"/>
            <a:ext cx="655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W  </a:t>
            </a:r>
            <a:r>
              <a:rPr lang="en-US" sz="1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orkshop</a:t>
            </a:r>
            <a:r>
              <a:rPr lang="en-US" sz="1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on Dyson-Schwinger Equations in Modern Mathematics </a:t>
            </a:r>
          </a:p>
          <a:p>
            <a:r>
              <a:rPr lang="en-US" sz="1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                          and Physics (DSEMP2014) Trento, Italy, September 22-26, 2014</a:t>
            </a:r>
          </a:p>
        </p:txBody>
      </p:sp>
      <p:pic>
        <p:nvPicPr>
          <p:cNvPr id="14" name="Picture 13" descr="A picture containing text&#10;&#10;Description automatically generated">
            <a:extLst>
              <a:ext uri="{FF2B5EF4-FFF2-40B4-BE49-F238E27FC236}">
                <a16:creationId xmlns:a16="http://schemas.microsoft.com/office/drawing/2014/main" id="{FD0ED629-7C57-4718-A4FF-AC2B5C8999F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" y="56536"/>
            <a:ext cx="1128713" cy="424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0112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FC7954-E2E9-4BAD-8822-8AAA182F35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400" b="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EHM Basics</a:t>
            </a:r>
            <a:endParaRPr lang="en-US" sz="4400" b="0" i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BE27CE-2842-4F01-8A5E-FC6016E490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036637"/>
            <a:ext cx="10972800" cy="4525963"/>
          </a:xfrm>
        </p:spPr>
        <p:txBody>
          <a:bodyPr/>
          <a:lstStyle/>
          <a:p>
            <a:r>
              <a:rPr lang="en-GB" dirty="0"/>
              <a:t>Absent Higgs boson couplings, the Lagrangian of QCD is scale invariant</a:t>
            </a:r>
          </a:p>
          <a:p>
            <a:r>
              <a:rPr lang="en-US" dirty="0"/>
              <a:t>Yet … </a:t>
            </a:r>
          </a:p>
          <a:p>
            <a:pPr lvl="1"/>
            <a:r>
              <a:rPr lang="en-US" sz="2200" dirty="0"/>
              <a:t>Massless gluons become massive</a:t>
            </a:r>
          </a:p>
          <a:p>
            <a:pPr lvl="1"/>
            <a:r>
              <a:rPr lang="en-US" sz="2200" dirty="0"/>
              <a:t>A momentum-dependent charge is produced</a:t>
            </a:r>
          </a:p>
          <a:p>
            <a:pPr lvl="1"/>
            <a:r>
              <a:rPr lang="en-US" sz="2200" dirty="0"/>
              <a:t>Massless quarks become massive</a:t>
            </a:r>
          </a:p>
          <a:p>
            <a:r>
              <a:rPr lang="en-US" dirty="0"/>
              <a:t>EHM is expressed in </a:t>
            </a:r>
          </a:p>
          <a:p>
            <a:pPr marL="800100" lvl="2" indent="0">
              <a:spcBef>
                <a:spcPts val="0"/>
              </a:spcBef>
              <a:buNone/>
            </a:pPr>
            <a:r>
              <a:rPr lang="en-US" sz="2200" dirty="0"/>
              <a:t>EVERY strong interaction observable</a:t>
            </a:r>
          </a:p>
          <a:p>
            <a:r>
              <a:rPr lang="en-US" dirty="0"/>
              <a:t>Challenge to Theory = </a:t>
            </a:r>
          </a:p>
          <a:p>
            <a:pPr marL="800100" lvl="2" indent="0">
              <a:buNone/>
            </a:pPr>
            <a:r>
              <a:rPr lang="en-US" sz="2200" dirty="0"/>
              <a:t>Elucidate all observable consequences of these phenomena </a:t>
            </a:r>
          </a:p>
          <a:p>
            <a:pPr marL="800100" lvl="2" indent="0">
              <a:spcBef>
                <a:spcPts val="0"/>
              </a:spcBef>
              <a:buNone/>
            </a:pPr>
            <a:r>
              <a:rPr lang="en-US" sz="2200" dirty="0"/>
              <a:t>and highlight the paths to measuring them</a:t>
            </a:r>
          </a:p>
          <a:p>
            <a:r>
              <a:rPr lang="en-US" dirty="0"/>
              <a:t>Challenge to Experiment = </a:t>
            </a:r>
          </a:p>
          <a:p>
            <a:pPr marL="800100" lvl="2" indent="0">
              <a:buNone/>
            </a:pPr>
            <a:r>
              <a:rPr lang="en-US" sz="2200" dirty="0"/>
              <a:t>Test the theory predictions so that </a:t>
            </a:r>
          </a:p>
          <a:p>
            <a:pPr marL="800100" lvl="2" indent="0">
              <a:spcBef>
                <a:spcPts val="0"/>
              </a:spcBef>
              <a:buNone/>
            </a:pPr>
            <a:r>
              <a:rPr lang="en-US" sz="2200" dirty="0"/>
              <a:t>the boundaries of the Standard Model can finally be drawn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221E6A-84E8-41AC-AE0A-97EF0356F7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.                                       Summer JLab Hall A/C Meeting                                           (68)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BC975F-D009-452C-89E8-423900927F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Roberts: cdroberts@nju.edu.cn  433 .. 23/06/29 09:45 .."Emergence of Hadron Mass and Structure "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1C9FE4-EB73-43B5-9651-AA0616A87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A492C55D-2CEC-4AF0-85E8-9FC69F7FF19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3595" y="469180"/>
            <a:ext cx="2051167" cy="13467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6330205-1B06-484C-BAF6-D925AA608E9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813" y="2646269"/>
            <a:ext cx="2154547" cy="16326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 descr="Chart, line chart&#10;&#10;Description automatically generated">
            <a:extLst>
              <a:ext uri="{FF2B5EF4-FFF2-40B4-BE49-F238E27FC236}">
                <a16:creationId xmlns:a16="http://schemas.microsoft.com/office/drawing/2014/main" id="{C5BDA307-F8E5-4F17-A460-94533575D4D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0342" y="2650776"/>
            <a:ext cx="2157633" cy="1632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21D16D8-1757-A5D9-4BC4-0A0A299EF490}"/>
              </a:ext>
            </a:extLst>
          </p:cNvPr>
          <p:cNvSpPr txBox="1"/>
          <p:nvPr/>
        </p:nvSpPr>
        <p:spPr>
          <a:xfrm>
            <a:off x="8312719" y="1424358"/>
            <a:ext cx="15815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lgerian" panose="04020705040A02060702" pitchFamily="82" charset="0"/>
              </a:rPr>
              <a:t>Three pillars of EHM</a:t>
            </a:r>
          </a:p>
        </p:txBody>
      </p:sp>
    </p:spTree>
    <p:extLst>
      <p:ext uri="{BB962C8B-B14F-4D97-AF65-F5344CB8AC3E}">
        <p14:creationId xmlns:p14="http://schemas.microsoft.com/office/powerpoint/2010/main" val="1517839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sunset, light, blur, night sky&#10;&#10;Description automatically generated">
            <a:extLst>
              <a:ext uri="{FF2B5EF4-FFF2-40B4-BE49-F238E27FC236}">
                <a16:creationId xmlns:a16="http://schemas.microsoft.com/office/drawing/2014/main" id="{A4E1793B-42E4-AA8C-AB3A-1895D401ECB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4FC7954-E2E9-4BAD-8822-8AAA182F35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sz="4400" b="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Exposing &amp; Charting EHM</a:t>
            </a:r>
            <a:endParaRPr lang="en-US" sz="4400" b="0" i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9BE27CE-2842-4F01-8A5E-FC6016E490D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1189037"/>
                <a:ext cx="10972800" cy="5135563"/>
              </a:xfrm>
            </p:spPr>
            <p:txBody>
              <a:bodyPr/>
              <a:lstStyle/>
              <a:p>
                <a:r>
                  <a:rPr lang="en-GB" dirty="0"/>
                  <a:t>Proton was discovered 100 years ago</a:t>
                </a:r>
              </a:p>
              <a:p>
                <a:pPr marL="0" indent="0">
                  <a:spcBef>
                    <a:spcPts val="0"/>
                  </a:spcBef>
                  <a:buNone/>
                </a:pPr>
                <a:r>
                  <a:rPr lang="en-GB" dirty="0"/>
                  <a:t>	It is stable; hence, an ideal target in experiments</a:t>
                </a:r>
              </a:p>
              <a:p>
                <a:r>
                  <a:rPr lang="en-GB" dirty="0"/>
                  <a:t>But just as studying the hydrogen atom ground state didn’t give us QED,</a:t>
                </a:r>
              </a:p>
              <a:p>
                <a:pPr marL="0" indent="0">
                  <a:spcBef>
                    <a:spcPts val="0"/>
                  </a:spcBef>
                  <a:buNone/>
                </a:pPr>
                <a:r>
                  <a:rPr lang="en-GB" dirty="0"/>
                  <a:t>	focusing on the ground state of only one form of hadron matter will not solve QCD</a:t>
                </a:r>
              </a:p>
              <a:p>
                <a:r>
                  <a:rPr lang="en-GB" dirty="0"/>
                  <a:t>New Era dawning</a:t>
                </a:r>
              </a:p>
              <a:p>
                <a:pPr marL="0" indent="0">
                  <a:spcBef>
                    <a:spcPts val="0"/>
                  </a:spcBef>
                  <a:buNone/>
                </a:pPr>
                <a:r>
                  <a:rPr lang="en-GB" dirty="0"/>
                  <a:t>	High energy + high luminosity </a:t>
                </a:r>
              </a:p>
              <a:p>
                <a:pPr marL="0" indent="0">
                  <a:spcBef>
                    <a:spcPts val="0"/>
                  </a:spcBef>
                  <a:buNone/>
                </a:pPr>
                <a:r>
                  <a:rPr lang="en-GB" b="0" dirty="0"/>
                  <a:t>	</a:t>
                </a:r>
                <a14:m>
                  <m:oMath xmlns:m="http://schemas.openxmlformats.org/officeDocument/2006/math">
                    <m:r>
                      <a:rPr lang="en-AU" b="0" i="1" smtClean="0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GB" dirty="0"/>
                  <a:t> science can expand horizons </a:t>
                </a:r>
                <a:r>
                  <a:rPr lang="en-GB"/>
                  <a:t>beyond 100-year </a:t>
                </a:r>
                <a:r>
                  <a:rPr lang="en-GB" dirty="0"/>
                  <a:t>focus on the proton</a:t>
                </a:r>
              </a:p>
              <a:p>
                <a:r>
                  <a:rPr lang="en-GB" dirty="0"/>
                  <a:t>Enable precision studies of, </a:t>
                </a:r>
                <a:r>
                  <a:rPr lang="en-GB" i="1" dirty="0"/>
                  <a:t>e.g</a:t>
                </a:r>
                <a:r>
                  <a:rPr lang="en-GB" dirty="0"/>
                  <a:t>., </a:t>
                </a:r>
                <a:endParaRPr lang="en-GB" sz="2200" dirty="0">
                  <a:solidFill>
                    <a:schemeClr val="accent1">
                      <a:lumMod val="50000"/>
                    </a:schemeClr>
                  </a:solidFill>
                </a:endParaRPr>
              </a:p>
              <a:p>
                <a:pPr lvl="1"/>
                <a:r>
                  <a:rPr lang="en-GB" sz="2400" dirty="0"/>
                  <a:t>Structure of </a:t>
                </a:r>
                <a:r>
                  <a:rPr lang="en-GB" sz="2200" dirty="0"/>
                  <a:t>Baryon excited states </a:t>
                </a:r>
              </a:p>
              <a:p>
                <a:pPr lvl="2">
                  <a:spcBef>
                    <a:spcPts val="0"/>
                  </a:spcBef>
                  <a:buFont typeface="Wingdings" panose="05000000000000000000" pitchFamily="2" charset="2"/>
                  <a:buChar char="ü"/>
                </a:pPr>
                <a:r>
                  <a:rPr lang="en-US" sz="2200" dirty="0"/>
                  <a:t>Baryons are the most fundamental three-body systems in Nature</a:t>
                </a:r>
              </a:p>
              <a:p>
                <a:pPr lvl="2">
                  <a:spcBef>
                    <a:spcPts val="0"/>
                  </a:spcBef>
                  <a:buFont typeface="Wingdings" panose="05000000000000000000" pitchFamily="2" charset="2"/>
                  <a:buChar char="ü"/>
                </a:pPr>
                <a:r>
                  <a:rPr lang="en-US" sz="2200" dirty="0"/>
                  <a:t>If we don’t understand how QCD, a </a:t>
                </a:r>
                <a:r>
                  <a:rPr lang="en-US" sz="2200" u="sng" dirty="0"/>
                  <a:t>Poincaré-invariant quantum field theory</a:t>
                </a:r>
                <a:r>
                  <a:rPr lang="en-US" sz="2200" dirty="0"/>
                  <a:t>, builds each of the baryons in the complete spectrum, then we don't understand Nature. </a:t>
                </a:r>
                <a:endParaRPr lang="en-GB" dirty="0"/>
              </a:p>
              <a:p>
                <a:pPr lvl="1">
                  <a:spcBef>
                    <a:spcPts val="0"/>
                  </a:spcBef>
                </a:pPr>
                <a:r>
                  <a:rPr lang="en-GB" sz="2200" dirty="0">
                    <a:solidFill>
                      <a:schemeClr val="accent1">
                        <a:lumMod val="50000"/>
                      </a:schemeClr>
                    </a:solidFill>
                  </a:rPr>
                  <a:t>Structure of Nature’s most fundamental Nambu-Goldstone bosons (</a:t>
                </a:r>
                <a14:m>
                  <m:oMath xmlns:m="http://schemas.openxmlformats.org/officeDocument/2006/math">
                    <m:r>
                      <a:rPr lang="en-AU" sz="2200" i="1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GB" sz="2200" dirty="0">
                    <a:solidFill>
                      <a:schemeClr val="accent1">
                        <a:lumMod val="50000"/>
                      </a:schemeClr>
                    </a:solidFill>
                  </a:rPr>
                  <a:t> &amp; </a:t>
                </a:r>
                <a:r>
                  <a:rPr lang="en-GB" sz="2200" i="1" dirty="0">
                    <a:solidFill>
                      <a:schemeClr val="accent1">
                        <a:lumMod val="50000"/>
                      </a:schemeClr>
                    </a:solidFill>
                  </a:rPr>
                  <a:t>K</a:t>
                </a:r>
                <a:r>
                  <a:rPr lang="en-GB" sz="2200" dirty="0">
                    <a:solidFill>
                      <a:schemeClr val="accent1">
                        <a:lumMod val="50000"/>
                      </a:schemeClr>
                    </a:solidFill>
                  </a:rPr>
                  <a:t>)</a:t>
                </a:r>
              </a:p>
              <a:p>
                <a:pPr lvl="1">
                  <a:spcBef>
                    <a:spcPts val="0"/>
                  </a:spcBef>
                </a:pPr>
                <a:r>
                  <a:rPr lang="en-GB" sz="2200" dirty="0">
                    <a:solidFill>
                      <a:schemeClr val="accent1">
                        <a:lumMod val="50000"/>
                      </a:schemeClr>
                    </a:solidFill>
                  </a:rPr>
                  <a:t>Spectrum of mesons and their structure</a:t>
                </a:r>
                <a:endParaRPr lang="en-GB" sz="2200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9BE27CE-2842-4F01-8A5E-FC6016E490D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189037"/>
                <a:ext cx="10972800" cy="5135563"/>
              </a:xfrm>
              <a:blipFill>
                <a:blip r:embed="rId3"/>
                <a:stretch>
                  <a:fillRect l="-611" t="-830" b="-1542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221E6A-84E8-41AC-AE0A-97EF0356F7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.                                       Summer JLab Hall A/C Meeting                                           (68)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BC975F-D009-452C-89E8-423900927F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Roberts: cdroberts@nju.edu.cn  433 .. 23/06/29 09:45 .."Emergence of Hadron Mass and Structure "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1C9FE4-EB73-43B5-9651-AA0616A87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0B9120-76AC-210A-7BC5-26270A5E7D08}"/>
              </a:ext>
            </a:extLst>
          </p:cNvPr>
          <p:cNvSpPr txBox="1"/>
          <p:nvPr/>
        </p:nvSpPr>
        <p:spPr>
          <a:xfrm>
            <a:off x="9575801" y="2644170"/>
            <a:ext cx="2463799" cy="1569660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r>
              <a:rPr lang="en-AU" sz="240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JLab12 &amp; JLab22</a:t>
            </a:r>
          </a:p>
          <a:p>
            <a:r>
              <a:rPr lang="en-AU" sz="240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AMBER @ CERN</a:t>
            </a:r>
          </a:p>
          <a:p>
            <a:r>
              <a:rPr lang="en-AU" sz="240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EIC</a:t>
            </a:r>
          </a:p>
          <a:p>
            <a:r>
              <a:rPr lang="en-AU" sz="2400" dirty="0" err="1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EicC</a:t>
            </a:r>
            <a:endParaRPr lang="en-AU" sz="2400" dirty="0">
              <a:ln w="0"/>
              <a:solidFill>
                <a:srgbClr val="C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80493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1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52D85DA-0C46-42AA-90F8-20215465D6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01410" y="2851944"/>
            <a:ext cx="5138190" cy="332025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E61F4E2-B5BD-4BD5-AB28-6CA2621B0F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sz="3600" b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Emergence of Hadron Mass</a:t>
            </a:r>
            <a:endParaRPr lang="en-US" sz="3600" b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EB0E5E-0B89-46CE-98E5-F04F289DD5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143000"/>
            <a:ext cx="10972800" cy="4525963"/>
          </a:xfrm>
        </p:spPr>
        <p:txBody>
          <a:bodyPr/>
          <a:lstStyle/>
          <a:p>
            <a:r>
              <a:rPr lang="en-GB" dirty="0"/>
              <a:t>Standard Model of Particle Physics has one obvious mass-generating mechanism</a:t>
            </a:r>
          </a:p>
          <a:p>
            <a:pPr marL="0" indent="0">
              <a:buNone/>
            </a:pPr>
            <a:r>
              <a:rPr lang="en-GB" dirty="0"/>
              <a:t>	 = </a:t>
            </a:r>
            <a:r>
              <a:rPr lang="en-GB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Higgs Boson</a:t>
            </a:r>
            <a:r>
              <a:rPr lang="en-GB" dirty="0"/>
              <a:t> … impacts are critical to evolution of Universe as we know it</a:t>
            </a:r>
          </a:p>
          <a:p>
            <a:r>
              <a:rPr lang="en-GB" dirty="0"/>
              <a:t>However, Higgs boson alone is responsible for just </a:t>
            </a:r>
            <a:r>
              <a:rPr lang="en-GB" dirty="0">
                <a:solidFill>
                  <a:schemeClr val="tx1">
                    <a:lumMod val="85000"/>
                    <a:lumOff val="15000"/>
                  </a:schemeClr>
                </a:solidFill>
              </a:rPr>
              <a:t>∼ 1%</a:t>
            </a:r>
            <a:r>
              <a:rPr lang="en-GB" dirty="0"/>
              <a:t> of the visible mass in the Universe</a:t>
            </a:r>
          </a:p>
          <a:p>
            <a:r>
              <a:rPr lang="en-GB" dirty="0"/>
              <a:t>Proton mass budget … only 9 MeV/939 MeV is directly from Higgs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B5C809-E115-47CD-AED7-951724E51B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.                                       Summer JLab Hall A/C Meeting                                           (68)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2AD908-BD9D-44D0-8688-D5EF6B8F7A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Roberts: cdroberts@nju.edu.cn  433 .. 23/06/29 09:45 .."Emergence of Hadron Mass and Structure "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0125A2-CE7D-4950-BC19-09139BD6D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2</a:t>
            </a:fld>
            <a:endParaRPr lang="en-US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1488F52-8C5B-4843-9056-259E268257DD}"/>
              </a:ext>
            </a:extLst>
          </p:cNvPr>
          <p:cNvCxnSpPr>
            <a:cxnSpLocks/>
          </p:cNvCxnSpPr>
          <p:nvPr/>
        </p:nvCxnSpPr>
        <p:spPr bwMode="auto">
          <a:xfrm>
            <a:off x="8632553" y="2636747"/>
            <a:ext cx="1654447" cy="2832191"/>
          </a:xfrm>
          <a:prstGeom prst="straightConnector1">
            <a:avLst/>
          </a:prstGeom>
          <a:ln w="19050">
            <a:headEnd type="none" w="med" len="med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A55C524-63D1-45C2-BFAB-B6445F812F6D}"/>
              </a:ext>
            </a:extLst>
          </p:cNvPr>
          <p:cNvSpPr txBox="1">
            <a:spLocks/>
          </p:cNvSpPr>
          <p:nvPr/>
        </p:nvSpPr>
        <p:spPr bwMode="auto">
          <a:xfrm>
            <a:off x="609600" y="3200400"/>
            <a:ext cx="6019800" cy="2689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Wingdings" pitchFamily="2" charset="2"/>
              <a:buChar char="Ø"/>
              <a:defRPr sz="2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–"/>
              <a:defRPr sz="2000">
                <a:solidFill>
                  <a:schemeClr val="tx2">
                    <a:lumMod val="75000"/>
                  </a:schemeClr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•"/>
              <a:defRPr sz="1600">
                <a:solidFill>
                  <a:schemeClr val="tx2">
                    <a:lumMod val="75000"/>
                  </a:schemeClr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–"/>
              <a:defRPr sz="1600">
                <a:solidFill>
                  <a:schemeClr val="tx2">
                    <a:lumMod val="75000"/>
                  </a:schemeClr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600">
                <a:solidFill>
                  <a:schemeClr val="tx2">
                    <a:lumMod val="75000"/>
                  </a:schemeClr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GB" kern="0" dirty="0"/>
              <a:t>Evidently, Nature has another very effective mechanism for producing mass:</a:t>
            </a:r>
          </a:p>
          <a:p>
            <a:pPr marL="0" indent="0">
              <a:buNone/>
            </a:pPr>
            <a:r>
              <a:rPr lang="en-GB" kern="0" dirty="0"/>
              <a:t>	</a:t>
            </a:r>
            <a:r>
              <a:rPr lang="en-GB" sz="2400" kern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Emergent Hadron Mass (EHM)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GB" sz="2200" kern="0" dirty="0"/>
              <a:t>Alone, it produces </a:t>
            </a:r>
            <a:r>
              <a:rPr lang="en-GB" sz="2200" kern="0" dirty="0">
                <a:solidFill>
                  <a:srgbClr val="0000FF"/>
                </a:solidFill>
              </a:rPr>
              <a:t>94%</a:t>
            </a:r>
            <a:r>
              <a:rPr lang="en-GB" sz="2200" kern="0" dirty="0"/>
              <a:t> of the proton’s mass</a:t>
            </a:r>
          </a:p>
          <a:p>
            <a:pPr lvl="1">
              <a:spcBef>
                <a:spcPts val="2400"/>
              </a:spcBef>
              <a:buFont typeface="Wingdings" panose="05000000000000000000" pitchFamily="2" charset="2"/>
              <a:buChar char="ü"/>
            </a:pPr>
            <a:r>
              <a:rPr lang="en-GB" sz="2200" kern="0" dirty="0"/>
              <a:t>Remaining </a:t>
            </a:r>
            <a:r>
              <a:rPr lang="en-GB" sz="2200" kern="0" dirty="0">
                <a:solidFill>
                  <a:srgbClr val="FF6600"/>
                </a:solidFill>
              </a:rPr>
              <a:t>5%</a:t>
            </a:r>
            <a:r>
              <a:rPr lang="en-GB" sz="2200" kern="0" dirty="0"/>
              <a:t> is generated by constructive interference between EHM and Higgs-boson</a:t>
            </a:r>
            <a:endParaRPr lang="en-US" sz="2200" kern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7B2374F-5515-4531-80E0-18BEA5DC8638}"/>
              </a:ext>
            </a:extLst>
          </p:cNvPr>
          <p:cNvCxnSpPr/>
          <p:nvPr/>
        </p:nvCxnSpPr>
        <p:spPr bwMode="auto">
          <a:xfrm>
            <a:off x="5562600" y="4648200"/>
            <a:ext cx="22123" cy="22123"/>
          </a:xfrm>
          <a:prstGeom prst="straightConnector1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829DD77D-3E94-4269-BD3B-A5128859D669}"/>
              </a:ext>
            </a:extLst>
          </p:cNvPr>
          <p:cNvCxnSpPr>
            <a:cxnSpLocks/>
          </p:cNvCxnSpPr>
          <p:nvPr/>
        </p:nvCxnSpPr>
        <p:spPr bwMode="auto">
          <a:xfrm flipV="1">
            <a:off x="6541476" y="4548552"/>
            <a:ext cx="609600" cy="76200"/>
          </a:xfrm>
          <a:prstGeom prst="straightConnector1">
            <a:avLst/>
          </a:prstGeom>
          <a:noFill/>
          <a:ln w="12700" cap="flat" cmpd="sng" algn="ctr">
            <a:solidFill>
              <a:srgbClr val="0000FF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866E41FD-865A-49D7-A6BB-9D7E197FD782}"/>
              </a:ext>
            </a:extLst>
          </p:cNvPr>
          <p:cNvCxnSpPr>
            <a:cxnSpLocks/>
          </p:cNvCxnSpPr>
          <p:nvPr/>
        </p:nvCxnSpPr>
        <p:spPr bwMode="auto">
          <a:xfrm flipV="1">
            <a:off x="6541476" y="5591175"/>
            <a:ext cx="4050324" cy="20594"/>
          </a:xfrm>
          <a:prstGeom prst="straightConnector1">
            <a:avLst/>
          </a:prstGeom>
          <a:noFill/>
          <a:ln w="12700" cap="flat" cmpd="sng" algn="ctr">
            <a:solidFill>
              <a:srgbClr val="FF66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2057474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9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1FBE7A14-B903-4F08-BFA5-AB71A70E9F30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963084" y="4419600"/>
                <a:ext cx="10363200" cy="1824038"/>
              </a:xfr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>
                <a:scene3d>
                  <a:camera prst="orthographicFront"/>
                  <a:lightRig rig="harsh" dir="t"/>
                </a:scene3d>
                <a:sp3d extrusionH="57150" prstMaterial="matte">
                  <a:bevelT w="63500" h="12700" prst="angle"/>
                  <a:contourClr>
                    <a:schemeClr val="bg1">
                      <a:lumMod val="65000"/>
                    </a:schemeClr>
                  </a:contourClr>
                </a:sp3d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AU" sz="6000" b="1" i="1" smtClean="0">
                            <a:ln/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sz="6000" b="1" i="1" smtClean="0">
                            <a:ln/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𝒎</m:t>
                        </m:r>
                      </m:e>
                      <m:sub>
                        <m:r>
                          <a:rPr lang="en-AU" sz="6000" b="1" i="1" smtClean="0">
                            <a:ln/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𝒑</m:t>
                        </m:r>
                      </m:sub>
                    </m:sSub>
                  </m:oMath>
                </a14:m>
                <a:r>
                  <a:rPr lang="en-GB" sz="6000" i="1" dirty="0">
                    <a:ln/>
                    <a:solidFill>
                      <a:schemeClr val="accent3"/>
                    </a:solidFill>
                  </a:rPr>
                  <a:t>, vector-meson production </a:t>
                </a:r>
                <a:br>
                  <a:rPr lang="en-GB" sz="6000" i="1" dirty="0">
                    <a:ln/>
                    <a:solidFill>
                      <a:schemeClr val="accent3"/>
                    </a:solidFill>
                  </a:rPr>
                </a:br>
                <a:r>
                  <a:rPr lang="en-GB" sz="6000" i="1" dirty="0">
                    <a:ln/>
                    <a:solidFill>
                      <a:schemeClr val="accent3"/>
                    </a:solidFill>
                  </a:rPr>
                  <a:t>&amp; vector meson dominance</a:t>
                </a:r>
                <a:endParaRPr lang="en-US" sz="6000" i="1" dirty="0">
                  <a:ln/>
                  <a:solidFill>
                    <a:schemeClr val="accent3"/>
                  </a:solidFill>
                </a:endParaRP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1FBE7A14-B903-4F08-BFA5-AB71A70E9F3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963084" y="4419600"/>
                <a:ext cx="10363200" cy="1824038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1BF165-AA29-4011-B880-9F5C20034D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D1D006-3878-41F0-8269-1B794FDD46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.                                       Summer JLab Hall A/C Meeting                                           (68)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630E09-5CE1-4256-92FB-EA6A8523CF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Roberts: cdroberts@nju.edu.cn  433 .. 23/06/29 09:45 .."Emergence of Hadron Mass and Structure "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E489B8-7578-49C7-B8F4-89C2E364D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9" name="Picture 8" descr="A picture containing linedrawing&#10;&#10;Description automatically generated">
            <a:extLst>
              <a:ext uri="{FF2B5EF4-FFF2-40B4-BE49-F238E27FC236}">
                <a16:creationId xmlns:a16="http://schemas.microsoft.com/office/drawing/2014/main" id="{79639158-AB62-4BAB-9C9F-28E4C7B449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5386" y="228600"/>
            <a:ext cx="4581228" cy="39854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362139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C30E3B-63EE-4248-B32D-0753011FEC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685800"/>
          </a:xfrm>
        </p:spPr>
        <p:txBody>
          <a:bodyPr/>
          <a:lstStyle/>
          <a:p>
            <a:pPr algn="ctr"/>
            <a:r>
              <a:rPr lang="en-GB" sz="3600" b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EHM Measurements: </a:t>
            </a:r>
            <a:r>
              <a:rPr lang="en-US" sz="3600" b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How does nucleon mass arise?</a:t>
            </a:r>
            <a:br>
              <a:rPr lang="en-US" sz="3600" b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endParaRPr lang="en-US" sz="3600" b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CD0E390-A68A-45D7-BD62-121D28656AB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1219200"/>
                <a:ext cx="10972800" cy="4525963"/>
              </a:xfrm>
            </p:spPr>
            <p:txBody>
              <a:bodyPr/>
              <a:lstStyle/>
              <a:p>
                <a:r>
                  <a:rPr lang="en-US" dirty="0"/>
                  <a:t>One perspective on the answer = QCD scale anomaly</a:t>
                </a:r>
              </a:p>
              <a:p>
                <a:r>
                  <a:rPr lang="en-US" dirty="0"/>
                  <a:t>Measurement = </a:t>
                </a:r>
                <a:r>
                  <a:rPr lang="en-US" b="0" i="0" dirty="0" err="1">
                    <a:effectLst/>
                    <a:latin typeface="-apple-system"/>
                  </a:rPr>
                  <a:t>femtoscopic</a:t>
                </a:r>
                <a:r>
                  <a:rPr lang="en-US" b="0" i="0" dirty="0">
                    <a:effectLst/>
                    <a:latin typeface="-apple-system"/>
                  </a:rPr>
                  <a:t> low-momentum correlation measurements </a:t>
                </a:r>
              </a:p>
              <a:p>
                <a:r>
                  <a:rPr lang="en-US" b="0" i="0" dirty="0">
                    <a:effectLst/>
                    <a:latin typeface="-apple-system"/>
                  </a:rPr>
                  <a:t>QCD multipole expansion … </a:t>
                </a:r>
                <a:r>
                  <a:rPr lang="en-US" b="0" i="1" dirty="0">
                    <a:effectLst/>
                    <a:latin typeface="KaTeX_Math"/>
                  </a:rPr>
                  <a:t>J</a:t>
                </a:r>
                <a:r>
                  <a:rPr lang="en-US" b="0" dirty="0">
                    <a:effectLst/>
                    <a:latin typeface="KaTeX_Main"/>
                  </a:rPr>
                  <a:t>/</a:t>
                </a:r>
                <a:r>
                  <a:rPr lang="en-US" b="0" i="1" dirty="0">
                    <a:effectLst/>
                    <a:latin typeface="KaTeX_Math"/>
                  </a:rPr>
                  <a:t>ψ</a:t>
                </a:r>
                <a:r>
                  <a:rPr lang="en-US" b="0" i="0" dirty="0">
                    <a:effectLst/>
                    <a:latin typeface="-apple-system"/>
                  </a:rPr>
                  <a:t> and/or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b="0" i="0" smtClean="0">
                        <a:effectLst/>
                        <a:latin typeface="Cambria Math" panose="02040503050406030204" pitchFamily="18" charset="0"/>
                      </a:rPr>
                      <m:t>Υ</m:t>
                    </m:r>
                  </m:oMath>
                </a14:m>
                <a:r>
                  <a:rPr lang="en-US" b="0" i="0" dirty="0">
                    <a:effectLst/>
                    <a:latin typeface="-apple-system"/>
                  </a:rPr>
                  <a:t> </a:t>
                </a:r>
                <a:r>
                  <a:rPr lang="en-US" b="0" i="0" dirty="0" err="1">
                    <a:effectLst/>
                    <a:latin typeface="-apple-system"/>
                  </a:rPr>
                  <a:t>chromopolarisability</a:t>
                </a:r>
                <a:r>
                  <a:rPr lang="en-US" b="0" i="0" dirty="0">
                    <a:effectLst/>
                    <a:latin typeface="-apple-system"/>
                  </a:rPr>
                  <a:t> relates forward scattering amplitude to a key matrix element in the origin of the nucleon mass problem</a:t>
                </a:r>
              </a:p>
              <a:p>
                <a:pPr marL="800100" lvl="2" indent="0">
                  <a:spcAft>
                    <a:spcPts val="1200"/>
                  </a:spcAft>
                  <a:buNone/>
                </a:pPr>
                <a:r>
                  <a:rPr lang="en-US" sz="2200" i="1" dirty="0">
                    <a:latin typeface="-apple-system"/>
                  </a:rPr>
                  <a:t>viz</a:t>
                </a:r>
                <a:r>
                  <a:rPr lang="en-US" sz="2200" dirty="0">
                    <a:latin typeface="-apple-system"/>
                  </a:rPr>
                  <a:t>. t</a:t>
                </a:r>
                <a:r>
                  <a:rPr lang="en-US" sz="2200" b="0" i="0" dirty="0">
                    <a:effectLst/>
                    <a:latin typeface="-apple-system"/>
                  </a:rPr>
                  <a:t>he average </a:t>
                </a:r>
                <a:r>
                  <a:rPr lang="en-US" sz="2200" b="0" i="0" dirty="0" err="1">
                    <a:effectLst/>
                    <a:latin typeface="-apple-system"/>
                  </a:rPr>
                  <a:t>chromoelectric</a:t>
                </a:r>
                <a:r>
                  <a:rPr lang="en-US" sz="2200" b="0" i="0" dirty="0">
                    <a:effectLst/>
                    <a:latin typeface="-apple-system"/>
                  </a:rPr>
                  <a:t> gluon distribution in the nucleon:</a:t>
                </a:r>
              </a:p>
              <a:p>
                <a:pPr marL="800100" lvl="2" indent="0">
                  <a:buNone/>
                </a:pPr>
                <a:r>
                  <a:rPr lang="en-US" sz="2200" b="0" i="0" dirty="0">
                    <a:effectLst/>
                    <a:latin typeface="-apple-system"/>
                  </a:rPr>
                  <a:t> </a:t>
                </a:r>
              </a:p>
              <a:p>
                <a:pPr>
                  <a:spcBef>
                    <a:spcPts val="1200"/>
                  </a:spcBef>
                </a:pPr>
                <a:r>
                  <a:rPr lang="en-US" dirty="0"/>
                  <a:t>Need to access purely hadronic process  (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/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𝜓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, </m:t>
                    </m:r>
                    <m:r>
                      <m:rPr>
                        <m:sty m:val="p"/>
                      </m:rPr>
                      <a:rPr lang="en-GB">
                        <a:latin typeface="Cambria Math" panose="02040503050406030204" pitchFamily="18" charset="0"/>
                      </a:rPr>
                      <m:t>Υ</m:t>
                    </m:r>
                  </m:oMath>
                </a14:m>
                <a:r>
                  <a:rPr lang="en-US" dirty="0"/>
                  <a:t>)</a:t>
                </a:r>
                <a:endParaRPr lang="en-GB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GB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GB" i="1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GB" i="1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n-GB" i="1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GB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GB" i="1">
                          <a:latin typeface="Cambria Math" panose="02040503050406030204" pitchFamily="18" charset="0"/>
                        </a:rPr>
                        <m:t>𝑝</m:t>
                      </m:r>
                    </m:oMath>
                  </m:oMathPara>
                </a14:m>
                <a:endParaRPr lang="en-US" dirty="0"/>
              </a:p>
              <a:p>
                <a:r>
                  <a:rPr lang="en-US" dirty="0"/>
                  <a:t>Once considered viable to do this using </a:t>
                </a:r>
              </a:p>
              <a:p>
                <a:pPr marL="800100" lvl="2" indent="0">
                  <a:buNone/>
                </a:pPr>
                <a:r>
                  <a:rPr lang="en-US" sz="2200" dirty="0"/>
                  <a:t>electromagnetic vector-meson production reaction</a:t>
                </a:r>
              </a:p>
              <a:p>
                <a:pPr marL="1257300" lvl="3" indent="0" algn="ctr">
                  <a:buNone/>
                </a:pPr>
                <a14:m>
                  <m:oMath xmlns:m="http://schemas.openxmlformats.org/officeDocument/2006/math">
                    <m:r>
                      <a:rPr lang="en-GB" sz="2200" b="0" i="1" smtClean="0">
                        <a:latin typeface="Cambria Math" panose="02040503050406030204" pitchFamily="18" charset="0"/>
                      </a:rPr>
                      <m:t>𝑒</m:t>
                    </m:r>
                    <m:r>
                      <a:rPr lang="en-GB" sz="22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GB" sz="2200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GB" sz="2200" b="0" i="1" smtClean="0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GB" sz="2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2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GB" sz="22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GB" sz="22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GB" sz="2200" b="0" i="1" smtClean="0"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GB" sz="22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GB" sz="2200" b="0" i="1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sz="2200" dirty="0"/>
                  <a:t>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CD0E390-A68A-45D7-BD62-121D28656AB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219200"/>
                <a:ext cx="10972800" cy="4525963"/>
              </a:xfrm>
              <a:blipFill>
                <a:blip r:embed="rId2"/>
                <a:stretch>
                  <a:fillRect l="-611" t="-943" b="-1617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FB6F40-4ED1-45F6-A4BB-F67E97D54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.                                       Summer JLab Hall A/C Meeting                                           (68)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B7B14C-9203-4E4B-A580-0C96B9352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Roberts: cdroberts@nju.edu.cn  433 .. 23/06/29 09:45 .."Emergence of Hadron Mass and Structure "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7C80A0-A77F-477B-8D3A-70798A22D7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FEE86DEC-23D5-4C52-A10B-E35C37B48B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9206" y="3502640"/>
            <a:ext cx="3332794" cy="285493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686E78C-6414-4933-9007-9A8A8A35BB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3182814"/>
            <a:ext cx="6948488" cy="64293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FE6A2D1-1F15-7ACF-79ED-A62AAC4B3309}"/>
              </a:ext>
            </a:extLst>
          </p:cNvPr>
          <p:cNvSpPr/>
          <p:nvPr/>
        </p:nvSpPr>
        <p:spPr bwMode="auto">
          <a:xfrm>
            <a:off x="9120188" y="5029200"/>
            <a:ext cx="685800" cy="381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AU" sz="1800" i="1" u="none" strike="noStrike" normalizeH="0" baseline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itchFamily="34" charset="0"/>
              </a:rPr>
              <a:t>VMD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F9A10EA-5B2D-E236-2338-E3FC53CC1686}"/>
              </a:ext>
            </a:extLst>
          </p:cNvPr>
          <p:cNvCxnSpPr/>
          <p:nvPr/>
        </p:nvCxnSpPr>
        <p:spPr bwMode="auto">
          <a:xfrm flipV="1">
            <a:off x="9677400" y="4876800"/>
            <a:ext cx="381000" cy="228600"/>
          </a:xfrm>
          <a:prstGeom prst="straightConnector1">
            <a:avLst/>
          </a:prstGeom>
          <a:ln w="28575">
            <a:headEnd type="none" w="med" len="med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2840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FEE86DEC-23D5-4C52-A10B-E35C37B48BB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9206" y="3502640"/>
            <a:ext cx="3332794" cy="285493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C30E3B-63EE-4248-B32D-0753011FEC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682992"/>
          </a:xfrm>
        </p:spPr>
        <p:txBody>
          <a:bodyPr/>
          <a:lstStyle/>
          <a:p>
            <a:pPr algn="ctr"/>
            <a:r>
              <a:rPr lang="en-GB" sz="3600" b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EHM Measurements: </a:t>
            </a:r>
            <a:r>
              <a:rPr lang="en-US" sz="3600" b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How does nucleon mass arise?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CD0E390-A68A-45D7-BD62-121D28656AB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851452"/>
                <a:ext cx="8458200" cy="4525963"/>
              </a:xfrm>
            </p:spPr>
            <p:txBody>
              <a:bodyPr/>
              <a:lstStyle/>
              <a:p>
                <a:r>
                  <a:rPr lang="en-US" dirty="0"/>
                  <a:t>Once considered viable … </a:t>
                </a:r>
              </a:p>
              <a:p>
                <a:pPr marL="800100" lvl="2" indent="0">
                  <a:buNone/>
                </a:pPr>
                <a:r>
                  <a:rPr lang="en-US" sz="2200" dirty="0"/>
                  <a:t>Electromagnetic process (</a:t>
                </a:r>
                <a14:m>
                  <m:oMath xmlns:m="http://schemas.openxmlformats.org/officeDocument/2006/math">
                    <m:r>
                      <a:rPr lang="en-GB" sz="2200" b="0" i="1" smtClean="0"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GB" sz="22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200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GB" sz="22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GB" sz="2200" b="0" i="1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en-GB" sz="2200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m:rPr>
                        <m:sty m:val="p"/>
                      </m:rPr>
                      <a:rPr lang="en-GB" sz="2200" b="0" i="0" smtClean="0">
                        <a:latin typeface="Cambria Math" panose="02040503050406030204" pitchFamily="18" charset="0"/>
                      </a:rPr>
                      <m:t>Υ</m:t>
                    </m:r>
                  </m:oMath>
                </a14:m>
                <a:r>
                  <a:rPr lang="en-US" sz="2200" dirty="0"/>
                  <a:t>) … </a:t>
                </a:r>
                <a14:m>
                  <m:oMath xmlns:m="http://schemas.openxmlformats.org/officeDocument/2006/math">
                    <m:r>
                      <a:rPr lang="en-GB" sz="2200" b="0" i="1" smtClean="0">
                        <a:latin typeface="Cambria Math" panose="02040503050406030204" pitchFamily="18" charset="0"/>
                      </a:rPr>
                      <m:t>𝑒</m:t>
                    </m:r>
                    <m:r>
                      <a:rPr lang="en-GB" sz="22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GB" sz="2200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GB" sz="2200" b="0" i="1" smtClean="0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GB" sz="2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2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GB" sz="22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GB" sz="22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GB" sz="2200" b="0" i="1" smtClean="0"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GB" sz="22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GB" sz="2200" b="0" i="1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sz="2200" dirty="0"/>
                  <a:t> </a:t>
                </a:r>
              </a:p>
              <a:p>
                <a:pPr marL="800100" lvl="2" indent="0">
                  <a:buFont typeface="Wingdings" pitchFamily="2" charset="2"/>
                  <a:buNone/>
                  <a:defRPr/>
                </a:pPr>
                <a:r>
                  <a:rPr lang="en-US" sz="2200" dirty="0"/>
                  <a:t>to access purely hadronic process … </a:t>
                </a:r>
                <a14:m>
                  <m:oMath xmlns:m="http://schemas.openxmlformats.org/officeDocument/2006/math">
                    <m:r>
                      <a:rPr kumimoji="0" lang="en-GB" sz="22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632E62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𝑉</m:t>
                    </m:r>
                    <m:r>
                      <a:rPr kumimoji="0" lang="en-GB" sz="22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632E62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r>
                      <a:rPr kumimoji="0" lang="en-GB" sz="22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632E62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𝑝</m:t>
                    </m:r>
                    <m:r>
                      <a:rPr kumimoji="0" lang="en-GB" sz="22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632E62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→</m:t>
                    </m:r>
                    <m:r>
                      <a:rPr kumimoji="0" lang="en-GB" sz="22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632E62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𝑉</m:t>
                    </m:r>
                    <m:r>
                      <a:rPr kumimoji="0" lang="en-GB" sz="22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632E62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r>
                      <a:rPr kumimoji="0" lang="en-GB" sz="22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632E62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𝑝</m:t>
                    </m:r>
                  </m:oMath>
                </a14:m>
                <a:endParaRPr lang="en-GB" sz="2200" b="0" i="1" dirty="0">
                  <a:latin typeface="Cambria Math" panose="02040503050406030204" pitchFamily="18" charset="0"/>
                </a:endParaRPr>
              </a:p>
              <a:p>
                <a:pPr>
                  <a:spcBef>
                    <a:spcPts val="0"/>
                  </a:spcBef>
                </a:pPr>
                <a:r>
                  <a:rPr lang="en-US" dirty="0"/>
                  <a:t>But … contemporary theory explains … </a:t>
                </a:r>
              </a:p>
              <a:p>
                <a:pPr lvl="1"/>
                <a:r>
                  <a:rPr lang="en-US" sz="1400" i="1" dirty="0"/>
                  <a:t>Deciphering the mechanism of near-threshold J/</a:t>
                </a:r>
                <a:r>
                  <a:rPr lang="el-GR" sz="1400" i="1" dirty="0"/>
                  <a:t>ψ </a:t>
                </a:r>
                <a:r>
                  <a:rPr lang="en-US" sz="1400" i="1" dirty="0"/>
                  <a:t>photoproduction</a:t>
                </a:r>
                <a:r>
                  <a:rPr lang="en-US" sz="1400" dirty="0"/>
                  <a:t>, M.-L. Du, V. </a:t>
                </a:r>
                <a:r>
                  <a:rPr lang="en-US" sz="1400" dirty="0" err="1"/>
                  <a:t>Baru</a:t>
                </a:r>
                <a:r>
                  <a:rPr lang="en-US" sz="1400" dirty="0"/>
                  <a:t>, F.-K. Guo et al., Eur. Phys. J. C </a:t>
                </a:r>
                <a:r>
                  <a:rPr lang="en-US" sz="1400" b="1" dirty="0"/>
                  <a:t>80</a:t>
                </a:r>
                <a:r>
                  <a:rPr lang="en-US" sz="1400" dirty="0"/>
                  <a:t>, 1053 (2020) </a:t>
                </a:r>
              </a:p>
              <a:p>
                <a:pPr lvl="1"/>
                <a:r>
                  <a:rPr lang="en-US" sz="1400" i="1" dirty="0"/>
                  <a:t>Vector-meson production and vector meson dominance</a:t>
                </a:r>
                <a:r>
                  <a:rPr lang="en-US" sz="1400" dirty="0"/>
                  <a:t>, Yin-Zhen Xu (</a:t>
                </a:r>
                <a:r>
                  <a:rPr lang="ja-JP" altLang="en-US" sz="1400" dirty="0"/>
                  <a:t>徐胤禛</a:t>
                </a:r>
                <a:r>
                  <a:rPr lang="en-US" altLang="ja-JP" sz="1400" dirty="0"/>
                  <a:t>), </a:t>
                </a:r>
                <a:r>
                  <a:rPr lang="en-US" sz="1400" dirty="0"/>
                  <a:t>Si-Yang Chen (</a:t>
                </a:r>
                <a:r>
                  <a:rPr lang="ja-JP" altLang="en-US" sz="1400" dirty="0"/>
                  <a:t>陈斯阳</a:t>
                </a:r>
                <a:r>
                  <a:rPr lang="en-US" altLang="ja-JP" sz="1400" dirty="0"/>
                  <a:t>), </a:t>
                </a:r>
                <a:r>
                  <a:rPr lang="en-US" sz="1400" dirty="0"/>
                  <a:t>Zhao-Qian Yao (</a:t>
                </a:r>
                <a:r>
                  <a:rPr lang="ja-JP" altLang="en-US" sz="1400" dirty="0"/>
                  <a:t>姚照千</a:t>
                </a:r>
                <a:r>
                  <a:rPr lang="en-US" altLang="ja-JP" sz="1400" dirty="0"/>
                  <a:t>) et al.</a:t>
                </a:r>
                <a:r>
                  <a:rPr lang="en-US" sz="1400" dirty="0"/>
                  <a:t>, NJU-INP 044/21, arXiv:2107.03488 [hep-</a:t>
                </a:r>
                <a:r>
                  <a:rPr lang="en-US" sz="1400" dirty="0" err="1"/>
                  <a:t>ph</a:t>
                </a:r>
                <a:r>
                  <a:rPr lang="en-US" sz="1400" dirty="0"/>
                  <a:t>], Eur. Phys. J. C </a:t>
                </a:r>
                <a:r>
                  <a:rPr lang="en-US" sz="1400" b="1" dirty="0"/>
                  <a:t>81</a:t>
                </a:r>
                <a:r>
                  <a:rPr lang="en-US" sz="1400" dirty="0"/>
                  <a:t> (2021) 895/1-11 </a:t>
                </a:r>
              </a:p>
              <a:p>
                <a:pPr lvl="1"/>
                <a:r>
                  <a:rPr lang="en-US" sz="1400" i="1" dirty="0"/>
                  <a:t>Near threshold heavy quarkonium photoproduction at large momentum transfer</a:t>
                </a:r>
                <a:r>
                  <a:rPr lang="en-US" sz="1400" dirty="0"/>
                  <a:t>, Peng Sun, Xuan-Bo Tong, Feng Yuan, </a:t>
                </a:r>
                <a:r>
                  <a:rPr lang="en-US" sz="1400" dirty="0" err="1"/>
                  <a:t>Phys.Rev.D</a:t>
                </a:r>
                <a:r>
                  <a:rPr lang="en-US" sz="1400" dirty="0"/>
                  <a:t> 105 (2022) 5, 054032</a:t>
                </a:r>
              </a:p>
              <a:p>
                <a:pPr lvl="1"/>
                <a:r>
                  <a:rPr lang="en-US" sz="1400" i="1" dirty="0"/>
                  <a:t>Models of J/</a:t>
                </a:r>
                <a:r>
                  <a:rPr lang="el-GR" sz="1400" i="1" dirty="0"/>
                  <a:t>Ψ </a:t>
                </a:r>
                <a:r>
                  <a:rPr lang="en-US" sz="1400" i="1" dirty="0"/>
                  <a:t>photo-production reactions on the nucleon</a:t>
                </a:r>
                <a:r>
                  <a:rPr lang="en-US" sz="1400" dirty="0"/>
                  <a:t>, T.-S.H. Lee, S. Sakinah, </a:t>
                </a:r>
                <a:r>
                  <a:rPr lang="en-US" sz="1400" dirty="0" err="1"/>
                  <a:t>Yongseok</a:t>
                </a:r>
                <a:r>
                  <a:rPr lang="en-US" sz="1400" dirty="0"/>
                  <a:t> Oh, Eur. Phys. J. A 58 (2022) 12, 252</a:t>
                </a:r>
              </a:p>
              <a:p>
                <a:r>
                  <a:rPr lang="en-US" dirty="0">
                    <a:ln w="0"/>
                    <a:solidFill>
                      <a:schemeClr val="accent3">
                        <a:lumMod val="75000"/>
                      </a:schemeClr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There is no objective, model-independent means by which to connect </a:t>
                </a:r>
                <a14:m>
                  <m:oMath xmlns:m="http://schemas.openxmlformats.org/officeDocument/2006/math">
                    <m:r>
                      <a:rPr lang="en-GB" sz="2200" i="1" smtClean="0">
                        <a:ln w="0"/>
                        <a:solidFill>
                          <a:schemeClr val="accent3">
                            <a:lumMod val="75000"/>
                          </a:schemeClr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𝑒</m:t>
                    </m:r>
                    <m:r>
                      <a:rPr lang="en-GB" sz="2200" i="1" smtClean="0">
                        <a:ln w="0"/>
                        <a:solidFill>
                          <a:schemeClr val="accent3">
                            <a:lumMod val="75000"/>
                          </a:schemeClr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+</m:t>
                    </m:r>
                    <m:r>
                      <a:rPr lang="en-GB" sz="2200" i="1" smtClean="0">
                        <a:ln w="0"/>
                        <a:solidFill>
                          <a:schemeClr val="accent3">
                            <a:lumMod val="75000"/>
                          </a:schemeClr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GB" sz="2200" i="1" smtClean="0">
                        <a:ln w="0"/>
                        <a:solidFill>
                          <a:schemeClr val="accent3">
                            <a:lumMod val="75000"/>
                          </a:schemeClr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GB" sz="2200" i="1" smtClean="0">
                            <a:ln w="0"/>
                            <a:solidFill>
                              <a:schemeClr val="accent3">
                                <a:lumMod val="75000"/>
                              </a:schemeClr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200" i="1" smtClean="0">
                            <a:ln w="0"/>
                            <a:solidFill>
                              <a:schemeClr val="accent3">
                                <a:lumMod val="75000"/>
                              </a:schemeClr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GB" sz="2200" i="1" smtClean="0">
                            <a:ln w="0"/>
                            <a:solidFill>
                              <a:schemeClr val="accent3">
                                <a:lumMod val="75000"/>
                              </a:schemeClr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GB" sz="2200" i="1" smtClean="0">
                        <a:ln w="0"/>
                        <a:solidFill>
                          <a:schemeClr val="accent3">
                            <a:lumMod val="75000"/>
                          </a:schemeClr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+</m:t>
                    </m:r>
                    <m:r>
                      <a:rPr lang="en-GB" sz="2200" i="1" smtClean="0">
                        <a:ln w="0"/>
                        <a:solidFill>
                          <a:schemeClr val="accent3">
                            <a:lumMod val="75000"/>
                          </a:schemeClr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GB" sz="2200" i="1" smtClean="0">
                        <a:ln w="0"/>
                        <a:solidFill>
                          <a:schemeClr val="accent3">
                            <a:lumMod val="75000"/>
                          </a:schemeClr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+</m:t>
                    </m:r>
                    <m:r>
                      <a:rPr lang="en-GB" sz="2200" i="1" smtClean="0">
                        <a:ln w="0"/>
                        <a:solidFill>
                          <a:schemeClr val="accent3">
                            <a:lumMod val="75000"/>
                          </a:schemeClr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sz="2200" dirty="0">
                    <a:ln w="0"/>
                    <a:solidFill>
                      <a:schemeClr val="accent3">
                        <a:lumMod val="75000"/>
                      </a:schemeClr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 with </a:t>
                </a:r>
                <a14:m>
                  <m:oMath xmlns:m="http://schemas.openxmlformats.org/officeDocument/2006/math">
                    <m:r>
                      <a:rPr lang="en-GB" i="1">
                        <a:ln w="0"/>
                        <a:solidFill>
                          <a:schemeClr val="accent3">
                            <a:lumMod val="75000"/>
                          </a:schemeClr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GB" i="1">
                        <a:ln w="0"/>
                        <a:solidFill>
                          <a:schemeClr val="accent3">
                            <a:lumMod val="75000"/>
                          </a:schemeClr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+</m:t>
                    </m:r>
                    <m:r>
                      <a:rPr lang="en-GB" i="1">
                        <a:ln w="0"/>
                        <a:solidFill>
                          <a:schemeClr val="accent3">
                            <a:lumMod val="75000"/>
                          </a:schemeClr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GB" i="1">
                        <a:ln w="0"/>
                        <a:solidFill>
                          <a:schemeClr val="accent3">
                            <a:lumMod val="75000"/>
                          </a:schemeClr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→</m:t>
                    </m:r>
                    <m:r>
                      <a:rPr lang="en-GB" i="1">
                        <a:ln w="0"/>
                        <a:solidFill>
                          <a:schemeClr val="accent3">
                            <a:lumMod val="75000"/>
                          </a:schemeClr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GB" i="1">
                        <a:ln w="0"/>
                        <a:solidFill>
                          <a:schemeClr val="accent3">
                            <a:lumMod val="75000"/>
                          </a:schemeClr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+</m:t>
                    </m:r>
                    <m:r>
                      <a:rPr lang="en-GB" i="1">
                        <a:ln w="0"/>
                        <a:solidFill>
                          <a:schemeClr val="accent3">
                            <a:lumMod val="75000"/>
                          </a:schemeClr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endParaRPr lang="en-GB" dirty="0">
                  <a:ln w="0"/>
                  <a:solidFill>
                    <a:schemeClr val="accent3">
                      <a:lumMod val="75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  <a:p>
                <a:r>
                  <a:rPr lang="en-GB" dirty="0">
                    <a:ln w="0"/>
                    <a:solidFill>
                      <a:schemeClr val="accent3">
                        <a:lumMod val="75000"/>
                      </a:schemeClr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Hence, vector meson photoproduction </a:t>
                </a:r>
              </a:p>
              <a:p>
                <a:pPr marL="800100" lvl="2" indent="0">
                  <a:spcBef>
                    <a:spcPts val="0"/>
                  </a:spcBef>
                  <a:buNone/>
                </a:pPr>
                <a:r>
                  <a:rPr lang="en-GB" sz="2200" dirty="0">
                    <a:ln w="0"/>
                    <a:solidFill>
                      <a:schemeClr val="accent3">
                        <a:lumMod val="75000"/>
                      </a:schemeClr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does not provide a path to the QCD trace anomaly</a:t>
                </a:r>
              </a:p>
              <a:p>
                <a:r>
                  <a:rPr lang="en-GB" sz="2200" dirty="0">
                    <a:ln w="0"/>
                    <a:solidFill>
                      <a:srgbClr val="FF0000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Is there a viable alternative?</a:t>
                </a:r>
                <a:endParaRPr lang="en-US" sz="2200" dirty="0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  <a:p>
                <a:endParaRPr lang="en-US" dirty="0"/>
              </a:p>
              <a:p>
                <a:pPr marL="457200" lvl="1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CD0E390-A68A-45D7-BD62-121D28656AB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851452"/>
                <a:ext cx="8458200" cy="4525963"/>
              </a:xfrm>
              <a:blipFill>
                <a:blip r:embed="rId3"/>
                <a:stretch>
                  <a:fillRect l="-1009" t="-943" r="-1657" b="-25741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FB6F40-4ED1-45F6-A4BB-F67E97D54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.                                       Summer JLab Hall A/C Meeting                                           (68)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B7B14C-9203-4E4B-A580-0C96B9352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Roberts: cdroberts@nju.edu.cn  433 .. 23/06/29 09:45 .."Emergence of Hadron Mass and Structure "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7C80A0-A77F-477B-8D3A-70798A22D7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A220BC8-CDA9-3C68-FB70-AD42C3D9FC27}"/>
              </a:ext>
            </a:extLst>
          </p:cNvPr>
          <p:cNvSpPr/>
          <p:nvPr/>
        </p:nvSpPr>
        <p:spPr bwMode="auto">
          <a:xfrm>
            <a:off x="9120188" y="5029200"/>
            <a:ext cx="685800" cy="381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AU" sz="1800" i="1" u="none" strike="noStrike" normalizeH="0" baseline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itchFamily="34" charset="0"/>
              </a:rPr>
              <a:t>VMD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D501443-AD07-DBDF-1600-959A886E5FDE}"/>
              </a:ext>
            </a:extLst>
          </p:cNvPr>
          <p:cNvCxnSpPr/>
          <p:nvPr/>
        </p:nvCxnSpPr>
        <p:spPr bwMode="auto">
          <a:xfrm flipV="1">
            <a:off x="9677400" y="4876800"/>
            <a:ext cx="381000" cy="228600"/>
          </a:xfrm>
          <a:prstGeom prst="straightConnector1">
            <a:avLst/>
          </a:prstGeom>
          <a:ln w="28575">
            <a:headEnd type="none" w="med" len="med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7044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1FBE7A14-B903-4F08-BFA5-AB71A70E9F30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3693584" y="4781345"/>
                <a:ext cx="4902199" cy="1362075"/>
              </a:xfr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>
                <a:scene3d>
                  <a:camera prst="orthographicFront"/>
                  <a:lightRig rig="harsh" dir="t"/>
                </a:scene3d>
                <a:sp3d extrusionH="57150" prstMaterial="matte">
                  <a:bevelT w="63500" h="12700" prst="angle"/>
                  <a:contourClr>
                    <a:schemeClr val="bg1">
                      <a:lumMod val="65000"/>
                    </a:schemeClr>
                  </a:contourClr>
                </a:sp3d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GB" sz="7200" b="1" i="1" smtClean="0">
                        <a:ln/>
                        <a:solidFill>
                          <a:schemeClr val="accent3"/>
                        </a:solidFill>
                        <a:latin typeface="Cambria Math" panose="02040503050406030204" pitchFamily="18" charset="0"/>
                      </a:rPr>
                      <m:t>𝝅</m:t>
                    </m:r>
                    <m:r>
                      <a:rPr lang="en-GB" sz="7200" b="1" i="1" smtClean="0">
                        <a:ln/>
                        <a:solidFill>
                          <a:schemeClr val="accent3"/>
                        </a:solidFill>
                        <a:latin typeface="Cambria Math" panose="02040503050406030204" pitchFamily="18" charset="0"/>
                      </a:rPr>
                      <m:t> &amp; </m:t>
                    </m:r>
                    <m:r>
                      <a:rPr lang="en-GB" sz="7200" b="1" i="1" smtClean="0">
                        <a:ln/>
                        <a:solidFill>
                          <a:schemeClr val="accent3"/>
                        </a:solidFill>
                        <a:latin typeface="Cambria Math" panose="02040503050406030204" pitchFamily="18" charset="0"/>
                      </a:rPr>
                      <m:t>𝑲</m:t>
                    </m:r>
                  </m:oMath>
                </a14:m>
                <a:r>
                  <a:rPr lang="en-GB" sz="7200" i="1" dirty="0">
                    <a:ln/>
                    <a:solidFill>
                      <a:schemeClr val="accent3"/>
                    </a:solidFill>
                  </a:rPr>
                  <a:t> DAs</a:t>
                </a:r>
                <a:endParaRPr lang="en-US" sz="7200" i="1" dirty="0">
                  <a:ln/>
                  <a:solidFill>
                    <a:schemeClr val="accent3"/>
                  </a:solidFill>
                </a:endParaRP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1FBE7A14-B903-4F08-BFA5-AB71A70E9F3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3693584" y="4781345"/>
                <a:ext cx="4902199" cy="1362075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1BF165-AA29-4011-B880-9F5C20034D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D1D006-3878-41F0-8269-1B794FDD46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.                                       Summer JLab Hall A/C Meeting                                           (68)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630E09-5CE1-4256-92FB-EA6A8523CF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Roberts: cdroberts@nju.edu.cn  433 .. 23/06/29 09:45 .."Emergence of Hadron Mass and Structure "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E489B8-7578-49C7-B8F4-89C2E364D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0CC1D3C-C4F1-4BCF-BF52-A34A777318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24909" y="684213"/>
            <a:ext cx="8542181" cy="3236707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817289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FBF202-33EB-4A7C-B61D-699413472C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Wave Functions of </a:t>
            </a:r>
            <a:r>
              <a:rPr lang="en-US" sz="2800" dirty="0" err="1"/>
              <a:t>Nambu</a:t>
            </a:r>
            <a:r>
              <a:rPr lang="en-US" sz="2800" dirty="0"/>
              <a:t> Goldstone Bosons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14E4D4B-C07C-4976-AF1E-0791712D0B4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04800" y="838200"/>
                <a:ext cx="9144000" cy="5287965"/>
              </a:xfrm>
            </p:spPr>
            <p:txBody>
              <a:bodyPr/>
              <a:lstStyle/>
              <a:p>
                <a:r>
                  <a:rPr lang="en-US" dirty="0">
                    <a:solidFill>
                      <a:schemeClr val="accent1">
                        <a:lumMod val="50000"/>
                      </a:schemeClr>
                    </a:solidFill>
                  </a:rPr>
                  <a:t>Physics Goals:</a:t>
                </a:r>
              </a:p>
              <a:p>
                <a:pPr lvl="1"/>
                <a:r>
                  <a:rPr lang="en-US" sz="2200" dirty="0">
                    <a:solidFill>
                      <a:schemeClr val="accent1">
                        <a:lumMod val="50000"/>
                      </a:schemeClr>
                    </a:solidFill>
                  </a:rPr>
                  <a:t>Pion and kaon distribution amplitudes (DAs – </a:t>
                </a:r>
                <a:r>
                  <a:rPr lang="el-GR" sz="2200" i="1" dirty="0">
                    <a:solidFill>
                      <a:schemeClr val="accent1">
                        <a:lumMod val="50000"/>
                      </a:schemeClr>
                    </a:solidFill>
                  </a:rPr>
                  <a:t>φ</a:t>
                </a:r>
                <a:r>
                  <a:rPr lang="el-GR" sz="2200" i="1" baseline="-25000" dirty="0">
                    <a:solidFill>
                      <a:schemeClr val="accent1">
                        <a:lumMod val="50000"/>
                      </a:schemeClr>
                    </a:solidFill>
                  </a:rPr>
                  <a:t>π</a:t>
                </a:r>
                <a:r>
                  <a:rPr lang="en-GB" sz="2200" i="1" baseline="-25000" dirty="0">
                    <a:solidFill>
                      <a:schemeClr val="accent1">
                        <a:lumMod val="50000"/>
                      </a:schemeClr>
                    </a:solidFill>
                  </a:rPr>
                  <a:t>,K</a:t>
                </a:r>
                <a:r>
                  <a:rPr lang="en-US" sz="2200" dirty="0">
                    <a:solidFill>
                      <a:schemeClr val="accent1">
                        <a:lumMod val="50000"/>
                      </a:schemeClr>
                    </a:solidFill>
                  </a:rPr>
                  <a:t>) </a:t>
                </a:r>
              </a:p>
              <a:p>
                <a:pPr lvl="1"/>
                <a:r>
                  <a:rPr lang="en-US" sz="2200" dirty="0">
                    <a:solidFill>
                      <a:schemeClr val="accent1">
                        <a:lumMod val="50000"/>
                      </a:schemeClr>
                    </a:solidFill>
                  </a:rPr>
                  <a:t>Nearest thing in quantum field theory to Schrödinger wave function</a:t>
                </a:r>
              </a:p>
              <a:p>
                <a:pPr lvl="1"/>
                <a:r>
                  <a:rPr lang="en-US" sz="2200" dirty="0">
                    <a:solidFill>
                      <a:schemeClr val="accent1">
                        <a:lumMod val="50000"/>
                      </a:schemeClr>
                    </a:solidFill>
                  </a:rPr>
                  <a:t>Consequently, fundamental to understanding </a:t>
                </a:r>
                <a:r>
                  <a:rPr lang="el-GR" sz="2200" i="1" dirty="0">
                    <a:solidFill>
                      <a:schemeClr val="accent1">
                        <a:lumMod val="50000"/>
                      </a:schemeClr>
                    </a:solidFill>
                  </a:rPr>
                  <a:t>π</a:t>
                </a:r>
                <a:r>
                  <a:rPr lang="en-US" sz="2200" dirty="0">
                    <a:solidFill>
                      <a:schemeClr val="accent1">
                        <a:lumMod val="50000"/>
                      </a:schemeClr>
                    </a:solidFill>
                  </a:rPr>
                  <a:t> and </a:t>
                </a:r>
                <a:r>
                  <a:rPr lang="en-US" sz="2200" i="1" dirty="0">
                    <a:solidFill>
                      <a:schemeClr val="accent1">
                        <a:lumMod val="50000"/>
                      </a:schemeClr>
                    </a:solidFill>
                  </a:rPr>
                  <a:t>K</a:t>
                </a:r>
                <a:r>
                  <a:rPr lang="en-US" sz="2200" dirty="0">
                    <a:solidFill>
                      <a:schemeClr val="accent1">
                        <a:lumMod val="50000"/>
                      </a:schemeClr>
                    </a:solidFill>
                  </a:rPr>
                  <a:t> structure.</a:t>
                </a:r>
              </a:p>
              <a:p>
                <a:r>
                  <a:rPr lang="en-US" dirty="0">
                    <a:solidFill>
                      <a:schemeClr val="accent1">
                        <a:lumMod val="50000"/>
                      </a:schemeClr>
                    </a:solidFill>
                  </a:rPr>
                  <a:t>Scientific Context:</a:t>
                </a:r>
              </a:p>
              <a:p>
                <a:pPr lvl="1"/>
                <a:r>
                  <a:rPr lang="en-US" sz="2200" dirty="0">
                    <a:solidFill>
                      <a:schemeClr val="accent1">
                        <a:lumMod val="50000"/>
                      </a:schemeClr>
                    </a:solidFill>
                  </a:rPr>
                  <a:t>For 40 years, the </a:t>
                </a:r>
                <a:r>
                  <a:rPr lang="en-US" sz="2200" i="1" dirty="0">
                    <a:solidFill>
                      <a:schemeClr val="accent1">
                        <a:lumMod val="50000"/>
                      </a:schemeClr>
                    </a:solidFill>
                  </a:rPr>
                  <a:t>x</a:t>
                </a:r>
                <a:r>
                  <a:rPr lang="en-US" sz="2200" dirty="0">
                    <a:solidFill>
                      <a:schemeClr val="accent1">
                        <a:lumMod val="50000"/>
                      </a:schemeClr>
                    </a:solidFill>
                  </a:rPr>
                  <a:t>-dependence of the pion's dominant distribution amplitude (DA) has been controversial.  </a:t>
                </a:r>
              </a:p>
              <a:p>
                <a:pPr lvl="1"/>
                <a:r>
                  <a:rPr lang="en-US" sz="2200" dirty="0">
                    <a:solidFill>
                      <a:schemeClr val="accent1">
                        <a:lumMod val="50000"/>
                      </a:schemeClr>
                    </a:solidFill>
                  </a:rPr>
                  <a:t>Modern theory </a:t>
                </a:r>
                <a14:m>
                  <m:oMath xmlns:m="http://schemas.openxmlformats.org/officeDocument/2006/math">
                    <m:r>
                      <a:rPr lang="en-GB" sz="2200" b="0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⇒ </m:t>
                    </m:r>
                  </m:oMath>
                </a14:m>
                <a:r>
                  <a:rPr lang="en-US" sz="2200" dirty="0">
                    <a:solidFill>
                      <a:schemeClr val="accent1">
                        <a:lumMod val="50000"/>
                      </a:schemeClr>
                    </a:solidFill>
                  </a:rPr>
                  <a:t>EHM expressed in </a:t>
                </a:r>
                <a:r>
                  <a:rPr lang="en-US" sz="2200" i="1" dirty="0">
                    <a:solidFill>
                      <a:schemeClr val="accent1">
                        <a:lumMod val="50000"/>
                      </a:schemeClr>
                    </a:solidFill>
                  </a:rPr>
                  <a:t>x</a:t>
                </a:r>
                <a:r>
                  <a:rPr lang="en-US" sz="2200" dirty="0">
                    <a:solidFill>
                      <a:schemeClr val="accent1">
                        <a:lumMod val="50000"/>
                      </a:schemeClr>
                    </a:solidFill>
                  </a:rPr>
                  <a:t>-dependence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AU" sz="2200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sz="2200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𝜑</m:t>
                        </m:r>
                      </m:e>
                      <m:sub>
                        <m:r>
                          <a:rPr lang="en-AU" sz="2200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  <m:r>
                          <a:rPr lang="en-AU" sz="2200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AU" sz="2200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sub>
                    </m:sSub>
                    <m:d>
                      <m:dPr>
                        <m:ctrlPr>
                          <a:rPr lang="en-AU" sz="2200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AU" sz="2200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endParaRPr lang="en-US" sz="2200" dirty="0">
                  <a:solidFill>
                    <a:schemeClr val="accent1">
                      <a:lumMod val="50000"/>
                    </a:schemeClr>
                  </a:solidFill>
                </a:endParaRP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AU" sz="22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sz="22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𝜑</m:t>
                        </m:r>
                      </m:e>
                      <m:sub>
                        <m:r>
                          <a:rPr lang="en-AU" sz="22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sub>
                    </m:sSub>
                    <m:d>
                      <m:dPr>
                        <m:ctrlPr>
                          <a:rPr lang="en-AU" sz="22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AU" sz="22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sz="2200" dirty="0">
                    <a:solidFill>
                      <a:schemeClr val="accent1">
                        <a:lumMod val="50000"/>
                      </a:schemeClr>
                    </a:solidFill>
                  </a:rPr>
                  <a:t> is direct measure of dressed-quark running mass in chiral limit.</a:t>
                </a:r>
              </a:p>
              <a:p>
                <a:pPr lvl="1"/>
                <a:r>
                  <a:rPr lang="en-US" sz="2200" dirty="0">
                    <a:solidFill>
                      <a:schemeClr val="accent1">
                        <a:lumMod val="50000"/>
                      </a:schemeClr>
                    </a:solidFill>
                  </a:rPr>
                  <a:t>Kaon DA = asymmetric around midpoint of its domain of support (0&lt;x&lt;1)</a:t>
                </a:r>
              </a:p>
              <a:p>
                <a:pPr lvl="2"/>
                <a:r>
                  <a:rPr lang="en-US" sz="2200" dirty="0">
                    <a:solidFill>
                      <a:schemeClr val="accent1">
                        <a:lumMod val="50000"/>
                      </a:schemeClr>
                    </a:solidFill>
                  </a:rPr>
                  <a:t>Degree of asymmetry is signature of constructive interference between EHM and HB mass-generating mechanisms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14E4D4B-C07C-4976-AF1E-0791712D0B4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04800" y="838200"/>
                <a:ext cx="9144000" cy="5287965"/>
              </a:xfrm>
              <a:blipFill>
                <a:blip r:embed="rId2"/>
                <a:stretch>
                  <a:fillRect l="-733" t="-807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4219F4-8FDC-44CA-A45E-CC762DEA1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.                                       Summer JLab Hall A/C Meeting                                           (68)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8A5AFA-B795-4637-8458-D5C53CF42B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Roberts: cdroberts@nju.edu.cn  433 .. 23/06/29 09:45 .."Emergence of Hadron Mass and Structure "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788DA5-E23E-44E6-9837-367871895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6096DE8-381D-4857-9A83-B316798CC24E}"/>
              </a:ext>
            </a:extLst>
          </p:cNvPr>
          <p:cNvSpPr txBox="1"/>
          <p:nvPr/>
        </p:nvSpPr>
        <p:spPr>
          <a:xfrm>
            <a:off x="7285566" y="5801153"/>
            <a:ext cx="49064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i="1" dirty="0">
                <a:solidFill>
                  <a:schemeClr val="accent6">
                    <a:lumMod val="75000"/>
                  </a:schemeClr>
                </a:solidFill>
                <a:effectLst/>
                <a:latin typeface="Open Sans"/>
              </a:rPr>
              <a:t>Insights into the Emergence of Mass from Studies of Pion and Kaon Structure, </a:t>
            </a:r>
            <a:r>
              <a:rPr lang="en-US" sz="1200" b="0" i="0" dirty="0">
                <a:solidFill>
                  <a:schemeClr val="accent6">
                    <a:lumMod val="75000"/>
                  </a:schemeClr>
                </a:solidFill>
                <a:effectLst/>
                <a:latin typeface="Open Sans"/>
              </a:rPr>
              <a:t>Craig D. Roberts, David G. Richards, Tanja Horn and Lei Chang, NJU-INP 034/21, </a:t>
            </a:r>
            <a:r>
              <a:rPr lang="en-US" sz="1200" b="0" i="0" u="none" strike="noStrike" dirty="0" err="1">
                <a:solidFill>
                  <a:srgbClr val="0066FF"/>
                </a:solidFill>
                <a:effectLst/>
                <a:latin typeface="Open 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arXiv</a:t>
            </a:r>
            <a:r>
              <a:rPr lang="en-US" sz="1200" b="0" i="0" u="none" strike="noStrike" dirty="0">
                <a:solidFill>
                  <a:srgbClr val="0066FF"/>
                </a:solidFill>
                <a:effectLst/>
                <a:latin typeface="Open 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: 2102.01765 [hep-</a:t>
            </a:r>
            <a:r>
              <a:rPr lang="en-US" sz="1200" b="0" i="0" u="none" strike="noStrike" dirty="0" err="1">
                <a:solidFill>
                  <a:srgbClr val="0066FF"/>
                </a:solidFill>
                <a:effectLst/>
                <a:latin typeface="Open 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</a:t>
            </a:r>
            <a:r>
              <a:rPr lang="en-US" sz="1200" b="0" i="0" u="none" strike="noStrike" dirty="0">
                <a:solidFill>
                  <a:schemeClr val="accent6">
                    <a:lumMod val="75000"/>
                  </a:schemeClr>
                </a:solidFill>
                <a:effectLst/>
                <a:latin typeface="Open 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]</a:t>
            </a:r>
            <a:r>
              <a:rPr lang="en-US" sz="1200" b="0" i="0" dirty="0">
                <a:solidFill>
                  <a:schemeClr val="accent6">
                    <a:lumMod val="75000"/>
                  </a:schemeClr>
                </a:solidFill>
                <a:effectLst/>
                <a:latin typeface="Open Sans"/>
              </a:rPr>
              <a:t>, </a:t>
            </a:r>
            <a:r>
              <a:rPr lang="en-US" sz="1200" b="0" i="0" dirty="0">
                <a:solidFill>
                  <a:schemeClr val="accent6">
                    <a:lumMod val="75000"/>
                  </a:schemeClr>
                </a:solidFill>
                <a:effectLst/>
                <a:latin typeface="Open Sans" panose="020B0606030504020204" pitchFamily="34" charset="0"/>
              </a:rPr>
              <a:t>Prog. Part. </a:t>
            </a:r>
            <a:r>
              <a:rPr lang="en-US" sz="1200" b="0" i="0" dirty="0" err="1">
                <a:solidFill>
                  <a:schemeClr val="accent6">
                    <a:lumMod val="75000"/>
                  </a:schemeClr>
                </a:solidFill>
                <a:effectLst/>
                <a:latin typeface="Open Sans" panose="020B0606030504020204" pitchFamily="34" charset="0"/>
              </a:rPr>
              <a:t>Nucl</a:t>
            </a:r>
            <a:r>
              <a:rPr lang="en-US" sz="1200" b="0" i="0" dirty="0">
                <a:solidFill>
                  <a:schemeClr val="accent6">
                    <a:lumMod val="75000"/>
                  </a:schemeClr>
                </a:solidFill>
                <a:effectLst/>
                <a:latin typeface="Open Sans" panose="020B0606030504020204" pitchFamily="34" charset="0"/>
              </a:rPr>
              <a:t>. Phys. </a:t>
            </a:r>
            <a:r>
              <a:rPr lang="en-US" sz="1200" b="1" i="0" dirty="0">
                <a:solidFill>
                  <a:schemeClr val="accent6">
                    <a:lumMod val="75000"/>
                  </a:schemeClr>
                </a:solidFill>
                <a:effectLst/>
                <a:latin typeface="Open Sans" panose="020B0606030504020204" pitchFamily="34" charset="0"/>
              </a:rPr>
              <a:t>120</a:t>
            </a:r>
            <a:r>
              <a:rPr lang="en-US" sz="1200" b="0" i="0" dirty="0">
                <a:solidFill>
                  <a:schemeClr val="accent6">
                    <a:lumMod val="75000"/>
                  </a:schemeClr>
                </a:solidFill>
                <a:effectLst/>
                <a:latin typeface="Open Sans" panose="020B0606030504020204" pitchFamily="34" charset="0"/>
              </a:rPr>
              <a:t> (2021) 103883/1-65</a:t>
            </a:r>
            <a:endParaRPr lang="en-US" sz="1200" dirty="0">
              <a:solidFill>
                <a:schemeClr val="accent6">
                  <a:lumMod val="7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286B293-BA69-CFBE-8BA8-34F88ED3B39A}"/>
                  </a:ext>
                </a:extLst>
              </p:cNvPr>
              <p:cNvSpPr txBox="1"/>
              <p:nvPr/>
            </p:nvSpPr>
            <p:spPr>
              <a:xfrm>
                <a:off x="8907421" y="509183"/>
                <a:ext cx="3132179" cy="12434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AU" i="1" dirty="0">
                    <a:solidFill>
                      <a:srgbClr val="008000"/>
                    </a:solidFill>
                  </a:rPr>
                  <a:t>DAs are 1D projection of hadron’s light-front wave function, obtained by integration </a:t>
                </a:r>
                <a14:m>
                  <m:oMath xmlns:m="http://schemas.openxmlformats.org/officeDocument/2006/math">
                    <m:r>
                      <a:rPr lang="en-AU" b="0" i="1" smtClean="0">
                        <a:solidFill>
                          <a:srgbClr val="008000"/>
                        </a:solidFill>
                        <a:latin typeface="Cambria Math" panose="02040503050406030204" pitchFamily="18" charset="0"/>
                      </a:rPr>
                      <m:t>∼</m:t>
                    </m:r>
                    <m:nary>
                      <m:naryPr>
                        <m:limLoc m:val="undOvr"/>
                        <m:subHide m:val="on"/>
                        <m:supHide m:val="on"/>
                        <m:ctrlPr>
                          <a:rPr lang="en-AU" b="0" i="1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sSup>
                          <m:sSupPr>
                            <m:ctrlPr>
                              <a:rPr lang="en-AU" b="0" i="1" smtClean="0">
                                <a:solidFill>
                                  <a:srgbClr val="008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AU" b="0" i="1" smtClean="0">
                                <a:solidFill>
                                  <a:srgbClr val="008000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p>
                            <m:r>
                              <a:rPr lang="en-AU" b="0" i="1" smtClean="0">
                                <a:solidFill>
                                  <a:srgbClr val="008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sSub>
                          <m:sSubPr>
                            <m:ctrlPr>
                              <a:rPr lang="en-AU" b="0" i="1" smtClean="0">
                                <a:solidFill>
                                  <a:srgbClr val="008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AU" b="0" i="1" smtClean="0">
                                <a:solidFill>
                                  <a:srgbClr val="008000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AU" b="0" i="1" smtClean="0">
                                <a:solidFill>
                                  <a:srgbClr val="008000"/>
                                </a:solidFill>
                                <a:latin typeface="Cambria Math" panose="02040503050406030204" pitchFamily="18" charset="0"/>
                              </a:rPr>
                              <m:t>⊥</m:t>
                            </m:r>
                          </m:sub>
                        </m:sSub>
                        <m:r>
                          <a:rPr lang="en-AU" b="0" i="1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  <m:t>𝛹</m:t>
                        </m:r>
                        <m:r>
                          <a:rPr lang="en-AU" b="0" i="1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AU" b="0" i="1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AU" b="0" i="1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AU" b="0" i="1" smtClean="0">
                                <a:solidFill>
                                  <a:srgbClr val="008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AU" b="0" i="1" smtClean="0">
                                <a:solidFill>
                                  <a:srgbClr val="008000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AU" b="0" i="1" smtClean="0">
                                <a:solidFill>
                                  <a:srgbClr val="008000"/>
                                </a:solidFill>
                                <a:latin typeface="Cambria Math" panose="02040503050406030204" pitchFamily="18" charset="0"/>
                              </a:rPr>
                              <m:t>⊥</m:t>
                            </m:r>
                          </m:sub>
                        </m:sSub>
                        <m:r>
                          <a:rPr lang="en-AU" b="0" i="1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nary>
                  </m:oMath>
                </a14:m>
                <a:endParaRPr lang="en-AU" i="1" dirty="0">
                  <a:solidFill>
                    <a:srgbClr val="008000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286B293-BA69-CFBE-8BA8-34F88ED3B3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07421" y="509183"/>
                <a:ext cx="3132179" cy="1243417"/>
              </a:xfrm>
              <a:prstGeom prst="rect">
                <a:avLst/>
              </a:prstGeom>
              <a:blipFill>
                <a:blip r:embed="rId4"/>
                <a:stretch>
                  <a:fillRect l="-1556" t="-2941" b="-63725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 descr="Chart&#10;&#10;Description automatically generated">
            <a:extLst>
              <a:ext uri="{FF2B5EF4-FFF2-40B4-BE49-F238E27FC236}">
                <a16:creationId xmlns:a16="http://schemas.microsoft.com/office/drawing/2014/main" id="{0E5A09A6-A332-2A75-BD94-CC475DFB35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8424" y="1752600"/>
            <a:ext cx="2267487" cy="28956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29DC64B-F490-44BB-13F4-D52EE8510C4F}"/>
              </a:ext>
            </a:extLst>
          </p:cNvPr>
          <p:cNvSpPr txBox="1"/>
          <p:nvPr/>
        </p:nvSpPr>
        <p:spPr>
          <a:xfrm>
            <a:off x="10896600" y="2288932"/>
            <a:ext cx="1295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sz="1600" dirty="0"/>
              <a:t>LF longitudinal direction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27A379A-70F3-E394-248E-F629653C665E}"/>
              </a:ext>
            </a:extLst>
          </p:cNvPr>
          <p:cNvCxnSpPr/>
          <p:nvPr/>
        </p:nvCxnSpPr>
        <p:spPr bwMode="auto">
          <a:xfrm flipV="1">
            <a:off x="10679724" y="2381346"/>
            <a:ext cx="685800" cy="609600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3735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18720219-0871-F994-C805-25B7761C09D8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pPr algn="r"/>
                <a14:m>
                  <m:oMath xmlns:m="http://schemas.openxmlformats.org/officeDocument/2006/math">
                    <m:r>
                      <a:rPr lang="en-AU" sz="3200" b="1" i="1" smtClean="0">
                        <a:latin typeface="Cambria Math" panose="02040503050406030204" pitchFamily="18" charset="0"/>
                      </a:rPr>
                      <m:t>𝝅</m:t>
                    </m:r>
                  </m:oMath>
                </a14:m>
                <a:r>
                  <a:rPr lang="en-AU" sz="3200" dirty="0"/>
                  <a:t> &amp; K DAs cf. asymptotic profile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18720219-0871-F994-C805-25B7761C09D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t="-6952" r="-1389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FB813D3-A801-8BC8-08CD-B1255C70359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4267200"/>
                <a:ext cx="10972800" cy="1963738"/>
              </a:xfrm>
            </p:spPr>
            <p:txBody>
              <a:bodyPr/>
              <a:lstStyle/>
              <a:p>
                <a:r>
                  <a:rPr lang="en-AU" dirty="0"/>
                  <a:t>EHM generates broadening in both </a:t>
                </a:r>
                <a14:m>
                  <m:oMath xmlns:m="http://schemas.openxmlformats.org/officeDocument/2006/math">
                    <m:r>
                      <a:rPr lang="en-AU" b="0" i="1" smtClean="0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AU" dirty="0"/>
                  <a:t> &amp; K</a:t>
                </a:r>
              </a:p>
              <a:p>
                <a:r>
                  <a:rPr lang="en-AU" dirty="0"/>
                  <a:t>EHM + Higgs-boson interference is responsible for skewing in kaon</a:t>
                </a:r>
              </a:p>
              <a:p>
                <a:pPr lvl="1"/>
                <a:r>
                  <a:rPr lang="en-AU" dirty="0"/>
                  <a:t>HB-only </a:t>
                </a:r>
                <a14:m>
                  <m:oMath xmlns:m="http://schemas.openxmlformats.org/officeDocument/2006/math">
                    <m:r>
                      <a:rPr lang="en-AU" b="0" i="1" smtClean="0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AU" dirty="0"/>
                  <a:t> peak shifted to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AU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en-AU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AU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AU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</m:sub>
                          <m:sup>
                            <m:r>
                              <m:rPr>
                                <m:sty m:val="p"/>
                              </m:rPr>
                              <a:rPr lang="en-AU" b="0" i="0" smtClean="0">
                                <a:latin typeface="Cambria Math" panose="02040503050406030204" pitchFamily="18" charset="0"/>
                              </a:rPr>
                              <m:t>HB</m:t>
                            </m:r>
                          </m:sup>
                        </m:sSubSup>
                      </m:num>
                      <m:den>
                        <m:sSubSup>
                          <m:sSubSupPr>
                            <m:ctrlPr>
                              <a:rPr lang="en-AU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AU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AU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  <m:sup>
                            <m:r>
                              <m:rPr>
                                <m:sty m:val="p"/>
                              </m:rPr>
                              <a:rPr lang="en-AU" b="0" i="0" smtClean="0">
                                <a:latin typeface="Cambria Math" panose="02040503050406030204" pitchFamily="18" charset="0"/>
                              </a:rPr>
                              <m:t>HB</m:t>
                            </m:r>
                          </m:sup>
                        </m:sSubSup>
                      </m:den>
                    </m:f>
                    <m:r>
                      <a:rPr lang="en-AU" b="0" i="1" smtClean="0">
                        <a:latin typeface="Cambria Math" panose="02040503050406030204" pitchFamily="18" charset="0"/>
                      </a:rPr>
                      <m:t>×</m:t>
                    </m:r>
                    <m:f>
                      <m:fPr>
                        <m:ctrlPr>
                          <a:rPr lang="en-AU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AU" b="0" i="1" smtClean="0">
                        <a:latin typeface="Cambria Math" panose="02040503050406030204" pitchFamily="18" charset="0"/>
                      </a:rPr>
                      <m:t>≈0.02</m:t>
                    </m:r>
                  </m:oMath>
                </a14:m>
                <a:r>
                  <a:rPr lang="en-AU" dirty="0"/>
                  <a:t> … </a:t>
                </a:r>
                <a:r>
                  <a:rPr lang="en-AU" i="1" dirty="0">
                    <a:ln w="0"/>
                    <a:solidFill>
                      <a:srgbClr val="C00000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wrong</a:t>
                </a:r>
                <a:r>
                  <a:rPr lang="en-AU" dirty="0"/>
                  <a:t> </a:t>
                </a:r>
              </a:p>
              <a:p>
                <a:pPr lvl="1"/>
                <a:r>
                  <a:rPr lang="en-AU" dirty="0"/>
                  <a:t>Instead, EHM*HB for u and s quarks …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AU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AU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AU" b="0" i="0" smtClean="0">
                                <a:latin typeface="Cambria Math" panose="02040503050406030204" pitchFamily="18" charset="0"/>
                              </a:rPr>
                              <m:t>EHM</m:t>
                            </m:r>
                            <m:r>
                              <a:rPr lang="en-AU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sSub>
                              <m:sSubPr>
                                <m:ctrlPr>
                                  <a:rPr lang="en-AU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AU" b="0" i="1" smtClean="0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en-AU" b="0" i="1" smtClean="0"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sub>
                            </m:sSub>
                            <m:r>
                              <a:rPr lang="en-AU" b="0" i="1" smtClean="0">
                                <a:latin typeface="Cambria Math" panose="02040503050406030204" pitchFamily="18" charset="0"/>
                              </a:rPr>
                              <m:t>→</m:t>
                            </m:r>
                            <m:r>
                              <a:rPr lang="en-AU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en-AU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</m:sub>
                        </m:sSub>
                      </m:num>
                      <m:den>
                        <m:r>
                          <m:rPr>
                            <m:sty m:val="p"/>
                          </m:rPr>
                          <a:rPr lang="en-AU" b="0" i="0" smtClean="0">
                            <a:latin typeface="Cambria Math" panose="02040503050406030204" pitchFamily="18" charset="0"/>
                          </a:rPr>
                          <m:t>EHM</m:t>
                        </m:r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en-AU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AU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AU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→</m:t>
                        </m:r>
                        <m:sSub>
                          <m:sSubPr>
                            <m:ctrlPr>
                              <a:rPr lang="en-AU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AU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en-AU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</m:den>
                    </m:f>
                    <m:r>
                      <a:rPr lang="en-AU" b="0" i="1" smtClean="0">
                        <a:latin typeface="Cambria Math" panose="02040503050406030204" pitchFamily="18" charset="0"/>
                      </a:rPr>
                      <m:t>×</m:t>
                    </m:r>
                    <m:f>
                      <m:fPr>
                        <m:ctrlPr>
                          <a:rPr lang="en-AU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AU" b="0" i="1" smtClean="0">
                        <a:latin typeface="Cambria Math" panose="02040503050406030204" pitchFamily="18" charset="0"/>
                      </a:rPr>
                      <m:t>≈0.4</m:t>
                    </m:r>
                  </m:oMath>
                </a14:m>
                <a:r>
                  <a:rPr lang="en-AU" dirty="0"/>
                  <a:t> 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FB813D3-A801-8BC8-08CD-B1255C70359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4267200"/>
                <a:ext cx="10972800" cy="1963738"/>
              </a:xfrm>
              <a:blipFill>
                <a:blip r:embed="rId3"/>
                <a:stretch>
                  <a:fillRect l="-611" t="-2174" b="-4348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028519-F3C3-AE86-E22D-6E3B195486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.                                       Summer JLab Hall A/C Meeting                                           (68)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C1F82E-A644-A83A-ABD4-260B6DFA10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Roberts: cdroberts@nju.edu.cn  433 .. 23/06/29 09:45 .."Emergence of Hadron Mass and Structure "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9D49EC-0631-7D67-9ABE-8CCBCFB14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12" name="Picture 11" descr="Chart&#10;&#10;Description automatically generated">
            <a:extLst>
              <a:ext uri="{FF2B5EF4-FFF2-40B4-BE49-F238E27FC236}">
                <a16:creationId xmlns:a16="http://schemas.microsoft.com/office/drawing/2014/main" id="{E1DBD2FD-8D24-1A49-F3E7-59DC0AB598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1" y="952500"/>
            <a:ext cx="4572000" cy="3162300"/>
          </a:xfrm>
          <a:prstGeom prst="rect">
            <a:avLst/>
          </a:prstGeom>
        </p:spPr>
      </p:pic>
      <p:pic>
        <p:nvPicPr>
          <p:cNvPr id="16" name="Picture 15" descr="Chart&#10;&#10;Description automatically generated">
            <a:extLst>
              <a:ext uri="{FF2B5EF4-FFF2-40B4-BE49-F238E27FC236}">
                <a16:creationId xmlns:a16="http://schemas.microsoft.com/office/drawing/2014/main" id="{EAAD8C9E-E587-F835-A01B-DC9A60FA5B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952500"/>
            <a:ext cx="4572000" cy="31623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4B31934-6862-0F5D-88D4-34F6B2375A6D}"/>
                  </a:ext>
                </a:extLst>
              </p:cNvPr>
              <p:cNvSpPr txBox="1"/>
              <p:nvPr/>
            </p:nvSpPr>
            <p:spPr>
              <a:xfrm>
                <a:off x="8922808" y="4255477"/>
                <a:ext cx="2811992" cy="24089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n-AU" i="1" dirty="0">
                    <a:ln w="0"/>
                    <a:solidFill>
                      <a:schemeClr val="accent5">
                        <a:lumMod val="50000"/>
                      </a:schemeClr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These features have widespread impact in studies of (hard) exclusive processes.</a:t>
                </a:r>
              </a:p>
              <a:p>
                <a:r>
                  <a:rPr lang="en-AU" i="1" dirty="0">
                    <a:ln w="0"/>
                    <a:solidFill>
                      <a:schemeClr val="accent5">
                        <a:lumMod val="50000"/>
                      </a:schemeClr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Broadening can be verified, </a:t>
                </a:r>
                <a:r>
                  <a:rPr lang="en-AU" dirty="0">
                    <a:ln w="0"/>
                    <a:solidFill>
                      <a:schemeClr val="accent5">
                        <a:lumMod val="50000"/>
                      </a:schemeClr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e.g</a:t>
                </a:r>
                <a:r>
                  <a:rPr lang="en-AU" i="1" dirty="0">
                    <a:ln w="0"/>
                    <a:solidFill>
                      <a:schemeClr val="accent5">
                        <a:lumMod val="50000"/>
                      </a:schemeClr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., in </a:t>
                </a:r>
                <a14:m>
                  <m:oMath xmlns:m="http://schemas.openxmlformats.org/officeDocument/2006/math">
                    <m:r>
                      <a:rPr lang="en-AU" i="1" smtClean="0">
                        <a:ln w="0"/>
                        <a:solidFill>
                          <a:schemeClr val="accent5">
                            <a:lumMod val="50000"/>
                          </a:schemeClr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AU" i="1" dirty="0">
                    <a:ln w="0"/>
                    <a:solidFill>
                      <a:schemeClr val="accent5">
                        <a:lumMod val="50000"/>
                      </a:schemeClr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 and </a:t>
                </a:r>
                <a14:m>
                  <m:oMath xmlns:m="http://schemas.openxmlformats.org/officeDocument/2006/math">
                    <m:r>
                      <a:rPr lang="en-AU" i="1" smtClean="0">
                        <a:ln w="0"/>
                        <a:solidFill>
                          <a:schemeClr val="accent5">
                            <a:lumMod val="50000"/>
                          </a:schemeClr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en-AU" i="1" dirty="0">
                    <a:ln w="0"/>
                    <a:solidFill>
                      <a:schemeClr val="accent5">
                        <a:lumMod val="50000"/>
                      </a:schemeClr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 elastic form factor measurements at large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AU" b="0" i="1" smtClean="0">
                            <a:ln w="0"/>
                            <a:solidFill>
                              <a:schemeClr val="accent5">
                                <a:lumMod val="50000"/>
                              </a:schemeClr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AU" b="0" i="1" smtClean="0">
                            <a:ln w="0"/>
                            <a:solidFill>
                              <a:schemeClr val="accent5">
                                <a:lumMod val="50000"/>
                              </a:schemeClr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AU" b="0" i="1" smtClean="0">
                            <a:ln w="0"/>
                            <a:solidFill>
                              <a:schemeClr val="accent5">
                                <a:lumMod val="50000"/>
                              </a:schemeClr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AU" i="1" dirty="0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4B31934-6862-0F5D-88D4-34F6B2375A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22808" y="4255477"/>
                <a:ext cx="2811992" cy="2408929"/>
              </a:xfrm>
              <a:prstGeom prst="rect">
                <a:avLst/>
              </a:prstGeom>
              <a:blipFill>
                <a:blip r:embed="rId6"/>
                <a:stretch>
                  <a:fillRect l="-2386" t="-1519" r="-2169" b="-3291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E856D87C-DD5F-B853-A53F-D6A4849EEF70}"/>
              </a:ext>
            </a:extLst>
          </p:cNvPr>
          <p:cNvSpPr txBox="1"/>
          <p:nvPr/>
        </p:nvSpPr>
        <p:spPr>
          <a:xfrm>
            <a:off x="0" y="0"/>
            <a:ext cx="63246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b="0" i="1" dirty="0">
                <a:solidFill>
                  <a:schemeClr val="accent1">
                    <a:lumMod val="75000"/>
                  </a:schemeClr>
                </a:solidFill>
                <a:effectLst/>
              </a:rPr>
              <a:t>Exposing strangeness: projections for kaon electromagnetic form factors, </a:t>
            </a:r>
            <a:r>
              <a:rPr lang="en-AU" sz="1400" b="0" i="0" dirty="0">
                <a:solidFill>
                  <a:schemeClr val="accent1">
                    <a:lumMod val="75000"/>
                  </a:schemeClr>
                </a:solidFill>
                <a:effectLst/>
              </a:rPr>
              <a:t>Fei Gao </a:t>
            </a:r>
            <a:r>
              <a:rPr lang="en-AU" sz="1400" b="0" i="1" dirty="0">
                <a:solidFill>
                  <a:schemeClr val="accent1">
                    <a:lumMod val="75000"/>
                  </a:schemeClr>
                </a:solidFill>
                <a:effectLst/>
              </a:rPr>
              <a:t>et al</a:t>
            </a:r>
            <a:r>
              <a:rPr lang="en-AU" sz="1400" b="0" i="0" dirty="0">
                <a:solidFill>
                  <a:schemeClr val="accent1">
                    <a:lumMod val="75000"/>
                  </a:schemeClr>
                </a:solidFill>
                <a:effectLst/>
              </a:rPr>
              <a:t>., </a:t>
            </a:r>
            <a:r>
              <a:rPr lang="en-AU" sz="1400" b="0" i="0" u="sng" strike="noStrike" dirty="0">
                <a:solidFill>
                  <a:srgbClr val="0066FF"/>
                </a:solidFill>
                <a:effectLst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arXiv:1703.04875 [</a:t>
            </a:r>
            <a:r>
              <a:rPr lang="en-AU" sz="1400" b="0" i="0" u="sng" strike="noStrike" dirty="0" err="1">
                <a:solidFill>
                  <a:srgbClr val="0066FF"/>
                </a:solidFill>
                <a:effectLst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nucl-th</a:t>
            </a:r>
            <a:r>
              <a:rPr lang="en-AU" sz="1400" b="0" i="0" u="sng" strike="noStrike" dirty="0">
                <a:solidFill>
                  <a:schemeClr val="accent1">
                    <a:lumMod val="75000"/>
                  </a:schemeClr>
                </a:solidFill>
                <a:effectLst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]</a:t>
            </a:r>
            <a:r>
              <a:rPr lang="en-AU" sz="1400" b="0" i="0" dirty="0">
                <a:solidFill>
                  <a:schemeClr val="accent1">
                    <a:lumMod val="75000"/>
                  </a:schemeClr>
                </a:solidFill>
                <a:effectLst/>
              </a:rPr>
              <a:t>, Phys. Rev. D </a:t>
            </a:r>
            <a:r>
              <a:rPr lang="en-AU" sz="1400" b="1" i="0" dirty="0">
                <a:solidFill>
                  <a:schemeClr val="accent1">
                    <a:lumMod val="75000"/>
                  </a:schemeClr>
                </a:solidFill>
                <a:effectLst/>
              </a:rPr>
              <a:t>96</a:t>
            </a:r>
            <a:r>
              <a:rPr lang="en-AU" sz="1400" b="0" i="0" dirty="0">
                <a:solidFill>
                  <a:schemeClr val="accent1">
                    <a:lumMod val="75000"/>
                  </a:schemeClr>
                </a:solidFill>
                <a:effectLst/>
              </a:rPr>
              <a:t> (2017) 034024/1-8</a:t>
            </a:r>
          </a:p>
          <a:p>
            <a:endParaRPr lang="en-A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9938C2F-5B0E-B602-61E2-04FBE06E818F}"/>
                  </a:ext>
                </a:extLst>
              </p:cNvPr>
              <p:cNvSpPr txBox="1"/>
              <p:nvPr/>
            </p:nvSpPr>
            <p:spPr>
              <a:xfrm>
                <a:off x="5867400" y="855110"/>
                <a:ext cx="1219200" cy="3912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AU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AU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𝝋</m:t>
                          </m:r>
                        </m:e>
                        <m:sub>
                          <m:r>
                            <a:rPr lang="en-AU" b="1" i="0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𝐚𝐬𝐲𝐦𝐩𝐭𝐨𝐭𝐢𝐜</m:t>
                          </m:r>
                        </m:sub>
                      </m:sSub>
                    </m:oMath>
                  </m:oMathPara>
                </a14:m>
                <a:endParaRPr lang="en-AU" b="1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9938C2F-5B0E-B602-61E2-04FBE06E81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7400" y="855110"/>
                <a:ext cx="1219200" cy="391261"/>
              </a:xfrm>
              <a:prstGeom prst="rect">
                <a:avLst/>
              </a:prstGeom>
              <a:blipFill>
                <a:blip r:embed="rId8"/>
                <a:stretch>
                  <a:fillRect b="-10938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1517F53-FD23-A92A-958B-4D6AB3E9AD44}"/>
              </a:ext>
            </a:extLst>
          </p:cNvPr>
          <p:cNvCxnSpPr>
            <a:stCxn id="9" idx="1"/>
          </p:cNvCxnSpPr>
          <p:nvPr/>
        </p:nvCxnSpPr>
        <p:spPr bwMode="auto">
          <a:xfrm flipH="1">
            <a:off x="3886200" y="1050741"/>
            <a:ext cx="1981200" cy="397059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114F335-B55D-7C60-FDDF-13737C69611A}"/>
              </a:ext>
            </a:extLst>
          </p:cNvPr>
          <p:cNvCxnSpPr>
            <a:cxnSpLocks/>
          </p:cNvCxnSpPr>
          <p:nvPr/>
        </p:nvCxnSpPr>
        <p:spPr bwMode="auto">
          <a:xfrm>
            <a:off x="7086600" y="1032119"/>
            <a:ext cx="1836208" cy="436871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6695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82E41A-5B81-41B5-BF36-C774535868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273050"/>
            <a:ext cx="5410198" cy="1479550"/>
          </a:xfrm>
        </p:spPr>
        <p:txBody>
          <a:bodyPr/>
          <a:lstStyle/>
          <a:p>
            <a:r>
              <a:rPr lang="en-GB" dirty="0"/>
              <a:t>Hard Exclusive Processes,</a:t>
            </a:r>
            <a:br>
              <a:rPr lang="en-GB" dirty="0"/>
            </a:br>
            <a:r>
              <a:rPr lang="en-GB" dirty="0"/>
              <a:t>e.g., meson form factors</a:t>
            </a:r>
            <a:endParaRPr lang="en-US" dirty="0"/>
          </a:p>
        </p:txBody>
      </p:sp>
      <p:pic>
        <p:nvPicPr>
          <p:cNvPr id="9" name="Content Placeholder 8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5E67A0F7-2B41-4BC6-AC3D-C1A0F971F5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1175" y="457200"/>
            <a:ext cx="5496025" cy="3200400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 Placeholder 3">
                <a:extLst>
                  <a:ext uri="{FF2B5EF4-FFF2-40B4-BE49-F238E27FC236}">
                    <a16:creationId xmlns:a16="http://schemas.microsoft.com/office/drawing/2014/main" id="{42A4DE07-5D87-4F89-BDEE-41B45D5858FA}"/>
                  </a:ext>
                </a:extLst>
              </p:cNvPr>
              <p:cNvSpPr>
                <a:spLocks noGrp="1"/>
              </p:cNvSpPr>
              <p:nvPr>
                <p:ph type="body" sz="half" idx="2"/>
              </p:nvPr>
            </p:nvSpPr>
            <p:spPr>
              <a:xfrm>
                <a:off x="304800" y="1295400"/>
                <a:ext cx="5714999" cy="5105400"/>
              </a:xfrm>
            </p:spPr>
            <p:txBody>
              <a:bodyPr/>
              <a:lstStyle/>
              <a:p>
                <a:r>
                  <a:rPr lang="en-GB" dirty="0">
                    <a:solidFill>
                      <a:schemeClr val="accent2">
                        <a:lumMod val="50000"/>
                      </a:schemeClr>
                    </a:solidFill>
                  </a:rPr>
                  <a:t>Normalisation of large Q</a:t>
                </a:r>
                <a:r>
                  <a:rPr lang="en-GB" baseline="30000" dirty="0">
                    <a:solidFill>
                      <a:schemeClr val="accent2">
                        <a:lumMod val="50000"/>
                      </a:schemeClr>
                    </a:solidFill>
                  </a:rPr>
                  <a:t>2</a:t>
                </a:r>
                <a:r>
                  <a:rPr lang="en-GB" dirty="0">
                    <a:solidFill>
                      <a:schemeClr val="accent2">
                        <a:lumMod val="50000"/>
                      </a:schemeClr>
                    </a:solidFill>
                  </a:rPr>
                  <a:t> behaviour of meson form factors is largely determined by EHM, </a:t>
                </a:r>
                <a:r>
                  <a:rPr lang="en-US" dirty="0">
                    <a:solidFill>
                      <a:schemeClr val="accent2">
                        <a:lumMod val="50000"/>
                      </a:schemeClr>
                    </a:solidFill>
                  </a:rPr>
                  <a:t>expressed in</a:t>
                </a:r>
              </a:p>
              <a:p>
                <a:pPr marL="285750" indent="-285750">
                  <a:buFont typeface="Wingdings" panose="05000000000000000000" pitchFamily="2" charset="2"/>
                  <a:buChar char="ü"/>
                </a:pPr>
                <a:r>
                  <a:rPr lang="en-US" dirty="0">
                    <a:solidFill>
                      <a:schemeClr val="accent2">
                        <a:lumMod val="50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GB" b="0" i="1" smtClean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accent2">
                        <a:lumMod val="50000"/>
                      </a:schemeClr>
                    </a:solidFill>
                  </a:rPr>
                  <a:t> = order parameter for DCSB (EHM)</a:t>
                </a:r>
              </a:p>
              <a:p>
                <a:pPr marL="285750" indent="-285750">
                  <a:buFont typeface="Wingdings" panose="05000000000000000000" pitchFamily="2" charset="2"/>
                  <a:buChar char="ü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𝜑</m:t>
                        </m:r>
                      </m:e>
                      <m:sub>
                        <m:r>
                          <a:rPr lang="en-GB" b="0" i="1" smtClean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sub>
                    </m:sSub>
                    <m:d>
                      <m:dPr>
                        <m:ctrlPr>
                          <a:rPr lang="en-GB" b="0" i="1" smtClean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dirty="0">
                    <a:solidFill>
                      <a:schemeClr val="accent2">
                        <a:lumMod val="50000"/>
                      </a:schemeClr>
                    </a:solidFill>
                  </a:rPr>
                  <a:t> = meson wave function</a:t>
                </a:r>
              </a:p>
              <a:p>
                <a:pPr>
                  <a:spcBef>
                    <a:spcPts val="600"/>
                  </a:spcBef>
                </a:pPr>
                <a:r>
                  <a:rPr lang="en-US" dirty="0">
                    <a:solidFill>
                      <a:schemeClr val="accent2">
                        <a:lumMod val="50000"/>
                      </a:schemeClr>
                    </a:solidFill>
                  </a:rPr>
                  <a:t>Parton distribution functions (PDFs) and parton distribution amplitudes (PDAs) are connected through the hadron’s light-front wave function</a:t>
                </a:r>
              </a:p>
              <a:p>
                <a:pPr>
                  <a:spcBef>
                    <a:spcPts val="600"/>
                  </a:spcBef>
                </a:pPr>
                <a:endParaRPr lang="en-US" dirty="0">
                  <a:solidFill>
                    <a:schemeClr val="accent2">
                      <a:lumMod val="50000"/>
                    </a:schemeClr>
                  </a:solidFill>
                </a:endParaRPr>
              </a:p>
              <a:p>
                <a:pPr>
                  <a:spcBef>
                    <a:spcPts val="600"/>
                  </a:spcBef>
                </a:pPr>
                <a:endParaRPr lang="en-US" dirty="0">
                  <a:solidFill>
                    <a:schemeClr val="accent2">
                      <a:lumMod val="50000"/>
                    </a:schemeClr>
                  </a:solidFill>
                </a:endParaRPr>
              </a:p>
              <a:p>
                <a:pPr>
                  <a:spcBef>
                    <a:spcPts val="600"/>
                  </a:spcBef>
                </a:pPr>
                <a:endParaRPr lang="en-US" dirty="0">
                  <a:solidFill>
                    <a:schemeClr val="accent2">
                      <a:lumMod val="50000"/>
                    </a:schemeClr>
                  </a:solidFill>
                </a:endParaRPr>
              </a:p>
              <a:p>
                <a:pPr>
                  <a:spcBef>
                    <a:spcPts val="600"/>
                  </a:spcBef>
                </a:pPr>
                <a:endParaRPr lang="en-US" dirty="0">
                  <a:solidFill>
                    <a:schemeClr val="accent2">
                      <a:lumMod val="50000"/>
                    </a:schemeClr>
                  </a:solidFill>
                </a:endParaRPr>
              </a:p>
              <a:p>
                <a:pPr>
                  <a:spcBef>
                    <a:spcPts val="600"/>
                  </a:spcBef>
                </a:pPr>
                <a:endParaRPr lang="en-US" dirty="0">
                  <a:solidFill>
                    <a:schemeClr val="accent2">
                      <a:lumMod val="50000"/>
                    </a:schemeClr>
                  </a:solidFill>
                </a:endParaRPr>
              </a:p>
              <a:p>
                <a:pPr>
                  <a:spcBef>
                    <a:spcPts val="600"/>
                  </a:spcBef>
                </a:pPr>
                <a:r>
                  <a:rPr lang="en-US" dirty="0">
                    <a:solidFill>
                      <a:schemeClr val="accent2">
                        <a:lumMod val="50000"/>
                      </a:schemeClr>
                    </a:solidFill>
                  </a:rPr>
                  <a:t>Hadron’s LFWF is the key.</a:t>
                </a:r>
              </a:p>
              <a:p>
                <a:pPr marL="285750" indent="-285750">
                  <a:spcBef>
                    <a:spcPts val="600"/>
                  </a:spcBef>
                  <a:buFont typeface="Wingdings" panose="05000000000000000000" pitchFamily="2" charset="2"/>
                  <a:buChar char="ü"/>
                </a:pPr>
                <a:r>
                  <a:rPr lang="en-US" dirty="0">
                    <a:solidFill>
                      <a:schemeClr val="accent2">
                        <a:lumMod val="50000"/>
                      </a:schemeClr>
                    </a:solidFill>
                  </a:rPr>
                  <a:t>EHM is expressed in every hadron LFWF</a:t>
                </a:r>
              </a:p>
              <a:p>
                <a:pPr marL="285750" indent="-285750">
                  <a:spcBef>
                    <a:spcPts val="600"/>
                  </a:spcBef>
                  <a:buFont typeface="Wingdings" panose="05000000000000000000" pitchFamily="2" charset="2"/>
                  <a:buChar char="ü"/>
                </a:pPr>
                <a:r>
                  <a:rPr lang="en-US" dirty="0">
                    <a:solidFill>
                      <a:schemeClr val="accent2">
                        <a:lumMod val="50000"/>
                      </a:schemeClr>
                    </a:solidFill>
                  </a:rPr>
                  <a:t>LFWF correlates all observables</a:t>
                </a:r>
              </a:p>
              <a:p>
                <a:pPr>
                  <a:spcBef>
                    <a:spcPts val="600"/>
                  </a:spcBef>
                </a:pPr>
                <a:endParaRPr lang="en-US" dirty="0">
                  <a:solidFill>
                    <a:schemeClr val="accent2">
                      <a:lumMod val="50000"/>
                    </a:schemeClr>
                  </a:solidFill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4" name="Text Placeholder 3">
                <a:extLst>
                  <a:ext uri="{FF2B5EF4-FFF2-40B4-BE49-F238E27FC236}">
                    <a16:creationId xmlns:a16="http://schemas.microsoft.com/office/drawing/2014/main" id="{42A4DE07-5D87-4F89-BDEE-41B45D5858F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2"/>
              </p:nvPr>
            </p:nvSpPr>
            <p:spPr>
              <a:xfrm>
                <a:off x="304800" y="1295400"/>
                <a:ext cx="5714999" cy="5105400"/>
              </a:xfrm>
              <a:blipFill>
                <a:blip r:embed="rId3"/>
                <a:stretch>
                  <a:fillRect l="-854" t="-717" r="-747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4A8E2B-779A-4E82-81FF-D49079D041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.                                       Summer JLab Hall A/C Meeting                                           (68)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9A9414-4F37-4800-8A7A-483F0FDEC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Roberts: cdroberts@nju.edu.cn  433 .. 23/06/29 09:45 .."Emergence of Hadron Mass and Structure "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A16475-F06D-4E68-AF84-C2A4FA600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26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3F6E465-0A23-4C1D-8206-C9DC5F74C9E7}"/>
                  </a:ext>
                </a:extLst>
              </p:cNvPr>
              <p:cNvSpPr txBox="1"/>
              <p:nvPr/>
            </p:nvSpPr>
            <p:spPr>
              <a:xfrm>
                <a:off x="7193281" y="3733800"/>
                <a:ext cx="4312919" cy="6127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sub>
                      </m:sSub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acc>
                            <m:accPr>
                              <m:chr m:val="̅"/>
                              <m:ctrlP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</m:acc>
                        </m:sub>
                      </m:sSub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3F6E465-0A23-4C1D-8206-C9DC5F74C9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93281" y="3733800"/>
                <a:ext cx="4312919" cy="6127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7C85227F-BD0E-4FA3-A256-103E07FE29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9" y="3538537"/>
            <a:ext cx="3581400" cy="156686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80A2BF4-E948-DEF0-31AC-289B3EEE01A9}"/>
              </a:ext>
            </a:extLst>
          </p:cNvPr>
          <p:cNvSpPr txBox="1"/>
          <p:nvPr/>
        </p:nvSpPr>
        <p:spPr>
          <a:xfrm>
            <a:off x="6858000" y="5029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AU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AE6D598-D94E-B644-FE48-71037BBF52A3}"/>
              </a:ext>
            </a:extLst>
          </p:cNvPr>
          <p:cNvSpPr txBox="1">
            <a:spLocks/>
          </p:cNvSpPr>
          <p:nvPr/>
        </p:nvSpPr>
        <p:spPr bwMode="auto">
          <a:xfrm>
            <a:off x="5456767" y="4419600"/>
            <a:ext cx="6735233" cy="2116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–"/>
              <a:defRPr sz="1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•"/>
              <a:defRPr sz="1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–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en-US" kern="0" dirty="0">
                <a:solidFill>
                  <a:schemeClr val="accent1">
                    <a:lumMod val="75000"/>
                  </a:schemeClr>
                </a:solidFill>
              </a:rPr>
              <a:t>High-energy nuclear and particle physics have long focused on finding evidence for power-law scaling in experimental data. 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kern="0" dirty="0">
                <a:solidFill>
                  <a:schemeClr val="accent1">
                    <a:lumMod val="75000"/>
                  </a:schemeClr>
                </a:solidFill>
              </a:rPr>
              <a:t>Important first step;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kern="0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       </a:t>
            </a:r>
            <a:r>
              <a:rPr lang="en-US" kern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BUT should be remembered that QCD is not found in scaling laws</a:t>
            </a:r>
            <a:r>
              <a:rPr lang="en-US" kern="0" dirty="0">
                <a:solidFill>
                  <a:schemeClr val="accent1">
                    <a:lumMod val="75000"/>
                  </a:schemeClr>
                </a:solidFill>
              </a:rPr>
              <a:t>. 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kern="0" dirty="0">
                <a:solidFill>
                  <a:schemeClr val="accent1">
                    <a:lumMod val="75000"/>
                  </a:schemeClr>
                </a:solidFill>
              </a:rPr>
              <a:t>Instead, since quantum field theory requires deviations from strict scaling, then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kern="0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       </a:t>
            </a:r>
            <a:r>
              <a:rPr lang="en-US" kern="0" dirty="0">
                <a:ln w="0"/>
                <a:solidFill>
                  <a:srgbClr val="008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QCD is found in the existence and character of scaling violations.  </a:t>
            </a:r>
          </a:p>
        </p:txBody>
      </p:sp>
    </p:spTree>
    <p:extLst>
      <p:ext uri="{BB962C8B-B14F-4D97-AF65-F5344CB8AC3E}">
        <p14:creationId xmlns:p14="http://schemas.microsoft.com/office/powerpoint/2010/main" val="35165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FBF202-33EB-4A7C-B61D-699413472C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Wave Functions of </a:t>
            </a:r>
            <a:r>
              <a:rPr lang="en-US" sz="2800" dirty="0" err="1"/>
              <a:t>Nambu</a:t>
            </a:r>
            <a:r>
              <a:rPr lang="en-US" sz="2800" dirty="0"/>
              <a:t> Goldstone Bosons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4E4D4B-C07C-4976-AF1E-0791712D0B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838200"/>
            <a:ext cx="10972800" cy="4983164"/>
          </a:xfrm>
        </p:spPr>
        <p:txBody>
          <a:bodyPr/>
          <a:lstStyle/>
          <a:p>
            <a:r>
              <a:rPr lang="en-US" dirty="0"/>
              <a:t>Scientific Context:</a:t>
            </a:r>
          </a:p>
          <a:p>
            <a:pPr lvl="1"/>
            <a:r>
              <a:rPr lang="en-US" dirty="0"/>
              <a:t>Today, continuum and lattice are delivering consistent predictions for </a:t>
            </a:r>
            <a:r>
              <a:rPr lang="el-GR" i="1" dirty="0"/>
              <a:t>φ</a:t>
            </a:r>
            <a:r>
              <a:rPr lang="el-GR" i="1" baseline="-25000" dirty="0"/>
              <a:t>π</a:t>
            </a:r>
            <a:r>
              <a:rPr lang="en-GB" i="1" baseline="-25000" dirty="0"/>
              <a:t>,K</a:t>
            </a:r>
            <a:r>
              <a:rPr lang="en-US" dirty="0"/>
              <a:t>(x)</a:t>
            </a:r>
          </a:p>
          <a:p>
            <a:pPr lvl="1"/>
            <a:r>
              <a:rPr lang="en-US" dirty="0"/>
              <a:t>Can signature features of interference between EHM and HB, which are manifest in low-order </a:t>
            </a:r>
            <a:r>
              <a:rPr lang="en-US" dirty="0" err="1"/>
              <a:t>Mellin</a:t>
            </a:r>
            <a:r>
              <a:rPr lang="en-US" dirty="0"/>
              <a:t> moments of the DAs, be probed experimentally?</a:t>
            </a:r>
          </a:p>
          <a:p>
            <a:r>
              <a:rPr lang="en-US" dirty="0"/>
              <a:t>Measurement</a:t>
            </a:r>
          </a:p>
          <a:p>
            <a:pPr marL="0" indent="0">
              <a:buNone/>
            </a:pPr>
            <a:r>
              <a:rPr lang="en-US" dirty="0"/>
              <a:t>      </a:t>
            </a:r>
            <a:r>
              <a:rPr lang="en-US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Elastic electromagnetic form factors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4219F4-8FDC-44CA-A45E-CC762DEA1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.                                       Summer JLab Hall A/C Meeting                                           (68)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8A5AFA-B795-4637-8458-D5C53CF42B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Roberts: cdroberts@nju.edu.cn  433 .. 23/06/29 09:45 .."Emergence of Hadron Mass and Structure "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788DA5-E23E-44E6-9837-367871895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09116CE-A9F7-4B4D-B9B1-902638BCF9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942" y="3077370"/>
            <a:ext cx="8956115" cy="323056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0DD918C-B234-4A70-9ED0-53366203BE35}"/>
              </a:ext>
            </a:extLst>
          </p:cNvPr>
          <p:cNvSpPr txBox="1"/>
          <p:nvPr/>
        </p:nvSpPr>
        <p:spPr>
          <a:xfrm>
            <a:off x="3581400" y="4876800"/>
            <a:ext cx="27127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CSM prediction </a:t>
            </a:r>
          </a:p>
          <a:p>
            <a:r>
              <a:rPr lang="en-GB" dirty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&amp; existing JLab data</a:t>
            </a:r>
            <a:endParaRPr lang="en-US" dirty="0">
              <a:ln w="0"/>
              <a:solidFill>
                <a:schemeClr val="accent6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36AB7C9-2563-409A-BE82-CB7A2F309278}"/>
              </a:ext>
            </a:extLst>
          </p:cNvPr>
          <p:cNvSpPr txBox="1"/>
          <p:nvPr/>
        </p:nvSpPr>
        <p:spPr>
          <a:xfrm>
            <a:off x="6553200" y="5906869"/>
            <a:ext cx="27127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CSM prediction </a:t>
            </a:r>
          </a:p>
          <a:p>
            <a:r>
              <a:rPr lang="en-GB" dirty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&amp; JLab + EIC projections</a:t>
            </a:r>
            <a:endParaRPr lang="en-US" dirty="0">
              <a:ln w="0"/>
              <a:solidFill>
                <a:schemeClr val="accent6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9476B8D-91FD-4434-82B8-30BD4A21E7BC}"/>
                  </a:ext>
                </a:extLst>
              </p:cNvPr>
              <p:cNvSpPr txBox="1"/>
              <p:nvPr/>
            </p:nvSpPr>
            <p:spPr>
              <a:xfrm>
                <a:off x="5761566" y="2257835"/>
                <a:ext cx="6430434" cy="120032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ln w="0"/>
                    <a:solidFill>
                      <a:srgbClr val="009900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Breakaway from scaling at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i="1" smtClean="0">
                            <a:ln w="0"/>
                            <a:solidFill>
                              <a:srgbClr val="009900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 smtClean="0">
                            <a:ln w="0"/>
                            <a:solidFill>
                              <a:srgbClr val="009900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GB" i="1" smtClean="0">
                            <a:ln w="0"/>
                            <a:solidFill>
                              <a:srgbClr val="009900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GB" i="1" smtClean="0">
                        <a:ln w="0"/>
                        <a:solidFill>
                          <a:srgbClr val="009900"/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≈6 </m:t>
                    </m:r>
                    <m:r>
                      <a:rPr lang="en-GB" i="1" smtClean="0">
                        <a:ln w="0"/>
                        <a:solidFill>
                          <a:srgbClr val="009900"/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𝐺𝑒</m:t>
                    </m:r>
                    <m:sSup>
                      <m:sSupPr>
                        <m:ctrlPr>
                          <a:rPr lang="en-GB" i="1" smtClean="0">
                            <a:ln w="0"/>
                            <a:solidFill>
                              <a:srgbClr val="009900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 smtClean="0">
                            <a:ln w="0"/>
                            <a:solidFill>
                              <a:srgbClr val="009900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p>
                        <m:r>
                          <a:rPr lang="en-GB" i="1" smtClean="0">
                            <a:ln w="0"/>
                            <a:solidFill>
                              <a:srgbClr val="009900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GB" i="1" smtClean="0">
                        <a:ln w="0"/>
                        <a:solidFill>
                          <a:srgbClr val="009900"/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GB" dirty="0">
                  <a:ln w="0"/>
                  <a:solidFill>
                    <a:srgbClr val="0099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  <a:p>
                <a:r>
                  <a:rPr lang="en-GB" dirty="0">
                    <a:ln w="0"/>
                    <a:solidFill>
                      <a:srgbClr val="009900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Thereafter,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i="1" smtClean="0">
                            <a:ln w="0"/>
                            <a:solidFill>
                              <a:srgbClr val="009900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 smtClean="0">
                            <a:ln w="0"/>
                            <a:solidFill>
                              <a:srgbClr val="009900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GB" i="1" smtClean="0">
                            <a:ln w="0"/>
                            <a:solidFill>
                              <a:srgbClr val="009900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>
                    <a:ln w="0"/>
                    <a:solidFill>
                      <a:srgbClr val="009900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 dependence </a:t>
                </a:r>
              </a:p>
              <a:p>
                <a:r>
                  <a:rPr lang="en-US" dirty="0">
                    <a:ln w="0"/>
                    <a:solidFill>
                      <a:srgbClr val="009900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    is largely described by hard-scattering formula with realistic DA</a:t>
                </a:r>
              </a:p>
              <a:p>
                <a:r>
                  <a:rPr lang="en-US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Reveal QCD scaling violations for 1</a:t>
                </a:r>
                <a:r>
                  <a:rPr lang="en-US" baseline="3000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st</a:t>
                </a:r>
                <a:r>
                  <a:rPr lang="en-US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 time in hard elastic scattering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9476B8D-91FD-4434-82B8-30BD4A21E7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1566" y="2257835"/>
                <a:ext cx="6430434" cy="1200329"/>
              </a:xfrm>
              <a:prstGeom prst="rect">
                <a:avLst/>
              </a:prstGeom>
              <a:blipFill>
                <a:blip r:embed="rId3"/>
                <a:stretch>
                  <a:fillRect l="-1043" t="-3046" b="-96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6A122CB7-D2EB-470C-7DB6-9D9A649378D8}"/>
              </a:ext>
            </a:extLst>
          </p:cNvPr>
          <p:cNvSpPr txBox="1"/>
          <p:nvPr/>
        </p:nvSpPr>
        <p:spPr>
          <a:xfrm>
            <a:off x="8885766" y="152397"/>
            <a:ext cx="330623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b="0" i="1" dirty="0">
                <a:solidFill>
                  <a:srgbClr val="212121"/>
                </a:solidFill>
                <a:effectLst/>
                <a:latin typeface="Open Sans" panose="020B0606030504020204" pitchFamily="34" charset="0"/>
              </a:rPr>
              <a:t>📖 Pion and Kaon Structure at the Electron-Ion Collider</a:t>
            </a:r>
            <a:r>
              <a:rPr lang="en-AU" sz="1200" b="0" i="0" dirty="0">
                <a:solidFill>
                  <a:srgbClr val="212121"/>
                </a:solidFill>
                <a:effectLst/>
                <a:latin typeface="Open Sans" panose="020B0606030504020204" pitchFamily="34" charset="0"/>
              </a:rPr>
              <a:t>, A.C. Aguilar </a:t>
            </a:r>
            <a:r>
              <a:rPr lang="en-AU" sz="1200" b="0" i="1" dirty="0">
                <a:solidFill>
                  <a:srgbClr val="212121"/>
                </a:solidFill>
                <a:effectLst/>
                <a:latin typeface="Open Sans" panose="020B0606030504020204" pitchFamily="34" charset="0"/>
              </a:rPr>
              <a:t>et al</a:t>
            </a:r>
            <a:r>
              <a:rPr lang="en-AU" sz="1200" b="0" i="0" dirty="0">
                <a:solidFill>
                  <a:srgbClr val="212121"/>
                </a:solidFill>
                <a:effectLst/>
                <a:latin typeface="Open Sans" panose="020B0606030504020204" pitchFamily="34" charset="0"/>
              </a:rPr>
              <a:t>., </a:t>
            </a:r>
            <a:r>
              <a:rPr lang="en-AU" sz="1200" b="0" i="0" u="none" strike="noStrike" dirty="0">
                <a:solidFill>
                  <a:srgbClr val="212121"/>
                </a:solidFill>
                <a:effectLst/>
                <a:latin typeface="Open Sans" panose="020B0606030504020204" pitchFamily="34" charset="0"/>
                <a:hlinkClick r:id="rId4"/>
              </a:rPr>
              <a:t>arXiv:1907.08218</a:t>
            </a:r>
            <a:r>
              <a:rPr lang="en-AU" sz="1200" b="0" i="0" dirty="0">
                <a:solidFill>
                  <a:srgbClr val="212121"/>
                </a:solidFill>
                <a:effectLst/>
                <a:latin typeface="Open Sans" panose="020B0606030504020204" pitchFamily="34" charset="0"/>
              </a:rPr>
              <a:t> [</a:t>
            </a:r>
            <a:r>
              <a:rPr lang="en-AU" sz="1200" b="0" i="0" dirty="0" err="1">
                <a:solidFill>
                  <a:srgbClr val="212121"/>
                </a:solidFill>
                <a:effectLst/>
                <a:latin typeface="Open Sans" panose="020B0606030504020204" pitchFamily="34" charset="0"/>
              </a:rPr>
              <a:t>nucl</a:t>
            </a:r>
            <a:r>
              <a:rPr lang="en-AU" sz="1200" b="0" i="0" dirty="0">
                <a:solidFill>
                  <a:srgbClr val="212121"/>
                </a:solidFill>
                <a:effectLst/>
                <a:latin typeface="Open Sans" panose="020B0606030504020204" pitchFamily="34" charset="0"/>
              </a:rPr>
              <a:t>-ex], </a:t>
            </a:r>
          </a:p>
          <a:p>
            <a:r>
              <a:rPr lang="en-AU" sz="1200" b="0" i="0" dirty="0">
                <a:solidFill>
                  <a:srgbClr val="212121"/>
                </a:solidFill>
                <a:effectLst/>
                <a:latin typeface="Open Sans" panose="020B0606030504020204" pitchFamily="34" charset="0"/>
              </a:rPr>
              <a:t>Eur. Phys. J. A </a:t>
            </a:r>
            <a:r>
              <a:rPr lang="en-AU" sz="1200" b="1" i="0" dirty="0">
                <a:solidFill>
                  <a:srgbClr val="212121"/>
                </a:solidFill>
                <a:effectLst/>
                <a:latin typeface="Open Sans" panose="020B0606030504020204" pitchFamily="34" charset="0"/>
              </a:rPr>
              <a:t>55</a:t>
            </a:r>
            <a:r>
              <a:rPr lang="en-AU" sz="1200" b="0" i="0" dirty="0">
                <a:solidFill>
                  <a:srgbClr val="212121"/>
                </a:solidFill>
                <a:effectLst/>
                <a:latin typeface="Open Sans" panose="020B0606030504020204" pitchFamily="34" charset="0"/>
              </a:rPr>
              <a:t> (2019) 190/1-15 </a:t>
            </a:r>
          </a:p>
          <a:p>
            <a:endParaRPr lang="en-AU" sz="16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1018436-23F9-E67A-4F78-47A996668A66}"/>
              </a:ext>
            </a:extLst>
          </p:cNvPr>
          <p:cNvSpPr txBox="1"/>
          <p:nvPr/>
        </p:nvSpPr>
        <p:spPr>
          <a:xfrm>
            <a:off x="8610600" y="3494963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i="1" dirty="0">
                <a:solidFill>
                  <a:srgbClr val="008000"/>
                </a:solidFill>
              </a:rPr>
              <a:t>monopole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EC4CE05-B4F5-ED63-C5EF-F3A6BB6AD682}"/>
              </a:ext>
            </a:extLst>
          </p:cNvPr>
          <p:cNvSpPr txBox="1"/>
          <p:nvPr/>
        </p:nvSpPr>
        <p:spPr>
          <a:xfrm>
            <a:off x="9703996" y="4534878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CSM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7F64794-CC80-F082-17EB-354B6EFF0EF9}"/>
              </a:ext>
            </a:extLst>
          </p:cNvPr>
          <p:cNvSpPr txBox="1"/>
          <p:nvPr/>
        </p:nvSpPr>
        <p:spPr>
          <a:xfrm>
            <a:off x="7576818" y="4804118"/>
            <a:ext cx="25210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dirty="0" err="1">
                <a:solidFill>
                  <a:schemeClr val="accent6">
                    <a:lumMod val="75000"/>
                  </a:schemeClr>
                </a:solidFill>
              </a:rPr>
              <a:t>hs</a:t>
            </a:r>
            <a:r>
              <a:rPr lang="en-AU" sz="1600" dirty="0">
                <a:solidFill>
                  <a:schemeClr val="accent6">
                    <a:lumMod val="75000"/>
                  </a:schemeClr>
                </a:solidFill>
              </a:rPr>
              <a:t> formula with realistic DA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C4565EB-F64F-D9FC-37C3-E0F2CC6C8DBE}"/>
                  </a:ext>
                </a:extLst>
              </p:cNvPr>
              <p:cNvSpPr txBox="1"/>
              <p:nvPr/>
            </p:nvSpPr>
            <p:spPr>
              <a:xfrm>
                <a:off x="7602053" y="5125397"/>
                <a:ext cx="2521043" cy="3275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AU" sz="1400" dirty="0">
                    <a:solidFill>
                      <a:srgbClr val="7030A0"/>
                    </a:solidFill>
                  </a:rPr>
                  <a:t>hs formula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AU" sz="1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sz="1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𝜑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AU" sz="1400" b="0" i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asy</m:t>
                        </m:r>
                      </m:sub>
                    </m:sSub>
                  </m:oMath>
                </a14:m>
                <a:endParaRPr lang="en-AU" sz="14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C4565EB-F64F-D9FC-37C3-E0F2CC6C8D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02053" y="5125397"/>
                <a:ext cx="2521043" cy="327590"/>
              </a:xfrm>
              <a:prstGeom prst="rect">
                <a:avLst/>
              </a:prstGeom>
              <a:blipFill>
                <a:blip r:embed="rId5"/>
                <a:stretch>
                  <a:fillRect l="-725" t="-1852" b="-12963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60596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F9D20B-0497-4122-9A59-6BA19726DB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dirty="0"/>
              <a:t>Hard Exclusive Processes</a:t>
            </a:r>
            <a:endParaRPr 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0F355C1-A7E2-481B-B05B-2A024823B73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87477" y="1752600"/>
                <a:ext cx="6270523" cy="4525963"/>
              </a:xfrm>
            </p:spPr>
            <p:txBody>
              <a:bodyPr/>
              <a:lstStyle/>
              <a:p>
                <a:r>
                  <a:rPr lang="en-US" sz="1800" dirty="0"/>
                  <a:t>Considering hard exclusive processes &amp; focusing on meson electromagnetic form factors, modern theory predicts that </a:t>
                </a:r>
              </a:p>
              <a:p>
                <a:pPr lvl="1"/>
                <a:r>
                  <a:rPr lang="en-US" sz="1800" dirty="0"/>
                  <a:t>scaling violations become apparent to experiment on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1800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GB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GB" sz="1800" b="0" i="1" smtClean="0"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GB" sz="1800" b="0" i="1" smtClean="0">
                        <a:latin typeface="Cambria Math" panose="02040503050406030204" pitchFamily="18" charset="0"/>
                      </a:rPr>
                      <m:t>10</m:t>
                    </m:r>
                    <m:r>
                      <a:rPr lang="en-GB" sz="18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GB" sz="1800" b="0" i="0" smtClean="0">
                        <a:latin typeface="Cambria Math" panose="02040503050406030204" pitchFamily="18" charset="0"/>
                      </a:rPr>
                      <m:t>Ge</m:t>
                    </m:r>
                    <m:sSup>
                      <m:sSupPr>
                        <m:ctrlPr>
                          <a:rPr lang="en-GB" sz="1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1800" b="0" i="0" smtClean="0">
                            <a:latin typeface="Cambria Math" panose="02040503050406030204" pitchFamily="18" charset="0"/>
                          </a:rPr>
                          <m:t>V</m:t>
                        </m:r>
                      </m:e>
                      <m:sup>
                        <m:r>
                          <a:rPr lang="en-GB" sz="1800" b="0" i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1800" dirty="0"/>
              </a:p>
              <a:p>
                <a:pPr lvl="1"/>
                <a:r>
                  <a:rPr lang="en-US" sz="1800" dirty="0"/>
                  <a:t>magnitude of any given form factor on a sizeable domain above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1800" i="1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GB" sz="18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GB" sz="18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1800" i="1">
                        <a:latin typeface="Cambria Math" panose="02040503050406030204" pitchFamily="18" charset="0"/>
                      </a:rPr>
                      <m:t>10</m:t>
                    </m:r>
                    <m:r>
                      <a:rPr lang="en-GB" sz="1800" i="1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GB" sz="1800">
                        <a:latin typeface="Cambria Math" panose="02040503050406030204" pitchFamily="18" charset="0"/>
                      </a:rPr>
                      <m:t>Ge</m:t>
                    </m:r>
                    <m:sSup>
                      <m:sSupPr>
                        <m:ctrlPr>
                          <a:rPr lang="en-GB" sz="1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1800">
                            <a:latin typeface="Cambria Math" panose="02040503050406030204" pitchFamily="18" charset="0"/>
                          </a:rPr>
                          <m:t>V</m:t>
                        </m:r>
                      </m:e>
                      <m:sup>
                        <m:r>
                          <a:rPr lang="en-GB" sz="180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GB" sz="18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800" dirty="0"/>
                  <a:t>determined by the physics of emergent hadronic mass (EHM)</a:t>
                </a:r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smtClean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800" b="0" i="1" smtClean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GB" sz="1800" b="0" i="1" smtClean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sub>
                    </m:sSub>
                  </m:oMath>
                </a14:m>
                <a:r>
                  <a:rPr lang="en-US" sz="1800" dirty="0"/>
                  <a:t> &amp;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800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𝜑</m:t>
                        </m:r>
                      </m:e>
                      <m:sub>
                        <m:r>
                          <a:rPr lang="en-GB" sz="1800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sub>
                    </m:sSub>
                    <m:d>
                      <m:dPr>
                        <m:ctrlPr>
                          <a:rPr lang="en-GB" sz="1800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1800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endParaRPr lang="en-US" sz="1800" dirty="0"/>
              </a:p>
              <a:p>
                <a:r>
                  <a:rPr lang="en-US" sz="2000" dirty="0"/>
                  <a:t>Experiments focused in this area are of the </a:t>
                </a:r>
                <a:r>
                  <a:rPr lang="en-US" sz="2000" u="sng" dirty="0"/>
                  <a:t>greatest</a:t>
                </a:r>
                <a:r>
                  <a:rPr lang="en-US" sz="2000" dirty="0"/>
                  <a:t> importance.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0F355C1-A7E2-481B-B05B-2A024823B73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87477" y="1752600"/>
                <a:ext cx="6270523" cy="4525963"/>
              </a:xfrm>
              <a:blipFill>
                <a:blip r:embed="rId2"/>
                <a:stretch>
                  <a:fillRect l="-875" t="-809" r="-1069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BB50DB-6B8A-4AE5-87DC-6F1F414441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.                                       Summer JLab Hall A/C Meeting                                           (68)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61F44D-1E5A-4162-BD31-CA905F516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Roberts: cdroberts@nju.edu.cn  433 .. 23/06/29 09:45 .."Emergence of Hadron Mass and Structure "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A4F425-3D6C-4686-90D0-A184CCA31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8" name="Picture 7" descr="A close up of a map&#10;&#10;Description automatically generated">
            <a:extLst>
              <a:ext uri="{FF2B5EF4-FFF2-40B4-BE49-F238E27FC236}">
                <a16:creationId xmlns:a16="http://schemas.microsoft.com/office/drawing/2014/main" id="{824B5155-B08C-45D3-AB1A-2929830334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6071" y="2438400"/>
            <a:ext cx="5405929" cy="382884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10AD44F-EEBC-49AF-B9EA-0A6A1E00918B}"/>
              </a:ext>
            </a:extLst>
          </p:cNvPr>
          <p:cNvSpPr txBox="1"/>
          <p:nvPr/>
        </p:nvSpPr>
        <p:spPr>
          <a:xfrm>
            <a:off x="7391400" y="1021081"/>
            <a:ext cx="434340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dirty="0"/>
              <a:t>Location of maximum points to beginning of </a:t>
            </a:r>
            <a:r>
              <a:rPr lang="en-GB" dirty="0" err="1"/>
              <a:t>pQCD</a:t>
            </a:r>
            <a:r>
              <a:rPr lang="en-GB" dirty="0"/>
              <a:t> evolution = scaling violations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dirty="0"/>
              <a:t>Height of ratio measures relative strength of emergent- and Higgs-generated mass for </a:t>
            </a:r>
            <a:r>
              <a:rPr lang="en-GB" i="1" dirty="0"/>
              <a:t>s</a:t>
            </a:r>
            <a:r>
              <a:rPr lang="en-GB" dirty="0"/>
              <a:t>- and </a:t>
            </a:r>
            <a:r>
              <a:rPr lang="en-GB" i="1" dirty="0"/>
              <a:t>u</a:t>
            </a:r>
            <a:r>
              <a:rPr lang="en-GB" dirty="0"/>
              <a:t>-quarks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93A6990-F0BB-401B-A620-21DF7F838070}"/>
              </a:ext>
            </a:extLst>
          </p:cNvPr>
          <p:cNvSpPr txBox="1"/>
          <p:nvPr/>
        </p:nvSpPr>
        <p:spPr>
          <a:xfrm>
            <a:off x="9372600" y="3810000"/>
            <a:ext cx="19049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8000"/>
                </a:solidFill>
              </a:rPr>
              <a:t>Domain of high- sensitivity to meson PDA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70DB0A2-F471-CE3B-DE70-E447E0BD6DAB}"/>
              </a:ext>
            </a:extLst>
          </p:cNvPr>
          <p:cNvSpPr txBox="1"/>
          <p:nvPr/>
        </p:nvSpPr>
        <p:spPr>
          <a:xfrm>
            <a:off x="5105400" y="5415277"/>
            <a:ext cx="2895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i="1" dirty="0">
                <a:ln w="0"/>
                <a:solidFill>
                  <a:srgbClr val="008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Kaon Form Factor – flavour separation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841AA0C-87A1-EA57-0335-AB8FC16C89CD}"/>
              </a:ext>
            </a:extLst>
          </p:cNvPr>
          <p:cNvSpPr txBox="1"/>
          <p:nvPr/>
        </p:nvSpPr>
        <p:spPr>
          <a:xfrm>
            <a:off x="0" y="5602069"/>
            <a:ext cx="419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b="0" i="1" dirty="0">
                <a:solidFill>
                  <a:srgbClr val="212121"/>
                </a:solidFill>
                <a:effectLst/>
                <a:latin typeface="Open Sans" panose="020B0606030504020204" pitchFamily="34" charset="0"/>
              </a:rPr>
              <a:t>Exposing strangeness: projections for kaon electromagnetic form factors, </a:t>
            </a:r>
            <a:r>
              <a:rPr lang="en-AU" sz="1200" b="0" i="0" dirty="0">
                <a:solidFill>
                  <a:srgbClr val="212121"/>
                </a:solidFill>
                <a:effectLst/>
                <a:latin typeface="Open Sans" panose="020B0606030504020204" pitchFamily="34" charset="0"/>
              </a:rPr>
              <a:t>Fei Gao </a:t>
            </a:r>
            <a:r>
              <a:rPr lang="en-AU" sz="1200" b="0" i="1" dirty="0">
                <a:solidFill>
                  <a:srgbClr val="212121"/>
                </a:solidFill>
                <a:effectLst/>
                <a:latin typeface="Open Sans" panose="020B0606030504020204" pitchFamily="34" charset="0"/>
              </a:rPr>
              <a:t>et al</a:t>
            </a:r>
            <a:r>
              <a:rPr lang="en-AU" sz="1200" b="0" i="0" dirty="0">
                <a:solidFill>
                  <a:srgbClr val="212121"/>
                </a:solidFill>
                <a:effectLst/>
                <a:latin typeface="Open Sans" panose="020B0606030504020204" pitchFamily="34" charset="0"/>
              </a:rPr>
              <a:t>., </a:t>
            </a:r>
            <a:r>
              <a:rPr lang="en-AU" sz="1200" b="0" i="0" u="none" strike="noStrike" dirty="0">
                <a:solidFill>
                  <a:srgbClr val="212121"/>
                </a:solidFill>
                <a:effectLst/>
                <a:latin typeface="Open Sans" panose="020B0606030504020204" pitchFamily="34" charset="0"/>
                <a:hlinkClick r:id="rId4"/>
              </a:rPr>
              <a:t>arXiv:1703.04875 [</a:t>
            </a:r>
            <a:r>
              <a:rPr lang="en-AU" sz="1200" b="0" i="0" u="none" strike="noStrike" dirty="0" err="1">
                <a:solidFill>
                  <a:srgbClr val="212121"/>
                </a:solidFill>
                <a:effectLst/>
                <a:latin typeface="Open Sans" panose="020B0606030504020204" pitchFamily="34" charset="0"/>
                <a:hlinkClick r:id="rId4"/>
              </a:rPr>
              <a:t>nucl-th</a:t>
            </a:r>
            <a:r>
              <a:rPr lang="en-AU" sz="1200" b="0" i="0" u="none" strike="noStrike" dirty="0">
                <a:solidFill>
                  <a:srgbClr val="212121"/>
                </a:solidFill>
                <a:effectLst/>
                <a:latin typeface="Open Sans" panose="020B0606030504020204" pitchFamily="34" charset="0"/>
                <a:hlinkClick r:id="rId4"/>
              </a:rPr>
              <a:t>]</a:t>
            </a:r>
            <a:r>
              <a:rPr lang="en-AU" sz="1200" b="0" i="0" dirty="0">
                <a:solidFill>
                  <a:srgbClr val="212121"/>
                </a:solidFill>
                <a:effectLst/>
                <a:latin typeface="Open Sans" panose="020B0606030504020204" pitchFamily="34" charset="0"/>
              </a:rPr>
              <a:t>, Phys. Rev. D </a:t>
            </a:r>
            <a:r>
              <a:rPr lang="en-AU" sz="1200" b="1" i="0" dirty="0">
                <a:solidFill>
                  <a:srgbClr val="212121"/>
                </a:solidFill>
                <a:effectLst/>
                <a:latin typeface="Open Sans" panose="020B0606030504020204" pitchFamily="34" charset="0"/>
              </a:rPr>
              <a:t>96</a:t>
            </a:r>
            <a:r>
              <a:rPr lang="en-AU" sz="1200" b="0" i="0" dirty="0">
                <a:solidFill>
                  <a:srgbClr val="212121"/>
                </a:solidFill>
                <a:effectLst/>
                <a:latin typeface="Open Sans" panose="020B0606030504020204" pitchFamily="34" charset="0"/>
              </a:rPr>
              <a:t> (2017) 034024/1-8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E7662FB-9A2E-1B7B-681E-6A78CC8FF1B0}"/>
              </a:ext>
            </a:extLst>
          </p:cNvPr>
          <p:cNvSpPr txBox="1"/>
          <p:nvPr/>
        </p:nvSpPr>
        <p:spPr>
          <a:xfrm>
            <a:off x="6081183" y="150112"/>
            <a:ext cx="611081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0" i="1" dirty="0">
                <a:solidFill>
                  <a:schemeClr val="accent6">
                    <a:lumMod val="75000"/>
                  </a:schemeClr>
                </a:solidFill>
                <a:effectLst/>
                <a:latin typeface="Open Sans"/>
              </a:rPr>
              <a:t>Insights into the Emergence of Mass from Studies of Pion and Kaon Structure, </a:t>
            </a:r>
          </a:p>
          <a:p>
            <a:r>
              <a:rPr lang="en-US" sz="1100" b="0" i="0" dirty="0">
                <a:solidFill>
                  <a:schemeClr val="accent6">
                    <a:lumMod val="75000"/>
                  </a:schemeClr>
                </a:solidFill>
                <a:effectLst/>
                <a:latin typeface="Open Sans"/>
              </a:rPr>
              <a:t>Craig D. Roberts, David G. Richards, Tanja Horn and Lei Chang, </a:t>
            </a:r>
          </a:p>
          <a:p>
            <a:r>
              <a:rPr lang="en-US" sz="1100" b="0" i="0" dirty="0">
                <a:solidFill>
                  <a:schemeClr val="accent6">
                    <a:lumMod val="75000"/>
                  </a:schemeClr>
                </a:solidFill>
                <a:effectLst/>
                <a:latin typeface="Open Sans"/>
              </a:rPr>
              <a:t>NJU-INP 034/21, </a:t>
            </a:r>
            <a:r>
              <a:rPr lang="en-US" sz="1100" b="0" i="0" u="none" strike="noStrike" dirty="0" err="1">
                <a:solidFill>
                  <a:srgbClr val="0066FF"/>
                </a:solidFill>
                <a:effectLst/>
                <a:latin typeface="Open San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arXiv</a:t>
            </a:r>
            <a:r>
              <a:rPr lang="en-US" sz="1100" b="0" i="0" u="none" strike="noStrike" dirty="0">
                <a:solidFill>
                  <a:srgbClr val="0066FF"/>
                </a:solidFill>
                <a:effectLst/>
                <a:latin typeface="Open San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: 2102.01765 [hep-</a:t>
            </a:r>
            <a:r>
              <a:rPr lang="en-US" sz="1100" b="0" i="0" u="none" strike="noStrike" dirty="0" err="1">
                <a:solidFill>
                  <a:srgbClr val="0066FF"/>
                </a:solidFill>
                <a:effectLst/>
                <a:latin typeface="Open San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</a:t>
            </a:r>
            <a:r>
              <a:rPr lang="en-US" sz="1100" b="0" i="0" u="none" strike="noStrike" dirty="0">
                <a:solidFill>
                  <a:schemeClr val="accent6">
                    <a:lumMod val="75000"/>
                  </a:schemeClr>
                </a:solidFill>
                <a:effectLst/>
                <a:latin typeface="Open San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]</a:t>
            </a:r>
            <a:r>
              <a:rPr lang="en-US" sz="1100" b="0" i="0" dirty="0">
                <a:solidFill>
                  <a:schemeClr val="accent6">
                    <a:lumMod val="75000"/>
                  </a:schemeClr>
                </a:solidFill>
                <a:effectLst/>
                <a:latin typeface="Open Sans"/>
              </a:rPr>
              <a:t>, </a:t>
            </a:r>
            <a:r>
              <a:rPr lang="en-US" sz="1100" b="0" i="0" dirty="0">
                <a:solidFill>
                  <a:schemeClr val="accent6">
                    <a:lumMod val="75000"/>
                  </a:schemeClr>
                </a:solidFill>
                <a:effectLst/>
                <a:latin typeface="Open Sans" panose="020B0606030504020204" pitchFamily="34" charset="0"/>
              </a:rPr>
              <a:t>Prog. Part. </a:t>
            </a:r>
            <a:r>
              <a:rPr lang="en-US" sz="1100" b="0" i="0" dirty="0" err="1">
                <a:solidFill>
                  <a:schemeClr val="accent6">
                    <a:lumMod val="75000"/>
                  </a:schemeClr>
                </a:solidFill>
                <a:effectLst/>
                <a:latin typeface="Open Sans" panose="020B0606030504020204" pitchFamily="34" charset="0"/>
              </a:rPr>
              <a:t>Nucl</a:t>
            </a:r>
            <a:r>
              <a:rPr lang="en-US" sz="1100" b="0" i="0" dirty="0">
                <a:solidFill>
                  <a:schemeClr val="accent6">
                    <a:lumMod val="75000"/>
                  </a:schemeClr>
                </a:solidFill>
                <a:effectLst/>
                <a:latin typeface="Open Sans" panose="020B0606030504020204" pitchFamily="34" charset="0"/>
              </a:rPr>
              <a:t>. Phys. </a:t>
            </a:r>
            <a:r>
              <a:rPr lang="en-US" sz="1100" b="1" i="0" dirty="0">
                <a:solidFill>
                  <a:schemeClr val="accent6">
                    <a:lumMod val="75000"/>
                  </a:schemeClr>
                </a:solidFill>
                <a:effectLst/>
                <a:latin typeface="Open Sans" panose="020B0606030504020204" pitchFamily="34" charset="0"/>
              </a:rPr>
              <a:t>120</a:t>
            </a:r>
            <a:r>
              <a:rPr lang="en-US" sz="1100" b="0" i="0" dirty="0">
                <a:solidFill>
                  <a:schemeClr val="accent6">
                    <a:lumMod val="75000"/>
                  </a:schemeClr>
                </a:solidFill>
                <a:effectLst/>
                <a:latin typeface="Open Sans" panose="020B0606030504020204" pitchFamily="34" charset="0"/>
              </a:rPr>
              <a:t> (2021) 103883/1-65</a:t>
            </a:r>
            <a:endParaRPr lang="en-US" sz="11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9FDF52D-AA83-88E9-45BE-A8F281760FD2}"/>
              </a:ext>
            </a:extLst>
          </p:cNvPr>
          <p:cNvSpPr/>
          <p:nvPr/>
        </p:nvSpPr>
        <p:spPr bwMode="auto">
          <a:xfrm>
            <a:off x="9453070" y="2743200"/>
            <a:ext cx="2586529" cy="2672077"/>
          </a:xfrm>
          <a:prstGeom prst="rect">
            <a:avLst/>
          </a:prstGeom>
          <a:solidFill>
            <a:srgbClr val="00B050">
              <a:alpha val="1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A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1684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44C51D-4914-47AB-A4C4-0EB2FA1567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5003559"/>
            <a:ext cx="10363200" cy="1362075"/>
          </a:xfrm>
        </p:spPr>
        <p:txBody>
          <a:bodyPr/>
          <a:lstStyle/>
          <a:p>
            <a:pPr algn="ctr"/>
            <a:r>
              <a:rPr lang="en-US" sz="540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</a:rPr>
              <a:t>Faddeev</a:t>
            </a:r>
            <a:r>
              <a:rPr lang="en-US" sz="54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</a:rPr>
              <a:t> Equation for Baryons</a:t>
            </a:r>
            <a:endParaRPr lang="en-US" sz="48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FA9942-9C06-429C-9A11-CD87F032AD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277C13-66B6-4B83-A723-6690BB7FF8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.                                       Summer JLab Hall A/C Meeting                                           (68)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193D9B-55CF-4A45-A168-DBDCD44D24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Roberts: cdroberts@nju.edu.cn  433 .. 23/06/29 09:45 .."Emergence of Hadron Mass and Structure "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D01936-C505-4AC3-A8E8-F5DDA2704C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A6C69F2-F477-4CE3-929E-FDC94C8119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971" y="1441371"/>
            <a:ext cx="9648058" cy="36112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2E96093-9D75-49F5-9ABD-E9C21C619586}"/>
              </a:ext>
            </a:extLst>
          </p:cNvPr>
          <p:cNvSpPr txBox="1"/>
          <p:nvPr/>
        </p:nvSpPr>
        <p:spPr>
          <a:xfrm>
            <a:off x="117458" y="99536"/>
            <a:ext cx="4979248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1400" i="1" dirty="0">
                <a:solidFill>
                  <a:schemeClr val="accent1">
                    <a:lumMod val="50000"/>
                  </a:schemeClr>
                </a:solidFill>
              </a:rPr>
              <a:t>Nucleon mass from a covariant three-quark Faddeev equation</a:t>
            </a:r>
          </a:p>
          <a:p>
            <a:r>
              <a:rPr lang="en-GB" sz="1400" dirty="0">
                <a:solidFill>
                  <a:schemeClr val="accent1">
                    <a:lumMod val="50000"/>
                  </a:schemeClr>
                </a:solidFill>
              </a:rPr>
              <a:t>       G. Eichmann </a:t>
            </a:r>
            <a:r>
              <a:rPr lang="en-GB" sz="1400" i="1" dirty="0">
                <a:solidFill>
                  <a:schemeClr val="accent1">
                    <a:lumMod val="50000"/>
                  </a:schemeClr>
                </a:solidFill>
              </a:rPr>
              <a:t>et al</a:t>
            </a:r>
            <a:r>
              <a:rPr lang="en-GB" sz="1400" dirty="0">
                <a:solidFill>
                  <a:schemeClr val="accent1">
                    <a:lumMod val="50000"/>
                  </a:schemeClr>
                </a:solidFill>
              </a:rPr>
              <a:t>., Phys. Rev. Lett. 104 (2010) 201601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1400" i="1" dirty="0">
                <a:solidFill>
                  <a:schemeClr val="accent1">
                    <a:lumMod val="50000"/>
                  </a:schemeClr>
                </a:solidFill>
              </a:rPr>
              <a:t>Poincaré-covariant analysis of heavy-quark baryons</a:t>
            </a:r>
            <a:r>
              <a:rPr lang="en-GB" sz="1400" dirty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  <a:p>
            <a:r>
              <a:rPr lang="en-GB" sz="1400" dirty="0">
                <a:solidFill>
                  <a:schemeClr val="accent1">
                    <a:lumMod val="50000"/>
                  </a:schemeClr>
                </a:solidFill>
              </a:rPr>
              <a:t>       Si-Xue Qin (</a:t>
            </a:r>
            <a:r>
              <a:rPr lang="ja-JP" altLang="en-US" sz="1400" dirty="0">
                <a:solidFill>
                  <a:schemeClr val="accent1">
                    <a:lumMod val="50000"/>
                  </a:schemeClr>
                </a:solidFill>
              </a:rPr>
              <a:t>秦思学</a:t>
            </a:r>
            <a:r>
              <a:rPr lang="en-GB" sz="1400" dirty="0">
                <a:solidFill>
                  <a:schemeClr val="accent1">
                    <a:lumMod val="50000"/>
                  </a:schemeClr>
                </a:solidFill>
              </a:rPr>
              <a:t>) </a:t>
            </a:r>
            <a:r>
              <a:rPr lang="en-GB" sz="1400" i="1" dirty="0">
                <a:solidFill>
                  <a:schemeClr val="accent1">
                    <a:lumMod val="50000"/>
                  </a:schemeClr>
                </a:solidFill>
              </a:rPr>
              <a:t>et al</a:t>
            </a:r>
            <a:r>
              <a:rPr lang="en-GB" sz="1400" dirty="0">
                <a:solidFill>
                  <a:schemeClr val="accent1">
                    <a:lumMod val="50000"/>
                  </a:schemeClr>
                </a:solidFill>
              </a:rPr>
              <a:t>., </a:t>
            </a:r>
            <a:r>
              <a:rPr lang="en-GB" sz="1400" dirty="0" err="1">
                <a:solidFill>
                  <a:schemeClr val="accent1">
                    <a:lumMod val="50000"/>
                  </a:schemeClr>
                </a:solidFill>
              </a:rPr>
              <a:t>Phys.Rev</a:t>
            </a:r>
            <a:r>
              <a:rPr lang="en-GB" sz="1400" dirty="0">
                <a:solidFill>
                  <a:schemeClr val="accent1">
                    <a:lumMod val="50000"/>
                  </a:schemeClr>
                </a:solidFill>
              </a:rPr>
              <a:t>. D 97 (2018) 114017/1-13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1400" i="1" dirty="0">
                <a:solidFill>
                  <a:schemeClr val="accent1">
                    <a:lumMod val="50000"/>
                  </a:schemeClr>
                </a:solidFill>
              </a:rPr>
              <a:t>Unification of Weak and EM form factors of octet baryons</a:t>
            </a:r>
          </a:p>
          <a:p>
            <a:r>
              <a:rPr lang="en-GB" sz="1400" dirty="0">
                <a:solidFill>
                  <a:schemeClr val="accent1">
                    <a:lumMod val="50000"/>
                  </a:schemeClr>
                </a:solidFill>
              </a:rPr>
              <a:t>        Zhao-Qian Yao (</a:t>
            </a:r>
            <a:r>
              <a:rPr lang="ja-JP" altLang="en-US" sz="1400" dirty="0">
                <a:solidFill>
                  <a:schemeClr val="accent1">
                    <a:lumMod val="50000"/>
                  </a:schemeClr>
                </a:solidFill>
              </a:rPr>
              <a:t>姚照千</a:t>
            </a:r>
            <a:r>
              <a:rPr lang="en-GB" sz="1400" dirty="0">
                <a:solidFill>
                  <a:schemeClr val="accent1">
                    <a:lumMod val="50000"/>
                  </a:schemeClr>
                </a:solidFill>
              </a:rPr>
              <a:t>), </a:t>
            </a:r>
            <a:r>
              <a:rPr lang="en-GB" sz="1400" i="1" dirty="0">
                <a:solidFill>
                  <a:schemeClr val="accent1">
                    <a:lumMod val="50000"/>
                  </a:schemeClr>
                </a:solidFill>
              </a:rPr>
              <a:t>et al</a:t>
            </a:r>
            <a:r>
              <a:rPr lang="en-GB" sz="1400" dirty="0">
                <a:solidFill>
                  <a:schemeClr val="accent1">
                    <a:lumMod val="50000"/>
                  </a:schemeClr>
                </a:solidFill>
              </a:rPr>
              <a:t>. – nearing completion</a:t>
            </a:r>
          </a:p>
          <a:p>
            <a:endParaRPr lang="en-GB" sz="14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55598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61F4E2-B5BD-4BD5-AB28-6CA2621B0F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Emergence of Hadron Mass - Basic Questions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EB0E5E-0B89-46CE-98E5-F04F289DD5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018597"/>
            <a:ext cx="4686922" cy="5458403"/>
          </a:xfrm>
        </p:spPr>
        <p:txBody>
          <a:bodyPr/>
          <a:lstStyle/>
          <a:p>
            <a:r>
              <a:rPr lang="en-US" sz="2100" dirty="0"/>
              <a:t>What is the origin of EHM?  </a:t>
            </a:r>
          </a:p>
          <a:p>
            <a:r>
              <a:rPr lang="en-US" sz="2100" dirty="0"/>
              <a:t>Does it lie within QCD?</a:t>
            </a:r>
          </a:p>
          <a:p>
            <a:r>
              <a:rPr lang="en-US" sz="2100" dirty="0"/>
              <a:t>What are the connections with …  </a:t>
            </a:r>
          </a:p>
          <a:p>
            <a:pPr lvl="1"/>
            <a:r>
              <a:rPr lang="en-US" sz="2100" dirty="0"/>
              <a:t>Gluon and quark confinement?</a:t>
            </a:r>
          </a:p>
          <a:p>
            <a:pPr lvl="1"/>
            <a:r>
              <a:rPr lang="en-US" sz="2100" dirty="0"/>
              <a:t>Dynamical chiral symmetry breaking (DCSB)?</a:t>
            </a:r>
          </a:p>
          <a:p>
            <a:pPr lvl="1"/>
            <a:r>
              <a:rPr lang="en-US" sz="2100" dirty="0" err="1"/>
              <a:t>Nambu</a:t>
            </a:r>
            <a:r>
              <a:rPr lang="en-US" sz="2100" dirty="0"/>
              <a:t>-Goldstone modes = </a:t>
            </a:r>
            <a:r>
              <a:rPr lang="el-GR" sz="2100" dirty="0"/>
              <a:t>π &amp; </a:t>
            </a:r>
            <a:r>
              <a:rPr lang="en-US" sz="2100" dirty="0"/>
              <a:t>K?</a:t>
            </a:r>
          </a:p>
          <a:p>
            <a:r>
              <a:rPr lang="en-US" sz="2100" dirty="0"/>
              <a:t>What is the role of Higgs in modulating observable properties of hadrons?</a:t>
            </a:r>
          </a:p>
          <a:p>
            <a:pPr lvl="1"/>
            <a:r>
              <a:rPr lang="en-US" sz="2100" dirty="0"/>
              <a:t>Without Higgs mechanism of mass generation, </a:t>
            </a:r>
            <a:r>
              <a:rPr lang="el-GR" sz="2100" dirty="0"/>
              <a:t>π </a:t>
            </a:r>
            <a:r>
              <a:rPr lang="en-US" sz="2100" dirty="0"/>
              <a:t>and K would be indistinguishable</a:t>
            </a:r>
          </a:p>
          <a:p>
            <a:r>
              <a:rPr lang="en-US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What is and wherefrom mass?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B5C809-E115-47CD-AED7-951724E51B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.                                       Summer JLab Hall A/C Meeting                                           (68)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2AD908-BD9D-44D0-8688-D5EF6B8F7A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Roberts: cdroberts@nju.edu.cn  433 .. 23/06/29 09:45 .."Emergence of Hadron Mass and Structure "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0125A2-CE7D-4950-BC19-09139BD6D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2D9C5BD-2F83-4B70-84D5-673DFC7646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96522" y="1524000"/>
            <a:ext cx="6726010" cy="428295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D425372-2AEA-4849-7EE9-487071DD043F}"/>
                  </a:ext>
                </a:extLst>
              </p:cNvPr>
              <p:cNvSpPr txBox="1"/>
              <p:nvPr/>
            </p:nvSpPr>
            <p:spPr>
              <a:xfrm>
                <a:off x="5623332" y="1093550"/>
                <a:ext cx="60960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AU" dirty="0"/>
                  <a:t>Proton and </a:t>
                </a:r>
                <a14:m>
                  <m:oMath xmlns:m="http://schemas.openxmlformats.org/officeDocument/2006/math">
                    <m:r>
                      <a:rPr lang="en-AU" i="1">
                        <a:latin typeface="Cambria Math" panose="02040503050406030204" pitchFamily="18" charset="0"/>
                      </a:rPr>
                      <m:t>𝜌</m:t>
                    </m:r>
                  </m:oMath>
                </a14:m>
                <a:r>
                  <a:rPr lang="en-AU" dirty="0"/>
                  <a:t>-meson mass budgets are practically identical 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D425372-2AEA-4849-7EE9-487071DD04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3332" y="1093550"/>
                <a:ext cx="6096000" cy="369332"/>
              </a:xfrm>
              <a:prstGeom prst="rect">
                <a:avLst/>
              </a:prstGeom>
              <a:blipFill>
                <a:blip r:embed="rId3"/>
                <a:stretch>
                  <a:fillRect l="-800" t="-8197" b="-24590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B29C898-8A28-5B08-D5C0-9C1C347E0110}"/>
                  </a:ext>
                </a:extLst>
              </p:cNvPr>
              <p:cNvSpPr txBox="1"/>
              <p:nvPr/>
            </p:nvSpPr>
            <p:spPr>
              <a:xfrm>
                <a:off x="5563222" y="5764696"/>
                <a:ext cx="645930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AU" b="0" i="1" smtClean="0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AU" dirty="0"/>
                  <a:t>- and </a:t>
                </a:r>
                <a14:m>
                  <m:oMath xmlns:m="http://schemas.openxmlformats.org/officeDocument/2006/math">
                    <m:r>
                      <a:rPr lang="en-AU" b="0" i="1" smtClean="0"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en-AU" dirty="0"/>
                  <a:t>-meson mass budgets </a:t>
                </a:r>
              </a:p>
              <a:p>
                <a:r>
                  <a:rPr lang="en-AU" dirty="0"/>
                  <a:t>are essentially/completely different from those of proton and </a:t>
                </a:r>
                <a14:m>
                  <m:oMath xmlns:m="http://schemas.openxmlformats.org/officeDocument/2006/math">
                    <m:r>
                      <a:rPr lang="en-AU" i="1">
                        <a:latin typeface="Cambria Math" panose="02040503050406030204" pitchFamily="18" charset="0"/>
                      </a:rPr>
                      <m:t>𝜌</m:t>
                    </m:r>
                  </m:oMath>
                </a14:m>
                <a:endParaRPr lang="en-AU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B29C898-8A28-5B08-D5C0-9C1C347E01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3222" y="5764696"/>
                <a:ext cx="6459309" cy="646331"/>
              </a:xfrm>
              <a:prstGeom prst="rect">
                <a:avLst/>
              </a:prstGeom>
              <a:blipFill>
                <a:blip r:embed="rId4"/>
                <a:stretch>
                  <a:fillRect l="-850" t="-5660" b="-14151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38738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31D0CC2-CAFC-2CD7-C0B8-A30B873524F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05385" y="3213384"/>
            <a:ext cx="4391015" cy="32862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284A8C2-5879-483B-BF56-808B820AC7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sz="3200" dirty="0"/>
              <a:t>Structure of Baryons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91A0E6-4537-4799-AE8B-CD74847C53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11125200" cy="4525963"/>
          </a:xfrm>
        </p:spPr>
        <p:txBody>
          <a:bodyPr/>
          <a:lstStyle/>
          <a:p>
            <a:r>
              <a:rPr lang="en-US" dirty="0" err="1">
                <a:solidFill>
                  <a:srgbClr val="7030A0"/>
                </a:solidFill>
              </a:rPr>
              <a:t>Poincaré</a:t>
            </a:r>
            <a:r>
              <a:rPr lang="en-US" dirty="0">
                <a:solidFill>
                  <a:srgbClr val="7030A0"/>
                </a:solidFill>
              </a:rPr>
              <a:t> covariant </a:t>
            </a:r>
            <a:r>
              <a:rPr lang="en-US" dirty="0" err="1">
                <a:solidFill>
                  <a:srgbClr val="7030A0"/>
                </a:solidFill>
              </a:rPr>
              <a:t>Faddeev</a:t>
            </a:r>
            <a:r>
              <a:rPr lang="en-US" dirty="0">
                <a:solidFill>
                  <a:srgbClr val="7030A0"/>
                </a:solidFill>
              </a:rPr>
              <a:t> equation</a:t>
            </a:r>
            <a:r>
              <a:rPr lang="en-US" dirty="0"/>
              <a:t> sums all possible exchanges and interactions that can take place between three dressed-quarks</a:t>
            </a:r>
          </a:p>
          <a:p>
            <a:r>
              <a:rPr lang="en-US" dirty="0"/>
              <a:t>Direct solution of </a:t>
            </a:r>
            <a:r>
              <a:rPr lang="en-US" dirty="0" err="1"/>
              <a:t>Faddeev</a:t>
            </a:r>
            <a:r>
              <a:rPr lang="en-US" dirty="0"/>
              <a:t> equation using rainbow-ladder truncation is now possible</a:t>
            </a:r>
          </a:p>
          <a:p>
            <a:r>
              <a:rPr lang="en-US" dirty="0"/>
              <a:t>Topical results becoming available with predictions that unify electroweak and electromagnetic structure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0B907E-01DD-45F7-9D5A-3F56CAAA3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.                                       Summer JLab Hall A/C Meeting                                           (68)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4A073D-8EA3-454D-9C4A-63F1207918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Roberts: cdroberts@nju.edu.cn  433 .. 23/06/29 09:45 .."Emergence of Hadron Mass and Structure "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F1459D-A67F-4AEB-A1ED-5F20EEDE0F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6AC422A-78B4-41D6-B0B5-79F6EA1E69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962400" cy="14831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D7209FA-7BEB-8D09-068E-E593E2D27B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936637"/>
            <a:ext cx="2057400" cy="211468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498271DE-B1B8-795B-68FB-A16A7BD785EF}"/>
                  </a:ext>
                </a:extLst>
              </p:cNvPr>
              <p:cNvSpPr/>
              <p:nvPr/>
            </p:nvSpPr>
            <p:spPr bwMode="auto">
              <a:xfrm>
                <a:off x="9360679" y="3332922"/>
                <a:ext cx="2781625" cy="2239964"/>
              </a:xfrm>
              <a:prstGeom prst="rect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r>
                  <a:rPr lang="en-GB" sz="1400" i="1" dirty="0">
                    <a:solidFill>
                      <a:schemeClr val="accent1">
                        <a:lumMod val="50000"/>
                      </a:schemeClr>
                    </a:solidFill>
                  </a:rPr>
                  <a:t>Unification of Weak and EM form factors of octet baryons </a:t>
                </a:r>
                <a:r>
                  <a:rPr lang="en-GB" sz="1400" dirty="0">
                    <a:solidFill>
                      <a:schemeClr val="accent1">
                        <a:lumMod val="50000"/>
                      </a:schemeClr>
                    </a:solidFill>
                  </a:rPr>
                  <a:t>Zhao-Qian Yao (</a:t>
                </a:r>
                <a:r>
                  <a:rPr lang="ja-JP" altLang="en-US" sz="1400" dirty="0">
                    <a:solidFill>
                      <a:schemeClr val="accent1">
                        <a:lumMod val="50000"/>
                      </a:schemeClr>
                    </a:solidFill>
                  </a:rPr>
                  <a:t>姚照千</a:t>
                </a:r>
                <a:r>
                  <a:rPr lang="en-GB" sz="1400" dirty="0">
                    <a:solidFill>
                      <a:schemeClr val="accent1">
                        <a:lumMod val="50000"/>
                      </a:schemeClr>
                    </a:solidFill>
                  </a:rPr>
                  <a:t>), Daniele Binosi, </a:t>
                </a:r>
                <a:r>
                  <a:rPr lang="en-GB" sz="1400" i="1" dirty="0">
                    <a:solidFill>
                      <a:schemeClr val="accent1">
                        <a:lumMod val="50000"/>
                      </a:schemeClr>
                    </a:solidFill>
                  </a:rPr>
                  <a:t>et al</a:t>
                </a:r>
                <a:r>
                  <a:rPr lang="en-GB" sz="1400" dirty="0">
                    <a:solidFill>
                      <a:schemeClr val="accent1">
                        <a:lumMod val="50000"/>
                      </a:schemeClr>
                    </a:solidFill>
                  </a:rPr>
                  <a:t>. – nearing completion</a:t>
                </a:r>
              </a:p>
              <a:p>
                <a:endParaRPr lang="en-AU" sz="1400" b="0" i="1" dirty="0">
                  <a:solidFill>
                    <a:schemeClr val="accent1">
                      <a:lumMod val="50000"/>
                    </a:schemeClr>
                  </a:solidFill>
                  <a:latin typeface="Cambria Math" panose="02040503050406030204" pitchFamily="18" charset="0"/>
                </a:endParaRPr>
              </a:p>
              <a:p>
                <a:r>
                  <a:rPr lang="en-AU" sz="1400" dirty="0">
                    <a:solidFill>
                      <a:schemeClr val="accent1">
                        <a:lumMod val="50000"/>
                      </a:schemeClr>
                    </a:solidFill>
                  </a:rPr>
                  <a:t>Parameter-free prediction using solutions of 3-body Poincaré-covariant </a:t>
                </a:r>
                <a:r>
                  <a:rPr lang="en-AU" sz="1400" dirty="0" err="1">
                    <a:solidFill>
                      <a:schemeClr val="accent1">
                        <a:lumMod val="50000"/>
                      </a:schemeClr>
                    </a:solidFill>
                  </a:rPr>
                  <a:t>Faddeev</a:t>
                </a:r>
                <a:r>
                  <a:rPr lang="en-AU" sz="1400" dirty="0">
                    <a:solidFill>
                      <a:schemeClr val="accent1">
                        <a:lumMod val="50000"/>
                      </a:schemeClr>
                    </a:solidFill>
                  </a:rPr>
                  <a:t> equation</a:t>
                </a:r>
                <a:endParaRPr lang="en-AU" sz="1400" b="0" dirty="0">
                  <a:solidFill>
                    <a:schemeClr val="accent1">
                      <a:lumMod val="50000"/>
                    </a:schemeClr>
                  </a:solidFill>
                </a:endParaRPr>
              </a:p>
              <a:p>
                <a:endParaRPr lang="en-AU" sz="1400" i="1" dirty="0">
                  <a:solidFill>
                    <a:schemeClr val="accent1">
                      <a:lumMod val="50000"/>
                    </a:schemeClr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AU" sz="1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AU" sz="14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sSub>
                                <m:sSubPr>
                                  <m:ctrlPr>
                                    <a:rPr lang="en-AU" sz="1400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AU" sz="1400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  <m:sub>
                                  <m:r>
                                    <a:rPr lang="en-AU" sz="1400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sub>
                              </m:sSub>
                              <m:r>
                                <a:rPr lang="en-AU" sz="14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  <m:sub>
                              <m:r>
                                <a:rPr lang="en-AU" sz="14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sub>
                            <m:sup>
                              <m:r>
                                <a:rPr lang="en-AU" sz="14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p>
                          </m:sSubSup>
                        </m:num>
                        <m:den>
                          <m:sSubSup>
                            <m:sSubSupPr>
                              <m:ctrlPr>
                                <a:rPr lang="en-AU" sz="14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AU" sz="14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  <m:sub>
                              <m:r>
                                <a:rPr lang="en-AU" sz="14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sub>
                            <m:sup>
                              <m:r>
                                <a:rPr lang="en-AU" sz="14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p>
                          </m:sSubSup>
                        </m:den>
                      </m:f>
                      <m:r>
                        <a:rPr lang="en-AU" sz="1400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=0 </m:t>
                      </m:r>
                      <m:r>
                        <m:rPr>
                          <m:sty m:val="p"/>
                        </m:rPr>
                        <a:rPr lang="en-AU" sz="1400" b="0" i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at</m:t>
                      </m:r>
                      <m:r>
                        <a:rPr lang="en-AU" sz="1400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AU" sz="1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AU" sz="1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p>
                          <m:r>
                            <a:rPr lang="en-AU" sz="1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AU" sz="1400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AU" sz="1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AU" sz="1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8.42</m:t>
                          </m:r>
                        </m:e>
                        <m:sub>
                          <m:r>
                            <a:rPr lang="en-AU" sz="1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−0.86</m:t>
                          </m:r>
                        </m:sub>
                        <m:sup>
                          <m:r>
                            <a:rPr lang="en-AU" sz="1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+3.76</m:t>
                          </m:r>
                        </m:sup>
                      </m:sSubSup>
                      <m:r>
                        <m:rPr>
                          <m:sty m:val="p"/>
                        </m:rPr>
                        <a:rPr lang="en-AU" sz="1400" b="0" i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Ge</m:t>
                      </m:r>
                      <m:sSup>
                        <m:sSupPr>
                          <m:ctrlPr>
                            <a:rPr lang="en-AU" sz="1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AU" sz="1400" b="0" i="0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V</m:t>
                          </m:r>
                        </m:e>
                        <m:sup>
                          <m:r>
                            <a:rPr lang="en-AU" sz="1400" b="0" i="0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GB" sz="1400" dirty="0">
                  <a:solidFill>
                    <a:schemeClr val="accent1">
                      <a:lumMod val="50000"/>
                    </a:schemeClr>
                  </a:solidFill>
                </a:endParaRPr>
              </a:p>
              <a:p>
                <a:pPr>
                  <a:spcBef>
                    <a:spcPts val="600"/>
                  </a:spcBef>
                </a:pPr>
                <a:r>
                  <a:rPr lang="en-GB" sz="1400" dirty="0">
                    <a:solidFill>
                      <a:schemeClr val="accent1">
                        <a:lumMod val="50000"/>
                      </a:schemeClr>
                    </a:solidFill>
                  </a:rPr>
                  <a:t>1</a:t>
                </a:r>
                <a:r>
                  <a:rPr lang="en-GB" sz="1400" baseline="30000" dirty="0">
                    <a:solidFill>
                      <a:schemeClr val="accent1">
                        <a:lumMod val="50000"/>
                      </a:schemeClr>
                    </a:solidFill>
                  </a:rPr>
                  <a:t>st</a:t>
                </a:r>
                <a:r>
                  <a:rPr lang="en-GB" sz="1400" dirty="0">
                    <a:solidFill>
                      <a:schemeClr val="accent1">
                        <a:lumMod val="50000"/>
                      </a:schemeClr>
                    </a:solidFill>
                  </a:rPr>
                  <a:t> study of its kind to deliver prediction for location of zero</a:t>
                </a:r>
              </a:p>
              <a:p>
                <a:endParaRPr lang="en-GB" sz="1400" i="1" dirty="0">
                  <a:solidFill>
                    <a:schemeClr val="accent1">
                      <a:lumMod val="50000"/>
                    </a:schemeClr>
                  </a:solidFill>
                </a:endParaRPr>
              </a:p>
              <a:p>
                <a:endParaRPr lang="en-GB" sz="1400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498271DE-B1B8-795B-68FB-A16A7BD785E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360679" y="3332922"/>
                <a:ext cx="2781625" cy="2239964"/>
              </a:xfrm>
              <a:prstGeom prst="rect">
                <a:avLst/>
              </a:prstGeom>
              <a:blipFill>
                <a:blip r:embed="rId5"/>
                <a:stretch>
                  <a:fillRect l="-658" t="-545" b="-38147"/>
                </a:stretch>
              </a:blip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21679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84A8C2-5879-483B-BF56-808B820AC7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sz="3200" dirty="0"/>
              <a:t>Structure of Baryons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91A0E6-4537-4799-AE8B-CD74847C53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11125200" cy="4525963"/>
          </a:xfrm>
        </p:spPr>
        <p:txBody>
          <a:bodyPr/>
          <a:lstStyle/>
          <a:p>
            <a:r>
              <a:rPr lang="en-US" dirty="0" err="1">
                <a:solidFill>
                  <a:srgbClr val="7030A0"/>
                </a:solidFill>
              </a:rPr>
              <a:t>Poincaré</a:t>
            </a:r>
            <a:r>
              <a:rPr lang="en-US" dirty="0">
                <a:solidFill>
                  <a:srgbClr val="7030A0"/>
                </a:solidFill>
              </a:rPr>
              <a:t> covariant </a:t>
            </a:r>
            <a:r>
              <a:rPr lang="en-US" dirty="0" err="1">
                <a:solidFill>
                  <a:srgbClr val="7030A0"/>
                </a:solidFill>
              </a:rPr>
              <a:t>Faddeev</a:t>
            </a:r>
            <a:r>
              <a:rPr lang="en-US" dirty="0">
                <a:solidFill>
                  <a:srgbClr val="7030A0"/>
                </a:solidFill>
              </a:rPr>
              <a:t> equation</a:t>
            </a:r>
            <a:r>
              <a:rPr lang="en-US" dirty="0"/>
              <a:t> sums all possible exchanges and interactions that can take place between three dressed-quarks</a:t>
            </a:r>
          </a:p>
          <a:p>
            <a:r>
              <a:rPr lang="en-US" dirty="0"/>
              <a:t>Direct solution of </a:t>
            </a:r>
            <a:r>
              <a:rPr lang="en-US" dirty="0" err="1"/>
              <a:t>Faddeev</a:t>
            </a:r>
            <a:r>
              <a:rPr lang="en-US" dirty="0"/>
              <a:t> equation using rainbow-ladder truncation is now possible</a:t>
            </a:r>
          </a:p>
          <a:p>
            <a:r>
              <a:rPr lang="en-US" dirty="0"/>
              <a:t>Nevertheless, remains challenging problem – algorithms and numerical analysis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0B907E-01DD-45F7-9D5A-3F56CAAA3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.                                       Summer JLab Hall A/C Meeting                                           (68)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4A073D-8EA3-454D-9C4A-63F1207918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Roberts: cdroberts@nju.edu.cn  433 .. 23/06/29 09:45 .."Emergence of Hadron Mass and Structure "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F1459D-A67F-4AEB-A1ED-5F20EEDE0F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6AC422A-78B4-41D6-B0B5-79F6EA1E69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962400" cy="14831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D7209FA-7BEB-8D09-068E-E593E2D27B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936637"/>
            <a:ext cx="2057400" cy="2114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412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EF969B4-12DE-E4BD-A1EB-EF76ED5308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936637"/>
            <a:ext cx="2057400" cy="211468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284A8C2-5879-483B-BF56-808B820AC7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sz="3200" dirty="0"/>
              <a:t>Structure of Baryons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91A0E6-4537-4799-AE8B-CD74847C53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11125200" cy="4525963"/>
          </a:xfrm>
        </p:spPr>
        <p:txBody>
          <a:bodyPr/>
          <a:lstStyle/>
          <a:p>
            <a:r>
              <a:rPr lang="en-US" dirty="0" err="1">
                <a:solidFill>
                  <a:srgbClr val="7030A0"/>
                </a:solidFill>
              </a:rPr>
              <a:t>Poincaré</a:t>
            </a:r>
            <a:r>
              <a:rPr lang="en-US" dirty="0">
                <a:solidFill>
                  <a:srgbClr val="7030A0"/>
                </a:solidFill>
              </a:rPr>
              <a:t> covariant </a:t>
            </a:r>
            <a:r>
              <a:rPr lang="en-US" dirty="0" err="1">
                <a:solidFill>
                  <a:srgbClr val="7030A0"/>
                </a:solidFill>
              </a:rPr>
              <a:t>Faddeev</a:t>
            </a:r>
            <a:r>
              <a:rPr lang="en-US" dirty="0">
                <a:solidFill>
                  <a:srgbClr val="7030A0"/>
                </a:solidFill>
              </a:rPr>
              <a:t> equation</a:t>
            </a:r>
            <a:r>
              <a:rPr lang="en-US" dirty="0"/>
              <a:t> sums all possible exchanges and interactions that can take place between three dressed-quarks</a:t>
            </a:r>
          </a:p>
          <a:p>
            <a:r>
              <a:rPr lang="en-US" dirty="0"/>
              <a:t>Direct solution of </a:t>
            </a:r>
            <a:r>
              <a:rPr lang="en-US" dirty="0" err="1"/>
              <a:t>Faddeev</a:t>
            </a:r>
            <a:r>
              <a:rPr lang="en-US" dirty="0"/>
              <a:t> equation using rainbow-ladder truncation is now possible, but remains challenging problem – algorithms and numerical analysis</a:t>
            </a:r>
          </a:p>
          <a:p>
            <a:r>
              <a:rPr lang="en-US" dirty="0"/>
              <a:t>For many/most applications, diquark approximation to </a:t>
            </a:r>
            <a:r>
              <a:rPr lang="en-US" dirty="0" err="1"/>
              <a:t>quark+quark</a:t>
            </a:r>
            <a:r>
              <a:rPr lang="en-US" dirty="0"/>
              <a:t> scattering kernel is used</a:t>
            </a:r>
          </a:p>
          <a:p>
            <a:r>
              <a:rPr lang="en-US" b="1" i="1" dirty="0">
                <a:solidFill>
                  <a:srgbClr val="FF0000"/>
                </a:solidFill>
              </a:rPr>
              <a:t>Prediction</a:t>
            </a:r>
            <a:r>
              <a:rPr lang="en-US" dirty="0"/>
              <a:t>: owing to EHM phenomena</a:t>
            </a:r>
            <a:r>
              <a:rPr lang="en-US" i="1" dirty="0"/>
              <a:t>, strong diquark correlations exist within baryons</a:t>
            </a:r>
          </a:p>
          <a:p>
            <a:pPr lvl="1"/>
            <a:r>
              <a:rPr lang="en-US" sz="2200" dirty="0"/>
              <a:t>       - proton and neutron … both scalar and axial-vector diquarks are present</a:t>
            </a:r>
            <a:endParaRPr lang="en-US" sz="2200" i="1" dirty="0">
              <a:solidFill>
                <a:srgbClr val="0000FF"/>
              </a:solidFill>
            </a:endParaRP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0B907E-01DD-45F7-9D5A-3F56CAAA3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.                                       Summer JLab Hall A/C Meeting                                           (68)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4A073D-8EA3-454D-9C4A-63F1207918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Roberts: cdroberts@nju.edu.cn  433 .. 23/06/29 09:45 .."Emergence of Hadron Mass and Structure "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F1459D-A67F-4AEB-A1ED-5F20EEDE0F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7" name="Picture 6" descr="FaddeevEq.jpg">
            <a:extLst>
              <a:ext uri="{FF2B5EF4-FFF2-40B4-BE49-F238E27FC236}">
                <a16:creationId xmlns:a16="http://schemas.microsoft.com/office/drawing/2014/main" id="{C961F3D2-9B1D-4EEF-B11B-EC0CD1D5B30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4570016" cy="14979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9" name="Picture 8" descr="Chart, surface chart&#10;&#10;Description automatically generated">
            <a:extLst>
              <a:ext uri="{FF2B5EF4-FFF2-40B4-BE49-F238E27FC236}">
                <a16:creationId xmlns:a16="http://schemas.microsoft.com/office/drawing/2014/main" id="{97B15CE4-5B0F-0B10-7913-1F84CAD146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4211638"/>
            <a:ext cx="2957513" cy="23241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60F5FBC-46BA-CBAF-F61F-5586B71A80D1}"/>
                  </a:ext>
                </a:extLst>
              </p:cNvPr>
              <p:cNvSpPr txBox="1"/>
              <p:nvPr/>
            </p:nvSpPr>
            <p:spPr>
              <a:xfrm>
                <a:off x="3048000" y="4293275"/>
                <a:ext cx="2590801" cy="20313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ü"/>
                </a:pPr>
                <a:r>
                  <a:rPr lang="en-US" dirty="0">
                    <a:solidFill>
                      <a:srgbClr val="C00000"/>
                    </a:solidFill>
                  </a:rPr>
                  <a:t>CSM prediction = presence of </a:t>
                </a:r>
                <a:r>
                  <a:rPr lang="en-US" dirty="0" err="1">
                    <a:solidFill>
                      <a:srgbClr val="C00000"/>
                    </a:solidFill>
                  </a:rPr>
                  <a:t>axialvector</a:t>
                </a:r>
                <a:r>
                  <a:rPr lang="en-US" dirty="0">
                    <a:solidFill>
                      <a:srgbClr val="C00000"/>
                    </a:solidFill>
                  </a:rPr>
                  <a:t> (AV) diquark correlation in the proton</a:t>
                </a:r>
              </a:p>
              <a:p>
                <a:pPr marL="285750" indent="-285750">
                  <a:buFont typeface="Wingdings" panose="05000000000000000000" pitchFamily="2" charset="2"/>
                  <a:buChar char="ü"/>
                </a:pPr>
                <a:r>
                  <a:rPr lang="en-US" dirty="0">
                    <a:solidFill>
                      <a:srgbClr val="C00000"/>
                    </a:solidFill>
                  </a:rPr>
                  <a:t>AV Responsible for </a:t>
                </a:r>
                <a14:m>
                  <m:oMath xmlns:m="http://schemas.openxmlformats.org/officeDocument/2006/math">
                    <m:r>
                      <a:rPr lang="en-GB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≈40</m:t>
                    </m:r>
                    <m:r>
                      <a:rPr lang="en-GB" b="0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%</m:t>
                    </m:r>
                  </m:oMath>
                </a14:m>
                <a:r>
                  <a:rPr lang="en-US" dirty="0">
                    <a:solidFill>
                      <a:srgbClr val="C00000"/>
                    </a:solidFill>
                  </a:rPr>
                  <a:t> of proton charge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60F5FBC-46BA-CBAF-F61F-5586B71A80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0" y="4293275"/>
                <a:ext cx="2590801" cy="2031325"/>
              </a:xfrm>
              <a:prstGeom prst="rect">
                <a:avLst/>
              </a:prstGeom>
              <a:blipFill>
                <a:blip r:embed="rId5"/>
                <a:stretch>
                  <a:fillRect l="-1412" t="-1497" b="-3593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F7481F23-48B7-F332-09DD-93E59DC6FEE7}"/>
              </a:ext>
            </a:extLst>
          </p:cNvPr>
          <p:cNvSpPr txBox="1"/>
          <p:nvPr/>
        </p:nvSpPr>
        <p:spPr>
          <a:xfrm>
            <a:off x="4953000" y="399871"/>
            <a:ext cx="31693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i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Solution delivers </a:t>
            </a:r>
          </a:p>
          <a:p>
            <a:r>
              <a:rPr lang="en-AU" sz="2400" i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Poincaré-covariant </a:t>
            </a:r>
          </a:p>
          <a:p>
            <a:r>
              <a:rPr lang="en-AU" sz="2400" i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proton wave function</a:t>
            </a:r>
          </a:p>
        </p:txBody>
      </p:sp>
    </p:spTree>
    <p:extLst>
      <p:ext uri="{BB962C8B-B14F-4D97-AF65-F5344CB8AC3E}">
        <p14:creationId xmlns:p14="http://schemas.microsoft.com/office/powerpoint/2010/main" val="3041352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7B15CE4-5B0F-0B10-7913-1F84CAD146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55460" y="4211638"/>
            <a:ext cx="3031339" cy="254172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EF969B4-12DE-E4BD-A1EB-EF76ED5308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936637"/>
            <a:ext cx="2057400" cy="211468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284A8C2-5879-483B-BF56-808B820AC7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sz="3200" dirty="0"/>
              <a:t>Structure of Baryons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91A0E6-4537-4799-AE8B-CD74847C53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11125200" cy="4525963"/>
          </a:xfrm>
        </p:spPr>
        <p:txBody>
          <a:bodyPr/>
          <a:lstStyle/>
          <a:p>
            <a:r>
              <a:rPr lang="en-US" dirty="0" err="1">
                <a:solidFill>
                  <a:srgbClr val="7030A0"/>
                </a:solidFill>
              </a:rPr>
              <a:t>Poincaré</a:t>
            </a:r>
            <a:r>
              <a:rPr lang="en-US" dirty="0">
                <a:solidFill>
                  <a:srgbClr val="7030A0"/>
                </a:solidFill>
              </a:rPr>
              <a:t> covariant </a:t>
            </a:r>
            <a:r>
              <a:rPr lang="en-US" dirty="0" err="1">
                <a:solidFill>
                  <a:srgbClr val="7030A0"/>
                </a:solidFill>
              </a:rPr>
              <a:t>Faddeev</a:t>
            </a:r>
            <a:r>
              <a:rPr lang="en-US" dirty="0">
                <a:solidFill>
                  <a:srgbClr val="7030A0"/>
                </a:solidFill>
              </a:rPr>
              <a:t> equation</a:t>
            </a:r>
            <a:r>
              <a:rPr lang="en-US" dirty="0"/>
              <a:t> sums all possible exchanges and interactions that can take place between three dressed-quarks</a:t>
            </a:r>
          </a:p>
          <a:p>
            <a:r>
              <a:rPr lang="en-US" dirty="0"/>
              <a:t>Direct solution of </a:t>
            </a:r>
            <a:r>
              <a:rPr lang="en-US" dirty="0" err="1"/>
              <a:t>Faddeev</a:t>
            </a:r>
            <a:r>
              <a:rPr lang="en-US" dirty="0"/>
              <a:t> equation using rainbow-ladder truncation is now possible, but numerical challenges remain</a:t>
            </a:r>
          </a:p>
          <a:p>
            <a:r>
              <a:rPr lang="en-US" dirty="0"/>
              <a:t>For many/most applications, diquark approximation to </a:t>
            </a:r>
            <a:r>
              <a:rPr lang="en-US" dirty="0" err="1"/>
              <a:t>quark+quark</a:t>
            </a:r>
            <a:r>
              <a:rPr lang="en-US" dirty="0"/>
              <a:t> scattering kernel is used</a:t>
            </a:r>
          </a:p>
          <a:p>
            <a:r>
              <a:rPr lang="en-US" b="1" i="1" dirty="0">
                <a:solidFill>
                  <a:srgbClr val="FF0000"/>
                </a:solidFill>
              </a:rPr>
              <a:t>Prediction</a:t>
            </a:r>
            <a:r>
              <a:rPr lang="en-US" dirty="0"/>
              <a:t>: owing to EHM phenomena</a:t>
            </a:r>
            <a:r>
              <a:rPr lang="en-US" i="1" dirty="0"/>
              <a:t>: </a:t>
            </a:r>
          </a:p>
          <a:p>
            <a:r>
              <a:rPr lang="en-US" i="1" dirty="0"/>
              <a:t>                 proton wave function is not just S-wave, but contains strong P-wave contributions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0B907E-01DD-45F7-9D5A-3F56CAAA3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.                                       Summer JLab Hall A/C Meeting                                           (68)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4A073D-8EA3-454D-9C4A-63F1207918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Roberts: cdroberts@nju.edu.cn  433 .. 23/06/29 09:45 .."Emergence of Hadron Mass and Structure "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F1459D-A67F-4AEB-A1ED-5F20EEDE0F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7" name="Picture 6" descr="FaddeevEq.jpg">
            <a:extLst>
              <a:ext uri="{FF2B5EF4-FFF2-40B4-BE49-F238E27FC236}">
                <a16:creationId xmlns:a16="http://schemas.microsoft.com/office/drawing/2014/main" id="{C961F3D2-9B1D-4EEF-B11B-EC0CD1D5B303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4570016" cy="14979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60F5FBC-46BA-CBAF-F61F-5586B71A80D1}"/>
                  </a:ext>
                </a:extLst>
              </p:cNvPr>
              <p:cNvSpPr txBox="1"/>
              <p:nvPr/>
            </p:nvSpPr>
            <p:spPr>
              <a:xfrm>
                <a:off x="8798985" y="4299994"/>
                <a:ext cx="3194049" cy="20313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ü"/>
                </a:pPr>
                <a:r>
                  <a:rPr lang="en-US" dirty="0">
                    <a:solidFill>
                      <a:srgbClr val="C00000"/>
                    </a:solidFill>
                  </a:rPr>
                  <a:t>CSM prediction = canonical normalization dominated by </a:t>
                </a:r>
                <a14:m>
                  <m:oMath xmlns:m="http://schemas.openxmlformats.org/officeDocument/2006/math">
                    <m:r>
                      <a:rPr lang="en-AU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AU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⊗</m:t>
                    </m:r>
                    <m:r>
                      <a:rPr lang="en-AU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dirty="0">
                    <a:solidFill>
                      <a:srgbClr val="C00000"/>
                    </a:solidFill>
                  </a:rPr>
                  <a:t>, but receives large </a:t>
                </a:r>
                <a14:m>
                  <m:oMath xmlns:m="http://schemas.openxmlformats.org/officeDocument/2006/math">
                    <m:r>
                      <a:rPr lang="en-AU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AU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⊗</m:t>
                    </m:r>
                    <m:r>
                      <a:rPr lang="en-AU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r>
                  <a:rPr lang="en-US" dirty="0">
                    <a:solidFill>
                      <a:srgbClr val="C00000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en-AU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AU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⊗</m:t>
                    </m:r>
                    <m:r>
                      <a:rPr lang="en-AU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AU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AU" dirty="0">
                  <a:solidFill>
                    <a:srgbClr val="C00000"/>
                  </a:solidFill>
                </a:endParaRPr>
              </a:p>
              <a:p>
                <a:r>
                  <a:rPr lang="en-US" dirty="0">
                    <a:solidFill>
                      <a:srgbClr val="C00000"/>
                    </a:solidFill>
                  </a:rPr>
                  <a:t>      contributions</a:t>
                </a:r>
              </a:p>
              <a:p>
                <a:pPr marL="285750" indent="-285750">
                  <a:buFont typeface="Wingdings" panose="05000000000000000000" pitchFamily="2" charset="2"/>
                  <a:buChar char="ü"/>
                </a:pPr>
                <a:r>
                  <a:rPr lang="en-US" dirty="0">
                    <a:solidFill>
                      <a:srgbClr val="C00000"/>
                    </a:solidFill>
                  </a:rPr>
                  <a:t>Non-</a:t>
                </a:r>
                <a14:m>
                  <m:oMath xmlns:m="http://schemas.openxmlformats.org/officeDocument/2006/math">
                    <m:r>
                      <a:rPr lang="en-AU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AU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⊗</m:t>
                    </m:r>
                    <m:r>
                      <a:rPr lang="en-AU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AU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>
                    <a:solidFill>
                      <a:srgbClr val="C00000"/>
                    </a:solidFill>
                  </a:rPr>
                  <a:t>make-up </a:t>
                </a:r>
                <a:r>
                  <a:rPr lang="en-AU" dirty="0">
                    <a:solidFill>
                      <a:srgbClr val="C00000"/>
                    </a:solidFill>
                  </a:rPr>
                  <a:t>6</a:t>
                </a:r>
                <a14:m>
                  <m:oMath xmlns:m="http://schemas.openxmlformats.org/officeDocument/2006/math">
                    <m:r>
                      <a:rPr lang="en-GB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0</m:t>
                    </m:r>
                    <m:r>
                      <a:rPr lang="en-GB" b="0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%</m:t>
                    </m:r>
                  </m:oMath>
                </a14:m>
                <a:r>
                  <a:rPr lang="en-US" dirty="0">
                    <a:solidFill>
                      <a:srgbClr val="C00000"/>
                    </a:solidFill>
                  </a:rPr>
                  <a:t> of proton charge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60F5FBC-46BA-CBAF-F61F-5586B71A80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98985" y="4299994"/>
                <a:ext cx="3194049" cy="2031325"/>
              </a:xfrm>
              <a:prstGeom prst="rect">
                <a:avLst/>
              </a:prstGeom>
              <a:blipFill>
                <a:blip r:embed="rId5"/>
                <a:stretch>
                  <a:fillRect l="-1527" t="-1497" r="-954" b="-3593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F7481F23-48B7-F332-09DD-93E59DC6FEE7}"/>
              </a:ext>
            </a:extLst>
          </p:cNvPr>
          <p:cNvSpPr txBox="1"/>
          <p:nvPr/>
        </p:nvSpPr>
        <p:spPr>
          <a:xfrm>
            <a:off x="4953000" y="399871"/>
            <a:ext cx="31693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i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Solution delivers </a:t>
            </a:r>
          </a:p>
          <a:p>
            <a:r>
              <a:rPr lang="en-AU" sz="2400" i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Poincaré-covariant </a:t>
            </a:r>
          </a:p>
          <a:p>
            <a:r>
              <a:rPr lang="en-AU" sz="2400" i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proton wave function</a:t>
            </a:r>
          </a:p>
        </p:txBody>
      </p:sp>
    </p:spTree>
    <p:extLst>
      <p:ext uri="{BB962C8B-B14F-4D97-AF65-F5344CB8AC3E}">
        <p14:creationId xmlns:p14="http://schemas.microsoft.com/office/powerpoint/2010/main" val="4014175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Graphical user interface, text, application, Word&#10;&#10;Description automatically generated">
            <a:extLst>
              <a:ext uri="{FF2B5EF4-FFF2-40B4-BE49-F238E27FC236}">
                <a16:creationId xmlns:a16="http://schemas.microsoft.com/office/drawing/2014/main" id="{81B120A8-FB60-4EFB-B484-CA0CD8906F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2" y="0"/>
            <a:ext cx="4943475" cy="113147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8B28213-145E-4243-847C-70CCB97ACC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GB" sz="3600" b="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Diquarks - Facts</a:t>
            </a:r>
            <a:endParaRPr lang="en-US" sz="3600" b="0" i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B2CA894-8DE5-49A9-9818-BA05F1E61C9F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>
              <a:xfrm>
                <a:off x="609600" y="985016"/>
                <a:ext cx="5612464" cy="5364164"/>
              </a:xfrm>
            </p:spPr>
            <p:txBody>
              <a:bodyPr/>
              <a:lstStyle/>
              <a:p>
                <a:pPr>
                  <a:buFont typeface="Wingdings" panose="05000000000000000000" pitchFamily="2" charset="2"/>
                  <a:buChar char="Ø"/>
                </a:pPr>
                <a:r>
                  <a:rPr lang="en-US" sz="2000" dirty="0">
                    <a:solidFill>
                      <a:schemeClr val="tx2">
                        <a:lumMod val="75000"/>
                      </a:schemeClr>
                    </a:solidFill>
                  </a:rPr>
                  <a:t>Theory predicts experimental observables that would constitute unambiguous measurable signals for the presence of diquark correlations.</a:t>
                </a:r>
              </a:p>
              <a:p>
                <a:pPr>
                  <a:buFont typeface="Wingdings" panose="05000000000000000000" pitchFamily="2" charset="2"/>
                  <a:buChar char="Ø"/>
                </a:pPr>
                <a:r>
                  <a:rPr lang="en-US" sz="2000" dirty="0">
                    <a:solidFill>
                      <a:schemeClr val="tx2">
                        <a:lumMod val="75000"/>
                      </a:schemeClr>
                    </a:solidFill>
                  </a:rPr>
                  <a:t>Some connect with spectroscopy of exotics</a:t>
                </a:r>
              </a:p>
              <a:p>
                <a:pPr lvl="1">
                  <a:buFont typeface="Wingdings" panose="05000000000000000000" pitchFamily="2" charset="2"/>
                  <a:buChar char="ü"/>
                </a:pPr>
                <a:r>
                  <a:rPr lang="en-US" sz="2000" dirty="0">
                    <a:solidFill>
                      <a:schemeClr val="tx2">
                        <a:lumMod val="75000"/>
                      </a:schemeClr>
                    </a:solidFill>
                  </a:rPr>
                  <a:t>tetraquarks and pentaquarks</a:t>
                </a:r>
              </a:p>
              <a:p>
                <a:pPr>
                  <a:buFont typeface="Wingdings" panose="05000000000000000000" pitchFamily="2" charset="2"/>
                  <a:buChar char="Ø"/>
                </a:pPr>
                <a:r>
                  <a:rPr lang="en-US" sz="2000" dirty="0">
                    <a:solidFill>
                      <a:schemeClr val="tx2">
                        <a:lumMod val="75000"/>
                      </a:schemeClr>
                    </a:solidFill>
                  </a:rPr>
                  <a:t>Numerous observables connected with structure of conventional hadrons, e.g. </a:t>
                </a:r>
              </a:p>
              <a:p>
                <a:pPr lvl="1">
                  <a:buFont typeface="Wingdings" panose="05000000000000000000" pitchFamily="2" charset="2"/>
                  <a:buChar char="ü"/>
                </a:pPr>
                <a:r>
                  <a:rPr lang="en-US" sz="2000" dirty="0">
                    <a:solidFill>
                      <a:schemeClr val="tx2">
                        <a:lumMod val="75000"/>
                      </a:schemeClr>
                    </a:solidFill>
                  </a:rPr>
                  <a:t>existence of zeros in </a:t>
                </a:r>
                <a:r>
                  <a:rPr lang="en-US" sz="2000" i="1" dirty="0">
                    <a:solidFill>
                      <a:schemeClr val="tx2">
                        <a:lumMod val="75000"/>
                      </a:schemeClr>
                    </a:solidFill>
                  </a:rPr>
                  <a:t>d</a:t>
                </a:r>
                <a:r>
                  <a:rPr lang="en-US" sz="2000" dirty="0">
                    <a:solidFill>
                      <a:schemeClr val="tx2">
                        <a:lumMod val="75000"/>
                      </a:schemeClr>
                    </a:solidFill>
                  </a:rPr>
                  <a:t>-quark contribution to proton Dirac and Pauli form factors</a:t>
                </a:r>
              </a:p>
              <a:p>
                <a:pPr lvl="1">
                  <a:buFont typeface="Wingdings" panose="05000000000000000000" pitchFamily="2" charset="2"/>
                  <a:buChar char="ü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GB" sz="2000" b="0" i="1" dirty="0" smtClean="0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 dirty="0" smtClean="0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GB" sz="2000" b="0" i="1" dirty="0" smtClean="0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000" dirty="0">
                    <a:solidFill>
                      <a:schemeClr val="tx2">
                        <a:lumMod val="75000"/>
                      </a:schemeClr>
                    </a:solidFill>
                  </a:rPr>
                  <a:t>-dependence of nucleon-to-resonance transition form factors</a:t>
                </a:r>
              </a:p>
              <a:p>
                <a:pPr lvl="1">
                  <a:buFont typeface="Wingdings" panose="05000000000000000000" pitchFamily="2" charset="2"/>
                  <a:buChar char="ü"/>
                </a:pP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chemeClr val="tx2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2000" dirty="0">
                    <a:solidFill>
                      <a:schemeClr val="tx2">
                        <a:lumMod val="75000"/>
                      </a:schemeClr>
                    </a:solidFill>
                  </a:rPr>
                  <a:t>-dependence of proton structure functions</a:t>
                </a:r>
              </a:p>
              <a:p>
                <a:pPr lvl="1">
                  <a:buFont typeface="Wingdings" panose="05000000000000000000" pitchFamily="2" charset="2"/>
                  <a:buChar char="ü"/>
                </a:pPr>
                <a:r>
                  <a:rPr lang="en-US" sz="2000" dirty="0">
                    <a:solidFill>
                      <a:schemeClr val="tx2">
                        <a:lumMod val="75000"/>
                      </a:schemeClr>
                    </a:solidFill>
                  </a:rPr>
                  <a:t>deep inelastic scattering on nuclear targets (</a:t>
                </a:r>
                <a:r>
                  <a:rPr lang="en-US" sz="2000" dirty="0" err="1">
                    <a:solidFill>
                      <a:schemeClr val="tx2">
                        <a:lumMod val="75000"/>
                      </a:schemeClr>
                    </a:solidFill>
                  </a:rPr>
                  <a:t>nDIS</a:t>
                </a:r>
                <a:r>
                  <a:rPr lang="en-US" sz="2000" dirty="0">
                    <a:solidFill>
                      <a:schemeClr val="tx2">
                        <a:lumMod val="75000"/>
                      </a:schemeClr>
                    </a:solidFill>
                  </a:rPr>
                  <a:t>) … proton production described by direct knockout of diquarks, which subsequently form into new protons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B2CA894-8DE5-49A9-9818-BA05F1E61C9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609600" y="985016"/>
                <a:ext cx="5612464" cy="5364164"/>
              </a:xfrm>
              <a:blipFill>
                <a:blip r:embed="rId3"/>
                <a:stretch>
                  <a:fillRect l="-977" t="-682" r="-1303" b="-26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Content Placeholder 10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C348BEA-E4EB-4632-9602-0E8BC38055C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2064" y="1295400"/>
            <a:ext cx="5335872" cy="4525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F1A8D-8A10-4B03-8C2C-49F758BB61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.                                       Summer JLab Hall A/C Meeting                                           (68)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86726-5B4F-4915-9C89-35E552C3BF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Roberts: cdroberts@nju.edu.cn  433 .. 23/06/29 09:45 .."Emergence of Hadron Mass and Structure "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EAB99B-8986-4F4D-B39C-125C0E9715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695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086763-B929-8D23-6E89-2F258D717A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21100D-6BB1-5E9E-2C9F-16D568E78E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A9D4E7-8221-D767-7E72-1E1B1F4EEA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.                                       Summer JLab Hall A/C Meeting                                           (68)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194C43-5EEE-4E0A-EC0F-EAE1BADCB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Roberts: cdroberts@nju.edu.cn  433 .. 23/06/29 09:45 .."Emergence of Hadron Mass and Structure "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502B65-6CF6-C470-0E04-FD4E64ADEA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35</a:t>
            </a:fld>
            <a:endParaRPr lang="en-US"/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995F006D-7D1E-998E-5E01-99771EB25A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838200"/>
            <a:ext cx="11324670" cy="4389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40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iagram&#10;&#10;Description automatically generated">
            <a:extLst>
              <a:ext uri="{FF2B5EF4-FFF2-40B4-BE49-F238E27FC236}">
                <a16:creationId xmlns:a16="http://schemas.microsoft.com/office/drawing/2014/main" id="{7D01E7B4-E6CC-AB8D-673B-7FFA7F65711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6494" y="4191000"/>
            <a:ext cx="3589505" cy="2373423"/>
          </a:xfrm>
          <a:prstGeom prst="rect">
            <a:avLst/>
          </a:prstGeom>
        </p:spPr>
      </p:pic>
      <p:pic>
        <p:nvPicPr>
          <p:cNvPr id="9" name="Content Placeholder 8" descr="Chart&#10;&#10;Description automatically generated">
            <a:extLst>
              <a:ext uri="{FF2B5EF4-FFF2-40B4-BE49-F238E27FC236}">
                <a16:creationId xmlns:a16="http://schemas.microsoft.com/office/drawing/2014/main" id="{E909225C-68DC-CE14-2179-684E741FB0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152401"/>
            <a:ext cx="6129867" cy="4061038"/>
          </a:xfrm>
          <a:noFill/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5C1EE19E-4084-E392-96E3-6737D605754A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609600" y="273050"/>
                <a:ext cx="5334000" cy="1479550"/>
              </a:xfrm>
            </p:spPr>
            <p:txBody>
              <a:bodyPr wrap="square" anchor="t">
                <a:normAutofit/>
              </a:bodyPr>
              <a:lstStyle/>
              <a:p>
                <a:r>
                  <a:rPr lang="en-GB" b="0" dirty="0"/>
                  <a:t>Nucleon axial form factor: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GB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5C1EE19E-4084-E392-96E3-6737D605754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609600" y="273050"/>
                <a:ext cx="5334000" cy="1479550"/>
              </a:xfrm>
              <a:blipFill>
                <a:blip r:embed="rId4"/>
                <a:stretch>
                  <a:fillRect l="-2057" t="-37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 Placeholder 3">
                <a:extLst>
                  <a:ext uri="{FF2B5EF4-FFF2-40B4-BE49-F238E27FC236}">
                    <a16:creationId xmlns:a16="http://schemas.microsoft.com/office/drawing/2014/main" id="{62E1F9A1-650E-E20D-DB1A-9E4A9AEA96B9}"/>
                  </a:ext>
                </a:extLst>
              </p:cNvPr>
              <p:cNvSpPr>
                <a:spLocks noGrp="1"/>
              </p:cNvSpPr>
              <p:nvPr>
                <p:ph type="body" sz="half" idx="2"/>
              </p:nvPr>
            </p:nvSpPr>
            <p:spPr>
              <a:xfrm>
                <a:off x="609601" y="838199"/>
                <a:ext cx="4690532" cy="5105401"/>
              </a:xfrm>
            </p:spPr>
            <p:txBody>
              <a:bodyPr/>
              <a:lstStyle/>
              <a:p>
                <a:pPr marL="342900" indent="-342900">
                  <a:buFont typeface="Wingdings" panose="05000000000000000000" pitchFamily="2" charset="2"/>
                  <a:buChar char="ü"/>
                </a:pPr>
                <a:r>
                  <a:rPr lang="en-GB" sz="2000" dirty="0">
                    <a:solidFill>
                      <a:schemeClr val="tx2">
                        <a:lumMod val="75000"/>
                      </a:schemeClr>
                    </a:solidFill>
                  </a:rPr>
                  <a:t>Parameter-free continuum </a:t>
                </a:r>
                <a:r>
                  <a:rPr lang="en-GB" sz="2000" dirty="0" err="1">
                    <a:solidFill>
                      <a:schemeClr val="tx2">
                        <a:lumMod val="75000"/>
                      </a:schemeClr>
                    </a:solidFill>
                  </a:rPr>
                  <a:t>quark+diquark</a:t>
                </a:r>
                <a:r>
                  <a:rPr lang="en-GB" sz="2000" dirty="0">
                    <a:solidFill>
                      <a:schemeClr val="tx2">
                        <a:lumMod val="75000"/>
                      </a:schemeClr>
                    </a:solidFill>
                  </a:rPr>
                  <a:t> prediction compared with up-to-date lattice result</a:t>
                </a:r>
              </a:p>
              <a:p>
                <a:pPr marL="342900" indent="-342900">
                  <a:buFont typeface="Wingdings" panose="05000000000000000000" pitchFamily="2" charset="2"/>
                  <a:buChar char="ü"/>
                </a:pPr>
                <a:r>
                  <a:rPr lang="en-US" sz="2000" dirty="0">
                    <a:solidFill>
                      <a:schemeClr val="tx2">
                        <a:lumMod val="75000"/>
                      </a:schemeClr>
                    </a:solidFill>
                  </a:rPr>
                  <a:t>Mean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000" b="0" i="1" smtClean="0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000" b="0" i="1" smtClean="0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p>
                        <m:r>
                          <a:rPr lang="en-GB" sz="2000" b="0" i="1" smtClean="0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000" dirty="0">
                    <a:solidFill>
                      <a:schemeClr val="tx2">
                        <a:lumMod val="75000"/>
                      </a:schemeClr>
                    </a:solidFill>
                  </a:rPr>
                  <a:t>= 0.27</a:t>
                </a:r>
              </a:p>
              <a:p>
                <a:pPr marL="342900" indent="-342900">
                  <a:buFont typeface="Wingdings" panose="05000000000000000000" pitchFamily="2" charset="2"/>
                  <a:buChar char="ü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GB" sz="2000" b="0" i="1" smtClean="0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000" b="0" i="1" smtClean="0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GB" sz="2000" b="0" i="1" smtClean="0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GB" sz="2000" b="0" i="1" smtClean="0">
                        <a:solidFill>
                          <a:schemeClr val="tx2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dirty="0">
                    <a:solidFill>
                      <a:schemeClr val="tx2">
                        <a:lumMod val="75000"/>
                      </a:schemeClr>
                    </a:solidFill>
                  </a:rPr>
                  <a:t>reach of continuum prediction is unlimited</a:t>
                </a:r>
              </a:p>
              <a:p>
                <a:pPr marL="800100" lvl="1" indent="-342900">
                  <a:buFont typeface="Wingdings" panose="05000000000000000000" pitchFamily="2" charset="2"/>
                  <a:buChar char="ü"/>
                </a:pPr>
                <a:r>
                  <a:rPr lang="en-US" sz="2000" dirty="0">
                    <a:solidFill>
                      <a:schemeClr val="tx2">
                        <a:lumMod val="75000"/>
                      </a:schemeClr>
                    </a:solidFill>
                  </a:rPr>
                  <a:t>Now have results to 10 Ge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000" b="0" i="1" dirty="0" smtClean="0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2000" i="0" dirty="0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V</m:t>
                        </m:r>
                      </m:e>
                      <m:sup>
                        <m:r>
                          <a:rPr lang="en-GB" sz="2000" b="0" i="0" dirty="0" smtClean="0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GB" sz="2000" b="0" i="1" smtClean="0">
                        <a:solidFill>
                          <a:schemeClr val="tx2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2000" dirty="0">
                  <a:solidFill>
                    <a:schemeClr val="tx2">
                      <a:lumMod val="75000"/>
                    </a:schemeClr>
                  </a:solidFill>
                </a:endParaRPr>
              </a:p>
              <a:p>
                <a:pPr marL="342900" indent="-342900">
                  <a:buFont typeface="Wingdings" panose="05000000000000000000" pitchFamily="2" charset="2"/>
                  <a:buChar char="ü"/>
                </a:pPr>
                <a:r>
                  <a:rPr lang="en-US" sz="2000" dirty="0">
                    <a:solidFill>
                      <a:schemeClr val="tx2">
                        <a:lumMod val="75000"/>
                      </a:schemeClr>
                    </a:solidFill>
                  </a:rPr>
                  <a:t>“Precision” lattice result is constrained to the modest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000" i="1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000" i="1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GB" sz="2000" i="1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000" dirty="0">
                    <a:solidFill>
                      <a:schemeClr val="tx2">
                        <a:lumMod val="75000"/>
                      </a:schemeClr>
                    </a:solidFill>
                  </a:rPr>
                  <a:t>-window shown</a:t>
                </a:r>
              </a:p>
              <a:p>
                <a:pPr marL="342900" indent="-342900">
                  <a:buFont typeface="Wingdings" panose="05000000000000000000" pitchFamily="2" charset="2"/>
                  <a:buChar char="ü"/>
                </a:pPr>
                <a:r>
                  <a:rPr lang="en-US" sz="2000" dirty="0">
                    <a:solidFill>
                      <a:schemeClr val="tx2">
                        <a:lumMod val="75000"/>
                      </a:schemeClr>
                    </a:solidFill>
                  </a:rPr>
                  <a:t>Contribution dissection:</a:t>
                </a:r>
              </a:p>
            </p:txBody>
          </p:sp>
        </mc:Choice>
        <mc:Fallback xmlns="">
          <p:sp>
            <p:nvSpPr>
              <p:cNvPr id="14" name="Text Placeholder 3">
                <a:extLst>
                  <a:ext uri="{FF2B5EF4-FFF2-40B4-BE49-F238E27FC236}">
                    <a16:creationId xmlns:a16="http://schemas.microsoft.com/office/drawing/2014/main" id="{62E1F9A1-650E-E20D-DB1A-9E4A9AEA96B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2"/>
              </p:nvPr>
            </p:nvSpPr>
            <p:spPr>
              <a:xfrm>
                <a:off x="609601" y="838199"/>
                <a:ext cx="4690532" cy="5105401"/>
              </a:xfrm>
              <a:blipFill>
                <a:blip r:embed="rId5"/>
                <a:stretch>
                  <a:fillRect l="-1170" t="-597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162B83-E384-422D-99C2-3A178527B8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313357" y="6596148"/>
            <a:ext cx="4868025" cy="228600"/>
          </a:xfrm>
        </p:spPr>
        <p:txBody>
          <a:bodyPr wrap="square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/>
              <a:t>.                                       Summer JLab Hall A/C Meeting                                           (68)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507E7C-5513-82A0-8148-ED8BF4AFCF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76301" y="6307138"/>
            <a:ext cx="7922684" cy="228600"/>
          </a:xfrm>
        </p:spPr>
        <p:txBody>
          <a:bodyPr wrap="square" anchor="t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Craig Roberts: cdroberts@nju.edu.cn  433 .. 23/06/29 09:45 .."Emergence of Hadron Mass and Structure "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F6DB3A-EC4D-ADB9-7F39-DC052B46D9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80801" y="6489701"/>
            <a:ext cx="512233" cy="365125"/>
          </a:xfrm>
        </p:spPr>
        <p:txBody>
          <a:bodyPr wrap="square" anchor="t">
            <a:normAutofit/>
          </a:bodyPr>
          <a:lstStyle/>
          <a:p>
            <a:pPr>
              <a:spcAft>
                <a:spcPts val="600"/>
              </a:spcAft>
            </a:pPr>
            <a:fld id="{87034D8C-3CB4-402A-BC46-2AB14C0FE90A}" type="slidenum">
              <a:rPr lang="en-US" smtClean="0"/>
              <a:pPr>
                <a:spcAft>
                  <a:spcPts val="600"/>
                </a:spcAft>
              </a:pPr>
              <a:t>36</a:t>
            </a:fld>
            <a:endParaRPr lang="en-US"/>
          </a:p>
        </p:txBody>
      </p:sp>
      <p:pic>
        <p:nvPicPr>
          <p:cNvPr id="11" name="Picture 10" descr="Table&#10;&#10;Description automatically generated">
            <a:extLst>
              <a:ext uri="{FF2B5EF4-FFF2-40B4-BE49-F238E27FC236}">
                <a16:creationId xmlns:a16="http://schemas.microsoft.com/office/drawing/2014/main" id="{EBBD78BD-AB5F-0814-153F-00EB979117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609844"/>
            <a:ext cx="5800725" cy="17145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401D2049-7ACD-F0D7-1DAA-B8F6B4B77C06}"/>
              </a:ext>
            </a:extLst>
          </p:cNvPr>
          <p:cNvSpPr/>
          <p:nvPr/>
        </p:nvSpPr>
        <p:spPr bwMode="auto">
          <a:xfrm>
            <a:off x="5791200" y="273050"/>
            <a:ext cx="228600" cy="33655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AC54816-96E3-59C2-5FF1-DBCE0B25B4AB}"/>
              </a:ext>
            </a:extLst>
          </p:cNvPr>
          <p:cNvSpPr/>
          <p:nvPr/>
        </p:nvSpPr>
        <p:spPr bwMode="auto">
          <a:xfrm>
            <a:off x="533400" y="5238136"/>
            <a:ext cx="5638800" cy="266700"/>
          </a:xfrm>
          <a:prstGeom prst="rect">
            <a:avLst/>
          </a:prstGeom>
          <a:noFill/>
          <a:ln w="12700" cap="flat" cmpd="sng" algn="ctr">
            <a:solidFill>
              <a:srgbClr val="0099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40EF5EB-007E-FDD2-F734-96A3F37230E4}"/>
                  </a:ext>
                </a:extLst>
              </p:cNvPr>
              <p:cNvSpPr txBox="1"/>
              <p:nvPr/>
            </p:nvSpPr>
            <p:spPr>
              <a:xfrm>
                <a:off x="990600" y="4211827"/>
                <a:ext cx="35814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AU" dirty="0"/>
                  <a:t>29% from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AU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AU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AU" b="0" i="1" smtClean="0">
                                <a:latin typeface="Cambria Math" panose="02040503050406030204" pitchFamily="18" charset="0"/>
                              </a:rPr>
                              <m:t>𝐽</m:t>
                            </m:r>
                          </m:e>
                          <m:sup>
                            <m:r>
                              <a:rPr lang="en-AU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sup>
                        </m:sSup>
                      </m:e>
                    </m:d>
                    <m:r>
                      <a:rPr lang="en-AU" b="0" i="1" smtClean="0">
                        <a:latin typeface="Cambria Math" panose="02040503050406030204" pitchFamily="18" charset="0"/>
                      </a:rPr>
                      <m:t>=(1,</m:t>
                    </m:r>
                    <m:sSup>
                      <m:sSupPr>
                        <m:ctrlPr>
                          <a:rPr lang="en-AU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  <m:sup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AU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AU" dirty="0"/>
                  <a:t> diquarks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40EF5EB-007E-FDD2-F734-96A3F37230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600" y="4211827"/>
                <a:ext cx="3581400" cy="369332"/>
              </a:xfrm>
              <a:prstGeom prst="rect">
                <a:avLst/>
              </a:prstGeom>
              <a:blipFill>
                <a:blip r:embed="rId7"/>
                <a:stretch>
                  <a:fillRect l="-1533" t="-9836" b="-24590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76063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086763-B929-8D23-6E89-2F258D717A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21100D-6BB1-5E9E-2C9F-16D568E78E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A9D4E7-8221-D767-7E72-1E1B1F4EEA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.                                       Summer JLab Hall A/C Meeting                                           (68)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194C43-5EEE-4E0A-EC0F-EAE1BADCB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Roberts: cdroberts@nju.edu.cn  433 .. 23/06/29 09:45 .."Emergence of Hadron Mass and Structure "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502B65-6CF6-C470-0E04-FD4E64ADEA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37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95F006D-7D1E-998E-5E01-99771EB25A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3951" y="1219200"/>
            <a:ext cx="9944098" cy="3901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420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A36A3BA-4592-3975-5B9A-CE0A3D16FD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5172" y="152400"/>
            <a:ext cx="4523924" cy="618363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C36838DF-B9ED-0242-F893-711E9A5E04D4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AU" sz="3200" b="0" i="1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Large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AU" sz="3200" b="0" i="1" smtClean="0">
                            <a:ln w="0"/>
                            <a:solidFill>
                              <a:schemeClr val="accent1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AU" sz="3200" b="0" i="1" smtClean="0">
                            <a:ln w="0"/>
                            <a:solidFill>
                              <a:schemeClr val="accent1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AU" sz="3200" b="0" i="1" smtClean="0">
                            <a:ln w="0"/>
                            <a:solidFill>
                              <a:schemeClr val="accent1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AU" sz="3200" b="0" i="1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 Nucleon Axial Form Factor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C36838DF-B9ED-0242-F893-711E9A5E04D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1611" t="-8021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655FED3-9C3A-D376-0ADB-954F17EB4D0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1066800"/>
                <a:ext cx="7391400" cy="4525963"/>
              </a:xfrm>
            </p:spPr>
            <p:txBody>
              <a:bodyPr/>
              <a:lstStyle/>
              <a:p>
                <a:r>
                  <a:rPr lang="en-AU" dirty="0"/>
                  <a:t>Parameter-free CSM predictions to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AU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AU" b="0" i="1" smtClean="0">
                        <a:latin typeface="Cambria Math" panose="02040503050406030204" pitchFamily="18" charset="0"/>
                      </a:rPr>
                      <m:t>=10 </m:t>
                    </m:r>
                    <m:sSubSup>
                      <m:sSubSupPr>
                        <m:ctrlPr>
                          <a:rPr lang="en-AU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  <m:sup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endParaRPr lang="en-AU" dirty="0"/>
              </a:p>
              <a:p>
                <a:r>
                  <a:rPr lang="en-AU" dirty="0"/>
                  <a:t>One other calculation, </a:t>
                </a:r>
                <a:r>
                  <a:rPr lang="en-AU" i="1" dirty="0"/>
                  <a:t>viz</a:t>
                </a:r>
                <a:r>
                  <a:rPr lang="en-AU" dirty="0"/>
                  <a:t>. LCSRs using different models for proton DA ... Only available on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AU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AU" b="0" i="1" smtClean="0">
                        <a:latin typeface="Cambria Math" panose="02040503050406030204" pitchFamily="18" charset="0"/>
                      </a:rPr>
                      <m:t>&gt;1 </m:t>
                    </m:r>
                    <m:sSubSup>
                      <m:sSubSupPr>
                        <m:ctrlPr>
                          <a:rPr lang="en-AU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  <m:sup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endParaRPr lang="en-AU" dirty="0"/>
              </a:p>
              <a:p>
                <a:r>
                  <a:rPr lang="en-US" dirty="0"/>
                  <a:t>CSM prediction agrees with available data: small &amp; larger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AU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/>
                  <a:t> </a:t>
                </a:r>
              </a:p>
              <a:p>
                <a:r>
                  <a:rPr lang="en-AU" b="0" dirty="0"/>
                  <a:t>Larger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AU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/>
                  <a:t> data from CLAS [K. Park </a:t>
                </a:r>
                <a:r>
                  <a:rPr lang="en-US" i="1" dirty="0"/>
                  <a:t>et al</a:t>
                </a:r>
                <a:r>
                  <a:rPr lang="en-US" dirty="0"/>
                  <a:t>., Phys. Rev. C 85 (2012) 035208], threshold pion electroproduction, extends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AU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AU" i="1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AU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AU" b="0" i="1" smtClean="0">
                        <a:latin typeface="Cambria Math" panose="02040503050406030204" pitchFamily="18" charset="0"/>
                      </a:rPr>
                      <m:t>≈5</m:t>
                    </m:r>
                    <m:sSubSup>
                      <m:sSubSupPr>
                        <m:ctrlPr>
                          <a:rPr lang="en-AU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AU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AU" i="1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  <m:sup>
                        <m:r>
                          <a:rPr lang="en-AU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endParaRPr lang="en-AU" dirty="0"/>
              </a:p>
              <a:p>
                <a:pPr lvl="1">
                  <a:spcBef>
                    <a:spcPts val="0"/>
                  </a:spcBef>
                  <a:buFont typeface="Wingdings" panose="05000000000000000000" pitchFamily="2" charset="2"/>
                  <a:buChar char="ü"/>
                </a:pPr>
                <a:r>
                  <a:rPr lang="en-US" sz="2200" dirty="0">
                    <a:ln w="0"/>
                    <a:solidFill>
                      <a:srgbClr val="FF0000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This technique could be used to reach higher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AU" sz="2200" i="1" smtClean="0">
                            <a:ln w="0"/>
                            <a:solidFill>
                              <a:srgbClr val="FF0000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AU" sz="2200" i="1">
                            <a:ln w="0"/>
                            <a:solidFill>
                              <a:srgbClr val="FF0000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AU" sz="2200" i="1">
                            <a:ln w="0"/>
                            <a:solidFill>
                              <a:srgbClr val="FF0000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2200" dirty="0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  <a:p>
                <a:pPr>
                  <a:buFont typeface="Wingdings" panose="05000000000000000000" pitchFamily="2" charset="2"/>
                  <a:buChar char="ü"/>
                </a:pPr>
                <a:r>
                  <a:rPr lang="en-US" dirty="0"/>
                  <a:t>Regarding oft-used dipole </a:t>
                </a:r>
                <a:r>
                  <a:rPr lang="en-US" i="1" dirty="0"/>
                  <a:t>Ansatz</a:t>
                </a:r>
                <a:r>
                  <a:rPr lang="en-US" dirty="0"/>
                  <a:t>, </a:t>
                </a:r>
              </a:p>
              <a:p>
                <a:pPr lvl="1">
                  <a:spcBef>
                    <a:spcPts val="0"/>
                  </a:spcBef>
                  <a:buFont typeface="Wingdings" panose="05000000000000000000" pitchFamily="2" charset="2"/>
                  <a:buChar char="ü"/>
                </a:pPr>
                <a:r>
                  <a:rPr lang="en-US" sz="2200" dirty="0"/>
                  <a:t>Fair representation of G</a:t>
                </a:r>
                <a:r>
                  <a:rPr lang="en-US" sz="2200" baseline="-25000" dirty="0"/>
                  <a:t>A</a:t>
                </a:r>
                <a:r>
                  <a:rPr lang="en-US" sz="2200" dirty="0"/>
                  <a:t>(x) on x ∈ [0, 3] = fitting domain</a:t>
                </a:r>
              </a:p>
              <a:p>
                <a:pPr lvl="1">
                  <a:spcBef>
                    <a:spcPts val="0"/>
                  </a:spcBef>
                  <a:buFont typeface="Wingdings" panose="05000000000000000000" pitchFamily="2" charset="2"/>
                  <a:buChar char="ü"/>
                </a:pPr>
                <a:r>
                  <a:rPr lang="en-US" sz="2200" dirty="0"/>
                  <a:t>But outside fitted domain, quality of approximation deteriorates quickly</a:t>
                </a:r>
              </a:p>
              <a:p>
                <a:pPr lvl="1">
                  <a:buFont typeface="Wingdings" panose="05000000000000000000" pitchFamily="2" charset="2"/>
                  <a:buChar char="ü"/>
                </a:pPr>
                <a:r>
                  <a:rPr lang="en-US" sz="2200" dirty="0"/>
                  <a:t>dipole overestimates true result by 56% at x = 10</a:t>
                </a:r>
                <a:endParaRPr lang="en-AU" sz="22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655FED3-9C3A-D376-0ADB-954F17EB4D0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066800"/>
                <a:ext cx="7391400" cy="4525963"/>
              </a:xfrm>
              <a:blipFill>
                <a:blip r:embed="rId4"/>
                <a:stretch>
                  <a:fillRect l="-907" t="-674" r="-1814" b="-10647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6B08CF-6062-ABE3-734E-E2EFA777A0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.                                       Summer JLab Hall A/C Meeting                                           (68)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68ED96-B9E9-9677-D93D-DA94D56ED6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Roberts: cdroberts@nju.edu.cn  433 .. 23/06/29 09:45 .."Emergence of Hadron Mass and Structure "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CDC591-A7FD-9EFA-7956-F1E4AAA06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38</a:t>
            </a:fld>
            <a:endParaRPr lang="en-US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B5B8527-404F-6742-0EC5-B5B8F507DDC2}"/>
              </a:ext>
            </a:extLst>
          </p:cNvPr>
          <p:cNvCxnSpPr/>
          <p:nvPr/>
        </p:nvCxnSpPr>
        <p:spPr bwMode="auto">
          <a:xfrm>
            <a:off x="6781800" y="3358515"/>
            <a:ext cx="1905000" cy="990600"/>
          </a:xfrm>
          <a:prstGeom prst="straightConnector1">
            <a:avLst/>
          </a:prstGeom>
          <a:ln w="28575"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3912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66CD701-B3D5-76E3-5AA8-08B6216A0B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1936" y="960120"/>
            <a:ext cx="5960064" cy="262128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FBAF7BB0-77E0-2873-B183-949B06E1A523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AU" sz="3200" b="0" i="1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Large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AU" sz="3200" b="0" i="1" smtClean="0">
                            <a:ln w="0"/>
                            <a:solidFill>
                              <a:schemeClr val="accent1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AU" sz="3200" b="0" i="1" smtClean="0">
                            <a:ln w="0"/>
                            <a:solidFill>
                              <a:schemeClr val="accent1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AU" sz="3200" b="0" i="1" smtClean="0">
                            <a:ln w="0"/>
                            <a:solidFill>
                              <a:schemeClr val="accent1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AU" sz="3200" b="0" i="1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 Nucleon Axial Form Factor</a:t>
                </a:r>
                <a:endParaRPr lang="en-AU" sz="3200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FBAF7BB0-77E0-2873-B183-949B06E1A52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1611" t="-8021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1F3D9D1-830C-80B4-378C-AF9DB8E12ED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960121"/>
                <a:ext cx="5715000" cy="5166044"/>
              </a:xfrm>
            </p:spPr>
            <p:txBody>
              <a:bodyPr/>
              <a:lstStyle/>
              <a:p>
                <a:r>
                  <a:rPr lang="en-AU" dirty="0"/>
                  <a:t>Light-front transverse density profiles</a:t>
                </a:r>
              </a:p>
              <a:p>
                <a:endParaRPr lang="en-US" dirty="0"/>
              </a:p>
              <a:p>
                <a:r>
                  <a:rPr lang="en-US" dirty="0"/>
                  <a:t>Omitting </a:t>
                </a:r>
                <a:r>
                  <a:rPr lang="en-US" dirty="0" err="1"/>
                  <a:t>axialvector</a:t>
                </a:r>
                <a:r>
                  <a:rPr lang="en-US" dirty="0"/>
                  <a:t> diquarks</a:t>
                </a:r>
              </a:p>
              <a:p>
                <a:pPr lvl="1">
                  <a:buFont typeface="Wingdings" panose="05000000000000000000" pitchFamily="2" charset="2"/>
                  <a:buChar char="ü"/>
                </a:pPr>
                <a:r>
                  <a:rPr lang="en-US" sz="2200" dirty="0"/>
                  <a:t>magnitude of the d quark contribution to GA is just 10% of that from the u quark </a:t>
                </a:r>
              </a:p>
              <a:p>
                <a:pPr lvl="1">
                  <a:buFont typeface="Wingdings" panose="05000000000000000000" pitchFamily="2" charset="2"/>
                  <a:buChar char="ü"/>
                </a:pPr>
                <a:r>
                  <a:rPr lang="en-US" sz="2200" dirty="0"/>
                  <a:t>d quark is also much more localized</a:t>
                </a: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AU" sz="22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AU" sz="22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sSub>
                            <m:sSubPr>
                              <m:ctrlPr>
                                <a:rPr lang="en-AU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AU" sz="2200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AU" sz="2200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sub>
                          </m:sSub>
                        </m:sub>
                        <m:sup>
                          <m:r>
                            <a:rPr lang="en-AU" sz="2200" b="0" i="1" smtClean="0">
                              <a:latin typeface="Cambria Math" panose="02040503050406030204" pitchFamily="18" charset="0"/>
                            </a:rPr>
                            <m:t>⊥</m:t>
                          </m:r>
                        </m:sup>
                      </m:sSubSup>
                      <m:r>
                        <a:rPr lang="en-AU" sz="2200" b="0" i="1" smtClean="0">
                          <a:latin typeface="Cambria Math" panose="02040503050406030204" pitchFamily="18" charset="0"/>
                        </a:rPr>
                        <m:t>≈0.5 </m:t>
                      </m:r>
                      <m:sSubSup>
                        <m:sSubSupPr>
                          <m:ctrlPr>
                            <a:rPr lang="en-AU" sz="22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AU" sz="22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sSub>
                            <m:sSubPr>
                              <m:ctrlPr>
                                <a:rPr lang="en-AU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AU" sz="2200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AU" sz="2200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sub>
                          </m:sSub>
                        </m:sub>
                        <m:sup>
                          <m:r>
                            <a:rPr lang="en-AU" sz="2200" b="0" i="1" smtClean="0">
                              <a:latin typeface="Cambria Math" panose="02040503050406030204" pitchFamily="18" charset="0"/>
                            </a:rPr>
                            <m:t>⊥</m:t>
                          </m:r>
                        </m:sup>
                      </m:sSubSup>
                    </m:oMath>
                  </m:oMathPara>
                </a14:m>
                <a:endParaRPr lang="en-US" sz="2200" dirty="0"/>
              </a:p>
              <a:p>
                <a:endParaRPr lang="en-US" dirty="0"/>
              </a:p>
              <a:p>
                <a:r>
                  <a:rPr lang="en-US" dirty="0"/>
                  <a:t>Working with realistic </a:t>
                </a:r>
                <a:r>
                  <a:rPr lang="en-US" dirty="0" err="1"/>
                  <a:t>axialvector</a:t>
                </a:r>
                <a:r>
                  <a:rPr lang="en-US" dirty="0"/>
                  <a:t> diquark fraction</a:t>
                </a:r>
              </a:p>
              <a:p>
                <a:pPr lvl="1">
                  <a:buFont typeface="Wingdings" panose="05000000000000000000" pitchFamily="2" charset="2"/>
                  <a:buChar char="ü"/>
                </a:pPr>
                <a:r>
                  <a:rPr lang="en-US" sz="2200" dirty="0"/>
                  <a:t>d and u quark transverse profiles are quite similar</a:t>
                </a: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AU" sz="22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AU" sz="22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sSub>
                            <m:sSubPr>
                              <m:ctrlPr>
                                <a:rPr lang="en-AU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AU" sz="2200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AU" sz="2200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sub>
                          </m:sSub>
                        </m:sub>
                        <m:sup>
                          <m:r>
                            <a:rPr lang="en-AU" sz="2200" b="0" i="1" smtClean="0">
                              <a:latin typeface="Cambria Math" panose="02040503050406030204" pitchFamily="18" charset="0"/>
                            </a:rPr>
                            <m:t>⊥</m:t>
                          </m:r>
                        </m:sup>
                      </m:sSubSup>
                      <m:r>
                        <a:rPr lang="en-AU" sz="2200" b="0" i="1" smtClean="0">
                          <a:latin typeface="Cambria Math" panose="02040503050406030204" pitchFamily="18" charset="0"/>
                        </a:rPr>
                        <m:t>≈0.9 </m:t>
                      </m:r>
                      <m:sSubSup>
                        <m:sSubSupPr>
                          <m:ctrlPr>
                            <a:rPr lang="en-AU" sz="22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AU" sz="22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sSub>
                            <m:sSubPr>
                              <m:ctrlPr>
                                <a:rPr lang="en-AU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AU" sz="2200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AU" sz="2200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sub>
                          </m:sSub>
                        </m:sub>
                        <m:sup>
                          <m:r>
                            <a:rPr lang="en-AU" sz="2200" b="0" i="1" smtClean="0">
                              <a:latin typeface="Cambria Math" panose="02040503050406030204" pitchFamily="18" charset="0"/>
                            </a:rPr>
                            <m:t>⊥</m:t>
                          </m:r>
                        </m:sup>
                      </m:sSubSup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1F3D9D1-830C-80B4-378C-AF9DB8E12ED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960121"/>
                <a:ext cx="5715000" cy="5166044"/>
              </a:xfrm>
              <a:blipFill>
                <a:blip r:embed="rId4"/>
                <a:stretch>
                  <a:fillRect l="-1173" t="-826" r="-213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1E43CB-16F4-49BC-570B-8BF416F8D8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.                                       Summer JLab Hall A/C Meeting                                           (68)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0473E8-9200-FA04-E496-CC021579F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Roberts: cdroberts@nju.edu.cn  433 .. 23/06/29 09:45 .."Emergence of Hadron Mass and Structure "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057675-E2FE-1B74-7A1C-DAE040D077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39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D18F3CA-591E-4B4E-16FB-F6FB8C4F01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2377" y="3699818"/>
            <a:ext cx="6057900" cy="2607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351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40199A-AAF0-4631-8CD2-395E5D3C96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sz="3600" b="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Quantum Chromodynamics</a:t>
            </a:r>
            <a:endParaRPr lang="en-US" sz="3600" b="0" i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3C43E0-7D22-41DD-8F87-6BF712CCD6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3276600"/>
            <a:ext cx="10972800" cy="1298730"/>
          </a:xfrm>
        </p:spPr>
        <p:txBody>
          <a:bodyPr/>
          <a:lstStyle/>
          <a:p>
            <a:r>
              <a:rPr lang="en-GB" sz="2400" dirty="0"/>
              <a:t>One-line Lagrangian – expressed in terms of gluon and quark </a:t>
            </a:r>
            <a:r>
              <a:rPr lang="en-GB" sz="2400" dirty="0" err="1"/>
              <a:t>partons</a:t>
            </a:r>
            <a:endParaRPr lang="en-GB" sz="2400" dirty="0"/>
          </a:p>
          <a:p>
            <a:r>
              <a:rPr lang="en-GB" sz="2400" dirty="0"/>
              <a:t>Which are NOT the degrees-of-freedom measured in detectors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26B03F-AADC-48DA-95DC-C1B86C5ADA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.                                       Summer JLab Hall A/C Meeting                                           (68)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92DCD6-022C-4D11-9E22-165645ED8D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Roberts: cdroberts@nju.edu.cn  433 .. 23/06/29 09:45 .."Emergence of Hadron Mass and Structure "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628AE9-9621-4A65-92B3-83A0E5857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4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5F156142-CF87-4D81-B1EA-69DD5856667B}"/>
                  </a:ext>
                </a:extLst>
              </p:cNvPr>
              <p:cNvSpPr/>
              <p:nvPr/>
            </p:nvSpPr>
            <p:spPr>
              <a:xfrm>
                <a:off x="1897864" y="914400"/>
                <a:ext cx="8049684" cy="2189008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𝐿</m:t>
                      </m:r>
                      <m:r>
                        <a:rPr lang="en-US" sz="2400" i="1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  <m:sSubSup>
                        <m:sSubSupPr>
                          <m:ctrlP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𝜇𝜈</m:t>
                          </m:r>
                        </m:sub>
                        <m:sup>
                          <m: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sup>
                      </m:sSubSup>
                      <m:d>
                        <m:dPr>
                          <m:ctrlP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</m:d>
                      <m:sSubSup>
                        <m:sSubSupPr>
                          <m:ctrlP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𝜇𝜈</m:t>
                          </m:r>
                        </m:sub>
                        <m:sup>
                          <m: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sup>
                      </m:sSubSup>
                      <m:d>
                        <m:dPr>
                          <m:ctrlP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400" i="1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acc>
                        <m:accPr>
                          <m:chr m:val="̅"/>
                          <m:ctrlP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𝜓</m:t>
                          </m:r>
                        </m:e>
                      </m:acc>
                      <m:d>
                        <m:dPr>
                          <m:begChr m:val="["/>
                          <m:endChr m:val="]"/>
                          <m:ctrlP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𝛾</m:t>
                          </m:r>
                          <m: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mbria Math" panose="02040503050406030204" pitchFamily="18" charset="0"/>
                            </a:rPr>
                            <m:t>⋅</m:t>
                          </m:r>
                          <m:sSub>
                            <m:sSubPr>
                              <m:ctrlPr>
                                <a:rPr lang="en-US" sz="2400" i="1">
                                  <a:ln w="0"/>
                                  <a:solidFill>
                                    <a:schemeClr val="tx1"/>
                                  </a:solidFill>
                                  <a:effectLst>
                                    <a:outerShdw blurRad="38100" dist="19050" dir="2700000" algn="tl" rotWithShape="0">
                                      <a:schemeClr val="dk1">
                                        <a:alpha val="40000"/>
                                      </a:scheme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Calibri" panose="020F050202020403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n w="0"/>
                                  <a:solidFill>
                                    <a:schemeClr val="tx1"/>
                                  </a:solidFill>
                                  <a:effectLst>
                                    <a:outerShdw blurRad="38100" dist="19050" dir="2700000" algn="tl" rotWithShape="0">
                                      <a:schemeClr val="dk1">
                                        <a:alpha val="40000"/>
                                      </a:scheme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Calibri" panose="020F0502020204030204" pitchFamily="34" charset="0"/>
                                </a:rPr>
                                <m:t>𝜕</m:t>
                              </m:r>
                            </m:e>
                            <m:sub>
                              <m:r>
                                <a:rPr lang="en-US" sz="2400" i="1">
                                  <a:ln w="0"/>
                                  <a:solidFill>
                                    <a:schemeClr val="tx1"/>
                                  </a:solidFill>
                                  <a:effectLst>
                                    <a:outerShdw blurRad="38100" dist="19050" dir="2700000" algn="tl" rotWithShape="0">
                                      <a:schemeClr val="dk1">
                                        <a:alpha val="40000"/>
                                      </a:scheme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Calibri" panose="020F0502020204030204" pitchFamily="34" charset="0"/>
                                </a:rPr>
                                <m:t>𝑥</m:t>
                              </m:r>
                            </m:sub>
                          </m:sSub>
                          <m: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𝑚</m:t>
                          </m:r>
                          <m: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𝑖𝑔</m:t>
                          </m:r>
                          <m: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f>
                            <m:fPr>
                              <m:ctrlPr>
                                <a:rPr lang="en-US" sz="2400" i="1">
                                  <a:ln w="0"/>
                                  <a:solidFill>
                                    <a:schemeClr val="tx1"/>
                                  </a:solidFill>
                                  <a:effectLst>
                                    <a:outerShdw blurRad="38100" dist="19050" dir="2700000" algn="tl" rotWithShape="0">
                                      <a:schemeClr val="dk1">
                                        <a:alpha val="40000"/>
                                      </a:scheme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2400" i="1">
                                      <a:ln w="0"/>
                                      <a:solidFill>
                                        <a:schemeClr val="tx1"/>
                                      </a:solidFill>
                                      <a:effectLst>
                                        <a:outerShdw blurRad="38100" dist="19050" dir="2700000" algn="tl" rotWithShape="0">
                                          <a:schemeClr val="dk1">
                                            <a:alpha val="40000"/>
                                          </a:scheme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i="1">
                                      <a:ln w="0"/>
                                      <a:solidFill>
                                        <a:schemeClr val="tx1"/>
                                      </a:solidFill>
                                      <a:effectLst>
                                        <a:outerShdw blurRad="38100" dist="19050" dir="2700000" algn="tl" rotWithShape="0">
                                          <a:schemeClr val="dk1">
                                            <a:alpha val="40000"/>
                                          </a:scheme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𝜆</m:t>
                                  </m:r>
                                </m:e>
                                <m:sup>
                                  <m:r>
                                    <a:rPr lang="en-US" sz="2400" i="1">
                                      <a:ln w="0"/>
                                      <a:solidFill>
                                        <a:schemeClr val="tx1"/>
                                      </a:solidFill>
                                      <a:effectLst>
                                        <a:outerShdw blurRad="38100" dist="19050" dir="2700000" algn="tl" rotWithShape="0">
                                          <a:schemeClr val="dk1">
                                            <a:alpha val="40000"/>
                                          </a:scheme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𝑎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sz="2400" i="1">
                                  <a:ln w="0"/>
                                  <a:solidFill>
                                    <a:schemeClr val="tx1"/>
                                  </a:solidFill>
                                  <a:effectLst>
                                    <a:outerShdw blurRad="38100" dist="19050" dir="2700000" algn="tl" rotWithShape="0">
                                      <a:schemeClr val="dk1">
                                        <a:alpha val="40000"/>
                                      </a:scheme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𝛾</m:t>
                          </m:r>
                          <m: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mbria Math" panose="02040503050406030204" pitchFamily="18" charset="0"/>
                            </a:rPr>
                            <m:t>⋅</m:t>
                          </m:r>
                          <m:sSup>
                            <m:sSupPr>
                              <m:ctrlPr>
                                <a:rPr lang="en-US" sz="2400" i="1">
                                  <a:ln w="0"/>
                                  <a:solidFill>
                                    <a:schemeClr val="tx1"/>
                                  </a:solidFill>
                                  <a:effectLst>
                                    <a:outerShdw blurRad="38100" dist="19050" dir="2700000" algn="tl" rotWithShape="0">
                                      <a:schemeClr val="dk1">
                                        <a:alpha val="40000"/>
                                      </a:scheme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ln w="0"/>
                                  <a:solidFill>
                                    <a:schemeClr val="tx1"/>
                                  </a:solidFill>
                                  <a:effectLst>
                                    <a:outerShdw blurRad="38100" dist="19050" dir="2700000" algn="tl" rotWithShape="0">
                                      <a:schemeClr val="dk1">
                                        <a:alpha val="40000"/>
                                      </a:scheme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𝐴</m:t>
                              </m:r>
                            </m:e>
                            <m:sup>
                              <m:r>
                                <a:rPr lang="en-US" sz="2400" i="1">
                                  <a:ln w="0"/>
                                  <a:solidFill>
                                    <a:schemeClr val="tx1"/>
                                  </a:solidFill>
                                  <a:effectLst>
                                    <a:outerShdw blurRad="38100" dist="19050" dir="2700000" algn="tl" rotWithShape="0">
                                      <a:schemeClr val="dk1">
                                        <a:alpha val="40000"/>
                                      </a:scheme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𝑎</m:t>
                              </m:r>
                            </m:sup>
                          </m:sSup>
                          <m:d>
                            <m:dPr>
                              <m:ctrlPr>
                                <a:rPr lang="en-US" sz="2400" i="1">
                                  <a:ln w="0"/>
                                  <a:solidFill>
                                    <a:schemeClr val="tx1"/>
                                  </a:solidFill>
                                  <a:effectLst>
                                    <a:outerShdw blurRad="38100" dist="19050" dir="2700000" algn="tl" rotWithShape="0">
                                      <a:schemeClr val="dk1">
                                        <a:alpha val="40000"/>
                                      </a:scheme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n w="0"/>
                                  <a:solidFill>
                                    <a:schemeClr val="tx1"/>
                                  </a:solidFill>
                                  <a:effectLst>
                                    <a:outerShdw blurRad="38100" dist="19050" dir="2700000" algn="tl" rotWithShape="0">
                                      <a:schemeClr val="dk1">
                                        <a:alpha val="40000"/>
                                      </a:scheme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d>
                      <m:r>
                        <a:rPr lang="en-US" sz="2400" i="1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𝜓</m:t>
                      </m:r>
                      <m:d>
                        <m:dPr>
                          <m:ctrlP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sz="16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𝜇𝜈</m:t>
                          </m:r>
                        </m:sub>
                        <m:sup>
                          <m: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sup>
                      </m:sSubSup>
                      <m:d>
                        <m:dPr>
                          <m:ctrlP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400" i="1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𝜕</m:t>
                          </m:r>
                        </m:e>
                        <m:sub>
                          <m: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𝜇</m:t>
                          </m:r>
                        </m:sub>
                      </m:sSub>
                      <m:sSubSup>
                        <m:sSubSupPr>
                          <m:ctrlP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𝜈</m:t>
                          </m:r>
                        </m:sub>
                        <m:sup>
                          <m: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sup>
                      </m:sSubSup>
                      <m:r>
                        <a:rPr lang="en-US" sz="2400" i="1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en-US" sz="2400" i="1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2400" i="1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)−</m:t>
                      </m:r>
                      <m:sSub>
                        <m:sSubPr>
                          <m:ctrlP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𝜕</m:t>
                          </m:r>
                        </m:e>
                        <m:sub>
                          <m: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𝜈</m:t>
                          </m:r>
                        </m:sub>
                      </m:sSub>
                      <m:sSubSup>
                        <m:sSubSupPr>
                          <m:ctrlP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𝜇</m:t>
                          </m:r>
                        </m:sub>
                        <m:sup>
                          <m: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sup>
                      </m:sSubSup>
                      <m:r>
                        <a:rPr lang="en-US" sz="2400" i="1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en-US" sz="2400" i="1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2400" i="1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)−</m:t>
                      </m:r>
                      <m:sSup>
                        <m:sSupPr>
                          <m:ctrlP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𝑓</m:t>
                          </m:r>
                        </m:e>
                        <m:sup>
                          <m: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𝑎𝑏𝑐</m:t>
                          </m:r>
                        </m:sup>
                      </m:sSup>
                      <m:sSubSup>
                        <m:sSubSupPr>
                          <m:ctrlP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𝜇</m:t>
                          </m:r>
                        </m:sub>
                        <m:sup>
                          <m: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𝑏</m:t>
                          </m:r>
                        </m:sup>
                      </m:sSubSup>
                      <m:sSubSup>
                        <m:sSubSupPr>
                          <m:ctrlP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)</m:t>
                          </m:r>
                          <m: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𝜈</m:t>
                          </m:r>
                        </m:sub>
                        <m:sup>
                          <m: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𝑐</m:t>
                          </m:r>
                        </m:sup>
                      </m:sSubSup>
                      <m:r>
                        <a:rPr lang="en-US" sz="2400" i="1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en-US" sz="2400" i="1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2400" i="1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US" sz="16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11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ea typeface="Calibri" panose="020F0502020204030204" pitchFamily="34" charset="0"/>
                    <a:cs typeface="Times New Roman" panose="02020603050405020304" pitchFamily="18" charset="0"/>
                  </a:rPr>
                  <a:t> </a:t>
                </a: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5F156142-CF87-4D81-B1EA-69DD5856667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7864" y="914400"/>
                <a:ext cx="8049684" cy="218900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7B5EC7D6-0986-49FD-A61A-7F0B0301BBF6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609600" y="4111470"/>
                <a:ext cx="10972800" cy="12987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1F497D"/>
                  </a:buClr>
                  <a:buFont typeface="Wingdings" pitchFamily="2" charset="2"/>
                  <a:buChar char="Ø"/>
                  <a:defRPr sz="2200">
                    <a:solidFill>
                      <a:schemeClr val="tx2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1F497D"/>
                  </a:buClr>
                  <a:buChar char="–"/>
                  <a:defRPr sz="2000">
                    <a:solidFill>
                      <a:schemeClr val="tx2">
                        <a:lumMod val="75000"/>
                      </a:schemeClr>
                    </a:solidFill>
                    <a:latin typeface="+mn-lt"/>
                  </a:defRPr>
                </a:lvl2pPr>
                <a:lvl3pPr marL="11430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1F497D"/>
                  </a:buClr>
                  <a:buChar char="•"/>
                  <a:defRPr sz="1600">
                    <a:solidFill>
                      <a:schemeClr val="tx2">
                        <a:lumMod val="75000"/>
                      </a:schemeClr>
                    </a:solidFill>
                    <a:latin typeface="+mn-lt"/>
                  </a:defRPr>
                </a:lvl3pPr>
                <a:lvl4pPr marL="16002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1F497D"/>
                  </a:buClr>
                  <a:buChar char="–"/>
                  <a:defRPr sz="1600">
                    <a:solidFill>
                      <a:schemeClr val="tx2">
                        <a:lumMod val="75000"/>
                      </a:schemeClr>
                    </a:solidFill>
                    <a:latin typeface="+mn-lt"/>
                  </a:defRPr>
                </a:lvl4pPr>
                <a:lvl5pPr marL="20574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1F497D"/>
                  </a:buClr>
                  <a:buFont typeface="Arial" charset="0"/>
                  <a:buChar char="»"/>
                  <a:defRPr sz="1600">
                    <a:solidFill>
                      <a:schemeClr val="tx2">
                        <a:lumMod val="75000"/>
                      </a:schemeClr>
                    </a:solidFill>
                    <a:latin typeface="+mn-lt"/>
                  </a:defRPr>
                </a:lvl5pPr>
                <a:lvl6pPr marL="25146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1F497D"/>
                  </a:buClr>
                  <a:buFont typeface="Arial" charset="0"/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1F497D"/>
                  </a:buClr>
                  <a:buFont typeface="Arial" charset="0"/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1F497D"/>
                  </a:buClr>
                  <a:buFont typeface="Arial" charset="0"/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1F497D"/>
                  </a:buClr>
                  <a:buFont typeface="Arial" charset="0"/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pPr marL="0" indent="0">
                  <a:buNone/>
                </a:pPr>
                <a:r>
                  <a:rPr lang="en-GB" sz="2800" i="1" kern="0" dirty="0">
                    <a:ln w="0"/>
                    <a:solidFill>
                      <a:srgbClr val="FF0000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Questions</a:t>
                </a:r>
              </a:p>
              <a:p>
                <a:r>
                  <a:rPr lang="en-GB" sz="2400" kern="0" dirty="0"/>
                  <a:t>What are the asymptotic detectable degrees-of-freedom?</a:t>
                </a:r>
              </a:p>
              <a:p>
                <a:r>
                  <a:rPr lang="en-GB" sz="2400" kern="0" dirty="0"/>
                  <a:t>How are they built from the Lagrangian degrees-of-freedom? </a:t>
                </a:r>
              </a:p>
              <a:p>
                <a:r>
                  <a:rPr lang="en-GB" sz="2400" kern="0" dirty="0"/>
                  <a:t>Is QCD really the theory of strong interactions?</a:t>
                </a:r>
              </a:p>
              <a:p>
                <a:r>
                  <a:rPr lang="en-GB" sz="2400" kern="0" dirty="0"/>
                  <a:t>Is QCD really a theory? </a:t>
                </a:r>
                <a14:m>
                  <m:oMath xmlns:m="http://schemas.openxmlformats.org/officeDocument/2006/math">
                    <m:r>
                      <a:rPr lang="en-GB" sz="2400" b="0" i="1" kern="0" smtClean="0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GB" sz="2400" kern="0" dirty="0"/>
                  <a:t> Implications far beyond Standard Model</a:t>
                </a:r>
              </a:p>
            </p:txBody>
          </p:sp>
        </mc:Choice>
        <mc:Fallback xmlns=""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7B5EC7D6-0986-49FD-A61A-7F0B0301BB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09600" y="4111470"/>
                <a:ext cx="10972800" cy="1298730"/>
              </a:xfrm>
              <a:prstGeom prst="rect">
                <a:avLst/>
              </a:prstGeom>
              <a:blipFill>
                <a:blip r:embed="rId4"/>
                <a:stretch>
                  <a:fillRect l="-1333" t="-4673" b="-85047"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57879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7A488-DDD5-9114-E613-DE0FF021EF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3200" b="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Proton Spin Structure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824314D-71EF-DB45-C9C8-178A980CCDD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1" y="914400"/>
                <a:ext cx="6096000" cy="2667000"/>
              </a:xfrm>
            </p:spPr>
            <p:txBody>
              <a:bodyPr/>
              <a:lstStyle/>
              <a:p>
                <a:r>
                  <a:rPr lang="en-AU" dirty="0"/>
                  <a:t>Flavour separation of proton axial charge</a:t>
                </a:r>
              </a:p>
              <a:p>
                <a:r>
                  <a:rPr lang="en-AU" dirty="0"/>
                  <a:t>d-quark receives large contribution from </a:t>
                </a:r>
                <a:r>
                  <a:rPr lang="en-AU" dirty="0" err="1"/>
                  <a:t>probe+quark</a:t>
                </a:r>
                <a:r>
                  <a:rPr lang="en-AU" dirty="0"/>
                  <a:t> in presence of </a:t>
                </a:r>
                <a:r>
                  <a:rPr lang="en-AU" dirty="0" err="1"/>
                  <a:t>axialvector</a:t>
                </a:r>
                <a:r>
                  <a:rPr lang="en-AU" dirty="0"/>
                  <a:t> diquark</a:t>
                </a:r>
              </a:p>
              <a:p>
                <a:pPr lvl="1">
                  <a:buFont typeface="Courier New" panose="02070309020205020404" pitchFamily="49" charset="0"/>
                  <a:buChar char="o"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AU" sz="22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en-AU" sz="22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AU" sz="2200" b="0" i="1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AU" sz="2200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sub>
                          <m:sup>
                            <m:r>
                              <a:rPr lang="en-AU" sz="2200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sup>
                        </m:sSubSup>
                      </m:num>
                      <m:den>
                        <m:sSubSup>
                          <m:sSubSupPr>
                            <m:ctrlPr>
                              <a:rPr lang="en-AU" sz="22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AU" sz="2200" b="0" i="1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AU" sz="2200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sub>
                          <m:sup>
                            <m:r>
                              <a:rPr lang="en-AU" sz="2200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</m:sup>
                        </m:sSubSup>
                      </m:den>
                    </m:f>
                    <m:sSup>
                      <m:sSupPr>
                        <m:ctrlPr>
                          <a:rPr lang="en-AU" sz="2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AU" sz="2200" b="0" i="1" smtClean="0">
                            <a:latin typeface="Cambria Math" panose="02040503050406030204" pitchFamily="18" charset="0"/>
                          </a:rPr>
                          <m:t>=</m:t>
                        </m:r>
                      </m:e>
                      <m:sup>
                        <m:sSup>
                          <m:sSupPr>
                            <m:ctrlPr>
                              <a:rPr lang="en-AU" sz="22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AU" sz="22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  <m:sup>
                            <m:r>
                              <a:rPr lang="en-AU" sz="22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  <m:r>
                          <a:rPr lang="en-AU" sz="2200" b="0" i="1" smtClean="0">
                            <a:latin typeface="Cambria Math" panose="02040503050406030204" pitchFamily="18" charset="0"/>
                          </a:rPr>
                          <m:t>&amp;</m:t>
                        </m:r>
                        <m:sSup>
                          <m:sSupPr>
                            <m:ctrlPr>
                              <a:rPr lang="en-AU" sz="22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AU" sz="22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  <m:sup>
                            <m:r>
                              <a:rPr lang="en-AU" sz="22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sup>
                    </m:sSup>
                    <m:r>
                      <a:rPr lang="en-AU" sz="22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AU" sz="2200" b="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en-AU" sz="2200" b="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AU" sz="2200" b="0" i="1" smtClean="0">
                        <a:latin typeface="Cambria Math" panose="02040503050406030204" pitchFamily="18" charset="0"/>
                      </a:rPr>
                      <m:t>32</m:t>
                    </m:r>
                    <m:d>
                      <m:dPr>
                        <m:ctrlPr>
                          <a:rPr lang="en-AU" sz="2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AU" sz="2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d>
                  </m:oMath>
                </a14:m>
                <a:endParaRPr lang="en-AU" sz="2200" b="0" dirty="0"/>
              </a:p>
              <a:p>
                <a:pPr lvl="1">
                  <a:buFont typeface="Courier New" panose="02070309020205020404" pitchFamily="49" charset="0"/>
                  <a:buChar char="o"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AU" sz="22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en-AU" sz="22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AU" sz="2200" b="0" i="1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AU" sz="2200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sub>
                          <m:sup>
                            <m:r>
                              <a:rPr lang="en-AU" sz="2200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sup>
                        </m:sSubSup>
                      </m:num>
                      <m:den>
                        <m:sSubSup>
                          <m:sSubSupPr>
                            <m:ctrlPr>
                              <a:rPr lang="en-AU" sz="22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AU" sz="2200" b="0" i="1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AU" sz="2200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sub>
                          <m:sup>
                            <m:r>
                              <a:rPr lang="en-AU" sz="2200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</m:sup>
                        </m:sSubSup>
                      </m:den>
                    </m:f>
                    <m:sSup>
                      <m:sSupPr>
                        <m:ctrlPr>
                          <a:rPr lang="en-AU" sz="2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AU" sz="2200" b="0" i="1" smtClean="0">
                            <a:latin typeface="Cambria Math" panose="02040503050406030204" pitchFamily="18" charset="0"/>
                          </a:rPr>
                          <m:t>=</m:t>
                        </m:r>
                      </m:e>
                      <m:sup>
                        <m:sSup>
                          <m:sSupPr>
                            <m:ctrlPr>
                              <a:rPr lang="en-AU" sz="22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AU" sz="22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  <m:sup>
                            <m:r>
                              <a:rPr lang="en-AU" sz="22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  <m:r>
                          <a:rPr lang="en-AU" sz="22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AU" sz="2200" b="0" i="0" smtClean="0">
                            <a:latin typeface="Cambria Math" panose="02040503050406030204" pitchFamily="18" charset="0"/>
                          </a:rPr>
                          <m:t>only</m:t>
                        </m:r>
                      </m:sup>
                    </m:sSup>
                    <m:r>
                      <a:rPr lang="en-AU" sz="22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AU" sz="2200" b="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en-AU" sz="2200" b="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AU" sz="2200" b="0" i="1" smtClean="0">
                        <a:latin typeface="Cambria Math" panose="02040503050406030204" pitchFamily="18" charset="0"/>
                      </a:rPr>
                      <m:t>054</m:t>
                    </m:r>
                    <m:r>
                      <a:rPr lang="en-AU" sz="22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AU" sz="2200" b="0" i="1" smtClean="0">
                        <a:latin typeface="Cambria Math" panose="02040503050406030204" pitchFamily="18" charset="0"/>
                      </a:rPr>
                      <m:t>13</m:t>
                    </m:r>
                    <m:r>
                      <a:rPr lang="en-AU" sz="22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AU" dirty="0"/>
                  <a:t>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824314D-71EF-DB45-C9C8-178A980CCDD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1" y="914400"/>
                <a:ext cx="6096000" cy="2667000"/>
              </a:xfrm>
              <a:blipFill>
                <a:blip r:embed="rId2"/>
                <a:stretch>
                  <a:fillRect l="-1100" t="-1598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635976-91AF-B202-B4F1-B43E536241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.                                       Summer JLab Hall A/C Meeting                                           (68)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F5ED40-DB16-E876-F344-5AC8C3CFC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Roberts: cdroberts@nju.edu.cn  433 .. 23/06/29 09:45 .."Emergence of Hadron Mass and Structure "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38CD4A-A9DF-C86D-6975-D0B03B533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40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423B4A8-E5AC-9A1A-9EA9-9722D3CF46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434340"/>
            <a:ext cx="5262247" cy="22326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EC1A30C-352C-B443-497D-E43BD202A6A1}"/>
              </a:ext>
            </a:extLst>
          </p:cNvPr>
          <p:cNvSpPr/>
          <p:nvPr/>
        </p:nvSpPr>
        <p:spPr bwMode="auto">
          <a:xfrm>
            <a:off x="8024448" y="1711572"/>
            <a:ext cx="685800" cy="955428"/>
          </a:xfrm>
          <a:prstGeom prst="rect">
            <a:avLst/>
          </a:prstGeom>
          <a:noFill/>
          <a:ln w="28575" cap="flat" cmpd="sng" algn="ctr">
            <a:solidFill>
              <a:srgbClr val="00999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A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ontent Placeholder 2">
                <a:extLst>
                  <a:ext uri="{FF2B5EF4-FFF2-40B4-BE49-F238E27FC236}">
                    <a16:creationId xmlns:a16="http://schemas.microsoft.com/office/drawing/2014/main" id="{1371564A-3BC0-043C-6977-6C0F19904D9A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609599" y="3505200"/>
                <a:ext cx="10871201" cy="2667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1F497D"/>
                  </a:buClr>
                  <a:buFont typeface="Wingdings" pitchFamily="2" charset="2"/>
                  <a:buChar char="Ø"/>
                  <a:defRPr sz="2200">
                    <a:solidFill>
                      <a:schemeClr val="tx2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1F497D"/>
                  </a:buClr>
                  <a:buChar char="–"/>
                  <a:defRPr sz="2000">
                    <a:solidFill>
                      <a:schemeClr val="tx2">
                        <a:lumMod val="75000"/>
                      </a:schemeClr>
                    </a:solidFill>
                    <a:latin typeface="+mn-lt"/>
                  </a:defRPr>
                </a:lvl2pPr>
                <a:lvl3pPr marL="11430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1F497D"/>
                  </a:buClr>
                  <a:buChar char="•"/>
                  <a:defRPr sz="1600">
                    <a:solidFill>
                      <a:schemeClr val="tx2">
                        <a:lumMod val="75000"/>
                      </a:schemeClr>
                    </a:solidFill>
                    <a:latin typeface="+mn-lt"/>
                  </a:defRPr>
                </a:lvl3pPr>
                <a:lvl4pPr marL="16002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1F497D"/>
                  </a:buClr>
                  <a:buChar char="–"/>
                  <a:defRPr sz="1600">
                    <a:solidFill>
                      <a:schemeClr val="tx2">
                        <a:lumMod val="75000"/>
                      </a:schemeClr>
                    </a:solidFill>
                    <a:latin typeface="+mn-lt"/>
                  </a:defRPr>
                </a:lvl4pPr>
                <a:lvl5pPr marL="20574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1F497D"/>
                  </a:buClr>
                  <a:buFont typeface="Arial" charset="0"/>
                  <a:buChar char="»"/>
                  <a:defRPr sz="1600">
                    <a:solidFill>
                      <a:schemeClr val="tx2">
                        <a:lumMod val="75000"/>
                      </a:schemeClr>
                    </a:solidFill>
                    <a:latin typeface="+mn-lt"/>
                  </a:defRPr>
                </a:lvl5pPr>
                <a:lvl6pPr marL="25146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1F497D"/>
                  </a:buClr>
                  <a:buFont typeface="Arial" charset="0"/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1F497D"/>
                  </a:buClr>
                  <a:buFont typeface="Arial" charset="0"/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1F497D"/>
                  </a:buClr>
                  <a:buFont typeface="Arial" charset="0"/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1F497D"/>
                  </a:buClr>
                  <a:buFont typeface="Arial" charset="0"/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r>
                  <a:rPr lang="en-AU" kern="0" dirty="0"/>
                  <a:t>Experiment: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AU" sz="22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en-AU" sz="22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AU" sz="2200" b="0" i="1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AU" sz="2200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sub>
                          <m:sup>
                            <m:r>
                              <a:rPr lang="en-AU" sz="2200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sup>
                        </m:sSubSup>
                      </m:num>
                      <m:den>
                        <m:sSubSup>
                          <m:sSubSupPr>
                            <m:ctrlPr>
                              <a:rPr lang="en-AU" sz="22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AU" sz="2200" b="0" i="1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AU" sz="2200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sub>
                          <m:sup>
                            <m:r>
                              <a:rPr lang="en-AU" sz="2200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</m:sup>
                        </m:sSubSup>
                      </m:den>
                    </m:f>
                    <m:sSup>
                      <m:sSupPr>
                        <m:ctrlPr>
                          <a:rPr lang="en-AU" sz="2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AU" sz="2200" b="0" i="1" smtClean="0">
                            <a:latin typeface="Cambria Math" panose="02040503050406030204" pitchFamily="18" charset="0"/>
                          </a:rPr>
                          <m:t>=</m:t>
                        </m:r>
                      </m:e>
                      <m:sup>
                        <m:sSup>
                          <m:sSupPr>
                            <m:ctrlPr>
                              <a:rPr lang="en-AU" sz="22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AU" sz="22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  <m:sup>
                            <m:r>
                              <a:rPr lang="en-AU" sz="22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  <m:r>
                          <a:rPr lang="en-AU" sz="2200" b="0" i="1" smtClean="0">
                            <a:latin typeface="Cambria Math" panose="02040503050406030204" pitchFamily="18" charset="0"/>
                          </a:rPr>
                          <m:t>&amp;</m:t>
                        </m:r>
                        <m:sSup>
                          <m:sSupPr>
                            <m:ctrlPr>
                              <a:rPr lang="en-AU" sz="22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AU" sz="22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  <m:sup>
                            <m:r>
                              <a:rPr lang="en-AU" sz="22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sup>
                    </m:sSup>
                    <m:r>
                      <a:rPr lang="en-AU" sz="22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AU" sz="2200" b="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en-AU" sz="2200" b="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AU" sz="2200" b="0" i="1" smtClean="0">
                        <a:latin typeface="Cambria Math" panose="02040503050406030204" pitchFamily="18" charset="0"/>
                      </a:rPr>
                      <m:t>27</m:t>
                    </m:r>
                    <m:d>
                      <m:dPr>
                        <m:ctrlPr>
                          <a:rPr lang="en-AU" sz="2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AU" sz="22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e>
                    </m:d>
                  </m:oMath>
                </a14:m>
                <a:r>
                  <a:rPr lang="en-AU" kern="0" dirty="0"/>
                  <a:t> </a:t>
                </a:r>
                <a14:m>
                  <m:oMath xmlns:m="http://schemas.openxmlformats.org/officeDocument/2006/math">
                    <m:r>
                      <a:rPr lang="en-AU" b="1" i="1" kern="0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⇐</m:t>
                    </m:r>
                  </m:oMath>
                </a14:m>
                <a:r>
                  <a:rPr lang="en-AU" kern="0" dirty="0"/>
                  <a:t> strong pointer to importance of AV correlation</a:t>
                </a:r>
              </a:p>
              <a:p>
                <a:r>
                  <a:rPr lang="en-AU" kern="0" dirty="0"/>
                  <a:t>Hadron scale: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AU" b="0" i="1" kern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AU" b="0" i="1" kern="0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AU" b="0" i="1" kern="0" smtClean="0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  <m:sup>
                        <m:r>
                          <a:rPr lang="en-AU" b="0" i="1" kern="0" smtClean="0">
                            <a:latin typeface="Cambria Math" panose="02040503050406030204" pitchFamily="18" charset="0"/>
                          </a:rPr>
                          <m:t>𝑢</m:t>
                        </m:r>
                      </m:sup>
                    </m:sSubSup>
                    <m:r>
                      <a:rPr lang="en-AU" b="0" i="1" kern="0" smtClean="0">
                        <a:latin typeface="Cambria Math" panose="02040503050406030204" pitchFamily="18" charset="0"/>
                      </a:rPr>
                      <m:t>+</m:t>
                    </m:r>
                    <m:sSubSup>
                      <m:sSubSupPr>
                        <m:ctrlPr>
                          <a:rPr lang="en-AU" b="0" i="1" kern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AU" b="0" i="1" kern="0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AU" b="0" i="1" kern="0" smtClean="0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  <m:sup>
                        <m:r>
                          <a:rPr lang="en-AU" b="0" i="1" kern="0" smtClean="0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AU" b="0" i="1" kern="0" smtClean="0">
                            <a:latin typeface="Cambria Math" panose="02040503050406030204" pitchFamily="18" charset="0"/>
                          </a:rPr>
                          <m:t> </m:t>
                        </m:r>
                      </m:sup>
                    </m:sSubSup>
                    <m:r>
                      <a:rPr lang="en-AU" b="0" i="1" kern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AU" i="1" kern="0">
                        <a:latin typeface="Cambria Math" panose="02040503050406030204" pitchFamily="18" charset="0"/>
                      </a:rPr>
                      <m:t>+</m:t>
                    </m:r>
                    <m:sSubSup>
                      <m:sSubSupPr>
                        <m:ctrlPr>
                          <a:rPr lang="en-AU" i="1" kern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AU" i="1" ker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AU" i="1" kern="0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  <m:sup>
                        <m:r>
                          <a:rPr lang="en-AU" b="0" i="1" kern="0" smtClean="0">
                            <a:latin typeface="Cambria Math" panose="02040503050406030204" pitchFamily="18" charset="0"/>
                          </a:rPr>
                          <m:t>𝑠</m:t>
                        </m:r>
                      </m:sup>
                    </m:sSubSup>
                    <m:r>
                      <a:rPr lang="en-AU" b="0" i="1" kern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AU" b="0" i="1" kern="0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en-AU" b="0" i="1" kern="0" smtClean="0">
                        <a:latin typeface="Cambria Math" panose="02040503050406030204" pitchFamily="18" charset="0"/>
                      </a:rPr>
                      <m:t>)=</m:t>
                    </m:r>
                    <m:r>
                      <a:rPr lang="en-AU" b="0" i="1" kern="0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en-AU" b="0" i="1" kern="0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AU" b="0" i="1" kern="0" smtClean="0">
                        <a:latin typeface="Cambria Math" panose="02040503050406030204" pitchFamily="18" charset="0"/>
                      </a:rPr>
                      <m:t>65</m:t>
                    </m:r>
                    <m:d>
                      <m:dPr>
                        <m:ctrlPr>
                          <a:rPr lang="en-AU" b="0" i="1" kern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AU" b="0" i="1" kern="0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d>
                    <m:r>
                      <a:rPr lang="en-AU" b="0" i="1" kern="0" smtClean="0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AU" kern="0" dirty="0"/>
                  <a:t> quarks carry 65% of the proton spin</a:t>
                </a:r>
              </a:p>
              <a:p>
                <a:r>
                  <a:rPr lang="en-AU" kern="0" dirty="0"/>
                  <a:t>Poincaré-covariant proton wave function: remaining 35% lodged with </a:t>
                </a:r>
                <a:r>
                  <a:rPr lang="en-AU" kern="0" dirty="0" err="1"/>
                  <a:t>quark+diquark</a:t>
                </a:r>
                <a:r>
                  <a:rPr lang="en-AU" kern="0" dirty="0"/>
                  <a:t> orbital angular momentum</a:t>
                </a:r>
              </a:p>
              <a:p>
                <a:r>
                  <a:rPr lang="en-AU" kern="0" dirty="0"/>
                  <a:t>Extended to entire octet of ground-state baryons: dressed-quarks carry 50(7)% of baryon spin at hadron scale </a:t>
                </a:r>
              </a:p>
            </p:txBody>
          </p:sp>
        </mc:Choice>
        <mc:Fallback xmlns="">
          <p:sp>
            <p:nvSpPr>
              <p:cNvPr id="10" name="Content Placeholder 2">
                <a:extLst>
                  <a:ext uri="{FF2B5EF4-FFF2-40B4-BE49-F238E27FC236}">
                    <a16:creationId xmlns:a16="http://schemas.microsoft.com/office/drawing/2014/main" id="{1371564A-3BC0-043C-6977-6C0F19904D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09599" y="3505200"/>
                <a:ext cx="10871201" cy="2667000"/>
              </a:xfrm>
              <a:prstGeom prst="rect">
                <a:avLst/>
              </a:prstGeom>
              <a:blipFill>
                <a:blip r:embed="rId4"/>
                <a:stretch>
                  <a:fillRect l="-617" b="-2055"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F6D12FE3-19EB-7262-0C3E-E458D0704C1B}"/>
              </a:ext>
            </a:extLst>
          </p:cNvPr>
          <p:cNvSpPr txBox="1"/>
          <p:nvPr/>
        </p:nvSpPr>
        <p:spPr>
          <a:xfrm>
            <a:off x="6431281" y="5906869"/>
            <a:ext cx="56083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i="1" dirty="0">
                <a:solidFill>
                  <a:schemeClr val="accent6">
                    <a:lumMod val="75000"/>
                  </a:schemeClr>
                </a:solidFill>
              </a:rPr>
              <a:t>Contact interaction analysis of octet baryon </a:t>
            </a:r>
            <a:r>
              <a:rPr lang="en-AU" sz="1200" i="1" dirty="0" err="1">
                <a:solidFill>
                  <a:schemeClr val="accent6">
                    <a:lumMod val="75000"/>
                  </a:schemeClr>
                </a:solidFill>
              </a:rPr>
              <a:t>axialvector</a:t>
            </a:r>
            <a:r>
              <a:rPr lang="en-AU" sz="1200" i="1" dirty="0">
                <a:solidFill>
                  <a:schemeClr val="accent6">
                    <a:lumMod val="75000"/>
                  </a:schemeClr>
                </a:solidFill>
              </a:rPr>
              <a:t> and pseudoscalar form factors</a:t>
            </a:r>
            <a:r>
              <a:rPr lang="en-AU" sz="1200" dirty="0">
                <a:solidFill>
                  <a:schemeClr val="accent6">
                    <a:lumMod val="75000"/>
                  </a:schemeClr>
                </a:solidFill>
              </a:rPr>
              <a:t>, Peng Cheng (</a:t>
            </a:r>
            <a:r>
              <a:rPr lang="ja-JP" altLang="en-US" sz="1200" dirty="0">
                <a:solidFill>
                  <a:schemeClr val="accent6">
                    <a:lumMod val="75000"/>
                  </a:schemeClr>
                </a:solidFill>
              </a:rPr>
              <a:t>程鹏</a:t>
            </a:r>
            <a:r>
              <a:rPr lang="en-US" altLang="ja-JP" sz="1200" dirty="0">
                <a:solidFill>
                  <a:schemeClr val="accent6">
                    <a:lumMod val="75000"/>
                  </a:schemeClr>
                </a:solidFill>
              </a:rPr>
              <a:t>), </a:t>
            </a:r>
            <a:r>
              <a:rPr lang="en-AU" sz="1200" dirty="0">
                <a:solidFill>
                  <a:schemeClr val="accent6">
                    <a:lumMod val="75000"/>
                  </a:schemeClr>
                </a:solidFill>
              </a:rPr>
              <a:t>Fernando E. Serna, Zhao-Qian Yao (</a:t>
            </a:r>
            <a:r>
              <a:rPr lang="ja-JP" altLang="en-US" sz="1200" dirty="0">
                <a:solidFill>
                  <a:schemeClr val="accent6">
                    <a:lumMod val="75000"/>
                  </a:schemeClr>
                </a:solidFill>
              </a:rPr>
              <a:t>姚照千</a:t>
            </a:r>
            <a:r>
              <a:rPr lang="en-US" altLang="ja-JP" sz="1200" dirty="0">
                <a:solidFill>
                  <a:schemeClr val="accent6">
                    <a:lumMod val="75000"/>
                  </a:schemeClr>
                </a:solidFill>
              </a:rPr>
              <a:t>) et al.</a:t>
            </a:r>
            <a:r>
              <a:rPr lang="en-AU" sz="1200" dirty="0">
                <a:solidFill>
                  <a:schemeClr val="accent6">
                    <a:lumMod val="75000"/>
                  </a:schemeClr>
                </a:solidFill>
              </a:rPr>
              <a:t>, NJU-INP 063/22, e-Print: 2207.13811 [hep-</a:t>
            </a:r>
            <a:r>
              <a:rPr lang="en-AU" sz="1200" dirty="0" err="1">
                <a:solidFill>
                  <a:schemeClr val="accent6">
                    <a:lumMod val="75000"/>
                  </a:schemeClr>
                </a:solidFill>
              </a:rPr>
              <a:t>ph</a:t>
            </a:r>
            <a:r>
              <a:rPr lang="en-AU" sz="1200" dirty="0">
                <a:solidFill>
                  <a:schemeClr val="accent6">
                    <a:lumMod val="75000"/>
                  </a:schemeClr>
                </a:solidFill>
              </a:rPr>
              <a:t>], </a:t>
            </a:r>
            <a:r>
              <a:rPr lang="en-AU" sz="1200" b="0" i="0" u="none" strike="noStrike" dirty="0">
                <a:solidFill>
                  <a:srgbClr val="212121"/>
                </a:solidFill>
                <a:effectLst/>
                <a:hlinkClick r:id="rId5"/>
              </a:rPr>
              <a:t>Phys. Rev. D </a:t>
            </a:r>
            <a:r>
              <a:rPr lang="en-AU" sz="1200" b="1" i="0" u="none" strike="noStrike" dirty="0">
                <a:solidFill>
                  <a:srgbClr val="212121"/>
                </a:solidFill>
                <a:effectLst/>
                <a:hlinkClick r:id="rId5"/>
              </a:rPr>
              <a:t>106</a:t>
            </a:r>
            <a:r>
              <a:rPr lang="en-AU" sz="1200" b="0" i="0" u="none" strike="noStrike" dirty="0">
                <a:solidFill>
                  <a:srgbClr val="212121"/>
                </a:solidFill>
                <a:effectLst/>
                <a:hlinkClick r:id="rId5"/>
              </a:rPr>
              <a:t>,(2022) 054031</a:t>
            </a:r>
            <a:endParaRPr lang="en-AU" sz="12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986BD00-D33E-4696-B2CD-BD14DFEE742A}"/>
              </a:ext>
            </a:extLst>
          </p:cNvPr>
          <p:cNvSpPr txBox="1"/>
          <p:nvPr/>
        </p:nvSpPr>
        <p:spPr>
          <a:xfrm>
            <a:off x="7391400" y="2935069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i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Probability that scalar diquark only picture of proton is consistent with data = 1/7,100,000 </a:t>
            </a:r>
          </a:p>
        </p:txBody>
      </p:sp>
    </p:spTree>
    <p:extLst>
      <p:ext uri="{BB962C8B-B14F-4D97-AF65-F5344CB8AC3E}">
        <p14:creationId xmlns:p14="http://schemas.microsoft.com/office/powerpoint/2010/main" val="3258620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BE7A14-B903-4F08-BFA5-AB71A70E9F30}"/>
              </a:ext>
            </a:extLst>
          </p:cNvPr>
          <p:cNvSpPr>
            <a:spLocks noGrp="1"/>
          </p:cNvSpPr>
          <p:nvPr>
            <p:ph type="title"/>
          </p:nvPr>
        </p:nvSpPr>
        <p:spPr/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GB" sz="6000" i="1" dirty="0">
                <a:ln/>
                <a:solidFill>
                  <a:schemeClr val="accent3"/>
                </a:solidFill>
              </a:rPr>
              <a:t>Parton Distribution Functions</a:t>
            </a:r>
            <a:endParaRPr lang="en-US" sz="6000" i="1" dirty="0">
              <a:ln/>
              <a:solidFill>
                <a:schemeClr val="accent3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1BF165-AA29-4011-B880-9F5C20034D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D1D006-3878-41F0-8269-1B794FDD46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.                                       Summer JLab Hall A/C Meeting                                           (68)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630E09-5CE1-4256-92FB-EA6A8523CF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Roberts: cdroberts@nju.edu.cn  433 .. 23/06/29 09:45 .."Emergence of Hadron Mass and Structure "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E489B8-7578-49C7-B8F4-89C2E364D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41</a:t>
            </a:fld>
            <a:endParaRPr lang="en-US"/>
          </a:p>
        </p:txBody>
      </p:sp>
      <p:pic>
        <p:nvPicPr>
          <p:cNvPr id="8" name="Picture 7" descr="A picture containing chart&#10;&#10;Description automatically generated">
            <a:extLst>
              <a:ext uri="{FF2B5EF4-FFF2-40B4-BE49-F238E27FC236}">
                <a16:creationId xmlns:a16="http://schemas.microsoft.com/office/drawing/2014/main" id="{E0CC1D3C-C4F1-4BCF-BF52-A34A777318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398614"/>
            <a:ext cx="4872031" cy="365220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109761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514D1-A11B-4252-AAD1-C1BFF93476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1143000"/>
          </a:xfrm>
        </p:spPr>
        <p:txBody>
          <a:bodyPr wrap="square" anchor="t">
            <a:normAutofit/>
          </a:bodyPr>
          <a:lstStyle/>
          <a:p>
            <a:r>
              <a:rPr lang="en-US" dirty="0"/>
              <a:t>Proton and pion distribution functions in counterpoint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5323B7-6915-45F4-9DBD-5E09313DF9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 wrap="square" anchor="t">
            <a:normAutofit lnSpcReduction="10000"/>
          </a:bodyPr>
          <a:lstStyle/>
          <a:p>
            <a:pPr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Today, despite enormous expense of time and effort, much must still be learnt before proton and pion structure may be considered understood in terms of DFs</a:t>
            </a:r>
          </a:p>
          <a:p>
            <a:pPr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Most simply – </a:t>
            </a:r>
          </a:p>
          <a:p>
            <a:pPr marL="400050" lvl="1" indent="0">
              <a:spcBef>
                <a:spcPts val="600"/>
              </a:spcBef>
              <a:buNone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What are the differences, if any, between the distributions of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</a:rPr>
              <a:t>partons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 within the proton and the pion?</a:t>
            </a:r>
            <a:endParaRPr lang="en-US" sz="1800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The question of similarity/difference between proton and pion DFs has particular resonance today as science seeks to explain EHM</a:t>
            </a:r>
          </a:p>
          <a:p>
            <a:pPr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2000" dirty="0"/>
              <a:t>How are obvious macroscopic differences between protons and </a:t>
            </a:r>
            <a:r>
              <a:rPr lang="en-US" sz="2000" dirty="0" err="1"/>
              <a:t>pions</a:t>
            </a:r>
            <a:r>
              <a:rPr lang="en-US" sz="2000" dirty="0"/>
              <a:t> expressed in the structural features of these two bound-states? </a:t>
            </a:r>
            <a:endParaRPr lang="en-US" sz="20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AC881FAB-E3D0-4E9C-BBA2-FB13D92E19D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600" y="1682338"/>
            <a:ext cx="5384800" cy="4361688"/>
          </a:xfrm>
          <a:prstGeom prst="rect">
            <a:avLst/>
          </a:prstGeom>
          <a:noFill/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ED6ABD-390E-4334-9B50-27DA9578B4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88358" y="6629400"/>
            <a:ext cx="4394201" cy="228600"/>
          </a:xfrm>
        </p:spPr>
        <p:txBody>
          <a:bodyPr wrap="square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/>
              <a:t>.                                       Summer JLab Hall A/C Meeting                                           (68)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9A186F-96F5-4100-B381-8EE2AE334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76301" y="6307138"/>
            <a:ext cx="7922684" cy="228600"/>
          </a:xfrm>
        </p:spPr>
        <p:txBody>
          <a:bodyPr wrap="square" anchor="t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Craig Roberts: cdroberts@nju.edu.cn  433 .. 23/06/29 09:45 .."Emergence of Hadron Mass and Structure "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CF68E0-05F0-48F7-89BD-4C3042054A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80801" y="6489701"/>
            <a:ext cx="512233" cy="365125"/>
          </a:xfrm>
        </p:spPr>
        <p:txBody>
          <a:bodyPr wrap="square" anchor="t">
            <a:normAutofit/>
          </a:bodyPr>
          <a:lstStyle/>
          <a:p>
            <a:pPr>
              <a:spcAft>
                <a:spcPts val="600"/>
              </a:spcAft>
            </a:pPr>
            <a:fld id="{87034D8C-3CB4-402A-BC46-2AB14C0FE90A}" type="slidenum">
              <a:rPr lang="en-US" smtClean="0"/>
              <a:pPr>
                <a:spcAft>
                  <a:spcPts val="600"/>
                </a:spcAft>
              </a:pPr>
              <a:t>42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765AD88-4FF6-4855-B184-6B008B5F645D}"/>
              </a:ext>
            </a:extLst>
          </p:cNvPr>
          <p:cNvSpPr txBox="1"/>
          <p:nvPr/>
        </p:nvSpPr>
        <p:spPr>
          <a:xfrm>
            <a:off x="6629400" y="1622423"/>
            <a:ext cx="14935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proton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348B6F3-D36D-4AF9-B44B-A9B237ADE2E3}"/>
              </a:ext>
            </a:extLst>
          </p:cNvPr>
          <p:cNvSpPr txBox="1"/>
          <p:nvPr/>
        </p:nvSpPr>
        <p:spPr>
          <a:xfrm>
            <a:off x="9296400" y="1609863"/>
            <a:ext cx="14935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pion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8A772E6-DE60-F367-4189-C08289287EAA}"/>
              </a:ext>
            </a:extLst>
          </p:cNvPr>
          <p:cNvSpPr txBox="1"/>
          <p:nvPr/>
        </p:nvSpPr>
        <p:spPr>
          <a:xfrm flipH="1">
            <a:off x="6629400" y="1313006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C00000"/>
                </a:solidFill>
              </a:rPr>
              <a:t>massive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D07D46D-A3A7-B0C3-6DC0-94FF2DB49847}"/>
              </a:ext>
            </a:extLst>
          </p:cNvPr>
          <p:cNvSpPr txBox="1"/>
          <p:nvPr/>
        </p:nvSpPr>
        <p:spPr>
          <a:xfrm flipH="1">
            <a:off x="9296400" y="1342303"/>
            <a:ext cx="2054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C00000"/>
                </a:solidFill>
              </a:rPr>
              <a:t>almost massless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6785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E78EF-3932-4E67-A2E7-41B49CBCAC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Proton and pion distribution functions in counterpoint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77B1343-747A-476C-8DBB-1173C961530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1066800"/>
                <a:ext cx="7239000" cy="4906964"/>
              </a:xfrm>
            </p:spPr>
            <p:txBody>
              <a:bodyPr/>
              <a:lstStyle/>
              <a:p>
                <a:r>
                  <a:rPr lang="en-GB" dirty="0"/>
                  <a:t>Symmetry-preserving analyses using continuum Schwinger function methods (CSMs) deliver hadron scale DFs that agree with QCD constraints</a:t>
                </a:r>
              </a:p>
              <a:p>
                <a:r>
                  <a:rPr lang="en-GB" dirty="0"/>
                  <a:t>Valence-quark degrees-of-freedom carry all hadron’s momentum 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𝜁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sub>
                    </m:sSub>
                  </m:oMath>
                </a14:m>
                <a:r>
                  <a:rPr lang="en-GB" dirty="0"/>
                  <a:t>:</a:t>
                </a:r>
              </a:p>
              <a:p>
                <a:pPr>
                  <a:spcBef>
                    <a:spcPts val="900"/>
                  </a:spcBef>
                </a:pPr>
                <a:r>
                  <a:rPr lang="en-GB" dirty="0"/>
                  <a:t>Diquark correlations in proton, induced by EHM</a:t>
                </a:r>
              </a:p>
              <a:p>
                <a:pPr marL="800100" lvl="2" indent="0">
                  <a:buNone/>
                </a:pPr>
                <a:r>
                  <a:rPr lang="en-GB" sz="22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200" b="0" i="1" smtClean="0">
                            <a:latin typeface="Cambria Math" panose="02040503050406030204" pitchFamily="18" charset="0"/>
                          </a:rPr>
                          <m:t>⇒</m:t>
                        </m:r>
                        <m:r>
                          <a:rPr lang="en-GB" sz="2200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GB" sz="22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sub>
                    </m:sSub>
                    <m:r>
                      <a:rPr lang="en-GB" sz="22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sz="22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200" b="0" i="1" smtClean="0">
                        <a:latin typeface="Cambria Math" panose="02040503050406030204" pitchFamily="18" charset="0"/>
                      </a:rPr>
                      <m:t>)≠2</m:t>
                    </m:r>
                    <m:sSub>
                      <m:sSubPr>
                        <m:ctrlPr>
                          <a:rPr lang="en-GB" sz="2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2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GB" sz="22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sub>
                    </m:sSub>
                    <m:d>
                      <m:dPr>
                        <m:ctrlPr>
                          <a:rPr lang="en-GB" sz="2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2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endParaRPr lang="en-US" sz="2200" dirty="0"/>
              </a:p>
              <a:p>
                <a:r>
                  <a:rPr lang="en-US" dirty="0"/>
                  <a:t>Proton and pion valence-quark DFs have markedly different </a:t>
                </a:r>
                <a:r>
                  <a:rPr lang="en-US" dirty="0" err="1"/>
                  <a:t>behaviour</a:t>
                </a:r>
                <a:endParaRPr lang="en-US" dirty="0"/>
              </a:p>
              <a:p>
                <a:pPr lvl="1"/>
                <a14:m>
                  <m:oMath xmlns:m="http://schemas.openxmlformats.org/officeDocument/2006/math">
                    <m:sSup>
                      <m:sSupPr>
                        <m:ctrlPr>
                          <a:rPr lang="en-GB" sz="2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200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p>
                        <m:r>
                          <a:rPr lang="en-GB" sz="22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sup>
                    </m:sSup>
                    <m:r>
                      <a:rPr lang="en-GB" sz="22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sz="22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200" b="0" i="1" smtClean="0">
                        <a:latin typeface="Cambria Math" panose="02040503050406030204" pitchFamily="18" charset="0"/>
                      </a:rPr>
                      <m:t>;</m:t>
                    </m:r>
                    <m:sSub>
                      <m:sSubPr>
                        <m:ctrlPr>
                          <a:rPr lang="en-GB" sz="2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200" b="0" i="1" smtClean="0">
                            <a:latin typeface="Cambria Math" panose="02040503050406030204" pitchFamily="18" charset="0"/>
                          </a:rPr>
                          <m:t>𝜁</m:t>
                        </m:r>
                      </m:e>
                      <m:sub>
                        <m:r>
                          <a:rPr lang="en-GB" sz="2200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sub>
                    </m:sSub>
                    <m:r>
                      <a:rPr lang="en-GB" sz="22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200" dirty="0"/>
                  <a:t> is Nature’s most dilated DF</a:t>
                </a:r>
              </a:p>
              <a:p>
                <a:pPr marL="971550" lvl="1" indent="-514350">
                  <a:buFont typeface="+mj-lt"/>
                  <a:buAutoNum type="romanLcPeriod"/>
                </a:pPr>
                <a:r>
                  <a:rPr lang="en-US" sz="2200" dirty="0"/>
                  <a:t>“Obvious” because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GB" sz="2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200" b="0" i="1" smtClean="0">
                                <a:latin typeface="Cambria Math" panose="02040503050406030204" pitchFamily="18" charset="0"/>
                              </a:rPr>
                              <m:t>1−</m:t>
                            </m:r>
                            <m:r>
                              <a:rPr lang="en-GB" sz="22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  <m:sup>
                        <m:r>
                          <a:rPr lang="en-GB" sz="2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200" dirty="0"/>
                  <a:t> vs.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GB" sz="2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200" b="0" i="1" smtClean="0">
                                <a:latin typeface="Cambria Math" panose="02040503050406030204" pitchFamily="18" charset="0"/>
                              </a:rPr>
                              <m:t>1−</m:t>
                            </m:r>
                            <m:r>
                              <a:rPr lang="en-GB" sz="22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  <m:sup>
                        <m:r>
                          <a:rPr lang="en-GB" sz="22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behaviour</a:t>
                </a:r>
                <a:r>
                  <a:rPr lang="en-US" sz="2200" dirty="0"/>
                  <a:t> &amp; preservation of this unit difference under evolution</a:t>
                </a:r>
              </a:p>
              <a:p>
                <a:pPr marL="971550" lvl="1" indent="-514350">
                  <a:spcBef>
                    <a:spcPts val="0"/>
                  </a:spcBef>
                  <a:buFont typeface="+mj-lt"/>
                  <a:buAutoNum type="romanLcPeriod"/>
                </a:pPr>
                <a:r>
                  <a:rPr lang="en-US" sz="2200" dirty="0"/>
                  <a:t>Also “hidden” = strong EHM-induced broadening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77B1343-747A-476C-8DBB-1173C961530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066800"/>
                <a:ext cx="7239000" cy="4906964"/>
              </a:xfrm>
              <a:blipFill>
                <a:blip r:embed="rId2"/>
                <a:stretch>
                  <a:fillRect l="-926" t="-870" r="-1094" b="-2484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293C1A-EDA7-4E21-AA0E-FC5C061F6C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.                                       Summer JLab Hall A/C Meeting                                           (68)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D2DD44-39F5-4C04-A784-EF22937A90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Roberts: cdroberts@nju.edu.cn  433 .. 23/06/29 09:45 .."Emergence of Hadron Mass and Structure "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5B24E5-E491-4FC2-8747-B7E6F662A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43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8AC3599-7F5B-4CCE-B597-90B61AEE72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53639" y="809179"/>
            <a:ext cx="4158025" cy="545888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8F01C66-BA3E-42A8-9A74-862DF1BB8C3B}"/>
              </a:ext>
            </a:extLst>
          </p:cNvPr>
          <p:cNvSpPr txBox="1"/>
          <p:nvPr/>
        </p:nvSpPr>
        <p:spPr>
          <a:xfrm>
            <a:off x="10668000" y="3962400"/>
            <a:ext cx="122546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C00000"/>
                </a:solidFill>
              </a:rPr>
              <a:t>u in proton</a:t>
            </a:r>
          </a:p>
          <a:p>
            <a:r>
              <a:rPr lang="en-GB" dirty="0">
                <a:solidFill>
                  <a:schemeClr val="accent3">
                    <a:lumMod val="75000"/>
                  </a:schemeClr>
                </a:solidFill>
              </a:rPr>
              <a:t>d in proton</a:t>
            </a:r>
          </a:p>
          <a:p>
            <a:r>
              <a:rPr lang="en-GB" dirty="0">
                <a:solidFill>
                  <a:srgbClr val="008000"/>
                </a:solidFill>
              </a:rPr>
              <a:t>u in pion</a:t>
            </a:r>
            <a:endParaRPr lang="en-US" dirty="0">
              <a:solidFill>
                <a:srgbClr val="008000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CB7BF20-1E83-4DF8-ABA2-1E5DB772F5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2514600"/>
            <a:ext cx="4267200" cy="4448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F27DCED-124A-4582-8812-6C73F4E9200F}"/>
              </a:ext>
            </a:extLst>
          </p:cNvPr>
          <p:cNvSpPr txBox="1"/>
          <p:nvPr/>
        </p:nvSpPr>
        <p:spPr>
          <a:xfrm>
            <a:off x="609600" y="622626"/>
            <a:ext cx="5943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i="1" dirty="0">
                <a:solidFill>
                  <a:schemeClr val="accent1">
                    <a:lumMod val="75000"/>
                  </a:schemeClr>
                </a:solidFill>
              </a:rPr>
              <a:t>Proton and pion distribution functions in counterpoint</a:t>
            </a:r>
            <a:r>
              <a:rPr lang="en-GB" sz="1400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en-GB" sz="1400" dirty="0" err="1">
                <a:solidFill>
                  <a:schemeClr val="accent1">
                    <a:lumMod val="75000"/>
                  </a:schemeClr>
                </a:solidFill>
              </a:rPr>
              <a:t>Ya</a:t>
            </a:r>
            <a:r>
              <a:rPr lang="en-GB" sz="1400" dirty="0">
                <a:solidFill>
                  <a:schemeClr val="accent1">
                    <a:lumMod val="75000"/>
                  </a:schemeClr>
                </a:solidFill>
              </a:rPr>
              <a:t> Lu (</a:t>
            </a:r>
            <a:r>
              <a:rPr lang="ja-JP" altLang="en-US" sz="1400" dirty="0">
                <a:solidFill>
                  <a:schemeClr val="accent1">
                    <a:lumMod val="75000"/>
                  </a:schemeClr>
                </a:solidFill>
              </a:rPr>
              <a:t>陆亚</a:t>
            </a:r>
            <a:r>
              <a:rPr lang="en-US" altLang="ja-JP" sz="1400" dirty="0">
                <a:solidFill>
                  <a:schemeClr val="accent1">
                    <a:lumMod val="75000"/>
                  </a:schemeClr>
                </a:solidFill>
              </a:rPr>
              <a:t>) </a:t>
            </a:r>
            <a:r>
              <a:rPr lang="en-US" altLang="ja-JP" sz="1400" i="1" dirty="0">
                <a:solidFill>
                  <a:schemeClr val="accent1">
                    <a:lumMod val="75000"/>
                  </a:schemeClr>
                </a:solidFill>
              </a:rPr>
              <a:t>et al</a:t>
            </a:r>
            <a:r>
              <a:rPr lang="en-US" altLang="ja-JP" sz="1400" dirty="0">
                <a:solidFill>
                  <a:schemeClr val="accent1">
                    <a:lumMod val="75000"/>
                  </a:schemeClr>
                </a:solidFill>
              </a:rPr>
              <a:t>.</a:t>
            </a:r>
            <a:r>
              <a:rPr lang="en-GB" sz="1400" dirty="0">
                <a:solidFill>
                  <a:schemeClr val="accent1">
                    <a:lumMod val="75000"/>
                  </a:schemeClr>
                </a:solidFill>
              </a:rPr>
              <a:t>, </a:t>
            </a:r>
          </a:p>
          <a:p>
            <a:r>
              <a:rPr lang="en-GB" sz="1400" dirty="0">
                <a:solidFill>
                  <a:schemeClr val="accent1">
                    <a:lumMod val="75000"/>
                  </a:schemeClr>
                </a:solidFill>
              </a:rPr>
              <a:t>NJU-INP 056/22, e-Print: 2203.00753 [hep-</a:t>
            </a:r>
            <a:r>
              <a:rPr lang="en-GB" sz="1400" dirty="0" err="1">
                <a:solidFill>
                  <a:schemeClr val="accent1">
                    <a:lumMod val="75000"/>
                  </a:schemeClr>
                </a:solidFill>
              </a:rPr>
              <a:t>ph</a:t>
            </a:r>
            <a:r>
              <a:rPr lang="en-GB" sz="1400" dirty="0">
                <a:solidFill>
                  <a:schemeClr val="accent1">
                    <a:lumMod val="75000"/>
                  </a:schemeClr>
                </a:solidFill>
              </a:rPr>
              <a:t>], Phys. Lett. B 830 (2022) 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137130</a:t>
            </a:r>
            <a:r>
              <a:rPr lang="en-GB" sz="1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endParaRPr lang="en-US" sz="1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7B1AA22-F929-4622-8A50-336203DF1A20}"/>
              </a:ext>
            </a:extLst>
          </p:cNvPr>
          <p:cNvSpPr txBox="1"/>
          <p:nvPr/>
        </p:nvSpPr>
        <p:spPr>
          <a:xfrm>
            <a:off x="10909128" y="1851026"/>
            <a:ext cx="98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8000"/>
                </a:solidFill>
              </a:rPr>
              <a:t>dilation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33FA8A5-E840-4859-B4F6-3DE6455B6A35}"/>
              </a:ext>
            </a:extLst>
          </p:cNvPr>
          <p:cNvSpPr txBox="1"/>
          <p:nvPr/>
        </p:nvSpPr>
        <p:spPr>
          <a:xfrm>
            <a:off x="10788564" y="5042439"/>
            <a:ext cx="98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8000"/>
                </a:solidFill>
              </a:rPr>
              <a:t>dilation</a:t>
            </a:r>
            <a:endParaRPr lang="en-US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3704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BB5EB4-CE17-4FEF-B393-4EEC6E2E81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Proton and pion distribution functions in counterpoint</a:t>
            </a:r>
            <a:br>
              <a:rPr lang="en-US" dirty="0"/>
            </a:br>
            <a:r>
              <a:rPr lang="en-GB" dirty="0"/>
              <a:t>– </a:t>
            </a:r>
            <a:r>
              <a:rPr lang="en-US" dirty="0"/>
              <a:t>glue and sea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27685D-58C8-48CA-A1E0-2055B1D654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19201"/>
            <a:ext cx="8001000" cy="4906964"/>
          </a:xfrm>
        </p:spPr>
        <p:txBody>
          <a:bodyPr/>
          <a:lstStyle/>
          <a:p>
            <a:r>
              <a:rPr lang="en-US" dirty="0"/>
              <a:t>Predicted CSM glue-in-pion DF is confirmed by recent </a:t>
            </a:r>
            <a:r>
              <a:rPr lang="en-US" dirty="0" err="1"/>
              <a:t>lQCD</a:t>
            </a:r>
            <a:r>
              <a:rPr lang="en-US" dirty="0"/>
              <a:t> calculation </a:t>
            </a:r>
          </a:p>
          <a:p>
            <a:pPr marL="800100" lvl="2" indent="0">
              <a:spcBef>
                <a:spcPts val="0"/>
              </a:spcBef>
              <a:buNone/>
            </a:pPr>
            <a:r>
              <a:rPr lang="en-US" sz="1400" dirty="0"/>
              <a:t>[</a:t>
            </a:r>
            <a:r>
              <a:rPr lang="en-US" sz="1400" i="1" dirty="0"/>
              <a:t>Regarding the distribution of glue in the pion</a:t>
            </a:r>
            <a:r>
              <a:rPr lang="en-US" sz="1400" dirty="0"/>
              <a:t>, Lei Chang (</a:t>
            </a:r>
            <a:r>
              <a:rPr lang="en-US" sz="1400" dirty="0" err="1"/>
              <a:t>常雷</a:t>
            </a:r>
            <a:r>
              <a:rPr lang="en-US" sz="1400" dirty="0"/>
              <a:t>) and Craig D Roberts, e-Print: 2106.08451 [hep-</a:t>
            </a:r>
            <a:r>
              <a:rPr lang="en-US" sz="1400" dirty="0" err="1"/>
              <a:t>ph</a:t>
            </a:r>
            <a:r>
              <a:rPr lang="en-US" sz="1400" dirty="0"/>
              <a:t>], Chin. Phys. Lett. 38 (8) (2021) 081101/1-6]</a:t>
            </a:r>
          </a:p>
          <a:p>
            <a:r>
              <a:rPr lang="en-US" dirty="0"/>
              <a:t>Glue-in-π DF possess significantly more support on the valence domain than the glue-in-p DF </a:t>
            </a:r>
          </a:p>
          <a:p>
            <a:r>
              <a:rPr lang="en-US" dirty="0"/>
              <a:t>Sea-in-π DF possess significantly more support on the valence domain than sea-in-p DFs.</a:t>
            </a:r>
          </a:p>
          <a:p>
            <a:r>
              <a:rPr lang="en-US" i="1" dirty="0"/>
              <a:t>s</a:t>
            </a:r>
            <a:r>
              <a:rPr lang="en-US" dirty="0"/>
              <a:t> and </a:t>
            </a:r>
            <a:r>
              <a:rPr lang="en-US" i="1" dirty="0"/>
              <a:t>c</a:t>
            </a:r>
            <a:r>
              <a:rPr lang="en-US" dirty="0"/>
              <a:t> sea DFs are commensurate in size with those of the light-quark sea DFs</a:t>
            </a:r>
          </a:p>
          <a:p>
            <a:r>
              <a:rPr lang="en-US" dirty="0"/>
              <a:t>For s-and c-quarks, too, the pion DFs possess significantly greater support on the valence domain than the kindred proton DFs. </a:t>
            </a:r>
          </a:p>
          <a:p>
            <a:r>
              <a:rPr lang="en-US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These outcomes are measurable expressions of EHM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F80AC8-17A5-4881-9E22-953B66E58B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.                                       Summer JLab Hall A/C Meeting                                           (68)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1C64A7-49C7-403F-B94C-9E04EC3316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Roberts: cdroberts@nju.edu.cn  433 .. 23/06/29 09:45 .."Emergence of Hadron Mass and Structure "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A6E492-6489-4709-BBD5-B822FA3FE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44</a:t>
            </a:fld>
            <a:endParaRPr lang="en-US"/>
          </a:p>
        </p:txBody>
      </p:sp>
      <p:pic>
        <p:nvPicPr>
          <p:cNvPr id="8" name="Picture 7" descr="Chart, line chart, histogram&#10;&#10;Description automatically generated">
            <a:extLst>
              <a:ext uri="{FF2B5EF4-FFF2-40B4-BE49-F238E27FC236}">
                <a16:creationId xmlns:a16="http://schemas.microsoft.com/office/drawing/2014/main" id="{48E632F3-A0A9-4F28-90F9-118E39C1BA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1600" y="683872"/>
            <a:ext cx="2924175" cy="5945528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ACA2D86-7EA5-49B2-8F69-22252813D0DD}"/>
              </a:ext>
            </a:extLst>
          </p:cNvPr>
          <p:cNvCxnSpPr>
            <a:cxnSpLocks/>
          </p:cNvCxnSpPr>
          <p:nvPr/>
        </p:nvCxnSpPr>
        <p:spPr bwMode="auto">
          <a:xfrm flipV="1">
            <a:off x="8229600" y="1524000"/>
            <a:ext cx="3124200" cy="1072753"/>
          </a:xfrm>
          <a:prstGeom prst="straightConnector1">
            <a:avLst/>
          </a:prstGeom>
          <a:ln>
            <a:prstDash val="dash"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D05BF39-9344-4C52-A00A-57791A162B6E}"/>
              </a:ext>
            </a:extLst>
          </p:cNvPr>
          <p:cNvCxnSpPr>
            <a:cxnSpLocks/>
          </p:cNvCxnSpPr>
          <p:nvPr/>
        </p:nvCxnSpPr>
        <p:spPr bwMode="auto">
          <a:xfrm>
            <a:off x="8153400" y="3341291"/>
            <a:ext cx="3276600" cy="521891"/>
          </a:xfrm>
          <a:prstGeom prst="straightConnector1">
            <a:avLst/>
          </a:prstGeom>
          <a:ln>
            <a:prstDash val="dash"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EBAA48F-D431-4862-B101-8ADE5F15E2C3}"/>
              </a:ext>
            </a:extLst>
          </p:cNvPr>
          <p:cNvCxnSpPr>
            <a:cxnSpLocks/>
          </p:cNvCxnSpPr>
          <p:nvPr/>
        </p:nvCxnSpPr>
        <p:spPr bwMode="auto">
          <a:xfrm>
            <a:off x="8001000" y="5158384"/>
            <a:ext cx="3352800" cy="480415"/>
          </a:xfrm>
          <a:prstGeom prst="straightConnector1">
            <a:avLst/>
          </a:prstGeom>
          <a:ln>
            <a:prstDash val="dash"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7304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F4CEB1-C651-6416-DF6D-6FAFFC826E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AU" sz="3200" b="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“Intrinsic” Charm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D6B0D83-6331-BC60-C6E2-817DA25EA19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7186" y="1066800"/>
                <a:ext cx="11107614" cy="4525963"/>
              </a:xfrm>
            </p:spPr>
            <p:txBody>
              <a:bodyPr/>
              <a:lstStyle/>
              <a:p>
                <a:r>
                  <a:rPr lang="en-AU" dirty="0">
                    <a:ln w="0"/>
                    <a:solidFill>
                      <a:schemeClr val="accent3">
                        <a:lumMod val="75000"/>
                      </a:schemeClr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CSM              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AU" i="1" smtClean="0">
                            <a:ln w="0"/>
                            <a:solidFill>
                              <a:schemeClr val="accent3">
                                <a:lumMod val="75000"/>
                              </a:schemeClr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⟨"/>
                            <m:endChr m:val="⟩"/>
                            <m:ctrlPr>
                              <a:rPr lang="en-AU" i="1" smtClean="0">
                                <a:ln w="0"/>
                                <a:solidFill>
                                  <a:schemeClr val="accent3">
                                    <a:lumMod val="75000"/>
                                  </a:schemeClr>
                                </a:solidFill>
                                <a:effectLst>
                                  <a:outerShdw blurRad="38100" dist="25400" dir="5400000" algn="ctr" rotWithShape="0">
                                    <a:srgbClr val="6E747A">
                                      <a:alpha val="43000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AU" i="1" smtClean="0">
                                <a:ln w="0"/>
                                <a:solidFill>
                                  <a:schemeClr val="accent3">
                                    <a:lumMod val="75000"/>
                                  </a:schemeClr>
                                </a:solidFill>
                                <a:effectLst>
                                  <a:outerShdw blurRad="38100" dist="25400" dir="5400000" algn="ctr" rotWithShape="0">
                                    <a:srgbClr val="6E747A">
                                      <a:alpha val="43000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  <m:sub>
                        <m:r>
                          <a:rPr lang="en-AU" i="1" smtClean="0">
                            <a:ln w="0"/>
                            <a:solidFill>
                              <a:schemeClr val="accent3">
                                <a:lumMod val="75000"/>
                              </a:schemeClr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sSub>
                          <m:sSubPr>
                            <m:ctrlPr>
                              <a:rPr lang="en-AU" i="1" smtClean="0">
                                <a:ln w="0"/>
                                <a:solidFill>
                                  <a:schemeClr val="accent3">
                                    <a:lumMod val="75000"/>
                                  </a:schemeClr>
                                </a:solidFill>
                                <a:effectLst>
                                  <a:outerShdw blurRad="38100" dist="25400" dir="5400000" algn="ctr" rotWithShape="0">
                                    <a:srgbClr val="6E747A">
                                      <a:alpha val="43000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AU" i="1" smtClean="0">
                                <a:ln w="0"/>
                                <a:solidFill>
                                  <a:schemeClr val="accent3">
                                    <a:lumMod val="75000"/>
                                  </a:schemeClr>
                                </a:solidFill>
                                <a:effectLst>
                                  <a:outerShdw blurRad="38100" dist="25400" dir="5400000" algn="ctr" rotWithShape="0">
                                    <a:srgbClr val="6E747A">
                                      <a:alpha val="43000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𝜁</m:t>
                            </m:r>
                          </m:e>
                          <m:sub>
                            <m:r>
                              <a:rPr lang="en-AU" i="1" smtClean="0">
                                <a:ln w="0"/>
                                <a:solidFill>
                                  <a:schemeClr val="accent3">
                                    <a:lumMod val="75000"/>
                                  </a:schemeClr>
                                </a:solidFill>
                                <a:effectLst>
                                  <a:outerShdw blurRad="38100" dist="25400" dir="5400000" algn="ctr" rotWithShape="0">
                                    <a:srgbClr val="6E747A">
                                      <a:alpha val="43000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sup>
                    </m:sSubSup>
                    <m:r>
                      <a:rPr lang="en-AU" i="1" smtClean="0">
                        <a:ln w="0"/>
                        <a:solidFill>
                          <a:schemeClr val="accent3">
                            <a:lumMod val="75000"/>
                          </a:schemeClr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=1.32</m:t>
                    </m:r>
                    <m:d>
                      <m:dPr>
                        <m:ctrlPr>
                          <a:rPr lang="en-AU" i="1" smtClean="0">
                            <a:ln w="0"/>
                            <a:solidFill>
                              <a:schemeClr val="accent3">
                                <a:lumMod val="75000"/>
                              </a:schemeClr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AU" i="1" smtClean="0">
                            <a:ln w="0"/>
                            <a:solidFill>
                              <a:schemeClr val="accent3">
                                <a:lumMod val="75000"/>
                              </a:schemeClr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05</m:t>
                        </m:r>
                      </m:e>
                    </m:d>
                    <m:r>
                      <a:rPr lang="en-AU" i="1" smtClean="0">
                        <a:ln w="0"/>
                        <a:solidFill>
                          <a:schemeClr val="accent3">
                            <a:lumMod val="75000"/>
                          </a:schemeClr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%</m:t>
                    </m:r>
                  </m:oMath>
                </a14:m>
                <a:r>
                  <a:rPr lang="en-US" dirty="0">
                    <a:ln w="0"/>
                    <a:solidFill>
                      <a:schemeClr val="accent3">
                        <a:lumMod val="75000"/>
                      </a:schemeClr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AU" i="1">
                            <a:ln w="0"/>
                            <a:solidFill>
                              <a:schemeClr val="accent3">
                                <a:lumMod val="75000"/>
                              </a:schemeClr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⟨"/>
                            <m:endChr m:val="⟩"/>
                            <m:ctrlPr>
                              <a:rPr lang="en-AU" i="1">
                                <a:ln w="0"/>
                                <a:solidFill>
                                  <a:schemeClr val="accent3">
                                    <a:lumMod val="75000"/>
                                  </a:schemeClr>
                                </a:solidFill>
                                <a:effectLst>
                                  <a:outerShdw blurRad="38100" dist="25400" dir="5400000" algn="ctr" rotWithShape="0">
                                    <a:srgbClr val="6E747A">
                                      <a:alpha val="43000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AU" i="1">
                                <a:ln w="0"/>
                                <a:solidFill>
                                  <a:schemeClr val="accent3">
                                    <a:lumMod val="75000"/>
                                  </a:schemeClr>
                                </a:solidFill>
                                <a:effectLst>
                                  <a:outerShdw blurRad="38100" dist="25400" dir="5400000" algn="ctr" rotWithShape="0">
                                    <a:srgbClr val="6E747A">
                                      <a:alpha val="43000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  <m:sub>
                        <m:r>
                          <a:rPr lang="en-AU" i="1">
                            <a:ln w="0"/>
                            <a:solidFill>
                              <a:schemeClr val="accent3">
                                <a:lumMod val="75000"/>
                              </a:schemeClr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sSub>
                          <m:sSubPr>
                            <m:ctrlPr>
                              <a:rPr lang="en-AU" i="1">
                                <a:ln w="0"/>
                                <a:solidFill>
                                  <a:schemeClr val="accent3">
                                    <a:lumMod val="75000"/>
                                  </a:schemeClr>
                                </a:solidFill>
                                <a:effectLst>
                                  <a:outerShdw blurRad="38100" dist="25400" dir="5400000" algn="ctr" rotWithShape="0">
                                    <a:srgbClr val="6E747A">
                                      <a:alpha val="43000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AU" i="1">
                                <a:ln w="0"/>
                                <a:solidFill>
                                  <a:schemeClr val="accent3">
                                    <a:lumMod val="75000"/>
                                  </a:schemeClr>
                                </a:solidFill>
                                <a:effectLst>
                                  <a:outerShdw blurRad="38100" dist="25400" dir="5400000" algn="ctr" rotWithShape="0">
                                    <a:srgbClr val="6E747A">
                                      <a:alpha val="43000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𝜁</m:t>
                            </m:r>
                          </m:e>
                          <m:sub>
                            <m:r>
                              <a:rPr lang="en-AU" i="1" smtClean="0">
                                <a:ln w="0"/>
                                <a:solidFill>
                                  <a:schemeClr val="accent3">
                                    <a:lumMod val="75000"/>
                                  </a:schemeClr>
                                </a:solidFill>
                                <a:effectLst>
                                  <a:outerShdw blurRad="38100" dist="25400" dir="5400000" algn="ctr" rotWithShape="0">
                                    <a:srgbClr val="6E747A">
                                      <a:alpha val="43000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sup>
                    </m:sSubSup>
                    <m:r>
                      <a:rPr lang="en-AU" i="1">
                        <a:ln w="0"/>
                        <a:solidFill>
                          <a:schemeClr val="accent3">
                            <a:lumMod val="75000"/>
                          </a:schemeClr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=1.</m:t>
                    </m:r>
                    <m:r>
                      <a:rPr lang="en-AU" i="1" smtClean="0">
                        <a:ln w="0"/>
                        <a:solidFill>
                          <a:schemeClr val="accent3">
                            <a:lumMod val="75000"/>
                          </a:schemeClr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86</m:t>
                    </m:r>
                    <m:d>
                      <m:dPr>
                        <m:ctrlPr>
                          <a:rPr lang="en-AU" i="1">
                            <a:ln w="0"/>
                            <a:solidFill>
                              <a:schemeClr val="accent3">
                                <a:lumMod val="75000"/>
                              </a:schemeClr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AU" i="1" smtClean="0">
                            <a:ln w="0"/>
                            <a:solidFill>
                              <a:schemeClr val="accent3">
                                <a:lumMod val="75000"/>
                              </a:schemeClr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06</m:t>
                        </m:r>
                      </m:e>
                    </m:d>
                    <m:r>
                      <a:rPr lang="en-AU" i="1">
                        <a:ln w="0"/>
                        <a:solidFill>
                          <a:schemeClr val="accent3">
                            <a:lumMod val="75000"/>
                          </a:schemeClr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%</m:t>
                    </m:r>
                  </m:oMath>
                </a14:m>
                <a:r>
                  <a:rPr lang="en-US" dirty="0">
                    <a:ln w="0"/>
                    <a:solidFill>
                      <a:schemeClr val="accent3">
                        <a:lumMod val="75000"/>
                      </a:schemeClr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 </a:t>
                </a:r>
              </a:p>
              <a:p>
                <a:pPr marL="0" indent="0">
                  <a:buNone/>
                </a:pPr>
                <a:r>
                  <a:rPr lang="en-US" i="1" dirty="0">
                    <a:ln w="0"/>
                    <a:solidFill>
                      <a:schemeClr val="accent3">
                        <a:lumMod val="75000"/>
                      </a:schemeClr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      cf</a:t>
                </a:r>
                <a:r>
                  <a:rPr lang="en-US" dirty="0">
                    <a:ln w="0"/>
                    <a:solidFill>
                      <a:schemeClr val="accent3">
                        <a:lumMod val="75000"/>
                      </a:schemeClr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. Phen. fits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AU" i="1">
                            <a:ln w="0"/>
                            <a:solidFill>
                              <a:schemeClr val="accent3">
                                <a:lumMod val="75000"/>
                              </a:schemeClr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⟨"/>
                            <m:endChr m:val="⟩"/>
                            <m:ctrlPr>
                              <a:rPr lang="en-AU" i="1">
                                <a:ln w="0"/>
                                <a:solidFill>
                                  <a:schemeClr val="accent3">
                                    <a:lumMod val="75000"/>
                                  </a:schemeClr>
                                </a:solidFill>
                                <a:effectLst>
                                  <a:outerShdw blurRad="38100" dist="25400" dir="5400000" algn="ctr" rotWithShape="0">
                                    <a:srgbClr val="6E747A">
                                      <a:alpha val="43000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AU" i="1">
                                <a:ln w="0"/>
                                <a:solidFill>
                                  <a:schemeClr val="accent3">
                                    <a:lumMod val="75000"/>
                                  </a:schemeClr>
                                </a:solidFill>
                                <a:effectLst>
                                  <a:outerShdw blurRad="38100" dist="25400" dir="5400000" algn="ctr" rotWithShape="0">
                                    <a:srgbClr val="6E747A">
                                      <a:alpha val="43000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  <m:sub>
                        <m:r>
                          <a:rPr lang="en-AU" i="1">
                            <a:ln w="0"/>
                            <a:solidFill>
                              <a:schemeClr val="accent3">
                                <a:lumMod val="75000"/>
                              </a:schemeClr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sSub>
                          <m:sSubPr>
                            <m:ctrlPr>
                              <a:rPr lang="en-AU" i="1">
                                <a:ln w="0"/>
                                <a:solidFill>
                                  <a:schemeClr val="accent3">
                                    <a:lumMod val="75000"/>
                                  </a:schemeClr>
                                </a:solidFill>
                                <a:effectLst>
                                  <a:outerShdw blurRad="38100" dist="25400" dir="5400000" algn="ctr" rotWithShape="0">
                                    <a:srgbClr val="6E747A">
                                      <a:alpha val="43000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AU" i="1">
                                <a:ln w="0"/>
                                <a:solidFill>
                                  <a:schemeClr val="accent3">
                                    <a:lumMod val="75000"/>
                                  </a:schemeClr>
                                </a:solidFill>
                                <a:effectLst>
                                  <a:outerShdw blurRad="38100" dist="25400" dir="5400000" algn="ctr" rotWithShape="0">
                                    <a:srgbClr val="6E747A">
                                      <a:alpha val="43000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𝜁</m:t>
                            </m:r>
                          </m:e>
                          <m:sub>
                            <m:r>
                              <a:rPr lang="en-AU" i="1">
                                <a:ln w="0"/>
                                <a:solidFill>
                                  <a:schemeClr val="accent3">
                                    <a:lumMod val="75000"/>
                                  </a:schemeClr>
                                </a:solidFill>
                                <a:effectLst>
                                  <a:outerShdw blurRad="38100" dist="25400" dir="5400000" algn="ctr" rotWithShape="0">
                                    <a:srgbClr val="6E747A">
                                      <a:alpha val="43000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sup>
                    </m:sSubSup>
                    <m:r>
                      <a:rPr lang="en-AU" i="1">
                        <a:ln w="0"/>
                        <a:solidFill>
                          <a:schemeClr val="accent3">
                            <a:lumMod val="75000"/>
                          </a:schemeClr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=1.</m:t>
                    </m:r>
                    <m:r>
                      <a:rPr lang="en-AU" i="1" smtClean="0">
                        <a:ln w="0"/>
                        <a:solidFill>
                          <a:schemeClr val="accent3">
                            <a:lumMod val="75000"/>
                          </a:schemeClr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7</m:t>
                    </m:r>
                    <m:d>
                      <m:dPr>
                        <m:ctrlPr>
                          <a:rPr lang="en-AU" i="1">
                            <a:ln w="0"/>
                            <a:solidFill>
                              <a:schemeClr val="accent3">
                                <a:lumMod val="75000"/>
                              </a:schemeClr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AU" i="1" smtClean="0">
                            <a:ln w="0"/>
                            <a:solidFill>
                              <a:schemeClr val="accent3">
                                <a:lumMod val="75000"/>
                              </a:schemeClr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4</m:t>
                        </m:r>
                      </m:e>
                    </m:d>
                    <m:r>
                      <a:rPr lang="en-AU" i="1">
                        <a:ln w="0"/>
                        <a:solidFill>
                          <a:schemeClr val="accent3">
                            <a:lumMod val="75000"/>
                          </a:schemeClr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%</m:t>
                    </m:r>
                  </m:oMath>
                </a14:m>
                <a:r>
                  <a:rPr lang="en-US" dirty="0">
                    <a:ln w="0"/>
                    <a:solidFill>
                      <a:schemeClr val="accent3">
                        <a:lumMod val="75000"/>
                      </a:schemeClr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,   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AU" i="1">
                            <a:ln w="0"/>
                            <a:solidFill>
                              <a:schemeClr val="accent3">
                                <a:lumMod val="75000"/>
                              </a:schemeClr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⟨"/>
                            <m:endChr m:val="⟩"/>
                            <m:ctrlPr>
                              <a:rPr lang="en-AU" i="1">
                                <a:ln w="0"/>
                                <a:solidFill>
                                  <a:schemeClr val="accent3">
                                    <a:lumMod val="75000"/>
                                  </a:schemeClr>
                                </a:solidFill>
                                <a:effectLst>
                                  <a:outerShdw blurRad="38100" dist="25400" dir="5400000" algn="ctr" rotWithShape="0">
                                    <a:srgbClr val="6E747A">
                                      <a:alpha val="43000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AU" i="1">
                                <a:ln w="0"/>
                                <a:solidFill>
                                  <a:schemeClr val="accent3">
                                    <a:lumMod val="75000"/>
                                  </a:schemeClr>
                                </a:solidFill>
                                <a:effectLst>
                                  <a:outerShdw blurRad="38100" dist="25400" dir="5400000" algn="ctr" rotWithShape="0">
                                    <a:srgbClr val="6E747A">
                                      <a:alpha val="43000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  <m:sub>
                        <m:r>
                          <a:rPr lang="en-AU" i="1">
                            <a:ln w="0"/>
                            <a:solidFill>
                              <a:schemeClr val="accent3">
                                <a:lumMod val="75000"/>
                              </a:schemeClr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sSub>
                          <m:sSubPr>
                            <m:ctrlPr>
                              <a:rPr lang="en-AU" i="1">
                                <a:ln w="0"/>
                                <a:solidFill>
                                  <a:schemeClr val="accent3">
                                    <a:lumMod val="75000"/>
                                  </a:schemeClr>
                                </a:solidFill>
                                <a:effectLst>
                                  <a:outerShdw blurRad="38100" dist="25400" dir="5400000" algn="ctr" rotWithShape="0">
                                    <a:srgbClr val="6E747A">
                                      <a:alpha val="43000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AU" i="1">
                                <a:ln w="0"/>
                                <a:solidFill>
                                  <a:schemeClr val="accent3">
                                    <a:lumMod val="75000"/>
                                  </a:schemeClr>
                                </a:solidFill>
                                <a:effectLst>
                                  <a:outerShdw blurRad="38100" dist="25400" dir="5400000" algn="ctr" rotWithShape="0">
                                    <a:srgbClr val="6E747A">
                                      <a:alpha val="43000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𝜁</m:t>
                            </m:r>
                          </m:e>
                          <m:sub>
                            <m:r>
                              <a:rPr lang="en-AU" i="1">
                                <a:ln w="0"/>
                                <a:solidFill>
                                  <a:schemeClr val="accent3">
                                    <a:lumMod val="75000"/>
                                  </a:schemeClr>
                                </a:solidFill>
                                <a:effectLst>
                                  <a:outerShdw blurRad="38100" dist="25400" dir="5400000" algn="ctr" rotWithShape="0">
                                    <a:srgbClr val="6E747A">
                                      <a:alpha val="43000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sup>
                    </m:sSubSup>
                    <m:r>
                      <a:rPr lang="en-AU" i="1">
                        <a:ln w="0"/>
                        <a:solidFill>
                          <a:schemeClr val="accent3">
                            <a:lumMod val="75000"/>
                          </a:schemeClr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=</m:t>
                    </m:r>
                    <m:r>
                      <a:rPr lang="en-AU" i="1" smtClean="0">
                        <a:ln w="0"/>
                        <a:solidFill>
                          <a:schemeClr val="accent3">
                            <a:lumMod val="75000"/>
                          </a:schemeClr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2.5</m:t>
                    </m:r>
                    <m:d>
                      <m:dPr>
                        <m:ctrlPr>
                          <a:rPr lang="en-AU" i="1">
                            <a:ln w="0"/>
                            <a:solidFill>
                              <a:schemeClr val="accent3">
                                <a:lumMod val="75000"/>
                              </a:schemeClr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AU" i="1" smtClean="0">
                            <a:ln w="0"/>
                            <a:solidFill>
                              <a:schemeClr val="accent3">
                                <a:lumMod val="75000"/>
                              </a:schemeClr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4</m:t>
                        </m:r>
                      </m:e>
                    </m:d>
                    <m:r>
                      <a:rPr lang="en-AU" i="1">
                        <a:ln w="0"/>
                        <a:solidFill>
                          <a:schemeClr val="accent3">
                            <a:lumMod val="75000"/>
                          </a:schemeClr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%</m:t>
                    </m:r>
                  </m:oMath>
                </a14:m>
                <a:endParaRPr lang="en-US" dirty="0">
                  <a:ln w="0"/>
                  <a:solidFill>
                    <a:schemeClr val="accent3">
                      <a:lumMod val="75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  <a:p>
                <a:pPr>
                  <a:spcBef>
                    <a:spcPts val="1200"/>
                  </a:spcBef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AU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i="1">
                            <a:latin typeface="Cambria Math" panose="02040503050406030204" pitchFamily="18" charset="0"/>
                          </a:rPr>
                          <m:t>𝜁</m:t>
                        </m:r>
                      </m:e>
                      <m:sub>
                        <m:r>
                          <a:rPr lang="en-AU" i="1">
                            <a:latin typeface="Cambria Math" panose="02040503050406030204" pitchFamily="18" charset="0"/>
                          </a:rPr>
                          <m:t>𝐻</m:t>
                        </m:r>
                      </m:sub>
                    </m:sSub>
                    <m:r>
                      <a:rPr lang="en-AU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dirty="0"/>
                  <a:t> scale whereat valence quasiparticle degrees-of-freedom carry all measurable hadron properties</a:t>
                </a:r>
              </a:p>
              <a:p>
                <a:pPr>
                  <a:spcBef>
                    <a:spcPts val="600"/>
                  </a:spcBef>
                </a:pPr>
                <a:r>
                  <a:rPr lang="en-US" dirty="0"/>
                  <a:t>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AU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i="1">
                            <a:latin typeface="Cambria Math" panose="02040503050406030204" pitchFamily="18" charset="0"/>
                          </a:rPr>
                          <m:t>𝜁</m:t>
                        </m:r>
                      </m:e>
                      <m:sub>
                        <m:r>
                          <a:rPr lang="en-AU" i="1">
                            <a:latin typeface="Cambria Math" panose="02040503050406030204" pitchFamily="18" charset="0"/>
                          </a:rPr>
                          <m:t>𝐻</m:t>
                        </m:r>
                      </m:sub>
                    </m:sSub>
                  </m:oMath>
                </a14:m>
                <a:r>
                  <a:rPr lang="en-US" dirty="0"/>
                  <a:t>, Fock space components, which might be interpreted as intrinsic charm, are sublimated into nonperturbatively computed </a:t>
                </a:r>
                <a14:m>
                  <m:oMath xmlns:m="http://schemas.openxmlformats.org/officeDocument/2006/math">
                    <m:r>
                      <a:rPr lang="en-AU" i="1">
                        <a:latin typeface="Cambria Math" panose="02040503050406030204" pitchFamily="18" charset="0"/>
                      </a:rPr>
                      <m:t>𝜁</m:t>
                    </m:r>
                    <m:r>
                      <a:rPr lang="en-AU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AU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i="1">
                            <a:latin typeface="Cambria Math" panose="02040503050406030204" pitchFamily="18" charset="0"/>
                          </a:rPr>
                          <m:t>𝜁</m:t>
                        </m:r>
                      </m:e>
                      <m:sub>
                        <m:r>
                          <a:rPr lang="en-AU" i="1">
                            <a:latin typeface="Cambria Math" panose="02040503050406030204" pitchFamily="18" charset="0"/>
                          </a:rPr>
                          <m:t>𝐻</m:t>
                        </m:r>
                      </m:sub>
                    </m:sSub>
                  </m:oMath>
                </a14:m>
                <a:r>
                  <a:rPr lang="en-US" dirty="0"/>
                  <a:t> Schwinger functions</a:t>
                </a:r>
              </a:p>
              <a:p>
                <a:r>
                  <a:rPr lang="en-US" dirty="0"/>
                  <a:t>Significant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dirty="0"/>
                  <a:t> quark momentum fraction obtained under nonperturbative evolution 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AU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i="1">
                            <a:latin typeface="Cambria Math" panose="02040503050406030204" pitchFamily="18" charset="0"/>
                          </a:rPr>
                          <m:t>𝜁</m:t>
                        </m:r>
                      </m:e>
                      <m:sub>
                        <m:r>
                          <a:rPr lang="en-AU" i="1">
                            <a:latin typeface="Cambria Math" panose="02040503050406030204" pitchFamily="18" charset="0"/>
                          </a:rPr>
                          <m:t>𝐻</m:t>
                        </m:r>
                      </m:sub>
                    </m:sSub>
                    <m:r>
                      <a:rPr lang="en-AU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without recourse to “intrinsic charm” </a:t>
                </a:r>
              </a:p>
              <a:p>
                <a:r>
                  <a:rPr lang="en-US" dirty="0"/>
                  <a:t>Outcome largely independent of explicit form of nonperturbative</a:t>
                </a:r>
                <a:r>
                  <a:rPr lang="en-US" b="1" dirty="0"/>
                  <a:t> </a:t>
                </a:r>
                <a:r>
                  <a:rPr lang="en-US" dirty="0"/>
                  <a:t>effective charge </a:t>
                </a:r>
                <a14:m>
                  <m:oMath xmlns:m="http://schemas.openxmlformats.org/officeDocument/2006/math">
                    <m:r>
                      <a:rPr lang="en-AU" b="0" i="0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AU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1ℓ</m:t>
                        </m:r>
                      </m:sub>
                    </m:sSub>
                    <m:r>
                      <a:rPr lang="en-AU" b="0" i="1" smtClean="0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AU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p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AU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pPr>
                  <a:spcBef>
                    <a:spcPts val="1200"/>
                  </a:spcBef>
                </a:pPr>
                <a:r>
                  <a:rPr lang="en-US" sz="2400" i="1" dirty="0">
                    <a:ln w="0"/>
                    <a:solidFill>
                      <a:srgbClr val="FF0000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Recent claims of “intrinsic charm discovery” might be overstated</a:t>
                </a:r>
              </a:p>
              <a:p>
                <a:pPr>
                  <a:spcBef>
                    <a:spcPts val="1200"/>
                  </a:spcBef>
                </a:pPr>
                <a:r>
                  <a:rPr lang="en-US" dirty="0"/>
                  <a:t>Notwithstanding size of predicted fractions, CSM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AU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p>
                    </m:sSubSup>
                    <m:r>
                      <a:rPr lang="en-AU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AU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AU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have sea quark profiles.</a:t>
                </a:r>
              </a:p>
              <a:p>
                <a:r>
                  <a:rPr lang="en-US" dirty="0"/>
                  <a:t>One is thus led to re-evaluate what is meant by intrinsic charm in any hadron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D6B0D83-6331-BC60-C6E2-817DA25EA19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7186" y="1066800"/>
                <a:ext cx="11107614" cy="4525963"/>
              </a:xfrm>
              <a:blipFill>
                <a:blip r:embed="rId2"/>
                <a:stretch>
                  <a:fillRect l="-933" r="-1207" b="-15768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76E30F-9E95-EB26-6B74-75DACF58BA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.                                       Summer JLab Hall A/C Meeting                                           (68)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E9C144-A93A-8E9F-1CD4-9B3998E887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Roberts: cdroberts@nju.edu.cn  433 .. 23/06/29 09:45 .."Emergence of Hadron Mass and Structure "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242EFB-8A17-0220-EE02-228E28684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45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8102C16-6B68-AEE4-587B-A535619E189B}"/>
              </a:ext>
            </a:extLst>
          </p:cNvPr>
          <p:cNvSpPr txBox="1"/>
          <p:nvPr/>
        </p:nvSpPr>
        <p:spPr>
          <a:xfrm>
            <a:off x="0" y="0"/>
            <a:ext cx="5943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i="1" dirty="0">
                <a:solidFill>
                  <a:schemeClr val="accent1">
                    <a:lumMod val="75000"/>
                  </a:schemeClr>
                </a:solidFill>
              </a:rPr>
              <a:t>Proton and pion distribution functions in counterpoint</a:t>
            </a:r>
            <a:r>
              <a:rPr lang="en-GB" sz="1400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en-GB" sz="1400" dirty="0" err="1">
                <a:solidFill>
                  <a:schemeClr val="accent1">
                    <a:lumMod val="75000"/>
                  </a:schemeClr>
                </a:solidFill>
              </a:rPr>
              <a:t>Ya</a:t>
            </a:r>
            <a:r>
              <a:rPr lang="en-GB" sz="1400" dirty="0">
                <a:solidFill>
                  <a:schemeClr val="accent1">
                    <a:lumMod val="75000"/>
                  </a:schemeClr>
                </a:solidFill>
              </a:rPr>
              <a:t> Lu (</a:t>
            </a:r>
            <a:r>
              <a:rPr lang="ja-JP" altLang="en-US" sz="1400" dirty="0">
                <a:solidFill>
                  <a:schemeClr val="accent1">
                    <a:lumMod val="75000"/>
                  </a:schemeClr>
                </a:solidFill>
              </a:rPr>
              <a:t>陆亚</a:t>
            </a:r>
            <a:r>
              <a:rPr lang="en-US" altLang="ja-JP" sz="1400" dirty="0">
                <a:solidFill>
                  <a:schemeClr val="accent1">
                    <a:lumMod val="75000"/>
                  </a:schemeClr>
                </a:solidFill>
              </a:rPr>
              <a:t>) </a:t>
            </a:r>
            <a:r>
              <a:rPr lang="en-US" altLang="ja-JP" sz="1400" i="1" dirty="0">
                <a:solidFill>
                  <a:schemeClr val="accent1">
                    <a:lumMod val="75000"/>
                  </a:schemeClr>
                </a:solidFill>
              </a:rPr>
              <a:t>et al</a:t>
            </a:r>
            <a:r>
              <a:rPr lang="en-US" altLang="ja-JP" sz="1400" dirty="0">
                <a:solidFill>
                  <a:schemeClr val="accent1">
                    <a:lumMod val="75000"/>
                  </a:schemeClr>
                </a:solidFill>
              </a:rPr>
              <a:t>.</a:t>
            </a:r>
            <a:r>
              <a:rPr lang="en-GB" sz="1400" dirty="0">
                <a:solidFill>
                  <a:schemeClr val="accent1">
                    <a:lumMod val="75000"/>
                  </a:schemeClr>
                </a:solidFill>
              </a:rPr>
              <a:t>, </a:t>
            </a:r>
          </a:p>
          <a:p>
            <a:r>
              <a:rPr lang="en-GB" sz="1400" dirty="0">
                <a:solidFill>
                  <a:schemeClr val="accent1">
                    <a:lumMod val="75000"/>
                  </a:schemeClr>
                </a:solidFill>
              </a:rPr>
              <a:t>NJU-INP 056/22, e-Print: 2203.00753 [hep-</a:t>
            </a:r>
            <a:r>
              <a:rPr lang="en-GB" sz="1400" dirty="0" err="1">
                <a:solidFill>
                  <a:schemeClr val="accent1">
                    <a:lumMod val="75000"/>
                  </a:schemeClr>
                </a:solidFill>
              </a:rPr>
              <a:t>ph</a:t>
            </a:r>
            <a:r>
              <a:rPr lang="en-GB" sz="1400" dirty="0">
                <a:solidFill>
                  <a:schemeClr val="accent1">
                    <a:lumMod val="75000"/>
                  </a:schemeClr>
                </a:solidFill>
              </a:rPr>
              <a:t>], Phys. Lett. B 830 (2022) 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137130</a:t>
            </a:r>
            <a:r>
              <a:rPr lang="en-GB" sz="1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225698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FE9FCB-5499-4A21-B90E-B23493A618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GB" sz="3200" dirty="0"/>
              <a:t>Diquarks &amp; Deep Inelastic Scattering</a:t>
            </a:r>
            <a:endParaRPr lang="en-US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E19846F-B925-466D-A91F-C9AA7CBBED1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744792"/>
                <a:ext cx="6780512" cy="4525963"/>
              </a:xfrm>
            </p:spPr>
            <p:txBody>
              <a:bodyPr/>
              <a:lstStyle/>
              <a:p>
                <a:r>
                  <a:rPr lang="en-GB" dirty="0"/>
                  <a:t>The ratio of neutron and proton structure functions at large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GB" dirty="0"/>
                  <a:t> is keen discriminator between competing pictures of proton structure</a:t>
                </a:r>
              </a:p>
              <a:p>
                <a:r>
                  <a:rPr lang="en-GB" dirty="0"/>
                  <a:t>Example: </a:t>
                </a:r>
              </a:p>
              <a:p>
                <a:pPr lvl="1"/>
                <a:r>
                  <a:rPr lang="en-GB" b="0" dirty="0"/>
                  <a:t>Only scalar diquark in the proton (no axial-vector):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func>
                          <m:funcPr>
                            <m:ctrlPr>
                              <a:rPr lang="en-GB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limLow>
                              <m:limLowPr>
                                <m:ctrlPr>
                                  <a:rPr lang="en-GB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limLowPr>
                              <m:e>
                                <m:r>
                                  <m:rPr>
                                    <m:sty m:val="p"/>
                                  </m:rPr>
                                  <a:rPr lang="en-GB" b="0" i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lim</m:t>
                                </m:r>
                              </m:e>
                              <m:lim>
                                <m:r>
                                  <a:rPr lang="en-GB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GB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→1</m:t>
                                </m:r>
                              </m:lim>
                            </m:limLow>
                          </m:fName>
                          <m:e>
                            <m:f>
                              <m:fPr>
                                <m:ctrlPr>
                                  <a:rPr lang="en-GB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Sup>
                                  <m:sSubSupPr>
                                    <m:ctrlPr>
                                      <a:rPr lang="en-GB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GB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𝐹</m:t>
                                    </m:r>
                                  </m:e>
                                  <m:sub>
                                    <m:r>
                                      <a:rPr lang="en-GB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  <m:sup>
                                    <m:r>
                                      <a:rPr lang="en-GB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p>
                                </m:sSubSup>
                                <m:d>
                                  <m:dPr>
                                    <m:ctrlPr>
                                      <a:rPr lang="en-GB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GB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</m:d>
                              </m:num>
                              <m:den>
                                <m:sSubSup>
                                  <m:sSubSupPr>
                                    <m:ctrlPr>
                                      <a:rPr lang="en-GB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GB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𝐹</m:t>
                                    </m:r>
                                  </m:e>
                                  <m:sub>
                                    <m:r>
                                      <a:rPr lang="en-GB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  <m:sup>
                                    <m:r>
                                      <a:rPr lang="en-GB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sup>
                                </m:sSubSup>
                                <m:d>
                                  <m:dPr>
                                    <m:ctrlPr>
                                      <a:rPr lang="en-GB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GB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</m:d>
                              </m:den>
                            </m:f>
                            <m:r>
                              <a:rPr lang="en-GB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=</m:t>
                            </m:r>
                            <m:f>
                              <m:fPr>
                                <m:ctrlPr>
                                  <a:rPr lang="en-GB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GB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GB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den>
                            </m:f>
                          </m:e>
                        </m:func>
                        <m:r>
                          <a:rPr lang="en-GB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sup>
                    </m:sSubSup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No correlations in the proton wave function (SU(4) spin-flavour) 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GB" b="0" i="0" smtClean="0">
                                <a:latin typeface="Cambria Math" panose="02040503050406030204" pitchFamily="18" charset="0"/>
                              </a:rPr>
                              <m:t>lim</m:t>
                            </m:r>
                          </m:e>
                          <m:lim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→1</m:t>
                            </m:r>
                          </m:lim>
                        </m:limLow>
                      </m:fName>
                      <m:e>
                        <m:f>
                          <m:f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Sup>
                              <m:sSubSupPr>
                                <m:ctrlP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  <m:sub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  <m:sup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sup>
                            </m:sSubSup>
                            <m:d>
                              <m:dPr>
                                <m:ctrlP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</m:num>
                          <m:den>
                            <m:sSubSup>
                              <m:sSubSupPr>
                                <m:ctrlP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  <m:sub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  <m:sup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sup>
                            </m:sSubSup>
                            <m:d>
                              <m:dPr>
                                <m:ctrlP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</m:den>
                        </m:f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</m:e>
                    </m:func>
                  </m:oMath>
                </a14:m>
                <a:endParaRPr lang="en-GB" dirty="0"/>
              </a:p>
              <a:p>
                <a:r>
                  <a:rPr lang="en-GB" dirty="0"/>
                  <a:t>Experiments have been trying to deliver reliable data on this ratio for fifty years!</a:t>
                </a:r>
              </a:p>
              <a:p>
                <a:r>
                  <a:rPr lang="en-GB" dirty="0"/>
                  <a:t>MARATHON – more-than ten-year effort, using tritium target at </a:t>
                </a:r>
                <a:r>
                  <a:rPr lang="en-GB" dirty="0" err="1"/>
                  <a:t>JLab</a:t>
                </a:r>
                <a:r>
                  <a:rPr lang="en-GB" dirty="0"/>
                  <a:t> Hall A, has delivered precise results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E19846F-B925-466D-A91F-C9AA7CBBED1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744792"/>
                <a:ext cx="6780512" cy="4525963"/>
              </a:xfrm>
              <a:blipFill>
                <a:blip r:embed="rId2"/>
                <a:stretch>
                  <a:fillRect l="-989" t="-942" r="-1079" b="-8345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CD95CE-7F45-4DDA-B3D9-45B3C10AE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.                                       Summer JLab Hall A/C Meeting                                           (68)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65A1AA-99E4-4E4E-B9A1-741CF3EB0C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Roberts: cdroberts@nju.edu.cn  433 .. 23/06/29 09:45 .."Emergence of Hadron Mass and Structure "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06A633-676E-4288-BE7D-DC3F40B7E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46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8352010-944D-4A35-A5E2-7B31FF9FC613}"/>
              </a:ext>
            </a:extLst>
          </p:cNvPr>
          <p:cNvSpPr txBox="1"/>
          <p:nvPr/>
        </p:nvSpPr>
        <p:spPr>
          <a:xfrm>
            <a:off x="2667000" y="5590441"/>
            <a:ext cx="48915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dirty="0">
                <a:solidFill>
                  <a:schemeClr val="accent2">
                    <a:lumMod val="75000"/>
                  </a:schemeClr>
                </a:solidFill>
                <a:effectLst/>
                <a:latin typeface="Open Sans" panose="020B0606030504020204" pitchFamily="34" charset="0"/>
              </a:rPr>
              <a:t>D. Abrams</a:t>
            </a:r>
            <a:r>
              <a:rPr lang="en-US" sz="1200" b="0" i="1" dirty="0">
                <a:solidFill>
                  <a:schemeClr val="accent2">
                    <a:lumMod val="75000"/>
                  </a:schemeClr>
                </a:solidFill>
                <a:effectLst/>
                <a:latin typeface="Open Sans" panose="020B0606030504020204" pitchFamily="34" charset="0"/>
              </a:rPr>
              <a:t>, et al., Measurement of the Nucleon Fn2/Fp2</a:t>
            </a:r>
            <a:r>
              <a:rPr lang="en-US" sz="1200" i="1" dirty="0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</a:rPr>
              <a:t> </a:t>
            </a:r>
            <a:r>
              <a:rPr lang="en-US" sz="1200" b="0" i="1" dirty="0">
                <a:solidFill>
                  <a:schemeClr val="accent2">
                    <a:lumMod val="75000"/>
                  </a:schemeClr>
                </a:solidFill>
                <a:effectLst/>
                <a:latin typeface="Open Sans" panose="020B0606030504020204" pitchFamily="34" charset="0"/>
              </a:rPr>
              <a:t>Structure Function Ratio by the Jefferson Lab MARATHON Tritium/Helium-3 Deep Inelastic Scattering Experiment – </a:t>
            </a:r>
            <a:r>
              <a:rPr lang="en-US" sz="1200" b="0" dirty="0">
                <a:solidFill>
                  <a:schemeClr val="accent2">
                    <a:lumMod val="75000"/>
                  </a:schemeClr>
                </a:solidFill>
                <a:effectLst/>
                <a:latin typeface="Open Sans" panose="020B0606030504020204" pitchFamily="34" charset="0"/>
              </a:rPr>
              <a:t>arXiv:2104.05850 [hep-ex], </a:t>
            </a:r>
          </a:p>
          <a:p>
            <a:r>
              <a:rPr lang="en-US" sz="1200" b="0" dirty="0">
                <a:solidFill>
                  <a:schemeClr val="accent2">
                    <a:lumMod val="75000"/>
                  </a:schemeClr>
                </a:solidFill>
                <a:effectLst/>
                <a:latin typeface="Open Sans" panose="020B0606030504020204" pitchFamily="34" charset="0"/>
              </a:rPr>
              <a:t>Phys. Rev. Lett. (2022) </a:t>
            </a:r>
            <a:r>
              <a:rPr lang="en-US" sz="1200" dirty="0" err="1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</a:rPr>
              <a:t>iPhys</a:t>
            </a:r>
            <a:r>
              <a:rPr lang="en-US" sz="1200" dirty="0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</a:rPr>
              <a:t>. Rev. Lett. 128 (2022) 132003. </a:t>
            </a:r>
            <a:endParaRPr lang="en-US" dirty="0"/>
          </a:p>
        </p:txBody>
      </p:sp>
      <p:pic>
        <p:nvPicPr>
          <p:cNvPr id="9" name="Picture 8" descr="A picture containing chart&#10;&#10;Description automatically generated">
            <a:extLst>
              <a:ext uri="{FF2B5EF4-FFF2-40B4-BE49-F238E27FC236}">
                <a16:creationId xmlns:a16="http://schemas.microsoft.com/office/drawing/2014/main" id="{31E732AC-1095-4334-B0C4-3E1F29EAFA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7387" y="1552574"/>
            <a:ext cx="4445982" cy="4724400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E0AFFB1-BB6C-4B93-926D-8114C116CB75}"/>
              </a:ext>
            </a:extLst>
          </p:cNvPr>
          <p:cNvCxnSpPr/>
          <p:nvPr/>
        </p:nvCxnSpPr>
        <p:spPr bwMode="auto">
          <a:xfrm flipV="1">
            <a:off x="6858000" y="3124200"/>
            <a:ext cx="3886200" cy="1752600"/>
          </a:xfrm>
          <a:prstGeom prst="straightConnector1">
            <a:avLst/>
          </a:prstGeom>
          <a:ln>
            <a:solidFill>
              <a:srgbClr val="003399"/>
            </a:solidFill>
            <a:prstDash val="lgDashDot"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>
            <a:extLst>
              <a:ext uri="{FF2B5EF4-FFF2-40B4-BE49-F238E27FC236}">
                <a16:creationId xmlns:a16="http://schemas.microsoft.com/office/drawing/2014/main" id="{D515BA21-A867-42A0-8DF5-663AAFFF46B1}"/>
              </a:ext>
            </a:extLst>
          </p:cNvPr>
          <p:cNvSpPr/>
          <p:nvPr/>
        </p:nvSpPr>
        <p:spPr bwMode="auto">
          <a:xfrm>
            <a:off x="11754464" y="3790336"/>
            <a:ext cx="152400" cy="1524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F7A98F9-A537-A3ED-C57E-D366BE5FBADE}"/>
              </a:ext>
            </a:extLst>
          </p:cNvPr>
          <p:cNvCxnSpPr>
            <a:cxnSpLocks/>
          </p:cNvCxnSpPr>
          <p:nvPr/>
        </p:nvCxnSpPr>
        <p:spPr bwMode="auto">
          <a:xfrm flipV="1">
            <a:off x="11540989" y="3919545"/>
            <a:ext cx="228600" cy="685800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48212A0-9DF2-362A-DA72-2832A2CAE784}"/>
                  </a:ext>
                </a:extLst>
              </p:cNvPr>
              <p:cNvSpPr txBox="1"/>
              <p:nvPr/>
            </p:nvSpPr>
            <p:spPr>
              <a:xfrm>
                <a:off x="11060929" y="4490600"/>
                <a:ext cx="96011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GB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 dirty="0" smtClean="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GB" b="0" i="1" dirty="0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GB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dirty="0"/>
                  <a:t>only</a:t>
                </a:r>
                <a:endParaRPr lang="en-US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48212A0-9DF2-362A-DA72-2832A2CAE7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60929" y="4490600"/>
                <a:ext cx="960119" cy="369332"/>
              </a:xfrm>
              <a:prstGeom prst="rect">
                <a:avLst/>
              </a:prstGeom>
              <a:blipFill>
                <a:blip r:embed="rId4"/>
                <a:stretch>
                  <a:fillRect t="-10000" b="-26667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50589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1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5A3483-12AC-4649-9DA1-F5A9D8F543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Neutron/Proton structure function ratio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29EA762-1D5B-47FE-9BFE-5C2E0E605A2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33400" y="870156"/>
                <a:ext cx="6639402" cy="4830764"/>
              </a:xfrm>
            </p:spPr>
            <p:txBody>
              <a:bodyPr/>
              <a:lstStyle/>
              <a:p>
                <a:r>
                  <a:rPr lang="en-US" dirty="0"/>
                  <a:t>Ratio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GB" b="0" i="1" smtClean="0">
                        <a:latin typeface="Cambria Math" panose="02040503050406030204" pitchFamily="18" charset="0"/>
                      </a:rPr>
                      <m:t>/</m:t>
                    </m:r>
                    <m:sSup>
                      <m:sSup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dirty="0"/>
                  <a:t> diquarks in proton wave function </a:t>
                </a:r>
              </a:p>
              <a:p>
                <a:pPr marL="400050" lvl="1" indent="0">
                  <a:spcBef>
                    <a:spcPts val="0"/>
                  </a:spcBef>
                  <a:buNone/>
                </a:pPr>
                <a:r>
                  <a:rPr lang="en-US" sz="2200" dirty="0"/>
                  <a:t>is measure of EHM </a:t>
                </a:r>
              </a:p>
              <a:p>
                <a:r>
                  <a:rPr lang="en-GB" dirty="0"/>
                  <a:t>Structure function ratio is clear window onto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)/</m:t>
                    </m:r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400050" lvl="1" indent="0">
                  <a:buNone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b="0" i="0" dirty="0" smtClean="0">
                        <a:latin typeface="Cambria Math" panose="02040503050406030204" pitchFamily="18" charset="0"/>
                      </a:rPr>
                      <m:t>U</m:t>
                    </m:r>
                    <m:d>
                      <m:dPr>
                        <m:ctrlPr>
                          <a:rPr lang="en-GB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 dirty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GB" i="1" dirty="0"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en-GB" i="1" dirty="0">
                            <a:latin typeface="Cambria Math" panose="02040503050406030204" pitchFamily="18" charset="0"/>
                          </a:rPr>
                          <m:t>𝜁</m:t>
                        </m:r>
                      </m:e>
                    </m:d>
                    <m:r>
                      <a:rPr lang="en-GB" i="1" dirty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𝑢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𝜁</m:t>
                        </m:r>
                      </m:e>
                    </m:d>
                    <m:r>
                      <a:rPr lang="en-GB" i="1"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̅"/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</m:acc>
                    <m:d>
                      <m:dPr>
                        <m:ctrlPr>
                          <a:rPr lang="en-GB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 dirty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GB" i="1" dirty="0"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en-GB" i="1" dirty="0">
                            <a:latin typeface="Cambria Math" panose="02040503050406030204" pitchFamily="18" charset="0"/>
                          </a:rPr>
                          <m:t>𝜁</m:t>
                        </m:r>
                      </m:e>
                    </m:d>
                  </m:oMath>
                </a14:m>
                <a:r>
                  <a:rPr lang="en-US" dirty="0"/>
                  <a:t>, </a:t>
                </a:r>
                <a:r>
                  <a:rPr lang="en-GB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b="0" i="0" smtClean="0">
                        <a:latin typeface="Cambria Math" panose="02040503050406030204" pitchFamily="18" charset="0"/>
                      </a:rPr>
                      <m:t>D</m:t>
                    </m:r>
                    <m:d>
                      <m:d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GB" b="0" i="0" smtClean="0"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a:rPr lang="en-GB" b="0" i="0" smtClean="0"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𝜁</m:t>
                        </m:r>
                      </m:e>
                    </m:d>
                    <m:r>
                      <a:rPr lang="en-GB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𝑑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𝜁</m:t>
                        </m:r>
                      </m:e>
                    </m:d>
                    <m:r>
                      <a:rPr lang="en-GB" i="1"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̅"/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</m:acc>
                    <m:d>
                      <m:dPr>
                        <m:ctrlPr>
                          <a:rPr lang="en-GB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 dirty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GB" i="1" dirty="0"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en-GB" i="1" dirty="0">
                            <a:latin typeface="Cambria Math" panose="02040503050406030204" pitchFamily="18" charset="0"/>
                          </a:rPr>
                          <m:t>𝜁</m:t>
                        </m:r>
                      </m:e>
                    </m:d>
                  </m:oMath>
                </a14:m>
                <a:endParaRPr lang="en-US" dirty="0"/>
              </a:p>
              <a:p>
                <a:pPr marL="400050" lvl="1" indent="0">
                  <a:buNone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b="0" i="0" dirty="0" smtClean="0">
                        <a:latin typeface="Cambria Math" panose="02040503050406030204" pitchFamily="18" charset="0"/>
                      </a:rPr>
                      <m:t>Σ</m:t>
                    </m:r>
                    <m:d>
                      <m:dPr>
                        <m:ctrlPr>
                          <a:rPr lang="en-GB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GB" b="0" i="1" dirty="0" smtClean="0"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en-GB" b="0" i="1" dirty="0" smtClean="0">
                            <a:latin typeface="Cambria Math" panose="02040503050406030204" pitchFamily="18" charset="0"/>
                          </a:rPr>
                          <m:t>𝜁</m:t>
                        </m:r>
                      </m:e>
                    </m:d>
                    <m:r>
                      <a:rPr lang="en-GB" b="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𝑠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𝜁</m:t>
                        </m:r>
                      </m:e>
                    </m:d>
                    <m:r>
                      <a:rPr lang="en-GB" i="1"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̅"/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acc>
                    <m:d>
                      <m:dPr>
                        <m:ctrlPr>
                          <a:rPr lang="en-GB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 dirty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GB" i="1" dirty="0"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en-GB" i="1" dirty="0">
                            <a:latin typeface="Cambria Math" panose="02040503050406030204" pitchFamily="18" charset="0"/>
                          </a:rPr>
                          <m:t>𝜁</m:t>
                        </m:r>
                      </m:e>
                    </m:d>
                  </m:oMath>
                </a14:m>
                <a:r>
                  <a:rPr lang="en-US" dirty="0"/>
                  <a:t>+</a:t>
                </a:r>
                <a:r>
                  <a:rPr lang="en-GB" dirty="0"/>
                  <a:t>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𝑐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𝜁</m:t>
                        </m:r>
                      </m:e>
                    </m:d>
                    <m:r>
                      <a:rPr lang="en-GB" i="1"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̅"/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acc>
                    <m:d>
                      <m:dPr>
                        <m:ctrlPr>
                          <a:rPr lang="en-GB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 dirty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GB" i="1" dirty="0"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en-GB" i="1" dirty="0">
                            <a:latin typeface="Cambria Math" panose="02040503050406030204" pitchFamily="18" charset="0"/>
                          </a:rPr>
                          <m:t>𝜁</m:t>
                        </m:r>
                      </m:e>
                    </m:d>
                  </m:oMath>
                </a14:m>
                <a:endParaRPr lang="en-US" dirty="0"/>
              </a:p>
              <a:p>
                <a:pPr>
                  <a:spcBef>
                    <a:spcPts val="1200"/>
                  </a:spcBef>
                </a:pPr>
                <a:r>
                  <a:rPr lang="en-US" dirty="0"/>
                  <a:t>Comparison with MARATHON data</a:t>
                </a:r>
              </a:p>
              <a:p>
                <a:pPr marL="800100" lvl="2" indent="0">
                  <a:buNone/>
                </a:pPr>
                <a:r>
                  <a:rPr lang="en-US" sz="1400" dirty="0"/>
                  <a:t>[</a:t>
                </a:r>
                <a:r>
                  <a:rPr lang="en-US" sz="1400" dirty="0">
                    <a:solidFill>
                      <a:srgbClr val="CC9900"/>
                    </a:solidFill>
                  </a:rPr>
                  <a:t>D. Abrams, </a:t>
                </a:r>
                <a:r>
                  <a:rPr lang="en-US" sz="1400" i="1" dirty="0">
                    <a:solidFill>
                      <a:srgbClr val="CC9900"/>
                    </a:solidFill>
                  </a:rPr>
                  <a:t>et al</a:t>
                </a:r>
                <a:r>
                  <a:rPr lang="en-US" sz="1400" dirty="0">
                    <a:solidFill>
                      <a:srgbClr val="CC9900"/>
                    </a:solidFill>
                  </a:rPr>
                  <a:t>., Measurement of Nucleon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sz="1400" b="0" i="1" smtClean="0">
                            <a:solidFill>
                              <a:srgbClr val="CC99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sz="1400" b="0" i="1" smtClean="0">
                            <a:solidFill>
                              <a:srgbClr val="CC9900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GB" sz="1400" b="0" i="1" smtClean="0">
                            <a:solidFill>
                              <a:srgbClr val="CC99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GB" sz="1400" b="0" i="1" smtClean="0">
                            <a:solidFill>
                              <a:srgbClr val="CC99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bSup>
                    <m:r>
                      <a:rPr lang="en-GB" sz="1400" b="0" i="1" smtClean="0">
                        <a:solidFill>
                          <a:srgbClr val="CC9900"/>
                        </a:solidFill>
                        <a:latin typeface="Cambria Math" panose="02040503050406030204" pitchFamily="18" charset="0"/>
                      </a:rPr>
                      <m:t>/</m:t>
                    </m:r>
                    <m:sSubSup>
                      <m:sSubSupPr>
                        <m:ctrlPr>
                          <a:rPr lang="en-GB" sz="1400" b="0" i="1" smtClean="0">
                            <a:solidFill>
                              <a:srgbClr val="CC99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sz="1400" b="0" i="1" smtClean="0">
                            <a:solidFill>
                              <a:srgbClr val="CC9900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GB" sz="1400" b="0" i="1" smtClean="0">
                            <a:solidFill>
                              <a:srgbClr val="CC99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GB" sz="1400" b="0" i="1" smtClean="0">
                            <a:solidFill>
                              <a:srgbClr val="CC99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sup>
                    </m:sSubSup>
                  </m:oMath>
                </a14:m>
                <a:r>
                  <a:rPr lang="en-US" sz="1400" dirty="0">
                    <a:solidFill>
                      <a:srgbClr val="CC9900"/>
                    </a:solidFill>
                  </a:rPr>
                  <a:t>Structure Function Ratio by the Jefferson Lab MARATHON Tritium/Helium-3 Deep Inelastic Scattering Experiment – arXiv:2104.05850 [hep-ex], Phys. Rev. Lett. </a:t>
                </a:r>
                <a:r>
                  <a:rPr lang="en-US" sz="1400" b="1" dirty="0">
                    <a:solidFill>
                      <a:srgbClr val="CC9900"/>
                    </a:solidFill>
                  </a:rPr>
                  <a:t>128</a:t>
                </a:r>
                <a:r>
                  <a:rPr lang="en-US" sz="1400" dirty="0">
                    <a:solidFill>
                      <a:srgbClr val="CC9900"/>
                    </a:solidFill>
                  </a:rPr>
                  <a:t> (2022) 132003</a:t>
                </a:r>
                <a:r>
                  <a:rPr lang="en-US" sz="1400" dirty="0"/>
                  <a:t>]</a:t>
                </a:r>
              </a:p>
              <a:p>
                <a:pPr marL="285750"/>
                <a:r>
                  <a:rPr lang="en-US" sz="2000" dirty="0"/>
                  <a:t>Agreement with modern data on entire x-domain – parameter-free prediction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29EA762-1D5B-47FE-9BFE-5C2E0E605A2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33400" y="870156"/>
                <a:ext cx="6639402" cy="4830764"/>
              </a:xfrm>
              <a:blipFill>
                <a:blip r:embed="rId3"/>
                <a:stretch>
                  <a:fillRect l="-1010" t="-884" b="-3914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E089E2-E864-4FFD-A1DF-E12206CCB9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.                                       Summer JLab Hall A/C Meeting                                           (68)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BFAE69-9E3E-425D-B4CF-B391C8E258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Roberts: cdroberts@nju.edu.cn  433 .. 23/06/29 09:45 .."Emergence of Hadron Mass and Structure "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811A5A-7F5C-46BD-AC18-F7EE7A35D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47</a:t>
            </a:fld>
            <a:endParaRPr lang="en-US"/>
          </a:p>
        </p:txBody>
      </p:sp>
      <p:pic>
        <p:nvPicPr>
          <p:cNvPr id="8" name="Picture 7" descr="Chart&#10;&#10;Description automatically generated">
            <a:extLst>
              <a:ext uri="{FF2B5EF4-FFF2-40B4-BE49-F238E27FC236}">
                <a16:creationId xmlns:a16="http://schemas.microsoft.com/office/drawing/2014/main" id="{9CC89464-7B61-4B4D-B767-A6D0CD0240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2802" y="2761457"/>
            <a:ext cx="4638198" cy="3182143"/>
          </a:xfrm>
          <a:prstGeom prst="rect">
            <a:avLst/>
          </a:prstGeom>
        </p:spPr>
      </p:pic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253D8893-669C-421C-977B-75BE708A94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349" y="2362200"/>
            <a:ext cx="3979333" cy="762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BF941B5-59AF-4621-BC9F-0005FC71BB88}"/>
              </a:ext>
            </a:extLst>
          </p:cNvPr>
          <p:cNvSpPr txBox="1"/>
          <p:nvPr/>
        </p:nvSpPr>
        <p:spPr>
          <a:xfrm>
            <a:off x="6477000" y="5925171"/>
            <a:ext cx="533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kern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Probability that scalar diquark only models of nucleon might be consistent with available data is 1/141,000</a:t>
            </a:r>
            <a:endParaRPr lang="en-GB" i="1" kern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3912B4F-C3A6-4E47-9D86-5D84867102AF}"/>
              </a:ext>
            </a:extLst>
          </p:cNvPr>
          <p:cNvCxnSpPr>
            <a:cxnSpLocks/>
          </p:cNvCxnSpPr>
          <p:nvPr/>
        </p:nvCxnSpPr>
        <p:spPr bwMode="auto">
          <a:xfrm flipV="1">
            <a:off x="9829800" y="5105400"/>
            <a:ext cx="1651001" cy="932801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Chart, surface chart&#10;&#10;Description automatically generated">
            <a:extLst>
              <a:ext uri="{FF2B5EF4-FFF2-40B4-BE49-F238E27FC236}">
                <a16:creationId xmlns:a16="http://schemas.microsoft.com/office/drawing/2014/main" id="{3EE6DF4C-12EA-4BDD-9F0F-9F3AF95053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1087" y="451417"/>
            <a:ext cx="2957513" cy="23241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539B10C-7407-4A96-BB26-99F08A6CD6CA}"/>
                  </a:ext>
                </a:extLst>
              </p:cNvPr>
              <p:cNvSpPr txBox="1"/>
              <p:nvPr/>
            </p:nvSpPr>
            <p:spPr>
              <a:xfrm>
                <a:off x="6400799" y="702525"/>
                <a:ext cx="2590801" cy="20313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ü"/>
                </a:pPr>
                <a:r>
                  <a:rPr lang="en-US" dirty="0">
                    <a:solidFill>
                      <a:srgbClr val="C00000"/>
                    </a:solidFill>
                  </a:rPr>
                  <a:t>CSM prediction = presence of axial-vector diquark correlation in the proton</a:t>
                </a:r>
              </a:p>
              <a:p>
                <a:pPr marL="285750" indent="-285750">
                  <a:buFont typeface="Wingdings" panose="05000000000000000000" pitchFamily="2" charset="2"/>
                  <a:buChar char="ü"/>
                </a:pPr>
                <a:r>
                  <a:rPr lang="en-US" dirty="0">
                    <a:solidFill>
                      <a:srgbClr val="C00000"/>
                    </a:solidFill>
                  </a:rPr>
                  <a:t>Responsible for </a:t>
                </a:r>
                <a14:m>
                  <m:oMath xmlns:m="http://schemas.openxmlformats.org/officeDocument/2006/math">
                    <m:r>
                      <a:rPr lang="en-GB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≈40</m:t>
                    </m:r>
                    <m:r>
                      <a:rPr lang="en-GB" b="0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%</m:t>
                    </m:r>
                  </m:oMath>
                </a14:m>
                <a:r>
                  <a:rPr lang="en-US" dirty="0">
                    <a:solidFill>
                      <a:srgbClr val="C00000"/>
                    </a:solidFill>
                  </a:rPr>
                  <a:t> of proton charge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539B10C-7407-4A96-BB26-99F08A6CD6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0799" y="702525"/>
                <a:ext cx="2590801" cy="2031325"/>
              </a:xfrm>
              <a:prstGeom prst="rect">
                <a:avLst/>
              </a:prstGeom>
              <a:blipFill>
                <a:blip r:embed="rId7"/>
                <a:stretch>
                  <a:fillRect l="-1412" t="-1502" b="-39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437544DB-462F-4995-8033-56BC19CD1BFA}"/>
              </a:ext>
            </a:extLst>
          </p:cNvPr>
          <p:cNvSpPr txBox="1"/>
          <p:nvPr/>
        </p:nvSpPr>
        <p:spPr>
          <a:xfrm flipH="1">
            <a:off x="8229600" y="3033999"/>
            <a:ext cx="20878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008000"/>
                </a:solidFill>
              </a:rPr>
              <a:t>Sea quark dominance on x&lt;0.2</a:t>
            </a:r>
            <a:endParaRPr lang="en-US" sz="1600" dirty="0">
              <a:solidFill>
                <a:srgbClr val="00800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C28C0BD-4A6E-4E92-8EE4-22C79214C546}"/>
              </a:ext>
            </a:extLst>
          </p:cNvPr>
          <p:cNvSpPr txBox="1"/>
          <p:nvPr/>
        </p:nvSpPr>
        <p:spPr>
          <a:xfrm flipH="1">
            <a:off x="8153400" y="4789192"/>
            <a:ext cx="32004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i="1" dirty="0">
                <a:solidFill>
                  <a:srgbClr val="CC9900"/>
                </a:solidFill>
              </a:rPr>
              <a:t>Valence quark dominance on x&gt;0.2</a:t>
            </a:r>
            <a:endParaRPr lang="en-US" sz="1600" b="1" i="1" dirty="0">
              <a:solidFill>
                <a:srgbClr val="CC99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2BEE42-85C0-4C9C-A698-568B8FD75069}"/>
              </a:ext>
            </a:extLst>
          </p:cNvPr>
          <p:cNvSpPr txBox="1"/>
          <p:nvPr/>
        </p:nvSpPr>
        <p:spPr>
          <a:xfrm>
            <a:off x="304800" y="5697933"/>
            <a:ext cx="61864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i="1" dirty="0">
                <a:solidFill>
                  <a:srgbClr val="212121"/>
                </a:solidFill>
                <a:effectLst/>
              </a:rPr>
              <a:t>🎆 Valence quark ratio in the proton, </a:t>
            </a:r>
            <a:r>
              <a:rPr lang="en-US" sz="1200" b="0" i="0" dirty="0">
                <a:solidFill>
                  <a:srgbClr val="212121"/>
                </a:solidFill>
                <a:effectLst/>
              </a:rPr>
              <a:t>Zhu-Fang Cui, (</a:t>
            </a:r>
            <a:r>
              <a:rPr lang="ja-JP" altLang="en-US" sz="1200" b="0" i="0" dirty="0">
                <a:solidFill>
                  <a:srgbClr val="212121"/>
                </a:solidFill>
                <a:effectLst/>
              </a:rPr>
              <a:t>崔著钫</a:t>
            </a:r>
            <a:r>
              <a:rPr lang="en-US" altLang="ja-JP" sz="1200" b="0" i="0" dirty="0">
                <a:solidFill>
                  <a:srgbClr val="212121"/>
                </a:solidFill>
                <a:effectLst/>
              </a:rPr>
              <a:t>), </a:t>
            </a:r>
            <a:r>
              <a:rPr lang="en-US" sz="1200" b="0" i="0" dirty="0">
                <a:solidFill>
                  <a:srgbClr val="212121"/>
                </a:solidFill>
                <a:effectLst/>
              </a:rPr>
              <a:t>Fei Gao (</a:t>
            </a:r>
            <a:r>
              <a:rPr lang="ja-JP" altLang="en-US" sz="1200" b="0" i="0" dirty="0">
                <a:solidFill>
                  <a:srgbClr val="212121"/>
                </a:solidFill>
                <a:effectLst/>
              </a:rPr>
              <a:t>高飞</a:t>
            </a:r>
            <a:r>
              <a:rPr lang="en-US" altLang="ja-JP" sz="1200" b="0" i="0" dirty="0">
                <a:solidFill>
                  <a:srgbClr val="212121"/>
                </a:solidFill>
                <a:effectLst/>
              </a:rPr>
              <a:t>), </a:t>
            </a:r>
            <a:r>
              <a:rPr lang="en-US" sz="1200" b="0" i="0" dirty="0">
                <a:solidFill>
                  <a:srgbClr val="212121"/>
                </a:solidFill>
                <a:effectLst/>
              </a:rPr>
              <a:t>Daniele Binosi, Lei Chang </a:t>
            </a:r>
            <a:r>
              <a:rPr lang="en-US" sz="1200" b="0" i="0" dirty="0">
                <a:solidFill>
                  <a:srgbClr val="000000"/>
                </a:solidFill>
                <a:effectLst/>
              </a:rPr>
              <a:t>(</a:t>
            </a:r>
            <a:r>
              <a:rPr lang="ja-JP" altLang="en-US" sz="1200" b="0" i="0" dirty="0">
                <a:solidFill>
                  <a:srgbClr val="000000"/>
                </a:solidFill>
                <a:effectLst/>
              </a:rPr>
              <a:t>常雷</a:t>
            </a:r>
            <a:r>
              <a:rPr lang="en-US" altLang="ja-JP" sz="1200" b="0" i="0" dirty="0">
                <a:solidFill>
                  <a:srgbClr val="000000"/>
                </a:solidFill>
                <a:effectLst/>
              </a:rPr>
              <a:t>)</a:t>
            </a:r>
            <a:r>
              <a:rPr lang="en-US" altLang="ja-JP" sz="1200" b="0" i="0" dirty="0">
                <a:solidFill>
                  <a:srgbClr val="212121"/>
                </a:solidFill>
                <a:effectLst/>
              </a:rPr>
              <a:t>, </a:t>
            </a:r>
            <a:r>
              <a:rPr lang="en-US" sz="1200" b="0" i="0" dirty="0">
                <a:solidFill>
                  <a:srgbClr val="212121"/>
                </a:solidFill>
                <a:effectLst/>
              </a:rPr>
              <a:t>Craig D. Roberts and Sebastian M. Schmidt, </a:t>
            </a:r>
            <a:r>
              <a:rPr lang="en-US" sz="1200" b="0" i="0" u="none" strike="noStrike" dirty="0">
                <a:solidFill>
                  <a:srgbClr val="212121"/>
                </a:solidFill>
                <a:effectLst/>
                <a:hlinkClick r:id="rId8"/>
              </a:rPr>
              <a:t>NJU-INP 049/21</a:t>
            </a:r>
            <a:r>
              <a:rPr lang="en-US" sz="1200" b="0" i="0" dirty="0">
                <a:solidFill>
                  <a:srgbClr val="212121"/>
                </a:solidFill>
                <a:effectLst/>
              </a:rPr>
              <a:t>, e-print: </a:t>
            </a:r>
            <a:r>
              <a:rPr lang="en-US" sz="1200" b="0" i="0" u="none" strike="noStrike" dirty="0">
                <a:solidFill>
                  <a:srgbClr val="212121"/>
                </a:solidFill>
                <a:effectLst/>
                <a:hlinkClick r:id="rId9"/>
              </a:rPr>
              <a:t>2108.11493 [hep-</a:t>
            </a:r>
            <a:r>
              <a:rPr lang="en-US" sz="1200" b="0" i="0" u="none" strike="noStrike" dirty="0" err="1">
                <a:solidFill>
                  <a:srgbClr val="212121"/>
                </a:solidFill>
                <a:effectLst/>
                <a:hlinkClick r:id="rId9"/>
              </a:rPr>
              <a:t>ph</a:t>
            </a:r>
            <a:r>
              <a:rPr lang="en-US" sz="1200" b="0" i="0" u="none" strike="noStrike" dirty="0">
                <a:solidFill>
                  <a:srgbClr val="212121"/>
                </a:solidFill>
                <a:effectLst/>
                <a:hlinkClick r:id="rId9"/>
              </a:rPr>
              <a:t>]</a:t>
            </a:r>
            <a:r>
              <a:rPr lang="en-US" sz="1200" b="0" i="0" dirty="0">
                <a:solidFill>
                  <a:srgbClr val="212121"/>
                </a:solidFill>
                <a:effectLst/>
              </a:rPr>
              <a:t>, Chin. Phys. Lett. </a:t>
            </a:r>
            <a:r>
              <a:rPr lang="en-US" sz="1200" b="0" i="1" dirty="0">
                <a:solidFill>
                  <a:srgbClr val="212121"/>
                </a:solidFill>
                <a:effectLst/>
              </a:rPr>
              <a:t>Express</a:t>
            </a:r>
            <a:r>
              <a:rPr lang="en-US" sz="1200" b="0" i="0" dirty="0">
                <a:solidFill>
                  <a:srgbClr val="212121"/>
                </a:solidFill>
                <a:effectLst/>
              </a:rPr>
              <a:t> </a:t>
            </a:r>
            <a:r>
              <a:rPr lang="en-US" sz="1200" b="1" i="0" dirty="0">
                <a:solidFill>
                  <a:srgbClr val="212121"/>
                </a:solidFill>
                <a:effectLst/>
              </a:rPr>
              <a:t>39</a:t>
            </a:r>
            <a:r>
              <a:rPr lang="en-US" sz="1200" b="0" i="0" dirty="0">
                <a:solidFill>
                  <a:srgbClr val="212121"/>
                </a:solidFill>
                <a:effectLst/>
              </a:rPr>
              <a:t> (04) (2022) 041401/1-5:</a:t>
            </a:r>
            <a:r>
              <a:rPr lang="en-US" sz="1200" b="0" i="1" dirty="0">
                <a:solidFill>
                  <a:srgbClr val="212121"/>
                </a:solidFill>
                <a:effectLst/>
              </a:rPr>
              <a:t> </a:t>
            </a:r>
            <a:r>
              <a:rPr lang="en-US" sz="1200" b="0" i="0" u="none" strike="noStrike" dirty="0">
                <a:solidFill>
                  <a:srgbClr val="212121"/>
                </a:solidFill>
                <a:effectLst/>
                <a:hlinkClick r:id="rId10"/>
              </a:rPr>
              <a:t>Express Letter</a:t>
            </a:r>
            <a:r>
              <a:rPr lang="en-US" sz="1200" b="0" i="1" dirty="0">
                <a:solidFill>
                  <a:srgbClr val="212121"/>
                </a:solidFill>
                <a:effectLst/>
              </a:rPr>
              <a:t> </a:t>
            </a:r>
            <a:endParaRPr lang="en-US" sz="1200" b="0" i="0" dirty="0">
              <a:solidFill>
                <a:srgbClr val="21212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614246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1" grpId="0"/>
      <p:bldP spid="22" grpId="0"/>
      <p:bldP spid="7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577E1220-4249-0283-B664-CB298A1F07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54" y="4343400"/>
            <a:ext cx="3657600" cy="19872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D52146B-E909-4D3A-9A76-6EB713B409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Asymmetry of antimatter in the proton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7112E63-0D66-4877-A3BC-86DAAF94259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81000" y="914400"/>
                <a:ext cx="7010400" cy="4525963"/>
              </a:xfrm>
            </p:spPr>
            <p:txBody>
              <a:bodyPr/>
              <a:lstStyle/>
              <a:p>
                <a:r>
                  <a:rPr lang="en-GB" dirty="0"/>
                  <a:t>Proton = u + u + d 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AU" b="0" i="1" smtClean="0">
                        <a:latin typeface="Cambria Math" panose="02040503050406030204" pitchFamily="18" charset="0"/>
                      </a:rPr>
                      <m:t>      ⇒</m:t>
                    </m:r>
                  </m:oMath>
                </a14:m>
                <a:r>
                  <a:rPr lang="en-GB" dirty="0"/>
                  <a:t> Pauli blocking: gluon splitting produces </a:t>
                </a:r>
              </a:p>
              <a:p>
                <a:pPr marL="0" indent="0">
                  <a:buNone/>
                </a:pPr>
                <a:r>
                  <a:rPr lang="en-GB" b="0" dirty="0"/>
                  <a:t>	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̅"/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</m:acc>
                  </m:oMath>
                </a14:m>
                <a:r>
                  <a:rPr lang="en-US" dirty="0"/>
                  <a:t>  in preference to 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̅"/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</m:acc>
                  </m:oMath>
                </a14:m>
                <a:endParaRPr lang="en-US" dirty="0"/>
              </a:p>
              <a:p>
                <a:r>
                  <a:rPr lang="en-US" dirty="0"/>
                  <a:t>Comparison with </a:t>
                </a:r>
                <a:r>
                  <a:rPr lang="en-US" dirty="0" err="1"/>
                  <a:t>SeaQuest</a:t>
                </a:r>
                <a:r>
                  <a:rPr lang="en-US" dirty="0"/>
                  <a:t> data </a:t>
                </a:r>
              </a:p>
              <a:p>
                <a:pPr marL="800100" lvl="2" indent="0">
                  <a:buNone/>
                </a:pPr>
                <a:r>
                  <a:rPr lang="en-US" sz="1400" dirty="0"/>
                  <a:t>[J. Dove, et al., </a:t>
                </a:r>
                <a:r>
                  <a:rPr lang="en-US" sz="1400" i="1" dirty="0"/>
                  <a:t>The asymmetry of antimatter in the proton</a:t>
                </a:r>
                <a:r>
                  <a:rPr lang="en-US" sz="1400" dirty="0"/>
                  <a:t>, Nature 590 (7847) (2021) 561–565.]</a:t>
                </a:r>
              </a:p>
              <a:p>
                <a:r>
                  <a:rPr lang="en-US" sz="2000" dirty="0"/>
                  <a:t>Gottfried sum rule</a:t>
                </a:r>
              </a:p>
              <a:p>
                <a:endParaRPr lang="en-US" sz="2000" dirty="0"/>
              </a:p>
              <a:p>
                <a:endParaRPr lang="en-US" sz="2000" dirty="0"/>
              </a:p>
              <a:p>
                <a:pPr>
                  <a:buFont typeface="Wingdings" panose="05000000000000000000" pitchFamily="2" charset="2"/>
                  <a:buChar char="ü"/>
                </a:pPr>
                <a:r>
                  <a:rPr lang="en-US" dirty="0"/>
                  <a:t>Most recent result from global fits [CT18]: 0.110(80)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7112E63-0D66-4877-A3BC-86DAAF94259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81000" y="914400"/>
                <a:ext cx="7010400" cy="4525963"/>
              </a:xfrm>
              <a:blipFill>
                <a:blip r:embed="rId3"/>
                <a:stretch>
                  <a:fillRect l="-957" t="-943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450058-09A2-4B7A-98F4-B039521212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.                                       Summer JLab Hall A/C Meeting                                           (68)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25D8E9-8A6F-4F42-8C01-EEBCF5D544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Roberts: cdroberts@nju.edu.cn  433 .. 23/06/29 09:45 .."Emergence of Hadron Mass and Structure "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82447D-50D0-4A50-B50D-E22F6E556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48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3440E2-AE62-4078-88FE-8C5EA1F1B8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24700" y="1343582"/>
            <a:ext cx="5067300" cy="3136403"/>
          </a:xfrm>
          <a:prstGeom prst="rect">
            <a:avLst/>
          </a:prstGeom>
        </p:spPr>
      </p:pic>
      <p:pic>
        <p:nvPicPr>
          <p:cNvPr id="10" name="Picture 9" descr="Text, letter&#10;&#10;Description automatically generated">
            <a:extLst>
              <a:ext uri="{FF2B5EF4-FFF2-40B4-BE49-F238E27FC236}">
                <a16:creationId xmlns:a16="http://schemas.microsoft.com/office/drawing/2014/main" id="{0DAEF1E0-C7D3-4C1A-B9C7-08AA4CCB61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325" y="3332285"/>
            <a:ext cx="4362450" cy="8001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FB04DE-D1DA-F06E-89AF-EB1F62EFD965}"/>
              </a:ext>
            </a:extLst>
          </p:cNvPr>
          <p:cNvSpPr txBox="1"/>
          <p:nvPr/>
        </p:nvSpPr>
        <p:spPr>
          <a:xfrm>
            <a:off x="4267200" y="5291475"/>
            <a:ext cx="7620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1950" indent="-171450" algn="l" rtl="0">
              <a:buFont typeface="Wingdings" panose="05000000000000000000" pitchFamily="2" charset="2"/>
              <a:buChar char="ü"/>
            </a:pPr>
            <a:r>
              <a:rPr lang="en-AU" sz="1200" b="0" i="1" dirty="0">
                <a:solidFill>
                  <a:srgbClr val="212121"/>
                </a:solidFill>
                <a:effectLst/>
                <a:latin typeface="Open Sans" panose="020B0606030504020204" pitchFamily="34" charset="0"/>
              </a:rPr>
              <a:t>Proton and pion distribution functions in counterpoint, </a:t>
            </a:r>
            <a:r>
              <a:rPr lang="en-AU" sz="1200" b="0" i="0" dirty="0" err="1">
                <a:solidFill>
                  <a:srgbClr val="212121"/>
                </a:solidFill>
                <a:effectLst/>
                <a:latin typeface="Open Sans" panose="020B0606030504020204" pitchFamily="34" charset="0"/>
              </a:rPr>
              <a:t>Ya</a:t>
            </a:r>
            <a:r>
              <a:rPr lang="en-AU" sz="1200" b="0" i="0" dirty="0">
                <a:solidFill>
                  <a:srgbClr val="212121"/>
                </a:solidFill>
                <a:effectLst/>
                <a:latin typeface="Open Sans" panose="020B0606030504020204" pitchFamily="34" charset="0"/>
              </a:rPr>
              <a:t> Lu (</a:t>
            </a:r>
            <a:r>
              <a:rPr lang="ja-JP" altLang="en-US" sz="1200" b="0" i="0" dirty="0">
                <a:solidFill>
                  <a:srgbClr val="212121"/>
                </a:solidFill>
                <a:effectLst/>
                <a:latin typeface="Open Sans" panose="020B0606030504020204" pitchFamily="34" charset="0"/>
              </a:rPr>
              <a:t>陆亚</a:t>
            </a:r>
            <a:r>
              <a:rPr lang="en-US" altLang="ja-JP" sz="1200" b="0" i="0" dirty="0">
                <a:solidFill>
                  <a:srgbClr val="212121"/>
                </a:solidFill>
                <a:effectLst/>
                <a:latin typeface="Open Sans" panose="020B0606030504020204" pitchFamily="34" charset="0"/>
              </a:rPr>
              <a:t>), </a:t>
            </a:r>
            <a:r>
              <a:rPr lang="en-AU" sz="1200" b="0" i="0" dirty="0">
                <a:solidFill>
                  <a:srgbClr val="212121"/>
                </a:solidFill>
                <a:effectLst/>
                <a:latin typeface="Open Sans" panose="020B0606030504020204" pitchFamily="34" charset="0"/>
              </a:rPr>
              <a:t>Lei Chang (</a:t>
            </a:r>
            <a:r>
              <a:rPr lang="ja-JP" altLang="en-US" sz="1200" b="0" i="0" dirty="0">
                <a:solidFill>
                  <a:srgbClr val="212121"/>
                </a:solidFill>
                <a:effectLst/>
                <a:latin typeface="Open Sans" panose="020B0606030504020204" pitchFamily="34" charset="0"/>
              </a:rPr>
              <a:t>常雷</a:t>
            </a:r>
            <a:r>
              <a:rPr lang="en-US" altLang="ja-JP" sz="1200" b="0" i="0" dirty="0">
                <a:solidFill>
                  <a:srgbClr val="212121"/>
                </a:solidFill>
                <a:effectLst/>
                <a:latin typeface="Open Sans" panose="020B0606030504020204" pitchFamily="34" charset="0"/>
              </a:rPr>
              <a:t>), </a:t>
            </a:r>
            <a:r>
              <a:rPr lang="en-AU" sz="1200" b="0" i="0" dirty="0">
                <a:solidFill>
                  <a:srgbClr val="212121"/>
                </a:solidFill>
                <a:effectLst/>
                <a:latin typeface="Open Sans" panose="020B0606030504020204" pitchFamily="34" charset="0"/>
              </a:rPr>
              <a:t>Khépani Raya, Craig D. Roberts and José Rodríguez-Quintero, </a:t>
            </a:r>
            <a:r>
              <a:rPr lang="en-AU" sz="1200" b="0" i="0" u="none" strike="noStrike" dirty="0">
                <a:solidFill>
                  <a:srgbClr val="212121"/>
                </a:solidFill>
                <a:effectLst/>
                <a:latin typeface="Open Sans" panose="020B0606030504020204" pitchFamily="34" charset="0"/>
                <a:hlinkClick r:id="rId6"/>
              </a:rPr>
              <a:t>NJU-INP 056/22</a:t>
            </a:r>
            <a:r>
              <a:rPr lang="en-AU" sz="1200" b="0" i="0" dirty="0">
                <a:solidFill>
                  <a:srgbClr val="212121"/>
                </a:solidFill>
                <a:effectLst/>
                <a:latin typeface="Open Sans" panose="020B0606030504020204" pitchFamily="34" charset="0"/>
              </a:rPr>
              <a:t>, e-Print: </a:t>
            </a:r>
            <a:r>
              <a:rPr lang="en-AU" sz="1200" b="0" i="0" u="none" strike="noStrike" dirty="0">
                <a:solidFill>
                  <a:srgbClr val="212121"/>
                </a:solidFill>
                <a:effectLst/>
                <a:latin typeface="Open Sans" panose="020B0606030504020204" pitchFamily="34" charset="0"/>
                <a:hlinkClick r:id="rId7"/>
              </a:rPr>
              <a:t>2203.00753 [hep-</a:t>
            </a:r>
            <a:r>
              <a:rPr lang="en-AU" sz="1200" b="0" i="0" u="none" strike="noStrike" dirty="0" err="1">
                <a:solidFill>
                  <a:srgbClr val="212121"/>
                </a:solidFill>
                <a:effectLst/>
                <a:latin typeface="Open Sans" panose="020B0606030504020204" pitchFamily="34" charset="0"/>
                <a:hlinkClick r:id="rId7"/>
              </a:rPr>
              <a:t>ph</a:t>
            </a:r>
            <a:r>
              <a:rPr lang="en-AU" sz="1200" b="0" i="0" u="none" strike="noStrike" dirty="0">
                <a:solidFill>
                  <a:srgbClr val="212121"/>
                </a:solidFill>
                <a:effectLst/>
                <a:latin typeface="Open Sans" panose="020B0606030504020204" pitchFamily="34" charset="0"/>
                <a:hlinkClick r:id="rId7"/>
              </a:rPr>
              <a:t>]</a:t>
            </a:r>
            <a:r>
              <a:rPr lang="en-AU" sz="1200" b="0" i="0" dirty="0">
                <a:solidFill>
                  <a:srgbClr val="212121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AU" sz="1200" b="0" i="0" u="none" strike="noStrike" dirty="0">
                <a:solidFill>
                  <a:srgbClr val="212121"/>
                </a:solidFill>
                <a:effectLst/>
                <a:latin typeface="Open Sans" panose="020B0606030504020204" pitchFamily="34" charset="0"/>
                <a:hlinkClick r:id="rId8"/>
              </a:rPr>
              <a:t>Phys. Lett. B 830 (2022) 137130/1-7</a:t>
            </a:r>
            <a:endParaRPr lang="en-AU" sz="1200" u="none" strike="noStrike" dirty="0">
              <a:solidFill>
                <a:srgbClr val="212121"/>
              </a:solidFill>
              <a:latin typeface="Open Sans" panose="020B0606030504020204" pitchFamily="34" charset="0"/>
            </a:endParaRPr>
          </a:p>
          <a:p>
            <a:pPr marL="361950" indent="-171450" algn="l" rtl="0">
              <a:buFont typeface="Wingdings" panose="05000000000000000000" pitchFamily="2" charset="2"/>
              <a:buChar char="ü"/>
            </a:pPr>
            <a:r>
              <a:rPr lang="en-AU" sz="1200" b="0" i="1" dirty="0">
                <a:solidFill>
                  <a:srgbClr val="212121"/>
                </a:solidFill>
                <a:effectLst/>
                <a:latin typeface="Open Sans" panose="020B0606030504020204" pitchFamily="34" charset="0"/>
              </a:rPr>
              <a:t>Parton distributions of light quarks and antiquarks in the proton</a:t>
            </a:r>
            <a:r>
              <a:rPr lang="en-AU" sz="1200" b="0" i="0" dirty="0">
                <a:solidFill>
                  <a:srgbClr val="212121"/>
                </a:solidFill>
                <a:effectLst/>
                <a:latin typeface="Open Sans" panose="020B0606030504020204" pitchFamily="34" charset="0"/>
              </a:rPr>
              <a:t>, Lei Chang (</a:t>
            </a:r>
            <a:r>
              <a:rPr lang="ja-JP" altLang="en-US" sz="1200" b="0" i="0" dirty="0">
                <a:solidFill>
                  <a:srgbClr val="212121"/>
                </a:solidFill>
                <a:effectLst/>
                <a:latin typeface="Open Sans" panose="020B0606030504020204" pitchFamily="34" charset="0"/>
              </a:rPr>
              <a:t>常雷</a:t>
            </a:r>
            <a:r>
              <a:rPr lang="en-US" altLang="ja-JP" sz="1200" b="0" i="0" dirty="0">
                <a:solidFill>
                  <a:srgbClr val="212121"/>
                </a:solidFill>
                <a:effectLst/>
                <a:latin typeface="Open Sans" panose="020B0606030504020204" pitchFamily="34" charset="0"/>
              </a:rPr>
              <a:t>), </a:t>
            </a:r>
            <a:r>
              <a:rPr lang="en-AU" sz="1200" b="0" i="0" dirty="0">
                <a:solidFill>
                  <a:srgbClr val="212121"/>
                </a:solidFill>
                <a:effectLst/>
                <a:latin typeface="Open Sans" panose="020B0606030504020204" pitchFamily="34" charset="0"/>
              </a:rPr>
              <a:t>Fei Gao (</a:t>
            </a:r>
            <a:r>
              <a:rPr lang="ja-JP" altLang="en-US" sz="1200" b="0" i="0" dirty="0">
                <a:solidFill>
                  <a:srgbClr val="212121"/>
                </a:solidFill>
                <a:effectLst/>
                <a:latin typeface="Open Sans" panose="020B0606030504020204" pitchFamily="34" charset="0"/>
              </a:rPr>
              <a:t>高飞</a:t>
            </a:r>
            <a:r>
              <a:rPr lang="en-US" altLang="ja-JP" sz="1200" b="0" i="0" dirty="0">
                <a:solidFill>
                  <a:srgbClr val="212121"/>
                </a:solidFill>
                <a:effectLst/>
                <a:latin typeface="Open Sans" panose="020B0606030504020204" pitchFamily="34" charset="0"/>
              </a:rPr>
              <a:t>) </a:t>
            </a:r>
            <a:r>
              <a:rPr lang="en-AU" sz="1200" b="0" i="0" dirty="0">
                <a:solidFill>
                  <a:srgbClr val="212121"/>
                </a:solidFill>
                <a:effectLst/>
                <a:latin typeface="Open Sans" panose="020B0606030504020204" pitchFamily="34" charset="0"/>
              </a:rPr>
              <a:t>and Craig D. Roberts, </a:t>
            </a:r>
            <a:r>
              <a:rPr lang="en-AU" sz="1200" b="0" i="0" u="none" strike="noStrike" dirty="0">
                <a:solidFill>
                  <a:srgbClr val="212121"/>
                </a:solidFill>
                <a:effectLst/>
                <a:latin typeface="Open Sans" panose="020B0606030504020204" pitchFamily="34" charset="0"/>
                <a:hlinkClick r:id="rId9"/>
              </a:rPr>
              <a:t>NJU-INP 055/22</a:t>
            </a:r>
            <a:r>
              <a:rPr lang="en-AU" sz="1200" b="0" i="0" dirty="0">
                <a:solidFill>
                  <a:srgbClr val="212121"/>
                </a:solidFill>
                <a:effectLst/>
                <a:latin typeface="Open Sans" panose="020B0606030504020204" pitchFamily="34" charset="0"/>
              </a:rPr>
              <a:t>, e-Print: </a:t>
            </a:r>
            <a:r>
              <a:rPr lang="en-AU" sz="1200" b="0" i="0" u="none" strike="noStrike" dirty="0">
                <a:solidFill>
                  <a:srgbClr val="212121"/>
                </a:solidFill>
                <a:effectLst/>
                <a:latin typeface="Open Sans" panose="020B0606030504020204" pitchFamily="34" charset="0"/>
                <a:hlinkClick r:id="rId10"/>
              </a:rPr>
              <a:t>2201.07870 [hep-</a:t>
            </a:r>
            <a:r>
              <a:rPr lang="en-AU" sz="1200" b="0" i="0" u="none" strike="noStrike" dirty="0" err="1">
                <a:solidFill>
                  <a:srgbClr val="212121"/>
                </a:solidFill>
                <a:effectLst/>
                <a:latin typeface="Open Sans" panose="020B0606030504020204" pitchFamily="34" charset="0"/>
                <a:hlinkClick r:id="rId10"/>
              </a:rPr>
              <a:t>ph</a:t>
            </a:r>
            <a:r>
              <a:rPr lang="en-AU" sz="1200" b="0" i="0" u="none" strike="noStrike" dirty="0">
                <a:solidFill>
                  <a:srgbClr val="212121"/>
                </a:solidFill>
                <a:effectLst/>
                <a:latin typeface="Open Sans" panose="020B0606030504020204" pitchFamily="34" charset="0"/>
                <a:hlinkClick r:id="rId10"/>
              </a:rPr>
              <a:t>]</a:t>
            </a:r>
            <a:r>
              <a:rPr lang="en-AU" sz="12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AU" sz="1200" b="0" i="0" u="none" strike="noStrike" dirty="0">
                <a:solidFill>
                  <a:srgbClr val="212121"/>
                </a:solidFill>
                <a:effectLst/>
                <a:latin typeface="Open Sans" panose="020B0606030504020204" pitchFamily="34" charset="0"/>
                <a:hlinkClick r:id="rId11"/>
              </a:rPr>
              <a:t>Phys. Lett. B 829 (2022) 137078/1-7 </a:t>
            </a:r>
            <a:endParaRPr lang="en-AU" sz="1200" b="0" i="0" dirty="0">
              <a:solidFill>
                <a:srgbClr val="212121"/>
              </a:solidFill>
              <a:effectLst/>
              <a:latin typeface="Open Sans" panose="020B06060305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B8DDE2A-787B-4F28-6DD9-51177CCC1E6E}"/>
                  </a:ext>
                </a:extLst>
              </p:cNvPr>
              <p:cNvSpPr txBox="1"/>
              <p:nvPr/>
            </p:nvSpPr>
            <p:spPr>
              <a:xfrm>
                <a:off x="4747133" y="923110"/>
                <a:ext cx="405185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AU" dirty="0"/>
                  <a:t> </a:t>
                </a:r>
                <a14:m>
                  <m:oMath xmlns:m="http://schemas.openxmlformats.org/officeDocument/2006/math">
                    <m:r>
                      <a:rPr lang="en-AU" b="0" i="1" smtClean="0">
                        <a:ln w="0"/>
                        <a:solidFill>
                          <a:schemeClr val="accent1"/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𝜁</m:t>
                    </m:r>
                    <m:r>
                      <a:rPr lang="en-AU" b="0" i="1" smtClean="0">
                        <a:ln w="0"/>
                        <a:solidFill>
                          <a:schemeClr val="accent1"/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=</m:t>
                    </m:r>
                    <m:r>
                      <a:rPr lang="en-AU" b="0" i="1" smtClean="0">
                        <a:ln w="0"/>
                        <a:solidFill>
                          <a:schemeClr val="accent1"/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2</m:t>
                    </m:r>
                    <m:r>
                      <a:rPr lang="en-AU" b="0" i="1" smtClean="0">
                        <a:ln w="0"/>
                        <a:solidFill>
                          <a:schemeClr val="accent1"/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AU" b="0" i="0" smtClean="0">
                        <a:ln w="0"/>
                        <a:solidFill>
                          <a:schemeClr val="accent1"/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GeV</m:t>
                    </m:r>
                    <m:r>
                      <a:rPr lang="en-AU" b="0" i="1" smtClean="0">
                        <a:ln w="0"/>
                        <a:solidFill>
                          <a:schemeClr val="accent1"/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…</m:t>
                    </m:r>
                    <m:sSub>
                      <m:sSubPr>
                        <m:ctrlPr>
                          <a:rPr lang="en-AU" i="1" smtClean="0">
                            <a:ln w="0"/>
                            <a:solidFill>
                              <a:schemeClr val="accent1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⟨"/>
                            <m:endChr m:val="⟩"/>
                            <m:ctrlPr>
                              <a:rPr lang="en-AU" i="1" smtClean="0">
                                <a:ln w="0"/>
                                <a:solidFill>
                                  <a:schemeClr val="accent1"/>
                                </a:solidFill>
                                <a:effectLst>
                                  <a:outerShdw blurRad="38100" dist="25400" dir="5400000" algn="ctr" rotWithShape="0">
                                    <a:srgbClr val="6E747A">
                                      <a:alpha val="43000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AU" i="1" smtClean="0">
                                <a:ln w="0"/>
                                <a:solidFill>
                                  <a:schemeClr val="accent1"/>
                                </a:solidFill>
                                <a:effectLst>
                                  <a:outerShdw blurRad="38100" dist="25400" dir="5400000" algn="ctr" rotWithShape="0">
                                    <a:srgbClr val="6E747A">
                                      <a:alpha val="43000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  <m:sub>
                        <m:acc>
                          <m:accPr>
                            <m:chr m:val="̅"/>
                            <m:ctrlPr>
                              <a:rPr lang="en-AU" i="1" smtClean="0">
                                <a:ln w="0"/>
                                <a:solidFill>
                                  <a:schemeClr val="accent1"/>
                                </a:solidFill>
                                <a:effectLst>
                                  <a:outerShdw blurRad="38100" dist="25400" dir="5400000" algn="ctr" rotWithShape="0">
                                    <a:srgbClr val="6E747A">
                                      <a:alpha val="43000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AU" i="1" smtClean="0">
                                <a:ln w="0"/>
                                <a:solidFill>
                                  <a:schemeClr val="accent1"/>
                                </a:solidFill>
                                <a:effectLst>
                                  <a:outerShdw blurRad="38100" dist="25400" dir="5400000" algn="ctr" rotWithShape="0">
                                    <a:srgbClr val="6E747A">
                                      <a:alpha val="43000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</m:acc>
                      </m:sub>
                    </m:sSub>
                    <m:r>
                      <a:rPr lang="en-AU" i="1" smtClean="0">
                        <a:ln w="0"/>
                        <a:solidFill>
                          <a:schemeClr val="accent1"/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↓</m:t>
                    </m:r>
                    <m:r>
                      <a:rPr lang="en-AU" i="1" smtClean="0">
                        <a:ln w="0"/>
                        <a:solidFill>
                          <a:schemeClr val="accent1"/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25</m:t>
                    </m:r>
                    <m:r>
                      <a:rPr lang="en-AU" i="1" smtClean="0">
                        <a:ln w="0"/>
                        <a:solidFill>
                          <a:schemeClr val="accent1"/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% &amp; </m:t>
                    </m:r>
                    <m:sSub>
                      <m:sSubPr>
                        <m:ctrlPr>
                          <a:rPr lang="en-AU" i="1">
                            <a:ln w="0"/>
                            <a:solidFill>
                              <a:schemeClr val="accent1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⟨"/>
                            <m:endChr m:val="⟩"/>
                            <m:ctrlPr>
                              <a:rPr lang="en-AU" i="1">
                                <a:ln w="0"/>
                                <a:solidFill>
                                  <a:schemeClr val="accent1"/>
                                </a:solidFill>
                                <a:effectLst>
                                  <a:outerShdw blurRad="38100" dist="25400" dir="5400000" algn="ctr" rotWithShape="0">
                                    <a:srgbClr val="6E747A">
                                      <a:alpha val="43000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AU" i="1">
                                <a:ln w="0"/>
                                <a:solidFill>
                                  <a:schemeClr val="accent1"/>
                                </a:solidFill>
                                <a:effectLst>
                                  <a:outerShdw blurRad="38100" dist="25400" dir="5400000" algn="ctr" rotWithShape="0">
                                    <a:srgbClr val="6E747A">
                                      <a:alpha val="43000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  <m:sub>
                        <m:acc>
                          <m:accPr>
                            <m:chr m:val="̅"/>
                            <m:ctrlPr>
                              <a:rPr lang="en-AU" i="1">
                                <a:ln w="0"/>
                                <a:solidFill>
                                  <a:schemeClr val="accent1"/>
                                </a:solidFill>
                                <a:effectLst>
                                  <a:outerShdw blurRad="38100" dist="25400" dir="5400000" algn="ctr" rotWithShape="0">
                                    <a:srgbClr val="6E747A">
                                      <a:alpha val="43000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AU" i="1" smtClean="0">
                                <a:ln w="0"/>
                                <a:solidFill>
                                  <a:schemeClr val="accent1"/>
                                </a:solidFill>
                                <a:effectLst>
                                  <a:outerShdw blurRad="38100" dist="25400" dir="5400000" algn="ctr" rotWithShape="0">
                                    <a:srgbClr val="6E747A">
                                      <a:alpha val="43000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</m:acc>
                      </m:sub>
                    </m:sSub>
                    <m:r>
                      <a:rPr lang="en-AU" i="1" smtClean="0">
                        <a:ln w="0"/>
                        <a:solidFill>
                          <a:schemeClr val="accent1"/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↑</m:t>
                    </m:r>
                    <m:r>
                      <a:rPr lang="en-AU" i="1">
                        <a:ln w="0"/>
                        <a:solidFill>
                          <a:schemeClr val="accent1"/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25</m:t>
                    </m:r>
                    <m:r>
                      <a:rPr lang="en-AU" i="1">
                        <a:ln w="0"/>
                        <a:solidFill>
                          <a:schemeClr val="accent1"/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% </m:t>
                    </m:r>
                  </m:oMath>
                </a14:m>
                <a:endParaRPr lang="en-AU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B8DDE2A-787B-4F28-6DD9-51177CCC1E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47133" y="923110"/>
                <a:ext cx="4051852" cy="369332"/>
              </a:xfrm>
              <a:prstGeom prst="rect">
                <a:avLst/>
              </a:prstGeom>
              <a:blipFill>
                <a:blip r:embed="rId12"/>
                <a:stretch>
                  <a:fillRect b="-19672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12153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FA59BDC0-4A7B-F06B-D7F9-541AE1F354B7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sz="3200" b="0" dirty="0" err="1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Polarised</a:t>
                </a:r>
                <a:r>
                  <a:rPr lang="en-US" sz="3200" b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 quark distribution functions 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AU" sz="3200" b="0" i="1" smtClean="0">
                            <a:ln w="0"/>
                            <a:solidFill>
                              <a:schemeClr val="accent1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sz="3200" b="0" i="1" smtClean="0">
                            <a:ln w="0"/>
                            <a:solidFill>
                              <a:schemeClr val="accent1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𝜁</m:t>
                        </m:r>
                      </m:e>
                      <m:sub>
                        <m:r>
                          <a:rPr lang="en-AU" sz="3200" b="0" i="1" smtClean="0">
                            <a:ln w="0"/>
                            <a:solidFill>
                              <a:schemeClr val="accent1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𝐻</m:t>
                        </m:r>
                      </m:sub>
                    </m:sSub>
                  </m:oMath>
                </a14:m>
                <a:endParaRPr lang="en-AU" sz="3200" b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FA59BDC0-4A7B-F06B-D7F9-541AE1F354B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1611" t="-8021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CD1FDAA-1A07-F66A-F835-76940EFE9AF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1476251"/>
                <a:ext cx="10972800" cy="4525963"/>
              </a:xfrm>
            </p:spPr>
            <p:txBody>
              <a:bodyPr/>
              <a:lstStyle/>
              <a:p>
                <a:r>
                  <a:rPr lang="en-AU" dirty="0"/>
                  <a:t>True in general: at hadron scale,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AU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i="1">
                            <a:latin typeface="Cambria Math" panose="02040503050406030204" pitchFamily="18" charset="0"/>
                          </a:rPr>
                          <m:t>𝜁</m:t>
                        </m:r>
                      </m:e>
                      <m:sub>
                        <m:r>
                          <a:rPr lang="en-AU" i="1">
                            <a:latin typeface="Cambria Math" panose="02040503050406030204" pitchFamily="18" charset="0"/>
                          </a:rPr>
                          <m:t>𝐻</m:t>
                        </m:r>
                      </m:sub>
                    </m:sSub>
                  </m:oMath>
                </a14:m>
                <a:r>
                  <a:rPr lang="en-AU" dirty="0"/>
                  <a:t> …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AU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AU" b="0" i="1" smtClean="0">
                        <a:latin typeface="Cambria Math" panose="02040503050406030204" pitchFamily="18" charset="0"/>
                      </a:rPr>
                      <m:t>𝑞</m:t>
                    </m:r>
                    <m:d>
                      <m:dPr>
                        <m:ctrlPr>
                          <a:rPr lang="en-AU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;</m:t>
                        </m:r>
                        <m:sSub>
                          <m:sSubPr>
                            <m:ctrlPr>
                              <a:rPr lang="en-AU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AU" b="0" i="1" smtClean="0">
                                <a:latin typeface="Cambria Math" panose="02040503050406030204" pitchFamily="18" charset="0"/>
                              </a:rPr>
                              <m:t>𝜁</m:t>
                            </m:r>
                          </m:e>
                          <m:sub>
                            <m:r>
                              <a:rPr lang="en-AU" b="0" i="1" smtClean="0">
                                <a:latin typeface="Cambria Math" panose="02040503050406030204" pitchFamily="18" charset="0"/>
                              </a:rPr>
                              <m:t>𝐻</m:t>
                            </m:r>
                          </m:sub>
                        </m:sSub>
                      </m:e>
                    </m:d>
                    <m:r>
                      <a:rPr lang="en-AU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AU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AU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AU" b="0" i="1" smtClean="0">
                        <a:latin typeface="Cambria Math" panose="02040503050406030204" pitchFamily="18" charset="0"/>
                      </a:rPr>
                      <m:t>𝑞</m:t>
                    </m:r>
                    <m:r>
                      <a:rPr lang="en-AU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AU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AU" b="0" i="1" smtClean="0">
                        <a:latin typeface="Cambria Math" panose="02040503050406030204" pitchFamily="18" charset="0"/>
                      </a:rPr>
                      <m:t>;</m:t>
                    </m:r>
                    <m:sSub>
                      <m:sSubPr>
                        <m:ctrlPr>
                          <a:rPr lang="en-AU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𝜁</m:t>
                        </m:r>
                      </m:e>
                      <m:sub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sub>
                    </m:sSub>
                    <m:r>
                      <a:rPr lang="en-AU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AU" dirty="0"/>
                  <a:t> … what is </a:t>
                </a:r>
                <a14:m>
                  <m:oMath xmlns:m="http://schemas.openxmlformats.org/officeDocument/2006/math">
                    <m:r>
                      <a:rPr lang="en-AU" i="1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AU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AU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AU" dirty="0"/>
                  <a:t>?</a:t>
                </a:r>
              </a:p>
              <a:p>
                <a:r>
                  <a:rPr lang="en-AU" dirty="0"/>
                  <a:t>Constraints from </a:t>
                </a:r>
                <a:r>
                  <a:rPr lang="en-AU" dirty="0" err="1"/>
                  <a:t>pQCD</a:t>
                </a:r>
                <a:endParaRPr lang="en-AU" dirty="0"/>
              </a:p>
              <a:p>
                <a:pPr lvl="1"/>
                <a:r>
                  <a:rPr lang="en-US" sz="2200" dirty="0"/>
                  <a:t>At low-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2200" dirty="0"/>
                  <a:t>: </a:t>
                </a:r>
                <a14:m>
                  <m:oMath xmlns:m="http://schemas.openxmlformats.org/officeDocument/2006/math">
                    <m:r>
                      <a:rPr lang="en-AU" sz="2200" b="0" i="1" dirty="0" smtClean="0">
                        <a:latin typeface="Cambria Math" panose="02040503050406030204" pitchFamily="18" charset="0"/>
                      </a:rPr>
                      <m:t>∃</m:t>
                    </m:r>
                  </m:oMath>
                </a14:m>
                <a:r>
                  <a:rPr lang="en-US" sz="2200" dirty="0"/>
                  <a:t> no correlation between helicity of struck quark and that of parent proton</a:t>
                </a:r>
              </a:p>
              <a:p>
                <a:pPr marL="400050" lvl="1" indent="0">
                  <a:buNone/>
                </a:pPr>
                <a:r>
                  <a:rPr lang="en-US" sz="2200" dirty="0"/>
                  <a:t>       </a:t>
                </a:r>
                <a14:m>
                  <m:oMath xmlns:m="http://schemas.openxmlformats.org/officeDocument/2006/math">
                    <m:r>
                      <a:rPr lang="en-AU" sz="2200" b="0" i="1" smtClean="0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polarised:unpolarised</a:t>
                </a:r>
                <a:r>
                  <a:rPr lang="en-US" sz="2200" dirty="0"/>
                  <a:t> ratio of DFs must vanish</a:t>
                </a:r>
              </a:p>
              <a:p>
                <a:pPr marL="1257300" lvl="3" indent="0">
                  <a:buNone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AU" sz="22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AU" sz="2200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lang="en-AU" sz="22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  <m:d>
                          <m:dPr>
                            <m:ctrlPr>
                              <a:rPr lang="en-AU" sz="2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AU" sz="22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num>
                      <m:den>
                        <m:r>
                          <a:rPr lang="en-AU" sz="22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  <m:d>
                          <m:dPr>
                            <m:ctrlPr>
                              <a:rPr lang="en-AU" sz="2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AU" sz="22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den>
                    </m:f>
                    <m:r>
                      <a:rPr lang="en-AU" sz="2200" b="0" i="1" smtClean="0">
                        <a:latin typeface="Cambria Math" panose="02040503050406030204" pitchFamily="18" charset="0"/>
                      </a:rPr>
                      <m:t>→0 </m:t>
                    </m:r>
                  </m:oMath>
                </a14:m>
                <a:r>
                  <a:rPr lang="en-US" sz="2200" dirty="0"/>
                  <a:t>as </a:t>
                </a:r>
                <a14:m>
                  <m:oMath xmlns:m="http://schemas.openxmlformats.org/officeDocument/2006/math">
                    <m:r>
                      <a:rPr lang="en-AU" sz="22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AU" sz="2200" b="0" i="1" smtClean="0">
                        <a:latin typeface="Cambria Math" panose="02040503050406030204" pitchFamily="18" charset="0"/>
                      </a:rPr>
                      <m:t>→0</m:t>
                    </m:r>
                  </m:oMath>
                </a14:m>
                <a:endParaRPr lang="en-US" sz="2200" dirty="0"/>
              </a:p>
              <a:p>
                <a:pPr marL="400050" lvl="1" indent="0">
                  <a:buNone/>
                </a:pPr>
                <a:r>
                  <a:rPr lang="en-US" sz="2200" dirty="0"/>
                  <a:t>      </a:t>
                </a:r>
                <a:r>
                  <a:rPr lang="en-US" sz="2200" dirty="0" err="1"/>
                  <a:t>Regge</a:t>
                </a:r>
                <a:r>
                  <a:rPr lang="en-US" sz="2200" dirty="0"/>
                  <a:t> phenomenology: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AU" sz="2200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AU" sz="2200" b="0" i="1" smtClean="0">
                        <a:latin typeface="Cambria Math" panose="02040503050406030204" pitchFamily="18" charset="0"/>
                      </a:rPr>
                      <m:t>𝑞</m:t>
                    </m:r>
                    <m:d>
                      <m:dPr>
                        <m:ctrlPr>
                          <a:rPr lang="en-AU" sz="2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AU" sz="22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AU" sz="2200" b="0" i="1" smtClean="0">
                        <a:latin typeface="Cambria Math" panose="02040503050406030204" pitchFamily="18" charset="0"/>
                      </a:rPr>
                      <m:t>∝</m:t>
                    </m:r>
                    <m:rad>
                      <m:radPr>
                        <m:degHide m:val="on"/>
                        <m:ctrlPr>
                          <a:rPr lang="en-AU" sz="22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AU" sz="22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rad>
                    <m:r>
                      <a:rPr lang="en-AU" sz="22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AU" sz="2200" b="0" i="1" smtClean="0">
                        <a:latin typeface="Cambria Math" panose="02040503050406030204" pitchFamily="18" charset="0"/>
                      </a:rPr>
                      <m:t>𝑞</m:t>
                    </m:r>
                    <m:r>
                      <a:rPr lang="en-AU" sz="22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AU" sz="22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AU" sz="22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AU" sz="2200" dirty="0"/>
              </a:p>
              <a:p>
                <a:pPr lvl="1"/>
                <a:r>
                  <a:rPr lang="en-US" sz="2200" dirty="0"/>
                  <a:t>At high-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2200" dirty="0"/>
                  <a:t>, </a:t>
                </a:r>
                <a:r>
                  <a:rPr lang="en-US" sz="2200" dirty="0" err="1"/>
                  <a:t>polarised</a:t>
                </a:r>
                <a:r>
                  <a:rPr lang="en-US" sz="2200" dirty="0"/>
                  <a:t> and </a:t>
                </a:r>
                <a:r>
                  <a:rPr lang="en-US" sz="2200" dirty="0" err="1"/>
                  <a:t>unpolarised</a:t>
                </a:r>
                <a:r>
                  <a:rPr lang="en-US" sz="2200" dirty="0"/>
                  <a:t> valence quark distributions possess the same power-law </a:t>
                </a:r>
                <a:r>
                  <a:rPr lang="en-US" sz="2200" dirty="0" err="1"/>
                  <a:t>behaviour</a:t>
                </a:r>
                <a:r>
                  <a:rPr lang="en-US" sz="2200" dirty="0"/>
                  <a:t>, </a:t>
                </a:r>
                <a:r>
                  <a:rPr lang="en-US" sz="2200" i="1" dirty="0"/>
                  <a:t>viz</a:t>
                </a:r>
                <a:r>
                  <a:rPr lang="en-US" sz="2200" dirty="0"/>
                  <a:t>.</a:t>
                </a:r>
              </a:p>
              <a:p>
                <a:pPr marL="400050" lvl="1" indent="0">
                  <a:buNone/>
                </a:pPr>
                <a:r>
                  <a:rPr lang="en-US" sz="2200" dirty="0"/>
                  <a:t>        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AU" sz="22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AU" sz="2200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lang="en-AU" sz="22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  <m:d>
                          <m:dPr>
                            <m:ctrlPr>
                              <a:rPr lang="en-AU" sz="2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AU" sz="22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num>
                      <m:den>
                        <m:r>
                          <a:rPr lang="en-AU" sz="22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  <m:d>
                          <m:dPr>
                            <m:ctrlPr>
                              <a:rPr lang="en-AU" sz="2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AU" sz="22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den>
                    </m:f>
                    <m:r>
                      <a:rPr lang="en-AU" sz="2200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200" dirty="0"/>
                  <a:t> constant </a:t>
                </a:r>
                <a14:m>
                  <m:oMath xmlns:m="http://schemas.openxmlformats.org/officeDocument/2006/math">
                    <m:r>
                      <a:rPr lang="en-AU" sz="2200" b="0" i="1" smtClean="0">
                        <a:latin typeface="Cambria Math" panose="02040503050406030204" pitchFamily="18" charset="0"/>
                      </a:rPr>
                      <m:t>≠0</m:t>
                    </m:r>
                  </m:oMath>
                </a14:m>
                <a:r>
                  <a:rPr lang="en-US" sz="2200" dirty="0"/>
                  <a:t> as </a:t>
                </a:r>
                <a14:m>
                  <m:oMath xmlns:m="http://schemas.openxmlformats.org/officeDocument/2006/math">
                    <m:r>
                      <a:rPr lang="en-AU" sz="22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AU" sz="2200" b="0" i="1" smtClean="0">
                        <a:latin typeface="Cambria Math" panose="02040503050406030204" pitchFamily="18" charset="0"/>
                      </a:rPr>
                      <m:t>→1</m:t>
                    </m:r>
                  </m:oMath>
                </a14:m>
                <a:endParaRPr lang="en-US" sz="22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CD1FDAA-1A07-F66A-F835-76940EFE9AF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476251"/>
                <a:ext cx="10972800" cy="4525963"/>
              </a:xfrm>
              <a:blipFill>
                <a:blip r:embed="rId3"/>
                <a:stretch>
                  <a:fillRect l="-611" t="-942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39BD98-907D-4D69-2F45-C0AD302A68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.                                       Summer JLab Hall A/C Meeting                                           (68)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222026-11BF-F2F3-660C-D39C2BD26E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Roberts: cdroberts@nju.edu.cn  433 .. 23/06/29 09:45 .."Emergence of Hadron Mass and Structure "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6F0BC5-18B7-E4EF-B90B-06611D98C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49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2A9213A-87ED-018D-2D84-A02C8D442878}"/>
              </a:ext>
            </a:extLst>
          </p:cNvPr>
          <p:cNvSpPr/>
          <p:nvPr/>
        </p:nvSpPr>
        <p:spPr bwMode="auto">
          <a:xfrm>
            <a:off x="5516034" y="5527188"/>
            <a:ext cx="6477000" cy="9144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en-AU" sz="1200" b="0" i="1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</a:rPr>
              <a:t>All-Orders Evolution of Parton Distributions: Principle, Practice, and Predictions, Pei-Lin Yin (</a:t>
            </a:r>
            <a:r>
              <a:rPr kumimoji="0" lang="ja-JP" altLang="en-US" sz="1200" b="0" i="1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</a:rPr>
              <a:t>尹佩林</a:t>
            </a:r>
            <a:r>
              <a:rPr kumimoji="0" lang="en-US" altLang="ja-JP" sz="1200" b="0" i="1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</a:rPr>
              <a:t>), </a:t>
            </a:r>
            <a:r>
              <a:rPr kumimoji="0" lang="en-AU" sz="1200" b="0" i="1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</a:rPr>
              <a:t>Yin-Zhen Xu (</a:t>
            </a:r>
            <a:r>
              <a:rPr kumimoji="0" lang="ja-JP" altLang="en-US" sz="1200" b="0" i="1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</a:rPr>
              <a:t>徐胤禛</a:t>
            </a:r>
            <a:r>
              <a:rPr kumimoji="0" lang="en-US" altLang="ja-JP" sz="1200" b="0" i="1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</a:rPr>
              <a:t>) et al., </a:t>
            </a:r>
            <a:r>
              <a:rPr kumimoji="0" lang="en-AU" sz="1200" b="0" i="1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</a:rPr>
              <a:t>NJU-INP 075/23, e-Print: 2306.03274 [hep-</a:t>
            </a:r>
            <a:r>
              <a:rPr kumimoji="0" lang="en-AU" sz="1200" b="0" i="1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</a:rPr>
              <a:t>ph</a:t>
            </a:r>
            <a:r>
              <a:rPr kumimoji="0" lang="en-AU" sz="1200" b="0" i="1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</a:rPr>
              <a:t>]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AU" sz="1200" b="0" i="1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</a:rPr>
              <a:t>Polarised parton distribution functions and proton spin, Peng Cheng (</a:t>
            </a:r>
            <a:r>
              <a:rPr kumimoji="0" lang="ja-JP" altLang="en-US" sz="1200" b="0" i="1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</a:rPr>
              <a:t>程鹏</a:t>
            </a:r>
            <a:r>
              <a:rPr kumimoji="0" lang="en-US" altLang="ja-JP" sz="1200" b="0" i="1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</a:rPr>
              <a:t>), </a:t>
            </a:r>
            <a:r>
              <a:rPr kumimoji="0" lang="en-AU" sz="1200" b="0" i="1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</a:rPr>
              <a:t>Yang Yu (</a:t>
            </a:r>
            <a:r>
              <a:rPr kumimoji="0" lang="ja-JP" altLang="en-US" sz="1200" b="0" i="1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</a:rPr>
              <a:t>俞杨</a:t>
            </a:r>
            <a:r>
              <a:rPr kumimoji="0" lang="en-US" altLang="ja-JP" sz="1200" b="0" i="1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</a:rPr>
              <a:t>), </a:t>
            </a:r>
            <a:r>
              <a:rPr kumimoji="0" lang="en-AU" sz="1200" b="0" i="1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</a:rPr>
              <a:t>Hui-Yu Xing (</a:t>
            </a:r>
            <a:r>
              <a:rPr kumimoji="0" lang="ja-JP" altLang="en-US" sz="1200" b="0" i="1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</a:rPr>
              <a:t>邢惠瑜</a:t>
            </a:r>
            <a:r>
              <a:rPr kumimoji="0" lang="en-US" altLang="ja-JP" sz="1200" b="0" i="1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</a:rPr>
              <a:t>)</a:t>
            </a:r>
            <a:r>
              <a:rPr kumimoji="0" lang="en-AU" sz="1200" b="0" i="1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</a:rPr>
              <a:t>, NJU-INP 073/23, e-print: 2304.12469 [hep-</a:t>
            </a:r>
            <a:r>
              <a:rPr kumimoji="0" lang="en-AU" sz="1200" b="0" i="1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</a:rPr>
              <a:t>ph</a:t>
            </a:r>
            <a:r>
              <a:rPr kumimoji="0" lang="en-AU" sz="1200" b="0" i="1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</a:rPr>
              <a:t>] </a:t>
            </a:r>
          </a:p>
        </p:txBody>
      </p:sp>
    </p:spTree>
    <p:extLst>
      <p:ext uri="{BB962C8B-B14F-4D97-AF65-F5344CB8AC3E}">
        <p14:creationId xmlns:p14="http://schemas.microsoft.com/office/powerpoint/2010/main" val="2070269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BD1A1-792B-4242-A84F-8B4582ABB3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dirty="0"/>
              <a:t>Strong Interactions in the Standard Model</a:t>
            </a:r>
            <a:endParaRPr lang="en-US" sz="2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090E92-FC7A-4DD5-8FDF-A1AD1E625B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722437"/>
            <a:ext cx="10972800" cy="4525963"/>
          </a:xfrm>
        </p:spPr>
        <p:txBody>
          <a:bodyPr/>
          <a:lstStyle/>
          <a:p>
            <a:r>
              <a:rPr lang="en-GB" dirty="0"/>
              <a:t>Only apparent scale in chromodynamics is mass of the quark field</a:t>
            </a:r>
          </a:p>
          <a:p>
            <a:r>
              <a:rPr lang="en-GB" dirty="0"/>
              <a:t>Quark mass is generated by Higgs boson.</a:t>
            </a:r>
          </a:p>
          <a:p>
            <a:r>
              <a:rPr lang="en-GB" dirty="0"/>
              <a:t>In connection with everyday matter, that mass is 1/250</a:t>
            </a:r>
            <a:r>
              <a:rPr lang="en-GB" baseline="30000" dirty="0"/>
              <a:t>th</a:t>
            </a:r>
            <a:r>
              <a:rPr lang="en-GB" dirty="0"/>
              <a:t> of the natural (empirical) scale for strong interactions,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dirty="0"/>
              <a:t>	</a:t>
            </a:r>
            <a:r>
              <a:rPr lang="en-GB" i="1" dirty="0"/>
              <a:t>viz</a:t>
            </a:r>
            <a:r>
              <a:rPr lang="en-GB" dirty="0"/>
              <a:t>. more-than two orders-of-magnitude smaller</a:t>
            </a:r>
          </a:p>
          <a:p>
            <a:pPr>
              <a:spcBef>
                <a:spcPts val="600"/>
              </a:spcBef>
            </a:pPr>
            <a:r>
              <a:rPr lang="en-GB" dirty="0"/>
              <a:t>Plainly, the Higgs-generated mass is very far removed from the natural scale for strongly-interacting matter</a:t>
            </a:r>
          </a:p>
          <a:p>
            <a:pPr>
              <a:spcBef>
                <a:spcPts val="600"/>
              </a:spcBef>
            </a:pPr>
            <a:r>
              <a:rPr lang="en-GB" i="1" dirty="0">
                <a:solidFill>
                  <a:srgbClr val="C00000"/>
                </a:solidFill>
              </a:rPr>
              <a:t>Nuclear physics mass-scale </a:t>
            </a:r>
            <a:r>
              <a:rPr lang="en-GB" dirty="0"/>
              <a:t>– 1 GeV – is an </a:t>
            </a:r>
            <a:r>
              <a:rPr lang="en-GB" i="1" dirty="0">
                <a:solidFill>
                  <a:srgbClr val="C00000"/>
                </a:solidFill>
              </a:rPr>
              <a:t>emergent feature of the Standard Model</a:t>
            </a:r>
          </a:p>
          <a:p>
            <a:pPr lvl="1">
              <a:spcBef>
                <a:spcPts val="0"/>
              </a:spcBef>
            </a:pPr>
            <a:r>
              <a:rPr lang="en-GB" sz="2200" dirty="0"/>
              <a:t>No amount of staring at </a:t>
            </a:r>
            <a:r>
              <a:rPr lang="en-GB" sz="2200" i="1" dirty="0"/>
              <a:t>L</a:t>
            </a:r>
            <a:r>
              <a:rPr lang="en-GB" sz="2200" baseline="-25000" dirty="0"/>
              <a:t>QCD</a:t>
            </a:r>
            <a:r>
              <a:rPr lang="en-GB" sz="2200" dirty="0"/>
              <a:t> can reveal that scale</a:t>
            </a:r>
          </a:p>
          <a:p>
            <a:pPr>
              <a:spcBef>
                <a:spcPts val="300"/>
              </a:spcBef>
            </a:pPr>
            <a:r>
              <a:rPr lang="en-GB" dirty="0"/>
              <a:t>Contrast with quantum electrodynamics, </a:t>
            </a:r>
            <a:r>
              <a:rPr lang="en-GB" i="1" dirty="0"/>
              <a:t>e.g</a:t>
            </a:r>
            <a:r>
              <a:rPr lang="en-GB" dirty="0"/>
              <a:t>., spectrum of hydrogen levels measured in units of </a:t>
            </a:r>
            <a:r>
              <a:rPr lang="en-GB" i="1" dirty="0"/>
              <a:t>m</a:t>
            </a:r>
            <a:r>
              <a:rPr lang="en-GB" i="1" baseline="-25000" dirty="0"/>
              <a:t>e</a:t>
            </a:r>
            <a:r>
              <a:rPr lang="en-GB" dirty="0"/>
              <a:t>, which appears in </a:t>
            </a:r>
            <a:r>
              <a:rPr lang="en-GB" i="1" dirty="0"/>
              <a:t>L</a:t>
            </a:r>
            <a:r>
              <a:rPr lang="en-GB" baseline="-25000" dirty="0"/>
              <a:t>QED</a:t>
            </a:r>
            <a:endParaRPr lang="en-GB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169FE8-4E50-4A61-98D0-D163E4BE0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.                                       Summer JLab Hall A/C Meeting                                           (68)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A8E27B-6AC6-4B5E-8435-A8AA8C3AA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Roberts: cdroberts@nju.edu.cn  433 .. 23/06/29 09:45 .."Emergence of Hadron Mass and Structure "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72D8E0-911A-4418-A5D5-E252B31196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5</a:t>
            </a:fld>
            <a:endParaRPr lang="en-US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F8F2E67-F4C1-4263-9A16-998700A4214E}"/>
              </a:ext>
            </a:extLst>
          </p:cNvPr>
          <p:cNvCxnSpPr>
            <a:cxnSpLocks/>
          </p:cNvCxnSpPr>
          <p:nvPr/>
        </p:nvCxnSpPr>
        <p:spPr bwMode="auto">
          <a:xfrm flipV="1">
            <a:off x="6019800" y="1337008"/>
            <a:ext cx="152400" cy="567992"/>
          </a:xfrm>
          <a:prstGeom prst="straightConnector1">
            <a:avLst/>
          </a:prstGeom>
          <a:noFill/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D09A157B-686D-4DA1-AA2B-B88BA6A3B1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914400"/>
            <a:ext cx="5498592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533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hart, line chart, histogram&#10;&#10;Description automatically generated">
            <a:extLst>
              <a:ext uri="{FF2B5EF4-FFF2-40B4-BE49-F238E27FC236}">
                <a16:creationId xmlns:a16="http://schemas.microsoft.com/office/drawing/2014/main" id="{A0767144-F136-0357-B311-F46501C48A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0781" y="1213804"/>
            <a:ext cx="5721220" cy="488219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CB285D0-0AA2-361A-E333-311AF19011B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1447800"/>
                <a:ext cx="6477000" cy="4525963"/>
              </a:xfrm>
            </p:spPr>
            <p:txBody>
              <a:bodyPr/>
              <a:lstStyle/>
              <a:p>
                <a:r>
                  <a:rPr lang="en-AU" dirty="0"/>
                  <a:t>Implement constraints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AU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sub>
                    </m:sSub>
                    <m:r>
                      <a:rPr lang="en-AU" b="0" i="1" smtClean="0">
                        <a:latin typeface="Cambria Math" panose="02040503050406030204" pitchFamily="18" charset="0"/>
                      </a:rPr>
                      <m:t>=1=−</m:t>
                    </m:r>
                    <m:sSub>
                      <m:sSubPr>
                        <m:ctrlPr>
                          <a:rPr lang="en-AU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</m:oMath>
                </a14:m>
                <a:r>
                  <a:rPr lang="en-AU" dirty="0"/>
                  <a:t>): 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AU" b="0" i="0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AU" b="0" i="1" smtClean="0">
                          <a:latin typeface="Cambria Math" panose="02040503050406030204" pitchFamily="18" charset="0"/>
                        </a:rPr>
                        <m:t>𝑞</m:t>
                      </m:r>
                      <m:d>
                        <m:dPr>
                          <m:ctrlPr>
                            <a:rPr lang="en-AU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;</m:t>
                          </m:r>
                          <m:sSub>
                            <m:sSubPr>
                              <m:ctrlP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  <m:t>𝜁</m:t>
                              </m:r>
                            </m:e>
                            <m:sub>
                              <m: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sub>
                          </m:sSub>
                        </m:e>
                      </m:d>
                      <m:r>
                        <a:rPr lang="en-AU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AU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sub>
                      </m:sSub>
                      <m:sSub>
                        <m:sSubPr>
                          <m:ctrlPr>
                            <a:rPr lang="en-AU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en-AU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Sup>
                            <m:sSubSupPr>
                              <m:ctrlP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b>
                              <m: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sup>
                          </m:sSubSup>
                        </m:e>
                      </m:d>
                      <m:r>
                        <a:rPr lang="en-AU" b="0" i="1" smtClean="0">
                          <a:latin typeface="Cambria Math" panose="02040503050406030204" pitchFamily="18" charset="0"/>
                        </a:rPr>
                        <m:t>𝑞</m:t>
                      </m:r>
                      <m:d>
                        <m:dPr>
                          <m:ctrlPr>
                            <a:rPr lang="en-AU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AU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AU" i="1">
                              <a:latin typeface="Cambria Math" panose="02040503050406030204" pitchFamily="18" charset="0"/>
                            </a:rPr>
                            <m:t>;</m:t>
                          </m:r>
                          <m:sSub>
                            <m:sSubPr>
                              <m:ctrlPr>
                                <a:rPr lang="en-AU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AU" i="1">
                                  <a:latin typeface="Cambria Math" panose="02040503050406030204" pitchFamily="18" charset="0"/>
                                </a:rPr>
                                <m:t>𝜁</m:t>
                              </m:r>
                            </m:e>
                            <m:sub>
                              <m:r>
                                <a:rPr lang="en-AU" i="1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AU" dirty="0"/>
              </a:p>
              <a:p>
                <a:endParaRPr lang="en-AU" dirty="0"/>
              </a:p>
              <a:p>
                <a:endParaRPr lang="en-AU" dirty="0"/>
              </a:p>
              <a:p>
                <a:pPr>
                  <a:spcBef>
                    <a:spcPts val="1800"/>
                  </a:spcBef>
                </a:pPr>
                <a:r>
                  <a:rPr lang="en-AU" dirty="0"/>
                  <a:t>In each case, </a:t>
                </a:r>
                <a14:m>
                  <m:oMath xmlns:m="http://schemas.openxmlformats.org/officeDocument/2006/math">
                    <m:r>
                      <a:rPr lang="en-AU" b="0" i="1" smtClean="0"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AU" dirty="0"/>
                  <a:t> chosen to ensure </a:t>
                </a:r>
                <a14:m>
                  <m:oMath xmlns:m="http://schemas.openxmlformats.org/officeDocument/2006/math">
                    <m:nary>
                      <m:naryPr>
                        <m:ctrlPr>
                          <a:rPr lang="en-AU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AU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  <m:e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𝑑𝑥</m:t>
                        </m:r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AU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  <m:d>
                          <m:dPr>
                            <m:ctrlPr>
                              <a:rPr lang="en-AU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AU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AU" b="0" i="1" smtClean="0">
                                <a:latin typeface="Cambria Math" panose="02040503050406030204" pitchFamily="18" charset="0"/>
                              </a:rPr>
                              <m:t>;</m:t>
                            </m:r>
                            <m:sSub>
                              <m:sSubPr>
                                <m:ctrlPr>
                                  <a:rPr lang="en-AU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AU" b="0" i="1" smtClean="0">
                                    <a:latin typeface="Cambria Math" panose="02040503050406030204" pitchFamily="18" charset="0"/>
                                  </a:rPr>
                                  <m:t>𝜁</m:t>
                                </m:r>
                              </m:e>
                              <m:sub>
                                <m:r>
                                  <a:rPr lang="en-AU" b="0" i="1" smtClean="0">
                                    <a:latin typeface="Cambria Math" panose="02040503050406030204" pitchFamily="18" charset="0"/>
                                  </a:rPr>
                                  <m:t>𝐻</m:t>
                                </m:r>
                              </m:sub>
                            </m:sSub>
                          </m:e>
                        </m:d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sSubSup>
                          <m:sSubSupPr>
                            <m:ctrlPr>
                              <a:rPr lang="en-AU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AU" b="0" i="1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AU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sub>
                          <m:sup>
                            <m:r>
                              <a:rPr lang="en-AU" b="0" i="1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sup>
                        </m:sSubSup>
                      </m:e>
                    </m:nary>
                  </m:oMath>
                </a14:m>
                <a:endParaRPr lang="en-AU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CB285D0-0AA2-361A-E333-311AF19011B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447800"/>
                <a:ext cx="6477000" cy="4525963"/>
              </a:xfrm>
              <a:blipFill>
                <a:blip r:embed="rId3"/>
                <a:stretch>
                  <a:fillRect l="-1035" t="-943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 descr="Text&#10;&#10;Description automatically generated with low confidence">
            <a:extLst>
              <a:ext uri="{FF2B5EF4-FFF2-40B4-BE49-F238E27FC236}">
                <a16:creationId xmlns:a16="http://schemas.microsoft.com/office/drawing/2014/main" id="{EFC7E305-F633-55CC-84D2-CB8521196B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860" y="2286000"/>
            <a:ext cx="5618480" cy="9144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4CDE1CF3-B1F8-B7FC-0637-0CF47031A867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sz="3200" b="0" dirty="0" err="1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Polarised</a:t>
                </a:r>
                <a:r>
                  <a:rPr lang="en-US" sz="3200" b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 quark distribution functions 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AU" sz="3200" b="0" i="1">
                            <a:ln w="0"/>
                            <a:solidFill>
                              <a:schemeClr val="accent1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sz="3200" b="0" i="1">
                            <a:ln w="0"/>
                            <a:solidFill>
                              <a:schemeClr val="accent1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𝜁</m:t>
                        </m:r>
                      </m:e>
                      <m:sub>
                        <m:r>
                          <a:rPr lang="en-AU" sz="3200" b="0" i="1">
                            <a:ln w="0"/>
                            <a:solidFill>
                              <a:schemeClr val="accent1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𝐻</m:t>
                        </m:r>
                      </m:sub>
                    </m:sSub>
                  </m:oMath>
                </a14:m>
                <a:endParaRPr lang="en-AU" sz="3200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4CDE1CF3-B1F8-B7FC-0637-0CF47031A86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5"/>
                <a:stretch>
                  <a:fillRect l="-1611" t="-8021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C64455-68E2-03FD-3DF6-6CFE698B7A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.                                       Summer JLab Hall A/C Meeting                                           (68)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E6BF78-D1B2-BBCA-345B-DDF564686E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Roberts: cdroberts@nju.edu.cn  433 .. 23/06/29 09:45 .."Emergence of Hadron Mass and Structure "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BCB691-2F10-57A7-F7E8-526EF6600D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50</a:t>
            </a:fld>
            <a:endParaRPr lang="en-US"/>
          </a:p>
        </p:txBody>
      </p:sp>
      <p:pic>
        <p:nvPicPr>
          <p:cNvPr id="12" name="Picture 11" descr="Table&#10;&#10;Description automatically generated">
            <a:extLst>
              <a:ext uri="{FF2B5EF4-FFF2-40B4-BE49-F238E27FC236}">
                <a16:creationId xmlns:a16="http://schemas.microsoft.com/office/drawing/2014/main" id="{959958F7-937A-A899-5348-61A807D38F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4191000"/>
            <a:ext cx="5791575" cy="1082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32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4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F69EFBAA-F812-A402-FF60-E9B6DBA14314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sz="3200" b="0" dirty="0" err="1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Polarised</a:t>
                </a:r>
                <a:r>
                  <a:rPr lang="en-US" sz="3200" b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 quark distribution functions at </a:t>
                </a:r>
                <a14:m>
                  <m:oMath xmlns:m="http://schemas.openxmlformats.org/officeDocument/2006/math">
                    <m:r>
                      <a:rPr lang="en-AU" sz="3200" b="0" i="1" smtClean="0">
                        <a:ln w="0"/>
                        <a:solidFill>
                          <a:schemeClr val="accent1"/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𝜁</m:t>
                    </m:r>
                    <m:r>
                      <a:rPr lang="en-AU" sz="3200" b="0" i="1" smtClean="0">
                        <a:ln w="0"/>
                        <a:solidFill>
                          <a:schemeClr val="accent1"/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AU" sz="3200" b="0" i="1" smtClean="0">
                            <a:ln w="0"/>
                            <a:solidFill>
                              <a:schemeClr val="accent1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AU" sz="3200" b="0" i="1" smtClean="0">
                            <a:ln w="0"/>
                            <a:solidFill>
                              <a:schemeClr val="accent1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rad>
                  </m:oMath>
                </a14:m>
                <a:r>
                  <a:rPr lang="en-US" sz="3200" b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GeV</a:t>
                </a:r>
                <a:endParaRPr lang="en-AU" sz="2800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F69EFBAA-F812-A402-FF60-E9B6DBA1431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1611" t="-4278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24DB66D-12E2-B8F8-B960-411A9BB623A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1066801"/>
                <a:ext cx="5181600" cy="5059364"/>
              </a:xfrm>
            </p:spPr>
            <p:txBody>
              <a:bodyPr/>
              <a:lstStyle/>
              <a:p>
                <a:r>
                  <a:rPr lang="en-AU" dirty="0"/>
                  <a:t>Predictions deliver quantitative agreement with all available world data  </a:t>
                </a:r>
              </a:p>
              <a:p>
                <a:r>
                  <a:rPr lang="en-AU" dirty="0"/>
                  <a:t>COMPASS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AU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AU" b="0" i="1" smtClean="0"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AU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AU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AU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AU" dirty="0"/>
                  <a:t> lead to underestimate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AU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</m:oMath>
                </a14:m>
                <a:r>
                  <a:rPr lang="en-AU" dirty="0"/>
                  <a:t> by 25%</a:t>
                </a:r>
              </a:p>
              <a:p>
                <a:pPr lvl="1"/>
                <a:r>
                  <a:rPr lang="en-AU" sz="2200" dirty="0"/>
                  <a:t>Consistent with COMPASS data lying below prediction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24DB66D-12E2-B8F8-B960-411A9BB623A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066801"/>
                <a:ext cx="5181600" cy="5059364"/>
              </a:xfrm>
              <a:blipFill>
                <a:blip r:embed="rId3"/>
                <a:stretch>
                  <a:fillRect l="-1294" t="-843" r="-706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EF98CF-2982-1B11-5968-836E056667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.                                       Summer JLab Hall A/C Meeting                                           (68)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96D9A7-9C8A-153A-38BB-32E3BCD28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Roberts: cdroberts@nju.edu.cn  433 .. 23/06/29 09:45 .."Emergence of Hadron Mass and Structure "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9D1A43-72F9-B820-8E72-0E873A986C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51</a:t>
            </a:fld>
            <a:endParaRPr lang="en-US"/>
          </a:p>
        </p:txBody>
      </p:sp>
      <p:pic>
        <p:nvPicPr>
          <p:cNvPr id="10" name="Picture 9" descr="Chart, histogram&#10;&#10;Description automatically generated">
            <a:extLst>
              <a:ext uri="{FF2B5EF4-FFF2-40B4-BE49-F238E27FC236}">
                <a16:creationId xmlns:a16="http://schemas.microsoft.com/office/drawing/2014/main" id="{2641BC06-841D-103B-4B30-3B51163C8A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5460" y="898844"/>
            <a:ext cx="6606540" cy="5234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070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24DB66D-12E2-B8F8-B960-411A9BB623A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1066801"/>
                <a:ext cx="5181600" cy="5059364"/>
              </a:xfrm>
            </p:spPr>
            <p:txBody>
              <a:bodyPr/>
              <a:lstStyle/>
              <a:p>
                <a:r>
                  <a:rPr lang="en-AU" dirty="0"/>
                  <a:t>Predictions deliver quantitative agreement with all available world data  </a:t>
                </a:r>
              </a:p>
              <a:p>
                <a:r>
                  <a:rPr lang="en-AU" dirty="0"/>
                  <a:t>COMPASS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AU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AU" b="0" i="1" smtClean="0"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AU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AU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AU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AU" dirty="0"/>
                  <a:t> lead to underestimate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AU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</m:oMath>
                </a14:m>
                <a:r>
                  <a:rPr lang="en-AU" dirty="0"/>
                  <a:t> by 25%</a:t>
                </a:r>
              </a:p>
              <a:p>
                <a:pPr lvl="1"/>
                <a:r>
                  <a:rPr lang="en-AU" sz="2200" dirty="0"/>
                  <a:t>Consistent with COMPASS data lying below prediction</a:t>
                </a:r>
              </a:p>
              <a:p>
                <a:r>
                  <a:rPr lang="en-AU" sz="2400" dirty="0"/>
                  <a:t>Predictions for sea are consistent with available data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24DB66D-12E2-B8F8-B960-411A9BB623A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066801"/>
                <a:ext cx="5181600" cy="5059364"/>
              </a:xfrm>
              <a:blipFill>
                <a:blip r:embed="rId2"/>
                <a:stretch>
                  <a:fillRect l="-1529" t="-843" r="-706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EF98CF-2982-1B11-5968-836E056667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.                                       Summer JLab Hall A/C Meeting                                           (68)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96D9A7-9C8A-153A-38BB-32E3BCD28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Roberts: cdroberts@nju.edu.cn  433 .. 23/06/29 09:45 .."Emergence of Hadron Mass and Structure "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9D1A43-72F9-B820-8E72-0E873A986C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52</a:t>
            </a:fld>
            <a:endParaRPr lang="en-US"/>
          </a:p>
        </p:txBody>
      </p:sp>
      <p:pic>
        <p:nvPicPr>
          <p:cNvPr id="10" name="Picture 9" descr="Chart, histogram&#10;&#10;Description automatically generated">
            <a:extLst>
              <a:ext uri="{FF2B5EF4-FFF2-40B4-BE49-F238E27FC236}">
                <a16:creationId xmlns:a16="http://schemas.microsoft.com/office/drawing/2014/main" id="{2641BC06-841D-103B-4B30-3B51163C8A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5460" y="898844"/>
            <a:ext cx="6606540" cy="52349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4DBFC66-C5A6-FC3A-4D63-F4BD28C0CD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6974" y="685800"/>
            <a:ext cx="5943600" cy="417042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F69EFBAA-F812-A402-FF60-E9B6DBA14314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609600" y="232393"/>
                <a:ext cx="10972800" cy="1143000"/>
              </a:xfrm>
            </p:spPr>
            <p:txBody>
              <a:bodyPr/>
              <a:lstStyle/>
              <a:p>
                <a:r>
                  <a:rPr lang="en-US" sz="3200" b="0" dirty="0" err="1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Polarised</a:t>
                </a:r>
                <a:r>
                  <a:rPr lang="en-US" sz="3200" b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 quark distribution functions at </a:t>
                </a:r>
                <a14:m>
                  <m:oMath xmlns:m="http://schemas.openxmlformats.org/officeDocument/2006/math">
                    <m:r>
                      <a:rPr lang="en-AU" sz="3200" b="0" i="1" smtClean="0">
                        <a:ln w="0"/>
                        <a:solidFill>
                          <a:schemeClr val="accent1"/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𝜁</m:t>
                    </m:r>
                    <m:r>
                      <a:rPr lang="en-AU" sz="3200" b="0" i="1" smtClean="0">
                        <a:ln w="0"/>
                        <a:solidFill>
                          <a:schemeClr val="accent1"/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AU" sz="3200" b="0" i="1" smtClean="0">
                            <a:ln w="0"/>
                            <a:solidFill>
                              <a:schemeClr val="accent1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AU" sz="3200" b="0" i="1" smtClean="0">
                            <a:ln w="0"/>
                            <a:solidFill>
                              <a:schemeClr val="accent1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rad>
                  </m:oMath>
                </a14:m>
                <a:r>
                  <a:rPr lang="en-US" sz="3200" b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GeV</a:t>
                </a:r>
                <a:endParaRPr lang="en-AU" sz="2800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F69EFBAA-F812-A402-FF60-E9B6DBA1431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609600" y="232393"/>
                <a:ext cx="10972800" cy="1143000"/>
              </a:xfrm>
              <a:blipFill>
                <a:blip r:embed="rId5"/>
                <a:stretch>
                  <a:fillRect l="-1611" t="-3723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2787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C4A8816C-299B-AD1E-E32B-A09C3CA5B095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sz="3200" b="0" dirty="0" err="1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Polarised</a:t>
                </a:r>
                <a:r>
                  <a:rPr lang="en-US" sz="3200" b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 glue distribution functions at </a:t>
                </a:r>
                <a14:m>
                  <m:oMath xmlns:m="http://schemas.openxmlformats.org/officeDocument/2006/math">
                    <m:r>
                      <a:rPr lang="en-AU" sz="3200" b="0" i="1" smtClean="0">
                        <a:ln w="0"/>
                        <a:solidFill>
                          <a:schemeClr val="accent1"/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𝜁</m:t>
                    </m:r>
                    <m:r>
                      <a:rPr lang="en-AU" sz="3200" b="0" i="1" smtClean="0">
                        <a:ln w="0"/>
                        <a:solidFill>
                          <a:schemeClr val="accent1"/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AU" sz="3200" b="0" i="1" smtClean="0">
                            <a:ln w="0"/>
                            <a:solidFill>
                              <a:schemeClr val="accent1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AU" sz="3200" b="0" i="1" smtClean="0">
                            <a:ln w="0"/>
                            <a:solidFill>
                              <a:schemeClr val="accent1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rad>
                  </m:oMath>
                </a14:m>
                <a:r>
                  <a:rPr lang="en-US" sz="3200" b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GeV</a:t>
                </a:r>
                <a:endParaRPr lang="en-AU" sz="2800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C4A8816C-299B-AD1E-E32B-A09C3CA5B09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1611" t="-4278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5A16432-CEE1-0FF7-C5FB-B735A7249EE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1600201"/>
                <a:ext cx="5943600" cy="4525963"/>
              </a:xfrm>
            </p:spPr>
            <p:txBody>
              <a:bodyPr/>
              <a:lstStyle/>
              <a:p>
                <a:r>
                  <a:rPr lang="en-AU" dirty="0"/>
                  <a:t>Parameter-free CSM prediction </a:t>
                </a:r>
              </a:p>
              <a:p>
                <a:pPr marL="0" indent="0">
                  <a:buNone/>
                </a:pPr>
                <a:r>
                  <a:rPr lang="en-AU" dirty="0"/>
                  <a:t>      compared with COMPASS data</a:t>
                </a:r>
              </a:p>
              <a:p>
                <a:pPr marL="800100" lvl="2" indent="0">
                  <a:buNone/>
                </a:pPr>
                <a:r>
                  <a:rPr lang="en-US" sz="2000" dirty="0"/>
                  <a:t>C. Adolph, </a:t>
                </a:r>
                <a:r>
                  <a:rPr lang="en-US" sz="2000" i="1" dirty="0"/>
                  <a:t>et al</a:t>
                </a:r>
                <a:r>
                  <a:rPr lang="en-US" sz="2000" dirty="0"/>
                  <a:t>., </a:t>
                </a:r>
                <a:r>
                  <a:rPr lang="en-US" sz="2000" i="1" dirty="0"/>
                  <a:t>Leading-order determination of the gluon polarization from semi-inclusive deep  inelastic scattering data</a:t>
                </a:r>
                <a:r>
                  <a:rPr lang="en-US" sz="2000" dirty="0"/>
                  <a:t>, Eur. Phys. J. C 77 (4) (2017) 209</a:t>
                </a:r>
              </a:p>
              <a:p>
                <a:pPr marL="400050" lvl="1" indent="0">
                  <a:buNone/>
                </a:pPr>
                <a:r>
                  <a:rPr lang="en-US" dirty="0"/>
                  <a:t>e.g. average value over data window</a:t>
                </a:r>
              </a:p>
              <a:p>
                <a:pPr marL="400050" lvl="1" indent="0">
                  <a:buNone/>
                </a:pP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0.167</m:t>
                    </m:r>
                    <m:sSub>
                      <m:sSubPr>
                        <m:ctrlPr>
                          <a:rPr lang="en-AU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US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 dirty="0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</m:d>
                      </m:e>
                      <m:sub>
                        <m:r>
                          <m:rPr>
                            <m:sty m:val="p"/>
                          </m:rPr>
                          <a:rPr lang="en-AU" b="0" i="0" dirty="0" smtClean="0">
                            <a:latin typeface="Cambria Math" panose="02040503050406030204" pitchFamily="18" charset="0"/>
                          </a:rPr>
                          <m:t>CSM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  <a:r>
                  <a:rPr lang="en-US" i="1" dirty="0"/>
                  <a:t>cf</a:t>
                </a:r>
                <a:r>
                  <a:rPr lang="en-US" dirty="0"/>
                  <a:t>. 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0.113</m:t>
                    </m:r>
                    <m:r>
                      <a:rPr lang="en-AU" b="0" i="1" dirty="0" smtClean="0">
                        <a:latin typeface="Cambria Math" panose="02040503050406030204" pitchFamily="18" charset="0"/>
                      </a:rPr>
                      <m:t>±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0.038</m:t>
                    </m:r>
                    <m:r>
                      <a:rPr lang="en-AU" b="0" i="1" dirty="0" smtClean="0">
                        <a:latin typeface="Cambria Math" panose="02040503050406030204" pitchFamily="18" charset="0"/>
                      </a:rPr>
                      <m:t>±</m:t>
                    </m:r>
                    <m:sSub>
                      <m:sSubPr>
                        <m:ctrlPr>
                          <a:rPr lang="en-AU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0.036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AU" b="0" i="0" dirty="0" smtClean="0">
                            <a:latin typeface="Cambria Math" panose="02040503050406030204" pitchFamily="18" charset="0"/>
                          </a:rPr>
                          <m:t>COMPASS</m:t>
                        </m:r>
                      </m:sub>
                    </m:sSub>
                  </m:oMath>
                </a14:m>
                <a:endParaRPr lang="en-AU" dirty="0"/>
              </a:p>
              <a:p>
                <a:pPr>
                  <a:spcBef>
                    <a:spcPts val="1200"/>
                  </a:spcBef>
                </a:pPr>
                <a:r>
                  <a:rPr lang="en-AU" dirty="0"/>
                  <a:t>Comparison with phenomenological global fits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trlPr>
                            <a:rPr lang="en-AU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AU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.05</m:t>
                          </m:r>
                        </m:sub>
                        <m:sup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  <m:e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𝑑𝑥</m:t>
                          </m:r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AU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;</m:t>
                          </m:r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𝜁</m:t>
                          </m:r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=10</m:t>
                          </m:r>
                          <m:r>
                            <m:rPr>
                              <m:sty m:val="p"/>
                            </m:rPr>
                            <a:rPr lang="en-AU" b="0" i="0" smtClean="0">
                              <a:latin typeface="Cambria Math" panose="02040503050406030204" pitchFamily="18" charset="0"/>
                            </a:rPr>
                            <m:t>GeV</m:t>
                          </m:r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  <m:r>
                        <a:rPr lang="en-AU" b="0" i="1" smtClean="0">
                          <a:latin typeface="Cambria Math" panose="02040503050406030204" pitchFamily="18" charset="0"/>
                        </a:rPr>
                        <m:t>=0.199</m:t>
                      </m:r>
                      <m:sSub>
                        <m:sSubPr>
                          <m:ctrlPr>
                            <a:rPr lang="en-AU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d>
                        </m:e>
                        <m:sub>
                          <m:r>
                            <m:rPr>
                              <m:sty m:val="p"/>
                            </m:rPr>
                            <a:rPr lang="en-AU" b="0" i="0" smtClean="0">
                              <a:latin typeface="Cambria Math" panose="02040503050406030204" pitchFamily="18" charset="0"/>
                            </a:rPr>
                            <m:t>CSM</m:t>
                          </m:r>
                        </m:sub>
                      </m:sSub>
                    </m:oMath>
                  </m:oMathPara>
                </a14:m>
                <a:endParaRPr lang="en-AU" dirty="0"/>
              </a:p>
              <a:p>
                <a:pPr marL="0" indent="0">
                  <a:buNone/>
                </a:pPr>
                <a:r>
                  <a:rPr lang="en-AU" dirty="0"/>
                  <a:t>                                       </a:t>
                </a:r>
                <a:r>
                  <a:rPr lang="en-AU" i="1" dirty="0"/>
                  <a:t>cf</a:t>
                </a:r>
                <a:r>
                  <a:rPr lang="en-AU" dirty="0"/>
                  <a:t>. DSSV14: </a:t>
                </a:r>
                <a14:m>
                  <m:oMath xmlns:m="http://schemas.openxmlformats.org/officeDocument/2006/math">
                    <m:r>
                      <a:rPr lang="en-AU" i="1" dirty="0" smtClean="0">
                        <a:latin typeface="Cambria Math" panose="02040503050406030204" pitchFamily="18" charset="0"/>
                      </a:rPr>
                      <m:t>0.19(6)</m:t>
                    </m:r>
                  </m:oMath>
                </a14:m>
                <a:endParaRPr lang="en-AU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5A16432-CEE1-0FF7-C5FB-B735A7249EE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600201"/>
                <a:ext cx="5943600" cy="4525963"/>
              </a:xfrm>
              <a:blipFill>
                <a:blip r:embed="rId3"/>
                <a:stretch>
                  <a:fillRect l="-1128" t="-943" r="-1333" b="-1887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747B1D-8F81-6B61-5F40-2CA3C2E753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.                                       Summer JLab Hall A/C Meeting                                           (68)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C4465F-EEBF-B34C-E264-DB06825A7A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Roberts: cdroberts@nju.edu.cn  433 .. 23/06/29 09:45 .."Emergence of Hadron Mass and Structure "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D84DA3-4FE8-B733-EB57-F2A9AA4833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53</a:t>
            </a:fld>
            <a:endParaRPr lang="en-US"/>
          </a:p>
        </p:txBody>
      </p:sp>
      <p:pic>
        <p:nvPicPr>
          <p:cNvPr id="8" name="Picture 7" descr="Chart, line chart&#10;&#10;Description automatically generated">
            <a:extLst>
              <a:ext uri="{FF2B5EF4-FFF2-40B4-BE49-F238E27FC236}">
                <a16:creationId xmlns:a16="http://schemas.microsoft.com/office/drawing/2014/main" id="{E27F7AB8-06D6-AE11-8820-0511355EB4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6582" y="1752600"/>
            <a:ext cx="5715418" cy="383857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D737F60-5FD3-8B3C-45BE-CA666DCF0226}"/>
              </a:ext>
            </a:extLst>
          </p:cNvPr>
          <p:cNvSpPr txBox="1"/>
          <p:nvPr/>
        </p:nvSpPr>
        <p:spPr>
          <a:xfrm>
            <a:off x="6730219" y="5908524"/>
            <a:ext cx="54559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l" rtl="0"/>
            <a:r>
              <a:rPr lang="en-AU" sz="1400" b="0" i="1" dirty="0">
                <a:solidFill>
                  <a:schemeClr val="accent1">
                    <a:lumMod val="75000"/>
                  </a:schemeClr>
                </a:solidFill>
                <a:effectLst/>
              </a:rPr>
              <a:t>Polarised parton distribution functions and proton spin, </a:t>
            </a:r>
          </a:p>
          <a:p>
            <a:pPr marL="0" indent="0" algn="l" rtl="0"/>
            <a:r>
              <a:rPr lang="en-AU" sz="1400" b="0" i="0" dirty="0">
                <a:solidFill>
                  <a:schemeClr val="accent1">
                    <a:lumMod val="75000"/>
                  </a:schemeClr>
                </a:solidFill>
                <a:effectLst/>
              </a:rPr>
              <a:t>Peng Cheng (</a:t>
            </a:r>
            <a:r>
              <a:rPr lang="ja-JP" altLang="en-US" sz="1400" b="0" i="0" dirty="0">
                <a:solidFill>
                  <a:schemeClr val="accent1">
                    <a:lumMod val="75000"/>
                  </a:schemeClr>
                </a:solidFill>
                <a:effectLst/>
              </a:rPr>
              <a:t>程鹏</a:t>
            </a:r>
            <a:r>
              <a:rPr lang="en-US" altLang="ja-JP" sz="1400" b="0" i="0" dirty="0">
                <a:solidFill>
                  <a:schemeClr val="accent1">
                    <a:lumMod val="75000"/>
                  </a:schemeClr>
                </a:solidFill>
                <a:effectLst/>
              </a:rPr>
              <a:t>) </a:t>
            </a:r>
            <a:r>
              <a:rPr lang="en-US" altLang="ja-JP" sz="1400" b="0" i="1" dirty="0">
                <a:solidFill>
                  <a:schemeClr val="accent1">
                    <a:lumMod val="75000"/>
                  </a:schemeClr>
                </a:solidFill>
                <a:effectLst/>
              </a:rPr>
              <a:t>et al</a:t>
            </a:r>
            <a:r>
              <a:rPr lang="en-US" altLang="ja-JP" sz="1400" b="0" i="0" dirty="0">
                <a:solidFill>
                  <a:schemeClr val="accent1">
                    <a:lumMod val="75000"/>
                  </a:schemeClr>
                </a:solidFill>
                <a:effectLst/>
              </a:rPr>
              <a:t>., </a:t>
            </a:r>
            <a:r>
              <a:rPr lang="en-AU" sz="1400" b="0" i="0" u="sng" strike="noStrike" dirty="0">
                <a:solidFill>
                  <a:schemeClr val="accent1">
                    <a:lumMod val="75000"/>
                  </a:schemeClr>
                </a:solidFill>
                <a:effectLst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NJU-INP 073/23</a:t>
            </a:r>
            <a:r>
              <a:rPr lang="en-AU" sz="1400" b="0" i="0" dirty="0">
                <a:solidFill>
                  <a:schemeClr val="accent1">
                    <a:lumMod val="75000"/>
                  </a:schemeClr>
                </a:solidFill>
                <a:effectLst/>
              </a:rPr>
              <a:t>, </a:t>
            </a:r>
            <a:r>
              <a:rPr lang="en-AU" sz="1400" b="0" i="0" u="sng" strike="noStrike" dirty="0">
                <a:solidFill>
                  <a:srgbClr val="0066FF"/>
                </a:solidFill>
                <a:effectLst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e-print: 2304.12469 [hep-</a:t>
            </a:r>
            <a:r>
              <a:rPr lang="en-AU" sz="1400" b="0" i="0" u="sng" strike="noStrike" dirty="0" err="1">
                <a:solidFill>
                  <a:srgbClr val="0066FF"/>
                </a:solidFill>
                <a:effectLst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</a:t>
            </a:r>
            <a:r>
              <a:rPr lang="en-AU" sz="1400" b="0" i="0" u="sng" strike="noStrike" dirty="0">
                <a:solidFill>
                  <a:schemeClr val="accent1">
                    <a:lumMod val="75000"/>
                  </a:schemeClr>
                </a:solidFill>
                <a:effectLst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]</a:t>
            </a:r>
            <a:endParaRPr lang="en-AU" sz="1400" b="0" i="0" dirty="0">
              <a:solidFill>
                <a:schemeClr val="accent1">
                  <a:lumMod val="75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076286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11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D643596-355A-D557-C962-D81C1679B6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256" y="3598980"/>
            <a:ext cx="7472516" cy="762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69B602B-53AA-79E4-4B64-20395BD4DE9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31447" y="972096"/>
                <a:ext cx="10972800" cy="5135565"/>
              </a:xfrm>
            </p:spPr>
            <p:txBody>
              <a:bodyPr/>
              <a:lstStyle/>
              <a:p>
                <a:r>
                  <a:rPr lang="en-US" dirty="0"/>
                  <a:t>CSM study of proton axial and pseudoscalar charges</a:t>
                </a:r>
              </a:p>
              <a:p>
                <a:pPr marL="0" indent="0">
                  <a:spcBef>
                    <a:spcPts val="0"/>
                  </a:spcBef>
                  <a:buNone/>
                </a:pPr>
                <a:r>
                  <a:rPr lang="en-AU" b="0" dirty="0"/>
                  <a:t>            </a:t>
                </a:r>
                <a14:m>
                  <m:oMath xmlns:m="http://schemas.openxmlformats.org/officeDocument/2006/math">
                    <m:r>
                      <a:rPr lang="en-AU" b="0" i="1" smtClean="0">
                        <a:latin typeface="Cambria Math" panose="02040503050406030204" pitchFamily="18" charset="0"/>
                      </a:rPr>
                      <m:t>⇒</m:t>
                    </m:r>
                    <m:sSub>
                      <m:sSubPr>
                        <m:ctrlPr>
                          <a:rPr lang="en-AU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AU" b="0" i="1" smtClean="0">
                        <a:latin typeface="Cambria Math" panose="02040503050406030204" pitchFamily="18" charset="0"/>
                      </a:rPr>
                      <m:t>≈65% </m:t>
                    </m:r>
                  </m:oMath>
                </a14:m>
                <a:r>
                  <a:rPr lang="en-US" dirty="0"/>
                  <a:t>of proton spin </a:t>
                </a:r>
              </a:p>
              <a:p>
                <a:pPr marL="0" indent="0">
                  <a:spcBef>
                    <a:spcPts val="0"/>
                  </a:spcBef>
                  <a:buNone/>
                </a:pPr>
                <a:r>
                  <a:rPr lang="en-US" dirty="0"/>
                  <a:t>            carried by valence quark </a:t>
                </a:r>
              </a:p>
              <a:p>
                <a:pPr marL="0" indent="0">
                  <a:spcBef>
                    <a:spcPts val="0"/>
                  </a:spcBef>
                  <a:buNone/>
                </a:pPr>
                <a:r>
                  <a:rPr lang="en-US" dirty="0"/>
                  <a:t>            quasiparticle degrees of freedom at the hadron scale. </a:t>
                </a:r>
              </a:p>
              <a:p>
                <a:r>
                  <a:rPr lang="en-US" dirty="0"/>
                  <a:t>Under evolution, this value is independent of scale.</a:t>
                </a:r>
              </a:p>
              <a:p>
                <a:r>
                  <a:rPr lang="en-US" dirty="0"/>
                  <a:t>Measurements of the proton spin are sensitive to </a:t>
                </a:r>
              </a:p>
              <a:p>
                <a:pPr marL="0" indent="0">
                  <a:buNone/>
                </a:pPr>
                <a:r>
                  <a:rPr lang="en-US" dirty="0"/>
                  <a:t>      non-Abelian anomaly corrected combination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AU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AU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AU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AU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sub>
                        </m:sSub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=4</m:t>
                        </m:r>
                      </m:e>
                    </m:d>
                  </m:oMath>
                </a14:m>
                <a:endParaRPr lang="en-AU" b="0" dirty="0"/>
              </a:p>
              <a:p>
                <a:endParaRPr lang="en-AU" dirty="0"/>
              </a:p>
              <a:p>
                <a:endParaRPr lang="en-AU" dirty="0"/>
              </a:p>
              <a:p>
                <a:r>
                  <a:rPr lang="en-AU" dirty="0"/>
                  <a:t>CSM prediction:  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AU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sup>
                    </m:sSubSup>
                    <m:d>
                      <m:dPr>
                        <m:ctrlPr>
                          <a:rPr lang="en-AU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𝜁</m:t>
                        </m:r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ad>
                          <m:radPr>
                            <m:degHide m:val="on"/>
                            <m:ctrlPr>
                              <a:rPr lang="en-AU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AU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</m:rad>
                        <m:r>
                          <m:rPr>
                            <m:sty m:val="p"/>
                          </m:rPr>
                          <a:rPr lang="en-AU" b="0" i="0" smtClean="0">
                            <a:latin typeface="Cambria Math" panose="02040503050406030204" pitchFamily="18" charset="0"/>
                          </a:rPr>
                          <m:t>GeV</m:t>
                        </m:r>
                      </m:e>
                    </m:d>
                    <m:r>
                      <a:rPr lang="en-AU" b="0" i="1" smtClean="0">
                        <a:latin typeface="Cambria Math" panose="02040503050406030204" pitchFamily="18" charset="0"/>
                      </a:rPr>
                      <m:t>=0.32(3)</m:t>
                    </m:r>
                  </m:oMath>
                </a14:m>
                <a:endParaRPr lang="en-AU" dirty="0"/>
              </a:p>
              <a:p>
                <a:r>
                  <a:rPr lang="en-AU" dirty="0"/>
                  <a:t>COMPASS: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AU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AU" b="0" i="0" smtClean="0">
                            <a:latin typeface="Cambria Math" panose="02040503050406030204" pitchFamily="18" charset="0"/>
                          </a:rPr>
                          <m:t>COMPASS</m:t>
                        </m:r>
                      </m:sup>
                    </m:sSubSup>
                    <m:d>
                      <m:dPr>
                        <m:ctrlPr>
                          <a:rPr lang="en-AU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𝜁</m:t>
                        </m:r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ad>
                          <m:radPr>
                            <m:degHide m:val="on"/>
                            <m:ctrlPr>
                              <a:rPr lang="en-AU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AU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</m:rad>
                        <m:r>
                          <m:rPr>
                            <m:sty m:val="p"/>
                          </m:rPr>
                          <a:rPr lang="en-AU" b="0" i="0" smtClean="0">
                            <a:latin typeface="Cambria Math" panose="02040503050406030204" pitchFamily="18" charset="0"/>
                          </a:rPr>
                          <m:t>GeV</m:t>
                        </m:r>
                      </m:e>
                    </m:d>
                    <m:r>
                      <a:rPr lang="en-AU" b="0" i="1" smtClean="0">
                        <a:latin typeface="Cambria Math" panose="02040503050406030204" pitchFamily="18" charset="0"/>
                      </a:rPr>
                      <m:t>=0.32(7)</m:t>
                    </m:r>
                  </m:oMath>
                </a14:m>
                <a:endParaRPr lang="en-AU" dirty="0"/>
              </a:p>
              <a:p>
                <a:r>
                  <a:rPr lang="en-AU" sz="2400" i="1" dirty="0">
                    <a:ln w="0"/>
                    <a:solidFill>
                      <a:srgbClr val="FF0000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Parameter-free explanation </a:t>
                </a:r>
              </a:p>
              <a:p>
                <a:pPr marL="0" indent="0">
                  <a:buNone/>
                </a:pPr>
                <a:r>
                  <a:rPr lang="en-AU" sz="2400" i="1" dirty="0">
                    <a:ln w="0"/>
                    <a:solidFill>
                      <a:srgbClr val="FF0000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                        of proton spin measurement</a:t>
                </a:r>
              </a:p>
              <a:p>
                <a:endParaRPr lang="en-AU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69B602B-53AA-79E4-4B64-20395BD4DE9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31447" y="972096"/>
                <a:ext cx="10972800" cy="5135565"/>
              </a:xfrm>
              <a:blipFill>
                <a:blip r:embed="rId3"/>
                <a:stretch>
                  <a:fillRect l="-889" t="-712" b="-7117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15E29C4A-227F-A774-1FFF-EE414DDADD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2401" y="3700222"/>
            <a:ext cx="4191000" cy="28289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F077BBF-A77A-8C28-4631-6D686A6A73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3200" b="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Proton Spin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9C4D3B-2575-277F-85AC-075CE48F9E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.                                       Summer JLab Hall A/C Meeting                                           (68)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8EBA31-B603-0B32-B0E8-DECE9F65F6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Roberts: cdroberts@nju.edu.cn  433 .. 23/06/29 09:45 .."Emergence of Hadron Mass and Structure "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480348-8E00-3E6E-3693-FDEACC00EE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54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AA7D65-5D02-6FF0-F0E7-8D5A051EE300}"/>
              </a:ext>
            </a:extLst>
          </p:cNvPr>
          <p:cNvSpPr txBox="1"/>
          <p:nvPr/>
        </p:nvSpPr>
        <p:spPr>
          <a:xfrm>
            <a:off x="6294965" y="152400"/>
            <a:ext cx="58970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chemeClr val="accent1">
                    <a:lumMod val="75000"/>
                  </a:schemeClr>
                </a:solidFill>
              </a:rPr>
              <a:t>All-Orders Evolution of Parton Distributions: Principle, Practice, and Predictions</a:t>
            </a:r>
          </a:p>
          <a:p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Pei-Lin Yin (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尹佩林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), NJU-INP 075/23, e-Print: 2306.03274 [hep-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ph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]</a:t>
            </a:r>
            <a:endParaRPr lang="en-AU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1" name="Picture 10" descr="A picture containing text, font, handwriting, white&#10;&#10;Description automatically generated">
            <a:extLst>
              <a:ext uri="{FF2B5EF4-FFF2-40B4-BE49-F238E27FC236}">
                <a16:creationId xmlns:a16="http://schemas.microsoft.com/office/drawing/2014/main" id="{1AE3B0BF-BCB2-776D-94AD-35C75DFD30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8323" y="868680"/>
            <a:ext cx="5097780" cy="10363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11E0B6E-0C17-D773-6E19-A0AF68FEF478}"/>
                  </a:ext>
                </a:extLst>
              </p:cNvPr>
              <p:cNvSpPr txBox="1"/>
              <p:nvPr/>
            </p:nvSpPr>
            <p:spPr>
              <a:xfrm>
                <a:off x="7447722" y="2057400"/>
                <a:ext cx="4847490" cy="16267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AU" sz="2400" dirty="0">
                    <a:ln w="0"/>
                    <a:solidFill>
                      <a:srgbClr val="FF0000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Algebraic formula for Glue contribution to proton spin</a:t>
                </a:r>
              </a:p>
              <a:p>
                <a:pPr marL="285750" indent="-285750">
                  <a:buFont typeface="Wingdings" panose="05000000000000000000" pitchFamily="2" charset="2"/>
                  <a:buChar char="ü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AU" sz="2400" i="0" smtClean="0">
                        <a:ln w="0"/>
                        <a:solidFill>
                          <a:srgbClr val="FF0000"/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n-AU" sz="2400" i="1" smtClean="0">
                            <a:ln w="0"/>
                            <a:solidFill>
                              <a:srgbClr val="FF0000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sz="2400" i="1" smtClean="0">
                            <a:ln w="0"/>
                            <a:solidFill>
                              <a:srgbClr val="FF0000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AU" sz="2400" i="1" smtClean="0">
                            <a:ln w="0"/>
                            <a:solidFill>
                              <a:srgbClr val="FF0000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AU" sz="2400" dirty="0">
                    <a:ln w="0"/>
                    <a:solidFill>
                      <a:srgbClr val="FF0000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 necessarily positive</a:t>
                </a:r>
              </a:p>
              <a:p>
                <a:pPr marL="285750" indent="-285750">
                  <a:buFont typeface="Wingdings" panose="05000000000000000000" pitchFamily="2" charset="2"/>
                  <a:buChar char="ü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AU" sz="2400">
                        <a:ln w="0"/>
                        <a:solidFill>
                          <a:srgbClr val="FF0000"/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n-AU" sz="2400" i="1">
                            <a:ln w="0"/>
                            <a:solidFill>
                              <a:srgbClr val="FF0000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sz="2400" i="1">
                            <a:ln w="0"/>
                            <a:solidFill>
                              <a:srgbClr val="FF0000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AU" sz="2400" i="1">
                            <a:ln w="0"/>
                            <a:solidFill>
                              <a:srgbClr val="FF0000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AU" sz="2400" i="1">
                        <a:ln w="0"/>
                        <a:solidFill>
                          <a:srgbClr val="FF0000"/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AU" sz="2400" dirty="0">
                    <a:ln w="0"/>
                    <a:solidFill>
                      <a:srgbClr val="FF0000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Grows faster than 1/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AU" sz="2400" i="1" smtClean="0">
                            <a:ln w="0"/>
                            <a:solidFill>
                              <a:srgbClr val="FF0000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⟨"/>
                            <m:endChr m:val="⟩"/>
                            <m:ctrlPr>
                              <a:rPr lang="en-AU" sz="2400" i="1" smtClean="0">
                                <a:ln w="0"/>
                                <a:solidFill>
                                  <a:srgbClr val="FF0000"/>
                                </a:solidFill>
                                <a:effectLst>
                                  <a:outerShdw blurRad="38100" dist="25400" dir="5400000" algn="ctr" rotWithShape="0">
                                    <a:srgbClr val="6E747A">
                                      <a:alpha val="43000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AU" sz="2400" i="1" smtClean="0">
                                <a:ln w="0"/>
                                <a:solidFill>
                                  <a:srgbClr val="FF0000"/>
                                </a:solidFill>
                                <a:effectLst>
                                  <a:outerShdw blurRad="38100" dist="25400" dir="5400000" algn="ctr" rotWithShape="0">
                                    <a:srgbClr val="6E747A">
                                      <a:alpha val="43000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  <m:sub>
                        <m:r>
                          <m:rPr>
                            <m:sty m:val="p"/>
                          </m:rPr>
                          <a:rPr lang="en-AU" sz="2400" i="0" smtClean="0">
                            <a:ln w="0"/>
                            <a:solidFill>
                              <a:srgbClr val="FF0000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valence</m:t>
                        </m:r>
                      </m:sub>
                      <m:sup>
                        <m:r>
                          <a:rPr lang="en-AU" sz="2400" i="1" smtClean="0">
                            <a:ln w="0"/>
                            <a:solidFill>
                              <a:srgbClr val="FF0000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endParaRPr lang="en-AU" sz="2400" dirty="0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11E0B6E-0C17-D773-6E19-A0AF68FEF4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47722" y="2057400"/>
                <a:ext cx="4847490" cy="1626727"/>
              </a:xfrm>
              <a:prstGeom prst="rect">
                <a:avLst/>
              </a:prstGeom>
              <a:blipFill>
                <a:blip r:embed="rId6"/>
                <a:stretch>
                  <a:fillRect l="-2390" t="-3383" b="-8647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05026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8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455EACC-3CE0-459D-77D0-90E8A4D0B3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96200" y="6591713"/>
            <a:ext cx="4487026" cy="228600"/>
          </a:xfrm>
        </p:spPr>
        <p:txBody>
          <a:bodyPr/>
          <a:lstStyle/>
          <a:p>
            <a:r>
              <a:rPr lang="en-US"/>
              <a:t>.                                       Summer JLab Hall A/C Meeting                                           (68)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F6A640-BE63-F84E-9B58-1FFE1353B0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Roberts: cdroberts@nju.edu.cn  433 .. 23/06/29 09:45 .."Emergence of Hadron Mass and Structure "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C9B174-D79E-8935-868D-A9F1EED2B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55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A05E2BD-58C6-567F-63C9-B7AAA50671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1365" y="689224"/>
            <a:ext cx="10589270" cy="547955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81C6B70-52C5-6CCF-30D3-65CDCB4462C3}"/>
              </a:ext>
            </a:extLst>
          </p:cNvPr>
          <p:cNvSpPr/>
          <p:nvPr/>
        </p:nvSpPr>
        <p:spPr bwMode="auto">
          <a:xfrm>
            <a:off x="2286000" y="1524000"/>
            <a:ext cx="7315200" cy="45720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A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9132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A4DE2C-A3BE-CF99-613E-465BFEBBA5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2800" b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Generalised Parton Distributions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4924C52-6B4F-E3A2-3A75-9B204061B90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838200"/>
                <a:ext cx="8153400" cy="4983164"/>
              </a:xfrm>
            </p:spPr>
            <p:txBody>
              <a:bodyPr/>
              <a:lstStyle/>
              <a:p>
                <a:r>
                  <a:rPr lang="en-US" dirty="0"/>
                  <a:t>“Standard” parton DFs</a:t>
                </a:r>
              </a:p>
              <a:p>
                <a:pPr lvl="1"/>
                <a:r>
                  <a:rPr lang="en-US" dirty="0"/>
                  <a:t>1D picture – dependence of in-hadron parton properties on the light-front (LF) fraction,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/>
                  <a:t>, of the hadron’s total momentum</a:t>
                </a:r>
              </a:p>
              <a:p>
                <a:r>
                  <a:rPr lang="en-US" dirty="0" err="1"/>
                  <a:t>Generalised</a:t>
                </a:r>
                <a:r>
                  <a:rPr lang="en-US" dirty="0"/>
                  <a:t> parton distributions (GPDs) </a:t>
                </a:r>
              </a:p>
              <a:p>
                <a:pPr lvl="1"/>
                <a:r>
                  <a:rPr lang="en-US" dirty="0"/>
                  <a:t>Provide extension of 1D parton distribution functions into 3D images</a:t>
                </a:r>
              </a:p>
              <a:p>
                <a:pPr lvl="1"/>
                <a:r>
                  <a:rPr lang="en-US" dirty="0"/>
                  <a:t>Also describe hadron’s distributions of </a:t>
                </a:r>
                <a:r>
                  <a:rPr lang="en-US" dirty="0" err="1"/>
                  <a:t>partons</a:t>
                </a:r>
                <a:r>
                  <a:rPr lang="en-US" dirty="0"/>
                  <a:t> in plane perpendicular to bound-state's total momentum, </a:t>
                </a:r>
                <a:r>
                  <a:rPr lang="en-US" i="1" dirty="0"/>
                  <a:t>i.e</a:t>
                </a:r>
                <a:r>
                  <a:rPr lang="en-US" dirty="0"/>
                  <a:t>., within the light front itself. </a:t>
                </a:r>
                <a:endParaRPr lang="en-AU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4924C52-6B4F-E3A2-3A75-9B204061B90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838200"/>
                <a:ext cx="8153400" cy="4983164"/>
              </a:xfrm>
              <a:blipFill>
                <a:blip r:embed="rId2"/>
                <a:stretch>
                  <a:fillRect l="-822" t="-857" r="-1121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C2D095-9700-4952-EABF-22CD73E722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.                                       Summer JLab Hall A/C Meeting                                           (68)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BD4CF2-E054-3DF8-F70E-B1D477FF1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Roberts: cdroberts@nju.edu.cn  433 .. 23/06/29 09:45 .."Emergence of Hadron Mass and Structure "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7AC020-8D78-7C31-2464-76DCA4888C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56</a:t>
            </a:fld>
            <a:endParaRPr lang="en-US"/>
          </a:p>
        </p:txBody>
      </p:sp>
      <p:pic>
        <p:nvPicPr>
          <p:cNvPr id="8" name="Picture 7" descr="Chart&#10;&#10;Description automatically generated">
            <a:extLst>
              <a:ext uri="{FF2B5EF4-FFF2-40B4-BE49-F238E27FC236}">
                <a16:creationId xmlns:a16="http://schemas.microsoft.com/office/drawing/2014/main" id="{DE49B1A4-B7D5-D624-5C9E-23A5F0ED8D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200" y="304800"/>
            <a:ext cx="2267487" cy="2895600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8C804A2-75F2-5F1D-634B-80B69F4C1F76}"/>
              </a:ext>
            </a:extLst>
          </p:cNvPr>
          <p:cNvCxnSpPr/>
          <p:nvPr/>
        </p:nvCxnSpPr>
        <p:spPr bwMode="auto">
          <a:xfrm flipV="1">
            <a:off x="10210800" y="990600"/>
            <a:ext cx="685800" cy="609600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55B7D1DB-2C03-994D-436F-2E31D8D1E297}"/>
              </a:ext>
            </a:extLst>
          </p:cNvPr>
          <p:cNvSpPr txBox="1"/>
          <p:nvPr/>
        </p:nvSpPr>
        <p:spPr>
          <a:xfrm>
            <a:off x="10447376" y="841132"/>
            <a:ext cx="1295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sz="1600" dirty="0"/>
              <a:t>LF longitudinal direction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8EDAD15-C16A-88B0-8B4A-37EF8A882BDE}"/>
              </a:ext>
            </a:extLst>
          </p:cNvPr>
          <p:cNvSpPr txBox="1"/>
          <p:nvPr/>
        </p:nvSpPr>
        <p:spPr>
          <a:xfrm>
            <a:off x="10570478" y="1902064"/>
            <a:ext cx="17272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LF transverse plane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ontent Placeholder 2">
                <a:extLst>
                  <a:ext uri="{FF2B5EF4-FFF2-40B4-BE49-F238E27FC236}">
                    <a16:creationId xmlns:a16="http://schemas.microsoft.com/office/drawing/2014/main" id="{CB455A5E-5BF0-FEC7-2C9E-6E004AEC52AF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609600" y="3375388"/>
                <a:ext cx="10820400" cy="2895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1F497D"/>
                  </a:buClr>
                  <a:buFont typeface="Wingdings" pitchFamily="2" charset="2"/>
                  <a:buChar char="Ø"/>
                  <a:defRPr sz="2200">
                    <a:solidFill>
                      <a:schemeClr val="tx2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1F497D"/>
                  </a:buClr>
                  <a:buChar char="–"/>
                  <a:defRPr sz="2000">
                    <a:solidFill>
                      <a:schemeClr val="tx2">
                        <a:lumMod val="75000"/>
                      </a:schemeClr>
                    </a:solidFill>
                    <a:latin typeface="+mn-lt"/>
                  </a:defRPr>
                </a:lvl2pPr>
                <a:lvl3pPr marL="11430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1F497D"/>
                  </a:buClr>
                  <a:buChar char="•"/>
                  <a:defRPr sz="1600">
                    <a:solidFill>
                      <a:schemeClr val="tx2">
                        <a:lumMod val="75000"/>
                      </a:schemeClr>
                    </a:solidFill>
                    <a:latin typeface="+mn-lt"/>
                  </a:defRPr>
                </a:lvl3pPr>
                <a:lvl4pPr marL="16002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1F497D"/>
                  </a:buClr>
                  <a:buChar char="–"/>
                  <a:defRPr sz="1600">
                    <a:solidFill>
                      <a:schemeClr val="tx2">
                        <a:lumMod val="75000"/>
                      </a:schemeClr>
                    </a:solidFill>
                    <a:latin typeface="+mn-lt"/>
                  </a:defRPr>
                </a:lvl4pPr>
                <a:lvl5pPr marL="20574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1F497D"/>
                  </a:buClr>
                  <a:buFont typeface="Arial" charset="0"/>
                  <a:buChar char="»"/>
                  <a:defRPr sz="1600">
                    <a:solidFill>
                      <a:schemeClr val="tx2">
                        <a:lumMod val="75000"/>
                      </a:schemeClr>
                    </a:solidFill>
                    <a:latin typeface="+mn-lt"/>
                  </a:defRPr>
                </a:lvl5pPr>
                <a:lvl6pPr marL="25146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1F497D"/>
                  </a:buClr>
                  <a:buFont typeface="Arial" charset="0"/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1F497D"/>
                  </a:buClr>
                  <a:buFont typeface="Arial" charset="0"/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1F497D"/>
                  </a:buClr>
                  <a:buFont typeface="Arial" charset="0"/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1F497D"/>
                  </a:buClr>
                  <a:buFont typeface="Arial" charset="0"/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r>
                  <a:rPr lang="en-US" kern="0" dirty="0"/>
                  <a:t>Data relating to GPDs </a:t>
                </a:r>
              </a:p>
              <a:p>
                <a:pPr lvl="1"/>
                <a:r>
                  <a:rPr lang="en-US" kern="0" dirty="0"/>
                  <a:t>deeply virtual Compton scattering</a:t>
                </a:r>
              </a:p>
              <a:p>
                <a:pPr lvl="2"/>
                <a:r>
                  <a:rPr lang="en-US" sz="2000" kern="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AU" sz="2000" b="0" i="1" kern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AU" sz="2000" b="0" i="1" kern="0" smtClean="0"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p>
                        <m:r>
                          <a:rPr lang="en-AU" sz="2000" b="0" i="1" kern="0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AU" sz="2000" b="0" i="1" kern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AU" sz="2000" b="0" i="1" kern="0" smtClean="0">
                        <a:latin typeface="Cambria Math" panose="02040503050406030204" pitchFamily="18" charset="0"/>
                      </a:rPr>
                      <m:t>𝑞</m:t>
                    </m:r>
                    <m:r>
                      <a:rPr lang="en-AU" sz="2000" b="0" i="1" kern="0" smtClean="0">
                        <a:latin typeface="Cambria Math" panose="02040503050406030204" pitchFamily="18" charset="0"/>
                      </a:rPr>
                      <m:t>)</m:t>
                    </m:r>
                    <m:r>
                      <a:rPr lang="en-AU" sz="2000" b="0" i="1" kern="0" smtClean="0">
                        <a:latin typeface="Cambria Math" panose="02040503050406030204" pitchFamily="18" charset="0"/>
                      </a:rPr>
                      <m:t>𝑇</m:t>
                    </m:r>
                    <m:d>
                      <m:dPr>
                        <m:ctrlPr>
                          <a:rPr lang="en-AU" sz="2000" b="0" i="1" kern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AU" sz="2000" b="0" i="1" kern="0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d>
                    <m:r>
                      <a:rPr lang="en-AU" sz="2000" b="0" i="1" kern="0" smtClean="0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AU" sz="2000" b="0" i="1" kern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AU" sz="2000" b="0" i="1" kern="0" smtClean="0"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p>
                        <m:r>
                          <a:rPr lang="en-AU" sz="2000" b="0" i="1" kern="0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d>
                      <m:dPr>
                        <m:ctrlPr>
                          <a:rPr lang="en-AU" sz="2000" b="0" i="1" kern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AU" sz="2000" b="0" i="1" kern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AU" sz="2000" b="0" i="1" kern="0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p>
                            <m:r>
                              <a:rPr lang="en-AU" sz="2000" b="0" i="1" kern="0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e>
                    </m:d>
                    <m:r>
                      <a:rPr lang="en-AU" sz="2000" b="0" i="1" kern="0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AU" sz="2000" b="0" i="1" kern="0" smtClean="0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AU" sz="2000" b="0" i="1" kern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AU" sz="2000" b="0" i="1" kern="0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p>
                        <m:r>
                          <a:rPr lang="en-AU" sz="2000" b="0" i="1" kern="0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AU" sz="2000" b="0" i="1" kern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000" kern="0" dirty="0"/>
                  <a:t> – so long as at least one photon possesses large virtuality</a:t>
                </a:r>
              </a:p>
              <a:p>
                <a:pPr lvl="1"/>
                <a:r>
                  <a:rPr lang="en-US" kern="0" dirty="0"/>
                  <a:t>deeply virtual meson production </a:t>
                </a:r>
              </a:p>
              <a:p>
                <a:pPr lvl="2"/>
                <a14:m>
                  <m:oMath xmlns:m="http://schemas.openxmlformats.org/officeDocument/2006/math">
                    <m:sSup>
                      <m:sSupPr>
                        <m:ctrlPr>
                          <a:rPr lang="en-AU" sz="2000" b="0" i="1" kern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AU" sz="2000" b="0" i="1" kern="0" smtClean="0"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p>
                        <m:r>
                          <a:rPr lang="en-AU" sz="2000" b="0" i="1" kern="0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AU" sz="2000" b="0" i="1" kern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AU" sz="2000" b="0" i="1" kern="0" smtClean="0">
                        <a:latin typeface="Cambria Math" panose="02040503050406030204" pitchFamily="18" charset="0"/>
                      </a:rPr>
                      <m:t>𝑞</m:t>
                    </m:r>
                    <m:r>
                      <a:rPr lang="en-AU" sz="2000" b="0" i="1" kern="0" smtClean="0">
                        <a:latin typeface="Cambria Math" panose="02040503050406030204" pitchFamily="18" charset="0"/>
                      </a:rPr>
                      <m:t>)</m:t>
                    </m:r>
                    <m:r>
                      <a:rPr lang="en-AU" sz="2000" b="0" i="1" kern="0" smtClean="0">
                        <a:latin typeface="Cambria Math" panose="02040503050406030204" pitchFamily="18" charset="0"/>
                      </a:rPr>
                      <m:t>𝑇</m:t>
                    </m:r>
                    <m:d>
                      <m:dPr>
                        <m:ctrlPr>
                          <a:rPr lang="en-AU" sz="2000" b="0" i="1" kern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AU" sz="2000" b="0" i="1" kern="0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d>
                    <m:r>
                      <a:rPr lang="en-AU" sz="2000" b="0" i="1" kern="0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AU" sz="2000" b="0" i="1" kern="0" smtClean="0">
                        <a:latin typeface="Cambria Math" panose="02040503050406030204" pitchFamily="18" charset="0"/>
                      </a:rPr>
                      <m:t>𝑀</m:t>
                    </m:r>
                    <m:d>
                      <m:dPr>
                        <m:ctrlPr>
                          <a:rPr lang="en-AU" sz="2000" b="0" i="1" kern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AU" sz="2000" b="0" i="1" kern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AU" sz="2000" b="0" i="1" kern="0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p>
                            <m:r>
                              <a:rPr lang="en-AU" sz="2000" b="0" i="1" kern="0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e>
                    </m:d>
                    <m:r>
                      <a:rPr lang="en-AU" sz="2000" b="0" i="1" kern="0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AU" sz="2000" b="0" i="1" kern="0" smtClean="0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AU" sz="2000" b="0" i="1" kern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AU" sz="2000" b="0" i="1" kern="0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p>
                        <m:r>
                          <a:rPr lang="en-AU" sz="2000" b="0" i="1" kern="0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AU" sz="2000" b="0" i="1" kern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000" kern="0" dirty="0"/>
                  <a:t>, where </a:t>
                </a:r>
                <a14:m>
                  <m:oMath xmlns:m="http://schemas.openxmlformats.org/officeDocument/2006/math">
                    <m:r>
                      <a:rPr lang="en-US" sz="2000" i="1" kern="0" dirty="0" smtClean="0"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en-US" sz="2000" kern="0" dirty="0"/>
                  <a:t> is a meson</a:t>
                </a:r>
              </a:p>
              <a:p>
                <a:r>
                  <a:rPr lang="en-US" kern="0" dirty="0"/>
                  <a:t>GPDs connect DFs with hadron form factors because </a:t>
                </a:r>
              </a:p>
              <a:p>
                <a:pPr lvl="1">
                  <a:spcBef>
                    <a:spcPts val="0"/>
                  </a:spcBef>
                </a:pPr>
                <a:r>
                  <a:rPr lang="en-US" kern="0" dirty="0"/>
                  <a:t>any DF may be recovered as forward limit </a:t>
                </a:r>
                <a14:m>
                  <m:oMath xmlns:m="http://schemas.openxmlformats.org/officeDocument/2006/math">
                    <m:r>
                      <a:rPr lang="en-AU" b="0" i="0" kern="0" smtClean="0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AU" b="0" i="1" kern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AU" b="0" i="1" kern="0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p>
                        <m:r>
                          <a:rPr lang="en-AU" b="0" i="1" kern="0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AU" b="0" i="1" kern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AU" b="0" i="1" kern="0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AU" b="0" i="1" kern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kern="0" dirty="0"/>
                  <a:t> of relevant GPD </a:t>
                </a:r>
              </a:p>
              <a:p>
                <a:pPr lvl="1">
                  <a:spcBef>
                    <a:spcPts val="0"/>
                  </a:spcBef>
                </a:pPr>
                <a:r>
                  <a:rPr lang="en-US" kern="0" dirty="0"/>
                  <a:t>any elastic form factor can be expressed via a GPD-based sum rule</a:t>
                </a:r>
                <a:endParaRPr lang="en-AU" kern="0" dirty="0"/>
              </a:p>
            </p:txBody>
          </p:sp>
        </mc:Choice>
        <mc:Fallback xmlns="">
          <p:sp>
            <p:nvSpPr>
              <p:cNvPr id="13" name="Content Placeholder 2">
                <a:extLst>
                  <a:ext uri="{FF2B5EF4-FFF2-40B4-BE49-F238E27FC236}">
                    <a16:creationId xmlns:a16="http://schemas.microsoft.com/office/drawing/2014/main" id="{CB455A5E-5BF0-FEC7-2C9E-6E004AEC52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09600" y="3375388"/>
                <a:ext cx="10820400" cy="2895600"/>
              </a:xfrm>
              <a:prstGeom prst="rect">
                <a:avLst/>
              </a:prstGeom>
              <a:blipFill>
                <a:blip r:embed="rId4"/>
                <a:stretch>
                  <a:fillRect l="-620" t="-1474" b="-4000"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7D47B791-7F80-93A8-14A9-2BE517B260D4}"/>
              </a:ext>
            </a:extLst>
          </p:cNvPr>
          <p:cNvSpPr txBox="1"/>
          <p:nvPr/>
        </p:nvSpPr>
        <p:spPr>
          <a:xfrm>
            <a:off x="9372601" y="4638899"/>
            <a:ext cx="221566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GPD measurement … numerous experimental </a:t>
            </a:r>
            <a:r>
              <a:rPr lang="en-US" i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programmes</a:t>
            </a:r>
            <a:r>
              <a:rPr lang="en-US" i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– underway or planned at </a:t>
            </a:r>
            <a:r>
              <a:rPr lang="en-US" i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JLab</a:t>
            </a:r>
            <a:r>
              <a:rPr lang="en-US" i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, EIC, and </a:t>
            </a:r>
            <a:r>
              <a:rPr lang="en-US" i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EicC</a:t>
            </a:r>
            <a:endParaRPr lang="en-AU" i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31886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A3DCF932-BF3A-2DA8-36B0-4148365A849F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AU" sz="2800" b="0" i="1" smtClean="0">
                        <a:ln w="0"/>
                        <a:solidFill>
                          <a:schemeClr val="accent1"/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𝝅</m:t>
                    </m:r>
                  </m:oMath>
                </a14:m>
                <a:r>
                  <a:rPr lang="en-AU" sz="2800" b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 mass distribution</a:t>
                </a:r>
                <a:endParaRPr lang="en-AU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A3DCF932-BF3A-2DA8-36B0-4148365A849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t="-5882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B14FE2E-8785-63DB-B951-D3A96AA536E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>
                  <a:spcAft>
                    <a:spcPts val="0"/>
                  </a:spcAft>
                </a:pPr>
                <a:r>
                  <a:rPr lang="en-US" dirty="0"/>
                  <a:t>Expectation value of the QCD energy-momentum tensor in the pion </a:t>
                </a:r>
              </a:p>
              <a:p>
                <a:pPr marL="0" indent="0">
                  <a:spcAft>
                    <a:spcPts val="1200"/>
                  </a:spcAft>
                  <a:buNone/>
                </a:pPr>
                <a:r>
                  <a:rPr lang="en-US" dirty="0"/>
                  <a:t>     = pion gravitational current</a:t>
                </a:r>
              </a:p>
              <a:p>
                <a:pPr marL="0" indent="0">
                  <a:spcAft>
                    <a:spcPts val="1200"/>
                  </a:spcAft>
                  <a:buNone/>
                </a:pPr>
                <a:endParaRPr lang="en-US" dirty="0"/>
              </a:p>
              <a:p>
                <a:pPr>
                  <a:spcAft>
                    <a:spcPts val="1200"/>
                  </a:spcAft>
                </a:pPr>
                <a:r>
                  <a:rPr lang="en-AU" dirty="0"/>
                  <a:t>C</a:t>
                </a:r>
                <a:r>
                  <a:rPr lang="en-US" dirty="0" err="1"/>
                  <a:t>ontract</a:t>
                </a:r>
                <a:r>
                  <a:rPr lang="en-US" dirty="0"/>
                  <a:t>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AU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𝜇𝜈</m:t>
                        </m:r>
                      </m:sub>
                    </m:sSub>
                  </m:oMath>
                </a14:m>
                <a:r>
                  <a:rPr lang="en-US" dirty="0"/>
                  <a:t>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AU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AU" b="0" i="0" smtClean="0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𝜇𝜇</m:t>
                        </m:r>
                      </m:sub>
                      <m:sup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sup>
                    </m:sSubSup>
                    <m:d>
                      <m:dPr>
                        <m:ctrlPr>
                          <a:rPr lang="en-AU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  <m:r>
                      <a:rPr lang="en-AU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AU" b="0" i="1" smtClean="0">
                        <a:latin typeface="Cambria Math" panose="02040503050406030204" pitchFamily="18" charset="0"/>
                      </a:rPr>
                      <m:t>2</m:t>
                    </m:r>
                    <m:sSubSup>
                      <m:sSubSupPr>
                        <m:ctrlPr>
                          <a:rPr lang="en-AU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sub>
                      <m:sup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sSubSup>
                      <m:sSubSupPr>
                        <m:ctrlPr>
                          <a:rPr lang="en-AU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sup>
                    </m:sSubSup>
                    <m:r>
                      <a:rPr lang="en-AU" b="0" i="1" smtClean="0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AU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AU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pPr lvl="1"/>
                <a14:m>
                  <m:oMath xmlns:m="http://schemas.openxmlformats.org/officeDocument/2006/math">
                    <m:sSubSup>
                      <m:sSubSupPr>
                        <m:ctrlPr>
                          <a:rPr lang="en-AU" sz="22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AU" sz="2200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AU" sz="2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AU" sz="22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sup>
                    </m:sSubSup>
                    <m:d>
                      <m:dPr>
                        <m:ctrlPr>
                          <a:rPr lang="en-AU" sz="2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AU" sz="22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AU" sz="2200" b="0" i="1" smtClean="0"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p>
                            <m:r>
                              <a:rPr lang="en-AU" sz="22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AU" sz="22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AU" sz="22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  <m:r>
                      <a:rPr lang="en-AU" sz="22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AU" sz="2200" b="0" i="1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US" sz="2200" dirty="0"/>
                  <a:t> (canonical mass-</a:t>
                </a:r>
                <a:r>
                  <a:rPr lang="en-US" sz="2200" dirty="0" err="1"/>
                  <a:t>normalisation</a:t>
                </a:r>
                <a:r>
                  <a:rPr lang="en-US" sz="2200" dirty="0"/>
                  <a:t>) </a:t>
                </a:r>
              </a:p>
              <a:p>
                <a:pPr lvl="1"/>
                <a14:m>
                  <m:oMath xmlns:m="http://schemas.openxmlformats.org/officeDocument/2006/math">
                    <m:sSubSup>
                      <m:sSubSupPr>
                        <m:ctrlPr>
                          <a:rPr lang="en-AU" sz="22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AU" sz="2200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AU" sz="22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AU" sz="2200" i="1">
                            <a:latin typeface="Cambria Math" panose="02040503050406030204" pitchFamily="18" charset="0"/>
                          </a:rPr>
                          <m:t>𝜋</m:t>
                        </m:r>
                      </m:sup>
                    </m:sSubSup>
                    <m:r>
                      <a:rPr lang="en-AU" sz="2200" i="1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AU" sz="2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AU" sz="2200" i="1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AU" sz="22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AU" sz="22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200" dirty="0"/>
                  <a:t> measures mass distribution in </a:t>
                </a:r>
                <a14:m>
                  <m:oMath xmlns:m="http://schemas.openxmlformats.org/officeDocument/2006/math">
                    <m:r>
                      <a:rPr lang="en-AU" sz="2200" b="0" i="1" smtClean="0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endParaRPr lang="en-US" sz="2200" dirty="0"/>
              </a:p>
              <a:p>
                <a:pPr marL="0" indent="0">
                  <a:buNone/>
                </a:pPr>
                <a:endParaRPr lang="en-US" dirty="0"/>
              </a:p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AU" sz="22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AU" sz="2200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AU" sz="22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AU" sz="2200" i="1">
                            <a:latin typeface="Cambria Math" panose="02040503050406030204" pitchFamily="18" charset="0"/>
                          </a:rPr>
                          <m:t>𝜋</m:t>
                        </m:r>
                      </m:sup>
                    </m:sSubSup>
                  </m:oMath>
                </a14:m>
                <a:r>
                  <a:rPr lang="en-AU" dirty="0"/>
                  <a:t> can be obtained as the first </a:t>
                </a:r>
                <a:r>
                  <a:rPr lang="en-AU" dirty="0" err="1"/>
                  <a:t>Mellin</a:t>
                </a:r>
                <a:r>
                  <a:rPr lang="en-AU" dirty="0"/>
                  <a:t> moment of the pion GPD</a:t>
                </a:r>
              </a:p>
              <a:p>
                <a:endParaRPr lang="en-AU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B14FE2E-8785-63DB-B951-D3A96AA536E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722" t="-943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20F845-E463-3059-F1FC-EFA48D8063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.                                       Summer JLab Hall A/C Meeting                                           (68)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CEBEEE-6EA2-38DB-EBCE-3D2A6C6793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Roberts: cdroberts@nju.edu.cn  433 .. 23/06/29 09:45 .."Emergence of Hadron Mass and Structure "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7F504E-07EA-6A8A-5751-B69E7251D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57</a:t>
            </a:fld>
            <a:endParaRPr lang="en-US"/>
          </a:p>
        </p:txBody>
      </p:sp>
      <p:pic>
        <p:nvPicPr>
          <p:cNvPr id="7" name="Picture 6" descr="Text, letter&#10;&#10;Description automatically generated">
            <a:extLst>
              <a:ext uri="{FF2B5EF4-FFF2-40B4-BE49-F238E27FC236}">
                <a16:creationId xmlns:a16="http://schemas.microsoft.com/office/drawing/2014/main" id="{AE0E9354-FCF9-E285-1432-8D12BEBF69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2145324"/>
            <a:ext cx="5768340" cy="914400"/>
          </a:xfrm>
          <a:prstGeom prst="rect">
            <a:avLst/>
          </a:prstGeom>
        </p:spPr>
      </p:pic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8182142B-52F4-8AE4-88AA-71D6785328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300" y="5403875"/>
            <a:ext cx="4343400" cy="8153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424FD9F-56C1-0614-8A34-2A1F71C361DA}"/>
              </a:ext>
            </a:extLst>
          </p:cNvPr>
          <p:cNvSpPr txBox="1"/>
          <p:nvPr/>
        </p:nvSpPr>
        <p:spPr>
          <a:xfrm>
            <a:off x="9144000" y="4911960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ln w="0"/>
                <a:solidFill>
                  <a:srgbClr val="008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Pion GPD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71E8ED3-B121-C22A-0CC3-4017BA4A7AA6}"/>
              </a:ext>
            </a:extLst>
          </p:cNvPr>
          <p:cNvCxnSpPr>
            <a:cxnSpLocks/>
          </p:cNvCxnSpPr>
          <p:nvPr/>
        </p:nvCxnSpPr>
        <p:spPr bwMode="auto">
          <a:xfrm flipH="1">
            <a:off x="7086600" y="5175274"/>
            <a:ext cx="2133600" cy="434341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CE85FE1-BBA8-B807-6296-B5E5083F87E4}"/>
              </a:ext>
            </a:extLst>
          </p:cNvPr>
          <p:cNvCxnSpPr>
            <a:cxnSpLocks/>
          </p:cNvCxnSpPr>
          <p:nvPr/>
        </p:nvCxnSpPr>
        <p:spPr bwMode="auto">
          <a:xfrm flipH="1">
            <a:off x="9742463" y="2080847"/>
            <a:ext cx="457200" cy="521677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80A9B317-B063-AB29-32FA-1E3DDFAC38D7}"/>
              </a:ext>
            </a:extLst>
          </p:cNvPr>
          <p:cNvSpPr txBox="1"/>
          <p:nvPr/>
        </p:nvSpPr>
        <p:spPr>
          <a:xfrm>
            <a:off x="10134600" y="1723981"/>
            <a:ext cx="2057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solidFill>
                  <a:schemeClr val="accent6">
                    <a:lumMod val="50000"/>
                  </a:schemeClr>
                </a:solidFill>
              </a:rPr>
              <a:t>Zero owing to </a:t>
            </a:r>
            <a:r>
              <a:rPr lang="en-AU" dirty="0" err="1">
                <a:solidFill>
                  <a:schemeClr val="accent6">
                    <a:lumMod val="50000"/>
                  </a:schemeClr>
                </a:solidFill>
              </a:rPr>
              <a:t>energy+momentum</a:t>
            </a:r>
            <a:r>
              <a:rPr lang="en-AU" dirty="0">
                <a:solidFill>
                  <a:schemeClr val="accent6">
                    <a:lumMod val="50000"/>
                  </a:schemeClr>
                </a:solidFill>
              </a:rPr>
              <a:t> conservation</a:t>
            </a:r>
          </a:p>
        </p:txBody>
      </p:sp>
    </p:spTree>
    <p:extLst>
      <p:ext uri="{BB962C8B-B14F-4D97-AF65-F5344CB8AC3E}">
        <p14:creationId xmlns:p14="http://schemas.microsoft.com/office/powerpoint/2010/main" val="1075066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5C9B42-CC08-8526-DA93-EC10E520F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3200" b="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Empirical determination of the pion mass distribution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0FDAFC5-EB19-BFC0-D7F3-08260D64AE4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1295400"/>
                <a:ext cx="10972800" cy="4525963"/>
              </a:xfrm>
            </p:spPr>
            <p:txBody>
              <a:bodyPr/>
              <a:lstStyle/>
              <a:p>
                <a:r>
                  <a:rPr lang="en-US" kern="0" dirty="0"/>
                  <a:t>GPDs connect DFs with hadron form factors because </a:t>
                </a:r>
              </a:p>
              <a:p>
                <a:pPr lvl="1">
                  <a:spcBef>
                    <a:spcPts val="0"/>
                  </a:spcBef>
                </a:pPr>
                <a:r>
                  <a:rPr lang="en-US" kern="0" dirty="0"/>
                  <a:t>any elastic form factor can be expressed via a GPD-based sum rule</a:t>
                </a:r>
              </a:p>
              <a:p>
                <a:pPr lvl="1">
                  <a:spcBef>
                    <a:spcPts val="0"/>
                  </a:spcBef>
                </a:pPr>
                <a:r>
                  <a:rPr lang="en-US" dirty="0"/>
                  <a:t>any DF may be recovered as forward limit </a:t>
                </a:r>
                <a14:m>
                  <m:oMath xmlns:m="http://schemas.openxmlformats.org/officeDocument/2006/math">
                    <m:r>
                      <a:rPr lang="en-AU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AU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AU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p>
                        <m:r>
                          <a:rPr lang="en-AU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AU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AU" i="1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AU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of relevant GPD </a:t>
                </a:r>
                <a:endParaRPr lang="en-AU" kern="0" dirty="0"/>
              </a:p>
              <a:p>
                <a:r>
                  <a:rPr lang="en-AU" dirty="0"/>
                  <a:t>Working solely with </a:t>
                </a:r>
              </a:p>
              <a:p>
                <a:pPr lvl="1"/>
                <a:r>
                  <a:rPr lang="en-AU" sz="2200" dirty="0" err="1"/>
                  <a:t>electron+pion</a:t>
                </a:r>
                <a:r>
                  <a:rPr lang="en-AU" sz="2200" dirty="0"/>
                  <a:t> scattering data  </a:t>
                </a:r>
              </a:p>
              <a:p>
                <a:pPr lvl="2"/>
                <a:r>
                  <a:rPr lang="en-AU" sz="2200" dirty="0"/>
                  <a:t>CERN – 1984, 1986</a:t>
                </a:r>
              </a:p>
              <a:p>
                <a:pPr lvl="2"/>
                <a:r>
                  <a:rPr lang="en-AU" sz="2200" dirty="0" err="1"/>
                  <a:t>JLab</a:t>
                </a:r>
                <a:r>
                  <a:rPr lang="en-AU" sz="2200" dirty="0"/>
                  <a:t> 2000, 2006, 2007, 2008</a:t>
                </a:r>
              </a:p>
              <a:p>
                <a:pPr lvl="1"/>
                <a:r>
                  <a:rPr lang="en-AU" sz="2200" dirty="0"/>
                  <a:t>existing pion + nucleus </a:t>
                </a:r>
                <a:r>
                  <a:rPr lang="en-AU" sz="2200" dirty="0" err="1"/>
                  <a:t>Drell</a:t>
                </a:r>
                <a:r>
                  <a:rPr lang="en-AU" sz="2200" dirty="0"/>
                  <a:t>-Yan data (CERN and FNAL – 1989)</a:t>
                </a:r>
              </a:p>
              <a:p>
                <a:pPr lvl="2"/>
                <a:r>
                  <a:rPr lang="en-AU" sz="2200" dirty="0"/>
                  <a:t>two phenomenological fits to this data </a:t>
                </a:r>
                <a:r>
                  <a:rPr lang="en-US" sz="2200" dirty="0">
                    <a:solidFill>
                      <a:schemeClr val="accent1">
                        <a:lumMod val="75000"/>
                      </a:schemeClr>
                    </a:solidFill>
                  </a:rPr>
                  <a:t>[Aicher:2010cb, Barry:2021osv] </a:t>
                </a:r>
                <a:r>
                  <a:rPr lang="en-AU" sz="2200" dirty="0"/>
                  <a:t>… use both</a:t>
                </a:r>
              </a:p>
              <a:p>
                <a:r>
                  <a:rPr lang="en-US" dirty="0"/>
                  <a:t>Used a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AU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AU" b="0" i="1" dirty="0" smtClean="0"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p>
                        <m:r>
                          <a:rPr lang="en-AU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/>
                  <a:t>-based selection procedure to develop ensembles of model-independent representations of the three-dimensional pointwise </a:t>
                </a:r>
                <a:r>
                  <a:rPr lang="en-US" dirty="0" err="1"/>
                  <a:t>behaviour</a:t>
                </a:r>
                <a:r>
                  <a:rPr lang="en-US" dirty="0"/>
                  <a:t> of the pion </a:t>
                </a:r>
                <a:r>
                  <a:rPr lang="en-US" dirty="0" err="1"/>
                  <a:t>generalised</a:t>
                </a:r>
                <a:r>
                  <a:rPr lang="en-US" dirty="0"/>
                  <a:t> parton distribution (GPD).  </a:t>
                </a:r>
              </a:p>
              <a:p>
                <a:r>
                  <a:rPr lang="en-US" i="1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These ensembles yield data-driven prediction for pion GPD</a:t>
                </a:r>
                <a:endParaRPr lang="en-AU" i="1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lang="en-AU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0FDAFC5-EB19-BFC0-D7F3-08260D64AE4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295400"/>
                <a:ext cx="10972800" cy="4525963"/>
              </a:xfrm>
              <a:blipFill>
                <a:blip r:embed="rId2"/>
                <a:stretch>
                  <a:fillRect l="-778" t="-943" b="-12264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9000DE-F9FA-C61C-83E2-6FF343450B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.                                       Summer JLab Hall A/C Meeting                                           (68)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53ECC9-2620-593E-9A35-11815B4533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Roberts: cdroberts@nju.edu.cn  433 .. 23/06/29 09:45 .."Emergence of Hadron Mass and Structure "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058773-A606-F787-4FB1-D5F4790946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58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E289A4B-7360-DA50-9FDE-44927CA5AB48}"/>
                  </a:ext>
                </a:extLst>
              </p:cNvPr>
              <p:cNvSpPr txBox="1"/>
              <p:nvPr/>
            </p:nvSpPr>
            <p:spPr>
              <a:xfrm>
                <a:off x="8504766" y="1002600"/>
                <a:ext cx="3611034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AU" i="1" dirty="0">
                    <a:ln w="0"/>
                    <a:solidFill>
                      <a:srgbClr val="008000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Can reconstruct </a:t>
                </a:r>
                <a14:m>
                  <m:oMath xmlns:m="http://schemas.openxmlformats.org/officeDocument/2006/math">
                    <m:r>
                      <a:rPr lang="en-AU" i="1" smtClean="0">
                        <a:ln w="0"/>
                        <a:solidFill>
                          <a:srgbClr val="008000"/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AU" i="1" dirty="0">
                    <a:ln w="0"/>
                    <a:solidFill>
                      <a:srgbClr val="008000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 GPD from data on </a:t>
                </a:r>
              </a:p>
              <a:p>
                <a:pPr marL="285750" indent="-285750">
                  <a:buFont typeface="Wingdings" panose="05000000000000000000" pitchFamily="2" charset="2"/>
                  <a:buChar char="ü"/>
                </a:pPr>
                <a14:m>
                  <m:oMath xmlns:m="http://schemas.openxmlformats.org/officeDocument/2006/math">
                    <m:r>
                      <a:rPr lang="en-AU" i="1" smtClean="0">
                        <a:ln w="0"/>
                        <a:solidFill>
                          <a:srgbClr val="008000"/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AU" i="1" dirty="0">
                    <a:ln w="0"/>
                    <a:solidFill>
                      <a:srgbClr val="008000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 </a:t>
                </a:r>
                <a:r>
                  <a:rPr lang="en-AU" i="1" dirty="0" err="1">
                    <a:ln w="0"/>
                    <a:solidFill>
                      <a:srgbClr val="008000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em</a:t>
                </a:r>
                <a:r>
                  <a:rPr lang="en-AU" i="1" dirty="0">
                    <a:ln w="0"/>
                    <a:solidFill>
                      <a:srgbClr val="008000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 form factor </a:t>
                </a:r>
              </a:p>
              <a:p>
                <a:pPr marL="285750" indent="-285750">
                  <a:buFont typeface="Wingdings" panose="05000000000000000000" pitchFamily="2" charset="2"/>
                  <a:buChar char="ü"/>
                </a:pPr>
                <a14:m>
                  <m:oMath xmlns:m="http://schemas.openxmlformats.org/officeDocument/2006/math">
                    <m:r>
                      <a:rPr lang="en-AU" i="1" smtClean="0">
                        <a:ln w="0"/>
                        <a:solidFill>
                          <a:srgbClr val="008000"/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AU" i="1" dirty="0">
                    <a:ln w="0"/>
                    <a:solidFill>
                      <a:srgbClr val="008000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 valence quark DF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E289A4B-7360-DA50-9FDE-44927CA5AB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04766" y="1002600"/>
                <a:ext cx="3611034" cy="923330"/>
              </a:xfrm>
              <a:prstGeom prst="rect">
                <a:avLst/>
              </a:prstGeom>
              <a:blipFill>
                <a:blip r:embed="rId3"/>
                <a:stretch>
                  <a:fillRect l="-1855" t="-3947" r="-1686" b="-12500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5919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hart, diagram&#10;&#10;Description automatically generated with medium confidence">
            <a:extLst>
              <a:ext uri="{FF2B5EF4-FFF2-40B4-BE49-F238E27FC236}">
                <a16:creationId xmlns:a16="http://schemas.microsoft.com/office/drawing/2014/main" id="{2E1DBB5B-2B34-4CFF-4A1B-E2B13A6E6E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800" y="265863"/>
            <a:ext cx="3352800" cy="6416844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23B9985-956C-F9C5-84B0-2B19458FD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1143000"/>
          </a:xfrm>
        </p:spPr>
        <p:txBody>
          <a:bodyPr wrap="square" anchor="t">
            <a:normAutofit/>
          </a:bodyPr>
          <a:lstStyle/>
          <a:p>
            <a:r>
              <a:rPr lang="en-AU" b="0" i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Pion Generalised Parton Distribution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DE0977E-76F9-47D4-619A-EB3F6ACE12FE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>
              <a:xfrm>
                <a:off x="609600" y="762000"/>
                <a:ext cx="8305800" cy="4525963"/>
              </a:xfrm>
            </p:spPr>
            <p:txBody>
              <a:bodyPr wrap="square" anchor="t">
                <a:noAutofit/>
              </a:bodyPr>
              <a:lstStyle/>
              <a:p>
                <a:pPr>
                  <a:buFont typeface="Wingdings" panose="05000000000000000000" pitchFamily="2" charset="2"/>
                  <a:buChar char="Ø"/>
                </a:pPr>
                <a:r>
                  <a:rPr lang="en-US" sz="2200" dirty="0">
                    <a:solidFill>
                      <a:schemeClr val="accent1">
                        <a:lumMod val="75000"/>
                      </a:schemeClr>
                    </a:solidFill>
                  </a:rPr>
                  <a:t>Pion GPDs, reconstructed from available analyses of relevant </a:t>
                </a:r>
                <a:r>
                  <a:rPr lang="en-US" sz="2200" dirty="0" err="1">
                    <a:solidFill>
                      <a:schemeClr val="accent1">
                        <a:lumMod val="75000"/>
                      </a:schemeClr>
                    </a:solidFill>
                  </a:rPr>
                  <a:t>Drell</a:t>
                </a:r>
                <a:r>
                  <a:rPr lang="en-US" sz="2200" dirty="0">
                    <a:solidFill>
                      <a:schemeClr val="accent1">
                        <a:lumMod val="75000"/>
                      </a:schemeClr>
                    </a:solidFill>
                  </a:rPr>
                  <a:t>-Yan and </a:t>
                </a:r>
                <a:r>
                  <a:rPr lang="en-US" sz="2200" dirty="0" err="1">
                    <a:solidFill>
                      <a:schemeClr val="accent1">
                        <a:lumMod val="75000"/>
                      </a:schemeClr>
                    </a:solidFill>
                  </a:rPr>
                  <a:t>electron+pion</a:t>
                </a:r>
                <a:r>
                  <a:rPr lang="en-US" sz="2200" dirty="0">
                    <a:solidFill>
                      <a:schemeClr val="accent1">
                        <a:lumMod val="75000"/>
                      </a:schemeClr>
                    </a:solidFill>
                  </a:rPr>
                  <a:t> scattering data</a:t>
                </a:r>
              </a:p>
              <a:p>
                <a:pPr lvl="1">
                  <a:buFont typeface="Wingdings" panose="05000000000000000000" pitchFamily="2" charset="2"/>
                  <a:buChar char="Ø"/>
                </a:pPr>
                <a:r>
                  <a:rPr lang="en-US" sz="2200" dirty="0">
                    <a:solidFill>
                      <a:schemeClr val="accent1">
                        <a:lumMod val="75000"/>
                      </a:schemeClr>
                    </a:solidFill>
                  </a:rPr>
                  <a:t>Different ensembles only marginally compatible, owing to differences between analyses in </a:t>
                </a:r>
              </a:p>
              <a:p>
                <a:pPr marL="457200" lvl="1" indent="0">
                  <a:buNone/>
                </a:pPr>
                <a:r>
                  <a:rPr lang="en-US" sz="2200" dirty="0">
                    <a:solidFill>
                      <a:schemeClr val="accent1">
                        <a:lumMod val="75000"/>
                      </a:schemeClr>
                    </a:solidFill>
                  </a:rPr>
                  <a:t>    A = Aicher:2010cb; B = Barry:2021osv</a:t>
                </a:r>
              </a:p>
              <a:p>
                <a:pPr lvl="1">
                  <a:buFont typeface="Wingdings" panose="05000000000000000000" pitchFamily="2" charset="2"/>
                  <a:buChar char="Ø"/>
                </a:pPr>
                <a:r>
                  <a:rPr lang="en-US" sz="2200" dirty="0">
                    <a:solidFill>
                      <a:schemeClr val="accent1">
                        <a:lumMod val="75000"/>
                      </a:schemeClr>
                    </a:solidFill>
                  </a:rPr>
                  <a:t>Yet, both agree with </a:t>
                </a:r>
                <a:r>
                  <a:rPr lang="en-US" sz="2200" dirty="0" err="1">
                    <a:solidFill>
                      <a:schemeClr val="accent1">
                        <a:lumMod val="75000"/>
                      </a:schemeClr>
                    </a:solidFill>
                  </a:rPr>
                  <a:t>lQCD</a:t>
                </a:r>
                <a:r>
                  <a:rPr lang="en-US" sz="2200" dirty="0">
                    <a:solidFill>
                      <a:schemeClr val="accent1">
                        <a:lumMod val="75000"/>
                      </a:schemeClr>
                    </a:solidFill>
                  </a:rPr>
                  <a:t> based ensembles, within mutual uncertainties, because </a:t>
                </a:r>
                <a:r>
                  <a:rPr lang="en-US" sz="2200" dirty="0" err="1">
                    <a:solidFill>
                      <a:schemeClr val="accent1">
                        <a:lumMod val="75000"/>
                      </a:schemeClr>
                    </a:solidFill>
                  </a:rPr>
                  <a:t>lQCD</a:t>
                </a:r>
                <a:r>
                  <a:rPr lang="en-US" sz="2200" dirty="0">
                    <a:solidFill>
                      <a:schemeClr val="accent1">
                        <a:lumMod val="75000"/>
                      </a:schemeClr>
                    </a:solidFill>
                  </a:rPr>
                  <a:t>-constrained ensemble has large uncertainty – improvement of </a:t>
                </a:r>
                <a:r>
                  <a:rPr lang="en-US" sz="2200" dirty="0" err="1">
                    <a:solidFill>
                      <a:schemeClr val="accent1">
                        <a:lumMod val="75000"/>
                      </a:schemeClr>
                    </a:solidFill>
                  </a:rPr>
                  <a:t>lQCD</a:t>
                </a:r>
                <a:r>
                  <a:rPr lang="en-US" sz="2200" dirty="0">
                    <a:solidFill>
                      <a:schemeClr val="accent1">
                        <a:lumMod val="75000"/>
                      </a:schemeClr>
                    </a:solidFill>
                  </a:rPr>
                  <a:t> results useful</a:t>
                </a:r>
              </a:p>
              <a:p>
                <a:pPr lvl="1">
                  <a:buFont typeface="Wingdings" panose="05000000000000000000" pitchFamily="2" charset="2"/>
                  <a:buChar char="Ø"/>
                </a:pPr>
                <a:r>
                  <a:rPr lang="en-US" sz="2200" dirty="0">
                    <a:solidFill>
                      <a:schemeClr val="accent6">
                        <a:lumMod val="75000"/>
                      </a:schemeClr>
                    </a:solidFill>
                  </a:rPr>
                  <a:t>CSM prediction </a:t>
                </a:r>
                <a:r>
                  <a:rPr lang="en-US" sz="2200" dirty="0" err="1">
                    <a:solidFill>
                      <a:schemeClr val="accent6">
                        <a:lumMod val="75000"/>
                      </a:schemeClr>
                    </a:solidFill>
                  </a:rPr>
                  <a:t>favours</a:t>
                </a:r>
                <a:r>
                  <a:rPr lang="en-US" sz="2200" dirty="0">
                    <a:solidFill>
                      <a:schemeClr val="accent6">
                        <a:lumMod val="75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AU" sz="220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AU" sz="2200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AU" sz="2200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  <m:sup>
                        <m:r>
                          <a:rPr lang="en-AU" sz="2200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sup>
                    </m:sSubSup>
                    <m:d>
                      <m:dPr>
                        <m:ctrlPr>
                          <a:rPr lang="en-AU" sz="2200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AU" sz="2200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AU" sz="2200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;</m:t>
                        </m:r>
                        <m:sSub>
                          <m:sSubPr>
                            <m:ctrlPr>
                              <a:rPr lang="en-AU" sz="2200" i="1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AU" sz="2200" i="1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𝜁</m:t>
                            </m:r>
                          </m:e>
                          <m:sub>
                            <m:r>
                              <a:rPr lang="en-AU" sz="2200" i="1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</m:sub>
                        </m:sSub>
                      </m:e>
                    </m:d>
                    <m:r>
                      <a:rPr lang="en-AU" sz="2200" i="1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200" dirty="0">
                    <a:solidFill>
                      <a:schemeClr val="accent6">
                        <a:lumMod val="75000"/>
                      </a:schemeClr>
                    </a:solidFill>
                  </a:rPr>
                  <a:t>ensemble</a:t>
                </a:r>
                <a:r>
                  <a:rPr lang="en-US" sz="2200" dirty="0">
                    <a:solidFill>
                      <a:schemeClr val="accent1">
                        <a:lumMod val="75000"/>
                      </a:schemeClr>
                    </a:solidFill>
                  </a:rPr>
                  <a:t>  </a:t>
                </a:r>
              </a:p>
              <a:p>
                <a:pPr>
                  <a:spcBef>
                    <a:spcPts val="1200"/>
                  </a:spcBef>
                  <a:buFont typeface="Wingdings" panose="05000000000000000000" pitchFamily="2" charset="2"/>
                  <a:buChar char="Ø"/>
                </a:pPr>
                <a:r>
                  <a:rPr lang="en-US" sz="2200" dirty="0">
                    <a:solidFill>
                      <a:schemeClr val="accent1">
                        <a:lumMod val="75000"/>
                      </a:schemeClr>
                    </a:solidFill>
                  </a:rPr>
                  <a:t>In all cases, support of valence-quark GPD becomes increasingly concentrated in </a:t>
                </a:r>
                <a:r>
                  <a:rPr lang="en-US" sz="2200" dirty="0" err="1">
                    <a:solidFill>
                      <a:schemeClr val="accent1">
                        <a:lumMod val="75000"/>
                      </a:schemeClr>
                    </a:solidFill>
                  </a:rPr>
                  <a:t>neighbourhood</a:t>
                </a:r>
                <a:r>
                  <a:rPr lang="en-US" sz="2200" dirty="0">
                    <a:solidFill>
                      <a:schemeClr val="accent1">
                        <a:lumMod val="75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AU" sz="2200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AU" sz="2200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≃</m:t>
                    </m:r>
                    <m:r>
                      <a:rPr lang="en-AU" sz="2200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US" sz="2200" dirty="0">
                    <a:solidFill>
                      <a:schemeClr val="accent1">
                        <a:lumMod val="75000"/>
                      </a:schemeClr>
                    </a:solidFill>
                  </a:rPr>
                  <a:t> with increasing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AU" sz="22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AU" sz="2200" b="0" i="0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Δ</m:t>
                        </m:r>
                      </m:e>
                      <m:sup>
                        <m:r>
                          <a:rPr lang="en-AU" sz="22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200" dirty="0">
                    <a:solidFill>
                      <a:schemeClr val="accent1">
                        <a:lumMod val="75000"/>
                      </a:schemeClr>
                    </a:solidFill>
                  </a:rPr>
                  <a:t>  </a:t>
                </a:r>
              </a:p>
              <a:p>
                <a:pPr lvl="1">
                  <a:buFont typeface="Wingdings" panose="05000000000000000000" pitchFamily="2" charset="2"/>
                  <a:buChar char="Ø"/>
                </a:pPr>
                <a:r>
                  <a:rPr lang="en-US" sz="2200" dirty="0">
                    <a:solidFill>
                      <a:schemeClr val="accent1">
                        <a:lumMod val="75000"/>
                      </a:schemeClr>
                    </a:solidFill>
                  </a:rPr>
                  <a:t>Namely, greater probe momentum focuses attention on domain whereupon one valence-quark carries a large fraction of pion's light-front momentum</a:t>
                </a:r>
                <a:endParaRPr lang="en-AU" sz="2200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DE0977E-76F9-47D4-619A-EB3F6ACE12F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609600" y="762000"/>
                <a:ext cx="8305800" cy="4525963"/>
              </a:xfrm>
              <a:blipFill>
                <a:blip r:embed="rId4"/>
                <a:stretch>
                  <a:fillRect l="-807" t="-943" r="-734" b="-19272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57040A-2355-1BC1-DB81-E668F222DE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88358" y="6629400"/>
            <a:ext cx="4394201" cy="228600"/>
          </a:xfrm>
        </p:spPr>
        <p:txBody>
          <a:bodyPr wrap="square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/>
              <a:t>.                                       Summer JLab Hall A/C Meeting                                           (68)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4DB757-5184-EA56-454B-995A21CB82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76301" y="6307138"/>
            <a:ext cx="7922684" cy="228600"/>
          </a:xfrm>
        </p:spPr>
        <p:txBody>
          <a:bodyPr wrap="square" anchor="t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Craig Roberts: cdroberts@nju.edu.cn  433 .. 23/06/29 09:45 .."Emergence of Hadron Mass and Structure "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87186F-021E-FCE1-5B22-1B0F747DB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80801" y="6489701"/>
            <a:ext cx="512233" cy="365125"/>
          </a:xfrm>
        </p:spPr>
        <p:txBody>
          <a:bodyPr wrap="square" anchor="t">
            <a:normAutofit/>
          </a:bodyPr>
          <a:lstStyle/>
          <a:p>
            <a:pPr>
              <a:spcAft>
                <a:spcPts val="600"/>
              </a:spcAft>
            </a:pPr>
            <a:fld id="{87034D8C-3CB4-402A-BC46-2AB14C0FE90A}" type="slidenum">
              <a:rPr lang="en-US" smtClean="0"/>
              <a:pPr>
                <a:spcAft>
                  <a:spcPts val="600"/>
                </a:spcAft>
              </a:pPr>
              <a:t>59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916C5CD-17E8-8DFB-B013-0364D34E1EC2}"/>
              </a:ext>
            </a:extLst>
          </p:cNvPr>
          <p:cNvSpPr txBox="1"/>
          <p:nvPr/>
        </p:nvSpPr>
        <p:spPr>
          <a:xfrm>
            <a:off x="11712" y="5939135"/>
            <a:ext cx="72311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l" rtl="0"/>
            <a:r>
              <a:rPr lang="en-AU" sz="1200" b="0" i="1" dirty="0">
                <a:solidFill>
                  <a:srgbClr val="003399"/>
                </a:solidFill>
                <a:effectLst/>
                <a:latin typeface="Open Sans" panose="020B0606030504020204" pitchFamily="34" charset="0"/>
              </a:rPr>
              <a:t>Revealing pion and kaon structure via generalised parton distributions, </a:t>
            </a:r>
            <a:r>
              <a:rPr lang="en-AU" sz="1200" b="0" i="0" u="none" strike="noStrike" dirty="0">
                <a:solidFill>
                  <a:srgbClr val="003399"/>
                </a:solidFill>
                <a:effectLst/>
                <a:latin typeface="Open Sans" panose="020B0606030504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K. Raya</a:t>
            </a:r>
            <a:r>
              <a:rPr lang="en-AU" sz="1200" b="0" i="0" dirty="0">
                <a:solidFill>
                  <a:srgbClr val="003399"/>
                </a:solidFill>
                <a:effectLst/>
                <a:latin typeface="Open Sans" panose="020B0606030504020204" pitchFamily="34" charset="0"/>
              </a:rPr>
              <a:t>, Z. –F. Cui (</a:t>
            </a:r>
            <a:r>
              <a:rPr lang="ja-JP" altLang="en-US" sz="1200" b="0" i="0" dirty="0">
                <a:solidFill>
                  <a:srgbClr val="003399"/>
                </a:solidFill>
                <a:effectLst/>
                <a:latin typeface="Open Sans" panose="020B0606030504020204" pitchFamily="34" charset="0"/>
              </a:rPr>
              <a:t>崔著钫</a:t>
            </a:r>
            <a:r>
              <a:rPr lang="en-US" altLang="ja-JP" sz="1200" b="0" i="0" dirty="0">
                <a:solidFill>
                  <a:srgbClr val="003399"/>
                </a:solidFill>
                <a:effectLst/>
                <a:latin typeface="Open Sans" panose="020B0606030504020204" pitchFamily="34" charset="0"/>
              </a:rPr>
              <a:t>) et al.</a:t>
            </a:r>
            <a:r>
              <a:rPr lang="en-AU" sz="1200" b="0" i="0" dirty="0">
                <a:solidFill>
                  <a:srgbClr val="003399"/>
                </a:solidFill>
                <a:effectLst/>
                <a:latin typeface="Open Sans" panose="020B0606030504020204" pitchFamily="34" charset="0"/>
              </a:rPr>
              <a:t>, </a:t>
            </a:r>
          </a:p>
          <a:p>
            <a:pPr marL="0" indent="0" algn="l" rtl="0"/>
            <a:r>
              <a:rPr lang="en-AU" sz="1200" b="0" i="0" u="sng" strike="noStrike" dirty="0">
                <a:solidFill>
                  <a:srgbClr val="003399"/>
                </a:solidFill>
                <a:effectLst/>
                <a:latin typeface="Open Sans" panose="020B0606030504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NJU-INP 051/21</a:t>
            </a:r>
            <a:r>
              <a:rPr lang="en-AU" sz="1200" b="0" i="0" dirty="0">
                <a:solidFill>
                  <a:srgbClr val="003399"/>
                </a:solidFill>
                <a:effectLst/>
                <a:latin typeface="Open Sans" panose="020B0606030504020204" pitchFamily="34" charset="0"/>
              </a:rPr>
              <a:t>, </a:t>
            </a:r>
            <a:r>
              <a:rPr lang="en-AU" sz="1200" b="0" i="0" u="sng" strike="noStrike" dirty="0">
                <a:solidFill>
                  <a:srgbClr val="0066FF"/>
                </a:solidFill>
                <a:effectLst/>
                <a:latin typeface="Open Sans" panose="020B0606030504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e-Print: 2109.11686 [hep-</a:t>
            </a:r>
            <a:r>
              <a:rPr lang="en-AU" sz="1200" b="0" i="0" u="sng" strike="noStrike" dirty="0" err="1">
                <a:solidFill>
                  <a:srgbClr val="0066FF"/>
                </a:solidFill>
                <a:effectLst/>
                <a:latin typeface="Open Sans" panose="020B0606030504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</a:t>
            </a:r>
            <a:r>
              <a:rPr lang="en-AU" sz="1200" b="0" i="0" u="sng" strike="noStrike" dirty="0">
                <a:solidFill>
                  <a:srgbClr val="003399"/>
                </a:solidFill>
                <a:effectLst/>
                <a:latin typeface="Open Sans" panose="020B0606030504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]</a:t>
            </a:r>
            <a:r>
              <a:rPr lang="en-AU" sz="1200" b="0" i="1" dirty="0">
                <a:solidFill>
                  <a:srgbClr val="003399"/>
                </a:solidFill>
                <a:effectLst/>
                <a:latin typeface="Open Sans" panose="020B0606030504020204" pitchFamily="34" charset="0"/>
              </a:rPr>
              <a:t>, </a:t>
            </a:r>
            <a:r>
              <a:rPr lang="en-AU" sz="1200" b="0" i="0" dirty="0">
                <a:solidFill>
                  <a:srgbClr val="003399"/>
                </a:solidFill>
                <a:effectLst/>
                <a:latin typeface="Open Sans" panose="020B0606030504020204" pitchFamily="34" charset="0"/>
              </a:rPr>
              <a:t>Chin. Phys. C </a:t>
            </a:r>
            <a:r>
              <a:rPr lang="en-AU" sz="1200" b="1" i="0" dirty="0">
                <a:solidFill>
                  <a:srgbClr val="003399"/>
                </a:solidFill>
                <a:effectLst/>
                <a:latin typeface="Open Sans" panose="020B0606030504020204" pitchFamily="34" charset="0"/>
              </a:rPr>
              <a:t>46 </a:t>
            </a:r>
            <a:r>
              <a:rPr lang="en-AU" sz="1200" b="0" i="0" dirty="0">
                <a:solidFill>
                  <a:srgbClr val="003399"/>
                </a:solidFill>
                <a:effectLst/>
                <a:latin typeface="Open Sans" panose="020B0606030504020204" pitchFamily="34" charset="0"/>
              </a:rPr>
              <a:t>(01) (2022)</a:t>
            </a:r>
            <a:r>
              <a:rPr lang="en-AU" sz="1200" b="0" i="1" dirty="0">
                <a:solidFill>
                  <a:srgbClr val="003399"/>
                </a:solidFill>
                <a:effectLst/>
                <a:latin typeface="Open Sans" panose="020B0606030504020204" pitchFamily="34" charset="0"/>
              </a:rPr>
              <a:t> </a:t>
            </a:r>
            <a:r>
              <a:rPr lang="en-AU" sz="1200" b="0" i="0" dirty="0">
                <a:solidFill>
                  <a:srgbClr val="003399"/>
                </a:solidFill>
                <a:effectLst/>
                <a:latin typeface="Open Sans" panose="020B0606030504020204" pitchFamily="34" charset="0"/>
              </a:rPr>
              <a:t>013107/1-22</a:t>
            </a:r>
          </a:p>
        </p:txBody>
      </p:sp>
    </p:spTree>
    <p:extLst>
      <p:ext uri="{BB962C8B-B14F-4D97-AF65-F5344CB8AC3E}">
        <p14:creationId xmlns:p14="http://schemas.microsoft.com/office/powerpoint/2010/main" val="3601710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66C53E-774D-4608-AD5B-8B6F92356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GB" sz="3600" b="0" i="1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Whence Mass?</a:t>
            </a:r>
            <a:endParaRPr lang="en-US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E72C9F-AD85-4E9B-9192-5FA72A2001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400" dirty="0"/>
              <a:t>Classical chromodynamics … non-Abelian local gauge theory </a:t>
            </a:r>
          </a:p>
          <a:p>
            <a:r>
              <a:rPr lang="en-GB" sz="2400" dirty="0"/>
              <a:t>Remove the current mass … there’s no energy scale left</a:t>
            </a:r>
          </a:p>
          <a:p>
            <a:r>
              <a:rPr lang="en-AU" sz="2400" i="1" dirty="0">
                <a:solidFill>
                  <a:srgbClr val="FF0000"/>
                </a:solidFill>
              </a:rPr>
              <a:t>No dynamics in a scale-invariant theory</a:t>
            </a:r>
            <a:r>
              <a:rPr lang="en-AU" sz="2400" dirty="0"/>
              <a:t>; only kinematics … the theory looks the same at all length-scales </a:t>
            </a:r>
            <a:r>
              <a:rPr lang="en-GB" sz="2400" dirty="0"/>
              <a:t>… there can be no clumps of anything … </a:t>
            </a:r>
            <a:r>
              <a:rPr lang="en-AU" sz="2400" i="1" dirty="0">
                <a:solidFill>
                  <a:srgbClr val="FF0000"/>
                </a:solidFill>
              </a:rPr>
              <a:t>hence bound-states are impossible</a:t>
            </a:r>
            <a:r>
              <a:rPr lang="en-AU" sz="2400" dirty="0"/>
              <a:t>.</a:t>
            </a:r>
          </a:p>
          <a:p>
            <a:r>
              <a:rPr lang="en-AU" sz="2400" dirty="0"/>
              <a:t> </a:t>
            </a:r>
            <a:r>
              <a:rPr lang="en-AU" sz="2800" i="1" dirty="0"/>
              <a:t>Our Universe can’t exist</a:t>
            </a:r>
            <a:endParaRPr lang="en-AU" sz="2400" i="1" dirty="0"/>
          </a:p>
          <a:p>
            <a:r>
              <a:rPr lang="en-AU" sz="2400" i="1" dirty="0">
                <a:solidFill>
                  <a:srgbClr val="FF0000"/>
                </a:solidFill>
              </a:rPr>
              <a:t>Higgs boson doesn’t solve this problem</a:t>
            </a:r>
            <a:r>
              <a:rPr lang="en-GB" sz="2400" dirty="0"/>
              <a:t> … </a:t>
            </a:r>
          </a:p>
          <a:p>
            <a:pPr lvl="1"/>
            <a:r>
              <a:rPr lang="en-GB" dirty="0"/>
              <a:t>normal matter is constituted from light-quarks </a:t>
            </a:r>
          </a:p>
          <a:p>
            <a:pPr lvl="1"/>
            <a:r>
              <a:rPr lang="en-GB" dirty="0"/>
              <a:t>the mass of protons and neutrons, the kernels of all visible matter, are 100-times larger than anything the Higgs can produce</a:t>
            </a:r>
          </a:p>
          <a:p>
            <a:r>
              <a:rPr lang="en-GB" sz="2400" dirty="0"/>
              <a:t> </a:t>
            </a:r>
            <a:r>
              <a:rPr lang="en-GB" sz="2800" i="1" dirty="0">
                <a:solidFill>
                  <a:srgbClr val="FF0000"/>
                </a:solidFill>
              </a:rPr>
              <a:t>Where did it all begin? … becomes … Where did it all come from?</a:t>
            </a:r>
            <a:endParaRPr lang="en-AU" sz="2400" i="1" dirty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2BFD6A-E73C-4244-818F-A8B2D4A77A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.                                       Summer JLab Hall A/C Meeting                                           (68)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1E0540-A8D1-48C6-960D-F2C22FEEF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Roberts: cdroberts@nju.edu.cn  433 .. 23/06/29 09:45 .."Emergence of Hadron Mass and Structure "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F5035E-8523-4653-B621-5E8E89519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71307F6-6E4B-4B2D-98A2-2D31436CC8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" y="0"/>
            <a:ext cx="6873240" cy="762000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D2E21845-D5BE-4DDF-8A8E-18F810D233B7}"/>
              </a:ext>
            </a:extLst>
          </p:cNvPr>
          <p:cNvSpPr/>
          <p:nvPr/>
        </p:nvSpPr>
        <p:spPr bwMode="auto">
          <a:xfrm>
            <a:off x="3810000" y="198439"/>
            <a:ext cx="838200" cy="563562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4848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D48C29DE-D990-A68E-D613-820B738F23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2514" y="789598"/>
            <a:ext cx="4185771" cy="125635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17FDAE8-458E-6035-CC5D-C54F9E6FA0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3200" b="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Pion charge distribution form factor</a:t>
            </a:r>
            <a:endParaRPr lang="en-AU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893FBEA-3ED3-A0E0-AEAC-AC6CDE3022E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808037"/>
                <a:ext cx="7772400" cy="4525963"/>
              </a:xfrm>
            </p:spPr>
            <p:txBody>
              <a:bodyPr/>
              <a:lstStyle/>
              <a:p>
                <a:r>
                  <a:rPr lang="en-AU" dirty="0">
                    <a:solidFill>
                      <a:schemeClr val="accent1">
                        <a:lumMod val="75000"/>
                      </a:schemeClr>
                    </a:solidFill>
                  </a:rPr>
                  <a:t>0</a:t>
                </a:r>
                <a:r>
                  <a:rPr lang="en-AU" baseline="30000" dirty="0">
                    <a:solidFill>
                      <a:schemeClr val="accent1">
                        <a:lumMod val="75000"/>
                      </a:schemeClr>
                    </a:solidFill>
                  </a:rPr>
                  <a:t>th</a:t>
                </a:r>
                <a:r>
                  <a:rPr lang="en-AU" dirty="0">
                    <a:solidFill>
                      <a:schemeClr val="accent1">
                        <a:lumMod val="75000"/>
                      </a:schemeClr>
                    </a:solidFill>
                  </a:rPr>
                  <a:t> Moment of </a:t>
                </a:r>
              </a:p>
              <a:p>
                <a:pPr marL="0" indent="0">
                  <a:spcBef>
                    <a:spcPts val="0"/>
                  </a:spcBef>
                  <a:buNone/>
                </a:pPr>
                <a:r>
                  <a:rPr lang="en-AU" dirty="0">
                    <a:solidFill>
                      <a:schemeClr val="accent1">
                        <a:lumMod val="75000"/>
                      </a:schemeClr>
                    </a:solidFill>
                  </a:rPr>
                  <a:t>      pion GPD</a:t>
                </a:r>
              </a:p>
              <a:p>
                <a:pPr marL="0" indent="0">
                  <a:buNone/>
                </a:pPr>
                <a:endParaRPr lang="en-AU" dirty="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r>
                  <a:rPr lang="en-AU" dirty="0">
                    <a:solidFill>
                      <a:schemeClr val="accent1">
                        <a:lumMod val="75000"/>
                      </a:schemeClr>
                    </a:solidFill>
                  </a:rPr>
                  <a:t>All ensembles reproduce empirical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AU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AU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sub>
                    </m:sSub>
                    <m:d>
                      <m:dPr>
                        <m:ctrlPr>
                          <a:rPr lang="en-AU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AU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AU" b="0" i="0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Δ</m:t>
                            </m:r>
                          </m:e>
                          <m:sup>
                            <m:r>
                              <a:rPr lang="en-AU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endParaRPr lang="en-AU" dirty="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pPr lvl="1"/>
                <a:r>
                  <a:rPr lang="en-AU" sz="2200" dirty="0">
                    <a:solidFill>
                      <a:schemeClr val="accent1">
                        <a:lumMod val="75000"/>
                      </a:schemeClr>
                    </a:solidFill>
                  </a:rPr>
                  <a:t>Blue – based on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AU" sz="220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AU" sz="22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AU" sz="22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  <m:sup>
                        <m:r>
                          <a:rPr lang="en-AU" sz="22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sup>
                    </m:sSubSup>
                    <m:d>
                      <m:dPr>
                        <m:ctrlPr>
                          <a:rPr lang="en-AU" sz="22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AU" sz="22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AU" sz="22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;</m:t>
                        </m:r>
                        <m:sSub>
                          <m:sSubPr>
                            <m:ctrlPr>
                              <a:rPr lang="en-AU" sz="2200" i="1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AU" sz="2200" i="1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𝜁</m:t>
                            </m:r>
                          </m:e>
                          <m:sub>
                            <m:r>
                              <a:rPr lang="en-AU" sz="2200" i="1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</m:sub>
                        </m:sSub>
                      </m:e>
                    </m:d>
                  </m:oMath>
                </a14:m>
                <a:r>
                  <a:rPr lang="en-AU" sz="2200" dirty="0">
                    <a:solidFill>
                      <a:schemeClr val="accent1">
                        <a:lumMod val="75000"/>
                      </a:schemeClr>
                    </a:solidFill>
                  </a:rPr>
                  <a:t> ensembles</a:t>
                </a:r>
              </a:p>
              <a:p>
                <a:pPr lvl="1"/>
                <a:r>
                  <a:rPr lang="en-AU" sz="2200" dirty="0">
                    <a:solidFill>
                      <a:schemeClr val="accent1">
                        <a:lumMod val="75000"/>
                      </a:schemeClr>
                    </a:solidFill>
                  </a:rPr>
                  <a:t>Orange – based on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AU" sz="220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AU" sz="22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AU" sz="22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  <m:sup>
                        <m:r>
                          <a:rPr lang="en-AU" sz="22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sup>
                    </m:sSubSup>
                    <m:d>
                      <m:dPr>
                        <m:ctrlPr>
                          <a:rPr lang="en-AU" sz="22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AU" sz="22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AU" sz="22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;</m:t>
                        </m:r>
                        <m:sSub>
                          <m:sSubPr>
                            <m:ctrlPr>
                              <a:rPr lang="en-AU" sz="2200" i="1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AU" sz="2200" i="1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𝜁</m:t>
                            </m:r>
                          </m:e>
                          <m:sub>
                            <m:r>
                              <a:rPr lang="en-AU" sz="2200" i="1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</m:sub>
                        </m:sSub>
                      </m:e>
                    </m:d>
                  </m:oMath>
                </a14:m>
                <a:r>
                  <a:rPr lang="en-AU" sz="2400" dirty="0">
                    <a:solidFill>
                      <a:schemeClr val="accent1">
                        <a:lumMod val="75000"/>
                      </a:schemeClr>
                    </a:solidFill>
                  </a:rPr>
                  <a:t> ensembles</a:t>
                </a:r>
              </a:p>
              <a:p>
                <a:r>
                  <a:rPr lang="en-AU" dirty="0">
                    <a:solidFill>
                      <a:schemeClr val="accent1">
                        <a:lumMod val="75000"/>
                      </a:schemeClr>
                    </a:solidFill>
                  </a:rPr>
                  <a:t>Comparison curves</a:t>
                </a:r>
              </a:p>
              <a:p>
                <a:pPr lvl="1"/>
                <a:r>
                  <a:rPr lang="en-AU" sz="2200" dirty="0">
                    <a:solidFill>
                      <a:schemeClr val="accent1">
                        <a:lumMod val="75000"/>
                      </a:schemeClr>
                    </a:solidFill>
                  </a:rPr>
                  <a:t>dashed purple – CSM prediction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AU" sz="22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sz="22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AU" sz="22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sub>
                    </m:sSub>
                    <m:d>
                      <m:dPr>
                        <m:ctrlPr>
                          <a:rPr lang="en-AU" sz="22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AU" sz="2200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AU" sz="2200" b="0" i="0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Δ</m:t>
                            </m:r>
                          </m:e>
                          <m:sup>
                            <m:r>
                              <a:rPr lang="en-AU" sz="2200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endParaRPr lang="en-AU" sz="2200" dirty="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pPr lvl="1"/>
                <a:r>
                  <a:rPr lang="en-AU" sz="2200" dirty="0">
                    <a:solidFill>
                      <a:schemeClr val="accent1">
                        <a:lumMod val="75000"/>
                      </a:schemeClr>
                    </a:solidFill>
                  </a:rPr>
                  <a:t>grey band – Ensemble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AU" sz="22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sz="22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AU" sz="22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sub>
                    </m:sSub>
                    <m:d>
                      <m:dPr>
                        <m:ctrlPr>
                          <a:rPr lang="en-AU" sz="22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AU" sz="2200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AU" sz="2200" b="0" i="0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Δ</m:t>
                            </m:r>
                          </m:e>
                          <m:sup>
                            <m:r>
                              <a:rPr lang="en-AU" sz="2200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AU" sz="2200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AU" sz="2200" dirty="0">
                    <a:solidFill>
                      <a:schemeClr val="accent1">
                        <a:lumMod val="75000"/>
                      </a:schemeClr>
                    </a:solidFill>
                  </a:rPr>
                  <a:t>results developed from DFs based on lattice-QCD results</a:t>
                </a:r>
              </a:p>
              <a:p>
                <a:r>
                  <a:rPr lang="en-AU" dirty="0">
                    <a:solidFill>
                      <a:schemeClr val="accent1">
                        <a:lumMod val="75000"/>
                      </a:schemeClr>
                    </a:solidFill>
                  </a:rPr>
                  <a:t>Again, data-driven results in accord with modern theory predictions.</a:t>
                </a:r>
              </a:p>
              <a:p>
                <a:endParaRPr lang="en-AU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893FBEA-3ED3-A0E0-AEAC-AC6CDE3022E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808037"/>
                <a:ext cx="7772400" cy="4525963"/>
              </a:xfrm>
              <a:blipFill>
                <a:blip r:embed="rId3"/>
                <a:stretch>
                  <a:fillRect l="-863" t="-943" r="-1490" b="-6334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63A12A-57EA-19C1-7A58-DE011894AD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.                                       Summer JLab Hall A/C Meeting                                           (68)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4A4FC4-28EF-0703-AE5B-FDA95BB55C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Roberts: cdroberts@nju.edu.cn  433 .. 23/06/29 09:45 .."Emergence of Hadron Mass and Structure "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322674-721C-A39A-9A0E-F66879401E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60</a:t>
            </a:fld>
            <a:endParaRPr lang="en-US"/>
          </a:p>
        </p:txBody>
      </p:sp>
      <p:pic>
        <p:nvPicPr>
          <p:cNvPr id="8" name="Picture 7" descr="Chart, histogram&#10;&#10;Description automatically generated">
            <a:extLst>
              <a:ext uri="{FF2B5EF4-FFF2-40B4-BE49-F238E27FC236}">
                <a16:creationId xmlns:a16="http://schemas.microsoft.com/office/drawing/2014/main" id="{934127FC-2318-C352-E8BA-01680C64ED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304800"/>
            <a:ext cx="3740633" cy="58674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877B8C2-CBBD-30E7-B69C-CFBF6DCE7DC3}"/>
              </a:ext>
            </a:extLst>
          </p:cNvPr>
          <p:cNvSpPr txBox="1"/>
          <p:nvPr/>
        </p:nvSpPr>
        <p:spPr>
          <a:xfrm>
            <a:off x="2396993" y="5506760"/>
            <a:ext cx="5985007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dirty="0">
                <a:solidFill>
                  <a:srgbClr val="003399"/>
                </a:solidFill>
              </a:rPr>
              <a:t>See, e.g., Sec. 4B in</a:t>
            </a:r>
          </a:p>
          <a:p>
            <a:r>
              <a:rPr lang="en-US" sz="1200" b="0" i="1" dirty="0">
                <a:solidFill>
                  <a:srgbClr val="003399"/>
                </a:solidFill>
                <a:effectLst/>
              </a:rPr>
              <a:t>📖 Insights into the Emergence of Mass from Studies of Pion and Kaon Structure, </a:t>
            </a:r>
          </a:p>
          <a:p>
            <a:r>
              <a:rPr lang="en-US" sz="1200" b="0" i="0" dirty="0">
                <a:solidFill>
                  <a:srgbClr val="003399"/>
                </a:solidFill>
                <a:effectLst/>
              </a:rPr>
              <a:t>C.D. Roberts, D.G. Richards, T. Horn and L. Chang, </a:t>
            </a:r>
          </a:p>
          <a:p>
            <a:r>
              <a:rPr lang="en-US" sz="1200" b="0" i="0" dirty="0">
                <a:solidFill>
                  <a:srgbClr val="003399"/>
                </a:solidFill>
                <a:effectLst/>
              </a:rPr>
              <a:t>NJU-INP 034/21, </a:t>
            </a:r>
            <a:r>
              <a:rPr lang="en-US" sz="1200" b="0" i="0" u="sng" strike="noStrike" dirty="0" err="1">
                <a:solidFill>
                  <a:srgbClr val="0066FF"/>
                </a:solidFill>
                <a:effectLst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arXiv</a:t>
            </a:r>
            <a:r>
              <a:rPr lang="en-US" sz="1200" b="0" i="0" u="sng" strike="noStrike" dirty="0">
                <a:solidFill>
                  <a:srgbClr val="0066FF"/>
                </a:solidFill>
                <a:effectLst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: 2102.01765 [hep-</a:t>
            </a:r>
            <a:r>
              <a:rPr lang="en-US" sz="1200" b="0" i="0" u="sng" strike="noStrike" dirty="0" err="1">
                <a:solidFill>
                  <a:srgbClr val="0066FF"/>
                </a:solidFill>
                <a:effectLst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</a:t>
            </a:r>
            <a:r>
              <a:rPr lang="en-US" sz="1200" b="0" i="0" u="sng" strike="noStrike" dirty="0">
                <a:solidFill>
                  <a:srgbClr val="003399"/>
                </a:solidFill>
                <a:effectLst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]</a:t>
            </a:r>
            <a:r>
              <a:rPr lang="en-US" sz="1200" b="0" i="0" dirty="0">
                <a:solidFill>
                  <a:srgbClr val="003399"/>
                </a:solidFill>
                <a:effectLst/>
              </a:rPr>
              <a:t>, Prog. Part. </a:t>
            </a:r>
            <a:r>
              <a:rPr lang="en-US" sz="1200" b="0" i="0" dirty="0" err="1">
                <a:solidFill>
                  <a:srgbClr val="003399"/>
                </a:solidFill>
                <a:effectLst/>
              </a:rPr>
              <a:t>Nucl</a:t>
            </a:r>
            <a:r>
              <a:rPr lang="en-US" sz="1200" b="0" i="0" dirty="0">
                <a:solidFill>
                  <a:srgbClr val="003399"/>
                </a:solidFill>
                <a:effectLst/>
              </a:rPr>
              <a:t>. Phys. </a:t>
            </a:r>
            <a:r>
              <a:rPr lang="en-US" sz="1200" b="1" i="0" dirty="0">
                <a:solidFill>
                  <a:srgbClr val="003399"/>
                </a:solidFill>
                <a:effectLst/>
              </a:rPr>
              <a:t>120</a:t>
            </a:r>
            <a:r>
              <a:rPr lang="en-US" sz="1200" b="0" i="0" dirty="0">
                <a:solidFill>
                  <a:srgbClr val="003399"/>
                </a:solidFill>
                <a:effectLst/>
              </a:rPr>
              <a:t> (2021) 103883/1-65</a:t>
            </a:r>
          </a:p>
          <a:p>
            <a:endParaRPr lang="en-AU" sz="1400" dirty="0"/>
          </a:p>
        </p:txBody>
      </p:sp>
    </p:spTree>
    <p:extLst>
      <p:ext uri="{BB962C8B-B14F-4D97-AF65-F5344CB8AC3E}">
        <p14:creationId xmlns:p14="http://schemas.microsoft.com/office/powerpoint/2010/main" val="3031498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925DE6FA-D082-0E5E-5E86-72B6FD88DF80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AU" sz="3200" b="0" i="1" smtClean="0">
                        <a:ln w="0"/>
                        <a:solidFill>
                          <a:schemeClr val="accent1"/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𝝅</m:t>
                    </m:r>
                  </m:oMath>
                </a14:m>
                <a:r>
                  <a:rPr lang="en-AU" sz="3200" b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 mass distribution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925DE6FA-D082-0E5E-5E86-72B6FD88DF8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t="-8021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8EAE62C-203B-DDDA-5A68-4E6D34E5AED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1600201"/>
                <a:ext cx="6705600" cy="4525963"/>
              </a:xfrm>
            </p:spPr>
            <p:txBody>
              <a:bodyPr/>
              <a:lstStyle/>
              <a:p>
                <a:r>
                  <a:rPr lang="en-AU" dirty="0"/>
                  <a:t>Expressed as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AU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AU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AU" b="0" i="0" dirty="0" smtClean="0">
                            <a:latin typeface="Cambria Math" panose="02040503050406030204" pitchFamily="18" charset="0"/>
                          </a:rPr>
                          <m:t>st</m:t>
                        </m:r>
                      </m:sup>
                    </m:sSup>
                  </m:oMath>
                </a14:m>
                <a:r>
                  <a:rPr lang="en-AU" dirty="0"/>
                  <a:t> </a:t>
                </a:r>
                <a:r>
                  <a:rPr lang="en-AU" dirty="0" err="1"/>
                  <a:t>Mellin</a:t>
                </a:r>
                <a:r>
                  <a:rPr lang="en-AU" dirty="0"/>
                  <a:t>-moment of pion GPD</a:t>
                </a:r>
              </a:p>
              <a:p>
                <a:pPr>
                  <a:spcAft>
                    <a:spcPts val="0"/>
                  </a:spcAft>
                </a:pPr>
                <a:r>
                  <a:rPr lang="en-US" dirty="0"/>
                  <a:t>Principal, dynamical coefficient in expectation value of the QCD energy-momentum tensor in the pion </a:t>
                </a:r>
              </a:p>
              <a:p>
                <a:pPr marL="0" indent="0">
                  <a:spcAft>
                    <a:spcPts val="1200"/>
                  </a:spcAft>
                  <a:buNone/>
                </a:pPr>
                <a:r>
                  <a:rPr lang="en-US" dirty="0"/>
                  <a:t>     = pion gravitational current</a:t>
                </a:r>
              </a:p>
              <a:p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>
                  <a:spcBef>
                    <a:spcPts val="1200"/>
                  </a:spcBef>
                </a:pPr>
                <a:r>
                  <a:rPr lang="en-US" dirty="0"/>
                  <a:t>Plainly …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AU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AU" b="0" i="1" smtClean="0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AU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AU" b="0" i="0" smtClean="0">
                            <a:latin typeface="Cambria Math" panose="02040503050406030204" pitchFamily="18" charset="0"/>
                          </a:rPr>
                          <m:t>Δ</m:t>
                        </m:r>
                      </m:e>
                      <m:sup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AU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is harder than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AU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sub>
                    </m:sSub>
                    <m:r>
                      <a:rPr lang="en-AU" b="0" i="1" smtClean="0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AU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AU" b="0" i="0" smtClean="0">
                            <a:latin typeface="Cambria Math" panose="02040503050406030204" pitchFamily="18" charset="0"/>
                          </a:rPr>
                          <m:t>Δ</m:t>
                        </m:r>
                      </m:e>
                      <m:sup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AU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pPr marL="400050" lvl="1" indent="0">
                  <a:spcBef>
                    <a:spcPts val="1200"/>
                  </a:spcBef>
                  <a:buNone/>
                </a:pPr>
                <a:r>
                  <a:rPr lang="en-US" i="1" dirty="0"/>
                  <a:t>i.e</a:t>
                </a:r>
                <a:r>
                  <a:rPr lang="en-US" dirty="0"/>
                  <a:t>., the distribution of mass in the pion is more compact than the distribution of electric charge.  </a:t>
                </a:r>
              </a:p>
              <a:p>
                <a:r>
                  <a:rPr lang="en-US" sz="2400" i="1" dirty="0">
                    <a:ln w="0"/>
                    <a:solidFill>
                      <a:srgbClr val="FF0000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This is an empirical fact</a:t>
                </a:r>
                <a:r>
                  <a:rPr lang="en-US" dirty="0"/>
                  <a:t>  </a:t>
                </a:r>
              </a:p>
              <a:p>
                <a:endParaRPr lang="en-AU" dirty="0" err="1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8EAE62C-203B-DDDA-5A68-4E6D34E5AED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600201"/>
                <a:ext cx="6705600" cy="4525963"/>
              </a:xfrm>
              <a:blipFill>
                <a:blip r:embed="rId3"/>
                <a:stretch>
                  <a:fillRect l="-1455" t="-943" r="-2000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322AEC-3FBD-C1A3-3C76-CB1FB16A57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.                                       Summer JLab Hall A/C Meeting                                           (68)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F923FE-E726-9ACC-19F1-B993CA622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Roberts: cdroberts@nju.edu.cn  433 .. 23/06/29 09:45 .."Emergence of Hadron Mass and Structure "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6FBFA4-55C7-68B5-25F3-8971D87C7D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61</a:t>
            </a:fld>
            <a:endParaRPr lang="en-US"/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7560A32F-9104-BAEA-0D76-192FD05BE1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4300" y="694374"/>
            <a:ext cx="4343400" cy="815340"/>
          </a:xfrm>
          <a:prstGeom prst="rect">
            <a:avLst/>
          </a:prstGeom>
        </p:spPr>
      </p:pic>
      <p:pic>
        <p:nvPicPr>
          <p:cNvPr id="10" name="Picture 9" descr="Text, letter&#10;&#10;Description automatically generated">
            <a:extLst>
              <a:ext uri="{FF2B5EF4-FFF2-40B4-BE49-F238E27FC236}">
                <a16:creationId xmlns:a16="http://schemas.microsoft.com/office/drawing/2014/main" id="{BA3BB0D3-F0E6-1356-E09B-7590B0A47E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612" y="3118338"/>
            <a:ext cx="5768340" cy="914400"/>
          </a:xfrm>
          <a:prstGeom prst="rect">
            <a:avLst/>
          </a:prstGeom>
        </p:spPr>
      </p:pic>
      <p:pic>
        <p:nvPicPr>
          <p:cNvPr id="12" name="Picture 11" descr="Chart&#10;&#10;Description automatically generated with low confidence">
            <a:extLst>
              <a:ext uri="{FF2B5EF4-FFF2-40B4-BE49-F238E27FC236}">
                <a16:creationId xmlns:a16="http://schemas.microsoft.com/office/drawing/2014/main" id="{3FCBCA38-AA49-B582-D28E-69F8D8200D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5983" y="304800"/>
            <a:ext cx="3789817" cy="62484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CAC4F78-A38A-FCA5-45AE-38D60EC23F02}"/>
              </a:ext>
            </a:extLst>
          </p:cNvPr>
          <p:cNvSpPr txBox="1"/>
          <p:nvPr/>
        </p:nvSpPr>
        <p:spPr>
          <a:xfrm>
            <a:off x="5257800" y="3929933"/>
            <a:ext cx="167343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524142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hart, bubble chart&#10;&#10;Description automatically generated">
            <a:extLst>
              <a:ext uri="{FF2B5EF4-FFF2-40B4-BE49-F238E27FC236}">
                <a16:creationId xmlns:a16="http://schemas.microsoft.com/office/drawing/2014/main" id="{DE37E177-43BD-5D20-9050-17731BDD1A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2966" y="1524001"/>
            <a:ext cx="3469069" cy="377550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376146BA-93A9-BB45-A8A0-2EBB66C7730A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AU" sz="3200" b="0" i="1" smtClean="0">
                        <a:ln w="0"/>
                        <a:solidFill>
                          <a:schemeClr val="accent1"/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𝝅</m:t>
                    </m:r>
                  </m:oMath>
                </a14:m>
                <a:r>
                  <a:rPr lang="en-AU" sz="3200" b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 mass radius</a:t>
                </a:r>
                <a:endParaRPr lang="en-AU" sz="2800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376146BA-93A9-BB45-A8A0-2EBB66C7730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4"/>
                <a:stretch>
                  <a:fillRect t="-8021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A025EA1-129F-DCB1-5C9C-43D9EF6878B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endParaRPr lang="en-AU" dirty="0"/>
              </a:p>
              <a:p>
                <a:r>
                  <a:rPr lang="en-US" dirty="0"/>
                  <a:t>Comparison value for charge radius: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AU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sub>
                    </m:sSub>
                    <m:r>
                      <a:rPr lang="en-AU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AU" b="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en-AU" b="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AU" b="0" i="1" smtClean="0">
                        <a:latin typeface="Cambria Math" panose="02040503050406030204" pitchFamily="18" charset="0"/>
                      </a:rPr>
                      <m:t>64</m:t>
                    </m:r>
                    <m:r>
                      <a:rPr lang="en-AU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AU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AU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r>
                  <a:rPr lang="en-US" dirty="0"/>
                  <a:t>Data-driven prediction: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AU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en-AU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AU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AU" b="0" i="1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</m:sub>
                          <m:sup>
                            <m:sSub>
                              <m:sSubPr>
                                <m:ctrlPr>
                                  <a:rPr lang="en-AU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AU" b="0" i="1" smtClean="0"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AU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sup>
                        </m:sSubSup>
                      </m:num>
                      <m:den>
                        <m:sSub>
                          <m:sSubPr>
                            <m:ctrlPr>
                              <a:rPr lang="en-AU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AU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AU" b="0" i="1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</m:sub>
                        </m:sSub>
                      </m:den>
                    </m:f>
                    <m:r>
                      <a:rPr lang="en-AU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AU" b="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en-AU" b="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AU" b="0" i="1" smtClean="0">
                        <a:latin typeface="Cambria Math" panose="02040503050406030204" pitchFamily="18" charset="0"/>
                      </a:rPr>
                      <m:t>79</m:t>
                    </m:r>
                    <m:r>
                      <a:rPr lang="en-AU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AU" b="0" i="1" smtClean="0">
                        <a:latin typeface="Cambria Math" panose="02040503050406030204" pitchFamily="18" charset="0"/>
                      </a:rPr>
                      <m:t>3</m:t>
                    </m:r>
                    <m:r>
                      <a:rPr lang="en-AU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r>
                  <a:rPr lang="en-US" dirty="0"/>
                  <a:t>Translates into spacetime volume ratio =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40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6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</a:t>
                </a:r>
              </a:p>
              <a:p>
                <a:pPr marL="800100" lvl="2" indent="0">
                  <a:buNone/>
                </a:pPr>
                <a:r>
                  <a:rPr lang="en-US" sz="2400" i="1" dirty="0">
                    <a:ln w="0"/>
                    <a:solidFill>
                      <a:srgbClr val="C00000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Pion mass distribution is concentrated within </a:t>
                </a:r>
              </a:p>
              <a:p>
                <a:pPr marL="800100" lvl="2" indent="0">
                  <a:buNone/>
                </a:pPr>
                <a:r>
                  <a:rPr lang="en-US" sz="2400" i="1" dirty="0">
                    <a:ln w="0"/>
                    <a:solidFill>
                      <a:srgbClr val="C00000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just 40% of the spacetime volume of the charge distribution </a:t>
                </a:r>
              </a:p>
              <a:p>
                <a:pPr marL="0" indent="0">
                  <a:buNone/>
                </a:pPr>
                <a:endParaRPr lang="en-AU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A025EA1-129F-DCB1-5C9C-43D9EF6878B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5"/>
                <a:stretch>
                  <a:fillRect l="-611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38AE26-6506-C9BD-C52B-CF457C9344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.                                       Summer JLab Hall A/C Meeting                                           (68)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FD2297-0631-9A83-D9A1-463A4B5818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Roberts: cdroberts@nju.edu.cn  433 .. 23/06/29 09:45 .."Emergence of Hadron Mass and Structure "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E40FFD-C9FA-4191-6B0B-0440DC15C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62</a:t>
            </a:fld>
            <a:endParaRPr lang="en-US"/>
          </a:p>
        </p:txBody>
      </p:sp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FB863AE-729C-8CA1-1802-504511FCFD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9033" y="920720"/>
            <a:ext cx="4753933" cy="90175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C0DFB30-9B42-7D63-1D60-B2F66E7C42CF}"/>
              </a:ext>
            </a:extLst>
          </p:cNvPr>
          <p:cNvSpPr txBox="1"/>
          <p:nvPr/>
        </p:nvSpPr>
        <p:spPr>
          <a:xfrm>
            <a:off x="9982200" y="3059668"/>
            <a:ext cx="6553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mass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19E6728-83B3-231B-4533-4A07A64AE9CD}"/>
              </a:ext>
            </a:extLst>
          </p:cNvPr>
          <p:cNvSpPr txBox="1"/>
          <p:nvPr/>
        </p:nvSpPr>
        <p:spPr>
          <a:xfrm>
            <a:off x="9930342" y="2236591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charge</a:t>
            </a:r>
          </a:p>
        </p:txBody>
      </p:sp>
    </p:spTree>
    <p:extLst>
      <p:ext uri="{BB962C8B-B14F-4D97-AF65-F5344CB8AC3E}">
        <p14:creationId xmlns:p14="http://schemas.microsoft.com/office/powerpoint/2010/main" val="3922045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B9731253-41AE-E4B8-89D3-41A7AB9A44A2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AU" sz="3200" b="0" i="1" smtClean="0">
                        <a:ln w="0"/>
                        <a:solidFill>
                          <a:schemeClr val="accent1"/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𝝅</m:t>
                    </m:r>
                  </m:oMath>
                </a14:m>
                <a:r>
                  <a:rPr lang="en-AU" sz="3200" b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 mass distribution is harder</a:t>
                </a:r>
                <a:endParaRPr lang="en-AU" sz="2800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B9731253-41AE-E4B8-89D3-41A7AB9A44A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t="-8021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2B132B9-C212-C892-A71C-6227FC2CDC7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990600"/>
                <a:ext cx="10972800" cy="5486400"/>
              </a:xfrm>
            </p:spPr>
            <p:txBody>
              <a:bodyPr/>
              <a:lstStyle/>
              <a:p>
                <a:r>
                  <a:rPr lang="en-AU" sz="2000" dirty="0"/>
                  <a:t>Empirical fact is readily understood physically</a:t>
                </a:r>
              </a:p>
              <a:p>
                <a:pPr>
                  <a:spcBef>
                    <a:spcPts val="1200"/>
                  </a:spcBef>
                </a:pPr>
                <a:r>
                  <a:rPr lang="en-US" sz="2000" dirty="0"/>
                  <a:t>Pion wave function (hence, pion GPD) is independent of the probe.  </a:t>
                </a:r>
              </a:p>
              <a:p>
                <a:pPr lvl="1"/>
                <a:r>
                  <a:rPr lang="en-US" dirty="0"/>
                  <a:t>It's the same whether 1 photon or 2 photons or graviton is the probing object.  </a:t>
                </a:r>
              </a:p>
              <a:p>
                <a:pPr>
                  <a:spcBef>
                    <a:spcPts val="1200"/>
                  </a:spcBef>
                </a:pPr>
                <a:r>
                  <a:rPr lang="en-US" sz="2000" dirty="0"/>
                  <a:t>However, probe itself focuses on different features of the target constituents</a:t>
                </a:r>
              </a:p>
              <a:p>
                <a:pPr lvl="1"/>
                <a:r>
                  <a:rPr lang="en-US" dirty="0"/>
                  <a:t>Target quark carries same charge, irrespective of its momentum.  </a:t>
                </a:r>
              </a:p>
              <a:p>
                <a:pPr lvl="2"/>
                <a:r>
                  <a:rPr lang="en-US" sz="2000" dirty="0"/>
                  <a:t>So, pion LFWF alone controls distribution of charge.  </a:t>
                </a:r>
              </a:p>
              <a:p>
                <a:pPr lvl="1"/>
                <a:r>
                  <a:rPr lang="en-US" dirty="0"/>
                  <a:t>Gravitational interaction of target quark depends on its momentum.  </a:t>
                </a:r>
              </a:p>
              <a:p>
                <a:pPr marL="457200" lvl="1" indent="0">
                  <a:buNone/>
                </a:pPr>
                <a:r>
                  <a:rPr lang="en-US" dirty="0"/>
                  <a:t>     (The current = the energy momentum tensor)  </a:t>
                </a:r>
              </a:p>
              <a:p>
                <a:pPr lvl="2"/>
                <a:r>
                  <a:rPr lang="en-US" sz="2000" dirty="0"/>
                  <a:t>Pion effective mass distribution therefore depends on interference between quark momentum growth and LFWF momentum suppression with increasing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AU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AU" sz="2000" b="0" i="0" smtClean="0">
                            <a:latin typeface="Cambria Math" panose="02040503050406030204" pitchFamily="18" charset="0"/>
                          </a:rPr>
                          <m:t>Δ</m:t>
                        </m:r>
                      </m:e>
                      <m:sup>
                        <m:r>
                          <a:rPr lang="en-AU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AU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AU" sz="2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AU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000" dirty="0"/>
                  <a:t>.  </a:t>
                </a:r>
              </a:p>
              <a:p>
                <a:pPr lvl="2"/>
                <a:r>
                  <a:rPr lang="en-US" sz="2000" dirty="0"/>
                  <a:t>This pushes support to a larger momentum domain in the pion = smaller distance domain.</a:t>
                </a:r>
              </a:p>
              <a:p>
                <a:pPr>
                  <a:spcBef>
                    <a:spcPts val="1200"/>
                  </a:spcBef>
                </a:pPr>
                <a:r>
                  <a:rPr lang="en-US" sz="2000" dirty="0"/>
                  <a:t>“</a:t>
                </a:r>
                <a:r>
                  <a:rPr lang="en-US" sz="2000" i="1" dirty="0">
                    <a:ln w="0"/>
                    <a:solidFill>
                      <a:srgbClr val="C00000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Is there a specific aspect of the pion GPDs driven by the data which is responsible?</a:t>
                </a:r>
                <a:r>
                  <a:rPr lang="en-US" sz="2000" dirty="0">
                    <a:effectLst/>
                  </a:rPr>
                  <a:t>”  </a:t>
                </a:r>
              </a:p>
              <a:p>
                <a:r>
                  <a:rPr lang="en-US" sz="2000" dirty="0"/>
                  <a:t>Yes.  EHM induced broadening of pion LFWF = GPD.  </a:t>
                </a:r>
              </a:p>
              <a:p>
                <a:pPr marL="0" indent="0">
                  <a:buNone/>
                </a:pPr>
                <a:r>
                  <a:rPr lang="en-US" sz="2000" dirty="0"/>
                  <a:t>	Given GPD overlap representation, they’re the same thing.</a:t>
                </a:r>
              </a:p>
              <a:p>
                <a:pPr marL="914400" lvl="2" indent="0">
                  <a:buNone/>
                </a:pPr>
                <a:endParaRPr lang="en-US" sz="20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2B132B9-C212-C892-A71C-6227FC2CDC7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990600"/>
                <a:ext cx="10972800" cy="5486400"/>
              </a:xfrm>
              <a:blipFill>
                <a:blip r:embed="rId3"/>
                <a:stretch>
                  <a:fillRect l="-500" t="-667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93E91D-2EDA-1D34-800E-238A7D449B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.                                       Summer JLab Hall A/C Meeting                                           (68)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6A5CC4-47EB-BFE9-9698-6895FBB6B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Roberts: cdroberts@nju.edu.cn  433 .. 23/06/29 09:45 .."Emergence of Hadron Mass and Structure "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CE84B2-8641-43B6-0B54-C3EAE21BE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858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0D15039E-E65F-27D1-4B66-7E8367909261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AU" sz="2800" b="0" i="1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Predictions for </a:t>
                </a:r>
                <a14:m>
                  <m:oMath xmlns:m="http://schemas.openxmlformats.org/officeDocument/2006/math">
                    <m:r>
                      <a:rPr lang="en-AU" sz="2800" b="0" i="1" smtClean="0">
                        <a:ln w="0"/>
                        <a:solidFill>
                          <a:schemeClr val="accent1"/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AU" sz="2800" b="0" i="1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 &amp; K pressure profiles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0D15039E-E65F-27D1-4B66-7E836790926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1333" t="-5882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1D83525-ABD4-31F7-0E40-3BAA0C4358D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838201"/>
                <a:ext cx="7239000" cy="5287964"/>
              </a:xfrm>
            </p:spPr>
            <p:txBody>
              <a:bodyPr/>
              <a:lstStyle/>
              <a:p>
                <a:r>
                  <a:rPr lang="en-AU" dirty="0"/>
                  <a:t>Kaon and pion pressure &amp; sheer-force profiles</a:t>
                </a:r>
              </a:p>
              <a:p>
                <a:endParaRPr lang="en-AU" dirty="0"/>
              </a:p>
              <a:p>
                <a:endParaRPr lang="en-AU" dirty="0"/>
              </a:p>
              <a:p>
                <a:r>
                  <a:rPr lang="en-AU" dirty="0"/>
                  <a:t>Need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AU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AU" dirty="0"/>
                  <a:t> </a:t>
                </a:r>
                <a:r>
                  <a:rPr lang="en-AU" u="sng" dirty="0"/>
                  <a:t>and</a:t>
                </a:r>
                <a:r>
                  <a:rPr lang="en-AU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AU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AU" dirty="0"/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AU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AU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AU" dirty="0"/>
                  <a:t> requires knowledge of ERBL region</a:t>
                </a:r>
                <a:endParaRPr lang="en-US" dirty="0"/>
              </a:p>
              <a:p>
                <a:r>
                  <a:rPr lang="en-US" dirty="0"/>
                  <a:t>Pressure is positive and large in </a:t>
                </a:r>
                <a:r>
                  <a:rPr lang="en-US" dirty="0" err="1"/>
                  <a:t>neighbourhood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AU" b="0" i="0" smtClean="0">
                        <a:latin typeface="Cambria Math" panose="02040503050406030204" pitchFamily="18" charset="0"/>
                      </a:rPr>
                      <m:t>r</m:t>
                    </m:r>
                    <m:r>
                      <a:rPr lang="en-AU" b="0" i="1" smtClean="0">
                        <a:latin typeface="Cambria Math" panose="02040503050406030204" pitchFamily="18" charset="0"/>
                      </a:rPr>
                      <m:t>≃0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Meson’s dressed-valence constituents are pushing away from each other at small separation</a:t>
                </a:r>
              </a:p>
              <a:p>
                <a:r>
                  <a:rPr lang="en-US" dirty="0"/>
                  <a:t>Pressure switches sign as separation becomes large, indicating transition to domain whereupon confinement forces exert their influence on the pair</a:t>
                </a:r>
                <a:r>
                  <a:rPr lang="en-AU" dirty="0"/>
                  <a:t>  </a:t>
                </a:r>
              </a:p>
              <a:p>
                <a:r>
                  <a:rPr lang="en-US" dirty="0"/>
                  <a:t>Analogous profiles can be drawn for neutron stars. </a:t>
                </a:r>
              </a:p>
              <a:p>
                <a:pPr lvl="1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AU" b="0" i="0" smtClean="0">
                        <a:latin typeface="Cambria Math" panose="02040503050406030204" pitchFamily="18" charset="0"/>
                      </a:rPr>
                      <m:t>r</m:t>
                    </m:r>
                    <m:r>
                      <a:rPr lang="en-AU" b="0" i="1" smtClean="0">
                        <a:latin typeface="Cambria Math" panose="02040503050406030204" pitchFamily="18" charset="0"/>
                      </a:rPr>
                      <m:t>≃0 </m:t>
                    </m:r>
                  </m:oMath>
                </a14:m>
                <a:r>
                  <a:rPr lang="en-US" dirty="0"/>
                  <a:t>pressures therein of </a:t>
                </a:r>
                <a14:m>
                  <m:oMath xmlns:m="http://schemas.openxmlformats.org/officeDocument/2006/math">
                    <m:r>
                      <a:rPr lang="en-AU" b="0" i="1" smtClean="0">
                        <a:latin typeface="Cambria Math" panose="02040503050406030204" pitchFamily="18" charset="0"/>
                      </a:rPr>
                      <m:t>≈0.1</m:t>
                    </m:r>
                  </m:oMath>
                </a14:m>
                <a:r>
                  <a:rPr lang="en-US" dirty="0"/>
                  <a:t>GeV/</a:t>
                </a:r>
                <a:r>
                  <a:rPr lang="en-US" dirty="0" err="1"/>
                  <a:t>fm</a:t>
                </a:r>
                <a:endParaRPr lang="en-US" dirty="0"/>
              </a:p>
              <a:p>
                <a:r>
                  <a:rPr lang="en-US" dirty="0"/>
                  <a:t>Meson &amp; neutron star core pressures are on same scale.</a:t>
                </a:r>
                <a:endParaRPr lang="en-AU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1D83525-ABD4-31F7-0E40-3BAA0C4358D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838201"/>
                <a:ext cx="7239000" cy="5287964"/>
              </a:xfrm>
              <a:blipFill>
                <a:blip r:embed="rId4"/>
                <a:stretch>
                  <a:fillRect l="-926" t="-807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51B52E-DAB5-8FED-CED1-BAD5EC7CD2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.                                       Summer JLab Hall A/C Meeting                                           (68)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70A513-6C33-E257-E9DA-E59300F5F9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Roberts: cdroberts@nju.edu.cn  433 .. 23/06/29 09:45 .."Emergence of Hadron Mass and Structure "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2E9F96-AA85-6BBA-CB49-60141052CB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64</a:t>
            </a:fld>
            <a:endParaRPr lang="en-US"/>
          </a:p>
        </p:txBody>
      </p:sp>
      <p:pic>
        <p:nvPicPr>
          <p:cNvPr id="8" name="Picture 7" descr="Chart, histogram&#10;&#10;Description automatically generated">
            <a:extLst>
              <a:ext uri="{FF2B5EF4-FFF2-40B4-BE49-F238E27FC236}">
                <a16:creationId xmlns:a16="http://schemas.microsoft.com/office/drawing/2014/main" id="{55618BD7-C1B9-4079-D4ED-BFD9D66092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4166" y="228600"/>
            <a:ext cx="4677834" cy="6278146"/>
          </a:xfrm>
          <a:prstGeom prst="rect">
            <a:avLst/>
          </a:prstGeom>
        </p:spPr>
      </p:pic>
      <p:pic>
        <p:nvPicPr>
          <p:cNvPr id="9" name="Picture 8" descr="Text, letter&#10;&#10;Description automatically generated">
            <a:extLst>
              <a:ext uri="{FF2B5EF4-FFF2-40B4-BE49-F238E27FC236}">
                <a16:creationId xmlns:a16="http://schemas.microsoft.com/office/drawing/2014/main" id="{A63CCEFF-C3E1-9EB4-BCCD-0A20A08182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713" y="1219200"/>
            <a:ext cx="5768340" cy="9144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6FCB68E-ECAD-48EA-5C0F-D7B5507DC199}"/>
              </a:ext>
            </a:extLst>
          </p:cNvPr>
          <p:cNvSpPr txBox="1"/>
          <p:nvPr/>
        </p:nvSpPr>
        <p:spPr>
          <a:xfrm>
            <a:off x="110838" y="5846616"/>
            <a:ext cx="72311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l" rtl="0"/>
            <a:r>
              <a:rPr lang="en-AU" sz="1200" b="0" i="1" dirty="0">
                <a:solidFill>
                  <a:srgbClr val="003399"/>
                </a:solidFill>
                <a:effectLst/>
                <a:latin typeface="Open Sans" panose="020B0606030504020204" pitchFamily="34" charset="0"/>
              </a:rPr>
              <a:t>Revealing pion and kaon structure via generalised parton distributions, </a:t>
            </a:r>
            <a:r>
              <a:rPr lang="en-AU" sz="1200" b="0" i="0" u="none" strike="noStrike" dirty="0">
                <a:solidFill>
                  <a:srgbClr val="003399"/>
                </a:solidFill>
                <a:effectLst/>
                <a:latin typeface="Open Sans" panose="020B0606030504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K. Raya</a:t>
            </a:r>
            <a:r>
              <a:rPr lang="en-AU" sz="1200" b="0" i="0" dirty="0">
                <a:solidFill>
                  <a:srgbClr val="003399"/>
                </a:solidFill>
                <a:effectLst/>
                <a:latin typeface="Open Sans" panose="020B0606030504020204" pitchFamily="34" charset="0"/>
              </a:rPr>
              <a:t>, Z. –F. Cui (</a:t>
            </a:r>
            <a:r>
              <a:rPr lang="ja-JP" altLang="en-US" sz="1200" b="0" i="0" dirty="0">
                <a:solidFill>
                  <a:srgbClr val="003399"/>
                </a:solidFill>
                <a:effectLst/>
                <a:latin typeface="Open Sans" panose="020B0606030504020204" pitchFamily="34" charset="0"/>
              </a:rPr>
              <a:t>崔著钫</a:t>
            </a:r>
            <a:r>
              <a:rPr lang="en-US" altLang="ja-JP" sz="1200" b="0" i="0" dirty="0">
                <a:solidFill>
                  <a:srgbClr val="003399"/>
                </a:solidFill>
                <a:effectLst/>
                <a:latin typeface="Open Sans" panose="020B0606030504020204" pitchFamily="34" charset="0"/>
              </a:rPr>
              <a:t>) et al.</a:t>
            </a:r>
            <a:r>
              <a:rPr lang="en-AU" sz="1200" b="0" i="0" dirty="0">
                <a:solidFill>
                  <a:srgbClr val="003399"/>
                </a:solidFill>
                <a:effectLst/>
                <a:latin typeface="Open Sans" panose="020B0606030504020204" pitchFamily="34" charset="0"/>
              </a:rPr>
              <a:t>, </a:t>
            </a:r>
          </a:p>
          <a:p>
            <a:pPr marL="0" indent="0" algn="l" rtl="0"/>
            <a:r>
              <a:rPr lang="en-AU" sz="1200" b="0" i="0" u="sng" strike="noStrike" dirty="0">
                <a:solidFill>
                  <a:srgbClr val="003399"/>
                </a:solidFill>
                <a:effectLst/>
                <a:latin typeface="Open Sans" panose="020B060603050402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NJU-INP 051/21</a:t>
            </a:r>
            <a:r>
              <a:rPr lang="en-AU" sz="1200" b="0" i="0" dirty="0">
                <a:solidFill>
                  <a:srgbClr val="003399"/>
                </a:solidFill>
                <a:effectLst/>
                <a:latin typeface="Open Sans" panose="020B0606030504020204" pitchFamily="34" charset="0"/>
              </a:rPr>
              <a:t>, </a:t>
            </a:r>
            <a:r>
              <a:rPr lang="en-AU" sz="1200" b="0" i="0" u="sng" strike="noStrike" dirty="0">
                <a:solidFill>
                  <a:srgbClr val="0066FF"/>
                </a:solidFill>
                <a:effectLst/>
                <a:latin typeface="Open Sans" panose="020B0606030504020204" pitchFamily="34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e-Print: 2109.11686 [hep-</a:t>
            </a:r>
            <a:r>
              <a:rPr lang="en-AU" sz="1200" b="0" i="0" u="sng" strike="noStrike" dirty="0" err="1">
                <a:solidFill>
                  <a:srgbClr val="0066FF"/>
                </a:solidFill>
                <a:effectLst/>
                <a:latin typeface="Open Sans" panose="020B0606030504020204" pitchFamily="34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</a:t>
            </a:r>
            <a:r>
              <a:rPr lang="en-AU" sz="1200" b="0" i="0" u="sng" strike="noStrike" dirty="0">
                <a:solidFill>
                  <a:srgbClr val="003399"/>
                </a:solidFill>
                <a:effectLst/>
                <a:latin typeface="Open Sans" panose="020B0606030504020204" pitchFamily="34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]</a:t>
            </a:r>
            <a:r>
              <a:rPr lang="en-AU" sz="1200" b="0" i="1" dirty="0">
                <a:solidFill>
                  <a:srgbClr val="003399"/>
                </a:solidFill>
                <a:effectLst/>
                <a:latin typeface="Open Sans" panose="020B0606030504020204" pitchFamily="34" charset="0"/>
              </a:rPr>
              <a:t>, </a:t>
            </a:r>
            <a:r>
              <a:rPr lang="en-AU" sz="1200" b="0" i="0" dirty="0">
                <a:solidFill>
                  <a:srgbClr val="003399"/>
                </a:solidFill>
                <a:effectLst/>
                <a:latin typeface="Open Sans" panose="020B0606030504020204" pitchFamily="34" charset="0"/>
              </a:rPr>
              <a:t>Chin. Phys. C </a:t>
            </a:r>
            <a:r>
              <a:rPr lang="en-AU" sz="1200" b="1" i="0" dirty="0">
                <a:solidFill>
                  <a:srgbClr val="003399"/>
                </a:solidFill>
                <a:effectLst/>
                <a:latin typeface="Open Sans" panose="020B0606030504020204" pitchFamily="34" charset="0"/>
              </a:rPr>
              <a:t>46 </a:t>
            </a:r>
            <a:r>
              <a:rPr lang="en-AU" sz="1200" b="0" i="0" dirty="0">
                <a:solidFill>
                  <a:srgbClr val="003399"/>
                </a:solidFill>
                <a:effectLst/>
                <a:latin typeface="Open Sans" panose="020B0606030504020204" pitchFamily="34" charset="0"/>
              </a:rPr>
              <a:t>(01) (2022)</a:t>
            </a:r>
            <a:r>
              <a:rPr lang="en-AU" sz="1200" b="0" i="1" dirty="0">
                <a:solidFill>
                  <a:srgbClr val="003399"/>
                </a:solidFill>
                <a:effectLst/>
                <a:latin typeface="Open Sans" panose="020B0606030504020204" pitchFamily="34" charset="0"/>
              </a:rPr>
              <a:t> </a:t>
            </a:r>
            <a:r>
              <a:rPr lang="en-AU" sz="1200" b="0" i="0" dirty="0">
                <a:solidFill>
                  <a:srgbClr val="003399"/>
                </a:solidFill>
                <a:effectLst/>
                <a:latin typeface="Open Sans" panose="020B0606030504020204" pitchFamily="34" charset="0"/>
              </a:rPr>
              <a:t>013107/1-22</a:t>
            </a:r>
          </a:p>
        </p:txBody>
      </p:sp>
    </p:spTree>
    <p:extLst>
      <p:ext uri="{BB962C8B-B14F-4D97-AF65-F5344CB8AC3E}">
        <p14:creationId xmlns:p14="http://schemas.microsoft.com/office/powerpoint/2010/main" val="1433693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hart, histogram&#10;&#10;Description automatically generated">
            <a:extLst>
              <a:ext uri="{FF2B5EF4-FFF2-40B4-BE49-F238E27FC236}">
                <a16:creationId xmlns:a16="http://schemas.microsoft.com/office/drawing/2014/main" id="{55618BD7-C1B9-4079-D4ED-BFD9D66092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4166" y="228600"/>
            <a:ext cx="4677834" cy="627814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0D15039E-E65F-27D1-4B66-7E8367909261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AU" sz="2800" b="0" i="1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Predictions for </a:t>
                </a:r>
                <a14:m>
                  <m:oMath xmlns:m="http://schemas.openxmlformats.org/officeDocument/2006/math">
                    <m:r>
                      <a:rPr lang="en-AU" sz="2800" b="0" i="1" smtClean="0">
                        <a:ln w="0"/>
                        <a:solidFill>
                          <a:schemeClr val="accent1"/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AU" sz="2800" b="0" i="1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 &amp; K pressure profiles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0D15039E-E65F-27D1-4B66-7E836790926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1333" t="-5882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1D83525-ABD4-31F7-0E40-3BAA0C4358D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838201"/>
                <a:ext cx="7162800" cy="5287964"/>
              </a:xfrm>
            </p:spPr>
            <p:txBody>
              <a:bodyPr/>
              <a:lstStyle/>
              <a:p>
                <a:r>
                  <a:rPr lang="en-AU" dirty="0"/>
                  <a:t>Kaon and pion pressure &amp; sheer-force profiles</a:t>
                </a:r>
              </a:p>
              <a:p>
                <a:endParaRPr lang="en-AU" dirty="0"/>
              </a:p>
              <a:p>
                <a:endParaRPr lang="en-AU" dirty="0"/>
              </a:p>
              <a:p>
                <a:r>
                  <a:rPr lang="en-AU" dirty="0"/>
                  <a:t>Need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AU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AU" dirty="0"/>
                  <a:t> </a:t>
                </a:r>
                <a:r>
                  <a:rPr lang="en-AU" u="sng" dirty="0"/>
                  <a:t>and</a:t>
                </a:r>
                <a:r>
                  <a:rPr lang="en-AU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AU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AU" dirty="0"/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AU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AU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AU" dirty="0"/>
                  <a:t> requires knowledge of ERBL region</a:t>
                </a:r>
                <a:endParaRPr lang="en-US" dirty="0"/>
              </a:p>
              <a:p>
                <a:r>
                  <a:rPr lang="en-US" dirty="0"/>
                  <a:t>Shear force measures strength of forces within meson which work to deform it. </a:t>
                </a:r>
              </a:p>
              <a:p>
                <a:r>
                  <a:rPr lang="en-US" dirty="0"/>
                  <a:t>These forces are maximal where pressure changes sign</a:t>
                </a:r>
              </a:p>
              <a:p>
                <a:pPr lvl="1"/>
                <a:r>
                  <a:rPr lang="en-US" i="1" dirty="0"/>
                  <a:t>i.e</a:t>
                </a:r>
                <a:r>
                  <a:rPr lang="en-US" dirty="0"/>
                  <a:t>., where forces driving quark and antiquark apart are overwhelmed by attractive confinement pressure. </a:t>
                </a:r>
              </a:p>
              <a:p>
                <a:r>
                  <a:rPr lang="en-US" dirty="0"/>
                  <a:t>Pressure-based confinement radius </a:t>
                </a:r>
              </a:p>
              <a:p>
                <a:pPr marL="0" indent="0">
                  <a:buNone/>
                </a:pPr>
                <a:r>
                  <a:rPr lang="en-US" b="0" dirty="0"/>
                  <a:t>	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AU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sub>
                      <m:sup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p>
                    </m:sSubSup>
                    <m:r>
                      <a:rPr lang="en-AU" b="0" i="1" smtClean="0">
                        <a:latin typeface="Cambria Math" panose="02040503050406030204" pitchFamily="18" charset="0"/>
                      </a:rPr>
                      <m:t>=0.45(3)</m:t>
                    </m:r>
                  </m:oMath>
                </a14:m>
                <a:r>
                  <a:rPr lang="en-US" dirty="0" err="1"/>
                  <a:t>fm</a:t>
                </a:r>
                <a:r>
                  <a:rPr lang="en-US" dirty="0"/>
                  <a:t>, </a:t>
                </a:r>
              </a:p>
              <a:p>
                <a:pPr marL="0" indent="0">
                  <a:buNone/>
                </a:pPr>
                <a:r>
                  <a:rPr lang="en-US" dirty="0"/>
                  <a:t>	</a:t>
                </a:r>
                <a:r>
                  <a:rPr lang="en-US" i="1" dirty="0"/>
                  <a:t>i.e</a:t>
                </a:r>
                <a:r>
                  <a:rPr lang="en-US" dirty="0"/>
                  <a:t>., </a:t>
                </a:r>
                <a14:m>
                  <m:oMath xmlns:m="http://schemas.openxmlformats.org/officeDocument/2006/math">
                    <m:r>
                      <a:rPr lang="en-AU" b="0" i="0" smtClean="0">
                        <a:latin typeface="Cambria Math" panose="02040503050406030204" pitchFamily="18" charset="0"/>
                      </a:rPr>
                      <m:t>0.70</m:t>
                    </m:r>
                    <m:d>
                      <m:dPr>
                        <m:ctrlPr>
                          <a:rPr lang="en-AU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AU" b="0" i="0" smtClean="0">
                            <a:latin typeface="Cambria Math" panose="02040503050406030204" pitchFamily="18" charset="0"/>
                          </a:rPr>
                          <m:t>4</m:t>
                        </m:r>
                      </m:e>
                    </m:d>
                    <m:sSub>
                      <m:sSubPr>
                        <m:ctrlPr>
                          <a:rPr lang="en-AU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1D83525-ABD4-31F7-0E40-3BAA0C4358D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838201"/>
                <a:ext cx="7162800" cy="5287964"/>
              </a:xfrm>
              <a:blipFill>
                <a:blip r:embed="rId4"/>
                <a:stretch>
                  <a:fillRect l="-936" t="-807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51B52E-DAB5-8FED-CED1-BAD5EC7CD2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.                                       Summer JLab Hall A/C Meeting                                           (68)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70A513-6C33-E257-E9DA-E59300F5F9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Roberts: cdroberts@nju.edu.cn  433 .. 23/06/29 09:45 .."Emergence of Hadron Mass and Structure "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2E9F96-AA85-6BBA-CB49-60141052CB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65</a:t>
            </a:fld>
            <a:endParaRPr lang="en-US"/>
          </a:p>
        </p:txBody>
      </p:sp>
      <p:pic>
        <p:nvPicPr>
          <p:cNvPr id="9" name="Picture 8" descr="Text, letter&#10;&#10;Description automatically generated">
            <a:extLst>
              <a:ext uri="{FF2B5EF4-FFF2-40B4-BE49-F238E27FC236}">
                <a16:creationId xmlns:a16="http://schemas.microsoft.com/office/drawing/2014/main" id="{A63CCEFF-C3E1-9EB4-BCCD-0A20A08182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713" y="1219200"/>
            <a:ext cx="5768340" cy="9144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6FCB68E-ECAD-48EA-5C0F-D7B5507DC199}"/>
              </a:ext>
            </a:extLst>
          </p:cNvPr>
          <p:cNvSpPr txBox="1"/>
          <p:nvPr/>
        </p:nvSpPr>
        <p:spPr>
          <a:xfrm>
            <a:off x="110838" y="5846616"/>
            <a:ext cx="72311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l" rtl="0"/>
            <a:r>
              <a:rPr lang="en-AU" sz="1200" b="0" i="1" dirty="0">
                <a:solidFill>
                  <a:srgbClr val="003399"/>
                </a:solidFill>
                <a:effectLst/>
                <a:latin typeface="Open Sans" panose="020B0606030504020204" pitchFamily="34" charset="0"/>
              </a:rPr>
              <a:t>Revealing pion and kaon structure via generalised parton distributions, </a:t>
            </a:r>
            <a:r>
              <a:rPr lang="en-AU" sz="1200" b="0" i="0" u="none" strike="noStrike" dirty="0">
                <a:solidFill>
                  <a:srgbClr val="003399"/>
                </a:solidFill>
                <a:effectLst/>
                <a:latin typeface="Open Sans" panose="020B0606030504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K. Raya</a:t>
            </a:r>
            <a:r>
              <a:rPr lang="en-AU" sz="1200" b="0" i="0" dirty="0">
                <a:solidFill>
                  <a:srgbClr val="003399"/>
                </a:solidFill>
                <a:effectLst/>
                <a:latin typeface="Open Sans" panose="020B0606030504020204" pitchFamily="34" charset="0"/>
              </a:rPr>
              <a:t>, Z. –F. Cui (</a:t>
            </a:r>
            <a:r>
              <a:rPr lang="ja-JP" altLang="en-US" sz="1200" b="0" i="0" dirty="0">
                <a:solidFill>
                  <a:srgbClr val="003399"/>
                </a:solidFill>
                <a:effectLst/>
                <a:latin typeface="Open Sans" panose="020B0606030504020204" pitchFamily="34" charset="0"/>
              </a:rPr>
              <a:t>崔著钫</a:t>
            </a:r>
            <a:r>
              <a:rPr lang="en-US" altLang="ja-JP" sz="1200" b="0" i="0" dirty="0">
                <a:solidFill>
                  <a:srgbClr val="003399"/>
                </a:solidFill>
                <a:effectLst/>
                <a:latin typeface="Open Sans" panose="020B0606030504020204" pitchFamily="34" charset="0"/>
              </a:rPr>
              <a:t>) et al.</a:t>
            </a:r>
            <a:r>
              <a:rPr lang="en-AU" sz="1200" b="0" i="0" dirty="0">
                <a:solidFill>
                  <a:srgbClr val="003399"/>
                </a:solidFill>
                <a:effectLst/>
                <a:latin typeface="Open Sans" panose="020B0606030504020204" pitchFamily="34" charset="0"/>
              </a:rPr>
              <a:t>, </a:t>
            </a:r>
          </a:p>
          <a:p>
            <a:pPr marL="0" indent="0" algn="l" rtl="0"/>
            <a:r>
              <a:rPr lang="en-AU" sz="1200" b="0" i="0" u="sng" strike="noStrike" dirty="0">
                <a:solidFill>
                  <a:srgbClr val="003399"/>
                </a:solidFill>
                <a:effectLst/>
                <a:latin typeface="Open Sans" panose="020B0606030504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NJU-INP 051/21</a:t>
            </a:r>
            <a:r>
              <a:rPr lang="en-AU" sz="1200" b="0" i="0" dirty="0">
                <a:solidFill>
                  <a:srgbClr val="003399"/>
                </a:solidFill>
                <a:effectLst/>
                <a:latin typeface="Open Sans" panose="020B0606030504020204" pitchFamily="34" charset="0"/>
              </a:rPr>
              <a:t>, </a:t>
            </a:r>
            <a:r>
              <a:rPr lang="en-AU" sz="1200" b="0" i="0" u="sng" strike="noStrike" dirty="0">
                <a:solidFill>
                  <a:srgbClr val="0066FF"/>
                </a:solidFill>
                <a:effectLst/>
                <a:latin typeface="Open Sans" panose="020B060603050402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e-Print: 2109.11686 [hep-</a:t>
            </a:r>
            <a:r>
              <a:rPr lang="en-AU" sz="1200" b="0" i="0" u="sng" strike="noStrike" dirty="0" err="1">
                <a:solidFill>
                  <a:srgbClr val="0066FF"/>
                </a:solidFill>
                <a:effectLst/>
                <a:latin typeface="Open Sans" panose="020B060603050402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</a:t>
            </a:r>
            <a:r>
              <a:rPr lang="en-AU" sz="1200" b="0" i="0" u="sng" strike="noStrike" dirty="0">
                <a:solidFill>
                  <a:srgbClr val="003399"/>
                </a:solidFill>
                <a:effectLst/>
                <a:latin typeface="Open Sans" panose="020B060603050402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]</a:t>
            </a:r>
            <a:r>
              <a:rPr lang="en-AU" sz="1200" b="0" i="1" dirty="0">
                <a:solidFill>
                  <a:srgbClr val="003399"/>
                </a:solidFill>
                <a:effectLst/>
                <a:latin typeface="Open Sans" panose="020B0606030504020204" pitchFamily="34" charset="0"/>
              </a:rPr>
              <a:t>, </a:t>
            </a:r>
            <a:r>
              <a:rPr lang="en-AU" sz="1200" b="0" i="0" dirty="0">
                <a:solidFill>
                  <a:srgbClr val="003399"/>
                </a:solidFill>
                <a:effectLst/>
                <a:latin typeface="Open Sans" panose="020B0606030504020204" pitchFamily="34" charset="0"/>
              </a:rPr>
              <a:t>Chin. Phys. C </a:t>
            </a:r>
            <a:r>
              <a:rPr lang="en-AU" sz="1200" b="1" i="0" dirty="0">
                <a:solidFill>
                  <a:srgbClr val="003399"/>
                </a:solidFill>
                <a:effectLst/>
                <a:latin typeface="Open Sans" panose="020B0606030504020204" pitchFamily="34" charset="0"/>
              </a:rPr>
              <a:t>46 </a:t>
            </a:r>
            <a:r>
              <a:rPr lang="en-AU" sz="1200" b="0" i="0" dirty="0">
                <a:solidFill>
                  <a:srgbClr val="003399"/>
                </a:solidFill>
                <a:effectLst/>
                <a:latin typeface="Open Sans" panose="020B0606030504020204" pitchFamily="34" charset="0"/>
              </a:rPr>
              <a:t>(01) (2022)</a:t>
            </a:r>
            <a:r>
              <a:rPr lang="en-AU" sz="1200" b="0" i="1" dirty="0">
                <a:solidFill>
                  <a:srgbClr val="003399"/>
                </a:solidFill>
                <a:effectLst/>
                <a:latin typeface="Open Sans" panose="020B0606030504020204" pitchFamily="34" charset="0"/>
              </a:rPr>
              <a:t> </a:t>
            </a:r>
            <a:r>
              <a:rPr lang="en-AU" sz="1200" b="0" i="0" dirty="0">
                <a:solidFill>
                  <a:srgbClr val="003399"/>
                </a:solidFill>
                <a:effectLst/>
                <a:latin typeface="Open Sans" panose="020B0606030504020204" pitchFamily="34" charset="0"/>
              </a:rPr>
              <a:t>013107/1-22</a:t>
            </a:r>
          </a:p>
        </p:txBody>
      </p:sp>
    </p:spTree>
    <p:extLst>
      <p:ext uri="{BB962C8B-B14F-4D97-AF65-F5344CB8AC3E}">
        <p14:creationId xmlns:p14="http://schemas.microsoft.com/office/powerpoint/2010/main" val="3865895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hart, histogram&#10;&#10;Description automatically generated">
            <a:extLst>
              <a:ext uri="{FF2B5EF4-FFF2-40B4-BE49-F238E27FC236}">
                <a16:creationId xmlns:a16="http://schemas.microsoft.com/office/drawing/2014/main" id="{55618BD7-C1B9-4079-D4ED-BFD9D66092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4166" y="228600"/>
            <a:ext cx="4677834" cy="627814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0D15039E-E65F-27D1-4B66-7E8367909261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AU" sz="2800" b="0" i="1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Predictions for </a:t>
                </a:r>
                <a14:m>
                  <m:oMath xmlns:m="http://schemas.openxmlformats.org/officeDocument/2006/math">
                    <m:r>
                      <a:rPr lang="en-AU" sz="2800" b="0" i="1" smtClean="0">
                        <a:ln w="0"/>
                        <a:solidFill>
                          <a:schemeClr val="accent1"/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AU" sz="2800" b="0" i="1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 &amp; K pressure profiles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0D15039E-E65F-27D1-4B66-7E836790926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1333" t="-5882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1D83525-ABD4-31F7-0E40-3BAA0C4358D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838201"/>
                <a:ext cx="7162800" cy="5287964"/>
              </a:xfrm>
            </p:spPr>
            <p:txBody>
              <a:bodyPr/>
              <a:lstStyle/>
              <a:p>
                <a:r>
                  <a:rPr lang="en-AU" dirty="0"/>
                  <a:t>Kaon and pion pressure &amp; sheer-force profiles</a:t>
                </a:r>
              </a:p>
              <a:p>
                <a:endParaRPr lang="en-AU" dirty="0"/>
              </a:p>
              <a:p>
                <a:endParaRPr lang="en-AU" dirty="0"/>
              </a:p>
              <a:p>
                <a:r>
                  <a:rPr lang="en-AU" dirty="0"/>
                  <a:t>Need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AU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AU" dirty="0"/>
                  <a:t> </a:t>
                </a:r>
                <a:r>
                  <a:rPr lang="en-AU" u="sng" dirty="0"/>
                  <a:t>and</a:t>
                </a:r>
                <a:r>
                  <a:rPr lang="en-AU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AU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AU" dirty="0"/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AU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AU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AU" dirty="0"/>
                  <a:t> requires knowledge of ERBL region</a:t>
                </a:r>
                <a:endParaRPr lang="en-US" dirty="0"/>
              </a:p>
              <a:p>
                <a:r>
                  <a:rPr lang="en-US" dirty="0"/>
                  <a:t>Measured by pressure radius</a:t>
                </a:r>
              </a:p>
              <a:p>
                <a:pPr lvl="1"/>
                <a:r>
                  <a:rPr lang="en-US" dirty="0"/>
                  <a:t>K is </a:t>
                </a:r>
                <a14:m>
                  <m:oMath xmlns:m="http://schemas.openxmlformats.org/officeDocument/2006/math">
                    <m:r>
                      <a:rPr lang="en-AU" b="0" i="1" smtClean="0">
                        <a:latin typeface="Cambria Math" panose="02040503050406030204" pitchFamily="18" charset="0"/>
                      </a:rPr>
                      <m:t>≈</m:t>
                    </m:r>
                    <m:r>
                      <a:rPr lang="en-AU" b="0" i="1" smtClean="0">
                        <a:latin typeface="Cambria Math" panose="02040503050406030204" pitchFamily="18" charset="0"/>
                      </a:rPr>
                      <m:t>15</m:t>
                    </m:r>
                  </m:oMath>
                </a14:m>
                <a:r>
                  <a:rPr lang="en-US" dirty="0"/>
                  <a:t>% smaller than </a:t>
                </a:r>
                <a14:m>
                  <m:oMath xmlns:m="http://schemas.openxmlformats.org/officeDocument/2006/math">
                    <m:r>
                      <a:rPr lang="en-AU" b="0" i="1" smtClean="0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K core pressure is 20% larger</a:t>
                </a:r>
              </a:p>
              <a:p>
                <a:r>
                  <a:rPr lang="en-US" dirty="0"/>
                  <a:t>Kaon’s </a:t>
                </a:r>
                <a14:m>
                  <m:oMath xmlns:m="http://schemas.openxmlformats.org/officeDocument/2006/math">
                    <m:bar>
                      <m:barPr>
                        <m:pos m:val="top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barPr>
                      <m:e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bar>
                  </m:oMath>
                </a14:m>
                <a:r>
                  <a:rPr lang="en-US" dirty="0"/>
                  <a:t>-quark </a:t>
                </a:r>
                <a:r>
                  <a:rPr lang="en-US" i="1" dirty="0"/>
                  <a:t>cf</a:t>
                </a:r>
                <a:r>
                  <a:rPr lang="en-US" dirty="0"/>
                  <a:t>. partner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𝑢</m:t>
                    </m:r>
                  </m:oMath>
                </a14:m>
                <a:r>
                  <a:rPr lang="en-US" dirty="0"/>
                  <a:t>-quark</a:t>
                </a:r>
              </a:p>
              <a:p>
                <a:pPr lvl="1"/>
                <a:r>
                  <a:rPr lang="en-US" dirty="0"/>
                  <a:t>contributes a greater fraction of the total K pressure </a:t>
                </a:r>
              </a:p>
              <a:p>
                <a:pPr lvl="1"/>
                <a:r>
                  <a:rPr lang="en-US" dirty="0"/>
                  <a:t>peak/trough intensities are greater</a:t>
                </a:r>
              </a:p>
              <a:p>
                <a:pPr lvl="1"/>
                <a:r>
                  <a:rPr lang="en-US" dirty="0"/>
                  <a:t>associated distributions are </a:t>
                </a:r>
                <a:r>
                  <a:rPr lang="en-US" dirty="0" err="1"/>
                  <a:t>localised</a:t>
                </a:r>
                <a:r>
                  <a:rPr lang="en-US" dirty="0"/>
                  <a:t> nearer to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 = 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dirty="0"/>
                  <a:t>.</a:t>
                </a:r>
              </a:p>
              <a:p>
                <a:r>
                  <a:rPr lang="en-US" dirty="0"/>
                  <a:t>Mapped to proton (</a:t>
                </a:r>
                <a:r>
                  <a:rPr lang="en-US" dirty="0" err="1"/>
                  <a:t>q+qq</a:t>
                </a:r>
                <a:r>
                  <a:rPr lang="en-US" dirty="0"/>
                  <a:t>) </a:t>
                </a:r>
                <a14:m>
                  <m:oMath xmlns:m="http://schemas.openxmlformats.org/officeDocument/2006/math">
                    <m:r>
                      <a:rPr lang="en-AU" b="0" i="1" smtClean="0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dirty="0"/>
                  <a:t> similar effects in </a:t>
                </a:r>
                <a:r>
                  <a:rPr lang="en-US" dirty="0" err="1"/>
                  <a:t>flavour</a:t>
                </a:r>
                <a:r>
                  <a:rPr lang="en-US" dirty="0"/>
                  <a:t> separation of proton profiles, with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AU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p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p>
                    </m:sSup>
                    <m:r>
                      <a:rPr lang="en-AU" b="0" i="1" smtClean="0">
                        <a:latin typeface="Cambria Math" panose="02040503050406030204" pitchFamily="18" charset="0"/>
                      </a:rPr>
                      <m:t>↔</m:t>
                    </m:r>
                    <m:sSub>
                      <m:sSubPr>
                        <m:ctrlPr>
                          <a:rPr lang="en-AU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Sup>
                          <m:sSupPr>
                            <m:ctrlPr>
                              <a:rPr lang="en-AU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bar>
                              <m:barPr>
                                <m:pos m:val="top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barPr>
                              <m:e>
                                <m:r>
                                  <a:rPr lang="en-AU" i="1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</m:bar>
                          </m:e>
                          <m:sup>
                            <m:r>
                              <a:rPr lang="en-AU" b="0" i="1" smtClean="0">
                                <a:latin typeface="Cambria Math" panose="02040503050406030204" pitchFamily="18" charset="0"/>
                              </a:rPr>
                              <m:t>𝐾</m:t>
                            </m:r>
                          </m:sup>
                        </m:sSup>
                      </m:e>
                      <m:sub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</m:sSub>
                  </m:oMath>
                </a14:m>
                <a:r>
                  <a:rPr lang="en-US" dirty="0"/>
                  <a:t>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AU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p>
                        <m:r>
                          <a:rPr lang="en-AU" i="1">
                            <a:latin typeface="Cambria Math" panose="02040503050406030204" pitchFamily="18" charset="0"/>
                          </a:rPr>
                          <m:t>𝑝</m:t>
                        </m:r>
                      </m:sup>
                    </m:sSup>
                    <m:r>
                      <a:rPr lang="en-AU" b="0" i="1" smtClean="0">
                        <a:latin typeface="Cambria Math" panose="02040503050406030204" pitchFamily="18" charset="0"/>
                      </a:rPr>
                      <m:t>↔</m:t>
                    </m:r>
                    <m:sSup>
                      <m:sSupPr>
                        <m:ctrlPr>
                          <a:rPr lang="en-AU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p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1D83525-ABD4-31F7-0E40-3BAA0C4358D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838201"/>
                <a:ext cx="7162800" cy="5287964"/>
              </a:xfrm>
              <a:blipFill>
                <a:blip r:embed="rId4"/>
                <a:stretch>
                  <a:fillRect l="-936" t="-807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51B52E-DAB5-8FED-CED1-BAD5EC7CD2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.                                       Summer JLab Hall A/C Meeting                                           (68)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70A513-6C33-E257-E9DA-E59300F5F9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Roberts: cdroberts@nju.edu.cn  433 .. 23/06/29 09:45 .."Emergence of Hadron Mass and Structure "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2E9F96-AA85-6BBA-CB49-60141052CB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66</a:t>
            </a:fld>
            <a:endParaRPr lang="en-US"/>
          </a:p>
        </p:txBody>
      </p:sp>
      <p:pic>
        <p:nvPicPr>
          <p:cNvPr id="9" name="Picture 8" descr="Text, letter&#10;&#10;Description automatically generated">
            <a:extLst>
              <a:ext uri="{FF2B5EF4-FFF2-40B4-BE49-F238E27FC236}">
                <a16:creationId xmlns:a16="http://schemas.microsoft.com/office/drawing/2014/main" id="{A63CCEFF-C3E1-9EB4-BCCD-0A20A08182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713" y="1219200"/>
            <a:ext cx="5768340" cy="9144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6FCB68E-ECAD-48EA-5C0F-D7B5507DC199}"/>
              </a:ext>
            </a:extLst>
          </p:cNvPr>
          <p:cNvSpPr txBox="1"/>
          <p:nvPr/>
        </p:nvSpPr>
        <p:spPr>
          <a:xfrm>
            <a:off x="110838" y="5846616"/>
            <a:ext cx="72311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l" rtl="0"/>
            <a:r>
              <a:rPr lang="en-AU" sz="1200" b="0" i="1" dirty="0">
                <a:solidFill>
                  <a:srgbClr val="003399"/>
                </a:solidFill>
                <a:effectLst/>
                <a:latin typeface="Open Sans" panose="020B0606030504020204" pitchFamily="34" charset="0"/>
              </a:rPr>
              <a:t>Revealing pion and kaon structure via generalised parton distributions, </a:t>
            </a:r>
            <a:r>
              <a:rPr lang="en-AU" sz="1200" b="0" i="0" u="none" strike="noStrike" dirty="0">
                <a:solidFill>
                  <a:srgbClr val="003399"/>
                </a:solidFill>
                <a:effectLst/>
                <a:latin typeface="Open Sans" panose="020B0606030504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K. Raya</a:t>
            </a:r>
            <a:r>
              <a:rPr lang="en-AU" sz="1200" b="0" i="0" dirty="0">
                <a:solidFill>
                  <a:srgbClr val="003399"/>
                </a:solidFill>
                <a:effectLst/>
                <a:latin typeface="Open Sans" panose="020B0606030504020204" pitchFamily="34" charset="0"/>
              </a:rPr>
              <a:t>, Z. –F. Cui (</a:t>
            </a:r>
            <a:r>
              <a:rPr lang="ja-JP" altLang="en-US" sz="1200" b="0" i="0" dirty="0">
                <a:solidFill>
                  <a:srgbClr val="003399"/>
                </a:solidFill>
                <a:effectLst/>
                <a:latin typeface="Open Sans" panose="020B0606030504020204" pitchFamily="34" charset="0"/>
              </a:rPr>
              <a:t>崔著钫</a:t>
            </a:r>
            <a:r>
              <a:rPr lang="en-US" altLang="ja-JP" sz="1200" b="0" i="0" dirty="0">
                <a:solidFill>
                  <a:srgbClr val="003399"/>
                </a:solidFill>
                <a:effectLst/>
                <a:latin typeface="Open Sans" panose="020B0606030504020204" pitchFamily="34" charset="0"/>
              </a:rPr>
              <a:t>) et al.</a:t>
            </a:r>
            <a:r>
              <a:rPr lang="en-AU" sz="1200" b="0" i="0" dirty="0">
                <a:solidFill>
                  <a:srgbClr val="003399"/>
                </a:solidFill>
                <a:effectLst/>
                <a:latin typeface="Open Sans" panose="020B0606030504020204" pitchFamily="34" charset="0"/>
              </a:rPr>
              <a:t>, </a:t>
            </a:r>
          </a:p>
          <a:p>
            <a:pPr marL="0" indent="0" algn="l" rtl="0"/>
            <a:r>
              <a:rPr lang="en-AU" sz="1200" b="0" i="0" u="sng" strike="noStrike" dirty="0">
                <a:solidFill>
                  <a:srgbClr val="003399"/>
                </a:solidFill>
                <a:effectLst/>
                <a:latin typeface="Open Sans" panose="020B0606030504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NJU-INP 051/21</a:t>
            </a:r>
            <a:r>
              <a:rPr lang="en-AU" sz="1200" b="0" i="0" dirty="0">
                <a:solidFill>
                  <a:srgbClr val="003399"/>
                </a:solidFill>
                <a:effectLst/>
                <a:latin typeface="Open Sans" panose="020B0606030504020204" pitchFamily="34" charset="0"/>
              </a:rPr>
              <a:t>, </a:t>
            </a:r>
            <a:r>
              <a:rPr lang="en-AU" sz="1200" b="0" i="0" u="sng" strike="noStrike" dirty="0">
                <a:solidFill>
                  <a:srgbClr val="0066FF"/>
                </a:solidFill>
                <a:effectLst/>
                <a:latin typeface="Open Sans" panose="020B060603050402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e-Print: 2109.11686 [hep-</a:t>
            </a:r>
            <a:r>
              <a:rPr lang="en-AU" sz="1200" b="0" i="0" u="sng" strike="noStrike" dirty="0" err="1">
                <a:solidFill>
                  <a:srgbClr val="0066FF"/>
                </a:solidFill>
                <a:effectLst/>
                <a:latin typeface="Open Sans" panose="020B060603050402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</a:t>
            </a:r>
            <a:r>
              <a:rPr lang="en-AU" sz="1200" b="0" i="0" u="sng" strike="noStrike" dirty="0">
                <a:solidFill>
                  <a:srgbClr val="003399"/>
                </a:solidFill>
                <a:effectLst/>
                <a:latin typeface="Open Sans" panose="020B060603050402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]</a:t>
            </a:r>
            <a:r>
              <a:rPr lang="en-AU" sz="1200" b="0" i="1" dirty="0">
                <a:solidFill>
                  <a:srgbClr val="003399"/>
                </a:solidFill>
                <a:effectLst/>
                <a:latin typeface="Open Sans" panose="020B0606030504020204" pitchFamily="34" charset="0"/>
              </a:rPr>
              <a:t>, </a:t>
            </a:r>
            <a:r>
              <a:rPr lang="en-AU" sz="1200" b="0" i="0" dirty="0">
                <a:solidFill>
                  <a:srgbClr val="003399"/>
                </a:solidFill>
                <a:effectLst/>
                <a:latin typeface="Open Sans" panose="020B0606030504020204" pitchFamily="34" charset="0"/>
              </a:rPr>
              <a:t>Chin. Phys. C </a:t>
            </a:r>
            <a:r>
              <a:rPr lang="en-AU" sz="1200" b="1" i="0" dirty="0">
                <a:solidFill>
                  <a:srgbClr val="003399"/>
                </a:solidFill>
                <a:effectLst/>
                <a:latin typeface="Open Sans" panose="020B0606030504020204" pitchFamily="34" charset="0"/>
              </a:rPr>
              <a:t>46 </a:t>
            </a:r>
            <a:r>
              <a:rPr lang="en-AU" sz="1200" b="0" i="0" dirty="0">
                <a:solidFill>
                  <a:srgbClr val="003399"/>
                </a:solidFill>
                <a:effectLst/>
                <a:latin typeface="Open Sans" panose="020B0606030504020204" pitchFamily="34" charset="0"/>
              </a:rPr>
              <a:t>(01) (2022)</a:t>
            </a:r>
            <a:r>
              <a:rPr lang="en-AU" sz="1200" b="0" i="1" dirty="0">
                <a:solidFill>
                  <a:srgbClr val="003399"/>
                </a:solidFill>
                <a:effectLst/>
                <a:latin typeface="Open Sans" panose="020B0606030504020204" pitchFamily="34" charset="0"/>
              </a:rPr>
              <a:t> </a:t>
            </a:r>
            <a:r>
              <a:rPr lang="en-AU" sz="1200" b="0" i="0" dirty="0">
                <a:solidFill>
                  <a:srgbClr val="003399"/>
                </a:solidFill>
                <a:effectLst/>
                <a:latin typeface="Open Sans" panose="020B0606030504020204" pitchFamily="34" charset="0"/>
              </a:rPr>
              <a:t>013107/1-22</a:t>
            </a:r>
          </a:p>
        </p:txBody>
      </p:sp>
    </p:spTree>
    <p:extLst>
      <p:ext uri="{BB962C8B-B14F-4D97-AF65-F5344CB8AC3E}">
        <p14:creationId xmlns:p14="http://schemas.microsoft.com/office/powerpoint/2010/main" val="21219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94E8E5-0DE0-4CA6-9BED-FFB571FA13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latin typeface="Lucida Calligraphy" panose="03010101010101010101" pitchFamily="66" charset="0"/>
              </a:rPr>
              <a:t>Emergent Hadron Mass</a:t>
            </a:r>
            <a:endParaRPr lang="en-US" sz="3600" dirty="0">
              <a:latin typeface="Lucida Calligraphy" panose="03010101010101010101" pitchFamily="66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F29C17-0B57-4AE6-AF15-BF19AB789C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112837"/>
            <a:ext cx="10972800" cy="4906963"/>
          </a:xfrm>
        </p:spPr>
        <p:txBody>
          <a:bodyPr/>
          <a:lstStyle/>
          <a:p>
            <a:r>
              <a:rPr lang="en-GB" dirty="0"/>
              <a:t>QCD is unique amongst known fundamental theories of natural phenomena</a:t>
            </a:r>
          </a:p>
          <a:p>
            <a:pPr lvl="1"/>
            <a:r>
              <a:rPr lang="en-GB" dirty="0"/>
              <a:t>The degrees-of-freedom used to express the scale-free Lagrangian are not directly observable</a:t>
            </a:r>
          </a:p>
          <a:p>
            <a:pPr lvl="1"/>
            <a:r>
              <a:rPr lang="en-GB" dirty="0"/>
              <a:t>Massless gauge bosons become massive, with no “human” interference</a:t>
            </a:r>
          </a:p>
          <a:p>
            <a:pPr lvl="1"/>
            <a:r>
              <a:rPr lang="en-GB" dirty="0"/>
              <a:t>Gluon mass ensures a stable, infrared completion of the theory through the appearance of a running coupling that saturates at infrared momenta, being everywhere finite</a:t>
            </a:r>
          </a:p>
          <a:p>
            <a:pPr lvl="1"/>
            <a:r>
              <a:rPr lang="en-GB" dirty="0"/>
              <a:t>Massless fermions become massive, producing</a:t>
            </a:r>
          </a:p>
          <a:p>
            <a:pPr lvl="2"/>
            <a:r>
              <a:rPr lang="en-GB" sz="1800" dirty="0"/>
              <a:t>Massive baryons and simultaneously Massless mesons</a:t>
            </a:r>
            <a:endParaRPr lang="en-GB" dirty="0"/>
          </a:p>
          <a:p>
            <a:r>
              <a:rPr lang="en-GB" dirty="0"/>
              <a:t>These emergent features of QCD are expressed in every strong interaction observable </a:t>
            </a:r>
          </a:p>
          <a:p>
            <a:r>
              <a:rPr lang="en-GB" dirty="0"/>
              <a:t>They can also be revealed via </a:t>
            </a:r>
          </a:p>
          <a:p>
            <a:pPr marL="0" indent="0">
              <a:buNone/>
            </a:pPr>
            <a:r>
              <a:rPr lang="en-GB" dirty="0"/>
              <a:t>	EHM interference with Nature’s other known source of mass = Higgs</a:t>
            </a:r>
          </a:p>
          <a:p>
            <a:r>
              <a:rPr lang="en-GB" dirty="0"/>
              <a:t>We are capable of building facilities that can validate these concepts, proving QCD to be </a:t>
            </a:r>
          </a:p>
          <a:p>
            <a:pPr marL="0" indent="0">
              <a:buNone/>
            </a:pPr>
            <a:r>
              <a:rPr lang="en-GB" dirty="0"/>
              <a:t>	the 1</a:t>
            </a:r>
            <a:r>
              <a:rPr lang="en-GB" baseline="30000" dirty="0"/>
              <a:t>st</a:t>
            </a:r>
            <a:r>
              <a:rPr lang="en-GB" dirty="0"/>
              <a:t> well-defined four-dimensional quantum field theory ever contemplated</a:t>
            </a:r>
          </a:p>
          <a:p>
            <a:r>
              <a:rPr lang="en-GB" sz="2400" i="1" dirty="0">
                <a:ln w="0"/>
                <a:solidFill>
                  <a:srgbClr val="CC99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This may open doors that lead far beyond the Standard Model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EFDEE3-DD42-4279-90D5-E4197773D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.                                       Summer JLab Hall A/C Meeting                                           (68)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2723D8-7BC2-4A95-86AA-EAEE4597A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Roberts: cdroberts@nju.edu.cn  433 .. 23/06/29 09:45 .."Emergence of Hadron Mass and Structure "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D7D389-08F4-43E2-90D3-45707F9775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67</a:t>
            </a:fld>
            <a:endParaRPr lang="en-US"/>
          </a:p>
        </p:txBody>
      </p:sp>
      <p:pic>
        <p:nvPicPr>
          <p:cNvPr id="7" name="Picture 6" descr="A picture containing shape&#10;&#10;Description automatically generated">
            <a:extLst>
              <a:ext uri="{FF2B5EF4-FFF2-40B4-BE49-F238E27FC236}">
                <a16:creationId xmlns:a16="http://schemas.microsoft.com/office/drawing/2014/main" id="{9612A037-A7C6-46CD-8D18-73BDF44530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-48926"/>
            <a:ext cx="1908200" cy="108131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6BE19F9-0B70-40DB-9819-B8018308456D}"/>
              </a:ext>
            </a:extLst>
          </p:cNvPr>
          <p:cNvSpPr txBox="1"/>
          <p:nvPr/>
        </p:nvSpPr>
        <p:spPr>
          <a:xfrm>
            <a:off x="10299700" y="-54597"/>
            <a:ext cx="18922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Grant no. 12135007</a:t>
            </a:r>
          </a:p>
        </p:txBody>
      </p:sp>
    </p:spTree>
    <p:extLst>
      <p:ext uri="{BB962C8B-B14F-4D97-AF65-F5344CB8AC3E}">
        <p14:creationId xmlns:p14="http://schemas.microsoft.com/office/powerpoint/2010/main" val="820826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94E8E5-0DE0-4CA6-9BED-FFB571FA13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latin typeface="Lucida Calligraphy" panose="03010101010101010101" pitchFamily="66" charset="0"/>
              </a:rPr>
              <a:t>Emergent Hadron Mass</a:t>
            </a:r>
            <a:endParaRPr lang="en-US" sz="3600" dirty="0">
              <a:latin typeface="Lucida Calligraphy" panose="03010101010101010101" pitchFamily="66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F29C17-0B57-4AE6-AF15-BF19AB789C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112837"/>
            <a:ext cx="10972800" cy="4906963"/>
          </a:xfrm>
        </p:spPr>
        <p:txBody>
          <a:bodyPr/>
          <a:lstStyle/>
          <a:p>
            <a:r>
              <a:rPr lang="en-GB" dirty="0"/>
              <a:t>QCD is unique amongst known fundamental theories of natural phenomena</a:t>
            </a:r>
          </a:p>
          <a:p>
            <a:pPr lvl="1"/>
            <a:r>
              <a:rPr lang="en-GB" dirty="0"/>
              <a:t>The degrees-of-freedom used to express the scale-free Lagrangian are not directly observable</a:t>
            </a:r>
          </a:p>
          <a:p>
            <a:pPr lvl="1"/>
            <a:r>
              <a:rPr lang="en-GB" dirty="0"/>
              <a:t>Massless gauge bosons become massive, with no “human” interference</a:t>
            </a:r>
          </a:p>
          <a:p>
            <a:pPr lvl="1"/>
            <a:r>
              <a:rPr lang="en-GB" dirty="0"/>
              <a:t>Gluon mass ensures a stable, infrared completion of the theory through the appearance of a running coupling that saturates at infrared momenta, being everywhere finite</a:t>
            </a:r>
          </a:p>
          <a:p>
            <a:pPr lvl="1"/>
            <a:r>
              <a:rPr lang="en-GB" dirty="0"/>
              <a:t>Massless fermions become massive, producing</a:t>
            </a:r>
          </a:p>
          <a:p>
            <a:pPr lvl="2"/>
            <a:r>
              <a:rPr lang="en-GB" sz="1800" dirty="0"/>
              <a:t>Massive baryons and simultaneously Massless mesons</a:t>
            </a:r>
            <a:endParaRPr lang="en-GB" dirty="0"/>
          </a:p>
          <a:p>
            <a:r>
              <a:rPr lang="en-GB" dirty="0"/>
              <a:t>These emergent features of QCD are expressed in every strong interaction observable </a:t>
            </a:r>
          </a:p>
          <a:p>
            <a:r>
              <a:rPr lang="en-GB" dirty="0"/>
              <a:t>They can also be revealed via </a:t>
            </a:r>
          </a:p>
          <a:p>
            <a:pPr marL="0" indent="0">
              <a:buNone/>
            </a:pPr>
            <a:r>
              <a:rPr lang="en-GB" dirty="0"/>
              <a:t>	EHM interference with Nature’s other known source of mass = Higgs</a:t>
            </a:r>
          </a:p>
          <a:p>
            <a:r>
              <a:rPr lang="en-GB" dirty="0"/>
              <a:t>We are capable of building facilities that can validate these concepts, proving QCD to be </a:t>
            </a:r>
          </a:p>
          <a:p>
            <a:pPr marL="0" indent="0">
              <a:buNone/>
            </a:pPr>
            <a:r>
              <a:rPr lang="en-GB" dirty="0"/>
              <a:t>	the 1</a:t>
            </a:r>
            <a:r>
              <a:rPr lang="en-GB" baseline="30000" dirty="0"/>
              <a:t>st</a:t>
            </a:r>
            <a:r>
              <a:rPr lang="en-GB" dirty="0"/>
              <a:t> well-defined four-dimensional quantum field theory ever contemplated</a:t>
            </a:r>
          </a:p>
          <a:p>
            <a:r>
              <a:rPr lang="en-GB" sz="2400" i="1" dirty="0">
                <a:ln w="0"/>
                <a:solidFill>
                  <a:srgbClr val="CC99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This may open doors that lead far beyond the Standard Model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EFDEE3-DD42-4279-90D5-E4197773D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.                                       Summer JLab Hall A/C Meeting                                           (68)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2723D8-7BC2-4A95-86AA-EAEE4597A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Roberts: cdroberts@nju.edu.cn  433 .. 23/06/29 09:45 .."Emergence of Hadron Mass and Structure "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D7D389-08F4-43E2-90D3-45707F9775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68</a:t>
            </a:fld>
            <a:endParaRPr lang="en-US"/>
          </a:p>
        </p:txBody>
      </p:sp>
      <p:pic>
        <p:nvPicPr>
          <p:cNvPr id="7" name="Picture 6" descr="A picture containing shape&#10;&#10;Description automatically generated">
            <a:extLst>
              <a:ext uri="{FF2B5EF4-FFF2-40B4-BE49-F238E27FC236}">
                <a16:creationId xmlns:a16="http://schemas.microsoft.com/office/drawing/2014/main" id="{9612A037-A7C6-46CD-8D18-73BDF44530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-48926"/>
            <a:ext cx="1908200" cy="108131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6BE19F9-0B70-40DB-9819-B8018308456D}"/>
              </a:ext>
            </a:extLst>
          </p:cNvPr>
          <p:cNvSpPr txBox="1"/>
          <p:nvPr/>
        </p:nvSpPr>
        <p:spPr>
          <a:xfrm>
            <a:off x="10299700" y="-54597"/>
            <a:ext cx="18922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Grant no. 12135007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08683F26-F9AC-DE83-3E9D-13A45FC8DD99}"/>
                  </a:ext>
                </a:extLst>
              </p:cNvPr>
              <p:cNvSpPr/>
              <p:nvPr/>
            </p:nvSpPr>
            <p:spPr bwMode="auto">
              <a:xfrm>
                <a:off x="7180385" y="2875377"/>
                <a:ext cx="3657600" cy="946785"/>
              </a:xfrm>
              <a:prstGeom prst="rect">
                <a:avLst/>
              </a:prstGeom>
              <a:solidFill>
                <a:schemeClr val="bg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4800" i="1" smtClean="0">
                              <a:ln w="0"/>
                              <a:solidFill>
                                <a:schemeClr val="accent1"/>
                              </a:solidFill>
                              <a:effectLst>
                                <a:outerShdw blurRad="60007" dir="1500000" sy="-30000" kx="800400" algn="bl" rotWithShape="0">
                                  <a:prstClr val="black">
                                    <a:alpha val="2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n-US" sz="4800" dirty="0">
                              <a:ln w="0"/>
                              <a:solidFill>
                                <a:schemeClr val="accent1"/>
                              </a:solidFill>
                              <a:effectLst>
                                <a:outerShdw blurRad="60007" dir="1500000" sy="-30000" kx="800400" algn="bl" rotWithShape="0">
                                  <a:prstClr val="black">
                                    <a:alpha val="20000"/>
                                  </a:prstClr>
                                </a:outerShdw>
                              </a:effectLst>
                              <a:latin typeface="Brush Script MT" panose="03060802040406070304" pitchFamily="66" charset="0"/>
                            </a:rPr>
                            <m:t>L</m:t>
                          </m:r>
                        </m:e>
                        <m:sub>
                          <m:r>
                            <a:rPr lang="en-GB" sz="4800" i="1" smtClean="0">
                              <a:ln w="0"/>
                              <a:solidFill>
                                <a:schemeClr val="accent1"/>
                              </a:solidFill>
                              <a:effectLst>
                                <a:outerShdw blurRad="60007" dir="1500000" sy="-30000" kx="800400" algn="bl" rotWithShape="0">
                                  <a:prstClr val="black">
                                    <a:alpha val="2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𝑁𝑎𝑡𝑢𝑟𝑒</m:t>
                          </m:r>
                        </m:sub>
                      </m:sSub>
                      <m:r>
                        <a:rPr lang="en-GB" sz="4800" i="1" smtClean="0">
                          <a:ln w="0"/>
                          <a:solidFill>
                            <a:schemeClr val="accent1"/>
                          </a:solidFill>
                          <a:effectLst>
                            <a:outerShdw blurRad="60007" dir="1500000" sy="-30000" kx="800400" algn="bl" rotWithShape="0">
                              <a:prstClr val="black">
                                <a:alpha val="2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= ?</m:t>
                      </m:r>
                    </m:oMath>
                  </m:oMathPara>
                </a14:m>
                <a:endParaRPr lang="en-US" dirty="0">
                  <a:ln w="0"/>
                  <a:solidFill>
                    <a:schemeClr val="accent1"/>
                  </a:solidFill>
                  <a:effectLst>
                    <a:outerShdw blurRad="60007" dir="1500000" sy="-30000" kx="800400" algn="bl" rotWithShape="0">
                      <a:prstClr val="black">
                        <a:alpha val="20000"/>
                      </a:prst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08683F26-F9AC-DE83-3E9D-13A45FC8DD9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180385" y="2875377"/>
                <a:ext cx="3657600" cy="946785"/>
              </a:xfrm>
              <a:prstGeom prst="rect">
                <a:avLst/>
              </a:prstGeom>
              <a:blipFill>
                <a:blip r:embed="rId3"/>
                <a:stretch>
                  <a:fillRect b="-5161"/>
                </a:stretch>
              </a:blip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4D97E5E4-8378-6DFD-4BFB-FA4B59A80BDA}"/>
              </a:ext>
            </a:extLst>
          </p:cNvPr>
          <p:cNvSpPr txBox="1"/>
          <p:nvPr/>
        </p:nvSpPr>
        <p:spPr>
          <a:xfrm>
            <a:off x="2590800" y="3963650"/>
            <a:ext cx="8229600" cy="144655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AU" sz="4400" i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There are theories of many things,</a:t>
            </a:r>
          </a:p>
          <a:p>
            <a:r>
              <a:rPr lang="en-AU" sz="4400" i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But is there a theory of everything?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D763095-1F0A-53B6-010C-697E098CD2FD}"/>
              </a:ext>
            </a:extLst>
          </p:cNvPr>
          <p:cNvSpPr txBox="1"/>
          <p:nvPr/>
        </p:nvSpPr>
        <p:spPr>
          <a:xfrm>
            <a:off x="5641731" y="2951285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576955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A429CDC-7CB8-7EAB-1EA1-5E34ACEAFA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38" b="6938"/>
          <a:stretch/>
        </p:blipFill>
        <p:spPr>
          <a:xfrm>
            <a:off x="-2078" y="1"/>
            <a:ext cx="12202082" cy="6935688"/>
          </a:xfrm>
          <a:prstGeom prst="rect">
            <a:avLst/>
          </a:prstGeom>
          <a:noFill/>
        </p:spPr>
      </p:pic>
      <p:sp>
        <p:nvSpPr>
          <p:cNvPr id="2" name="Date Placeholder 1" hidden="1">
            <a:extLst>
              <a:ext uri="{FF2B5EF4-FFF2-40B4-BE49-F238E27FC236}">
                <a16:creationId xmlns:a16="http://schemas.microsoft.com/office/drawing/2014/main" id="{410732E4-5BBD-4113-A693-2E1503151F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.                                       Summer JLab Hall A/C Meeting                                           (68)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50C0B3A-C260-4769-AA8B-9E4BBF817C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934200" y="6580276"/>
            <a:ext cx="5410200" cy="228028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>
                <a:solidFill>
                  <a:schemeClr val="bg1"/>
                </a:solidFill>
              </a:rPr>
              <a:t>Craig Roberts: cdroberts@nju.edu.cn  433 .. 23/06/29 09:45 .."Emergence of Hadron Mass and Structure "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 hidden="1">
            <a:extLst>
              <a:ext uri="{FF2B5EF4-FFF2-40B4-BE49-F238E27FC236}">
                <a16:creationId xmlns:a16="http://schemas.microsoft.com/office/drawing/2014/main" id="{B64BA72D-9585-437C-8DE2-CD2B3FDC8A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87034D8C-3CB4-402A-BC46-2AB14C0FE90A}" type="slidenum">
              <a:rPr lang="en-US" smtClean="0"/>
              <a:pPr>
                <a:spcAft>
                  <a:spcPts val="600"/>
                </a:spcAft>
              </a:pPr>
              <a:t>69</a:t>
            </a:fld>
            <a:endParaRPr lang="en-US"/>
          </a:p>
        </p:txBody>
      </p:sp>
      <p:sp>
        <p:nvSpPr>
          <p:cNvPr id="7" name="Subtitle 1">
            <a:extLst>
              <a:ext uri="{FF2B5EF4-FFF2-40B4-BE49-F238E27FC236}">
                <a16:creationId xmlns:a16="http://schemas.microsoft.com/office/drawing/2014/main" id="{49053BDB-9D74-4523-ABF4-4C7DC5E3548F}"/>
              </a:ext>
            </a:extLst>
          </p:cNvPr>
          <p:cNvSpPr txBox="1">
            <a:spLocks/>
          </p:cNvSpPr>
          <p:nvPr/>
        </p:nvSpPr>
        <p:spPr bwMode="auto">
          <a:xfrm>
            <a:off x="838200" y="1273219"/>
            <a:ext cx="10948441" cy="1650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Wingdings" pitchFamily="2" charset="2"/>
              <a:buNone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–"/>
              <a:defRPr sz="1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•"/>
              <a:defRPr sz="1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–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en-US" sz="8800" b="1" dirty="0">
                <a:solidFill>
                  <a:schemeClr val="bg1"/>
                </a:solidFill>
                <a:latin typeface="Freestyle Script" panose="030804020302050B0404" pitchFamily="66" charset="0"/>
              </a:rPr>
              <a:t>Thankyou</a:t>
            </a:r>
            <a:endParaRPr lang="en-GB" sz="8800" kern="0" dirty="0">
              <a:solidFill>
                <a:schemeClr val="bg1"/>
              </a:solidFill>
              <a:latin typeface="Freestyle Script" panose="030804020302050B0404" pitchFamily="66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09F6F65-3EFB-CFCE-403B-560CD6F0DC5A}"/>
              </a:ext>
            </a:extLst>
          </p:cNvPr>
          <p:cNvSpPr txBox="1"/>
          <p:nvPr/>
        </p:nvSpPr>
        <p:spPr>
          <a:xfrm>
            <a:off x="2590800" y="3963650"/>
            <a:ext cx="8229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400" i="1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There are theories of many things,</a:t>
            </a:r>
          </a:p>
          <a:p>
            <a:r>
              <a:rPr lang="en-AU" sz="4400" i="1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But is there a theory of everything?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B00A2979-7310-CD2E-5062-C8247268FEFC}"/>
                  </a:ext>
                </a:extLst>
              </p:cNvPr>
              <p:cNvSpPr/>
              <p:nvPr/>
            </p:nvSpPr>
            <p:spPr bwMode="auto">
              <a:xfrm>
                <a:off x="7180385" y="2875377"/>
                <a:ext cx="3657600" cy="946785"/>
              </a:xfrm>
              <a:prstGeom prst="rect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4800" i="1" smtClean="0">
                              <a:ln w="0"/>
                              <a:solidFill>
                                <a:srgbClr val="FFFF00"/>
                              </a:solidFill>
                              <a:effectLst>
                                <a:outerShdw blurRad="60007" dir="1500000" sy="-30000" kx="800400" algn="bl" rotWithShape="0">
                                  <a:prstClr val="black">
                                    <a:alpha val="2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n-US" sz="4800" dirty="0">
                              <a:ln w="0"/>
                              <a:solidFill>
                                <a:srgbClr val="FFFF00"/>
                              </a:solidFill>
                              <a:effectLst>
                                <a:outerShdw blurRad="60007" dir="1500000" sy="-30000" kx="800400" algn="bl" rotWithShape="0">
                                  <a:prstClr val="black">
                                    <a:alpha val="20000"/>
                                  </a:prstClr>
                                </a:outerShdw>
                              </a:effectLst>
                              <a:latin typeface="Brush Script MT" panose="03060802040406070304" pitchFamily="66" charset="0"/>
                            </a:rPr>
                            <m:t>L</m:t>
                          </m:r>
                        </m:e>
                        <m:sub>
                          <m:r>
                            <a:rPr lang="en-GB" sz="4800" i="1" smtClean="0">
                              <a:ln w="0"/>
                              <a:solidFill>
                                <a:srgbClr val="FFFF00"/>
                              </a:solidFill>
                              <a:effectLst>
                                <a:outerShdw blurRad="60007" dir="1500000" sy="-30000" kx="800400" algn="bl" rotWithShape="0">
                                  <a:prstClr val="black">
                                    <a:alpha val="2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𝑁𝑎𝑡𝑢𝑟𝑒</m:t>
                          </m:r>
                        </m:sub>
                      </m:sSub>
                      <m:r>
                        <a:rPr lang="en-GB" sz="4800" i="1" smtClean="0">
                          <a:ln w="0"/>
                          <a:solidFill>
                            <a:srgbClr val="FFFF00"/>
                          </a:solidFill>
                          <a:effectLst>
                            <a:outerShdw blurRad="60007" dir="1500000" sy="-30000" kx="800400" algn="bl" rotWithShape="0">
                              <a:prstClr val="black">
                                <a:alpha val="2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= ?</m:t>
                      </m:r>
                    </m:oMath>
                  </m:oMathPara>
                </a14:m>
                <a:endParaRPr lang="en-US" dirty="0">
                  <a:ln w="0"/>
                  <a:solidFill>
                    <a:srgbClr val="FFFF00"/>
                  </a:solidFill>
                  <a:effectLst>
                    <a:outerShdw blurRad="60007" dir="1500000" sy="-30000" kx="800400" algn="bl" rotWithShape="0">
                      <a:prstClr val="black">
                        <a:alpha val="20000"/>
                      </a:prst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B00A2979-7310-CD2E-5062-C8247268FEF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180385" y="2875377"/>
                <a:ext cx="3657600" cy="946785"/>
              </a:xfrm>
              <a:prstGeom prst="rect">
                <a:avLst/>
              </a:prstGeom>
              <a:blipFill>
                <a:blip r:embed="rId3"/>
                <a:stretch>
                  <a:fillRect b="-5161"/>
                </a:stretch>
              </a:blip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08508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67BAEF-E6D6-4194-A538-3CA6F657CC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GB" sz="3200" b="0" i="1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Trace Anomaly</a:t>
            </a:r>
            <a:endParaRPr lang="en-US" sz="2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0F3FCD-A201-4D86-B069-B329B90B3A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570037"/>
            <a:ext cx="10972800" cy="4525963"/>
          </a:xfrm>
        </p:spPr>
        <p:txBody>
          <a:bodyPr/>
          <a:lstStyle/>
          <a:p>
            <a:r>
              <a:rPr lang="en-AU" dirty="0"/>
              <a:t>In a </a:t>
            </a:r>
            <a:r>
              <a:rPr lang="en-AU" dirty="0">
                <a:solidFill>
                  <a:srgbClr val="C00000"/>
                </a:solidFill>
              </a:rPr>
              <a:t>scale invariant theory</a:t>
            </a:r>
            <a:r>
              <a:rPr lang="en-AU" dirty="0"/>
              <a:t>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AU" dirty="0"/>
              <a:t>	the </a:t>
            </a:r>
            <a:r>
              <a:rPr lang="en-AU" i="1" dirty="0">
                <a:solidFill>
                  <a:srgbClr val="BF0703"/>
                </a:solidFill>
              </a:rPr>
              <a:t>energy-momentum tensor must be traceless: </a:t>
            </a:r>
            <a:r>
              <a:rPr lang="en-GB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GB" sz="2800" i="1" baseline="-25000" dirty="0" err="1">
                <a:solidFill>
                  <a:srgbClr val="C00000"/>
                </a:solidFill>
              </a:rPr>
              <a:t>μμ</a:t>
            </a:r>
            <a:r>
              <a:rPr lang="en-GB" sz="2800" dirty="0">
                <a:solidFill>
                  <a:srgbClr val="C00000"/>
                </a:solidFill>
              </a:rPr>
              <a:t> ≡ 0</a:t>
            </a:r>
            <a:r>
              <a:rPr lang="en-AU" dirty="0"/>
              <a:t> </a:t>
            </a:r>
            <a:endParaRPr lang="en-AU" i="1" dirty="0"/>
          </a:p>
          <a:p>
            <a:pPr>
              <a:spcBef>
                <a:spcPts val="1800"/>
              </a:spcBef>
            </a:pPr>
            <a:r>
              <a:rPr lang="en-GB" dirty="0"/>
              <a:t>Regularisation and renormalisation of (ultraviolet) divergences in </a:t>
            </a:r>
            <a:r>
              <a:rPr lang="en-GB" u="sng" dirty="0"/>
              <a:t>Quantum</a:t>
            </a:r>
            <a:r>
              <a:rPr lang="en-GB" dirty="0"/>
              <a:t> Chromodynamics introduces a mass-scale </a:t>
            </a:r>
          </a:p>
          <a:p>
            <a:pPr marL="400050" lvl="1" indent="0">
              <a:spcBef>
                <a:spcPts val="0"/>
              </a:spcBef>
              <a:buNone/>
            </a:pPr>
            <a:r>
              <a:rPr lang="en-GB" sz="2200" dirty="0"/>
              <a:t>… </a:t>
            </a:r>
            <a:r>
              <a:rPr lang="en-GB" sz="2200" i="1" dirty="0"/>
              <a:t>dimensional transmutation</a:t>
            </a:r>
            <a:r>
              <a:rPr lang="en-GB" sz="2200" dirty="0"/>
              <a:t>: </a:t>
            </a:r>
          </a:p>
          <a:p>
            <a:pPr marL="400050" lvl="1" indent="0">
              <a:spcBef>
                <a:spcPts val="0"/>
              </a:spcBef>
              <a:buNone/>
            </a:pPr>
            <a:r>
              <a:rPr lang="en-GB" sz="2200" dirty="0"/>
              <a:t>	</a:t>
            </a:r>
            <a:r>
              <a:rPr lang="en-GB" sz="2200" dirty="0" err="1"/>
              <a:t>Lagrangian’s</a:t>
            </a:r>
            <a:r>
              <a:rPr lang="en-GB" sz="2200" dirty="0"/>
              <a:t> </a:t>
            </a:r>
            <a:r>
              <a:rPr lang="en-GB" sz="2200" i="1" dirty="0"/>
              <a:t>constants</a:t>
            </a:r>
            <a:r>
              <a:rPr lang="en-GB" sz="2200" dirty="0"/>
              <a:t> (couplings and masses) become dependent on a mass-scale, ζ</a:t>
            </a:r>
          </a:p>
          <a:p>
            <a:pPr>
              <a:spcBef>
                <a:spcPts val="1800"/>
              </a:spcBef>
            </a:pPr>
            <a:r>
              <a:rPr lang="en-GB" i="1" dirty="0"/>
              <a:t>α</a:t>
            </a:r>
            <a:r>
              <a:rPr lang="en-GB" dirty="0"/>
              <a:t> → </a:t>
            </a:r>
            <a:r>
              <a:rPr lang="en-GB" i="1" dirty="0"/>
              <a:t>α(ζ)</a:t>
            </a:r>
            <a:r>
              <a:rPr lang="en-GB" dirty="0"/>
              <a:t> in QCD’s (massless) </a:t>
            </a:r>
            <a:r>
              <a:rPr lang="en-GB" dirty="0" err="1"/>
              <a:t>Lagrangian</a:t>
            </a:r>
            <a:r>
              <a:rPr lang="en-GB" dirty="0"/>
              <a:t> density, </a:t>
            </a:r>
            <a:r>
              <a:rPr lang="en-GB" dirty="0">
                <a:latin typeface="AR BERKLEY" panose="02000000000000000000" pitchFamily="2" charset="0"/>
              </a:rPr>
              <a:t>L(m=0)</a:t>
            </a:r>
          </a:p>
          <a:p>
            <a:pPr marL="400050" lvl="1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2400" dirty="0"/>
              <a:t>⇒ ∂</a:t>
            </a:r>
            <a:r>
              <a:rPr lang="en-GB" sz="2400" baseline="-25000" dirty="0" err="1"/>
              <a:t>μ</a:t>
            </a:r>
            <a:r>
              <a:rPr lang="en-GB" sz="2400" dirty="0" err="1">
                <a:latin typeface="AR BERKLEY" panose="02000000000000000000" pitchFamily="2" charset="0"/>
              </a:rPr>
              <a:t>D</a:t>
            </a:r>
            <a:r>
              <a:rPr lang="en-GB" sz="2400" baseline="-25000" dirty="0" err="1"/>
              <a:t>μ</a:t>
            </a:r>
            <a:r>
              <a:rPr lang="en-GB" sz="2400" dirty="0"/>
              <a:t> = </a:t>
            </a:r>
            <a:r>
              <a:rPr lang="en-GB" sz="2400" i="1" dirty="0" err="1"/>
              <a:t>δ</a:t>
            </a:r>
            <a:r>
              <a:rPr lang="en-GB" sz="2400" dirty="0" err="1">
                <a:latin typeface="AR BERKLEY" panose="02000000000000000000" pitchFamily="2" charset="0"/>
              </a:rPr>
              <a:t>L</a:t>
            </a:r>
            <a:r>
              <a:rPr lang="en-GB" sz="2400" dirty="0"/>
              <a:t>/</a:t>
            </a:r>
            <a:r>
              <a:rPr lang="en-GB" sz="2400" i="1" dirty="0" err="1"/>
              <a:t>δσ</a:t>
            </a:r>
            <a:r>
              <a:rPr lang="en-GB" sz="2400" dirty="0"/>
              <a:t> = </a:t>
            </a:r>
            <a:r>
              <a:rPr lang="en-GB" sz="2400" i="1" dirty="0"/>
              <a:t>α</a:t>
            </a:r>
            <a:r>
              <a:rPr lang="en-GB" sz="2400" dirty="0"/>
              <a:t>β</a:t>
            </a:r>
            <a:r>
              <a:rPr lang="en-GB" sz="2400" i="1" dirty="0"/>
              <a:t>(α)</a:t>
            </a:r>
            <a:r>
              <a:rPr lang="en-GB" sz="2400" dirty="0"/>
              <a:t> </a:t>
            </a:r>
            <a:r>
              <a:rPr lang="en-GB" sz="2400" i="1" dirty="0"/>
              <a:t>d</a:t>
            </a:r>
            <a:r>
              <a:rPr lang="en-GB" sz="2400" dirty="0">
                <a:latin typeface="AR BERKLEY" panose="02000000000000000000" pitchFamily="2" charset="0"/>
              </a:rPr>
              <a:t>L</a:t>
            </a:r>
            <a:r>
              <a:rPr lang="en-GB" sz="2400" dirty="0"/>
              <a:t>/</a:t>
            </a:r>
            <a:r>
              <a:rPr lang="en-GB" sz="2400" i="1" dirty="0"/>
              <a:t>dα</a:t>
            </a:r>
            <a:r>
              <a:rPr lang="en-GB" sz="2400" dirty="0"/>
              <a:t> = β</a:t>
            </a:r>
            <a:r>
              <a:rPr lang="en-GB" sz="2400" i="1" dirty="0"/>
              <a:t>(α)</a:t>
            </a:r>
            <a:r>
              <a:rPr lang="en-GB" sz="2400" dirty="0"/>
              <a:t> </a:t>
            </a:r>
            <a:r>
              <a:rPr lang="en-GB" sz="2400" i="1" dirty="0"/>
              <a:t>¼G</a:t>
            </a:r>
            <a:r>
              <a:rPr lang="en-GB" sz="2400" i="1" baseline="-25000" dirty="0"/>
              <a:t>μν</a:t>
            </a:r>
            <a:r>
              <a:rPr lang="en-GB" sz="2400" i="1" dirty="0"/>
              <a:t> </a:t>
            </a:r>
            <a:r>
              <a:rPr lang="en-GB" sz="2400" i="1" dirty="0" err="1"/>
              <a:t>G</a:t>
            </a:r>
            <a:r>
              <a:rPr lang="en-GB" sz="2400" i="1" baseline="-25000" dirty="0" err="1"/>
              <a:t>μν</a:t>
            </a:r>
            <a:r>
              <a:rPr lang="en-GB" sz="2400" i="1" dirty="0"/>
              <a:t> = </a:t>
            </a:r>
            <a:r>
              <a:rPr lang="en-GB" sz="2400" i="1" dirty="0" err="1"/>
              <a:t>T</a:t>
            </a:r>
            <a:r>
              <a:rPr lang="en-GB" sz="2400" i="1" baseline="-25000" dirty="0" err="1"/>
              <a:t>ρρ</a:t>
            </a:r>
            <a:r>
              <a:rPr lang="en-GB" sz="2400" dirty="0"/>
              <a:t> =: </a:t>
            </a:r>
            <a:r>
              <a:rPr lang="en-GB" sz="2400" i="1" dirty="0"/>
              <a:t>Θ</a:t>
            </a:r>
            <a:r>
              <a:rPr lang="en-GB" sz="2400" i="1" baseline="-25000" dirty="0"/>
              <a:t>0</a:t>
            </a:r>
            <a:endParaRPr lang="en-GB" sz="2200" i="1" baseline="-25000" dirty="0"/>
          </a:p>
          <a:p>
            <a:pPr marL="800100" lvl="2" indent="0">
              <a:spcBef>
                <a:spcPts val="3600"/>
              </a:spcBef>
              <a:buNone/>
            </a:pPr>
            <a:r>
              <a:rPr lang="en-GB" sz="2800" i="1" dirty="0">
                <a:solidFill>
                  <a:srgbClr val="FF0000"/>
                </a:solidFill>
              </a:rPr>
              <a:t>Quantisation of </a:t>
            </a:r>
            <a:r>
              <a:rPr lang="en-GB" sz="2800" i="1" dirty="0" err="1">
                <a:solidFill>
                  <a:srgbClr val="FF0000"/>
                </a:solidFill>
              </a:rPr>
              <a:t>renormalisable</a:t>
            </a:r>
            <a:r>
              <a:rPr lang="en-GB" sz="2800" i="1" dirty="0">
                <a:solidFill>
                  <a:srgbClr val="FF0000"/>
                </a:solidFill>
              </a:rPr>
              <a:t> four-dimensional theory forces nonzero value for trace of energy-momentum tensor</a:t>
            </a:r>
            <a:endParaRPr lang="en-GB" sz="2000" i="1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0B0148-D3D3-4014-813E-0D1676619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.                                       Summer JLab Hall A/C Meeting                                           (68)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A30E6E-A8A8-4232-BBDA-EF43A03B7C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Roberts: cdroberts@nju.edu.cn  433 .. 23/06/29 09:45 .."Emergence of Hadron Mass and Structure "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F50A5F-EA59-4182-991B-365972FD6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909415E-0B5C-4389-AACB-585AD55BD93C}"/>
              </a:ext>
            </a:extLst>
          </p:cNvPr>
          <p:cNvSpPr/>
          <p:nvPr/>
        </p:nvSpPr>
        <p:spPr bwMode="auto">
          <a:xfrm>
            <a:off x="5181600" y="4504691"/>
            <a:ext cx="3082925" cy="609600"/>
          </a:xfrm>
          <a:prstGeom prst="rect">
            <a:avLst/>
          </a:prstGeom>
          <a:noFill/>
          <a:ln w="28575" cap="flat" cmpd="sng" algn="ctr">
            <a:solidFill>
              <a:srgbClr val="BF070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latin typeface="Calibri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0BF8F29-AF52-4957-914D-D73753810296}"/>
              </a:ext>
            </a:extLst>
          </p:cNvPr>
          <p:cNvSpPr/>
          <p:nvPr/>
        </p:nvSpPr>
        <p:spPr bwMode="auto">
          <a:xfrm>
            <a:off x="8382000" y="4504691"/>
            <a:ext cx="2362200" cy="6096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2800" i="1" dirty="0">
                <a:solidFill>
                  <a:srgbClr val="C00000"/>
                </a:solidFill>
                <a:latin typeface="Calibri" pitchFamily="34" charset="0"/>
              </a:rPr>
              <a:t>Trace anomaly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33A3556-248C-4C9C-ADE0-CF8B3D958CB7}"/>
              </a:ext>
            </a:extLst>
          </p:cNvPr>
          <p:cNvCxnSpPr/>
          <p:nvPr/>
        </p:nvCxnSpPr>
        <p:spPr bwMode="auto">
          <a:xfrm flipV="1">
            <a:off x="4267200" y="4977653"/>
            <a:ext cx="914400" cy="369333"/>
          </a:xfrm>
          <a:prstGeom prst="straightConnector1">
            <a:avLst/>
          </a:prstGeom>
          <a:noFill/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09894A1A-CE4A-4B89-BF71-E18BFC2001FB}"/>
              </a:ext>
            </a:extLst>
          </p:cNvPr>
          <p:cNvSpPr txBox="1"/>
          <p:nvPr/>
        </p:nvSpPr>
        <p:spPr>
          <a:xfrm>
            <a:off x="2646243" y="5200420"/>
            <a:ext cx="49636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>
                <a:solidFill>
                  <a:srgbClr val="0000FF"/>
                </a:solidFill>
              </a:rPr>
              <a:t>QCD </a:t>
            </a:r>
            <a:r>
              <a:rPr lang="en-GB" dirty="0">
                <a:solidFill>
                  <a:srgbClr val="0000FF"/>
                </a:solidFill>
              </a:rPr>
              <a:t>β</a:t>
            </a:r>
            <a:r>
              <a:rPr lang="en-GB" i="1" dirty="0">
                <a:solidFill>
                  <a:srgbClr val="0000FF"/>
                </a:solidFill>
              </a:rPr>
              <a:t> function … specifies how the coupling “runs”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7963774-2113-57DD-DBB2-042F314E6F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63710"/>
            <a:ext cx="47244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065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8" grpId="0" animBg="1"/>
      <p:bldP spid="9" grpId="0"/>
      <p:bldP spid="11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B7E6889-E590-E17E-4377-579005B87D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96200" y="6599367"/>
            <a:ext cx="4487026" cy="228600"/>
          </a:xfrm>
        </p:spPr>
        <p:txBody>
          <a:bodyPr/>
          <a:lstStyle/>
          <a:p>
            <a:r>
              <a:rPr lang="en-US"/>
              <a:t>.                                       Summer JLab Hall A/C Meeting                                           (68)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8444D71-678E-E54F-8987-1157F7DE46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Roberts: cdroberts@nju.edu.cn  433 .. 23/06/29 09:45 .."Emergence of Hadron Mass and Structure "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A6428F-6573-1FBE-1E7A-5158130B6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986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05F838EA-4951-6EEA-DDC1-2224E4EB2B0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71801" y="3352800"/>
            <a:ext cx="3352800" cy="253873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C18E6FD-F92E-8937-B20B-DB40F73C3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529419"/>
            <a:ext cx="11049000" cy="695643"/>
          </a:xfrm>
        </p:spPr>
        <p:txBody>
          <a:bodyPr/>
          <a:lstStyle/>
          <a:p>
            <a:r>
              <a:rPr lang="en-AU" sz="3200" b="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All-orders evolution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85E189D-21CE-B974-3198-84ABC8A0C9C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1143001"/>
                <a:ext cx="6629400" cy="2938302"/>
              </a:xfrm>
            </p:spPr>
            <p:txBody>
              <a:bodyPr/>
              <a:lstStyle/>
              <a:p>
                <a:r>
                  <a:rPr lang="en-US" b="1" dirty="0"/>
                  <a:t>P1</a:t>
                </a:r>
                <a:r>
                  <a:rPr lang="en-US" dirty="0"/>
                  <a:t> – </a:t>
                </a:r>
                <a:r>
                  <a:rPr lang="en-US" i="1" dirty="0"/>
                  <a:t>In the context of Refs. [73, 74], there exists at least one effective charge,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AU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1ℓ</m:t>
                        </m:r>
                      </m:sub>
                    </m:sSub>
                    <m:r>
                      <a:rPr lang="en-AU" b="0" i="1" smtClean="0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AU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p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AU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i="1" dirty="0"/>
                  <a:t>, which, when used to integrate the leading-order perturbative DGLAP equations, defines an evolution scheme for parton DFs that is all-orders exact</a:t>
                </a:r>
                <a:r>
                  <a:rPr lang="en-US" dirty="0"/>
                  <a:t>.</a:t>
                </a:r>
              </a:p>
              <a:p>
                <a:r>
                  <a:rPr lang="en-US" dirty="0"/>
                  <a:t>CSM Process-Independent charge serves this purpose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85E189D-21CE-B974-3198-84ABC8A0C9C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143001"/>
                <a:ext cx="6629400" cy="2938302"/>
              </a:xfrm>
              <a:blipFill>
                <a:blip r:embed="rId3"/>
                <a:stretch>
                  <a:fillRect l="-1011" t="-1452" r="-1930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FC438D-8762-E9FC-C2D4-6FC9B00C2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.                                       Summer JLab Hall A/C Meeting                                           (68)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C565E1-A2DE-384F-3574-F369B116E8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Roberts: cdroberts@nju.edu.cn  433 .. 23/06/29 09:45 .."Emergence of Hadron Mass and Structure "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9524B1-8E1B-CB2E-87EC-91B8EB6967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71</a:t>
            </a:fld>
            <a:endParaRPr lang="en-US"/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70EC263-9431-98E2-1E89-9DEB696F08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483" y="4223861"/>
            <a:ext cx="5869517" cy="2169319"/>
          </a:xfrm>
          <a:prstGeom prst="rect">
            <a:avLst/>
          </a:prstGeom>
        </p:spPr>
      </p:pic>
      <p:pic>
        <p:nvPicPr>
          <p:cNvPr id="12" name="Picture 11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F45B03DD-A44E-AA6C-C6B2-BE9B95D751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293005"/>
            <a:ext cx="4495800" cy="391007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ontent Placeholder 2">
                <a:extLst>
                  <a:ext uri="{FF2B5EF4-FFF2-40B4-BE49-F238E27FC236}">
                    <a16:creationId xmlns:a16="http://schemas.microsoft.com/office/drawing/2014/main" id="{B6CA0EA7-71B8-4B33-F8C7-CFCDB026F1D7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0" y="4081303"/>
                <a:ext cx="3352800" cy="29383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1F497D"/>
                  </a:buClr>
                  <a:buFont typeface="Wingdings" pitchFamily="2" charset="2"/>
                  <a:buChar char="Ø"/>
                  <a:defRPr sz="2200">
                    <a:solidFill>
                      <a:schemeClr val="tx2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1F497D"/>
                  </a:buClr>
                  <a:buChar char="–"/>
                  <a:defRPr sz="2000">
                    <a:solidFill>
                      <a:schemeClr val="tx2">
                        <a:lumMod val="75000"/>
                      </a:schemeClr>
                    </a:solidFill>
                    <a:latin typeface="+mn-lt"/>
                  </a:defRPr>
                </a:lvl2pPr>
                <a:lvl3pPr marL="11430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1F497D"/>
                  </a:buClr>
                  <a:buChar char="•"/>
                  <a:defRPr sz="1600">
                    <a:solidFill>
                      <a:schemeClr val="tx2">
                        <a:lumMod val="75000"/>
                      </a:schemeClr>
                    </a:solidFill>
                    <a:latin typeface="+mn-lt"/>
                  </a:defRPr>
                </a:lvl3pPr>
                <a:lvl4pPr marL="16002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1F497D"/>
                  </a:buClr>
                  <a:buChar char="–"/>
                  <a:defRPr sz="1600">
                    <a:solidFill>
                      <a:schemeClr val="tx2">
                        <a:lumMod val="75000"/>
                      </a:schemeClr>
                    </a:solidFill>
                    <a:latin typeface="+mn-lt"/>
                  </a:defRPr>
                </a:lvl4pPr>
                <a:lvl5pPr marL="20574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1F497D"/>
                  </a:buClr>
                  <a:buFont typeface="Arial" charset="0"/>
                  <a:buChar char="»"/>
                  <a:defRPr sz="1600">
                    <a:solidFill>
                      <a:schemeClr val="tx2">
                        <a:lumMod val="75000"/>
                      </a:schemeClr>
                    </a:solidFill>
                    <a:latin typeface="+mn-lt"/>
                  </a:defRPr>
                </a:lvl5pPr>
                <a:lvl6pPr marL="25146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1F497D"/>
                  </a:buClr>
                  <a:buFont typeface="Arial" charset="0"/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1F497D"/>
                  </a:buClr>
                  <a:buFont typeface="Arial" charset="0"/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1F497D"/>
                  </a:buClr>
                  <a:buFont typeface="Arial" charset="0"/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1F497D"/>
                  </a:buClr>
                  <a:buFont typeface="Arial" charset="0"/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r>
                  <a:rPr lang="en-US" i="1" kern="0" dirty="0">
                    <a:ln w="0"/>
                    <a:solidFill>
                      <a:srgbClr val="FF0000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Hadron scale,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AU" i="1" kern="0" smtClean="0">
                            <a:ln w="0"/>
                            <a:solidFill>
                              <a:srgbClr val="FF0000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i="1" kern="0" smtClean="0">
                            <a:ln w="0"/>
                            <a:solidFill>
                              <a:srgbClr val="FF0000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𝜁</m:t>
                        </m:r>
                      </m:e>
                      <m:sub>
                        <m:r>
                          <a:rPr lang="en-AU" i="1" kern="0" smtClean="0">
                            <a:ln w="0"/>
                            <a:solidFill>
                              <a:srgbClr val="FF0000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𝐻</m:t>
                        </m:r>
                      </m:sub>
                    </m:sSub>
                  </m:oMath>
                </a14:m>
                <a:endParaRPr lang="en-AU" i="1" kern="0" dirty="0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  <a:p>
                <a:pPr marL="400050" lvl="1" indent="0">
                  <a:buNone/>
                </a:pPr>
                <a:r>
                  <a:rPr lang="en-US" sz="2200" i="1" kern="0" dirty="0">
                    <a:ln w="0"/>
                    <a:solidFill>
                      <a:srgbClr val="FF0000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Scale at which all properties of a given hadron are carried by valence degrees-of-freedom</a:t>
                </a:r>
              </a:p>
            </p:txBody>
          </p:sp>
        </mc:Choice>
        <mc:Fallback xmlns="">
          <p:sp>
            <p:nvSpPr>
              <p:cNvPr id="14" name="Content Placeholder 2">
                <a:extLst>
                  <a:ext uri="{FF2B5EF4-FFF2-40B4-BE49-F238E27FC236}">
                    <a16:creationId xmlns:a16="http://schemas.microsoft.com/office/drawing/2014/main" id="{B6CA0EA7-71B8-4B33-F8C7-CFCDB026F1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4081303"/>
                <a:ext cx="3352800" cy="2938302"/>
              </a:xfrm>
              <a:prstGeom prst="rect">
                <a:avLst/>
              </a:prstGeom>
              <a:blipFill>
                <a:blip r:embed="rId6"/>
                <a:stretch>
                  <a:fillRect l="-2545" t="-1660"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47990E74-EA70-2FB4-A411-06587E1B78E6}"/>
              </a:ext>
            </a:extLst>
          </p:cNvPr>
          <p:cNvSpPr txBox="1"/>
          <p:nvPr/>
        </p:nvSpPr>
        <p:spPr>
          <a:xfrm>
            <a:off x="0" y="0"/>
            <a:ext cx="58970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chemeClr val="accent1">
                    <a:lumMod val="75000"/>
                  </a:schemeClr>
                </a:solidFill>
              </a:rPr>
              <a:t>All-Orders Evolution of Parton Distributions: Principle, Practice, and Predictions</a:t>
            </a:r>
          </a:p>
          <a:p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Pei-Lin Yin (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尹佩林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), NJU-INP 075/23, e-Print: 2306.03274 [hep-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ph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]</a:t>
            </a:r>
            <a:endParaRPr lang="en-AU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5774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DD173F-E40B-4990-89F4-9C35BEC018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GB" sz="3600" b="0" i="1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Trace Anomaly</a:t>
            </a:r>
            <a:endParaRPr lang="en-US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4CA967-F9BF-4151-B593-B0C4F912C4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95400"/>
            <a:ext cx="10972800" cy="4525963"/>
          </a:xfrm>
        </p:spPr>
        <p:txBody>
          <a:bodyPr/>
          <a:lstStyle/>
          <a:p>
            <a:r>
              <a:rPr lang="en-GB" dirty="0"/>
              <a:t>Knowing that a trace anomaly exists does not deliver much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dirty="0"/>
              <a:t>	… Indicates only that a mass-scale must exist</a:t>
            </a:r>
          </a:p>
          <a:p>
            <a:r>
              <a:rPr lang="en-GB" dirty="0"/>
              <a:t>Key Question: Can one compute and/or understand the magnitude of that scale?</a:t>
            </a:r>
          </a:p>
          <a:p>
            <a:pPr>
              <a:spcAft>
                <a:spcPts val="2400"/>
              </a:spcAft>
            </a:pPr>
            <a:r>
              <a:rPr lang="en-GB" dirty="0"/>
              <a:t>One can certainly </a:t>
            </a:r>
            <a:r>
              <a:rPr lang="en-GB" i="1" dirty="0">
                <a:solidFill>
                  <a:srgbClr val="008000"/>
                </a:solidFill>
              </a:rPr>
              <a:t>measure</a:t>
            </a:r>
            <a:r>
              <a:rPr lang="en-GB" dirty="0">
                <a:solidFill>
                  <a:srgbClr val="008000"/>
                </a:solidFill>
              </a:rPr>
              <a:t> </a:t>
            </a:r>
            <a:r>
              <a:rPr lang="en-GB" dirty="0"/>
              <a:t>the magnitude … consider proton: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In the chiral limit the entirety of the proton’s mass is produced by the trace anomaly, </a:t>
            </a:r>
            <a:r>
              <a:rPr lang="en-GB" i="1" dirty="0"/>
              <a:t>Θ</a:t>
            </a:r>
            <a:r>
              <a:rPr lang="en-GB" i="1" baseline="-25000" dirty="0"/>
              <a:t>0</a:t>
            </a:r>
            <a:r>
              <a:rPr lang="en-GB" dirty="0"/>
              <a:t> </a:t>
            </a:r>
          </a:p>
          <a:p>
            <a:pPr marL="0" indent="0">
              <a:buNone/>
            </a:pPr>
            <a:r>
              <a:rPr lang="en-GB" dirty="0"/>
              <a:t>	… In QCD, </a:t>
            </a:r>
            <a:r>
              <a:rPr lang="en-GB" i="1" dirty="0"/>
              <a:t>Θ</a:t>
            </a:r>
            <a:r>
              <a:rPr lang="en-GB" i="1" baseline="-25000" dirty="0"/>
              <a:t>0</a:t>
            </a:r>
            <a:r>
              <a:rPr lang="en-GB" baseline="-25000" dirty="0"/>
              <a:t> </a:t>
            </a:r>
            <a:r>
              <a:rPr lang="en-GB" dirty="0"/>
              <a:t>measures the strength of gluon self-interactions </a:t>
            </a:r>
          </a:p>
          <a:p>
            <a:pPr marL="0" indent="0">
              <a:buNone/>
            </a:pPr>
            <a:r>
              <a:rPr lang="en-GB" dirty="0"/>
              <a:t>	… so, from one perspective,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i="1" dirty="0"/>
              <a:t>		</a:t>
            </a:r>
            <a:r>
              <a:rPr lang="en-GB" i="1" dirty="0" err="1"/>
              <a:t>m</a:t>
            </a:r>
            <a:r>
              <a:rPr lang="en-GB" i="1" baseline="-25000" dirty="0" err="1"/>
              <a:t>p</a:t>
            </a:r>
            <a:r>
              <a:rPr lang="en-GB" dirty="0"/>
              <a:t> is (somehow) completely generated by glue.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44388B-DC5F-46A9-B111-F024B01AF5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.                                       Summer JLab Hall A/C Meeting                                           (68)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B04B09-F311-43BB-A0BE-64A2B495D2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Roberts: cdroberts@nju.edu.cn  433 .. 23/06/29 09:45 .."Emergence of Hadron Mass and Structure "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F8E337-22CA-443B-AAA7-E2DCAC8DD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7D50C15-1864-4EC9-BA37-21E5062514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63710"/>
            <a:ext cx="4724400" cy="685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FA3F3F4-142D-4A4F-A8AE-9E760EB2B8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2971800"/>
            <a:ext cx="4419600" cy="41551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F543A79-E048-4935-9386-E1BE313A95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3539811"/>
            <a:ext cx="7620000" cy="1159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367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502633-FA01-46F9-BF8D-146925430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3084" y="4810125"/>
            <a:ext cx="10363200" cy="1362075"/>
          </a:xfrm>
        </p:spPr>
        <p:txBody>
          <a:bodyPr/>
          <a:lstStyle/>
          <a:p>
            <a:pPr algn="ctr"/>
            <a:r>
              <a:rPr lang="en-US" sz="60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</a:rPr>
              <a:t>On the other hand …</a:t>
            </a:r>
            <a:endParaRPr lang="en-US" sz="54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E1FE18-BFA1-4913-A3A9-2636416759F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C2F08C-CC07-4D17-AEEE-FDFC30B6CD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.                                       Summer JLab Hall A/C Meeting                                           (68)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0E1224-01AD-4A23-B8C2-588BC8CCFA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Roberts: cdroberts@nju.edu.cn  433 .. 23/06/29 09:45 .."Emergence of Hadron Mass and Structure "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2FA84E-2341-4F3A-8883-C3DF868277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7247B543-B3E9-4821-8D52-C7E6CA86A8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19196" y="282873"/>
            <a:ext cx="4450976" cy="44335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66622263"/>
      </p:ext>
    </p:extLst>
  </p:cSld>
  <p:clrMapOvr>
    <a:masterClrMapping/>
  </p:clrMapOvr>
  <p:transition spd="slow">
    <p:comb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RSTCRAIG20ROBERTS@ALLIYGNFUVWYY577" val="3700"/>
</p:tagLst>
</file>

<file path=ppt/theme/theme1.xml><?xml version="1.0" encoding="utf-8"?>
<a:theme xmlns:a="http://schemas.openxmlformats.org/drawingml/2006/main" name="blue_2007">
  <a:themeElements>
    <a:clrScheme name="Violet II">
      <a:dk1>
        <a:sysClr val="windowText" lastClr="000000"/>
      </a:dk1>
      <a:lt1>
        <a:sysClr val="window" lastClr="FFFFFF"/>
      </a:lt1>
      <a:dk2>
        <a:srgbClr val="632E62"/>
      </a:dk2>
      <a:lt2>
        <a:srgbClr val="EAE5EB"/>
      </a:lt2>
      <a:accent1>
        <a:srgbClr val="92278F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Blue design">
      <a:majorFont>
        <a:latin typeface="Trebuchet MS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</a:defRPr>
        </a:defPPr>
      </a:lstStyle>
    </a:lnDef>
  </a:objectDefaults>
  <a:extraClrSchemeLst>
    <a:extraClrScheme>
      <a:clrScheme name="Blue design 1">
        <a:dk1>
          <a:srgbClr val="616161"/>
        </a:dk1>
        <a:lt1>
          <a:srgbClr val="FFFFFF"/>
        </a:lt1>
        <a:dk2>
          <a:srgbClr val="1F497D"/>
        </a:dk2>
        <a:lt2>
          <a:srgbClr val="D2D2D2"/>
        </a:lt2>
        <a:accent1>
          <a:srgbClr val="5C0426"/>
        </a:accent1>
        <a:accent2>
          <a:srgbClr val="9D7D9E"/>
        </a:accent2>
        <a:accent3>
          <a:srgbClr val="FFFFFF"/>
        </a:accent3>
        <a:accent4>
          <a:srgbClr val="525252"/>
        </a:accent4>
        <a:accent5>
          <a:srgbClr val="B5AAAC"/>
        </a:accent5>
        <a:accent6>
          <a:srgbClr val="8E718F"/>
        </a:accent6>
        <a:hlink>
          <a:srgbClr val="253D51"/>
        </a:hlink>
        <a:folHlink>
          <a:srgbClr val="0D204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Custom 11">
      <a:dk1>
        <a:srgbClr val="616161"/>
      </a:dk1>
      <a:lt1>
        <a:sysClr val="window" lastClr="FFFFFF"/>
      </a:lt1>
      <a:dk2>
        <a:srgbClr val="1F497D"/>
      </a:dk2>
      <a:lt2>
        <a:srgbClr val="D2D2D2"/>
      </a:lt2>
      <a:accent1>
        <a:srgbClr val="A6C4DE"/>
      </a:accent1>
      <a:accent2>
        <a:srgbClr val="D8AC28"/>
      </a:accent2>
      <a:accent3>
        <a:srgbClr val="A22B38"/>
      </a:accent3>
      <a:accent4>
        <a:srgbClr val="7AB800"/>
      </a:accent4>
      <a:accent5>
        <a:srgbClr val="4B7D9E"/>
      </a:accent5>
      <a:accent6>
        <a:srgbClr val="BF5C28"/>
      </a:accent6>
      <a:hlink>
        <a:srgbClr val="4D8ABE"/>
      </a:hlink>
      <a:folHlink>
        <a:srgbClr val="4D8AB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23080</TotalTime>
  <Words>10090</Words>
  <Application>Microsoft Office PowerPoint</Application>
  <PresentationFormat>Widescreen</PresentationFormat>
  <Paragraphs>945</Paragraphs>
  <Slides>71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71</vt:i4>
      </vt:variant>
    </vt:vector>
  </HeadingPairs>
  <TitlesOfParts>
    <vt:vector size="91" baseType="lpstr">
      <vt:lpstr>Adobe Hebrew</vt:lpstr>
      <vt:lpstr>Algerian</vt:lpstr>
      <vt:lpstr>-apple-system</vt:lpstr>
      <vt:lpstr>AR BERKLEY</vt:lpstr>
      <vt:lpstr>Arial</vt:lpstr>
      <vt:lpstr>Brush Script MT</vt:lpstr>
      <vt:lpstr>Calibri</vt:lpstr>
      <vt:lpstr>Cambria Math</vt:lpstr>
      <vt:lpstr>Courier New</vt:lpstr>
      <vt:lpstr>Freestyle Script</vt:lpstr>
      <vt:lpstr>French Script MT</vt:lpstr>
      <vt:lpstr>KaTeX_Main</vt:lpstr>
      <vt:lpstr>KaTeX_Math</vt:lpstr>
      <vt:lpstr>Lucida Calligraphy</vt:lpstr>
      <vt:lpstr>Lucida Handwriting</vt:lpstr>
      <vt:lpstr>Open Sans</vt:lpstr>
      <vt:lpstr>Times New Roman</vt:lpstr>
      <vt:lpstr>Trebuchet MS</vt:lpstr>
      <vt:lpstr>Wingdings</vt:lpstr>
      <vt:lpstr>blue_2007</vt:lpstr>
      <vt:lpstr> </vt:lpstr>
      <vt:lpstr>Emergence of Hadron Mass</vt:lpstr>
      <vt:lpstr>Emergence of Hadron Mass - Basic Questions</vt:lpstr>
      <vt:lpstr>Quantum Chromodynamics</vt:lpstr>
      <vt:lpstr>Strong Interactions in the Standard Model</vt:lpstr>
      <vt:lpstr>Whence Mass?</vt:lpstr>
      <vt:lpstr>Trace Anomaly</vt:lpstr>
      <vt:lpstr>Trace Anomaly</vt:lpstr>
      <vt:lpstr>On the other hand …</vt:lpstr>
      <vt:lpstr>Trace Anomaly</vt:lpstr>
      <vt:lpstr>Whence “1” and yet “0” ?</vt:lpstr>
      <vt:lpstr>Whence “1” and yet “0” ?</vt:lpstr>
      <vt:lpstr>PowerPoint Presentation</vt:lpstr>
      <vt:lpstr>Modern Understanding Grew Slowly from Ancient Origins</vt:lpstr>
      <vt:lpstr>Modern Understanding Grew Slowly from Ancient Origins</vt:lpstr>
      <vt:lpstr>QCD’s Running Coupling</vt:lpstr>
      <vt:lpstr>Process independent  effective charge = running coupling</vt:lpstr>
      <vt:lpstr>EHM Basics</vt:lpstr>
      <vt:lpstr>Exposing &amp; Charting EHM</vt:lpstr>
      <vt:lpstr>m_p, vector-meson production  &amp; vector meson dominance</vt:lpstr>
      <vt:lpstr>EHM Measurements: How does nucleon mass arise? </vt:lpstr>
      <vt:lpstr>EHM Measurements: How does nucleon mass arise?</vt:lpstr>
      <vt:lpstr>π &amp; K DAs</vt:lpstr>
      <vt:lpstr>Wave Functions of Nambu Goldstone Bosons</vt:lpstr>
      <vt:lpstr>π &amp; K DAs cf. asymptotic profile</vt:lpstr>
      <vt:lpstr>Hard Exclusive Processes, e.g., meson form factors</vt:lpstr>
      <vt:lpstr>Wave Functions of Nambu Goldstone Bosons</vt:lpstr>
      <vt:lpstr>Hard Exclusive Processes</vt:lpstr>
      <vt:lpstr>Faddeev Equation for Baryons</vt:lpstr>
      <vt:lpstr>Structure of Baryons</vt:lpstr>
      <vt:lpstr>Structure of Baryons</vt:lpstr>
      <vt:lpstr>Structure of Baryons</vt:lpstr>
      <vt:lpstr>Structure of Baryons</vt:lpstr>
      <vt:lpstr>Diquarks - Facts</vt:lpstr>
      <vt:lpstr>PowerPoint Presentation</vt:lpstr>
      <vt:lpstr>Nucleon axial form factor: G_A (Q^2)</vt:lpstr>
      <vt:lpstr>PowerPoint Presentation</vt:lpstr>
      <vt:lpstr>Large Q^2 Nucleon Axial Form Factor</vt:lpstr>
      <vt:lpstr>Large Q^2 Nucleon Axial Form Factor</vt:lpstr>
      <vt:lpstr>Proton Spin Structure</vt:lpstr>
      <vt:lpstr>Parton Distribution Functions</vt:lpstr>
      <vt:lpstr>Proton and pion distribution functions in counterpoint</vt:lpstr>
      <vt:lpstr>Proton and pion distribution functions in counterpoint</vt:lpstr>
      <vt:lpstr>Proton and pion distribution functions in counterpoint – glue and sea</vt:lpstr>
      <vt:lpstr>“Intrinsic” Charm</vt:lpstr>
      <vt:lpstr>Diquarks &amp; Deep Inelastic Scattering</vt:lpstr>
      <vt:lpstr>Neutron/Proton structure function ratio</vt:lpstr>
      <vt:lpstr>Asymmetry of antimatter in the proton</vt:lpstr>
      <vt:lpstr>Polarised quark distribution functions at ζ_H</vt:lpstr>
      <vt:lpstr>Polarised quark distribution functions at ζ_H</vt:lpstr>
      <vt:lpstr>Polarised quark distribution functions at ζ=√3GeV</vt:lpstr>
      <vt:lpstr>Polarised quark distribution functions at ζ=√3GeV</vt:lpstr>
      <vt:lpstr>Polarised glue distribution functions at ζ=√3GeV</vt:lpstr>
      <vt:lpstr>Proton Spin</vt:lpstr>
      <vt:lpstr>PowerPoint Presentation</vt:lpstr>
      <vt:lpstr>Generalised Parton Distributions</vt:lpstr>
      <vt:lpstr>π mass distribution</vt:lpstr>
      <vt:lpstr>Empirical determination of the pion mass distribution</vt:lpstr>
      <vt:lpstr>Pion Generalised Parton Distribution</vt:lpstr>
      <vt:lpstr>Pion charge distribution form factor</vt:lpstr>
      <vt:lpstr>π mass distribution</vt:lpstr>
      <vt:lpstr>π mass radius</vt:lpstr>
      <vt:lpstr>π mass distribution is harder</vt:lpstr>
      <vt:lpstr>Predictions for π &amp; K pressure profiles</vt:lpstr>
      <vt:lpstr>Predictions for π &amp; K pressure profiles</vt:lpstr>
      <vt:lpstr>Predictions for π &amp; K pressure profiles</vt:lpstr>
      <vt:lpstr>Emergent Hadron Mass</vt:lpstr>
      <vt:lpstr>Emergent Hadron Mass</vt:lpstr>
      <vt:lpstr>PowerPoint Presentation</vt:lpstr>
      <vt:lpstr>PowerPoint Presentation</vt:lpstr>
      <vt:lpstr>All-orders evolution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Craig Roberts</dc:creator>
  <cp:lastModifiedBy>Craig Roberts</cp:lastModifiedBy>
  <cp:revision>960</cp:revision>
  <cp:lastPrinted>2020-11-23T07:46:17Z</cp:lastPrinted>
  <dcterms:created xsi:type="dcterms:W3CDTF">2020-11-23T03:31:27Z</dcterms:created>
  <dcterms:modified xsi:type="dcterms:W3CDTF">2023-06-29T13:14:33Z</dcterms:modified>
</cp:coreProperties>
</file>