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901cc27e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901cc27e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59d96db1a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59d96db1a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9d96db1a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59d96db1a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ae5997a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5ae5997a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a96424f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a96424f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5a96424fe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5a96424fe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5a96424fe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5a96424fe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a96424fe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5a96424fe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a96424fe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a96424fe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901cc27e0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5901cc27e0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901cc27e0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901cc27e0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5901cc27e0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5901cc27e0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9b28eef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9b28eef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901cc27e0_2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901cc27e0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59d96db1a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59d96db1a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9d96db1a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9d96db1a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9d96db1a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9d96db1a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28.jpg"/><Relationship Id="rId7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30.jpg"/><Relationship Id="rId5" Type="http://schemas.openxmlformats.org/officeDocument/2006/relationships/image" Target="../media/image32.jpg"/><Relationship Id="rId6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hyperlink" Target="https://iopscience.iop.org/article/10.1088/1748-0221/18/05/P05045" TargetMode="External"/><Relationship Id="rId10" Type="http://schemas.openxmlformats.org/officeDocument/2006/relationships/image" Target="../media/image31.jpg"/><Relationship Id="rId9" Type="http://schemas.openxmlformats.org/officeDocument/2006/relationships/image" Target="../media/image1.png"/><Relationship Id="rId5" Type="http://schemas.openxmlformats.org/officeDocument/2006/relationships/hyperlink" Target="https://www.sciencedirect.com/science/article/abs/pii/S0168900222011585" TargetMode="External"/><Relationship Id="rId6" Type="http://schemas.openxmlformats.org/officeDocument/2006/relationships/hyperlink" Target="https://cms.cern/news/new-paradigms-cms-phase-2-upgrades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6.png"/><Relationship Id="rId5" Type="http://schemas.openxmlformats.org/officeDocument/2006/relationships/image" Target="../media/image27.jpg"/><Relationship Id="rId6" Type="http://schemas.openxmlformats.org/officeDocument/2006/relationships/image" Target="../media/image9.png"/><Relationship Id="rId7" Type="http://schemas.openxmlformats.org/officeDocument/2006/relationships/image" Target="../media/image17.png"/><Relationship Id="rId8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21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380350" y="3078000"/>
            <a:ext cx="4383300" cy="90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33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Peter Carney</a:t>
            </a:r>
            <a:endParaRPr sz="3833">
              <a:solidFill>
                <a:srgbClr val="FFFFFF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74850" y="234775"/>
            <a:ext cx="7794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of First Test Beam of SiPM-on-Tile Calorimeter Insert</a:t>
            </a:r>
            <a:r>
              <a:rPr b="1" lang="en" sz="48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48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26401" l="0" r="0" t="23473"/>
          <a:stretch/>
        </p:blipFill>
        <p:spPr>
          <a:xfrm>
            <a:off x="5648875" y="4439068"/>
            <a:ext cx="890976" cy="59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4152" y="4426930"/>
            <a:ext cx="890975" cy="61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6">
            <a:alphaModFix/>
          </a:blip>
          <a:srcRect b="61712" l="0" r="56234" t="12854"/>
          <a:stretch/>
        </p:blipFill>
        <p:spPr>
          <a:xfrm>
            <a:off x="3630075" y="4439075"/>
            <a:ext cx="1883851" cy="59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/>
        </p:nvSpPr>
        <p:spPr>
          <a:xfrm>
            <a:off x="674850" y="126525"/>
            <a:ext cx="779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Energy Deposited in Each Layer</a:t>
            </a:r>
            <a:endParaRPr b="1" sz="3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9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2072250" y="828325"/>
            <a:ext cx="5009100" cy="414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6900" y="880700"/>
            <a:ext cx="3943876" cy="403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/>
          <p:nvPr/>
        </p:nvSpPr>
        <p:spPr>
          <a:xfrm>
            <a:off x="3071700" y="3610375"/>
            <a:ext cx="88500" cy="885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2"/>
          <p:cNvSpPr/>
          <p:nvPr/>
        </p:nvSpPr>
        <p:spPr>
          <a:xfrm>
            <a:off x="3071700" y="3985250"/>
            <a:ext cx="88500" cy="88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/>
          <p:nvPr/>
        </p:nvSpPr>
        <p:spPr>
          <a:xfrm>
            <a:off x="3423200" y="2800450"/>
            <a:ext cx="88500" cy="885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"/>
          <p:cNvSpPr/>
          <p:nvPr/>
        </p:nvSpPr>
        <p:spPr>
          <a:xfrm>
            <a:off x="3763650" y="2278100"/>
            <a:ext cx="88500" cy="885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2"/>
          <p:cNvSpPr/>
          <p:nvPr/>
        </p:nvSpPr>
        <p:spPr>
          <a:xfrm>
            <a:off x="4115150" y="2189600"/>
            <a:ext cx="88500" cy="885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/>
          <p:cNvSpPr/>
          <p:nvPr/>
        </p:nvSpPr>
        <p:spPr>
          <a:xfrm>
            <a:off x="3423200" y="2888950"/>
            <a:ext cx="88500" cy="88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/>
          <p:nvPr/>
        </p:nvSpPr>
        <p:spPr>
          <a:xfrm>
            <a:off x="3763650" y="2366600"/>
            <a:ext cx="88500" cy="88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2"/>
          <p:cNvSpPr/>
          <p:nvPr/>
        </p:nvSpPr>
        <p:spPr>
          <a:xfrm>
            <a:off x="4115150" y="2053200"/>
            <a:ext cx="88500" cy="88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2"/>
          <p:cNvSpPr/>
          <p:nvPr/>
        </p:nvSpPr>
        <p:spPr>
          <a:xfrm>
            <a:off x="4474588" y="3333875"/>
            <a:ext cx="88500" cy="885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1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"/>
          <p:cNvSpPr/>
          <p:nvPr/>
        </p:nvSpPr>
        <p:spPr>
          <a:xfrm>
            <a:off x="4474588" y="3245375"/>
            <a:ext cx="88500" cy="88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"/>
          <p:cNvSpPr/>
          <p:nvPr/>
        </p:nvSpPr>
        <p:spPr>
          <a:xfrm>
            <a:off x="4826088" y="3422375"/>
            <a:ext cx="88500" cy="88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/>
          <p:nvPr/>
        </p:nvSpPr>
        <p:spPr>
          <a:xfrm>
            <a:off x="5177588" y="3698875"/>
            <a:ext cx="88500" cy="88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"/>
          <p:cNvSpPr/>
          <p:nvPr/>
        </p:nvSpPr>
        <p:spPr>
          <a:xfrm>
            <a:off x="5529113" y="3837775"/>
            <a:ext cx="88500" cy="88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>
            <a:off x="5891663" y="3926275"/>
            <a:ext cx="88500" cy="88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/>
          <p:nvPr/>
        </p:nvSpPr>
        <p:spPr>
          <a:xfrm>
            <a:off x="6254213" y="4014775"/>
            <a:ext cx="88500" cy="885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3" name="Google Shape;203;p22"/>
          <p:cNvCxnSpPr/>
          <p:nvPr/>
        </p:nvCxnSpPr>
        <p:spPr>
          <a:xfrm flipH="1" rot="10800000">
            <a:off x="1860500" y="3798350"/>
            <a:ext cx="1006500" cy="45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4" name="Google Shape;204;p22"/>
          <p:cNvSpPr txBox="1"/>
          <p:nvPr/>
        </p:nvSpPr>
        <p:spPr>
          <a:xfrm>
            <a:off x="256650" y="4103275"/>
            <a:ext cx="171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First 4 Layers used </a:t>
            </a: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Square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Scintillating Tiles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7132900" y="4014775"/>
            <a:ext cx="171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Last 6 Layers used </a:t>
            </a: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Hexagonal 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Scintillating Tiles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6" name="Google Shape;206;p22"/>
          <p:cNvCxnSpPr>
            <a:stCxn id="205" idx="1"/>
          </p:cNvCxnSpPr>
          <p:nvPr/>
        </p:nvCxnSpPr>
        <p:spPr>
          <a:xfrm rot="10800000">
            <a:off x="6605800" y="4207825"/>
            <a:ext cx="527100" cy="222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/>
        </p:nvSpPr>
        <p:spPr>
          <a:xfrm>
            <a:off x="1732200" y="44250"/>
            <a:ext cx="567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Total Energy</a:t>
            </a:r>
            <a:endParaRPr b="1" sz="3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10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p23"/>
          <p:cNvSpPr/>
          <p:nvPr/>
        </p:nvSpPr>
        <p:spPr>
          <a:xfrm>
            <a:off x="378300" y="690750"/>
            <a:ext cx="8307000" cy="3616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"/>
          <p:cNvSpPr txBox="1"/>
          <p:nvPr/>
        </p:nvSpPr>
        <p:spPr>
          <a:xfrm>
            <a:off x="4786725" y="746075"/>
            <a:ext cx="36282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 for uncertainty: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dead space in hexagonal cells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MIP values may have needed more calibration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Scintillating Tiles are recycled → optical loss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Prototype aligned slightly below positron beam → some events don’t traverse full prototype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600" y="1043663"/>
            <a:ext cx="3958225" cy="30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1173200" y="746075"/>
            <a:ext cx="334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Summed Energy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/>
          <p:nvPr/>
        </p:nvSpPr>
        <p:spPr>
          <a:xfrm>
            <a:off x="674850" y="181800"/>
            <a:ext cx="779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Distribution for Each Layer</a:t>
            </a:r>
            <a:endParaRPr b="1" sz="3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3" name="Google Shape;223;p24"/>
          <p:cNvSpPr/>
          <p:nvPr/>
        </p:nvSpPr>
        <p:spPr>
          <a:xfrm>
            <a:off x="252600" y="941038"/>
            <a:ext cx="8638800" cy="349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925" y="1121300"/>
            <a:ext cx="8110150" cy="29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/>
          <p:nvPr/>
        </p:nvSpPr>
        <p:spPr>
          <a:xfrm>
            <a:off x="674850" y="181800"/>
            <a:ext cx="779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Single Event Reconstruction</a:t>
            </a:r>
            <a:endParaRPr b="1" sz="3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197300" y="941038"/>
            <a:ext cx="8638800" cy="349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13" y="1190400"/>
            <a:ext cx="8126765" cy="3000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3" name="Google Shape;233;p25"/>
          <p:cNvSpPr/>
          <p:nvPr/>
        </p:nvSpPr>
        <p:spPr>
          <a:xfrm>
            <a:off x="1550800" y="1151700"/>
            <a:ext cx="376200" cy="7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/>
        </p:nvSpPr>
        <p:spPr>
          <a:xfrm>
            <a:off x="342975" y="26825"/>
            <a:ext cx="732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We’re Not Done!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Upgrades for next beam test</a:t>
            </a:r>
            <a:endParaRPr b="1" sz="2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26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13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40" name="Google Shape;2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8878" y="3183374"/>
            <a:ext cx="1676286" cy="144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 rotWithShape="1">
          <a:blip r:embed="rId5">
            <a:alphaModFix/>
          </a:blip>
          <a:srcRect b="5130" l="0" r="0" t="5327"/>
          <a:stretch/>
        </p:blipFill>
        <p:spPr>
          <a:xfrm>
            <a:off x="706600" y="3177817"/>
            <a:ext cx="2171527" cy="146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9875" y="3183375"/>
            <a:ext cx="2340282" cy="144917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/>
          <p:nvPr/>
        </p:nvSpPr>
        <p:spPr>
          <a:xfrm>
            <a:off x="5638913" y="898450"/>
            <a:ext cx="2896800" cy="196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3675" y="1066312"/>
            <a:ext cx="2647276" cy="163317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6"/>
          <p:cNvSpPr/>
          <p:nvPr/>
        </p:nvSpPr>
        <p:spPr>
          <a:xfrm>
            <a:off x="398000" y="898450"/>
            <a:ext cx="4590300" cy="2114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6"/>
          <p:cNvSpPr txBox="1"/>
          <p:nvPr/>
        </p:nvSpPr>
        <p:spPr>
          <a:xfrm>
            <a:off x="519650" y="986563"/>
            <a:ext cx="43470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layers    →   16 layers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cell square tiles →  7 cell Hexagonal tiles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Recycled scintillating tiles → Fermilab tiles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UV Light SiPM calibration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/>
        </p:nvSpPr>
        <p:spPr>
          <a:xfrm>
            <a:off x="398300" y="98700"/>
            <a:ext cx="7324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Addition of the Hodoscope</a:t>
            </a:r>
            <a:endParaRPr b="1" sz="2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53" name="Google Shape;253;p27"/>
          <p:cNvPicPr preferRelativeResize="0"/>
          <p:nvPr/>
        </p:nvPicPr>
        <p:blipFill rotWithShape="1">
          <a:blip r:embed="rId4">
            <a:alphaModFix/>
          </a:blip>
          <a:srcRect b="25773" l="0" r="0" t="25725"/>
          <a:stretch/>
        </p:blipFill>
        <p:spPr>
          <a:xfrm>
            <a:off x="5723607" y="916926"/>
            <a:ext cx="2558848" cy="16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772" y="2804975"/>
            <a:ext cx="1924905" cy="1654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27"/>
          <p:cNvCxnSpPr/>
          <p:nvPr/>
        </p:nvCxnSpPr>
        <p:spPr>
          <a:xfrm>
            <a:off x="6970825" y="2139250"/>
            <a:ext cx="486600" cy="663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7"/>
          <p:cNvCxnSpPr/>
          <p:nvPr/>
        </p:nvCxnSpPr>
        <p:spPr>
          <a:xfrm>
            <a:off x="6206675" y="1959825"/>
            <a:ext cx="554100" cy="2491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27"/>
          <p:cNvCxnSpPr/>
          <p:nvPr/>
        </p:nvCxnSpPr>
        <p:spPr>
          <a:xfrm>
            <a:off x="6206675" y="1260525"/>
            <a:ext cx="587100" cy="1575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27"/>
          <p:cNvCxnSpPr/>
          <p:nvPr/>
        </p:nvCxnSpPr>
        <p:spPr>
          <a:xfrm>
            <a:off x="6992950" y="1320725"/>
            <a:ext cx="1681200" cy="1493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9" name="Google Shape;259;p27"/>
          <p:cNvSpPr/>
          <p:nvPr/>
        </p:nvSpPr>
        <p:spPr>
          <a:xfrm>
            <a:off x="584425" y="2726600"/>
            <a:ext cx="4152000" cy="2056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27"/>
          <p:cNvPicPr preferRelativeResize="0"/>
          <p:nvPr/>
        </p:nvPicPr>
        <p:blipFill rotWithShape="1">
          <a:blip r:embed="rId6">
            <a:alphaModFix/>
          </a:blip>
          <a:srcRect b="5329" l="1773" r="4391" t="13296"/>
          <a:stretch/>
        </p:blipFill>
        <p:spPr>
          <a:xfrm>
            <a:off x="697825" y="2895200"/>
            <a:ext cx="3925201" cy="17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7"/>
          <p:cNvSpPr/>
          <p:nvPr/>
        </p:nvSpPr>
        <p:spPr>
          <a:xfrm>
            <a:off x="520075" y="936775"/>
            <a:ext cx="4216500" cy="1575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7"/>
          <p:cNvSpPr txBox="1"/>
          <p:nvPr/>
        </p:nvSpPr>
        <p:spPr>
          <a:xfrm>
            <a:off x="584425" y="1016575"/>
            <a:ext cx="3987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Tracking system implemented before prototype → Hodoscope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Localizes beam / determines trajectory before it enters calorimeter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/>
        </p:nvSpPr>
        <p:spPr>
          <a:xfrm>
            <a:off x="245550" y="159675"/>
            <a:ext cx="492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do we go from here?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245550" y="853925"/>
            <a:ext cx="8428800" cy="3839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>
            <a:off x="665900" y="953475"/>
            <a:ext cx="6371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Finish prototype 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construction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Test/Calibrate SiPM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Refine Scintillator polishing process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665900" y="1907775"/>
            <a:ext cx="6371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Finish Hodoscope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 extra layer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Determine timing resolution</a:t>
            </a:r>
            <a:endParaRPr/>
          </a:p>
        </p:txBody>
      </p:sp>
      <p:sp>
        <p:nvSpPr>
          <p:cNvPr id="272" name="Google Shape;272;p28"/>
          <p:cNvSpPr txBox="1"/>
          <p:nvPr/>
        </p:nvSpPr>
        <p:spPr>
          <a:xfrm>
            <a:off x="665900" y="2862075"/>
            <a:ext cx="6371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Determine testing site/conditions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JLab or Fermilab early 2024</a:t>
            </a:r>
            <a:endParaRPr/>
          </a:p>
        </p:txBody>
      </p:sp>
      <p:sp>
        <p:nvSpPr>
          <p:cNvPr id="273" name="Google Shape;273;p28"/>
          <p:cNvSpPr txBox="1"/>
          <p:nvPr/>
        </p:nvSpPr>
        <p:spPr>
          <a:xfrm>
            <a:off x="665900" y="3570075"/>
            <a:ext cx="6371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 Simulation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Simulate expected data using pre-known factors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simulation to optimize construction / train data analysis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/>
          <p:nvPr/>
        </p:nvSpPr>
        <p:spPr>
          <a:xfrm>
            <a:off x="245550" y="159675"/>
            <a:ext cx="8428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 / </a:t>
            </a: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Dziękuję !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16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245550" y="853925"/>
            <a:ext cx="8605800" cy="3839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9"/>
          <p:cNvSpPr txBox="1"/>
          <p:nvPr/>
        </p:nvSpPr>
        <p:spPr>
          <a:xfrm>
            <a:off x="4360350" y="965963"/>
            <a:ext cx="4314000" cy="3536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Sources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imes New Roman"/>
              <a:buChar char="●"/>
            </a:pPr>
            <a:r>
              <a:rPr lang="en" sz="13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Studies of time resolution, light yield, and crosstalk using SiPM-on-tile calorimetry for the future Electron-Ion Collider. </a:t>
            </a: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Miguel Arratia et. al. </a:t>
            </a:r>
            <a:r>
              <a:rPr lang="en" sz="1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https://iopscience.iop.org/article/10.1088/1748-0221/18/05/P05045</a:t>
            </a: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Times New Roman"/>
              <a:buChar char="●"/>
            </a:pPr>
            <a:r>
              <a:rPr lang="en" sz="13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high-granularity calorimeter insert based on SiPM-on-tile technology at the future Electron-Ion Collider.</a:t>
            </a: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Miguel Arratia et. al. </a:t>
            </a:r>
            <a:r>
              <a:rPr lang="en" sz="1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https://www.sciencedirect.com/science/article/abs/pii/S0168900222011585</a:t>
            </a: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imes New Roman"/>
              <a:buChar char="●"/>
            </a:pPr>
            <a:r>
              <a:rPr lang="en" sz="13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paradigms for the CMS Phase-2 Upgrades </a:t>
            </a:r>
            <a:r>
              <a:rPr lang="en" sz="1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https://cms.cern/news/new-paradigms-cms-phase-2-upgrades</a:t>
            </a: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Detectors. Summer Student Lecture Programme 2023.Werner Riegler. 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4152" y="4426930"/>
            <a:ext cx="890975" cy="61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8">
            <a:alphaModFix/>
          </a:blip>
          <a:srcRect b="61712" l="0" r="56234" t="12854"/>
          <a:stretch/>
        </p:blipFill>
        <p:spPr>
          <a:xfrm>
            <a:off x="3630075" y="4439075"/>
            <a:ext cx="1883851" cy="59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9">
            <a:alphaModFix/>
          </a:blip>
          <a:srcRect b="26401" l="0" r="0" t="23473"/>
          <a:stretch/>
        </p:blipFill>
        <p:spPr>
          <a:xfrm>
            <a:off x="5648875" y="4439068"/>
            <a:ext cx="890976" cy="59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4875" y="1346437"/>
            <a:ext cx="3700620" cy="27754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74850" y="113100"/>
            <a:ext cx="7794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Forward</a:t>
            </a:r>
            <a:r>
              <a:rPr b="1" lang="en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Calorimeter Prototype Design</a:t>
            </a:r>
            <a:endParaRPr b="1" sz="35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495825" y="914325"/>
            <a:ext cx="4076100" cy="16575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326500" y="958113"/>
            <a:ext cx="417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Calorimeter insert will be placed near the beampipe: 3.2 &lt; 𝜂 &lt; 4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Prototype constructed to resemble a small section of insert.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090400" y="836400"/>
            <a:ext cx="3727800" cy="41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8539" l="3563" r="9297" t="20179"/>
          <a:stretch/>
        </p:blipFill>
        <p:spPr>
          <a:xfrm>
            <a:off x="5232275" y="1168443"/>
            <a:ext cx="3384427" cy="155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0275" y="3057675"/>
            <a:ext cx="3088026" cy="1731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100000" dist="19050">
              <a:srgbClr val="FFFFFF">
                <a:alpha val="2000"/>
              </a:srgbClr>
            </a:outerShdw>
          </a:effectLst>
        </p:spPr>
      </p:pic>
      <p:sp>
        <p:nvSpPr>
          <p:cNvPr id="70" name="Google Shape;70;p14"/>
          <p:cNvSpPr txBox="1"/>
          <p:nvPr/>
        </p:nvSpPr>
        <p:spPr>
          <a:xfrm>
            <a:off x="5291888" y="798663"/>
            <a:ext cx="326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Forward HCal Insert Concept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321688" y="2745850"/>
            <a:ext cx="326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Prototype Concept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326500" y="2725625"/>
            <a:ext cx="4245600" cy="2228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075" y="2790992"/>
            <a:ext cx="3384427" cy="209735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3331650" y="3639575"/>
            <a:ext cx="951300" cy="400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674850" y="126500"/>
            <a:ext cx="779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Prototype Layer Design: SiPM-on-Tile</a:t>
            </a:r>
            <a:endParaRPr b="1" sz="3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674775" y="865400"/>
            <a:ext cx="7794300" cy="4116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0100" y="910462"/>
            <a:ext cx="6803799" cy="402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56300" y="72350"/>
            <a:ext cx="3594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Prototype Layer Design</a:t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150" y="1066225"/>
            <a:ext cx="2518548" cy="187169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272850" y="666025"/>
            <a:ext cx="271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Printed Circuit Board Base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b="19225" l="0" r="25093" t="9857"/>
          <a:stretch/>
        </p:blipFill>
        <p:spPr>
          <a:xfrm rot="-5400000">
            <a:off x="3372173" y="1055476"/>
            <a:ext cx="1348726" cy="13318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6"/>
          <p:cNvCxnSpPr/>
          <p:nvPr/>
        </p:nvCxnSpPr>
        <p:spPr>
          <a:xfrm flipH="1" rot="10800000">
            <a:off x="2460225" y="1065400"/>
            <a:ext cx="920400" cy="41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" name="Google Shape;92;p16"/>
          <p:cNvCxnSpPr/>
          <p:nvPr/>
        </p:nvCxnSpPr>
        <p:spPr>
          <a:xfrm>
            <a:off x="2481875" y="1617775"/>
            <a:ext cx="920400" cy="768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b="0" l="0" r="0" t="13344"/>
          <a:stretch/>
        </p:blipFill>
        <p:spPr>
          <a:xfrm>
            <a:off x="4721225" y="3501296"/>
            <a:ext cx="2206375" cy="14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7">
            <a:alphaModFix/>
          </a:blip>
          <a:srcRect b="6147" l="6937" r="11926" t="0"/>
          <a:stretch/>
        </p:blipFill>
        <p:spPr>
          <a:xfrm>
            <a:off x="2006637" y="3501290"/>
            <a:ext cx="2206377" cy="143556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2936700" y="3101075"/>
            <a:ext cx="314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Foils + Frames + Scintillating Tiles 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0837" y="1018787"/>
            <a:ext cx="2868473" cy="196656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5736075" y="666025"/>
            <a:ext cx="271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Yield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Process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7273375" y="4292838"/>
            <a:ext cx="10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Last 6 layers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571375" y="4292850"/>
            <a:ext cx="114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First 4 layers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1" name="Google Shape;101;p16"/>
          <p:cNvCxnSpPr>
            <a:stCxn id="100" idx="0"/>
          </p:cNvCxnSpPr>
          <p:nvPr/>
        </p:nvCxnSpPr>
        <p:spPr>
          <a:xfrm flipH="1" rot="10800000">
            <a:off x="1142275" y="3935250"/>
            <a:ext cx="1231200" cy="357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" name="Google Shape;102;p16"/>
          <p:cNvCxnSpPr/>
          <p:nvPr/>
        </p:nvCxnSpPr>
        <p:spPr>
          <a:xfrm rot="10800000">
            <a:off x="6769800" y="3956850"/>
            <a:ext cx="1071300" cy="358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/>
        </p:nvSpPr>
        <p:spPr>
          <a:xfrm>
            <a:off x="674850" y="113100"/>
            <a:ext cx="7794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Prototype Jefferson Lab Test</a:t>
            </a:r>
            <a:endParaRPr b="1" sz="35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724" y="3116876"/>
            <a:ext cx="2630021" cy="17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5">
            <a:alphaModFix/>
          </a:blip>
          <a:srcRect b="6397" l="0" r="0" t="28451"/>
          <a:stretch/>
        </p:blipFill>
        <p:spPr>
          <a:xfrm>
            <a:off x="7159896" y="3116875"/>
            <a:ext cx="1309253" cy="17991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/>
          <p:nvPr/>
        </p:nvSpPr>
        <p:spPr>
          <a:xfrm>
            <a:off x="4072775" y="900400"/>
            <a:ext cx="4590300" cy="2027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6">
            <a:alphaModFix/>
          </a:blip>
          <a:srcRect b="13364" l="21760" r="1616" t="29127"/>
          <a:stretch/>
        </p:blipFill>
        <p:spPr>
          <a:xfrm>
            <a:off x="4282925" y="1033875"/>
            <a:ext cx="4170000" cy="1760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>
            <a:off x="223450" y="977825"/>
            <a:ext cx="3683400" cy="3938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217900" y="1183650"/>
            <a:ext cx="36945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Prototype consists of 10 layers:  30cm in beam direction.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11.7 Effective Radiation Lengths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 conducted in Hall D of JLab. 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January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2023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Exposed to: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4 GeV positrons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3 kHz bunch rate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/>
        </p:nvSpPr>
        <p:spPr>
          <a:xfrm>
            <a:off x="310575" y="282425"/>
            <a:ext cx="359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4325" y="1785000"/>
            <a:ext cx="1588654" cy="16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536" y="1784575"/>
            <a:ext cx="1678725" cy="168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1386300" y="0"/>
            <a:ext cx="6371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Analysis Procedure</a:t>
            </a:r>
            <a:endParaRPr b="1" sz="3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357250" y="723300"/>
            <a:ext cx="2201400" cy="923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401050" y="723288"/>
            <a:ext cx="211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random trigger data to determine noise level → Pedestal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379575" y="3799025"/>
            <a:ext cx="2179200" cy="923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3263850" y="1086475"/>
            <a:ext cx="217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3482400" y="723300"/>
            <a:ext cx="2179200" cy="923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3470363" y="3799025"/>
            <a:ext cx="2179200" cy="923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6432313" y="759425"/>
            <a:ext cx="2179200" cy="923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 txBox="1"/>
          <p:nvPr/>
        </p:nvSpPr>
        <p:spPr>
          <a:xfrm>
            <a:off x="412000" y="3799013"/>
            <a:ext cx="211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Apply a Pedestal cut for all data going forward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3503063" y="723288"/>
            <a:ext cx="2113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cosmic ray data to determine how many ADC units corresponds to a MIP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3503063" y="3891113"/>
            <a:ext cx="2113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Convert data from ADC Units → MIPs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6497725" y="3891113"/>
            <a:ext cx="2113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6465013" y="2261150"/>
            <a:ext cx="2179200" cy="923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6465013" y="3799025"/>
            <a:ext cx="2179200" cy="9234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6465013" y="759413"/>
            <a:ext cx="211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 JLab Beam Data in the form of events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6497713" y="2279213"/>
            <a:ext cx="211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 up all of the energy deposits for each layer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6497713" y="3799013"/>
            <a:ext cx="211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 up all energy deposits to find total energy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9" name="Google Shape;139;p18"/>
          <p:cNvCxnSpPr/>
          <p:nvPr/>
        </p:nvCxnSpPr>
        <p:spPr>
          <a:xfrm flipH="1" rot="10800000">
            <a:off x="2656925" y="1774100"/>
            <a:ext cx="807600" cy="192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0" name="Google Shape;140;p18"/>
          <p:cNvCxnSpPr/>
          <p:nvPr/>
        </p:nvCxnSpPr>
        <p:spPr>
          <a:xfrm flipH="1" rot="10800000">
            <a:off x="5616875" y="1760463"/>
            <a:ext cx="807600" cy="192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1" name="Google Shape;141;p18"/>
          <p:cNvSpPr/>
          <p:nvPr/>
        </p:nvSpPr>
        <p:spPr>
          <a:xfrm>
            <a:off x="1336300" y="3495375"/>
            <a:ext cx="243300" cy="280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7432975" y="1831588"/>
            <a:ext cx="243300" cy="280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7432975" y="3351375"/>
            <a:ext cx="243300" cy="280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4419050" y="3495588"/>
            <a:ext cx="243300" cy="280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5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674850" y="55550"/>
            <a:ext cx="779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Distribution for a Single Channel</a:t>
            </a:r>
            <a:endParaRPr b="1" sz="3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6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1772025" y="708725"/>
            <a:ext cx="5497500" cy="4188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4">
            <a:alphaModFix/>
          </a:blip>
          <a:srcRect b="0" l="-192" r="-1063" t="0"/>
          <a:stretch/>
        </p:blipFill>
        <p:spPr>
          <a:xfrm>
            <a:off x="2432100" y="1108100"/>
            <a:ext cx="4374749" cy="326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2430475" y="4251350"/>
            <a:ext cx="428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20                          40                                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MIPS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2430625" y="708725"/>
            <a:ext cx="427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MIP Distribution. Channel 4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2036350" y="1468550"/>
            <a:ext cx="5205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10⁵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10²</a:t>
            </a: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 rot="-5401182">
            <a:off x="1551382" y="2106289"/>
            <a:ext cx="872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Counts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/>
        </p:nvSpPr>
        <p:spPr>
          <a:xfrm>
            <a:off x="674850" y="49075"/>
            <a:ext cx="779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Distribution for all Channels</a:t>
            </a:r>
            <a:endParaRPr b="1" sz="3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7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225000" y="787975"/>
            <a:ext cx="8694000" cy="4160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550" y="1252875"/>
            <a:ext cx="8234276" cy="297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/>
          <p:nvPr/>
        </p:nvSpPr>
        <p:spPr>
          <a:xfrm>
            <a:off x="399550" y="852675"/>
            <a:ext cx="851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   Layer 1      Layer 2      Layer 3      Layer 4      Layer 5     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Layer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6      Layer 7      Layer 8      Layer 9     Layer 10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7" name="Google Shape;167;p20"/>
          <p:cNvCxnSpPr/>
          <p:nvPr/>
        </p:nvCxnSpPr>
        <p:spPr>
          <a:xfrm>
            <a:off x="577400" y="4373650"/>
            <a:ext cx="2389200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p20"/>
          <p:cNvSpPr txBox="1"/>
          <p:nvPr/>
        </p:nvSpPr>
        <p:spPr>
          <a:xfrm>
            <a:off x="577400" y="4373650"/>
            <a:ext cx="63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Beam Direction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6346450" y="4265950"/>
            <a:ext cx="142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— </a:t>
            </a:r>
            <a:r>
              <a:rPr lang="en">
                <a:solidFill>
                  <a:schemeClr val="dk1"/>
                </a:solidFill>
              </a:rPr>
              <a:t>Simulation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— </a:t>
            </a:r>
            <a:r>
              <a:rPr lang="en">
                <a:solidFill>
                  <a:schemeClr val="dk1"/>
                </a:solidFill>
              </a:rPr>
              <a:t>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730150" y="2118150"/>
            <a:ext cx="442200" cy="453600"/>
          </a:xfrm>
          <a:prstGeom prst="mathMultiply">
            <a:avLst>
              <a:gd fmla="val 23520" name="adj1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/>
          <p:nvPr/>
        </p:nvSpPr>
        <p:spPr>
          <a:xfrm>
            <a:off x="1528675" y="3575775"/>
            <a:ext cx="442200" cy="453600"/>
          </a:xfrm>
          <a:prstGeom prst="mathMultiply">
            <a:avLst>
              <a:gd fmla="val 23520" name="adj1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/>
        </p:nvSpPr>
        <p:spPr>
          <a:xfrm>
            <a:off x="674850" y="181800"/>
            <a:ext cx="779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Distribution for Each Layer</a:t>
            </a:r>
            <a:endParaRPr b="1" sz="3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8469150" y="4693050"/>
            <a:ext cx="52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8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252600" y="941038"/>
            <a:ext cx="8638800" cy="349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3" y="1196587"/>
            <a:ext cx="8183875" cy="29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