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xx%"/>
          <p:cNvSpPr txBox="1"/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xfrm>
            <a:off x="457171" y="205066"/>
            <a:ext cx="8228702" cy="858602"/>
          </a:xfrm>
          <a:prstGeom prst="rect">
            <a:avLst/>
          </a:prstGeom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idx="1"/>
          </p:nvPr>
        </p:nvSpPr>
        <p:spPr>
          <a:xfrm>
            <a:off x="457171" y="1203299"/>
            <a:ext cx="8228702" cy="29826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228600">
              <a:buClrTx/>
              <a:buSzTx/>
              <a:buFontTx/>
              <a:buNone/>
            </a:lvl1pPr>
            <a:lvl2pPr marL="342900" indent="254000">
              <a:buClrTx/>
              <a:buSzTx/>
              <a:buFontTx/>
              <a:buNone/>
            </a:lvl2pPr>
            <a:lvl3pPr marL="342900" indent="711200">
              <a:buClrTx/>
              <a:buSzTx/>
              <a:buFontTx/>
              <a:buNone/>
            </a:lvl3pPr>
            <a:lvl4pPr marL="342900" indent="1168400">
              <a:buClrTx/>
              <a:buSzTx/>
              <a:buFontTx/>
              <a:buNone/>
            </a:lvl4pPr>
            <a:lvl5pPr marL="342900" indent="16256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0" y="0"/>
            <a:ext cx="9144000" cy="504900"/>
          </a:xfrm>
          <a:prstGeom prst="rect">
            <a:avLst/>
          </a:prstGeom>
        </p:spPr>
        <p:txBody>
          <a:bodyPr anchor="ctr"/>
          <a:lstStyle>
            <a:lvl1pPr>
              <a:defRPr b="1" sz="3200">
                <a:solidFill>
                  <a:schemeClr val="accent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211138" y="694135"/>
            <a:ext cx="8701200" cy="4088701"/>
          </a:xfrm>
          <a:prstGeom prst="rect">
            <a:avLst/>
          </a:prstGeom>
        </p:spPr>
        <p:txBody>
          <a:bodyPr/>
          <a:lstStyle>
            <a:lvl1pPr indent="-335279">
              <a:lnSpc>
                <a:spcPct val="100000"/>
              </a:lnSpc>
              <a:spcBef>
                <a:spcPts val="400"/>
              </a:spcBef>
              <a:buSzPts val="2400"/>
              <a:buFont typeface="Helvetica"/>
              <a:buChar char="■"/>
              <a:defRPr sz="2400">
                <a:solidFill>
                  <a:srgbClr val="000000"/>
                </a:solidFill>
              </a:defRPr>
            </a:lvl1pPr>
            <a:lvl2pPr marL="944071" indent="-356061">
              <a:lnSpc>
                <a:spcPct val="100000"/>
              </a:lnSpc>
              <a:spcBef>
                <a:spcPts val="400"/>
              </a:spcBef>
              <a:buSzPts val="2400"/>
              <a:buFont typeface="Helvetica"/>
              <a:buChar char="■"/>
              <a:defRPr sz="2400">
                <a:solidFill>
                  <a:srgbClr val="000000"/>
                </a:solidFill>
              </a:defRPr>
            </a:lvl2pPr>
            <a:lvl3pPr marL="1435100" indent="-381000">
              <a:lnSpc>
                <a:spcPct val="100000"/>
              </a:lnSpc>
              <a:spcBef>
                <a:spcPts val="400"/>
              </a:spcBef>
              <a:buSzPts val="2400"/>
              <a:buFont typeface="Helvetica"/>
              <a:defRPr sz="2400">
                <a:solidFill>
                  <a:srgbClr val="000000"/>
                </a:solidFill>
              </a:defRPr>
            </a:lvl3pPr>
            <a:lvl4pPr marL="1931670" indent="-411480">
              <a:lnSpc>
                <a:spcPct val="100000"/>
              </a:lnSpc>
              <a:spcBef>
                <a:spcPts val="400"/>
              </a:spcBef>
              <a:buSzPts val="2400"/>
              <a:buFont typeface="Helvetica"/>
              <a:buChar char="■"/>
              <a:defRPr sz="2400">
                <a:solidFill>
                  <a:srgbClr val="000000"/>
                </a:solidFill>
              </a:defRPr>
            </a:lvl4pPr>
            <a:lvl5pPr marL="2435860" indent="-449580">
              <a:lnSpc>
                <a:spcPct val="100000"/>
              </a:lnSpc>
              <a:spcBef>
                <a:spcPts val="400"/>
              </a:spcBef>
              <a:buSzPts val="2400"/>
              <a:buFont typeface="Helvetica"/>
              <a:buChar char="■"/>
              <a:defRPr sz="2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8754049" y="4709115"/>
            <a:ext cx="389851" cy="434301"/>
          </a:xfrm>
          <a:prstGeom prst="rect">
            <a:avLst/>
          </a:prstGeom>
        </p:spPr>
        <p:txBody>
          <a:bodyPr lIns="45699" tIns="45699" rIns="45699" bIns="45699" anchor="b"/>
          <a:lstStyle>
            <a:lvl1pPr>
              <a:defRPr sz="2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8;p11"/>
          <p:cNvSpPr/>
          <p:nvPr/>
        </p:nvSpPr>
        <p:spPr>
          <a:xfrm>
            <a:off x="-8025" y="601575"/>
            <a:ext cx="9159900" cy="1"/>
          </a:xfrm>
          <a:prstGeom prst="line">
            <a:avLst/>
          </a:prstGeom>
          <a:ln w="38100">
            <a:solidFill>
              <a:srgbClr val="585858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351798" y="0"/>
            <a:ext cx="8520603" cy="572701"/>
          </a:xfrm>
          <a:prstGeom prst="rect">
            <a:avLst/>
          </a:prstGeom>
        </p:spPr>
        <p:txBody>
          <a:bodyPr lIns="91399" tIns="91399" rIns="91399" bIns="91399"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buClr>
                <a:srgbClr val="585858"/>
              </a:buClr>
              <a:defRPr>
                <a:solidFill>
                  <a:srgbClr val="585858"/>
                </a:solidFill>
              </a:defRPr>
            </a:lvl1pPr>
            <a:lvl2pPr marL="914400" indent="-342900">
              <a:buClr>
                <a:srgbClr val="585858"/>
              </a:buClr>
              <a:defRPr>
                <a:solidFill>
                  <a:srgbClr val="585858"/>
                </a:solidFill>
              </a:defRPr>
            </a:lvl2pPr>
            <a:lvl3pPr marL="1371600" indent="-342900">
              <a:buClr>
                <a:srgbClr val="585858"/>
              </a:buClr>
              <a:defRPr>
                <a:solidFill>
                  <a:srgbClr val="585858"/>
                </a:solidFill>
              </a:defRPr>
            </a:lvl3pPr>
            <a:lvl4pPr marL="1828800" indent="-342900">
              <a:buClr>
                <a:srgbClr val="585858"/>
              </a:buClr>
              <a:defRPr>
                <a:solidFill>
                  <a:srgbClr val="585858"/>
                </a:solidFill>
              </a:defRPr>
            </a:lvl4pPr>
            <a:lvl5pPr marL="2286000" indent="-342900">
              <a:buClr>
                <a:srgbClr val="585858"/>
              </a:buClr>
              <a:defRPr>
                <a:solidFill>
                  <a:srgbClr val="58585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8684395" y="4700844"/>
            <a:ext cx="336763" cy="318346"/>
          </a:xfrm>
          <a:prstGeom prst="rect">
            <a:avLst/>
          </a:prstGeom>
        </p:spPr>
        <p:txBody>
          <a:bodyPr lIns="91399" tIns="91399" rIns="91399" bIns="91399"/>
          <a:lstStyle>
            <a:lvl1pPr>
              <a:defRPr>
                <a:solidFill>
                  <a:srgbClr val="58585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11699" y="0"/>
            <a:ext cx="8520602" cy="5727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24;p5"/>
          <p:cNvSpPr txBox="1"/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311699" y="0"/>
            <a:ext cx="8520602" cy="5727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311699" y="0"/>
            <a:ext cx="8160602" cy="6015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0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43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1799" y="0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Google Shape;20;p4"/>
          <p:cNvSpPr/>
          <p:nvPr/>
        </p:nvSpPr>
        <p:spPr>
          <a:xfrm>
            <a:off x="-8025" y="601575"/>
            <a:ext cx="9159900" cy="1"/>
          </a:xfrm>
          <a:prstGeom prst="line">
            <a:avLst/>
          </a:prstGeom>
          <a:ln w="38100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jlab.org/event/696/" TargetMode="External"/><Relationship Id="rId3" Type="http://schemas.openxmlformats.org/officeDocument/2006/relationships/hyperlink" Target="https://events.zoom.us/ev/AuwybhF2_k-7z1_JLWtLYDq6_VQSTj6c6GIkketXK6COu6qcW9wK~AggLXsr32QYFjq8BlYLZ5I06Dg" TargetMode="External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0" Type="http://schemas.openxmlformats.org/officeDocument/2006/relationships/image" Target="../media/image4.jpeg"/><Relationship Id="rId11" Type="http://schemas.openxmlformats.org/officeDocument/2006/relationships/image" Target="../media/image5.jpeg"/><Relationship Id="rId12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ndico.jlab.org/event/696/page/345-code-of-conduct" TargetMode="External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indico.jlab.org/event/696/page/373-marias-tour-guide-around-warsaw" TargetMode="Externa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65;p15"/>
          <p:cNvSpPr txBox="1"/>
          <p:nvPr/>
        </p:nvSpPr>
        <p:spPr>
          <a:xfrm>
            <a:off x="3853300" y="876424"/>
            <a:ext cx="5232601" cy="359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sz="3000"/>
            </a:pPr>
            <a:r>
              <a:t>Welcome! </a:t>
            </a:r>
          </a:p>
          <a:p>
            <a:pPr/>
            <a:endParaRPr b="1" sz="1800"/>
          </a:p>
          <a:p>
            <a:pPr>
              <a:defRPr b="1" sz="1800"/>
            </a:pPr>
            <a:r>
              <a:t> 2023 EIC UG Meeting: Early Career Workshop</a:t>
            </a:r>
          </a:p>
          <a:p>
            <a:pPr>
              <a:defRPr b="1" sz="1800"/>
            </a:pPr>
          </a:p>
          <a:p>
            <a:pPr marL="457200" indent="-342900">
              <a:buClr>
                <a:srgbClr val="000000"/>
              </a:buClr>
              <a:buSzPts val="1700"/>
              <a:buFont typeface="Arial"/>
              <a:buChar char="●"/>
              <a:defRPr sz="1700"/>
            </a:pPr>
            <a:r>
              <a:t>Indico page: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https://indico.jlab.org/event/696/</a:t>
            </a:r>
          </a:p>
          <a:p>
            <a:pPr>
              <a:defRPr sz="1700"/>
            </a:pPr>
            <a:endParaRPr sz="1800"/>
          </a:p>
          <a:p>
            <a:pPr>
              <a:defRPr b="1" sz="1500"/>
            </a:pPr>
            <a:endParaRPr sz="1800"/>
          </a:p>
          <a:p>
            <a:pPr>
              <a:defRPr b="1" sz="1500"/>
            </a:pPr>
            <a:r>
              <a:t>Zoom link: 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https://events.zoom.us/ev/AuwybhF2_k-7z1_JLWtLYDq6_VQSTj6c6GIkketXK6COu6qcW9wK~AggLXsr32QYFjq8BlYLZ5I06Dg</a:t>
            </a:r>
          </a:p>
          <a:p>
            <a:pPr>
              <a:defRPr b="1" sz="1500"/>
            </a:pPr>
          </a:p>
          <a:p>
            <a:pPr indent="457200"/>
            <a:endParaRPr sz="1800"/>
          </a:p>
        </p:txBody>
      </p:sp>
      <p:pic>
        <p:nvPicPr>
          <p:cNvPr id="139" name="EICUG_EarlyCareer2023_final.pdf" descr="EICUG_EarlyCareer2023_fin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989" y="-1"/>
            <a:ext cx="3322223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"/>
          <p:cNvGrpSpPr/>
          <p:nvPr/>
        </p:nvGrpSpPr>
        <p:grpSpPr>
          <a:xfrm>
            <a:off x="3597045" y="375504"/>
            <a:ext cx="4044562" cy="2944133"/>
            <a:chOff x="0" y="0"/>
            <a:chExt cx="4044560" cy="2944132"/>
          </a:xfrm>
        </p:grpSpPr>
        <p:pic>
          <p:nvPicPr>
            <p:cNvPr id="141" name="Google Shape;73;p16" descr="Google Shape;73;p16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63534" y="0"/>
              <a:ext cx="3981027" cy="22078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Google Shape;80;p16" descr="Google Shape;80;p1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311555"/>
              <a:ext cx="608259" cy="632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Google Shape;74;p16"/>
          <p:cNvSpPr txBox="1"/>
          <p:nvPr/>
        </p:nvSpPr>
        <p:spPr>
          <a:xfrm>
            <a:off x="3891974" y="-38151"/>
            <a:ext cx="5035201" cy="466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000"/>
            </a:lvl1pPr>
          </a:lstStyle>
          <a:p>
            <a:pPr/>
            <a:r>
              <a:t>Event Organizing committee:</a:t>
            </a:r>
          </a:p>
        </p:txBody>
      </p:sp>
      <p:sp>
        <p:nvSpPr>
          <p:cNvPr id="145" name="Google Shape;85;p16"/>
          <p:cNvSpPr txBox="1"/>
          <p:nvPr/>
        </p:nvSpPr>
        <p:spPr>
          <a:xfrm>
            <a:off x="4182561" y="2696317"/>
            <a:ext cx="1639461" cy="408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/>
            </a:pPr>
            <a:r>
              <a:t>Francesco Giovanni Celiberto</a:t>
            </a:r>
          </a:p>
          <a:p>
            <a:pPr>
              <a:defRPr sz="800"/>
            </a:pPr>
            <a:r>
              <a:t>UAH Madrid, Spain</a:t>
            </a:r>
          </a:p>
        </p:txBody>
      </p:sp>
      <p:grpSp>
        <p:nvGrpSpPr>
          <p:cNvPr id="148" name="Group"/>
          <p:cNvGrpSpPr/>
          <p:nvPr/>
        </p:nvGrpSpPr>
        <p:grpSpPr>
          <a:xfrm>
            <a:off x="4182561" y="385163"/>
            <a:ext cx="5077722" cy="476388"/>
            <a:chOff x="0" y="44766"/>
            <a:chExt cx="5077721" cy="476387"/>
          </a:xfrm>
        </p:grpSpPr>
        <p:pic>
          <p:nvPicPr>
            <p:cNvPr id="146" name="Google Shape;75;p16" descr="Google Shape;75;p16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9070" t="0" r="0" b="8588"/>
            <a:stretch>
              <a:fillRect/>
            </a:stretch>
          </p:blipFill>
          <p:spPr>
            <a:xfrm>
              <a:off x="0" y="44766"/>
              <a:ext cx="4577894" cy="4763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Google Shape;86;p16"/>
            <p:cNvSpPr txBox="1"/>
            <p:nvPr/>
          </p:nvSpPr>
          <p:spPr>
            <a:xfrm>
              <a:off x="1126046" y="75925"/>
              <a:ext cx="3951676" cy="4420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2023 Research Fellows</a:t>
              </a:r>
            </a:p>
          </p:txBody>
        </p:sp>
      </p:grpSp>
      <p:pic>
        <p:nvPicPr>
          <p:cNvPr id="149" name="EICUG_EarlyCareer2023_final.pdf" descr="EICUG_EarlyCareer2023_fina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989" y="-1"/>
            <a:ext cx="3322223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ext"/>
          <p:cNvSpPr txBox="1"/>
          <p:nvPr/>
        </p:nvSpPr>
        <p:spPr>
          <a:xfrm>
            <a:off x="5754857" y="-3493595"/>
            <a:ext cx="127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600">
                <a:solidFill>
                  <a:srgbClr val="5B606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</p:txBody>
      </p:sp>
      <p:sp>
        <p:nvSpPr>
          <p:cNvPr id="151" name="Text"/>
          <p:cNvSpPr txBox="1"/>
          <p:nvPr/>
        </p:nvSpPr>
        <p:spPr>
          <a:xfrm>
            <a:off x="3996574" y="-1481138"/>
            <a:ext cx="127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600">
                <a:solidFill>
                  <a:srgbClr val="5B606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</p:txBody>
      </p:sp>
      <p:sp>
        <p:nvSpPr>
          <p:cNvPr id="152" name="Text"/>
          <p:cNvSpPr txBox="1"/>
          <p:nvPr/>
        </p:nvSpPr>
        <p:spPr>
          <a:xfrm>
            <a:off x="2582149" y="816278"/>
            <a:ext cx="127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600">
                <a:solidFill>
                  <a:srgbClr val="5B606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</p:txBody>
      </p:sp>
      <p:sp>
        <p:nvSpPr>
          <p:cNvPr id="153" name="Text"/>
          <p:cNvSpPr txBox="1"/>
          <p:nvPr/>
        </p:nvSpPr>
        <p:spPr>
          <a:xfrm>
            <a:off x="2559453" y="1771863"/>
            <a:ext cx="127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600">
                <a:solidFill>
                  <a:srgbClr val="5B606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</p:txBody>
      </p:sp>
      <p:sp>
        <p:nvSpPr>
          <p:cNvPr id="154" name="Text"/>
          <p:cNvSpPr txBox="1"/>
          <p:nvPr/>
        </p:nvSpPr>
        <p:spPr>
          <a:xfrm>
            <a:off x="2251327" y="2568044"/>
            <a:ext cx="127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600">
                <a:solidFill>
                  <a:srgbClr val="5B606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</p:txBody>
      </p:sp>
      <p:sp>
        <p:nvSpPr>
          <p:cNvPr id="155" name="Text"/>
          <p:cNvSpPr txBox="1"/>
          <p:nvPr/>
        </p:nvSpPr>
        <p:spPr>
          <a:xfrm>
            <a:off x="5895794" y="-2909210"/>
            <a:ext cx="1270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600">
                <a:solidFill>
                  <a:srgbClr val="5B6065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</a:p>
        </p:txBody>
      </p:sp>
      <p:sp>
        <p:nvSpPr>
          <p:cNvPr id="156" name="Square"/>
          <p:cNvSpPr/>
          <p:nvPr/>
        </p:nvSpPr>
        <p:spPr>
          <a:xfrm>
            <a:off x="3339520" y="372960"/>
            <a:ext cx="854264" cy="8525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7" name="Google Shape;85;p16"/>
          <p:cNvSpPr txBox="1"/>
          <p:nvPr/>
        </p:nvSpPr>
        <p:spPr>
          <a:xfrm>
            <a:off x="4172886" y="1312678"/>
            <a:ext cx="1294501" cy="408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/>
            </a:pPr>
            <a:r>
              <a:t>Wenliang (Bill) Li</a:t>
            </a:r>
          </a:p>
          <a:p>
            <a:pPr>
              <a:defRPr sz="800"/>
            </a:pPr>
            <a:r>
              <a:t>Stony Brook, USA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45516" y="4163068"/>
            <a:ext cx="854265" cy="85426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Google Shape;85;p16"/>
          <p:cNvSpPr txBox="1"/>
          <p:nvPr/>
        </p:nvSpPr>
        <p:spPr>
          <a:xfrm>
            <a:off x="4990941" y="4310341"/>
            <a:ext cx="1294501" cy="4081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/>
            </a:pPr>
            <a:r>
              <a:t>Douglas Higinbotham </a:t>
            </a:r>
          </a:p>
          <a:p>
            <a:pPr>
              <a:defRPr sz="800"/>
            </a:pPr>
            <a:r>
              <a:t>Jefferson Lab, USA</a:t>
            </a:r>
          </a:p>
        </p:txBody>
      </p:sp>
      <p:sp>
        <p:nvSpPr>
          <p:cNvPr id="160" name="Google Shape;85;p16"/>
          <p:cNvSpPr txBox="1"/>
          <p:nvPr/>
        </p:nvSpPr>
        <p:spPr>
          <a:xfrm>
            <a:off x="3822606" y="3783132"/>
            <a:ext cx="1639461" cy="3802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/>
            </a:lvl1pPr>
          </a:lstStyle>
          <a:p>
            <a:pPr/>
            <a:r>
              <a:t>Senior Scientist</a:t>
            </a:r>
          </a:p>
        </p:txBody>
      </p:sp>
      <p:sp>
        <p:nvSpPr>
          <p:cNvPr id="161" name="Google Shape;85;p16"/>
          <p:cNvSpPr txBox="1"/>
          <p:nvPr/>
        </p:nvSpPr>
        <p:spPr>
          <a:xfrm>
            <a:off x="4000406" y="995888"/>
            <a:ext cx="1639461" cy="3802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/>
            </a:lvl1pPr>
          </a:lstStyle>
          <a:p>
            <a:pPr/>
            <a:r>
              <a:t>Advisors</a:t>
            </a:r>
          </a:p>
        </p:txBody>
      </p:sp>
      <p:sp>
        <p:nvSpPr>
          <p:cNvPr id="162" name="Rectangle"/>
          <p:cNvSpPr/>
          <p:nvPr/>
        </p:nvSpPr>
        <p:spPr>
          <a:xfrm>
            <a:off x="5655972" y="794233"/>
            <a:ext cx="2051301" cy="29199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69" name="Group"/>
          <p:cNvGrpSpPr/>
          <p:nvPr/>
        </p:nvGrpSpPr>
        <p:grpSpPr>
          <a:xfrm>
            <a:off x="6320040" y="997400"/>
            <a:ext cx="1807826" cy="3148700"/>
            <a:chOff x="0" y="0"/>
            <a:chExt cx="1807825" cy="3148698"/>
          </a:xfrm>
        </p:grpSpPr>
        <p:pic>
          <p:nvPicPr>
            <p:cNvPr id="163" name="Daniel.jpg" descr="Daniel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6" y="0"/>
              <a:ext cx="924578" cy="1063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MichaelNycz.jpg" descr="MichaelNycz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3247" y="1052547"/>
              <a:ext cx="924578" cy="1063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Ronglong.jpg" descr="Ronglong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83247" y="0"/>
              <a:ext cx="924578" cy="1063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Sebouh.jpg" descr="Sebouh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6" y="2085434"/>
              <a:ext cx="924578" cy="1063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EIC-Fellowship2023_FrankVega.jpg" descr="EIC-Fellowship2023_FrankVega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01389" y="2095866"/>
              <a:ext cx="906437" cy="1042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Joshua2.jpg" descr="Joshua2.jp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1006173"/>
              <a:ext cx="925791" cy="1064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" name="Google Shape;85;p16"/>
          <p:cNvSpPr txBox="1"/>
          <p:nvPr/>
        </p:nvSpPr>
        <p:spPr>
          <a:xfrm>
            <a:off x="4182561" y="2067499"/>
            <a:ext cx="1639461" cy="4081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800"/>
            </a:pPr>
            <a:r>
              <a:t>Jennifer Rittenhouse West</a:t>
            </a:r>
          </a:p>
          <a:p>
            <a:pPr>
              <a:defRPr sz="800"/>
            </a:pPr>
            <a:r>
              <a:t>LBNL, Berkeley, USA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91;p17"/>
          <p:cNvSpPr txBox="1"/>
          <p:nvPr/>
        </p:nvSpPr>
        <p:spPr>
          <a:xfrm>
            <a:off x="3586618" y="241605"/>
            <a:ext cx="5237101" cy="4316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spcBef>
                <a:spcPts val="600"/>
              </a:spcBef>
              <a:defRPr b="1" sz="1900"/>
            </a:pPr>
            <a:r>
              <a:t>General Info:</a:t>
            </a:r>
          </a:p>
          <a:p>
            <a:pPr marL="457200" indent="-330200">
              <a:spcBef>
                <a:spcPts val="600"/>
              </a:spcBef>
              <a:buClr>
                <a:srgbClr val="FF0000"/>
              </a:buClr>
              <a:buSzPts val="1600"/>
              <a:buFont typeface="Arial"/>
              <a:buChar char="●"/>
              <a:defRPr sz="1600">
                <a:solidFill>
                  <a:srgbClr val="FF0000"/>
                </a:solidFill>
              </a:defRPr>
            </a:pPr>
            <a:r>
              <a:t>24 Talks</a:t>
            </a:r>
          </a:p>
          <a:p>
            <a:pPr marL="457200" indent="-330200">
              <a:spcBef>
                <a:spcPts val="600"/>
              </a:spcBef>
              <a:buClr>
                <a:srgbClr val="FF0000"/>
              </a:buClr>
              <a:buSzPts val="1600"/>
              <a:buFont typeface="Arial"/>
              <a:buChar char="●"/>
              <a:defRPr sz="1600">
                <a:solidFill>
                  <a:srgbClr val="FF0000"/>
                </a:solidFill>
              </a:defRPr>
            </a:pPr>
            <a:r>
              <a:t>4 Keynote speakers (Andrea Signori, Rolf Ent, Frank Maas, Stefano Forte)</a:t>
            </a:r>
          </a:p>
          <a:p>
            <a:pPr marL="457200" indent="-330200">
              <a:spcBef>
                <a:spcPts val="600"/>
              </a:spcBef>
              <a:buClr>
                <a:srgbClr val="FF0000"/>
              </a:buClr>
              <a:buSzPts val="1600"/>
              <a:buFont typeface="Arial"/>
              <a:buChar char="●"/>
              <a:defRPr sz="1600">
                <a:solidFill>
                  <a:srgbClr val="FF0000"/>
                </a:solidFill>
              </a:defRPr>
            </a:pPr>
            <a:r>
              <a:t>36 in person participants, 5 online</a:t>
            </a:r>
          </a:p>
          <a:p>
            <a:pPr>
              <a:defRPr sz="1600">
                <a:solidFill>
                  <a:srgbClr val="FF0000"/>
                </a:solidFill>
              </a:defRPr>
            </a:pPr>
          </a:p>
          <a:p>
            <a:pPr>
              <a:defRPr sz="1600">
                <a:solidFill>
                  <a:srgbClr val="FF0000"/>
                </a:solidFill>
              </a:defRPr>
            </a:pPr>
          </a:p>
          <a:p>
            <a:pPr>
              <a:defRPr sz="1600">
                <a:solidFill>
                  <a:srgbClr val="FF0000"/>
                </a:solidFill>
              </a:defRPr>
            </a:pPr>
          </a:p>
          <a:p>
            <a:pPr>
              <a:defRPr sz="1600">
                <a:solidFill>
                  <a:srgbClr val="FF0000"/>
                </a:solidFill>
              </a:defRPr>
            </a:pPr>
          </a:p>
          <a:p>
            <a:pPr>
              <a:defRPr sz="1600">
                <a:solidFill>
                  <a:srgbClr val="FF0000"/>
                </a:solidFill>
              </a:defRPr>
            </a:pPr>
          </a:p>
          <a:p>
            <a:pPr>
              <a:defRPr sz="1600">
                <a:solidFill>
                  <a:srgbClr val="FF0000"/>
                </a:solidFill>
              </a:defRPr>
            </a:pPr>
            <a:endParaRPr sz="1500"/>
          </a:p>
          <a:p>
            <a:pPr>
              <a:defRPr b="1" sz="1500"/>
            </a:pPr>
            <a:r>
              <a:t>Workshop Code of Conduct:</a:t>
            </a:r>
          </a:p>
          <a:p>
            <a:pPr marL="457200" indent="-317500"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t>Adopted: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https://indico.jlab.org/event/696/page/345-code-of-conduct</a:t>
            </a:r>
          </a:p>
          <a:p>
            <a:pPr>
              <a:defRPr sz="1500"/>
            </a:pPr>
            <a:endParaRPr sz="1400"/>
          </a:p>
          <a:p>
            <a:pPr/>
            <a:endParaRPr sz="1500"/>
          </a:p>
        </p:txBody>
      </p:sp>
      <p:pic>
        <p:nvPicPr>
          <p:cNvPr id="173" name="EICUG_EarlyCareer2023_final.pdf" descr="EICUG_EarlyCareer2023_f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89" y="-1"/>
            <a:ext cx="3322223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25;p6"/>
          <p:cNvSpPr txBox="1"/>
          <p:nvPr>
            <p:ph type="title"/>
          </p:nvPr>
        </p:nvSpPr>
        <p:spPr>
          <a:xfrm>
            <a:off x="351799" y="-2"/>
            <a:ext cx="8520602" cy="572704"/>
          </a:xfrm>
          <a:prstGeom prst="rect">
            <a:avLst/>
          </a:prstGeom>
        </p:spPr>
        <p:txBody>
          <a:bodyPr/>
          <a:lstStyle>
            <a:lvl1pPr>
              <a:defRPr b="1" sz="2600"/>
            </a:lvl1pPr>
          </a:lstStyle>
          <a:p>
            <a:pPr/>
            <a:r>
              <a:t>Student Prize Competition</a:t>
            </a:r>
          </a:p>
        </p:txBody>
      </p:sp>
      <p:pic>
        <p:nvPicPr>
          <p:cNvPr id="176" name="Google Shape;126;p6" descr="Google Shape;126;p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024" y="1037024"/>
            <a:ext cx="2205377" cy="10911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oogle Shape;127;p6"/>
          <p:cNvSpPr/>
          <p:nvPr/>
        </p:nvSpPr>
        <p:spPr>
          <a:xfrm>
            <a:off x="6415320" y="947599"/>
            <a:ext cx="2509465" cy="1270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78" name="Google Shape;128;p6"/>
          <p:cNvSpPr txBox="1"/>
          <p:nvPr/>
        </p:nvSpPr>
        <p:spPr>
          <a:xfrm>
            <a:off x="311698" y="623928"/>
            <a:ext cx="8520602" cy="238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>
              <a:spcBef>
                <a:spcPts val="500"/>
              </a:spcBef>
            </a:pPr>
            <a:endParaRPr>
              <a:solidFill>
                <a:srgbClr val="990000"/>
              </a:solidFill>
            </a:endParaRPr>
          </a:p>
          <a:p>
            <a:pPr marL="457200" indent="-355600">
              <a:spcBef>
                <a:spcPts val="500"/>
              </a:spcBef>
              <a:buClr>
                <a:srgbClr val="990000"/>
              </a:buClr>
              <a:buSzPts val="2000"/>
              <a:buFont typeface="Arial"/>
              <a:buChar char="●"/>
              <a:defRPr b="1" sz="2000">
                <a:solidFill>
                  <a:srgbClr val="990000"/>
                </a:solidFill>
              </a:defRPr>
            </a:pPr>
            <a:r>
              <a:t>The Best Student Presentation</a:t>
            </a:r>
          </a:p>
          <a:p>
            <a:pPr lvl="1" marL="914400" indent="-355600">
              <a:spcBef>
                <a:spcPts val="500"/>
              </a:spcBef>
              <a:buClr>
                <a:srgbClr val="990000"/>
              </a:buClr>
              <a:buSzPts val="2000"/>
              <a:buFont typeface="Arial"/>
              <a:buChar char="○"/>
              <a:defRPr b="1" sz="2000">
                <a:solidFill>
                  <a:srgbClr val="990000"/>
                </a:solidFill>
              </a:defRPr>
            </a:pPr>
            <a:r>
              <a:t>3 prizes </a:t>
            </a:r>
          </a:p>
          <a:p>
            <a:pPr lvl="1" marL="914400" indent="-355600">
              <a:spcBef>
                <a:spcPts val="500"/>
              </a:spcBef>
              <a:buClr>
                <a:srgbClr val="990000"/>
              </a:buClr>
              <a:buSzPts val="2000"/>
              <a:buFont typeface="Arial"/>
              <a:buChar char="○"/>
              <a:defRPr b="1" sz="2000">
                <a:solidFill>
                  <a:srgbClr val="990000"/>
                </a:solidFill>
              </a:defRPr>
            </a:pPr>
            <a:r>
              <a:t>$150 prize each</a:t>
            </a:r>
          </a:p>
          <a:p>
            <a:pPr lvl="1" marL="914400" indent="-355600">
              <a:spcBef>
                <a:spcPts val="500"/>
              </a:spcBef>
              <a:buClr>
                <a:srgbClr val="990000"/>
              </a:buClr>
              <a:buSzPts val="2000"/>
              <a:buFont typeface="Arial"/>
              <a:buChar char="○"/>
              <a:defRPr b="1" sz="2000">
                <a:solidFill>
                  <a:srgbClr val="990000"/>
                </a:solidFill>
              </a:defRPr>
            </a:pPr>
            <a:r>
              <a:t>Judges: Daniel Adamiak, Joshua Crafts, Sebouh Paul, Frank Vera</a:t>
            </a:r>
            <a:br/>
          </a:p>
        </p:txBody>
      </p:sp>
      <p:sp>
        <p:nvSpPr>
          <p:cNvPr id="179" name="Google Shape;128;p6"/>
          <p:cNvSpPr txBox="1"/>
          <p:nvPr/>
        </p:nvSpPr>
        <p:spPr>
          <a:xfrm>
            <a:off x="351799" y="3265598"/>
            <a:ext cx="8520602" cy="153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/>
          <a:p>
            <a:pPr marL="457200" indent="-355600">
              <a:spcBef>
                <a:spcPts val="500"/>
              </a:spcBef>
              <a:buClr>
                <a:srgbClr val="000000"/>
              </a:buClr>
              <a:buSzPts val="2000"/>
              <a:buFont typeface="Arial"/>
              <a:buChar char="●"/>
              <a:defRPr b="1" sz="2000"/>
            </a:pPr>
            <a:r>
              <a:t>Decision will be presented: Tuesday during EICUG 17:00pm</a:t>
            </a:r>
          </a:p>
          <a:p>
            <a:pPr marL="457200" indent="-355600">
              <a:spcBef>
                <a:spcPts val="500"/>
              </a:spcBef>
              <a:buClr>
                <a:srgbClr val="000000"/>
              </a:buClr>
              <a:buSzPts val="2000"/>
              <a:buFont typeface="Arial"/>
              <a:buChar char="●"/>
              <a:defRPr b="1" sz="2000"/>
            </a:pPr>
            <a:r>
              <a:t>Judges will contest winners tonight</a:t>
            </a:r>
          </a:p>
          <a:p>
            <a:pPr marL="457200" indent="-355600">
              <a:spcBef>
                <a:spcPts val="500"/>
              </a:spcBef>
              <a:buClr>
                <a:srgbClr val="000000"/>
              </a:buClr>
              <a:buSzPts val="2000"/>
              <a:buFont typeface="Arial"/>
              <a:buChar char="●"/>
              <a:defRPr b="1" sz="2000"/>
            </a:pPr>
            <a:r>
              <a:t>Winners will present at the EICUG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24;p21"/>
          <p:cNvSpPr txBox="1"/>
          <p:nvPr>
            <p:ph type="title"/>
          </p:nvPr>
        </p:nvSpPr>
        <p:spPr>
          <a:xfrm>
            <a:off x="351799" y="-1"/>
            <a:ext cx="8520602" cy="572702"/>
          </a:xfrm>
          <a:prstGeom prst="rect">
            <a:avLst/>
          </a:prstGeom>
        </p:spPr>
        <p:txBody>
          <a:bodyPr/>
          <a:lstStyle>
            <a:lvl1pPr defTabSz="877823">
              <a:defRPr b="1" sz="2688"/>
            </a:lvl1pPr>
          </a:lstStyle>
          <a:p>
            <a:pPr/>
            <a:r>
              <a:t>Maria's Tour Guide around Warsaw</a:t>
            </a:r>
          </a:p>
        </p:txBody>
      </p:sp>
      <p:sp>
        <p:nvSpPr>
          <p:cNvPr id="182" name="Google Shape;125;p21"/>
          <p:cNvSpPr txBox="1"/>
          <p:nvPr>
            <p:ph type="body" sz="half" idx="1"/>
          </p:nvPr>
        </p:nvSpPr>
        <p:spPr>
          <a:xfrm>
            <a:off x="185065" y="669229"/>
            <a:ext cx="8773870" cy="131461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b="1">
                <a:solidFill>
                  <a:srgbClr val="000000"/>
                </a:solidFill>
              </a:defRPr>
            </a:pPr>
            <a:r>
              <a:t>Check it out here: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https://indico.jlab.org/event/696/page/373-marias-tour-guide-around-warsaw</a:t>
            </a:r>
          </a:p>
        </p:txBody>
      </p:sp>
      <p:pic>
        <p:nvPicPr>
          <p:cNvPr id="183" name="Screenshot 2023-07-22 at 6.55.40 PM.png" descr="Screenshot 2023-07-22 at 6.55.4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2737" y="1097701"/>
            <a:ext cx="2683949" cy="2372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shot 2023-07-22 at 6.56.11 PM.png" descr="Screenshot 2023-07-22 at 6.56.11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32" y="3105632"/>
            <a:ext cx="2683949" cy="2092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shot 2023-07-22 at 6.56.43 PM.png" descr="Screenshot 2023-07-22 at 6.56.43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8878" y="1148488"/>
            <a:ext cx="2873634" cy="211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creenshot 2023-07-22 at 6.57.00 PM.png" descr="Screenshot 2023-07-22 at 6.57.00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14715" y="3149295"/>
            <a:ext cx="2826227" cy="2005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59;p25"/>
          <p:cNvSpPr txBox="1"/>
          <p:nvPr>
            <p:ph type="title"/>
          </p:nvPr>
        </p:nvSpPr>
        <p:spPr>
          <a:xfrm>
            <a:off x="351799" y="-1"/>
            <a:ext cx="8520602" cy="572702"/>
          </a:xfrm>
          <a:prstGeom prst="rect">
            <a:avLst/>
          </a:prstGeom>
        </p:spPr>
        <p:txBody>
          <a:bodyPr/>
          <a:lstStyle>
            <a:lvl1pPr defTabSz="877823">
              <a:defRPr b="1" sz="2688"/>
            </a:lvl1pPr>
          </a:lstStyle>
          <a:p>
            <a:pPr/>
            <a:r>
              <a:t>Gratitude</a:t>
            </a:r>
          </a:p>
        </p:txBody>
      </p:sp>
      <p:sp>
        <p:nvSpPr>
          <p:cNvPr id="189" name="Google Shape;160;p25"/>
          <p:cNvSpPr txBox="1"/>
          <p:nvPr>
            <p:ph type="body" idx="1"/>
          </p:nvPr>
        </p:nvSpPr>
        <p:spPr>
          <a:xfrm>
            <a:off x="311699" y="962099"/>
            <a:ext cx="8520602" cy="3416401"/>
          </a:xfrm>
          <a:prstGeom prst="rect">
            <a:avLst/>
          </a:prstGeom>
        </p:spPr>
        <p:txBody>
          <a:bodyPr/>
          <a:lstStyle/>
          <a:p>
            <a:pPr indent="-368300">
              <a:buClr>
                <a:srgbClr val="000000"/>
              </a:buClr>
              <a:buSzPts val="2200"/>
              <a:defRPr b="1" sz="2200">
                <a:solidFill>
                  <a:srgbClr val="000000"/>
                </a:solidFill>
              </a:defRPr>
            </a:pPr>
            <a:r>
              <a:t>Special thanks for the support from the JLab EIC Center and the EIC User Group!</a:t>
            </a:r>
            <a:br/>
          </a:p>
          <a:p>
            <a:pPr indent="-368300">
              <a:buClr>
                <a:srgbClr val="000000"/>
              </a:buClr>
              <a:buSzPts val="2200"/>
              <a:defRPr b="1" sz="2200">
                <a:solidFill>
                  <a:srgbClr val="000000"/>
                </a:solidFill>
              </a:defRPr>
            </a:pPr>
            <a:r>
              <a:t>Thanks to all Workshop presenters and conveners! </a:t>
            </a:r>
            <a:br/>
          </a:p>
          <a:p>
            <a:pPr indent="-355600">
              <a:buSzPts val="2200"/>
              <a:defRPr b="1" sz="2200">
                <a:solidFill>
                  <a:srgbClr val="000000"/>
                </a:solidFill>
              </a:defRPr>
            </a:pPr>
            <a:r>
              <a:t>Most importantly, thanks to all participants!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65;p26"/>
          <p:cNvSpPr txBox="1"/>
          <p:nvPr>
            <p:ph type="title"/>
          </p:nvPr>
        </p:nvSpPr>
        <p:spPr>
          <a:xfrm>
            <a:off x="351799" y="-1"/>
            <a:ext cx="8520602" cy="572702"/>
          </a:xfrm>
          <a:prstGeom prst="rect">
            <a:avLst/>
          </a:prstGeom>
        </p:spPr>
        <p:txBody>
          <a:bodyPr/>
          <a:lstStyle>
            <a:lvl1pPr defTabSz="877823">
              <a:defRPr b="1" sz="2688"/>
            </a:lvl1pPr>
          </a:lstStyle>
          <a:p>
            <a:pPr/>
            <a:r>
              <a:t>Any Questions before we end?</a:t>
            </a:r>
          </a:p>
        </p:txBody>
      </p:sp>
      <p:pic>
        <p:nvPicPr>
          <p:cNvPr id="192" name="Google Shape;167;p26" descr="Google Shape;167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4624" y="642224"/>
            <a:ext cx="4501277" cy="4501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