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43"/>
  </p:notesMasterIdLst>
  <p:handoutMasterIdLst>
    <p:handoutMasterId r:id="rId44"/>
  </p:handoutMasterIdLst>
  <p:sldIdLst>
    <p:sldId id="258" r:id="rId2"/>
    <p:sldId id="260" r:id="rId3"/>
    <p:sldId id="261" r:id="rId4"/>
    <p:sldId id="262" r:id="rId5"/>
    <p:sldId id="264" r:id="rId6"/>
    <p:sldId id="263" r:id="rId7"/>
    <p:sldId id="265" r:id="rId8"/>
    <p:sldId id="267" r:id="rId9"/>
    <p:sldId id="268" r:id="rId10"/>
    <p:sldId id="269" r:id="rId11"/>
    <p:sldId id="270" r:id="rId12"/>
    <p:sldId id="271" r:id="rId13"/>
    <p:sldId id="272" r:id="rId14"/>
    <p:sldId id="274" r:id="rId15"/>
    <p:sldId id="273" r:id="rId16"/>
    <p:sldId id="275" r:id="rId17"/>
    <p:sldId id="277" r:id="rId18"/>
    <p:sldId id="279" r:id="rId19"/>
    <p:sldId id="278" r:id="rId20"/>
    <p:sldId id="280" r:id="rId21"/>
    <p:sldId id="281" r:id="rId22"/>
    <p:sldId id="285" r:id="rId23"/>
    <p:sldId id="282" r:id="rId24"/>
    <p:sldId id="301" r:id="rId25"/>
    <p:sldId id="288" r:id="rId26"/>
    <p:sldId id="283" r:id="rId27"/>
    <p:sldId id="284" r:id="rId28"/>
    <p:sldId id="289" r:id="rId29"/>
    <p:sldId id="290" r:id="rId30"/>
    <p:sldId id="291" r:id="rId31"/>
    <p:sldId id="292" r:id="rId32"/>
    <p:sldId id="293" r:id="rId33"/>
    <p:sldId id="294" r:id="rId34"/>
    <p:sldId id="295" r:id="rId35"/>
    <p:sldId id="296" r:id="rId36"/>
    <p:sldId id="297" r:id="rId37"/>
    <p:sldId id="287" r:id="rId38"/>
    <p:sldId id="302" r:id="rId39"/>
    <p:sldId id="303" r:id="rId40"/>
    <p:sldId id="298" r:id="rId41"/>
    <p:sldId id="299"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53" autoAdjust="0"/>
    <p:restoredTop sz="94660"/>
  </p:normalViewPr>
  <p:slideViewPr>
    <p:cSldViewPr snapToGrid="0">
      <p:cViewPr varScale="1">
        <p:scale>
          <a:sx n="82" d="100"/>
          <a:sy n="82" d="100"/>
        </p:scale>
        <p:origin x="2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897D4185-F833-34DF-18DA-FDB3F432D5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2C718352-5AC4-4B28-4B74-B6575B53BA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F384B3-FA17-45CB-AD11-3F1A8A260280}" type="datetimeFigureOut">
              <a:rPr lang="it-IT" smtClean="0"/>
              <a:t>23/07/2023</a:t>
            </a:fld>
            <a:endParaRPr lang="it-IT"/>
          </a:p>
        </p:txBody>
      </p:sp>
      <p:sp>
        <p:nvSpPr>
          <p:cNvPr id="4" name="Segnaposto piè di pagina 3">
            <a:extLst>
              <a:ext uri="{FF2B5EF4-FFF2-40B4-BE49-F238E27FC236}">
                <a16:creationId xmlns:a16="http://schemas.microsoft.com/office/drawing/2014/main" id="{F6C4B9A1-7CB4-FCA8-664D-A10FBE4190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it-IT"/>
              <a:t>Luisa Occhiuto, University of Calabria</a:t>
            </a:r>
          </a:p>
        </p:txBody>
      </p:sp>
      <p:sp>
        <p:nvSpPr>
          <p:cNvPr id="5" name="Segnaposto numero diapositiva 4">
            <a:extLst>
              <a:ext uri="{FF2B5EF4-FFF2-40B4-BE49-F238E27FC236}">
                <a16:creationId xmlns:a16="http://schemas.microsoft.com/office/drawing/2014/main" id="{66C69699-AD51-E264-5C52-DCCD216D2C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61E0DF-E607-4656-AA85-DDBBD8EAE209}" type="slidenum">
              <a:rPr lang="it-IT" smtClean="0"/>
              <a:t>‹N›</a:t>
            </a:fld>
            <a:endParaRPr lang="it-IT"/>
          </a:p>
        </p:txBody>
      </p:sp>
    </p:spTree>
    <p:extLst>
      <p:ext uri="{BB962C8B-B14F-4D97-AF65-F5344CB8AC3E}">
        <p14:creationId xmlns:p14="http://schemas.microsoft.com/office/powerpoint/2010/main" val="11006349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90BFB-98BC-4C16-AC4E-9CF26294B02C}" type="datetimeFigureOut">
              <a:rPr lang="it-IT" smtClean="0"/>
              <a:t>23/07/2023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it-IT"/>
              <a:t>Luisa Occhiuto, University of Calabria</a:t>
            </a: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C0848-DC3D-4213-82CD-1B85FCE298B2}" type="slidenum">
              <a:rPr lang="it-IT" smtClean="0"/>
              <a:t>‹N›</a:t>
            </a:fld>
            <a:endParaRPr lang="it-IT"/>
          </a:p>
        </p:txBody>
      </p:sp>
    </p:spTree>
    <p:extLst>
      <p:ext uri="{BB962C8B-B14F-4D97-AF65-F5344CB8AC3E}">
        <p14:creationId xmlns:p14="http://schemas.microsoft.com/office/powerpoint/2010/main" val="197040947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9D365C1-BC2E-442D-A21E-3D564055F1C9}" type="datetime1">
              <a:rPr lang="it-IT" smtClean="0"/>
              <a:t>23/07/2023</a:t>
            </a:fld>
            <a:endParaRPr lang="it-IT"/>
          </a:p>
        </p:txBody>
      </p:sp>
      <p:sp>
        <p:nvSpPr>
          <p:cNvPr id="5" name="Footer Placeholder 4"/>
          <p:cNvSpPr>
            <a:spLocks noGrp="1"/>
          </p:cNvSpPr>
          <p:nvPr>
            <p:ph type="ftr" sz="quarter" idx="11"/>
          </p:nvPr>
        </p:nvSpPr>
        <p:spPr/>
        <p:txBody>
          <a:bodyPr/>
          <a:lstStyle/>
          <a:p>
            <a:r>
              <a:rPr lang="it-IT"/>
              <a:t>Luisa Occhiuto, University of Calabria</a:t>
            </a:r>
          </a:p>
        </p:txBody>
      </p:sp>
      <p:sp>
        <p:nvSpPr>
          <p:cNvPr id="6" name="Slide Number Placeholder 5"/>
          <p:cNvSpPr>
            <a:spLocks noGrp="1"/>
          </p:cNvSpPr>
          <p:nvPr>
            <p:ph type="sldNum" sz="quarter" idx="12"/>
          </p:nvPr>
        </p:nvSpPr>
        <p:spPr/>
        <p:txBody>
          <a:bodyPr/>
          <a:lstStyle/>
          <a:p>
            <a:fld id="{9649685B-2E8A-4DF0-8803-1C2A01BC8147}"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12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B9373F5-9B9D-48CE-A0A1-4875B07E98F6}" type="datetime1">
              <a:rPr lang="it-IT" smtClean="0"/>
              <a:t>23/07/2023</a:t>
            </a:fld>
            <a:endParaRPr lang="it-IT"/>
          </a:p>
        </p:txBody>
      </p:sp>
      <p:sp>
        <p:nvSpPr>
          <p:cNvPr id="5" name="Footer Placeholder 4"/>
          <p:cNvSpPr>
            <a:spLocks noGrp="1"/>
          </p:cNvSpPr>
          <p:nvPr>
            <p:ph type="ftr" sz="quarter" idx="11"/>
          </p:nvPr>
        </p:nvSpPr>
        <p:spPr/>
        <p:txBody>
          <a:bodyPr/>
          <a:lstStyle/>
          <a:p>
            <a:r>
              <a:rPr lang="it-IT"/>
              <a:t>Luisa Occhiuto, University of Calabria</a:t>
            </a:r>
          </a:p>
        </p:txBody>
      </p:sp>
      <p:sp>
        <p:nvSpPr>
          <p:cNvPr id="6" name="Slide Number Placeholder 5"/>
          <p:cNvSpPr>
            <a:spLocks noGrp="1"/>
          </p:cNvSpPr>
          <p:nvPr>
            <p:ph type="sldNum" sz="quarter" idx="12"/>
          </p:nvPr>
        </p:nvSpPr>
        <p:spPr/>
        <p:txBody>
          <a:bodyPr/>
          <a:lstStyle/>
          <a:p>
            <a:fld id="{9649685B-2E8A-4DF0-8803-1C2A01BC8147}" type="slidenum">
              <a:rPr lang="it-IT" smtClean="0"/>
              <a:t>‹N›</a:t>
            </a:fld>
            <a:endParaRPr lang="it-IT"/>
          </a:p>
        </p:txBody>
      </p:sp>
    </p:spTree>
    <p:extLst>
      <p:ext uri="{BB962C8B-B14F-4D97-AF65-F5344CB8AC3E}">
        <p14:creationId xmlns:p14="http://schemas.microsoft.com/office/powerpoint/2010/main" val="68422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B16AC69-B8CC-41F4-8EA7-A5DB685FCFAB}" type="datetime1">
              <a:rPr lang="it-IT" smtClean="0"/>
              <a:t>23/07/2023</a:t>
            </a:fld>
            <a:endParaRPr lang="it-IT"/>
          </a:p>
        </p:txBody>
      </p:sp>
      <p:sp>
        <p:nvSpPr>
          <p:cNvPr id="5" name="Footer Placeholder 4"/>
          <p:cNvSpPr>
            <a:spLocks noGrp="1"/>
          </p:cNvSpPr>
          <p:nvPr>
            <p:ph type="ftr" sz="quarter" idx="11"/>
          </p:nvPr>
        </p:nvSpPr>
        <p:spPr/>
        <p:txBody>
          <a:bodyPr/>
          <a:lstStyle/>
          <a:p>
            <a:r>
              <a:rPr lang="it-IT"/>
              <a:t>Luisa Occhiuto, University of Calabria</a:t>
            </a:r>
          </a:p>
        </p:txBody>
      </p:sp>
      <p:sp>
        <p:nvSpPr>
          <p:cNvPr id="6" name="Slide Number Placeholder 5"/>
          <p:cNvSpPr>
            <a:spLocks noGrp="1"/>
          </p:cNvSpPr>
          <p:nvPr>
            <p:ph type="sldNum" sz="quarter" idx="12"/>
          </p:nvPr>
        </p:nvSpPr>
        <p:spPr/>
        <p:txBody>
          <a:bodyPr/>
          <a:lstStyle/>
          <a:p>
            <a:fld id="{9649685B-2E8A-4DF0-8803-1C2A01BC8147}" type="slidenum">
              <a:rPr lang="it-IT" smtClean="0"/>
              <a:t>‹N›</a:t>
            </a:fld>
            <a:endParaRPr lang="it-IT"/>
          </a:p>
        </p:txBody>
      </p:sp>
    </p:spTree>
    <p:extLst>
      <p:ext uri="{BB962C8B-B14F-4D97-AF65-F5344CB8AC3E}">
        <p14:creationId xmlns:p14="http://schemas.microsoft.com/office/powerpoint/2010/main" val="200761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C76A725-6113-4E97-AA71-5710526B9BCB}" type="datetime1">
              <a:rPr lang="it-IT" smtClean="0"/>
              <a:t>23/07/2023</a:t>
            </a:fld>
            <a:endParaRPr lang="it-IT"/>
          </a:p>
        </p:txBody>
      </p:sp>
      <p:sp>
        <p:nvSpPr>
          <p:cNvPr id="5" name="Footer Placeholder 4"/>
          <p:cNvSpPr>
            <a:spLocks noGrp="1"/>
          </p:cNvSpPr>
          <p:nvPr>
            <p:ph type="ftr" sz="quarter" idx="11"/>
          </p:nvPr>
        </p:nvSpPr>
        <p:spPr/>
        <p:txBody>
          <a:bodyPr/>
          <a:lstStyle/>
          <a:p>
            <a:r>
              <a:rPr lang="it-IT"/>
              <a:t>Luisa Occhiuto, University of Calabria</a:t>
            </a:r>
          </a:p>
        </p:txBody>
      </p:sp>
      <p:sp>
        <p:nvSpPr>
          <p:cNvPr id="6" name="Slide Number Placeholder 5"/>
          <p:cNvSpPr>
            <a:spLocks noGrp="1"/>
          </p:cNvSpPr>
          <p:nvPr>
            <p:ph type="sldNum" sz="quarter" idx="12"/>
          </p:nvPr>
        </p:nvSpPr>
        <p:spPr/>
        <p:txBody>
          <a:bodyPr/>
          <a:lstStyle/>
          <a:p>
            <a:fld id="{9649685B-2E8A-4DF0-8803-1C2A01BC8147}" type="slidenum">
              <a:rPr lang="it-IT" smtClean="0"/>
              <a:t>‹N›</a:t>
            </a:fld>
            <a:endParaRPr lang="it-IT"/>
          </a:p>
        </p:txBody>
      </p:sp>
    </p:spTree>
    <p:extLst>
      <p:ext uri="{BB962C8B-B14F-4D97-AF65-F5344CB8AC3E}">
        <p14:creationId xmlns:p14="http://schemas.microsoft.com/office/powerpoint/2010/main" val="114514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CFCA975-E238-4EA0-B0DB-AA5A399F93CE}" type="datetime1">
              <a:rPr lang="it-IT" smtClean="0"/>
              <a:t>23/07/2023</a:t>
            </a:fld>
            <a:endParaRPr lang="it-IT"/>
          </a:p>
        </p:txBody>
      </p:sp>
      <p:sp>
        <p:nvSpPr>
          <p:cNvPr id="5" name="Footer Placeholder 4"/>
          <p:cNvSpPr>
            <a:spLocks noGrp="1"/>
          </p:cNvSpPr>
          <p:nvPr>
            <p:ph type="ftr" sz="quarter" idx="11"/>
          </p:nvPr>
        </p:nvSpPr>
        <p:spPr/>
        <p:txBody>
          <a:bodyPr/>
          <a:lstStyle/>
          <a:p>
            <a:r>
              <a:rPr lang="it-IT"/>
              <a:t>Luisa Occhiuto, University of Calabria</a:t>
            </a:r>
          </a:p>
        </p:txBody>
      </p:sp>
      <p:sp>
        <p:nvSpPr>
          <p:cNvPr id="6" name="Slide Number Placeholder 5"/>
          <p:cNvSpPr>
            <a:spLocks noGrp="1"/>
          </p:cNvSpPr>
          <p:nvPr>
            <p:ph type="sldNum" sz="quarter" idx="12"/>
          </p:nvPr>
        </p:nvSpPr>
        <p:spPr/>
        <p:txBody>
          <a:bodyPr/>
          <a:lstStyle/>
          <a:p>
            <a:fld id="{9649685B-2E8A-4DF0-8803-1C2A01BC8147}"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9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50FAB96-4232-4BD3-B7CD-55A02CE6D287}" type="datetime1">
              <a:rPr lang="it-IT" smtClean="0"/>
              <a:t>23/07/2023</a:t>
            </a:fld>
            <a:endParaRPr lang="it-IT"/>
          </a:p>
        </p:txBody>
      </p:sp>
      <p:sp>
        <p:nvSpPr>
          <p:cNvPr id="6" name="Footer Placeholder 5"/>
          <p:cNvSpPr>
            <a:spLocks noGrp="1"/>
          </p:cNvSpPr>
          <p:nvPr>
            <p:ph type="ftr" sz="quarter" idx="11"/>
          </p:nvPr>
        </p:nvSpPr>
        <p:spPr/>
        <p:txBody>
          <a:bodyPr/>
          <a:lstStyle/>
          <a:p>
            <a:r>
              <a:rPr lang="it-IT"/>
              <a:t>Luisa Occhiuto, University of Calabria</a:t>
            </a:r>
          </a:p>
        </p:txBody>
      </p:sp>
      <p:sp>
        <p:nvSpPr>
          <p:cNvPr id="7" name="Slide Number Placeholder 6"/>
          <p:cNvSpPr>
            <a:spLocks noGrp="1"/>
          </p:cNvSpPr>
          <p:nvPr>
            <p:ph type="sldNum" sz="quarter" idx="12"/>
          </p:nvPr>
        </p:nvSpPr>
        <p:spPr/>
        <p:txBody>
          <a:bodyPr/>
          <a:lstStyle/>
          <a:p>
            <a:fld id="{9649685B-2E8A-4DF0-8803-1C2A01BC8147}" type="slidenum">
              <a:rPr lang="it-IT" smtClean="0"/>
              <a:t>‹N›</a:t>
            </a:fld>
            <a:endParaRPr lang="it-IT"/>
          </a:p>
        </p:txBody>
      </p:sp>
    </p:spTree>
    <p:extLst>
      <p:ext uri="{BB962C8B-B14F-4D97-AF65-F5344CB8AC3E}">
        <p14:creationId xmlns:p14="http://schemas.microsoft.com/office/powerpoint/2010/main" val="153235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D9E68D8-59DB-4D48-BE38-27573E1DC21C}" type="datetime1">
              <a:rPr lang="it-IT" smtClean="0"/>
              <a:t>23/07/2023</a:t>
            </a:fld>
            <a:endParaRPr lang="it-IT"/>
          </a:p>
        </p:txBody>
      </p:sp>
      <p:sp>
        <p:nvSpPr>
          <p:cNvPr id="8" name="Footer Placeholder 7"/>
          <p:cNvSpPr>
            <a:spLocks noGrp="1"/>
          </p:cNvSpPr>
          <p:nvPr>
            <p:ph type="ftr" sz="quarter" idx="11"/>
          </p:nvPr>
        </p:nvSpPr>
        <p:spPr/>
        <p:txBody>
          <a:bodyPr/>
          <a:lstStyle/>
          <a:p>
            <a:r>
              <a:rPr lang="it-IT"/>
              <a:t>Luisa Occhiuto, University of Calabria</a:t>
            </a:r>
          </a:p>
        </p:txBody>
      </p:sp>
      <p:sp>
        <p:nvSpPr>
          <p:cNvPr id="9" name="Slide Number Placeholder 8"/>
          <p:cNvSpPr>
            <a:spLocks noGrp="1"/>
          </p:cNvSpPr>
          <p:nvPr>
            <p:ph type="sldNum" sz="quarter" idx="12"/>
          </p:nvPr>
        </p:nvSpPr>
        <p:spPr/>
        <p:txBody>
          <a:bodyPr/>
          <a:lstStyle/>
          <a:p>
            <a:fld id="{9649685B-2E8A-4DF0-8803-1C2A01BC8147}" type="slidenum">
              <a:rPr lang="it-IT" smtClean="0"/>
              <a:t>‹N›</a:t>
            </a:fld>
            <a:endParaRPr lang="it-IT"/>
          </a:p>
        </p:txBody>
      </p:sp>
    </p:spTree>
    <p:extLst>
      <p:ext uri="{BB962C8B-B14F-4D97-AF65-F5344CB8AC3E}">
        <p14:creationId xmlns:p14="http://schemas.microsoft.com/office/powerpoint/2010/main" val="278149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308B80B-F1CB-4130-A2AA-3326A2B80AD6}" type="datetime1">
              <a:rPr lang="it-IT" smtClean="0"/>
              <a:t>23/07/2023</a:t>
            </a:fld>
            <a:endParaRPr lang="it-IT"/>
          </a:p>
        </p:txBody>
      </p:sp>
      <p:sp>
        <p:nvSpPr>
          <p:cNvPr id="4" name="Footer Placeholder 3"/>
          <p:cNvSpPr>
            <a:spLocks noGrp="1"/>
          </p:cNvSpPr>
          <p:nvPr>
            <p:ph type="ftr" sz="quarter" idx="11"/>
          </p:nvPr>
        </p:nvSpPr>
        <p:spPr/>
        <p:txBody>
          <a:bodyPr/>
          <a:lstStyle/>
          <a:p>
            <a:r>
              <a:rPr lang="it-IT"/>
              <a:t>Luisa Occhiuto, University of Calabria</a:t>
            </a:r>
          </a:p>
        </p:txBody>
      </p:sp>
      <p:sp>
        <p:nvSpPr>
          <p:cNvPr id="5" name="Slide Number Placeholder 4"/>
          <p:cNvSpPr>
            <a:spLocks noGrp="1"/>
          </p:cNvSpPr>
          <p:nvPr>
            <p:ph type="sldNum" sz="quarter" idx="12"/>
          </p:nvPr>
        </p:nvSpPr>
        <p:spPr/>
        <p:txBody>
          <a:bodyPr/>
          <a:lstStyle/>
          <a:p>
            <a:fld id="{9649685B-2E8A-4DF0-8803-1C2A01BC8147}" type="slidenum">
              <a:rPr lang="it-IT" smtClean="0"/>
              <a:t>‹N›</a:t>
            </a:fld>
            <a:endParaRPr lang="it-IT"/>
          </a:p>
        </p:txBody>
      </p:sp>
    </p:spTree>
    <p:extLst>
      <p:ext uri="{BB962C8B-B14F-4D97-AF65-F5344CB8AC3E}">
        <p14:creationId xmlns:p14="http://schemas.microsoft.com/office/powerpoint/2010/main" val="266025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905D3E0-0183-4F4A-983E-09090B99DCB0}" type="datetime1">
              <a:rPr lang="it-IT" smtClean="0"/>
              <a:t>23/07/2023</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r>
              <a:rPr lang="it-IT"/>
              <a:t>Luisa Occhiuto, University of Calabria</a:t>
            </a:r>
          </a:p>
        </p:txBody>
      </p:sp>
      <p:sp>
        <p:nvSpPr>
          <p:cNvPr id="9" name="Slide Number Placeholder 8"/>
          <p:cNvSpPr>
            <a:spLocks noGrp="1"/>
          </p:cNvSpPr>
          <p:nvPr>
            <p:ph type="sldNum" sz="quarter" idx="12"/>
          </p:nvPr>
        </p:nvSpPr>
        <p:spPr/>
        <p:txBody>
          <a:bodyPr/>
          <a:lstStyle/>
          <a:p>
            <a:fld id="{9649685B-2E8A-4DF0-8803-1C2A01BC8147}" type="slidenum">
              <a:rPr lang="it-IT" smtClean="0"/>
              <a:t>‹N›</a:t>
            </a:fld>
            <a:endParaRPr lang="it-IT"/>
          </a:p>
        </p:txBody>
      </p:sp>
    </p:spTree>
    <p:extLst>
      <p:ext uri="{BB962C8B-B14F-4D97-AF65-F5344CB8AC3E}">
        <p14:creationId xmlns:p14="http://schemas.microsoft.com/office/powerpoint/2010/main" val="293583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AF065B6-39BA-47D0-BAD1-91189D16B1F7}" type="datetime1">
              <a:rPr lang="it-IT" smtClean="0"/>
              <a:t>23/07/2023</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it-IT"/>
              <a:t>Luisa Occhiuto, University of Calabria</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649685B-2E8A-4DF0-8803-1C2A01BC8147}" type="slidenum">
              <a:rPr lang="it-IT" smtClean="0"/>
              <a:t>‹N›</a:t>
            </a:fld>
            <a:endParaRPr lang="it-IT"/>
          </a:p>
        </p:txBody>
      </p:sp>
    </p:spTree>
    <p:extLst>
      <p:ext uri="{BB962C8B-B14F-4D97-AF65-F5344CB8AC3E}">
        <p14:creationId xmlns:p14="http://schemas.microsoft.com/office/powerpoint/2010/main" val="244818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D8DEDFA-AED0-4D50-9ABE-67615FF9FFDD}" type="datetime1">
              <a:rPr lang="it-IT" smtClean="0"/>
              <a:t>23/07/2023</a:t>
            </a:fld>
            <a:endParaRPr lang="it-IT"/>
          </a:p>
        </p:txBody>
      </p:sp>
      <p:sp>
        <p:nvSpPr>
          <p:cNvPr id="6" name="Footer Placeholder 5"/>
          <p:cNvSpPr>
            <a:spLocks noGrp="1"/>
          </p:cNvSpPr>
          <p:nvPr>
            <p:ph type="ftr" sz="quarter" idx="11"/>
          </p:nvPr>
        </p:nvSpPr>
        <p:spPr/>
        <p:txBody>
          <a:bodyPr/>
          <a:lstStyle/>
          <a:p>
            <a:r>
              <a:rPr lang="it-IT"/>
              <a:t>Luisa Occhiuto, University of Calabria</a:t>
            </a:r>
          </a:p>
        </p:txBody>
      </p:sp>
      <p:sp>
        <p:nvSpPr>
          <p:cNvPr id="7" name="Slide Number Placeholder 6"/>
          <p:cNvSpPr>
            <a:spLocks noGrp="1"/>
          </p:cNvSpPr>
          <p:nvPr>
            <p:ph type="sldNum" sz="quarter" idx="12"/>
          </p:nvPr>
        </p:nvSpPr>
        <p:spPr/>
        <p:txBody>
          <a:bodyPr/>
          <a:lstStyle/>
          <a:p>
            <a:fld id="{9649685B-2E8A-4DF0-8803-1C2A01BC8147}" type="slidenum">
              <a:rPr lang="it-IT" smtClean="0"/>
              <a:t>‹N›</a:t>
            </a:fld>
            <a:endParaRPr lang="it-IT"/>
          </a:p>
        </p:txBody>
      </p:sp>
    </p:spTree>
    <p:extLst>
      <p:ext uri="{BB962C8B-B14F-4D97-AF65-F5344CB8AC3E}">
        <p14:creationId xmlns:p14="http://schemas.microsoft.com/office/powerpoint/2010/main" val="3856289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8A543A-FC08-4158-9CCE-770274D5A5A3}" type="datetime1">
              <a:rPr lang="it-IT" smtClean="0"/>
              <a:t>23/07/2023</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it-IT"/>
              <a:t>Luisa Occhiuto, University of Calabria</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3ACAA37-33E7-4153-B2A3-6E8E4FE42792}"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3787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30BC3F-B845-6595-321B-4B215BB79848}"/>
              </a:ext>
            </a:extLst>
          </p:cNvPr>
          <p:cNvSpPr>
            <a:spLocks noGrp="1"/>
          </p:cNvSpPr>
          <p:nvPr>
            <p:ph type="ctrTitle"/>
          </p:nvPr>
        </p:nvSpPr>
        <p:spPr/>
        <p:txBody>
          <a:bodyPr/>
          <a:lstStyle/>
          <a:p>
            <a:r>
              <a:rPr lang="it-IT" b="1" dirty="0" err="1"/>
              <a:t>SiPMs</a:t>
            </a:r>
            <a:r>
              <a:rPr lang="it-IT" b="1" dirty="0"/>
              <a:t> </a:t>
            </a:r>
            <a:r>
              <a:rPr lang="it-IT" b="1" dirty="0" err="1"/>
              <a:t>characterisation</a:t>
            </a:r>
            <a:endParaRPr lang="it-IT" b="1" dirty="0"/>
          </a:p>
        </p:txBody>
      </p:sp>
      <p:sp>
        <p:nvSpPr>
          <p:cNvPr id="3" name="Sottotitolo 2">
            <a:extLst>
              <a:ext uri="{FF2B5EF4-FFF2-40B4-BE49-F238E27FC236}">
                <a16:creationId xmlns:a16="http://schemas.microsoft.com/office/drawing/2014/main" id="{110E7CA1-E4F4-332E-9B9C-244879790090}"/>
              </a:ext>
            </a:extLst>
          </p:cNvPr>
          <p:cNvSpPr>
            <a:spLocks noGrp="1"/>
          </p:cNvSpPr>
          <p:nvPr>
            <p:ph type="subTitle" idx="1"/>
          </p:nvPr>
        </p:nvSpPr>
        <p:spPr/>
        <p:txBody>
          <a:bodyPr>
            <a:normAutofit/>
          </a:bodyPr>
          <a:lstStyle/>
          <a:p>
            <a:pPr algn="ctr"/>
            <a:r>
              <a:rPr lang="it-IT" dirty="0"/>
              <a:t>Luisa occhiuto,</a:t>
            </a:r>
          </a:p>
          <a:p>
            <a:pPr algn="ctr"/>
            <a:r>
              <a:rPr lang="it-IT" dirty="0"/>
              <a:t> </a:t>
            </a:r>
            <a:r>
              <a:rPr lang="it-IT" dirty="0" err="1"/>
              <a:t>universiTy</a:t>
            </a:r>
            <a:r>
              <a:rPr lang="it-IT" dirty="0"/>
              <a:t> of </a:t>
            </a:r>
            <a:r>
              <a:rPr lang="it-IT" dirty="0" err="1"/>
              <a:t>calabria</a:t>
            </a:r>
            <a:r>
              <a:rPr lang="it-IT" dirty="0"/>
              <a:t>&amp; INFN COSENZA, </a:t>
            </a:r>
            <a:r>
              <a:rPr lang="it-IT" dirty="0" err="1"/>
              <a:t>july</a:t>
            </a:r>
            <a:r>
              <a:rPr lang="it-IT" dirty="0"/>
              <a:t> 2023</a:t>
            </a:r>
          </a:p>
        </p:txBody>
      </p:sp>
      <p:sp>
        <p:nvSpPr>
          <p:cNvPr id="8" name="Segnaposto numero diapositiva 7">
            <a:extLst>
              <a:ext uri="{FF2B5EF4-FFF2-40B4-BE49-F238E27FC236}">
                <a16:creationId xmlns:a16="http://schemas.microsoft.com/office/drawing/2014/main" id="{FA1F77D0-70BC-6549-ABFE-FB6EAFE99AA0}"/>
              </a:ext>
            </a:extLst>
          </p:cNvPr>
          <p:cNvSpPr>
            <a:spLocks noGrp="1"/>
          </p:cNvSpPr>
          <p:nvPr>
            <p:ph type="sldNum" sz="quarter" idx="12"/>
          </p:nvPr>
        </p:nvSpPr>
        <p:spPr/>
        <p:txBody>
          <a:bodyPr/>
          <a:lstStyle/>
          <a:p>
            <a:fld id="{9649685B-2E8A-4DF0-8803-1C2A01BC8147}" type="slidenum">
              <a:rPr lang="it-IT" smtClean="0"/>
              <a:t>1</a:t>
            </a:fld>
            <a:endParaRPr lang="it-IT"/>
          </a:p>
        </p:txBody>
      </p:sp>
      <p:pic>
        <p:nvPicPr>
          <p:cNvPr id="4" name="Immagine 3" descr="Immagine che contiene testo, Carattere, logo, Elementi grafici&#10;&#10;Descrizione generata automaticamente">
            <a:extLst>
              <a:ext uri="{FF2B5EF4-FFF2-40B4-BE49-F238E27FC236}">
                <a16:creationId xmlns:a16="http://schemas.microsoft.com/office/drawing/2014/main" id="{45A9FB20-792A-D7DD-1A33-BEDCDF302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56" y="157654"/>
            <a:ext cx="3265713" cy="2348516"/>
          </a:xfrm>
          <a:prstGeom prst="rect">
            <a:avLst/>
          </a:prstGeom>
          <a:ln>
            <a:noFill/>
          </a:ln>
          <a:effectLst>
            <a:softEdge rad="112500"/>
          </a:effectLst>
        </p:spPr>
      </p:pic>
      <p:pic>
        <p:nvPicPr>
          <p:cNvPr id="5" name="Immagine 4" descr="Immagine che contiene Carattere, testo, logo, Elementi grafici&#10;&#10;Descrizione generata automaticamente">
            <a:extLst>
              <a:ext uri="{FF2B5EF4-FFF2-40B4-BE49-F238E27FC236}">
                <a16:creationId xmlns:a16="http://schemas.microsoft.com/office/drawing/2014/main" id="{77C6FE0B-4A40-2333-897E-575523425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288" y="157654"/>
            <a:ext cx="3131856" cy="2149974"/>
          </a:xfrm>
          <a:prstGeom prst="rect">
            <a:avLst/>
          </a:prstGeom>
          <a:ln>
            <a:noFill/>
          </a:ln>
          <a:effectLst>
            <a:softEdge rad="112500"/>
          </a:effectLst>
        </p:spPr>
      </p:pic>
      <p:pic>
        <p:nvPicPr>
          <p:cNvPr id="6" name="Immagine 5">
            <a:extLst>
              <a:ext uri="{FF2B5EF4-FFF2-40B4-BE49-F238E27FC236}">
                <a16:creationId xmlns:a16="http://schemas.microsoft.com/office/drawing/2014/main" id="{25330EF0-D7E2-93E8-866B-A67D83F9B643}"/>
              </a:ext>
            </a:extLst>
          </p:cNvPr>
          <p:cNvPicPr>
            <a:picLocks noChangeAspect="1"/>
          </p:cNvPicPr>
          <p:nvPr/>
        </p:nvPicPr>
        <p:blipFill>
          <a:blip r:embed="rId4"/>
          <a:stretch>
            <a:fillRect/>
          </a:stretch>
        </p:blipFill>
        <p:spPr>
          <a:xfrm>
            <a:off x="4988328" y="449744"/>
            <a:ext cx="2079222" cy="1160280"/>
          </a:xfrm>
          <a:prstGeom prst="rect">
            <a:avLst/>
          </a:prstGeom>
        </p:spPr>
      </p:pic>
      <p:sp>
        <p:nvSpPr>
          <p:cNvPr id="7" name="Segnaposto piè di pagina 6">
            <a:extLst>
              <a:ext uri="{FF2B5EF4-FFF2-40B4-BE49-F238E27FC236}">
                <a16:creationId xmlns:a16="http://schemas.microsoft.com/office/drawing/2014/main" id="{7F5D60D9-F3BC-1627-84F2-672CCFCB17FB}"/>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3822428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10</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311020" y="2601514"/>
            <a:ext cx="5546856" cy="2270620"/>
          </a:xfrm>
        </p:spPr>
        <p:txBody>
          <a:bodyPr/>
          <a:lstStyle/>
          <a:p>
            <a:r>
              <a:rPr lang="it-IT" dirty="0" err="1"/>
              <a:t>We</a:t>
            </a:r>
            <a:r>
              <a:rPr lang="it-IT" dirty="0"/>
              <a:t> take 2 </a:t>
            </a:r>
            <a:r>
              <a:rPr lang="it-IT" dirty="0" err="1"/>
              <a:t>types</a:t>
            </a:r>
            <a:r>
              <a:rPr lang="it-IT" dirty="0"/>
              <a:t> of </a:t>
            </a:r>
            <a:r>
              <a:rPr lang="it-IT" dirty="0" err="1"/>
              <a:t>measurements</a:t>
            </a:r>
            <a:r>
              <a:rPr lang="it-IT" dirty="0"/>
              <a:t>:</a:t>
            </a:r>
          </a:p>
          <a:p>
            <a:pPr marL="457200" indent="-457200">
              <a:buFont typeface="+mj-lt"/>
              <a:buAutoNum type="arabicPeriod"/>
            </a:pPr>
            <a:r>
              <a:rPr lang="en-US"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use a setup specifically designed for measuring </a:t>
            </a: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dark count rate (DCR) </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a function of </a:t>
            </a: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reverse bias voltage</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perform measurements of </a:t>
            </a: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dark current </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a function of </a:t>
            </a: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reverse bias voltage</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pic>
        <p:nvPicPr>
          <p:cNvPr id="5" name="Immagine 4" descr="Immagine che contiene elettronica, macchina, Impianto elettrico, Ingegneria elettronica&#10;&#10;Descrizione generata automaticamente">
            <a:extLst>
              <a:ext uri="{FF2B5EF4-FFF2-40B4-BE49-F238E27FC236}">
                <a16:creationId xmlns:a16="http://schemas.microsoft.com/office/drawing/2014/main" id="{97B06E5F-6785-67C6-47BF-9EEDF945F7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831"/>
          <a:stretch/>
        </p:blipFill>
        <p:spPr>
          <a:xfrm>
            <a:off x="5971038" y="1920380"/>
            <a:ext cx="5909942" cy="3863702"/>
          </a:xfrm>
          <a:prstGeom prst="rect">
            <a:avLst/>
          </a:prstGeom>
        </p:spPr>
      </p:pic>
      <p:cxnSp>
        <p:nvCxnSpPr>
          <p:cNvPr id="7" name="Connettore 2 6">
            <a:extLst>
              <a:ext uri="{FF2B5EF4-FFF2-40B4-BE49-F238E27FC236}">
                <a16:creationId xmlns:a16="http://schemas.microsoft.com/office/drawing/2014/main" id="{2E6EE76F-2223-74AB-0A08-8941595DBC86}"/>
              </a:ext>
            </a:extLst>
          </p:cNvPr>
          <p:cNvCxnSpPr>
            <a:cxnSpLocks/>
          </p:cNvCxnSpPr>
          <p:nvPr/>
        </p:nvCxnSpPr>
        <p:spPr>
          <a:xfrm>
            <a:off x="5360437" y="3736824"/>
            <a:ext cx="2094722" cy="113531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64E39DD8-F063-83B8-A74E-A6A0FB33608F}"/>
              </a:ext>
            </a:extLst>
          </p:cNvPr>
          <p:cNvSpPr txBox="1"/>
          <p:nvPr/>
        </p:nvSpPr>
        <p:spPr>
          <a:xfrm>
            <a:off x="466531" y="1091511"/>
            <a:ext cx="9787813" cy="646331"/>
          </a:xfrm>
          <a:prstGeom prst="rect">
            <a:avLst/>
          </a:prstGeom>
          <a:noFill/>
        </p:spPr>
        <p:txBody>
          <a:bodyPr wrap="square" rtlCol="0">
            <a:spAutoFit/>
          </a:bodyPr>
          <a:lstStyle/>
          <a:p>
            <a:r>
              <a:rPr lang="it-IT" sz="3600" b="1" dirty="0"/>
              <a:t>EXPERIMENTAL SETUP AT THE CALABRIA U. </a:t>
            </a:r>
          </a:p>
        </p:txBody>
      </p:sp>
      <p:sp>
        <p:nvSpPr>
          <p:cNvPr id="9" name="Segnaposto piè di pagina 8">
            <a:extLst>
              <a:ext uri="{FF2B5EF4-FFF2-40B4-BE49-F238E27FC236}">
                <a16:creationId xmlns:a16="http://schemas.microsoft.com/office/drawing/2014/main" id="{86AA7F7F-6453-7119-1512-5015DAE38B00}"/>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206864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elettronica, interno, Impianto elettrico, cavo&#10;&#10;Descrizione generata automaticamente">
            <a:extLst>
              <a:ext uri="{FF2B5EF4-FFF2-40B4-BE49-F238E27FC236}">
                <a16:creationId xmlns:a16="http://schemas.microsoft.com/office/drawing/2014/main" id="{226E976F-CFB7-AED7-F445-28BDDE8E1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624" y="2165028"/>
            <a:ext cx="4839477" cy="3629608"/>
          </a:xfrm>
          <a:prstGeom prst="rect">
            <a:avLst/>
          </a:prstGeom>
        </p:spPr>
      </p:pic>
      <p:cxnSp>
        <p:nvCxnSpPr>
          <p:cNvPr id="7" name="Connettore 2 6">
            <a:extLst>
              <a:ext uri="{FF2B5EF4-FFF2-40B4-BE49-F238E27FC236}">
                <a16:creationId xmlns:a16="http://schemas.microsoft.com/office/drawing/2014/main" id="{2E6EE76F-2223-74AB-0A08-8941595DBC86}"/>
              </a:ext>
            </a:extLst>
          </p:cNvPr>
          <p:cNvCxnSpPr>
            <a:cxnSpLocks/>
          </p:cNvCxnSpPr>
          <p:nvPr/>
        </p:nvCxnSpPr>
        <p:spPr>
          <a:xfrm>
            <a:off x="5150498" y="4317290"/>
            <a:ext cx="2258009" cy="23326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11</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3"/>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646922" y="2433217"/>
            <a:ext cx="5546856" cy="2270620"/>
          </a:xfrm>
        </p:spPr>
        <p:txBody>
          <a:bodyPr/>
          <a:lstStyle/>
          <a:p>
            <a:r>
              <a:rPr lang="it-IT" dirty="0" err="1"/>
              <a:t>We</a:t>
            </a:r>
            <a:r>
              <a:rPr lang="it-IT" dirty="0"/>
              <a:t> </a:t>
            </a:r>
            <a:r>
              <a:rPr lang="it-IT" dirty="0" err="1"/>
              <a:t>want</a:t>
            </a:r>
            <a:r>
              <a:rPr lang="it-IT" dirty="0"/>
              <a:t> to </a:t>
            </a:r>
            <a:r>
              <a:rPr lang="it-IT" dirty="0" err="1"/>
              <a:t>conduct</a:t>
            </a:r>
            <a:r>
              <a:rPr lang="it-IT" dirty="0"/>
              <a:t> 2 </a:t>
            </a:r>
            <a:r>
              <a:rPr lang="it-IT" dirty="0" err="1"/>
              <a:t>types</a:t>
            </a:r>
            <a:r>
              <a:rPr lang="it-IT" dirty="0"/>
              <a:t> of </a:t>
            </a:r>
            <a:r>
              <a:rPr lang="it-IT" dirty="0" err="1"/>
              <a:t>of</a:t>
            </a:r>
            <a:r>
              <a:rPr lang="it-IT" dirty="0"/>
              <a:t> </a:t>
            </a:r>
            <a:r>
              <a:rPr lang="it-IT" dirty="0" err="1"/>
              <a:t>measurements</a:t>
            </a:r>
            <a:r>
              <a:rPr lang="it-IT" dirty="0"/>
              <a:t>:</a:t>
            </a:r>
          </a:p>
          <a:p>
            <a:pPr marL="457200" indent="-457200">
              <a:buFont typeface="+mj-lt"/>
              <a:buAutoNum type="arabicPeriod"/>
            </a:pPr>
            <a:r>
              <a:rPr lang="en-US"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use a setup specifically designed for measuring </a:t>
            </a: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dark count rate (DCR) </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a function of </a:t>
            </a: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reverse bias voltage</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perform measurements of </a:t>
            </a: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dark current </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a function of </a:t>
            </a: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reverse bias voltage</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
        <p:nvSpPr>
          <p:cNvPr id="2" name="CasellaDiTesto 1">
            <a:extLst>
              <a:ext uri="{FF2B5EF4-FFF2-40B4-BE49-F238E27FC236}">
                <a16:creationId xmlns:a16="http://schemas.microsoft.com/office/drawing/2014/main" id="{4630C719-1728-46EA-B448-9CC8265694A3}"/>
              </a:ext>
            </a:extLst>
          </p:cNvPr>
          <p:cNvSpPr txBox="1"/>
          <p:nvPr/>
        </p:nvSpPr>
        <p:spPr>
          <a:xfrm>
            <a:off x="466531" y="1091511"/>
            <a:ext cx="9787813" cy="646331"/>
          </a:xfrm>
          <a:prstGeom prst="rect">
            <a:avLst/>
          </a:prstGeom>
          <a:noFill/>
        </p:spPr>
        <p:txBody>
          <a:bodyPr wrap="square" rtlCol="0">
            <a:spAutoFit/>
          </a:bodyPr>
          <a:lstStyle/>
          <a:p>
            <a:r>
              <a:rPr lang="it-IT" sz="3600" b="1" dirty="0"/>
              <a:t>EXPERIMENTAL SETUP AT THE CALABRIA U. </a:t>
            </a:r>
          </a:p>
        </p:txBody>
      </p:sp>
      <p:sp>
        <p:nvSpPr>
          <p:cNvPr id="8" name="Segnaposto piè di pagina 7">
            <a:extLst>
              <a:ext uri="{FF2B5EF4-FFF2-40B4-BE49-F238E27FC236}">
                <a16:creationId xmlns:a16="http://schemas.microsoft.com/office/drawing/2014/main" id="{9FF3C42E-6107-0E71-94A5-E35DC778AF8A}"/>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118209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12</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562945" y="1836405"/>
            <a:ext cx="7060165" cy="4452428"/>
          </a:xfrm>
        </p:spPr>
        <p:txBody>
          <a:bodyPr>
            <a:normAutofit fontScale="85000" lnSpcReduction="10000"/>
          </a:bodyPr>
          <a:lstStyle/>
          <a:p>
            <a:pPr marL="342900" indent="-342900" algn="just">
              <a:buFont typeface="Wingdings" panose="05000000000000000000" pitchFamily="2" charset="2"/>
              <a:buChar char="§"/>
            </a:pPr>
            <a:r>
              <a:rPr lang="en-US" dirty="0"/>
              <a:t>5 Boards on which </a:t>
            </a:r>
            <a:r>
              <a:rPr lang="en-US" b="1" dirty="0" err="1"/>
              <a:t>SiPMs</a:t>
            </a:r>
            <a:r>
              <a:rPr lang="en-US" dirty="0"/>
              <a:t> are mounted</a:t>
            </a:r>
          </a:p>
          <a:p>
            <a:pPr marL="342900" indent="-342900" algn="just">
              <a:buFont typeface="Wingdings" panose="05000000000000000000" pitchFamily="2" charset="2"/>
              <a:buChar char="§"/>
            </a:pPr>
            <a:r>
              <a:rPr lang="en-US" dirty="0">
                <a:highlight>
                  <a:srgbClr val="00FFFF"/>
                </a:highlight>
              </a:rPr>
              <a:t>Custom made </a:t>
            </a:r>
            <a:r>
              <a:rPr lang="en-US" b="1" dirty="0">
                <a:highlight>
                  <a:srgbClr val="00FFFF"/>
                </a:highlight>
              </a:rPr>
              <a:t>portable Peltier box</a:t>
            </a:r>
          </a:p>
          <a:p>
            <a:pPr marL="342900" indent="-342900" algn="just">
              <a:buFont typeface="Wingdings" panose="05000000000000000000" pitchFamily="2" charset="2"/>
              <a:buChar char="§"/>
            </a:pPr>
            <a:r>
              <a:rPr lang="en-US" b="1" dirty="0"/>
              <a:t>Ultra pure Air </a:t>
            </a:r>
            <a:r>
              <a:rPr lang="en-US" dirty="0"/>
              <a:t>tanks used</a:t>
            </a:r>
            <a:r>
              <a:rPr lang="en-US" b="1" dirty="0"/>
              <a:t> </a:t>
            </a:r>
            <a:r>
              <a:rPr lang="en-US" dirty="0"/>
              <a:t>to control the humidity in the inner box</a:t>
            </a:r>
          </a:p>
          <a:p>
            <a:pPr marL="342900" indent="-342900" algn="just">
              <a:buFont typeface="Wingdings" panose="05000000000000000000" pitchFamily="2" charset="2"/>
              <a:buChar char="§"/>
            </a:pPr>
            <a:r>
              <a:rPr lang="en-US" dirty="0"/>
              <a:t>1 </a:t>
            </a:r>
            <a:r>
              <a:rPr lang="en-US" b="1" dirty="0"/>
              <a:t>Adapter board </a:t>
            </a:r>
            <a:r>
              <a:rPr lang="en-US" dirty="0"/>
              <a:t>to regulate the voltage supplied to the </a:t>
            </a:r>
            <a:r>
              <a:rPr lang="en-US" dirty="0" err="1"/>
              <a:t>SiPMs</a:t>
            </a:r>
            <a:endParaRPr lang="en-US" dirty="0"/>
          </a:p>
          <a:p>
            <a:pPr marL="342900" indent="-342900" algn="just">
              <a:buFont typeface="Wingdings" panose="05000000000000000000" pitchFamily="2" charset="2"/>
              <a:buChar char="§"/>
            </a:pPr>
            <a:r>
              <a:rPr lang="en-US" dirty="0"/>
              <a:t>1 </a:t>
            </a:r>
            <a:r>
              <a:rPr lang="en-US" b="1" dirty="0"/>
              <a:t>ALCOR board </a:t>
            </a:r>
            <a:r>
              <a:rPr lang="en-US" dirty="0"/>
              <a:t>for the data acquisition</a:t>
            </a:r>
          </a:p>
          <a:p>
            <a:pPr marL="342900" indent="-342900" algn="just">
              <a:buFont typeface="Wingdings" panose="05000000000000000000" pitchFamily="2" charset="2"/>
              <a:buChar char="§"/>
            </a:pPr>
            <a:r>
              <a:rPr lang="en-US" dirty="0">
                <a:highlight>
                  <a:srgbClr val="00FFFF"/>
                </a:highlight>
              </a:rPr>
              <a:t>A digital-output relative humidity and temperature </a:t>
            </a:r>
            <a:r>
              <a:rPr lang="en-US" b="1" dirty="0">
                <a:highlight>
                  <a:srgbClr val="00FFFF"/>
                </a:highlight>
              </a:rPr>
              <a:t>sensor DHT11</a:t>
            </a:r>
            <a:r>
              <a:rPr lang="en-US" dirty="0">
                <a:highlight>
                  <a:srgbClr val="00FFFF"/>
                </a:highlight>
              </a:rPr>
              <a:t>, readout by an </a:t>
            </a:r>
            <a:r>
              <a:rPr lang="en-US" b="1" dirty="0">
                <a:highlight>
                  <a:srgbClr val="00FFFF"/>
                </a:highlight>
              </a:rPr>
              <a:t>Arduino board</a:t>
            </a:r>
            <a:endParaRPr lang="en-US" dirty="0">
              <a:highlight>
                <a:srgbClr val="00FFFF"/>
              </a:highlight>
            </a:endParaRPr>
          </a:p>
          <a:p>
            <a:pPr marL="342900" indent="-342900" algn="just">
              <a:buFont typeface="Wingdings" panose="05000000000000000000" pitchFamily="2" charset="2"/>
              <a:buChar char="§"/>
            </a:pPr>
            <a:r>
              <a:rPr lang="en-US" dirty="0"/>
              <a:t>A </a:t>
            </a:r>
            <a:r>
              <a:rPr lang="en-US" b="1" dirty="0"/>
              <a:t>Master Logic board </a:t>
            </a:r>
            <a:r>
              <a:rPr lang="en-US" dirty="0"/>
              <a:t>for communication with the Adapter board</a:t>
            </a:r>
          </a:p>
          <a:p>
            <a:pPr marL="342900" indent="-342900" algn="just">
              <a:buFont typeface="Wingdings" panose="05000000000000000000" pitchFamily="2" charset="2"/>
              <a:buChar char="§"/>
            </a:pPr>
            <a:r>
              <a:rPr lang="en-US" dirty="0"/>
              <a:t>A </a:t>
            </a:r>
            <a:r>
              <a:rPr lang="en-US" b="1" dirty="0"/>
              <a:t>FPGA</a:t>
            </a:r>
            <a:r>
              <a:rPr lang="en-US" dirty="0"/>
              <a:t> to program and read the ALCOR data</a:t>
            </a:r>
          </a:p>
          <a:p>
            <a:pPr marL="342900" indent="-342900" algn="just">
              <a:buFont typeface="Wingdings" panose="05000000000000000000" pitchFamily="2" charset="2"/>
              <a:buChar char="§"/>
            </a:pPr>
            <a:r>
              <a:rPr lang="en-US" b="1" dirty="0"/>
              <a:t>PLH250-P power supply </a:t>
            </a:r>
            <a:r>
              <a:rPr lang="en-US" dirty="0"/>
              <a:t>used to bring the high voltage to the sensors </a:t>
            </a:r>
          </a:p>
          <a:p>
            <a:pPr marL="342900" indent="-342900" algn="just">
              <a:buFont typeface="Wingdings" panose="05000000000000000000" pitchFamily="2" charset="2"/>
              <a:buChar char="§"/>
            </a:pPr>
            <a:r>
              <a:rPr lang="en-US" b="1" dirty="0"/>
              <a:t>QL355TP power supply </a:t>
            </a:r>
            <a:r>
              <a:rPr lang="en-US" dirty="0"/>
              <a:t>for the front-end boards</a:t>
            </a:r>
          </a:p>
          <a:p>
            <a:pPr marL="342900" indent="-342900" algn="just">
              <a:buFont typeface="Wingdings" panose="05000000000000000000" pitchFamily="2" charset="2"/>
              <a:buChar char="§"/>
            </a:pPr>
            <a:r>
              <a:rPr lang="en-US" b="1" dirty="0"/>
              <a:t>TSX1820P power supply </a:t>
            </a:r>
            <a:r>
              <a:rPr lang="en-US" dirty="0"/>
              <a:t>used to bring power to the Peltier elements</a:t>
            </a:r>
          </a:p>
          <a:p>
            <a:pPr marL="0" indent="0">
              <a:buNone/>
            </a:pPr>
            <a:endParaRPr lang="it-IT" dirty="0"/>
          </a:p>
        </p:txBody>
      </p:sp>
      <p:pic>
        <p:nvPicPr>
          <p:cNvPr id="11" name="Immagine 10" descr="Immagine che contiene Ingegneria elettronica, Componente elettrico, Componente di circuito, Componente di circuito passivo&#10;&#10;Descrizione generata automaticamente">
            <a:extLst>
              <a:ext uri="{FF2B5EF4-FFF2-40B4-BE49-F238E27FC236}">
                <a16:creationId xmlns:a16="http://schemas.microsoft.com/office/drawing/2014/main" id="{399B7BF4-5E97-5E52-0C94-1187C7D39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7633" y="2153647"/>
            <a:ext cx="3104859" cy="3118150"/>
          </a:xfrm>
          <a:prstGeom prst="rect">
            <a:avLst/>
          </a:prstGeom>
        </p:spPr>
      </p:pic>
      <p:sp>
        <p:nvSpPr>
          <p:cNvPr id="13" name="CasellaDiTesto 12">
            <a:extLst>
              <a:ext uri="{FF2B5EF4-FFF2-40B4-BE49-F238E27FC236}">
                <a16:creationId xmlns:a16="http://schemas.microsoft.com/office/drawing/2014/main" id="{DEE92D58-A0AC-6E7D-7362-539221F47B7D}"/>
              </a:ext>
            </a:extLst>
          </p:cNvPr>
          <p:cNvSpPr txBox="1"/>
          <p:nvPr/>
        </p:nvSpPr>
        <p:spPr>
          <a:xfrm>
            <a:off x="436207" y="1360248"/>
            <a:ext cx="2941475" cy="369332"/>
          </a:xfrm>
          <a:prstGeom prst="rect">
            <a:avLst/>
          </a:prstGeom>
          <a:noFill/>
        </p:spPr>
        <p:txBody>
          <a:bodyPr wrap="square">
            <a:spAutoFit/>
          </a:bodyPr>
          <a:lstStyle/>
          <a:p>
            <a:pPr algn="just"/>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DCR setup</a:t>
            </a:r>
            <a:endParaRPr lang="en-US" dirty="0"/>
          </a:p>
        </p:txBody>
      </p:sp>
      <p:sp>
        <p:nvSpPr>
          <p:cNvPr id="2" name="Segnaposto piè di pagina 1">
            <a:extLst>
              <a:ext uri="{FF2B5EF4-FFF2-40B4-BE49-F238E27FC236}">
                <a16:creationId xmlns:a16="http://schemas.microsoft.com/office/drawing/2014/main" id="{A3E96C57-3747-8E7B-7B89-0DB0985A8A38}"/>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2907058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13</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562945" y="1836405"/>
            <a:ext cx="7060165" cy="4452428"/>
          </a:xfrm>
        </p:spPr>
        <p:txBody>
          <a:bodyPr>
            <a:normAutofit fontScale="85000" lnSpcReduction="10000"/>
          </a:bodyPr>
          <a:lstStyle/>
          <a:p>
            <a:pPr marL="342900" indent="-342900" algn="just">
              <a:buFont typeface="Wingdings" panose="05000000000000000000" pitchFamily="2" charset="2"/>
              <a:buChar char="§"/>
            </a:pPr>
            <a:r>
              <a:rPr lang="en-US" dirty="0"/>
              <a:t>7 Boards on which </a:t>
            </a:r>
            <a:r>
              <a:rPr lang="en-US" b="1" dirty="0" err="1"/>
              <a:t>SiPMs</a:t>
            </a:r>
            <a:r>
              <a:rPr lang="en-US" dirty="0"/>
              <a:t> are mounted</a:t>
            </a:r>
          </a:p>
          <a:p>
            <a:pPr marL="342900" indent="-342900" algn="just">
              <a:buFont typeface="Wingdings" panose="05000000000000000000" pitchFamily="2" charset="2"/>
              <a:buChar char="§"/>
            </a:pPr>
            <a:r>
              <a:rPr lang="en-US" dirty="0"/>
              <a:t>Custom made </a:t>
            </a:r>
            <a:r>
              <a:rPr lang="en-US" b="1" dirty="0"/>
              <a:t>portable Peltier box</a:t>
            </a:r>
          </a:p>
          <a:p>
            <a:pPr marL="342900" indent="-342900" algn="just">
              <a:buFont typeface="Wingdings" panose="05000000000000000000" pitchFamily="2" charset="2"/>
              <a:buChar char="§"/>
            </a:pPr>
            <a:r>
              <a:rPr lang="en-US" b="1" dirty="0"/>
              <a:t>Ultra pure Air </a:t>
            </a:r>
            <a:r>
              <a:rPr lang="en-US" dirty="0"/>
              <a:t>tanks used</a:t>
            </a:r>
            <a:r>
              <a:rPr lang="en-US" b="1" dirty="0"/>
              <a:t> </a:t>
            </a:r>
            <a:r>
              <a:rPr lang="en-US" dirty="0"/>
              <a:t>to control the humidity in the inner box</a:t>
            </a:r>
          </a:p>
          <a:p>
            <a:pPr marL="342900" indent="-342900" algn="just">
              <a:buFont typeface="Wingdings" panose="05000000000000000000" pitchFamily="2" charset="2"/>
              <a:buChar char="§"/>
            </a:pPr>
            <a:r>
              <a:rPr lang="en-US" dirty="0"/>
              <a:t>1 </a:t>
            </a:r>
            <a:r>
              <a:rPr lang="en-US" b="1" dirty="0"/>
              <a:t>Adapter board </a:t>
            </a:r>
            <a:r>
              <a:rPr lang="en-US" dirty="0"/>
              <a:t>to regulate the voltage supplied to the </a:t>
            </a:r>
            <a:r>
              <a:rPr lang="en-US" dirty="0" err="1"/>
              <a:t>SiPMs</a:t>
            </a:r>
            <a:endParaRPr lang="en-US" dirty="0"/>
          </a:p>
          <a:p>
            <a:pPr marL="342900" indent="-342900" algn="just">
              <a:buFont typeface="Wingdings" panose="05000000000000000000" pitchFamily="2" charset="2"/>
              <a:buChar char="§"/>
            </a:pPr>
            <a:r>
              <a:rPr lang="en-US" dirty="0">
                <a:highlight>
                  <a:srgbClr val="00FFFF"/>
                </a:highlight>
              </a:rPr>
              <a:t>1 </a:t>
            </a:r>
            <a:r>
              <a:rPr lang="en-US" b="1" dirty="0">
                <a:highlight>
                  <a:srgbClr val="00FFFF"/>
                </a:highlight>
              </a:rPr>
              <a:t>ALCOR board </a:t>
            </a:r>
            <a:r>
              <a:rPr lang="en-US" dirty="0">
                <a:highlight>
                  <a:srgbClr val="00FFFF"/>
                </a:highlight>
              </a:rPr>
              <a:t>for the data acquisition</a:t>
            </a:r>
          </a:p>
          <a:p>
            <a:pPr marL="342900" indent="-342900" algn="just">
              <a:buFont typeface="Wingdings" panose="05000000000000000000" pitchFamily="2" charset="2"/>
              <a:buChar char="§"/>
            </a:pPr>
            <a:r>
              <a:rPr lang="en-US" dirty="0"/>
              <a:t>A digital-output relative humidity and temperature </a:t>
            </a:r>
            <a:r>
              <a:rPr lang="en-US" b="1" dirty="0"/>
              <a:t>sensor DHT11</a:t>
            </a:r>
            <a:r>
              <a:rPr lang="en-US" dirty="0"/>
              <a:t>, readout by an </a:t>
            </a:r>
            <a:r>
              <a:rPr lang="en-US" b="1" dirty="0"/>
              <a:t>Arduino board</a:t>
            </a:r>
            <a:endParaRPr lang="en-US" dirty="0"/>
          </a:p>
          <a:p>
            <a:pPr marL="342900" indent="-342900" algn="just">
              <a:buFont typeface="Wingdings" panose="05000000000000000000" pitchFamily="2" charset="2"/>
              <a:buChar char="§"/>
            </a:pPr>
            <a:r>
              <a:rPr lang="en-US" dirty="0"/>
              <a:t>A </a:t>
            </a:r>
            <a:r>
              <a:rPr lang="en-US" b="1" dirty="0"/>
              <a:t>Master Logic board </a:t>
            </a:r>
            <a:r>
              <a:rPr lang="en-US" dirty="0"/>
              <a:t>for communication with the Adapter board</a:t>
            </a:r>
          </a:p>
          <a:p>
            <a:pPr marL="342900" indent="-342900" algn="just">
              <a:buFont typeface="Wingdings" panose="05000000000000000000" pitchFamily="2" charset="2"/>
              <a:buChar char="§"/>
            </a:pPr>
            <a:r>
              <a:rPr lang="en-US" dirty="0"/>
              <a:t>A </a:t>
            </a:r>
            <a:r>
              <a:rPr lang="en-US" b="1" dirty="0"/>
              <a:t>FPGA</a:t>
            </a:r>
            <a:r>
              <a:rPr lang="en-US" dirty="0"/>
              <a:t> to program and read the ALCOR data</a:t>
            </a:r>
          </a:p>
          <a:p>
            <a:pPr marL="342900" indent="-342900" algn="just">
              <a:buFont typeface="Wingdings" panose="05000000000000000000" pitchFamily="2" charset="2"/>
              <a:buChar char="§"/>
            </a:pPr>
            <a:r>
              <a:rPr lang="en-US" b="1" dirty="0"/>
              <a:t>PLH250-P power supply </a:t>
            </a:r>
            <a:r>
              <a:rPr lang="en-US" dirty="0"/>
              <a:t>used to bring the high voltage to the sensors </a:t>
            </a:r>
          </a:p>
          <a:p>
            <a:pPr marL="342900" indent="-342900" algn="just">
              <a:buFont typeface="Wingdings" panose="05000000000000000000" pitchFamily="2" charset="2"/>
              <a:buChar char="§"/>
            </a:pPr>
            <a:r>
              <a:rPr lang="en-US" b="1" dirty="0"/>
              <a:t>QL355TP power supply </a:t>
            </a:r>
            <a:r>
              <a:rPr lang="en-US" dirty="0"/>
              <a:t>for the front-end boards</a:t>
            </a:r>
          </a:p>
          <a:p>
            <a:pPr marL="342900" indent="-342900" algn="just">
              <a:buFont typeface="Wingdings" panose="05000000000000000000" pitchFamily="2" charset="2"/>
              <a:buChar char="§"/>
            </a:pPr>
            <a:r>
              <a:rPr lang="en-US" b="1" dirty="0"/>
              <a:t>TSX1820P power supply </a:t>
            </a:r>
            <a:r>
              <a:rPr lang="en-US" dirty="0"/>
              <a:t>used to bring power to the Peltier elements</a:t>
            </a:r>
          </a:p>
          <a:p>
            <a:pPr marL="0" indent="0">
              <a:buNone/>
            </a:pPr>
            <a:endParaRPr lang="it-IT" dirty="0"/>
          </a:p>
        </p:txBody>
      </p:sp>
      <p:pic>
        <p:nvPicPr>
          <p:cNvPr id="5" name="Immagine 4" descr="Immagine che contiene circuito, Componente elettrico, Componente di circuito, Ingegneria elettronica&#10;&#10;Descrizione generata automaticamente">
            <a:extLst>
              <a:ext uri="{FF2B5EF4-FFF2-40B4-BE49-F238E27FC236}">
                <a16:creationId xmlns:a16="http://schemas.microsoft.com/office/drawing/2014/main" id="{B3AFAD9B-FE21-E6A9-C18B-2DDF4D06D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551895" y="2142372"/>
            <a:ext cx="2530928" cy="3374570"/>
          </a:xfrm>
          <a:prstGeom prst="rect">
            <a:avLst/>
          </a:prstGeom>
        </p:spPr>
      </p:pic>
      <p:sp>
        <p:nvSpPr>
          <p:cNvPr id="2" name="CasellaDiTesto 1">
            <a:extLst>
              <a:ext uri="{FF2B5EF4-FFF2-40B4-BE49-F238E27FC236}">
                <a16:creationId xmlns:a16="http://schemas.microsoft.com/office/drawing/2014/main" id="{1E13CE92-0992-EBD5-905C-C940C60E90FA}"/>
              </a:ext>
            </a:extLst>
          </p:cNvPr>
          <p:cNvSpPr txBox="1"/>
          <p:nvPr/>
        </p:nvSpPr>
        <p:spPr>
          <a:xfrm>
            <a:off x="436207" y="1360248"/>
            <a:ext cx="2941475" cy="369332"/>
          </a:xfrm>
          <a:prstGeom prst="rect">
            <a:avLst/>
          </a:prstGeom>
          <a:noFill/>
        </p:spPr>
        <p:txBody>
          <a:bodyPr wrap="square">
            <a:spAutoFit/>
          </a:bodyPr>
          <a:lstStyle/>
          <a:p>
            <a:pPr algn="just"/>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DCR setup</a:t>
            </a:r>
            <a:endParaRPr lang="en-US" dirty="0"/>
          </a:p>
        </p:txBody>
      </p:sp>
      <p:sp>
        <p:nvSpPr>
          <p:cNvPr id="6" name="Segnaposto piè di pagina 5">
            <a:extLst>
              <a:ext uri="{FF2B5EF4-FFF2-40B4-BE49-F238E27FC236}">
                <a16:creationId xmlns:a16="http://schemas.microsoft.com/office/drawing/2014/main" id="{AA4BE9DD-330F-18A0-AC5D-081EDB8F8F54}"/>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191677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14</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562945" y="1836405"/>
            <a:ext cx="7060165" cy="4452428"/>
          </a:xfrm>
        </p:spPr>
        <p:txBody>
          <a:bodyPr>
            <a:normAutofit fontScale="85000" lnSpcReduction="10000"/>
          </a:bodyPr>
          <a:lstStyle/>
          <a:p>
            <a:pPr marL="342900" indent="-342900" algn="just">
              <a:buFont typeface="Wingdings" panose="05000000000000000000" pitchFamily="2" charset="2"/>
              <a:buChar char="§"/>
            </a:pPr>
            <a:r>
              <a:rPr lang="en-US" dirty="0"/>
              <a:t>7 Boards on which </a:t>
            </a:r>
            <a:r>
              <a:rPr lang="en-US" b="1" dirty="0" err="1"/>
              <a:t>SiPMs</a:t>
            </a:r>
            <a:r>
              <a:rPr lang="en-US" dirty="0"/>
              <a:t> are mounted</a:t>
            </a:r>
          </a:p>
          <a:p>
            <a:pPr marL="342900" indent="-342900" algn="just">
              <a:buFont typeface="Wingdings" panose="05000000000000000000" pitchFamily="2" charset="2"/>
              <a:buChar char="§"/>
            </a:pPr>
            <a:r>
              <a:rPr lang="en-US" dirty="0"/>
              <a:t>Custom made </a:t>
            </a:r>
            <a:r>
              <a:rPr lang="en-US" b="1" dirty="0"/>
              <a:t>portable Peltier box</a:t>
            </a:r>
          </a:p>
          <a:p>
            <a:pPr marL="342900" indent="-342900" algn="just">
              <a:buFont typeface="Wingdings" panose="05000000000000000000" pitchFamily="2" charset="2"/>
              <a:buChar char="§"/>
            </a:pPr>
            <a:r>
              <a:rPr lang="en-US" b="1" dirty="0"/>
              <a:t>Ultra pure Air </a:t>
            </a:r>
            <a:r>
              <a:rPr lang="en-US" dirty="0"/>
              <a:t>tanks used</a:t>
            </a:r>
            <a:r>
              <a:rPr lang="en-US" b="1" dirty="0"/>
              <a:t> </a:t>
            </a:r>
            <a:r>
              <a:rPr lang="en-US" dirty="0"/>
              <a:t>to control the humidity in the inner box</a:t>
            </a:r>
          </a:p>
          <a:p>
            <a:pPr marL="342900" indent="-342900" algn="just">
              <a:buFont typeface="Wingdings" panose="05000000000000000000" pitchFamily="2" charset="2"/>
              <a:buChar char="§"/>
            </a:pPr>
            <a:r>
              <a:rPr lang="en-US" dirty="0"/>
              <a:t>1 </a:t>
            </a:r>
            <a:r>
              <a:rPr lang="en-US" b="1" dirty="0"/>
              <a:t>Adapter board </a:t>
            </a:r>
            <a:r>
              <a:rPr lang="en-US" dirty="0"/>
              <a:t>to regulate the voltage supplied to the </a:t>
            </a:r>
            <a:r>
              <a:rPr lang="en-US" dirty="0" err="1"/>
              <a:t>SiPMs</a:t>
            </a:r>
            <a:endParaRPr lang="en-US" dirty="0"/>
          </a:p>
          <a:p>
            <a:pPr marL="342900" indent="-342900" algn="just">
              <a:buFont typeface="Wingdings" panose="05000000000000000000" pitchFamily="2" charset="2"/>
              <a:buChar char="§"/>
            </a:pPr>
            <a:r>
              <a:rPr lang="en-US" dirty="0"/>
              <a:t>1 </a:t>
            </a:r>
            <a:r>
              <a:rPr lang="en-US" b="1" dirty="0"/>
              <a:t>ALCOR board </a:t>
            </a:r>
            <a:r>
              <a:rPr lang="en-US" dirty="0"/>
              <a:t>for the data acquisition</a:t>
            </a:r>
          </a:p>
          <a:p>
            <a:pPr marL="342900" indent="-342900" algn="just">
              <a:buFont typeface="Wingdings" panose="05000000000000000000" pitchFamily="2" charset="2"/>
              <a:buChar char="§"/>
            </a:pPr>
            <a:r>
              <a:rPr lang="en-US" dirty="0"/>
              <a:t>A digital-output relative humidity and temperature </a:t>
            </a:r>
            <a:r>
              <a:rPr lang="en-US" b="1" dirty="0"/>
              <a:t>sensor DHT11</a:t>
            </a:r>
            <a:r>
              <a:rPr lang="en-US" dirty="0"/>
              <a:t>, readout by an </a:t>
            </a:r>
            <a:r>
              <a:rPr lang="en-US" b="1" dirty="0"/>
              <a:t>Arduino board</a:t>
            </a:r>
            <a:endParaRPr lang="en-US" dirty="0"/>
          </a:p>
          <a:p>
            <a:pPr marL="342900" indent="-342900" algn="just">
              <a:buFont typeface="Wingdings" panose="05000000000000000000" pitchFamily="2" charset="2"/>
              <a:buChar char="§"/>
            </a:pPr>
            <a:r>
              <a:rPr lang="en-US" dirty="0">
                <a:highlight>
                  <a:srgbClr val="00FFFF"/>
                </a:highlight>
              </a:rPr>
              <a:t>A </a:t>
            </a:r>
            <a:r>
              <a:rPr lang="en-US" b="1" dirty="0">
                <a:highlight>
                  <a:srgbClr val="00FFFF"/>
                </a:highlight>
              </a:rPr>
              <a:t>Master Logic board </a:t>
            </a:r>
            <a:r>
              <a:rPr lang="en-US" dirty="0">
                <a:highlight>
                  <a:srgbClr val="00FFFF"/>
                </a:highlight>
              </a:rPr>
              <a:t>for communication with the Adapter board</a:t>
            </a:r>
          </a:p>
          <a:p>
            <a:pPr marL="342900" indent="-342900" algn="just">
              <a:buFont typeface="Wingdings" panose="05000000000000000000" pitchFamily="2" charset="2"/>
              <a:buChar char="§"/>
            </a:pPr>
            <a:r>
              <a:rPr lang="en-US" dirty="0"/>
              <a:t>A </a:t>
            </a:r>
            <a:r>
              <a:rPr lang="en-US" b="1" dirty="0"/>
              <a:t>FPGA</a:t>
            </a:r>
            <a:r>
              <a:rPr lang="en-US" dirty="0"/>
              <a:t> to program and read the ALCOR data</a:t>
            </a:r>
          </a:p>
          <a:p>
            <a:pPr marL="342900" indent="-342900" algn="just">
              <a:buFont typeface="Wingdings" panose="05000000000000000000" pitchFamily="2" charset="2"/>
              <a:buChar char="§"/>
            </a:pPr>
            <a:r>
              <a:rPr lang="en-US" b="1" dirty="0"/>
              <a:t>PLH250-P power supply </a:t>
            </a:r>
            <a:r>
              <a:rPr lang="en-US" dirty="0"/>
              <a:t>used to bring the high voltage to the sensors </a:t>
            </a:r>
          </a:p>
          <a:p>
            <a:pPr marL="342900" indent="-342900" algn="just">
              <a:buFont typeface="Wingdings" panose="05000000000000000000" pitchFamily="2" charset="2"/>
              <a:buChar char="§"/>
            </a:pPr>
            <a:r>
              <a:rPr lang="en-US" b="1" dirty="0"/>
              <a:t>QL355TP power supply </a:t>
            </a:r>
            <a:r>
              <a:rPr lang="en-US" dirty="0"/>
              <a:t>for the front-end boards</a:t>
            </a:r>
          </a:p>
          <a:p>
            <a:pPr marL="342900" indent="-342900" algn="just">
              <a:buFont typeface="Wingdings" panose="05000000000000000000" pitchFamily="2" charset="2"/>
              <a:buChar char="§"/>
            </a:pPr>
            <a:r>
              <a:rPr lang="en-US" b="1" dirty="0"/>
              <a:t>TSX1820P power supply </a:t>
            </a:r>
            <a:r>
              <a:rPr lang="en-US" dirty="0"/>
              <a:t>used to bring power to the Peltier elements</a:t>
            </a:r>
          </a:p>
          <a:p>
            <a:pPr marL="0" indent="0">
              <a:buNone/>
            </a:pPr>
            <a:endParaRPr lang="it-IT" dirty="0"/>
          </a:p>
        </p:txBody>
      </p:sp>
      <p:pic>
        <p:nvPicPr>
          <p:cNvPr id="6" name="Immagine 5" descr="Immagine che contiene Ingegneria elettronica, Componente di circuito, Componente elettrico, Componente di circuito passivo&#10;&#10;Descrizione generata automaticamente">
            <a:extLst>
              <a:ext uri="{FF2B5EF4-FFF2-40B4-BE49-F238E27FC236}">
                <a16:creationId xmlns:a16="http://schemas.microsoft.com/office/drawing/2014/main" id="{E9D606F6-E9BC-C9C8-7FCB-937DDF93DE06}"/>
              </a:ext>
            </a:extLst>
          </p:cNvPr>
          <p:cNvPicPr>
            <a:picLocks noChangeAspect="1"/>
          </p:cNvPicPr>
          <p:nvPr/>
        </p:nvPicPr>
        <p:blipFill rotWithShape="1">
          <a:blip r:embed="rId3">
            <a:extLst>
              <a:ext uri="{28A0092B-C50C-407E-A947-70E740481C1C}">
                <a14:useLocalDpi xmlns:a14="http://schemas.microsoft.com/office/drawing/2010/main" val="0"/>
              </a:ext>
            </a:extLst>
          </a:blip>
          <a:srcRect t="11667" b="16945"/>
          <a:stretch/>
        </p:blipFill>
        <p:spPr>
          <a:xfrm>
            <a:off x="7646990" y="2063750"/>
            <a:ext cx="4171389" cy="3970544"/>
          </a:xfrm>
          <a:prstGeom prst="rect">
            <a:avLst/>
          </a:prstGeom>
        </p:spPr>
      </p:pic>
      <p:sp>
        <p:nvSpPr>
          <p:cNvPr id="2" name="CasellaDiTesto 1">
            <a:extLst>
              <a:ext uri="{FF2B5EF4-FFF2-40B4-BE49-F238E27FC236}">
                <a16:creationId xmlns:a16="http://schemas.microsoft.com/office/drawing/2014/main" id="{6B561CE2-7D30-2246-B2E4-52E32C4B4C9E}"/>
              </a:ext>
            </a:extLst>
          </p:cNvPr>
          <p:cNvSpPr txBox="1"/>
          <p:nvPr/>
        </p:nvSpPr>
        <p:spPr>
          <a:xfrm>
            <a:off x="436207" y="1360248"/>
            <a:ext cx="2941475" cy="369332"/>
          </a:xfrm>
          <a:prstGeom prst="rect">
            <a:avLst/>
          </a:prstGeom>
          <a:noFill/>
        </p:spPr>
        <p:txBody>
          <a:bodyPr wrap="square">
            <a:spAutoFit/>
          </a:bodyPr>
          <a:lstStyle/>
          <a:p>
            <a:pPr algn="just"/>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DCR setup</a:t>
            </a:r>
            <a:endParaRPr lang="en-US" dirty="0"/>
          </a:p>
        </p:txBody>
      </p:sp>
      <p:sp>
        <p:nvSpPr>
          <p:cNvPr id="5" name="Segnaposto piè di pagina 4">
            <a:extLst>
              <a:ext uri="{FF2B5EF4-FFF2-40B4-BE49-F238E27FC236}">
                <a16:creationId xmlns:a16="http://schemas.microsoft.com/office/drawing/2014/main" id="{9B65F621-879F-74E0-D95C-1336140B593E}"/>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2181584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15</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562945" y="1836405"/>
            <a:ext cx="7060165" cy="4452428"/>
          </a:xfrm>
        </p:spPr>
        <p:txBody>
          <a:bodyPr>
            <a:normAutofit fontScale="85000" lnSpcReduction="10000"/>
          </a:bodyPr>
          <a:lstStyle/>
          <a:p>
            <a:pPr marL="342900" indent="-342900" algn="just">
              <a:buFont typeface="Wingdings" panose="05000000000000000000" pitchFamily="2" charset="2"/>
              <a:buChar char="§"/>
            </a:pPr>
            <a:r>
              <a:rPr lang="en-US" dirty="0"/>
              <a:t>7 Boards on which </a:t>
            </a:r>
            <a:r>
              <a:rPr lang="en-US" b="1" dirty="0" err="1"/>
              <a:t>SiPMs</a:t>
            </a:r>
            <a:r>
              <a:rPr lang="en-US" dirty="0"/>
              <a:t> are mounted</a:t>
            </a:r>
          </a:p>
          <a:p>
            <a:pPr marL="342900" indent="-342900" algn="just">
              <a:buFont typeface="Wingdings" panose="05000000000000000000" pitchFamily="2" charset="2"/>
              <a:buChar char="§"/>
            </a:pPr>
            <a:r>
              <a:rPr lang="en-US" dirty="0"/>
              <a:t>Custom made </a:t>
            </a:r>
            <a:r>
              <a:rPr lang="en-US" b="1" dirty="0"/>
              <a:t>portable Peltier box</a:t>
            </a:r>
          </a:p>
          <a:p>
            <a:pPr marL="342900" indent="-342900" algn="just">
              <a:buFont typeface="Wingdings" panose="05000000000000000000" pitchFamily="2" charset="2"/>
              <a:buChar char="§"/>
            </a:pPr>
            <a:r>
              <a:rPr lang="en-US" b="1" dirty="0"/>
              <a:t>Ultra pure Air </a:t>
            </a:r>
            <a:r>
              <a:rPr lang="en-US" dirty="0"/>
              <a:t>tanks used</a:t>
            </a:r>
            <a:r>
              <a:rPr lang="en-US" b="1" dirty="0"/>
              <a:t> </a:t>
            </a:r>
            <a:r>
              <a:rPr lang="en-US" dirty="0"/>
              <a:t>to control the humidity in the inner box</a:t>
            </a:r>
          </a:p>
          <a:p>
            <a:pPr marL="342900" indent="-342900" algn="just">
              <a:buFont typeface="Wingdings" panose="05000000000000000000" pitchFamily="2" charset="2"/>
              <a:buChar char="§"/>
            </a:pPr>
            <a:r>
              <a:rPr lang="en-US" dirty="0"/>
              <a:t>1 </a:t>
            </a:r>
            <a:r>
              <a:rPr lang="en-US" b="1" dirty="0"/>
              <a:t>Adapter board </a:t>
            </a:r>
            <a:r>
              <a:rPr lang="en-US" dirty="0"/>
              <a:t>to regulate the voltage supplied to the </a:t>
            </a:r>
            <a:r>
              <a:rPr lang="en-US" dirty="0" err="1"/>
              <a:t>SiPMs</a:t>
            </a:r>
            <a:endParaRPr lang="en-US" dirty="0"/>
          </a:p>
          <a:p>
            <a:pPr marL="342900" indent="-342900" algn="just">
              <a:buFont typeface="Wingdings" panose="05000000000000000000" pitchFamily="2" charset="2"/>
              <a:buChar char="§"/>
            </a:pPr>
            <a:r>
              <a:rPr lang="en-US" dirty="0"/>
              <a:t>1 </a:t>
            </a:r>
            <a:r>
              <a:rPr lang="en-US" b="1" dirty="0"/>
              <a:t>ALCOR board </a:t>
            </a:r>
            <a:r>
              <a:rPr lang="en-US" dirty="0"/>
              <a:t>for the data acquisition</a:t>
            </a:r>
          </a:p>
          <a:p>
            <a:pPr marL="342900" indent="-342900" algn="just">
              <a:buFont typeface="Wingdings" panose="05000000000000000000" pitchFamily="2" charset="2"/>
              <a:buChar char="§"/>
            </a:pPr>
            <a:r>
              <a:rPr lang="en-US" dirty="0"/>
              <a:t>A digital-output relative humidity and temperature </a:t>
            </a:r>
            <a:r>
              <a:rPr lang="en-US" b="1" dirty="0"/>
              <a:t>sensor DHT11</a:t>
            </a:r>
            <a:r>
              <a:rPr lang="en-US" dirty="0"/>
              <a:t>, readout by an </a:t>
            </a:r>
            <a:r>
              <a:rPr lang="en-US" b="1" dirty="0"/>
              <a:t>Arduino board</a:t>
            </a:r>
            <a:endParaRPr lang="en-US" dirty="0"/>
          </a:p>
          <a:p>
            <a:pPr marL="342900" indent="-342900" algn="just">
              <a:buFont typeface="Wingdings" panose="05000000000000000000" pitchFamily="2" charset="2"/>
              <a:buChar char="§"/>
            </a:pPr>
            <a:r>
              <a:rPr lang="en-US" dirty="0"/>
              <a:t>A </a:t>
            </a:r>
            <a:r>
              <a:rPr lang="en-US" b="1" dirty="0"/>
              <a:t>Master Logic board </a:t>
            </a:r>
            <a:r>
              <a:rPr lang="en-US" dirty="0"/>
              <a:t>for communication with the Adapter board</a:t>
            </a:r>
          </a:p>
          <a:p>
            <a:pPr marL="342900" indent="-342900" algn="just">
              <a:buFont typeface="Wingdings" panose="05000000000000000000" pitchFamily="2" charset="2"/>
              <a:buChar char="§"/>
            </a:pPr>
            <a:r>
              <a:rPr lang="en-US" dirty="0">
                <a:highlight>
                  <a:srgbClr val="00FFFF"/>
                </a:highlight>
              </a:rPr>
              <a:t>A </a:t>
            </a:r>
            <a:r>
              <a:rPr lang="en-US" b="1" dirty="0">
                <a:highlight>
                  <a:srgbClr val="00FFFF"/>
                </a:highlight>
              </a:rPr>
              <a:t>FPGA</a:t>
            </a:r>
            <a:r>
              <a:rPr lang="en-US" dirty="0">
                <a:highlight>
                  <a:srgbClr val="00FFFF"/>
                </a:highlight>
              </a:rPr>
              <a:t> to program and read the ALCOR data</a:t>
            </a:r>
          </a:p>
          <a:p>
            <a:pPr marL="342900" indent="-342900" algn="just">
              <a:buFont typeface="Wingdings" panose="05000000000000000000" pitchFamily="2" charset="2"/>
              <a:buChar char="§"/>
            </a:pPr>
            <a:r>
              <a:rPr lang="en-US" b="1" dirty="0"/>
              <a:t>PLH250-P power supply </a:t>
            </a:r>
            <a:r>
              <a:rPr lang="en-US" dirty="0"/>
              <a:t>used to bring the high voltage to the sensors </a:t>
            </a:r>
          </a:p>
          <a:p>
            <a:pPr marL="342900" indent="-342900" algn="just">
              <a:buFont typeface="Wingdings" panose="05000000000000000000" pitchFamily="2" charset="2"/>
              <a:buChar char="§"/>
            </a:pPr>
            <a:r>
              <a:rPr lang="en-US" b="1" dirty="0"/>
              <a:t>QL355TP power supply </a:t>
            </a:r>
            <a:r>
              <a:rPr lang="en-US" dirty="0"/>
              <a:t>for the front-end boards</a:t>
            </a:r>
          </a:p>
          <a:p>
            <a:pPr marL="342900" indent="-342900" algn="just">
              <a:buFont typeface="Wingdings" panose="05000000000000000000" pitchFamily="2" charset="2"/>
              <a:buChar char="§"/>
            </a:pPr>
            <a:r>
              <a:rPr lang="en-US" b="1" dirty="0"/>
              <a:t>TSX1820P power supply </a:t>
            </a:r>
            <a:r>
              <a:rPr lang="en-US" dirty="0"/>
              <a:t>used to bring power to the Peltier elements</a:t>
            </a:r>
          </a:p>
          <a:p>
            <a:pPr marL="0" indent="0">
              <a:buNone/>
            </a:pPr>
            <a:endParaRPr lang="it-IT" dirty="0"/>
          </a:p>
        </p:txBody>
      </p:sp>
      <p:pic>
        <p:nvPicPr>
          <p:cNvPr id="6" name="Immagine 5" descr="Immagine che contiene elettronica, Ingegneria elettronica, circuito, Componente elettrico&#10;&#10;Descrizione generata automaticamente">
            <a:extLst>
              <a:ext uri="{FF2B5EF4-FFF2-40B4-BE49-F238E27FC236}">
                <a16:creationId xmlns:a16="http://schemas.microsoft.com/office/drawing/2014/main" id="{6A9602A7-113C-44E6-8904-83F48B546A83}"/>
              </a:ext>
            </a:extLst>
          </p:cNvPr>
          <p:cNvPicPr>
            <a:picLocks noChangeAspect="1"/>
          </p:cNvPicPr>
          <p:nvPr/>
        </p:nvPicPr>
        <p:blipFill rotWithShape="1">
          <a:blip r:embed="rId3">
            <a:extLst>
              <a:ext uri="{28A0092B-C50C-407E-A947-70E740481C1C}">
                <a14:useLocalDpi xmlns:a14="http://schemas.microsoft.com/office/drawing/2010/main" val="0"/>
              </a:ext>
            </a:extLst>
          </a:blip>
          <a:srcRect r="-741" b="8299"/>
          <a:stretch/>
        </p:blipFill>
        <p:spPr>
          <a:xfrm>
            <a:off x="8208734" y="2009398"/>
            <a:ext cx="3383447" cy="4106441"/>
          </a:xfrm>
          <a:prstGeom prst="rect">
            <a:avLst/>
          </a:prstGeom>
        </p:spPr>
      </p:pic>
      <p:sp>
        <p:nvSpPr>
          <p:cNvPr id="2" name="CasellaDiTesto 1">
            <a:extLst>
              <a:ext uri="{FF2B5EF4-FFF2-40B4-BE49-F238E27FC236}">
                <a16:creationId xmlns:a16="http://schemas.microsoft.com/office/drawing/2014/main" id="{5412BFD0-CA1D-0EDC-6595-B11C5AEB4286}"/>
              </a:ext>
            </a:extLst>
          </p:cNvPr>
          <p:cNvSpPr txBox="1"/>
          <p:nvPr/>
        </p:nvSpPr>
        <p:spPr>
          <a:xfrm>
            <a:off x="436207" y="1360248"/>
            <a:ext cx="2941475" cy="369332"/>
          </a:xfrm>
          <a:prstGeom prst="rect">
            <a:avLst/>
          </a:prstGeom>
          <a:noFill/>
        </p:spPr>
        <p:txBody>
          <a:bodyPr wrap="square">
            <a:spAutoFit/>
          </a:bodyPr>
          <a:lstStyle/>
          <a:p>
            <a:pPr algn="just"/>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DCR setup</a:t>
            </a:r>
            <a:endParaRPr lang="en-US" dirty="0"/>
          </a:p>
        </p:txBody>
      </p:sp>
      <p:sp>
        <p:nvSpPr>
          <p:cNvPr id="5" name="Segnaposto piè di pagina 4">
            <a:extLst>
              <a:ext uri="{FF2B5EF4-FFF2-40B4-BE49-F238E27FC236}">
                <a16:creationId xmlns:a16="http://schemas.microsoft.com/office/drawing/2014/main" id="{EAC25189-7680-95CE-56D1-6AD68D00CE11}"/>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258399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16</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562945" y="1836405"/>
            <a:ext cx="7060165" cy="4452428"/>
          </a:xfrm>
        </p:spPr>
        <p:txBody>
          <a:bodyPr>
            <a:normAutofit/>
          </a:bodyPr>
          <a:lstStyle/>
          <a:p>
            <a:pPr marL="342900" indent="-342900" algn="just">
              <a:buFont typeface="Wingdings" panose="05000000000000000000" pitchFamily="2" charset="2"/>
              <a:buChar char="§"/>
            </a:pPr>
            <a:r>
              <a:rPr lang="en-US" b="1" dirty="0"/>
              <a:t>PLH250-P power supply </a:t>
            </a:r>
            <a:r>
              <a:rPr lang="en-US" dirty="0"/>
              <a:t>used to bring the high voltage to the sensors </a:t>
            </a:r>
          </a:p>
          <a:p>
            <a:pPr marL="342900" indent="-342900" algn="just">
              <a:buFont typeface="Wingdings" panose="05000000000000000000" pitchFamily="2" charset="2"/>
              <a:buChar char="§"/>
            </a:pPr>
            <a:r>
              <a:rPr lang="en-US" b="1" dirty="0"/>
              <a:t>TSX1820P power supply </a:t>
            </a:r>
            <a:r>
              <a:rPr lang="en-US" dirty="0"/>
              <a:t>used to bring power to the Peltier elements</a:t>
            </a:r>
          </a:p>
          <a:p>
            <a:pPr marL="342900" indent="-342900" algn="just">
              <a:buFont typeface="Wingdings" panose="05000000000000000000" pitchFamily="2" charset="2"/>
              <a:buChar char="§"/>
            </a:pPr>
            <a:r>
              <a:rPr lang="en-US" dirty="0">
                <a:highlight>
                  <a:srgbClr val="00FFFF"/>
                </a:highlight>
              </a:rPr>
              <a:t>An </a:t>
            </a:r>
            <a:r>
              <a:rPr lang="en-US" b="1" dirty="0">
                <a:highlight>
                  <a:srgbClr val="00FFFF"/>
                </a:highlight>
              </a:rPr>
              <a:t>Adapter board </a:t>
            </a:r>
            <a:r>
              <a:rPr lang="en-US" dirty="0">
                <a:highlight>
                  <a:srgbClr val="00FFFF"/>
                </a:highlight>
              </a:rPr>
              <a:t>used to enable IV scans</a:t>
            </a:r>
          </a:p>
          <a:p>
            <a:pPr marL="342900" indent="-342900" algn="just">
              <a:buFont typeface="Wingdings" panose="05000000000000000000" pitchFamily="2" charset="2"/>
              <a:buChar char="§"/>
            </a:pPr>
            <a:r>
              <a:rPr lang="en-US" dirty="0"/>
              <a:t>A </a:t>
            </a:r>
            <a:r>
              <a:rPr lang="en-US" b="1" dirty="0"/>
              <a:t>DAQ </a:t>
            </a:r>
            <a:r>
              <a:rPr lang="en-US" dirty="0"/>
              <a:t>with a </a:t>
            </a:r>
            <a:r>
              <a:rPr lang="en-US" b="1" dirty="0"/>
              <a:t>multiplexer </a:t>
            </a:r>
            <a:r>
              <a:rPr lang="en-US" dirty="0"/>
              <a:t>for the automatization of the measurements</a:t>
            </a:r>
          </a:p>
          <a:p>
            <a:pPr marL="342900" indent="-342900" algn="just">
              <a:buFont typeface="Wingdings" panose="05000000000000000000" pitchFamily="2" charset="2"/>
              <a:buChar char="§"/>
            </a:pPr>
            <a:r>
              <a:rPr lang="en-US" dirty="0"/>
              <a:t>A precision </a:t>
            </a:r>
            <a:r>
              <a:rPr lang="en-US" b="1" dirty="0"/>
              <a:t>Source meter  </a:t>
            </a:r>
            <a:r>
              <a:rPr lang="en-US" dirty="0"/>
              <a:t>that performs IV scans</a:t>
            </a:r>
          </a:p>
          <a:p>
            <a:pPr marL="342900" indent="-342900" algn="just">
              <a:buFont typeface="Wingdings" panose="05000000000000000000" pitchFamily="2" charset="2"/>
              <a:buChar char="§"/>
            </a:pPr>
            <a:r>
              <a:rPr lang="en-US" dirty="0"/>
              <a:t>The </a:t>
            </a:r>
            <a:r>
              <a:rPr lang="en-US" b="1" dirty="0"/>
              <a:t>Grafana</a:t>
            </a:r>
            <a:r>
              <a:rPr lang="en-US" dirty="0"/>
              <a:t> web application to monitor the system</a:t>
            </a:r>
          </a:p>
          <a:p>
            <a:pPr marL="0" indent="0">
              <a:buNone/>
            </a:pPr>
            <a:endParaRPr lang="it-IT" dirty="0"/>
          </a:p>
        </p:txBody>
      </p:sp>
      <p:pic>
        <p:nvPicPr>
          <p:cNvPr id="5" name="Immagine 4" descr="Immagine che contiene Componente di circuito, Componente di circuito passivo, Componente elettrico, Ingegneria elettronica&#10;&#10;Descrizione generata automaticamente">
            <a:extLst>
              <a:ext uri="{FF2B5EF4-FFF2-40B4-BE49-F238E27FC236}">
                <a16:creationId xmlns:a16="http://schemas.microsoft.com/office/drawing/2014/main" id="{FCC1B987-A0BC-06CF-3DB2-9ACC033F6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968" y="1945865"/>
            <a:ext cx="3175130" cy="4233507"/>
          </a:xfrm>
          <a:prstGeom prst="rect">
            <a:avLst/>
          </a:prstGeom>
        </p:spPr>
      </p:pic>
      <p:sp>
        <p:nvSpPr>
          <p:cNvPr id="7" name="CasellaDiTesto 6">
            <a:extLst>
              <a:ext uri="{FF2B5EF4-FFF2-40B4-BE49-F238E27FC236}">
                <a16:creationId xmlns:a16="http://schemas.microsoft.com/office/drawing/2014/main" id="{9F424EFF-2CDD-243F-743B-00EC0E9A05B9}"/>
              </a:ext>
            </a:extLst>
          </p:cNvPr>
          <p:cNvSpPr txBox="1"/>
          <p:nvPr/>
        </p:nvSpPr>
        <p:spPr>
          <a:xfrm>
            <a:off x="450781" y="1332257"/>
            <a:ext cx="2786941" cy="369332"/>
          </a:xfrm>
          <a:prstGeom prst="rect">
            <a:avLst/>
          </a:prstGeom>
          <a:noFill/>
        </p:spPr>
        <p:txBody>
          <a:bodyPr wrap="square">
            <a:spAutoFit/>
          </a:bodyPr>
          <a:lstStyle/>
          <a:p>
            <a:pPr algn="just"/>
            <a:r>
              <a:rPr lang="en-US"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a:t>
            </a: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I-V scan setup</a:t>
            </a:r>
            <a:endParaRPr lang="en-US" dirty="0"/>
          </a:p>
        </p:txBody>
      </p:sp>
      <p:sp>
        <p:nvSpPr>
          <p:cNvPr id="2" name="Segnaposto piè di pagina 1">
            <a:extLst>
              <a:ext uri="{FF2B5EF4-FFF2-40B4-BE49-F238E27FC236}">
                <a16:creationId xmlns:a16="http://schemas.microsoft.com/office/drawing/2014/main" id="{E50D3CB7-A39F-8FE5-928E-9E225955DDDA}"/>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3042524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17</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562945" y="1836405"/>
            <a:ext cx="7060165" cy="4452428"/>
          </a:xfrm>
        </p:spPr>
        <p:txBody>
          <a:bodyPr>
            <a:normAutofit/>
          </a:bodyPr>
          <a:lstStyle/>
          <a:p>
            <a:pPr marL="342900" indent="-342900" algn="just">
              <a:buFont typeface="Wingdings" panose="05000000000000000000" pitchFamily="2" charset="2"/>
              <a:buChar char="§"/>
            </a:pPr>
            <a:r>
              <a:rPr lang="en-US" b="1" dirty="0"/>
              <a:t>PLH250-P power supply </a:t>
            </a:r>
            <a:r>
              <a:rPr lang="en-US" dirty="0"/>
              <a:t>used to bring the high voltage to the sensors </a:t>
            </a:r>
          </a:p>
          <a:p>
            <a:pPr marL="342900" indent="-342900" algn="just">
              <a:buFont typeface="Wingdings" panose="05000000000000000000" pitchFamily="2" charset="2"/>
              <a:buChar char="§"/>
            </a:pPr>
            <a:r>
              <a:rPr lang="en-US" b="1" dirty="0"/>
              <a:t>TSX1820P power supply </a:t>
            </a:r>
            <a:r>
              <a:rPr lang="en-US" dirty="0"/>
              <a:t>used to bring power to the Peltier elements</a:t>
            </a:r>
          </a:p>
          <a:p>
            <a:pPr marL="342900" indent="-342900" algn="just">
              <a:buFont typeface="Wingdings" panose="05000000000000000000" pitchFamily="2" charset="2"/>
              <a:buChar char="§"/>
            </a:pPr>
            <a:r>
              <a:rPr lang="en-US" dirty="0"/>
              <a:t>An </a:t>
            </a:r>
            <a:r>
              <a:rPr lang="en-US" b="1" dirty="0"/>
              <a:t>Adapter board </a:t>
            </a:r>
            <a:r>
              <a:rPr lang="en-US" dirty="0"/>
              <a:t>used to enable IV scans</a:t>
            </a:r>
          </a:p>
          <a:p>
            <a:pPr marL="342900" indent="-342900" algn="just">
              <a:buFont typeface="Wingdings" panose="05000000000000000000" pitchFamily="2" charset="2"/>
              <a:buChar char="§"/>
            </a:pPr>
            <a:r>
              <a:rPr lang="en-US" dirty="0">
                <a:highlight>
                  <a:srgbClr val="00FFFF"/>
                </a:highlight>
              </a:rPr>
              <a:t>A </a:t>
            </a:r>
            <a:r>
              <a:rPr lang="en-US" b="1" dirty="0">
                <a:highlight>
                  <a:srgbClr val="00FFFF"/>
                </a:highlight>
              </a:rPr>
              <a:t>DAQ </a:t>
            </a:r>
            <a:r>
              <a:rPr lang="en-US" dirty="0">
                <a:highlight>
                  <a:srgbClr val="00FFFF"/>
                </a:highlight>
              </a:rPr>
              <a:t>with a </a:t>
            </a:r>
            <a:r>
              <a:rPr lang="en-US" b="1" dirty="0">
                <a:highlight>
                  <a:srgbClr val="00FFFF"/>
                </a:highlight>
              </a:rPr>
              <a:t>multiplexer </a:t>
            </a:r>
            <a:r>
              <a:rPr lang="en-US" dirty="0">
                <a:highlight>
                  <a:srgbClr val="00FFFF"/>
                </a:highlight>
              </a:rPr>
              <a:t>for the automatization of the measurements</a:t>
            </a:r>
          </a:p>
          <a:p>
            <a:pPr marL="342900" indent="-342900" algn="just">
              <a:buFont typeface="Wingdings" panose="05000000000000000000" pitchFamily="2" charset="2"/>
              <a:buChar char="§"/>
            </a:pPr>
            <a:r>
              <a:rPr lang="en-US" dirty="0">
                <a:highlight>
                  <a:srgbClr val="00FFFF"/>
                </a:highlight>
              </a:rPr>
              <a:t>A precision </a:t>
            </a:r>
            <a:r>
              <a:rPr lang="en-US" b="1" dirty="0">
                <a:highlight>
                  <a:srgbClr val="00FFFF"/>
                </a:highlight>
              </a:rPr>
              <a:t>Source meter  </a:t>
            </a:r>
            <a:r>
              <a:rPr lang="en-US" dirty="0">
                <a:highlight>
                  <a:srgbClr val="00FFFF"/>
                </a:highlight>
              </a:rPr>
              <a:t>that performs IV scans</a:t>
            </a:r>
          </a:p>
          <a:p>
            <a:pPr marL="342900" indent="-342900" algn="just">
              <a:buFont typeface="Wingdings" panose="05000000000000000000" pitchFamily="2" charset="2"/>
              <a:buChar char="§"/>
            </a:pPr>
            <a:r>
              <a:rPr lang="en-US" dirty="0"/>
              <a:t>The </a:t>
            </a:r>
            <a:r>
              <a:rPr lang="en-US" b="1" dirty="0"/>
              <a:t>Grafana</a:t>
            </a:r>
            <a:r>
              <a:rPr lang="en-US" dirty="0"/>
              <a:t> web application to monitor the system</a:t>
            </a:r>
          </a:p>
          <a:p>
            <a:pPr marL="0" indent="0">
              <a:buNone/>
            </a:pPr>
            <a:endParaRPr lang="it-IT" dirty="0"/>
          </a:p>
        </p:txBody>
      </p:sp>
      <p:sp>
        <p:nvSpPr>
          <p:cNvPr id="2" name="CasellaDiTesto 1">
            <a:extLst>
              <a:ext uri="{FF2B5EF4-FFF2-40B4-BE49-F238E27FC236}">
                <a16:creationId xmlns:a16="http://schemas.microsoft.com/office/drawing/2014/main" id="{5E269A69-688A-4CB7-220C-58C8BB7222B8}"/>
              </a:ext>
            </a:extLst>
          </p:cNvPr>
          <p:cNvSpPr txBox="1"/>
          <p:nvPr/>
        </p:nvSpPr>
        <p:spPr>
          <a:xfrm>
            <a:off x="450781" y="1332257"/>
            <a:ext cx="2786941" cy="369332"/>
          </a:xfrm>
          <a:prstGeom prst="rect">
            <a:avLst/>
          </a:prstGeom>
          <a:noFill/>
        </p:spPr>
        <p:txBody>
          <a:bodyPr wrap="square">
            <a:spAutoFit/>
          </a:bodyPr>
          <a:lstStyle/>
          <a:p>
            <a:pPr algn="just"/>
            <a:r>
              <a:rPr lang="en-US"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a:t>
            </a: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I-V scan setup</a:t>
            </a:r>
            <a:endParaRPr lang="en-US" dirty="0"/>
          </a:p>
        </p:txBody>
      </p:sp>
      <p:pic>
        <p:nvPicPr>
          <p:cNvPr id="6" name="Immagine 5" descr="Immagine che contiene elettronica, macchina, Impianto elettrico, Ingegneria elettronica&#10;&#10;Descrizione generata automaticamente">
            <a:extLst>
              <a:ext uri="{FF2B5EF4-FFF2-40B4-BE49-F238E27FC236}">
                <a16:creationId xmlns:a16="http://schemas.microsoft.com/office/drawing/2014/main" id="{605838B8-7974-B2E7-0801-856E81A5AE37}"/>
              </a:ext>
            </a:extLst>
          </p:cNvPr>
          <p:cNvPicPr>
            <a:picLocks noChangeAspect="1"/>
          </p:cNvPicPr>
          <p:nvPr/>
        </p:nvPicPr>
        <p:blipFill rotWithShape="1">
          <a:blip r:embed="rId3">
            <a:extLst>
              <a:ext uri="{28A0092B-C50C-407E-A947-70E740481C1C}">
                <a14:useLocalDpi xmlns:a14="http://schemas.microsoft.com/office/drawing/2010/main" val="0"/>
              </a:ext>
            </a:extLst>
          </a:blip>
          <a:srcRect l="51088" t="16326" b="32653"/>
          <a:stretch/>
        </p:blipFill>
        <p:spPr>
          <a:xfrm>
            <a:off x="8004130" y="2565918"/>
            <a:ext cx="3792656" cy="2967135"/>
          </a:xfrm>
          <a:prstGeom prst="rect">
            <a:avLst/>
          </a:prstGeom>
        </p:spPr>
      </p:pic>
      <p:sp>
        <p:nvSpPr>
          <p:cNvPr id="7" name="Segnaposto piè di pagina 6">
            <a:extLst>
              <a:ext uri="{FF2B5EF4-FFF2-40B4-BE49-F238E27FC236}">
                <a16:creationId xmlns:a16="http://schemas.microsoft.com/office/drawing/2014/main" id="{034E4183-F174-E9BF-BBB7-53BEB471722C}"/>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1822260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311AEA-9B42-E966-C520-103CAAB42B82}"/>
              </a:ext>
            </a:extLst>
          </p:cNvPr>
          <p:cNvSpPr>
            <a:spLocks noGrp="1"/>
          </p:cNvSpPr>
          <p:nvPr>
            <p:ph type="ctrTitle"/>
          </p:nvPr>
        </p:nvSpPr>
        <p:spPr>
          <a:xfrm>
            <a:off x="323150" y="954895"/>
            <a:ext cx="11545700" cy="3566160"/>
          </a:xfrm>
        </p:spPr>
        <p:txBody>
          <a:bodyPr/>
          <a:lstStyle/>
          <a:p>
            <a:pPr algn="ctr"/>
            <a:r>
              <a:rPr lang="it-IT" sz="7200" b="1" dirty="0"/>
              <a:t> </a:t>
            </a:r>
            <a:r>
              <a:rPr lang="it-IT" sz="7200" b="1" dirty="0" err="1"/>
              <a:t>Results</a:t>
            </a:r>
            <a:endParaRPr lang="it-IT" sz="7200" b="1" dirty="0"/>
          </a:p>
        </p:txBody>
      </p:sp>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18</a:t>
            </a:fld>
            <a:endParaRPr lang="it-IT"/>
          </a:p>
        </p:txBody>
      </p:sp>
      <p:pic>
        <p:nvPicPr>
          <p:cNvPr id="5" name="Immagine 4">
            <a:extLst>
              <a:ext uri="{FF2B5EF4-FFF2-40B4-BE49-F238E27FC236}">
                <a16:creationId xmlns:a16="http://schemas.microsoft.com/office/drawing/2014/main" id="{B3C4D173-01DD-6808-E465-30B548B84DA4}"/>
              </a:ext>
            </a:extLst>
          </p:cNvPr>
          <p:cNvPicPr>
            <a:picLocks noChangeAspect="1"/>
          </p:cNvPicPr>
          <p:nvPr/>
        </p:nvPicPr>
        <p:blipFill>
          <a:blip r:embed="rId2"/>
          <a:stretch>
            <a:fillRect/>
          </a:stretch>
        </p:blipFill>
        <p:spPr>
          <a:xfrm>
            <a:off x="9672295" y="206655"/>
            <a:ext cx="2079222" cy="1160280"/>
          </a:xfrm>
          <a:prstGeom prst="rect">
            <a:avLst/>
          </a:prstGeom>
        </p:spPr>
      </p:pic>
      <p:sp>
        <p:nvSpPr>
          <p:cNvPr id="3" name="Segnaposto piè di pagina 2">
            <a:extLst>
              <a:ext uri="{FF2B5EF4-FFF2-40B4-BE49-F238E27FC236}">
                <a16:creationId xmlns:a16="http://schemas.microsoft.com/office/drawing/2014/main" id="{1BDF8B7C-610D-D4AA-5737-06ACCD7A74DB}"/>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3455400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19</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562945" y="1836405"/>
            <a:ext cx="10649538" cy="811545"/>
          </a:xfrm>
        </p:spPr>
        <p:txBody>
          <a:bodyPr>
            <a:normAutofit/>
          </a:bodyPr>
          <a:lstStyle/>
          <a:p>
            <a:pPr marL="342900" indent="-342900" algn="just">
              <a:buFont typeface="Wingdings" panose="05000000000000000000" pitchFamily="2" charset="2"/>
              <a:buChar char="§"/>
            </a:pPr>
            <a:r>
              <a:rPr lang="en-US" sz="1800" b="0" i="0" u="none" strike="noStrike" dirty="0">
                <a:solidFill>
                  <a:srgbClr val="000000"/>
                </a:solidFill>
                <a:effectLst/>
                <a:latin typeface="Arial" panose="020B0604020202020204" pitchFamily="34" charset="0"/>
              </a:rPr>
              <a:t>To test our setup, we compared the I-V scan measurements with ones taken in Bologna using a climatic chamber at the same temperature. This yielded fully compatible results.</a:t>
            </a:r>
            <a:endParaRPr lang="it-IT" dirty="0"/>
          </a:p>
        </p:txBody>
      </p:sp>
      <p:pic>
        <p:nvPicPr>
          <p:cNvPr id="2" name="Immagine 1">
            <a:extLst>
              <a:ext uri="{FF2B5EF4-FFF2-40B4-BE49-F238E27FC236}">
                <a16:creationId xmlns:a16="http://schemas.microsoft.com/office/drawing/2014/main" id="{506FFDFA-067D-1727-6361-34FFA366528B}"/>
              </a:ext>
            </a:extLst>
          </p:cNvPr>
          <p:cNvPicPr>
            <a:picLocks noChangeAspect="1"/>
          </p:cNvPicPr>
          <p:nvPr/>
        </p:nvPicPr>
        <p:blipFill>
          <a:blip r:embed="rId3"/>
          <a:stretch>
            <a:fillRect/>
          </a:stretch>
        </p:blipFill>
        <p:spPr>
          <a:xfrm>
            <a:off x="799164" y="2836785"/>
            <a:ext cx="10593671" cy="2967362"/>
          </a:xfrm>
          <a:prstGeom prst="rect">
            <a:avLst/>
          </a:prstGeom>
        </p:spPr>
      </p:pic>
      <p:sp>
        <p:nvSpPr>
          <p:cNvPr id="5" name="CasellaDiTesto 4">
            <a:extLst>
              <a:ext uri="{FF2B5EF4-FFF2-40B4-BE49-F238E27FC236}">
                <a16:creationId xmlns:a16="http://schemas.microsoft.com/office/drawing/2014/main" id="{A9507F7F-ED37-D128-5D10-D67A58C238EA}"/>
              </a:ext>
            </a:extLst>
          </p:cNvPr>
          <p:cNvSpPr txBox="1"/>
          <p:nvPr/>
        </p:nvSpPr>
        <p:spPr>
          <a:xfrm>
            <a:off x="1072778" y="1180767"/>
            <a:ext cx="9629871" cy="584775"/>
          </a:xfrm>
          <a:prstGeom prst="rect">
            <a:avLst/>
          </a:prstGeom>
          <a:noFill/>
        </p:spPr>
        <p:txBody>
          <a:bodyPr wrap="square" rtlCol="0">
            <a:spAutoFit/>
          </a:bodyPr>
          <a:lstStyle/>
          <a:p>
            <a:r>
              <a:rPr lang="it-IT" sz="3200" b="1" dirty="0"/>
              <a:t>SANITY CHECK – COMPARISON WITH BOLOGNA</a:t>
            </a:r>
          </a:p>
        </p:txBody>
      </p:sp>
      <p:sp>
        <p:nvSpPr>
          <p:cNvPr id="6" name="Segnaposto piè di pagina 5">
            <a:extLst>
              <a:ext uri="{FF2B5EF4-FFF2-40B4-BE49-F238E27FC236}">
                <a16:creationId xmlns:a16="http://schemas.microsoft.com/office/drawing/2014/main" id="{946D2BB4-62D3-8D3C-FDE1-7680BDF2043F}"/>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149329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311AEA-9B42-E966-C520-103CAAB42B82}"/>
              </a:ext>
            </a:extLst>
          </p:cNvPr>
          <p:cNvSpPr>
            <a:spLocks noGrp="1"/>
          </p:cNvSpPr>
          <p:nvPr>
            <p:ph type="ctrTitle"/>
          </p:nvPr>
        </p:nvSpPr>
        <p:spPr>
          <a:xfrm>
            <a:off x="892007" y="898911"/>
            <a:ext cx="11545700" cy="3566160"/>
          </a:xfrm>
        </p:spPr>
        <p:txBody>
          <a:bodyPr/>
          <a:lstStyle/>
          <a:p>
            <a:pPr algn="ctr"/>
            <a:r>
              <a:rPr lang="it-IT" sz="7200" dirty="0"/>
              <a:t> </a:t>
            </a:r>
            <a:r>
              <a:rPr lang="it-IT" sz="7200" b="1" dirty="0"/>
              <a:t>and</a:t>
            </a:r>
            <a:br>
              <a:rPr lang="it-IT" sz="7200" b="1" dirty="0"/>
            </a:br>
            <a:r>
              <a:rPr lang="it-IT" sz="7200" b="1" dirty="0"/>
              <a:t>the dual -RICH(</a:t>
            </a:r>
            <a:r>
              <a:rPr lang="it-IT" sz="7200" b="1" dirty="0" err="1"/>
              <a:t>dRICH</a:t>
            </a:r>
            <a:r>
              <a:rPr lang="it-IT" sz="7200" b="1" dirty="0"/>
              <a:t>)</a:t>
            </a:r>
          </a:p>
        </p:txBody>
      </p:sp>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2</a:t>
            </a:fld>
            <a:endParaRPr lang="it-IT"/>
          </a:p>
        </p:txBody>
      </p:sp>
      <p:pic>
        <p:nvPicPr>
          <p:cNvPr id="5" name="Immagine 4">
            <a:extLst>
              <a:ext uri="{FF2B5EF4-FFF2-40B4-BE49-F238E27FC236}">
                <a16:creationId xmlns:a16="http://schemas.microsoft.com/office/drawing/2014/main" id="{B3C4D173-01DD-6808-E465-30B548B84DA4}"/>
              </a:ext>
            </a:extLst>
          </p:cNvPr>
          <p:cNvPicPr>
            <a:picLocks noChangeAspect="1"/>
          </p:cNvPicPr>
          <p:nvPr/>
        </p:nvPicPr>
        <p:blipFill>
          <a:blip r:embed="rId2"/>
          <a:stretch>
            <a:fillRect/>
          </a:stretch>
        </p:blipFill>
        <p:spPr>
          <a:xfrm>
            <a:off x="3849993" y="2268720"/>
            <a:ext cx="2079222" cy="1160280"/>
          </a:xfrm>
          <a:prstGeom prst="rect">
            <a:avLst/>
          </a:prstGeom>
        </p:spPr>
      </p:pic>
      <p:sp>
        <p:nvSpPr>
          <p:cNvPr id="3" name="Segnaposto piè di pagina 2">
            <a:extLst>
              <a:ext uri="{FF2B5EF4-FFF2-40B4-BE49-F238E27FC236}">
                <a16:creationId xmlns:a16="http://schemas.microsoft.com/office/drawing/2014/main" id="{403EE7C4-5393-E938-F66C-B46D5B740CF6}"/>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205785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20</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562945" y="1836405"/>
            <a:ext cx="10649538" cy="811545"/>
          </a:xfrm>
        </p:spPr>
        <p:txBody>
          <a:bodyPr>
            <a:normAutofit lnSpcReduction="10000"/>
          </a:bodyPr>
          <a:lstStyle/>
          <a:p>
            <a:pPr marL="342900" indent="-342900" algn="just">
              <a:buFont typeface="Wingdings" panose="05000000000000000000" pitchFamily="2" charset="2"/>
              <a:buChar char="§"/>
            </a:pPr>
            <a:r>
              <a:rPr lang="en-US" sz="1800" b="0" i="0" u="none" strike="noStrike" dirty="0">
                <a:solidFill>
                  <a:srgbClr val="000000"/>
                </a:solidFill>
                <a:effectLst/>
                <a:latin typeface="Arial" panose="020B0604020202020204" pitchFamily="34" charset="0"/>
              </a:rPr>
              <a:t>At this point we focus our attention to scan </a:t>
            </a:r>
            <a:r>
              <a:rPr lang="en-US" sz="1800" b="0" i="0" u="none" strike="noStrike" dirty="0">
                <a:solidFill>
                  <a:srgbClr val="000000"/>
                </a:solidFill>
                <a:effectLst/>
              </a:rPr>
              <a:t>I-V for these 3 types of Hamamatsu-produced </a:t>
            </a:r>
            <a:r>
              <a:rPr lang="en-US" sz="1800" b="0" i="0" u="none" strike="noStrike" dirty="0" err="1">
                <a:solidFill>
                  <a:srgbClr val="000000"/>
                </a:solidFill>
                <a:effectLst/>
              </a:rPr>
              <a:t>SiPMs</a:t>
            </a:r>
            <a:r>
              <a:rPr lang="en-US" sz="1800" dirty="0">
                <a:solidFill>
                  <a:srgbClr val="000000"/>
                </a:solidFill>
              </a:rPr>
              <a:t>, </a:t>
            </a:r>
            <a:r>
              <a:rPr lang="en-US" sz="1800" b="0" i="0" u="none" strike="noStrike" dirty="0">
                <a:solidFill>
                  <a:srgbClr val="000000"/>
                </a:solidFill>
                <a:effectLst/>
              </a:rPr>
              <a:t>under three different temperature conditions: </a:t>
            </a:r>
            <a:r>
              <a:rPr lang="en-US" sz="1800" b="1" i="0" u="none" strike="noStrike" dirty="0">
                <a:solidFill>
                  <a:srgbClr val="000000"/>
                </a:solidFill>
                <a:effectLst/>
              </a:rPr>
              <a:t>253 K, 248 K, and 243 K</a:t>
            </a:r>
            <a:r>
              <a:rPr lang="en-US" sz="1800" b="0" i="0" u="none" strike="noStrike" dirty="0">
                <a:solidFill>
                  <a:srgbClr val="000000"/>
                </a:solidFill>
                <a:effectLst/>
              </a:rPr>
              <a:t>. The temperature dependence is shown in the Figures.</a:t>
            </a:r>
            <a:endParaRPr lang="it-IT" dirty="0"/>
          </a:p>
        </p:txBody>
      </p:sp>
      <p:pic>
        <p:nvPicPr>
          <p:cNvPr id="6" name="Immagine 5" descr="Immagine che contiene testo, diagramma, Diagramma, linea&#10;&#10;Descrizione generata automaticamente">
            <a:extLst>
              <a:ext uri="{FF2B5EF4-FFF2-40B4-BE49-F238E27FC236}">
                <a16:creationId xmlns:a16="http://schemas.microsoft.com/office/drawing/2014/main" id="{152D8C95-CE6E-7C53-8AB7-9ADE92B49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45" y="2752724"/>
            <a:ext cx="3170122" cy="3429000"/>
          </a:xfrm>
          <a:prstGeom prst="rect">
            <a:avLst/>
          </a:prstGeom>
        </p:spPr>
      </p:pic>
      <p:pic>
        <p:nvPicPr>
          <p:cNvPr id="8" name="Immagine 7" descr="Immagine che contiene testo, diagramma, linea, Diagramma&#10;&#10;Descrizione generata automaticamente">
            <a:extLst>
              <a:ext uri="{FF2B5EF4-FFF2-40B4-BE49-F238E27FC236}">
                <a16:creationId xmlns:a16="http://schemas.microsoft.com/office/drawing/2014/main" id="{B1EF1D3A-9991-F852-5242-B2CAD5A59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653" y="2680467"/>
            <a:ext cx="3303726" cy="3573514"/>
          </a:xfrm>
          <a:prstGeom prst="rect">
            <a:avLst/>
          </a:prstGeom>
        </p:spPr>
      </p:pic>
      <p:pic>
        <p:nvPicPr>
          <p:cNvPr id="11" name="Immagine 10" descr="Immagine che contiene testo, linea, Diagramma, diagramma&#10;&#10;Descrizione generata automaticamente">
            <a:extLst>
              <a:ext uri="{FF2B5EF4-FFF2-40B4-BE49-F238E27FC236}">
                <a16:creationId xmlns:a16="http://schemas.microsoft.com/office/drawing/2014/main" id="{0F0B1B12-D755-EA56-B3EE-2162C1E80C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3270" y="2680467"/>
            <a:ext cx="3303726" cy="3573514"/>
          </a:xfrm>
          <a:prstGeom prst="rect">
            <a:avLst/>
          </a:prstGeom>
        </p:spPr>
      </p:pic>
      <p:sp>
        <p:nvSpPr>
          <p:cNvPr id="2" name="CasellaDiTesto 1">
            <a:extLst>
              <a:ext uri="{FF2B5EF4-FFF2-40B4-BE49-F238E27FC236}">
                <a16:creationId xmlns:a16="http://schemas.microsoft.com/office/drawing/2014/main" id="{BF35E1C1-9638-6B93-D920-DA0FBC81220D}"/>
              </a:ext>
            </a:extLst>
          </p:cNvPr>
          <p:cNvSpPr txBox="1"/>
          <p:nvPr/>
        </p:nvSpPr>
        <p:spPr>
          <a:xfrm>
            <a:off x="1072778" y="1180767"/>
            <a:ext cx="9629871" cy="584775"/>
          </a:xfrm>
          <a:prstGeom prst="rect">
            <a:avLst/>
          </a:prstGeom>
          <a:noFill/>
        </p:spPr>
        <p:txBody>
          <a:bodyPr wrap="square" rtlCol="0">
            <a:spAutoFit/>
          </a:bodyPr>
          <a:lstStyle/>
          <a:p>
            <a:r>
              <a:rPr lang="it-IT" sz="3200" b="1" dirty="0"/>
              <a:t>TEMPERATURE SCAN</a:t>
            </a:r>
          </a:p>
        </p:txBody>
      </p:sp>
      <p:sp>
        <p:nvSpPr>
          <p:cNvPr id="5" name="Segnaposto piè di pagina 4">
            <a:extLst>
              <a:ext uri="{FF2B5EF4-FFF2-40B4-BE49-F238E27FC236}">
                <a16:creationId xmlns:a16="http://schemas.microsoft.com/office/drawing/2014/main" id="{799BBC59-090E-51E8-F9D9-95731F222275}"/>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236970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21</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261257" y="1904721"/>
                <a:ext cx="6531429" cy="4555064"/>
              </a:xfrm>
            </p:spPr>
            <p:txBody>
              <a:bodyPr>
                <a:normAutofit lnSpcReduction="10000"/>
              </a:bodyPr>
              <a:lstStyle/>
              <a:p>
                <a:pPr marL="342900" indent="-342900" algn="just">
                  <a:buFont typeface="Wingdings" panose="05000000000000000000" pitchFamily="2" charset="2"/>
                  <a:buChar char="§"/>
                </a:pPr>
                <a:r>
                  <a:rPr lang="en-US" sz="1800" b="0" i="0" u="none" strike="noStrike" dirty="0">
                    <a:solidFill>
                      <a:srgbClr val="000000"/>
                    </a:solidFill>
                    <a:effectLst/>
                  </a:rPr>
                  <a:t>Then, we started investigating the radiation damage by hadronic particles </a:t>
                </a:r>
                <a:r>
                  <a:rPr lang="en-US" sz="1800" b="1" i="0" u="none" strike="noStrike" dirty="0">
                    <a:solidFill>
                      <a:srgbClr val="000000"/>
                    </a:solidFill>
                    <a:effectLst/>
                  </a:rPr>
                  <a:t>at fixed temperatures</a:t>
                </a:r>
                <a:r>
                  <a:rPr lang="en-US" sz="1800" b="0" i="0" u="none" strike="noStrike" dirty="0">
                    <a:solidFill>
                      <a:srgbClr val="000000"/>
                    </a:solidFill>
                    <a:effectLst/>
                  </a:rPr>
                  <a:t>. We have irradiated each carrier board and sensors using 145 MeV proton beams at the TIFPA facility in Trento.</a:t>
                </a:r>
              </a:p>
              <a:p>
                <a:pPr marL="342900" indent="-342900" algn="just">
                  <a:buFont typeface="Wingdings" panose="05000000000000000000" pitchFamily="2" charset="2"/>
                  <a:buChar char="§"/>
                </a:pPr>
                <a:r>
                  <a:rPr lang="en-US" sz="1800" b="0" i="0" u="none" strike="noStrike" dirty="0">
                    <a:solidFill>
                      <a:srgbClr val="000000"/>
                    </a:solidFill>
                    <a:effectLst/>
                  </a:rPr>
                  <a:t>In order to lower the energy and perform an </a:t>
                </a:r>
                <a:r>
                  <a:rPr lang="en-US" sz="1800" b="1" i="0" u="none" strike="noStrike" dirty="0">
                    <a:solidFill>
                      <a:srgbClr val="000000"/>
                    </a:solidFill>
                    <a:effectLst/>
                  </a:rPr>
                  <a:t>energy scan</a:t>
                </a:r>
                <a:r>
                  <a:rPr lang="en-US" sz="1800" b="0" i="0" u="none" strike="noStrike" dirty="0">
                    <a:solidFill>
                      <a:srgbClr val="000000"/>
                    </a:solidFill>
                    <a:effectLst/>
                  </a:rPr>
                  <a:t>, we used the “solid water” energy degraders available at TIFPA.</a:t>
                </a:r>
                <a:r>
                  <a:rPr lang="en-US" sz="1800" dirty="0">
                    <a:solidFill>
                      <a:srgbClr val="000000"/>
                    </a:solidFill>
                  </a:rPr>
                  <a:t> </a:t>
                </a:r>
              </a:p>
              <a:p>
                <a:pPr marL="342900" indent="-342900" algn="just">
                  <a:buFont typeface="Wingdings" panose="05000000000000000000" pitchFamily="2" charset="2"/>
                  <a:buChar char="§"/>
                </a:pPr>
                <a:r>
                  <a:rPr lang="en-US" sz="1800" b="0" i="0" u="none" strike="noStrike" dirty="0">
                    <a:solidFill>
                      <a:srgbClr val="000000"/>
                    </a:solidFill>
                    <a:effectLst/>
                  </a:rPr>
                  <a:t>Such degraders are made of IBA Solid Plate Phantom (</a:t>
                </a:r>
                <a:r>
                  <a:rPr lang="en-US" sz="1800" b="1" i="0" u="none" strike="noStrike" dirty="0">
                    <a:solidFill>
                      <a:srgbClr val="000000"/>
                    </a:solidFill>
                    <a:effectLst/>
                  </a:rPr>
                  <a:t>RW3</a:t>
                </a:r>
                <a:r>
                  <a:rPr lang="en-US" sz="1800" b="0" i="0" u="none" strike="noStrike" dirty="0">
                    <a:solidFill>
                      <a:srgbClr val="000000"/>
                    </a:solidFill>
                    <a:effectLst/>
                  </a:rPr>
                  <a:t>), with a composition: </a:t>
                </a:r>
              </a:p>
              <a:p>
                <a:pPr lvl="1" algn="just">
                  <a:buFont typeface="Arial" panose="020B0604020202020204" pitchFamily="34" charset="0"/>
                  <a:buChar char="•"/>
                </a:pPr>
                <a:r>
                  <a:rPr lang="en-US" sz="1600" b="0" i="0" u="none" strike="noStrike" dirty="0">
                    <a:solidFill>
                      <a:srgbClr val="000000"/>
                    </a:solidFill>
                    <a:effectLst/>
                  </a:rPr>
                  <a:t>98% polystyrene + 2% TiO</a:t>
                </a:r>
                <a:r>
                  <a:rPr lang="en-US" sz="1600" b="0" i="0" u="none" strike="noStrike" baseline="-25000" dirty="0">
                    <a:solidFill>
                      <a:srgbClr val="000000"/>
                    </a:solidFill>
                    <a:effectLst/>
                  </a:rPr>
                  <a:t>2;</a:t>
                </a:r>
                <a:endParaRPr lang="en-US" sz="1600" baseline="-25000" dirty="0">
                  <a:solidFill>
                    <a:srgbClr val="000000"/>
                  </a:solidFill>
                </a:endParaRPr>
              </a:p>
              <a:p>
                <a:pPr lvl="1" algn="just">
                  <a:buFont typeface="Arial" panose="020B0604020202020204" pitchFamily="34" charset="0"/>
                  <a:buChar char="•"/>
                </a:pPr>
                <a:r>
                  <a:rPr lang="en-US" sz="1600" b="0" i="0" u="none" strike="noStrike" dirty="0">
                    <a:solidFill>
                      <a:srgbClr val="000000"/>
                    </a:solidFill>
                    <a:effectLst/>
                  </a:rPr>
                  <a:t>a density: 1.045 g/cm3;</a:t>
                </a:r>
              </a:p>
              <a:p>
                <a:pPr lvl="1" algn="just">
                  <a:buFont typeface="Arial" panose="020B0604020202020204" pitchFamily="34" charset="0"/>
                  <a:buChar char="•"/>
                </a:pPr>
                <a:r>
                  <a:rPr lang="en-US" sz="1600" b="0" i="0" u="none" strike="noStrike" dirty="0">
                    <a:solidFill>
                      <a:srgbClr val="000000"/>
                    </a:solidFill>
                    <a:effectLst/>
                  </a:rPr>
                  <a:t>and a minimum thickness of 1 mm</a:t>
                </a:r>
                <a:r>
                  <a:rPr lang="en-US" sz="1600" b="0" i="0" u="none" strike="noStrike" dirty="0">
                    <a:solidFill>
                      <a:srgbClr val="000000"/>
                    </a:solidFill>
                    <a:effectLst/>
                    <a:latin typeface="Arial" panose="020B0604020202020204" pitchFamily="34" charset="0"/>
                  </a:rPr>
                  <a:t>.</a:t>
                </a:r>
              </a:p>
              <a:p>
                <a:pPr marL="201168" lvl="1" indent="0" algn="just">
                  <a:buNone/>
                </a:pPr>
                <a:endParaRPr lang="en-US" sz="1600" b="0" i="0" u="none" strike="noStrike" dirty="0">
                  <a:solidFill>
                    <a:srgbClr val="000000"/>
                  </a:solidFill>
                  <a:effectLst/>
                  <a:latin typeface="Arial" panose="020B0604020202020204" pitchFamily="34" charset="0"/>
                </a:endParaRPr>
              </a:p>
              <a:p>
                <a:pPr algn="just" rtl="0">
                  <a:spcBef>
                    <a:spcPts val="500"/>
                  </a:spcBef>
                  <a:spcAft>
                    <a:spcPts val="0"/>
                  </a:spcAft>
                  <a:buFont typeface="Wingdings" panose="05000000000000000000" pitchFamily="2" charset="2"/>
                  <a:buChar char="§"/>
                </a:pPr>
                <a:r>
                  <a:rPr lang="en-US" sz="1800" b="0" i="0" u="none" strike="noStrike" dirty="0">
                    <a:solidFill>
                      <a:srgbClr val="000000"/>
                    </a:solidFill>
                    <a:effectLst/>
                  </a:rPr>
                  <a:t>The purpose of this study is to test radiation damage at the following proton energies: </a:t>
                </a:r>
                <a:r>
                  <a:rPr lang="en-US" sz="1800" b="1" i="0" u="none" strike="noStrike" dirty="0">
                    <a:solidFill>
                      <a:srgbClr val="000000"/>
                    </a:solidFill>
                    <a:effectLst/>
                    <a:highlight>
                      <a:srgbClr val="00FFFF"/>
                    </a:highlight>
                  </a:rPr>
                  <a:t>145, 75, 45, 25</a:t>
                </a:r>
                <a:r>
                  <a:rPr lang="en-US" sz="1800" b="0" i="0" u="none" strike="noStrike" dirty="0">
                    <a:solidFill>
                      <a:srgbClr val="000000"/>
                    </a:solidFill>
                    <a:effectLst/>
                    <a:highlight>
                      <a:srgbClr val="00FFFF"/>
                    </a:highlight>
                  </a:rPr>
                  <a:t>, and </a:t>
                </a:r>
                <a:r>
                  <a:rPr lang="en-US" sz="1800" b="1" i="0" u="none" strike="noStrike" dirty="0">
                    <a:solidFill>
                      <a:srgbClr val="000000"/>
                    </a:solidFill>
                    <a:effectLst/>
                    <a:highlight>
                      <a:srgbClr val="00FFFF"/>
                    </a:highlight>
                  </a:rPr>
                  <a:t>18 MeV</a:t>
                </a:r>
                <a:r>
                  <a:rPr lang="en-US" sz="1800" b="0" i="0" u="none" strike="noStrike" dirty="0">
                    <a:solidFill>
                      <a:srgbClr val="000000"/>
                    </a:solidFill>
                    <a:effectLst/>
                  </a:rPr>
                  <a:t>, at fluence of </a:t>
                </a:r>
                <a14:m>
                  <m:oMath xmlns:m="http://schemas.openxmlformats.org/officeDocument/2006/math">
                    <m:sSup>
                      <m:sSupPr>
                        <m:ctrlPr>
                          <a:rPr lang="it-IT" sz="1800" b="1" i="1" u="none" strike="noStrike" smtClean="0">
                            <a:solidFill>
                              <a:srgbClr val="000000"/>
                            </a:solidFill>
                            <a:effectLst/>
                            <a:latin typeface="Cambria Math" panose="02040503050406030204" pitchFamily="18" charset="0"/>
                          </a:rPr>
                        </m:ctrlPr>
                      </m:sSupPr>
                      <m:e>
                        <m:r>
                          <a:rPr lang="it-IT" sz="1800" b="1" i="1" u="none" strike="noStrike" smtClean="0">
                            <a:solidFill>
                              <a:srgbClr val="000000"/>
                            </a:solidFill>
                            <a:effectLst/>
                            <a:latin typeface="Cambria Math" panose="02040503050406030204" pitchFamily="18" charset="0"/>
                          </a:rPr>
                          <m:t>𝟏𝟎</m:t>
                        </m:r>
                      </m:e>
                      <m:sup>
                        <m:r>
                          <a:rPr lang="it-IT" sz="1800" b="1" i="1" u="none" strike="noStrike" smtClean="0">
                            <a:solidFill>
                              <a:srgbClr val="000000"/>
                            </a:solidFill>
                            <a:effectLst/>
                            <a:latin typeface="Cambria Math" panose="02040503050406030204" pitchFamily="18" charset="0"/>
                          </a:rPr>
                          <m:t>𝟗</m:t>
                        </m:r>
                      </m:sup>
                    </m:sSup>
                    <m:f>
                      <m:fPr>
                        <m:ctrlPr>
                          <a:rPr lang="it-IT" sz="1800" b="1" i="1" u="none" strike="noStrike" smtClean="0">
                            <a:solidFill>
                              <a:srgbClr val="000000"/>
                            </a:solidFill>
                            <a:effectLst/>
                            <a:latin typeface="Cambria Math" panose="02040503050406030204" pitchFamily="18" charset="0"/>
                          </a:rPr>
                        </m:ctrlPr>
                      </m:fPr>
                      <m:num>
                        <m:r>
                          <a:rPr lang="it-IT" sz="1800" b="1" i="1" u="none" strike="noStrike" smtClean="0">
                            <a:solidFill>
                              <a:srgbClr val="000000"/>
                            </a:solidFill>
                            <a:effectLst/>
                            <a:latin typeface="Cambria Math" panose="02040503050406030204" pitchFamily="18" charset="0"/>
                          </a:rPr>
                          <m:t>𝒑</m:t>
                        </m:r>
                      </m:num>
                      <m:den>
                        <m:r>
                          <a:rPr lang="it-IT" sz="1800" b="1" i="1" u="none" strike="noStrike" smtClean="0">
                            <a:solidFill>
                              <a:srgbClr val="000000"/>
                            </a:solidFill>
                            <a:effectLst/>
                            <a:latin typeface="Cambria Math" panose="02040503050406030204" pitchFamily="18" charset="0"/>
                          </a:rPr>
                          <m:t>𝒄</m:t>
                        </m:r>
                        <m:sSup>
                          <m:sSupPr>
                            <m:ctrlPr>
                              <a:rPr lang="it-IT" sz="1800" b="1" i="1" u="none" strike="noStrike" smtClean="0">
                                <a:solidFill>
                                  <a:srgbClr val="000000"/>
                                </a:solidFill>
                                <a:effectLst/>
                                <a:latin typeface="Cambria Math" panose="02040503050406030204" pitchFamily="18" charset="0"/>
                              </a:rPr>
                            </m:ctrlPr>
                          </m:sSupPr>
                          <m:e>
                            <m:r>
                              <a:rPr lang="it-IT" sz="1800" b="1" i="1" u="none" strike="noStrike" smtClean="0">
                                <a:solidFill>
                                  <a:srgbClr val="000000"/>
                                </a:solidFill>
                                <a:effectLst/>
                                <a:latin typeface="Cambria Math" panose="02040503050406030204" pitchFamily="18" charset="0"/>
                              </a:rPr>
                              <m:t>𝒎</m:t>
                            </m:r>
                          </m:e>
                          <m:sup>
                            <m:r>
                              <a:rPr lang="it-IT" sz="1800" b="1" i="1" u="none" strike="noStrike" smtClean="0">
                                <a:solidFill>
                                  <a:srgbClr val="000000"/>
                                </a:solidFill>
                                <a:effectLst/>
                                <a:latin typeface="Cambria Math" panose="02040503050406030204" pitchFamily="18" charset="0"/>
                              </a:rPr>
                              <m:t>𝟐</m:t>
                            </m:r>
                          </m:sup>
                        </m:sSup>
                      </m:den>
                    </m:f>
                  </m:oMath>
                </a14:m>
                <a:r>
                  <a:rPr lang="en-US" sz="1800" b="0" i="0" u="none" strike="noStrike" dirty="0">
                    <a:solidFill>
                      <a:srgbClr val="000000"/>
                    </a:solidFill>
                    <a:effectLst/>
                  </a:rPr>
                  <a:t> .</a:t>
                </a:r>
                <a:endParaRPr lang="en-US" sz="1800" b="0" dirty="0">
                  <a:effectLst/>
                </a:endParaRPr>
              </a:p>
              <a:p>
                <a:br>
                  <a:rPr lang="en-US" sz="1600" dirty="0"/>
                </a:br>
                <a:endParaRPr lang="en-US" sz="1800" b="0" i="0" u="none" strike="noStrike" dirty="0">
                  <a:solidFill>
                    <a:srgbClr val="000000"/>
                  </a:solidFill>
                  <a:effectLst/>
                  <a:latin typeface="Arial" panose="020B0604020202020204" pitchFamily="34" charset="0"/>
                </a:endParaRPr>
              </a:p>
              <a:p>
                <a:pPr marL="342900" indent="-342900" algn="just">
                  <a:buFont typeface="Wingdings" panose="05000000000000000000" pitchFamily="2" charset="2"/>
                  <a:buChar char="§"/>
                </a:pPr>
                <a:endParaRPr lang="en-US" sz="1800" b="0" i="0" u="none" strike="noStrike" dirty="0">
                  <a:solidFill>
                    <a:srgbClr val="000000"/>
                  </a:solidFill>
                  <a:effectLst/>
                </a:endParaRPr>
              </a:p>
              <a:p>
                <a:pPr marL="342900" indent="-342900" algn="just">
                  <a:buFont typeface="Wingdings" panose="05000000000000000000" pitchFamily="2" charset="2"/>
                  <a:buChar char="§"/>
                </a:pPr>
                <a:endParaRPr lang="it-IT" dirty="0"/>
              </a:p>
            </p:txBody>
          </p:sp>
        </mc:Choice>
        <mc:Fallback xmlns="">
          <p:sp>
            <p:nvSpPr>
              <p:cNvPr id="3" name="Segnaposto contenuto 2">
                <a:extLst>
                  <a:ext uri="{FF2B5EF4-FFF2-40B4-BE49-F238E27FC236}">
                    <a16:creationId xmlns:a16="http://schemas.microsoft.com/office/drawing/2014/main" id="{68101552-EE1E-1638-57C2-7EE2EB4C3D24}"/>
                  </a:ext>
                </a:extLst>
              </p:cNvPr>
              <p:cNvSpPr>
                <a:spLocks noGrp="1" noRot="1" noChangeAspect="1" noMove="1" noResize="1" noEditPoints="1" noAdjustHandles="1" noChangeArrowheads="1" noChangeShapeType="1" noTextEdit="1"/>
              </p:cNvSpPr>
              <p:nvPr>
                <p:ph idx="1"/>
              </p:nvPr>
            </p:nvSpPr>
            <p:spPr>
              <a:xfrm>
                <a:off x="261257" y="1904721"/>
                <a:ext cx="6531429" cy="4555064"/>
              </a:xfrm>
              <a:blipFill>
                <a:blip r:embed="rId3"/>
                <a:stretch>
                  <a:fillRect l="-2054" t="-1738" r="-2148"/>
                </a:stretch>
              </a:blipFill>
            </p:spPr>
            <p:txBody>
              <a:bodyPr/>
              <a:lstStyle/>
              <a:p>
                <a:r>
                  <a:rPr lang="it-IT">
                    <a:noFill/>
                  </a:rPr>
                  <a:t> </a:t>
                </a:r>
              </a:p>
            </p:txBody>
          </p:sp>
        </mc:Fallback>
      </mc:AlternateContent>
      <p:pic>
        <p:nvPicPr>
          <p:cNvPr id="1026" name="Picture 2">
            <a:extLst>
              <a:ext uri="{FF2B5EF4-FFF2-40B4-BE49-F238E27FC236}">
                <a16:creationId xmlns:a16="http://schemas.microsoft.com/office/drawing/2014/main" id="{0B9C1376-7AED-7CCC-E921-200D31ECAF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5790" y="2052734"/>
            <a:ext cx="4770953" cy="3582177"/>
          </a:xfrm>
          <a:prstGeom prst="rect">
            <a:avLst/>
          </a:prstGeom>
          <a:noFill/>
          <a:extLst>
            <a:ext uri="{909E8E84-426E-40DD-AFC4-6F175D3DCCD1}">
              <a14:hiddenFill xmlns:a14="http://schemas.microsoft.com/office/drawing/2010/main">
                <a:solidFill>
                  <a:srgbClr val="FFFFFF"/>
                </a:solidFill>
              </a14:hiddenFill>
            </a:ext>
          </a:extLst>
        </p:spPr>
      </p:pic>
      <p:cxnSp>
        <p:nvCxnSpPr>
          <p:cNvPr id="2" name="Connettore 2 1">
            <a:extLst>
              <a:ext uri="{FF2B5EF4-FFF2-40B4-BE49-F238E27FC236}">
                <a16:creationId xmlns:a16="http://schemas.microsoft.com/office/drawing/2014/main" id="{84ACC6FB-8EF1-2129-DA64-E63480F365A5}"/>
              </a:ext>
            </a:extLst>
          </p:cNvPr>
          <p:cNvCxnSpPr>
            <a:cxnSpLocks/>
          </p:cNvCxnSpPr>
          <p:nvPr/>
        </p:nvCxnSpPr>
        <p:spPr>
          <a:xfrm flipV="1">
            <a:off x="3396343" y="3704253"/>
            <a:ext cx="5355771" cy="5691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0C164232-5DD2-EA92-7C8B-CD66042933FE}"/>
              </a:ext>
            </a:extLst>
          </p:cNvPr>
          <p:cNvSpPr txBox="1"/>
          <p:nvPr/>
        </p:nvSpPr>
        <p:spPr>
          <a:xfrm>
            <a:off x="1156753" y="1199897"/>
            <a:ext cx="9629871" cy="584775"/>
          </a:xfrm>
          <a:prstGeom prst="rect">
            <a:avLst/>
          </a:prstGeom>
          <a:noFill/>
        </p:spPr>
        <p:txBody>
          <a:bodyPr wrap="square" rtlCol="0">
            <a:spAutoFit/>
          </a:bodyPr>
          <a:lstStyle/>
          <a:p>
            <a:r>
              <a:rPr lang="it-IT" sz="3200" b="1" dirty="0"/>
              <a:t>IRRADIATION TEST</a:t>
            </a:r>
          </a:p>
        </p:txBody>
      </p:sp>
      <p:sp>
        <p:nvSpPr>
          <p:cNvPr id="6" name="Segnaposto piè di pagina 5">
            <a:extLst>
              <a:ext uri="{FF2B5EF4-FFF2-40B4-BE49-F238E27FC236}">
                <a16:creationId xmlns:a16="http://schemas.microsoft.com/office/drawing/2014/main" id="{1D8EDA3D-4466-1C3C-A0DD-10CC01548318}"/>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1648309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22</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2250186" y="1265809"/>
            <a:ext cx="6949750" cy="706103"/>
          </a:xfrm>
        </p:spPr>
        <p:txBody>
          <a:bodyPr>
            <a:noAutofit/>
          </a:bodyPr>
          <a:lstStyle/>
          <a:p>
            <a:pPr marL="0" indent="0" algn="just">
              <a:buNone/>
            </a:pPr>
            <a:r>
              <a:rPr lang="it-IT" sz="3200" b="1" dirty="0"/>
              <a:t>IRRADIATION PARAMETERS</a:t>
            </a:r>
          </a:p>
        </p:txBody>
      </p:sp>
      <mc:AlternateContent xmlns:mc="http://schemas.openxmlformats.org/markup-compatibility/2006" xmlns:a14="http://schemas.microsoft.com/office/drawing/2010/main">
        <mc:Choice Requires="a14">
          <p:graphicFrame>
            <p:nvGraphicFramePr>
              <p:cNvPr id="8" name="Tabella 8">
                <a:extLst>
                  <a:ext uri="{FF2B5EF4-FFF2-40B4-BE49-F238E27FC236}">
                    <a16:creationId xmlns:a16="http://schemas.microsoft.com/office/drawing/2014/main" id="{CD3B04D7-6944-661C-8ED4-66AF8B5319F7}"/>
                  </a:ext>
                </a:extLst>
              </p:cNvPr>
              <p:cNvGraphicFramePr>
                <a:graphicFrameLocks noGrp="1"/>
              </p:cNvGraphicFramePr>
              <p:nvPr>
                <p:extLst>
                  <p:ext uri="{D42A27DB-BD31-4B8C-83A1-F6EECF244321}">
                    <p14:modId xmlns:p14="http://schemas.microsoft.com/office/powerpoint/2010/main" val="2291714974"/>
                  </p:ext>
                </p:extLst>
              </p:nvPr>
            </p:nvGraphicFramePr>
            <p:xfrm>
              <a:off x="1661061" y="2600966"/>
              <a:ext cx="8128000" cy="22261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176877456"/>
                        </a:ext>
                      </a:extLst>
                    </a:gridCol>
                    <a:gridCol w="2032000">
                      <a:extLst>
                        <a:ext uri="{9D8B030D-6E8A-4147-A177-3AD203B41FA5}">
                          <a16:colId xmlns:a16="http://schemas.microsoft.com/office/drawing/2014/main" val="4025505869"/>
                        </a:ext>
                      </a:extLst>
                    </a:gridCol>
                    <a:gridCol w="2032000">
                      <a:extLst>
                        <a:ext uri="{9D8B030D-6E8A-4147-A177-3AD203B41FA5}">
                          <a16:colId xmlns:a16="http://schemas.microsoft.com/office/drawing/2014/main" val="3040144917"/>
                        </a:ext>
                      </a:extLst>
                    </a:gridCol>
                    <a:gridCol w="2032000">
                      <a:extLst>
                        <a:ext uri="{9D8B030D-6E8A-4147-A177-3AD203B41FA5}">
                          <a16:colId xmlns:a16="http://schemas.microsoft.com/office/drawing/2014/main" val="2074744409"/>
                        </a:ext>
                      </a:extLst>
                    </a:gridCol>
                  </a:tblGrid>
                  <a:tr h="370840">
                    <a:tc>
                      <a:txBody>
                        <a:bodyPr/>
                        <a:lstStyle/>
                        <a:p>
                          <a:pPr algn="ctr"/>
                          <a:r>
                            <a:rPr lang="it-IT" dirty="0"/>
                            <a:t># Board</a:t>
                          </a:r>
                        </a:p>
                      </a:txBody>
                      <a:tcPr/>
                    </a:tc>
                    <a:tc>
                      <a:txBody>
                        <a:bodyPr/>
                        <a:lstStyle/>
                        <a:p>
                          <a:pPr algn="ctr"/>
                          <a:r>
                            <a:rPr lang="it-IT" dirty="0"/>
                            <a:t>Energy </a:t>
                          </a:r>
                          <a:r>
                            <a:rPr lang="it-IT" dirty="0" err="1"/>
                            <a:t>scan</a:t>
                          </a:r>
                          <a:r>
                            <a:rPr lang="it-IT" dirty="0"/>
                            <a:t> (MeV)</a:t>
                          </a:r>
                        </a:p>
                      </a:txBody>
                      <a:tcPr/>
                    </a:tc>
                    <a:tc>
                      <a:txBody>
                        <a:bodyPr/>
                        <a:lstStyle/>
                        <a:p>
                          <a:pPr algn="ctr"/>
                          <a:r>
                            <a:rPr lang="it-IT" dirty="0"/>
                            <a:t>Fluence </a:t>
                          </a:r>
                          <a14:m>
                            <m:oMath xmlns:m="http://schemas.openxmlformats.org/officeDocument/2006/math">
                              <m:r>
                                <a:rPr lang="it-IT" b="1" i="1" smtClean="0">
                                  <a:latin typeface="Cambria Math" panose="02040503050406030204" pitchFamily="18" charset="0"/>
                                </a:rPr>
                                <m:t>𝒄</m:t>
                              </m:r>
                              <m:sSup>
                                <m:sSupPr>
                                  <m:ctrlPr>
                                    <a:rPr lang="it-IT" b="1" i="1" smtClean="0">
                                      <a:latin typeface="Cambria Math" panose="02040503050406030204" pitchFamily="18" charset="0"/>
                                    </a:rPr>
                                  </m:ctrlPr>
                                </m:sSupPr>
                                <m:e>
                                  <m:r>
                                    <a:rPr lang="it-IT" b="1" i="1" smtClean="0">
                                      <a:latin typeface="Cambria Math" panose="02040503050406030204" pitchFamily="18" charset="0"/>
                                    </a:rPr>
                                    <m:t>𝒎</m:t>
                                  </m:r>
                                </m:e>
                                <m:sup>
                                  <m:r>
                                    <a:rPr lang="it-IT" b="1" i="1" smtClean="0">
                                      <a:latin typeface="Cambria Math" panose="02040503050406030204" pitchFamily="18" charset="0"/>
                                    </a:rPr>
                                    <m:t>−</m:t>
                                  </m:r>
                                  <m:r>
                                    <a:rPr lang="it-IT" b="1" i="1" smtClean="0">
                                      <a:latin typeface="Cambria Math" panose="02040503050406030204" pitchFamily="18" charset="0"/>
                                    </a:rPr>
                                    <m:t>𝟐</m:t>
                                  </m:r>
                                </m:sup>
                              </m:sSup>
                            </m:oMath>
                          </a14:m>
                          <a:endParaRPr lang="it-IT" dirty="0"/>
                        </a:p>
                      </a:txBody>
                      <a:tcPr/>
                    </a:tc>
                    <a:tc>
                      <a:txBody>
                        <a:bodyPr/>
                        <a:lstStyle/>
                        <a:p>
                          <a:pPr algn="ctr"/>
                          <a:r>
                            <a:rPr lang="it-IT" dirty="0"/>
                            <a:t>K </a:t>
                          </a:r>
                          <a:r>
                            <a:rPr lang="it-IT" dirty="0" err="1"/>
                            <a:t>factor</a:t>
                          </a:r>
                          <a:r>
                            <a:rPr lang="it-IT" dirty="0"/>
                            <a:t>*</a:t>
                          </a:r>
                        </a:p>
                      </a:txBody>
                      <a:tcPr/>
                    </a:tc>
                    <a:extLst>
                      <a:ext uri="{0D108BD9-81ED-4DB2-BD59-A6C34878D82A}">
                        <a16:rowId xmlns:a16="http://schemas.microsoft.com/office/drawing/2014/main" val="555411980"/>
                      </a:ext>
                    </a:extLst>
                  </a:tr>
                  <a:tr h="370840">
                    <a:tc>
                      <a:txBody>
                        <a:bodyPr/>
                        <a:lstStyle/>
                        <a:p>
                          <a:pPr algn="ctr"/>
                          <a:r>
                            <a:rPr lang="it-IT" dirty="0"/>
                            <a:t>5</a:t>
                          </a:r>
                        </a:p>
                      </a:txBody>
                      <a:tcPr/>
                    </a:tc>
                    <a:tc>
                      <a:txBody>
                        <a:bodyPr/>
                        <a:lstStyle/>
                        <a:p>
                          <a:pPr algn="ctr"/>
                          <a:r>
                            <a:rPr lang="it-IT" dirty="0"/>
                            <a:t>145 </a:t>
                          </a:r>
                        </a:p>
                      </a:txBody>
                      <a:tcPr/>
                    </a:tc>
                    <a:tc>
                      <a:txBody>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10</m:t>
                                    </m:r>
                                  </m:e>
                                  <m:sup>
                                    <m:r>
                                      <a:rPr lang="it-IT" b="0" i="1" smtClean="0">
                                        <a:latin typeface="Cambria Math" panose="02040503050406030204" pitchFamily="18" charset="0"/>
                                      </a:rPr>
                                      <m:t>9</m:t>
                                    </m:r>
                                  </m:sup>
                                </m:sSup>
                                <m:r>
                                  <a:rPr lang="it-IT" b="0" i="1" smtClean="0">
                                    <a:latin typeface="Cambria Math" panose="02040503050406030204" pitchFamily="18" charset="0"/>
                                  </a:rPr>
                                  <m:t>𝑝</m:t>
                                </m:r>
                              </m:oMath>
                            </m:oMathPara>
                          </a14:m>
                          <a:endParaRPr lang="it-IT" dirty="0"/>
                        </a:p>
                      </a:txBody>
                      <a:tcPr/>
                    </a:tc>
                    <a:tc>
                      <a:txBody>
                        <a:bodyPr/>
                        <a:lstStyle/>
                        <a:p>
                          <a:pPr algn="ctr"/>
                          <a:r>
                            <a:rPr lang="it-IT" dirty="0"/>
                            <a:t>1.11</a:t>
                          </a:r>
                        </a:p>
                      </a:txBody>
                      <a:tcPr/>
                    </a:tc>
                    <a:extLst>
                      <a:ext uri="{0D108BD9-81ED-4DB2-BD59-A6C34878D82A}">
                        <a16:rowId xmlns:a16="http://schemas.microsoft.com/office/drawing/2014/main" val="4222040618"/>
                      </a:ext>
                    </a:extLst>
                  </a:tr>
                  <a:tr h="370840">
                    <a:tc>
                      <a:txBody>
                        <a:bodyPr/>
                        <a:lstStyle/>
                        <a:p>
                          <a:pPr algn="ctr"/>
                          <a:r>
                            <a:rPr lang="it-IT" dirty="0"/>
                            <a:t>6</a:t>
                          </a:r>
                        </a:p>
                      </a:txBody>
                      <a:tcPr/>
                    </a:tc>
                    <a:tc>
                      <a:txBody>
                        <a:bodyPr/>
                        <a:lstStyle/>
                        <a:p>
                          <a:pPr algn="ctr"/>
                          <a:r>
                            <a:rPr lang="it-IT" dirty="0"/>
                            <a:t>75</a:t>
                          </a:r>
                        </a:p>
                      </a:txBody>
                      <a:tcPr/>
                    </a:tc>
                    <a:tc>
                      <a:txBody>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10</m:t>
                                    </m:r>
                                  </m:e>
                                  <m:sup>
                                    <m:r>
                                      <a:rPr lang="it-IT" b="0" i="1" smtClean="0">
                                        <a:latin typeface="Cambria Math" panose="02040503050406030204" pitchFamily="18" charset="0"/>
                                      </a:rPr>
                                      <m:t>9</m:t>
                                    </m:r>
                                  </m:sup>
                                </m:sSup>
                                <m:r>
                                  <a:rPr lang="it-IT" b="0" i="1" smtClean="0">
                                    <a:latin typeface="Cambria Math" panose="02040503050406030204" pitchFamily="18" charset="0"/>
                                  </a:rPr>
                                  <m:t>𝑝</m:t>
                                </m:r>
                              </m:oMath>
                            </m:oMathPara>
                          </a14:m>
                          <a:endParaRPr lang="it-IT" dirty="0"/>
                        </a:p>
                      </a:txBody>
                      <a:tcPr/>
                    </a:tc>
                    <a:tc>
                      <a:txBody>
                        <a:bodyPr/>
                        <a:lstStyle/>
                        <a:p>
                          <a:pPr algn="ctr"/>
                          <a:r>
                            <a:rPr lang="it-IT" dirty="0"/>
                            <a:t>1.5</a:t>
                          </a:r>
                        </a:p>
                      </a:txBody>
                      <a:tcPr/>
                    </a:tc>
                    <a:extLst>
                      <a:ext uri="{0D108BD9-81ED-4DB2-BD59-A6C34878D82A}">
                        <a16:rowId xmlns:a16="http://schemas.microsoft.com/office/drawing/2014/main" val="2969582748"/>
                      </a:ext>
                    </a:extLst>
                  </a:tr>
                  <a:tr h="370840">
                    <a:tc>
                      <a:txBody>
                        <a:bodyPr/>
                        <a:lstStyle/>
                        <a:p>
                          <a:pPr algn="ctr"/>
                          <a:r>
                            <a:rPr lang="it-IT" dirty="0"/>
                            <a:t>8</a:t>
                          </a:r>
                        </a:p>
                      </a:txBody>
                      <a:tcPr/>
                    </a:tc>
                    <a:tc>
                      <a:txBody>
                        <a:bodyPr/>
                        <a:lstStyle/>
                        <a:p>
                          <a:pPr algn="ctr"/>
                          <a:r>
                            <a:rPr lang="it-IT" dirty="0"/>
                            <a:t>45</a:t>
                          </a:r>
                        </a:p>
                      </a:txBody>
                      <a:tcPr/>
                    </a:tc>
                    <a:tc>
                      <a:txBody>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10</m:t>
                                    </m:r>
                                  </m:e>
                                  <m:sup>
                                    <m:r>
                                      <a:rPr lang="it-IT" b="0" i="1" smtClean="0">
                                        <a:latin typeface="Cambria Math" panose="02040503050406030204" pitchFamily="18" charset="0"/>
                                      </a:rPr>
                                      <m:t>9</m:t>
                                    </m:r>
                                  </m:sup>
                                </m:sSup>
                                <m:r>
                                  <a:rPr lang="it-IT" b="0" i="1" smtClean="0">
                                    <a:latin typeface="Cambria Math" panose="02040503050406030204" pitchFamily="18" charset="0"/>
                                  </a:rPr>
                                  <m:t>𝑝</m:t>
                                </m:r>
                              </m:oMath>
                            </m:oMathPara>
                          </a14:m>
                          <a:endParaRPr lang="it-IT" dirty="0"/>
                        </a:p>
                      </a:txBody>
                      <a:tcPr/>
                    </a:tc>
                    <a:tc>
                      <a:txBody>
                        <a:bodyPr/>
                        <a:lstStyle/>
                        <a:p>
                          <a:pPr algn="ctr"/>
                          <a:r>
                            <a:rPr lang="it-IT" dirty="0"/>
                            <a:t>2.0</a:t>
                          </a:r>
                        </a:p>
                      </a:txBody>
                      <a:tcPr/>
                    </a:tc>
                    <a:extLst>
                      <a:ext uri="{0D108BD9-81ED-4DB2-BD59-A6C34878D82A}">
                        <a16:rowId xmlns:a16="http://schemas.microsoft.com/office/drawing/2014/main" val="161014704"/>
                      </a:ext>
                    </a:extLst>
                  </a:tr>
                  <a:tr h="370840">
                    <a:tc>
                      <a:txBody>
                        <a:bodyPr/>
                        <a:lstStyle/>
                        <a:p>
                          <a:pPr algn="ctr"/>
                          <a:r>
                            <a:rPr lang="it-IT" dirty="0"/>
                            <a:t>9</a:t>
                          </a:r>
                        </a:p>
                      </a:txBody>
                      <a:tcPr/>
                    </a:tc>
                    <a:tc>
                      <a:txBody>
                        <a:bodyPr/>
                        <a:lstStyle/>
                        <a:p>
                          <a:pPr algn="ctr"/>
                          <a:r>
                            <a:rPr lang="it-IT" dirty="0"/>
                            <a:t>25</a:t>
                          </a:r>
                        </a:p>
                      </a:txBody>
                      <a:tcPr/>
                    </a:tc>
                    <a:tc>
                      <a:txBody>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10</m:t>
                                    </m:r>
                                  </m:e>
                                  <m:sup>
                                    <m:r>
                                      <a:rPr lang="it-IT" b="0" i="1" smtClean="0">
                                        <a:latin typeface="Cambria Math" panose="02040503050406030204" pitchFamily="18" charset="0"/>
                                      </a:rPr>
                                      <m:t>9</m:t>
                                    </m:r>
                                  </m:sup>
                                </m:sSup>
                                <m:r>
                                  <a:rPr lang="it-IT" b="0" i="1" smtClean="0">
                                    <a:latin typeface="Cambria Math" panose="02040503050406030204" pitchFamily="18" charset="0"/>
                                  </a:rPr>
                                  <m:t>𝑝</m:t>
                                </m:r>
                              </m:oMath>
                            </m:oMathPara>
                          </a14:m>
                          <a:endParaRPr lang="it-IT" dirty="0"/>
                        </a:p>
                      </a:txBody>
                      <a:tcPr/>
                    </a:tc>
                    <a:tc>
                      <a:txBody>
                        <a:bodyPr/>
                        <a:lstStyle/>
                        <a:p>
                          <a:pPr algn="ctr"/>
                          <a:r>
                            <a:rPr lang="it-IT" dirty="0"/>
                            <a:t>2.5</a:t>
                          </a:r>
                        </a:p>
                      </a:txBody>
                      <a:tcPr/>
                    </a:tc>
                    <a:extLst>
                      <a:ext uri="{0D108BD9-81ED-4DB2-BD59-A6C34878D82A}">
                        <a16:rowId xmlns:a16="http://schemas.microsoft.com/office/drawing/2014/main" val="987288959"/>
                      </a:ext>
                    </a:extLst>
                  </a:tr>
                  <a:tr h="370840">
                    <a:tc>
                      <a:txBody>
                        <a:bodyPr/>
                        <a:lstStyle/>
                        <a:p>
                          <a:pPr algn="ctr"/>
                          <a:r>
                            <a:rPr lang="it-IT" dirty="0"/>
                            <a:t>10</a:t>
                          </a:r>
                        </a:p>
                      </a:txBody>
                      <a:tcPr/>
                    </a:tc>
                    <a:tc>
                      <a:txBody>
                        <a:bodyPr/>
                        <a:lstStyle/>
                        <a:p>
                          <a:pPr algn="ctr"/>
                          <a:r>
                            <a:rPr lang="it-IT" dirty="0"/>
                            <a:t>18</a:t>
                          </a:r>
                        </a:p>
                      </a:txBody>
                      <a:tcPr/>
                    </a:tc>
                    <a:tc>
                      <a:txBody>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10</m:t>
                                    </m:r>
                                  </m:e>
                                  <m:sup>
                                    <m:r>
                                      <a:rPr lang="it-IT" b="0" i="1" smtClean="0">
                                        <a:latin typeface="Cambria Math" panose="02040503050406030204" pitchFamily="18" charset="0"/>
                                      </a:rPr>
                                      <m:t>9</m:t>
                                    </m:r>
                                  </m:sup>
                                </m:sSup>
                                <m:r>
                                  <a:rPr lang="it-IT" b="0" i="1" smtClean="0">
                                    <a:latin typeface="Cambria Math" panose="02040503050406030204" pitchFamily="18" charset="0"/>
                                  </a:rPr>
                                  <m:t>𝑝</m:t>
                                </m:r>
                              </m:oMath>
                            </m:oMathPara>
                          </a14:m>
                          <a:endParaRPr lang="it-IT" dirty="0"/>
                        </a:p>
                      </a:txBody>
                      <a:tcPr/>
                    </a:tc>
                    <a:tc>
                      <a:txBody>
                        <a:bodyPr/>
                        <a:lstStyle/>
                        <a:p>
                          <a:pPr algn="ctr"/>
                          <a:r>
                            <a:rPr lang="it-IT" dirty="0"/>
                            <a:t>3.0</a:t>
                          </a:r>
                        </a:p>
                      </a:txBody>
                      <a:tcPr/>
                    </a:tc>
                    <a:extLst>
                      <a:ext uri="{0D108BD9-81ED-4DB2-BD59-A6C34878D82A}">
                        <a16:rowId xmlns:a16="http://schemas.microsoft.com/office/drawing/2014/main" val="2551583914"/>
                      </a:ext>
                    </a:extLst>
                  </a:tr>
                </a:tbl>
              </a:graphicData>
            </a:graphic>
          </p:graphicFrame>
        </mc:Choice>
        <mc:Fallback xmlns="">
          <p:graphicFrame>
            <p:nvGraphicFramePr>
              <p:cNvPr id="8" name="Tabella 8">
                <a:extLst>
                  <a:ext uri="{FF2B5EF4-FFF2-40B4-BE49-F238E27FC236}">
                    <a16:creationId xmlns:a16="http://schemas.microsoft.com/office/drawing/2014/main" id="{CD3B04D7-6944-661C-8ED4-66AF8B5319F7}"/>
                  </a:ext>
                </a:extLst>
              </p:cNvPr>
              <p:cNvGraphicFramePr>
                <a:graphicFrameLocks noGrp="1"/>
              </p:cNvGraphicFramePr>
              <p:nvPr>
                <p:extLst>
                  <p:ext uri="{D42A27DB-BD31-4B8C-83A1-F6EECF244321}">
                    <p14:modId xmlns:p14="http://schemas.microsoft.com/office/powerpoint/2010/main" val="2291714974"/>
                  </p:ext>
                </p:extLst>
              </p:nvPr>
            </p:nvGraphicFramePr>
            <p:xfrm>
              <a:off x="1661061" y="2600966"/>
              <a:ext cx="8128000" cy="22261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176877456"/>
                        </a:ext>
                      </a:extLst>
                    </a:gridCol>
                    <a:gridCol w="2032000">
                      <a:extLst>
                        <a:ext uri="{9D8B030D-6E8A-4147-A177-3AD203B41FA5}">
                          <a16:colId xmlns:a16="http://schemas.microsoft.com/office/drawing/2014/main" val="4025505869"/>
                        </a:ext>
                      </a:extLst>
                    </a:gridCol>
                    <a:gridCol w="2032000">
                      <a:extLst>
                        <a:ext uri="{9D8B030D-6E8A-4147-A177-3AD203B41FA5}">
                          <a16:colId xmlns:a16="http://schemas.microsoft.com/office/drawing/2014/main" val="3040144917"/>
                        </a:ext>
                      </a:extLst>
                    </a:gridCol>
                    <a:gridCol w="2032000">
                      <a:extLst>
                        <a:ext uri="{9D8B030D-6E8A-4147-A177-3AD203B41FA5}">
                          <a16:colId xmlns:a16="http://schemas.microsoft.com/office/drawing/2014/main" val="2074744409"/>
                        </a:ext>
                      </a:extLst>
                    </a:gridCol>
                  </a:tblGrid>
                  <a:tr h="371920">
                    <a:tc>
                      <a:txBody>
                        <a:bodyPr/>
                        <a:lstStyle/>
                        <a:p>
                          <a:pPr algn="ctr"/>
                          <a:r>
                            <a:rPr lang="it-IT" dirty="0"/>
                            <a:t># Board</a:t>
                          </a:r>
                        </a:p>
                      </a:txBody>
                      <a:tcPr/>
                    </a:tc>
                    <a:tc>
                      <a:txBody>
                        <a:bodyPr/>
                        <a:lstStyle/>
                        <a:p>
                          <a:pPr algn="ctr"/>
                          <a:r>
                            <a:rPr lang="it-IT" dirty="0"/>
                            <a:t>Energy </a:t>
                          </a:r>
                          <a:r>
                            <a:rPr lang="it-IT" dirty="0" err="1"/>
                            <a:t>scan</a:t>
                          </a:r>
                          <a:r>
                            <a:rPr lang="it-IT" dirty="0"/>
                            <a:t> (MeV)</a:t>
                          </a:r>
                        </a:p>
                      </a:txBody>
                      <a:tcPr/>
                    </a:tc>
                    <a:tc>
                      <a:txBody>
                        <a:bodyPr/>
                        <a:lstStyle/>
                        <a:p>
                          <a:endParaRPr lang="it-IT"/>
                        </a:p>
                      </a:txBody>
                      <a:tcPr>
                        <a:blipFill>
                          <a:blip r:embed="rId3"/>
                          <a:stretch>
                            <a:fillRect l="-200000" t="-8197" r="-100898" b="-524590"/>
                          </a:stretch>
                        </a:blipFill>
                      </a:tcPr>
                    </a:tc>
                    <a:tc>
                      <a:txBody>
                        <a:bodyPr/>
                        <a:lstStyle/>
                        <a:p>
                          <a:pPr algn="ctr"/>
                          <a:r>
                            <a:rPr lang="it-IT" dirty="0"/>
                            <a:t>K </a:t>
                          </a:r>
                          <a:r>
                            <a:rPr lang="it-IT" dirty="0" err="1"/>
                            <a:t>factor</a:t>
                          </a:r>
                          <a:r>
                            <a:rPr lang="it-IT" dirty="0"/>
                            <a:t>*</a:t>
                          </a:r>
                        </a:p>
                      </a:txBody>
                      <a:tcPr/>
                    </a:tc>
                    <a:extLst>
                      <a:ext uri="{0D108BD9-81ED-4DB2-BD59-A6C34878D82A}">
                        <a16:rowId xmlns:a16="http://schemas.microsoft.com/office/drawing/2014/main" val="555411980"/>
                      </a:ext>
                    </a:extLst>
                  </a:tr>
                  <a:tr h="370840">
                    <a:tc>
                      <a:txBody>
                        <a:bodyPr/>
                        <a:lstStyle/>
                        <a:p>
                          <a:pPr algn="ctr"/>
                          <a:r>
                            <a:rPr lang="it-IT" dirty="0"/>
                            <a:t>5</a:t>
                          </a:r>
                        </a:p>
                      </a:txBody>
                      <a:tcPr/>
                    </a:tc>
                    <a:tc>
                      <a:txBody>
                        <a:bodyPr/>
                        <a:lstStyle/>
                        <a:p>
                          <a:pPr algn="ctr"/>
                          <a:r>
                            <a:rPr lang="it-IT" dirty="0"/>
                            <a:t>145 </a:t>
                          </a:r>
                        </a:p>
                      </a:txBody>
                      <a:tcPr/>
                    </a:tc>
                    <a:tc>
                      <a:txBody>
                        <a:bodyPr/>
                        <a:lstStyle/>
                        <a:p>
                          <a:endParaRPr lang="it-IT"/>
                        </a:p>
                      </a:txBody>
                      <a:tcPr>
                        <a:blipFill>
                          <a:blip r:embed="rId3"/>
                          <a:stretch>
                            <a:fillRect l="-200000" t="-108197" r="-100898" b="-424590"/>
                          </a:stretch>
                        </a:blipFill>
                      </a:tcPr>
                    </a:tc>
                    <a:tc>
                      <a:txBody>
                        <a:bodyPr/>
                        <a:lstStyle/>
                        <a:p>
                          <a:pPr algn="ctr"/>
                          <a:r>
                            <a:rPr lang="it-IT" dirty="0"/>
                            <a:t>1.11</a:t>
                          </a:r>
                        </a:p>
                      </a:txBody>
                      <a:tcPr/>
                    </a:tc>
                    <a:extLst>
                      <a:ext uri="{0D108BD9-81ED-4DB2-BD59-A6C34878D82A}">
                        <a16:rowId xmlns:a16="http://schemas.microsoft.com/office/drawing/2014/main" val="4222040618"/>
                      </a:ext>
                    </a:extLst>
                  </a:tr>
                  <a:tr h="370840">
                    <a:tc>
                      <a:txBody>
                        <a:bodyPr/>
                        <a:lstStyle/>
                        <a:p>
                          <a:pPr algn="ctr"/>
                          <a:r>
                            <a:rPr lang="it-IT" dirty="0"/>
                            <a:t>6</a:t>
                          </a:r>
                        </a:p>
                      </a:txBody>
                      <a:tcPr/>
                    </a:tc>
                    <a:tc>
                      <a:txBody>
                        <a:bodyPr/>
                        <a:lstStyle/>
                        <a:p>
                          <a:pPr algn="ctr"/>
                          <a:r>
                            <a:rPr lang="it-IT" dirty="0"/>
                            <a:t>75</a:t>
                          </a:r>
                        </a:p>
                      </a:txBody>
                      <a:tcPr/>
                    </a:tc>
                    <a:tc>
                      <a:txBody>
                        <a:bodyPr/>
                        <a:lstStyle/>
                        <a:p>
                          <a:endParaRPr lang="it-IT"/>
                        </a:p>
                      </a:txBody>
                      <a:tcPr>
                        <a:blipFill>
                          <a:blip r:embed="rId3"/>
                          <a:stretch>
                            <a:fillRect l="-200000" t="-208197" r="-100898" b="-324590"/>
                          </a:stretch>
                        </a:blipFill>
                      </a:tcPr>
                    </a:tc>
                    <a:tc>
                      <a:txBody>
                        <a:bodyPr/>
                        <a:lstStyle/>
                        <a:p>
                          <a:pPr algn="ctr"/>
                          <a:r>
                            <a:rPr lang="it-IT" dirty="0"/>
                            <a:t>1.5</a:t>
                          </a:r>
                        </a:p>
                      </a:txBody>
                      <a:tcPr/>
                    </a:tc>
                    <a:extLst>
                      <a:ext uri="{0D108BD9-81ED-4DB2-BD59-A6C34878D82A}">
                        <a16:rowId xmlns:a16="http://schemas.microsoft.com/office/drawing/2014/main" val="2969582748"/>
                      </a:ext>
                    </a:extLst>
                  </a:tr>
                  <a:tr h="370840">
                    <a:tc>
                      <a:txBody>
                        <a:bodyPr/>
                        <a:lstStyle/>
                        <a:p>
                          <a:pPr algn="ctr"/>
                          <a:r>
                            <a:rPr lang="it-IT" dirty="0"/>
                            <a:t>8</a:t>
                          </a:r>
                        </a:p>
                      </a:txBody>
                      <a:tcPr/>
                    </a:tc>
                    <a:tc>
                      <a:txBody>
                        <a:bodyPr/>
                        <a:lstStyle/>
                        <a:p>
                          <a:pPr algn="ctr"/>
                          <a:r>
                            <a:rPr lang="it-IT" dirty="0"/>
                            <a:t>45</a:t>
                          </a:r>
                        </a:p>
                      </a:txBody>
                      <a:tcPr/>
                    </a:tc>
                    <a:tc>
                      <a:txBody>
                        <a:bodyPr/>
                        <a:lstStyle/>
                        <a:p>
                          <a:endParaRPr lang="it-IT"/>
                        </a:p>
                      </a:txBody>
                      <a:tcPr>
                        <a:blipFill>
                          <a:blip r:embed="rId3"/>
                          <a:stretch>
                            <a:fillRect l="-200000" t="-308197" r="-100898" b="-224590"/>
                          </a:stretch>
                        </a:blipFill>
                      </a:tcPr>
                    </a:tc>
                    <a:tc>
                      <a:txBody>
                        <a:bodyPr/>
                        <a:lstStyle/>
                        <a:p>
                          <a:pPr algn="ctr"/>
                          <a:r>
                            <a:rPr lang="it-IT" dirty="0"/>
                            <a:t>2.0</a:t>
                          </a:r>
                        </a:p>
                      </a:txBody>
                      <a:tcPr/>
                    </a:tc>
                    <a:extLst>
                      <a:ext uri="{0D108BD9-81ED-4DB2-BD59-A6C34878D82A}">
                        <a16:rowId xmlns:a16="http://schemas.microsoft.com/office/drawing/2014/main" val="161014704"/>
                      </a:ext>
                    </a:extLst>
                  </a:tr>
                  <a:tr h="370840">
                    <a:tc>
                      <a:txBody>
                        <a:bodyPr/>
                        <a:lstStyle/>
                        <a:p>
                          <a:pPr algn="ctr"/>
                          <a:r>
                            <a:rPr lang="it-IT" dirty="0"/>
                            <a:t>9</a:t>
                          </a:r>
                        </a:p>
                      </a:txBody>
                      <a:tcPr/>
                    </a:tc>
                    <a:tc>
                      <a:txBody>
                        <a:bodyPr/>
                        <a:lstStyle/>
                        <a:p>
                          <a:pPr algn="ctr"/>
                          <a:r>
                            <a:rPr lang="it-IT" dirty="0"/>
                            <a:t>25</a:t>
                          </a:r>
                        </a:p>
                      </a:txBody>
                      <a:tcPr/>
                    </a:tc>
                    <a:tc>
                      <a:txBody>
                        <a:bodyPr/>
                        <a:lstStyle/>
                        <a:p>
                          <a:endParaRPr lang="it-IT"/>
                        </a:p>
                      </a:txBody>
                      <a:tcPr>
                        <a:blipFill>
                          <a:blip r:embed="rId3"/>
                          <a:stretch>
                            <a:fillRect l="-200000" t="-408197" r="-100898" b="-124590"/>
                          </a:stretch>
                        </a:blipFill>
                      </a:tcPr>
                    </a:tc>
                    <a:tc>
                      <a:txBody>
                        <a:bodyPr/>
                        <a:lstStyle/>
                        <a:p>
                          <a:pPr algn="ctr"/>
                          <a:r>
                            <a:rPr lang="it-IT" dirty="0"/>
                            <a:t>2.5</a:t>
                          </a:r>
                        </a:p>
                      </a:txBody>
                      <a:tcPr/>
                    </a:tc>
                    <a:extLst>
                      <a:ext uri="{0D108BD9-81ED-4DB2-BD59-A6C34878D82A}">
                        <a16:rowId xmlns:a16="http://schemas.microsoft.com/office/drawing/2014/main" val="987288959"/>
                      </a:ext>
                    </a:extLst>
                  </a:tr>
                  <a:tr h="370840">
                    <a:tc>
                      <a:txBody>
                        <a:bodyPr/>
                        <a:lstStyle/>
                        <a:p>
                          <a:pPr algn="ctr"/>
                          <a:r>
                            <a:rPr lang="it-IT" dirty="0"/>
                            <a:t>10</a:t>
                          </a:r>
                        </a:p>
                      </a:txBody>
                      <a:tcPr/>
                    </a:tc>
                    <a:tc>
                      <a:txBody>
                        <a:bodyPr/>
                        <a:lstStyle/>
                        <a:p>
                          <a:pPr algn="ctr"/>
                          <a:r>
                            <a:rPr lang="it-IT" dirty="0"/>
                            <a:t>18</a:t>
                          </a:r>
                        </a:p>
                      </a:txBody>
                      <a:tcPr/>
                    </a:tc>
                    <a:tc>
                      <a:txBody>
                        <a:bodyPr/>
                        <a:lstStyle/>
                        <a:p>
                          <a:endParaRPr lang="it-IT"/>
                        </a:p>
                      </a:txBody>
                      <a:tcPr>
                        <a:blipFill>
                          <a:blip r:embed="rId3"/>
                          <a:stretch>
                            <a:fillRect l="-200000" t="-508197" r="-100898" b="-24590"/>
                          </a:stretch>
                        </a:blipFill>
                      </a:tcPr>
                    </a:tc>
                    <a:tc>
                      <a:txBody>
                        <a:bodyPr/>
                        <a:lstStyle/>
                        <a:p>
                          <a:pPr algn="ctr"/>
                          <a:r>
                            <a:rPr lang="it-IT" dirty="0"/>
                            <a:t>3.0</a:t>
                          </a:r>
                        </a:p>
                      </a:txBody>
                      <a:tcPr/>
                    </a:tc>
                    <a:extLst>
                      <a:ext uri="{0D108BD9-81ED-4DB2-BD59-A6C34878D82A}">
                        <a16:rowId xmlns:a16="http://schemas.microsoft.com/office/drawing/2014/main" val="2551583914"/>
                      </a:ext>
                    </a:extLst>
                  </a:tr>
                </a:tbl>
              </a:graphicData>
            </a:graphic>
          </p:graphicFrame>
        </mc:Fallback>
      </mc:AlternateContent>
      <p:sp>
        <p:nvSpPr>
          <p:cNvPr id="2" name="CasellaDiTesto 1">
            <a:extLst>
              <a:ext uri="{FF2B5EF4-FFF2-40B4-BE49-F238E27FC236}">
                <a16:creationId xmlns:a16="http://schemas.microsoft.com/office/drawing/2014/main" id="{226082A5-0A59-BDE2-FBF8-F086FD8F9BF6}"/>
              </a:ext>
            </a:extLst>
          </p:cNvPr>
          <p:cNvSpPr txBox="1"/>
          <p:nvPr/>
        </p:nvSpPr>
        <p:spPr>
          <a:xfrm>
            <a:off x="755780" y="5300672"/>
            <a:ext cx="8377481" cy="369332"/>
          </a:xfrm>
          <a:prstGeom prst="rect">
            <a:avLst/>
          </a:prstGeom>
          <a:noFill/>
        </p:spPr>
        <p:txBody>
          <a:bodyPr wrap="square" rtlCol="0">
            <a:spAutoFit/>
          </a:bodyPr>
          <a:lstStyle/>
          <a:p>
            <a:r>
              <a:rPr lang="it-IT" dirty="0"/>
              <a:t>*) </a:t>
            </a:r>
            <a:r>
              <a:rPr lang="it-IT" dirty="0" err="1"/>
              <a:t>Hardness</a:t>
            </a:r>
            <a:r>
              <a:rPr lang="it-IT" dirty="0"/>
              <a:t> </a:t>
            </a:r>
            <a:r>
              <a:rPr lang="it-IT" dirty="0" err="1"/>
              <a:t>factor</a:t>
            </a:r>
            <a:r>
              <a:rPr lang="it-IT" dirty="0"/>
              <a:t> K</a:t>
            </a:r>
          </a:p>
        </p:txBody>
      </p:sp>
      <p:sp>
        <p:nvSpPr>
          <p:cNvPr id="5" name="Segnaposto piè di pagina 4">
            <a:extLst>
              <a:ext uri="{FF2B5EF4-FFF2-40B4-BE49-F238E27FC236}">
                <a16:creationId xmlns:a16="http://schemas.microsoft.com/office/drawing/2014/main" id="{DE1B4A59-C112-2B5B-BFD2-B3DD767F7C37}"/>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2430288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23</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2091926" y="859165"/>
            <a:ext cx="6260840" cy="1160280"/>
          </a:xfrm>
        </p:spPr>
        <p:txBody>
          <a:bodyPr>
            <a:noAutofit/>
          </a:bodyPr>
          <a:lstStyle/>
          <a:p>
            <a:pPr marL="0" indent="0" algn="just">
              <a:buNone/>
            </a:pPr>
            <a:r>
              <a:rPr lang="en-US" sz="3000" b="1" dirty="0">
                <a:solidFill>
                  <a:schemeClr val="tx1"/>
                </a:solidFill>
              </a:rPr>
              <a:t>I-V scan characterization: carrier board 5 (sn5) before and after irradiation</a:t>
            </a:r>
            <a:endParaRPr lang="it-IT" sz="3000" b="1" dirty="0">
              <a:solidFill>
                <a:schemeClr val="tx1"/>
              </a:solidFill>
            </a:endParaRPr>
          </a:p>
        </p:txBody>
      </p:sp>
      <p:pic>
        <p:nvPicPr>
          <p:cNvPr id="2" name="Immagine 1" descr="Immagine che contiene testo, linea, diagramma, Diagramma&#10;&#10;Descrizione generata automaticamente">
            <a:extLst>
              <a:ext uri="{FF2B5EF4-FFF2-40B4-BE49-F238E27FC236}">
                <a16:creationId xmlns:a16="http://schemas.microsoft.com/office/drawing/2014/main" id="{FB304059-902A-1ABC-F669-AC0AC84E5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13" y="1928463"/>
            <a:ext cx="3953893" cy="4282440"/>
          </a:xfrm>
          <a:prstGeom prst="rect">
            <a:avLst/>
          </a:prstGeom>
        </p:spPr>
      </p:pic>
      <p:pic>
        <p:nvPicPr>
          <p:cNvPr id="5" name="Immagine 4" descr="Immagine che contiene testo, diagramma, linea, Diagramma&#10;&#10;Descrizione generata automaticamente">
            <a:extLst>
              <a:ext uri="{FF2B5EF4-FFF2-40B4-BE49-F238E27FC236}">
                <a16:creationId xmlns:a16="http://schemas.microsoft.com/office/drawing/2014/main" id="{A6D56BE2-0E36-8465-9E2B-9F0ABEFA3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849" y="1889823"/>
            <a:ext cx="4021584" cy="4359720"/>
          </a:xfrm>
          <a:prstGeom prst="rect">
            <a:avLst/>
          </a:prstGeom>
        </p:spPr>
      </p:pic>
      <p:pic>
        <p:nvPicPr>
          <p:cNvPr id="7" name="Immagine 6" descr="Immagine che contiene testo, diagramma, linea, Diagramma&#10;&#10;Descrizione generata automaticamente">
            <a:extLst>
              <a:ext uri="{FF2B5EF4-FFF2-40B4-BE49-F238E27FC236}">
                <a16:creationId xmlns:a16="http://schemas.microsoft.com/office/drawing/2014/main" id="{5AA54121-10CB-38C8-4879-8B8F0DC2AD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6575" y="1889823"/>
            <a:ext cx="4027765" cy="4362450"/>
          </a:xfrm>
          <a:prstGeom prst="rect">
            <a:avLst/>
          </a:prstGeom>
        </p:spPr>
      </p:pic>
      <p:sp>
        <p:nvSpPr>
          <p:cNvPr id="6" name="Segnaposto piè di pagina 5">
            <a:extLst>
              <a:ext uri="{FF2B5EF4-FFF2-40B4-BE49-F238E27FC236}">
                <a16:creationId xmlns:a16="http://schemas.microsoft.com/office/drawing/2014/main" id="{7137C9B1-D194-4A36-1A97-45B97310A458}"/>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1026743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descr="Immagine che contiene testo, diagramma, Diagramma, linea&#10;&#10;Descrizione generata automaticamente">
            <a:extLst>
              <a:ext uri="{FF2B5EF4-FFF2-40B4-BE49-F238E27FC236}">
                <a16:creationId xmlns:a16="http://schemas.microsoft.com/office/drawing/2014/main" id="{8519C719-CCF5-6DC5-3286-56064F15BCF9}"/>
              </a:ext>
            </a:extLst>
          </p:cNvPr>
          <p:cNvPicPr>
            <a:picLocks noChangeAspect="1"/>
          </p:cNvPicPr>
          <p:nvPr/>
        </p:nvPicPr>
        <p:blipFill>
          <a:blip r:embed="rId2"/>
          <a:stretch>
            <a:fillRect/>
          </a:stretch>
        </p:blipFill>
        <p:spPr>
          <a:xfrm>
            <a:off x="596058" y="1002695"/>
            <a:ext cx="3517119" cy="3812594"/>
          </a:xfrm>
          <a:prstGeom prst="rect">
            <a:avLst/>
          </a:prstGeom>
        </p:spPr>
      </p:pic>
      <p:cxnSp>
        <p:nvCxnSpPr>
          <p:cNvPr id="11" name="Straight Connector 10">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Immagine 4" descr="Immagine che contiene testo, Diagramma, diagramma, linea&#10;&#10;Descrizione generata automaticamente">
            <a:extLst>
              <a:ext uri="{FF2B5EF4-FFF2-40B4-BE49-F238E27FC236}">
                <a16:creationId xmlns:a16="http://schemas.microsoft.com/office/drawing/2014/main" id="{D63C2130-FE46-0005-CE6A-C0B00EAE7FD3}"/>
              </a:ext>
            </a:extLst>
          </p:cNvPr>
          <p:cNvPicPr>
            <a:picLocks noChangeAspect="1"/>
          </p:cNvPicPr>
          <p:nvPr/>
        </p:nvPicPr>
        <p:blipFill>
          <a:blip r:embed="rId3"/>
          <a:stretch>
            <a:fillRect/>
          </a:stretch>
        </p:blipFill>
        <p:spPr>
          <a:xfrm>
            <a:off x="4230856" y="1002695"/>
            <a:ext cx="3537345" cy="3793399"/>
          </a:xfrm>
          <a:prstGeom prst="rect">
            <a:avLst/>
          </a:prstGeom>
        </p:spPr>
      </p:pic>
      <p:cxnSp>
        <p:nvCxnSpPr>
          <p:cNvPr id="21" name="Straight Connector 12">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Immagine 3" descr="Immagine che contiene testo, diagramma, Diagramma, linea&#10;&#10;Descrizione generata automaticamente">
            <a:extLst>
              <a:ext uri="{FF2B5EF4-FFF2-40B4-BE49-F238E27FC236}">
                <a16:creationId xmlns:a16="http://schemas.microsoft.com/office/drawing/2014/main" id="{0DC400D1-E801-67FC-9169-82DE72D1F2B9}"/>
              </a:ext>
            </a:extLst>
          </p:cNvPr>
          <p:cNvPicPr>
            <a:picLocks noChangeAspect="1"/>
          </p:cNvPicPr>
          <p:nvPr/>
        </p:nvPicPr>
        <p:blipFill>
          <a:blip r:embed="rId4"/>
          <a:stretch>
            <a:fillRect/>
          </a:stretch>
        </p:blipFill>
        <p:spPr>
          <a:xfrm>
            <a:off x="8223640" y="1002695"/>
            <a:ext cx="3517120" cy="3792043"/>
          </a:xfrm>
          <a:prstGeom prst="rect">
            <a:avLst/>
          </a:prstGeom>
        </p:spPr>
      </p:pic>
      <p:sp>
        <p:nvSpPr>
          <p:cNvPr id="2" name="Segnaposto numero diapositiva 1">
            <a:extLst>
              <a:ext uri="{FF2B5EF4-FFF2-40B4-BE49-F238E27FC236}">
                <a16:creationId xmlns:a16="http://schemas.microsoft.com/office/drawing/2014/main" id="{8A35D607-B357-48BF-F4E7-5927353E5A25}"/>
              </a:ext>
            </a:extLst>
          </p:cNvPr>
          <p:cNvSpPr>
            <a:spLocks noGrp="1"/>
          </p:cNvSpPr>
          <p:nvPr>
            <p:ph type="sldNum" sz="quarter" idx="12"/>
          </p:nvPr>
        </p:nvSpPr>
        <p:spPr>
          <a:xfrm>
            <a:off x="8610600" y="6356350"/>
            <a:ext cx="2743200" cy="365125"/>
          </a:xfrm>
        </p:spPr>
        <p:txBody>
          <a:bodyPr>
            <a:normAutofit/>
          </a:bodyPr>
          <a:lstStyle/>
          <a:p>
            <a:pPr>
              <a:spcAft>
                <a:spcPts val="600"/>
              </a:spcAft>
            </a:pPr>
            <a:fld id="{9649685B-2E8A-4DF0-8803-1C2A01BC8147}" type="slidenum">
              <a:rPr lang="it-IT" smtClean="0"/>
              <a:pPr>
                <a:spcAft>
                  <a:spcPts val="600"/>
                </a:spcAft>
              </a:pPr>
              <a:t>24</a:t>
            </a:fld>
            <a:endParaRPr lang="it-IT"/>
          </a:p>
        </p:txBody>
      </p:sp>
      <p:sp>
        <p:nvSpPr>
          <p:cNvPr id="7" name="CasellaDiTesto 6">
            <a:extLst>
              <a:ext uri="{FF2B5EF4-FFF2-40B4-BE49-F238E27FC236}">
                <a16:creationId xmlns:a16="http://schemas.microsoft.com/office/drawing/2014/main" id="{C44C25EB-8769-5397-9883-FBCDB90355B0}"/>
              </a:ext>
            </a:extLst>
          </p:cNvPr>
          <p:cNvSpPr txBox="1"/>
          <p:nvPr/>
        </p:nvSpPr>
        <p:spPr>
          <a:xfrm>
            <a:off x="1530674" y="417920"/>
            <a:ext cx="10030407" cy="584775"/>
          </a:xfrm>
          <a:prstGeom prst="rect">
            <a:avLst/>
          </a:prstGeom>
          <a:noFill/>
        </p:spPr>
        <p:txBody>
          <a:bodyPr wrap="square" rtlCol="0">
            <a:spAutoFit/>
          </a:bodyPr>
          <a:lstStyle/>
          <a:p>
            <a:r>
              <a:rPr lang="it-IT" sz="3200" b="1"/>
              <a:t>IRRADIATED VS NOT IRRADIATED: ENERGY SCAN</a:t>
            </a:r>
            <a:endParaRPr lang="it-IT" sz="3200" b="1" dirty="0"/>
          </a:p>
        </p:txBody>
      </p:sp>
      <p:sp>
        <p:nvSpPr>
          <p:cNvPr id="8" name="Segnaposto piè di pagina 7">
            <a:extLst>
              <a:ext uri="{FF2B5EF4-FFF2-40B4-BE49-F238E27FC236}">
                <a16:creationId xmlns:a16="http://schemas.microsoft.com/office/drawing/2014/main" id="{11832A90-1E37-E1AE-A7C4-8AD2EFFCD271}"/>
              </a:ext>
            </a:extLst>
          </p:cNvPr>
          <p:cNvSpPr>
            <a:spLocks noGrp="1"/>
          </p:cNvSpPr>
          <p:nvPr>
            <p:ph type="ftr" sz="quarter" idx="11"/>
          </p:nvPr>
        </p:nvSpPr>
        <p:spPr/>
        <p:txBody>
          <a:bodyPr/>
          <a:lstStyle/>
          <a:p>
            <a:r>
              <a:rPr lang="it-IT" sz="1600" dirty="0"/>
              <a:t>Luisa Occhiuto, University of Calabria</a:t>
            </a:r>
          </a:p>
        </p:txBody>
      </p:sp>
      <p:pic>
        <p:nvPicPr>
          <p:cNvPr id="10" name="Immagine 9">
            <a:extLst>
              <a:ext uri="{FF2B5EF4-FFF2-40B4-BE49-F238E27FC236}">
                <a16:creationId xmlns:a16="http://schemas.microsoft.com/office/drawing/2014/main" id="{C3FB5F54-24D8-0304-A0E5-C0C8D81F44DA}"/>
              </a:ext>
            </a:extLst>
          </p:cNvPr>
          <p:cNvPicPr>
            <a:picLocks noChangeAspect="1"/>
          </p:cNvPicPr>
          <p:nvPr/>
        </p:nvPicPr>
        <p:blipFill>
          <a:blip r:embed="rId5"/>
          <a:stretch>
            <a:fillRect/>
          </a:stretch>
        </p:blipFill>
        <p:spPr>
          <a:xfrm>
            <a:off x="335281" y="4690175"/>
            <a:ext cx="2115119" cy="1584722"/>
          </a:xfrm>
          <a:prstGeom prst="rect">
            <a:avLst/>
          </a:prstGeom>
        </p:spPr>
      </p:pic>
    </p:spTree>
    <p:extLst>
      <p:ext uri="{BB962C8B-B14F-4D97-AF65-F5344CB8AC3E}">
        <p14:creationId xmlns:p14="http://schemas.microsoft.com/office/powerpoint/2010/main" val="3962864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E8D2085-EB44-F71E-092F-36AE24221DEE}"/>
              </a:ext>
            </a:extLst>
          </p:cNvPr>
          <p:cNvSpPr>
            <a:spLocks noGrp="1"/>
          </p:cNvSpPr>
          <p:nvPr>
            <p:ph type="ctrTitle"/>
          </p:nvPr>
        </p:nvSpPr>
        <p:spPr/>
        <p:txBody>
          <a:bodyPr>
            <a:normAutofit/>
          </a:bodyPr>
          <a:lstStyle/>
          <a:p>
            <a:pPr algn="ctr"/>
            <a:r>
              <a:rPr lang="it-IT" sz="7200" b="1" dirty="0" err="1"/>
              <a:t>Calculation</a:t>
            </a:r>
            <a:r>
              <a:rPr lang="it-IT" sz="7200" b="1" dirty="0"/>
              <a:t> of Breakdown </a:t>
            </a:r>
            <a:r>
              <a:rPr lang="it-IT" sz="7200" b="1" dirty="0" err="1"/>
              <a:t>voltage</a:t>
            </a:r>
            <a:r>
              <a:rPr lang="it-IT" sz="7200" b="1" dirty="0"/>
              <a:t> (</a:t>
            </a:r>
            <a:r>
              <a:rPr lang="it-IT" sz="7200" b="1" dirty="0" err="1"/>
              <a:t>Vbd</a:t>
            </a:r>
            <a:r>
              <a:rPr lang="it-IT" sz="7200" b="1" dirty="0"/>
              <a:t>)</a:t>
            </a:r>
          </a:p>
        </p:txBody>
      </p:sp>
      <p:sp>
        <p:nvSpPr>
          <p:cNvPr id="4" name="Segnaposto numero diapositiva 3">
            <a:extLst>
              <a:ext uri="{FF2B5EF4-FFF2-40B4-BE49-F238E27FC236}">
                <a16:creationId xmlns:a16="http://schemas.microsoft.com/office/drawing/2014/main" id="{82A5419A-9731-30BE-97E7-93EB0B63A57A}"/>
              </a:ext>
            </a:extLst>
          </p:cNvPr>
          <p:cNvSpPr>
            <a:spLocks noGrp="1"/>
          </p:cNvSpPr>
          <p:nvPr>
            <p:ph type="sldNum" sz="quarter" idx="12"/>
          </p:nvPr>
        </p:nvSpPr>
        <p:spPr/>
        <p:txBody>
          <a:bodyPr/>
          <a:lstStyle/>
          <a:p>
            <a:fld id="{9649685B-2E8A-4DF0-8803-1C2A01BC8147}" type="slidenum">
              <a:rPr lang="it-IT" smtClean="0"/>
              <a:t>25</a:t>
            </a:fld>
            <a:endParaRPr lang="it-IT"/>
          </a:p>
        </p:txBody>
      </p:sp>
      <p:sp>
        <p:nvSpPr>
          <p:cNvPr id="2" name="Segnaposto piè di pagina 1">
            <a:extLst>
              <a:ext uri="{FF2B5EF4-FFF2-40B4-BE49-F238E27FC236}">
                <a16:creationId xmlns:a16="http://schemas.microsoft.com/office/drawing/2014/main" id="{7A636264-0526-AE94-8FE4-58A292945C77}"/>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2352939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26</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2183511" y="848825"/>
            <a:ext cx="6949750" cy="706103"/>
          </a:xfrm>
        </p:spPr>
        <p:txBody>
          <a:bodyPr>
            <a:noAutofit/>
          </a:bodyPr>
          <a:lstStyle/>
          <a:p>
            <a:pPr marL="0" indent="0" algn="just">
              <a:buNone/>
            </a:pPr>
            <a:r>
              <a:rPr lang="en-US" sz="3200" b="1" dirty="0">
                <a:solidFill>
                  <a:srgbClr val="000000"/>
                </a:solidFill>
              </a:rPr>
              <a:t>Calculation of breakdown voltage (</a:t>
            </a:r>
            <a:r>
              <a:rPr lang="en-US" sz="3200" b="1" dirty="0" err="1">
                <a:solidFill>
                  <a:srgbClr val="000000"/>
                </a:solidFill>
              </a:rPr>
              <a:t>Vbd</a:t>
            </a:r>
            <a:r>
              <a:rPr lang="en-US" sz="3200" b="1" dirty="0">
                <a:solidFill>
                  <a:srgbClr val="000000"/>
                </a:solidFill>
              </a:rPr>
              <a:t>)</a:t>
            </a:r>
            <a:endParaRPr lang="it-IT" sz="3200" b="1" dirty="0"/>
          </a:p>
        </p:txBody>
      </p:sp>
      <p:pic>
        <p:nvPicPr>
          <p:cNvPr id="11" name="Immagine 10">
            <a:extLst>
              <a:ext uri="{FF2B5EF4-FFF2-40B4-BE49-F238E27FC236}">
                <a16:creationId xmlns:a16="http://schemas.microsoft.com/office/drawing/2014/main" id="{66D7F662-F2E3-64F2-0C4B-96FDC676A4C8}"/>
              </a:ext>
            </a:extLst>
          </p:cNvPr>
          <p:cNvPicPr>
            <a:picLocks noChangeAspect="1"/>
          </p:cNvPicPr>
          <p:nvPr/>
        </p:nvPicPr>
        <p:blipFill rotWithShape="1">
          <a:blip r:embed="rId3"/>
          <a:srcRect t="6625" b="-1"/>
          <a:stretch/>
        </p:blipFill>
        <p:spPr>
          <a:xfrm>
            <a:off x="2657475" y="1752600"/>
            <a:ext cx="7315200" cy="1745146"/>
          </a:xfrm>
          <a:prstGeom prst="rect">
            <a:avLst/>
          </a:prstGeom>
        </p:spPr>
      </p:pic>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83C7439B-C975-B767-3A55-634BEC1C1AE8}"/>
                  </a:ext>
                </a:extLst>
              </p:cNvPr>
              <p:cNvSpPr txBox="1"/>
              <p:nvPr/>
            </p:nvSpPr>
            <p:spPr>
              <a:xfrm>
                <a:off x="895351" y="3892736"/>
                <a:ext cx="4038600" cy="1200329"/>
              </a:xfrm>
              <a:prstGeom prst="rect">
                <a:avLst/>
              </a:prstGeom>
              <a:noFill/>
            </p:spPr>
            <p:txBody>
              <a:bodyPr wrap="square" rtlCol="0">
                <a:spAutoFit/>
              </a:bodyPr>
              <a:lstStyle/>
              <a:p>
                <a:pPr algn="just"/>
                <a:r>
                  <a:rPr lang="it-IT" dirty="0"/>
                  <a:t>The breakdown </a:t>
                </a:r>
                <a:r>
                  <a:rPr lang="it-IT" dirty="0" err="1"/>
                  <a:t>voltage</a:t>
                </a:r>
                <a:r>
                  <a:rPr lang="it-IT" dirty="0"/>
                  <a:t> </a:t>
                </a:r>
                <a:r>
                  <a:rPr lang="it-IT" dirty="0" err="1"/>
                  <a:t>is</a:t>
                </a:r>
                <a:r>
                  <a:rPr lang="it-IT" dirty="0"/>
                  <a:t> </a:t>
                </a:r>
                <a:r>
                  <a:rPr lang="it-IT" dirty="0" err="1"/>
                  <a:t>found</a:t>
                </a:r>
                <a:r>
                  <a:rPr lang="it-IT" dirty="0"/>
                  <a:t> </a:t>
                </a:r>
                <a:r>
                  <a:rPr lang="it-IT" dirty="0" err="1"/>
                  <a:t>analitically</a:t>
                </a:r>
                <a:r>
                  <a:rPr lang="it-IT" dirty="0"/>
                  <a:t> </a:t>
                </a:r>
                <a:r>
                  <a:rPr lang="it-IT" dirty="0" err="1"/>
                  <a:t>through</a:t>
                </a:r>
                <a:r>
                  <a:rPr lang="it-IT" dirty="0"/>
                  <a:t> the </a:t>
                </a:r>
                <a:r>
                  <a:rPr lang="it-IT" dirty="0" err="1"/>
                  <a:t>intersection</a:t>
                </a:r>
                <a:r>
                  <a:rPr lang="it-IT" dirty="0"/>
                  <a:t> of:</a:t>
                </a:r>
              </a:p>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r>
                        <a:rPr lang="it-IT" b="0" i="1" smtClean="0">
                          <a:latin typeface="Cambria Math" panose="02040503050406030204" pitchFamily="18" charset="0"/>
                        </a:rPr>
                        <m:t>𝑚𝑥</m:t>
                      </m:r>
                      <m:r>
                        <a:rPr lang="it-IT" b="0" i="1" smtClean="0">
                          <a:latin typeface="Cambria Math" panose="02040503050406030204" pitchFamily="18" charset="0"/>
                        </a:rPr>
                        <m:t>+</m:t>
                      </m:r>
                      <m:r>
                        <a:rPr lang="it-IT" b="0" i="1" smtClean="0">
                          <a:latin typeface="Cambria Math" panose="02040503050406030204" pitchFamily="18" charset="0"/>
                        </a:rPr>
                        <m:t>𝑞</m:t>
                      </m:r>
                    </m:oMath>
                  </m:oMathPara>
                </a14:m>
                <a:endParaRPr lang="it-IT" b="0" dirty="0"/>
              </a:p>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r>
                        <a:rPr lang="it-IT" b="0" i="1" smtClean="0">
                          <a:latin typeface="Cambria Math" panose="02040503050406030204" pitchFamily="18" charset="0"/>
                        </a:rPr>
                        <m:t>=</m:t>
                      </m:r>
                      <m:r>
                        <a:rPr lang="it-IT" b="0" i="1" smtClean="0">
                          <a:latin typeface="Cambria Math" panose="02040503050406030204" pitchFamily="18" charset="0"/>
                        </a:rPr>
                        <m:t>𝑎</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𝑥</m:t>
                          </m:r>
                        </m:e>
                        <m:sup>
                          <m:r>
                            <a:rPr lang="it-IT" b="0" i="1" smtClean="0">
                              <a:latin typeface="Cambria Math" panose="02040503050406030204" pitchFamily="18" charset="0"/>
                            </a:rPr>
                            <m:t>2</m:t>
                          </m:r>
                        </m:sup>
                      </m:sSup>
                      <m:r>
                        <a:rPr lang="it-IT" b="0" i="1" smtClean="0">
                          <a:latin typeface="Cambria Math" panose="02040503050406030204" pitchFamily="18" charset="0"/>
                        </a:rPr>
                        <m:t>+</m:t>
                      </m:r>
                      <m:r>
                        <a:rPr lang="it-IT" b="0" i="1" smtClean="0">
                          <a:latin typeface="Cambria Math" panose="02040503050406030204" pitchFamily="18" charset="0"/>
                        </a:rPr>
                        <m:t>𝑏𝑥</m:t>
                      </m:r>
                      <m:r>
                        <a:rPr lang="it-IT" b="0" i="1" smtClean="0">
                          <a:latin typeface="Cambria Math" panose="02040503050406030204" pitchFamily="18" charset="0"/>
                        </a:rPr>
                        <m:t>+</m:t>
                      </m:r>
                      <m:r>
                        <a:rPr lang="it-IT" b="0" i="1" smtClean="0">
                          <a:latin typeface="Cambria Math" panose="02040503050406030204" pitchFamily="18" charset="0"/>
                        </a:rPr>
                        <m:t>𝑐</m:t>
                      </m:r>
                    </m:oMath>
                  </m:oMathPara>
                </a14:m>
                <a:endParaRPr lang="it-IT" dirty="0"/>
              </a:p>
            </p:txBody>
          </p:sp>
        </mc:Choice>
        <mc:Fallback xmlns="">
          <p:sp>
            <p:nvSpPr>
              <p:cNvPr id="12" name="CasellaDiTesto 11">
                <a:extLst>
                  <a:ext uri="{FF2B5EF4-FFF2-40B4-BE49-F238E27FC236}">
                    <a16:creationId xmlns:a16="http://schemas.microsoft.com/office/drawing/2014/main" id="{83C7439B-C975-B767-3A55-634BEC1C1AE8}"/>
                  </a:ext>
                </a:extLst>
              </p:cNvPr>
              <p:cNvSpPr txBox="1">
                <a:spLocks noRot="1" noChangeAspect="1" noMove="1" noResize="1" noEditPoints="1" noAdjustHandles="1" noChangeArrowheads="1" noChangeShapeType="1" noTextEdit="1"/>
              </p:cNvSpPr>
              <p:nvPr/>
            </p:nvSpPr>
            <p:spPr>
              <a:xfrm>
                <a:off x="895351" y="3892736"/>
                <a:ext cx="4038600" cy="1200329"/>
              </a:xfrm>
              <a:prstGeom prst="rect">
                <a:avLst/>
              </a:prstGeom>
              <a:blipFill>
                <a:blip r:embed="rId4"/>
                <a:stretch>
                  <a:fillRect l="-1360" t="-3061" r="-1208" b="-1531"/>
                </a:stretch>
              </a:blipFill>
            </p:spPr>
            <p:txBody>
              <a:bodyPr/>
              <a:lstStyle/>
              <a:p>
                <a:r>
                  <a:rPr lang="it-IT">
                    <a:noFill/>
                  </a:rPr>
                  <a:t> </a:t>
                </a:r>
              </a:p>
            </p:txBody>
          </p:sp>
        </mc:Fallback>
      </mc:AlternateContent>
      <p:sp>
        <p:nvSpPr>
          <p:cNvPr id="14" name="CasellaDiTesto 13">
            <a:extLst>
              <a:ext uri="{FF2B5EF4-FFF2-40B4-BE49-F238E27FC236}">
                <a16:creationId xmlns:a16="http://schemas.microsoft.com/office/drawing/2014/main" id="{B8831167-C062-9706-4B0B-9260B1868FA4}"/>
              </a:ext>
            </a:extLst>
          </p:cNvPr>
          <p:cNvSpPr txBox="1"/>
          <p:nvPr/>
        </p:nvSpPr>
        <p:spPr>
          <a:xfrm>
            <a:off x="6818539" y="4007356"/>
            <a:ext cx="5105400" cy="923330"/>
          </a:xfrm>
          <a:prstGeom prst="rect">
            <a:avLst/>
          </a:prstGeom>
          <a:noFill/>
        </p:spPr>
        <p:txBody>
          <a:bodyPr wrap="square">
            <a:spAutoFit/>
          </a:bodyPr>
          <a:lstStyle/>
          <a:p>
            <a:pPr algn="just"/>
            <a:r>
              <a:rPr lang="en-US" dirty="0"/>
              <a:t>But this is not particularly useful in the case of non-irradiated boards, in which the breakdown value is not as evident as in irradiated boards.</a:t>
            </a:r>
            <a:endParaRPr lang="it-IT" dirty="0"/>
          </a:p>
        </p:txBody>
      </p:sp>
      <p:sp>
        <p:nvSpPr>
          <p:cNvPr id="15" name="Freccia a destra 14">
            <a:extLst>
              <a:ext uri="{FF2B5EF4-FFF2-40B4-BE49-F238E27FC236}">
                <a16:creationId xmlns:a16="http://schemas.microsoft.com/office/drawing/2014/main" id="{76E30BE6-4B22-E792-46D2-20D034C05765}"/>
              </a:ext>
            </a:extLst>
          </p:cNvPr>
          <p:cNvSpPr/>
          <p:nvPr/>
        </p:nvSpPr>
        <p:spPr>
          <a:xfrm>
            <a:off x="5386387" y="4007356"/>
            <a:ext cx="1171575" cy="7424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piè di pagina 1">
            <a:extLst>
              <a:ext uri="{FF2B5EF4-FFF2-40B4-BE49-F238E27FC236}">
                <a16:creationId xmlns:a16="http://schemas.microsoft.com/office/drawing/2014/main" id="{91624472-CA06-8849-A93E-3EA6581DC536}"/>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2223334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27</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2183511" y="848825"/>
            <a:ext cx="6949750" cy="706103"/>
          </a:xfrm>
        </p:spPr>
        <p:txBody>
          <a:bodyPr>
            <a:noAutofit/>
          </a:bodyPr>
          <a:lstStyle/>
          <a:p>
            <a:pPr marL="0" indent="0" algn="just">
              <a:buNone/>
            </a:pPr>
            <a:r>
              <a:rPr lang="en-US" sz="3200" b="1" dirty="0">
                <a:solidFill>
                  <a:srgbClr val="000000"/>
                </a:solidFill>
              </a:rPr>
              <a:t>Calculation of breakdown voltage (</a:t>
            </a:r>
            <a:r>
              <a:rPr lang="en-US" sz="3200" b="1" dirty="0" err="1">
                <a:solidFill>
                  <a:srgbClr val="000000"/>
                </a:solidFill>
              </a:rPr>
              <a:t>Vbd</a:t>
            </a:r>
            <a:r>
              <a:rPr lang="en-US" sz="3200" b="1" dirty="0">
                <a:solidFill>
                  <a:srgbClr val="000000"/>
                </a:solidFill>
              </a:rPr>
              <a:t>)</a:t>
            </a:r>
            <a:endParaRPr lang="it-IT" sz="3200" b="1" dirty="0"/>
          </a:p>
        </p:txBody>
      </p:sp>
      <p:pic>
        <p:nvPicPr>
          <p:cNvPr id="11" name="Immagine 10">
            <a:extLst>
              <a:ext uri="{FF2B5EF4-FFF2-40B4-BE49-F238E27FC236}">
                <a16:creationId xmlns:a16="http://schemas.microsoft.com/office/drawing/2014/main" id="{66D7F662-F2E3-64F2-0C4B-96FDC676A4C8}"/>
              </a:ext>
            </a:extLst>
          </p:cNvPr>
          <p:cNvPicPr>
            <a:picLocks noChangeAspect="1"/>
          </p:cNvPicPr>
          <p:nvPr/>
        </p:nvPicPr>
        <p:blipFill rotWithShape="1">
          <a:blip r:embed="rId3"/>
          <a:srcRect t="6625" b="-1"/>
          <a:stretch/>
        </p:blipFill>
        <p:spPr>
          <a:xfrm>
            <a:off x="2657475" y="1752600"/>
            <a:ext cx="7315200" cy="1745146"/>
          </a:xfrm>
          <a:prstGeom prst="rect">
            <a:avLst/>
          </a:prstGeom>
        </p:spPr>
      </p:pic>
      <mc:AlternateContent xmlns:mc="http://schemas.openxmlformats.org/markup-compatibility/2006">
        <mc:Choice xmlns:a14="http://schemas.microsoft.com/office/drawing/2010/main" Requires="a14">
          <p:sp>
            <p:nvSpPr>
              <p:cNvPr id="12" name="CasellaDiTesto 11">
                <a:extLst>
                  <a:ext uri="{FF2B5EF4-FFF2-40B4-BE49-F238E27FC236}">
                    <a16:creationId xmlns:a16="http://schemas.microsoft.com/office/drawing/2014/main" id="{83C7439B-C975-B767-3A55-634BEC1C1AE8}"/>
                  </a:ext>
                </a:extLst>
              </p:cNvPr>
              <p:cNvSpPr txBox="1"/>
              <p:nvPr/>
            </p:nvSpPr>
            <p:spPr>
              <a:xfrm>
                <a:off x="3488996" y="3957267"/>
                <a:ext cx="4814596" cy="2051908"/>
              </a:xfrm>
              <a:prstGeom prst="rect">
                <a:avLst/>
              </a:prstGeom>
              <a:noFill/>
            </p:spPr>
            <p:txBody>
              <a:bodyPr wrap="square" rtlCol="0">
                <a:spAutoFit/>
              </a:bodyPr>
              <a:lstStyle/>
              <a:p>
                <a:pPr algn="just"/>
                <a:r>
                  <a:rPr lang="it-IT" dirty="0"/>
                  <a:t>We can use </a:t>
                </a:r>
                <a:r>
                  <a:rPr lang="it-IT" dirty="0" err="1"/>
                  <a:t>this</a:t>
                </a:r>
                <a:r>
                  <a:rPr lang="it-IT" dirty="0"/>
                  <a:t> new </a:t>
                </a:r>
                <a:r>
                  <a:rPr lang="it-IT" dirty="0" err="1"/>
                  <a:t>function</a:t>
                </a:r>
                <a:r>
                  <a:rPr lang="it-IT" dirty="0"/>
                  <a:t>:</a:t>
                </a:r>
              </a:p>
              <a:p>
                <a:pPr algn="just"/>
                <a14:m>
                  <m:oMathPara xmlns:m="http://schemas.openxmlformats.org/officeDocument/2006/math">
                    <m:oMathParaPr>
                      <m:jc m:val="centerGroup"/>
                    </m:oMathParaPr>
                    <m:oMath xmlns:m="http://schemas.openxmlformats.org/officeDocument/2006/math">
                      <m:d>
                        <m:dPr>
                          <m:ctrlPr>
                            <a:rPr lang="it-IT" b="0" i="1" smtClean="0">
                              <a:latin typeface="Cambria Math" panose="02040503050406030204" pitchFamily="18" charset="0"/>
                            </a:rPr>
                          </m:ctrlPr>
                        </m:dPr>
                        <m:e>
                          <m:r>
                            <a:rPr lang="it-IT" b="0" i="1" smtClean="0">
                              <a:latin typeface="Cambria Math" panose="02040503050406030204" pitchFamily="18" charset="0"/>
                            </a:rPr>
                            <m:t>0.5−0.5</m:t>
                          </m:r>
                          <m:r>
                            <a:rPr lang="it-IT" b="0" i="1" smtClean="0">
                              <a:latin typeface="Cambria Math" panose="02040503050406030204" pitchFamily="18" charset="0"/>
                              <a:ea typeface="Cambria Math" panose="02040503050406030204" pitchFamily="18" charset="0"/>
                            </a:rPr>
                            <m:t>∙</m:t>
                          </m:r>
                          <m:func>
                            <m:funcPr>
                              <m:ctrlPr>
                                <a:rPr lang="it-IT" b="0" i="1" smtClean="0">
                                  <a:latin typeface="Cambria Math" panose="02040503050406030204" pitchFamily="18" charset="0"/>
                                  <a:ea typeface="Cambria Math" panose="02040503050406030204" pitchFamily="18" charset="0"/>
                                </a:rPr>
                              </m:ctrlPr>
                            </m:funcPr>
                            <m:fName>
                              <m:r>
                                <m:rPr>
                                  <m:sty m:val="p"/>
                                </m:rPr>
                                <a:rPr lang="it-IT" b="0" i="0" smtClean="0">
                                  <a:latin typeface="Cambria Math" panose="02040503050406030204" pitchFamily="18" charset="0"/>
                                  <a:ea typeface="Cambria Math" panose="02040503050406030204" pitchFamily="18" charset="0"/>
                                </a:rPr>
                                <m:t>erf</m:t>
                              </m:r>
                            </m:fName>
                            <m:e>
                              <m:d>
                                <m:dPr>
                                  <m:ctrlPr>
                                    <a:rPr lang="it-IT" b="0" i="1" smtClean="0">
                                      <a:latin typeface="Cambria Math" panose="02040503050406030204" pitchFamily="18" charset="0"/>
                                      <a:ea typeface="Cambria Math" panose="02040503050406030204" pitchFamily="18" charset="0"/>
                                    </a:rPr>
                                  </m:ctrlPr>
                                </m:dPr>
                                <m:e>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𝑥</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num>
                                    <m:den>
                                      <m:r>
                                        <a:rPr lang="it-IT" b="0" i="1" smtClean="0">
                                          <a:latin typeface="Cambria Math" panose="02040503050406030204" pitchFamily="18" charset="0"/>
                                          <a:ea typeface="Cambria Math" panose="02040503050406030204" pitchFamily="18" charset="0"/>
                                        </a:rPr>
                                        <m:t>𝑠</m:t>
                                      </m:r>
                                    </m:den>
                                  </m:f>
                                </m:e>
                              </m:d>
                            </m:e>
                          </m:func>
                        </m:e>
                      </m:d>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𝑝𝑜</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𝑙</m:t>
                          </m:r>
                        </m:e>
                        <m:sub>
                          <m:r>
                            <a:rPr lang="it-IT" b="0" i="1" smtClean="0">
                              <a:latin typeface="Cambria Math" panose="02040503050406030204" pitchFamily="18" charset="0"/>
                              <a:ea typeface="Cambria Math" panose="02040503050406030204" pitchFamily="18" charset="0"/>
                            </a:rPr>
                            <m:t>1</m:t>
                          </m:r>
                        </m:sub>
                      </m:sSub>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𝑚</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𝑞</m:t>
                          </m:r>
                        </m:e>
                      </m:d>
                      <m:r>
                        <a:rPr lang="it-IT" b="0" i="1" smtClean="0">
                          <a:latin typeface="Cambria Math" panose="02040503050406030204" pitchFamily="18" charset="0"/>
                          <a:ea typeface="Cambria Math" panose="02040503050406030204" pitchFamily="18" charset="0"/>
                        </a:rPr>
                        <m:t>+</m:t>
                      </m:r>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0.5+0.5∙</m:t>
                          </m:r>
                          <m:func>
                            <m:funcPr>
                              <m:ctrlPr>
                                <a:rPr lang="it-IT" b="0" i="1" smtClean="0">
                                  <a:latin typeface="Cambria Math" panose="02040503050406030204" pitchFamily="18" charset="0"/>
                                  <a:ea typeface="Cambria Math" panose="02040503050406030204" pitchFamily="18" charset="0"/>
                                </a:rPr>
                              </m:ctrlPr>
                            </m:funcPr>
                            <m:fName>
                              <m:r>
                                <m:rPr>
                                  <m:sty m:val="p"/>
                                </m:rPr>
                                <a:rPr lang="it-IT" b="0" i="0" smtClean="0">
                                  <a:latin typeface="Cambria Math" panose="02040503050406030204" pitchFamily="18" charset="0"/>
                                  <a:ea typeface="Cambria Math" panose="02040503050406030204" pitchFamily="18" charset="0"/>
                                </a:rPr>
                                <m:t>erf</m:t>
                              </m:r>
                            </m:fName>
                            <m:e>
                              <m:d>
                                <m:dPr>
                                  <m:ctrlPr>
                                    <a:rPr lang="it-IT" b="0" i="1" smtClean="0">
                                      <a:latin typeface="Cambria Math" panose="02040503050406030204" pitchFamily="18" charset="0"/>
                                      <a:ea typeface="Cambria Math" panose="02040503050406030204" pitchFamily="18" charset="0"/>
                                    </a:rPr>
                                  </m:ctrlPr>
                                </m:dPr>
                                <m:e>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𝑥</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num>
                                    <m:den>
                                      <m:r>
                                        <a:rPr lang="it-IT" b="0" i="1" smtClean="0">
                                          <a:latin typeface="Cambria Math" panose="02040503050406030204" pitchFamily="18" charset="0"/>
                                          <a:ea typeface="Cambria Math" panose="02040503050406030204" pitchFamily="18" charset="0"/>
                                        </a:rPr>
                                        <m:t>𝑠</m:t>
                                      </m:r>
                                    </m:den>
                                  </m:f>
                                </m:e>
                              </m:d>
                            </m:e>
                          </m:func>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𝑝𝑜</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𝑙</m:t>
                              </m:r>
                            </m:e>
                            <m:sub>
                              <m:r>
                                <a:rPr lang="it-IT" b="0" i="1" smtClean="0">
                                  <a:latin typeface="Cambria Math" panose="02040503050406030204" pitchFamily="18" charset="0"/>
                                  <a:ea typeface="Cambria Math" panose="02040503050406030204" pitchFamily="18" charset="0"/>
                                </a:rPr>
                                <m:t>2</m:t>
                              </m:r>
                            </m:sub>
                          </m:sSub>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𝑎</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𝑏</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𝑐</m:t>
                              </m:r>
                            </m:e>
                          </m:d>
                        </m:e>
                      </m:d>
                    </m:oMath>
                  </m:oMathPara>
                </a14:m>
                <a:endParaRPr lang="it-IT" b="0" dirty="0">
                  <a:ea typeface="Cambria Math" panose="02040503050406030204" pitchFamily="18" charset="0"/>
                </a:endParaRPr>
              </a:p>
              <a:p>
                <a:pPr algn="just"/>
                <a:endParaRPr lang="it-IT" dirty="0"/>
              </a:p>
              <a:p>
                <a:pPr algn="just"/>
                <a:endParaRPr lang="it-IT" dirty="0"/>
              </a:p>
            </p:txBody>
          </p:sp>
        </mc:Choice>
        <mc:Fallback>
          <p:sp>
            <p:nvSpPr>
              <p:cNvPr id="12" name="CasellaDiTesto 11">
                <a:extLst>
                  <a:ext uri="{FF2B5EF4-FFF2-40B4-BE49-F238E27FC236}">
                    <a16:creationId xmlns:a16="http://schemas.microsoft.com/office/drawing/2014/main" id="{83C7439B-C975-B767-3A55-634BEC1C1AE8}"/>
                  </a:ext>
                </a:extLst>
              </p:cNvPr>
              <p:cNvSpPr txBox="1">
                <a:spLocks noRot="1" noChangeAspect="1" noMove="1" noResize="1" noEditPoints="1" noAdjustHandles="1" noChangeArrowheads="1" noChangeShapeType="1" noTextEdit="1"/>
              </p:cNvSpPr>
              <p:nvPr/>
            </p:nvSpPr>
            <p:spPr>
              <a:xfrm>
                <a:off x="3488996" y="3957267"/>
                <a:ext cx="4814596" cy="2051908"/>
              </a:xfrm>
              <a:prstGeom prst="rect">
                <a:avLst/>
              </a:prstGeom>
              <a:blipFill>
                <a:blip r:embed="rId4"/>
                <a:stretch>
                  <a:fillRect l="-1013" t="-1484"/>
                </a:stretch>
              </a:blipFill>
            </p:spPr>
            <p:txBody>
              <a:bodyPr/>
              <a:lstStyle/>
              <a:p>
                <a:r>
                  <a:rPr lang="it-IT">
                    <a:noFill/>
                  </a:rPr>
                  <a:t> </a:t>
                </a:r>
              </a:p>
            </p:txBody>
          </p:sp>
        </mc:Fallback>
      </mc:AlternateContent>
      <p:sp>
        <p:nvSpPr>
          <p:cNvPr id="6" name="Segnaposto piè di pagina 5">
            <a:extLst>
              <a:ext uri="{FF2B5EF4-FFF2-40B4-BE49-F238E27FC236}">
                <a16:creationId xmlns:a16="http://schemas.microsoft.com/office/drawing/2014/main" id="{980D2984-8341-A99E-EE94-D086236D444D}"/>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973437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4B57712-4776-04E3-26F4-0158773C08BF}"/>
              </a:ext>
            </a:extLst>
          </p:cNvPr>
          <p:cNvSpPr>
            <a:spLocks noGrp="1"/>
          </p:cNvSpPr>
          <p:nvPr>
            <p:ph type="sldNum" sz="quarter" idx="12"/>
          </p:nvPr>
        </p:nvSpPr>
        <p:spPr/>
        <p:txBody>
          <a:bodyPr/>
          <a:lstStyle/>
          <a:p>
            <a:fld id="{9649685B-2E8A-4DF0-8803-1C2A01BC8147}" type="slidenum">
              <a:rPr lang="it-IT" smtClean="0"/>
              <a:t>28</a:t>
            </a:fld>
            <a:endParaRPr lang="it-IT"/>
          </a:p>
        </p:txBody>
      </p:sp>
      <p:sp>
        <p:nvSpPr>
          <p:cNvPr id="3" name="CasellaDiTesto 2">
            <a:extLst>
              <a:ext uri="{FF2B5EF4-FFF2-40B4-BE49-F238E27FC236}">
                <a16:creationId xmlns:a16="http://schemas.microsoft.com/office/drawing/2014/main" id="{6534F60B-E997-CE46-68F6-3E606DF19D57}"/>
              </a:ext>
            </a:extLst>
          </p:cNvPr>
          <p:cNvSpPr txBox="1"/>
          <p:nvPr/>
        </p:nvSpPr>
        <p:spPr>
          <a:xfrm>
            <a:off x="1811372" y="204628"/>
            <a:ext cx="2387403" cy="461665"/>
          </a:xfrm>
          <a:prstGeom prst="rect">
            <a:avLst/>
          </a:prstGeom>
          <a:noFill/>
        </p:spPr>
        <p:txBody>
          <a:bodyPr wrap="square" rtlCol="0">
            <a:spAutoFit/>
          </a:bodyPr>
          <a:lstStyle/>
          <a:p>
            <a:pPr algn="ctr"/>
            <a:r>
              <a:rPr lang="it-IT" sz="2400" b="1" dirty="0"/>
              <a:t>Not </a:t>
            </a:r>
            <a:r>
              <a:rPr lang="it-IT" sz="2400" b="1" dirty="0" err="1"/>
              <a:t>irradiated</a:t>
            </a:r>
            <a:endParaRPr lang="it-IT" sz="2400" b="1" dirty="0"/>
          </a:p>
        </p:txBody>
      </p:sp>
      <p:sp>
        <p:nvSpPr>
          <p:cNvPr id="4" name="CasellaDiTesto 3">
            <a:extLst>
              <a:ext uri="{FF2B5EF4-FFF2-40B4-BE49-F238E27FC236}">
                <a16:creationId xmlns:a16="http://schemas.microsoft.com/office/drawing/2014/main" id="{5EB31EC0-1840-69E8-667F-B6F22696392E}"/>
              </a:ext>
            </a:extLst>
          </p:cNvPr>
          <p:cNvSpPr txBox="1"/>
          <p:nvPr/>
        </p:nvSpPr>
        <p:spPr>
          <a:xfrm>
            <a:off x="7277363" y="204628"/>
            <a:ext cx="4338098" cy="461665"/>
          </a:xfrm>
          <a:prstGeom prst="rect">
            <a:avLst/>
          </a:prstGeom>
          <a:noFill/>
        </p:spPr>
        <p:txBody>
          <a:bodyPr wrap="square" rtlCol="0">
            <a:spAutoFit/>
          </a:bodyPr>
          <a:lstStyle/>
          <a:p>
            <a:pPr algn="ctr"/>
            <a:r>
              <a:rPr lang="it-IT" sz="2400" b="1" dirty="0" err="1"/>
              <a:t>Irradiated</a:t>
            </a:r>
            <a:endParaRPr lang="it-IT" sz="2400" b="1" dirty="0"/>
          </a:p>
        </p:txBody>
      </p:sp>
      <p:pic>
        <p:nvPicPr>
          <p:cNvPr id="5" name="Immagine 4" descr="Immagine che contiene testo, linea, Diagramma, diagramma&#10;&#10;Descrizione generata automaticamente">
            <a:extLst>
              <a:ext uri="{FF2B5EF4-FFF2-40B4-BE49-F238E27FC236}">
                <a16:creationId xmlns:a16="http://schemas.microsoft.com/office/drawing/2014/main" id="{0BDA14FE-788F-7F14-550E-5D1BA1BAC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7" y="808154"/>
            <a:ext cx="5782288" cy="2740200"/>
          </a:xfrm>
          <a:prstGeom prst="rect">
            <a:avLst/>
          </a:prstGeom>
        </p:spPr>
      </p:pic>
      <p:pic>
        <p:nvPicPr>
          <p:cNvPr id="6" name="Immagine 5" descr="Immagine che contiene testo, linea, Diagramma, diagramma&#10;&#10;Descrizione generata automaticamente">
            <a:extLst>
              <a:ext uri="{FF2B5EF4-FFF2-40B4-BE49-F238E27FC236}">
                <a16:creationId xmlns:a16="http://schemas.microsoft.com/office/drawing/2014/main" id="{80095477-68E2-2EAD-84A8-A137DF7F0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54" y="3624568"/>
            <a:ext cx="5814916" cy="2740200"/>
          </a:xfrm>
          <a:prstGeom prst="rect">
            <a:avLst/>
          </a:prstGeom>
        </p:spPr>
      </p:pic>
      <p:pic>
        <p:nvPicPr>
          <p:cNvPr id="7" name="Immagine 6" descr="Immagine che contiene testo, Diagramma, linea, diagramma&#10;&#10;Descrizione generata automaticamente">
            <a:extLst>
              <a:ext uri="{FF2B5EF4-FFF2-40B4-BE49-F238E27FC236}">
                <a16:creationId xmlns:a16="http://schemas.microsoft.com/office/drawing/2014/main" id="{4A3E28F7-5194-6ACE-B8F2-75FADD2BD2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607" y="761310"/>
            <a:ext cx="5782289" cy="2740201"/>
          </a:xfrm>
          <a:prstGeom prst="rect">
            <a:avLst/>
          </a:prstGeom>
        </p:spPr>
      </p:pic>
      <p:pic>
        <p:nvPicPr>
          <p:cNvPr id="8" name="Immagine 7" descr="Immagine che contiene testo, linea, diagramma, Diagramma&#10;&#10;Descrizione generata automaticamente">
            <a:extLst>
              <a:ext uri="{FF2B5EF4-FFF2-40B4-BE49-F238E27FC236}">
                <a16:creationId xmlns:a16="http://schemas.microsoft.com/office/drawing/2014/main" id="{7B7AE7B1-8375-F991-790E-DA722A1DFD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608" y="3624567"/>
            <a:ext cx="5782288" cy="2740201"/>
          </a:xfrm>
          <a:prstGeom prst="rect">
            <a:avLst/>
          </a:prstGeom>
        </p:spPr>
      </p:pic>
      <p:sp>
        <p:nvSpPr>
          <p:cNvPr id="9" name="CasellaDiTesto 8">
            <a:extLst>
              <a:ext uri="{FF2B5EF4-FFF2-40B4-BE49-F238E27FC236}">
                <a16:creationId xmlns:a16="http://schemas.microsoft.com/office/drawing/2014/main" id="{8452280D-747C-966F-80DF-D97017727F88}"/>
              </a:ext>
            </a:extLst>
          </p:cNvPr>
          <p:cNvSpPr txBox="1"/>
          <p:nvPr/>
        </p:nvSpPr>
        <p:spPr>
          <a:xfrm>
            <a:off x="3025707" y="1604865"/>
            <a:ext cx="1063690" cy="369332"/>
          </a:xfrm>
          <a:prstGeom prst="rect">
            <a:avLst/>
          </a:prstGeom>
          <a:noFill/>
        </p:spPr>
        <p:txBody>
          <a:bodyPr wrap="square" rtlCol="0">
            <a:spAutoFit/>
          </a:bodyPr>
          <a:lstStyle/>
          <a:p>
            <a:r>
              <a:rPr lang="it-IT" dirty="0"/>
              <a:t>A1</a:t>
            </a:r>
          </a:p>
        </p:txBody>
      </p:sp>
      <p:sp>
        <p:nvSpPr>
          <p:cNvPr id="10" name="CasellaDiTesto 9">
            <a:extLst>
              <a:ext uri="{FF2B5EF4-FFF2-40B4-BE49-F238E27FC236}">
                <a16:creationId xmlns:a16="http://schemas.microsoft.com/office/drawing/2014/main" id="{CDD96B54-5DEA-0EE4-1DAA-C9D6C74E9ECC}"/>
              </a:ext>
            </a:extLst>
          </p:cNvPr>
          <p:cNvSpPr txBox="1"/>
          <p:nvPr/>
        </p:nvSpPr>
        <p:spPr>
          <a:xfrm>
            <a:off x="8102603" y="1604865"/>
            <a:ext cx="1063690" cy="369332"/>
          </a:xfrm>
          <a:prstGeom prst="rect">
            <a:avLst/>
          </a:prstGeom>
          <a:noFill/>
        </p:spPr>
        <p:txBody>
          <a:bodyPr wrap="square" rtlCol="0">
            <a:spAutoFit/>
          </a:bodyPr>
          <a:lstStyle/>
          <a:p>
            <a:r>
              <a:rPr lang="it-IT" dirty="0"/>
              <a:t>A1</a:t>
            </a:r>
          </a:p>
        </p:txBody>
      </p:sp>
      <p:sp>
        <p:nvSpPr>
          <p:cNvPr id="11" name="CasellaDiTesto 10">
            <a:extLst>
              <a:ext uri="{FF2B5EF4-FFF2-40B4-BE49-F238E27FC236}">
                <a16:creationId xmlns:a16="http://schemas.microsoft.com/office/drawing/2014/main" id="{E50C1CA3-3A4B-6B5F-B686-76EA698850C2}"/>
              </a:ext>
            </a:extLst>
          </p:cNvPr>
          <p:cNvSpPr txBox="1"/>
          <p:nvPr/>
        </p:nvSpPr>
        <p:spPr>
          <a:xfrm>
            <a:off x="2979211" y="4267199"/>
            <a:ext cx="1063690" cy="369332"/>
          </a:xfrm>
          <a:prstGeom prst="rect">
            <a:avLst/>
          </a:prstGeom>
          <a:noFill/>
        </p:spPr>
        <p:txBody>
          <a:bodyPr wrap="square" rtlCol="0">
            <a:spAutoFit/>
          </a:bodyPr>
          <a:lstStyle/>
          <a:p>
            <a:r>
              <a:rPr lang="it-IT" dirty="0"/>
              <a:t>A2</a:t>
            </a:r>
          </a:p>
        </p:txBody>
      </p:sp>
      <p:sp>
        <p:nvSpPr>
          <p:cNvPr id="12" name="CasellaDiTesto 11">
            <a:extLst>
              <a:ext uri="{FF2B5EF4-FFF2-40B4-BE49-F238E27FC236}">
                <a16:creationId xmlns:a16="http://schemas.microsoft.com/office/drawing/2014/main" id="{628E9BC5-C4E7-6EE1-6A1B-4067A2A9D973}"/>
              </a:ext>
            </a:extLst>
          </p:cNvPr>
          <p:cNvSpPr txBox="1"/>
          <p:nvPr/>
        </p:nvSpPr>
        <p:spPr>
          <a:xfrm>
            <a:off x="8046061" y="4345066"/>
            <a:ext cx="1063690" cy="369332"/>
          </a:xfrm>
          <a:prstGeom prst="rect">
            <a:avLst/>
          </a:prstGeom>
          <a:noFill/>
        </p:spPr>
        <p:txBody>
          <a:bodyPr wrap="square" rtlCol="0">
            <a:spAutoFit/>
          </a:bodyPr>
          <a:lstStyle/>
          <a:p>
            <a:r>
              <a:rPr lang="it-IT" dirty="0"/>
              <a:t>A2</a:t>
            </a:r>
          </a:p>
        </p:txBody>
      </p:sp>
      <p:sp>
        <p:nvSpPr>
          <p:cNvPr id="13" name="Segnaposto piè di pagina 12">
            <a:extLst>
              <a:ext uri="{FF2B5EF4-FFF2-40B4-BE49-F238E27FC236}">
                <a16:creationId xmlns:a16="http://schemas.microsoft.com/office/drawing/2014/main" id="{D2DCFBEE-3419-0E34-D8D7-A71481CE5DDD}"/>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3211679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4B57712-4776-04E3-26F4-0158773C08BF}"/>
              </a:ext>
            </a:extLst>
          </p:cNvPr>
          <p:cNvSpPr>
            <a:spLocks noGrp="1"/>
          </p:cNvSpPr>
          <p:nvPr>
            <p:ph type="sldNum" sz="quarter" idx="12"/>
          </p:nvPr>
        </p:nvSpPr>
        <p:spPr/>
        <p:txBody>
          <a:bodyPr/>
          <a:lstStyle/>
          <a:p>
            <a:fld id="{9649685B-2E8A-4DF0-8803-1C2A01BC8147}" type="slidenum">
              <a:rPr lang="it-IT" smtClean="0"/>
              <a:t>29</a:t>
            </a:fld>
            <a:endParaRPr lang="it-IT"/>
          </a:p>
        </p:txBody>
      </p:sp>
      <p:sp>
        <p:nvSpPr>
          <p:cNvPr id="3" name="CasellaDiTesto 2">
            <a:extLst>
              <a:ext uri="{FF2B5EF4-FFF2-40B4-BE49-F238E27FC236}">
                <a16:creationId xmlns:a16="http://schemas.microsoft.com/office/drawing/2014/main" id="{6534F60B-E997-CE46-68F6-3E606DF19D57}"/>
              </a:ext>
            </a:extLst>
          </p:cNvPr>
          <p:cNvSpPr txBox="1"/>
          <p:nvPr/>
        </p:nvSpPr>
        <p:spPr>
          <a:xfrm>
            <a:off x="1811372" y="204628"/>
            <a:ext cx="2387403" cy="461665"/>
          </a:xfrm>
          <a:prstGeom prst="rect">
            <a:avLst/>
          </a:prstGeom>
          <a:noFill/>
        </p:spPr>
        <p:txBody>
          <a:bodyPr wrap="square" rtlCol="0">
            <a:spAutoFit/>
          </a:bodyPr>
          <a:lstStyle/>
          <a:p>
            <a:pPr algn="ctr"/>
            <a:r>
              <a:rPr lang="it-IT" sz="2400" b="1" dirty="0"/>
              <a:t>Not </a:t>
            </a:r>
            <a:r>
              <a:rPr lang="it-IT" sz="2400" b="1" dirty="0" err="1"/>
              <a:t>irradiated</a:t>
            </a:r>
            <a:endParaRPr lang="it-IT" sz="2400" b="1" dirty="0"/>
          </a:p>
        </p:txBody>
      </p:sp>
      <p:sp>
        <p:nvSpPr>
          <p:cNvPr id="4" name="CasellaDiTesto 3">
            <a:extLst>
              <a:ext uri="{FF2B5EF4-FFF2-40B4-BE49-F238E27FC236}">
                <a16:creationId xmlns:a16="http://schemas.microsoft.com/office/drawing/2014/main" id="{5EB31EC0-1840-69E8-667F-B6F22696392E}"/>
              </a:ext>
            </a:extLst>
          </p:cNvPr>
          <p:cNvSpPr txBox="1"/>
          <p:nvPr/>
        </p:nvSpPr>
        <p:spPr>
          <a:xfrm>
            <a:off x="7277363" y="204628"/>
            <a:ext cx="4338098" cy="461665"/>
          </a:xfrm>
          <a:prstGeom prst="rect">
            <a:avLst/>
          </a:prstGeom>
          <a:noFill/>
        </p:spPr>
        <p:txBody>
          <a:bodyPr wrap="square" rtlCol="0">
            <a:spAutoFit/>
          </a:bodyPr>
          <a:lstStyle/>
          <a:p>
            <a:pPr algn="ctr"/>
            <a:r>
              <a:rPr lang="it-IT" sz="2400" b="1" dirty="0" err="1"/>
              <a:t>Irradiated</a:t>
            </a:r>
            <a:endParaRPr lang="it-IT" sz="2400" b="1" dirty="0"/>
          </a:p>
        </p:txBody>
      </p:sp>
      <p:pic>
        <p:nvPicPr>
          <p:cNvPr id="6" name="Immagine 5" descr="Immagine che contiene testo, Diagramma, linea, diagramma&#10;&#10;Descrizione generata automaticamente">
            <a:extLst>
              <a:ext uri="{FF2B5EF4-FFF2-40B4-BE49-F238E27FC236}">
                <a16:creationId xmlns:a16="http://schemas.microsoft.com/office/drawing/2014/main" id="{936D4EC8-9F95-6BF8-7E08-24B1A4E50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71" y="3625517"/>
            <a:ext cx="5701004" cy="2701681"/>
          </a:xfrm>
          <a:prstGeom prst="rect">
            <a:avLst/>
          </a:prstGeom>
        </p:spPr>
      </p:pic>
      <p:pic>
        <p:nvPicPr>
          <p:cNvPr id="8" name="Immagine 7" descr="Immagine che contiene testo, linea, Diagramma, diagramma&#10;&#10;Descrizione generata automaticamente">
            <a:extLst>
              <a:ext uri="{FF2B5EF4-FFF2-40B4-BE49-F238E27FC236}">
                <a16:creationId xmlns:a16="http://schemas.microsoft.com/office/drawing/2014/main" id="{CFE6DC08-2E60-0E3C-E1B6-A7DC096CF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98" y="737582"/>
            <a:ext cx="5734277" cy="2816646"/>
          </a:xfrm>
          <a:prstGeom prst="rect">
            <a:avLst/>
          </a:prstGeom>
        </p:spPr>
      </p:pic>
      <p:sp>
        <p:nvSpPr>
          <p:cNvPr id="9" name="CasellaDiTesto 8">
            <a:extLst>
              <a:ext uri="{FF2B5EF4-FFF2-40B4-BE49-F238E27FC236}">
                <a16:creationId xmlns:a16="http://schemas.microsoft.com/office/drawing/2014/main" id="{7C0579CF-973D-082B-76DB-A3795B60024A}"/>
              </a:ext>
            </a:extLst>
          </p:cNvPr>
          <p:cNvSpPr txBox="1"/>
          <p:nvPr/>
        </p:nvSpPr>
        <p:spPr>
          <a:xfrm>
            <a:off x="2307407" y="1514669"/>
            <a:ext cx="1063690" cy="369332"/>
          </a:xfrm>
          <a:prstGeom prst="rect">
            <a:avLst/>
          </a:prstGeom>
          <a:noFill/>
        </p:spPr>
        <p:txBody>
          <a:bodyPr wrap="square" rtlCol="0">
            <a:spAutoFit/>
          </a:bodyPr>
          <a:lstStyle/>
          <a:p>
            <a:r>
              <a:rPr lang="it-IT" dirty="0"/>
              <a:t>B2</a:t>
            </a:r>
          </a:p>
        </p:txBody>
      </p:sp>
      <p:sp>
        <p:nvSpPr>
          <p:cNvPr id="10" name="CasellaDiTesto 9">
            <a:extLst>
              <a:ext uri="{FF2B5EF4-FFF2-40B4-BE49-F238E27FC236}">
                <a16:creationId xmlns:a16="http://schemas.microsoft.com/office/drawing/2014/main" id="{218E2D94-9C92-B877-2D56-58C90533162D}"/>
              </a:ext>
            </a:extLst>
          </p:cNvPr>
          <p:cNvSpPr txBox="1"/>
          <p:nvPr/>
        </p:nvSpPr>
        <p:spPr>
          <a:xfrm>
            <a:off x="2307407" y="4351140"/>
            <a:ext cx="1063690" cy="369332"/>
          </a:xfrm>
          <a:prstGeom prst="rect">
            <a:avLst/>
          </a:prstGeom>
          <a:noFill/>
        </p:spPr>
        <p:txBody>
          <a:bodyPr wrap="square" rtlCol="0">
            <a:spAutoFit/>
          </a:bodyPr>
          <a:lstStyle/>
          <a:p>
            <a:r>
              <a:rPr lang="it-IT" dirty="0"/>
              <a:t>B3</a:t>
            </a:r>
          </a:p>
        </p:txBody>
      </p:sp>
      <p:pic>
        <p:nvPicPr>
          <p:cNvPr id="12" name="Immagine 11" descr="Immagine che contiene testo, diagramma, Diagramma, linea&#10;&#10;Descrizione generata automaticamente">
            <a:extLst>
              <a:ext uri="{FF2B5EF4-FFF2-40B4-BE49-F238E27FC236}">
                <a16:creationId xmlns:a16="http://schemas.microsoft.com/office/drawing/2014/main" id="{F29107AB-6758-CDC9-D163-46E845C08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284" y="717056"/>
            <a:ext cx="5701005" cy="2701681"/>
          </a:xfrm>
          <a:prstGeom prst="rect">
            <a:avLst/>
          </a:prstGeom>
        </p:spPr>
      </p:pic>
      <p:pic>
        <p:nvPicPr>
          <p:cNvPr id="14" name="Immagine 13" descr="Immagine che contiene testo, diagramma, linea, Diagramma&#10;&#10;Descrizione generata automaticamente">
            <a:extLst>
              <a:ext uri="{FF2B5EF4-FFF2-40B4-BE49-F238E27FC236}">
                <a16:creationId xmlns:a16="http://schemas.microsoft.com/office/drawing/2014/main" id="{81879E45-A4CE-64BF-88C5-8DF359528E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3285" y="3418737"/>
            <a:ext cx="5701004" cy="2701681"/>
          </a:xfrm>
          <a:prstGeom prst="rect">
            <a:avLst/>
          </a:prstGeom>
        </p:spPr>
      </p:pic>
      <p:sp>
        <p:nvSpPr>
          <p:cNvPr id="15" name="CasellaDiTesto 14">
            <a:extLst>
              <a:ext uri="{FF2B5EF4-FFF2-40B4-BE49-F238E27FC236}">
                <a16:creationId xmlns:a16="http://schemas.microsoft.com/office/drawing/2014/main" id="{99F45FBD-35DE-A40B-687A-A590FB9549BF}"/>
              </a:ext>
            </a:extLst>
          </p:cNvPr>
          <p:cNvSpPr txBox="1"/>
          <p:nvPr/>
        </p:nvSpPr>
        <p:spPr>
          <a:xfrm>
            <a:off x="7843570" y="1514669"/>
            <a:ext cx="1063690" cy="369332"/>
          </a:xfrm>
          <a:prstGeom prst="rect">
            <a:avLst/>
          </a:prstGeom>
          <a:noFill/>
        </p:spPr>
        <p:txBody>
          <a:bodyPr wrap="square" rtlCol="0">
            <a:spAutoFit/>
          </a:bodyPr>
          <a:lstStyle/>
          <a:p>
            <a:r>
              <a:rPr lang="it-IT" dirty="0"/>
              <a:t>B2</a:t>
            </a:r>
          </a:p>
        </p:txBody>
      </p:sp>
      <p:sp>
        <p:nvSpPr>
          <p:cNvPr id="16" name="CasellaDiTesto 15">
            <a:extLst>
              <a:ext uri="{FF2B5EF4-FFF2-40B4-BE49-F238E27FC236}">
                <a16:creationId xmlns:a16="http://schemas.microsoft.com/office/drawing/2014/main" id="{0F86964E-6BD1-DFE7-3CD1-3B3D16298BEA}"/>
              </a:ext>
            </a:extLst>
          </p:cNvPr>
          <p:cNvSpPr txBox="1"/>
          <p:nvPr/>
        </p:nvSpPr>
        <p:spPr>
          <a:xfrm>
            <a:off x="7600974" y="4351140"/>
            <a:ext cx="1063690" cy="369332"/>
          </a:xfrm>
          <a:prstGeom prst="rect">
            <a:avLst/>
          </a:prstGeom>
          <a:noFill/>
        </p:spPr>
        <p:txBody>
          <a:bodyPr wrap="square" rtlCol="0">
            <a:spAutoFit/>
          </a:bodyPr>
          <a:lstStyle/>
          <a:p>
            <a:r>
              <a:rPr lang="it-IT" dirty="0"/>
              <a:t>B3</a:t>
            </a:r>
          </a:p>
        </p:txBody>
      </p:sp>
      <p:sp>
        <p:nvSpPr>
          <p:cNvPr id="5" name="Segnaposto piè di pagina 4">
            <a:extLst>
              <a:ext uri="{FF2B5EF4-FFF2-40B4-BE49-F238E27FC236}">
                <a16:creationId xmlns:a16="http://schemas.microsoft.com/office/drawing/2014/main" id="{D2C95BF6-C1C8-505F-D9BD-CA78BD310790}"/>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27761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CEBB6A70-EDD9-7551-EDAB-462C3CB3242F}"/>
              </a:ext>
            </a:extLst>
          </p:cNvPr>
          <p:cNvSpPr>
            <a:spLocks noGrp="1"/>
          </p:cNvSpPr>
          <p:nvPr>
            <p:ph idx="1"/>
          </p:nvPr>
        </p:nvSpPr>
        <p:spPr>
          <a:xfrm>
            <a:off x="6096000" y="2396240"/>
            <a:ext cx="5744547" cy="2688944"/>
          </a:xfrm>
        </p:spPr>
        <p:txBody>
          <a:bodyPr>
            <a:normAutofit/>
          </a:bodyPr>
          <a:lstStyle/>
          <a:p>
            <a:pPr algn="just"/>
            <a:r>
              <a:rPr lang="en-US" dirty="0"/>
              <a:t>The </a:t>
            </a:r>
            <a:r>
              <a:rPr lang="en-US" b="1" dirty="0" err="1"/>
              <a:t>ePIC</a:t>
            </a:r>
            <a:r>
              <a:rPr lang="en-US" dirty="0"/>
              <a:t> detector will be located at the </a:t>
            </a:r>
            <a:r>
              <a:rPr lang="en-US" b="1" dirty="0"/>
              <a:t>IP6</a:t>
            </a:r>
            <a:r>
              <a:rPr lang="en-US" dirty="0"/>
              <a:t> interaction region, where electron and ion beams collide. It will include many subcomponents such as tracking and vertexing systems based on silicon sensors and gaseous detectors.</a:t>
            </a:r>
          </a:p>
          <a:p>
            <a:pPr algn="just"/>
            <a:r>
              <a:rPr lang="en-US" dirty="0"/>
              <a:t>The Particles ID in the </a:t>
            </a:r>
            <a:r>
              <a:rPr lang="en-US" b="1" dirty="0"/>
              <a:t>forward region </a:t>
            </a:r>
            <a:r>
              <a:rPr lang="en-US" dirty="0"/>
              <a:t>is ensured by the </a:t>
            </a:r>
            <a:r>
              <a:rPr lang="en-US" b="1" u="sng" dirty="0"/>
              <a:t>dual Ring Imaging Cerenkov detector (</a:t>
            </a:r>
            <a:r>
              <a:rPr lang="en-US" b="1" u="sng" dirty="0" err="1"/>
              <a:t>dRICH</a:t>
            </a:r>
            <a:r>
              <a:rPr lang="en-US" b="1" u="sng" dirty="0"/>
              <a:t>).</a:t>
            </a:r>
          </a:p>
          <a:p>
            <a:endParaRPr lang="it-IT" dirty="0"/>
          </a:p>
        </p:txBody>
      </p:sp>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3</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pic>
        <p:nvPicPr>
          <p:cNvPr id="12" name="Immagine 11" descr="Immagine che contiene testo, schermata, design&#10;&#10;Descrizione generata automaticamente">
            <a:extLst>
              <a:ext uri="{FF2B5EF4-FFF2-40B4-BE49-F238E27FC236}">
                <a16:creationId xmlns:a16="http://schemas.microsoft.com/office/drawing/2014/main" id="{45FA0F34-6611-E3DD-F01A-F8B04E8ED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21" y="1884182"/>
            <a:ext cx="5622257" cy="2915663"/>
          </a:xfrm>
          <a:prstGeom prst="rect">
            <a:avLst/>
          </a:prstGeom>
        </p:spPr>
      </p:pic>
      <p:sp>
        <p:nvSpPr>
          <p:cNvPr id="2" name="Segnaposto piè di pagina 1">
            <a:extLst>
              <a:ext uri="{FF2B5EF4-FFF2-40B4-BE49-F238E27FC236}">
                <a16:creationId xmlns:a16="http://schemas.microsoft.com/office/drawing/2014/main" id="{C5229F9C-2A2E-FF3B-4E2B-8D3D2B850D6F}"/>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3447514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4B57712-4776-04E3-26F4-0158773C08BF}"/>
              </a:ext>
            </a:extLst>
          </p:cNvPr>
          <p:cNvSpPr>
            <a:spLocks noGrp="1"/>
          </p:cNvSpPr>
          <p:nvPr>
            <p:ph type="sldNum" sz="quarter" idx="12"/>
          </p:nvPr>
        </p:nvSpPr>
        <p:spPr/>
        <p:txBody>
          <a:bodyPr/>
          <a:lstStyle/>
          <a:p>
            <a:fld id="{9649685B-2E8A-4DF0-8803-1C2A01BC8147}" type="slidenum">
              <a:rPr lang="it-IT" smtClean="0"/>
              <a:t>30</a:t>
            </a:fld>
            <a:endParaRPr lang="it-IT"/>
          </a:p>
        </p:txBody>
      </p:sp>
      <p:sp>
        <p:nvSpPr>
          <p:cNvPr id="3" name="CasellaDiTesto 2">
            <a:extLst>
              <a:ext uri="{FF2B5EF4-FFF2-40B4-BE49-F238E27FC236}">
                <a16:creationId xmlns:a16="http://schemas.microsoft.com/office/drawing/2014/main" id="{6534F60B-E997-CE46-68F6-3E606DF19D57}"/>
              </a:ext>
            </a:extLst>
          </p:cNvPr>
          <p:cNvSpPr txBox="1"/>
          <p:nvPr/>
        </p:nvSpPr>
        <p:spPr>
          <a:xfrm>
            <a:off x="1811372" y="204628"/>
            <a:ext cx="2387403" cy="461665"/>
          </a:xfrm>
          <a:prstGeom prst="rect">
            <a:avLst/>
          </a:prstGeom>
          <a:noFill/>
        </p:spPr>
        <p:txBody>
          <a:bodyPr wrap="square" rtlCol="0">
            <a:spAutoFit/>
          </a:bodyPr>
          <a:lstStyle/>
          <a:p>
            <a:pPr algn="ctr"/>
            <a:r>
              <a:rPr lang="it-IT" sz="2400" b="1" dirty="0"/>
              <a:t>Not </a:t>
            </a:r>
            <a:r>
              <a:rPr lang="it-IT" sz="2400" b="1" dirty="0" err="1"/>
              <a:t>irradiated</a:t>
            </a:r>
            <a:endParaRPr lang="it-IT" sz="2400" b="1" dirty="0"/>
          </a:p>
        </p:txBody>
      </p:sp>
      <p:pic>
        <p:nvPicPr>
          <p:cNvPr id="13" name="Immagine 12" descr="Immagine che contiene testo, Diagramma, linea, diagramma&#10;&#10;Descrizione generata automaticamente">
            <a:extLst>
              <a:ext uri="{FF2B5EF4-FFF2-40B4-BE49-F238E27FC236}">
                <a16:creationId xmlns:a16="http://schemas.microsoft.com/office/drawing/2014/main" id="{ED6777F0-04E6-3EE2-07C1-DF1D44EA9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49" y="3592284"/>
            <a:ext cx="5753650" cy="2744226"/>
          </a:xfrm>
          <a:prstGeom prst="rect">
            <a:avLst/>
          </a:prstGeom>
        </p:spPr>
      </p:pic>
      <p:pic>
        <p:nvPicPr>
          <p:cNvPr id="7" name="Immagine 6" descr="Immagine che contiene testo, linea, diagramma, Diagramma&#10;&#10;Descrizione generata automaticamente">
            <a:extLst>
              <a:ext uri="{FF2B5EF4-FFF2-40B4-BE49-F238E27FC236}">
                <a16:creationId xmlns:a16="http://schemas.microsoft.com/office/drawing/2014/main" id="{400ECC7C-BFC8-9CA6-3C06-D06356FF2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49" y="684775"/>
            <a:ext cx="5753648" cy="2744225"/>
          </a:xfrm>
          <a:prstGeom prst="rect">
            <a:avLst/>
          </a:prstGeom>
        </p:spPr>
      </p:pic>
      <p:sp>
        <p:nvSpPr>
          <p:cNvPr id="4" name="CasellaDiTesto 3">
            <a:extLst>
              <a:ext uri="{FF2B5EF4-FFF2-40B4-BE49-F238E27FC236}">
                <a16:creationId xmlns:a16="http://schemas.microsoft.com/office/drawing/2014/main" id="{5EB31EC0-1840-69E8-667F-B6F22696392E}"/>
              </a:ext>
            </a:extLst>
          </p:cNvPr>
          <p:cNvSpPr txBox="1"/>
          <p:nvPr/>
        </p:nvSpPr>
        <p:spPr>
          <a:xfrm>
            <a:off x="7277363" y="204628"/>
            <a:ext cx="4338098" cy="461665"/>
          </a:xfrm>
          <a:prstGeom prst="rect">
            <a:avLst/>
          </a:prstGeom>
          <a:noFill/>
        </p:spPr>
        <p:txBody>
          <a:bodyPr wrap="square" rtlCol="0">
            <a:spAutoFit/>
          </a:bodyPr>
          <a:lstStyle/>
          <a:p>
            <a:pPr algn="ctr"/>
            <a:r>
              <a:rPr lang="it-IT" sz="2400" b="1" dirty="0" err="1"/>
              <a:t>Irradiated</a:t>
            </a:r>
            <a:endParaRPr lang="it-IT" sz="2400" b="1" dirty="0"/>
          </a:p>
        </p:txBody>
      </p:sp>
      <p:sp>
        <p:nvSpPr>
          <p:cNvPr id="9" name="CasellaDiTesto 8">
            <a:extLst>
              <a:ext uri="{FF2B5EF4-FFF2-40B4-BE49-F238E27FC236}">
                <a16:creationId xmlns:a16="http://schemas.microsoft.com/office/drawing/2014/main" id="{7C0579CF-973D-082B-76DB-A3795B60024A}"/>
              </a:ext>
            </a:extLst>
          </p:cNvPr>
          <p:cNvSpPr txBox="1"/>
          <p:nvPr/>
        </p:nvSpPr>
        <p:spPr>
          <a:xfrm>
            <a:off x="2307407" y="1514669"/>
            <a:ext cx="1063690" cy="369332"/>
          </a:xfrm>
          <a:prstGeom prst="rect">
            <a:avLst/>
          </a:prstGeom>
          <a:noFill/>
        </p:spPr>
        <p:txBody>
          <a:bodyPr wrap="square" rtlCol="0">
            <a:spAutoFit/>
          </a:bodyPr>
          <a:lstStyle/>
          <a:p>
            <a:r>
              <a:rPr lang="it-IT" dirty="0"/>
              <a:t>C1</a:t>
            </a:r>
          </a:p>
        </p:txBody>
      </p:sp>
      <p:sp>
        <p:nvSpPr>
          <p:cNvPr id="10" name="CasellaDiTesto 9">
            <a:extLst>
              <a:ext uri="{FF2B5EF4-FFF2-40B4-BE49-F238E27FC236}">
                <a16:creationId xmlns:a16="http://schemas.microsoft.com/office/drawing/2014/main" id="{218E2D94-9C92-B877-2D56-58C90533162D}"/>
              </a:ext>
            </a:extLst>
          </p:cNvPr>
          <p:cNvSpPr txBox="1"/>
          <p:nvPr/>
        </p:nvSpPr>
        <p:spPr>
          <a:xfrm>
            <a:off x="2307407" y="4351140"/>
            <a:ext cx="1063690" cy="369332"/>
          </a:xfrm>
          <a:prstGeom prst="rect">
            <a:avLst/>
          </a:prstGeom>
          <a:noFill/>
        </p:spPr>
        <p:txBody>
          <a:bodyPr wrap="square" rtlCol="0">
            <a:spAutoFit/>
          </a:bodyPr>
          <a:lstStyle/>
          <a:p>
            <a:r>
              <a:rPr lang="it-IT" dirty="0"/>
              <a:t>C4</a:t>
            </a:r>
          </a:p>
        </p:txBody>
      </p:sp>
      <p:pic>
        <p:nvPicPr>
          <p:cNvPr id="18" name="Immagine 17" descr="Immagine che contiene testo, diagramma, linea, Diagramma&#10;&#10;Descrizione generata automaticamente">
            <a:extLst>
              <a:ext uri="{FF2B5EF4-FFF2-40B4-BE49-F238E27FC236}">
                <a16:creationId xmlns:a16="http://schemas.microsoft.com/office/drawing/2014/main" id="{081ACABE-B1BF-0250-7E7E-555E120BC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854" y="666293"/>
            <a:ext cx="5881897" cy="2787405"/>
          </a:xfrm>
          <a:prstGeom prst="rect">
            <a:avLst/>
          </a:prstGeom>
        </p:spPr>
      </p:pic>
      <p:pic>
        <p:nvPicPr>
          <p:cNvPr id="20" name="Immagine 19" descr="Immagine che contiene testo, linea, diagramma, Diagramma&#10;&#10;Descrizione generata automaticamente">
            <a:extLst>
              <a:ext uri="{FF2B5EF4-FFF2-40B4-BE49-F238E27FC236}">
                <a16:creationId xmlns:a16="http://schemas.microsoft.com/office/drawing/2014/main" id="{309F0121-AD2F-3F8D-7C0B-F59E27689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1854" y="3549105"/>
            <a:ext cx="5881897" cy="2787405"/>
          </a:xfrm>
          <a:prstGeom prst="rect">
            <a:avLst/>
          </a:prstGeom>
        </p:spPr>
      </p:pic>
      <p:sp>
        <p:nvSpPr>
          <p:cNvPr id="15" name="CasellaDiTesto 14">
            <a:extLst>
              <a:ext uri="{FF2B5EF4-FFF2-40B4-BE49-F238E27FC236}">
                <a16:creationId xmlns:a16="http://schemas.microsoft.com/office/drawing/2014/main" id="{99F45FBD-35DE-A40B-687A-A590FB9549BF}"/>
              </a:ext>
            </a:extLst>
          </p:cNvPr>
          <p:cNvSpPr txBox="1"/>
          <p:nvPr/>
        </p:nvSpPr>
        <p:spPr>
          <a:xfrm>
            <a:off x="7843570" y="1514669"/>
            <a:ext cx="1063690" cy="369332"/>
          </a:xfrm>
          <a:prstGeom prst="rect">
            <a:avLst/>
          </a:prstGeom>
          <a:noFill/>
        </p:spPr>
        <p:txBody>
          <a:bodyPr wrap="square" rtlCol="0">
            <a:spAutoFit/>
          </a:bodyPr>
          <a:lstStyle/>
          <a:p>
            <a:r>
              <a:rPr lang="it-IT" dirty="0"/>
              <a:t>C1</a:t>
            </a:r>
          </a:p>
        </p:txBody>
      </p:sp>
      <p:sp>
        <p:nvSpPr>
          <p:cNvPr id="16" name="CasellaDiTesto 15">
            <a:extLst>
              <a:ext uri="{FF2B5EF4-FFF2-40B4-BE49-F238E27FC236}">
                <a16:creationId xmlns:a16="http://schemas.microsoft.com/office/drawing/2014/main" id="{0F86964E-6BD1-DFE7-3CD1-3B3D16298BEA}"/>
              </a:ext>
            </a:extLst>
          </p:cNvPr>
          <p:cNvSpPr txBox="1"/>
          <p:nvPr/>
        </p:nvSpPr>
        <p:spPr>
          <a:xfrm>
            <a:off x="7600974" y="4351140"/>
            <a:ext cx="1063690" cy="369332"/>
          </a:xfrm>
          <a:prstGeom prst="rect">
            <a:avLst/>
          </a:prstGeom>
          <a:noFill/>
        </p:spPr>
        <p:txBody>
          <a:bodyPr wrap="square" rtlCol="0">
            <a:spAutoFit/>
          </a:bodyPr>
          <a:lstStyle/>
          <a:p>
            <a:r>
              <a:rPr lang="it-IT" dirty="0"/>
              <a:t>C4</a:t>
            </a:r>
          </a:p>
        </p:txBody>
      </p:sp>
      <p:sp>
        <p:nvSpPr>
          <p:cNvPr id="5" name="Segnaposto piè di pagina 4">
            <a:extLst>
              <a:ext uri="{FF2B5EF4-FFF2-40B4-BE49-F238E27FC236}">
                <a16:creationId xmlns:a16="http://schemas.microsoft.com/office/drawing/2014/main" id="{F26269D8-07A1-BA6E-F69A-4E9C071CD888}"/>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2148895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328F5FB-36A5-983C-12F7-3FAA749029D5}"/>
              </a:ext>
            </a:extLst>
          </p:cNvPr>
          <p:cNvSpPr>
            <a:spLocks noGrp="1"/>
          </p:cNvSpPr>
          <p:nvPr>
            <p:ph type="sldNum" sz="quarter" idx="12"/>
          </p:nvPr>
        </p:nvSpPr>
        <p:spPr/>
        <p:txBody>
          <a:bodyPr/>
          <a:lstStyle/>
          <a:p>
            <a:fld id="{9649685B-2E8A-4DF0-8803-1C2A01BC8147}" type="slidenum">
              <a:rPr lang="it-IT" smtClean="0"/>
              <a:t>31</a:t>
            </a:fld>
            <a:endParaRPr lang="it-IT"/>
          </a:p>
        </p:txBody>
      </p:sp>
      <p:sp>
        <p:nvSpPr>
          <p:cNvPr id="3" name="CasellaDiTesto 2">
            <a:extLst>
              <a:ext uri="{FF2B5EF4-FFF2-40B4-BE49-F238E27FC236}">
                <a16:creationId xmlns:a16="http://schemas.microsoft.com/office/drawing/2014/main" id="{A2790BE2-28AD-E8AC-E428-1059AEE9AB6D}"/>
              </a:ext>
            </a:extLst>
          </p:cNvPr>
          <p:cNvSpPr txBox="1"/>
          <p:nvPr/>
        </p:nvSpPr>
        <p:spPr>
          <a:xfrm>
            <a:off x="1811372" y="204628"/>
            <a:ext cx="2387403" cy="1569660"/>
          </a:xfrm>
          <a:prstGeom prst="rect">
            <a:avLst/>
          </a:prstGeom>
          <a:noFill/>
        </p:spPr>
        <p:txBody>
          <a:bodyPr wrap="square" rtlCol="0">
            <a:spAutoFit/>
          </a:bodyPr>
          <a:lstStyle/>
          <a:p>
            <a:pPr algn="ctr"/>
            <a:r>
              <a:rPr lang="it-IT" sz="2400" b="1" dirty="0"/>
              <a:t>Distribution of </a:t>
            </a:r>
            <a:r>
              <a:rPr lang="it-IT" sz="2400" b="1" dirty="0" err="1"/>
              <a:t>Vbd</a:t>
            </a:r>
            <a:r>
              <a:rPr lang="it-IT" sz="2400" b="1" dirty="0"/>
              <a:t> on Sensor A in </a:t>
            </a:r>
            <a:r>
              <a:rPr lang="it-IT" sz="2400" b="1" dirty="0" err="1"/>
              <a:t>all</a:t>
            </a:r>
            <a:r>
              <a:rPr lang="it-IT" sz="2400" b="1" dirty="0"/>
              <a:t> board (Not </a:t>
            </a:r>
            <a:r>
              <a:rPr lang="it-IT" sz="2400" b="1" dirty="0" err="1"/>
              <a:t>irradiated</a:t>
            </a:r>
            <a:r>
              <a:rPr lang="it-IT" sz="2400" b="1" dirty="0"/>
              <a:t>)</a:t>
            </a:r>
          </a:p>
        </p:txBody>
      </p:sp>
      <p:sp>
        <p:nvSpPr>
          <p:cNvPr id="4" name="CasellaDiTesto 3">
            <a:extLst>
              <a:ext uri="{FF2B5EF4-FFF2-40B4-BE49-F238E27FC236}">
                <a16:creationId xmlns:a16="http://schemas.microsoft.com/office/drawing/2014/main" id="{996F1975-E2DE-AA99-1909-1ED38CC09A5E}"/>
              </a:ext>
            </a:extLst>
          </p:cNvPr>
          <p:cNvSpPr txBox="1"/>
          <p:nvPr/>
        </p:nvSpPr>
        <p:spPr>
          <a:xfrm>
            <a:off x="8327249" y="204628"/>
            <a:ext cx="2387403" cy="1569660"/>
          </a:xfrm>
          <a:prstGeom prst="rect">
            <a:avLst/>
          </a:prstGeom>
          <a:noFill/>
        </p:spPr>
        <p:txBody>
          <a:bodyPr wrap="square" rtlCol="0">
            <a:spAutoFit/>
          </a:bodyPr>
          <a:lstStyle/>
          <a:p>
            <a:pPr algn="ctr"/>
            <a:r>
              <a:rPr lang="it-IT" sz="2400" b="1" dirty="0"/>
              <a:t>Distribution of </a:t>
            </a:r>
            <a:r>
              <a:rPr lang="it-IT" sz="2400" b="1" dirty="0" err="1"/>
              <a:t>Vbd</a:t>
            </a:r>
            <a:r>
              <a:rPr lang="it-IT" sz="2400" b="1" dirty="0"/>
              <a:t> on Sensor A in </a:t>
            </a:r>
            <a:r>
              <a:rPr lang="it-IT" sz="2400" b="1" dirty="0" err="1"/>
              <a:t>all</a:t>
            </a:r>
            <a:r>
              <a:rPr lang="it-IT" sz="2400" b="1" dirty="0"/>
              <a:t> board (</a:t>
            </a:r>
            <a:r>
              <a:rPr lang="it-IT" sz="2400" b="1" dirty="0" err="1"/>
              <a:t>irradiated</a:t>
            </a:r>
            <a:r>
              <a:rPr lang="it-IT" sz="2400" b="1" dirty="0"/>
              <a:t>)</a:t>
            </a:r>
          </a:p>
        </p:txBody>
      </p:sp>
      <p:pic>
        <p:nvPicPr>
          <p:cNvPr id="7" name="Immagine 6" descr="Immagine che contiene testo, schermata, diagramma, Diagramma&#10;&#10;Descrizione generata automaticamente">
            <a:extLst>
              <a:ext uri="{FF2B5EF4-FFF2-40B4-BE49-F238E27FC236}">
                <a16:creationId xmlns:a16="http://schemas.microsoft.com/office/drawing/2014/main" id="{6C46D01F-74E6-0AB3-6252-37C284E2C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3" y="1774288"/>
            <a:ext cx="4159584" cy="4494263"/>
          </a:xfrm>
          <a:prstGeom prst="rect">
            <a:avLst/>
          </a:prstGeom>
        </p:spPr>
      </p:pic>
      <p:pic>
        <p:nvPicPr>
          <p:cNvPr id="9" name="Immagine 8" descr="Immagine che contiene testo, schermata, diagramma, numero&#10;&#10;Descrizione generata automaticamente">
            <a:extLst>
              <a:ext uri="{FF2B5EF4-FFF2-40B4-BE49-F238E27FC236}">
                <a16:creationId xmlns:a16="http://schemas.microsoft.com/office/drawing/2014/main" id="{B4EE6419-7985-F1E3-49C5-F4F553DD7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8075" y="1678178"/>
            <a:ext cx="4248537" cy="4590373"/>
          </a:xfrm>
          <a:prstGeom prst="rect">
            <a:avLst/>
          </a:prstGeom>
        </p:spPr>
      </p:pic>
      <p:sp>
        <p:nvSpPr>
          <p:cNvPr id="10" name="Segnaposto piè di pagina 9">
            <a:extLst>
              <a:ext uri="{FF2B5EF4-FFF2-40B4-BE49-F238E27FC236}">
                <a16:creationId xmlns:a16="http://schemas.microsoft.com/office/drawing/2014/main" id="{36D473AC-4D1F-4C2C-D737-891128A09132}"/>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3951673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328F5FB-36A5-983C-12F7-3FAA749029D5}"/>
              </a:ext>
            </a:extLst>
          </p:cNvPr>
          <p:cNvSpPr>
            <a:spLocks noGrp="1"/>
          </p:cNvSpPr>
          <p:nvPr>
            <p:ph type="sldNum" sz="quarter" idx="12"/>
          </p:nvPr>
        </p:nvSpPr>
        <p:spPr/>
        <p:txBody>
          <a:bodyPr/>
          <a:lstStyle/>
          <a:p>
            <a:fld id="{9649685B-2E8A-4DF0-8803-1C2A01BC8147}" type="slidenum">
              <a:rPr lang="it-IT" smtClean="0"/>
              <a:t>32</a:t>
            </a:fld>
            <a:endParaRPr lang="it-IT"/>
          </a:p>
        </p:txBody>
      </p:sp>
      <p:sp>
        <p:nvSpPr>
          <p:cNvPr id="3" name="CasellaDiTesto 2">
            <a:extLst>
              <a:ext uri="{FF2B5EF4-FFF2-40B4-BE49-F238E27FC236}">
                <a16:creationId xmlns:a16="http://schemas.microsoft.com/office/drawing/2014/main" id="{A2790BE2-28AD-E8AC-E428-1059AEE9AB6D}"/>
              </a:ext>
            </a:extLst>
          </p:cNvPr>
          <p:cNvSpPr txBox="1"/>
          <p:nvPr/>
        </p:nvSpPr>
        <p:spPr>
          <a:xfrm>
            <a:off x="1811372" y="204628"/>
            <a:ext cx="2387403" cy="1569660"/>
          </a:xfrm>
          <a:prstGeom prst="rect">
            <a:avLst/>
          </a:prstGeom>
          <a:noFill/>
        </p:spPr>
        <p:txBody>
          <a:bodyPr wrap="square" rtlCol="0">
            <a:spAutoFit/>
          </a:bodyPr>
          <a:lstStyle/>
          <a:p>
            <a:pPr algn="ctr"/>
            <a:r>
              <a:rPr lang="it-IT" sz="2400" b="1" dirty="0"/>
              <a:t>Distribution of </a:t>
            </a:r>
            <a:r>
              <a:rPr lang="it-IT" sz="2400" b="1" dirty="0" err="1"/>
              <a:t>Vbd</a:t>
            </a:r>
            <a:r>
              <a:rPr lang="it-IT" sz="2400" b="1" dirty="0"/>
              <a:t> on Sensor in sn5 board (Not </a:t>
            </a:r>
            <a:r>
              <a:rPr lang="it-IT" sz="2400" b="1" dirty="0" err="1"/>
              <a:t>irradiated</a:t>
            </a:r>
            <a:r>
              <a:rPr lang="it-IT" sz="2400" b="1" dirty="0"/>
              <a:t>)</a:t>
            </a:r>
          </a:p>
        </p:txBody>
      </p:sp>
      <p:sp>
        <p:nvSpPr>
          <p:cNvPr id="4" name="CasellaDiTesto 3">
            <a:extLst>
              <a:ext uri="{FF2B5EF4-FFF2-40B4-BE49-F238E27FC236}">
                <a16:creationId xmlns:a16="http://schemas.microsoft.com/office/drawing/2014/main" id="{996F1975-E2DE-AA99-1909-1ED38CC09A5E}"/>
              </a:ext>
            </a:extLst>
          </p:cNvPr>
          <p:cNvSpPr txBox="1"/>
          <p:nvPr/>
        </p:nvSpPr>
        <p:spPr>
          <a:xfrm>
            <a:off x="8327249" y="204628"/>
            <a:ext cx="2387403" cy="1569660"/>
          </a:xfrm>
          <a:prstGeom prst="rect">
            <a:avLst/>
          </a:prstGeom>
          <a:noFill/>
        </p:spPr>
        <p:txBody>
          <a:bodyPr wrap="square" rtlCol="0">
            <a:spAutoFit/>
          </a:bodyPr>
          <a:lstStyle/>
          <a:p>
            <a:pPr algn="ctr"/>
            <a:r>
              <a:rPr lang="it-IT" sz="2400" b="1" dirty="0"/>
              <a:t>Distribution of </a:t>
            </a:r>
            <a:r>
              <a:rPr lang="it-IT" sz="2400" b="1" dirty="0" err="1"/>
              <a:t>Vbd</a:t>
            </a:r>
            <a:r>
              <a:rPr lang="it-IT" sz="2400" b="1" dirty="0"/>
              <a:t> on Sensor in sn5 board (</a:t>
            </a:r>
            <a:r>
              <a:rPr lang="it-IT" sz="2400" b="1" dirty="0" err="1"/>
              <a:t>irradiated</a:t>
            </a:r>
            <a:r>
              <a:rPr lang="it-IT" sz="2400" b="1" dirty="0"/>
              <a:t>)</a:t>
            </a:r>
          </a:p>
        </p:txBody>
      </p:sp>
      <p:pic>
        <p:nvPicPr>
          <p:cNvPr id="6" name="Immagine 5" descr="Immagine che contiene testo, schermata, diagramma, Diagramma&#10;&#10;Descrizione generata automaticamente">
            <a:extLst>
              <a:ext uri="{FF2B5EF4-FFF2-40B4-BE49-F238E27FC236}">
                <a16:creationId xmlns:a16="http://schemas.microsoft.com/office/drawing/2014/main" id="{70982BE5-2669-FE8D-BF42-AB6ED8102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99" y="1847461"/>
            <a:ext cx="4066278" cy="4393449"/>
          </a:xfrm>
          <a:prstGeom prst="rect">
            <a:avLst/>
          </a:prstGeom>
        </p:spPr>
      </p:pic>
      <p:pic>
        <p:nvPicPr>
          <p:cNvPr id="9" name="Immagine 8" descr="Immagine che contiene testo, schermata, diagramma, Diagramma&#10;&#10;Descrizione generata automaticamente">
            <a:extLst>
              <a:ext uri="{FF2B5EF4-FFF2-40B4-BE49-F238E27FC236}">
                <a16:creationId xmlns:a16="http://schemas.microsoft.com/office/drawing/2014/main" id="{0490801D-699F-92F0-22D0-B6A6338CD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126" y="1774288"/>
            <a:ext cx="4155230" cy="4489559"/>
          </a:xfrm>
          <a:prstGeom prst="rect">
            <a:avLst/>
          </a:prstGeom>
        </p:spPr>
      </p:pic>
      <p:sp>
        <p:nvSpPr>
          <p:cNvPr id="10" name="Segnaposto piè di pagina 9">
            <a:extLst>
              <a:ext uri="{FF2B5EF4-FFF2-40B4-BE49-F238E27FC236}">
                <a16:creationId xmlns:a16="http://schemas.microsoft.com/office/drawing/2014/main" id="{88A67CBA-0474-6F36-FF87-A89D6DF93FC7}"/>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4086534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328F5FB-36A5-983C-12F7-3FAA749029D5}"/>
              </a:ext>
            </a:extLst>
          </p:cNvPr>
          <p:cNvSpPr>
            <a:spLocks noGrp="1"/>
          </p:cNvSpPr>
          <p:nvPr>
            <p:ph type="sldNum" sz="quarter" idx="12"/>
          </p:nvPr>
        </p:nvSpPr>
        <p:spPr/>
        <p:txBody>
          <a:bodyPr/>
          <a:lstStyle/>
          <a:p>
            <a:fld id="{9649685B-2E8A-4DF0-8803-1C2A01BC8147}" type="slidenum">
              <a:rPr lang="it-IT" smtClean="0"/>
              <a:t>33</a:t>
            </a:fld>
            <a:endParaRPr lang="it-IT"/>
          </a:p>
        </p:txBody>
      </p:sp>
      <p:sp>
        <p:nvSpPr>
          <p:cNvPr id="3" name="CasellaDiTesto 2">
            <a:extLst>
              <a:ext uri="{FF2B5EF4-FFF2-40B4-BE49-F238E27FC236}">
                <a16:creationId xmlns:a16="http://schemas.microsoft.com/office/drawing/2014/main" id="{A2790BE2-28AD-E8AC-E428-1059AEE9AB6D}"/>
              </a:ext>
            </a:extLst>
          </p:cNvPr>
          <p:cNvSpPr txBox="1"/>
          <p:nvPr/>
        </p:nvSpPr>
        <p:spPr>
          <a:xfrm>
            <a:off x="1811372" y="204628"/>
            <a:ext cx="2387403" cy="1569660"/>
          </a:xfrm>
          <a:prstGeom prst="rect">
            <a:avLst/>
          </a:prstGeom>
          <a:noFill/>
        </p:spPr>
        <p:txBody>
          <a:bodyPr wrap="square" rtlCol="0">
            <a:spAutoFit/>
          </a:bodyPr>
          <a:lstStyle/>
          <a:p>
            <a:pPr algn="ctr"/>
            <a:r>
              <a:rPr lang="it-IT" sz="2400" b="1" dirty="0"/>
              <a:t>Distribution of </a:t>
            </a:r>
            <a:r>
              <a:rPr lang="it-IT" sz="2400" b="1" dirty="0" err="1"/>
              <a:t>Vbd</a:t>
            </a:r>
            <a:r>
              <a:rPr lang="it-IT" sz="2400" b="1" dirty="0"/>
              <a:t> on Sensor in sn5 board (Not </a:t>
            </a:r>
            <a:r>
              <a:rPr lang="it-IT" sz="2400" b="1" dirty="0" err="1"/>
              <a:t>irradiated</a:t>
            </a:r>
            <a:r>
              <a:rPr lang="it-IT" sz="2400" b="1" dirty="0"/>
              <a:t>)</a:t>
            </a:r>
          </a:p>
        </p:txBody>
      </p:sp>
      <p:sp>
        <p:nvSpPr>
          <p:cNvPr id="4" name="CasellaDiTesto 3">
            <a:extLst>
              <a:ext uri="{FF2B5EF4-FFF2-40B4-BE49-F238E27FC236}">
                <a16:creationId xmlns:a16="http://schemas.microsoft.com/office/drawing/2014/main" id="{996F1975-E2DE-AA99-1909-1ED38CC09A5E}"/>
              </a:ext>
            </a:extLst>
          </p:cNvPr>
          <p:cNvSpPr txBox="1"/>
          <p:nvPr/>
        </p:nvSpPr>
        <p:spPr>
          <a:xfrm>
            <a:off x="8327249" y="204628"/>
            <a:ext cx="2387403" cy="1569660"/>
          </a:xfrm>
          <a:prstGeom prst="rect">
            <a:avLst/>
          </a:prstGeom>
          <a:noFill/>
        </p:spPr>
        <p:txBody>
          <a:bodyPr wrap="square" rtlCol="0">
            <a:spAutoFit/>
          </a:bodyPr>
          <a:lstStyle/>
          <a:p>
            <a:pPr algn="ctr"/>
            <a:r>
              <a:rPr lang="it-IT" sz="2400" b="1" dirty="0"/>
              <a:t>Distribution of </a:t>
            </a:r>
            <a:r>
              <a:rPr lang="it-IT" sz="2400" b="1" dirty="0" err="1"/>
              <a:t>Vbd</a:t>
            </a:r>
            <a:r>
              <a:rPr lang="it-IT" sz="2400" b="1" dirty="0"/>
              <a:t> on Sensor in sn5 board (</a:t>
            </a:r>
            <a:r>
              <a:rPr lang="it-IT" sz="2400" b="1" dirty="0" err="1"/>
              <a:t>irradiated</a:t>
            </a:r>
            <a:r>
              <a:rPr lang="it-IT" sz="2400" b="1" dirty="0"/>
              <a:t>)</a:t>
            </a:r>
          </a:p>
        </p:txBody>
      </p:sp>
      <p:pic>
        <p:nvPicPr>
          <p:cNvPr id="7" name="Immagine 6" descr="Immagine che contiene testo, schermata, diagramma, Diagramma&#10;&#10;Descrizione generata automaticamente">
            <a:extLst>
              <a:ext uri="{FF2B5EF4-FFF2-40B4-BE49-F238E27FC236}">
                <a16:creationId xmlns:a16="http://schemas.microsoft.com/office/drawing/2014/main" id="{BB05EE77-A6C3-BB85-6131-D13CB4F94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32" y="1866122"/>
            <a:ext cx="4066277" cy="4393449"/>
          </a:xfrm>
          <a:prstGeom prst="rect">
            <a:avLst/>
          </a:prstGeom>
        </p:spPr>
      </p:pic>
      <p:pic>
        <p:nvPicPr>
          <p:cNvPr id="9" name="Immagine 8" descr="Immagine che contiene testo, schermata, diagramma, Diagramma&#10;&#10;Descrizione generata automaticamente">
            <a:extLst>
              <a:ext uri="{FF2B5EF4-FFF2-40B4-BE49-F238E27FC236}">
                <a16:creationId xmlns:a16="http://schemas.microsoft.com/office/drawing/2014/main" id="{9262C285-E0F5-ADA3-8081-542DC8CBC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823" y="1816276"/>
            <a:ext cx="3994545" cy="4315945"/>
          </a:xfrm>
          <a:prstGeom prst="rect">
            <a:avLst/>
          </a:prstGeom>
        </p:spPr>
      </p:pic>
      <p:sp>
        <p:nvSpPr>
          <p:cNvPr id="10" name="Segnaposto piè di pagina 9">
            <a:extLst>
              <a:ext uri="{FF2B5EF4-FFF2-40B4-BE49-F238E27FC236}">
                <a16:creationId xmlns:a16="http://schemas.microsoft.com/office/drawing/2014/main" id="{585B383C-9038-D4B9-9E64-50515F438827}"/>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3586799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330A2836-69DF-4CA1-A9D3-57E9810F2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6">
            <a:extLst>
              <a:ext uri="{FF2B5EF4-FFF2-40B4-BE49-F238E27FC236}">
                <a16:creationId xmlns:a16="http://schemas.microsoft.com/office/drawing/2014/main" id="{F8B7DEB1-7483-4619-96AC-2F5EE9060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18">
            <a:extLst>
              <a:ext uri="{FF2B5EF4-FFF2-40B4-BE49-F238E27FC236}">
                <a16:creationId xmlns:a16="http://schemas.microsoft.com/office/drawing/2014/main" id="{7FD4BDA6-D078-4821-B845-EB6CC7CA4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0">
            <a:extLst>
              <a:ext uri="{FF2B5EF4-FFF2-40B4-BE49-F238E27FC236}">
                <a16:creationId xmlns:a16="http://schemas.microsoft.com/office/drawing/2014/main" id="{6669E6B3-3EC1-4414-9B2C-7EB321BF3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1"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A47A4BAE-7FF1-4D01-8A9F-40EED129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4953000"/>
            <a:ext cx="12188952" cy="1905000"/>
          </a:xfrm>
          <a:prstGeom prst="rect">
            <a:avLst/>
          </a:prstGeom>
          <a:solidFill>
            <a:srgbClr val="668E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asellaDiTesto 3">
            <a:extLst>
              <a:ext uri="{FF2B5EF4-FFF2-40B4-BE49-F238E27FC236}">
                <a16:creationId xmlns:a16="http://schemas.microsoft.com/office/drawing/2014/main" id="{6A3C16F7-6AA2-5D6C-9404-D6C0EB28AE1C}"/>
              </a:ext>
            </a:extLst>
          </p:cNvPr>
          <p:cNvSpPr txBox="1"/>
          <p:nvPr/>
        </p:nvSpPr>
        <p:spPr>
          <a:xfrm>
            <a:off x="1065197" y="5120640"/>
            <a:ext cx="10058400" cy="822960"/>
          </a:xfrm>
          <a:prstGeom prst="rect">
            <a:avLst/>
          </a:prstGeom>
        </p:spPr>
        <p:txBody>
          <a:bodyPr vert="horz" lIns="91440" tIns="45720" rIns="91440" bIns="45720" rtlCol="0" anchor="b">
            <a:normAutofit/>
          </a:bodyPr>
          <a:lstStyle/>
          <a:p>
            <a:pPr>
              <a:lnSpc>
                <a:spcPct val="85000"/>
              </a:lnSpc>
              <a:spcBef>
                <a:spcPct val="0"/>
              </a:spcBef>
              <a:spcAft>
                <a:spcPts val="600"/>
              </a:spcAft>
            </a:pPr>
            <a:r>
              <a:rPr lang="en-US" sz="3300" b="1" spc="-50">
                <a:solidFill>
                  <a:srgbClr val="FFFFFF"/>
                </a:solidFill>
                <a:latin typeface="+mj-lt"/>
                <a:ea typeface="+mj-ea"/>
                <a:cs typeface="+mj-cs"/>
              </a:rPr>
              <a:t>Distribution of difference of Vbd before and after irradiation</a:t>
            </a:r>
          </a:p>
        </p:txBody>
      </p:sp>
      <p:pic>
        <p:nvPicPr>
          <p:cNvPr id="6" name="Immagine 5" descr="Immagine che contiene testo, schermata, diagramma, Diagramma&#10;&#10;Descrizione generata automaticamente">
            <a:extLst>
              <a:ext uri="{FF2B5EF4-FFF2-40B4-BE49-F238E27FC236}">
                <a16:creationId xmlns:a16="http://schemas.microsoft.com/office/drawing/2014/main" id="{4B4A68B8-9F56-CB52-5103-0B77862703A3}"/>
              </a:ext>
            </a:extLst>
          </p:cNvPr>
          <p:cNvPicPr>
            <a:picLocks noChangeAspect="1"/>
          </p:cNvPicPr>
          <p:nvPr/>
        </p:nvPicPr>
        <p:blipFill rotWithShape="1">
          <a:blip r:embed="rId2">
            <a:extLst>
              <a:ext uri="{28A0092B-C50C-407E-A947-70E740481C1C}">
                <a14:useLocalDpi xmlns:a14="http://schemas.microsoft.com/office/drawing/2010/main" val="0"/>
              </a:ext>
            </a:extLst>
          </a:blip>
          <a:srcRect l="2259" r="2" b="2"/>
          <a:stretch/>
        </p:blipFill>
        <p:spPr>
          <a:xfrm>
            <a:off x="634275" y="640080"/>
            <a:ext cx="3545243" cy="3931920"/>
          </a:xfrm>
          <a:prstGeom prst="rect">
            <a:avLst/>
          </a:prstGeom>
        </p:spPr>
      </p:pic>
      <p:pic>
        <p:nvPicPr>
          <p:cNvPr id="10" name="Immagine 9" descr="Immagine che contiene testo, schermata, diagramma, Diagramma&#10;&#10;Descrizione generata automaticamente">
            <a:extLst>
              <a:ext uri="{FF2B5EF4-FFF2-40B4-BE49-F238E27FC236}">
                <a16:creationId xmlns:a16="http://schemas.microsoft.com/office/drawing/2014/main" id="{46DEB28D-2E9B-DC15-F8DE-AF91B4690BC8}"/>
              </a:ext>
            </a:extLst>
          </p:cNvPr>
          <p:cNvPicPr>
            <a:picLocks noChangeAspect="1"/>
          </p:cNvPicPr>
          <p:nvPr/>
        </p:nvPicPr>
        <p:blipFill rotWithShape="1">
          <a:blip r:embed="rId3">
            <a:extLst>
              <a:ext uri="{28A0092B-C50C-407E-A947-70E740481C1C}">
                <a14:useLocalDpi xmlns:a14="http://schemas.microsoft.com/office/drawing/2010/main" val="0"/>
              </a:ext>
            </a:extLst>
          </a:blip>
          <a:srcRect l="2808" r="2" b="2"/>
          <a:stretch/>
        </p:blipFill>
        <p:spPr>
          <a:xfrm>
            <a:off x="8508989" y="649901"/>
            <a:ext cx="3525332" cy="3931920"/>
          </a:xfrm>
          <a:prstGeom prst="rect">
            <a:avLst/>
          </a:prstGeom>
        </p:spPr>
      </p:pic>
      <p:pic>
        <p:nvPicPr>
          <p:cNvPr id="8" name="Immagine 7" descr="Immagine che contiene testo, schermata, diagramma, Diagramma&#10;&#10;Descrizione generata automaticamente">
            <a:extLst>
              <a:ext uri="{FF2B5EF4-FFF2-40B4-BE49-F238E27FC236}">
                <a16:creationId xmlns:a16="http://schemas.microsoft.com/office/drawing/2014/main" id="{39F745C5-2006-776E-2C88-734CC132E806}"/>
              </a:ext>
            </a:extLst>
          </p:cNvPr>
          <p:cNvPicPr>
            <a:picLocks noChangeAspect="1"/>
          </p:cNvPicPr>
          <p:nvPr/>
        </p:nvPicPr>
        <p:blipFill rotWithShape="1">
          <a:blip r:embed="rId4">
            <a:extLst>
              <a:ext uri="{28A0092B-C50C-407E-A947-70E740481C1C}">
                <a14:useLocalDpi xmlns:a14="http://schemas.microsoft.com/office/drawing/2010/main" val="0"/>
              </a:ext>
            </a:extLst>
          </a:blip>
          <a:srcRect l="2808" r="2" b="2"/>
          <a:stretch/>
        </p:blipFill>
        <p:spPr>
          <a:xfrm>
            <a:off x="4660427" y="692869"/>
            <a:ext cx="3525332" cy="3931920"/>
          </a:xfrm>
          <a:prstGeom prst="rect">
            <a:avLst/>
          </a:prstGeom>
        </p:spPr>
      </p:pic>
      <p:sp>
        <p:nvSpPr>
          <p:cNvPr id="32" name="Rectangle 24">
            <a:extLst>
              <a:ext uri="{FF2B5EF4-FFF2-40B4-BE49-F238E27FC236}">
                <a16:creationId xmlns:a16="http://schemas.microsoft.com/office/drawing/2014/main" id="{B4AEC0C1-7620-4EBE-8AEE-5B59F33A8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906176"/>
            <a:ext cx="12188952" cy="64008"/>
          </a:xfrm>
          <a:prstGeom prst="rect">
            <a:avLst/>
          </a:prstGeom>
          <a:solidFill>
            <a:srgbClr val="7FC5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egnaposto numero diapositiva 1">
            <a:extLst>
              <a:ext uri="{FF2B5EF4-FFF2-40B4-BE49-F238E27FC236}">
                <a16:creationId xmlns:a16="http://schemas.microsoft.com/office/drawing/2014/main" id="{A5343A16-E4E3-C362-19E8-43D0D5360D08}"/>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457200">
              <a:spcAft>
                <a:spcPts val="600"/>
              </a:spcAft>
            </a:pPr>
            <a:fld id="{9649685B-2E8A-4DF0-8803-1C2A01BC8147}" type="slidenum">
              <a:rPr lang="en-US" smtClean="0"/>
              <a:pPr defTabSz="457200">
                <a:spcAft>
                  <a:spcPts val="600"/>
                </a:spcAft>
              </a:pPr>
              <a:t>34</a:t>
            </a:fld>
            <a:endParaRPr lang="en-US"/>
          </a:p>
        </p:txBody>
      </p:sp>
      <p:sp>
        <p:nvSpPr>
          <p:cNvPr id="11" name="Segnaposto piè di pagina 10">
            <a:extLst>
              <a:ext uri="{FF2B5EF4-FFF2-40B4-BE49-F238E27FC236}">
                <a16:creationId xmlns:a16="http://schemas.microsoft.com/office/drawing/2014/main" id="{CC149AFB-155F-B443-61E0-235EFCB5B587}"/>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1294642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5301273B-0E46-0A73-17CD-A1DA661EF59D}"/>
              </a:ext>
            </a:extLst>
          </p:cNvPr>
          <p:cNvSpPr>
            <a:spLocks noGrp="1"/>
          </p:cNvSpPr>
          <p:nvPr>
            <p:ph type="title"/>
          </p:nvPr>
        </p:nvSpPr>
        <p:spPr/>
        <p:txBody>
          <a:bodyPr/>
          <a:lstStyle/>
          <a:p>
            <a:r>
              <a:rPr lang="it-IT" b="1" dirty="0">
                <a:latin typeface="+mn-lt"/>
              </a:rPr>
              <a:t>IS THIS EXPECTED?</a:t>
            </a:r>
          </a:p>
        </p:txBody>
      </p:sp>
      <mc:AlternateContent xmlns:mc="http://schemas.openxmlformats.org/markup-compatibility/2006" xmlns:a14="http://schemas.microsoft.com/office/drawing/2010/main">
        <mc:Choice Requires="a14">
          <p:sp>
            <p:nvSpPr>
              <p:cNvPr id="4" name="Segnaposto contenuto 3">
                <a:extLst>
                  <a:ext uri="{FF2B5EF4-FFF2-40B4-BE49-F238E27FC236}">
                    <a16:creationId xmlns:a16="http://schemas.microsoft.com/office/drawing/2014/main" id="{9581F0A7-9060-F66F-4826-3A0CD7984BC0}"/>
                  </a:ext>
                </a:extLst>
              </p:cNvPr>
              <p:cNvSpPr>
                <a:spLocks noGrp="1"/>
              </p:cNvSpPr>
              <p:nvPr>
                <p:ph sz="half" idx="1"/>
              </p:nvPr>
            </p:nvSpPr>
            <p:spPr>
              <a:xfrm>
                <a:off x="602756" y="1845734"/>
                <a:ext cx="10743267" cy="4228495"/>
              </a:xfrm>
            </p:spPr>
            <p:txBody>
              <a:bodyPr>
                <a:normAutofit/>
              </a:bodyPr>
              <a:lstStyle/>
              <a:p>
                <a:pPr lvl="1" algn="just">
                  <a:buFont typeface="Arial" panose="020B0604020202020204" pitchFamily="34" charset="0"/>
                  <a:buChar char="•"/>
                </a:pPr>
                <a:r>
                  <a:rPr lang="en-US" dirty="0"/>
                  <a:t>As we said previously, the fluence of the irradiation beam is of the order of </a:t>
                </a:r>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10</m:t>
                        </m:r>
                      </m:e>
                      <m:sup>
                        <m:r>
                          <a:rPr lang="it-IT" b="0" i="1" smtClean="0">
                            <a:latin typeface="Cambria Math" panose="02040503050406030204" pitchFamily="18" charset="0"/>
                          </a:rPr>
                          <m:t>9</m:t>
                        </m:r>
                      </m:sup>
                    </m:sSup>
                    <m:r>
                      <a:rPr lang="it-IT" i="1">
                        <a:latin typeface="Cambria Math" panose="02040503050406030204" pitchFamily="18" charset="0"/>
                      </a:rPr>
                      <m:t>𝑝</m:t>
                    </m:r>
                    <m:r>
                      <a:rPr lang="it-IT" i="1">
                        <a:latin typeface="Cambria Math" panose="02040503050406030204" pitchFamily="18" charset="0"/>
                      </a:rPr>
                      <m:t>/</m:t>
                    </m:r>
                    <m:r>
                      <a:rPr lang="it-IT" i="1">
                        <a:latin typeface="Cambria Math" panose="02040503050406030204" pitchFamily="18" charset="0"/>
                      </a:rPr>
                      <m:t>𝑐</m:t>
                    </m:r>
                    <m:sSup>
                      <m:sSupPr>
                        <m:ctrlPr>
                          <a:rPr lang="it-IT" i="1">
                            <a:latin typeface="Cambria Math" panose="02040503050406030204" pitchFamily="18" charset="0"/>
                          </a:rPr>
                        </m:ctrlPr>
                      </m:sSupPr>
                      <m:e>
                        <m:r>
                          <a:rPr lang="it-IT" i="1">
                            <a:latin typeface="Cambria Math" panose="02040503050406030204" pitchFamily="18" charset="0"/>
                          </a:rPr>
                          <m:t>𝑚</m:t>
                        </m:r>
                      </m:e>
                      <m:sup>
                        <m:r>
                          <a:rPr lang="it-IT" i="1">
                            <a:latin typeface="Cambria Math" panose="02040503050406030204" pitchFamily="18" charset="0"/>
                          </a:rPr>
                          <m:t>2</m:t>
                        </m:r>
                      </m:sup>
                    </m:sSup>
                    <m:r>
                      <a:rPr lang="it-IT" b="0" i="1" smtClean="0">
                        <a:latin typeface="Cambria Math" panose="02040503050406030204" pitchFamily="18" charset="0"/>
                      </a:rPr>
                      <m:t>.</m:t>
                    </m:r>
                  </m:oMath>
                </a14:m>
                <a:endParaRPr lang="it-IT" b="0" dirty="0"/>
              </a:p>
              <a:p>
                <a:pPr lvl="1" algn="just">
                  <a:buFont typeface="Arial" panose="020B0604020202020204" pitchFamily="34" charset="0"/>
                  <a:buChar char="•"/>
                </a:pPr>
                <a:r>
                  <a:rPr lang="en-US" dirty="0"/>
                  <a:t>However, at this level we did not expect to observe any kind of shift in the value of the breakdown voltage.</a:t>
                </a:r>
              </a:p>
              <a:p>
                <a:pPr lvl="1" algn="just">
                  <a:buFont typeface="Arial" panose="020B0604020202020204" pitchFamily="34" charset="0"/>
                  <a:buChar char="•"/>
                </a:pPr>
                <a:r>
                  <a:rPr lang="en-US" dirty="0"/>
                  <a:t>Literature shows that, to have significant shifts in the breakdown voltage, it is necessary to get to an order of </a:t>
                </a:r>
                <a14:m>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rPr>
                          <m:t>10</m:t>
                        </m:r>
                      </m:e>
                      <m:sup>
                        <m:r>
                          <a:rPr lang="it-IT" b="0" i="1" smtClean="0">
                            <a:latin typeface="Cambria Math" panose="02040503050406030204" pitchFamily="18" charset="0"/>
                          </a:rPr>
                          <m:t>12</m:t>
                        </m:r>
                      </m:sup>
                    </m:sSup>
                    <m:r>
                      <a:rPr lang="it-IT" b="0" i="1" smtClean="0">
                        <a:latin typeface="Cambria Math" panose="02040503050406030204" pitchFamily="18" charset="0"/>
                      </a:rPr>
                      <m:t>𝑝</m:t>
                    </m:r>
                    <m:r>
                      <a:rPr lang="it-IT" b="0" i="1" smtClean="0">
                        <a:latin typeface="Cambria Math" panose="02040503050406030204" pitchFamily="18" charset="0"/>
                      </a:rPr>
                      <m:t>/</m:t>
                    </m:r>
                    <m:r>
                      <a:rPr lang="it-IT" b="0" i="1" smtClean="0">
                        <a:latin typeface="Cambria Math" panose="02040503050406030204" pitchFamily="18" charset="0"/>
                      </a:rPr>
                      <m:t>𝑐</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𝑚</m:t>
                        </m:r>
                      </m:e>
                      <m:sup>
                        <m:r>
                          <a:rPr lang="it-IT" b="0" i="1" smtClean="0">
                            <a:latin typeface="Cambria Math" panose="02040503050406030204" pitchFamily="18" charset="0"/>
                          </a:rPr>
                          <m:t>2</m:t>
                        </m:r>
                      </m:sup>
                    </m:sSup>
                  </m:oMath>
                </a14:m>
                <a:r>
                  <a:rPr lang="en-US" dirty="0"/>
                  <a:t>, where the radiation damage becomes so high that significantly modifies the silicon structure.</a:t>
                </a:r>
              </a:p>
              <a:p>
                <a:pPr>
                  <a:buFont typeface="Wingdings" panose="05000000000000000000" pitchFamily="2" charset="2"/>
                  <a:buChar char="Ø"/>
                </a:pPr>
                <a:r>
                  <a:rPr lang="en-US" dirty="0"/>
                  <a:t> </a:t>
                </a:r>
                <a:r>
                  <a:rPr lang="en-US" b="1" dirty="0"/>
                  <a:t>Then, why do we observe a </a:t>
                </a:r>
                <a14:m>
                  <m:oMath xmlns:m="http://schemas.openxmlformats.org/officeDocument/2006/math">
                    <m:r>
                      <a:rPr lang="el-GR" b="1" i="1" smtClean="0">
                        <a:latin typeface="Cambria Math" panose="02040503050406030204" pitchFamily="18" charset="0"/>
                        <a:ea typeface="Cambria Math" panose="02040503050406030204" pitchFamily="18" charset="0"/>
                      </a:rPr>
                      <m:t>~</m:t>
                    </m:r>
                    <m:r>
                      <a:rPr lang="it-IT" b="1" i="1" smtClean="0">
                        <a:latin typeface="Cambria Math" panose="02040503050406030204" pitchFamily="18" charset="0"/>
                        <a:ea typeface="Cambria Math" panose="02040503050406030204" pitchFamily="18" charset="0"/>
                      </a:rPr>
                      <m:t>𝟎</m:t>
                    </m:r>
                    <m:r>
                      <a:rPr lang="it-IT" b="1" i="1" smtClean="0">
                        <a:latin typeface="Cambria Math" panose="02040503050406030204" pitchFamily="18" charset="0"/>
                        <a:ea typeface="Cambria Math" panose="02040503050406030204" pitchFamily="18" charset="0"/>
                      </a:rPr>
                      <m:t>.</m:t>
                    </m:r>
                    <m:r>
                      <a:rPr lang="it-IT" b="1" i="1" smtClean="0">
                        <a:latin typeface="Cambria Math" panose="02040503050406030204" pitchFamily="18" charset="0"/>
                        <a:ea typeface="Cambria Math" panose="02040503050406030204" pitchFamily="18" charset="0"/>
                      </a:rPr>
                      <m:t>𝟓</m:t>
                    </m:r>
                  </m:oMath>
                </a14:m>
                <a:r>
                  <a:rPr lang="en-US" b="1" dirty="0"/>
                  <a:t>V difference?</a:t>
                </a:r>
              </a:p>
              <a:p>
                <a:pPr algn="l">
                  <a:buFont typeface="Arial" panose="020B0604020202020204" pitchFamily="34" charset="0"/>
                  <a:buChar char="•"/>
                </a:pPr>
                <a:endParaRPr lang="en-US" dirty="0"/>
              </a:p>
              <a:p>
                <a:pPr lvl="1"/>
                <a:endParaRPr lang="en-US" dirty="0"/>
              </a:p>
            </p:txBody>
          </p:sp>
        </mc:Choice>
        <mc:Fallback xmlns="">
          <p:sp>
            <p:nvSpPr>
              <p:cNvPr id="4" name="Segnaposto contenuto 3">
                <a:extLst>
                  <a:ext uri="{FF2B5EF4-FFF2-40B4-BE49-F238E27FC236}">
                    <a16:creationId xmlns:a16="http://schemas.microsoft.com/office/drawing/2014/main" id="{9581F0A7-9060-F66F-4826-3A0CD7984BC0}"/>
                  </a:ext>
                </a:extLst>
              </p:cNvPr>
              <p:cNvSpPr>
                <a:spLocks noGrp="1" noRot="1" noChangeAspect="1" noMove="1" noResize="1" noEditPoints="1" noAdjustHandles="1" noChangeArrowheads="1" noChangeShapeType="1" noTextEdit="1"/>
              </p:cNvSpPr>
              <p:nvPr>
                <p:ph sz="half" idx="1"/>
              </p:nvPr>
            </p:nvSpPr>
            <p:spPr>
              <a:xfrm>
                <a:off x="602756" y="1845734"/>
                <a:ext cx="10743267" cy="4228495"/>
              </a:xfrm>
              <a:blipFill>
                <a:blip r:embed="rId2"/>
                <a:stretch>
                  <a:fillRect l="-1362" t="-1443" r="-1305"/>
                </a:stretch>
              </a:blipFill>
            </p:spPr>
            <p:txBody>
              <a:bodyPr/>
              <a:lstStyle/>
              <a:p>
                <a:r>
                  <a:rPr lang="it-IT">
                    <a:noFill/>
                  </a:rPr>
                  <a:t> </a:t>
                </a:r>
              </a:p>
            </p:txBody>
          </p:sp>
        </mc:Fallback>
      </mc:AlternateContent>
      <p:sp>
        <p:nvSpPr>
          <p:cNvPr id="5" name="Segnaposto contenuto 4">
            <a:extLst>
              <a:ext uri="{FF2B5EF4-FFF2-40B4-BE49-F238E27FC236}">
                <a16:creationId xmlns:a16="http://schemas.microsoft.com/office/drawing/2014/main" id="{FC41F5B7-B464-9114-B71F-C9E46D3F8A78}"/>
              </a:ext>
            </a:extLst>
          </p:cNvPr>
          <p:cNvSpPr>
            <a:spLocks noGrp="1"/>
          </p:cNvSpPr>
          <p:nvPr>
            <p:ph sz="half" idx="2"/>
          </p:nvPr>
        </p:nvSpPr>
        <p:spPr>
          <a:xfrm>
            <a:off x="602756" y="3795834"/>
            <a:ext cx="5585304" cy="4023360"/>
          </a:xfrm>
        </p:spPr>
        <p:txBody>
          <a:bodyPr>
            <a:normAutofit/>
          </a:bodyPr>
          <a:lstStyle/>
          <a:p>
            <a:endParaRPr lang="it-IT" dirty="0"/>
          </a:p>
          <a:p>
            <a:endParaRPr lang="it-IT" dirty="0"/>
          </a:p>
        </p:txBody>
      </p:sp>
      <p:sp>
        <p:nvSpPr>
          <p:cNvPr id="2" name="Segnaposto numero diapositiva 1">
            <a:extLst>
              <a:ext uri="{FF2B5EF4-FFF2-40B4-BE49-F238E27FC236}">
                <a16:creationId xmlns:a16="http://schemas.microsoft.com/office/drawing/2014/main" id="{E8FFBE60-D81B-5A24-15C5-8D09D2D0C33C}"/>
              </a:ext>
            </a:extLst>
          </p:cNvPr>
          <p:cNvSpPr>
            <a:spLocks noGrp="1"/>
          </p:cNvSpPr>
          <p:nvPr>
            <p:ph type="sldNum" sz="quarter" idx="12"/>
          </p:nvPr>
        </p:nvSpPr>
        <p:spPr/>
        <p:txBody>
          <a:bodyPr/>
          <a:lstStyle/>
          <a:p>
            <a:fld id="{9649685B-2E8A-4DF0-8803-1C2A01BC8147}" type="slidenum">
              <a:rPr lang="it-IT" smtClean="0"/>
              <a:t>35</a:t>
            </a:fld>
            <a:endParaRPr lang="it-IT"/>
          </a:p>
        </p:txBody>
      </p:sp>
      <p:sp>
        <p:nvSpPr>
          <p:cNvPr id="6" name="Segnaposto piè di pagina 5">
            <a:extLst>
              <a:ext uri="{FF2B5EF4-FFF2-40B4-BE49-F238E27FC236}">
                <a16:creationId xmlns:a16="http://schemas.microsoft.com/office/drawing/2014/main" id="{37FCAB61-FA5F-3A2E-2431-AD250CD60FDA}"/>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2937348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60D54286-50B6-6ABC-ABFA-8DAFC359F913}"/>
              </a:ext>
            </a:extLst>
          </p:cNvPr>
          <p:cNvSpPr>
            <a:spLocks noGrp="1"/>
          </p:cNvSpPr>
          <p:nvPr>
            <p:ph type="sldNum" sz="quarter" idx="12"/>
          </p:nvPr>
        </p:nvSpPr>
        <p:spPr/>
        <p:txBody>
          <a:bodyPr/>
          <a:lstStyle/>
          <a:p>
            <a:fld id="{9649685B-2E8A-4DF0-8803-1C2A01BC8147}" type="slidenum">
              <a:rPr lang="it-IT" smtClean="0"/>
              <a:t>36</a:t>
            </a:fld>
            <a:endParaRPr lang="it-IT"/>
          </a:p>
        </p:txBody>
      </p:sp>
      <p:pic>
        <p:nvPicPr>
          <p:cNvPr id="9" name="Immagine 8">
            <a:extLst>
              <a:ext uri="{FF2B5EF4-FFF2-40B4-BE49-F238E27FC236}">
                <a16:creationId xmlns:a16="http://schemas.microsoft.com/office/drawing/2014/main" id="{03FBF9CC-405E-7912-CF5D-E14B14DE282C}"/>
              </a:ext>
            </a:extLst>
          </p:cNvPr>
          <p:cNvPicPr>
            <a:picLocks noChangeAspect="1"/>
          </p:cNvPicPr>
          <p:nvPr/>
        </p:nvPicPr>
        <p:blipFill>
          <a:blip r:embed="rId2"/>
          <a:stretch>
            <a:fillRect/>
          </a:stretch>
        </p:blipFill>
        <p:spPr>
          <a:xfrm>
            <a:off x="499964" y="1110584"/>
            <a:ext cx="6280676" cy="3879690"/>
          </a:xfrm>
          <a:prstGeom prst="rect">
            <a:avLst/>
          </a:prstGeom>
        </p:spPr>
      </p:pic>
      <p:sp>
        <p:nvSpPr>
          <p:cNvPr id="10" name="CasellaDiTesto 9">
            <a:extLst>
              <a:ext uri="{FF2B5EF4-FFF2-40B4-BE49-F238E27FC236}">
                <a16:creationId xmlns:a16="http://schemas.microsoft.com/office/drawing/2014/main" id="{21C69E8F-AB02-A7FE-5B14-FECAA207E9A5}"/>
              </a:ext>
            </a:extLst>
          </p:cNvPr>
          <p:cNvSpPr txBox="1"/>
          <p:nvPr/>
        </p:nvSpPr>
        <p:spPr>
          <a:xfrm>
            <a:off x="7097684" y="1110584"/>
            <a:ext cx="4226767" cy="4801314"/>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t>In the following graph: for FLD (D) and FLD (L) the breakdown value is different for fluence equal to zero (not irradiated), in 2.1E+09 instead the Breakdown value in light and in dark are equal.</a:t>
            </a:r>
          </a:p>
          <a:p>
            <a:pPr algn="just"/>
            <a:endParaRPr lang="en-US" dirty="0"/>
          </a:p>
          <a:p>
            <a:pPr marL="285750" indent="-285750" algn="just">
              <a:buFont typeface="Wingdings" panose="05000000000000000000" pitchFamily="2" charset="2"/>
              <a:buChar char="Ø"/>
            </a:pPr>
            <a:r>
              <a:rPr lang="en-US" dirty="0"/>
              <a:t>There is a difference between the </a:t>
            </a:r>
            <a:r>
              <a:rPr lang="en-US" dirty="0" err="1"/>
              <a:t>Vbd</a:t>
            </a:r>
            <a:r>
              <a:rPr lang="en-US" dirty="0"/>
              <a:t> in dark conditions and in light conditions, and this is problematic whatever method is used.</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This is due to the fact that in the dark conditions the increasing in current post </a:t>
            </a:r>
            <a:r>
              <a:rPr lang="en-US" dirty="0" err="1"/>
              <a:t>Vbd</a:t>
            </a:r>
            <a:r>
              <a:rPr lang="en-US" dirty="0"/>
              <a:t> is too low to have a well defined curve and, consequently, is difficult to estimate the real </a:t>
            </a:r>
            <a:r>
              <a:rPr lang="en-US" dirty="0" err="1"/>
              <a:t>Vbd</a:t>
            </a:r>
            <a:r>
              <a:rPr lang="en-US" dirty="0"/>
              <a:t>. </a:t>
            </a:r>
          </a:p>
        </p:txBody>
      </p:sp>
      <p:sp>
        <p:nvSpPr>
          <p:cNvPr id="12" name="CasellaDiTesto 11">
            <a:extLst>
              <a:ext uri="{FF2B5EF4-FFF2-40B4-BE49-F238E27FC236}">
                <a16:creationId xmlns:a16="http://schemas.microsoft.com/office/drawing/2014/main" id="{487BC659-B4EA-03DD-AD31-CC46EEFAACFA}"/>
              </a:ext>
            </a:extLst>
          </p:cNvPr>
          <p:cNvSpPr txBox="1"/>
          <p:nvPr/>
        </p:nvSpPr>
        <p:spPr>
          <a:xfrm>
            <a:off x="1091683" y="464253"/>
            <a:ext cx="10419380" cy="369332"/>
          </a:xfrm>
          <a:prstGeom prst="rect">
            <a:avLst/>
          </a:prstGeom>
          <a:noFill/>
        </p:spPr>
        <p:txBody>
          <a:bodyPr wrap="square">
            <a:spAutoFit/>
          </a:bodyPr>
          <a:lstStyle/>
          <a:p>
            <a:r>
              <a:rPr lang="en-US" dirty="0"/>
              <a:t>Help in solving the puzzle comes from the work by </a:t>
            </a:r>
            <a:r>
              <a:rPr lang="en-US" b="1" dirty="0"/>
              <a:t>A. R. Altamura, </a:t>
            </a:r>
            <a:r>
              <a:rPr lang="en-US" b="1" dirty="0" err="1"/>
              <a:t>Acerbi</a:t>
            </a:r>
            <a:r>
              <a:rPr lang="en-US" b="1" dirty="0"/>
              <a:t>, et al. [NIMA </a:t>
            </a:r>
            <a:r>
              <a:rPr lang="it-IT" b="1" i="0" dirty="0">
                <a:effectLst/>
                <a:latin typeface="-apple-system"/>
              </a:rPr>
              <a:t>1040 (2022) 167284]</a:t>
            </a:r>
            <a:endParaRPr lang="it-IT" b="1" dirty="0"/>
          </a:p>
        </p:txBody>
      </p:sp>
      <p:sp>
        <p:nvSpPr>
          <p:cNvPr id="13" name="Segnaposto piè di pagina 12">
            <a:extLst>
              <a:ext uri="{FF2B5EF4-FFF2-40B4-BE49-F238E27FC236}">
                <a16:creationId xmlns:a16="http://schemas.microsoft.com/office/drawing/2014/main" id="{65FCDD85-B671-7DCB-5AFA-386DDDE49407}"/>
              </a:ext>
            </a:extLst>
          </p:cNvPr>
          <p:cNvSpPr>
            <a:spLocks noGrp="1"/>
          </p:cNvSpPr>
          <p:nvPr>
            <p:ph type="ftr" sz="quarter" idx="11"/>
          </p:nvPr>
        </p:nvSpPr>
        <p:spPr/>
        <p:txBody>
          <a:bodyPr/>
          <a:lstStyle/>
          <a:p>
            <a:r>
              <a:rPr lang="it-IT" sz="1600" dirty="0"/>
              <a:t>Luisa Occhiuto, University of Calabria</a:t>
            </a:r>
          </a:p>
        </p:txBody>
      </p:sp>
      <p:sp>
        <p:nvSpPr>
          <p:cNvPr id="2" name="Ovale 1">
            <a:extLst>
              <a:ext uri="{FF2B5EF4-FFF2-40B4-BE49-F238E27FC236}">
                <a16:creationId xmlns:a16="http://schemas.microsoft.com/office/drawing/2014/main" id="{9A2393F8-D731-05D3-BF7D-88DC76FF3751}"/>
              </a:ext>
            </a:extLst>
          </p:cNvPr>
          <p:cNvSpPr/>
          <p:nvPr/>
        </p:nvSpPr>
        <p:spPr>
          <a:xfrm>
            <a:off x="1464905" y="2230016"/>
            <a:ext cx="1017037" cy="225800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cxnSp>
        <p:nvCxnSpPr>
          <p:cNvPr id="7" name="Connettore 2 6">
            <a:extLst>
              <a:ext uri="{FF2B5EF4-FFF2-40B4-BE49-F238E27FC236}">
                <a16:creationId xmlns:a16="http://schemas.microsoft.com/office/drawing/2014/main" id="{6EBE4715-CA97-C07B-1C5D-1D73668A2A64}"/>
              </a:ext>
            </a:extLst>
          </p:cNvPr>
          <p:cNvCxnSpPr/>
          <p:nvPr/>
        </p:nvCxnSpPr>
        <p:spPr>
          <a:xfrm flipH="1">
            <a:off x="4086808" y="2230016"/>
            <a:ext cx="373225" cy="41054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8" name="Connettore 2 7">
            <a:extLst>
              <a:ext uri="{FF2B5EF4-FFF2-40B4-BE49-F238E27FC236}">
                <a16:creationId xmlns:a16="http://schemas.microsoft.com/office/drawing/2014/main" id="{603EBC97-ECD8-3A19-EE49-F1DCCB6AA1A8}"/>
              </a:ext>
            </a:extLst>
          </p:cNvPr>
          <p:cNvCxnSpPr/>
          <p:nvPr/>
        </p:nvCxnSpPr>
        <p:spPr>
          <a:xfrm flipH="1">
            <a:off x="4864359" y="2230015"/>
            <a:ext cx="373225" cy="41054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1" name="Connettore 2 10">
            <a:extLst>
              <a:ext uri="{FF2B5EF4-FFF2-40B4-BE49-F238E27FC236}">
                <a16:creationId xmlns:a16="http://schemas.microsoft.com/office/drawing/2014/main" id="{6E0C83EE-7AB0-3A92-05CB-4DC195A34ABC}"/>
              </a:ext>
            </a:extLst>
          </p:cNvPr>
          <p:cNvCxnSpPr/>
          <p:nvPr/>
        </p:nvCxnSpPr>
        <p:spPr>
          <a:xfrm flipH="1">
            <a:off x="3337347" y="2230015"/>
            <a:ext cx="373225" cy="41054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4" name="Connettore 2 13">
            <a:extLst>
              <a:ext uri="{FF2B5EF4-FFF2-40B4-BE49-F238E27FC236}">
                <a16:creationId xmlns:a16="http://schemas.microsoft.com/office/drawing/2014/main" id="{4BE49EDF-8139-F35D-6D54-2D76F1F5A0AC}"/>
              </a:ext>
            </a:extLst>
          </p:cNvPr>
          <p:cNvCxnSpPr/>
          <p:nvPr/>
        </p:nvCxnSpPr>
        <p:spPr>
          <a:xfrm flipH="1">
            <a:off x="2647078" y="2149151"/>
            <a:ext cx="373225" cy="41054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38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37</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2519265" y="782273"/>
            <a:ext cx="6913204" cy="905330"/>
          </a:xfrm>
        </p:spPr>
        <p:txBody>
          <a:bodyPr>
            <a:noAutofit/>
          </a:bodyPr>
          <a:lstStyle/>
          <a:p>
            <a:pPr marL="0" indent="0" algn="ctr">
              <a:buNone/>
            </a:pPr>
            <a:r>
              <a:rPr lang="en-US" sz="3200" b="1" i="0" u="none" strike="noStrike" dirty="0">
                <a:solidFill>
                  <a:srgbClr val="000000"/>
                </a:solidFill>
                <a:effectLst/>
              </a:rPr>
              <a:t>An example </a:t>
            </a:r>
            <a:r>
              <a:rPr lang="en-US" sz="3200" b="1" i="0" u="none" strike="noStrike" dirty="0">
                <a:solidFill>
                  <a:schemeClr val="tx1"/>
                </a:solidFill>
                <a:effectLst/>
              </a:rPr>
              <a:t>of </a:t>
            </a:r>
            <a:r>
              <a:rPr lang="en-US" sz="3200" b="1" dirty="0">
                <a:solidFill>
                  <a:schemeClr val="tx1"/>
                </a:solidFill>
              </a:rPr>
              <a:t>I-V scan characterization: sn5 board, current increasing</a:t>
            </a:r>
            <a:endParaRPr lang="it-IT" sz="3200" b="1" dirty="0">
              <a:solidFill>
                <a:schemeClr val="tx1"/>
              </a:solidFill>
            </a:endParaRPr>
          </a:p>
        </p:txBody>
      </p:sp>
      <p:pic>
        <p:nvPicPr>
          <p:cNvPr id="8" name="Immagine 7" descr="Immagine che contiene testo, diagramma, Diagramma, linea&#10;&#10;Descrizione generata automaticamente">
            <a:extLst>
              <a:ext uri="{FF2B5EF4-FFF2-40B4-BE49-F238E27FC236}">
                <a16:creationId xmlns:a16="http://schemas.microsoft.com/office/drawing/2014/main" id="{FF1C8040-0750-203F-DD2E-17A1197FB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180" y="1772905"/>
            <a:ext cx="4114996" cy="4487097"/>
          </a:xfrm>
          <a:prstGeom prst="rect">
            <a:avLst/>
          </a:prstGeom>
        </p:spPr>
      </p:pic>
      <p:pic>
        <p:nvPicPr>
          <p:cNvPr id="6" name="Immagine 5">
            <a:extLst>
              <a:ext uri="{FF2B5EF4-FFF2-40B4-BE49-F238E27FC236}">
                <a16:creationId xmlns:a16="http://schemas.microsoft.com/office/drawing/2014/main" id="{8CBE44B6-24B3-3C90-C7BD-58EA4E3822A8}"/>
              </a:ext>
            </a:extLst>
          </p:cNvPr>
          <p:cNvPicPr>
            <a:picLocks noChangeAspect="1"/>
          </p:cNvPicPr>
          <p:nvPr/>
        </p:nvPicPr>
        <p:blipFill>
          <a:blip r:embed="rId4"/>
          <a:stretch>
            <a:fillRect/>
          </a:stretch>
        </p:blipFill>
        <p:spPr>
          <a:xfrm>
            <a:off x="1378828" y="1772905"/>
            <a:ext cx="4114997" cy="4450130"/>
          </a:xfrm>
          <a:prstGeom prst="rect">
            <a:avLst/>
          </a:prstGeom>
        </p:spPr>
      </p:pic>
      <p:sp>
        <p:nvSpPr>
          <p:cNvPr id="7" name="Segnaposto piè di pagina 6">
            <a:extLst>
              <a:ext uri="{FF2B5EF4-FFF2-40B4-BE49-F238E27FC236}">
                <a16:creationId xmlns:a16="http://schemas.microsoft.com/office/drawing/2014/main" id="{D7B46D63-B9A1-84D0-5D8D-A26374015E63}"/>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3442326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38</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2519265" y="782273"/>
            <a:ext cx="6913204" cy="905330"/>
          </a:xfrm>
        </p:spPr>
        <p:txBody>
          <a:bodyPr>
            <a:noAutofit/>
          </a:bodyPr>
          <a:lstStyle/>
          <a:p>
            <a:pPr marL="0" indent="0" algn="ctr">
              <a:buNone/>
            </a:pPr>
            <a:r>
              <a:rPr lang="en-US" sz="3200" b="1" i="0" u="none" strike="noStrike" dirty="0">
                <a:solidFill>
                  <a:srgbClr val="000000"/>
                </a:solidFill>
                <a:effectLst/>
              </a:rPr>
              <a:t>An example </a:t>
            </a:r>
            <a:r>
              <a:rPr lang="en-US" sz="3200" b="1" i="0" u="none" strike="noStrike" dirty="0">
                <a:solidFill>
                  <a:schemeClr val="tx1"/>
                </a:solidFill>
                <a:effectLst/>
              </a:rPr>
              <a:t>of </a:t>
            </a:r>
            <a:r>
              <a:rPr lang="en-US" sz="3200" b="1" dirty="0">
                <a:solidFill>
                  <a:schemeClr val="tx1"/>
                </a:solidFill>
              </a:rPr>
              <a:t>I-V scan characterization: sn5 board, current increasing</a:t>
            </a:r>
            <a:endParaRPr lang="it-IT" sz="3200" b="1" dirty="0">
              <a:solidFill>
                <a:schemeClr val="tx1"/>
              </a:solidFill>
            </a:endParaRPr>
          </a:p>
        </p:txBody>
      </p:sp>
      <p:pic>
        <p:nvPicPr>
          <p:cNvPr id="5" name="Immagine 4">
            <a:extLst>
              <a:ext uri="{FF2B5EF4-FFF2-40B4-BE49-F238E27FC236}">
                <a16:creationId xmlns:a16="http://schemas.microsoft.com/office/drawing/2014/main" id="{83927A10-8007-AB87-A8C3-B8C0617FF44B}"/>
              </a:ext>
            </a:extLst>
          </p:cNvPr>
          <p:cNvPicPr>
            <a:picLocks noChangeAspect="1"/>
          </p:cNvPicPr>
          <p:nvPr/>
        </p:nvPicPr>
        <p:blipFill>
          <a:blip r:embed="rId3"/>
          <a:stretch>
            <a:fillRect/>
          </a:stretch>
        </p:blipFill>
        <p:spPr>
          <a:xfrm>
            <a:off x="7032318" y="1798599"/>
            <a:ext cx="4114997" cy="4424436"/>
          </a:xfrm>
          <a:prstGeom prst="rect">
            <a:avLst/>
          </a:prstGeom>
        </p:spPr>
      </p:pic>
      <p:pic>
        <p:nvPicPr>
          <p:cNvPr id="9" name="Immagine 8">
            <a:extLst>
              <a:ext uri="{FF2B5EF4-FFF2-40B4-BE49-F238E27FC236}">
                <a16:creationId xmlns:a16="http://schemas.microsoft.com/office/drawing/2014/main" id="{78F646E3-03FF-336C-9EEC-1C49AE59E8EB}"/>
              </a:ext>
            </a:extLst>
          </p:cNvPr>
          <p:cNvPicPr>
            <a:picLocks noChangeAspect="1"/>
          </p:cNvPicPr>
          <p:nvPr/>
        </p:nvPicPr>
        <p:blipFill>
          <a:blip r:embed="rId4"/>
          <a:stretch>
            <a:fillRect/>
          </a:stretch>
        </p:blipFill>
        <p:spPr>
          <a:xfrm>
            <a:off x="1731201" y="1765964"/>
            <a:ext cx="4201513" cy="4536295"/>
          </a:xfrm>
          <a:prstGeom prst="rect">
            <a:avLst/>
          </a:prstGeom>
        </p:spPr>
      </p:pic>
      <p:sp>
        <p:nvSpPr>
          <p:cNvPr id="11" name="Segnaposto piè di pagina 10">
            <a:extLst>
              <a:ext uri="{FF2B5EF4-FFF2-40B4-BE49-F238E27FC236}">
                <a16:creationId xmlns:a16="http://schemas.microsoft.com/office/drawing/2014/main" id="{9FED7922-9A6D-975D-D52A-F933BE093C9A}"/>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1214124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39</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sp>
        <p:nvSpPr>
          <p:cNvPr id="3" name="Segnaposto contenuto 2">
            <a:extLst>
              <a:ext uri="{FF2B5EF4-FFF2-40B4-BE49-F238E27FC236}">
                <a16:creationId xmlns:a16="http://schemas.microsoft.com/office/drawing/2014/main" id="{68101552-EE1E-1638-57C2-7EE2EB4C3D24}"/>
              </a:ext>
            </a:extLst>
          </p:cNvPr>
          <p:cNvSpPr>
            <a:spLocks noGrp="1"/>
          </p:cNvSpPr>
          <p:nvPr>
            <p:ph idx="1"/>
          </p:nvPr>
        </p:nvSpPr>
        <p:spPr>
          <a:xfrm>
            <a:off x="2519265" y="782273"/>
            <a:ext cx="6913204" cy="905330"/>
          </a:xfrm>
        </p:spPr>
        <p:txBody>
          <a:bodyPr>
            <a:noAutofit/>
          </a:bodyPr>
          <a:lstStyle/>
          <a:p>
            <a:pPr marL="0" indent="0" algn="ctr">
              <a:buNone/>
            </a:pPr>
            <a:r>
              <a:rPr lang="en-US" sz="3200" b="1" i="0" u="none" strike="noStrike" dirty="0">
                <a:solidFill>
                  <a:srgbClr val="000000"/>
                </a:solidFill>
                <a:effectLst/>
              </a:rPr>
              <a:t>An example </a:t>
            </a:r>
            <a:r>
              <a:rPr lang="en-US" sz="3200" b="1" i="0" u="none" strike="noStrike" dirty="0">
                <a:solidFill>
                  <a:schemeClr val="tx1"/>
                </a:solidFill>
                <a:effectLst/>
              </a:rPr>
              <a:t>of </a:t>
            </a:r>
            <a:r>
              <a:rPr lang="en-US" sz="3200" b="1" dirty="0">
                <a:solidFill>
                  <a:schemeClr val="tx1"/>
                </a:solidFill>
              </a:rPr>
              <a:t>I-V scan characterization: sn5 board, current increasing</a:t>
            </a:r>
            <a:endParaRPr lang="it-IT" sz="3200" b="1" dirty="0">
              <a:solidFill>
                <a:schemeClr val="tx1"/>
              </a:solidFill>
            </a:endParaRPr>
          </a:p>
        </p:txBody>
      </p:sp>
      <p:pic>
        <p:nvPicPr>
          <p:cNvPr id="7" name="Immagine 6">
            <a:extLst>
              <a:ext uri="{FF2B5EF4-FFF2-40B4-BE49-F238E27FC236}">
                <a16:creationId xmlns:a16="http://schemas.microsoft.com/office/drawing/2014/main" id="{C01D6562-D001-1B85-0A2C-B41DA5DB1560}"/>
              </a:ext>
            </a:extLst>
          </p:cNvPr>
          <p:cNvPicPr>
            <a:picLocks noChangeAspect="1"/>
          </p:cNvPicPr>
          <p:nvPr/>
        </p:nvPicPr>
        <p:blipFill>
          <a:blip r:embed="rId3"/>
          <a:stretch>
            <a:fillRect/>
          </a:stretch>
        </p:blipFill>
        <p:spPr>
          <a:xfrm>
            <a:off x="7208855" y="1846064"/>
            <a:ext cx="4167776" cy="4515091"/>
          </a:xfrm>
          <a:prstGeom prst="rect">
            <a:avLst/>
          </a:prstGeom>
        </p:spPr>
      </p:pic>
      <p:pic>
        <p:nvPicPr>
          <p:cNvPr id="9" name="Immagine 8">
            <a:extLst>
              <a:ext uri="{FF2B5EF4-FFF2-40B4-BE49-F238E27FC236}">
                <a16:creationId xmlns:a16="http://schemas.microsoft.com/office/drawing/2014/main" id="{67D23A5B-F102-C24B-1DF6-99158E2FD84F}"/>
              </a:ext>
            </a:extLst>
          </p:cNvPr>
          <p:cNvPicPr>
            <a:picLocks noChangeAspect="1"/>
          </p:cNvPicPr>
          <p:nvPr/>
        </p:nvPicPr>
        <p:blipFill>
          <a:blip r:embed="rId4"/>
          <a:stretch>
            <a:fillRect/>
          </a:stretch>
        </p:blipFill>
        <p:spPr>
          <a:xfrm>
            <a:off x="1634310" y="1863040"/>
            <a:ext cx="4167776" cy="4498115"/>
          </a:xfrm>
          <a:prstGeom prst="rect">
            <a:avLst/>
          </a:prstGeom>
        </p:spPr>
      </p:pic>
      <p:sp>
        <p:nvSpPr>
          <p:cNvPr id="11" name="Segnaposto piè di pagina 10">
            <a:extLst>
              <a:ext uri="{FF2B5EF4-FFF2-40B4-BE49-F238E27FC236}">
                <a16:creationId xmlns:a16="http://schemas.microsoft.com/office/drawing/2014/main" id="{E3AFB73E-AC0F-5972-E1C2-294E3A149D8A}"/>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3499532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4</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pic>
        <p:nvPicPr>
          <p:cNvPr id="12" name="Immagine 11" descr="Immagine che contiene testo, schermata, design&#10;&#10;Descrizione generata automaticamente">
            <a:extLst>
              <a:ext uri="{FF2B5EF4-FFF2-40B4-BE49-F238E27FC236}">
                <a16:creationId xmlns:a16="http://schemas.microsoft.com/office/drawing/2014/main" id="{45FA0F34-6611-E3DD-F01A-F8B04E8ED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21" y="1884182"/>
            <a:ext cx="5622257" cy="2915663"/>
          </a:xfrm>
          <a:prstGeom prst="rect">
            <a:avLst/>
          </a:prstGeom>
        </p:spPr>
      </p:pic>
      <p:pic>
        <p:nvPicPr>
          <p:cNvPr id="5" name="Immagine 4">
            <a:extLst>
              <a:ext uri="{FF2B5EF4-FFF2-40B4-BE49-F238E27FC236}">
                <a16:creationId xmlns:a16="http://schemas.microsoft.com/office/drawing/2014/main" id="{28D7F0C2-4178-4F04-0794-F61440D49EC5}"/>
              </a:ext>
            </a:extLst>
          </p:cNvPr>
          <p:cNvPicPr>
            <a:picLocks noChangeAspect="1"/>
          </p:cNvPicPr>
          <p:nvPr/>
        </p:nvPicPr>
        <p:blipFill>
          <a:blip r:embed="rId4"/>
          <a:stretch>
            <a:fillRect/>
          </a:stretch>
        </p:blipFill>
        <p:spPr>
          <a:xfrm>
            <a:off x="6488516" y="2467358"/>
            <a:ext cx="5289490" cy="2710083"/>
          </a:xfrm>
          <a:prstGeom prst="rect">
            <a:avLst/>
          </a:prstGeom>
        </p:spPr>
      </p:pic>
      <p:sp>
        <p:nvSpPr>
          <p:cNvPr id="7" name="Ovale 6">
            <a:extLst>
              <a:ext uri="{FF2B5EF4-FFF2-40B4-BE49-F238E27FC236}">
                <a16:creationId xmlns:a16="http://schemas.microsoft.com/office/drawing/2014/main" id="{47720E8D-86EA-2C09-457F-5412CA2D2CEB}"/>
              </a:ext>
            </a:extLst>
          </p:cNvPr>
          <p:cNvSpPr/>
          <p:nvPr/>
        </p:nvSpPr>
        <p:spPr>
          <a:xfrm>
            <a:off x="5749088" y="1680559"/>
            <a:ext cx="6442912" cy="4104878"/>
          </a:xfrm>
          <a:prstGeom prst="ellipse">
            <a:avLst/>
          </a:prstGeom>
          <a:noFill/>
          <a:ln>
            <a:solidFill>
              <a:srgbClr val="22F22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cxnSp>
        <p:nvCxnSpPr>
          <p:cNvPr id="8" name="Connettore diritto 7">
            <a:extLst>
              <a:ext uri="{FF2B5EF4-FFF2-40B4-BE49-F238E27FC236}">
                <a16:creationId xmlns:a16="http://schemas.microsoft.com/office/drawing/2014/main" id="{E72B26D3-DF59-068E-CAA2-E36E69233963}"/>
              </a:ext>
            </a:extLst>
          </p:cNvPr>
          <p:cNvCxnSpPr>
            <a:cxnSpLocks/>
          </p:cNvCxnSpPr>
          <p:nvPr/>
        </p:nvCxnSpPr>
        <p:spPr>
          <a:xfrm>
            <a:off x="4576510" y="3268007"/>
            <a:ext cx="2032343" cy="1869012"/>
          </a:xfrm>
          <a:prstGeom prst="line">
            <a:avLst/>
          </a:prstGeom>
          <a:ln>
            <a:solidFill>
              <a:srgbClr val="22F227"/>
            </a:solidFill>
          </a:ln>
        </p:spPr>
        <p:style>
          <a:lnRef idx="2">
            <a:schemeClr val="accent1"/>
          </a:lnRef>
          <a:fillRef idx="0">
            <a:schemeClr val="accent1"/>
          </a:fillRef>
          <a:effectRef idx="1">
            <a:schemeClr val="accent1"/>
          </a:effectRef>
          <a:fontRef idx="minor">
            <a:schemeClr val="tx1"/>
          </a:fontRef>
        </p:style>
      </p:cxnSp>
      <p:cxnSp>
        <p:nvCxnSpPr>
          <p:cNvPr id="9" name="Connettore diritto 8">
            <a:extLst>
              <a:ext uri="{FF2B5EF4-FFF2-40B4-BE49-F238E27FC236}">
                <a16:creationId xmlns:a16="http://schemas.microsoft.com/office/drawing/2014/main" id="{5832DC75-6761-90A8-59BE-58167ED5FEFD}"/>
              </a:ext>
            </a:extLst>
          </p:cNvPr>
          <p:cNvCxnSpPr>
            <a:cxnSpLocks/>
          </p:cNvCxnSpPr>
          <p:nvPr/>
        </p:nvCxnSpPr>
        <p:spPr>
          <a:xfrm flipV="1">
            <a:off x="4638353" y="2034073"/>
            <a:ext cx="2518227" cy="979715"/>
          </a:xfrm>
          <a:prstGeom prst="line">
            <a:avLst/>
          </a:prstGeom>
          <a:ln>
            <a:solidFill>
              <a:srgbClr val="22F227"/>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63C87B6C-FD41-CDA0-22AE-D017327F8EF7}"/>
                  </a:ext>
                </a:extLst>
              </p:cNvPr>
              <p:cNvSpPr txBox="1"/>
              <p:nvPr/>
            </p:nvSpPr>
            <p:spPr>
              <a:xfrm>
                <a:off x="485460" y="4902840"/>
                <a:ext cx="6425345" cy="1415772"/>
              </a:xfrm>
              <a:prstGeom prst="rect">
                <a:avLst/>
              </a:prstGeom>
              <a:noFill/>
            </p:spPr>
            <p:txBody>
              <a:bodyPr wrap="square">
                <a:spAutoFit/>
              </a:bodyPr>
              <a:lstStyle/>
              <a:p>
                <a:pPr marL="342900" indent="-342900">
                  <a:buFont typeface="Arial" panose="020B0604020202020204" pitchFamily="34" charset="0"/>
                  <a:buChar char="•"/>
                </a:pPr>
                <a:r>
                  <a:rPr lang="en-US" sz="1800" b="1" dirty="0"/>
                  <a:t>Two radiator</a:t>
                </a:r>
                <a:r>
                  <a:rPr lang="en-US" sz="1800" dirty="0"/>
                  <a:t>: aerogel (</a:t>
                </a:r>
                <a14:m>
                  <m:oMath xmlns:m="http://schemas.openxmlformats.org/officeDocument/2006/math">
                    <m:r>
                      <a:rPr lang="it-IT" sz="1800" b="0" i="1" smtClean="0">
                        <a:latin typeface="Cambria Math" panose="02040503050406030204" pitchFamily="18" charset="0"/>
                      </a:rPr>
                      <m:t>𝑛</m:t>
                    </m:r>
                    <m:r>
                      <a:rPr lang="it-IT" sz="1800" b="0" i="1" smtClean="0">
                        <a:latin typeface="Cambria Math" panose="02040503050406030204" pitchFamily="18" charset="0"/>
                      </a:rPr>
                      <m:t> ~ 1.02</m:t>
                    </m:r>
                  </m:oMath>
                </a14:m>
                <a:r>
                  <a:rPr lang="en-US" sz="1800" dirty="0">
                    <a:latin typeface="Calibri" panose="020F0502020204030204" pitchFamily="34" charset="0"/>
                    <a:ea typeface="Calibri" panose="020F0502020204030204" pitchFamily="34" charset="0"/>
                    <a:cs typeface="Calibri" panose="020F0502020204030204" pitchFamily="34" charset="0"/>
                  </a:rPr>
                  <a:t>), C</a:t>
                </a:r>
                <a:r>
                  <a:rPr lang="en-US" sz="1100" dirty="0">
                    <a:latin typeface="Calibri" panose="020F0502020204030204" pitchFamily="34" charset="0"/>
                    <a:ea typeface="Calibri" panose="020F0502020204030204" pitchFamily="34" charset="0"/>
                    <a:cs typeface="Calibri" panose="020F0502020204030204" pitchFamily="34" charset="0"/>
                  </a:rPr>
                  <a:t>2</a:t>
                </a:r>
                <a:r>
                  <a:rPr lang="en-US" sz="1800" dirty="0">
                    <a:latin typeface="Calibri" panose="020F0502020204030204" pitchFamily="34" charset="0"/>
                    <a:ea typeface="Calibri" panose="020F0502020204030204" pitchFamily="34" charset="0"/>
                    <a:cs typeface="Calibri" panose="020F0502020204030204" pitchFamily="34" charset="0"/>
                  </a:rPr>
                  <a:t>F</a:t>
                </a:r>
                <a:r>
                  <a:rPr lang="en-US" sz="1100" dirty="0">
                    <a:latin typeface="Calibri" panose="020F0502020204030204" pitchFamily="34" charset="0"/>
                    <a:ea typeface="Calibri" panose="020F0502020204030204" pitchFamily="34" charset="0"/>
                    <a:cs typeface="Calibri" panose="020F0502020204030204" pitchFamily="34" charset="0"/>
                  </a:rPr>
                  <a:t>6</a:t>
                </a:r>
                <a:r>
                  <a:rPr lang="en-US" sz="1800" dirty="0">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r>
                      <a:rPr lang="it-IT" sz="1800" i="1">
                        <a:latin typeface="Cambria Math" panose="02040503050406030204" pitchFamily="18" charset="0"/>
                      </a:rPr>
                      <m:t>𝑛</m:t>
                    </m:r>
                    <m:r>
                      <a:rPr lang="it-IT" sz="1800" b="0" i="1" smtClean="0">
                        <a:latin typeface="Cambria Math" panose="02040503050406030204" pitchFamily="18" charset="0"/>
                      </a:rPr>
                      <m:t> </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 </m:t>
                    </m:r>
                    <m:r>
                      <a:rPr lang="it-IT" sz="1800" i="1">
                        <a:latin typeface="Cambria Math" panose="02040503050406030204" pitchFamily="18" charset="0"/>
                        <a:ea typeface="Cambria Math" panose="02040503050406030204" pitchFamily="18" charset="0"/>
                      </a:rPr>
                      <m:t>1.0</m:t>
                    </m:r>
                    <m:r>
                      <a:rPr lang="it-IT" sz="1800" b="0" i="1" smtClean="0">
                        <a:latin typeface="Cambria Math" panose="02040503050406030204" pitchFamily="18" charset="0"/>
                        <a:ea typeface="Cambria Math" panose="02040503050406030204" pitchFamily="18" charset="0"/>
                      </a:rPr>
                      <m:t>08</m:t>
                    </m:r>
                  </m:oMath>
                </a14:m>
                <a:r>
                  <a:rPr lang="en-US" sz="1800" dirty="0"/>
                  <a:t>)</a:t>
                </a:r>
              </a:p>
              <a:p>
                <a:pPr marL="342900" indent="-342900">
                  <a:buFont typeface="Arial" panose="020B0604020202020204" pitchFamily="34" charset="0"/>
                  <a:buChar char="•"/>
                </a:pPr>
                <a:r>
                  <a:rPr lang="en-US" sz="1800" b="1" dirty="0"/>
                  <a:t>Mirrors:</a:t>
                </a:r>
                <a:r>
                  <a:rPr lang="en-US" sz="1800" dirty="0"/>
                  <a:t> 6 large open sectors</a:t>
                </a:r>
              </a:p>
              <a:p>
                <a:pPr marL="342900" indent="-342900">
                  <a:buFont typeface="Arial" panose="020B0604020202020204" pitchFamily="34" charset="0"/>
                  <a:buChar char="•"/>
                </a:pPr>
                <a:r>
                  <a:rPr lang="en-US" sz="1800" b="1" dirty="0"/>
                  <a:t>Sensors</a:t>
                </a:r>
                <a:r>
                  <a:rPr lang="en-US" sz="1800" dirty="0"/>
                  <a:t>:</a:t>
                </a:r>
                <a:r>
                  <a:rPr lang="es-ES" sz="1600" dirty="0"/>
                  <a:t> 3x3 </a:t>
                </a:r>
                <a14:m>
                  <m:oMath xmlns:m="http://schemas.openxmlformats.org/officeDocument/2006/math">
                    <m:r>
                      <a:rPr lang="it-IT" sz="1600" b="0" i="1" smtClean="0">
                        <a:latin typeface="Cambria Math" panose="02040503050406030204" pitchFamily="18" charset="0"/>
                      </a:rPr>
                      <m:t>𝑚</m:t>
                    </m:r>
                    <m:sSup>
                      <m:sSupPr>
                        <m:ctrlPr>
                          <a:rPr lang="it-IT" sz="1600" b="0" i="1" smtClean="0">
                            <a:latin typeface="Cambria Math" panose="02040503050406030204" pitchFamily="18" charset="0"/>
                          </a:rPr>
                        </m:ctrlPr>
                      </m:sSupPr>
                      <m:e>
                        <m:r>
                          <a:rPr lang="it-IT" sz="1600" b="0" i="1" smtClean="0">
                            <a:latin typeface="Cambria Math" panose="02040503050406030204" pitchFamily="18" charset="0"/>
                          </a:rPr>
                          <m:t>𝑚</m:t>
                        </m:r>
                      </m:e>
                      <m:sup>
                        <m:r>
                          <a:rPr lang="it-IT" sz="1600" b="0" i="1" smtClean="0">
                            <a:latin typeface="Cambria Math" panose="02040503050406030204" pitchFamily="18" charset="0"/>
                          </a:rPr>
                          <m:t>2</m:t>
                        </m:r>
                      </m:sup>
                    </m:sSup>
                  </m:oMath>
                </a14:m>
                <a:r>
                  <a:rPr lang="es-ES" sz="1600" dirty="0"/>
                  <a:t> pixel, 0.5 </a:t>
                </a:r>
                <a14:m>
                  <m:oMath xmlns:m="http://schemas.openxmlformats.org/officeDocument/2006/math">
                    <m:sSup>
                      <m:sSupPr>
                        <m:ctrlPr>
                          <a:rPr lang="it-IT" sz="1600" i="1">
                            <a:latin typeface="Cambria Math" panose="02040503050406030204" pitchFamily="18" charset="0"/>
                          </a:rPr>
                        </m:ctrlPr>
                      </m:sSupPr>
                      <m:e>
                        <m:r>
                          <a:rPr lang="it-IT" sz="1600" i="1">
                            <a:latin typeface="Cambria Math" panose="02040503050406030204" pitchFamily="18" charset="0"/>
                          </a:rPr>
                          <m:t>𝑚</m:t>
                        </m:r>
                      </m:e>
                      <m:sup>
                        <m:r>
                          <a:rPr lang="it-IT" sz="1600" i="1">
                            <a:latin typeface="Cambria Math" panose="02040503050406030204" pitchFamily="18" charset="0"/>
                          </a:rPr>
                          <m:t>2</m:t>
                        </m:r>
                      </m:sup>
                    </m:sSup>
                  </m:oMath>
                </a14:m>
                <a:r>
                  <a:rPr lang="es-ES" sz="1600" dirty="0"/>
                  <a:t> / sector:</a:t>
                </a:r>
              </a:p>
              <a:p>
                <a:pPr marL="720000" indent="-342900">
                  <a:buFont typeface="+mj-lt"/>
                  <a:buAutoNum type="arabicPeriod"/>
                </a:pPr>
                <a:r>
                  <a:rPr lang="es-ES" sz="1600" dirty="0"/>
                  <a:t>Single </a:t>
                </a:r>
                <a:r>
                  <a:rPr lang="es-ES" sz="1600" dirty="0" err="1"/>
                  <a:t>photon</a:t>
                </a:r>
                <a:r>
                  <a:rPr lang="es-ES" sz="1600" dirty="0"/>
                  <a:t> </a:t>
                </a:r>
                <a:r>
                  <a:rPr lang="es-ES" sz="1600" dirty="0" err="1"/>
                  <a:t>detection</a:t>
                </a:r>
                <a:r>
                  <a:rPr lang="es-ES" sz="1600" dirty="0"/>
                  <a:t>;</a:t>
                </a:r>
              </a:p>
              <a:p>
                <a:pPr marL="720000" indent="-342900">
                  <a:buFont typeface="+mj-lt"/>
                  <a:buAutoNum type="arabicPeriod"/>
                </a:pPr>
                <a:r>
                  <a:rPr lang="es-ES" sz="1600" dirty="0" err="1"/>
                  <a:t>The</a:t>
                </a:r>
                <a:r>
                  <a:rPr lang="es-ES" sz="1600" dirty="0"/>
                  <a:t> </a:t>
                </a:r>
                <a:r>
                  <a:rPr lang="es-ES" sz="1600" dirty="0" err="1"/>
                  <a:t>sensors</a:t>
                </a:r>
                <a:r>
                  <a:rPr lang="es-ES" sz="1600" dirty="0"/>
                  <a:t> </a:t>
                </a:r>
                <a:r>
                  <a:rPr lang="es-ES" sz="1600" dirty="0" err="1"/>
                  <a:t>of</a:t>
                </a:r>
                <a:r>
                  <a:rPr lang="es-ES" sz="1600" dirty="0"/>
                  <a:t> </a:t>
                </a:r>
                <a:r>
                  <a:rPr lang="es-ES" sz="1600" dirty="0" err="1"/>
                  <a:t>choice</a:t>
                </a:r>
                <a:r>
                  <a:rPr lang="es-ES" sz="1600" dirty="0"/>
                  <a:t> are </a:t>
                </a:r>
                <a:r>
                  <a:rPr lang="es-ES" sz="1600" dirty="0" err="1"/>
                  <a:t>SiPMs</a:t>
                </a:r>
                <a:r>
                  <a:rPr lang="es-ES" sz="1600" dirty="0"/>
                  <a:t>;</a:t>
                </a:r>
                <a:endParaRPr lang="it-IT" dirty="0"/>
              </a:p>
            </p:txBody>
          </p:sp>
        </mc:Choice>
        <mc:Fallback xmlns="">
          <p:sp>
            <p:nvSpPr>
              <p:cNvPr id="16" name="CasellaDiTesto 15">
                <a:extLst>
                  <a:ext uri="{FF2B5EF4-FFF2-40B4-BE49-F238E27FC236}">
                    <a16:creationId xmlns:a16="http://schemas.microsoft.com/office/drawing/2014/main" id="{63C87B6C-FD41-CDA0-22AE-D017327F8EF7}"/>
                  </a:ext>
                </a:extLst>
              </p:cNvPr>
              <p:cNvSpPr txBox="1">
                <a:spLocks noRot="1" noChangeAspect="1" noMove="1" noResize="1" noEditPoints="1" noAdjustHandles="1" noChangeArrowheads="1" noChangeShapeType="1" noTextEdit="1"/>
              </p:cNvSpPr>
              <p:nvPr/>
            </p:nvSpPr>
            <p:spPr>
              <a:xfrm>
                <a:off x="485460" y="4902840"/>
                <a:ext cx="6425345" cy="1415772"/>
              </a:xfrm>
              <a:prstGeom prst="rect">
                <a:avLst/>
              </a:prstGeom>
              <a:blipFill>
                <a:blip r:embed="rId5"/>
                <a:stretch>
                  <a:fillRect l="-664" t="-2146" b="-4292"/>
                </a:stretch>
              </a:blipFill>
            </p:spPr>
            <p:txBody>
              <a:bodyPr/>
              <a:lstStyle/>
              <a:p>
                <a:r>
                  <a:rPr lang="it-IT">
                    <a:noFill/>
                  </a:rPr>
                  <a:t> </a:t>
                </a:r>
              </a:p>
            </p:txBody>
          </p:sp>
        </mc:Fallback>
      </mc:AlternateContent>
      <p:sp>
        <p:nvSpPr>
          <p:cNvPr id="2" name="Segnaposto piè di pagina 1">
            <a:extLst>
              <a:ext uri="{FF2B5EF4-FFF2-40B4-BE49-F238E27FC236}">
                <a16:creationId xmlns:a16="http://schemas.microsoft.com/office/drawing/2014/main" id="{F2CDC575-5E0D-A0BA-32AE-02B9CAD62939}"/>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4233839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51638A7-02B9-E9D2-13A8-3B1D08025C17}"/>
              </a:ext>
            </a:extLst>
          </p:cNvPr>
          <p:cNvSpPr>
            <a:spLocks noGrp="1"/>
          </p:cNvSpPr>
          <p:nvPr>
            <p:ph type="title"/>
          </p:nvPr>
        </p:nvSpPr>
        <p:spPr/>
        <p:txBody>
          <a:bodyPr/>
          <a:lstStyle/>
          <a:p>
            <a:r>
              <a:rPr lang="it-IT" b="1" dirty="0"/>
              <a:t>CONCLUSION AND OUTLOOK </a:t>
            </a:r>
          </a:p>
        </p:txBody>
      </p:sp>
      <mc:AlternateContent xmlns:mc="http://schemas.openxmlformats.org/markup-compatibility/2006" xmlns:a14="http://schemas.microsoft.com/office/drawing/2010/main">
        <mc:Choice Requires="a14">
          <p:sp>
            <p:nvSpPr>
              <p:cNvPr id="4" name="Segnaposto contenuto 3">
                <a:extLst>
                  <a:ext uri="{FF2B5EF4-FFF2-40B4-BE49-F238E27FC236}">
                    <a16:creationId xmlns:a16="http://schemas.microsoft.com/office/drawing/2014/main" id="{02005C14-5C24-FA1E-8895-FB6E7EA2F8FA}"/>
                  </a:ext>
                </a:extLst>
              </p:cNvPr>
              <p:cNvSpPr>
                <a:spLocks noGrp="1"/>
              </p:cNvSpPr>
              <p:nvPr>
                <p:ph idx="1"/>
              </p:nvPr>
            </p:nvSpPr>
            <p:spPr/>
            <p:txBody>
              <a:bodyPr/>
              <a:lstStyle/>
              <a:p>
                <a:pPr>
                  <a:buFont typeface="Wingdings" panose="05000000000000000000" pitchFamily="2" charset="2"/>
                  <a:buChar char="Ø"/>
                </a:pPr>
                <a:r>
                  <a:rPr lang="en-US" dirty="0"/>
                  <a:t>We performed several characterization measurements of </a:t>
                </a:r>
                <a:r>
                  <a:rPr lang="en-US" dirty="0" err="1"/>
                  <a:t>SiPMs</a:t>
                </a:r>
                <a:r>
                  <a:rPr lang="en-US" dirty="0"/>
                  <a:t> at different temperatures and after irradiating them at different energy of proton beams;</a:t>
                </a:r>
              </a:p>
              <a:p>
                <a:pPr>
                  <a:buFont typeface="Wingdings" panose="05000000000000000000" pitchFamily="2" charset="2"/>
                  <a:buChar char="Ø"/>
                </a:pPr>
                <a:r>
                  <a:rPr lang="en-US" dirty="0"/>
                  <a:t>In order to verify the accuracy of the breakdown voltage estimate, it is necessary to carry out other studies in light conditions, from which it should therefore result that there is no significant difference between the pre- and post-irradiation breakdown estimate for a fluence of </a:t>
                </a:r>
                <a14:m>
                  <m:oMath xmlns:m="http://schemas.openxmlformats.org/officeDocument/2006/math">
                    <m:sSup>
                      <m:sSupPr>
                        <m:ctrlPr>
                          <a:rPr lang="it-IT" i="1" smtClean="0">
                            <a:latin typeface="Cambria Math" panose="02040503050406030204" pitchFamily="18" charset="0"/>
                          </a:rPr>
                        </m:ctrlPr>
                      </m:sSupPr>
                      <m:e>
                        <m:r>
                          <a:rPr lang="it-IT" i="1">
                            <a:latin typeface="Cambria Math" panose="02040503050406030204" pitchFamily="18" charset="0"/>
                          </a:rPr>
                          <m:t>10</m:t>
                        </m:r>
                      </m:e>
                      <m:sup>
                        <m:r>
                          <a:rPr lang="it-IT" b="0" i="1" smtClean="0">
                            <a:latin typeface="Cambria Math" panose="02040503050406030204" pitchFamily="18" charset="0"/>
                          </a:rPr>
                          <m:t>9</m:t>
                        </m:r>
                      </m:sup>
                    </m:sSup>
                    <m:r>
                      <a:rPr lang="it-IT" i="1">
                        <a:latin typeface="Cambria Math" panose="02040503050406030204" pitchFamily="18" charset="0"/>
                      </a:rPr>
                      <m:t>𝑝</m:t>
                    </m:r>
                    <m:r>
                      <a:rPr lang="it-IT" i="1">
                        <a:latin typeface="Cambria Math" panose="02040503050406030204" pitchFamily="18" charset="0"/>
                      </a:rPr>
                      <m:t>/</m:t>
                    </m:r>
                    <m:r>
                      <a:rPr lang="it-IT" i="1">
                        <a:latin typeface="Cambria Math" panose="02040503050406030204" pitchFamily="18" charset="0"/>
                      </a:rPr>
                      <m:t>𝑐</m:t>
                    </m:r>
                    <m:sSup>
                      <m:sSupPr>
                        <m:ctrlPr>
                          <a:rPr lang="it-IT" i="1">
                            <a:latin typeface="Cambria Math" panose="02040503050406030204" pitchFamily="18" charset="0"/>
                          </a:rPr>
                        </m:ctrlPr>
                      </m:sSupPr>
                      <m:e>
                        <m:r>
                          <a:rPr lang="it-IT" i="1">
                            <a:latin typeface="Cambria Math" panose="02040503050406030204" pitchFamily="18" charset="0"/>
                          </a:rPr>
                          <m:t>𝑚</m:t>
                        </m:r>
                      </m:e>
                      <m:sup>
                        <m:r>
                          <a:rPr lang="it-IT" i="1">
                            <a:latin typeface="Cambria Math" panose="02040503050406030204" pitchFamily="18" charset="0"/>
                          </a:rPr>
                          <m:t>2</m:t>
                        </m:r>
                      </m:sup>
                    </m:sSup>
                  </m:oMath>
                </a14:m>
                <a:r>
                  <a:rPr lang="en-US" dirty="0"/>
                  <a:t>;</a:t>
                </a:r>
              </a:p>
              <a:p>
                <a:pPr>
                  <a:buFont typeface="Wingdings" panose="05000000000000000000" pitchFamily="2" charset="2"/>
                  <a:buChar char="Ø"/>
                </a:pPr>
                <a:r>
                  <a:rPr lang="en-US" dirty="0"/>
                  <a:t>Studies are now ongoing in order to investigate and understand the energy dependence of the radiation damage.</a:t>
                </a:r>
              </a:p>
              <a:p>
                <a:pPr lvl="1">
                  <a:buFont typeface="Wingdings" panose="05000000000000000000" pitchFamily="2" charset="2"/>
                  <a:buChar char="Ø"/>
                </a:pPr>
                <a:r>
                  <a:rPr lang="en-US" dirty="0"/>
                  <a:t>Data analysis of data from irradiation with protons at TIFPA (Trento) is ongoing</a:t>
                </a:r>
              </a:p>
              <a:p>
                <a:pPr lvl="1">
                  <a:buFont typeface="Wingdings" panose="05000000000000000000" pitchFamily="2" charset="2"/>
                  <a:buChar char="Ø"/>
                </a:pPr>
                <a:r>
                  <a:rPr lang="en-US" dirty="0"/>
                  <a:t>Irradiation tests using neutrons are scheduled at the </a:t>
                </a:r>
                <a:r>
                  <a:rPr lang="en-US" dirty="0" err="1"/>
                  <a:t>Legnaro</a:t>
                </a:r>
                <a:r>
                  <a:rPr lang="en-US" dirty="0"/>
                  <a:t> INFN facility (early August)</a:t>
                </a:r>
              </a:p>
              <a:p>
                <a:pPr lvl="1">
                  <a:buFont typeface="Wingdings" panose="05000000000000000000" pitchFamily="2" charset="2"/>
                  <a:buChar char="Ø"/>
                </a:pPr>
                <a:r>
                  <a:rPr lang="en-US" dirty="0"/>
                  <a:t>Irradiation with high energy gammas at the GIF facility (CERN) being also considered for next year</a:t>
                </a:r>
              </a:p>
              <a:p>
                <a:pPr>
                  <a:buFont typeface="Wingdings" panose="05000000000000000000" pitchFamily="2" charset="2"/>
                  <a:buChar char="Ø"/>
                </a:pPr>
                <a:endParaRPr lang="it-IT" dirty="0"/>
              </a:p>
            </p:txBody>
          </p:sp>
        </mc:Choice>
        <mc:Fallback xmlns="">
          <p:sp>
            <p:nvSpPr>
              <p:cNvPr id="4" name="Segnaposto contenuto 3">
                <a:extLst>
                  <a:ext uri="{FF2B5EF4-FFF2-40B4-BE49-F238E27FC236}">
                    <a16:creationId xmlns:a16="http://schemas.microsoft.com/office/drawing/2014/main" id="{02005C14-5C24-FA1E-8895-FB6E7EA2F8FA}"/>
                  </a:ext>
                </a:extLst>
              </p:cNvPr>
              <p:cNvSpPr>
                <a:spLocks noGrp="1" noRot="1" noChangeAspect="1" noMove="1" noResize="1" noEditPoints="1" noAdjustHandles="1" noChangeArrowheads="1" noChangeShapeType="1" noTextEdit="1"/>
              </p:cNvSpPr>
              <p:nvPr>
                <p:ph idx="1"/>
              </p:nvPr>
            </p:nvSpPr>
            <p:spPr>
              <a:blipFill>
                <a:blip r:embed="rId2"/>
                <a:stretch>
                  <a:fillRect l="-1455" t="-1667" r="-1636"/>
                </a:stretch>
              </a:blipFill>
            </p:spPr>
            <p:txBody>
              <a:bodyPr/>
              <a:lstStyle/>
              <a:p>
                <a:r>
                  <a:rPr lang="it-IT">
                    <a:noFill/>
                  </a:rPr>
                  <a:t> </a:t>
                </a:r>
              </a:p>
            </p:txBody>
          </p:sp>
        </mc:Fallback>
      </mc:AlternateContent>
      <p:sp>
        <p:nvSpPr>
          <p:cNvPr id="2" name="Segnaposto numero diapositiva 1">
            <a:extLst>
              <a:ext uri="{FF2B5EF4-FFF2-40B4-BE49-F238E27FC236}">
                <a16:creationId xmlns:a16="http://schemas.microsoft.com/office/drawing/2014/main" id="{A0FCA280-037A-FFA5-03D9-5DE8A46C775C}"/>
              </a:ext>
            </a:extLst>
          </p:cNvPr>
          <p:cNvSpPr>
            <a:spLocks noGrp="1"/>
          </p:cNvSpPr>
          <p:nvPr>
            <p:ph type="sldNum" sz="quarter" idx="12"/>
          </p:nvPr>
        </p:nvSpPr>
        <p:spPr/>
        <p:txBody>
          <a:bodyPr/>
          <a:lstStyle/>
          <a:p>
            <a:fld id="{9649685B-2E8A-4DF0-8803-1C2A01BC8147}" type="slidenum">
              <a:rPr lang="it-IT" smtClean="0"/>
              <a:t>40</a:t>
            </a:fld>
            <a:endParaRPr lang="it-IT"/>
          </a:p>
        </p:txBody>
      </p:sp>
      <p:sp>
        <p:nvSpPr>
          <p:cNvPr id="5" name="Segnaposto piè di pagina 4">
            <a:extLst>
              <a:ext uri="{FF2B5EF4-FFF2-40B4-BE49-F238E27FC236}">
                <a16:creationId xmlns:a16="http://schemas.microsoft.com/office/drawing/2014/main" id="{C57DEEC7-2648-0A4F-205A-25F909C9674E}"/>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801154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0498EF37-8AE4-FDC5-2770-A470530EA598}"/>
              </a:ext>
            </a:extLst>
          </p:cNvPr>
          <p:cNvSpPr>
            <a:spLocks noGrp="1"/>
          </p:cNvSpPr>
          <p:nvPr>
            <p:ph type="ctrTitle"/>
          </p:nvPr>
        </p:nvSpPr>
        <p:spPr>
          <a:xfrm>
            <a:off x="1097280" y="758952"/>
            <a:ext cx="10058400" cy="3892168"/>
          </a:xfrm>
        </p:spPr>
        <p:txBody>
          <a:bodyPr>
            <a:normAutofit/>
          </a:bodyPr>
          <a:lstStyle/>
          <a:p>
            <a:r>
              <a:rPr lang="it-IT" b="1" dirty="0"/>
              <a:t>THANKS!</a:t>
            </a:r>
          </a:p>
        </p:txBody>
      </p:sp>
      <p:sp>
        <p:nvSpPr>
          <p:cNvPr id="13" name="Rectangle 12">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egnaposto numero diapositiva 3">
            <a:extLst>
              <a:ext uri="{FF2B5EF4-FFF2-40B4-BE49-F238E27FC236}">
                <a16:creationId xmlns:a16="http://schemas.microsoft.com/office/drawing/2014/main" id="{9562866D-8BB2-1749-BA2E-1DBB8ACD1B9A}"/>
              </a:ext>
            </a:extLst>
          </p:cNvPr>
          <p:cNvSpPr>
            <a:spLocks noGrp="1"/>
          </p:cNvSpPr>
          <p:nvPr>
            <p:ph type="sldNum" sz="quarter" idx="12"/>
          </p:nvPr>
        </p:nvSpPr>
        <p:spPr>
          <a:xfrm>
            <a:off x="9900458" y="6459785"/>
            <a:ext cx="1312025" cy="365125"/>
          </a:xfrm>
        </p:spPr>
        <p:txBody>
          <a:bodyPr>
            <a:normAutofit/>
          </a:bodyPr>
          <a:lstStyle/>
          <a:p>
            <a:pPr>
              <a:spcAft>
                <a:spcPts val="600"/>
              </a:spcAft>
            </a:pPr>
            <a:fld id="{9649685B-2E8A-4DF0-8803-1C2A01BC8147}" type="slidenum">
              <a:rPr lang="it-IT" smtClean="0"/>
              <a:pPr>
                <a:spcAft>
                  <a:spcPts val="600"/>
                </a:spcAft>
              </a:pPr>
              <a:t>41</a:t>
            </a:fld>
            <a:endParaRPr lang="it-IT"/>
          </a:p>
        </p:txBody>
      </p:sp>
      <p:sp>
        <p:nvSpPr>
          <p:cNvPr id="7" name="Segnaposto piè di pagina 6">
            <a:extLst>
              <a:ext uri="{FF2B5EF4-FFF2-40B4-BE49-F238E27FC236}">
                <a16:creationId xmlns:a16="http://schemas.microsoft.com/office/drawing/2014/main" id="{04AEA7BB-C71D-3AA1-A041-5A2A99EBA453}"/>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359693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311AEA-9B42-E966-C520-103CAAB42B82}"/>
              </a:ext>
            </a:extLst>
          </p:cNvPr>
          <p:cNvSpPr>
            <a:spLocks noGrp="1"/>
          </p:cNvSpPr>
          <p:nvPr>
            <p:ph type="ctrTitle"/>
          </p:nvPr>
        </p:nvSpPr>
        <p:spPr>
          <a:xfrm>
            <a:off x="323150" y="954895"/>
            <a:ext cx="11545700" cy="3566160"/>
          </a:xfrm>
        </p:spPr>
        <p:txBody>
          <a:bodyPr/>
          <a:lstStyle/>
          <a:p>
            <a:pPr algn="ctr"/>
            <a:r>
              <a:rPr lang="it-IT" sz="7200" b="1" dirty="0" err="1"/>
              <a:t>SiPM</a:t>
            </a:r>
            <a:r>
              <a:rPr lang="it-IT" sz="7200" b="1" dirty="0"/>
              <a:t> </a:t>
            </a:r>
            <a:r>
              <a:rPr lang="it-IT" sz="7200" b="1" dirty="0" err="1"/>
              <a:t>sensors</a:t>
            </a:r>
            <a:endParaRPr lang="it-IT" sz="7200" b="1" dirty="0"/>
          </a:p>
        </p:txBody>
      </p:sp>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5</a:t>
            </a:fld>
            <a:endParaRPr lang="it-IT"/>
          </a:p>
        </p:txBody>
      </p:sp>
      <p:pic>
        <p:nvPicPr>
          <p:cNvPr id="5" name="Immagine 4">
            <a:extLst>
              <a:ext uri="{FF2B5EF4-FFF2-40B4-BE49-F238E27FC236}">
                <a16:creationId xmlns:a16="http://schemas.microsoft.com/office/drawing/2014/main" id="{B3C4D173-01DD-6808-E465-30B548B84DA4}"/>
              </a:ext>
            </a:extLst>
          </p:cNvPr>
          <p:cNvPicPr>
            <a:picLocks noChangeAspect="1"/>
          </p:cNvPicPr>
          <p:nvPr/>
        </p:nvPicPr>
        <p:blipFill>
          <a:blip r:embed="rId2"/>
          <a:stretch>
            <a:fillRect/>
          </a:stretch>
        </p:blipFill>
        <p:spPr>
          <a:xfrm>
            <a:off x="9672295" y="206655"/>
            <a:ext cx="2079222" cy="1160280"/>
          </a:xfrm>
          <a:prstGeom prst="rect">
            <a:avLst/>
          </a:prstGeom>
        </p:spPr>
      </p:pic>
      <p:sp>
        <p:nvSpPr>
          <p:cNvPr id="3" name="Segnaposto piè di pagina 2">
            <a:extLst>
              <a:ext uri="{FF2B5EF4-FFF2-40B4-BE49-F238E27FC236}">
                <a16:creationId xmlns:a16="http://schemas.microsoft.com/office/drawing/2014/main" id="{41A0269F-2CAA-342A-CE8A-EEC4811EA1D0}"/>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168165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6</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pic>
        <p:nvPicPr>
          <p:cNvPr id="2" name="Immagine 1" descr="Immagine che contiene circuito, Ingegneria elettronica, elettronica, Componente elettrico&#10;&#10;Descrizione generata automaticamente">
            <a:extLst>
              <a:ext uri="{FF2B5EF4-FFF2-40B4-BE49-F238E27FC236}">
                <a16:creationId xmlns:a16="http://schemas.microsoft.com/office/drawing/2014/main" id="{F735D634-126B-1BA8-CA6F-70E8E6ED4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7538" y="2682136"/>
            <a:ext cx="3943350" cy="2619375"/>
          </a:xfrm>
          <a:prstGeom prst="rect">
            <a:avLst/>
          </a:prstGeom>
        </p:spPr>
      </p:pic>
      <p:sp>
        <p:nvSpPr>
          <p:cNvPr id="3" name="Rettangolo 2">
            <a:extLst>
              <a:ext uri="{FF2B5EF4-FFF2-40B4-BE49-F238E27FC236}">
                <a16:creationId xmlns:a16="http://schemas.microsoft.com/office/drawing/2014/main" id="{1FA71E4C-C143-FFF3-88CA-F56492DA71CE}"/>
              </a:ext>
            </a:extLst>
          </p:cNvPr>
          <p:cNvSpPr/>
          <p:nvPr/>
        </p:nvSpPr>
        <p:spPr>
          <a:xfrm>
            <a:off x="980032" y="2630679"/>
            <a:ext cx="1408670" cy="1077159"/>
          </a:xfrm>
          <a:prstGeom prst="rect">
            <a:avLst/>
          </a:prstGeom>
          <a:noFill/>
          <a:ln w="57150">
            <a:solidFill>
              <a:srgbClr val="22F227"/>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cxnSp>
        <p:nvCxnSpPr>
          <p:cNvPr id="17" name="Connettore diritto 16">
            <a:extLst>
              <a:ext uri="{FF2B5EF4-FFF2-40B4-BE49-F238E27FC236}">
                <a16:creationId xmlns:a16="http://schemas.microsoft.com/office/drawing/2014/main" id="{B14A9A3C-D843-EE34-A5FB-AFBF92C8B6DB}"/>
              </a:ext>
            </a:extLst>
          </p:cNvPr>
          <p:cNvCxnSpPr>
            <a:cxnSpLocks/>
          </p:cNvCxnSpPr>
          <p:nvPr/>
        </p:nvCxnSpPr>
        <p:spPr>
          <a:xfrm>
            <a:off x="980032" y="2991976"/>
            <a:ext cx="1408670" cy="0"/>
          </a:xfrm>
          <a:prstGeom prst="line">
            <a:avLst/>
          </a:prstGeom>
          <a:ln w="38100">
            <a:solidFill>
              <a:srgbClr val="22F227"/>
            </a:solidFill>
          </a:ln>
        </p:spPr>
        <p:style>
          <a:lnRef idx="2">
            <a:schemeClr val="accent6"/>
          </a:lnRef>
          <a:fillRef idx="0">
            <a:schemeClr val="accent6"/>
          </a:fillRef>
          <a:effectRef idx="1">
            <a:schemeClr val="accent6"/>
          </a:effectRef>
          <a:fontRef idx="minor">
            <a:schemeClr val="tx1"/>
          </a:fontRef>
        </p:style>
      </p:cxnSp>
      <p:cxnSp>
        <p:nvCxnSpPr>
          <p:cNvPr id="18" name="Connettore diritto 17">
            <a:extLst>
              <a:ext uri="{FF2B5EF4-FFF2-40B4-BE49-F238E27FC236}">
                <a16:creationId xmlns:a16="http://schemas.microsoft.com/office/drawing/2014/main" id="{48252564-732C-9AE0-B583-6DBE7505A6E2}"/>
              </a:ext>
            </a:extLst>
          </p:cNvPr>
          <p:cNvCxnSpPr>
            <a:cxnSpLocks/>
          </p:cNvCxnSpPr>
          <p:nvPr/>
        </p:nvCxnSpPr>
        <p:spPr>
          <a:xfrm>
            <a:off x="997330" y="3324386"/>
            <a:ext cx="1408670" cy="0"/>
          </a:xfrm>
          <a:prstGeom prst="line">
            <a:avLst/>
          </a:prstGeom>
          <a:ln w="38100">
            <a:solidFill>
              <a:srgbClr val="22F227"/>
            </a:solidFill>
          </a:ln>
        </p:spPr>
        <p:style>
          <a:lnRef idx="2">
            <a:schemeClr val="accent6"/>
          </a:lnRef>
          <a:fillRef idx="0">
            <a:schemeClr val="accent6"/>
          </a:fillRef>
          <a:effectRef idx="1">
            <a:schemeClr val="accent6"/>
          </a:effectRef>
          <a:fontRef idx="minor">
            <a:schemeClr val="tx1"/>
          </a:fontRef>
        </p:style>
      </p:cxnSp>
      <p:sp>
        <p:nvSpPr>
          <p:cNvPr id="30" name="CasellaDiTesto 29">
            <a:extLst>
              <a:ext uri="{FF2B5EF4-FFF2-40B4-BE49-F238E27FC236}">
                <a16:creationId xmlns:a16="http://schemas.microsoft.com/office/drawing/2014/main" id="{15DD0F1F-689E-FFBF-5B49-6C67E7359A81}"/>
              </a:ext>
            </a:extLst>
          </p:cNvPr>
          <p:cNvSpPr txBox="1"/>
          <p:nvPr/>
        </p:nvSpPr>
        <p:spPr>
          <a:xfrm>
            <a:off x="4007745" y="2029479"/>
            <a:ext cx="7354730" cy="3755501"/>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q"/>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silicon photomultiplier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SiPM</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consists of an array of independent SPAD (single-photon avalanche diodes) sensors, each connected to its own quenching resistor.</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These SPADs operate in </a:t>
            </a: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Geiger mode </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are connected on a common silicon substrate. A photodiode operating in this regime is a reverse-biased avalanche photodiode with a voltage higher than the breakdown voltage.</a:t>
            </a:r>
          </a:p>
          <a:p>
            <a:pPr marL="285750" indent="-285750" algn="just">
              <a:lnSpc>
                <a:spcPct val="107000"/>
              </a:lnSpc>
              <a:spcAft>
                <a:spcPts val="800"/>
              </a:spcAft>
              <a:buFont typeface="Wingdings" panose="05000000000000000000" pitchFamily="2" charset="2"/>
              <a:buChar char="q"/>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value of the breakdown voltage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a:t>
            </a:r>
            <a:r>
              <a:rPr lang="en-US" sz="1800" b="1" kern="100" dirty="0" err="1">
                <a:effectLst/>
                <a:latin typeface="Calibri" panose="020F0502020204030204" pitchFamily="34" charset="0"/>
                <a:ea typeface="Calibri" panose="020F0502020204030204" pitchFamily="34" charset="0"/>
                <a:cs typeface="Calibri" panose="020F0502020204030204" pitchFamily="34" charset="0"/>
              </a:rPr>
              <a:t>Vbd</a:t>
            </a:r>
            <a:r>
              <a:rPr lang="en-US" sz="1800" b="1"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a:effectLst/>
                <a:latin typeface="Calibri" panose="020F0502020204030204" pitchFamily="34" charset="0"/>
                <a:ea typeface="Calibri" panose="020F0502020204030204" pitchFamily="34" charset="0"/>
                <a:cs typeface="Calibri" panose="020F0502020204030204" pitchFamily="34" charset="0"/>
              </a:rPr>
              <a:t>depends on the internal structure of the diode and on the temperature.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Vbd</a:t>
            </a:r>
            <a:r>
              <a:rPr lang="en-US" sz="1800" kern="100" dirty="0">
                <a:effectLst/>
                <a:latin typeface="Calibri" panose="020F0502020204030204" pitchFamily="34" charset="0"/>
                <a:ea typeface="Calibri" panose="020F0502020204030204" pitchFamily="34" charset="0"/>
                <a:cs typeface="Calibri" panose="020F0502020204030204" pitchFamily="34" charset="0"/>
              </a:rPr>
              <a:t> increases with the thickness of the depletion region.</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t> </a:t>
            </a:r>
          </a:p>
        </p:txBody>
      </p:sp>
      <p:sp>
        <p:nvSpPr>
          <p:cNvPr id="5" name="Segnaposto piè di pagina 4">
            <a:extLst>
              <a:ext uri="{FF2B5EF4-FFF2-40B4-BE49-F238E27FC236}">
                <a16:creationId xmlns:a16="http://schemas.microsoft.com/office/drawing/2014/main" id="{93F0380E-CD24-65EB-B21A-306BAC1D05C4}"/>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268093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7</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pic>
        <p:nvPicPr>
          <p:cNvPr id="2" name="Immagine 1" descr="Immagine che contiene circuito, Ingegneria elettronica, elettronica, Componente elettrico&#10;&#10;Descrizione generata automaticamente">
            <a:extLst>
              <a:ext uri="{FF2B5EF4-FFF2-40B4-BE49-F238E27FC236}">
                <a16:creationId xmlns:a16="http://schemas.microsoft.com/office/drawing/2014/main" id="{F735D634-126B-1BA8-CA6F-70E8E6ED4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7538" y="2682136"/>
            <a:ext cx="3943350" cy="2619375"/>
          </a:xfrm>
          <a:prstGeom prst="rect">
            <a:avLst/>
          </a:prstGeom>
        </p:spPr>
      </p:pic>
      <p:sp>
        <p:nvSpPr>
          <p:cNvPr id="3" name="Rettangolo 2">
            <a:extLst>
              <a:ext uri="{FF2B5EF4-FFF2-40B4-BE49-F238E27FC236}">
                <a16:creationId xmlns:a16="http://schemas.microsoft.com/office/drawing/2014/main" id="{1FA71E4C-C143-FFF3-88CA-F56492DA71CE}"/>
              </a:ext>
            </a:extLst>
          </p:cNvPr>
          <p:cNvSpPr/>
          <p:nvPr/>
        </p:nvSpPr>
        <p:spPr>
          <a:xfrm>
            <a:off x="980032" y="2630679"/>
            <a:ext cx="1408670" cy="1077159"/>
          </a:xfrm>
          <a:prstGeom prst="rect">
            <a:avLst/>
          </a:prstGeom>
          <a:noFill/>
          <a:ln w="57150">
            <a:solidFill>
              <a:srgbClr val="22F227"/>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cxnSp>
        <p:nvCxnSpPr>
          <p:cNvPr id="6" name="Connettore 2 5">
            <a:extLst>
              <a:ext uri="{FF2B5EF4-FFF2-40B4-BE49-F238E27FC236}">
                <a16:creationId xmlns:a16="http://schemas.microsoft.com/office/drawing/2014/main" id="{26674A30-C684-0E16-A740-B606A3542D69}"/>
              </a:ext>
            </a:extLst>
          </p:cNvPr>
          <p:cNvCxnSpPr>
            <a:cxnSpLocks/>
          </p:cNvCxnSpPr>
          <p:nvPr/>
        </p:nvCxnSpPr>
        <p:spPr>
          <a:xfrm flipH="1">
            <a:off x="2013204" y="2346694"/>
            <a:ext cx="1506676" cy="490921"/>
          </a:xfrm>
          <a:prstGeom prst="straightConnector1">
            <a:avLst/>
          </a:prstGeom>
          <a:ln>
            <a:solidFill>
              <a:srgbClr val="22F227"/>
            </a:solidFill>
            <a:tailEnd type="triangle"/>
          </a:ln>
        </p:spPr>
        <p:style>
          <a:lnRef idx="2">
            <a:schemeClr val="accent6"/>
          </a:lnRef>
          <a:fillRef idx="0">
            <a:schemeClr val="accent6"/>
          </a:fillRef>
          <a:effectRef idx="1">
            <a:schemeClr val="accent6"/>
          </a:effectRef>
          <a:fontRef idx="minor">
            <a:schemeClr val="tx1"/>
          </a:fontRef>
        </p:style>
      </p:cxnSp>
      <p:cxnSp>
        <p:nvCxnSpPr>
          <p:cNvPr id="13" name="Connettore 2 12">
            <a:extLst>
              <a:ext uri="{FF2B5EF4-FFF2-40B4-BE49-F238E27FC236}">
                <a16:creationId xmlns:a16="http://schemas.microsoft.com/office/drawing/2014/main" id="{63D94DFA-5750-5F6D-3453-548A89AE8C2F}"/>
              </a:ext>
            </a:extLst>
          </p:cNvPr>
          <p:cNvCxnSpPr>
            <a:cxnSpLocks/>
            <a:stCxn id="21" idx="1"/>
          </p:cNvCxnSpPr>
          <p:nvPr/>
        </p:nvCxnSpPr>
        <p:spPr>
          <a:xfrm flipH="1" flipV="1">
            <a:off x="1988706" y="3511609"/>
            <a:ext cx="1460195" cy="508777"/>
          </a:xfrm>
          <a:prstGeom prst="straightConnector1">
            <a:avLst/>
          </a:prstGeom>
          <a:ln>
            <a:solidFill>
              <a:srgbClr val="22F227"/>
            </a:solidFill>
            <a:tailEnd type="triangle"/>
          </a:ln>
        </p:spPr>
        <p:style>
          <a:lnRef idx="2">
            <a:schemeClr val="accent6"/>
          </a:lnRef>
          <a:fillRef idx="0">
            <a:schemeClr val="accent6"/>
          </a:fillRef>
          <a:effectRef idx="1">
            <a:schemeClr val="accent6"/>
          </a:effectRef>
          <a:fontRef idx="minor">
            <a:schemeClr val="tx1"/>
          </a:fontRef>
        </p:style>
      </p:cxnSp>
      <p:cxnSp>
        <p:nvCxnSpPr>
          <p:cNvPr id="14" name="Connettore 2 13">
            <a:extLst>
              <a:ext uri="{FF2B5EF4-FFF2-40B4-BE49-F238E27FC236}">
                <a16:creationId xmlns:a16="http://schemas.microsoft.com/office/drawing/2014/main" id="{66C6E2A9-9838-AB13-3F90-F587F8D200EC}"/>
              </a:ext>
            </a:extLst>
          </p:cNvPr>
          <p:cNvCxnSpPr>
            <a:cxnSpLocks/>
          </p:cNvCxnSpPr>
          <p:nvPr/>
        </p:nvCxnSpPr>
        <p:spPr>
          <a:xfrm flipH="1" flipV="1">
            <a:off x="2139213" y="3169258"/>
            <a:ext cx="1309688" cy="102561"/>
          </a:xfrm>
          <a:prstGeom prst="straightConnector1">
            <a:avLst/>
          </a:prstGeom>
          <a:ln>
            <a:solidFill>
              <a:srgbClr val="22F227"/>
            </a:solidFill>
            <a:tailEnd type="triangle"/>
          </a:ln>
        </p:spPr>
        <p:style>
          <a:lnRef idx="2">
            <a:schemeClr val="accent6"/>
          </a:lnRef>
          <a:fillRef idx="0">
            <a:schemeClr val="accent6"/>
          </a:fillRef>
          <a:effectRef idx="1">
            <a:schemeClr val="accent6"/>
          </a:effectRef>
          <a:fontRef idx="minor">
            <a:schemeClr val="tx1"/>
          </a:fontRef>
        </p:style>
      </p:cxnSp>
      <p:cxnSp>
        <p:nvCxnSpPr>
          <p:cNvPr id="17" name="Connettore diritto 16">
            <a:extLst>
              <a:ext uri="{FF2B5EF4-FFF2-40B4-BE49-F238E27FC236}">
                <a16:creationId xmlns:a16="http://schemas.microsoft.com/office/drawing/2014/main" id="{B14A9A3C-D843-EE34-A5FB-AFBF92C8B6DB}"/>
              </a:ext>
            </a:extLst>
          </p:cNvPr>
          <p:cNvCxnSpPr>
            <a:cxnSpLocks/>
          </p:cNvCxnSpPr>
          <p:nvPr/>
        </p:nvCxnSpPr>
        <p:spPr>
          <a:xfrm>
            <a:off x="980032" y="2991976"/>
            <a:ext cx="1408670" cy="0"/>
          </a:xfrm>
          <a:prstGeom prst="line">
            <a:avLst/>
          </a:prstGeom>
          <a:ln w="38100">
            <a:solidFill>
              <a:srgbClr val="22F227"/>
            </a:solidFill>
          </a:ln>
        </p:spPr>
        <p:style>
          <a:lnRef idx="2">
            <a:schemeClr val="accent6"/>
          </a:lnRef>
          <a:fillRef idx="0">
            <a:schemeClr val="accent6"/>
          </a:fillRef>
          <a:effectRef idx="1">
            <a:schemeClr val="accent6"/>
          </a:effectRef>
          <a:fontRef idx="minor">
            <a:schemeClr val="tx1"/>
          </a:fontRef>
        </p:style>
      </p:cxnSp>
      <p:cxnSp>
        <p:nvCxnSpPr>
          <p:cNvPr id="18" name="Connettore diritto 17">
            <a:extLst>
              <a:ext uri="{FF2B5EF4-FFF2-40B4-BE49-F238E27FC236}">
                <a16:creationId xmlns:a16="http://schemas.microsoft.com/office/drawing/2014/main" id="{48252564-732C-9AE0-B583-6DBE7505A6E2}"/>
              </a:ext>
            </a:extLst>
          </p:cNvPr>
          <p:cNvCxnSpPr>
            <a:cxnSpLocks/>
          </p:cNvCxnSpPr>
          <p:nvPr/>
        </p:nvCxnSpPr>
        <p:spPr>
          <a:xfrm>
            <a:off x="997330" y="3324386"/>
            <a:ext cx="1408670" cy="0"/>
          </a:xfrm>
          <a:prstGeom prst="line">
            <a:avLst/>
          </a:prstGeom>
          <a:ln w="38100">
            <a:solidFill>
              <a:srgbClr val="22F227"/>
            </a:solidFill>
          </a:ln>
        </p:spPr>
        <p:style>
          <a:lnRef idx="2">
            <a:schemeClr val="accent6"/>
          </a:lnRef>
          <a:fillRef idx="0">
            <a:schemeClr val="accent6"/>
          </a:fillRef>
          <a:effectRef idx="1">
            <a:schemeClr val="accent6"/>
          </a:effectRef>
          <a:fontRef idx="minor">
            <a:schemeClr val="tx1"/>
          </a:fontRef>
        </p:style>
      </p:cxnSp>
      <p:sp>
        <p:nvSpPr>
          <p:cNvPr id="19" name="CasellaDiTesto 18">
            <a:extLst>
              <a:ext uri="{FF2B5EF4-FFF2-40B4-BE49-F238E27FC236}">
                <a16:creationId xmlns:a16="http://schemas.microsoft.com/office/drawing/2014/main" id="{5317F049-E9A7-9D5A-7B8D-F4FC82340655}"/>
              </a:ext>
            </a:extLst>
          </p:cNvPr>
          <p:cNvSpPr txBox="1"/>
          <p:nvPr/>
        </p:nvSpPr>
        <p:spPr>
          <a:xfrm>
            <a:off x="3519880" y="2015252"/>
            <a:ext cx="2048256" cy="400110"/>
          </a:xfrm>
          <a:prstGeom prst="rect">
            <a:avLst/>
          </a:prstGeom>
          <a:noFill/>
        </p:spPr>
        <p:txBody>
          <a:bodyPr wrap="square" rtlCol="0">
            <a:spAutoFit/>
          </a:bodyPr>
          <a:lstStyle/>
          <a:p>
            <a:r>
              <a:rPr lang="it-IT" sz="2000" b="1" dirty="0">
                <a:solidFill>
                  <a:srgbClr val="22F227"/>
                </a:solidFill>
                <a:latin typeface="Times New Roman" panose="02020603050405020304" pitchFamily="18" charset="0"/>
                <a:cs typeface="Times New Roman" panose="02020603050405020304" pitchFamily="18" charset="0"/>
              </a:rPr>
              <a:t>S13360-3050</a:t>
            </a:r>
          </a:p>
        </p:txBody>
      </p:sp>
      <p:sp>
        <p:nvSpPr>
          <p:cNvPr id="20" name="CasellaDiTesto 19">
            <a:extLst>
              <a:ext uri="{FF2B5EF4-FFF2-40B4-BE49-F238E27FC236}">
                <a16:creationId xmlns:a16="http://schemas.microsoft.com/office/drawing/2014/main" id="{861AE7C1-142A-CF30-22F9-61947D1A7A5B}"/>
              </a:ext>
            </a:extLst>
          </p:cNvPr>
          <p:cNvSpPr txBox="1"/>
          <p:nvPr/>
        </p:nvSpPr>
        <p:spPr>
          <a:xfrm>
            <a:off x="3466199" y="3048842"/>
            <a:ext cx="2048256" cy="400110"/>
          </a:xfrm>
          <a:prstGeom prst="rect">
            <a:avLst/>
          </a:prstGeom>
          <a:noFill/>
        </p:spPr>
        <p:txBody>
          <a:bodyPr wrap="square" rtlCol="0">
            <a:spAutoFit/>
          </a:bodyPr>
          <a:lstStyle/>
          <a:p>
            <a:r>
              <a:rPr lang="it-IT" sz="2000" b="1" dirty="0">
                <a:solidFill>
                  <a:srgbClr val="22F227"/>
                </a:solidFill>
                <a:latin typeface="Times New Roman" panose="02020603050405020304" pitchFamily="18" charset="0"/>
                <a:cs typeface="Times New Roman" panose="02020603050405020304" pitchFamily="18" charset="0"/>
              </a:rPr>
              <a:t>S13360-3075</a:t>
            </a:r>
          </a:p>
        </p:txBody>
      </p:sp>
      <p:sp>
        <p:nvSpPr>
          <p:cNvPr id="21" name="CasellaDiTesto 20">
            <a:extLst>
              <a:ext uri="{FF2B5EF4-FFF2-40B4-BE49-F238E27FC236}">
                <a16:creationId xmlns:a16="http://schemas.microsoft.com/office/drawing/2014/main" id="{9C6D0E69-2740-3637-F757-9B172E8AE7FF}"/>
              </a:ext>
            </a:extLst>
          </p:cNvPr>
          <p:cNvSpPr txBox="1"/>
          <p:nvPr/>
        </p:nvSpPr>
        <p:spPr>
          <a:xfrm>
            <a:off x="3448901" y="3820331"/>
            <a:ext cx="2048256" cy="400110"/>
          </a:xfrm>
          <a:prstGeom prst="rect">
            <a:avLst/>
          </a:prstGeom>
          <a:noFill/>
        </p:spPr>
        <p:txBody>
          <a:bodyPr wrap="square" rtlCol="0">
            <a:spAutoFit/>
          </a:bodyPr>
          <a:lstStyle/>
          <a:p>
            <a:r>
              <a:rPr lang="it-IT" sz="2000" b="1" dirty="0">
                <a:solidFill>
                  <a:srgbClr val="22F227"/>
                </a:solidFill>
                <a:latin typeface="Times New Roman" panose="02020603050405020304" pitchFamily="18" charset="0"/>
                <a:cs typeface="Times New Roman" panose="02020603050405020304" pitchFamily="18" charset="0"/>
              </a:rPr>
              <a:t>S14160-3050</a:t>
            </a:r>
          </a:p>
        </p:txBody>
      </p:sp>
      <p:sp>
        <p:nvSpPr>
          <p:cNvPr id="30" name="CasellaDiTesto 29">
            <a:extLst>
              <a:ext uri="{FF2B5EF4-FFF2-40B4-BE49-F238E27FC236}">
                <a16:creationId xmlns:a16="http://schemas.microsoft.com/office/drawing/2014/main" id="{15DD0F1F-689E-FFBF-5B49-6C67E7359A81}"/>
              </a:ext>
            </a:extLst>
          </p:cNvPr>
          <p:cNvSpPr txBox="1"/>
          <p:nvPr/>
        </p:nvSpPr>
        <p:spPr>
          <a:xfrm>
            <a:off x="5472598" y="2081929"/>
            <a:ext cx="6097554" cy="3139321"/>
          </a:xfrm>
          <a:prstGeom prst="rect">
            <a:avLst/>
          </a:prstGeom>
          <a:noFill/>
        </p:spPr>
        <p:txBody>
          <a:bodyPr wrap="square">
            <a:spAutoFit/>
          </a:bodyPr>
          <a:lstStyle/>
          <a:p>
            <a:pPr marL="342900" indent="-342900">
              <a:buFont typeface="Wingdings" panose="05000000000000000000" pitchFamily="2" charset="2"/>
              <a:buChar char="Ø"/>
            </a:pPr>
            <a:r>
              <a:rPr lang="en-US" b="1" dirty="0"/>
              <a:t>PRO:</a:t>
            </a:r>
          </a:p>
          <a:p>
            <a:pPr marL="720000" indent="-457200">
              <a:buFont typeface="+mj-lt"/>
              <a:buAutoNum type="arabicPeriod"/>
            </a:pPr>
            <a:r>
              <a:rPr lang="en-US" dirty="0"/>
              <a:t>Cheap;</a:t>
            </a:r>
          </a:p>
          <a:p>
            <a:pPr marL="720000" indent="-457200">
              <a:buFont typeface="+mj-lt"/>
              <a:buAutoNum type="arabicPeriod"/>
            </a:pPr>
            <a:r>
              <a:rPr lang="en-US" dirty="0"/>
              <a:t>High Photon Detection Efficiency;</a:t>
            </a:r>
          </a:p>
          <a:p>
            <a:pPr marL="720000" indent="-457200">
              <a:buFont typeface="+mj-lt"/>
              <a:buAutoNum type="arabicPeriod"/>
            </a:pPr>
            <a:r>
              <a:rPr lang="en-US" dirty="0"/>
              <a:t>Good time resolution;</a:t>
            </a:r>
          </a:p>
          <a:p>
            <a:pPr marL="720000" indent="-457200">
              <a:buFont typeface="+mj-lt"/>
              <a:buAutoNum type="arabicPeriod"/>
            </a:pPr>
            <a:r>
              <a:rPr lang="en-US" dirty="0"/>
              <a:t>Insensitive to magnetic field;</a:t>
            </a:r>
          </a:p>
          <a:p>
            <a:pPr marL="457200" indent="-457200">
              <a:buFont typeface="+mj-lt"/>
              <a:buAutoNum type="arabicPeriod"/>
            </a:pPr>
            <a:endParaRPr lang="en-US" dirty="0"/>
          </a:p>
          <a:p>
            <a:pPr marL="342900" indent="-342900">
              <a:buFont typeface="Wingdings" panose="05000000000000000000" pitchFamily="2" charset="2"/>
              <a:buChar char="Ø"/>
            </a:pPr>
            <a:r>
              <a:rPr lang="en-US" b="1" dirty="0"/>
              <a:t>Cons</a:t>
            </a:r>
            <a:r>
              <a:rPr lang="en-US" dirty="0"/>
              <a:t>:</a:t>
            </a:r>
          </a:p>
          <a:p>
            <a:pPr marL="720000" indent="-457200">
              <a:buFont typeface="+mj-lt"/>
              <a:buAutoNum type="arabicPeriod"/>
            </a:pPr>
            <a:r>
              <a:rPr lang="en-US" dirty="0"/>
              <a:t>Different sources of noise, such as dark count rate and crosstalk;</a:t>
            </a:r>
          </a:p>
          <a:p>
            <a:pPr marL="720000" indent="-457200">
              <a:buFont typeface="+mj-lt"/>
              <a:buAutoNum type="arabicPeriod"/>
            </a:pPr>
            <a:r>
              <a:rPr lang="en-US" dirty="0"/>
              <a:t>Sensitive to radiation;</a:t>
            </a:r>
          </a:p>
          <a:p>
            <a:pPr algn="just"/>
            <a:r>
              <a:rPr lang="en-US" dirty="0"/>
              <a:t> </a:t>
            </a:r>
          </a:p>
        </p:txBody>
      </p:sp>
      <p:sp>
        <p:nvSpPr>
          <p:cNvPr id="7" name="CasellaDiTesto 6">
            <a:extLst>
              <a:ext uri="{FF2B5EF4-FFF2-40B4-BE49-F238E27FC236}">
                <a16:creationId xmlns:a16="http://schemas.microsoft.com/office/drawing/2014/main" id="{AE553301-02D7-A546-CBCE-F6AF27B1DD78}"/>
              </a:ext>
            </a:extLst>
          </p:cNvPr>
          <p:cNvSpPr txBox="1"/>
          <p:nvPr/>
        </p:nvSpPr>
        <p:spPr>
          <a:xfrm>
            <a:off x="4544008" y="5121490"/>
            <a:ext cx="6850225" cy="1200329"/>
          </a:xfrm>
          <a:prstGeom prst="rect">
            <a:avLst/>
          </a:prstGeom>
          <a:noFill/>
        </p:spPr>
        <p:txBody>
          <a:bodyPr wrap="square">
            <a:spAutoFit/>
          </a:bodyPr>
          <a:lstStyle/>
          <a:p>
            <a:pPr marL="285750" indent="-285750" algn="just">
              <a:buFont typeface="Wingdings" panose="05000000000000000000" pitchFamily="2" charset="2"/>
              <a:buChar char="q"/>
            </a:pPr>
            <a:r>
              <a:rPr lang="en-US" dirty="0">
                <a:solidFill>
                  <a:srgbClr val="000000"/>
                </a:solidFill>
              </a:rPr>
              <a:t>W</a:t>
            </a:r>
            <a:r>
              <a:rPr lang="en-US" sz="1800" b="0" i="0" u="none" strike="noStrike" dirty="0">
                <a:solidFill>
                  <a:srgbClr val="000000"/>
                </a:solidFill>
                <a:effectLst/>
              </a:rPr>
              <a:t>e focused our attention on three types of Hamamatsu-produced </a:t>
            </a:r>
            <a:r>
              <a:rPr lang="en-US" sz="1800" b="0" i="0" u="none" strike="noStrike" dirty="0" err="1">
                <a:solidFill>
                  <a:srgbClr val="000000"/>
                </a:solidFill>
                <a:effectLst/>
              </a:rPr>
              <a:t>SiPMs</a:t>
            </a:r>
            <a:r>
              <a:rPr lang="en-US" sz="1800" b="0" i="0" u="none" strike="noStrike" dirty="0">
                <a:solidFill>
                  <a:srgbClr val="000000"/>
                </a:solidFill>
                <a:effectLst/>
              </a:rPr>
              <a:t> [</a:t>
            </a:r>
            <a:r>
              <a:rPr lang="en-US" sz="1800" b="1" i="0" u="none" strike="noStrike" dirty="0">
                <a:solidFill>
                  <a:srgbClr val="000000"/>
                </a:solidFill>
                <a:effectLst/>
              </a:rPr>
              <a:t>S13360-3050,</a:t>
            </a:r>
            <a:r>
              <a:rPr lang="en-US" sz="1800" b="0" i="0" u="none" strike="noStrike" dirty="0">
                <a:solidFill>
                  <a:srgbClr val="000000"/>
                </a:solidFill>
                <a:effectLst/>
              </a:rPr>
              <a:t> </a:t>
            </a:r>
            <a:r>
              <a:rPr lang="en-US" sz="1800" b="1" i="0" u="none" strike="noStrike" dirty="0">
                <a:solidFill>
                  <a:srgbClr val="000000"/>
                </a:solidFill>
                <a:effectLst/>
              </a:rPr>
              <a:t>S13360-3075</a:t>
            </a:r>
            <a:r>
              <a:rPr lang="en-US" sz="1800" b="0" i="0" u="none" strike="noStrike" dirty="0">
                <a:solidFill>
                  <a:srgbClr val="000000"/>
                </a:solidFill>
                <a:effectLst/>
              </a:rPr>
              <a:t>, and </a:t>
            </a:r>
            <a:r>
              <a:rPr lang="en-US" sz="1800" b="1" i="0" u="none" strike="noStrike" dirty="0">
                <a:solidFill>
                  <a:srgbClr val="000000"/>
                </a:solidFill>
                <a:effectLst/>
              </a:rPr>
              <a:t>S14160-3050</a:t>
            </a:r>
            <a:r>
              <a:rPr lang="en-US" sz="1800" b="0" i="0" u="none" strike="noStrike" dirty="0">
                <a:solidFill>
                  <a:srgbClr val="000000"/>
                </a:solidFill>
                <a:effectLst/>
              </a:rPr>
              <a:t>]. For simplicity let’s recall the first one as sensors A, the second as sensors B and the third sensors C.</a:t>
            </a:r>
          </a:p>
        </p:txBody>
      </p:sp>
      <p:sp>
        <p:nvSpPr>
          <p:cNvPr id="5" name="Segnaposto piè di pagina 4">
            <a:extLst>
              <a:ext uri="{FF2B5EF4-FFF2-40B4-BE49-F238E27FC236}">
                <a16:creationId xmlns:a16="http://schemas.microsoft.com/office/drawing/2014/main" id="{6577D163-2EDC-CD04-DF3C-AF2D49013C9C}"/>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2250543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8</a:t>
            </a:fld>
            <a:endParaRPr lang="it-IT"/>
          </a:p>
        </p:txBody>
      </p:sp>
      <p:pic>
        <p:nvPicPr>
          <p:cNvPr id="10" name="Immagine 9">
            <a:extLst>
              <a:ext uri="{FF2B5EF4-FFF2-40B4-BE49-F238E27FC236}">
                <a16:creationId xmlns:a16="http://schemas.microsoft.com/office/drawing/2014/main" id="{21F30370-E278-1923-BA5E-254ECE3ADB1F}"/>
              </a:ext>
            </a:extLst>
          </p:cNvPr>
          <p:cNvPicPr>
            <a:picLocks noChangeAspect="1"/>
          </p:cNvPicPr>
          <p:nvPr/>
        </p:nvPicPr>
        <p:blipFill>
          <a:blip r:embed="rId2"/>
          <a:stretch>
            <a:fillRect/>
          </a:stretch>
        </p:blipFill>
        <p:spPr>
          <a:xfrm>
            <a:off x="9133261" y="458581"/>
            <a:ext cx="2079222" cy="1160280"/>
          </a:xfrm>
          <a:prstGeom prst="rect">
            <a:avLst/>
          </a:prstGeom>
        </p:spPr>
      </p:pic>
      <p:pic>
        <p:nvPicPr>
          <p:cNvPr id="2" name="Immagine 1" descr="Immagine che contiene circuito, Ingegneria elettronica, elettronica, Componente elettrico&#10;&#10;Descrizione generata automaticamente">
            <a:extLst>
              <a:ext uri="{FF2B5EF4-FFF2-40B4-BE49-F238E27FC236}">
                <a16:creationId xmlns:a16="http://schemas.microsoft.com/office/drawing/2014/main" id="{F735D634-126B-1BA8-CA6F-70E8E6ED4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7538" y="2682136"/>
            <a:ext cx="3943350" cy="2619375"/>
          </a:xfrm>
          <a:prstGeom prst="rect">
            <a:avLst/>
          </a:prstGeom>
        </p:spPr>
      </p:pic>
      <p:sp>
        <p:nvSpPr>
          <p:cNvPr id="3" name="Rettangolo 2">
            <a:extLst>
              <a:ext uri="{FF2B5EF4-FFF2-40B4-BE49-F238E27FC236}">
                <a16:creationId xmlns:a16="http://schemas.microsoft.com/office/drawing/2014/main" id="{1FA71E4C-C143-FFF3-88CA-F56492DA71CE}"/>
              </a:ext>
            </a:extLst>
          </p:cNvPr>
          <p:cNvSpPr/>
          <p:nvPr/>
        </p:nvSpPr>
        <p:spPr>
          <a:xfrm>
            <a:off x="980032" y="2630679"/>
            <a:ext cx="1408670" cy="1077159"/>
          </a:xfrm>
          <a:prstGeom prst="rect">
            <a:avLst/>
          </a:prstGeom>
          <a:noFill/>
          <a:ln w="57150">
            <a:solidFill>
              <a:srgbClr val="22F227"/>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cxnSp>
        <p:nvCxnSpPr>
          <p:cNvPr id="17" name="Connettore diritto 16">
            <a:extLst>
              <a:ext uri="{FF2B5EF4-FFF2-40B4-BE49-F238E27FC236}">
                <a16:creationId xmlns:a16="http://schemas.microsoft.com/office/drawing/2014/main" id="{B14A9A3C-D843-EE34-A5FB-AFBF92C8B6DB}"/>
              </a:ext>
            </a:extLst>
          </p:cNvPr>
          <p:cNvCxnSpPr>
            <a:cxnSpLocks/>
          </p:cNvCxnSpPr>
          <p:nvPr/>
        </p:nvCxnSpPr>
        <p:spPr>
          <a:xfrm>
            <a:off x="980032" y="2991976"/>
            <a:ext cx="1408670" cy="0"/>
          </a:xfrm>
          <a:prstGeom prst="line">
            <a:avLst/>
          </a:prstGeom>
          <a:ln w="38100">
            <a:solidFill>
              <a:srgbClr val="22F227"/>
            </a:solidFill>
          </a:ln>
        </p:spPr>
        <p:style>
          <a:lnRef idx="2">
            <a:schemeClr val="accent6"/>
          </a:lnRef>
          <a:fillRef idx="0">
            <a:schemeClr val="accent6"/>
          </a:fillRef>
          <a:effectRef idx="1">
            <a:schemeClr val="accent6"/>
          </a:effectRef>
          <a:fontRef idx="minor">
            <a:schemeClr val="tx1"/>
          </a:fontRef>
        </p:style>
      </p:cxnSp>
      <p:cxnSp>
        <p:nvCxnSpPr>
          <p:cNvPr id="18" name="Connettore diritto 17">
            <a:extLst>
              <a:ext uri="{FF2B5EF4-FFF2-40B4-BE49-F238E27FC236}">
                <a16:creationId xmlns:a16="http://schemas.microsoft.com/office/drawing/2014/main" id="{48252564-732C-9AE0-B583-6DBE7505A6E2}"/>
              </a:ext>
            </a:extLst>
          </p:cNvPr>
          <p:cNvCxnSpPr>
            <a:cxnSpLocks/>
          </p:cNvCxnSpPr>
          <p:nvPr/>
        </p:nvCxnSpPr>
        <p:spPr>
          <a:xfrm>
            <a:off x="997330" y="3324386"/>
            <a:ext cx="1408670" cy="0"/>
          </a:xfrm>
          <a:prstGeom prst="line">
            <a:avLst/>
          </a:prstGeom>
          <a:ln w="38100">
            <a:solidFill>
              <a:srgbClr val="22F227"/>
            </a:solidFill>
          </a:ln>
        </p:spPr>
        <p:style>
          <a:lnRef idx="2">
            <a:schemeClr val="accent6"/>
          </a:lnRef>
          <a:fillRef idx="0">
            <a:schemeClr val="accent6"/>
          </a:fillRef>
          <a:effectRef idx="1">
            <a:schemeClr val="accent6"/>
          </a:effectRef>
          <a:fontRef idx="minor">
            <a:schemeClr val="tx1"/>
          </a:fontRef>
        </p:style>
      </p:cxnSp>
      <p:sp>
        <p:nvSpPr>
          <p:cNvPr id="30" name="CasellaDiTesto 29">
            <a:extLst>
              <a:ext uri="{FF2B5EF4-FFF2-40B4-BE49-F238E27FC236}">
                <a16:creationId xmlns:a16="http://schemas.microsoft.com/office/drawing/2014/main" id="{15DD0F1F-689E-FFBF-5B49-6C67E7359A81}"/>
              </a:ext>
            </a:extLst>
          </p:cNvPr>
          <p:cNvSpPr txBox="1"/>
          <p:nvPr/>
        </p:nvSpPr>
        <p:spPr>
          <a:xfrm>
            <a:off x="4362308" y="2639455"/>
            <a:ext cx="6293251" cy="2862322"/>
          </a:xfrm>
          <a:prstGeom prst="rect">
            <a:avLst/>
          </a:prstGeom>
          <a:noFill/>
        </p:spPr>
        <p:txBody>
          <a:bodyPr wrap="square">
            <a:spAutoFit/>
          </a:bodyPr>
          <a:lstStyle/>
          <a:p>
            <a:pPr marL="285750" indent="-285750" algn="just">
              <a:buFont typeface="Wingdings" panose="05000000000000000000" pitchFamily="2" charset="2"/>
              <a:buChar char="q"/>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main source of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SiPM</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noise is due to the thermal generation of electron-lacuna pairs in the depletion region, which can generate carrier avalanches. The results are a signal identical to the one produced by the incident photons.</a:t>
            </a:r>
          </a:p>
          <a:p>
            <a:pPr algn="just"/>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Since this type of signal is thermal in nature, it can be observed in the absence of photon beam. For this reason, their counting in the unit of time is called the </a:t>
            </a: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dark count rate</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t> </a:t>
            </a:r>
          </a:p>
          <a:p>
            <a:pPr marL="285750" indent="-285750" algn="just">
              <a:buFont typeface="Wingdings" panose="05000000000000000000" pitchFamily="2" charset="2"/>
              <a:buChar char="q"/>
            </a:pPr>
            <a:endParaRPr lang="en-US" dirty="0"/>
          </a:p>
        </p:txBody>
      </p:sp>
      <p:sp>
        <p:nvSpPr>
          <p:cNvPr id="5" name="Segnaposto piè di pagina 4">
            <a:extLst>
              <a:ext uri="{FF2B5EF4-FFF2-40B4-BE49-F238E27FC236}">
                <a16:creationId xmlns:a16="http://schemas.microsoft.com/office/drawing/2014/main" id="{047FE803-F379-6C82-E5C0-B9A97242641F}"/>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128214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311AEA-9B42-E966-C520-103CAAB42B82}"/>
              </a:ext>
            </a:extLst>
          </p:cNvPr>
          <p:cNvSpPr>
            <a:spLocks noGrp="1"/>
          </p:cNvSpPr>
          <p:nvPr>
            <p:ph type="ctrTitle"/>
          </p:nvPr>
        </p:nvSpPr>
        <p:spPr>
          <a:xfrm>
            <a:off x="323150" y="954895"/>
            <a:ext cx="11545700" cy="3566160"/>
          </a:xfrm>
        </p:spPr>
        <p:txBody>
          <a:bodyPr/>
          <a:lstStyle/>
          <a:p>
            <a:pPr algn="ctr"/>
            <a:r>
              <a:rPr lang="it-IT" sz="7200" b="1" dirty="0" err="1"/>
              <a:t>Experimental</a:t>
            </a:r>
            <a:r>
              <a:rPr lang="it-IT" sz="7200" b="1" dirty="0"/>
              <a:t> setup</a:t>
            </a:r>
          </a:p>
        </p:txBody>
      </p:sp>
      <p:sp>
        <p:nvSpPr>
          <p:cNvPr id="4" name="Segnaposto numero diapositiva 3">
            <a:extLst>
              <a:ext uri="{FF2B5EF4-FFF2-40B4-BE49-F238E27FC236}">
                <a16:creationId xmlns:a16="http://schemas.microsoft.com/office/drawing/2014/main" id="{79EE8EEB-8076-A031-E269-0C2680A1FD27}"/>
              </a:ext>
            </a:extLst>
          </p:cNvPr>
          <p:cNvSpPr>
            <a:spLocks noGrp="1"/>
          </p:cNvSpPr>
          <p:nvPr>
            <p:ph type="sldNum" sz="quarter" idx="12"/>
          </p:nvPr>
        </p:nvSpPr>
        <p:spPr/>
        <p:txBody>
          <a:bodyPr/>
          <a:lstStyle/>
          <a:p>
            <a:fld id="{9649685B-2E8A-4DF0-8803-1C2A01BC8147}" type="slidenum">
              <a:rPr lang="it-IT" smtClean="0"/>
              <a:t>9</a:t>
            </a:fld>
            <a:endParaRPr lang="it-IT"/>
          </a:p>
        </p:txBody>
      </p:sp>
      <p:pic>
        <p:nvPicPr>
          <p:cNvPr id="5" name="Immagine 4">
            <a:extLst>
              <a:ext uri="{FF2B5EF4-FFF2-40B4-BE49-F238E27FC236}">
                <a16:creationId xmlns:a16="http://schemas.microsoft.com/office/drawing/2014/main" id="{B3C4D173-01DD-6808-E465-30B548B84DA4}"/>
              </a:ext>
            </a:extLst>
          </p:cNvPr>
          <p:cNvPicPr>
            <a:picLocks noChangeAspect="1"/>
          </p:cNvPicPr>
          <p:nvPr/>
        </p:nvPicPr>
        <p:blipFill>
          <a:blip r:embed="rId2"/>
          <a:stretch>
            <a:fillRect/>
          </a:stretch>
        </p:blipFill>
        <p:spPr>
          <a:xfrm>
            <a:off x="9672295" y="206655"/>
            <a:ext cx="2079222" cy="1160280"/>
          </a:xfrm>
          <a:prstGeom prst="rect">
            <a:avLst/>
          </a:prstGeom>
        </p:spPr>
      </p:pic>
      <p:sp>
        <p:nvSpPr>
          <p:cNvPr id="3" name="Segnaposto piè di pagina 2">
            <a:extLst>
              <a:ext uri="{FF2B5EF4-FFF2-40B4-BE49-F238E27FC236}">
                <a16:creationId xmlns:a16="http://schemas.microsoft.com/office/drawing/2014/main" id="{E4760A6E-29B5-B880-8F0F-F80800B931C5}"/>
              </a:ext>
            </a:extLst>
          </p:cNvPr>
          <p:cNvSpPr>
            <a:spLocks noGrp="1"/>
          </p:cNvSpPr>
          <p:nvPr>
            <p:ph type="ftr" sz="quarter" idx="11"/>
          </p:nvPr>
        </p:nvSpPr>
        <p:spPr/>
        <p:txBody>
          <a:bodyPr/>
          <a:lstStyle/>
          <a:p>
            <a:r>
              <a:rPr lang="it-IT" sz="1600" dirty="0"/>
              <a:t>Luisa Occhiuto, University of Calabria</a:t>
            </a:r>
          </a:p>
        </p:txBody>
      </p:sp>
    </p:spTree>
    <p:extLst>
      <p:ext uri="{BB962C8B-B14F-4D97-AF65-F5344CB8AC3E}">
        <p14:creationId xmlns:p14="http://schemas.microsoft.com/office/powerpoint/2010/main" val="3557962835"/>
      </p:ext>
    </p:extLst>
  </p:cSld>
  <p:clrMapOvr>
    <a:masterClrMapping/>
  </p:clrMapOvr>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3494</TotalTime>
  <Words>2240</Words>
  <Application>Microsoft Office PowerPoint</Application>
  <PresentationFormat>Widescreen</PresentationFormat>
  <Paragraphs>286</Paragraphs>
  <Slides>41</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41</vt:i4>
      </vt:variant>
    </vt:vector>
  </HeadingPairs>
  <TitlesOfParts>
    <vt:vector size="49" baseType="lpstr">
      <vt:lpstr>-apple-system</vt:lpstr>
      <vt:lpstr>Arial</vt:lpstr>
      <vt:lpstr>Calibri</vt:lpstr>
      <vt:lpstr>Calibri Light</vt:lpstr>
      <vt:lpstr>Cambria Math</vt:lpstr>
      <vt:lpstr>Times New Roman</vt:lpstr>
      <vt:lpstr>Wingdings</vt:lpstr>
      <vt:lpstr>Retrospettivo</vt:lpstr>
      <vt:lpstr>SiPMs characterisation</vt:lpstr>
      <vt:lpstr> and the dual -RICH(dRICH)</vt:lpstr>
      <vt:lpstr>Presentazione standard di PowerPoint</vt:lpstr>
      <vt:lpstr>Presentazione standard di PowerPoint</vt:lpstr>
      <vt:lpstr>SiPM sensors</vt:lpstr>
      <vt:lpstr>Presentazione standard di PowerPoint</vt:lpstr>
      <vt:lpstr>Presentazione standard di PowerPoint</vt:lpstr>
      <vt:lpstr>Presentazione standard di PowerPoint</vt:lpstr>
      <vt:lpstr>Experimental setup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Results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Calculation of Breakdown voltage (Vbd)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IS THIS EXPECTED?</vt:lpstr>
      <vt:lpstr>Presentazione standard di PowerPoint</vt:lpstr>
      <vt:lpstr>Presentazione standard di PowerPoint</vt:lpstr>
      <vt:lpstr>Presentazione standard di PowerPoint</vt:lpstr>
      <vt:lpstr>Presentazione standard di PowerPoint</vt:lpstr>
      <vt:lpstr>CONCLUSION AND OUTLOOK </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SiPMs characterisation</dc:title>
  <dc:creator>LUISA ROSA MARIA OCCHIUTO</dc:creator>
  <cp:lastModifiedBy>LUISA ROSA MARIA OCCHIUTO</cp:lastModifiedBy>
  <cp:revision>12</cp:revision>
  <dcterms:created xsi:type="dcterms:W3CDTF">2023-07-16T16:06:04Z</dcterms:created>
  <dcterms:modified xsi:type="dcterms:W3CDTF">2023-07-23T11:31:04Z</dcterms:modified>
</cp:coreProperties>
</file>