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IBM Plex Sans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BMPlexSans-regular.fntdata"/><Relationship Id="rId11" Type="http://schemas.openxmlformats.org/officeDocument/2006/relationships/slide" Target="slides/slide6.xml"/><Relationship Id="rId22" Type="http://schemas.openxmlformats.org/officeDocument/2006/relationships/font" Target="fonts/IBMPlexSans-italic.fntdata"/><Relationship Id="rId10" Type="http://schemas.openxmlformats.org/officeDocument/2006/relationships/slide" Target="slides/slide5.xml"/><Relationship Id="rId21" Type="http://schemas.openxmlformats.org/officeDocument/2006/relationships/font" Target="fonts/IBMPlexSans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IBMPlexSans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2c26786149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2c26786149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2bfa4d8db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2bfa4d8db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e47dcfa9d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1e47dcfa9d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2bd8e1f9c9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2bd8e1f9c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2bd8e1f9c9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2bd8e1f9c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2bd8e1f9c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2bd8e1f9c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2bd8e1f9c9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2bd8e1f9c9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2bd8e1f9c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2bd8e1f9c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2bfa4d8db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2bfa4d8db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2bd8e1f9c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2bd8e1f9c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4f0b47001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4f0b47001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519283b11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519283b11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2bfa4d8db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2bfa4d8db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jpg"/><Relationship Id="rId4" Type="http://schemas.openxmlformats.org/officeDocument/2006/relationships/image" Target="../media/image19.jpg"/><Relationship Id="rId5" Type="http://schemas.openxmlformats.org/officeDocument/2006/relationships/image" Target="../media/image2.png"/><Relationship Id="rId6" Type="http://schemas.openxmlformats.org/officeDocument/2006/relationships/image" Target="../media/image8.png"/><Relationship Id="rId7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jp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10.png"/><Relationship Id="rId7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16.jpg"/><Relationship Id="rId5" Type="http://schemas.openxmlformats.org/officeDocument/2006/relationships/image" Target="../media/image15.jpg"/><Relationship Id="rId6" Type="http://schemas.openxmlformats.org/officeDocument/2006/relationships/image" Target="../media/image21.jpg"/><Relationship Id="rId7" Type="http://schemas.openxmlformats.org/officeDocument/2006/relationships/image" Target="../media/image22.jpg"/><Relationship Id="rId8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arxiv.org/abs/2103.05419" TargetMode="External"/><Relationship Id="rId4" Type="http://schemas.openxmlformats.org/officeDocument/2006/relationships/hyperlink" Target="https://indico.jlab.org/event/528/contributions/10014/" TargetMode="External"/><Relationship Id="rId5" Type="http://schemas.openxmlformats.org/officeDocument/2006/relationships/hyperlink" Target="https://arxiv.org/abs/1511.01589" TargetMode="External"/><Relationship Id="rId6" Type="http://schemas.openxmlformats.org/officeDocument/2006/relationships/hyperlink" Target="https://dx.doi.org/10.1088/0954-3899/37/7A/075021" TargetMode="External"/><Relationship Id="rId7" Type="http://schemas.openxmlformats.org/officeDocument/2006/relationships/image" Target="../media/image2.png"/><Relationship Id="rId8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8.png"/><Relationship Id="rId6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Relationship Id="rId4" Type="http://schemas.openxmlformats.org/officeDocument/2006/relationships/image" Target="../media/image2.png"/><Relationship Id="rId5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3.png"/><Relationship Id="rId6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6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2.png"/><Relationship Id="rId6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311700" y="23007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Eric Kirchner</a:t>
            </a:r>
            <a:endParaRPr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In association with Abhay Deshpande and Wenliang Bill Li</a:t>
            </a:r>
            <a:endParaRPr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Stony Brook University</a:t>
            </a:r>
            <a:endParaRPr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8" y="1364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Simulations of the X(3872) Exotic Meson Candidate</a:t>
            </a:r>
            <a:endParaRPr>
              <a:solidFill>
                <a:srgbClr val="FF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" y="-4"/>
            <a:ext cx="1244235" cy="6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435625"/>
            <a:ext cx="857625" cy="7078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311700" y="3471025"/>
            <a:ext cx="8520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10,000 simulated </a:t>
            </a:r>
            <a:r>
              <a:rPr i="1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J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/𝚿π</a:t>
            </a:r>
            <a:r>
              <a:rPr baseline="30000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+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π</a:t>
            </a:r>
            <a:r>
              <a:rPr baseline="30000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-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events and their acceptance in the Electron-Ion Collider Detector</a:t>
            </a:r>
            <a:endParaRPr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9" name="Google Shape;59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2"/>
          <p:cNvSpPr txBox="1"/>
          <p:nvPr>
            <p:ph type="title"/>
          </p:nvPr>
        </p:nvSpPr>
        <p:spPr>
          <a:xfrm>
            <a:off x="0" y="129600"/>
            <a:ext cx="914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BM Plex Sans"/>
                <a:ea typeface="IBM Plex Sans"/>
                <a:cs typeface="IBM Plex Sans"/>
                <a:sym typeface="IBM Plex Sans"/>
              </a:rPr>
              <a:t>Results</a:t>
            </a:r>
            <a:endParaRPr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17" name="Google Shape;217;p22"/>
          <p:cNvSpPr txBox="1"/>
          <p:nvPr>
            <p:ph idx="1" type="body"/>
          </p:nvPr>
        </p:nvSpPr>
        <p:spPr>
          <a:xfrm>
            <a:off x="148575" y="702300"/>
            <a:ext cx="4738200" cy="19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Sans"/>
              <a:buChar char="●"/>
            </a:pP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Yield exponentially decays as -</a:t>
            </a:r>
            <a:r>
              <a:rPr i="1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t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increases.</a:t>
            </a:r>
            <a:endParaRPr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Sans"/>
              <a:buChar char="●"/>
            </a:pP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Yield increases exponentially as the polar angle approaches roughly π.</a:t>
            </a:r>
            <a:endParaRPr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218" name="Google Shape;2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4967" y="74783"/>
            <a:ext cx="3298857" cy="2234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3350" y="2519511"/>
            <a:ext cx="3714975" cy="2515942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2"/>
          <p:cNvSpPr txBox="1"/>
          <p:nvPr/>
        </p:nvSpPr>
        <p:spPr>
          <a:xfrm>
            <a:off x="5620593" y="2764171"/>
            <a:ext cx="242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Polar angle yield distribution for </a:t>
            </a:r>
            <a:r>
              <a:rPr i="1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J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/𝚿π</a:t>
            </a:r>
            <a:r>
              <a:rPr baseline="30000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+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π</a:t>
            </a:r>
            <a:r>
              <a:rPr baseline="30000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-</a:t>
            </a:r>
            <a:endParaRPr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21" name="Google Shape;221;p22"/>
          <p:cNvSpPr txBox="1"/>
          <p:nvPr/>
        </p:nvSpPr>
        <p:spPr>
          <a:xfrm>
            <a:off x="6350025" y="292025"/>
            <a:ext cx="2149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Mandelstam variable 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-</a:t>
            </a:r>
            <a:r>
              <a:rPr i="1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t 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yield for </a:t>
            </a:r>
            <a:r>
              <a:rPr i="1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J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/𝚿π</a:t>
            </a:r>
            <a:r>
              <a:rPr baseline="30000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+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π</a:t>
            </a:r>
            <a:r>
              <a:rPr baseline="30000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-</a:t>
            </a:r>
            <a:endParaRPr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222" name="Google Shape;222;p22"/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-4" y="-4"/>
            <a:ext cx="1244235" cy="6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2"/>
          <p:cNvPicPr preferRelativeResize="0"/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0" y="4435625"/>
            <a:ext cx="857625" cy="70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7117" y="2171576"/>
            <a:ext cx="4500060" cy="2515926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2"/>
          <p:cNvSpPr txBox="1"/>
          <p:nvPr/>
        </p:nvSpPr>
        <p:spPr>
          <a:xfrm>
            <a:off x="1080059" y="2329232"/>
            <a:ext cx="3447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Azimuthal angle yield distribution for </a:t>
            </a:r>
            <a:r>
              <a:rPr i="1"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J</a:t>
            </a:r>
            <a:r>
              <a:rPr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/𝚿π</a:t>
            </a:r>
            <a:r>
              <a:rPr baseline="30000"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+</a:t>
            </a:r>
            <a:r>
              <a:rPr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π</a:t>
            </a:r>
            <a:r>
              <a:rPr baseline="30000"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-</a:t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26" name="Google Shape;22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3"/>
          <p:cNvSpPr txBox="1"/>
          <p:nvPr>
            <p:ph type="title"/>
          </p:nvPr>
        </p:nvSpPr>
        <p:spPr>
          <a:xfrm>
            <a:off x="0" y="8100"/>
            <a:ext cx="9144000" cy="4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BM Plex Sans"/>
                <a:ea typeface="IBM Plex Sans"/>
                <a:cs typeface="IBM Plex Sans"/>
                <a:sym typeface="IBM Plex Sans"/>
              </a:rPr>
              <a:t>Results</a:t>
            </a:r>
            <a:endParaRPr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232" name="Google Shape;23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3725" y="281050"/>
            <a:ext cx="3552200" cy="2405717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3"/>
          <p:cNvSpPr txBox="1"/>
          <p:nvPr/>
        </p:nvSpPr>
        <p:spPr>
          <a:xfrm>
            <a:off x="6782362" y="637387"/>
            <a:ext cx="2012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Q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² yield for </a:t>
            </a:r>
            <a:r>
              <a:rPr i="1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J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/𝚿π</a:t>
            </a:r>
            <a:r>
              <a:rPr baseline="30000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+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π</a:t>
            </a:r>
            <a:r>
              <a:rPr baseline="30000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-</a:t>
            </a:r>
            <a:r>
              <a:rPr i="1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with logarithmic binning</a:t>
            </a:r>
            <a:endParaRPr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234" name="Google Shape;234;p23"/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-4" y="-4"/>
            <a:ext cx="1244235" cy="6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3"/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0" y="4435625"/>
            <a:ext cx="857625" cy="70787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3"/>
          <p:cNvSpPr txBox="1"/>
          <p:nvPr>
            <p:ph idx="1" type="body"/>
          </p:nvPr>
        </p:nvSpPr>
        <p:spPr>
          <a:xfrm>
            <a:off x="4269900" y="2571750"/>
            <a:ext cx="4797900" cy="256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IBM Plex Sans"/>
              <a:buChar char="●"/>
            </a:pPr>
            <a:r>
              <a:rPr lang="en" sz="13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To study particle smearing, we took each event’s mass sum and multiplied it by the sum of 1 and a random Gaussian distribution with a mean of 0 and a standard distribution of 0.07.</a:t>
            </a:r>
            <a:endParaRPr sz="13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111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IBM Plex Sans"/>
              <a:buChar char="●"/>
            </a:pPr>
            <a:r>
              <a:rPr lang="en" sz="13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When accounting for smearing, the </a:t>
            </a:r>
            <a:r>
              <a:rPr i="1" lang="en" sz="13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J</a:t>
            </a:r>
            <a:r>
              <a:rPr lang="en" sz="13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/𝚿π</a:t>
            </a:r>
            <a:r>
              <a:rPr baseline="30000" lang="en" sz="13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+</a:t>
            </a:r>
            <a:r>
              <a:rPr lang="en" sz="13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π</a:t>
            </a:r>
            <a:r>
              <a:rPr baseline="30000" lang="en" sz="13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-</a:t>
            </a:r>
            <a:r>
              <a:rPr lang="en" sz="13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width yield peak is located in the 3.6 &lt; Mass Sum &lt; 3.8 GeV. </a:t>
            </a:r>
            <a:endParaRPr sz="13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111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IBM Plex Sans"/>
              <a:buChar char="●"/>
            </a:pPr>
            <a:r>
              <a:rPr lang="en" sz="13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Nearly all events are </a:t>
            </a:r>
            <a:r>
              <a:rPr i="1" lang="en" sz="13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Q</a:t>
            </a:r>
            <a:r>
              <a:rPr lang="en" sz="13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² &lt; 0.1GeV, the peak is located in the 10</a:t>
            </a:r>
            <a:r>
              <a:rPr baseline="30000" lang="en" sz="13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-5</a:t>
            </a:r>
            <a:r>
              <a:rPr lang="en" sz="13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&lt;</a:t>
            </a:r>
            <a:r>
              <a:rPr i="1" lang="en" sz="13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Q</a:t>
            </a:r>
            <a:r>
              <a:rPr lang="en" sz="13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²&lt;10</a:t>
            </a:r>
            <a:r>
              <a:rPr baseline="30000" lang="en" sz="13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-4</a:t>
            </a:r>
            <a:r>
              <a:rPr lang="en" sz="13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GeV region. This generally agrees with the 4-momentum squared expectations of elSpectro. </a:t>
            </a:r>
            <a:endParaRPr sz="13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111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IBM Plex Sans"/>
              <a:buChar char="●"/>
            </a:pPr>
            <a:r>
              <a:rPr lang="en" sz="13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From the original 10,000 events, 715 resulted in </a:t>
            </a:r>
            <a:r>
              <a:rPr i="1" lang="en" sz="13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J</a:t>
            </a:r>
            <a:r>
              <a:rPr lang="en" sz="13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/𝚿→e</a:t>
            </a:r>
            <a:r>
              <a:rPr baseline="30000" lang="en" sz="13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+</a:t>
            </a:r>
            <a:r>
              <a:rPr lang="en" sz="13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e</a:t>
            </a:r>
            <a:r>
              <a:rPr baseline="30000" lang="en" sz="13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-</a:t>
            </a:r>
            <a:r>
              <a:rPr lang="en" sz="13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. Of those 715, 649 </a:t>
            </a:r>
            <a:r>
              <a:rPr i="1" lang="en" sz="13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J</a:t>
            </a:r>
            <a:r>
              <a:rPr lang="en" sz="13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/𝚿π</a:t>
            </a:r>
            <a:r>
              <a:rPr baseline="30000" lang="en" sz="13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+</a:t>
            </a:r>
            <a:r>
              <a:rPr lang="en" sz="13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π</a:t>
            </a:r>
            <a:r>
              <a:rPr baseline="30000" lang="en" sz="13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-</a:t>
            </a:r>
            <a:r>
              <a:rPr lang="en" sz="13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events are in the |η|&lt;3.5 region, and the rest are in the |η|&gt;3.5 region.</a:t>
            </a:r>
            <a:endParaRPr sz="13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237" name="Google Shape;237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2413" y="615588"/>
            <a:ext cx="4040627" cy="2259051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3"/>
          <p:cNvSpPr txBox="1"/>
          <p:nvPr/>
        </p:nvSpPr>
        <p:spPr>
          <a:xfrm>
            <a:off x="2325700" y="882353"/>
            <a:ext cx="1646700" cy="8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BM Plex Sans"/>
                <a:ea typeface="IBM Plex Sans"/>
                <a:cs typeface="IBM Plex Sans"/>
                <a:sym typeface="IBM Plex Sans"/>
              </a:rPr>
              <a:t>Pseudorapidity yield distribution for </a:t>
            </a:r>
            <a:r>
              <a:rPr i="1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J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/𝚿π</a:t>
            </a:r>
            <a:r>
              <a:rPr baseline="30000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+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π</a:t>
            </a:r>
            <a:r>
              <a:rPr baseline="30000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-</a:t>
            </a:r>
            <a:endParaRPr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239" name="Google Shape;239;p23"/>
          <p:cNvCxnSpPr/>
          <p:nvPr/>
        </p:nvCxnSpPr>
        <p:spPr>
          <a:xfrm rot="10800000">
            <a:off x="2382725" y="841525"/>
            <a:ext cx="0" cy="181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40" name="Google Shape;240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57625" y="2854437"/>
            <a:ext cx="3577687" cy="2000226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3"/>
          <p:cNvSpPr txBox="1"/>
          <p:nvPr/>
        </p:nvSpPr>
        <p:spPr>
          <a:xfrm>
            <a:off x="1169275" y="3099663"/>
            <a:ext cx="1854600" cy="9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BM Plex Sans"/>
                <a:ea typeface="IBM Plex Sans"/>
                <a:cs typeface="IBM Plex Sans"/>
                <a:sym typeface="IBM Plex Sans"/>
              </a:rPr>
              <a:t>Mass sum yield for </a:t>
            </a:r>
            <a:r>
              <a:rPr i="1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J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/𝚿π</a:t>
            </a:r>
            <a:r>
              <a:rPr baseline="30000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+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π</a:t>
            </a:r>
            <a:r>
              <a:rPr baseline="30000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-</a:t>
            </a:r>
            <a:r>
              <a:rPr lang="en">
                <a:latin typeface="IBM Plex Sans"/>
                <a:ea typeface="IBM Plex Sans"/>
                <a:cs typeface="IBM Plex Sans"/>
                <a:sym typeface="IBM Plex Sans"/>
              </a:rPr>
              <a:t> while accounting for smearing</a:t>
            </a:r>
            <a:endParaRPr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42" name="Google Shape;24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4"/>
          <p:cNvSpPr txBox="1"/>
          <p:nvPr>
            <p:ph type="title"/>
          </p:nvPr>
        </p:nvSpPr>
        <p:spPr>
          <a:xfrm>
            <a:off x="311700" y="-88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BM Plex Sans"/>
                <a:ea typeface="IBM Plex Sans"/>
                <a:cs typeface="IBM Plex Sans"/>
                <a:sym typeface="IBM Plex Sans"/>
              </a:rPr>
              <a:t>Results</a:t>
            </a:r>
            <a:endParaRPr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48" name="Google Shape;248;p24"/>
          <p:cNvSpPr txBox="1"/>
          <p:nvPr>
            <p:ph idx="1" type="body"/>
          </p:nvPr>
        </p:nvSpPr>
        <p:spPr>
          <a:xfrm>
            <a:off x="2584750" y="1696100"/>
            <a:ext cx="6288300" cy="310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The </a:t>
            </a:r>
            <a:r>
              <a:rPr lang="en" sz="19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e</a:t>
            </a:r>
            <a:r>
              <a:rPr baseline="30000" lang="en" sz="19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+</a:t>
            </a:r>
            <a:r>
              <a:rPr lang="en" sz="19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, e</a:t>
            </a:r>
            <a:r>
              <a:rPr baseline="30000" lang="en" sz="19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-</a:t>
            </a:r>
            <a:r>
              <a:rPr lang="en" sz="19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, </a:t>
            </a:r>
            <a:r>
              <a:rPr lang="en" sz="19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π</a:t>
            </a:r>
            <a:r>
              <a:rPr baseline="30000" lang="en" sz="19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-</a:t>
            </a:r>
            <a:r>
              <a:rPr lang="en" sz="19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, and π</a:t>
            </a:r>
            <a:r>
              <a:rPr baseline="30000" lang="en" sz="19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+</a:t>
            </a:r>
            <a:r>
              <a:rPr lang="en" sz="19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distributions are concentrated in the central barrel region, as indicated by |η|&lt;1.0.</a:t>
            </a:r>
            <a:endParaRPr sz="19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If XYZ meson decays, the EIC detector is capable of detecting it because e</a:t>
            </a:r>
            <a:r>
              <a:rPr baseline="30000" lang="en" sz="19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+</a:t>
            </a:r>
            <a:r>
              <a:rPr lang="en" sz="19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, e</a:t>
            </a:r>
            <a:r>
              <a:rPr baseline="30000" lang="en" sz="19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-</a:t>
            </a:r>
            <a:r>
              <a:rPr lang="en" sz="19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, π</a:t>
            </a:r>
            <a:r>
              <a:rPr baseline="30000" lang="en" sz="19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-</a:t>
            </a:r>
            <a:r>
              <a:rPr lang="en" sz="19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, and π</a:t>
            </a:r>
            <a:r>
              <a:rPr baseline="30000" lang="en" sz="19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+</a:t>
            </a:r>
            <a:r>
              <a:rPr lang="en" sz="19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are are accepted by the detector in the central barrel region.</a:t>
            </a:r>
            <a:endParaRPr sz="19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249" name="Google Shape;249;p24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-4" y="-4"/>
            <a:ext cx="1244235" cy="6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0575" y="0"/>
            <a:ext cx="3743427" cy="166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71971" y="3403963"/>
            <a:ext cx="3743432" cy="166332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4"/>
          <p:cNvSpPr txBox="1"/>
          <p:nvPr/>
        </p:nvSpPr>
        <p:spPr>
          <a:xfrm>
            <a:off x="7303498" y="261672"/>
            <a:ext cx="14835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Pseudorapidity yield distribution for π</a:t>
            </a:r>
            <a:r>
              <a:rPr baseline="30000"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-</a:t>
            </a:r>
            <a:r>
              <a:rPr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53" name="Google Shape;253;p24"/>
          <p:cNvSpPr txBox="1"/>
          <p:nvPr/>
        </p:nvSpPr>
        <p:spPr>
          <a:xfrm>
            <a:off x="7076814" y="3751081"/>
            <a:ext cx="14835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Pseudorapidity yield distribution for π</a:t>
            </a:r>
            <a:r>
              <a:rPr baseline="30000"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+</a:t>
            </a:r>
            <a:r>
              <a:rPr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54" name="Google Shape;254;p24"/>
          <p:cNvCxnSpPr/>
          <p:nvPr/>
        </p:nvCxnSpPr>
        <p:spPr>
          <a:xfrm rot="10800000">
            <a:off x="7305423" y="166104"/>
            <a:ext cx="0" cy="133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5" name="Google Shape;255;p24"/>
          <p:cNvCxnSpPr/>
          <p:nvPr/>
        </p:nvCxnSpPr>
        <p:spPr>
          <a:xfrm rot="10800000">
            <a:off x="7076814" y="3573213"/>
            <a:ext cx="0" cy="132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56" name="Google Shape;256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2911800"/>
            <a:ext cx="2725627" cy="1523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615600"/>
            <a:ext cx="2725617" cy="1523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4"/>
          <p:cNvPicPr preferRelativeResize="0"/>
          <p:nvPr/>
        </p:nvPicPr>
        <p:blipFill>
          <a:blip r:embed="rId8">
            <a:alphaModFix amt="50000"/>
          </a:blip>
          <a:stretch>
            <a:fillRect/>
          </a:stretch>
        </p:blipFill>
        <p:spPr>
          <a:xfrm>
            <a:off x="0" y="4435625"/>
            <a:ext cx="857625" cy="707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9" name="Google Shape;259;p24"/>
          <p:cNvCxnSpPr/>
          <p:nvPr/>
        </p:nvCxnSpPr>
        <p:spPr>
          <a:xfrm rot="10800000">
            <a:off x="1362800" y="3062750"/>
            <a:ext cx="0" cy="122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0" name="Google Shape;260;p24"/>
          <p:cNvCxnSpPr/>
          <p:nvPr/>
        </p:nvCxnSpPr>
        <p:spPr>
          <a:xfrm rot="10800000">
            <a:off x="1364375" y="766575"/>
            <a:ext cx="0" cy="122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1" name="Google Shape;261;p24"/>
          <p:cNvSpPr txBox="1"/>
          <p:nvPr/>
        </p:nvSpPr>
        <p:spPr>
          <a:xfrm>
            <a:off x="1291200" y="892325"/>
            <a:ext cx="12441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Pseudorapidity yield distribution for e</a:t>
            </a:r>
            <a:r>
              <a:rPr baseline="30000"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-</a:t>
            </a:r>
            <a:r>
              <a:rPr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4"/>
          <p:cNvSpPr txBox="1"/>
          <p:nvPr/>
        </p:nvSpPr>
        <p:spPr>
          <a:xfrm>
            <a:off x="1291200" y="3180775"/>
            <a:ext cx="12441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Pseudorapidity yield distribution for e</a:t>
            </a:r>
            <a:r>
              <a:rPr baseline="30000"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+</a:t>
            </a:r>
            <a:r>
              <a:rPr lang="en" sz="11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endParaRPr sz="11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5"/>
          <p:cNvSpPr txBox="1"/>
          <p:nvPr>
            <p:ph type="title"/>
          </p:nvPr>
        </p:nvSpPr>
        <p:spPr>
          <a:xfrm>
            <a:off x="0" y="433775"/>
            <a:ext cx="914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BM Plex Sans"/>
                <a:ea typeface="IBM Plex Sans"/>
                <a:cs typeface="IBM Plex Sans"/>
                <a:sym typeface="IBM Plex Sans"/>
              </a:rPr>
              <a:t>Conclusions</a:t>
            </a:r>
            <a:endParaRPr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69" name="Google Shape;269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Sans"/>
              <a:buChar char="●"/>
            </a:pP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Dielectron decay (J/Psi) channel detects 2 electrons and 2 pions. Acceptance and cross section depends on efficiency of far back detector stack </a:t>
            </a:r>
            <a:r>
              <a:rPr i="1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Q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² &lt; 1GeV. This was studied in the EIC environment.</a:t>
            </a:r>
            <a:endParaRPr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429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Sans"/>
              <a:buChar char="●"/>
            </a:pP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From the original 10,000 X(3872) events, 715 resulted in </a:t>
            </a:r>
            <a:r>
              <a:rPr i="1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J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/𝚿→e</a:t>
            </a:r>
            <a:r>
              <a:rPr baseline="30000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+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e</a:t>
            </a:r>
            <a:r>
              <a:rPr baseline="30000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-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. Of those 715, 649 </a:t>
            </a:r>
            <a:r>
              <a:rPr i="1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J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/𝚿π</a:t>
            </a:r>
            <a:r>
              <a:rPr baseline="30000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+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π</a:t>
            </a:r>
            <a:r>
              <a:rPr baseline="30000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-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events are in the |η|&lt;3.5 region, and the rest are in the |η|&gt;3.5 region.</a:t>
            </a:r>
            <a:endParaRPr sz="23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Sans"/>
              <a:buChar char="●"/>
            </a:pP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It will require more studies to study the detector response and determine whether the EIC will collect enough statistics to quantify the quantum numbers of X(3872).</a:t>
            </a:r>
            <a:endParaRPr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270" name="Google Shape;270;p25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-4" y="-4"/>
            <a:ext cx="1244235" cy="6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5"/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0" y="4435625"/>
            <a:ext cx="857625" cy="70787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6"/>
          <p:cNvSpPr txBox="1"/>
          <p:nvPr>
            <p:ph type="title"/>
          </p:nvPr>
        </p:nvSpPr>
        <p:spPr>
          <a:xfrm>
            <a:off x="0" y="478800"/>
            <a:ext cx="914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BM Plex Sans"/>
                <a:ea typeface="IBM Plex Sans"/>
                <a:cs typeface="IBM Plex Sans"/>
                <a:sym typeface="IBM Plex Sans"/>
              </a:rPr>
              <a:t>References</a:t>
            </a:r>
            <a:endParaRPr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78" name="Google Shape;278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[1] R. Abdul Khalek et al. </a:t>
            </a:r>
            <a:r>
              <a:rPr i="1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Science Requirements and Detector Concepts for the Electron-Ion Collider: EIC Yellow Report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. 2021. DOI: 10.48550/ARXIV.2103.05419. URL:</a:t>
            </a:r>
            <a:r>
              <a:rPr lang="en"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" u="sng">
                <a:solidFill>
                  <a:schemeClr val="accent5"/>
                </a:solidFill>
                <a:latin typeface="IBM Plex Sans"/>
                <a:ea typeface="IBM Plex Sans"/>
                <a:cs typeface="IBM Plex Sans"/>
                <a:sym typeface="IBM Plex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https://arxiv.org/abs/2103.05419</a:t>
            </a:r>
            <a:r>
              <a:rPr lang="en">
                <a:latin typeface="IBM Plex Sans"/>
                <a:ea typeface="IBM Plex Sans"/>
                <a:cs typeface="IBM Plex Sans"/>
                <a:sym typeface="IBM Plex Sans"/>
              </a:rPr>
              <a:t>.</a:t>
            </a:r>
            <a:endParaRPr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[2] 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IBM Plex Sans"/>
                <a:ea typeface="IBM Plex Sans"/>
                <a:cs typeface="IBM Plex Sans"/>
                <a:sym typeface="IBM Plex Sans"/>
              </a:rPr>
              <a:t>Derek Glazier and Justin Stevens. </a:t>
            </a:r>
            <a:r>
              <a:rPr i="1" lang="en">
                <a:solidFill>
                  <a:srgbClr val="222222"/>
                </a:solidFill>
                <a:highlight>
                  <a:srgbClr val="FFFFFF"/>
                </a:highlight>
                <a:latin typeface="IBM Plex Sans"/>
                <a:ea typeface="IBM Plex Sans"/>
                <a:cs typeface="IBM Plex Sans"/>
                <a:sym typeface="IBM Plex Sans"/>
              </a:rPr>
              <a:t>Charmonium(like) spectroscopy with Energy upgraded CLAS12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IBM Plex Sans"/>
                <a:ea typeface="IBM Plex Sans"/>
                <a:cs typeface="IBM Plex Sans"/>
                <a:sym typeface="IBM Plex Sans"/>
              </a:rPr>
              <a:t>. Hadron Spectroscopy with a CEBAF Energy Upgrade. 2022. URL: </a:t>
            </a:r>
            <a:r>
              <a:rPr lang="en" u="sng">
                <a:solidFill>
                  <a:schemeClr val="hlink"/>
                </a:solidFill>
                <a:latin typeface="IBM Plex Sans"/>
                <a:ea typeface="IBM Plex Sans"/>
                <a:cs typeface="IBM Plex Sans"/>
                <a:sym typeface="IBM Plex Sans"/>
                <a:hlinkClick r:id="rId4"/>
              </a:rPr>
              <a:t>https://indico.jlab.org/event/528/contributions/10014/</a:t>
            </a:r>
            <a:r>
              <a:rPr lang="en">
                <a:latin typeface="IBM Plex Sans"/>
                <a:ea typeface="IBM Plex Sans"/>
                <a:cs typeface="IBM Plex Sans"/>
                <a:sym typeface="IBM Plex Sans"/>
              </a:rPr>
              <a:t>.</a:t>
            </a:r>
            <a:endParaRPr>
              <a:solidFill>
                <a:schemeClr val="accent5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[3] Olsen and Stephen Lars. “XYZ Meson Spectroscopy”. In: (2015). DOI: 10.48550/ARXIV.1511.01589. URL: </a:t>
            </a:r>
            <a:r>
              <a:rPr lang="en" u="sng">
                <a:solidFill>
                  <a:schemeClr val="hlink"/>
                </a:solidFill>
                <a:latin typeface="IBM Plex Sans"/>
                <a:ea typeface="IBM Plex Sans"/>
                <a:cs typeface="IBM Plex Sans"/>
                <a:sym typeface="IBM Plex Sans"/>
                <a:hlinkClick r:id="rId5"/>
              </a:rPr>
              <a:t>https://arxiv.org/abs/1511.01589</a:t>
            </a:r>
            <a:r>
              <a:rPr lang="en">
                <a:latin typeface="IBM Plex Sans"/>
                <a:ea typeface="IBM Plex Sans"/>
                <a:cs typeface="IBM Plex Sans"/>
                <a:sym typeface="IBM Plex Sans"/>
              </a:rPr>
              <a:t>.</a:t>
            </a:r>
            <a:endParaRPr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[4] K. Nakamura and (Particle Data Group). “Review of Particle Physics”. In: </a:t>
            </a:r>
            <a:r>
              <a:rPr i="1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Journal of Physics G: Nuclear and Particle Physics 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37.7A (2010), p. 075021. DOI: 10.1088/0954-3899/37/7A/075021. URL: </a:t>
            </a:r>
            <a:r>
              <a:rPr lang="en" u="sng">
                <a:solidFill>
                  <a:schemeClr val="hlink"/>
                </a:solidFill>
                <a:latin typeface="IBM Plex Sans"/>
                <a:ea typeface="IBM Plex Sans"/>
                <a:cs typeface="IBM Plex Sans"/>
                <a:sym typeface="IBM Plex Sans"/>
                <a:hlinkClick r:id="rId6"/>
              </a:rPr>
              <a:t>https://dx.doi.org/10.1088/0954-3899/37/7A/075021</a:t>
            </a:r>
            <a:r>
              <a:rPr lang="en">
                <a:latin typeface="IBM Plex Sans"/>
                <a:ea typeface="IBM Plex Sans"/>
                <a:cs typeface="IBM Plex Sans"/>
                <a:sym typeface="IBM Plex Sans"/>
              </a:rPr>
              <a:t>. </a:t>
            </a:r>
            <a:endParaRPr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279" name="Google Shape;279;p26"/>
          <p:cNvPicPr preferRelativeResize="0"/>
          <p:nvPr/>
        </p:nvPicPr>
        <p:blipFill>
          <a:blip r:embed="rId7">
            <a:alphaModFix amt="50000"/>
          </a:blip>
          <a:stretch>
            <a:fillRect/>
          </a:stretch>
        </p:blipFill>
        <p:spPr>
          <a:xfrm>
            <a:off x="-4" y="-4"/>
            <a:ext cx="1244235" cy="6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6"/>
          <p:cNvPicPr preferRelativeResize="0"/>
          <p:nvPr/>
        </p:nvPicPr>
        <p:blipFill>
          <a:blip r:embed="rId8">
            <a:alphaModFix amt="50000"/>
          </a:blip>
          <a:stretch>
            <a:fillRect/>
          </a:stretch>
        </p:blipFill>
        <p:spPr>
          <a:xfrm>
            <a:off x="0" y="4435625"/>
            <a:ext cx="857625" cy="707875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603825" y="2662325"/>
            <a:ext cx="5228700" cy="24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Char char="●"/>
            </a:pPr>
            <a:r>
              <a:rPr lang="en" sz="1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T</a:t>
            </a:r>
            <a:r>
              <a:rPr lang="en" sz="1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he Electron-Ion Collider will be completed in </a:t>
            </a:r>
            <a:r>
              <a:rPr lang="en" sz="1000">
                <a:solidFill>
                  <a:srgbClr val="FF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early 2030s</a:t>
            </a:r>
            <a:r>
              <a:rPr lang="en" sz="1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in Long Island, United States [1].</a:t>
            </a:r>
            <a:endParaRPr sz="10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2921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Char char="●"/>
            </a:pPr>
            <a:r>
              <a:rPr lang="en" sz="1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The Electron-Ion Collider User Group is composed of over </a:t>
            </a:r>
            <a:r>
              <a:rPr lang="en" sz="1000">
                <a:solidFill>
                  <a:srgbClr val="FF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1,450 members, 250 institutions, and 33 countries</a:t>
            </a:r>
            <a:r>
              <a:rPr lang="en" sz="1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. </a:t>
            </a:r>
            <a:r>
              <a:rPr lang="en" sz="1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Their goal is to develop a deeper understanding of </a:t>
            </a:r>
            <a:r>
              <a:rPr lang="en" sz="1000">
                <a:solidFill>
                  <a:srgbClr val="FF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spin and spatial structures for protons, neutrons, and light ions</a:t>
            </a:r>
            <a:r>
              <a:rPr lang="en" sz="1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[1].</a:t>
            </a:r>
            <a:endParaRPr sz="10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2921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Char char="●"/>
            </a:pPr>
            <a:r>
              <a:rPr lang="en" sz="1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The EIC will be capable of colliding high-energy particle beams, specifically 275 GeV proton and 18 GeV electron beams together [1].</a:t>
            </a:r>
            <a:endParaRPr sz="10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BM Plex Sans"/>
              <a:buChar char="●"/>
            </a:pPr>
            <a:r>
              <a:rPr lang="en" sz="1000">
                <a:solidFill>
                  <a:srgbClr val="FF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Pseudorapidity</a:t>
            </a:r>
            <a:r>
              <a:rPr lang="en" sz="1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is a coordinate for the </a:t>
            </a:r>
            <a:r>
              <a:rPr lang="en" sz="1000">
                <a:solidFill>
                  <a:srgbClr val="FF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angle between a particle and its respective beam axis</a:t>
            </a:r>
            <a:r>
              <a:rPr lang="en" sz="1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.</a:t>
            </a:r>
            <a:endParaRPr sz="10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i="1" lang="en" sz="1000">
                <a:solidFill>
                  <a:schemeClr val="dk1"/>
                </a:solidFill>
              </a:rPr>
              <a:t>Q</a:t>
            </a:r>
            <a:r>
              <a:rPr lang="en" sz="1000">
                <a:solidFill>
                  <a:schemeClr val="dk1"/>
                </a:solidFill>
              </a:rPr>
              <a:t>² is the </a:t>
            </a:r>
            <a:r>
              <a:rPr lang="en" sz="1000">
                <a:solidFill>
                  <a:srgbClr val="FF0000"/>
                </a:solidFill>
              </a:rPr>
              <a:t>virtuality of the exchanged photon in photon exchange approximation</a:t>
            </a:r>
            <a:r>
              <a:rPr lang="en" sz="1000">
                <a:solidFill>
                  <a:schemeClr val="dk1"/>
                </a:solidFill>
              </a:rPr>
              <a:t>. Given </a:t>
            </a:r>
            <a:r>
              <a:rPr i="1" lang="en" sz="1000">
                <a:solidFill>
                  <a:schemeClr val="dk1"/>
                </a:solidFill>
              </a:rPr>
              <a:t>q</a:t>
            </a:r>
            <a:r>
              <a:rPr lang="en" sz="1000">
                <a:solidFill>
                  <a:schemeClr val="dk1"/>
                </a:solidFill>
              </a:rPr>
              <a:t> is the four-momentum of the virtual photon, </a:t>
            </a:r>
            <a:r>
              <a:rPr i="1" lang="en" sz="1000">
                <a:solidFill>
                  <a:schemeClr val="dk1"/>
                </a:solidFill>
              </a:rPr>
              <a:t>Q</a:t>
            </a:r>
            <a:r>
              <a:rPr lang="en" sz="1000">
                <a:solidFill>
                  <a:schemeClr val="dk1"/>
                </a:solidFill>
              </a:rPr>
              <a:t>² = -</a:t>
            </a:r>
            <a:r>
              <a:rPr i="1" lang="en" sz="1000">
                <a:solidFill>
                  <a:schemeClr val="dk1"/>
                </a:solidFill>
              </a:rPr>
              <a:t>q</a:t>
            </a:r>
            <a:r>
              <a:rPr lang="en" sz="1000">
                <a:solidFill>
                  <a:schemeClr val="dk1"/>
                </a:solidFill>
              </a:rPr>
              <a:t>².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The Bjorken scaling variable </a:t>
            </a:r>
            <a:r>
              <a:rPr i="1" lang="en" sz="1000">
                <a:solidFill>
                  <a:schemeClr val="dk1"/>
                </a:solidFill>
              </a:rPr>
              <a:t>x</a:t>
            </a:r>
            <a:r>
              <a:rPr lang="en" sz="1000">
                <a:solidFill>
                  <a:schemeClr val="dk1"/>
                </a:solidFill>
              </a:rPr>
              <a:t> is the </a:t>
            </a:r>
            <a:r>
              <a:rPr lang="en" sz="1000">
                <a:solidFill>
                  <a:srgbClr val="FF0000"/>
                </a:solidFill>
              </a:rPr>
              <a:t>inelastic scattering cross-section</a:t>
            </a:r>
            <a:r>
              <a:rPr lang="en" sz="1000">
                <a:solidFill>
                  <a:schemeClr val="dk1"/>
                </a:solidFill>
              </a:rPr>
              <a:t>.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i="1" lang="en" sz="1000">
                <a:solidFill>
                  <a:schemeClr val="dk1"/>
                </a:solidFill>
              </a:rPr>
              <a:t>t</a:t>
            </a:r>
            <a:r>
              <a:rPr lang="en" sz="1000">
                <a:solidFill>
                  <a:schemeClr val="dk1"/>
                </a:solidFill>
              </a:rPr>
              <a:t> is the </a:t>
            </a:r>
            <a:r>
              <a:rPr lang="en" sz="1000">
                <a:solidFill>
                  <a:srgbClr val="FF0000"/>
                </a:solidFill>
              </a:rPr>
              <a:t>square of the four-momentum transfer</a:t>
            </a:r>
            <a:r>
              <a:rPr lang="en" sz="1000">
                <a:solidFill>
                  <a:schemeClr val="dk1"/>
                </a:solidFill>
              </a:rPr>
              <a:t>.</a:t>
            </a:r>
            <a:endParaRPr sz="10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4750" y="110975"/>
            <a:ext cx="4050214" cy="2158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302" y="751025"/>
            <a:ext cx="2808907" cy="318056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542850" y="4062323"/>
            <a:ext cx="285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EIC Schematic [1]</a:t>
            </a:r>
            <a:endParaRPr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4324788" y="2269850"/>
            <a:ext cx="405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EIC Detector Schematics for Pseudorapidity [1]</a:t>
            </a:r>
            <a:endParaRPr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0" y="4435625"/>
            <a:ext cx="857625" cy="70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-4" y="-4"/>
            <a:ext cx="1244235" cy="6156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BM Plex Sans"/>
                <a:ea typeface="IBM Plex Sans"/>
                <a:cs typeface="IBM Plex Sans"/>
                <a:sym typeface="IBM Plex Sans"/>
              </a:rPr>
              <a:t>BNL</a:t>
            </a:r>
            <a:endParaRPr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72" name="Google Shape;7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0" y="65900"/>
            <a:ext cx="914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BM Plex Sans"/>
                <a:ea typeface="IBM Plex Sans"/>
                <a:cs typeface="IBM Plex Sans"/>
                <a:sym typeface="IBM Plex Sans"/>
              </a:rPr>
              <a:t>X(3872) Background</a:t>
            </a:r>
            <a:endParaRPr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500975" y="2329275"/>
            <a:ext cx="4424100" cy="262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●"/>
            </a:pPr>
            <a:r>
              <a:rPr lang="en" sz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We wanted to investigate the </a:t>
            </a:r>
            <a:r>
              <a:rPr lang="en" sz="1200">
                <a:solidFill>
                  <a:srgbClr val="FF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X(3872) exotic meson candidate</a:t>
            </a:r>
            <a:r>
              <a:rPr lang="en" sz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and if further exploration of it at the future EIC would be viable.</a:t>
            </a:r>
            <a:endParaRPr sz="12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●"/>
            </a:pPr>
            <a:r>
              <a:rPr lang="en" sz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X(3872) is believed to possibly contain </a:t>
            </a:r>
            <a:r>
              <a:rPr lang="en" sz="1200">
                <a:solidFill>
                  <a:srgbClr val="FF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4 quarks, an anomaly of the Standard Model</a:t>
            </a:r>
            <a:r>
              <a:rPr lang="en" sz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, but requires further investigation.</a:t>
            </a:r>
            <a:endParaRPr sz="12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●"/>
            </a:pPr>
            <a:r>
              <a:rPr lang="en" sz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To investigate how X(3872) may behave at the future EIC, we simulated </a:t>
            </a:r>
            <a:r>
              <a:rPr lang="en" sz="1200">
                <a:solidFill>
                  <a:srgbClr val="FF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Deep Inelastic Scattering</a:t>
            </a:r>
            <a:r>
              <a:rPr lang="en" sz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[1].</a:t>
            </a:r>
            <a:endParaRPr sz="12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BM Plex Sans"/>
              <a:buChar char="●"/>
            </a:pPr>
            <a:r>
              <a:rPr lang="en" sz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At last year’s Hadron Spectroscopy with CEBAF Energy Update, Derek Glazier and Justin Stevens presented research on X(3872) including production rates, branch ratios, and photoproduction cross sections. [2]</a:t>
            </a:r>
            <a:endParaRPr sz="12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6325" y="638600"/>
            <a:ext cx="4131950" cy="299209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/>
          <p:nvPr/>
        </p:nvSpPr>
        <p:spPr>
          <a:xfrm>
            <a:off x="4696325" y="3880675"/>
            <a:ext cx="4131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Deep Inelastic Scattering for </a:t>
            </a:r>
            <a:endParaRPr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X(3872) Production</a:t>
            </a:r>
            <a:endParaRPr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-4" y="-4"/>
            <a:ext cx="1244235" cy="6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0" y="4435625"/>
            <a:ext cx="857625" cy="70787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/>
          <p:nvPr/>
        </p:nvSpPr>
        <p:spPr>
          <a:xfrm>
            <a:off x="2110716" y="767850"/>
            <a:ext cx="472800" cy="4728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5"/>
          <p:cNvSpPr/>
          <p:nvPr/>
        </p:nvSpPr>
        <p:spPr>
          <a:xfrm>
            <a:off x="2720316" y="767850"/>
            <a:ext cx="472800" cy="4728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5"/>
          <p:cNvSpPr/>
          <p:nvPr/>
        </p:nvSpPr>
        <p:spPr>
          <a:xfrm>
            <a:off x="2110716" y="1453650"/>
            <a:ext cx="472800" cy="4728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5"/>
          <p:cNvSpPr/>
          <p:nvPr/>
        </p:nvSpPr>
        <p:spPr>
          <a:xfrm>
            <a:off x="2720316" y="1453650"/>
            <a:ext cx="472800" cy="4728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5"/>
          <p:cNvSpPr txBox="1"/>
          <p:nvPr/>
        </p:nvSpPr>
        <p:spPr>
          <a:xfrm>
            <a:off x="2110716" y="1463800"/>
            <a:ext cx="4728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u</a:t>
            </a:r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2720316" y="1463800"/>
            <a:ext cx="4728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uࠡ</a:t>
            </a:r>
            <a:endParaRPr/>
          </a:p>
        </p:txBody>
      </p:sp>
      <p:sp>
        <p:nvSpPr>
          <p:cNvPr id="89" name="Google Shape;89;p15"/>
          <p:cNvSpPr txBox="1"/>
          <p:nvPr/>
        </p:nvSpPr>
        <p:spPr>
          <a:xfrm>
            <a:off x="2720316" y="787638"/>
            <a:ext cx="4728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cࠡ</a:t>
            </a:r>
            <a:endParaRPr/>
          </a:p>
        </p:txBody>
      </p:sp>
      <p:sp>
        <p:nvSpPr>
          <p:cNvPr id="90" name="Google Shape;90;p15"/>
          <p:cNvSpPr txBox="1"/>
          <p:nvPr/>
        </p:nvSpPr>
        <p:spPr>
          <a:xfrm>
            <a:off x="2110716" y="787638"/>
            <a:ext cx="4728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c</a:t>
            </a:r>
            <a:endParaRPr/>
          </a:p>
        </p:txBody>
      </p:sp>
      <p:sp>
        <p:nvSpPr>
          <p:cNvPr id="91" name="Google Shape;91;p15"/>
          <p:cNvSpPr txBox="1"/>
          <p:nvPr/>
        </p:nvSpPr>
        <p:spPr>
          <a:xfrm>
            <a:off x="857625" y="1912875"/>
            <a:ext cx="35886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BM Plex Sans"/>
                <a:ea typeface="IBM Plex Sans"/>
                <a:cs typeface="IBM Plex Sans"/>
                <a:sym typeface="IBM Plex Sans"/>
              </a:rPr>
              <a:t>Quark Composition of X(3872)</a:t>
            </a:r>
            <a:endParaRPr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92" name="Google Shape;9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title"/>
          </p:nvPr>
        </p:nvSpPr>
        <p:spPr>
          <a:xfrm>
            <a:off x="6900" y="445025"/>
            <a:ext cx="914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BM Plex Sans"/>
                <a:ea typeface="IBM Plex Sans"/>
                <a:cs typeface="IBM Plex Sans"/>
                <a:sym typeface="IBM Plex Sans"/>
              </a:rPr>
              <a:t>Fun4All and Other Applications</a:t>
            </a:r>
            <a:endParaRPr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5047950" y="1076275"/>
            <a:ext cx="4012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Sans"/>
              <a:buChar char="●"/>
            </a:pPr>
            <a:r>
              <a:rPr lang="en">
                <a:solidFill>
                  <a:srgbClr val="FF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Fun4All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is a </a:t>
            </a:r>
            <a:r>
              <a:rPr lang="en">
                <a:solidFill>
                  <a:srgbClr val="FF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data simulation &amp; analysis framework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. It was originally developed for the sPHENIX collaboration.</a:t>
            </a:r>
            <a:endParaRPr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Sans"/>
              <a:buChar char="●"/>
            </a:pP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We used </a:t>
            </a:r>
            <a:r>
              <a:rPr lang="en">
                <a:solidFill>
                  <a:srgbClr val="6AA84F"/>
                </a:solidFill>
                <a:latin typeface="IBM Plex Sans"/>
                <a:ea typeface="IBM Plex Sans"/>
                <a:cs typeface="IBM Plex Sans"/>
                <a:sym typeface="IBM Plex Sans"/>
              </a:rPr>
              <a:t>Oracle VM VirtualBox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, a </a:t>
            </a:r>
            <a:r>
              <a:rPr lang="en">
                <a:solidFill>
                  <a:srgbClr val="6AA84F"/>
                </a:solidFill>
                <a:latin typeface="IBM Plex Sans"/>
                <a:ea typeface="IBM Plex Sans"/>
                <a:cs typeface="IBM Plex Sans"/>
                <a:sym typeface="IBM Plex Sans"/>
              </a:rPr>
              <a:t>virtual machine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optimized for the Ubuntu 20.04.LTS operating system.</a:t>
            </a:r>
            <a:endParaRPr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Sans"/>
              <a:buChar char="●"/>
            </a:pP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We used the </a:t>
            </a:r>
            <a:r>
              <a:rPr lang="en">
                <a:solidFill>
                  <a:srgbClr val="0000FF"/>
                </a:solidFill>
                <a:latin typeface="IBM Plex Sans"/>
                <a:ea typeface="IBM Plex Sans"/>
                <a:cs typeface="IBM Plex Sans"/>
                <a:sym typeface="IBM Plex Sans"/>
              </a:rPr>
              <a:t>Singularity container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and within that container used </a:t>
            </a:r>
            <a:r>
              <a:rPr lang="en">
                <a:solidFill>
                  <a:srgbClr val="0000FF"/>
                </a:solidFill>
                <a:latin typeface="IBM Plex Sans"/>
                <a:ea typeface="IBM Plex Sans"/>
                <a:cs typeface="IBM Plex Sans"/>
                <a:sym typeface="IBM Plex Sans"/>
              </a:rPr>
              <a:t>PYTHIA, elSpectro, and ROOT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.</a:t>
            </a:r>
            <a:endParaRPr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-4" y="-4"/>
            <a:ext cx="1244235" cy="6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/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0" y="4435625"/>
            <a:ext cx="857625" cy="70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93475" y="2278000"/>
            <a:ext cx="2306350" cy="230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0100" y="1354063"/>
            <a:ext cx="1984195" cy="200423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6"/>
          <p:cNvSpPr txBox="1"/>
          <p:nvPr/>
        </p:nvSpPr>
        <p:spPr>
          <a:xfrm>
            <a:off x="560100" y="3684850"/>
            <a:ext cx="1984200" cy="4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Singularity logo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04" name="Google Shape;104;p16"/>
          <p:cNvSpPr txBox="1"/>
          <p:nvPr/>
        </p:nvSpPr>
        <p:spPr>
          <a:xfrm>
            <a:off x="2793550" y="4582275"/>
            <a:ext cx="2306400" cy="4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</a:rPr>
              <a:t>Oracle VM Virtualbox </a:t>
            </a:r>
            <a:r>
              <a:rPr lang="en">
                <a:solidFill>
                  <a:srgbClr val="6AA84F"/>
                </a:solidFill>
              </a:rPr>
              <a:t>logo</a:t>
            </a:r>
            <a:endParaRPr>
              <a:solidFill>
                <a:srgbClr val="6AA84F"/>
              </a:solidFill>
            </a:endParaRPr>
          </a:p>
        </p:txBody>
      </p:sp>
      <p:sp>
        <p:nvSpPr>
          <p:cNvPr id="105" name="Google Shape;10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type="title"/>
          </p:nvPr>
        </p:nvSpPr>
        <p:spPr>
          <a:xfrm>
            <a:off x="0" y="61425"/>
            <a:ext cx="914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latin typeface="IBM Plex Sans"/>
                <a:ea typeface="IBM Plex Sans"/>
                <a:cs typeface="IBM Plex Sans"/>
                <a:sym typeface="IBM Plex Sans"/>
              </a:rPr>
              <a:t>Fun4All and Other Applications, cont.</a:t>
            </a:r>
            <a:endParaRPr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11" name="Google Shape;111;p17"/>
          <p:cNvSpPr txBox="1"/>
          <p:nvPr>
            <p:ph idx="1" type="body"/>
          </p:nvPr>
        </p:nvSpPr>
        <p:spPr>
          <a:xfrm>
            <a:off x="311700" y="1152475"/>
            <a:ext cx="4338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Sans"/>
              <a:buChar char="●"/>
            </a:pP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PYTHIA is a program capable of simulating </a:t>
            </a:r>
            <a:r>
              <a:rPr lang="en">
                <a:solidFill>
                  <a:srgbClr val="FF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high energy collisions of particles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.</a:t>
            </a:r>
            <a:endParaRPr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Sans"/>
              <a:buChar char="●"/>
            </a:pP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elSpectro is an event generator framework for </a:t>
            </a:r>
            <a:r>
              <a:rPr lang="en">
                <a:solidFill>
                  <a:srgbClr val="6AA84F"/>
                </a:solidFill>
                <a:latin typeface="IBM Plex Sans"/>
                <a:ea typeface="IBM Plex Sans"/>
                <a:cs typeface="IBM Plex Sans"/>
                <a:sym typeface="IBM Plex Sans"/>
              </a:rPr>
              <a:t>applying spectroscopy into electroproduction and photoproduction reactions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.</a:t>
            </a:r>
            <a:endParaRPr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Sans"/>
              <a:buChar char="●"/>
            </a:pP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ROOT is used for high-energy physics problems as an </a:t>
            </a:r>
            <a:r>
              <a:rPr lang="en">
                <a:solidFill>
                  <a:srgbClr val="0000FF"/>
                </a:solidFill>
                <a:latin typeface="IBM Plex Sans"/>
                <a:ea typeface="IBM Plex Sans"/>
                <a:cs typeface="IBM Plex Sans"/>
                <a:sym typeface="IBM Plex Sans"/>
              </a:rPr>
              <a:t>open-source analysis framework using C++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.</a:t>
            </a:r>
            <a:endParaRPr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112" name="Google Shape;112;p17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-4" y="-4"/>
            <a:ext cx="1244235" cy="6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7"/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0" y="4435625"/>
            <a:ext cx="857625" cy="70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63101" y="663750"/>
            <a:ext cx="1871949" cy="188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35800" y="2597125"/>
            <a:ext cx="3566126" cy="208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/>
          <p:nvPr/>
        </p:nvSpPr>
        <p:spPr>
          <a:xfrm>
            <a:off x="7520550" y="983675"/>
            <a:ext cx="16017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7"/>
          <p:cNvSpPr txBox="1"/>
          <p:nvPr/>
        </p:nvSpPr>
        <p:spPr>
          <a:xfrm>
            <a:off x="7128350" y="1261625"/>
            <a:ext cx="1800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PYTHIA</a:t>
            </a:r>
            <a:endParaRPr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logo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5235800" y="4725475"/>
            <a:ext cx="35661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ROOT logo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19" name="Google Shape;11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/>
          <p:nvPr>
            <p:ph type="title"/>
          </p:nvPr>
        </p:nvSpPr>
        <p:spPr>
          <a:xfrm>
            <a:off x="0" y="377500"/>
            <a:ext cx="914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BM Plex Sans"/>
                <a:ea typeface="IBM Plex Sans"/>
                <a:cs typeface="IBM Plex Sans"/>
                <a:sym typeface="IBM Plex Sans"/>
              </a:rPr>
              <a:t>Setup</a:t>
            </a:r>
            <a:endParaRPr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25" name="Google Shape;125;p18"/>
          <p:cNvSpPr txBox="1"/>
          <p:nvPr>
            <p:ph idx="1" type="body"/>
          </p:nvPr>
        </p:nvSpPr>
        <p:spPr>
          <a:xfrm>
            <a:off x="1607100" y="1152475"/>
            <a:ext cx="5904300" cy="195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IBM Plex Sans"/>
              <a:buChar char="●"/>
            </a:pP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We would like to study the acceptance of X(3872)’s decay in the ECCE detector proposal, so we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generated </a:t>
            </a:r>
            <a:r>
              <a:rPr lang="en">
                <a:solidFill>
                  <a:srgbClr val="FF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10,000 events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.</a:t>
            </a:r>
            <a:endParaRPr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IBM Plex Sans"/>
              <a:buChar char="●"/>
            </a:pP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X(3872) has a width of </a:t>
            </a:r>
            <a:r>
              <a:rPr lang="en">
                <a:solidFill>
                  <a:srgbClr val="FF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3871.68±0.17MeV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and quantum 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numbers </a:t>
            </a:r>
            <a:r>
              <a:rPr i="1" lang="en">
                <a:solidFill>
                  <a:srgbClr val="FF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J</a:t>
            </a:r>
            <a:r>
              <a:rPr baseline="30000" i="1" lang="en">
                <a:solidFill>
                  <a:srgbClr val="FF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PC</a:t>
            </a:r>
            <a:r>
              <a:rPr lang="en">
                <a:solidFill>
                  <a:srgbClr val="FF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= 1</a:t>
            </a:r>
            <a:r>
              <a:rPr baseline="30000" lang="en">
                <a:solidFill>
                  <a:srgbClr val="FF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++</a:t>
            </a:r>
            <a:r>
              <a:rPr i="1" lang="en">
                <a:solidFill>
                  <a:srgbClr val="FF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[3]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.</a:t>
            </a:r>
            <a:endParaRPr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IBM Plex Sans"/>
              <a:buChar char="●"/>
            </a:pP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We focused on the </a:t>
            </a:r>
            <a:r>
              <a:rPr lang="en">
                <a:solidFill>
                  <a:srgbClr val="FF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X(3872)→</a:t>
            </a:r>
            <a:r>
              <a:rPr i="1" lang="en">
                <a:solidFill>
                  <a:srgbClr val="FF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J</a:t>
            </a:r>
            <a:r>
              <a:rPr lang="en">
                <a:solidFill>
                  <a:srgbClr val="FF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/𝚿π</a:t>
            </a:r>
            <a:r>
              <a:rPr baseline="30000" lang="en">
                <a:solidFill>
                  <a:srgbClr val="FF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+</a:t>
            </a:r>
            <a:r>
              <a:rPr lang="en">
                <a:solidFill>
                  <a:srgbClr val="FF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π</a:t>
            </a:r>
            <a:r>
              <a:rPr baseline="30000" lang="en">
                <a:solidFill>
                  <a:srgbClr val="FF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-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decay channel.</a:t>
            </a:r>
            <a:endParaRPr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126" name="Google Shape;126;p18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-4" y="-4"/>
            <a:ext cx="1244235" cy="6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8"/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0" y="4435625"/>
            <a:ext cx="857625" cy="707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8"/>
          <p:cNvSpPr/>
          <p:nvPr/>
        </p:nvSpPr>
        <p:spPr>
          <a:xfrm>
            <a:off x="2615816" y="3187975"/>
            <a:ext cx="472800" cy="4728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8"/>
          <p:cNvSpPr/>
          <p:nvPr/>
        </p:nvSpPr>
        <p:spPr>
          <a:xfrm>
            <a:off x="3225416" y="3187975"/>
            <a:ext cx="472800" cy="4728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8"/>
          <p:cNvSpPr/>
          <p:nvPr/>
        </p:nvSpPr>
        <p:spPr>
          <a:xfrm>
            <a:off x="2615816" y="3873775"/>
            <a:ext cx="472800" cy="4728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8"/>
          <p:cNvSpPr/>
          <p:nvPr/>
        </p:nvSpPr>
        <p:spPr>
          <a:xfrm>
            <a:off x="3225416" y="3873775"/>
            <a:ext cx="472800" cy="4728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8"/>
          <p:cNvSpPr txBox="1"/>
          <p:nvPr/>
        </p:nvSpPr>
        <p:spPr>
          <a:xfrm>
            <a:off x="2615816" y="3883925"/>
            <a:ext cx="4728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u</a:t>
            </a:r>
            <a:endParaRPr/>
          </a:p>
        </p:txBody>
      </p:sp>
      <p:sp>
        <p:nvSpPr>
          <p:cNvPr id="133" name="Google Shape;133;p18"/>
          <p:cNvSpPr txBox="1"/>
          <p:nvPr/>
        </p:nvSpPr>
        <p:spPr>
          <a:xfrm>
            <a:off x="3225416" y="3883925"/>
            <a:ext cx="4728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uࠡ</a:t>
            </a:r>
            <a:endParaRPr/>
          </a:p>
        </p:txBody>
      </p:sp>
      <p:sp>
        <p:nvSpPr>
          <p:cNvPr id="134" name="Google Shape;134;p18"/>
          <p:cNvSpPr txBox="1"/>
          <p:nvPr/>
        </p:nvSpPr>
        <p:spPr>
          <a:xfrm>
            <a:off x="3225416" y="3207763"/>
            <a:ext cx="4728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cࠡ</a:t>
            </a:r>
            <a:endParaRPr/>
          </a:p>
        </p:txBody>
      </p:sp>
      <p:sp>
        <p:nvSpPr>
          <p:cNvPr id="135" name="Google Shape;135;p18"/>
          <p:cNvSpPr txBox="1"/>
          <p:nvPr/>
        </p:nvSpPr>
        <p:spPr>
          <a:xfrm>
            <a:off x="2615816" y="3207763"/>
            <a:ext cx="4728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c</a:t>
            </a:r>
            <a:endParaRPr/>
          </a:p>
        </p:txBody>
      </p:sp>
      <p:sp>
        <p:nvSpPr>
          <p:cNvPr id="136" name="Google Shape;136;p18"/>
          <p:cNvSpPr/>
          <p:nvPr/>
        </p:nvSpPr>
        <p:spPr>
          <a:xfrm>
            <a:off x="4861191" y="3187975"/>
            <a:ext cx="472800" cy="4728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8"/>
          <p:cNvSpPr/>
          <p:nvPr/>
        </p:nvSpPr>
        <p:spPr>
          <a:xfrm>
            <a:off x="5470791" y="3187975"/>
            <a:ext cx="472800" cy="4728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8"/>
          <p:cNvSpPr/>
          <p:nvPr/>
        </p:nvSpPr>
        <p:spPr>
          <a:xfrm>
            <a:off x="4861191" y="3873775"/>
            <a:ext cx="472800" cy="4728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8"/>
          <p:cNvSpPr/>
          <p:nvPr/>
        </p:nvSpPr>
        <p:spPr>
          <a:xfrm>
            <a:off x="5470791" y="3873775"/>
            <a:ext cx="472800" cy="4728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8"/>
          <p:cNvSpPr txBox="1"/>
          <p:nvPr/>
        </p:nvSpPr>
        <p:spPr>
          <a:xfrm>
            <a:off x="4861191" y="3883925"/>
            <a:ext cx="4728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π</a:t>
            </a:r>
            <a:r>
              <a:rPr baseline="30000" lang="en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+</a:t>
            </a:r>
            <a:endParaRPr/>
          </a:p>
        </p:txBody>
      </p:sp>
      <p:sp>
        <p:nvSpPr>
          <p:cNvPr id="141" name="Google Shape;141;p18"/>
          <p:cNvSpPr txBox="1"/>
          <p:nvPr/>
        </p:nvSpPr>
        <p:spPr>
          <a:xfrm>
            <a:off x="5470791" y="3883925"/>
            <a:ext cx="4728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π</a:t>
            </a:r>
            <a:r>
              <a:rPr baseline="30000" lang="en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-</a:t>
            </a:r>
            <a:endParaRPr/>
          </a:p>
        </p:txBody>
      </p:sp>
      <p:sp>
        <p:nvSpPr>
          <p:cNvPr id="142" name="Google Shape;142;p18"/>
          <p:cNvSpPr txBox="1"/>
          <p:nvPr/>
        </p:nvSpPr>
        <p:spPr>
          <a:xfrm>
            <a:off x="5470791" y="3207763"/>
            <a:ext cx="4728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cࠡ</a:t>
            </a:r>
            <a:endParaRPr/>
          </a:p>
        </p:txBody>
      </p:sp>
      <p:sp>
        <p:nvSpPr>
          <p:cNvPr id="143" name="Google Shape;143;p18"/>
          <p:cNvSpPr txBox="1"/>
          <p:nvPr/>
        </p:nvSpPr>
        <p:spPr>
          <a:xfrm>
            <a:off x="4861191" y="3207763"/>
            <a:ext cx="4728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c</a:t>
            </a:r>
            <a:endParaRPr/>
          </a:p>
        </p:txBody>
      </p:sp>
      <p:cxnSp>
        <p:nvCxnSpPr>
          <p:cNvPr id="144" name="Google Shape;144;p18"/>
          <p:cNvCxnSpPr/>
          <p:nvPr/>
        </p:nvCxnSpPr>
        <p:spPr>
          <a:xfrm>
            <a:off x="3806850" y="3767025"/>
            <a:ext cx="889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5" name="Google Shape;145;p18"/>
          <p:cNvSpPr txBox="1"/>
          <p:nvPr/>
        </p:nvSpPr>
        <p:spPr>
          <a:xfrm>
            <a:off x="2615825" y="4529900"/>
            <a:ext cx="3327600" cy="2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The 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X(3872)→</a:t>
            </a:r>
            <a:r>
              <a:rPr i="1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J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/𝚿π</a:t>
            </a:r>
            <a:r>
              <a:rPr baseline="30000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+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π</a:t>
            </a:r>
            <a:r>
              <a:rPr baseline="30000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-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decay</a:t>
            </a:r>
            <a:endParaRPr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146" name="Google Shape;146;p18"/>
          <p:cNvCxnSpPr>
            <a:stCxn id="142" idx="1"/>
            <a:endCxn id="143" idx="3"/>
          </p:cNvCxnSpPr>
          <p:nvPr/>
        </p:nvCxnSpPr>
        <p:spPr>
          <a:xfrm rot="10800000">
            <a:off x="5333991" y="3415963"/>
            <a:ext cx="136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7" name="Google Shape;14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 txBox="1"/>
          <p:nvPr>
            <p:ph type="title"/>
          </p:nvPr>
        </p:nvSpPr>
        <p:spPr>
          <a:xfrm>
            <a:off x="0" y="276200"/>
            <a:ext cx="914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BM Plex Sans"/>
                <a:ea typeface="IBM Plex Sans"/>
                <a:cs typeface="IBM Plex Sans"/>
                <a:sym typeface="IBM Plex Sans"/>
              </a:rPr>
              <a:t>Setup</a:t>
            </a:r>
            <a:endParaRPr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53" name="Google Shape;153;p19"/>
          <p:cNvSpPr txBox="1"/>
          <p:nvPr>
            <p:ph idx="1" type="body"/>
          </p:nvPr>
        </p:nvSpPr>
        <p:spPr>
          <a:xfrm>
            <a:off x="137300" y="1152475"/>
            <a:ext cx="6437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Sans"/>
              <a:buChar char="●"/>
            </a:pP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A </a:t>
            </a:r>
            <a:r>
              <a:rPr i="1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J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/𝚿π</a:t>
            </a:r>
            <a:r>
              <a:rPr baseline="30000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+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π</a:t>
            </a:r>
            <a:r>
              <a:rPr baseline="30000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-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event occurs in our detector if e</a:t>
            </a:r>
            <a:r>
              <a:rPr baseline="30000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+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, e</a:t>
            </a:r>
            <a:r>
              <a:rPr baseline="30000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-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, π</a:t>
            </a:r>
            <a:r>
              <a:rPr baseline="30000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+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, and π</a:t>
            </a:r>
            <a:r>
              <a:rPr baseline="30000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-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are detected.</a:t>
            </a:r>
            <a:endParaRPr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Sans"/>
              <a:buChar char="●"/>
            </a:pP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This is because ECCE detector is capable of measuring e</a:t>
            </a:r>
            <a:r>
              <a:rPr baseline="30000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+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e</a:t>
            </a:r>
            <a:r>
              <a:rPr baseline="30000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-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and identifying π</a:t>
            </a:r>
            <a:r>
              <a:rPr baseline="30000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+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π</a:t>
            </a:r>
            <a:r>
              <a:rPr baseline="30000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-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in the central arm. Additionally, (5.94±0.06)% of </a:t>
            </a:r>
            <a:r>
              <a:rPr i="1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J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/𝚿, </a:t>
            </a:r>
            <a:r>
              <a:rPr i="1" lang="en">
                <a:solidFill>
                  <a:srgbClr val="FF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J</a:t>
            </a:r>
            <a:r>
              <a:rPr lang="en">
                <a:solidFill>
                  <a:srgbClr val="FF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/𝚿→e</a:t>
            </a:r>
            <a:r>
              <a:rPr baseline="30000" lang="en">
                <a:solidFill>
                  <a:srgbClr val="FF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+</a:t>
            </a:r>
            <a:r>
              <a:rPr lang="en">
                <a:solidFill>
                  <a:srgbClr val="FF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e</a:t>
            </a:r>
            <a:r>
              <a:rPr baseline="30000" lang="en">
                <a:solidFill>
                  <a:srgbClr val="FF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-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[4].</a:t>
            </a:r>
            <a:endParaRPr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Sans"/>
              <a:buChar char="●"/>
            </a:pP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Given the beam width is σ, with σ</a:t>
            </a:r>
            <a:r>
              <a:rPr baseline="-25000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x 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= 1.25 cm, σ</a:t>
            </a:r>
            <a:r>
              <a:rPr baseline="-25000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y 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= 0.5 cm, the proton signal is located in the Roman Pot cut with a boundary cut of 10σ. |x| &lt; 12.5 cm, |y| &lt; 5.0 cm.</a:t>
            </a:r>
            <a:endParaRPr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Sans"/>
              <a:buChar char="●"/>
            </a:pP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The EIC detectors are located in the |η|&lt;3.5 region.</a:t>
            </a:r>
            <a:endParaRPr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154" name="Google Shape;154;p19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-4" y="-4"/>
            <a:ext cx="1244235" cy="6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9"/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0" y="4435625"/>
            <a:ext cx="857625" cy="707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9"/>
          <p:cNvSpPr txBox="1"/>
          <p:nvPr/>
        </p:nvSpPr>
        <p:spPr>
          <a:xfrm>
            <a:off x="6895425" y="2720450"/>
            <a:ext cx="1692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The </a:t>
            </a:r>
            <a:r>
              <a:rPr i="1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J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/𝚿→e</a:t>
            </a:r>
            <a:r>
              <a:rPr baseline="30000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+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e</a:t>
            </a:r>
            <a:r>
              <a:rPr baseline="30000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-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decay</a:t>
            </a:r>
            <a:endParaRPr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57" name="Google Shape;157;p19"/>
          <p:cNvSpPr/>
          <p:nvPr/>
        </p:nvSpPr>
        <p:spPr>
          <a:xfrm>
            <a:off x="7200225" y="893300"/>
            <a:ext cx="472800" cy="4728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9"/>
          <p:cNvSpPr/>
          <p:nvPr/>
        </p:nvSpPr>
        <p:spPr>
          <a:xfrm>
            <a:off x="7809825" y="893300"/>
            <a:ext cx="472800" cy="4728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9"/>
          <p:cNvSpPr/>
          <p:nvPr/>
        </p:nvSpPr>
        <p:spPr>
          <a:xfrm>
            <a:off x="6895425" y="2112500"/>
            <a:ext cx="472800" cy="4728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9"/>
          <p:cNvSpPr/>
          <p:nvPr/>
        </p:nvSpPr>
        <p:spPr>
          <a:xfrm>
            <a:off x="8114625" y="2112500"/>
            <a:ext cx="472800" cy="4728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1" name="Google Shape;161;p19"/>
          <p:cNvCxnSpPr/>
          <p:nvPr/>
        </p:nvCxnSpPr>
        <p:spPr>
          <a:xfrm flipH="1">
            <a:off x="7200225" y="1393675"/>
            <a:ext cx="541200" cy="70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2" name="Google Shape;162;p19"/>
          <p:cNvCxnSpPr/>
          <p:nvPr/>
        </p:nvCxnSpPr>
        <p:spPr>
          <a:xfrm>
            <a:off x="7741425" y="1393675"/>
            <a:ext cx="541200" cy="70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3" name="Google Shape;163;p19"/>
          <p:cNvSpPr txBox="1"/>
          <p:nvPr/>
        </p:nvSpPr>
        <p:spPr>
          <a:xfrm>
            <a:off x="6895425" y="2122650"/>
            <a:ext cx="4728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e</a:t>
            </a:r>
            <a:r>
              <a:rPr baseline="30000" lang="en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+</a:t>
            </a:r>
            <a:endParaRPr/>
          </a:p>
        </p:txBody>
      </p:sp>
      <p:sp>
        <p:nvSpPr>
          <p:cNvPr id="164" name="Google Shape;164;p19"/>
          <p:cNvSpPr txBox="1"/>
          <p:nvPr/>
        </p:nvSpPr>
        <p:spPr>
          <a:xfrm>
            <a:off x="8114625" y="2122650"/>
            <a:ext cx="4728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e</a:t>
            </a:r>
            <a:r>
              <a:rPr baseline="30000" lang="en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-</a:t>
            </a:r>
            <a:endParaRPr/>
          </a:p>
        </p:txBody>
      </p:sp>
      <p:sp>
        <p:nvSpPr>
          <p:cNvPr id="165" name="Google Shape;165;p19"/>
          <p:cNvSpPr txBox="1"/>
          <p:nvPr/>
        </p:nvSpPr>
        <p:spPr>
          <a:xfrm>
            <a:off x="7809825" y="913088"/>
            <a:ext cx="4728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cࠡ</a:t>
            </a:r>
            <a:endParaRPr/>
          </a:p>
        </p:txBody>
      </p:sp>
      <p:sp>
        <p:nvSpPr>
          <p:cNvPr id="166" name="Google Shape;166;p19"/>
          <p:cNvSpPr txBox="1"/>
          <p:nvPr/>
        </p:nvSpPr>
        <p:spPr>
          <a:xfrm>
            <a:off x="7200225" y="913088"/>
            <a:ext cx="4728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c</a:t>
            </a:r>
            <a:endParaRPr/>
          </a:p>
        </p:txBody>
      </p:sp>
      <p:cxnSp>
        <p:nvCxnSpPr>
          <p:cNvPr id="167" name="Google Shape;167;p19"/>
          <p:cNvCxnSpPr>
            <a:stCxn id="166" idx="3"/>
            <a:endCxn id="165" idx="1"/>
          </p:cNvCxnSpPr>
          <p:nvPr/>
        </p:nvCxnSpPr>
        <p:spPr>
          <a:xfrm>
            <a:off x="7673025" y="1121288"/>
            <a:ext cx="136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8" name="Google Shape;16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20"/>
          <p:cNvGrpSpPr/>
          <p:nvPr/>
        </p:nvGrpSpPr>
        <p:grpSpPr>
          <a:xfrm>
            <a:off x="1510166" y="1568208"/>
            <a:ext cx="6710892" cy="2702088"/>
            <a:chOff x="160234" y="779050"/>
            <a:chExt cx="8395961" cy="2862988"/>
          </a:xfrm>
        </p:grpSpPr>
        <p:pic>
          <p:nvPicPr>
            <p:cNvPr id="174" name="Google Shape;174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60234" y="779050"/>
              <a:ext cx="4510650" cy="28629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Google Shape;175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670868" y="1197521"/>
              <a:ext cx="3885327" cy="2013636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76" name="Google Shape;176;p20"/>
          <p:cNvCxnSpPr/>
          <p:nvPr/>
        </p:nvCxnSpPr>
        <p:spPr>
          <a:xfrm flipH="1">
            <a:off x="2602225" y="2897025"/>
            <a:ext cx="551400" cy="1744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dash"/>
            <a:round/>
            <a:headEnd len="med" w="med" type="none"/>
            <a:tailEnd len="med" w="med" type="stealth"/>
          </a:ln>
        </p:spPr>
      </p:cxnSp>
      <p:cxnSp>
        <p:nvCxnSpPr>
          <p:cNvPr id="177" name="Google Shape;177;p20"/>
          <p:cNvCxnSpPr/>
          <p:nvPr/>
        </p:nvCxnSpPr>
        <p:spPr>
          <a:xfrm rot="10800000">
            <a:off x="1159961" y="2325312"/>
            <a:ext cx="1991400" cy="4866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dash"/>
            <a:round/>
            <a:headEnd len="med" w="med" type="none"/>
            <a:tailEnd len="med" w="med" type="stealth"/>
          </a:ln>
        </p:spPr>
      </p:cxnSp>
      <p:cxnSp>
        <p:nvCxnSpPr>
          <p:cNvPr id="178" name="Google Shape;178;p20"/>
          <p:cNvCxnSpPr/>
          <p:nvPr/>
        </p:nvCxnSpPr>
        <p:spPr>
          <a:xfrm>
            <a:off x="3497696" y="2833954"/>
            <a:ext cx="5384700" cy="26550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dash"/>
            <a:round/>
            <a:headEnd len="med" w="med" type="none"/>
            <a:tailEnd len="med" w="med" type="stealth"/>
          </a:ln>
        </p:spPr>
      </p:cxnSp>
      <p:cxnSp>
        <p:nvCxnSpPr>
          <p:cNvPr id="179" name="Google Shape;179;p20"/>
          <p:cNvCxnSpPr/>
          <p:nvPr/>
        </p:nvCxnSpPr>
        <p:spPr>
          <a:xfrm>
            <a:off x="1297509" y="2763637"/>
            <a:ext cx="1700100" cy="6990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80" name="Google Shape;180;p20"/>
          <p:cNvSpPr txBox="1"/>
          <p:nvPr/>
        </p:nvSpPr>
        <p:spPr>
          <a:xfrm>
            <a:off x="988249" y="1706977"/>
            <a:ext cx="792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900">
                <a:solidFill>
                  <a:srgbClr val="FF0000"/>
                </a:solidFill>
              </a:rPr>
              <a:t>e′</a:t>
            </a:r>
            <a:endParaRPr b="1" i="1" sz="1900">
              <a:solidFill>
                <a:srgbClr val="FF0000"/>
              </a:solidFill>
            </a:endParaRPr>
          </a:p>
        </p:txBody>
      </p:sp>
      <p:sp>
        <p:nvSpPr>
          <p:cNvPr id="181" name="Google Shape;181;p20"/>
          <p:cNvSpPr txBox="1"/>
          <p:nvPr/>
        </p:nvSpPr>
        <p:spPr>
          <a:xfrm>
            <a:off x="1072633" y="2708549"/>
            <a:ext cx="4437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900">
                <a:solidFill>
                  <a:srgbClr val="00FF00"/>
                </a:solidFill>
              </a:rPr>
              <a:t>p</a:t>
            </a:r>
            <a:endParaRPr b="1" i="1" sz="1900">
              <a:solidFill>
                <a:srgbClr val="00FF00"/>
              </a:solidFill>
            </a:endParaRPr>
          </a:p>
        </p:txBody>
      </p:sp>
      <p:sp>
        <p:nvSpPr>
          <p:cNvPr id="182" name="Google Shape;182;p20"/>
          <p:cNvSpPr txBox="1"/>
          <p:nvPr/>
        </p:nvSpPr>
        <p:spPr>
          <a:xfrm>
            <a:off x="8537685" y="3034106"/>
            <a:ext cx="792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900">
                <a:solidFill>
                  <a:srgbClr val="00FF00"/>
                </a:solidFill>
              </a:rPr>
              <a:t>p′</a:t>
            </a:r>
            <a:endParaRPr b="1" i="1" sz="19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900">
              <a:solidFill>
                <a:srgbClr val="00FF00"/>
              </a:solidFill>
            </a:endParaRPr>
          </a:p>
        </p:txBody>
      </p:sp>
      <p:sp>
        <p:nvSpPr>
          <p:cNvPr id="183" name="Google Shape;183;p20"/>
          <p:cNvSpPr txBox="1"/>
          <p:nvPr/>
        </p:nvSpPr>
        <p:spPr>
          <a:xfrm>
            <a:off x="7654238" y="2423498"/>
            <a:ext cx="4437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900">
                <a:solidFill>
                  <a:srgbClr val="FF0000"/>
                </a:solidFill>
              </a:rPr>
              <a:t>e</a:t>
            </a:r>
            <a:endParaRPr b="1" i="1" sz="1900">
              <a:solidFill>
                <a:srgbClr val="FF0000"/>
              </a:solidFill>
            </a:endParaRPr>
          </a:p>
        </p:txBody>
      </p:sp>
      <p:sp>
        <p:nvSpPr>
          <p:cNvPr id="184" name="Google Shape;184;p20"/>
          <p:cNvSpPr txBox="1"/>
          <p:nvPr/>
        </p:nvSpPr>
        <p:spPr>
          <a:xfrm>
            <a:off x="2454085" y="4559230"/>
            <a:ext cx="8988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0000FF"/>
                </a:solidFill>
              </a:rPr>
              <a:t>𝜋</a:t>
            </a:r>
            <a:r>
              <a:rPr b="1" baseline="30000" lang="en" sz="1900">
                <a:solidFill>
                  <a:srgbClr val="0000FF"/>
                </a:solidFill>
              </a:rPr>
              <a:t>-</a:t>
            </a:r>
            <a:endParaRPr b="1" baseline="30000" sz="1900">
              <a:solidFill>
                <a:srgbClr val="0000FF"/>
              </a:solidFill>
            </a:endParaRPr>
          </a:p>
        </p:txBody>
      </p:sp>
      <p:sp>
        <p:nvSpPr>
          <p:cNvPr id="185" name="Google Shape;185;p20"/>
          <p:cNvSpPr txBox="1"/>
          <p:nvPr/>
        </p:nvSpPr>
        <p:spPr>
          <a:xfrm>
            <a:off x="2020909" y="1502876"/>
            <a:ext cx="270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FFFFF"/>
                </a:solidFill>
              </a:rPr>
              <a:t>Central Barrel</a:t>
            </a:r>
            <a:endParaRPr b="1" sz="2200">
              <a:solidFill>
                <a:srgbClr val="FFFFFF"/>
              </a:solidFill>
            </a:endParaRPr>
          </a:p>
        </p:txBody>
      </p:sp>
      <p:sp>
        <p:nvSpPr>
          <p:cNvPr id="186" name="Google Shape;186;p20"/>
          <p:cNvSpPr txBox="1"/>
          <p:nvPr/>
        </p:nvSpPr>
        <p:spPr>
          <a:xfrm rot="-5400000">
            <a:off x="3914144" y="1697380"/>
            <a:ext cx="190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H End Cap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87" name="Google Shape;187;p20"/>
          <p:cNvSpPr txBox="1"/>
          <p:nvPr/>
        </p:nvSpPr>
        <p:spPr>
          <a:xfrm rot="-5400000">
            <a:off x="815180" y="3036074"/>
            <a:ext cx="1788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</a:rPr>
              <a:t>e End Cap</a:t>
            </a:r>
            <a:endParaRPr b="1" sz="1700">
              <a:solidFill>
                <a:srgbClr val="FFFFFF"/>
              </a:solidFill>
            </a:endParaRPr>
          </a:p>
        </p:txBody>
      </p:sp>
      <p:cxnSp>
        <p:nvCxnSpPr>
          <p:cNvPr id="188" name="Google Shape;188;p20"/>
          <p:cNvCxnSpPr/>
          <p:nvPr/>
        </p:nvCxnSpPr>
        <p:spPr>
          <a:xfrm rot="10800000">
            <a:off x="5256757" y="2904844"/>
            <a:ext cx="25320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89" name="Google Shape;189;p20"/>
          <p:cNvCxnSpPr/>
          <p:nvPr/>
        </p:nvCxnSpPr>
        <p:spPr>
          <a:xfrm flipH="1">
            <a:off x="3018650" y="2919525"/>
            <a:ext cx="157500" cy="1744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dash"/>
            <a:round/>
            <a:headEnd len="med" w="med" type="none"/>
            <a:tailEnd len="med" w="med" type="stealth"/>
          </a:ln>
        </p:spPr>
      </p:cxnSp>
      <p:sp>
        <p:nvSpPr>
          <p:cNvPr id="190" name="Google Shape;190;p20"/>
          <p:cNvSpPr txBox="1"/>
          <p:nvPr/>
        </p:nvSpPr>
        <p:spPr>
          <a:xfrm>
            <a:off x="3063685" y="4465415"/>
            <a:ext cx="8988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0000FF"/>
                </a:solidFill>
              </a:rPr>
              <a:t>𝜋</a:t>
            </a:r>
            <a:r>
              <a:rPr b="1" baseline="30000" lang="en" sz="1900">
                <a:solidFill>
                  <a:srgbClr val="0000FF"/>
                </a:solidFill>
              </a:rPr>
              <a:t>+</a:t>
            </a:r>
            <a:endParaRPr b="1" baseline="30000" sz="1900">
              <a:solidFill>
                <a:srgbClr val="0000FF"/>
              </a:solidFill>
            </a:endParaRPr>
          </a:p>
        </p:txBody>
      </p:sp>
      <p:cxnSp>
        <p:nvCxnSpPr>
          <p:cNvPr id="191" name="Google Shape;191;p20"/>
          <p:cNvCxnSpPr/>
          <p:nvPr/>
        </p:nvCxnSpPr>
        <p:spPr>
          <a:xfrm flipH="1" rot="10800000">
            <a:off x="3151361" y="533412"/>
            <a:ext cx="317400" cy="2278500"/>
          </a:xfrm>
          <a:prstGeom prst="straightConnector1">
            <a:avLst/>
          </a:prstGeom>
          <a:noFill/>
          <a:ln cap="flat" cmpd="sng" w="28575">
            <a:solidFill>
              <a:srgbClr val="9900FF"/>
            </a:solidFill>
            <a:prstDash val="dash"/>
            <a:round/>
            <a:headEnd len="med" w="med" type="none"/>
            <a:tailEnd len="med" w="med" type="stealth"/>
          </a:ln>
        </p:spPr>
      </p:cxnSp>
      <p:sp>
        <p:nvSpPr>
          <p:cNvPr id="192" name="Google Shape;192;p20"/>
          <p:cNvSpPr txBox="1"/>
          <p:nvPr/>
        </p:nvSpPr>
        <p:spPr>
          <a:xfrm>
            <a:off x="3362063" y="152448"/>
            <a:ext cx="4437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900">
                <a:solidFill>
                  <a:srgbClr val="9900FF"/>
                </a:solidFill>
              </a:rPr>
              <a:t>e</a:t>
            </a:r>
            <a:r>
              <a:rPr b="1" baseline="30000" i="1" lang="en" sz="1900">
                <a:solidFill>
                  <a:srgbClr val="9900FF"/>
                </a:solidFill>
              </a:rPr>
              <a:t>+</a:t>
            </a:r>
            <a:endParaRPr b="1" baseline="30000" i="1" sz="1900">
              <a:solidFill>
                <a:srgbClr val="9900FF"/>
              </a:solidFill>
            </a:endParaRPr>
          </a:p>
        </p:txBody>
      </p:sp>
      <p:cxnSp>
        <p:nvCxnSpPr>
          <p:cNvPr id="193" name="Google Shape;193;p20"/>
          <p:cNvCxnSpPr/>
          <p:nvPr/>
        </p:nvCxnSpPr>
        <p:spPr>
          <a:xfrm flipH="1" rot="10800000">
            <a:off x="3138548" y="713575"/>
            <a:ext cx="825300" cy="2107200"/>
          </a:xfrm>
          <a:prstGeom prst="straightConnector1">
            <a:avLst/>
          </a:prstGeom>
          <a:noFill/>
          <a:ln cap="flat" cmpd="sng" w="28575">
            <a:solidFill>
              <a:srgbClr val="9900FF"/>
            </a:solidFill>
            <a:prstDash val="dash"/>
            <a:round/>
            <a:headEnd len="med" w="med" type="none"/>
            <a:tailEnd len="med" w="med" type="stealth"/>
          </a:ln>
        </p:spPr>
      </p:cxnSp>
      <p:sp>
        <p:nvSpPr>
          <p:cNvPr id="194" name="Google Shape;194;p20"/>
          <p:cNvSpPr txBox="1"/>
          <p:nvPr/>
        </p:nvSpPr>
        <p:spPr>
          <a:xfrm>
            <a:off x="3881963" y="370473"/>
            <a:ext cx="4437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900">
                <a:solidFill>
                  <a:srgbClr val="9900FF"/>
                </a:solidFill>
              </a:rPr>
              <a:t>e</a:t>
            </a:r>
            <a:r>
              <a:rPr b="1" baseline="30000" i="1" lang="en" sz="1900">
                <a:solidFill>
                  <a:srgbClr val="9900FF"/>
                </a:solidFill>
              </a:rPr>
              <a:t>-</a:t>
            </a:r>
            <a:endParaRPr b="1" baseline="30000" i="1" sz="1900">
              <a:solidFill>
                <a:srgbClr val="9900FF"/>
              </a:solidFill>
            </a:endParaRPr>
          </a:p>
        </p:txBody>
      </p:sp>
      <p:sp>
        <p:nvSpPr>
          <p:cNvPr id="195" name="Google Shape;195;p20"/>
          <p:cNvSpPr txBox="1"/>
          <p:nvPr/>
        </p:nvSpPr>
        <p:spPr>
          <a:xfrm>
            <a:off x="4571996" y="171800"/>
            <a:ext cx="17001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9900FF"/>
                </a:solidFill>
                <a:latin typeface="IBM Plex Sans"/>
                <a:ea typeface="IBM Plex Sans"/>
                <a:cs typeface="IBM Plex Sans"/>
                <a:sym typeface="IBM Plex Sans"/>
              </a:rPr>
              <a:t>[</a:t>
            </a:r>
            <a:r>
              <a:rPr b="1" i="1" lang="en" sz="1500">
                <a:solidFill>
                  <a:srgbClr val="9900FF"/>
                </a:solidFill>
                <a:latin typeface="IBM Plex Sans"/>
                <a:ea typeface="IBM Plex Sans"/>
                <a:cs typeface="IBM Plex Sans"/>
                <a:sym typeface="IBM Plex Sans"/>
              </a:rPr>
              <a:t>e</a:t>
            </a:r>
            <a:r>
              <a:rPr b="1" baseline="30000" i="1" lang="en" sz="1500">
                <a:solidFill>
                  <a:srgbClr val="9900FF"/>
                </a:solidFill>
                <a:latin typeface="IBM Plex Sans"/>
                <a:ea typeface="IBM Plex Sans"/>
                <a:cs typeface="IBM Plex Sans"/>
                <a:sym typeface="IBM Plex Sans"/>
              </a:rPr>
              <a:t>+</a:t>
            </a:r>
            <a:r>
              <a:rPr b="1" i="1" lang="en" sz="1500">
                <a:solidFill>
                  <a:srgbClr val="9900FF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b="1" lang="en" sz="1500">
                <a:solidFill>
                  <a:srgbClr val="9900FF"/>
                </a:solidFill>
                <a:latin typeface="IBM Plex Sans"/>
                <a:ea typeface="IBM Plex Sans"/>
                <a:cs typeface="IBM Plex Sans"/>
                <a:sym typeface="IBM Plex Sans"/>
              </a:rPr>
              <a:t>and </a:t>
            </a:r>
            <a:r>
              <a:rPr b="1" i="1" lang="en" sz="1500">
                <a:solidFill>
                  <a:srgbClr val="9900FF"/>
                </a:solidFill>
                <a:latin typeface="IBM Plex Sans"/>
                <a:ea typeface="IBM Plex Sans"/>
                <a:cs typeface="IBM Plex Sans"/>
                <a:sym typeface="IBM Plex Sans"/>
              </a:rPr>
              <a:t>e</a:t>
            </a:r>
            <a:r>
              <a:rPr b="1" baseline="30000" i="1" lang="en" sz="1500">
                <a:solidFill>
                  <a:srgbClr val="9900FF"/>
                </a:solidFill>
                <a:latin typeface="IBM Plex Sans"/>
                <a:ea typeface="IBM Plex Sans"/>
                <a:cs typeface="IBM Plex Sans"/>
                <a:sym typeface="IBM Plex Sans"/>
              </a:rPr>
              <a:t>-</a:t>
            </a:r>
            <a:r>
              <a:rPr b="1" i="1" lang="en" sz="1500">
                <a:solidFill>
                  <a:srgbClr val="9900FF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b="1" lang="en" sz="1500">
                <a:solidFill>
                  <a:srgbClr val="9900FF"/>
                </a:solidFill>
                <a:latin typeface="IBM Plex Sans"/>
                <a:ea typeface="IBM Plex Sans"/>
                <a:cs typeface="IBM Plex Sans"/>
                <a:sym typeface="IBM Plex Sans"/>
              </a:rPr>
              <a:t>are the decay products of </a:t>
            </a:r>
            <a:r>
              <a:rPr b="1" i="1" lang="en" sz="1500">
                <a:solidFill>
                  <a:srgbClr val="9900FF"/>
                </a:solidFill>
                <a:latin typeface="IBM Plex Sans"/>
                <a:ea typeface="IBM Plex Sans"/>
                <a:cs typeface="IBM Plex Sans"/>
                <a:sym typeface="IBM Plex Sans"/>
              </a:rPr>
              <a:t>J/</a:t>
            </a:r>
            <a:r>
              <a:rPr lang="en" sz="1500">
                <a:solidFill>
                  <a:srgbClr val="9900FF"/>
                </a:solidFill>
                <a:latin typeface="IBM Plex Sans"/>
                <a:ea typeface="IBM Plex Sans"/>
                <a:cs typeface="IBM Plex Sans"/>
                <a:sym typeface="IBM Plex Sans"/>
              </a:rPr>
              <a:t>𝚿]</a:t>
            </a:r>
            <a:endParaRPr b="1" i="1" sz="1500">
              <a:solidFill>
                <a:srgbClr val="9900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196" name="Google Shape;196;p20"/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-4" y="-4"/>
            <a:ext cx="1244235" cy="6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0"/>
          <p:cNvPicPr preferRelativeResize="0"/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0" y="4435625"/>
            <a:ext cx="857625" cy="707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1"/>
          <p:cNvSpPr txBox="1"/>
          <p:nvPr>
            <p:ph type="title"/>
          </p:nvPr>
        </p:nvSpPr>
        <p:spPr>
          <a:xfrm>
            <a:off x="0" y="42900"/>
            <a:ext cx="914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BM Plex Sans"/>
                <a:ea typeface="IBM Plex Sans"/>
                <a:cs typeface="IBM Plex Sans"/>
                <a:sym typeface="IBM Plex Sans"/>
              </a:rPr>
              <a:t>Results</a:t>
            </a:r>
            <a:endParaRPr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04" name="Google Shape;204;p21"/>
          <p:cNvSpPr txBox="1"/>
          <p:nvPr>
            <p:ph idx="1" type="body"/>
          </p:nvPr>
        </p:nvSpPr>
        <p:spPr>
          <a:xfrm>
            <a:off x="311700" y="615600"/>
            <a:ext cx="4770000" cy="199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The </a:t>
            </a:r>
            <a:r>
              <a:rPr lang="en" sz="1500">
                <a:solidFill>
                  <a:srgbClr val="FF0000"/>
                </a:solidFill>
              </a:rPr>
              <a:t>yield appears to be highest</a:t>
            </a:r>
            <a:r>
              <a:rPr lang="en" sz="1500">
                <a:solidFill>
                  <a:schemeClr val="dk1"/>
                </a:solidFill>
              </a:rPr>
              <a:t> when </a:t>
            </a:r>
            <a:r>
              <a:rPr i="1" lang="en" sz="1500">
                <a:solidFill>
                  <a:schemeClr val="dk1"/>
                </a:solidFill>
              </a:rPr>
              <a:t>Q</a:t>
            </a:r>
            <a:r>
              <a:rPr lang="en" sz="1500">
                <a:solidFill>
                  <a:schemeClr val="dk1"/>
                </a:solidFill>
              </a:rPr>
              <a:t>² and -</a:t>
            </a:r>
            <a:r>
              <a:rPr i="1" lang="en" sz="1500">
                <a:solidFill>
                  <a:schemeClr val="dk1"/>
                </a:solidFill>
              </a:rPr>
              <a:t>t </a:t>
            </a:r>
            <a:r>
              <a:rPr lang="en" sz="1500">
                <a:solidFill>
                  <a:schemeClr val="dk1"/>
                </a:solidFill>
              </a:rPr>
              <a:t>are at their </a:t>
            </a:r>
            <a:r>
              <a:rPr lang="en" sz="1500">
                <a:solidFill>
                  <a:srgbClr val="FF0000"/>
                </a:solidFill>
              </a:rPr>
              <a:t>lowest values</a:t>
            </a:r>
            <a:r>
              <a:rPr lang="en" sz="1500">
                <a:solidFill>
                  <a:schemeClr val="dk1"/>
                </a:solidFill>
              </a:rPr>
              <a:t>. The same can be said for </a:t>
            </a:r>
            <a:r>
              <a:rPr i="1" lang="en" sz="1500">
                <a:solidFill>
                  <a:schemeClr val="dk1"/>
                </a:solidFill>
              </a:rPr>
              <a:t>Q</a:t>
            </a:r>
            <a:r>
              <a:rPr lang="en" sz="1500">
                <a:solidFill>
                  <a:schemeClr val="dk1"/>
                </a:solidFill>
              </a:rPr>
              <a:t>² and </a:t>
            </a:r>
            <a:r>
              <a:rPr i="1" lang="en" sz="1500">
                <a:solidFill>
                  <a:schemeClr val="dk1"/>
                </a:solidFill>
              </a:rPr>
              <a:t>x</a:t>
            </a:r>
            <a:r>
              <a:rPr lang="en" sz="1500">
                <a:solidFill>
                  <a:schemeClr val="dk1"/>
                </a:solidFill>
              </a:rPr>
              <a:t>.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As the value of </a:t>
            </a:r>
            <a:r>
              <a:rPr i="1" lang="en" sz="1500">
                <a:solidFill>
                  <a:srgbClr val="FF0000"/>
                </a:solidFill>
              </a:rPr>
              <a:t>x</a:t>
            </a:r>
            <a:r>
              <a:rPr lang="en" sz="1500">
                <a:solidFill>
                  <a:srgbClr val="FF0000"/>
                </a:solidFill>
              </a:rPr>
              <a:t> increases</a:t>
            </a:r>
            <a:r>
              <a:rPr lang="en" sz="1500">
                <a:solidFill>
                  <a:schemeClr val="dk1"/>
                </a:solidFill>
              </a:rPr>
              <a:t>, the value of </a:t>
            </a:r>
            <a:r>
              <a:rPr i="1" lang="en" sz="1500">
                <a:solidFill>
                  <a:srgbClr val="FF0000"/>
                </a:solidFill>
              </a:rPr>
              <a:t>Q</a:t>
            </a:r>
            <a:r>
              <a:rPr lang="en" sz="1500">
                <a:solidFill>
                  <a:srgbClr val="FF0000"/>
                </a:solidFill>
              </a:rPr>
              <a:t>² increases</a:t>
            </a:r>
            <a:r>
              <a:rPr lang="en" sz="1500">
                <a:solidFill>
                  <a:schemeClr val="dk1"/>
                </a:solidFill>
              </a:rPr>
              <a:t>.</a:t>
            </a:r>
            <a:endParaRPr i="1" sz="1500">
              <a:solidFill>
                <a:schemeClr val="dk1"/>
              </a:solidFill>
            </a:endParaRPr>
          </a:p>
        </p:txBody>
      </p:sp>
      <p:pic>
        <p:nvPicPr>
          <p:cNvPr id="205" name="Google Shape;20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4600" y="2317925"/>
            <a:ext cx="3943900" cy="2671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7000" y="688925"/>
            <a:ext cx="3943900" cy="267101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1"/>
          <p:cNvSpPr txBox="1"/>
          <p:nvPr/>
        </p:nvSpPr>
        <p:spPr>
          <a:xfrm>
            <a:off x="6914700" y="1198050"/>
            <a:ext cx="1680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2D plot comparing 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-</a:t>
            </a:r>
            <a:r>
              <a:rPr i="1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t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and </a:t>
            </a:r>
            <a:r>
              <a:rPr i="1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Q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²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for </a:t>
            </a:r>
            <a:r>
              <a:rPr i="1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J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/𝚿π</a:t>
            </a:r>
            <a:r>
              <a:rPr baseline="30000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+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π</a:t>
            </a:r>
            <a:r>
              <a:rPr baseline="30000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-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yields</a:t>
            </a:r>
            <a:endParaRPr baseline="300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08" name="Google Shape;208;p21"/>
          <p:cNvSpPr txBox="1"/>
          <p:nvPr/>
        </p:nvSpPr>
        <p:spPr>
          <a:xfrm>
            <a:off x="2891700" y="2973925"/>
            <a:ext cx="1680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2D plot comparing </a:t>
            </a:r>
            <a:r>
              <a:rPr i="1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x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and </a:t>
            </a:r>
            <a:r>
              <a:rPr i="1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Q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² for </a:t>
            </a:r>
            <a:r>
              <a:rPr i="1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J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/𝚿π</a:t>
            </a:r>
            <a:r>
              <a:rPr baseline="30000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+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π</a:t>
            </a:r>
            <a:r>
              <a:rPr baseline="30000"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-</a:t>
            </a:r>
            <a:r>
              <a:rPr lang="en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 yields</a:t>
            </a:r>
            <a:endParaRPr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209" name="Google Shape;209;p21"/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-4" y="-4"/>
            <a:ext cx="1244235" cy="6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1"/>
          <p:cNvPicPr preferRelativeResize="0"/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0" y="4435625"/>
            <a:ext cx="857625" cy="70787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