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9"/>
  </p:notesMasterIdLst>
  <p:handoutMasterIdLst>
    <p:handoutMasterId r:id="rId30"/>
  </p:handoutMasterIdLst>
  <p:sldIdLst>
    <p:sldId id="256" r:id="rId5"/>
    <p:sldId id="625" r:id="rId6"/>
    <p:sldId id="2147" r:id="rId7"/>
    <p:sldId id="599" r:id="rId8"/>
    <p:sldId id="2149" r:id="rId9"/>
    <p:sldId id="2141" r:id="rId10"/>
    <p:sldId id="2145" r:id="rId11"/>
    <p:sldId id="264" r:id="rId12"/>
    <p:sldId id="1999" r:id="rId13"/>
    <p:sldId id="357" r:id="rId14"/>
    <p:sldId id="360" r:id="rId15"/>
    <p:sldId id="2116" r:id="rId16"/>
    <p:sldId id="260" r:id="rId17"/>
    <p:sldId id="308" r:id="rId18"/>
    <p:sldId id="2146" r:id="rId19"/>
    <p:sldId id="2110" r:id="rId20"/>
    <p:sldId id="797" r:id="rId21"/>
    <p:sldId id="2150" r:id="rId22"/>
    <p:sldId id="2114" r:id="rId23"/>
    <p:sldId id="2148" r:id="rId24"/>
    <p:sldId id="534" r:id="rId25"/>
    <p:sldId id="359" r:id="rId26"/>
    <p:sldId id="791" r:id="rId27"/>
    <p:sldId id="790" r:id="rId28"/>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8861"/>
    <a:srgbClr val="9A9B9D"/>
    <a:srgbClr val="AEB0AF"/>
    <a:srgbClr val="CEC7C1"/>
    <a:srgbClr val="8C8D90"/>
    <a:srgbClr val="D25350"/>
    <a:srgbClr val="808184"/>
    <a:srgbClr val="75767A"/>
    <a:srgbClr val="4E4F54"/>
    <a:srgbClr val="84888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5" autoAdjust="0"/>
    <p:restoredTop sz="83537" autoAdjust="0"/>
  </p:normalViewPr>
  <p:slideViewPr>
    <p:cSldViewPr snapToGrid="0" showGuides="1">
      <p:cViewPr varScale="1">
        <p:scale>
          <a:sx n="96" d="100"/>
          <a:sy n="96" d="100"/>
        </p:scale>
        <p:origin x="192" y="288"/>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3/16/23</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3/16/23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4135564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14</a:t>
            </a:fld>
            <a:endParaRPr lang="en-US" dirty="0"/>
          </a:p>
        </p:txBody>
      </p:sp>
    </p:spTree>
    <p:extLst>
      <p:ext uri="{BB962C8B-B14F-4D97-AF65-F5344CB8AC3E}">
        <p14:creationId xmlns:p14="http://schemas.microsoft.com/office/powerpoint/2010/main" val="2459002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6342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Hydrogen nuclei scatter cold neutrons stronger than any other atomic nuclei; therefore hydrogen is a primary contributor to neutron contrast in biological specimens.</a:t>
            </a:r>
          </a:p>
          <a:p>
            <a:endParaRPr lang="en-US" dirty="0"/>
          </a:p>
          <a:p>
            <a:r>
              <a:rPr lang="en-US" b="0" i="0" dirty="0">
                <a:solidFill>
                  <a:srgbClr val="333333"/>
                </a:solidFill>
                <a:effectLst/>
                <a:latin typeface="Georgia" panose="02040502050405020303" pitchFamily="18" charset="0"/>
              </a:rPr>
              <a:t>The limitations of neutron imaging for biological samples have been overcome by the introduction of digital CCD cameras, increased spatial resolution (</a:t>
            </a:r>
            <a:r>
              <a:rPr lang="en-US" b="0" i="0" u="none" strike="noStrike" dirty="0">
                <a:effectLst/>
                <a:latin typeface="MathJax_Main"/>
              </a:rPr>
              <a:t>100</a:t>
            </a:r>
            <a:r>
              <a:rPr lang="el-GR" b="0" i="0" u="none" strike="noStrike" dirty="0">
                <a:effectLst/>
                <a:latin typeface="MathJax_Math-italic"/>
              </a:rPr>
              <a:t>μ</a:t>
            </a:r>
            <a:r>
              <a:rPr lang="en-US" b="0" i="0" u="none" strike="noStrike" dirty="0">
                <a:effectLst/>
                <a:latin typeface="MathJax_Main"/>
              </a:rPr>
              <a:t>m</a:t>
            </a:r>
            <a:r>
              <a:rPr lang="en-US" b="0" i="0" dirty="0">
                <a:solidFill>
                  <a:srgbClr val="333333"/>
                </a:solidFill>
                <a:effectLst/>
                <a:latin typeface="Georgia" panose="02040502050405020303" pitchFamily="18" charset="0"/>
              </a:rPr>
              <a:t>) and increased neutron flux (</a:t>
            </a:r>
            <a:r>
              <a:rPr lang="en-US" b="0" i="0" u="none" strike="noStrike" dirty="0">
                <a:effectLst/>
                <a:latin typeface="MathJax_Main"/>
              </a:rPr>
              <a:t>1×107</a:t>
            </a:r>
            <a:r>
              <a:rPr lang="en-US" b="0" i="0" dirty="0">
                <a:solidFill>
                  <a:srgbClr val="333333"/>
                </a:solidFill>
                <a:effectLst/>
                <a:latin typeface="Georgia" panose="02040502050405020303" pitchFamily="18" charset="0"/>
              </a:rPr>
              <a:t> neutrons/cm</a:t>
            </a:r>
            <a:r>
              <a:rPr lang="en-US" b="0" i="0" baseline="30000" dirty="0">
                <a:solidFill>
                  <a:srgbClr val="333333"/>
                </a:solidFill>
                <a:effectLst/>
                <a:latin typeface="Georgia" panose="02040502050405020303" pitchFamily="18" charset="0"/>
              </a:rPr>
              <a:t>2</a:t>
            </a:r>
            <a:r>
              <a:rPr lang="en-US" b="0" i="0" dirty="0">
                <a:solidFill>
                  <a:srgbClr val="333333"/>
                </a:solidFill>
                <a:effectLst/>
                <a:latin typeface="Georgia" panose="02040502050405020303" pitchFamily="18" charset="0"/>
              </a:rPr>
              <a:t>/s).</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20</a:t>
            </a:fld>
            <a:endParaRPr lang="en-US" dirty="0"/>
          </a:p>
        </p:txBody>
      </p:sp>
    </p:spTree>
    <p:extLst>
      <p:ext uri="{BB962C8B-B14F-4D97-AF65-F5344CB8AC3E}">
        <p14:creationId xmlns:p14="http://schemas.microsoft.com/office/powerpoint/2010/main" val="202386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solidFill>
                  <a:schemeClr val="tx1"/>
                </a:solidFill>
                <a:latin typeface="Inconsolata" pitchFamily="49" charset="77"/>
                <a:ea typeface="Inconsolata" pitchFamily="49" charset="77"/>
                <a:cs typeface="Times New Roman" panose="02020603050405020304" pitchFamily="18" charset="0"/>
              </a:rPr>
              <a:t>extracts the point wise statistics of local normalized luminance signals and measures image naturalness (or lack there of) based on measured deviations from a natural image model</a:t>
            </a:r>
            <a:endParaRPr lang="en-US" dirty="0"/>
          </a:p>
        </p:txBody>
      </p:sp>
    </p:spTree>
    <p:extLst>
      <p:ext uri="{BB962C8B-B14F-4D97-AF65-F5344CB8AC3E}">
        <p14:creationId xmlns:p14="http://schemas.microsoft.com/office/powerpoint/2010/main" val="3848673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7215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605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411480" lvl="6" indent="-228600">
                  <a:spcAft>
                    <a:spcPts val="300"/>
                  </a:spcAft>
                  <a:buFont typeface="+mj-lt"/>
                  <a:buAutoNum type="arabicPeriod"/>
                </a:pPr>
                <a:r>
                  <a:rPr lang="en-US" altLang="zh-CN" sz="1100" dirty="0">
                    <a:solidFill>
                      <a:schemeClr val="tx1"/>
                    </a:solidFill>
                    <a:latin typeface="+mn-lt"/>
                    <a:ea typeface="Inconsolata" pitchFamily="49" charset="77"/>
                    <a:cs typeface="Times New Roman" panose="02020603050405020304" pitchFamily="18" charset="0"/>
                  </a:rPr>
                  <a:t>Obtain edge image with Canny Edge Detection algorithm</a:t>
                </a:r>
              </a:p>
              <a:p>
                <a:pPr marL="411480" lvl="6" indent="-228600">
                  <a:spcAft>
                    <a:spcPts val="300"/>
                  </a:spcAft>
                  <a:buFont typeface="+mj-lt"/>
                  <a:buAutoNum type="arabicPeriod"/>
                </a:pPr>
                <a:r>
                  <a:rPr lang="en-US" altLang="zh-CN" sz="1100" dirty="0">
                    <a:solidFill>
                      <a:schemeClr val="tx1"/>
                    </a:solidFill>
                    <a:latin typeface="+mn-lt"/>
                    <a:ea typeface="Inconsolata" pitchFamily="49" charset="77"/>
                    <a:cs typeface="Times New Roman" panose="02020603050405020304" pitchFamily="18" charset="0"/>
                  </a:rPr>
                  <a:t>Obtain linearized edge image </a:t>
                </a:r>
                <a14:m>
                  <m:oMath xmlns:m="http://schemas.openxmlformats.org/officeDocument/2006/math">
                    <m:r>
                      <a:rPr lang="en-US" altLang="zh-CN" sz="1100" b="0" i="1" smtClean="0">
                        <a:solidFill>
                          <a:schemeClr val="tx1"/>
                        </a:solidFill>
                        <a:latin typeface="Cambria Math" panose="02040503050406030204" pitchFamily="18" charset="0"/>
                        <a:ea typeface="Inconsolata" pitchFamily="49" charset="77"/>
                        <a:cs typeface="Times New Roman" panose="02020603050405020304" pitchFamily="18" charset="0"/>
                      </a:rPr>
                      <m:t>𝐿</m:t>
                    </m:r>
                  </m:oMath>
                </a14:m>
                <a:r>
                  <a:rPr lang="en-US" altLang="zh-CN" sz="1100" dirty="0">
                    <a:solidFill>
                      <a:schemeClr val="tx1"/>
                    </a:solidFill>
                    <a:latin typeface="+mn-lt"/>
                    <a:ea typeface="Inconsolata" pitchFamily="49" charset="77"/>
                    <a:cs typeface="Times New Roman" panose="02020603050405020304" pitchFamily="18" charset="0"/>
                  </a:rPr>
                  <a:t> with Probabilistic Hough Transform</a:t>
                </a:r>
              </a:p>
              <a:p>
                <a:pPr marL="411480" lvl="6" indent="-228600">
                  <a:spcAft>
                    <a:spcPts val="300"/>
                  </a:spcAft>
                  <a:buFont typeface="+mj-lt"/>
                  <a:buAutoNum type="arabicPeriod"/>
                </a:pPr>
                <a:r>
                  <a:rPr lang="en-US" altLang="zh-CN" sz="1100" dirty="0">
                    <a:solidFill>
                      <a:schemeClr val="tx1"/>
                    </a:solidFill>
                    <a:latin typeface="+mn-lt"/>
                    <a:ea typeface="Inconsolata" pitchFamily="49" charset="77"/>
                    <a:cs typeface="Times New Roman" panose="02020603050405020304" pitchFamily="18" charset="0"/>
                  </a:rPr>
                  <a:t>For each rotate to angle 𝜃 in </a:t>
                </a:r>
                <a14:m>
                  <m:oMath xmlns:m="http://schemas.openxmlformats.org/officeDocument/2006/math">
                    <m:r>
                      <a:rPr lang="en-US" altLang="zh-CN" sz="1100" b="0" i="1" smtClean="0">
                        <a:solidFill>
                          <a:schemeClr val="tx1"/>
                        </a:solidFill>
                        <a:latin typeface="Cambria Math" panose="02040503050406030204" pitchFamily="18" charset="0"/>
                        <a:ea typeface="Inconsolata" pitchFamily="49" charset="77"/>
                        <a:cs typeface="Times New Roman" panose="02020603050405020304" pitchFamily="18" charset="0"/>
                      </a:rPr>
                      <m:t>𝐿</m:t>
                    </m:r>
                  </m:oMath>
                </a14:m>
                <a:r>
                  <a:rPr lang="en-US" altLang="zh-CN" sz="1100" dirty="0">
                    <a:solidFill>
                      <a:schemeClr val="tx1"/>
                    </a:solidFill>
                    <a:latin typeface="+mn-lt"/>
                    <a:ea typeface="Inconsolata" pitchFamily="49" charset="77"/>
                    <a:cs typeface="Times New Roman" panose="02020603050405020304" pitchFamily="18" charset="0"/>
                  </a:rPr>
                  <a:t>,a segment </a:t>
                </a:r>
                <a14:m>
                  <m:oMath xmlns:m="http://schemas.openxmlformats.org/officeDocument/2006/math">
                    <m:sSub>
                      <m:sSubPr>
                        <m:ctrlPr>
                          <a:rPr lang="en-US" altLang="zh-CN" sz="1100" b="0" i="1" smtClean="0">
                            <a:solidFill>
                              <a:schemeClr val="tx1"/>
                            </a:solidFill>
                            <a:latin typeface="Cambria Math" panose="02040503050406030204" pitchFamily="18" charset="0"/>
                            <a:ea typeface="Inconsolata" pitchFamily="49" charset="77"/>
                            <a:cs typeface="Times New Roman" panose="02020603050405020304" pitchFamily="18" charset="0"/>
                          </a:rPr>
                        </m:ctrlPr>
                      </m:sSubPr>
                      <m:e>
                        <m:r>
                          <a:rPr lang="en-US" altLang="zh-CN" sz="1100" b="0" i="1" smtClean="0">
                            <a:solidFill>
                              <a:schemeClr val="tx1"/>
                            </a:solidFill>
                            <a:latin typeface="Cambria Math" panose="02040503050406030204" pitchFamily="18" charset="0"/>
                            <a:ea typeface="Inconsolata" pitchFamily="49" charset="77"/>
                            <a:cs typeface="Times New Roman" panose="02020603050405020304" pitchFamily="18" charset="0"/>
                          </a:rPr>
                          <m:t>𝑙</m:t>
                        </m:r>
                      </m:e>
                      <m:sub>
                        <m:r>
                          <a:rPr lang="en-US" altLang="zh-CN" sz="1100" b="0" i="1" smtClean="0">
                            <a:solidFill>
                              <a:schemeClr val="tx1"/>
                            </a:solidFill>
                            <a:latin typeface="Cambria Math" panose="02040503050406030204" pitchFamily="18" charset="0"/>
                            <a:ea typeface="Inconsolata" pitchFamily="49" charset="77"/>
                            <a:cs typeface="Times New Roman" panose="02020603050405020304" pitchFamily="18" charset="0"/>
                          </a:rPr>
                          <m:t>𝑖</m:t>
                        </m:r>
                      </m:sub>
                    </m:sSub>
                  </m:oMath>
                </a14:m>
                <a:r>
                  <a:rPr lang="en-US" altLang="zh-CN" sz="1100" dirty="0">
                    <a:solidFill>
                      <a:schemeClr val="tx1"/>
                    </a:solidFill>
                    <a:latin typeface="+mn-lt"/>
                    <a:ea typeface="Inconsolata" pitchFamily="49" charset="77"/>
                    <a:cs typeface="Times New Roman" panose="02020603050405020304" pitchFamily="18" charset="0"/>
                  </a:rPr>
                  <a:t> is extended to cover all rows and count the number of overlapping pixels on the edge image</a:t>
                </a:r>
              </a:p>
              <a:p>
                <a:endParaRPr lang="en-US" dirty="0"/>
              </a:p>
            </p:txBody>
          </p:sp>
        </mc:Choice>
        <mc:Fallback xmlns="">
          <p:sp>
            <p:nvSpPr>
              <p:cNvPr id="3" name="Notes Placeholder 2"/>
              <p:cNvSpPr>
                <a:spLocks noGrp="1"/>
              </p:cNvSpPr>
              <p:nvPr>
                <p:ph type="body" idx="1"/>
              </p:nvPr>
            </p:nvSpPr>
            <p:spPr/>
            <p:txBody>
              <a:bodyPr/>
              <a:lstStyle/>
              <a:p>
                <a:pPr marL="411480" lvl="6" indent="-228600">
                  <a:spcAft>
                    <a:spcPts val="300"/>
                  </a:spcAft>
                  <a:buFont typeface="+mj-lt"/>
                  <a:buAutoNum type="arabicPeriod"/>
                </a:pPr>
                <a:r>
                  <a:rPr lang="en-US" altLang="zh-CN" sz="1100" dirty="0">
                    <a:solidFill>
                      <a:schemeClr val="tx1"/>
                    </a:solidFill>
                    <a:latin typeface="+mn-lt"/>
                    <a:ea typeface="Inconsolata" pitchFamily="49" charset="77"/>
                    <a:cs typeface="Times New Roman" panose="02020603050405020304" pitchFamily="18" charset="0"/>
                  </a:rPr>
                  <a:t>Obtain edge image with Canny Edge Detection algorithm</a:t>
                </a:r>
              </a:p>
              <a:p>
                <a:pPr marL="411480" lvl="6" indent="-228600">
                  <a:spcAft>
                    <a:spcPts val="300"/>
                  </a:spcAft>
                  <a:buFont typeface="+mj-lt"/>
                  <a:buAutoNum type="arabicPeriod"/>
                </a:pPr>
                <a:r>
                  <a:rPr lang="en-US" altLang="zh-CN" sz="1100" dirty="0">
                    <a:solidFill>
                      <a:schemeClr val="tx1"/>
                    </a:solidFill>
                    <a:latin typeface="+mn-lt"/>
                    <a:ea typeface="Inconsolata" pitchFamily="49" charset="77"/>
                    <a:cs typeface="Times New Roman" panose="02020603050405020304" pitchFamily="18" charset="0"/>
                  </a:rPr>
                  <a:t>Obtain linearized edge image </a:t>
                </a:r>
                <a:r>
                  <a:rPr lang="en-US" altLang="zh-CN" sz="1100" b="0" i="0">
                    <a:solidFill>
                      <a:schemeClr val="tx1"/>
                    </a:solidFill>
                    <a:latin typeface="Cambria Math" panose="02040503050406030204" pitchFamily="18" charset="0"/>
                    <a:ea typeface="Inconsolata" pitchFamily="49" charset="77"/>
                    <a:cs typeface="Times New Roman" panose="02020603050405020304" pitchFamily="18" charset="0"/>
                  </a:rPr>
                  <a:t>𝐿</a:t>
                </a:r>
                <a:r>
                  <a:rPr lang="en-US" altLang="zh-CN" sz="1100" dirty="0">
                    <a:solidFill>
                      <a:schemeClr val="tx1"/>
                    </a:solidFill>
                    <a:latin typeface="+mn-lt"/>
                    <a:ea typeface="Inconsolata" pitchFamily="49" charset="77"/>
                    <a:cs typeface="Times New Roman" panose="02020603050405020304" pitchFamily="18" charset="0"/>
                  </a:rPr>
                  <a:t> with Probabilistic Hough Transform</a:t>
                </a:r>
              </a:p>
              <a:p>
                <a:pPr marL="411480" lvl="6" indent="-228600">
                  <a:spcAft>
                    <a:spcPts val="300"/>
                  </a:spcAft>
                  <a:buFont typeface="+mj-lt"/>
                  <a:buAutoNum type="arabicPeriod"/>
                </a:pPr>
                <a:r>
                  <a:rPr lang="en-US" altLang="zh-CN" sz="1100" dirty="0">
                    <a:solidFill>
                      <a:schemeClr val="tx1"/>
                    </a:solidFill>
                    <a:latin typeface="+mn-lt"/>
                    <a:ea typeface="Inconsolata" pitchFamily="49" charset="77"/>
                    <a:cs typeface="Times New Roman" panose="02020603050405020304" pitchFamily="18" charset="0"/>
                  </a:rPr>
                  <a:t>For each rotate to angle 𝜃 in </a:t>
                </a:r>
                <a:r>
                  <a:rPr lang="en-US" altLang="zh-CN" sz="1100" b="0" i="0">
                    <a:solidFill>
                      <a:schemeClr val="tx1"/>
                    </a:solidFill>
                    <a:latin typeface="Cambria Math" panose="02040503050406030204" pitchFamily="18" charset="0"/>
                    <a:ea typeface="Inconsolata" pitchFamily="49" charset="77"/>
                    <a:cs typeface="Times New Roman" panose="02020603050405020304" pitchFamily="18" charset="0"/>
                  </a:rPr>
                  <a:t>𝐿</a:t>
                </a:r>
                <a:r>
                  <a:rPr lang="en-US" altLang="zh-CN" sz="1100" dirty="0">
                    <a:solidFill>
                      <a:schemeClr val="tx1"/>
                    </a:solidFill>
                    <a:latin typeface="+mn-lt"/>
                    <a:ea typeface="Inconsolata" pitchFamily="49" charset="77"/>
                    <a:cs typeface="Times New Roman" panose="02020603050405020304" pitchFamily="18" charset="0"/>
                  </a:rPr>
                  <a:t>,a segment </a:t>
                </a:r>
                <a:r>
                  <a:rPr lang="en-US" altLang="zh-CN" sz="1100" b="0" i="0">
                    <a:solidFill>
                      <a:schemeClr val="tx1"/>
                    </a:solidFill>
                    <a:latin typeface="Cambria Math" panose="02040503050406030204" pitchFamily="18" charset="0"/>
                    <a:ea typeface="Inconsolata" pitchFamily="49" charset="77"/>
                    <a:cs typeface="Times New Roman" panose="02020603050405020304" pitchFamily="18" charset="0"/>
                  </a:rPr>
                  <a:t>𝑙_𝑖</a:t>
                </a:r>
                <a:r>
                  <a:rPr lang="en-US" altLang="zh-CN" sz="1100" dirty="0">
                    <a:solidFill>
                      <a:schemeClr val="tx1"/>
                    </a:solidFill>
                    <a:latin typeface="+mn-lt"/>
                    <a:ea typeface="Inconsolata" pitchFamily="49" charset="77"/>
                    <a:cs typeface="Times New Roman" panose="02020603050405020304" pitchFamily="18" charset="0"/>
                  </a:rPr>
                  <a:t> is extended to cover all rows and count the number of overlapping pixels on the edge image</a:t>
                </a:r>
              </a:p>
              <a:p>
                <a:endParaRPr lang="en-US" dirty="0"/>
              </a:p>
            </p:txBody>
          </p:sp>
        </mc:Fallback>
      </mc:AlternateContent>
    </p:spTree>
    <p:extLst>
      <p:ext uri="{BB962C8B-B14F-4D97-AF65-F5344CB8AC3E}">
        <p14:creationId xmlns:p14="http://schemas.microsoft.com/office/powerpoint/2010/main" val="3903115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81826-9109-7443-AAE9-BA5426934A3E}" type="slidenum">
              <a:rPr lang="en-US" smtClean="0"/>
              <a:pPr/>
              <a:t>9</a:t>
            </a:fld>
            <a:endParaRPr lang="en-US"/>
          </a:p>
        </p:txBody>
      </p:sp>
    </p:spTree>
    <p:extLst>
      <p:ext uri="{BB962C8B-B14F-4D97-AF65-F5344CB8AC3E}">
        <p14:creationId xmlns:p14="http://schemas.microsoft.com/office/powerpoint/2010/main" val="4025205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0089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can set </a:t>
            </a:r>
          </a:p>
        </p:txBody>
      </p:sp>
    </p:spTree>
    <p:extLst>
      <p:ext uri="{BB962C8B-B14F-4D97-AF65-F5344CB8AC3E}">
        <p14:creationId xmlns:p14="http://schemas.microsoft.com/office/powerpoint/2010/main" val="3296620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7744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t>13</a:t>
            </a:fld>
            <a:endParaRPr lang="en-US"/>
          </a:p>
        </p:txBody>
      </p:sp>
    </p:spTree>
    <p:extLst>
      <p:ext uri="{BB962C8B-B14F-4D97-AF65-F5344CB8AC3E}">
        <p14:creationId xmlns:p14="http://schemas.microsoft.com/office/powerpoint/2010/main" val="510223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EF6959B3-0C5B-3B48-B8B2-F807428BED96}"/>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72"/>
        <p:cNvGrpSpPr/>
        <p:nvPr/>
      </p:nvGrpSpPr>
      <p:grpSpPr>
        <a:xfrm>
          <a:off x="0" y="0"/>
          <a:ext cx="0" cy="0"/>
          <a:chOff x="0" y="0"/>
          <a:chExt cx="0" cy="0"/>
        </a:xfrm>
      </p:grpSpPr>
      <p:sp>
        <p:nvSpPr>
          <p:cNvPr id="174" name="Google Shape;174;p8"/>
          <p:cNvSpPr/>
          <p:nvPr/>
        </p:nvSpPr>
        <p:spPr>
          <a:xfrm>
            <a:off x="486400" y="392600"/>
            <a:ext cx="11219200" cy="60728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61100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74"/>
        <p:cNvGrpSpPr/>
        <p:nvPr/>
      </p:nvGrpSpPr>
      <p:grpSpPr>
        <a:xfrm>
          <a:off x="0" y="0"/>
          <a:ext cx="0" cy="0"/>
          <a:chOff x="0" y="0"/>
          <a:chExt cx="0" cy="0"/>
        </a:xfrm>
      </p:grpSpPr>
      <p:sp>
        <p:nvSpPr>
          <p:cNvPr id="376" name="Google Shape;376;p17"/>
          <p:cNvSpPr txBox="1">
            <a:spLocks noGrp="1"/>
          </p:cNvSpPr>
          <p:nvPr>
            <p:ph type="title"/>
          </p:nvPr>
        </p:nvSpPr>
        <p:spPr>
          <a:xfrm>
            <a:off x="486401" y="403429"/>
            <a:ext cx="11218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baseline="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dirty="0"/>
          </a:p>
        </p:txBody>
      </p:sp>
    </p:spTree>
    <p:extLst>
      <p:ext uri="{BB962C8B-B14F-4D97-AF65-F5344CB8AC3E}">
        <p14:creationId xmlns:p14="http://schemas.microsoft.com/office/powerpoint/2010/main" val="2091471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72"/>
        <p:cNvGrpSpPr/>
        <p:nvPr/>
      </p:nvGrpSpPr>
      <p:grpSpPr>
        <a:xfrm>
          <a:off x="0" y="0"/>
          <a:ext cx="0" cy="0"/>
          <a:chOff x="0" y="0"/>
          <a:chExt cx="0" cy="0"/>
        </a:xfrm>
      </p:grpSpPr>
      <p:sp>
        <p:nvSpPr>
          <p:cNvPr id="173" name="Google Shape;173;p8"/>
          <p:cNvSpPr txBox="1">
            <a:spLocks noGrp="1"/>
          </p:cNvSpPr>
          <p:nvPr>
            <p:ph type="title"/>
          </p:nvPr>
        </p:nvSpPr>
        <p:spPr>
          <a:xfrm>
            <a:off x="2096633" y="1673400"/>
            <a:ext cx="8193200" cy="351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2486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1" name="Picture 10">
            <a:extLst>
              <a:ext uri="{FF2B5EF4-FFF2-40B4-BE49-F238E27FC236}">
                <a16:creationId xmlns:a16="http://schemas.microsoft.com/office/drawing/2014/main" id="{FAA3024E-A233-AE44-8D18-E0BA4C223B90}"/>
              </a:ext>
            </a:extLst>
          </p:cNvPr>
          <p:cNvPicPr>
            <a:picLocks noChangeAspect="1"/>
          </p:cNvPicPr>
          <p:nvPr userDrawn="1"/>
        </p:nvPicPr>
        <p:blipFill>
          <a:blip r:embed="rId21"/>
          <a:stretch>
            <a:fillRect/>
          </a:stretch>
        </p:blipFill>
        <p:spPr>
          <a:xfrm>
            <a:off x="405644" y="6452482"/>
            <a:ext cx="2112264" cy="301752"/>
          </a:xfrm>
          <a:prstGeom prst="rect">
            <a:avLst/>
          </a:prstGeom>
        </p:spPr>
      </p:pic>
      <p:pic>
        <p:nvPicPr>
          <p:cNvPr id="2" name="Picture 1">
            <a:extLst>
              <a:ext uri="{FF2B5EF4-FFF2-40B4-BE49-F238E27FC236}">
                <a16:creationId xmlns:a16="http://schemas.microsoft.com/office/drawing/2014/main" id="{798E19FC-08DD-58FE-5CE6-23FA51FE8F7D}"/>
              </a:ext>
            </a:extLst>
          </p:cNvPr>
          <p:cNvPicPr>
            <a:picLocks noChangeAspect="1"/>
          </p:cNvPicPr>
          <p:nvPr userDrawn="1"/>
        </p:nvPicPr>
        <p:blipFill>
          <a:blip r:embed="rId22"/>
          <a:stretch>
            <a:fillRect/>
          </a:stretch>
        </p:blipFill>
        <p:spPr>
          <a:xfrm>
            <a:off x="11220622" y="5908754"/>
            <a:ext cx="869778" cy="869778"/>
          </a:xfrm>
          <a:prstGeom prst="rect">
            <a:avLst/>
          </a:prstGeom>
        </p:spPr>
      </p:pic>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 id="2147483763" r:id="rId17"/>
    <p:sldLayoutId id="2147483764" r:id="rId18"/>
    <p:sldLayoutId id="2147483765" r:id="rId19"/>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tangs@ornl.gov"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emf"/></Relationships>
</file>

<file path=ppt/slides/_rels/slide11.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9.png"/><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svg"/><Relationship Id="rId10" Type="http://schemas.openxmlformats.org/officeDocument/2006/relationships/image" Target="../media/image61.emf"/><Relationship Id="rId4" Type="http://schemas.openxmlformats.org/officeDocument/2006/relationships/image" Target="../media/image55.png"/><Relationship Id="rId9" Type="http://schemas.openxmlformats.org/officeDocument/2006/relationships/image" Target="../media/image60.emf"/><Relationship Id="rId14" Type="http://schemas.openxmlformats.org/officeDocument/2006/relationships/image" Target="../media/image65.emf"/></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8.sv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70.png"/></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www.psi.ch/en/niag/what-is-neutron-imaging" TargetMode="Externa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4.jpeg"/><Relationship Id="rId7"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5.JPG"/><Relationship Id="rId9"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30.png"/><Relationship Id="rId7" Type="http://schemas.openxmlformats.org/officeDocument/2006/relationships/image" Target="../media/image88.sv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8.svg"/><Relationship Id="rId7" Type="http://schemas.openxmlformats.org/officeDocument/2006/relationships/image" Target="../media/image20.wmf"/><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7.png"/><Relationship Id="rId16"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oleObject" Target="../embeddings/oleObject3.bin"/><Relationship Id="rId11" Type="http://schemas.openxmlformats.org/officeDocument/2006/relationships/image" Target="../media/image24.png"/><Relationship Id="rId5" Type="http://schemas.openxmlformats.org/officeDocument/2006/relationships/image" Target="../media/image19.wmf"/><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oleObject" Target="../embeddings/oleObject2.bin"/><Relationship Id="rId9" Type="http://schemas.openxmlformats.org/officeDocument/2006/relationships/image" Target="../media/image22.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hyperlink" Target="https://github.com/cabouman/svmbir" TargetMode="Externa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61.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60.png"/><Relationship Id="rId11" Type="http://schemas.openxmlformats.org/officeDocument/2006/relationships/image" Target="../media/image430.png"/><Relationship Id="rId15" Type="http://schemas.openxmlformats.org/officeDocument/2006/relationships/image" Target="../media/image46.png"/><Relationship Id="rId10" Type="http://schemas.openxmlformats.org/officeDocument/2006/relationships/image" Target="../media/image420.png"/><Relationship Id="rId9" Type="http://schemas.openxmlformats.org/officeDocument/2006/relationships/image" Target="../media/image43.png"/><Relationship Id="rId14" Type="http://schemas.openxmlformats.org/officeDocument/2006/relationships/image" Target="../media/image380.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EF93-DE48-5442-870D-943F375717DA}"/>
              </a:ext>
            </a:extLst>
          </p:cNvPr>
          <p:cNvSpPr>
            <a:spLocks noGrp="1"/>
          </p:cNvSpPr>
          <p:nvPr>
            <p:ph type="ctrTitle"/>
          </p:nvPr>
        </p:nvSpPr>
        <p:spPr>
          <a:xfrm>
            <a:off x="447481" y="1235046"/>
            <a:ext cx="9245525" cy="1311128"/>
          </a:xfrm>
        </p:spPr>
        <p:txBody>
          <a:bodyPr/>
          <a:lstStyle/>
          <a:p>
            <a:r>
              <a:rPr lang="en-US" sz="4400" b="1" dirty="0" err="1"/>
              <a:t>HyperCT</a:t>
            </a:r>
            <a:r>
              <a:rPr lang="en-US" sz="4400" b="1" dirty="0"/>
              <a:t>: Hyperspectral Neutron Computed Tomography</a:t>
            </a:r>
          </a:p>
        </p:txBody>
      </p:sp>
      <p:sp>
        <p:nvSpPr>
          <p:cNvPr id="3" name="Subtitle 2">
            <a:extLst>
              <a:ext uri="{FF2B5EF4-FFF2-40B4-BE49-F238E27FC236}">
                <a16:creationId xmlns:a16="http://schemas.microsoft.com/office/drawing/2014/main" id="{3C273FE8-692F-1E45-8F88-6FBEEB088B32}"/>
              </a:ext>
            </a:extLst>
          </p:cNvPr>
          <p:cNvSpPr>
            <a:spLocks noGrp="1"/>
          </p:cNvSpPr>
          <p:nvPr>
            <p:ph type="subTitle" idx="1"/>
          </p:nvPr>
        </p:nvSpPr>
        <p:spPr>
          <a:xfrm>
            <a:off x="447481" y="3157674"/>
            <a:ext cx="7100674" cy="2028101"/>
          </a:xfrm>
        </p:spPr>
        <p:txBody>
          <a:bodyPr/>
          <a:lstStyle/>
          <a:p>
            <a:r>
              <a:rPr lang="en-US" b="1" dirty="0" err="1"/>
              <a:t>Shimin</a:t>
            </a:r>
            <a:r>
              <a:rPr lang="en-US" b="1" dirty="0"/>
              <a:t> Tang</a:t>
            </a:r>
            <a:r>
              <a:rPr lang="en-US" dirty="0"/>
              <a:t>, </a:t>
            </a:r>
            <a:r>
              <a:rPr lang="en-US" dirty="0" err="1"/>
              <a:t>Ph.D</a:t>
            </a:r>
            <a:r>
              <a:rPr lang="en-US" dirty="0"/>
              <a:t> (</a:t>
            </a:r>
            <a:r>
              <a:rPr lang="en-US" dirty="0">
                <a:hlinkClick r:id="rId2"/>
              </a:rPr>
              <a:t>tangs@ornl.gov</a:t>
            </a:r>
            <a:r>
              <a:rPr lang="en-US" dirty="0"/>
              <a:t>)</a:t>
            </a:r>
          </a:p>
          <a:p>
            <a:r>
              <a:rPr lang="en-US" i="1" dirty="0"/>
              <a:t>PI: </a:t>
            </a:r>
            <a:r>
              <a:rPr lang="en-US" i="1" dirty="0" err="1"/>
              <a:t>Hassina</a:t>
            </a:r>
            <a:r>
              <a:rPr lang="en-US" i="1" dirty="0"/>
              <a:t> </a:t>
            </a:r>
            <a:r>
              <a:rPr lang="en-US" i="1" dirty="0" err="1"/>
              <a:t>Bilheux</a:t>
            </a:r>
            <a:endParaRPr lang="en-US" i="1" dirty="0"/>
          </a:p>
          <a:p>
            <a:r>
              <a:rPr lang="en-US" sz="1800" dirty="0"/>
              <a:t>Materials Engineering Group, Neutron Scattering Division</a:t>
            </a:r>
          </a:p>
          <a:p>
            <a:r>
              <a:rPr lang="en-US" sz="1800" dirty="0"/>
              <a:t>Oak Ridge National Laboratory</a:t>
            </a:r>
            <a:endParaRPr lang="en-US" dirty="0"/>
          </a:p>
        </p:txBody>
      </p:sp>
      <p:pic>
        <p:nvPicPr>
          <p:cNvPr id="4" name="Picture 3" descr="Icon&#10;&#10;Description automatically generated with low confidence">
            <a:extLst>
              <a:ext uri="{FF2B5EF4-FFF2-40B4-BE49-F238E27FC236}">
                <a16:creationId xmlns:a16="http://schemas.microsoft.com/office/drawing/2014/main" id="{66C45D98-CC4E-A150-A620-2C3E4DE48366}"/>
              </a:ext>
            </a:extLst>
          </p:cNvPr>
          <p:cNvPicPr/>
          <p:nvPr/>
        </p:nvPicPr>
        <p:blipFill>
          <a:blip r:embed="rId3">
            <a:extLst>
              <a:ext uri="{28A0092B-C50C-407E-A947-70E740481C1C}">
                <a14:useLocalDpi xmlns:a14="http://schemas.microsoft.com/office/drawing/2010/main" val="0"/>
              </a:ext>
            </a:extLst>
          </a:blip>
          <a:stretch>
            <a:fillRect/>
          </a:stretch>
        </p:blipFill>
        <p:spPr>
          <a:xfrm>
            <a:off x="9014564" y="2430050"/>
            <a:ext cx="2431281" cy="2755725"/>
          </a:xfrm>
          <a:prstGeom prst="rect">
            <a:avLst/>
          </a:prstGeom>
          <a:solidFill>
            <a:schemeClr val="bg1"/>
          </a:solidFill>
        </p:spPr>
      </p:pic>
      <p:pic>
        <p:nvPicPr>
          <p:cNvPr id="5" name="Picture 4">
            <a:extLst>
              <a:ext uri="{FF2B5EF4-FFF2-40B4-BE49-F238E27FC236}">
                <a16:creationId xmlns:a16="http://schemas.microsoft.com/office/drawing/2014/main" id="{E7209370-CD73-4B6E-3889-175A6650EDEA}"/>
              </a:ext>
            </a:extLst>
          </p:cNvPr>
          <p:cNvPicPr>
            <a:picLocks noChangeAspect="1"/>
          </p:cNvPicPr>
          <p:nvPr/>
        </p:nvPicPr>
        <p:blipFill>
          <a:blip r:embed="rId4"/>
          <a:stretch>
            <a:fillRect/>
          </a:stretch>
        </p:blipFill>
        <p:spPr>
          <a:xfrm>
            <a:off x="8268968" y="5433962"/>
            <a:ext cx="1424038" cy="1424038"/>
          </a:xfrm>
          <a:prstGeom prst="rect">
            <a:avLst/>
          </a:prstGeom>
        </p:spPr>
      </p:pic>
    </p:spTree>
    <p:extLst>
      <p:ext uri="{BB962C8B-B14F-4D97-AF65-F5344CB8AC3E}">
        <p14:creationId xmlns:p14="http://schemas.microsoft.com/office/powerpoint/2010/main" val="417264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DF6113A-D1A6-3383-D431-56415D2A1ACF}"/>
              </a:ext>
            </a:extLst>
          </p:cNvPr>
          <p:cNvSpPr txBox="1"/>
          <p:nvPr/>
        </p:nvSpPr>
        <p:spPr>
          <a:xfrm>
            <a:off x="5475308" y="1193381"/>
            <a:ext cx="5985038" cy="461665"/>
          </a:xfrm>
          <a:prstGeom prst="rect">
            <a:avLst/>
          </a:prstGeom>
          <a:noFill/>
        </p:spPr>
        <p:txBody>
          <a:bodyPr wrap="square" lIns="0" rIns="0">
            <a:spAutoFit/>
          </a:bodyPr>
          <a:lstStyle/>
          <a:p>
            <a:r>
              <a:rPr lang="en-US" altLang="zh-CN" sz="2400" dirty="0">
                <a:latin typeface="+mn-lt"/>
                <a:ea typeface="Inconsolata" pitchFamily="49" charset="77"/>
                <a:cs typeface="Times New Roman" panose="02020603050405020304" pitchFamily="18" charset="0"/>
                <a:sym typeface="Wingdings" pitchFamily="2" charset="2"/>
              </a:rPr>
              <a:t>Subjectively assign the quality scores</a:t>
            </a:r>
            <a:endParaRPr lang="en-US" altLang="zh-CN" sz="2400" dirty="0">
              <a:latin typeface="+mn-lt"/>
              <a:ea typeface="Inconsolata" pitchFamily="49" charset="77"/>
              <a:cs typeface="Times New Roman" panose="02020603050405020304" pitchFamily="18" charset="0"/>
            </a:endParaRPr>
          </a:p>
        </p:txBody>
      </p:sp>
      <p:grpSp>
        <p:nvGrpSpPr>
          <p:cNvPr id="5" name="Group 4">
            <a:extLst>
              <a:ext uri="{FF2B5EF4-FFF2-40B4-BE49-F238E27FC236}">
                <a16:creationId xmlns:a16="http://schemas.microsoft.com/office/drawing/2014/main" id="{E90A8B42-CD34-47C0-1698-D686F5322F50}"/>
              </a:ext>
            </a:extLst>
          </p:cNvPr>
          <p:cNvGrpSpPr/>
          <p:nvPr/>
        </p:nvGrpSpPr>
        <p:grpSpPr>
          <a:xfrm>
            <a:off x="1037989" y="1193381"/>
            <a:ext cx="2884654" cy="2582403"/>
            <a:chOff x="2151172" y="1954032"/>
            <a:chExt cx="2529122" cy="2360766"/>
          </a:xfrm>
        </p:grpSpPr>
        <p:pic>
          <p:nvPicPr>
            <p:cNvPr id="7" name="Picture 6">
              <a:extLst>
                <a:ext uri="{FF2B5EF4-FFF2-40B4-BE49-F238E27FC236}">
                  <a16:creationId xmlns:a16="http://schemas.microsoft.com/office/drawing/2014/main" id="{C9F5766C-424B-239E-077E-282CD988ED52}"/>
                </a:ext>
              </a:extLst>
            </p:cNvPr>
            <p:cNvPicPr>
              <a:picLocks noChangeAspect="1"/>
            </p:cNvPicPr>
            <p:nvPr/>
          </p:nvPicPr>
          <p:blipFill rotWithShape="1">
            <a:blip r:embed="rId3"/>
            <a:srcRect l="69327" t="4299" r="2668" b="24245"/>
            <a:stretch/>
          </p:blipFill>
          <p:spPr>
            <a:xfrm>
              <a:off x="2151172" y="2336852"/>
              <a:ext cx="2321081" cy="1977946"/>
            </a:xfrm>
            <a:prstGeom prst="rect">
              <a:avLst/>
            </a:prstGeom>
          </p:spPr>
        </p:pic>
        <p:sp>
          <p:nvSpPr>
            <p:cNvPr id="12" name="TextBox 11">
              <a:extLst>
                <a:ext uri="{FF2B5EF4-FFF2-40B4-BE49-F238E27FC236}">
                  <a16:creationId xmlns:a16="http://schemas.microsoft.com/office/drawing/2014/main" id="{88BF110E-FED6-508C-41BB-D175A90033D0}"/>
                </a:ext>
              </a:extLst>
            </p:cNvPr>
            <p:cNvSpPr txBox="1"/>
            <p:nvPr/>
          </p:nvSpPr>
          <p:spPr>
            <a:xfrm>
              <a:off x="2186936" y="1954032"/>
              <a:ext cx="2493358" cy="386365"/>
            </a:xfrm>
            <a:prstGeom prst="rect">
              <a:avLst/>
            </a:prstGeom>
            <a:solidFill>
              <a:schemeClr val="bg1"/>
            </a:solidFill>
          </p:spPr>
          <p:txBody>
            <a:bodyPr wrap="none" rtlCol="0">
              <a:noAutofit/>
            </a:bodyPr>
            <a:lstStyle/>
            <a:p>
              <a:pPr algn="ctr"/>
              <a:r>
                <a:rPr lang="en-US" sz="2400" dirty="0">
                  <a:latin typeface="+mn-lt"/>
                  <a:ea typeface="Inconsolata" pitchFamily="49" charset="77"/>
                  <a:cs typeface="Times New Roman" panose="02020603050405020304" pitchFamily="18" charset="0"/>
                </a:rPr>
                <a:t>Data Augmentation</a:t>
              </a:r>
              <a:endParaRPr lang="en-US" sz="2400" dirty="0">
                <a:latin typeface="+mn-lt"/>
                <a:ea typeface="Inconsolata" pitchFamily="49" charset="77"/>
              </a:endParaRPr>
            </a:p>
          </p:txBody>
        </p:sp>
      </p:grpSp>
      <p:pic>
        <p:nvPicPr>
          <p:cNvPr id="14" name="Picture 13">
            <a:extLst>
              <a:ext uri="{FF2B5EF4-FFF2-40B4-BE49-F238E27FC236}">
                <a16:creationId xmlns:a16="http://schemas.microsoft.com/office/drawing/2014/main" id="{B4AF3D73-39BD-D322-966F-649A9D7BFAE1}"/>
              </a:ext>
            </a:extLst>
          </p:cNvPr>
          <p:cNvPicPr>
            <a:picLocks noChangeAspect="1"/>
          </p:cNvPicPr>
          <p:nvPr/>
        </p:nvPicPr>
        <p:blipFill>
          <a:blip r:embed="rId4"/>
          <a:srcRect/>
          <a:stretch/>
        </p:blipFill>
        <p:spPr>
          <a:xfrm>
            <a:off x="5051238" y="1673978"/>
            <a:ext cx="6252866" cy="2525196"/>
          </a:xfrm>
          <a:prstGeom prst="rect">
            <a:avLst/>
          </a:prstGeom>
        </p:spPr>
      </p:pic>
      <p:sp>
        <p:nvSpPr>
          <p:cNvPr id="16" name="Subtitle 16">
            <a:extLst>
              <a:ext uri="{FF2B5EF4-FFF2-40B4-BE49-F238E27FC236}">
                <a16:creationId xmlns:a16="http://schemas.microsoft.com/office/drawing/2014/main" id="{A4205BF9-9DFF-14E4-458B-4D57845C4700}"/>
              </a:ext>
            </a:extLst>
          </p:cNvPr>
          <p:cNvSpPr txBox="1">
            <a:spLocks/>
          </p:cNvSpPr>
          <p:nvPr/>
        </p:nvSpPr>
        <p:spPr>
          <a:xfrm>
            <a:off x="6800463" y="6198637"/>
            <a:ext cx="2556895" cy="543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latin typeface="+mn-lt"/>
                <a:ea typeface="Inconsolata" pitchFamily="49" charset="77"/>
              </a:rPr>
              <a:t>3D CNN model </a:t>
            </a:r>
          </a:p>
        </p:txBody>
      </p:sp>
      <p:pic>
        <p:nvPicPr>
          <p:cNvPr id="18" name="Graphic 2">
            <a:extLst>
              <a:ext uri="{FF2B5EF4-FFF2-40B4-BE49-F238E27FC236}">
                <a16:creationId xmlns:a16="http://schemas.microsoft.com/office/drawing/2014/main" id="{90440ACA-95A7-48AE-B0E9-771E5B3851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7827" y="4072841"/>
            <a:ext cx="10342092" cy="2486080"/>
          </a:xfrm>
          <a:prstGeom prst="rect">
            <a:avLst/>
          </a:prstGeom>
        </p:spPr>
      </p:pic>
      <p:sp>
        <p:nvSpPr>
          <p:cNvPr id="4" name="TextBox 3">
            <a:extLst>
              <a:ext uri="{FF2B5EF4-FFF2-40B4-BE49-F238E27FC236}">
                <a16:creationId xmlns:a16="http://schemas.microsoft.com/office/drawing/2014/main" id="{6A37C7F7-4C27-C796-8821-729C7FB7C9A0}"/>
              </a:ext>
            </a:extLst>
          </p:cNvPr>
          <p:cNvSpPr txBox="1"/>
          <p:nvPr/>
        </p:nvSpPr>
        <p:spPr>
          <a:xfrm>
            <a:off x="343563" y="116163"/>
            <a:ext cx="11675970" cy="1077218"/>
          </a:xfrm>
          <a:prstGeom prst="rect">
            <a:avLst/>
          </a:prstGeom>
          <a:noFill/>
        </p:spPr>
        <p:txBody>
          <a:bodyPr wrap="square">
            <a:spAutoFit/>
          </a:bodyPr>
          <a:lstStyle/>
          <a:p>
            <a:pPr algn="ctr"/>
            <a:r>
              <a:rPr lang="en-US" sz="3200" b="1" dirty="0">
                <a:latin typeface="+mj-lt"/>
                <a:ea typeface="Inconsolata" pitchFamily="49" charset="77"/>
              </a:rPr>
              <a:t>CNN based streaming neutron computed tomography (</a:t>
            </a:r>
            <a:r>
              <a:rPr lang="en-US" sz="3200" b="1" dirty="0" err="1">
                <a:latin typeface="+mj-lt"/>
                <a:ea typeface="Inconsolata" pitchFamily="49" charset="77"/>
              </a:rPr>
              <a:t>nCT</a:t>
            </a:r>
            <a:r>
              <a:rPr lang="en-US" sz="3200" b="1" dirty="0">
                <a:latin typeface="+mj-lt"/>
                <a:ea typeface="Inconsolata" pitchFamily="49" charset="77"/>
              </a:rPr>
              <a:t>) reconstruction quality evaluation</a:t>
            </a:r>
            <a:endParaRPr lang="en-US" sz="3200" dirty="0"/>
          </a:p>
        </p:txBody>
      </p:sp>
    </p:spTree>
    <p:extLst>
      <p:ext uri="{BB962C8B-B14F-4D97-AF65-F5344CB8AC3E}">
        <p14:creationId xmlns:p14="http://schemas.microsoft.com/office/powerpoint/2010/main" val="3313369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E775AB-252C-3B04-1269-81C2CC11547C}"/>
              </a:ext>
            </a:extLst>
          </p:cNvPr>
          <p:cNvSpPr>
            <a:spLocks noGrp="1"/>
          </p:cNvSpPr>
          <p:nvPr>
            <p:ph idx="4294967295"/>
          </p:nvPr>
        </p:nvSpPr>
        <p:spPr>
          <a:xfrm>
            <a:off x="300517" y="4128956"/>
            <a:ext cx="12032036" cy="609600"/>
          </a:xfrm>
        </p:spPr>
        <p:txBody>
          <a:bodyPr anchor="t"/>
          <a:lstStyle/>
          <a:p>
            <a:pPr marL="0" indent="0" algn="just">
              <a:buNone/>
            </a:pPr>
            <a:r>
              <a:rPr lang="en-US" sz="2400" dirty="0"/>
              <a:t>The </a:t>
            </a:r>
            <a:r>
              <a:rPr lang="en-US" sz="2400" b="1" dirty="0"/>
              <a:t>comprehensive</a:t>
            </a:r>
            <a:r>
              <a:rPr lang="en-US" sz="2400" b="1" dirty="0">
                <a:solidFill>
                  <a:srgbClr val="FF0000"/>
                </a:solidFill>
              </a:rPr>
              <a:t> streaming-quality index </a:t>
            </a:r>
            <a:r>
              <a:rPr lang="en-US" sz="2400" dirty="0"/>
              <a:t>(1-5)  </a:t>
            </a:r>
            <a:r>
              <a:rPr lang="en-US" sz="2400" dirty="0">
                <a:sym typeface="Wingdings" pitchFamily="2" charset="2"/>
              </a:rPr>
              <a:t> stopping reference</a:t>
            </a:r>
            <a:endParaRPr lang="en-US" sz="2400" b="1" u="sng"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C7CD642-190D-D567-8E2D-73DDABCC20D1}"/>
                  </a:ext>
                </a:extLst>
              </p:cNvPr>
              <p:cNvSpPr/>
              <p:nvPr/>
            </p:nvSpPr>
            <p:spPr>
              <a:xfrm>
                <a:off x="-129936" y="1799713"/>
                <a:ext cx="7904624" cy="606384"/>
              </a:xfrm>
              <a:prstGeom prst="rect">
                <a:avLst/>
              </a:prstGeom>
              <a:noFill/>
              <a:ln>
                <a:noFill/>
              </a:ln>
            </p:spPr>
            <p:txBody>
              <a:bodyPr wrap="square">
                <a:spAutoFit/>
              </a:bodyPr>
              <a:lstStyle/>
              <a:p>
                <a:pPr algn="just">
                  <a:buClr>
                    <a:schemeClr val="bg2">
                      <a:lumMod val="10000"/>
                    </a:schemeClr>
                  </a:buClr>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𝑄𝐼</m:t>
                      </m:r>
                      <m:r>
                        <a:rPr lang="en-US" sz="3200" i="1">
                          <a:latin typeface="Cambria Math" panose="02040503050406030204" pitchFamily="18" charset="0"/>
                        </a:rPr>
                        <m:t>= </m:t>
                      </m:r>
                      <m:r>
                        <a:rPr lang="en-US" sz="3200" i="1">
                          <a:latin typeface="Cambria Math" panose="02040503050406030204" pitchFamily="18" charset="0"/>
                          <a:ea typeface="Cambria Math" panose="02040503050406030204" pitchFamily="18" charset="0"/>
                        </a:rPr>
                        <m:t>𝛼</m:t>
                      </m:r>
                      <m:r>
                        <a:rPr lang="en-US" sz="3200" i="1">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acc>
                            <m:accPr>
                              <m:chr m:val="̅"/>
                              <m:ctrlPr>
                                <a:rPr lang="en-US" sz="3200" i="1">
                                  <a:latin typeface="Cambria Math" panose="02040503050406030204" pitchFamily="18" charset="0"/>
                                  <a:ea typeface="Cambria Math" panose="02040503050406030204" pitchFamily="18" charset="0"/>
                                </a:rPr>
                              </m:ctrlPr>
                            </m:accPr>
                            <m:e>
                              <m:r>
                                <a:rPr lang="en-US" sz="3200" i="1">
                                  <a:latin typeface="Cambria Math" panose="02040503050406030204" pitchFamily="18" charset="0"/>
                                  <a:ea typeface="Cambria Math" panose="02040503050406030204" pitchFamily="18" charset="0"/>
                                </a:rPr>
                                <m:t>𝑞</m:t>
                              </m:r>
                            </m:e>
                          </m:acc>
                        </m:e>
                        <m:sub>
                          <m:r>
                            <a:rPr lang="en-US" sz="3200" i="1">
                              <a:latin typeface="Cambria Math" panose="02040503050406030204" pitchFamily="18" charset="0"/>
                              <a:ea typeface="Cambria Math" panose="02040503050406030204" pitchFamily="18" charset="0"/>
                            </a:rPr>
                            <m:t>𝑘</m:t>
                          </m:r>
                        </m:sub>
                      </m:sSub>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𝛽</m:t>
                      </m:r>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𝑓</m:t>
                      </m:r>
                      <m:r>
                        <a:rPr lang="en-US" sz="3200" i="1">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𝑠</m:t>
                          </m:r>
                        </m:e>
                        <m:sub>
                          <m:r>
                            <a:rPr lang="en-US" sz="3200" i="1">
                              <a:latin typeface="Cambria Math" panose="02040503050406030204" pitchFamily="18" charset="0"/>
                              <a:ea typeface="Cambria Math" panose="02040503050406030204" pitchFamily="18" charset="0"/>
                            </a:rPr>
                            <m:t>𝑘</m:t>
                          </m:r>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𝑘</m:t>
                          </m:r>
                          <m:r>
                            <a:rPr lang="en-US" sz="3200" i="1">
                              <a:latin typeface="Cambria Math" panose="02040503050406030204" pitchFamily="18" charset="0"/>
                              <a:ea typeface="Cambria Math" panose="02040503050406030204" pitchFamily="18" charset="0"/>
                            </a:rPr>
                            <m:t>−3</m:t>
                          </m:r>
                        </m:sub>
                      </m:sSub>
                      <m:r>
                        <a:rPr lang="en-US" sz="3200" i="1">
                          <a:latin typeface="Cambria Math" panose="02040503050406030204" pitchFamily="18" charset="0"/>
                          <a:ea typeface="Cambria Math" panose="02040503050406030204" pitchFamily="18" charset="0"/>
                        </a:rPr>
                        <m:t>, </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𝑚</m:t>
                          </m:r>
                        </m:e>
                        <m:sub>
                          <m:r>
                            <a:rPr lang="en-US" sz="3200" i="1">
                              <a:latin typeface="Cambria Math" panose="02040503050406030204" pitchFamily="18" charset="0"/>
                              <a:ea typeface="Cambria Math" panose="02040503050406030204" pitchFamily="18" charset="0"/>
                            </a:rPr>
                            <m:t>𝑘</m:t>
                          </m:r>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𝑘</m:t>
                          </m:r>
                          <m:r>
                            <a:rPr lang="en-US" sz="3200" i="1">
                              <a:latin typeface="Cambria Math" panose="02040503050406030204" pitchFamily="18" charset="0"/>
                              <a:ea typeface="Cambria Math" panose="02040503050406030204" pitchFamily="18" charset="0"/>
                            </a:rPr>
                            <m:t>−3</m:t>
                          </m:r>
                        </m:sub>
                      </m:sSub>
                      <m:r>
                        <a:rPr lang="en-US" sz="3200" i="1">
                          <a:latin typeface="Cambria Math" panose="02040503050406030204" pitchFamily="18" charset="0"/>
                          <a:ea typeface="Cambria Math" panose="02040503050406030204" pitchFamily="18" charset="0"/>
                        </a:rPr>
                        <m:t>)</m:t>
                      </m:r>
                    </m:oMath>
                  </m:oMathPara>
                </a14:m>
                <a:endParaRPr lang="en-US" sz="3200" i="1" dirty="0">
                  <a:latin typeface="Cambria Math" panose="02040503050406030204" pitchFamily="18" charset="0"/>
                  <a:ea typeface="Cambria Math" panose="02040503050406030204" pitchFamily="18" charset="0"/>
                </a:endParaRPr>
              </a:p>
            </p:txBody>
          </p:sp>
        </mc:Choice>
        <mc:Fallback xmlns="">
          <p:sp>
            <p:nvSpPr>
              <p:cNvPr id="10" name="Rectangle 9">
                <a:extLst>
                  <a:ext uri="{FF2B5EF4-FFF2-40B4-BE49-F238E27FC236}">
                    <a16:creationId xmlns:a16="http://schemas.microsoft.com/office/drawing/2014/main" id="{5C7CD642-190D-D567-8E2D-73DDABCC20D1}"/>
                  </a:ext>
                </a:extLst>
              </p:cNvPr>
              <p:cNvSpPr>
                <a:spLocks noRot="1" noChangeAspect="1" noMove="1" noResize="1" noEditPoints="1" noAdjustHandles="1" noChangeArrowheads="1" noChangeShapeType="1" noTextEdit="1"/>
              </p:cNvSpPr>
              <p:nvPr/>
            </p:nvSpPr>
            <p:spPr>
              <a:xfrm>
                <a:off x="-129936" y="1799713"/>
                <a:ext cx="7904624" cy="606384"/>
              </a:xfrm>
              <a:prstGeom prst="rect">
                <a:avLst/>
              </a:prstGeom>
              <a:blipFill>
                <a:blip r:embed="rId3"/>
                <a:stretch>
                  <a:fillRect b="-18367"/>
                </a:stretch>
              </a:blipFill>
              <a:ln>
                <a:noFill/>
              </a:ln>
            </p:spPr>
            <p:txBody>
              <a:bodyPr/>
              <a:lstStyle/>
              <a:p>
                <a:r>
                  <a:rPr lang="en-US">
                    <a:noFill/>
                  </a:rPr>
                  <a:t> </a:t>
                </a:r>
              </a:p>
            </p:txBody>
          </p:sp>
        </mc:Fallback>
      </mc:AlternateContent>
      <p:sp>
        <p:nvSpPr>
          <p:cNvPr id="12" name="Rectangle 11">
            <a:extLst>
              <a:ext uri="{FF2B5EF4-FFF2-40B4-BE49-F238E27FC236}">
                <a16:creationId xmlns:a16="http://schemas.microsoft.com/office/drawing/2014/main" id="{5DA8B05D-34BD-7363-5BC4-DD0001E83E9F}"/>
              </a:ext>
            </a:extLst>
          </p:cNvPr>
          <p:cNvSpPr/>
          <p:nvPr/>
        </p:nvSpPr>
        <p:spPr>
          <a:xfrm>
            <a:off x="2379464" y="1759378"/>
            <a:ext cx="534011" cy="67751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6" name="Rectangle 15">
            <a:extLst>
              <a:ext uri="{FF2B5EF4-FFF2-40B4-BE49-F238E27FC236}">
                <a16:creationId xmlns:a16="http://schemas.microsoft.com/office/drawing/2014/main" id="{2B3E85F3-3C0D-ED48-EB81-4E91808CB0C3}"/>
              </a:ext>
            </a:extLst>
          </p:cNvPr>
          <p:cNvSpPr/>
          <p:nvPr/>
        </p:nvSpPr>
        <p:spPr>
          <a:xfrm>
            <a:off x="3767859" y="1793409"/>
            <a:ext cx="3126556" cy="6775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1CD76767-3531-72E5-EAF9-2ED2945C46CB}"/>
              </a:ext>
            </a:extLst>
          </p:cNvPr>
          <p:cNvGrpSpPr/>
          <p:nvPr/>
        </p:nvGrpSpPr>
        <p:grpSpPr>
          <a:xfrm>
            <a:off x="862412" y="6190393"/>
            <a:ext cx="9651187" cy="215444"/>
            <a:chOff x="328679" y="6526454"/>
            <a:chExt cx="12406584" cy="215444"/>
          </a:xfrm>
          <a:solidFill>
            <a:srgbClr val="4C8861"/>
          </a:solidFill>
        </p:grpSpPr>
        <p:cxnSp>
          <p:nvCxnSpPr>
            <p:cNvPr id="20" name="Straight Arrow Connector 19">
              <a:extLst>
                <a:ext uri="{FF2B5EF4-FFF2-40B4-BE49-F238E27FC236}">
                  <a16:creationId xmlns:a16="http://schemas.microsoft.com/office/drawing/2014/main" id="{EF69801B-2CB8-7735-779F-F8D2634F442B}"/>
                </a:ext>
              </a:extLst>
            </p:cNvPr>
            <p:cNvCxnSpPr>
              <a:cxnSpLocks/>
            </p:cNvCxnSpPr>
            <p:nvPr/>
          </p:nvCxnSpPr>
          <p:spPr>
            <a:xfrm>
              <a:off x="328679" y="6577809"/>
              <a:ext cx="12406584" cy="0"/>
            </a:xfrm>
            <a:prstGeom prst="straightConnector1">
              <a:avLst/>
            </a:prstGeom>
            <a:grpFill/>
            <a:ln w="7620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796332E-BF88-5049-748C-57F58DCFCEC9}"/>
                </a:ext>
              </a:extLst>
            </p:cNvPr>
            <p:cNvSpPr txBox="1"/>
            <p:nvPr/>
          </p:nvSpPr>
          <p:spPr>
            <a:xfrm rot="16200000">
              <a:off x="6025444" y="5427398"/>
              <a:ext cx="215444" cy="2413556"/>
            </a:xfrm>
            <a:prstGeom prst="rect">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vert="vert" wrap="square" lIns="0" tIns="0" rIns="0" bIns="0" rtlCol="0" anchor="ctr" anchorCtr="1">
              <a:spAutoFit/>
            </a:bodyPr>
            <a:lstStyle/>
            <a:p>
              <a:pPr algn="ctr"/>
              <a:r>
                <a:rPr lang="en-US" sz="1400" dirty="0">
                  <a:solidFill>
                    <a:schemeClr val="bg1"/>
                  </a:solidFill>
                  <a:ea typeface="Inconsolata" pitchFamily="49" charset="77"/>
                </a:rPr>
                <a:t>Streaming Time-Line</a:t>
              </a:r>
            </a:p>
          </p:txBody>
        </p:sp>
      </p:grpSp>
      <p:sp>
        <p:nvSpPr>
          <p:cNvPr id="45" name="Subtitle 16">
            <a:extLst>
              <a:ext uri="{FF2B5EF4-FFF2-40B4-BE49-F238E27FC236}">
                <a16:creationId xmlns:a16="http://schemas.microsoft.com/office/drawing/2014/main" id="{39CC77AC-6760-FD9C-2801-87D159A62A62}"/>
              </a:ext>
            </a:extLst>
          </p:cNvPr>
          <p:cNvSpPr txBox="1">
            <a:spLocks/>
          </p:cNvSpPr>
          <p:nvPr/>
        </p:nvSpPr>
        <p:spPr>
          <a:xfrm>
            <a:off x="315435" y="267248"/>
            <a:ext cx="11119080" cy="543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latin typeface="+mn-lt"/>
                <a:ea typeface="Inconsolata" pitchFamily="49" charset="77"/>
              </a:rPr>
              <a:t>Streaming </a:t>
            </a:r>
            <a:r>
              <a:rPr lang="en-US" sz="3200" b="1" dirty="0" err="1">
                <a:latin typeface="+mn-lt"/>
                <a:ea typeface="Inconsolata" pitchFamily="49" charset="77"/>
              </a:rPr>
              <a:t>nCT</a:t>
            </a:r>
            <a:r>
              <a:rPr lang="en-US" sz="3200" b="1" dirty="0">
                <a:latin typeface="+mn-lt"/>
                <a:ea typeface="Inconsolata" pitchFamily="49" charset="77"/>
              </a:rPr>
              <a:t> quantity quality index (QI)</a:t>
            </a:r>
          </a:p>
        </p:txBody>
      </p:sp>
      <p:sp>
        <p:nvSpPr>
          <p:cNvPr id="47" name="TextBox 46">
            <a:extLst>
              <a:ext uri="{FF2B5EF4-FFF2-40B4-BE49-F238E27FC236}">
                <a16:creationId xmlns:a16="http://schemas.microsoft.com/office/drawing/2014/main" id="{1868DFF4-E2E7-49EF-3EDC-1D272BFEFCD7}"/>
              </a:ext>
            </a:extLst>
          </p:cNvPr>
          <p:cNvSpPr txBox="1"/>
          <p:nvPr/>
        </p:nvSpPr>
        <p:spPr>
          <a:xfrm>
            <a:off x="1464113" y="2611145"/>
            <a:ext cx="2265065" cy="1077026"/>
          </a:xfrm>
          <a:prstGeom prst="rect">
            <a:avLst/>
          </a:prstGeom>
          <a:noFill/>
        </p:spPr>
        <p:txBody>
          <a:bodyPr wrap="square">
            <a:spAutoFit/>
          </a:bodyPr>
          <a:lstStyle/>
          <a:p>
            <a:pPr algn="ctr"/>
            <a:r>
              <a:rPr lang="en-US" sz="2133" b="1" dirty="0">
                <a:solidFill>
                  <a:srgbClr val="00B0F0"/>
                </a:solidFill>
                <a:latin typeface="+mn-lt"/>
                <a:ea typeface="Inconsolata" pitchFamily="49" charset="77"/>
              </a:rPr>
              <a:t>Single Reconstruction Score</a:t>
            </a:r>
            <a:endParaRPr lang="en-US" sz="2133" b="1" dirty="0">
              <a:solidFill>
                <a:srgbClr val="00B0F0"/>
              </a:solidFill>
              <a:latin typeface="+mn-lt"/>
            </a:endParaRPr>
          </a:p>
        </p:txBody>
      </p:sp>
      <p:sp>
        <p:nvSpPr>
          <p:cNvPr id="48" name="TextBox 47">
            <a:extLst>
              <a:ext uri="{FF2B5EF4-FFF2-40B4-BE49-F238E27FC236}">
                <a16:creationId xmlns:a16="http://schemas.microsoft.com/office/drawing/2014/main" id="{4F942925-9F16-AE99-D82E-CB0219DC514E}"/>
              </a:ext>
            </a:extLst>
          </p:cNvPr>
          <p:cNvSpPr txBox="1"/>
          <p:nvPr/>
        </p:nvSpPr>
        <p:spPr>
          <a:xfrm>
            <a:off x="4308531" y="2560507"/>
            <a:ext cx="2360048" cy="1077026"/>
          </a:xfrm>
          <a:prstGeom prst="rect">
            <a:avLst/>
          </a:prstGeom>
          <a:noFill/>
        </p:spPr>
        <p:txBody>
          <a:bodyPr wrap="square">
            <a:spAutoFit/>
          </a:bodyPr>
          <a:lstStyle/>
          <a:p>
            <a:pPr algn="ctr"/>
            <a:r>
              <a:rPr lang="en-US" sz="2133" b="1" dirty="0">
                <a:solidFill>
                  <a:srgbClr val="FF0000"/>
                </a:solidFill>
                <a:latin typeface="+mn-lt"/>
                <a:ea typeface="Inconsolata" pitchFamily="49" charset="77"/>
              </a:rPr>
              <a:t>Subsequent Improvement Index</a:t>
            </a:r>
            <a:endParaRPr lang="en-US" sz="2133" b="1" dirty="0">
              <a:solidFill>
                <a:srgbClr val="FF0000"/>
              </a:solidFill>
              <a:latin typeface="+mn-lt"/>
            </a:endParaRPr>
          </a:p>
        </p:txBody>
      </p:sp>
      <p:pic>
        <p:nvPicPr>
          <p:cNvPr id="64" name="Graphic 63">
            <a:extLst>
              <a:ext uri="{FF2B5EF4-FFF2-40B4-BE49-F238E27FC236}">
                <a16:creationId xmlns:a16="http://schemas.microsoft.com/office/drawing/2014/main" id="{EF60285A-2316-0E9C-F97C-CCA6A0B298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2517" y="894843"/>
            <a:ext cx="3706167" cy="3182757"/>
          </a:xfrm>
          <a:prstGeom prst="rect">
            <a:avLst/>
          </a:prstGeom>
        </p:spPr>
      </p:pic>
      <p:grpSp>
        <p:nvGrpSpPr>
          <p:cNvPr id="15" name="Group 14">
            <a:extLst>
              <a:ext uri="{FF2B5EF4-FFF2-40B4-BE49-F238E27FC236}">
                <a16:creationId xmlns:a16="http://schemas.microsoft.com/office/drawing/2014/main" id="{1DE7D583-76D7-B784-AEB5-89E4F476A7FE}"/>
              </a:ext>
            </a:extLst>
          </p:cNvPr>
          <p:cNvGrpSpPr/>
          <p:nvPr/>
        </p:nvGrpSpPr>
        <p:grpSpPr>
          <a:xfrm>
            <a:off x="862411" y="4614981"/>
            <a:ext cx="1086999" cy="1530464"/>
            <a:chOff x="1332608" y="3666140"/>
            <a:chExt cx="815249" cy="1147848"/>
          </a:xfrm>
        </p:grpSpPr>
        <p:sp>
          <p:nvSpPr>
            <p:cNvPr id="24" name="TextBox 23">
              <a:extLst>
                <a:ext uri="{FF2B5EF4-FFF2-40B4-BE49-F238E27FC236}">
                  <a16:creationId xmlns:a16="http://schemas.microsoft.com/office/drawing/2014/main" id="{581CCDD9-CBA4-862D-4948-5D959A660F0F}"/>
                </a:ext>
              </a:extLst>
            </p:cNvPr>
            <p:cNvSpPr txBox="1"/>
            <p:nvPr/>
          </p:nvSpPr>
          <p:spPr>
            <a:xfrm rot="16200000">
              <a:off x="1654999" y="4332743"/>
              <a:ext cx="161583" cy="800908"/>
            </a:xfrm>
            <a:prstGeom prst="rect">
              <a:avLst/>
            </a:prstGeom>
            <a:solidFill>
              <a:schemeClr val="bg1"/>
            </a:solidFill>
            <a:ln>
              <a:solidFill>
                <a:srgbClr val="4C8861"/>
              </a:solidFill>
            </a:ln>
          </p:spPr>
          <p:txBody>
            <a:bodyPr vert="vert" wrap="square" lIns="0" tIns="0" rIns="0" bIns="0" rtlCol="0" anchor="ctr" anchorCtr="1">
              <a:spAutoFit/>
            </a:bodyPr>
            <a:lstStyle/>
            <a:p>
              <a:pPr algn="ctr"/>
              <a:r>
                <a:rPr lang="en-US" sz="1400" dirty="0">
                  <a:latin typeface="+mn-lt"/>
                  <a:ea typeface="Inconsolata" pitchFamily="49" charset="77"/>
                </a:rPr>
                <a:t>6 hours</a:t>
              </a:r>
            </a:p>
          </p:txBody>
        </p:sp>
        <p:pic>
          <p:nvPicPr>
            <p:cNvPr id="2" name="Picture 1">
              <a:extLst>
                <a:ext uri="{FF2B5EF4-FFF2-40B4-BE49-F238E27FC236}">
                  <a16:creationId xmlns:a16="http://schemas.microsoft.com/office/drawing/2014/main" id="{4400BB31-46FE-8799-C908-767C76FCAF18}"/>
                </a:ext>
              </a:extLst>
            </p:cNvPr>
            <p:cNvPicPr>
              <a:picLocks noChangeAspect="1"/>
            </p:cNvPicPr>
            <p:nvPr/>
          </p:nvPicPr>
          <p:blipFill>
            <a:blip r:embed="rId6"/>
            <a:stretch>
              <a:fillRect/>
            </a:stretch>
          </p:blipFill>
          <p:spPr>
            <a:xfrm>
              <a:off x="1332608" y="3666140"/>
              <a:ext cx="815249" cy="983921"/>
            </a:xfrm>
            <a:prstGeom prst="rect">
              <a:avLst/>
            </a:prstGeom>
          </p:spPr>
        </p:pic>
      </p:grpSp>
      <p:grpSp>
        <p:nvGrpSpPr>
          <p:cNvPr id="17" name="Group 16">
            <a:extLst>
              <a:ext uri="{FF2B5EF4-FFF2-40B4-BE49-F238E27FC236}">
                <a16:creationId xmlns:a16="http://schemas.microsoft.com/office/drawing/2014/main" id="{B70E839E-8E3F-F7C3-F912-1CA4EBF41866}"/>
              </a:ext>
            </a:extLst>
          </p:cNvPr>
          <p:cNvGrpSpPr/>
          <p:nvPr/>
        </p:nvGrpSpPr>
        <p:grpSpPr>
          <a:xfrm>
            <a:off x="1937565" y="4619667"/>
            <a:ext cx="1083116" cy="1525779"/>
            <a:chOff x="2138973" y="3669654"/>
            <a:chExt cx="812337" cy="1144334"/>
          </a:xfrm>
        </p:grpSpPr>
        <p:sp>
          <p:nvSpPr>
            <p:cNvPr id="25" name="TextBox 24">
              <a:extLst>
                <a:ext uri="{FF2B5EF4-FFF2-40B4-BE49-F238E27FC236}">
                  <a16:creationId xmlns:a16="http://schemas.microsoft.com/office/drawing/2014/main" id="{2F7C3F4F-553B-CB13-7604-EB2901E1BE7C}"/>
                </a:ext>
              </a:extLst>
            </p:cNvPr>
            <p:cNvSpPr txBox="1"/>
            <p:nvPr/>
          </p:nvSpPr>
          <p:spPr>
            <a:xfrm rot="16200000">
              <a:off x="2459345" y="4332744"/>
              <a:ext cx="161583" cy="800906"/>
            </a:xfrm>
            <a:prstGeom prst="rect">
              <a:avLst/>
            </a:prstGeom>
            <a:solidFill>
              <a:schemeClr val="bg1"/>
            </a:solidFill>
            <a:ln>
              <a:solidFill>
                <a:srgbClr val="4C8861"/>
              </a:solidFill>
            </a:ln>
          </p:spPr>
          <p:txBody>
            <a:bodyPr vert="vert" wrap="square" lIns="0" tIns="0" rIns="0" bIns="0" rtlCol="0" anchor="ctr" anchorCtr="1">
              <a:spAutoFit/>
            </a:bodyPr>
            <a:lstStyle/>
            <a:p>
              <a:pPr algn="ctr"/>
              <a:r>
                <a:rPr lang="en-US" sz="1400" dirty="0">
                  <a:latin typeface="+mn-lt"/>
                  <a:ea typeface="Inconsolata" pitchFamily="49" charset="77"/>
                </a:rPr>
                <a:t>12 hours</a:t>
              </a:r>
            </a:p>
          </p:txBody>
        </p:sp>
        <p:pic>
          <p:nvPicPr>
            <p:cNvPr id="4" name="Picture 3">
              <a:extLst>
                <a:ext uri="{FF2B5EF4-FFF2-40B4-BE49-F238E27FC236}">
                  <a16:creationId xmlns:a16="http://schemas.microsoft.com/office/drawing/2014/main" id="{BB5A6582-9C67-7F9B-5DAA-6EB0CCD9DDAD}"/>
                </a:ext>
              </a:extLst>
            </p:cNvPr>
            <p:cNvPicPr>
              <a:picLocks noChangeAspect="1"/>
            </p:cNvPicPr>
            <p:nvPr/>
          </p:nvPicPr>
          <p:blipFill>
            <a:blip r:embed="rId7"/>
            <a:stretch>
              <a:fillRect/>
            </a:stretch>
          </p:blipFill>
          <p:spPr>
            <a:xfrm>
              <a:off x="2138973" y="3669654"/>
              <a:ext cx="812337" cy="980407"/>
            </a:xfrm>
            <a:prstGeom prst="rect">
              <a:avLst/>
            </a:prstGeom>
          </p:spPr>
        </p:pic>
      </p:grpSp>
      <p:grpSp>
        <p:nvGrpSpPr>
          <p:cNvPr id="18" name="Group 17">
            <a:extLst>
              <a:ext uri="{FF2B5EF4-FFF2-40B4-BE49-F238E27FC236}">
                <a16:creationId xmlns:a16="http://schemas.microsoft.com/office/drawing/2014/main" id="{7DFC917A-4843-B2EE-4EBA-D93037AD2017}"/>
              </a:ext>
            </a:extLst>
          </p:cNvPr>
          <p:cNvGrpSpPr/>
          <p:nvPr/>
        </p:nvGrpSpPr>
        <p:grpSpPr>
          <a:xfrm>
            <a:off x="3009235" y="4622332"/>
            <a:ext cx="1080907" cy="1523113"/>
            <a:chOff x="2942726" y="3671653"/>
            <a:chExt cx="810680" cy="1142335"/>
          </a:xfrm>
        </p:grpSpPr>
        <p:sp>
          <p:nvSpPr>
            <p:cNvPr id="26" name="TextBox 25">
              <a:extLst>
                <a:ext uri="{FF2B5EF4-FFF2-40B4-BE49-F238E27FC236}">
                  <a16:creationId xmlns:a16="http://schemas.microsoft.com/office/drawing/2014/main" id="{D9C0635B-685E-38AA-AC91-EFAB0C7A4DB3}"/>
                </a:ext>
              </a:extLst>
            </p:cNvPr>
            <p:cNvSpPr txBox="1"/>
            <p:nvPr/>
          </p:nvSpPr>
          <p:spPr>
            <a:xfrm rot="16200000">
              <a:off x="3263688" y="4332744"/>
              <a:ext cx="161583" cy="800906"/>
            </a:xfrm>
            <a:prstGeom prst="rect">
              <a:avLst/>
            </a:prstGeom>
            <a:solidFill>
              <a:schemeClr val="bg1"/>
            </a:solidFill>
            <a:ln>
              <a:solidFill>
                <a:srgbClr val="4C8861"/>
              </a:solidFill>
            </a:ln>
          </p:spPr>
          <p:txBody>
            <a:bodyPr vert="vert" wrap="square" lIns="0" tIns="0" rIns="0" bIns="0" rtlCol="0" anchor="ctr" anchorCtr="1">
              <a:spAutoFit/>
            </a:bodyPr>
            <a:lstStyle/>
            <a:p>
              <a:pPr algn="ctr"/>
              <a:r>
                <a:rPr lang="en-US" sz="1400" dirty="0">
                  <a:latin typeface="+mn-lt"/>
                  <a:ea typeface="Inconsolata" pitchFamily="49" charset="77"/>
                </a:rPr>
                <a:t>18 hours</a:t>
              </a:r>
            </a:p>
          </p:txBody>
        </p:sp>
        <p:pic>
          <p:nvPicPr>
            <p:cNvPr id="5" name="Picture 4">
              <a:extLst>
                <a:ext uri="{FF2B5EF4-FFF2-40B4-BE49-F238E27FC236}">
                  <a16:creationId xmlns:a16="http://schemas.microsoft.com/office/drawing/2014/main" id="{2248D923-9D6A-0AA4-B886-190F27594F6C}"/>
                </a:ext>
              </a:extLst>
            </p:cNvPr>
            <p:cNvPicPr>
              <a:picLocks noChangeAspect="1"/>
            </p:cNvPicPr>
            <p:nvPr/>
          </p:nvPicPr>
          <p:blipFill>
            <a:blip r:embed="rId8"/>
            <a:stretch>
              <a:fillRect/>
            </a:stretch>
          </p:blipFill>
          <p:spPr>
            <a:xfrm>
              <a:off x="2942726" y="3671653"/>
              <a:ext cx="810680" cy="978408"/>
            </a:xfrm>
            <a:prstGeom prst="rect">
              <a:avLst/>
            </a:prstGeom>
          </p:spPr>
        </p:pic>
      </p:grpSp>
      <p:grpSp>
        <p:nvGrpSpPr>
          <p:cNvPr id="42" name="Group 41">
            <a:extLst>
              <a:ext uri="{FF2B5EF4-FFF2-40B4-BE49-F238E27FC236}">
                <a16:creationId xmlns:a16="http://schemas.microsoft.com/office/drawing/2014/main" id="{4796CE9B-DEFA-77E2-2034-F89C30A42E9E}"/>
              </a:ext>
            </a:extLst>
          </p:cNvPr>
          <p:cNvGrpSpPr/>
          <p:nvPr/>
        </p:nvGrpSpPr>
        <p:grpSpPr>
          <a:xfrm>
            <a:off x="4083428" y="4622332"/>
            <a:ext cx="1087621" cy="1523113"/>
            <a:chOff x="3748371" y="3671653"/>
            <a:chExt cx="815716" cy="1142335"/>
          </a:xfrm>
        </p:grpSpPr>
        <p:sp>
          <p:nvSpPr>
            <p:cNvPr id="27" name="TextBox 26">
              <a:extLst>
                <a:ext uri="{FF2B5EF4-FFF2-40B4-BE49-F238E27FC236}">
                  <a16:creationId xmlns:a16="http://schemas.microsoft.com/office/drawing/2014/main" id="{2FEF5569-AFFF-F4D5-06AE-795D9D730134}"/>
                </a:ext>
              </a:extLst>
            </p:cNvPr>
            <p:cNvSpPr txBox="1"/>
            <p:nvPr/>
          </p:nvSpPr>
          <p:spPr>
            <a:xfrm rot="16200000">
              <a:off x="4068032" y="4332744"/>
              <a:ext cx="161583" cy="800906"/>
            </a:xfrm>
            <a:prstGeom prst="rect">
              <a:avLst/>
            </a:prstGeom>
            <a:solidFill>
              <a:schemeClr val="bg1"/>
            </a:solidFill>
            <a:ln>
              <a:solidFill>
                <a:srgbClr val="4C8861"/>
              </a:solidFill>
            </a:ln>
          </p:spPr>
          <p:txBody>
            <a:bodyPr vert="vert" wrap="square" lIns="0" tIns="0" rIns="0" bIns="0" rtlCol="0" anchor="ctr" anchorCtr="1">
              <a:spAutoFit/>
            </a:bodyPr>
            <a:lstStyle/>
            <a:p>
              <a:pPr algn="ctr"/>
              <a:r>
                <a:rPr lang="en-US" sz="1400" dirty="0">
                  <a:latin typeface="+mn-lt"/>
                  <a:ea typeface="Inconsolata" pitchFamily="49" charset="77"/>
                </a:rPr>
                <a:t>24 hours</a:t>
              </a:r>
            </a:p>
          </p:txBody>
        </p:sp>
        <p:pic>
          <p:nvPicPr>
            <p:cNvPr id="6" name="Picture 5">
              <a:extLst>
                <a:ext uri="{FF2B5EF4-FFF2-40B4-BE49-F238E27FC236}">
                  <a16:creationId xmlns:a16="http://schemas.microsoft.com/office/drawing/2014/main" id="{ED9EE678-175A-0D15-F676-8691B8739F23}"/>
                </a:ext>
              </a:extLst>
            </p:cNvPr>
            <p:cNvPicPr>
              <a:picLocks noChangeAspect="1"/>
            </p:cNvPicPr>
            <p:nvPr/>
          </p:nvPicPr>
          <p:blipFill>
            <a:blip r:embed="rId9"/>
            <a:stretch>
              <a:fillRect/>
            </a:stretch>
          </p:blipFill>
          <p:spPr>
            <a:xfrm>
              <a:off x="3753406" y="3671653"/>
              <a:ext cx="810681" cy="978408"/>
            </a:xfrm>
            <a:prstGeom prst="rect">
              <a:avLst/>
            </a:prstGeom>
          </p:spPr>
        </p:pic>
      </p:grpSp>
      <p:grpSp>
        <p:nvGrpSpPr>
          <p:cNvPr id="43" name="Group 42">
            <a:extLst>
              <a:ext uri="{FF2B5EF4-FFF2-40B4-BE49-F238E27FC236}">
                <a16:creationId xmlns:a16="http://schemas.microsoft.com/office/drawing/2014/main" id="{2079D056-EFB2-ACC3-15C1-55C3D4D5F5B5}"/>
              </a:ext>
            </a:extLst>
          </p:cNvPr>
          <p:cNvGrpSpPr/>
          <p:nvPr/>
        </p:nvGrpSpPr>
        <p:grpSpPr>
          <a:xfrm>
            <a:off x="5155887" y="4622332"/>
            <a:ext cx="1096071" cy="1523113"/>
            <a:chOff x="4552715" y="3671653"/>
            <a:chExt cx="822053" cy="1142335"/>
          </a:xfrm>
        </p:grpSpPr>
        <p:sp>
          <p:nvSpPr>
            <p:cNvPr id="28" name="TextBox 27">
              <a:extLst>
                <a:ext uri="{FF2B5EF4-FFF2-40B4-BE49-F238E27FC236}">
                  <a16:creationId xmlns:a16="http://schemas.microsoft.com/office/drawing/2014/main" id="{74CCE94B-CE75-4D13-215F-9B9B531DDEC2}"/>
                </a:ext>
              </a:extLst>
            </p:cNvPr>
            <p:cNvSpPr txBox="1"/>
            <p:nvPr/>
          </p:nvSpPr>
          <p:spPr>
            <a:xfrm rot="16200000">
              <a:off x="4872376" y="4332744"/>
              <a:ext cx="161583" cy="800906"/>
            </a:xfrm>
            <a:prstGeom prst="rect">
              <a:avLst/>
            </a:prstGeom>
            <a:solidFill>
              <a:schemeClr val="bg1"/>
            </a:solidFill>
            <a:ln>
              <a:solidFill>
                <a:srgbClr val="4C8861"/>
              </a:solidFill>
            </a:ln>
          </p:spPr>
          <p:txBody>
            <a:bodyPr vert="vert" wrap="square" lIns="0" tIns="0" rIns="0" bIns="0" rtlCol="0" anchor="ctr" anchorCtr="1">
              <a:spAutoFit/>
            </a:bodyPr>
            <a:lstStyle/>
            <a:p>
              <a:pPr algn="ctr"/>
              <a:r>
                <a:rPr lang="en-US" sz="1400" dirty="0">
                  <a:latin typeface="+mn-lt"/>
                  <a:ea typeface="Inconsolata" pitchFamily="49" charset="77"/>
                </a:rPr>
                <a:t>30 hours</a:t>
              </a:r>
            </a:p>
          </p:txBody>
        </p:sp>
        <p:pic>
          <p:nvPicPr>
            <p:cNvPr id="7" name="Picture 6">
              <a:extLst>
                <a:ext uri="{FF2B5EF4-FFF2-40B4-BE49-F238E27FC236}">
                  <a16:creationId xmlns:a16="http://schemas.microsoft.com/office/drawing/2014/main" id="{251B8455-9FAC-A8ED-94F4-0B25440E48F0}"/>
                </a:ext>
              </a:extLst>
            </p:cNvPr>
            <p:cNvPicPr>
              <a:picLocks noChangeAspect="1"/>
            </p:cNvPicPr>
            <p:nvPr/>
          </p:nvPicPr>
          <p:blipFill>
            <a:blip r:embed="rId10"/>
            <a:stretch>
              <a:fillRect/>
            </a:stretch>
          </p:blipFill>
          <p:spPr>
            <a:xfrm>
              <a:off x="4564087" y="3671653"/>
              <a:ext cx="810681" cy="978408"/>
            </a:xfrm>
            <a:prstGeom prst="rect">
              <a:avLst/>
            </a:prstGeom>
          </p:spPr>
        </p:pic>
      </p:grpSp>
      <p:grpSp>
        <p:nvGrpSpPr>
          <p:cNvPr id="44" name="Group 43">
            <a:extLst>
              <a:ext uri="{FF2B5EF4-FFF2-40B4-BE49-F238E27FC236}">
                <a16:creationId xmlns:a16="http://schemas.microsoft.com/office/drawing/2014/main" id="{2DA2F49B-737B-5875-53A7-CD1EFE59BE49}"/>
              </a:ext>
            </a:extLst>
          </p:cNvPr>
          <p:cNvGrpSpPr/>
          <p:nvPr/>
        </p:nvGrpSpPr>
        <p:grpSpPr>
          <a:xfrm>
            <a:off x="6228346" y="4629561"/>
            <a:ext cx="1097229" cy="1515884"/>
            <a:chOff x="5357059" y="3677075"/>
            <a:chExt cx="822922" cy="1136913"/>
          </a:xfrm>
        </p:grpSpPr>
        <p:sp>
          <p:nvSpPr>
            <p:cNvPr id="29" name="TextBox 28">
              <a:extLst>
                <a:ext uri="{FF2B5EF4-FFF2-40B4-BE49-F238E27FC236}">
                  <a16:creationId xmlns:a16="http://schemas.microsoft.com/office/drawing/2014/main" id="{68F345E6-F065-6E63-FA2F-A7C06F02027D}"/>
                </a:ext>
              </a:extLst>
            </p:cNvPr>
            <p:cNvSpPr txBox="1"/>
            <p:nvPr/>
          </p:nvSpPr>
          <p:spPr>
            <a:xfrm rot="16200000">
              <a:off x="5676720" y="4332744"/>
              <a:ext cx="161583" cy="800906"/>
            </a:xfrm>
            <a:prstGeom prst="rect">
              <a:avLst/>
            </a:prstGeom>
            <a:solidFill>
              <a:schemeClr val="bg1"/>
            </a:solidFill>
            <a:ln>
              <a:solidFill>
                <a:srgbClr val="4C8861"/>
              </a:solidFill>
            </a:ln>
          </p:spPr>
          <p:txBody>
            <a:bodyPr vert="vert" wrap="square" lIns="0" tIns="0" rIns="0" bIns="0" rtlCol="0" anchor="ctr" anchorCtr="1">
              <a:spAutoFit/>
            </a:bodyPr>
            <a:lstStyle/>
            <a:p>
              <a:pPr algn="ctr"/>
              <a:r>
                <a:rPr lang="en-US" sz="1400" dirty="0">
                  <a:latin typeface="+mn-lt"/>
                  <a:ea typeface="Inconsolata" pitchFamily="49" charset="77"/>
                </a:rPr>
                <a:t>36 hours</a:t>
              </a:r>
            </a:p>
          </p:txBody>
        </p:sp>
        <p:pic>
          <p:nvPicPr>
            <p:cNvPr id="8" name="Picture 7">
              <a:extLst>
                <a:ext uri="{FF2B5EF4-FFF2-40B4-BE49-F238E27FC236}">
                  <a16:creationId xmlns:a16="http://schemas.microsoft.com/office/drawing/2014/main" id="{6F5A0F46-4ECE-B683-F9BE-9227018E77CB}"/>
                </a:ext>
              </a:extLst>
            </p:cNvPr>
            <p:cNvPicPr>
              <a:picLocks noChangeAspect="1"/>
            </p:cNvPicPr>
            <p:nvPr/>
          </p:nvPicPr>
          <p:blipFill>
            <a:blip r:embed="rId11"/>
            <a:stretch>
              <a:fillRect/>
            </a:stretch>
          </p:blipFill>
          <p:spPr>
            <a:xfrm>
              <a:off x="5369300" y="3677075"/>
              <a:ext cx="810681" cy="978408"/>
            </a:xfrm>
            <a:prstGeom prst="rect">
              <a:avLst/>
            </a:prstGeom>
          </p:spPr>
        </p:pic>
      </p:grpSp>
      <p:grpSp>
        <p:nvGrpSpPr>
          <p:cNvPr id="46" name="Group 45">
            <a:extLst>
              <a:ext uri="{FF2B5EF4-FFF2-40B4-BE49-F238E27FC236}">
                <a16:creationId xmlns:a16="http://schemas.microsoft.com/office/drawing/2014/main" id="{BF150317-6C3E-1E09-FE7D-35CE22EBBAAF}"/>
              </a:ext>
            </a:extLst>
          </p:cNvPr>
          <p:cNvGrpSpPr/>
          <p:nvPr/>
        </p:nvGrpSpPr>
        <p:grpSpPr>
          <a:xfrm>
            <a:off x="7300805" y="4629561"/>
            <a:ext cx="1101201" cy="1515884"/>
            <a:chOff x="6161403" y="3677075"/>
            <a:chExt cx="825901" cy="1136913"/>
          </a:xfrm>
        </p:grpSpPr>
        <p:sp>
          <p:nvSpPr>
            <p:cNvPr id="30" name="TextBox 29">
              <a:extLst>
                <a:ext uri="{FF2B5EF4-FFF2-40B4-BE49-F238E27FC236}">
                  <a16:creationId xmlns:a16="http://schemas.microsoft.com/office/drawing/2014/main" id="{F4245462-8A70-B05D-FE60-8C5670307252}"/>
                </a:ext>
              </a:extLst>
            </p:cNvPr>
            <p:cNvSpPr txBox="1"/>
            <p:nvPr/>
          </p:nvSpPr>
          <p:spPr>
            <a:xfrm rot="16200000">
              <a:off x="6481064" y="4332744"/>
              <a:ext cx="161583" cy="800906"/>
            </a:xfrm>
            <a:prstGeom prst="rect">
              <a:avLst/>
            </a:prstGeom>
            <a:solidFill>
              <a:schemeClr val="bg1"/>
            </a:solidFill>
            <a:ln>
              <a:solidFill>
                <a:srgbClr val="4C8861"/>
              </a:solidFill>
            </a:ln>
          </p:spPr>
          <p:txBody>
            <a:bodyPr vert="vert" wrap="square" lIns="0" tIns="0" rIns="0" bIns="0" rtlCol="0" anchor="ctr" anchorCtr="1">
              <a:spAutoFit/>
            </a:bodyPr>
            <a:lstStyle/>
            <a:p>
              <a:pPr algn="ctr"/>
              <a:r>
                <a:rPr lang="en-US" sz="1400" dirty="0">
                  <a:latin typeface="+mn-lt"/>
                  <a:ea typeface="Inconsolata" pitchFamily="49" charset="77"/>
                </a:rPr>
                <a:t>42 hours</a:t>
              </a:r>
            </a:p>
          </p:txBody>
        </p:sp>
        <p:pic>
          <p:nvPicPr>
            <p:cNvPr id="9" name="Picture 8">
              <a:extLst>
                <a:ext uri="{FF2B5EF4-FFF2-40B4-BE49-F238E27FC236}">
                  <a16:creationId xmlns:a16="http://schemas.microsoft.com/office/drawing/2014/main" id="{3BD1D0A6-ABAA-21DF-90A2-0B6506E1AB24}"/>
                </a:ext>
              </a:extLst>
            </p:cNvPr>
            <p:cNvPicPr>
              <a:picLocks noChangeAspect="1"/>
            </p:cNvPicPr>
            <p:nvPr/>
          </p:nvPicPr>
          <p:blipFill>
            <a:blip r:embed="rId12"/>
            <a:stretch>
              <a:fillRect/>
            </a:stretch>
          </p:blipFill>
          <p:spPr>
            <a:xfrm>
              <a:off x="6176623" y="3677075"/>
              <a:ext cx="810681" cy="978408"/>
            </a:xfrm>
            <a:prstGeom prst="rect">
              <a:avLst/>
            </a:prstGeom>
          </p:spPr>
        </p:pic>
      </p:grpSp>
      <p:grpSp>
        <p:nvGrpSpPr>
          <p:cNvPr id="49" name="Group 48">
            <a:extLst>
              <a:ext uri="{FF2B5EF4-FFF2-40B4-BE49-F238E27FC236}">
                <a16:creationId xmlns:a16="http://schemas.microsoft.com/office/drawing/2014/main" id="{D02B698E-F5AF-845B-9230-EA52740D4464}"/>
              </a:ext>
            </a:extLst>
          </p:cNvPr>
          <p:cNvGrpSpPr/>
          <p:nvPr/>
        </p:nvGrpSpPr>
        <p:grpSpPr>
          <a:xfrm>
            <a:off x="8362363" y="4629561"/>
            <a:ext cx="1080908" cy="1515884"/>
            <a:chOff x="6957572" y="3677075"/>
            <a:chExt cx="810681" cy="1136913"/>
          </a:xfrm>
        </p:grpSpPr>
        <p:sp>
          <p:nvSpPr>
            <p:cNvPr id="31" name="TextBox 30">
              <a:extLst>
                <a:ext uri="{FF2B5EF4-FFF2-40B4-BE49-F238E27FC236}">
                  <a16:creationId xmlns:a16="http://schemas.microsoft.com/office/drawing/2014/main" id="{EA006C9A-F71D-65A3-CDCF-73C4B756CB1D}"/>
                </a:ext>
              </a:extLst>
            </p:cNvPr>
            <p:cNvSpPr txBox="1"/>
            <p:nvPr/>
          </p:nvSpPr>
          <p:spPr>
            <a:xfrm rot="16200000">
              <a:off x="7285408" y="4332744"/>
              <a:ext cx="161583" cy="800906"/>
            </a:xfrm>
            <a:prstGeom prst="rect">
              <a:avLst/>
            </a:prstGeom>
            <a:solidFill>
              <a:schemeClr val="bg1"/>
            </a:solidFill>
            <a:ln>
              <a:solidFill>
                <a:srgbClr val="4C8861"/>
              </a:solidFill>
            </a:ln>
          </p:spPr>
          <p:txBody>
            <a:bodyPr vert="vert" wrap="square" lIns="0" tIns="0" rIns="0" bIns="0" rtlCol="0" anchor="ctr" anchorCtr="1">
              <a:spAutoFit/>
            </a:bodyPr>
            <a:lstStyle/>
            <a:p>
              <a:pPr algn="ctr"/>
              <a:r>
                <a:rPr lang="en-US" sz="1400" dirty="0">
                  <a:latin typeface="+mn-lt"/>
                  <a:ea typeface="Inconsolata" pitchFamily="49" charset="77"/>
                </a:rPr>
                <a:t>48 hours</a:t>
              </a:r>
            </a:p>
          </p:txBody>
        </p:sp>
        <p:pic>
          <p:nvPicPr>
            <p:cNvPr id="11" name="Picture 10">
              <a:extLst>
                <a:ext uri="{FF2B5EF4-FFF2-40B4-BE49-F238E27FC236}">
                  <a16:creationId xmlns:a16="http://schemas.microsoft.com/office/drawing/2014/main" id="{5E98A57C-1FC9-A9A6-B20B-A927838716A0}"/>
                </a:ext>
              </a:extLst>
            </p:cNvPr>
            <p:cNvPicPr>
              <a:picLocks noChangeAspect="1"/>
            </p:cNvPicPr>
            <p:nvPr/>
          </p:nvPicPr>
          <p:blipFill>
            <a:blip r:embed="rId13"/>
            <a:stretch>
              <a:fillRect/>
            </a:stretch>
          </p:blipFill>
          <p:spPr>
            <a:xfrm>
              <a:off x="6957572" y="3677075"/>
              <a:ext cx="810681" cy="978408"/>
            </a:xfrm>
            <a:prstGeom prst="rect">
              <a:avLst/>
            </a:prstGeom>
          </p:spPr>
        </p:pic>
      </p:grpSp>
      <p:grpSp>
        <p:nvGrpSpPr>
          <p:cNvPr id="50" name="Group 49">
            <a:extLst>
              <a:ext uri="{FF2B5EF4-FFF2-40B4-BE49-F238E27FC236}">
                <a16:creationId xmlns:a16="http://schemas.microsoft.com/office/drawing/2014/main" id="{A157BCC7-D827-6E88-A724-D6D2D1EEADC9}"/>
              </a:ext>
            </a:extLst>
          </p:cNvPr>
          <p:cNvGrpSpPr/>
          <p:nvPr/>
        </p:nvGrpSpPr>
        <p:grpSpPr>
          <a:xfrm>
            <a:off x="9439207" y="4625350"/>
            <a:ext cx="1080908" cy="1520095"/>
            <a:chOff x="7765205" y="3673917"/>
            <a:chExt cx="810681" cy="1140071"/>
          </a:xfrm>
        </p:grpSpPr>
        <p:sp>
          <p:nvSpPr>
            <p:cNvPr id="32" name="TextBox 31">
              <a:extLst>
                <a:ext uri="{FF2B5EF4-FFF2-40B4-BE49-F238E27FC236}">
                  <a16:creationId xmlns:a16="http://schemas.microsoft.com/office/drawing/2014/main" id="{578026B9-F5DF-4ED6-5B8D-1A7ACD5B4275}"/>
                </a:ext>
              </a:extLst>
            </p:cNvPr>
            <p:cNvSpPr txBox="1"/>
            <p:nvPr/>
          </p:nvSpPr>
          <p:spPr>
            <a:xfrm rot="16200000">
              <a:off x="8089754" y="4332744"/>
              <a:ext cx="161583" cy="800906"/>
            </a:xfrm>
            <a:prstGeom prst="rect">
              <a:avLst/>
            </a:prstGeom>
            <a:solidFill>
              <a:schemeClr val="bg1"/>
            </a:solidFill>
            <a:ln>
              <a:solidFill>
                <a:srgbClr val="4C8861"/>
              </a:solidFill>
            </a:ln>
          </p:spPr>
          <p:txBody>
            <a:bodyPr vert="vert" wrap="square" lIns="0" tIns="0" rIns="0" bIns="0" rtlCol="0" anchor="ctr" anchorCtr="1">
              <a:spAutoFit/>
            </a:bodyPr>
            <a:lstStyle/>
            <a:p>
              <a:pPr algn="ctr"/>
              <a:r>
                <a:rPr lang="en-US" sz="1400" dirty="0">
                  <a:latin typeface="+mn-lt"/>
                  <a:ea typeface="Inconsolata" pitchFamily="49" charset="77"/>
                </a:rPr>
                <a:t>52 hours</a:t>
              </a:r>
            </a:p>
          </p:txBody>
        </p:sp>
        <p:pic>
          <p:nvPicPr>
            <p:cNvPr id="13" name="Picture 12">
              <a:extLst>
                <a:ext uri="{FF2B5EF4-FFF2-40B4-BE49-F238E27FC236}">
                  <a16:creationId xmlns:a16="http://schemas.microsoft.com/office/drawing/2014/main" id="{66192B87-BBF0-BFBB-BE15-29B2685B6973}"/>
                </a:ext>
              </a:extLst>
            </p:cNvPr>
            <p:cNvPicPr>
              <a:picLocks noChangeAspect="1"/>
            </p:cNvPicPr>
            <p:nvPr/>
          </p:nvPicPr>
          <p:blipFill>
            <a:blip r:embed="rId14"/>
            <a:stretch>
              <a:fillRect/>
            </a:stretch>
          </p:blipFill>
          <p:spPr>
            <a:xfrm>
              <a:off x="7765205" y="3673917"/>
              <a:ext cx="810681" cy="978408"/>
            </a:xfrm>
            <a:prstGeom prst="rect">
              <a:avLst/>
            </a:prstGeom>
          </p:spPr>
        </p:pic>
      </p:grpSp>
    </p:spTree>
    <p:extLst>
      <p:ext uri="{BB962C8B-B14F-4D97-AF65-F5344CB8AC3E}">
        <p14:creationId xmlns:p14="http://schemas.microsoft.com/office/powerpoint/2010/main" val="414246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4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49"/>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50"/>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8A0F5C-A069-DB91-3006-9A6B62905DBA}"/>
              </a:ext>
            </a:extLst>
          </p:cNvPr>
          <p:cNvSpPr>
            <a:spLocks noGrp="1"/>
          </p:cNvSpPr>
          <p:nvPr>
            <p:ph type="title"/>
          </p:nvPr>
        </p:nvSpPr>
        <p:spPr>
          <a:xfrm>
            <a:off x="311521" y="201585"/>
            <a:ext cx="10286404" cy="763600"/>
          </a:xfrm>
        </p:spPr>
        <p:txBody>
          <a:bodyPr/>
          <a:lstStyle/>
          <a:p>
            <a:r>
              <a:rPr lang="en-US" sz="3200" b="1" dirty="0">
                <a:latin typeface="+mj-lt"/>
              </a:rPr>
              <a:t>AI-based Autonomous Neutron Imaging System</a:t>
            </a:r>
          </a:p>
        </p:txBody>
      </p:sp>
      <p:sp>
        <p:nvSpPr>
          <p:cNvPr id="121" name="Text Placeholder 4">
            <a:extLst>
              <a:ext uri="{FF2B5EF4-FFF2-40B4-BE49-F238E27FC236}">
                <a16:creationId xmlns:a16="http://schemas.microsoft.com/office/drawing/2014/main" id="{72746CB7-E756-73EE-44B9-D8EB07F7BDDC}"/>
              </a:ext>
            </a:extLst>
          </p:cNvPr>
          <p:cNvSpPr txBox="1">
            <a:spLocks noGrp="1"/>
          </p:cNvSpPr>
          <p:nvPr>
            <p:ph idx="4294967295"/>
          </p:nvPr>
        </p:nvSpPr>
        <p:spPr>
          <a:xfrm>
            <a:off x="425095" y="732648"/>
            <a:ext cx="11601189" cy="1317284"/>
          </a:xfrm>
          <a:prstGeom prst="rect">
            <a:avLst/>
          </a:prstGeom>
        </p:spPr>
        <p:txBody>
          <a:bodyPr spcFirstLastPara="1" vert="horz" wrap="square" lIns="0" tIns="121920" rIns="0" bIns="121920" numCol="1" rtlCol="0" anchor="t" anchorCtr="0" compatLnSpc="1">
            <a:prstTxWarp prst="textNoShape">
              <a:avLst/>
            </a:prstTxWarp>
            <a:spAutoFit/>
          </a:bodyPr>
          <a:lstStyle>
            <a:lvl1pPr marL="298621" indent="-298621" algn="l" defTabSz="2011753" rtl="0" eaLnBrk="1" latinLnBrk="0" hangingPunct="1">
              <a:spcBef>
                <a:spcPct val="20000"/>
              </a:spcBef>
              <a:buClr>
                <a:srgbClr val="007833"/>
              </a:buClr>
              <a:buFont typeface="Arial"/>
              <a:buChar char="•"/>
              <a:defRPr sz="3483" kern="1200">
                <a:solidFill>
                  <a:srgbClr val="000000"/>
                </a:solidFill>
                <a:latin typeface="+mn-lt"/>
                <a:ea typeface="+mn-ea"/>
                <a:cs typeface="+mn-cs"/>
              </a:defRPr>
            </a:lvl1pPr>
            <a:lvl2pPr marL="749169" indent="-450549" algn="l" defTabSz="2011753" rtl="0" eaLnBrk="1" latinLnBrk="0" hangingPunct="1">
              <a:spcBef>
                <a:spcPct val="20000"/>
              </a:spcBef>
              <a:buClr>
                <a:srgbClr val="007833"/>
              </a:buClr>
              <a:buFont typeface="Arial"/>
              <a:buChar char="–"/>
              <a:defRPr sz="3483" kern="1200">
                <a:solidFill>
                  <a:srgbClr val="000000"/>
                </a:solidFill>
                <a:latin typeface="+mn-lt"/>
                <a:ea typeface="+mn-ea"/>
                <a:cs typeface="+mn-cs"/>
              </a:defRPr>
            </a:lvl2pPr>
            <a:lvl3pPr marL="1047788" indent="-298621" algn="l" defTabSz="2011753" rtl="0" eaLnBrk="1" latinLnBrk="0" hangingPunct="1">
              <a:spcBef>
                <a:spcPct val="20000"/>
              </a:spcBef>
              <a:buClr>
                <a:srgbClr val="007833"/>
              </a:buClr>
              <a:buFont typeface="Arial"/>
              <a:buChar char="•"/>
              <a:defRPr sz="3483" kern="1200">
                <a:solidFill>
                  <a:srgbClr val="000000"/>
                </a:solidFill>
                <a:latin typeface="+mn-lt"/>
                <a:ea typeface="+mn-ea"/>
                <a:cs typeface="+mn-cs"/>
              </a:defRPr>
            </a:lvl3pPr>
            <a:lvl4pPr marL="1496592" indent="-448803" algn="l" defTabSz="2011753" rtl="0" eaLnBrk="1" latinLnBrk="0" hangingPunct="1">
              <a:spcBef>
                <a:spcPct val="20000"/>
              </a:spcBef>
              <a:buClr>
                <a:srgbClr val="007833"/>
              </a:buClr>
              <a:buFont typeface="Arial"/>
              <a:buChar char="–"/>
              <a:defRPr sz="3483" kern="1200">
                <a:solidFill>
                  <a:srgbClr val="000000"/>
                </a:solidFill>
                <a:latin typeface="+mn-lt"/>
                <a:ea typeface="+mn-ea"/>
                <a:cs typeface="+mn-cs"/>
              </a:defRPr>
            </a:lvl4pPr>
            <a:lvl5pPr marL="1896496" indent="-399907" algn="l" defTabSz="2011753" rtl="0" eaLnBrk="1" latinLnBrk="0" hangingPunct="1">
              <a:spcBef>
                <a:spcPct val="20000"/>
              </a:spcBef>
              <a:buClr>
                <a:srgbClr val="007833"/>
              </a:buClr>
              <a:buFont typeface="Arial"/>
              <a:buChar char="»"/>
              <a:defRPr sz="3483" kern="1200">
                <a:solidFill>
                  <a:srgbClr val="000000"/>
                </a:solidFill>
                <a:latin typeface="+mn-lt"/>
                <a:ea typeface="+mn-ea"/>
                <a:cs typeface="+mn-cs"/>
              </a:defRPr>
            </a:lvl5pPr>
            <a:lvl6pPr marL="11064642" indent="-1005877" algn="l" defTabSz="2011753" rtl="0" eaLnBrk="1" latinLnBrk="0" hangingPunct="1">
              <a:spcBef>
                <a:spcPct val="20000"/>
              </a:spcBef>
              <a:buFont typeface="Arial"/>
              <a:buChar char="•"/>
              <a:defRPr sz="8800" kern="1200">
                <a:solidFill>
                  <a:schemeClr val="tx1"/>
                </a:solidFill>
                <a:latin typeface="+mn-lt"/>
                <a:ea typeface="+mn-ea"/>
                <a:cs typeface="+mn-cs"/>
              </a:defRPr>
            </a:lvl6pPr>
            <a:lvl7pPr marL="13076395" indent="-1005877" algn="l" defTabSz="2011753" rtl="0" eaLnBrk="1" latinLnBrk="0" hangingPunct="1">
              <a:spcBef>
                <a:spcPct val="20000"/>
              </a:spcBef>
              <a:buFont typeface="Arial"/>
              <a:buChar char="•"/>
              <a:defRPr sz="8800" kern="1200">
                <a:solidFill>
                  <a:schemeClr val="tx1"/>
                </a:solidFill>
                <a:latin typeface="+mn-lt"/>
                <a:ea typeface="+mn-ea"/>
                <a:cs typeface="+mn-cs"/>
              </a:defRPr>
            </a:lvl7pPr>
            <a:lvl8pPr marL="15088149" indent="-1005877" algn="l" defTabSz="2011753" rtl="0" eaLnBrk="1" latinLnBrk="0" hangingPunct="1">
              <a:spcBef>
                <a:spcPct val="20000"/>
              </a:spcBef>
              <a:buFont typeface="Arial"/>
              <a:buChar char="•"/>
              <a:defRPr sz="8800" kern="1200">
                <a:solidFill>
                  <a:schemeClr val="tx1"/>
                </a:solidFill>
                <a:latin typeface="+mn-lt"/>
                <a:ea typeface="+mn-ea"/>
                <a:cs typeface="+mn-cs"/>
              </a:defRPr>
            </a:lvl8pPr>
            <a:lvl9pPr marL="17099902" indent="-1005877" algn="l" defTabSz="2011753" rtl="0" eaLnBrk="1" latinLnBrk="0" hangingPunct="1">
              <a:spcBef>
                <a:spcPct val="20000"/>
              </a:spcBef>
              <a:buFont typeface="Arial"/>
              <a:buChar char="•"/>
              <a:defRPr sz="8800" kern="1200">
                <a:solidFill>
                  <a:schemeClr val="tx1"/>
                </a:solidFill>
                <a:latin typeface="+mn-lt"/>
                <a:ea typeface="+mn-ea"/>
                <a:cs typeface="+mn-cs"/>
              </a:defRPr>
            </a:lvl9pPr>
          </a:lstStyle>
          <a:p>
            <a:pPr marL="0" indent="0" algn="just">
              <a:buClr>
                <a:schemeClr val="bg2">
                  <a:lumMod val="10000"/>
                </a:schemeClr>
              </a:buClr>
              <a:buNone/>
            </a:pPr>
            <a:r>
              <a:rPr lang="en-US" sz="2400" dirty="0">
                <a:solidFill>
                  <a:schemeClr val="tx1"/>
                </a:solidFill>
                <a:ea typeface="Inconsolata" pitchFamily="49" charset="77"/>
              </a:rPr>
              <a:t>The autonomous system consists of (1) Artificial Intelligence (AI) based 3D reconstruction quality assessment and (2) Automatic subsequent angle selection. </a:t>
            </a:r>
          </a:p>
        </p:txBody>
      </p:sp>
      <p:sp>
        <p:nvSpPr>
          <p:cNvPr id="21" name="Rectangle 20">
            <a:extLst>
              <a:ext uri="{FF2B5EF4-FFF2-40B4-BE49-F238E27FC236}">
                <a16:creationId xmlns:a16="http://schemas.microsoft.com/office/drawing/2014/main" id="{7AFADAE8-9161-FFA8-F4EB-B4C0F0A9D8EA}"/>
              </a:ext>
            </a:extLst>
          </p:cNvPr>
          <p:cNvSpPr/>
          <p:nvPr/>
        </p:nvSpPr>
        <p:spPr>
          <a:xfrm>
            <a:off x="10218971" y="2190676"/>
            <a:ext cx="1621604" cy="3153779"/>
          </a:xfrm>
          <a:prstGeom prst="rect">
            <a:avLst/>
          </a:prstGeom>
          <a:solidFill>
            <a:schemeClr val="accent2">
              <a:lumMod val="40000"/>
              <a:lumOff val="60000"/>
              <a:alpha val="32012"/>
            </a:schemeClr>
          </a:solidFill>
          <a:ln w="28575">
            <a:solidFill>
              <a:schemeClr val="accent1"/>
            </a:solidFill>
            <a:extLst>
              <a:ext uri="{C807C97D-BFC1-408E-A445-0C87EB9F89A2}">
                <ask:lineSketchStyleProps xmlns:ask="http://schemas.microsoft.com/office/drawing/2018/sketchyshapes" sd="1219033472">
                  <a:custGeom>
                    <a:avLst/>
                    <a:gdLst>
                      <a:gd name="connsiteX0" fmla="*/ 0 w 2223505"/>
                      <a:gd name="connsiteY0" fmla="*/ 0 h 2915581"/>
                      <a:gd name="connsiteX1" fmla="*/ 533641 w 2223505"/>
                      <a:gd name="connsiteY1" fmla="*/ 0 h 2915581"/>
                      <a:gd name="connsiteX2" fmla="*/ 1022812 w 2223505"/>
                      <a:gd name="connsiteY2" fmla="*/ 0 h 2915581"/>
                      <a:gd name="connsiteX3" fmla="*/ 1623159 w 2223505"/>
                      <a:gd name="connsiteY3" fmla="*/ 0 h 2915581"/>
                      <a:gd name="connsiteX4" fmla="*/ 2223505 w 2223505"/>
                      <a:gd name="connsiteY4" fmla="*/ 0 h 2915581"/>
                      <a:gd name="connsiteX5" fmla="*/ 2223505 w 2223505"/>
                      <a:gd name="connsiteY5" fmla="*/ 553960 h 2915581"/>
                      <a:gd name="connsiteX6" fmla="*/ 2223505 w 2223505"/>
                      <a:gd name="connsiteY6" fmla="*/ 1078765 h 2915581"/>
                      <a:gd name="connsiteX7" fmla="*/ 2223505 w 2223505"/>
                      <a:gd name="connsiteY7" fmla="*/ 1661881 h 2915581"/>
                      <a:gd name="connsiteX8" fmla="*/ 2223505 w 2223505"/>
                      <a:gd name="connsiteY8" fmla="*/ 2244997 h 2915581"/>
                      <a:gd name="connsiteX9" fmla="*/ 2223505 w 2223505"/>
                      <a:gd name="connsiteY9" fmla="*/ 2915581 h 2915581"/>
                      <a:gd name="connsiteX10" fmla="*/ 1712099 w 2223505"/>
                      <a:gd name="connsiteY10" fmla="*/ 2915581 h 2915581"/>
                      <a:gd name="connsiteX11" fmla="*/ 1156223 w 2223505"/>
                      <a:gd name="connsiteY11" fmla="*/ 2915581 h 2915581"/>
                      <a:gd name="connsiteX12" fmla="*/ 622581 w 2223505"/>
                      <a:gd name="connsiteY12" fmla="*/ 2915581 h 2915581"/>
                      <a:gd name="connsiteX13" fmla="*/ 0 w 2223505"/>
                      <a:gd name="connsiteY13" fmla="*/ 2915581 h 2915581"/>
                      <a:gd name="connsiteX14" fmla="*/ 0 w 2223505"/>
                      <a:gd name="connsiteY14" fmla="*/ 2274153 h 2915581"/>
                      <a:gd name="connsiteX15" fmla="*/ 0 w 2223505"/>
                      <a:gd name="connsiteY15" fmla="*/ 1632725 h 2915581"/>
                      <a:gd name="connsiteX16" fmla="*/ 0 w 2223505"/>
                      <a:gd name="connsiteY16" fmla="*/ 1049609 h 2915581"/>
                      <a:gd name="connsiteX17" fmla="*/ 0 w 2223505"/>
                      <a:gd name="connsiteY17" fmla="*/ 0 h 291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3505" h="2915581" extrusionOk="0">
                        <a:moveTo>
                          <a:pt x="0" y="0"/>
                        </a:moveTo>
                        <a:cubicBezTo>
                          <a:pt x="248286" y="16566"/>
                          <a:pt x="389756" y="-24073"/>
                          <a:pt x="533641" y="0"/>
                        </a:cubicBezTo>
                        <a:cubicBezTo>
                          <a:pt x="677526" y="24073"/>
                          <a:pt x="827354" y="22431"/>
                          <a:pt x="1022812" y="0"/>
                        </a:cubicBezTo>
                        <a:cubicBezTo>
                          <a:pt x="1218270" y="-22431"/>
                          <a:pt x="1325141" y="28153"/>
                          <a:pt x="1623159" y="0"/>
                        </a:cubicBezTo>
                        <a:cubicBezTo>
                          <a:pt x="1921177" y="-28153"/>
                          <a:pt x="1990972" y="-26363"/>
                          <a:pt x="2223505" y="0"/>
                        </a:cubicBezTo>
                        <a:cubicBezTo>
                          <a:pt x="2234246" y="256907"/>
                          <a:pt x="2208451" y="382425"/>
                          <a:pt x="2223505" y="553960"/>
                        </a:cubicBezTo>
                        <a:cubicBezTo>
                          <a:pt x="2238559" y="725495"/>
                          <a:pt x="2221885" y="951436"/>
                          <a:pt x="2223505" y="1078765"/>
                        </a:cubicBezTo>
                        <a:cubicBezTo>
                          <a:pt x="2225125" y="1206095"/>
                          <a:pt x="2229033" y="1402019"/>
                          <a:pt x="2223505" y="1661881"/>
                        </a:cubicBezTo>
                        <a:cubicBezTo>
                          <a:pt x="2217977" y="1921743"/>
                          <a:pt x="2216812" y="2081074"/>
                          <a:pt x="2223505" y="2244997"/>
                        </a:cubicBezTo>
                        <a:cubicBezTo>
                          <a:pt x="2230198" y="2408920"/>
                          <a:pt x="2231726" y="2623826"/>
                          <a:pt x="2223505" y="2915581"/>
                        </a:cubicBezTo>
                        <a:cubicBezTo>
                          <a:pt x="2108014" y="2905421"/>
                          <a:pt x="1838955" y="2920711"/>
                          <a:pt x="1712099" y="2915581"/>
                        </a:cubicBezTo>
                        <a:cubicBezTo>
                          <a:pt x="1585243" y="2910451"/>
                          <a:pt x="1414851" y="2931726"/>
                          <a:pt x="1156223" y="2915581"/>
                        </a:cubicBezTo>
                        <a:cubicBezTo>
                          <a:pt x="897595" y="2899436"/>
                          <a:pt x="743393" y="2890686"/>
                          <a:pt x="622581" y="2915581"/>
                        </a:cubicBezTo>
                        <a:cubicBezTo>
                          <a:pt x="501769" y="2940476"/>
                          <a:pt x="270954" y="2889963"/>
                          <a:pt x="0" y="2915581"/>
                        </a:cubicBezTo>
                        <a:cubicBezTo>
                          <a:pt x="29423" y="2708400"/>
                          <a:pt x="-12539" y="2498956"/>
                          <a:pt x="0" y="2274153"/>
                        </a:cubicBezTo>
                        <a:cubicBezTo>
                          <a:pt x="12539" y="2049350"/>
                          <a:pt x="15818" y="1826511"/>
                          <a:pt x="0" y="1632725"/>
                        </a:cubicBezTo>
                        <a:cubicBezTo>
                          <a:pt x="-15818" y="1438939"/>
                          <a:pt x="18439" y="1190096"/>
                          <a:pt x="0" y="1049609"/>
                        </a:cubicBezTo>
                        <a:cubicBezTo>
                          <a:pt x="-18439" y="909122"/>
                          <a:pt x="1419" y="30339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dirty="0">
                <a:solidFill>
                  <a:schemeClr val="tx1"/>
                </a:solidFill>
                <a:ea typeface="Inconsolata" pitchFamily="49" charset="77"/>
              </a:rPr>
              <a:t>Commands</a:t>
            </a:r>
          </a:p>
        </p:txBody>
      </p:sp>
      <p:grpSp>
        <p:nvGrpSpPr>
          <p:cNvPr id="23" name="Group 22">
            <a:extLst>
              <a:ext uri="{FF2B5EF4-FFF2-40B4-BE49-F238E27FC236}">
                <a16:creationId xmlns:a16="http://schemas.microsoft.com/office/drawing/2014/main" id="{7242CDF4-9C47-6DBF-DE35-562B603482CB}"/>
              </a:ext>
            </a:extLst>
          </p:cNvPr>
          <p:cNvGrpSpPr/>
          <p:nvPr/>
        </p:nvGrpSpPr>
        <p:grpSpPr>
          <a:xfrm>
            <a:off x="392432" y="3115372"/>
            <a:ext cx="2001493" cy="1895120"/>
            <a:chOff x="1983511" y="1022633"/>
            <a:chExt cx="2015334" cy="2102429"/>
          </a:xfrm>
        </p:grpSpPr>
        <p:sp>
          <p:nvSpPr>
            <p:cNvPr id="37" name="Rounded Rectangle 36">
              <a:extLst>
                <a:ext uri="{FF2B5EF4-FFF2-40B4-BE49-F238E27FC236}">
                  <a16:creationId xmlns:a16="http://schemas.microsoft.com/office/drawing/2014/main" id="{72E97D9F-DF06-6DAA-46AF-7D4A967BF63A}"/>
                </a:ext>
              </a:extLst>
            </p:cNvPr>
            <p:cNvSpPr/>
            <p:nvPr/>
          </p:nvSpPr>
          <p:spPr>
            <a:xfrm>
              <a:off x="1983511" y="2779475"/>
              <a:ext cx="2015334" cy="3455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Inconsolata" pitchFamily="49" charset="77"/>
                </a:rPr>
                <a:t>Reconstruction</a:t>
              </a:r>
            </a:p>
          </p:txBody>
        </p:sp>
        <p:pic>
          <p:nvPicPr>
            <p:cNvPr id="38" name="Picture 37">
              <a:extLst>
                <a:ext uri="{FF2B5EF4-FFF2-40B4-BE49-F238E27FC236}">
                  <a16:creationId xmlns:a16="http://schemas.microsoft.com/office/drawing/2014/main" id="{4018DAA4-242F-1AAB-A116-5FBF5B558527}"/>
                </a:ext>
              </a:extLst>
            </p:cNvPr>
            <p:cNvPicPr>
              <a:picLocks noChangeAspect="1"/>
            </p:cNvPicPr>
            <p:nvPr/>
          </p:nvPicPr>
          <p:blipFill>
            <a:blip r:embed="rId3"/>
            <a:srcRect/>
            <a:stretch/>
          </p:blipFill>
          <p:spPr>
            <a:xfrm>
              <a:off x="2475632" y="1022633"/>
              <a:ext cx="1099407" cy="1730424"/>
            </a:xfrm>
            <a:prstGeom prst="rect">
              <a:avLst/>
            </a:prstGeom>
          </p:spPr>
        </p:pic>
      </p:grpSp>
      <p:sp>
        <p:nvSpPr>
          <p:cNvPr id="27" name="Diamond 26">
            <a:extLst>
              <a:ext uri="{FF2B5EF4-FFF2-40B4-BE49-F238E27FC236}">
                <a16:creationId xmlns:a16="http://schemas.microsoft.com/office/drawing/2014/main" id="{0D2F73BB-515D-AB30-4631-E630066E652B}"/>
              </a:ext>
            </a:extLst>
          </p:cNvPr>
          <p:cNvSpPr/>
          <p:nvPr/>
        </p:nvSpPr>
        <p:spPr>
          <a:xfrm>
            <a:off x="7834999" y="4467571"/>
            <a:ext cx="2347067" cy="935363"/>
          </a:xfrm>
          <a:prstGeom prst="diamond">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r>
              <a:rPr lang="en-US" sz="2133" dirty="0">
                <a:solidFill>
                  <a:schemeClr val="tx1"/>
                </a:solidFill>
                <a:ea typeface="Inconsolata" pitchFamily="49" charset="77"/>
              </a:rPr>
              <a:t>Decision Making</a:t>
            </a:r>
          </a:p>
        </p:txBody>
      </p:sp>
      <p:cxnSp>
        <p:nvCxnSpPr>
          <p:cNvPr id="28" name="Elbow Connector 27">
            <a:extLst>
              <a:ext uri="{FF2B5EF4-FFF2-40B4-BE49-F238E27FC236}">
                <a16:creationId xmlns:a16="http://schemas.microsoft.com/office/drawing/2014/main" id="{A61EA4F8-0439-FFA9-92B7-00FCAB22137E}"/>
              </a:ext>
            </a:extLst>
          </p:cNvPr>
          <p:cNvCxnSpPr>
            <a:cxnSpLocks/>
            <a:stCxn id="38" idx="3"/>
            <a:endCxn id="24" idx="1"/>
          </p:cNvCxnSpPr>
          <p:nvPr/>
        </p:nvCxnSpPr>
        <p:spPr>
          <a:xfrm>
            <a:off x="1973029" y="3895271"/>
            <a:ext cx="1633016" cy="581135"/>
          </a:xfrm>
          <a:prstGeom prst="bent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896B9972-052B-B78D-2ED0-48524B6D82EE}"/>
              </a:ext>
            </a:extLst>
          </p:cNvPr>
          <p:cNvCxnSpPr>
            <a:cxnSpLocks/>
            <a:stCxn id="38" idx="3"/>
            <a:endCxn id="25" idx="1"/>
          </p:cNvCxnSpPr>
          <p:nvPr/>
        </p:nvCxnSpPr>
        <p:spPr>
          <a:xfrm>
            <a:off x="1973030" y="3895271"/>
            <a:ext cx="1635575" cy="1528861"/>
          </a:xfrm>
          <a:prstGeom prst="bent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22F481E3-45EC-A77D-923B-9B8CE8492D18}"/>
              </a:ext>
            </a:extLst>
          </p:cNvPr>
          <p:cNvGrpSpPr/>
          <p:nvPr/>
        </p:nvGrpSpPr>
        <p:grpSpPr>
          <a:xfrm>
            <a:off x="3314858" y="3895272"/>
            <a:ext cx="4253991" cy="2286753"/>
            <a:chOff x="1760631" y="2120096"/>
            <a:chExt cx="3303843" cy="2286753"/>
          </a:xfrm>
        </p:grpSpPr>
        <p:grpSp>
          <p:nvGrpSpPr>
            <p:cNvPr id="78" name="Group 77">
              <a:extLst>
                <a:ext uri="{FF2B5EF4-FFF2-40B4-BE49-F238E27FC236}">
                  <a16:creationId xmlns:a16="http://schemas.microsoft.com/office/drawing/2014/main" id="{0C520CD1-8501-0788-9C63-E39595EA9F73}"/>
                </a:ext>
              </a:extLst>
            </p:cNvPr>
            <p:cNvGrpSpPr/>
            <p:nvPr/>
          </p:nvGrpSpPr>
          <p:grpSpPr>
            <a:xfrm>
              <a:off x="1760631" y="2120096"/>
              <a:ext cx="3303843" cy="2286753"/>
              <a:chOff x="1760631" y="2120096"/>
              <a:chExt cx="3303843" cy="2286753"/>
            </a:xfrm>
          </p:grpSpPr>
          <p:sp>
            <p:nvSpPr>
              <p:cNvPr id="122" name="Rectangle 121">
                <a:extLst>
                  <a:ext uri="{FF2B5EF4-FFF2-40B4-BE49-F238E27FC236}">
                    <a16:creationId xmlns:a16="http://schemas.microsoft.com/office/drawing/2014/main" id="{5ED1E975-602F-3AEE-7EBA-84DACB0CACAD}"/>
                  </a:ext>
                </a:extLst>
              </p:cNvPr>
              <p:cNvSpPr/>
              <p:nvPr/>
            </p:nvSpPr>
            <p:spPr>
              <a:xfrm>
                <a:off x="1760631" y="2120096"/>
                <a:ext cx="3303843" cy="2286753"/>
              </a:xfrm>
              <a:prstGeom prst="rect">
                <a:avLst/>
              </a:prstGeom>
              <a:solidFill>
                <a:schemeClr val="accent1">
                  <a:lumMod val="60000"/>
                  <a:lumOff val="40000"/>
                  <a:alpha val="32012"/>
                </a:schemeClr>
              </a:solidFill>
              <a:ln w="28575">
                <a:solidFill>
                  <a:schemeClr val="accent1">
                    <a:lumMod val="75000"/>
                  </a:schemeClr>
                </a:solidFill>
                <a:extLst>
                  <a:ext uri="{C807C97D-BFC1-408E-A445-0C87EB9F89A2}">
                    <ask:lineSketchStyleProps xmlns:ask="http://schemas.microsoft.com/office/drawing/2018/sketchyshapes" sd="1219033472">
                      <a:custGeom>
                        <a:avLst/>
                        <a:gdLst>
                          <a:gd name="connsiteX0" fmla="*/ 0 w 2223505"/>
                          <a:gd name="connsiteY0" fmla="*/ 0 h 2915581"/>
                          <a:gd name="connsiteX1" fmla="*/ 533641 w 2223505"/>
                          <a:gd name="connsiteY1" fmla="*/ 0 h 2915581"/>
                          <a:gd name="connsiteX2" fmla="*/ 1022812 w 2223505"/>
                          <a:gd name="connsiteY2" fmla="*/ 0 h 2915581"/>
                          <a:gd name="connsiteX3" fmla="*/ 1623159 w 2223505"/>
                          <a:gd name="connsiteY3" fmla="*/ 0 h 2915581"/>
                          <a:gd name="connsiteX4" fmla="*/ 2223505 w 2223505"/>
                          <a:gd name="connsiteY4" fmla="*/ 0 h 2915581"/>
                          <a:gd name="connsiteX5" fmla="*/ 2223505 w 2223505"/>
                          <a:gd name="connsiteY5" fmla="*/ 553960 h 2915581"/>
                          <a:gd name="connsiteX6" fmla="*/ 2223505 w 2223505"/>
                          <a:gd name="connsiteY6" fmla="*/ 1078765 h 2915581"/>
                          <a:gd name="connsiteX7" fmla="*/ 2223505 w 2223505"/>
                          <a:gd name="connsiteY7" fmla="*/ 1661881 h 2915581"/>
                          <a:gd name="connsiteX8" fmla="*/ 2223505 w 2223505"/>
                          <a:gd name="connsiteY8" fmla="*/ 2244997 h 2915581"/>
                          <a:gd name="connsiteX9" fmla="*/ 2223505 w 2223505"/>
                          <a:gd name="connsiteY9" fmla="*/ 2915581 h 2915581"/>
                          <a:gd name="connsiteX10" fmla="*/ 1712099 w 2223505"/>
                          <a:gd name="connsiteY10" fmla="*/ 2915581 h 2915581"/>
                          <a:gd name="connsiteX11" fmla="*/ 1156223 w 2223505"/>
                          <a:gd name="connsiteY11" fmla="*/ 2915581 h 2915581"/>
                          <a:gd name="connsiteX12" fmla="*/ 622581 w 2223505"/>
                          <a:gd name="connsiteY12" fmla="*/ 2915581 h 2915581"/>
                          <a:gd name="connsiteX13" fmla="*/ 0 w 2223505"/>
                          <a:gd name="connsiteY13" fmla="*/ 2915581 h 2915581"/>
                          <a:gd name="connsiteX14" fmla="*/ 0 w 2223505"/>
                          <a:gd name="connsiteY14" fmla="*/ 2274153 h 2915581"/>
                          <a:gd name="connsiteX15" fmla="*/ 0 w 2223505"/>
                          <a:gd name="connsiteY15" fmla="*/ 1632725 h 2915581"/>
                          <a:gd name="connsiteX16" fmla="*/ 0 w 2223505"/>
                          <a:gd name="connsiteY16" fmla="*/ 1049609 h 2915581"/>
                          <a:gd name="connsiteX17" fmla="*/ 0 w 2223505"/>
                          <a:gd name="connsiteY17" fmla="*/ 0 h 291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3505" h="2915581" extrusionOk="0">
                            <a:moveTo>
                              <a:pt x="0" y="0"/>
                            </a:moveTo>
                            <a:cubicBezTo>
                              <a:pt x="248286" y="16566"/>
                              <a:pt x="389756" y="-24073"/>
                              <a:pt x="533641" y="0"/>
                            </a:cubicBezTo>
                            <a:cubicBezTo>
                              <a:pt x="677526" y="24073"/>
                              <a:pt x="827354" y="22431"/>
                              <a:pt x="1022812" y="0"/>
                            </a:cubicBezTo>
                            <a:cubicBezTo>
                              <a:pt x="1218270" y="-22431"/>
                              <a:pt x="1325141" y="28153"/>
                              <a:pt x="1623159" y="0"/>
                            </a:cubicBezTo>
                            <a:cubicBezTo>
                              <a:pt x="1921177" y="-28153"/>
                              <a:pt x="1990972" y="-26363"/>
                              <a:pt x="2223505" y="0"/>
                            </a:cubicBezTo>
                            <a:cubicBezTo>
                              <a:pt x="2234246" y="256907"/>
                              <a:pt x="2208451" y="382425"/>
                              <a:pt x="2223505" y="553960"/>
                            </a:cubicBezTo>
                            <a:cubicBezTo>
                              <a:pt x="2238559" y="725495"/>
                              <a:pt x="2221885" y="951436"/>
                              <a:pt x="2223505" y="1078765"/>
                            </a:cubicBezTo>
                            <a:cubicBezTo>
                              <a:pt x="2225125" y="1206095"/>
                              <a:pt x="2229033" y="1402019"/>
                              <a:pt x="2223505" y="1661881"/>
                            </a:cubicBezTo>
                            <a:cubicBezTo>
                              <a:pt x="2217977" y="1921743"/>
                              <a:pt x="2216812" y="2081074"/>
                              <a:pt x="2223505" y="2244997"/>
                            </a:cubicBezTo>
                            <a:cubicBezTo>
                              <a:pt x="2230198" y="2408920"/>
                              <a:pt x="2231726" y="2623826"/>
                              <a:pt x="2223505" y="2915581"/>
                            </a:cubicBezTo>
                            <a:cubicBezTo>
                              <a:pt x="2108014" y="2905421"/>
                              <a:pt x="1838955" y="2920711"/>
                              <a:pt x="1712099" y="2915581"/>
                            </a:cubicBezTo>
                            <a:cubicBezTo>
                              <a:pt x="1585243" y="2910451"/>
                              <a:pt x="1414851" y="2931726"/>
                              <a:pt x="1156223" y="2915581"/>
                            </a:cubicBezTo>
                            <a:cubicBezTo>
                              <a:pt x="897595" y="2899436"/>
                              <a:pt x="743393" y="2890686"/>
                              <a:pt x="622581" y="2915581"/>
                            </a:cubicBezTo>
                            <a:cubicBezTo>
                              <a:pt x="501769" y="2940476"/>
                              <a:pt x="270954" y="2889963"/>
                              <a:pt x="0" y="2915581"/>
                            </a:cubicBezTo>
                            <a:cubicBezTo>
                              <a:pt x="29423" y="2708400"/>
                              <a:pt x="-12539" y="2498956"/>
                              <a:pt x="0" y="2274153"/>
                            </a:cubicBezTo>
                            <a:cubicBezTo>
                              <a:pt x="12539" y="2049350"/>
                              <a:pt x="15818" y="1826511"/>
                              <a:pt x="0" y="1632725"/>
                            </a:cubicBezTo>
                            <a:cubicBezTo>
                              <a:pt x="-15818" y="1438939"/>
                              <a:pt x="18439" y="1190096"/>
                              <a:pt x="0" y="1049609"/>
                            </a:cubicBezTo>
                            <a:cubicBezTo>
                              <a:pt x="-18439" y="909122"/>
                              <a:pt x="1419" y="30339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b="1" dirty="0">
                    <a:solidFill>
                      <a:schemeClr val="tx1"/>
                    </a:solidFill>
                    <a:ea typeface="Inconsolata" pitchFamily="49" charset="77"/>
                  </a:rPr>
                  <a:t>AI Quality Evaluation</a:t>
                </a:r>
              </a:p>
            </p:txBody>
          </p:sp>
          <p:sp>
            <p:nvSpPr>
              <p:cNvPr id="24" name="Rectangle 23">
                <a:extLst>
                  <a:ext uri="{FF2B5EF4-FFF2-40B4-BE49-F238E27FC236}">
                    <a16:creationId xmlns:a16="http://schemas.microsoft.com/office/drawing/2014/main" id="{BD6EBCF5-3AA7-97FC-44CE-9A3771594698}"/>
                  </a:ext>
                </a:extLst>
              </p:cNvPr>
              <p:cNvSpPr/>
              <p:nvPr/>
            </p:nvSpPr>
            <p:spPr>
              <a:xfrm>
                <a:off x="1986781" y="2249697"/>
                <a:ext cx="1497536" cy="903065"/>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121920" rtlCol="0" anchor="ctr"/>
              <a:lstStyle/>
              <a:p>
                <a:pPr algn="ctr"/>
                <a:r>
                  <a:rPr lang="en-US" dirty="0">
                    <a:solidFill>
                      <a:schemeClr val="tx1"/>
                    </a:solidFill>
                    <a:ea typeface="Inconsolata" pitchFamily="49" charset="77"/>
                  </a:rPr>
                  <a:t>AI Reconstruction Quality Score</a:t>
                </a:r>
              </a:p>
            </p:txBody>
          </p:sp>
          <p:sp>
            <p:nvSpPr>
              <p:cNvPr id="25" name="Rectangle 24">
                <a:extLst>
                  <a:ext uri="{FF2B5EF4-FFF2-40B4-BE49-F238E27FC236}">
                    <a16:creationId xmlns:a16="http://schemas.microsoft.com/office/drawing/2014/main" id="{E53824C2-1C24-0EF5-9F02-C5BF9704B23C}"/>
                  </a:ext>
                </a:extLst>
              </p:cNvPr>
              <p:cNvSpPr/>
              <p:nvPr/>
            </p:nvSpPr>
            <p:spPr>
              <a:xfrm>
                <a:off x="1988768" y="3197424"/>
                <a:ext cx="1497536" cy="903065"/>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solidFill>
                      <a:schemeClr val="tx1"/>
                    </a:solidFill>
                    <a:ea typeface="Inconsolata" pitchFamily="49" charset="77"/>
                  </a:rPr>
                  <a:t>Reconstruction Improvement</a:t>
                </a:r>
              </a:p>
            </p:txBody>
          </p:sp>
          <p:sp>
            <p:nvSpPr>
              <p:cNvPr id="26" name="Oval 25">
                <a:extLst>
                  <a:ext uri="{FF2B5EF4-FFF2-40B4-BE49-F238E27FC236}">
                    <a16:creationId xmlns:a16="http://schemas.microsoft.com/office/drawing/2014/main" id="{46C2B653-83A7-B599-4C5C-B41BCBB5BC1F}"/>
                  </a:ext>
                </a:extLst>
              </p:cNvPr>
              <p:cNvSpPr/>
              <p:nvPr/>
            </p:nvSpPr>
            <p:spPr>
              <a:xfrm>
                <a:off x="3812641" y="2764621"/>
                <a:ext cx="1156029" cy="804657"/>
              </a:xfrm>
              <a:prstGeom prst="ellipse">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solidFill>
                      <a:schemeClr val="tx1"/>
                    </a:solidFill>
                    <a:ea typeface="Inconsolata" pitchFamily="49" charset="77"/>
                  </a:rPr>
                  <a:t>Quality Index</a:t>
                </a:r>
              </a:p>
            </p:txBody>
          </p:sp>
          <p:cxnSp>
            <p:nvCxnSpPr>
              <p:cNvPr id="31" name="Elbow Connector 30">
                <a:extLst>
                  <a:ext uri="{FF2B5EF4-FFF2-40B4-BE49-F238E27FC236}">
                    <a16:creationId xmlns:a16="http://schemas.microsoft.com/office/drawing/2014/main" id="{FB6841A1-453C-C13F-3EF7-90414057C487}"/>
                  </a:ext>
                </a:extLst>
              </p:cNvPr>
              <p:cNvCxnSpPr>
                <a:cxnSpLocks/>
                <a:stCxn id="25" idx="3"/>
                <a:endCxn id="26" idx="2"/>
              </p:cNvCxnSpPr>
              <p:nvPr/>
            </p:nvCxnSpPr>
            <p:spPr>
              <a:xfrm flipV="1">
                <a:off x="3486304" y="3166950"/>
                <a:ext cx="326337" cy="482007"/>
              </a:xfrm>
              <a:prstGeom prst="bent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0" name="Elbow Connector 29">
              <a:extLst>
                <a:ext uri="{FF2B5EF4-FFF2-40B4-BE49-F238E27FC236}">
                  <a16:creationId xmlns:a16="http://schemas.microsoft.com/office/drawing/2014/main" id="{7A90428A-C345-1467-9D99-906FED7AFAF6}"/>
                </a:ext>
              </a:extLst>
            </p:cNvPr>
            <p:cNvCxnSpPr>
              <a:cxnSpLocks/>
              <a:stCxn id="24" idx="3"/>
              <a:endCxn id="26" idx="2"/>
            </p:cNvCxnSpPr>
            <p:nvPr/>
          </p:nvCxnSpPr>
          <p:spPr>
            <a:xfrm>
              <a:off x="3484317" y="2701231"/>
              <a:ext cx="328324" cy="465720"/>
            </a:xfrm>
            <a:prstGeom prst="bent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912B6440-EC72-B8F2-57FD-3C2F5B6D067F}"/>
              </a:ext>
            </a:extLst>
          </p:cNvPr>
          <p:cNvCxnSpPr>
            <a:cxnSpLocks/>
            <a:stCxn id="26" idx="6"/>
            <a:endCxn id="27" idx="1"/>
          </p:cNvCxnSpPr>
          <p:nvPr/>
        </p:nvCxnSpPr>
        <p:spPr>
          <a:xfrm flipV="1">
            <a:off x="7445492" y="4935253"/>
            <a:ext cx="389507" cy="687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84DDFF10-7B2F-585C-FA9E-ABD3494B33E8}"/>
              </a:ext>
            </a:extLst>
          </p:cNvPr>
          <p:cNvSpPr/>
          <p:nvPr/>
        </p:nvSpPr>
        <p:spPr>
          <a:xfrm>
            <a:off x="10430767" y="4623795"/>
            <a:ext cx="1125984" cy="6229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133" dirty="0">
                <a:solidFill>
                  <a:schemeClr val="tx1"/>
                </a:solidFill>
                <a:ea typeface="Inconsolata" pitchFamily="49" charset="77"/>
              </a:rPr>
              <a:t>Stop</a:t>
            </a:r>
          </a:p>
        </p:txBody>
      </p:sp>
      <p:cxnSp>
        <p:nvCxnSpPr>
          <p:cNvPr id="94" name="Straight Arrow Connector 93">
            <a:extLst>
              <a:ext uri="{FF2B5EF4-FFF2-40B4-BE49-F238E27FC236}">
                <a16:creationId xmlns:a16="http://schemas.microsoft.com/office/drawing/2014/main" id="{D2DF3DCD-3BFC-088E-BBE0-2624096F0201}"/>
              </a:ext>
            </a:extLst>
          </p:cNvPr>
          <p:cNvCxnSpPr>
            <a:cxnSpLocks/>
            <a:endCxn id="33" idx="2"/>
          </p:cNvCxnSpPr>
          <p:nvPr/>
        </p:nvCxnSpPr>
        <p:spPr>
          <a:xfrm>
            <a:off x="10182066" y="4935252"/>
            <a:ext cx="248701"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B5C60FE4-6689-5D0B-B686-A62038AA4DCD}"/>
              </a:ext>
            </a:extLst>
          </p:cNvPr>
          <p:cNvGrpSpPr/>
          <p:nvPr/>
        </p:nvGrpSpPr>
        <p:grpSpPr>
          <a:xfrm>
            <a:off x="3320374" y="2061460"/>
            <a:ext cx="4268700" cy="1732493"/>
            <a:chOff x="1846749" y="4521476"/>
            <a:chExt cx="3303843" cy="1383382"/>
          </a:xfrm>
        </p:grpSpPr>
        <p:sp>
          <p:nvSpPr>
            <p:cNvPr id="123" name="Rectangle 122">
              <a:extLst>
                <a:ext uri="{FF2B5EF4-FFF2-40B4-BE49-F238E27FC236}">
                  <a16:creationId xmlns:a16="http://schemas.microsoft.com/office/drawing/2014/main" id="{3674A902-AB82-A86F-E4ED-507F902AE9F3}"/>
                </a:ext>
              </a:extLst>
            </p:cNvPr>
            <p:cNvSpPr/>
            <p:nvPr/>
          </p:nvSpPr>
          <p:spPr>
            <a:xfrm>
              <a:off x="1846749" y="4521476"/>
              <a:ext cx="3303843" cy="1383382"/>
            </a:xfrm>
            <a:prstGeom prst="rect">
              <a:avLst/>
            </a:prstGeom>
            <a:ln w="28575">
              <a:solidFill>
                <a:schemeClr val="accent1"/>
              </a:solidFill>
              <a:extLst>
                <a:ext uri="{C807C97D-BFC1-408E-A445-0C87EB9F89A2}">
                  <ask:lineSketchStyleProps xmlns:ask="http://schemas.microsoft.com/office/drawing/2018/sketchyshapes" sd="1219033472">
                    <a:custGeom>
                      <a:avLst/>
                      <a:gdLst>
                        <a:gd name="connsiteX0" fmla="*/ 0 w 2223505"/>
                        <a:gd name="connsiteY0" fmla="*/ 0 h 2915581"/>
                        <a:gd name="connsiteX1" fmla="*/ 533641 w 2223505"/>
                        <a:gd name="connsiteY1" fmla="*/ 0 h 2915581"/>
                        <a:gd name="connsiteX2" fmla="*/ 1022812 w 2223505"/>
                        <a:gd name="connsiteY2" fmla="*/ 0 h 2915581"/>
                        <a:gd name="connsiteX3" fmla="*/ 1623159 w 2223505"/>
                        <a:gd name="connsiteY3" fmla="*/ 0 h 2915581"/>
                        <a:gd name="connsiteX4" fmla="*/ 2223505 w 2223505"/>
                        <a:gd name="connsiteY4" fmla="*/ 0 h 2915581"/>
                        <a:gd name="connsiteX5" fmla="*/ 2223505 w 2223505"/>
                        <a:gd name="connsiteY5" fmla="*/ 553960 h 2915581"/>
                        <a:gd name="connsiteX6" fmla="*/ 2223505 w 2223505"/>
                        <a:gd name="connsiteY6" fmla="*/ 1078765 h 2915581"/>
                        <a:gd name="connsiteX7" fmla="*/ 2223505 w 2223505"/>
                        <a:gd name="connsiteY7" fmla="*/ 1661881 h 2915581"/>
                        <a:gd name="connsiteX8" fmla="*/ 2223505 w 2223505"/>
                        <a:gd name="connsiteY8" fmla="*/ 2244997 h 2915581"/>
                        <a:gd name="connsiteX9" fmla="*/ 2223505 w 2223505"/>
                        <a:gd name="connsiteY9" fmla="*/ 2915581 h 2915581"/>
                        <a:gd name="connsiteX10" fmla="*/ 1712099 w 2223505"/>
                        <a:gd name="connsiteY10" fmla="*/ 2915581 h 2915581"/>
                        <a:gd name="connsiteX11" fmla="*/ 1156223 w 2223505"/>
                        <a:gd name="connsiteY11" fmla="*/ 2915581 h 2915581"/>
                        <a:gd name="connsiteX12" fmla="*/ 622581 w 2223505"/>
                        <a:gd name="connsiteY12" fmla="*/ 2915581 h 2915581"/>
                        <a:gd name="connsiteX13" fmla="*/ 0 w 2223505"/>
                        <a:gd name="connsiteY13" fmla="*/ 2915581 h 2915581"/>
                        <a:gd name="connsiteX14" fmla="*/ 0 w 2223505"/>
                        <a:gd name="connsiteY14" fmla="*/ 2274153 h 2915581"/>
                        <a:gd name="connsiteX15" fmla="*/ 0 w 2223505"/>
                        <a:gd name="connsiteY15" fmla="*/ 1632725 h 2915581"/>
                        <a:gd name="connsiteX16" fmla="*/ 0 w 2223505"/>
                        <a:gd name="connsiteY16" fmla="*/ 1049609 h 2915581"/>
                        <a:gd name="connsiteX17" fmla="*/ 0 w 2223505"/>
                        <a:gd name="connsiteY17" fmla="*/ 0 h 291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3505" h="2915581" extrusionOk="0">
                          <a:moveTo>
                            <a:pt x="0" y="0"/>
                          </a:moveTo>
                          <a:cubicBezTo>
                            <a:pt x="248286" y="16566"/>
                            <a:pt x="389756" y="-24073"/>
                            <a:pt x="533641" y="0"/>
                          </a:cubicBezTo>
                          <a:cubicBezTo>
                            <a:pt x="677526" y="24073"/>
                            <a:pt x="827354" y="22431"/>
                            <a:pt x="1022812" y="0"/>
                          </a:cubicBezTo>
                          <a:cubicBezTo>
                            <a:pt x="1218270" y="-22431"/>
                            <a:pt x="1325141" y="28153"/>
                            <a:pt x="1623159" y="0"/>
                          </a:cubicBezTo>
                          <a:cubicBezTo>
                            <a:pt x="1921177" y="-28153"/>
                            <a:pt x="1990972" y="-26363"/>
                            <a:pt x="2223505" y="0"/>
                          </a:cubicBezTo>
                          <a:cubicBezTo>
                            <a:pt x="2234246" y="256907"/>
                            <a:pt x="2208451" y="382425"/>
                            <a:pt x="2223505" y="553960"/>
                          </a:cubicBezTo>
                          <a:cubicBezTo>
                            <a:pt x="2238559" y="725495"/>
                            <a:pt x="2221885" y="951436"/>
                            <a:pt x="2223505" y="1078765"/>
                          </a:cubicBezTo>
                          <a:cubicBezTo>
                            <a:pt x="2225125" y="1206095"/>
                            <a:pt x="2229033" y="1402019"/>
                            <a:pt x="2223505" y="1661881"/>
                          </a:cubicBezTo>
                          <a:cubicBezTo>
                            <a:pt x="2217977" y="1921743"/>
                            <a:pt x="2216812" y="2081074"/>
                            <a:pt x="2223505" y="2244997"/>
                          </a:cubicBezTo>
                          <a:cubicBezTo>
                            <a:pt x="2230198" y="2408920"/>
                            <a:pt x="2231726" y="2623826"/>
                            <a:pt x="2223505" y="2915581"/>
                          </a:cubicBezTo>
                          <a:cubicBezTo>
                            <a:pt x="2108014" y="2905421"/>
                            <a:pt x="1838955" y="2920711"/>
                            <a:pt x="1712099" y="2915581"/>
                          </a:cubicBezTo>
                          <a:cubicBezTo>
                            <a:pt x="1585243" y="2910451"/>
                            <a:pt x="1414851" y="2931726"/>
                            <a:pt x="1156223" y="2915581"/>
                          </a:cubicBezTo>
                          <a:cubicBezTo>
                            <a:pt x="897595" y="2899436"/>
                            <a:pt x="743393" y="2890686"/>
                            <a:pt x="622581" y="2915581"/>
                          </a:cubicBezTo>
                          <a:cubicBezTo>
                            <a:pt x="501769" y="2940476"/>
                            <a:pt x="270954" y="2889963"/>
                            <a:pt x="0" y="2915581"/>
                          </a:cubicBezTo>
                          <a:cubicBezTo>
                            <a:pt x="29423" y="2708400"/>
                            <a:pt x="-12539" y="2498956"/>
                            <a:pt x="0" y="2274153"/>
                          </a:cubicBezTo>
                          <a:cubicBezTo>
                            <a:pt x="12539" y="2049350"/>
                            <a:pt x="15818" y="1826511"/>
                            <a:pt x="0" y="1632725"/>
                          </a:cubicBezTo>
                          <a:cubicBezTo>
                            <a:pt x="-15818" y="1438939"/>
                            <a:pt x="18439" y="1190096"/>
                            <a:pt x="0" y="1049609"/>
                          </a:cubicBezTo>
                          <a:cubicBezTo>
                            <a:pt x="-18439" y="909122"/>
                            <a:pt x="1419" y="303396"/>
                            <a:pt x="0" y="0"/>
                          </a:cubicBezTo>
                          <a:close/>
                        </a:path>
                      </a:pathLst>
                    </a:custGeom>
                    <ask:type>
                      <ask:lineSketchNon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bIns="0" rtlCol="0" anchor="b"/>
            <a:lstStyle/>
            <a:p>
              <a:pPr algn="ctr"/>
              <a:r>
                <a:rPr lang="en-US" b="1" dirty="0">
                  <a:solidFill>
                    <a:schemeClr val="tx1"/>
                  </a:solidFill>
                  <a:ea typeface="Inconsolata" pitchFamily="49" charset="77"/>
                </a:rPr>
                <a:t>Angle</a:t>
              </a:r>
              <a:r>
                <a:rPr lang="en-US" sz="1467" b="1" dirty="0">
                  <a:solidFill>
                    <a:schemeClr val="tx1"/>
                  </a:solidFill>
                  <a:ea typeface="Inconsolata" pitchFamily="49" charset="77"/>
                </a:rPr>
                <a:t> </a:t>
              </a:r>
              <a:r>
                <a:rPr lang="en-US" b="1" dirty="0">
                  <a:solidFill>
                    <a:schemeClr val="tx1"/>
                  </a:solidFill>
                  <a:ea typeface="Inconsolata" pitchFamily="49" charset="77"/>
                </a:rPr>
                <a:t>Selection</a:t>
              </a:r>
              <a:endParaRPr lang="en-US" sz="1467" b="1" dirty="0">
                <a:solidFill>
                  <a:schemeClr val="tx1"/>
                </a:solidFill>
                <a:ea typeface="Inconsolata" pitchFamily="49" charset="77"/>
              </a:endParaRPr>
            </a:p>
          </p:txBody>
        </p:sp>
        <p:sp>
          <p:nvSpPr>
            <p:cNvPr id="70" name="Rectangle 69">
              <a:extLst>
                <a:ext uri="{FF2B5EF4-FFF2-40B4-BE49-F238E27FC236}">
                  <a16:creationId xmlns:a16="http://schemas.microsoft.com/office/drawing/2014/main" id="{2EBDB147-807C-E346-5953-339025C90C00}"/>
                </a:ext>
              </a:extLst>
            </p:cNvPr>
            <p:cNvSpPr/>
            <p:nvPr/>
          </p:nvSpPr>
          <p:spPr>
            <a:xfrm>
              <a:off x="2057449" y="4624655"/>
              <a:ext cx="1288164" cy="965641"/>
            </a:xfrm>
            <a:prstGeom prst="rect">
              <a:avLst/>
            </a:prstGeom>
            <a:gradFill flip="none" rotWithShape="1">
              <a:gsLst>
                <a:gs pos="0">
                  <a:schemeClr val="accent2">
                    <a:tint val="65000"/>
                    <a:tint val="66000"/>
                    <a:satMod val="160000"/>
                  </a:schemeClr>
                </a:gs>
                <a:gs pos="50000">
                  <a:schemeClr val="accent2">
                    <a:tint val="65000"/>
                    <a:tint val="44500"/>
                    <a:satMod val="160000"/>
                  </a:schemeClr>
                </a:gs>
                <a:gs pos="100000">
                  <a:schemeClr val="accent2">
                    <a:tint val="65000"/>
                    <a:tint val="23500"/>
                    <a:satMod val="160000"/>
                  </a:schemeClr>
                </a:gs>
              </a:gsLst>
              <a:lin ang="27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ea typeface="Inconsolata" pitchFamily="49" charset="77"/>
                </a:rPr>
                <a:t>Recon. Edge Detection</a:t>
              </a:r>
            </a:p>
          </p:txBody>
        </p:sp>
        <p:sp>
          <p:nvSpPr>
            <p:cNvPr id="72" name="Rectangle 71">
              <a:extLst>
                <a:ext uri="{FF2B5EF4-FFF2-40B4-BE49-F238E27FC236}">
                  <a16:creationId xmlns:a16="http://schemas.microsoft.com/office/drawing/2014/main" id="{17892109-F6CA-16D0-6DE1-423829F93EDA}"/>
                </a:ext>
              </a:extLst>
            </p:cNvPr>
            <p:cNvSpPr/>
            <p:nvPr/>
          </p:nvSpPr>
          <p:spPr>
            <a:xfrm>
              <a:off x="3556314" y="4624653"/>
              <a:ext cx="1509686" cy="965642"/>
            </a:xfrm>
            <a:prstGeom prst="rect">
              <a:avLst/>
            </a:prstGeom>
            <a:gradFill flip="none" rotWithShape="1">
              <a:gsLst>
                <a:gs pos="0">
                  <a:schemeClr val="accent2">
                    <a:tint val="65000"/>
                    <a:tint val="66000"/>
                    <a:satMod val="160000"/>
                  </a:schemeClr>
                </a:gs>
                <a:gs pos="50000">
                  <a:schemeClr val="accent2">
                    <a:tint val="65000"/>
                    <a:tint val="44500"/>
                    <a:satMod val="160000"/>
                  </a:schemeClr>
                </a:gs>
                <a:gs pos="100000">
                  <a:schemeClr val="accent2">
                    <a:tint val="65000"/>
                    <a:tint val="23500"/>
                    <a:satMod val="160000"/>
                  </a:schemeClr>
                </a:gs>
              </a:gsLst>
              <a:lin ang="27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ea typeface="Inconsolata" pitchFamily="49" charset="77"/>
                </a:rPr>
                <a:t>Edge Alignment Angle Selection</a:t>
              </a:r>
            </a:p>
          </p:txBody>
        </p:sp>
        <p:cxnSp>
          <p:nvCxnSpPr>
            <p:cNvPr id="107" name="Straight Arrow Connector 106">
              <a:extLst>
                <a:ext uri="{FF2B5EF4-FFF2-40B4-BE49-F238E27FC236}">
                  <a16:creationId xmlns:a16="http://schemas.microsoft.com/office/drawing/2014/main" id="{8240DA5C-166B-E5BE-1553-373C87BD84B1}"/>
                </a:ext>
              </a:extLst>
            </p:cNvPr>
            <p:cNvCxnSpPr>
              <a:cxnSpLocks/>
              <a:stCxn id="70" idx="3"/>
              <a:endCxn id="72" idx="1"/>
            </p:cNvCxnSpPr>
            <p:nvPr/>
          </p:nvCxnSpPr>
          <p:spPr>
            <a:xfrm flipV="1">
              <a:off x="3345613" y="5107474"/>
              <a:ext cx="210701" cy="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D7D081F3-866C-8E2D-C806-4F95542B9FEF}"/>
              </a:ext>
            </a:extLst>
          </p:cNvPr>
          <p:cNvSpPr txBox="1"/>
          <p:nvPr/>
        </p:nvSpPr>
        <p:spPr>
          <a:xfrm>
            <a:off x="8686045" y="3809069"/>
            <a:ext cx="1845771" cy="341632"/>
          </a:xfrm>
          <a:prstGeom prst="rect">
            <a:avLst/>
          </a:prstGeom>
          <a:noFill/>
        </p:spPr>
        <p:txBody>
          <a:bodyPr wrap="square" rtlCol="0">
            <a:spAutoFit/>
          </a:bodyPr>
          <a:lstStyle/>
          <a:p>
            <a:pPr algn="ctr">
              <a:lnSpc>
                <a:spcPct val="90000"/>
              </a:lnSpc>
            </a:pPr>
            <a:r>
              <a:rPr lang="en-US" dirty="0">
                <a:solidFill>
                  <a:schemeClr val="tx1"/>
                </a:solidFill>
                <a:latin typeface="+mn-lt"/>
                <a:ea typeface="Inconsolata" pitchFamily="49" charset="77"/>
              </a:rPr>
              <a:t>Continue</a:t>
            </a:r>
          </a:p>
        </p:txBody>
      </p:sp>
      <p:cxnSp>
        <p:nvCxnSpPr>
          <p:cNvPr id="10" name="Elbow Connector 9">
            <a:extLst>
              <a:ext uri="{FF2B5EF4-FFF2-40B4-BE49-F238E27FC236}">
                <a16:creationId xmlns:a16="http://schemas.microsoft.com/office/drawing/2014/main" id="{F843972C-4648-1743-FD8D-47A867818999}"/>
              </a:ext>
            </a:extLst>
          </p:cNvPr>
          <p:cNvCxnSpPr>
            <a:cxnSpLocks/>
            <a:stCxn id="38" idx="3"/>
            <a:endCxn id="70" idx="1"/>
          </p:cNvCxnSpPr>
          <p:nvPr/>
        </p:nvCxnSpPr>
        <p:spPr>
          <a:xfrm flipV="1">
            <a:off x="1973030" y="2795343"/>
            <a:ext cx="1619577" cy="1099928"/>
          </a:xfrm>
          <a:prstGeom prst="bent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B2098106-C86E-B760-CD0B-8718FFBE5341}"/>
              </a:ext>
            </a:extLst>
          </p:cNvPr>
          <p:cNvSpPr/>
          <p:nvPr/>
        </p:nvSpPr>
        <p:spPr>
          <a:xfrm>
            <a:off x="8266035" y="2482944"/>
            <a:ext cx="1484995" cy="622915"/>
          </a:xfrm>
          <a:prstGeom prst="ellipse">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tx1"/>
                </a:solidFill>
                <a:ea typeface="Inconsolata" pitchFamily="49" charset="77"/>
              </a:rPr>
              <a:t>Next Angle</a:t>
            </a:r>
          </a:p>
        </p:txBody>
      </p:sp>
      <p:cxnSp>
        <p:nvCxnSpPr>
          <p:cNvPr id="81" name="Straight Arrow Connector 80">
            <a:extLst>
              <a:ext uri="{FF2B5EF4-FFF2-40B4-BE49-F238E27FC236}">
                <a16:creationId xmlns:a16="http://schemas.microsoft.com/office/drawing/2014/main" id="{0D508BEA-9FBB-8BC1-EA94-B4B5954C906A}"/>
              </a:ext>
            </a:extLst>
          </p:cNvPr>
          <p:cNvCxnSpPr>
            <a:cxnSpLocks/>
            <a:stCxn id="72" idx="3"/>
            <a:endCxn id="80" idx="2"/>
          </p:cNvCxnSpPr>
          <p:nvPr/>
        </p:nvCxnSpPr>
        <p:spPr>
          <a:xfrm flipV="1">
            <a:off x="7479778" y="2794402"/>
            <a:ext cx="786257" cy="94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D6412D94-EC84-FF95-2E4B-1CA358F6F0A8}"/>
              </a:ext>
            </a:extLst>
          </p:cNvPr>
          <p:cNvCxnSpPr>
            <a:cxnSpLocks/>
            <a:stCxn id="72" idx="3"/>
          </p:cNvCxnSpPr>
          <p:nvPr/>
        </p:nvCxnSpPr>
        <p:spPr>
          <a:xfrm>
            <a:off x="7479778" y="2795341"/>
            <a:ext cx="2950989"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65282DF6-AB54-1D11-6482-51626C98B1CB}"/>
              </a:ext>
            </a:extLst>
          </p:cNvPr>
          <p:cNvCxnSpPr>
            <a:cxnSpLocks/>
            <a:stCxn id="27" idx="0"/>
          </p:cNvCxnSpPr>
          <p:nvPr/>
        </p:nvCxnSpPr>
        <p:spPr>
          <a:xfrm flipH="1" flipV="1">
            <a:off x="8998887" y="3095927"/>
            <a:ext cx="0" cy="137164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42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left)">
                                      <p:cBhvr>
                                        <p:cTn id="11" dur="500"/>
                                        <p:tgtEl>
                                          <p:spTgt spid="7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left)">
                                      <p:cBhvr>
                                        <p:cTn id="15" dur="500"/>
                                        <p:tgtEl>
                                          <p:spTgt spid="8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wipe(left)">
                                      <p:cBhvr>
                                        <p:cTn id="19" dur="500"/>
                                        <p:tgtEl>
                                          <p:spTgt spid="8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par>
                                <p:cTn id="25" presetID="22" presetClass="entr" presetSubtype="8"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par>
                          <p:cTn id="36" fill="hold">
                            <p:stCondLst>
                              <p:cond delay="1500"/>
                            </p:stCondLst>
                            <p:childTnLst>
                              <p:par>
                                <p:cTn id="37" presetID="1"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left)">
                                      <p:cBhvr>
                                        <p:cTn id="43" dur="500"/>
                                        <p:tgtEl>
                                          <p:spTgt spid="9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1" nodeType="clickEffect">
                                  <p:stCondLst>
                                    <p:cond delay="0"/>
                                  </p:stCondLst>
                                  <p:childTnLst>
                                    <p:animMotion origin="layout" path="M 1.11111E-6 2.59259E-6 L 0.16111 2.59259E-6 " pathEditMode="relative" rAng="0" ptsTypes="AA">
                                      <p:cBhvr>
                                        <p:cTn id="50" dur="2000" fill="hold"/>
                                        <p:tgtEl>
                                          <p:spTgt spid="80"/>
                                        </p:tgtEl>
                                        <p:attrNameLst>
                                          <p:attrName>ppt_x</p:attrName>
                                          <p:attrName>ppt_y</p:attrName>
                                        </p:attrNameLst>
                                      </p:cBhvr>
                                      <p:rCtr x="8056" y="0"/>
                                    </p:animMotion>
                                  </p:childTnLst>
                                </p:cTn>
                              </p:par>
                              <p:par>
                                <p:cTn id="51" presetID="22" presetClass="entr" presetSubtype="4" fill="hold" nodeType="withEffect">
                                  <p:stCondLst>
                                    <p:cond delay="0"/>
                                  </p:stCondLst>
                                  <p:childTnLst>
                                    <p:set>
                                      <p:cBhvr>
                                        <p:cTn id="52" dur="1" fill="hold">
                                          <p:stCondLst>
                                            <p:cond delay="0"/>
                                          </p:stCondLst>
                                        </p:cTn>
                                        <p:tgtEl>
                                          <p:spTgt spid="140"/>
                                        </p:tgtEl>
                                        <p:attrNameLst>
                                          <p:attrName>style.visibility</p:attrName>
                                        </p:attrNameLst>
                                      </p:cBhvr>
                                      <p:to>
                                        <p:strVal val="visible"/>
                                      </p:to>
                                    </p:set>
                                    <p:animEffect transition="in" filter="wipe(down)">
                                      <p:cBhvr>
                                        <p:cTn id="53" dur="500"/>
                                        <p:tgtEl>
                                          <p:spTgt spid="140"/>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childTnLst>
                                </p:cTn>
                              </p:par>
                              <p:par>
                                <p:cTn id="56" presetID="1" presetClass="exit" presetSubtype="0" fill="hold" nodeType="withEffect">
                                  <p:stCondLst>
                                    <p:cond delay="500"/>
                                  </p:stCondLst>
                                  <p:childTnLst>
                                    <p:set>
                                      <p:cBhvr>
                                        <p:cTn id="57" dur="1" fill="hold">
                                          <p:stCondLst>
                                            <p:cond delay="0"/>
                                          </p:stCondLst>
                                        </p:cTn>
                                        <p:tgtEl>
                                          <p:spTgt spid="81"/>
                                        </p:tgtEl>
                                        <p:attrNameLst>
                                          <p:attrName>style.visibility</p:attrName>
                                        </p:attrNameLst>
                                      </p:cBhvr>
                                      <p:to>
                                        <p:strVal val="hidden"/>
                                      </p:to>
                                    </p:set>
                                  </p:childTnLst>
                                </p:cTn>
                              </p:par>
                              <p:par>
                                <p:cTn id="58" presetID="22" presetClass="entr" presetSubtype="8" fill="hold" nodeType="withEffect">
                                  <p:stCondLst>
                                    <p:cond delay="1000"/>
                                  </p:stCondLst>
                                  <p:childTnLst>
                                    <p:set>
                                      <p:cBhvr>
                                        <p:cTn id="59" dur="1" fill="hold">
                                          <p:stCondLst>
                                            <p:cond delay="0"/>
                                          </p:stCondLst>
                                        </p:cTn>
                                        <p:tgtEl>
                                          <p:spTgt spid="137"/>
                                        </p:tgtEl>
                                        <p:attrNameLst>
                                          <p:attrName>style.visibility</p:attrName>
                                        </p:attrNameLst>
                                      </p:cBhvr>
                                      <p:to>
                                        <p:strVal val="visible"/>
                                      </p:to>
                                    </p:set>
                                    <p:animEffect transition="in" filter="wipe(left)">
                                      <p:cBhvr>
                                        <p:cTn id="60" dur="500"/>
                                        <p:tgtEl>
                                          <p:spTgt spid="137"/>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3" grpId="0" animBg="1"/>
      <p:bldP spid="8" grpId="0"/>
      <p:bldP spid="80" grpId="0" animBg="1"/>
      <p:bldP spid="8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38E8EA84-6D7E-528C-42E7-A09D08E036F2}"/>
              </a:ext>
            </a:extLst>
          </p:cNvPr>
          <p:cNvGrpSpPr/>
          <p:nvPr/>
        </p:nvGrpSpPr>
        <p:grpSpPr>
          <a:xfrm>
            <a:off x="2408733" y="73771"/>
            <a:ext cx="2457401" cy="2258063"/>
            <a:chOff x="612696" y="722726"/>
            <a:chExt cx="2457401" cy="2258062"/>
          </a:xfrm>
          <a:solidFill>
            <a:srgbClr val="319900"/>
          </a:solidFill>
        </p:grpSpPr>
        <p:sp>
          <p:nvSpPr>
            <p:cNvPr id="37" name="Block Arc 36">
              <a:extLst>
                <a:ext uri="{FF2B5EF4-FFF2-40B4-BE49-F238E27FC236}">
                  <a16:creationId xmlns:a16="http://schemas.microsoft.com/office/drawing/2014/main" id="{83F82088-B0C8-26A9-25B2-CBA359DA66ED}"/>
                </a:ext>
              </a:extLst>
            </p:cNvPr>
            <p:cNvSpPr/>
            <p:nvPr/>
          </p:nvSpPr>
          <p:spPr>
            <a:xfrm rot="415348" flipV="1">
              <a:off x="851575" y="722726"/>
              <a:ext cx="2218522" cy="2181012"/>
            </a:xfrm>
            <a:prstGeom prst="blockArc">
              <a:avLst>
                <a:gd name="adj1" fmla="val 14433397"/>
                <a:gd name="adj2" fmla="val 18671794"/>
                <a:gd name="adj3" fmla="val 9435"/>
              </a:avLst>
            </a:prstGeom>
            <a:grpFill/>
            <a:ln>
              <a:solidFill>
                <a:srgbClr val="3199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endParaRPr lang="en-US" b="1" dirty="0">
                <a:solidFill>
                  <a:schemeClr val="tx1"/>
                </a:solidFill>
                <a:ea typeface="Inconsolata" pitchFamily="49" charset="77"/>
              </a:endParaRPr>
            </a:p>
          </p:txBody>
        </p:sp>
        <p:sp>
          <p:nvSpPr>
            <p:cNvPr id="39" name="Oval 38">
              <a:extLst>
                <a:ext uri="{FF2B5EF4-FFF2-40B4-BE49-F238E27FC236}">
                  <a16:creationId xmlns:a16="http://schemas.microsoft.com/office/drawing/2014/main" id="{6082A82A-05CB-491E-D4F1-99DA01216648}"/>
                </a:ext>
              </a:extLst>
            </p:cNvPr>
            <p:cNvSpPr/>
            <p:nvPr/>
          </p:nvSpPr>
          <p:spPr>
            <a:xfrm>
              <a:off x="612696" y="2472267"/>
              <a:ext cx="1117172" cy="508521"/>
            </a:xfrm>
            <a:prstGeom prst="ellipse">
              <a:avLst/>
            </a:prstGeom>
            <a:grpFill/>
            <a:ln>
              <a:solidFill>
                <a:srgbClr val="3199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r>
                <a:rPr lang="en-US" b="1" dirty="0">
                  <a:solidFill>
                    <a:schemeClr val="tx1"/>
                  </a:solidFill>
                  <a:ea typeface="Inconsolata" pitchFamily="49" charset="77"/>
                </a:rPr>
                <a:t>Start</a:t>
              </a:r>
            </a:p>
          </p:txBody>
        </p:sp>
      </p:grpSp>
      <p:sp>
        <p:nvSpPr>
          <p:cNvPr id="3" name="Donut 2">
            <a:extLst>
              <a:ext uri="{FF2B5EF4-FFF2-40B4-BE49-F238E27FC236}">
                <a16:creationId xmlns:a16="http://schemas.microsoft.com/office/drawing/2014/main" id="{D98FE371-4D36-23B6-5C70-46F95B9F7667}"/>
              </a:ext>
            </a:extLst>
          </p:cNvPr>
          <p:cNvSpPr/>
          <p:nvPr/>
        </p:nvSpPr>
        <p:spPr>
          <a:xfrm>
            <a:off x="3718111" y="852187"/>
            <a:ext cx="5590283" cy="5224779"/>
          </a:xfrm>
          <a:prstGeom prst="donut">
            <a:avLst>
              <a:gd name="adj" fmla="val 9006"/>
            </a:avLst>
          </a:prstGeom>
          <a:solidFill>
            <a:srgbClr val="4C886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400" b="1" dirty="0">
              <a:solidFill>
                <a:schemeClr val="tx1"/>
              </a:solidFill>
              <a:ea typeface="Inconsolata" pitchFamily="49" charset="77"/>
            </a:endParaRPr>
          </a:p>
        </p:txBody>
      </p:sp>
      <p:sp>
        <p:nvSpPr>
          <p:cNvPr id="4" name="Rectangle 3">
            <a:extLst>
              <a:ext uri="{FF2B5EF4-FFF2-40B4-BE49-F238E27FC236}">
                <a16:creationId xmlns:a16="http://schemas.microsoft.com/office/drawing/2014/main" id="{AA86A34D-8830-84D4-EE09-8E5DA8BC5FA4}"/>
              </a:ext>
            </a:extLst>
          </p:cNvPr>
          <p:cNvSpPr/>
          <p:nvPr/>
        </p:nvSpPr>
        <p:spPr>
          <a:xfrm>
            <a:off x="8397969" y="2013832"/>
            <a:ext cx="2270851" cy="912707"/>
          </a:xfrm>
          <a:prstGeom prst="rect">
            <a:avLst/>
          </a:prstGeom>
          <a:gradFill flip="none" rotWithShape="1">
            <a:gsLst>
              <a:gs pos="0">
                <a:srgbClr val="4C8861">
                  <a:tint val="66000"/>
                  <a:satMod val="160000"/>
                </a:srgbClr>
              </a:gs>
              <a:gs pos="50000">
                <a:srgbClr val="4C8861">
                  <a:tint val="44500"/>
                  <a:satMod val="160000"/>
                </a:srgbClr>
              </a:gs>
              <a:gs pos="100000">
                <a:srgbClr val="4C8861">
                  <a:tint val="23500"/>
                  <a:satMod val="160000"/>
                </a:srgbClr>
              </a:gs>
            </a:gsLst>
            <a:lin ang="2700000" scaled="1"/>
            <a:tileRect/>
          </a:gra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600" dirty="0">
                <a:solidFill>
                  <a:schemeClr val="tx1"/>
                </a:solidFill>
                <a:ea typeface="Inconsolata" pitchFamily="49" charset="77"/>
              </a:rPr>
              <a:t>Acquisition starts with new scan angle and </a:t>
            </a:r>
            <a:r>
              <a:rPr lang="en-US" sz="1600" dirty="0" err="1">
                <a:solidFill>
                  <a:schemeClr val="tx1"/>
                </a:solidFill>
                <a:ea typeface="Inconsolata" pitchFamily="49" charset="77"/>
              </a:rPr>
              <a:t>pCharge</a:t>
            </a:r>
            <a:endParaRPr lang="en-US" sz="1600" dirty="0">
              <a:solidFill>
                <a:schemeClr val="tx1"/>
              </a:solidFill>
              <a:ea typeface="Inconsolata" pitchFamily="49" charset="77"/>
            </a:endParaRPr>
          </a:p>
        </p:txBody>
      </p:sp>
      <p:grpSp>
        <p:nvGrpSpPr>
          <p:cNvPr id="5" name="Group 4">
            <a:extLst>
              <a:ext uri="{FF2B5EF4-FFF2-40B4-BE49-F238E27FC236}">
                <a16:creationId xmlns:a16="http://schemas.microsoft.com/office/drawing/2014/main" id="{5FF5E827-0C19-517F-0DD6-D2C0FBDC5FA7}"/>
              </a:ext>
            </a:extLst>
          </p:cNvPr>
          <p:cNvGrpSpPr/>
          <p:nvPr/>
        </p:nvGrpSpPr>
        <p:grpSpPr>
          <a:xfrm>
            <a:off x="6513252" y="433053"/>
            <a:ext cx="1862955" cy="1692096"/>
            <a:chOff x="3312138" y="29686"/>
            <a:chExt cx="1862954" cy="1692096"/>
          </a:xfrm>
        </p:grpSpPr>
        <p:sp>
          <p:nvSpPr>
            <p:cNvPr id="6" name="Rounded Rectangle 5">
              <a:extLst>
                <a:ext uri="{FF2B5EF4-FFF2-40B4-BE49-F238E27FC236}">
                  <a16:creationId xmlns:a16="http://schemas.microsoft.com/office/drawing/2014/main" id="{8E705097-122A-E258-1020-534C47A37B55}"/>
                </a:ext>
              </a:extLst>
            </p:cNvPr>
            <p:cNvSpPr/>
            <p:nvPr/>
          </p:nvSpPr>
          <p:spPr>
            <a:xfrm>
              <a:off x="3312138" y="29686"/>
              <a:ext cx="1862954" cy="1692096"/>
            </a:xfrm>
            <a:prstGeom prst="roundRect">
              <a:avLst/>
            </a:prstGeom>
            <a:blipFill rotWithShape="0">
              <a:blip r:embed="rId3"/>
              <a:srcRect/>
              <a:stretch>
                <a:fillRect l="-15000" r="-15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B39340E-B626-6E7F-6565-2EBDC027FF48}"/>
                </a:ext>
              </a:extLst>
            </p:cNvPr>
            <p:cNvSpPr txBox="1"/>
            <p:nvPr/>
          </p:nvSpPr>
          <p:spPr>
            <a:xfrm>
              <a:off x="3394739" y="112287"/>
              <a:ext cx="1697752" cy="15268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489">
                <a:lnSpc>
                  <a:spcPct val="90000"/>
                </a:lnSpc>
                <a:spcAft>
                  <a:spcPct val="35000"/>
                </a:spcAft>
              </a:pPr>
              <a:endParaRPr lang="en-US" sz="1000" b="1" dirty="0">
                <a:solidFill>
                  <a:schemeClr val="tx1"/>
                </a:solidFill>
                <a:ea typeface="Inconsolata" pitchFamily="49" charset="77"/>
              </a:endParaRPr>
            </a:p>
          </p:txBody>
        </p:sp>
      </p:grpSp>
      <p:grpSp>
        <p:nvGrpSpPr>
          <p:cNvPr id="13" name="Group 12">
            <a:extLst>
              <a:ext uri="{FF2B5EF4-FFF2-40B4-BE49-F238E27FC236}">
                <a16:creationId xmlns:a16="http://schemas.microsoft.com/office/drawing/2014/main" id="{2F3A4FAF-EF26-34A9-8E50-305DFCFEDD78}"/>
              </a:ext>
            </a:extLst>
          </p:cNvPr>
          <p:cNvGrpSpPr/>
          <p:nvPr/>
        </p:nvGrpSpPr>
        <p:grpSpPr>
          <a:xfrm>
            <a:off x="5245459" y="3095243"/>
            <a:ext cx="3196083" cy="1031140"/>
            <a:chOff x="2279865" y="2369385"/>
            <a:chExt cx="3355549" cy="1328299"/>
          </a:xfrm>
          <a:gradFill flip="none" rotWithShape="1">
            <a:gsLst>
              <a:gs pos="0">
                <a:srgbClr val="4C8861">
                  <a:tint val="66000"/>
                  <a:satMod val="160000"/>
                </a:srgbClr>
              </a:gs>
              <a:gs pos="50000">
                <a:srgbClr val="4C8861">
                  <a:tint val="44500"/>
                  <a:satMod val="160000"/>
                </a:srgbClr>
              </a:gs>
              <a:gs pos="100000">
                <a:srgbClr val="4C8861">
                  <a:tint val="23500"/>
                  <a:satMod val="160000"/>
                </a:srgbClr>
              </a:gs>
            </a:gsLst>
            <a:lin ang="2700000" scaled="1"/>
            <a:tileRect/>
          </a:gradFill>
        </p:grpSpPr>
        <p:sp>
          <p:nvSpPr>
            <p:cNvPr id="10" name="Magnetic Disk 9">
              <a:extLst>
                <a:ext uri="{FF2B5EF4-FFF2-40B4-BE49-F238E27FC236}">
                  <a16:creationId xmlns:a16="http://schemas.microsoft.com/office/drawing/2014/main" id="{642BBE81-F2BE-09B0-3FC9-DDE3554BFA05}"/>
                </a:ext>
              </a:extLst>
            </p:cNvPr>
            <p:cNvSpPr/>
            <p:nvPr/>
          </p:nvSpPr>
          <p:spPr>
            <a:xfrm>
              <a:off x="2279865" y="2403690"/>
              <a:ext cx="3355549" cy="1293994"/>
            </a:xfrm>
            <a:prstGeom prst="flowChartMagneticDisk">
              <a:avLst/>
            </a:prstGeom>
            <a:grp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171446" indent="-171446">
                <a:buFont typeface="Arial" panose="020B0604020202020204" pitchFamily="34" charset="0"/>
                <a:buChar char="•"/>
              </a:pPr>
              <a:r>
                <a:rPr lang="en-US" sz="1467" b="1" dirty="0">
                  <a:solidFill>
                    <a:schemeClr val="tx1"/>
                  </a:solidFill>
                  <a:ea typeface="Inconsolata" pitchFamily="49" charset="77"/>
                </a:rPr>
                <a:t>ADARA archives raw data</a:t>
              </a:r>
            </a:p>
            <a:p>
              <a:pPr marL="171446" indent="-171446">
                <a:buFont typeface="Arial" panose="020B0604020202020204" pitchFamily="34" charset="0"/>
                <a:buChar char="•"/>
              </a:pPr>
              <a:r>
                <a:rPr lang="en-US" sz="1467" b="1" dirty="0">
                  <a:solidFill>
                    <a:schemeClr val="tx1"/>
                  </a:solidFill>
                  <a:ea typeface="Inconsolata" pitchFamily="49" charset="77"/>
                </a:rPr>
                <a:t>ADARA triggers auto reduction</a:t>
              </a:r>
            </a:p>
          </p:txBody>
        </p:sp>
        <p:sp>
          <p:nvSpPr>
            <p:cNvPr id="12" name="TextBox 11">
              <a:extLst>
                <a:ext uri="{FF2B5EF4-FFF2-40B4-BE49-F238E27FC236}">
                  <a16:creationId xmlns:a16="http://schemas.microsoft.com/office/drawing/2014/main" id="{8ABD2D2E-9B53-6305-E7D9-C08EFDBBADAD}"/>
                </a:ext>
              </a:extLst>
            </p:cNvPr>
            <p:cNvSpPr txBox="1"/>
            <p:nvPr/>
          </p:nvSpPr>
          <p:spPr>
            <a:xfrm>
              <a:off x="2724196" y="2369385"/>
              <a:ext cx="2335106" cy="4361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1600" b="1" i="1" dirty="0">
                  <a:solidFill>
                    <a:schemeClr val="tx1"/>
                  </a:solidFill>
                  <a:ea typeface="Inconsolata" pitchFamily="49" charset="77"/>
                </a:rPr>
                <a:t>SNS analysis server</a:t>
              </a:r>
            </a:p>
          </p:txBody>
        </p:sp>
      </p:grpSp>
      <p:sp>
        <p:nvSpPr>
          <p:cNvPr id="14" name="Rectangle 13">
            <a:extLst>
              <a:ext uri="{FF2B5EF4-FFF2-40B4-BE49-F238E27FC236}">
                <a16:creationId xmlns:a16="http://schemas.microsoft.com/office/drawing/2014/main" id="{DDF18343-553A-0F74-D9F9-CE6E170D66F0}"/>
              </a:ext>
            </a:extLst>
          </p:cNvPr>
          <p:cNvSpPr/>
          <p:nvPr/>
        </p:nvSpPr>
        <p:spPr>
          <a:xfrm>
            <a:off x="7461434" y="4482071"/>
            <a:ext cx="2547805" cy="969837"/>
          </a:xfrm>
          <a:prstGeom prst="rect">
            <a:avLst/>
          </a:prstGeom>
          <a:gradFill flip="none" rotWithShape="1">
            <a:gsLst>
              <a:gs pos="0">
                <a:srgbClr val="4C8861">
                  <a:tint val="66000"/>
                  <a:satMod val="160000"/>
                </a:srgbClr>
              </a:gs>
              <a:gs pos="50000">
                <a:srgbClr val="4C8861">
                  <a:tint val="44500"/>
                  <a:satMod val="160000"/>
                </a:srgbClr>
              </a:gs>
              <a:gs pos="100000">
                <a:srgbClr val="4C8861">
                  <a:tint val="23500"/>
                  <a:satMod val="160000"/>
                </a:srgbClr>
              </a:gs>
            </a:gsLst>
            <a:lin ang="2700000" scaled="1"/>
            <a:tileRect/>
          </a:gra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600" dirty="0">
                <a:solidFill>
                  <a:schemeClr val="tx1"/>
                </a:solidFill>
                <a:ea typeface="Inconsolata" pitchFamily="49" charset="77"/>
              </a:rPr>
              <a:t>Script monitors reduced data and triggers </a:t>
            </a:r>
          </a:p>
          <a:p>
            <a:pPr lvl="0" algn="ctr"/>
            <a:r>
              <a:rPr lang="en-US" sz="1600" i="1" dirty="0">
                <a:solidFill>
                  <a:schemeClr val="tx1"/>
                </a:solidFill>
                <a:ea typeface="Inconsolata" pitchFamily="49" charset="77"/>
              </a:rPr>
              <a:t>AI-driven </a:t>
            </a:r>
            <a:r>
              <a:rPr lang="en-US" sz="1600" i="1" dirty="0" err="1">
                <a:solidFill>
                  <a:schemeClr val="tx1"/>
                </a:solidFill>
                <a:ea typeface="Inconsolata" pitchFamily="49" charset="77"/>
              </a:rPr>
              <a:t>HSnCT</a:t>
            </a:r>
            <a:r>
              <a:rPr lang="en-US" sz="1600" i="1" dirty="0">
                <a:solidFill>
                  <a:schemeClr val="tx1"/>
                </a:solidFill>
                <a:ea typeface="Inconsolata" pitchFamily="49" charset="77"/>
              </a:rPr>
              <a:t> system </a:t>
            </a:r>
          </a:p>
        </p:txBody>
      </p:sp>
      <p:sp>
        <p:nvSpPr>
          <p:cNvPr id="15" name="Rectangle 14">
            <a:extLst>
              <a:ext uri="{FF2B5EF4-FFF2-40B4-BE49-F238E27FC236}">
                <a16:creationId xmlns:a16="http://schemas.microsoft.com/office/drawing/2014/main" id="{C6646A44-AC6D-F135-8B01-B7F97865972B}"/>
              </a:ext>
            </a:extLst>
          </p:cNvPr>
          <p:cNvSpPr/>
          <p:nvPr/>
        </p:nvSpPr>
        <p:spPr>
          <a:xfrm>
            <a:off x="2883607" y="4166086"/>
            <a:ext cx="3207029" cy="2443996"/>
          </a:xfrm>
          <a:prstGeom prst="rect">
            <a:avLst/>
          </a:prstGeom>
          <a:solidFill>
            <a:schemeClr val="bg1"/>
          </a:solidFill>
          <a:ln w="38100">
            <a:solidFill>
              <a:srgbClr val="FF0000"/>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0" tIns="0" rIns="0" bIns="0" numCol="1" spcCol="0" rtlCol="0" fromWordArt="0" anchor="b" anchorCtr="1" forceAA="0" compatLnSpc="1">
            <a:prstTxWarp prst="textNoShape">
              <a:avLst/>
            </a:prstTxWarp>
            <a:noAutofit/>
          </a:bodyPr>
          <a:lstStyle/>
          <a:p>
            <a:pPr lvl="0" algn="ctr"/>
            <a:r>
              <a:rPr lang="en-US" sz="1600" b="1" i="1" dirty="0">
                <a:solidFill>
                  <a:schemeClr val="tx1"/>
                </a:solidFill>
                <a:ea typeface="Inconsolata" pitchFamily="49" charset="77"/>
              </a:rPr>
              <a:t>AI-driven </a:t>
            </a:r>
            <a:r>
              <a:rPr lang="en-US" sz="1600" b="1" i="1" dirty="0" err="1">
                <a:solidFill>
                  <a:schemeClr val="tx1"/>
                </a:solidFill>
                <a:ea typeface="Inconsolata" pitchFamily="49" charset="77"/>
              </a:rPr>
              <a:t>HSnCT</a:t>
            </a:r>
            <a:r>
              <a:rPr lang="en-US" sz="1600" b="1" i="1" dirty="0">
                <a:solidFill>
                  <a:schemeClr val="tx1"/>
                </a:solidFill>
                <a:ea typeface="Inconsolata" pitchFamily="49" charset="77"/>
              </a:rPr>
              <a:t> system </a:t>
            </a:r>
          </a:p>
          <a:p>
            <a:pPr lvl="0" algn="ctr"/>
            <a:r>
              <a:rPr lang="en-US" sz="1600" b="1" i="1" dirty="0">
                <a:solidFill>
                  <a:schemeClr val="tx1"/>
                </a:solidFill>
                <a:ea typeface="Inconsolata" pitchFamily="49" charset="77"/>
              </a:rPr>
              <a:t>@ Edge Node</a:t>
            </a:r>
          </a:p>
        </p:txBody>
      </p:sp>
      <p:grpSp>
        <p:nvGrpSpPr>
          <p:cNvPr id="44" name="Group 43">
            <a:extLst>
              <a:ext uri="{FF2B5EF4-FFF2-40B4-BE49-F238E27FC236}">
                <a16:creationId xmlns:a16="http://schemas.microsoft.com/office/drawing/2014/main" id="{A967A416-860E-9862-4065-301B409016C5}"/>
              </a:ext>
            </a:extLst>
          </p:cNvPr>
          <p:cNvGrpSpPr/>
          <p:nvPr/>
        </p:nvGrpSpPr>
        <p:grpSpPr>
          <a:xfrm>
            <a:off x="2327777" y="3576596"/>
            <a:ext cx="2218523" cy="2242051"/>
            <a:chOff x="84565" y="3284501"/>
            <a:chExt cx="2218522" cy="2242052"/>
          </a:xfrm>
        </p:grpSpPr>
        <p:sp>
          <p:nvSpPr>
            <p:cNvPr id="32" name="Block Arc 31">
              <a:extLst>
                <a:ext uri="{FF2B5EF4-FFF2-40B4-BE49-F238E27FC236}">
                  <a16:creationId xmlns:a16="http://schemas.microsoft.com/office/drawing/2014/main" id="{E392D32F-4875-DC0F-D63E-A8CCCDE0AD88}"/>
                </a:ext>
              </a:extLst>
            </p:cNvPr>
            <p:cNvSpPr/>
            <p:nvPr/>
          </p:nvSpPr>
          <p:spPr>
            <a:xfrm rot="19567783" flipH="1">
              <a:off x="84565" y="3470565"/>
              <a:ext cx="2218522" cy="2055988"/>
            </a:xfrm>
            <a:prstGeom prst="blockArc">
              <a:avLst>
                <a:gd name="adj1" fmla="val 10799504"/>
                <a:gd name="adj2" fmla="val 15225125"/>
                <a:gd name="adj3" fmla="val 10441"/>
              </a:avLst>
            </a:prstGeom>
            <a:solidFill>
              <a:srgbClr val="FF0000"/>
            </a:solidFill>
            <a:ln>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endParaRPr lang="en-US" b="1" dirty="0">
                <a:solidFill>
                  <a:schemeClr val="tx1"/>
                </a:solidFill>
                <a:ea typeface="Inconsolata" pitchFamily="49" charset="77"/>
              </a:endParaRPr>
            </a:p>
          </p:txBody>
        </p:sp>
        <p:sp>
          <p:nvSpPr>
            <p:cNvPr id="42" name="Oval 41">
              <a:extLst>
                <a:ext uri="{FF2B5EF4-FFF2-40B4-BE49-F238E27FC236}">
                  <a16:creationId xmlns:a16="http://schemas.microsoft.com/office/drawing/2014/main" id="{03DF399B-710D-2C48-64BB-3F386E6FDE02}"/>
                </a:ext>
              </a:extLst>
            </p:cNvPr>
            <p:cNvSpPr/>
            <p:nvPr/>
          </p:nvSpPr>
          <p:spPr>
            <a:xfrm>
              <a:off x="494605" y="3284501"/>
              <a:ext cx="1023742" cy="508522"/>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r>
                <a:rPr lang="en-US" b="1" dirty="0">
                  <a:solidFill>
                    <a:schemeClr val="tx1"/>
                  </a:solidFill>
                  <a:ea typeface="Inconsolata" pitchFamily="49" charset="77"/>
                </a:rPr>
                <a:t>Stop</a:t>
              </a:r>
            </a:p>
          </p:txBody>
        </p:sp>
      </p:grpSp>
      <p:grpSp>
        <p:nvGrpSpPr>
          <p:cNvPr id="31" name="Group 30">
            <a:extLst>
              <a:ext uri="{FF2B5EF4-FFF2-40B4-BE49-F238E27FC236}">
                <a16:creationId xmlns:a16="http://schemas.microsoft.com/office/drawing/2014/main" id="{2459C6D5-6AAA-DAC8-A0DD-18C9A03FFC25}"/>
              </a:ext>
            </a:extLst>
          </p:cNvPr>
          <p:cNvGrpSpPr/>
          <p:nvPr/>
        </p:nvGrpSpPr>
        <p:grpSpPr>
          <a:xfrm>
            <a:off x="3983116" y="1213038"/>
            <a:ext cx="4130101" cy="4462529"/>
            <a:chOff x="2187081" y="1861993"/>
            <a:chExt cx="3767146" cy="4462529"/>
          </a:xfrm>
          <a:gradFill flip="none" rotWithShape="1">
            <a:gsLst>
              <a:gs pos="0">
                <a:srgbClr val="4C8861">
                  <a:tint val="66000"/>
                  <a:satMod val="160000"/>
                </a:srgbClr>
              </a:gs>
              <a:gs pos="50000">
                <a:srgbClr val="4C8861">
                  <a:tint val="44500"/>
                  <a:satMod val="160000"/>
                </a:srgbClr>
              </a:gs>
              <a:gs pos="100000">
                <a:srgbClr val="4C8861">
                  <a:tint val="23500"/>
                  <a:satMod val="160000"/>
                </a:srgbClr>
              </a:gs>
            </a:gsLst>
            <a:lin ang="2700000" scaled="1"/>
            <a:tileRect/>
          </a:gradFill>
        </p:grpSpPr>
        <p:sp>
          <p:nvSpPr>
            <p:cNvPr id="29" name="Block Arc 28">
              <a:extLst>
                <a:ext uri="{FF2B5EF4-FFF2-40B4-BE49-F238E27FC236}">
                  <a16:creationId xmlns:a16="http://schemas.microsoft.com/office/drawing/2014/main" id="{DBB28230-6E79-EE51-F028-562FD93C93B9}"/>
                </a:ext>
              </a:extLst>
            </p:cNvPr>
            <p:cNvSpPr/>
            <p:nvPr/>
          </p:nvSpPr>
          <p:spPr>
            <a:xfrm>
              <a:off x="2187081" y="1861993"/>
              <a:ext cx="3767146" cy="4462529"/>
            </a:xfrm>
            <a:prstGeom prst="blockArc">
              <a:avLst>
                <a:gd name="adj1" fmla="val 8595383"/>
                <a:gd name="adj2" fmla="val 14866359"/>
                <a:gd name="adj3" fmla="val 6099"/>
              </a:avLst>
            </a:prstGeom>
            <a:grp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endParaRPr lang="en-US" sz="1200" b="1" dirty="0">
                <a:solidFill>
                  <a:schemeClr val="tx1"/>
                </a:solidFill>
                <a:ea typeface="Inconsolata" pitchFamily="49" charset="77"/>
              </a:endParaRPr>
            </a:p>
          </p:txBody>
        </p:sp>
        <p:sp>
          <p:nvSpPr>
            <p:cNvPr id="30" name="Rectangle 29">
              <a:extLst>
                <a:ext uri="{FF2B5EF4-FFF2-40B4-BE49-F238E27FC236}">
                  <a16:creationId xmlns:a16="http://schemas.microsoft.com/office/drawing/2014/main" id="{5ED34498-A277-E615-F811-C0D7E47F93E5}"/>
                </a:ext>
              </a:extLst>
            </p:cNvPr>
            <p:cNvSpPr/>
            <p:nvPr/>
          </p:nvSpPr>
          <p:spPr>
            <a:xfrm rot="16418289">
              <a:off x="2091622" y="3811480"/>
              <a:ext cx="1345929" cy="320256"/>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spcFirstLastPara="1" wrap="none" lIns="91440" tIns="45720" rIns="91440" bIns="45720" numCol="1">
              <a:prstTxWarp prst="textArchUp">
                <a:avLst>
                  <a:gd name="adj" fmla="val 12443863"/>
                </a:avLst>
              </a:prstTxWarp>
              <a:spAutoFit/>
            </a:bodyPr>
            <a:lstStyle/>
            <a:p>
              <a:pPr algn="ctr"/>
              <a:r>
                <a:rPr lang="en-US" sz="1600" b="1" dirty="0">
                  <a:ln w="0"/>
                  <a:solidFill>
                    <a:schemeClr val="tx1"/>
                  </a:solidFill>
                  <a:effectLst>
                    <a:outerShdw blurRad="38100" dist="19050" dir="2700000" algn="tl" rotWithShape="0">
                      <a:schemeClr val="dk1">
                        <a:alpha val="40000"/>
                      </a:schemeClr>
                    </a:outerShdw>
                  </a:effectLst>
                  <a:ea typeface="Inconsolata" pitchFamily="49" charset="77"/>
                </a:rPr>
                <a:t>Continue</a:t>
              </a:r>
            </a:p>
          </p:txBody>
        </p:sp>
      </p:grpSp>
      <p:sp>
        <p:nvSpPr>
          <p:cNvPr id="74" name="Up Arrow 73">
            <a:extLst>
              <a:ext uri="{FF2B5EF4-FFF2-40B4-BE49-F238E27FC236}">
                <a16:creationId xmlns:a16="http://schemas.microsoft.com/office/drawing/2014/main" id="{4C74A4CA-03E3-4D93-2C9C-3E577FD66128}"/>
              </a:ext>
            </a:extLst>
          </p:cNvPr>
          <p:cNvSpPr/>
          <p:nvPr/>
        </p:nvSpPr>
        <p:spPr>
          <a:xfrm>
            <a:off x="3942232" y="4257305"/>
            <a:ext cx="901835" cy="1874687"/>
          </a:xfrm>
          <a:prstGeom prst="upArrow">
            <a:avLst>
              <a:gd name="adj1" fmla="val 50000"/>
              <a:gd name="adj2" fmla="val 14375"/>
            </a:avLst>
          </a:prstGeom>
          <a:solidFill>
            <a:schemeClr val="bg2">
              <a:lumMod val="5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400" b="1" dirty="0">
              <a:solidFill>
                <a:schemeClr val="tx1"/>
              </a:solidFill>
              <a:ea typeface="Inconsolata" pitchFamily="49" charset="77"/>
            </a:endParaRPr>
          </a:p>
        </p:txBody>
      </p:sp>
      <p:sp>
        <p:nvSpPr>
          <p:cNvPr id="18" name="Rectangle 17">
            <a:extLst>
              <a:ext uri="{FF2B5EF4-FFF2-40B4-BE49-F238E27FC236}">
                <a16:creationId xmlns:a16="http://schemas.microsoft.com/office/drawing/2014/main" id="{71DA7FD9-C3E9-3EC9-C30D-7CD73B5D787B}"/>
              </a:ext>
            </a:extLst>
          </p:cNvPr>
          <p:cNvSpPr/>
          <p:nvPr/>
        </p:nvSpPr>
        <p:spPr>
          <a:xfrm>
            <a:off x="3002873" y="5576609"/>
            <a:ext cx="2941979" cy="458609"/>
          </a:xfrm>
          <a:prstGeom prst="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600" dirty="0">
                <a:solidFill>
                  <a:schemeClr val="tx1"/>
                </a:solidFill>
                <a:ea typeface="Inconsolata" pitchFamily="49" charset="77"/>
              </a:rPr>
              <a:t>CT Reconstruction</a:t>
            </a:r>
          </a:p>
          <a:p>
            <a:pPr lvl="0" algn="ctr"/>
            <a:r>
              <a:rPr lang="en-US" sz="1600" dirty="0">
                <a:solidFill>
                  <a:schemeClr val="tx1"/>
                </a:solidFill>
                <a:ea typeface="Inconsolata" pitchFamily="49" charset="77"/>
              </a:rPr>
              <a:t>(SVMBIR*)</a:t>
            </a:r>
          </a:p>
        </p:txBody>
      </p:sp>
      <p:sp>
        <p:nvSpPr>
          <p:cNvPr id="19" name="Rectangle 18">
            <a:extLst>
              <a:ext uri="{FF2B5EF4-FFF2-40B4-BE49-F238E27FC236}">
                <a16:creationId xmlns:a16="http://schemas.microsoft.com/office/drawing/2014/main" id="{787B0579-CA66-DE18-A4F5-D8914E93444F}"/>
              </a:ext>
            </a:extLst>
          </p:cNvPr>
          <p:cNvSpPr/>
          <p:nvPr/>
        </p:nvSpPr>
        <p:spPr>
          <a:xfrm>
            <a:off x="2997639" y="4792210"/>
            <a:ext cx="2957012" cy="308189"/>
          </a:xfrm>
          <a:prstGeom prst="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600" dirty="0">
                <a:solidFill>
                  <a:schemeClr val="tx1"/>
                </a:solidFill>
                <a:ea typeface="Inconsolata" pitchFamily="49" charset="77"/>
              </a:rPr>
              <a:t>AI Quality Evaluation</a:t>
            </a:r>
          </a:p>
        </p:txBody>
      </p:sp>
      <p:sp>
        <p:nvSpPr>
          <p:cNvPr id="20" name="Rectangle 19">
            <a:extLst>
              <a:ext uri="{FF2B5EF4-FFF2-40B4-BE49-F238E27FC236}">
                <a16:creationId xmlns:a16="http://schemas.microsoft.com/office/drawing/2014/main" id="{D0C8B8DF-B536-94DF-3B83-769F322364EE}"/>
              </a:ext>
            </a:extLst>
          </p:cNvPr>
          <p:cNvSpPr/>
          <p:nvPr/>
        </p:nvSpPr>
        <p:spPr>
          <a:xfrm>
            <a:off x="2997639" y="5197424"/>
            <a:ext cx="2957012" cy="308189"/>
          </a:xfrm>
          <a:prstGeom prst="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600" dirty="0">
                <a:solidFill>
                  <a:schemeClr val="tx1"/>
                </a:solidFill>
                <a:ea typeface="Inconsolata" pitchFamily="49" charset="77"/>
              </a:rPr>
              <a:t>Propose Next Scan Angle</a:t>
            </a:r>
          </a:p>
        </p:txBody>
      </p:sp>
      <p:sp>
        <p:nvSpPr>
          <p:cNvPr id="21" name="Rectangle 20">
            <a:extLst>
              <a:ext uri="{FF2B5EF4-FFF2-40B4-BE49-F238E27FC236}">
                <a16:creationId xmlns:a16="http://schemas.microsoft.com/office/drawing/2014/main" id="{2AC2882A-F2DC-3FC8-0E30-0E1AA1AFC7F3}"/>
              </a:ext>
            </a:extLst>
          </p:cNvPr>
          <p:cNvSpPr/>
          <p:nvPr/>
        </p:nvSpPr>
        <p:spPr>
          <a:xfrm>
            <a:off x="3002872" y="4388795"/>
            <a:ext cx="2941979" cy="308189"/>
          </a:xfrm>
          <a:prstGeom prst="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600" dirty="0">
                <a:solidFill>
                  <a:schemeClr val="tx1"/>
                </a:solidFill>
                <a:ea typeface="Inconsolata" pitchFamily="49" charset="77"/>
              </a:rPr>
              <a:t>Making Decision</a:t>
            </a:r>
          </a:p>
        </p:txBody>
      </p:sp>
      <p:sp>
        <p:nvSpPr>
          <p:cNvPr id="26" name="Rectangle 25">
            <a:extLst>
              <a:ext uri="{FF2B5EF4-FFF2-40B4-BE49-F238E27FC236}">
                <a16:creationId xmlns:a16="http://schemas.microsoft.com/office/drawing/2014/main" id="{95243595-9731-0485-F1B9-AB37727329FD}"/>
              </a:ext>
            </a:extLst>
          </p:cNvPr>
          <p:cNvSpPr/>
          <p:nvPr/>
        </p:nvSpPr>
        <p:spPr>
          <a:xfrm>
            <a:off x="4319771" y="852187"/>
            <a:ext cx="1739195" cy="912707"/>
          </a:xfrm>
          <a:prstGeom prst="rect">
            <a:avLst/>
          </a:prstGeom>
          <a:gradFill flip="none" rotWithShape="1">
            <a:gsLst>
              <a:gs pos="0">
                <a:srgbClr val="4C8861">
                  <a:tint val="66000"/>
                  <a:satMod val="160000"/>
                </a:srgbClr>
              </a:gs>
              <a:gs pos="50000">
                <a:srgbClr val="4C8861">
                  <a:tint val="44500"/>
                  <a:satMod val="160000"/>
                </a:srgbClr>
              </a:gs>
              <a:gs pos="100000">
                <a:srgbClr val="4C8861">
                  <a:tint val="23500"/>
                  <a:satMod val="160000"/>
                </a:srgbClr>
              </a:gs>
            </a:gsLst>
            <a:lin ang="2700000" scaled="1"/>
            <a:tileRect/>
          </a:gra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600" dirty="0">
                <a:solidFill>
                  <a:schemeClr val="tx1"/>
                </a:solidFill>
                <a:ea typeface="Inconsolata" pitchFamily="49" charset="77"/>
              </a:rPr>
              <a:t>API serves new scan angles to EPICS</a:t>
            </a:r>
          </a:p>
        </p:txBody>
      </p:sp>
      <p:sp>
        <p:nvSpPr>
          <p:cNvPr id="45" name="Rectangle 44">
            <a:extLst>
              <a:ext uri="{FF2B5EF4-FFF2-40B4-BE49-F238E27FC236}">
                <a16:creationId xmlns:a16="http://schemas.microsoft.com/office/drawing/2014/main" id="{EB9F9554-EBE5-68F4-58C4-7C13487528B0}"/>
              </a:ext>
            </a:extLst>
          </p:cNvPr>
          <p:cNvSpPr/>
          <p:nvPr/>
        </p:nvSpPr>
        <p:spPr>
          <a:xfrm rot="16686075">
            <a:off x="3630625" y="3039944"/>
            <a:ext cx="1345929" cy="320256"/>
          </a:xfrm>
          <a:prstGeom prst="rect">
            <a:avLst/>
          </a:prstGeom>
          <a:noFill/>
        </p:spPr>
        <p:txBody>
          <a:bodyPr spcFirstLastPara="1" wrap="none" lIns="91440" tIns="45720" rIns="91440" bIns="45720" numCol="1">
            <a:prstTxWarp prst="textArchUp">
              <a:avLst>
                <a:gd name="adj" fmla="val 12443863"/>
              </a:avLst>
            </a:prstTxWarp>
            <a:spAutoFit/>
          </a:bodyPr>
          <a:lstStyle/>
          <a:p>
            <a:pPr algn="ctr"/>
            <a:r>
              <a:rPr lang="en-US" sz="1600" b="1" dirty="0">
                <a:ln w="0">
                  <a:solidFill>
                    <a:schemeClr val="accent3">
                      <a:lumMod val="50000"/>
                    </a:schemeClr>
                  </a:solidFill>
                </a:ln>
                <a:effectLst>
                  <a:outerShdw blurRad="38100" dist="19050" dir="2700000" algn="tl" rotWithShape="0">
                    <a:schemeClr val="dk1">
                      <a:alpha val="40000"/>
                    </a:schemeClr>
                  </a:outerShdw>
                </a:effectLst>
                <a:latin typeface="+mn-lt"/>
                <a:ea typeface="Inconsolata" pitchFamily="49" charset="77"/>
              </a:rPr>
              <a:t>New Angle</a:t>
            </a:r>
          </a:p>
        </p:txBody>
      </p:sp>
      <p:sp>
        <p:nvSpPr>
          <p:cNvPr id="54" name="TextBox 53">
            <a:extLst>
              <a:ext uri="{FF2B5EF4-FFF2-40B4-BE49-F238E27FC236}">
                <a16:creationId xmlns:a16="http://schemas.microsoft.com/office/drawing/2014/main" id="{7D73116A-17D3-BE0D-32ED-C952C7843A6F}"/>
              </a:ext>
            </a:extLst>
          </p:cNvPr>
          <p:cNvSpPr txBox="1"/>
          <p:nvPr/>
        </p:nvSpPr>
        <p:spPr>
          <a:xfrm>
            <a:off x="6918129" y="2475615"/>
            <a:ext cx="1473480" cy="313932"/>
          </a:xfrm>
          <a:prstGeom prst="rect">
            <a:avLst/>
          </a:prstGeom>
          <a:noFill/>
        </p:spPr>
        <p:txBody>
          <a:bodyPr wrap="none" rtlCol="0">
            <a:spAutoFit/>
          </a:bodyPr>
          <a:lstStyle/>
          <a:p>
            <a:pPr algn="ctr">
              <a:lnSpc>
                <a:spcPct val="90000"/>
              </a:lnSpc>
            </a:pPr>
            <a:r>
              <a:rPr lang="en-US" sz="1600" b="1" dirty="0">
                <a:latin typeface="+mn-lt"/>
                <a:ea typeface="Inconsolata" pitchFamily="49" charset="77"/>
              </a:rPr>
              <a:t>Radiography</a:t>
            </a:r>
          </a:p>
        </p:txBody>
      </p:sp>
      <p:sp>
        <p:nvSpPr>
          <p:cNvPr id="60" name="TextBox 59">
            <a:extLst>
              <a:ext uri="{FF2B5EF4-FFF2-40B4-BE49-F238E27FC236}">
                <a16:creationId xmlns:a16="http://schemas.microsoft.com/office/drawing/2014/main" id="{7687E175-83BA-91CF-17E7-7948DA3EB7E7}"/>
              </a:ext>
            </a:extLst>
          </p:cNvPr>
          <p:cNvSpPr txBox="1"/>
          <p:nvPr/>
        </p:nvSpPr>
        <p:spPr>
          <a:xfrm rot="16200000">
            <a:off x="6186852" y="4782771"/>
            <a:ext cx="1628971" cy="313932"/>
          </a:xfrm>
          <a:prstGeom prst="rect">
            <a:avLst/>
          </a:prstGeom>
          <a:noFill/>
        </p:spPr>
        <p:txBody>
          <a:bodyPr wrap="none" rtlCol="0">
            <a:spAutoFit/>
          </a:bodyPr>
          <a:lstStyle/>
          <a:p>
            <a:pPr algn="ctr">
              <a:lnSpc>
                <a:spcPct val="90000"/>
              </a:lnSpc>
            </a:pPr>
            <a:r>
              <a:rPr lang="en-US" sz="1600" b="1" dirty="0">
                <a:latin typeface="+mn-lt"/>
                <a:ea typeface="Inconsolata" pitchFamily="49" charset="77"/>
              </a:rPr>
              <a:t>Reduced Data</a:t>
            </a:r>
          </a:p>
        </p:txBody>
      </p:sp>
      <p:cxnSp>
        <p:nvCxnSpPr>
          <p:cNvPr id="64" name="Elbow Connector 63">
            <a:extLst>
              <a:ext uri="{FF2B5EF4-FFF2-40B4-BE49-F238E27FC236}">
                <a16:creationId xmlns:a16="http://schemas.microsoft.com/office/drawing/2014/main" id="{75E7A87C-C749-3364-8891-1EEFE9FC4A66}"/>
              </a:ext>
            </a:extLst>
          </p:cNvPr>
          <p:cNvCxnSpPr>
            <a:cxnSpLocks/>
            <a:stCxn id="4" idx="1"/>
            <a:endCxn id="10" idx="1"/>
          </p:cNvCxnSpPr>
          <p:nvPr/>
        </p:nvCxnSpPr>
        <p:spPr>
          <a:xfrm rot="10800000" flipV="1">
            <a:off x="6843500" y="2470185"/>
            <a:ext cx="1554469" cy="651688"/>
          </a:xfrm>
          <a:prstGeom prst="bentConnector2">
            <a:avLst/>
          </a:prstGeom>
          <a:ln w="53975" cmpd="sng">
            <a:solidFill>
              <a:schemeClr val="tx1">
                <a:lumMod val="65000"/>
                <a:lumOff val="35000"/>
              </a:schemeClr>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091924EB-EB93-0FBF-679B-6D214ED2EC75}"/>
              </a:ext>
            </a:extLst>
          </p:cNvPr>
          <p:cNvCxnSpPr>
            <a:cxnSpLocks/>
            <a:stCxn id="10" idx="3"/>
            <a:endCxn id="18" idx="3"/>
          </p:cNvCxnSpPr>
          <p:nvPr/>
        </p:nvCxnSpPr>
        <p:spPr>
          <a:xfrm rot="5400000">
            <a:off x="5554411" y="4516824"/>
            <a:ext cx="1679531" cy="898648"/>
          </a:xfrm>
          <a:prstGeom prst="bentConnector2">
            <a:avLst/>
          </a:prstGeom>
          <a:ln w="53975" cmpd="sng">
            <a:solidFill>
              <a:schemeClr val="tx1">
                <a:lumMod val="65000"/>
                <a:lumOff val="35000"/>
              </a:schemeClr>
            </a:solidFill>
            <a:prstDash val="sysDot"/>
            <a:headEnd type="none"/>
            <a:tailEnd type="stealth"/>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20279503-30F0-0FCE-3A12-7F51EA2B7002}"/>
              </a:ext>
            </a:extLst>
          </p:cNvPr>
          <p:cNvCxnSpPr>
            <a:cxnSpLocks/>
          </p:cNvCxnSpPr>
          <p:nvPr/>
        </p:nvCxnSpPr>
        <p:spPr>
          <a:xfrm rot="5400000" flipH="1" flipV="1">
            <a:off x="5549682" y="4553048"/>
            <a:ext cx="1579969" cy="603499"/>
          </a:xfrm>
          <a:prstGeom prst="bentConnector3">
            <a:avLst>
              <a:gd name="adj1" fmla="val -1444"/>
            </a:avLst>
          </a:prstGeom>
          <a:ln w="53975" cmpd="sng">
            <a:solidFill>
              <a:schemeClr val="tx1">
                <a:lumMod val="65000"/>
                <a:lumOff val="35000"/>
              </a:schemeClr>
            </a:solidFill>
            <a:prstDash val="sysDot"/>
            <a:headEnd type="none"/>
            <a:tailEnd type="stealt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B646CE8-6505-AF4A-3768-1E3036AA8EAD}"/>
              </a:ext>
            </a:extLst>
          </p:cNvPr>
          <p:cNvSpPr txBox="1"/>
          <p:nvPr/>
        </p:nvSpPr>
        <p:spPr>
          <a:xfrm rot="5400000">
            <a:off x="5585566" y="4723694"/>
            <a:ext cx="1657825" cy="313932"/>
          </a:xfrm>
          <a:prstGeom prst="rect">
            <a:avLst/>
          </a:prstGeom>
          <a:noFill/>
        </p:spPr>
        <p:txBody>
          <a:bodyPr wrap="none" rtlCol="0">
            <a:spAutoFit/>
          </a:bodyPr>
          <a:lstStyle/>
          <a:p>
            <a:pPr algn="ctr">
              <a:lnSpc>
                <a:spcPct val="90000"/>
              </a:lnSpc>
            </a:pPr>
            <a:r>
              <a:rPr lang="en-US" sz="1600" b="1" dirty="0">
                <a:latin typeface="+mn-lt"/>
                <a:ea typeface="Inconsolata" pitchFamily="49" charset="77"/>
              </a:rPr>
              <a:t>Reconstruction</a:t>
            </a:r>
          </a:p>
        </p:txBody>
      </p:sp>
      <p:sp>
        <p:nvSpPr>
          <p:cNvPr id="2" name="Title 1">
            <a:extLst>
              <a:ext uri="{FF2B5EF4-FFF2-40B4-BE49-F238E27FC236}">
                <a16:creationId xmlns:a16="http://schemas.microsoft.com/office/drawing/2014/main" id="{3E9CC8FB-3B04-5833-3752-BAA1EA96985F}"/>
              </a:ext>
            </a:extLst>
          </p:cNvPr>
          <p:cNvSpPr>
            <a:spLocks noGrp="1"/>
          </p:cNvSpPr>
          <p:nvPr>
            <p:ph type="title" idx="4294967295"/>
          </p:nvPr>
        </p:nvSpPr>
        <p:spPr>
          <a:xfrm>
            <a:off x="495024" y="54831"/>
            <a:ext cx="11696976" cy="443198"/>
          </a:xfrm>
        </p:spPr>
        <p:txBody>
          <a:bodyPr vert="horz" wrap="square" lIns="0" tIns="0" rIns="0" bIns="0" numCol="1" anchor="t" anchorCtr="0" compatLnSpc="1">
            <a:prstTxWarp prst="textNoShape">
              <a:avLst/>
            </a:prstTxWarp>
            <a:spAutoFit/>
          </a:bodyPr>
          <a:lstStyle/>
          <a:p>
            <a:r>
              <a:rPr lang="en-US" b="1" dirty="0">
                <a:latin typeface="+mj-lt"/>
              </a:rPr>
              <a:t>First completely autonomous neutron experiment at ORNL</a:t>
            </a:r>
          </a:p>
        </p:txBody>
      </p:sp>
      <p:sp>
        <p:nvSpPr>
          <p:cNvPr id="75" name="TextBox 74">
            <a:extLst>
              <a:ext uri="{FF2B5EF4-FFF2-40B4-BE49-F238E27FC236}">
                <a16:creationId xmlns:a16="http://schemas.microsoft.com/office/drawing/2014/main" id="{81F6930F-D19B-0362-DC2C-AD2B501A89A3}"/>
              </a:ext>
            </a:extLst>
          </p:cNvPr>
          <p:cNvSpPr txBox="1"/>
          <p:nvPr/>
        </p:nvSpPr>
        <p:spPr>
          <a:xfrm>
            <a:off x="7097431" y="1808266"/>
            <a:ext cx="1163247" cy="258532"/>
          </a:xfrm>
          <a:prstGeom prst="rect">
            <a:avLst/>
          </a:prstGeom>
          <a:noFill/>
          <a:ln>
            <a:noFill/>
          </a:ln>
        </p:spPr>
        <p:txBody>
          <a:bodyPr wrap="square" rtlCol="0">
            <a:spAutoFit/>
          </a:bodyPr>
          <a:lstStyle/>
          <a:p>
            <a:pPr algn="l">
              <a:lnSpc>
                <a:spcPct val="90000"/>
              </a:lnSpc>
            </a:pPr>
            <a:r>
              <a:rPr lang="en-US" sz="1200" b="1" dirty="0">
                <a:highlight>
                  <a:srgbClr val="FFFF00"/>
                </a:highlight>
                <a:latin typeface="+mn-lt"/>
                <a:ea typeface="Inconsolata" pitchFamily="49" charset="77"/>
              </a:rPr>
              <a:t>Goniometers</a:t>
            </a:r>
          </a:p>
        </p:txBody>
      </p:sp>
      <p:sp>
        <p:nvSpPr>
          <p:cNvPr id="76" name="TextBox 75">
            <a:extLst>
              <a:ext uri="{FF2B5EF4-FFF2-40B4-BE49-F238E27FC236}">
                <a16:creationId xmlns:a16="http://schemas.microsoft.com/office/drawing/2014/main" id="{F31821B1-5E05-92EA-068B-C585D8B01645}"/>
              </a:ext>
            </a:extLst>
          </p:cNvPr>
          <p:cNvSpPr txBox="1"/>
          <p:nvPr/>
        </p:nvSpPr>
        <p:spPr>
          <a:xfrm>
            <a:off x="7335141" y="882552"/>
            <a:ext cx="833560" cy="244682"/>
          </a:xfrm>
          <a:prstGeom prst="rect">
            <a:avLst/>
          </a:prstGeom>
          <a:noFill/>
          <a:ln>
            <a:noFill/>
          </a:ln>
        </p:spPr>
        <p:txBody>
          <a:bodyPr wrap="square" rtlCol="0">
            <a:spAutoFit/>
          </a:bodyPr>
          <a:lstStyle/>
          <a:p>
            <a:pPr algn="l">
              <a:lnSpc>
                <a:spcPct val="90000"/>
              </a:lnSpc>
            </a:pPr>
            <a:r>
              <a:rPr lang="en-US" sz="1100" b="1" dirty="0">
                <a:latin typeface="+mn-lt"/>
                <a:ea typeface="Inconsolata" pitchFamily="49" charset="77"/>
              </a:rPr>
              <a:t>Detector</a:t>
            </a:r>
          </a:p>
        </p:txBody>
      </p:sp>
      <p:sp>
        <p:nvSpPr>
          <p:cNvPr id="77" name="TextBox 76">
            <a:extLst>
              <a:ext uri="{FF2B5EF4-FFF2-40B4-BE49-F238E27FC236}">
                <a16:creationId xmlns:a16="http://schemas.microsoft.com/office/drawing/2014/main" id="{86C304AC-E0BA-1EEA-E87A-9B01E154011B}"/>
              </a:ext>
            </a:extLst>
          </p:cNvPr>
          <p:cNvSpPr txBox="1"/>
          <p:nvPr/>
        </p:nvSpPr>
        <p:spPr>
          <a:xfrm>
            <a:off x="6779808" y="1121772"/>
            <a:ext cx="833560" cy="244682"/>
          </a:xfrm>
          <a:prstGeom prst="rect">
            <a:avLst/>
          </a:prstGeom>
          <a:noFill/>
          <a:ln>
            <a:noFill/>
          </a:ln>
        </p:spPr>
        <p:txBody>
          <a:bodyPr wrap="square" rtlCol="0">
            <a:spAutoFit/>
          </a:bodyPr>
          <a:lstStyle/>
          <a:p>
            <a:pPr algn="l">
              <a:lnSpc>
                <a:spcPct val="90000"/>
              </a:lnSpc>
            </a:pPr>
            <a:r>
              <a:rPr lang="en-US" sz="1100" b="1" dirty="0">
                <a:highlight>
                  <a:srgbClr val="FFFF00"/>
                </a:highlight>
                <a:latin typeface="+mn-lt"/>
                <a:ea typeface="Inconsolata" pitchFamily="49" charset="77"/>
              </a:rPr>
              <a:t>Sample</a:t>
            </a:r>
          </a:p>
        </p:txBody>
      </p:sp>
      <p:sp>
        <p:nvSpPr>
          <p:cNvPr id="78" name="Predefined Process 77">
            <a:extLst>
              <a:ext uri="{FF2B5EF4-FFF2-40B4-BE49-F238E27FC236}">
                <a16:creationId xmlns:a16="http://schemas.microsoft.com/office/drawing/2014/main" id="{2F151F19-A98F-1A4A-FB3C-364765DB70DE}"/>
              </a:ext>
            </a:extLst>
          </p:cNvPr>
          <p:cNvSpPr/>
          <p:nvPr/>
        </p:nvSpPr>
        <p:spPr>
          <a:xfrm>
            <a:off x="9454183" y="3095244"/>
            <a:ext cx="2547805" cy="1057769"/>
          </a:xfrm>
          <a:prstGeom prst="flowChartPredefinedProcess">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333" b="1" dirty="0">
                <a:solidFill>
                  <a:schemeClr val="tx1"/>
                </a:solidFill>
                <a:ea typeface="Inconsolata" pitchFamily="49" charset="77"/>
              </a:rPr>
              <a:t>Users can access the reconstructed data and change criteria setting via </a:t>
            </a:r>
            <a:r>
              <a:rPr lang="en-US" sz="1333" b="1" i="1" dirty="0" err="1">
                <a:solidFill>
                  <a:schemeClr val="tx1"/>
                </a:solidFill>
                <a:ea typeface="Inconsolata" pitchFamily="49" charset="77"/>
              </a:rPr>
              <a:t>ThinLinc</a:t>
            </a:r>
            <a:endParaRPr lang="en-US" sz="1333" b="1" i="1" dirty="0">
              <a:solidFill>
                <a:schemeClr val="tx1"/>
              </a:solidFill>
              <a:ea typeface="Inconsolata" pitchFamily="49" charset="77"/>
            </a:endParaRPr>
          </a:p>
        </p:txBody>
      </p:sp>
      <p:cxnSp>
        <p:nvCxnSpPr>
          <p:cNvPr id="80" name="Straight Arrow Connector 79">
            <a:extLst>
              <a:ext uri="{FF2B5EF4-FFF2-40B4-BE49-F238E27FC236}">
                <a16:creationId xmlns:a16="http://schemas.microsoft.com/office/drawing/2014/main" id="{F0DBEE9A-D455-ECC3-4BE6-7A2259DC1F0C}"/>
              </a:ext>
            </a:extLst>
          </p:cNvPr>
          <p:cNvCxnSpPr>
            <a:cxnSpLocks/>
            <a:stCxn id="78" idx="1"/>
            <a:endCxn id="10" idx="4"/>
          </p:cNvCxnSpPr>
          <p:nvPr/>
        </p:nvCxnSpPr>
        <p:spPr>
          <a:xfrm flipH="1">
            <a:off x="8441542" y="3624128"/>
            <a:ext cx="1012641" cy="0"/>
          </a:xfrm>
          <a:prstGeom prst="straightConnector1">
            <a:avLst/>
          </a:prstGeom>
          <a:ln w="53975" cmpd="dbl">
            <a:tailEnd type="triangle" w="sm" len="sm"/>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B85115C-7727-33AE-FE29-87D53F6C3444}"/>
              </a:ext>
            </a:extLst>
          </p:cNvPr>
          <p:cNvSpPr txBox="1"/>
          <p:nvPr/>
        </p:nvSpPr>
        <p:spPr>
          <a:xfrm>
            <a:off x="6037916" y="6600021"/>
            <a:ext cx="6329317" cy="256545"/>
          </a:xfrm>
          <a:prstGeom prst="rect">
            <a:avLst/>
          </a:prstGeom>
          <a:noFill/>
        </p:spPr>
        <p:txBody>
          <a:bodyPr wrap="square" rtlCol="0">
            <a:spAutoFit/>
          </a:bodyPr>
          <a:lstStyle/>
          <a:p>
            <a:pPr algn="just">
              <a:buClr>
                <a:schemeClr val="bg2">
                  <a:lumMod val="10000"/>
                </a:schemeClr>
              </a:buClr>
            </a:pPr>
            <a:r>
              <a:rPr lang="en-US" sz="1067" dirty="0">
                <a:latin typeface="+mn-lt"/>
              </a:rPr>
              <a:t>*A. C. </a:t>
            </a:r>
            <a:r>
              <a:rPr lang="en-US" sz="1067" dirty="0" err="1">
                <a:latin typeface="+mn-lt"/>
              </a:rPr>
              <a:t>Kak</a:t>
            </a:r>
            <a:r>
              <a:rPr lang="en-US" sz="1067" dirty="0">
                <a:latin typeface="+mn-lt"/>
              </a:rPr>
              <a:t> and M. Slaney, Principles of computerized tomographic imaging. SIAM, 2001.   </a:t>
            </a:r>
          </a:p>
        </p:txBody>
      </p:sp>
      <p:sp>
        <p:nvSpPr>
          <p:cNvPr id="9" name="TextBox 8">
            <a:extLst>
              <a:ext uri="{FF2B5EF4-FFF2-40B4-BE49-F238E27FC236}">
                <a16:creationId xmlns:a16="http://schemas.microsoft.com/office/drawing/2014/main" id="{D31A9B00-4622-9ED8-E10E-0014B0F47BC7}"/>
              </a:ext>
            </a:extLst>
          </p:cNvPr>
          <p:cNvSpPr txBox="1"/>
          <p:nvPr/>
        </p:nvSpPr>
        <p:spPr>
          <a:xfrm>
            <a:off x="6124826" y="5920679"/>
            <a:ext cx="5792085" cy="666977"/>
          </a:xfrm>
          <a:prstGeom prst="rect">
            <a:avLst/>
          </a:prstGeom>
          <a:noFill/>
          <a:ln w="19050">
            <a:solidFill>
              <a:srgbClr val="FF0000"/>
            </a:solidFill>
          </a:ln>
        </p:spPr>
        <p:txBody>
          <a:bodyPr wrap="square">
            <a:spAutoFit/>
          </a:bodyPr>
          <a:lstStyle/>
          <a:p>
            <a:r>
              <a:rPr lang="en-US" sz="1867" dirty="0"/>
              <a:t>Automatically stopped after ~27 projection angles, which is ~10 times faster than a naïve scan*.</a:t>
            </a:r>
          </a:p>
        </p:txBody>
      </p:sp>
      <p:pic>
        <p:nvPicPr>
          <p:cNvPr id="11" name="Graphic 10" descr="Man with solid fill">
            <a:extLst>
              <a:ext uri="{FF2B5EF4-FFF2-40B4-BE49-F238E27FC236}">
                <a16:creationId xmlns:a16="http://schemas.microsoft.com/office/drawing/2014/main" id="{20622879-9D46-9905-2AE1-652AAFD867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6545" y="1426420"/>
            <a:ext cx="1219200" cy="1219200"/>
          </a:xfrm>
          <a:prstGeom prst="rect">
            <a:avLst/>
          </a:prstGeom>
        </p:spPr>
      </p:pic>
      <p:pic>
        <p:nvPicPr>
          <p:cNvPr id="17" name="Graphic 16" descr="Walk with solid fill">
            <a:extLst>
              <a:ext uri="{FF2B5EF4-FFF2-40B4-BE49-F238E27FC236}">
                <a16:creationId xmlns:a16="http://schemas.microsoft.com/office/drawing/2014/main" id="{DAA85EAA-0534-9B7B-EBD0-8AA58F3052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19123" y="1433032"/>
            <a:ext cx="1219200" cy="1219200"/>
          </a:xfrm>
          <a:prstGeom prst="rect">
            <a:avLst/>
          </a:prstGeom>
        </p:spPr>
      </p:pic>
    </p:spTree>
    <p:extLst>
      <p:ext uri="{BB962C8B-B14F-4D97-AF65-F5344CB8AC3E}">
        <p14:creationId xmlns:p14="http://schemas.microsoft.com/office/powerpoint/2010/main" val="26224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0"/>
                            </p:stCondLst>
                            <p:childTnLst>
                              <p:par>
                                <p:cTn id="14" presetID="1" presetClass="exit" presetSubtype="0" fill="hold" nodeType="afterEffect">
                                  <p:stCondLst>
                                    <p:cond delay="1000"/>
                                  </p:stCondLst>
                                  <p:childTnLst>
                                    <p:set>
                                      <p:cBhvr>
                                        <p:cTn id="15" dur="1" fill="hold">
                                          <p:stCondLst>
                                            <p:cond delay="0"/>
                                          </p:stCondLst>
                                        </p:cTn>
                                        <p:tgtEl>
                                          <p:spTgt spid="17"/>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4" repeatCount="indefinite" fill="hold" grpId="0" nodeType="afterEffect">
                                  <p:stCondLst>
                                    <p:cond delay="500"/>
                                  </p:stCondLst>
                                  <p:childTnLst>
                                    <p:set>
                                      <p:cBhvr>
                                        <p:cTn id="20" dur="1" fill="hold">
                                          <p:stCondLst>
                                            <p:cond delay="0"/>
                                          </p:stCondLst>
                                        </p:cTn>
                                        <p:tgtEl>
                                          <p:spTgt spid="74"/>
                                        </p:tgtEl>
                                        <p:attrNameLst>
                                          <p:attrName>style.visibility</p:attrName>
                                        </p:attrNameLst>
                                      </p:cBhvr>
                                      <p:to>
                                        <p:strVal val="visible"/>
                                      </p:to>
                                    </p:set>
                                    <p:animEffect transition="in" filter="wipe(down)">
                                      <p:cBhvr>
                                        <p:cTn id="21" dur="3000"/>
                                        <p:tgtEl>
                                          <p:spTgt spid="74"/>
                                        </p:tgtEl>
                                      </p:cBhvr>
                                    </p:animEffect>
                                  </p:childTnLst>
                                </p:cTn>
                              </p:par>
                              <p:par>
                                <p:cTn id="22" presetID="1" presetClass="entr" presetSubtype="0" fill="hold" grpId="0" nodeType="withEffect">
                                  <p:stCondLst>
                                    <p:cond delay="100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grpId="0" nodeType="withEffect">
                                  <p:stCondLst>
                                    <p:cond delay="30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4500"/>
                            </p:stCondLst>
                            <p:childTnLst>
                              <p:par>
                                <p:cTn id="29" presetID="22" presetClass="entr" presetSubtype="4" repeatCount="indefinite" fill="hold" grpId="0" nodeType="afterEffect">
                                  <p:stCondLst>
                                    <p:cond delay="50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10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8" grpId="0" animBg="1"/>
      <p:bldP spid="19" grpId="0" animBg="1"/>
      <p:bldP spid="20" grpId="0" animBg="1"/>
      <p:bldP spid="21" grpId="0" animBg="1"/>
      <p:bldP spid="4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FBA44B8-6001-3EB2-9C2A-EEB07733A303}"/>
              </a:ext>
            </a:extLst>
          </p:cNvPr>
          <p:cNvSpPr txBox="1">
            <a:spLocks/>
          </p:cNvSpPr>
          <p:nvPr/>
        </p:nvSpPr>
        <p:spPr>
          <a:xfrm>
            <a:off x="429767" y="595744"/>
            <a:ext cx="6479034" cy="4219207"/>
          </a:xfrm>
          <a:prstGeom prst="rect">
            <a:avLst/>
          </a:prstGeom>
          <a:noFill/>
        </p:spPr>
        <p:txBody>
          <a:bodyPr wrap="square" anchor="t">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Bone/metal implant interfaces</a:t>
            </a:r>
          </a:p>
          <a:p>
            <a:pPr lvl="1"/>
            <a:r>
              <a:rPr lang="en-US" dirty="0"/>
              <a:t>Bone porosity/both growth</a:t>
            </a:r>
          </a:p>
          <a:p>
            <a:pPr lvl="1"/>
            <a:r>
              <a:rPr lang="en-US" dirty="0"/>
              <a:t>Strain of implant on bone</a:t>
            </a:r>
          </a:p>
          <a:p>
            <a:pPr lvl="1"/>
            <a:r>
              <a:rPr lang="en-US" dirty="0"/>
              <a:t>Bone/implant behavior under stress</a:t>
            </a:r>
          </a:p>
          <a:p>
            <a:r>
              <a:rPr lang="en-US" sz="2400" dirty="0"/>
              <a:t>Application portfolio is immense:</a:t>
            </a:r>
          </a:p>
          <a:p>
            <a:pPr lvl="1"/>
            <a:r>
              <a:rPr lang="en-US" altLang="en-US" dirty="0"/>
              <a:t>orthopedic (joint implants, cements, fillers, scaffolds), cardiovascular (stents), dental restorative materials (composites, cements)</a:t>
            </a:r>
          </a:p>
          <a:p>
            <a:r>
              <a:rPr lang="en-US" sz="2400" dirty="0"/>
              <a:t>Cancer in bones </a:t>
            </a:r>
          </a:p>
        </p:txBody>
      </p:sp>
      <p:sp>
        <p:nvSpPr>
          <p:cNvPr id="4" name="Title 3">
            <a:extLst>
              <a:ext uri="{FF2B5EF4-FFF2-40B4-BE49-F238E27FC236}">
                <a16:creationId xmlns:a16="http://schemas.microsoft.com/office/drawing/2014/main" id="{E14B5DAF-AE28-B148-5031-8AC3543C9B13}"/>
              </a:ext>
            </a:extLst>
          </p:cNvPr>
          <p:cNvSpPr>
            <a:spLocks noGrp="1"/>
          </p:cNvSpPr>
          <p:nvPr>
            <p:ph type="title"/>
          </p:nvPr>
        </p:nvSpPr>
        <p:spPr>
          <a:xfrm>
            <a:off x="381000" y="60214"/>
            <a:ext cx="11430000" cy="535531"/>
          </a:xfrm>
        </p:spPr>
        <p:txBody>
          <a:bodyPr/>
          <a:lstStyle/>
          <a:p>
            <a:r>
              <a:rPr lang="en-US" sz="3200" b="1" dirty="0"/>
              <a:t>Unique Contrast Mechanisms for Biomaterials</a:t>
            </a:r>
            <a:endParaRPr lang="en-US" dirty="0"/>
          </a:p>
        </p:txBody>
      </p:sp>
      <p:sp>
        <p:nvSpPr>
          <p:cNvPr id="5" name="Title 3">
            <a:extLst>
              <a:ext uri="{FF2B5EF4-FFF2-40B4-BE49-F238E27FC236}">
                <a16:creationId xmlns:a16="http://schemas.microsoft.com/office/drawing/2014/main" id="{C9675F37-90CC-8147-7687-A93F7F011BC3}"/>
              </a:ext>
            </a:extLst>
          </p:cNvPr>
          <p:cNvSpPr txBox="1">
            <a:spLocks/>
          </p:cNvSpPr>
          <p:nvPr/>
        </p:nvSpPr>
        <p:spPr bwMode="auto">
          <a:xfrm>
            <a:off x="0" y="4853470"/>
            <a:ext cx="6710016" cy="14219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ctr"/>
            <a:r>
              <a:rPr lang="en-US" sz="2400" b="1" dirty="0"/>
              <a:t>At ORNL, we have both conventional neutron imaging (MARS@HFIR) and hyperspectral neutron imaging (VENUS@SNS)</a:t>
            </a:r>
            <a:endParaRPr lang="en-US" sz="2400" dirty="0"/>
          </a:p>
        </p:txBody>
      </p:sp>
      <p:pic>
        <p:nvPicPr>
          <p:cNvPr id="7" name="Picture 2" descr="A screenshot of a cell phone&#10;&#10;Description automatically generated with low confidence">
            <a:extLst>
              <a:ext uri="{FF2B5EF4-FFF2-40B4-BE49-F238E27FC236}">
                <a16:creationId xmlns:a16="http://schemas.microsoft.com/office/drawing/2014/main" id="{454671D2-C493-3895-C7D1-7543A0E151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84299" y="750331"/>
            <a:ext cx="5388429" cy="3542893"/>
          </a:xfrm>
          <a:prstGeom prst="rect">
            <a:avLst/>
          </a:prstGeom>
          <a:solidFill>
            <a:srgbClr val="FFFFFF"/>
          </a:solidFill>
        </p:spPr>
      </p:pic>
      <p:sp>
        <p:nvSpPr>
          <p:cNvPr id="8" name="TextBox 7">
            <a:extLst>
              <a:ext uri="{FF2B5EF4-FFF2-40B4-BE49-F238E27FC236}">
                <a16:creationId xmlns:a16="http://schemas.microsoft.com/office/drawing/2014/main" id="{9219960B-377A-A5B0-02BB-96AAE0719198}"/>
              </a:ext>
            </a:extLst>
          </p:cNvPr>
          <p:cNvSpPr txBox="1"/>
          <p:nvPr/>
        </p:nvSpPr>
        <p:spPr>
          <a:xfrm>
            <a:off x="6603847" y="4293224"/>
            <a:ext cx="5553671" cy="1754326"/>
          </a:xfrm>
          <a:prstGeom prst="rect">
            <a:avLst/>
          </a:prstGeom>
          <a:noFill/>
        </p:spPr>
        <p:txBody>
          <a:bodyPr wrap="square">
            <a:spAutoFit/>
          </a:bodyPr>
          <a:lstStyle/>
          <a:p>
            <a:pPr algn="just"/>
            <a:r>
              <a:rPr lang="en-US" sz="1800" b="1" dirty="0">
                <a:effectLst/>
                <a:latin typeface="Arial" panose="020B0604020202020204" pitchFamily="34" charset="0"/>
              </a:rPr>
              <a:t>*Rat femur with titanium implant. </a:t>
            </a:r>
            <a:r>
              <a:rPr lang="en-US" sz="1800" dirty="0">
                <a:effectLst/>
                <a:latin typeface="ArialMT"/>
              </a:rPr>
              <a:t>(</a:t>
            </a:r>
            <a:r>
              <a:rPr lang="en-US" sz="1800" b="1" dirty="0">
                <a:effectLst/>
                <a:latin typeface="Arial" panose="020B0604020202020204" pitchFamily="34" charset="0"/>
              </a:rPr>
              <a:t>A</a:t>
            </a:r>
            <a:r>
              <a:rPr lang="en-US" sz="1800" dirty="0">
                <a:effectLst/>
                <a:latin typeface="ArialMT"/>
              </a:rPr>
              <a:t>) Photograph of a representative rat femur. (</a:t>
            </a:r>
            <a:r>
              <a:rPr lang="en-US" sz="1800" b="1" dirty="0">
                <a:effectLst/>
                <a:latin typeface="Arial" panose="020B0604020202020204" pitchFamily="34" charset="0"/>
              </a:rPr>
              <a:t>B</a:t>
            </a:r>
            <a:r>
              <a:rPr lang="en-US" sz="1800" dirty="0">
                <a:effectLst/>
                <a:latin typeface="ArialMT"/>
              </a:rPr>
              <a:t>) 3D rendered volume of rat femur obtained from </a:t>
            </a:r>
            <a:r>
              <a:rPr lang="en-US" sz="1800" dirty="0" err="1">
                <a:effectLst/>
                <a:latin typeface="ArialMT"/>
              </a:rPr>
              <a:t>nCT</a:t>
            </a:r>
            <a:r>
              <a:rPr lang="en-US" sz="1800" dirty="0">
                <a:effectLst/>
                <a:latin typeface="ArialMT"/>
              </a:rPr>
              <a:t>. (</a:t>
            </a:r>
            <a:r>
              <a:rPr lang="en-US" sz="1800" b="1" dirty="0">
                <a:effectLst/>
                <a:latin typeface="Arial" panose="020B0604020202020204" pitchFamily="34" charset="0"/>
              </a:rPr>
              <a:t>C</a:t>
            </a:r>
            <a:r>
              <a:rPr lang="en-US" sz="1800" dirty="0">
                <a:effectLst/>
                <a:latin typeface="ArialMT"/>
              </a:rPr>
              <a:t>) Diagonal slice showing the titanium rod inside the femur. Red arrows show the trabecular bone. The scale bars are presented by the x and y axes, respectively. </a:t>
            </a:r>
            <a:endParaRPr lang="en-US" dirty="0"/>
          </a:p>
        </p:txBody>
      </p:sp>
      <p:sp>
        <p:nvSpPr>
          <p:cNvPr id="10" name="TextBox 9">
            <a:extLst>
              <a:ext uri="{FF2B5EF4-FFF2-40B4-BE49-F238E27FC236}">
                <a16:creationId xmlns:a16="http://schemas.microsoft.com/office/drawing/2014/main" id="{7A9EBB1B-7FAD-ECF3-D494-B1BEAF799BA9}"/>
              </a:ext>
            </a:extLst>
          </p:cNvPr>
          <p:cNvSpPr txBox="1"/>
          <p:nvPr/>
        </p:nvSpPr>
        <p:spPr>
          <a:xfrm>
            <a:off x="2478156" y="6313917"/>
            <a:ext cx="8658517" cy="553998"/>
          </a:xfrm>
          <a:prstGeom prst="rect">
            <a:avLst/>
          </a:prstGeom>
          <a:noFill/>
        </p:spPr>
        <p:txBody>
          <a:bodyPr wrap="square">
            <a:spAutoFit/>
          </a:bodyPr>
          <a:lstStyle/>
          <a:p>
            <a:r>
              <a:rPr lang="en-US" sz="1000" b="0" i="0" dirty="0">
                <a:solidFill>
                  <a:srgbClr val="212121"/>
                </a:solidFill>
                <a:effectLst/>
                <a:latin typeface="system-ui"/>
              </a:rPr>
              <a:t>*</a:t>
            </a:r>
            <a:r>
              <a:rPr lang="en-US" sz="1000" b="0" i="0" dirty="0" err="1">
                <a:solidFill>
                  <a:srgbClr val="212121"/>
                </a:solidFill>
                <a:effectLst/>
                <a:latin typeface="system-ui"/>
              </a:rPr>
              <a:t>Bilheux</a:t>
            </a:r>
            <a:r>
              <a:rPr lang="en-US" sz="1000" b="0" i="0" dirty="0">
                <a:solidFill>
                  <a:srgbClr val="212121"/>
                </a:solidFill>
                <a:effectLst/>
                <a:latin typeface="system-ui"/>
              </a:rPr>
              <a:t> HZ, </a:t>
            </a:r>
            <a:r>
              <a:rPr lang="en-US" sz="1000" b="0" i="0" dirty="0" err="1">
                <a:solidFill>
                  <a:srgbClr val="212121"/>
                </a:solidFill>
                <a:effectLst/>
                <a:latin typeface="system-ui"/>
              </a:rPr>
              <a:t>Cekanova</a:t>
            </a:r>
            <a:r>
              <a:rPr lang="en-US" sz="1000" b="0" i="0" dirty="0">
                <a:solidFill>
                  <a:srgbClr val="212121"/>
                </a:solidFill>
                <a:effectLst/>
                <a:latin typeface="system-ui"/>
              </a:rPr>
              <a:t> M, Warren JM, Meagher MJ, Ross RD, </a:t>
            </a:r>
            <a:r>
              <a:rPr lang="en-US" sz="1000" b="0" i="0" dirty="0" err="1">
                <a:solidFill>
                  <a:srgbClr val="212121"/>
                </a:solidFill>
                <a:effectLst/>
                <a:latin typeface="system-ui"/>
              </a:rPr>
              <a:t>Bilheux</a:t>
            </a:r>
            <a:r>
              <a:rPr lang="en-US" sz="1000" b="0" i="0" dirty="0">
                <a:solidFill>
                  <a:srgbClr val="212121"/>
                </a:solidFill>
                <a:effectLst/>
                <a:latin typeface="system-ui"/>
              </a:rPr>
              <a:t> JC, </a:t>
            </a:r>
            <a:r>
              <a:rPr lang="en-US" sz="1000" b="0" i="0" dirty="0" err="1">
                <a:solidFill>
                  <a:srgbClr val="212121"/>
                </a:solidFill>
                <a:effectLst/>
                <a:latin typeface="system-ui"/>
              </a:rPr>
              <a:t>Venkatakrishnan</a:t>
            </a:r>
            <a:r>
              <a:rPr lang="en-US" sz="1000" b="0" i="0" dirty="0">
                <a:solidFill>
                  <a:srgbClr val="212121"/>
                </a:solidFill>
                <a:effectLst/>
                <a:latin typeface="system-ui"/>
              </a:rPr>
              <a:t> S, Lin JYY, Zhang Y, Pearson MR, </a:t>
            </a:r>
            <a:r>
              <a:rPr lang="en-US" sz="1000" b="0" i="0" dirty="0" err="1">
                <a:solidFill>
                  <a:srgbClr val="212121"/>
                </a:solidFill>
                <a:effectLst/>
                <a:latin typeface="system-ui"/>
              </a:rPr>
              <a:t>Stringfellow</a:t>
            </a:r>
            <a:r>
              <a:rPr lang="en-US" sz="1000" b="0" i="0" dirty="0">
                <a:solidFill>
                  <a:srgbClr val="212121"/>
                </a:solidFill>
                <a:effectLst/>
                <a:latin typeface="system-ui"/>
              </a:rPr>
              <a:t> E. Neutron Radiography and Computed Tomography of Biological Systems at the Oak Ridge National Laboratory's High Flux Isotope Reactor. J Vis Exp. 2021 May 7;(171). </a:t>
            </a:r>
            <a:r>
              <a:rPr lang="en-US" sz="1000" b="0" i="0" dirty="0" err="1">
                <a:solidFill>
                  <a:srgbClr val="212121"/>
                </a:solidFill>
                <a:effectLst/>
                <a:latin typeface="system-ui"/>
              </a:rPr>
              <a:t>doi</a:t>
            </a:r>
            <a:r>
              <a:rPr lang="en-US" sz="1000" b="0" i="0" dirty="0">
                <a:solidFill>
                  <a:srgbClr val="212121"/>
                </a:solidFill>
                <a:effectLst/>
                <a:latin typeface="system-ui"/>
              </a:rPr>
              <a:t>: 10.3791/61688. PMID: 34028436.</a:t>
            </a:r>
            <a:endParaRPr lang="en-US" sz="1000" dirty="0"/>
          </a:p>
        </p:txBody>
      </p:sp>
    </p:spTree>
    <p:extLst>
      <p:ext uri="{BB962C8B-B14F-4D97-AF65-F5344CB8AC3E}">
        <p14:creationId xmlns:p14="http://schemas.microsoft.com/office/powerpoint/2010/main" val="619947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8960-D626-AECC-C607-0BF736EBB2C1}"/>
              </a:ext>
            </a:extLst>
          </p:cNvPr>
          <p:cNvSpPr>
            <a:spLocks noGrp="1"/>
          </p:cNvSpPr>
          <p:nvPr>
            <p:ph type="title"/>
          </p:nvPr>
        </p:nvSpPr>
        <p:spPr>
          <a:xfrm>
            <a:off x="429767" y="90573"/>
            <a:ext cx="11430000" cy="539496"/>
          </a:xfrm>
        </p:spPr>
        <p:txBody>
          <a:bodyPr/>
          <a:lstStyle/>
          <a:p>
            <a:r>
              <a:rPr lang="en-US" b="1" dirty="0"/>
              <a:t>Takeaways</a:t>
            </a:r>
          </a:p>
        </p:txBody>
      </p:sp>
      <p:sp>
        <p:nvSpPr>
          <p:cNvPr id="3" name="Content Placeholder 2">
            <a:extLst>
              <a:ext uri="{FF2B5EF4-FFF2-40B4-BE49-F238E27FC236}">
                <a16:creationId xmlns:a16="http://schemas.microsoft.com/office/drawing/2014/main" id="{DEA1CC15-341E-24F7-4F0F-1F15A71EF8EC}"/>
              </a:ext>
            </a:extLst>
          </p:cNvPr>
          <p:cNvSpPr>
            <a:spLocks noGrp="1"/>
          </p:cNvSpPr>
          <p:nvPr>
            <p:ph idx="1"/>
          </p:nvPr>
        </p:nvSpPr>
        <p:spPr>
          <a:xfrm>
            <a:off x="381000" y="630069"/>
            <a:ext cx="11478767" cy="3582254"/>
          </a:xfrm>
        </p:spPr>
        <p:txBody>
          <a:bodyPr/>
          <a:lstStyle/>
          <a:p>
            <a:r>
              <a:rPr lang="en-US" dirty="0"/>
              <a:t>Neutron images have unique contrast mechanisms for biomaterials</a:t>
            </a:r>
          </a:p>
          <a:p>
            <a:r>
              <a:rPr lang="en-US" dirty="0"/>
              <a:t>Upcoming VENUS (</a:t>
            </a:r>
            <a:r>
              <a:rPr lang="en-US" dirty="0" err="1"/>
              <a:t>Hyperspctral</a:t>
            </a:r>
            <a:r>
              <a:rPr lang="en-US" dirty="0"/>
              <a:t>) will bring more wavelength-relative details</a:t>
            </a:r>
          </a:p>
          <a:p>
            <a:r>
              <a:rPr lang="en-US" dirty="0"/>
              <a:t>AI-based autonomous imaging system reduced the </a:t>
            </a:r>
            <a:r>
              <a:rPr lang="en-US" dirty="0" err="1"/>
              <a:t>HyperCT’s</a:t>
            </a:r>
            <a:r>
              <a:rPr lang="en-US" dirty="0"/>
              <a:t> time costing</a:t>
            </a:r>
          </a:p>
          <a:p>
            <a:r>
              <a:rPr lang="en-US" dirty="0"/>
              <a:t>ORNL will provide the advanced neutron imaging studies via 3-Source Strategy (Details can find in poster)</a:t>
            </a:r>
          </a:p>
          <a:p>
            <a:endParaRPr lang="en-US" dirty="0"/>
          </a:p>
        </p:txBody>
      </p:sp>
      <p:sp>
        <p:nvSpPr>
          <p:cNvPr id="6" name="TextBox 5">
            <a:extLst>
              <a:ext uri="{FF2B5EF4-FFF2-40B4-BE49-F238E27FC236}">
                <a16:creationId xmlns:a16="http://schemas.microsoft.com/office/drawing/2014/main" id="{DABC458F-C395-21DD-DB15-3D85C4B7D4FA}"/>
              </a:ext>
            </a:extLst>
          </p:cNvPr>
          <p:cNvSpPr txBox="1"/>
          <p:nvPr/>
        </p:nvSpPr>
        <p:spPr>
          <a:xfrm>
            <a:off x="551450" y="4430763"/>
            <a:ext cx="3645073" cy="1578728"/>
          </a:xfrm>
          <a:prstGeom prst="rect">
            <a:avLst/>
          </a:prstGeom>
          <a:gradFill flip="none" rotWithShape="1">
            <a:gsLst>
              <a:gs pos="0">
                <a:srgbClr val="4C8861">
                  <a:tint val="66000"/>
                  <a:satMod val="160000"/>
                </a:srgbClr>
              </a:gs>
              <a:gs pos="50000">
                <a:srgbClr val="4C8861">
                  <a:tint val="44500"/>
                  <a:satMod val="160000"/>
                </a:srgbClr>
              </a:gs>
              <a:gs pos="100000">
                <a:srgbClr val="4C8861">
                  <a:tint val="23500"/>
                  <a:satMod val="160000"/>
                </a:srgbClr>
              </a:gs>
            </a:gsLst>
            <a:lin ang="2700000" scaled="1"/>
            <a:tileRect/>
          </a:gradFill>
        </p:spPr>
        <p:txBody>
          <a:bodyPr wrap="square" anchor="ctr" anchorCtr="0">
            <a:noAutofit/>
          </a:bodyPr>
          <a:lstStyle/>
          <a:p>
            <a:pPr algn="ctr"/>
            <a:r>
              <a:rPr lang="en-US" sz="2400" dirty="0">
                <a:solidFill>
                  <a:srgbClr val="007733"/>
                </a:solidFill>
                <a:effectLst/>
                <a:latin typeface="MyriadPro"/>
              </a:rPr>
              <a:t>HFIR</a:t>
            </a:r>
            <a:endParaRPr lang="en-US" dirty="0"/>
          </a:p>
          <a:p>
            <a:r>
              <a:rPr lang="en-US" sz="1800" dirty="0">
                <a:effectLst/>
                <a:latin typeface="+mn-lt"/>
              </a:rPr>
              <a:t>MARS enables real-time 3D tomography of objects</a:t>
            </a:r>
            <a:endParaRPr lang="en-US" dirty="0">
              <a:latin typeface="+mn-lt"/>
            </a:endParaRPr>
          </a:p>
        </p:txBody>
      </p:sp>
      <p:sp>
        <p:nvSpPr>
          <p:cNvPr id="8" name="TextBox 7">
            <a:extLst>
              <a:ext uri="{FF2B5EF4-FFF2-40B4-BE49-F238E27FC236}">
                <a16:creationId xmlns:a16="http://schemas.microsoft.com/office/drawing/2014/main" id="{26DCD156-78FE-3B63-A617-A13E97C80390}"/>
              </a:ext>
            </a:extLst>
          </p:cNvPr>
          <p:cNvSpPr txBox="1"/>
          <p:nvPr/>
        </p:nvSpPr>
        <p:spPr>
          <a:xfrm>
            <a:off x="4366973" y="4436804"/>
            <a:ext cx="3890288" cy="1569660"/>
          </a:xfrm>
          <a:prstGeom prst="rect">
            <a:avLst/>
          </a:prstGeom>
          <a:solidFill>
            <a:schemeClr val="accent3">
              <a:lumMod val="60000"/>
              <a:lumOff val="40000"/>
            </a:schemeClr>
          </a:solidFill>
        </p:spPr>
        <p:txBody>
          <a:bodyPr wrap="square" anchor="ctr" anchorCtr="0">
            <a:spAutoFit/>
          </a:bodyPr>
          <a:lstStyle>
            <a:defPPr>
              <a:defRPr lang="en-US"/>
            </a:defPPr>
            <a:lvl1pPr algn="ctr">
              <a:defRPr sz="2400">
                <a:solidFill>
                  <a:srgbClr val="007733"/>
                </a:solidFill>
                <a:effectLst/>
                <a:latin typeface="MyriadPro"/>
              </a:defRPr>
            </a:lvl1pPr>
          </a:lstStyle>
          <a:p>
            <a:r>
              <a:rPr lang="en-US" dirty="0"/>
              <a:t>SNS (Aug. 2023)</a:t>
            </a:r>
          </a:p>
          <a:p>
            <a:pPr algn="l"/>
            <a:r>
              <a:rPr lang="en-US" sz="1800" dirty="0">
                <a:solidFill>
                  <a:schemeClr val="tx1"/>
                </a:solidFill>
                <a:latin typeface="+mn-lt"/>
              </a:rPr>
              <a:t>VENUS will leverage time-of-flight capabilities of the pulsed-beam accelerator for unique insights via Bragg-edge imaging</a:t>
            </a:r>
          </a:p>
        </p:txBody>
      </p:sp>
      <p:sp>
        <p:nvSpPr>
          <p:cNvPr id="10" name="TextBox 9">
            <a:extLst>
              <a:ext uri="{FF2B5EF4-FFF2-40B4-BE49-F238E27FC236}">
                <a16:creationId xmlns:a16="http://schemas.microsoft.com/office/drawing/2014/main" id="{181E74BD-5C54-D3A1-BB95-384064B95FC6}"/>
              </a:ext>
            </a:extLst>
          </p:cNvPr>
          <p:cNvSpPr txBox="1"/>
          <p:nvPr/>
        </p:nvSpPr>
        <p:spPr>
          <a:xfrm>
            <a:off x="8447761" y="4430762"/>
            <a:ext cx="3645074" cy="1578729"/>
          </a:xfrm>
          <a:prstGeom prst="rect">
            <a:avLst/>
          </a:prstGeom>
          <a:solidFill>
            <a:schemeClr val="accent4">
              <a:lumMod val="60000"/>
              <a:lumOff val="40000"/>
            </a:schemeClr>
          </a:solidFill>
        </p:spPr>
        <p:txBody>
          <a:bodyPr wrap="square" anchor="ctr" anchorCtr="0">
            <a:noAutofit/>
          </a:bodyPr>
          <a:lstStyle/>
          <a:p>
            <a:pPr algn="ctr"/>
            <a:r>
              <a:rPr lang="en-US" sz="2400" dirty="0">
                <a:solidFill>
                  <a:srgbClr val="007733"/>
                </a:solidFill>
                <a:effectLst/>
                <a:latin typeface="MyriadPro"/>
              </a:rPr>
              <a:t>STS (2033)</a:t>
            </a:r>
            <a:endParaRPr lang="en-US" dirty="0"/>
          </a:p>
          <a:p>
            <a:r>
              <a:rPr lang="en-US" sz="1800" dirty="0">
                <a:effectLst/>
                <a:latin typeface="+mn-lt"/>
              </a:rPr>
              <a:t>The high volume of specialized</a:t>
            </a:r>
            <a:br>
              <a:rPr lang="en-US" sz="1800" dirty="0">
                <a:effectLst/>
                <a:latin typeface="+mn-lt"/>
              </a:rPr>
            </a:br>
            <a:r>
              <a:rPr lang="en-US" sz="1800" dirty="0">
                <a:effectLst/>
                <a:latin typeface="+mn-lt"/>
              </a:rPr>
              <a:t>cold neutrons at STS will enable kinetic measurements</a:t>
            </a:r>
            <a:endParaRPr lang="en-US" dirty="0">
              <a:latin typeface="+mn-lt"/>
            </a:endParaRPr>
          </a:p>
        </p:txBody>
      </p:sp>
    </p:spTree>
    <p:extLst>
      <p:ext uri="{BB962C8B-B14F-4D97-AF65-F5344CB8AC3E}">
        <p14:creationId xmlns:p14="http://schemas.microsoft.com/office/powerpoint/2010/main" val="1917146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EAA3-0F1F-FF7F-07BD-612350BE4252}"/>
              </a:ext>
            </a:extLst>
          </p:cNvPr>
          <p:cNvSpPr>
            <a:spLocks noGrp="1"/>
          </p:cNvSpPr>
          <p:nvPr>
            <p:ph type="title"/>
          </p:nvPr>
        </p:nvSpPr>
        <p:spPr/>
        <p:txBody>
          <a:bodyPr/>
          <a:lstStyle/>
          <a:p>
            <a:r>
              <a:rPr lang="en-US" dirty="0"/>
              <a:t>Acknowledgement </a:t>
            </a:r>
          </a:p>
        </p:txBody>
      </p:sp>
      <p:sp>
        <p:nvSpPr>
          <p:cNvPr id="3" name="Content Placeholder 2">
            <a:extLst>
              <a:ext uri="{FF2B5EF4-FFF2-40B4-BE49-F238E27FC236}">
                <a16:creationId xmlns:a16="http://schemas.microsoft.com/office/drawing/2014/main" id="{5DD94AA3-DC91-0C45-2909-5A9C4E892CEB}"/>
              </a:ext>
            </a:extLst>
          </p:cNvPr>
          <p:cNvSpPr>
            <a:spLocks noGrp="1"/>
          </p:cNvSpPr>
          <p:nvPr>
            <p:ph idx="1"/>
          </p:nvPr>
        </p:nvSpPr>
        <p:spPr>
          <a:xfrm>
            <a:off x="518648" y="1151550"/>
            <a:ext cx="11429999" cy="4247957"/>
          </a:xfrm>
        </p:spPr>
        <p:txBody>
          <a:bodyPr/>
          <a:lstStyle/>
          <a:p>
            <a:r>
              <a:rPr lang="en-US" sz="2400" dirty="0">
                <a:ea typeface="Times New Roman" charset="0"/>
                <a:cs typeface="Times New Roman" charset="0"/>
              </a:rPr>
              <a:t>A portion of this research used resources at the High Flux Isotope Reactor and Spallation Neutron Source, DOE Office of Science User Facilities operated by the Oak Ridge National Laboratory. Oak Ridge National Laboratory is managed by UT-Battelle, LLC, for the U.S. DOE under contract DE- AC05-00OR22725. </a:t>
            </a:r>
          </a:p>
          <a:p>
            <a:pPr marL="0" indent="0">
              <a:buNone/>
            </a:pPr>
            <a:endParaRPr lang="en-US" sz="2400" dirty="0">
              <a:ea typeface="Times New Roman" charset="0"/>
              <a:cs typeface="Times New Roman" charset="0"/>
            </a:endParaRPr>
          </a:p>
        </p:txBody>
      </p:sp>
      <p:pic>
        <p:nvPicPr>
          <p:cNvPr id="4" name="Picture 3">
            <a:extLst>
              <a:ext uri="{FF2B5EF4-FFF2-40B4-BE49-F238E27FC236}">
                <a16:creationId xmlns:a16="http://schemas.microsoft.com/office/drawing/2014/main" id="{26093CD8-039F-AC7F-2B84-D758BB959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548" y="3930041"/>
            <a:ext cx="2159000" cy="1214438"/>
          </a:xfrm>
          <a:prstGeom prst="rect">
            <a:avLst/>
          </a:prstGeom>
        </p:spPr>
      </p:pic>
      <p:pic>
        <p:nvPicPr>
          <p:cNvPr id="5" name="Picture 4">
            <a:extLst>
              <a:ext uri="{FF2B5EF4-FFF2-40B4-BE49-F238E27FC236}">
                <a16:creationId xmlns:a16="http://schemas.microsoft.com/office/drawing/2014/main" id="{4C8ECE96-B8E4-9BD7-B52A-A72154BEC371}"/>
              </a:ext>
            </a:extLst>
          </p:cNvPr>
          <p:cNvPicPr>
            <a:picLocks noChangeAspect="1"/>
          </p:cNvPicPr>
          <p:nvPr/>
        </p:nvPicPr>
        <p:blipFill>
          <a:blip r:embed="rId3"/>
          <a:stretch>
            <a:fillRect/>
          </a:stretch>
        </p:blipFill>
        <p:spPr>
          <a:xfrm>
            <a:off x="4595548" y="3145797"/>
            <a:ext cx="1847850" cy="866627"/>
          </a:xfrm>
          <a:prstGeom prst="rect">
            <a:avLst/>
          </a:prstGeom>
        </p:spPr>
      </p:pic>
      <p:pic>
        <p:nvPicPr>
          <p:cNvPr id="6" name="Picture 5">
            <a:extLst>
              <a:ext uri="{FF2B5EF4-FFF2-40B4-BE49-F238E27FC236}">
                <a16:creationId xmlns:a16="http://schemas.microsoft.com/office/drawing/2014/main" id="{266C15B7-2D28-C826-D5BC-11BDAB8FC701}"/>
              </a:ext>
            </a:extLst>
          </p:cNvPr>
          <p:cNvPicPr>
            <a:picLocks noChangeAspect="1"/>
          </p:cNvPicPr>
          <p:nvPr/>
        </p:nvPicPr>
        <p:blipFill>
          <a:blip r:embed="rId4"/>
          <a:stretch>
            <a:fillRect/>
          </a:stretch>
        </p:blipFill>
        <p:spPr>
          <a:xfrm>
            <a:off x="2254492" y="3120248"/>
            <a:ext cx="1784350" cy="1784350"/>
          </a:xfrm>
          <a:prstGeom prst="rect">
            <a:avLst/>
          </a:prstGeom>
        </p:spPr>
      </p:pic>
      <p:pic>
        <p:nvPicPr>
          <p:cNvPr id="7" name="Picture 6" descr="Icon&#10;&#10;Description automatically generated with low confidence">
            <a:extLst>
              <a:ext uri="{FF2B5EF4-FFF2-40B4-BE49-F238E27FC236}">
                <a16:creationId xmlns:a16="http://schemas.microsoft.com/office/drawing/2014/main" id="{1FFC52E0-D4A7-B6EF-56C4-87594921D5D7}"/>
              </a:ext>
            </a:extLst>
          </p:cNvPr>
          <p:cNvPicPr/>
          <p:nvPr/>
        </p:nvPicPr>
        <p:blipFill>
          <a:blip r:embed="rId5">
            <a:extLst>
              <a:ext uri="{28A0092B-C50C-407E-A947-70E740481C1C}">
                <a14:useLocalDpi xmlns:a14="http://schemas.microsoft.com/office/drawing/2010/main" val="0"/>
              </a:ext>
            </a:extLst>
          </a:blip>
          <a:stretch>
            <a:fillRect/>
          </a:stretch>
        </p:blipFill>
        <p:spPr>
          <a:xfrm>
            <a:off x="6746123" y="3117444"/>
            <a:ext cx="1674368" cy="1928964"/>
          </a:xfrm>
          <a:prstGeom prst="rect">
            <a:avLst/>
          </a:prstGeom>
          <a:solidFill>
            <a:schemeClr val="bg1"/>
          </a:solidFill>
        </p:spPr>
      </p:pic>
    </p:spTree>
    <p:extLst>
      <p:ext uri="{BB962C8B-B14F-4D97-AF65-F5344CB8AC3E}">
        <p14:creationId xmlns:p14="http://schemas.microsoft.com/office/powerpoint/2010/main" val="44980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39B71-384E-4798-998E-CE9C43BA1937}"/>
              </a:ext>
            </a:extLst>
          </p:cNvPr>
          <p:cNvSpPr>
            <a:spLocks noGrp="1"/>
          </p:cNvSpPr>
          <p:nvPr>
            <p:ph type="title"/>
          </p:nvPr>
        </p:nvSpPr>
        <p:spPr/>
        <p:txBody>
          <a:bodyPr/>
          <a:lstStyle/>
          <a:p>
            <a:r>
              <a:rPr lang="en-US" dirty="0"/>
              <a:t>Our team (present and past contributors)</a:t>
            </a:r>
          </a:p>
        </p:txBody>
      </p:sp>
      <p:sp>
        <p:nvSpPr>
          <p:cNvPr id="3" name="Content Placeholder 2">
            <a:extLst>
              <a:ext uri="{FF2B5EF4-FFF2-40B4-BE49-F238E27FC236}">
                <a16:creationId xmlns:a16="http://schemas.microsoft.com/office/drawing/2014/main" id="{8F96DB0C-28FD-4528-8A18-B3B82DA5F7DB}"/>
              </a:ext>
            </a:extLst>
          </p:cNvPr>
          <p:cNvSpPr>
            <a:spLocks noGrp="1"/>
          </p:cNvSpPr>
          <p:nvPr>
            <p:ph idx="1"/>
          </p:nvPr>
        </p:nvSpPr>
        <p:spPr>
          <a:xfrm>
            <a:off x="527835" y="1009359"/>
            <a:ext cx="11430000" cy="5433482"/>
          </a:xfrm>
        </p:spPr>
        <p:txBody>
          <a:bodyPr/>
          <a:lstStyle/>
          <a:p>
            <a:r>
              <a:rPr lang="en-US" sz="2400" dirty="0"/>
              <a:t>Aaron Hanks, Amy Jones, Amy Byrd, John Cristy, Molly , Ian Turnbull, Matthew Balafas, Tim Lessard, Ryan Mangus, Bill McHargue, Harley Skorpenske, Mary-Ellen Donnelly, Dave Conner, Jean Bilheux, Mark Lyttle, Tena Graben-Galyon, Steve Chae, Wendy Cain, Scott Helus, Matt Kyte, Franz Gallmeier, Irina Popova, Wei Lu, Thomas Huegle, Georg Ehlers, Bogdan Vacaliuc, Greg Guyotte, Alex Koldys, Rich Crompton, Matt Bedynek, Steven </a:t>
            </a:r>
            <a:r>
              <a:rPr lang="en-US" sz="2400" dirty="0" err="1"/>
              <a:t>Mellard</a:t>
            </a:r>
            <a:r>
              <a:rPr lang="en-US" sz="2400" dirty="0"/>
              <a:t>, Saul </a:t>
            </a:r>
            <a:r>
              <a:rPr lang="en-US" sz="2400" dirty="0" err="1"/>
              <a:t>Kaminskas</a:t>
            </a:r>
            <a:r>
              <a:rPr lang="en-US" sz="2400" dirty="0"/>
              <a:t>, Bino Vasquez, Robert Marrs, Jerry Stockton, Christ Stone, Rob Knudson, Bhargavi Krishna, George Rennich, Scott Keener, Andre Parizzi, Randy Williams, Patrick Thornton, Xiaosong Gang, Yuxuan Zhang, Erik Stringfellow, Jamie Molaison, Steve Hicks, Richard Ibberson, Tommy Thomasson, Venkat Venkatakrishnan, Shimin Tang, Su-Ann , Natalie Hogan, Mariano Ruiz-Rodriguez, and my apologies for the names I forgot to list.</a:t>
            </a:r>
          </a:p>
        </p:txBody>
      </p:sp>
    </p:spTree>
    <p:extLst>
      <p:ext uri="{BB962C8B-B14F-4D97-AF65-F5344CB8AC3E}">
        <p14:creationId xmlns:p14="http://schemas.microsoft.com/office/powerpoint/2010/main" val="2897038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r code&#10;&#10;Description automatically generated">
            <a:extLst>
              <a:ext uri="{FF2B5EF4-FFF2-40B4-BE49-F238E27FC236}">
                <a16:creationId xmlns:a16="http://schemas.microsoft.com/office/drawing/2014/main" id="{7C57A07B-4D99-70D3-0C2F-25297BA97F21}"/>
              </a:ext>
            </a:extLst>
          </p:cNvPr>
          <p:cNvPicPr>
            <a:picLocks noChangeAspect="1"/>
          </p:cNvPicPr>
          <p:nvPr/>
        </p:nvPicPr>
        <p:blipFill>
          <a:blip r:embed="rId2"/>
          <a:stretch>
            <a:fillRect/>
          </a:stretch>
        </p:blipFill>
        <p:spPr>
          <a:xfrm>
            <a:off x="1234108" y="713960"/>
            <a:ext cx="4411317" cy="4411317"/>
          </a:xfrm>
          <a:prstGeom prst="rect">
            <a:avLst/>
          </a:prstGeom>
        </p:spPr>
      </p:pic>
      <p:sp>
        <p:nvSpPr>
          <p:cNvPr id="8" name="TextBox 7">
            <a:extLst>
              <a:ext uri="{FF2B5EF4-FFF2-40B4-BE49-F238E27FC236}">
                <a16:creationId xmlns:a16="http://schemas.microsoft.com/office/drawing/2014/main" id="{1FDD2C3F-0BA1-C67D-9C9D-BDE78E3E7083}"/>
              </a:ext>
            </a:extLst>
          </p:cNvPr>
          <p:cNvSpPr txBox="1"/>
          <p:nvPr/>
        </p:nvSpPr>
        <p:spPr>
          <a:xfrm>
            <a:off x="2074791" y="4746712"/>
            <a:ext cx="2544417" cy="757130"/>
          </a:xfrm>
          <a:prstGeom prst="rect">
            <a:avLst/>
          </a:prstGeom>
          <a:noFill/>
        </p:spPr>
        <p:txBody>
          <a:bodyPr wrap="square" rtlCol="0">
            <a:spAutoFit/>
          </a:bodyPr>
          <a:lstStyle/>
          <a:p>
            <a:pPr algn="ctr">
              <a:lnSpc>
                <a:spcPct val="90000"/>
              </a:lnSpc>
            </a:pPr>
            <a:r>
              <a:rPr lang="en-US" sz="4800" b="1" dirty="0">
                <a:latin typeface="+mj-lt"/>
              </a:rPr>
              <a:t>VENUS</a:t>
            </a:r>
          </a:p>
        </p:txBody>
      </p:sp>
      <p:pic>
        <p:nvPicPr>
          <p:cNvPr id="10" name="Picture 9" descr="Qr code&#10;&#10;Description automatically generated">
            <a:extLst>
              <a:ext uri="{FF2B5EF4-FFF2-40B4-BE49-F238E27FC236}">
                <a16:creationId xmlns:a16="http://schemas.microsoft.com/office/drawing/2014/main" id="{3496661E-919B-FCBD-F953-59E00E4ED83B}"/>
              </a:ext>
            </a:extLst>
          </p:cNvPr>
          <p:cNvPicPr>
            <a:picLocks noChangeAspect="1"/>
          </p:cNvPicPr>
          <p:nvPr/>
        </p:nvPicPr>
        <p:blipFill>
          <a:blip r:embed="rId3"/>
          <a:stretch>
            <a:fillRect/>
          </a:stretch>
        </p:blipFill>
        <p:spPr>
          <a:xfrm>
            <a:off x="6546577" y="713960"/>
            <a:ext cx="4411316" cy="4411316"/>
          </a:xfrm>
          <a:prstGeom prst="rect">
            <a:avLst/>
          </a:prstGeom>
        </p:spPr>
      </p:pic>
      <p:sp>
        <p:nvSpPr>
          <p:cNvPr id="11" name="TextBox 10">
            <a:extLst>
              <a:ext uri="{FF2B5EF4-FFF2-40B4-BE49-F238E27FC236}">
                <a16:creationId xmlns:a16="http://schemas.microsoft.com/office/drawing/2014/main" id="{88FF09C7-AD09-F03E-6A4C-4FAEDF222DEE}"/>
              </a:ext>
            </a:extLst>
          </p:cNvPr>
          <p:cNvSpPr txBox="1"/>
          <p:nvPr/>
        </p:nvSpPr>
        <p:spPr>
          <a:xfrm>
            <a:off x="7480026" y="4746712"/>
            <a:ext cx="2544417" cy="757130"/>
          </a:xfrm>
          <a:prstGeom prst="rect">
            <a:avLst/>
          </a:prstGeom>
          <a:noFill/>
        </p:spPr>
        <p:txBody>
          <a:bodyPr wrap="square" rtlCol="0">
            <a:spAutoFit/>
          </a:bodyPr>
          <a:lstStyle/>
          <a:p>
            <a:pPr algn="ctr">
              <a:lnSpc>
                <a:spcPct val="90000"/>
              </a:lnSpc>
            </a:pPr>
            <a:r>
              <a:rPr lang="en-US" sz="4800" b="1" dirty="0">
                <a:latin typeface="+mj-lt"/>
              </a:rPr>
              <a:t>MARS</a:t>
            </a:r>
          </a:p>
        </p:txBody>
      </p:sp>
    </p:spTree>
    <p:extLst>
      <p:ext uri="{BB962C8B-B14F-4D97-AF65-F5344CB8AC3E}">
        <p14:creationId xmlns:p14="http://schemas.microsoft.com/office/powerpoint/2010/main" val="3922099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Subtitle 16">
                <a:extLst>
                  <a:ext uri="{FF2B5EF4-FFF2-40B4-BE49-F238E27FC236}">
                    <a16:creationId xmlns:a16="http://schemas.microsoft.com/office/drawing/2014/main" id="{76145EBB-755B-AD0A-8013-BCC0135B9CB0}"/>
                  </a:ext>
                </a:extLst>
              </p:cNvPr>
              <p:cNvSpPr txBox="1">
                <a:spLocks/>
              </p:cNvSpPr>
              <p:nvPr/>
            </p:nvSpPr>
            <p:spPr>
              <a:xfrm>
                <a:off x="447523" y="285553"/>
                <a:ext cx="11119080" cy="543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tx1"/>
                    </a:solidFill>
                    <a:latin typeface="+mn-lt"/>
                    <a:ea typeface="Inconsolata" pitchFamily="49" charset="77"/>
                  </a:rPr>
                  <a:t>Cost Function </a:t>
                </a:r>
                <a14:m>
                  <m:oMath xmlns:m="http://schemas.openxmlformats.org/officeDocument/2006/math">
                    <m:r>
                      <a:rPr lang="en-US" sz="3200" i="1" smtClean="0">
                        <a:solidFill>
                          <a:srgbClr val="0070C0"/>
                        </a:solidFill>
                        <a:latin typeface="Cambria Math" panose="02040503050406030204" pitchFamily="18" charset="0"/>
                        <a:cs typeface="Times New Roman" panose="02020603050405020304" pitchFamily="18" charset="0"/>
                      </a:rPr>
                      <m:t>h</m:t>
                    </m:r>
                    <m:d>
                      <m:dPr>
                        <m:ctrlPr>
                          <a:rPr lang="en-US" sz="3200" i="1">
                            <a:solidFill>
                              <a:srgbClr val="0070C0"/>
                            </a:solidFill>
                            <a:latin typeface="Cambria Math" panose="02040503050406030204" pitchFamily="18" charset="0"/>
                            <a:cs typeface="Times New Roman" panose="02020603050405020304" pitchFamily="18" charset="0"/>
                          </a:rPr>
                        </m:ctrlPr>
                      </m:dPr>
                      <m:e>
                        <m:r>
                          <a:rPr lang="en-US" sz="3200" i="1">
                            <a:solidFill>
                              <a:srgbClr val="0070C0"/>
                            </a:solidFill>
                            <a:latin typeface="Cambria Math" panose="02040503050406030204" pitchFamily="18" charset="0"/>
                            <a:cs typeface="Times New Roman" panose="02020603050405020304" pitchFamily="18" charset="0"/>
                          </a:rPr>
                          <m:t>𝜃</m:t>
                        </m:r>
                        <m:r>
                          <a:rPr lang="en-US" sz="3200" i="1">
                            <a:solidFill>
                              <a:srgbClr val="0070C0"/>
                            </a:solidFill>
                            <a:latin typeface="Cambria Math" panose="02040503050406030204" pitchFamily="18" charset="0"/>
                            <a:cs typeface="Times New Roman" panose="02020603050405020304" pitchFamily="18" charset="0"/>
                          </a:rPr>
                          <m:t>;</m:t>
                        </m:r>
                        <m:sSubSup>
                          <m:sSubSupPr>
                            <m:ctrlPr>
                              <a:rPr lang="en-US" sz="3200" i="1">
                                <a:solidFill>
                                  <a:srgbClr val="0070C0"/>
                                </a:solidFill>
                                <a:latin typeface="Cambria Math" panose="02040503050406030204" pitchFamily="18" charset="0"/>
                                <a:cs typeface="Times New Roman" panose="02020603050405020304" pitchFamily="18" charset="0"/>
                              </a:rPr>
                            </m:ctrlPr>
                          </m:sSubSupPr>
                          <m:e>
                            <m:r>
                              <a:rPr lang="en-US" sz="3200" i="1">
                                <a:solidFill>
                                  <a:srgbClr val="0070C0"/>
                                </a:solidFill>
                                <a:latin typeface="Cambria Math" panose="02040503050406030204" pitchFamily="18" charset="0"/>
                                <a:cs typeface="Times New Roman" panose="02020603050405020304" pitchFamily="18" charset="0"/>
                              </a:rPr>
                              <m:t>𝛩</m:t>
                            </m:r>
                          </m:e>
                          <m:sub>
                            <m:r>
                              <a:rPr lang="en-US" sz="3200" i="1">
                                <a:solidFill>
                                  <a:srgbClr val="0070C0"/>
                                </a:solidFill>
                                <a:latin typeface="Cambria Math" panose="02040503050406030204" pitchFamily="18" charset="0"/>
                                <a:cs typeface="Times New Roman" panose="02020603050405020304" pitchFamily="18" charset="0"/>
                              </a:rPr>
                              <m:t>𝑛</m:t>
                            </m:r>
                            <m:r>
                              <a:rPr lang="en-US" sz="3200" i="1">
                                <a:solidFill>
                                  <a:srgbClr val="0070C0"/>
                                </a:solidFill>
                                <a:latin typeface="Cambria Math" panose="02040503050406030204" pitchFamily="18" charset="0"/>
                                <a:cs typeface="Times New Roman" panose="02020603050405020304" pitchFamily="18" charset="0"/>
                              </a:rPr>
                              <m:t>−1</m:t>
                            </m:r>
                          </m:sub>
                          <m:sup>
                            <m:r>
                              <a:rPr lang="en-US" sz="3200" i="1">
                                <a:solidFill>
                                  <a:srgbClr val="0070C0"/>
                                </a:solidFill>
                                <a:latin typeface="Cambria Math" panose="02040503050406030204" pitchFamily="18" charset="0"/>
                                <a:cs typeface="Times New Roman" panose="02020603050405020304" pitchFamily="18" charset="0"/>
                              </a:rPr>
                              <m:t>∗</m:t>
                            </m:r>
                          </m:sup>
                        </m:sSubSup>
                      </m:e>
                    </m:d>
                  </m:oMath>
                </a14:m>
                <a:endParaRPr lang="en-US" sz="3200" b="1" dirty="0">
                  <a:solidFill>
                    <a:schemeClr val="tx1"/>
                  </a:solidFill>
                  <a:latin typeface="+mn-lt"/>
                  <a:ea typeface="Inconsolata" pitchFamily="49" charset="77"/>
                </a:endParaRPr>
              </a:p>
            </p:txBody>
          </p:sp>
        </mc:Choice>
        <mc:Fallback xmlns="">
          <p:sp>
            <p:nvSpPr>
              <p:cNvPr id="12" name="Subtitle 16">
                <a:extLst>
                  <a:ext uri="{FF2B5EF4-FFF2-40B4-BE49-F238E27FC236}">
                    <a16:creationId xmlns:a16="http://schemas.microsoft.com/office/drawing/2014/main" id="{76145EBB-755B-AD0A-8013-BCC0135B9CB0}"/>
                  </a:ext>
                </a:extLst>
              </p:cNvPr>
              <p:cNvSpPr txBox="1">
                <a:spLocks noRot="1" noChangeAspect="1" noMove="1" noResize="1" noEditPoints="1" noAdjustHandles="1" noChangeArrowheads="1" noChangeShapeType="1" noTextEdit="1"/>
              </p:cNvSpPr>
              <p:nvPr/>
            </p:nvSpPr>
            <p:spPr>
              <a:xfrm>
                <a:off x="447523" y="285553"/>
                <a:ext cx="11119080" cy="543200"/>
              </a:xfrm>
              <a:prstGeom prst="rect">
                <a:avLst/>
              </a:prstGeom>
              <a:blipFill>
                <a:blip r:embed="rId3"/>
                <a:stretch>
                  <a:fillRect l="-1370" t="-13636"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A831FFE-9B55-3124-004F-42886F7DD611}"/>
                  </a:ext>
                </a:extLst>
              </p:cNvPr>
              <p:cNvSpPr txBox="1"/>
              <p:nvPr/>
            </p:nvSpPr>
            <p:spPr>
              <a:xfrm>
                <a:off x="276021" y="2299075"/>
                <a:ext cx="5306507" cy="2195216"/>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cs typeface="Times New Roman" panose="02020603050405020304" pitchFamily="18" charset="0"/>
                        </a:rPr>
                        <m:t>h</m:t>
                      </m:r>
                      <m:d>
                        <m:dPr>
                          <m:ctrlPr>
                            <a:rPr lang="en-US" sz="2400" i="1">
                              <a:latin typeface="Cambria Math" panose="02040503050406030204" pitchFamily="18" charset="0"/>
                              <a:cs typeface="Times New Roman" panose="02020603050405020304" pitchFamily="18" charset="0"/>
                            </a:rPr>
                          </m:ctrlPr>
                        </m:dPr>
                        <m:e>
                          <m:r>
                            <a:rPr lang="en-US" sz="2400" i="1">
                              <a:latin typeface="Cambria Math" panose="02040503050406030204" pitchFamily="18" charset="0"/>
                              <a:cs typeface="Times New Roman" panose="02020603050405020304" pitchFamily="18" charset="0"/>
                            </a:rPr>
                            <m:t>𝜃</m:t>
                          </m:r>
                          <m:r>
                            <a:rPr lang="en-US" sz="2400" i="1">
                              <a:latin typeface="Cambria Math" panose="02040503050406030204" pitchFamily="18" charset="0"/>
                              <a:cs typeface="Times New Roman" panose="02020603050405020304" pitchFamily="18" charset="0"/>
                            </a:rPr>
                            <m:t>;</m:t>
                          </m:r>
                          <m:sSubSup>
                            <m:sSubSupPr>
                              <m:ctrlPr>
                                <a:rPr lang="en-US" sz="2400" i="1">
                                  <a:latin typeface="Cambria Math" panose="02040503050406030204" pitchFamily="18" charset="0"/>
                                  <a:cs typeface="Times New Roman" panose="02020603050405020304" pitchFamily="18" charset="0"/>
                                </a:rPr>
                              </m:ctrlPr>
                            </m:sSubSupPr>
                            <m:e>
                              <m:r>
                                <m:rPr>
                                  <m:sty m:val="p"/>
                                </m:rPr>
                                <a:rPr lang="en-US" sz="2400">
                                  <a:latin typeface="Cambria Math" panose="02040503050406030204" pitchFamily="18" charset="0"/>
                                  <a:cs typeface="Times New Roman" panose="02020603050405020304" pitchFamily="18" charset="0"/>
                                </a:rPr>
                                <m:t>Θ</m:t>
                              </m:r>
                            </m:e>
                            <m:sub>
                              <m:r>
                                <m:rPr>
                                  <m:sty m:val="p"/>
                                </m:rPr>
                                <a:rPr lang="en-US" sz="2400">
                                  <a:latin typeface="Cambria Math" panose="02040503050406030204" pitchFamily="18" charset="0"/>
                                  <a:cs typeface="Times New Roman" panose="02020603050405020304" pitchFamily="18" charset="0"/>
                                </a:rPr>
                                <m:t>n</m:t>
                              </m:r>
                              <m:r>
                                <a:rPr lang="en-US" sz="2400">
                                  <a:latin typeface="Cambria Math" panose="02040503050406030204" pitchFamily="18" charset="0"/>
                                  <a:cs typeface="Times New Roman" panose="02020603050405020304" pitchFamily="18" charset="0"/>
                                </a:rPr>
                                <m:t>−1</m:t>
                              </m:r>
                            </m:sub>
                            <m:sup>
                              <m:r>
                                <a:rPr lang="en-US" sz="2400" i="1">
                                  <a:latin typeface="Cambria Math" panose="02040503050406030204" pitchFamily="18" charset="0"/>
                                  <a:cs typeface="Times New Roman" panose="02020603050405020304" pitchFamily="18" charset="0"/>
                                </a:rPr>
                                <m:t>∗</m:t>
                              </m:r>
                            </m:sup>
                          </m:sSubSup>
                        </m:e>
                      </m:d>
                      <m:r>
                        <a:rPr lang="en-US" sz="2400" i="1">
                          <a:latin typeface="Cambria Math" panose="02040503050406030204" pitchFamily="18" charset="0"/>
                          <a:cs typeface="Times New Roman" panose="02020603050405020304" pitchFamily="18" charset="0"/>
                        </a:rPr>
                        <m:t>=</m:t>
                      </m:r>
                      <m:func>
                        <m:funcPr>
                          <m:ctrlPr>
                            <a:rPr lang="en-US" sz="2400" i="1">
                              <a:latin typeface="Cambria Math" panose="02040503050406030204" pitchFamily="18" charset="0"/>
                              <a:cs typeface="Times New Roman" panose="02020603050405020304" pitchFamily="18" charset="0"/>
                            </a:rPr>
                          </m:ctrlPr>
                        </m:funcPr>
                        <m:fName>
                          <m:r>
                            <m:rPr>
                              <m:sty m:val="p"/>
                            </m:rPr>
                            <a:rPr lang="en-US" sz="2400">
                              <a:latin typeface="Cambria Math" panose="02040503050406030204" pitchFamily="18" charset="0"/>
                              <a:cs typeface="Times New Roman" panose="02020603050405020304" pitchFamily="18" charset="0"/>
                            </a:rPr>
                            <m:t>exp</m:t>
                          </m:r>
                        </m:fName>
                        <m:e>
                          <m:d>
                            <m:dPr>
                              <m:ctrlPr>
                                <a:rPr lang="en-US" sz="2400" i="1">
                                  <a:latin typeface="Cambria Math" panose="02040503050406030204" pitchFamily="18" charset="0"/>
                                  <a:cs typeface="Times New Roman" panose="02020603050405020304" pitchFamily="18" charset="0"/>
                                </a:rPr>
                              </m:ctrlPr>
                            </m:dPr>
                            <m:e>
                              <m:r>
                                <a:rPr lang="en-US" sz="2400" i="1">
                                  <a:latin typeface="Cambria Math" panose="02040503050406030204" pitchFamily="18" charset="0"/>
                                  <a:cs typeface="Times New Roman" panose="02020603050405020304" pitchFamily="18" charset="0"/>
                                </a:rPr>
                                <m:t>−</m:t>
                              </m:r>
                              <m:nary>
                                <m:naryPr>
                                  <m:chr m:val="∑"/>
                                  <m:ctrlPr>
                                    <a:rPr lang="en-US" sz="2400" i="1">
                                      <a:latin typeface="Cambria Math" panose="02040503050406030204" pitchFamily="18" charset="0"/>
                                      <a:cs typeface="Times New Roman" panose="02020603050405020304" pitchFamily="18" charset="0"/>
                                    </a:rPr>
                                  </m:ctrlPr>
                                </m:naryPr>
                                <m:sub>
                                  <m:r>
                                    <m:rPr>
                                      <m:brk m:alnAt="23"/>
                                    </m:rPr>
                                    <a:rPr lang="en-US" sz="2400" i="1">
                                      <a:latin typeface="Cambria Math" panose="02040503050406030204" pitchFamily="18" charset="0"/>
                                      <a:cs typeface="Times New Roman" panose="02020603050405020304" pitchFamily="18" charset="0"/>
                                    </a:rPr>
                                    <m:t>𝑗</m:t>
                                  </m:r>
                                  <m:r>
                                    <a:rPr lang="en-US" sz="2400" i="1">
                                      <a:latin typeface="Cambria Math" panose="02040503050406030204" pitchFamily="18" charset="0"/>
                                      <a:cs typeface="Times New Roman" panose="02020603050405020304" pitchFamily="18" charset="0"/>
                                    </a:rPr>
                                    <m:t>=0</m:t>
                                  </m:r>
                                </m:sub>
                                <m:sup>
                                  <m:r>
                                    <a:rPr lang="en-US" sz="2400" i="1">
                                      <a:latin typeface="Cambria Math" panose="02040503050406030204" pitchFamily="18" charset="0"/>
                                      <a:cs typeface="Times New Roman" panose="02020603050405020304" pitchFamily="18" charset="0"/>
                                    </a:rPr>
                                    <m:t>𝑛</m:t>
                                  </m:r>
                                  <m:r>
                                    <a:rPr lang="en-US" sz="2400" i="1">
                                      <a:latin typeface="Cambria Math" panose="02040503050406030204" pitchFamily="18" charset="0"/>
                                      <a:cs typeface="Times New Roman" panose="02020603050405020304" pitchFamily="18" charset="0"/>
                                    </a:rPr>
                                    <m:t>−1</m:t>
                                  </m:r>
                                </m:sup>
                                <m:e>
                                  <m:f>
                                    <m:fPr>
                                      <m:ctrlPr>
                                        <a:rPr lang="en-US" sz="2400" i="1">
                                          <a:latin typeface="Cambria Math" panose="02040503050406030204" pitchFamily="18" charset="0"/>
                                          <a:cs typeface="Times New Roman" panose="02020603050405020304" pitchFamily="18" charset="0"/>
                                        </a:rPr>
                                      </m:ctrlPr>
                                    </m:fPr>
                                    <m:num>
                                      <m:r>
                                        <a:rPr lang="en-US" sz="2400" i="1">
                                          <a:latin typeface="Cambria Math" panose="02040503050406030204" pitchFamily="18" charset="0"/>
                                          <a:cs typeface="Times New Roman" panose="02020603050405020304" pitchFamily="18" charset="0"/>
                                        </a:rPr>
                                        <m:t>1</m:t>
                                      </m:r>
                                    </m:num>
                                    <m:den>
                                      <m:r>
                                        <a:rPr lang="en-US" sz="2400" i="1">
                                          <a:latin typeface="Cambria Math" panose="02040503050406030204" pitchFamily="18" charset="0"/>
                                          <a:cs typeface="Times New Roman" panose="02020603050405020304" pitchFamily="18" charset="0"/>
                                        </a:rPr>
                                        <m:t>𝑑</m:t>
                                      </m:r>
                                      <m:r>
                                        <a:rPr lang="en-US" sz="2400" i="1">
                                          <a:latin typeface="Cambria Math" panose="02040503050406030204" pitchFamily="18" charset="0"/>
                                          <a:cs typeface="Times New Roman" panose="02020603050405020304" pitchFamily="18" charset="0"/>
                                        </a:rPr>
                                        <m:t>(</m:t>
                                      </m:r>
                                      <m:r>
                                        <a:rPr lang="en-US" sz="2400" i="1">
                                          <a:latin typeface="Cambria Math" panose="02040503050406030204" pitchFamily="18" charset="0"/>
                                          <a:cs typeface="Times New Roman" panose="02020603050405020304" pitchFamily="18" charset="0"/>
                                        </a:rPr>
                                        <m:t>𝜃</m:t>
                                      </m:r>
                                      <m:r>
                                        <a:rPr lang="en-US" sz="2400" i="1">
                                          <a:latin typeface="Cambria Math" panose="02040503050406030204" pitchFamily="18" charset="0"/>
                                          <a:cs typeface="Times New Roman" panose="02020603050405020304" pitchFamily="18" charset="0"/>
                                        </a:rPr>
                                        <m:t>,</m:t>
                                      </m:r>
                                      <m:sSubSup>
                                        <m:sSubSupPr>
                                          <m:ctrlPr>
                                            <a:rPr lang="en-US" sz="2400" i="1">
                                              <a:latin typeface="Cambria Math" panose="02040503050406030204" pitchFamily="18" charset="0"/>
                                              <a:cs typeface="Times New Roman" panose="02020603050405020304" pitchFamily="18" charset="0"/>
                                            </a:rPr>
                                          </m:ctrlPr>
                                        </m:sSubSupPr>
                                        <m:e>
                                          <m:r>
                                            <a:rPr lang="en-US" sz="2400" i="1">
                                              <a:latin typeface="Cambria Math" panose="02040503050406030204" pitchFamily="18" charset="0"/>
                                              <a:cs typeface="Times New Roman" panose="02020603050405020304" pitchFamily="18" charset="0"/>
                                            </a:rPr>
                                            <m:t>𝜃</m:t>
                                          </m:r>
                                        </m:e>
                                        <m:sub>
                                          <m:r>
                                            <a:rPr lang="en-US" sz="2400" i="1">
                                              <a:latin typeface="Cambria Math" panose="02040503050406030204" pitchFamily="18" charset="0"/>
                                              <a:cs typeface="Times New Roman" panose="02020603050405020304" pitchFamily="18" charset="0"/>
                                            </a:rPr>
                                            <m:t>𝑗</m:t>
                                          </m:r>
                                        </m:sub>
                                        <m:sup>
                                          <m:r>
                                            <a:rPr lang="en-US" sz="2400" i="1">
                                              <a:latin typeface="Cambria Math" panose="02040503050406030204" pitchFamily="18" charset="0"/>
                                              <a:cs typeface="Times New Roman" panose="02020603050405020304" pitchFamily="18" charset="0"/>
                                            </a:rPr>
                                            <m:t>∗ </m:t>
                                          </m:r>
                                        </m:sup>
                                      </m:sSubSup>
                                      <m:r>
                                        <a:rPr lang="en-US" sz="2400" i="1">
                                          <a:latin typeface="Cambria Math" panose="02040503050406030204" pitchFamily="18" charset="0"/>
                                          <a:cs typeface="Times New Roman" panose="02020603050405020304" pitchFamily="18" charset="0"/>
                                        </a:rPr>
                                        <m:t>)</m:t>
                                      </m:r>
                                    </m:den>
                                  </m:f>
                                </m:e>
                              </m:nary>
                            </m:e>
                          </m:d>
                        </m:e>
                      </m:func>
                    </m:oMath>
                  </m:oMathPara>
                </a14:m>
                <a:endParaRPr lang="en-US" sz="2400" dirty="0">
                  <a:latin typeface="+mn-lt"/>
                  <a:cs typeface="Times New Roman" panose="02020603050405020304" pitchFamily="18" charset="0"/>
                </a:endParaRPr>
              </a:p>
              <a:p>
                <a14:m>
                  <m:oMath xmlns:m="http://schemas.openxmlformats.org/officeDocument/2006/math">
                    <m:r>
                      <a:rPr lang="en-US" i="1" smtClean="0">
                        <a:solidFill>
                          <a:schemeClr val="tx1"/>
                        </a:solidFill>
                        <a:latin typeface="Cambria Math" panose="02040503050406030204" pitchFamily="18" charset="0"/>
                        <a:cs typeface="Times New Roman" panose="02020603050405020304" pitchFamily="18" charset="0"/>
                      </a:rPr>
                      <m:t>𝑑</m:t>
                    </m:r>
                    <m:d>
                      <m:dPr>
                        <m:ctrlPr>
                          <a:rPr lang="en-US" i="1">
                            <a:solidFill>
                              <a:schemeClr val="tx1"/>
                            </a:solidFill>
                            <a:latin typeface="Cambria Math" panose="02040503050406030204" pitchFamily="18" charset="0"/>
                            <a:cs typeface="Arial" charset="0"/>
                          </a:rPr>
                        </m:ctrlPr>
                      </m:dPr>
                      <m:e>
                        <m:r>
                          <a:rPr lang="en-US" i="1">
                            <a:solidFill>
                              <a:schemeClr val="tx1"/>
                            </a:solidFill>
                            <a:latin typeface="Cambria Math" panose="02040503050406030204" pitchFamily="18" charset="0"/>
                            <a:cs typeface="Arial" charset="0"/>
                          </a:rPr>
                          <m:t>𝜃</m:t>
                        </m:r>
                        <m:r>
                          <a:rPr lang="en-US" i="1">
                            <a:solidFill>
                              <a:schemeClr val="tx1"/>
                            </a:solidFill>
                            <a:latin typeface="Cambria Math" panose="02040503050406030204" pitchFamily="18" charset="0"/>
                            <a:cs typeface="Arial" charset="0"/>
                          </a:rPr>
                          <m:t>,</m:t>
                        </m:r>
                        <m:sSubSup>
                          <m:sSubSupPr>
                            <m:ctrlPr>
                              <a:rPr lang="en-US" i="1">
                                <a:solidFill>
                                  <a:schemeClr val="tx1"/>
                                </a:solidFill>
                                <a:latin typeface="Cambria Math" panose="02040503050406030204" pitchFamily="18" charset="0"/>
                                <a:cs typeface="Arial" charset="0"/>
                              </a:rPr>
                            </m:ctrlPr>
                          </m:sSubSupPr>
                          <m:e>
                            <m:r>
                              <a:rPr lang="en-US" i="1">
                                <a:solidFill>
                                  <a:schemeClr val="tx1"/>
                                </a:solidFill>
                                <a:latin typeface="Cambria Math" panose="02040503050406030204" pitchFamily="18" charset="0"/>
                                <a:cs typeface="Arial" charset="0"/>
                              </a:rPr>
                              <m:t>𝜃</m:t>
                            </m:r>
                          </m:e>
                          <m:sub>
                            <m:r>
                              <a:rPr lang="en-US" i="1">
                                <a:solidFill>
                                  <a:schemeClr val="tx1"/>
                                </a:solidFill>
                                <a:latin typeface="Cambria Math" panose="02040503050406030204" pitchFamily="18" charset="0"/>
                                <a:cs typeface="Arial" charset="0"/>
                              </a:rPr>
                              <m:t>𝑗</m:t>
                            </m:r>
                          </m:sub>
                          <m:sup>
                            <m:r>
                              <a:rPr lang="en-US" i="1">
                                <a:solidFill>
                                  <a:schemeClr val="tx1"/>
                                </a:solidFill>
                                <a:latin typeface="Cambria Math" panose="02040503050406030204" pitchFamily="18" charset="0"/>
                                <a:cs typeface="Arial" charset="0"/>
                              </a:rPr>
                              <m:t>∗</m:t>
                            </m:r>
                          </m:sup>
                        </m:sSubSup>
                      </m:e>
                    </m:d>
                    <m:r>
                      <a:rPr lang="en-US" i="1">
                        <a:solidFill>
                          <a:schemeClr val="tx1"/>
                        </a:solidFill>
                        <a:latin typeface="Cambria Math" panose="02040503050406030204" pitchFamily="18" charset="0"/>
                        <a:cs typeface="Arial" charset="0"/>
                      </a:rPr>
                      <m:t>=</m:t>
                    </m:r>
                    <m:func>
                      <m:funcPr>
                        <m:ctrlPr>
                          <a:rPr lang="en-US" i="1">
                            <a:solidFill>
                              <a:schemeClr val="tx1"/>
                            </a:solidFill>
                            <a:latin typeface="Cambria Math" panose="02040503050406030204" pitchFamily="18" charset="0"/>
                            <a:cs typeface="Arial" charset="0"/>
                          </a:rPr>
                        </m:ctrlPr>
                      </m:funcPr>
                      <m:fName>
                        <m:r>
                          <a:rPr lang="en-US" i="1">
                            <a:solidFill>
                              <a:schemeClr val="tx1"/>
                            </a:solidFill>
                            <a:latin typeface="Cambria Math" panose="02040503050406030204" pitchFamily="18" charset="0"/>
                            <a:cs typeface="Arial" charset="0"/>
                          </a:rPr>
                          <m:t>𝑚𝑖𝑛</m:t>
                        </m:r>
                      </m:fName>
                      <m:e>
                        <m:d>
                          <m:dPr>
                            <m:begChr m:val="{"/>
                            <m:endChr m:val="}"/>
                            <m:ctrlPr>
                              <a:rPr lang="en-US" i="1">
                                <a:solidFill>
                                  <a:schemeClr val="tx1"/>
                                </a:solidFill>
                                <a:latin typeface="Cambria Math" panose="02040503050406030204" pitchFamily="18" charset="0"/>
                                <a:cs typeface="Arial" charset="0"/>
                              </a:rPr>
                            </m:ctrlPr>
                          </m:dPr>
                          <m:e>
                            <m:d>
                              <m:dPr>
                                <m:begChr m:val="|"/>
                                <m:endChr m:val="|"/>
                                <m:ctrlPr>
                                  <a:rPr lang="en-US" i="1">
                                    <a:solidFill>
                                      <a:schemeClr val="tx1"/>
                                    </a:solidFill>
                                    <a:latin typeface="Cambria Math" panose="02040503050406030204" pitchFamily="18" charset="0"/>
                                    <a:cs typeface="Arial" charset="0"/>
                                  </a:rPr>
                                </m:ctrlPr>
                              </m:dPr>
                              <m:e>
                                <m:r>
                                  <a:rPr lang="en-US" i="1">
                                    <a:solidFill>
                                      <a:schemeClr val="tx1"/>
                                    </a:solidFill>
                                    <a:latin typeface="Cambria Math" panose="02040503050406030204" pitchFamily="18" charset="0"/>
                                    <a:cs typeface="Arial" charset="0"/>
                                  </a:rPr>
                                  <m:t>𝜃</m:t>
                                </m:r>
                                <m:r>
                                  <a:rPr lang="en-US" i="1">
                                    <a:solidFill>
                                      <a:schemeClr val="tx1"/>
                                    </a:solidFill>
                                    <a:latin typeface="Cambria Math" panose="02040503050406030204" pitchFamily="18" charset="0"/>
                                    <a:cs typeface="Arial" charset="0"/>
                                  </a:rPr>
                                  <m:t>−</m:t>
                                </m:r>
                                <m:sSubSup>
                                  <m:sSubSupPr>
                                    <m:ctrlPr>
                                      <a:rPr lang="en-US" i="1">
                                        <a:solidFill>
                                          <a:schemeClr val="tx1"/>
                                        </a:solidFill>
                                        <a:latin typeface="Cambria Math" panose="02040503050406030204" pitchFamily="18" charset="0"/>
                                        <a:cs typeface="Arial" charset="0"/>
                                      </a:rPr>
                                    </m:ctrlPr>
                                  </m:sSubSupPr>
                                  <m:e>
                                    <m:r>
                                      <a:rPr lang="en-US" i="1">
                                        <a:solidFill>
                                          <a:schemeClr val="tx1"/>
                                        </a:solidFill>
                                        <a:latin typeface="Cambria Math" panose="02040503050406030204" pitchFamily="18" charset="0"/>
                                        <a:cs typeface="Arial" charset="0"/>
                                      </a:rPr>
                                      <m:t>𝜃</m:t>
                                    </m:r>
                                  </m:e>
                                  <m:sub>
                                    <m:r>
                                      <a:rPr lang="en-US" i="1">
                                        <a:solidFill>
                                          <a:schemeClr val="tx1"/>
                                        </a:solidFill>
                                        <a:latin typeface="Cambria Math" panose="02040503050406030204" pitchFamily="18" charset="0"/>
                                        <a:cs typeface="Arial" charset="0"/>
                                      </a:rPr>
                                      <m:t>𝑗</m:t>
                                    </m:r>
                                  </m:sub>
                                  <m:sup>
                                    <m:r>
                                      <a:rPr lang="en-US" i="1">
                                        <a:solidFill>
                                          <a:schemeClr val="tx1"/>
                                        </a:solidFill>
                                        <a:latin typeface="Cambria Math" panose="02040503050406030204" pitchFamily="18" charset="0"/>
                                        <a:cs typeface="Arial" charset="0"/>
                                      </a:rPr>
                                      <m:t>∗</m:t>
                                    </m:r>
                                  </m:sup>
                                </m:sSubSup>
                              </m:e>
                            </m:d>
                            <m:r>
                              <a:rPr lang="en-US" i="1">
                                <a:solidFill>
                                  <a:schemeClr val="tx1"/>
                                </a:solidFill>
                                <a:latin typeface="Cambria Math" panose="02040503050406030204" pitchFamily="18" charset="0"/>
                                <a:cs typeface="Arial" charset="0"/>
                              </a:rPr>
                              <m:t>,</m:t>
                            </m:r>
                            <m:sSup>
                              <m:sSupPr>
                                <m:ctrlPr>
                                  <a:rPr lang="en-US" i="1">
                                    <a:solidFill>
                                      <a:schemeClr val="tx1"/>
                                    </a:solidFill>
                                    <a:latin typeface="Cambria Math" panose="02040503050406030204" pitchFamily="18" charset="0"/>
                                    <a:cs typeface="Arial" charset="0"/>
                                  </a:rPr>
                                </m:ctrlPr>
                              </m:sSupPr>
                              <m:e>
                                <m:r>
                                  <a:rPr lang="en-US" i="1">
                                    <a:solidFill>
                                      <a:schemeClr val="tx1"/>
                                    </a:solidFill>
                                    <a:latin typeface="Cambria Math" panose="02040503050406030204" pitchFamily="18" charset="0"/>
                                    <a:cs typeface="Arial" charset="0"/>
                                  </a:rPr>
                                  <m:t>180</m:t>
                                </m:r>
                              </m:e>
                              <m:sup>
                                <m:r>
                                  <a:rPr lang="en-US" i="1">
                                    <a:solidFill>
                                      <a:schemeClr val="tx1"/>
                                    </a:solidFill>
                                    <a:latin typeface="Cambria Math" panose="02040503050406030204" pitchFamily="18" charset="0"/>
                                    <a:cs typeface="Arial" charset="0"/>
                                  </a:rPr>
                                  <m:t>∘</m:t>
                                </m:r>
                              </m:sup>
                            </m:sSup>
                            <m:r>
                              <a:rPr lang="en-US" i="1">
                                <a:solidFill>
                                  <a:schemeClr val="tx1"/>
                                </a:solidFill>
                                <a:latin typeface="Cambria Math" panose="02040503050406030204" pitchFamily="18" charset="0"/>
                                <a:cs typeface="Arial" charset="0"/>
                              </a:rPr>
                              <m:t>−</m:t>
                            </m:r>
                            <m:d>
                              <m:dPr>
                                <m:begChr m:val="|"/>
                                <m:endChr m:val="|"/>
                                <m:ctrlPr>
                                  <a:rPr lang="en-US" i="1">
                                    <a:solidFill>
                                      <a:schemeClr val="tx1"/>
                                    </a:solidFill>
                                    <a:latin typeface="Cambria Math" panose="02040503050406030204" pitchFamily="18" charset="0"/>
                                    <a:cs typeface="Arial" charset="0"/>
                                  </a:rPr>
                                </m:ctrlPr>
                              </m:dPr>
                              <m:e>
                                <m:r>
                                  <a:rPr lang="en-US" i="1">
                                    <a:solidFill>
                                      <a:schemeClr val="tx1"/>
                                    </a:solidFill>
                                    <a:latin typeface="Cambria Math" panose="02040503050406030204" pitchFamily="18" charset="0"/>
                                    <a:cs typeface="Arial" charset="0"/>
                                  </a:rPr>
                                  <m:t>𝜃</m:t>
                                </m:r>
                                <m:r>
                                  <a:rPr lang="en-US" i="1">
                                    <a:solidFill>
                                      <a:schemeClr val="tx1"/>
                                    </a:solidFill>
                                    <a:latin typeface="Cambria Math" panose="02040503050406030204" pitchFamily="18" charset="0"/>
                                    <a:cs typeface="Arial" charset="0"/>
                                  </a:rPr>
                                  <m:t>−</m:t>
                                </m:r>
                                <m:sSubSup>
                                  <m:sSubSupPr>
                                    <m:ctrlPr>
                                      <a:rPr lang="en-US" i="1">
                                        <a:solidFill>
                                          <a:schemeClr val="tx1"/>
                                        </a:solidFill>
                                        <a:latin typeface="Cambria Math" panose="02040503050406030204" pitchFamily="18" charset="0"/>
                                        <a:cs typeface="Arial" charset="0"/>
                                      </a:rPr>
                                    </m:ctrlPr>
                                  </m:sSubSupPr>
                                  <m:e>
                                    <m:r>
                                      <a:rPr lang="en-US" i="1">
                                        <a:solidFill>
                                          <a:schemeClr val="tx1"/>
                                        </a:solidFill>
                                        <a:latin typeface="Cambria Math" panose="02040503050406030204" pitchFamily="18" charset="0"/>
                                        <a:cs typeface="Arial" charset="0"/>
                                      </a:rPr>
                                      <m:t>𝜃</m:t>
                                    </m:r>
                                  </m:e>
                                  <m:sub>
                                    <m:r>
                                      <a:rPr lang="en-US" i="1">
                                        <a:solidFill>
                                          <a:schemeClr val="tx1"/>
                                        </a:solidFill>
                                        <a:latin typeface="Cambria Math" panose="02040503050406030204" pitchFamily="18" charset="0"/>
                                        <a:cs typeface="Arial" charset="0"/>
                                      </a:rPr>
                                      <m:t>𝑗</m:t>
                                    </m:r>
                                  </m:sub>
                                  <m:sup>
                                    <m:r>
                                      <a:rPr lang="en-US" i="1">
                                        <a:solidFill>
                                          <a:schemeClr val="tx1"/>
                                        </a:solidFill>
                                        <a:latin typeface="Cambria Math" panose="02040503050406030204" pitchFamily="18" charset="0"/>
                                        <a:cs typeface="Arial" charset="0"/>
                                      </a:rPr>
                                      <m:t>∗</m:t>
                                    </m:r>
                                  </m:sup>
                                </m:sSubSup>
                              </m:e>
                            </m:d>
                          </m:e>
                        </m:d>
                      </m:e>
                    </m:func>
                  </m:oMath>
                </a14:m>
                <a:r>
                  <a:rPr lang="en-US" i="1" dirty="0">
                    <a:solidFill>
                      <a:schemeClr val="tx1"/>
                    </a:solidFill>
                    <a:latin typeface="+mn-lt"/>
                    <a:ea typeface="Inconsolata" pitchFamily="49" charset="77"/>
                    <a:cs typeface="Arial" charset="0"/>
                  </a:rPr>
                  <a:t> measures the angular distance between </a:t>
                </a:r>
                <a14:m>
                  <m:oMath xmlns:m="http://schemas.openxmlformats.org/officeDocument/2006/math">
                    <m:r>
                      <a:rPr lang="en-US" i="1">
                        <a:solidFill>
                          <a:schemeClr val="tx1"/>
                        </a:solidFill>
                        <a:latin typeface="Cambria Math" panose="02040503050406030204" pitchFamily="18" charset="0"/>
                        <a:cs typeface="Arial" charset="0"/>
                      </a:rPr>
                      <m:t>𝜃</m:t>
                    </m:r>
                  </m:oMath>
                </a14:m>
                <a:r>
                  <a:rPr lang="en-US" i="1" dirty="0">
                    <a:solidFill>
                      <a:schemeClr val="tx1"/>
                    </a:solidFill>
                    <a:latin typeface="+mn-lt"/>
                    <a:ea typeface="Inconsolata" pitchFamily="49" charset="77"/>
                    <a:cs typeface="Arial" charset="0"/>
                  </a:rPr>
                  <a:t> and </a:t>
                </a:r>
                <a14:m>
                  <m:oMath xmlns:m="http://schemas.openxmlformats.org/officeDocument/2006/math">
                    <m:sSubSup>
                      <m:sSubSupPr>
                        <m:ctrlPr>
                          <a:rPr lang="en-US" i="1">
                            <a:solidFill>
                              <a:schemeClr val="tx1"/>
                            </a:solidFill>
                            <a:latin typeface="Cambria Math" panose="02040503050406030204" pitchFamily="18" charset="0"/>
                            <a:cs typeface="Arial" charset="0"/>
                          </a:rPr>
                        </m:ctrlPr>
                      </m:sSubSupPr>
                      <m:e>
                        <m:r>
                          <a:rPr lang="en-US" i="1">
                            <a:solidFill>
                              <a:schemeClr val="tx1"/>
                            </a:solidFill>
                            <a:latin typeface="Cambria Math" panose="02040503050406030204" pitchFamily="18" charset="0"/>
                            <a:cs typeface="Arial" charset="0"/>
                          </a:rPr>
                          <m:t>𝜃</m:t>
                        </m:r>
                      </m:e>
                      <m:sub>
                        <m:r>
                          <a:rPr lang="en-US" i="1">
                            <a:solidFill>
                              <a:schemeClr val="tx1"/>
                            </a:solidFill>
                            <a:latin typeface="Cambria Math" panose="02040503050406030204" pitchFamily="18" charset="0"/>
                            <a:cs typeface="Arial" charset="0"/>
                          </a:rPr>
                          <m:t>𝑗</m:t>
                        </m:r>
                      </m:sub>
                      <m:sup>
                        <m:r>
                          <a:rPr lang="en-US" i="1">
                            <a:solidFill>
                              <a:schemeClr val="tx1"/>
                            </a:solidFill>
                            <a:latin typeface="Cambria Math" panose="02040503050406030204" pitchFamily="18" charset="0"/>
                            <a:cs typeface="Arial" charset="0"/>
                          </a:rPr>
                          <m:t>∗</m:t>
                        </m:r>
                      </m:sup>
                    </m:sSubSup>
                  </m:oMath>
                </a14:m>
                <a:r>
                  <a:rPr lang="en-US" i="1" dirty="0">
                    <a:solidFill>
                      <a:schemeClr val="tx1"/>
                    </a:solidFill>
                    <a:latin typeface="+mn-lt"/>
                    <a:ea typeface="Inconsolata" pitchFamily="49" charset="77"/>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DA831FFE-9B55-3124-004F-42886F7DD611}"/>
                  </a:ext>
                </a:extLst>
              </p:cNvPr>
              <p:cNvSpPr txBox="1">
                <a:spLocks noRot="1" noChangeAspect="1" noMove="1" noResize="1" noEditPoints="1" noAdjustHandles="1" noChangeArrowheads="1" noChangeShapeType="1" noTextEdit="1"/>
              </p:cNvSpPr>
              <p:nvPr/>
            </p:nvSpPr>
            <p:spPr>
              <a:xfrm>
                <a:off x="276021" y="2299075"/>
                <a:ext cx="5306507" cy="2195216"/>
              </a:xfrm>
              <a:prstGeom prst="rect">
                <a:avLst/>
              </a:prstGeom>
              <a:blipFill>
                <a:blip r:embed="rId4"/>
                <a:stretch>
                  <a:fillRect l="-955" t="-49425" b="-3620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06C6C42-5198-75EC-3CB3-795374A014E9}"/>
              </a:ext>
            </a:extLst>
          </p:cNvPr>
          <p:cNvSpPr txBox="1"/>
          <p:nvPr/>
        </p:nvSpPr>
        <p:spPr>
          <a:xfrm>
            <a:off x="6767349" y="5145190"/>
            <a:ext cx="4145100" cy="1312924"/>
          </a:xfrm>
          <a:prstGeom prst="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2700000" scaled="1"/>
            <a:tileRect/>
          </a:gradFill>
        </p:spPr>
        <p:txBody>
          <a:bodyPr wrap="square" lIns="0" tIns="0" rIns="0" bIns="0" rtlCol="0">
            <a:spAutoFit/>
          </a:bodyPr>
          <a:lstStyle/>
          <a:p>
            <a:pPr algn="ctr"/>
            <a:r>
              <a:rPr lang="en-US" sz="2133" dirty="0">
                <a:latin typeface="+mn-lt"/>
                <a:ea typeface="Inconsolata" pitchFamily="49" charset="77"/>
                <a:cs typeface="Times New Roman" panose="02020603050405020304" pitchFamily="18" charset="0"/>
              </a:rPr>
              <a:t>Normalized angle spacing cost function </a:t>
            </a:r>
            <a:r>
              <a:rPr lang="en-US" sz="2133" dirty="0" err="1">
                <a:latin typeface="+mn-lt"/>
                <a:ea typeface="Inconsolata" pitchFamily="49" charset="77"/>
                <a:cs typeface="Times New Roman" panose="02020603050405020304" pitchFamily="18" charset="0"/>
              </a:rPr>
              <a:t>w.r.t.</a:t>
            </a:r>
            <a:r>
              <a:rPr lang="en-US" sz="2133" dirty="0">
                <a:latin typeface="+mn-lt"/>
                <a:ea typeface="Inconsolata" pitchFamily="49" charset="77"/>
                <a:cs typeface="Times New Roman" panose="02020603050405020304" pitchFamily="18" charset="0"/>
              </a:rPr>
              <a:t> view angles.</a:t>
            </a:r>
          </a:p>
          <a:p>
            <a:pPr algn="ctr"/>
            <a:r>
              <a:rPr lang="en-US" sz="2133" dirty="0">
                <a:latin typeface="+mn-lt"/>
                <a:ea typeface="Inconsolata" pitchFamily="49" charset="77"/>
                <a:cs typeface="Times New Roman" panose="02020603050405020304" pitchFamily="18" charset="0"/>
              </a:rPr>
              <a:t>Red mark shows the values of existing view angles.</a:t>
            </a:r>
          </a:p>
        </p:txBody>
      </p:sp>
      <p:pic>
        <p:nvPicPr>
          <p:cNvPr id="9" name="Picture 8">
            <a:extLst>
              <a:ext uri="{FF2B5EF4-FFF2-40B4-BE49-F238E27FC236}">
                <a16:creationId xmlns:a16="http://schemas.microsoft.com/office/drawing/2014/main" id="{D35F2B6D-35F4-2AEC-D97F-263894930D2B}"/>
              </a:ext>
            </a:extLst>
          </p:cNvPr>
          <p:cNvPicPr>
            <a:picLocks noChangeAspect="1"/>
          </p:cNvPicPr>
          <p:nvPr/>
        </p:nvPicPr>
        <p:blipFill>
          <a:blip r:embed="rId5"/>
          <a:stretch>
            <a:fillRect/>
          </a:stretch>
        </p:blipFill>
        <p:spPr>
          <a:xfrm>
            <a:off x="5411026" y="667395"/>
            <a:ext cx="6007823" cy="4369324"/>
          </a:xfrm>
          <a:prstGeom prst="rect">
            <a:avLst/>
          </a:prstGeom>
        </p:spPr>
      </p:pic>
    </p:spTree>
    <p:extLst>
      <p:ext uri="{BB962C8B-B14F-4D97-AF65-F5344CB8AC3E}">
        <p14:creationId xmlns:p14="http://schemas.microsoft.com/office/powerpoint/2010/main" val="304972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88EB-E327-014F-BCF2-5880F9193F52}"/>
              </a:ext>
            </a:extLst>
          </p:cNvPr>
          <p:cNvSpPr>
            <a:spLocks noGrp="1"/>
          </p:cNvSpPr>
          <p:nvPr>
            <p:ph type="title"/>
          </p:nvPr>
        </p:nvSpPr>
        <p:spPr>
          <a:xfrm>
            <a:off x="429768" y="274320"/>
            <a:ext cx="11681402" cy="535531"/>
          </a:xfrm>
        </p:spPr>
        <p:txBody>
          <a:bodyPr/>
          <a:lstStyle/>
          <a:p>
            <a:r>
              <a:rPr lang="en-US" b="1" dirty="0"/>
              <a:t>Neutrons interact uniquely with matters</a:t>
            </a:r>
          </a:p>
        </p:txBody>
      </p:sp>
      <p:grpSp>
        <p:nvGrpSpPr>
          <p:cNvPr id="13" name="Group 12">
            <a:extLst>
              <a:ext uri="{FF2B5EF4-FFF2-40B4-BE49-F238E27FC236}">
                <a16:creationId xmlns:a16="http://schemas.microsoft.com/office/drawing/2014/main" id="{5EA6B987-38C6-AF40-AAAB-188FCC7311DB}"/>
              </a:ext>
            </a:extLst>
          </p:cNvPr>
          <p:cNvGrpSpPr/>
          <p:nvPr/>
        </p:nvGrpSpPr>
        <p:grpSpPr>
          <a:xfrm>
            <a:off x="1026904" y="911500"/>
            <a:ext cx="5683230" cy="5802985"/>
            <a:chOff x="7023943" y="884811"/>
            <a:chExt cx="5683230" cy="5802985"/>
          </a:xfrm>
        </p:grpSpPr>
        <p:grpSp>
          <p:nvGrpSpPr>
            <p:cNvPr id="12" name="Group 11">
              <a:extLst>
                <a:ext uri="{FF2B5EF4-FFF2-40B4-BE49-F238E27FC236}">
                  <a16:creationId xmlns:a16="http://schemas.microsoft.com/office/drawing/2014/main" id="{E6A3C5A9-3759-874B-A7E6-E574BB1485C4}"/>
                </a:ext>
              </a:extLst>
            </p:cNvPr>
            <p:cNvGrpSpPr/>
            <p:nvPr/>
          </p:nvGrpSpPr>
          <p:grpSpPr>
            <a:xfrm>
              <a:off x="7023943" y="884811"/>
              <a:ext cx="4043758" cy="5408093"/>
              <a:chOff x="7352376" y="809915"/>
              <a:chExt cx="4043758" cy="5408093"/>
            </a:xfrm>
          </p:grpSpPr>
          <p:pic>
            <p:nvPicPr>
              <p:cNvPr id="6" name="Picture 5">
                <a:extLst>
                  <a:ext uri="{FF2B5EF4-FFF2-40B4-BE49-F238E27FC236}">
                    <a16:creationId xmlns:a16="http://schemas.microsoft.com/office/drawing/2014/main" id="{84B7DD02-D5F4-C048-8DF4-E9CFC853C35B}"/>
                  </a:ext>
                </a:extLst>
              </p:cNvPr>
              <p:cNvPicPr>
                <a:picLocks noChangeAspect="1"/>
              </p:cNvPicPr>
              <p:nvPr/>
            </p:nvPicPr>
            <p:blipFill>
              <a:blip r:embed="rId3"/>
              <a:stretch>
                <a:fillRect/>
              </a:stretch>
            </p:blipFill>
            <p:spPr>
              <a:xfrm>
                <a:off x="7385423" y="813575"/>
                <a:ext cx="4010711" cy="5404433"/>
              </a:xfrm>
              <a:prstGeom prst="rect">
                <a:avLst/>
              </a:prstGeom>
            </p:spPr>
          </p:pic>
          <p:sp>
            <p:nvSpPr>
              <p:cNvPr id="7" name="Rectangle 6">
                <a:extLst>
                  <a:ext uri="{FF2B5EF4-FFF2-40B4-BE49-F238E27FC236}">
                    <a16:creationId xmlns:a16="http://schemas.microsoft.com/office/drawing/2014/main" id="{E5DA25C7-FBE8-A944-A277-3FB9F452FAD9}"/>
                  </a:ext>
                </a:extLst>
              </p:cNvPr>
              <p:cNvSpPr/>
              <p:nvPr/>
            </p:nvSpPr>
            <p:spPr>
              <a:xfrm>
                <a:off x="7352376" y="809915"/>
                <a:ext cx="1232560" cy="400110"/>
              </a:xfrm>
              <a:prstGeom prst="rect">
                <a:avLst/>
              </a:prstGeom>
              <a:ln>
                <a:solidFill>
                  <a:schemeClr val="tx1"/>
                </a:solidFill>
              </a:ln>
            </p:spPr>
            <p:txBody>
              <a:bodyPr wrap="square">
                <a:spAutoFit/>
              </a:bodyPr>
              <a:lstStyle/>
              <a:p>
                <a:pPr algn="ctr"/>
                <a:r>
                  <a:rPr lang="en-US" sz="2000" b="1" i="1" dirty="0">
                    <a:solidFill>
                      <a:srgbClr val="FF0000"/>
                    </a:solidFill>
                  </a:rPr>
                  <a:t>Neutron</a:t>
                </a:r>
                <a:endParaRPr lang="en-US" sz="2000" i="1" dirty="0"/>
              </a:p>
            </p:txBody>
          </p:sp>
          <p:sp>
            <p:nvSpPr>
              <p:cNvPr id="8" name="Rectangle 7">
                <a:extLst>
                  <a:ext uri="{FF2B5EF4-FFF2-40B4-BE49-F238E27FC236}">
                    <a16:creationId xmlns:a16="http://schemas.microsoft.com/office/drawing/2014/main" id="{FD24E744-9570-C24F-B82E-32EF49649D41}"/>
                  </a:ext>
                </a:extLst>
              </p:cNvPr>
              <p:cNvSpPr/>
              <p:nvPr/>
            </p:nvSpPr>
            <p:spPr>
              <a:xfrm>
                <a:off x="7422840" y="3529930"/>
                <a:ext cx="931994" cy="400110"/>
              </a:xfrm>
              <a:prstGeom prst="rect">
                <a:avLst/>
              </a:prstGeom>
              <a:ln>
                <a:solidFill>
                  <a:schemeClr val="tx1"/>
                </a:solidFill>
              </a:ln>
            </p:spPr>
            <p:txBody>
              <a:bodyPr wrap="square">
                <a:spAutoFit/>
              </a:bodyPr>
              <a:lstStyle/>
              <a:p>
                <a:pPr algn="ctr"/>
                <a:r>
                  <a:rPr lang="en-US" sz="2000" b="1" i="1" dirty="0">
                    <a:solidFill>
                      <a:srgbClr val="0500FF"/>
                    </a:solidFill>
                  </a:rPr>
                  <a:t>X-ray</a:t>
                </a:r>
                <a:endParaRPr lang="en-US" sz="2000" i="1" dirty="0"/>
              </a:p>
            </p:txBody>
          </p:sp>
        </p:grpSp>
        <p:sp>
          <p:nvSpPr>
            <p:cNvPr id="9" name="TextBox 8">
              <a:extLst>
                <a:ext uri="{FF2B5EF4-FFF2-40B4-BE49-F238E27FC236}">
                  <a16:creationId xmlns:a16="http://schemas.microsoft.com/office/drawing/2014/main" id="{E0061776-5702-F448-A80F-4FBB525429A7}"/>
                </a:ext>
              </a:extLst>
            </p:cNvPr>
            <p:cNvSpPr txBox="1"/>
            <p:nvPr/>
          </p:nvSpPr>
          <p:spPr>
            <a:xfrm>
              <a:off x="7560404" y="6426186"/>
              <a:ext cx="5146769" cy="261610"/>
            </a:xfrm>
            <a:prstGeom prst="rect">
              <a:avLst/>
            </a:prstGeom>
            <a:noFill/>
          </p:spPr>
          <p:txBody>
            <a:bodyPr wrap="square" rtlCol="0">
              <a:spAutoFit/>
            </a:bodyPr>
            <a:lstStyle/>
            <a:p>
              <a:pPr algn="ctr"/>
              <a:r>
                <a:rPr lang="en-US" sz="1050" dirty="0">
                  <a:hlinkClick r:id="rId4"/>
                </a:rPr>
                <a:t>https://www.psi.ch/en/niag/what-is-neutron-imaging</a:t>
              </a:r>
              <a:endParaRPr lang="en-US" sz="1050" dirty="0"/>
            </a:p>
          </p:txBody>
        </p:sp>
      </p:grpSp>
      <p:sp>
        <p:nvSpPr>
          <p:cNvPr id="3" name="TextBox 2">
            <a:extLst>
              <a:ext uri="{FF2B5EF4-FFF2-40B4-BE49-F238E27FC236}">
                <a16:creationId xmlns:a16="http://schemas.microsoft.com/office/drawing/2014/main" id="{D81549C6-4526-DA48-A399-304F0041B5F7}"/>
              </a:ext>
            </a:extLst>
          </p:cNvPr>
          <p:cNvSpPr txBox="1"/>
          <p:nvPr/>
        </p:nvSpPr>
        <p:spPr>
          <a:xfrm>
            <a:off x="5725501" y="2601713"/>
            <a:ext cx="6211804" cy="2031325"/>
          </a:xfrm>
          <a:prstGeom prst="rect">
            <a:avLst/>
          </a:prstGeom>
          <a:solidFill>
            <a:schemeClr val="bg1"/>
          </a:solidFill>
          <a:ln>
            <a:solidFill>
              <a:schemeClr val="tx1"/>
            </a:solidFill>
          </a:ln>
        </p:spPr>
        <p:txBody>
          <a:bodyPr wrap="square" rtlCol="0">
            <a:spAutoFit/>
          </a:bodyPr>
          <a:lstStyle/>
          <a:p>
            <a:pPr marL="283464" indent="-285750" algn="l">
              <a:spcAft>
                <a:spcPts val="1200"/>
              </a:spcAft>
              <a:buFont typeface="Arial" panose="020B0604020202020204" pitchFamily="34" charset="0"/>
              <a:buChar char="•"/>
            </a:pPr>
            <a:r>
              <a:rPr lang="en-US" sz="2400" b="1" dirty="0">
                <a:solidFill>
                  <a:schemeClr val="tx2"/>
                </a:solidFill>
                <a:latin typeface="+mn-lt"/>
              </a:rPr>
              <a:t>Non-destructive</a:t>
            </a:r>
          </a:p>
          <a:p>
            <a:pPr marL="283464" indent="-285750" algn="l">
              <a:spcAft>
                <a:spcPts val="1200"/>
              </a:spcAft>
              <a:buFont typeface="Arial" panose="020B0604020202020204" pitchFamily="34" charset="0"/>
              <a:buChar char="•"/>
            </a:pPr>
            <a:r>
              <a:rPr lang="en-US" sz="2400" b="1" dirty="0">
                <a:solidFill>
                  <a:schemeClr val="tx2"/>
                </a:solidFill>
                <a:latin typeface="+mn-lt"/>
              </a:rPr>
              <a:t>High penetration depth</a:t>
            </a:r>
          </a:p>
          <a:p>
            <a:pPr marL="283464" indent="-285750" algn="l">
              <a:spcAft>
                <a:spcPts val="1200"/>
              </a:spcAft>
              <a:buFont typeface="Arial" panose="020B0604020202020204" pitchFamily="34" charset="0"/>
              <a:buChar char="•"/>
            </a:pPr>
            <a:r>
              <a:rPr lang="en-US" sz="2400" b="1" dirty="0">
                <a:solidFill>
                  <a:schemeClr val="tx2"/>
                </a:solidFill>
                <a:latin typeface="+mn-lt"/>
              </a:rPr>
              <a:t>Sensitive to light elements (H, Li, etc.)</a:t>
            </a:r>
          </a:p>
          <a:p>
            <a:pPr marL="283464" indent="-285750" algn="l">
              <a:spcAft>
                <a:spcPts val="1200"/>
              </a:spcAft>
              <a:buFont typeface="Arial" panose="020B0604020202020204" pitchFamily="34" charset="0"/>
              <a:buChar char="•"/>
            </a:pPr>
            <a:r>
              <a:rPr lang="en-US" sz="2400" b="1" dirty="0">
                <a:solidFill>
                  <a:schemeClr val="tx2"/>
                </a:solidFill>
                <a:latin typeface="+mn-lt"/>
              </a:rPr>
              <a:t>Isotopic contrast</a:t>
            </a:r>
          </a:p>
        </p:txBody>
      </p:sp>
    </p:spTree>
    <p:extLst>
      <p:ext uri="{BB962C8B-B14F-4D97-AF65-F5344CB8AC3E}">
        <p14:creationId xmlns:p14="http://schemas.microsoft.com/office/powerpoint/2010/main" val="1472583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age4image57076704">
            <a:extLst>
              <a:ext uri="{FF2B5EF4-FFF2-40B4-BE49-F238E27FC236}">
                <a16:creationId xmlns:a16="http://schemas.microsoft.com/office/drawing/2014/main" id="{65B097D1-7BBD-E1EC-FA6B-279D9935D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634" y="488632"/>
            <a:ext cx="3461956" cy="403281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picture containing indoor, animal, invertebrate, sitting&#10;&#10;Description automatically generated">
            <a:extLst>
              <a:ext uri="{FF2B5EF4-FFF2-40B4-BE49-F238E27FC236}">
                <a16:creationId xmlns:a16="http://schemas.microsoft.com/office/drawing/2014/main" id="{F8531F21-8810-1E3D-BC5B-1AA3D18F84DD}"/>
              </a:ext>
            </a:extLst>
          </p:cNvPr>
          <p:cNvPicPr>
            <a:picLocks noChangeAspect="1"/>
          </p:cNvPicPr>
          <p:nvPr/>
        </p:nvPicPr>
        <p:blipFill>
          <a:blip r:embed="rId4"/>
          <a:stretch>
            <a:fillRect/>
          </a:stretch>
        </p:blipFill>
        <p:spPr>
          <a:xfrm>
            <a:off x="9467128" y="307493"/>
            <a:ext cx="2465221" cy="1848915"/>
          </a:xfrm>
          <a:prstGeom prst="rect">
            <a:avLst/>
          </a:prstGeom>
        </p:spPr>
      </p:pic>
      <p:grpSp>
        <p:nvGrpSpPr>
          <p:cNvPr id="6" name="Group 5">
            <a:extLst>
              <a:ext uri="{FF2B5EF4-FFF2-40B4-BE49-F238E27FC236}">
                <a16:creationId xmlns:a16="http://schemas.microsoft.com/office/drawing/2014/main" id="{97BD54C1-6ABB-E8ED-40DA-4A2915EE7932}"/>
              </a:ext>
            </a:extLst>
          </p:cNvPr>
          <p:cNvGrpSpPr/>
          <p:nvPr/>
        </p:nvGrpSpPr>
        <p:grpSpPr>
          <a:xfrm>
            <a:off x="5470519" y="1771482"/>
            <a:ext cx="6195388" cy="4360981"/>
            <a:chOff x="-540478" y="689750"/>
            <a:chExt cx="9501428" cy="5310721"/>
          </a:xfrm>
        </p:grpSpPr>
        <p:grpSp>
          <p:nvGrpSpPr>
            <p:cNvPr id="7" name="Group 6">
              <a:extLst>
                <a:ext uri="{FF2B5EF4-FFF2-40B4-BE49-F238E27FC236}">
                  <a16:creationId xmlns:a16="http://schemas.microsoft.com/office/drawing/2014/main" id="{EF09176E-4118-F24F-AE04-99684379AE37}"/>
                </a:ext>
              </a:extLst>
            </p:cNvPr>
            <p:cNvGrpSpPr/>
            <p:nvPr/>
          </p:nvGrpSpPr>
          <p:grpSpPr>
            <a:xfrm>
              <a:off x="-540478" y="689750"/>
              <a:ext cx="9501428" cy="5310721"/>
              <a:chOff x="-540478" y="689750"/>
              <a:chExt cx="9501428" cy="5310721"/>
            </a:xfrm>
          </p:grpSpPr>
          <p:grpSp>
            <p:nvGrpSpPr>
              <p:cNvPr id="9" name="Group 8">
                <a:extLst>
                  <a:ext uri="{FF2B5EF4-FFF2-40B4-BE49-F238E27FC236}">
                    <a16:creationId xmlns:a16="http://schemas.microsoft.com/office/drawing/2014/main" id="{03B02D1C-58E9-22F1-6A9E-354B975BF5D2}"/>
                  </a:ext>
                </a:extLst>
              </p:cNvPr>
              <p:cNvGrpSpPr/>
              <p:nvPr/>
            </p:nvGrpSpPr>
            <p:grpSpPr>
              <a:xfrm>
                <a:off x="-540478" y="689750"/>
                <a:ext cx="8744378" cy="4899960"/>
                <a:chOff x="-285598" y="1225764"/>
                <a:chExt cx="7955591" cy="4434375"/>
              </a:xfrm>
            </p:grpSpPr>
            <p:pic>
              <p:nvPicPr>
                <p:cNvPr id="14" name="Picture 2">
                  <a:extLst>
                    <a:ext uri="{FF2B5EF4-FFF2-40B4-BE49-F238E27FC236}">
                      <a16:creationId xmlns:a16="http://schemas.microsoft.com/office/drawing/2014/main" id="{CC6BB63E-B757-60C0-5114-8053B3BAD35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3813663" y="3430123"/>
                  <a:ext cx="1849014" cy="246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AFA1245B-C711-7911-4EE2-A9FF01213838}"/>
                    </a:ext>
                  </a:extLst>
                </p:cNvPr>
                <p:cNvSpPr txBox="1"/>
                <p:nvPr/>
              </p:nvSpPr>
              <p:spPr>
                <a:xfrm>
                  <a:off x="3474123" y="5290807"/>
                  <a:ext cx="518091" cy="369332"/>
                </a:xfrm>
                <a:prstGeom prst="rect">
                  <a:avLst/>
                </a:prstGeom>
                <a:noFill/>
              </p:spPr>
              <p:txBody>
                <a:bodyPr wrap="none" rtlCol="0">
                  <a:spAutoFit/>
                </a:bodyPr>
                <a:lstStyle/>
                <a:p>
                  <a:r>
                    <a:rPr lang="en-US" dirty="0"/>
                    <a:t>NR</a:t>
                  </a:r>
                </a:p>
              </p:txBody>
            </p:sp>
            <p:grpSp>
              <p:nvGrpSpPr>
                <p:cNvPr id="16" name="Group 15">
                  <a:extLst>
                    <a:ext uri="{FF2B5EF4-FFF2-40B4-BE49-F238E27FC236}">
                      <a16:creationId xmlns:a16="http://schemas.microsoft.com/office/drawing/2014/main" id="{2B78790B-BF53-B342-12A9-E7DB9957E9F4}"/>
                    </a:ext>
                  </a:extLst>
                </p:cNvPr>
                <p:cNvGrpSpPr/>
                <p:nvPr/>
              </p:nvGrpSpPr>
              <p:grpSpPr>
                <a:xfrm>
                  <a:off x="-285598" y="1225764"/>
                  <a:ext cx="5280502" cy="2507017"/>
                  <a:chOff x="-531530" y="741293"/>
                  <a:chExt cx="5280502" cy="2507017"/>
                </a:xfrm>
              </p:grpSpPr>
              <p:grpSp>
                <p:nvGrpSpPr>
                  <p:cNvPr id="28" name="Group 27">
                    <a:extLst>
                      <a:ext uri="{FF2B5EF4-FFF2-40B4-BE49-F238E27FC236}">
                        <a16:creationId xmlns:a16="http://schemas.microsoft.com/office/drawing/2014/main" id="{70A33561-9A56-EAD0-675C-02F73C0DEF3C}"/>
                      </a:ext>
                    </a:extLst>
                  </p:cNvPr>
                  <p:cNvGrpSpPr/>
                  <p:nvPr/>
                </p:nvGrpSpPr>
                <p:grpSpPr>
                  <a:xfrm>
                    <a:off x="-531530" y="741293"/>
                    <a:ext cx="5280502" cy="2507017"/>
                    <a:chOff x="2114460" y="253596"/>
                    <a:chExt cx="6475967" cy="2918303"/>
                  </a:xfrm>
                </p:grpSpPr>
                <p:pic>
                  <p:nvPicPr>
                    <p:cNvPr id="30" name="Picture 2" descr="G:\Tissue Pics 2-2-11\DSC_0023.JPG">
                      <a:extLst>
                        <a:ext uri="{FF2B5EF4-FFF2-40B4-BE49-F238E27FC236}">
                          <a16:creationId xmlns:a16="http://schemas.microsoft.com/office/drawing/2014/main" id="{04B1F7C4-544D-2F26-9784-CEE1F583286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r="10954" b="47444"/>
                    <a:stretch/>
                  </p:blipFill>
                  <p:spPr bwMode="auto">
                    <a:xfrm>
                      <a:off x="3579044" y="1033155"/>
                      <a:ext cx="4940273" cy="193881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2A555E40-D497-755A-5DF9-EE614B5CA53C}"/>
                        </a:ext>
                      </a:extLst>
                    </p:cNvPr>
                    <p:cNvCxnSpPr>
                      <a:cxnSpLocks/>
                      <a:stCxn id="31" idx="2"/>
                    </p:cNvCxnSpPr>
                    <p:nvPr/>
                  </p:nvCxnSpPr>
                  <p:spPr>
                    <a:xfrm flipH="1">
                      <a:off x="6959603" y="748184"/>
                      <a:ext cx="833706" cy="6234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60E3B3A-B674-5467-BFCC-62DEB04C5395}"/>
                        </a:ext>
                      </a:extLst>
                    </p:cNvPr>
                    <p:cNvCxnSpPr/>
                    <p:nvPr/>
                  </p:nvCxnSpPr>
                  <p:spPr>
                    <a:xfrm>
                      <a:off x="6175257" y="672531"/>
                      <a:ext cx="0" cy="10730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F7048E1-87FB-7994-69DC-C9A0F1B678A6}"/>
                        </a:ext>
                      </a:extLst>
                    </p:cNvPr>
                    <p:cNvSpPr txBox="1"/>
                    <p:nvPr/>
                  </p:nvSpPr>
                  <p:spPr>
                    <a:xfrm>
                      <a:off x="5286544" y="253596"/>
                      <a:ext cx="1876769" cy="473805"/>
                    </a:xfrm>
                    <a:prstGeom prst="rect">
                      <a:avLst/>
                    </a:prstGeom>
                    <a:noFill/>
                  </p:spPr>
                  <p:txBody>
                    <a:bodyPr wrap="none" rtlCol="0">
                      <a:spAutoFit/>
                    </a:bodyPr>
                    <a:lstStyle>
                      <a:defPPr>
                        <a:defRPr lang="en-US"/>
                      </a:defPPr>
                      <a:lvl1pPr>
                        <a:defRPr>
                          <a:highlight>
                            <a:srgbClr val="C0C0C0"/>
                          </a:highlight>
                          <a:latin typeface="+mn-lt"/>
                          <a:cs typeface="Arial" pitchFamily="34" charset="0"/>
                        </a:defRPr>
                      </a:lvl1pPr>
                    </a:lstStyle>
                    <a:p>
                      <a:r>
                        <a:rPr lang="en-US" dirty="0"/>
                        <a:t>Medulla</a:t>
                      </a:r>
                    </a:p>
                  </p:txBody>
                </p:sp>
                <p:sp>
                  <p:nvSpPr>
                    <p:cNvPr id="35" name="TextBox 34">
                      <a:extLst>
                        <a:ext uri="{FF2B5EF4-FFF2-40B4-BE49-F238E27FC236}">
                          <a16:creationId xmlns:a16="http://schemas.microsoft.com/office/drawing/2014/main" id="{4F6BE9DC-2505-6B49-86B8-BE819B7680B6}"/>
                        </a:ext>
                      </a:extLst>
                    </p:cNvPr>
                    <p:cNvSpPr txBox="1"/>
                    <p:nvPr/>
                  </p:nvSpPr>
                  <p:spPr>
                    <a:xfrm>
                      <a:off x="3431290" y="452836"/>
                      <a:ext cx="1906942" cy="473805"/>
                    </a:xfrm>
                    <a:prstGeom prst="rect">
                      <a:avLst/>
                    </a:prstGeom>
                    <a:noFill/>
                  </p:spPr>
                  <p:txBody>
                    <a:bodyPr wrap="none" rtlCol="0">
                      <a:spAutoFit/>
                    </a:bodyPr>
                    <a:lstStyle/>
                    <a:p>
                      <a:r>
                        <a:rPr lang="en-US" dirty="0">
                          <a:highlight>
                            <a:srgbClr val="C0C0C0"/>
                          </a:highlight>
                          <a:latin typeface="+mn-lt"/>
                          <a:cs typeface="Arial" pitchFamily="34" charset="0"/>
                        </a:rPr>
                        <a:t>Capsule</a:t>
                      </a:r>
                    </a:p>
                  </p:txBody>
                </p:sp>
                <p:cxnSp>
                  <p:nvCxnSpPr>
                    <p:cNvPr id="36" name="Straight Arrow Connector 35">
                      <a:extLst>
                        <a:ext uri="{FF2B5EF4-FFF2-40B4-BE49-F238E27FC236}">
                          <a16:creationId xmlns:a16="http://schemas.microsoft.com/office/drawing/2014/main" id="{EB36C780-37C0-8001-23B3-AA7603B8D77C}"/>
                        </a:ext>
                      </a:extLst>
                    </p:cNvPr>
                    <p:cNvCxnSpPr/>
                    <p:nvPr/>
                  </p:nvCxnSpPr>
                  <p:spPr>
                    <a:xfrm>
                      <a:off x="4622799" y="867266"/>
                      <a:ext cx="633968" cy="5466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3862C53-3916-A943-7372-60E9C084B9F2}"/>
                        </a:ext>
                      </a:extLst>
                    </p:cNvPr>
                    <p:cNvSpPr txBox="1"/>
                    <p:nvPr/>
                  </p:nvSpPr>
                  <p:spPr>
                    <a:xfrm>
                      <a:off x="2114460" y="1479593"/>
                      <a:ext cx="3103821" cy="829157"/>
                    </a:xfrm>
                    <a:prstGeom prst="rect">
                      <a:avLst/>
                    </a:prstGeom>
                    <a:noFill/>
                  </p:spPr>
                  <p:txBody>
                    <a:bodyPr wrap="square" rtlCol="0">
                      <a:spAutoFit/>
                    </a:bodyPr>
                    <a:lstStyle/>
                    <a:p>
                      <a:pPr algn="ctr"/>
                      <a:r>
                        <a:rPr lang="en-US" dirty="0">
                          <a:highlight>
                            <a:srgbClr val="C0C0C0"/>
                          </a:highlight>
                          <a:latin typeface="+mn-lt"/>
                          <a:cs typeface="Arial" pitchFamily="34" charset="0"/>
                        </a:rPr>
                        <a:t>Fat in the renal sinus</a:t>
                      </a:r>
                    </a:p>
                  </p:txBody>
                </p:sp>
                <p:cxnSp>
                  <p:nvCxnSpPr>
                    <p:cNvPr id="38" name="Straight Arrow Connector 37">
                      <a:extLst>
                        <a:ext uri="{FF2B5EF4-FFF2-40B4-BE49-F238E27FC236}">
                          <a16:creationId xmlns:a16="http://schemas.microsoft.com/office/drawing/2014/main" id="{F75DCBA1-30A3-6DBB-EF64-4B1D419A8683}"/>
                        </a:ext>
                      </a:extLst>
                    </p:cNvPr>
                    <p:cNvCxnSpPr/>
                    <p:nvPr/>
                  </p:nvCxnSpPr>
                  <p:spPr>
                    <a:xfrm>
                      <a:off x="4656666" y="1745567"/>
                      <a:ext cx="1363134" cy="4642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B89620D-CE5E-A6F5-004A-71F410015F3A}"/>
                        </a:ext>
                      </a:extLst>
                    </p:cNvPr>
                    <p:cNvSpPr txBox="1"/>
                    <p:nvPr/>
                  </p:nvSpPr>
                  <p:spPr>
                    <a:xfrm>
                      <a:off x="3077124" y="2698094"/>
                      <a:ext cx="2805283" cy="473805"/>
                    </a:xfrm>
                    <a:prstGeom prst="rect">
                      <a:avLst/>
                    </a:prstGeom>
                    <a:noFill/>
                  </p:spPr>
                  <p:txBody>
                    <a:bodyPr wrap="square" rtlCol="0">
                      <a:spAutoFit/>
                    </a:bodyPr>
                    <a:lstStyle>
                      <a:defPPr>
                        <a:defRPr lang="en-US"/>
                      </a:defPPr>
                      <a:lvl1pPr algn="ctr">
                        <a:defRPr>
                          <a:highlight>
                            <a:srgbClr val="C0C0C0"/>
                          </a:highlight>
                          <a:latin typeface="+mn-lt"/>
                          <a:cs typeface="Arial" pitchFamily="34" charset="0"/>
                        </a:defRPr>
                      </a:lvl1pPr>
                    </a:lstStyle>
                    <a:p>
                      <a:r>
                        <a:rPr lang="en-US" dirty="0"/>
                        <a:t>Renal Pelvis</a:t>
                      </a:r>
                    </a:p>
                  </p:txBody>
                </p:sp>
                <p:cxnSp>
                  <p:nvCxnSpPr>
                    <p:cNvPr id="40" name="Straight Arrow Connector 39">
                      <a:extLst>
                        <a:ext uri="{FF2B5EF4-FFF2-40B4-BE49-F238E27FC236}">
                          <a16:creationId xmlns:a16="http://schemas.microsoft.com/office/drawing/2014/main" id="{ADAA1D39-11A2-32C5-7FCA-63FCBCF79B21}"/>
                        </a:ext>
                      </a:extLst>
                    </p:cNvPr>
                    <p:cNvCxnSpPr>
                      <a:cxnSpLocks/>
                    </p:cNvCxnSpPr>
                    <p:nvPr/>
                  </p:nvCxnSpPr>
                  <p:spPr>
                    <a:xfrm flipV="1">
                      <a:off x="5565051" y="2573867"/>
                      <a:ext cx="627141" cy="3136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7596F22-C553-A815-C7B2-948C15D1852D}"/>
                        </a:ext>
                      </a:extLst>
                    </p:cNvPr>
                    <p:cNvSpPr txBox="1"/>
                    <p:nvPr/>
                  </p:nvSpPr>
                  <p:spPr>
                    <a:xfrm>
                      <a:off x="6996189" y="274380"/>
                      <a:ext cx="1594238" cy="473804"/>
                    </a:xfrm>
                    <a:prstGeom prst="rect">
                      <a:avLst/>
                    </a:prstGeom>
                    <a:noFill/>
                  </p:spPr>
                  <p:txBody>
                    <a:bodyPr wrap="none" rtlCol="0">
                      <a:spAutoFit/>
                    </a:bodyPr>
                    <a:lstStyle>
                      <a:defPPr>
                        <a:defRPr lang="en-US"/>
                      </a:defPPr>
                      <a:lvl1pPr>
                        <a:defRPr>
                          <a:highlight>
                            <a:srgbClr val="C0C0C0"/>
                          </a:highlight>
                          <a:latin typeface="+mn-lt"/>
                          <a:cs typeface="Arial" pitchFamily="34" charset="0"/>
                        </a:defRPr>
                      </a:lvl1pPr>
                    </a:lstStyle>
                    <a:p>
                      <a:r>
                        <a:rPr lang="en-US" dirty="0"/>
                        <a:t>Cortex</a:t>
                      </a:r>
                    </a:p>
                  </p:txBody>
                </p:sp>
              </p:grpSp>
              <p:sp>
                <p:nvSpPr>
                  <p:cNvPr id="29" name="TextBox 28">
                    <a:extLst>
                      <a:ext uri="{FF2B5EF4-FFF2-40B4-BE49-F238E27FC236}">
                        <a16:creationId xmlns:a16="http://schemas.microsoft.com/office/drawing/2014/main" id="{19F1DBDB-1D34-1683-4CB0-BE07349A4814}"/>
                      </a:ext>
                    </a:extLst>
                  </p:cNvPr>
                  <p:cNvSpPr txBox="1"/>
                  <p:nvPr/>
                </p:nvSpPr>
                <p:spPr>
                  <a:xfrm>
                    <a:off x="647700" y="1401459"/>
                    <a:ext cx="381000" cy="523220"/>
                  </a:xfrm>
                  <a:prstGeom prst="rect">
                    <a:avLst/>
                  </a:prstGeom>
                  <a:noFill/>
                </p:spPr>
                <p:txBody>
                  <a:bodyPr wrap="square" rtlCol="0">
                    <a:spAutoFit/>
                  </a:bodyPr>
                  <a:lstStyle/>
                  <a:p>
                    <a:r>
                      <a:rPr lang="en-US" sz="2800" b="1" dirty="0">
                        <a:solidFill>
                          <a:schemeClr val="bg1"/>
                        </a:solidFill>
                        <a:latin typeface="Comic Sans MS" pitchFamily="66" charset="0"/>
                      </a:rPr>
                      <a:t>A</a:t>
                    </a:r>
                  </a:p>
                </p:txBody>
              </p:sp>
            </p:grpSp>
            <p:grpSp>
              <p:nvGrpSpPr>
                <p:cNvPr id="17" name="Group 16">
                  <a:extLst>
                    <a:ext uri="{FF2B5EF4-FFF2-40B4-BE49-F238E27FC236}">
                      <a16:creationId xmlns:a16="http://schemas.microsoft.com/office/drawing/2014/main" id="{6DB779F0-8D36-A078-6BD9-DE41357A6751}"/>
                    </a:ext>
                  </a:extLst>
                </p:cNvPr>
                <p:cNvGrpSpPr/>
                <p:nvPr/>
              </p:nvGrpSpPr>
              <p:grpSpPr>
                <a:xfrm>
                  <a:off x="899391" y="3733193"/>
                  <a:ext cx="2438871" cy="1891853"/>
                  <a:chOff x="899391" y="3733193"/>
                  <a:chExt cx="2438871" cy="1891853"/>
                </a:xfrm>
              </p:grpSpPr>
              <p:pic>
                <p:nvPicPr>
                  <p:cNvPr id="24" name="Picture 2">
                    <a:extLst>
                      <a:ext uri="{FF2B5EF4-FFF2-40B4-BE49-F238E27FC236}">
                        <a16:creationId xmlns:a16="http://schemas.microsoft.com/office/drawing/2014/main" id="{54A2B451-E6C4-6042-3B0C-C8A5C5B8272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71" t="3277" b="3497"/>
                  <a:stretch/>
                </p:blipFill>
                <p:spPr bwMode="auto">
                  <a:xfrm>
                    <a:off x="931263" y="3740114"/>
                    <a:ext cx="2406999" cy="184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24">
                    <a:extLst>
                      <a:ext uri="{FF2B5EF4-FFF2-40B4-BE49-F238E27FC236}">
                        <a16:creationId xmlns:a16="http://schemas.microsoft.com/office/drawing/2014/main" id="{EB45CA0A-0E73-014A-A512-BF83867A1091}"/>
                      </a:ext>
                    </a:extLst>
                  </p:cNvPr>
                  <p:cNvGrpSpPr/>
                  <p:nvPr/>
                </p:nvGrpSpPr>
                <p:grpSpPr>
                  <a:xfrm>
                    <a:off x="899391" y="3733193"/>
                    <a:ext cx="611363" cy="1891853"/>
                    <a:chOff x="704012" y="3286509"/>
                    <a:chExt cx="600619" cy="1891853"/>
                  </a:xfrm>
                </p:grpSpPr>
                <p:sp>
                  <p:nvSpPr>
                    <p:cNvPr id="26" name="TextBox 25">
                      <a:extLst>
                        <a:ext uri="{FF2B5EF4-FFF2-40B4-BE49-F238E27FC236}">
                          <a16:creationId xmlns:a16="http://schemas.microsoft.com/office/drawing/2014/main" id="{6BCC9E2C-6C46-2148-9E22-51265D9B4CA1}"/>
                        </a:ext>
                      </a:extLst>
                    </p:cNvPr>
                    <p:cNvSpPr txBox="1"/>
                    <p:nvPr/>
                  </p:nvSpPr>
                  <p:spPr>
                    <a:xfrm>
                      <a:off x="704012" y="4844123"/>
                      <a:ext cx="600619" cy="334239"/>
                    </a:xfrm>
                    <a:prstGeom prst="rect">
                      <a:avLst/>
                    </a:prstGeom>
                    <a:noFill/>
                  </p:spPr>
                  <p:txBody>
                    <a:bodyPr wrap="none" rtlCol="0">
                      <a:spAutoFit/>
                    </a:bodyPr>
                    <a:lstStyle/>
                    <a:p>
                      <a:r>
                        <a:rPr lang="en-US" dirty="0">
                          <a:solidFill>
                            <a:schemeClr val="bg1"/>
                          </a:solidFill>
                        </a:rPr>
                        <a:t>MRI </a:t>
                      </a:r>
                    </a:p>
                  </p:txBody>
                </p:sp>
                <p:sp>
                  <p:nvSpPr>
                    <p:cNvPr id="27" name="TextBox 26">
                      <a:extLst>
                        <a:ext uri="{FF2B5EF4-FFF2-40B4-BE49-F238E27FC236}">
                          <a16:creationId xmlns:a16="http://schemas.microsoft.com/office/drawing/2014/main" id="{7D1DDCE8-68B0-E865-78AE-96F7E4575894}"/>
                        </a:ext>
                      </a:extLst>
                    </p:cNvPr>
                    <p:cNvSpPr txBox="1"/>
                    <p:nvPr/>
                  </p:nvSpPr>
                  <p:spPr>
                    <a:xfrm>
                      <a:off x="743892" y="3286509"/>
                      <a:ext cx="381000" cy="523220"/>
                    </a:xfrm>
                    <a:prstGeom prst="rect">
                      <a:avLst/>
                    </a:prstGeom>
                    <a:noFill/>
                  </p:spPr>
                  <p:txBody>
                    <a:bodyPr wrap="square" rtlCol="0">
                      <a:spAutoFit/>
                    </a:bodyPr>
                    <a:lstStyle/>
                    <a:p>
                      <a:r>
                        <a:rPr lang="en-US" sz="2800" b="1" dirty="0">
                          <a:solidFill>
                            <a:schemeClr val="bg1"/>
                          </a:solidFill>
                          <a:latin typeface="Comic Sans MS" pitchFamily="66" charset="0"/>
                        </a:rPr>
                        <a:t>C</a:t>
                      </a:r>
                    </a:p>
                  </p:txBody>
                </p:sp>
              </p:grpSp>
            </p:grpSp>
            <p:sp>
              <p:nvSpPr>
                <p:cNvPr id="18" name="TextBox 17">
                  <a:extLst>
                    <a:ext uri="{FF2B5EF4-FFF2-40B4-BE49-F238E27FC236}">
                      <a16:creationId xmlns:a16="http://schemas.microsoft.com/office/drawing/2014/main" id="{149EBC55-E47E-BD4D-F035-D43C93F52FF1}"/>
                    </a:ext>
                  </a:extLst>
                </p:cNvPr>
                <p:cNvSpPr txBox="1"/>
                <p:nvPr/>
              </p:nvSpPr>
              <p:spPr>
                <a:xfrm>
                  <a:off x="3489769" y="3740114"/>
                  <a:ext cx="381000" cy="523220"/>
                </a:xfrm>
                <a:prstGeom prst="rect">
                  <a:avLst/>
                </a:prstGeom>
                <a:noFill/>
              </p:spPr>
              <p:txBody>
                <a:bodyPr wrap="square" rtlCol="0">
                  <a:spAutoFit/>
                </a:bodyPr>
                <a:lstStyle/>
                <a:p>
                  <a:r>
                    <a:rPr lang="en-US" sz="2800" b="1" dirty="0">
                      <a:latin typeface="Comic Sans MS" pitchFamily="66" charset="0"/>
                    </a:rPr>
                    <a:t>D</a:t>
                  </a:r>
                </a:p>
              </p:txBody>
            </p:sp>
            <p:grpSp>
              <p:nvGrpSpPr>
                <p:cNvPr id="19" name="Group 18">
                  <a:extLst>
                    <a:ext uri="{FF2B5EF4-FFF2-40B4-BE49-F238E27FC236}">
                      <a16:creationId xmlns:a16="http://schemas.microsoft.com/office/drawing/2014/main" id="{3BEF7A3B-DA91-FDB4-65CA-87FAE87D3568}"/>
                    </a:ext>
                  </a:extLst>
                </p:cNvPr>
                <p:cNvGrpSpPr/>
                <p:nvPr/>
              </p:nvGrpSpPr>
              <p:grpSpPr>
                <a:xfrm>
                  <a:off x="5067300" y="1870766"/>
                  <a:ext cx="2602693" cy="1741990"/>
                  <a:chOff x="4876800" y="1423499"/>
                  <a:chExt cx="2272775" cy="1660025"/>
                </a:xfrm>
              </p:grpSpPr>
              <p:grpSp>
                <p:nvGrpSpPr>
                  <p:cNvPr id="20" name="Group 19">
                    <a:extLst>
                      <a:ext uri="{FF2B5EF4-FFF2-40B4-BE49-F238E27FC236}">
                        <a16:creationId xmlns:a16="http://schemas.microsoft.com/office/drawing/2014/main" id="{154978B9-2EC6-C2F5-552F-2C9D6D042FFF}"/>
                      </a:ext>
                    </a:extLst>
                  </p:cNvPr>
                  <p:cNvGrpSpPr/>
                  <p:nvPr/>
                </p:nvGrpSpPr>
                <p:grpSpPr>
                  <a:xfrm>
                    <a:off x="4876800" y="1447028"/>
                    <a:ext cx="2272775" cy="1636496"/>
                    <a:chOff x="4535840" y="1426670"/>
                    <a:chExt cx="2272775" cy="1686130"/>
                  </a:xfrm>
                </p:grpSpPr>
                <p:pic>
                  <p:nvPicPr>
                    <p:cNvPr id="22" name="Picture 21">
                      <a:extLst>
                        <a:ext uri="{FF2B5EF4-FFF2-40B4-BE49-F238E27FC236}">
                          <a16:creationId xmlns:a16="http://schemas.microsoft.com/office/drawing/2014/main" id="{CCFB330E-B065-F980-11EB-D695596D74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5841" y="1426670"/>
                      <a:ext cx="2172114" cy="16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B0F80341-58DD-DF27-E5CA-B9D5875365B2}"/>
                        </a:ext>
                      </a:extLst>
                    </p:cNvPr>
                    <p:cNvSpPr txBox="1"/>
                    <p:nvPr/>
                  </p:nvSpPr>
                  <p:spPr>
                    <a:xfrm>
                      <a:off x="4535840" y="2713158"/>
                      <a:ext cx="2272775" cy="399642"/>
                    </a:xfrm>
                    <a:prstGeom prst="rect">
                      <a:avLst/>
                    </a:prstGeom>
                    <a:noFill/>
                  </p:spPr>
                  <p:txBody>
                    <a:bodyPr wrap="square" rtlCol="0">
                      <a:spAutoFit/>
                    </a:bodyPr>
                    <a:lstStyle/>
                    <a:p>
                      <a:r>
                        <a:rPr lang="en-US" dirty="0">
                          <a:solidFill>
                            <a:schemeClr val="bg1"/>
                          </a:solidFill>
                        </a:rPr>
                        <a:t>X-CT </a:t>
                      </a:r>
                    </a:p>
                  </p:txBody>
                </p:sp>
              </p:grpSp>
              <p:sp>
                <p:nvSpPr>
                  <p:cNvPr id="21" name="TextBox 20">
                    <a:extLst>
                      <a:ext uri="{FF2B5EF4-FFF2-40B4-BE49-F238E27FC236}">
                        <a16:creationId xmlns:a16="http://schemas.microsoft.com/office/drawing/2014/main" id="{2AB1AEAF-BDA4-67EA-2F5E-44926660AC31}"/>
                      </a:ext>
                    </a:extLst>
                  </p:cNvPr>
                  <p:cNvSpPr txBox="1"/>
                  <p:nvPr/>
                </p:nvSpPr>
                <p:spPr>
                  <a:xfrm>
                    <a:off x="4881489" y="1423499"/>
                    <a:ext cx="381000" cy="523220"/>
                  </a:xfrm>
                  <a:prstGeom prst="rect">
                    <a:avLst/>
                  </a:prstGeom>
                  <a:noFill/>
                </p:spPr>
                <p:txBody>
                  <a:bodyPr wrap="square" rtlCol="0">
                    <a:spAutoFit/>
                  </a:bodyPr>
                  <a:lstStyle/>
                  <a:p>
                    <a:r>
                      <a:rPr lang="en-US" sz="2800" b="1" dirty="0">
                        <a:solidFill>
                          <a:schemeClr val="bg1"/>
                        </a:solidFill>
                        <a:latin typeface="Comic Sans MS" pitchFamily="66" charset="0"/>
                      </a:rPr>
                      <a:t>B</a:t>
                    </a:r>
                  </a:p>
                </p:txBody>
              </p:sp>
            </p:grpSp>
          </p:grpSp>
          <p:sp>
            <p:nvSpPr>
              <p:cNvPr id="10" name="Rectangle 9">
                <a:extLst>
                  <a:ext uri="{FF2B5EF4-FFF2-40B4-BE49-F238E27FC236}">
                    <a16:creationId xmlns:a16="http://schemas.microsoft.com/office/drawing/2014/main" id="{82DFD75B-5C49-2C0D-F6AF-1BCAE1D69B04}"/>
                  </a:ext>
                </a:extLst>
              </p:cNvPr>
              <p:cNvSpPr/>
              <p:nvPr/>
            </p:nvSpPr>
            <p:spPr>
              <a:xfrm>
                <a:off x="5601279" y="4046248"/>
                <a:ext cx="685800" cy="678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2362801E-A963-7097-46C7-2BDB64F417A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6511" t="2378" r="36493" b="71814"/>
              <a:stretch/>
            </p:blipFill>
            <p:spPr bwMode="auto">
              <a:xfrm rot="5400000">
                <a:off x="6484201" y="3523721"/>
                <a:ext cx="2571190" cy="2382309"/>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2" name="Straight Connector 11">
                <a:extLst>
                  <a:ext uri="{FF2B5EF4-FFF2-40B4-BE49-F238E27FC236}">
                    <a16:creationId xmlns:a16="http://schemas.microsoft.com/office/drawing/2014/main" id="{482C8452-D5AA-5959-1778-1B296EDAEA0A}"/>
                  </a:ext>
                </a:extLst>
              </p:cNvPr>
              <p:cNvCxnSpPr/>
              <p:nvPr/>
            </p:nvCxnSpPr>
            <p:spPr>
              <a:xfrm flipV="1">
                <a:off x="6287079" y="3429280"/>
                <a:ext cx="271426" cy="6169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AB0744-7315-DF4A-1065-56147EFD5183}"/>
                  </a:ext>
                </a:extLst>
              </p:cNvPr>
              <p:cNvCxnSpPr/>
              <p:nvPr/>
            </p:nvCxnSpPr>
            <p:spPr>
              <a:xfrm flipH="1" flipV="1">
                <a:off x="6287080" y="4724401"/>
                <a:ext cx="271425" cy="12760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20E0397-1805-1A7E-4447-03D953B6FEDD}"/>
                </a:ext>
              </a:extLst>
            </p:cNvPr>
            <p:cNvSpPr txBox="1"/>
            <p:nvPr/>
          </p:nvSpPr>
          <p:spPr>
            <a:xfrm>
              <a:off x="6578642" y="5589710"/>
              <a:ext cx="518091" cy="369332"/>
            </a:xfrm>
            <a:prstGeom prst="rect">
              <a:avLst/>
            </a:prstGeom>
            <a:noFill/>
          </p:spPr>
          <p:txBody>
            <a:bodyPr wrap="none" rtlCol="0">
              <a:spAutoFit/>
            </a:bodyPr>
            <a:lstStyle/>
            <a:p>
              <a:r>
                <a:rPr lang="en-US" dirty="0">
                  <a:solidFill>
                    <a:schemeClr val="bg1"/>
                  </a:solidFill>
                </a:rPr>
                <a:t>NR</a:t>
              </a:r>
            </a:p>
          </p:txBody>
        </p:sp>
      </p:grpSp>
      <p:sp>
        <p:nvSpPr>
          <p:cNvPr id="41" name="TextBox 40">
            <a:extLst>
              <a:ext uri="{FF2B5EF4-FFF2-40B4-BE49-F238E27FC236}">
                <a16:creationId xmlns:a16="http://schemas.microsoft.com/office/drawing/2014/main" id="{7C73F102-80DD-E454-3029-415C06AE75EA}"/>
              </a:ext>
            </a:extLst>
          </p:cNvPr>
          <p:cNvSpPr txBox="1"/>
          <p:nvPr/>
        </p:nvSpPr>
        <p:spPr>
          <a:xfrm>
            <a:off x="232490" y="4493733"/>
            <a:ext cx="6012779" cy="2031325"/>
          </a:xfrm>
          <a:prstGeom prst="rect">
            <a:avLst/>
          </a:prstGeom>
          <a:noFill/>
        </p:spPr>
        <p:txBody>
          <a:bodyPr wrap="square">
            <a:spAutoFit/>
          </a:bodyPr>
          <a:lstStyle/>
          <a:p>
            <a:pPr algn="just"/>
            <a:r>
              <a:rPr lang="en-US" sz="1800" b="1" dirty="0">
                <a:effectLst/>
                <a:latin typeface="+mn-lt"/>
              </a:rPr>
              <a:t>*Neutron radiograph of feline metastatic breast cancer in lungs. </a:t>
            </a:r>
            <a:r>
              <a:rPr lang="en-US" sz="1800" dirty="0">
                <a:effectLst/>
                <a:latin typeface="+mn-lt"/>
              </a:rPr>
              <a:t>(A) Photograph, (B) H&amp;E stained section, (C) neutron </a:t>
            </a:r>
            <a:r>
              <a:rPr lang="en-US" sz="1800" dirty="0" err="1">
                <a:effectLst/>
                <a:latin typeface="+mn-lt"/>
              </a:rPr>
              <a:t>radiograp</a:t>
            </a:r>
            <a:r>
              <a:rPr lang="en-US" sz="1800" dirty="0">
                <a:effectLst/>
                <a:latin typeface="+mn-lt"/>
              </a:rPr>
              <a:t> in grey scale, and (D) neutron radiograph in color scale of 2-mm thick feline metastatic breast cancer in lungs. Grey and color scale bars represent neutron transmission in scale 0-100% . </a:t>
            </a:r>
            <a:endParaRPr lang="en-US" dirty="0">
              <a:latin typeface="+mn-lt"/>
            </a:endParaRPr>
          </a:p>
        </p:txBody>
      </p:sp>
      <p:sp>
        <p:nvSpPr>
          <p:cNvPr id="42" name="Title 3">
            <a:extLst>
              <a:ext uri="{FF2B5EF4-FFF2-40B4-BE49-F238E27FC236}">
                <a16:creationId xmlns:a16="http://schemas.microsoft.com/office/drawing/2014/main" id="{4165D0F1-F01F-CE8B-996F-22682C6FAC9A}"/>
              </a:ext>
            </a:extLst>
          </p:cNvPr>
          <p:cNvSpPr txBox="1">
            <a:spLocks/>
          </p:cNvSpPr>
          <p:nvPr/>
        </p:nvSpPr>
        <p:spPr bwMode="auto">
          <a:xfrm>
            <a:off x="295587" y="-14591"/>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b="1" dirty="0"/>
              <a:t>HFIR | MARS (CG-1D) </a:t>
            </a:r>
            <a:endParaRPr lang="en-US" dirty="0"/>
          </a:p>
        </p:txBody>
      </p:sp>
      <p:sp>
        <p:nvSpPr>
          <p:cNvPr id="43" name="TextBox 42">
            <a:extLst>
              <a:ext uri="{FF2B5EF4-FFF2-40B4-BE49-F238E27FC236}">
                <a16:creationId xmlns:a16="http://schemas.microsoft.com/office/drawing/2014/main" id="{09787673-17D5-5279-54C6-8217DAEB9696}"/>
              </a:ext>
            </a:extLst>
          </p:cNvPr>
          <p:cNvSpPr txBox="1"/>
          <p:nvPr/>
        </p:nvSpPr>
        <p:spPr>
          <a:xfrm>
            <a:off x="2579639" y="6447864"/>
            <a:ext cx="8546306" cy="341632"/>
          </a:xfrm>
          <a:prstGeom prst="rect">
            <a:avLst/>
          </a:prstGeom>
          <a:noFill/>
        </p:spPr>
        <p:txBody>
          <a:bodyPr wrap="square" rtlCol="0">
            <a:spAutoFit/>
          </a:bodyPr>
          <a:lstStyle/>
          <a:p>
            <a:pPr algn="l">
              <a:lnSpc>
                <a:spcPct val="90000"/>
              </a:lnSpc>
            </a:pPr>
            <a:r>
              <a:rPr lang="en-US" sz="900" dirty="0">
                <a:latin typeface="+mn-lt"/>
              </a:rPr>
              <a:t>*M. </a:t>
            </a:r>
            <a:r>
              <a:rPr lang="en-US" sz="900" dirty="0" err="1">
                <a:latin typeface="+mn-lt"/>
              </a:rPr>
              <a:t>Cekanova</a:t>
            </a:r>
            <a:r>
              <a:rPr lang="en-US" sz="900" dirty="0">
                <a:latin typeface="+mn-lt"/>
              </a:rPr>
              <a:t>, R. Donnell, H. </a:t>
            </a:r>
            <a:r>
              <a:rPr lang="en-US" sz="900" dirty="0" err="1">
                <a:latin typeface="+mn-lt"/>
              </a:rPr>
              <a:t>Bilheux</a:t>
            </a:r>
            <a:r>
              <a:rPr lang="en-US" sz="900" dirty="0">
                <a:latin typeface="+mn-lt"/>
              </a:rPr>
              <a:t> and J. -C. </a:t>
            </a:r>
            <a:r>
              <a:rPr lang="en-US" sz="900" dirty="0" err="1">
                <a:latin typeface="+mn-lt"/>
              </a:rPr>
              <a:t>Bilheux</a:t>
            </a:r>
            <a:r>
              <a:rPr lang="en-US" sz="900" dirty="0">
                <a:latin typeface="+mn-lt"/>
              </a:rPr>
              <a:t>, "Neutron imaging: Detection of cancer using animal model," Proceedings of the 2014 Biomedical Sciences and Engineering Conference, Oak Ridge, TN, USA, 2014, pp. 1-4, </a:t>
            </a:r>
            <a:r>
              <a:rPr lang="en-US" sz="900" dirty="0" err="1">
                <a:latin typeface="+mn-lt"/>
              </a:rPr>
              <a:t>doi</a:t>
            </a:r>
            <a:r>
              <a:rPr lang="en-US" sz="900" dirty="0">
                <a:latin typeface="+mn-lt"/>
              </a:rPr>
              <a:t>: 10.1109/BSEC.2014.6867752.</a:t>
            </a:r>
          </a:p>
        </p:txBody>
      </p:sp>
    </p:spTree>
    <p:extLst>
      <p:ext uri="{BB962C8B-B14F-4D97-AF65-F5344CB8AC3E}">
        <p14:creationId xmlns:p14="http://schemas.microsoft.com/office/powerpoint/2010/main" val="1103782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8370" y="345304"/>
            <a:ext cx="12019404" cy="929485"/>
          </a:xfrm>
        </p:spPr>
        <p:txBody>
          <a:bodyPr/>
          <a:lstStyle/>
          <a:p>
            <a:pPr lvl="1"/>
            <a:r>
              <a:rPr lang="en-US" sz="3200" b="1" dirty="0">
                <a:solidFill>
                  <a:schemeClr val="tx1"/>
                </a:solidFill>
                <a:latin typeface="+mn-lt"/>
              </a:rPr>
              <a:t>Neutron Computed Tomography of Human Cadaver Teeth </a:t>
            </a:r>
            <a:endParaRPr lang="en-US" sz="2400" b="1" dirty="0">
              <a:solidFill>
                <a:schemeClr val="tx1"/>
              </a:solidFill>
              <a:latin typeface="+mn-lt"/>
            </a:endParaRPr>
          </a:p>
        </p:txBody>
      </p:sp>
      <p:sp>
        <p:nvSpPr>
          <p:cNvPr id="3" name="Content Placeholder 2"/>
          <p:cNvSpPr>
            <a:spLocks noGrp="1"/>
          </p:cNvSpPr>
          <p:nvPr>
            <p:ph idx="1"/>
          </p:nvPr>
        </p:nvSpPr>
        <p:spPr>
          <a:xfrm>
            <a:off x="318370" y="923822"/>
            <a:ext cx="11430000" cy="1554063"/>
          </a:xfrm>
        </p:spPr>
        <p:txBody>
          <a:bodyPr/>
          <a:lstStyle/>
          <a:p>
            <a:pPr algn="just"/>
            <a:r>
              <a:rPr lang="en-US" sz="2400" dirty="0">
                <a:solidFill>
                  <a:prstClr val="black"/>
                </a:solidFill>
              </a:rPr>
              <a:t>First human teeth were measured at CG-1D (IPTS-23792) December 24-25, 2019. Neutrons may shed some light into the </a:t>
            </a:r>
            <a:r>
              <a:rPr lang="en-US" sz="2400" b="1" dirty="0">
                <a:solidFill>
                  <a:prstClr val="black"/>
                </a:solidFill>
              </a:rPr>
              <a:t>mineralization levels of tissues surrounding metal restoration</a:t>
            </a:r>
            <a:r>
              <a:rPr lang="en-US" sz="2400" dirty="0">
                <a:solidFill>
                  <a:prstClr val="black"/>
                </a:solidFill>
              </a:rPr>
              <a:t>. This research is done in collaboration with Dr. F.L. Esteban Florez at the Univ. of Oklahoma.</a:t>
            </a:r>
          </a:p>
        </p:txBody>
      </p:sp>
      <p:pic>
        <p:nvPicPr>
          <p:cNvPr id="4" name="Picture 3">
            <a:extLst>
              <a:ext uri="{FF2B5EF4-FFF2-40B4-BE49-F238E27FC236}">
                <a16:creationId xmlns:a16="http://schemas.microsoft.com/office/drawing/2014/main" id="{E0C35CAB-68E7-4F47-B947-E177495039CA}"/>
              </a:ext>
            </a:extLst>
          </p:cNvPr>
          <p:cNvPicPr>
            <a:picLocks noChangeAspect="1"/>
          </p:cNvPicPr>
          <p:nvPr/>
        </p:nvPicPr>
        <p:blipFill>
          <a:blip r:embed="rId2"/>
          <a:stretch>
            <a:fillRect/>
          </a:stretch>
        </p:blipFill>
        <p:spPr>
          <a:xfrm rot="5400000">
            <a:off x="1740564" y="1644839"/>
            <a:ext cx="1378518" cy="3908119"/>
          </a:xfrm>
          <a:prstGeom prst="rect">
            <a:avLst/>
          </a:prstGeom>
        </p:spPr>
      </p:pic>
      <p:sp>
        <p:nvSpPr>
          <p:cNvPr id="5" name="TextBox 4">
            <a:extLst>
              <a:ext uri="{FF2B5EF4-FFF2-40B4-BE49-F238E27FC236}">
                <a16:creationId xmlns:a16="http://schemas.microsoft.com/office/drawing/2014/main" id="{FE829783-1A2B-4026-8ED8-F743CF44CA1E}"/>
              </a:ext>
            </a:extLst>
          </p:cNvPr>
          <p:cNvSpPr txBox="1"/>
          <p:nvPr/>
        </p:nvSpPr>
        <p:spPr>
          <a:xfrm>
            <a:off x="4632038" y="2794792"/>
            <a:ext cx="6941924" cy="2751522"/>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400" dirty="0">
                <a:latin typeface="+mn-lt"/>
              </a:rPr>
              <a:t>40 s radiograph of 3 extracted cadaver teeth (left) and respective photographs (right). The two bottom teeth have TiO</a:t>
            </a:r>
            <a:r>
              <a:rPr lang="en-US" sz="2400" baseline="-25000" dirty="0">
                <a:latin typeface="+mn-lt"/>
              </a:rPr>
              <a:t>2</a:t>
            </a:r>
            <a:r>
              <a:rPr lang="en-US" sz="2400" dirty="0">
                <a:latin typeface="+mn-lt"/>
              </a:rPr>
              <a:t> implants.</a:t>
            </a:r>
          </a:p>
          <a:p>
            <a:pPr>
              <a:lnSpc>
                <a:spcPct val="90000"/>
              </a:lnSpc>
            </a:pPr>
            <a:endParaRPr lang="en-US" sz="2400" dirty="0">
              <a:latin typeface="+mn-lt"/>
            </a:endParaRPr>
          </a:p>
          <a:p>
            <a:pPr marL="342900" indent="-342900">
              <a:lnSpc>
                <a:spcPct val="90000"/>
              </a:lnSpc>
              <a:buFont typeface="Arial" panose="020B0604020202020204" pitchFamily="34" charset="0"/>
              <a:buChar char="•"/>
            </a:pPr>
            <a:r>
              <a:rPr lang="en-US" sz="2400" dirty="0">
                <a:latin typeface="+mn-lt"/>
              </a:rPr>
              <a:t>Anxiously waiting for </a:t>
            </a:r>
            <a:r>
              <a:rPr lang="en-US" sz="2400" b="1" dirty="0">
                <a:latin typeface="+mn-lt"/>
              </a:rPr>
              <a:t>SNS|VENUS</a:t>
            </a:r>
            <a:r>
              <a:rPr lang="en-US" sz="2400" dirty="0">
                <a:latin typeface="+mn-lt"/>
              </a:rPr>
              <a:t> </a:t>
            </a:r>
            <a:r>
              <a:rPr lang="en-US" sz="2400" dirty="0">
                <a:latin typeface="+mn-lt"/>
                <a:sym typeface="Wingdings" pitchFamily="2" charset="2"/>
              </a:rPr>
              <a:t></a:t>
            </a:r>
            <a:r>
              <a:rPr lang="en-US" sz="2400" dirty="0">
                <a:latin typeface="+mn-lt"/>
              </a:rPr>
              <a:t>we can measure the residual strain on the bone due to the implant.</a:t>
            </a:r>
          </a:p>
        </p:txBody>
      </p:sp>
      <p:pic>
        <p:nvPicPr>
          <p:cNvPr id="6" name="Picture 5">
            <a:extLst>
              <a:ext uri="{FF2B5EF4-FFF2-40B4-BE49-F238E27FC236}">
                <a16:creationId xmlns:a16="http://schemas.microsoft.com/office/drawing/2014/main" id="{4E813D95-082C-49B5-A729-F39853B657F7}"/>
              </a:ext>
            </a:extLst>
          </p:cNvPr>
          <p:cNvPicPr>
            <a:picLocks noChangeAspect="1"/>
          </p:cNvPicPr>
          <p:nvPr/>
        </p:nvPicPr>
        <p:blipFill rotWithShape="1">
          <a:blip r:embed="rId3"/>
          <a:srcRect l="8002" t="11957" r="9089" b="12691"/>
          <a:stretch/>
        </p:blipFill>
        <p:spPr>
          <a:xfrm>
            <a:off x="3226886" y="4380116"/>
            <a:ext cx="1095988" cy="1004105"/>
          </a:xfrm>
          <a:prstGeom prst="rect">
            <a:avLst/>
          </a:prstGeom>
        </p:spPr>
      </p:pic>
      <p:pic>
        <p:nvPicPr>
          <p:cNvPr id="7" name="Picture 6">
            <a:extLst>
              <a:ext uri="{FF2B5EF4-FFF2-40B4-BE49-F238E27FC236}">
                <a16:creationId xmlns:a16="http://schemas.microsoft.com/office/drawing/2014/main" id="{468F220C-DEBA-4DCD-A466-B756FA4AE492}"/>
              </a:ext>
            </a:extLst>
          </p:cNvPr>
          <p:cNvPicPr>
            <a:picLocks noChangeAspect="1"/>
          </p:cNvPicPr>
          <p:nvPr/>
        </p:nvPicPr>
        <p:blipFill rotWithShape="1">
          <a:blip r:embed="rId4"/>
          <a:srcRect l="7828" t="18171" r="13888" b="9553"/>
          <a:stretch/>
        </p:blipFill>
        <p:spPr>
          <a:xfrm>
            <a:off x="1918095" y="4380116"/>
            <a:ext cx="1073889" cy="1039663"/>
          </a:xfrm>
          <a:prstGeom prst="rect">
            <a:avLst/>
          </a:prstGeom>
        </p:spPr>
      </p:pic>
      <p:pic>
        <p:nvPicPr>
          <p:cNvPr id="8" name="Picture 7">
            <a:extLst>
              <a:ext uri="{FF2B5EF4-FFF2-40B4-BE49-F238E27FC236}">
                <a16:creationId xmlns:a16="http://schemas.microsoft.com/office/drawing/2014/main" id="{CF449FDF-95C6-4D90-B641-97A02C847363}"/>
              </a:ext>
            </a:extLst>
          </p:cNvPr>
          <p:cNvPicPr>
            <a:picLocks noChangeAspect="1"/>
          </p:cNvPicPr>
          <p:nvPr/>
        </p:nvPicPr>
        <p:blipFill rotWithShape="1">
          <a:blip r:embed="rId5"/>
          <a:srcRect l="15148" t="15522" r="17524" b="24908"/>
          <a:stretch/>
        </p:blipFill>
        <p:spPr>
          <a:xfrm>
            <a:off x="618480" y="4357084"/>
            <a:ext cx="1064713" cy="1027137"/>
          </a:xfrm>
          <a:prstGeom prst="rect">
            <a:avLst/>
          </a:prstGeom>
        </p:spPr>
      </p:pic>
      <p:pic>
        <p:nvPicPr>
          <p:cNvPr id="6146" name="Picture 2" descr="Image result for university of oklahoma logo">
            <a:extLst>
              <a:ext uri="{FF2B5EF4-FFF2-40B4-BE49-F238E27FC236}">
                <a16:creationId xmlns:a16="http://schemas.microsoft.com/office/drawing/2014/main" id="{33848503-60E7-106F-16F2-C2DFDE144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7124" y="5579973"/>
            <a:ext cx="2275511" cy="127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10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DF6113A-D1A6-3383-D431-56415D2A1ACF}"/>
                  </a:ext>
                </a:extLst>
              </p:cNvPr>
              <p:cNvSpPr txBox="1"/>
              <p:nvPr/>
            </p:nvSpPr>
            <p:spPr>
              <a:xfrm>
                <a:off x="353565" y="893761"/>
                <a:ext cx="11411796" cy="2977290"/>
              </a:xfrm>
              <a:prstGeom prst="rect">
                <a:avLst/>
              </a:prstGeom>
              <a:noFill/>
            </p:spPr>
            <p:txBody>
              <a:bodyPr wrap="square">
                <a:spAutoFit/>
              </a:bodyPr>
              <a:lstStyle/>
              <a:p>
                <a:pPr marL="121917" indent="-121917">
                  <a:buFont typeface="Arial" panose="020B0604020202020204" pitchFamily="34" charset="0"/>
                  <a:buChar char="•"/>
                </a:pPr>
                <a:r>
                  <a:rPr lang="en-US" altLang="zh-CN" sz="2133" dirty="0">
                    <a:latin typeface="+mn-lt"/>
                    <a:ea typeface="Inconsolata" pitchFamily="49" charset="77"/>
                    <a:cs typeface="Times New Roman" panose="02020603050405020304" pitchFamily="18" charset="0"/>
                  </a:rPr>
                  <a:t>Two subsequent reconstructions are compared to each other using the normalized mean square error (NRMSE) and the structural similarity index measure (SSIM) algorithms. </a:t>
                </a:r>
              </a:p>
              <a:p>
                <a:pPr marL="121917" indent="-121917">
                  <a:buFont typeface="Arial" panose="020B0604020202020204" pitchFamily="34" charset="0"/>
                  <a:buChar char="•"/>
                </a:pPr>
                <a:r>
                  <a:rPr lang="en-US" altLang="zh-CN" sz="2133" dirty="0">
                    <a:latin typeface="+mn-lt"/>
                    <a:ea typeface="Inconsolata" pitchFamily="49" charset="77"/>
                    <a:cs typeface="Times New Roman" panose="02020603050405020304" pitchFamily="18" charset="0"/>
                  </a:rPr>
                  <a:t>Improvement index defined as: (</a:t>
                </a:r>
                <a14:m>
                  <m:oMath xmlns:m="http://schemas.openxmlformats.org/officeDocument/2006/math">
                    <m:sSup>
                      <m:sSupPr>
                        <m:ctrlPr>
                          <a:rPr lang="en-US" sz="2133" i="1">
                            <a:latin typeface="Cambria Math" panose="02040503050406030204" pitchFamily="18" charset="0"/>
                            <a:ea typeface="Cambria Math" panose="02040503050406030204" pitchFamily="18" charset="0"/>
                          </a:rPr>
                        </m:ctrlPr>
                      </m:sSupPr>
                      <m:e>
                        <m:r>
                          <a:rPr lang="en-US" sz="2133" i="1">
                            <a:latin typeface="Cambria Math" panose="02040503050406030204" pitchFamily="18" charset="0"/>
                            <a:ea typeface="Cambria Math" panose="02040503050406030204" pitchFamily="18" charset="0"/>
                          </a:rPr>
                          <m:t>𝑠𝑖𝑔</m:t>
                        </m:r>
                      </m:e>
                      <m:sup>
                        <m:r>
                          <a:rPr lang="en-US" sz="2133" i="1">
                            <a:latin typeface="Cambria Math" panose="02040503050406030204" pitchFamily="18" charset="0"/>
                            <a:ea typeface="Cambria Math" panose="02040503050406030204" pitchFamily="18" charset="0"/>
                          </a:rPr>
                          <m:t>∗</m:t>
                        </m:r>
                      </m:sup>
                    </m:sSup>
                    <m:d>
                      <m:dPr>
                        <m:ctrlPr>
                          <a:rPr lang="en-US" sz="2133" i="1">
                            <a:latin typeface="Cambria Math" panose="02040503050406030204" pitchFamily="18" charset="0"/>
                            <a:ea typeface="Cambria Math" panose="02040503050406030204" pitchFamily="18" charset="0"/>
                          </a:rPr>
                        </m:ctrlPr>
                      </m:dPr>
                      <m:e>
                        <m:r>
                          <a:rPr lang="en-US" sz="2133" i="1">
                            <a:latin typeface="Cambria Math" panose="02040503050406030204" pitchFamily="18" charset="0"/>
                            <a:ea typeface="Cambria Math" panose="02040503050406030204" pitchFamily="18" charset="0"/>
                          </a:rPr>
                          <m:t>∙</m:t>
                        </m:r>
                      </m:e>
                    </m:d>
                    <m:r>
                      <a:rPr lang="en-US" sz="2133" i="1">
                        <a:latin typeface="Cambria Math" panose="02040503050406030204" pitchFamily="18" charset="0"/>
                        <a:ea typeface="Cambria Math" panose="02040503050406030204" pitchFamily="18" charset="0"/>
                      </a:rPr>
                      <m:t>: </m:t>
                    </m:r>
                    <m:r>
                      <a:rPr lang="en-US" sz="2133" i="1">
                        <a:latin typeface="Cambria Math" panose="02040503050406030204" pitchFamily="18" charset="0"/>
                        <a:ea typeface="Cambria Math" panose="02040503050406030204" pitchFamily="18" charset="0"/>
                      </a:rPr>
                      <m:t>𝑠𝑖𝑔𝑚𝑜𝑖𝑑</m:t>
                    </m:r>
                    <m:r>
                      <a:rPr lang="en-US" sz="2133" i="1">
                        <a:latin typeface="Cambria Math" panose="02040503050406030204" pitchFamily="18" charset="0"/>
                        <a:ea typeface="Cambria Math" panose="02040503050406030204" pitchFamily="18" charset="0"/>
                      </a:rPr>
                      <m:t> </m:t>
                    </m:r>
                    <m:r>
                      <a:rPr lang="en-US" sz="2133" i="1">
                        <a:latin typeface="Cambria Math" panose="02040503050406030204" pitchFamily="18" charset="0"/>
                        <a:ea typeface="Cambria Math" panose="02040503050406030204" pitchFamily="18" charset="0"/>
                      </a:rPr>
                      <m:t>𝑓𝑢𝑛𝑐𝑡𝑖𝑜𝑛</m:t>
                    </m:r>
                  </m:oMath>
                </a14:m>
                <a:r>
                  <a:rPr lang="en-US" altLang="zh-CN" sz="2133" dirty="0">
                    <a:latin typeface="+mn-lt"/>
                    <a:ea typeface="Inconsolata" pitchFamily="49" charset="77"/>
                    <a:cs typeface="Times New Roman" panose="02020603050405020304" pitchFamily="18" charset="0"/>
                  </a:rPr>
                  <a:t>)</a:t>
                </a:r>
              </a:p>
              <a:p>
                <a:pPr/>
                <a14:m>
                  <m:oMathPara xmlns:m="http://schemas.openxmlformats.org/officeDocument/2006/math">
                    <m:oMathParaPr>
                      <m:jc m:val="centerGroup"/>
                    </m:oMathParaPr>
                    <m:oMath xmlns:m="http://schemas.openxmlformats.org/officeDocument/2006/math">
                      <m:r>
                        <a:rPr lang="en-US" sz="2133" i="1">
                          <a:latin typeface="Cambria Math" panose="02040503050406030204" pitchFamily="18" charset="0"/>
                          <a:ea typeface="Cambria Math" panose="02040503050406030204" pitchFamily="18" charset="0"/>
                        </a:rPr>
                        <m:t>𝑓</m:t>
                      </m:r>
                      <m:d>
                        <m:dPr>
                          <m:ctrlPr>
                            <a:rPr lang="en-US" sz="2133" i="1">
                              <a:latin typeface="Cambria Math" panose="02040503050406030204" pitchFamily="18" charset="0"/>
                              <a:ea typeface="Cambria Math" panose="02040503050406030204" pitchFamily="18" charset="0"/>
                            </a:rPr>
                          </m:ctrlPr>
                        </m:dPr>
                        <m:e>
                          <m:sSub>
                            <m:sSubPr>
                              <m:ctrlPr>
                                <a:rPr lang="en-US" sz="2133" i="1">
                                  <a:latin typeface="Cambria Math" panose="02040503050406030204" pitchFamily="18" charset="0"/>
                                  <a:ea typeface="Cambria Math" panose="02040503050406030204" pitchFamily="18" charset="0"/>
                                </a:rPr>
                              </m:ctrlPr>
                            </m:sSubPr>
                            <m:e>
                              <m:r>
                                <a:rPr lang="en-US" sz="2133" i="1">
                                  <a:latin typeface="Cambria Math" panose="02040503050406030204" pitchFamily="18" charset="0"/>
                                  <a:ea typeface="Cambria Math" panose="02040503050406030204" pitchFamily="18" charset="0"/>
                                </a:rPr>
                                <m:t>𝑠</m:t>
                              </m:r>
                            </m:e>
                            <m:sub>
                              <m:r>
                                <a:rPr lang="en-US" sz="2133" i="1">
                                  <a:latin typeface="Cambria Math" panose="02040503050406030204" pitchFamily="18" charset="0"/>
                                  <a:ea typeface="Cambria Math" panose="02040503050406030204" pitchFamily="18" charset="0"/>
                                </a:rPr>
                                <m:t>𝑘</m:t>
                              </m:r>
                              <m:r>
                                <a:rPr lang="en-US" sz="2133" i="1">
                                  <a:latin typeface="Cambria Math" panose="02040503050406030204" pitchFamily="18" charset="0"/>
                                  <a:ea typeface="Cambria Math" panose="02040503050406030204" pitchFamily="18" charset="0"/>
                                </a:rPr>
                                <m:t>;</m:t>
                              </m:r>
                              <m:r>
                                <a:rPr lang="en-US" sz="2133" i="1">
                                  <a:latin typeface="Cambria Math" panose="02040503050406030204" pitchFamily="18" charset="0"/>
                                  <a:ea typeface="Cambria Math" panose="02040503050406030204" pitchFamily="18" charset="0"/>
                                </a:rPr>
                                <m:t>𝑘</m:t>
                              </m:r>
                              <m:r>
                                <a:rPr lang="en-US" sz="2133" i="1">
                                  <a:latin typeface="Cambria Math" panose="02040503050406030204" pitchFamily="18" charset="0"/>
                                  <a:ea typeface="Cambria Math" panose="02040503050406030204" pitchFamily="18" charset="0"/>
                                </a:rPr>
                                <m:t>−3</m:t>
                              </m:r>
                            </m:sub>
                          </m:sSub>
                          <m:r>
                            <a:rPr lang="en-US" sz="2133" i="1">
                              <a:latin typeface="Cambria Math" panose="02040503050406030204" pitchFamily="18" charset="0"/>
                              <a:ea typeface="Cambria Math" panose="02040503050406030204" pitchFamily="18" charset="0"/>
                            </a:rPr>
                            <m:t>, </m:t>
                          </m:r>
                          <m:sSub>
                            <m:sSubPr>
                              <m:ctrlPr>
                                <a:rPr lang="en-US" sz="2133" i="1">
                                  <a:latin typeface="Cambria Math" panose="02040503050406030204" pitchFamily="18" charset="0"/>
                                  <a:ea typeface="Cambria Math" panose="02040503050406030204" pitchFamily="18" charset="0"/>
                                </a:rPr>
                              </m:ctrlPr>
                            </m:sSubPr>
                            <m:e>
                              <m:r>
                                <a:rPr lang="en-US" sz="2133" i="1">
                                  <a:latin typeface="Cambria Math" panose="02040503050406030204" pitchFamily="18" charset="0"/>
                                  <a:ea typeface="Cambria Math" panose="02040503050406030204" pitchFamily="18" charset="0"/>
                                </a:rPr>
                                <m:t>𝑚</m:t>
                              </m:r>
                            </m:e>
                            <m:sub>
                              <m:r>
                                <a:rPr lang="en-US" sz="2133" i="1">
                                  <a:latin typeface="Cambria Math" panose="02040503050406030204" pitchFamily="18" charset="0"/>
                                  <a:ea typeface="Cambria Math" panose="02040503050406030204" pitchFamily="18" charset="0"/>
                                </a:rPr>
                                <m:t>𝑘</m:t>
                              </m:r>
                              <m:r>
                                <a:rPr lang="en-US" sz="2133" i="1">
                                  <a:latin typeface="Cambria Math" panose="02040503050406030204" pitchFamily="18" charset="0"/>
                                  <a:ea typeface="Cambria Math" panose="02040503050406030204" pitchFamily="18" charset="0"/>
                                </a:rPr>
                                <m:t>;</m:t>
                              </m:r>
                              <m:r>
                                <a:rPr lang="en-US" sz="2133" i="1">
                                  <a:latin typeface="Cambria Math" panose="02040503050406030204" pitchFamily="18" charset="0"/>
                                  <a:ea typeface="Cambria Math" panose="02040503050406030204" pitchFamily="18" charset="0"/>
                                </a:rPr>
                                <m:t>𝑘</m:t>
                              </m:r>
                              <m:r>
                                <a:rPr lang="en-US" sz="2133" i="1">
                                  <a:latin typeface="Cambria Math" panose="02040503050406030204" pitchFamily="18" charset="0"/>
                                  <a:ea typeface="Cambria Math" panose="02040503050406030204" pitchFamily="18" charset="0"/>
                                </a:rPr>
                                <m:t>−3</m:t>
                              </m:r>
                            </m:sub>
                          </m:sSub>
                        </m:e>
                      </m:d>
                      <m:r>
                        <a:rPr lang="en-US" sz="2133" i="1">
                          <a:latin typeface="Cambria Math" panose="02040503050406030204" pitchFamily="18" charset="0"/>
                          <a:ea typeface="Cambria Math" panose="02040503050406030204" pitchFamily="18" charset="0"/>
                        </a:rPr>
                        <m:t>= </m:t>
                      </m:r>
                      <m:r>
                        <a:rPr lang="en-US" sz="2133" i="1">
                          <a:latin typeface="Cambria Math" panose="02040503050406030204" pitchFamily="18" charset="0"/>
                          <a:ea typeface="Cambria Math" panose="02040503050406030204" pitchFamily="18" charset="0"/>
                        </a:rPr>
                        <m:t>𝐶</m:t>
                      </m:r>
                      <m:r>
                        <a:rPr lang="en-US" sz="2133" i="1">
                          <a:latin typeface="Cambria Math" panose="02040503050406030204" pitchFamily="18" charset="0"/>
                          <a:ea typeface="Cambria Math" panose="02040503050406030204" pitchFamily="18" charset="0"/>
                        </a:rPr>
                        <m:t>∗</m:t>
                      </m:r>
                      <m:sSup>
                        <m:sSupPr>
                          <m:ctrlPr>
                            <a:rPr lang="en-US" sz="2133" i="1">
                              <a:latin typeface="Cambria Math" panose="02040503050406030204" pitchFamily="18" charset="0"/>
                              <a:ea typeface="Cambria Math" panose="02040503050406030204" pitchFamily="18" charset="0"/>
                            </a:rPr>
                          </m:ctrlPr>
                        </m:sSupPr>
                        <m:e>
                          <m:r>
                            <a:rPr lang="en-US" sz="2133" i="1">
                              <a:latin typeface="Cambria Math" panose="02040503050406030204" pitchFamily="18" charset="0"/>
                              <a:ea typeface="Cambria Math" panose="02040503050406030204" pitchFamily="18" charset="0"/>
                            </a:rPr>
                            <m:t>𝑠𝑖𝑔</m:t>
                          </m:r>
                        </m:e>
                        <m:sup>
                          <m:r>
                            <a:rPr lang="en-US" sz="2133" i="1">
                              <a:latin typeface="Cambria Math" panose="02040503050406030204" pitchFamily="18" charset="0"/>
                              <a:ea typeface="Cambria Math" panose="02040503050406030204" pitchFamily="18" charset="0"/>
                            </a:rPr>
                            <m:t>∗</m:t>
                          </m:r>
                        </m:sup>
                      </m:sSup>
                      <m:d>
                        <m:dPr>
                          <m:ctrlPr>
                            <a:rPr lang="en-US" sz="2133" i="1">
                              <a:latin typeface="Cambria Math" panose="02040503050406030204" pitchFamily="18" charset="0"/>
                              <a:ea typeface="Cambria Math" panose="02040503050406030204" pitchFamily="18" charset="0"/>
                            </a:rPr>
                          </m:ctrlPr>
                        </m:dPr>
                        <m:e>
                          <m:f>
                            <m:fPr>
                              <m:ctrlPr>
                                <a:rPr lang="en-US" sz="2133" i="1">
                                  <a:latin typeface="Cambria Math" panose="02040503050406030204" pitchFamily="18" charset="0"/>
                                  <a:ea typeface="Cambria Math" panose="02040503050406030204" pitchFamily="18" charset="0"/>
                                </a:rPr>
                              </m:ctrlPr>
                            </m:fPr>
                            <m:num>
                              <m:sSub>
                                <m:sSubPr>
                                  <m:ctrlPr>
                                    <a:rPr lang="en-US" sz="2133" i="1">
                                      <a:latin typeface="Cambria Math" panose="02040503050406030204" pitchFamily="18" charset="0"/>
                                      <a:ea typeface="Cambria Math" panose="02040503050406030204" pitchFamily="18" charset="0"/>
                                    </a:rPr>
                                  </m:ctrlPr>
                                </m:sSubPr>
                                <m:e>
                                  <m:r>
                                    <a:rPr lang="en-US" sz="2133" i="1">
                                      <a:latin typeface="Cambria Math" panose="02040503050406030204" pitchFamily="18" charset="0"/>
                                      <a:ea typeface="Cambria Math" panose="02040503050406030204" pitchFamily="18" charset="0"/>
                                    </a:rPr>
                                    <m:t>𝑠</m:t>
                                  </m:r>
                                </m:e>
                                <m:sub>
                                  <m:r>
                                    <a:rPr lang="en-US" sz="2133" i="1">
                                      <a:latin typeface="Cambria Math" panose="02040503050406030204" pitchFamily="18" charset="0"/>
                                      <a:ea typeface="Cambria Math" panose="02040503050406030204" pitchFamily="18" charset="0"/>
                                    </a:rPr>
                                    <m:t>𝑘</m:t>
                                  </m:r>
                                  <m:r>
                                    <a:rPr lang="en-US" sz="2133" i="1">
                                      <a:latin typeface="Cambria Math" panose="02040503050406030204" pitchFamily="18" charset="0"/>
                                      <a:ea typeface="Cambria Math" panose="02040503050406030204" pitchFamily="18" charset="0"/>
                                    </a:rPr>
                                    <m:t>;</m:t>
                                  </m:r>
                                  <m:r>
                                    <a:rPr lang="en-US" sz="2133" i="1">
                                      <a:latin typeface="Cambria Math" panose="02040503050406030204" pitchFamily="18" charset="0"/>
                                      <a:ea typeface="Cambria Math" panose="02040503050406030204" pitchFamily="18" charset="0"/>
                                    </a:rPr>
                                    <m:t>𝑘</m:t>
                                  </m:r>
                                  <m:r>
                                    <a:rPr lang="en-US" sz="2133" i="1">
                                      <a:latin typeface="Cambria Math" panose="02040503050406030204" pitchFamily="18" charset="0"/>
                                      <a:ea typeface="Cambria Math" panose="02040503050406030204" pitchFamily="18" charset="0"/>
                                    </a:rPr>
                                    <m:t>−3</m:t>
                                  </m:r>
                                </m:sub>
                              </m:sSub>
                            </m:num>
                            <m:den>
                              <m:f>
                                <m:fPr>
                                  <m:ctrlPr>
                                    <a:rPr lang="en-US" sz="2133" i="1">
                                      <a:latin typeface="Cambria Math" panose="02040503050406030204" pitchFamily="18" charset="0"/>
                                      <a:ea typeface="Cambria Math" panose="02040503050406030204" pitchFamily="18" charset="0"/>
                                    </a:rPr>
                                  </m:ctrlPr>
                                </m:fPr>
                                <m:num>
                                  <m:sSup>
                                    <m:sSupPr>
                                      <m:ctrlPr>
                                        <a:rPr lang="en-US" sz="2133" i="1">
                                          <a:latin typeface="Cambria Math" panose="02040503050406030204" pitchFamily="18" charset="0"/>
                                          <a:ea typeface="Cambria Math" panose="02040503050406030204" pitchFamily="18" charset="0"/>
                                        </a:rPr>
                                      </m:ctrlPr>
                                    </m:sSupPr>
                                    <m:e>
                                      <m:r>
                                        <a:rPr lang="en-US" sz="2133" i="1">
                                          <a:latin typeface="Cambria Math" panose="02040503050406030204" pitchFamily="18" charset="0"/>
                                          <a:ea typeface="Cambria Math" panose="02040503050406030204" pitchFamily="18" charset="0"/>
                                        </a:rPr>
                                        <m:t>𝑠𝑖𝑔</m:t>
                                      </m:r>
                                    </m:e>
                                    <m:sup>
                                      <m:r>
                                        <a:rPr lang="en-US" sz="2133" i="1">
                                          <a:latin typeface="Cambria Math" panose="02040503050406030204" pitchFamily="18" charset="0"/>
                                          <a:ea typeface="Cambria Math" panose="02040503050406030204" pitchFamily="18" charset="0"/>
                                        </a:rPr>
                                        <m:t>∗</m:t>
                                      </m:r>
                                    </m:sup>
                                  </m:sSup>
                                  <m:d>
                                    <m:dPr>
                                      <m:ctrlPr>
                                        <a:rPr lang="en-US" sz="2133" i="1">
                                          <a:latin typeface="Cambria Math" panose="02040503050406030204" pitchFamily="18" charset="0"/>
                                          <a:ea typeface="Cambria Math" panose="02040503050406030204" pitchFamily="18" charset="0"/>
                                        </a:rPr>
                                      </m:ctrlPr>
                                    </m:dPr>
                                    <m:e>
                                      <m:sSub>
                                        <m:sSubPr>
                                          <m:ctrlPr>
                                            <a:rPr lang="en-US" sz="2133" i="1">
                                              <a:latin typeface="Cambria Math" panose="02040503050406030204" pitchFamily="18" charset="0"/>
                                              <a:ea typeface="Cambria Math" panose="02040503050406030204" pitchFamily="18" charset="0"/>
                                            </a:rPr>
                                          </m:ctrlPr>
                                        </m:sSubPr>
                                        <m:e>
                                          <m:r>
                                            <a:rPr lang="en-US" sz="2133" i="1">
                                              <a:latin typeface="Cambria Math" panose="02040503050406030204" pitchFamily="18" charset="0"/>
                                              <a:ea typeface="Cambria Math" panose="02040503050406030204" pitchFamily="18" charset="0"/>
                                            </a:rPr>
                                            <m:t>𝑚</m:t>
                                          </m:r>
                                        </m:e>
                                        <m:sub>
                                          <m:r>
                                            <a:rPr lang="en-US" sz="2133" i="1">
                                              <a:latin typeface="Cambria Math" panose="02040503050406030204" pitchFamily="18" charset="0"/>
                                              <a:ea typeface="Cambria Math" panose="02040503050406030204" pitchFamily="18" charset="0"/>
                                            </a:rPr>
                                            <m:t>𝑘</m:t>
                                          </m:r>
                                          <m:r>
                                            <a:rPr lang="en-US" sz="2133" i="1">
                                              <a:latin typeface="Cambria Math" panose="02040503050406030204" pitchFamily="18" charset="0"/>
                                              <a:ea typeface="Cambria Math" panose="02040503050406030204" pitchFamily="18" charset="0"/>
                                            </a:rPr>
                                            <m:t>;</m:t>
                                          </m:r>
                                          <m:r>
                                            <a:rPr lang="en-US" sz="2133" i="1">
                                              <a:latin typeface="Cambria Math" panose="02040503050406030204" pitchFamily="18" charset="0"/>
                                              <a:ea typeface="Cambria Math" panose="02040503050406030204" pitchFamily="18" charset="0"/>
                                            </a:rPr>
                                            <m:t>𝑘</m:t>
                                          </m:r>
                                          <m:r>
                                            <a:rPr lang="en-US" sz="2133" i="1">
                                              <a:latin typeface="Cambria Math" panose="02040503050406030204" pitchFamily="18" charset="0"/>
                                              <a:ea typeface="Cambria Math" panose="02040503050406030204" pitchFamily="18" charset="0"/>
                                            </a:rPr>
                                            <m:t>−3</m:t>
                                          </m:r>
                                        </m:sub>
                                      </m:sSub>
                                    </m:e>
                                  </m:d>
                                  <m:r>
                                    <a:rPr lang="en-US" sz="2133" i="1">
                                      <a:latin typeface="Cambria Math" panose="02040503050406030204" pitchFamily="18" charset="0"/>
                                      <a:ea typeface="Cambria Math" panose="02040503050406030204" pitchFamily="18" charset="0"/>
                                    </a:rPr>
                                    <m:t>+</m:t>
                                  </m:r>
                                  <m:r>
                                    <a:rPr lang="en-US" sz="2133" i="1">
                                      <a:latin typeface="Cambria Math" panose="02040503050406030204" pitchFamily="18" charset="0"/>
                                      <a:ea typeface="Cambria Math" panose="02040503050406030204" pitchFamily="18" charset="0"/>
                                    </a:rPr>
                                    <m:t>𝜁</m:t>
                                  </m:r>
                                </m:num>
                                <m:den>
                                  <m:r>
                                    <a:rPr lang="en-US" sz="2133" i="1">
                                      <a:latin typeface="Cambria Math" panose="02040503050406030204" pitchFamily="18" charset="0"/>
                                      <a:ea typeface="Cambria Math" panose="02040503050406030204" pitchFamily="18" charset="0"/>
                                    </a:rPr>
                                    <m:t>2</m:t>
                                  </m:r>
                                </m:den>
                              </m:f>
                            </m:den>
                          </m:f>
                          <m:r>
                            <a:rPr lang="en-US" sz="2133" i="1">
                              <a:latin typeface="Cambria Math" panose="02040503050406030204" pitchFamily="18" charset="0"/>
                              <a:ea typeface="Cambria Math" panose="02040503050406030204" pitchFamily="18" charset="0"/>
                            </a:rPr>
                            <m:t>−1</m:t>
                          </m:r>
                        </m:e>
                      </m:d>
                    </m:oMath>
                  </m:oMathPara>
                </a14:m>
                <a:endParaRPr lang="en-US" sz="2133" dirty="0">
                  <a:latin typeface="+mn-lt"/>
                </a:endParaRPr>
              </a:p>
              <a:p>
                <a:pPr marL="121917" indent="-121917">
                  <a:buFont typeface="Arial" panose="020B0604020202020204" pitchFamily="34" charset="0"/>
                  <a:buChar char="•"/>
                </a:pPr>
                <a:endParaRPr lang="en-US" altLang="zh-CN" sz="2133" dirty="0">
                  <a:latin typeface="+mn-lt"/>
                  <a:ea typeface="Inconsolata" pitchFamily="49" charset="77"/>
                  <a:cs typeface="Times New Roman" panose="02020603050405020304" pitchFamily="18" charset="0"/>
                </a:endParaRPr>
              </a:p>
              <a:p>
                <a:pPr marL="121917" indent="-121917">
                  <a:buFont typeface="Arial" panose="020B0604020202020204" pitchFamily="34" charset="0"/>
                  <a:buChar char="•"/>
                </a:pPr>
                <a:endParaRPr lang="en-US" altLang="zh-CN" sz="2133" dirty="0">
                  <a:latin typeface="+mn-lt"/>
                  <a:ea typeface="Inconsolata" pitchFamily="49" charset="77"/>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3DF6113A-D1A6-3383-D431-56415D2A1ACF}"/>
                  </a:ext>
                </a:extLst>
              </p:cNvPr>
              <p:cNvSpPr txBox="1">
                <a:spLocks noRot="1" noChangeAspect="1" noMove="1" noResize="1" noEditPoints="1" noAdjustHandles="1" noChangeArrowheads="1" noChangeShapeType="1" noTextEdit="1"/>
              </p:cNvSpPr>
              <p:nvPr/>
            </p:nvSpPr>
            <p:spPr>
              <a:xfrm>
                <a:off x="353565" y="893761"/>
                <a:ext cx="11411796" cy="2977290"/>
              </a:xfrm>
              <a:prstGeom prst="rect">
                <a:avLst/>
              </a:prstGeom>
              <a:blipFill>
                <a:blip r:embed="rId3"/>
                <a:stretch>
                  <a:fillRect l="-444" t="-1277"/>
                </a:stretch>
              </a:blipFill>
            </p:spPr>
            <p:txBody>
              <a:bodyPr/>
              <a:lstStyle/>
              <a:p>
                <a:r>
                  <a:rPr lang="en-US">
                    <a:noFill/>
                  </a:rPr>
                  <a:t> </a:t>
                </a:r>
              </a:p>
            </p:txBody>
          </p:sp>
        </mc:Fallback>
      </mc:AlternateContent>
      <p:sp>
        <p:nvSpPr>
          <p:cNvPr id="16" name="Subtitle 16">
            <a:extLst>
              <a:ext uri="{FF2B5EF4-FFF2-40B4-BE49-F238E27FC236}">
                <a16:creationId xmlns:a16="http://schemas.microsoft.com/office/drawing/2014/main" id="{A4205BF9-9DFF-14E4-458B-4D57845C4700}"/>
              </a:ext>
            </a:extLst>
          </p:cNvPr>
          <p:cNvSpPr txBox="1">
            <a:spLocks/>
          </p:cNvSpPr>
          <p:nvPr/>
        </p:nvSpPr>
        <p:spPr>
          <a:xfrm>
            <a:off x="268204" y="237585"/>
            <a:ext cx="11119080" cy="543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u="sng" dirty="0">
                <a:latin typeface="+mn-lt"/>
                <a:ea typeface="Inconsolata" pitchFamily="49" charset="77"/>
              </a:rPr>
              <a:t>Subsequent reconstructions comparison </a:t>
            </a:r>
          </a:p>
        </p:txBody>
      </p:sp>
      <p:grpSp>
        <p:nvGrpSpPr>
          <p:cNvPr id="7" name="Group 6">
            <a:extLst>
              <a:ext uri="{FF2B5EF4-FFF2-40B4-BE49-F238E27FC236}">
                <a16:creationId xmlns:a16="http://schemas.microsoft.com/office/drawing/2014/main" id="{49F04989-66F8-78DB-1DC2-5E62A6078F66}"/>
              </a:ext>
            </a:extLst>
          </p:cNvPr>
          <p:cNvGrpSpPr/>
          <p:nvPr/>
        </p:nvGrpSpPr>
        <p:grpSpPr>
          <a:xfrm>
            <a:off x="785218" y="3742604"/>
            <a:ext cx="2769476" cy="2628648"/>
            <a:chOff x="1133021" y="3545566"/>
            <a:chExt cx="3116008" cy="2929342"/>
          </a:xfrm>
        </p:grpSpPr>
        <p:pic>
          <p:nvPicPr>
            <p:cNvPr id="10" name="Graphic 9">
              <a:extLst>
                <a:ext uri="{FF2B5EF4-FFF2-40B4-BE49-F238E27FC236}">
                  <a16:creationId xmlns:a16="http://schemas.microsoft.com/office/drawing/2014/main" id="{ABB201FA-996D-E3D6-6D8A-3A1469C8C6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3021" y="3545566"/>
              <a:ext cx="3116008" cy="2560320"/>
            </a:xfrm>
            <a:prstGeom prst="rect">
              <a:avLst/>
            </a:prstGeom>
          </p:spPr>
        </p:pic>
        <p:sp>
          <p:nvSpPr>
            <p:cNvPr id="11" name="Rounded Rectangle 10">
              <a:extLst>
                <a:ext uri="{FF2B5EF4-FFF2-40B4-BE49-F238E27FC236}">
                  <a16:creationId xmlns:a16="http://schemas.microsoft.com/office/drawing/2014/main" id="{8E036EA8-747C-A2AC-23D9-5D08896D41ED}"/>
                </a:ext>
              </a:extLst>
            </p:cNvPr>
            <p:cNvSpPr/>
            <p:nvPr/>
          </p:nvSpPr>
          <p:spPr>
            <a:xfrm>
              <a:off x="1309230" y="6129975"/>
              <a:ext cx="2939799" cy="3449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Inconsolata" pitchFamily="49" charset="77"/>
                  <a:ea typeface="Inconsolata" pitchFamily="49" charset="77"/>
                </a:rPr>
                <a:t>NRMSE</a:t>
              </a:r>
            </a:p>
          </p:txBody>
        </p:sp>
      </p:grpSp>
      <p:grpSp>
        <p:nvGrpSpPr>
          <p:cNvPr id="12" name="Group 11">
            <a:extLst>
              <a:ext uri="{FF2B5EF4-FFF2-40B4-BE49-F238E27FC236}">
                <a16:creationId xmlns:a16="http://schemas.microsoft.com/office/drawing/2014/main" id="{6FDFF50C-6EF1-43C7-5089-699FC866AE86}"/>
              </a:ext>
            </a:extLst>
          </p:cNvPr>
          <p:cNvGrpSpPr/>
          <p:nvPr/>
        </p:nvGrpSpPr>
        <p:grpSpPr>
          <a:xfrm>
            <a:off x="3929004" y="3738920"/>
            <a:ext cx="2803843" cy="2621355"/>
            <a:chOff x="4667393" y="3545566"/>
            <a:chExt cx="3100563" cy="2929342"/>
          </a:xfrm>
        </p:grpSpPr>
        <p:pic>
          <p:nvPicPr>
            <p:cNvPr id="13" name="Graphic 12">
              <a:extLst>
                <a:ext uri="{FF2B5EF4-FFF2-40B4-BE49-F238E27FC236}">
                  <a16:creationId xmlns:a16="http://schemas.microsoft.com/office/drawing/2014/main" id="{87A3F7A7-60EF-C762-2981-EF69318378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67393" y="3545566"/>
              <a:ext cx="3064082" cy="2560320"/>
            </a:xfrm>
            <a:prstGeom prst="rect">
              <a:avLst/>
            </a:prstGeom>
          </p:spPr>
        </p:pic>
        <p:sp>
          <p:nvSpPr>
            <p:cNvPr id="14" name="Rounded Rectangle 13">
              <a:extLst>
                <a:ext uri="{FF2B5EF4-FFF2-40B4-BE49-F238E27FC236}">
                  <a16:creationId xmlns:a16="http://schemas.microsoft.com/office/drawing/2014/main" id="{88F6011E-AF11-4FD3-84F3-0D89E1BCA27C}"/>
                </a:ext>
              </a:extLst>
            </p:cNvPr>
            <p:cNvSpPr/>
            <p:nvPr/>
          </p:nvSpPr>
          <p:spPr>
            <a:xfrm>
              <a:off x="4828157" y="6129975"/>
              <a:ext cx="2939799" cy="3449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latin typeface="Inconsolata" pitchFamily="49" charset="77"/>
                  <a:ea typeface="Inconsolata" pitchFamily="49" charset="77"/>
                </a:rPr>
                <a:t>SSIM</a:t>
              </a:r>
            </a:p>
          </p:txBody>
        </p:sp>
      </p:grpSp>
      <p:pic>
        <p:nvPicPr>
          <p:cNvPr id="19" name="Picture 2">
            <a:extLst>
              <a:ext uri="{FF2B5EF4-FFF2-40B4-BE49-F238E27FC236}">
                <a16:creationId xmlns:a16="http://schemas.microsoft.com/office/drawing/2014/main" id="{9B7EB91B-47DC-23F5-4B93-2B2CADB54E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0713" y="3533875"/>
            <a:ext cx="3685028" cy="2937874"/>
          </a:xfrm>
          <a:prstGeom prst="rect">
            <a:avLst/>
          </a:prstGeom>
          <a:noFill/>
          <a:extLst>
            <a:ext uri="{909E8E84-426E-40DD-AFC4-6F175D3DCCD1}">
              <a14:hiddenFill xmlns:a14="http://schemas.microsoft.com/office/drawing/2010/main">
                <a:solidFill>
                  <a:srgbClr val="FFFFFF"/>
                </a:solidFill>
              </a14:hiddenFill>
            </a:ext>
          </a:extLst>
        </p:spPr>
      </p:pic>
      <p:sp>
        <p:nvSpPr>
          <p:cNvPr id="21" name="Right Arrow 20">
            <a:extLst>
              <a:ext uri="{FF2B5EF4-FFF2-40B4-BE49-F238E27FC236}">
                <a16:creationId xmlns:a16="http://schemas.microsoft.com/office/drawing/2014/main" id="{08D9F6DA-21EC-A7D2-C580-AD2C85659F41}"/>
              </a:ext>
            </a:extLst>
          </p:cNvPr>
          <p:cNvSpPr/>
          <p:nvPr/>
        </p:nvSpPr>
        <p:spPr>
          <a:xfrm>
            <a:off x="6922636" y="4767753"/>
            <a:ext cx="1231181" cy="233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F79F530-C014-26F0-32BA-6968B4BE672E}"/>
              </a:ext>
            </a:extLst>
          </p:cNvPr>
          <p:cNvCxnSpPr>
            <a:cxnSpLocks/>
          </p:cNvCxnSpPr>
          <p:nvPr/>
        </p:nvCxnSpPr>
        <p:spPr>
          <a:xfrm>
            <a:off x="975737" y="3738920"/>
            <a:ext cx="0" cy="2063155"/>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92C96E0-624A-7F00-3991-1B97B4B8E4D4}"/>
              </a:ext>
            </a:extLst>
          </p:cNvPr>
          <p:cNvSpPr txBox="1"/>
          <p:nvPr/>
        </p:nvSpPr>
        <p:spPr>
          <a:xfrm>
            <a:off x="163354" y="5924290"/>
            <a:ext cx="1919115" cy="420564"/>
          </a:xfrm>
          <a:prstGeom prst="rect">
            <a:avLst/>
          </a:prstGeom>
          <a:noFill/>
        </p:spPr>
        <p:txBody>
          <a:bodyPr vert="horz" wrap="none" rtlCol="0" anchor="ctr" anchorCtr="1">
            <a:spAutoFit/>
          </a:bodyPr>
          <a:lstStyle/>
          <a:p>
            <a:r>
              <a:rPr lang="en-US" sz="2133" b="1" dirty="0">
                <a:solidFill>
                  <a:srgbClr val="FF0000"/>
                </a:solidFill>
                <a:latin typeface="+mn-lt"/>
                <a:ea typeface="Inconsolata" pitchFamily="49" charset="77"/>
                <a:cs typeface="Times New Roman" panose="02020603050405020304" pitchFamily="18" charset="0"/>
              </a:rPr>
              <a:t>Better quality</a:t>
            </a:r>
          </a:p>
        </p:txBody>
      </p:sp>
      <p:cxnSp>
        <p:nvCxnSpPr>
          <p:cNvPr id="25" name="Straight Arrow Connector 24">
            <a:extLst>
              <a:ext uri="{FF2B5EF4-FFF2-40B4-BE49-F238E27FC236}">
                <a16:creationId xmlns:a16="http://schemas.microsoft.com/office/drawing/2014/main" id="{BC350130-4DDF-09A0-9384-F84AAEC8A17F}"/>
              </a:ext>
            </a:extLst>
          </p:cNvPr>
          <p:cNvCxnSpPr>
            <a:cxnSpLocks/>
          </p:cNvCxnSpPr>
          <p:nvPr/>
        </p:nvCxnSpPr>
        <p:spPr>
          <a:xfrm flipV="1">
            <a:off x="4074383" y="3736176"/>
            <a:ext cx="0" cy="2063155"/>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F3CD542-C2D2-450C-4B96-E81CB119E823}"/>
              </a:ext>
            </a:extLst>
          </p:cNvPr>
          <p:cNvSpPr txBox="1"/>
          <p:nvPr/>
        </p:nvSpPr>
        <p:spPr>
          <a:xfrm>
            <a:off x="3259871" y="3300191"/>
            <a:ext cx="1919115" cy="420564"/>
          </a:xfrm>
          <a:prstGeom prst="rect">
            <a:avLst/>
          </a:prstGeom>
          <a:noFill/>
        </p:spPr>
        <p:txBody>
          <a:bodyPr vert="horz" wrap="none" rtlCol="0" anchor="ctr" anchorCtr="1">
            <a:spAutoFit/>
          </a:bodyPr>
          <a:lstStyle/>
          <a:p>
            <a:r>
              <a:rPr lang="en-US" sz="2133" b="1" dirty="0">
                <a:solidFill>
                  <a:srgbClr val="FF0000"/>
                </a:solidFill>
                <a:latin typeface="+mn-lt"/>
                <a:ea typeface="Inconsolata" pitchFamily="49" charset="77"/>
                <a:cs typeface="Times New Roman" panose="02020603050405020304" pitchFamily="18" charset="0"/>
              </a:rPr>
              <a:t>Better quality</a:t>
            </a:r>
          </a:p>
        </p:txBody>
      </p:sp>
      <p:cxnSp>
        <p:nvCxnSpPr>
          <p:cNvPr id="27" name="Straight Arrow Connector 26">
            <a:extLst>
              <a:ext uri="{FF2B5EF4-FFF2-40B4-BE49-F238E27FC236}">
                <a16:creationId xmlns:a16="http://schemas.microsoft.com/office/drawing/2014/main" id="{DDB4D0F4-B324-C735-4529-DFB1973CE879}"/>
              </a:ext>
            </a:extLst>
          </p:cNvPr>
          <p:cNvCxnSpPr>
            <a:cxnSpLocks/>
          </p:cNvCxnSpPr>
          <p:nvPr/>
        </p:nvCxnSpPr>
        <p:spPr>
          <a:xfrm flipV="1">
            <a:off x="8467131" y="3644591"/>
            <a:ext cx="0" cy="2489981"/>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770C499-3F2D-4617-EAF0-A35377314B27}"/>
              </a:ext>
            </a:extLst>
          </p:cNvPr>
          <p:cNvSpPr txBox="1"/>
          <p:nvPr/>
        </p:nvSpPr>
        <p:spPr>
          <a:xfrm>
            <a:off x="7855019" y="3204534"/>
            <a:ext cx="2828018" cy="420564"/>
          </a:xfrm>
          <a:prstGeom prst="rect">
            <a:avLst/>
          </a:prstGeom>
          <a:noFill/>
        </p:spPr>
        <p:txBody>
          <a:bodyPr vert="horz" wrap="none" rtlCol="0" anchor="ctr" anchorCtr="1">
            <a:spAutoFit/>
          </a:bodyPr>
          <a:lstStyle/>
          <a:p>
            <a:r>
              <a:rPr lang="en-US" sz="2133" b="1" dirty="0">
                <a:solidFill>
                  <a:srgbClr val="FF0000"/>
                </a:solidFill>
                <a:latin typeface="+mn-lt"/>
                <a:ea typeface="Inconsolata" pitchFamily="49" charset="77"/>
                <a:cs typeface="Times New Roman" panose="02020603050405020304" pitchFamily="18" charset="0"/>
              </a:rPr>
              <a:t>Higher scaled score</a:t>
            </a:r>
          </a:p>
        </p:txBody>
      </p:sp>
    </p:spTree>
    <p:extLst>
      <p:ext uri="{BB962C8B-B14F-4D97-AF65-F5344CB8AC3E}">
        <p14:creationId xmlns:p14="http://schemas.microsoft.com/office/powerpoint/2010/main" val="3593524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A screenshot of a cell phone&#10;&#10;Description automatically generated with low confidence">
            <a:extLst>
              <a:ext uri="{FF2B5EF4-FFF2-40B4-BE49-F238E27FC236}">
                <a16:creationId xmlns:a16="http://schemas.microsoft.com/office/drawing/2014/main" id="{EB6AD250-7D3A-42A8-30AF-AC030114BC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8487" y="971841"/>
            <a:ext cx="5388429" cy="3542893"/>
          </a:xfrm>
          <a:prstGeom prst="rect">
            <a:avLst/>
          </a:prstGeom>
          <a:solidFill>
            <a:srgbClr val="FFFFFF"/>
          </a:solidFill>
        </p:spPr>
      </p:pic>
      <p:sp>
        <p:nvSpPr>
          <p:cNvPr id="10" name="TextBox 9">
            <a:extLst>
              <a:ext uri="{FF2B5EF4-FFF2-40B4-BE49-F238E27FC236}">
                <a16:creationId xmlns:a16="http://schemas.microsoft.com/office/drawing/2014/main" id="{E86A67AB-4BD9-660A-82C0-C4B2CF32D28B}"/>
              </a:ext>
            </a:extLst>
          </p:cNvPr>
          <p:cNvSpPr txBox="1"/>
          <p:nvPr/>
        </p:nvSpPr>
        <p:spPr>
          <a:xfrm>
            <a:off x="6485086" y="2393315"/>
            <a:ext cx="5353062" cy="1169551"/>
          </a:xfrm>
          <a:prstGeom prst="rect">
            <a:avLst/>
          </a:prstGeom>
          <a:noFill/>
        </p:spPr>
        <p:txBody>
          <a:bodyPr wrap="square">
            <a:spAutoFit/>
          </a:bodyPr>
          <a:lstStyle/>
          <a:p>
            <a:r>
              <a:rPr lang="en-US" sz="1400" b="1" i="0" dirty="0">
                <a:solidFill>
                  <a:srgbClr val="000000"/>
                </a:solidFill>
                <a:effectLst/>
                <a:latin typeface="Helvetica" pitchFamily="2" charset="0"/>
              </a:rPr>
              <a:t>Rat femur with titanium implant. </a:t>
            </a:r>
            <a:r>
              <a:rPr lang="en-US" sz="1400" b="0" i="0" dirty="0">
                <a:solidFill>
                  <a:srgbClr val="000000"/>
                </a:solidFill>
                <a:effectLst/>
                <a:latin typeface="Roboto" panose="020F0502020204030204" pitchFamily="34" charset="0"/>
              </a:rPr>
              <a:t>(</a:t>
            </a:r>
            <a:r>
              <a:rPr lang="en-US" sz="1400" b="1" i="0" dirty="0">
                <a:solidFill>
                  <a:srgbClr val="000000"/>
                </a:solidFill>
                <a:effectLst/>
                <a:latin typeface="Helvetica" pitchFamily="2" charset="0"/>
              </a:rPr>
              <a:t>A</a:t>
            </a:r>
            <a:r>
              <a:rPr lang="en-US" sz="1400" b="0" i="0" dirty="0">
                <a:solidFill>
                  <a:srgbClr val="000000"/>
                </a:solidFill>
                <a:effectLst/>
                <a:latin typeface="Roboto" panose="02000000000000000000" pitchFamily="2" charset="0"/>
              </a:rPr>
              <a:t>) Photograph of a representative rat femur. (</a:t>
            </a:r>
            <a:r>
              <a:rPr lang="en-US" sz="1400" b="1" i="0" dirty="0">
                <a:solidFill>
                  <a:srgbClr val="000000"/>
                </a:solidFill>
                <a:effectLst/>
                <a:latin typeface="Helvetica" pitchFamily="2" charset="0"/>
              </a:rPr>
              <a:t>B</a:t>
            </a:r>
            <a:r>
              <a:rPr lang="en-US" sz="1400" b="0" i="0" dirty="0">
                <a:solidFill>
                  <a:srgbClr val="000000"/>
                </a:solidFill>
                <a:effectLst/>
                <a:latin typeface="Roboto" panose="02000000000000000000" pitchFamily="2" charset="0"/>
              </a:rPr>
              <a:t>) 3D rendered volume of rat femur obtained from </a:t>
            </a:r>
            <a:r>
              <a:rPr lang="en-US" sz="1400" b="0" i="0" dirty="0" err="1">
                <a:solidFill>
                  <a:srgbClr val="000000"/>
                </a:solidFill>
                <a:effectLst/>
                <a:latin typeface="Roboto" panose="02000000000000000000" pitchFamily="2" charset="0"/>
              </a:rPr>
              <a:t>nCT</a:t>
            </a:r>
            <a:r>
              <a:rPr lang="en-US" sz="1400" b="0" i="0" dirty="0">
                <a:solidFill>
                  <a:srgbClr val="000000"/>
                </a:solidFill>
                <a:effectLst/>
                <a:latin typeface="Roboto" panose="02000000000000000000" pitchFamily="2" charset="0"/>
              </a:rPr>
              <a:t>. (</a:t>
            </a:r>
            <a:r>
              <a:rPr lang="en-US" sz="1400" b="1" i="0" dirty="0">
                <a:solidFill>
                  <a:srgbClr val="000000"/>
                </a:solidFill>
                <a:effectLst/>
                <a:latin typeface="Helvetica" pitchFamily="2" charset="0"/>
              </a:rPr>
              <a:t>C</a:t>
            </a:r>
            <a:r>
              <a:rPr lang="en-US" sz="1400" b="0" i="0" dirty="0">
                <a:solidFill>
                  <a:srgbClr val="000000"/>
                </a:solidFill>
                <a:effectLst/>
                <a:latin typeface="Roboto" panose="02000000000000000000" pitchFamily="2" charset="0"/>
              </a:rPr>
              <a:t>) Diagonal slice showing the titanium rod inside the femur. Red arrows show the trabecular bone. The scale bars are presented by the x and y axes, respectively.</a:t>
            </a:r>
            <a:endParaRPr lang="en-US" sz="1400" dirty="0"/>
          </a:p>
        </p:txBody>
      </p:sp>
      <p:pic>
        <p:nvPicPr>
          <p:cNvPr id="2" name="Picture 2" descr="Figure 7">
            <a:extLst>
              <a:ext uri="{FF2B5EF4-FFF2-40B4-BE49-F238E27FC236}">
                <a16:creationId xmlns:a16="http://schemas.microsoft.com/office/drawing/2014/main" id="{AAA538AB-5C2F-95FC-A04C-86434A8CC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539" y="809851"/>
            <a:ext cx="4446096" cy="28703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0C3369-2B5C-0A81-735F-39BBC1C1150D}"/>
              </a:ext>
            </a:extLst>
          </p:cNvPr>
          <p:cNvSpPr txBox="1"/>
          <p:nvPr/>
        </p:nvSpPr>
        <p:spPr>
          <a:xfrm>
            <a:off x="6373791" y="3614158"/>
            <a:ext cx="4684114" cy="3139321"/>
          </a:xfrm>
          <a:prstGeom prst="rect">
            <a:avLst/>
          </a:prstGeom>
          <a:noFill/>
        </p:spPr>
        <p:txBody>
          <a:bodyPr wrap="square">
            <a:spAutoFit/>
          </a:bodyPr>
          <a:lstStyle/>
          <a:p>
            <a:r>
              <a:rPr lang="en-US" b="1" i="0" dirty="0">
                <a:solidFill>
                  <a:srgbClr val="000000"/>
                </a:solidFill>
                <a:effectLst/>
                <a:latin typeface="Helvetica" pitchFamily="2" charset="0"/>
              </a:rPr>
              <a:t>Neutron computed tomography and slices through the plant root/soil system.</a:t>
            </a:r>
            <a:r>
              <a:rPr lang="en-US" b="0" i="0" dirty="0">
                <a:solidFill>
                  <a:srgbClr val="000000"/>
                </a:solidFill>
                <a:effectLst/>
                <a:latin typeface="Roboto" panose="02000000000000000000" pitchFamily="2" charset="0"/>
              </a:rPr>
              <a:t> (</a:t>
            </a:r>
            <a:r>
              <a:rPr lang="en-US" b="1" i="0" dirty="0">
                <a:solidFill>
                  <a:srgbClr val="000000"/>
                </a:solidFill>
                <a:effectLst/>
                <a:latin typeface="Helvetica" pitchFamily="2" charset="0"/>
              </a:rPr>
              <a:t>A</a:t>
            </a:r>
            <a:r>
              <a:rPr lang="en-US" b="0" i="0" dirty="0">
                <a:solidFill>
                  <a:srgbClr val="000000"/>
                </a:solidFill>
                <a:effectLst/>
                <a:latin typeface="Roboto" panose="02000000000000000000" pitchFamily="2" charset="0"/>
              </a:rPr>
              <a:t>) Photograph of plant sample. (</a:t>
            </a:r>
            <a:r>
              <a:rPr lang="en-US" b="1" i="0" dirty="0">
                <a:solidFill>
                  <a:srgbClr val="000000"/>
                </a:solidFill>
                <a:effectLst/>
                <a:latin typeface="Helvetica" pitchFamily="2" charset="0"/>
              </a:rPr>
              <a:t>B</a:t>
            </a:r>
            <a:r>
              <a:rPr lang="en-US" b="0" i="0" dirty="0">
                <a:solidFill>
                  <a:srgbClr val="000000"/>
                </a:solidFill>
                <a:effectLst/>
                <a:latin typeface="Roboto" panose="02000000000000000000" pitchFamily="2" charset="0"/>
              </a:rPr>
              <a:t>) 3D rendered volume from neutron computed tomography of the plant showing the stem above ground, and the soil system with water (in red). (</a:t>
            </a:r>
            <a:r>
              <a:rPr lang="en-US" b="1" i="0" dirty="0">
                <a:solidFill>
                  <a:srgbClr val="000000"/>
                </a:solidFill>
                <a:effectLst/>
                <a:latin typeface="Helvetica" pitchFamily="2" charset="0"/>
              </a:rPr>
              <a:t>C</a:t>
            </a:r>
            <a:r>
              <a:rPr lang="en-US" b="0" i="0" dirty="0">
                <a:solidFill>
                  <a:srgbClr val="000000"/>
                </a:solidFill>
                <a:effectLst/>
                <a:latin typeface="Roboto" panose="02000000000000000000" pitchFamily="2" charset="0"/>
              </a:rPr>
              <a:t>) and (</a:t>
            </a:r>
            <a:r>
              <a:rPr lang="en-US" b="1" i="0" dirty="0">
                <a:solidFill>
                  <a:srgbClr val="000000"/>
                </a:solidFill>
                <a:effectLst/>
                <a:latin typeface="Helvetica" pitchFamily="2" charset="0"/>
              </a:rPr>
              <a:t>D</a:t>
            </a:r>
            <a:r>
              <a:rPr lang="en-US" b="0" i="0" dirty="0">
                <a:solidFill>
                  <a:srgbClr val="000000"/>
                </a:solidFill>
                <a:effectLst/>
                <a:latin typeface="Roboto" panose="02000000000000000000" pitchFamily="2" charset="0"/>
              </a:rPr>
              <a:t>) are cuts through the sample angled to show the stem and roots in the soil (red arrows). Darker blue areas in the soil indicate the presence of water</a:t>
            </a:r>
            <a:endParaRPr lang="en-US" dirty="0"/>
          </a:p>
        </p:txBody>
      </p:sp>
      <p:sp>
        <p:nvSpPr>
          <p:cNvPr id="5" name="TextBox 4">
            <a:extLst>
              <a:ext uri="{FF2B5EF4-FFF2-40B4-BE49-F238E27FC236}">
                <a16:creationId xmlns:a16="http://schemas.microsoft.com/office/drawing/2014/main" id="{21D1D5FF-35B2-326D-0535-57180849DC66}"/>
              </a:ext>
            </a:extLst>
          </p:cNvPr>
          <p:cNvSpPr txBox="1"/>
          <p:nvPr/>
        </p:nvSpPr>
        <p:spPr>
          <a:xfrm>
            <a:off x="264539" y="4514734"/>
            <a:ext cx="5553671" cy="1754326"/>
          </a:xfrm>
          <a:prstGeom prst="rect">
            <a:avLst/>
          </a:prstGeom>
          <a:noFill/>
        </p:spPr>
        <p:txBody>
          <a:bodyPr wrap="square">
            <a:spAutoFit/>
          </a:bodyPr>
          <a:lstStyle/>
          <a:p>
            <a:r>
              <a:rPr lang="en-US" sz="1800" b="1" dirty="0">
                <a:effectLst/>
                <a:latin typeface="Arial" panose="020B0604020202020204" pitchFamily="34" charset="0"/>
              </a:rPr>
              <a:t>Rat femur with titanium implant. </a:t>
            </a:r>
            <a:r>
              <a:rPr lang="en-US" sz="1800" dirty="0">
                <a:effectLst/>
                <a:latin typeface="ArialMT"/>
              </a:rPr>
              <a:t>(</a:t>
            </a:r>
            <a:r>
              <a:rPr lang="en-US" sz="1800" b="1" dirty="0">
                <a:effectLst/>
                <a:latin typeface="Arial" panose="020B0604020202020204" pitchFamily="34" charset="0"/>
              </a:rPr>
              <a:t>A</a:t>
            </a:r>
            <a:r>
              <a:rPr lang="en-US" sz="1800" dirty="0">
                <a:effectLst/>
                <a:latin typeface="ArialMT"/>
              </a:rPr>
              <a:t>) Photograph of a representative rat femur. (</a:t>
            </a:r>
            <a:r>
              <a:rPr lang="en-US" sz="1800" b="1" dirty="0">
                <a:effectLst/>
                <a:latin typeface="Arial" panose="020B0604020202020204" pitchFamily="34" charset="0"/>
              </a:rPr>
              <a:t>B</a:t>
            </a:r>
            <a:r>
              <a:rPr lang="en-US" sz="1800" dirty="0">
                <a:effectLst/>
                <a:latin typeface="ArialMT"/>
              </a:rPr>
              <a:t>) 3D rendered volume of rat femur obtained from </a:t>
            </a:r>
            <a:r>
              <a:rPr lang="en-US" sz="1800" dirty="0" err="1">
                <a:effectLst/>
                <a:latin typeface="ArialMT"/>
              </a:rPr>
              <a:t>nCT</a:t>
            </a:r>
            <a:r>
              <a:rPr lang="en-US" sz="1800" dirty="0">
                <a:effectLst/>
                <a:latin typeface="ArialMT"/>
              </a:rPr>
              <a:t>. (</a:t>
            </a:r>
            <a:r>
              <a:rPr lang="en-US" sz="1800" b="1" dirty="0">
                <a:effectLst/>
                <a:latin typeface="Arial" panose="020B0604020202020204" pitchFamily="34" charset="0"/>
              </a:rPr>
              <a:t>C</a:t>
            </a:r>
            <a:r>
              <a:rPr lang="en-US" sz="1800" dirty="0">
                <a:effectLst/>
                <a:latin typeface="ArialMT"/>
              </a:rPr>
              <a:t>) Diagonal slice showing the titanium rod inside the femur. Red arrows show the trabecular bone. The scale bars are presented by the x and y axes, respectively. </a:t>
            </a:r>
            <a:endParaRPr lang="en-US" dirty="0"/>
          </a:p>
        </p:txBody>
      </p:sp>
    </p:spTree>
    <p:extLst>
      <p:ext uri="{BB962C8B-B14F-4D97-AF65-F5344CB8AC3E}">
        <p14:creationId xmlns:p14="http://schemas.microsoft.com/office/powerpoint/2010/main" val="403684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1FB7-4C43-473D-912B-DA68282C65A4}"/>
              </a:ext>
            </a:extLst>
          </p:cNvPr>
          <p:cNvSpPr>
            <a:spLocks noGrp="1"/>
          </p:cNvSpPr>
          <p:nvPr>
            <p:ph type="title"/>
          </p:nvPr>
        </p:nvSpPr>
        <p:spPr>
          <a:xfrm>
            <a:off x="429767" y="130732"/>
            <a:ext cx="11430000" cy="539496"/>
          </a:xfrm>
        </p:spPr>
        <p:txBody>
          <a:bodyPr/>
          <a:lstStyle/>
          <a:p>
            <a:r>
              <a:rPr lang="en-US" b="1" dirty="0"/>
              <a:t>VENUS</a:t>
            </a:r>
          </a:p>
        </p:txBody>
      </p:sp>
      <p:sp>
        <p:nvSpPr>
          <p:cNvPr id="3" name="Content Placeholder 2">
            <a:extLst>
              <a:ext uri="{FF2B5EF4-FFF2-40B4-BE49-F238E27FC236}">
                <a16:creationId xmlns:a16="http://schemas.microsoft.com/office/drawing/2014/main" id="{71023AB5-241B-406F-83E0-40104173724C}"/>
              </a:ext>
            </a:extLst>
          </p:cNvPr>
          <p:cNvSpPr>
            <a:spLocks noGrp="1"/>
          </p:cNvSpPr>
          <p:nvPr>
            <p:ph idx="1"/>
          </p:nvPr>
        </p:nvSpPr>
        <p:spPr>
          <a:xfrm>
            <a:off x="429767" y="670228"/>
            <a:ext cx="11430000" cy="5643486"/>
          </a:xfrm>
        </p:spPr>
        <p:txBody>
          <a:bodyPr/>
          <a:lstStyle/>
          <a:p>
            <a:r>
              <a:rPr lang="en-US" sz="2400" dirty="0"/>
              <a:t>VENUS is an imaging beamline that can measure unique materials properties based on their crystalline structures and isotopic content using two techniques:</a:t>
            </a:r>
          </a:p>
          <a:p>
            <a:pPr marL="1030288" lvl="2" indent="-285750">
              <a:buClr>
                <a:prstClr val="black"/>
              </a:buClr>
            </a:pPr>
            <a:r>
              <a:rPr lang="en-US" b="1" dirty="0">
                <a:solidFill>
                  <a:prstClr val="black"/>
                </a:solidFill>
                <a:latin typeface="+mj-lt"/>
              </a:rPr>
              <a:t>Bragg-edge imaging </a:t>
            </a:r>
            <a:r>
              <a:rPr lang="en-US" dirty="0">
                <a:solidFill>
                  <a:prstClr val="black"/>
                </a:solidFill>
                <a:latin typeface="+mj-lt"/>
              </a:rPr>
              <a:t>– quantitative interpretation of total cross-section provides crystalline structure characterization (cold neutrons ~ </a:t>
            </a:r>
            <a:r>
              <a:rPr lang="en-US" dirty="0" err="1">
                <a:solidFill>
                  <a:prstClr val="black"/>
                </a:solidFill>
                <a:latin typeface="+mj-lt"/>
              </a:rPr>
              <a:t>meV</a:t>
            </a:r>
            <a:r>
              <a:rPr lang="en-US" dirty="0">
                <a:solidFill>
                  <a:prstClr val="black"/>
                </a:solidFill>
                <a:latin typeface="+mj-lt"/>
              </a:rPr>
              <a:t>)</a:t>
            </a:r>
          </a:p>
          <a:p>
            <a:pPr marL="1030288" lvl="2" indent="-285750">
              <a:buClr>
                <a:prstClr val="black"/>
              </a:buClr>
            </a:pPr>
            <a:r>
              <a:rPr lang="en-US" b="1" dirty="0">
                <a:solidFill>
                  <a:prstClr val="black"/>
                </a:solidFill>
                <a:latin typeface="+mj-lt"/>
              </a:rPr>
              <a:t>Resonance imaging</a:t>
            </a:r>
            <a:r>
              <a:rPr lang="en-US" dirty="0">
                <a:solidFill>
                  <a:prstClr val="black"/>
                </a:solidFill>
                <a:latin typeface="+mj-lt"/>
              </a:rPr>
              <a:t> – isotopic-sensitive spatially-resolved spectroscopy technique (epithermal neutrons ~ eV)</a:t>
            </a:r>
          </a:p>
          <a:p>
            <a:pPr marL="287338" indent="-285750">
              <a:buClr>
                <a:prstClr val="black"/>
              </a:buClr>
            </a:pPr>
            <a:r>
              <a:rPr lang="en-US" sz="2400" dirty="0">
                <a:solidFill>
                  <a:prstClr val="black"/>
                </a:solidFill>
                <a:latin typeface="+mj-lt"/>
              </a:rPr>
              <a:t>VENUS can also penetrate thicker samples using:</a:t>
            </a:r>
          </a:p>
          <a:p>
            <a:pPr marL="1030288" lvl="2" indent="-285750">
              <a:buClr>
                <a:prstClr val="black"/>
              </a:buClr>
            </a:pPr>
            <a:r>
              <a:rPr lang="en-US" b="1" dirty="0">
                <a:solidFill>
                  <a:prstClr val="black"/>
                </a:solidFill>
                <a:latin typeface="+mj-lt"/>
              </a:rPr>
              <a:t>Epithermal imaging </a:t>
            </a:r>
            <a:r>
              <a:rPr lang="en-US" dirty="0">
                <a:solidFill>
                  <a:prstClr val="black"/>
                </a:solidFill>
                <a:latin typeface="+mj-lt"/>
              </a:rPr>
              <a:t>– higher energy neutrons provide higher penetration through thick samples (epithermal neutrons ~ eV)</a:t>
            </a:r>
          </a:p>
          <a:p>
            <a:pPr marL="287338" indent="-285750">
              <a:buClr>
                <a:prstClr val="black"/>
              </a:buClr>
            </a:pPr>
            <a:r>
              <a:rPr lang="en-US" sz="2400" dirty="0"/>
              <a:t>We are </a:t>
            </a:r>
            <a:r>
              <a:rPr lang="en-US" sz="2400" b="1" dirty="0"/>
              <a:t>developing</a:t>
            </a:r>
            <a:r>
              <a:rPr lang="en-US" sz="2400" dirty="0"/>
              <a:t> </a:t>
            </a:r>
            <a:r>
              <a:rPr lang="en-US" sz="2400" b="1" dirty="0"/>
              <a:t>hyperspectral reconstruction algorithms using machine learning algorithms </a:t>
            </a:r>
            <a:r>
              <a:rPr lang="en-US" sz="2400" dirty="0"/>
              <a:t>(due to low signal-to-noise ratio)</a:t>
            </a:r>
          </a:p>
          <a:p>
            <a:pPr marL="287338" indent="-285750">
              <a:buClr>
                <a:prstClr val="black"/>
              </a:buClr>
            </a:pPr>
            <a:r>
              <a:rPr lang="en-US" sz="2400" dirty="0"/>
              <a:t>An </a:t>
            </a:r>
            <a:r>
              <a:rPr lang="en-US" sz="2400" b="1" dirty="0">
                <a:latin typeface="+mj-lt"/>
              </a:rPr>
              <a:t>AI-based Autonomous Neutron Imaging System </a:t>
            </a:r>
            <a:r>
              <a:rPr lang="en-US" sz="2400" dirty="0"/>
              <a:t>is under developing also.</a:t>
            </a:r>
          </a:p>
          <a:p>
            <a:endParaRPr lang="en-US" dirty="0"/>
          </a:p>
          <a:p>
            <a:endParaRPr lang="en-US" sz="2400" dirty="0"/>
          </a:p>
        </p:txBody>
      </p:sp>
    </p:spTree>
    <p:extLst>
      <p:ext uri="{BB962C8B-B14F-4D97-AF65-F5344CB8AC3E}">
        <p14:creationId xmlns:p14="http://schemas.microsoft.com/office/powerpoint/2010/main" val="1289576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96E8-C924-A841-942A-3E626E6ACE4D}"/>
              </a:ext>
            </a:extLst>
          </p:cNvPr>
          <p:cNvSpPr>
            <a:spLocks noGrp="1"/>
          </p:cNvSpPr>
          <p:nvPr>
            <p:ph type="title"/>
          </p:nvPr>
        </p:nvSpPr>
        <p:spPr/>
        <p:txBody>
          <a:bodyPr/>
          <a:lstStyle/>
          <a:p>
            <a:r>
              <a:rPr lang="en-US" b="1" dirty="0"/>
              <a:t>Continuous and Pulsed Neutron Sources</a:t>
            </a:r>
          </a:p>
        </p:txBody>
      </p:sp>
      <p:sp>
        <p:nvSpPr>
          <p:cNvPr id="4" name="Content Placeholder 2">
            <a:extLst>
              <a:ext uri="{FF2B5EF4-FFF2-40B4-BE49-F238E27FC236}">
                <a16:creationId xmlns:a16="http://schemas.microsoft.com/office/drawing/2014/main" id="{98F0E319-599A-534E-9387-F108234052D4}"/>
              </a:ext>
            </a:extLst>
          </p:cNvPr>
          <p:cNvSpPr>
            <a:spLocks noGrp="1"/>
          </p:cNvSpPr>
          <p:nvPr>
            <p:ph sz="half" idx="1"/>
          </p:nvPr>
        </p:nvSpPr>
        <p:spPr>
          <a:xfrm>
            <a:off x="547965" y="1577662"/>
            <a:ext cx="4311940" cy="4178114"/>
          </a:xfrm>
          <a:noFill/>
          <a:ln>
            <a:solidFill>
              <a:schemeClr val="tx1"/>
            </a:solidFill>
          </a:ln>
        </p:spPr>
        <p:txBody>
          <a:bodyPr/>
          <a:lstStyle/>
          <a:p>
            <a:r>
              <a:rPr lang="en-US" dirty="0"/>
              <a:t>Continuous Source (reactor)</a:t>
            </a:r>
          </a:p>
        </p:txBody>
      </p:sp>
      <p:sp>
        <p:nvSpPr>
          <p:cNvPr id="5" name="Content Placeholder 3">
            <a:extLst>
              <a:ext uri="{FF2B5EF4-FFF2-40B4-BE49-F238E27FC236}">
                <a16:creationId xmlns:a16="http://schemas.microsoft.com/office/drawing/2014/main" id="{98E22B72-5129-434E-8179-F7FD52B00D24}"/>
              </a:ext>
            </a:extLst>
          </p:cNvPr>
          <p:cNvSpPr txBox="1">
            <a:spLocks/>
          </p:cNvSpPr>
          <p:nvPr/>
        </p:nvSpPr>
        <p:spPr>
          <a:xfrm>
            <a:off x="7655006" y="1577661"/>
            <a:ext cx="4267200" cy="4224093"/>
          </a:xfrm>
          <a:prstGeom prst="rect">
            <a:avLst/>
          </a:prstGeom>
          <a:ln>
            <a:solidFill>
              <a:schemeClr val="tx1"/>
            </a:solidFill>
          </a:ln>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Pulsed Source (spallation source)</a:t>
            </a:r>
          </a:p>
        </p:txBody>
      </p:sp>
      <p:sp>
        <p:nvSpPr>
          <p:cNvPr id="6" name="Oval 5">
            <a:extLst>
              <a:ext uri="{FF2B5EF4-FFF2-40B4-BE49-F238E27FC236}">
                <a16:creationId xmlns:a16="http://schemas.microsoft.com/office/drawing/2014/main" id="{66884AAE-6DAB-2940-BF5D-06406C24A71B}"/>
              </a:ext>
            </a:extLst>
          </p:cNvPr>
          <p:cNvSpPr/>
          <p:nvPr/>
        </p:nvSpPr>
        <p:spPr>
          <a:xfrm>
            <a:off x="1086348" y="3151357"/>
            <a:ext cx="152400" cy="152400"/>
          </a:xfrm>
          <a:prstGeom prst="ellipse">
            <a:avLst/>
          </a:prstGeom>
          <a:solidFill>
            <a:schemeClr val="tx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 name="Oval 6">
            <a:extLst>
              <a:ext uri="{FF2B5EF4-FFF2-40B4-BE49-F238E27FC236}">
                <a16:creationId xmlns:a16="http://schemas.microsoft.com/office/drawing/2014/main" id="{503BA012-7310-E54F-B287-1603F246A801}"/>
              </a:ext>
            </a:extLst>
          </p:cNvPr>
          <p:cNvSpPr/>
          <p:nvPr/>
        </p:nvSpPr>
        <p:spPr>
          <a:xfrm>
            <a:off x="1278505" y="3254061"/>
            <a:ext cx="152400" cy="152400"/>
          </a:xfrm>
          <a:prstGeom prst="ellipse">
            <a:avLst/>
          </a:prstGeom>
          <a:solidFill>
            <a:schemeClr val="accent1">
              <a:lumMod val="60000"/>
              <a:lumOff val="4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 name="Oval 7">
            <a:extLst>
              <a:ext uri="{FF2B5EF4-FFF2-40B4-BE49-F238E27FC236}">
                <a16:creationId xmlns:a16="http://schemas.microsoft.com/office/drawing/2014/main" id="{71090A7D-A8D4-1441-970E-DE8664AFD751}"/>
              </a:ext>
            </a:extLst>
          </p:cNvPr>
          <p:cNvSpPr/>
          <p:nvPr/>
        </p:nvSpPr>
        <p:spPr>
          <a:xfrm>
            <a:off x="1430905" y="3406461"/>
            <a:ext cx="152400" cy="152400"/>
          </a:xfrm>
          <a:prstGeom prst="ellipse">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9" name="Oval 8">
            <a:extLst>
              <a:ext uri="{FF2B5EF4-FFF2-40B4-BE49-F238E27FC236}">
                <a16:creationId xmlns:a16="http://schemas.microsoft.com/office/drawing/2014/main" id="{16333CD5-6DF7-094A-9E48-3506C8A107DD}"/>
              </a:ext>
            </a:extLst>
          </p:cNvPr>
          <p:cNvSpPr/>
          <p:nvPr/>
        </p:nvSpPr>
        <p:spPr>
          <a:xfrm>
            <a:off x="1392805" y="3065218"/>
            <a:ext cx="152400" cy="152400"/>
          </a:xfrm>
          <a:prstGeom prst="ellipse">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Oval 9">
            <a:extLst>
              <a:ext uri="{FF2B5EF4-FFF2-40B4-BE49-F238E27FC236}">
                <a16:creationId xmlns:a16="http://schemas.microsoft.com/office/drawing/2014/main" id="{8AD860D9-152C-9A49-B212-519C7DB9A8C5}"/>
              </a:ext>
            </a:extLst>
          </p:cNvPr>
          <p:cNvSpPr/>
          <p:nvPr/>
        </p:nvSpPr>
        <p:spPr>
          <a:xfrm>
            <a:off x="1165862" y="3406461"/>
            <a:ext cx="152400" cy="152400"/>
          </a:xfrm>
          <a:prstGeom prst="ellipse">
            <a:avLst/>
          </a:prstGeom>
          <a:solidFill>
            <a:srgbClr val="00B05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 name="Oval 10">
            <a:extLst>
              <a:ext uri="{FF2B5EF4-FFF2-40B4-BE49-F238E27FC236}">
                <a16:creationId xmlns:a16="http://schemas.microsoft.com/office/drawing/2014/main" id="{92AC0C7C-09E9-5348-9DE8-8BD78D37EAF1}"/>
              </a:ext>
            </a:extLst>
          </p:cNvPr>
          <p:cNvSpPr/>
          <p:nvPr/>
        </p:nvSpPr>
        <p:spPr>
          <a:xfrm>
            <a:off x="1470662" y="2871227"/>
            <a:ext cx="152400" cy="152400"/>
          </a:xfrm>
          <a:prstGeom prst="ellipse">
            <a:avLst/>
          </a:prstGeom>
          <a:solidFill>
            <a:srgbClr val="7030A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 name="Oval 11">
            <a:extLst>
              <a:ext uri="{FF2B5EF4-FFF2-40B4-BE49-F238E27FC236}">
                <a16:creationId xmlns:a16="http://schemas.microsoft.com/office/drawing/2014/main" id="{DCA48559-72FC-7740-8389-CBC9E6E6D7E5}"/>
              </a:ext>
            </a:extLst>
          </p:cNvPr>
          <p:cNvSpPr/>
          <p:nvPr/>
        </p:nvSpPr>
        <p:spPr>
          <a:xfrm>
            <a:off x="1497166" y="3247435"/>
            <a:ext cx="152400" cy="152400"/>
          </a:xfrm>
          <a:prstGeom prst="ellipse">
            <a:avLst/>
          </a:prstGeom>
          <a:solidFill>
            <a:schemeClr val="accent6">
              <a:lumMod val="40000"/>
              <a:lumOff val="6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Oval 12">
            <a:extLst>
              <a:ext uri="{FF2B5EF4-FFF2-40B4-BE49-F238E27FC236}">
                <a16:creationId xmlns:a16="http://schemas.microsoft.com/office/drawing/2014/main" id="{A5003AAB-3F57-8C4E-AF54-F965034931F0}"/>
              </a:ext>
            </a:extLst>
          </p:cNvPr>
          <p:cNvSpPr/>
          <p:nvPr/>
        </p:nvSpPr>
        <p:spPr>
          <a:xfrm>
            <a:off x="990271" y="3389896"/>
            <a:ext cx="152400" cy="152400"/>
          </a:xfrm>
          <a:prstGeom prst="ellipse">
            <a:avLst/>
          </a:prstGeom>
          <a:solidFill>
            <a:srgbClr val="FF6DFF"/>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Oval 13">
            <a:extLst>
              <a:ext uri="{FF2B5EF4-FFF2-40B4-BE49-F238E27FC236}">
                <a16:creationId xmlns:a16="http://schemas.microsoft.com/office/drawing/2014/main" id="{C5B64D62-21D3-5B49-BA25-82AFEFCEDD1B}"/>
              </a:ext>
            </a:extLst>
          </p:cNvPr>
          <p:cNvSpPr/>
          <p:nvPr/>
        </p:nvSpPr>
        <p:spPr>
          <a:xfrm>
            <a:off x="2166401" y="3022148"/>
            <a:ext cx="152400" cy="152400"/>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Oval 14">
            <a:extLst>
              <a:ext uri="{FF2B5EF4-FFF2-40B4-BE49-F238E27FC236}">
                <a16:creationId xmlns:a16="http://schemas.microsoft.com/office/drawing/2014/main" id="{5E8CEEF1-DBCB-6D4A-8EC8-9B17E8B2DFF8}"/>
              </a:ext>
            </a:extLst>
          </p:cNvPr>
          <p:cNvSpPr/>
          <p:nvPr/>
        </p:nvSpPr>
        <p:spPr>
          <a:xfrm>
            <a:off x="2090201" y="3399835"/>
            <a:ext cx="152400" cy="152400"/>
          </a:xfrm>
          <a:prstGeom prst="ellipse">
            <a:avLst/>
          </a:prstGeom>
          <a:solidFill>
            <a:schemeClr val="accent3">
              <a:lumMod val="5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Oval 15">
            <a:extLst>
              <a:ext uri="{FF2B5EF4-FFF2-40B4-BE49-F238E27FC236}">
                <a16:creationId xmlns:a16="http://schemas.microsoft.com/office/drawing/2014/main" id="{FC6F8A2E-D895-4247-98F7-5B5F4D3D0D98}"/>
              </a:ext>
            </a:extLst>
          </p:cNvPr>
          <p:cNvSpPr/>
          <p:nvPr/>
        </p:nvSpPr>
        <p:spPr>
          <a:xfrm>
            <a:off x="927322" y="3035401"/>
            <a:ext cx="152400" cy="152400"/>
          </a:xfrm>
          <a:prstGeom prst="ellipse">
            <a:avLst/>
          </a:prstGeom>
          <a:solidFill>
            <a:srgbClr val="3C39C7"/>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Oval 16">
            <a:extLst>
              <a:ext uri="{FF2B5EF4-FFF2-40B4-BE49-F238E27FC236}">
                <a16:creationId xmlns:a16="http://schemas.microsoft.com/office/drawing/2014/main" id="{FB9410BE-23E6-7949-BFA2-0C5FA1ADFED8}"/>
              </a:ext>
            </a:extLst>
          </p:cNvPr>
          <p:cNvSpPr/>
          <p:nvPr/>
        </p:nvSpPr>
        <p:spPr>
          <a:xfrm>
            <a:off x="1735705" y="2894773"/>
            <a:ext cx="152400" cy="152400"/>
          </a:xfrm>
          <a:prstGeom prst="ellipse">
            <a:avLst/>
          </a:prstGeom>
          <a:solidFill>
            <a:schemeClr val="tx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8" name="Oval 17">
            <a:extLst>
              <a:ext uri="{FF2B5EF4-FFF2-40B4-BE49-F238E27FC236}">
                <a16:creationId xmlns:a16="http://schemas.microsoft.com/office/drawing/2014/main" id="{B91AE153-815B-094A-B1CF-D7CF04AA4F14}"/>
              </a:ext>
            </a:extLst>
          </p:cNvPr>
          <p:cNvSpPr/>
          <p:nvPr/>
        </p:nvSpPr>
        <p:spPr>
          <a:xfrm>
            <a:off x="1659505" y="3161296"/>
            <a:ext cx="152400" cy="152400"/>
          </a:xfrm>
          <a:prstGeom prst="ellipse">
            <a:avLst/>
          </a:prstGeom>
          <a:solidFill>
            <a:schemeClr val="accent1">
              <a:lumMod val="60000"/>
              <a:lumOff val="4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9" name="Oval 18">
            <a:extLst>
              <a:ext uri="{FF2B5EF4-FFF2-40B4-BE49-F238E27FC236}">
                <a16:creationId xmlns:a16="http://schemas.microsoft.com/office/drawing/2014/main" id="{1E7D536A-16CF-5043-8E1D-B16FABF90C14}"/>
              </a:ext>
            </a:extLst>
          </p:cNvPr>
          <p:cNvSpPr/>
          <p:nvPr/>
        </p:nvSpPr>
        <p:spPr>
          <a:xfrm>
            <a:off x="1126105" y="2949261"/>
            <a:ext cx="152400" cy="152400"/>
          </a:xfrm>
          <a:prstGeom prst="ellipse">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0" name="Oval 19">
            <a:extLst>
              <a:ext uri="{FF2B5EF4-FFF2-40B4-BE49-F238E27FC236}">
                <a16:creationId xmlns:a16="http://schemas.microsoft.com/office/drawing/2014/main" id="{FEEF1509-6A8D-4E46-8DEB-553C5D9A52B0}"/>
              </a:ext>
            </a:extLst>
          </p:cNvPr>
          <p:cNvSpPr/>
          <p:nvPr/>
        </p:nvSpPr>
        <p:spPr>
          <a:xfrm>
            <a:off x="1623062" y="3406461"/>
            <a:ext cx="152400" cy="152400"/>
          </a:xfrm>
          <a:prstGeom prst="ellipse">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Oval 20">
            <a:extLst>
              <a:ext uri="{FF2B5EF4-FFF2-40B4-BE49-F238E27FC236}">
                <a16:creationId xmlns:a16="http://schemas.microsoft.com/office/drawing/2014/main" id="{1FF2EB37-4C2B-CB40-BBCF-7C978BB8630A}"/>
              </a:ext>
            </a:extLst>
          </p:cNvPr>
          <p:cNvSpPr/>
          <p:nvPr/>
        </p:nvSpPr>
        <p:spPr>
          <a:xfrm>
            <a:off x="1808591" y="3227557"/>
            <a:ext cx="152400" cy="152400"/>
          </a:xfrm>
          <a:prstGeom prst="ellipse">
            <a:avLst/>
          </a:prstGeom>
          <a:solidFill>
            <a:srgbClr val="00B05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B3E0C9D4-D09E-0546-926B-2EB9E136CFD2}"/>
              </a:ext>
            </a:extLst>
          </p:cNvPr>
          <p:cNvSpPr/>
          <p:nvPr/>
        </p:nvSpPr>
        <p:spPr>
          <a:xfrm>
            <a:off x="1888105" y="3406461"/>
            <a:ext cx="152400" cy="152400"/>
          </a:xfrm>
          <a:prstGeom prst="ellipse">
            <a:avLst/>
          </a:prstGeom>
          <a:solidFill>
            <a:srgbClr val="7030A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5C49E398-199D-A348-A9DE-18E91598347F}"/>
              </a:ext>
            </a:extLst>
          </p:cNvPr>
          <p:cNvSpPr/>
          <p:nvPr/>
        </p:nvSpPr>
        <p:spPr>
          <a:xfrm>
            <a:off x="1884791" y="3042027"/>
            <a:ext cx="152400" cy="152400"/>
          </a:xfrm>
          <a:prstGeom prst="ellipse">
            <a:avLst/>
          </a:prstGeom>
          <a:solidFill>
            <a:schemeClr val="accent6">
              <a:lumMod val="40000"/>
              <a:lumOff val="6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4" name="Oval 23">
            <a:extLst>
              <a:ext uri="{FF2B5EF4-FFF2-40B4-BE49-F238E27FC236}">
                <a16:creationId xmlns:a16="http://schemas.microsoft.com/office/drawing/2014/main" id="{40968469-2D67-1A44-82F3-B8D867AA8001}"/>
              </a:ext>
            </a:extLst>
          </p:cNvPr>
          <p:cNvSpPr/>
          <p:nvPr/>
        </p:nvSpPr>
        <p:spPr>
          <a:xfrm>
            <a:off x="2080262" y="3184487"/>
            <a:ext cx="152400" cy="152400"/>
          </a:xfrm>
          <a:prstGeom prst="ellipse">
            <a:avLst/>
          </a:prstGeom>
          <a:solidFill>
            <a:srgbClr val="FF6DFF"/>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FE3A4D2F-038E-984D-A90B-0FC94FDB791F}"/>
              </a:ext>
            </a:extLst>
          </p:cNvPr>
          <p:cNvSpPr/>
          <p:nvPr/>
        </p:nvSpPr>
        <p:spPr>
          <a:xfrm>
            <a:off x="1255314" y="2818397"/>
            <a:ext cx="152400" cy="152400"/>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Oval 25">
            <a:extLst>
              <a:ext uri="{FF2B5EF4-FFF2-40B4-BE49-F238E27FC236}">
                <a16:creationId xmlns:a16="http://schemas.microsoft.com/office/drawing/2014/main" id="{A83B5B05-8CB7-E14F-B7B2-9F04EB1A394D}"/>
              </a:ext>
            </a:extLst>
          </p:cNvPr>
          <p:cNvSpPr/>
          <p:nvPr/>
        </p:nvSpPr>
        <p:spPr>
          <a:xfrm>
            <a:off x="928979" y="3220931"/>
            <a:ext cx="152400" cy="152400"/>
          </a:xfrm>
          <a:prstGeom prst="ellipse">
            <a:avLst/>
          </a:prstGeom>
          <a:solidFill>
            <a:schemeClr val="accent3">
              <a:lumMod val="5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7" name="Oval 26">
            <a:extLst>
              <a:ext uri="{FF2B5EF4-FFF2-40B4-BE49-F238E27FC236}">
                <a16:creationId xmlns:a16="http://schemas.microsoft.com/office/drawing/2014/main" id="{8CAE89E5-A680-1343-BA51-3A4E3278DC87}"/>
              </a:ext>
            </a:extLst>
          </p:cNvPr>
          <p:cNvSpPr/>
          <p:nvPr/>
        </p:nvSpPr>
        <p:spPr>
          <a:xfrm>
            <a:off x="1083036" y="3610036"/>
            <a:ext cx="152400" cy="152400"/>
          </a:xfrm>
          <a:prstGeom prst="ellipse">
            <a:avLst/>
          </a:prstGeom>
          <a:solidFill>
            <a:srgbClr val="3C39C7"/>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8" name="Oval 27">
            <a:extLst>
              <a:ext uri="{FF2B5EF4-FFF2-40B4-BE49-F238E27FC236}">
                <a16:creationId xmlns:a16="http://schemas.microsoft.com/office/drawing/2014/main" id="{5155835C-A6FD-6C4B-8F6A-2E8B95C0B2C6}"/>
              </a:ext>
            </a:extLst>
          </p:cNvPr>
          <p:cNvSpPr/>
          <p:nvPr/>
        </p:nvSpPr>
        <p:spPr>
          <a:xfrm>
            <a:off x="2563966" y="3422671"/>
            <a:ext cx="152400" cy="152400"/>
          </a:xfrm>
          <a:prstGeom prst="ellipse">
            <a:avLst/>
          </a:prstGeom>
          <a:solidFill>
            <a:schemeClr val="tx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C55CDD52-B361-424E-8B20-03BE49B54267}"/>
              </a:ext>
            </a:extLst>
          </p:cNvPr>
          <p:cNvSpPr/>
          <p:nvPr/>
        </p:nvSpPr>
        <p:spPr>
          <a:xfrm>
            <a:off x="1430905" y="3406461"/>
            <a:ext cx="152400" cy="152400"/>
          </a:xfrm>
          <a:prstGeom prst="ellipse">
            <a:avLst/>
          </a:prstGeom>
          <a:solidFill>
            <a:schemeClr val="accent1">
              <a:lumMod val="60000"/>
              <a:lumOff val="4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0" name="Oval 29">
            <a:extLst>
              <a:ext uri="{FF2B5EF4-FFF2-40B4-BE49-F238E27FC236}">
                <a16:creationId xmlns:a16="http://schemas.microsoft.com/office/drawing/2014/main" id="{3F27D6E5-58F5-9247-92D3-0E1BCBD114FF}"/>
              </a:ext>
            </a:extLst>
          </p:cNvPr>
          <p:cNvSpPr/>
          <p:nvPr/>
        </p:nvSpPr>
        <p:spPr>
          <a:xfrm>
            <a:off x="1583305" y="3558861"/>
            <a:ext cx="152400" cy="152400"/>
          </a:xfrm>
          <a:prstGeom prst="ellipse">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1" name="Oval 30">
            <a:extLst>
              <a:ext uri="{FF2B5EF4-FFF2-40B4-BE49-F238E27FC236}">
                <a16:creationId xmlns:a16="http://schemas.microsoft.com/office/drawing/2014/main" id="{209B2A6F-D853-9C4D-98D5-2D1AE6205A08}"/>
              </a:ext>
            </a:extLst>
          </p:cNvPr>
          <p:cNvSpPr/>
          <p:nvPr/>
        </p:nvSpPr>
        <p:spPr>
          <a:xfrm>
            <a:off x="2829009" y="3123373"/>
            <a:ext cx="152400" cy="152400"/>
          </a:xfrm>
          <a:prstGeom prst="ellipse">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2" name="Oval 31">
            <a:extLst>
              <a:ext uri="{FF2B5EF4-FFF2-40B4-BE49-F238E27FC236}">
                <a16:creationId xmlns:a16="http://schemas.microsoft.com/office/drawing/2014/main" id="{530D6F4F-45C5-E345-AD08-1E4C7A024DF7}"/>
              </a:ext>
            </a:extLst>
          </p:cNvPr>
          <p:cNvSpPr/>
          <p:nvPr/>
        </p:nvSpPr>
        <p:spPr>
          <a:xfrm>
            <a:off x="1318262" y="3558861"/>
            <a:ext cx="152400" cy="152400"/>
          </a:xfrm>
          <a:prstGeom prst="ellipse">
            <a:avLst/>
          </a:prstGeom>
          <a:solidFill>
            <a:srgbClr val="00B05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Oval 32">
            <a:extLst>
              <a:ext uri="{FF2B5EF4-FFF2-40B4-BE49-F238E27FC236}">
                <a16:creationId xmlns:a16="http://schemas.microsoft.com/office/drawing/2014/main" id="{7F378840-2FC7-334C-9A15-DF8A82E410F2}"/>
              </a:ext>
            </a:extLst>
          </p:cNvPr>
          <p:cNvSpPr/>
          <p:nvPr/>
        </p:nvSpPr>
        <p:spPr>
          <a:xfrm>
            <a:off x="1623062" y="3023627"/>
            <a:ext cx="152400" cy="152400"/>
          </a:xfrm>
          <a:prstGeom prst="ellipse">
            <a:avLst/>
          </a:prstGeom>
          <a:solidFill>
            <a:srgbClr val="7030A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4" name="Oval 33">
            <a:extLst>
              <a:ext uri="{FF2B5EF4-FFF2-40B4-BE49-F238E27FC236}">
                <a16:creationId xmlns:a16="http://schemas.microsoft.com/office/drawing/2014/main" id="{1699D2AC-E895-5B46-A7D0-CB2DEB290297}"/>
              </a:ext>
            </a:extLst>
          </p:cNvPr>
          <p:cNvSpPr/>
          <p:nvPr/>
        </p:nvSpPr>
        <p:spPr>
          <a:xfrm>
            <a:off x="2269105" y="3600097"/>
            <a:ext cx="152400" cy="152400"/>
          </a:xfrm>
          <a:prstGeom prst="ellipse">
            <a:avLst/>
          </a:prstGeom>
          <a:solidFill>
            <a:schemeClr val="accent6">
              <a:lumMod val="40000"/>
              <a:lumOff val="6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5" name="Oval 34">
            <a:extLst>
              <a:ext uri="{FF2B5EF4-FFF2-40B4-BE49-F238E27FC236}">
                <a16:creationId xmlns:a16="http://schemas.microsoft.com/office/drawing/2014/main" id="{D0904DE5-1261-1445-9C77-91DE291CCF65}"/>
              </a:ext>
            </a:extLst>
          </p:cNvPr>
          <p:cNvSpPr/>
          <p:nvPr/>
        </p:nvSpPr>
        <p:spPr>
          <a:xfrm>
            <a:off x="2504331" y="3095035"/>
            <a:ext cx="152400" cy="152400"/>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6" name="Oval 35">
            <a:extLst>
              <a:ext uri="{FF2B5EF4-FFF2-40B4-BE49-F238E27FC236}">
                <a16:creationId xmlns:a16="http://schemas.microsoft.com/office/drawing/2014/main" id="{41FD1B19-F3FA-F941-A359-50AC17711741}"/>
              </a:ext>
            </a:extLst>
          </p:cNvPr>
          <p:cNvSpPr/>
          <p:nvPr/>
        </p:nvSpPr>
        <p:spPr>
          <a:xfrm>
            <a:off x="2504331" y="2916131"/>
            <a:ext cx="152400" cy="152400"/>
          </a:xfrm>
          <a:prstGeom prst="ellipse">
            <a:avLst/>
          </a:prstGeom>
          <a:solidFill>
            <a:schemeClr val="accent3">
              <a:lumMod val="5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7" name="Oval 36">
            <a:extLst>
              <a:ext uri="{FF2B5EF4-FFF2-40B4-BE49-F238E27FC236}">
                <a16:creationId xmlns:a16="http://schemas.microsoft.com/office/drawing/2014/main" id="{D1E18F15-912F-0642-99D8-23FD2D03745E}"/>
              </a:ext>
            </a:extLst>
          </p:cNvPr>
          <p:cNvSpPr/>
          <p:nvPr/>
        </p:nvSpPr>
        <p:spPr>
          <a:xfrm>
            <a:off x="2232662" y="2820230"/>
            <a:ext cx="152400" cy="152400"/>
          </a:xfrm>
          <a:prstGeom prst="ellipse">
            <a:avLst/>
          </a:prstGeom>
          <a:solidFill>
            <a:schemeClr val="tx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8" name="Oval 37">
            <a:extLst>
              <a:ext uri="{FF2B5EF4-FFF2-40B4-BE49-F238E27FC236}">
                <a16:creationId xmlns:a16="http://schemas.microsoft.com/office/drawing/2014/main" id="{51DE7CFA-202E-A445-B8E2-BCDDF1897FB6}"/>
              </a:ext>
            </a:extLst>
          </p:cNvPr>
          <p:cNvSpPr/>
          <p:nvPr/>
        </p:nvSpPr>
        <p:spPr>
          <a:xfrm>
            <a:off x="2756951" y="2909505"/>
            <a:ext cx="152400" cy="152400"/>
          </a:xfrm>
          <a:prstGeom prst="ellipse">
            <a:avLst/>
          </a:prstGeom>
          <a:solidFill>
            <a:schemeClr val="accent1">
              <a:lumMod val="60000"/>
              <a:lumOff val="4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Oval 38">
            <a:extLst>
              <a:ext uri="{FF2B5EF4-FFF2-40B4-BE49-F238E27FC236}">
                <a16:creationId xmlns:a16="http://schemas.microsoft.com/office/drawing/2014/main" id="{69C0AB24-D0C1-DB42-8F9F-30F503F01604}"/>
              </a:ext>
            </a:extLst>
          </p:cNvPr>
          <p:cNvSpPr/>
          <p:nvPr/>
        </p:nvSpPr>
        <p:spPr>
          <a:xfrm>
            <a:off x="2699801" y="3325292"/>
            <a:ext cx="152400" cy="152400"/>
          </a:xfrm>
          <a:prstGeom prst="ellipse">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Oval 39">
            <a:extLst>
              <a:ext uri="{FF2B5EF4-FFF2-40B4-BE49-F238E27FC236}">
                <a16:creationId xmlns:a16="http://schemas.microsoft.com/office/drawing/2014/main" id="{ECD56A06-8CFC-464F-937C-202DA50F285F}"/>
              </a:ext>
            </a:extLst>
          </p:cNvPr>
          <p:cNvSpPr/>
          <p:nvPr/>
        </p:nvSpPr>
        <p:spPr>
          <a:xfrm>
            <a:off x="1775462" y="3558861"/>
            <a:ext cx="152400" cy="152400"/>
          </a:xfrm>
          <a:prstGeom prst="ellipse">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1" name="Oval 40">
            <a:extLst>
              <a:ext uri="{FF2B5EF4-FFF2-40B4-BE49-F238E27FC236}">
                <a16:creationId xmlns:a16="http://schemas.microsoft.com/office/drawing/2014/main" id="{C8D1F25C-82C4-944B-BEA2-75B24B932DE0}"/>
              </a:ext>
            </a:extLst>
          </p:cNvPr>
          <p:cNvSpPr/>
          <p:nvPr/>
        </p:nvSpPr>
        <p:spPr>
          <a:xfrm>
            <a:off x="2358557" y="3406461"/>
            <a:ext cx="152400" cy="152400"/>
          </a:xfrm>
          <a:prstGeom prst="ellipse">
            <a:avLst/>
          </a:prstGeom>
          <a:solidFill>
            <a:srgbClr val="00B05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2" name="Oval 41">
            <a:extLst>
              <a:ext uri="{FF2B5EF4-FFF2-40B4-BE49-F238E27FC236}">
                <a16:creationId xmlns:a16="http://schemas.microsoft.com/office/drawing/2014/main" id="{30A60C3F-5E6A-E04B-9EE9-D4CF854F2061}"/>
              </a:ext>
            </a:extLst>
          </p:cNvPr>
          <p:cNvSpPr/>
          <p:nvPr/>
        </p:nvSpPr>
        <p:spPr>
          <a:xfrm>
            <a:off x="2040505" y="3558861"/>
            <a:ext cx="152400" cy="152400"/>
          </a:xfrm>
          <a:prstGeom prst="ellipse">
            <a:avLst/>
          </a:prstGeom>
          <a:solidFill>
            <a:srgbClr val="7030A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3" name="Oval 42">
            <a:extLst>
              <a:ext uri="{FF2B5EF4-FFF2-40B4-BE49-F238E27FC236}">
                <a16:creationId xmlns:a16="http://schemas.microsoft.com/office/drawing/2014/main" id="{E0486F22-AEAF-B141-83D6-09E0406B4C03}"/>
              </a:ext>
            </a:extLst>
          </p:cNvPr>
          <p:cNvSpPr/>
          <p:nvPr/>
        </p:nvSpPr>
        <p:spPr>
          <a:xfrm>
            <a:off x="2235974" y="3217618"/>
            <a:ext cx="152400" cy="152400"/>
          </a:xfrm>
          <a:prstGeom prst="ellipse">
            <a:avLst/>
          </a:prstGeom>
          <a:solidFill>
            <a:schemeClr val="accent6">
              <a:lumMod val="40000"/>
              <a:lumOff val="6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4" name="Oval 43">
            <a:extLst>
              <a:ext uri="{FF2B5EF4-FFF2-40B4-BE49-F238E27FC236}">
                <a16:creationId xmlns:a16="http://schemas.microsoft.com/office/drawing/2014/main" id="{91569088-F857-184F-968C-C9E70E22CF23}"/>
              </a:ext>
            </a:extLst>
          </p:cNvPr>
          <p:cNvSpPr/>
          <p:nvPr/>
        </p:nvSpPr>
        <p:spPr>
          <a:xfrm>
            <a:off x="2474514" y="3257375"/>
            <a:ext cx="152400" cy="152400"/>
          </a:xfrm>
          <a:prstGeom prst="ellipse">
            <a:avLst/>
          </a:prstGeom>
          <a:solidFill>
            <a:srgbClr val="FF6DFF"/>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5" name="Oval 44">
            <a:extLst>
              <a:ext uri="{FF2B5EF4-FFF2-40B4-BE49-F238E27FC236}">
                <a16:creationId xmlns:a16="http://schemas.microsoft.com/office/drawing/2014/main" id="{A6FB73A4-2790-E24F-8A9F-4A82A29E47FE}"/>
              </a:ext>
            </a:extLst>
          </p:cNvPr>
          <p:cNvSpPr/>
          <p:nvPr/>
        </p:nvSpPr>
        <p:spPr>
          <a:xfrm>
            <a:off x="885910" y="3573592"/>
            <a:ext cx="152400" cy="152400"/>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6" name="Oval 45">
            <a:extLst>
              <a:ext uri="{FF2B5EF4-FFF2-40B4-BE49-F238E27FC236}">
                <a16:creationId xmlns:a16="http://schemas.microsoft.com/office/drawing/2014/main" id="{A616AFA9-E1BA-3D48-8F06-CD89A034B4D6}"/>
              </a:ext>
            </a:extLst>
          </p:cNvPr>
          <p:cNvSpPr/>
          <p:nvPr/>
        </p:nvSpPr>
        <p:spPr>
          <a:xfrm>
            <a:off x="2307205" y="3022148"/>
            <a:ext cx="152400" cy="152400"/>
          </a:xfrm>
          <a:prstGeom prst="ellipse">
            <a:avLst/>
          </a:prstGeom>
          <a:solidFill>
            <a:srgbClr val="3C39C7"/>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7" name="Oval 46">
            <a:extLst>
              <a:ext uri="{FF2B5EF4-FFF2-40B4-BE49-F238E27FC236}">
                <a16:creationId xmlns:a16="http://schemas.microsoft.com/office/drawing/2014/main" id="{E4DE91A3-6C5D-504A-B905-4265E4F269FF}"/>
              </a:ext>
            </a:extLst>
          </p:cNvPr>
          <p:cNvSpPr/>
          <p:nvPr/>
        </p:nvSpPr>
        <p:spPr>
          <a:xfrm>
            <a:off x="1238748" y="3303757"/>
            <a:ext cx="152400" cy="152400"/>
          </a:xfrm>
          <a:prstGeom prst="ellipse">
            <a:avLst/>
          </a:prstGeom>
          <a:solidFill>
            <a:schemeClr val="tx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8" name="Oval 47">
            <a:extLst>
              <a:ext uri="{FF2B5EF4-FFF2-40B4-BE49-F238E27FC236}">
                <a16:creationId xmlns:a16="http://schemas.microsoft.com/office/drawing/2014/main" id="{B46F4FDD-9770-0745-947C-3E7F3D0C0976}"/>
              </a:ext>
            </a:extLst>
          </p:cNvPr>
          <p:cNvSpPr/>
          <p:nvPr/>
        </p:nvSpPr>
        <p:spPr>
          <a:xfrm>
            <a:off x="1430905" y="3406461"/>
            <a:ext cx="152400" cy="152400"/>
          </a:xfrm>
          <a:prstGeom prst="ellipse">
            <a:avLst/>
          </a:prstGeom>
          <a:solidFill>
            <a:schemeClr val="accent1">
              <a:lumMod val="60000"/>
              <a:lumOff val="4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9" name="Oval 48">
            <a:extLst>
              <a:ext uri="{FF2B5EF4-FFF2-40B4-BE49-F238E27FC236}">
                <a16:creationId xmlns:a16="http://schemas.microsoft.com/office/drawing/2014/main" id="{66E20167-2291-7849-A416-20A5FEF1EB9D}"/>
              </a:ext>
            </a:extLst>
          </p:cNvPr>
          <p:cNvSpPr/>
          <p:nvPr/>
        </p:nvSpPr>
        <p:spPr>
          <a:xfrm>
            <a:off x="1583305" y="3558861"/>
            <a:ext cx="152400" cy="152400"/>
          </a:xfrm>
          <a:prstGeom prst="ellipse">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0" name="Oval 49">
            <a:extLst>
              <a:ext uri="{FF2B5EF4-FFF2-40B4-BE49-F238E27FC236}">
                <a16:creationId xmlns:a16="http://schemas.microsoft.com/office/drawing/2014/main" id="{B9BF1708-E534-3046-B40F-B5C8D8FA25AC}"/>
              </a:ext>
            </a:extLst>
          </p:cNvPr>
          <p:cNvSpPr/>
          <p:nvPr/>
        </p:nvSpPr>
        <p:spPr>
          <a:xfrm>
            <a:off x="3577756" y="3389896"/>
            <a:ext cx="152400" cy="152400"/>
          </a:xfrm>
          <a:prstGeom prst="ellipse">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1" name="Oval 50">
            <a:extLst>
              <a:ext uri="{FF2B5EF4-FFF2-40B4-BE49-F238E27FC236}">
                <a16:creationId xmlns:a16="http://schemas.microsoft.com/office/drawing/2014/main" id="{087E77F5-A0F1-3845-BC8F-5EE3AE5779BC}"/>
              </a:ext>
            </a:extLst>
          </p:cNvPr>
          <p:cNvSpPr/>
          <p:nvPr/>
        </p:nvSpPr>
        <p:spPr>
          <a:xfrm>
            <a:off x="1318262" y="3558861"/>
            <a:ext cx="152400" cy="152400"/>
          </a:xfrm>
          <a:prstGeom prst="ellipse">
            <a:avLst/>
          </a:prstGeom>
          <a:solidFill>
            <a:srgbClr val="00B05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2" name="Oval 51">
            <a:extLst>
              <a:ext uri="{FF2B5EF4-FFF2-40B4-BE49-F238E27FC236}">
                <a16:creationId xmlns:a16="http://schemas.microsoft.com/office/drawing/2014/main" id="{E11BAB1D-C99F-0A43-ABD0-8377D26860B2}"/>
              </a:ext>
            </a:extLst>
          </p:cNvPr>
          <p:cNvSpPr/>
          <p:nvPr/>
        </p:nvSpPr>
        <p:spPr>
          <a:xfrm>
            <a:off x="1623062" y="3023627"/>
            <a:ext cx="152400" cy="152400"/>
          </a:xfrm>
          <a:prstGeom prst="ellipse">
            <a:avLst/>
          </a:prstGeom>
          <a:solidFill>
            <a:srgbClr val="7030A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3" name="Oval 52">
            <a:extLst>
              <a:ext uri="{FF2B5EF4-FFF2-40B4-BE49-F238E27FC236}">
                <a16:creationId xmlns:a16="http://schemas.microsoft.com/office/drawing/2014/main" id="{5DD87625-979E-094E-A12D-97DC4ABBC394}"/>
              </a:ext>
            </a:extLst>
          </p:cNvPr>
          <p:cNvSpPr/>
          <p:nvPr/>
        </p:nvSpPr>
        <p:spPr>
          <a:xfrm>
            <a:off x="3359924" y="2949261"/>
            <a:ext cx="152400" cy="152400"/>
          </a:xfrm>
          <a:prstGeom prst="ellipse">
            <a:avLst/>
          </a:prstGeom>
          <a:solidFill>
            <a:schemeClr val="accent6">
              <a:lumMod val="40000"/>
              <a:lumOff val="6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4" name="Oval 53">
            <a:extLst>
              <a:ext uri="{FF2B5EF4-FFF2-40B4-BE49-F238E27FC236}">
                <a16:creationId xmlns:a16="http://schemas.microsoft.com/office/drawing/2014/main" id="{7F481B06-9714-E746-BBC2-16E400699A62}"/>
              </a:ext>
            </a:extLst>
          </p:cNvPr>
          <p:cNvSpPr/>
          <p:nvPr/>
        </p:nvSpPr>
        <p:spPr>
          <a:xfrm>
            <a:off x="2941653" y="2840671"/>
            <a:ext cx="152400" cy="152400"/>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5" name="Oval 54">
            <a:extLst>
              <a:ext uri="{FF2B5EF4-FFF2-40B4-BE49-F238E27FC236}">
                <a16:creationId xmlns:a16="http://schemas.microsoft.com/office/drawing/2014/main" id="{D6B61DC1-34A0-1A41-B7EC-5EFC85E348E7}"/>
              </a:ext>
            </a:extLst>
          </p:cNvPr>
          <p:cNvSpPr/>
          <p:nvPr/>
        </p:nvSpPr>
        <p:spPr>
          <a:xfrm>
            <a:off x="3238170" y="3684402"/>
            <a:ext cx="152400" cy="152400"/>
          </a:xfrm>
          <a:prstGeom prst="ellipse">
            <a:avLst/>
          </a:prstGeom>
          <a:solidFill>
            <a:schemeClr val="accent3">
              <a:lumMod val="5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6" name="Oval 55">
            <a:extLst>
              <a:ext uri="{FF2B5EF4-FFF2-40B4-BE49-F238E27FC236}">
                <a16:creationId xmlns:a16="http://schemas.microsoft.com/office/drawing/2014/main" id="{8B7639A9-1ECB-ED4F-AE32-15989EFD9C84}"/>
              </a:ext>
            </a:extLst>
          </p:cNvPr>
          <p:cNvSpPr/>
          <p:nvPr/>
        </p:nvSpPr>
        <p:spPr>
          <a:xfrm>
            <a:off x="1079722" y="3187801"/>
            <a:ext cx="152400" cy="152400"/>
          </a:xfrm>
          <a:prstGeom prst="ellipse">
            <a:avLst/>
          </a:prstGeom>
          <a:solidFill>
            <a:srgbClr val="3C39C7"/>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7" name="Oval 56">
            <a:extLst>
              <a:ext uri="{FF2B5EF4-FFF2-40B4-BE49-F238E27FC236}">
                <a16:creationId xmlns:a16="http://schemas.microsoft.com/office/drawing/2014/main" id="{FE9E441F-F6E2-4447-B312-AB8C8CAD99C4}"/>
              </a:ext>
            </a:extLst>
          </p:cNvPr>
          <p:cNvSpPr/>
          <p:nvPr/>
        </p:nvSpPr>
        <p:spPr>
          <a:xfrm>
            <a:off x="1888105" y="3047173"/>
            <a:ext cx="152400" cy="152400"/>
          </a:xfrm>
          <a:prstGeom prst="ellipse">
            <a:avLst/>
          </a:prstGeom>
          <a:solidFill>
            <a:schemeClr val="tx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8" name="Oval 57">
            <a:extLst>
              <a:ext uri="{FF2B5EF4-FFF2-40B4-BE49-F238E27FC236}">
                <a16:creationId xmlns:a16="http://schemas.microsoft.com/office/drawing/2014/main" id="{6D7C0D3C-7842-454F-A0D3-7B282AEF0D08}"/>
              </a:ext>
            </a:extLst>
          </p:cNvPr>
          <p:cNvSpPr/>
          <p:nvPr/>
        </p:nvSpPr>
        <p:spPr>
          <a:xfrm>
            <a:off x="1811905" y="3313696"/>
            <a:ext cx="152400" cy="152400"/>
          </a:xfrm>
          <a:prstGeom prst="ellipse">
            <a:avLst/>
          </a:prstGeom>
          <a:solidFill>
            <a:schemeClr val="accent1">
              <a:lumMod val="60000"/>
              <a:lumOff val="4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9" name="Oval 58">
            <a:extLst>
              <a:ext uri="{FF2B5EF4-FFF2-40B4-BE49-F238E27FC236}">
                <a16:creationId xmlns:a16="http://schemas.microsoft.com/office/drawing/2014/main" id="{7F7AC5D8-E17C-3940-91A2-9A04A750FE08}"/>
              </a:ext>
            </a:extLst>
          </p:cNvPr>
          <p:cNvSpPr/>
          <p:nvPr/>
        </p:nvSpPr>
        <p:spPr>
          <a:xfrm>
            <a:off x="3602605" y="3661567"/>
            <a:ext cx="152400" cy="152400"/>
          </a:xfrm>
          <a:prstGeom prst="ellipse">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0" name="Oval 59">
            <a:extLst>
              <a:ext uri="{FF2B5EF4-FFF2-40B4-BE49-F238E27FC236}">
                <a16:creationId xmlns:a16="http://schemas.microsoft.com/office/drawing/2014/main" id="{282698D0-B406-064D-85A9-999BE16022D7}"/>
              </a:ext>
            </a:extLst>
          </p:cNvPr>
          <p:cNvSpPr/>
          <p:nvPr/>
        </p:nvSpPr>
        <p:spPr>
          <a:xfrm>
            <a:off x="3552909" y="2992331"/>
            <a:ext cx="152400" cy="152400"/>
          </a:xfrm>
          <a:prstGeom prst="ellipse">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1" name="Oval 60">
            <a:extLst>
              <a:ext uri="{FF2B5EF4-FFF2-40B4-BE49-F238E27FC236}">
                <a16:creationId xmlns:a16="http://schemas.microsoft.com/office/drawing/2014/main" id="{B566E463-3BF8-5D4D-BFE4-D17C26C1B3D9}"/>
              </a:ext>
            </a:extLst>
          </p:cNvPr>
          <p:cNvSpPr/>
          <p:nvPr/>
        </p:nvSpPr>
        <p:spPr>
          <a:xfrm>
            <a:off x="1960991" y="3379957"/>
            <a:ext cx="152400" cy="152400"/>
          </a:xfrm>
          <a:prstGeom prst="ellipse">
            <a:avLst/>
          </a:prstGeom>
          <a:solidFill>
            <a:srgbClr val="00B05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2" name="Oval 61">
            <a:extLst>
              <a:ext uri="{FF2B5EF4-FFF2-40B4-BE49-F238E27FC236}">
                <a16:creationId xmlns:a16="http://schemas.microsoft.com/office/drawing/2014/main" id="{6F3F4327-5015-A84A-89F2-8BD1B0389B84}"/>
              </a:ext>
            </a:extLst>
          </p:cNvPr>
          <p:cNvSpPr/>
          <p:nvPr/>
        </p:nvSpPr>
        <p:spPr>
          <a:xfrm>
            <a:off x="2040505" y="3558861"/>
            <a:ext cx="152400" cy="152400"/>
          </a:xfrm>
          <a:prstGeom prst="ellipse">
            <a:avLst/>
          </a:prstGeom>
          <a:solidFill>
            <a:srgbClr val="7030A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3" name="Oval 62">
            <a:extLst>
              <a:ext uri="{FF2B5EF4-FFF2-40B4-BE49-F238E27FC236}">
                <a16:creationId xmlns:a16="http://schemas.microsoft.com/office/drawing/2014/main" id="{5AC24BCE-B734-4A49-9571-8449A463EFD2}"/>
              </a:ext>
            </a:extLst>
          </p:cNvPr>
          <p:cNvSpPr/>
          <p:nvPr/>
        </p:nvSpPr>
        <p:spPr>
          <a:xfrm>
            <a:off x="3017853" y="3476035"/>
            <a:ext cx="152400" cy="152400"/>
          </a:xfrm>
          <a:prstGeom prst="ellipse">
            <a:avLst/>
          </a:prstGeom>
          <a:solidFill>
            <a:schemeClr val="accent6">
              <a:lumMod val="40000"/>
              <a:lumOff val="6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4" name="Oval 63">
            <a:extLst>
              <a:ext uri="{FF2B5EF4-FFF2-40B4-BE49-F238E27FC236}">
                <a16:creationId xmlns:a16="http://schemas.microsoft.com/office/drawing/2014/main" id="{CB53A1F5-05B3-5444-BFC3-AC1881207A3F}"/>
              </a:ext>
            </a:extLst>
          </p:cNvPr>
          <p:cNvSpPr/>
          <p:nvPr/>
        </p:nvSpPr>
        <p:spPr>
          <a:xfrm>
            <a:off x="933948" y="2859071"/>
            <a:ext cx="152400" cy="152400"/>
          </a:xfrm>
          <a:prstGeom prst="ellipse">
            <a:avLst/>
          </a:prstGeom>
          <a:solidFill>
            <a:srgbClr val="FF6DFF"/>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5" name="Oval 64">
            <a:extLst>
              <a:ext uri="{FF2B5EF4-FFF2-40B4-BE49-F238E27FC236}">
                <a16:creationId xmlns:a16="http://schemas.microsoft.com/office/drawing/2014/main" id="{D11997C6-7BA3-6249-AF57-A9E18C7EA4FD}"/>
              </a:ext>
            </a:extLst>
          </p:cNvPr>
          <p:cNvSpPr/>
          <p:nvPr/>
        </p:nvSpPr>
        <p:spPr>
          <a:xfrm>
            <a:off x="3658926" y="3214304"/>
            <a:ext cx="152400" cy="152400"/>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6" name="Oval 65">
            <a:extLst>
              <a:ext uri="{FF2B5EF4-FFF2-40B4-BE49-F238E27FC236}">
                <a16:creationId xmlns:a16="http://schemas.microsoft.com/office/drawing/2014/main" id="{EF8C4850-F659-254A-A284-FD2EA6E6E1AE}"/>
              </a:ext>
            </a:extLst>
          </p:cNvPr>
          <p:cNvSpPr/>
          <p:nvPr/>
        </p:nvSpPr>
        <p:spPr>
          <a:xfrm>
            <a:off x="3375660" y="3334314"/>
            <a:ext cx="152400" cy="152400"/>
          </a:xfrm>
          <a:prstGeom prst="ellipse">
            <a:avLst/>
          </a:prstGeom>
          <a:solidFill>
            <a:schemeClr val="accent3">
              <a:lumMod val="5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7" name="Oval 66">
            <a:extLst>
              <a:ext uri="{FF2B5EF4-FFF2-40B4-BE49-F238E27FC236}">
                <a16:creationId xmlns:a16="http://schemas.microsoft.com/office/drawing/2014/main" id="{DA6E7348-EA05-D741-A0D4-6A7CFB6A31C7}"/>
              </a:ext>
            </a:extLst>
          </p:cNvPr>
          <p:cNvSpPr/>
          <p:nvPr/>
        </p:nvSpPr>
        <p:spPr>
          <a:xfrm>
            <a:off x="1235436" y="3762436"/>
            <a:ext cx="152400" cy="152400"/>
          </a:xfrm>
          <a:prstGeom prst="ellipse">
            <a:avLst/>
          </a:prstGeom>
          <a:solidFill>
            <a:srgbClr val="3C39C7"/>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8" name="Oval 67">
            <a:extLst>
              <a:ext uri="{FF2B5EF4-FFF2-40B4-BE49-F238E27FC236}">
                <a16:creationId xmlns:a16="http://schemas.microsoft.com/office/drawing/2014/main" id="{C0046351-D67B-934E-ADF0-D66F61A940E7}"/>
              </a:ext>
            </a:extLst>
          </p:cNvPr>
          <p:cNvSpPr/>
          <p:nvPr/>
        </p:nvSpPr>
        <p:spPr>
          <a:xfrm>
            <a:off x="2676609" y="3669671"/>
            <a:ext cx="152400" cy="152400"/>
          </a:xfrm>
          <a:prstGeom prst="ellipse">
            <a:avLst/>
          </a:prstGeom>
          <a:solidFill>
            <a:schemeClr val="tx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9" name="Oval 68">
            <a:extLst>
              <a:ext uri="{FF2B5EF4-FFF2-40B4-BE49-F238E27FC236}">
                <a16:creationId xmlns:a16="http://schemas.microsoft.com/office/drawing/2014/main" id="{5653FE04-75BC-D040-B9C7-3BD0E1CB9B8D}"/>
              </a:ext>
            </a:extLst>
          </p:cNvPr>
          <p:cNvSpPr/>
          <p:nvPr/>
        </p:nvSpPr>
        <p:spPr>
          <a:xfrm>
            <a:off x="1583305" y="3558861"/>
            <a:ext cx="152400" cy="152400"/>
          </a:xfrm>
          <a:prstGeom prst="ellipse">
            <a:avLst/>
          </a:prstGeom>
          <a:solidFill>
            <a:schemeClr val="accent1">
              <a:lumMod val="60000"/>
              <a:lumOff val="4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0" name="Oval 69">
            <a:extLst>
              <a:ext uri="{FF2B5EF4-FFF2-40B4-BE49-F238E27FC236}">
                <a16:creationId xmlns:a16="http://schemas.microsoft.com/office/drawing/2014/main" id="{1F61C8C5-B82E-364C-9EE2-E1B0497437E1}"/>
              </a:ext>
            </a:extLst>
          </p:cNvPr>
          <p:cNvSpPr/>
          <p:nvPr/>
        </p:nvSpPr>
        <p:spPr>
          <a:xfrm>
            <a:off x="1735705" y="3711261"/>
            <a:ext cx="152400" cy="152400"/>
          </a:xfrm>
          <a:prstGeom prst="ellipse">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1" name="Oval 70">
            <a:extLst>
              <a:ext uri="{FF2B5EF4-FFF2-40B4-BE49-F238E27FC236}">
                <a16:creationId xmlns:a16="http://schemas.microsoft.com/office/drawing/2014/main" id="{71F84218-1C12-C64D-BF3A-5186E9B8B4C5}"/>
              </a:ext>
            </a:extLst>
          </p:cNvPr>
          <p:cNvSpPr/>
          <p:nvPr/>
        </p:nvSpPr>
        <p:spPr>
          <a:xfrm>
            <a:off x="2981409" y="3275773"/>
            <a:ext cx="152400" cy="152400"/>
          </a:xfrm>
          <a:prstGeom prst="ellipse">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2" name="Oval 71">
            <a:extLst>
              <a:ext uri="{FF2B5EF4-FFF2-40B4-BE49-F238E27FC236}">
                <a16:creationId xmlns:a16="http://schemas.microsoft.com/office/drawing/2014/main" id="{C72F7EF8-E6B2-9D49-8AB8-308CC43FA904}"/>
              </a:ext>
            </a:extLst>
          </p:cNvPr>
          <p:cNvSpPr/>
          <p:nvPr/>
        </p:nvSpPr>
        <p:spPr>
          <a:xfrm>
            <a:off x="1470662" y="3711261"/>
            <a:ext cx="152400" cy="152400"/>
          </a:xfrm>
          <a:prstGeom prst="ellipse">
            <a:avLst/>
          </a:prstGeom>
          <a:solidFill>
            <a:srgbClr val="00B05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3" name="Oval 72">
            <a:extLst>
              <a:ext uri="{FF2B5EF4-FFF2-40B4-BE49-F238E27FC236}">
                <a16:creationId xmlns:a16="http://schemas.microsoft.com/office/drawing/2014/main" id="{1CA1A1B6-80B9-5842-83A7-2C205E843406}"/>
              </a:ext>
            </a:extLst>
          </p:cNvPr>
          <p:cNvSpPr/>
          <p:nvPr/>
        </p:nvSpPr>
        <p:spPr>
          <a:xfrm>
            <a:off x="3412104" y="3138104"/>
            <a:ext cx="152400" cy="152400"/>
          </a:xfrm>
          <a:prstGeom prst="ellipse">
            <a:avLst/>
          </a:prstGeom>
          <a:solidFill>
            <a:srgbClr val="7030A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4" name="Oval 73">
            <a:extLst>
              <a:ext uri="{FF2B5EF4-FFF2-40B4-BE49-F238E27FC236}">
                <a16:creationId xmlns:a16="http://schemas.microsoft.com/office/drawing/2014/main" id="{6430203F-AF27-C448-9B18-1178FE01CCBE}"/>
              </a:ext>
            </a:extLst>
          </p:cNvPr>
          <p:cNvSpPr/>
          <p:nvPr/>
        </p:nvSpPr>
        <p:spPr>
          <a:xfrm>
            <a:off x="2474514" y="3661567"/>
            <a:ext cx="152400" cy="152400"/>
          </a:xfrm>
          <a:prstGeom prst="ellipse">
            <a:avLst/>
          </a:prstGeom>
          <a:solidFill>
            <a:schemeClr val="accent6">
              <a:lumMod val="40000"/>
              <a:lumOff val="6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5" name="Oval 74">
            <a:extLst>
              <a:ext uri="{FF2B5EF4-FFF2-40B4-BE49-F238E27FC236}">
                <a16:creationId xmlns:a16="http://schemas.microsoft.com/office/drawing/2014/main" id="{2DC5DCD9-DCCA-914E-AC6F-C7107482F8AD}"/>
              </a:ext>
            </a:extLst>
          </p:cNvPr>
          <p:cNvSpPr/>
          <p:nvPr/>
        </p:nvSpPr>
        <p:spPr>
          <a:xfrm>
            <a:off x="3210009" y="3421192"/>
            <a:ext cx="152400" cy="152400"/>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6" name="Oval 75">
            <a:extLst>
              <a:ext uri="{FF2B5EF4-FFF2-40B4-BE49-F238E27FC236}">
                <a16:creationId xmlns:a16="http://schemas.microsoft.com/office/drawing/2014/main" id="{C4D89B48-58B9-FD47-8CB7-2623E6BA456B}"/>
              </a:ext>
            </a:extLst>
          </p:cNvPr>
          <p:cNvSpPr/>
          <p:nvPr/>
        </p:nvSpPr>
        <p:spPr>
          <a:xfrm>
            <a:off x="2656731" y="3068531"/>
            <a:ext cx="152400" cy="152400"/>
          </a:xfrm>
          <a:prstGeom prst="ellipse">
            <a:avLst/>
          </a:prstGeom>
          <a:solidFill>
            <a:schemeClr val="accent3">
              <a:lumMod val="5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7" name="Oval 76">
            <a:extLst>
              <a:ext uri="{FF2B5EF4-FFF2-40B4-BE49-F238E27FC236}">
                <a16:creationId xmlns:a16="http://schemas.microsoft.com/office/drawing/2014/main" id="{119002AC-0C89-6F47-80DC-6F0990C1BC1D}"/>
              </a:ext>
            </a:extLst>
          </p:cNvPr>
          <p:cNvSpPr/>
          <p:nvPr/>
        </p:nvSpPr>
        <p:spPr>
          <a:xfrm>
            <a:off x="3188475" y="2800544"/>
            <a:ext cx="152400" cy="152400"/>
          </a:xfrm>
          <a:prstGeom prst="ellipse">
            <a:avLst/>
          </a:prstGeom>
          <a:solidFill>
            <a:schemeClr val="tx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8" name="Oval 77">
            <a:extLst>
              <a:ext uri="{FF2B5EF4-FFF2-40B4-BE49-F238E27FC236}">
                <a16:creationId xmlns:a16="http://schemas.microsoft.com/office/drawing/2014/main" id="{613EAFFA-20BD-F545-B53D-AD589BBFA29D}"/>
              </a:ext>
            </a:extLst>
          </p:cNvPr>
          <p:cNvSpPr/>
          <p:nvPr/>
        </p:nvSpPr>
        <p:spPr>
          <a:xfrm>
            <a:off x="3188475" y="3181174"/>
            <a:ext cx="152400" cy="152400"/>
          </a:xfrm>
          <a:prstGeom prst="ellipse">
            <a:avLst/>
          </a:prstGeom>
          <a:solidFill>
            <a:schemeClr val="accent1">
              <a:lumMod val="60000"/>
              <a:lumOff val="4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9" name="Oval 78">
            <a:extLst>
              <a:ext uri="{FF2B5EF4-FFF2-40B4-BE49-F238E27FC236}">
                <a16:creationId xmlns:a16="http://schemas.microsoft.com/office/drawing/2014/main" id="{5F726A24-102E-E243-874D-4C991214C219}"/>
              </a:ext>
            </a:extLst>
          </p:cNvPr>
          <p:cNvSpPr/>
          <p:nvPr/>
        </p:nvSpPr>
        <p:spPr>
          <a:xfrm>
            <a:off x="2852201" y="3477692"/>
            <a:ext cx="152400" cy="152400"/>
          </a:xfrm>
          <a:prstGeom prst="ellipse">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0" name="Oval 79">
            <a:extLst>
              <a:ext uri="{FF2B5EF4-FFF2-40B4-BE49-F238E27FC236}">
                <a16:creationId xmlns:a16="http://schemas.microsoft.com/office/drawing/2014/main" id="{994F35F0-FE1F-1E41-9648-E5386777F540}"/>
              </a:ext>
            </a:extLst>
          </p:cNvPr>
          <p:cNvSpPr/>
          <p:nvPr/>
        </p:nvSpPr>
        <p:spPr>
          <a:xfrm>
            <a:off x="1927862" y="3711261"/>
            <a:ext cx="152400" cy="152400"/>
          </a:xfrm>
          <a:prstGeom prst="ellipse">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1" name="Oval 80">
            <a:extLst>
              <a:ext uri="{FF2B5EF4-FFF2-40B4-BE49-F238E27FC236}">
                <a16:creationId xmlns:a16="http://schemas.microsoft.com/office/drawing/2014/main" id="{DA20C472-BCAB-FC48-8B46-50DDFBDC046E}"/>
              </a:ext>
            </a:extLst>
          </p:cNvPr>
          <p:cNvSpPr/>
          <p:nvPr/>
        </p:nvSpPr>
        <p:spPr>
          <a:xfrm>
            <a:off x="3027792" y="3635061"/>
            <a:ext cx="152400" cy="152400"/>
          </a:xfrm>
          <a:prstGeom prst="ellipse">
            <a:avLst/>
          </a:prstGeom>
          <a:solidFill>
            <a:srgbClr val="00B05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2" name="Oval 81">
            <a:extLst>
              <a:ext uri="{FF2B5EF4-FFF2-40B4-BE49-F238E27FC236}">
                <a16:creationId xmlns:a16="http://schemas.microsoft.com/office/drawing/2014/main" id="{CEB32D4B-5127-9843-87D4-6F731A0F7772}"/>
              </a:ext>
            </a:extLst>
          </p:cNvPr>
          <p:cNvSpPr/>
          <p:nvPr/>
        </p:nvSpPr>
        <p:spPr>
          <a:xfrm>
            <a:off x="2192905" y="3711261"/>
            <a:ext cx="152400" cy="152400"/>
          </a:xfrm>
          <a:prstGeom prst="ellipse">
            <a:avLst/>
          </a:prstGeom>
          <a:solidFill>
            <a:srgbClr val="7030A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3" name="Oval 82">
            <a:extLst>
              <a:ext uri="{FF2B5EF4-FFF2-40B4-BE49-F238E27FC236}">
                <a16:creationId xmlns:a16="http://schemas.microsoft.com/office/drawing/2014/main" id="{A4F7BE2A-D753-FF4A-B7A1-91E9BF5C3D38}"/>
              </a:ext>
            </a:extLst>
          </p:cNvPr>
          <p:cNvSpPr/>
          <p:nvPr/>
        </p:nvSpPr>
        <p:spPr>
          <a:xfrm>
            <a:off x="2827353" y="3664879"/>
            <a:ext cx="152400" cy="152400"/>
          </a:xfrm>
          <a:prstGeom prst="ellipse">
            <a:avLst/>
          </a:prstGeom>
          <a:solidFill>
            <a:schemeClr val="accent6">
              <a:lumMod val="40000"/>
              <a:lumOff val="6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4" name="Oval 83">
            <a:extLst>
              <a:ext uri="{FF2B5EF4-FFF2-40B4-BE49-F238E27FC236}">
                <a16:creationId xmlns:a16="http://schemas.microsoft.com/office/drawing/2014/main" id="{630C2F9C-0A0B-3548-A9D1-526C1B865293}"/>
              </a:ext>
            </a:extLst>
          </p:cNvPr>
          <p:cNvSpPr/>
          <p:nvPr/>
        </p:nvSpPr>
        <p:spPr>
          <a:xfrm>
            <a:off x="3057609" y="2985705"/>
            <a:ext cx="152400" cy="152400"/>
          </a:xfrm>
          <a:prstGeom prst="ellipse">
            <a:avLst/>
          </a:prstGeom>
          <a:solidFill>
            <a:srgbClr val="FF6DFF"/>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5" name="Oval 84">
            <a:extLst>
              <a:ext uri="{FF2B5EF4-FFF2-40B4-BE49-F238E27FC236}">
                <a16:creationId xmlns:a16="http://schemas.microsoft.com/office/drawing/2014/main" id="{C658B1A0-5ADF-1343-9588-60D5A1337448}"/>
              </a:ext>
            </a:extLst>
          </p:cNvPr>
          <p:cNvSpPr/>
          <p:nvPr/>
        </p:nvSpPr>
        <p:spPr>
          <a:xfrm>
            <a:off x="1038310" y="3725992"/>
            <a:ext cx="152400" cy="152400"/>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6" name="Oval 85">
            <a:extLst>
              <a:ext uri="{FF2B5EF4-FFF2-40B4-BE49-F238E27FC236}">
                <a16:creationId xmlns:a16="http://schemas.microsoft.com/office/drawing/2014/main" id="{8A2FD0EF-0C40-F340-ADEA-F996D8A1E299}"/>
              </a:ext>
            </a:extLst>
          </p:cNvPr>
          <p:cNvSpPr/>
          <p:nvPr/>
        </p:nvSpPr>
        <p:spPr>
          <a:xfrm>
            <a:off x="1984183" y="2883001"/>
            <a:ext cx="152400" cy="152400"/>
          </a:xfrm>
          <a:prstGeom prst="ellipse">
            <a:avLst/>
          </a:prstGeom>
          <a:solidFill>
            <a:srgbClr val="3C39C7"/>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7" name="TextBox 86">
            <a:extLst>
              <a:ext uri="{FF2B5EF4-FFF2-40B4-BE49-F238E27FC236}">
                <a16:creationId xmlns:a16="http://schemas.microsoft.com/office/drawing/2014/main" id="{38C58E73-4C3E-554C-9D8D-42A9B6E63632}"/>
              </a:ext>
            </a:extLst>
          </p:cNvPr>
          <p:cNvSpPr txBox="1"/>
          <p:nvPr/>
        </p:nvSpPr>
        <p:spPr>
          <a:xfrm rot="16200000">
            <a:off x="86223" y="3209141"/>
            <a:ext cx="1264754" cy="341632"/>
          </a:xfrm>
          <a:prstGeom prst="rect">
            <a:avLst/>
          </a:prstGeom>
          <a:noFill/>
        </p:spPr>
        <p:txBody>
          <a:bodyPr wrap="square" rtlCol="0">
            <a:spAutoFit/>
          </a:bodyPr>
          <a:lstStyle/>
          <a:p>
            <a:pPr algn="ctr">
              <a:lnSpc>
                <a:spcPct val="90000"/>
              </a:lnSpc>
            </a:pPr>
            <a:r>
              <a:rPr lang="en-US"/>
              <a:t>Source</a:t>
            </a:r>
            <a:endParaRPr lang="en-US" dirty="0"/>
          </a:p>
        </p:txBody>
      </p:sp>
      <p:sp>
        <p:nvSpPr>
          <p:cNvPr id="88" name="Can 87">
            <a:extLst>
              <a:ext uri="{FF2B5EF4-FFF2-40B4-BE49-F238E27FC236}">
                <a16:creationId xmlns:a16="http://schemas.microsoft.com/office/drawing/2014/main" id="{B1E42B85-F518-4C42-A196-11FAAFF24E71}"/>
              </a:ext>
            </a:extLst>
          </p:cNvPr>
          <p:cNvSpPr/>
          <p:nvPr/>
        </p:nvSpPr>
        <p:spPr>
          <a:xfrm>
            <a:off x="3984432" y="2800544"/>
            <a:ext cx="381000" cy="1167256"/>
          </a:xfrm>
          <a:prstGeom prst="can">
            <a:avLst/>
          </a:prstGeom>
          <a:solidFill>
            <a:schemeClr val="accent3">
              <a:lumMod val="40000"/>
              <a:lumOff val="60000"/>
            </a:schemeClr>
          </a:solidFill>
          <a:ln>
            <a:solidFill>
              <a:schemeClr val="tx2">
                <a:lumMod val="40000"/>
                <a:lumOff val="60000"/>
              </a:scheme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9" name="Can 88">
            <a:extLst>
              <a:ext uri="{FF2B5EF4-FFF2-40B4-BE49-F238E27FC236}">
                <a16:creationId xmlns:a16="http://schemas.microsoft.com/office/drawing/2014/main" id="{FD830DFC-0128-1E47-9D3F-4756896A1BB0}"/>
              </a:ext>
            </a:extLst>
          </p:cNvPr>
          <p:cNvSpPr/>
          <p:nvPr/>
        </p:nvSpPr>
        <p:spPr>
          <a:xfrm>
            <a:off x="10597622" y="2705220"/>
            <a:ext cx="381000" cy="1167256"/>
          </a:xfrm>
          <a:prstGeom prst="can">
            <a:avLst/>
          </a:prstGeom>
          <a:solidFill>
            <a:schemeClr val="accent3">
              <a:lumMod val="40000"/>
              <a:lumOff val="60000"/>
            </a:schemeClr>
          </a:solidFill>
          <a:ln>
            <a:solidFill>
              <a:schemeClr val="tx2">
                <a:lumMod val="40000"/>
                <a:lumOff val="60000"/>
              </a:schemeClr>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90" name="TextBox 89">
            <a:extLst>
              <a:ext uri="{FF2B5EF4-FFF2-40B4-BE49-F238E27FC236}">
                <a16:creationId xmlns:a16="http://schemas.microsoft.com/office/drawing/2014/main" id="{52C2ECA6-3DF1-FB48-A793-DE0EA6F72CB7}"/>
              </a:ext>
            </a:extLst>
          </p:cNvPr>
          <p:cNvSpPr txBox="1"/>
          <p:nvPr/>
        </p:nvSpPr>
        <p:spPr>
          <a:xfrm rot="16200000">
            <a:off x="7281874" y="3126315"/>
            <a:ext cx="1264754" cy="341632"/>
          </a:xfrm>
          <a:prstGeom prst="rect">
            <a:avLst/>
          </a:prstGeom>
          <a:noFill/>
        </p:spPr>
        <p:txBody>
          <a:bodyPr wrap="square" rtlCol="0">
            <a:spAutoFit/>
          </a:bodyPr>
          <a:lstStyle/>
          <a:p>
            <a:pPr algn="ctr">
              <a:lnSpc>
                <a:spcPct val="90000"/>
              </a:lnSpc>
            </a:pPr>
            <a:r>
              <a:rPr lang="en-US" dirty="0"/>
              <a:t>Source</a:t>
            </a:r>
          </a:p>
        </p:txBody>
      </p:sp>
      <p:sp>
        <p:nvSpPr>
          <p:cNvPr id="91" name="Oval 90">
            <a:extLst>
              <a:ext uri="{FF2B5EF4-FFF2-40B4-BE49-F238E27FC236}">
                <a16:creationId xmlns:a16="http://schemas.microsoft.com/office/drawing/2014/main" id="{07F39C03-CAE8-B048-AEC5-877BEC41C9F7}"/>
              </a:ext>
            </a:extLst>
          </p:cNvPr>
          <p:cNvSpPr/>
          <p:nvPr/>
        </p:nvSpPr>
        <p:spPr>
          <a:xfrm>
            <a:off x="3402799" y="3535316"/>
            <a:ext cx="152400" cy="152400"/>
          </a:xfrm>
          <a:prstGeom prst="ellipse">
            <a:avLst/>
          </a:prstGeom>
          <a:solidFill>
            <a:srgbClr val="FF6DFF"/>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92" name="TextBox 91">
            <a:extLst>
              <a:ext uri="{FF2B5EF4-FFF2-40B4-BE49-F238E27FC236}">
                <a16:creationId xmlns:a16="http://schemas.microsoft.com/office/drawing/2014/main" id="{BA2EC0F7-A120-F741-80B8-38F31B3E03C4}"/>
              </a:ext>
            </a:extLst>
          </p:cNvPr>
          <p:cNvSpPr txBox="1"/>
          <p:nvPr/>
        </p:nvSpPr>
        <p:spPr>
          <a:xfrm>
            <a:off x="533207" y="4429499"/>
            <a:ext cx="4286804" cy="923330"/>
          </a:xfrm>
          <a:prstGeom prst="rect">
            <a:avLst/>
          </a:prstGeom>
          <a:noFill/>
        </p:spPr>
        <p:txBody>
          <a:bodyPr wrap="square" rtlCol="0">
            <a:spAutoFit/>
          </a:bodyPr>
          <a:lstStyle/>
          <a:p>
            <a:pPr algn="ctr">
              <a:lnSpc>
                <a:spcPct val="90000"/>
              </a:lnSpc>
            </a:pPr>
            <a:r>
              <a:rPr lang="en-US" sz="2000" dirty="0">
                <a:latin typeface="+mn-lt"/>
              </a:rPr>
              <a:t>Continuous stream of neutrons with a mixture of multiple wavelength</a:t>
            </a:r>
          </a:p>
        </p:txBody>
      </p:sp>
      <p:sp>
        <p:nvSpPr>
          <p:cNvPr id="93" name="TextBox 92">
            <a:extLst>
              <a:ext uri="{FF2B5EF4-FFF2-40B4-BE49-F238E27FC236}">
                <a16:creationId xmlns:a16="http://schemas.microsoft.com/office/drawing/2014/main" id="{1B1A9A0D-69C1-AD4F-8173-F8993730EB3D}"/>
              </a:ext>
            </a:extLst>
          </p:cNvPr>
          <p:cNvSpPr txBox="1"/>
          <p:nvPr/>
        </p:nvSpPr>
        <p:spPr>
          <a:xfrm>
            <a:off x="7848626" y="3828621"/>
            <a:ext cx="3316357" cy="341632"/>
          </a:xfrm>
          <a:prstGeom prst="rect">
            <a:avLst/>
          </a:prstGeom>
          <a:noFill/>
        </p:spPr>
        <p:txBody>
          <a:bodyPr wrap="square" rtlCol="0">
            <a:spAutoFit/>
          </a:bodyPr>
          <a:lstStyle/>
          <a:p>
            <a:pPr algn="ctr">
              <a:lnSpc>
                <a:spcPct val="90000"/>
              </a:lnSpc>
            </a:pPr>
            <a:r>
              <a:rPr lang="en-US" dirty="0"/>
              <a:t>Pulses of neutrons</a:t>
            </a:r>
          </a:p>
        </p:txBody>
      </p:sp>
      <p:sp>
        <p:nvSpPr>
          <p:cNvPr id="94" name="TextBox 93">
            <a:extLst>
              <a:ext uri="{FF2B5EF4-FFF2-40B4-BE49-F238E27FC236}">
                <a16:creationId xmlns:a16="http://schemas.microsoft.com/office/drawing/2014/main" id="{6BC14B4A-1986-8645-BBB2-7D4410DDB9C5}"/>
              </a:ext>
            </a:extLst>
          </p:cNvPr>
          <p:cNvSpPr txBox="1"/>
          <p:nvPr/>
        </p:nvSpPr>
        <p:spPr>
          <a:xfrm rot="5400000">
            <a:off x="3695134" y="3250376"/>
            <a:ext cx="1946689" cy="341632"/>
          </a:xfrm>
          <a:prstGeom prst="rect">
            <a:avLst/>
          </a:prstGeom>
          <a:noFill/>
        </p:spPr>
        <p:txBody>
          <a:bodyPr wrap="square" rtlCol="0">
            <a:spAutoFit/>
          </a:bodyPr>
          <a:lstStyle/>
          <a:p>
            <a:pPr algn="ctr">
              <a:lnSpc>
                <a:spcPct val="90000"/>
              </a:lnSpc>
            </a:pPr>
            <a:r>
              <a:rPr lang="en-US" dirty="0"/>
              <a:t>Detector</a:t>
            </a:r>
          </a:p>
        </p:txBody>
      </p:sp>
      <p:sp>
        <p:nvSpPr>
          <p:cNvPr id="95" name="TextBox 94">
            <a:extLst>
              <a:ext uri="{FF2B5EF4-FFF2-40B4-BE49-F238E27FC236}">
                <a16:creationId xmlns:a16="http://schemas.microsoft.com/office/drawing/2014/main" id="{1126DF10-DF4A-D340-B2BA-99851366CB22}"/>
              </a:ext>
            </a:extLst>
          </p:cNvPr>
          <p:cNvSpPr txBox="1"/>
          <p:nvPr/>
        </p:nvSpPr>
        <p:spPr>
          <a:xfrm rot="5400000">
            <a:off x="10814293" y="3089871"/>
            <a:ext cx="1946689" cy="341632"/>
          </a:xfrm>
          <a:prstGeom prst="rect">
            <a:avLst/>
          </a:prstGeom>
          <a:noFill/>
        </p:spPr>
        <p:txBody>
          <a:bodyPr wrap="square" rtlCol="0">
            <a:spAutoFit/>
          </a:bodyPr>
          <a:lstStyle/>
          <a:p>
            <a:pPr algn="ctr">
              <a:lnSpc>
                <a:spcPct val="90000"/>
              </a:lnSpc>
            </a:pPr>
            <a:r>
              <a:rPr lang="en-US" dirty="0"/>
              <a:t>Detector</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A11CD0A-951C-D74D-A804-CAA37A992010}"/>
                  </a:ext>
                </a:extLst>
              </p:cNvPr>
              <p:cNvSpPr txBox="1"/>
              <p:nvPr/>
            </p:nvSpPr>
            <p:spPr>
              <a:xfrm>
                <a:off x="7312035" y="3841518"/>
                <a:ext cx="1293107" cy="341632"/>
              </a:xfrm>
              <a:prstGeom prst="rect">
                <a:avLst/>
              </a:prstGeom>
              <a:noFill/>
            </p:spPr>
            <p:txBody>
              <a:bodyPr wrap="square"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=0</m:t>
                      </m:r>
                    </m:oMath>
                  </m:oMathPara>
                </a14:m>
                <a:endParaRPr lang="en-US" dirty="0"/>
              </a:p>
            </p:txBody>
          </p:sp>
        </mc:Choice>
        <mc:Fallback xmlns="">
          <p:sp>
            <p:nvSpPr>
              <p:cNvPr id="96" name="TextBox 95">
                <a:extLst>
                  <a:ext uri="{FF2B5EF4-FFF2-40B4-BE49-F238E27FC236}">
                    <a16:creationId xmlns:a16="http://schemas.microsoft.com/office/drawing/2014/main" id="{7A11CD0A-951C-D74D-A804-CAA37A992010}"/>
                  </a:ext>
                </a:extLst>
              </p:cNvPr>
              <p:cNvSpPr txBox="1">
                <a:spLocks noRot="1" noChangeAspect="1" noMove="1" noResize="1" noEditPoints="1" noAdjustHandles="1" noChangeArrowheads="1" noChangeShapeType="1" noTextEdit="1"/>
              </p:cNvSpPr>
              <p:nvPr/>
            </p:nvSpPr>
            <p:spPr>
              <a:xfrm>
                <a:off x="7312035" y="3841518"/>
                <a:ext cx="1293107" cy="3416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A398AA20-C618-5447-B055-29F7E28AEDE3}"/>
                  </a:ext>
                </a:extLst>
              </p:cNvPr>
              <p:cNvSpPr txBox="1"/>
              <p:nvPr/>
            </p:nvSpPr>
            <p:spPr>
              <a:xfrm>
                <a:off x="7743433" y="4125943"/>
                <a:ext cx="4178771" cy="1697131"/>
              </a:xfrm>
              <a:prstGeom prst="rect">
                <a:avLst/>
              </a:prstGeom>
              <a:noFill/>
            </p:spPr>
            <p:txBody>
              <a:bodyPr wrap="square" rtlCol="0">
                <a:spAutoFit/>
              </a:bodyPr>
              <a:lstStyle/>
              <a:p>
                <a:pPr>
                  <a:lnSpc>
                    <a:spcPct val="90000"/>
                  </a:lnSpc>
                </a:pPr>
                <a14:m>
                  <m:oMath xmlns:m="http://schemas.openxmlformats.org/officeDocument/2006/math">
                    <m:r>
                      <a:rPr lang="en-US" b="1" i="1" smtClean="0">
                        <a:latin typeface="Cambria Math" panose="02040503050406030204" pitchFamily="18" charset="0"/>
                        <a:ea typeface="Cambria Math" panose="02040503050406030204" pitchFamily="18" charset="0"/>
                      </a:rPr>
                      <m:t>𝒕</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 </m:t>
                    </m:r>
                  </m:oMath>
                </a14:m>
                <a:r>
                  <a:rPr lang="en-US" dirty="0">
                    <a:latin typeface="+mn-lt"/>
                  </a:rPr>
                  <a:t>: Neutrons leave the source</a:t>
                </a:r>
              </a:p>
              <a:p>
                <a:pPr>
                  <a:lnSpc>
                    <a:spcPct val="90000"/>
                  </a:lnSpc>
                </a:pPr>
                <a14:m>
                  <m:oMath xmlns:m="http://schemas.openxmlformats.org/officeDocument/2006/math">
                    <m:r>
                      <a:rPr lang="en-US" b="1" i="1" smtClean="0">
                        <a:latin typeface="Cambria Math" panose="02040503050406030204" pitchFamily="18" charset="0"/>
                        <a:ea typeface="Cambria Math" panose="02040503050406030204" pitchFamily="18" charset="0"/>
                      </a:rPr>
                      <m:t>𝒕</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𝚫</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𝒕</m:t>
                    </m:r>
                  </m:oMath>
                </a14:m>
                <a:r>
                  <a:rPr lang="en-US" dirty="0">
                    <a:latin typeface="+mn-lt"/>
                  </a:rPr>
                  <a:t>: Neutrons arrive at the detector</a:t>
                </a:r>
              </a:p>
              <a:p>
                <a:pPr>
                  <a:lnSpc>
                    <a:spcPct val="90000"/>
                  </a:lnSpc>
                </a:pPr>
                <a:r>
                  <a:rPr lang="en-US" dirty="0">
                    <a:latin typeface="+mn-lt"/>
                  </a:rPr>
                  <a:t>Time-stamping neutrons = capability to calculate their wavelength </a:t>
                </a:r>
                <a14:m>
                  <m:oMath xmlns:m="http://schemas.openxmlformats.org/officeDocument/2006/math">
                    <m:r>
                      <a:rPr lang="en-US" b="1" i="1" smtClean="0">
                        <a:latin typeface="Cambria Math" panose="02040503050406030204" pitchFamily="18" charset="0"/>
                      </a:rPr>
                      <m:t>𝝀</m:t>
                    </m:r>
                    <m:r>
                      <a:rPr lang="en-US" b="1" i="1" smtClean="0">
                        <a:latin typeface="Cambria Math" panose="02040503050406030204" pitchFamily="18" charset="0"/>
                        <a:ea typeface="Cambria Math" panose="02040503050406030204" pitchFamily="18" charset="0"/>
                      </a:rPr>
                      <m:t>∝</m:t>
                    </m:r>
                    <m:f>
                      <m:fPr>
                        <m:ctrlPr>
                          <a:rPr lang="en-US" b="1" i="1" smtClean="0">
                            <a:latin typeface="Cambria Math" panose="02040503050406030204" pitchFamily="18" charset="0"/>
                            <a:ea typeface="Cambria Math" panose="02040503050406030204" pitchFamily="18" charset="0"/>
                          </a:rPr>
                        </m:ctrlPr>
                      </m:fPr>
                      <m:num>
                        <m:r>
                          <a:rPr lang="en-US" b="1" i="1" smtClean="0">
                            <a:latin typeface="Cambria Math" panose="02040503050406030204" pitchFamily="18" charset="0"/>
                            <a:ea typeface="Cambria Math" panose="02040503050406030204" pitchFamily="18" charset="0"/>
                          </a:rPr>
                          <m:t>𝒕</m:t>
                        </m:r>
                      </m:num>
                      <m:den>
                        <m:r>
                          <a:rPr lang="en-US" b="1" i="1" smtClean="0">
                            <a:latin typeface="Cambria Math" panose="02040503050406030204" pitchFamily="18" charset="0"/>
                            <a:ea typeface="Cambria Math" panose="02040503050406030204" pitchFamily="18" charset="0"/>
                          </a:rPr>
                          <m:t>𝑳</m:t>
                        </m:r>
                      </m:den>
                    </m:f>
                  </m:oMath>
                </a14:m>
                <a:endParaRPr lang="en-US" b="1" dirty="0">
                  <a:latin typeface="+mn-lt"/>
                </a:endParaRPr>
              </a:p>
            </p:txBody>
          </p:sp>
        </mc:Choice>
        <mc:Fallback xmlns="">
          <p:sp>
            <p:nvSpPr>
              <p:cNvPr id="99" name="TextBox 98">
                <a:extLst>
                  <a:ext uri="{FF2B5EF4-FFF2-40B4-BE49-F238E27FC236}">
                    <a16:creationId xmlns:a16="http://schemas.microsoft.com/office/drawing/2014/main" id="{A398AA20-C618-5447-B055-29F7E28AEDE3}"/>
                  </a:ext>
                </a:extLst>
              </p:cNvPr>
              <p:cNvSpPr txBox="1">
                <a:spLocks noRot="1" noChangeAspect="1" noMove="1" noResize="1" noEditPoints="1" noAdjustHandles="1" noChangeArrowheads="1" noChangeShapeType="1" noTextEdit="1"/>
              </p:cNvSpPr>
              <p:nvPr/>
            </p:nvSpPr>
            <p:spPr>
              <a:xfrm>
                <a:off x="7743433" y="4125943"/>
                <a:ext cx="4178771" cy="1697131"/>
              </a:xfrm>
              <a:prstGeom prst="rect">
                <a:avLst/>
              </a:prstGeom>
              <a:blipFill>
                <a:blip r:embed="rId3"/>
                <a:stretch>
                  <a:fillRect l="-1212" t="-3704" b="-741"/>
                </a:stretch>
              </a:blipFill>
            </p:spPr>
            <p:txBody>
              <a:bodyPr/>
              <a:lstStyle/>
              <a:p>
                <a:r>
                  <a:rPr lang="en-US">
                    <a:noFill/>
                  </a:rPr>
                  <a:t> </a:t>
                </a:r>
              </a:p>
            </p:txBody>
          </p:sp>
        </mc:Fallback>
      </mc:AlternateContent>
      <p:sp>
        <p:nvSpPr>
          <p:cNvPr id="100" name="Oval 99">
            <a:extLst>
              <a:ext uri="{FF2B5EF4-FFF2-40B4-BE49-F238E27FC236}">
                <a16:creationId xmlns:a16="http://schemas.microsoft.com/office/drawing/2014/main" id="{4B1E1C3E-9A5E-E346-85DF-D2DC8E9489FA}"/>
              </a:ext>
            </a:extLst>
          </p:cNvPr>
          <p:cNvSpPr/>
          <p:nvPr/>
        </p:nvSpPr>
        <p:spPr>
          <a:xfrm>
            <a:off x="10169013" y="3254061"/>
            <a:ext cx="152400" cy="152400"/>
          </a:xfrm>
          <a:prstGeom prst="ellipse">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1" name="Oval 100">
            <a:extLst>
              <a:ext uri="{FF2B5EF4-FFF2-40B4-BE49-F238E27FC236}">
                <a16:creationId xmlns:a16="http://schemas.microsoft.com/office/drawing/2014/main" id="{B0846F4B-9786-1C41-8C3C-619E79BB6CA8}"/>
              </a:ext>
            </a:extLst>
          </p:cNvPr>
          <p:cNvSpPr/>
          <p:nvPr/>
        </p:nvSpPr>
        <p:spPr>
          <a:xfrm>
            <a:off x="9924971" y="3247435"/>
            <a:ext cx="152400" cy="152400"/>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2" name="Oval 101">
            <a:extLst>
              <a:ext uri="{FF2B5EF4-FFF2-40B4-BE49-F238E27FC236}">
                <a16:creationId xmlns:a16="http://schemas.microsoft.com/office/drawing/2014/main" id="{873DBF3A-55F8-E64C-8B35-7D5257F7A7DD}"/>
              </a:ext>
            </a:extLst>
          </p:cNvPr>
          <p:cNvSpPr/>
          <p:nvPr/>
        </p:nvSpPr>
        <p:spPr>
          <a:xfrm>
            <a:off x="9636206" y="3261942"/>
            <a:ext cx="152400" cy="152400"/>
          </a:xfrm>
          <a:prstGeom prst="ellipse">
            <a:avLst/>
          </a:prstGeom>
          <a:solidFill>
            <a:schemeClr val="accent6">
              <a:lumMod val="40000"/>
              <a:lumOff val="6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3" name="Oval 102">
            <a:extLst>
              <a:ext uri="{FF2B5EF4-FFF2-40B4-BE49-F238E27FC236}">
                <a16:creationId xmlns:a16="http://schemas.microsoft.com/office/drawing/2014/main" id="{80D86A15-947E-DA4A-978F-D42010892273}"/>
              </a:ext>
            </a:extLst>
          </p:cNvPr>
          <p:cNvSpPr/>
          <p:nvPr/>
        </p:nvSpPr>
        <p:spPr>
          <a:xfrm>
            <a:off x="8898565" y="3247435"/>
            <a:ext cx="152400" cy="152400"/>
          </a:xfrm>
          <a:prstGeom prst="ellipse">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4" name="Oval 103">
            <a:extLst>
              <a:ext uri="{FF2B5EF4-FFF2-40B4-BE49-F238E27FC236}">
                <a16:creationId xmlns:a16="http://schemas.microsoft.com/office/drawing/2014/main" id="{A52A41C1-7659-0B4E-BE44-92F122A43B5E}"/>
              </a:ext>
            </a:extLst>
          </p:cNvPr>
          <p:cNvSpPr/>
          <p:nvPr/>
        </p:nvSpPr>
        <p:spPr>
          <a:xfrm>
            <a:off x="8632036" y="3240809"/>
            <a:ext cx="152400" cy="152400"/>
          </a:xfrm>
          <a:prstGeom prst="ellipse">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5" name="Oval 104">
            <a:extLst>
              <a:ext uri="{FF2B5EF4-FFF2-40B4-BE49-F238E27FC236}">
                <a16:creationId xmlns:a16="http://schemas.microsoft.com/office/drawing/2014/main" id="{01649ED6-FDB9-274A-B8C5-19579E24B160}"/>
              </a:ext>
            </a:extLst>
          </p:cNvPr>
          <p:cNvSpPr/>
          <p:nvPr/>
        </p:nvSpPr>
        <p:spPr>
          <a:xfrm>
            <a:off x="8383085" y="3254061"/>
            <a:ext cx="152400" cy="152400"/>
          </a:xfrm>
          <a:prstGeom prst="ellipse">
            <a:avLst/>
          </a:prstGeom>
          <a:solidFill>
            <a:schemeClr val="accent6">
              <a:lumMod val="40000"/>
              <a:lumOff val="60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3" name="Picture 112" descr="A picture containing building, indoor, white, tub&#10;&#10;Description automatically generated">
            <a:extLst>
              <a:ext uri="{FF2B5EF4-FFF2-40B4-BE49-F238E27FC236}">
                <a16:creationId xmlns:a16="http://schemas.microsoft.com/office/drawing/2014/main" id="{71AE2305-3B63-A346-81E7-F11E33FAD930}"/>
              </a:ext>
            </a:extLst>
          </p:cNvPr>
          <p:cNvPicPr>
            <a:picLocks noChangeAspect="1"/>
          </p:cNvPicPr>
          <p:nvPr/>
        </p:nvPicPr>
        <p:blipFill>
          <a:blip r:embed="rId4"/>
          <a:stretch>
            <a:fillRect/>
          </a:stretch>
        </p:blipFill>
        <p:spPr>
          <a:xfrm>
            <a:off x="5052575" y="3156679"/>
            <a:ext cx="1973737" cy="1985486"/>
          </a:xfrm>
          <a:prstGeom prst="rect">
            <a:avLst/>
          </a:prstGeom>
        </p:spPr>
      </p:pic>
      <p:pic>
        <p:nvPicPr>
          <p:cNvPr id="115" name="Picture 114" descr="A picture containing white, tub, sitting, photo&#10;&#10;Description automatically generated">
            <a:extLst>
              <a:ext uri="{FF2B5EF4-FFF2-40B4-BE49-F238E27FC236}">
                <a16:creationId xmlns:a16="http://schemas.microsoft.com/office/drawing/2014/main" id="{A6C21334-EE2E-6E41-93A3-4675CA6916D6}"/>
              </a:ext>
            </a:extLst>
          </p:cNvPr>
          <p:cNvPicPr>
            <a:picLocks noChangeAspect="1"/>
          </p:cNvPicPr>
          <p:nvPr/>
        </p:nvPicPr>
        <p:blipFill>
          <a:blip r:embed="rId5"/>
          <a:stretch>
            <a:fillRect/>
          </a:stretch>
        </p:blipFill>
        <p:spPr>
          <a:xfrm>
            <a:off x="4421893" y="787369"/>
            <a:ext cx="1981992" cy="1981992"/>
          </a:xfrm>
          <a:prstGeom prst="rect">
            <a:avLst/>
          </a:prstGeom>
        </p:spPr>
      </p:pic>
      <p:pic>
        <p:nvPicPr>
          <p:cNvPr id="109" name="Picture 108" descr="A stone building&#10;&#10;Description automatically generated">
            <a:extLst>
              <a:ext uri="{FF2B5EF4-FFF2-40B4-BE49-F238E27FC236}">
                <a16:creationId xmlns:a16="http://schemas.microsoft.com/office/drawing/2014/main" id="{0AD9157A-7A59-BB4C-AE30-C890DC31B406}"/>
              </a:ext>
            </a:extLst>
          </p:cNvPr>
          <p:cNvPicPr>
            <a:picLocks noChangeAspect="1"/>
          </p:cNvPicPr>
          <p:nvPr/>
        </p:nvPicPr>
        <p:blipFill>
          <a:blip r:embed="rId6"/>
          <a:stretch>
            <a:fillRect/>
          </a:stretch>
        </p:blipFill>
        <p:spPr>
          <a:xfrm>
            <a:off x="5377016" y="3840377"/>
            <a:ext cx="1977005" cy="1961377"/>
          </a:xfrm>
          <a:prstGeom prst="rect">
            <a:avLst/>
          </a:prstGeom>
        </p:spPr>
      </p:pic>
      <p:pic>
        <p:nvPicPr>
          <p:cNvPr id="111" name="Picture 110" descr="A picture containing building, white, window, sitting&#10;&#10;Description automatically generated">
            <a:extLst>
              <a:ext uri="{FF2B5EF4-FFF2-40B4-BE49-F238E27FC236}">
                <a16:creationId xmlns:a16="http://schemas.microsoft.com/office/drawing/2014/main" id="{0C4D81A6-B5E1-F148-8972-120DB6C85ED3}"/>
              </a:ext>
            </a:extLst>
          </p:cNvPr>
          <p:cNvPicPr>
            <a:picLocks noChangeAspect="1"/>
          </p:cNvPicPr>
          <p:nvPr/>
        </p:nvPicPr>
        <p:blipFill>
          <a:blip r:embed="rId7"/>
          <a:stretch>
            <a:fillRect/>
          </a:stretch>
        </p:blipFill>
        <p:spPr>
          <a:xfrm>
            <a:off x="5805397" y="4864115"/>
            <a:ext cx="1973736" cy="1977621"/>
          </a:xfrm>
          <a:prstGeom prst="rect">
            <a:avLst/>
          </a:prstGeom>
        </p:spPr>
      </p:pic>
      <p:sp>
        <p:nvSpPr>
          <p:cNvPr id="116" name="TextBox 115">
            <a:extLst>
              <a:ext uri="{FF2B5EF4-FFF2-40B4-BE49-F238E27FC236}">
                <a16:creationId xmlns:a16="http://schemas.microsoft.com/office/drawing/2014/main" id="{1BB41B56-56DA-784C-A9AA-A5E96759A7EB}"/>
              </a:ext>
            </a:extLst>
          </p:cNvPr>
          <p:cNvSpPr txBox="1"/>
          <p:nvPr/>
        </p:nvSpPr>
        <p:spPr>
          <a:xfrm>
            <a:off x="2345305" y="813816"/>
            <a:ext cx="2020127" cy="341632"/>
          </a:xfrm>
          <a:prstGeom prst="rect">
            <a:avLst/>
          </a:prstGeom>
          <a:noFill/>
        </p:spPr>
        <p:txBody>
          <a:bodyPr wrap="square" rtlCol="0">
            <a:spAutoFit/>
          </a:bodyPr>
          <a:lstStyle/>
          <a:p>
            <a:pPr algn="l">
              <a:lnSpc>
                <a:spcPct val="90000"/>
              </a:lnSpc>
            </a:pPr>
            <a:r>
              <a:rPr lang="en-US" dirty="0">
                <a:latin typeface="+mn-lt"/>
              </a:rPr>
              <a:t>One radiograph</a:t>
            </a:r>
          </a:p>
        </p:txBody>
      </p:sp>
      <p:sp>
        <p:nvSpPr>
          <p:cNvPr id="117" name="TextBox 116">
            <a:extLst>
              <a:ext uri="{FF2B5EF4-FFF2-40B4-BE49-F238E27FC236}">
                <a16:creationId xmlns:a16="http://schemas.microsoft.com/office/drawing/2014/main" id="{CE8134D0-3A96-354E-9C17-F161CE816A28}"/>
              </a:ext>
            </a:extLst>
          </p:cNvPr>
          <p:cNvSpPr txBox="1"/>
          <p:nvPr/>
        </p:nvSpPr>
        <p:spPr>
          <a:xfrm>
            <a:off x="4020601" y="6500104"/>
            <a:ext cx="5934823" cy="341632"/>
          </a:xfrm>
          <a:prstGeom prst="rect">
            <a:avLst/>
          </a:prstGeom>
          <a:noFill/>
        </p:spPr>
        <p:txBody>
          <a:bodyPr wrap="square" rtlCol="0">
            <a:spAutoFit/>
          </a:bodyPr>
          <a:lstStyle/>
          <a:p>
            <a:pPr algn="l">
              <a:lnSpc>
                <a:spcPct val="90000"/>
              </a:lnSpc>
            </a:pPr>
            <a:r>
              <a:rPr lang="en-US" dirty="0">
                <a:highlight>
                  <a:srgbClr val="FFFF00"/>
                </a:highlight>
                <a:latin typeface="+mn-lt"/>
              </a:rPr>
              <a:t>Up to 3000 radiographs (low signal-to-noise)</a:t>
            </a:r>
          </a:p>
        </p:txBody>
      </p:sp>
      <p:sp>
        <p:nvSpPr>
          <p:cNvPr id="3" name="TextBox 2">
            <a:extLst>
              <a:ext uri="{FF2B5EF4-FFF2-40B4-BE49-F238E27FC236}">
                <a16:creationId xmlns:a16="http://schemas.microsoft.com/office/drawing/2014/main" id="{0CAC98C8-F7D8-E341-B61A-A278BA574B80}"/>
              </a:ext>
            </a:extLst>
          </p:cNvPr>
          <p:cNvSpPr txBox="1"/>
          <p:nvPr/>
        </p:nvSpPr>
        <p:spPr>
          <a:xfrm>
            <a:off x="7637156" y="886494"/>
            <a:ext cx="4391327" cy="646331"/>
          </a:xfrm>
          <a:prstGeom prst="rect">
            <a:avLst/>
          </a:prstGeom>
          <a:noFill/>
        </p:spPr>
        <p:txBody>
          <a:bodyPr wrap="square" rtlCol="0">
            <a:spAutoFit/>
          </a:bodyPr>
          <a:lstStyle/>
          <a:p>
            <a:pPr algn="l">
              <a:lnSpc>
                <a:spcPct val="90000"/>
              </a:lnSpc>
            </a:pPr>
            <a:r>
              <a:rPr lang="en-US" sz="2000" b="1" dirty="0">
                <a:latin typeface="+mn-lt"/>
              </a:rPr>
              <a:t>Wavelength or energy dependent = hyperspectral</a:t>
            </a:r>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6091B5DF-F25E-783A-6EAA-2DE11B1A7A23}"/>
                  </a:ext>
                </a:extLst>
              </p:cNvPr>
              <p:cNvSpPr txBox="1"/>
              <p:nvPr/>
            </p:nvSpPr>
            <p:spPr>
              <a:xfrm>
                <a:off x="10680892" y="3851611"/>
                <a:ext cx="1293107" cy="341632"/>
              </a:xfrm>
              <a:prstGeom prst="rect">
                <a:avLst/>
              </a:prstGeom>
              <a:noFill/>
            </p:spPr>
            <p:txBody>
              <a:bodyPr wrap="square" rtlCol="0">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108" name="TextBox 107">
                <a:extLst>
                  <a:ext uri="{FF2B5EF4-FFF2-40B4-BE49-F238E27FC236}">
                    <a16:creationId xmlns:a16="http://schemas.microsoft.com/office/drawing/2014/main" id="{6091B5DF-F25E-783A-6EAA-2DE11B1A7A23}"/>
                  </a:ext>
                </a:extLst>
              </p:cNvPr>
              <p:cNvSpPr txBox="1">
                <a:spLocks noRot="1" noChangeAspect="1" noMove="1" noResize="1" noEditPoints="1" noAdjustHandles="1" noChangeArrowheads="1" noChangeShapeType="1" noTextEdit="1"/>
              </p:cNvSpPr>
              <p:nvPr/>
            </p:nvSpPr>
            <p:spPr>
              <a:xfrm>
                <a:off x="10680892" y="3851611"/>
                <a:ext cx="1293107" cy="341632"/>
              </a:xfrm>
              <a:prstGeom prst="rect">
                <a:avLst/>
              </a:prstGeom>
              <a:blipFill>
                <a:blip r:embed="rId8"/>
                <a:stretch>
                  <a:fillRect b="-17857"/>
                </a:stretch>
              </a:blipFill>
            </p:spPr>
            <p:txBody>
              <a:bodyPr/>
              <a:lstStyle/>
              <a:p>
                <a:r>
                  <a:rPr lang="en-US">
                    <a:noFill/>
                  </a:rPr>
                  <a:t> </a:t>
                </a:r>
              </a:p>
            </p:txBody>
          </p:sp>
        </mc:Fallback>
      </mc:AlternateContent>
    </p:spTree>
    <p:extLst>
      <p:ext uri="{BB962C8B-B14F-4D97-AF65-F5344CB8AC3E}">
        <p14:creationId xmlns:p14="http://schemas.microsoft.com/office/powerpoint/2010/main" val="76309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441 0 " pathEditMode="relative" ptsTypes="AA">
                                      <p:cBhvr>
                                        <p:cTn id="6" dur="500" fill="hold"/>
                                        <p:tgtEl>
                                          <p:spTgt spid="6"/>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441 0 " pathEditMode="relative" ptsTypes="AA">
                                      <p:cBhvr>
                                        <p:cTn id="8" dur="500" fill="hold"/>
                                        <p:tgtEl>
                                          <p:spTgt spid="7"/>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441 0 " pathEditMode="relative" ptsTypes="AA">
                                      <p:cBhvr>
                                        <p:cTn id="10" dur="500" fill="hold"/>
                                        <p:tgtEl>
                                          <p:spTgt spid="8"/>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441 0 " pathEditMode="relative" ptsTypes="AA">
                                      <p:cBhvr>
                                        <p:cTn id="12" dur="500" fill="hold"/>
                                        <p:tgtEl>
                                          <p:spTgt spid="9"/>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0441 0 " pathEditMode="relative" ptsTypes="AA">
                                      <p:cBhvr>
                                        <p:cTn id="14" dur="500" fill="hold"/>
                                        <p:tgtEl>
                                          <p:spTgt spid="10"/>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0441 0 " pathEditMode="relative" ptsTypes="AA">
                                      <p:cBhvr>
                                        <p:cTn id="16" dur="500" fill="hold"/>
                                        <p:tgtEl>
                                          <p:spTgt spid="11"/>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0441 0 " pathEditMode="relative" ptsTypes="AA">
                                      <p:cBhvr>
                                        <p:cTn id="18" dur="500" fill="hold"/>
                                        <p:tgtEl>
                                          <p:spTgt spid="12"/>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441 0 " pathEditMode="relative" ptsTypes="AA">
                                      <p:cBhvr>
                                        <p:cTn id="20" dur="500" fill="hold"/>
                                        <p:tgtEl>
                                          <p:spTgt spid="13"/>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441 0 " pathEditMode="relative" ptsTypes="AA">
                                      <p:cBhvr>
                                        <p:cTn id="22" dur="500" fill="hold"/>
                                        <p:tgtEl>
                                          <p:spTgt spid="14"/>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441 0 " pathEditMode="relative" ptsTypes="AA">
                                      <p:cBhvr>
                                        <p:cTn id="24" dur="500" fill="hold"/>
                                        <p:tgtEl>
                                          <p:spTgt spid="15"/>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0441 0 " pathEditMode="relative" ptsTypes="AA">
                                      <p:cBhvr>
                                        <p:cTn id="26" dur="500" fill="hold"/>
                                        <p:tgtEl>
                                          <p:spTgt spid="16"/>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0441 0 " pathEditMode="relative" ptsTypes="AA">
                                      <p:cBhvr>
                                        <p:cTn id="28" dur="500" fill="hold"/>
                                        <p:tgtEl>
                                          <p:spTgt spid="17"/>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0441 0 " pathEditMode="relative" ptsTypes="AA">
                                      <p:cBhvr>
                                        <p:cTn id="30" dur="500" fill="hold"/>
                                        <p:tgtEl>
                                          <p:spTgt spid="18"/>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0441 0 " pathEditMode="relative" ptsTypes="AA">
                                      <p:cBhvr>
                                        <p:cTn id="32" dur="500" fill="hold"/>
                                        <p:tgtEl>
                                          <p:spTgt spid="19"/>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 0 L 0.0441 0 " pathEditMode="relative" ptsTypes="AA">
                                      <p:cBhvr>
                                        <p:cTn id="34" dur="500" fill="hold"/>
                                        <p:tgtEl>
                                          <p:spTgt spid="20"/>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L 0.0441 0 " pathEditMode="relative" ptsTypes="AA">
                                      <p:cBhvr>
                                        <p:cTn id="36" dur="500" fill="hold"/>
                                        <p:tgtEl>
                                          <p:spTgt spid="21"/>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 0 L 0.0441 0 " pathEditMode="relative" ptsTypes="AA">
                                      <p:cBhvr>
                                        <p:cTn id="38" dur="500" fill="hold"/>
                                        <p:tgtEl>
                                          <p:spTgt spid="22"/>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 0 L 0.0441 0 " pathEditMode="relative" ptsTypes="AA">
                                      <p:cBhvr>
                                        <p:cTn id="40" dur="500" fill="hold"/>
                                        <p:tgtEl>
                                          <p:spTgt spid="23"/>
                                        </p:tgtEl>
                                        <p:attrNameLst>
                                          <p:attrName>ppt_x</p:attrName>
                                          <p:attrName>ppt_y</p:attrName>
                                        </p:attrNameLst>
                                      </p:cBhvr>
                                    </p:animMotion>
                                  </p:childTnLst>
                                </p:cTn>
                              </p:par>
                              <p:par>
                                <p:cTn id="41" presetID="0" presetClass="path" presetSubtype="0" accel="50000" decel="50000" fill="hold" grpId="0" nodeType="withEffect">
                                  <p:stCondLst>
                                    <p:cond delay="0"/>
                                  </p:stCondLst>
                                  <p:childTnLst>
                                    <p:animMotion origin="layout" path="M 0 0 L 0.0441 0 " pathEditMode="relative" ptsTypes="AA">
                                      <p:cBhvr>
                                        <p:cTn id="42" dur="500" fill="hold"/>
                                        <p:tgtEl>
                                          <p:spTgt spid="24"/>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 0 L 0.0441 0 " pathEditMode="relative" ptsTypes="AA">
                                      <p:cBhvr>
                                        <p:cTn id="44" dur="500" fill="hold"/>
                                        <p:tgtEl>
                                          <p:spTgt spid="25"/>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L 0.0441 0 " pathEditMode="relative" ptsTypes="AA">
                                      <p:cBhvr>
                                        <p:cTn id="46" dur="500" fill="hold"/>
                                        <p:tgtEl>
                                          <p:spTgt spid="26"/>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0 0 L 0.0441 0 " pathEditMode="relative" ptsTypes="AA">
                                      <p:cBhvr>
                                        <p:cTn id="48" dur="500" fill="hold"/>
                                        <p:tgtEl>
                                          <p:spTgt spid="27"/>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 0 L 0.0441 0 " pathEditMode="relative" ptsTypes="AA">
                                      <p:cBhvr>
                                        <p:cTn id="50" dur="500" fill="hold"/>
                                        <p:tgtEl>
                                          <p:spTgt spid="28"/>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0.0441 0 " pathEditMode="relative" ptsTypes="AA">
                                      <p:cBhvr>
                                        <p:cTn id="52" dur="500" fill="hold"/>
                                        <p:tgtEl>
                                          <p:spTgt spid="29"/>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0.0441 0 " pathEditMode="relative" ptsTypes="AA">
                                      <p:cBhvr>
                                        <p:cTn id="54" dur="500" fill="hold"/>
                                        <p:tgtEl>
                                          <p:spTgt spid="30"/>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 0 L 0.0441 0 " pathEditMode="relative" ptsTypes="AA">
                                      <p:cBhvr>
                                        <p:cTn id="56" dur="500" fill="hold"/>
                                        <p:tgtEl>
                                          <p:spTgt spid="31"/>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 0 L 0.0441 0 " pathEditMode="relative" ptsTypes="AA">
                                      <p:cBhvr>
                                        <p:cTn id="58" dur="500" fill="hold"/>
                                        <p:tgtEl>
                                          <p:spTgt spid="32"/>
                                        </p:tgtEl>
                                        <p:attrNameLst>
                                          <p:attrName>ppt_x</p:attrName>
                                          <p:attrName>ppt_y</p:attrName>
                                        </p:attrNameLst>
                                      </p:cBhvr>
                                    </p:animMotion>
                                  </p:childTnLst>
                                </p:cTn>
                              </p:par>
                              <p:par>
                                <p:cTn id="59" presetID="0" presetClass="path" presetSubtype="0" accel="50000" decel="50000" fill="hold" grpId="0" nodeType="withEffect">
                                  <p:stCondLst>
                                    <p:cond delay="0"/>
                                  </p:stCondLst>
                                  <p:childTnLst>
                                    <p:animMotion origin="layout" path="M 0 0 L 0.0441 0 " pathEditMode="relative" ptsTypes="AA">
                                      <p:cBhvr>
                                        <p:cTn id="60" dur="500" fill="hold"/>
                                        <p:tgtEl>
                                          <p:spTgt spid="33"/>
                                        </p:tgtEl>
                                        <p:attrNameLst>
                                          <p:attrName>ppt_x</p:attrName>
                                          <p:attrName>ppt_y</p:attrName>
                                        </p:attrNameLst>
                                      </p:cBhvr>
                                    </p:animMotion>
                                  </p:childTnLst>
                                </p:cTn>
                              </p:par>
                              <p:par>
                                <p:cTn id="61" presetID="0" presetClass="path" presetSubtype="0" accel="50000" decel="50000" fill="hold" grpId="0" nodeType="withEffect">
                                  <p:stCondLst>
                                    <p:cond delay="0"/>
                                  </p:stCondLst>
                                  <p:childTnLst>
                                    <p:animMotion origin="layout" path="M 0 0 L 0.0441 0 " pathEditMode="relative" ptsTypes="AA">
                                      <p:cBhvr>
                                        <p:cTn id="62" dur="500" fill="hold"/>
                                        <p:tgtEl>
                                          <p:spTgt spid="34"/>
                                        </p:tgtEl>
                                        <p:attrNameLst>
                                          <p:attrName>ppt_x</p:attrName>
                                          <p:attrName>ppt_y</p:attrName>
                                        </p:attrNameLst>
                                      </p:cBhvr>
                                    </p:animMotion>
                                  </p:childTnLst>
                                </p:cTn>
                              </p:par>
                              <p:par>
                                <p:cTn id="63" presetID="0" presetClass="path" presetSubtype="0" accel="50000" decel="50000" fill="hold" grpId="0" nodeType="withEffect">
                                  <p:stCondLst>
                                    <p:cond delay="0"/>
                                  </p:stCondLst>
                                  <p:childTnLst>
                                    <p:animMotion origin="layout" path="M 0 0 L 0.0441 0 " pathEditMode="relative" ptsTypes="AA">
                                      <p:cBhvr>
                                        <p:cTn id="64" dur="500" fill="hold"/>
                                        <p:tgtEl>
                                          <p:spTgt spid="35"/>
                                        </p:tgtEl>
                                        <p:attrNameLst>
                                          <p:attrName>ppt_x</p:attrName>
                                          <p:attrName>ppt_y</p:attrName>
                                        </p:attrNameLst>
                                      </p:cBhvr>
                                    </p:animMotion>
                                  </p:childTnLst>
                                </p:cTn>
                              </p:par>
                              <p:par>
                                <p:cTn id="65" presetID="0" presetClass="path" presetSubtype="0" accel="50000" decel="50000" fill="hold" grpId="0" nodeType="withEffect">
                                  <p:stCondLst>
                                    <p:cond delay="0"/>
                                  </p:stCondLst>
                                  <p:childTnLst>
                                    <p:animMotion origin="layout" path="M 0 0 L 0.0441 0 " pathEditMode="relative" ptsTypes="AA">
                                      <p:cBhvr>
                                        <p:cTn id="66" dur="500" fill="hold"/>
                                        <p:tgtEl>
                                          <p:spTgt spid="36"/>
                                        </p:tgtEl>
                                        <p:attrNameLst>
                                          <p:attrName>ppt_x</p:attrName>
                                          <p:attrName>ppt_y</p:attrName>
                                        </p:attrNameLst>
                                      </p:cBhvr>
                                    </p:animMotion>
                                  </p:childTnLst>
                                </p:cTn>
                              </p:par>
                              <p:par>
                                <p:cTn id="67" presetID="0" presetClass="path" presetSubtype="0" accel="50000" decel="50000" fill="hold" grpId="0" nodeType="withEffect">
                                  <p:stCondLst>
                                    <p:cond delay="0"/>
                                  </p:stCondLst>
                                  <p:childTnLst>
                                    <p:animMotion origin="layout" path="M 0 0 L 0.0441 0 " pathEditMode="relative" ptsTypes="AA">
                                      <p:cBhvr>
                                        <p:cTn id="68" dur="500" fill="hold"/>
                                        <p:tgtEl>
                                          <p:spTgt spid="37"/>
                                        </p:tgtEl>
                                        <p:attrNameLst>
                                          <p:attrName>ppt_x</p:attrName>
                                          <p:attrName>ppt_y</p:attrName>
                                        </p:attrNameLst>
                                      </p:cBhvr>
                                    </p:animMotion>
                                  </p:childTnLst>
                                </p:cTn>
                              </p:par>
                              <p:par>
                                <p:cTn id="69" presetID="0" presetClass="path" presetSubtype="0" accel="50000" decel="50000" fill="hold" grpId="0" nodeType="withEffect">
                                  <p:stCondLst>
                                    <p:cond delay="0"/>
                                  </p:stCondLst>
                                  <p:childTnLst>
                                    <p:animMotion origin="layout" path="M 0 0 L 0.0441 0 " pathEditMode="relative" ptsTypes="AA">
                                      <p:cBhvr>
                                        <p:cTn id="70" dur="500" fill="hold"/>
                                        <p:tgtEl>
                                          <p:spTgt spid="38"/>
                                        </p:tgtEl>
                                        <p:attrNameLst>
                                          <p:attrName>ppt_x</p:attrName>
                                          <p:attrName>ppt_y</p:attrName>
                                        </p:attrNameLst>
                                      </p:cBhvr>
                                    </p:animMotion>
                                  </p:childTnLst>
                                </p:cTn>
                              </p:par>
                              <p:par>
                                <p:cTn id="71" presetID="0" presetClass="path" presetSubtype="0" accel="50000" decel="50000" fill="hold" grpId="0" nodeType="withEffect">
                                  <p:stCondLst>
                                    <p:cond delay="0"/>
                                  </p:stCondLst>
                                  <p:childTnLst>
                                    <p:animMotion origin="layout" path="M 0 0 L 0.0441 0 " pathEditMode="relative" ptsTypes="AA">
                                      <p:cBhvr>
                                        <p:cTn id="72" dur="500" fill="hold"/>
                                        <p:tgtEl>
                                          <p:spTgt spid="39"/>
                                        </p:tgtEl>
                                        <p:attrNameLst>
                                          <p:attrName>ppt_x</p:attrName>
                                          <p:attrName>ppt_y</p:attrName>
                                        </p:attrNameLst>
                                      </p:cBhvr>
                                    </p:animMotion>
                                  </p:childTnLst>
                                </p:cTn>
                              </p:par>
                              <p:par>
                                <p:cTn id="73" presetID="0" presetClass="path" presetSubtype="0" accel="50000" decel="50000" fill="hold" grpId="0" nodeType="withEffect">
                                  <p:stCondLst>
                                    <p:cond delay="0"/>
                                  </p:stCondLst>
                                  <p:childTnLst>
                                    <p:animMotion origin="layout" path="M 0 0 L 0.0441 0 " pathEditMode="relative" ptsTypes="AA">
                                      <p:cBhvr>
                                        <p:cTn id="74" dur="500" fill="hold"/>
                                        <p:tgtEl>
                                          <p:spTgt spid="40"/>
                                        </p:tgtEl>
                                        <p:attrNameLst>
                                          <p:attrName>ppt_x</p:attrName>
                                          <p:attrName>ppt_y</p:attrName>
                                        </p:attrNameLst>
                                      </p:cBhvr>
                                    </p:animMotion>
                                  </p:childTnLst>
                                </p:cTn>
                              </p:par>
                              <p:par>
                                <p:cTn id="75" presetID="0" presetClass="path" presetSubtype="0" accel="50000" decel="50000" fill="hold" grpId="0" nodeType="withEffect">
                                  <p:stCondLst>
                                    <p:cond delay="0"/>
                                  </p:stCondLst>
                                  <p:childTnLst>
                                    <p:animMotion origin="layout" path="M 0 0 L 0.0441 0 " pathEditMode="relative" ptsTypes="AA">
                                      <p:cBhvr>
                                        <p:cTn id="76" dur="500" fill="hold"/>
                                        <p:tgtEl>
                                          <p:spTgt spid="41"/>
                                        </p:tgtEl>
                                        <p:attrNameLst>
                                          <p:attrName>ppt_x</p:attrName>
                                          <p:attrName>ppt_y</p:attrName>
                                        </p:attrNameLst>
                                      </p:cBhvr>
                                    </p:animMotion>
                                  </p:childTnLst>
                                </p:cTn>
                              </p:par>
                              <p:par>
                                <p:cTn id="77" presetID="0" presetClass="path" presetSubtype="0" accel="50000" decel="50000" fill="hold" grpId="0" nodeType="withEffect">
                                  <p:stCondLst>
                                    <p:cond delay="0"/>
                                  </p:stCondLst>
                                  <p:childTnLst>
                                    <p:animMotion origin="layout" path="M 0 0 L 0.0441 0 " pathEditMode="relative" ptsTypes="AA">
                                      <p:cBhvr>
                                        <p:cTn id="78" dur="500" fill="hold"/>
                                        <p:tgtEl>
                                          <p:spTgt spid="42"/>
                                        </p:tgtEl>
                                        <p:attrNameLst>
                                          <p:attrName>ppt_x</p:attrName>
                                          <p:attrName>ppt_y</p:attrName>
                                        </p:attrNameLst>
                                      </p:cBhvr>
                                    </p:animMotion>
                                  </p:childTnLst>
                                </p:cTn>
                              </p:par>
                              <p:par>
                                <p:cTn id="79" presetID="0" presetClass="path" presetSubtype="0" accel="50000" decel="50000" fill="hold" grpId="0" nodeType="withEffect">
                                  <p:stCondLst>
                                    <p:cond delay="0"/>
                                  </p:stCondLst>
                                  <p:childTnLst>
                                    <p:animMotion origin="layout" path="M 0 0 L 0.0441 0 " pathEditMode="relative" ptsTypes="AA">
                                      <p:cBhvr>
                                        <p:cTn id="80" dur="500" fill="hold"/>
                                        <p:tgtEl>
                                          <p:spTgt spid="43"/>
                                        </p:tgtEl>
                                        <p:attrNameLst>
                                          <p:attrName>ppt_x</p:attrName>
                                          <p:attrName>ppt_y</p:attrName>
                                        </p:attrNameLst>
                                      </p:cBhvr>
                                    </p:animMotion>
                                  </p:childTnLst>
                                </p:cTn>
                              </p:par>
                              <p:par>
                                <p:cTn id="81" presetID="0" presetClass="path" presetSubtype="0" accel="50000" decel="50000" fill="hold" grpId="0" nodeType="withEffect">
                                  <p:stCondLst>
                                    <p:cond delay="0"/>
                                  </p:stCondLst>
                                  <p:childTnLst>
                                    <p:animMotion origin="layout" path="M 0 0 L 0.0441 0 " pathEditMode="relative" ptsTypes="AA">
                                      <p:cBhvr>
                                        <p:cTn id="82" dur="500" fill="hold"/>
                                        <p:tgtEl>
                                          <p:spTgt spid="44"/>
                                        </p:tgtEl>
                                        <p:attrNameLst>
                                          <p:attrName>ppt_x</p:attrName>
                                          <p:attrName>ppt_y</p:attrName>
                                        </p:attrNameLst>
                                      </p:cBhvr>
                                    </p:animMotion>
                                  </p:childTnLst>
                                </p:cTn>
                              </p:par>
                              <p:par>
                                <p:cTn id="83" presetID="0" presetClass="path" presetSubtype="0" accel="50000" decel="50000" fill="hold" grpId="0" nodeType="withEffect">
                                  <p:stCondLst>
                                    <p:cond delay="0"/>
                                  </p:stCondLst>
                                  <p:childTnLst>
                                    <p:animMotion origin="layout" path="M 0 0 L 0.0441 0 " pathEditMode="relative" ptsTypes="AA">
                                      <p:cBhvr>
                                        <p:cTn id="84" dur="500" fill="hold"/>
                                        <p:tgtEl>
                                          <p:spTgt spid="45"/>
                                        </p:tgtEl>
                                        <p:attrNameLst>
                                          <p:attrName>ppt_x</p:attrName>
                                          <p:attrName>ppt_y</p:attrName>
                                        </p:attrNameLst>
                                      </p:cBhvr>
                                    </p:animMotion>
                                  </p:childTnLst>
                                </p:cTn>
                              </p:par>
                              <p:par>
                                <p:cTn id="85" presetID="0" presetClass="path" presetSubtype="0" accel="50000" decel="50000" fill="hold" grpId="0" nodeType="withEffect">
                                  <p:stCondLst>
                                    <p:cond delay="0"/>
                                  </p:stCondLst>
                                  <p:childTnLst>
                                    <p:animMotion origin="layout" path="M 0 0 L 0.0441 0 " pathEditMode="relative" ptsTypes="AA">
                                      <p:cBhvr>
                                        <p:cTn id="86" dur="500" fill="hold"/>
                                        <p:tgtEl>
                                          <p:spTgt spid="46"/>
                                        </p:tgtEl>
                                        <p:attrNameLst>
                                          <p:attrName>ppt_x</p:attrName>
                                          <p:attrName>ppt_y</p:attrName>
                                        </p:attrNameLst>
                                      </p:cBhvr>
                                    </p:animMotion>
                                  </p:childTnLst>
                                </p:cTn>
                              </p:par>
                              <p:par>
                                <p:cTn id="87" presetID="0" presetClass="path" presetSubtype="0" accel="50000" decel="50000" fill="hold" grpId="0" nodeType="withEffect">
                                  <p:stCondLst>
                                    <p:cond delay="0"/>
                                  </p:stCondLst>
                                  <p:childTnLst>
                                    <p:animMotion origin="layout" path="M 0 0 L 0.0441 0 " pathEditMode="relative" ptsTypes="AA">
                                      <p:cBhvr>
                                        <p:cTn id="88" dur="500" fill="hold"/>
                                        <p:tgtEl>
                                          <p:spTgt spid="47"/>
                                        </p:tgtEl>
                                        <p:attrNameLst>
                                          <p:attrName>ppt_x</p:attrName>
                                          <p:attrName>ppt_y</p:attrName>
                                        </p:attrNameLst>
                                      </p:cBhvr>
                                    </p:animMotion>
                                  </p:childTnLst>
                                </p:cTn>
                              </p:par>
                              <p:par>
                                <p:cTn id="89" presetID="0" presetClass="path" presetSubtype="0" accel="50000" decel="50000" fill="hold" grpId="0" nodeType="withEffect">
                                  <p:stCondLst>
                                    <p:cond delay="0"/>
                                  </p:stCondLst>
                                  <p:childTnLst>
                                    <p:animMotion origin="layout" path="M 0 0 L 0.0441 0 " pathEditMode="relative" ptsTypes="AA">
                                      <p:cBhvr>
                                        <p:cTn id="90" dur="500" fill="hold"/>
                                        <p:tgtEl>
                                          <p:spTgt spid="48"/>
                                        </p:tgtEl>
                                        <p:attrNameLst>
                                          <p:attrName>ppt_x</p:attrName>
                                          <p:attrName>ppt_y</p:attrName>
                                        </p:attrNameLst>
                                      </p:cBhvr>
                                    </p:animMotion>
                                  </p:childTnLst>
                                </p:cTn>
                              </p:par>
                              <p:par>
                                <p:cTn id="91" presetID="0" presetClass="path" presetSubtype="0" accel="50000" decel="50000" fill="hold" grpId="0" nodeType="withEffect">
                                  <p:stCondLst>
                                    <p:cond delay="0"/>
                                  </p:stCondLst>
                                  <p:childTnLst>
                                    <p:animMotion origin="layout" path="M 0 0 L 0.0441 0 " pathEditMode="relative" ptsTypes="AA">
                                      <p:cBhvr>
                                        <p:cTn id="92" dur="500" fill="hold"/>
                                        <p:tgtEl>
                                          <p:spTgt spid="49"/>
                                        </p:tgtEl>
                                        <p:attrNameLst>
                                          <p:attrName>ppt_x</p:attrName>
                                          <p:attrName>ppt_y</p:attrName>
                                        </p:attrNameLst>
                                      </p:cBhvr>
                                    </p:animMotion>
                                  </p:childTnLst>
                                </p:cTn>
                              </p:par>
                              <p:par>
                                <p:cTn id="93" presetID="0" presetClass="path" presetSubtype="0" accel="50000" decel="50000" fill="hold" grpId="0" nodeType="withEffect">
                                  <p:stCondLst>
                                    <p:cond delay="0"/>
                                  </p:stCondLst>
                                  <p:childTnLst>
                                    <p:animMotion origin="layout" path="M 0 0 L 0.0441 0 " pathEditMode="relative" ptsTypes="AA">
                                      <p:cBhvr>
                                        <p:cTn id="94" dur="500" fill="hold"/>
                                        <p:tgtEl>
                                          <p:spTgt spid="50"/>
                                        </p:tgtEl>
                                        <p:attrNameLst>
                                          <p:attrName>ppt_x</p:attrName>
                                          <p:attrName>ppt_y</p:attrName>
                                        </p:attrNameLst>
                                      </p:cBhvr>
                                    </p:animMotion>
                                  </p:childTnLst>
                                </p:cTn>
                              </p:par>
                              <p:par>
                                <p:cTn id="95" presetID="0" presetClass="path" presetSubtype="0" accel="50000" decel="50000" fill="hold" grpId="0" nodeType="withEffect">
                                  <p:stCondLst>
                                    <p:cond delay="0"/>
                                  </p:stCondLst>
                                  <p:childTnLst>
                                    <p:animMotion origin="layout" path="M 0 0 L 0.0441 0 " pathEditMode="relative" ptsTypes="AA">
                                      <p:cBhvr>
                                        <p:cTn id="96" dur="500" fill="hold"/>
                                        <p:tgtEl>
                                          <p:spTgt spid="51"/>
                                        </p:tgtEl>
                                        <p:attrNameLst>
                                          <p:attrName>ppt_x</p:attrName>
                                          <p:attrName>ppt_y</p:attrName>
                                        </p:attrNameLst>
                                      </p:cBhvr>
                                    </p:animMotion>
                                  </p:childTnLst>
                                </p:cTn>
                              </p:par>
                              <p:par>
                                <p:cTn id="97" presetID="0" presetClass="path" presetSubtype="0" accel="50000" decel="50000" fill="hold" grpId="0" nodeType="withEffect">
                                  <p:stCondLst>
                                    <p:cond delay="0"/>
                                  </p:stCondLst>
                                  <p:childTnLst>
                                    <p:animMotion origin="layout" path="M 0 0 L 0.0441 0 " pathEditMode="relative" ptsTypes="AA">
                                      <p:cBhvr>
                                        <p:cTn id="98" dur="500" fill="hold"/>
                                        <p:tgtEl>
                                          <p:spTgt spid="52"/>
                                        </p:tgtEl>
                                        <p:attrNameLst>
                                          <p:attrName>ppt_x</p:attrName>
                                          <p:attrName>ppt_y</p:attrName>
                                        </p:attrNameLst>
                                      </p:cBhvr>
                                    </p:animMotion>
                                  </p:childTnLst>
                                </p:cTn>
                              </p:par>
                              <p:par>
                                <p:cTn id="99" presetID="0" presetClass="path" presetSubtype="0" accel="50000" decel="50000" fill="hold" grpId="0" nodeType="withEffect">
                                  <p:stCondLst>
                                    <p:cond delay="0"/>
                                  </p:stCondLst>
                                  <p:childTnLst>
                                    <p:animMotion origin="layout" path="M 0 0 L 0.0441 0 " pathEditMode="relative" ptsTypes="AA">
                                      <p:cBhvr>
                                        <p:cTn id="100" dur="500" fill="hold"/>
                                        <p:tgtEl>
                                          <p:spTgt spid="53"/>
                                        </p:tgtEl>
                                        <p:attrNameLst>
                                          <p:attrName>ppt_x</p:attrName>
                                          <p:attrName>ppt_y</p:attrName>
                                        </p:attrNameLst>
                                      </p:cBhvr>
                                    </p:animMotion>
                                  </p:childTnLst>
                                </p:cTn>
                              </p:par>
                              <p:par>
                                <p:cTn id="101" presetID="0" presetClass="path" presetSubtype="0" accel="50000" decel="50000" fill="hold" grpId="0" nodeType="withEffect">
                                  <p:stCondLst>
                                    <p:cond delay="0"/>
                                  </p:stCondLst>
                                  <p:childTnLst>
                                    <p:animMotion origin="layout" path="M 0 0 L 0.0441 0 " pathEditMode="relative" ptsTypes="AA">
                                      <p:cBhvr>
                                        <p:cTn id="102" dur="500" fill="hold"/>
                                        <p:tgtEl>
                                          <p:spTgt spid="54"/>
                                        </p:tgtEl>
                                        <p:attrNameLst>
                                          <p:attrName>ppt_x</p:attrName>
                                          <p:attrName>ppt_y</p:attrName>
                                        </p:attrNameLst>
                                      </p:cBhvr>
                                    </p:animMotion>
                                  </p:childTnLst>
                                </p:cTn>
                              </p:par>
                              <p:par>
                                <p:cTn id="103" presetID="0" presetClass="path" presetSubtype="0" accel="50000" decel="50000" fill="hold" grpId="0" nodeType="withEffect">
                                  <p:stCondLst>
                                    <p:cond delay="0"/>
                                  </p:stCondLst>
                                  <p:childTnLst>
                                    <p:animMotion origin="layout" path="M 0 0 L 0.0441 0 " pathEditMode="relative" ptsTypes="AA">
                                      <p:cBhvr>
                                        <p:cTn id="104" dur="500" fill="hold"/>
                                        <p:tgtEl>
                                          <p:spTgt spid="55"/>
                                        </p:tgtEl>
                                        <p:attrNameLst>
                                          <p:attrName>ppt_x</p:attrName>
                                          <p:attrName>ppt_y</p:attrName>
                                        </p:attrNameLst>
                                      </p:cBhvr>
                                    </p:animMotion>
                                  </p:childTnLst>
                                </p:cTn>
                              </p:par>
                              <p:par>
                                <p:cTn id="105" presetID="0" presetClass="path" presetSubtype="0" accel="50000" decel="50000" fill="hold" grpId="0" nodeType="withEffect">
                                  <p:stCondLst>
                                    <p:cond delay="0"/>
                                  </p:stCondLst>
                                  <p:childTnLst>
                                    <p:animMotion origin="layout" path="M 0 0 L 0.0441 0 " pathEditMode="relative" ptsTypes="AA">
                                      <p:cBhvr>
                                        <p:cTn id="106" dur="500" fill="hold"/>
                                        <p:tgtEl>
                                          <p:spTgt spid="56"/>
                                        </p:tgtEl>
                                        <p:attrNameLst>
                                          <p:attrName>ppt_x</p:attrName>
                                          <p:attrName>ppt_y</p:attrName>
                                        </p:attrNameLst>
                                      </p:cBhvr>
                                    </p:animMotion>
                                  </p:childTnLst>
                                </p:cTn>
                              </p:par>
                              <p:par>
                                <p:cTn id="107" presetID="0" presetClass="path" presetSubtype="0" accel="50000" decel="50000" fill="hold" grpId="0" nodeType="withEffect">
                                  <p:stCondLst>
                                    <p:cond delay="0"/>
                                  </p:stCondLst>
                                  <p:childTnLst>
                                    <p:animMotion origin="layout" path="M 0 0 L 0.0441 0 " pathEditMode="relative" ptsTypes="AA">
                                      <p:cBhvr>
                                        <p:cTn id="108" dur="500" fill="hold"/>
                                        <p:tgtEl>
                                          <p:spTgt spid="57"/>
                                        </p:tgtEl>
                                        <p:attrNameLst>
                                          <p:attrName>ppt_x</p:attrName>
                                          <p:attrName>ppt_y</p:attrName>
                                        </p:attrNameLst>
                                      </p:cBhvr>
                                    </p:animMotion>
                                  </p:childTnLst>
                                </p:cTn>
                              </p:par>
                              <p:par>
                                <p:cTn id="109" presetID="0" presetClass="path" presetSubtype="0" accel="50000" decel="50000" fill="hold" grpId="0" nodeType="withEffect">
                                  <p:stCondLst>
                                    <p:cond delay="0"/>
                                  </p:stCondLst>
                                  <p:childTnLst>
                                    <p:animMotion origin="layout" path="M 0 0 L 0.0441 0 " pathEditMode="relative" ptsTypes="AA">
                                      <p:cBhvr>
                                        <p:cTn id="110" dur="500" fill="hold"/>
                                        <p:tgtEl>
                                          <p:spTgt spid="58"/>
                                        </p:tgtEl>
                                        <p:attrNameLst>
                                          <p:attrName>ppt_x</p:attrName>
                                          <p:attrName>ppt_y</p:attrName>
                                        </p:attrNameLst>
                                      </p:cBhvr>
                                    </p:animMotion>
                                  </p:childTnLst>
                                </p:cTn>
                              </p:par>
                              <p:par>
                                <p:cTn id="111" presetID="0" presetClass="path" presetSubtype="0" accel="50000" decel="50000" fill="hold" grpId="0" nodeType="withEffect">
                                  <p:stCondLst>
                                    <p:cond delay="0"/>
                                  </p:stCondLst>
                                  <p:childTnLst>
                                    <p:animMotion origin="layout" path="M 0 0 L 0.0441 0 " pathEditMode="relative" ptsTypes="AA">
                                      <p:cBhvr>
                                        <p:cTn id="112" dur="500" fill="hold"/>
                                        <p:tgtEl>
                                          <p:spTgt spid="59"/>
                                        </p:tgtEl>
                                        <p:attrNameLst>
                                          <p:attrName>ppt_x</p:attrName>
                                          <p:attrName>ppt_y</p:attrName>
                                        </p:attrNameLst>
                                      </p:cBhvr>
                                    </p:animMotion>
                                  </p:childTnLst>
                                </p:cTn>
                              </p:par>
                              <p:par>
                                <p:cTn id="113" presetID="0" presetClass="path" presetSubtype="0" accel="50000" decel="50000" fill="hold" grpId="0" nodeType="withEffect">
                                  <p:stCondLst>
                                    <p:cond delay="0"/>
                                  </p:stCondLst>
                                  <p:childTnLst>
                                    <p:animMotion origin="layout" path="M 0 0 L 0.0441 0 " pathEditMode="relative" ptsTypes="AA">
                                      <p:cBhvr>
                                        <p:cTn id="114" dur="500" fill="hold"/>
                                        <p:tgtEl>
                                          <p:spTgt spid="60"/>
                                        </p:tgtEl>
                                        <p:attrNameLst>
                                          <p:attrName>ppt_x</p:attrName>
                                          <p:attrName>ppt_y</p:attrName>
                                        </p:attrNameLst>
                                      </p:cBhvr>
                                    </p:animMotion>
                                  </p:childTnLst>
                                </p:cTn>
                              </p:par>
                              <p:par>
                                <p:cTn id="115" presetID="0" presetClass="path" presetSubtype="0" accel="50000" decel="50000" fill="hold" grpId="0" nodeType="withEffect">
                                  <p:stCondLst>
                                    <p:cond delay="0"/>
                                  </p:stCondLst>
                                  <p:childTnLst>
                                    <p:animMotion origin="layout" path="M 0 0 L 0.0441 0 " pathEditMode="relative" ptsTypes="AA">
                                      <p:cBhvr>
                                        <p:cTn id="116" dur="500" fill="hold"/>
                                        <p:tgtEl>
                                          <p:spTgt spid="61"/>
                                        </p:tgtEl>
                                        <p:attrNameLst>
                                          <p:attrName>ppt_x</p:attrName>
                                          <p:attrName>ppt_y</p:attrName>
                                        </p:attrNameLst>
                                      </p:cBhvr>
                                    </p:animMotion>
                                  </p:childTnLst>
                                </p:cTn>
                              </p:par>
                              <p:par>
                                <p:cTn id="117" presetID="0" presetClass="path" presetSubtype="0" accel="50000" decel="50000" fill="hold" grpId="0" nodeType="withEffect">
                                  <p:stCondLst>
                                    <p:cond delay="0"/>
                                  </p:stCondLst>
                                  <p:childTnLst>
                                    <p:animMotion origin="layout" path="M 0 0 L 0.0441 0 " pathEditMode="relative" ptsTypes="AA">
                                      <p:cBhvr>
                                        <p:cTn id="118" dur="500" fill="hold"/>
                                        <p:tgtEl>
                                          <p:spTgt spid="62"/>
                                        </p:tgtEl>
                                        <p:attrNameLst>
                                          <p:attrName>ppt_x</p:attrName>
                                          <p:attrName>ppt_y</p:attrName>
                                        </p:attrNameLst>
                                      </p:cBhvr>
                                    </p:animMotion>
                                  </p:childTnLst>
                                </p:cTn>
                              </p:par>
                              <p:par>
                                <p:cTn id="119" presetID="0" presetClass="path" presetSubtype="0" accel="50000" decel="50000" fill="hold" grpId="0" nodeType="withEffect">
                                  <p:stCondLst>
                                    <p:cond delay="0"/>
                                  </p:stCondLst>
                                  <p:childTnLst>
                                    <p:animMotion origin="layout" path="M 0 0 L 0.0441 0 " pathEditMode="relative" ptsTypes="AA">
                                      <p:cBhvr>
                                        <p:cTn id="120" dur="500" fill="hold"/>
                                        <p:tgtEl>
                                          <p:spTgt spid="63"/>
                                        </p:tgtEl>
                                        <p:attrNameLst>
                                          <p:attrName>ppt_x</p:attrName>
                                          <p:attrName>ppt_y</p:attrName>
                                        </p:attrNameLst>
                                      </p:cBhvr>
                                    </p:animMotion>
                                  </p:childTnLst>
                                </p:cTn>
                              </p:par>
                              <p:par>
                                <p:cTn id="121" presetID="0" presetClass="path" presetSubtype="0" accel="50000" decel="50000" fill="hold" grpId="0" nodeType="withEffect">
                                  <p:stCondLst>
                                    <p:cond delay="0"/>
                                  </p:stCondLst>
                                  <p:childTnLst>
                                    <p:animMotion origin="layout" path="M 0 0 L 0.0441 0 " pathEditMode="relative" ptsTypes="AA">
                                      <p:cBhvr>
                                        <p:cTn id="122" dur="500" fill="hold"/>
                                        <p:tgtEl>
                                          <p:spTgt spid="64"/>
                                        </p:tgtEl>
                                        <p:attrNameLst>
                                          <p:attrName>ppt_x</p:attrName>
                                          <p:attrName>ppt_y</p:attrName>
                                        </p:attrNameLst>
                                      </p:cBhvr>
                                    </p:animMotion>
                                  </p:childTnLst>
                                </p:cTn>
                              </p:par>
                              <p:par>
                                <p:cTn id="123" presetID="0" presetClass="path" presetSubtype="0" accel="50000" decel="50000" fill="hold" grpId="0" nodeType="withEffect">
                                  <p:stCondLst>
                                    <p:cond delay="0"/>
                                  </p:stCondLst>
                                  <p:childTnLst>
                                    <p:animMotion origin="layout" path="M 0 0 L 0.0441 0 " pathEditMode="relative" ptsTypes="AA">
                                      <p:cBhvr>
                                        <p:cTn id="124" dur="500" fill="hold"/>
                                        <p:tgtEl>
                                          <p:spTgt spid="65"/>
                                        </p:tgtEl>
                                        <p:attrNameLst>
                                          <p:attrName>ppt_x</p:attrName>
                                          <p:attrName>ppt_y</p:attrName>
                                        </p:attrNameLst>
                                      </p:cBhvr>
                                    </p:animMotion>
                                  </p:childTnLst>
                                </p:cTn>
                              </p:par>
                              <p:par>
                                <p:cTn id="125" presetID="0" presetClass="path" presetSubtype="0" accel="50000" decel="50000" fill="hold" grpId="0" nodeType="withEffect">
                                  <p:stCondLst>
                                    <p:cond delay="0"/>
                                  </p:stCondLst>
                                  <p:childTnLst>
                                    <p:animMotion origin="layout" path="M 0 0 L 0.0441 0 " pathEditMode="relative" ptsTypes="AA">
                                      <p:cBhvr>
                                        <p:cTn id="126" dur="500" fill="hold"/>
                                        <p:tgtEl>
                                          <p:spTgt spid="66"/>
                                        </p:tgtEl>
                                        <p:attrNameLst>
                                          <p:attrName>ppt_x</p:attrName>
                                          <p:attrName>ppt_y</p:attrName>
                                        </p:attrNameLst>
                                      </p:cBhvr>
                                    </p:animMotion>
                                  </p:childTnLst>
                                </p:cTn>
                              </p:par>
                              <p:par>
                                <p:cTn id="127" presetID="0" presetClass="path" presetSubtype="0" accel="50000" decel="50000" fill="hold" grpId="0" nodeType="withEffect">
                                  <p:stCondLst>
                                    <p:cond delay="0"/>
                                  </p:stCondLst>
                                  <p:childTnLst>
                                    <p:animMotion origin="layout" path="M 0 0 L 0.0441 0 " pathEditMode="relative" ptsTypes="AA">
                                      <p:cBhvr>
                                        <p:cTn id="128" dur="500" fill="hold"/>
                                        <p:tgtEl>
                                          <p:spTgt spid="67"/>
                                        </p:tgtEl>
                                        <p:attrNameLst>
                                          <p:attrName>ppt_x</p:attrName>
                                          <p:attrName>ppt_y</p:attrName>
                                        </p:attrNameLst>
                                      </p:cBhvr>
                                    </p:animMotion>
                                  </p:childTnLst>
                                </p:cTn>
                              </p:par>
                              <p:par>
                                <p:cTn id="129" presetID="0" presetClass="path" presetSubtype="0" accel="50000" decel="50000" fill="hold" grpId="0" nodeType="withEffect">
                                  <p:stCondLst>
                                    <p:cond delay="0"/>
                                  </p:stCondLst>
                                  <p:childTnLst>
                                    <p:animMotion origin="layout" path="M 0 0 L 0.0441 0 " pathEditMode="relative" ptsTypes="AA">
                                      <p:cBhvr>
                                        <p:cTn id="130" dur="500" fill="hold"/>
                                        <p:tgtEl>
                                          <p:spTgt spid="68"/>
                                        </p:tgtEl>
                                        <p:attrNameLst>
                                          <p:attrName>ppt_x</p:attrName>
                                          <p:attrName>ppt_y</p:attrName>
                                        </p:attrNameLst>
                                      </p:cBhvr>
                                    </p:animMotion>
                                  </p:childTnLst>
                                </p:cTn>
                              </p:par>
                              <p:par>
                                <p:cTn id="131" presetID="0" presetClass="path" presetSubtype="0" accel="50000" decel="50000" fill="hold" grpId="0" nodeType="withEffect">
                                  <p:stCondLst>
                                    <p:cond delay="0"/>
                                  </p:stCondLst>
                                  <p:childTnLst>
                                    <p:animMotion origin="layout" path="M 0 0 L 0.0441 0 " pathEditMode="relative" ptsTypes="AA">
                                      <p:cBhvr>
                                        <p:cTn id="132" dur="500" fill="hold"/>
                                        <p:tgtEl>
                                          <p:spTgt spid="69"/>
                                        </p:tgtEl>
                                        <p:attrNameLst>
                                          <p:attrName>ppt_x</p:attrName>
                                          <p:attrName>ppt_y</p:attrName>
                                        </p:attrNameLst>
                                      </p:cBhvr>
                                    </p:animMotion>
                                  </p:childTnLst>
                                </p:cTn>
                              </p:par>
                              <p:par>
                                <p:cTn id="133" presetID="0" presetClass="path" presetSubtype="0" accel="50000" decel="50000" fill="hold" grpId="0" nodeType="withEffect">
                                  <p:stCondLst>
                                    <p:cond delay="0"/>
                                  </p:stCondLst>
                                  <p:childTnLst>
                                    <p:animMotion origin="layout" path="M 0 0 L 0.0441 0 " pathEditMode="relative" ptsTypes="AA">
                                      <p:cBhvr>
                                        <p:cTn id="134" dur="500" fill="hold"/>
                                        <p:tgtEl>
                                          <p:spTgt spid="70"/>
                                        </p:tgtEl>
                                        <p:attrNameLst>
                                          <p:attrName>ppt_x</p:attrName>
                                          <p:attrName>ppt_y</p:attrName>
                                        </p:attrNameLst>
                                      </p:cBhvr>
                                    </p:animMotion>
                                  </p:childTnLst>
                                </p:cTn>
                              </p:par>
                              <p:par>
                                <p:cTn id="135" presetID="0" presetClass="path" presetSubtype="0" accel="50000" decel="50000" fill="hold" grpId="0" nodeType="withEffect">
                                  <p:stCondLst>
                                    <p:cond delay="0"/>
                                  </p:stCondLst>
                                  <p:childTnLst>
                                    <p:animMotion origin="layout" path="M 0 0 L 0.0441 0 " pathEditMode="relative" ptsTypes="AA">
                                      <p:cBhvr>
                                        <p:cTn id="136" dur="500" fill="hold"/>
                                        <p:tgtEl>
                                          <p:spTgt spid="71"/>
                                        </p:tgtEl>
                                        <p:attrNameLst>
                                          <p:attrName>ppt_x</p:attrName>
                                          <p:attrName>ppt_y</p:attrName>
                                        </p:attrNameLst>
                                      </p:cBhvr>
                                    </p:animMotion>
                                  </p:childTnLst>
                                </p:cTn>
                              </p:par>
                              <p:par>
                                <p:cTn id="137" presetID="0" presetClass="path" presetSubtype="0" accel="50000" decel="50000" fill="hold" grpId="0" nodeType="withEffect">
                                  <p:stCondLst>
                                    <p:cond delay="0"/>
                                  </p:stCondLst>
                                  <p:childTnLst>
                                    <p:animMotion origin="layout" path="M 0 0 L 0.0441 0 " pathEditMode="relative" ptsTypes="AA">
                                      <p:cBhvr>
                                        <p:cTn id="138" dur="500" fill="hold"/>
                                        <p:tgtEl>
                                          <p:spTgt spid="72"/>
                                        </p:tgtEl>
                                        <p:attrNameLst>
                                          <p:attrName>ppt_x</p:attrName>
                                          <p:attrName>ppt_y</p:attrName>
                                        </p:attrNameLst>
                                      </p:cBhvr>
                                    </p:animMotion>
                                  </p:childTnLst>
                                </p:cTn>
                              </p:par>
                              <p:par>
                                <p:cTn id="139" presetID="0" presetClass="path" presetSubtype="0" accel="50000" decel="50000" fill="hold" grpId="0" nodeType="withEffect">
                                  <p:stCondLst>
                                    <p:cond delay="0"/>
                                  </p:stCondLst>
                                  <p:childTnLst>
                                    <p:animMotion origin="layout" path="M 0 0 L 0.0441 0 " pathEditMode="relative" ptsTypes="AA">
                                      <p:cBhvr>
                                        <p:cTn id="140" dur="500" fill="hold"/>
                                        <p:tgtEl>
                                          <p:spTgt spid="73"/>
                                        </p:tgtEl>
                                        <p:attrNameLst>
                                          <p:attrName>ppt_x</p:attrName>
                                          <p:attrName>ppt_y</p:attrName>
                                        </p:attrNameLst>
                                      </p:cBhvr>
                                    </p:animMotion>
                                  </p:childTnLst>
                                </p:cTn>
                              </p:par>
                              <p:par>
                                <p:cTn id="141" presetID="0" presetClass="path" presetSubtype="0" accel="50000" decel="50000" fill="hold" grpId="0" nodeType="withEffect">
                                  <p:stCondLst>
                                    <p:cond delay="0"/>
                                  </p:stCondLst>
                                  <p:childTnLst>
                                    <p:animMotion origin="layout" path="M 0 0 L 0.0441 0 " pathEditMode="relative" ptsTypes="AA">
                                      <p:cBhvr>
                                        <p:cTn id="142" dur="500" fill="hold"/>
                                        <p:tgtEl>
                                          <p:spTgt spid="74"/>
                                        </p:tgtEl>
                                        <p:attrNameLst>
                                          <p:attrName>ppt_x</p:attrName>
                                          <p:attrName>ppt_y</p:attrName>
                                        </p:attrNameLst>
                                      </p:cBhvr>
                                    </p:animMotion>
                                  </p:childTnLst>
                                </p:cTn>
                              </p:par>
                              <p:par>
                                <p:cTn id="143" presetID="0" presetClass="path" presetSubtype="0" accel="50000" decel="50000" fill="hold" grpId="0" nodeType="withEffect">
                                  <p:stCondLst>
                                    <p:cond delay="0"/>
                                  </p:stCondLst>
                                  <p:childTnLst>
                                    <p:animMotion origin="layout" path="M 0 0 L 0.0441 0 " pathEditMode="relative" ptsTypes="AA">
                                      <p:cBhvr>
                                        <p:cTn id="144" dur="500" fill="hold"/>
                                        <p:tgtEl>
                                          <p:spTgt spid="75"/>
                                        </p:tgtEl>
                                        <p:attrNameLst>
                                          <p:attrName>ppt_x</p:attrName>
                                          <p:attrName>ppt_y</p:attrName>
                                        </p:attrNameLst>
                                      </p:cBhvr>
                                    </p:animMotion>
                                  </p:childTnLst>
                                </p:cTn>
                              </p:par>
                              <p:par>
                                <p:cTn id="145" presetID="0" presetClass="path" presetSubtype="0" accel="50000" decel="50000" fill="hold" grpId="0" nodeType="withEffect">
                                  <p:stCondLst>
                                    <p:cond delay="0"/>
                                  </p:stCondLst>
                                  <p:childTnLst>
                                    <p:animMotion origin="layout" path="M 0 0 L 0.0441 0 " pathEditMode="relative" ptsTypes="AA">
                                      <p:cBhvr>
                                        <p:cTn id="146" dur="500" fill="hold"/>
                                        <p:tgtEl>
                                          <p:spTgt spid="76"/>
                                        </p:tgtEl>
                                        <p:attrNameLst>
                                          <p:attrName>ppt_x</p:attrName>
                                          <p:attrName>ppt_y</p:attrName>
                                        </p:attrNameLst>
                                      </p:cBhvr>
                                    </p:animMotion>
                                  </p:childTnLst>
                                </p:cTn>
                              </p:par>
                              <p:par>
                                <p:cTn id="147" presetID="0" presetClass="path" presetSubtype="0" accel="50000" decel="50000" fill="hold" grpId="0" nodeType="withEffect">
                                  <p:stCondLst>
                                    <p:cond delay="0"/>
                                  </p:stCondLst>
                                  <p:childTnLst>
                                    <p:animMotion origin="layout" path="M 0 0 L 0.0441 0 " pathEditMode="relative" ptsTypes="AA">
                                      <p:cBhvr>
                                        <p:cTn id="148" dur="500" fill="hold"/>
                                        <p:tgtEl>
                                          <p:spTgt spid="77"/>
                                        </p:tgtEl>
                                        <p:attrNameLst>
                                          <p:attrName>ppt_x</p:attrName>
                                          <p:attrName>ppt_y</p:attrName>
                                        </p:attrNameLst>
                                      </p:cBhvr>
                                    </p:animMotion>
                                  </p:childTnLst>
                                </p:cTn>
                              </p:par>
                              <p:par>
                                <p:cTn id="149" presetID="0" presetClass="path" presetSubtype="0" accel="50000" decel="50000" fill="hold" grpId="0" nodeType="withEffect">
                                  <p:stCondLst>
                                    <p:cond delay="0"/>
                                  </p:stCondLst>
                                  <p:childTnLst>
                                    <p:animMotion origin="layout" path="M 0 0 L 0.0441 0 " pathEditMode="relative" ptsTypes="AA">
                                      <p:cBhvr>
                                        <p:cTn id="150" dur="500" fill="hold"/>
                                        <p:tgtEl>
                                          <p:spTgt spid="78"/>
                                        </p:tgtEl>
                                        <p:attrNameLst>
                                          <p:attrName>ppt_x</p:attrName>
                                          <p:attrName>ppt_y</p:attrName>
                                        </p:attrNameLst>
                                      </p:cBhvr>
                                    </p:animMotion>
                                  </p:childTnLst>
                                </p:cTn>
                              </p:par>
                              <p:par>
                                <p:cTn id="151" presetID="0" presetClass="path" presetSubtype="0" accel="50000" decel="50000" fill="hold" grpId="0" nodeType="withEffect">
                                  <p:stCondLst>
                                    <p:cond delay="0"/>
                                  </p:stCondLst>
                                  <p:childTnLst>
                                    <p:animMotion origin="layout" path="M 0 0 L 0.0441 0 " pathEditMode="relative" ptsTypes="AA">
                                      <p:cBhvr>
                                        <p:cTn id="152" dur="500" fill="hold"/>
                                        <p:tgtEl>
                                          <p:spTgt spid="79"/>
                                        </p:tgtEl>
                                        <p:attrNameLst>
                                          <p:attrName>ppt_x</p:attrName>
                                          <p:attrName>ppt_y</p:attrName>
                                        </p:attrNameLst>
                                      </p:cBhvr>
                                    </p:animMotion>
                                  </p:childTnLst>
                                </p:cTn>
                              </p:par>
                              <p:par>
                                <p:cTn id="153" presetID="0" presetClass="path" presetSubtype="0" accel="50000" decel="50000" fill="hold" grpId="0" nodeType="withEffect">
                                  <p:stCondLst>
                                    <p:cond delay="0"/>
                                  </p:stCondLst>
                                  <p:childTnLst>
                                    <p:animMotion origin="layout" path="M 0 0 L 0.0441 0 " pathEditMode="relative" ptsTypes="AA">
                                      <p:cBhvr>
                                        <p:cTn id="154" dur="500" fill="hold"/>
                                        <p:tgtEl>
                                          <p:spTgt spid="80"/>
                                        </p:tgtEl>
                                        <p:attrNameLst>
                                          <p:attrName>ppt_x</p:attrName>
                                          <p:attrName>ppt_y</p:attrName>
                                        </p:attrNameLst>
                                      </p:cBhvr>
                                    </p:animMotion>
                                  </p:childTnLst>
                                </p:cTn>
                              </p:par>
                              <p:par>
                                <p:cTn id="155" presetID="0" presetClass="path" presetSubtype="0" accel="50000" decel="50000" fill="hold" grpId="0" nodeType="withEffect">
                                  <p:stCondLst>
                                    <p:cond delay="0"/>
                                  </p:stCondLst>
                                  <p:childTnLst>
                                    <p:animMotion origin="layout" path="M 0 0 L 0.0441 0 " pathEditMode="relative" ptsTypes="AA">
                                      <p:cBhvr>
                                        <p:cTn id="156" dur="500" fill="hold"/>
                                        <p:tgtEl>
                                          <p:spTgt spid="81"/>
                                        </p:tgtEl>
                                        <p:attrNameLst>
                                          <p:attrName>ppt_x</p:attrName>
                                          <p:attrName>ppt_y</p:attrName>
                                        </p:attrNameLst>
                                      </p:cBhvr>
                                    </p:animMotion>
                                  </p:childTnLst>
                                </p:cTn>
                              </p:par>
                              <p:par>
                                <p:cTn id="157" presetID="0" presetClass="path" presetSubtype="0" accel="50000" decel="50000" fill="hold" grpId="0" nodeType="withEffect">
                                  <p:stCondLst>
                                    <p:cond delay="0"/>
                                  </p:stCondLst>
                                  <p:childTnLst>
                                    <p:animMotion origin="layout" path="M 0 0 L 0.0441 0 " pathEditMode="relative" ptsTypes="AA">
                                      <p:cBhvr>
                                        <p:cTn id="158" dur="500" fill="hold"/>
                                        <p:tgtEl>
                                          <p:spTgt spid="82"/>
                                        </p:tgtEl>
                                        <p:attrNameLst>
                                          <p:attrName>ppt_x</p:attrName>
                                          <p:attrName>ppt_y</p:attrName>
                                        </p:attrNameLst>
                                      </p:cBhvr>
                                    </p:animMotion>
                                  </p:childTnLst>
                                </p:cTn>
                              </p:par>
                              <p:par>
                                <p:cTn id="159" presetID="0" presetClass="path" presetSubtype="0" accel="50000" decel="50000" fill="hold" grpId="0" nodeType="withEffect">
                                  <p:stCondLst>
                                    <p:cond delay="0"/>
                                  </p:stCondLst>
                                  <p:childTnLst>
                                    <p:animMotion origin="layout" path="M 0 0 L 0.0441 0 " pathEditMode="relative" ptsTypes="AA">
                                      <p:cBhvr>
                                        <p:cTn id="160" dur="500" fill="hold"/>
                                        <p:tgtEl>
                                          <p:spTgt spid="83"/>
                                        </p:tgtEl>
                                        <p:attrNameLst>
                                          <p:attrName>ppt_x</p:attrName>
                                          <p:attrName>ppt_y</p:attrName>
                                        </p:attrNameLst>
                                      </p:cBhvr>
                                    </p:animMotion>
                                  </p:childTnLst>
                                </p:cTn>
                              </p:par>
                              <p:par>
                                <p:cTn id="161" presetID="0" presetClass="path" presetSubtype="0" accel="50000" decel="50000" fill="hold" grpId="0" nodeType="withEffect">
                                  <p:stCondLst>
                                    <p:cond delay="0"/>
                                  </p:stCondLst>
                                  <p:childTnLst>
                                    <p:animMotion origin="layout" path="M 0 0 L 0.0441 0 " pathEditMode="relative" ptsTypes="AA">
                                      <p:cBhvr>
                                        <p:cTn id="162" dur="500" fill="hold"/>
                                        <p:tgtEl>
                                          <p:spTgt spid="84"/>
                                        </p:tgtEl>
                                        <p:attrNameLst>
                                          <p:attrName>ppt_x</p:attrName>
                                          <p:attrName>ppt_y</p:attrName>
                                        </p:attrNameLst>
                                      </p:cBhvr>
                                    </p:animMotion>
                                  </p:childTnLst>
                                </p:cTn>
                              </p:par>
                              <p:par>
                                <p:cTn id="163" presetID="0" presetClass="path" presetSubtype="0" accel="50000" decel="50000" fill="hold" grpId="0" nodeType="withEffect">
                                  <p:stCondLst>
                                    <p:cond delay="0"/>
                                  </p:stCondLst>
                                  <p:childTnLst>
                                    <p:animMotion origin="layout" path="M 0 0 L 0.0441 0 " pathEditMode="relative" ptsTypes="AA">
                                      <p:cBhvr>
                                        <p:cTn id="164" dur="500" fill="hold"/>
                                        <p:tgtEl>
                                          <p:spTgt spid="85"/>
                                        </p:tgtEl>
                                        <p:attrNameLst>
                                          <p:attrName>ppt_x</p:attrName>
                                          <p:attrName>ppt_y</p:attrName>
                                        </p:attrNameLst>
                                      </p:cBhvr>
                                    </p:animMotion>
                                  </p:childTnLst>
                                </p:cTn>
                              </p:par>
                              <p:par>
                                <p:cTn id="165" presetID="0" presetClass="path" presetSubtype="0" accel="50000" decel="50000" fill="hold" grpId="0" nodeType="withEffect">
                                  <p:stCondLst>
                                    <p:cond delay="0"/>
                                  </p:stCondLst>
                                  <p:childTnLst>
                                    <p:animMotion origin="layout" path="M 0 0 L 0.0441 0 " pathEditMode="relative" ptsTypes="AA">
                                      <p:cBhvr>
                                        <p:cTn id="166" dur="500" fill="hold"/>
                                        <p:tgtEl>
                                          <p:spTgt spid="86"/>
                                        </p:tgtEl>
                                        <p:attrNameLst>
                                          <p:attrName>ppt_x</p:attrName>
                                          <p:attrName>ppt_y</p:attrName>
                                        </p:attrNameLst>
                                      </p:cBhvr>
                                    </p:animMotion>
                                  </p:childTnLst>
                                </p:cTn>
                              </p:par>
                              <p:par>
                                <p:cTn id="167" presetID="0" presetClass="path" presetSubtype="0" accel="50000" decel="50000" fill="hold" grpId="0" nodeType="withEffect">
                                  <p:stCondLst>
                                    <p:cond delay="0"/>
                                  </p:stCondLst>
                                  <p:childTnLst>
                                    <p:animMotion origin="layout" path="M 0 0 L 0.0441 0 " pathEditMode="relative" ptsTypes="AA">
                                      <p:cBhvr>
                                        <p:cTn id="168" dur="500" fill="hold"/>
                                        <p:tgtEl>
                                          <p:spTgt spid="91"/>
                                        </p:tgtEl>
                                        <p:attrNameLst>
                                          <p:attrName>ppt_x</p:attrName>
                                          <p:attrName>ppt_y</p:attrName>
                                        </p:attrNameLst>
                                      </p:cBhvr>
                                    </p:animMotion>
                                  </p:childTnLst>
                                </p:cTn>
                              </p:par>
                            </p:childTnLst>
                          </p:cTn>
                        </p:par>
                        <p:par>
                          <p:cTn id="169" fill="hold">
                            <p:stCondLst>
                              <p:cond delay="500"/>
                            </p:stCondLst>
                            <p:childTnLst>
                              <p:par>
                                <p:cTn id="170" presetID="5" presetClass="entr" presetSubtype="10" fill="hold" grpId="0" nodeType="afterEffect">
                                  <p:stCondLst>
                                    <p:cond delay="0"/>
                                  </p:stCondLst>
                                  <p:childTnLst>
                                    <p:set>
                                      <p:cBhvr>
                                        <p:cTn id="171" dur="1" fill="hold">
                                          <p:stCondLst>
                                            <p:cond delay="0"/>
                                          </p:stCondLst>
                                        </p:cTn>
                                        <p:tgtEl>
                                          <p:spTgt spid="116"/>
                                        </p:tgtEl>
                                        <p:attrNameLst>
                                          <p:attrName>style.visibility</p:attrName>
                                        </p:attrNameLst>
                                      </p:cBhvr>
                                      <p:to>
                                        <p:strVal val="visible"/>
                                      </p:to>
                                    </p:set>
                                    <p:animEffect transition="in" filter="checkerboard(across)">
                                      <p:cBhvr>
                                        <p:cTn id="172" dur="500"/>
                                        <p:tgtEl>
                                          <p:spTgt spid="116"/>
                                        </p:tgtEl>
                                      </p:cBhvr>
                                    </p:animEffect>
                                  </p:childTnLst>
                                </p:cTn>
                              </p:par>
                            </p:childTnLst>
                          </p:cTn>
                        </p:par>
                        <p:par>
                          <p:cTn id="173" fill="hold">
                            <p:stCondLst>
                              <p:cond delay="1000"/>
                            </p:stCondLst>
                            <p:childTnLst>
                              <p:par>
                                <p:cTn id="174" presetID="2" presetClass="entr" presetSubtype="4" fill="hold" nodeType="afterEffect">
                                  <p:stCondLst>
                                    <p:cond delay="0"/>
                                  </p:stCondLst>
                                  <p:childTnLst>
                                    <p:set>
                                      <p:cBhvr>
                                        <p:cTn id="175" dur="1" fill="hold">
                                          <p:stCondLst>
                                            <p:cond delay="0"/>
                                          </p:stCondLst>
                                        </p:cTn>
                                        <p:tgtEl>
                                          <p:spTgt spid="115"/>
                                        </p:tgtEl>
                                        <p:attrNameLst>
                                          <p:attrName>style.visibility</p:attrName>
                                        </p:attrNameLst>
                                      </p:cBhvr>
                                      <p:to>
                                        <p:strVal val="visible"/>
                                      </p:to>
                                    </p:set>
                                    <p:anim calcmode="lin" valueType="num">
                                      <p:cBhvr additive="base">
                                        <p:cTn id="176" dur="500" fill="hold"/>
                                        <p:tgtEl>
                                          <p:spTgt spid="115"/>
                                        </p:tgtEl>
                                        <p:attrNameLst>
                                          <p:attrName>ppt_x</p:attrName>
                                        </p:attrNameLst>
                                      </p:cBhvr>
                                      <p:tavLst>
                                        <p:tav tm="0">
                                          <p:val>
                                            <p:strVal val="#ppt_x"/>
                                          </p:val>
                                        </p:tav>
                                        <p:tav tm="100000">
                                          <p:val>
                                            <p:strVal val="#ppt_x"/>
                                          </p:val>
                                        </p:tav>
                                      </p:tavLst>
                                    </p:anim>
                                    <p:anim calcmode="lin" valueType="num">
                                      <p:cBhvr additive="base">
                                        <p:cTn id="177"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0" presetClass="path" presetSubtype="0" accel="50000" decel="50000" fill="hold" grpId="0" nodeType="clickEffect">
                                  <p:stCondLst>
                                    <p:cond delay="0"/>
                                  </p:stCondLst>
                                  <p:childTnLst>
                                    <p:animMotion origin="layout" path="M 3.33333E-6 1.11111E-6 L 0.16007 -0.00394 " pathEditMode="relative" rAng="0" ptsTypes="AA">
                                      <p:cBhvr>
                                        <p:cTn id="181" dur="500" fill="hold"/>
                                        <p:tgtEl>
                                          <p:spTgt spid="100"/>
                                        </p:tgtEl>
                                        <p:attrNameLst>
                                          <p:attrName>ppt_x</p:attrName>
                                          <p:attrName>ppt_y</p:attrName>
                                        </p:attrNameLst>
                                      </p:cBhvr>
                                      <p:rCtr x="8003" y="-208"/>
                                    </p:animMotion>
                                  </p:childTnLst>
                                </p:cTn>
                              </p:par>
                            </p:childTnLst>
                          </p:cTn>
                        </p:par>
                        <p:par>
                          <p:cTn id="182" fill="hold">
                            <p:stCondLst>
                              <p:cond delay="500"/>
                            </p:stCondLst>
                            <p:childTnLst>
                              <p:par>
                                <p:cTn id="183" presetID="50" presetClass="path" presetSubtype="0" accel="50000" decel="50000" fill="hold" grpId="0" nodeType="afterEffect">
                                  <p:stCondLst>
                                    <p:cond delay="0"/>
                                  </p:stCondLst>
                                  <p:childTnLst>
                                    <p:animMotion origin="layout" path="M -5.55556E-7 -0.00069 L 0.07257 -0.00069 C 0.10538 -0.00069 0.09688 0.00209 0.09983 0.00162 C 0.09983 -0.01875 0.14635 -0.10301 0.14635 -0.12291 " pathEditMode="relative" rAng="0" ptsTypes="AAAA">
                                      <p:cBhvr>
                                        <p:cTn id="184" dur="500" fill="hold"/>
                                        <p:tgtEl>
                                          <p:spTgt spid="101"/>
                                        </p:tgtEl>
                                        <p:attrNameLst>
                                          <p:attrName>ppt_x</p:attrName>
                                          <p:attrName>ppt_y</p:attrName>
                                        </p:attrNameLst>
                                      </p:cBhvr>
                                      <p:rCtr x="7309" y="-5995"/>
                                    </p:animMotion>
                                  </p:childTnLst>
                                </p:cTn>
                              </p:par>
                            </p:childTnLst>
                          </p:cTn>
                        </p:par>
                        <p:par>
                          <p:cTn id="185" fill="hold">
                            <p:stCondLst>
                              <p:cond delay="1000"/>
                            </p:stCondLst>
                            <p:childTnLst>
                              <p:par>
                                <p:cTn id="186" presetID="0" presetClass="path" presetSubtype="0" accel="50000" decel="50000" fill="hold" grpId="0" nodeType="afterEffect">
                                  <p:stCondLst>
                                    <p:cond delay="0"/>
                                  </p:stCondLst>
                                  <p:childTnLst>
                                    <p:animMotion origin="layout" path="M 0 0 L 0.10781 0 " pathEditMode="relative" ptsTypes="AA">
                                      <p:cBhvr>
                                        <p:cTn id="187" dur="500" fill="hold"/>
                                        <p:tgtEl>
                                          <p:spTgt spid="102"/>
                                        </p:tgtEl>
                                        <p:attrNameLst>
                                          <p:attrName>ppt_x</p:attrName>
                                          <p:attrName>ppt_y</p:attrName>
                                        </p:attrNameLst>
                                      </p:cBhvr>
                                    </p:animMotion>
                                  </p:childTnLst>
                                </p:cTn>
                              </p:par>
                            </p:childTnLst>
                          </p:cTn>
                        </p:par>
                        <p:par>
                          <p:cTn id="188" fill="hold">
                            <p:stCondLst>
                              <p:cond delay="1500"/>
                            </p:stCondLst>
                            <p:childTnLst>
                              <p:par>
                                <p:cTn id="189" presetID="2" presetClass="entr" presetSubtype="4" fill="hold" nodeType="afterEffect">
                                  <p:stCondLst>
                                    <p:cond delay="0"/>
                                  </p:stCondLst>
                                  <p:childTnLst>
                                    <p:set>
                                      <p:cBhvr>
                                        <p:cTn id="190" dur="1" fill="hold">
                                          <p:stCondLst>
                                            <p:cond delay="0"/>
                                          </p:stCondLst>
                                        </p:cTn>
                                        <p:tgtEl>
                                          <p:spTgt spid="113"/>
                                        </p:tgtEl>
                                        <p:attrNameLst>
                                          <p:attrName>style.visibility</p:attrName>
                                        </p:attrNameLst>
                                      </p:cBhvr>
                                      <p:to>
                                        <p:strVal val="visible"/>
                                      </p:to>
                                    </p:set>
                                    <p:anim calcmode="lin" valueType="num">
                                      <p:cBhvr additive="base">
                                        <p:cTn id="191" dur="500" fill="hold"/>
                                        <p:tgtEl>
                                          <p:spTgt spid="113"/>
                                        </p:tgtEl>
                                        <p:attrNameLst>
                                          <p:attrName>ppt_x</p:attrName>
                                        </p:attrNameLst>
                                      </p:cBhvr>
                                      <p:tavLst>
                                        <p:tav tm="0">
                                          <p:val>
                                            <p:strVal val="#ppt_x"/>
                                          </p:val>
                                        </p:tav>
                                        <p:tav tm="100000">
                                          <p:val>
                                            <p:strVal val="#ppt_x"/>
                                          </p:val>
                                        </p:tav>
                                      </p:tavLst>
                                    </p:anim>
                                    <p:anim calcmode="lin" valueType="num">
                                      <p:cBhvr additive="base">
                                        <p:cTn id="192" dur="500" fill="hold"/>
                                        <p:tgtEl>
                                          <p:spTgt spid="113"/>
                                        </p:tgtEl>
                                        <p:attrNameLst>
                                          <p:attrName>ppt_y</p:attrName>
                                        </p:attrNameLst>
                                      </p:cBhvr>
                                      <p:tavLst>
                                        <p:tav tm="0">
                                          <p:val>
                                            <p:strVal val="1+#ppt_h/2"/>
                                          </p:val>
                                        </p:tav>
                                        <p:tav tm="100000">
                                          <p:val>
                                            <p:strVal val="#ppt_y"/>
                                          </p:val>
                                        </p:tav>
                                      </p:tavLst>
                                    </p:anim>
                                  </p:childTnLst>
                                </p:cTn>
                              </p:par>
                            </p:childTnLst>
                          </p:cTn>
                        </p:par>
                        <p:par>
                          <p:cTn id="193" fill="hold">
                            <p:stCondLst>
                              <p:cond delay="2000"/>
                            </p:stCondLst>
                            <p:childTnLst>
                              <p:par>
                                <p:cTn id="194" presetID="2" presetClass="entr" presetSubtype="4" fill="hold" nodeType="afterEffect">
                                  <p:stCondLst>
                                    <p:cond delay="0"/>
                                  </p:stCondLst>
                                  <p:childTnLst>
                                    <p:set>
                                      <p:cBhvr>
                                        <p:cTn id="195" dur="1" fill="hold">
                                          <p:stCondLst>
                                            <p:cond delay="0"/>
                                          </p:stCondLst>
                                        </p:cTn>
                                        <p:tgtEl>
                                          <p:spTgt spid="109"/>
                                        </p:tgtEl>
                                        <p:attrNameLst>
                                          <p:attrName>style.visibility</p:attrName>
                                        </p:attrNameLst>
                                      </p:cBhvr>
                                      <p:to>
                                        <p:strVal val="visible"/>
                                      </p:to>
                                    </p:set>
                                    <p:anim calcmode="lin" valueType="num">
                                      <p:cBhvr additive="base">
                                        <p:cTn id="196" dur="500" fill="hold"/>
                                        <p:tgtEl>
                                          <p:spTgt spid="109"/>
                                        </p:tgtEl>
                                        <p:attrNameLst>
                                          <p:attrName>ppt_x</p:attrName>
                                        </p:attrNameLst>
                                      </p:cBhvr>
                                      <p:tavLst>
                                        <p:tav tm="0">
                                          <p:val>
                                            <p:strVal val="#ppt_x"/>
                                          </p:val>
                                        </p:tav>
                                        <p:tav tm="100000">
                                          <p:val>
                                            <p:strVal val="#ppt_x"/>
                                          </p:val>
                                        </p:tav>
                                      </p:tavLst>
                                    </p:anim>
                                    <p:anim calcmode="lin" valueType="num">
                                      <p:cBhvr additive="base">
                                        <p:cTn id="197" dur="500" fill="hold"/>
                                        <p:tgtEl>
                                          <p:spTgt spid="109"/>
                                        </p:tgtEl>
                                        <p:attrNameLst>
                                          <p:attrName>ppt_y</p:attrName>
                                        </p:attrNameLst>
                                      </p:cBhvr>
                                      <p:tavLst>
                                        <p:tav tm="0">
                                          <p:val>
                                            <p:strVal val="1+#ppt_h/2"/>
                                          </p:val>
                                        </p:tav>
                                        <p:tav tm="100000">
                                          <p:val>
                                            <p:strVal val="#ppt_y"/>
                                          </p:val>
                                        </p:tav>
                                      </p:tavLst>
                                    </p:anim>
                                  </p:childTnLst>
                                </p:cTn>
                              </p:par>
                            </p:childTnLst>
                          </p:cTn>
                        </p:par>
                        <p:par>
                          <p:cTn id="198" fill="hold">
                            <p:stCondLst>
                              <p:cond delay="2500"/>
                            </p:stCondLst>
                            <p:childTnLst>
                              <p:par>
                                <p:cTn id="199" presetID="2" presetClass="entr" presetSubtype="4" fill="hold" nodeType="afterEffect">
                                  <p:stCondLst>
                                    <p:cond delay="0"/>
                                  </p:stCondLst>
                                  <p:childTnLst>
                                    <p:set>
                                      <p:cBhvr>
                                        <p:cTn id="200" dur="1" fill="hold">
                                          <p:stCondLst>
                                            <p:cond delay="0"/>
                                          </p:stCondLst>
                                        </p:cTn>
                                        <p:tgtEl>
                                          <p:spTgt spid="111"/>
                                        </p:tgtEl>
                                        <p:attrNameLst>
                                          <p:attrName>style.visibility</p:attrName>
                                        </p:attrNameLst>
                                      </p:cBhvr>
                                      <p:to>
                                        <p:strVal val="visible"/>
                                      </p:to>
                                    </p:set>
                                    <p:anim calcmode="lin" valueType="num">
                                      <p:cBhvr additive="base">
                                        <p:cTn id="201" dur="500" fill="hold"/>
                                        <p:tgtEl>
                                          <p:spTgt spid="111"/>
                                        </p:tgtEl>
                                        <p:attrNameLst>
                                          <p:attrName>ppt_x</p:attrName>
                                        </p:attrNameLst>
                                      </p:cBhvr>
                                      <p:tavLst>
                                        <p:tav tm="0">
                                          <p:val>
                                            <p:strVal val="#ppt_x"/>
                                          </p:val>
                                        </p:tav>
                                        <p:tav tm="100000">
                                          <p:val>
                                            <p:strVal val="#ppt_x"/>
                                          </p:val>
                                        </p:tav>
                                      </p:tavLst>
                                    </p:anim>
                                    <p:anim calcmode="lin" valueType="num">
                                      <p:cBhvr additive="base">
                                        <p:cTn id="202" dur="500" fill="hold"/>
                                        <p:tgtEl>
                                          <p:spTgt spid="111"/>
                                        </p:tgtEl>
                                        <p:attrNameLst>
                                          <p:attrName>ppt_y</p:attrName>
                                        </p:attrNameLst>
                                      </p:cBhvr>
                                      <p:tavLst>
                                        <p:tav tm="0">
                                          <p:val>
                                            <p:strVal val="1+#ppt_h/2"/>
                                          </p:val>
                                        </p:tav>
                                        <p:tav tm="100000">
                                          <p:val>
                                            <p:strVal val="#ppt_y"/>
                                          </p:val>
                                        </p:tav>
                                      </p:tavLst>
                                    </p:anim>
                                  </p:childTnLst>
                                </p:cTn>
                              </p:par>
                              <p:par>
                                <p:cTn id="203" presetID="5" presetClass="entr" presetSubtype="10" fill="hold" grpId="0" nodeType="withEffect">
                                  <p:stCondLst>
                                    <p:cond delay="0"/>
                                  </p:stCondLst>
                                  <p:childTnLst>
                                    <p:set>
                                      <p:cBhvr>
                                        <p:cTn id="204" dur="1" fill="hold">
                                          <p:stCondLst>
                                            <p:cond delay="0"/>
                                          </p:stCondLst>
                                        </p:cTn>
                                        <p:tgtEl>
                                          <p:spTgt spid="117"/>
                                        </p:tgtEl>
                                        <p:attrNameLst>
                                          <p:attrName>style.visibility</p:attrName>
                                        </p:attrNameLst>
                                      </p:cBhvr>
                                      <p:to>
                                        <p:strVal val="visible"/>
                                      </p:to>
                                    </p:set>
                                    <p:animEffect transition="in" filter="checkerboard(across)">
                                      <p:cBhvr>
                                        <p:cTn id="205"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91" grpId="0" animBg="1"/>
      <p:bldP spid="100" grpId="0" animBg="1"/>
      <p:bldP spid="101" grpId="0" animBg="1"/>
      <p:bldP spid="102" grpId="0" animBg="1"/>
      <p:bldP spid="116" grpId="0"/>
      <p:bldP spid="1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175">
            <a:extLst>
              <a:ext uri="{FF2B5EF4-FFF2-40B4-BE49-F238E27FC236}">
                <a16:creationId xmlns:a16="http://schemas.microsoft.com/office/drawing/2014/main" id="{934177B9-EDBE-6D56-D4AE-614374BDA091}"/>
              </a:ext>
            </a:extLst>
          </p:cNvPr>
          <p:cNvGrpSpPr/>
          <p:nvPr/>
        </p:nvGrpSpPr>
        <p:grpSpPr>
          <a:xfrm>
            <a:off x="2051666" y="737170"/>
            <a:ext cx="8289553" cy="3161429"/>
            <a:chOff x="4434300" y="3658602"/>
            <a:chExt cx="8289553" cy="3161429"/>
          </a:xfrm>
        </p:grpSpPr>
        <p:sp>
          <p:nvSpPr>
            <p:cNvPr id="157" name="Rectangle 156">
              <a:extLst>
                <a:ext uri="{FF2B5EF4-FFF2-40B4-BE49-F238E27FC236}">
                  <a16:creationId xmlns:a16="http://schemas.microsoft.com/office/drawing/2014/main" id="{6CBD0663-3932-08DB-5348-D034E08546EC}"/>
                </a:ext>
              </a:extLst>
            </p:cNvPr>
            <p:cNvSpPr/>
            <p:nvPr/>
          </p:nvSpPr>
          <p:spPr>
            <a:xfrm>
              <a:off x="4998508" y="4360217"/>
              <a:ext cx="1630704" cy="1923260"/>
            </a:xfrm>
            <a:prstGeom prst="rect">
              <a:avLst/>
            </a:prstGeom>
            <a:solidFill>
              <a:schemeClr val="bg2">
                <a:lumMod val="85000"/>
              </a:schemeClr>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defTabSz="685983"/>
              <a:endParaRPr lang="en-US" sz="1350" dirty="0">
                <a:solidFill>
                  <a:prstClr val="white"/>
                </a:solidFill>
              </a:endParaRPr>
            </a:p>
          </p:txBody>
        </p:sp>
        <p:sp>
          <p:nvSpPr>
            <p:cNvPr id="158" name="TextBox 157">
              <a:extLst>
                <a:ext uri="{FF2B5EF4-FFF2-40B4-BE49-F238E27FC236}">
                  <a16:creationId xmlns:a16="http://schemas.microsoft.com/office/drawing/2014/main" id="{C8C760F7-4254-9BA7-F559-894C52967CA7}"/>
                </a:ext>
              </a:extLst>
            </p:cNvPr>
            <p:cNvSpPr txBox="1"/>
            <p:nvPr/>
          </p:nvSpPr>
          <p:spPr>
            <a:xfrm>
              <a:off x="4434300" y="3658602"/>
              <a:ext cx="2759119" cy="584775"/>
            </a:xfrm>
            <a:prstGeom prst="rect">
              <a:avLst/>
            </a:prstGeom>
            <a:noFill/>
          </p:spPr>
          <p:txBody>
            <a:bodyPr wrap="square" rtlCol="0">
              <a:spAutoFit/>
            </a:bodyPr>
            <a:lstStyle/>
            <a:p>
              <a:pPr algn="ctr" defTabSz="685983"/>
              <a:r>
                <a:rPr lang="en-US" sz="1600" b="1" dirty="0">
                  <a:solidFill>
                    <a:prstClr val="black">
                      <a:lumMod val="75000"/>
                      <a:lumOff val="25000"/>
                    </a:prstClr>
                  </a:solidFill>
                  <a:latin typeface="+mn-lt"/>
                </a:rPr>
                <a:t>Two-dimensional TOF neutron radiograph</a:t>
              </a:r>
            </a:p>
          </p:txBody>
        </p:sp>
        <p:graphicFrame>
          <p:nvGraphicFramePr>
            <p:cNvPr id="159" name="Object 158">
              <a:extLst>
                <a:ext uri="{FF2B5EF4-FFF2-40B4-BE49-F238E27FC236}">
                  <a16:creationId xmlns:a16="http://schemas.microsoft.com/office/drawing/2014/main" id="{E7ADB1A0-31D5-DCDC-618D-3C45EA04567A}"/>
                </a:ext>
              </a:extLst>
            </p:cNvPr>
            <p:cNvGraphicFramePr>
              <a:graphicFrameLocks noChangeAspect="1"/>
            </p:cNvGraphicFramePr>
            <p:nvPr>
              <p:extLst>
                <p:ext uri="{D42A27DB-BD31-4B8C-83A1-F6EECF244321}">
                  <p14:modId xmlns:p14="http://schemas.microsoft.com/office/powerpoint/2010/main" val="3792737270"/>
                </p:ext>
              </p:extLst>
            </p:nvPr>
          </p:nvGraphicFramePr>
          <p:xfrm>
            <a:off x="6884486" y="3908599"/>
            <a:ext cx="4166660" cy="2911432"/>
          </p:xfrm>
          <a:graphic>
            <a:graphicData uri="http://schemas.openxmlformats.org/presentationml/2006/ole">
              <mc:AlternateContent xmlns:mc="http://schemas.openxmlformats.org/markup-compatibility/2006">
                <mc:Choice xmlns:v="urn:schemas-microsoft-com:vml" Requires="v">
                  <p:oleObj name="Graph" r:id="rId2" imgW="4173120" imgH="2916000" progId="Origin50.Graph">
                    <p:embed/>
                  </p:oleObj>
                </mc:Choice>
                <mc:Fallback>
                  <p:oleObj name="Graph" r:id="rId2" imgW="4173120" imgH="2916000" progId="Origin50.Graph">
                    <p:embed/>
                    <p:pic>
                      <p:nvPicPr>
                        <p:cNvPr id="45" name="Object 44">
                          <a:extLst>
                            <a:ext uri="{FF2B5EF4-FFF2-40B4-BE49-F238E27FC236}">
                              <a16:creationId xmlns:a16="http://schemas.microsoft.com/office/drawing/2014/main" id="{F96168F2-AF8E-8194-82B2-B93B09230933}"/>
                            </a:ext>
                          </a:extLst>
                        </p:cNvPr>
                        <p:cNvPicPr/>
                        <p:nvPr/>
                      </p:nvPicPr>
                      <p:blipFill>
                        <a:blip r:embed="rId3"/>
                        <a:stretch>
                          <a:fillRect/>
                        </a:stretch>
                      </p:blipFill>
                      <p:spPr>
                        <a:xfrm>
                          <a:off x="6884486" y="3908599"/>
                          <a:ext cx="4166660" cy="2911432"/>
                        </a:xfrm>
                        <a:prstGeom prst="rect">
                          <a:avLst/>
                        </a:prstGeom>
                      </p:spPr>
                    </p:pic>
                  </p:oleObj>
                </mc:Fallback>
              </mc:AlternateContent>
            </a:graphicData>
          </a:graphic>
        </p:graphicFrame>
        <p:sp>
          <p:nvSpPr>
            <p:cNvPr id="160" name="TextBox 159">
              <a:extLst>
                <a:ext uri="{FF2B5EF4-FFF2-40B4-BE49-F238E27FC236}">
                  <a16:creationId xmlns:a16="http://schemas.microsoft.com/office/drawing/2014/main" id="{B5CB1B51-6132-B8AE-A6B0-9DE42D1BAD4F}"/>
                </a:ext>
              </a:extLst>
            </p:cNvPr>
            <p:cNvSpPr txBox="1"/>
            <p:nvPr/>
          </p:nvSpPr>
          <p:spPr>
            <a:xfrm>
              <a:off x="7350908" y="3754958"/>
              <a:ext cx="1842056" cy="338554"/>
            </a:xfrm>
            <a:prstGeom prst="rect">
              <a:avLst/>
            </a:prstGeom>
            <a:noFill/>
          </p:spPr>
          <p:txBody>
            <a:bodyPr wrap="square" rtlCol="0">
              <a:spAutoFit/>
            </a:bodyPr>
            <a:lstStyle/>
            <a:p>
              <a:pPr algn="ctr" defTabSz="685983"/>
              <a:r>
                <a:rPr lang="en-US" sz="1600" b="1" dirty="0">
                  <a:solidFill>
                    <a:prstClr val="black"/>
                  </a:solidFill>
                  <a:latin typeface="+mn-lt"/>
                </a:rPr>
                <a:t>Bragg-edges</a:t>
              </a:r>
            </a:p>
          </p:txBody>
        </p:sp>
        <p:sp>
          <p:nvSpPr>
            <p:cNvPr id="161" name="Rectangle 160">
              <a:extLst>
                <a:ext uri="{FF2B5EF4-FFF2-40B4-BE49-F238E27FC236}">
                  <a16:creationId xmlns:a16="http://schemas.microsoft.com/office/drawing/2014/main" id="{8EB21305-D1A8-5DE3-6544-2B1FD43C3D58}"/>
                </a:ext>
              </a:extLst>
            </p:cNvPr>
            <p:cNvSpPr/>
            <p:nvPr/>
          </p:nvSpPr>
          <p:spPr>
            <a:xfrm>
              <a:off x="6301846" y="5187528"/>
              <a:ext cx="218266" cy="176787"/>
            </a:xfrm>
            <a:prstGeom prst="rect">
              <a:avLst/>
            </a:prstGeom>
            <a:noFill/>
            <a:ln w="3810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983">
                <a:lnSpc>
                  <a:spcPct val="90000"/>
                </a:lnSpc>
              </a:pPr>
              <a:endParaRPr lang="en-US" sz="1350" dirty="0">
                <a:solidFill>
                  <a:prstClr val="black"/>
                </a:solidFill>
              </a:endParaRPr>
            </a:p>
          </p:txBody>
        </p:sp>
        <p:sp>
          <p:nvSpPr>
            <p:cNvPr id="162" name="TextBox 161">
              <a:extLst>
                <a:ext uri="{FF2B5EF4-FFF2-40B4-BE49-F238E27FC236}">
                  <a16:creationId xmlns:a16="http://schemas.microsoft.com/office/drawing/2014/main" id="{71229F56-1C01-A593-6E6F-B242921D1DDF}"/>
                </a:ext>
              </a:extLst>
            </p:cNvPr>
            <p:cNvSpPr txBox="1"/>
            <p:nvPr/>
          </p:nvSpPr>
          <p:spPr>
            <a:xfrm>
              <a:off x="6449880" y="5090559"/>
              <a:ext cx="827323" cy="341632"/>
            </a:xfrm>
            <a:prstGeom prst="rect">
              <a:avLst/>
            </a:prstGeom>
            <a:noFill/>
          </p:spPr>
          <p:txBody>
            <a:bodyPr wrap="square" rtlCol="0">
              <a:spAutoFit/>
            </a:bodyPr>
            <a:lstStyle/>
            <a:p>
              <a:pPr algn="ctr" defTabSz="685983">
                <a:lnSpc>
                  <a:spcPct val="90000"/>
                </a:lnSpc>
              </a:pPr>
              <a:r>
                <a:rPr lang="en-US" sz="900" b="1" dirty="0">
                  <a:solidFill>
                    <a:prstClr val="black"/>
                  </a:solidFill>
                  <a:latin typeface="+mn-lt"/>
                </a:rPr>
                <a:t>Incident neutron (I</a:t>
              </a:r>
              <a:r>
                <a:rPr lang="en-US" sz="900" baseline="-25000" dirty="0">
                  <a:solidFill>
                    <a:prstClr val="black"/>
                  </a:solidFill>
                  <a:latin typeface="+mn-lt"/>
                </a:rPr>
                <a:t>0</a:t>
              </a:r>
              <a:r>
                <a:rPr lang="en-US" sz="900" dirty="0">
                  <a:solidFill>
                    <a:prstClr val="black"/>
                  </a:solidFill>
                  <a:latin typeface="+mn-lt"/>
                </a:rPr>
                <a:t>)</a:t>
              </a:r>
            </a:p>
          </p:txBody>
        </p:sp>
        <p:sp>
          <p:nvSpPr>
            <p:cNvPr id="163" name="TextBox 162">
              <a:extLst>
                <a:ext uri="{FF2B5EF4-FFF2-40B4-BE49-F238E27FC236}">
                  <a16:creationId xmlns:a16="http://schemas.microsoft.com/office/drawing/2014/main" id="{17AB6D80-B3DF-C236-DDA4-4FDC00582EB9}"/>
                </a:ext>
              </a:extLst>
            </p:cNvPr>
            <p:cNvSpPr txBox="1"/>
            <p:nvPr/>
          </p:nvSpPr>
          <p:spPr>
            <a:xfrm>
              <a:off x="6167597" y="4190003"/>
              <a:ext cx="1267127" cy="480131"/>
            </a:xfrm>
            <a:prstGeom prst="rect">
              <a:avLst/>
            </a:prstGeom>
            <a:noFill/>
          </p:spPr>
          <p:txBody>
            <a:bodyPr wrap="square" rtlCol="0">
              <a:spAutoFit/>
            </a:bodyPr>
            <a:lstStyle/>
            <a:p>
              <a:pPr algn="ctr" defTabSz="685983">
                <a:lnSpc>
                  <a:spcPct val="90000"/>
                </a:lnSpc>
              </a:pPr>
              <a:r>
                <a:rPr lang="en-US" sz="1400" b="1" dirty="0">
                  <a:solidFill>
                    <a:srgbClr val="FF0000"/>
                  </a:solidFill>
                  <a:latin typeface="+mn-lt"/>
                </a:rPr>
                <a:t>Transmitted neutron (I</a:t>
              </a:r>
              <a:r>
                <a:rPr lang="en-US" sz="1400" b="1" baseline="-25000" dirty="0">
                  <a:solidFill>
                    <a:srgbClr val="FF0000"/>
                  </a:solidFill>
                  <a:latin typeface="+mn-lt"/>
                </a:rPr>
                <a:t>1</a:t>
              </a:r>
              <a:r>
                <a:rPr lang="en-US" sz="1400" b="1" dirty="0">
                  <a:solidFill>
                    <a:srgbClr val="FF0000"/>
                  </a:solidFill>
                  <a:latin typeface="+mn-lt"/>
                </a:rPr>
                <a:t>)</a:t>
              </a:r>
              <a:endParaRPr lang="en-US" sz="1400" baseline="-25000" dirty="0">
                <a:solidFill>
                  <a:srgbClr val="FF0000"/>
                </a:solidFill>
                <a:latin typeface="+mn-lt"/>
              </a:endParaRPr>
            </a:p>
          </p:txBody>
        </p:sp>
        <p:sp>
          <p:nvSpPr>
            <p:cNvPr id="164" name="TextBox 163">
              <a:extLst>
                <a:ext uri="{FF2B5EF4-FFF2-40B4-BE49-F238E27FC236}">
                  <a16:creationId xmlns:a16="http://schemas.microsoft.com/office/drawing/2014/main" id="{239EDCC5-EED3-D598-735C-794EA072D8C7}"/>
                </a:ext>
              </a:extLst>
            </p:cNvPr>
            <p:cNvSpPr txBox="1"/>
            <p:nvPr/>
          </p:nvSpPr>
          <p:spPr>
            <a:xfrm>
              <a:off x="6076480" y="5841825"/>
              <a:ext cx="1274428" cy="480131"/>
            </a:xfrm>
            <a:prstGeom prst="rect">
              <a:avLst/>
            </a:prstGeom>
            <a:noFill/>
          </p:spPr>
          <p:txBody>
            <a:bodyPr wrap="square" rtlCol="0">
              <a:spAutoFit/>
            </a:bodyPr>
            <a:lstStyle/>
            <a:p>
              <a:pPr algn="ctr" defTabSz="685983">
                <a:lnSpc>
                  <a:spcPct val="90000"/>
                </a:lnSpc>
              </a:pPr>
              <a:r>
                <a:rPr lang="en-US" sz="1400" b="1" dirty="0">
                  <a:solidFill>
                    <a:srgbClr val="2703FD"/>
                  </a:solidFill>
                  <a:latin typeface="+mn-lt"/>
                </a:rPr>
                <a:t>Transmitted neutron (I</a:t>
              </a:r>
              <a:r>
                <a:rPr lang="en-US" sz="1400" b="1" baseline="-25000" dirty="0">
                  <a:solidFill>
                    <a:srgbClr val="2703FD"/>
                  </a:solidFill>
                  <a:latin typeface="+mn-lt"/>
                </a:rPr>
                <a:t>2</a:t>
              </a:r>
              <a:r>
                <a:rPr lang="en-US" sz="1400" b="1" dirty="0">
                  <a:solidFill>
                    <a:srgbClr val="2703FD"/>
                  </a:solidFill>
                  <a:latin typeface="+mn-lt"/>
                </a:rPr>
                <a:t>)</a:t>
              </a:r>
              <a:endParaRPr lang="en-US" sz="1400" baseline="-25000" dirty="0">
                <a:solidFill>
                  <a:srgbClr val="2703FD"/>
                </a:solidFill>
                <a:latin typeface="+mn-lt"/>
              </a:endParaRPr>
            </a:p>
          </p:txBody>
        </p:sp>
        <p:sp>
          <p:nvSpPr>
            <p:cNvPr id="166" name="Content Placeholder 2">
              <a:extLst>
                <a:ext uri="{FF2B5EF4-FFF2-40B4-BE49-F238E27FC236}">
                  <a16:creationId xmlns:a16="http://schemas.microsoft.com/office/drawing/2014/main" id="{55A4F041-73EF-F2B8-0596-360D5F1C617C}"/>
                </a:ext>
              </a:extLst>
            </p:cNvPr>
            <p:cNvSpPr txBox="1">
              <a:spLocks/>
            </p:cNvSpPr>
            <p:nvPr/>
          </p:nvSpPr>
          <p:spPr>
            <a:xfrm>
              <a:off x="10812217" y="4708039"/>
              <a:ext cx="1911636" cy="1227615"/>
            </a:xfrm>
            <a:prstGeom prst="rect">
              <a:avLst/>
            </a:prstGeom>
          </p:spPr>
          <p:txBody>
            <a:bodyPr/>
            <a:lstStyle>
              <a:lvl1pPr marL="230188" indent="-230188" algn="l" rtl="0" eaLnBrk="1" fontAlgn="base" hangingPunct="1">
                <a:lnSpc>
                  <a:spcPct val="95000"/>
                </a:lnSpc>
                <a:spcBef>
                  <a:spcPts val="1400"/>
                </a:spcBef>
                <a:spcAft>
                  <a:spcPct val="0"/>
                </a:spcAft>
                <a:buClr>
                  <a:schemeClr val="tx1"/>
                </a:buClr>
                <a:buFont typeface="Arial" charset="0"/>
                <a:buChar char="•"/>
                <a:defRPr sz="2400" kern="1200">
                  <a:solidFill>
                    <a:schemeClr val="tx1"/>
                  </a:solidFill>
                  <a:latin typeface="Century Gothic" panose="020B0502020202020204" pitchFamily="34" charset="0"/>
                  <a:ea typeface="+mn-ea"/>
                  <a:cs typeface="+mn-cs"/>
                </a:defRPr>
              </a:lvl1pPr>
              <a:lvl2pPr marL="625475" indent="-279400" algn="l" rtl="0" eaLnBrk="1" fontAlgn="base" hangingPunct="1">
                <a:lnSpc>
                  <a:spcPct val="95000"/>
                </a:lnSpc>
                <a:spcBef>
                  <a:spcPts val="800"/>
                </a:spcBef>
                <a:spcAft>
                  <a:spcPct val="0"/>
                </a:spcAft>
                <a:buClr>
                  <a:schemeClr val="tx1"/>
                </a:buClr>
                <a:buFont typeface="Arial" charset="0"/>
                <a:buChar char="–"/>
                <a:defRPr sz="2000" kern="1200">
                  <a:solidFill>
                    <a:schemeClr val="tx1"/>
                  </a:solidFill>
                  <a:latin typeface="Century Gothic" panose="020B0502020202020204" pitchFamily="34" charset="0"/>
                  <a:ea typeface="+mn-ea"/>
                  <a:cs typeface="+mn-cs"/>
                </a:defRPr>
              </a:lvl2pPr>
              <a:lvl3pPr marL="914400" indent="-230188" algn="l" rtl="0" eaLnBrk="1" fontAlgn="base" hangingPunct="1">
                <a:lnSpc>
                  <a:spcPct val="95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tx2">
                      <a:lumMod val="75000"/>
                    </a:schemeClr>
                  </a:solidFill>
                </a:rPr>
                <a:t>Extract crystallographic information from the Bragg-edge spectrum</a:t>
              </a:r>
              <a:endParaRPr lang="en-US" sz="1600" b="1" dirty="0">
                <a:solidFill>
                  <a:schemeClr val="tx2"/>
                </a:solidFill>
              </a:endParaRPr>
            </a:p>
          </p:txBody>
        </p:sp>
        <p:sp>
          <p:nvSpPr>
            <p:cNvPr id="167" name="Freeform 166">
              <a:extLst>
                <a:ext uri="{FF2B5EF4-FFF2-40B4-BE49-F238E27FC236}">
                  <a16:creationId xmlns:a16="http://schemas.microsoft.com/office/drawing/2014/main" id="{8E8DB461-1684-146D-5CA8-44C3863EB7CB}"/>
                </a:ext>
              </a:extLst>
            </p:cNvPr>
            <p:cNvSpPr/>
            <p:nvPr/>
          </p:nvSpPr>
          <p:spPr>
            <a:xfrm>
              <a:off x="5554991" y="4501122"/>
              <a:ext cx="550993" cy="1097566"/>
            </a:xfrm>
            <a:custGeom>
              <a:avLst/>
              <a:gdLst>
                <a:gd name="connsiteX0" fmla="*/ 0 w 550993"/>
                <a:gd name="connsiteY0" fmla="*/ 0 h 1097566"/>
                <a:gd name="connsiteX1" fmla="*/ 249485 w 550993"/>
                <a:gd name="connsiteY1" fmla="*/ 0 h 1097566"/>
                <a:gd name="connsiteX2" fmla="*/ 550993 w 550993"/>
                <a:gd name="connsiteY2" fmla="*/ 0 h 1097566"/>
                <a:gd name="connsiteX3" fmla="*/ 550993 w 550993"/>
                <a:gd name="connsiteY3" fmla="*/ 509118 h 1097566"/>
                <a:gd name="connsiteX4" fmla="*/ 249485 w 550993"/>
                <a:gd name="connsiteY4" fmla="*/ 509118 h 1097566"/>
                <a:gd name="connsiteX5" fmla="*/ 249485 w 550993"/>
                <a:gd name="connsiteY5" fmla="*/ 1097566 h 1097566"/>
                <a:gd name="connsiteX6" fmla="*/ 0 w 550993"/>
                <a:gd name="connsiteY6" fmla="*/ 1097566 h 1097566"/>
                <a:gd name="connsiteX7" fmla="*/ 0 w 550993"/>
                <a:gd name="connsiteY7" fmla="*/ 509118 h 109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93" h="1097566">
                  <a:moveTo>
                    <a:pt x="0" y="0"/>
                  </a:moveTo>
                  <a:lnTo>
                    <a:pt x="249485" y="0"/>
                  </a:lnTo>
                  <a:lnTo>
                    <a:pt x="550993" y="0"/>
                  </a:lnTo>
                  <a:lnTo>
                    <a:pt x="550993" y="509118"/>
                  </a:lnTo>
                  <a:lnTo>
                    <a:pt x="249485" y="509118"/>
                  </a:lnTo>
                  <a:lnTo>
                    <a:pt x="249485" y="1097566"/>
                  </a:lnTo>
                  <a:lnTo>
                    <a:pt x="0" y="1097566"/>
                  </a:lnTo>
                  <a:lnTo>
                    <a:pt x="0" y="509118"/>
                  </a:lnTo>
                  <a:close/>
                </a:path>
              </a:pathLst>
            </a:custGeom>
            <a:solidFill>
              <a:schemeClr val="bg1">
                <a:lumMod val="5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983">
                <a:lnSpc>
                  <a:spcPct val="90000"/>
                </a:lnSpc>
              </a:pPr>
              <a:endParaRPr lang="en-US" sz="1350" dirty="0">
                <a:solidFill>
                  <a:prstClr val="black"/>
                </a:solidFill>
              </a:endParaRPr>
            </a:p>
          </p:txBody>
        </p:sp>
        <p:sp>
          <p:nvSpPr>
            <p:cNvPr id="168" name="Freeform 167">
              <a:extLst>
                <a:ext uri="{FF2B5EF4-FFF2-40B4-BE49-F238E27FC236}">
                  <a16:creationId xmlns:a16="http://schemas.microsoft.com/office/drawing/2014/main" id="{F9E3CC30-1A9D-DAF4-649C-0CF0EEF4D902}"/>
                </a:ext>
              </a:extLst>
            </p:cNvPr>
            <p:cNvSpPr/>
            <p:nvPr/>
          </p:nvSpPr>
          <p:spPr>
            <a:xfrm rot="10800000">
              <a:off x="5548764" y="5056447"/>
              <a:ext cx="550993" cy="1097566"/>
            </a:xfrm>
            <a:custGeom>
              <a:avLst/>
              <a:gdLst>
                <a:gd name="connsiteX0" fmla="*/ 0 w 550993"/>
                <a:gd name="connsiteY0" fmla="*/ 0 h 1097566"/>
                <a:gd name="connsiteX1" fmla="*/ 249485 w 550993"/>
                <a:gd name="connsiteY1" fmla="*/ 0 h 1097566"/>
                <a:gd name="connsiteX2" fmla="*/ 550993 w 550993"/>
                <a:gd name="connsiteY2" fmla="*/ 0 h 1097566"/>
                <a:gd name="connsiteX3" fmla="*/ 550993 w 550993"/>
                <a:gd name="connsiteY3" fmla="*/ 509118 h 1097566"/>
                <a:gd name="connsiteX4" fmla="*/ 249485 w 550993"/>
                <a:gd name="connsiteY4" fmla="*/ 509118 h 1097566"/>
                <a:gd name="connsiteX5" fmla="*/ 249485 w 550993"/>
                <a:gd name="connsiteY5" fmla="*/ 1097566 h 1097566"/>
                <a:gd name="connsiteX6" fmla="*/ 0 w 550993"/>
                <a:gd name="connsiteY6" fmla="*/ 1097566 h 1097566"/>
                <a:gd name="connsiteX7" fmla="*/ 0 w 550993"/>
                <a:gd name="connsiteY7" fmla="*/ 509118 h 109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93" h="1097566">
                  <a:moveTo>
                    <a:pt x="0" y="0"/>
                  </a:moveTo>
                  <a:lnTo>
                    <a:pt x="249485" y="0"/>
                  </a:lnTo>
                  <a:lnTo>
                    <a:pt x="550993" y="0"/>
                  </a:lnTo>
                  <a:lnTo>
                    <a:pt x="550993" y="509118"/>
                  </a:lnTo>
                  <a:lnTo>
                    <a:pt x="249485" y="509118"/>
                  </a:lnTo>
                  <a:lnTo>
                    <a:pt x="249485" y="1097566"/>
                  </a:lnTo>
                  <a:lnTo>
                    <a:pt x="0" y="1097566"/>
                  </a:lnTo>
                  <a:lnTo>
                    <a:pt x="0" y="509118"/>
                  </a:lnTo>
                  <a:close/>
                </a:path>
              </a:pathLst>
            </a:custGeom>
            <a:solidFill>
              <a:schemeClr val="tx1">
                <a:lumMod val="75000"/>
                <a:lumOff val="25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983">
                <a:lnSpc>
                  <a:spcPct val="90000"/>
                </a:lnSpc>
              </a:pPr>
              <a:endParaRPr lang="en-US" sz="1350" dirty="0">
                <a:solidFill>
                  <a:prstClr val="black"/>
                </a:solidFill>
              </a:endParaRPr>
            </a:p>
          </p:txBody>
        </p:sp>
        <p:sp>
          <p:nvSpPr>
            <p:cNvPr id="169" name="Rectangle 168">
              <a:extLst>
                <a:ext uri="{FF2B5EF4-FFF2-40B4-BE49-F238E27FC236}">
                  <a16:creationId xmlns:a16="http://schemas.microsoft.com/office/drawing/2014/main" id="{1B736710-B7E2-86A0-3952-2C16C0A2CCF0}"/>
                </a:ext>
              </a:extLst>
            </p:cNvPr>
            <p:cNvSpPr/>
            <p:nvPr/>
          </p:nvSpPr>
          <p:spPr>
            <a:xfrm>
              <a:off x="5840318" y="4588882"/>
              <a:ext cx="218266" cy="176787"/>
            </a:xfrm>
            <a:prstGeom prst="rect">
              <a:avLst/>
            </a:prstGeom>
            <a:solidFill>
              <a:srgbClr val="FF0000"/>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983">
                <a:lnSpc>
                  <a:spcPct val="90000"/>
                </a:lnSpc>
              </a:pPr>
              <a:endParaRPr lang="en-US" sz="1350" dirty="0">
                <a:solidFill>
                  <a:prstClr val="black"/>
                </a:solidFill>
              </a:endParaRPr>
            </a:p>
          </p:txBody>
        </p:sp>
        <p:cxnSp>
          <p:nvCxnSpPr>
            <p:cNvPr id="170" name="Straight Arrow Connector 169">
              <a:extLst>
                <a:ext uri="{FF2B5EF4-FFF2-40B4-BE49-F238E27FC236}">
                  <a16:creationId xmlns:a16="http://schemas.microsoft.com/office/drawing/2014/main" id="{1E794BAF-E363-01B2-1359-AEDE1298C69F}"/>
                </a:ext>
              </a:extLst>
            </p:cNvPr>
            <p:cNvCxnSpPr>
              <a:cxnSpLocks/>
            </p:cNvCxnSpPr>
            <p:nvPr/>
          </p:nvCxnSpPr>
          <p:spPr>
            <a:xfrm>
              <a:off x="6046931" y="4648550"/>
              <a:ext cx="307232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8AE05B7E-7A6D-DA49-36C8-9A7AB49F2C3A}"/>
                </a:ext>
              </a:extLst>
            </p:cNvPr>
            <p:cNvSpPr/>
            <p:nvPr/>
          </p:nvSpPr>
          <p:spPr>
            <a:xfrm>
              <a:off x="5828665" y="5739577"/>
              <a:ext cx="218266" cy="176787"/>
            </a:xfrm>
            <a:prstGeom prst="rect">
              <a:avLst/>
            </a:prstGeom>
            <a:solidFill>
              <a:srgbClr val="2703FD"/>
            </a:solidFill>
            <a:ln>
              <a:solidFill>
                <a:srgbClr val="2703FD"/>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defTabSz="685983">
                <a:lnSpc>
                  <a:spcPct val="90000"/>
                </a:lnSpc>
              </a:pPr>
              <a:endParaRPr lang="en-US" sz="1350" dirty="0">
                <a:solidFill>
                  <a:prstClr val="black"/>
                </a:solidFill>
              </a:endParaRPr>
            </a:p>
          </p:txBody>
        </p:sp>
        <p:cxnSp>
          <p:nvCxnSpPr>
            <p:cNvPr id="172" name="Straight Arrow Connector 171">
              <a:extLst>
                <a:ext uri="{FF2B5EF4-FFF2-40B4-BE49-F238E27FC236}">
                  <a16:creationId xmlns:a16="http://schemas.microsoft.com/office/drawing/2014/main" id="{E110D95A-1EB4-78E0-9E45-85577EB7E135}"/>
                </a:ext>
              </a:extLst>
            </p:cNvPr>
            <p:cNvCxnSpPr>
              <a:cxnSpLocks/>
              <a:stCxn id="171" idx="3"/>
            </p:cNvCxnSpPr>
            <p:nvPr/>
          </p:nvCxnSpPr>
          <p:spPr>
            <a:xfrm flipV="1">
              <a:off x="6046931" y="5827970"/>
              <a:ext cx="1911636" cy="1"/>
            </a:xfrm>
            <a:prstGeom prst="straightConnector1">
              <a:avLst/>
            </a:prstGeom>
            <a:ln w="28575">
              <a:solidFill>
                <a:srgbClr val="2703FD"/>
              </a:solidFill>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FE6FB060-511D-B284-EA77-56519E65EFD3}"/>
                </a:ext>
              </a:extLst>
            </p:cNvPr>
            <p:cNvSpPr txBox="1"/>
            <p:nvPr/>
          </p:nvSpPr>
          <p:spPr>
            <a:xfrm>
              <a:off x="7448693" y="4183581"/>
              <a:ext cx="2148140" cy="307777"/>
            </a:xfrm>
            <a:prstGeom prst="rect">
              <a:avLst/>
            </a:prstGeom>
            <a:noFill/>
          </p:spPr>
          <p:txBody>
            <a:bodyPr wrap="square" rtlCol="0">
              <a:spAutoFit/>
            </a:bodyPr>
            <a:lstStyle/>
            <a:p>
              <a:pPr algn="ctr" defTabSz="685983"/>
              <a:r>
                <a:rPr lang="en-US" sz="1400" b="1" dirty="0">
                  <a:solidFill>
                    <a:prstClr val="black">
                      <a:lumMod val="75000"/>
                      <a:lumOff val="25000"/>
                    </a:prstClr>
                  </a:solidFill>
                  <a:latin typeface="+mn-lt"/>
                </a:rPr>
                <a:t>“Hyperspectral”</a:t>
              </a:r>
            </a:p>
          </p:txBody>
        </p:sp>
      </p:grpSp>
      <p:sp>
        <p:nvSpPr>
          <p:cNvPr id="175" name="Title 174">
            <a:extLst>
              <a:ext uri="{FF2B5EF4-FFF2-40B4-BE49-F238E27FC236}">
                <a16:creationId xmlns:a16="http://schemas.microsoft.com/office/drawing/2014/main" id="{9B97B8F2-1436-CC8D-7D30-630F647F2F9C}"/>
              </a:ext>
            </a:extLst>
          </p:cNvPr>
          <p:cNvSpPr>
            <a:spLocks noGrp="1"/>
          </p:cNvSpPr>
          <p:nvPr>
            <p:ph type="title"/>
          </p:nvPr>
        </p:nvSpPr>
        <p:spPr>
          <a:xfrm>
            <a:off x="380999" y="232007"/>
            <a:ext cx="11430000" cy="539496"/>
          </a:xfrm>
        </p:spPr>
        <p:txBody>
          <a:bodyPr/>
          <a:lstStyle/>
          <a:p>
            <a:r>
              <a:rPr lang="en-US" b="1" dirty="0"/>
              <a:t>Hyperspectral Feature</a:t>
            </a:r>
          </a:p>
        </p:txBody>
      </p:sp>
      <mc:AlternateContent xmlns:mc="http://schemas.openxmlformats.org/markup-compatibility/2006" xmlns:a14="http://schemas.microsoft.com/office/drawing/2010/main">
        <mc:Choice Requires="a14">
          <p:sp>
            <p:nvSpPr>
              <p:cNvPr id="180" name="Content Placeholder 2">
                <a:extLst>
                  <a:ext uri="{FF2B5EF4-FFF2-40B4-BE49-F238E27FC236}">
                    <a16:creationId xmlns:a16="http://schemas.microsoft.com/office/drawing/2014/main" id="{1C5A1EAA-E5DE-CAB2-397F-0FB0C214BD5F}"/>
                  </a:ext>
                </a:extLst>
              </p:cNvPr>
              <p:cNvSpPr>
                <a:spLocks noGrp="1"/>
              </p:cNvSpPr>
              <p:nvPr>
                <p:ph sz="half" idx="1"/>
              </p:nvPr>
            </p:nvSpPr>
            <p:spPr>
              <a:xfrm>
                <a:off x="1190644" y="3856675"/>
                <a:ext cx="10011598" cy="2036667"/>
              </a:xfrm>
            </p:spPr>
            <p:txBody>
              <a:bodyPr/>
              <a:lstStyle/>
              <a:p>
                <a14:m>
                  <m:oMath xmlns:m="http://schemas.openxmlformats.org/officeDocument/2006/math">
                    <m:r>
                      <m:rPr>
                        <m:sty m:val="p"/>
                      </m:rPr>
                      <a:rPr lang="en-US" sz="2400" smtClean="0">
                        <a:latin typeface="Cambria Math" panose="02040503050406030204" pitchFamily="18" charset="0"/>
                      </a:rPr>
                      <m:t>T</m:t>
                    </m:r>
                    <m:r>
                      <a:rPr lang="en-US" sz="2400"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𝐼</m:t>
                        </m:r>
                        <m:r>
                          <a:rPr lang="en-US" sz="2400" i="1">
                            <a:latin typeface="Cambria Math" panose="02040503050406030204" pitchFamily="18" charset="0"/>
                          </a:rPr>
                          <m:t>(</m:t>
                        </m:r>
                        <m:r>
                          <a:rPr lang="en-US" sz="2400" i="1">
                            <a:latin typeface="Cambria Math" panose="02040503050406030204" pitchFamily="18" charset="0"/>
                          </a:rPr>
                          <m:t>𝜆</m:t>
                        </m:r>
                        <m:r>
                          <a:rPr lang="en-US" sz="2400" i="1">
                            <a:latin typeface="Cambria Math" panose="02040503050406030204" pitchFamily="18" charset="0"/>
                          </a:rPr>
                          <m:t>)</m:t>
                        </m:r>
                      </m:num>
                      <m:den>
                        <m:sSub>
                          <m:sSubPr>
                            <m:ctrlPr>
                              <a:rPr lang="en-US" sz="2400" i="1">
                                <a:latin typeface="Cambria Math" panose="02040503050406030204" pitchFamily="18" charset="0"/>
                              </a:rPr>
                            </m:ctrlPr>
                          </m:sSubPr>
                          <m:e>
                            <m:r>
                              <a:rPr lang="en-US" sz="2400" i="1">
                                <a:latin typeface="Cambria Math" panose="02040503050406030204" pitchFamily="18" charset="0"/>
                              </a:rPr>
                              <m:t>𝐼</m:t>
                            </m:r>
                          </m:e>
                          <m:sub>
                            <m:r>
                              <a:rPr lang="en-US" sz="2400" i="1">
                                <a:latin typeface="Cambria Math" panose="02040503050406030204" pitchFamily="18" charset="0"/>
                              </a:rPr>
                              <m:t>0</m:t>
                            </m:r>
                          </m:sub>
                        </m:sSub>
                        <m:r>
                          <a:rPr lang="en-US" sz="2400" i="1">
                            <a:latin typeface="Cambria Math" panose="02040503050406030204" pitchFamily="18" charset="0"/>
                          </a:rPr>
                          <m:t>(</m:t>
                        </m:r>
                        <m:r>
                          <a:rPr lang="en-US" sz="2400" i="1">
                            <a:latin typeface="Cambria Math" panose="02040503050406030204" pitchFamily="18" charset="0"/>
                          </a:rPr>
                          <m:t>𝜆</m:t>
                        </m:r>
                        <m:r>
                          <a:rPr lang="en-US" sz="2400" i="1">
                            <a:latin typeface="Cambria Math" panose="02040503050406030204" pitchFamily="18" charset="0"/>
                          </a:rPr>
                          <m:t>)</m:t>
                        </m:r>
                      </m:den>
                    </m:f>
                    <m:r>
                      <a:rPr lang="en-US" sz="2400" i="1">
                        <a:latin typeface="Cambria Math" panose="02040503050406030204" pitchFamily="18" charset="0"/>
                      </a:rPr>
                      <m:t>=</m:t>
                    </m:r>
                    <m:r>
                      <m:rPr>
                        <m:sty m:val="p"/>
                      </m:rPr>
                      <a:rPr lang="en-US" sz="2400" b="0" i="0" smtClean="0">
                        <a:latin typeface="Cambria Math" panose="02040503050406030204" pitchFamily="18" charset="0"/>
                      </a:rPr>
                      <m:t>exp</m:t>
                    </m:r>
                    <m:d>
                      <m:dPr>
                        <m:ctrlPr>
                          <a:rPr lang="en-US" sz="2400" b="0" i="1" smtClean="0">
                            <a:latin typeface="Cambria Math" panose="02040503050406030204" pitchFamily="18" charset="0"/>
                          </a:rPr>
                        </m:ctrlPr>
                      </m:dPr>
                      <m:e>
                        <m:r>
                          <a:rPr lang="en-US" sz="2400" i="1">
                            <a:latin typeface="Cambria Math" panose="02040503050406030204" pitchFamily="18" charset="0"/>
                            <a:cs typeface="Arial"/>
                          </a:rPr>
                          <m:t>−</m:t>
                        </m:r>
                        <m:r>
                          <a:rPr lang="en-US" sz="2400" i="1">
                            <a:latin typeface="Cambria Math" panose="02040503050406030204" pitchFamily="18" charset="0"/>
                            <a:cs typeface="Arial"/>
                          </a:rPr>
                          <m:t>𝜇</m:t>
                        </m:r>
                        <m:d>
                          <m:dPr>
                            <m:ctrlPr>
                              <a:rPr lang="en-US" sz="2400" i="1">
                                <a:latin typeface="Cambria Math" panose="02040503050406030204" pitchFamily="18" charset="0"/>
                                <a:cs typeface="Arial"/>
                              </a:rPr>
                            </m:ctrlPr>
                          </m:dPr>
                          <m:e>
                            <m:r>
                              <a:rPr lang="en-US" sz="2400" i="1">
                                <a:latin typeface="Cambria Math" panose="02040503050406030204" pitchFamily="18" charset="0"/>
                                <a:cs typeface="Arial"/>
                              </a:rPr>
                              <m:t>𝜆</m:t>
                            </m:r>
                          </m:e>
                        </m:d>
                        <m:r>
                          <a:rPr lang="en-US" sz="2400" i="1">
                            <a:latin typeface="Cambria Math" panose="02040503050406030204" pitchFamily="18" charset="0"/>
                            <a:ea typeface="Cambria Math" panose="02040503050406030204" pitchFamily="18" charset="0"/>
                            <a:cs typeface="Arial"/>
                          </a:rPr>
                          <m:t>∆</m:t>
                        </m:r>
                        <m:r>
                          <a:rPr lang="en-US" sz="2400" b="0" i="1" smtClean="0">
                            <a:latin typeface="Cambria Math" panose="02040503050406030204" pitchFamily="18" charset="0"/>
                            <a:ea typeface="Cambria Math" panose="02040503050406030204" pitchFamily="18" charset="0"/>
                            <a:cs typeface="Arial"/>
                          </a:rPr>
                          <m:t>𝑥</m:t>
                        </m:r>
                      </m:e>
                    </m:d>
                    <m:r>
                      <a:rPr lang="en-US" sz="2400" b="0" i="0" smtClean="0">
                        <a:latin typeface="Cambria Math" panose="02040503050406030204" pitchFamily="18" charset="0"/>
                        <a:ea typeface="Cambria Math" panose="02040503050406030204" pitchFamily="18" charset="0"/>
                        <a:cs typeface="Arial"/>
                      </a:rPr>
                      <m:t>= </m:t>
                    </m:r>
                    <m:r>
                      <m:rPr>
                        <m:sty m:val="p"/>
                      </m:rPr>
                      <a:rPr lang="en-US" sz="2400">
                        <a:latin typeface="Cambria Math" panose="02040503050406030204" pitchFamily="18" charset="0"/>
                      </a:rPr>
                      <m:t>exp</m:t>
                    </m:r>
                    <m:r>
                      <a:rPr lang="en-US" sz="2400" i="1">
                        <a:latin typeface="Cambria Math" panose="02040503050406030204" pitchFamily="18" charset="0"/>
                      </a:rPr>
                      <m:t>(−</m:t>
                    </m:r>
                    <m:r>
                      <a:rPr lang="en-US" sz="2400" i="1">
                        <a:latin typeface="Cambria Math" panose="02040503050406030204" pitchFamily="18" charset="0"/>
                      </a:rPr>
                      <m:t>𝑛</m:t>
                    </m:r>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a:latin typeface="Cambria Math" panose="02040503050406030204" pitchFamily="18" charset="0"/>
                          </a:rPr>
                          <m:t>𝑡𝑜𝑡</m:t>
                        </m:r>
                      </m:sub>
                    </m:sSub>
                    <m:d>
                      <m:dPr>
                        <m:ctrlPr>
                          <a:rPr lang="en-US" sz="2400" i="1">
                            <a:latin typeface="Cambria Math" panose="02040503050406030204" pitchFamily="18" charset="0"/>
                          </a:rPr>
                        </m:ctrlPr>
                      </m:dPr>
                      <m:e>
                        <m:r>
                          <a:rPr lang="en-US" sz="2400" i="1">
                            <a:latin typeface="Cambria Math" panose="02040503050406030204" pitchFamily="18" charset="0"/>
                          </a:rPr>
                          <m:t>𝜆</m:t>
                        </m:r>
                      </m:e>
                    </m:d>
                    <m:r>
                      <a:rPr lang="en-US" sz="2400" i="1">
                        <a:latin typeface="Cambria Math" panose="02040503050406030204" pitchFamily="18" charset="0"/>
                      </a:rPr>
                      <m:t>𝑧</m:t>
                    </m:r>
                    <m:r>
                      <a:rPr lang="en-US" sz="2400" i="1">
                        <a:latin typeface="Cambria Math" panose="02040503050406030204" pitchFamily="18" charset="0"/>
                      </a:rPr>
                      <m:t>)</m:t>
                    </m:r>
                  </m:oMath>
                </a14:m>
                <a:r>
                  <a:rPr lang="en-US" sz="2400" dirty="0"/>
                  <a:t> (</a:t>
                </a:r>
                <a:r>
                  <a:rPr lang="en-US" sz="2400" dirty="0">
                    <a:cs typeface="Arial"/>
                  </a:rPr>
                  <a:t>Lambert-Beer Law</a:t>
                </a:r>
                <a:r>
                  <a:rPr lang="en-US" sz="2400" dirty="0"/>
                  <a:t>)</a:t>
                </a: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a:latin typeface="Cambria Math" panose="02040503050406030204" pitchFamily="18" charset="0"/>
                          </a:rPr>
                          <m:t>𝑡𝑜𝑡</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a:latin typeface="Cambria Math" panose="02040503050406030204" pitchFamily="18" charset="0"/>
                          </a:rPr>
                          <m:t>𝑎𝑏𝑠</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a:latin typeface="Cambria Math" panose="02040503050406030204" pitchFamily="18" charset="0"/>
                          </a:rPr>
                          <m:t>𝑖𝑛𝑐𝑜h</m:t>
                        </m:r>
                        <m:r>
                          <a:rPr lang="en-US" sz="2400" i="1">
                            <a:latin typeface="Cambria Math" panose="02040503050406030204" pitchFamily="18" charset="0"/>
                          </a:rPr>
                          <m:t> </m:t>
                        </m:r>
                        <m:r>
                          <a:rPr lang="en-US" sz="2400" i="1">
                            <a:latin typeface="Cambria Math" panose="02040503050406030204" pitchFamily="18" charset="0"/>
                          </a:rPr>
                          <m:t>𝑒𝑙𝑎</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a:latin typeface="Cambria Math" panose="02040503050406030204" pitchFamily="18" charset="0"/>
                          </a:rPr>
                          <m:t>𝑖𝑛𝑐𝑜h</m:t>
                        </m:r>
                        <m:r>
                          <a:rPr lang="en-US" sz="2400" i="1">
                            <a:latin typeface="Cambria Math" panose="02040503050406030204" pitchFamily="18" charset="0"/>
                          </a:rPr>
                          <m:t> </m:t>
                        </m:r>
                        <m:r>
                          <a:rPr lang="en-US" sz="2400" i="1">
                            <a:latin typeface="Cambria Math" panose="02040503050406030204" pitchFamily="18" charset="0"/>
                          </a:rPr>
                          <m:t>𝑖𝑛𝑒𝑙𝑎</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a:latin typeface="Cambria Math" panose="02040503050406030204" pitchFamily="18" charset="0"/>
                          </a:rPr>
                          <m:t>𝑐𝑜h</m:t>
                        </m:r>
                        <m:r>
                          <a:rPr lang="en-US" sz="2400" i="1">
                            <a:latin typeface="Cambria Math" panose="02040503050406030204" pitchFamily="18" charset="0"/>
                          </a:rPr>
                          <m:t> </m:t>
                        </m:r>
                        <m:r>
                          <a:rPr lang="en-US" sz="2400" i="1">
                            <a:latin typeface="Cambria Math" panose="02040503050406030204" pitchFamily="18" charset="0"/>
                          </a:rPr>
                          <m:t>𝑖𝑛𝑒𝑙𝑎</m:t>
                        </m:r>
                      </m:sub>
                    </m:sSub>
                    <m:r>
                      <a:rPr lang="en-US" sz="2400" i="1">
                        <a:latin typeface="Cambria Math" panose="02040503050406030204" pitchFamily="18" charset="0"/>
                      </a:rPr>
                      <m:t>+</m:t>
                    </m:r>
                    <m:r>
                      <a:rPr lang="en-US" sz="2400" i="1" smtClean="0">
                        <a:solidFill>
                          <a:srgbClr val="FF0000"/>
                        </a:solidFill>
                        <a:latin typeface="Cambria Math" panose="02040503050406030204" pitchFamily="18" charset="0"/>
                      </a:rPr>
                      <m:t>𝜎</m:t>
                    </m:r>
                    <m:r>
                      <a:rPr lang="en-US" sz="2400" b="0" i="1" baseline="-25000" smtClean="0">
                        <a:solidFill>
                          <a:srgbClr val="FF0000"/>
                        </a:solidFill>
                        <a:latin typeface="Cambria Math" panose="02040503050406030204" pitchFamily="18" charset="0"/>
                      </a:rPr>
                      <m:t>𝐵𝑟𝑎𝑔𝑔</m:t>
                    </m:r>
                  </m:oMath>
                </a14:m>
                <a:endParaRPr lang="en-US" sz="2400" dirty="0">
                  <a:effectLst/>
                </a:endParaRP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a:latin typeface="Cambria Math" panose="02040503050406030204" pitchFamily="18" charset="0"/>
                          </a:rPr>
                          <m:t>𝐵𝑟𝑎𝑔𝑔</m:t>
                        </m:r>
                      </m:sub>
                    </m:sSub>
                    <m:r>
                      <a:rPr lang="en-US" sz="2400" i="1">
                        <a:latin typeface="Cambria Math" panose="02040503050406030204" pitchFamily="18" charset="0"/>
                      </a:rPr>
                      <m:t>(</m:t>
                    </m:r>
                    <m:r>
                      <a:rPr lang="en-US" sz="2400" i="1">
                        <a:latin typeface="Cambria Math" panose="02040503050406030204" pitchFamily="18" charset="0"/>
                      </a:rPr>
                      <m:t>𝜆</m:t>
                    </m:r>
                    <m:r>
                      <a:rPr lang="en-US" sz="2400" i="1">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𝜆</m:t>
                            </m:r>
                          </m:e>
                          <m:sup>
                            <m:r>
                              <a:rPr lang="en-US" sz="2400" i="1">
                                <a:latin typeface="Cambria Math" panose="02040503050406030204" pitchFamily="18" charset="0"/>
                              </a:rPr>
                              <m:t>2</m:t>
                            </m:r>
                          </m:sup>
                        </m:sSup>
                      </m:num>
                      <m:den>
                        <m:sSub>
                          <m:sSubPr>
                            <m:ctrlPr>
                              <a:rPr lang="en-US" sz="2400" i="1">
                                <a:latin typeface="Cambria Math" panose="02040503050406030204" pitchFamily="18" charset="0"/>
                              </a:rPr>
                            </m:ctrlPr>
                          </m:sSubPr>
                          <m:e>
                            <m:r>
                              <a:rPr lang="en-US" sz="2400" i="1">
                                <a:latin typeface="Cambria Math" panose="02040503050406030204" pitchFamily="18" charset="0"/>
                              </a:rPr>
                              <m:t>4</m:t>
                            </m:r>
                            <m:r>
                              <a:rPr lang="en-US" sz="2400" i="1">
                                <a:latin typeface="Cambria Math" panose="02040503050406030204" pitchFamily="18" charset="0"/>
                              </a:rPr>
                              <m:t>𝑉</m:t>
                            </m:r>
                          </m:e>
                          <m:sub>
                            <m:r>
                              <a:rPr lang="en-US" sz="2400" i="1">
                                <a:latin typeface="Cambria Math" panose="02040503050406030204" pitchFamily="18" charset="0"/>
                              </a:rPr>
                              <m:t>0</m:t>
                            </m:r>
                          </m:sub>
                        </m:sSub>
                      </m:den>
                    </m:f>
                    <m:nary>
                      <m:naryPr>
                        <m:chr m:val="∑"/>
                        <m:grow m:val="on"/>
                        <m:ctrlPr>
                          <a:rPr lang="en-US" sz="2400" i="1">
                            <a:latin typeface="Cambria Math" panose="02040503050406030204" pitchFamily="18" charset="0"/>
                          </a:rPr>
                        </m:ctrlPr>
                      </m:naryPr>
                      <m:sub>
                        <m:r>
                          <a:rPr lang="en-US" sz="2400" i="1">
                            <a:latin typeface="Cambria Math" panose="02040503050406030204" pitchFamily="18" charset="0"/>
                          </a:rPr>
                          <m:t>h𝑘𝑙</m:t>
                        </m:r>
                      </m:sub>
                      <m:sup>
                        <m:sSub>
                          <m:sSubPr>
                            <m:ctrlPr>
                              <a:rPr lang="en-US" sz="2400" i="1">
                                <a:latin typeface="Cambria Math" panose="02040503050406030204" pitchFamily="18" charset="0"/>
                              </a:rPr>
                            </m:ctrlPr>
                          </m:sSubPr>
                          <m:e>
                            <m:r>
                              <a:rPr lang="en-US" sz="2400" i="1">
                                <a:latin typeface="Cambria Math" panose="02040503050406030204" pitchFamily="18" charset="0"/>
                              </a:rPr>
                              <m:t>2</m:t>
                            </m:r>
                            <m:r>
                              <a:rPr lang="en-US" sz="2400" i="1">
                                <a:latin typeface="Cambria Math" panose="02040503050406030204" pitchFamily="18" charset="0"/>
                              </a:rPr>
                              <m:t>𝑑</m:t>
                            </m:r>
                          </m:e>
                          <m:sub>
                            <m:r>
                              <a:rPr lang="en-US" sz="2400" i="1">
                                <a:latin typeface="Cambria Math" panose="02040503050406030204" pitchFamily="18" charset="0"/>
                              </a:rPr>
                              <m:t>h𝑘𝑙</m:t>
                            </m:r>
                          </m:sub>
                        </m:sSub>
                        <m:r>
                          <a:rPr lang="en-US" sz="2400" i="1">
                            <a:latin typeface="Cambria Math" panose="02040503050406030204" pitchFamily="18" charset="0"/>
                          </a:rPr>
                          <m:t>&lt;</m:t>
                        </m:r>
                        <m:r>
                          <a:rPr lang="en-US" sz="2400" i="1">
                            <a:latin typeface="Cambria Math" panose="02040503050406030204" pitchFamily="18" charset="0"/>
                          </a:rPr>
                          <m:t>𝜆</m:t>
                        </m:r>
                      </m:sup>
                      <m:e>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h𝑘𝑙</m:t>
                                    </m:r>
                                  </m:sub>
                                </m:sSub>
                              </m:e>
                            </m:d>
                          </m:e>
                          <m:sup>
                            <m:r>
                              <a:rPr lang="en-US" sz="2400" i="1">
                                <a:latin typeface="Cambria Math" panose="02040503050406030204" pitchFamily="18" charset="0"/>
                              </a:rPr>
                              <m:t>2</m:t>
                            </m:r>
                          </m:sup>
                        </m:sSup>
                        <m:sSub>
                          <m:sSubPr>
                            <m:ctrlPr>
                              <a:rPr lang="en-US" sz="2400" i="1">
                                <a:latin typeface="Cambria Math" panose="02040503050406030204" pitchFamily="18" charset="0"/>
                              </a:rPr>
                            </m:ctrlPr>
                          </m:sSubPr>
                          <m:e>
                            <m:r>
                              <a:rPr lang="en-US" sz="2400" i="1">
                                <a:latin typeface="Cambria Math" panose="02040503050406030204" pitchFamily="18" charset="0"/>
                              </a:rPr>
                              <m:t>𝑑</m:t>
                            </m:r>
                          </m:e>
                          <m:sub>
                            <m:r>
                              <a:rPr lang="en-US" sz="2400" i="1">
                                <a:latin typeface="Cambria Math" panose="02040503050406030204" pitchFamily="18" charset="0"/>
                              </a:rPr>
                              <m:t>h𝑘𝑙</m:t>
                            </m:r>
                          </m:sub>
                        </m:sSub>
                      </m:e>
                    </m:nary>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h𝑘</m:t>
                            </m:r>
                            <m:r>
                              <a:rPr lang="en-US" sz="2400" i="1" smtClean="0">
                                <a:latin typeface="Cambria Math" panose="02040503050406030204" pitchFamily="18" charset="0"/>
                              </a:rPr>
                              <m:t>𝑙</m:t>
                            </m:r>
                          </m:sub>
                        </m:sSub>
                      </m:e>
                    </m:d>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h𝑘𝑙</m:t>
                        </m:r>
                      </m:sub>
                    </m:sSub>
                    <m:d>
                      <m:dPr>
                        <m:ctrlPr>
                          <a:rPr lang="en-US" sz="2400" i="1">
                            <a:latin typeface="Cambria Math" panose="02040503050406030204" pitchFamily="18" charset="0"/>
                          </a:rPr>
                        </m:ctrlPr>
                      </m:dPr>
                      <m:e>
                        <m:r>
                          <a:rPr lang="en-US" sz="2400" i="1">
                            <a:latin typeface="Cambria Math" panose="02040503050406030204" pitchFamily="18" charset="0"/>
                          </a:rPr>
                          <m:t>𝜆</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h𝑘𝑙</m:t>
                            </m:r>
                          </m:sub>
                        </m:sSub>
                      </m:e>
                    </m:d>
                  </m:oMath>
                </a14:m>
                <a:endParaRPr lang="en-US" sz="2400" dirty="0">
                  <a:effectLst/>
                </a:endParaRPr>
              </a:p>
            </p:txBody>
          </p:sp>
        </mc:Choice>
        <mc:Fallback xmlns="">
          <p:sp>
            <p:nvSpPr>
              <p:cNvPr id="180" name="Content Placeholder 2">
                <a:extLst>
                  <a:ext uri="{FF2B5EF4-FFF2-40B4-BE49-F238E27FC236}">
                    <a16:creationId xmlns:a16="http://schemas.microsoft.com/office/drawing/2014/main" id="{1C5A1EAA-E5DE-CAB2-397F-0FB0C214BD5F}"/>
                  </a:ext>
                </a:extLst>
              </p:cNvPr>
              <p:cNvSpPr>
                <a:spLocks noGrp="1" noRot="1" noChangeAspect="1" noMove="1" noResize="1" noEditPoints="1" noAdjustHandles="1" noChangeArrowheads="1" noChangeShapeType="1" noTextEdit="1"/>
              </p:cNvSpPr>
              <p:nvPr>
                <p:ph sz="half" idx="1"/>
              </p:nvPr>
            </p:nvSpPr>
            <p:spPr>
              <a:xfrm>
                <a:off x="1190644" y="3856675"/>
                <a:ext cx="10011598" cy="2036667"/>
              </a:xfrm>
              <a:blipFill>
                <a:blip r:embed="rId4"/>
                <a:stretch>
                  <a:fillRect l="-759" b="-4753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0AE923D-54B0-15AD-A863-078EC41F755D}"/>
              </a:ext>
            </a:extLst>
          </p:cNvPr>
          <p:cNvSpPr txBox="1"/>
          <p:nvPr/>
        </p:nvSpPr>
        <p:spPr>
          <a:xfrm>
            <a:off x="9050493" y="5066802"/>
            <a:ext cx="2581451" cy="840230"/>
          </a:xfrm>
          <a:prstGeom prst="rect">
            <a:avLst/>
          </a:prstGeom>
          <a:noFill/>
        </p:spPr>
        <p:txBody>
          <a:bodyPr wrap="square" rtlCol="0">
            <a:spAutoFit/>
          </a:bodyPr>
          <a:lstStyle/>
          <a:p>
            <a:pPr algn="ctr">
              <a:lnSpc>
                <a:spcPct val="90000"/>
              </a:lnSpc>
            </a:pPr>
            <a:r>
              <a:rPr lang="en-US" dirty="0">
                <a:latin typeface="+mn-lt"/>
              </a:rPr>
              <a:t>Depends on the crystallite size along the beam direction</a:t>
            </a:r>
          </a:p>
        </p:txBody>
      </p:sp>
      <p:sp>
        <p:nvSpPr>
          <p:cNvPr id="4" name="Rectangle 3">
            <a:extLst>
              <a:ext uri="{FF2B5EF4-FFF2-40B4-BE49-F238E27FC236}">
                <a16:creationId xmlns:a16="http://schemas.microsoft.com/office/drawing/2014/main" id="{B3ACED80-3402-B890-C82D-E0F67FC81FF0}"/>
              </a:ext>
            </a:extLst>
          </p:cNvPr>
          <p:cNvSpPr/>
          <p:nvPr/>
        </p:nvSpPr>
        <p:spPr>
          <a:xfrm>
            <a:off x="7328453" y="5278310"/>
            <a:ext cx="583096" cy="484118"/>
          </a:xfrm>
          <a:prstGeom prst="rect">
            <a:avLst/>
          </a:prstGeom>
          <a:noFill/>
          <a:ln w="28575">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ectangle 8">
            <a:extLst>
              <a:ext uri="{FF2B5EF4-FFF2-40B4-BE49-F238E27FC236}">
                <a16:creationId xmlns:a16="http://schemas.microsoft.com/office/drawing/2014/main" id="{2B3BB22A-4DE9-120B-7431-A7D2C1F32400}"/>
              </a:ext>
            </a:extLst>
          </p:cNvPr>
          <p:cNvSpPr/>
          <p:nvPr/>
        </p:nvSpPr>
        <p:spPr>
          <a:xfrm>
            <a:off x="2486288" y="6358135"/>
            <a:ext cx="8287729" cy="461665"/>
          </a:xfrm>
          <a:prstGeom prst="rect">
            <a:avLst/>
          </a:prstGeom>
        </p:spPr>
        <p:txBody>
          <a:bodyPr wrap="square">
            <a:spAutoFit/>
          </a:bodyPr>
          <a:lstStyle/>
          <a:p>
            <a:r>
              <a:rPr lang="en-US" sz="1200" dirty="0">
                <a:latin typeface="+mn-lt"/>
                <a:ea typeface="Malgun Gothic" panose="020B0503020000020004" pitchFamily="34" charset="-127"/>
                <a:cs typeface="Times New Roman" panose="02020603050405020304" pitchFamily="18" charset="0"/>
              </a:rPr>
              <a:t>E. Fermi, W. Sturm, R. Sachs. The transmission of slow neutrons through microcrystalline materials, Physical Review 71 (1947) 589.</a:t>
            </a:r>
            <a:endParaRPr lang="en-US" sz="1200" dirty="0">
              <a:latin typeface="+mn-lt"/>
            </a:endParaRPr>
          </a:p>
        </p:txBody>
      </p:sp>
      <p:cxnSp>
        <p:nvCxnSpPr>
          <p:cNvPr id="15" name="Elbow Connector 14">
            <a:extLst>
              <a:ext uri="{FF2B5EF4-FFF2-40B4-BE49-F238E27FC236}">
                <a16:creationId xmlns:a16="http://schemas.microsoft.com/office/drawing/2014/main" id="{C53A381B-8F18-1093-CE40-8A4349AF6408}"/>
              </a:ext>
            </a:extLst>
          </p:cNvPr>
          <p:cNvCxnSpPr>
            <a:cxnSpLocks/>
            <a:endCxn id="3" idx="2"/>
          </p:cNvCxnSpPr>
          <p:nvPr/>
        </p:nvCxnSpPr>
        <p:spPr>
          <a:xfrm>
            <a:off x="7759768" y="5762428"/>
            <a:ext cx="2581451" cy="144604"/>
          </a:xfrm>
          <a:prstGeom prst="bentConnector4">
            <a:avLst>
              <a:gd name="adj1" fmla="val -2721"/>
              <a:gd name="adj2" fmla="val 258087"/>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111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F81786-1611-02E4-004C-68A36302BD1C}"/>
              </a:ext>
            </a:extLst>
          </p:cNvPr>
          <p:cNvSpPr/>
          <p:nvPr/>
        </p:nvSpPr>
        <p:spPr>
          <a:xfrm>
            <a:off x="505529" y="1662194"/>
            <a:ext cx="6240033" cy="4126948"/>
          </a:xfrm>
          <a:prstGeom prst="rect">
            <a:avLst/>
          </a:prstGeom>
          <a:solidFill>
            <a:schemeClr val="accent6">
              <a:lumMod val="40000"/>
              <a:lumOff val="60000"/>
            </a:schemeClr>
          </a:solidFill>
          <a:ln w="12700" cmpd="tri">
            <a:solidFill>
              <a:schemeClr val="bg1">
                <a:lumMod val="50000"/>
              </a:schemeClr>
            </a:solidFill>
            <a:prstDash val="soli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t" anchorCtr="0">
            <a:normAutofit/>
          </a:bodyPr>
          <a:lstStyle/>
          <a:p>
            <a:pPr algn="ctr"/>
            <a:r>
              <a:rPr lang="en-US" b="1" dirty="0">
                <a:solidFill>
                  <a:schemeClr val="tx1"/>
                </a:solidFill>
              </a:rPr>
              <a:t>Data Acquisition</a:t>
            </a:r>
          </a:p>
        </p:txBody>
      </p:sp>
      <p:pic>
        <p:nvPicPr>
          <p:cNvPr id="5" name="Picture 3">
            <a:extLst>
              <a:ext uri="{FF2B5EF4-FFF2-40B4-BE49-F238E27FC236}">
                <a16:creationId xmlns:a16="http://schemas.microsoft.com/office/drawing/2014/main" id="{9CB340E7-4000-33CC-63E0-4BD1D921C2C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a:stretch/>
        </p:blipFill>
        <p:spPr>
          <a:xfrm>
            <a:off x="3625546" y="3128420"/>
            <a:ext cx="493560" cy="1472656"/>
          </a:xfrm>
          <a:prstGeom prst="rect">
            <a:avLst/>
          </a:prstGeom>
          <a:noFill/>
        </p:spPr>
      </p:pic>
      <p:sp>
        <p:nvSpPr>
          <p:cNvPr id="6" name="Snip Diagonal Corner Rectangle 5">
            <a:extLst>
              <a:ext uri="{FF2B5EF4-FFF2-40B4-BE49-F238E27FC236}">
                <a16:creationId xmlns:a16="http://schemas.microsoft.com/office/drawing/2014/main" id="{D92E1AD5-1F50-A2FB-AE7F-65BDC15EEE95}"/>
              </a:ext>
            </a:extLst>
          </p:cNvPr>
          <p:cNvSpPr/>
          <p:nvPr/>
        </p:nvSpPr>
        <p:spPr>
          <a:xfrm>
            <a:off x="2899955" y="2300088"/>
            <a:ext cx="1916921" cy="440769"/>
          </a:xfrm>
          <a:prstGeom prst="snip2DiagRect">
            <a:avLst/>
          </a:prstGeom>
          <a:solidFill>
            <a:schemeClr val="tx2">
              <a:lumMod val="40000"/>
              <a:lumOff val="60000"/>
            </a:schemeClr>
          </a:solidFill>
          <a:ln w="12700" cmpd="tri">
            <a:solidFill>
              <a:schemeClr val="bg1">
                <a:lumMod val="50000"/>
              </a:schemeClr>
            </a:solidFill>
            <a:prstDash val="soli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solidFill>
                  <a:schemeClr val="tx1"/>
                </a:solidFill>
              </a:rPr>
              <a:t>Sample</a:t>
            </a:r>
          </a:p>
        </p:txBody>
      </p:sp>
      <p:graphicFrame>
        <p:nvGraphicFramePr>
          <p:cNvPr id="7" name="Object 5">
            <a:extLst>
              <a:ext uri="{FF2B5EF4-FFF2-40B4-BE49-F238E27FC236}">
                <a16:creationId xmlns:a16="http://schemas.microsoft.com/office/drawing/2014/main" id="{15A00337-1AEE-621A-A7A6-B859FED5761D}"/>
              </a:ext>
            </a:extLst>
          </p:cNvPr>
          <p:cNvGraphicFramePr>
            <a:graphicFrameLocks noChangeAspect="1"/>
          </p:cNvGraphicFramePr>
          <p:nvPr>
            <p:extLst>
              <p:ext uri="{D42A27DB-BD31-4B8C-83A1-F6EECF244321}">
                <p14:modId xmlns:p14="http://schemas.microsoft.com/office/powerpoint/2010/main" val="2096165358"/>
              </p:ext>
            </p:extLst>
          </p:nvPr>
        </p:nvGraphicFramePr>
        <p:xfrm>
          <a:off x="2696311" y="3311195"/>
          <a:ext cx="306818" cy="388970"/>
        </p:xfrm>
        <a:graphic>
          <a:graphicData uri="http://schemas.openxmlformats.org/presentationml/2006/ole">
            <mc:AlternateContent xmlns:mc="http://schemas.openxmlformats.org/markup-compatibility/2006">
              <mc:Choice xmlns:v="urn:schemas-microsoft-com:vml" Requires="v">
                <p:oleObj name="Equation" r:id="rId4" imgW="139700" imgH="177800" progId="Equation.3">
                  <p:embed/>
                </p:oleObj>
              </mc:Choice>
              <mc:Fallback>
                <p:oleObj name="Equation" r:id="rId4" imgW="139700" imgH="177800" progId="Equation.3">
                  <p:embed/>
                  <p:pic>
                    <p:nvPicPr>
                      <p:cNvPr id="188" name="Object 5">
                        <a:extLst>
                          <a:ext uri="{FF2B5EF4-FFF2-40B4-BE49-F238E27FC236}">
                            <a16:creationId xmlns:a16="http://schemas.microsoft.com/office/drawing/2014/main" id="{6E551AF5-67DA-7278-39C1-31B3F9D489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6311" y="3311195"/>
                        <a:ext cx="306818" cy="388970"/>
                      </a:xfrm>
                      <a:prstGeom prst="rect">
                        <a:avLst/>
                      </a:prstGeom>
                      <a:noFill/>
                    </p:spPr>
                  </p:pic>
                </p:oleObj>
              </mc:Fallback>
            </mc:AlternateContent>
          </a:graphicData>
        </a:graphic>
      </p:graphicFrame>
      <p:graphicFrame>
        <p:nvGraphicFramePr>
          <p:cNvPr id="8" name="Object 6">
            <a:extLst>
              <a:ext uri="{FF2B5EF4-FFF2-40B4-BE49-F238E27FC236}">
                <a16:creationId xmlns:a16="http://schemas.microsoft.com/office/drawing/2014/main" id="{6AB1895B-EB2A-E772-E85D-1FDBE7C5C8E8}"/>
              </a:ext>
            </a:extLst>
          </p:cNvPr>
          <p:cNvGraphicFramePr>
            <a:graphicFrameLocks noChangeAspect="1"/>
          </p:cNvGraphicFramePr>
          <p:nvPr>
            <p:extLst>
              <p:ext uri="{D42A27DB-BD31-4B8C-83A1-F6EECF244321}">
                <p14:modId xmlns:p14="http://schemas.microsoft.com/office/powerpoint/2010/main" val="3709056932"/>
              </p:ext>
            </p:extLst>
          </p:nvPr>
        </p:nvGraphicFramePr>
        <p:xfrm>
          <a:off x="5108261" y="3180146"/>
          <a:ext cx="196163" cy="276640"/>
        </p:xfrm>
        <a:graphic>
          <a:graphicData uri="http://schemas.openxmlformats.org/presentationml/2006/ole">
            <mc:AlternateContent xmlns:mc="http://schemas.openxmlformats.org/markup-compatibility/2006">
              <mc:Choice xmlns:v="urn:schemas-microsoft-com:vml" Requires="v">
                <p:oleObj name="Equation" r:id="rId6" imgW="88900" imgH="127000" progId="Equation.3">
                  <p:embed/>
                </p:oleObj>
              </mc:Choice>
              <mc:Fallback>
                <p:oleObj name="Equation" r:id="rId6" imgW="88900" imgH="127000" progId="Equation.3">
                  <p:embed/>
                  <p:pic>
                    <p:nvPicPr>
                      <p:cNvPr id="189" name="Object 6">
                        <a:extLst>
                          <a:ext uri="{FF2B5EF4-FFF2-40B4-BE49-F238E27FC236}">
                            <a16:creationId xmlns:a16="http://schemas.microsoft.com/office/drawing/2014/main" id="{CC040699-9444-A1EC-EE08-6A25C81C8D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8261" y="3180146"/>
                        <a:ext cx="196163" cy="276640"/>
                      </a:xfrm>
                      <a:prstGeom prst="rect">
                        <a:avLst/>
                      </a:prstGeom>
                      <a:noFill/>
                    </p:spPr>
                  </p:pic>
                </p:oleObj>
              </mc:Fallback>
            </mc:AlternateContent>
          </a:graphicData>
        </a:graphic>
      </p:graphicFrame>
      <p:sp>
        <p:nvSpPr>
          <p:cNvPr id="9" name="TextBox 8">
            <a:extLst>
              <a:ext uri="{FF2B5EF4-FFF2-40B4-BE49-F238E27FC236}">
                <a16:creationId xmlns:a16="http://schemas.microsoft.com/office/drawing/2014/main" id="{012C0F2D-5D19-D125-29B8-97669879432E}"/>
              </a:ext>
            </a:extLst>
          </p:cNvPr>
          <p:cNvSpPr txBox="1"/>
          <p:nvPr/>
        </p:nvSpPr>
        <p:spPr>
          <a:xfrm>
            <a:off x="2776175" y="4796753"/>
            <a:ext cx="2080785" cy="646331"/>
          </a:xfrm>
          <a:prstGeom prst="rect">
            <a:avLst/>
          </a:prstGeom>
          <a:solidFill>
            <a:schemeClr val="tx2">
              <a:lumMod val="40000"/>
              <a:lumOff val="60000"/>
            </a:schemeClr>
          </a:solidFill>
          <a:ln w="12700" cmpd="tri">
            <a:solidFill>
              <a:schemeClr val="bg1">
                <a:lumMod val="50000"/>
              </a:schemeClr>
            </a:solidFill>
            <a:prstDash val="soli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defPPr>
              <a:defRPr lang="en-US"/>
            </a:defPPr>
            <a:lvl1pPr algn="ctr">
              <a:defRPr sz="1400" i="1">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US" sz="1800" i="0" dirty="0"/>
              <a:t>Pulsed Neutron Beam</a:t>
            </a:r>
          </a:p>
        </p:txBody>
      </p:sp>
      <p:sp>
        <p:nvSpPr>
          <p:cNvPr id="11" name="Snip Diagonal Corner Rectangle 68">
            <a:extLst>
              <a:ext uri="{FF2B5EF4-FFF2-40B4-BE49-F238E27FC236}">
                <a16:creationId xmlns:a16="http://schemas.microsoft.com/office/drawing/2014/main" id="{4B001A60-4D67-59C4-62E3-D29332565F4C}"/>
              </a:ext>
            </a:extLst>
          </p:cNvPr>
          <p:cNvSpPr/>
          <p:nvPr/>
        </p:nvSpPr>
        <p:spPr>
          <a:xfrm>
            <a:off x="970721" y="2280898"/>
            <a:ext cx="1805454" cy="440769"/>
          </a:xfrm>
          <a:prstGeom prst="snip2DiagRect">
            <a:avLst/>
          </a:prstGeom>
          <a:solidFill>
            <a:schemeClr val="tx2">
              <a:lumMod val="40000"/>
              <a:lumOff val="60000"/>
            </a:schemeClr>
          </a:solidFill>
          <a:ln w="12700" cmpd="tri">
            <a:solidFill>
              <a:schemeClr val="bg1">
                <a:lumMod val="50000"/>
              </a:schemeClr>
            </a:solidFill>
            <a:prstDash val="soli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t>Slit System</a:t>
            </a:r>
          </a:p>
        </p:txBody>
      </p:sp>
      <p:cxnSp>
        <p:nvCxnSpPr>
          <p:cNvPr id="12" name="Straight Connector 11">
            <a:extLst>
              <a:ext uri="{FF2B5EF4-FFF2-40B4-BE49-F238E27FC236}">
                <a16:creationId xmlns:a16="http://schemas.microsoft.com/office/drawing/2014/main" id="{07AE24FC-6B6F-CA75-DC6F-DD6A552F3B33}"/>
              </a:ext>
            </a:extLst>
          </p:cNvPr>
          <p:cNvCxnSpPr>
            <a:cxnSpLocks/>
            <a:stCxn id="11" idx="1"/>
          </p:cNvCxnSpPr>
          <p:nvPr/>
        </p:nvCxnSpPr>
        <p:spPr>
          <a:xfrm>
            <a:off x="1873448" y="2721667"/>
            <a:ext cx="159421" cy="536349"/>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393D91-9EFE-A244-B0AB-88695E717849}"/>
              </a:ext>
            </a:extLst>
          </p:cNvPr>
          <p:cNvCxnSpPr/>
          <p:nvPr/>
        </p:nvCxnSpPr>
        <p:spPr>
          <a:xfrm>
            <a:off x="2032869" y="3258016"/>
            <a:ext cx="0" cy="376880"/>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91F0AF3C-D0EB-770F-256F-37F0EA43A5A2}"/>
              </a:ext>
            </a:extLst>
          </p:cNvPr>
          <p:cNvCxnSpPr/>
          <p:nvPr/>
        </p:nvCxnSpPr>
        <p:spPr>
          <a:xfrm>
            <a:off x="2032869" y="4004802"/>
            <a:ext cx="0" cy="376880"/>
          </a:xfrm>
          <a:prstGeom prst="line">
            <a:avLst/>
          </a:prstGeom>
          <a:ln w="57150"/>
        </p:spPr>
        <p:style>
          <a:lnRef idx="1">
            <a:schemeClr val="dk1"/>
          </a:lnRef>
          <a:fillRef idx="0">
            <a:schemeClr val="dk1"/>
          </a:fillRef>
          <a:effectRef idx="0">
            <a:schemeClr val="dk1"/>
          </a:effectRef>
          <a:fontRef idx="minor">
            <a:schemeClr val="tx1"/>
          </a:fontRef>
        </p:style>
      </p:cxnSp>
      <p:sp>
        <p:nvSpPr>
          <p:cNvPr id="15" name="Arrow: Curved Right 48">
            <a:extLst>
              <a:ext uri="{FF2B5EF4-FFF2-40B4-BE49-F238E27FC236}">
                <a16:creationId xmlns:a16="http://schemas.microsoft.com/office/drawing/2014/main" id="{B1A3DBEF-D6D3-3968-4C7B-EC2EA1EF7492}"/>
              </a:ext>
            </a:extLst>
          </p:cNvPr>
          <p:cNvSpPr/>
          <p:nvPr/>
        </p:nvSpPr>
        <p:spPr>
          <a:xfrm>
            <a:off x="3547264" y="2807040"/>
            <a:ext cx="650124" cy="307282"/>
          </a:xfrm>
          <a:prstGeom prst="curvedRightArrow">
            <a:avLst/>
          </a:prstGeom>
          <a:solidFill>
            <a:srgbClr val="FF0000"/>
          </a:solidFill>
          <a:ln>
            <a:solidFill>
              <a:schemeClr val="accent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100" dirty="0">
              <a:solidFill>
                <a:schemeClr val="tx1"/>
              </a:solidFill>
            </a:endParaRPr>
          </a:p>
        </p:txBody>
      </p:sp>
      <p:pic>
        <p:nvPicPr>
          <p:cNvPr id="16" name="Graphic 15" descr="Atom with solid fill">
            <a:extLst>
              <a:ext uri="{FF2B5EF4-FFF2-40B4-BE49-F238E27FC236}">
                <a16:creationId xmlns:a16="http://schemas.microsoft.com/office/drawing/2014/main" id="{24667F07-1588-0900-BF13-40D7AF02D1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2424" y="3167491"/>
            <a:ext cx="1287628" cy="1287628"/>
          </a:xfrm>
          <a:prstGeom prst="rect">
            <a:avLst/>
          </a:prstGeom>
        </p:spPr>
      </p:pic>
      <p:sp>
        <p:nvSpPr>
          <p:cNvPr id="17" name="Rectangle 16">
            <a:extLst>
              <a:ext uri="{FF2B5EF4-FFF2-40B4-BE49-F238E27FC236}">
                <a16:creationId xmlns:a16="http://schemas.microsoft.com/office/drawing/2014/main" id="{31CA29DD-3C82-B40F-600E-8733A4A3A108}"/>
              </a:ext>
            </a:extLst>
          </p:cNvPr>
          <p:cNvSpPr/>
          <p:nvPr/>
        </p:nvSpPr>
        <p:spPr>
          <a:xfrm>
            <a:off x="704245" y="4811233"/>
            <a:ext cx="1574355" cy="646331"/>
          </a:xfrm>
          <a:prstGeom prst="rect">
            <a:avLst/>
          </a:prstGeom>
          <a:solidFill>
            <a:schemeClr val="tx2">
              <a:lumMod val="40000"/>
              <a:lumOff val="60000"/>
            </a:schemeClr>
          </a:solidFill>
          <a:ln w="12700" cmpd="tri">
            <a:solidFill>
              <a:schemeClr val="bg1">
                <a:lumMod val="50000"/>
              </a:schemeClr>
            </a:solidFill>
            <a:prstDash val="soli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dirty="0">
                <a:solidFill>
                  <a:schemeClr val="dk1"/>
                </a:solidFill>
              </a:rPr>
              <a:t>Neutron Source</a:t>
            </a:r>
          </a:p>
        </p:txBody>
      </p:sp>
      <p:grpSp>
        <p:nvGrpSpPr>
          <p:cNvPr id="45" name="Picture 3">
            <a:extLst>
              <a:ext uri="{FF2B5EF4-FFF2-40B4-BE49-F238E27FC236}">
                <a16:creationId xmlns:a16="http://schemas.microsoft.com/office/drawing/2014/main" id="{D654F333-5823-467C-0553-81D9715CDA50}"/>
              </a:ext>
            </a:extLst>
          </p:cNvPr>
          <p:cNvGrpSpPr/>
          <p:nvPr/>
        </p:nvGrpSpPr>
        <p:grpSpPr>
          <a:xfrm>
            <a:off x="10482941" y="2064907"/>
            <a:ext cx="784836" cy="2356116"/>
            <a:chOff x="10482941" y="2064907"/>
            <a:chExt cx="784836" cy="2356116"/>
          </a:xfrm>
        </p:grpSpPr>
        <p:pic>
          <p:nvPicPr>
            <p:cNvPr id="46" name="Picture 45">
              <a:extLst>
                <a:ext uri="{FF2B5EF4-FFF2-40B4-BE49-F238E27FC236}">
                  <a16:creationId xmlns:a16="http://schemas.microsoft.com/office/drawing/2014/main" id="{2793EBB6-18B5-CBCB-E14C-E80205E9001A}"/>
                </a:ext>
              </a:extLst>
            </p:cNvPr>
            <p:cNvPicPr>
              <a:picLocks noChangeAspect="1"/>
            </p:cNvPicPr>
            <p:nvPr/>
          </p:nvPicPr>
          <p:blipFill>
            <a:blip r:embed="rId10">
              <a:grayscl/>
            </a:blip>
            <a:stretch>
              <a:fillRect/>
            </a:stretch>
          </p:blipFill>
          <p:spPr>
            <a:xfrm>
              <a:off x="10482941" y="26707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47" name="Picture 46">
              <a:extLst>
                <a:ext uri="{FF2B5EF4-FFF2-40B4-BE49-F238E27FC236}">
                  <a16:creationId xmlns:a16="http://schemas.microsoft.com/office/drawing/2014/main" id="{22653435-B4E0-C899-F9A3-081888091EE1}"/>
                </a:ext>
              </a:extLst>
            </p:cNvPr>
            <p:cNvPicPr>
              <a:picLocks noChangeAspect="1"/>
            </p:cNvPicPr>
            <p:nvPr/>
          </p:nvPicPr>
          <p:blipFill>
            <a:blip r:embed="rId11">
              <a:grayscl/>
            </a:blip>
            <a:stretch>
              <a:fillRect/>
            </a:stretch>
          </p:blipFill>
          <p:spPr>
            <a:xfrm>
              <a:off x="10482941" y="36612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48" name="Picture 47">
              <a:extLst>
                <a:ext uri="{FF2B5EF4-FFF2-40B4-BE49-F238E27FC236}">
                  <a16:creationId xmlns:a16="http://schemas.microsoft.com/office/drawing/2014/main" id="{7B21CD04-E56F-73C9-583A-707FD2EDBE19}"/>
                </a:ext>
              </a:extLst>
            </p:cNvPr>
            <p:cNvPicPr>
              <a:picLocks noChangeAspect="1"/>
            </p:cNvPicPr>
            <p:nvPr/>
          </p:nvPicPr>
          <p:blipFill>
            <a:blip r:embed="rId12">
              <a:grayscl/>
            </a:blip>
            <a:stretch>
              <a:fillRect/>
            </a:stretch>
          </p:blipFill>
          <p:spPr>
            <a:xfrm>
              <a:off x="10482941" y="36612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49" name="Picture 48">
              <a:extLst>
                <a:ext uri="{FF2B5EF4-FFF2-40B4-BE49-F238E27FC236}">
                  <a16:creationId xmlns:a16="http://schemas.microsoft.com/office/drawing/2014/main" id="{4922108E-C625-7405-06F9-6E9780F66202}"/>
                </a:ext>
              </a:extLst>
            </p:cNvPr>
            <p:cNvPicPr>
              <a:picLocks noChangeAspect="1"/>
            </p:cNvPicPr>
            <p:nvPr/>
          </p:nvPicPr>
          <p:blipFill>
            <a:blip r:embed="rId13">
              <a:grayscl/>
            </a:blip>
            <a:stretch>
              <a:fillRect/>
            </a:stretch>
          </p:blipFill>
          <p:spPr>
            <a:xfrm>
              <a:off x="10482941" y="26707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50" name="Picture 49">
              <a:extLst>
                <a:ext uri="{FF2B5EF4-FFF2-40B4-BE49-F238E27FC236}">
                  <a16:creationId xmlns:a16="http://schemas.microsoft.com/office/drawing/2014/main" id="{3CCCB253-8A90-4C79-22AA-A1A300658335}"/>
                </a:ext>
              </a:extLst>
            </p:cNvPr>
            <p:cNvPicPr>
              <a:picLocks noChangeAspect="1"/>
            </p:cNvPicPr>
            <p:nvPr/>
          </p:nvPicPr>
          <p:blipFill>
            <a:blip r:embed="rId14">
              <a:grayscl/>
            </a:blip>
            <a:stretch>
              <a:fillRect/>
            </a:stretch>
          </p:blipFill>
          <p:spPr>
            <a:xfrm>
              <a:off x="10791098" y="26034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51" name="Picture 50">
              <a:extLst>
                <a:ext uri="{FF2B5EF4-FFF2-40B4-BE49-F238E27FC236}">
                  <a16:creationId xmlns:a16="http://schemas.microsoft.com/office/drawing/2014/main" id="{C71D7C50-A866-13B6-76A7-9A4D8494D588}"/>
                </a:ext>
              </a:extLst>
            </p:cNvPr>
            <p:cNvPicPr>
              <a:picLocks noChangeAspect="1"/>
            </p:cNvPicPr>
            <p:nvPr/>
          </p:nvPicPr>
          <p:blipFill>
            <a:blip r:embed="rId15">
              <a:grayscl/>
            </a:blip>
            <a:stretch>
              <a:fillRect/>
            </a:stretch>
          </p:blipFill>
          <p:spPr>
            <a:xfrm>
              <a:off x="10482941" y="20649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pic>
          <p:nvPicPr>
            <p:cNvPr id="52" name="Picture 51">
              <a:extLst>
                <a:ext uri="{FF2B5EF4-FFF2-40B4-BE49-F238E27FC236}">
                  <a16:creationId xmlns:a16="http://schemas.microsoft.com/office/drawing/2014/main" id="{FD17392C-B342-A86F-56D3-857CA2AC8965}"/>
                </a:ext>
              </a:extLst>
            </p:cNvPr>
            <p:cNvPicPr>
              <a:picLocks noChangeAspect="1"/>
            </p:cNvPicPr>
            <p:nvPr/>
          </p:nvPicPr>
          <p:blipFill>
            <a:blip r:embed="rId16">
              <a:grayscl/>
            </a:blip>
            <a:stretch>
              <a:fillRect/>
            </a:stretch>
          </p:blipFill>
          <p:spPr>
            <a:xfrm>
              <a:off x="10791098" y="26034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53" name="Picture 52">
              <a:extLst>
                <a:ext uri="{FF2B5EF4-FFF2-40B4-BE49-F238E27FC236}">
                  <a16:creationId xmlns:a16="http://schemas.microsoft.com/office/drawing/2014/main" id="{BA0C3A11-D380-474B-12D0-AB9D9810B5DE}"/>
                </a:ext>
              </a:extLst>
            </p:cNvPr>
            <p:cNvPicPr>
              <a:picLocks noChangeAspect="1"/>
            </p:cNvPicPr>
            <p:nvPr/>
          </p:nvPicPr>
          <p:blipFill>
            <a:blip r:embed="rId17">
              <a:grayscl/>
            </a:blip>
            <a:stretch>
              <a:fillRect/>
            </a:stretch>
          </p:blipFill>
          <p:spPr>
            <a:xfrm>
              <a:off x="10482941" y="20649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grpSp>
      <p:sp>
        <p:nvSpPr>
          <p:cNvPr id="19" name="Rectangle 18">
            <a:extLst>
              <a:ext uri="{FF2B5EF4-FFF2-40B4-BE49-F238E27FC236}">
                <a16:creationId xmlns:a16="http://schemas.microsoft.com/office/drawing/2014/main" id="{DA948CC5-8EFF-5CB2-4646-FFF3D5BC8BD3}"/>
              </a:ext>
            </a:extLst>
          </p:cNvPr>
          <p:cNvSpPr/>
          <p:nvPr/>
        </p:nvSpPr>
        <p:spPr>
          <a:xfrm>
            <a:off x="8098383" y="3387820"/>
            <a:ext cx="1867715" cy="1233964"/>
          </a:xfrm>
          <a:prstGeom prst="rect">
            <a:avLst/>
          </a:prstGeom>
          <a:solidFill>
            <a:schemeClr val="accent6">
              <a:lumMod val="40000"/>
              <a:lumOff val="60000"/>
            </a:schemeClr>
          </a:solidFill>
          <a:ln w="12700" cmpd="tri">
            <a:solidFill>
              <a:schemeClr val="bg1">
                <a:lumMod val="50000"/>
              </a:schemeClr>
            </a:solidFill>
            <a:prstDash val="soli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normAutofit/>
          </a:bodyPr>
          <a:lstStyle/>
          <a:p>
            <a:pPr algn="ctr"/>
            <a:r>
              <a:rPr lang="en-US" b="1" dirty="0">
                <a:solidFill>
                  <a:schemeClr val="tx1"/>
                </a:solidFill>
              </a:rPr>
              <a:t>CT Reconstruction Algorithm</a:t>
            </a:r>
          </a:p>
        </p:txBody>
      </p:sp>
      <p:sp>
        <p:nvSpPr>
          <p:cNvPr id="20" name="Right Arrow 19">
            <a:extLst>
              <a:ext uri="{FF2B5EF4-FFF2-40B4-BE49-F238E27FC236}">
                <a16:creationId xmlns:a16="http://schemas.microsoft.com/office/drawing/2014/main" id="{9C1F19A8-8B9E-8422-B791-DBC1B6DB0B4B}"/>
              </a:ext>
            </a:extLst>
          </p:cNvPr>
          <p:cNvSpPr/>
          <p:nvPr/>
        </p:nvSpPr>
        <p:spPr>
          <a:xfrm>
            <a:off x="6982636" y="3821074"/>
            <a:ext cx="977989"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TextBox 20">
            <a:extLst>
              <a:ext uri="{FF2B5EF4-FFF2-40B4-BE49-F238E27FC236}">
                <a16:creationId xmlns:a16="http://schemas.microsoft.com/office/drawing/2014/main" id="{95FEE21E-6F7B-3E73-799A-16B303FC7F74}"/>
              </a:ext>
            </a:extLst>
          </p:cNvPr>
          <p:cNvSpPr txBox="1"/>
          <p:nvPr/>
        </p:nvSpPr>
        <p:spPr>
          <a:xfrm>
            <a:off x="6591034" y="3451742"/>
            <a:ext cx="1744753" cy="369332"/>
          </a:xfrm>
          <a:prstGeom prst="rect">
            <a:avLst/>
          </a:prstGeom>
          <a:noFill/>
        </p:spPr>
        <p:txBody>
          <a:bodyPr wrap="square" rtlCol="0">
            <a:spAutoFit/>
          </a:bodyPr>
          <a:lstStyle/>
          <a:p>
            <a:pPr algn="ctr"/>
            <a:r>
              <a:rPr lang="en-US" b="1" i="1" dirty="0">
                <a:solidFill>
                  <a:schemeClr val="dk1"/>
                </a:solidFill>
                <a:latin typeface="+mn-lt"/>
                <a:cs typeface="+mn-cs"/>
              </a:rPr>
              <a:t>Sinogram</a:t>
            </a:r>
          </a:p>
        </p:txBody>
      </p:sp>
      <p:sp>
        <p:nvSpPr>
          <p:cNvPr id="23" name="Cube 22">
            <a:extLst>
              <a:ext uri="{FF2B5EF4-FFF2-40B4-BE49-F238E27FC236}">
                <a16:creationId xmlns:a16="http://schemas.microsoft.com/office/drawing/2014/main" id="{EBAD841A-DF38-51C2-EDF2-788692D322FE}"/>
              </a:ext>
            </a:extLst>
          </p:cNvPr>
          <p:cNvSpPr/>
          <p:nvPr/>
        </p:nvSpPr>
        <p:spPr>
          <a:xfrm rot="16200000">
            <a:off x="4738930" y="3614705"/>
            <a:ext cx="2009594" cy="650125"/>
          </a:xfrm>
          <a:prstGeom prst="cube">
            <a:avLst>
              <a:gd name="adj" fmla="val 94060"/>
            </a:avLst>
          </a:prstGeom>
          <a:pattFill prst="smGrid">
            <a:fgClr>
              <a:schemeClr val="tx1">
                <a:lumMod val="65000"/>
                <a:lumOff val="35000"/>
              </a:schemeClr>
            </a:fgClr>
            <a:bgClr>
              <a:schemeClr val="bg1">
                <a:lumMod val="85000"/>
              </a:schemeClr>
            </a:bgClr>
          </a:patt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a:endParaRPr lang="en-US" sz="1100">
              <a:solidFill>
                <a:prstClr val="white"/>
              </a:solidFill>
              <a:latin typeface="Arial"/>
            </a:endParaRPr>
          </a:p>
        </p:txBody>
      </p:sp>
      <p:grpSp>
        <p:nvGrpSpPr>
          <p:cNvPr id="24" name="Group 23">
            <a:extLst>
              <a:ext uri="{FF2B5EF4-FFF2-40B4-BE49-F238E27FC236}">
                <a16:creationId xmlns:a16="http://schemas.microsoft.com/office/drawing/2014/main" id="{A6A3638B-3A90-5A01-86CD-E80229F43636}"/>
              </a:ext>
            </a:extLst>
          </p:cNvPr>
          <p:cNvGrpSpPr/>
          <p:nvPr/>
        </p:nvGrpSpPr>
        <p:grpSpPr>
          <a:xfrm>
            <a:off x="2206715" y="3600817"/>
            <a:ext cx="3303402" cy="443082"/>
            <a:chOff x="3541341" y="5081079"/>
            <a:chExt cx="2345888" cy="689445"/>
          </a:xfrm>
        </p:grpSpPr>
        <p:cxnSp>
          <p:nvCxnSpPr>
            <p:cNvPr id="25" name="Straight Connector 24">
              <a:extLst>
                <a:ext uri="{FF2B5EF4-FFF2-40B4-BE49-F238E27FC236}">
                  <a16:creationId xmlns:a16="http://schemas.microsoft.com/office/drawing/2014/main" id="{D97C560D-E66A-1593-6598-6ED5791D105A}"/>
                </a:ext>
              </a:extLst>
            </p:cNvPr>
            <p:cNvCxnSpPr>
              <a:cxnSpLocks/>
            </p:cNvCxnSpPr>
            <p:nvPr/>
          </p:nvCxnSpPr>
          <p:spPr>
            <a:xfrm>
              <a:off x="3541341" y="5081079"/>
              <a:ext cx="2345888" cy="0"/>
            </a:xfrm>
            <a:prstGeom prst="line">
              <a:avLst/>
            </a:prstGeom>
            <a:ln w="38100" cap="flat" cmpd="sng" algn="ctr">
              <a:solidFill>
                <a:srgbClr val="FF0000"/>
              </a:solidFill>
              <a:prstDash val="lgDash"/>
              <a:round/>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8B9185-9249-EDA9-02F5-FAE242F04DE9}"/>
                </a:ext>
              </a:extLst>
            </p:cNvPr>
            <p:cNvCxnSpPr>
              <a:cxnSpLocks/>
            </p:cNvCxnSpPr>
            <p:nvPr/>
          </p:nvCxnSpPr>
          <p:spPr>
            <a:xfrm>
              <a:off x="3541341" y="5253440"/>
              <a:ext cx="2345888" cy="0"/>
            </a:xfrm>
            <a:prstGeom prst="line">
              <a:avLst/>
            </a:prstGeom>
            <a:ln w="38100" cap="flat" cmpd="sng" algn="ctr">
              <a:solidFill>
                <a:srgbClr val="FF0000"/>
              </a:solidFill>
              <a:prstDash val="lgDash"/>
              <a:round/>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26162F2-F4D8-3F04-E9A2-CCA3F2BD61D2}"/>
                </a:ext>
              </a:extLst>
            </p:cNvPr>
            <p:cNvCxnSpPr>
              <a:cxnSpLocks/>
            </p:cNvCxnSpPr>
            <p:nvPr/>
          </p:nvCxnSpPr>
          <p:spPr>
            <a:xfrm>
              <a:off x="3541341" y="5425801"/>
              <a:ext cx="2345888" cy="0"/>
            </a:xfrm>
            <a:prstGeom prst="line">
              <a:avLst/>
            </a:prstGeom>
            <a:ln w="38100" cap="flat" cmpd="sng" algn="ctr">
              <a:solidFill>
                <a:srgbClr val="FF0000"/>
              </a:solidFill>
              <a:prstDash val="lgDash"/>
              <a:round/>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E7BE08-24DA-0F4F-3DAF-D57E7DAA2EC5}"/>
                </a:ext>
              </a:extLst>
            </p:cNvPr>
            <p:cNvCxnSpPr>
              <a:cxnSpLocks/>
            </p:cNvCxnSpPr>
            <p:nvPr/>
          </p:nvCxnSpPr>
          <p:spPr>
            <a:xfrm>
              <a:off x="3541341" y="5598162"/>
              <a:ext cx="2345888" cy="0"/>
            </a:xfrm>
            <a:prstGeom prst="line">
              <a:avLst/>
            </a:prstGeom>
            <a:ln w="38100" cap="flat" cmpd="sng" algn="ctr">
              <a:solidFill>
                <a:srgbClr val="FF0000"/>
              </a:solidFill>
              <a:prstDash val="lgDash"/>
              <a:round/>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0FA15A-94F0-D7E3-D08C-222F3195E821}"/>
                </a:ext>
              </a:extLst>
            </p:cNvPr>
            <p:cNvCxnSpPr>
              <a:cxnSpLocks/>
            </p:cNvCxnSpPr>
            <p:nvPr/>
          </p:nvCxnSpPr>
          <p:spPr>
            <a:xfrm>
              <a:off x="3541341" y="5770524"/>
              <a:ext cx="2345888" cy="0"/>
            </a:xfrm>
            <a:prstGeom prst="line">
              <a:avLst/>
            </a:prstGeom>
            <a:ln w="38100" cap="flat" cmpd="sng" algn="ctr">
              <a:solidFill>
                <a:srgbClr val="FF0000"/>
              </a:solidFill>
              <a:prstDash val="lgDash"/>
              <a:round/>
              <a:headEnd type="none" w="med" len="med"/>
              <a:tailEnd type="triangle" w="sm" len="med"/>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2EC3C12D-F35A-4DEF-B066-9BE426B7D25D}"/>
              </a:ext>
            </a:extLst>
          </p:cNvPr>
          <p:cNvSpPr txBox="1"/>
          <p:nvPr/>
        </p:nvSpPr>
        <p:spPr>
          <a:xfrm rot="5400000">
            <a:off x="5069499" y="4024521"/>
            <a:ext cx="2342490" cy="337442"/>
          </a:xfrm>
          <a:prstGeom prst="rect">
            <a:avLst/>
          </a:prstGeom>
          <a:solidFill>
            <a:schemeClr val="tx2">
              <a:lumMod val="40000"/>
              <a:lumOff val="60000"/>
            </a:schemeClr>
          </a:solidFill>
          <a:ln w="12700" cmpd="tri">
            <a:solidFill>
              <a:schemeClr val="bg1">
                <a:lumMod val="50000"/>
              </a:schemeClr>
            </a:solidFill>
            <a:prstDash val="soli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rtlCol="0" anchor="ctr">
            <a:noAutofit/>
          </a:bodyPr>
          <a:lstStyle>
            <a:defPPr>
              <a:defRPr lang="en-US"/>
            </a:defPPr>
            <a:lvl1pPr algn="ctr">
              <a:defRPr sz="1400" i="1">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n-US" sz="1800" i="0" dirty="0"/>
              <a:t>MCP detector</a:t>
            </a:r>
          </a:p>
        </p:txBody>
      </p:sp>
      <p:sp>
        <p:nvSpPr>
          <p:cNvPr id="31" name="Title 30">
            <a:extLst>
              <a:ext uri="{FF2B5EF4-FFF2-40B4-BE49-F238E27FC236}">
                <a16:creationId xmlns:a16="http://schemas.microsoft.com/office/drawing/2014/main" id="{D56C0932-427D-73B8-C872-EC2002F4630A}"/>
              </a:ext>
            </a:extLst>
          </p:cNvPr>
          <p:cNvSpPr>
            <a:spLocks noGrp="1"/>
          </p:cNvSpPr>
          <p:nvPr>
            <p:ph type="title"/>
          </p:nvPr>
        </p:nvSpPr>
        <p:spPr/>
        <p:txBody>
          <a:bodyPr/>
          <a:lstStyle/>
          <a:p>
            <a:r>
              <a:rPr lang="en-US" b="1" dirty="0"/>
              <a:t>Hyperspectral Neutron CT</a:t>
            </a:r>
            <a:endParaRPr lang="en-US" dirty="0"/>
          </a:p>
        </p:txBody>
      </p:sp>
      <p:grpSp>
        <p:nvGrpSpPr>
          <p:cNvPr id="54" name="Picture 3">
            <a:extLst>
              <a:ext uri="{FF2B5EF4-FFF2-40B4-BE49-F238E27FC236}">
                <a16:creationId xmlns:a16="http://schemas.microsoft.com/office/drawing/2014/main" id="{B6C51BA7-B2CC-B8C0-A4BC-3AEF5A8B2789}"/>
              </a:ext>
            </a:extLst>
          </p:cNvPr>
          <p:cNvGrpSpPr/>
          <p:nvPr/>
        </p:nvGrpSpPr>
        <p:grpSpPr>
          <a:xfrm>
            <a:off x="10635341" y="2217307"/>
            <a:ext cx="784836" cy="2356116"/>
            <a:chOff x="10635341" y="2217307"/>
            <a:chExt cx="784836" cy="2356116"/>
          </a:xfrm>
        </p:grpSpPr>
        <p:pic>
          <p:nvPicPr>
            <p:cNvPr id="55" name="Picture 54">
              <a:extLst>
                <a:ext uri="{FF2B5EF4-FFF2-40B4-BE49-F238E27FC236}">
                  <a16:creationId xmlns:a16="http://schemas.microsoft.com/office/drawing/2014/main" id="{847DBDC9-AA5A-1537-2687-D857D2DBF7EB}"/>
                </a:ext>
              </a:extLst>
            </p:cNvPr>
            <p:cNvPicPr>
              <a:picLocks noChangeAspect="1"/>
            </p:cNvPicPr>
            <p:nvPr/>
          </p:nvPicPr>
          <p:blipFill>
            <a:blip r:embed="rId10">
              <a:duotone>
                <a:prstClr val="black"/>
                <a:schemeClr val="accent1">
                  <a:tint val="45000"/>
                  <a:satMod val="400000"/>
                </a:schemeClr>
              </a:duotone>
            </a:blip>
            <a:stretch>
              <a:fillRect/>
            </a:stretch>
          </p:blipFill>
          <p:spPr>
            <a:xfrm>
              <a:off x="10635341" y="28231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56" name="Picture 55">
              <a:extLst>
                <a:ext uri="{FF2B5EF4-FFF2-40B4-BE49-F238E27FC236}">
                  <a16:creationId xmlns:a16="http://schemas.microsoft.com/office/drawing/2014/main" id="{B098C897-8801-7FA0-A5A3-2E28C548971B}"/>
                </a:ext>
              </a:extLst>
            </p:cNvPr>
            <p:cNvPicPr>
              <a:picLocks noChangeAspect="1"/>
            </p:cNvPicPr>
            <p:nvPr/>
          </p:nvPicPr>
          <p:blipFill>
            <a:blip r:embed="rId11">
              <a:duotone>
                <a:prstClr val="black"/>
                <a:schemeClr val="accent1">
                  <a:tint val="45000"/>
                  <a:satMod val="400000"/>
                </a:schemeClr>
              </a:duotone>
            </a:blip>
            <a:stretch>
              <a:fillRect/>
            </a:stretch>
          </p:blipFill>
          <p:spPr>
            <a:xfrm>
              <a:off x="10635341" y="38136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57" name="Picture 56">
              <a:extLst>
                <a:ext uri="{FF2B5EF4-FFF2-40B4-BE49-F238E27FC236}">
                  <a16:creationId xmlns:a16="http://schemas.microsoft.com/office/drawing/2014/main" id="{CBFE4D78-EB03-9039-9ED7-C00579509D09}"/>
                </a:ext>
              </a:extLst>
            </p:cNvPr>
            <p:cNvPicPr>
              <a:picLocks noChangeAspect="1"/>
            </p:cNvPicPr>
            <p:nvPr/>
          </p:nvPicPr>
          <p:blipFill>
            <a:blip r:embed="rId12">
              <a:duotone>
                <a:prstClr val="black"/>
                <a:schemeClr val="accent1">
                  <a:tint val="45000"/>
                  <a:satMod val="400000"/>
                </a:schemeClr>
              </a:duotone>
            </a:blip>
            <a:stretch>
              <a:fillRect/>
            </a:stretch>
          </p:blipFill>
          <p:spPr>
            <a:xfrm>
              <a:off x="10635341" y="38136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58" name="Picture 57">
              <a:extLst>
                <a:ext uri="{FF2B5EF4-FFF2-40B4-BE49-F238E27FC236}">
                  <a16:creationId xmlns:a16="http://schemas.microsoft.com/office/drawing/2014/main" id="{0CC81705-D07C-5F9D-9FC6-7A771F6A47EB}"/>
                </a:ext>
              </a:extLst>
            </p:cNvPr>
            <p:cNvPicPr>
              <a:picLocks noChangeAspect="1"/>
            </p:cNvPicPr>
            <p:nvPr/>
          </p:nvPicPr>
          <p:blipFill>
            <a:blip r:embed="rId13">
              <a:duotone>
                <a:prstClr val="black"/>
                <a:schemeClr val="accent1">
                  <a:tint val="45000"/>
                  <a:satMod val="400000"/>
                </a:schemeClr>
              </a:duotone>
            </a:blip>
            <a:stretch>
              <a:fillRect/>
            </a:stretch>
          </p:blipFill>
          <p:spPr>
            <a:xfrm>
              <a:off x="10635341" y="28231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59" name="Picture 58">
              <a:extLst>
                <a:ext uri="{FF2B5EF4-FFF2-40B4-BE49-F238E27FC236}">
                  <a16:creationId xmlns:a16="http://schemas.microsoft.com/office/drawing/2014/main" id="{62594CC9-97FF-E829-BD45-5580E4724F24}"/>
                </a:ext>
              </a:extLst>
            </p:cNvPr>
            <p:cNvPicPr>
              <a:picLocks noChangeAspect="1"/>
            </p:cNvPicPr>
            <p:nvPr/>
          </p:nvPicPr>
          <p:blipFill>
            <a:blip r:embed="rId14">
              <a:duotone>
                <a:prstClr val="black"/>
                <a:schemeClr val="accent1">
                  <a:tint val="45000"/>
                  <a:satMod val="400000"/>
                </a:schemeClr>
              </a:duotone>
            </a:blip>
            <a:stretch>
              <a:fillRect/>
            </a:stretch>
          </p:blipFill>
          <p:spPr>
            <a:xfrm>
              <a:off x="10943498" y="27558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60" name="Picture 59">
              <a:extLst>
                <a:ext uri="{FF2B5EF4-FFF2-40B4-BE49-F238E27FC236}">
                  <a16:creationId xmlns:a16="http://schemas.microsoft.com/office/drawing/2014/main" id="{CB3ABF18-6469-2DD3-023F-FA18A69CCFCF}"/>
                </a:ext>
              </a:extLst>
            </p:cNvPr>
            <p:cNvPicPr>
              <a:picLocks noChangeAspect="1"/>
            </p:cNvPicPr>
            <p:nvPr/>
          </p:nvPicPr>
          <p:blipFill>
            <a:blip r:embed="rId15">
              <a:duotone>
                <a:prstClr val="black"/>
                <a:schemeClr val="accent1">
                  <a:tint val="45000"/>
                  <a:satMod val="400000"/>
                </a:schemeClr>
              </a:duotone>
            </a:blip>
            <a:stretch>
              <a:fillRect/>
            </a:stretch>
          </p:blipFill>
          <p:spPr>
            <a:xfrm>
              <a:off x="10635341" y="22173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pic>
          <p:nvPicPr>
            <p:cNvPr id="61" name="Picture 60">
              <a:extLst>
                <a:ext uri="{FF2B5EF4-FFF2-40B4-BE49-F238E27FC236}">
                  <a16:creationId xmlns:a16="http://schemas.microsoft.com/office/drawing/2014/main" id="{F5AA010A-B916-5088-A05D-597905F2EAF9}"/>
                </a:ext>
              </a:extLst>
            </p:cNvPr>
            <p:cNvPicPr>
              <a:picLocks noChangeAspect="1"/>
            </p:cNvPicPr>
            <p:nvPr/>
          </p:nvPicPr>
          <p:blipFill>
            <a:blip r:embed="rId16">
              <a:duotone>
                <a:prstClr val="black"/>
                <a:schemeClr val="accent1">
                  <a:tint val="45000"/>
                  <a:satMod val="400000"/>
                </a:schemeClr>
              </a:duotone>
            </a:blip>
            <a:stretch>
              <a:fillRect/>
            </a:stretch>
          </p:blipFill>
          <p:spPr>
            <a:xfrm>
              <a:off x="10943498" y="27558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62" name="Picture 61">
              <a:extLst>
                <a:ext uri="{FF2B5EF4-FFF2-40B4-BE49-F238E27FC236}">
                  <a16:creationId xmlns:a16="http://schemas.microsoft.com/office/drawing/2014/main" id="{33322E59-B042-7CD9-580C-95BEF3942695}"/>
                </a:ext>
              </a:extLst>
            </p:cNvPr>
            <p:cNvPicPr>
              <a:picLocks noChangeAspect="1"/>
            </p:cNvPicPr>
            <p:nvPr/>
          </p:nvPicPr>
          <p:blipFill>
            <a:blip r:embed="rId17">
              <a:duotone>
                <a:prstClr val="black"/>
                <a:schemeClr val="accent1">
                  <a:tint val="45000"/>
                  <a:satMod val="400000"/>
                </a:schemeClr>
              </a:duotone>
            </a:blip>
            <a:stretch>
              <a:fillRect/>
            </a:stretch>
          </p:blipFill>
          <p:spPr>
            <a:xfrm>
              <a:off x="10635341" y="22173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grpSp>
      <p:grpSp>
        <p:nvGrpSpPr>
          <p:cNvPr id="63" name="Picture 3">
            <a:extLst>
              <a:ext uri="{FF2B5EF4-FFF2-40B4-BE49-F238E27FC236}">
                <a16:creationId xmlns:a16="http://schemas.microsoft.com/office/drawing/2014/main" id="{46741D88-71EA-B0FF-879F-94D086A362B2}"/>
              </a:ext>
            </a:extLst>
          </p:cNvPr>
          <p:cNvGrpSpPr/>
          <p:nvPr/>
        </p:nvGrpSpPr>
        <p:grpSpPr>
          <a:xfrm>
            <a:off x="10787741" y="2369707"/>
            <a:ext cx="784836" cy="2356116"/>
            <a:chOff x="10787741" y="2369707"/>
            <a:chExt cx="784836" cy="2356116"/>
          </a:xfrm>
        </p:grpSpPr>
        <p:pic>
          <p:nvPicPr>
            <p:cNvPr id="64" name="Picture 63">
              <a:extLst>
                <a:ext uri="{FF2B5EF4-FFF2-40B4-BE49-F238E27FC236}">
                  <a16:creationId xmlns:a16="http://schemas.microsoft.com/office/drawing/2014/main" id="{23E824A1-075D-3BD7-FCD6-2C6D2D9FB4AC}"/>
                </a:ext>
              </a:extLst>
            </p:cNvPr>
            <p:cNvPicPr>
              <a:picLocks noChangeAspect="1"/>
            </p:cNvPicPr>
            <p:nvPr/>
          </p:nvPicPr>
          <p:blipFill>
            <a:blip r:embed="rId10">
              <a:duotone>
                <a:schemeClr val="accent2">
                  <a:shade val="45000"/>
                  <a:satMod val="135000"/>
                </a:schemeClr>
                <a:prstClr val="white"/>
              </a:duotone>
            </a:blip>
            <a:stretch>
              <a:fillRect/>
            </a:stretch>
          </p:blipFill>
          <p:spPr>
            <a:xfrm>
              <a:off x="10787741" y="29755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65" name="Picture 64">
              <a:extLst>
                <a:ext uri="{FF2B5EF4-FFF2-40B4-BE49-F238E27FC236}">
                  <a16:creationId xmlns:a16="http://schemas.microsoft.com/office/drawing/2014/main" id="{8C9C51A3-8375-975F-4945-890F294AC071}"/>
                </a:ext>
              </a:extLst>
            </p:cNvPr>
            <p:cNvPicPr>
              <a:picLocks noChangeAspect="1"/>
            </p:cNvPicPr>
            <p:nvPr/>
          </p:nvPicPr>
          <p:blipFill>
            <a:blip r:embed="rId11">
              <a:duotone>
                <a:schemeClr val="accent2">
                  <a:shade val="45000"/>
                  <a:satMod val="135000"/>
                </a:schemeClr>
                <a:prstClr val="white"/>
              </a:duotone>
            </a:blip>
            <a:stretch>
              <a:fillRect/>
            </a:stretch>
          </p:blipFill>
          <p:spPr>
            <a:xfrm>
              <a:off x="10787741" y="39660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66" name="Picture 65">
              <a:extLst>
                <a:ext uri="{FF2B5EF4-FFF2-40B4-BE49-F238E27FC236}">
                  <a16:creationId xmlns:a16="http://schemas.microsoft.com/office/drawing/2014/main" id="{3DA12F70-2562-3619-234F-811C0C89EA4C}"/>
                </a:ext>
              </a:extLst>
            </p:cNvPr>
            <p:cNvPicPr>
              <a:picLocks noChangeAspect="1"/>
            </p:cNvPicPr>
            <p:nvPr/>
          </p:nvPicPr>
          <p:blipFill>
            <a:blip r:embed="rId12">
              <a:duotone>
                <a:schemeClr val="accent2">
                  <a:shade val="45000"/>
                  <a:satMod val="135000"/>
                </a:schemeClr>
                <a:prstClr val="white"/>
              </a:duotone>
            </a:blip>
            <a:stretch>
              <a:fillRect/>
            </a:stretch>
          </p:blipFill>
          <p:spPr>
            <a:xfrm>
              <a:off x="10787741" y="39660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67" name="Picture 66">
              <a:extLst>
                <a:ext uri="{FF2B5EF4-FFF2-40B4-BE49-F238E27FC236}">
                  <a16:creationId xmlns:a16="http://schemas.microsoft.com/office/drawing/2014/main" id="{EEED9037-4EA8-9008-8262-3940444F8679}"/>
                </a:ext>
              </a:extLst>
            </p:cNvPr>
            <p:cNvPicPr>
              <a:picLocks noChangeAspect="1"/>
            </p:cNvPicPr>
            <p:nvPr/>
          </p:nvPicPr>
          <p:blipFill>
            <a:blip r:embed="rId13">
              <a:duotone>
                <a:schemeClr val="accent2">
                  <a:shade val="45000"/>
                  <a:satMod val="135000"/>
                </a:schemeClr>
                <a:prstClr val="white"/>
              </a:duotone>
            </a:blip>
            <a:stretch>
              <a:fillRect/>
            </a:stretch>
          </p:blipFill>
          <p:spPr>
            <a:xfrm>
              <a:off x="10787741" y="29755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68" name="Picture 67">
              <a:extLst>
                <a:ext uri="{FF2B5EF4-FFF2-40B4-BE49-F238E27FC236}">
                  <a16:creationId xmlns:a16="http://schemas.microsoft.com/office/drawing/2014/main" id="{9C69DB1F-1F88-8914-779E-D4A0239B9302}"/>
                </a:ext>
              </a:extLst>
            </p:cNvPr>
            <p:cNvPicPr>
              <a:picLocks noChangeAspect="1"/>
            </p:cNvPicPr>
            <p:nvPr/>
          </p:nvPicPr>
          <p:blipFill>
            <a:blip r:embed="rId14">
              <a:duotone>
                <a:schemeClr val="accent2">
                  <a:shade val="45000"/>
                  <a:satMod val="135000"/>
                </a:schemeClr>
                <a:prstClr val="white"/>
              </a:duotone>
            </a:blip>
            <a:stretch>
              <a:fillRect/>
            </a:stretch>
          </p:blipFill>
          <p:spPr>
            <a:xfrm>
              <a:off x="11095898" y="29082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69" name="Picture 68">
              <a:extLst>
                <a:ext uri="{FF2B5EF4-FFF2-40B4-BE49-F238E27FC236}">
                  <a16:creationId xmlns:a16="http://schemas.microsoft.com/office/drawing/2014/main" id="{1B3C330E-A508-9D7F-E7A4-763A897C4108}"/>
                </a:ext>
              </a:extLst>
            </p:cNvPr>
            <p:cNvPicPr>
              <a:picLocks noChangeAspect="1"/>
            </p:cNvPicPr>
            <p:nvPr/>
          </p:nvPicPr>
          <p:blipFill>
            <a:blip r:embed="rId15">
              <a:duotone>
                <a:schemeClr val="accent2">
                  <a:shade val="45000"/>
                  <a:satMod val="135000"/>
                </a:schemeClr>
                <a:prstClr val="white"/>
              </a:duotone>
            </a:blip>
            <a:stretch>
              <a:fillRect/>
            </a:stretch>
          </p:blipFill>
          <p:spPr>
            <a:xfrm>
              <a:off x="10787741" y="23697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pic>
          <p:nvPicPr>
            <p:cNvPr id="70" name="Picture 69">
              <a:extLst>
                <a:ext uri="{FF2B5EF4-FFF2-40B4-BE49-F238E27FC236}">
                  <a16:creationId xmlns:a16="http://schemas.microsoft.com/office/drawing/2014/main" id="{B0DAF482-3BD7-4739-D51A-40BF5EEDE09E}"/>
                </a:ext>
              </a:extLst>
            </p:cNvPr>
            <p:cNvPicPr>
              <a:picLocks noChangeAspect="1"/>
            </p:cNvPicPr>
            <p:nvPr/>
          </p:nvPicPr>
          <p:blipFill>
            <a:blip r:embed="rId16">
              <a:duotone>
                <a:schemeClr val="accent2">
                  <a:shade val="45000"/>
                  <a:satMod val="135000"/>
                </a:schemeClr>
                <a:prstClr val="white"/>
              </a:duotone>
            </a:blip>
            <a:stretch>
              <a:fillRect/>
            </a:stretch>
          </p:blipFill>
          <p:spPr>
            <a:xfrm>
              <a:off x="11095898" y="29082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71" name="Picture 70">
              <a:extLst>
                <a:ext uri="{FF2B5EF4-FFF2-40B4-BE49-F238E27FC236}">
                  <a16:creationId xmlns:a16="http://schemas.microsoft.com/office/drawing/2014/main" id="{98EC3A2A-CE6E-D716-73F1-184B69DF321B}"/>
                </a:ext>
              </a:extLst>
            </p:cNvPr>
            <p:cNvPicPr>
              <a:picLocks noChangeAspect="1"/>
            </p:cNvPicPr>
            <p:nvPr/>
          </p:nvPicPr>
          <p:blipFill>
            <a:blip r:embed="rId17">
              <a:duotone>
                <a:schemeClr val="accent2">
                  <a:shade val="45000"/>
                  <a:satMod val="135000"/>
                </a:schemeClr>
                <a:prstClr val="white"/>
              </a:duotone>
            </a:blip>
            <a:stretch>
              <a:fillRect/>
            </a:stretch>
          </p:blipFill>
          <p:spPr>
            <a:xfrm>
              <a:off x="10787741" y="23697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grpSp>
      <p:grpSp>
        <p:nvGrpSpPr>
          <p:cNvPr id="72" name="Picture 3">
            <a:extLst>
              <a:ext uri="{FF2B5EF4-FFF2-40B4-BE49-F238E27FC236}">
                <a16:creationId xmlns:a16="http://schemas.microsoft.com/office/drawing/2014/main" id="{2C1808A7-E3A6-6FBC-7C85-7945EA244735}"/>
              </a:ext>
            </a:extLst>
          </p:cNvPr>
          <p:cNvGrpSpPr/>
          <p:nvPr/>
        </p:nvGrpSpPr>
        <p:grpSpPr>
          <a:xfrm>
            <a:off x="10940141" y="2522107"/>
            <a:ext cx="784836" cy="2356116"/>
            <a:chOff x="10940141" y="2522107"/>
            <a:chExt cx="784836" cy="2356116"/>
          </a:xfrm>
        </p:grpSpPr>
        <p:pic>
          <p:nvPicPr>
            <p:cNvPr id="73" name="Picture 72">
              <a:extLst>
                <a:ext uri="{FF2B5EF4-FFF2-40B4-BE49-F238E27FC236}">
                  <a16:creationId xmlns:a16="http://schemas.microsoft.com/office/drawing/2014/main" id="{54A26A88-7D9A-C8A6-86D0-99AD7ABD0F56}"/>
                </a:ext>
              </a:extLst>
            </p:cNvPr>
            <p:cNvPicPr>
              <a:picLocks noChangeAspect="1"/>
            </p:cNvPicPr>
            <p:nvPr/>
          </p:nvPicPr>
          <p:blipFill>
            <a:blip r:embed="rId10">
              <a:duotone>
                <a:schemeClr val="accent3">
                  <a:shade val="45000"/>
                  <a:satMod val="135000"/>
                </a:schemeClr>
                <a:prstClr val="white"/>
              </a:duotone>
            </a:blip>
            <a:stretch>
              <a:fillRect/>
            </a:stretch>
          </p:blipFill>
          <p:spPr>
            <a:xfrm>
              <a:off x="10940141" y="31279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74" name="Picture 73">
              <a:extLst>
                <a:ext uri="{FF2B5EF4-FFF2-40B4-BE49-F238E27FC236}">
                  <a16:creationId xmlns:a16="http://schemas.microsoft.com/office/drawing/2014/main" id="{CF7AA4A6-5480-ACDA-1F3D-7EEE1D1607F6}"/>
                </a:ext>
              </a:extLst>
            </p:cNvPr>
            <p:cNvPicPr>
              <a:picLocks noChangeAspect="1"/>
            </p:cNvPicPr>
            <p:nvPr/>
          </p:nvPicPr>
          <p:blipFill>
            <a:blip r:embed="rId11">
              <a:duotone>
                <a:schemeClr val="accent3">
                  <a:shade val="45000"/>
                  <a:satMod val="135000"/>
                </a:schemeClr>
                <a:prstClr val="white"/>
              </a:duotone>
            </a:blip>
            <a:stretch>
              <a:fillRect/>
            </a:stretch>
          </p:blipFill>
          <p:spPr>
            <a:xfrm>
              <a:off x="10940141" y="41184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75" name="Picture 74">
              <a:extLst>
                <a:ext uri="{FF2B5EF4-FFF2-40B4-BE49-F238E27FC236}">
                  <a16:creationId xmlns:a16="http://schemas.microsoft.com/office/drawing/2014/main" id="{748C698D-6D79-289A-DF07-DADEE3A0143B}"/>
                </a:ext>
              </a:extLst>
            </p:cNvPr>
            <p:cNvPicPr>
              <a:picLocks noChangeAspect="1"/>
            </p:cNvPicPr>
            <p:nvPr/>
          </p:nvPicPr>
          <p:blipFill>
            <a:blip r:embed="rId12">
              <a:duotone>
                <a:schemeClr val="accent3">
                  <a:shade val="45000"/>
                  <a:satMod val="135000"/>
                </a:schemeClr>
                <a:prstClr val="white"/>
              </a:duotone>
            </a:blip>
            <a:stretch>
              <a:fillRect/>
            </a:stretch>
          </p:blipFill>
          <p:spPr>
            <a:xfrm>
              <a:off x="10940141" y="41184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76" name="Picture 75">
              <a:extLst>
                <a:ext uri="{FF2B5EF4-FFF2-40B4-BE49-F238E27FC236}">
                  <a16:creationId xmlns:a16="http://schemas.microsoft.com/office/drawing/2014/main" id="{39F1661A-1C99-C6A5-8E7C-93F382D059D2}"/>
                </a:ext>
              </a:extLst>
            </p:cNvPr>
            <p:cNvPicPr>
              <a:picLocks noChangeAspect="1"/>
            </p:cNvPicPr>
            <p:nvPr/>
          </p:nvPicPr>
          <p:blipFill>
            <a:blip r:embed="rId13">
              <a:duotone>
                <a:schemeClr val="accent3">
                  <a:shade val="45000"/>
                  <a:satMod val="135000"/>
                </a:schemeClr>
                <a:prstClr val="white"/>
              </a:duotone>
            </a:blip>
            <a:stretch>
              <a:fillRect/>
            </a:stretch>
          </p:blipFill>
          <p:spPr>
            <a:xfrm>
              <a:off x="10940141" y="31279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77" name="Picture 76">
              <a:extLst>
                <a:ext uri="{FF2B5EF4-FFF2-40B4-BE49-F238E27FC236}">
                  <a16:creationId xmlns:a16="http://schemas.microsoft.com/office/drawing/2014/main" id="{EA5A0855-F628-90E0-5CD2-E93B69FDCD80}"/>
                </a:ext>
              </a:extLst>
            </p:cNvPr>
            <p:cNvPicPr>
              <a:picLocks noChangeAspect="1"/>
            </p:cNvPicPr>
            <p:nvPr/>
          </p:nvPicPr>
          <p:blipFill>
            <a:blip r:embed="rId14">
              <a:duotone>
                <a:schemeClr val="accent3">
                  <a:shade val="45000"/>
                  <a:satMod val="135000"/>
                </a:schemeClr>
                <a:prstClr val="white"/>
              </a:duotone>
            </a:blip>
            <a:stretch>
              <a:fillRect/>
            </a:stretch>
          </p:blipFill>
          <p:spPr>
            <a:xfrm>
              <a:off x="11248298" y="30606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78" name="Picture 77">
              <a:extLst>
                <a:ext uri="{FF2B5EF4-FFF2-40B4-BE49-F238E27FC236}">
                  <a16:creationId xmlns:a16="http://schemas.microsoft.com/office/drawing/2014/main" id="{0874EA94-E742-38B8-1CB3-7BEF2767EB7A}"/>
                </a:ext>
              </a:extLst>
            </p:cNvPr>
            <p:cNvPicPr>
              <a:picLocks noChangeAspect="1"/>
            </p:cNvPicPr>
            <p:nvPr/>
          </p:nvPicPr>
          <p:blipFill>
            <a:blip r:embed="rId15">
              <a:duotone>
                <a:schemeClr val="accent3">
                  <a:shade val="45000"/>
                  <a:satMod val="135000"/>
                </a:schemeClr>
                <a:prstClr val="white"/>
              </a:duotone>
            </a:blip>
            <a:stretch>
              <a:fillRect/>
            </a:stretch>
          </p:blipFill>
          <p:spPr>
            <a:xfrm>
              <a:off x="10940141" y="25221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pic>
          <p:nvPicPr>
            <p:cNvPr id="79" name="Picture 78">
              <a:extLst>
                <a:ext uri="{FF2B5EF4-FFF2-40B4-BE49-F238E27FC236}">
                  <a16:creationId xmlns:a16="http://schemas.microsoft.com/office/drawing/2014/main" id="{A182758F-D6B0-DF74-F52A-3FFA2614540E}"/>
                </a:ext>
              </a:extLst>
            </p:cNvPr>
            <p:cNvPicPr>
              <a:picLocks noChangeAspect="1"/>
            </p:cNvPicPr>
            <p:nvPr/>
          </p:nvPicPr>
          <p:blipFill>
            <a:blip r:embed="rId16">
              <a:duotone>
                <a:schemeClr val="accent3">
                  <a:shade val="45000"/>
                  <a:satMod val="135000"/>
                </a:schemeClr>
                <a:prstClr val="white"/>
              </a:duotone>
            </a:blip>
            <a:stretch>
              <a:fillRect/>
            </a:stretch>
          </p:blipFill>
          <p:spPr>
            <a:xfrm>
              <a:off x="11248298" y="30606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80" name="Picture 79">
              <a:extLst>
                <a:ext uri="{FF2B5EF4-FFF2-40B4-BE49-F238E27FC236}">
                  <a16:creationId xmlns:a16="http://schemas.microsoft.com/office/drawing/2014/main" id="{1417948D-9271-5D91-F501-3DA295892841}"/>
                </a:ext>
              </a:extLst>
            </p:cNvPr>
            <p:cNvPicPr>
              <a:picLocks noChangeAspect="1"/>
            </p:cNvPicPr>
            <p:nvPr/>
          </p:nvPicPr>
          <p:blipFill>
            <a:blip r:embed="rId17">
              <a:duotone>
                <a:schemeClr val="accent3">
                  <a:shade val="45000"/>
                  <a:satMod val="135000"/>
                </a:schemeClr>
                <a:prstClr val="white"/>
              </a:duotone>
            </a:blip>
            <a:stretch>
              <a:fillRect/>
            </a:stretch>
          </p:blipFill>
          <p:spPr>
            <a:xfrm>
              <a:off x="10940141" y="25221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grpSp>
      <p:grpSp>
        <p:nvGrpSpPr>
          <p:cNvPr id="81" name="Picture 3">
            <a:extLst>
              <a:ext uri="{FF2B5EF4-FFF2-40B4-BE49-F238E27FC236}">
                <a16:creationId xmlns:a16="http://schemas.microsoft.com/office/drawing/2014/main" id="{91DFB6F3-840C-26D8-7865-27987213FBBD}"/>
              </a:ext>
            </a:extLst>
          </p:cNvPr>
          <p:cNvGrpSpPr/>
          <p:nvPr/>
        </p:nvGrpSpPr>
        <p:grpSpPr>
          <a:xfrm>
            <a:off x="11092541" y="2674507"/>
            <a:ext cx="784836" cy="2356116"/>
            <a:chOff x="11092541" y="2674507"/>
            <a:chExt cx="784836" cy="2356116"/>
          </a:xfrm>
        </p:grpSpPr>
        <p:pic>
          <p:nvPicPr>
            <p:cNvPr id="82" name="Picture 81">
              <a:extLst>
                <a:ext uri="{FF2B5EF4-FFF2-40B4-BE49-F238E27FC236}">
                  <a16:creationId xmlns:a16="http://schemas.microsoft.com/office/drawing/2014/main" id="{79FB9384-9BC4-6EB9-8C5A-A01AA0D28769}"/>
                </a:ext>
              </a:extLst>
            </p:cNvPr>
            <p:cNvPicPr>
              <a:picLocks noChangeAspect="1"/>
            </p:cNvPicPr>
            <p:nvPr/>
          </p:nvPicPr>
          <p:blipFill>
            <a:blip r:embed="rId10">
              <a:duotone>
                <a:schemeClr val="accent4">
                  <a:shade val="45000"/>
                  <a:satMod val="135000"/>
                </a:schemeClr>
                <a:prstClr val="white"/>
              </a:duotone>
            </a:blip>
            <a:stretch>
              <a:fillRect/>
            </a:stretch>
          </p:blipFill>
          <p:spPr>
            <a:xfrm>
              <a:off x="11092541" y="32803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83" name="Picture 82">
              <a:extLst>
                <a:ext uri="{FF2B5EF4-FFF2-40B4-BE49-F238E27FC236}">
                  <a16:creationId xmlns:a16="http://schemas.microsoft.com/office/drawing/2014/main" id="{627FAFE2-E1CB-8635-A68B-EC5D0760C3D9}"/>
                </a:ext>
              </a:extLst>
            </p:cNvPr>
            <p:cNvPicPr>
              <a:picLocks noChangeAspect="1"/>
            </p:cNvPicPr>
            <p:nvPr/>
          </p:nvPicPr>
          <p:blipFill>
            <a:blip r:embed="rId11">
              <a:duotone>
                <a:schemeClr val="accent4">
                  <a:shade val="45000"/>
                  <a:satMod val="135000"/>
                </a:schemeClr>
                <a:prstClr val="white"/>
              </a:duotone>
            </a:blip>
            <a:stretch>
              <a:fillRect/>
            </a:stretch>
          </p:blipFill>
          <p:spPr>
            <a:xfrm>
              <a:off x="11092541" y="42708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84" name="Picture 83">
              <a:extLst>
                <a:ext uri="{FF2B5EF4-FFF2-40B4-BE49-F238E27FC236}">
                  <a16:creationId xmlns:a16="http://schemas.microsoft.com/office/drawing/2014/main" id="{8A8C6B81-B659-C88D-A7FC-86E68691130D}"/>
                </a:ext>
              </a:extLst>
            </p:cNvPr>
            <p:cNvPicPr>
              <a:picLocks noChangeAspect="1"/>
            </p:cNvPicPr>
            <p:nvPr/>
          </p:nvPicPr>
          <p:blipFill>
            <a:blip r:embed="rId12">
              <a:duotone>
                <a:schemeClr val="accent4">
                  <a:shade val="45000"/>
                  <a:satMod val="135000"/>
                </a:schemeClr>
                <a:prstClr val="white"/>
              </a:duotone>
            </a:blip>
            <a:stretch>
              <a:fillRect/>
            </a:stretch>
          </p:blipFill>
          <p:spPr>
            <a:xfrm>
              <a:off x="11092541" y="42708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85" name="Picture 84">
              <a:extLst>
                <a:ext uri="{FF2B5EF4-FFF2-40B4-BE49-F238E27FC236}">
                  <a16:creationId xmlns:a16="http://schemas.microsoft.com/office/drawing/2014/main" id="{F1AA71F9-3673-B296-AA4B-FB48DC4A2719}"/>
                </a:ext>
              </a:extLst>
            </p:cNvPr>
            <p:cNvPicPr>
              <a:picLocks noChangeAspect="1"/>
            </p:cNvPicPr>
            <p:nvPr/>
          </p:nvPicPr>
          <p:blipFill>
            <a:blip r:embed="rId13">
              <a:duotone>
                <a:schemeClr val="accent4">
                  <a:shade val="45000"/>
                  <a:satMod val="135000"/>
                </a:schemeClr>
                <a:prstClr val="white"/>
              </a:duotone>
            </a:blip>
            <a:stretch>
              <a:fillRect/>
            </a:stretch>
          </p:blipFill>
          <p:spPr>
            <a:xfrm>
              <a:off x="11092541" y="32803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86" name="Picture 85">
              <a:extLst>
                <a:ext uri="{FF2B5EF4-FFF2-40B4-BE49-F238E27FC236}">
                  <a16:creationId xmlns:a16="http://schemas.microsoft.com/office/drawing/2014/main" id="{03D05883-970A-8E0E-A0D8-F56961846EF1}"/>
                </a:ext>
              </a:extLst>
            </p:cNvPr>
            <p:cNvPicPr>
              <a:picLocks noChangeAspect="1"/>
            </p:cNvPicPr>
            <p:nvPr/>
          </p:nvPicPr>
          <p:blipFill>
            <a:blip r:embed="rId14">
              <a:duotone>
                <a:schemeClr val="accent4">
                  <a:shade val="45000"/>
                  <a:satMod val="135000"/>
                </a:schemeClr>
                <a:prstClr val="white"/>
              </a:duotone>
            </a:blip>
            <a:stretch>
              <a:fillRect/>
            </a:stretch>
          </p:blipFill>
          <p:spPr>
            <a:xfrm>
              <a:off x="11400698" y="32130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87" name="Picture 86">
              <a:extLst>
                <a:ext uri="{FF2B5EF4-FFF2-40B4-BE49-F238E27FC236}">
                  <a16:creationId xmlns:a16="http://schemas.microsoft.com/office/drawing/2014/main" id="{EDBA57BE-C546-FC00-4ED5-DB1C2169B9D9}"/>
                </a:ext>
              </a:extLst>
            </p:cNvPr>
            <p:cNvPicPr>
              <a:picLocks noChangeAspect="1"/>
            </p:cNvPicPr>
            <p:nvPr/>
          </p:nvPicPr>
          <p:blipFill>
            <a:blip r:embed="rId15">
              <a:duotone>
                <a:schemeClr val="accent4">
                  <a:shade val="45000"/>
                  <a:satMod val="135000"/>
                </a:schemeClr>
                <a:prstClr val="white"/>
              </a:duotone>
            </a:blip>
            <a:stretch>
              <a:fillRect/>
            </a:stretch>
          </p:blipFill>
          <p:spPr>
            <a:xfrm>
              <a:off x="11092541" y="26745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pic>
          <p:nvPicPr>
            <p:cNvPr id="88" name="Picture 87">
              <a:extLst>
                <a:ext uri="{FF2B5EF4-FFF2-40B4-BE49-F238E27FC236}">
                  <a16:creationId xmlns:a16="http://schemas.microsoft.com/office/drawing/2014/main" id="{D712F865-4358-D9CB-4284-0D1CDC8ED8E8}"/>
                </a:ext>
              </a:extLst>
            </p:cNvPr>
            <p:cNvPicPr>
              <a:picLocks noChangeAspect="1"/>
            </p:cNvPicPr>
            <p:nvPr/>
          </p:nvPicPr>
          <p:blipFill>
            <a:blip r:embed="rId16">
              <a:duotone>
                <a:schemeClr val="accent4">
                  <a:shade val="45000"/>
                  <a:satMod val="135000"/>
                </a:schemeClr>
                <a:prstClr val="white"/>
              </a:duotone>
            </a:blip>
            <a:stretch>
              <a:fillRect/>
            </a:stretch>
          </p:blipFill>
          <p:spPr>
            <a:xfrm>
              <a:off x="11400698" y="32130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89" name="Picture 88">
              <a:extLst>
                <a:ext uri="{FF2B5EF4-FFF2-40B4-BE49-F238E27FC236}">
                  <a16:creationId xmlns:a16="http://schemas.microsoft.com/office/drawing/2014/main" id="{69EC031C-067F-4907-BE75-D7AFD9AB2268}"/>
                </a:ext>
              </a:extLst>
            </p:cNvPr>
            <p:cNvPicPr>
              <a:picLocks noChangeAspect="1"/>
            </p:cNvPicPr>
            <p:nvPr/>
          </p:nvPicPr>
          <p:blipFill>
            <a:blip r:embed="rId17">
              <a:duotone>
                <a:schemeClr val="accent4">
                  <a:shade val="45000"/>
                  <a:satMod val="135000"/>
                </a:schemeClr>
                <a:prstClr val="white"/>
              </a:duotone>
            </a:blip>
            <a:stretch>
              <a:fillRect/>
            </a:stretch>
          </p:blipFill>
          <p:spPr>
            <a:xfrm>
              <a:off x="11092541" y="26745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grpSp>
      <p:grpSp>
        <p:nvGrpSpPr>
          <p:cNvPr id="90" name="Picture 3">
            <a:extLst>
              <a:ext uri="{FF2B5EF4-FFF2-40B4-BE49-F238E27FC236}">
                <a16:creationId xmlns:a16="http://schemas.microsoft.com/office/drawing/2014/main" id="{BA1B6341-8F7C-D3FA-D641-C350151DBC5E}"/>
              </a:ext>
            </a:extLst>
          </p:cNvPr>
          <p:cNvGrpSpPr/>
          <p:nvPr/>
        </p:nvGrpSpPr>
        <p:grpSpPr>
          <a:xfrm>
            <a:off x="11244941" y="2826907"/>
            <a:ext cx="784836" cy="2356116"/>
            <a:chOff x="11244941" y="2826907"/>
            <a:chExt cx="784836" cy="2356116"/>
          </a:xfrm>
        </p:grpSpPr>
        <p:pic>
          <p:nvPicPr>
            <p:cNvPr id="91" name="Picture 90">
              <a:extLst>
                <a:ext uri="{FF2B5EF4-FFF2-40B4-BE49-F238E27FC236}">
                  <a16:creationId xmlns:a16="http://schemas.microsoft.com/office/drawing/2014/main" id="{C53ED9F2-8707-33A6-7135-CAA53BFAA8E0}"/>
                </a:ext>
              </a:extLst>
            </p:cNvPr>
            <p:cNvPicPr>
              <a:picLocks noChangeAspect="1"/>
            </p:cNvPicPr>
            <p:nvPr/>
          </p:nvPicPr>
          <p:blipFill>
            <a:blip r:embed="rId10">
              <a:duotone>
                <a:schemeClr val="accent6">
                  <a:shade val="45000"/>
                  <a:satMod val="135000"/>
                </a:schemeClr>
                <a:prstClr val="white"/>
              </a:duotone>
            </a:blip>
            <a:stretch>
              <a:fillRect/>
            </a:stretch>
          </p:blipFill>
          <p:spPr>
            <a:xfrm>
              <a:off x="11244941" y="34327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92" name="Picture 91">
              <a:extLst>
                <a:ext uri="{FF2B5EF4-FFF2-40B4-BE49-F238E27FC236}">
                  <a16:creationId xmlns:a16="http://schemas.microsoft.com/office/drawing/2014/main" id="{C5321CDE-4DA8-C9C5-8209-ABD48654435A}"/>
                </a:ext>
              </a:extLst>
            </p:cNvPr>
            <p:cNvPicPr>
              <a:picLocks noChangeAspect="1"/>
            </p:cNvPicPr>
            <p:nvPr/>
          </p:nvPicPr>
          <p:blipFill>
            <a:blip r:embed="rId11">
              <a:duotone>
                <a:schemeClr val="accent6">
                  <a:shade val="45000"/>
                  <a:satMod val="135000"/>
                </a:schemeClr>
                <a:prstClr val="white"/>
              </a:duotone>
            </a:blip>
            <a:stretch>
              <a:fillRect/>
            </a:stretch>
          </p:blipFill>
          <p:spPr>
            <a:xfrm>
              <a:off x="11244941" y="44232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93" name="Picture 92">
              <a:extLst>
                <a:ext uri="{FF2B5EF4-FFF2-40B4-BE49-F238E27FC236}">
                  <a16:creationId xmlns:a16="http://schemas.microsoft.com/office/drawing/2014/main" id="{DF3F8E8E-A86F-C17D-CD9E-1BEF370C92E1}"/>
                </a:ext>
              </a:extLst>
            </p:cNvPr>
            <p:cNvPicPr>
              <a:picLocks noChangeAspect="1"/>
            </p:cNvPicPr>
            <p:nvPr/>
          </p:nvPicPr>
          <p:blipFill>
            <a:blip r:embed="rId12">
              <a:duotone>
                <a:schemeClr val="accent6">
                  <a:shade val="45000"/>
                  <a:satMod val="135000"/>
                </a:schemeClr>
                <a:prstClr val="white"/>
              </a:duotone>
            </a:blip>
            <a:stretch>
              <a:fillRect/>
            </a:stretch>
          </p:blipFill>
          <p:spPr>
            <a:xfrm>
              <a:off x="11244941" y="44232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94" name="Picture 93">
              <a:extLst>
                <a:ext uri="{FF2B5EF4-FFF2-40B4-BE49-F238E27FC236}">
                  <a16:creationId xmlns:a16="http://schemas.microsoft.com/office/drawing/2014/main" id="{8379730B-57C9-ECBE-27DF-E6DA5D600319}"/>
                </a:ext>
              </a:extLst>
            </p:cNvPr>
            <p:cNvPicPr>
              <a:picLocks noChangeAspect="1"/>
            </p:cNvPicPr>
            <p:nvPr/>
          </p:nvPicPr>
          <p:blipFill>
            <a:blip r:embed="rId13">
              <a:duotone>
                <a:schemeClr val="accent6">
                  <a:shade val="45000"/>
                  <a:satMod val="135000"/>
                </a:schemeClr>
                <a:prstClr val="white"/>
              </a:duotone>
            </a:blip>
            <a:stretch>
              <a:fillRect/>
            </a:stretch>
          </p:blipFill>
          <p:spPr>
            <a:xfrm>
              <a:off x="11244941" y="34327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95" name="Picture 94">
              <a:extLst>
                <a:ext uri="{FF2B5EF4-FFF2-40B4-BE49-F238E27FC236}">
                  <a16:creationId xmlns:a16="http://schemas.microsoft.com/office/drawing/2014/main" id="{E5DD7CDA-9F1E-5688-0E96-DECDDE59A3E8}"/>
                </a:ext>
              </a:extLst>
            </p:cNvPr>
            <p:cNvPicPr>
              <a:picLocks noChangeAspect="1"/>
            </p:cNvPicPr>
            <p:nvPr/>
          </p:nvPicPr>
          <p:blipFill>
            <a:blip r:embed="rId14">
              <a:duotone>
                <a:schemeClr val="accent6">
                  <a:shade val="45000"/>
                  <a:satMod val="135000"/>
                </a:schemeClr>
                <a:prstClr val="white"/>
              </a:duotone>
            </a:blip>
            <a:stretch>
              <a:fillRect/>
            </a:stretch>
          </p:blipFill>
          <p:spPr>
            <a:xfrm>
              <a:off x="11553098" y="33654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96" name="Picture 95">
              <a:extLst>
                <a:ext uri="{FF2B5EF4-FFF2-40B4-BE49-F238E27FC236}">
                  <a16:creationId xmlns:a16="http://schemas.microsoft.com/office/drawing/2014/main" id="{60EA2CE0-EC33-E75F-251D-938276426451}"/>
                </a:ext>
              </a:extLst>
            </p:cNvPr>
            <p:cNvPicPr>
              <a:picLocks noChangeAspect="1"/>
            </p:cNvPicPr>
            <p:nvPr/>
          </p:nvPicPr>
          <p:blipFill>
            <a:blip r:embed="rId15">
              <a:duotone>
                <a:schemeClr val="accent6">
                  <a:shade val="45000"/>
                  <a:satMod val="135000"/>
                </a:schemeClr>
                <a:prstClr val="white"/>
              </a:duotone>
            </a:blip>
            <a:stretch>
              <a:fillRect/>
            </a:stretch>
          </p:blipFill>
          <p:spPr>
            <a:xfrm>
              <a:off x="11244941" y="28269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pic>
          <p:nvPicPr>
            <p:cNvPr id="97" name="Picture 96">
              <a:extLst>
                <a:ext uri="{FF2B5EF4-FFF2-40B4-BE49-F238E27FC236}">
                  <a16:creationId xmlns:a16="http://schemas.microsoft.com/office/drawing/2014/main" id="{C7D90E9B-81F1-48BA-9B9D-AE8F70A7F2ED}"/>
                </a:ext>
              </a:extLst>
            </p:cNvPr>
            <p:cNvPicPr>
              <a:picLocks noChangeAspect="1"/>
            </p:cNvPicPr>
            <p:nvPr/>
          </p:nvPicPr>
          <p:blipFill>
            <a:blip r:embed="rId16">
              <a:duotone>
                <a:schemeClr val="accent6">
                  <a:shade val="45000"/>
                  <a:satMod val="135000"/>
                </a:schemeClr>
                <a:prstClr val="white"/>
              </a:duotone>
            </a:blip>
            <a:stretch>
              <a:fillRect/>
            </a:stretch>
          </p:blipFill>
          <p:spPr>
            <a:xfrm>
              <a:off x="11553098" y="33654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98" name="Picture 97">
              <a:extLst>
                <a:ext uri="{FF2B5EF4-FFF2-40B4-BE49-F238E27FC236}">
                  <a16:creationId xmlns:a16="http://schemas.microsoft.com/office/drawing/2014/main" id="{02B9A674-82C6-D0CE-A062-8301D8987779}"/>
                </a:ext>
              </a:extLst>
            </p:cNvPr>
            <p:cNvPicPr>
              <a:picLocks noChangeAspect="1"/>
            </p:cNvPicPr>
            <p:nvPr/>
          </p:nvPicPr>
          <p:blipFill>
            <a:blip r:embed="rId17">
              <a:duotone>
                <a:schemeClr val="accent6">
                  <a:shade val="45000"/>
                  <a:satMod val="135000"/>
                </a:schemeClr>
                <a:prstClr val="white"/>
              </a:duotone>
            </a:blip>
            <a:stretch>
              <a:fillRect/>
            </a:stretch>
          </p:blipFill>
          <p:spPr>
            <a:xfrm>
              <a:off x="11244941" y="28269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grpSp>
      <p:grpSp>
        <p:nvGrpSpPr>
          <p:cNvPr id="99" name="Picture 3">
            <a:extLst>
              <a:ext uri="{FF2B5EF4-FFF2-40B4-BE49-F238E27FC236}">
                <a16:creationId xmlns:a16="http://schemas.microsoft.com/office/drawing/2014/main" id="{8B8E1DA6-C500-44D6-29AC-7494EF467BB6}"/>
              </a:ext>
            </a:extLst>
          </p:cNvPr>
          <p:cNvGrpSpPr/>
          <p:nvPr/>
        </p:nvGrpSpPr>
        <p:grpSpPr>
          <a:xfrm>
            <a:off x="11397341" y="2979307"/>
            <a:ext cx="784836" cy="2356116"/>
            <a:chOff x="11397341" y="2979307"/>
            <a:chExt cx="784836" cy="2356116"/>
          </a:xfrm>
        </p:grpSpPr>
        <p:pic>
          <p:nvPicPr>
            <p:cNvPr id="100" name="Picture 99">
              <a:extLst>
                <a:ext uri="{FF2B5EF4-FFF2-40B4-BE49-F238E27FC236}">
                  <a16:creationId xmlns:a16="http://schemas.microsoft.com/office/drawing/2014/main" id="{B664DFBE-8CA8-A9C5-5353-7DA9D886D186}"/>
                </a:ext>
              </a:extLst>
            </p:cNvPr>
            <p:cNvPicPr>
              <a:picLocks noChangeAspect="1"/>
            </p:cNvPicPr>
            <p:nvPr/>
          </p:nvPicPr>
          <p:blipFill>
            <a:blip r:embed="rId10"/>
            <a:stretch>
              <a:fillRect/>
            </a:stretch>
          </p:blipFill>
          <p:spPr>
            <a:xfrm>
              <a:off x="11397341" y="35851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101" name="Picture 100">
              <a:extLst>
                <a:ext uri="{FF2B5EF4-FFF2-40B4-BE49-F238E27FC236}">
                  <a16:creationId xmlns:a16="http://schemas.microsoft.com/office/drawing/2014/main" id="{D532895B-5323-67B3-E1D2-8829306AADA4}"/>
                </a:ext>
              </a:extLst>
            </p:cNvPr>
            <p:cNvPicPr>
              <a:picLocks noChangeAspect="1"/>
            </p:cNvPicPr>
            <p:nvPr/>
          </p:nvPicPr>
          <p:blipFill>
            <a:blip r:embed="rId11"/>
            <a:stretch>
              <a:fillRect/>
            </a:stretch>
          </p:blipFill>
          <p:spPr>
            <a:xfrm>
              <a:off x="11397341" y="45756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102" name="Picture 101">
              <a:extLst>
                <a:ext uri="{FF2B5EF4-FFF2-40B4-BE49-F238E27FC236}">
                  <a16:creationId xmlns:a16="http://schemas.microsoft.com/office/drawing/2014/main" id="{4E2AB34E-61A7-6CB5-6198-F1DFD36ED3A8}"/>
                </a:ext>
              </a:extLst>
            </p:cNvPr>
            <p:cNvPicPr>
              <a:picLocks noChangeAspect="1"/>
            </p:cNvPicPr>
            <p:nvPr/>
          </p:nvPicPr>
          <p:blipFill>
            <a:blip r:embed="rId12"/>
            <a:stretch>
              <a:fillRect/>
            </a:stretch>
          </p:blipFill>
          <p:spPr>
            <a:xfrm>
              <a:off x="11397341" y="4575695"/>
              <a:ext cx="784836" cy="759727"/>
            </a:xfrm>
            <a:custGeom>
              <a:avLst/>
              <a:gdLst>
                <a:gd name="connsiteX0" fmla="*/ 1 w 784836"/>
                <a:gd name="connsiteY0" fmla="*/ 332 h 759727"/>
                <a:gd name="connsiteX1" fmla="*/ 784837 w 784836"/>
                <a:gd name="connsiteY1" fmla="*/ 332 h 759727"/>
                <a:gd name="connsiteX2" fmla="*/ 784837 w 784836"/>
                <a:gd name="connsiteY2" fmla="*/ 760059 h 759727"/>
                <a:gd name="connsiteX3" fmla="*/ 1 w 784836"/>
                <a:gd name="connsiteY3" fmla="*/ 760059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332"/>
                  </a:moveTo>
                  <a:lnTo>
                    <a:pt x="784837" y="332"/>
                  </a:lnTo>
                  <a:lnTo>
                    <a:pt x="784837" y="760059"/>
                  </a:lnTo>
                  <a:lnTo>
                    <a:pt x="1" y="760059"/>
                  </a:lnTo>
                  <a:close/>
                </a:path>
              </a:pathLst>
            </a:custGeom>
          </p:spPr>
        </p:pic>
        <p:pic>
          <p:nvPicPr>
            <p:cNvPr id="103" name="Picture 102">
              <a:extLst>
                <a:ext uri="{FF2B5EF4-FFF2-40B4-BE49-F238E27FC236}">
                  <a16:creationId xmlns:a16="http://schemas.microsoft.com/office/drawing/2014/main" id="{564D9B74-2E63-1BBF-C88C-929F09D20370}"/>
                </a:ext>
              </a:extLst>
            </p:cNvPr>
            <p:cNvPicPr>
              <a:picLocks noChangeAspect="1"/>
            </p:cNvPicPr>
            <p:nvPr/>
          </p:nvPicPr>
          <p:blipFill>
            <a:blip r:embed="rId13"/>
            <a:stretch>
              <a:fillRect/>
            </a:stretch>
          </p:blipFill>
          <p:spPr>
            <a:xfrm>
              <a:off x="11397341" y="3585165"/>
              <a:ext cx="471864" cy="1211716"/>
            </a:xfrm>
            <a:custGeom>
              <a:avLst/>
              <a:gdLst>
                <a:gd name="connsiteX0" fmla="*/ 1 w 471864"/>
                <a:gd name="connsiteY0" fmla="*/ 126 h 1211716"/>
                <a:gd name="connsiteX1" fmla="*/ 471866 w 471864"/>
                <a:gd name="connsiteY1" fmla="*/ 126 h 1211716"/>
                <a:gd name="connsiteX2" fmla="*/ 471866 w 471864"/>
                <a:gd name="connsiteY2" fmla="*/ 1211843 h 1211716"/>
                <a:gd name="connsiteX3" fmla="*/ 1 w 471864"/>
                <a:gd name="connsiteY3" fmla="*/ 1211843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1" y="126"/>
                  </a:moveTo>
                  <a:lnTo>
                    <a:pt x="471866" y="126"/>
                  </a:lnTo>
                  <a:lnTo>
                    <a:pt x="471866" y="1211843"/>
                  </a:lnTo>
                  <a:lnTo>
                    <a:pt x="1" y="1211843"/>
                  </a:lnTo>
                  <a:close/>
                </a:path>
              </a:pathLst>
            </a:custGeom>
          </p:spPr>
        </p:pic>
        <p:pic>
          <p:nvPicPr>
            <p:cNvPr id="104" name="Picture 103">
              <a:extLst>
                <a:ext uri="{FF2B5EF4-FFF2-40B4-BE49-F238E27FC236}">
                  <a16:creationId xmlns:a16="http://schemas.microsoft.com/office/drawing/2014/main" id="{D3777029-765A-B5CC-E5A1-088CD63612BD}"/>
                </a:ext>
              </a:extLst>
            </p:cNvPr>
            <p:cNvPicPr>
              <a:picLocks noChangeAspect="1"/>
            </p:cNvPicPr>
            <p:nvPr/>
          </p:nvPicPr>
          <p:blipFill>
            <a:blip r:embed="rId14"/>
            <a:stretch>
              <a:fillRect/>
            </a:stretch>
          </p:blipFill>
          <p:spPr>
            <a:xfrm>
              <a:off x="11705498" y="35178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105" name="Picture 104">
              <a:extLst>
                <a:ext uri="{FF2B5EF4-FFF2-40B4-BE49-F238E27FC236}">
                  <a16:creationId xmlns:a16="http://schemas.microsoft.com/office/drawing/2014/main" id="{EBDE6DC7-EEBD-8EE3-F072-CDF27DC5C433}"/>
                </a:ext>
              </a:extLst>
            </p:cNvPr>
            <p:cNvPicPr>
              <a:picLocks noChangeAspect="1"/>
            </p:cNvPicPr>
            <p:nvPr/>
          </p:nvPicPr>
          <p:blipFill>
            <a:blip r:embed="rId15"/>
            <a:stretch>
              <a:fillRect/>
            </a:stretch>
          </p:blipFill>
          <p:spPr>
            <a:xfrm>
              <a:off x="11397341" y="29793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pic>
          <p:nvPicPr>
            <p:cNvPr id="106" name="Picture 105">
              <a:extLst>
                <a:ext uri="{FF2B5EF4-FFF2-40B4-BE49-F238E27FC236}">
                  <a16:creationId xmlns:a16="http://schemas.microsoft.com/office/drawing/2014/main" id="{FC71CEE5-52AB-9731-74AE-E99BD3196ADF}"/>
                </a:ext>
              </a:extLst>
            </p:cNvPr>
            <p:cNvPicPr>
              <a:picLocks noChangeAspect="1"/>
            </p:cNvPicPr>
            <p:nvPr/>
          </p:nvPicPr>
          <p:blipFill>
            <a:blip r:embed="rId16"/>
            <a:stretch>
              <a:fillRect/>
            </a:stretch>
          </p:blipFill>
          <p:spPr>
            <a:xfrm>
              <a:off x="11705498" y="3517847"/>
              <a:ext cx="471864" cy="1211716"/>
            </a:xfrm>
            <a:custGeom>
              <a:avLst/>
              <a:gdLst>
                <a:gd name="connsiteX0" fmla="*/ 65 w 471864"/>
                <a:gd name="connsiteY0" fmla="*/ 112 h 1211716"/>
                <a:gd name="connsiteX1" fmla="*/ 471930 w 471864"/>
                <a:gd name="connsiteY1" fmla="*/ 112 h 1211716"/>
                <a:gd name="connsiteX2" fmla="*/ 471930 w 471864"/>
                <a:gd name="connsiteY2" fmla="*/ 1211829 h 1211716"/>
                <a:gd name="connsiteX3" fmla="*/ 65 w 471864"/>
                <a:gd name="connsiteY3" fmla="*/ 1211829 h 1211716"/>
              </a:gdLst>
              <a:ahLst/>
              <a:cxnLst>
                <a:cxn ang="0">
                  <a:pos x="connsiteX0" y="connsiteY0"/>
                </a:cxn>
                <a:cxn ang="0">
                  <a:pos x="connsiteX1" y="connsiteY1"/>
                </a:cxn>
                <a:cxn ang="0">
                  <a:pos x="connsiteX2" y="connsiteY2"/>
                </a:cxn>
                <a:cxn ang="0">
                  <a:pos x="connsiteX3" y="connsiteY3"/>
                </a:cxn>
              </a:cxnLst>
              <a:rect l="l" t="t" r="r" b="b"/>
              <a:pathLst>
                <a:path w="471864" h="1211716">
                  <a:moveTo>
                    <a:pt x="65" y="112"/>
                  </a:moveTo>
                  <a:lnTo>
                    <a:pt x="471930" y="112"/>
                  </a:lnTo>
                  <a:lnTo>
                    <a:pt x="471930" y="1211829"/>
                  </a:lnTo>
                  <a:lnTo>
                    <a:pt x="65" y="1211829"/>
                  </a:lnTo>
                  <a:close/>
                </a:path>
              </a:pathLst>
            </a:custGeom>
          </p:spPr>
        </p:pic>
        <p:pic>
          <p:nvPicPr>
            <p:cNvPr id="107" name="Picture 106">
              <a:extLst>
                <a:ext uri="{FF2B5EF4-FFF2-40B4-BE49-F238E27FC236}">
                  <a16:creationId xmlns:a16="http://schemas.microsoft.com/office/drawing/2014/main" id="{E6E56F06-BE76-4511-5687-0A0B7375EF82}"/>
                </a:ext>
              </a:extLst>
            </p:cNvPr>
            <p:cNvPicPr>
              <a:picLocks noChangeAspect="1"/>
            </p:cNvPicPr>
            <p:nvPr/>
          </p:nvPicPr>
          <p:blipFill>
            <a:blip r:embed="rId17"/>
            <a:stretch>
              <a:fillRect/>
            </a:stretch>
          </p:blipFill>
          <p:spPr>
            <a:xfrm>
              <a:off x="11397341" y="2979307"/>
              <a:ext cx="784836" cy="759727"/>
            </a:xfrm>
            <a:custGeom>
              <a:avLst/>
              <a:gdLst>
                <a:gd name="connsiteX0" fmla="*/ 1 w 784836"/>
                <a:gd name="connsiteY0" fmla="*/ 0 h 759727"/>
                <a:gd name="connsiteX1" fmla="*/ 784837 w 784836"/>
                <a:gd name="connsiteY1" fmla="*/ 0 h 759727"/>
                <a:gd name="connsiteX2" fmla="*/ 784837 w 784836"/>
                <a:gd name="connsiteY2" fmla="*/ 759727 h 759727"/>
                <a:gd name="connsiteX3" fmla="*/ 1 w 784836"/>
                <a:gd name="connsiteY3" fmla="*/ 759727 h 759727"/>
              </a:gdLst>
              <a:ahLst/>
              <a:cxnLst>
                <a:cxn ang="0">
                  <a:pos x="connsiteX0" y="connsiteY0"/>
                </a:cxn>
                <a:cxn ang="0">
                  <a:pos x="connsiteX1" y="connsiteY1"/>
                </a:cxn>
                <a:cxn ang="0">
                  <a:pos x="connsiteX2" y="connsiteY2"/>
                </a:cxn>
                <a:cxn ang="0">
                  <a:pos x="connsiteX3" y="connsiteY3"/>
                </a:cxn>
              </a:cxnLst>
              <a:rect l="l" t="t" r="r" b="b"/>
              <a:pathLst>
                <a:path w="784836" h="759727">
                  <a:moveTo>
                    <a:pt x="1" y="0"/>
                  </a:moveTo>
                  <a:lnTo>
                    <a:pt x="784837" y="0"/>
                  </a:lnTo>
                  <a:lnTo>
                    <a:pt x="784837" y="759727"/>
                  </a:lnTo>
                  <a:lnTo>
                    <a:pt x="1" y="759727"/>
                  </a:lnTo>
                  <a:close/>
                </a:path>
              </a:pathLst>
            </a:custGeom>
          </p:spPr>
        </p:pic>
      </p:grpSp>
      <p:sp>
        <p:nvSpPr>
          <p:cNvPr id="22" name="Right Arrow 21">
            <a:extLst>
              <a:ext uri="{FF2B5EF4-FFF2-40B4-BE49-F238E27FC236}">
                <a16:creationId xmlns:a16="http://schemas.microsoft.com/office/drawing/2014/main" id="{56D27D39-E49E-9AAB-D238-886F0E472A5A}"/>
              </a:ext>
            </a:extLst>
          </p:cNvPr>
          <p:cNvSpPr/>
          <p:nvPr/>
        </p:nvSpPr>
        <p:spPr>
          <a:xfrm>
            <a:off x="10159131" y="3821074"/>
            <a:ext cx="977989"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535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par>
                          <p:cTn id="37" fill="hold">
                            <p:stCondLst>
                              <p:cond delay="0"/>
                            </p:stCondLst>
                            <p:childTnLst>
                              <p:par>
                                <p:cTn id="38" presetID="45" presetClass="entr" presetSubtype="0" repeatCount="indefinite"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000"/>
                                        <p:tgtEl>
                                          <p:spTgt spid="5"/>
                                        </p:tgtEl>
                                      </p:cBhvr>
                                    </p:animEffect>
                                    <p:anim calcmode="lin" valueType="num">
                                      <p:cBhvr>
                                        <p:cTn id="41" dur="2000" fill="hold"/>
                                        <p:tgtEl>
                                          <p:spTgt spid="5"/>
                                        </p:tgtEl>
                                        <p:attrNameLst>
                                          <p:attrName>ppt_w</p:attrName>
                                        </p:attrNameLst>
                                      </p:cBhvr>
                                      <p:tavLst>
                                        <p:tav tm="0" fmla="#ppt_w*sin(2.5*pi*$)">
                                          <p:val>
                                            <p:fltVal val="0"/>
                                          </p:val>
                                        </p:tav>
                                        <p:tav tm="100000">
                                          <p:val>
                                            <p:fltVal val="1"/>
                                          </p:val>
                                        </p:tav>
                                      </p:tavLst>
                                    </p:anim>
                                    <p:anim calcmode="lin" valueType="num">
                                      <p:cBhvr>
                                        <p:cTn id="42" dur="2000" fill="hold"/>
                                        <p:tgtEl>
                                          <p:spTgt spid="5"/>
                                        </p:tgtEl>
                                        <p:attrNameLst>
                                          <p:attrName>ppt_h</p:attrName>
                                        </p:attrNameLst>
                                      </p:cBhvr>
                                      <p:tavLst>
                                        <p:tav tm="0">
                                          <p:val>
                                            <p:strVal val="#ppt_h"/>
                                          </p:val>
                                        </p:tav>
                                        <p:tav tm="100000">
                                          <p:val>
                                            <p:strVal val="#ppt_h"/>
                                          </p:val>
                                        </p:tav>
                                      </p:tavLst>
                                    </p:anim>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35" presetClass="emph" presetSubtype="0" repeatCount="indefinite" fill="hold" nodeType="withEffect">
                                  <p:stCondLst>
                                    <p:cond delay="0"/>
                                  </p:stCondLst>
                                  <p:childTnLst>
                                    <p:anim calcmode="discrete" valueType="str">
                                      <p:cBhvr>
                                        <p:cTn id="48" dur="1000" fill="hold"/>
                                        <p:tgtEl>
                                          <p:spTgt spid="24"/>
                                        </p:tgtEl>
                                        <p:attrNameLst>
                                          <p:attrName>style.visibility</p:attrName>
                                        </p:attrNameLst>
                                      </p:cBhvr>
                                      <p:tavLst>
                                        <p:tav tm="0">
                                          <p:val>
                                            <p:strVal val="hidden"/>
                                          </p:val>
                                        </p:tav>
                                        <p:tav tm="50000">
                                          <p:val>
                                            <p:strVal val="visible"/>
                                          </p:val>
                                        </p:tav>
                                      </p:tavLst>
                                    </p:anim>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8" presetClass="emph" presetSubtype="0" repeatCount="indefinite" fill="hold" nodeType="withEffect">
                                  <p:stCondLst>
                                    <p:cond delay="0"/>
                                  </p:stCondLst>
                                  <p:childTnLst>
                                    <p:animRot by="21600000">
                                      <p:cBhvr>
                                        <p:cTn id="70" dur="2000" fill="hold"/>
                                        <p:tgtEl>
                                          <p:spTgt spid="16"/>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1" presetClass="entr" presetSubtype="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childTnLst>
                                </p:cTn>
                              </p:par>
                            </p:childTnLst>
                          </p:cTn>
                        </p:par>
                        <p:par>
                          <p:cTn id="78" fill="hold">
                            <p:stCondLst>
                              <p:cond delay="500"/>
                            </p:stCondLst>
                            <p:childTnLst>
                              <p:par>
                                <p:cTn id="79" presetID="1" presetClass="entr" presetSubtype="0"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left)">
                                      <p:cBhvr>
                                        <p:cTn id="85" dur="500"/>
                                        <p:tgtEl>
                                          <p:spTgt spid="22"/>
                                        </p:tgtEl>
                                      </p:cBhvr>
                                    </p:animEffect>
                                  </p:childTnLst>
                                </p:cTn>
                              </p:par>
                              <p:par>
                                <p:cTn id="86" presetID="1" presetClass="entr" presetSubtype="0" fill="hold" nodeType="withEffect">
                                  <p:stCondLst>
                                    <p:cond delay="0"/>
                                  </p:stCondLst>
                                  <p:childTnLst>
                                    <p:set>
                                      <p:cBhvr>
                                        <p:cTn id="87" dur="1" fill="hold">
                                          <p:stCondLst>
                                            <p:cond delay="0"/>
                                          </p:stCondLst>
                                        </p:cTn>
                                        <p:tgtEl>
                                          <p:spTgt spid="45"/>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63"/>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7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81"/>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9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99"/>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9" grpId="0" animBg="1"/>
      <p:bldP spid="9" grpId="1" animBg="1"/>
      <p:bldP spid="11" grpId="0" animBg="1"/>
      <p:bldP spid="11" grpId="1" animBg="1"/>
      <p:bldP spid="15" grpId="0" animBg="1"/>
      <p:bldP spid="15" grpId="1" animBg="1"/>
      <p:bldP spid="17" grpId="0" animBg="1"/>
      <p:bldP spid="17" grpId="1" animBg="1"/>
      <p:bldP spid="19" grpId="0" animBg="1"/>
      <p:bldP spid="20" grpId="0" animBg="1"/>
      <p:bldP spid="21" grpId="0"/>
      <p:bldP spid="23" grpId="0" animBg="1"/>
      <p:bldP spid="30" grpId="0" animBg="1"/>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11;p49">
            <a:extLst>
              <a:ext uri="{FF2B5EF4-FFF2-40B4-BE49-F238E27FC236}">
                <a16:creationId xmlns:a16="http://schemas.microsoft.com/office/drawing/2014/main" id="{D4E23B65-5366-D9E4-6B26-40921E1CC298}"/>
              </a:ext>
            </a:extLst>
          </p:cNvPr>
          <p:cNvSpPr txBox="1">
            <a:spLocks/>
          </p:cNvSpPr>
          <p:nvPr/>
        </p:nvSpPr>
        <p:spPr>
          <a:xfrm>
            <a:off x="476552" y="-30733"/>
            <a:ext cx="11478530" cy="636623"/>
          </a:xfrm>
          <a:prstGeom prst="rect">
            <a:avLst/>
          </a:prstGeom>
          <a:noFill/>
          <a:ln>
            <a:noFill/>
          </a:ln>
        </p:spPr>
        <p:txBody>
          <a:bodyPr spcFirstLastPara="1" wrap="square" lIns="0" tIns="121900" rIns="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Inconsolata"/>
              <a:buChar char="●"/>
              <a:defRPr sz="1400" b="0" i="0" u="none" strike="noStrike" cap="none">
                <a:solidFill>
                  <a:schemeClr val="lt1"/>
                </a:solidFill>
                <a:latin typeface="Inconsolata"/>
                <a:ea typeface="Inconsolata"/>
                <a:cs typeface="Inconsolata"/>
                <a:sym typeface="Inconsolata"/>
              </a:defRPr>
            </a:lvl1pPr>
            <a:lvl2pPr marL="914400" marR="0" lvl="1" indent="-317500" algn="l" rtl="0">
              <a:lnSpc>
                <a:spcPct val="100000"/>
              </a:lnSpc>
              <a:spcBef>
                <a:spcPts val="0"/>
              </a:spcBef>
              <a:spcAft>
                <a:spcPts val="0"/>
              </a:spcAft>
              <a:buClr>
                <a:schemeClr val="lt1"/>
              </a:buClr>
              <a:buSzPts val="1400"/>
              <a:buFont typeface="Inconsolata"/>
              <a:buChar char="○"/>
              <a:defRPr sz="1400" b="0" i="0" u="none" strike="noStrike" cap="none">
                <a:solidFill>
                  <a:schemeClr val="lt1"/>
                </a:solidFill>
                <a:latin typeface="Inconsolata"/>
                <a:ea typeface="Inconsolata"/>
                <a:cs typeface="Inconsolata"/>
                <a:sym typeface="Inconsolata"/>
              </a:defRPr>
            </a:lvl2pPr>
            <a:lvl3pPr marL="1371600" marR="0" lvl="2" indent="-317500" algn="l" rtl="0">
              <a:lnSpc>
                <a:spcPct val="100000"/>
              </a:lnSpc>
              <a:spcBef>
                <a:spcPts val="0"/>
              </a:spcBef>
              <a:spcAft>
                <a:spcPts val="0"/>
              </a:spcAft>
              <a:buClr>
                <a:schemeClr val="lt1"/>
              </a:buClr>
              <a:buSzPts val="1400"/>
              <a:buFont typeface="Inconsolata"/>
              <a:buChar char="■"/>
              <a:defRPr sz="1400" b="0" i="0" u="none" strike="noStrike" cap="none">
                <a:solidFill>
                  <a:schemeClr val="lt1"/>
                </a:solidFill>
                <a:latin typeface="Inconsolata"/>
                <a:ea typeface="Inconsolata"/>
                <a:cs typeface="Inconsolata"/>
                <a:sym typeface="Inconsolata"/>
              </a:defRPr>
            </a:lvl3pPr>
            <a:lvl4pPr marL="1828800" marR="0" lvl="3" indent="-317500" algn="l" rtl="0">
              <a:lnSpc>
                <a:spcPct val="100000"/>
              </a:lnSpc>
              <a:spcBef>
                <a:spcPts val="0"/>
              </a:spcBef>
              <a:spcAft>
                <a:spcPts val="0"/>
              </a:spcAft>
              <a:buClr>
                <a:schemeClr val="lt1"/>
              </a:buClr>
              <a:buSzPts val="1400"/>
              <a:buFont typeface="Inconsolata"/>
              <a:buChar char="●"/>
              <a:defRPr sz="1400" b="0" i="0" u="none" strike="noStrike" cap="none">
                <a:solidFill>
                  <a:schemeClr val="lt1"/>
                </a:solidFill>
                <a:latin typeface="Inconsolata"/>
                <a:ea typeface="Inconsolata"/>
                <a:cs typeface="Inconsolata"/>
                <a:sym typeface="Inconsolata"/>
              </a:defRPr>
            </a:lvl4pPr>
            <a:lvl5pPr marL="2286000" marR="0" lvl="4" indent="-317500" algn="l" rtl="0">
              <a:lnSpc>
                <a:spcPct val="100000"/>
              </a:lnSpc>
              <a:spcBef>
                <a:spcPts val="0"/>
              </a:spcBef>
              <a:spcAft>
                <a:spcPts val="0"/>
              </a:spcAft>
              <a:buClr>
                <a:schemeClr val="lt1"/>
              </a:buClr>
              <a:buSzPts val="1400"/>
              <a:buFont typeface="Inconsolata"/>
              <a:buChar char="○"/>
              <a:defRPr sz="1400" b="0" i="0" u="none" strike="noStrike" cap="none">
                <a:solidFill>
                  <a:schemeClr val="lt1"/>
                </a:solidFill>
                <a:latin typeface="Inconsolata"/>
                <a:ea typeface="Inconsolata"/>
                <a:cs typeface="Inconsolata"/>
                <a:sym typeface="Inconsolata"/>
              </a:defRPr>
            </a:lvl5pPr>
            <a:lvl6pPr marL="2743200" marR="0" lvl="5" indent="-317500" algn="l" rtl="0">
              <a:lnSpc>
                <a:spcPct val="100000"/>
              </a:lnSpc>
              <a:spcBef>
                <a:spcPts val="0"/>
              </a:spcBef>
              <a:spcAft>
                <a:spcPts val="0"/>
              </a:spcAft>
              <a:buClr>
                <a:schemeClr val="lt1"/>
              </a:buClr>
              <a:buSzPts val="1400"/>
              <a:buFont typeface="Inconsolata"/>
              <a:buChar char="■"/>
              <a:defRPr sz="1400" b="0" i="0" u="none" strike="noStrike" cap="none">
                <a:solidFill>
                  <a:schemeClr val="lt1"/>
                </a:solidFill>
                <a:latin typeface="Inconsolata"/>
                <a:ea typeface="Inconsolata"/>
                <a:cs typeface="Inconsolata"/>
                <a:sym typeface="Inconsolata"/>
              </a:defRPr>
            </a:lvl6pPr>
            <a:lvl7pPr marL="3200400" marR="0" lvl="6" indent="-317500" algn="l" rtl="0">
              <a:lnSpc>
                <a:spcPct val="100000"/>
              </a:lnSpc>
              <a:spcBef>
                <a:spcPts val="0"/>
              </a:spcBef>
              <a:spcAft>
                <a:spcPts val="0"/>
              </a:spcAft>
              <a:buClr>
                <a:schemeClr val="lt1"/>
              </a:buClr>
              <a:buSzPts val="1400"/>
              <a:buFont typeface="Inconsolata"/>
              <a:buChar char="●"/>
              <a:defRPr sz="1400" b="0" i="0" u="none" strike="noStrike" cap="none">
                <a:solidFill>
                  <a:schemeClr val="lt1"/>
                </a:solidFill>
                <a:latin typeface="Inconsolata"/>
                <a:ea typeface="Inconsolata"/>
                <a:cs typeface="Inconsolata"/>
                <a:sym typeface="Inconsolata"/>
              </a:defRPr>
            </a:lvl7pPr>
            <a:lvl8pPr marL="3657600" marR="0" lvl="7" indent="-317500" algn="l" rtl="0">
              <a:lnSpc>
                <a:spcPct val="100000"/>
              </a:lnSpc>
              <a:spcBef>
                <a:spcPts val="0"/>
              </a:spcBef>
              <a:spcAft>
                <a:spcPts val="0"/>
              </a:spcAft>
              <a:buClr>
                <a:schemeClr val="lt1"/>
              </a:buClr>
              <a:buSzPts val="1400"/>
              <a:buFont typeface="Inconsolata"/>
              <a:buChar char="○"/>
              <a:defRPr sz="1400" b="0" i="0" u="none" strike="noStrike" cap="none">
                <a:solidFill>
                  <a:schemeClr val="lt1"/>
                </a:solidFill>
                <a:latin typeface="Inconsolata"/>
                <a:ea typeface="Inconsolata"/>
                <a:cs typeface="Inconsolata"/>
                <a:sym typeface="Inconsolata"/>
              </a:defRPr>
            </a:lvl8pPr>
            <a:lvl9pPr marL="4114800" marR="0" lvl="8" indent="-317500" algn="l" rtl="0">
              <a:lnSpc>
                <a:spcPct val="100000"/>
              </a:lnSpc>
              <a:spcBef>
                <a:spcPts val="0"/>
              </a:spcBef>
              <a:spcAft>
                <a:spcPts val="0"/>
              </a:spcAft>
              <a:buClr>
                <a:schemeClr val="lt1"/>
              </a:buClr>
              <a:buSzPts val="1400"/>
              <a:buFont typeface="Inconsolata"/>
              <a:buChar char="■"/>
              <a:defRPr sz="1400" b="0" i="0" u="none" strike="noStrike" cap="none">
                <a:solidFill>
                  <a:schemeClr val="lt1"/>
                </a:solidFill>
                <a:latin typeface="Inconsolata"/>
                <a:ea typeface="Inconsolata"/>
                <a:cs typeface="Inconsolata"/>
                <a:sym typeface="Inconsolata"/>
              </a:defRPr>
            </a:lvl9pPr>
          </a:lstStyle>
          <a:p>
            <a:pPr marL="0" indent="0">
              <a:buNone/>
            </a:pPr>
            <a:r>
              <a:rPr lang="en-US" sz="3200" b="1" dirty="0">
                <a:solidFill>
                  <a:schemeClr val="tx1"/>
                </a:solidFill>
                <a:latin typeface="+mn-lt"/>
              </a:rPr>
              <a:t>Hyperspectral Neutron CT has longer measurement time </a:t>
            </a:r>
          </a:p>
          <a:p>
            <a:pPr marL="0" indent="0">
              <a:buNone/>
            </a:pPr>
            <a:endParaRPr lang="en-US" sz="3200" b="1" dirty="0">
              <a:solidFill>
                <a:schemeClr val="tx1"/>
              </a:solidFill>
              <a:latin typeface="+mn-lt"/>
            </a:endParaRPr>
          </a:p>
        </p:txBody>
      </p:sp>
      <p:sp>
        <p:nvSpPr>
          <p:cNvPr id="43" name="TextBox 42">
            <a:extLst>
              <a:ext uri="{FF2B5EF4-FFF2-40B4-BE49-F238E27FC236}">
                <a16:creationId xmlns:a16="http://schemas.microsoft.com/office/drawing/2014/main" id="{008857BF-7F89-995B-5AB9-0646AD9EF12F}"/>
              </a:ext>
            </a:extLst>
          </p:cNvPr>
          <p:cNvSpPr txBox="1"/>
          <p:nvPr/>
        </p:nvSpPr>
        <p:spPr>
          <a:xfrm>
            <a:off x="2082722" y="6827811"/>
            <a:ext cx="11102484" cy="216982"/>
          </a:xfrm>
          <a:prstGeom prst="rect">
            <a:avLst/>
          </a:prstGeom>
          <a:noFill/>
        </p:spPr>
        <p:txBody>
          <a:bodyPr wrap="square" rtlCol="0">
            <a:spAutoFit/>
          </a:bodyPr>
          <a:lstStyle/>
          <a:p>
            <a:pPr>
              <a:lnSpc>
                <a:spcPct val="90000"/>
              </a:lnSpc>
            </a:pPr>
            <a:r>
              <a:rPr lang="en-US" sz="900" dirty="0">
                <a:latin typeface="+mn-lt"/>
              </a:rPr>
              <a:t>*</a:t>
            </a:r>
            <a:r>
              <a:rPr lang="en-US" sz="900" dirty="0" err="1">
                <a:latin typeface="+mn-lt"/>
              </a:rPr>
              <a:t>svmbir</a:t>
            </a:r>
            <a:r>
              <a:rPr lang="en-US" sz="900" dirty="0">
                <a:latin typeface="+mn-lt"/>
              </a:rPr>
              <a:t>, 2020, SVMBIR Development Team, Super-Voxel Model Based Iterative Reconstruction (SVMBIR), Software library available from </a:t>
            </a:r>
            <a:r>
              <a:rPr lang="en-US" sz="900" dirty="0">
                <a:latin typeface="+mn-lt"/>
                <a:hlinkClick r:id="rId3">
                  <a:extLst>
                    <a:ext uri="{A12FA001-AC4F-418D-AE19-62706E023703}">
                      <ahyp:hlinkClr xmlns:ahyp="http://schemas.microsoft.com/office/drawing/2018/hyperlinkcolor" val="tx"/>
                    </a:ext>
                  </a:extLst>
                </a:hlinkClick>
              </a:rPr>
              <a:t>https://github.com/cabouman/svmbir</a:t>
            </a:r>
            <a:r>
              <a:rPr lang="en-US" sz="900" dirty="0">
                <a:latin typeface="+mn-lt"/>
              </a:rPr>
              <a:t> </a:t>
            </a:r>
          </a:p>
        </p:txBody>
      </p:sp>
      <p:sp>
        <p:nvSpPr>
          <p:cNvPr id="9" name="Donut 8">
            <a:extLst>
              <a:ext uri="{FF2B5EF4-FFF2-40B4-BE49-F238E27FC236}">
                <a16:creationId xmlns:a16="http://schemas.microsoft.com/office/drawing/2014/main" id="{B973719E-372A-063D-79DA-1A71AADEAF1B}"/>
              </a:ext>
            </a:extLst>
          </p:cNvPr>
          <p:cNvSpPr/>
          <p:nvPr/>
        </p:nvSpPr>
        <p:spPr>
          <a:xfrm>
            <a:off x="4856003" y="1026177"/>
            <a:ext cx="5590283" cy="5224779"/>
          </a:xfrm>
          <a:prstGeom prst="donut">
            <a:avLst>
              <a:gd name="adj" fmla="val 9006"/>
            </a:avLst>
          </a:prstGeom>
          <a:solidFill>
            <a:srgbClr val="4C886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400" b="1" dirty="0">
              <a:solidFill>
                <a:schemeClr val="tx1"/>
              </a:solidFill>
              <a:ea typeface="Inconsolata" pitchFamily="49" charset="77"/>
            </a:endParaRPr>
          </a:p>
        </p:txBody>
      </p:sp>
      <p:grpSp>
        <p:nvGrpSpPr>
          <p:cNvPr id="11" name="Group 10">
            <a:extLst>
              <a:ext uri="{FF2B5EF4-FFF2-40B4-BE49-F238E27FC236}">
                <a16:creationId xmlns:a16="http://schemas.microsoft.com/office/drawing/2014/main" id="{6856C55B-D408-0363-DB18-28DBA1A6EAA5}"/>
              </a:ext>
            </a:extLst>
          </p:cNvPr>
          <p:cNvGrpSpPr/>
          <p:nvPr/>
        </p:nvGrpSpPr>
        <p:grpSpPr>
          <a:xfrm>
            <a:off x="7651144" y="607044"/>
            <a:ext cx="1862955" cy="1692096"/>
            <a:chOff x="3312138" y="29686"/>
            <a:chExt cx="1862954" cy="1692096"/>
          </a:xfrm>
        </p:grpSpPr>
        <p:sp>
          <p:nvSpPr>
            <p:cNvPr id="12" name="Rounded Rectangle 11">
              <a:extLst>
                <a:ext uri="{FF2B5EF4-FFF2-40B4-BE49-F238E27FC236}">
                  <a16:creationId xmlns:a16="http://schemas.microsoft.com/office/drawing/2014/main" id="{FE0A590A-BAC2-EBC9-E7C6-9195C7C67ADC}"/>
                </a:ext>
              </a:extLst>
            </p:cNvPr>
            <p:cNvSpPr/>
            <p:nvPr/>
          </p:nvSpPr>
          <p:spPr>
            <a:xfrm>
              <a:off x="3312138" y="29686"/>
              <a:ext cx="1862954" cy="1692096"/>
            </a:xfrm>
            <a:prstGeom prst="roundRect">
              <a:avLst/>
            </a:prstGeom>
            <a:blipFill rotWithShape="0">
              <a:blip r:embed="rId4"/>
              <a:srcRect/>
              <a:stretch>
                <a:fillRect l="-15000" r="-15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677F54EF-8990-A615-C9D1-000BEEE34B81}"/>
                </a:ext>
              </a:extLst>
            </p:cNvPr>
            <p:cNvSpPr txBox="1"/>
            <p:nvPr/>
          </p:nvSpPr>
          <p:spPr>
            <a:xfrm>
              <a:off x="3394739" y="112287"/>
              <a:ext cx="1697752" cy="15268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489">
                <a:lnSpc>
                  <a:spcPct val="90000"/>
                </a:lnSpc>
                <a:spcAft>
                  <a:spcPct val="35000"/>
                </a:spcAft>
              </a:pPr>
              <a:endParaRPr lang="en-US" sz="1000" b="1" dirty="0">
                <a:solidFill>
                  <a:schemeClr val="tx1"/>
                </a:solidFill>
                <a:ea typeface="Inconsolata" pitchFamily="49" charset="77"/>
              </a:endParaRPr>
            </a:p>
          </p:txBody>
        </p:sp>
      </p:grpSp>
      <p:grpSp>
        <p:nvGrpSpPr>
          <p:cNvPr id="14" name="Group 13">
            <a:extLst>
              <a:ext uri="{FF2B5EF4-FFF2-40B4-BE49-F238E27FC236}">
                <a16:creationId xmlns:a16="http://schemas.microsoft.com/office/drawing/2014/main" id="{CE13C796-66A6-3795-3C90-E2AE296AD495}"/>
              </a:ext>
            </a:extLst>
          </p:cNvPr>
          <p:cNvGrpSpPr/>
          <p:nvPr/>
        </p:nvGrpSpPr>
        <p:grpSpPr>
          <a:xfrm>
            <a:off x="6053103" y="3401506"/>
            <a:ext cx="3196083" cy="1031140"/>
            <a:chOff x="2279865" y="2369385"/>
            <a:chExt cx="3355549" cy="1328299"/>
          </a:xfrm>
          <a:gradFill flip="none" rotWithShape="1">
            <a:gsLst>
              <a:gs pos="0">
                <a:srgbClr val="4C8861">
                  <a:tint val="66000"/>
                  <a:satMod val="160000"/>
                </a:srgbClr>
              </a:gs>
              <a:gs pos="50000">
                <a:srgbClr val="4C8861">
                  <a:tint val="44500"/>
                  <a:satMod val="160000"/>
                </a:srgbClr>
              </a:gs>
              <a:gs pos="100000">
                <a:srgbClr val="4C8861">
                  <a:tint val="23500"/>
                  <a:satMod val="160000"/>
                </a:srgbClr>
              </a:gs>
            </a:gsLst>
            <a:lin ang="2700000" scaled="1"/>
            <a:tileRect/>
          </a:gradFill>
        </p:grpSpPr>
        <p:sp>
          <p:nvSpPr>
            <p:cNvPr id="15" name="Magnetic Disk 14">
              <a:extLst>
                <a:ext uri="{FF2B5EF4-FFF2-40B4-BE49-F238E27FC236}">
                  <a16:creationId xmlns:a16="http://schemas.microsoft.com/office/drawing/2014/main" id="{374E4FDC-C7FD-F871-98B6-FF94D03E7110}"/>
                </a:ext>
              </a:extLst>
            </p:cNvPr>
            <p:cNvSpPr/>
            <p:nvPr/>
          </p:nvSpPr>
          <p:spPr>
            <a:xfrm>
              <a:off x="2279865" y="2403690"/>
              <a:ext cx="3355549" cy="1293994"/>
            </a:xfrm>
            <a:prstGeom prst="flowChartMagneticDisk">
              <a:avLst/>
            </a:prstGeom>
            <a:grp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171446" indent="-171446">
                <a:buFont typeface="Arial" panose="020B0604020202020204" pitchFamily="34" charset="0"/>
                <a:buChar char="•"/>
              </a:pPr>
              <a:r>
                <a:rPr lang="en-US" sz="1467" b="1" dirty="0">
                  <a:solidFill>
                    <a:schemeClr val="tx1"/>
                  </a:solidFill>
                  <a:ea typeface="Inconsolata" pitchFamily="49" charset="77"/>
                </a:rPr>
                <a:t>ADARA archives raw data</a:t>
              </a:r>
            </a:p>
            <a:p>
              <a:pPr marL="171446" indent="-171446">
                <a:buFont typeface="Arial" panose="020B0604020202020204" pitchFamily="34" charset="0"/>
                <a:buChar char="•"/>
              </a:pPr>
              <a:r>
                <a:rPr lang="en-US" sz="1467" b="1" dirty="0">
                  <a:solidFill>
                    <a:schemeClr val="tx1"/>
                  </a:solidFill>
                  <a:ea typeface="Inconsolata" pitchFamily="49" charset="77"/>
                </a:rPr>
                <a:t>ADARA triggers auto reduction</a:t>
              </a:r>
            </a:p>
          </p:txBody>
        </p:sp>
        <p:sp>
          <p:nvSpPr>
            <p:cNvPr id="16" name="TextBox 15">
              <a:extLst>
                <a:ext uri="{FF2B5EF4-FFF2-40B4-BE49-F238E27FC236}">
                  <a16:creationId xmlns:a16="http://schemas.microsoft.com/office/drawing/2014/main" id="{4F0CAEAD-765A-EAD8-7077-14D709FE3A05}"/>
                </a:ext>
              </a:extLst>
            </p:cNvPr>
            <p:cNvSpPr txBox="1"/>
            <p:nvPr/>
          </p:nvSpPr>
          <p:spPr>
            <a:xfrm>
              <a:off x="2724196" y="2369385"/>
              <a:ext cx="2335106" cy="4361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1600" b="1" i="1" dirty="0">
                  <a:solidFill>
                    <a:schemeClr val="tx1"/>
                  </a:solidFill>
                  <a:ea typeface="Inconsolata" pitchFamily="49" charset="77"/>
                </a:rPr>
                <a:t>SNS analysis server</a:t>
              </a:r>
            </a:p>
          </p:txBody>
        </p:sp>
      </p:grpSp>
      <p:sp>
        <p:nvSpPr>
          <p:cNvPr id="39" name="TextBox 38">
            <a:extLst>
              <a:ext uri="{FF2B5EF4-FFF2-40B4-BE49-F238E27FC236}">
                <a16:creationId xmlns:a16="http://schemas.microsoft.com/office/drawing/2014/main" id="{E0CD7D6E-D123-7E5E-38C3-B5710C78289E}"/>
              </a:ext>
            </a:extLst>
          </p:cNvPr>
          <p:cNvSpPr txBox="1"/>
          <p:nvPr/>
        </p:nvSpPr>
        <p:spPr>
          <a:xfrm>
            <a:off x="8473033" y="1056543"/>
            <a:ext cx="833560" cy="244682"/>
          </a:xfrm>
          <a:prstGeom prst="rect">
            <a:avLst/>
          </a:prstGeom>
          <a:noFill/>
          <a:ln>
            <a:noFill/>
          </a:ln>
        </p:spPr>
        <p:txBody>
          <a:bodyPr wrap="square" rtlCol="0">
            <a:spAutoFit/>
          </a:bodyPr>
          <a:lstStyle/>
          <a:p>
            <a:pPr algn="l">
              <a:lnSpc>
                <a:spcPct val="90000"/>
              </a:lnSpc>
            </a:pPr>
            <a:r>
              <a:rPr lang="en-US" sz="1100" b="1" dirty="0">
                <a:latin typeface="+mn-lt"/>
                <a:ea typeface="Inconsolata" pitchFamily="49" charset="77"/>
              </a:rPr>
              <a:t>Detector</a:t>
            </a:r>
          </a:p>
        </p:txBody>
      </p:sp>
      <p:sp>
        <p:nvSpPr>
          <p:cNvPr id="40" name="TextBox 39">
            <a:extLst>
              <a:ext uri="{FF2B5EF4-FFF2-40B4-BE49-F238E27FC236}">
                <a16:creationId xmlns:a16="http://schemas.microsoft.com/office/drawing/2014/main" id="{C538012E-0E28-3A06-3E60-EEFEF63A51D2}"/>
              </a:ext>
            </a:extLst>
          </p:cNvPr>
          <p:cNvSpPr txBox="1"/>
          <p:nvPr/>
        </p:nvSpPr>
        <p:spPr>
          <a:xfrm>
            <a:off x="7917700" y="1295763"/>
            <a:ext cx="833560" cy="244682"/>
          </a:xfrm>
          <a:prstGeom prst="rect">
            <a:avLst/>
          </a:prstGeom>
          <a:noFill/>
          <a:ln>
            <a:noFill/>
          </a:ln>
        </p:spPr>
        <p:txBody>
          <a:bodyPr wrap="square" rtlCol="0">
            <a:spAutoFit/>
          </a:bodyPr>
          <a:lstStyle/>
          <a:p>
            <a:pPr algn="l">
              <a:lnSpc>
                <a:spcPct val="90000"/>
              </a:lnSpc>
            </a:pPr>
            <a:r>
              <a:rPr lang="en-US" sz="1100" b="1" dirty="0">
                <a:highlight>
                  <a:srgbClr val="FFFF00"/>
                </a:highlight>
                <a:latin typeface="+mn-lt"/>
                <a:ea typeface="Inconsolata" pitchFamily="49" charset="77"/>
              </a:rPr>
              <a:t>Sample</a:t>
            </a:r>
          </a:p>
        </p:txBody>
      </p:sp>
      <p:sp>
        <p:nvSpPr>
          <p:cNvPr id="47" name="Rectangle 46">
            <a:extLst>
              <a:ext uri="{FF2B5EF4-FFF2-40B4-BE49-F238E27FC236}">
                <a16:creationId xmlns:a16="http://schemas.microsoft.com/office/drawing/2014/main" id="{4A50C1E4-2B20-47D6-A094-3FEAA86D6EB6}"/>
              </a:ext>
            </a:extLst>
          </p:cNvPr>
          <p:cNvSpPr/>
          <p:nvPr/>
        </p:nvSpPr>
        <p:spPr>
          <a:xfrm>
            <a:off x="1803417" y="3559006"/>
            <a:ext cx="1830923" cy="969837"/>
          </a:xfrm>
          <a:prstGeom prst="rect">
            <a:avLst/>
          </a:prstGeom>
          <a:gradFill flip="none" rotWithShape="1">
            <a:gsLst>
              <a:gs pos="0">
                <a:srgbClr val="4C8861">
                  <a:tint val="66000"/>
                  <a:satMod val="160000"/>
                </a:srgbClr>
              </a:gs>
              <a:gs pos="50000">
                <a:srgbClr val="4C8861">
                  <a:tint val="44500"/>
                  <a:satMod val="160000"/>
                </a:srgbClr>
              </a:gs>
              <a:gs pos="100000">
                <a:srgbClr val="4C8861">
                  <a:tint val="23500"/>
                  <a:satMod val="160000"/>
                </a:srgbClr>
              </a:gs>
            </a:gsLst>
            <a:lin ang="2700000" scaled="1"/>
            <a:tileRect/>
          </a:gra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600" dirty="0">
                <a:solidFill>
                  <a:schemeClr val="tx1"/>
                </a:solidFill>
                <a:ea typeface="Inconsolata" pitchFamily="49" charset="77"/>
              </a:rPr>
              <a:t>Neutron CT reconstruction</a:t>
            </a:r>
            <a:endParaRPr lang="en-US" sz="1600" i="1" dirty="0">
              <a:solidFill>
                <a:schemeClr val="tx1"/>
              </a:solidFill>
              <a:ea typeface="Inconsolata" pitchFamily="49" charset="77"/>
            </a:endParaRPr>
          </a:p>
        </p:txBody>
      </p:sp>
      <p:sp>
        <p:nvSpPr>
          <p:cNvPr id="52" name="Rectangle 51">
            <a:extLst>
              <a:ext uri="{FF2B5EF4-FFF2-40B4-BE49-F238E27FC236}">
                <a16:creationId xmlns:a16="http://schemas.microsoft.com/office/drawing/2014/main" id="{36C495D3-F1D9-D23C-7E03-C8C3FFA36A83}"/>
              </a:ext>
            </a:extLst>
          </p:cNvPr>
          <p:cNvSpPr/>
          <p:nvPr/>
        </p:nvSpPr>
        <p:spPr>
          <a:xfrm>
            <a:off x="4568901" y="3074600"/>
            <a:ext cx="1124023" cy="1374064"/>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243840" tIns="243840" rIns="243840" bIns="24384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51" name="Graphic 50" descr="Man with solid fill">
            <a:extLst>
              <a:ext uri="{FF2B5EF4-FFF2-40B4-BE49-F238E27FC236}">
                <a16:creationId xmlns:a16="http://schemas.microsoft.com/office/drawing/2014/main" id="{2A293F3A-4F8C-860A-7061-F3BDFC4431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68900" y="3165220"/>
            <a:ext cx="1219200" cy="1219200"/>
          </a:xfrm>
          <a:prstGeom prst="rect">
            <a:avLst/>
          </a:prstGeom>
        </p:spPr>
      </p:pic>
      <p:sp>
        <p:nvSpPr>
          <p:cNvPr id="8" name="Oval 7">
            <a:extLst>
              <a:ext uri="{FF2B5EF4-FFF2-40B4-BE49-F238E27FC236}">
                <a16:creationId xmlns:a16="http://schemas.microsoft.com/office/drawing/2014/main" id="{6C51DB6A-EA61-CABA-70AC-619FC84ECC5A}"/>
              </a:ext>
            </a:extLst>
          </p:cNvPr>
          <p:cNvSpPr/>
          <p:nvPr/>
        </p:nvSpPr>
        <p:spPr>
          <a:xfrm>
            <a:off x="4411476" y="1925376"/>
            <a:ext cx="2109192" cy="508521"/>
          </a:xfrm>
          <a:prstGeom prst="ellipse">
            <a:avLst/>
          </a:prstGeom>
          <a:solidFill>
            <a:schemeClr val="accent3">
              <a:lumMod val="60000"/>
              <a:lumOff val="40000"/>
            </a:schemeClr>
          </a:solidFill>
          <a:ln>
            <a:solidFill>
              <a:schemeClr val="accent3">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r>
              <a:rPr lang="en-US" b="1" dirty="0">
                <a:solidFill>
                  <a:schemeClr val="tx1"/>
                </a:solidFill>
                <a:ea typeface="Inconsolata" pitchFamily="49" charset="77"/>
              </a:rPr>
              <a:t>Start/Stop</a:t>
            </a:r>
          </a:p>
        </p:txBody>
      </p:sp>
      <p:cxnSp>
        <p:nvCxnSpPr>
          <p:cNvPr id="68" name="Curved Connector 67">
            <a:extLst>
              <a:ext uri="{FF2B5EF4-FFF2-40B4-BE49-F238E27FC236}">
                <a16:creationId xmlns:a16="http://schemas.microsoft.com/office/drawing/2014/main" id="{F2FCD1D0-B091-5BA6-4895-F9650E092996}"/>
              </a:ext>
            </a:extLst>
          </p:cNvPr>
          <p:cNvCxnSpPr>
            <a:cxnSpLocks/>
            <a:endCxn id="8" idx="6"/>
          </p:cNvCxnSpPr>
          <p:nvPr/>
        </p:nvCxnSpPr>
        <p:spPr>
          <a:xfrm rot="5400000" flipH="1" flipV="1">
            <a:off x="5255359" y="2385764"/>
            <a:ext cx="1471437" cy="1059181"/>
          </a:xfrm>
          <a:prstGeom prst="curvedConnector4">
            <a:avLst>
              <a:gd name="adj1" fmla="val 23805"/>
              <a:gd name="adj2" fmla="val 128777"/>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9" name="Curved Connector 68">
            <a:extLst>
              <a:ext uri="{FF2B5EF4-FFF2-40B4-BE49-F238E27FC236}">
                <a16:creationId xmlns:a16="http://schemas.microsoft.com/office/drawing/2014/main" id="{48688078-32F7-A2D5-A294-6F2518880C54}"/>
              </a:ext>
            </a:extLst>
          </p:cNvPr>
          <p:cNvCxnSpPr>
            <a:cxnSpLocks/>
            <a:endCxn id="47" idx="3"/>
          </p:cNvCxnSpPr>
          <p:nvPr/>
        </p:nvCxnSpPr>
        <p:spPr>
          <a:xfrm rot="10800000" flipV="1">
            <a:off x="3634340" y="3858124"/>
            <a:ext cx="1287579" cy="185800"/>
          </a:xfrm>
          <a:prstGeom prst="curvedConnector3">
            <a:avLst>
              <a:gd name="adj1" fmla="val 50000"/>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DBD2FAB-0AB7-E50C-4F81-7D2AD35221F1}"/>
              </a:ext>
            </a:extLst>
          </p:cNvPr>
          <p:cNvSpPr txBox="1"/>
          <p:nvPr/>
        </p:nvSpPr>
        <p:spPr>
          <a:xfrm>
            <a:off x="4019499" y="4659790"/>
            <a:ext cx="2547805" cy="590931"/>
          </a:xfrm>
          <a:prstGeom prst="rect">
            <a:avLst/>
          </a:prstGeom>
          <a:solidFill>
            <a:schemeClr val="accent2"/>
          </a:solidFill>
        </p:spPr>
        <p:txBody>
          <a:bodyPr wrap="square" rtlCol="0">
            <a:spAutoFit/>
          </a:bodyPr>
          <a:lstStyle/>
          <a:p>
            <a:pPr algn="ctr">
              <a:lnSpc>
                <a:spcPct val="90000"/>
              </a:lnSpc>
            </a:pPr>
            <a:r>
              <a:rPr lang="en-US" dirty="0">
                <a:latin typeface="+mn-lt"/>
              </a:rPr>
              <a:t>Instrument scientists / Users</a:t>
            </a:r>
          </a:p>
        </p:txBody>
      </p:sp>
      <p:pic>
        <p:nvPicPr>
          <p:cNvPr id="84" name="Graphic 83" descr="Crawl with solid fill">
            <a:extLst>
              <a:ext uri="{FF2B5EF4-FFF2-40B4-BE49-F238E27FC236}">
                <a16:creationId xmlns:a16="http://schemas.microsoft.com/office/drawing/2014/main" id="{C8C4A816-7BBB-D71F-FC72-4D57AF2547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513" y="5168485"/>
            <a:ext cx="1219200" cy="1219200"/>
          </a:xfrm>
          <a:prstGeom prst="rect">
            <a:avLst/>
          </a:prstGeom>
        </p:spPr>
      </p:pic>
      <p:pic>
        <p:nvPicPr>
          <p:cNvPr id="86" name="Graphic 85" descr="Lightning with solid fill">
            <a:extLst>
              <a:ext uri="{FF2B5EF4-FFF2-40B4-BE49-F238E27FC236}">
                <a16:creationId xmlns:a16="http://schemas.microsoft.com/office/drawing/2014/main" id="{DC0E1DA1-EDC0-FF99-61A0-22AD54D72F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552" y="4349376"/>
            <a:ext cx="1219200" cy="1219200"/>
          </a:xfrm>
          <a:prstGeom prst="rect">
            <a:avLst/>
          </a:prstGeom>
        </p:spPr>
      </p:pic>
      <p:pic>
        <p:nvPicPr>
          <p:cNvPr id="89" name="Picture 88" descr="A picture containing reptile, close, gear&#10;&#10;Description automatically generated">
            <a:extLst>
              <a:ext uri="{FF2B5EF4-FFF2-40B4-BE49-F238E27FC236}">
                <a16:creationId xmlns:a16="http://schemas.microsoft.com/office/drawing/2014/main" id="{43F453E7-D4D7-D4A4-75A0-1707A7AF7C92}"/>
              </a:ext>
            </a:extLst>
          </p:cNvPr>
          <p:cNvPicPr>
            <a:picLocks noChangeAspect="1"/>
          </p:cNvPicPr>
          <p:nvPr/>
        </p:nvPicPr>
        <p:blipFill>
          <a:blip r:embed="rId11"/>
          <a:stretch>
            <a:fillRect/>
          </a:stretch>
        </p:blipFill>
        <p:spPr>
          <a:xfrm>
            <a:off x="1772286" y="3527659"/>
            <a:ext cx="1960111" cy="1965696"/>
          </a:xfrm>
          <a:prstGeom prst="rect">
            <a:avLst/>
          </a:prstGeom>
        </p:spPr>
      </p:pic>
      <p:sp>
        <p:nvSpPr>
          <p:cNvPr id="90" name="TextBox 89">
            <a:extLst>
              <a:ext uri="{FF2B5EF4-FFF2-40B4-BE49-F238E27FC236}">
                <a16:creationId xmlns:a16="http://schemas.microsoft.com/office/drawing/2014/main" id="{2A8983CE-8912-55E9-DFA8-5471713B433E}"/>
              </a:ext>
            </a:extLst>
          </p:cNvPr>
          <p:cNvSpPr txBox="1"/>
          <p:nvPr/>
        </p:nvSpPr>
        <p:spPr>
          <a:xfrm>
            <a:off x="1350397" y="5645605"/>
            <a:ext cx="3374642" cy="341632"/>
          </a:xfrm>
          <a:prstGeom prst="rect">
            <a:avLst/>
          </a:prstGeom>
          <a:noFill/>
        </p:spPr>
        <p:txBody>
          <a:bodyPr wrap="none" rtlCol="0">
            <a:spAutoFit/>
          </a:bodyPr>
          <a:lstStyle/>
          <a:p>
            <a:pPr algn="l">
              <a:lnSpc>
                <a:spcPct val="90000"/>
              </a:lnSpc>
            </a:pPr>
            <a:r>
              <a:rPr lang="en-US" dirty="0">
                <a:latin typeface="+mn-lt"/>
              </a:rPr>
              <a:t>After one-day measurement</a:t>
            </a:r>
          </a:p>
        </p:txBody>
      </p:sp>
      <p:pic>
        <p:nvPicPr>
          <p:cNvPr id="111" name="Picture 2">
            <a:extLst>
              <a:ext uri="{FF2B5EF4-FFF2-40B4-BE49-F238E27FC236}">
                <a16:creationId xmlns:a16="http://schemas.microsoft.com/office/drawing/2014/main" id="{AD49B43B-D2FE-287A-BFC8-FF4224B7A96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7986" t="56823" r="1302" b="2706"/>
          <a:stretch/>
        </p:blipFill>
        <p:spPr bwMode="auto">
          <a:xfrm>
            <a:off x="1703260" y="3527659"/>
            <a:ext cx="2029137" cy="1965695"/>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79CAFC70-598D-5CE2-C448-B65199DCE2C9}"/>
              </a:ext>
            </a:extLst>
          </p:cNvPr>
          <p:cNvSpPr txBox="1"/>
          <p:nvPr/>
        </p:nvSpPr>
        <p:spPr>
          <a:xfrm>
            <a:off x="1352029" y="5645603"/>
            <a:ext cx="3060453" cy="341632"/>
          </a:xfrm>
          <a:prstGeom prst="rect">
            <a:avLst/>
          </a:prstGeom>
          <a:noFill/>
        </p:spPr>
        <p:txBody>
          <a:bodyPr wrap="none" rtlCol="0">
            <a:spAutoFit/>
          </a:bodyPr>
          <a:lstStyle/>
          <a:p>
            <a:pPr algn="l">
              <a:lnSpc>
                <a:spcPct val="90000"/>
              </a:lnSpc>
            </a:pPr>
            <a:r>
              <a:rPr lang="en-US" dirty="0">
                <a:latin typeface="+mn-lt"/>
              </a:rPr>
              <a:t>After 5-day measurement</a:t>
            </a:r>
          </a:p>
        </p:txBody>
      </p:sp>
      <p:sp>
        <p:nvSpPr>
          <p:cNvPr id="117" name="Rectangle 116">
            <a:extLst>
              <a:ext uri="{FF2B5EF4-FFF2-40B4-BE49-F238E27FC236}">
                <a16:creationId xmlns:a16="http://schemas.microsoft.com/office/drawing/2014/main" id="{DA886C84-CAB2-805F-C71A-D3FCE950035B}"/>
              </a:ext>
            </a:extLst>
          </p:cNvPr>
          <p:cNvSpPr/>
          <p:nvPr/>
        </p:nvSpPr>
        <p:spPr>
          <a:xfrm>
            <a:off x="9215179" y="2417683"/>
            <a:ext cx="2270851" cy="912707"/>
          </a:xfrm>
          <a:prstGeom prst="rect">
            <a:avLst/>
          </a:prstGeom>
          <a:gradFill flip="none" rotWithShape="1">
            <a:gsLst>
              <a:gs pos="0">
                <a:srgbClr val="4C8861">
                  <a:tint val="66000"/>
                  <a:satMod val="160000"/>
                </a:srgbClr>
              </a:gs>
              <a:gs pos="50000">
                <a:srgbClr val="4C8861">
                  <a:tint val="44500"/>
                  <a:satMod val="160000"/>
                </a:srgbClr>
              </a:gs>
              <a:gs pos="100000">
                <a:srgbClr val="4C8861">
                  <a:tint val="23500"/>
                  <a:satMod val="160000"/>
                </a:srgbClr>
              </a:gs>
            </a:gsLst>
            <a:lin ang="2700000" scaled="1"/>
            <a:tileRect/>
          </a:gra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600" dirty="0">
                <a:solidFill>
                  <a:schemeClr val="tx1"/>
                </a:solidFill>
                <a:ea typeface="Inconsolata" pitchFamily="49" charset="77"/>
              </a:rPr>
              <a:t>Acquisition starts with new scan angle and </a:t>
            </a:r>
            <a:r>
              <a:rPr lang="en-US" sz="1600" dirty="0" err="1">
                <a:solidFill>
                  <a:schemeClr val="tx1"/>
                </a:solidFill>
                <a:ea typeface="Inconsolata" pitchFamily="49" charset="77"/>
              </a:rPr>
              <a:t>pCharge</a:t>
            </a:r>
            <a:endParaRPr lang="en-US" sz="1600" dirty="0">
              <a:solidFill>
                <a:schemeClr val="tx1"/>
              </a:solidFill>
              <a:ea typeface="Inconsolata" pitchFamily="49" charset="77"/>
            </a:endParaRPr>
          </a:p>
        </p:txBody>
      </p:sp>
      <p:sp>
        <p:nvSpPr>
          <p:cNvPr id="118" name="TextBox 117">
            <a:extLst>
              <a:ext uri="{FF2B5EF4-FFF2-40B4-BE49-F238E27FC236}">
                <a16:creationId xmlns:a16="http://schemas.microsoft.com/office/drawing/2014/main" id="{007F2FBD-98C1-6F38-DA7C-050D7317C1FE}"/>
              </a:ext>
            </a:extLst>
          </p:cNvPr>
          <p:cNvSpPr txBox="1"/>
          <p:nvPr/>
        </p:nvSpPr>
        <p:spPr>
          <a:xfrm>
            <a:off x="7735338" y="2879465"/>
            <a:ext cx="1473480" cy="313932"/>
          </a:xfrm>
          <a:prstGeom prst="rect">
            <a:avLst/>
          </a:prstGeom>
          <a:noFill/>
        </p:spPr>
        <p:txBody>
          <a:bodyPr wrap="none" rtlCol="0">
            <a:spAutoFit/>
          </a:bodyPr>
          <a:lstStyle/>
          <a:p>
            <a:pPr algn="ctr">
              <a:lnSpc>
                <a:spcPct val="90000"/>
              </a:lnSpc>
            </a:pPr>
            <a:r>
              <a:rPr lang="en-US" sz="1600" b="1" dirty="0">
                <a:latin typeface="+mn-lt"/>
                <a:ea typeface="Inconsolata" pitchFamily="49" charset="77"/>
              </a:rPr>
              <a:t>Radiography</a:t>
            </a:r>
          </a:p>
        </p:txBody>
      </p:sp>
      <p:cxnSp>
        <p:nvCxnSpPr>
          <p:cNvPr id="119" name="Elbow Connector 118">
            <a:extLst>
              <a:ext uri="{FF2B5EF4-FFF2-40B4-BE49-F238E27FC236}">
                <a16:creationId xmlns:a16="http://schemas.microsoft.com/office/drawing/2014/main" id="{03E67B17-453F-B919-5450-32C2696C7260}"/>
              </a:ext>
            </a:extLst>
          </p:cNvPr>
          <p:cNvCxnSpPr>
            <a:cxnSpLocks/>
            <a:stCxn id="117" idx="1"/>
            <a:endCxn id="16" idx="0"/>
          </p:cNvCxnSpPr>
          <p:nvPr/>
        </p:nvCxnSpPr>
        <p:spPr>
          <a:xfrm rot="10800000" flipV="1">
            <a:off x="7588387" y="2874036"/>
            <a:ext cx="1626793" cy="527469"/>
          </a:xfrm>
          <a:prstGeom prst="bentConnector2">
            <a:avLst/>
          </a:prstGeom>
          <a:ln w="53975" cmpd="sng">
            <a:solidFill>
              <a:schemeClr val="tx1">
                <a:lumMod val="65000"/>
                <a:lumOff val="35000"/>
              </a:schemeClr>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41BB568E-7F45-F7E2-CFA7-AD1D03CA14BD}"/>
              </a:ext>
            </a:extLst>
          </p:cNvPr>
          <p:cNvSpPr/>
          <p:nvPr/>
        </p:nvSpPr>
        <p:spPr>
          <a:xfrm>
            <a:off x="6827747" y="5417848"/>
            <a:ext cx="1961536" cy="969837"/>
          </a:xfrm>
          <a:prstGeom prst="rect">
            <a:avLst/>
          </a:prstGeom>
          <a:gradFill flip="none" rotWithShape="1">
            <a:gsLst>
              <a:gs pos="0">
                <a:srgbClr val="4C8861">
                  <a:tint val="66000"/>
                  <a:satMod val="160000"/>
                </a:srgbClr>
              </a:gs>
              <a:gs pos="50000">
                <a:srgbClr val="4C8861">
                  <a:tint val="44500"/>
                  <a:satMod val="160000"/>
                </a:srgbClr>
              </a:gs>
              <a:gs pos="100000">
                <a:srgbClr val="4C8861">
                  <a:tint val="23500"/>
                  <a:satMod val="160000"/>
                </a:srgbClr>
              </a:gs>
            </a:gsLst>
            <a:lin ang="2700000" scaled="1"/>
            <a:tileRect/>
          </a:gra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600" dirty="0">
                <a:solidFill>
                  <a:schemeClr val="tx1"/>
                </a:solidFill>
                <a:ea typeface="Inconsolata" pitchFamily="49" charset="77"/>
              </a:rPr>
              <a:t>Script monitors reduced data</a:t>
            </a:r>
          </a:p>
        </p:txBody>
      </p:sp>
      <p:sp>
        <p:nvSpPr>
          <p:cNvPr id="122" name="Rectangle 121">
            <a:extLst>
              <a:ext uri="{FF2B5EF4-FFF2-40B4-BE49-F238E27FC236}">
                <a16:creationId xmlns:a16="http://schemas.microsoft.com/office/drawing/2014/main" id="{A34F61DF-DDC1-C660-73B9-C597347F3FE7}"/>
              </a:ext>
            </a:extLst>
          </p:cNvPr>
          <p:cNvSpPr/>
          <p:nvPr/>
        </p:nvSpPr>
        <p:spPr>
          <a:xfrm>
            <a:off x="5576299" y="973223"/>
            <a:ext cx="1739195" cy="912707"/>
          </a:xfrm>
          <a:prstGeom prst="rect">
            <a:avLst/>
          </a:prstGeom>
          <a:gradFill flip="none" rotWithShape="1">
            <a:gsLst>
              <a:gs pos="0">
                <a:srgbClr val="4C8861">
                  <a:tint val="66000"/>
                  <a:satMod val="160000"/>
                </a:srgbClr>
              </a:gs>
              <a:gs pos="50000">
                <a:srgbClr val="4C8861">
                  <a:tint val="44500"/>
                  <a:satMod val="160000"/>
                </a:srgbClr>
              </a:gs>
              <a:gs pos="100000">
                <a:srgbClr val="4C8861">
                  <a:tint val="23500"/>
                  <a:satMod val="160000"/>
                </a:srgbClr>
              </a:gs>
            </a:gsLst>
            <a:lin ang="2700000" scaled="1"/>
            <a:tileRect/>
          </a:gra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lvl="0" algn="ctr"/>
            <a:r>
              <a:rPr lang="en-US" sz="1600" dirty="0">
                <a:solidFill>
                  <a:schemeClr val="tx1"/>
                </a:solidFill>
                <a:ea typeface="Inconsolata" pitchFamily="49" charset="77"/>
              </a:rPr>
              <a:t>API serves new scan angles to EPICS</a:t>
            </a:r>
          </a:p>
        </p:txBody>
      </p:sp>
      <p:sp>
        <p:nvSpPr>
          <p:cNvPr id="124" name="Oval 123">
            <a:extLst>
              <a:ext uri="{FF2B5EF4-FFF2-40B4-BE49-F238E27FC236}">
                <a16:creationId xmlns:a16="http://schemas.microsoft.com/office/drawing/2014/main" id="{74542A71-560D-875B-1935-2583FDA5AE67}"/>
              </a:ext>
            </a:extLst>
          </p:cNvPr>
          <p:cNvSpPr/>
          <p:nvPr/>
        </p:nvSpPr>
        <p:spPr>
          <a:xfrm>
            <a:off x="4318355" y="2535459"/>
            <a:ext cx="2109192" cy="577467"/>
          </a:xfrm>
          <a:prstGeom prst="ellipse">
            <a:avLst/>
          </a:prstGeom>
          <a:solidFill>
            <a:schemeClr val="accent3">
              <a:lumMod val="60000"/>
              <a:lumOff val="40000"/>
            </a:schemeClr>
          </a:solidFill>
          <a:ln>
            <a:solidFill>
              <a:schemeClr val="accent3">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r>
              <a:rPr lang="en-US" b="1" dirty="0">
                <a:solidFill>
                  <a:schemeClr val="tx1"/>
                </a:solidFill>
                <a:ea typeface="Inconsolata" pitchFamily="49" charset="77"/>
              </a:rPr>
              <a:t>Scan Angles</a:t>
            </a:r>
          </a:p>
        </p:txBody>
      </p:sp>
      <p:cxnSp>
        <p:nvCxnSpPr>
          <p:cNvPr id="128" name="Curved Connector 127">
            <a:extLst>
              <a:ext uri="{FF2B5EF4-FFF2-40B4-BE49-F238E27FC236}">
                <a16:creationId xmlns:a16="http://schemas.microsoft.com/office/drawing/2014/main" id="{44C3418E-0748-64E8-5373-0B4201A61F87}"/>
              </a:ext>
            </a:extLst>
          </p:cNvPr>
          <p:cNvCxnSpPr>
            <a:cxnSpLocks/>
            <a:endCxn id="124" idx="6"/>
          </p:cNvCxnSpPr>
          <p:nvPr/>
        </p:nvCxnSpPr>
        <p:spPr>
          <a:xfrm flipV="1">
            <a:off x="5449410" y="2824193"/>
            <a:ext cx="978137" cy="826881"/>
          </a:xfrm>
          <a:prstGeom prst="curvedConnector3">
            <a:avLst>
              <a:gd name="adj1" fmla="val 94189"/>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pic>
        <p:nvPicPr>
          <p:cNvPr id="134" name="Picture 2" descr="Free AI technology Icon 9932033 PNG with Transparent Background">
            <a:extLst>
              <a:ext uri="{FF2B5EF4-FFF2-40B4-BE49-F238E27FC236}">
                <a16:creationId xmlns:a16="http://schemas.microsoft.com/office/drawing/2014/main" id="{94A4844D-8CD9-5F39-D99A-8BD63B7B0D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7578" y="3127440"/>
            <a:ext cx="1462436" cy="1389776"/>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9CCD4B72-B989-2B0C-8FBD-D5AB606D66F9}"/>
              </a:ext>
            </a:extLst>
          </p:cNvPr>
          <p:cNvSpPr txBox="1"/>
          <p:nvPr/>
        </p:nvSpPr>
        <p:spPr>
          <a:xfrm>
            <a:off x="4092543" y="4349376"/>
            <a:ext cx="2547805" cy="341632"/>
          </a:xfrm>
          <a:prstGeom prst="rect">
            <a:avLst/>
          </a:prstGeom>
          <a:solidFill>
            <a:schemeClr val="accent2"/>
          </a:solidFill>
        </p:spPr>
        <p:txBody>
          <a:bodyPr wrap="square" rtlCol="0">
            <a:spAutoFit/>
          </a:bodyPr>
          <a:lstStyle/>
          <a:p>
            <a:pPr algn="ctr">
              <a:lnSpc>
                <a:spcPct val="90000"/>
              </a:lnSpc>
            </a:pPr>
            <a:r>
              <a:rPr lang="en-US" dirty="0">
                <a:latin typeface="+mn-lt"/>
              </a:rPr>
              <a:t>AI-based system</a:t>
            </a:r>
          </a:p>
        </p:txBody>
      </p:sp>
      <p:sp>
        <p:nvSpPr>
          <p:cNvPr id="2" name="TextBox 1">
            <a:extLst>
              <a:ext uri="{FF2B5EF4-FFF2-40B4-BE49-F238E27FC236}">
                <a16:creationId xmlns:a16="http://schemas.microsoft.com/office/drawing/2014/main" id="{034C892C-EAF2-425D-3B8E-600390E2C35A}"/>
              </a:ext>
            </a:extLst>
          </p:cNvPr>
          <p:cNvSpPr txBox="1"/>
          <p:nvPr/>
        </p:nvSpPr>
        <p:spPr>
          <a:xfrm>
            <a:off x="1467504" y="3222208"/>
            <a:ext cx="2346423" cy="258532"/>
          </a:xfrm>
          <a:prstGeom prst="rect">
            <a:avLst/>
          </a:prstGeom>
          <a:noFill/>
        </p:spPr>
        <p:txBody>
          <a:bodyPr wrap="square" rtlCol="0">
            <a:spAutoFit/>
          </a:bodyPr>
          <a:lstStyle/>
          <a:p>
            <a:pPr>
              <a:lnSpc>
                <a:spcPct val="90000"/>
              </a:lnSpc>
            </a:pPr>
            <a:r>
              <a:rPr lang="en-US" sz="1200" dirty="0">
                <a:solidFill>
                  <a:schemeClr val="tx1"/>
                </a:solidFill>
                <a:latin typeface="+mn-lt"/>
              </a:rPr>
              <a:t>* courtesy of  George Nelson</a:t>
            </a:r>
          </a:p>
        </p:txBody>
      </p:sp>
    </p:spTree>
    <p:extLst>
      <p:ext uri="{BB962C8B-B14F-4D97-AF65-F5344CB8AC3E}">
        <p14:creationId xmlns:p14="http://schemas.microsoft.com/office/powerpoint/2010/main" val="67750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right)">
                                      <p:cBhvr>
                                        <p:cTn id="7" dur="2000"/>
                                        <p:tgtEl>
                                          <p:spTgt spid="118"/>
                                        </p:tgtEl>
                                      </p:cBhvr>
                                    </p:animEffect>
                                  </p:childTnLst>
                                </p:cTn>
                              </p:par>
                              <p:par>
                                <p:cTn id="8" presetID="22" presetClass="entr" presetSubtype="2" repeatCount="indefinite" fill="hold"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wipe(right)">
                                      <p:cBhvr>
                                        <p:cTn id="10" dur="2000"/>
                                        <p:tgtEl>
                                          <p:spTgt spid="1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68"/>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2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1"/>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8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8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2"/>
                                        </p:tgtEl>
                                        <p:attrNameLst>
                                          <p:attrName>style.visibility</p:attrName>
                                        </p:attrNameLst>
                                      </p:cBhvr>
                                      <p:to>
                                        <p:strVal val="hidden"/>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13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 grpId="0" animBg="1"/>
      <p:bldP spid="90" grpId="0"/>
      <p:bldP spid="90" grpId="1"/>
      <p:bldP spid="112" grpId="0"/>
      <p:bldP spid="112" grpId="1"/>
      <p:bldP spid="118" grpId="0"/>
      <p:bldP spid="124" grpId="0" animBg="1"/>
      <p:bldP spid="136"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B26D6A9-9C9F-6A85-3BC1-7AF5E40DE994}"/>
                  </a:ext>
                </a:extLst>
              </p:cNvPr>
              <p:cNvSpPr txBox="1"/>
              <p:nvPr/>
            </p:nvSpPr>
            <p:spPr>
              <a:xfrm>
                <a:off x="1428777" y="2627381"/>
                <a:ext cx="7954392" cy="8872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3200" i="1">
                              <a:latin typeface="Cambria Math" panose="02040503050406030204" pitchFamily="18" charset="0"/>
                              <a:cs typeface="Arial" panose="020B0604020202020204" pitchFamily="34" charset="0"/>
                            </a:rPr>
                          </m:ctrlPr>
                        </m:sSubSupPr>
                        <m:e>
                          <m:r>
                            <a:rPr lang="en-US" sz="3200">
                              <a:latin typeface="Cambria Math" panose="02040503050406030204" pitchFamily="18" charset="0"/>
                              <a:cs typeface="Arial" panose="020B0604020202020204" pitchFamily="34" charset="0"/>
                            </a:rPr>
                            <m:t>𝜃</m:t>
                          </m:r>
                        </m:e>
                        <m:sub>
                          <m:r>
                            <a:rPr lang="en-US" sz="3200">
                              <a:latin typeface="Cambria Math" panose="02040503050406030204" pitchFamily="18" charset="0"/>
                              <a:cs typeface="Arial" panose="020B0604020202020204" pitchFamily="34" charset="0"/>
                            </a:rPr>
                            <m:t>𝑛</m:t>
                          </m:r>
                        </m:sub>
                        <m:sup>
                          <m:r>
                            <a:rPr lang="en-US" sz="3200">
                              <a:latin typeface="Cambria Math" panose="02040503050406030204" pitchFamily="18" charset="0"/>
                              <a:cs typeface="Arial" panose="020B0604020202020204" pitchFamily="34" charset="0"/>
                            </a:rPr>
                            <m:t>∗</m:t>
                          </m:r>
                        </m:sup>
                      </m:sSubSup>
                      <m:r>
                        <a:rPr lang="en-US" sz="3200">
                          <a:latin typeface="Cambria Math" panose="02040503050406030204" pitchFamily="18" charset="0"/>
                          <a:cs typeface="Arial" panose="020B0604020202020204" pitchFamily="34" charset="0"/>
                        </a:rPr>
                        <m:t>=</m:t>
                      </m:r>
                      <m:limLow>
                        <m:limLowPr>
                          <m:ctrlPr>
                            <a:rPr lang="en-US" sz="3200" i="1">
                              <a:latin typeface="Cambria Math" panose="02040503050406030204" pitchFamily="18" charset="0"/>
                              <a:cs typeface="Arial" panose="020B0604020202020204" pitchFamily="34" charset="0"/>
                            </a:rPr>
                          </m:ctrlPr>
                        </m:limLowPr>
                        <m:e>
                          <m:r>
                            <m:rPr>
                              <m:sty m:val="p"/>
                            </m:rPr>
                            <a:rPr lang="en-US" sz="3200">
                              <a:latin typeface="Cambria Math" panose="02040503050406030204" pitchFamily="18" charset="0"/>
                              <a:cs typeface="Arial" panose="020B0604020202020204" pitchFamily="34" charset="0"/>
                            </a:rPr>
                            <m:t>arg</m:t>
                          </m:r>
                          <m:r>
                            <a:rPr lang="en-US" sz="3200">
                              <a:latin typeface="Cambria Math" panose="02040503050406030204" pitchFamily="18" charset="0"/>
                              <a:cs typeface="Arial" panose="020B0604020202020204" pitchFamily="34" charset="0"/>
                            </a:rPr>
                            <m:t> </m:t>
                          </m:r>
                          <m:r>
                            <m:rPr>
                              <m:sty m:val="p"/>
                            </m:rPr>
                            <a:rPr lang="en-US" sz="3200">
                              <a:latin typeface="Cambria Math" panose="02040503050406030204" pitchFamily="18" charset="0"/>
                              <a:cs typeface="Arial" panose="020B0604020202020204" pitchFamily="34" charset="0"/>
                            </a:rPr>
                            <m:t>max</m:t>
                          </m:r>
                        </m:e>
                        <m:lim>
                          <m:sSub>
                            <m:sSubPr>
                              <m:ctrlPr>
                                <a:rPr lang="en-US" sz="3200" i="1">
                                  <a:latin typeface="Cambria Math" panose="02040503050406030204" pitchFamily="18" charset="0"/>
                                  <a:cs typeface="Arial" panose="020B0604020202020204" pitchFamily="34" charset="0"/>
                                </a:rPr>
                              </m:ctrlPr>
                            </m:sSubPr>
                            <m:e>
                              <m:r>
                                <a:rPr lang="en-US" sz="3200">
                                  <a:latin typeface="Cambria Math" panose="02040503050406030204" pitchFamily="18" charset="0"/>
                                  <a:cs typeface="Arial" panose="020B0604020202020204" pitchFamily="34" charset="0"/>
                                </a:rPr>
                                <m:t>𝜃</m:t>
                              </m:r>
                            </m:e>
                            <m:sub>
                              <m:r>
                                <a:rPr lang="en-US" sz="3200">
                                  <a:latin typeface="Cambria Math" panose="02040503050406030204" pitchFamily="18" charset="0"/>
                                  <a:cs typeface="Arial" panose="020B0604020202020204" pitchFamily="34" charset="0"/>
                                </a:rPr>
                                <m:t>𝑛</m:t>
                              </m:r>
                            </m:sub>
                          </m:sSub>
                          <m:r>
                            <a:rPr lang="en-US" sz="3200">
                              <a:latin typeface="Cambria Math" panose="02040503050406030204" pitchFamily="18" charset="0"/>
                              <a:cs typeface="Arial" panose="020B0604020202020204" pitchFamily="34" charset="0"/>
                            </a:rPr>
                            <m:t>∈[0,</m:t>
                          </m:r>
                          <m:r>
                            <a:rPr lang="en-US" sz="3200">
                              <a:latin typeface="Cambria Math" panose="02040503050406030204" pitchFamily="18" charset="0"/>
                              <a:cs typeface="Arial" panose="020B0604020202020204" pitchFamily="34" charset="0"/>
                            </a:rPr>
                            <m:t>𝜋</m:t>
                          </m:r>
                          <m:r>
                            <a:rPr lang="en-US" sz="3200">
                              <a:latin typeface="Cambria Math" panose="02040503050406030204" pitchFamily="18" charset="0"/>
                              <a:cs typeface="Arial" panose="020B0604020202020204" pitchFamily="34" charset="0"/>
                            </a:rPr>
                            <m:t>)</m:t>
                          </m:r>
                        </m:lim>
                      </m:limLow>
                      <m:d>
                        <m:dPr>
                          <m:begChr m:val="{"/>
                          <m:endChr m:val="}"/>
                          <m:ctrlPr>
                            <a:rPr lang="en-US" sz="3200" i="1">
                              <a:latin typeface="Cambria Math" panose="02040503050406030204" pitchFamily="18" charset="0"/>
                              <a:cs typeface="Arial" panose="020B0604020202020204" pitchFamily="34" charset="0"/>
                            </a:rPr>
                          </m:ctrlPr>
                        </m:dPr>
                        <m:e>
                          <m:r>
                            <a:rPr lang="en-US" sz="3200">
                              <a:latin typeface="Cambria Math" panose="02040503050406030204" pitchFamily="18" charset="0"/>
                              <a:cs typeface="Arial" panose="020B0604020202020204" pitchFamily="34" charset="0"/>
                            </a:rPr>
                            <m:t>𝑓</m:t>
                          </m:r>
                          <m:d>
                            <m:dPr>
                              <m:ctrlPr>
                                <a:rPr lang="en-US" sz="3200" i="1">
                                  <a:latin typeface="Cambria Math" panose="02040503050406030204" pitchFamily="18" charset="0"/>
                                  <a:cs typeface="Arial" panose="020B0604020202020204" pitchFamily="34" charset="0"/>
                                </a:rPr>
                              </m:ctrlPr>
                            </m:dPr>
                            <m:e>
                              <m:sSub>
                                <m:sSubPr>
                                  <m:ctrlPr>
                                    <a:rPr lang="en-US" sz="3200" i="1">
                                      <a:latin typeface="Cambria Math" panose="02040503050406030204" pitchFamily="18" charset="0"/>
                                      <a:cs typeface="Arial" panose="020B0604020202020204" pitchFamily="34" charset="0"/>
                                    </a:rPr>
                                  </m:ctrlPr>
                                </m:sSubPr>
                                <m:e>
                                  <m:r>
                                    <a:rPr lang="en-US" sz="3200">
                                      <a:latin typeface="Cambria Math" panose="02040503050406030204" pitchFamily="18" charset="0"/>
                                      <a:cs typeface="Arial" panose="020B0604020202020204" pitchFamily="34" charset="0"/>
                                    </a:rPr>
                                    <m:t>𝜃</m:t>
                                  </m:r>
                                </m:e>
                                <m:sub>
                                  <m:r>
                                    <a:rPr lang="en-US" sz="3200">
                                      <a:latin typeface="Cambria Math" panose="02040503050406030204" pitchFamily="18" charset="0"/>
                                      <a:cs typeface="Arial" panose="020B0604020202020204" pitchFamily="34" charset="0"/>
                                    </a:rPr>
                                    <m:t>𝑛</m:t>
                                  </m:r>
                                </m:sub>
                              </m:sSub>
                              <m:r>
                                <a:rPr lang="en-US" sz="3200">
                                  <a:latin typeface="Cambria Math" panose="02040503050406030204" pitchFamily="18" charset="0"/>
                                  <a:cs typeface="Arial" panose="020B0604020202020204" pitchFamily="34" charset="0"/>
                                </a:rPr>
                                <m:t>;</m:t>
                              </m:r>
                              <m:sSub>
                                <m:sSubPr>
                                  <m:ctrlPr>
                                    <a:rPr lang="en-US" sz="3200" i="1">
                                      <a:latin typeface="Cambria Math" panose="02040503050406030204" pitchFamily="18" charset="0"/>
                                      <a:cs typeface="Arial" panose="020B0604020202020204" pitchFamily="34" charset="0"/>
                                    </a:rPr>
                                  </m:ctrlPr>
                                </m:sSubPr>
                                <m:e>
                                  <m:r>
                                    <a:rPr lang="en-US" sz="3200">
                                      <a:latin typeface="Cambria Math" panose="02040503050406030204" pitchFamily="18" charset="0"/>
                                      <a:cs typeface="Arial" panose="020B0604020202020204" pitchFamily="34" charset="0"/>
                                    </a:rPr>
                                    <m:t>𝑥</m:t>
                                  </m:r>
                                </m:e>
                                <m:sub>
                                  <m:r>
                                    <a:rPr lang="en-US" sz="3200">
                                      <a:latin typeface="Cambria Math" panose="02040503050406030204" pitchFamily="18" charset="0"/>
                                      <a:cs typeface="Arial" panose="020B0604020202020204" pitchFamily="34" charset="0"/>
                                    </a:rPr>
                                    <m:t>𝑛</m:t>
                                  </m:r>
                                  <m:r>
                                    <a:rPr lang="en-US" sz="3200">
                                      <a:latin typeface="Cambria Math" panose="02040503050406030204" pitchFamily="18" charset="0"/>
                                      <a:cs typeface="Arial" panose="020B0604020202020204" pitchFamily="34" charset="0"/>
                                    </a:rPr>
                                    <m:t>−1</m:t>
                                  </m:r>
                                </m:sub>
                              </m:sSub>
                            </m:e>
                          </m:d>
                          <m:r>
                            <a:rPr lang="en-US" sz="3200">
                              <a:latin typeface="Cambria Math" panose="02040503050406030204" pitchFamily="18" charset="0"/>
                              <a:cs typeface="Arial" panose="020B0604020202020204" pitchFamily="34" charset="0"/>
                            </a:rPr>
                            <m:t>+</m:t>
                          </m:r>
                          <m:r>
                            <a:rPr lang="en-US" sz="3200">
                              <a:latin typeface="Cambria Math" panose="02040503050406030204" pitchFamily="18" charset="0"/>
                              <a:cs typeface="Arial" panose="020B0604020202020204" pitchFamily="34" charset="0"/>
                            </a:rPr>
                            <m:t>𝛾</m:t>
                          </m:r>
                          <m:r>
                            <a:rPr lang="en-US" sz="3200">
                              <a:latin typeface="Cambria Math" panose="02040503050406030204" pitchFamily="18" charset="0"/>
                              <a:cs typeface="Arial" panose="020B0604020202020204" pitchFamily="34" charset="0"/>
                            </a:rPr>
                            <m:t>h</m:t>
                          </m:r>
                          <m:d>
                            <m:dPr>
                              <m:ctrlPr>
                                <a:rPr lang="en-US" sz="3200" i="1">
                                  <a:latin typeface="Cambria Math" panose="02040503050406030204" pitchFamily="18" charset="0"/>
                                  <a:cs typeface="Arial" panose="020B0604020202020204" pitchFamily="34" charset="0"/>
                                </a:rPr>
                              </m:ctrlPr>
                            </m:dPr>
                            <m:e>
                              <m:sSub>
                                <m:sSubPr>
                                  <m:ctrlPr>
                                    <a:rPr lang="en-US" sz="3200" i="1">
                                      <a:latin typeface="Cambria Math" panose="02040503050406030204" pitchFamily="18" charset="0"/>
                                      <a:cs typeface="Arial" panose="020B0604020202020204" pitchFamily="34" charset="0"/>
                                    </a:rPr>
                                  </m:ctrlPr>
                                </m:sSubPr>
                                <m:e>
                                  <m:r>
                                    <a:rPr lang="en-US" sz="3200">
                                      <a:latin typeface="Cambria Math" panose="02040503050406030204" pitchFamily="18" charset="0"/>
                                      <a:cs typeface="Arial" panose="020B0604020202020204" pitchFamily="34" charset="0"/>
                                    </a:rPr>
                                    <m:t>𝜃</m:t>
                                  </m:r>
                                </m:e>
                                <m:sub>
                                  <m:r>
                                    <a:rPr lang="en-US" sz="3200">
                                      <a:latin typeface="Cambria Math" panose="02040503050406030204" pitchFamily="18" charset="0"/>
                                      <a:cs typeface="Arial" panose="020B0604020202020204" pitchFamily="34" charset="0"/>
                                    </a:rPr>
                                    <m:t>𝑛</m:t>
                                  </m:r>
                                </m:sub>
                              </m:sSub>
                              <m:r>
                                <a:rPr lang="en-US" sz="3200">
                                  <a:latin typeface="Cambria Math" panose="02040503050406030204" pitchFamily="18" charset="0"/>
                                  <a:cs typeface="Arial" panose="020B0604020202020204" pitchFamily="34" charset="0"/>
                                </a:rPr>
                                <m:t>;</m:t>
                              </m:r>
                              <m:sSubSup>
                                <m:sSubSupPr>
                                  <m:ctrlPr>
                                    <a:rPr lang="en-US" sz="3200" i="1">
                                      <a:latin typeface="Cambria Math" panose="02040503050406030204" pitchFamily="18" charset="0"/>
                                      <a:cs typeface="Arial" panose="020B0604020202020204" pitchFamily="34" charset="0"/>
                                    </a:rPr>
                                  </m:ctrlPr>
                                </m:sSubSupPr>
                                <m:e>
                                  <m:r>
                                    <m:rPr>
                                      <m:sty m:val="p"/>
                                    </m:rPr>
                                    <a:rPr lang="en-US" sz="3200">
                                      <a:latin typeface="Cambria Math" panose="02040503050406030204" pitchFamily="18" charset="0"/>
                                      <a:cs typeface="Arial" panose="020B0604020202020204" pitchFamily="34" charset="0"/>
                                    </a:rPr>
                                    <m:t>Θ</m:t>
                                  </m:r>
                                </m:e>
                                <m:sub>
                                  <m:r>
                                    <a:rPr lang="en-US" sz="3200">
                                      <a:latin typeface="Cambria Math" panose="02040503050406030204" pitchFamily="18" charset="0"/>
                                      <a:cs typeface="Arial" panose="020B0604020202020204" pitchFamily="34" charset="0"/>
                                    </a:rPr>
                                    <m:t>𝑛</m:t>
                                  </m:r>
                                  <m:r>
                                    <a:rPr lang="en-US" sz="3200">
                                      <a:latin typeface="Cambria Math" panose="02040503050406030204" pitchFamily="18" charset="0"/>
                                      <a:cs typeface="Arial" panose="020B0604020202020204" pitchFamily="34" charset="0"/>
                                    </a:rPr>
                                    <m:t>−1</m:t>
                                  </m:r>
                                </m:sub>
                                <m:sup>
                                  <m:r>
                                    <a:rPr lang="en-US" sz="3200">
                                      <a:latin typeface="Cambria Math" panose="02040503050406030204" pitchFamily="18" charset="0"/>
                                      <a:cs typeface="Arial" panose="020B0604020202020204" pitchFamily="34" charset="0"/>
                                    </a:rPr>
                                    <m:t>∗</m:t>
                                  </m:r>
                                </m:sup>
                              </m:sSubSup>
                            </m:e>
                          </m:d>
                        </m:e>
                      </m:d>
                    </m:oMath>
                  </m:oMathPara>
                </a14:m>
                <a:endParaRPr lang="en-US" sz="3200" dirty="0"/>
              </a:p>
            </p:txBody>
          </p:sp>
        </mc:Choice>
        <mc:Fallback xmlns="">
          <p:sp>
            <p:nvSpPr>
              <p:cNvPr id="2" name="TextBox 1">
                <a:extLst>
                  <a:ext uri="{FF2B5EF4-FFF2-40B4-BE49-F238E27FC236}">
                    <a16:creationId xmlns:a16="http://schemas.microsoft.com/office/drawing/2014/main" id="{4B26D6A9-9C9F-6A85-3BC1-7AF5E40DE994}"/>
                  </a:ext>
                </a:extLst>
              </p:cNvPr>
              <p:cNvSpPr txBox="1">
                <a:spLocks noRot="1" noChangeAspect="1" noMove="1" noResize="1" noEditPoints="1" noAdjustHandles="1" noChangeArrowheads="1" noChangeShapeType="1" noTextEdit="1"/>
              </p:cNvSpPr>
              <p:nvPr/>
            </p:nvSpPr>
            <p:spPr>
              <a:xfrm>
                <a:off x="1428777" y="2627381"/>
                <a:ext cx="7954392" cy="887231"/>
              </a:xfrm>
              <a:prstGeom prst="rect">
                <a:avLst/>
              </a:prstGeom>
              <a:blipFill>
                <a:blip r:embed="rId3"/>
                <a:stretch>
                  <a:fillRect b="-1126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9F229269-BE8B-81CE-621C-B8213582E8F2}"/>
              </a:ext>
            </a:extLst>
          </p:cNvPr>
          <p:cNvSpPr/>
          <p:nvPr/>
        </p:nvSpPr>
        <p:spPr>
          <a:xfrm>
            <a:off x="4218172" y="2525050"/>
            <a:ext cx="2075569" cy="9181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4" name="TextBox 3">
            <a:extLst>
              <a:ext uri="{FF2B5EF4-FFF2-40B4-BE49-F238E27FC236}">
                <a16:creationId xmlns:a16="http://schemas.microsoft.com/office/drawing/2014/main" id="{C5950069-EC57-C763-A5E0-8C146456CBC4}"/>
              </a:ext>
            </a:extLst>
          </p:cNvPr>
          <p:cNvSpPr txBox="1"/>
          <p:nvPr/>
        </p:nvSpPr>
        <p:spPr>
          <a:xfrm>
            <a:off x="3685765" y="3464930"/>
            <a:ext cx="3140379" cy="707886"/>
          </a:xfrm>
          <a:prstGeom prst="rect">
            <a:avLst/>
          </a:prstGeom>
          <a:noFill/>
        </p:spPr>
        <p:txBody>
          <a:bodyPr wrap="square">
            <a:spAutoFit/>
          </a:bodyPr>
          <a:lstStyle/>
          <a:p>
            <a:pPr algn="ctr"/>
            <a:r>
              <a:rPr lang="en-US" sz="2000" b="1" dirty="0">
                <a:solidFill>
                  <a:srgbClr val="FF0000"/>
                </a:solidFill>
                <a:latin typeface="+mn-lt"/>
                <a:ea typeface="Inconsolata" pitchFamily="49" charset="77"/>
              </a:rPr>
              <a:t>Find the longer dimension</a:t>
            </a:r>
            <a:endParaRPr lang="en-US" sz="2000" b="1" dirty="0">
              <a:solidFill>
                <a:srgbClr val="FF0000"/>
              </a:solidFill>
              <a:latin typeface="+mn-lt"/>
            </a:endParaRPr>
          </a:p>
        </p:txBody>
      </p:sp>
      <p:sp>
        <p:nvSpPr>
          <p:cNvPr id="5" name="Rectangle 4">
            <a:extLst>
              <a:ext uri="{FF2B5EF4-FFF2-40B4-BE49-F238E27FC236}">
                <a16:creationId xmlns:a16="http://schemas.microsoft.com/office/drawing/2014/main" id="{7B69FE2C-AD46-39A1-3F30-61C583C799E3}"/>
              </a:ext>
            </a:extLst>
          </p:cNvPr>
          <p:cNvSpPr/>
          <p:nvPr/>
        </p:nvSpPr>
        <p:spPr>
          <a:xfrm>
            <a:off x="6932934" y="2525050"/>
            <a:ext cx="1968781" cy="91811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6" name="TextBox 5">
            <a:extLst>
              <a:ext uri="{FF2B5EF4-FFF2-40B4-BE49-F238E27FC236}">
                <a16:creationId xmlns:a16="http://schemas.microsoft.com/office/drawing/2014/main" id="{542FC503-E6E5-CB33-D989-56DAE47C5F9A}"/>
              </a:ext>
            </a:extLst>
          </p:cNvPr>
          <p:cNvSpPr txBox="1"/>
          <p:nvPr/>
        </p:nvSpPr>
        <p:spPr>
          <a:xfrm>
            <a:off x="6293740" y="3464931"/>
            <a:ext cx="3140379" cy="400110"/>
          </a:xfrm>
          <a:prstGeom prst="rect">
            <a:avLst/>
          </a:prstGeom>
          <a:noFill/>
        </p:spPr>
        <p:txBody>
          <a:bodyPr wrap="square">
            <a:spAutoFit/>
          </a:bodyPr>
          <a:lstStyle/>
          <a:p>
            <a:pPr algn="ctr"/>
            <a:r>
              <a:rPr lang="en-US" sz="2000" b="1" dirty="0">
                <a:solidFill>
                  <a:srgbClr val="0070C0"/>
                </a:solidFill>
                <a:latin typeface="+mn-lt"/>
                <a:ea typeface="Inconsolata" pitchFamily="49" charset="77"/>
              </a:rPr>
              <a:t>Keep diversity</a:t>
            </a:r>
            <a:endParaRPr lang="en-US" sz="2000" b="1" dirty="0">
              <a:solidFill>
                <a:srgbClr val="0070C0"/>
              </a:solidFill>
              <a:latin typeface="+mn-lt"/>
            </a:endParaRPr>
          </a:p>
        </p:txBody>
      </p:sp>
      <p:sp>
        <p:nvSpPr>
          <p:cNvPr id="7" name="Subtitle 10">
            <a:extLst>
              <a:ext uri="{FF2B5EF4-FFF2-40B4-BE49-F238E27FC236}">
                <a16:creationId xmlns:a16="http://schemas.microsoft.com/office/drawing/2014/main" id="{A20BB7E3-E521-8853-8608-F2064CB6AC95}"/>
              </a:ext>
            </a:extLst>
          </p:cNvPr>
          <p:cNvSpPr txBox="1">
            <a:spLocks/>
          </p:cNvSpPr>
          <p:nvPr/>
        </p:nvSpPr>
        <p:spPr bwMode="auto">
          <a:xfrm>
            <a:off x="447549" y="1564936"/>
            <a:ext cx="11296899" cy="761237"/>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noAutofit/>
          </a:bodyPr>
          <a:lstStyle>
            <a:lvl1pPr marL="215504" indent="-215504" algn="l" rtl="0" eaLnBrk="1" fontAlgn="base" hangingPunct="1">
              <a:lnSpc>
                <a:spcPct val="90000"/>
              </a:lnSpc>
              <a:spcBef>
                <a:spcPts val="1050"/>
              </a:spcBef>
              <a:spcAft>
                <a:spcPct val="0"/>
              </a:spcAft>
              <a:buClr>
                <a:schemeClr val="tx1"/>
              </a:buClr>
              <a:buSzPct val="90000"/>
              <a:buFont typeface="Century Gothic" panose="020B0502020202020204" pitchFamily="34" charset="0"/>
              <a:buChar char="•"/>
              <a:defRPr sz="2100" kern="1200">
                <a:solidFill>
                  <a:schemeClr val="tx1"/>
                </a:solidFill>
                <a:latin typeface="Century Gothic" panose="020B0502020202020204" pitchFamily="34" charset="0"/>
                <a:ea typeface="+mn-ea"/>
                <a:cs typeface="+mn-cs"/>
              </a:defRPr>
            </a:lvl1pPr>
            <a:lvl2pPr marL="516731"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2pPr>
            <a:lvl3pPr marL="772716"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1500" kern="1200">
                <a:solidFill>
                  <a:schemeClr val="tx1"/>
                </a:solidFill>
                <a:latin typeface="Century Gothic" panose="020B0502020202020204" pitchFamily="34" charset="0"/>
                <a:ea typeface="+mn-ea"/>
                <a:cs typeface="+mn-cs"/>
              </a:defRPr>
            </a:lvl3pPr>
            <a:lvl4pPr marL="858441" indent="-129779" algn="l" rtl="0" eaLnBrk="1" fontAlgn="base" hangingPunct="1">
              <a:lnSpc>
                <a:spcPct val="90000"/>
              </a:lnSpc>
              <a:spcBef>
                <a:spcPts val="600"/>
              </a:spcBef>
              <a:spcAft>
                <a:spcPct val="0"/>
              </a:spcAft>
              <a:buClr>
                <a:schemeClr val="tx1"/>
              </a:buClr>
              <a:buFont typeface="Arial" charset="0"/>
              <a:buChar char="–"/>
              <a:defRPr sz="1350" kern="1200">
                <a:solidFill>
                  <a:schemeClr val="tx1"/>
                </a:solidFill>
                <a:latin typeface="Century Gothic" panose="020B0502020202020204" pitchFamily="34" charset="0"/>
                <a:ea typeface="+mn-ea"/>
                <a:cs typeface="+mn-cs"/>
              </a:defRPr>
            </a:lvl4pPr>
            <a:lvl5pPr marL="1112044" indent="-166688" algn="l" rtl="0" eaLnBrk="1" fontAlgn="base" hangingPunct="1">
              <a:lnSpc>
                <a:spcPct val="90000"/>
              </a:lnSpc>
              <a:spcBef>
                <a:spcPts val="450"/>
              </a:spcBef>
              <a:spcAft>
                <a:spcPct val="0"/>
              </a:spcAft>
              <a:buClr>
                <a:schemeClr val="tx1"/>
              </a:buClr>
              <a:buFont typeface="Arial" charset="0"/>
              <a:buChar char="»"/>
              <a:defRPr sz="1350" kern="1200">
                <a:solidFill>
                  <a:schemeClr val="tx1"/>
                </a:solidFill>
                <a:latin typeface="Century Gothic" panose="020B050202020202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2400" dirty="0"/>
              <a:t>Projection angles that are aligned with longest edges of the object of interest are important.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E4D278-3984-118F-C1DC-C5315E6CC33F}"/>
                  </a:ext>
                </a:extLst>
              </p:cNvPr>
              <p:cNvSpPr txBox="1"/>
              <p:nvPr/>
            </p:nvSpPr>
            <p:spPr>
              <a:xfrm>
                <a:off x="497147" y="4482862"/>
                <a:ext cx="11197701" cy="1268039"/>
              </a:xfrm>
              <a:prstGeom prst="rect">
                <a:avLst/>
              </a:prstGeom>
              <a:noFill/>
            </p:spPr>
            <p:txBody>
              <a:bodyPr wrap="square">
                <a:spAutoFit/>
              </a:bodyPr>
              <a:lstStyle/>
              <a:p>
                <a:pPr marL="228594" indent="-228594">
                  <a:spcAft>
                    <a:spcPts val="400"/>
                  </a:spcAft>
                  <a:buFont typeface="Arial" panose="020B0604020202020204" pitchFamily="34" charset="0"/>
                  <a:buChar char="•"/>
                </a:pPr>
                <a14:m>
                  <m:oMath xmlns:m="http://schemas.openxmlformats.org/officeDocument/2006/math">
                    <m:r>
                      <a:rPr lang="en-US" sz="2400">
                        <a:latin typeface="Cambria Math" panose="02040503050406030204" pitchFamily="18" charset="0"/>
                      </a:rPr>
                      <m:t>𝛾</m:t>
                    </m:r>
                    <m:r>
                      <a:rPr lang="en-US" sz="2400">
                        <a:latin typeface="Cambria Math" panose="02040503050406030204" pitchFamily="18" charset="0"/>
                      </a:rPr>
                      <m:t>&gt;0</m:t>
                    </m:r>
                  </m:oMath>
                </a14:m>
                <a:r>
                  <a:rPr lang="en-US" sz="2400" dirty="0">
                    <a:latin typeface="+mn-lt"/>
                    <a:ea typeface="Inconsolata" pitchFamily="49" charset="77"/>
                  </a:rPr>
                  <a:t>: scalar weight controlling the level of diversity </a:t>
                </a:r>
              </a:p>
              <a:p>
                <a:pPr marL="228594" indent="-228594">
                  <a:spcAft>
                    <a:spcPts val="400"/>
                  </a:spcAft>
                  <a:buFont typeface="Arial" panose="020B0604020202020204" pitchFamily="34" charset="0"/>
                  <a:buChar char="•"/>
                </a:pP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𝑛</m:t>
                        </m:r>
                      </m:sub>
                    </m:sSub>
                  </m:oMath>
                </a14:m>
                <a:r>
                  <a:rPr lang="en-US" sz="2400" dirty="0">
                    <a:latin typeface="+mn-lt"/>
                    <a:ea typeface="Inconsolata" pitchFamily="49" charset="77"/>
                  </a:rPr>
                  <a:t>: the </a:t>
                </a:r>
                <a14:m>
                  <m:oMath xmlns:m="http://schemas.openxmlformats.org/officeDocument/2006/math">
                    <m:sSup>
                      <m:sSupPr>
                        <m:ctrlPr>
                          <a:rPr lang="en-US" sz="2400" i="1">
                            <a:latin typeface="Cambria Math" panose="02040503050406030204" pitchFamily="18" charset="0"/>
                          </a:rPr>
                        </m:ctrlPr>
                      </m:sSupPr>
                      <m:e>
                        <m:r>
                          <m:rPr>
                            <m:sty m:val="p"/>
                          </m:rPr>
                          <a:rPr lang="en-US" sz="2400">
                            <a:latin typeface="Cambria Math" panose="02040503050406030204" pitchFamily="18" charset="0"/>
                          </a:rPr>
                          <m:t>n</m:t>
                        </m:r>
                      </m:e>
                      <m:sup>
                        <m:r>
                          <m:rPr>
                            <m:sty m:val="p"/>
                          </m:rPr>
                          <a:rPr lang="en-US" sz="2400">
                            <a:latin typeface="Cambria Math" panose="02040503050406030204" pitchFamily="18" charset="0"/>
                          </a:rPr>
                          <m:t>th</m:t>
                        </m:r>
                      </m:sup>
                    </m:sSup>
                  </m:oMath>
                </a14:m>
                <a:r>
                  <a:rPr lang="en-US" sz="2400" dirty="0">
                    <a:latin typeface="+mn-lt"/>
                    <a:ea typeface="Inconsolata" pitchFamily="49" charset="77"/>
                  </a:rPr>
                  <a:t> angle to be selected, </a:t>
                </a:r>
                <a14:m>
                  <m:oMath xmlns:m="http://schemas.openxmlformats.org/officeDocument/2006/math">
                    <m:sSub>
                      <m:sSubPr>
                        <m:ctrlPr>
                          <a:rPr lang="en-US" sz="2400" i="1">
                            <a:latin typeface="Cambria Math" panose="02040503050406030204" pitchFamily="18" charset="0"/>
                          </a:rPr>
                        </m:ctrlPr>
                      </m:sSubPr>
                      <m:e>
                        <m:r>
                          <m:rPr>
                            <m:sty m:val="p"/>
                          </m:rPr>
                          <a:rPr lang="en-US" sz="2400">
                            <a:latin typeface="Cambria Math" panose="02040503050406030204" pitchFamily="18" charset="0"/>
                          </a:rPr>
                          <m:t>x</m:t>
                        </m:r>
                      </m:e>
                      <m:sub>
                        <m:r>
                          <m:rPr>
                            <m:sty m:val="p"/>
                          </m:rPr>
                          <a:rPr lang="en-US" sz="2400">
                            <a:latin typeface="Cambria Math" panose="02040503050406030204" pitchFamily="18" charset="0"/>
                          </a:rPr>
                          <m:t>n</m:t>
                        </m:r>
                        <m:r>
                          <a:rPr lang="en-US" sz="2400">
                            <a:latin typeface="Cambria Math" panose="02040503050406030204" pitchFamily="18" charset="0"/>
                          </a:rPr>
                          <m:t>−1</m:t>
                        </m:r>
                      </m:sub>
                    </m:sSub>
                    <m:r>
                      <a:rPr lang="en-US" sz="2400">
                        <a:latin typeface="Cambria Math" panose="02040503050406030204" pitchFamily="18" charset="0"/>
                      </a:rPr>
                      <m:t> </m:t>
                    </m:r>
                  </m:oMath>
                </a14:m>
                <a:r>
                  <a:rPr lang="en-US" sz="2400" dirty="0">
                    <a:latin typeface="+mn-lt"/>
                    <a:ea typeface="Inconsolata" pitchFamily="49" charset="77"/>
                  </a:rPr>
                  <a:t>be the intermediate reconstruction from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𝛩</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m:t>
                        </m:r>
                      </m:sup>
                    </m:sSubSup>
                    <m:r>
                      <a:rPr lang="en-US" sz="2400" i="1">
                        <a:latin typeface="Cambria Math" panose="02040503050406030204" pitchFamily="18" charset="0"/>
                      </a:rPr>
                      <m:t> </m:t>
                    </m:r>
                  </m:oMath>
                </a14:m>
                <a:r>
                  <a:rPr lang="en-US" sz="2400" dirty="0">
                    <a:latin typeface="+mn-lt"/>
                    <a:ea typeface="Inconsolata" pitchFamily="49" charset="77"/>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0</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𝑛</m:t>
                        </m:r>
                        <m:r>
                          <a:rPr lang="en-US" sz="2400" i="1">
                            <a:latin typeface="Cambria Math" panose="02040503050406030204" pitchFamily="18" charset="0"/>
                          </a:rPr>
                          <m:t>−1</m:t>
                        </m:r>
                      </m:sub>
                    </m:sSub>
                  </m:oMath>
                </a14:m>
                <a:r>
                  <a:rPr lang="en-US" sz="2400" dirty="0">
                    <a:latin typeface="+mn-lt"/>
                    <a:ea typeface="Inconsolata" pitchFamily="49" charset="77"/>
                  </a:rPr>
                  <a:t>}. </a:t>
                </a:r>
              </a:p>
            </p:txBody>
          </p:sp>
        </mc:Choice>
        <mc:Fallback xmlns="">
          <p:sp>
            <p:nvSpPr>
              <p:cNvPr id="8" name="TextBox 7">
                <a:extLst>
                  <a:ext uri="{FF2B5EF4-FFF2-40B4-BE49-F238E27FC236}">
                    <a16:creationId xmlns:a16="http://schemas.microsoft.com/office/drawing/2014/main" id="{00E4D278-3984-118F-C1DC-C5315E6CC33F}"/>
                  </a:ext>
                </a:extLst>
              </p:cNvPr>
              <p:cNvSpPr txBox="1">
                <a:spLocks noRot="1" noChangeAspect="1" noMove="1" noResize="1" noEditPoints="1" noAdjustHandles="1" noChangeArrowheads="1" noChangeShapeType="1" noTextEdit="1"/>
              </p:cNvSpPr>
              <p:nvPr/>
            </p:nvSpPr>
            <p:spPr>
              <a:xfrm>
                <a:off x="497147" y="4482862"/>
                <a:ext cx="11197701" cy="1268039"/>
              </a:xfrm>
              <a:prstGeom prst="rect">
                <a:avLst/>
              </a:prstGeom>
              <a:blipFill>
                <a:blip r:embed="rId4"/>
                <a:stretch>
                  <a:fillRect l="-794" t="-3960" r="-454" b="-990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9F1CE3B-9791-F65B-0833-C431C2E11609}"/>
              </a:ext>
            </a:extLst>
          </p:cNvPr>
          <p:cNvSpPr txBox="1"/>
          <p:nvPr/>
        </p:nvSpPr>
        <p:spPr>
          <a:xfrm>
            <a:off x="362080" y="179809"/>
            <a:ext cx="11829920" cy="1077218"/>
          </a:xfrm>
          <a:prstGeom prst="rect">
            <a:avLst/>
          </a:prstGeom>
          <a:noFill/>
        </p:spPr>
        <p:txBody>
          <a:bodyPr wrap="square">
            <a:spAutoFit/>
          </a:bodyPr>
          <a:lstStyle/>
          <a:p>
            <a:pPr algn="ctr"/>
            <a:r>
              <a:rPr lang="en-US" sz="3200" b="1" dirty="0">
                <a:solidFill>
                  <a:schemeClr val="tx1"/>
                </a:solidFill>
                <a:latin typeface="+mj-lt"/>
                <a:ea typeface="Inconsolata" pitchFamily="49" charset="77"/>
              </a:rPr>
              <a:t>Optimized Sample-Shape Adaptive Angle Selection via Reconstruction Understanding* </a:t>
            </a:r>
            <a:endParaRPr lang="en-US" sz="3200" dirty="0"/>
          </a:p>
        </p:txBody>
      </p:sp>
      <p:sp>
        <p:nvSpPr>
          <p:cNvPr id="11" name="TextBox 10">
            <a:extLst>
              <a:ext uri="{FF2B5EF4-FFF2-40B4-BE49-F238E27FC236}">
                <a16:creationId xmlns:a16="http://schemas.microsoft.com/office/drawing/2014/main" id="{3BFC5795-DE08-A8FD-7895-0A89C1FDF139}"/>
              </a:ext>
            </a:extLst>
          </p:cNvPr>
          <p:cNvSpPr txBox="1"/>
          <p:nvPr/>
        </p:nvSpPr>
        <p:spPr>
          <a:xfrm>
            <a:off x="2541736" y="6124193"/>
            <a:ext cx="8568816" cy="553998"/>
          </a:xfrm>
          <a:prstGeom prst="rect">
            <a:avLst/>
          </a:prstGeom>
          <a:noFill/>
        </p:spPr>
        <p:txBody>
          <a:bodyPr wrap="square">
            <a:spAutoFit/>
          </a:bodyPr>
          <a:lstStyle/>
          <a:p>
            <a:pPr algn="just">
              <a:buClr>
                <a:schemeClr val="bg2">
                  <a:lumMod val="10000"/>
                </a:schemeClr>
              </a:buClr>
            </a:pPr>
            <a:r>
              <a:rPr lang="en-US" sz="1000" i="1" dirty="0">
                <a:latin typeface="+mn-lt"/>
              </a:rPr>
              <a:t>*</a:t>
            </a:r>
            <a:r>
              <a:rPr lang="en-US" sz="1000" b="1" i="1" dirty="0" err="1">
                <a:latin typeface="+mn-lt"/>
              </a:rPr>
              <a:t>Shimin</a:t>
            </a:r>
            <a:r>
              <a:rPr lang="en-US" sz="1000" b="1" i="1" dirty="0">
                <a:latin typeface="+mn-lt"/>
              </a:rPr>
              <a:t> Tang</a:t>
            </a:r>
            <a:r>
              <a:rPr lang="en-US" sz="1000" i="1" dirty="0">
                <a:latin typeface="+mn-lt"/>
              </a:rPr>
              <a:t>, Yang, </a:t>
            </a:r>
            <a:r>
              <a:rPr lang="en-US" sz="1000" i="1" dirty="0" err="1">
                <a:latin typeface="+mn-lt"/>
              </a:rPr>
              <a:t>Diyu</a:t>
            </a:r>
            <a:r>
              <a:rPr lang="en-US" sz="1000" i="1" dirty="0">
                <a:latin typeface="+mn-lt"/>
              </a:rPr>
              <a:t>, </a:t>
            </a:r>
            <a:r>
              <a:rPr lang="en-US" sz="1000" i="1" dirty="0" err="1">
                <a:latin typeface="+mn-lt"/>
              </a:rPr>
              <a:t>Singanallur</a:t>
            </a:r>
            <a:r>
              <a:rPr lang="en-US" sz="1000" i="1" dirty="0">
                <a:latin typeface="+mn-lt"/>
              </a:rPr>
              <a:t> V. </a:t>
            </a:r>
            <a:r>
              <a:rPr lang="en-US" sz="1000" i="1" dirty="0" err="1">
                <a:latin typeface="+mn-lt"/>
              </a:rPr>
              <a:t>Venkatakrishnan</a:t>
            </a:r>
            <a:r>
              <a:rPr lang="en-US" sz="1000" i="1" dirty="0">
                <a:latin typeface="+mn-lt"/>
              </a:rPr>
              <a:t>, Mohammad SN Chowdhury, </a:t>
            </a:r>
            <a:r>
              <a:rPr lang="en-US" sz="1000" i="1" dirty="0" err="1">
                <a:latin typeface="+mn-lt"/>
              </a:rPr>
              <a:t>Yuxuan</a:t>
            </a:r>
            <a:r>
              <a:rPr lang="en-US" sz="1000" i="1" dirty="0">
                <a:latin typeface="+mn-lt"/>
              </a:rPr>
              <a:t> Zhang, </a:t>
            </a:r>
            <a:r>
              <a:rPr lang="en-US" sz="1000" i="1" dirty="0" err="1">
                <a:latin typeface="+mn-lt"/>
              </a:rPr>
              <a:t>Hassina</a:t>
            </a:r>
            <a:r>
              <a:rPr lang="en-US" sz="1000" i="1" dirty="0">
                <a:latin typeface="+mn-lt"/>
              </a:rPr>
              <a:t> Z. </a:t>
            </a:r>
            <a:r>
              <a:rPr lang="en-US" sz="1000" i="1" dirty="0" err="1">
                <a:latin typeface="+mn-lt"/>
              </a:rPr>
              <a:t>Bilheux</a:t>
            </a:r>
            <a:r>
              <a:rPr lang="en-US" sz="1000" i="1" dirty="0">
                <a:latin typeface="+mn-lt"/>
              </a:rPr>
              <a:t>, </a:t>
            </a:r>
            <a:r>
              <a:rPr lang="en-US" sz="1000" i="1" dirty="0" err="1">
                <a:latin typeface="+mn-lt"/>
              </a:rPr>
              <a:t>Gregery</a:t>
            </a:r>
            <a:r>
              <a:rPr lang="en-US" sz="1000" i="1" dirty="0">
                <a:latin typeface="+mn-lt"/>
              </a:rPr>
              <a:t> T. Buzzard, and Charles A. </a:t>
            </a:r>
            <a:r>
              <a:rPr lang="en-US" sz="1000" i="1" dirty="0" err="1">
                <a:latin typeface="+mn-lt"/>
              </a:rPr>
              <a:t>Bouman</a:t>
            </a:r>
            <a:r>
              <a:rPr lang="en-US" sz="1000" i="1" dirty="0">
                <a:latin typeface="+mn-lt"/>
              </a:rPr>
              <a:t>. "An Edge Alignment-based Orientation Selection Method for Neutron Tomography." </a:t>
            </a:r>
            <a:r>
              <a:rPr lang="en-US" sz="1000" i="1" dirty="0" err="1">
                <a:latin typeface="+mn-lt"/>
              </a:rPr>
              <a:t>arXiv</a:t>
            </a:r>
            <a:r>
              <a:rPr lang="en-US" sz="1000" i="1" dirty="0">
                <a:latin typeface="+mn-lt"/>
              </a:rPr>
              <a:t> preprint arXiv:2212.00647 (2022).</a:t>
            </a:r>
          </a:p>
        </p:txBody>
      </p:sp>
    </p:spTree>
    <p:extLst>
      <p:ext uri="{BB962C8B-B14F-4D97-AF65-F5344CB8AC3E}">
        <p14:creationId xmlns:p14="http://schemas.microsoft.com/office/powerpoint/2010/main" val="3316304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A831FFE-9B55-3124-004F-42886F7DD611}"/>
                  </a:ext>
                </a:extLst>
              </p:cNvPr>
              <p:cNvSpPr txBox="1"/>
              <p:nvPr/>
            </p:nvSpPr>
            <p:spPr>
              <a:xfrm>
                <a:off x="421199" y="176325"/>
                <a:ext cx="10288760" cy="584775"/>
              </a:xfrm>
              <a:prstGeom prst="rect">
                <a:avLst/>
              </a:prstGeom>
              <a:noFill/>
            </p:spPr>
            <p:txBody>
              <a:bodyPr wrap="square">
                <a:spAutoFit/>
              </a:bodyPr>
              <a:lstStyle/>
              <a:p>
                <a:pPr>
                  <a:spcAft>
                    <a:spcPts val="400"/>
                  </a:spcAft>
                </a:pPr>
                <a:r>
                  <a:rPr lang="en-US" altLang="zh-CN" sz="3200" b="1" dirty="0">
                    <a:latin typeface="+mj-lt"/>
                    <a:ea typeface="Inconsolata" pitchFamily="49" charset="77"/>
                    <a:cs typeface="Times New Roman" panose="02020603050405020304" pitchFamily="18" charset="0"/>
                  </a:rPr>
                  <a:t>Edge alignment from data fitting </a:t>
                </a:r>
                <a14:m>
                  <m:oMath xmlns:m="http://schemas.openxmlformats.org/officeDocument/2006/math">
                    <m:r>
                      <a:rPr lang="en-US" sz="3200" b="1" i="1">
                        <a:solidFill>
                          <a:srgbClr val="FF0000"/>
                        </a:solidFill>
                        <a:latin typeface="Cambria Math" panose="02040503050406030204" pitchFamily="18" charset="0"/>
                        <a:cs typeface="Arial" panose="020B0604020202020204" pitchFamily="34" charset="0"/>
                      </a:rPr>
                      <m:t>𝐟</m:t>
                    </m:r>
                    <m:d>
                      <m:dPr>
                        <m:ctrlPr>
                          <a:rPr lang="en-US" sz="3200" b="1" i="1">
                            <a:solidFill>
                              <a:srgbClr val="FF0000"/>
                            </a:solidFill>
                            <a:latin typeface="Cambria Math" panose="02040503050406030204" pitchFamily="18" charset="0"/>
                            <a:cs typeface="Arial" panose="020B0604020202020204" pitchFamily="34" charset="0"/>
                          </a:rPr>
                        </m:ctrlPr>
                      </m:dPr>
                      <m:e>
                        <m:sSub>
                          <m:sSubPr>
                            <m:ctrlPr>
                              <a:rPr lang="en-US" sz="3200" b="1" i="1">
                                <a:solidFill>
                                  <a:srgbClr val="FF0000"/>
                                </a:solidFill>
                                <a:latin typeface="Cambria Math" panose="02040503050406030204" pitchFamily="18" charset="0"/>
                                <a:cs typeface="Arial" panose="020B0604020202020204" pitchFamily="34" charset="0"/>
                              </a:rPr>
                            </m:ctrlPr>
                          </m:sSubPr>
                          <m:e>
                            <m:r>
                              <a:rPr lang="en-US" sz="3200" b="1" i="1">
                                <a:solidFill>
                                  <a:srgbClr val="FF0000"/>
                                </a:solidFill>
                                <a:latin typeface="Cambria Math" panose="02040503050406030204" pitchFamily="18" charset="0"/>
                                <a:cs typeface="Arial" panose="020B0604020202020204" pitchFamily="34" charset="0"/>
                              </a:rPr>
                              <m:t>𝜽</m:t>
                            </m:r>
                          </m:e>
                          <m:sub>
                            <m:r>
                              <a:rPr lang="en-US" sz="3200" b="1" i="1">
                                <a:solidFill>
                                  <a:srgbClr val="FF0000"/>
                                </a:solidFill>
                                <a:latin typeface="Cambria Math" panose="02040503050406030204" pitchFamily="18" charset="0"/>
                                <a:cs typeface="Arial" panose="020B0604020202020204" pitchFamily="34" charset="0"/>
                              </a:rPr>
                              <m:t>𝒏</m:t>
                            </m:r>
                          </m:sub>
                        </m:sSub>
                        <m:r>
                          <a:rPr lang="en-US" sz="3200" b="1">
                            <a:solidFill>
                              <a:srgbClr val="FF0000"/>
                            </a:solidFill>
                            <a:latin typeface="Cambria Math" panose="02040503050406030204" pitchFamily="18" charset="0"/>
                            <a:cs typeface="Arial" panose="020B0604020202020204" pitchFamily="34" charset="0"/>
                          </a:rPr>
                          <m:t>;</m:t>
                        </m:r>
                        <m:sSub>
                          <m:sSubPr>
                            <m:ctrlPr>
                              <a:rPr lang="en-US" sz="3200" b="1" i="1">
                                <a:solidFill>
                                  <a:srgbClr val="FF0000"/>
                                </a:solidFill>
                                <a:latin typeface="Cambria Math" panose="02040503050406030204" pitchFamily="18" charset="0"/>
                                <a:cs typeface="Arial" panose="020B0604020202020204" pitchFamily="34" charset="0"/>
                              </a:rPr>
                            </m:ctrlPr>
                          </m:sSubPr>
                          <m:e>
                            <m:r>
                              <a:rPr lang="en-US" sz="3200" b="1" i="1">
                                <a:solidFill>
                                  <a:srgbClr val="FF0000"/>
                                </a:solidFill>
                                <a:latin typeface="Cambria Math" panose="02040503050406030204" pitchFamily="18" charset="0"/>
                                <a:cs typeface="Arial" panose="020B0604020202020204" pitchFamily="34" charset="0"/>
                              </a:rPr>
                              <m:t>𝒙</m:t>
                            </m:r>
                          </m:e>
                          <m:sub>
                            <m:r>
                              <a:rPr lang="en-US" sz="3200" b="1" i="1">
                                <a:solidFill>
                                  <a:srgbClr val="FF0000"/>
                                </a:solidFill>
                                <a:latin typeface="Cambria Math" panose="02040503050406030204" pitchFamily="18" charset="0"/>
                                <a:cs typeface="Arial" panose="020B0604020202020204" pitchFamily="34" charset="0"/>
                              </a:rPr>
                              <m:t>𝐧</m:t>
                            </m:r>
                            <m:r>
                              <a:rPr lang="en-US" sz="3200" b="1">
                                <a:solidFill>
                                  <a:srgbClr val="FF0000"/>
                                </a:solidFill>
                                <a:latin typeface="Cambria Math" panose="02040503050406030204" pitchFamily="18" charset="0"/>
                                <a:cs typeface="Arial" panose="020B0604020202020204" pitchFamily="34" charset="0"/>
                              </a:rPr>
                              <m:t>−</m:t>
                            </m:r>
                            <m:r>
                              <a:rPr lang="en-US" sz="3200" b="1" i="1">
                                <a:solidFill>
                                  <a:srgbClr val="FF0000"/>
                                </a:solidFill>
                                <a:latin typeface="Cambria Math" panose="02040503050406030204" pitchFamily="18" charset="0"/>
                                <a:cs typeface="Arial" panose="020B0604020202020204" pitchFamily="34" charset="0"/>
                              </a:rPr>
                              <m:t>𝟏</m:t>
                            </m:r>
                          </m:sub>
                        </m:sSub>
                      </m:e>
                    </m:d>
                  </m:oMath>
                </a14:m>
                <a:endParaRPr lang="en-US" altLang="zh-CN" sz="3200" b="1" dirty="0">
                  <a:latin typeface="+mj-lt"/>
                  <a:ea typeface="Inconsolata" pitchFamily="49" charset="77"/>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A831FFE-9B55-3124-004F-42886F7DD611}"/>
                  </a:ext>
                </a:extLst>
              </p:cNvPr>
              <p:cNvSpPr txBox="1">
                <a:spLocks noRot="1" noChangeAspect="1" noMove="1" noResize="1" noEditPoints="1" noAdjustHandles="1" noChangeArrowheads="1" noChangeShapeType="1" noTextEdit="1"/>
              </p:cNvSpPr>
              <p:nvPr/>
            </p:nvSpPr>
            <p:spPr>
              <a:xfrm>
                <a:off x="421199" y="176325"/>
                <a:ext cx="10288760" cy="584775"/>
              </a:xfrm>
              <a:prstGeom prst="rect">
                <a:avLst/>
              </a:prstGeom>
              <a:blipFill>
                <a:blip r:embed="rId6"/>
                <a:stretch>
                  <a:fillRect l="-1480" t="-12500" b="-29167"/>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2A919C18-C14E-FCDA-8DB3-F094688B8B2D}"/>
              </a:ext>
            </a:extLst>
          </p:cNvPr>
          <p:cNvGrpSpPr/>
          <p:nvPr/>
        </p:nvGrpSpPr>
        <p:grpSpPr>
          <a:xfrm>
            <a:off x="2973899" y="828060"/>
            <a:ext cx="6494801" cy="2600940"/>
            <a:chOff x="138142" y="3314522"/>
            <a:chExt cx="4871101" cy="1950705"/>
          </a:xfrm>
        </p:grpSpPr>
        <p:pic>
          <p:nvPicPr>
            <p:cNvPr id="20" name="Picture 19" descr="Logo&#10;&#10;Description automatically generated">
              <a:extLst>
                <a:ext uri="{FF2B5EF4-FFF2-40B4-BE49-F238E27FC236}">
                  <a16:creationId xmlns:a16="http://schemas.microsoft.com/office/drawing/2014/main" id="{66C10ED3-F718-90CE-FF28-37BAB15E7FE7}"/>
                </a:ext>
              </a:extLst>
            </p:cNvPr>
            <p:cNvPicPr>
              <a:picLocks noChangeAspect="1"/>
            </p:cNvPicPr>
            <p:nvPr/>
          </p:nvPicPr>
          <p:blipFill>
            <a:blip r:embed="rId7"/>
            <a:stretch>
              <a:fillRect/>
            </a:stretch>
          </p:blipFill>
          <p:spPr>
            <a:xfrm>
              <a:off x="269375" y="3314523"/>
              <a:ext cx="1245885" cy="1234150"/>
            </a:xfrm>
            <a:prstGeom prst="rect">
              <a:avLst/>
            </a:prstGeom>
          </p:spPr>
        </p:pic>
        <p:pic>
          <p:nvPicPr>
            <p:cNvPr id="21" name="Picture 20" descr="Text&#10;&#10;Description automatically generated">
              <a:extLst>
                <a:ext uri="{FF2B5EF4-FFF2-40B4-BE49-F238E27FC236}">
                  <a16:creationId xmlns:a16="http://schemas.microsoft.com/office/drawing/2014/main" id="{7E15569C-133A-3C03-C5B8-7108B59A369E}"/>
                </a:ext>
              </a:extLst>
            </p:cNvPr>
            <p:cNvPicPr>
              <a:picLocks noChangeAspect="1"/>
            </p:cNvPicPr>
            <p:nvPr/>
          </p:nvPicPr>
          <p:blipFill>
            <a:blip r:embed="rId8"/>
            <a:stretch>
              <a:fillRect/>
            </a:stretch>
          </p:blipFill>
          <p:spPr>
            <a:xfrm>
              <a:off x="1972979" y="3314522"/>
              <a:ext cx="1245885" cy="123415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3E5D825A-30C2-CE30-006E-D39551980FCB}"/>
                </a:ext>
              </a:extLst>
            </p:cNvPr>
            <p:cNvPicPr>
              <a:picLocks noChangeAspect="1"/>
            </p:cNvPicPr>
            <p:nvPr/>
          </p:nvPicPr>
          <p:blipFill>
            <a:blip r:embed="rId9"/>
            <a:stretch>
              <a:fillRect/>
            </a:stretch>
          </p:blipFill>
          <p:spPr>
            <a:xfrm>
              <a:off x="3593238" y="3314523"/>
              <a:ext cx="1245885" cy="1234149"/>
            </a:xfrm>
            <a:prstGeom prst="rect">
              <a:avLst/>
            </a:prstGeom>
          </p:spPr>
        </p:pic>
        <p:sp>
          <p:nvSpPr>
            <p:cNvPr id="38" name="Right Arrow 37">
              <a:extLst>
                <a:ext uri="{FF2B5EF4-FFF2-40B4-BE49-F238E27FC236}">
                  <a16:creationId xmlns:a16="http://schemas.microsoft.com/office/drawing/2014/main" id="{011ABA47-C9E1-642E-75D4-FC10993C4FEE}"/>
                </a:ext>
              </a:extLst>
            </p:cNvPr>
            <p:cNvSpPr/>
            <p:nvPr/>
          </p:nvSpPr>
          <p:spPr bwMode="auto">
            <a:xfrm>
              <a:off x="1600725" y="3881215"/>
              <a:ext cx="245521" cy="15102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endParaRPr lang="en-US" sz="4800" b="1">
                <a:latin typeface="+mn-lt"/>
                <a:ea typeface="Inconsolata" pitchFamily="49" charset="77"/>
                <a:cs typeface="ＭＳ Ｐゴシック" pitchFamily="-110" charset="-128"/>
              </a:endParaRPr>
            </a:p>
          </p:txBody>
        </p:sp>
        <p:sp>
          <p:nvSpPr>
            <p:cNvPr id="39" name="Right Arrow 38">
              <a:extLst>
                <a:ext uri="{FF2B5EF4-FFF2-40B4-BE49-F238E27FC236}">
                  <a16:creationId xmlns:a16="http://schemas.microsoft.com/office/drawing/2014/main" id="{78E4E427-FB1E-3F95-431B-68C9E1F978B3}"/>
                </a:ext>
              </a:extLst>
            </p:cNvPr>
            <p:cNvSpPr/>
            <p:nvPr/>
          </p:nvSpPr>
          <p:spPr bwMode="auto">
            <a:xfrm>
              <a:off x="3262656" y="3871409"/>
              <a:ext cx="245521" cy="15102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endParaRPr lang="en-US" sz="4800" b="1">
                <a:latin typeface="+mn-lt"/>
                <a:ea typeface="Inconsolata" pitchFamily="49" charset="77"/>
                <a:cs typeface="ＭＳ Ｐゴシック" pitchFamily="-110" charset="-128"/>
              </a:endParaRPr>
            </a:p>
          </p:txBody>
        </p:sp>
        <p:sp>
          <p:nvSpPr>
            <p:cNvPr id="40" name="TextBox 39">
              <a:extLst>
                <a:ext uri="{FF2B5EF4-FFF2-40B4-BE49-F238E27FC236}">
                  <a16:creationId xmlns:a16="http://schemas.microsoft.com/office/drawing/2014/main" id="{1FBB32A3-F0DA-F3D4-A6EC-3F2EBA16FB7A}"/>
                </a:ext>
              </a:extLst>
            </p:cNvPr>
            <p:cNvSpPr txBox="1"/>
            <p:nvPr/>
          </p:nvSpPr>
          <p:spPr>
            <a:xfrm>
              <a:off x="1562980" y="3540397"/>
              <a:ext cx="268343" cy="346249"/>
            </a:xfrm>
            <a:prstGeom prst="rect">
              <a:avLst/>
            </a:prstGeom>
            <a:noFill/>
          </p:spPr>
          <p:txBody>
            <a:bodyPr wrap="none" rtlCol="0">
              <a:spAutoFit/>
            </a:bodyPr>
            <a:lstStyle/>
            <a:p>
              <a:r>
                <a:rPr lang="en-US" sz="2400" b="1" dirty="0">
                  <a:latin typeface="+mn-lt"/>
                  <a:ea typeface="Inconsolata" pitchFamily="49" charset="77"/>
                </a:rPr>
                <a:t>1</a:t>
              </a:r>
            </a:p>
          </p:txBody>
        </p:sp>
        <p:sp>
          <p:nvSpPr>
            <p:cNvPr id="41" name="TextBox 40">
              <a:extLst>
                <a:ext uri="{FF2B5EF4-FFF2-40B4-BE49-F238E27FC236}">
                  <a16:creationId xmlns:a16="http://schemas.microsoft.com/office/drawing/2014/main" id="{BD3FEE24-CC2B-3B01-8B54-5E41027D41E6}"/>
                </a:ext>
              </a:extLst>
            </p:cNvPr>
            <p:cNvSpPr txBox="1"/>
            <p:nvPr/>
          </p:nvSpPr>
          <p:spPr>
            <a:xfrm>
              <a:off x="3217733" y="3600220"/>
              <a:ext cx="268343" cy="346249"/>
            </a:xfrm>
            <a:prstGeom prst="rect">
              <a:avLst/>
            </a:prstGeom>
            <a:noFill/>
          </p:spPr>
          <p:txBody>
            <a:bodyPr wrap="none" rtlCol="0">
              <a:spAutoFit/>
            </a:bodyPr>
            <a:lstStyle/>
            <a:p>
              <a:r>
                <a:rPr lang="en-US" sz="2400" b="1" dirty="0">
                  <a:latin typeface="+mn-lt"/>
                  <a:ea typeface="Inconsolata" pitchFamily="49" charset="77"/>
                </a:rPr>
                <a:t>2</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2BEF7332-8035-79FD-AE7B-0FD371C34E0D}"/>
                    </a:ext>
                  </a:extLst>
                </p:cNvPr>
                <p:cNvSpPr txBox="1"/>
                <p:nvPr/>
              </p:nvSpPr>
              <p:spPr>
                <a:xfrm>
                  <a:off x="138142" y="4644952"/>
                  <a:ext cx="1508349" cy="484748"/>
                </a:xfrm>
                <a:prstGeom prst="rect">
                  <a:avLst/>
                </a:prstGeom>
                <a:noFill/>
              </p:spPr>
              <p:txBody>
                <a:bodyPr wrap="square" rtlCol="0">
                  <a:spAutoFit/>
                </a:bodyPr>
                <a:lstStyle/>
                <a:p>
                  <a:pPr algn="ctr"/>
                  <a14:m>
                    <m:oMath xmlns:m="http://schemas.openxmlformats.org/officeDocument/2006/math">
                      <m:r>
                        <a:rPr lang="en-US" b="1" i="1" smtClean="0">
                          <a:latin typeface="Cambria Math" panose="02040503050406030204" pitchFamily="18" charset="0"/>
                        </a:rPr>
                        <m:t>𝒙</m:t>
                      </m:r>
                    </m:oMath>
                  </a14:m>
                  <a:r>
                    <a:rPr lang="en-US" b="1" dirty="0">
                      <a:latin typeface="+mn-lt"/>
                      <a:ea typeface="Inconsolata" pitchFamily="49" charset="77"/>
                    </a:rPr>
                    <a:t>: </a:t>
                  </a:r>
                  <a:r>
                    <a:rPr lang="en-US" b="1" dirty="0">
                      <a:latin typeface="+mn-lt"/>
                      <a:ea typeface="Inconsolata" pitchFamily="49" charset="77"/>
                      <a:cs typeface="Times New Roman" panose="02020603050405020304" pitchFamily="18" charset="0"/>
                    </a:rPr>
                    <a:t>input image slice</a:t>
                  </a:r>
                </a:p>
              </p:txBody>
            </p:sp>
          </mc:Choice>
          <mc:Fallback xmlns="">
            <p:sp>
              <p:nvSpPr>
                <p:cNvPr id="47" name="TextBox 46">
                  <a:extLst>
                    <a:ext uri="{FF2B5EF4-FFF2-40B4-BE49-F238E27FC236}">
                      <a16:creationId xmlns:a16="http://schemas.microsoft.com/office/drawing/2014/main" id="{2BEF7332-8035-79FD-AE7B-0FD371C34E0D}"/>
                    </a:ext>
                  </a:extLst>
                </p:cNvPr>
                <p:cNvSpPr txBox="1">
                  <a:spLocks noRot="1" noChangeAspect="1" noMove="1" noResize="1" noEditPoints="1" noAdjustHandles="1" noChangeArrowheads="1" noChangeShapeType="1" noTextEdit="1"/>
                </p:cNvSpPr>
                <p:nvPr/>
              </p:nvSpPr>
              <p:spPr>
                <a:xfrm>
                  <a:off x="138142" y="4644952"/>
                  <a:ext cx="1508349" cy="484748"/>
                </a:xfrm>
                <a:prstGeom prst="rect">
                  <a:avLst/>
                </a:prstGeom>
                <a:blipFill>
                  <a:blip r:embed="rId10"/>
                  <a:stretch>
                    <a:fillRect t="-5882"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9314BA5-2321-F318-4506-5BB3D9628885}"/>
                    </a:ext>
                  </a:extLst>
                </p:cNvPr>
                <p:cNvSpPr txBox="1"/>
                <p:nvPr/>
              </p:nvSpPr>
              <p:spPr>
                <a:xfrm>
                  <a:off x="1881373" y="4640670"/>
                  <a:ext cx="1429096" cy="484748"/>
                </a:xfrm>
                <a:prstGeom prst="rect">
                  <a:avLst/>
                </a:prstGeom>
                <a:noFill/>
              </p:spPr>
              <p:txBody>
                <a:bodyPr wrap="square" rtlCol="0">
                  <a:spAutoFit/>
                </a:bodyPr>
                <a:lstStyle/>
                <a:p>
                  <a:pPr algn="ctr"/>
                  <a14:m>
                    <m:oMath xmlns:m="http://schemas.openxmlformats.org/officeDocument/2006/math">
                      <m:acc>
                        <m:accPr>
                          <m:chr m:val="̅"/>
                          <m:ctrlPr>
                            <a:rPr lang="en-US" b="1" i="1">
                              <a:latin typeface="Cambria Math" panose="02040503050406030204" pitchFamily="18" charset="0"/>
                            </a:rPr>
                          </m:ctrlPr>
                        </m:accPr>
                        <m:e>
                          <m:r>
                            <a:rPr lang="en-US" b="1" i="1" smtClean="0">
                              <a:latin typeface="Cambria Math" panose="02040503050406030204" pitchFamily="18" charset="0"/>
                            </a:rPr>
                            <m:t>𝒙</m:t>
                          </m:r>
                        </m:e>
                      </m:acc>
                    </m:oMath>
                  </a14:m>
                  <a:r>
                    <a:rPr lang="en-US" b="1" dirty="0">
                      <a:latin typeface="+mn-lt"/>
                      <a:ea typeface="Inconsolata" pitchFamily="49" charset="77"/>
                    </a:rPr>
                    <a:t>: </a:t>
                  </a:r>
                  <a:r>
                    <a:rPr lang="en-US" b="1" dirty="0">
                      <a:latin typeface="+mn-lt"/>
                      <a:ea typeface="Inconsolata" pitchFamily="49" charset="77"/>
                      <a:cs typeface="Times New Roman" panose="02020603050405020304" pitchFamily="18" charset="0"/>
                    </a:rPr>
                    <a:t>edge  image slice</a:t>
                  </a:r>
                </a:p>
              </p:txBody>
            </p:sp>
          </mc:Choice>
          <mc:Fallback xmlns="">
            <p:sp>
              <p:nvSpPr>
                <p:cNvPr id="48" name="TextBox 47">
                  <a:extLst>
                    <a:ext uri="{FF2B5EF4-FFF2-40B4-BE49-F238E27FC236}">
                      <a16:creationId xmlns:a16="http://schemas.microsoft.com/office/drawing/2014/main" id="{29314BA5-2321-F318-4506-5BB3D9628885}"/>
                    </a:ext>
                  </a:extLst>
                </p:cNvPr>
                <p:cNvSpPr txBox="1">
                  <a:spLocks noRot="1" noChangeAspect="1" noMove="1" noResize="1" noEditPoints="1" noAdjustHandles="1" noChangeArrowheads="1" noChangeShapeType="1" noTextEdit="1"/>
                </p:cNvSpPr>
                <p:nvPr/>
              </p:nvSpPr>
              <p:spPr>
                <a:xfrm>
                  <a:off x="1881373" y="4640670"/>
                  <a:ext cx="1429096" cy="484748"/>
                </a:xfrm>
                <a:prstGeom prst="rect">
                  <a:avLst/>
                </a:prstGeom>
                <a:blipFill>
                  <a:blip r:embed="rId11"/>
                  <a:stretch>
                    <a:fillRect t="-3846" r="-5263"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E406D505-DD6F-13F6-654B-DE1A42CA0E61}"/>
                    </a:ext>
                  </a:extLst>
                </p:cNvPr>
                <p:cNvSpPr txBox="1"/>
                <p:nvPr/>
              </p:nvSpPr>
              <p:spPr>
                <a:xfrm>
                  <a:off x="3436871" y="4572729"/>
                  <a:ext cx="1572372" cy="692498"/>
                </a:xfrm>
                <a:prstGeom prst="rect">
                  <a:avLst/>
                </a:prstGeom>
                <a:noFill/>
              </p:spPr>
              <p:txBody>
                <a:bodyPr wrap="square" rtlCol="0">
                  <a:spAutoFit/>
                </a:bodyPr>
                <a:lstStyle/>
                <a:p>
                  <a:pPr algn="ctr"/>
                  <a14:m>
                    <m:oMath xmlns:m="http://schemas.openxmlformats.org/officeDocument/2006/math">
                      <m:r>
                        <a:rPr lang="en-US" b="1" i="1" smtClean="0">
                          <a:latin typeface="Cambria Math" panose="02040503050406030204" pitchFamily="18" charset="0"/>
                        </a:rPr>
                        <m:t>𝑳</m:t>
                      </m:r>
                      <m:r>
                        <a:rPr lang="en-US" b="1" i="1" smtClean="0">
                          <a:latin typeface="Cambria Math" panose="02040503050406030204" pitchFamily="18" charset="0"/>
                        </a:rPr>
                        <m:t>=</m:t>
                      </m:r>
                      <m:d>
                        <m:dPr>
                          <m:begChr m:val="{"/>
                          <m:endChr m:val="}"/>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smtClean="0">
                                  <a:latin typeface="Cambria Math" panose="02040503050406030204" pitchFamily="18" charset="0"/>
                                </a:rPr>
                                <m:t>𝒍</m:t>
                              </m:r>
                            </m:e>
                            <m:sub>
                              <m:r>
                                <a:rPr lang="en-US" b="1" i="1" smtClean="0">
                                  <a:latin typeface="Cambria Math" panose="02040503050406030204" pitchFamily="18" charset="0"/>
                                </a:rPr>
                                <m:t>𝟎</m:t>
                              </m:r>
                            </m:sub>
                          </m:sSub>
                          <m:r>
                            <a:rPr lang="en-US" b="1" i="1" smtClean="0">
                              <a:latin typeface="Cambria Math" panose="02040503050406030204" pitchFamily="18" charset="0"/>
                            </a:rPr>
                            <m:t>,…,</m:t>
                          </m:r>
                          <m:sSub>
                            <m:sSubPr>
                              <m:ctrlPr>
                                <a:rPr lang="en-US" b="1" i="1">
                                  <a:latin typeface="Cambria Math" panose="02040503050406030204" pitchFamily="18" charset="0"/>
                                </a:rPr>
                              </m:ctrlPr>
                            </m:sSubPr>
                            <m:e>
                              <m:r>
                                <a:rPr lang="en-US" b="1" i="1" smtClean="0">
                                  <a:latin typeface="Cambria Math" panose="02040503050406030204" pitchFamily="18" charset="0"/>
                                </a:rPr>
                                <m:t>𝒍</m:t>
                              </m:r>
                            </m:e>
                            <m:sub>
                              <m:r>
                                <a:rPr lang="en-US" b="1" i="1" smtClean="0">
                                  <a:latin typeface="Cambria Math" panose="02040503050406030204" pitchFamily="18" charset="0"/>
                                </a:rPr>
                                <m:t>𝑴</m:t>
                              </m:r>
                              <m:r>
                                <a:rPr lang="en-US" b="1" i="1" smtClean="0">
                                  <a:latin typeface="Cambria Math" panose="02040503050406030204" pitchFamily="18" charset="0"/>
                                </a:rPr>
                                <m:t>−</m:t>
                              </m:r>
                              <m:r>
                                <a:rPr lang="en-US" b="1" i="1" smtClean="0">
                                  <a:latin typeface="Cambria Math" panose="02040503050406030204" pitchFamily="18" charset="0"/>
                                </a:rPr>
                                <m:t>𝟏</m:t>
                              </m:r>
                            </m:sub>
                          </m:sSub>
                        </m:e>
                      </m:d>
                    </m:oMath>
                  </a14:m>
                  <a:r>
                    <a:rPr lang="en-US" b="1" dirty="0">
                      <a:latin typeface="+mn-lt"/>
                      <a:ea typeface="Inconsolata" pitchFamily="49" charset="77"/>
                    </a:rPr>
                    <a:t>: </a:t>
                  </a:r>
                </a:p>
                <a:p>
                  <a:pPr algn="ctr"/>
                  <a:r>
                    <a:rPr lang="en-US" b="1" dirty="0">
                      <a:latin typeface="+mn-lt"/>
                      <a:ea typeface="Inconsolata" pitchFamily="49" charset="77"/>
                      <a:cs typeface="Times New Roman" panose="02020603050405020304" pitchFamily="18" charset="0"/>
                    </a:rPr>
                    <a:t>Linearized edge image</a:t>
                  </a:r>
                </a:p>
              </p:txBody>
            </p:sp>
          </mc:Choice>
          <mc:Fallback xmlns="">
            <p:sp>
              <p:nvSpPr>
                <p:cNvPr id="49" name="TextBox 48">
                  <a:extLst>
                    <a:ext uri="{FF2B5EF4-FFF2-40B4-BE49-F238E27FC236}">
                      <a16:creationId xmlns:a16="http://schemas.microsoft.com/office/drawing/2014/main" id="{E406D505-DD6F-13F6-654B-DE1A42CA0E61}"/>
                    </a:ext>
                  </a:extLst>
                </p:cNvPr>
                <p:cNvSpPr txBox="1">
                  <a:spLocks noRot="1" noChangeAspect="1" noMove="1" noResize="1" noEditPoints="1" noAdjustHandles="1" noChangeArrowheads="1" noChangeShapeType="1" noTextEdit="1"/>
                </p:cNvSpPr>
                <p:nvPr/>
              </p:nvSpPr>
              <p:spPr>
                <a:xfrm>
                  <a:off x="3436871" y="4572729"/>
                  <a:ext cx="1572372" cy="692498"/>
                </a:xfrm>
                <a:prstGeom prst="rect">
                  <a:avLst/>
                </a:prstGeom>
                <a:blipFill>
                  <a:blip r:embed="rId12"/>
                  <a:stretch>
                    <a:fillRect t="-2703" r="-2410" b="-8108"/>
                  </a:stretch>
                </a:blipFill>
              </p:spPr>
              <p:txBody>
                <a:bodyPr/>
                <a:lstStyle/>
                <a:p>
                  <a:r>
                    <a:rPr lang="en-US">
                      <a:noFill/>
                    </a:rPr>
                    <a:t> </a:t>
                  </a:r>
                </a:p>
              </p:txBody>
            </p:sp>
          </mc:Fallback>
        </mc:AlternateContent>
        <p:cxnSp>
          <p:nvCxnSpPr>
            <p:cNvPr id="54" name="Straight Connector 53">
              <a:extLst>
                <a:ext uri="{FF2B5EF4-FFF2-40B4-BE49-F238E27FC236}">
                  <a16:creationId xmlns:a16="http://schemas.microsoft.com/office/drawing/2014/main" id="{3B9AB9AE-A884-B1D1-CB59-9A76C4B5B809}"/>
                </a:ext>
              </a:extLst>
            </p:cNvPr>
            <p:cNvCxnSpPr>
              <a:cxnSpLocks/>
              <a:endCxn id="22" idx="0"/>
            </p:cNvCxnSpPr>
            <p:nvPr/>
          </p:nvCxnSpPr>
          <p:spPr>
            <a:xfrm flipV="1">
              <a:off x="4071635" y="3314523"/>
              <a:ext cx="144546" cy="1234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CFB6F5A-A58D-E114-E8C9-AF93E741D799}"/>
                    </a:ext>
                  </a:extLst>
                </p:cNvPr>
                <p:cNvSpPr txBox="1"/>
                <p:nvPr/>
              </p:nvSpPr>
              <p:spPr>
                <a:xfrm>
                  <a:off x="3714295" y="3338716"/>
                  <a:ext cx="402434" cy="4385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panose="02040503050406030204" pitchFamily="18" charset="0"/>
                          </a:rPr>
                          <m:t>𝒃</m:t>
                        </m:r>
                        <m:r>
                          <a:rPr lang="en-US" b="1" i="1" smtClean="0">
                            <a:solidFill>
                              <a:schemeClr val="bg1"/>
                            </a:solidFill>
                            <a:latin typeface="Cambria Math" panose="02040503050406030204" pitchFamily="18" charset="0"/>
                          </a:rPr>
                          <m:t>(</m:t>
                        </m:r>
                        <m:r>
                          <a:rPr lang="en-US" b="1" i="1" smtClean="0">
                            <a:solidFill>
                              <a:schemeClr val="bg1"/>
                            </a:solidFill>
                            <a:latin typeface="Cambria Math" panose="02040503050406030204" pitchFamily="18" charset="0"/>
                          </a:rPr>
                          <m:t>𝒎</m:t>
                        </m:r>
                        <m:r>
                          <a:rPr lang="en-US" b="1" i="1" smtClean="0">
                            <a:solidFill>
                              <a:schemeClr val="bg1"/>
                            </a:solidFill>
                            <a:latin typeface="Cambria Math" panose="02040503050406030204" pitchFamily="18" charset="0"/>
                          </a:rPr>
                          <m:t>)</m:t>
                        </m:r>
                      </m:oMath>
                    </m:oMathPara>
                  </a14:m>
                  <a:endParaRPr lang="en-US" sz="3200" b="1" dirty="0">
                    <a:solidFill>
                      <a:schemeClr val="bg1"/>
                    </a:solidFill>
                    <a:latin typeface="+mn-lt"/>
                    <a:ea typeface="Inconsolata" pitchFamily="49" charset="77"/>
                  </a:endParaRPr>
                </a:p>
              </p:txBody>
            </p:sp>
          </mc:Choice>
          <mc:Fallback xmlns="">
            <p:sp>
              <p:nvSpPr>
                <p:cNvPr id="56" name="TextBox 55">
                  <a:extLst>
                    <a:ext uri="{FF2B5EF4-FFF2-40B4-BE49-F238E27FC236}">
                      <a16:creationId xmlns:a16="http://schemas.microsoft.com/office/drawing/2014/main" id="{3CFB6F5A-A58D-E114-E8C9-AF93E741D799}"/>
                    </a:ext>
                  </a:extLst>
                </p:cNvPr>
                <p:cNvSpPr txBox="1">
                  <a:spLocks noRot="1" noChangeAspect="1" noMove="1" noResize="1" noEditPoints="1" noAdjustHandles="1" noChangeArrowheads="1" noChangeShapeType="1" noTextEdit="1"/>
                </p:cNvSpPr>
                <p:nvPr/>
              </p:nvSpPr>
              <p:spPr>
                <a:xfrm>
                  <a:off x="3714295" y="3338716"/>
                  <a:ext cx="402434" cy="438581"/>
                </a:xfrm>
                <a:prstGeom prst="rect">
                  <a:avLst/>
                </a:prstGeom>
                <a:blipFill>
                  <a:blip r:embed="rId13"/>
                  <a:stretch>
                    <a:fillRect r="-37209" b="-42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 name="Subtitle 16">
                <a:extLst>
                  <a:ext uri="{FF2B5EF4-FFF2-40B4-BE49-F238E27FC236}">
                    <a16:creationId xmlns:a16="http://schemas.microsoft.com/office/drawing/2014/main" id="{5D05F014-59F3-DC9B-FE69-4A045FBA7AEF}"/>
                  </a:ext>
                </a:extLst>
              </p:cNvPr>
              <p:cNvSpPr txBox="1">
                <a:spLocks/>
              </p:cNvSpPr>
              <p:nvPr/>
            </p:nvSpPr>
            <p:spPr>
              <a:xfrm>
                <a:off x="421199" y="3461076"/>
                <a:ext cx="11119080" cy="543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tx1"/>
                    </a:solidFill>
                    <a:latin typeface="+mn-lt"/>
                    <a:ea typeface="Inconsolata" pitchFamily="49" charset="77"/>
                  </a:rPr>
                  <a:t>Cost Function </a:t>
                </a:r>
                <a14:m>
                  <m:oMath xmlns:m="http://schemas.openxmlformats.org/officeDocument/2006/math">
                    <m:r>
                      <a:rPr lang="en-US" sz="3200" i="1" smtClean="0">
                        <a:solidFill>
                          <a:srgbClr val="0070C0"/>
                        </a:solidFill>
                        <a:latin typeface="Cambria Math" panose="02040503050406030204" pitchFamily="18" charset="0"/>
                        <a:cs typeface="Times New Roman" panose="02020603050405020304" pitchFamily="18" charset="0"/>
                      </a:rPr>
                      <m:t>h</m:t>
                    </m:r>
                    <m:d>
                      <m:dPr>
                        <m:ctrlPr>
                          <a:rPr lang="en-US" sz="3200" i="1">
                            <a:solidFill>
                              <a:srgbClr val="0070C0"/>
                            </a:solidFill>
                            <a:latin typeface="Cambria Math" panose="02040503050406030204" pitchFamily="18" charset="0"/>
                            <a:cs typeface="Times New Roman" panose="02020603050405020304" pitchFamily="18" charset="0"/>
                          </a:rPr>
                        </m:ctrlPr>
                      </m:dPr>
                      <m:e>
                        <m:r>
                          <a:rPr lang="en-US" sz="3200" i="1">
                            <a:solidFill>
                              <a:srgbClr val="0070C0"/>
                            </a:solidFill>
                            <a:latin typeface="Cambria Math" panose="02040503050406030204" pitchFamily="18" charset="0"/>
                            <a:cs typeface="Times New Roman" panose="02020603050405020304" pitchFamily="18" charset="0"/>
                          </a:rPr>
                          <m:t>𝜃</m:t>
                        </m:r>
                        <m:r>
                          <a:rPr lang="en-US" sz="3200" i="1">
                            <a:solidFill>
                              <a:srgbClr val="0070C0"/>
                            </a:solidFill>
                            <a:latin typeface="Cambria Math" panose="02040503050406030204" pitchFamily="18" charset="0"/>
                            <a:cs typeface="Times New Roman" panose="02020603050405020304" pitchFamily="18" charset="0"/>
                          </a:rPr>
                          <m:t>;</m:t>
                        </m:r>
                        <m:sSubSup>
                          <m:sSubSupPr>
                            <m:ctrlPr>
                              <a:rPr lang="en-US" sz="3200" i="1">
                                <a:solidFill>
                                  <a:srgbClr val="0070C0"/>
                                </a:solidFill>
                                <a:latin typeface="Cambria Math" panose="02040503050406030204" pitchFamily="18" charset="0"/>
                                <a:cs typeface="Times New Roman" panose="02020603050405020304" pitchFamily="18" charset="0"/>
                              </a:rPr>
                            </m:ctrlPr>
                          </m:sSubSupPr>
                          <m:e>
                            <m:r>
                              <a:rPr lang="en-US" sz="3200" i="1">
                                <a:solidFill>
                                  <a:srgbClr val="0070C0"/>
                                </a:solidFill>
                                <a:latin typeface="Cambria Math" panose="02040503050406030204" pitchFamily="18" charset="0"/>
                                <a:cs typeface="Times New Roman" panose="02020603050405020304" pitchFamily="18" charset="0"/>
                              </a:rPr>
                              <m:t>𝛩</m:t>
                            </m:r>
                          </m:e>
                          <m:sub>
                            <m:r>
                              <a:rPr lang="en-US" sz="3200" i="1">
                                <a:solidFill>
                                  <a:srgbClr val="0070C0"/>
                                </a:solidFill>
                                <a:latin typeface="Cambria Math" panose="02040503050406030204" pitchFamily="18" charset="0"/>
                                <a:cs typeface="Times New Roman" panose="02020603050405020304" pitchFamily="18" charset="0"/>
                              </a:rPr>
                              <m:t>𝑛</m:t>
                            </m:r>
                            <m:r>
                              <a:rPr lang="en-US" sz="3200" i="1">
                                <a:solidFill>
                                  <a:srgbClr val="0070C0"/>
                                </a:solidFill>
                                <a:latin typeface="Cambria Math" panose="02040503050406030204" pitchFamily="18" charset="0"/>
                                <a:cs typeface="Times New Roman" panose="02020603050405020304" pitchFamily="18" charset="0"/>
                              </a:rPr>
                              <m:t>−1</m:t>
                            </m:r>
                          </m:sub>
                          <m:sup>
                            <m:r>
                              <a:rPr lang="en-US" sz="3200" i="1">
                                <a:solidFill>
                                  <a:srgbClr val="0070C0"/>
                                </a:solidFill>
                                <a:latin typeface="Cambria Math" panose="02040503050406030204" pitchFamily="18" charset="0"/>
                                <a:cs typeface="Times New Roman" panose="02020603050405020304" pitchFamily="18" charset="0"/>
                              </a:rPr>
                              <m:t>∗</m:t>
                            </m:r>
                          </m:sup>
                        </m:sSubSup>
                      </m:e>
                    </m:d>
                  </m:oMath>
                </a14:m>
                <a:endParaRPr lang="en-US" sz="3200" b="1" dirty="0">
                  <a:solidFill>
                    <a:schemeClr val="tx1"/>
                  </a:solidFill>
                  <a:latin typeface="+mn-lt"/>
                  <a:ea typeface="Inconsolata" pitchFamily="49" charset="77"/>
                </a:endParaRPr>
              </a:p>
            </p:txBody>
          </p:sp>
        </mc:Choice>
        <mc:Fallback xmlns="">
          <p:sp>
            <p:nvSpPr>
              <p:cNvPr id="2" name="Subtitle 16">
                <a:extLst>
                  <a:ext uri="{FF2B5EF4-FFF2-40B4-BE49-F238E27FC236}">
                    <a16:creationId xmlns:a16="http://schemas.microsoft.com/office/drawing/2014/main" id="{5D05F014-59F3-DC9B-FE69-4A045FBA7AEF}"/>
                  </a:ext>
                </a:extLst>
              </p:cNvPr>
              <p:cNvSpPr txBox="1">
                <a:spLocks noRot="1" noChangeAspect="1" noMove="1" noResize="1" noEditPoints="1" noAdjustHandles="1" noChangeArrowheads="1" noChangeShapeType="1" noTextEdit="1"/>
              </p:cNvSpPr>
              <p:nvPr/>
            </p:nvSpPr>
            <p:spPr>
              <a:xfrm>
                <a:off x="421199" y="3461076"/>
                <a:ext cx="11119080" cy="543200"/>
              </a:xfrm>
              <a:prstGeom prst="rect">
                <a:avLst/>
              </a:prstGeom>
              <a:blipFill>
                <a:blip r:embed="rId14"/>
                <a:stretch>
                  <a:fillRect l="-1370" t="-13636" b="-4090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211D417-1057-7DED-7855-1201C1BEBE52}"/>
              </a:ext>
            </a:extLst>
          </p:cNvPr>
          <p:cNvSpPr txBox="1"/>
          <p:nvPr/>
        </p:nvSpPr>
        <p:spPr>
          <a:xfrm>
            <a:off x="1243424" y="4801982"/>
            <a:ext cx="4007947" cy="1107996"/>
          </a:xfrm>
          <a:prstGeom prst="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2700000" scaled="1"/>
            <a:tileRect/>
          </a:gradFill>
        </p:spPr>
        <p:txBody>
          <a:bodyPr wrap="square" lIns="0" tIns="0" rIns="0" bIns="0" rtlCol="0">
            <a:spAutoFit/>
          </a:bodyPr>
          <a:lstStyle/>
          <a:p>
            <a:pPr algn="ctr"/>
            <a:r>
              <a:rPr lang="en-US" dirty="0">
                <a:latin typeface="+mn-lt"/>
                <a:ea typeface="Inconsolata" pitchFamily="49" charset="77"/>
                <a:cs typeface="Times New Roman" panose="02020603050405020304" pitchFamily="18" charset="0"/>
              </a:rPr>
              <a:t>Normalized angle spacing cost function </a:t>
            </a:r>
            <a:r>
              <a:rPr lang="en-US" dirty="0" err="1">
                <a:latin typeface="+mn-lt"/>
                <a:ea typeface="Inconsolata" pitchFamily="49" charset="77"/>
                <a:cs typeface="Times New Roman" panose="02020603050405020304" pitchFamily="18" charset="0"/>
              </a:rPr>
              <a:t>w.r.t.</a:t>
            </a:r>
            <a:r>
              <a:rPr lang="en-US" dirty="0">
                <a:latin typeface="+mn-lt"/>
                <a:ea typeface="Inconsolata" pitchFamily="49" charset="77"/>
                <a:cs typeface="Times New Roman" panose="02020603050405020304" pitchFamily="18" charset="0"/>
              </a:rPr>
              <a:t> view angles.</a:t>
            </a:r>
          </a:p>
          <a:p>
            <a:pPr algn="ctr"/>
            <a:r>
              <a:rPr lang="en-US" dirty="0">
                <a:latin typeface="+mn-lt"/>
                <a:ea typeface="Inconsolata" pitchFamily="49" charset="77"/>
                <a:cs typeface="Times New Roman" panose="02020603050405020304" pitchFamily="18" charset="0"/>
              </a:rPr>
              <a:t>Red mark shows the values of existing view angles.</a:t>
            </a:r>
          </a:p>
        </p:txBody>
      </p:sp>
      <p:pic>
        <p:nvPicPr>
          <p:cNvPr id="4" name="Picture 3">
            <a:extLst>
              <a:ext uri="{FF2B5EF4-FFF2-40B4-BE49-F238E27FC236}">
                <a16:creationId xmlns:a16="http://schemas.microsoft.com/office/drawing/2014/main" id="{A207AEC1-2C22-637A-C292-F35556137E88}"/>
              </a:ext>
            </a:extLst>
          </p:cNvPr>
          <p:cNvPicPr>
            <a:picLocks noChangeAspect="1"/>
          </p:cNvPicPr>
          <p:nvPr/>
        </p:nvPicPr>
        <p:blipFill>
          <a:blip r:embed="rId15"/>
          <a:stretch>
            <a:fillRect/>
          </a:stretch>
        </p:blipFill>
        <p:spPr>
          <a:xfrm>
            <a:off x="5844579" y="3557412"/>
            <a:ext cx="4331626" cy="3150272"/>
          </a:xfrm>
          <a:prstGeom prst="rect">
            <a:avLst/>
          </a:prstGeom>
        </p:spPr>
      </p:pic>
    </p:spTree>
    <p:extLst>
      <p:ext uri="{BB962C8B-B14F-4D97-AF65-F5344CB8AC3E}">
        <p14:creationId xmlns:p14="http://schemas.microsoft.com/office/powerpoint/2010/main" val="2154289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A26999B-94DD-F7C3-D5DF-DD100DFEBD4B}"/>
              </a:ext>
            </a:extLst>
          </p:cNvPr>
          <p:cNvGrpSpPr/>
          <p:nvPr/>
        </p:nvGrpSpPr>
        <p:grpSpPr>
          <a:xfrm>
            <a:off x="395127" y="1456946"/>
            <a:ext cx="3049871" cy="3570328"/>
            <a:chOff x="1031425" y="3559264"/>
            <a:chExt cx="2594437" cy="3167438"/>
          </a:xfrm>
        </p:grpSpPr>
        <p:sp>
          <p:nvSpPr>
            <p:cNvPr id="40" name="Rectangle 39">
              <a:extLst>
                <a:ext uri="{FF2B5EF4-FFF2-40B4-BE49-F238E27FC236}">
                  <a16:creationId xmlns:a16="http://schemas.microsoft.com/office/drawing/2014/main" id="{8F4F4B77-FC26-79E7-F0EB-2D05AD22B2D0}"/>
                </a:ext>
              </a:extLst>
            </p:cNvPr>
            <p:cNvSpPr/>
            <p:nvPr/>
          </p:nvSpPr>
          <p:spPr>
            <a:xfrm>
              <a:off x="1031425" y="3559264"/>
              <a:ext cx="2594437" cy="3167438"/>
            </a:xfrm>
            <a:prstGeom prst="rect">
              <a:avLst/>
            </a:prstGeom>
            <a:solidFill>
              <a:schemeClr val="accent3">
                <a:lumMod val="60000"/>
                <a:lumOff val="40000"/>
                <a:alpha val="62790"/>
              </a:schemeClr>
            </a:solidFill>
            <a:ln w="19050">
              <a:solidFill>
                <a:schemeClr val="accent3">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0" rIns="0" bIns="0" numCol="1" spcCol="0" rtlCol="0" fromWordArt="0" anchor="t" anchorCtr="1" forceAA="0" compatLnSpc="1">
              <a:prstTxWarp prst="textNoShape">
                <a:avLst/>
              </a:prstTxWarp>
              <a:noAutofit/>
            </a:bodyPr>
            <a:lstStyle/>
            <a:p>
              <a:pPr algn="ctr">
                <a:lnSpc>
                  <a:spcPct val="90000"/>
                </a:lnSpc>
              </a:pPr>
              <a:r>
                <a:rPr lang="en-US" sz="2133" b="1" u="sng" dirty="0">
                  <a:solidFill>
                    <a:schemeClr val="accent3">
                      <a:lumMod val="50000"/>
                    </a:schemeClr>
                  </a:solidFill>
                  <a:ea typeface="Inconsolata" pitchFamily="49" charset="77"/>
                  <a:cs typeface="Times New Roman" panose="02020603050405020304" pitchFamily="18" charset="0"/>
                </a:rPr>
                <a:t>Reference image</a:t>
              </a:r>
            </a:p>
          </p:txBody>
        </p:sp>
        <p:pic>
          <p:nvPicPr>
            <p:cNvPr id="2058" name="Picture 10">
              <a:extLst>
                <a:ext uri="{FF2B5EF4-FFF2-40B4-BE49-F238E27FC236}">
                  <a16:creationId xmlns:a16="http://schemas.microsoft.com/office/drawing/2014/main" id="{5BDDB528-23F3-95AD-44E6-EF9D9DC017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19" t="4713" r="4280" b="3463"/>
            <a:stretch/>
          </p:blipFill>
          <p:spPr bwMode="auto">
            <a:xfrm>
              <a:off x="1137676" y="3979766"/>
              <a:ext cx="2334429" cy="23833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BA55F3EA-7A46-9807-0B00-81D4C2F6D384}"/>
              </a:ext>
            </a:extLst>
          </p:cNvPr>
          <p:cNvGrpSpPr/>
          <p:nvPr/>
        </p:nvGrpSpPr>
        <p:grpSpPr>
          <a:xfrm>
            <a:off x="3507041" y="1456947"/>
            <a:ext cx="5120466" cy="3570328"/>
            <a:chOff x="2426276" y="1702613"/>
            <a:chExt cx="5120470" cy="3167438"/>
          </a:xfrm>
        </p:grpSpPr>
        <p:sp>
          <p:nvSpPr>
            <p:cNvPr id="42" name="Rectangle 41">
              <a:extLst>
                <a:ext uri="{FF2B5EF4-FFF2-40B4-BE49-F238E27FC236}">
                  <a16:creationId xmlns:a16="http://schemas.microsoft.com/office/drawing/2014/main" id="{A5776BEF-D279-4B59-F057-DBC692D11F63}"/>
                </a:ext>
              </a:extLst>
            </p:cNvPr>
            <p:cNvSpPr/>
            <p:nvPr/>
          </p:nvSpPr>
          <p:spPr>
            <a:xfrm>
              <a:off x="2426276" y="1702613"/>
              <a:ext cx="5120470" cy="3167438"/>
            </a:xfrm>
            <a:prstGeom prst="rect">
              <a:avLst/>
            </a:prstGeom>
            <a:solidFill>
              <a:schemeClr val="accent2">
                <a:lumMod val="60000"/>
                <a:lumOff val="40000"/>
                <a:alpha val="62790"/>
              </a:schemeClr>
            </a:solidFill>
            <a:ln w="19050">
              <a:solidFill>
                <a:schemeClr val="accent2">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0" rIns="182880" bIns="182880" numCol="1" spcCol="0" rtlCol="0" fromWordArt="0" anchor="t" anchorCtr="1" forceAA="0" compatLnSpc="1">
              <a:prstTxWarp prst="textNoShape">
                <a:avLst/>
              </a:prstTxWarp>
              <a:noAutofit/>
            </a:bodyPr>
            <a:lstStyle/>
            <a:p>
              <a:pPr>
                <a:lnSpc>
                  <a:spcPct val="90000"/>
                </a:lnSpc>
              </a:pPr>
              <a:r>
                <a:rPr lang="en-US" sz="2133" b="1" u="sng" dirty="0">
                  <a:solidFill>
                    <a:schemeClr val="accent3">
                      <a:lumMod val="50000"/>
                    </a:schemeClr>
                  </a:solidFill>
                  <a:ea typeface="Inconsolata" pitchFamily="49" charset="77"/>
                  <a:cs typeface="Times New Roman" panose="02020603050405020304" pitchFamily="18" charset="0"/>
                </a:rPr>
                <a:t>Recon with angle selection</a:t>
              </a:r>
            </a:p>
            <a:p>
              <a:pPr>
                <a:lnSpc>
                  <a:spcPct val="90000"/>
                </a:lnSpc>
              </a:pPr>
              <a:r>
                <a:rPr lang="en-US" sz="2133" b="1" u="sng" dirty="0">
                  <a:solidFill>
                    <a:schemeClr val="accent3">
                      <a:lumMod val="50000"/>
                    </a:schemeClr>
                  </a:solidFill>
                  <a:ea typeface="Inconsolata" pitchFamily="49" charset="77"/>
                  <a:cs typeface="Times New Roman" panose="02020603050405020304" pitchFamily="18" charset="0"/>
                </a:rPr>
                <a:t>  </a:t>
              </a:r>
            </a:p>
          </p:txBody>
        </p:sp>
        <p:sp>
          <p:nvSpPr>
            <p:cNvPr id="29" name="TextBox 28">
              <a:extLst>
                <a:ext uri="{FF2B5EF4-FFF2-40B4-BE49-F238E27FC236}">
                  <a16:creationId xmlns:a16="http://schemas.microsoft.com/office/drawing/2014/main" id="{64DD5CF3-9DA0-CFE0-31CD-041FBACF5959}"/>
                </a:ext>
              </a:extLst>
            </p:cNvPr>
            <p:cNvSpPr txBox="1"/>
            <p:nvPr/>
          </p:nvSpPr>
          <p:spPr>
            <a:xfrm>
              <a:off x="2481722" y="2044862"/>
              <a:ext cx="2778327" cy="373106"/>
            </a:xfrm>
            <a:prstGeom prst="rect">
              <a:avLst/>
            </a:prstGeom>
            <a:noFill/>
          </p:spPr>
          <p:txBody>
            <a:bodyPr vert="horz" wrap="none" rtlCol="0" anchor="ctr" anchorCtr="1">
              <a:spAutoFit/>
            </a:bodyPr>
            <a:lstStyle/>
            <a:p>
              <a:r>
                <a:rPr lang="en-US" sz="2133" dirty="0">
                  <a:highlight>
                    <a:srgbClr val="FF0000"/>
                  </a:highlight>
                  <a:latin typeface="+mn-lt"/>
                  <a:ea typeface="Inconsolata" pitchFamily="49" charset="77"/>
                  <a:cs typeface="Times New Roman" panose="02020603050405020304" pitchFamily="18" charset="0"/>
                </a:rPr>
                <a:t>Proposed algorithm</a:t>
              </a:r>
            </a:p>
          </p:txBody>
        </p:sp>
        <p:sp>
          <p:nvSpPr>
            <p:cNvPr id="30" name="TextBox 29">
              <a:extLst>
                <a:ext uri="{FF2B5EF4-FFF2-40B4-BE49-F238E27FC236}">
                  <a16:creationId xmlns:a16="http://schemas.microsoft.com/office/drawing/2014/main" id="{77D044B5-9380-35DD-34C6-CE10ED179EDC}"/>
                </a:ext>
              </a:extLst>
            </p:cNvPr>
            <p:cNvSpPr txBox="1"/>
            <p:nvPr/>
          </p:nvSpPr>
          <p:spPr>
            <a:xfrm>
              <a:off x="5168405" y="2044862"/>
              <a:ext cx="2052167" cy="373106"/>
            </a:xfrm>
            <a:prstGeom prst="rect">
              <a:avLst/>
            </a:prstGeom>
            <a:noFill/>
          </p:spPr>
          <p:txBody>
            <a:bodyPr vert="horz" wrap="none" rtlCol="0" anchor="ctr" anchorCtr="1">
              <a:spAutoFit/>
            </a:bodyPr>
            <a:lstStyle/>
            <a:p>
              <a:r>
                <a:rPr lang="en-US" sz="2133" dirty="0">
                  <a:highlight>
                    <a:srgbClr val="FFFF00"/>
                  </a:highlight>
                  <a:latin typeface="+mn-lt"/>
                  <a:ea typeface="Inconsolata" pitchFamily="49" charset="77"/>
                  <a:cs typeface="Times New Roman" panose="02020603050405020304" pitchFamily="18" charset="0"/>
                </a:rPr>
                <a:t>Golden-angle</a:t>
              </a:r>
            </a:p>
          </p:txBody>
        </p:sp>
        <p:grpSp>
          <p:nvGrpSpPr>
            <p:cNvPr id="43" name="Group 42">
              <a:extLst>
                <a:ext uri="{FF2B5EF4-FFF2-40B4-BE49-F238E27FC236}">
                  <a16:creationId xmlns:a16="http://schemas.microsoft.com/office/drawing/2014/main" id="{60122E4E-E6F1-5B42-1CA5-6C095A3C69C7}"/>
                </a:ext>
              </a:extLst>
            </p:cNvPr>
            <p:cNvGrpSpPr/>
            <p:nvPr/>
          </p:nvGrpSpPr>
          <p:grpSpPr>
            <a:xfrm>
              <a:off x="2532409" y="2437938"/>
              <a:ext cx="4907634" cy="2175773"/>
              <a:chOff x="2376184" y="2708897"/>
              <a:chExt cx="5271112" cy="2213569"/>
            </a:xfrm>
          </p:grpSpPr>
          <p:pic>
            <p:nvPicPr>
              <p:cNvPr id="2052" name="Picture 4">
                <a:extLst>
                  <a:ext uri="{FF2B5EF4-FFF2-40B4-BE49-F238E27FC236}">
                    <a16:creationId xmlns:a16="http://schemas.microsoft.com/office/drawing/2014/main" id="{C0D9B20A-D856-C689-1A6B-D13BC010F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688" y="2708897"/>
                <a:ext cx="2675608" cy="22135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E1439B4-C37B-7226-C0ED-758BB7CCE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184" y="2708897"/>
                <a:ext cx="2675616" cy="221356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 name="Group 1">
            <a:extLst>
              <a:ext uri="{FF2B5EF4-FFF2-40B4-BE49-F238E27FC236}">
                <a16:creationId xmlns:a16="http://schemas.microsoft.com/office/drawing/2014/main" id="{38157762-1BBD-3EEE-DF77-172C3396DD10}"/>
              </a:ext>
            </a:extLst>
          </p:cNvPr>
          <p:cNvGrpSpPr/>
          <p:nvPr/>
        </p:nvGrpSpPr>
        <p:grpSpPr>
          <a:xfrm>
            <a:off x="8715122" y="1456947"/>
            <a:ext cx="3358508" cy="3570328"/>
            <a:chOff x="8715122" y="1456947"/>
            <a:chExt cx="3358508" cy="3570328"/>
          </a:xfrm>
        </p:grpSpPr>
        <p:grpSp>
          <p:nvGrpSpPr>
            <p:cNvPr id="46" name="Group 45">
              <a:extLst>
                <a:ext uri="{FF2B5EF4-FFF2-40B4-BE49-F238E27FC236}">
                  <a16:creationId xmlns:a16="http://schemas.microsoft.com/office/drawing/2014/main" id="{507F90D1-61E2-DE9F-AB38-763FF007936E}"/>
                </a:ext>
              </a:extLst>
            </p:cNvPr>
            <p:cNvGrpSpPr/>
            <p:nvPr/>
          </p:nvGrpSpPr>
          <p:grpSpPr>
            <a:xfrm>
              <a:off x="8715122" y="1456947"/>
              <a:ext cx="3358508" cy="3570328"/>
              <a:chOff x="6130154" y="1661949"/>
              <a:chExt cx="3358509" cy="3167438"/>
            </a:xfrm>
          </p:grpSpPr>
          <p:sp>
            <p:nvSpPr>
              <p:cNvPr id="45" name="Rectangle 44">
                <a:extLst>
                  <a:ext uri="{FF2B5EF4-FFF2-40B4-BE49-F238E27FC236}">
                    <a16:creationId xmlns:a16="http://schemas.microsoft.com/office/drawing/2014/main" id="{A4332008-3A11-4D65-2B53-AF06F9CF6A1B}"/>
                  </a:ext>
                </a:extLst>
              </p:cNvPr>
              <p:cNvSpPr/>
              <p:nvPr/>
            </p:nvSpPr>
            <p:spPr>
              <a:xfrm>
                <a:off x="6130154" y="1661949"/>
                <a:ext cx="3358509" cy="3167438"/>
              </a:xfrm>
              <a:prstGeom prst="rect">
                <a:avLst/>
              </a:prstGeom>
              <a:solidFill>
                <a:schemeClr val="accent4">
                  <a:lumMod val="40000"/>
                  <a:lumOff val="60000"/>
                  <a:alpha val="62790"/>
                </a:schemeClr>
              </a:solidFill>
              <a:ln w="19050">
                <a:solidFill>
                  <a:schemeClr val="accent4">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0" rIns="182880" bIns="182880" numCol="1" spcCol="0" rtlCol="0" fromWordArt="0" anchor="t" anchorCtr="1" forceAA="0" compatLnSpc="1">
                <a:prstTxWarp prst="textNoShape">
                  <a:avLst/>
                </a:prstTxWarp>
                <a:noAutofit/>
              </a:bodyPr>
              <a:lstStyle/>
              <a:p>
                <a:pPr>
                  <a:lnSpc>
                    <a:spcPct val="90000"/>
                  </a:lnSpc>
                </a:pPr>
                <a:r>
                  <a:rPr lang="en-US" sz="2133" b="1" u="sng" dirty="0">
                    <a:solidFill>
                      <a:schemeClr val="accent3">
                        <a:lumMod val="50000"/>
                      </a:schemeClr>
                    </a:solidFill>
                    <a:ea typeface="Inconsolata" pitchFamily="49" charset="77"/>
                    <a:cs typeface="Times New Roman" panose="02020603050405020304" pitchFamily="18" charset="0"/>
                  </a:rPr>
                  <a:t>NRMSE Plot  </a:t>
                </a:r>
              </a:p>
            </p:txBody>
          </p:sp>
          <p:pic>
            <p:nvPicPr>
              <p:cNvPr id="2060" name="Picture 12">
                <a:extLst>
                  <a:ext uri="{FF2B5EF4-FFF2-40B4-BE49-F238E27FC236}">
                    <a16:creationId xmlns:a16="http://schemas.microsoft.com/office/drawing/2014/main" id="{4FF7887B-A0C0-77C6-ABDA-595655DA59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5534" y="2122671"/>
                <a:ext cx="3134489" cy="257759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2" name="Straight Arrow Connector 31">
              <a:extLst>
                <a:ext uri="{FF2B5EF4-FFF2-40B4-BE49-F238E27FC236}">
                  <a16:creationId xmlns:a16="http://schemas.microsoft.com/office/drawing/2014/main" id="{467F3C50-9A24-D41E-4EB6-05A2CFC2385F}"/>
                </a:ext>
              </a:extLst>
            </p:cNvPr>
            <p:cNvCxnSpPr/>
            <p:nvPr/>
          </p:nvCxnSpPr>
          <p:spPr>
            <a:xfrm>
              <a:off x="9397121" y="2053012"/>
              <a:ext cx="0" cy="2129189"/>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9D39D23-3056-F5ED-0EB9-4176DBF85659}"/>
                </a:ext>
              </a:extLst>
            </p:cNvPr>
            <p:cNvSpPr txBox="1"/>
            <p:nvPr/>
          </p:nvSpPr>
          <p:spPr>
            <a:xfrm>
              <a:off x="8918426" y="4182201"/>
              <a:ext cx="1919115" cy="420564"/>
            </a:xfrm>
            <a:prstGeom prst="rect">
              <a:avLst/>
            </a:prstGeom>
            <a:solidFill>
              <a:schemeClr val="bg1"/>
            </a:solidFill>
          </p:spPr>
          <p:txBody>
            <a:bodyPr vert="horz" wrap="none" rtlCol="0" anchor="ctr" anchorCtr="1">
              <a:spAutoFit/>
            </a:bodyPr>
            <a:lstStyle/>
            <a:p>
              <a:r>
                <a:rPr lang="en-US" sz="2133" b="1" dirty="0">
                  <a:solidFill>
                    <a:srgbClr val="FF0000"/>
                  </a:solidFill>
                  <a:latin typeface="+mn-lt"/>
                  <a:ea typeface="Inconsolata" pitchFamily="49" charset="77"/>
                  <a:cs typeface="Times New Roman" panose="02020603050405020304" pitchFamily="18" charset="0"/>
                </a:rPr>
                <a:t>Better quality</a:t>
              </a:r>
            </a:p>
          </p:txBody>
        </p:sp>
      </p:grpSp>
      <p:sp>
        <p:nvSpPr>
          <p:cNvPr id="3" name="Title 2">
            <a:extLst>
              <a:ext uri="{FF2B5EF4-FFF2-40B4-BE49-F238E27FC236}">
                <a16:creationId xmlns:a16="http://schemas.microsoft.com/office/drawing/2014/main" id="{1CEF2AFA-9CDE-48FD-2F12-E06636769271}"/>
              </a:ext>
            </a:extLst>
          </p:cNvPr>
          <p:cNvSpPr>
            <a:spLocks noGrp="1"/>
          </p:cNvSpPr>
          <p:nvPr>
            <p:ph type="title"/>
          </p:nvPr>
        </p:nvSpPr>
        <p:spPr>
          <a:xfrm>
            <a:off x="383382" y="377659"/>
            <a:ext cx="11425236" cy="590931"/>
          </a:xfrm>
        </p:spPr>
        <p:txBody>
          <a:bodyPr/>
          <a:lstStyle/>
          <a:p>
            <a:pPr algn="ctr"/>
            <a:r>
              <a:rPr lang="en-US" b="1" dirty="0"/>
              <a:t>Obtain better reconstruction with </a:t>
            </a:r>
            <a:r>
              <a:rPr lang="en-US" sz="3600" b="1" dirty="0">
                <a:solidFill>
                  <a:srgbClr val="FF0000"/>
                </a:solidFill>
              </a:rPr>
              <a:t>less</a:t>
            </a:r>
            <a:r>
              <a:rPr lang="en-US" b="1" dirty="0"/>
              <a:t> scans</a:t>
            </a:r>
          </a:p>
        </p:txBody>
      </p:sp>
      <p:sp>
        <p:nvSpPr>
          <p:cNvPr id="4" name="TextBox 3">
            <a:extLst>
              <a:ext uri="{FF2B5EF4-FFF2-40B4-BE49-F238E27FC236}">
                <a16:creationId xmlns:a16="http://schemas.microsoft.com/office/drawing/2014/main" id="{38AC1CF9-DC18-52BC-A720-9E5DE54F5D19}"/>
              </a:ext>
            </a:extLst>
          </p:cNvPr>
          <p:cNvSpPr txBox="1"/>
          <p:nvPr/>
        </p:nvSpPr>
        <p:spPr>
          <a:xfrm>
            <a:off x="520030" y="4738329"/>
            <a:ext cx="2744221" cy="286232"/>
          </a:xfrm>
          <a:prstGeom prst="rect">
            <a:avLst/>
          </a:prstGeom>
          <a:noFill/>
        </p:spPr>
        <p:txBody>
          <a:bodyPr wrap="square" rtlCol="0">
            <a:spAutoFit/>
          </a:bodyPr>
          <a:lstStyle/>
          <a:p>
            <a:pPr>
              <a:lnSpc>
                <a:spcPct val="90000"/>
              </a:lnSpc>
            </a:pPr>
            <a:r>
              <a:rPr lang="en-US" sz="1400" dirty="0">
                <a:solidFill>
                  <a:schemeClr val="tx1"/>
                </a:solidFill>
                <a:latin typeface="+mn-lt"/>
              </a:rPr>
              <a:t>* Courtesy of </a:t>
            </a:r>
            <a:r>
              <a:rPr lang="en-US" sz="1400" dirty="0" err="1">
                <a:solidFill>
                  <a:schemeClr val="tx1"/>
                </a:solidFill>
                <a:latin typeface="+mn-lt"/>
              </a:rPr>
              <a:t>Yuxuan</a:t>
            </a:r>
            <a:r>
              <a:rPr lang="en-US" sz="1400" dirty="0">
                <a:solidFill>
                  <a:schemeClr val="tx1"/>
                </a:solidFill>
                <a:latin typeface="+mn-lt"/>
              </a:rPr>
              <a:t> Zhang</a:t>
            </a:r>
          </a:p>
        </p:txBody>
      </p:sp>
    </p:spTree>
    <p:extLst>
      <p:ext uri="{BB962C8B-B14F-4D97-AF65-F5344CB8AC3E}">
        <p14:creationId xmlns:p14="http://schemas.microsoft.com/office/powerpoint/2010/main" val="1774203636"/>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23" id="{F5A40396-B006-F442-856A-3F1D33B16CC6}" vid="{13328301-3EC3-DE49-B305-598F6971CF14}"/>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EF5AA9-B8DF-4DC7-90A1-A91BA595B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3.xml><?xml version="1.0" encoding="utf-8"?>
<ds:datastoreItem xmlns:ds="http://schemas.openxmlformats.org/officeDocument/2006/customXml" ds:itemID="{5BA20C22-D077-412B-81BA-8B2541026FAD}">
  <ds:schemaRefs>
    <ds:schemaRef ds:uri="http://www.w3.org/XML/1998/namespace"/>
    <ds:schemaRef ds:uri="http://schemas.microsoft.com/office/2006/documentManagement/types"/>
    <ds:schemaRef ds:uri="http://purl.org/dc/terms/"/>
    <ds:schemaRef ds:uri="38e4deb0-de08-4adb-aafc-d8ff02544178"/>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ORNL</Template>
  <TotalTime>3241</TotalTime>
  <Words>2235</Words>
  <Application>Microsoft Macintosh PowerPoint</Application>
  <PresentationFormat>Widescreen</PresentationFormat>
  <Paragraphs>248</Paragraphs>
  <Slides>24</Slides>
  <Notes>13</Notes>
  <HiddenSlides>6</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41" baseType="lpstr">
      <vt:lpstr>ArialMT</vt:lpstr>
      <vt:lpstr>MathJax_Main</vt:lpstr>
      <vt:lpstr>MathJax_Math-italic</vt:lpstr>
      <vt:lpstr>MyriadPro</vt:lpstr>
      <vt:lpstr>system-ui</vt:lpstr>
      <vt:lpstr>Arial</vt:lpstr>
      <vt:lpstr>Arial Black</vt:lpstr>
      <vt:lpstr>Cambria Math</vt:lpstr>
      <vt:lpstr>Century Gothic</vt:lpstr>
      <vt:lpstr>Comic Sans MS</vt:lpstr>
      <vt:lpstr>Georgia</vt:lpstr>
      <vt:lpstr>Helvetica</vt:lpstr>
      <vt:lpstr>Inconsolata</vt:lpstr>
      <vt:lpstr>Roboto</vt:lpstr>
      <vt:lpstr>ORNL</vt:lpstr>
      <vt:lpstr>Graph</vt:lpstr>
      <vt:lpstr>Equation</vt:lpstr>
      <vt:lpstr>HyperCT: Hyperspectral Neutron Computed Tomography</vt:lpstr>
      <vt:lpstr>Neutrons interact uniquely with matters</vt:lpstr>
      <vt:lpstr>Continuous and Pulsed Neutron Sources</vt:lpstr>
      <vt:lpstr>Hyperspectral Feature</vt:lpstr>
      <vt:lpstr>Hyperspectral Neutron CT</vt:lpstr>
      <vt:lpstr>PowerPoint Presentation</vt:lpstr>
      <vt:lpstr>PowerPoint Presentation</vt:lpstr>
      <vt:lpstr>PowerPoint Presentation</vt:lpstr>
      <vt:lpstr>Obtain better reconstruction with less scans</vt:lpstr>
      <vt:lpstr>PowerPoint Presentation</vt:lpstr>
      <vt:lpstr>PowerPoint Presentation</vt:lpstr>
      <vt:lpstr>AI-based Autonomous Neutron Imaging System</vt:lpstr>
      <vt:lpstr>First completely autonomous neutron experiment at ORNL</vt:lpstr>
      <vt:lpstr>Unique Contrast Mechanisms for Biomaterials</vt:lpstr>
      <vt:lpstr>Takeaways</vt:lpstr>
      <vt:lpstr>Acknowledgement </vt:lpstr>
      <vt:lpstr>Our team (present and past contributors)</vt:lpstr>
      <vt:lpstr>PowerPoint Presentation</vt:lpstr>
      <vt:lpstr>PowerPoint Presentation</vt:lpstr>
      <vt:lpstr>PowerPoint Presentation</vt:lpstr>
      <vt:lpstr>Neutron Computed Tomography of Human Cadaver Teeth </vt:lpstr>
      <vt:lpstr>PowerPoint Presentation</vt:lpstr>
      <vt:lpstr>PowerPoint Presentation</vt:lpstr>
      <vt:lpstr>VENUS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HyperCT: Hyperspectral Neutron Computed Tomography</dc:title>
  <dc:subject/>
  <dc:creator>Tang, Shimin</dc:creator>
  <cp:keywords/>
  <dc:description/>
  <cp:lastModifiedBy>Tang, Shimin</cp:lastModifiedBy>
  <cp:revision>72</cp:revision>
  <dcterms:created xsi:type="dcterms:W3CDTF">2023-03-07T22:01:06Z</dcterms:created>
  <dcterms:modified xsi:type="dcterms:W3CDTF">2023-03-17T19:22:05Z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18100</vt:r8>
  </property>
  <property fmtid="{D5CDD505-2E9C-101B-9397-08002B2CF9AE}" pid="4" name="GUID">
    <vt:lpwstr>42b6f0ba-36c8-4301-8891-17ebf0c53400</vt:lpwstr>
  </property>
</Properties>
</file>