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4" r:id="rId1"/>
    <p:sldMasterId id="2147483770" r:id="rId2"/>
    <p:sldMasterId id="2147483773" r:id="rId3"/>
    <p:sldMasterId id="2147483797" r:id="rId4"/>
    <p:sldMasterId id="2147483809" r:id="rId5"/>
    <p:sldMasterId id="2147483834" r:id="rId6"/>
    <p:sldMasterId id="2147483837" r:id="rId7"/>
    <p:sldMasterId id="2147483860" r:id="rId8"/>
  </p:sldMasterIdLst>
  <p:notesMasterIdLst>
    <p:notesMasterId r:id="rId28"/>
  </p:notesMasterIdLst>
  <p:sldIdLst>
    <p:sldId id="256" r:id="rId9"/>
    <p:sldId id="1265" r:id="rId10"/>
    <p:sldId id="448" r:id="rId11"/>
    <p:sldId id="449" r:id="rId12"/>
    <p:sldId id="531" r:id="rId13"/>
    <p:sldId id="268" r:id="rId14"/>
    <p:sldId id="291" r:id="rId15"/>
    <p:sldId id="456" r:id="rId16"/>
    <p:sldId id="590" r:id="rId17"/>
    <p:sldId id="390" r:id="rId18"/>
    <p:sldId id="395" r:id="rId19"/>
    <p:sldId id="370" r:id="rId20"/>
    <p:sldId id="260" r:id="rId21"/>
    <p:sldId id="262" r:id="rId22"/>
    <p:sldId id="285" r:id="rId23"/>
    <p:sldId id="261" r:id="rId24"/>
    <p:sldId id="264" r:id="rId25"/>
    <p:sldId id="1266" r:id="rId26"/>
    <p:sldId id="12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29"/>
    <p:restoredTop sz="84593"/>
  </p:normalViewPr>
  <p:slideViewPr>
    <p:cSldViewPr snapToGrid="0" snapToObjects="1">
      <p:cViewPr varScale="1">
        <p:scale>
          <a:sx n="43" d="100"/>
          <a:sy n="43" d="100"/>
        </p:scale>
        <p:origin x="67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75569-8DDB-D741-931F-03FDA50416DB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3610A-9553-4C48-AE4A-8035E7D02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3610A-9553-4C48-AE4A-8035E7D023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775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6c6157a8e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6c6157a8e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Change arrow color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1110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3610A-9553-4C48-AE4A-8035E7D023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96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3610A-9553-4C48-AE4A-8035E7D023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31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3610A-9553-4C48-AE4A-8035E7D023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611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3610A-9553-4C48-AE4A-8035E7D023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1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3610A-9553-4C48-AE4A-8035E7D023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96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EDF2C-1831-2847-885C-91CB912CFA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62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8A2FF-3872-D34F-A77C-8B4E496475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22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8A2FF-3872-D34F-A77C-8B4E496475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337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8A2FF-3872-D34F-A77C-8B4E496475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680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3610A-9553-4C48-AE4A-8035E7D023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60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6200"/>
            <a:ext cx="12192000" cy="708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011865"/>
            <a:ext cx="12192000" cy="9985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5748339"/>
            <a:ext cx="12192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228600"/>
            <a:ext cx="12192000" cy="56642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pic>
        <p:nvPicPr>
          <p:cNvPr id="11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25200" y="6154609"/>
            <a:ext cx="558800" cy="677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959" y="6211144"/>
            <a:ext cx="3841315" cy="5641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Placeholder 14"/>
          <p:cNvSpPr>
            <a:spLocks noGrp="1"/>
          </p:cNvSpPr>
          <p:nvPr>
            <p:ph type="title" hasCustomPrompt="1"/>
          </p:nvPr>
        </p:nvSpPr>
        <p:spPr>
          <a:xfrm>
            <a:off x="711200" y="990602"/>
            <a:ext cx="10972800" cy="1541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lang="en-US" sz="5867" kern="1200" baseline="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</a:lstStyle>
          <a:p>
            <a:r>
              <a:rPr lang="en-US" dirty="0"/>
              <a:t>Click to edit Presentation Title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2514600"/>
            <a:ext cx="10972800" cy="914400"/>
          </a:xfrm>
        </p:spPr>
        <p:txBody>
          <a:bodyPr/>
          <a:lstStyle>
            <a:lvl1pPr marL="457189" marR="0" indent="-457189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2667" kern="1200" noProof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</a:defRPr>
            </a:lvl1pPr>
          </a:lstStyle>
          <a:p>
            <a:pPr marL="457189" marR="0" lvl="0" indent="-457189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kern="1200" noProof="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rPr>
              <a:t>Click to add presentation subtitle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3657600"/>
            <a:ext cx="10972800" cy="762000"/>
          </a:xfrm>
        </p:spPr>
        <p:txBody>
          <a:bodyPr/>
          <a:lstStyle>
            <a:lvl1pPr>
              <a:buNone/>
              <a:defRPr lang="en-US" sz="2400" i="1" kern="1200" baseline="0" dirty="0" smtClean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</a:lstStyle>
          <a:p>
            <a:pPr marL="457189" lvl="0" indent="-457189" algn="l" defTabSz="1219170" rtl="0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presenter’s name and presentation’s date</a:t>
            </a:r>
          </a:p>
        </p:txBody>
      </p:sp>
    </p:spTree>
    <p:extLst>
      <p:ext uri="{BB962C8B-B14F-4D97-AF65-F5344CB8AC3E}">
        <p14:creationId xmlns:p14="http://schemas.microsoft.com/office/powerpoint/2010/main" val="3722158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7B00-BF34-4095-B297-4F8013774A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52EB-84EA-4C6D-B833-D8400EBF62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87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7B00-BF34-4095-B297-4F8013774A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52EB-84EA-4C6D-B833-D8400EBF62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697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7B00-BF34-4095-B297-4F8013774A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52EB-84EA-4C6D-B833-D8400EBF62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62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7B00-BF34-4095-B297-4F8013774A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52EB-84EA-4C6D-B833-D8400EBF62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1585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7B00-BF34-4095-B297-4F8013774A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52EB-84EA-4C6D-B833-D8400EBF62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1995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7B00-BF34-4095-B297-4F8013774A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52EB-84EA-4C6D-B833-D8400EBF62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3004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8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7B00-BF34-4095-B297-4F8013774A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52EB-84EA-4C6D-B833-D8400EBF62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5533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7B00-BF34-4095-B297-4F8013774A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52EB-84EA-4C6D-B833-D8400EBF62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382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7B00-BF34-4095-B297-4F8013774A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52EB-84EA-4C6D-B833-D8400EBF62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8733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2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5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0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12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35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7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80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59DB-540B-BE40-BFD9-E72769F6CF4C}" type="datetime4">
              <a:rPr lang="en-US" smtClean="0"/>
              <a:t>March 17,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E372-0626-2842-8F90-F95181A270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6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5970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B29E-0691-DF49-87F2-4E9B67DB331F}" type="datetime4">
              <a:rPr lang="en-US" smtClean="0"/>
              <a:t>March 17,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E372-0626-2842-8F90-F95181A270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69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58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292">
                <a:solidFill>
                  <a:schemeClr val="tx1">
                    <a:tint val="75000"/>
                  </a:schemeClr>
                </a:solidFill>
              </a:defRPr>
            </a:lvl1pPr>
            <a:lvl2pPr marL="522545" indent="0">
              <a:buNone/>
              <a:defRPr sz="2042">
                <a:solidFill>
                  <a:schemeClr val="tx1">
                    <a:tint val="75000"/>
                  </a:schemeClr>
                </a:solidFill>
              </a:defRPr>
            </a:lvl2pPr>
            <a:lvl3pPr marL="1045090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3pPr>
            <a:lvl4pPr marL="1567635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4pPr>
            <a:lvl5pPr marL="2090181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5pPr>
            <a:lvl6pPr marL="2612726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6pPr>
            <a:lvl7pPr marL="3135271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7pPr>
            <a:lvl8pPr marL="3657816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8pPr>
            <a:lvl9pPr marL="4180361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B184-B8CE-C743-A970-F4FBC9611A2A}" type="datetime4">
              <a:rPr lang="en-US" smtClean="0"/>
              <a:t>March 17,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E372-0626-2842-8F90-F95181A270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25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3840163"/>
            <a:ext cx="16357600" cy="10863262"/>
          </a:xfrm>
        </p:spPr>
        <p:txBody>
          <a:bodyPr/>
          <a:lstStyle>
            <a:lvl1pPr>
              <a:defRPr sz="3209"/>
            </a:lvl1pPr>
            <a:lvl2pPr>
              <a:defRPr sz="2750"/>
            </a:lvl2pPr>
            <a:lvl3pPr>
              <a:defRPr sz="2292"/>
            </a:lvl3pPr>
            <a:lvl4pPr>
              <a:defRPr sz="2042"/>
            </a:lvl4pPr>
            <a:lvl5pPr>
              <a:defRPr sz="2042"/>
            </a:lvl5pPr>
            <a:lvl6pPr>
              <a:defRPr sz="2042"/>
            </a:lvl6pPr>
            <a:lvl7pPr>
              <a:defRPr sz="2042"/>
            </a:lvl7pPr>
            <a:lvl8pPr>
              <a:defRPr sz="2042"/>
            </a:lvl8pPr>
            <a:lvl9pPr>
              <a:defRPr sz="20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89600" y="3840163"/>
            <a:ext cx="16357600" cy="10863262"/>
          </a:xfrm>
        </p:spPr>
        <p:txBody>
          <a:bodyPr/>
          <a:lstStyle>
            <a:lvl1pPr>
              <a:defRPr sz="3209"/>
            </a:lvl1pPr>
            <a:lvl2pPr>
              <a:defRPr sz="2750"/>
            </a:lvl2pPr>
            <a:lvl3pPr>
              <a:defRPr sz="2292"/>
            </a:lvl3pPr>
            <a:lvl4pPr>
              <a:defRPr sz="2042"/>
            </a:lvl4pPr>
            <a:lvl5pPr>
              <a:defRPr sz="2042"/>
            </a:lvl5pPr>
            <a:lvl6pPr>
              <a:defRPr sz="2042"/>
            </a:lvl6pPr>
            <a:lvl7pPr>
              <a:defRPr sz="2042"/>
            </a:lvl7pPr>
            <a:lvl8pPr>
              <a:defRPr sz="2042"/>
            </a:lvl8pPr>
            <a:lvl9pPr>
              <a:defRPr sz="20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D960-7D80-0F47-99D5-DE318F056F44}" type="datetime4">
              <a:rPr lang="en-US" smtClean="0"/>
              <a:t>March 17,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E372-0626-2842-8F90-F95181A270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42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750" b="1"/>
            </a:lvl1pPr>
            <a:lvl2pPr marL="522545" indent="0">
              <a:buNone/>
              <a:defRPr sz="2292" b="1"/>
            </a:lvl2pPr>
            <a:lvl3pPr marL="1045090" indent="0">
              <a:buNone/>
              <a:defRPr sz="2042" b="1"/>
            </a:lvl3pPr>
            <a:lvl4pPr marL="1567635" indent="0">
              <a:buNone/>
              <a:defRPr sz="1833" b="1"/>
            </a:lvl4pPr>
            <a:lvl5pPr marL="2090181" indent="0">
              <a:buNone/>
              <a:defRPr sz="1833" b="1"/>
            </a:lvl5pPr>
            <a:lvl6pPr marL="2612726" indent="0">
              <a:buNone/>
              <a:defRPr sz="1833" b="1"/>
            </a:lvl6pPr>
            <a:lvl7pPr marL="3135271" indent="0">
              <a:buNone/>
              <a:defRPr sz="1833" b="1"/>
            </a:lvl7pPr>
            <a:lvl8pPr marL="3657816" indent="0">
              <a:buNone/>
              <a:defRPr sz="1833" b="1"/>
            </a:lvl8pPr>
            <a:lvl9pPr marL="4180361" indent="0">
              <a:buNone/>
              <a:defRPr sz="18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750"/>
            </a:lvl1pPr>
            <a:lvl2pPr>
              <a:defRPr sz="2292"/>
            </a:lvl2pPr>
            <a:lvl3pPr>
              <a:defRPr sz="2042"/>
            </a:lvl3pPr>
            <a:lvl4pPr>
              <a:defRPr sz="1833"/>
            </a:lvl4pPr>
            <a:lvl5pPr>
              <a:defRPr sz="1833"/>
            </a:lvl5pPr>
            <a:lvl6pPr>
              <a:defRPr sz="1833"/>
            </a:lvl6pPr>
            <a:lvl7pPr>
              <a:defRPr sz="1833"/>
            </a:lvl7pPr>
            <a:lvl8pPr>
              <a:defRPr sz="1833"/>
            </a:lvl8pPr>
            <a:lvl9pPr>
              <a:defRPr sz="18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750" b="1"/>
            </a:lvl1pPr>
            <a:lvl2pPr marL="522545" indent="0">
              <a:buNone/>
              <a:defRPr sz="2292" b="1"/>
            </a:lvl2pPr>
            <a:lvl3pPr marL="1045090" indent="0">
              <a:buNone/>
              <a:defRPr sz="2042" b="1"/>
            </a:lvl3pPr>
            <a:lvl4pPr marL="1567635" indent="0">
              <a:buNone/>
              <a:defRPr sz="1833" b="1"/>
            </a:lvl4pPr>
            <a:lvl5pPr marL="2090181" indent="0">
              <a:buNone/>
              <a:defRPr sz="1833" b="1"/>
            </a:lvl5pPr>
            <a:lvl6pPr marL="2612726" indent="0">
              <a:buNone/>
              <a:defRPr sz="1833" b="1"/>
            </a:lvl6pPr>
            <a:lvl7pPr marL="3135271" indent="0">
              <a:buNone/>
              <a:defRPr sz="1833" b="1"/>
            </a:lvl7pPr>
            <a:lvl8pPr marL="3657816" indent="0">
              <a:buNone/>
              <a:defRPr sz="1833" b="1"/>
            </a:lvl8pPr>
            <a:lvl9pPr marL="4180361" indent="0">
              <a:buNone/>
              <a:defRPr sz="18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750"/>
            </a:lvl1pPr>
            <a:lvl2pPr>
              <a:defRPr sz="2292"/>
            </a:lvl2pPr>
            <a:lvl3pPr>
              <a:defRPr sz="2042"/>
            </a:lvl3pPr>
            <a:lvl4pPr>
              <a:defRPr sz="1833"/>
            </a:lvl4pPr>
            <a:lvl5pPr>
              <a:defRPr sz="1833"/>
            </a:lvl5pPr>
            <a:lvl6pPr>
              <a:defRPr sz="1833"/>
            </a:lvl6pPr>
            <a:lvl7pPr>
              <a:defRPr sz="1833"/>
            </a:lvl7pPr>
            <a:lvl8pPr>
              <a:defRPr sz="1833"/>
            </a:lvl8pPr>
            <a:lvl9pPr>
              <a:defRPr sz="18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6F5CA-D1DD-A345-921F-3B38E26A751B}" type="datetime4">
              <a:rPr lang="en-US" smtClean="0"/>
              <a:t>March 17,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E372-0626-2842-8F90-F95181A270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09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D4D3-90CF-0147-B6D0-9A5C4B150FC6}" type="datetime4">
              <a:rPr lang="en-US" smtClean="0"/>
              <a:t>March 17,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E372-0626-2842-8F90-F95181A270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87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25FC3-B57C-7046-9020-CF798856F088}" type="datetime4">
              <a:rPr lang="en-US" smtClean="0"/>
              <a:t>March 17,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E372-0626-2842-8F90-F95181A270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72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29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667"/>
            </a:lvl1pPr>
            <a:lvl2pPr>
              <a:defRPr sz="3209"/>
            </a:lvl2pPr>
            <a:lvl3pPr>
              <a:defRPr sz="2750"/>
            </a:lvl3pPr>
            <a:lvl4pPr>
              <a:defRPr sz="2292"/>
            </a:lvl4pPr>
            <a:lvl5pPr>
              <a:defRPr sz="2292"/>
            </a:lvl5pPr>
            <a:lvl6pPr>
              <a:defRPr sz="2292"/>
            </a:lvl6pPr>
            <a:lvl7pPr>
              <a:defRPr sz="2292"/>
            </a:lvl7pPr>
            <a:lvl8pPr>
              <a:defRPr sz="2292"/>
            </a:lvl8pPr>
            <a:lvl9pPr>
              <a:defRPr sz="22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83"/>
            </a:lvl1pPr>
            <a:lvl2pPr marL="522545" indent="0">
              <a:buNone/>
              <a:defRPr sz="1375"/>
            </a:lvl2pPr>
            <a:lvl3pPr marL="1045090" indent="0">
              <a:buNone/>
              <a:defRPr sz="1125"/>
            </a:lvl3pPr>
            <a:lvl4pPr marL="1567635" indent="0">
              <a:buNone/>
              <a:defRPr sz="1042"/>
            </a:lvl4pPr>
            <a:lvl5pPr marL="2090181" indent="0">
              <a:buNone/>
              <a:defRPr sz="1042"/>
            </a:lvl5pPr>
            <a:lvl6pPr marL="2612726" indent="0">
              <a:buNone/>
              <a:defRPr sz="1042"/>
            </a:lvl6pPr>
            <a:lvl7pPr marL="3135271" indent="0">
              <a:buNone/>
              <a:defRPr sz="1042"/>
            </a:lvl7pPr>
            <a:lvl8pPr marL="3657816" indent="0">
              <a:buNone/>
              <a:defRPr sz="1042"/>
            </a:lvl8pPr>
            <a:lvl9pPr marL="4180361" indent="0">
              <a:buNone/>
              <a:defRPr sz="104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90AFE-5D53-0B42-86E3-5F13C6200D49}" type="datetime4">
              <a:rPr lang="en-US" smtClean="0"/>
              <a:t>March 17,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E372-0626-2842-8F90-F95181A270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27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29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667"/>
            </a:lvl1pPr>
            <a:lvl2pPr marL="522545" indent="0">
              <a:buNone/>
              <a:defRPr sz="3209"/>
            </a:lvl2pPr>
            <a:lvl3pPr marL="1045090" indent="0">
              <a:buNone/>
              <a:defRPr sz="2750"/>
            </a:lvl3pPr>
            <a:lvl4pPr marL="1567635" indent="0">
              <a:buNone/>
              <a:defRPr sz="2292"/>
            </a:lvl4pPr>
            <a:lvl5pPr marL="2090181" indent="0">
              <a:buNone/>
              <a:defRPr sz="2292"/>
            </a:lvl5pPr>
            <a:lvl6pPr marL="2612726" indent="0">
              <a:buNone/>
              <a:defRPr sz="2292"/>
            </a:lvl6pPr>
            <a:lvl7pPr marL="3135271" indent="0">
              <a:buNone/>
              <a:defRPr sz="2292"/>
            </a:lvl7pPr>
            <a:lvl8pPr marL="3657816" indent="0">
              <a:buNone/>
              <a:defRPr sz="2292"/>
            </a:lvl8pPr>
            <a:lvl9pPr marL="4180361" indent="0">
              <a:buNone/>
              <a:defRPr sz="229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83"/>
            </a:lvl1pPr>
            <a:lvl2pPr marL="522545" indent="0">
              <a:buNone/>
              <a:defRPr sz="1375"/>
            </a:lvl2pPr>
            <a:lvl3pPr marL="1045090" indent="0">
              <a:buNone/>
              <a:defRPr sz="1125"/>
            </a:lvl3pPr>
            <a:lvl4pPr marL="1567635" indent="0">
              <a:buNone/>
              <a:defRPr sz="1042"/>
            </a:lvl4pPr>
            <a:lvl5pPr marL="2090181" indent="0">
              <a:buNone/>
              <a:defRPr sz="1042"/>
            </a:lvl5pPr>
            <a:lvl6pPr marL="2612726" indent="0">
              <a:buNone/>
              <a:defRPr sz="1042"/>
            </a:lvl6pPr>
            <a:lvl7pPr marL="3135271" indent="0">
              <a:buNone/>
              <a:defRPr sz="1042"/>
            </a:lvl7pPr>
            <a:lvl8pPr marL="3657816" indent="0">
              <a:buNone/>
              <a:defRPr sz="1042"/>
            </a:lvl8pPr>
            <a:lvl9pPr marL="4180361" indent="0">
              <a:buNone/>
              <a:defRPr sz="104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5B9B3-5E44-3049-985E-748ABDC1DEB6}" type="datetime4">
              <a:rPr lang="en-US" smtClean="0"/>
              <a:t>March 17,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E372-0626-2842-8F90-F95181A270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27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9AB6-DE93-5541-AA2F-5B96F6D2E8AE}" type="datetime4">
              <a:rPr lang="en-US" smtClean="0"/>
              <a:t>March 17,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E372-0626-2842-8F90-F95181A270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852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517600" y="658813"/>
            <a:ext cx="8229600" cy="140446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658813"/>
            <a:ext cx="24485600" cy="140446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899B9-D43F-DA49-B5D4-0D8AC0B5B7BB}" type="datetime4">
              <a:rPr lang="en-US" smtClean="0"/>
              <a:t>March 17,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E372-0626-2842-8F90-F95181A270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07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76200"/>
            <a:ext cx="121920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553" y="152401"/>
            <a:ext cx="10830983" cy="595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23918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7306-A3E4-A54E-BFD3-7CCDFB981447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F862-BB73-F54C-A58A-1E56F38A1D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771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7306-A3E4-A54E-BFD3-7CCDFB981447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F862-BB73-F54C-A58A-1E56F38A1D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05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7306-A3E4-A54E-BFD3-7CCDFB981447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F862-BB73-F54C-A58A-1E56F38A1D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84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7306-A3E4-A54E-BFD3-7CCDFB981447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F862-BB73-F54C-A58A-1E56F38A1D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150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7306-A3E4-A54E-BFD3-7CCDFB981447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F862-BB73-F54C-A58A-1E56F38A1D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128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7306-A3E4-A54E-BFD3-7CCDFB981447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F862-BB73-F54C-A58A-1E56F38A1D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582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7306-A3E4-A54E-BFD3-7CCDFB981447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F862-BB73-F54C-A58A-1E56F38A1D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322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7306-A3E4-A54E-BFD3-7CCDFB981447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F862-BB73-F54C-A58A-1E56F38A1D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351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7306-A3E4-A54E-BFD3-7CCDFB981447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F862-BB73-F54C-A58A-1E56F38A1D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716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7306-A3E4-A54E-BFD3-7CCDFB981447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F862-BB73-F54C-A58A-1E56F38A1D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61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F5F2F1-82A7-42A5-A34F-3344CFA4F55B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EE8F92-C00B-4902-9AC7-6BAFCA53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148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7306-A3E4-A54E-BFD3-7CCDFB981447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F862-BB73-F54C-A58A-1E56F38A1D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407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97845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76200"/>
            <a:ext cx="121920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553" y="152401"/>
            <a:ext cx="10830983" cy="595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45176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10523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77626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74437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64873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24769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377800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331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F5F2F1-82A7-42A5-A34F-3344CFA4F55B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EE8F92-C00B-4902-9AC7-6BAFCA53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492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42830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40767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16998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67755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93135-B0C2-D241-6173-FA7FD9FDF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3B540D-235D-0B05-880E-4F720F4F6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6827A-2143-830B-D06A-CC14BD54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AB69-A9CB-4012-8095-EB27B17026B2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34FFB-62AE-EB06-225C-6DC9E3254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96A25-4F6C-FD9B-81E7-D83B11492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26F3-50C0-4DD7-B2D7-B84ACF12F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91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B6BD1-1E3A-508F-1FEC-FF91E8FA6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559F1-4329-4CF9-CFAD-F2B9E4B58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A59E0-E5E9-3AB7-9604-1C97E6D94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AB69-A9CB-4012-8095-EB27B17026B2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D1259-904B-76F6-2C9F-1674C8D6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48049-F42B-2099-22F0-153A405A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26F3-50C0-4DD7-B2D7-B84ACF12F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166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D9797-774E-A0CC-545A-7162551B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84FDC-D101-E1F7-6C7D-D1115609A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74EB5-B4DF-A9D5-1219-66B6314FE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AB69-A9CB-4012-8095-EB27B17026B2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6EC09-BFA8-464B-09B2-4B0694C43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463D1-AC6D-BA65-D96C-907FC037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26F3-50C0-4DD7-B2D7-B84ACF12F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113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F2493-FA82-D934-D83A-216A627B0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7A341-1DEC-A5A9-EDBC-BD396841B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69174-C521-F36F-9830-B7EBEF4E8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891C1-30CA-88BD-0048-D7731B69F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AB69-A9CB-4012-8095-EB27B17026B2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79B314-E25C-F290-D8D0-23C8F219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31AE0-CC2F-C098-C576-B0CD06AED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26F3-50C0-4DD7-B2D7-B84ACF12F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565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CD8AC-839B-B174-C945-0D930F52D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9D719-79A3-1BD4-2A5D-ED587E0EA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2A83D-C999-625D-9748-2F41BA25C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499029-87BB-8776-F908-1A476D74E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09B1E6-EEDE-5BDE-B180-1941C6E29E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B581AB-EF1B-8EC3-4595-B54A05635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AB69-A9CB-4012-8095-EB27B17026B2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31F059-79C7-B797-8D0E-9D668589E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FB7352-FE80-A5C2-5747-8E23582A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26F3-50C0-4DD7-B2D7-B84ACF12F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494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A45C-5E3D-5EEF-29B2-A09E3775D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C891FA-4E1F-5486-6D76-A64DDD42E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AB69-A9CB-4012-8095-EB27B17026B2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41F959-8C1C-071B-4AD3-3EB72614D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C92B7D-F155-10FD-8797-E9562C2B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26F3-50C0-4DD7-B2D7-B84ACF12F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4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E4E69-BD72-447C-8083-0AA141A1E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AF1A5B-6DA7-4C28-91B7-698034C56C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676688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2532C3-F077-77FB-0355-B00858DFA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AB69-A9CB-4012-8095-EB27B17026B2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661DA-931F-BB64-06B2-19E0333D9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85CBC-F39F-25F7-ECDA-758C4F7B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26F3-50C0-4DD7-B2D7-B84ACF12F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671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5EADC-3EEE-4C45-8AC7-7B6DCAADD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E5830-DBC2-3840-C549-0ABC43A50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5C1EEE-0CBF-78F5-0D64-98FE030B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BF2B7-1014-0C9D-FAA1-004FAF2EA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AB69-A9CB-4012-8095-EB27B17026B2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3C044-5EDA-1BA0-685E-B154A7346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8E145-D58E-0391-9869-34C5AEFE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26F3-50C0-4DD7-B2D7-B84ACF12F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945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C93B-523C-C5F5-F4B4-74763E380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D38ABC-8B7C-C494-CAFA-0604370039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650CE-783F-8349-8E2A-C533DF755B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0F90F-CF67-8DF9-49EB-62A2B8BF6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AB69-A9CB-4012-8095-EB27B17026B2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8DD43-125E-0A9C-90F8-5CDC59AD5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979AC-E9BF-DF17-F1C6-6CBF4AFA9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26F3-50C0-4DD7-B2D7-B84ACF12F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48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0C716-91C4-1C8F-6EE2-CE081B7E5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B23739-FF33-DE14-BEFF-7A689506E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2B539-80DB-2D09-F720-F1735E455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AB69-A9CB-4012-8095-EB27B17026B2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ADA63-A625-3A10-BB0E-AD5EA0C8E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4E0A5-C502-BBD6-84A4-49A3CAF9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26F3-50C0-4DD7-B2D7-B84ACF12F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813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4581CE-3DDD-6545-AC38-9E34095A12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B937B-99D8-BDBF-B3D1-42B2F680F0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850A3-7A84-0D46-50C2-DCE71176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AB69-A9CB-4012-8095-EB27B17026B2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62B36-2D52-7E4E-C671-52E6694B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664F4-A7DC-3B0B-EC7E-41017799E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26F3-50C0-4DD7-B2D7-B84ACF12F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0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33853-5538-8D4D-A9B7-F4BE01069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D4C20-C44F-FF4E-BEEB-BBE7580FA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486C8-3FDB-0949-B29F-C5B5F6588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1AD1-AAFB-384D-8DC7-18AE744D3C21}" type="datetime1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4D035-E89E-774A-A249-C753C1D83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E8E15-5998-5F49-BE94-F712DE86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9EE0B-2BD8-024A-8F83-880F42602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2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7B00-BF34-4095-B297-4F8013774A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52EB-84EA-4C6D-B833-D8400EBF62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510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7B00-BF34-4095-B297-4F8013774A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52EB-84EA-4C6D-B833-D8400EBF62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833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960439"/>
            <a:ext cx="12192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0" y="-7938"/>
            <a:ext cx="12192000" cy="1163639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  <a:ea typeface="MS PGothic" pitchFamily="34" charset="-128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17553" y="152400"/>
            <a:ext cx="1084791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Slide title goes here even if it goes longer than a line</a:t>
            </a:r>
            <a:endParaRPr lang="ko-KR" altLang="en-US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7553" y="1447801"/>
            <a:ext cx="10830983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altLang="ko-KR" dirty="0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0272184" y="6584951"/>
            <a:ext cx="1727200" cy="256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1067" b="1" dirty="0">
                <a:solidFill>
                  <a:schemeClr val="tx2"/>
                </a:solidFill>
                <a:latin typeface="Georgia" pitchFamily="18" charset="0"/>
                <a:ea typeface="Gulim" pitchFamily="34" charset="-127"/>
              </a:rPr>
              <a:t>S L I D E  </a:t>
            </a:r>
            <a:fld id="{B6E65EB1-8770-4D6F-9BAC-B5A9D136F4D3}" type="slidenum">
              <a:rPr lang="en-US" altLang="ko-KR" sz="1067" b="1">
                <a:solidFill>
                  <a:schemeClr val="tx2"/>
                </a:solidFill>
                <a:latin typeface="Georgia" pitchFamily="18" charset="0"/>
                <a:ea typeface="Gulim" pitchFamily="34" charset="-127"/>
              </a:rPr>
              <a:pPr algn="r">
                <a:spcBef>
                  <a:spcPct val="50000"/>
                </a:spcBef>
              </a:pPr>
              <a:t>‹#›</a:t>
            </a:fld>
            <a:endParaRPr lang="en-US" altLang="ko-KR" sz="1067" b="1" dirty="0">
              <a:solidFill>
                <a:schemeClr val="tx2"/>
              </a:solidFill>
              <a:latin typeface="Georgia" pitchFamily="18" charset="0"/>
              <a:ea typeface="Gulim" pitchFamily="34" charset="-127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0" y="6451600"/>
            <a:ext cx="12192000" cy="5873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  <a:ea typeface="MS PGothic" pitchFamily="34" charset="-128"/>
            </a:endParaRPr>
          </a:p>
        </p:txBody>
      </p:sp>
      <p:pic>
        <p:nvPicPr>
          <p:cNvPr id="1032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552" y="6535371"/>
            <a:ext cx="1991269" cy="292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92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9pPr>
    </p:titleStyle>
    <p:bodyStyle>
      <a:lvl1pPr marL="457189" indent="-457189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har char="•"/>
        <a:defRPr sz="2667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1pPr>
      <a:lvl2pPr marL="990575" indent="-38099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ＭＳ Ｐゴシック" charset="-128"/>
          <a:cs typeface="ＭＳ Ｐゴシック"/>
        </a:defRPr>
      </a:lvl2pPr>
      <a:lvl3pPr marL="1523962" indent="-30479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133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3pPr>
      <a:lvl4pPr marL="2133547" indent="-30479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–"/>
        <a:defRPr sz="2133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4pPr>
      <a:lvl5pPr marL="2743131" indent="-30479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133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5pPr>
      <a:lvl6pPr marL="3352716" indent="-30479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133">
          <a:solidFill>
            <a:srgbClr val="555555"/>
          </a:solidFill>
          <a:latin typeface="+mn-lt"/>
          <a:ea typeface="ＭＳ Ｐゴシック" pitchFamily="-111" charset="-128"/>
        </a:defRPr>
      </a:lvl6pPr>
      <a:lvl7pPr marL="3962301" indent="-30479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133">
          <a:solidFill>
            <a:srgbClr val="555555"/>
          </a:solidFill>
          <a:latin typeface="+mn-lt"/>
          <a:ea typeface="ＭＳ Ｐゴシック" pitchFamily="-111" charset="-128"/>
        </a:defRPr>
      </a:lvl7pPr>
      <a:lvl8pPr marL="4571886" indent="-30479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133">
          <a:solidFill>
            <a:srgbClr val="555555"/>
          </a:solidFill>
          <a:latin typeface="+mn-lt"/>
          <a:ea typeface="ＭＳ Ｐゴシック" pitchFamily="-111" charset="-128"/>
        </a:defRPr>
      </a:lvl8pPr>
      <a:lvl9pPr marL="5181470" indent="-30479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133">
          <a:solidFill>
            <a:srgbClr val="555555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75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C7B00-BF34-4095-B297-4F8013774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1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152EB-84EA-4C6D-B833-D8400EBF62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0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250802" tIns="125401" rIns="250802" bIns="12540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250802" tIns="125401" rIns="250802" bIns="1254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250802" tIns="125401" rIns="250802" bIns="125401" rtlCol="0" anchor="ctr"/>
          <a:lstStyle>
            <a:lvl1pPr algn="l">
              <a:defRPr sz="13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7AF9A-3389-834E-9D49-0600719CD24D}" type="datetime4">
              <a:rPr lang="en-US" smtClean="0"/>
              <a:t>March 17,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250802" tIns="125401" rIns="250802" bIns="125401" rtlCol="0" anchor="ctr"/>
          <a:lstStyle>
            <a:lvl1pPr algn="ctr">
              <a:defRPr sz="13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250802" tIns="125401" rIns="250802" bIns="125401" rtlCol="0" anchor="ctr"/>
          <a:lstStyle>
            <a:lvl1pPr algn="r">
              <a:defRPr sz="13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1E372-0626-2842-8F90-F95181A270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6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hf hdr="0" ftr="0" dt="0"/>
  <p:txStyles>
    <p:titleStyle>
      <a:lvl1pPr algn="ctr" defTabSz="522545" rtl="0" eaLnBrk="1" latinLnBrk="0" hangingPunct="1">
        <a:spcBef>
          <a:spcPct val="0"/>
        </a:spcBef>
        <a:buNone/>
        <a:defRPr sz="504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909" indent="-391909" algn="l" defTabSz="522545" rtl="0" eaLnBrk="1" latinLnBrk="0" hangingPunct="1">
        <a:spcBef>
          <a:spcPct val="20000"/>
        </a:spcBef>
        <a:buFont typeface="Arial"/>
        <a:buChar char="•"/>
        <a:defRPr sz="3667" kern="1200">
          <a:solidFill>
            <a:schemeClr val="tx1"/>
          </a:solidFill>
          <a:latin typeface="+mn-lt"/>
          <a:ea typeface="+mn-ea"/>
          <a:cs typeface="+mn-cs"/>
        </a:defRPr>
      </a:lvl1pPr>
      <a:lvl2pPr marL="849136" indent="-326591" algn="l" defTabSz="522545" rtl="0" eaLnBrk="1" latinLnBrk="0" hangingPunct="1">
        <a:spcBef>
          <a:spcPct val="20000"/>
        </a:spcBef>
        <a:buFont typeface="Arial"/>
        <a:buChar char="–"/>
        <a:defRPr sz="3209" kern="1200">
          <a:solidFill>
            <a:schemeClr val="tx1"/>
          </a:solidFill>
          <a:latin typeface="+mn-lt"/>
          <a:ea typeface="+mn-ea"/>
          <a:cs typeface="+mn-cs"/>
        </a:defRPr>
      </a:lvl2pPr>
      <a:lvl3pPr marL="1306363" indent="-261273" algn="l" defTabSz="522545" rtl="0" eaLnBrk="1" latinLnBrk="0" hangingPunct="1">
        <a:spcBef>
          <a:spcPct val="20000"/>
        </a:spcBef>
        <a:buFont typeface="Arial"/>
        <a:buChar char="•"/>
        <a:defRPr sz="2750" kern="1200">
          <a:solidFill>
            <a:schemeClr val="tx1"/>
          </a:solidFill>
          <a:latin typeface="+mn-lt"/>
          <a:ea typeface="+mn-ea"/>
          <a:cs typeface="+mn-cs"/>
        </a:defRPr>
      </a:lvl3pPr>
      <a:lvl4pPr marL="1828908" indent="-261273" algn="l" defTabSz="522545" rtl="0" eaLnBrk="1" latinLnBrk="0" hangingPunct="1">
        <a:spcBef>
          <a:spcPct val="20000"/>
        </a:spcBef>
        <a:buFont typeface="Arial"/>
        <a:buChar char="–"/>
        <a:defRPr sz="2292" kern="1200">
          <a:solidFill>
            <a:schemeClr val="tx1"/>
          </a:solidFill>
          <a:latin typeface="+mn-lt"/>
          <a:ea typeface="+mn-ea"/>
          <a:cs typeface="+mn-cs"/>
        </a:defRPr>
      </a:lvl4pPr>
      <a:lvl5pPr marL="2351454" indent="-261273" algn="l" defTabSz="522545" rtl="0" eaLnBrk="1" latinLnBrk="0" hangingPunct="1">
        <a:spcBef>
          <a:spcPct val="20000"/>
        </a:spcBef>
        <a:buFont typeface="Arial"/>
        <a:buChar char="»"/>
        <a:defRPr sz="2292" kern="1200">
          <a:solidFill>
            <a:schemeClr val="tx1"/>
          </a:solidFill>
          <a:latin typeface="+mn-lt"/>
          <a:ea typeface="+mn-ea"/>
          <a:cs typeface="+mn-cs"/>
        </a:defRPr>
      </a:lvl5pPr>
      <a:lvl6pPr marL="2873999" indent="-261273" algn="l" defTabSz="522545" rtl="0" eaLnBrk="1" latinLnBrk="0" hangingPunct="1">
        <a:spcBef>
          <a:spcPct val="20000"/>
        </a:spcBef>
        <a:buFont typeface="Arial"/>
        <a:buChar char="•"/>
        <a:defRPr sz="2292" kern="1200">
          <a:solidFill>
            <a:schemeClr val="tx1"/>
          </a:solidFill>
          <a:latin typeface="+mn-lt"/>
          <a:ea typeface="+mn-ea"/>
          <a:cs typeface="+mn-cs"/>
        </a:defRPr>
      </a:lvl6pPr>
      <a:lvl7pPr marL="3396544" indent="-261273" algn="l" defTabSz="522545" rtl="0" eaLnBrk="1" latinLnBrk="0" hangingPunct="1">
        <a:spcBef>
          <a:spcPct val="20000"/>
        </a:spcBef>
        <a:buFont typeface="Arial"/>
        <a:buChar char="•"/>
        <a:defRPr sz="2292" kern="1200">
          <a:solidFill>
            <a:schemeClr val="tx1"/>
          </a:solidFill>
          <a:latin typeface="+mn-lt"/>
          <a:ea typeface="+mn-ea"/>
          <a:cs typeface="+mn-cs"/>
        </a:defRPr>
      </a:lvl7pPr>
      <a:lvl8pPr marL="3919089" indent="-261273" algn="l" defTabSz="522545" rtl="0" eaLnBrk="1" latinLnBrk="0" hangingPunct="1">
        <a:spcBef>
          <a:spcPct val="20000"/>
        </a:spcBef>
        <a:buFont typeface="Arial"/>
        <a:buChar char="•"/>
        <a:defRPr sz="2292" kern="1200">
          <a:solidFill>
            <a:schemeClr val="tx1"/>
          </a:solidFill>
          <a:latin typeface="+mn-lt"/>
          <a:ea typeface="+mn-ea"/>
          <a:cs typeface="+mn-cs"/>
        </a:defRPr>
      </a:lvl8pPr>
      <a:lvl9pPr marL="4441634" indent="-261273" algn="l" defTabSz="522545" rtl="0" eaLnBrk="1" latinLnBrk="0" hangingPunct="1">
        <a:spcBef>
          <a:spcPct val="20000"/>
        </a:spcBef>
        <a:buFont typeface="Arial"/>
        <a:buChar char="•"/>
        <a:defRPr sz="22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2545" rtl="0" eaLnBrk="1" latinLnBrk="0" hangingPunct="1">
        <a:defRPr sz="2042" kern="1200">
          <a:solidFill>
            <a:schemeClr val="tx1"/>
          </a:solidFill>
          <a:latin typeface="+mn-lt"/>
          <a:ea typeface="+mn-ea"/>
          <a:cs typeface="+mn-cs"/>
        </a:defRPr>
      </a:lvl1pPr>
      <a:lvl2pPr marL="522545" algn="l" defTabSz="522545" rtl="0" eaLnBrk="1" latinLnBrk="0" hangingPunct="1">
        <a:defRPr sz="2042" kern="1200">
          <a:solidFill>
            <a:schemeClr val="tx1"/>
          </a:solidFill>
          <a:latin typeface="+mn-lt"/>
          <a:ea typeface="+mn-ea"/>
          <a:cs typeface="+mn-cs"/>
        </a:defRPr>
      </a:lvl2pPr>
      <a:lvl3pPr marL="1045090" algn="l" defTabSz="522545" rtl="0" eaLnBrk="1" latinLnBrk="0" hangingPunct="1">
        <a:defRPr sz="2042" kern="1200">
          <a:solidFill>
            <a:schemeClr val="tx1"/>
          </a:solidFill>
          <a:latin typeface="+mn-lt"/>
          <a:ea typeface="+mn-ea"/>
          <a:cs typeface="+mn-cs"/>
        </a:defRPr>
      </a:lvl3pPr>
      <a:lvl4pPr marL="1567635" algn="l" defTabSz="522545" rtl="0" eaLnBrk="1" latinLnBrk="0" hangingPunct="1">
        <a:defRPr sz="2042" kern="1200">
          <a:solidFill>
            <a:schemeClr val="tx1"/>
          </a:solidFill>
          <a:latin typeface="+mn-lt"/>
          <a:ea typeface="+mn-ea"/>
          <a:cs typeface="+mn-cs"/>
        </a:defRPr>
      </a:lvl4pPr>
      <a:lvl5pPr marL="2090181" algn="l" defTabSz="522545" rtl="0" eaLnBrk="1" latinLnBrk="0" hangingPunct="1">
        <a:defRPr sz="2042" kern="1200">
          <a:solidFill>
            <a:schemeClr val="tx1"/>
          </a:solidFill>
          <a:latin typeface="+mn-lt"/>
          <a:ea typeface="+mn-ea"/>
          <a:cs typeface="+mn-cs"/>
        </a:defRPr>
      </a:lvl5pPr>
      <a:lvl6pPr marL="2612726" algn="l" defTabSz="522545" rtl="0" eaLnBrk="1" latinLnBrk="0" hangingPunct="1">
        <a:defRPr sz="2042" kern="1200">
          <a:solidFill>
            <a:schemeClr val="tx1"/>
          </a:solidFill>
          <a:latin typeface="+mn-lt"/>
          <a:ea typeface="+mn-ea"/>
          <a:cs typeface="+mn-cs"/>
        </a:defRPr>
      </a:lvl6pPr>
      <a:lvl7pPr marL="3135271" algn="l" defTabSz="522545" rtl="0" eaLnBrk="1" latinLnBrk="0" hangingPunct="1">
        <a:defRPr sz="2042" kern="1200">
          <a:solidFill>
            <a:schemeClr val="tx1"/>
          </a:solidFill>
          <a:latin typeface="+mn-lt"/>
          <a:ea typeface="+mn-ea"/>
          <a:cs typeface="+mn-cs"/>
        </a:defRPr>
      </a:lvl7pPr>
      <a:lvl8pPr marL="3657816" algn="l" defTabSz="522545" rtl="0" eaLnBrk="1" latinLnBrk="0" hangingPunct="1">
        <a:defRPr sz="2042" kern="1200">
          <a:solidFill>
            <a:schemeClr val="tx1"/>
          </a:solidFill>
          <a:latin typeface="+mn-lt"/>
          <a:ea typeface="+mn-ea"/>
          <a:cs typeface="+mn-cs"/>
        </a:defRPr>
      </a:lvl8pPr>
      <a:lvl9pPr marL="4180361" algn="l" defTabSz="522545" rtl="0" eaLnBrk="1" latinLnBrk="0" hangingPunct="1">
        <a:defRPr sz="20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17306-A3E4-A54E-BFD3-7CCDFB981447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DF862-BB73-F54C-A58A-1E56F38A1D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491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960439"/>
            <a:ext cx="12192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0" y="-7938"/>
            <a:ext cx="12192000" cy="1163639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  <a:ea typeface="MS PGothic" pitchFamily="34" charset="-128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17553" y="152400"/>
            <a:ext cx="1084791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Slide title goes here even if it goes longer than a line</a:t>
            </a:r>
            <a:endParaRPr lang="ko-KR" altLang="en-US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7553" y="1447801"/>
            <a:ext cx="10830983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altLang="ko-KR" dirty="0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0272184" y="6584951"/>
            <a:ext cx="1727200" cy="256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1067" b="1" dirty="0">
                <a:solidFill>
                  <a:schemeClr val="tx2"/>
                </a:solidFill>
                <a:latin typeface="Georgia" pitchFamily="18" charset="0"/>
                <a:ea typeface="Gulim" pitchFamily="34" charset="-127"/>
              </a:rPr>
              <a:t>S L I D E  </a:t>
            </a:r>
            <a:fld id="{B6E65EB1-8770-4D6F-9BAC-B5A9D136F4D3}" type="slidenum">
              <a:rPr lang="en-US" altLang="ko-KR" sz="1067" b="1">
                <a:solidFill>
                  <a:schemeClr val="tx2"/>
                </a:solidFill>
                <a:latin typeface="Georgia" pitchFamily="18" charset="0"/>
                <a:ea typeface="Gulim" pitchFamily="34" charset="-127"/>
              </a:rPr>
              <a:pPr algn="r">
                <a:spcBef>
                  <a:spcPct val="50000"/>
                </a:spcBef>
              </a:pPr>
              <a:t>‹#›</a:t>
            </a:fld>
            <a:endParaRPr lang="en-US" altLang="ko-KR" sz="1067" b="1" dirty="0">
              <a:solidFill>
                <a:schemeClr val="tx2"/>
              </a:solidFill>
              <a:latin typeface="Georgia" pitchFamily="18" charset="0"/>
              <a:ea typeface="Gulim" pitchFamily="34" charset="-127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0" y="6451600"/>
            <a:ext cx="12192000" cy="5873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  <a:ea typeface="MS PGothic" pitchFamily="34" charset="-128"/>
            </a:endParaRPr>
          </a:p>
        </p:txBody>
      </p:sp>
      <p:pic>
        <p:nvPicPr>
          <p:cNvPr id="1032" name="Picture 9" descr="YSM_Black_80%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17552" y="6591301"/>
            <a:ext cx="2228848" cy="1678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82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9pPr>
    </p:titleStyle>
    <p:bodyStyle>
      <a:lvl1pPr marL="457189" indent="-457189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har char="•"/>
        <a:defRPr sz="2667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1pPr>
      <a:lvl2pPr marL="990575" indent="-38099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ＭＳ Ｐゴシック" charset="-128"/>
          <a:cs typeface="ＭＳ Ｐゴシック"/>
        </a:defRPr>
      </a:lvl2pPr>
      <a:lvl3pPr marL="1523962" indent="-30479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133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3pPr>
      <a:lvl4pPr marL="2133547" indent="-30479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–"/>
        <a:defRPr sz="2133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4pPr>
      <a:lvl5pPr marL="2743131" indent="-30479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133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5pPr>
      <a:lvl6pPr marL="3352716" indent="-30479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133">
          <a:solidFill>
            <a:srgbClr val="555555"/>
          </a:solidFill>
          <a:latin typeface="+mn-lt"/>
          <a:ea typeface="ＭＳ Ｐゴシック" pitchFamily="-111" charset="-128"/>
        </a:defRPr>
      </a:lvl6pPr>
      <a:lvl7pPr marL="3962301" indent="-30479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133">
          <a:solidFill>
            <a:srgbClr val="555555"/>
          </a:solidFill>
          <a:latin typeface="+mn-lt"/>
          <a:ea typeface="ＭＳ Ｐゴシック" pitchFamily="-111" charset="-128"/>
        </a:defRPr>
      </a:lvl7pPr>
      <a:lvl8pPr marL="4571886" indent="-30479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133">
          <a:solidFill>
            <a:srgbClr val="555555"/>
          </a:solidFill>
          <a:latin typeface="+mn-lt"/>
          <a:ea typeface="ＭＳ Ｐゴシック" pitchFamily="-111" charset="-128"/>
        </a:defRPr>
      </a:lvl8pPr>
      <a:lvl9pPr marL="5181470" indent="-30479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133">
          <a:solidFill>
            <a:srgbClr val="555555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722306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588844-068D-C467-E3FD-DEFF57289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E6F3C-75E9-5D76-DEEF-3F3039D2C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0240-915A-CBA5-2887-3B9B64BF7D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FAB69-A9CB-4012-8095-EB27B17026B2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2CC97-C4B2-300A-8604-F85037EB0C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462A7-1B78-2CBF-F236-998F8CA728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D26F3-50C0-4DD7-B2D7-B84ACF12F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2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161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589982"/>
            <a:ext cx="8686800" cy="1470025"/>
          </a:xfrm>
        </p:spPr>
        <p:txBody>
          <a:bodyPr>
            <a:normAutofit/>
          </a:bodyPr>
          <a:lstStyle/>
          <a:p>
            <a:r>
              <a:rPr lang="en-US" dirty="0"/>
              <a:t>Deep Learning for Data Corrections in PET and SPECT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972910"/>
            <a:ext cx="8153400" cy="219929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Chi Liu, PhD</a:t>
            </a:r>
          </a:p>
          <a:p>
            <a:r>
              <a:rPr lang="en-US" dirty="0">
                <a:solidFill>
                  <a:schemeClr val="tx1"/>
                </a:solidFill>
              </a:rPr>
              <a:t>Associate Professor</a:t>
            </a:r>
          </a:p>
          <a:p>
            <a:r>
              <a:rPr lang="en-US" dirty="0">
                <a:solidFill>
                  <a:schemeClr val="tx1"/>
                </a:solidFill>
              </a:rPr>
              <a:t>Radiology and Biomedical Engineering</a:t>
            </a:r>
          </a:p>
          <a:p>
            <a:r>
              <a:rPr lang="en-US" dirty="0">
                <a:solidFill>
                  <a:schemeClr val="tx1"/>
                </a:solidFill>
              </a:rPr>
              <a:t>Yale University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03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altLang="zh-CN" dirty="0">
                <a:latin typeface="Georgia" panose="02040502050405020303" pitchFamily="18" charset="0"/>
              </a:rPr>
              <a:t>“</a:t>
            </a:r>
            <a:r>
              <a:rPr lang="en-US" altLang="zh-CN" dirty="0">
                <a:solidFill>
                  <a:srgbClr val="FFFF00"/>
                </a:solidFill>
                <a:latin typeface="Georgia" panose="02040502050405020303" pitchFamily="18" charset="0"/>
              </a:rPr>
              <a:t>Biology-Informed</a:t>
            </a:r>
            <a:r>
              <a:rPr lang="en-US" altLang="zh-CN" dirty="0">
                <a:latin typeface="Georgia" panose="02040502050405020303" pitchFamily="18" charset="0"/>
              </a:rPr>
              <a:t>” Network: Jointly optimize kinetic parameter estimation and motion estimation</a:t>
            </a:r>
            <a:endParaRPr lang="en-US" dirty="0"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CBEF22-7F4E-584D-A225-DA4432E04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8631"/>
          <a:stretch/>
        </p:blipFill>
        <p:spPr>
          <a:xfrm>
            <a:off x="952500" y="1262349"/>
            <a:ext cx="10500000" cy="4040436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97C4C2-121D-C84C-BD92-0D6D6145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57600" y="20341167"/>
            <a:ext cx="8534400" cy="1168400"/>
          </a:xfrm>
          <a:prstGeom prst="rect">
            <a:avLst/>
          </a:prstGeom>
        </p:spPr>
        <p:txBody>
          <a:bodyPr vert="horz" lIns="334403" tIns="167201" rIns="334403" bIns="167201" rtlCol="0" anchor="ctr"/>
          <a:lstStyle>
            <a:defPPr>
              <a:defRPr lang="en-US"/>
            </a:defPPr>
            <a:lvl1pPr marL="0" algn="r" defTabSz="1671969" rtl="0" eaLnBrk="1" latinLnBrk="0" hangingPunct="1"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71969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343938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15907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87877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59846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031815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703783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375752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671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1E372-0626-2842-8F90-F95181A2701B}" type="slidenum"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16719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CN" sz="44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B6DCF1-56E4-9043-8E09-C1DF9D5F84EA}"/>
              </a:ext>
            </a:extLst>
          </p:cNvPr>
          <p:cNvSpPr txBox="1">
            <a:spLocks/>
          </p:cNvSpPr>
          <p:nvPr/>
        </p:nvSpPr>
        <p:spPr>
          <a:xfrm>
            <a:off x="952500" y="1600201"/>
            <a:ext cx="10287000" cy="4983161"/>
          </a:xfrm>
          <a:prstGeom prst="rect">
            <a:avLst/>
          </a:prstGeom>
        </p:spPr>
        <p:txBody>
          <a:bodyPr vert="horz" lIns="104501" tIns="52251" rIns="104501" bIns="52251" rtlCol="0">
            <a:normAutofit/>
          </a:bodyPr>
          <a:lstStyle>
            <a:lvl1pPr marL="940506" indent="-940506" algn="l" defTabSz="1254008" rtl="0" eaLnBrk="1" latinLnBrk="0" hangingPunct="1">
              <a:spcBef>
                <a:spcPct val="20000"/>
              </a:spcBef>
              <a:buFont typeface="Arial"/>
              <a:buChar char="•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63" indent="-783755" algn="l" defTabSz="1254008" rtl="0" eaLnBrk="1" latinLnBrk="0" hangingPunct="1">
              <a:spcBef>
                <a:spcPct val="20000"/>
              </a:spcBef>
              <a:buFont typeface="Arial"/>
              <a:buChar char="–"/>
              <a:defRPr sz="7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35020" indent="-627004" algn="l" defTabSz="1254008" rtl="0" eaLnBrk="1" latinLnBrk="0" hangingPunct="1">
              <a:spcBef>
                <a:spcPct val="20000"/>
              </a:spcBef>
              <a:buFont typeface="Arial"/>
              <a:buChar char="•"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89029" indent="-627004" algn="l" defTabSz="1254008" rtl="0" eaLnBrk="1" latinLnBrk="0" hangingPunct="1">
              <a:spcBef>
                <a:spcPct val="20000"/>
              </a:spcBef>
              <a:buFont typeface="Arial"/>
              <a:buChar char="–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43037" indent="-627004" algn="l" defTabSz="1254008" rtl="0" eaLnBrk="1" latinLnBrk="0" hangingPunct="1">
              <a:spcBef>
                <a:spcPct val="20000"/>
              </a:spcBef>
              <a:buFont typeface="Arial"/>
              <a:buChar char="»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97045" indent="-627004" algn="l" defTabSz="1254008" rtl="0" eaLnBrk="1" latinLnBrk="0" hangingPunct="1">
              <a:spcBef>
                <a:spcPct val="20000"/>
              </a:spcBef>
              <a:buFont typeface="Arial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151053" indent="-627004" algn="l" defTabSz="1254008" rtl="0" eaLnBrk="1" latinLnBrk="0" hangingPunct="1">
              <a:spcBef>
                <a:spcPct val="20000"/>
              </a:spcBef>
              <a:buFont typeface="Arial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405061" indent="-627004" algn="l" defTabSz="1254008" rtl="0" eaLnBrk="1" latinLnBrk="0" hangingPunct="1">
              <a:spcBef>
                <a:spcPct val="20000"/>
              </a:spcBef>
              <a:buFont typeface="Arial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659069" indent="-627004" algn="l" defTabSz="1254008" rtl="0" eaLnBrk="1" latinLnBrk="0" hangingPunct="1">
              <a:spcBef>
                <a:spcPct val="20000"/>
              </a:spcBef>
              <a:buFont typeface="Arial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3977" marR="0" lvl="0" indent="-1253977" algn="l" defTabSz="16719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altLang="zh-CN" sz="254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1253977" marR="0" lvl="0" indent="-1253977" algn="l" defTabSz="16719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altLang="zh-CN" sz="254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1253977" marR="0" lvl="0" indent="-1253977" algn="l" defTabSz="16719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altLang="zh-CN" sz="254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1253977" marR="0" lvl="0" indent="-1253977" algn="l" defTabSz="16719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altLang="zh-CN" sz="254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1253977" marR="0" lvl="0" indent="-1253977" algn="l" defTabSz="16719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altLang="zh-CN" sz="254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1253977" marR="0" lvl="0" indent="-1253977" algn="l" defTabSz="16719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altLang="zh-CN" sz="254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1253977" marR="0" lvl="0" indent="-1253977" algn="l" defTabSz="16719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altLang="zh-CN" sz="254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D1B11E-AC7E-BA4D-9477-7E24D8F19D79}"/>
              </a:ext>
            </a:extLst>
          </p:cNvPr>
          <p:cNvSpPr/>
          <p:nvPr/>
        </p:nvSpPr>
        <p:spPr>
          <a:xfrm>
            <a:off x="1145755" y="5257801"/>
            <a:ext cx="8769427" cy="108008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2DB1EC-CE84-254A-BEED-93917087A8FF}"/>
              </a:ext>
            </a:extLst>
          </p:cNvPr>
          <p:cNvSpPr txBox="1"/>
          <p:nvPr/>
        </p:nvSpPr>
        <p:spPr>
          <a:xfrm>
            <a:off x="2148247" y="5768465"/>
            <a:ext cx="1521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Loss function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FFDBF4-CD81-264E-8D31-98A065514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294" y="5230530"/>
            <a:ext cx="5276135" cy="12227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985888-8698-614A-97A6-2BEE906B97A7}"/>
              </a:ext>
            </a:extLst>
          </p:cNvPr>
          <p:cNvSpPr txBox="1"/>
          <p:nvPr/>
        </p:nvSpPr>
        <p:spPr>
          <a:xfrm>
            <a:off x="10043593" y="5739787"/>
            <a:ext cx="199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Xueqi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Guo, et 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MICCAI 2022</a:t>
            </a:r>
          </a:p>
        </p:txBody>
      </p:sp>
    </p:spTree>
    <p:extLst>
      <p:ext uri="{BB962C8B-B14F-4D97-AF65-F5344CB8AC3E}">
        <p14:creationId xmlns:p14="http://schemas.microsoft.com/office/powerpoint/2010/main" val="1015500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>
                <a:latin typeface="Georgia" panose="02040502050405020303" pitchFamily="18" charset="0"/>
              </a:rPr>
              <a:t>Results showed improved frame alignment and further decrease in parametric model fitting error</a:t>
            </a:r>
            <a:endParaRPr lang="en-US" dirty="0"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97C4C2-121D-C84C-BD92-0D6D6145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57600" y="20341167"/>
            <a:ext cx="8534400" cy="1168400"/>
          </a:xfrm>
          <a:prstGeom prst="rect">
            <a:avLst/>
          </a:prstGeom>
        </p:spPr>
        <p:txBody>
          <a:bodyPr vert="horz" lIns="334403" tIns="167201" rIns="334403" bIns="167201" rtlCol="0" anchor="ctr"/>
          <a:lstStyle>
            <a:defPPr>
              <a:defRPr lang="en-US"/>
            </a:defPPr>
            <a:lvl1pPr marL="0" algn="r" defTabSz="1671969" rtl="0" eaLnBrk="1" latinLnBrk="0" hangingPunct="1"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71969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343938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15907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87877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59846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031815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703783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375752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671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1E372-0626-2842-8F90-F95181A2701B}" type="slidenum"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16719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N" sz="44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B6DCF1-56E4-9043-8E09-C1DF9D5F84EA}"/>
              </a:ext>
            </a:extLst>
          </p:cNvPr>
          <p:cNvSpPr txBox="1">
            <a:spLocks/>
          </p:cNvSpPr>
          <p:nvPr/>
        </p:nvSpPr>
        <p:spPr>
          <a:xfrm>
            <a:off x="952500" y="1600201"/>
            <a:ext cx="10287000" cy="4983161"/>
          </a:xfrm>
          <a:prstGeom prst="rect">
            <a:avLst/>
          </a:prstGeom>
        </p:spPr>
        <p:txBody>
          <a:bodyPr vert="horz" lIns="104501" tIns="52251" rIns="104501" bIns="52251" rtlCol="0">
            <a:normAutofit/>
          </a:bodyPr>
          <a:lstStyle>
            <a:lvl1pPr marL="940506" indent="-940506" algn="l" defTabSz="1254008" rtl="0" eaLnBrk="1" latinLnBrk="0" hangingPunct="1">
              <a:spcBef>
                <a:spcPct val="20000"/>
              </a:spcBef>
              <a:buFont typeface="Arial"/>
              <a:buChar char="•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63" indent="-783755" algn="l" defTabSz="1254008" rtl="0" eaLnBrk="1" latinLnBrk="0" hangingPunct="1">
              <a:spcBef>
                <a:spcPct val="20000"/>
              </a:spcBef>
              <a:buFont typeface="Arial"/>
              <a:buChar char="–"/>
              <a:defRPr sz="7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35020" indent="-627004" algn="l" defTabSz="1254008" rtl="0" eaLnBrk="1" latinLnBrk="0" hangingPunct="1">
              <a:spcBef>
                <a:spcPct val="20000"/>
              </a:spcBef>
              <a:buFont typeface="Arial"/>
              <a:buChar char="•"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89029" indent="-627004" algn="l" defTabSz="1254008" rtl="0" eaLnBrk="1" latinLnBrk="0" hangingPunct="1">
              <a:spcBef>
                <a:spcPct val="20000"/>
              </a:spcBef>
              <a:buFont typeface="Arial"/>
              <a:buChar char="–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43037" indent="-627004" algn="l" defTabSz="1254008" rtl="0" eaLnBrk="1" latinLnBrk="0" hangingPunct="1">
              <a:spcBef>
                <a:spcPct val="20000"/>
              </a:spcBef>
              <a:buFont typeface="Arial"/>
              <a:buChar char="»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97045" indent="-627004" algn="l" defTabSz="1254008" rtl="0" eaLnBrk="1" latinLnBrk="0" hangingPunct="1">
              <a:spcBef>
                <a:spcPct val="20000"/>
              </a:spcBef>
              <a:buFont typeface="Arial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151053" indent="-627004" algn="l" defTabSz="1254008" rtl="0" eaLnBrk="1" latinLnBrk="0" hangingPunct="1">
              <a:spcBef>
                <a:spcPct val="20000"/>
              </a:spcBef>
              <a:buFont typeface="Arial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405061" indent="-627004" algn="l" defTabSz="1254008" rtl="0" eaLnBrk="1" latinLnBrk="0" hangingPunct="1">
              <a:spcBef>
                <a:spcPct val="20000"/>
              </a:spcBef>
              <a:buFont typeface="Arial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659069" indent="-627004" algn="l" defTabSz="1254008" rtl="0" eaLnBrk="1" latinLnBrk="0" hangingPunct="1">
              <a:spcBef>
                <a:spcPct val="20000"/>
              </a:spcBef>
              <a:buFont typeface="Arial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40506" marR="0" lvl="0" indent="-940506" algn="l" defTabSz="125400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altLang="zh-CN" sz="254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940506" marR="0" lvl="0" indent="-940506" algn="l" defTabSz="125400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altLang="zh-CN" sz="254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940506" marR="0" lvl="0" indent="-940506" algn="l" defTabSz="125400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altLang="zh-CN" sz="254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940506" marR="0" lvl="0" indent="-940506" algn="l" defTabSz="125400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altLang="zh-CN" sz="254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940506" marR="0" lvl="0" indent="-940506" algn="l" defTabSz="125400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altLang="zh-CN" sz="254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940506" marR="0" lvl="0" indent="-940506" algn="l" defTabSz="125400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altLang="zh-CN" sz="254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940506" marR="0" lvl="0" indent="-940506" algn="l" defTabSz="125400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altLang="zh-CN" sz="254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64C1D2-DB6B-9547-9ED5-71B296C0BAD4}"/>
              </a:ext>
            </a:extLst>
          </p:cNvPr>
          <p:cNvSpPr txBox="1"/>
          <p:nvPr/>
        </p:nvSpPr>
        <p:spPr>
          <a:xfrm>
            <a:off x="1078209" y="3167644"/>
            <a:ext cx="1377817" cy="60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7" b="0" i="0" u="none" strike="noStrike" kern="1200" cap="none" spc="0" normalizeH="0" baseline="0" noProof="0" dirty="0">
                <a:ln>
                  <a:noFill/>
                </a:ln>
                <a:solidFill>
                  <a:srgbClr val="091F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091F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oxel-wise </a:t>
            </a:r>
            <a:r>
              <a:rPr kumimoji="0" lang="en-US" altLang="zh-CN" sz="1667" b="0" i="0" u="none" strike="noStrike" kern="1200" cap="none" spc="0" normalizeH="0" baseline="0" noProof="0" dirty="0">
                <a:ln>
                  <a:noFill/>
                </a:ln>
                <a:solidFill>
                  <a:srgbClr val="091F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error</a:t>
            </a: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091F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map</a:t>
            </a:r>
            <a:endParaRPr kumimoji="0" lang="en-CN" sz="1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923A10-5699-5D47-AC8A-7F040C614184}"/>
              </a:ext>
            </a:extLst>
          </p:cNvPr>
          <p:cNvSpPr txBox="1"/>
          <p:nvPr/>
        </p:nvSpPr>
        <p:spPr>
          <a:xfrm>
            <a:off x="1189730" y="1710332"/>
            <a:ext cx="1377817" cy="60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091F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Overlaid </a:t>
            </a:r>
            <a:r>
              <a:rPr kumimoji="0" lang="en-US" altLang="zh-CN" sz="1667" b="0" i="1" u="none" strike="noStrike" kern="1200" cap="none" spc="0" normalizeH="0" baseline="0" noProof="0" dirty="0">
                <a:ln>
                  <a:noFill/>
                </a:ln>
                <a:solidFill>
                  <a:srgbClr val="091F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altLang="zh-CN" sz="1667" b="0" i="0" u="none" strike="noStrike" kern="1200" cap="none" spc="0" normalizeH="0" baseline="-25000" noProof="0" dirty="0">
                <a:ln>
                  <a:noFill/>
                </a:ln>
                <a:solidFill>
                  <a:srgbClr val="091F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altLang="zh-CN" sz="1667" b="0" i="0" u="none" strike="noStrike" kern="1200" cap="none" spc="0" normalizeH="0" baseline="0" noProof="0" dirty="0">
                <a:ln>
                  <a:noFill/>
                </a:ln>
                <a:solidFill>
                  <a:srgbClr val="091F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altLang="zh-CN" sz="1667" b="0" i="1" u="none" strike="noStrike" kern="1200" cap="none" spc="0" normalizeH="0" baseline="0" noProof="0" dirty="0" err="1">
                <a:ln>
                  <a:noFill/>
                </a:ln>
                <a:solidFill>
                  <a:srgbClr val="091F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n-US" altLang="zh-CN" sz="1667" b="0" i="0" u="none" strike="noStrike" kern="1200" cap="none" spc="0" normalizeH="0" baseline="-25000" noProof="0" dirty="0" err="1">
                <a:ln>
                  <a:noFill/>
                </a:ln>
                <a:solidFill>
                  <a:srgbClr val="091F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endParaRPr kumimoji="0" lang="en-CN" sz="1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FE4F0A-9F0D-5F4A-B45D-DA067576E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317" y="962770"/>
            <a:ext cx="8094565" cy="56205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A8DD46-6DB0-494C-B3AA-479747170F92}"/>
              </a:ext>
            </a:extLst>
          </p:cNvPr>
          <p:cNvSpPr txBox="1"/>
          <p:nvPr/>
        </p:nvSpPr>
        <p:spPr>
          <a:xfrm>
            <a:off x="1128556" y="5592519"/>
            <a:ext cx="1377817" cy="60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7" b="0" i="0" u="none" strike="noStrike" kern="1200" cap="none" spc="0" normalizeH="0" baseline="0" noProof="0" dirty="0">
                <a:ln>
                  <a:noFill/>
                </a:ln>
                <a:solidFill>
                  <a:srgbClr val="091F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091F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oxel-wise </a:t>
            </a:r>
            <a:r>
              <a:rPr kumimoji="0" lang="en-US" altLang="zh-CN" sz="1667" b="0" i="0" u="none" strike="noStrike" kern="1200" cap="none" spc="0" normalizeH="0" baseline="0" noProof="0" dirty="0">
                <a:ln>
                  <a:noFill/>
                </a:ln>
                <a:solidFill>
                  <a:srgbClr val="091F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error</a:t>
            </a: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091F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map</a:t>
            </a:r>
            <a:endParaRPr kumimoji="0" lang="en-CN" sz="1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9F0562-DFC5-BC45-A3CF-505014B74C0D}"/>
              </a:ext>
            </a:extLst>
          </p:cNvPr>
          <p:cNvSpPr txBox="1"/>
          <p:nvPr/>
        </p:nvSpPr>
        <p:spPr>
          <a:xfrm>
            <a:off x="1126876" y="4285702"/>
            <a:ext cx="1377817" cy="60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091F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Overlaid </a:t>
            </a:r>
            <a:r>
              <a:rPr kumimoji="0" lang="en-US" altLang="zh-CN" sz="1667" b="0" i="1" u="none" strike="noStrike" kern="1200" cap="none" spc="0" normalizeH="0" baseline="0" noProof="0" dirty="0">
                <a:ln>
                  <a:noFill/>
                </a:ln>
                <a:solidFill>
                  <a:srgbClr val="091F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altLang="zh-CN" sz="1667" b="0" i="0" u="none" strike="noStrike" kern="1200" cap="none" spc="0" normalizeH="0" baseline="-25000" noProof="0" dirty="0">
                <a:ln>
                  <a:noFill/>
                </a:ln>
                <a:solidFill>
                  <a:srgbClr val="091F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altLang="zh-CN" sz="1667" b="0" i="0" u="none" strike="noStrike" kern="1200" cap="none" spc="0" normalizeH="0" baseline="0" noProof="0" dirty="0">
                <a:ln>
                  <a:noFill/>
                </a:ln>
                <a:solidFill>
                  <a:srgbClr val="091F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altLang="zh-CN" sz="1667" b="0" i="1" u="none" strike="noStrike" kern="1200" cap="none" spc="0" normalizeH="0" baseline="0" noProof="0" dirty="0" err="1">
                <a:ln>
                  <a:noFill/>
                </a:ln>
                <a:solidFill>
                  <a:srgbClr val="091F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n-US" altLang="zh-CN" sz="1667" b="0" i="0" u="none" strike="noStrike" kern="1200" cap="none" spc="0" normalizeH="0" baseline="-25000" noProof="0" dirty="0" err="1">
                <a:ln>
                  <a:noFill/>
                </a:ln>
                <a:solidFill>
                  <a:srgbClr val="091F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endParaRPr kumimoji="0" lang="en-CN" sz="1667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5ED66-CEF7-5644-8A78-330176C3F8B9}"/>
              </a:ext>
            </a:extLst>
          </p:cNvPr>
          <p:cNvSpPr txBox="1"/>
          <p:nvPr/>
        </p:nvSpPr>
        <p:spPr>
          <a:xfrm>
            <a:off x="10043593" y="5739787"/>
            <a:ext cx="199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Xueqi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Guo, et 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MICCAI 2022</a:t>
            </a:r>
          </a:p>
        </p:txBody>
      </p:sp>
    </p:spTree>
    <p:extLst>
      <p:ext uri="{BB962C8B-B14F-4D97-AF65-F5344CB8AC3E}">
        <p14:creationId xmlns:p14="http://schemas.microsoft.com/office/powerpoint/2010/main" val="27498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42875"/>
            <a:ext cx="8229600" cy="69362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Partial Volume Effect of </a:t>
            </a:r>
            <a:r>
              <a:rPr lang="en-US" b="1" baseline="30000" dirty="0"/>
              <a:t>99m</a:t>
            </a:r>
            <a:r>
              <a:rPr lang="en-US" b="1" dirty="0"/>
              <a:t>Tc-RBC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4560" y="850049"/>
            <a:ext cx="8229600" cy="5157901"/>
          </a:xfrm>
        </p:spPr>
        <p:txBody>
          <a:bodyPr>
            <a:normAutofit/>
          </a:bodyPr>
          <a:lstStyle/>
          <a:p>
            <a:r>
              <a:rPr lang="en-US" dirty="0"/>
              <a:t>Microvasculature – </a:t>
            </a:r>
            <a:r>
              <a:rPr lang="en-US" dirty="0" err="1"/>
              <a:t>Intramyocardial</a:t>
            </a:r>
            <a:r>
              <a:rPr lang="en-US" dirty="0"/>
              <a:t> blood volume</a:t>
            </a:r>
          </a:p>
          <a:p>
            <a:pPr lvl="1"/>
            <a:r>
              <a:rPr lang="en-US" dirty="0"/>
              <a:t>Microcirculation damage precedes contraction/deformation change (EF drop)</a:t>
            </a:r>
          </a:p>
          <a:p>
            <a:pPr lvl="1"/>
            <a:r>
              <a:rPr lang="en-US" dirty="0"/>
              <a:t>Anti-angiogenesis drugs result in </a:t>
            </a:r>
            <a:r>
              <a:rPr lang="en-US" dirty="0" err="1"/>
              <a:t>microvascular</a:t>
            </a:r>
            <a:r>
              <a:rPr lang="en-US" dirty="0"/>
              <a:t> injury</a:t>
            </a:r>
          </a:p>
          <a:p>
            <a:pPr lvl="1"/>
            <a:r>
              <a:rPr lang="en-US" dirty="0"/>
              <a:t>Increasing anti-angiogenesis drugs </a:t>
            </a:r>
          </a:p>
          <a:p>
            <a:pPr>
              <a:defRPr/>
            </a:pPr>
            <a:r>
              <a:rPr lang="en-US" dirty="0"/>
              <a:t>The fraction of myocardium volume that is occupied by blood</a:t>
            </a:r>
          </a:p>
          <a:p>
            <a:pPr>
              <a:defRPr/>
            </a:pPr>
            <a:r>
              <a:rPr lang="en-US" dirty="0"/>
              <a:t>SPECT imaging of </a:t>
            </a:r>
            <a:r>
              <a:rPr lang="en-US" baseline="30000" dirty="0"/>
              <a:t>99m</a:t>
            </a:r>
            <a:r>
              <a:rPr lang="en-US" dirty="0"/>
              <a:t>Tc-labeled red blood cell (RBC)</a:t>
            </a:r>
          </a:p>
          <a:p>
            <a:pPr marL="457200" lvl="1" indent="0" algn="ctr">
              <a:buNone/>
              <a:defRPr/>
            </a:pPr>
            <a:r>
              <a:rPr lang="en-US" dirty="0"/>
              <a:t>IMBV = </a:t>
            </a:r>
            <a:r>
              <a:rPr lang="en-US" dirty="0" err="1"/>
              <a:t>C</a:t>
            </a:r>
            <a:r>
              <a:rPr lang="en-US" baseline="-25000" dirty="0" err="1"/>
              <a:t>Myocardium</a:t>
            </a:r>
            <a:r>
              <a:rPr lang="en-US" dirty="0"/>
              <a:t>/</a:t>
            </a:r>
            <a:r>
              <a:rPr lang="en-US" dirty="0" err="1"/>
              <a:t>C</a:t>
            </a:r>
            <a:r>
              <a:rPr lang="en-US" baseline="-25000" dirty="0" err="1"/>
              <a:t>Blood</a:t>
            </a:r>
            <a:r>
              <a:rPr lang="en-US" baseline="-25000" dirty="0"/>
              <a:t> Pool </a:t>
            </a:r>
          </a:p>
          <a:p>
            <a:pPr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Challenges: High blood pool activity</a:t>
            </a:r>
          </a:p>
          <a:p>
            <a:pPr lvl="1"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Motion</a:t>
            </a:r>
          </a:p>
          <a:p>
            <a:pPr lvl="1"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Partial Volume Effect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8C97817-1341-1642-BFC1-E2CB96E19EC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485" y="4915810"/>
            <a:ext cx="36893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588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E0FC64-08FC-B005-257E-0429546466AC}"/>
              </a:ext>
            </a:extLst>
          </p:cNvPr>
          <p:cNvSpPr txBox="1"/>
          <p:nvPr/>
        </p:nvSpPr>
        <p:spPr>
          <a:xfrm>
            <a:off x="0" y="6443322"/>
            <a:ext cx="4464431" cy="414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ea typeface="DengXian" panose="02010600030101010101" pitchFamily="2" charset="-122"/>
                <a:cs typeface="Calibri" panose="020F0502020204030204" pitchFamily="34" charset="0"/>
              </a:rPr>
              <a:t>H. Xie </a:t>
            </a:r>
            <a:r>
              <a:rPr lang="en-US" sz="1000" i="1" dirty="0">
                <a:effectLst/>
                <a:ea typeface="DengXian" panose="02010600030101010101" pitchFamily="2" charset="-122"/>
                <a:cs typeface="Calibri" panose="020F0502020204030204" pitchFamily="34" charset="0"/>
              </a:rPr>
              <a:t>et al.</a:t>
            </a:r>
            <a:r>
              <a:rPr lang="en-US" sz="1000" dirty="0">
                <a:effectLst/>
                <a:ea typeface="DengXian" panose="02010600030101010101" pitchFamily="2" charset="-122"/>
                <a:cs typeface="Calibri" panose="020F0502020204030204" pitchFamily="34" charset="0"/>
              </a:rPr>
              <a:t>, “Segmentation-free PVC for Cardiac SPECT using a Densely-connected Multi-dimensional Dynamic Network,” </a:t>
            </a:r>
            <a:r>
              <a:rPr lang="en-US" sz="1000" i="1" dirty="0">
                <a:ea typeface="DengXian" panose="02010600030101010101" pitchFamily="2" charset="-122"/>
                <a:cs typeface="Calibri" panose="020F0502020204030204" pitchFamily="34" charset="0"/>
              </a:rPr>
              <a:t>IEEE Trans Med Imaging</a:t>
            </a:r>
            <a:r>
              <a:rPr lang="en-US" sz="1000" i="1" dirty="0">
                <a:effectLst/>
                <a:ea typeface="DengXian" panose="02010600030101010101" pitchFamily="2" charset="-122"/>
                <a:cs typeface="Calibri" panose="020F0502020204030204" pitchFamily="34" charset="0"/>
              </a:rPr>
              <a:t>.</a:t>
            </a:r>
            <a:r>
              <a:rPr lang="en-US" sz="1000" dirty="0">
                <a:effectLst/>
                <a:ea typeface="DengXian" panose="02010600030101010101" pitchFamily="2" charset="-122"/>
                <a:cs typeface="Calibri" panose="020F0502020204030204" pitchFamily="34" charset="0"/>
              </a:rPr>
              <a:t>, 2022</a:t>
            </a:r>
            <a:r>
              <a:rPr lang="en-US" sz="1000" dirty="0">
                <a:ea typeface="DengXian" panose="02010600030101010101" pitchFamily="2" charset="-122"/>
                <a:cs typeface="Calibri" panose="020F0502020204030204" pitchFamily="34" charset="0"/>
              </a:rPr>
              <a:t>.</a:t>
            </a:r>
            <a:endParaRPr lang="en-US" sz="10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4030872-E672-B287-1049-0F6AA019D487}"/>
              </a:ext>
            </a:extLst>
          </p:cNvPr>
          <p:cNvCxnSpPr>
            <a:cxnSpLocks/>
          </p:cNvCxnSpPr>
          <p:nvPr/>
        </p:nvCxnSpPr>
        <p:spPr>
          <a:xfrm>
            <a:off x="2595634" y="2017408"/>
            <a:ext cx="2057816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F2A5198-8D40-B2C8-7656-6E39B63CE432}"/>
              </a:ext>
            </a:extLst>
          </p:cNvPr>
          <p:cNvSpPr txBox="1"/>
          <p:nvPr/>
        </p:nvSpPr>
        <p:spPr>
          <a:xfrm>
            <a:off x="2690869" y="1348065"/>
            <a:ext cx="177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Registration &amp;</a:t>
            </a:r>
          </a:p>
          <a:p>
            <a:r>
              <a:rPr lang="en-US" altLang="zh-CN" dirty="0"/>
              <a:t>Segmentation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1F19B5-335F-6C06-965B-F6AAE2AFE539}"/>
              </a:ext>
            </a:extLst>
          </p:cNvPr>
          <p:cNvGrpSpPr/>
          <p:nvPr/>
        </p:nvGrpSpPr>
        <p:grpSpPr>
          <a:xfrm>
            <a:off x="4699171" y="737609"/>
            <a:ext cx="914400" cy="2353475"/>
            <a:chOff x="4598127" y="1612353"/>
            <a:chExt cx="914400" cy="23534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89D7B4-44A0-0DEA-8FE0-AD744D559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98127" y="1612353"/>
              <a:ext cx="914400" cy="9587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27E0A5B-419F-E43E-F408-E12CE7749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8127" y="3092992"/>
              <a:ext cx="914400" cy="87283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33DA10-2206-6717-6818-A6BF7814BC6E}"/>
                </a:ext>
              </a:extLst>
            </p:cNvPr>
            <p:cNvSpPr txBox="1"/>
            <p:nvPr/>
          </p:nvSpPr>
          <p:spPr>
            <a:xfrm rot="5400000">
              <a:off x="4842769" y="2647361"/>
              <a:ext cx="425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…</a:t>
              </a:r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260BD9-3BE4-9A17-0F62-D1FAEAC06FE6}"/>
              </a:ext>
            </a:extLst>
          </p:cNvPr>
          <p:cNvSpPr txBox="1"/>
          <p:nvPr/>
        </p:nvSpPr>
        <p:spPr>
          <a:xfrm>
            <a:off x="389176" y="3115098"/>
            <a:ext cx="1217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Contrast CT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1F0A29-E8FA-64E6-FE6D-920CE3E4B003}"/>
              </a:ext>
            </a:extLst>
          </p:cNvPr>
          <p:cNvSpPr txBox="1"/>
          <p:nvPr/>
        </p:nvSpPr>
        <p:spPr>
          <a:xfrm>
            <a:off x="1659631" y="3115098"/>
            <a:ext cx="750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SPECT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6078F3-A0AA-EE29-C558-6EABBF709F23}"/>
              </a:ext>
            </a:extLst>
          </p:cNvPr>
          <p:cNvSpPr txBox="1"/>
          <p:nvPr/>
        </p:nvSpPr>
        <p:spPr>
          <a:xfrm>
            <a:off x="4141175" y="3115098"/>
            <a:ext cx="2077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segmented templates</a:t>
            </a:r>
            <a:endParaRPr lang="en-US" sz="14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FE04A6-E039-4DAB-E7C8-B7EBE722A5F7}"/>
              </a:ext>
            </a:extLst>
          </p:cNvPr>
          <p:cNvCxnSpPr>
            <a:cxnSpLocks/>
          </p:cNvCxnSpPr>
          <p:nvPr/>
        </p:nvCxnSpPr>
        <p:spPr>
          <a:xfrm>
            <a:off x="5719834" y="2048333"/>
            <a:ext cx="2057816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1AF85C4-71F8-9A69-08B2-8FAD19A0BA25}"/>
              </a:ext>
            </a:extLst>
          </p:cNvPr>
          <p:cNvSpPr txBox="1"/>
          <p:nvPr/>
        </p:nvSpPr>
        <p:spPr>
          <a:xfrm>
            <a:off x="5805969" y="1327932"/>
            <a:ext cx="1868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Multiply means in each organ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8DE200-01A4-3718-534C-BD52D04DDAA3}"/>
              </a:ext>
            </a:extLst>
          </p:cNvPr>
          <p:cNvGrpSpPr/>
          <p:nvPr/>
        </p:nvGrpSpPr>
        <p:grpSpPr>
          <a:xfrm>
            <a:off x="7974905" y="510160"/>
            <a:ext cx="1253784" cy="2745408"/>
            <a:chOff x="7888598" y="1500317"/>
            <a:chExt cx="1253784" cy="274540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50FEBD6-AED1-7722-84D5-733483B37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88599" y="1500317"/>
              <a:ext cx="1253783" cy="110750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6E14C7-36E8-AAD4-882C-5C5765549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8600" y="2600765"/>
              <a:ext cx="1253782" cy="86570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4E6B1DD-0B82-5683-D644-BBBBF895D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88598" y="3466472"/>
              <a:ext cx="1253783" cy="779253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FBFE037-0DAA-8127-8EF6-812E297EE063}"/>
              </a:ext>
            </a:extLst>
          </p:cNvPr>
          <p:cNvSpPr txBox="1"/>
          <p:nvPr/>
        </p:nvSpPr>
        <p:spPr>
          <a:xfrm>
            <a:off x="7777650" y="3268986"/>
            <a:ext cx="158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SPECT template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97A018-425C-D020-CE3A-13D318B3FFB3}"/>
              </a:ext>
            </a:extLst>
          </p:cNvPr>
          <p:cNvSpPr txBox="1"/>
          <p:nvPr/>
        </p:nvSpPr>
        <p:spPr>
          <a:xfrm>
            <a:off x="10075769" y="3178705"/>
            <a:ext cx="1868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Forward project and recon</a:t>
            </a: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5B9859D-1E40-655A-7988-B1725FA56767}"/>
              </a:ext>
            </a:extLst>
          </p:cNvPr>
          <p:cNvGrpSpPr/>
          <p:nvPr/>
        </p:nvGrpSpPr>
        <p:grpSpPr>
          <a:xfrm>
            <a:off x="7987686" y="3594370"/>
            <a:ext cx="1253783" cy="2523366"/>
            <a:chOff x="7899987" y="3978896"/>
            <a:chExt cx="1253783" cy="252336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4BC9A81-02C4-34D2-AD07-A155E1392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99987" y="3978896"/>
              <a:ext cx="1253783" cy="98738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CA10DEC-F6E8-F154-5673-B94E74462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01042" y="4966285"/>
              <a:ext cx="1252728" cy="73265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21CCB2B-7B68-CDCF-786C-06DE75F77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01042" y="5671220"/>
              <a:ext cx="1252728" cy="831042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9C3B910-B168-5ABA-6E60-91606B497CF5}"/>
              </a:ext>
            </a:extLst>
          </p:cNvPr>
          <p:cNvSpPr txBox="1"/>
          <p:nvPr/>
        </p:nvSpPr>
        <p:spPr>
          <a:xfrm>
            <a:off x="7811505" y="6244888"/>
            <a:ext cx="1550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Recon template</a:t>
            </a:r>
            <a:endParaRPr lang="en-US" sz="1400" dirty="0"/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1E340272-51CC-73C0-769A-C150AF1A1987}"/>
              </a:ext>
            </a:extLst>
          </p:cNvPr>
          <p:cNvCxnSpPr>
            <a:stCxn id="18" idx="3"/>
            <a:endCxn id="24" idx="3"/>
          </p:cNvCxnSpPr>
          <p:nvPr/>
        </p:nvCxnSpPr>
        <p:spPr>
          <a:xfrm>
            <a:off x="9228689" y="2043462"/>
            <a:ext cx="12780" cy="2904625"/>
          </a:xfrm>
          <a:prstGeom prst="curvedConnector3">
            <a:avLst>
              <a:gd name="adj1" fmla="val 6335008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55AD518-6DE7-6C0E-8676-DE2C5A408E30}"/>
              </a:ext>
            </a:extLst>
          </p:cNvPr>
          <p:cNvCxnSpPr>
            <a:cxnSpLocks/>
          </p:cNvCxnSpPr>
          <p:nvPr/>
        </p:nvCxnSpPr>
        <p:spPr>
          <a:xfrm flipH="1">
            <a:off x="5711459" y="4865556"/>
            <a:ext cx="2057816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D20305-12F9-1F9F-8609-EF91C645E29D}"/>
                  </a:ext>
                </a:extLst>
              </p:cNvPr>
              <p:cNvSpPr txBox="1"/>
              <p:nvPr/>
            </p:nvSpPr>
            <p:spPr>
              <a:xfrm>
                <a:off x="5923195" y="4199779"/>
                <a:ext cx="1651093" cy="5725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SPECT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template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Recon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template</m:t>
                          </m:r>
                        </m:den>
                      </m:f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D20305-12F9-1F9F-8609-EF91C645E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195" y="4199779"/>
                <a:ext cx="1651093" cy="5725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F8BFDBD9-7457-0CDB-E275-F010E9854F24}"/>
              </a:ext>
            </a:extLst>
          </p:cNvPr>
          <p:cNvGrpSpPr/>
          <p:nvPr/>
        </p:nvGrpSpPr>
        <p:grpSpPr>
          <a:xfrm>
            <a:off x="4588142" y="3636573"/>
            <a:ext cx="1099099" cy="2523744"/>
            <a:chOff x="4381826" y="3748467"/>
            <a:chExt cx="1255647" cy="298233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ACACA3A-7B30-4EC0-48FC-4F6789F41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84745" y="3748467"/>
              <a:ext cx="1252728" cy="108071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664EF4C-1CCF-07BE-7C30-9F67DD9F7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81826" y="4813941"/>
              <a:ext cx="1252728" cy="107376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17969FB-1A1D-D897-7A01-31E8A3B83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81826" y="5875275"/>
              <a:ext cx="1252728" cy="855522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EF36E62-A183-D774-76D0-30AA1ADD9C51}"/>
              </a:ext>
            </a:extLst>
          </p:cNvPr>
          <p:cNvSpPr txBox="1"/>
          <p:nvPr/>
        </p:nvSpPr>
        <p:spPr>
          <a:xfrm>
            <a:off x="4402922" y="6217245"/>
            <a:ext cx="1686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Correction factor</a:t>
            </a:r>
            <a:endParaRPr lang="en-US" sz="14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CDE6D96-B23D-F688-ADE1-4DD201E83DA9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2595634" y="4992540"/>
            <a:ext cx="1992508" cy="700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2271465-29E7-AE20-8852-257D6036407D}"/>
              </a:ext>
            </a:extLst>
          </p:cNvPr>
          <p:cNvSpPr txBox="1"/>
          <p:nvPr/>
        </p:nvSpPr>
        <p:spPr>
          <a:xfrm>
            <a:off x="2854574" y="4001277"/>
            <a:ext cx="1548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Apply to SPECT &amp; Iterate</a:t>
            </a:r>
            <a:endParaRPr lang="en-US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9D79303-F0E3-CDA8-7726-C33B3D4C8E2C}"/>
              </a:ext>
            </a:extLst>
          </p:cNvPr>
          <p:cNvSpPr/>
          <p:nvPr/>
        </p:nvSpPr>
        <p:spPr>
          <a:xfrm>
            <a:off x="9286820" y="613042"/>
            <a:ext cx="2905180" cy="69916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Iterative-Yang’s (</a:t>
            </a:r>
            <a:r>
              <a:rPr lang="en-US" altLang="zh-CN" dirty="0" err="1">
                <a:solidFill>
                  <a:schemeClr val="tx1"/>
                </a:solidFill>
              </a:rPr>
              <a:t>iY</a:t>
            </a:r>
            <a:r>
              <a:rPr lang="en-US" altLang="zh-CN" dirty="0">
                <a:solidFill>
                  <a:schemeClr val="tx1"/>
                </a:solidFill>
              </a:rPr>
              <a:t>) Method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35AEA8-D9AD-3EB0-92D2-DA52DF6B1634}"/>
              </a:ext>
            </a:extLst>
          </p:cNvPr>
          <p:cNvSpPr txBox="1"/>
          <p:nvPr/>
        </p:nvSpPr>
        <p:spPr>
          <a:xfrm>
            <a:off x="81285" y="387217"/>
            <a:ext cx="3362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30000" dirty="0">
                <a:ea typeface="DengXian" panose="02010600030101010101" pitchFamily="2" charset="-122"/>
                <a:cs typeface="Times New Roman" panose="02020603050405020304" pitchFamily="18" charset="0"/>
              </a:rPr>
              <a:t>99m</a:t>
            </a:r>
            <a:r>
              <a:rPr lang="en-US" sz="18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Tc-labeled red blood cell</a:t>
            </a:r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499EBA2-16EF-2935-8822-978898F9645B}"/>
              </a:ext>
            </a:extLst>
          </p:cNvPr>
          <p:cNvGrpSpPr/>
          <p:nvPr/>
        </p:nvGrpSpPr>
        <p:grpSpPr>
          <a:xfrm>
            <a:off x="566961" y="756549"/>
            <a:ext cx="1869546" cy="2336933"/>
            <a:chOff x="1008449" y="841647"/>
            <a:chExt cx="2194560" cy="274320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FE7F791-467F-82CB-5FC6-CFE57C959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6" t="10711" r="64475" b="52080"/>
            <a:stretch/>
          </p:blipFill>
          <p:spPr>
            <a:xfrm>
              <a:off x="2105729" y="841647"/>
              <a:ext cx="1097280" cy="914400"/>
            </a:xfrm>
            <a:prstGeom prst="rect">
              <a:avLst/>
            </a:prstGeom>
          </p:spPr>
        </p:pic>
        <p:pic>
          <p:nvPicPr>
            <p:cNvPr id="41" name="Picture 40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78399E1F-8E82-E70F-60D5-7551E983ED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96" t="10712" r="14654" b="52079"/>
            <a:stretch/>
          </p:blipFill>
          <p:spPr>
            <a:xfrm>
              <a:off x="1008449" y="841647"/>
              <a:ext cx="1097280" cy="914400"/>
            </a:xfrm>
            <a:prstGeom prst="rect">
              <a:avLst/>
            </a:prstGeom>
          </p:spPr>
        </p:pic>
        <p:pic>
          <p:nvPicPr>
            <p:cNvPr id="42" name="Picture 41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C27DF671-67E7-FAA2-6FFD-08DFD643B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1" t="10274" r="64300" b="52516"/>
            <a:stretch/>
          </p:blipFill>
          <p:spPr>
            <a:xfrm>
              <a:off x="2105729" y="1756047"/>
              <a:ext cx="1097280" cy="914400"/>
            </a:xfrm>
            <a:prstGeom prst="rect">
              <a:avLst/>
            </a:prstGeom>
          </p:spPr>
        </p:pic>
        <p:pic>
          <p:nvPicPr>
            <p:cNvPr id="43" name="Picture 42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4F69D155-0A8D-3241-CF0F-BF332AD244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72" t="10273" r="13679" b="52517"/>
            <a:stretch/>
          </p:blipFill>
          <p:spPr>
            <a:xfrm>
              <a:off x="1008449" y="1756047"/>
              <a:ext cx="1097280" cy="914400"/>
            </a:xfrm>
            <a:prstGeom prst="rect">
              <a:avLst/>
            </a:prstGeom>
          </p:spPr>
        </p:pic>
        <p:pic>
          <p:nvPicPr>
            <p:cNvPr id="44" name="Picture 4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649E648-ED0D-06FE-CCBE-2637D4033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9" t="3827" r="67581" b="58964"/>
            <a:stretch/>
          </p:blipFill>
          <p:spPr>
            <a:xfrm>
              <a:off x="2105729" y="2670447"/>
              <a:ext cx="1097280" cy="914400"/>
            </a:xfrm>
            <a:prstGeom prst="rect">
              <a:avLst/>
            </a:prstGeom>
          </p:spPr>
        </p:pic>
        <p:pic>
          <p:nvPicPr>
            <p:cNvPr id="45" name="Picture 4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A96D344-BAF7-62DB-26DD-DDCE9FDF0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31" t="3826" r="13620" b="58965"/>
            <a:stretch/>
          </p:blipFill>
          <p:spPr>
            <a:xfrm>
              <a:off x="1008449" y="2670447"/>
              <a:ext cx="1097280" cy="91440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0287749-8245-AA2E-ECEE-B9EBF3CB4F1A}"/>
              </a:ext>
            </a:extLst>
          </p:cNvPr>
          <p:cNvGrpSpPr>
            <a:grpSpLocks noChangeAspect="1"/>
          </p:cNvGrpSpPr>
          <p:nvPr/>
        </p:nvGrpSpPr>
        <p:grpSpPr>
          <a:xfrm>
            <a:off x="1676486" y="3746425"/>
            <a:ext cx="936346" cy="2340864"/>
            <a:chOff x="7124973" y="1278075"/>
            <a:chExt cx="1097280" cy="2743200"/>
          </a:xfrm>
        </p:grpSpPr>
        <p:pic>
          <p:nvPicPr>
            <p:cNvPr id="47" name="Picture 46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0A218DCF-5B9D-2F6E-6CD1-21FF2BEAE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6" t="60945" r="64475" b="1846"/>
            <a:stretch/>
          </p:blipFill>
          <p:spPr>
            <a:xfrm>
              <a:off x="7124973" y="1278075"/>
              <a:ext cx="1097280" cy="914400"/>
            </a:xfrm>
            <a:prstGeom prst="rect">
              <a:avLst/>
            </a:prstGeom>
          </p:spPr>
        </p:pic>
        <p:pic>
          <p:nvPicPr>
            <p:cNvPr id="48" name="Picture 4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0D603E4F-BBA1-84CC-1FD0-5513A639F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1" t="58965" r="64300" b="3827"/>
            <a:stretch/>
          </p:blipFill>
          <p:spPr>
            <a:xfrm>
              <a:off x="7124973" y="2192475"/>
              <a:ext cx="1097280" cy="914400"/>
            </a:xfrm>
            <a:prstGeom prst="rect">
              <a:avLst/>
            </a:prstGeom>
          </p:spPr>
        </p:pic>
        <p:pic>
          <p:nvPicPr>
            <p:cNvPr id="49" name="Picture 4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FF1F1CE-6D6B-96D5-9BC3-0E9F1EE9C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9" t="56128" r="65182" b="6663"/>
            <a:stretch/>
          </p:blipFill>
          <p:spPr>
            <a:xfrm>
              <a:off x="7124973" y="3106875"/>
              <a:ext cx="1097280" cy="914400"/>
            </a:xfrm>
            <a:prstGeom prst="rect">
              <a:avLst/>
            </a:prstGeom>
          </p:spPr>
        </p:pic>
      </p:grpSp>
      <p:sp>
        <p:nvSpPr>
          <p:cNvPr id="50" name="Slide Number Placeholder 9">
            <a:extLst>
              <a:ext uri="{FF2B5EF4-FFF2-40B4-BE49-F238E27FC236}">
                <a16:creationId xmlns:a16="http://schemas.microsoft.com/office/drawing/2014/main" id="{23F8E3E2-E179-0CDB-CA09-AB5C10B60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8662" y="5889136"/>
            <a:ext cx="1188720" cy="457200"/>
          </a:xfr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94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336B6A-D211-D0A3-21EC-30AA9A35B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825" y="202031"/>
            <a:ext cx="8613177" cy="3452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97288B-8984-3C45-A7FB-5C554F793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4020"/>
            <a:ext cx="12192000" cy="17936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F91786-EC8B-9549-A3DC-139096B2B906}"/>
              </a:ext>
            </a:extLst>
          </p:cNvPr>
          <p:cNvSpPr/>
          <p:nvPr/>
        </p:nvSpPr>
        <p:spPr>
          <a:xfrm>
            <a:off x="170605" y="411451"/>
            <a:ext cx="23730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Direct PVC using dynamic convolutional network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C4F97-EA10-DF4D-8A83-37FF8EF2F4A4}"/>
              </a:ext>
            </a:extLst>
          </p:cNvPr>
          <p:cNvSpPr txBox="1"/>
          <p:nvPr/>
        </p:nvSpPr>
        <p:spPr>
          <a:xfrm>
            <a:off x="9883176" y="411451"/>
            <a:ext cx="2493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Xie</a:t>
            </a:r>
            <a:r>
              <a:rPr lang="en-US" dirty="0"/>
              <a:t> H, et al. IEEE Tran Med Imaging,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D82CEA-75D2-AF49-863E-C23C79983739}"/>
              </a:ext>
            </a:extLst>
          </p:cNvPr>
          <p:cNvSpPr txBox="1"/>
          <p:nvPr/>
        </p:nvSpPr>
        <p:spPr>
          <a:xfrm>
            <a:off x="1712422" y="3731979"/>
            <a:ext cx="3225339" cy="273904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29852-A618-8342-BBF5-4EF5C2A3DB67}"/>
              </a:ext>
            </a:extLst>
          </p:cNvPr>
          <p:cNvSpPr txBox="1"/>
          <p:nvPr/>
        </p:nvSpPr>
        <p:spPr>
          <a:xfrm>
            <a:off x="5037513" y="3734270"/>
            <a:ext cx="3225339" cy="273904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76659A-8A0E-CF47-A275-60CB22A7643D}"/>
              </a:ext>
            </a:extLst>
          </p:cNvPr>
          <p:cNvSpPr txBox="1"/>
          <p:nvPr/>
        </p:nvSpPr>
        <p:spPr>
          <a:xfrm>
            <a:off x="2759825" y="5818500"/>
            <a:ext cx="139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w/o CTA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314DD-0ED2-B147-BC83-25C204685B02}"/>
              </a:ext>
            </a:extLst>
          </p:cNvPr>
          <p:cNvSpPr txBox="1"/>
          <p:nvPr/>
        </p:nvSpPr>
        <p:spPr>
          <a:xfrm>
            <a:off x="6096000" y="5778805"/>
            <a:ext cx="139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w/ CTA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EAFEBC-6A4C-FE4D-8DA1-AC2FB823B103}"/>
              </a:ext>
            </a:extLst>
          </p:cNvPr>
          <p:cNvSpPr txBox="1"/>
          <p:nvPr/>
        </p:nvSpPr>
        <p:spPr>
          <a:xfrm>
            <a:off x="8551487" y="5643857"/>
            <a:ext cx="139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Ground truth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7391CB-B9C0-A84C-8EDB-D835A7D30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626" y="500500"/>
            <a:ext cx="983402" cy="132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79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2"/>
          <p:cNvSpPr txBox="1"/>
          <p:nvPr/>
        </p:nvSpPr>
        <p:spPr>
          <a:xfrm>
            <a:off x="186800" y="152226"/>
            <a:ext cx="11818400" cy="3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Motion Estimation from Low-Count PET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19" name="Google Shape;51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385" y="648613"/>
            <a:ext cx="10816065" cy="59625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8D3A3A-7C6B-C249-86D6-8087E80C4A7D}"/>
              </a:ext>
            </a:extLst>
          </p:cNvPr>
          <p:cNvSpPr txBox="1"/>
          <p:nvPr/>
        </p:nvSpPr>
        <p:spPr>
          <a:xfrm>
            <a:off x="7581787" y="6474876"/>
            <a:ext cx="4594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Zhou B, et al. MICCAI 2020, IEEE TMI 2021</a:t>
            </a:r>
          </a:p>
        </p:txBody>
      </p:sp>
    </p:spTree>
    <p:extLst>
      <p:ext uri="{BB962C8B-B14F-4D97-AF65-F5344CB8AC3E}">
        <p14:creationId xmlns:p14="http://schemas.microsoft.com/office/powerpoint/2010/main" val="3206681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8ECA02-36A6-E24E-8935-A52A30DAC3A9}"/>
              </a:ext>
            </a:extLst>
          </p:cNvPr>
          <p:cNvSpPr txBox="1"/>
          <p:nvPr/>
        </p:nvSpPr>
        <p:spPr>
          <a:xfrm>
            <a:off x="2770568" y="289853"/>
            <a:ext cx="6194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Positron Range</a:t>
            </a:r>
          </a:p>
        </p:txBody>
      </p:sp>
      <p:pic>
        <p:nvPicPr>
          <p:cNvPr id="21" name="Picture 4" descr="Positron emission and annihilation. All radiotracers suitable for PET... |  Download Scientific Diagram">
            <a:extLst>
              <a:ext uri="{FF2B5EF4-FFF2-40B4-BE49-F238E27FC236}">
                <a16:creationId xmlns:a16="http://schemas.microsoft.com/office/drawing/2014/main" id="{A15A0AC0-89EA-1047-AFA3-7E6020E4C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04" y="1038986"/>
            <a:ext cx="5168329" cy="304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hart, scatter chart&#10;&#10;Description automatically generated">
            <a:extLst>
              <a:ext uri="{FF2B5EF4-FFF2-40B4-BE49-F238E27FC236}">
                <a16:creationId xmlns:a16="http://schemas.microsoft.com/office/drawing/2014/main" id="{293C67A3-991B-0941-BDFB-53A80747B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43" y="4204902"/>
            <a:ext cx="2381984" cy="2114662"/>
          </a:xfrm>
          <a:prstGeom prst="rect">
            <a:avLst/>
          </a:prstGeom>
        </p:spPr>
      </p:pic>
      <p:pic>
        <p:nvPicPr>
          <p:cNvPr id="23" name="Picture 22" descr="Chart, scatter chart&#10;&#10;Description automatically generated">
            <a:extLst>
              <a:ext uri="{FF2B5EF4-FFF2-40B4-BE49-F238E27FC236}">
                <a16:creationId xmlns:a16="http://schemas.microsoft.com/office/drawing/2014/main" id="{E11F2D54-5B13-3647-A4E3-5C557C3CF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50" y="4228630"/>
            <a:ext cx="2381983" cy="20789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E2260E-DB1F-FC40-A63B-C8C1588F5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195" y="1038985"/>
            <a:ext cx="6308914" cy="55291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39692B-F9D4-6643-AC5E-35A88E1D4A15}"/>
              </a:ext>
            </a:extLst>
          </p:cNvPr>
          <p:cNvSpPr txBox="1"/>
          <p:nvPr/>
        </p:nvSpPr>
        <p:spPr>
          <a:xfrm>
            <a:off x="693679" y="6324807"/>
            <a:ext cx="1824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Rb-82 (~2.6 mm)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4CCCBE-708D-A544-96A1-00AD3916AAFA}"/>
              </a:ext>
            </a:extLst>
          </p:cNvPr>
          <p:cNvSpPr txBox="1"/>
          <p:nvPr/>
        </p:nvSpPr>
        <p:spPr>
          <a:xfrm>
            <a:off x="3284203" y="6324807"/>
            <a:ext cx="169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F-18 (~0.7 mm)</a:t>
            </a:r>
          </a:p>
        </p:txBody>
      </p:sp>
    </p:spTree>
    <p:extLst>
      <p:ext uri="{BB962C8B-B14F-4D97-AF65-F5344CB8AC3E}">
        <p14:creationId xmlns:p14="http://schemas.microsoft.com/office/powerpoint/2010/main" val="2409804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A11437B-47D8-C417-93FD-1D5D5A5A7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t="3999" r="57535" b="62668"/>
          <a:stretch/>
        </p:blipFill>
        <p:spPr>
          <a:xfrm>
            <a:off x="1590175" y="802354"/>
            <a:ext cx="2286000" cy="228600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93C96C-92A3-980A-2927-0A9E83BD0B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7" t="4000" r="8371" b="62667"/>
          <a:stretch/>
        </p:blipFill>
        <p:spPr>
          <a:xfrm>
            <a:off x="6486690" y="795251"/>
            <a:ext cx="2286000" cy="228600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CBCF36C-3235-2AA7-CE45-5EE60B7A0C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1" t="54881" r="57577" b="11786"/>
          <a:stretch/>
        </p:blipFill>
        <p:spPr>
          <a:xfrm>
            <a:off x="1590175" y="3837505"/>
            <a:ext cx="2286000" cy="2286000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8292A11-9E67-AC95-5D1C-E99D33BD4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4" t="54933" r="8394" b="11734"/>
          <a:stretch/>
        </p:blipFill>
        <p:spPr>
          <a:xfrm>
            <a:off x="6486690" y="3837505"/>
            <a:ext cx="2286000" cy="2286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2CF279-3783-0471-3477-2FDD9E661A28}"/>
              </a:ext>
            </a:extLst>
          </p:cNvPr>
          <p:cNvSpPr txBox="1"/>
          <p:nvPr/>
        </p:nvSpPr>
        <p:spPr>
          <a:xfrm>
            <a:off x="6484275" y="3087793"/>
            <a:ext cx="2395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Network for Positron Range Correction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E517AB-6B0D-F66A-CADE-1D5B8FE0502C}"/>
              </a:ext>
            </a:extLst>
          </p:cNvPr>
          <p:cNvSpPr txBox="1"/>
          <p:nvPr/>
        </p:nvSpPr>
        <p:spPr>
          <a:xfrm>
            <a:off x="446261" y="1659469"/>
            <a:ext cx="1143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2-min static frame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6B08E6-D017-89B3-5F67-D44DDCE6AF10}"/>
              </a:ext>
            </a:extLst>
          </p:cNvPr>
          <p:cNvSpPr txBox="1"/>
          <p:nvPr/>
        </p:nvSpPr>
        <p:spPr>
          <a:xfrm>
            <a:off x="446261" y="4657340"/>
            <a:ext cx="1271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20-s dynamic frame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FAA08C-7C64-4FC3-37F2-D2C83CDED564}"/>
              </a:ext>
            </a:extLst>
          </p:cNvPr>
          <p:cNvCxnSpPr>
            <a:cxnSpLocks/>
          </p:cNvCxnSpPr>
          <p:nvPr/>
        </p:nvCxnSpPr>
        <p:spPr>
          <a:xfrm flipH="1" flipV="1">
            <a:off x="8047580" y="1794954"/>
            <a:ext cx="302182" cy="2865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C86BC26-836A-2C46-9F6C-FDF3C00B31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t="51988" r="58109" b="14679"/>
          <a:stretch/>
        </p:blipFill>
        <p:spPr>
          <a:xfrm>
            <a:off x="8940040" y="3837505"/>
            <a:ext cx="2286000" cy="22860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F8DE25-F8A8-A743-A4DC-8CE06AED6801}"/>
              </a:ext>
            </a:extLst>
          </p:cNvPr>
          <p:cNvCxnSpPr>
            <a:cxnSpLocks/>
          </p:cNvCxnSpPr>
          <p:nvPr/>
        </p:nvCxnSpPr>
        <p:spPr>
          <a:xfrm flipH="1" flipV="1">
            <a:off x="10450039" y="4689026"/>
            <a:ext cx="302182" cy="2865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FCE6288-2B9C-CC48-AB41-675F3F1D7ACC}"/>
              </a:ext>
            </a:extLst>
          </p:cNvPr>
          <p:cNvSpPr txBox="1"/>
          <p:nvPr/>
        </p:nvSpPr>
        <p:spPr>
          <a:xfrm>
            <a:off x="6484275" y="6215726"/>
            <a:ext cx="2395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Network for Positron Range Correction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66E290-B277-A74C-B57A-B17B2F71FF49}"/>
              </a:ext>
            </a:extLst>
          </p:cNvPr>
          <p:cNvSpPr txBox="1"/>
          <p:nvPr/>
        </p:nvSpPr>
        <p:spPr>
          <a:xfrm>
            <a:off x="8940041" y="6215726"/>
            <a:ext cx="3154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Network combining Positron Range Correction and denoising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4E9D51-7533-8A40-9D1B-1346E4B88C09}"/>
              </a:ext>
            </a:extLst>
          </p:cNvPr>
          <p:cNvSpPr txBox="1"/>
          <p:nvPr/>
        </p:nvSpPr>
        <p:spPr>
          <a:xfrm>
            <a:off x="3758296" y="87294"/>
            <a:ext cx="4918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Rb-82 Cardiac PET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7BB9D7-57B1-DE4C-9E48-1AE1A89A4570}"/>
              </a:ext>
            </a:extLst>
          </p:cNvPr>
          <p:cNvSpPr txBox="1"/>
          <p:nvPr/>
        </p:nvSpPr>
        <p:spPr>
          <a:xfrm>
            <a:off x="0" y="6488668"/>
            <a:ext cx="256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Xie</a:t>
            </a:r>
            <a:r>
              <a:rPr lang="en-US" dirty="0"/>
              <a:t> H. et al. SNMMI 2023</a:t>
            </a:r>
          </a:p>
        </p:txBody>
      </p:sp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E1C07128-4EC0-B54E-93F9-72792D5869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t="5332" r="57535" b="61335"/>
          <a:stretch/>
        </p:blipFill>
        <p:spPr>
          <a:xfrm>
            <a:off x="4041110" y="785423"/>
            <a:ext cx="2286000" cy="228600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5BFAE3F-264C-104B-A685-1F70EEA00495}"/>
              </a:ext>
            </a:extLst>
          </p:cNvPr>
          <p:cNvCxnSpPr>
            <a:cxnSpLocks/>
          </p:cNvCxnSpPr>
          <p:nvPr/>
        </p:nvCxnSpPr>
        <p:spPr>
          <a:xfrm flipH="1" flipV="1">
            <a:off x="5525396" y="1802543"/>
            <a:ext cx="302182" cy="2865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6352F18-029E-FC42-8EF1-64B9ADF0739E}"/>
              </a:ext>
            </a:extLst>
          </p:cNvPr>
          <p:cNvSpPr txBox="1"/>
          <p:nvPr/>
        </p:nvSpPr>
        <p:spPr>
          <a:xfrm>
            <a:off x="4318537" y="3084914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Richardson-lucy</a:t>
            </a:r>
            <a:endParaRPr lang="en-US" dirty="0"/>
          </a:p>
        </p:txBody>
      </p:sp>
      <p:pic>
        <p:nvPicPr>
          <p:cNvPr id="25" name="Picture 2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AA68E78-7589-2342-9C48-16AAB62BCA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6" t="52000" r="7862" b="14667"/>
          <a:stretch/>
        </p:blipFill>
        <p:spPr>
          <a:xfrm>
            <a:off x="4033340" y="3837505"/>
            <a:ext cx="2286000" cy="2286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F983445-B15A-1F48-B9C9-A7D0A4D15391}"/>
              </a:ext>
            </a:extLst>
          </p:cNvPr>
          <p:cNvSpPr txBox="1"/>
          <p:nvPr/>
        </p:nvSpPr>
        <p:spPr>
          <a:xfrm>
            <a:off x="4318537" y="6298414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Richardson-lucy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05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/>
      <p:bldP spid="21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A794B-238F-B94F-BA72-793EA65F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48" y="174681"/>
            <a:ext cx="10972800" cy="60823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DE521-BE82-2445-9E16-2EF4060D4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52" y="882870"/>
            <a:ext cx="11831393" cy="5700492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Attenuation correction </a:t>
            </a:r>
            <a:endParaRPr lang="en-US" sz="2000" dirty="0"/>
          </a:p>
          <a:p>
            <a:pPr lvl="1"/>
            <a:r>
              <a:rPr lang="en-US" sz="2400" dirty="0"/>
              <a:t>Examples in cardiac SPECT – address the needs of SPECT-only scanners without CT</a:t>
            </a:r>
            <a:endParaRPr lang="en-US" sz="1600" dirty="0"/>
          </a:p>
          <a:p>
            <a:pPr lvl="1"/>
            <a:r>
              <a:rPr lang="en-US" sz="2400" dirty="0"/>
              <a:t>Examples in PET: CT-less correction for dose reduction</a:t>
            </a:r>
            <a:endParaRPr lang="en-US" sz="1600" dirty="0"/>
          </a:p>
          <a:p>
            <a:r>
              <a:rPr lang="en-US" sz="2400" dirty="0"/>
              <a:t>Scatter correction</a:t>
            </a:r>
          </a:p>
          <a:p>
            <a:pPr lvl="1"/>
            <a:r>
              <a:rPr lang="en-US" sz="2400" dirty="0"/>
              <a:t>Speed up</a:t>
            </a:r>
          </a:p>
          <a:p>
            <a:r>
              <a:rPr lang="en-US" sz="2400" dirty="0"/>
              <a:t>Motion correction </a:t>
            </a:r>
            <a:endParaRPr lang="en-US" sz="2000" dirty="0"/>
          </a:p>
          <a:p>
            <a:pPr lvl="1"/>
            <a:r>
              <a:rPr lang="en-US" sz="2400" dirty="0"/>
              <a:t>Example of biology-informed AI models taking tracer kinetics into account for </a:t>
            </a:r>
            <a:r>
              <a:rPr lang="en-US" sz="2400" dirty="0" err="1"/>
              <a:t>wholebody</a:t>
            </a:r>
            <a:r>
              <a:rPr lang="en-US" sz="2400" dirty="0"/>
              <a:t> dynamic PET</a:t>
            </a:r>
            <a:endParaRPr lang="en-US" sz="1600" dirty="0"/>
          </a:p>
          <a:p>
            <a:r>
              <a:rPr lang="en-US" sz="2400" dirty="0"/>
              <a:t>Partial volume correction</a:t>
            </a:r>
            <a:endParaRPr lang="en-US" sz="2000" dirty="0"/>
          </a:p>
          <a:p>
            <a:pPr lvl="1"/>
            <a:r>
              <a:rPr lang="en-US" sz="2400" dirty="0"/>
              <a:t>Example of cardiac SPECT/CT: using AI to address the unavailability of CT and contrast-CT angiography</a:t>
            </a:r>
            <a:endParaRPr lang="en-US" sz="1600" dirty="0"/>
          </a:p>
          <a:p>
            <a:r>
              <a:rPr lang="en-US" sz="2400" dirty="0"/>
              <a:t>Impact of noise reduction on data correction</a:t>
            </a:r>
            <a:endParaRPr lang="en-US" sz="2000" dirty="0"/>
          </a:p>
          <a:p>
            <a:pPr lvl="1"/>
            <a:r>
              <a:rPr lang="en-US" sz="2400" dirty="0"/>
              <a:t>Example of noise reduction to facilitate motion vector estimation for PET motion correction</a:t>
            </a:r>
            <a:endParaRPr lang="en-US" sz="1600" dirty="0"/>
          </a:p>
          <a:p>
            <a:pPr lvl="1"/>
            <a:r>
              <a:rPr lang="en-US" sz="2400" dirty="0"/>
              <a:t>Example of noise reduction to facilitate positron range correction for Rb-82 cardiac PET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26486-0710-2A4F-84DC-EB139B665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E372-0626-2842-8F90-F95181A270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61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1EA1A-A387-7B4A-9CD1-EDD17E875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E372-0626-2842-8F90-F95181A2701B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419395-9261-1444-A6BA-824F21B3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2557"/>
            <a:ext cx="10972800" cy="679901"/>
          </a:xfrm>
        </p:spPr>
        <p:txBody>
          <a:bodyPr>
            <a:noAutofit/>
          </a:bodyPr>
          <a:lstStyle/>
          <a:p>
            <a:r>
              <a:rPr lang="en-US" sz="3500" b="1" dirty="0"/>
              <a:t>Acknowledgement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48E6D9-A1F2-0147-BF9E-56872D0E0B1E}"/>
              </a:ext>
            </a:extLst>
          </p:cNvPr>
          <p:cNvSpPr/>
          <p:nvPr/>
        </p:nvSpPr>
        <p:spPr>
          <a:xfrm>
            <a:off x="3072536" y="1316594"/>
            <a:ext cx="90091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charset="0"/>
                <a:ea typeface="等线" charset="-122"/>
                <a:cs typeface="Times New Roman" charset="0"/>
              </a:rPr>
              <a:t>R01EB025468</a:t>
            </a:r>
            <a:r>
              <a:rPr lang="en-US" sz="2800" dirty="0"/>
              <a:t> 		R01CA224140</a:t>
            </a:r>
            <a:endParaRPr lang="en-US" sz="2800" dirty="0">
              <a:latin typeface="Calibri" charset="0"/>
              <a:ea typeface="等线" charset="-122"/>
              <a:cs typeface="Times New Roman" charset="0"/>
            </a:endParaRPr>
          </a:p>
          <a:p>
            <a:r>
              <a:rPr lang="en-US" sz="2800" dirty="0">
                <a:effectLst/>
                <a:latin typeface="Calibri" charset="0"/>
                <a:ea typeface="等线" charset="-122"/>
                <a:cs typeface="Times New Roman" charset="0"/>
              </a:rPr>
              <a:t>R01</a:t>
            </a:r>
            <a:r>
              <a:rPr lang="en-US" sz="2800" dirty="0">
                <a:latin typeface="Calibri" charset="0"/>
                <a:ea typeface="等线" charset="-122"/>
                <a:cs typeface="Times New Roman" charset="0"/>
              </a:rPr>
              <a:t>HL154345  		</a:t>
            </a:r>
            <a:r>
              <a:rPr lang="en-US" sz="2800" dirty="0">
                <a:effectLst/>
              </a:rPr>
              <a:t>R01HL123949</a:t>
            </a:r>
          </a:p>
          <a:p>
            <a:pPr algn="ctr"/>
            <a:endParaRPr lang="en-US" sz="2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D891C-6798-8F41-862A-F498A3B1F0DD}"/>
              </a:ext>
            </a:extLst>
          </p:cNvPr>
          <p:cNvSpPr txBox="1">
            <a:spLocks/>
          </p:cNvSpPr>
          <p:nvPr/>
        </p:nvSpPr>
        <p:spPr>
          <a:xfrm>
            <a:off x="436180" y="3109860"/>
            <a:ext cx="10972800" cy="1569660"/>
          </a:xfrm>
          <a:prstGeom prst="rect">
            <a:avLst/>
          </a:prstGeom>
        </p:spPr>
        <p:txBody>
          <a:bodyPr vert="horz" lIns="250802" tIns="125401" rIns="250802" bIns="125401" rtlCol="0" anchor="ctr">
            <a:normAutofit fontScale="97500"/>
          </a:bodyPr>
          <a:lstStyle>
            <a:lvl1pPr algn="ctr" defTabSz="522545" rtl="0" eaLnBrk="1" latinLnBrk="0" hangingPunct="1">
              <a:spcBef>
                <a:spcPct val="0"/>
              </a:spcBef>
              <a:buNone/>
              <a:defRPr sz="504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35395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3FD5A-D2F8-6846-84FD-8ADAF75B8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F8B4E-F19F-2A45-956B-C28EF29AF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824" y="1212686"/>
            <a:ext cx="10972800" cy="496284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Attenuation correction </a:t>
            </a:r>
          </a:p>
          <a:p>
            <a:r>
              <a:rPr lang="en-US" dirty="0"/>
              <a:t>Scatter Correction</a:t>
            </a:r>
          </a:p>
          <a:p>
            <a:r>
              <a:rPr lang="en-US" dirty="0"/>
              <a:t>Motion correction </a:t>
            </a:r>
          </a:p>
          <a:p>
            <a:r>
              <a:rPr lang="en-US" dirty="0"/>
              <a:t>Partial volume correction </a:t>
            </a:r>
          </a:p>
          <a:p>
            <a:r>
              <a:rPr lang="en-US" dirty="0"/>
              <a:t>Impact of noise reduction on data correction</a:t>
            </a:r>
          </a:p>
          <a:p>
            <a:pPr lvl="1"/>
            <a:r>
              <a:rPr lang="en-US" sz="3200" dirty="0"/>
              <a:t>PET motion correction</a:t>
            </a:r>
          </a:p>
          <a:p>
            <a:pPr lvl="1"/>
            <a:r>
              <a:rPr lang="en-US" sz="3200" dirty="0"/>
              <a:t>Positron range correction for Rb-82 cardiac PET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946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A9954-00BB-8747-8B48-3A302CD9C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GAN for SPECT Attenuation Map Generation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131A1B-2924-4241-B612-9F67D793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863" y="1426908"/>
            <a:ext cx="8772145" cy="4626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6C3E3B-CFEE-B24A-8374-D30DB220E1D9}"/>
              </a:ext>
            </a:extLst>
          </p:cNvPr>
          <p:cNvSpPr txBox="1"/>
          <p:nvPr/>
        </p:nvSpPr>
        <p:spPr>
          <a:xfrm>
            <a:off x="5032800" y="6519446"/>
            <a:ext cx="5709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L. Shi, et al. EJNMMI, Vol. 47 Issue 10, p2383-2395, 2020</a:t>
            </a:r>
          </a:p>
        </p:txBody>
      </p:sp>
    </p:spTree>
    <p:extLst>
      <p:ext uri="{BB962C8B-B14F-4D97-AF65-F5344CB8AC3E}">
        <p14:creationId xmlns:p14="http://schemas.microsoft.com/office/powerpoint/2010/main" val="2181238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1BE16B-1B7A-3B4F-B559-437901C3ECF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25561" y="1066800"/>
            <a:ext cx="8625693" cy="54526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B1F7D8-278D-8A42-B381-C3BCFD461295}"/>
              </a:ext>
            </a:extLst>
          </p:cNvPr>
          <p:cNvSpPr txBox="1"/>
          <p:nvPr/>
        </p:nvSpPr>
        <p:spPr>
          <a:xfrm>
            <a:off x="5032800" y="6519446"/>
            <a:ext cx="5709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L. Shi, et al. EJNMMI, Vol. 47 Issue 10, p2383-2395, 2020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9F78FB-180C-F248-8AAC-2095B4B78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CT-less SPECT Attenuation Map Generation</a:t>
            </a:r>
          </a:p>
        </p:txBody>
      </p:sp>
    </p:spTree>
    <p:extLst>
      <p:ext uri="{BB962C8B-B14F-4D97-AF65-F5344CB8AC3E}">
        <p14:creationId xmlns:p14="http://schemas.microsoft.com/office/powerpoint/2010/main" val="3801831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84519-6006-6D4F-AA4A-02BD919A1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BBA8A-EEC4-8649-8613-8CFFEB291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A718F4-35E0-A04E-9083-4BF051441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330" y="854765"/>
            <a:ext cx="7953348" cy="5337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BFD47B-D1FD-8547-99BF-A82364E54A3C}"/>
              </a:ext>
            </a:extLst>
          </p:cNvPr>
          <p:cNvSpPr txBox="1"/>
          <p:nvPr/>
        </p:nvSpPr>
        <p:spPr>
          <a:xfrm>
            <a:off x="1822330" y="148799"/>
            <a:ext cx="85473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Improvement of Diagnostic Accuracy using Direct DL-AC 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E2FD75-2CF3-5D41-8542-BD5B4199231C}"/>
              </a:ext>
            </a:extLst>
          </p:cNvPr>
          <p:cNvSpPr/>
          <p:nvPr/>
        </p:nvSpPr>
        <p:spPr>
          <a:xfrm>
            <a:off x="6036658" y="6339869"/>
            <a:ext cx="5979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Shanbhag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A, et al. Journal of Nuclear Medicine, 2022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964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151BFB-CC6E-4D9C-BC2C-9205395E7D8B}"/>
              </a:ext>
            </a:extLst>
          </p:cNvPr>
          <p:cNvPicPr/>
          <p:nvPr/>
        </p:nvPicPr>
        <p:blipFill rotWithShape="1">
          <a:blip r:embed="rId3"/>
          <a:srcRect l="1160" r="-1"/>
          <a:stretch/>
        </p:blipFill>
        <p:spPr bwMode="auto">
          <a:xfrm>
            <a:off x="5197763" y="120562"/>
            <a:ext cx="6798861" cy="37869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599" y="766893"/>
            <a:ext cx="4655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“Physics-Informed” Attenuation map generation from MLAA PET using Deep Learning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96399" y="5103092"/>
            <a:ext cx="28956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Luyao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Shi, et al. </a:t>
            </a:r>
            <a:r>
              <a:rPr lang="en-US" sz="1400" dirty="0"/>
              <a:t>A Novel Loss Function Incorporating Imaging Acquisition Physics for PET Attenuation Map Generation Using Deep Learning. MICCAI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29AA15-688B-004A-A34C-819AB4D31B4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28599" y="3968502"/>
            <a:ext cx="8839200" cy="276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12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B82AF5-56CE-4C9D-942A-DDD277259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528" y="6519059"/>
            <a:ext cx="2324079" cy="17160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6ECD0F-1AB1-4984-AB76-6378E9B0EFC0}"/>
              </a:ext>
            </a:extLst>
          </p:cNvPr>
          <p:cNvCxnSpPr>
            <a:cxnSpLocks/>
          </p:cNvCxnSpPr>
          <p:nvPr/>
        </p:nvCxnSpPr>
        <p:spPr>
          <a:xfrm>
            <a:off x="0" y="638354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F671626-969C-4340-92EF-F29C57C9C56F}"/>
              </a:ext>
            </a:extLst>
          </p:cNvPr>
          <p:cNvSpPr txBox="1"/>
          <p:nvPr/>
        </p:nvSpPr>
        <p:spPr>
          <a:xfrm>
            <a:off x="0" y="846161"/>
            <a:ext cx="6208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i="1" dirty="0"/>
              <a:t>From whole-body </a:t>
            </a:r>
            <a:r>
              <a:rPr lang="en-US" sz="1400" i="1" baseline="30000" dirty="0"/>
              <a:t>18</a:t>
            </a:r>
            <a:r>
              <a:rPr lang="en-US" sz="1400" i="1" dirty="0"/>
              <a:t>F-FDG PET</a:t>
            </a:r>
            <a:r>
              <a:rPr lang="en-US" sz="1400" i="1" baseline="-25000" dirty="0"/>
              <a:t>NAC</a:t>
            </a:r>
            <a:r>
              <a:rPr lang="en-US" sz="1400" i="1" dirty="0"/>
              <a:t> to PETCT-ASC (joint attenuation and scatter correction) using ResNet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A6E304-F693-4987-B2DF-2EC7F8F1A735}"/>
              </a:ext>
            </a:extLst>
          </p:cNvPr>
          <p:cNvSpPr txBox="1"/>
          <p:nvPr/>
        </p:nvSpPr>
        <p:spPr>
          <a:xfrm>
            <a:off x="207627" y="6396335"/>
            <a:ext cx="8709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rgbClr val="222222"/>
                </a:solidFill>
                <a:effectLst/>
              </a:rPr>
              <a:t>Shiri, Isaac, et al. "Deep-JASC: joint attenuation and scatter correction in whole-body 18F-FDG PET using a deep residual network." European journal of nuclear medicine and molecular imaging 47.11 (2020): 2533-2548.</a:t>
            </a:r>
            <a:endParaRPr lang="en-US" sz="12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0DB81-272E-40F7-B2B5-CB4886239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20" y="1709125"/>
            <a:ext cx="6085992" cy="3175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EFD87D-CB49-4C4D-A030-3D52F6DB191B}"/>
              </a:ext>
            </a:extLst>
          </p:cNvPr>
          <p:cNvSpPr txBox="1"/>
          <p:nvPr/>
        </p:nvSpPr>
        <p:spPr>
          <a:xfrm>
            <a:off x="207627" y="5282559"/>
            <a:ext cx="5513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(A) Architecture of the deep residual network (Deep-JASC). (B) The training of the network was repeated three times. 2D successive slices (DL-2DS), 3D slices (DL-3DS) and 3D patches (DL-3DP).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444A7C-8FF6-4A80-B0CC-B91A4FFC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29"/>
          <a:stretch/>
        </p:blipFill>
        <p:spPr>
          <a:xfrm>
            <a:off x="6133703" y="846160"/>
            <a:ext cx="6175732" cy="54586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1C1B64C-5217-1144-82F8-7C9423132E82}"/>
              </a:ext>
            </a:extLst>
          </p:cNvPr>
          <p:cNvSpPr/>
          <p:nvPr/>
        </p:nvSpPr>
        <p:spPr>
          <a:xfrm>
            <a:off x="0" y="0"/>
            <a:ext cx="12192000" cy="75580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/>
              <a:t>Direct Prediction of </a:t>
            </a:r>
            <a:r>
              <a:rPr lang="en-US" altLang="zh-CN" sz="2800" b="1" dirty="0" err="1">
                <a:solidFill>
                  <a:srgbClr val="FFFF00"/>
                </a:solidFill>
              </a:rPr>
              <a:t>Attenuation&amp;Scatter</a:t>
            </a:r>
            <a:r>
              <a:rPr lang="en-US" altLang="zh-CN" sz="2800" b="1" dirty="0" err="1"/>
              <a:t>-Corrected</a:t>
            </a:r>
            <a:r>
              <a:rPr lang="en-US" altLang="zh-CN" sz="2800" b="1" dirty="0"/>
              <a:t> PET from Uncorrected PET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528B5-DA93-0E47-9A65-D8893320F969}"/>
              </a:ext>
            </a:extLst>
          </p:cNvPr>
          <p:cNvSpPr/>
          <p:nvPr/>
        </p:nvSpPr>
        <p:spPr>
          <a:xfrm>
            <a:off x="6616691" y="1608594"/>
            <a:ext cx="3425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E32BD7-0AD5-F744-8CD6-85980F0EB172}"/>
              </a:ext>
            </a:extLst>
          </p:cNvPr>
          <p:cNvSpPr/>
          <p:nvPr/>
        </p:nvSpPr>
        <p:spPr>
          <a:xfrm>
            <a:off x="8075828" y="1617609"/>
            <a:ext cx="5008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CTAC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78A117-FCE9-1E44-91FE-B1323A44A2A4}"/>
              </a:ext>
            </a:extLst>
          </p:cNvPr>
          <p:cNvSpPr/>
          <p:nvPr/>
        </p:nvSpPr>
        <p:spPr>
          <a:xfrm>
            <a:off x="9380655" y="1613163"/>
            <a:ext cx="454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NAC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A788E8-F9E6-8044-9656-FC79AE509365}"/>
              </a:ext>
            </a:extLst>
          </p:cNvPr>
          <p:cNvSpPr/>
          <p:nvPr/>
        </p:nvSpPr>
        <p:spPr>
          <a:xfrm>
            <a:off x="6096000" y="3491680"/>
            <a:ext cx="10839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Deep Learning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F9D267-D286-D44F-A5A5-23A1DF2A9EE1}"/>
              </a:ext>
            </a:extLst>
          </p:cNvPr>
          <p:cNvSpPr/>
          <p:nvPr/>
        </p:nvSpPr>
        <p:spPr>
          <a:xfrm>
            <a:off x="6133702" y="2666058"/>
            <a:ext cx="4917157" cy="19282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811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EB828D-17E6-BB41-A91A-9FA086F9E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904"/>
          <a:stretch/>
        </p:blipFill>
        <p:spPr>
          <a:xfrm>
            <a:off x="6889897" y="0"/>
            <a:ext cx="4901609" cy="69432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5CC5D9-39C5-DB47-BB5C-DD17DCC8A4C4}"/>
              </a:ext>
            </a:extLst>
          </p:cNvPr>
          <p:cNvSpPr/>
          <p:nvPr/>
        </p:nvSpPr>
        <p:spPr>
          <a:xfrm>
            <a:off x="443023" y="6482681"/>
            <a:ext cx="63299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Xiang H, et al. EJNMMI2020; 47(13):2956–67.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988E6-E756-C244-BF90-D16A5536A907}"/>
              </a:ext>
            </a:extLst>
          </p:cNvPr>
          <p:cNvSpPr txBox="1"/>
          <p:nvPr/>
        </p:nvSpPr>
        <p:spPr>
          <a:xfrm>
            <a:off x="1042815" y="5566326"/>
            <a:ext cx="98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~40 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7F5614-9179-474C-B367-26E5C548706E}"/>
              </a:ext>
            </a:extLst>
          </p:cNvPr>
          <p:cNvSpPr txBox="1"/>
          <p:nvPr/>
        </p:nvSpPr>
        <p:spPr>
          <a:xfrm>
            <a:off x="956868" y="4142968"/>
            <a:ext cx="98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~40 min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847176-FB1B-1C44-9A21-614782AA5C27}"/>
              </a:ext>
            </a:extLst>
          </p:cNvPr>
          <p:cNvSpPr txBox="1"/>
          <p:nvPr/>
        </p:nvSpPr>
        <p:spPr>
          <a:xfrm>
            <a:off x="822251" y="175264"/>
            <a:ext cx="5571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Deep Learning Scatter Estimation for Y-90 SPECT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A994EF-D0A8-3F47-BB88-29769D68E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23" y="594195"/>
            <a:ext cx="3580937" cy="16809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5F033-3930-2949-8F4A-F1E543797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868"/>
          <a:stretch/>
        </p:blipFill>
        <p:spPr>
          <a:xfrm>
            <a:off x="2117589" y="2017711"/>
            <a:ext cx="438415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53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altLang="zh-CN" dirty="0">
                <a:latin typeface="Georgia" panose="02040502050405020303" pitchFamily="18" charset="0"/>
                <a:ea typeface="+mn-ea"/>
                <a:cs typeface="+mn-cs"/>
              </a:rPr>
              <a:t>Problem: Body motion in dynamic</a:t>
            </a:r>
            <a:r>
              <a:rPr lang="zh-CN" altLang="en-US" dirty="0"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en-US" dirty="0">
                <a:latin typeface="Georgia" panose="02040502050405020303" pitchFamily="18" charset="0"/>
                <a:ea typeface="+mn-ea"/>
                <a:cs typeface="+mn-cs"/>
              </a:rPr>
              <a:t>PET hinders accurate parametric image estimation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3810F-8887-D54E-BC53-B012B97F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57600" y="20341167"/>
            <a:ext cx="8534400" cy="1168400"/>
          </a:xfrm>
          <a:prstGeom prst="rect">
            <a:avLst/>
          </a:prstGeom>
        </p:spPr>
        <p:txBody>
          <a:bodyPr vert="horz" lIns="334403" tIns="167201" rIns="334403" bIns="167201" rtlCol="0" anchor="ctr"/>
          <a:lstStyle>
            <a:defPPr>
              <a:defRPr lang="en-US"/>
            </a:defPPr>
            <a:lvl1pPr marL="0" algn="r" defTabSz="1671969" rtl="0" eaLnBrk="1" latinLnBrk="0" hangingPunct="1">
              <a:defRPr sz="4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71969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343938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15907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687877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59846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031815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703783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375752" algn="l" defTabSz="1671969" rtl="0" eaLnBrk="1" latinLnBrk="0" hangingPunct="1">
              <a:defRPr sz="6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671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1E372-0626-2842-8F90-F95181A2701B}" type="slidenum"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16719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N" sz="44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E9DB67-7D48-8046-BB09-D1A6F5C62DD6}"/>
              </a:ext>
            </a:extLst>
          </p:cNvPr>
          <p:cNvGrpSpPr/>
          <p:nvPr/>
        </p:nvGrpSpPr>
        <p:grpSpPr>
          <a:xfrm>
            <a:off x="2198165" y="1224279"/>
            <a:ext cx="3628664" cy="5141845"/>
            <a:chOff x="2736838" y="3591933"/>
            <a:chExt cx="8708793" cy="12340429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8F8BF68-6643-F448-BD65-B5D347CC75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25286" t="10221" r="20203" b="12529"/>
            <a:stretch/>
          </p:blipFill>
          <p:spPr bwMode="auto">
            <a:xfrm>
              <a:off x="2736838" y="3591933"/>
              <a:ext cx="8708793" cy="1234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54AC6D7-A197-584D-B993-6896EBCFFFDD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4531361"/>
              <a:ext cx="533400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F623F2C-83A4-0446-BF57-6B449F820097}"/>
                </a:ext>
              </a:extLst>
            </p:cNvPr>
            <p:cNvCxnSpPr>
              <a:cxnSpLocks/>
            </p:cNvCxnSpPr>
            <p:nvPr/>
          </p:nvCxnSpPr>
          <p:spPr>
            <a:xfrm>
              <a:off x="5125453" y="8581993"/>
              <a:ext cx="437147" cy="289291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AA5AF0C-9A25-9E4F-91FB-8BB06287A6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2348" y="8008754"/>
              <a:ext cx="220579" cy="441691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FD0B89F-B55B-5547-97E0-055791C79E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80002" y="12755969"/>
              <a:ext cx="449369" cy="447085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1F3565F-5694-3549-BA36-4BD04EF0C877}"/>
                </a:ext>
              </a:extLst>
            </p:cNvPr>
            <p:cNvCxnSpPr>
              <a:cxnSpLocks/>
            </p:cNvCxnSpPr>
            <p:nvPr/>
          </p:nvCxnSpPr>
          <p:spPr>
            <a:xfrm>
              <a:off x="3481138" y="13058409"/>
              <a:ext cx="437147" cy="289291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A153278-8406-574D-90F2-8E0A0A6F8E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62637" y="11152102"/>
              <a:ext cx="429125" cy="350054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9BDBE71-72AD-CF4C-8323-BB1A64AC3CC5}"/>
              </a:ext>
            </a:extLst>
          </p:cNvPr>
          <p:cNvGrpSpPr/>
          <p:nvPr/>
        </p:nvGrpSpPr>
        <p:grpSpPr>
          <a:xfrm>
            <a:off x="6822086" y="2364215"/>
            <a:ext cx="3833989" cy="2414916"/>
            <a:chOff x="5101598" y="2138032"/>
            <a:chExt cx="1684004" cy="106070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D90BFC5-41F8-5C4E-B5F6-E72DB48AD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01598" y="2138032"/>
              <a:ext cx="1684004" cy="1060704"/>
            </a:xfrm>
            <a:prstGeom prst="rect">
              <a:avLst/>
            </a:prstGeom>
            <a:solidFill>
              <a:srgbClr val="FF0000"/>
            </a:solidFill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6BC03F7-1213-CB40-8682-E9ECE65E56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7509" y="2963513"/>
              <a:ext cx="47257" cy="4572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9412FA6-9967-C84B-838C-B03096CEEC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40389" y="2800139"/>
              <a:ext cx="47257" cy="4572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9929EB9-EA6D-1449-BD4C-70FB542087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81104" y="2645524"/>
              <a:ext cx="47257" cy="4572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E09081B-BF94-C041-8892-E526915AF1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07983" y="2311476"/>
              <a:ext cx="47257" cy="4572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3F73604-CE68-014C-91DA-66F266D8FC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36100" y="2225854"/>
              <a:ext cx="47257" cy="4572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0790687-1898-1F45-AC9A-E6FF54F7AB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35212" y="2248936"/>
              <a:ext cx="47257" cy="4572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E43B495-0310-4345-BD40-F4F91C159A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4346" y="2473793"/>
              <a:ext cx="47257" cy="4572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CF1499E-9AC4-6F43-BBBC-0E745CCF93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12123" y="2486158"/>
              <a:ext cx="47257" cy="4572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F1533BD-61E4-5F48-BCB4-B1820659B2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61218" y="2504624"/>
              <a:ext cx="47257" cy="4572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13D6054-EFF4-DF4F-9786-8170390CE5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8127" y="2409824"/>
              <a:ext cx="47257" cy="4572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3A436FF-C43A-0C41-AC45-49258B66F1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58653" y="2407456"/>
              <a:ext cx="47257" cy="4572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83FB3DD-2A87-5446-928A-00A8ABD676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82095" y="2403235"/>
              <a:ext cx="47257" cy="4572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8D31E40-4BE4-FB4F-8EB7-1E8FC96F360F}"/>
              </a:ext>
            </a:extLst>
          </p:cNvPr>
          <p:cNvCxnSpPr>
            <a:cxnSpLocks/>
          </p:cNvCxnSpPr>
          <p:nvPr/>
        </p:nvCxnSpPr>
        <p:spPr>
          <a:xfrm>
            <a:off x="4267641" y="3519627"/>
            <a:ext cx="269219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06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heme1">
  <a:themeElements>
    <a:clrScheme name="YSM New Brand">
      <a:dk1>
        <a:srgbClr val="000000"/>
      </a:dk1>
      <a:lt1>
        <a:srgbClr val="FFFFFF"/>
      </a:lt1>
      <a:dk2>
        <a:srgbClr val="585858"/>
      </a:dk2>
      <a:lt2>
        <a:srgbClr val="C2C0C0"/>
      </a:lt2>
      <a:accent1>
        <a:srgbClr val="467FCC"/>
      </a:accent1>
      <a:accent2>
        <a:srgbClr val="55A51C"/>
      </a:accent2>
      <a:accent3>
        <a:srgbClr val="80CDE9"/>
      </a:accent3>
      <a:accent4>
        <a:srgbClr val="A098E4"/>
      </a:accent4>
      <a:accent5>
        <a:srgbClr val="F7941D"/>
      </a:accent5>
      <a:accent6>
        <a:srgbClr val="004DA4"/>
      </a:accent6>
      <a:hlink>
        <a:srgbClr val="467FCC"/>
      </a:hlink>
      <a:folHlink>
        <a:srgbClr val="C4DF9B"/>
      </a:folHlink>
    </a:clrScheme>
    <a:fontScheme name="2_New_Blue_YSM_2">
      <a:majorFont>
        <a:latin typeface="Georgia"/>
        <a:ea typeface="Gulim"/>
        <a:cs typeface="Gulim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ew_Blue_YSM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D9A2AB4C-94D6-4823-B1D0-3AD89A1379A7}" vid="{65637EB0-B3BA-4376-A9EA-270832F426D5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ontent Slides">
  <a:themeElements>
    <a:clrScheme name="YSM New Brand">
      <a:dk1>
        <a:srgbClr val="000000"/>
      </a:dk1>
      <a:lt1>
        <a:srgbClr val="FFFFFF"/>
      </a:lt1>
      <a:dk2>
        <a:srgbClr val="585858"/>
      </a:dk2>
      <a:lt2>
        <a:srgbClr val="C2C0C0"/>
      </a:lt2>
      <a:accent1>
        <a:srgbClr val="467FCC"/>
      </a:accent1>
      <a:accent2>
        <a:srgbClr val="55A51C"/>
      </a:accent2>
      <a:accent3>
        <a:srgbClr val="80CDE9"/>
      </a:accent3>
      <a:accent4>
        <a:srgbClr val="A098E4"/>
      </a:accent4>
      <a:accent5>
        <a:srgbClr val="F7941D"/>
      </a:accent5>
      <a:accent6>
        <a:srgbClr val="004DA4"/>
      </a:accent6>
      <a:hlink>
        <a:srgbClr val="467FCC"/>
      </a:hlink>
      <a:folHlink>
        <a:srgbClr val="C4DF9B"/>
      </a:folHlink>
    </a:clrScheme>
    <a:fontScheme name="2_New_Blue_YSM_2">
      <a:majorFont>
        <a:latin typeface="Georgia"/>
        <a:ea typeface="Gulim"/>
        <a:cs typeface="Gulim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/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ew_Blue_YSM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YSM_New_Brand_PPT_Template-06162010_tcm24-47873_tcm24-284-32" id="{A02F77CC-AB59-1A49-ADAB-FBBAF856102B}" vid="{EF196F49-F389-D943-B84B-5FD17AD6C0E2}"/>
    </a:ext>
  </a:extLst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16118</TotalTime>
  <Words>718</Words>
  <Application>Microsoft Office PowerPoint</Application>
  <PresentationFormat>Widescreen</PresentationFormat>
  <Paragraphs>138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等线</vt:lpstr>
      <vt:lpstr>等线</vt:lpstr>
      <vt:lpstr>Gulim</vt:lpstr>
      <vt:lpstr>MS PGothic</vt:lpstr>
      <vt:lpstr>MS PGothic</vt:lpstr>
      <vt:lpstr>宋体</vt:lpstr>
      <vt:lpstr>Arial</vt:lpstr>
      <vt:lpstr>Calibri</vt:lpstr>
      <vt:lpstr>Calibri Light</vt:lpstr>
      <vt:lpstr>Cambria Math</vt:lpstr>
      <vt:lpstr>Georgia</vt:lpstr>
      <vt:lpstr>Helvetica</vt:lpstr>
      <vt:lpstr>Times New Roman</vt:lpstr>
      <vt:lpstr>Wingdings</vt:lpstr>
      <vt:lpstr>1_Theme1</vt:lpstr>
      <vt:lpstr>6_Office Theme</vt:lpstr>
      <vt:lpstr>2_Office Theme</vt:lpstr>
      <vt:lpstr>5_Office Theme</vt:lpstr>
      <vt:lpstr>7_Office Theme</vt:lpstr>
      <vt:lpstr>Content Slides</vt:lpstr>
      <vt:lpstr>Simple Light</vt:lpstr>
      <vt:lpstr>1_Office Theme</vt:lpstr>
      <vt:lpstr>Deep Learning for Data Corrections in PET and SPECT</vt:lpstr>
      <vt:lpstr>Outline</vt:lpstr>
      <vt:lpstr>Using GAN for SPECT Attenuation Map Generation</vt:lpstr>
      <vt:lpstr>CT-less SPECT Attenuation Map Generation</vt:lpstr>
      <vt:lpstr>PowerPoint Presentation</vt:lpstr>
      <vt:lpstr>PowerPoint Presentation</vt:lpstr>
      <vt:lpstr>PowerPoint Presentation</vt:lpstr>
      <vt:lpstr>PowerPoint Presentation</vt:lpstr>
      <vt:lpstr>Problem: Body motion in dynamic PET hinders accurate parametric image estimation</vt:lpstr>
      <vt:lpstr>“Biology-Informed” Network: Jointly optimize kinetic parameter estimation and motion estimation</vt:lpstr>
      <vt:lpstr>Results showed improved frame alignment and further decrease in parametric model fitting error</vt:lpstr>
      <vt:lpstr>Partial Volume Effect of 99mTc-RBC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Acknowledgement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 Liu</dc:creator>
  <cp:lastModifiedBy>Stephanie Tysor</cp:lastModifiedBy>
  <cp:revision>96</cp:revision>
  <cp:lastPrinted>2019-07-15T19:58:14Z</cp:lastPrinted>
  <dcterms:created xsi:type="dcterms:W3CDTF">2019-04-26T17:28:20Z</dcterms:created>
  <dcterms:modified xsi:type="dcterms:W3CDTF">2023-03-17T09:04:23Z</dcterms:modified>
</cp:coreProperties>
</file>