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981" r:id="rId3"/>
    <p:sldId id="698" r:id="rId4"/>
    <p:sldId id="699" r:id="rId5"/>
    <p:sldId id="839" r:id="rId6"/>
    <p:sldId id="978" r:id="rId7"/>
    <p:sldId id="841" r:id="rId8"/>
    <p:sldId id="977" r:id="rId9"/>
    <p:sldId id="840" r:id="rId10"/>
    <p:sldId id="976" r:id="rId11"/>
    <p:sldId id="702" r:id="rId12"/>
    <p:sldId id="979" r:id="rId13"/>
    <p:sldId id="315" r:id="rId14"/>
  </p:sldIdLst>
  <p:sldSz cx="9144000" cy="6858000" type="screen4x3"/>
  <p:notesSz cx="7102475" cy="9388475"/>
  <p:embeddedFontLst>
    <p:embeddedFont>
      <p:font typeface="ＭＳ Ｐゴシック" panose="020B0600070205080204" pitchFamily="34" charset="-128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52C"/>
    <a:srgbClr val="0F274B"/>
    <a:srgbClr val="0C0AA2"/>
    <a:srgbClr val="007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5" autoAdjust="0"/>
    <p:restoredTop sz="91185" autoAdjust="0"/>
  </p:normalViewPr>
  <p:slideViewPr>
    <p:cSldViewPr snapToGrid="0" snapToObjects="1">
      <p:cViewPr varScale="1">
        <p:scale>
          <a:sx n="81" d="100"/>
          <a:sy n="81" d="100"/>
        </p:scale>
        <p:origin x="102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65466-9CE3-CF4B-8636-72705CB3F1C7}" type="datetime1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A3B09-DA4F-4A4E-B6B6-5C948B420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47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A744EFD-68AB-B340-B8FF-E6935B323542}" type="datetime1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9FC7BC5-1272-C644-A22B-81405242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1072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C7BC5-1272-C644-A22B-814052423D63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7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42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533BF-1B93-2A43-BA34-0F3A82D7F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0871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7D88D-1B35-A843-BA46-506AB4A875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9440" y="1622502"/>
            <a:ext cx="8065120" cy="1456996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D91200-3642-8946-A772-E48D2472F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22056" y="508223"/>
            <a:ext cx="839561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93048A-A103-8740-9E4D-A13D62CF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46" y="-10745"/>
            <a:ext cx="7886700" cy="1325563"/>
          </a:xfrm>
        </p:spPr>
        <p:txBody>
          <a:bodyPr>
            <a:normAutofit/>
          </a:bodyPr>
          <a:lstStyle>
            <a:lvl1pPr>
              <a:defRPr sz="33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CFA31AA8-C387-164B-869F-B0075C511E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9406" y="3603158"/>
            <a:ext cx="2916937" cy="2495747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17" name="Picture Placeholder 37">
            <a:extLst>
              <a:ext uri="{FF2B5EF4-FFF2-40B4-BE49-F238E27FC236}">
                <a16:creationId xmlns:a16="http://schemas.microsoft.com/office/drawing/2014/main" id="{9B1F4115-3B6A-C147-B3F0-135C7ECD40C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115758" y="3603158"/>
            <a:ext cx="2916937" cy="2495747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5E9C8FEA-E368-2E47-8707-A1899F1C96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32241" y="3603158"/>
            <a:ext cx="2916937" cy="2495747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4116352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3" pos="432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5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9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5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3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9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6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96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20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7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C4892-1E99-494D-9057-AF630D1CB24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E2DEF-232E-EF48-ABA4-9E13E45D4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9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14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galen.oneil@nist.gov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30.jpeg"/><Relationship Id="rId10" Type="http://schemas.openxmlformats.org/officeDocument/2006/relationships/image" Target="../media/image5.png"/><Relationship Id="rId4" Type="http://schemas.openxmlformats.org/officeDocument/2006/relationships/image" Target="../media/image29.jpg"/><Relationship Id="rId9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png"/><Relationship Id="rId5" Type="http://schemas.openxmlformats.org/officeDocument/2006/relationships/hyperlink" Target="mailto:galen.oneil@nist.gov" TargetMode="Externa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4" Type="http://schemas.openxmlformats.org/officeDocument/2006/relationships/image" Target="../media/image10.emf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image" Target="../media/image6.jpeg"/><Relationship Id="rId10" Type="http://schemas.openxmlformats.org/officeDocument/2006/relationships/image" Target="../media/image5.png"/><Relationship Id="rId4" Type="http://schemas.openxmlformats.org/officeDocument/2006/relationships/image" Target="../media/image10.emf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jpeg"/><Relationship Id="rId5" Type="http://schemas.openxmlformats.org/officeDocument/2006/relationships/image" Target="../media/image20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jpeg"/><Relationship Id="rId5" Type="http://schemas.openxmlformats.org/officeDocument/2006/relationships/image" Target="../media/image20.png"/><Relationship Id="rId4" Type="http://schemas.openxmlformats.org/officeDocument/2006/relationships/image" Target="../media/image10.emf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image" Target="../media/image23.jpe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NIST Boulder, Colorado, campus aerial view">
            <a:extLst>
              <a:ext uri="{FF2B5EF4-FFF2-40B4-BE49-F238E27FC236}">
                <a16:creationId xmlns:a16="http://schemas.microsoft.com/office/drawing/2014/main" id="{B500DC19-C140-D889-74D2-9D12FEAF6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51927" y="152399"/>
            <a:ext cx="8537903" cy="159912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5400" b="0" dirty="0">
                <a:cs typeface="Tahoma"/>
              </a:rPr>
              <a:t>Superconducting Sensors for Radiation Measurements</a:t>
            </a:r>
            <a:br>
              <a:rPr lang="en-US" sz="5400" b="0" dirty="0">
                <a:cs typeface="Tahoma"/>
              </a:rPr>
            </a:br>
            <a:endParaRPr lang="en-US" sz="5400" b="0" dirty="0">
              <a:cs typeface="Tahoma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6406714"/>
            <a:ext cx="9157512" cy="493902"/>
          </a:xfrm>
          <a:prstGeom prst="rect">
            <a:avLst/>
          </a:prstGeom>
          <a:solidFill>
            <a:srgbClr val="0F274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Picture 5" descr="Screen Shot 2015-04-02 at 6.31.5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433622"/>
            <a:ext cx="1196431" cy="45426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ED1C8FA4-6EFE-A74D-F4E5-6FB136D4D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bg1">
              <a:alpha val="36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Galen O’Neil</a:t>
            </a:r>
          </a:p>
          <a:p>
            <a:r>
              <a:rPr lang="en-US" dirty="0">
                <a:solidFill>
                  <a:schemeClr val="tx1"/>
                </a:solidFill>
              </a:rPr>
              <a:t>National Institute of Standards and Technology, Boulder, CO</a:t>
            </a:r>
          </a:p>
          <a:p>
            <a:r>
              <a:rPr lang="en-US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galen.oneil@nist.gov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Quantum Sensors Group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25B3D78-70CD-45B3-AB65-110D2AE64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9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42"/>
    </mc:Choice>
    <mc:Fallback xmlns="">
      <p:transition spd="slow" advTm="34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9D4747-54C3-45F0-B171-202D29826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2818" y="1178084"/>
            <a:ext cx="8065120" cy="631297"/>
          </a:xfrm>
        </p:spPr>
        <p:txBody>
          <a:bodyPr/>
          <a:lstStyle/>
          <a:p>
            <a:r>
              <a:rPr lang="en-US" b="1" i="1" dirty="0">
                <a:solidFill>
                  <a:srgbClr val="091528"/>
                </a:solidFill>
              </a:rPr>
              <a:t>NIST is redefining how we measure the becquerel (decays/s).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B9E7A2-0B03-4CD7-9203-D2B7D4F0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Redefining Radioactivity 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31EBD-768C-423E-BD4D-792A3DE4FA1B}"/>
              </a:ext>
            </a:extLst>
          </p:cNvPr>
          <p:cNvSpPr txBox="1"/>
          <p:nvPr/>
        </p:nvSpPr>
        <p:spPr>
          <a:xfrm>
            <a:off x="333755" y="4539803"/>
            <a:ext cx="25223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solidFill>
                  <a:srgbClr val="153966"/>
                </a:solidFill>
              </a:rPr>
              <a:t>Deposit SI linked mass of sample liquid with radioisotopes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B8F112-62C2-42B8-A6ED-9B9AA874F0DE}"/>
                  </a:ext>
                </a:extLst>
              </p:cNvPr>
              <p:cNvSpPr txBox="1"/>
              <p:nvPr/>
            </p:nvSpPr>
            <p:spPr>
              <a:xfrm>
                <a:off x="3249268" y="4579437"/>
                <a:ext cx="267021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500" b="1" i="1" smtClean="0">
                        <a:solidFill>
                          <a:srgbClr val="153966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l-GR" sz="1500" b="1" i="1" smtClean="0">
                        <a:solidFill>
                          <a:srgbClr val="153966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1500" b="1" i="1" dirty="0">
                    <a:solidFill>
                      <a:srgbClr val="153966"/>
                    </a:solidFill>
                  </a:rPr>
                  <a:t> spectroscopy with 100% quantum efficiency for </a:t>
                </a:r>
                <a14:m>
                  <m:oMath xmlns:m="http://schemas.openxmlformats.org/officeDocument/2006/math">
                    <m:r>
                      <a:rPr lang="en-US" sz="1500" b="1" i="1" smtClean="0">
                        <a:solidFill>
                          <a:srgbClr val="1539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500" b="1" i="1" dirty="0">
                    <a:solidFill>
                      <a:srgbClr val="153966"/>
                    </a:solidFill>
                  </a:rPr>
                  <a:t> decays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B8F112-62C2-42B8-A6ED-9B9AA874F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268" y="4579437"/>
                <a:ext cx="2670214" cy="784830"/>
              </a:xfrm>
              <a:prstGeom prst="rect">
                <a:avLst/>
              </a:prstGeom>
              <a:blipFill>
                <a:blip r:embed="rId4"/>
                <a:stretch>
                  <a:fillRect t="-1550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41DCBBB-55AD-4CCF-B5C4-E583D95D62BE}"/>
              </a:ext>
            </a:extLst>
          </p:cNvPr>
          <p:cNvSpPr txBox="1"/>
          <p:nvPr/>
        </p:nvSpPr>
        <p:spPr>
          <a:xfrm>
            <a:off x="6191305" y="4691831"/>
            <a:ext cx="25223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solidFill>
                  <a:srgbClr val="153966"/>
                </a:solidFill>
              </a:rPr>
              <a:t>Result: SI traceable </a:t>
            </a:r>
            <a:r>
              <a:rPr lang="en-US" sz="1500" b="1" i="1" dirty="0" err="1">
                <a:solidFill>
                  <a:srgbClr val="153966"/>
                </a:solidFill>
              </a:rPr>
              <a:t>Bq</a:t>
            </a:r>
            <a:r>
              <a:rPr lang="en-US" sz="1500" b="1" i="1" dirty="0">
                <a:solidFill>
                  <a:srgbClr val="153966"/>
                </a:solidFill>
              </a:rPr>
              <a:t>/g of sample liquid for EVERY radioisotope  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0B06FE02-0D93-490B-AE14-0DE5BC28707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" y="1628429"/>
            <a:ext cx="9130308" cy="2911374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779455A-CFB6-254A-3D9E-13C03378AA58}"/>
              </a:ext>
            </a:extLst>
          </p:cNvPr>
          <p:cNvSpPr txBox="1">
            <a:spLocks/>
          </p:cNvSpPr>
          <p:nvPr/>
        </p:nvSpPr>
        <p:spPr>
          <a:xfrm>
            <a:off x="2161511" y="5516295"/>
            <a:ext cx="4834669" cy="916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91528"/>
                </a:solidFill>
              </a:rPr>
              <a:t>Future of medical isotope standards.</a:t>
            </a:r>
          </a:p>
          <a:p>
            <a:r>
              <a:rPr lang="en-US" i="1" dirty="0">
                <a:solidFill>
                  <a:srgbClr val="091528"/>
                </a:solidFill>
              </a:rPr>
              <a:t>Want challenging test cases.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1A75C8D-AD1F-1CFA-23CE-C49224F02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28"/>
    </mc:Choice>
    <mc:Fallback xmlns="">
      <p:transition spd="slow" advTm="7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rved Right Arrow 23"/>
          <p:cNvSpPr/>
          <p:nvPr/>
        </p:nvSpPr>
        <p:spPr>
          <a:xfrm>
            <a:off x="3233982" y="1485205"/>
            <a:ext cx="405062" cy="1192854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Right Arrow 24"/>
          <p:cNvSpPr/>
          <p:nvPr/>
        </p:nvSpPr>
        <p:spPr>
          <a:xfrm rot="10800000">
            <a:off x="5415517" y="1413167"/>
            <a:ext cx="405062" cy="1264891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35173" y="859185"/>
            <a:ext cx="2715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Coordinated team effort:</a:t>
            </a:r>
          </a:p>
          <a:p>
            <a:endParaRPr lang="en-US" b="1" dirty="0"/>
          </a:p>
          <a:p>
            <a:r>
              <a:rPr lang="en-US" dirty="0"/>
              <a:t>	applications</a:t>
            </a:r>
          </a:p>
          <a:p>
            <a:r>
              <a:rPr lang="en-US" dirty="0"/>
              <a:t>	fabrication</a:t>
            </a:r>
          </a:p>
          <a:p>
            <a:r>
              <a:rPr lang="en-US" dirty="0"/>
              <a:t>	electronics</a:t>
            </a:r>
          </a:p>
          <a:p>
            <a:r>
              <a:rPr lang="en-US" dirty="0"/>
              <a:t>	cryogenics</a:t>
            </a:r>
          </a:p>
          <a:p>
            <a:r>
              <a:rPr lang="en-US" dirty="0"/>
              <a:t>	</a:t>
            </a:r>
          </a:p>
        </p:txBody>
      </p:sp>
      <p:pic>
        <p:nvPicPr>
          <p:cNvPr id="39" name="Picture 38" descr="nist_logo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506481"/>
            <a:ext cx="1193252" cy="357977"/>
          </a:xfrm>
          <a:prstGeom prst="rect">
            <a:avLst/>
          </a:prstGeom>
        </p:spPr>
      </p:pic>
      <p:sp>
        <p:nvSpPr>
          <p:cNvPr id="4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12775"/>
          </a:xfrm>
          <a:solidFill>
            <a:srgbClr val="0F274B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NIST Superconducting Sensors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2032" y="566499"/>
            <a:ext cx="868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NIST: advancing measurement capabilities for science, technology, industry, and security</a:t>
            </a:r>
          </a:p>
        </p:txBody>
      </p:sp>
      <p:pic>
        <p:nvPicPr>
          <p:cNvPr id="2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6F2BE4D-2F72-16A6-7CB5-B3913D411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9141" y="2952948"/>
            <a:ext cx="8889884" cy="314850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00C004-F19E-CBFC-EF30-EAEEA83620B6}"/>
              </a:ext>
            </a:extLst>
          </p:cNvPr>
          <p:cNvSpPr txBox="1"/>
          <p:nvPr/>
        </p:nvSpPr>
        <p:spPr>
          <a:xfrm>
            <a:off x="7144878" y="2622039"/>
            <a:ext cx="1471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gamma-ray TES</a:t>
            </a:r>
          </a:p>
        </p:txBody>
      </p:sp>
      <p:pic>
        <p:nvPicPr>
          <p:cNvPr id="4" name="Picture 114">
            <a:extLst>
              <a:ext uri="{FF2B5EF4-FFF2-40B4-BE49-F238E27FC236}">
                <a16:creationId xmlns:a16="http://schemas.microsoft.com/office/drawing/2014/main" id="{35A79993-D57E-291A-074E-2BBC301AD8D3}"/>
              </a:ext>
            </a:extLst>
          </p:cNvPr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0902" y="1212031"/>
            <a:ext cx="2103440" cy="14100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6" descr="image3.jpg">
            <a:extLst>
              <a:ext uri="{FF2B5EF4-FFF2-40B4-BE49-F238E27FC236}">
                <a16:creationId xmlns:a16="http://schemas.microsoft.com/office/drawing/2014/main" id="{B8B44A36-58F8-435C-4DA8-01F67CDE8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2" y="1041921"/>
            <a:ext cx="2119313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ight Arrow 25">
            <a:extLst>
              <a:ext uri="{FF2B5EF4-FFF2-40B4-BE49-F238E27FC236}">
                <a16:creationId xmlns:a16="http://schemas.microsoft.com/office/drawing/2014/main" id="{3EA1A04B-6429-C900-474A-C944B166D29E}"/>
              </a:ext>
            </a:extLst>
          </p:cNvPr>
          <p:cNvSpPr/>
          <p:nvPr/>
        </p:nvSpPr>
        <p:spPr>
          <a:xfrm>
            <a:off x="5954350" y="1834366"/>
            <a:ext cx="725026" cy="301332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26">
            <a:extLst>
              <a:ext uri="{FF2B5EF4-FFF2-40B4-BE49-F238E27FC236}">
                <a16:creationId xmlns:a16="http://schemas.microsoft.com/office/drawing/2014/main" id="{2D9DA1D4-8846-A395-9508-59431A21D35B}"/>
              </a:ext>
            </a:extLst>
          </p:cNvPr>
          <p:cNvSpPr/>
          <p:nvPr/>
        </p:nvSpPr>
        <p:spPr>
          <a:xfrm rot="10800000">
            <a:off x="2438115" y="1836100"/>
            <a:ext cx="725026" cy="301332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3EA3DF9F-5AE4-E4E1-08DE-E8AC5B64FB85}"/>
              </a:ext>
            </a:extLst>
          </p:cNvPr>
          <p:cNvSpPr>
            <a:spLocks/>
          </p:cNvSpPr>
          <p:nvPr/>
        </p:nvSpPr>
        <p:spPr bwMode="auto">
          <a:xfrm>
            <a:off x="302271" y="2588891"/>
            <a:ext cx="2089074" cy="558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/>
          <a:lstStyle/>
          <a:p>
            <a:pPr algn="ctr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CMB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polarimeter</a:t>
            </a:r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83BBF4B-DCB9-B64C-58A9-76639F011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1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40"/>
    </mc:Choice>
    <mc:Fallback xmlns="">
      <p:transition spd="slow" advTm="27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13147627175_eba67c69d6_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47" y="1779881"/>
            <a:ext cx="2619537" cy="196465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625"/>
                    </a14:imgEffect>
                    <a14:imgEffect>
                      <a14:brightnessContrast bright="4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9" y="879855"/>
            <a:ext cx="3956428" cy="5856500"/>
          </a:xfrm>
          <a:prstGeom prst="rect">
            <a:avLst/>
          </a:prstGeom>
        </p:spPr>
      </p:pic>
      <p:pic>
        <p:nvPicPr>
          <p:cNvPr id="122" name="Picture 4" descr="dense  partial perp.JPEG                                       0004BFF7Macintosh HD                   B8D71FE2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3317" y="664085"/>
            <a:ext cx="1314876" cy="1380618"/>
          </a:xfrm>
          <a:prstGeom prst="rect">
            <a:avLst/>
          </a:prstGeom>
          <a:noFill/>
        </p:spPr>
      </p:pic>
      <p:sp>
        <p:nvSpPr>
          <p:cNvPr id="98" name="TextBox 97"/>
          <p:cNvSpPr txBox="1"/>
          <p:nvPr/>
        </p:nvSpPr>
        <p:spPr>
          <a:xfrm>
            <a:off x="5170891" y="4340227"/>
            <a:ext cx="4205022" cy="1201381"/>
          </a:xfrm>
          <a:prstGeom prst="rect">
            <a:avLst/>
          </a:prstGeom>
          <a:noFill/>
        </p:spPr>
        <p:txBody>
          <a:bodyPr wrap="square" lIns="92482" tIns="46241" rIns="92482" bIns="46241" rtlCol="0">
            <a:spAutoFit/>
          </a:bodyPr>
          <a:lstStyle/>
          <a:p>
            <a:pPr marL="462412" indent="-462412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compact 50 mK refrigerator</a:t>
            </a:r>
          </a:p>
          <a:p>
            <a:pPr marL="462412" indent="-462412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no liquid cryogens</a:t>
            </a:r>
          </a:p>
          <a:p>
            <a:pPr marL="462412" indent="-462412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pulse tube cooled adiabatic demagnetization refrigerator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04108" y="1225826"/>
            <a:ext cx="0" cy="447260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204108" y="3366870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1 m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5760772" y="5731565"/>
            <a:ext cx="303670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commercially available system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cryogenics made easy</a:t>
            </a:r>
          </a:p>
        </p:txBody>
      </p:sp>
      <p:pic>
        <p:nvPicPr>
          <p:cNvPr id="106" name="Picture 105" descr="xray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82375">
            <a:off x="3898266" y="5653794"/>
            <a:ext cx="1392484" cy="538764"/>
          </a:xfrm>
          <a:prstGeom prst="rect">
            <a:avLst/>
          </a:prstGeom>
        </p:spPr>
      </p:pic>
      <p:sp>
        <p:nvSpPr>
          <p:cNvPr id="230" name="TextBox 229"/>
          <p:cNvSpPr txBox="1"/>
          <p:nvPr/>
        </p:nvSpPr>
        <p:spPr>
          <a:xfrm rot="910911">
            <a:off x="4372487" y="5429419"/>
            <a:ext cx="741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x-rays</a:t>
            </a:r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3374799" y="3104299"/>
            <a:ext cx="962259" cy="2231823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3809878" y="3492201"/>
            <a:ext cx="2245946" cy="2049408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6029354" y="664085"/>
            <a:ext cx="1133963" cy="1822046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6081497" y="2044703"/>
            <a:ext cx="1577521" cy="507394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nist_logo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506481"/>
            <a:ext cx="1193252" cy="357977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0"/>
            <a:ext cx="9144000" cy="612775"/>
          </a:xfrm>
          <a:prstGeom prst="rect">
            <a:avLst/>
          </a:prstGeom>
          <a:solidFill>
            <a:srgbClr val="0F274B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Calibri"/>
              </a:rPr>
              <a:t>Superconducting Sensor Instrument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06B60-FB40-4EB8-89EA-6B9696D85501}"/>
              </a:ext>
            </a:extLst>
          </p:cNvPr>
          <p:cNvSpPr txBox="1"/>
          <p:nvPr/>
        </p:nvSpPr>
        <p:spPr>
          <a:xfrm>
            <a:off x="4151909" y="1298621"/>
            <a:ext cx="285514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256 pixel x-ray spectrometer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ACB904-43EF-BA31-3C04-BAD7213E0222}"/>
              </a:ext>
            </a:extLst>
          </p:cNvPr>
          <p:cNvSpPr txBox="1"/>
          <p:nvPr/>
        </p:nvSpPr>
        <p:spPr>
          <a:xfrm>
            <a:off x="7338419" y="2173288"/>
            <a:ext cx="1008363" cy="3788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TES pixel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DBE4C9F-8089-4895-05EF-41D06A513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35"/>
    </mc:Choice>
    <mc:Fallback xmlns="">
      <p:transition spd="slow" advTm="43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ist_logo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506481"/>
            <a:ext cx="1193252" cy="357977"/>
          </a:xfrm>
          <a:prstGeom prst="rect">
            <a:avLst/>
          </a:prstGeom>
        </p:spPr>
      </p:pic>
      <p:sp>
        <p:nvSpPr>
          <p:cNvPr id="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12775"/>
          </a:xfrm>
          <a:solidFill>
            <a:srgbClr val="0F274B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80BCE2-11F0-7277-3630-A2D8DFEA0F74}"/>
              </a:ext>
            </a:extLst>
          </p:cNvPr>
          <p:cNvSpPr txBox="1"/>
          <p:nvPr/>
        </p:nvSpPr>
        <p:spPr>
          <a:xfrm>
            <a:off x="457200" y="644410"/>
            <a:ext cx="52481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to consider superconducting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Need high efficiency and high resolution simultaneously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Photon starved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Hyperspectral imaging: spatial image for every photon color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Timing, picosecond jitter possible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We are hiring </a:t>
            </a:r>
            <a:r>
              <a:rPr lang="en-US" dirty="0"/>
              <a:t>post-docs, mid-career scientists, research software engineer.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love to talk about potential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galen.oneil@nist.gov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B54E50-E278-89FA-1E6E-C8F7608921E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9" y="4145573"/>
            <a:ext cx="6570800" cy="2095226"/>
          </a:xfrm>
          <a:prstGeom prst="rect">
            <a:avLst/>
          </a:prstGeom>
        </p:spPr>
      </p:pic>
      <p:pic>
        <p:nvPicPr>
          <p:cNvPr id="22" name="Picture 2" descr="Figure">
            <a:extLst>
              <a:ext uri="{FF2B5EF4-FFF2-40B4-BE49-F238E27FC236}">
                <a16:creationId xmlns:a16="http://schemas.microsoft.com/office/drawing/2014/main" id="{4E78D1DD-5286-EE78-54FF-345C578B1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20" b="5765"/>
          <a:stretch/>
        </p:blipFill>
        <p:spPr bwMode="auto">
          <a:xfrm>
            <a:off x="6345163" y="1180447"/>
            <a:ext cx="2281362" cy="2248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1A233D-3FB1-136D-B58A-97839672FD14}"/>
              </a:ext>
            </a:extLst>
          </p:cNvPr>
          <p:cNvSpPr txBox="1"/>
          <p:nvPr/>
        </p:nvSpPr>
        <p:spPr>
          <a:xfrm>
            <a:off x="6310650" y="3418226"/>
            <a:ext cx="235038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Incident x-ray energy (eV)</a:t>
            </a:r>
          </a:p>
          <a:p>
            <a:pPr algn="ctr"/>
            <a:r>
              <a:rPr lang="en-US" sz="1200" dirty="0"/>
              <a:t>Fe L-edge absorption spectroscopy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5321C9F-4EC2-2A24-6992-B14E83857E0F}"/>
              </a:ext>
            </a:extLst>
          </p:cNvPr>
          <p:cNvSpPr txBox="1">
            <a:spLocks/>
          </p:cNvSpPr>
          <p:nvPr/>
        </p:nvSpPr>
        <p:spPr>
          <a:xfrm>
            <a:off x="1000945" y="6241411"/>
            <a:ext cx="4834669" cy="631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91528"/>
                </a:solidFill>
              </a:rPr>
              <a:t>Future of medical isotope standards.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F436357D-EB3A-CB12-0BE4-2A09193F6515}"/>
              </a:ext>
            </a:extLst>
          </p:cNvPr>
          <p:cNvSpPr txBox="1">
            <a:spLocks/>
          </p:cNvSpPr>
          <p:nvPr/>
        </p:nvSpPr>
        <p:spPr>
          <a:xfrm>
            <a:off x="6025652" y="644410"/>
            <a:ext cx="4834669" cy="631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91528"/>
                </a:solidFill>
              </a:rPr>
              <a:t>Low dose spectroscopy.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2921965-C90C-AD76-767D-A14581575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9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11"/>
    </mc:Choice>
    <mc:Fallback xmlns="">
      <p:transition spd="slow" advTm="6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ist_logo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506481"/>
            <a:ext cx="1193252" cy="357977"/>
          </a:xfrm>
          <a:prstGeom prst="rect">
            <a:avLst/>
          </a:prstGeom>
        </p:spPr>
      </p:pic>
      <p:sp>
        <p:nvSpPr>
          <p:cNvPr id="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12775"/>
          </a:xfrm>
          <a:solidFill>
            <a:srgbClr val="0F274B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Superconducting sensors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80BCE2-11F0-7277-3630-A2D8DFEA0F74}"/>
              </a:ext>
            </a:extLst>
          </p:cNvPr>
          <p:cNvSpPr txBox="1"/>
          <p:nvPr/>
        </p:nvSpPr>
        <p:spPr>
          <a:xfrm>
            <a:off x="457200" y="644410"/>
            <a:ext cx="74693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Temperature Thermal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Deposit energy -&gt; Temperature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resolution enabled by low thermal noise </a:t>
            </a:r>
            <a:r>
              <a:rPr lang="en-US" b="1" dirty="0"/>
              <a:t>below 100 </a:t>
            </a:r>
            <a:r>
              <a:rPr lang="en-US" b="1" dirty="0" err="1"/>
              <a:t>mK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Thermometer element enabled by superconductor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Flexible coupling to incident radiation/energy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Near 100% Quantum Efficiency for huge parts of electromagnetic spectrum</a:t>
            </a:r>
          </a:p>
        </p:txBody>
      </p:sp>
      <p:pic>
        <p:nvPicPr>
          <p:cNvPr id="4" name="Picture 3" descr="calorimeter6.png">
            <a:extLst>
              <a:ext uri="{FF2B5EF4-FFF2-40B4-BE49-F238E27FC236}">
                <a16:creationId xmlns:a16="http://schemas.microsoft.com/office/drawing/2014/main" id="{E2EDE91E-1C58-9E93-939A-75EA79905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8" y="2984369"/>
            <a:ext cx="7721600" cy="37381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FDA8B9-3D39-3F87-E8CB-B7540182D815}"/>
              </a:ext>
            </a:extLst>
          </p:cNvPr>
          <p:cNvGrpSpPr/>
          <p:nvPr/>
        </p:nvGrpSpPr>
        <p:grpSpPr>
          <a:xfrm rot="317769">
            <a:off x="2080925" y="3792361"/>
            <a:ext cx="255512" cy="1080135"/>
            <a:chOff x="6539492" y="1677471"/>
            <a:chExt cx="255512" cy="1080135"/>
          </a:xfrm>
        </p:grpSpPr>
        <p:sp>
          <p:nvSpPr>
            <p:cNvPr id="6" name="Rectangle 85">
              <a:extLst>
                <a:ext uri="{FF2B5EF4-FFF2-40B4-BE49-F238E27FC236}">
                  <a16:creationId xmlns:a16="http://schemas.microsoft.com/office/drawing/2014/main" id="{EEFDCD1F-C7CA-74FB-45DF-3FBDF6C21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4157" y="2140068"/>
              <a:ext cx="86179" cy="427037"/>
            </a:xfrm>
            <a:prstGeom prst="rect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Rectangle 86">
              <a:extLst>
                <a:ext uri="{FF2B5EF4-FFF2-40B4-BE49-F238E27FC236}">
                  <a16:creationId xmlns:a16="http://schemas.microsoft.com/office/drawing/2014/main" id="{2DE8011B-FCD8-824B-9544-DE09A8DA0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5669" y="1700331"/>
              <a:ext cx="84667" cy="4206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Oval 84">
              <a:extLst>
                <a:ext uri="{FF2B5EF4-FFF2-40B4-BE49-F238E27FC236}">
                  <a16:creationId xmlns:a16="http://schemas.microsoft.com/office/drawing/2014/main" id="{30458872-DB31-B152-B467-F85879A17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9492" y="2544881"/>
              <a:ext cx="255512" cy="212725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Oval 87">
              <a:extLst>
                <a:ext uri="{FF2B5EF4-FFF2-40B4-BE49-F238E27FC236}">
                  <a16:creationId xmlns:a16="http://schemas.microsoft.com/office/drawing/2014/main" id="{74190C76-D6F8-5376-1265-6009ACD46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5669" y="1677471"/>
              <a:ext cx="80937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Oval 91">
              <a:extLst>
                <a:ext uri="{FF2B5EF4-FFF2-40B4-BE49-F238E27FC236}">
                  <a16:creationId xmlns:a16="http://schemas.microsoft.com/office/drawing/2014/main" id="{3DE07E5F-85D6-E018-7503-5C20D46CC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8693" y="2115605"/>
              <a:ext cx="81643" cy="44450"/>
            </a:xfrm>
            <a:prstGeom prst="ellipse">
              <a:avLst/>
            </a:prstGeom>
            <a:solidFill>
              <a:srgbClr val="FF00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xray.png">
            <a:extLst>
              <a:ext uri="{FF2B5EF4-FFF2-40B4-BE49-F238E27FC236}">
                <a16:creationId xmlns:a16="http://schemas.microsoft.com/office/drawing/2014/main" id="{E19FFC89-003E-2029-15FA-F71215797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8168">
            <a:off x="1410714" y="3062421"/>
            <a:ext cx="636846" cy="1281245"/>
          </a:xfrm>
          <a:prstGeom prst="rect">
            <a:avLst/>
          </a:prstGeom>
        </p:spPr>
      </p:pic>
      <p:pic>
        <p:nvPicPr>
          <p:cNvPr id="12" name="Picture 11" descr="xray2.png">
            <a:extLst>
              <a:ext uri="{FF2B5EF4-FFF2-40B4-BE49-F238E27FC236}">
                <a16:creationId xmlns:a16="http://schemas.microsoft.com/office/drawing/2014/main" id="{A6D33DD5-A763-AB78-BB88-CFA42ACE1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4832">
            <a:off x="606546" y="3762722"/>
            <a:ext cx="1234451" cy="5387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7DF040-5188-9977-BAF0-17CB1484CF85}"/>
              </a:ext>
            </a:extLst>
          </p:cNvPr>
          <p:cNvSpPr txBox="1"/>
          <p:nvPr/>
        </p:nvSpPr>
        <p:spPr>
          <a:xfrm>
            <a:off x="5950040" y="3606163"/>
            <a:ext cx="14309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heat capacity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9F332C-8973-E092-D8D4-5B46D866D96C}"/>
              </a:ext>
            </a:extLst>
          </p:cNvPr>
          <p:cNvSpPr txBox="1"/>
          <p:nvPr/>
        </p:nvSpPr>
        <p:spPr>
          <a:xfrm>
            <a:off x="5950040" y="3110600"/>
            <a:ext cx="8275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energy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246CCA-3420-C205-A732-8F590C629D9B}"/>
              </a:ext>
            </a:extLst>
          </p:cNvPr>
          <p:cNvSpPr txBox="1"/>
          <p:nvPr/>
        </p:nvSpPr>
        <p:spPr>
          <a:xfrm>
            <a:off x="4066076" y="6336268"/>
            <a:ext cx="18533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bath temperature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123943-4C47-7D20-C8B4-5161BFA918DB}"/>
              </a:ext>
            </a:extLst>
          </p:cNvPr>
          <p:cNvSpPr txBox="1"/>
          <p:nvPr/>
        </p:nvSpPr>
        <p:spPr>
          <a:xfrm>
            <a:off x="3324906" y="2916600"/>
            <a:ext cx="177971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Temperature rise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0A69C9-A3C3-FD28-4F74-6C8BE8120AE3}"/>
              </a:ext>
            </a:extLst>
          </p:cNvPr>
          <p:cNvSpPr txBox="1"/>
          <p:nvPr/>
        </p:nvSpPr>
        <p:spPr>
          <a:xfrm>
            <a:off x="2478266" y="5293821"/>
            <a:ext cx="21640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Thermal conductivity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C705CD7-CC4C-163C-371A-FFE23146F8C8}"/>
              </a:ext>
            </a:extLst>
          </p:cNvPr>
          <p:cNvSpPr/>
          <p:nvPr/>
        </p:nvSpPr>
        <p:spPr>
          <a:xfrm>
            <a:off x="6363807" y="4467895"/>
            <a:ext cx="1157455" cy="934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532FC83-0A1D-D3EA-C29F-DB80944BAFFB}"/>
              </a:ext>
            </a:extLst>
          </p:cNvPr>
          <p:cNvCxnSpPr/>
          <p:nvPr/>
        </p:nvCxnSpPr>
        <p:spPr>
          <a:xfrm>
            <a:off x="5115654" y="3239130"/>
            <a:ext cx="0" cy="1430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7630281-932F-E118-18EC-D86E0B186067}"/>
              </a:ext>
            </a:extLst>
          </p:cNvPr>
          <p:cNvSpPr txBox="1"/>
          <p:nvPr/>
        </p:nvSpPr>
        <p:spPr>
          <a:xfrm>
            <a:off x="6446436" y="6137149"/>
            <a:ext cx="6142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1CC5A00C-F310-6B82-A9EF-9CAF946D4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24"/>
    </mc:Choice>
    <mc:Fallback xmlns="">
      <p:transition spd="slow" advTm="95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pectru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8" y="4397447"/>
            <a:ext cx="8045955" cy="282786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219033" y="6349812"/>
            <a:ext cx="7910286" cy="43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Tahoma" pitchFamily="-65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9877" y="6449603"/>
            <a:ext cx="454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Also: neutrino mass, alpha particles, exotic atoms, …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522" y="469761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bolometers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21216" y="4680735"/>
            <a:ext cx="1232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calorimeters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1221" y="2630029"/>
            <a:ext cx="7175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NIST superconducting sensor applications: </a:t>
            </a:r>
          </a:p>
          <a:p>
            <a:pPr algn="ctr"/>
            <a:r>
              <a:rPr lang="en-US" sz="2400" b="1" dirty="0"/>
              <a:t>basic science, applied science, industry, and security</a:t>
            </a:r>
          </a:p>
        </p:txBody>
      </p:sp>
      <p:pic>
        <p:nvPicPr>
          <p:cNvPr id="10" name="Picture 9" descr="nist_logo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506481"/>
            <a:ext cx="1193252" cy="3579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9644" y="15906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1221" y="1385521"/>
            <a:ext cx="7421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Superconducting sensors are advancing measurement capabilities across the entire electromagnetic spectrum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12775"/>
          </a:xfrm>
          <a:solidFill>
            <a:srgbClr val="0F274B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Superconducting sensors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F93316C-0F88-B920-54BC-271111304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0"/>
    </mc:Choice>
    <mc:Fallback xmlns="">
      <p:transition spd="slow" advTm="35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pectru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8" y="4397447"/>
            <a:ext cx="8045955" cy="282786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219033" y="6349812"/>
            <a:ext cx="7910286" cy="43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Tahoma" pitchFamily="-65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7522" y="469761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bolometers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21216" y="4680735"/>
            <a:ext cx="1232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calorimeters</a:t>
            </a: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2209800" y="4561840"/>
            <a:ext cx="0" cy="621792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14" descr="nist_logo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506481"/>
            <a:ext cx="1193252" cy="357977"/>
          </a:xfrm>
          <a:prstGeom prst="rect">
            <a:avLst/>
          </a:prstGeom>
        </p:spPr>
      </p:pic>
      <p:pic>
        <p:nvPicPr>
          <p:cNvPr id="13" name="Picture 6" descr="SPTpol.jpg"/>
          <p:cNvPicPr>
            <a:picLocks noChangeAspect="1"/>
          </p:cNvPicPr>
          <p:nvPr/>
        </p:nvPicPr>
        <p:blipFill rotWithShape="1">
          <a:blip r:embed="rId6"/>
          <a:srcRect l="22698" t="4805" r="15096" b="26563"/>
          <a:stretch/>
        </p:blipFill>
        <p:spPr bwMode="auto">
          <a:xfrm>
            <a:off x="228379" y="1132279"/>
            <a:ext cx="3154914" cy="303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0" y="957508"/>
            <a:ext cx="3249608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1400" dirty="0" err="1"/>
              <a:t>SPTPol</a:t>
            </a:r>
            <a:r>
              <a:rPr lang="en-US" sz="1400" dirty="0"/>
              <a:t> receiver:</a:t>
            </a:r>
          </a:p>
          <a:p>
            <a:pPr defTabSz="457200">
              <a:buFontTx/>
              <a:buChar char="•"/>
            </a:pPr>
            <a:r>
              <a:rPr lang="en-US" sz="1400" dirty="0"/>
              <a:t>   588 </a:t>
            </a:r>
            <a:r>
              <a:rPr lang="en-US" sz="1400" dirty="0" err="1"/>
              <a:t>polarimeters</a:t>
            </a:r>
            <a:r>
              <a:rPr lang="en-US" sz="1400" dirty="0"/>
              <a:t> @	150 GHz (NIST),</a:t>
            </a:r>
          </a:p>
          <a:p>
            <a:pPr defTabSz="457200">
              <a:buFontTx/>
              <a:buChar char="•"/>
            </a:pPr>
            <a:r>
              <a:rPr lang="en-US" sz="1400" dirty="0"/>
              <a:t> ~200 </a:t>
            </a:r>
            <a:r>
              <a:rPr lang="en-US" sz="1400" dirty="0" err="1"/>
              <a:t>polarimeters</a:t>
            </a:r>
            <a:r>
              <a:rPr lang="en-US" sz="1400" dirty="0"/>
              <a:t> @   90 GHz (Argonne)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15234" y="419250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CMB and astrophysics surveys</a:t>
            </a:r>
          </a:p>
        </p:txBody>
      </p:sp>
      <p:pic>
        <p:nvPicPr>
          <p:cNvPr id="2" name="Picture 1" descr="Screen Shot 2015-04-07 at 9.35.2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93" y="957508"/>
            <a:ext cx="4468460" cy="327027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2129072" y="4227782"/>
            <a:ext cx="68969" cy="2517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49877" y="6449603"/>
            <a:ext cx="454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Also: neutrino mass, alpha particles, exotic atoms, …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12775"/>
          </a:xfrm>
          <a:solidFill>
            <a:srgbClr val="0F274B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Cosmic Microwave Background Telescopes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2032" y="566499"/>
            <a:ext cx="868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NIST: advancing measurement capabilities for science, technology, industry, and security</a:t>
            </a:r>
          </a:p>
        </p:txBody>
      </p:sp>
      <p:pic>
        <p:nvPicPr>
          <p:cNvPr id="3" name="Picture 2" descr="matterU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45" y="2218031"/>
            <a:ext cx="1820333" cy="127170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EDE27B7-7990-5668-AD32-A4FCB25E1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2"/>
    </mc:Choice>
    <mc:Fallback xmlns="">
      <p:transition spd="slow" advTm="30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pectru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8" y="4397447"/>
            <a:ext cx="8045955" cy="282786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219033" y="6349812"/>
            <a:ext cx="7910286" cy="43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Tahoma" pitchFamily="-65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7522" y="469761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bolometers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21216" y="4680735"/>
            <a:ext cx="1232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calorimeters</a:t>
            </a: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2209800" y="4561840"/>
            <a:ext cx="0" cy="630936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2590800" y="4561840"/>
            <a:ext cx="0" cy="630936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1783990" y="3894701"/>
            <a:ext cx="15764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dirty="0"/>
              <a:t>Passive Imager</a:t>
            </a:r>
          </a:p>
        </p:txBody>
      </p:sp>
      <p:pic>
        <p:nvPicPr>
          <p:cNvPr id="16" name="Picture 15" descr="nist_logo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506481"/>
            <a:ext cx="1193252" cy="357977"/>
          </a:xfrm>
          <a:prstGeom prst="rect">
            <a:avLst/>
          </a:prstGeom>
        </p:spPr>
      </p:pic>
      <p:pic>
        <p:nvPicPr>
          <p:cNvPr id="21" name="Picture 20" descr="DSC03296.JPG"/>
          <p:cNvPicPr>
            <a:picLocks noChangeAspect="1"/>
          </p:cNvPicPr>
          <p:nvPr/>
        </p:nvPicPr>
        <p:blipFill rotWithShape="1">
          <a:blip r:embed="rId6" cstate="print"/>
          <a:srcRect l="32745" t="35983" r="42251" b="32483"/>
          <a:stretch/>
        </p:blipFill>
        <p:spPr>
          <a:xfrm rot="5400000">
            <a:off x="152273" y="1449146"/>
            <a:ext cx="2343135" cy="2216337"/>
          </a:xfrm>
          <a:prstGeom prst="rect">
            <a:avLst/>
          </a:prstGeom>
        </p:spPr>
      </p:pic>
      <p:pic>
        <p:nvPicPr>
          <p:cNvPr id="22" name="Picture 21" descr="DSC03298.JPG"/>
          <p:cNvPicPr>
            <a:picLocks noChangeAspect="1"/>
          </p:cNvPicPr>
          <p:nvPr/>
        </p:nvPicPr>
        <p:blipFill rotWithShape="1">
          <a:blip r:embed="rId7" cstate="print"/>
          <a:srcRect l="27310" t="38537" r="50081" b="28720"/>
          <a:stretch/>
        </p:blipFill>
        <p:spPr>
          <a:xfrm rot="5400000">
            <a:off x="2744028" y="1237733"/>
            <a:ext cx="2388292" cy="259400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235177" y="1109743"/>
            <a:ext cx="3918267" cy="3287703"/>
            <a:chOff x="18216523" y="16150129"/>
            <a:chExt cx="7912363" cy="7983430"/>
          </a:xfrm>
        </p:grpSpPr>
        <p:pic>
          <p:nvPicPr>
            <p:cNvPr id="24" name="Picture 23" descr="DSC03298.JPG"/>
            <p:cNvPicPr>
              <a:picLocks noChangeAspect="1"/>
            </p:cNvPicPr>
            <p:nvPr/>
          </p:nvPicPr>
          <p:blipFill rotWithShape="1">
            <a:blip r:embed="rId7" cstate="print"/>
            <a:srcRect l="6397" t="19935" r="38791" b="20370"/>
            <a:stretch/>
          </p:blipFill>
          <p:spPr>
            <a:xfrm rot="5400000">
              <a:off x="18169889" y="16880453"/>
              <a:ext cx="7973713" cy="6513065"/>
            </a:xfrm>
            <a:prstGeom prst="rect">
              <a:avLst/>
            </a:prstGeom>
          </p:spPr>
        </p:pic>
        <p:pic>
          <p:nvPicPr>
            <p:cNvPr id="26" name="Picture 25" descr="color.trans.png"/>
            <p:cNvPicPr>
              <a:picLocks noChangeAspect="1"/>
            </p:cNvPicPr>
            <p:nvPr/>
          </p:nvPicPr>
          <p:blipFill rotWithShape="1">
            <a:blip r:embed="rId8" cstate="print"/>
            <a:srcRect l="9327" t="5548" r="13486"/>
            <a:stretch/>
          </p:blipFill>
          <p:spPr>
            <a:xfrm>
              <a:off x="18900214" y="16807062"/>
              <a:ext cx="6479628" cy="668024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8216523" y="22921817"/>
              <a:ext cx="7912363" cy="12117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8" name="Picture 27" descr="colorbar-fals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565113" y="22983697"/>
              <a:ext cx="7215181" cy="1028953"/>
            </a:xfrm>
            <a:prstGeom prst="rect">
              <a:avLst/>
            </a:prstGeom>
          </p:spPr>
        </p:pic>
      </p:grpSp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7356216" y="1077969"/>
            <a:ext cx="1763586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1400" dirty="0"/>
              <a:t>250 pixels @ 350 GHz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525166" y="4205243"/>
            <a:ext cx="68969" cy="2978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649877" y="6449603"/>
            <a:ext cx="454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Also: neutrino mass, alpha particles, exotic atoms, …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2032" y="566499"/>
            <a:ext cx="868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NIST: advancing measurement capabilities for science, technology, industry, and security</a:t>
            </a:r>
          </a:p>
        </p:txBody>
      </p:sp>
      <p:sp>
        <p:nvSpPr>
          <p:cNvPr id="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12775"/>
          </a:xfrm>
          <a:solidFill>
            <a:srgbClr val="0F274B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THz imaging through clothes</a:t>
            </a:r>
          </a:p>
        </p:txBody>
      </p:sp>
      <p:sp>
        <p:nvSpPr>
          <p:cNvPr id="5" name="Rectangle 4"/>
          <p:cNvSpPr/>
          <p:nvPr/>
        </p:nvSpPr>
        <p:spPr>
          <a:xfrm>
            <a:off x="813759" y="1565782"/>
            <a:ext cx="1072682" cy="202195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D74EFE3-1E12-CD2F-9620-72D5243B3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36"/>
    </mc:Choice>
    <mc:Fallback xmlns="">
      <p:transition spd="slow" advTm="33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pectru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8" y="4397447"/>
            <a:ext cx="8045955" cy="282786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219033" y="6349812"/>
            <a:ext cx="7910286" cy="43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Tahoma" pitchFamily="-65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7522" y="469761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bolometers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21216" y="4680735"/>
            <a:ext cx="1232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calorimeters</a:t>
            </a: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2209800" y="4561840"/>
            <a:ext cx="0" cy="630936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2590800" y="4561840"/>
            <a:ext cx="0" cy="630936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3149962" y="3889725"/>
            <a:ext cx="1718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dirty="0"/>
              <a:t>Quantum Optics</a:t>
            </a:r>
          </a:p>
        </p:txBody>
      </p:sp>
      <p:pic>
        <p:nvPicPr>
          <p:cNvPr id="16" name="Picture 15" descr="nist_logo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506481"/>
            <a:ext cx="1193252" cy="357977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 bwMode="auto">
          <a:xfrm>
            <a:off x="3953198" y="4209944"/>
            <a:ext cx="68969" cy="2978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649877" y="6449603"/>
            <a:ext cx="454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Also: neutrino mass, alpha particles, exotic atoms, …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2032" y="566499"/>
            <a:ext cx="868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NIST: advancing measurement capabilities for science, technology, industry, and security</a:t>
            </a:r>
          </a:p>
        </p:txBody>
      </p:sp>
      <p:sp>
        <p:nvSpPr>
          <p:cNvPr id="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12775"/>
          </a:xfrm>
          <a:solidFill>
            <a:srgbClr val="0F274B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Quantum Optics</a:t>
            </a:r>
          </a:p>
        </p:txBody>
      </p:sp>
      <p:sp>
        <p:nvSpPr>
          <p:cNvPr id="2" name="Line 19">
            <a:extLst>
              <a:ext uri="{FF2B5EF4-FFF2-40B4-BE49-F238E27FC236}">
                <a16:creationId xmlns:a16="http://schemas.microsoft.com/office/drawing/2014/main" id="{F209D3A8-4614-2494-BD29-0D5BF3F93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5046" y="4561840"/>
            <a:ext cx="0" cy="630936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CDDB-33AB-C2DA-6105-917C1FAD5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047" y="1179274"/>
            <a:ext cx="3703999" cy="277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090E0E-2740-93C8-E8C9-8DE2FA4F6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032" y="1665224"/>
            <a:ext cx="4354974" cy="146539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DD4A894-3329-B208-545A-6E40DEBD3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9"/>
    </mc:Choice>
    <mc:Fallback xmlns="">
      <p:transition spd="slow" advTm="49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12775"/>
          </a:xfrm>
          <a:solidFill>
            <a:srgbClr val="0F274B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                                   Low dose x-ray spectroscopy</a:t>
            </a:r>
          </a:p>
        </p:txBody>
      </p:sp>
      <p:pic>
        <p:nvPicPr>
          <p:cNvPr id="14" name="Picture 13" descr="spectru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8" y="4397447"/>
            <a:ext cx="8045955" cy="282786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219033" y="6349812"/>
            <a:ext cx="7910286" cy="43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Tahoma" pitchFamily="-65" charset="0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2209800" y="4561840"/>
            <a:ext cx="0" cy="621792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2590800" y="4561840"/>
            <a:ext cx="0" cy="630936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6047280" y="4551178"/>
            <a:ext cx="0" cy="640080"/>
          </a:xfrm>
          <a:prstGeom prst="line">
            <a:avLst/>
          </a:prstGeom>
          <a:noFill/>
          <a:ln w="7620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3" y="147167"/>
            <a:ext cx="3440877" cy="4006673"/>
          </a:xfrm>
          <a:prstGeom prst="rect">
            <a:avLst/>
          </a:prstGeom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1679881" y="810679"/>
            <a:ext cx="198002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1400" dirty="0"/>
              <a:t>NSLS x-ray spectrometer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400" dirty="0"/>
              <a:t>240 pixels @ 1 keV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5020" y="4098280"/>
            <a:ext cx="449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 materials analysis and x-ray astrophysics</a:t>
            </a:r>
          </a:p>
        </p:txBody>
      </p:sp>
      <p:pic>
        <p:nvPicPr>
          <p:cNvPr id="21" name="Picture 20" descr="nist_logo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506481"/>
            <a:ext cx="1193252" cy="3579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7522" y="469761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bolometers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21216" y="4680735"/>
            <a:ext cx="1232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calorimeters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5940041" y="4429960"/>
            <a:ext cx="68969" cy="8468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 descr="Athen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96" y="917195"/>
            <a:ext cx="5024206" cy="2821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4159" y="941102"/>
            <a:ext cx="3855643" cy="5847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ATHENA x-ray satellite (ESA): launch in 2028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~4000 pixels @ 7 keV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7904" y="3680334"/>
            <a:ext cx="2527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Artist’s concept: Athena project team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9877" y="6449603"/>
            <a:ext cx="454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Also: neutrino mass, alpha particles, exotic atoms, …</a:t>
            </a:r>
          </a:p>
        </p:txBody>
      </p:sp>
      <p:sp>
        <p:nvSpPr>
          <p:cNvPr id="6" name="Line 19">
            <a:extLst>
              <a:ext uri="{FF2B5EF4-FFF2-40B4-BE49-F238E27FC236}">
                <a16:creationId xmlns:a16="http://schemas.microsoft.com/office/drawing/2014/main" id="{5DCC03E3-B5C2-7C8B-C7F0-99F7776C23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5046" y="4561840"/>
            <a:ext cx="0" cy="630936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5F62A95-AACD-1C4E-AD11-E1EB8F13F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0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06"/>
    </mc:Choice>
    <mc:Fallback xmlns="">
      <p:transition spd="slow" advTm="39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12775"/>
          </a:xfrm>
          <a:solidFill>
            <a:srgbClr val="0F274B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                                   Low dose x-ray spectroscopy</a:t>
            </a:r>
          </a:p>
        </p:txBody>
      </p:sp>
      <p:pic>
        <p:nvPicPr>
          <p:cNvPr id="14" name="Picture 13" descr="spectru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8" y="4397447"/>
            <a:ext cx="8045955" cy="282786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219033" y="6349812"/>
            <a:ext cx="7910286" cy="43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Tahoma" pitchFamily="-65" charset="0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2209800" y="4561840"/>
            <a:ext cx="0" cy="621792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2590800" y="4561840"/>
            <a:ext cx="0" cy="630936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6047280" y="4551178"/>
            <a:ext cx="0" cy="640080"/>
          </a:xfrm>
          <a:prstGeom prst="line">
            <a:avLst/>
          </a:prstGeom>
          <a:noFill/>
          <a:ln w="7620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3" y="147167"/>
            <a:ext cx="3440877" cy="4006673"/>
          </a:xfrm>
          <a:prstGeom prst="rect">
            <a:avLst/>
          </a:prstGeom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1679881" y="810679"/>
            <a:ext cx="198002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/>
            <a:r>
              <a:rPr lang="en-US" sz="1400" dirty="0"/>
              <a:t>NSLS x-ray spectrometer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400" dirty="0"/>
              <a:t>240 pixels @ 1 keV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5020" y="4142504"/>
            <a:ext cx="449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 materials analysis and x-ray astrophysics</a:t>
            </a:r>
          </a:p>
        </p:txBody>
      </p:sp>
      <p:pic>
        <p:nvPicPr>
          <p:cNvPr id="21" name="Picture 20" descr="nist_logo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506481"/>
            <a:ext cx="1193252" cy="3579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7522" y="469761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bolometers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21216" y="4680735"/>
            <a:ext cx="1232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calorimeters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5940041" y="4429960"/>
            <a:ext cx="68969" cy="8468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 descr="Athen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96" y="917195"/>
            <a:ext cx="5024206" cy="2821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4159" y="941102"/>
            <a:ext cx="3855643" cy="5847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ATHENA x-ray satellite (ESA): launch in 2028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~4000 pixels @ 7 keV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7904" y="3680334"/>
            <a:ext cx="2527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Artist’s concept: Athena project team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9877" y="6449603"/>
            <a:ext cx="454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Also: neutrino mass, alpha particles, exotic atoms, …</a:t>
            </a:r>
          </a:p>
        </p:txBody>
      </p:sp>
      <p:pic>
        <p:nvPicPr>
          <p:cNvPr id="564226" name="Picture 2" descr="Figure">
            <a:extLst>
              <a:ext uri="{FF2B5EF4-FFF2-40B4-BE49-F238E27FC236}">
                <a16:creationId xmlns:a16="http://schemas.microsoft.com/office/drawing/2014/main" id="{D3868F25-D76A-6E3A-E329-A3F2B873A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20" b="5765"/>
          <a:stretch/>
        </p:blipFill>
        <p:spPr bwMode="auto">
          <a:xfrm>
            <a:off x="2773598" y="1357216"/>
            <a:ext cx="2281362" cy="2248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925C7E-E17E-9BB8-175A-AA228B92EEE7}"/>
              </a:ext>
            </a:extLst>
          </p:cNvPr>
          <p:cNvSpPr txBox="1"/>
          <p:nvPr/>
        </p:nvSpPr>
        <p:spPr>
          <a:xfrm>
            <a:off x="5123985" y="1866494"/>
            <a:ext cx="3995817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X-ray spectroscopy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Biologically relevant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x-ray dose for damage sensitive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E.g. chemical bonding in Hemoglobin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A9112-0C71-030E-68EE-50CB43BA53B9}"/>
              </a:ext>
            </a:extLst>
          </p:cNvPr>
          <p:cNvCxnSpPr>
            <a:cxnSpLocks/>
          </p:cNvCxnSpPr>
          <p:nvPr/>
        </p:nvCxnSpPr>
        <p:spPr>
          <a:xfrm flipH="1" flipV="1">
            <a:off x="4855648" y="2009345"/>
            <a:ext cx="408511" cy="30645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C56BA2-F6F6-BA1D-93DD-0201C6E92241}"/>
              </a:ext>
            </a:extLst>
          </p:cNvPr>
          <p:cNvSpPr txBox="1"/>
          <p:nvPr/>
        </p:nvSpPr>
        <p:spPr>
          <a:xfrm>
            <a:off x="2739085" y="3594995"/>
            <a:ext cx="235038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Incident x-ray energy (eV)</a:t>
            </a:r>
          </a:p>
          <a:p>
            <a:pPr algn="ctr"/>
            <a:r>
              <a:rPr lang="en-US" sz="1200" dirty="0"/>
              <a:t>Fe L-edge absorption spectroscopy</a:t>
            </a:r>
          </a:p>
        </p:txBody>
      </p:sp>
      <p:sp>
        <p:nvSpPr>
          <p:cNvPr id="13" name="Line 19">
            <a:extLst>
              <a:ext uri="{FF2B5EF4-FFF2-40B4-BE49-F238E27FC236}">
                <a16:creationId xmlns:a16="http://schemas.microsoft.com/office/drawing/2014/main" id="{E1FECEA3-D5F6-62FF-1D75-D16AC5D03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5046" y="4561840"/>
            <a:ext cx="0" cy="630936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5C6463E4-F710-AF28-F789-B12108284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82"/>
    </mc:Choice>
    <mc:Fallback xmlns="">
      <p:transition spd="slow" advTm="23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pectru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8" y="4397447"/>
            <a:ext cx="8045955" cy="282786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 bwMode="auto">
          <a:xfrm>
            <a:off x="219033" y="6349812"/>
            <a:ext cx="7910286" cy="431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Tahoma" pitchFamily="-65" charset="0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2209800" y="4561840"/>
            <a:ext cx="0" cy="621792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2590800" y="4561840"/>
            <a:ext cx="0" cy="630936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6047280" y="4551178"/>
            <a:ext cx="0" cy="640080"/>
          </a:xfrm>
          <a:prstGeom prst="line">
            <a:avLst/>
          </a:prstGeom>
          <a:noFill/>
          <a:ln w="7620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pic>
        <p:nvPicPr>
          <p:cNvPr id="15" name="Picture 17" descr="gammaboxwired-01.jpg"/>
          <p:cNvPicPr>
            <a:picLocks noChangeAspect="1"/>
          </p:cNvPicPr>
          <p:nvPr/>
        </p:nvPicPr>
        <p:blipFill rotWithShape="1">
          <a:blip r:embed="rId5"/>
          <a:srcRect l="7167" t="5652" b="19107"/>
          <a:stretch/>
        </p:blipFill>
        <p:spPr bwMode="auto">
          <a:xfrm>
            <a:off x="4553067" y="1034711"/>
            <a:ext cx="4527512" cy="275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02932" y="987679"/>
            <a:ext cx="2442370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LANL gamma ray spectrometer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256 pixels @ 220 keV</a:t>
            </a: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7358063" y="4561589"/>
            <a:ext cx="0" cy="640080"/>
          </a:xfrm>
          <a:prstGeom prst="line">
            <a:avLst/>
          </a:prstGeom>
          <a:noFill/>
          <a:ln w="3810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4" name="TextBox 3"/>
          <p:cNvSpPr txBox="1"/>
          <p:nvPr/>
        </p:nvSpPr>
        <p:spPr>
          <a:xfrm>
            <a:off x="987748" y="4028120"/>
            <a:ext cx="749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nuclear materials analysis, non-proliferation and treaty verification</a:t>
            </a:r>
          </a:p>
        </p:txBody>
      </p:sp>
      <p:pic>
        <p:nvPicPr>
          <p:cNvPr id="21" name="Picture 20" descr="nist_logo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50" y="6506481"/>
            <a:ext cx="1193252" cy="3579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7522" y="469761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bolometers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21216" y="4680735"/>
            <a:ext cx="1232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calorimeters</a:t>
            </a:r>
          </a:p>
        </p:txBody>
      </p:sp>
      <p:pic>
        <p:nvPicPr>
          <p:cNvPr id="26" name="Picture 25" descr="NH gamma plot.gif"/>
          <p:cNvPicPr>
            <a:picLocks noChangeAspect="1"/>
          </p:cNvPicPr>
          <p:nvPr/>
        </p:nvPicPr>
        <p:blipFill rotWithShape="1">
          <a:blip r:embed="rId7"/>
          <a:srcRect t="5342"/>
          <a:stretch/>
        </p:blipFill>
        <p:spPr>
          <a:xfrm>
            <a:off x="219033" y="923697"/>
            <a:ext cx="4147358" cy="30915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74065" y="2892169"/>
            <a:ext cx="4951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30000" dirty="0">
                <a:latin typeface="Tahoma"/>
                <a:cs typeface="Tahoma"/>
              </a:rPr>
              <a:t>239</a:t>
            </a:r>
            <a:r>
              <a:rPr lang="en-US" sz="1100" dirty="0">
                <a:latin typeface="Tahoma"/>
                <a:cs typeface="Tahoma"/>
              </a:rPr>
              <a:t>Pu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32364" y="2892169"/>
            <a:ext cx="509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30000" dirty="0">
                <a:latin typeface="Tahoma"/>
                <a:cs typeface="Tahoma"/>
              </a:rPr>
              <a:t>240</a:t>
            </a:r>
            <a:r>
              <a:rPr lang="en-US" sz="1100" dirty="0">
                <a:latin typeface="Tahoma"/>
                <a:cs typeface="Tahoma"/>
              </a:rPr>
              <a:t>Pu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7038129" y="4385460"/>
            <a:ext cx="319934" cy="136765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649877" y="6449603"/>
            <a:ext cx="4544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  <a:cs typeface="Tahoma"/>
              </a:rPr>
              <a:t>Also: neutrino mass, alpha particles, exotic atoms, …</a:t>
            </a:r>
          </a:p>
        </p:txBody>
      </p:sp>
      <p:sp>
        <p:nvSpPr>
          <p:cNvPr id="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12775"/>
          </a:xfrm>
          <a:solidFill>
            <a:srgbClr val="0F274B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Gamma ray spectroscopy for nuclear safeguards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2032" y="566499"/>
            <a:ext cx="868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NIST: advancing measurement capabilities for science, technology, industry, and security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07EE414-44C0-EC9B-A15E-F9DB1EB79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3"/>
    </mc:Choice>
    <mc:Fallback xmlns="">
      <p:transition spd="slow" advTm="56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61111</TotalTime>
  <Words>650</Words>
  <Application>Microsoft Office PowerPoint</Application>
  <PresentationFormat>On-screen Show (4:3)</PresentationFormat>
  <Paragraphs>125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Cambria Math</vt:lpstr>
      <vt:lpstr>Arial</vt:lpstr>
      <vt:lpstr>ＭＳ Ｐゴシック</vt:lpstr>
      <vt:lpstr>Tahoma</vt:lpstr>
      <vt:lpstr>Office Theme</vt:lpstr>
      <vt:lpstr>Superconducting Sensors for Radiation Measurements </vt:lpstr>
      <vt:lpstr>Superconducting sensors</vt:lpstr>
      <vt:lpstr>Superconducting sensors</vt:lpstr>
      <vt:lpstr>Cosmic Microwave Background Telescopes</vt:lpstr>
      <vt:lpstr>THz imaging through clothes</vt:lpstr>
      <vt:lpstr>Quantum Optics</vt:lpstr>
      <vt:lpstr>                                   Low dose x-ray spectroscopy</vt:lpstr>
      <vt:lpstr>                                   Low dose x-ray spectroscopy</vt:lpstr>
      <vt:lpstr>Gamma ray spectroscopy for nuclear safeguards</vt:lpstr>
      <vt:lpstr>Redefining Radioactivity Standards</vt:lpstr>
      <vt:lpstr>NIST Superconducting Sensors</vt:lpstr>
      <vt:lpstr>PowerPoint Presentation</vt:lpstr>
      <vt:lpstr>Conclusions</vt:lpstr>
    </vt:vector>
  </TitlesOfParts>
  <Company>NIST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Swetz</dc:creator>
  <cp:lastModifiedBy>Stephanie Tysor</cp:lastModifiedBy>
  <cp:revision>796</cp:revision>
  <cp:lastPrinted>2014-03-09T00:24:14Z</cp:lastPrinted>
  <dcterms:created xsi:type="dcterms:W3CDTF">2013-03-18T17:01:54Z</dcterms:created>
  <dcterms:modified xsi:type="dcterms:W3CDTF">2023-04-03T17:22:00Z</dcterms:modified>
</cp:coreProperties>
</file>