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6"/>
  </p:notesMasterIdLst>
  <p:sldIdLst>
    <p:sldId id="267" r:id="rId2"/>
    <p:sldId id="269" r:id="rId3"/>
    <p:sldId id="266" r:id="rId4"/>
    <p:sldId id="265" r:id="rId5"/>
    <p:sldId id="261" r:id="rId6"/>
    <p:sldId id="263" r:id="rId7"/>
    <p:sldId id="262" r:id="rId8"/>
    <p:sldId id="264" r:id="rId9"/>
    <p:sldId id="268" r:id="rId10"/>
    <p:sldId id="256" r:id="rId11"/>
    <p:sldId id="257" r:id="rId12"/>
    <p:sldId id="258" r:id="rId13"/>
    <p:sldId id="259" r:id="rId14"/>
    <p:sldId id="260" r:id="rId15"/>
  </p:sldIdLst>
  <p:sldSz cx="9144000" cy="5143500" type="screen16x9"/>
  <p:notesSz cx="6858000" cy="9144000"/>
  <p:embeddedFontLst>
    <p:embeddedFont>
      <p:font typeface="Georgia" panose="02040502050405020303" pitchFamily="18" charset="0"/>
      <p:regular r:id="rId17"/>
      <p:bold r:id="rId18"/>
      <p:italic r:id="rId19"/>
      <p:boldItalic r:id="rId20"/>
    </p:embeddedFont>
    <p:embeddedFont>
      <p:font typeface="Helvetica Neue"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17"/>
    <p:restoredTop sz="94724"/>
  </p:normalViewPr>
  <p:slideViewPr>
    <p:cSldViewPr snapToGrid="0">
      <p:cViewPr varScale="1">
        <p:scale>
          <a:sx n="86" d="100"/>
          <a:sy n="86" d="100"/>
        </p:scale>
        <p:origin x="60" y="570"/>
      </p:cViewPr>
      <p:guideLst>
        <p:guide orient="horz" pos="162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f69feff77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f69feff77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f69feff77f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f69feff77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69feff77f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69feff77f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f69feff77f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f69feff77f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73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1.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72-6B6C-8E4A-90FD-6D4F3DA79049}"/>
              </a:ext>
            </a:extLst>
          </p:cNvPr>
          <p:cNvSpPr>
            <a:spLocks noGrp="1"/>
          </p:cNvSpPr>
          <p:nvPr>
            <p:ph type="title"/>
          </p:nvPr>
        </p:nvSpPr>
        <p:spPr>
          <a:xfrm>
            <a:off x="311700" y="191025"/>
            <a:ext cx="8520600" cy="1544642"/>
          </a:xfrm>
        </p:spPr>
        <p:txBody>
          <a:bodyPr>
            <a:noAutofit/>
          </a:bodyPr>
          <a:lstStyle/>
          <a:p>
            <a:pPr algn="ctr"/>
            <a:r>
              <a:rPr lang="en-US" sz="3200" b="1" dirty="0"/>
              <a:t>Dose Verification Detectors </a:t>
            </a:r>
            <a:br>
              <a:rPr lang="en-US" sz="3200" b="1" dirty="0"/>
            </a:br>
            <a:r>
              <a:rPr lang="en-US" sz="3200" dirty="0"/>
              <a:t>(Proton Therapy)</a:t>
            </a:r>
          </a:p>
        </p:txBody>
      </p:sp>
      <p:sp>
        <p:nvSpPr>
          <p:cNvPr id="3" name="Text Placeholder 2">
            <a:extLst>
              <a:ext uri="{FF2B5EF4-FFF2-40B4-BE49-F238E27FC236}">
                <a16:creationId xmlns:a16="http://schemas.microsoft.com/office/drawing/2014/main" id="{4B29CDDE-4025-F64C-9FC4-F39F3F2BE939}"/>
              </a:ext>
            </a:extLst>
          </p:cNvPr>
          <p:cNvSpPr>
            <a:spLocks noGrp="1"/>
          </p:cNvSpPr>
          <p:nvPr>
            <p:ph type="body" idx="1"/>
          </p:nvPr>
        </p:nvSpPr>
        <p:spPr>
          <a:xfrm>
            <a:off x="311700" y="2200880"/>
            <a:ext cx="8520600" cy="1997124"/>
          </a:xfrm>
        </p:spPr>
        <p:txBody>
          <a:bodyPr/>
          <a:lstStyle/>
          <a:p>
            <a:r>
              <a:rPr lang="en-US" dirty="0"/>
              <a:t>ASU-Mayo Clinic collaboration</a:t>
            </a:r>
          </a:p>
          <a:p>
            <a:endParaRPr lang="en-US" dirty="0"/>
          </a:p>
          <a:p>
            <a:r>
              <a:rPr lang="en-US" dirty="0"/>
              <a:t>Results obtained with the Mayo Clinic proton beams</a:t>
            </a:r>
          </a:p>
          <a:p>
            <a:endParaRPr lang="en-US" dirty="0"/>
          </a:p>
          <a:p>
            <a:r>
              <a:rPr lang="en-US" dirty="0"/>
              <a:t>New Concept for Experimental Dose Verification using GEANT4</a:t>
            </a:r>
          </a:p>
        </p:txBody>
      </p:sp>
      <p:sp>
        <p:nvSpPr>
          <p:cNvPr id="4" name="Slide Number Placeholder 3">
            <a:extLst>
              <a:ext uri="{FF2B5EF4-FFF2-40B4-BE49-F238E27FC236}">
                <a16:creationId xmlns:a16="http://schemas.microsoft.com/office/drawing/2014/main" id="{22848D64-952D-4D4D-87D9-9EFE2CC1B6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dirty="0"/>
          </a:p>
        </p:txBody>
      </p:sp>
      <p:sp>
        <p:nvSpPr>
          <p:cNvPr id="5" name="TextBox 4">
            <a:extLst>
              <a:ext uri="{FF2B5EF4-FFF2-40B4-BE49-F238E27FC236}">
                <a16:creationId xmlns:a16="http://schemas.microsoft.com/office/drawing/2014/main" id="{2F38883E-E2B6-AB47-B9A6-A4457E2EBCFA}"/>
              </a:ext>
            </a:extLst>
          </p:cNvPr>
          <p:cNvSpPr txBox="1"/>
          <p:nvPr/>
        </p:nvSpPr>
        <p:spPr>
          <a:xfrm>
            <a:off x="15766" y="4475296"/>
            <a:ext cx="4353339" cy="615553"/>
          </a:xfrm>
          <a:prstGeom prst="rect">
            <a:avLst/>
          </a:prstGeom>
          <a:noFill/>
        </p:spPr>
        <p:txBody>
          <a:bodyPr wrap="square" rtlCol="0">
            <a:spAutoFit/>
          </a:bodyPr>
          <a:lstStyle/>
          <a:p>
            <a:r>
              <a:rPr lang="en-US" sz="1000" dirty="0"/>
              <a:t>Joint DOE / NIH Workshop - Advancing Medical Care through Discovery in the Physical Sciences Workshop Series: Radiation Detection</a:t>
            </a:r>
          </a:p>
          <a:p>
            <a:endParaRPr lang="en-US" dirty="0"/>
          </a:p>
        </p:txBody>
      </p:sp>
      <p:sp>
        <p:nvSpPr>
          <p:cNvPr id="7" name="TextBox 6">
            <a:extLst>
              <a:ext uri="{FF2B5EF4-FFF2-40B4-BE49-F238E27FC236}">
                <a16:creationId xmlns:a16="http://schemas.microsoft.com/office/drawing/2014/main" id="{28287CD7-AB81-A842-B03F-EAD133D804B5}"/>
              </a:ext>
            </a:extLst>
          </p:cNvPr>
          <p:cNvSpPr txBox="1"/>
          <p:nvPr/>
        </p:nvSpPr>
        <p:spPr>
          <a:xfrm>
            <a:off x="6231835" y="4475296"/>
            <a:ext cx="3110947" cy="553998"/>
          </a:xfrm>
          <a:prstGeom prst="rect">
            <a:avLst/>
          </a:prstGeom>
          <a:noFill/>
        </p:spPr>
        <p:txBody>
          <a:bodyPr wrap="square" rtlCol="0">
            <a:spAutoFit/>
          </a:bodyPr>
          <a:lstStyle/>
          <a:p>
            <a:r>
              <a:rPr lang="en-US" sz="1000" dirty="0"/>
              <a:t>Ricardo Alarcon, Arizona State University</a:t>
            </a:r>
          </a:p>
          <a:p>
            <a:r>
              <a:rPr lang="en-US" sz="1000" dirty="0"/>
              <a:t>March 16-17, 2023 Jefferson Laboratory</a:t>
            </a:r>
          </a:p>
          <a:p>
            <a:endParaRPr lang="en-US" sz="1000" dirty="0"/>
          </a:p>
        </p:txBody>
      </p:sp>
    </p:spTree>
    <p:extLst>
      <p:ext uri="{BB962C8B-B14F-4D97-AF65-F5344CB8AC3E}">
        <p14:creationId xmlns:p14="http://schemas.microsoft.com/office/powerpoint/2010/main" val="373255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3520199" cy="3544751"/>
          </a:xfrm>
          <a:prstGeom prst="rect">
            <a:avLst/>
          </a:prstGeom>
          <a:noFill/>
          <a:ln>
            <a:noFill/>
          </a:ln>
        </p:spPr>
      </p:pic>
      <p:sp>
        <p:nvSpPr>
          <p:cNvPr id="55" name="Google Shape;55;p13"/>
          <p:cNvSpPr txBox="1">
            <a:spLocks noGrp="1"/>
          </p:cNvSpPr>
          <p:nvPr>
            <p:ph type="ctrTitle"/>
          </p:nvPr>
        </p:nvSpPr>
        <p:spPr>
          <a:xfrm>
            <a:off x="1917914" y="2049914"/>
            <a:ext cx="8520600" cy="921886"/>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dirty="0"/>
              <a:t>Online in-vivo Dose Monitoring</a:t>
            </a:r>
            <a:endParaRPr sz="3200" b="1" dirty="0"/>
          </a:p>
        </p:txBody>
      </p:sp>
      <p:sp>
        <p:nvSpPr>
          <p:cNvPr id="56" name="Google Shape;56;p13"/>
          <p:cNvSpPr txBox="1">
            <a:spLocks noGrp="1"/>
          </p:cNvSpPr>
          <p:nvPr>
            <p:ph type="subTitle" idx="1"/>
          </p:nvPr>
        </p:nvSpPr>
        <p:spPr>
          <a:xfrm>
            <a:off x="1808584" y="3623750"/>
            <a:ext cx="2239200" cy="14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Helvetica Neue"/>
                <a:ea typeface="Helvetica Neue"/>
                <a:cs typeface="Helvetica Neue"/>
                <a:sym typeface="Helvetica Neue"/>
              </a:rPr>
              <a:t> </a:t>
            </a:r>
            <a:r>
              <a:rPr lang="en" dirty="0" err="1">
                <a:latin typeface="Arial" panose="020B0604020202020204" pitchFamily="34" charset="0"/>
                <a:ea typeface="Helvetica Neue"/>
                <a:cs typeface="Arial" panose="020B0604020202020204" pitchFamily="34" charset="0"/>
                <a:sym typeface="Helvetica Neue"/>
              </a:rPr>
              <a:t>phynix.tech</a:t>
            </a:r>
            <a:endParaRPr dirty="0">
              <a:latin typeface="Arial" panose="020B0604020202020204" pitchFamily="34" charset="0"/>
              <a:ea typeface="Helvetica Neue"/>
              <a:cs typeface="Arial" panose="020B0604020202020204" pitchFamily="34" charset="0"/>
              <a:sym typeface="Helvetica Neue"/>
            </a:endParaRPr>
          </a:p>
        </p:txBody>
      </p:sp>
      <p:sp>
        <p:nvSpPr>
          <p:cNvPr id="2" name="Slide Number Placeholder 1">
            <a:extLst>
              <a:ext uri="{FF2B5EF4-FFF2-40B4-BE49-F238E27FC236}">
                <a16:creationId xmlns:a16="http://schemas.microsoft.com/office/drawing/2014/main" id="{D0344303-7C56-AB49-AB46-0D2ACF3131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3" name="TextBox 2">
            <a:extLst>
              <a:ext uri="{FF2B5EF4-FFF2-40B4-BE49-F238E27FC236}">
                <a16:creationId xmlns:a16="http://schemas.microsoft.com/office/drawing/2014/main" id="{D624E478-85D6-C84A-873C-BFEE65559908}"/>
              </a:ext>
            </a:extLst>
          </p:cNvPr>
          <p:cNvSpPr txBox="1"/>
          <p:nvPr/>
        </p:nvSpPr>
        <p:spPr>
          <a:xfrm>
            <a:off x="5297218" y="3623750"/>
            <a:ext cx="2872409" cy="523220"/>
          </a:xfrm>
          <a:prstGeom prst="rect">
            <a:avLst/>
          </a:prstGeom>
          <a:noFill/>
        </p:spPr>
        <p:txBody>
          <a:bodyPr wrap="square" rtlCol="0">
            <a:spAutoFit/>
          </a:bodyPr>
          <a:lstStyle/>
          <a:p>
            <a:r>
              <a:rPr lang="en-US" dirty="0"/>
              <a:t>David Blyth, Ph.D. 2017, ASU</a:t>
            </a:r>
          </a:p>
          <a:p>
            <a:r>
              <a:rPr lang="en-US" dirty="0"/>
              <a:t>Jason Holmes, Ph.D. 2019 , ASU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t>Dose Verification Concept</a:t>
            </a:r>
            <a:endParaRPr sz="3200" b="1" dirty="0"/>
          </a:p>
        </p:txBody>
      </p:sp>
      <p:sp>
        <p:nvSpPr>
          <p:cNvPr id="62" name="Google Shape;62;p14"/>
          <p:cNvSpPr txBox="1">
            <a:spLocks noGrp="1"/>
          </p:cNvSpPr>
          <p:nvPr>
            <p:ph type="body" idx="1"/>
          </p:nvPr>
        </p:nvSpPr>
        <p:spPr>
          <a:xfrm>
            <a:off x="4400950" y="1152475"/>
            <a:ext cx="4126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During irradiation of the patient or water phantom, prompt gamma-rays and neutrons are produced, which subsequently emit </a:t>
            </a:r>
            <a:r>
              <a:rPr lang="en" dirty="0" err="1"/>
              <a:t>isotropically</a:t>
            </a:r>
            <a:r>
              <a:rPr lang="en" dirty="0"/>
              <a:t>.</a:t>
            </a:r>
          </a:p>
          <a:p>
            <a:pPr marL="457200" lvl="0" indent="-342900" algn="l" rtl="0">
              <a:spcBef>
                <a:spcPts val="0"/>
              </a:spcBef>
              <a:spcAft>
                <a:spcPts val="0"/>
              </a:spcAft>
              <a:buSzPts val="1800"/>
              <a:buChar char="●"/>
            </a:pPr>
            <a:endParaRPr dirty="0"/>
          </a:p>
          <a:p>
            <a:pPr marL="457200" lvl="0" indent="-342900" algn="l" rtl="0">
              <a:spcBef>
                <a:spcPts val="0"/>
              </a:spcBef>
              <a:spcAft>
                <a:spcPts val="0"/>
              </a:spcAft>
              <a:buSzPts val="1800"/>
              <a:buChar char="●"/>
            </a:pPr>
            <a:r>
              <a:rPr lang="en" dirty="0"/>
              <a:t>Detectors are spread around the patient to measure the intensity of the emitted particles.</a:t>
            </a:r>
            <a:endParaRPr dirty="0"/>
          </a:p>
        </p:txBody>
      </p:sp>
      <p:cxnSp>
        <p:nvCxnSpPr>
          <p:cNvPr id="63" name="Google Shape;63;p14"/>
          <p:cNvCxnSpPr/>
          <p:nvPr/>
        </p:nvCxnSpPr>
        <p:spPr>
          <a:xfrm flipH="1">
            <a:off x="2851070" y="1659565"/>
            <a:ext cx="15000" cy="958200"/>
          </a:xfrm>
          <a:prstGeom prst="straightConnector1">
            <a:avLst/>
          </a:prstGeom>
          <a:noFill/>
          <a:ln w="19050" cap="flat" cmpd="sng">
            <a:solidFill>
              <a:srgbClr val="FF0000"/>
            </a:solidFill>
            <a:prstDash val="solid"/>
            <a:round/>
            <a:headEnd type="none" w="med" len="med"/>
            <a:tailEnd type="none" w="med" len="med"/>
          </a:ln>
          <a:effectLst>
            <a:outerShdw blurRad="42863" dist="19050" dir="5400000" algn="bl" rotWithShape="0">
              <a:srgbClr val="FF0000">
                <a:alpha val="96000"/>
              </a:srgbClr>
            </a:outerShdw>
          </a:effectLst>
        </p:spPr>
      </p:cxnSp>
      <p:cxnSp>
        <p:nvCxnSpPr>
          <p:cNvPr id="64" name="Google Shape;64;p14"/>
          <p:cNvCxnSpPr/>
          <p:nvPr/>
        </p:nvCxnSpPr>
        <p:spPr>
          <a:xfrm flipH="1">
            <a:off x="2851070" y="3431559"/>
            <a:ext cx="15000" cy="958200"/>
          </a:xfrm>
          <a:prstGeom prst="straightConnector1">
            <a:avLst/>
          </a:prstGeom>
          <a:noFill/>
          <a:ln w="19050" cap="flat" cmpd="sng">
            <a:solidFill>
              <a:srgbClr val="FF0000"/>
            </a:solidFill>
            <a:prstDash val="solid"/>
            <a:round/>
            <a:headEnd type="none" w="med" len="med"/>
            <a:tailEnd type="none" w="med" len="med"/>
          </a:ln>
          <a:effectLst>
            <a:outerShdw blurRad="42863" dist="19050" dir="5400000" algn="bl" rotWithShape="0">
              <a:srgbClr val="FF0000">
                <a:alpha val="96000"/>
              </a:srgbClr>
            </a:outerShdw>
          </a:effectLst>
        </p:spPr>
      </p:cxnSp>
      <p:pic>
        <p:nvPicPr>
          <p:cNvPr id="65" name="Google Shape;65;p14"/>
          <p:cNvPicPr preferRelativeResize="0"/>
          <p:nvPr/>
        </p:nvPicPr>
        <p:blipFill rotWithShape="1">
          <a:blip r:embed="rId3">
            <a:alphaModFix/>
          </a:blip>
          <a:srcRect b="41863"/>
          <a:stretch/>
        </p:blipFill>
        <p:spPr>
          <a:xfrm>
            <a:off x="864450" y="1146075"/>
            <a:ext cx="3022847" cy="1053832"/>
          </a:xfrm>
          <a:prstGeom prst="rect">
            <a:avLst/>
          </a:prstGeom>
          <a:noFill/>
          <a:ln>
            <a:noFill/>
          </a:ln>
        </p:spPr>
      </p:pic>
      <p:pic>
        <p:nvPicPr>
          <p:cNvPr id="66" name="Google Shape;66;p14"/>
          <p:cNvPicPr preferRelativeResize="0"/>
          <p:nvPr/>
        </p:nvPicPr>
        <p:blipFill>
          <a:blip r:embed="rId4">
            <a:alphaModFix/>
          </a:blip>
          <a:stretch>
            <a:fillRect/>
          </a:stretch>
        </p:blipFill>
        <p:spPr>
          <a:xfrm>
            <a:off x="864450" y="2940636"/>
            <a:ext cx="3022847" cy="1812713"/>
          </a:xfrm>
          <a:prstGeom prst="rect">
            <a:avLst/>
          </a:prstGeom>
          <a:noFill/>
          <a:ln>
            <a:noFill/>
          </a:ln>
        </p:spPr>
      </p:pic>
      <p:pic>
        <p:nvPicPr>
          <p:cNvPr id="67" name="Google Shape;67;p14"/>
          <p:cNvPicPr preferRelativeResize="0"/>
          <p:nvPr/>
        </p:nvPicPr>
        <p:blipFill rotWithShape="1">
          <a:blip r:embed="rId3">
            <a:alphaModFix/>
          </a:blip>
          <a:srcRect t="62668"/>
          <a:stretch/>
        </p:blipFill>
        <p:spPr>
          <a:xfrm>
            <a:off x="866352" y="2118883"/>
            <a:ext cx="3022847" cy="676706"/>
          </a:xfrm>
          <a:prstGeom prst="rect">
            <a:avLst/>
          </a:prstGeom>
          <a:noFill/>
          <a:ln>
            <a:noFill/>
          </a:ln>
        </p:spPr>
      </p:pic>
      <p:sp>
        <p:nvSpPr>
          <p:cNvPr id="2" name="Slide Number Placeholder 1">
            <a:extLst>
              <a:ext uri="{FF2B5EF4-FFF2-40B4-BE49-F238E27FC236}">
                <a16:creationId xmlns:a16="http://schemas.microsoft.com/office/drawing/2014/main" id="{6D5297E1-393A-9C49-8E36-290014374F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51456" y="24625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t>Dose Verification Concept: Geant4 Results</a:t>
            </a:r>
            <a:endParaRPr sz="3200" b="1" dirty="0"/>
          </a:p>
        </p:txBody>
      </p:sp>
      <p:sp>
        <p:nvSpPr>
          <p:cNvPr id="73" name="Google Shape;73;p15"/>
          <p:cNvSpPr txBox="1">
            <a:spLocks noGrp="1"/>
          </p:cNvSpPr>
          <p:nvPr>
            <p:ph type="body" idx="1"/>
          </p:nvPr>
        </p:nvSpPr>
        <p:spPr>
          <a:xfrm>
            <a:off x="4400950" y="1152475"/>
            <a:ext cx="4620208" cy="3416400"/>
          </a:xfrm>
          <a:prstGeom prst="rect">
            <a:avLst/>
          </a:prstGeom>
        </p:spPr>
        <p:txBody>
          <a:bodyPr spcFirstLastPara="1" wrap="square" lIns="91425" tIns="91425" rIns="91425" bIns="91425" anchor="t" anchorCtr="0">
            <a:normAutofit fontScale="85000" lnSpcReduction="10000"/>
          </a:bodyPr>
          <a:lstStyle/>
          <a:p>
            <a:pPr marL="457200" lvl="0" indent="-334327" algn="l" rtl="0">
              <a:spcBef>
                <a:spcPts val="0"/>
              </a:spcBef>
              <a:spcAft>
                <a:spcPts val="0"/>
              </a:spcAft>
              <a:buSzPct val="100000"/>
              <a:buChar char="●"/>
            </a:pPr>
            <a:r>
              <a:rPr lang="en" b="1" dirty="0"/>
              <a:t>(top) </a:t>
            </a:r>
            <a:r>
              <a:rPr lang="en" dirty="0"/>
              <a:t>A proton beam is scanned along the x-dimension in a water phantom (10</a:t>
            </a:r>
            <a:r>
              <a:rPr lang="en" baseline="30000" dirty="0"/>
              <a:t>7</a:t>
            </a:r>
            <a:r>
              <a:rPr lang="en" dirty="0"/>
              <a:t> protons used at each position). The corresponding detector counts demonstrate the detector sensitivity to x-y beam translation.</a:t>
            </a:r>
          </a:p>
          <a:p>
            <a:pPr marL="457200" lvl="0" indent="-334327" algn="l" rtl="0">
              <a:spcBef>
                <a:spcPts val="0"/>
              </a:spcBef>
              <a:spcAft>
                <a:spcPts val="0"/>
              </a:spcAft>
              <a:buSzPct val="100000"/>
              <a:buChar char="●"/>
            </a:pPr>
            <a:endParaRPr lang="en" dirty="0"/>
          </a:p>
          <a:p>
            <a:pPr marL="122873" lvl="0" indent="0" algn="l" rtl="0">
              <a:spcBef>
                <a:spcPts val="0"/>
              </a:spcBef>
              <a:spcAft>
                <a:spcPts val="0"/>
              </a:spcAft>
              <a:buSzPct val="100000"/>
              <a:buNone/>
            </a:pPr>
            <a:endParaRPr dirty="0"/>
          </a:p>
          <a:p>
            <a:pPr marL="457200" lvl="0" indent="-334327" algn="l" rtl="0">
              <a:spcBef>
                <a:spcPts val="0"/>
              </a:spcBef>
              <a:spcAft>
                <a:spcPts val="0"/>
              </a:spcAft>
              <a:buSzPct val="100000"/>
              <a:buChar char="●"/>
            </a:pPr>
            <a:r>
              <a:rPr lang="en" b="1" dirty="0"/>
              <a:t>(bottom) </a:t>
            </a:r>
            <a:r>
              <a:rPr lang="en" dirty="0"/>
              <a:t>To measure range sensitivity, the detector was scanned identically as the top figure, however with ~2 cm air gap and ~ 2 cm bone introduced into the water phantom. The results demonstrate a significant range sensitivity.</a:t>
            </a:r>
            <a:endParaRPr dirty="0"/>
          </a:p>
        </p:txBody>
      </p:sp>
      <p:pic>
        <p:nvPicPr>
          <p:cNvPr id="74" name="Google Shape;74;p15"/>
          <p:cNvPicPr preferRelativeResize="0"/>
          <p:nvPr/>
        </p:nvPicPr>
        <p:blipFill>
          <a:blip r:embed="rId3">
            <a:alphaModFix/>
          </a:blip>
          <a:stretch>
            <a:fillRect/>
          </a:stretch>
        </p:blipFill>
        <p:spPr>
          <a:xfrm>
            <a:off x="996896" y="2983585"/>
            <a:ext cx="3001461" cy="1976580"/>
          </a:xfrm>
          <a:prstGeom prst="rect">
            <a:avLst/>
          </a:prstGeom>
          <a:noFill/>
          <a:ln>
            <a:noFill/>
          </a:ln>
        </p:spPr>
      </p:pic>
      <p:pic>
        <p:nvPicPr>
          <p:cNvPr id="75" name="Google Shape;75;p15"/>
          <p:cNvPicPr preferRelativeResize="0"/>
          <p:nvPr/>
        </p:nvPicPr>
        <p:blipFill>
          <a:blip r:embed="rId4">
            <a:alphaModFix/>
          </a:blip>
          <a:stretch>
            <a:fillRect/>
          </a:stretch>
        </p:blipFill>
        <p:spPr>
          <a:xfrm>
            <a:off x="1006918" y="983314"/>
            <a:ext cx="3001880" cy="1976879"/>
          </a:xfrm>
          <a:prstGeom prst="rect">
            <a:avLst/>
          </a:prstGeom>
          <a:noFill/>
          <a:ln>
            <a:noFill/>
          </a:ln>
        </p:spPr>
      </p:pic>
      <p:sp>
        <p:nvSpPr>
          <p:cNvPr id="2" name="Slide Number Placeholder 1">
            <a:extLst>
              <a:ext uri="{FF2B5EF4-FFF2-40B4-BE49-F238E27FC236}">
                <a16:creationId xmlns:a16="http://schemas.microsoft.com/office/drawing/2014/main" id="{7EF84F16-7402-5449-BDA1-2876FC828B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95842" y="88957"/>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t>Ultra-fast Geant4 Dose Calculation</a:t>
            </a:r>
            <a:endParaRPr sz="3200" b="1" dirty="0"/>
          </a:p>
        </p:txBody>
      </p:sp>
      <p:sp>
        <p:nvSpPr>
          <p:cNvPr id="81" name="Google Shape;81;p16"/>
          <p:cNvSpPr txBox="1">
            <a:spLocks noGrp="1"/>
          </p:cNvSpPr>
          <p:nvPr>
            <p:ph type="body" idx="1"/>
          </p:nvPr>
        </p:nvSpPr>
        <p:spPr>
          <a:xfrm>
            <a:off x="311700" y="195754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In order to interpret the detector results, we need to calculate the expected detector signal</a:t>
            </a:r>
            <a:endParaRPr dirty="0"/>
          </a:p>
          <a:p>
            <a:pPr marL="457200" lvl="0" indent="-342900" algn="l" rtl="0">
              <a:spcBef>
                <a:spcPts val="0"/>
              </a:spcBef>
              <a:spcAft>
                <a:spcPts val="0"/>
              </a:spcAft>
              <a:buSzPts val="1800"/>
              <a:buChar char="●"/>
            </a:pPr>
            <a:r>
              <a:rPr lang="en" dirty="0"/>
              <a:t>During treatment, the expected response is compared to the actual response</a:t>
            </a:r>
            <a:endParaRPr dirty="0"/>
          </a:p>
          <a:p>
            <a:pPr marL="457200" lvl="0" indent="-342900" algn="l" rtl="0">
              <a:spcBef>
                <a:spcPts val="0"/>
              </a:spcBef>
              <a:spcAft>
                <a:spcPts val="0"/>
              </a:spcAft>
              <a:buSzPts val="1800"/>
              <a:buChar char="●"/>
            </a:pPr>
            <a:r>
              <a:rPr lang="en" dirty="0"/>
              <a:t>However, simulating billions of protons using Geant4 could take weeks or months.</a:t>
            </a:r>
            <a:endParaRPr dirty="0"/>
          </a:p>
          <a:p>
            <a:pPr marL="457200" lvl="0" indent="-342900" algn="l" rtl="0">
              <a:spcBef>
                <a:spcPts val="0"/>
              </a:spcBef>
              <a:spcAft>
                <a:spcPts val="0"/>
              </a:spcAft>
              <a:buSzPts val="1800"/>
              <a:buChar char="●"/>
            </a:pPr>
            <a:r>
              <a:rPr lang="en" dirty="0"/>
              <a:t>Why not use a different radiation simulation software? Answer: Nothing is as accurate, especially for predicting gamma-rays or neutrons</a:t>
            </a:r>
            <a:endParaRPr dirty="0"/>
          </a:p>
          <a:p>
            <a:pPr marL="457200" lvl="0" indent="-342900" algn="l" rtl="0">
              <a:spcBef>
                <a:spcPts val="0"/>
              </a:spcBef>
              <a:spcAft>
                <a:spcPts val="0"/>
              </a:spcAft>
              <a:buSzPts val="1800"/>
              <a:buChar char="●"/>
            </a:pPr>
            <a:r>
              <a:rPr lang="en" b="1" dirty="0"/>
              <a:t>We need to make Geant4 ultra-fast!</a:t>
            </a:r>
            <a:endParaRPr b="1" dirty="0"/>
          </a:p>
        </p:txBody>
      </p:sp>
      <p:pic>
        <p:nvPicPr>
          <p:cNvPr id="82" name="Google Shape;82;p16"/>
          <p:cNvPicPr preferRelativeResize="0"/>
          <p:nvPr/>
        </p:nvPicPr>
        <p:blipFill>
          <a:blip r:embed="rId3">
            <a:alphaModFix/>
          </a:blip>
          <a:stretch>
            <a:fillRect/>
          </a:stretch>
        </p:blipFill>
        <p:spPr>
          <a:xfrm>
            <a:off x="2289116" y="818401"/>
            <a:ext cx="3426926" cy="982400"/>
          </a:xfrm>
          <a:prstGeom prst="rect">
            <a:avLst/>
          </a:prstGeom>
          <a:noFill/>
          <a:ln>
            <a:noFill/>
          </a:ln>
        </p:spPr>
      </p:pic>
      <p:sp>
        <p:nvSpPr>
          <p:cNvPr id="2" name="Slide Number Placeholder 1">
            <a:extLst>
              <a:ext uri="{FF2B5EF4-FFF2-40B4-BE49-F238E27FC236}">
                <a16:creationId xmlns:a16="http://schemas.microsoft.com/office/drawing/2014/main" id="{E93100AA-CA0E-BE4A-ADFD-F8174EC452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body" idx="1"/>
          </p:nvPr>
        </p:nvSpPr>
        <p:spPr>
          <a:xfrm>
            <a:off x="4502699" y="1533475"/>
            <a:ext cx="4174161" cy="3416400"/>
          </a:xfrm>
          <a:prstGeom prst="rect">
            <a:avLst/>
          </a:prstGeom>
        </p:spPr>
        <p:txBody>
          <a:bodyPr spcFirstLastPara="1" wrap="square" lIns="91425" tIns="91425" rIns="91425" bIns="91425" anchor="t" anchorCtr="0">
            <a:normAutofit fontScale="85000" lnSpcReduction="10000"/>
          </a:bodyPr>
          <a:lstStyle/>
          <a:p>
            <a:pPr marL="457200" lvl="0" indent="-342900" algn="l" rtl="0">
              <a:spcBef>
                <a:spcPts val="0"/>
              </a:spcBef>
              <a:spcAft>
                <a:spcPts val="0"/>
              </a:spcAft>
              <a:buSzPts val="1800"/>
              <a:buChar char="●"/>
            </a:pPr>
            <a:r>
              <a:rPr lang="en" dirty="0"/>
              <a:t>We have implemented Geant4 in Google Cloud</a:t>
            </a:r>
          </a:p>
          <a:p>
            <a:pPr marL="457200" lvl="0" indent="-342900" algn="l" rtl="0">
              <a:spcBef>
                <a:spcPts val="0"/>
              </a:spcBef>
              <a:spcAft>
                <a:spcPts val="0"/>
              </a:spcAft>
              <a:buSzPts val="1800"/>
              <a:buChar char="●"/>
            </a:pPr>
            <a:endParaRPr dirty="0"/>
          </a:p>
          <a:p>
            <a:pPr marL="457200" lvl="0" indent="-342900" algn="l" rtl="0">
              <a:spcBef>
                <a:spcPts val="0"/>
              </a:spcBef>
              <a:spcAft>
                <a:spcPts val="0"/>
              </a:spcAft>
              <a:buSzPts val="1800"/>
              <a:buChar char="●"/>
            </a:pPr>
            <a:r>
              <a:rPr lang="en" dirty="0"/>
              <a:t>1000s of computers working together simultaneously to perform the calculation</a:t>
            </a:r>
          </a:p>
          <a:p>
            <a:pPr marL="457200" lvl="0" indent="-342900" algn="l" rtl="0">
              <a:spcBef>
                <a:spcPts val="0"/>
              </a:spcBef>
              <a:spcAft>
                <a:spcPts val="0"/>
              </a:spcAft>
              <a:buSzPts val="1800"/>
              <a:buChar char="●"/>
            </a:pPr>
            <a:endParaRPr dirty="0"/>
          </a:p>
          <a:p>
            <a:pPr marL="457200" lvl="0" indent="-342900" algn="l" rtl="0">
              <a:spcBef>
                <a:spcPts val="0"/>
              </a:spcBef>
              <a:spcAft>
                <a:spcPts val="0"/>
              </a:spcAft>
              <a:buSzPts val="1800"/>
              <a:buChar char="●"/>
            </a:pPr>
            <a:r>
              <a:rPr lang="en" dirty="0"/>
              <a:t>Server-less design keeps costs very low (servers are spun up only when needed)</a:t>
            </a:r>
          </a:p>
          <a:p>
            <a:pPr marL="457200" lvl="0" indent="-342900" algn="l" rtl="0">
              <a:spcBef>
                <a:spcPts val="0"/>
              </a:spcBef>
              <a:spcAft>
                <a:spcPts val="0"/>
              </a:spcAft>
              <a:buSzPts val="1800"/>
              <a:buChar char="●"/>
            </a:pPr>
            <a:endParaRPr dirty="0"/>
          </a:p>
          <a:p>
            <a:pPr marL="457200" lvl="0" indent="-342900" algn="l" rtl="0">
              <a:spcBef>
                <a:spcPts val="0"/>
              </a:spcBef>
              <a:spcAft>
                <a:spcPts val="0"/>
              </a:spcAft>
              <a:buSzPts val="1800"/>
              <a:buChar char="●"/>
            </a:pPr>
            <a:r>
              <a:rPr lang="en" dirty="0"/>
              <a:t>Among fastest proton-based Monte-Carlo simulations - using full-blown Geant4!</a:t>
            </a:r>
            <a:endParaRPr dirty="0"/>
          </a:p>
        </p:txBody>
      </p:sp>
      <p:sp>
        <p:nvSpPr>
          <p:cNvPr id="88" name="Google Shape;88;p17"/>
          <p:cNvSpPr txBox="1">
            <a:spLocks noGrp="1"/>
          </p:cNvSpPr>
          <p:nvPr>
            <p:ph type="title"/>
          </p:nvPr>
        </p:nvSpPr>
        <p:spPr>
          <a:xfrm>
            <a:off x="395842" y="22684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sz="3600" b="1" dirty="0">
                <a:latin typeface="+mj-lt"/>
              </a:rPr>
              <a:t>Ultra-fast Geant4 Results</a:t>
            </a:r>
            <a:endParaRPr sz="3600" b="1" dirty="0">
              <a:latin typeface="+mj-lt"/>
            </a:endParaRPr>
          </a:p>
          <a:p>
            <a:pPr marL="0" lvl="0" indent="0" algn="l" rtl="0">
              <a:spcBef>
                <a:spcPts val="0"/>
              </a:spcBef>
              <a:spcAft>
                <a:spcPts val="0"/>
              </a:spcAft>
              <a:buNone/>
            </a:pPr>
            <a:endParaRPr dirty="0"/>
          </a:p>
        </p:txBody>
      </p:sp>
      <p:pic>
        <p:nvPicPr>
          <p:cNvPr id="89" name="Google Shape;89;p17"/>
          <p:cNvPicPr preferRelativeResize="0"/>
          <p:nvPr/>
        </p:nvPicPr>
        <p:blipFill>
          <a:blip r:embed="rId3">
            <a:alphaModFix/>
          </a:blip>
          <a:stretch>
            <a:fillRect/>
          </a:stretch>
        </p:blipFill>
        <p:spPr>
          <a:xfrm>
            <a:off x="5489516" y="170457"/>
            <a:ext cx="3426926" cy="982400"/>
          </a:xfrm>
          <a:prstGeom prst="rect">
            <a:avLst/>
          </a:prstGeom>
          <a:noFill/>
          <a:ln>
            <a:noFill/>
          </a:ln>
        </p:spPr>
      </p:pic>
      <p:pic>
        <p:nvPicPr>
          <p:cNvPr id="90" name="Google Shape;90;p17"/>
          <p:cNvPicPr preferRelativeResize="0"/>
          <p:nvPr/>
        </p:nvPicPr>
        <p:blipFill>
          <a:blip r:embed="rId4">
            <a:alphaModFix/>
          </a:blip>
          <a:stretch>
            <a:fillRect/>
          </a:stretch>
        </p:blipFill>
        <p:spPr>
          <a:xfrm>
            <a:off x="1085941" y="3064590"/>
            <a:ext cx="2925850" cy="1951190"/>
          </a:xfrm>
          <a:prstGeom prst="rect">
            <a:avLst/>
          </a:prstGeom>
          <a:noFill/>
          <a:ln>
            <a:noFill/>
          </a:ln>
        </p:spPr>
      </p:pic>
      <p:pic>
        <p:nvPicPr>
          <p:cNvPr id="91" name="Google Shape;91;p17"/>
          <p:cNvPicPr preferRelativeResize="0"/>
          <p:nvPr/>
        </p:nvPicPr>
        <p:blipFill>
          <a:blip r:embed="rId5">
            <a:alphaModFix/>
          </a:blip>
          <a:stretch>
            <a:fillRect/>
          </a:stretch>
        </p:blipFill>
        <p:spPr>
          <a:xfrm>
            <a:off x="1143770" y="989854"/>
            <a:ext cx="2862972" cy="2036441"/>
          </a:xfrm>
          <a:prstGeom prst="rect">
            <a:avLst/>
          </a:prstGeom>
          <a:noFill/>
          <a:ln>
            <a:noFill/>
          </a:ln>
        </p:spPr>
      </p:pic>
      <p:sp>
        <p:nvSpPr>
          <p:cNvPr id="2" name="Slide Number Placeholder 1">
            <a:extLst>
              <a:ext uri="{FF2B5EF4-FFF2-40B4-BE49-F238E27FC236}">
                <a16:creationId xmlns:a16="http://schemas.microsoft.com/office/drawing/2014/main" id="{0FFC2408-B3B7-DA46-9D30-5A3B311305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bwMode="auto">
          <a:xfrm>
            <a:off x="1143000" y="0"/>
            <a:ext cx="6858000" cy="628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spcFirstLastPara="1" vert="horz" wrap="square" lIns="38100" tIns="38100" rIns="38100" bIns="38100" numCol="1" anchor="ctr" anchorCtr="0" compatLnSpc="1">
            <a:prstTxWarp prst="textNoShape">
              <a:avLst/>
            </a:prstTxWarp>
            <a:normAutofit fontScale="90000"/>
          </a:bodyPr>
          <a:lstStyle/>
          <a:p>
            <a:pPr algn="ctr" defTabSz="685800"/>
            <a:r>
              <a:rPr lang="en-US" sz="3200" b="1" dirty="0">
                <a:latin typeface="+mj-lt"/>
                <a:cs typeface="Adobe Hebrew"/>
                <a:sym typeface="Georgia" charset="0"/>
              </a:rPr>
              <a:t>Facility Layout: Mayo Clinic Arizona</a:t>
            </a:r>
            <a:endParaRPr lang="en-US" sz="3200" dirty="0">
              <a:latin typeface="+mj-lt"/>
              <a:cs typeface="Adobe Hebrew"/>
            </a:endParaRPr>
          </a:p>
        </p:txBody>
      </p:sp>
      <p:pic>
        <p:nvPicPr>
          <p:cNvPr id="10243" name="Picture 3" descr="imag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9042" y="628650"/>
            <a:ext cx="5983357" cy="3441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245" name="AutoShape 5"/>
          <p:cNvSpPr>
            <a:spLocks/>
          </p:cNvSpPr>
          <p:nvPr/>
        </p:nvSpPr>
        <p:spPr bwMode="auto">
          <a:xfrm>
            <a:off x="6057900" y="4743249"/>
            <a:ext cx="1600200" cy="2385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algn="r" defTabSz="685800"/>
            <a:fld id="{67A96D8D-3B15-CB45-AE5C-635D89BF9B81}" type="slidenum">
              <a:rPr lang="en-US" sz="1050">
                <a:solidFill>
                  <a:srgbClr val="888888"/>
                </a:solidFill>
              </a:rPr>
              <a:pPr algn="r" defTabSz="685800"/>
              <a:t>2</a:t>
            </a:fld>
            <a:endParaRPr lang="en-US" sz="1050" dirty="0"/>
          </a:p>
        </p:txBody>
      </p:sp>
      <p:sp>
        <p:nvSpPr>
          <p:cNvPr id="2" name="Rectangle 1"/>
          <p:cNvSpPr/>
          <p:nvPr/>
        </p:nvSpPr>
        <p:spPr>
          <a:xfrm>
            <a:off x="1356690" y="4070466"/>
            <a:ext cx="7121387" cy="830997"/>
          </a:xfrm>
          <a:prstGeom prst="rect">
            <a:avLst/>
          </a:prstGeom>
        </p:spPr>
        <p:txBody>
          <a:bodyPr wrap="square">
            <a:spAutoFit/>
          </a:bodyPr>
          <a:lstStyle/>
          <a:p>
            <a:pPr algn="just"/>
            <a:r>
              <a:rPr lang="en-US" sz="1600" dirty="0">
                <a:latin typeface="+mj-lt"/>
              </a:rPr>
              <a:t>Hitachi PROBEAT proton therapy system. The scanning technique employs pencil beam scanning with magnetic beam positioning. </a:t>
            </a:r>
            <a:r>
              <a:rPr lang="en-US" sz="1600" dirty="0">
                <a:latin typeface="+mj-lt"/>
                <a:cs typeface="Adobe Hebrew"/>
              </a:rPr>
              <a:t>Full Cancer Treatments began in 2017</a:t>
            </a:r>
          </a:p>
        </p:txBody>
      </p:sp>
    </p:spTree>
    <p:extLst>
      <p:ext uri="{BB962C8B-B14F-4D97-AF65-F5344CB8AC3E}">
        <p14:creationId xmlns:p14="http://schemas.microsoft.com/office/powerpoint/2010/main" val="286156819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D1E1E-BEA9-4C45-9D5B-4B8885DB81A9}"/>
              </a:ext>
            </a:extLst>
          </p:cNvPr>
          <p:cNvPicPr>
            <a:picLocks noChangeAspect="1"/>
          </p:cNvPicPr>
          <p:nvPr/>
        </p:nvPicPr>
        <p:blipFill>
          <a:blip r:embed="rId2"/>
          <a:stretch>
            <a:fillRect/>
          </a:stretch>
        </p:blipFill>
        <p:spPr>
          <a:xfrm>
            <a:off x="286371" y="935088"/>
            <a:ext cx="3627534" cy="1715345"/>
          </a:xfrm>
          <a:prstGeom prst="rect">
            <a:avLst/>
          </a:prstGeom>
        </p:spPr>
      </p:pic>
      <p:sp>
        <p:nvSpPr>
          <p:cNvPr id="5" name="TextBox 4">
            <a:extLst>
              <a:ext uri="{FF2B5EF4-FFF2-40B4-BE49-F238E27FC236}">
                <a16:creationId xmlns:a16="http://schemas.microsoft.com/office/drawing/2014/main" id="{E6C1F44B-7E4D-1845-B56C-58563B545D08}"/>
              </a:ext>
            </a:extLst>
          </p:cNvPr>
          <p:cNvSpPr txBox="1"/>
          <p:nvPr/>
        </p:nvSpPr>
        <p:spPr>
          <a:xfrm>
            <a:off x="418078" y="129129"/>
            <a:ext cx="7366677" cy="584775"/>
          </a:xfrm>
          <a:prstGeom prst="rect">
            <a:avLst/>
          </a:prstGeom>
          <a:noFill/>
        </p:spPr>
        <p:txBody>
          <a:bodyPr wrap="square" rtlCol="0">
            <a:spAutoFit/>
          </a:bodyPr>
          <a:lstStyle/>
          <a:p>
            <a:r>
              <a:rPr lang="en-US" sz="3200" b="1" dirty="0"/>
              <a:t>2015: ASU-Mayo Funds </a:t>
            </a:r>
            <a:r>
              <a:rPr lang="en-US" sz="3200" dirty="0"/>
              <a:t>($20k)</a:t>
            </a:r>
          </a:p>
        </p:txBody>
      </p:sp>
      <p:sp>
        <p:nvSpPr>
          <p:cNvPr id="2" name="Slide Number Placeholder 1">
            <a:extLst>
              <a:ext uri="{FF2B5EF4-FFF2-40B4-BE49-F238E27FC236}">
                <a16:creationId xmlns:a16="http://schemas.microsoft.com/office/drawing/2014/main" id="{8100A406-1B23-0E43-8D48-5A6B19BD56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dirty="0"/>
          </a:p>
        </p:txBody>
      </p:sp>
      <p:pic>
        <p:nvPicPr>
          <p:cNvPr id="6" name="Picture 4" descr="Screen Shot 2014-08-01 at 3.55.00 PM.png">
            <a:extLst>
              <a:ext uri="{FF2B5EF4-FFF2-40B4-BE49-F238E27FC236}">
                <a16:creationId xmlns:a16="http://schemas.microsoft.com/office/drawing/2014/main" id="{DF08C656-9355-094A-871A-073DF7C2B9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7475" y="942404"/>
            <a:ext cx="3286125" cy="2004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image10.png">
            <a:extLst>
              <a:ext uri="{FF2B5EF4-FFF2-40B4-BE49-F238E27FC236}">
                <a16:creationId xmlns:a16="http://schemas.microsoft.com/office/drawing/2014/main" id="{C8818F91-269D-B74C-ADB4-2D5CA1C685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0601" y="101135"/>
            <a:ext cx="2928307" cy="16987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Content Placeholder 3" descr="Screen Shot 2014-10-22 at 8.01.05 PM.png">
            <a:extLst>
              <a:ext uri="{FF2B5EF4-FFF2-40B4-BE49-F238E27FC236}">
                <a16:creationId xmlns:a16="http://schemas.microsoft.com/office/drawing/2014/main" id="{52CB7AF6-0676-8041-B5C4-CA77E6281F35}"/>
              </a:ext>
            </a:extLst>
          </p:cNvPr>
          <p:cNvPicPr>
            <a:picLocks noChangeAspect="1"/>
          </p:cNvPicPr>
          <p:nvPr/>
        </p:nvPicPr>
        <p:blipFill>
          <a:blip r:embed="rId5">
            <a:extLst>
              <a:ext uri="{28A0092B-C50C-407E-A947-70E740481C1C}">
                <a14:useLocalDpi xmlns:a14="http://schemas.microsoft.com/office/drawing/2010/main" val="0"/>
              </a:ext>
            </a:extLst>
          </a:blip>
          <a:srcRect l="-5978" r="-5978"/>
          <a:stretch>
            <a:fillRect/>
          </a:stretch>
        </p:blipFill>
        <p:spPr bwMode="auto">
          <a:xfrm>
            <a:off x="6091930" y="2405463"/>
            <a:ext cx="3156978" cy="1857690"/>
          </a:xfrm>
          <a:prstGeom prst="rect">
            <a:avLst/>
          </a:prstGeom>
        </p:spPr>
      </p:pic>
      <p:sp>
        <p:nvSpPr>
          <p:cNvPr id="3" name="TextBox 2">
            <a:extLst>
              <a:ext uri="{FF2B5EF4-FFF2-40B4-BE49-F238E27FC236}">
                <a16:creationId xmlns:a16="http://schemas.microsoft.com/office/drawing/2014/main" id="{4F77A864-21D6-2C49-B216-06D8814BD7CE}"/>
              </a:ext>
            </a:extLst>
          </p:cNvPr>
          <p:cNvSpPr txBox="1"/>
          <p:nvPr/>
        </p:nvSpPr>
        <p:spPr>
          <a:xfrm>
            <a:off x="126923" y="3782799"/>
            <a:ext cx="7366677" cy="1077218"/>
          </a:xfrm>
          <a:prstGeom prst="rect">
            <a:avLst/>
          </a:prstGeom>
          <a:noFill/>
        </p:spPr>
        <p:txBody>
          <a:bodyPr wrap="square" rtlCol="0">
            <a:spAutoFit/>
          </a:bodyPr>
          <a:lstStyle/>
          <a:p>
            <a:r>
              <a:rPr lang="en-US" sz="3200" b="1" dirty="0"/>
              <a:t>2017: Grant to built a Prototype Detector </a:t>
            </a:r>
            <a:r>
              <a:rPr lang="en-US" sz="3200" dirty="0"/>
              <a:t>(Marley Foundation, $50k)</a:t>
            </a:r>
          </a:p>
        </p:txBody>
      </p:sp>
      <p:sp>
        <p:nvSpPr>
          <p:cNvPr id="9" name="TextBox 8">
            <a:extLst>
              <a:ext uri="{FF2B5EF4-FFF2-40B4-BE49-F238E27FC236}">
                <a16:creationId xmlns:a16="http://schemas.microsoft.com/office/drawing/2014/main" id="{BDB6BD03-FC30-5449-BFD6-9E1575D30619}"/>
              </a:ext>
            </a:extLst>
          </p:cNvPr>
          <p:cNvSpPr txBox="1"/>
          <p:nvPr/>
        </p:nvSpPr>
        <p:spPr>
          <a:xfrm>
            <a:off x="6718852" y="93041"/>
            <a:ext cx="884583" cy="307777"/>
          </a:xfrm>
          <a:prstGeom prst="rect">
            <a:avLst/>
          </a:prstGeom>
          <a:noFill/>
        </p:spPr>
        <p:txBody>
          <a:bodyPr wrap="square" rtlCol="0">
            <a:spAutoFit/>
          </a:bodyPr>
          <a:lstStyle/>
          <a:p>
            <a:r>
              <a:rPr lang="en-US" dirty="0"/>
              <a:t>MCNPX</a:t>
            </a:r>
          </a:p>
        </p:txBody>
      </p:sp>
      <p:sp>
        <p:nvSpPr>
          <p:cNvPr id="10" name="TextBox 9">
            <a:extLst>
              <a:ext uri="{FF2B5EF4-FFF2-40B4-BE49-F238E27FC236}">
                <a16:creationId xmlns:a16="http://schemas.microsoft.com/office/drawing/2014/main" id="{4EB0DA30-0E38-8A4F-B300-72242C1E209F}"/>
              </a:ext>
            </a:extLst>
          </p:cNvPr>
          <p:cNvSpPr txBox="1"/>
          <p:nvPr/>
        </p:nvSpPr>
        <p:spPr>
          <a:xfrm>
            <a:off x="7787170" y="2932405"/>
            <a:ext cx="1055942" cy="307777"/>
          </a:xfrm>
          <a:prstGeom prst="rect">
            <a:avLst/>
          </a:prstGeom>
          <a:noFill/>
        </p:spPr>
        <p:txBody>
          <a:bodyPr wrap="square" rtlCol="0">
            <a:spAutoFit/>
          </a:bodyPr>
          <a:lstStyle/>
          <a:p>
            <a:r>
              <a:rPr lang="en-US" dirty="0"/>
              <a:t>GEANT4</a:t>
            </a:r>
          </a:p>
        </p:txBody>
      </p:sp>
    </p:spTree>
    <p:extLst>
      <p:ext uri="{BB962C8B-B14F-4D97-AF65-F5344CB8AC3E}">
        <p14:creationId xmlns:p14="http://schemas.microsoft.com/office/powerpoint/2010/main" val="157855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68584F-6BBE-EF4C-90A2-7EA8D6A91F42}"/>
              </a:ext>
            </a:extLst>
          </p:cNvPr>
          <p:cNvPicPr>
            <a:picLocks noChangeAspect="1"/>
          </p:cNvPicPr>
          <p:nvPr/>
        </p:nvPicPr>
        <p:blipFill>
          <a:blip r:embed="rId2"/>
          <a:stretch>
            <a:fillRect/>
          </a:stretch>
        </p:blipFill>
        <p:spPr>
          <a:xfrm>
            <a:off x="310613" y="86683"/>
            <a:ext cx="2973036" cy="1955031"/>
          </a:xfrm>
          <a:prstGeom prst="rect">
            <a:avLst/>
          </a:prstGeom>
        </p:spPr>
      </p:pic>
      <p:pic>
        <p:nvPicPr>
          <p:cNvPr id="4" name="Picture 3">
            <a:extLst>
              <a:ext uri="{FF2B5EF4-FFF2-40B4-BE49-F238E27FC236}">
                <a16:creationId xmlns:a16="http://schemas.microsoft.com/office/drawing/2014/main" id="{554CC78E-C9D0-A940-8F78-9A16BFD66213}"/>
              </a:ext>
            </a:extLst>
          </p:cNvPr>
          <p:cNvPicPr>
            <a:picLocks noChangeAspect="1"/>
          </p:cNvPicPr>
          <p:nvPr/>
        </p:nvPicPr>
        <p:blipFill rotWithShape="1">
          <a:blip r:embed="rId3"/>
          <a:srcRect b="24084"/>
          <a:stretch/>
        </p:blipFill>
        <p:spPr>
          <a:xfrm>
            <a:off x="0" y="1906932"/>
            <a:ext cx="3762912" cy="3180462"/>
          </a:xfrm>
          <a:prstGeom prst="rect">
            <a:avLst/>
          </a:prstGeom>
        </p:spPr>
      </p:pic>
      <p:sp>
        <p:nvSpPr>
          <p:cNvPr id="2" name="Slide Number Placeholder 1">
            <a:extLst>
              <a:ext uri="{FF2B5EF4-FFF2-40B4-BE49-F238E27FC236}">
                <a16:creationId xmlns:a16="http://schemas.microsoft.com/office/drawing/2014/main" id="{0615725E-1877-5745-8D47-AB4ED94D23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dirty="0"/>
          </a:p>
        </p:txBody>
      </p:sp>
      <p:pic>
        <p:nvPicPr>
          <p:cNvPr id="5" name="Picture 4">
            <a:extLst>
              <a:ext uri="{FF2B5EF4-FFF2-40B4-BE49-F238E27FC236}">
                <a16:creationId xmlns:a16="http://schemas.microsoft.com/office/drawing/2014/main" id="{0A013636-F2F7-394D-B88C-CA244E2439BB}"/>
              </a:ext>
            </a:extLst>
          </p:cNvPr>
          <p:cNvPicPr>
            <a:picLocks noChangeAspect="1"/>
          </p:cNvPicPr>
          <p:nvPr/>
        </p:nvPicPr>
        <p:blipFill>
          <a:blip r:embed="rId4"/>
          <a:stretch>
            <a:fillRect/>
          </a:stretch>
        </p:blipFill>
        <p:spPr>
          <a:xfrm>
            <a:off x="4228419" y="753700"/>
            <a:ext cx="3921667" cy="2941250"/>
          </a:xfrm>
          <a:prstGeom prst="rect">
            <a:avLst/>
          </a:prstGeom>
        </p:spPr>
      </p:pic>
      <p:sp>
        <p:nvSpPr>
          <p:cNvPr id="6" name="Rectangle 5">
            <a:extLst>
              <a:ext uri="{FF2B5EF4-FFF2-40B4-BE49-F238E27FC236}">
                <a16:creationId xmlns:a16="http://schemas.microsoft.com/office/drawing/2014/main" id="{2CE44872-F90B-C949-B7DD-A327F28C69C3}"/>
              </a:ext>
            </a:extLst>
          </p:cNvPr>
          <p:cNvSpPr/>
          <p:nvPr/>
        </p:nvSpPr>
        <p:spPr>
          <a:xfrm>
            <a:off x="2286000" y="2310140"/>
            <a:ext cx="4572000" cy="523220"/>
          </a:xfrm>
          <a:prstGeom prst="rect">
            <a:avLst/>
          </a:prstGeom>
        </p:spPr>
        <p:txBody>
          <a:bodyPr>
            <a:spAutoFit/>
          </a:bodyPr>
          <a:lstStyle/>
          <a:p>
            <a:br>
              <a:rPr lang="en-US" dirty="0">
                <a:latin typeface="Times New Roman" panose="02020603050405020304" pitchFamily="18" charset="0"/>
              </a:rPr>
            </a:br>
            <a:endParaRPr lang="en-US" dirty="0">
              <a:effectLst/>
              <a:latin typeface="Times New Roman" panose="02020603050405020304" pitchFamily="18" charset="0"/>
            </a:endParaRPr>
          </a:p>
        </p:txBody>
      </p:sp>
      <p:sp>
        <p:nvSpPr>
          <p:cNvPr id="9" name="TextBox 8">
            <a:extLst>
              <a:ext uri="{FF2B5EF4-FFF2-40B4-BE49-F238E27FC236}">
                <a16:creationId xmlns:a16="http://schemas.microsoft.com/office/drawing/2014/main" id="{C0013540-A769-4348-B25A-F4F93F088EAC}"/>
              </a:ext>
            </a:extLst>
          </p:cNvPr>
          <p:cNvSpPr txBox="1"/>
          <p:nvPr/>
        </p:nvSpPr>
        <p:spPr>
          <a:xfrm>
            <a:off x="4102443" y="3471261"/>
            <a:ext cx="4148318" cy="149494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1F6643D3-BAEF-584C-8ECC-F3723374E276}"/>
              </a:ext>
            </a:extLst>
          </p:cNvPr>
          <p:cNvSpPr txBox="1"/>
          <p:nvPr/>
        </p:nvSpPr>
        <p:spPr>
          <a:xfrm>
            <a:off x="3667539" y="3805024"/>
            <a:ext cx="5476461" cy="1169551"/>
          </a:xfrm>
          <a:prstGeom prst="rect">
            <a:avLst/>
          </a:prstGeom>
          <a:noFill/>
        </p:spPr>
        <p:txBody>
          <a:bodyPr wrap="square" rtlCol="0">
            <a:spAutoFit/>
          </a:bodyPr>
          <a:lstStyle/>
          <a:p>
            <a:pPr marL="285750" indent="-285750">
              <a:buFont typeface="Arial" panose="020B0604020202020204" pitchFamily="34" charset="0"/>
              <a:buChar char="•"/>
            </a:pPr>
            <a:r>
              <a:rPr lang="en-US" dirty="0"/>
              <a:t>16 Cs crystals 6 mm x 70 mm x 120 mm</a:t>
            </a:r>
          </a:p>
          <a:p>
            <a:pPr marL="285750" indent="-285750">
              <a:buFont typeface="Arial" panose="020B0604020202020204" pitchFamily="34" charset="0"/>
              <a:buChar char="•"/>
            </a:pPr>
            <a:r>
              <a:rPr lang="en-US" dirty="0"/>
              <a:t>Each </a:t>
            </a:r>
            <a:r>
              <a:rPr lang="en-US" dirty="0" err="1"/>
              <a:t>CsI</a:t>
            </a:r>
            <a:r>
              <a:rPr lang="en-US" dirty="0"/>
              <a:t> read out by 32 MPPCs (15</a:t>
            </a:r>
            <a:r>
              <a:rPr lang="en-US" baseline="30000" dirty="0"/>
              <a:t>o </a:t>
            </a:r>
            <a:r>
              <a:rPr lang="en-US" dirty="0"/>
              <a:t>temp)</a:t>
            </a:r>
            <a:endParaRPr lang="en-US" baseline="30000" dirty="0"/>
          </a:p>
          <a:p>
            <a:pPr marL="285750" indent="-285750">
              <a:buFont typeface="Arial" panose="020B0604020202020204" pitchFamily="34" charset="0"/>
              <a:buChar char="•"/>
            </a:pPr>
            <a:r>
              <a:rPr lang="en-US" dirty="0"/>
              <a:t>Electronic &amp; DAQ PCB designed at ASU and built commercially</a:t>
            </a:r>
          </a:p>
          <a:p>
            <a:pPr marL="285750" indent="-285750">
              <a:buFont typeface="Arial" panose="020B0604020202020204" pitchFamily="34" charset="0"/>
              <a:buChar char="•"/>
            </a:pPr>
            <a:r>
              <a:rPr lang="en-US" dirty="0"/>
              <a:t>Tungsten Collimator (30 channels)</a:t>
            </a:r>
          </a:p>
          <a:p>
            <a:pPr marL="285750" indent="-285750">
              <a:buFont typeface="Arial" panose="020B0604020202020204" pitchFamily="34" charset="0"/>
              <a:buChar char="•"/>
            </a:pPr>
            <a:r>
              <a:rPr lang="en-US" dirty="0"/>
              <a:t>The detector scans the collimator</a:t>
            </a:r>
          </a:p>
        </p:txBody>
      </p:sp>
      <p:sp>
        <p:nvSpPr>
          <p:cNvPr id="11" name="TextBox 10">
            <a:extLst>
              <a:ext uri="{FF2B5EF4-FFF2-40B4-BE49-F238E27FC236}">
                <a16:creationId xmlns:a16="http://schemas.microsoft.com/office/drawing/2014/main" id="{7814062B-0E4B-E94F-8FB4-752BB1B7E475}"/>
              </a:ext>
            </a:extLst>
          </p:cNvPr>
          <p:cNvSpPr txBox="1"/>
          <p:nvPr/>
        </p:nvSpPr>
        <p:spPr>
          <a:xfrm>
            <a:off x="4123327" y="86430"/>
            <a:ext cx="4349131" cy="584775"/>
          </a:xfrm>
          <a:prstGeom prst="rect">
            <a:avLst/>
          </a:prstGeom>
          <a:noFill/>
        </p:spPr>
        <p:txBody>
          <a:bodyPr wrap="square" rtlCol="0">
            <a:spAutoFit/>
          </a:bodyPr>
          <a:lstStyle/>
          <a:p>
            <a:r>
              <a:rPr lang="en-US" sz="3200" b="1" dirty="0"/>
              <a:t>The Range Detector</a:t>
            </a:r>
          </a:p>
        </p:txBody>
      </p:sp>
    </p:spTree>
    <p:extLst>
      <p:ext uri="{BB962C8B-B14F-4D97-AF65-F5344CB8AC3E}">
        <p14:creationId xmlns:p14="http://schemas.microsoft.com/office/powerpoint/2010/main" val="393740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54827-3CC0-1046-AE07-D89947B6F789}"/>
              </a:ext>
            </a:extLst>
          </p:cNvPr>
          <p:cNvPicPr>
            <a:picLocks noChangeAspect="1"/>
          </p:cNvPicPr>
          <p:nvPr/>
        </p:nvPicPr>
        <p:blipFill>
          <a:blip r:embed="rId2"/>
          <a:stretch>
            <a:fillRect/>
          </a:stretch>
        </p:blipFill>
        <p:spPr>
          <a:xfrm>
            <a:off x="964719" y="899827"/>
            <a:ext cx="2424299" cy="3614866"/>
          </a:xfrm>
          <a:prstGeom prst="rect">
            <a:avLst/>
          </a:prstGeom>
        </p:spPr>
      </p:pic>
      <p:pic>
        <p:nvPicPr>
          <p:cNvPr id="8" name="Picture 7">
            <a:extLst>
              <a:ext uri="{FF2B5EF4-FFF2-40B4-BE49-F238E27FC236}">
                <a16:creationId xmlns:a16="http://schemas.microsoft.com/office/drawing/2014/main" id="{AED2B528-1E58-9348-AE0A-25A8EEA18B12}"/>
              </a:ext>
            </a:extLst>
          </p:cNvPr>
          <p:cNvPicPr>
            <a:picLocks noChangeAspect="1"/>
          </p:cNvPicPr>
          <p:nvPr/>
        </p:nvPicPr>
        <p:blipFill>
          <a:blip r:embed="rId3"/>
          <a:stretch>
            <a:fillRect/>
          </a:stretch>
        </p:blipFill>
        <p:spPr>
          <a:xfrm>
            <a:off x="4408945" y="708343"/>
            <a:ext cx="3982836" cy="4239985"/>
          </a:xfrm>
          <a:prstGeom prst="rect">
            <a:avLst/>
          </a:prstGeom>
        </p:spPr>
      </p:pic>
      <p:sp>
        <p:nvSpPr>
          <p:cNvPr id="3" name="Slide Number Placeholder 2">
            <a:extLst>
              <a:ext uri="{FF2B5EF4-FFF2-40B4-BE49-F238E27FC236}">
                <a16:creationId xmlns:a16="http://schemas.microsoft.com/office/drawing/2014/main" id="{9D264FCA-8F0B-084B-BDB1-6B0CDD4277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TextBox 3">
            <a:extLst>
              <a:ext uri="{FF2B5EF4-FFF2-40B4-BE49-F238E27FC236}">
                <a16:creationId xmlns:a16="http://schemas.microsoft.com/office/drawing/2014/main" id="{15CCF1BB-CB39-5149-8C68-41047101CF24}"/>
              </a:ext>
            </a:extLst>
          </p:cNvPr>
          <p:cNvSpPr txBox="1"/>
          <p:nvPr/>
        </p:nvSpPr>
        <p:spPr>
          <a:xfrm>
            <a:off x="859328" y="123568"/>
            <a:ext cx="6785386" cy="584775"/>
          </a:xfrm>
          <a:prstGeom prst="rect">
            <a:avLst/>
          </a:prstGeom>
          <a:noFill/>
        </p:spPr>
        <p:txBody>
          <a:bodyPr wrap="square" rtlCol="0">
            <a:spAutoFit/>
          </a:bodyPr>
          <a:lstStyle/>
          <a:p>
            <a:r>
              <a:rPr lang="en-US" sz="3200" b="1" dirty="0"/>
              <a:t>Measurement Procedure</a:t>
            </a:r>
          </a:p>
        </p:txBody>
      </p:sp>
    </p:spTree>
    <p:extLst>
      <p:ext uri="{BB962C8B-B14F-4D97-AF65-F5344CB8AC3E}">
        <p14:creationId xmlns:p14="http://schemas.microsoft.com/office/powerpoint/2010/main" val="54562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D01152-2C4C-C94E-8C22-5D0304C999BF}"/>
              </a:ext>
            </a:extLst>
          </p:cNvPr>
          <p:cNvPicPr>
            <a:picLocks noChangeAspect="1"/>
          </p:cNvPicPr>
          <p:nvPr/>
        </p:nvPicPr>
        <p:blipFill>
          <a:blip r:embed="rId2"/>
          <a:stretch>
            <a:fillRect/>
          </a:stretch>
        </p:blipFill>
        <p:spPr>
          <a:xfrm>
            <a:off x="1087395" y="542421"/>
            <a:ext cx="6438756" cy="3817073"/>
          </a:xfrm>
          <a:prstGeom prst="rect">
            <a:avLst/>
          </a:prstGeom>
        </p:spPr>
      </p:pic>
      <p:sp>
        <p:nvSpPr>
          <p:cNvPr id="2" name="Slide Number Placeholder 1">
            <a:extLst>
              <a:ext uri="{FF2B5EF4-FFF2-40B4-BE49-F238E27FC236}">
                <a16:creationId xmlns:a16="http://schemas.microsoft.com/office/drawing/2014/main" id="{8FF30D16-35E8-EA4E-994E-FE68F9140B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3" name="TextBox 2">
            <a:extLst>
              <a:ext uri="{FF2B5EF4-FFF2-40B4-BE49-F238E27FC236}">
                <a16:creationId xmlns:a16="http://schemas.microsoft.com/office/drawing/2014/main" id="{D3C86712-F603-3E45-90BF-325C2AFEAA90}"/>
              </a:ext>
            </a:extLst>
          </p:cNvPr>
          <p:cNvSpPr txBox="1"/>
          <p:nvPr/>
        </p:nvSpPr>
        <p:spPr>
          <a:xfrm>
            <a:off x="293159" y="4264673"/>
            <a:ext cx="8600303" cy="738664"/>
          </a:xfrm>
          <a:prstGeom prst="rect">
            <a:avLst/>
          </a:prstGeom>
          <a:noFill/>
        </p:spPr>
        <p:txBody>
          <a:bodyPr wrap="square" rtlCol="0">
            <a:spAutoFit/>
          </a:bodyPr>
          <a:lstStyle/>
          <a:p>
            <a:r>
              <a:rPr lang="en-US" dirty="0"/>
              <a:t>Gamma Events versus Crystal Number overlaid for beam energies of 71.3 MeV, 78.5 MeV, 88.5 MeV, and 103.6 MeV, the result of shooting 3 x 10</a:t>
            </a:r>
            <a:r>
              <a:rPr lang="en-US" baseline="30000" dirty="0"/>
              <a:t>9</a:t>
            </a:r>
            <a:r>
              <a:rPr lang="en-US" dirty="0"/>
              <a:t> protons into the phantom in each case.</a:t>
            </a:r>
          </a:p>
          <a:p>
            <a:endParaRPr lang="en-US" dirty="0"/>
          </a:p>
        </p:txBody>
      </p:sp>
      <p:sp>
        <p:nvSpPr>
          <p:cNvPr id="5" name="TextBox 4">
            <a:extLst>
              <a:ext uri="{FF2B5EF4-FFF2-40B4-BE49-F238E27FC236}">
                <a16:creationId xmlns:a16="http://schemas.microsoft.com/office/drawing/2014/main" id="{B50D8A14-6D71-3B49-A8D7-7B85B93CA86D}"/>
              </a:ext>
            </a:extLst>
          </p:cNvPr>
          <p:cNvSpPr txBox="1"/>
          <p:nvPr/>
        </p:nvSpPr>
        <p:spPr>
          <a:xfrm>
            <a:off x="601362" y="197709"/>
            <a:ext cx="8213124" cy="584775"/>
          </a:xfrm>
          <a:prstGeom prst="rect">
            <a:avLst/>
          </a:prstGeom>
          <a:noFill/>
        </p:spPr>
        <p:txBody>
          <a:bodyPr wrap="square" rtlCol="0">
            <a:spAutoFit/>
          </a:bodyPr>
          <a:lstStyle/>
          <a:p>
            <a:r>
              <a:rPr lang="en-US" sz="3200" b="1" dirty="0"/>
              <a:t>Detector Response vs Beam Energy</a:t>
            </a:r>
          </a:p>
        </p:txBody>
      </p:sp>
      <p:sp>
        <p:nvSpPr>
          <p:cNvPr id="6" name="TextBox 5">
            <a:extLst>
              <a:ext uri="{FF2B5EF4-FFF2-40B4-BE49-F238E27FC236}">
                <a16:creationId xmlns:a16="http://schemas.microsoft.com/office/drawing/2014/main" id="{556C8116-F5CE-A64E-A4A6-163649595409}"/>
              </a:ext>
            </a:extLst>
          </p:cNvPr>
          <p:cNvSpPr txBox="1"/>
          <p:nvPr/>
        </p:nvSpPr>
        <p:spPr>
          <a:xfrm>
            <a:off x="293159" y="4875262"/>
            <a:ext cx="5391328" cy="246221"/>
          </a:xfrm>
          <a:prstGeom prst="rect">
            <a:avLst/>
          </a:prstGeom>
          <a:noFill/>
        </p:spPr>
        <p:txBody>
          <a:bodyPr wrap="square" rtlCol="0">
            <a:spAutoFit/>
          </a:bodyPr>
          <a:lstStyle/>
          <a:p>
            <a:r>
              <a:rPr lang="en-US" sz="1000" i="1"/>
              <a:t>Jason Holmes, Ph.D. thesis, Arizona State University, 2019</a:t>
            </a:r>
          </a:p>
        </p:txBody>
      </p:sp>
    </p:spTree>
    <p:extLst>
      <p:ext uri="{BB962C8B-B14F-4D97-AF65-F5344CB8AC3E}">
        <p14:creationId xmlns:p14="http://schemas.microsoft.com/office/powerpoint/2010/main" val="2537196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9A4B6C-570B-664C-8F0C-E640F0DBAEDE}"/>
              </a:ext>
            </a:extLst>
          </p:cNvPr>
          <p:cNvPicPr>
            <a:picLocks noChangeAspect="1"/>
          </p:cNvPicPr>
          <p:nvPr/>
        </p:nvPicPr>
        <p:blipFill>
          <a:blip r:embed="rId2"/>
          <a:stretch>
            <a:fillRect/>
          </a:stretch>
        </p:blipFill>
        <p:spPr>
          <a:xfrm>
            <a:off x="694266" y="857396"/>
            <a:ext cx="7755467" cy="4011448"/>
          </a:xfrm>
          <a:prstGeom prst="rect">
            <a:avLst/>
          </a:prstGeom>
        </p:spPr>
      </p:pic>
      <p:sp>
        <p:nvSpPr>
          <p:cNvPr id="2" name="Slide Number Placeholder 1">
            <a:extLst>
              <a:ext uri="{FF2B5EF4-FFF2-40B4-BE49-F238E27FC236}">
                <a16:creationId xmlns:a16="http://schemas.microsoft.com/office/drawing/2014/main" id="{4DFDBD30-469C-1C47-ACF0-C6F1A54BB9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TextBox 3">
            <a:extLst>
              <a:ext uri="{FF2B5EF4-FFF2-40B4-BE49-F238E27FC236}">
                <a16:creationId xmlns:a16="http://schemas.microsoft.com/office/drawing/2014/main" id="{7238FC5C-B2C6-6441-A1C8-70C8793CF0B5}"/>
              </a:ext>
            </a:extLst>
          </p:cNvPr>
          <p:cNvSpPr txBox="1"/>
          <p:nvPr/>
        </p:nvSpPr>
        <p:spPr>
          <a:xfrm>
            <a:off x="791738" y="272621"/>
            <a:ext cx="8229420" cy="584775"/>
          </a:xfrm>
          <a:prstGeom prst="rect">
            <a:avLst/>
          </a:prstGeom>
          <a:noFill/>
        </p:spPr>
        <p:txBody>
          <a:bodyPr wrap="square" rtlCol="0">
            <a:spAutoFit/>
          </a:bodyPr>
          <a:lstStyle/>
          <a:p>
            <a:r>
              <a:rPr lang="en-US" sz="3200" b="1" dirty="0"/>
              <a:t>Single Crystal Response vs GEANT4 </a:t>
            </a:r>
          </a:p>
        </p:txBody>
      </p:sp>
      <p:sp>
        <p:nvSpPr>
          <p:cNvPr id="5" name="TextBox 4">
            <a:extLst>
              <a:ext uri="{FF2B5EF4-FFF2-40B4-BE49-F238E27FC236}">
                <a16:creationId xmlns:a16="http://schemas.microsoft.com/office/drawing/2014/main" id="{E8BB59BD-F1CD-814F-A4E8-57D0A94E945B}"/>
              </a:ext>
            </a:extLst>
          </p:cNvPr>
          <p:cNvSpPr txBox="1"/>
          <p:nvPr/>
        </p:nvSpPr>
        <p:spPr>
          <a:xfrm>
            <a:off x="374104" y="4897573"/>
            <a:ext cx="5391328" cy="246221"/>
          </a:xfrm>
          <a:prstGeom prst="rect">
            <a:avLst/>
          </a:prstGeom>
          <a:noFill/>
        </p:spPr>
        <p:txBody>
          <a:bodyPr wrap="square" rtlCol="0">
            <a:spAutoFit/>
          </a:bodyPr>
          <a:lstStyle/>
          <a:p>
            <a:r>
              <a:rPr lang="en-US" sz="1000" i="1"/>
              <a:t>Jason Holmes, Ph.D. thesis, Arizona State University, 2019</a:t>
            </a:r>
          </a:p>
        </p:txBody>
      </p:sp>
    </p:spTree>
    <p:extLst>
      <p:ext uri="{BB962C8B-B14F-4D97-AF65-F5344CB8AC3E}">
        <p14:creationId xmlns:p14="http://schemas.microsoft.com/office/powerpoint/2010/main" val="2386065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492CC7-7556-4840-8E7B-378867C84647}"/>
              </a:ext>
            </a:extLst>
          </p:cNvPr>
          <p:cNvPicPr>
            <a:picLocks noChangeAspect="1"/>
          </p:cNvPicPr>
          <p:nvPr/>
        </p:nvPicPr>
        <p:blipFill>
          <a:blip r:embed="rId2"/>
          <a:stretch>
            <a:fillRect/>
          </a:stretch>
        </p:blipFill>
        <p:spPr>
          <a:xfrm>
            <a:off x="0" y="864604"/>
            <a:ext cx="6485287" cy="3940776"/>
          </a:xfrm>
          <a:prstGeom prst="rect">
            <a:avLst/>
          </a:prstGeom>
        </p:spPr>
      </p:pic>
      <p:sp>
        <p:nvSpPr>
          <p:cNvPr id="3" name="Slide Number Placeholder 2">
            <a:extLst>
              <a:ext uri="{FF2B5EF4-FFF2-40B4-BE49-F238E27FC236}">
                <a16:creationId xmlns:a16="http://schemas.microsoft.com/office/drawing/2014/main" id="{4840FD49-6680-0343-82E0-6AE575E1DA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7" name="TextBox 6">
            <a:extLst>
              <a:ext uri="{FF2B5EF4-FFF2-40B4-BE49-F238E27FC236}">
                <a16:creationId xmlns:a16="http://schemas.microsoft.com/office/drawing/2014/main" id="{B604EE90-EB83-AC45-8091-14C525C8BF81}"/>
              </a:ext>
            </a:extLst>
          </p:cNvPr>
          <p:cNvSpPr txBox="1"/>
          <p:nvPr/>
        </p:nvSpPr>
        <p:spPr>
          <a:xfrm>
            <a:off x="1054444" y="209948"/>
            <a:ext cx="4901513" cy="584775"/>
          </a:xfrm>
          <a:prstGeom prst="rect">
            <a:avLst/>
          </a:prstGeom>
          <a:noFill/>
        </p:spPr>
        <p:txBody>
          <a:bodyPr wrap="square" rtlCol="0">
            <a:spAutoFit/>
          </a:bodyPr>
          <a:lstStyle/>
          <a:p>
            <a:r>
              <a:rPr lang="en-US" sz="3200" b="1" dirty="0"/>
              <a:t>Range Determinations</a:t>
            </a:r>
          </a:p>
        </p:txBody>
      </p:sp>
      <p:pic>
        <p:nvPicPr>
          <p:cNvPr id="9" name="Picture 8">
            <a:extLst>
              <a:ext uri="{FF2B5EF4-FFF2-40B4-BE49-F238E27FC236}">
                <a16:creationId xmlns:a16="http://schemas.microsoft.com/office/drawing/2014/main" id="{6B8BD363-83D7-CA4A-8E3D-55E4DC0127FA}"/>
              </a:ext>
            </a:extLst>
          </p:cNvPr>
          <p:cNvPicPr>
            <a:picLocks noChangeAspect="1"/>
          </p:cNvPicPr>
          <p:nvPr/>
        </p:nvPicPr>
        <p:blipFill>
          <a:blip r:embed="rId3"/>
          <a:stretch>
            <a:fillRect/>
          </a:stretch>
        </p:blipFill>
        <p:spPr>
          <a:xfrm>
            <a:off x="5174237" y="898595"/>
            <a:ext cx="4075220" cy="2486454"/>
          </a:xfrm>
          <a:prstGeom prst="rect">
            <a:avLst/>
          </a:prstGeom>
        </p:spPr>
      </p:pic>
      <p:sp>
        <p:nvSpPr>
          <p:cNvPr id="6" name="TextBox 5">
            <a:extLst>
              <a:ext uri="{FF2B5EF4-FFF2-40B4-BE49-F238E27FC236}">
                <a16:creationId xmlns:a16="http://schemas.microsoft.com/office/drawing/2014/main" id="{7CBF9DF9-794C-D74D-8922-BA64906CA2ED}"/>
              </a:ext>
            </a:extLst>
          </p:cNvPr>
          <p:cNvSpPr txBox="1"/>
          <p:nvPr/>
        </p:nvSpPr>
        <p:spPr>
          <a:xfrm>
            <a:off x="293159" y="4875262"/>
            <a:ext cx="5391328" cy="246221"/>
          </a:xfrm>
          <a:prstGeom prst="rect">
            <a:avLst/>
          </a:prstGeom>
          <a:noFill/>
        </p:spPr>
        <p:txBody>
          <a:bodyPr wrap="square" rtlCol="0">
            <a:spAutoFit/>
          </a:bodyPr>
          <a:lstStyle/>
          <a:p>
            <a:r>
              <a:rPr lang="en-US" sz="1000" i="1" dirty="0"/>
              <a:t>Jason Holmes, Ph.D. thesis, Arizona State University, 2019</a:t>
            </a:r>
          </a:p>
        </p:txBody>
      </p:sp>
    </p:spTree>
    <p:extLst>
      <p:ext uri="{BB962C8B-B14F-4D97-AF65-F5344CB8AC3E}">
        <p14:creationId xmlns:p14="http://schemas.microsoft.com/office/powerpoint/2010/main" val="4206683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A14C-EF3A-764B-AB5D-D531A0599ECB}"/>
              </a:ext>
            </a:extLst>
          </p:cNvPr>
          <p:cNvSpPr>
            <a:spLocks noGrp="1"/>
          </p:cNvSpPr>
          <p:nvPr>
            <p:ph type="title"/>
          </p:nvPr>
        </p:nvSpPr>
        <p:spPr>
          <a:xfrm>
            <a:off x="735245" y="207641"/>
            <a:ext cx="7408332" cy="755700"/>
          </a:xfrm>
        </p:spPr>
        <p:txBody>
          <a:bodyPr>
            <a:noAutofit/>
          </a:bodyPr>
          <a:lstStyle/>
          <a:p>
            <a:r>
              <a:rPr lang="en-US" sz="3200" b="1" dirty="0"/>
              <a:t>Conclusions and Outlook</a:t>
            </a:r>
          </a:p>
        </p:txBody>
      </p:sp>
      <p:sp>
        <p:nvSpPr>
          <p:cNvPr id="3" name="Text Placeholder 2">
            <a:extLst>
              <a:ext uri="{FF2B5EF4-FFF2-40B4-BE49-F238E27FC236}">
                <a16:creationId xmlns:a16="http://schemas.microsoft.com/office/drawing/2014/main" id="{49BBAF4B-B7CB-0644-927D-924FE587D096}"/>
              </a:ext>
            </a:extLst>
          </p:cNvPr>
          <p:cNvSpPr>
            <a:spLocks noGrp="1"/>
          </p:cNvSpPr>
          <p:nvPr>
            <p:ph type="body" idx="1"/>
          </p:nvPr>
        </p:nvSpPr>
        <p:spPr>
          <a:xfrm>
            <a:off x="320039" y="1034736"/>
            <a:ext cx="8701119" cy="3179400"/>
          </a:xfrm>
        </p:spPr>
        <p:txBody>
          <a:bodyPr>
            <a:noAutofit/>
          </a:bodyPr>
          <a:lstStyle/>
          <a:p>
            <a:r>
              <a:rPr lang="en-US" sz="1400" dirty="0"/>
              <a:t>Using proton beam energies 70-140 MeV the prototype Range Detector measured the radiation from two phantoms (acrylic, water) using a collimated scintillator array.</a:t>
            </a:r>
          </a:p>
          <a:p>
            <a:pPr marL="152400" indent="0">
              <a:buNone/>
            </a:pPr>
            <a:endParaRPr lang="en-US" sz="1400" dirty="0"/>
          </a:p>
          <a:p>
            <a:r>
              <a:rPr lang="en-US" sz="1400" dirty="0"/>
              <a:t>The measured energy spectrum by the scintillators of the array agrees with that modeled using Geant4 and the measurements were used to determine the range of the proton beams with mm accuracy.</a:t>
            </a:r>
          </a:p>
          <a:p>
            <a:endParaRPr lang="en-US" sz="1400" dirty="0"/>
          </a:p>
          <a:p>
            <a:r>
              <a:rPr lang="en-US" sz="1400" dirty="0"/>
              <a:t>The collimation array is not scalable to be useful in a clinical setting.</a:t>
            </a:r>
          </a:p>
          <a:p>
            <a:endParaRPr lang="en-US" sz="1400" dirty="0"/>
          </a:p>
          <a:p>
            <a:r>
              <a:rPr lang="en-US" sz="1400" dirty="0"/>
              <a:t>The ability of Geant4 to reproduce the results is not surprising, it is the physics standard for calculating dose delivery by medium energy protons.</a:t>
            </a:r>
          </a:p>
          <a:p>
            <a:endParaRPr lang="en-US" sz="1400" dirty="0"/>
          </a:p>
          <a:p>
            <a:r>
              <a:rPr lang="en-US" sz="1400" dirty="0"/>
              <a:t>The path forward calls for scaling the capabilities of Geant4 to be used in the generation of treatment plans. The response of strategically located radiation detectors is used to double check the dose calculation ensuring patient quality assurance.</a:t>
            </a:r>
          </a:p>
        </p:txBody>
      </p:sp>
      <p:sp>
        <p:nvSpPr>
          <p:cNvPr id="4" name="Slide Number Placeholder 3">
            <a:extLst>
              <a:ext uri="{FF2B5EF4-FFF2-40B4-BE49-F238E27FC236}">
                <a16:creationId xmlns:a16="http://schemas.microsoft.com/office/drawing/2014/main" id="{14342B1D-7101-604C-B909-668F39DAA6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dirty="0"/>
          </a:p>
        </p:txBody>
      </p:sp>
    </p:spTree>
    <p:extLst>
      <p:ext uri="{BB962C8B-B14F-4D97-AF65-F5344CB8AC3E}">
        <p14:creationId xmlns:p14="http://schemas.microsoft.com/office/powerpoint/2010/main" val="421475029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2980</TotalTime>
  <Words>684</Words>
  <Application>Microsoft Office PowerPoint</Application>
  <PresentationFormat>On-screen Show (16:9)</PresentationFormat>
  <Paragraphs>81</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Georgia</vt:lpstr>
      <vt:lpstr>Times New Roman</vt:lpstr>
      <vt:lpstr>Adobe Hebrew</vt:lpstr>
      <vt:lpstr>Helvetica Neue</vt:lpstr>
      <vt:lpstr>Simple Light</vt:lpstr>
      <vt:lpstr>Dose Verification Detectors  (Proton Therapy)</vt:lpstr>
      <vt:lpstr>Facility Layout: Mayo Clinic Arizona</vt:lpstr>
      <vt:lpstr>PowerPoint Presentation</vt:lpstr>
      <vt:lpstr>PowerPoint Presentation</vt:lpstr>
      <vt:lpstr>PowerPoint Presentation</vt:lpstr>
      <vt:lpstr>PowerPoint Presentation</vt:lpstr>
      <vt:lpstr>PowerPoint Presentation</vt:lpstr>
      <vt:lpstr>PowerPoint Presentation</vt:lpstr>
      <vt:lpstr>Conclusions and Outlook</vt:lpstr>
      <vt:lpstr>Online in-vivo Dose Monitoring</vt:lpstr>
      <vt:lpstr>Dose Verification Concept</vt:lpstr>
      <vt:lpstr>Dose Verification Concept: Geant4 Results</vt:lpstr>
      <vt:lpstr>Ultra-fast Geant4 Dose Calculation</vt:lpstr>
      <vt:lpstr>Ultra-fast Geant4 Results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in-vivo dose monitoring</dc:title>
  <dc:creator>Stephanie Tysor</dc:creator>
  <cp:lastModifiedBy>Stephanie Tysor</cp:lastModifiedBy>
  <cp:revision>76</cp:revision>
  <dcterms:modified xsi:type="dcterms:W3CDTF">2023-03-16T17:51:08Z</dcterms:modified>
</cp:coreProperties>
</file>