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262" r:id="rId6"/>
    <p:sldId id="259" r:id="rId7"/>
    <p:sldId id="263" r:id="rId8"/>
    <p:sldId id="264" r:id="rId9"/>
    <p:sldId id="277" r:id="rId10"/>
    <p:sldId id="289" r:id="rId11"/>
    <p:sldId id="288" r:id="rId12"/>
    <p:sldId id="313" r:id="rId13"/>
    <p:sldId id="314" r:id="rId14"/>
    <p:sldId id="270" r:id="rId15"/>
    <p:sldId id="274" r:id="rId16"/>
    <p:sldId id="275" r:id="rId17"/>
    <p:sldId id="279" r:id="rId18"/>
    <p:sldId id="256" r:id="rId19"/>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F2F3"/>
    <a:srgbClr val="23BDC2"/>
    <a:srgbClr val="3E424B"/>
    <a:srgbClr val="00707C"/>
    <a:srgbClr val="DB6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7" autoAdjust="0"/>
    <p:restoredTop sz="85676"/>
  </p:normalViewPr>
  <p:slideViewPr>
    <p:cSldViewPr snapToGrid="0">
      <p:cViewPr varScale="1">
        <p:scale>
          <a:sx n="48" d="100"/>
          <a:sy n="48" d="100"/>
        </p:scale>
        <p:origin x="82" y="562"/>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17146-BA86-8A4D-878F-15441B973081}" type="datetimeFigureOut">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CE7ABB-5968-D541-8499-B650BA6149C9}" type="slidenum">
              <a:t>‹#›</a:t>
            </a:fld>
            <a:endParaRPr lang="en-US"/>
          </a:p>
        </p:txBody>
      </p:sp>
    </p:spTree>
    <p:extLst>
      <p:ext uri="{BB962C8B-B14F-4D97-AF65-F5344CB8AC3E}">
        <p14:creationId xmlns:p14="http://schemas.microsoft.com/office/powerpoint/2010/main" val="3323948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I am Robert Miyaoka from the Department of Radiology at the University of Washington. I would like to thank the organizers of this symposium for inviting me to speak on Wearable Detectors in Nuclear Medicine.</a:t>
            </a:r>
          </a:p>
        </p:txBody>
      </p:sp>
      <p:sp>
        <p:nvSpPr>
          <p:cNvPr id="4" name="Slide Number Placeholder 3"/>
          <p:cNvSpPr>
            <a:spLocks noGrp="1"/>
          </p:cNvSpPr>
          <p:nvPr>
            <p:ph type="sldNum" sz="quarter" idx="5"/>
          </p:nvPr>
        </p:nvSpPr>
        <p:spPr/>
        <p:txBody>
          <a:bodyPr/>
          <a:lstStyle/>
          <a:p>
            <a:fld id="{90CE7ABB-5968-D541-8499-B650BA6149C9}" type="slidenum">
              <a:t>1</a:t>
            </a:fld>
            <a:endParaRPr lang="en-US"/>
          </a:p>
        </p:txBody>
      </p:sp>
    </p:spTree>
    <p:extLst>
      <p:ext uri="{BB962C8B-B14F-4D97-AF65-F5344CB8AC3E}">
        <p14:creationId xmlns:p14="http://schemas.microsoft.com/office/powerpoint/2010/main" val="598132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So how does the protocol work.</a:t>
            </a:r>
          </a:p>
          <a:p>
            <a:r>
              <a:rPr lang="en-US" sz="1200" kern="1200">
                <a:solidFill>
                  <a:schemeClr val="tx1"/>
                </a:solidFill>
                <a:effectLst/>
                <a:latin typeface="+mn-lt"/>
                <a:ea typeface="+mn-ea"/>
                <a:cs typeface="+mn-cs"/>
              </a:rPr>
              <a:t>Patients will wear the device without detectors or electronics during their Ga-68 or Cu-64 DOTATATE PET/CT study to register the device to their internal organs of interest. Kidneys, liver, spleen.</a:t>
            </a:r>
          </a:p>
          <a:p>
            <a:r>
              <a:rPr lang="en-US" sz="1200" kern="1200">
                <a:solidFill>
                  <a:schemeClr val="tx1"/>
                </a:solidFill>
                <a:effectLst/>
                <a:latin typeface="+mn-lt"/>
                <a:ea typeface="+mn-ea"/>
                <a:cs typeface="+mn-cs"/>
              </a:rPr>
              <a:t>Using the DOTATATE PET/CT images, Monte Carlo tools are used to simulat Lu-177 gamma photon transport from organs at risk and other structures of interest (e.g., tumors) to a virtual 2D array of detectors encircling the patient’s torse. </a:t>
            </a:r>
          </a:p>
          <a:p>
            <a:r>
              <a:rPr lang="en-US" sz="1200" kern="1200">
                <a:solidFill>
                  <a:schemeClr val="tx1"/>
                </a:solidFill>
                <a:effectLst/>
                <a:latin typeface="+mn-lt"/>
                <a:ea typeface="+mn-ea"/>
                <a:cs typeface="+mn-cs"/>
              </a:rPr>
              <a:t>Optimization tools are used to select the best placement for a subset  of detectors to estimate the activity in each of the OARs.</a:t>
            </a:r>
          </a:p>
          <a:p>
            <a:r>
              <a:rPr lang="en-US" sz="1200" kern="1200">
                <a:solidFill>
                  <a:schemeClr val="tx1"/>
                </a:solidFill>
                <a:effectLst/>
                <a:latin typeface="+mn-lt"/>
                <a:ea typeface="+mn-ea"/>
                <a:cs typeface="+mn-cs"/>
              </a:rPr>
              <a:t>The detectors are then specifically placed in the PODD according to the locations specified by the optimization software.</a:t>
            </a:r>
          </a:p>
          <a:p>
            <a:r>
              <a:rPr lang="en-US" sz="1200" kern="1200">
                <a:solidFill>
                  <a:schemeClr val="tx1"/>
                </a:solidFill>
                <a:effectLst/>
                <a:latin typeface="+mn-lt"/>
                <a:ea typeface="+mn-ea"/>
                <a:cs typeface="+mn-cs"/>
              </a:rPr>
              <a:t>One spect/CT image is taken 24 hours after the patient receives a Lu-177 DOTATATE administration to get quantitative organ (and tumor) uptake information.</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344754-99DD-C845-B0CB-516763002852}" type="slidenum">
              <a:t>10</a:t>
            </a:fld>
            <a:endParaRPr lang="en-US"/>
          </a:p>
        </p:txBody>
      </p:sp>
    </p:spTree>
    <p:extLst>
      <p:ext uri="{BB962C8B-B14F-4D97-AF65-F5344CB8AC3E}">
        <p14:creationId xmlns:p14="http://schemas.microsoft.com/office/powerpoint/2010/main" val="1693304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way the PRRT vest will work is outlined on this slide. </a:t>
            </a:r>
          </a:p>
          <a:p>
            <a:endParaRPr lang="en-US"/>
          </a:p>
          <a:p>
            <a:r>
              <a:rPr lang="en-US"/>
              <a:t>The patient will wear a vest without detectors during their Ga DOTATATE or Cu DOTATATE PET/CT scan. The CT and PET images will registrer the vest to the patient’s internal organs a risk.</a:t>
            </a:r>
          </a:p>
          <a:p>
            <a:endParaRPr lang="en-US"/>
          </a:p>
          <a:p>
            <a:r>
              <a:rPr lang="en-US"/>
              <a:t>Next using the PET/CT images, Monte Carlo simulation tools will be used to generate a sensitivity matrix between each of the organs at risk and a simulated 2D array of virtual detectors surrounding the torso of the patient. An example of what that sensitivity matrix looks like is shown in the upper right figure. The figure represents the number of counts each detector from a 72x15 array wrapped around the patient would see if there were activity in the patient’s kidneys, liver, spleen and background. We have an algorithm that then selects the best subset of detectors of use to track activity in each of the organs of interest. The white squares with red borders desginate the locations that our software told us to place detectors for this simulated patient. Our technique currently required a single quantitative SPECT/CT image to be acquired at 24 hours post Lu-177 DOTATATE administration to get the organ uptake information. The vest will then be sent home with the patient to take daily measurements to determine the washout kinetics from the patient’s organs at risk. </a:t>
            </a:r>
          </a:p>
          <a:p>
            <a:endParaRPr lang="en-US"/>
          </a:p>
          <a:p>
            <a:r>
              <a:rPr lang="en-US"/>
              <a:t>We 3D printed an anthropomorphic phantom to test out our methodology. The phantom was wrapped with CT grid material and a CT scan was taken, Monte Carlo simulations were run and our software recommended placement of 12 detector modules. We then individually filled the different organs to get the sensivity relationship between each organ and each of the detectors. Using that information, we were able to simulate different uptake and washout kinetic values for each of the organs at risk. Using proper noise statistics we then simulated what the measured count rate would be for each of the detectors from 2-minute daily data acquisitions. </a:t>
            </a:r>
          </a:p>
          <a:p>
            <a:endParaRPr lang="en-US"/>
          </a:p>
          <a:p>
            <a:r>
              <a:rPr lang="en-US"/>
              <a:t>From the collected data, we then used our software to estimate the washout kinetics for each of the organs based upon the computed measurements.</a:t>
            </a:r>
          </a:p>
        </p:txBody>
      </p:sp>
      <p:sp>
        <p:nvSpPr>
          <p:cNvPr id="4" name="Slide Number Placeholder 3"/>
          <p:cNvSpPr>
            <a:spLocks noGrp="1"/>
          </p:cNvSpPr>
          <p:nvPr>
            <p:ph type="sldNum" sz="quarter" idx="5"/>
          </p:nvPr>
        </p:nvSpPr>
        <p:spPr/>
        <p:txBody>
          <a:bodyPr/>
          <a:lstStyle/>
          <a:p>
            <a:fld id="{90CE7ABB-5968-D541-8499-B650BA6149C9}" type="slidenum">
              <a:t>11</a:t>
            </a:fld>
            <a:endParaRPr lang="en-US"/>
          </a:p>
        </p:txBody>
      </p:sp>
    </p:spTree>
    <p:extLst>
      <p:ext uri="{BB962C8B-B14F-4D97-AF65-F5344CB8AC3E}">
        <p14:creationId xmlns:p14="http://schemas.microsoft.com/office/powerpoint/2010/main" val="2910100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5"/>
          </p:nvPr>
        </p:nvSpPr>
        <p:spPr/>
        <p:txBody>
          <a:bodyPr/>
          <a:lstStyle/>
          <a:p>
            <a:fld id="{90CE7ABB-5968-D541-8499-B650BA6149C9}" type="slidenum">
              <a:t>12</a:t>
            </a:fld>
            <a:endParaRPr lang="en-US"/>
          </a:p>
        </p:txBody>
      </p:sp>
    </p:spTree>
    <p:extLst>
      <p:ext uri="{BB962C8B-B14F-4D97-AF65-F5344CB8AC3E}">
        <p14:creationId xmlns:p14="http://schemas.microsoft.com/office/powerpoint/2010/main" val="1053611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biggest challenges in research is to clearly define the problem. Once you define the problem you can come up with novel solutions. When developing wearable technology for nuclear medicine especially for at home or non-medical center setting, I believe some of the most important design considerations are ease of use; length of time of use; ruggedness and fail safes; and finally cost. </a:t>
            </a:r>
          </a:p>
        </p:txBody>
      </p:sp>
      <p:sp>
        <p:nvSpPr>
          <p:cNvPr id="4" name="Slide Number Placeholder 3"/>
          <p:cNvSpPr>
            <a:spLocks noGrp="1"/>
          </p:cNvSpPr>
          <p:nvPr>
            <p:ph type="sldNum" sz="quarter" idx="5"/>
          </p:nvPr>
        </p:nvSpPr>
        <p:spPr/>
        <p:txBody>
          <a:bodyPr/>
          <a:lstStyle/>
          <a:p>
            <a:fld id="{90CE7ABB-5968-D541-8499-B650BA6149C9}" type="slidenum">
              <a:t>13</a:t>
            </a:fld>
            <a:endParaRPr lang="en-US"/>
          </a:p>
        </p:txBody>
      </p:sp>
    </p:spTree>
    <p:extLst>
      <p:ext uri="{BB962C8B-B14F-4D97-AF65-F5344CB8AC3E}">
        <p14:creationId xmlns:p14="http://schemas.microsoft.com/office/powerpoint/2010/main" val="3096139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for your attention. I would like to acknowledge the inviduals that have been helping to develop the PRRT Vest and PODD technology and our funding sources. In addition, I have provided a list of refereces for some of the other wearable technology discussed in this presentation. </a:t>
            </a:r>
          </a:p>
        </p:txBody>
      </p:sp>
      <p:sp>
        <p:nvSpPr>
          <p:cNvPr id="4" name="Slide Number Placeholder 3"/>
          <p:cNvSpPr>
            <a:spLocks noGrp="1"/>
          </p:cNvSpPr>
          <p:nvPr>
            <p:ph type="sldNum" sz="quarter" idx="5"/>
          </p:nvPr>
        </p:nvSpPr>
        <p:spPr/>
        <p:txBody>
          <a:bodyPr/>
          <a:lstStyle/>
          <a:p>
            <a:fld id="{90CE7ABB-5968-D541-8499-B650BA6149C9}" type="slidenum">
              <a:t>14</a:t>
            </a:fld>
            <a:endParaRPr lang="en-US"/>
          </a:p>
        </p:txBody>
      </p:sp>
    </p:spTree>
    <p:extLst>
      <p:ext uri="{BB962C8B-B14F-4D97-AF65-F5344CB8AC3E}">
        <p14:creationId xmlns:p14="http://schemas.microsoft.com/office/powerpoint/2010/main" val="1634985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CE7ABB-5968-D541-8499-B650BA6149C9}" type="slidenum">
              <a:rPr lang="en-US"/>
              <a:t>15</a:t>
            </a:fld>
            <a:endParaRPr lang="en-US"/>
          </a:p>
        </p:txBody>
      </p:sp>
    </p:spTree>
    <p:extLst>
      <p:ext uri="{BB962C8B-B14F-4D97-AF65-F5344CB8AC3E}">
        <p14:creationId xmlns:p14="http://schemas.microsoft.com/office/powerpoint/2010/main" val="171360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My disclosures are listed on this slide. I would like to highlight that I am a co-founder of Precision Sensing, LLC and that Precision Sensing is working on trying to commercialize the PRRT technology that I describe in this talk.</a:t>
            </a:r>
          </a:p>
          <a:p>
            <a:endParaRPr lang="en-US"/>
          </a:p>
        </p:txBody>
      </p:sp>
      <p:sp>
        <p:nvSpPr>
          <p:cNvPr id="4" name="Slide Number Placeholder 3"/>
          <p:cNvSpPr>
            <a:spLocks noGrp="1"/>
          </p:cNvSpPr>
          <p:nvPr>
            <p:ph type="sldNum" sz="quarter" idx="5"/>
          </p:nvPr>
        </p:nvSpPr>
        <p:spPr/>
        <p:txBody>
          <a:bodyPr/>
          <a:lstStyle/>
          <a:p>
            <a:fld id="{90CE7ABB-5968-D541-8499-B650BA6149C9}" type="slidenum">
              <a:t>2</a:t>
            </a:fld>
            <a:endParaRPr lang="en-US"/>
          </a:p>
        </p:txBody>
      </p:sp>
    </p:spTree>
    <p:extLst>
      <p:ext uri="{BB962C8B-B14F-4D97-AF65-F5344CB8AC3E}">
        <p14:creationId xmlns:p14="http://schemas.microsoft.com/office/powerpoint/2010/main" val="384003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it comes to nuclear medicine, we actually have been using wearable detector technology for years. I am sure that all of you that work around radiation have to wear a radiation badge and those of you that regularly handle radiation have to wear a ring badge. These are certainly examples of wearable technology.    And they are a good starting point as we think about what are potential applications for wearable detectors and what are some of the requirements for wearable detectors.</a:t>
            </a:r>
          </a:p>
          <a:p>
            <a:endParaRPr lang="en-US"/>
          </a:p>
          <a:p>
            <a:r>
              <a:rPr lang="en-US"/>
              <a:t>For example, does the detector need to provide real time feedback? Does the detector need to produce an image? How localized is the activity that the detector needs to monitor? What level of training is required of the user? Does use of the device need to be in a medical setting or can it be in remote environments? </a:t>
            </a:r>
          </a:p>
        </p:txBody>
      </p:sp>
      <p:sp>
        <p:nvSpPr>
          <p:cNvPr id="4" name="Slide Number Placeholder 3"/>
          <p:cNvSpPr>
            <a:spLocks noGrp="1"/>
          </p:cNvSpPr>
          <p:nvPr>
            <p:ph type="sldNum" sz="quarter" idx="5"/>
          </p:nvPr>
        </p:nvSpPr>
        <p:spPr/>
        <p:txBody>
          <a:bodyPr/>
          <a:lstStyle/>
          <a:p>
            <a:fld id="{90CE7ABB-5968-D541-8499-B650BA6149C9}" type="slidenum">
              <a:t>3</a:t>
            </a:fld>
            <a:endParaRPr lang="en-US"/>
          </a:p>
        </p:txBody>
      </p:sp>
    </p:spTree>
    <p:extLst>
      <p:ext uri="{BB962C8B-B14F-4D97-AF65-F5344CB8AC3E}">
        <p14:creationId xmlns:p14="http://schemas.microsoft.com/office/powerpoint/2010/main" val="143432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this slide I list some of the different types of wearable detector technologies that exist today. Due to time constraints I will only discuss a few of these technologies.</a:t>
            </a:r>
          </a:p>
        </p:txBody>
      </p:sp>
      <p:sp>
        <p:nvSpPr>
          <p:cNvPr id="4" name="Slide Number Placeholder 3"/>
          <p:cNvSpPr>
            <a:spLocks noGrp="1"/>
          </p:cNvSpPr>
          <p:nvPr>
            <p:ph type="sldNum" sz="quarter" idx="5"/>
          </p:nvPr>
        </p:nvSpPr>
        <p:spPr/>
        <p:txBody>
          <a:bodyPr/>
          <a:lstStyle/>
          <a:p>
            <a:fld id="{90CE7ABB-5968-D541-8499-B650BA6149C9}" type="slidenum">
              <a:t>4</a:t>
            </a:fld>
            <a:endParaRPr lang="en-US"/>
          </a:p>
        </p:txBody>
      </p:sp>
    </p:spTree>
    <p:extLst>
      <p:ext uri="{BB962C8B-B14F-4D97-AF65-F5344CB8AC3E}">
        <p14:creationId xmlns:p14="http://schemas.microsoft.com/office/powerpoint/2010/main" val="2964778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first “wearable” nuclear medicine imaging systems is also one of the most advanced with regards to technical achievement. It was the RatCap, shown in the bottom center picture. The RatCap was a miniature wearable PET imaging system to image the brains of conscious rats. In addition to a very miniature PET system the designers developed a sophisticaled counter balance assembly that allowed the rat to wear the device and walk around without having to physically support the device with its neck. This was quite an accomplishment and allowed for PET imaging to be done on awake rats to study neuroimaging tracers. </a:t>
            </a:r>
          </a:p>
          <a:p>
            <a:endParaRPr lang="en-US"/>
          </a:p>
          <a:p>
            <a:r>
              <a:rPr lang="en-US"/>
              <a:t>The idea of a wearable PET detector for neuro imaging was then proposed for human applications. While people can be instructed to remain still what having a PET scan, the attractive feature about a wearable PET system was that individuals could be studied doing a variety of tasks and in a variety of environments. Specifically there was a lot of interest in understanding the parts of the brain that are activated during walking, expecially for individuals that have had a stroke or other neuro trauma. The device was called AmPET for ambulatory PET. A prototype detector ring was developed and I believe that there is continuing efforts to best design the external structures to allow for ambulatory imaging. </a:t>
            </a:r>
          </a:p>
          <a:p>
            <a:endParaRPr lang="en-US"/>
          </a:p>
          <a:p>
            <a:r>
              <a:rPr lang="en-US"/>
              <a:t>These two projects were some of the earliest wearable detectors and still represent some of the most advanced and ambitious applications for wearable detector technology.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90CE7ABB-5968-D541-8499-B650BA6149C9}" type="slidenum">
              <a:t>5</a:t>
            </a:fld>
            <a:endParaRPr lang="en-US"/>
          </a:p>
        </p:txBody>
      </p:sp>
    </p:spTree>
    <p:extLst>
      <p:ext uri="{BB962C8B-B14F-4D97-AF65-F5344CB8AC3E}">
        <p14:creationId xmlns:p14="http://schemas.microsoft.com/office/powerpoint/2010/main" val="276380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Researchers have built a collar that can house up to 4 small detectors to measure the uptake of radioactivity to the patient’s thryroid when they are receiving I-131 therapy. The device is called the Collar Therapy Indicator (CoTI). The radiation detecors are 3x3 mm2 CsI(Tl) crystals individually coupled to a SiPM device. The electronics in the detector module read and condition the signals from the detector and return the number of counts per second to the CoTI’s control unit. The information is then wirelessly sent to the CoTI handheld tablet, which collects and displays the data. In the initial implementation no energy discrimination was applied to the collected signals other than to eliminate SiPM noise. Data could be collected as a single mearuement for a fixed time period or as a series of measruements with set time intervals between measurements. The unit is battery powered with enough power to operate for 48 hours which is the typical length of time the patient will remain at the hospital before discharge.</a:t>
            </a:r>
          </a:p>
          <a:p>
            <a:endParaRPr lang="en-US"/>
          </a:p>
          <a:p>
            <a:r>
              <a:rPr lang="en-US"/>
              <a:t>The results were that 3 minutes was a good length for acquisition time. </a:t>
            </a:r>
          </a:p>
          <a:p>
            <a:r>
              <a:rPr lang="en-US"/>
              <a:t>Patients could reproducibly put on the collar. </a:t>
            </a:r>
          </a:p>
          <a:p>
            <a:r>
              <a:rPr lang="en-US"/>
              <a:t>Wearing the collar for long periods of time was uncomfortable. </a:t>
            </a:r>
          </a:p>
          <a:p>
            <a:r>
              <a:rPr lang="en-US"/>
              <a:t>The device demonstrated that it was feasible to collect thyroid uptake curves. </a:t>
            </a:r>
          </a:p>
          <a:p>
            <a:endParaRPr lang="en-US"/>
          </a:p>
          <a:p>
            <a:r>
              <a:rPr lang="en-US"/>
              <a:t>Other outcomes were that the results were reproducible for an individual patient but not between patients because of variability between patients’ thyroids. Variability could be address via calibration. There was a need to improve the count rate capabilities fo the detector and also to add energy discrimination. It appears to be simple enough to use for at home measurements.  </a:t>
            </a:r>
          </a:p>
        </p:txBody>
      </p:sp>
      <p:sp>
        <p:nvSpPr>
          <p:cNvPr id="4" name="Slide Number Placeholder 3"/>
          <p:cNvSpPr>
            <a:spLocks noGrp="1"/>
          </p:cNvSpPr>
          <p:nvPr>
            <p:ph type="sldNum" sz="quarter" idx="5"/>
          </p:nvPr>
        </p:nvSpPr>
        <p:spPr/>
        <p:txBody>
          <a:bodyPr/>
          <a:lstStyle/>
          <a:p>
            <a:fld id="{90CE7ABB-5968-D541-8499-B650BA6149C9}" type="slidenum">
              <a:t>6</a:t>
            </a:fld>
            <a:endParaRPr lang="en-US"/>
          </a:p>
        </p:txBody>
      </p:sp>
    </p:spTree>
    <p:extLst>
      <p:ext uri="{BB962C8B-B14F-4D97-AF65-F5344CB8AC3E}">
        <p14:creationId xmlns:p14="http://schemas.microsoft.com/office/powerpoint/2010/main" val="1965245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Peptide receptor radionuclide therapy or PRRT is part of a theranostic pairing for the treatment of patients with neuroendocrine canceer. </a:t>
            </a:r>
          </a:p>
          <a:p>
            <a:r>
              <a:rPr lang="en-US" sz="1200" kern="1200">
                <a:solidFill>
                  <a:schemeClr val="tx1"/>
                </a:solidFill>
                <a:latin typeface="+mn-lt"/>
                <a:ea typeface="+mn-ea"/>
                <a:cs typeface="+mn-cs"/>
              </a:rPr>
              <a:t>The patients are treated using Lu-177 DOTATATE. DOTATATE is a peptide that targets somatastatin receptor 2 which is found on many neuroendocrine tumors. </a:t>
            </a:r>
          </a:p>
          <a:p>
            <a:r>
              <a:rPr lang="en-US" sz="1200" kern="1200">
                <a:solidFill>
                  <a:schemeClr val="tx1"/>
                </a:solidFill>
                <a:latin typeface="+mn-lt"/>
                <a:ea typeface="+mn-ea"/>
                <a:cs typeface="+mn-cs"/>
              </a:rPr>
              <a:t>In the US, neuroendocrine tumor patients receive a standardized treatment protocol of four 200 mci doses at 8 week intervals. </a:t>
            </a:r>
          </a:p>
          <a:p>
            <a:r>
              <a:rPr lang="en-US" sz="1200" kern="1200">
                <a:solidFill>
                  <a:schemeClr val="tx1"/>
                </a:solidFill>
                <a:latin typeface="+mn-lt"/>
                <a:ea typeface="+mn-ea"/>
                <a:cs typeface="+mn-cs"/>
              </a:rPr>
              <a:t>This standardize treatment is safe for a vast majority of patients.</a:t>
            </a:r>
          </a:p>
          <a:p>
            <a:r>
              <a:rPr lang="en-US" sz="1200" kern="1200">
                <a:solidFill>
                  <a:schemeClr val="tx1"/>
                </a:solidFill>
                <a:latin typeface="+mn-lt"/>
                <a:ea typeface="+mn-ea"/>
                <a:cs typeface="+mn-cs"/>
              </a:rPr>
              <a:t>However this standardized treatment is also sub-optimal for a majority of patients. More than 50% of patients can safely receive more than 4 therapy doses. Many patients can safetly receive 8,9 or 10 doses. Further when doses are personalized patients have long progression free survival and overall survival. Thus the long term goal of this project is to develop cost effective, patient friendly technology to enable personalized therapies for NET patients. Current gold standard is to take 3-4 SPECT/CT scans over 7 day period. Expensive, lots of return visits to medical center for patient. Ideally do after each treatment. All other streamlined techniques require approximations or population averages. </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Further, since we started this work there is now an approved Lu-177 PSMA agent for treatment of prostate cancer and the basic technology that we are developing for NET patients can also be used for postate cancer patients.</a:t>
            </a:r>
          </a:p>
        </p:txBody>
      </p:sp>
      <p:sp>
        <p:nvSpPr>
          <p:cNvPr id="4" name="Slide Number Placeholder 3"/>
          <p:cNvSpPr>
            <a:spLocks noGrp="1"/>
          </p:cNvSpPr>
          <p:nvPr>
            <p:ph type="sldNum" sz="quarter" idx="10"/>
          </p:nvPr>
        </p:nvSpPr>
        <p:spPr/>
        <p:txBody>
          <a:bodyPr/>
          <a:lstStyle/>
          <a:p>
            <a:fld id="{09344754-99DD-C845-B0CB-516763002852}" type="slidenum">
              <a:t>7</a:t>
            </a:fld>
            <a:endParaRPr lang="en-US"/>
          </a:p>
        </p:txBody>
      </p:sp>
    </p:spTree>
    <p:extLst>
      <p:ext uri="{BB962C8B-B14F-4D97-AF65-F5344CB8AC3E}">
        <p14:creationId xmlns:p14="http://schemas.microsoft.com/office/powerpoint/2010/main" val="1183603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I have previously talked about the PRRT Vest shown on the left. We are still developing that technology; however, for this talk I am going to be describing an alternative design which we call the PRRT PODD. </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Both devices should perform similarly, it am going to provide some initial results for the PODD, just because we are slightly further along in its testing.</a:t>
            </a:r>
          </a:p>
        </p:txBody>
      </p:sp>
      <p:sp>
        <p:nvSpPr>
          <p:cNvPr id="4" name="Slide Number Placeholder 3"/>
          <p:cNvSpPr>
            <a:spLocks noGrp="1"/>
          </p:cNvSpPr>
          <p:nvPr>
            <p:ph type="sldNum" sz="quarter" idx="10"/>
          </p:nvPr>
        </p:nvSpPr>
        <p:spPr/>
        <p:txBody>
          <a:bodyPr/>
          <a:lstStyle/>
          <a:p>
            <a:fld id="{09344754-99DD-C845-B0CB-516763002852}" type="slidenum">
              <a:t>8</a:t>
            </a:fld>
            <a:endParaRPr lang="en-US"/>
          </a:p>
        </p:txBody>
      </p:sp>
    </p:spTree>
    <p:extLst>
      <p:ext uri="{BB962C8B-B14F-4D97-AF65-F5344CB8AC3E}">
        <p14:creationId xmlns:p14="http://schemas.microsoft.com/office/powerpoint/2010/main" val="2406204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What are some of the characteristics of the current PRRT devices.</a:t>
            </a:r>
          </a:p>
          <a:p>
            <a:r>
              <a:rPr lang="en-US" sz="1200" kern="1200">
                <a:solidFill>
                  <a:schemeClr val="tx1"/>
                </a:solidFill>
                <a:latin typeface="+mn-lt"/>
                <a:ea typeface="+mn-ea"/>
                <a:cs typeface="+mn-cs"/>
              </a:rPr>
              <a:t>They are personalized to monitor the washout of 177-Lu DOTATATE from the patients organs at risk. </a:t>
            </a:r>
          </a:p>
          <a:p>
            <a:r>
              <a:rPr lang="en-US" sz="1200" kern="1200">
                <a:solidFill>
                  <a:schemeClr val="tx1"/>
                </a:solidFill>
                <a:latin typeface="+mn-lt"/>
                <a:ea typeface="+mn-ea"/>
                <a:cs typeface="+mn-cs"/>
              </a:rPr>
              <a:t>They will house 10-16 small radiation detectors. </a:t>
            </a:r>
          </a:p>
          <a:p>
            <a:r>
              <a:rPr lang="en-US" sz="1200" kern="1200">
                <a:solidFill>
                  <a:schemeClr val="tx1"/>
                </a:solidFill>
                <a:latin typeface="+mn-lt"/>
                <a:ea typeface="+mn-ea"/>
                <a:cs typeface="+mn-cs"/>
              </a:rPr>
              <a:t>The idea is to have the patient take daily measurements with the device. There measurements should last 5 minutes or less.</a:t>
            </a:r>
          </a:p>
          <a:p>
            <a:r>
              <a:rPr lang="en-US" sz="1200" kern="1200">
                <a:solidFill>
                  <a:schemeClr val="tx1"/>
                </a:solidFill>
                <a:latin typeface="+mn-lt"/>
                <a:ea typeface="+mn-ea"/>
                <a:cs typeface="+mn-cs"/>
              </a:rPr>
              <a:t>Once the data is collected it will be sent electronically to a remote server for monitoring and quality control checking. </a:t>
            </a:r>
          </a:p>
          <a:p>
            <a:r>
              <a:rPr lang="en-US" sz="1200" kern="1200">
                <a:solidFill>
                  <a:schemeClr val="tx1"/>
                </a:solidFill>
                <a:latin typeface="+mn-lt"/>
                <a:ea typeface="+mn-ea"/>
                <a:cs typeface="+mn-cs"/>
              </a:rPr>
              <a:t>The device can run off of battery power or while plugged into a wall outlet. The battery is identicaly to that used in a cell phone.</a:t>
            </a:r>
          </a:p>
          <a:p>
            <a:r>
              <a:rPr lang="en-US" sz="1200" kern="1200">
                <a:solidFill>
                  <a:schemeClr val="tx1"/>
                </a:solidFill>
                <a:latin typeface="+mn-lt"/>
                <a:ea typeface="+mn-ea"/>
                <a:cs typeface="+mn-cs"/>
              </a:rPr>
              <a:t>The main focus for the devices is to provide accurate washout information enable accurate dosimetry for the patient’s organs ar risk, with the kidney being the main organ at risk for a majority of patients. </a:t>
            </a:r>
          </a:p>
          <a:p>
            <a:r>
              <a:rPr lang="en-US" sz="1200" kern="1200">
                <a:solidFill>
                  <a:schemeClr val="tx1"/>
                </a:solidFill>
                <a:latin typeface="+mn-lt"/>
                <a:ea typeface="+mn-ea"/>
                <a:cs typeface="+mn-cs"/>
              </a:rPr>
              <a:t>The kidneys are also one of the main organs at risk for Lu-177 PSMA-617. So the basic PRRT device designs will also work for the 177-Lu PSMA</a:t>
            </a:r>
          </a:p>
        </p:txBody>
      </p:sp>
      <p:sp>
        <p:nvSpPr>
          <p:cNvPr id="4" name="Slide Number Placeholder 3"/>
          <p:cNvSpPr>
            <a:spLocks noGrp="1"/>
          </p:cNvSpPr>
          <p:nvPr>
            <p:ph type="sldNum" sz="quarter" idx="10"/>
          </p:nvPr>
        </p:nvSpPr>
        <p:spPr/>
        <p:txBody>
          <a:bodyPr/>
          <a:lstStyle/>
          <a:p>
            <a:fld id="{09344754-99DD-C845-B0CB-516763002852}" type="slidenum">
              <a:t>9</a:t>
            </a:fld>
            <a:endParaRPr lang="en-US"/>
          </a:p>
        </p:txBody>
      </p:sp>
    </p:spTree>
    <p:extLst>
      <p:ext uri="{BB962C8B-B14F-4D97-AF65-F5344CB8AC3E}">
        <p14:creationId xmlns:p14="http://schemas.microsoft.com/office/powerpoint/2010/main" val="4184053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413E6-FFB1-417B-AB15-9E396F7A7147}"/>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EEBF945D-D6F8-4FB5-ACFF-F8A0AFD67437}"/>
              </a:ext>
            </a:extLst>
          </p:cNvPr>
          <p:cNvSpPr>
            <a:spLocks noGrp="1"/>
          </p:cNvSpPr>
          <p:nvPr>
            <p:ph type="dt" sz="half" idx="10"/>
          </p:nvPr>
        </p:nvSpPr>
        <p:spPr>
          <a:xfrm>
            <a:off x="838200" y="6356350"/>
            <a:ext cx="2743200" cy="365125"/>
          </a:xfrm>
          <a:prstGeom prst="rect">
            <a:avLst/>
          </a:prstGeom>
        </p:spPr>
        <p:txBody>
          <a:bodyPr/>
          <a:lstStyle/>
          <a:p>
            <a:fld id="{23EF729D-33DC-4D10-B1FE-09E712844B81}" type="datetimeFigureOut">
              <a:rPr lang="LID4096" smtClean="0"/>
              <a:t>03/16/2023</a:t>
            </a:fld>
            <a:endParaRPr lang="LID4096"/>
          </a:p>
        </p:txBody>
      </p:sp>
      <p:sp>
        <p:nvSpPr>
          <p:cNvPr id="4" name="Footer Placeholder 3">
            <a:extLst>
              <a:ext uri="{FF2B5EF4-FFF2-40B4-BE49-F238E27FC236}">
                <a16:creationId xmlns:a16="http://schemas.microsoft.com/office/drawing/2014/main" id="{C048C34C-8147-4EC2-B78F-83187BC1CD0F}"/>
              </a:ext>
            </a:extLst>
          </p:cNvPr>
          <p:cNvSpPr>
            <a:spLocks noGrp="1"/>
          </p:cNvSpPr>
          <p:nvPr>
            <p:ph type="ftr" sz="quarter" idx="11"/>
          </p:nvPr>
        </p:nvSpPr>
        <p:spPr>
          <a:xfrm>
            <a:off x="4038600" y="6356350"/>
            <a:ext cx="4114800" cy="365125"/>
          </a:xfrm>
          <a:prstGeom prst="rect">
            <a:avLst/>
          </a:prstGeom>
        </p:spPr>
        <p:txBody>
          <a:bodyPr/>
          <a:lstStyle/>
          <a:p>
            <a:endParaRPr lang="LID4096"/>
          </a:p>
        </p:txBody>
      </p:sp>
      <p:sp>
        <p:nvSpPr>
          <p:cNvPr id="5" name="Slide Number Placeholder 4">
            <a:extLst>
              <a:ext uri="{FF2B5EF4-FFF2-40B4-BE49-F238E27FC236}">
                <a16:creationId xmlns:a16="http://schemas.microsoft.com/office/drawing/2014/main" id="{41E949E9-8CB7-4281-AFAF-9AB16534EE34}"/>
              </a:ext>
            </a:extLst>
          </p:cNvPr>
          <p:cNvSpPr>
            <a:spLocks noGrp="1"/>
          </p:cNvSpPr>
          <p:nvPr>
            <p:ph type="sldNum" sz="quarter" idx="12"/>
          </p:nvPr>
        </p:nvSpPr>
        <p:spPr>
          <a:xfrm>
            <a:off x="8610600" y="6356350"/>
            <a:ext cx="2743200" cy="365125"/>
          </a:xfrm>
          <a:prstGeom prst="rect">
            <a:avLst/>
          </a:prstGeom>
        </p:spPr>
        <p:txBody>
          <a:bodyPr/>
          <a:lstStyle/>
          <a:p>
            <a:fld id="{F25D3A83-E4CE-4932-8F9D-CF178A18A676}" type="slidenum">
              <a:rPr lang="LID4096" smtClean="0"/>
              <a:t>‹#›</a:t>
            </a:fld>
            <a:endParaRPr lang="LID4096"/>
          </a:p>
        </p:txBody>
      </p:sp>
    </p:spTree>
    <p:extLst>
      <p:ext uri="{BB962C8B-B14F-4D97-AF65-F5344CB8AC3E}">
        <p14:creationId xmlns:p14="http://schemas.microsoft.com/office/powerpoint/2010/main" val="2408639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A96E5D-9476-4666-9C55-D39F77CDF9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C23911B4-0F6F-4923-BA3D-AD9F1F23BB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52EFE199-61A5-42C7-9581-33AABFE2ECF9}"/>
              </a:ext>
            </a:extLst>
          </p:cNvPr>
          <p:cNvSpPr>
            <a:spLocks noGrp="1"/>
          </p:cNvSpPr>
          <p:nvPr>
            <p:ph type="dt" sz="half" idx="10"/>
          </p:nvPr>
        </p:nvSpPr>
        <p:spPr>
          <a:xfrm>
            <a:off x="838200" y="6356350"/>
            <a:ext cx="2743200" cy="365125"/>
          </a:xfrm>
          <a:prstGeom prst="rect">
            <a:avLst/>
          </a:prstGeom>
        </p:spPr>
        <p:txBody>
          <a:bodyPr/>
          <a:lstStyle/>
          <a:p>
            <a:fld id="{23EF729D-33DC-4D10-B1FE-09E712844B81}" type="datetimeFigureOut">
              <a:rPr lang="LID4096" smtClean="0"/>
              <a:t>03/16/2023</a:t>
            </a:fld>
            <a:endParaRPr lang="LID4096"/>
          </a:p>
        </p:txBody>
      </p:sp>
      <p:sp>
        <p:nvSpPr>
          <p:cNvPr id="5" name="Footer Placeholder 4">
            <a:extLst>
              <a:ext uri="{FF2B5EF4-FFF2-40B4-BE49-F238E27FC236}">
                <a16:creationId xmlns:a16="http://schemas.microsoft.com/office/drawing/2014/main" id="{07690A3D-7DC8-45F7-B77E-AFFFC4E27A05}"/>
              </a:ext>
            </a:extLst>
          </p:cNvPr>
          <p:cNvSpPr>
            <a:spLocks noGrp="1"/>
          </p:cNvSpPr>
          <p:nvPr>
            <p:ph type="ftr" sz="quarter" idx="11"/>
          </p:nvPr>
        </p:nvSpPr>
        <p:spPr>
          <a:xfrm>
            <a:off x="4038600" y="6356350"/>
            <a:ext cx="4114800" cy="365125"/>
          </a:xfrm>
          <a:prstGeom prst="rect">
            <a:avLst/>
          </a:prstGeom>
        </p:spPr>
        <p:txBody>
          <a:bodyPr/>
          <a:lstStyle/>
          <a:p>
            <a:endParaRPr lang="LID4096"/>
          </a:p>
        </p:txBody>
      </p:sp>
      <p:sp>
        <p:nvSpPr>
          <p:cNvPr id="6" name="Slide Number Placeholder 5">
            <a:extLst>
              <a:ext uri="{FF2B5EF4-FFF2-40B4-BE49-F238E27FC236}">
                <a16:creationId xmlns:a16="http://schemas.microsoft.com/office/drawing/2014/main" id="{B93FAA45-257C-4178-A491-D3FA9143ED3F}"/>
              </a:ext>
            </a:extLst>
          </p:cNvPr>
          <p:cNvSpPr>
            <a:spLocks noGrp="1"/>
          </p:cNvSpPr>
          <p:nvPr>
            <p:ph type="sldNum" sz="quarter" idx="12"/>
          </p:nvPr>
        </p:nvSpPr>
        <p:spPr>
          <a:xfrm>
            <a:off x="8610600" y="6356350"/>
            <a:ext cx="2743200" cy="365125"/>
          </a:xfrm>
          <a:prstGeom prst="rect">
            <a:avLst/>
          </a:prstGeom>
        </p:spPr>
        <p:txBody>
          <a:bodyPr/>
          <a:lstStyle/>
          <a:p>
            <a:fld id="{F25D3A83-E4CE-4932-8F9D-CF178A18A676}" type="slidenum">
              <a:rPr lang="LID4096" smtClean="0"/>
              <a:t>‹#›</a:t>
            </a:fld>
            <a:endParaRPr lang="LID4096"/>
          </a:p>
        </p:txBody>
      </p:sp>
    </p:spTree>
    <p:extLst>
      <p:ext uri="{BB962C8B-B14F-4D97-AF65-F5344CB8AC3E}">
        <p14:creationId xmlns:p14="http://schemas.microsoft.com/office/powerpoint/2010/main" val="3629228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C6DAC7-DD02-B54D-8EE3-00C11198D384}" type="datetimeFigureOut">
              <a:t>3/16/2023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551690-264D-CD47-B091-FBBD6B7A0953}" type="slidenum">
              <a:t>‹#›</a:t>
            </a:fld>
            <a:endParaRPr lang="en-US"/>
          </a:p>
        </p:txBody>
      </p:sp>
    </p:spTree>
    <p:extLst>
      <p:ext uri="{BB962C8B-B14F-4D97-AF65-F5344CB8AC3E}">
        <p14:creationId xmlns:p14="http://schemas.microsoft.com/office/powerpoint/2010/main" val="1943260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6CB7-611C-4ADA-BCD1-29226E7869A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B8241091-EEF7-42F5-ABC2-AAE9CFA17367}"/>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37B56CAD-B611-4C63-8ACD-005E3C5BCD69}"/>
              </a:ext>
            </a:extLst>
          </p:cNvPr>
          <p:cNvSpPr>
            <a:spLocks noGrp="1"/>
          </p:cNvSpPr>
          <p:nvPr>
            <p:ph type="dt" sz="half" idx="10"/>
          </p:nvPr>
        </p:nvSpPr>
        <p:spPr>
          <a:xfrm>
            <a:off x="838200" y="6356350"/>
            <a:ext cx="2743200" cy="365125"/>
          </a:xfrm>
          <a:prstGeom prst="rect">
            <a:avLst/>
          </a:prstGeom>
        </p:spPr>
        <p:txBody>
          <a:bodyPr/>
          <a:lstStyle/>
          <a:p>
            <a:fld id="{23EF729D-33DC-4D10-B1FE-09E712844B81}" type="datetimeFigureOut">
              <a:rPr lang="LID4096" smtClean="0"/>
              <a:t>03/16/2023</a:t>
            </a:fld>
            <a:endParaRPr lang="LID4096"/>
          </a:p>
        </p:txBody>
      </p:sp>
      <p:sp>
        <p:nvSpPr>
          <p:cNvPr id="5" name="Footer Placeholder 4">
            <a:extLst>
              <a:ext uri="{FF2B5EF4-FFF2-40B4-BE49-F238E27FC236}">
                <a16:creationId xmlns:a16="http://schemas.microsoft.com/office/drawing/2014/main" id="{5AF4F2DD-6929-426C-8AD5-CBA41ADE9361}"/>
              </a:ext>
            </a:extLst>
          </p:cNvPr>
          <p:cNvSpPr>
            <a:spLocks noGrp="1"/>
          </p:cNvSpPr>
          <p:nvPr>
            <p:ph type="ftr" sz="quarter" idx="11"/>
          </p:nvPr>
        </p:nvSpPr>
        <p:spPr>
          <a:xfrm>
            <a:off x="4038600" y="6356350"/>
            <a:ext cx="4114800" cy="365125"/>
          </a:xfrm>
          <a:prstGeom prst="rect">
            <a:avLst/>
          </a:prstGeom>
        </p:spPr>
        <p:txBody>
          <a:bodyPr/>
          <a:lstStyle/>
          <a:p>
            <a:endParaRPr lang="LID4096"/>
          </a:p>
        </p:txBody>
      </p:sp>
      <p:sp>
        <p:nvSpPr>
          <p:cNvPr id="6" name="Slide Number Placeholder 5">
            <a:extLst>
              <a:ext uri="{FF2B5EF4-FFF2-40B4-BE49-F238E27FC236}">
                <a16:creationId xmlns:a16="http://schemas.microsoft.com/office/drawing/2014/main" id="{845F0E6E-9C36-4368-87C8-F77236E67C12}"/>
              </a:ext>
            </a:extLst>
          </p:cNvPr>
          <p:cNvSpPr>
            <a:spLocks noGrp="1"/>
          </p:cNvSpPr>
          <p:nvPr>
            <p:ph type="sldNum" sz="quarter" idx="12"/>
          </p:nvPr>
        </p:nvSpPr>
        <p:spPr>
          <a:xfrm>
            <a:off x="8610600" y="6356350"/>
            <a:ext cx="2743200" cy="365125"/>
          </a:xfrm>
          <a:prstGeom prst="rect">
            <a:avLst/>
          </a:prstGeom>
        </p:spPr>
        <p:txBody>
          <a:bodyPr/>
          <a:lstStyle/>
          <a:p>
            <a:fld id="{F25D3A83-E4CE-4932-8F9D-CF178A18A676}" type="slidenum">
              <a:rPr lang="LID4096" smtClean="0"/>
              <a:t>‹#›</a:t>
            </a:fld>
            <a:endParaRPr lang="LID4096"/>
          </a:p>
        </p:txBody>
      </p:sp>
    </p:spTree>
    <p:extLst>
      <p:ext uri="{BB962C8B-B14F-4D97-AF65-F5344CB8AC3E}">
        <p14:creationId xmlns:p14="http://schemas.microsoft.com/office/powerpoint/2010/main" val="1883911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776D0-25EC-465B-B2CC-E7F5889A2C2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LID4096" dirty="0"/>
          </a:p>
        </p:txBody>
      </p:sp>
      <p:sp>
        <p:nvSpPr>
          <p:cNvPr id="3" name="Text Placeholder 2">
            <a:extLst>
              <a:ext uri="{FF2B5EF4-FFF2-40B4-BE49-F238E27FC236}">
                <a16:creationId xmlns:a16="http://schemas.microsoft.com/office/drawing/2014/main" id="{721BC08B-9AB5-484A-80E6-4BA7101593B8}"/>
              </a:ext>
            </a:extLst>
          </p:cNvPr>
          <p:cNvSpPr>
            <a:spLocks noGrp="1"/>
          </p:cNvSpPr>
          <p:nvPr>
            <p:ph type="body" idx="1"/>
          </p:nvPr>
        </p:nvSpPr>
        <p:spPr>
          <a:xfrm>
            <a:off x="831850" y="4589463"/>
            <a:ext cx="10515600" cy="1500187"/>
          </a:xfrm>
        </p:spPr>
        <p:txBody>
          <a:bodyPr/>
          <a:lstStyle>
            <a:lvl1pPr marL="0" indent="0">
              <a:buNone/>
              <a:defRPr sz="2400">
                <a:solidFill>
                  <a:srgbClr val="3E42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0D1E461-7973-43AF-9649-BE6D8D14DF8F}"/>
              </a:ext>
            </a:extLst>
          </p:cNvPr>
          <p:cNvSpPr>
            <a:spLocks noGrp="1"/>
          </p:cNvSpPr>
          <p:nvPr>
            <p:ph type="dt" sz="half" idx="10"/>
          </p:nvPr>
        </p:nvSpPr>
        <p:spPr>
          <a:xfrm>
            <a:off x="838200" y="6356350"/>
            <a:ext cx="2743200" cy="365125"/>
          </a:xfrm>
          <a:prstGeom prst="rect">
            <a:avLst/>
          </a:prstGeom>
        </p:spPr>
        <p:txBody>
          <a:bodyPr/>
          <a:lstStyle/>
          <a:p>
            <a:fld id="{23EF729D-33DC-4D10-B1FE-09E712844B81}" type="datetimeFigureOut">
              <a:rPr lang="LID4096" smtClean="0"/>
              <a:t>03/16/2023</a:t>
            </a:fld>
            <a:endParaRPr lang="LID4096"/>
          </a:p>
        </p:txBody>
      </p:sp>
      <p:sp>
        <p:nvSpPr>
          <p:cNvPr id="5" name="Footer Placeholder 4">
            <a:extLst>
              <a:ext uri="{FF2B5EF4-FFF2-40B4-BE49-F238E27FC236}">
                <a16:creationId xmlns:a16="http://schemas.microsoft.com/office/drawing/2014/main" id="{7C6FF8A6-B984-4845-BFAF-CD4B1A3CDABE}"/>
              </a:ext>
            </a:extLst>
          </p:cNvPr>
          <p:cNvSpPr>
            <a:spLocks noGrp="1"/>
          </p:cNvSpPr>
          <p:nvPr>
            <p:ph type="ftr" sz="quarter" idx="11"/>
          </p:nvPr>
        </p:nvSpPr>
        <p:spPr>
          <a:xfrm>
            <a:off x="4038600" y="6356350"/>
            <a:ext cx="4114800" cy="365125"/>
          </a:xfrm>
          <a:prstGeom prst="rect">
            <a:avLst/>
          </a:prstGeom>
        </p:spPr>
        <p:txBody>
          <a:bodyPr/>
          <a:lstStyle/>
          <a:p>
            <a:endParaRPr lang="LID4096"/>
          </a:p>
        </p:txBody>
      </p:sp>
      <p:sp>
        <p:nvSpPr>
          <p:cNvPr id="6" name="Slide Number Placeholder 5">
            <a:extLst>
              <a:ext uri="{FF2B5EF4-FFF2-40B4-BE49-F238E27FC236}">
                <a16:creationId xmlns:a16="http://schemas.microsoft.com/office/drawing/2014/main" id="{B5984192-3CA5-4651-88B1-DDD40FD89770}"/>
              </a:ext>
            </a:extLst>
          </p:cNvPr>
          <p:cNvSpPr>
            <a:spLocks noGrp="1"/>
          </p:cNvSpPr>
          <p:nvPr>
            <p:ph type="sldNum" sz="quarter" idx="12"/>
          </p:nvPr>
        </p:nvSpPr>
        <p:spPr>
          <a:xfrm>
            <a:off x="8610600" y="6356350"/>
            <a:ext cx="2743200" cy="365125"/>
          </a:xfrm>
          <a:prstGeom prst="rect">
            <a:avLst/>
          </a:prstGeom>
        </p:spPr>
        <p:txBody>
          <a:bodyPr/>
          <a:lstStyle/>
          <a:p>
            <a:fld id="{F25D3A83-E4CE-4932-8F9D-CF178A18A676}" type="slidenum">
              <a:rPr lang="LID4096" smtClean="0"/>
              <a:t>‹#›</a:t>
            </a:fld>
            <a:endParaRPr lang="LID4096"/>
          </a:p>
        </p:txBody>
      </p:sp>
    </p:spTree>
    <p:extLst>
      <p:ext uri="{BB962C8B-B14F-4D97-AF65-F5344CB8AC3E}">
        <p14:creationId xmlns:p14="http://schemas.microsoft.com/office/powerpoint/2010/main" val="110218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E6B0A-C35C-4EC7-A26E-D7FDADF7BF3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A08A5759-D63C-4BBD-A3F1-7EE1179CB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F0BFE3C0-0C4D-4261-A248-B9DB60C8E6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6303ED2D-8A54-4035-82C7-1561D77ADB09}"/>
              </a:ext>
            </a:extLst>
          </p:cNvPr>
          <p:cNvSpPr>
            <a:spLocks noGrp="1"/>
          </p:cNvSpPr>
          <p:nvPr>
            <p:ph type="dt" sz="half" idx="10"/>
          </p:nvPr>
        </p:nvSpPr>
        <p:spPr>
          <a:xfrm>
            <a:off x="838200" y="6356350"/>
            <a:ext cx="2743200" cy="365125"/>
          </a:xfrm>
          <a:prstGeom prst="rect">
            <a:avLst/>
          </a:prstGeom>
        </p:spPr>
        <p:txBody>
          <a:bodyPr/>
          <a:lstStyle/>
          <a:p>
            <a:fld id="{23EF729D-33DC-4D10-B1FE-09E712844B81}" type="datetimeFigureOut">
              <a:rPr lang="LID4096" smtClean="0"/>
              <a:t>03/16/2023</a:t>
            </a:fld>
            <a:endParaRPr lang="LID4096"/>
          </a:p>
        </p:txBody>
      </p:sp>
      <p:sp>
        <p:nvSpPr>
          <p:cNvPr id="6" name="Footer Placeholder 5">
            <a:extLst>
              <a:ext uri="{FF2B5EF4-FFF2-40B4-BE49-F238E27FC236}">
                <a16:creationId xmlns:a16="http://schemas.microsoft.com/office/drawing/2014/main" id="{67DF969B-9F05-4C00-8D46-C4A2B8CBE991}"/>
              </a:ext>
            </a:extLst>
          </p:cNvPr>
          <p:cNvSpPr>
            <a:spLocks noGrp="1"/>
          </p:cNvSpPr>
          <p:nvPr>
            <p:ph type="ftr" sz="quarter" idx="11"/>
          </p:nvPr>
        </p:nvSpPr>
        <p:spPr>
          <a:xfrm>
            <a:off x="4038600" y="6356350"/>
            <a:ext cx="4114800" cy="365125"/>
          </a:xfrm>
          <a:prstGeom prst="rect">
            <a:avLst/>
          </a:prstGeom>
        </p:spPr>
        <p:txBody>
          <a:bodyPr/>
          <a:lstStyle/>
          <a:p>
            <a:endParaRPr lang="LID4096"/>
          </a:p>
        </p:txBody>
      </p:sp>
      <p:sp>
        <p:nvSpPr>
          <p:cNvPr id="7" name="Slide Number Placeholder 6">
            <a:extLst>
              <a:ext uri="{FF2B5EF4-FFF2-40B4-BE49-F238E27FC236}">
                <a16:creationId xmlns:a16="http://schemas.microsoft.com/office/drawing/2014/main" id="{203BE1B9-3B9D-495E-8335-2B6793DE8F89}"/>
              </a:ext>
            </a:extLst>
          </p:cNvPr>
          <p:cNvSpPr>
            <a:spLocks noGrp="1"/>
          </p:cNvSpPr>
          <p:nvPr>
            <p:ph type="sldNum" sz="quarter" idx="12"/>
          </p:nvPr>
        </p:nvSpPr>
        <p:spPr>
          <a:xfrm>
            <a:off x="8610600" y="6356350"/>
            <a:ext cx="2743200" cy="365125"/>
          </a:xfrm>
          <a:prstGeom prst="rect">
            <a:avLst/>
          </a:prstGeom>
        </p:spPr>
        <p:txBody>
          <a:bodyPr/>
          <a:lstStyle/>
          <a:p>
            <a:fld id="{F25D3A83-E4CE-4932-8F9D-CF178A18A676}" type="slidenum">
              <a:rPr lang="LID4096" smtClean="0"/>
              <a:t>‹#›</a:t>
            </a:fld>
            <a:endParaRPr lang="LID4096"/>
          </a:p>
        </p:txBody>
      </p:sp>
    </p:spTree>
    <p:extLst>
      <p:ext uri="{BB962C8B-B14F-4D97-AF65-F5344CB8AC3E}">
        <p14:creationId xmlns:p14="http://schemas.microsoft.com/office/powerpoint/2010/main" val="4026851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F601-5B75-4F41-AEB7-BFBF5925FCDB}"/>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9604AD89-C48C-4D89-A28D-29C8A0A19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90AF3A-137E-4781-A625-2C147A886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AB8BEB8F-A256-4269-85B8-919187CD7D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F43E22-8AFC-4633-94E1-EEAA9B84B8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31D95D01-5C71-4CDA-B82D-798CE99693D0}"/>
              </a:ext>
            </a:extLst>
          </p:cNvPr>
          <p:cNvSpPr>
            <a:spLocks noGrp="1"/>
          </p:cNvSpPr>
          <p:nvPr>
            <p:ph type="dt" sz="half" idx="10"/>
          </p:nvPr>
        </p:nvSpPr>
        <p:spPr>
          <a:xfrm>
            <a:off x="838200" y="6356350"/>
            <a:ext cx="2743200" cy="365125"/>
          </a:xfrm>
          <a:prstGeom prst="rect">
            <a:avLst/>
          </a:prstGeom>
        </p:spPr>
        <p:txBody>
          <a:bodyPr/>
          <a:lstStyle/>
          <a:p>
            <a:fld id="{23EF729D-33DC-4D10-B1FE-09E712844B81}" type="datetimeFigureOut">
              <a:rPr lang="LID4096" smtClean="0"/>
              <a:t>03/16/2023</a:t>
            </a:fld>
            <a:endParaRPr lang="LID4096"/>
          </a:p>
        </p:txBody>
      </p:sp>
      <p:sp>
        <p:nvSpPr>
          <p:cNvPr id="8" name="Footer Placeholder 7">
            <a:extLst>
              <a:ext uri="{FF2B5EF4-FFF2-40B4-BE49-F238E27FC236}">
                <a16:creationId xmlns:a16="http://schemas.microsoft.com/office/drawing/2014/main" id="{FC32C43D-31A0-4B45-B46F-4917F85EA479}"/>
              </a:ext>
            </a:extLst>
          </p:cNvPr>
          <p:cNvSpPr>
            <a:spLocks noGrp="1"/>
          </p:cNvSpPr>
          <p:nvPr>
            <p:ph type="ftr" sz="quarter" idx="11"/>
          </p:nvPr>
        </p:nvSpPr>
        <p:spPr>
          <a:xfrm>
            <a:off x="4038600" y="6356350"/>
            <a:ext cx="4114800" cy="365125"/>
          </a:xfrm>
          <a:prstGeom prst="rect">
            <a:avLst/>
          </a:prstGeom>
        </p:spPr>
        <p:txBody>
          <a:bodyPr/>
          <a:lstStyle/>
          <a:p>
            <a:endParaRPr lang="LID4096"/>
          </a:p>
        </p:txBody>
      </p:sp>
      <p:sp>
        <p:nvSpPr>
          <p:cNvPr id="9" name="Slide Number Placeholder 8">
            <a:extLst>
              <a:ext uri="{FF2B5EF4-FFF2-40B4-BE49-F238E27FC236}">
                <a16:creationId xmlns:a16="http://schemas.microsoft.com/office/drawing/2014/main" id="{FFF9AF57-8D61-4322-815B-89419E4D09D4}"/>
              </a:ext>
            </a:extLst>
          </p:cNvPr>
          <p:cNvSpPr>
            <a:spLocks noGrp="1"/>
          </p:cNvSpPr>
          <p:nvPr>
            <p:ph type="sldNum" sz="quarter" idx="12"/>
          </p:nvPr>
        </p:nvSpPr>
        <p:spPr>
          <a:xfrm>
            <a:off x="8610600" y="6356350"/>
            <a:ext cx="2743200" cy="365125"/>
          </a:xfrm>
          <a:prstGeom prst="rect">
            <a:avLst/>
          </a:prstGeom>
        </p:spPr>
        <p:txBody>
          <a:bodyPr/>
          <a:lstStyle/>
          <a:p>
            <a:fld id="{F25D3A83-E4CE-4932-8F9D-CF178A18A676}" type="slidenum">
              <a:rPr lang="LID4096" smtClean="0"/>
              <a:t>‹#›</a:t>
            </a:fld>
            <a:endParaRPr lang="LID4096"/>
          </a:p>
        </p:txBody>
      </p:sp>
    </p:spTree>
    <p:extLst>
      <p:ext uri="{BB962C8B-B14F-4D97-AF65-F5344CB8AC3E}">
        <p14:creationId xmlns:p14="http://schemas.microsoft.com/office/powerpoint/2010/main" val="1419126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4103-CEEA-4627-987D-C056068A1B27}"/>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48E94465-F557-48AE-891F-FA37EA81D12B}"/>
              </a:ext>
            </a:extLst>
          </p:cNvPr>
          <p:cNvSpPr>
            <a:spLocks noGrp="1"/>
          </p:cNvSpPr>
          <p:nvPr>
            <p:ph type="dt" sz="half" idx="10"/>
          </p:nvPr>
        </p:nvSpPr>
        <p:spPr>
          <a:xfrm>
            <a:off x="838200" y="6356350"/>
            <a:ext cx="2743200" cy="365125"/>
          </a:xfrm>
          <a:prstGeom prst="rect">
            <a:avLst/>
          </a:prstGeom>
        </p:spPr>
        <p:txBody>
          <a:bodyPr/>
          <a:lstStyle/>
          <a:p>
            <a:fld id="{23EF729D-33DC-4D10-B1FE-09E712844B81}" type="datetimeFigureOut">
              <a:rPr lang="LID4096" smtClean="0"/>
              <a:t>03/16/2023</a:t>
            </a:fld>
            <a:endParaRPr lang="LID4096"/>
          </a:p>
        </p:txBody>
      </p:sp>
      <p:sp>
        <p:nvSpPr>
          <p:cNvPr id="4" name="Footer Placeholder 3">
            <a:extLst>
              <a:ext uri="{FF2B5EF4-FFF2-40B4-BE49-F238E27FC236}">
                <a16:creationId xmlns:a16="http://schemas.microsoft.com/office/drawing/2014/main" id="{C77321DC-FE45-447B-BEE0-F71B676C39D0}"/>
              </a:ext>
            </a:extLst>
          </p:cNvPr>
          <p:cNvSpPr>
            <a:spLocks noGrp="1"/>
          </p:cNvSpPr>
          <p:nvPr>
            <p:ph type="ftr" sz="quarter" idx="11"/>
          </p:nvPr>
        </p:nvSpPr>
        <p:spPr>
          <a:xfrm>
            <a:off x="4038600" y="6356350"/>
            <a:ext cx="4114800" cy="365125"/>
          </a:xfrm>
          <a:prstGeom prst="rect">
            <a:avLst/>
          </a:prstGeom>
        </p:spPr>
        <p:txBody>
          <a:bodyPr/>
          <a:lstStyle/>
          <a:p>
            <a:endParaRPr lang="LID4096"/>
          </a:p>
        </p:txBody>
      </p:sp>
      <p:sp>
        <p:nvSpPr>
          <p:cNvPr id="5" name="Slide Number Placeholder 4">
            <a:extLst>
              <a:ext uri="{FF2B5EF4-FFF2-40B4-BE49-F238E27FC236}">
                <a16:creationId xmlns:a16="http://schemas.microsoft.com/office/drawing/2014/main" id="{CC3EC542-1BE5-4AC0-BCE6-4B4F7F6AA303}"/>
              </a:ext>
            </a:extLst>
          </p:cNvPr>
          <p:cNvSpPr>
            <a:spLocks noGrp="1"/>
          </p:cNvSpPr>
          <p:nvPr>
            <p:ph type="sldNum" sz="quarter" idx="12"/>
          </p:nvPr>
        </p:nvSpPr>
        <p:spPr>
          <a:xfrm>
            <a:off x="8610600" y="6356350"/>
            <a:ext cx="2743200" cy="365125"/>
          </a:xfrm>
          <a:prstGeom prst="rect">
            <a:avLst/>
          </a:prstGeom>
        </p:spPr>
        <p:txBody>
          <a:bodyPr/>
          <a:lstStyle/>
          <a:p>
            <a:fld id="{F25D3A83-E4CE-4932-8F9D-CF178A18A676}" type="slidenum">
              <a:rPr lang="LID4096" smtClean="0"/>
              <a:t>‹#›</a:t>
            </a:fld>
            <a:endParaRPr lang="LID4096"/>
          </a:p>
        </p:txBody>
      </p:sp>
    </p:spTree>
    <p:extLst>
      <p:ext uri="{BB962C8B-B14F-4D97-AF65-F5344CB8AC3E}">
        <p14:creationId xmlns:p14="http://schemas.microsoft.com/office/powerpoint/2010/main" val="166129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3958-511C-4BB3-B977-B91C5BCD43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38C5D851-8C87-403D-B0EE-E96D940B30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9268F014-A980-442F-8E04-789AB4A2C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DA8C0-E781-4495-9815-EECA32647A88}"/>
              </a:ext>
            </a:extLst>
          </p:cNvPr>
          <p:cNvSpPr>
            <a:spLocks noGrp="1"/>
          </p:cNvSpPr>
          <p:nvPr>
            <p:ph type="dt" sz="half" idx="10"/>
          </p:nvPr>
        </p:nvSpPr>
        <p:spPr>
          <a:xfrm>
            <a:off x="838200" y="6356350"/>
            <a:ext cx="2743200" cy="365125"/>
          </a:xfrm>
          <a:prstGeom prst="rect">
            <a:avLst/>
          </a:prstGeom>
        </p:spPr>
        <p:txBody>
          <a:bodyPr/>
          <a:lstStyle/>
          <a:p>
            <a:fld id="{23EF729D-33DC-4D10-B1FE-09E712844B81}" type="datetimeFigureOut">
              <a:rPr lang="LID4096" smtClean="0"/>
              <a:t>03/16/2023</a:t>
            </a:fld>
            <a:endParaRPr lang="LID4096"/>
          </a:p>
        </p:txBody>
      </p:sp>
      <p:sp>
        <p:nvSpPr>
          <p:cNvPr id="6" name="Footer Placeholder 5">
            <a:extLst>
              <a:ext uri="{FF2B5EF4-FFF2-40B4-BE49-F238E27FC236}">
                <a16:creationId xmlns:a16="http://schemas.microsoft.com/office/drawing/2014/main" id="{A02EA846-2952-479B-9267-0ECB95CA6BDF}"/>
              </a:ext>
            </a:extLst>
          </p:cNvPr>
          <p:cNvSpPr>
            <a:spLocks noGrp="1"/>
          </p:cNvSpPr>
          <p:nvPr>
            <p:ph type="ftr" sz="quarter" idx="11"/>
          </p:nvPr>
        </p:nvSpPr>
        <p:spPr>
          <a:xfrm>
            <a:off x="4038600" y="6356350"/>
            <a:ext cx="4114800" cy="365125"/>
          </a:xfrm>
          <a:prstGeom prst="rect">
            <a:avLst/>
          </a:prstGeom>
        </p:spPr>
        <p:txBody>
          <a:bodyPr/>
          <a:lstStyle/>
          <a:p>
            <a:endParaRPr lang="LID4096"/>
          </a:p>
        </p:txBody>
      </p:sp>
      <p:sp>
        <p:nvSpPr>
          <p:cNvPr id="7" name="Slide Number Placeholder 6">
            <a:extLst>
              <a:ext uri="{FF2B5EF4-FFF2-40B4-BE49-F238E27FC236}">
                <a16:creationId xmlns:a16="http://schemas.microsoft.com/office/drawing/2014/main" id="{356670ED-F881-4ED5-8E6D-1FE04E39EF71}"/>
              </a:ext>
            </a:extLst>
          </p:cNvPr>
          <p:cNvSpPr>
            <a:spLocks noGrp="1"/>
          </p:cNvSpPr>
          <p:nvPr>
            <p:ph type="sldNum" sz="quarter" idx="12"/>
          </p:nvPr>
        </p:nvSpPr>
        <p:spPr>
          <a:xfrm>
            <a:off x="8610600" y="6356350"/>
            <a:ext cx="2743200" cy="365125"/>
          </a:xfrm>
          <a:prstGeom prst="rect">
            <a:avLst/>
          </a:prstGeom>
        </p:spPr>
        <p:txBody>
          <a:bodyPr/>
          <a:lstStyle/>
          <a:p>
            <a:fld id="{F25D3A83-E4CE-4932-8F9D-CF178A18A676}" type="slidenum">
              <a:rPr lang="LID4096" smtClean="0"/>
              <a:t>‹#›</a:t>
            </a:fld>
            <a:endParaRPr lang="LID4096"/>
          </a:p>
        </p:txBody>
      </p:sp>
    </p:spTree>
    <p:extLst>
      <p:ext uri="{BB962C8B-B14F-4D97-AF65-F5344CB8AC3E}">
        <p14:creationId xmlns:p14="http://schemas.microsoft.com/office/powerpoint/2010/main" val="1628592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E4EE-D66C-43B6-8F5A-54B15FFF9B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6447B73C-29F4-4507-9E7C-5BD2D45465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DC6754FC-1D08-49C1-9B1F-8A9D54F3B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5B517-B33D-47AB-AF81-B0564E16E236}"/>
              </a:ext>
            </a:extLst>
          </p:cNvPr>
          <p:cNvSpPr>
            <a:spLocks noGrp="1"/>
          </p:cNvSpPr>
          <p:nvPr>
            <p:ph type="dt" sz="half" idx="10"/>
          </p:nvPr>
        </p:nvSpPr>
        <p:spPr>
          <a:xfrm>
            <a:off x="838200" y="6356350"/>
            <a:ext cx="2743200" cy="365125"/>
          </a:xfrm>
          <a:prstGeom prst="rect">
            <a:avLst/>
          </a:prstGeom>
        </p:spPr>
        <p:txBody>
          <a:bodyPr/>
          <a:lstStyle/>
          <a:p>
            <a:fld id="{23EF729D-33DC-4D10-B1FE-09E712844B81}" type="datetimeFigureOut">
              <a:rPr lang="LID4096" smtClean="0"/>
              <a:t>03/16/2023</a:t>
            </a:fld>
            <a:endParaRPr lang="LID4096"/>
          </a:p>
        </p:txBody>
      </p:sp>
      <p:sp>
        <p:nvSpPr>
          <p:cNvPr id="6" name="Footer Placeholder 5">
            <a:extLst>
              <a:ext uri="{FF2B5EF4-FFF2-40B4-BE49-F238E27FC236}">
                <a16:creationId xmlns:a16="http://schemas.microsoft.com/office/drawing/2014/main" id="{C4C57E69-AC65-4928-A1CE-3D01EC065FD1}"/>
              </a:ext>
            </a:extLst>
          </p:cNvPr>
          <p:cNvSpPr>
            <a:spLocks noGrp="1"/>
          </p:cNvSpPr>
          <p:nvPr>
            <p:ph type="ftr" sz="quarter" idx="11"/>
          </p:nvPr>
        </p:nvSpPr>
        <p:spPr>
          <a:xfrm>
            <a:off x="4038600" y="6356350"/>
            <a:ext cx="4114800" cy="365125"/>
          </a:xfrm>
          <a:prstGeom prst="rect">
            <a:avLst/>
          </a:prstGeom>
        </p:spPr>
        <p:txBody>
          <a:bodyPr/>
          <a:lstStyle/>
          <a:p>
            <a:endParaRPr lang="LID4096"/>
          </a:p>
        </p:txBody>
      </p:sp>
      <p:sp>
        <p:nvSpPr>
          <p:cNvPr id="7" name="Slide Number Placeholder 6">
            <a:extLst>
              <a:ext uri="{FF2B5EF4-FFF2-40B4-BE49-F238E27FC236}">
                <a16:creationId xmlns:a16="http://schemas.microsoft.com/office/drawing/2014/main" id="{422B9787-20F0-4EAD-9A5C-3008F48CAF69}"/>
              </a:ext>
            </a:extLst>
          </p:cNvPr>
          <p:cNvSpPr>
            <a:spLocks noGrp="1"/>
          </p:cNvSpPr>
          <p:nvPr>
            <p:ph type="sldNum" sz="quarter" idx="12"/>
          </p:nvPr>
        </p:nvSpPr>
        <p:spPr>
          <a:xfrm>
            <a:off x="8610600" y="6356350"/>
            <a:ext cx="2743200" cy="365125"/>
          </a:xfrm>
          <a:prstGeom prst="rect">
            <a:avLst/>
          </a:prstGeom>
        </p:spPr>
        <p:txBody>
          <a:bodyPr/>
          <a:lstStyle/>
          <a:p>
            <a:fld id="{F25D3A83-E4CE-4932-8F9D-CF178A18A676}" type="slidenum">
              <a:rPr lang="LID4096" smtClean="0"/>
              <a:t>‹#›</a:t>
            </a:fld>
            <a:endParaRPr lang="LID4096"/>
          </a:p>
        </p:txBody>
      </p:sp>
    </p:spTree>
    <p:extLst>
      <p:ext uri="{BB962C8B-B14F-4D97-AF65-F5344CB8AC3E}">
        <p14:creationId xmlns:p14="http://schemas.microsoft.com/office/powerpoint/2010/main" val="3823729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0B75-5300-4DB5-A585-9296A4DF4B54}"/>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D0FABD18-C099-40BC-BC24-FEA4628F5E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BC149FBF-9407-4368-82D9-04C05B5FD99C}"/>
              </a:ext>
            </a:extLst>
          </p:cNvPr>
          <p:cNvSpPr>
            <a:spLocks noGrp="1"/>
          </p:cNvSpPr>
          <p:nvPr>
            <p:ph type="dt" sz="half" idx="10"/>
          </p:nvPr>
        </p:nvSpPr>
        <p:spPr>
          <a:xfrm>
            <a:off x="838200" y="6356350"/>
            <a:ext cx="2743200" cy="365125"/>
          </a:xfrm>
          <a:prstGeom prst="rect">
            <a:avLst/>
          </a:prstGeom>
        </p:spPr>
        <p:txBody>
          <a:bodyPr/>
          <a:lstStyle/>
          <a:p>
            <a:fld id="{23EF729D-33DC-4D10-B1FE-09E712844B81}" type="datetimeFigureOut">
              <a:rPr lang="LID4096" smtClean="0"/>
              <a:t>03/16/2023</a:t>
            </a:fld>
            <a:endParaRPr lang="LID4096"/>
          </a:p>
        </p:txBody>
      </p:sp>
      <p:sp>
        <p:nvSpPr>
          <p:cNvPr id="5" name="Footer Placeholder 4">
            <a:extLst>
              <a:ext uri="{FF2B5EF4-FFF2-40B4-BE49-F238E27FC236}">
                <a16:creationId xmlns:a16="http://schemas.microsoft.com/office/drawing/2014/main" id="{AFB221EB-8213-485C-BA57-2D34FB8C2336}"/>
              </a:ext>
            </a:extLst>
          </p:cNvPr>
          <p:cNvSpPr>
            <a:spLocks noGrp="1"/>
          </p:cNvSpPr>
          <p:nvPr>
            <p:ph type="ftr" sz="quarter" idx="11"/>
          </p:nvPr>
        </p:nvSpPr>
        <p:spPr>
          <a:xfrm>
            <a:off x="4038600" y="6356350"/>
            <a:ext cx="4114800" cy="365125"/>
          </a:xfrm>
          <a:prstGeom prst="rect">
            <a:avLst/>
          </a:prstGeom>
        </p:spPr>
        <p:txBody>
          <a:bodyPr/>
          <a:lstStyle/>
          <a:p>
            <a:endParaRPr lang="LID4096"/>
          </a:p>
        </p:txBody>
      </p:sp>
      <p:sp>
        <p:nvSpPr>
          <p:cNvPr id="6" name="Slide Number Placeholder 5">
            <a:extLst>
              <a:ext uri="{FF2B5EF4-FFF2-40B4-BE49-F238E27FC236}">
                <a16:creationId xmlns:a16="http://schemas.microsoft.com/office/drawing/2014/main" id="{E7FEFE95-984B-4119-BBBE-A2CEA4653F0C}"/>
              </a:ext>
            </a:extLst>
          </p:cNvPr>
          <p:cNvSpPr>
            <a:spLocks noGrp="1"/>
          </p:cNvSpPr>
          <p:nvPr>
            <p:ph type="sldNum" sz="quarter" idx="12"/>
          </p:nvPr>
        </p:nvSpPr>
        <p:spPr>
          <a:xfrm>
            <a:off x="8610600" y="6356350"/>
            <a:ext cx="2743200" cy="365125"/>
          </a:xfrm>
          <a:prstGeom prst="rect">
            <a:avLst/>
          </a:prstGeom>
        </p:spPr>
        <p:txBody>
          <a:bodyPr/>
          <a:lstStyle/>
          <a:p>
            <a:fld id="{F25D3A83-E4CE-4932-8F9D-CF178A18A676}" type="slidenum">
              <a:rPr lang="LID4096" smtClean="0"/>
              <a:t>‹#›</a:t>
            </a:fld>
            <a:endParaRPr lang="LID4096"/>
          </a:p>
        </p:txBody>
      </p:sp>
    </p:spTree>
    <p:extLst>
      <p:ext uri="{BB962C8B-B14F-4D97-AF65-F5344CB8AC3E}">
        <p14:creationId xmlns:p14="http://schemas.microsoft.com/office/powerpoint/2010/main" val="4060226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C9E4CE-0264-4E88-8073-2CF97E8A29AE}"/>
              </a:ext>
            </a:extLst>
          </p:cNvPr>
          <p:cNvSpPr>
            <a:spLocks noGrp="1"/>
          </p:cNvSpPr>
          <p:nvPr>
            <p:ph type="title"/>
          </p:nvPr>
        </p:nvSpPr>
        <p:spPr>
          <a:xfrm>
            <a:off x="838200" y="681037"/>
            <a:ext cx="10515600" cy="688171"/>
          </a:xfrm>
          <a:prstGeom prst="rect">
            <a:avLst/>
          </a:prstGeom>
        </p:spPr>
        <p:txBody>
          <a:bodyPr vert="horz" lIns="91440" tIns="45720" rIns="91440" bIns="45720" rtlCol="0" anchor="ctr">
            <a:normAutofit/>
          </a:bodyPr>
          <a:lstStyle/>
          <a:p>
            <a:r>
              <a:rPr lang="en-US" dirty="0"/>
              <a:t>Click to edit Master title style</a:t>
            </a:r>
            <a:endParaRPr lang="LID4096" dirty="0"/>
          </a:p>
        </p:txBody>
      </p:sp>
      <p:sp>
        <p:nvSpPr>
          <p:cNvPr id="3" name="Text Placeholder 2">
            <a:extLst>
              <a:ext uri="{FF2B5EF4-FFF2-40B4-BE49-F238E27FC236}">
                <a16:creationId xmlns:a16="http://schemas.microsoft.com/office/drawing/2014/main" id="{1FB9FABB-2F0D-460F-9D67-7BD4CF0E6A0E}"/>
              </a:ext>
            </a:extLst>
          </p:cNvPr>
          <p:cNvSpPr>
            <a:spLocks noGrp="1"/>
          </p:cNvSpPr>
          <p:nvPr>
            <p:ph type="body" idx="1"/>
          </p:nvPr>
        </p:nvSpPr>
        <p:spPr>
          <a:xfrm>
            <a:off x="838200" y="1503937"/>
            <a:ext cx="10515600" cy="50820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ID4096" dirty="0"/>
          </a:p>
        </p:txBody>
      </p:sp>
      <p:pic>
        <p:nvPicPr>
          <p:cNvPr id="9" name="Picture 8">
            <a:extLst>
              <a:ext uri="{FF2B5EF4-FFF2-40B4-BE49-F238E27FC236}">
                <a16:creationId xmlns:a16="http://schemas.microsoft.com/office/drawing/2014/main" id="{316CDDC1-5291-3D1D-2235-D9226C99F5A9}"/>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 y="0"/>
            <a:ext cx="2951545" cy="681037"/>
          </a:xfrm>
          <a:prstGeom prst="rect">
            <a:avLst/>
          </a:prstGeom>
        </p:spPr>
      </p:pic>
      <p:sp>
        <p:nvSpPr>
          <p:cNvPr id="10" name="Rectangle 9">
            <a:extLst>
              <a:ext uri="{FF2B5EF4-FFF2-40B4-BE49-F238E27FC236}">
                <a16:creationId xmlns:a16="http://schemas.microsoft.com/office/drawing/2014/main" id="{ABFC43AF-97B8-6B90-A51F-D639E2430825}"/>
              </a:ext>
            </a:extLst>
          </p:cNvPr>
          <p:cNvSpPr/>
          <p:nvPr userDrawn="1"/>
        </p:nvSpPr>
        <p:spPr>
          <a:xfrm flipH="1">
            <a:off x="9606987" y="20657"/>
            <a:ext cx="2585013" cy="338554"/>
          </a:xfrm>
          <a:prstGeom prst="rect">
            <a:avLst/>
          </a:prstGeom>
        </p:spPr>
        <p:txBody>
          <a:bodyPr wrap="square">
            <a:spAutoFit/>
          </a:bodyPr>
          <a:lstStyle/>
          <a:p>
            <a:r>
              <a:rPr lang="en-US" sz="1600" u="none" cap="small">
                <a:effectLst/>
                <a:latin typeface="Calisto MT" panose="02040603050505030304" pitchFamily="18" charset="77"/>
                <a:ea typeface="Times" pitchFamily="2" charset="0"/>
                <a:cs typeface="Adobe Hebrew"/>
              </a:rPr>
              <a:t>Precision Sensing, LLC</a:t>
            </a:r>
            <a:r>
              <a:rPr lang="en-US" sz="1600" u="none">
                <a:effectLst/>
              </a:rPr>
              <a:t> </a:t>
            </a:r>
            <a:endParaRPr lang="en-US" sz="1600" u="none"/>
          </a:p>
        </p:txBody>
      </p:sp>
    </p:spTree>
    <p:extLst>
      <p:ext uri="{BB962C8B-B14F-4D97-AF65-F5344CB8AC3E}">
        <p14:creationId xmlns:p14="http://schemas.microsoft.com/office/powerpoint/2010/main" val="3333800978"/>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1" r:id="rId1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tiff"/><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28FA-4DE1-4018-9BF6-7880A0F7FFC3}"/>
              </a:ext>
            </a:extLst>
          </p:cNvPr>
          <p:cNvSpPr>
            <a:spLocks noGrp="1"/>
          </p:cNvSpPr>
          <p:nvPr>
            <p:ph type="title"/>
          </p:nvPr>
        </p:nvSpPr>
        <p:spPr>
          <a:xfrm>
            <a:off x="1117600" y="513767"/>
            <a:ext cx="10515600" cy="765032"/>
          </a:xfrm>
        </p:spPr>
        <p:txBody>
          <a:bodyPr>
            <a:normAutofit/>
          </a:bodyPr>
          <a:lstStyle/>
          <a:p>
            <a:pPr algn="ctr"/>
            <a:r>
              <a:rPr lang="en-US" sz="3600">
                <a:solidFill>
                  <a:schemeClr val="tx1"/>
                </a:solidFill>
              </a:rPr>
              <a:t>Wearable Detectors in Nuclear Medicine</a:t>
            </a:r>
            <a:endParaRPr lang="LID4096">
              <a:solidFill>
                <a:schemeClr val="tx1"/>
              </a:solidFill>
            </a:endParaRPr>
          </a:p>
        </p:txBody>
      </p:sp>
      <p:sp>
        <p:nvSpPr>
          <p:cNvPr id="3" name="Content Placeholder 2">
            <a:extLst>
              <a:ext uri="{FF2B5EF4-FFF2-40B4-BE49-F238E27FC236}">
                <a16:creationId xmlns:a16="http://schemas.microsoft.com/office/drawing/2014/main" id="{76BDED98-0FC9-423B-99D6-1A2CB38DEB45}"/>
              </a:ext>
            </a:extLst>
          </p:cNvPr>
          <p:cNvSpPr>
            <a:spLocks noGrp="1"/>
          </p:cNvSpPr>
          <p:nvPr>
            <p:ph idx="1"/>
          </p:nvPr>
        </p:nvSpPr>
        <p:spPr>
          <a:xfrm>
            <a:off x="838200" y="2590657"/>
            <a:ext cx="10515600" cy="2294312"/>
          </a:xfrm>
        </p:spPr>
        <p:txBody>
          <a:bodyPr/>
          <a:lstStyle/>
          <a:p>
            <a:pPr marL="0" indent="0" algn="ctr">
              <a:buNone/>
            </a:pPr>
            <a:r>
              <a:rPr lang="en-US">
                <a:solidFill>
                  <a:schemeClr val="tx1"/>
                </a:solidFill>
              </a:rPr>
              <a:t>Robert Miyaoka, PhD</a:t>
            </a:r>
          </a:p>
          <a:p>
            <a:pPr marL="0" indent="0" algn="ctr">
              <a:buNone/>
            </a:pPr>
            <a:r>
              <a:rPr lang="en-US">
                <a:solidFill>
                  <a:schemeClr val="tx1"/>
                </a:solidFill>
              </a:rPr>
              <a:t>Deparment of Radiology</a:t>
            </a:r>
          </a:p>
          <a:p>
            <a:pPr marL="0" indent="0" algn="ctr">
              <a:buNone/>
            </a:pPr>
            <a:r>
              <a:rPr lang="en-US">
                <a:solidFill>
                  <a:schemeClr val="tx1"/>
                </a:solidFill>
              </a:rPr>
              <a:t>University of Washington</a:t>
            </a:r>
          </a:p>
          <a:p>
            <a:pPr marL="0" indent="0" algn="ctr">
              <a:buNone/>
            </a:pPr>
            <a:r>
              <a:rPr lang="en-US">
                <a:solidFill>
                  <a:schemeClr val="tx1"/>
                </a:solidFill>
              </a:rPr>
              <a:t>rmiyaoka@uw.edu</a:t>
            </a:r>
            <a:endParaRPr lang="LID4096">
              <a:solidFill>
                <a:schemeClr val="tx1"/>
              </a:solidFill>
            </a:endParaRPr>
          </a:p>
        </p:txBody>
      </p:sp>
    </p:spTree>
    <p:extLst>
      <p:ext uri="{BB962C8B-B14F-4D97-AF65-F5344CB8AC3E}">
        <p14:creationId xmlns:p14="http://schemas.microsoft.com/office/powerpoint/2010/main" val="3172153862"/>
      </p:ext>
    </p:extLst>
  </p:cSld>
  <p:clrMapOvr>
    <a:masterClrMapping/>
  </p:clrMapOvr>
  <mc:AlternateContent xmlns:mc="http://schemas.openxmlformats.org/markup-compatibility/2006" xmlns:p14="http://schemas.microsoft.com/office/powerpoint/2010/main">
    <mc:Choice Requires="p14">
      <p:transition spd="slow" p14:dur="2000" advTm="13574"/>
    </mc:Choice>
    <mc:Fallback xmlns="">
      <p:transition spd="slow" advTm="1357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997431" y="292813"/>
            <a:ext cx="8197137" cy="71016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a:t>PRRT Device Protocol</a:t>
            </a:r>
            <a:endParaRPr lang="en-US" sz="3733">
              <a:latin typeface="Arial"/>
              <a:cs typeface="Arial"/>
            </a:endParaRPr>
          </a:p>
        </p:txBody>
      </p:sp>
      <p:sp>
        <p:nvSpPr>
          <p:cNvPr id="10" name="Text Box 14"/>
          <p:cNvSpPr txBox="1"/>
          <p:nvPr/>
        </p:nvSpPr>
        <p:spPr>
          <a:xfrm>
            <a:off x="385010" y="1306084"/>
            <a:ext cx="11421980" cy="4782200"/>
          </a:xfrm>
          <a:prstGeom prst="rect">
            <a:avLst/>
          </a:prstGeom>
          <a:noFill/>
          <a:ln>
            <a:noFill/>
          </a:ln>
          <a:effectLst/>
        </p:spPr>
        <p:txBody>
          <a:bodyPr rot="0" spcFirstLastPara="0" vert="horz" wrap="square" lIns="121920" tIns="60960" rIns="121920" bIns="60960" numCol="1" spcCol="0" rtlCol="0" fromWordArt="0" anchor="t" anchorCtr="0" forceAA="0" compatLnSpc="1">
            <a:prstTxWarp prst="textNoShape">
              <a:avLst/>
            </a:prstTxWarp>
            <a:noAutofit/>
          </a:bodyPr>
          <a:lstStyle/>
          <a:p>
            <a:pPr marL="380990" indent="-380990">
              <a:spcAft>
                <a:spcPts val="800"/>
              </a:spcAft>
              <a:buFont typeface="Arial" charset="0"/>
              <a:buChar char="•"/>
            </a:pPr>
            <a:r>
              <a:rPr lang="en-US" sz="2667">
                <a:ea typeface="ＭＳ 明朝" charset="-128"/>
              </a:rPr>
              <a:t>Patient will wear device (without detectors or electronics) during their therapy qualifying  DOTATATE PET/CT study to register device to internal organs of interest</a:t>
            </a:r>
          </a:p>
          <a:p>
            <a:pPr marL="380990" indent="-380990">
              <a:spcAft>
                <a:spcPts val="800"/>
              </a:spcAft>
              <a:buFont typeface="Arial" charset="0"/>
              <a:buChar char="•"/>
            </a:pPr>
            <a:r>
              <a:rPr lang="en-US" sz="2667">
                <a:ea typeface="ＭＳ 明朝" charset="-128"/>
              </a:rPr>
              <a:t>DOTATATE PET/CT images and Monte Carlo tools are used to simulate </a:t>
            </a:r>
            <a:r>
              <a:rPr lang="en-US" sz="2667" baseline="30000">
                <a:ea typeface="ＭＳ 明朝" charset="-128"/>
              </a:rPr>
              <a:t>177</a:t>
            </a:r>
            <a:r>
              <a:rPr lang="en-US" sz="2667">
                <a:ea typeface="ＭＳ 明朝" charset="-128"/>
              </a:rPr>
              <a:t>Lu gamma photon transport from organs and tumors of interest to an array of detectors encircling the patient’s torso</a:t>
            </a:r>
          </a:p>
          <a:p>
            <a:pPr marL="380990" indent="-380990">
              <a:spcAft>
                <a:spcPts val="800"/>
              </a:spcAft>
              <a:buFont typeface="Arial" charset="0"/>
              <a:buChar char="•"/>
            </a:pPr>
            <a:r>
              <a:rPr lang="en-US" sz="2667">
                <a:ea typeface="ＭＳ 明朝" charset="-128"/>
              </a:rPr>
              <a:t>Optimization tools are used to select the best subset of detectors to estimate the activity in each of the OARs and tumors</a:t>
            </a:r>
          </a:p>
          <a:p>
            <a:pPr marL="380990" indent="-380990">
              <a:spcAft>
                <a:spcPts val="800"/>
              </a:spcAft>
              <a:buFont typeface="Arial" charset="0"/>
              <a:buChar char="•"/>
            </a:pPr>
            <a:r>
              <a:rPr lang="en-US" sz="2667">
                <a:ea typeface="ＭＳ 明朝" charset="-128"/>
              </a:rPr>
              <a:t>One SPECT/CT image taken at 24 hrs post </a:t>
            </a:r>
            <a:r>
              <a:rPr lang="en-US" sz="2667" baseline="30000">
                <a:ea typeface="ＭＳ 明朝" charset="-128"/>
              </a:rPr>
              <a:t>177</a:t>
            </a:r>
            <a:r>
              <a:rPr lang="en-US" sz="2667">
                <a:ea typeface="ＭＳ 明朝" charset="-128"/>
              </a:rPr>
              <a:t>Lu DOTATATE administration for quantitative organ and tumor uptake information</a:t>
            </a:r>
          </a:p>
        </p:txBody>
      </p:sp>
    </p:spTree>
    <p:extLst>
      <p:ext uri="{BB962C8B-B14F-4D97-AF65-F5344CB8AC3E}">
        <p14:creationId xmlns:p14="http://schemas.microsoft.com/office/powerpoint/2010/main" val="106919119"/>
      </p:ext>
    </p:extLst>
  </p:cSld>
  <p:clrMapOvr>
    <a:masterClrMapping/>
  </p:clrMapOvr>
  <mc:AlternateContent xmlns:mc="http://schemas.openxmlformats.org/markup-compatibility/2006" xmlns:p14="http://schemas.microsoft.com/office/powerpoint/2010/main">
    <mc:Choice Requires="p14">
      <p:transition spd="slow" p14:dur="2000" advTm="74502"/>
    </mc:Choice>
    <mc:Fallback xmlns="">
      <p:transition spd="slow" advTm="7450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28FA-4DE1-4018-9BF6-7880A0F7FFC3}"/>
              </a:ext>
            </a:extLst>
          </p:cNvPr>
          <p:cNvSpPr>
            <a:spLocks noGrp="1"/>
          </p:cNvSpPr>
          <p:nvPr>
            <p:ph type="title"/>
          </p:nvPr>
        </p:nvSpPr>
        <p:spPr>
          <a:xfrm>
            <a:off x="2511627" y="76276"/>
            <a:ext cx="7859864" cy="983412"/>
          </a:xfrm>
        </p:spPr>
        <p:txBody>
          <a:bodyPr>
            <a:normAutofit/>
          </a:bodyPr>
          <a:lstStyle/>
          <a:p>
            <a:pPr algn="ctr"/>
            <a:r>
              <a:rPr lang="en-US" sz="3600"/>
              <a:t>Initial PRRT Device Experimental Results</a:t>
            </a:r>
            <a:endParaRPr lang="LID4096"/>
          </a:p>
        </p:txBody>
      </p:sp>
      <p:pic>
        <p:nvPicPr>
          <p:cNvPr id="15" name="Picture 14">
            <a:extLst>
              <a:ext uri="{FF2B5EF4-FFF2-40B4-BE49-F238E27FC236}">
                <a16:creationId xmlns:a16="http://schemas.microsoft.com/office/drawing/2014/main" id="{49B44372-87D4-5141-8F9A-4731AE6ABB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8030" y="1417518"/>
            <a:ext cx="5348760" cy="2512564"/>
          </a:xfrm>
          <a:prstGeom prst="rect">
            <a:avLst/>
          </a:prstGeom>
        </p:spPr>
      </p:pic>
      <p:sp>
        <p:nvSpPr>
          <p:cNvPr id="17" name="TextBox 16">
            <a:extLst>
              <a:ext uri="{FF2B5EF4-FFF2-40B4-BE49-F238E27FC236}">
                <a16:creationId xmlns:a16="http://schemas.microsoft.com/office/drawing/2014/main" id="{C12BC01A-59E9-6E44-9D9F-0FEAC4417674}"/>
              </a:ext>
            </a:extLst>
          </p:cNvPr>
          <p:cNvSpPr txBox="1"/>
          <p:nvPr/>
        </p:nvSpPr>
        <p:spPr>
          <a:xfrm>
            <a:off x="1820509" y="979781"/>
            <a:ext cx="3716521" cy="461665"/>
          </a:xfrm>
          <a:prstGeom prst="rect">
            <a:avLst/>
          </a:prstGeom>
          <a:noFill/>
        </p:spPr>
        <p:txBody>
          <a:bodyPr wrap="square" rtlCol="0">
            <a:spAutoFit/>
          </a:bodyPr>
          <a:lstStyle/>
          <a:p>
            <a:r>
              <a:rPr lang="en-US" sz="2400"/>
              <a:t>Phantom simulation</a:t>
            </a:r>
          </a:p>
        </p:txBody>
      </p:sp>
      <p:pic>
        <p:nvPicPr>
          <p:cNvPr id="18" name="Picture 17" descr="A picture containing indoor, container, food, beverage&#10;&#10;Description automatically generated">
            <a:extLst>
              <a:ext uri="{FF2B5EF4-FFF2-40B4-BE49-F238E27FC236}">
                <a16:creationId xmlns:a16="http://schemas.microsoft.com/office/drawing/2014/main" id="{E17BA475-FAC6-C943-8098-60DD13E698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1693" y="4081277"/>
            <a:ext cx="2010335" cy="2598811"/>
          </a:xfrm>
          <a:prstGeom prst="rect">
            <a:avLst/>
          </a:prstGeom>
        </p:spPr>
      </p:pic>
      <p:pic>
        <p:nvPicPr>
          <p:cNvPr id="19" name="Picture 18">
            <a:extLst>
              <a:ext uri="{FF2B5EF4-FFF2-40B4-BE49-F238E27FC236}">
                <a16:creationId xmlns:a16="http://schemas.microsoft.com/office/drawing/2014/main" id="{2D4A1F97-CE28-5649-82A3-0E4352FA22EB}"/>
              </a:ext>
            </a:extLst>
          </p:cNvPr>
          <p:cNvPicPr/>
          <p:nvPr/>
        </p:nvPicPr>
        <p:blipFill>
          <a:blip r:embed="rId5">
            <a:extLst>
              <a:ext uri="{28A0092B-C50C-407E-A947-70E740481C1C}">
                <a14:useLocalDpi xmlns:a14="http://schemas.microsoft.com/office/drawing/2010/main"/>
              </a:ext>
            </a:extLst>
          </a:blip>
          <a:stretch>
            <a:fillRect/>
          </a:stretch>
        </p:blipFill>
        <p:spPr>
          <a:xfrm>
            <a:off x="2138714" y="4081278"/>
            <a:ext cx="2141415" cy="2598811"/>
          </a:xfrm>
          <a:prstGeom prst="rect">
            <a:avLst/>
          </a:prstGeom>
        </p:spPr>
      </p:pic>
      <p:pic>
        <p:nvPicPr>
          <p:cNvPr id="20" name="Picture 19" descr="A picture containing indoor&#10;&#10;Description automatically generated">
            <a:extLst>
              <a:ext uri="{FF2B5EF4-FFF2-40B4-BE49-F238E27FC236}">
                <a16:creationId xmlns:a16="http://schemas.microsoft.com/office/drawing/2014/main" id="{AFA248E2-F5D8-A94B-BDD4-5CDBEA8ECC0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3961964" y="4406129"/>
            <a:ext cx="2598811" cy="1949109"/>
          </a:xfrm>
          <a:prstGeom prst="rect">
            <a:avLst/>
          </a:prstGeom>
        </p:spPr>
      </p:pic>
      <p:graphicFrame>
        <p:nvGraphicFramePr>
          <p:cNvPr id="12" name="Table 5">
            <a:extLst>
              <a:ext uri="{FF2B5EF4-FFF2-40B4-BE49-F238E27FC236}">
                <a16:creationId xmlns:a16="http://schemas.microsoft.com/office/drawing/2014/main" id="{491B1AC8-3309-8F29-79A6-797B16A48851}"/>
              </a:ext>
            </a:extLst>
          </p:cNvPr>
          <p:cNvGraphicFramePr>
            <a:graphicFrameLocks noGrp="1"/>
          </p:cNvGraphicFramePr>
          <p:nvPr>
            <p:extLst>
              <p:ext uri="{D42A27DB-BD31-4B8C-83A1-F6EECF244321}">
                <p14:modId xmlns:p14="http://schemas.microsoft.com/office/powerpoint/2010/main" val="1227861941"/>
              </p:ext>
            </p:extLst>
          </p:nvPr>
        </p:nvGraphicFramePr>
        <p:xfrm>
          <a:off x="6423949" y="1896168"/>
          <a:ext cx="5646358" cy="3484514"/>
        </p:xfrm>
        <a:graphic>
          <a:graphicData uri="http://schemas.openxmlformats.org/drawingml/2006/table">
            <a:tbl>
              <a:tblPr firstRow="1" bandRow="1">
                <a:tableStyleId>{5C22544A-7EE6-4342-B048-85BDC9FD1C3A}</a:tableStyleId>
              </a:tblPr>
              <a:tblGrid>
                <a:gridCol w="1371064">
                  <a:extLst>
                    <a:ext uri="{9D8B030D-6E8A-4147-A177-3AD203B41FA5}">
                      <a16:colId xmlns:a16="http://schemas.microsoft.com/office/drawing/2014/main" val="693827059"/>
                    </a:ext>
                  </a:extLst>
                </a:gridCol>
                <a:gridCol w="1371064">
                  <a:extLst>
                    <a:ext uri="{9D8B030D-6E8A-4147-A177-3AD203B41FA5}">
                      <a16:colId xmlns:a16="http://schemas.microsoft.com/office/drawing/2014/main" val="2506793470"/>
                    </a:ext>
                  </a:extLst>
                </a:gridCol>
                <a:gridCol w="1557406">
                  <a:extLst>
                    <a:ext uri="{9D8B030D-6E8A-4147-A177-3AD203B41FA5}">
                      <a16:colId xmlns:a16="http://schemas.microsoft.com/office/drawing/2014/main" val="3697200195"/>
                    </a:ext>
                  </a:extLst>
                </a:gridCol>
                <a:gridCol w="1346824">
                  <a:extLst>
                    <a:ext uri="{9D8B030D-6E8A-4147-A177-3AD203B41FA5}">
                      <a16:colId xmlns:a16="http://schemas.microsoft.com/office/drawing/2014/main" val="611885322"/>
                    </a:ext>
                  </a:extLst>
                </a:gridCol>
              </a:tblGrid>
              <a:tr h="738108">
                <a:tc>
                  <a:txBody>
                    <a:bodyPr/>
                    <a:lstStyle/>
                    <a:p>
                      <a:endParaRPr lang="en-US" sz="2000"/>
                    </a:p>
                  </a:txBody>
                  <a:tcPr marL="99661" marR="99661" marT="49831" marB="49831"/>
                </a:tc>
                <a:tc>
                  <a:txBody>
                    <a:bodyPr/>
                    <a:lstStyle/>
                    <a:p>
                      <a:pPr algn="ctr"/>
                      <a:r>
                        <a:rPr lang="en-US" sz="1800"/>
                        <a:t>True decay rate</a:t>
                      </a:r>
                    </a:p>
                  </a:txBody>
                  <a:tcPr marL="99661" marR="99661" marT="49831" marB="49831"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a:t>Experimental results</a:t>
                      </a:r>
                    </a:p>
                  </a:txBody>
                  <a:tcPr marL="99661" marR="99661" marT="49831" marB="49831" anchor="ctr"/>
                </a:tc>
                <a:tc>
                  <a:txBody>
                    <a:bodyPr/>
                    <a:lstStyle/>
                    <a:p>
                      <a:pPr algn="ctr"/>
                      <a:r>
                        <a:rPr lang="en-US" sz="1800"/>
                        <a:t>% error </a:t>
                      </a:r>
                    </a:p>
                  </a:txBody>
                  <a:tcPr marL="99661" marR="99661" marT="49831" marB="49831" anchor="ctr"/>
                </a:tc>
                <a:extLst>
                  <a:ext uri="{0D108BD9-81ED-4DB2-BD59-A6C34878D82A}">
                    <a16:rowId xmlns:a16="http://schemas.microsoft.com/office/drawing/2014/main" val="3113759788"/>
                  </a:ext>
                </a:extLst>
              </a:tr>
              <a:tr h="697151">
                <a:tc>
                  <a:txBody>
                    <a:bodyPr/>
                    <a:lstStyle/>
                    <a:p>
                      <a:pPr algn="ctr"/>
                      <a:r>
                        <a:rPr lang="en-US" sz="2000"/>
                        <a:t>Right Kidney</a:t>
                      </a:r>
                    </a:p>
                  </a:txBody>
                  <a:tcPr marL="99661" marR="99661" marT="49831" marB="49831" anchor="ctr"/>
                </a:tc>
                <a:tc>
                  <a:txBody>
                    <a:bodyPr/>
                    <a:lstStyle/>
                    <a:p>
                      <a:pPr algn="ctr"/>
                      <a:r>
                        <a:rPr lang="en-US" sz="2000"/>
                        <a:t>48 hrs</a:t>
                      </a:r>
                    </a:p>
                  </a:txBody>
                  <a:tcPr marL="99661" marR="99661" marT="49831" marB="49831" anchor="ctr"/>
                </a:tc>
                <a:tc>
                  <a:txBody>
                    <a:bodyPr/>
                    <a:lstStyle/>
                    <a:p>
                      <a:pPr algn="ctr"/>
                      <a:r>
                        <a:rPr lang="en-US" sz="2000"/>
                        <a:t>46.9 ± 0.3</a:t>
                      </a:r>
                    </a:p>
                  </a:txBody>
                  <a:tcPr marL="99661" marR="99661" marT="49831" marB="49831" anchor="ctr"/>
                </a:tc>
                <a:tc>
                  <a:txBody>
                    <a:bodyPr/>
                    <a:lstStyle/>
                    <a:p>
                      <a:pPr algn="ctr"/>
                      <a:r>
                        <a:rPr lang="en-US" sz="2000"/>
                        <a:t>2.3%</a:t>
                      </a:r>
                    </a:p>
                  </a:txBody>
                  <a:tcPr marL="99661" marR="99661" marT="49831" marB="49831" anchor="ctr"/>
                </a:tc>
                <a:extLst>
                  <a:ext uri="{0D108BD9-81ED-4DB2-BD59-A6C34878D82A}">
                    <a16:rowId xmlns:a16="http://schemas.microsoft.com/office/drawing/2014/main" val="3124045357"/>
                  </a:ext>
                </a:extLst>
              </a:tr>
              <a:tr h="509286">
                <a:tc>
                  <a:txBody>
                    <a:bodyPr/>
                    <a:lstStyle/>
                    <a:p>
                      <a:pPr algn="ctr"/>
                      <a:r>
                        <a:rPr lang="en-US" sz="2000"/>
                        <a:t>Left Kidney</a:t>
                      </a:r>
                    </a:p>
                  </a:txBody>
                  <a:tcPr marL="99661" marR="99661" marT="49831" marB="49831" anchor="ctr"/>
                </a:tc>
                <a:tc>
                  <a:txBody>
                    <a:bodyPr/>
                    <a:lstStyle/>
                    <a:p>
                      <a:pPr algn="ctr"/>
                      <a:r>
                        <a:rPr lang="en-US" sz="2000"/>
                        <a:t>45 hrs</a:t>
                      </a:r>
                    </a:p>
                  </a:txBody>
                  <a:tcPr marL="99661" marR="99661" marT="49831" marB="49831" anchor="ctr"/>
                </a:tc>
                <a:tc>
                  <a:txBody>
                    <a:bodyPr/>
                    <a:lstStyle/>
                    <a:p>
                      <a:pPr algn="ctr"/>
                      <a:r>
                        <a:rPr lang="en-US" sz="2000"/>
                        <a:t>44.9 ± 0.1</a:t>
                      </a:r>
                    </a:p>
                  </a:txBody>
                  <a:tcPr marL="99661" marR="99661" marT="49831" marB="49831" anchor="ctr"/>
                </a:tc>
                <a:tc>
                  <a:txBody>
                    <a:bodyPr/>
                    <a:lstStyle/>
                    <a:p>
                      <a:pPr algn="ctr"/>
                      <a:r>
                        <a:rPr lang="en-US" sz="2000"/>
                        <a:t>&lt;1%</a:t>
                      </a:r>
                    </a:p>
                  </a:txBody>
                  <a:tcPr marL="99661" marR="99661" marT="49831" marB="49831" anchor="ctr"/>
                </a:tc>
                <a:extLst>
                  <a:ext uri="{0D108BD9-81ED-4DB2-BD59-A6C34878D82A}">
                    <a16:rowId xmlns:a16="http://schemas.microsoft.com/office/drawing/2014/main" val="1584572269"/>
                  </a:ext>
                </a:extLst>
              </a:tr>
              <a:tr h="509286">
                <a:tc>
                  <a:txBody>
                    <a:bodyPr/>
                    <a:lstStyle/>
                    <a:p>
                      <a:pPr algn="ctr"/>
                      <a:r>
                        <a:rPr lang="en-US" sz="2000"/>
                        <a:t>Liver</a:t>
                      </a:r>
                    </a:p>
                  </a:txBody>
                  <a:tcPr marL="99661" marR="99661" marT="49831" marB="49831" anchor="ctr"/>
                </a:tc>
                <a:tc>
                  <a:txBody>
                    <a:bodyPr/>
                    <a:lstStyle/>
                    <a:p>
                      <a:pPr algn="ctr"/>
                      <a:r>
                        <a:rPr lang="en-US" sz="2000"/>
                        <a:t>67 hrs</a:t>
                      </a:r>
                    </a:p>
                  </a:txBody>
                  <a:tcPr marL="99661" marR="99661" marT="49831" marB="49831" anchor="ctr"/>
                </a:tc>
                <a:tc>
                  <a:txBody>
                    <a:bodyPr/>
                    <a:lstStyle/>
                    <a:p>
                      <a:pPr algn="ctr"/>
                      <a:r>
                        <a:rPr lang="en-US" sz="2000"/>
                        <a:t>65.7 ± 0.1</a:t>
                      </a:r>
                    </a:p>
                  </a:txBody>
                  <a:tcPr marL="99661" marR="99661" marT="49831" marB="49831" anchor="ctr"/>
                </a:tc>
                <a:tc>
                  <a:txBody>
                    <a:bodyPr/>
                    <a:lstStyle/>
                    <a:p>
                      <a:pPr algn="ctr"/>
                      <a:r>
                        <a:rPr lang="en-US" sz="2000"/>
                        <a:t>1.9%</a:t>
                      </a:r>
                    </a:p>
                  </a:txBody>
                  <a:tcPr marL="99661" marR="99661" marT="49831" marB="49831" anchor="ctr"/>
                </a:tc>
                <a:extLst>
                  <a:ext uri="{0D108BD9-81ED-4DB2-BD59-A6C34878D82A}">
                    <a16:rowId xmlns:a16="http://schemas.microsoft.com/office/drawing/2014/main" val="3109169617"/>
                  </a:ext>
                </a:extLst>
              </a:tr>
              <a:tr h="509286">
                <a:tc>
                  <a:txBody>
                    <a:bodyPr/>
                    <a:lstStyle/>
                    <a:p>
                      <a:pPr algn="ctr"/>
                      <a:r>
                        <a:rPr lang="en-US" sz="2000"/>
                        <a:t>Spleen</a:t>
                      </a:r>
                    </a:p>
                  </a:txBody>
                  <a:tcPr marL="99661" marR="99661" marT="49831" marB="49831" anchor="ctr"/>
                </a:tc>
                <a:tc>
                  <a:txBody>
                    <a:bodyPr/>
                    <a:lstStyle/>
                    <a:p>
                      <a:pPr algn="ctr"/>
                      <a:r>
                        <a:rPr lang="en-US" sz="2000"/>
                        <a:t>74 hrs</a:t>
                      </a:r>
                    </a:p>
                  </a:txBody>
                  <a:tcPr marL="99661" marR="99661" marT="49831" marB="49831" anchor="ctr"/>
                </a:tc>
                <a:tc>
                  <a:txBody>
                    <a:bodyPr/>
                    <a:lstStyle/>
                    <a:p>
                      <a:pPr algn="ctr"/>
                      <a:r>
                        <a:rPr lang="en-US" sz="2000"/>
                        <a:t>74.7 ± 0.02</a:t>
                      </a:r>
                    </a:p>
                  </a:txBody>
                  <a:tcPr marL="99661" marR="99661" marT="49831" marB="49831" anchor="ctr"/>
                </a:tc>
                <a:tc>
                  <a:txBody>
                    <a:bodyPr/>
                    <a:lstStyle/>
                    <a:p>
                      <a:pPr algn="ctr"/>
                      <a:r>
                        <a:rPr lang="en-US" sz="2000"/>
                        <a:t>&lt;1%</a:t>
                      </a:r>
                    </a:p>
                  </a:txBody>
                  <a:tcPr marL="99661" marR="99661" marT="49831" marB="49831" anchor="ctr"/>
                </a:tc>
                <a:extLst>
                  <a:ext uri="{0D108BD9-81ED-4DB2-BD59-A6C34878D82A}">
                    <a16:rowId xmlns:a16="http://schemas.microsoft.com/office/drawing/2014/main" val="2010851310"/>
                  </a:ext>
                </a:extLst>
              </a:tr>
              <a:tr h="509286">
                <a:tc>
                  <a:txBody>
                    <a:bodyPr/>
                    <a:lstStyle/>
                    <a:p>
                      <a:pPr algn="ctr"/>
                      <a:r>
                        <a:rPr lang="en-US" sz="2000"/>
                        <a:t>Backgrnd</a:t>
                      </a:r>
                    </a:p>
                  </a:txBody>
                  <a:tcPr marL="99661" marR="99661" marT="49831" marB="49831" anchor="ctr"/>
                </a:tc>
                <a:tc>
                  <a:txBody>
                    <a:bodyPr/>
                    <a:lstStyle/>
                    <a:p>
                      <a:pPr algn="ctr"/>
                      <a:r>
                        <a:rPr lang="en-US" sz="2000"/>
                        <a:t>95 hrs</a:t>
                      </a:r>
                    </a:p>
                  </a:txBody>
                  <a:tcPr marL="99661" marR="99661" marT="49831" marB="49831" anchor="ctr"/>
                </a:tc>
                <a:tc>
                  <a:txBody>
                    <a:bodyPr/>
                    <a:lstStyle/>
                    <a:p>
                      <a:pPr algn="ctr"/>
                      <a:r>
                        <a:rPr lang="en-US" sz="2000"/>
                        <a:t>95.2 ± 0.2</a:t>
                      </a:r>
                    </a:p>
                  </a:txBody>
                  <a:tcPr marL="99661" marR="99661" marT="49831" marB="49831" anchor="ctr"/>
                </a:tc>
                <a:tc>
                  <a:txBody>
                    <a:bodyPr/>
                    <a:lstStyle/>
                    <a:p>
                      <a:pPr algn="ctr"/>
                      <a:r>
                        <a:rPr lang="en-US" sz="2000"/>
                        <a:t>&lt;1%</a:t>
                      </a:r>
                    </a:p>
                  </a:txBody>
                  <a:tcPr marL="99661" marR="99661" marT="49831" marB="49831" anchor="ctr"/>
                </a:tc>
                <a:extLst>
                  <a:ext uri="{0D108BD9-81ED-4DB2-BD59-A6C34878D82A}">
                    <a16:rowId xmlns:a16="http://schemas.microsoft.com/office/drawing/2014/main" val="4262998115"/>
                  </a:ext>
                </a:extLst>
              </a:tr>
            </a:tbl>
          </a:graphicData>
        </a:graphic>
      </p:graphicFrame>
    </p:spTree>
    <p:extLst>
      <p:ext uri="{BB962C8B-B14F-4D97-AF65-F5344CB8AC3E}">
        <p14:creationId xmlns:p14="http://schemas.microsoft.com/office/powerpoint/2010/main" val="2448282441"/>
      </p:ext>
    </p:extLst>
  </p:cSld>
  <p:clrMapOvr>
    <a:masterClrMapping/>
  </p:clrMapOvr>
  <mc:AlternateContent xmlns:mc="http://schemas.openxmlformats.org/markup-compatibility/2006" xmlns:p14="http://schemas.microsoft.com/office/powerpoint/2010/main">
    <mc:Choice Requires="p14">
      <p:transition spd="slow" p14:dur="2000" advTm="141153"/>
    </mc:Choice>
    <mc:Fallback xmlns="">
      <p:transition spd="slow" advTm="14115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B0C8DB2D-889B-E8E0-3F6A-650C5F1AA12D}"/>
              </a:ext>
            </a:extLst>
          </p:cNvPr>
          <p:cNvSpPr/>
          <p:nvPr/>
        </p:nvSpPr>
        <p:spPr>
          <a:xfrm>
            <a:off x="5213854" y="1226953"/>
            <a:ext cx="4135969" cy="5529125"/>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AABA531-2D19-75ED-D072-3375DA932B7D}"/>
              </a:ext>
            </a:extLst>
          </p:cNvPr>
          <p:cNvSpPr/>
          <p:nvPr/>
        </p:nvSpPr>
        <p:spPr>
          <a:xfrm>
            <a:off x="66256" y="1212738"/>
            <a:ext cx="5080649" cy="5543341"/>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17B36DC-0577-7744-573F-657B6310815E}"/>
              </a:ext>
            </a:extLst>
          </p:cNvPr>
          <p:cNvSpPr/>
          <p:nvPr/>
        </p:nvSpPr>
        <p:spPr>
          <a:xfrm>
            <a:off x="9400672" y="3651772"/>
            <a:ext cx="2721796" cy="310430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B28FA-4DE1-4018-9BF6-7880A0F7FFC3}"/>
              </a:ext>
            </a:extLst>
          </p:cNvPr>
          <p:cNvSpPr>
            <a:spLocks noGrp="1"/>
          </p:cNvSpPr>
          <p:nvPr>
            <p:ph type="title"/>
          </p:nvPr>
        </p:nvSpPr>
        <p:spPr>
          <a:xfrm>
            <a:off x="2529700" y="-57795"/>
            <a:ext cx="7132599" cy="1262743"/>
          </a:xfrm>
        </p:spPr>
        <p:txBody>
          <a:bodyPr>
            <a:normAutofit/>
          </a:bodyPr>
          <a:lstStyle/>
          <a:p>
            <a:pPr algn="ctr"/>
            <a:r>
              <a:rPr lang="en-US" sz="2800"/>
              <a:t>Personalized Remote Radiation Tracking Precision Organ Dosimetry Device (PRRT PODD)</a:t>
            </a:r>
            <a:endParaRPr lang="LID4096" sz="2800"/>
          </a:p>
        </p:txBody>
      </p:sp>
      <p:pic>
        <p:nvPicPr>
          <p:cNvPr id="23" name="Picture 22" descr="A picture containing text&#10;&#10;Description automatically generated">
            <a:extLst>
              <a:ext uri="{FF2B5EF4-FFF2-40B4-BE49-F238E27FC236}">
                <a16:creationId xmlns:a16="http://schemas.microsoft.com/office/drawing/2014/main" id="{3BF82273-16B3-A6BB-6BDF-2F06D9798A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24" y="1636532"/>
            <a:ext cx="2578714" cy="1219949"/>
          </a:xfrm>
          <a:prstGeom prst="rect">
            <a:avLst/>
          </a:prstGeom>
        </p:spPr>
      </p:pic>
      <p:pic>
        <p:nvPicPr>
          <p:cNvPr id="25" name="Picture 24" descr="A close-up of a circuit board&#10;&#10;Description automatically generated with medium confidence">
            <a:extLst>
              <a:ext uri="{FF2B5EF4-FFF2-40B4-BE49-F238E27FC236}">
                <a16:creationId xmlns:a16="http://schemas.microsoft.com/office/drawing/2014/main" id="{4C09C55F-B572-852A-AFF7-4E3720FE1B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60" y="2955817"/>
            <a:ext cx="2564278" cy="1364222"/>
          </a:xfrm>
          <a:prstGeom prst="rect">
            <a:avLst/>
          </a:prstGeom>
        </p:spPr>
      </p:pic>
      <p:pic>
        <p:nvPicPr>
          <p:cNvPr id="26" name="Picture 25" descr="A picture containing text, indoor&#10;&#10;Description automatically generated">
            <a:extLst>
              <a:ext uri="{FF2B5EF4-FFF2-40B4-BE49-F238E27FC236}">
                <a16:creationId xmlns:a16="http://schemas.microsoft.com/office/drawing/2014/main" id="{0243C14B-E425-4BC5-BC41-905B091433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112560" y="4464763"/>
            <a:ext cx="5010702" cy="2237164"/>
          </a:xfrm>
          <a:prstGeom prst="rect">
            <a:avLst/>
          </a:prstGeom>
          <a:ln>
            <a:noFill/>
          </a:ln>
          <a:extLst>
            <a:ext uri="{53640926-AAD7-44D8-BBD7-CCE9431645EC}">
              <a14:shadowObscured xmlns:a14="http://schemas.microsoft.com/office/drawing/2010/main"/>
            </a:ext>
          </a:extLst>
        </p:spPr>
      </p:pic>
      <p:pic>
        <p:nvPicPr>
          <p:cNvPr id="30" name="Picture 29" descr="Timeline&#10;&#10;Description automatically generated with low confidence">
            <a:extLst>
              <a:ext uri="{FF2B5EF4-FFF2-40B4-BE49-F238E27FC236}">
                <a16:creationId xmlns:a16="http://schemas.microsoft.com/office/drawing/2014/main" id="{3B6D13AE-4340-3DCA-3753-6834F3E1282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400672" y="1196382"/>
            <a:ext cx="2771664" cy="2495227"/>
          </a:xfrm>
          <a:prstGeom prst="rect">
            <a:avLst/>
          </a:prstGeom>
        </p:spPr>
      </p:pic>
      <p:pic>
        <p:nvPicPr>
          <p:cNvPr id="31" name="Picture 30" descr="A picture containing indoor&#10;&#10;Description automatically generated">
            <a:extLst>
              <a:ext uri="{FF2B5EF4-FFF2-40B4-BE49-F238E27FC236}">
                <a16:creationId xmlns:a16="http://schemas.microsoft.com/office/drawing/2014/main" id="{C219DC34-8396-1121-ADF2-9A32F98B5EE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54471" y="1923809"/>
            <a:ext cx="3872989" cy="1713053"/>
          </a:xfrm>
          <a:prstGeom prst="rect">
            <a:avLst/>
          </a:prstGeom>
        </p:spPr>
      </p:pic>
      <p:graphicFrame>
        <p:nvGraphicFramePr>
          <p:cNvPr id="33" name="Table 5">
            <a:extLst>
              <a:ext uri="{FF2B5EF4-FFF2-40B4-BE49-F238E27FC236}">
                <a16:creationId xmlns:a16="http://schemas.microsoft.com/office/drawing/2014/main" id="{FA4F3194-896D-CFF6-9797-5FF73B2508E5}"/>
              </a:ext>
            </a:extLst>
          </p:cNvPr>
          <p:cNvGraphicFramePr>
            <a:graphicFrameLocks noGrp="1"/>
          </p:cNvGraphicFramePr>
          <p:nvPr>
            <p:extLst>
              <p:ext uri="{D42A27DB-BD31-4B8C-83A1-F6EECF244321}">
                <p14:modId xmlns:p14="http://schemas.microsoft.com/office/powerpoint/2010/main" val="1632827975"/>
              </p:ext>
            </p:extLst>
          </p:nvPr>
        </p:nvGraphicFramePr>
        <p:xfrm>
          <a:off x="9463740" y="3773957"/>
          <a:ext cx="2564278" cy="2369183"/>
        </p:xfrm>
        <a:graphic>
          <a:graphicData uri="http://schemas.openxmlformats.org/drawingml/2006/table">
            <a:tbl>
              <a:tblPr firstRow="1" bandRow="1">
                <a:tableStyleId>{5C22544A-7EE6-4342-B048-85BDC9FD1C3A}</a:tableStyleId>
              </a:tblPr>
              <a:tblGrid>
                <a:gridCol w="1293574">
                  <a:extLst>
                    <a:ext uri="{9D8B030D-6E8A-4147-A177-3AD203B41FA5}">
                      <a16:colId xmlns:a16="http://schemas.microsoft.com/office/drawing/2014/main" val="693827059"/>
                    </a:ext>
                  </a:extLst>
                </a:gridCol>
                <a:gridCol w="1270704">
                  <a:extLst>
                    <a:ext uri="{9D8B030D-6E8A-4147-A177-3AD203B41FA5}">
                      <a16:colId xmlns:a16="http://schemas.microsoft.com/office/drawing/2014/main" val="611885322"/>
                    </a:ext>
                  </a:extLst>
                </a:gridCol>
              </a:tblGrid>
              <a:tr h="480447">
                <a:tc>
                  <a:txBody>
                    <a:bodyPr/>
                    <a:lstStyle/>
                    <a:p>
                      <a:endParaRPr lang="en-US" sz="1600"/>
                    </a:p>
                  </a:txBody>
                  <a:tcPr marL="99661" marR="99661" marT="49831" marB="49831"/>
                </a:tc>
                <a:tc>
                  <a:txBody>
                    <a:bodyPr/>
                    <a:lstStyle/>
                    <a:p>
                      <a:pPr algn="ctr"/>
                      <a:r>
                        <a:rPr lang="en-US" sz="1600"/>
                        <a:t>% error </a:t>
                      </a:r>
                    </a:p>
                  </a:txBody>
                  <a:tcPr marL="99661" marR="99661" marT="49831" marB="49831" anchor="ctr"/>
                </a:tc>
                <a:extLst>
                  <a:ext uri="{0D108BD9-81ED-4DB2-BD59-A6C34878D82A}">
                    <a16:rowId xmlns:a16="http://schemas.microsoft.com/office/drawing/2014/main" val="3113759788"/>
                  </a:ext>
                </a:extLst>
              </a:tr>
              <a:tr h="619280">
                <a:tc>
                  <a:txBody>
                    <a:bodyPr/>
                    <a:lstStyle/>
                    <a:p>
                      <a:pPr algn="ctr"/>
                      <a:r>
                        <a:rPr lang="en-US" sz="1600"/>
                        <a:t>Right Kidney</a:t>
                      </a:r>
                      <a:r>
                        <a:rPr lang="en-US" sz="1600" baseline="30000"/>
                        <a:t>1</a:t>
                      </a:r>
                    </a:p>
                  </a:txBody>
                  <a:tcPr marL="99661" marR="99661" marT="49831" marB="49831" anchor="ctr"/>
                </a:tc>
                <a:tc>
                  <a:txBody>
                    <a:bodyPr/>
                    <a:lstStyle/>
                    <a:p>
                      <a:pPr algn="ctr"/>
                      <a:r>
                        <a:rPr lang="en-US" sz="1600"/>
                        <a:t>5.3%</a:t>
                      </a:r>
                    </a:p>
                  </a:txBody>
                  <a:tcPr marL="99661" marR="99661" marT="49831" marB="49831" anchor="ctr"/>
                </a:tc>
                <a:extLst>
                  <a:ext uri="{0D108BD9-81ED-4DB2-BD59-A6C34878D82A}">
                    <a16:rowId xmlns:a16="http://schemas.microsoft.com/office/drawing/2014/main" val="3124045357"/>
                  </a:ext>
                </a:extLst>
              </a:tr>
              <a:tr h="463832">
                <a:tc>
                  <a:txBody>
                    <a:bodyPr/>
                    <a:lstStyle/>
                    <a:p>
                      <a:pPr algn="ctr"/>
                      <a:r>
                        <a:rPr lang="en-US" sz="1600"/>
                        <a:t>Left Kidney</a:t>
                      </a:r>
                      <a:r>
                        <a:rPr lang="en-US" sz="1600" baseline="30000"/>
                        <a:t>1</a:t>
                      </a:r>
                    </a:p>
                  </a:txBody>
                  <a:tcPr marL="99661" marR="99661" marT="49831" marB="49831" anchor="ctr"/>
                </a:tc>
                <a:tc>
                  <a:txBody>
                    <a:bodyPr/>
                    <a:lstStyle/>
                    <a:p>
                      <a:pPr algn="ctr"/>
                      <a:r>
                        <a:rPr lang="en-US" sz="1600"/>
                        <a:t>-2.7%</a:t>
                      </a:r>
                    </a:p>
                  </a:txBody>
                  <a:tcPr marL="99661" marR="99661" marT="49831" marB="49831" anchor="ctr"/>
                </a:tc>
                <a:extLst>
                  <a:ext uri="{0D108BD9-81ED-4DB2-BD59-A6C34878D82A}">
                    <a16:rowId xmlns:a16="http://schemas.microsoft.com/office/drawing/2014/main" val="1584572269"/>
                  </a:ext>
                </a:extLst>
              </a:tr>
              <a:tr h="415016">
                <a:tc>
                  <a:txBody>
                    <a:bodyPr/>
                    <a:lstStyle/>
                    <a:p>
                      <a:pPr algn="ctr"/>
                      <a:r>
                        <a:rPr lang="en-US" sz="1600"/>
                        <a:t>Liver</a:t>
                      </a:r>
                    </a:p>
                  </a:txBody>
                  <a:tcPr marL="99661" marR="99661" marT="49831" marB="49831" anchor="ctr"/>
                </a:tc>
                <a:tc>
                  <a:txBody>
                    <a:bodyPr/>
                    <a:lstStyle/>
                    <a:p>
                      <a:pPr algn="ctr"/>
                      <a:r>
                        <a:rPr lang="en-US" sz="1600"/>
                        <a:t>5%</a:t>
                      </a:r>
                    </a:p>
                  </a:txBody>
                  <a:tcPr marL="99661" marR="99661" marT="49831" marB="49831" anchor="ctr"/>
                </a:tc>
                <a:extLst>
                  <a:ext uri="{0D108BD9-81ED-4DB2-BD59-A6C34878D82A}">
                    <a16:rowId xmlns:a16="http://schemas.microsoft.com/office/drawing/2014/main" val="3109169617"/>
                  </a:ext>
                </a:extLst>
              </a:tr>
              <a:tr h="390608">
                <a:tc>
                  <a:txBody>
                    <a:bodyPr/>
                    <a:lstStyle/>
                    <a:p>
                      <a:pPr algn="ctr"/>
                      <a:r>
                        <a:rPr lang="en-US" sz="1600"/>
                        <a:t>Spleen</a:t>
                      </a:r>
                    </a:p>
                  </a:txBody>
                  <a:tcPr marL="99661" marR="99661" marT="49831" marB="49831" anchor="ctr"/>
                </a:tc>
                <a:tc>
                  <a:txBody>
                    <a:bodyPr/>
                    <a:lstStyle/>
                    <a:p>
                      <a:pPr algn="ctr"/>
                      <a:r>
                        <a:rPr lang="en-US" sz="1600"/>
                        <a:t>5.7%</a:t>
                      </a:r>
                    </a:p>
                  </a:txBody>
                  <a:tcPr marL="99661" marR="99661" marT="49831" marB="49831" anchor="ctr"/>
                </a:tc>
                <a:extLst>
                  <a:ext uri="{0D108BD9-81ED-4DB2-BD59-A6C34878D82A}">
                    <a16:rowId xmlns:a16="http://schemas.microsoft.com/office/drawing/2014/main" val="2010851310"/>
                  </a:ext>
                </a:extLst>
              </a:tr>
            </a:tbl>
          </a:graphicData>
        </a:graphic>
      </p:graphicFrame>
      <p:sp>
        <p:nvSpPr>
          <p:cNvPr id="3" name="TextBox 2">
            <a:extLst>
              <a:ext uri="{FF2B5EF4-FFF2-40B4-BE49-F238E27FC236}">
                <a16:creationId xmlns:a16="http://schemas.microsoft.com/office/drawing/2014/main" id="{11CC52C1-9724-4489-7685-323251A65648}"/>
              </a:ext>
            </a:extLst>
          </p:cNvPr>
          <p:cNvSpPr txBox="1"/>
          <p:nvPr/>
        </p:nvSpPr>
        <p:spPr>
          <a:xfrm>
            <a:off x="9463740" y="6178707"/>
            <a:ext cx="2557687" cy="523220"/>
          </a:xfrm>
          <a:prstGeom prst="rect">
            <a:avLst/>
          </a:prstGeom>
          <a:noFill/>
        </p:spPr>
        <p:txBody>
          <a:bodyPr wrap="square" rtlCol="0">
            <a:spAutoFit/>
          </a:bodyPr>
          <a:lstStyle/>
          <a:p>
            <a:r>
              <a:rPr lang="en-US" sz="1400" baseline="30000"/>
              <a:t>1</a:t>
            </a:r>
            <a:r>
              <a:rPr lang="en-US" sz="1400"/>
              <a:t>Kidney results using measurements for first five days.</a:t>
            </a:r>
          </a:p>
        </p:txBody>
      </p:sp>
      <p:pic>
        <p:nvPicPr>
          <p:cNvPr id="32" name="Picture 31" descr="Circle&#10;&#10;Description automatically generated">
            <a:extLst>
              <a:ext uri="{FF2B5EF4-FFF2-40B4-BE49-F238E27FC236}">
                <a16:creationId xmlns:a16="http://schemas.microsoft.com/office/drawing/2014/main" id="{62B813D8-4DC8-9EBA-97A9-6DD8C8B665E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7256322" y="4161568"/>
            <a:ext cx="2025689" cy="1900672"/>
          </a:xfrm>
          <a:prstGeom prst="rect">
            <a:avLst/>
          </a:prstGeom>
          <a:ln>
            <a:noFill/>
          </a:ln>
          <a:extLst>
            <a:ext uri="{53640926-AAD7-44D8-BBD7-CCE9431645EC}">
              <a14:shadowObscured xmlns:a14="http://schemas.microsoft.com/office/drawing/2010/main"/>
            </a:ext>
          </a:extLst>
        </p:spPr>
      </p:pic>
      <p:sp>
        <p:nvSpPr>
          <p:cNvPr id="34" name="TextBox 33">
            <a:extLst>
              <a:ext uri="{FF2B5EF4-FFF2-40B4-BE49-F238E27FC236}">
                <a16:creationId xmlns:a16="http://schemas.microsoft.com/office/drawing/2014/main" id="{679A0DA2-9E2C-9108-5BB7-198483CCDC85}"/>
              </a:ext>
            </a:extLst>
          </p:cNvPr>
          <p:cNvSpPr txBox="1"/>
          <p:nvPr/>
        </p:nvSpPr>
        <p:spPr>
          <a:xfrm>
            <a:off x="7256322" y="6049351"/>
            <a:ext cx="2152886" cy="523220"/>
          </a:xfrm>
          <a:prstGeom prst="rect">
            <a:avLst/>
          </a:prstGeom>
          <a:noFill/>
        </p:spPr>
        <p:txBody>
          <a:bodyPr wrap="square" rtlCol="0">
            <a:spAutoFit/>
          </a:bodyPr>
          <a:lstStyle/>
          <a:p>
            <a:r>
              <a:rPr lang="en-US" sz="1400"/>
              <a:t>PODD wings and base unit were too big for phantom.</a:t>
            </a:r>
          </a:p>
        </p:txBody>
      </p:sp>
      <p:cxnSp>
        <p:nvCxnSpPr>
          <p:cNvPr id="36" name="Straight Connector 35">
            <a:extLst>
              <a:ext uri="{FF2B5EF4-FFF2-40B4-BE49-F238E27FC236}">
                <a16:creationId xmlns:a16="http://schemas.microsoft.com/office/drawing/2014/main" id="{6126800F-116A-62FD-8FA0-8660C0BF58C4}"/>
              </a:ext>
            </a:extLst>
          </p:cNvPr>
          <p:cNvCxnSpPr>
            <a:cxnSpLocks/>
          </p:cNvCxnSpPr>
          <p:nvPr/>
        </p:nvCxnSpPr>
        <p:spPr>
          <a:xfrm flipV="1">
            <a:off x="8086215" y="5183611"/>
            <a:ext cx="0" cy="474563"/>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9F399E9-9901-CEBB-D03A-63535A5B008D}"/>
              </a:ext>
            </a:extLst>
          </p:cNvPr>
          <p:cNvCxnSpPr>
            <a:cxnSpLocks/>
          </p:cNvCxnSpPr>
          <p:nvPr/>
        </p:nvCxnSpPr>
        <p:spPr>
          <a:xfrm flipH="1" flipV="1">
            <a:off x="7474567" y="4825208"/>
            <a:ext cx="530506" cy="242658"/>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DD34DF8-EA6C-375A-4B44-42B94060533E}"/>
              </a:ext>
            </a:extLst>
          </p:cNvPr>
          <p:cNvCxnSpPr>
            <a:cxnSpLocks/>
          </p:cNvCxnSpPr>
          <p:nvPr/>
        </p:nvCxnSpPr>
        <p:spPr>
          <a:xfrm flipV="1">
            <a:off x="8551132" y="5276209"/>
            <a:ext cx="0" cy="381965"/>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C78958-EC06-D3A1-2AC8-C6523626C446}"/>
              </a:ext>
            </a:extLst>
          </p:cNvPr>
          <p:cNvCxnSpPr>
            <a:cxnSpLocks/>
          </p:cNvCxnSpPr>
          <p:nvPr/>
        </p:nvCxnSpPr>
        <p:spPr>
          <a:xfrm flipH="1">
            <a:off x="8684918" y="4825208"/>
            <a:ext cx="477742" cy="253245"/>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4" name="Picture 43" descr="Timeline&#10;&#10;Description automatically generated with low confidence">
            <a:extLst>
              <a:ext uri="{FF2B5EF4-FFF2-40B4-BE49-F238E27FC236}">
                <a16:creationId xmlns:a16="http://schemas.microsoft.com/office/drawing/2014/main" id="{C6205F1D-78CD-26D1-C61B-8BE860A2100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295424" y="4177080"/>
            <a:ext cx="1901613" cy="1900672"/>
          </a:xfrm>
          <a:prstGeom prst="rect">
            <a:avLst/>
          </a:prstGeom>
        </p:spPr>
      </p:pic>
      <p:pic>
        <p:nvPicPr>
          <p:cNvPr id="48" name="Picture 47" descr="Chart&#10;&#10;Description automatically generated">
            <a:extLst>
              <a:ext uri="{FF2B5EF4-FFF2-40B4-BE49-F238E27FC236}">
                <a16:creationId xmlns:a16="http://schemas.microsoft.com/office/drawing/2014/main" id="{0E8D25DC-C41B-AA02-A665-3142E7C350B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39906" y="1644322"/>
            <a:ext cx="2331980" cy="2388857"/>
          </a:xfrm>
          <a:prstGeom prst="rect">
            <a:avLst/>
          </a:prstGeom>
        </p:spPr>
      </p:pic>
      <p:sp>
        <p:nvSpPr>
          <p:cNvPr id="55" name="TextBox 54">
            <a:extLst>
              <a:ext uri="{FF2B5EF4-FFF2-40B4-BE49-F238E27FC236}">
                <a16:creationId xmlns:a16="http://schemas.microsoft.com/office/drawing/2014/main" id="{41FFB343-0F0B-5831-BC53-F0DB2476CA92}"/>
              </a:ext>
            </a:extLst>
          </p:cNvPr>
          <p:cNvSpPr txBox="1"/>
          <p:nvPr/>
        </p:nvSpPr>
        <p:spPr>
          <a:xfrm>
            <a:off x="1893741" y="1226953"/>
            <a:ext cx="1425678" cy="400110"/>
          </a:xfrm>
          <a:prstGeom prst="rect">
            <a:avLst/>
          </a:prstGeom>
          <a:noFill/>
        </p:spPr>
        <p:txBody>
          <a:bodyPr wrap="square" rtlCol="0">
            <a:spAutoFit/>
          </a:bodyPr>
          <a:lstStyle/>
          <a:p>
            <a:r>
              <a:rPr lang="en-US" sz="2000"/>
              <a:t>Electronics</a:t>
            </a:r>
          </a:p>
        </p:txBody>
      </p:sp>
      <p:sp>
        <p:nvSpPr>
          <p:cNvPr id="56" name="TextBox 55">
            <a:extLst>
              <a:ext uri="{FF2B5EF4-FFF2-40B4-BE49-F238E27FC236}">
                <a16:creationId xmlns:a16="http://schemas.microsoft.com/office/drawing/2014/main" id="{EBBA3B8A-BCA3-21A1-C995-70C35E218633}"/>
              </a:ext>
            </a:extLst>
          </p:cNvPr>
          <p:cNvSpPr txBox="1"/>
          <p:nvPr/>
        </p:nvSpPr>
        <p:spPr>
          <a:xfrm>
            <a:off x="5312370" y="1334561"/>
            <a:ext cx="3872989" cy="400110"/>
          </a:xfrm>
          <a:prstGeom prst="rect">
            <a:avLst/>
          </a:prstGeom>
          <a:noFill/>
        </p:spPr>
        <p:txBody>
          <a:bodyPr wrap="square" rtlCol="0">
            <a:spAutoFit/>
          </a:bodyPr>
          <a:lstStyle/>
          <a:p>
            <a:r>
              <a:rPr lang="en-US" sz="2000"/>
              <a:t>PRRT PODD Experimental Setup</a:t>
            </a:r>
          </a:p>
        </p:txBody>
      </p:sp>
      <p:sp>
        <p:nvSpPr>
          <p:cNvPr id="57" name="TextBox 56">
            <a:extLst>
              <a:ext uri="{FF2B5EF4-FFF2-40B4-BE49-F238E27FC236}">
                <a16:creationId xmlns:a16="http://schemas.microsoft.com/office/drawing/2014/main" id="{97FB02E5-7D8D-AC01-CF43-BFC42CB86F18}"/>
              </a:ext>
            </a:extLst>
          </p:cNvPr>
          <p:cNvSpPr txBox="1"/>
          <p:nvPr/>
        </p:nvSpPr>
        <p:spPr>
          <a:xfrm>
            <a:off x="5369094" y="3697534"/>
            <a:ext cx="2025689" cy="338554"/>
          </a:xfrm>
          <a:prstGeom prst="rect">
            <a:avLst/>
          </a:prstGeom>
          <a:noFill/>
        </p:spPr>
        <p:txBody>
          <a:bodyPr wrap="square" rtlCol="0">
            <a:spAutoFit/>
          </a:bodyPr>
          <a:lstStyle/>
          <a:p>
            <a:r>
              <a:rPr lang="en-US" sz="1600"/>
              <a:t>PRRT PODD Template</a:t>
            </a:r>
          </a:p>
        </p:txBody>
      </p:sp>
      <p:sp>
        <p:nvSpPr>
          <p:cNvPr id="58" name="TextBox 57">
            <a:extLst>
              <a:ext uri="{FF2B5EF4-FFF2-40B4-BE49-F238E27FC236}">
                <a16:creationId xmlns:a16="http://schemas.microsoft.com/office/drawing/2014/main" id="{35AE5981-0765-479B-36C2-E2D3605B2030}"/>
              </a:ext>
            </a:extLst>
          </p:cNvPr>
          <p:cNvSpPr txBox="1"/>
          <p:nvPr/>
        </p:nvSpPr>
        <p:spPr>
          <a:xfrm>
            <a:off x="7507012" y="3697534"/>
            <a:ext cx="1842812" cy="338554"/>
          </a:xfrm>
          <a:prstGeom prst="rect">
            <a:avLst/>
          </a:prstGeom>
          <a:noFill/>
        </p:spPr>
        <p:txBody>
          <a:bodyPr wrap="square" rtlCol="0">
            <a:spAutoFit/>
          </a:bodyPr>
          <a:lstStyle/>
          <a:p>
            <a:r>
              <a:rPr lang="en-US" sz="1600"/>
              <a:t>PODD w/ detectors</a:t>
            </a:r>
          </a:p>
        </p:txBody>
      </p:sp>
      <p:sp>
        <p:nvSpPr>
          <p:cNvPr id="59" name="TextBox 58">
            <a:extLst>
              <a:ext uri="{FF2B5EF4-FFF2-40B4-BE49-F238E27FC236}">
                <a16:creationId xmlns:a16="http://schemas.microsoft.com/office/drawing/2014/main" id="{6E2FFCC2-D5C7-6DFE-26BD-A7CBE793C400}"/>
              </a:ext>
            </a:extLst>
          </p:cNvPr>
          <p:cNvSpPr txBox="1"/>
          <p:nvPr/>
        </p:nvSpPr>
        <p:spPr>
          <a:xfrm>
            <a:off x="5864107" y="6143140"/>
            <a:ext cx="1035662" cy="338554"/>
          </a:xfrm>
          <a:prstGeom prst="rect">
            <a:avLst/>
          </a:prstGeom>
          <a:noFill/>
        </p:spPr>
        <p:txBody>
          <a:bodyPr wrap="square" rtlCol="0">
            <a:spAutoFit/>
          </a:bodyPr>
          <a:lstStyle/>
          <a:p>
            <a:r>
              <a:rPr lang="en-US" sz="1600"/>
              <a:t>CT image</a:t>
            </a:r>
          </a:p>
        </p:txBody>
      </p:sp>
      <p:sp>
        <p:nvSpPr>
          <p:cNvPr id="60" name="Rectangle 59">
            <a:extLst>
              <a:ext uri="{FF2B5EF4-FFF2-40B4-BE49-F238E27FC236}">
                <a16:creationId xmlns:a16="http://schemas.microsoft.com/office/drawing/2014/main" id="{7CB8690A-71F9-8403-1DE3-A9948237984F}"/>
              </a:ext>
            </a:extLst>
          </p:cNvPr>
          <p:cNvSpPr/>
          <p:nvPr/>
        </p:nvSpPr>
        <p:spPr>
          <a:xfrm>
            <a:off x="5354471" y="5791200"/>
            <a:ext cx="220419" cy="2581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308204"/>
      </p:ext>
    </p:extLst>
  </p:cSld>
  <p:clrMapOvr>
    <a:masterClrMapping/>
  </p:clrMapOvr>
  <mc:AlternateContent xmlns:mc="http://schemas.openxmlformats.org/markup-compatibility/2006" xmlns:p14="http://schemas.microsoft.com/office/powerpoint/2010/main">
    <mc:Choice Requires="p14">
      <p:transition spd="slow" p14:dur="2000" advTm="288006"/>
    </mc:Choice>
    <mc:Fallback xmlns="">
      <p:transition spd="slow" advTm="28800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28FA-4DE1-4018-9BF6-7880A0F7FFC3}"/>
              </a:ext>
            </a:extLst>
          </p:cNvPr>
          <p:cNvSpPr>
            <a:spLocks noGrp="1"/>
          </p:cNvSpPr>
          <p:nvPr>
            <p:ph type="title"/>
          </p:nvPr>
        </p:nvSpPr>
        <p:spPr>
          <a:xfrm>
            <a:off x="838200" y="752355"/>
            <a:ext cx="10515600" cy="983412"/>
          </a:xfrm>
        </p:spPr>
        <p:txBody>
          <a:bodyPr>
            <a:normAutofit fontScale="90000"/>
          </a:bodyPr>
          <a:lstStyle/>
          <a:p>
            <a:pPr algn="ctr"/>
            <a:r>
              <a:rPr lang="en-US" sz="3600"/>
              <a:t>Wearable Technologies for Nuclear Medicine:</a:t>
            </a:r>
            <a:br>
              <a:rPr lang="en-US" sz="3600"/>
            </a:br>
            <a:r>
              <a:rPr lang="en-US" sz="3600"/>
              <a:t>Areas for National Laboratory Collaborations</a:t>
            </a:r>
            <a:endParaRPr lang="LID4096"/>
          </a:p>
        </p:txBody>
      </p:sp>
      <p:sp>
        <p:nvSpPr>
          <p:cNvPr id="6" name="Content Placeholder 2">
            <a:extLst>
              <a:ext uri="{FF2B5EF4-FFF2-40B4-BE49-F238E27FC236}">
                <a16:creationId xmlns:a16="http://schemas.microsoft.com/office/drawing/2014/main" id="{415A6473-700E-CA4F-B320-B959E58CC617}"/>
              </a:ext>
            </a:extLst>
          </p:cNvPr>
          <p:cNvSpPr>
            <a:spLocks noGrp="1"/>
          </p:cNvSpPr>
          <p:nvPr>
            <p:ph idx="1"/>
          </p:nvPr>
        </p:nvSpPr>
        <p:spPr>
          <a:xfrm>
            <a:off x="1742099" y="2551232"/>
            <a:ext cx="8707802" cy="1981440"/>
          </a:xfrm>
        </p:spPr>
        <p:txBody>
          <a:bodyPr>
            <a:normAutofit/>
          </a:bodyPr>
          <a:lstStyle/>
          <a:p>
            <a:pPr marL="514350" indent="-514350">
              <a:spcAft>
                <a:spcPts val="600"/>
              </a:spcAft>
              <a:buFont typeface="+mj-lt"/>
              <a:buAutoNum type="arabicPeriod"/>
            </a:pPr>
            <a:r>
              <a:rPr lang="en-US"/>
              <a:t>Miniature, low power detector and data acquisition electronics (e.g., ASIC development)</a:t>
            </a:r>
          </a:p>
          <a:p>
            <a:pPr marL="514350" indent="-514350">
              <a:spcAft>
                <a:spcPts val="600"/>
              </a:spcAft>
              <a:buFont typeface="+mj-lt"/>
              <a:buAutoNum type="arabicPeriod"/>
            </a:pPr>
            <a:r>
              <a:rPr lang="en-US"/>
              <a:t>Miniature detectors (possibly with imaging capability)</a:t>
            </a:r>
          </a:p>
        </p:txBody>
      </p:sp>
    </p:spTree>
    <p:extLst>
      <p:ext uri="{BB962C8B-B14F-4D97-AF65-F5344CB8AC3E}">
        <p14:creationId xmlns:p14="http://schemas.microsoft.com/office/powerpoint/2010/main" val="2628931960"/>
      </p:ext>
    </p:extLst>
  </p:cSld>
  <p:clrMapOvr>
    <a:masterClrMapping/>
  </p:clrMapOvr>
  <mc:AlternateContent xmlns:mc="http://schemas.openxmlformats.org/markup-compatibility/2006" xmlns:p14="http://schemas.microsoft.com/office/powerpoint/2010/main">
    <mc:Choice Requires="p14">
      <p:transition spd="slow" p14:dur="2000" advTm="25226"/>
    </mc:Choice>
    <mc:Fallback xmlns="">
      <p:transition spd="slow" advTm="2522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28FA-4DE1-4018-9BF6-7880A0F7FFC3}"/>
              </a:ext>
            </a:extLst>
          </p:cNvPr>
          <p:cNvSpPr>
            <a:spLocks noGrp="1"/>
          </p:cNvSpPr>
          <p:nvPr>
            <p:ph type="title"/>
          </p:nvPr>
        </p:nvSpPr>
        <p:spPr>
          <a:xfrm>
            <a:off x="838200" y="250678"/>
            <a:ext cx="10515600" cy="983412"/>
          </a:xfrm>
        </p:spPr>
        <p:txBody>
          <a:bodyPr>
            <a:normAutofit/>
          </a:bodyPr>
          <a:lstStyle/>
          <a:p>
            <a:pPr algn="ctr"/>
            <a:r>
              <a:rPr lang="en-US" sz="3600"/>
              <a:t>Acknowledgements and References</a:t>
            </a:r>
          </a:p>
        </p:txBody>
      </p:sp>
      <p:sp>
        <p:nvSpPr>
          <p:cNvPr id="3" name="Content Placeholder 2">
            <a:extLst>
              <a:ext uri="{FF2B5EF4-FFF2-40B4-BE49-F238E27FC236}">
                <a16:creationId xmlns:a16="http://schemas.microsoft.com/office/drawing/2014/main" id="{76BDED98-0FC9-423B-99D6-1A2CB38DEB45}"/>
              </a:ext>
            </a:extLst>
          </p:cNvPr>
          <p:cNvSpPr>
            <a:spLocks noGrp="1"/>
          </p:cNvSpPr>
          <p:nvPr>
            <p:ph idx="1"/>
          </p:nvPr>
        </p:nvSpPr>
        <p:spPr>
          <a:xfrm>
            <a:off x="550198" y="1353030"/>
            <a:ext cx="3462365" cy="2902441"/>
          </a:xfrm>
        </p:spPr>
        <p:txBody>
          <a:bodyPr>
            <a:normAutofit/>
          </a:bodyPr>
          <a:lstStyle/>
          <a:p>
            <a:pPr marL="0" indent="0">
              <a:buNone/>
            </a:pPr>
            <a:r>
              <a:rPr lang="en-US" sz="2000" u="sng"/>
              <a:t>PRRT Vest and PODD</a:t>
            </a:r>
          </a:p>
          <a:p>
            <a:pPr marL="0" indent="0">
              <a:buNone/>
            </a:pPr>
            <a:r>
              <a:rPr lang="en-US" sz="2000"/>
              <a:t>Larry Pierce, PhD</a:t>
            </a:r>
          </a:p>
          <a:p>
            <a:pPr marL="0" indent="0">
              <a:buNone/>
            </a:pPr>
            <a:r>
              <a:rPr lang="en-US" sz="2000"/>
              <a:t>Robert Harrison, MS</a:t>
            </a:r>
          </a:p>
          <a:p>
            <a:pPr marL="0" indent="0">
              <a:buNone/>
            </a:pPr>
            <a:r>
              <a:rPr lang="en-US" sz="2000"/>
              <a:t>Don DeWitt, MS, PE EE, PE ME</a:t>
            </a:r>
          </a:p>
          <a:p>
            <a:pPr marL="0" indent="0">
              <a:buNone/>
            </a:pPr>
            <a:r>
              <a:rPr lang="en-US" sz="2000"/>
              <a:t>Hubert Vesselle, MD, PhD</a:t>
            </a:r>
          </a:p>
          <a:p>
            <a:pPr marL="0" indent="0">
              <a:buNone/>
            </a:pPr>
            <a:r>
              <a:rPr lang="en-US" sz="2000"/>
              <a:t>William Harris, MD</a:t>
            </a:r>
          </a:p>
          <a:p>
            <a:pPr marL="0" indent="0">
              <a:buNone/>
            </a:pPr>
            <a:r>
              <a:rPr lang="en-US" sz="2000"/>
              <a:t>Robert Stewart, PhD</a:t>
            </a:r>
            <a:endParaRPr lang="LID4096" sz="2000"/>
          </a:p>
        </p:txBody>
      </p:sp>
      <p:sp>
        <p:nvSpPr>
          <p:cNvPr id="4" name="Content Placeholder 2">
            <a:extLst>
              <a:ext uri="{FF2B5EF4-FFF2-40B4-BE49-F238E27FC236}">
                <a16:creationId xmlns:a16="http://schemas.microsoft.com/office/drawing/2014/main" id="{D2B369AE-4B47-2A47-BEDF-1110A4E4470E}"/>
              </a:ext>
            </a:extLst>
          </p:cNvPr>
          <p:cNvSpPr txBox="1">
            <a:spLocks/>
          </p:cNvSpPr>
          <p:nvPr/>
        </p:nvSpPr>
        <p:spPr>
          <a:xfrm>
            <a:off x="5295722" y="1262332"/>
            <a:ext cx="6522367" cy="45142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DB642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07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3BDC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42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42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chemeClr val="tx1"/>
                </a:solidFill>
              </a:rPr>
              <a:t>References:</a:t>
            </a:r>
          </a:p>
          <a:p>
            <a:r>
              <a:rPr lang="en-US" sz="2200">
                <a:solidFill>
                  <a:schemeClr val="tx1"/>
                </a:solidFill>
              </a:rPr>
              <a:t>Vaska, et al., IEEE TNS, vol. 51(5), 2004</a:t>
            </a:r>
          </a:p>
          <a:p>
            <a:r>
              <a:rPr lang="en-US" sz="2200">
                <a:solidFill>
                  <a:schemeClr val="tx1"/>
                </a:solidFill>
              </a:rPr>
              <a:t>https://www.bnl.gov/newsroom/news.php?a=212139</a:t>
            </a:r>
          </a:p>
          <a:p>
            <a:r>
              <a:rPr lang="en-US" sz="2200">
                <a:solidFill>
                  <a:schemeClr val="tx1"/>
                </a:solidFill>
              </a:rPr>
              <a:t>Noble, JNMT, vol.47(4), 2019</a:t>
            </a:r>
          </a:p>
          <a:p>
            <a:r>
              <a:rPr lang="en-US" sz="2200">
                <a:solidFill>
                  <a:schemeClr val="tx1"/>
                </a:solidFill>
              </a:rPr>
              <a:t>https://www.neurofleximaging.com/single-post/2015/01/23/wearable-brain-scanner-measures-activity-on-the-go</a:t>
            </a:r>
          </a:p>
          <a:p>
            <a:r>
              <a:rPr lang="en-US" sz="2200">
                <a:solidFill>
                  <a:schemeClr val="tx1"/>
                </a:solidFill>
              </a:rPr>
              <a:t>Knowland, Med. Phys. 46 (6), June 2019 </a:t>
            </a:r>
          </a:p>
          <a:p>
            <a:r>
              <a:rPr lang="en-US" sz="2200">
                <a:solidFill>
                  <a:schemeClr val="tx1"/>
                </a:solidFill>
              </a:rPr>
              <a:t>Lattanze, et al, Frontiers in Medicine, Vol. 5(303) 2018</a:t>
            </a:r>
          </a:p>
          <a:p>
            <a:r>
              <a:rPr lang="en-US" sz="2200">
                <a:solidFill>
                  <a:schemeClr val="tx1"/>
                </a:solidFill>
              </a:rPr>
              <a:t>Gallicchio, et al., IEEE JTEHM, Dec 2020</a:t>
            </a:r>
          </a:p>
          <a:p>
            <a:r>
              <a:rPr lang="en-US" sz="2200">
                <a:solidFill>
                  <a:schemeClr val="tx1"/>
                </a:solidFill>
              </a:rPr>
              <a:t>Brinks, et al., EJNMMI (2017) 44:935-940</a:t>
            </a:r>
          </a:p>
          <a:p>
            <a:r>
              <a:rPr lang="en-US" sz="2200">
                <a:solidFill>
                  <a:schemeClr val="tx1"/>
                </a:solidFill>
              </a:rPr>
              <a:t>Santhanam, et al., nature.com/scientific reports (2021) 11:18479</a:t>
            </a:r>
          </a:p>
          <a:p>
            <a:pPr marL="0" indent="0">
              <a:buNone/>
            </a:pPr>
            <a:endParaRPr lang="en-US" sz="2000">
              <a:solidFill>
                <a:schemeClr val="tx1"/>
              </a:solidFill>
            </a:endParaRPr>
          </a:p>
          <a:p>
            <a:pPr marL="0" indent="0">
              <a:buNone/>
            </a:pPr>
            <a:endParaRPr lang="en-US" sz="2000">
              <a:solidFill>
                <a:schemeClr val="tx1"/>
              </a:solidFill>
            </a:endParaRPr>
          </a:p>
          <a:p>
            <a:pPr marL="0" indent="0">
              <a:buNone/>
            </a:pPr>
            <a:endParaRPr lang="en-US" sz="2000">
              <a:solidFill>
                <a:schemeClr val="tx1"/>
              </a:solidFill>
              <a:latin typeface="Helvetica" pitchFamily="2" charset="0"/>
            </a:endParaRPr>
          </a:p>
          <a:p>
            <a:pPr marL="0" indent="0">
              <a:buNone/>
            </a:pPr>
            <a:endParaRPr lang="LID4096" sz="2000">
              <a:solidFill>
                <a:schemeClr val="tx1"/>
              </a:solidFill>
            </a:endParaRPr>
          </a:p>
        </p:txBody>
      </p:sp>
      <p:sp>
        <p:nvSpPr>
          <p:cNvPr id="6" name="Content Placeholder 2">
            <a:extLst>
              <a:ext uri="{FF2B5EF4-FFF2-40B4-BE49-F238E27FC236}">
                <a16:creationId xmlns:a16="http://schemas.microsoft.com/office/drawing/2014/main" id="{1889AB1F-5F32-3948-8966-13CCA2F261E2}"/>
              </a:ext>
            </a:extLst>
          </p:cNvPr>
          <p:cNvSpPr txBox="1">
            <a:spLocks/>
          </p:cNvSpPr>
          <p:nvPr/>
        </p:nvSpPr>
        <p:spPr>
          <a:xfrm>
            <a:off x="550198" y="4643685"/>
            <a:ext cx="4521532" cy="1866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DB642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07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3BDC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42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42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u="sng">
                <a:solidFill>
                  <a:schemeClr val="tx1"/>
                </a:solidFill>
              </a:rPr>
              <a:t>Funding sources for PRRT Vest and PODD:</a:t>
            </a:r>
          </a:p>
          <a:p>
            <a:pPr marL="0" indent="0">
              <a:buFont typeface="Arial" panose="020B0604020202020204" pitchFamily="34" charset="0"/>
              <a:buNone/>
            </a:pPr>
            <a:r>
              <a:rPr lang="en-US" sz="2000">
                <a:solidFill>
                  <a:schemeClr val="tx1"/>
                </a:solidFill>
              </a:rPr>
              <a:t>NIH R21 CA237788</a:t>
            </a:r>
          </a:p>
          <a:p>
            <a:pPr marL="0" indent="0">
              <a:buFont typeface="Arial" panose="020B0604020202020204" pitchFamily="34" charset="0"/>
              <a:buNone/>
            </a:pPr>
            <a:r>
              <a:rPr lang="en-US" sz="2000">
                <a:solidFill>
                  <a:schemeClr val="tx1"/>
                </a:solidFill>
              </a:rPr>
              <a:t>NIH R41 CA243982</a:t>
            </a:r>
          </a:p>
          <a:p>
            <a:pPr marL="0" indent="0">
              <a:buFont typeface="Arial" panose="020B0604020202020204" pitchFamily="34" charset="0"/>
              <a:buNone/>
            </a:pPr>
            <a:r>
              <a:rPr lang="en-US" sz="2000">
                <a:solidFill>
                  <a:schemeClr val="tx1"/>
                </a:solidFill>
              </a:rPr>
              <a:t>UW CoMotion STEP Award</a:t>
            </a:r>
          </a:p>
          <a:p>
            <a:pPr marL="0" indent="0">
              <a:buFont typeface="Arial" panose="020B0604020202020204" pitchFamily="34" charset="0"/>
              <a:buNone/>
            </a:pPr>
            <a:r>
              <a:rPr lang="en-US" sz="2000">
                <a:solidFill>
                  <a:schemeClr val="tx1"/>
                </a:solidFill>
              </a:rPr>
              <a:t>UW Bridge Fund</a:t>
            </a:r>
          </a:p>
        </p:txBody>
      </p:sp>
    </p:spTree>
    <p:extLst>
      <p:ext uri="{BB962C8B-B14F-4D97-AF65-F5344CB8AC3E}">
        <p14:creationId xmlns:p14="http://schemas.microsoft.com/office/powerpoint/2010/main" val="82837035"/>
      </p:ext>
    </p:extLst>
  </p:cSld>
  <p:clrMapOvr>
    <a:masterClrMapping/>
  </p:clrMapOvr>
  <mc:AlternateContent xmlns:mc="http://schemas.openxmlformats.org/markup-compatibility/2006" xmlns:p14="http://schemas.microsoft.com/office/powerpoint/2010/main">
    <mc:Choice Requires="p14">
      <p:transition spd="slow" p14:dur="2000" advTm="23612"/>
    </mc:Choice>
    <mc:Fallback xmlns="">
      <p:transition spd="slow" advTm="2361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08F9748-9B27-347A-C458-012D11FD37B7}"/>
              </a:ext>
            </a:extLst>
          </p:cNvPr>
          <p:cNvSpPr/>
          <p:nvPr/>
        </p:nvSpPr>
        <p:spPr>
          <a:xfrm>
            <a:off x="9209995" y="6954"/>
            <a:ext cx="2914307" cy="605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6336C-A8BE-39D5-ABAE-5BE0539E6C3A}"/>
              </a:ext>
            </a:extLst>
          </p:cNvPr>
          <p:cNvSpPr/>
          <p:nvPr/>
        </p:nvSpPr>
        <p:spPr>
          <a:xfrm>
            <a:off x="84532" y="23830"/>
            <a:ext cx="2914307" cy="605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634395-3F77-AE5B-3B18-C5D8330F09C0}"/>
              </a:ext>
            </a:extLst>
          </p:cNvPr>
          <p:cNvSpPr>
            <a:spLocks noGrp="1"/>
          </p:cNvSpPr>
          <p:nvPr>
            <p:ph type="ctrTitle"/>
          </p:nvPr>
        </p:nvSpPr>
        <p:spPr>
          <a:xfrm>
            <a:off x="152230" y="53032"/>
            <a:ext cx="12039770" cy="492165"/>
          </a:xfrm>
        </p:spPr>
        <p:txBody>
          <a:bodyPr>
            <a:normAutofit fontScale="90000"/>
          </a:bodyPr>
          <a:lstStyle/>
          <a:p>
            <a:r>
              <a:rPr lang="en-US" sz="2400" b="0" i="0" u="none" strike="noStrike" dirty="0">
                <a:solidFill>
                  <a:srgbClr val="000000"/>
                </a:solidFill>
                <a:effectLst/>
                <a:latin typeface="Helvetica" pitchFamily="2" charset="0"/>
              </a:rPr>
              <a:t>nPEPI Implementation: Using Portal PET Imaging for Intensity Modulated Neutron Therapy QA</a:t>
            </a:r>
            <a:endParaRPr lang="en-US" sz="2400" dirty="0"/>
          </a:p>
        </p:txBody>
      </p:sp>
      <p:sp>
        <p:nvSpPr>
          <p:cNvPr id="3" name="Subtitle 2">
            <a:extLst>
              <a:ext uri="{FF2B5EF4-FFF2-40B4-BE49-F238E27FC236}">
                <a16:creationId xmlns:a16="http://schemas.microsoft.com/office/drawing/2014/main" id="{F2801F4E-B7AD-46AF-C3A6-2475C1FC6118}"/>
              </a:ext>
            </a:extLst>
          </p:cNvPr>
          <p:cNvSpPr>
            <a:spLocks noGrp="1"/>
          </p:cNvSpPr>
          <p:nvPr>
            <p:ph type="subTitle" idx="1"/>
          </p:nvPr>
        </p:nvSpPr>
        <p:spPr>
          <a:xfrm>
            <a:off x="4634429" y="6588087"/>
            <a:ext cx="7557571" cy="269913"/>
          </a:xfrm>
        </p:spPr>
        <p:txBody>
          <a:bodyPr>
            <a:normAutofit/>
          </a:bodyPr>
          <a:lstStyle/>
          <a:p>
            <a:r>
              <a:rPr lang="en-US" sz="1200" dirty="0">
                <a:solidFill>
                  <a:schemeClr val="tx1"/>
                </a:solidFill>
              </a:rPr>
              <a:t>A Lehnert, M Kranz, D DeWitt, S St James, D Argento, G Moffitt, AG Montoro, E Liang, R Emery, R Miyaoka, R Stewart</a:t>
            </a:r>
          </a:p>
        </p:txBody>
      </p:sp>
      <p:pic>
        <p:nvPicPr>
          <p:cNvPr id="4" name="Picture 3">
            <a:extLst>
              <a:ext uri="{FF2B5EF4-FFF2-40B4-BE49-F238E27FC236}">
                <a16:creationId xmlns:a16="http://schemas.microsoft.com/office/drawing/2014/main" id="{7E7E00BA-6D98-8358-F37E-E2A49204E3E2}"/>
              </a:ext>
            </a:extLst>
          </p:cNvPr>
          <p:cNvPicPr>
            <a:picLocks noChangeAspect="1"/>
          </p:cNvPicPr>
          <p:nvPr/>
        </p:nvPicPr>
        <p:blipFill>
          <a:blip r:embed="rId3"/>
          <a:stretch>
            <a:fillRect/>
          </a:stretch>
        </p:blipFill>
        <p:spPr>
          <a:xfrm>
            <a:off x="1813098" y="3752308"/>
            <a:ext cx="9634442" cy="2818586"/>
          </a:xfrm>
          <a:prstGeom prst="rect">
            <a:avLst/>
          </a:prstGeom>
        </p:spPr>
      </p:pic>
      <p:sp>
        <p:nvSpPr>
          <p:cNvPr id="5" name="TextBox 4">
            <a:extLst>
              <a:ext uri="{FF2B5EF4-FFF2-40B4-BE49-F238E27FC236}">
                <a16:creationId xmlns:a16="http://schemas.microsoft.com/office/drawing/2014/main" id="{9702A401-3833-CD26-BDEB-B6B81FBCCEF5}"/>
              </a:ext>
            </a:extLst>
          </p:cNvPr>
          <p:cNvSpPr txBox="1"/>
          <p:nvPr/>
        </p:nvSpPr>
        <p:spPr>
          <a:xfrm>
            <a:off x="331369" y="4357372"/>
            <a:ext cx="1438382" cy="1277273"/>
          </a:xfrm>
          <a:prstGeom prst="rect">
            <a:avLst/>
          </a:prstGeom>
          <a:noFill/>
        </p:spPr>
        <p:txBody>
          <a:bodyPr wrap="square" rtlCol="0">
            <a:spAutoFit/>
          </a:bodyPr>
          <a:lstStyle/>
          <a:p>
            <a:pPr>
              <a:spcAft>
                <a:spcPts val="600"/>
              </a:spcAft>
            </a:pPr>
            <a:r>
              <a:rPr lang="en-US" dirty="0"/>
              <a:t>Gamma Analysis:</a:t>
            </a:r>
          </a:p>
          <a:p>
            <a:r>
              <a:rPr lang="en-US" dirty="0"/>
              <a:t>5% in 5 mm example</a:t>
            </a:r>
          </a:p>
        </p:txBody>
      </p:sp>
      <p:pic>
        <p:nvPicPr>
          <p:cNvPr id="8" name="Picture 7">
            <a:extLst>
              <a:ext uri="{FF2B5EF4-FFF2-40B4-BE49-F238E27FC236}">
                <a16:creationId xmlns:a16="http://schemas.microsoft.com/office/drawing/2014/main" id="{5800A62F-0C93-C3A8-171E-61F5DBF7DBD3}"/>
              </a:ext>
            </a:extLst>
          </p:cNvPr>
          <p:cNvPicPr>
            <a:picLocks noChangeAspect="1"/>
          </p:cNvPicPr>
          <p:nvPr/>
        </p:nvPicPr>
        <p:blipFill>
          <a:blip r:embed="rId4"/>
          <a:stretch>
            <a:fillRect/>
          </a:stretch>
        </p:blipFill>
        <p:spPr>
          <a:xfrm>
            <a:off x="155273" y="629413"/>
            <a:ext cx="3228957" cy="2425404"/>
          </a:xfrm>
          <a:prstGeom prst="rect">
            <a:avLst/>
          </a:prstGeom>
        </p:spPr>
      </p:pic>
      <p:sp>
        <p:nvSpPr>
          <p:cNvPr id="9" name="TextBox 8">
            <a:extLst>
              <a:ext uri="{FF2B5EF4-FFF2-40B4-BE49-F238E27FC236}">
                <a16:creationId xmlns:a16="http://schemas.microsoft.com/office/drawing/2014/main" id="{AFFDF799-2324-85C9-6775-1485E306E648}"/>
              </a:ext>
            </a:extLst>
          </p:cNvPr>
          <p:cNvSpPr txBox="1"/>
          <p:nvPr/>
        </p:nvSpPr>
        <p:spPr>
          <a:xfrm>
            <a:off x="84532" y="3054817"/>
            <a:ext cx="3089465" cy="556371"/>
          </a:xfrm>
          <a:prstGeom prst="rect">
            <a:avLst/>
          </a:prstGeom>
          <a:noFill/>
        </p:spPr>
        <p:txBody>
          <a:bodyPr wrap="square" rtlCol="0">
            <a:spAutoFit/>
          </a:bodyPr>
          <a:lstStyle/>
          <a:p>
            <a:pPr algn="ctr"/>
            <a:r>
              <a:rPr lang="en-US" sz="1600" dirty="0"/>
              <a:t>University of Washington Clinical Neutron Therapy System (CNTS)</a:t>
            </a:r>
          </a:p>
        </p:txBody>
      </p:sp>
      <p:pic>
        <p:nvPicPr>
          <p:cNvPr id="10" name="Picture 9">
            <a:extLst>
              <a:ext uri="{FF2B5EF4-FFF2-40B4-BE49-F238E27FC236}">
                <a16:creationId xmlns:a16="http://schemas.microsoft.com/office/drawing/2014/main" id="{8EC964BF-650F-D8D0-4146-7282FA841C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48450"/>
          <a:stretch/>
        </p:blipFill>
        <p:spPr>
          <a:xfrm>
            <a:off x="3387560" y="629413"/>
            <a:ext cx="2055859" cy="2381342"/>
          </a:xfrm>
          <a:prstGeom prst="rect">
            <a:avLst/>
          </a:prstGeom>
        </p:spPr>
      </p:pic>
      <p:grpSp>
        <p:nvGrpSpPr>
          <p:cNvPr id="11" name="Group 10">
            <a:extLst>
              <a:ext uri="{FF2B5EF4-FFF2-40B4-BE49-F238E27FC236}">
                <a16:creationId xmlns:a16="http://schemas.microsoft.com/office/drawing/2014/main" id="{C032C2D7-7A44-9C75-CDAB-26296989F102}"/>
              </a:ext>
            </a:extLst>
          </p:cNvPr>
          <p:cNvGrpSpPr/>
          <p:nvPr/>
        </p:nvGrpSpPr>
        <p:grpSpPr>
          <a:xfrm>
            <a:off x="5889214" y="753657"/>
            <a:ext cx="5961711" cy="2272523"/>
            <a:chOff x="798191" y="16535738"/>
            <a:chExt cx="13582489" cy="5177462"/>
          </a:xfrm>
        </p:grpSpPr>
        <p:pic>
          <p:nvPicPr>
            <p:cNvPr id="12" name="Picture 11" descr="treatment head sketch.PNG">
              <a:extLst>
                <a:ext uri="{FF2B5EF4-FFF2-40B4-BE49-F238E27FC236}">
                  <a16:creationId xmlns:a16="http://schemas.microsoft.com/office/drawing/2014/main" id="{0CD6BC29-5DDE-5878-35ED-EB96F511F5D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8191" y="16646952"/>
              <a:ext cx="4818667" cy="3952143"/>
            </a:xfrm>
            <a:prstGeom prst="rect">
              <a:avLst/>
            </a:prstGeom>
          </p:spPr>
        </p:pic>
        <p:sp>
          <p:nvSpPr>
            <p:cNvPr id="13" name="TextBox 12">
              <a:extLst>
                <a:ext uri="{FF2B5EF4-FFF2-40B4-BE49-F238E27FC236}">
                  <a16:creationId xmlns:a16="http://schemas.microsoft.com/office/drawing/2014/main" id="{B94C4F67-1D7B-12E8-FF99-60AA0064AEFB}"/>
                </a:ext>
              </a:extLst>
            </p:cNvPr>
            <p:cNvSpPr txBox="1"/>
            <p:nvPr/>
          </p:nvSpPr>
          <p:spPr>
            <a:xfrm>
              <a:off x="2115521" y="17589830"/>
              <a:ext cx="2234018" cy="1296323"/>
            </a:xfrm>
            <a:prstGeom prst="rect">
              <a:avLst/>
            </a:prstGeom>
            <a:noFill/>
          </p:spPr>
          <p:txBody>
            <a:bodyPr wrap="square" rtlCol="0">
              <a:spAutoFit/>
            </a:bodyPr>
            <a:lstStyle/>
            <a:p>
              <a:pPr algn="ctr"/>
              <a:r>
                <a:rPr lang="en-US" sz="1400" dirty="0">
                  <a:latin typeface="Arial"/>
                  <a:cs typeface="Arial"/>
                </a:rPr>
                <a:t>IMNT neutrons</a:t>
              </a:r>
            </a:p>
          </p:txBody>
        </p:sp>
        <p:sp>
          <p:nvSpPr>
            <p:cNvPr id="14" name="Rectangle 13">
              <a:extLst>
                <a:ext uri="{FF2B5EF4-FFF2-40B4-BE49-F238E27FC236}">
                  <a16:creationId xmlns:a16="http://schemas.microsoft.com/office/drawing/2014/main" id="{DE68EFAC-2616-705C-C016-03EB6A69BDDB}"/>
                </a:ext>
              </a:extLst>
            </p:cNvPr>
            <p:cNvSpPr/>
            <p:nvPr/>
          </p:nvSpPr>
          <p:spPr>
            <a:xfrm>
              <a:off x="4088570" y="20066416"/>
              <a:ext cx="1528287" cy="5326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n>
                  <a:solidFill>
                    <a:schemeClr val="bg1"/>
                  </a:solidFill>
                </a:ln>
                <a:solidFill>
                  <a:schemeClr val="bg1"/>
                </a:solidFill>
                <a:latin typeface="Arial"/>
                <a:cs typeface="Arial"/>
              </a:endParaRPr>
            </a:p>
          </p:txBody>
        </p:sp>
        <p:sp>
          <p:nvSpPr>
            <p:cNvPr id="15" name="Rectangle 14">
              <a:extLst>
                <a:ext uri="{FF2B5EF4-FFF2-40B4-BE49-F238E27FC236}">
                  <a16:creationId xmlns:a16="http://schemas.microsoft.com/office/drawing/2014/main" id="{FE967CF0-1980-9587-706F-B86880B8690C}"/>
                </a:ext>
              </a:extLst>
            </p:cNvPr>
            <p:cNvSpPr/>
            <p:nvPr/>
          </p:nvSpPr>
          <p:spPr>
            <a:xfrm>
              <a:off x="7591650" y="17978930"/>
              <a:ext cx="178430" cy="1495405"/>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a:cs typeface="Arial"/>
              </a:endParaRPr>
            </a:p>
          </p:txBody>
        </p:sp>
        <p:sp>
          <p:nvSpPr>
            <p:cNvPr id="16" name="Trapezoid 15">
              <a:extLst>
                <a:ext uri="{FF2B5EF4-FFF2-40B4-BE49-F238E27FC236}">
                  <a16:creationId xmlns:a16="http://schemas.microsoft.com/office/drawing/2014/main" id="{133FAB06-947E-2565-D569-489ED0524E4C}"/>
                </a:ext>
              </a:extLst>
            </p:cNvPr>
            <p:cNvSpPr/>
            <p:nvPr/>
          </p:nvSpPr>
          <p:spPr>
            <a:xfrm rot="5400000">
              <a:off x="6014820" y="18129610"/>
              <a:ext cx="1869674" cy="1194044"/>
            </a:xfrm>
            <a:prstGeom prst="trapezoid">
              <a:avLst>
                <a:gd name="adj" fmla="val 11618"/>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algn="l" defTabSz="1538696" rtl="0" eaLnBrk="1" latinLnBrk="0" hangingPunct="1"/>
              <a:endParaRPr lang="en-US" sz="1400" dirty="0">
                <a:ln>
                  <a:solidFill>
                    <a:schemeClr val="tx1"/>
                  </a:solidFill>
                </a:ln>
                <a:latin typeface="Arial"/>
                <a:cs typeface="Arial"/>
              </a:endParaRPr>
            </a:p>
          </p:txBody>
        </p:sp>
        <p:sp>
          <p:nvSpPr>
            <p:cNvPr id="17" name="Trapezoid 16">
              <a:extLst>
                <a:ext uri="{FF2B5EF4-FFF2-40B4-BE49-F238E27FC236}">
                  <a16:creationId xmlns:a16="http://schemas.microsoft.com/office/drawing/2014/main" id="{C051E2EC-4583-FC58-2B44-EB9940464B3E}"/>
                </a:ext>
              </a:extLst>
            </p:cNvPr>
            <p:cNvSpPr/>
            <p:nvPr/>
          </p:nvSpPr>
          <p:spPr>
            <a:xfrm rot="16200000" flipH="1">
              <a:off x="7477820" y="18139402"/>
              <a:ext cx="1869674" cy="1194044"/>
            </a:xfrm>
            <a:prstGeom prst="trapezoid">
              <a:avLst>
                <a:gd name="adj" fmla="val 11618"/>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400" dirty="0">
                <a:ln>
                  <a:solidFill>
                    <a:schemeClr val="tx1"/>
                  </a:solidFill>
                </a:ln>
                <a:latin typeface="Arial"/>
                <a:cs typeface="Arial"/>
              </a:endParaRPr>
            </a:p>
          </p:txBody>
        </p:sp>
        <p:sp>
          <p:nvSpPr>
            <p:cNvPr id="18" name="TextBox 17">
              <a:extLst>
                <a:ext uri="{FF2B5EF4-FFF2-40B4-BE49-F238E27FC236}">
                  <a16:creationId xmlns:a16="http://schemas.microsoft.com/office/drawing/2014/main" id="{0AD69081-FE5E-D05E-866C-AC524C2FACE9}"/>
                </a:ext>
              </a:extLst>
            </p:cNvPr>
            <p:cNvSpPr txBox="1"/>
            <p:nvPr/>
          </p:nvSpPr>
          <p:spPr>
            <a:xfrm>
              <a:off x="6533772" y="17050392"/>
              <a:ext cx="2115755" cy="595463"/>
            </a:xfrm>
            <a:prstGeom prst="rect">
              <a:avLst/>
            </a:prstGeom>
            <a:noFill/>
          </p:spPr>
          <p:txBody>
            <a:bodyPr wrap="none" rtlCol="0">
              <a:spAutoFit/>
            </a:bodyPr>
            <a:lstStyle/>
            <a:p>
              <a:r>
                <a:rPr lang="en-US" sz="1400" dirty="0">
                  <a:latin typeface="Arial"/>
                  <a:cs typeface="Arial"/>
                </a:rPr>
                <a:t>nPEPI PET</a:t>
              </a:r>
            </a:p>
          </p:txBody>
        </p:sp>
        <p:sp>
          <p:nvSpPr>
            <p:cNvPr id="19" name="Rectangle 18">
              <a:extLst>
                <a:ext uri="{FF2B5EF4-FFF2-40B4-BE49-F238E27FC236}">
                  <a16:creationId xmlns:a16="http://schemas.microsoft.com/office/drawing/2014/main" id="{7C87B912-8B72-9815-347D-DAA3354B6A2E}"/>
                </a:ext>
              </a:extLst>
            </p:cNvPr>
            <p:cNvSpPr/>
            <p:nvPr/>
          </p:nvSpPr>
          <p:spPr>
            <a:xfrm>
              <a:off x="6097473" y="17741230"/>
              <a:ext cx="3241473" cy="201561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a:cs typeface="Arial"/>
              </a:endParaRPr>
            </a:p>
          </p:txBody>
        </p:sp>
        <p:sp>
          <p:nvSpPr>
            <p:cNvPr id="20" name="Explosion 2 19">
              <a:extLst>
                <a:ext uri="{FF2B5EF4-FFF2-40B4-BE49-F238E27FC236}">
                  <a16:creationId xmlns:a16="http://schemas.microsoft.com/office/drawing/2014/main" id="{4DDACFBD-E44C-4EBC-738B-0D51B557BE3E}"/>
                </a:ext>
              </a:extLst>
            </p:cNvPr>
            <p:cNvSpPr/>
            <p:nvPr/>
          </p:nvSpPr>
          <p:spPr>
            <a:xfrm>
              <a:off x="7607508" y="18590112"/>
              <a:ext cx="142744" cy="146670"/>
            </a:xfrm>
            <a:prstGeom prst="irregularSeal2">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a:cs typeface="Arial"/>
              </a:endParaRPr>
            </a:p>
          </p:txBody>
        </p:sp>
        <p:pic>
          <p:nvPicPr>
            <p:cNvPr id="21" name="Picture 20" descr="seg2.png">
              <a:extLst>
                <a:ext uri="{FF2B5EF4-FFF2-40B4-BE49-F238E27FC236}">
                  <a16:creationId xmlns:a16="http://schemas.microsoft.com/office/drawing/2014/main" id="{3F47CE2C-1A0C-3BD6-ADB1-CF70AE473D1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8170" t="9794" r="19891" b="9278"/>
            <a:stretch/>
          </p:blipFill>
          <p:spPr>
            <a:xfrm>
              <a:off x="10427139" y="17351793"/>
              <a:ext cx="2638075" cy="2656245"/>
            </a:xfrm>
            <a:prstGeom prst="rect">
              <a:avLst/>
            </a:prstGeom>
          </p:spPr>
        </p:pic>
        <p:sp>
          <p:nvSpPr>
            <p:cNvPr id="22" name="TextBox 21">
              <a:extLst>
                <a:ext uri="{FF2B5EF4-FFF2-40B4-BE49-F238E27FC236}">
                  <a16:creationId xmlns:a16="http://schemas.microsoft.com/office/drawing/2014/main" id="{F481D35F-85D6-0187-C657-67B30CE26B0A}"/>
                </a:ext>
              </a:extLst>
            </p:cNvPr>
            <p:cNvSpPr txBox="1"/>
            <p:nvPr/>
          </p:nvSpPr>
          <p:spPr>
            <a:xfrm>
              <a:off x="950538" y="16535738"/>
              <a:ext cx="4253367" cy="762544"/>
            </a:xfrm>
            <a:prstGeom prst="rect">
              <a:avLst/>
            </a:prstGeom>
            <a:noFill/>
          </p:spPr>
          <p:txBody>
            <a:bodyPr wrap="square" rtlCol="0">
              <a:spAutoFit/>
            </a:bodyPr>
            <a:lstStyle/>
            <a:p>
              <a:pPr algn="ctr"/>
              <a:r>
                <a:rPr lang="en-US" sz="1400" dirty="0">
                  <a:latin typeface="Arial"/>
                  <a:cs typeface="Arial"/>
                </a:rPr>
                <a:t>Treatment Head</a:t>
              </a:r>
            </a:p>
          </p:txBody>
        </p:sp>
        <p:cxnSp>
          <p:nvCxnSpPr>
            <p:cNvPr id="23" name="Curved Connector 22">
              <a:extLst>
                <a:ext uri="{FF2B5EF4-FFF2-40B4-BE49-F238E27FC236}">
                  <a16:creationId xmlns:a16="http://schemas.microsoft.com/office/drawing/2014/main" id="{C7786020-37D4-D15B-1C81-D78A029E223D}"/>
                </a:ext>
              </a:extLst>
            </p:cNvPr>
            <p:cNvCxnSpPr/>
            <p:nvPr/>
          </p:nvCxnSpPr>
          <p:spPr>
            <a:xfrm flipV="1">
              <a:off x="4088570" y="18736785"/>
              <a:ext cx="3218464" cy="1338204"/>
            </a:xfrm>
            <a:prstGeom prst="curvedConnector3">
              <a:avLst/>
            </a:prstGeom>
            <a:ln w="38100" cmpd="sng">
              <a:tailEnd type="arrow"/>
            </a:ln>
            <a:effectLst/>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8D03C377-B81E-F026-060C-6AC53D9607C3}"/>
                </a:ext>
              </a:extLst>
            </p:cNvPr>
            <p:cNvCxnSpPr>
              <a:cxnSpLocks/>
            </p:cNvCxnSpPr>
            <p:nvPr/>
          </p:nvCxnSpPr>
          <p:spPr>
            <a:xfrm>
              <a:off x="9349373" y="18770240"/>
              <a:ext cx="1074022" cy="0"/>
            </a:xfrm>
            <a:prstGeom prst="straightConnector1">
              <a:avLst/>
            </a:prstGeom>
            <a:ln w="38100" cmpd="sng">
              <a:headEnd type="arrow"/>
              <a:tailEnd type="arrow"/>
            </a:ln>
            <a:effectLst/>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0B5CF83C-32DE-CF84-45DE-7609B993C782}"/>
                </a:ext>
              </a:extLst>
            </p:cNvPr>
            <p:cNvSpPr txBox="1"/>
            <p:nvPr/>
          </p:nvSpPr>
          <p:spPr>
            <a:xfrm>
              <a:off x="958978" y="20124800"/>
              <a:ext cx="4253367" cy="101228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Irradiate polyethene plate with fast neutrons</a:t>
              </a:r>
            </a:p>
          </p:txBody>
        </p:sp>
        <p:sp>
          <p:nvSpPr>
            <p:cNvPr id="26" name="TextBox 25">
              <a:extLst>
                <a:ext uri="{FF2B5EF4-FFF2-40B4-BE49-F238E27FC236}">
                  <a16:creationId xmlns:a16="http://schemas.microsoft.com/office/drawing/2014/main" id="{B254967C-28FC-1C37-33EF-ABD1D4E7AFBE}"/>
                </a:ext>
              </a:extLst>
            </p:cNvPr>
            <p:cNvSpPr txBox="1"/>
            <p:nvPr/>
          </p:nvSpPr>
          <p:spPr>
            <a:xfrm>
              <a:off x="5203905" y="19883095"/>
              <a:ext cx="4626261" cy="1830105"/>
            </a:xfrm>
            <a:prstGeom prst="rect">
              <a:avLst/>
            </a:prstGeom>
            <a:noFill/>
          </p:spPr>
          <p:txBody>
            <a:bodyPr wrap="square" rtlCol="0">
              <a:spAutoFit/>
            </a:bodyPr>
            <a:lstStyle/>
            <a:p>
              <a:pPr algn="ctr"/>
              <a:r>
                <a:rPr lang="en-US" sz="1400" dirty="0">
                  <a:cs typeface="Arial"/>
                </a:rPr>
                <a:t>Measure induced positron activity in nPEPI scanner</a:t>
              </a:r>
            </a:p>
          </p:txBody>
        </p:sp>
        <p:sp>
          <p:nvSpPr>
            <p:cNvPr id="27" name="TextBox 26">
              <a:extLst>
                <a:ext uri="{FF2B5EF4-FFF2-40B4-BE49-F238E27FC236}">
                  <a16:creationId xmlns:a16="http://schemas.microsoft.com/office/drawing/2014/main" id="{CE849E7F-69AA-B71A-3E5D-967AB3229F4D}"/>
                </a:ext>
              </a:extLst>
            </p:cNvPr>
            <p:cNvSpPr txBox="1"/>
            <p:nvPr/>
          </p:nvSpPr>
          <p:spPr>
            <a:xfrm>
              <a:off x="9694838" y="19972385"/>
              <a:ext cx="4685842" cy="1429112"/>
            </a:xfrm>
            <a:prstGeom prst="rect">
              <a:avLst/>
            </a:prstGeom>
            <a:noFill/>
          </p:spPr>
          <p:txBody>
            <a:bodyPr wrap="square" rtlCol="0">
              <a:spAutoFit/>
            </a:bodyPr>
            <a:lstStyle/>
            <a:p>
              <a:pPr algn="ctr"/>
              <a:r>
                <a:rPr lang="en-US" sz="1400" dirty="0">
                  <a:cs typeface="Arial"/>
                </a:rPr>
                <a:t>Compare reconstructed and Monte Carlo simulated activity maps</a:t>
              </a:r>
            </a:p>
          </p:txBody>
        </p:sp>
        <p:sp>
          <p:nvSpPr>
            <p:cNvPr id="28" name="TextBox 27">
              <a:extLst>
                <a:ext uri="{FF2B5EF4-FFF2-40B4-BE49-F238E27FC236}">
                  <a16:creationId xmlns:a16="http://schemas.microsoft.com/office/drawing/2014/main" id="{E94B128B-F586-EA8D-902E-0D8FE9CEA39F}"/>
                </a:ext>
              </a:extLst>
            </p:cNvPr>
            <p:cNvSpPr txBox="1"/>
            <p:nvPr/>
          </p:nvSpPr>
          <p:spPr>
            <a:xfrm>
              <a:off x="10850295" y="16769432"/>
              <a:ext cx="1380729" cy="595463"/>
            </a:xfrm>
            <a:prstGeom prst="rect">
              <a:avLst/>
            </a:prstGeom>
            <a:noFill/>
          </p:spPr>
          <p:txBody>
            <a:bodyPr wrap="none" rtlCol="0">
              <a:spAutoFit/>
            </a:bodyPr>
            <a:lstStyle/>
            <a:p>
              <a:r>
                <a:rPr lang="en-US" sz="1400" dirty="0">
                  <a:latin typeface="Arial"/>
                  <a:cs typeface="Arial"/>
                </a:rPr>
                <a:t>MCNP</a:t>
              </a:r>
            </a:p>
          </p:txBody>
        </p:sp>
      </p:grpSp>
      <p:sp>
        <p:nvSpPr>
          <p:cNvPr id="29" name="TextBox 28">
            <a:extLst>
              <a:ext uri="{FF2B5EF4-FFF2-40B4-BE49-F238E27FC236}">
                <a16:creationId xmlns:a16="http://schemas.microsoft.com/office/drawing/2014/main" id="{0E9B84A4-404E-2C41-C58B-63FBB9357975}"/>
              </a:ext>
            </a:extLst>
          </p:cNvPr>
          <p:cNvSpPr txBox="1"/>
          <p:nvPr/>
        </p:nvSpPr>
        <p:spPr>
          <a:xfrm>
            <a:off x="3244738" y="3054817"/>
            <a:ext cx="2294135" cy="584775"/>
          </a:xfrm>
          <a:prstGeom prst="rect">
            <a:avLst/>
          </a:prstGeom>
          <a:noFill/>
        </p:spPr>
        <p:txBody>
          <a:bodyPr wrap="square" rtlCol="0">
            <a:spAutoFit/>
          </a:bodyPr>
          <a:lstStyle/>
          <a:p>
            <a:pPr algn="ctr"/>
            <a:r>
              <a:rPr lang="en-US" sz="1600" dirty="0"/>
              <a:t>IMNT Thyroid Plan (Dose contours)</a:t>
            </a:r>
          </a:p>
        </p:txBody>
      </p:sp>
      <p:sp>
        <p:nvSpPr>
          <p:cNvPr id="31" name="Subtitle 2">
            <a:extLst>
              <a:ext uri="{FF2B5EF4-FFF2-40B4-BE49-F238E27FC236}">
                <a16:creationId xmlns:a16="http://schemas.microsoft.com/office/drawing/2014/main" id="{3F5EB244-EAF3-5BD1-6D4C-FCBF843C327C}"/>
              </a:ext>
            </a:extLst>
          </p:cNvPr>
          <p:cNvSpPr txBox="1">
            <a:spLocks/>
          </p:cNvSpPr>
          <p:nvPr/>
        </p:nvSpPr>
        <p:spPr>
          <a:xfrm>
            <a:off x="-1" y="6595277"/>
            <a:ext cx="4768645" cy="2627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189"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1200" dirty="0">
                <a:solidFill>
                  <a:schemeClr val="tx1"/>
                </a:solidFill>
              </a:rPr>
              <a:t>Joint project between UW Radiation Oncology and UW Radiology</a:t>
            </a:r>
          </a:p>
        </p:txBody>
      </p:sp>
    </p:spTree>
    <p:extLst>
      <p:ext uri="{BB962C8B-B14F-4D97-AF65-F5344CB8AC3E}">
        <p14:creationId xmlns:p14="http://schemas.microsoft.com/office/powerpoint/2010/main" val="1387873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28FA-4DE1-4018-9BF6-7880A0F7FFC3}"/>
              </a:ext>
            </a:extLst>
          </p:cNvPr>
          <p:cNvSpPr>
            <a:spLocks noGrp="1"/>
          </p:cNvSpPr>
          <p:nvPr>
            <p:ph type="title"/>
          </p:nvPr>
        </p:nvSpPr>
        <p:spPr>
          <a:xfrm>
            <a:off x="838200" y="68826"/>
            <a:ext cx="10515600" cy="983412"/>
          </a:xfrm>
        </p:spPr>
        <p:txBody>
          <a:bodyPr>
            <a:normAutofit/>
          </a:bodyPr>
          <a:lstStyle/>
          <a:p>
            <a:pPr algn="ctr"/>
            <a:r>
              <a:rPr lang="en-US" sz="3600">
                <a:solidFill>
                  <a:schemeClr val="tx1"/>
                </a:solidFill>
              </a:rPr>
              <a:t>Disclosures</a:t>
            </a:r>
            <a:endParaRPr lang="LID4096">
              <a:solidFill>
                <a:schemeClr val="tx1"/>
              </a:solidFill>
            </a:endParaRPr>
          </a:p>
        </p:txBody>
      </p:sp>
      <p:sp>
        <p:nvSpPr>
          <p:cNvPr id="3" name="Content Placeholder 2">
            <a:extLst>
              <a:ext uri="{FF2B5EF4-FFF2-40B4-BE49-F238E27FC236}">
                <a16:creationId xmlns:a16="http://schemas.microsoft.com/office/drawing/2014/main" id="{76BDED98-0FC9-423B-99D6-1A2CB38DEB45}"/>
              </a:ext>
            </a:extLst>
          </p:cNvPr>
          <p:cNvSpPr>
            <a:spLocks noGrp="1"/>
          </p:cNvSpPr>
          <p:nvPr>
            <p:ph idx="1"/>
          </p:nvPr>
        </p:nvSpPr>
        <p:spPr>
          <a:xfrm>
            <a:off x="2273840" y="1764802"/>
            <a:ext cx="7936149" cy="2163732"/>
          </a:xfrm>
        </p:spPr>
        <p:txBody>
          <a:bodyPr>
            <a:normAutofit/>
          </a:bodyPr>
          <a:lstStyle/>
          <a:p>
            <a:pPr marL="0" indent="0">
              <a:buNone/>
            </a:pPr>
            <a:r>
              <a:rPr lang="en-US">
                <a:solidFill>
                  <a:schemeClr val="tx1"/>
                </a:solidFill>
              </a:rPr>
              <a:t>Co-Founder of Precision Sensing, LLC</a:t>
            </a:r>
          </a:p>
          <a:p>
            <a:pPr marL="0" indent="0">
              <a:buNone/>
            </a:pPr>
            <a:endParaRPr lang="en-US">
              <a:solidFill>
                <a:schemeClr val="tx1"/>
              </a:solidFill>
            </a:endParaRPr>
          </a:p>
          <a:p>
            <a:pPr marL="0" indent="0">
              <a:buNone/>
            </a:pPr>
            <a:r>
              <a:rPr lang="en-US">
                <a:solidFill>
                  <a:schemeClr val="tx1"/>
                </a:solidFill>
              </a:rPr>
              <a:t>Joint research grant with General Electric Global Research (within last 2 years)</a:t>
            </a:r>
          </a:p>
        </p:txBody>
      </p:sp>
    </p:spTree>
    <p:extLst>
      <p:ext uri="{BB962C8B-B14F-4D97-AF65-F5344CB8AC3E}">
        <p14:creationId xmlns:p14="http://schemas.microsoft.com/office/powerpoint/2010/main" val="3152155326"/>
      </p:ext>
    </p:extLst>
  </p:cSld>
  <p:clrMapOvr>
    <a:masterClrMapping/>
  </p:clrMapOvr>
  <mc:AlternateContent xmlns:mc="http://schemas.openxmlformats.org/markup-compatibility/2006" xmlns:p14="http://schemas.microsoft.com/office/powerpoint/2010/main">
    <mc:Choice Requires="p14">
      <p:transition spd="slow" p14:dur="2000" advTm="15444"/>
    </mc:Choice>
    <mc:Fallback xmlns="">
      <p:transition spd="slow" advTm="1544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28FA-4DE1-4018-9BF6-7880A0F7FFC3}"/>
              </a:ext>
            </a:extLst>
          </p:cNvPr>
          <p:cNvSpPr>
            <a:spLocks noGrp="1"/>
          </p:cNvSpPr>
          <p:nvPr>
            <p:ph type="title"/>
          </p:nvPr>
        </p:nvSpPr>
        <p:spPr>
          <a:xfrm>
            <a:off x="931127" y="471036"/>
            <a:ext cx="10515600" cy="765032"/>
          </a:xfrm>
        </p:spPr>
        <p:txBody>
          <a:bodyPr>
            <a:normAutofit/>
          </a:bodyPr>
          <a:lstStyle/>
          <a:p>
            <a:pPr algn="ctr"/>
            <a:r>
              <a:rPr lang="en-US" sz="3600">
                <a:solidFill>
                  <a:schemeClr val="tx1"/>
                </a:solidFill>
              </a:rPr>
              <a:t>Wearable Detectors in Nuclear Medicine</a:t>
            </a:r>
            <a:endParaRPr lang="LID4096">
              <a:solidFill>
                <a:schemeClr val="tx1"/>
              </a:solidFill>
            </a:endParaRPr>
          </a:p>
        </p:txBody>
      </p:sp>
      <p:pic>
        <p:nvPicPr>
          <p:cNvPr id="9" name="Picture 8">
            <a:extLst>
              <a:ext uri="{FF2B5EF4-FFF2-40B4-BE49-F238E27FC236}">
                <a16:creationId xmlns:a16="http://schemas.microsoft.com/office/drawing/2014/main" id="{84B55518-2CD7-864A-BBC5-2BF219CAA3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81213" y="1840315"/>
            <a:ext cx="2757433" cy="2863850"/>
          </a:xfrm>
          <a:prstGeom prst="rect">
            <a:avLst/>
          </a:prstGeom>
        </p:spPr>
      </p:pic>
      <p:pic>
        <p:nvPicPr>
          <p:cNvPr id="11" name="Picture 10">
            <a:extLst>
              <a:ext uri="{FF2B5EF4-FFF2-40B4-BE49-F238E27FC236}">
                <a16:creationId xmlns:a16="http://schemas.microsoft.com/office/drawing/2014/main" id="{61257918-25F0-BF44-8314-0644C468A4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 y="1548485"/>
            <a:ext cx="5506792" cy="3865537"/>
          </a:xfrm>
          <a:prstGeom prst="rect">
            <a:avLst/>
          </a:prstGeom>
        </p:spPr>
      </p:pic>
      <p:sp>
        <p:nvSpPr>
          <p:cNvPr id="12" name="TextBox 11">
            <a:extLst>
              <a:ext uri="{FF2B5EF4-FFF2-40B4-BE49-F238E27FC236}">
                <a16:creationId xmlns:a16="http://schemas.microsoft.com/office/drawing/2014/main" id="{D247BD6C-C412-5A40-89E4-C5F9DE90DAA4}"/>
              </a:ext>
            </a:extLst>
          </p:cNvPr>
          <p:cNvSpPr txBox="1"/>
          <p:nvPr/>
        </p:nvSpPr>
        <p:spPr>
          <a:xfrm>
            <a:off x="1405580" y="5818801"/>
            <a:ext cx="10041147" cy="461665"/>
          </a:xfrm>
          <a:prstGeom prst="rect">
            <a:avLst/>
          </a:prstGeom>
          <a:noFill/>
        </p:spPr>
        <p:txBody>
          <a:bodyPr wrap="square" rtlCol="0">
            <a:spAutoFit/>
          </a:bodyPr>
          <a:lstStyle/>
          <a:p>
            <a:r>
              <a:rPr lang="en-US" sz="2400"/>
              <a:t>We have been using wearable detectors in nuclear medicine for a long time!</a:t>
            </a:r>
          </a:p>
        </p:txBody>
      </p:sp>
    </p:spTree>
    <p:extLst>
      <p:ext uri="{BB962C8B-B14F-4D97-AF65-F5344CB8AC3E}">
        <p14:creationId xmlns:p14="http://schemas.microsoft.com/office/powerpoint/2010/main" val="1747437805"/>
      </p:ext>
    </p:extLst>
  </p:cSld>
  <p:clrMapOvr>
    <a:masterClrMapping/>
  </p:clrMapOvr>
  <mc:AlternateContent xmlns:mc="http://schemas.openxmlformats.org/markup-compatibility/2006" xmlns:p14="http://schemas.microsoft.com/office/powerpoint/2010/main">
    <mc:Choice Requires="p14">
      <p:transition spd="slow" p14:dur="2000" advTm="48728"/>
    </mc:Choice>
    <mc:Fallback xmlns="">
      <p:transition spd="slow" advTm="4872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28FA-4DE1-4018-9BF6-7880A0F7FFC3}"/>
              </a:ext>
            </a:extLst>
          </p:cNvPr>
          <p:cNvSpPr>
            <a:spLocks noGrp="1"/>
          </p:cNvSpPr>
          <p:nvPr>
            <p:ph type="title"/>
          </p:nvPr>
        </p:nvSpPr>
        <p:spPr>
          <a:xfrm>
            <a:off x="1399428" y="577594"/>
            <a:ext cx="9077528" cy="983412"/>
          </a:xfrm>
        </p:spPr>
        <p:txBody>
          <a:bodyPr>
            <a:normAutofit fontScale="90000"/>
          </a:bodyPr>
          <a:lstStyle/>
          <a:p>
            <a:pPr algn="ctr"/>
            <a:r>
              <a:rPr lang="en-US" sz="3600">
                <a:solidFill>
                  <a:schemeClr val="tx1"/>
                </a:solidFill>
              </a:rPr>
              <a:t>Examples of Wearable Detectors in Nuclear Medicine</a:t>
            </a:r>
            <a:endParaRPr lang="LID4096">
              <a:solidFill>
                <a:schemeClr val="tx1"/>
              </a:solidFill>
            </a:endParaRPr>
          </a:p>
        </p:txBody>
      </p:sp>
      <p:sp>
        <p:nvSpPr>
          <p:cNvPr id="3" name="Content Placeholder 2">
            <a:extLst>
              <a:ext uri="{FF2B5EF4-FFF2-40B4-BE49-F238E27FC236}">
                <a16:creationId xmlns:a16="http://schemas.microsoft.com/office/drawing/2014/main" id="{76BDED98-0FC9-423B-99D6-1A2CB38DEB45}"/>
              </a:ext>
            </a:extLst>
          </p:cNvPr>
          <p:cNvSpPr>
            <a:spLocks noGrp="1"/>
          </p:cNvSpPr>
          <p:nvPr>
            <p:ph idx="1"/>
          </p:nvPr>
        </p:nvSpPr>
        <p:spPr>
          <a:xfrm>
            <a:off x="953947" y="1908761"/>
            <a:ext cx="10515600" cy="3946182"/>
          </a:xfrm>
        </p:spPr>
        <p:txBody>
          <a:bodyPr>
            <a:normAutofit/>
          </a:bodyPr>
          <a:lstStyle/>
          <a:p>
            <a:pPr marL="514350" indent="-514350">
              <a:buFont typeface="+mj-lt"/>
              <a:buAutoNum type="arabicPeriod"/>
            </a:pPr>
            <a:r>
              <a:rPr lang="en-US">
                <a:solidFill>
                  <a:schemeClr val="tx1"/>
                </a:solidFill>
              </a:rPr>
              <a:t>Wearable neuroPET imaging systems</a:t>
            </a:r>
          </a:p>
          <a:p>
            <a:pPr marL="514350" indent="-514350">
              <a:buFont typeface="+mj-lt"/>
              <a:buAutoNum type="arabicPeriod"/>
            </a:pPr>
            <a:r>
              <a:rPr lang="en-US">
                <a:solidFill>
                  <a:schemeClr val="bg1">
                    <a:lumMod val="65000"/>
                  </a:schemeClr>
                </a:solidFill>
              </a:rPr>
              <a:t>Extravasation and input functions (in clinic)</a:t>
            </a:r>
          </a:p>
          <a:p>
            <a:pPr marL="514350" indent="-514350">
              <a:buFont typeface="+mj-lt"/>
              <a:buAutoNum type="arabicPeriod"/>
            </a:pPr>
            <a:r>
              <a:rPr lang="en-US">
                <a:solidFill>
                  <a:schemeClr val="bg1">
                    <a:lumMod val="65000"/>
                  </a:schemeClr>
                </a:solidFill>
              </a:rPr>
              <a:t>Dosimetry</a:t>
            </a:r>
          </a:p>
          <a:p>
            <a:pPr marL="971550" lvl="1" indent="-514350">
              <a:buFont typeface="+mj-lt"/>
              <a:buAutoNum type="arabicPeriod"/>
            </a:pPr>
            <a:r>
              <a:rPr lang="en-US">
                <a:solidFill>
                  <a:schemeClr val="bg1">
                    <a:lumMod val="65000"/>
                  </a:schemeClr>
                </a:solidFill>
              </a:rPr>
              <a:t>Patient and room monitoring</a:t>
            </a:r>
          </a:p>
          <a:p>
            <a:pPr marL="971550" lvl="1" indent="-514350">
              <a:buFont typeface="+mj-lt"/>
              <a:buAutoNum type="arabicPeriod"/>
            </a:pPr>
            <a:r>
              <a:rPr lang="en-US">
                <a:solidFill>
                  <a:schemeClr val="tx1"/>
                </a:solidFill>
              </a:rPr>
              <a:t>Thyroid collar</a:t>
            </a:r>
          </a:p>
          <a:p>
            <a:pPr marL="514350" indent="-514350">
              <a:buFont typeface="+mj-lt"/>
              <a:buAutoNum type="arabicPeriod"/>
            </a:pPr>
            <a:r>
              <a:rPr lang="en-US">
                <a:solidFill>
                  <a:schemeClr val="tx1"/>
                </a:solidFill>
              </a:rPr>
              <a:t>Example for PRRT</a:t>
            </a:r>
          </a:p>
          <a:p>
            <a:pPr marL="971550" lvl="1" indent="-514350">
              <a:buFont typeface="+mj-lt"/>
              <a:buAutoNum type="arabicPeriod"/>
            </a:pPr>
            <a:r>
              <a:rPr lang="en-US">
                <a:solidFill>
                  <a:schemeClr val="tx1"/>
                </a:solidFill>
              </a:rPr>
              <a:t>PRRT Vest</a:t>
            </a:r>
          </a:p>
          <a:p>
            <a:pPr marL="971550" lvl="1" indent="-514350">
              <a:buFont typeface="+mj-lt"/>
              <a:buAutoNum type="arabicPeriod"/>
            </a:pPr>
            <a:r>
              <a:rPr lang="en-US">
                <a:solidFill>
                  <a:schemeClr val="tx1"/>
                </a:solidFill>
              </a:rPr>
              <a:t>PRRT PODD</a:t>
            </a:r>
          </a:p>
        </p:txBody>
      </p:sp>
    </p:spTree>
    <p:extLst>
      <p:ext uri="{BB962C8B-B14F-4D97-AF65-F5344CB8AC3E}">
        <p14:creationId xmlns:p14="http://schemas.microsoft.com/office/powerpoint/2010/main" val="3039435916"/>
      </p:ext>
    </p:extLst>
  </p:cSld>
  <p:clrMapOvr>
    <a:masterClrMapping/>
  </p:clrMapOvr>
  <mc:AlternateContent xmlns:mc="http://schemas.openxmlformats.org/markup-compatibility/2006" xmlns:p14="http://schemas.microsoft.com/office/powerpoint/2010/main">
    <mc:Choice Requires="p14">
      <p:transition spd="slow" p14:dur="2000" advTm="8270"/>
    </mc:Choice>
    <mc:Fallback xmlns="">
      <p:transition spd="slow" advTm="827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28FA-4DE1-4018-9BF6-7880A0F7FFC3}"/>
              </a:ext>
            </a:extLst>
          </p:cNvPr>
          <p:cNvSpPr>
            <a:spLocks noGrp="1"/>
          </p:cNvSpPr>
          <p:nvPr>
            <p:ph type="title"/>
          </p:nvPr>
        </p:nvSpPr>
        <p:spPr>
          <a:xfrm>
            <a:off x="838200" y="88459"/>
            <a:ext cx="10515600" cy="852949"/>
          </a:xfrm>
        </p:spPr>
        <p:txBody>
          <a:bodyPr>
            <a:normAutofit/>
          </a:bodyPr>
          <a:lstStyle/>
          <a:p>
            <a:pPr algn="ctr"/>
            <a:r>
              <a:rPr lang="en-US" sz="3600">
                <a:solidFill>
                  <a:schemeClr val="tx1"/>
                </a:solidFill>
              </a:rPr>
              <a:t>Ambulatory PET</a:t>
            </a:r>
            <a:endParaRPr lang="LID4096">
              <a:solidFill>
                <a:schemeClr val="tx1"/>
              </a:solidFill>
            </a:endParaRPr>
          </a:p>
        </p:txBody>
      </p:sp>
      <p:pic>
        <p:nvPicPr>
          <p:cNvPr id="10" name="Picture 9" descr="A picture containing floor, indoor&#10;&#10;Description automatically generated">
            <a:extLst>
              <a:ext uri="{FF2B5EF4-FFF2-40B4-BE49-F238E27FC236}">
                <a16:creationId xmlns:a16="http://schemas.microsoft.com/office/drawing/2014/main" id="{FD107FDE-64C0-194A-A27E-7DB60EB795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48048" y="3788826"/>
            <a:ext cx="2514443" cy="2686665"/>
          </a:xfrm>
          <a:prstGeom prst="rect">
            <a:avLst/>
          </a:prstGeom>
        </p:spPr>
      </p:pic>
      <p:pic>
        <p:nvPicPr>
          <p:cNvPr id="12" name="Picture 11" descr="A group of people standing around a computer&#10;&#10;Description automatically generated with medium confidence">
            <a:extLst>
              <a:ext uri="{FF2B5EF4-FFF2-40B4-BE49-F238E27FC236}">
                <a16:creationId xmlns:a16="http://schemas.microsoft.com/office/drawing/2014/main" id="{0F0FCA05-B7EA-F74B-B3F2-D88570DA2C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620" y="1013110"/>
            <a:ext cx="4816045" cy="4119050"/>
          </a:xfrm>
          <a:prstGeom prst="rect">
            <a:avLst/>
          </a:prstGeom>
        </p:spPr>
      </p:pic>
      <p:cxnSp>
        <p:nvCxnSpPr>
          <p:cNvPr id="14" name="Straight Arrow Connector 13">
            <a:extLst>
              <a:ext uri="{FF2B5EF4-FFF2-40B4-BE49-F238E27FC236}">
                <a16:creationId xmlns:a16="http://schemas.microsoft.com/office/drawing/2014/main" id="{976D7074-D2A0-C342-8D8F-418FC9C13369}"/>
              </a:ext>
            </a:extLst>
          </p:cNvPr>
          <p:cNvCxnSpPr>
            <a:cxnSpLocks/>
          </p:cNvCxnSpPr>
          <p:nvPr/>
        </p:nvCxnSpPr>
        <p:spPr>
          <a:xfrm>
            <a:off x="3785419" y="3595868"/>
            <a:ext cx="2025446" cy="1101213"/>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7" name="Picture 16" descr="A person wearing a virtual reality headset&#10;&#10;Description automatically generated with low confidence">
            <a:extLst>
              <a:ext uri="{FF2B5EF4-FFF2-40B4-BE49-F238E27FC236}">
                <a16:creationId xmlns:a16="http://schemas.microsoft.com/office/drawing/2014/main" id="{7D7B5285-06E9-6D42-A087-58F17E867E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48749" y="1013109"/>
            <a:ext cx="2025445" cy="2542201"/>
          </a:xfrm>
          <a:prstGeom prst="rect">
            <a:avLst/>
          </a:prstGeom>
        </p:spPr>
      </p:pic>
      <p:pic>
        <p:nvPicPr>
          <p:cNvPr id="19" name="Picture 18" descr="Diagram&#10;&#10;Description automatically generated">
            <a:extLst>
              <a:ext uri="{FF2B5EF4-FFF2-40B4-BE49-F238E27FC236}">
                <a16:creationId xmlns:a16="http://schemas.microsoft.com/office/drawing/2014/main" id="{6E091A13-E164-C147-97C3-965EF7E1905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034758" y="2595435"/>
            <a:ext cx="3600503" cy="3016046"/>
          </a:xfrm>
          <a:prstGeom prst="rect">
            <a:avLst/>
          </a:prstGeom>
        </p:spPr>
      </p:pic>
      <p:pic>
        <p:nvPicPr>
          <p:cNvPr id="22" name="Picture 21" descr="Text&#10;&#10;Description automatically generated">
            <a:extLst>
              <a:ext uri="{FF2B5EF4-FFF2-40B4-BE49-F238E27FC236}">
                <a16:creationId xmlns:a16="http://schemas.microsoft.com/office/drawing/2014/main" id="{9E2C224B-A3D1-3C40-B7A7-AFD03D08B5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08002" y="983255"/>
            <a:ext cx="4454013" cy="1563187"/>
          </a:xfrm>
          <a:prstGeom prst="rect">
            <a:avLst/>
          </a:prstGeom>
        </p:spPr>
      </p:pic>
      <p:sp>
        <p:nvSpPr>
          <p:cNvPr id="24" name="TextBox 23">
            <a:extLst>
              <a:ext uri="{FF2B5EF4-FFF2-40B4-BE49-F238E27FC236}">
                <a16:creationId xmlns:a16="http://schemas.microsoft.com/office/drawing/2014/main" id="{9B487982-D4FE-BC4A-87AD-B728F1B42ED0}"/>
              </a:ext>
            </a:extLst>
          </p:cNvPr>
          <p:cNvSpPr txBox="1"/>
          <p:nvPr/>
        </p:nvSpPr>
        <p:spPr>
          <a:xfrm>
            <a:off x="8034758" y="5545375"/>
            <a:ext cx="2514443" cy="307777"/>
          </a:xfrm>
          <a:prstGeom prst="rect">
            <a:avLst/>
          </a:prstGeom>
          <a:noFill/>
        </p:spPr>
        <p:txBody>
          <a:bodyPr wrap="square" rtlCol="0">
            <a:spAutoFit/>
          </a:bodyPr>
          <a:lstStyle/>
          <a:p>
            <a:r>
              <a:rPr lang="en-US" sz="1400"/>
              <a:t>Noble, JNMT, vol.47(4), 2019</a:t>
            </a:r>
          </a:p>
        </p:txBody>
      </p:sp>
      <p:sp>
        <p:nvSpPr>
          <p:cNvPr id="15" name="TextBox 14">
            <a:extLst>
              <a:ext uri="{FF2B5EF4-FFF2-40B4-BE49-F238E27FC236}">
                <a16:creationId xmlns:a16="http://schemas.microsoft.com/office/drawing/2014/main" id="{B23993C3-3147-2746-ABD7-FC7516C9D4E6}"/>
              </a:ext>
            </a:extLst>
          </p:cNvPr>
          <p:cNvSpPr txBox="1"/>
          <p:nvPr/>
        </p:nvSpPr>
        <p:spPr>
          <a:xfrm>
            <a:off x="7928493" y="5935813"/>
            <a:ext cx="4263507" cy="430887"/>
          </a:xfrm>
          <a:prstGeom prst="rect">
            <a:avLst/>
          </a:prstGeom>
          <a:noFill/>
        </p:spPr>
        <p:txBody>
          <a:bodyPr wrap="square">
            <a:spAutoFit/>
          </a:bodyPr>
          <a:lstStyle/>
          <a:p>
            <a:r>
              <a:rPr lang="en-US" sz="1100"/>
              <a:t>https://www.neurofleximaging.com/single-post/2015/01/23/wearable-brain-scanner-measures-activity-on-the-go</a:t>
            </a:r>
          </a:p>
        </p:txBody>
      </p:sp>
      <p:sp>
        <p:nvSpPr>
          <p:cNvPr id="16" name="TextBox 15">
            <a:extLst>
              <a:ext uri="{FF2B5EF4-FFF2-40B4-BE49-F238E27FC236}">
                <a16:creationId xmlns:a16="http://schemas.microsoft.com/office/drawing/2014/main" id="{B83B6FE7-ABD7-7849-8824-4194821809C1}"/>
              </a:ext>
            </a:extLst>
          </p:cNvPr>
          <p:cNvSpPr txBox="1"/>
          <p:nvPr/>
        </p:nvSpPr>
        <p:spPr>
          <a:xfrm>
            <a:off x="177875" y="5794377"/>
            <a:ext cx="3779712" cy="276999"/>
          </a:xfrm>
          <a:prstGeom prst="rect">
            <a:avLst/>
          </a:prstGeom>
          <a:noFill/>
        </p:spPr>
        <p:txBody>
          <a:bodyPr wrap="square">
            <a:spAutoFit/>
          </a:bodyPr>
          <a:lstStyle/>
          <a:p>
            <a:r>
              <a:rPr lang="en-US" sz="1200"/>
              <a:t>https://www.bnl.gov/newsroom/news.php?a=212139</a:t>
            </a:r>
          </a:p>
        </p:txBody>
      </p:sp>
      <p:sp>
        <p:nvSpPr>
          <p:cNvPr id="7" name="TextBox 6">
            <a:extLst>
              <a:ext uri="{FF2B5EF4-FFF2-40B4-BE49-F238E27FC236}">
                <a16:creationId xmlns:a16="http://schemas.microsoft.com/office/drawing/2014/main" id="{615BA8C9-B5D3-6449-9DA1-B89185308D26}"/>
              </a:ext>
            </a:extLst>
          </p:cNvPr>
          <p:cNvSpPr txBox="1"/>
          <p:nvPr/>
        </p:nvSpPr>
        <p:spPr>
          <a:xfrm>
            <a:off x="177875" y="5441262"/>
            <a:ext cx="2987036" cy="307777"/>
          </a:xfrm>
          <a:prstGeom prst="rect">
            <a:avLst/>
          </a:prstGeom>
          <a:noFill/>
        </p:spPr>
        <p:txBody>
          <a:bodyPr wrap="none" rtlCol="0">
            <a:spAutoFit/>
          </a:bodyPr>
          <a:lstStyle/>
          <a:p>
            <a:r>
              <a:rPr lang="en-US" sz="1400"/>
              <a:t>Vaska, et al., IEEE TNS, vol. 51(5), 2004</a:t>
            </a:r>
          </a:p>
        </p:txBody>
      </p:sp>
    </p:spTree>
    <p:extLst>
      <p:ext uri="{BB962C8B-B14F-4D97-AF65-F5344CB8AC3E}">
        <p14:creationId xmlns:p14="http://schemas.microsoft.com/office/powerpoint/2010/main" val="1172997128"/>
      </p:ext>
    </p:extLst>
  </p:cSld>
  <p:clrMapOvr>
    <a:masterClrMapping/>
  </p:clrMapOvr>
  <mc:AlternateContent xmlns:mc="http://schemas.openxmlformats.org/markup-compatibility/2006" xmlns:p14="http://schemas.microsoft.com/office/powerpoint/2010/main">
    <mc:Choice Requires="p14">
      <p:transition spd="slow" p14:dur="2000" advTm="91666"/>
    </mc:Choice>
    <mc:Fallback xmlns="">
      <p:transition spd="slow" advTm="9166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28FA-4DE1-4018-9BF6-7880A0F7FFC3}"/>
              </a:ext>
            </a:extLst>
          </p:cNvPr>
          <p:cNvSpPr>
            <a:spLocks noGrp="1"/>
          </p:cNvSpPr>
          <p:nvPr>
            <p:ph type="title"/>
          </p:nvPr>
        </p:nvSpPr>
        <p:spPr>
          <a:xfrm>
            <a:off x="2790264" y="63852"/>
            <a:ext cx="6611471" cy="799915"/>
          </a:xfrm>
        </p:spPr>
        <p:txBody>
          <a:bodyPr>
            <a:normAutofit/>
          </a:bodyPr>
          <a:lstStyle/>
          <a:p>
            <a:pPr algn="ctr"/>
            <a:r>
              <a:rPr lang="en-US" sz="3600">
                <a:solidFill>
                  <a:schemeClr val="tx1"/>
                </a:solidFill>
              </a:rPr>
              <a:t>I-131 Thyroid Radiotherapy</a:t>
            </a:r>
            <a:endParaRPr lang="LID4096">
              <a:solidFill>
                <a:schemeClr val="tx1"/>
              </a:solidFill>
            </a:endParaRPr>
          </a:p>
        </p:txBody>
      </p:sp>
      <p:sp>
        <p:nvSpPr>
          <p:cNvPr id="13" name="Content Placeholder 2">
            <a:extLst>
              <a:ext uri="{FF2B5EF4-FFF2-40B4-BE49-F238E27FC236}">
                <a16:creationId xmlns:a16="http://schemas.microsoft.com/office/drawing/2014/main" id="{3668FB25-F812-B44F-9DF7-206EA8D38CE9}"/>
              </a:ext>
            </a:extLst>
          </p:cNvPr>
          <p:cNvSpPr>
            <a:spLocks noGrp="1"/>
          </p:cNvSpPr>
          <p:nvPr>
            <p:ph idx="1"/>
          </p:nvPr>
        </p:nvSpPr>
        <p:spPr>
          <a:xfrm>
            <a:off x="856985" y="983412"/>
            <a:ext cx="3527323" cy="670471"/>
          </a:xfrm>
        </p:spPr>
        <p:txBody>
          <a:bodyPr>
            <a:normAutofit/>
          </a:bodyPr>
          <a:lstStyle/>
          <a:p>
            <a:pPr marL="0" indent="0">
              <a:buNone/>
            </a:pPr>
            <a:r>
              <a:rPr lang="en-US">
                <a:solidFill>
                  <a:schemeClr val="tx1"/>
                </a:solidFill>
              </a:rPr>
              <a:t>Thyroid collar</a:t>
            </a:r>
          </a:p>
          <a:p>
            <a:pPr marL="0" indent="0">
              <a:buNone/>
            </a:pPr>
            <a:endParaRPr lang="en-US"/>
          </a:p>
        </p:txBody>
      </p:sp>
      <p:pic>
        <p:nvPicPr>
          <p:cNvPr id="14" name="Picture 13" descr="A picture containing text&#10;&#10;Description automatically generated">
            <a:extLst>
              <a:ext uri="{FF2B5EF4-FFF2-40B4-BE49-F238E27FC236}">
                <a16:creationId xmlns:a16="http://schemas.microsoft.com/office/drawing/2014/main" id="{59F0FD23-7B0C-6F4F-BE17-508F4CCFFE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231" y="1523219"/>
            <a:ext cx="4165388" cy="2645743"/>
          </a:xfrm>
          <a:prstGeom prst="rect">
            <a:avLst/>
          </a:prstGeom>
        </p:spPr>
      </p:pic>
      <p:sp>
        <p:nvSpPr>
          <p:cNvPr id="15" name="TextBox 14">
            <a:extLst>
              <a:ext uri="{FF2B5EF4-FFF2-40B4-BE49-F238E27FC236}">
                <a16:creationId xmlns:a16="http://schemas.microsoft.com/office/drawing/2014/main" id="{837114FA-66D5-AE42-AB92-AB47A6315465}"/>
              </a:ext>
            </a:extLst>
          </p:cNvPr>
          <p:cNvSpPr txBox="1"/>
          <p:nvPr/>
        </p:nvSpPr>
        <p:spPr>
          <a:xfrm>
            <a:off x="164306" y="6522748"/>
            <a:ext cx="2932982" cy="276999"/>
          </a:xfrm>
          <a:prstGeom prst="rect">
            <a:avLst/>
          </a:prstGeom>
          <a:noFill/>
        </p:spPr>
        <p:txBody>
          <a:bodyPr wrap="square" rtlCol="0">
            <a:spAutoFit/>
          </a:bodyPr>
          <a:lstStyle/>
          <a:p>
            <a:r>
              <a:rPr lang="en-US" sz="1200">
                <a:solidFill>
                  <a:schemeClr val="bg1"/>
                </a:solidFill>
              </a:rPr>
              <a:t>Brinks, et al., EJNMMI (2017) 44:935-940</a:t>
            </a:r>
          </a:p>
        </p:txBody>
      </p:sp>
      <p:pic>
        <p:nvPicPr>
          <p:cNvPr id="7" name="Picture 6" descr="Chart, line chart&#10;&#10;Description automatically generated">
            <a:extLst>
              <a:ext uri="{FF2B5EF4-FFF2-40B4-BE49-F238E27FC236}">
                <a16:creationId xmlns:a16="http://schemas.microsoft.com/office/drawing/2014/main" id="{9AE68D04-BD90-994A-810A-C727590D94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01000" y="3877005"/>
            <a:ext cx="3951332" cy="2645743"/>
          </a:xfrm>
          <a:prstGeom prst="rect">
            <a:avLst/>
          </a:prstGeom>
        </p:spPr>
      </p:pic>
      <p:pic>
        <p:nvPicPr>
          <p:cNvPr id="11" name="Picture 10" descr="Chart, scatter chart&#10;&#10;Description automatically generated">
            <a:extLst>
              <a:ext uri="{FF2B5EF4-FFF2-40B4-BE49-F238E27FC236}">
                <a16:creationId xmlns:a16="http://schemas.microsoft.com/office/drawing/2014/main" id="{46C108BE-60FF-A64E-96F4-C3DA8E0B36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6127" y="4460919"/>
            <a:ext cx="4081746" cy="2117447"/>
          </a:xfrm>
          <a:prstGeom prst="rect">
            <a:avLst/>
          </a:prstGeom>
        </p:spPr>
      </p:pic>
      <p:pic>
        <p:nvPicPr>
          <p:cNvPr id="16" name="Picture 15" descr="Chart, scatter chart&#10;&#10;Description automatically generated">
            <a:extLst>
              <a:ext uri="{FF2B5EF4-FFF2-40B4-BE49-F238E27FC236}">
                <a16:creationId xmlns:a16="http://schemas.microsoft.com/office/drawing/2014/main" id="{1FF2D954-2401-2844-ADFD-C3774EBA8D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87873" y="1039030"/>
            <a:ext cx="3951332" cy="2645743"/>
          </a:xfrm>
          <a:prstGeom prst="rect">
            <a:avLst/>
          </a:prstGeom>
        </p:spPr>
      </p:pic>
      <p:sp>
        <p:nvSpPr>
          <p:cNvPr id="19" name="TextBox 18">
            <a:extLst>
              <a:ext uri="{FF2B5EF4-FFF2-40B4-BE49-F238E27FC236}">
                <a16:creationId xmlns:a16="http://schemas.microsoft.com/office/drawing/2014/main" id="{05F5E187-0FD5-C545-A6FE-C18A48EFEA0F}"/>
              </a:ext>
            </a:extLst>
          </p:cNvPr>
          <p:cNvSpPr txBox="1"/>
          <p:nvPr/>
        </p:nvSpPr>
        <p:spPr>
          <a:xfrm>
            <a:off x="8358947" y="927620"/>
            <a:ext cx="3693459" cy="1508105"/>
          </a:xfrm>
          <a:prstGeom prst="rect">
            <a:avLst/>
          </a:prstGeom>
          <a:noFill/>
        </p:spPr>
        <p:txBody>
          <a:bodyPr wrap="square" rtlCol="0">
            <a:spAutoFit/>
          </a:bodyPr>
          <a:lstStyle/>
          <a:p>
            <a:pPr algn="ctr"/>
            <a:r>
              <a:rPr lang="en-US" sz="2000"/>
              <a:t>Results</a:t>
            </a:r>
          </a:p>
          <a:p>
            <a:pPr marL="285750" indent="-285750">
              <a:buFont typeface="Arial" panose="020B0604020202020204" pitchFamily="34" charset="0"/>
              <a:buChar char="•"/>
            </a:pPr>
            <a:r>
              <a:rPr lang="en-US"/>
              <a:t>3 minute measurement time</a:t>
            </a:r>
          </a:p>
          <a:p>
            <a:pPr marL="285750" indent="-285750">
              <a:buFont typeface="Arial" panose="020B0604020202020204" pitchFamily="34" charset="0"/>
              <a:buChar char="•"/>
            </a:pPr>
            <a:r>
              <a:rPr lang="en-US"/>
              <a:t>Patients could place collar</a:t>
            </a:r>
          </a:p>
          <a:p>
            <a:pPr marL="285750" indent="-285750">
              <a:buFont typeface="Arial" panose="020B0604020202020204" pitchFamily="34" charset="0"/>
              <a:buChar char="•"/>
            </a:pPr>
            <a:r>
              <a:rPr lang="en-US"/>
              <a:t>Wearing too long uncomfortable</a:t>
            </a:r>
          </a:p>
          <a:p>
            <a:pPr marL="285750" indent="-285750">
              <a:buFont typeface="Arial" panose="020B0604020202020204" pitchFamily="34" charset="0"/>
              <a:buChar char="•"/>
            </a:pPr>
            <a:r>
              <a:rPr lang="en-US"/>
              <a:t>Feasible for thyroid uptake curves</a:t>
            </a:r>
          </a:p>
        </p:txBody>
      </p:sp>
      <p:sp>
        <p:nvSpPr>
          <p:cNvPr id="20" name="TextBox 19">
            <a:extLst>
              <a:ext uri="{FF2B5EF4-FFF2-40B4-BE49-F238E27FC236}">
                <a16:creationId xmlns:a16="http://schemas.microsoft.com/office/drawing/2014/main" id="{ACB49768-D516-D349-BE10-FEC2640812E4}"/>
              </a:ext>
            </a:extLst>
          </p:cNvPr>
          <p:cNvSpPr txBox="1"/>
          <p:nvPr/>
        </p:nvSpPr>
        <p:spPr>
          <a:xfrm>
            <a:off x="8291713" y="2563430"/>
            <a:ext cx="3827929" cy="3447098"/>
          </a:xfrm>
          <a:prstGeom prst="rect">
            <a:avLst/>
          </a:prstGeom>
          <a:noFill/>
        </p:spPr>
        <p:txBody>
          <a:bodyPr wrap="square" rtlCol="0">
            <a:spAutoFit/>
          </a:bodyPr>
          <a:lstStyle/>
          <a:p>
            <a:pPr algn="ctr"/>
            <a:r>
              <a:rPr lang="en-US" sz="2000"/>
              <a:t>Discussion</a:t>
            </a:r>
          </a:p>
          <a:p>
            <a:pPr marL="285750" indent="-285750">
              <a:buFont typeface="Arial" panose="020B0604020202020204" pitchFamily="34" charset="0"/>
              <a:buChar char="•"/>
            </a:pPr>
            <a:r>
              <a:rPr lang="en-US"/>
              <a:t>Reproducible for individual patient</a:t>
            </a:r>
          </a:p>
          <a:p>
            <a:pPr marL="285750" indent="-285750">
              <a:buFont typeface="Arial" panose="020B0604020202020204" pitchFamily="34" charset="0"/>
              <a:buChar char="•"/>
            </a:pPr>
            <a:r>
              <a:rPr lang="en-US"/>
              <a:t>Results variable between patients</a:t>
            </a:r>
          </a:p>
          <a:p>
            <a:pPr marL="742950" lvl="1" indent="-285750">
              <a:buFont typeface="Arial" panose="020B0604020202020204" pitchFamily="34" charset="0"/>
              <a:buChar char="•"/>
            </a:pPr>
            <a:r>
              <a:rPr lang="en-US"/>
              <a:t>Thyroid size</a:t>
            </a:r>
          </a:p>
          <a:p>
            <a:pPr marL="742950" lvl="1" indent="-285750">
              <a:buFont typeface="Arial" panose="020B0604020202020204" pitchFamily="34" charset="0"/>
              <a:buChar char="•"/>
            </a:pPr>
            <a:r>
              <a:rPr lang="en-US"/>
              <a:t>Hot and cold nodules </a:t>
            </a:r>
          </a:p>
          <a:p>
            <a:pPr marL="285750" indent="-285750">
              <a:buFont typeface="Arial" panose="020B0604020202020204" pitchFamily="34" charset="0"/>
              <a:buChar char="•"/>
            </a:pPr>
            <a:r>
              <a:rPr lang="en-US"/>
              <a:t>Variation addressed through individual calibration</a:t>
            </a:r>
          </a:p>
          <a:p>
            <a:pPr marL="285750" indent="-285750">
              <a:buFont typeface="Arial" panose="020B0604020202020204" pitchFamily="34" charset="0"/>
              <a:buChar char="•"/>
            </a:pPr>
            <a:r>
              <a:rPr lang="en-US"/>
              <a:t>Need to improve linearity of detectors</a:t>
            </a:r>
          </a:p>
          <a:p>
            <a:pPr marL="285750" indent="-285750">
              <a:buFont typeface="Arial" panose="020B0604020202020204" pitchFamily="34" charset="0"/>
              <a:buChar char="•"/>
            </a:pPr>
            <a:r>
              <a:rPr lang="en-US"/>
              <a:t>Need to add energy discrimination</a:t>
            </a:r>
          </a:p>
          <a:p>
            <a:pPr marL="285750" indent="-285750">
              <a:buFont typeface="Arial" panose="020B0604020202020204" pitchFamily="34" charset="0"/>
              <a:buChar char="•"/>
            </a:pPr>
            <a:r>
              <a:rPr lang="en-US"/>
              <a:t>No study of effect of scatter counts</a:t>
            </a:r>
          </a:p>
          <a:p>
            <a:pPr marL="285750" indent="-285750">
              <a:buFont typeface="Arial" panose="020B0604020202020204" pitchFamily="34" charset="0"/>
              <a:buChar char="•"/>
            </a:pPr>
            <a:r>
              <a:rPr lang="en-US"/>
              <a:t>Appears feasible for at home use</a:t>
            </a:r>
          </a:p>
        </p:txBody>
      </p:sp>
    </p:spTree>
    <p:extLst>
      <p:ext uri="{BB962C8B-B14F-4D97-AF65-F5344CB8AC3E}">
        <p14:creationId xmlns:p14="http://schemas.microsoft.com/office/powerpoint/2010/main" val="3682970517"/>
      </p:ext>
    </p:extLst>
  </p:cSld>
  <p:clrMapOvr>
    <a:masterClrMapping/>
  </p:clrMapOvr>
  <mc:AlternateContent xmlns:mc="http://schemas.openxmlformats.org/markup-compatibility/2006" xmlns:p14="http://schemas.microsoft.com/office/powerpoint/2010/main">
    <mc:Choice Requires="p14">
      <p:transition spd="slow" p14:dur="2000" advTm="120598"/>
    </mc:Choice>
    <mc:Fallback xmlns="">
      <p:transition spd="slow" advTm="12059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232640" y="649986"/>
            <a:ext cx="9726719" cy="11748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t>Peptide Receptor Radionuclide Therapy (PRRT) for Neuroendocrine Tumor (NET) Patients</a:t>
            </a:r>
            <a:endParaRPr lang="en-US" sz="3600">
              <a:latin typeface="Arial"/>
              <a:cs typeface="Arial"/>
            </a:endParaRPr>
          </a:p>
        </p:txBody>
      </p:sp>
      <p:sp>
        <p:nvSpPr>
          <p:cNvPr id="4" name="TextBox 3"/>
          <p:cNvSpPr txBox="1"/>
          <p:nvPr/>
        </p:nvSpPr>
        <p:spPr>
          <a:xfrm>
            <a:off x="1059409" y="1960265"/>
            <a:ext cx="10502817" cy="4134465"/>
          </a:xfrm>
          <a:prstGeom prst="rect">
            <a:avLst/>
          </a:prstGeom>
          <a:noFill/>
        </p:spPr>
        <p:txBody>
          <a:bodyPr wrap="square" rtlCol="0">
            <a:spAutoFit/>
          </a:bodyPr>
          <a:lstStyle/>
          <a:p>
            <a:pPr marL="285744" indent="-285744">
              <a:spcAft>
                <a:spcPts val="800"/>
              </a:spcAft>
              <a:buFont typeface="Arial" charset="0"/>
              <a:buChar char="•"/>
            </a:pPr>
            <a:r>
              <a:rPr lang="en-US" sz="2400" baseline="30000"/>
              <a:t>177</a:t>
            </a:r>
            <a:r>
              <a:rPr lang="en-US" sz="2400"/>
              <a:t>Lu DOTATATE is part of a theranostic pairing for progressive NET</a:t>
            </a:r>
          </a:p>
          <a:p>
            <a:pPr marL="285744" indent="-285744">
              <a:spcAft>
                <a:spcPts val="800"/>
              </a:spcAft>
              <a:buFont typeface="Arial" charset="0"/>
              <a:buChar char="•"/>
            </a:pPr>
            <a:r>
              <a:rPr lang="en-US" sz="2400"/>
              <a:t>In the US, NET patient receive a standardized treatment protocol</a:t>
            </a:r>
          </a:p>
          <a:p>
            <a:pPr marL="895328" lvl="1" indent="-285744">
              <a:spcAft>
                <a:spcPts val="800"/>
              </a:spcAft>
              <a:buFont typeface="Arial" charset="0"/>
              <a:buChar char="•"/>
            </a:pPr>
            <a:r>
              <a:rPr lang="en-US" sz="2400"/>
              <a:t>Four 200 mCi doses at 8 week intervals</a:t>
            </a:r>
          </a:p>
          <a:p>
            <a:pPr marL="285744" indent="-285744">
              <a:spcAft>
                <a:spcPts val="800"/>
              </a:spcAft>
              <a:buFont typeface="Arial" charset="0"/>
              <a:buChar char="•"/>
            </a:pPr>
            <a:r>
              <a:rPr lang="en-US" sz="2400"/>
              <a:t>Standardized treatment is </a:t>
            </a:r>
            <a:r>
              <a:rPr lang="en-US" sz="2400" b="1"/>
              <a:t>safe</a:t>
            </a:r>
            <a:r>
              <a:rPr lang="en-US" sz="2400"/>
              <a:t> for vast majority of patients</a:t>
            </a:r>
          </a:p>
          <a:p>
            <a:pPr marL="285744" indent="-285744">
              <a:spcAft>
                <a:spcPts val="800"/>
              </a:spcAft>
              <a:buFont typeface="Arial" charset="0"/>
              <a:buChar char="•"/>
            </a:pPr>
            <a:r>
              <a:rPr lang="en-US" sz="2400"/>
              <a:t>Standardized treatment is </a:t>
            </a:r>
            <a:r>
              <a:rPr lang="en-US" sz="2400" b="1"/>
              <a:t>sub-optimal</a:t>
            </a:r>
            <a:r>
              <a:rPr lang="en-US" sz="2400"/>
              <a:t> for majority of patients</a:t>
            </a:r>
          </a:p>
          <a:p>
            <a:pPr marL="285744" indent="-285744">
              <a:spcAft>
                <a:spcPts val="800"/>
              </a:spcAft>
              <a:buFont typeface="Arial" charset="0"/>
              <a:buChar char="•"/>
            </a:pPr>
            <a:r>
              <a:rPr lang="en-US" sz="2400">
                <a:ea typeface="ＭＳ 明朝" charset="-128"/>
              </a:rPr>
              <a:t>Personalization based upon dose to patient’s organs at risk (OARs)</a:t>
            </a:r>
          </a:p>
          <a:p>
            <a:pPr marL="285744" indent="-285744">
              <a:spcAft>
                <a:spcPts val="800"/>
              </a:spcAft>
              <a:buFont typeface="Arial" charset="0"/>
              <a:buChar char="•"/>
            </a:pPr>
            <a:r>
              <a:rPr lang="en-US" sz="2400">
                <a:ea typeface="ＭＳ 明朝" charset="-128"/>
              </a:rPr>
              <a:t>Personalized therapies significantly increase OS and PFS</a:t>
            </a:r>
            <a:r>
              <a:rPr lang="en-US" sz="2400" baseline="30000">
                <a:ea typeface="ＭＳ 明朝" charset="-128"/>
              </a:rPr>
              <a:t>1,2</a:t>
            </a:r>
          </a:p>
          <a:p>
            <a:pPr marL="285744" indent="-285744">
              <a:spcAft>
                <a:spcPts val="800"/>
              </a:spcAft>
              <a:buFont typeface="Arial" charset="0"/>
              <a:buChar char="•"/>
            </a:pPr>
            <a:r>
              <a:rPr lang="en-US" sz="2400" b="1"/>
              <a:t>Long term goal of our research is to enable cost effective, patient friendly, personalized therapies based upon measurements for NET patients.</a:t>
            </a:r>
          </a:p>
        </p:txBody>
      </p:sp>
      <p:sp>
        <p:nvSpPr>
          <p:cNvPr id="2" name="TextBox 1">
            <a:extLst>
              <a:ext uri="{FF2B5EF4-FFF2-40B4-BE49-F238E27FC236}">
                <a16:creationId xmlns:a16="http://schemas.microsoft.com/office/drawing/2014/main" id="{892FF826-E960-F747-820D-53738114915F}"/>
              </a:ext>
            </a:extLst>
          </p:cNvPr>
          <p:cNvSpPr txBox="1"/>
          <p:nvPr/>
        </p:nvSpPr>
        <p:spPr>
          <a:xfrm>
            <a:off x="7353005" y="6365558"/>
            <a:ext cx="4687777" cy="461665"/>
          </a:xfrm>
          <a:prstGeom prst="rect">
            <a:avLst/>
          </a:prstGeom>
          <a:noFill/>
        </p:spPr>
        <p:txBody>
          <a:bodyPr wrap="square" rtlCol="0">
            <a:spAutoFit/>
          </a:bodyPr>
          <a:lstStyle/>
          <a:p>
            <a:r>
              <a:rPr lang="en-US" sz="1200" baseline="30000"/>
              <a:t>1</a:t>
            </a:r>
            <a:r>
              <a:rPr lang="en-US" sz="1200"/>
              <a:t>A. Yordanova et al., </a:t>
            </a:r>
            <a:r>
              <a:rPr lang="en-US" sz="1200" i="1"/>
              <a:t>EJNMMI</a:t>
            </a:r>
            <a:r>
              <a:rPr lang="en-US" sz="1200"/>
              <a:t>, vol. 44, no. 7, pp. 1207-1214, 2017 JUL. </a:t>
            </a:r>
          </a:p>
          <a:p>
            <a:r>
              <a:rPr lang="en-US" sz="1200" baseline="30000"/>
              <a:t>2</a:t>
            </a:r>
            <a:r>
              <a:rPr lang="en-US" sz="1200"/>
              <a:t>U. Garske-Roman et al., </a:t>
            </a:r>
            <a:r>
              <a:rPr lang="en-US" sz="1200" i="1"/>
              <a:t>EJNMMI</a:t>
            </a:r>
            <a:r>
              <a:rPr lang="en-US" sz="1200"/>
              <a:t>, vol. 45, no. 6, pp. 970-988, 2018 JUN. </a:t>
            </a:r>
          </a:p>
        </p:txBody>
      </p:sp>
    </p:spTree>
    <p:extLst>
      <p:ext uri="{BB962C8B-B14F-4D97-AF65-F5344CB8AC3E}">
        <p14:creationId xmlns:p14="http://schemas.microsoft.com/office/powerpoint/2010/main" val="1403258479"/>
      </p:ext>
    </p:extLst>
  </p:cSld>
  <p:clrMapOvr>
    <a:masterClrMapping/>
  </p:clrMapOvr>
  <mc:AlternateContent xmlns:mc="http://schemas.openxmlformats.org/markup-compatibility/2006" xmlns:p14="http://schemas.microsoft.com/office/powerpoint/2010/main">
    <mc:Choice Requires="p14">
      <p:transition spd="slow" p14:dur="2000" advTm="119302"/>
    </mc:Choice>
    <mc:Fallback xmlns="">
      <p:transition spd="slow" advTm="11930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533071" y="434601"/>
            <a:ext cx="4673915" cy="16915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a:latin typeface="+mn-lt"/>
              </a:rPr>
              <a:t>Personalized Remote Radiation Tracking (PRRT) Vest</a:t>
            </a:r>
            <a:endParaRPr lang="en-US" sz="3200">
              <a:latin typeface="+mn-lt"/>
              <a:cs typeface="Arial"/>
            </a:endParaRPr>
          </a:p>
        </p:txBody>
      </p:sp>
      <p:sp>
        <p:nvSpPr>
          <p:cNvPr id="15" name="Title 1">
            <a:extLst>
              <a:ext uri="{FF2B5EF4-FFF2-40B4-BE49-F238E27FC236}">
                <a16:creationId xmlns:a16="http://schemas.microsoft.com/office/drawing/2014/main" id="{1D5E4DFF-209F-DE7A-A915-51A9094A608F}"/>
              </a:ext>
            </a:extLst>
          </p:cNvPr>
          <p:cNvSpPr txBox="1">
            <a:spLocks/>
          </p:cNvSpPr>
          <p:nvPr/>
        </p:nvSpPr>
        <p:spPr>
          <a:xfrm>
            <a:off x="6198670" y="320283"/>
            <a:ext cx="5562929" cy="190568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a:latin typeface="+mn-lt"/>
                <a:cs typeface="Arial" panose="020B0604020202020204" pitchFamily="34" charset="0"/>
              </a:rPr>
              <a:t>Personalized Remote Radiation Tracking </a:t>
            </a:r>
            <a:r>
              <a:rPr lang="en-US" sz="3200" kern="1400">
                <a:latin typeface="+mn-lt"/>
                <a:ea typeface="Malgun Gothic" panose="020B0503020000020004" pitchFamily="34" charset="-127"/>
                <a:cs typeface="Arial" panose="020B0604020202020204" pitchFamily="34" charset="0"/>
              </a:rPr>
              <a:t>Portable Organ Dosimetry Device (PRRT PODD)</a:t>
            </a:r>
            <a:endParaRPr lang="en-US" sz="3200">
              <a:latin typeface="+mn-lt"/>
              <a:cs typeface="Arial" panose="020B0604020202020204" pitchFamily="34" charset="0"/>
            </a:endParaRPr>
          </a:p>
        </p:txBody>
      </p:sp>
      <p:pic>
        <p:nvPicPr>
          <p:cNvPr id="8" name="Picture 7">
            <a:extLst>
              <a:ext uri="{FF2B5EF4-FFF2-40B4-BE49-F238E27FC236}">
                <a16:creationId xmlns:a16="http://schemas.microsoft.com/office/drawing/2014/main" id="{625CB25A-7A8B-75C9-43B5-CBED27BF8C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8029" y="2487309"/>
            <a:ext cx="2933657" cy="3495857"/>
          </a:xfrm>
          <a:prstGeom prst="rect">
            <a:avLst/>
          </a:prstGeom>
        </p:spPr>
      </p:pic>
      <p:pic>
        <p:nvPicPr>
          <p:cNvPr id="17" name="Picture 16" descr="A picture containing ground, floor&#10;&#10;Description automatically generated">
            <a:extLst>
              <a:ext uri="{FF2B5EF4-FFF2-40B4-BE49-F238E27FC236}">
                <a16:creationId xmlns:a16="http://schemas.microsoft.com/office/drawing/2014/main" id="{50EA2868-E6E4-20BA-3BB8-BE569E1249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65560" y="2225971"/>
            <a:ext cx="2585392" cy="4429205"/>
          </a:xfrm>
          <a:prstGeom prst="rect">
            <a:avLst/>
          </a:prstGeom>
        </p:spPr>
      </p:pic>
      <p:pic>
        <p:nvPicPr>
          <p:cNvPr id="14" name="Picture 13" descr="A person wearing a backpack&#10;&#10;Description automatically generated with medium confidence">
            <a:extLst>
              <a:ext uri="{FF2B5EF4-FFF2-40B4-BE49-F238E27FC236}">
                <a16:creationId xmlns:a16="http://schemas.microsoft.com/office/drawing/2014/main" id="{7A021EDC-9034-6E9C-E02A-8EAA94B9EB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6796" y="2487307"/>
            <a:ext cx="3242701" cy="3685695"/>
          </a:xfrm>
          <a:prstGeom prst="rect">
            <a:avLst/>
          </a:prstGeom>
        </p:spPr>
      </p:pic>
      <p:pic>
        <p:nvPicPr>
          <p:cNvPr id="23" name="Picture 22" descr="A black jacket on a swinger&#10;&#10;Description automatically generated with low confidence">
            <a:extLst>
              <a:ext uri="{FF2B5EF4-FFF2-40B4-BE49-F238E27FC236}">
                <a16:creationId xmlns:a16="http://schemas.microsoft.com/office/drawing/2014/main" id="{E36B6EF2-B16F-6768-0D0D-8D124E7A22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4408" y="2239619"/>
            <a:ext cx="2209027" cy="4183781"/>
          </a:xfrm>
          <a:prstGeom prst="rect">
            <a:avLst/>
          </a:prstGeom>
        </p:spPr>
      </p:pic>
    </p:spTree>
    <p:extLst>
      <p:ext uri="{BB962C8B-B14F-4D97-AF65-F5344CB8AC3E}">
        <p14:creationId xmlns:p14="http://schemas.microsoft.com/office/powerpoint/2010/main" val="3731705360"/>
      </p:ext>
    </p:extLst>
  </p:cSld>
  <p:clrMapOvr>
    <a:masterClrMapping/>
  </p:clrMapOvr>
  <mc:AlternateContent xmlns:mc="http://schemas.openxmlformats.org/markup-compatibility/2006" xmlns:p14="http://schemas.microsoft.com/office/powerpoint/2010/main">
    <mc:Choice Requires="p14">
      <p:transition spd="slow" p14:dur="2000" advTm="110441"/>
    </mc:Choice>
    <mc:Fallback xmlns="">
      <p:transition spd="slow" advTm="11044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537446" y="698020"/>
            <a:ext cx="10836535" cy="8642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a:latin typeface="+mn-lt"/>
              </a:rPr>
              <a:t>Personalized Remote Radiation Tracking (PRRT) Devices</a:t>
            </a:r>
            <a:endParaRPr lang="en-US" sz="3200">
              <a:latin typeface="+mn-lt"/>
              <a:cs typeface="Arial"/>
            </a:endParaRPr>
          </a:p>
        </p:txBody>
      </p:sp>
      <p:sp>
        <p:nvSpPr>
          <p:cNvPr id="4" name="TextBox 3"/>
          <p:cNvSpPr txBox="1"/>
          <p:nvPr/>
        </p:nvSpPr>
        <p:spPr>
          <a:xfrm>
            <a:off x="677731" y="1857517"/>
            <a:ext cx="10555967" cy="3724096"/>
          </a:xfrm>
          <a:prstGeom prst="rect">
            <a:avLst/>
          </a:prstGeom>
          <a:noFill/>
        </p:spPr>
        <p:txBody>
          <a:bodyPr wrap="square" rtlCol="0">
            <a:spAutoFit/>
          </a:bodyPr>
          <a:lstStyle/>
          <a:p>
            <a:pPr marL="285744" indent="-285744">
              <a:spcAft>
                <a:spcPts val="800"/>
              </a:spcAft>
              <a:buFont typeface="Arial" charset="0"/>
              <a:buChar char="•"/>
            </a:pPr>
            <a:r>
              <a:rPr lang="en-US" sz="2800"/>
              <a:t>Personalized devices to monitor washout of </a:t>
            </a:r>
            <a:r>
              <a:rPr lang="en-US" sz="2800" baseline="30000"/>
              <a:t>177</a:t>
            </a:r>
            <a:r>
              <a:rPr lang="en-US" sz="2800"/>
              <a:t>Lu DOTATATE from OAR</a:t>
            </a:r>
          </a:p>
          <a:p>
            <a:pPr marL="285744" indent="-285744">
              <a:spcAft>
                <a:spcPts val="800"/>
              </a:spcAft>
              <a:buFont typeface="Arial" charset="0"/>
              <a:buChar char="•"/>
            </a:pPr>
            <a:r>
              <a:rPr lang="en-US" sz="2800"/>
              <a:t>Houses 10-16+ small detectors</a:t>
            </a:r>
          </a:p>
          <a:p>
            <a:pPr marL="285744" indent="-285744">
              <a:spcAft>
                <a:spcPts val="800"/>
              </a:spcAft>
              <a:buFont typeface="Arial" charset="0"/>
              <a:buChar char="•"/>
            </a:pPr>
            <a:r>
              <a:rPr lang="en-US" sz="2800"/>
              <a:t>Worn 2-5 minutes daily for 7-10 days (7+ measurements, vs 3-4)</a:t>
            </a:r>
          </a:p>
          <a:p>
            <a:pPr marL="285744" indent="-285744">
              <a:spcAft>
                <a:spcPts val="800"/>
              </a:spcAft>
              <a:buFont typeface="Arial" charset="0"/>
              <a:buChar char="•"/>
            </a:pPr>
            <a:r>
              <a:rPr lang="en-US" sz="2800"/>
              <a:t>Electronic data transfer for remote monitoring</a:t>
            </a:r>
          </a:p>
          <a:p>
            <a:pPr marL="285744" indent="-285744">
              <a:spcAft>
                <a:spcPts val="800"/>
              </a:spcAft>
              <a:buFont typeface="Arial" charset="0"/>
              <a:buChar char="•"/>
            </a:pPr>
            <a:r>
              <a:rPr lang="en-US" sz="2800"/>
              <a:t>Battery operated</a:t>
            </a:r>
          </a:p>
          <a:p>
            <a:pPr marL="285744" indent="-285744">
              <a:spcAft>
                <a:spcPts val="800"/>
              </a:spcAft>
              <a:buFont typeface="Arial" charset="0"/>
              <a:buChar char="•"/>
            </a:pPr>
            <a:r>
              <a:rPr lang="en-US" sz="2800"/>
              <a:t>Primary focus is kidney dosimetry</a:t>
            </a:r>
          </a:p>
          <a:p>
            <a:pPr marL="285744" indent="-285744">
              <a:spcAft>
                <a:spcPts val="800"/>
              </a:spcAft>
              <a:buFont typeface="Arial" charset="0"/>
              <a:buChar char="•"/>
            </a:pPr>
            <a:r>
              <a:rPr lang="en-US" sz="2800" baseline="30000"/>
              <a:t>177</a:t>
            </a:r>
            <a:r>
              <a:rPr lang="en-US" sz="2800"/>
              <a:t>Lu PSMA-617, Pluvicto (kidney is also one of the primary OAR)</a:t>
            </a:r>
          </a:p>
        </p:txBody>
      </p:sp>
    </p:spTree>
    <p:extLst>
      <p:ext uri="{BB962C8B-B14F-4D97-AF65-F5344CB8AC3E}">
        <p14:creationId xmlns:p14="http://schemas.microsoft.com/office/powerpoint/2010/main" val="269954333"/>
      </p:ext>
    </p:extLst>
  </p:cSld>
  <p:clrMapOvr>
    <a:masterClrMapping/>
  </p:clrMapOvr>
  <mc:AlternateContent xmlns:mc="http://schemas.openxmlformats.org/markup-compatibility/2006" xmlns:p14="http://schemas.microsoft.com/office/powerpoint/2010/main">
    <mc:Choice Requires="p14">
      <p:transition spd="slow" p14:dur="2000" advTm="110441"/>
    </mc:Choice>
    <mc:Fallback xmlns="">
      <p:transition spd="slow" advTm="11044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1B1D514388CB41A0EEF7AB490ED85B" ma:contentTypeVersion="13" ma:contentTypeDescription="Create a new document." ma:contentTypeScope="" ma:versionID="047d1897b1a0386dc36a16577f0b1ec5">
  <xsd:schema xmlns:xsd="http://www.w3.org/2001/XMLSchema" xmlns:xs="http://www.w3.org/2001/XMLSchema" xmlns:p="http://schemas.microsoft.com/office/2006/metadata/properties" xmlns:ns3="dcff909e-542d-4672-8557-4ef8d9009dce" xmlns:ns4="426b74de-0581-4e94-90c0-1abf6215444e" targetNamespace="http://schemas.microsoft.com/office/2006/metadata/properties" ma:root="true" ma:fieldsID="d7943643e863c9a3411b9508095f4bfb" ns3:_="" ns4:_="">
    <xsd:import namespace="dcff909e-542d-4672-8557-4ef8d9009dce"/>
    <xsd:import namespace="426b74de-0581-4e94-90c0-1abf6215444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ff909e-542d-4672-8557-4ef8d9009d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6b74de-0581-4e94-90c0-1abf6215444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26b74de-0581-4e94-90c0-1abf6215444e" xsi:nil="true"/>
  </documentManagement>
</p:properties>
</file>

<file path=customXml/itemProps1.xml><?xml version="1.0" encoding="utf-8"?>
<ds:datastoreItem xmlns:ds="http://schemas.openxmlformats.org/officeDocument/2006/customXml" ds:itemID="{CBA7A711-0FDD-46D2-B647-90B24BFAE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ff909e-542d-4672-8557-4ef8d9009dce"/>
    <ds:schemaRef ds:uri="426b74de-0581-4e94-90c0-1abf621544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3D8C39-BDF2-430D-883C-682A31A90B24}">
  <ds:schemaRefs>
    <ds:schemaRef ds:uri="http://schemas.microsoft.com/sharepoint/v3/contenttype/forms"/>
  </ds:schemaRefs>
</ds:datastoreItem>
</file>

<file path=customXml/itemProps3.xml><?xml version="1.0" encoding="utf-8"?>
<ds:datastoreItem xmlns:ds="http://schemas.openxmlformats.org/officeDocument/2006/customXml" ds:itemID="{38D29A2D-7BD8-4E3F-AE18-737B9F63A3F1}">
  <ds:schemaRefs>
    <ds:schemaRef ds:uri="http://schemas.microsoft.com/office/2006/metadata/properties"/>
    <ds:schemaRef ds:uri="dcff909e-542d-4672-8557-4ef8d9009dce"/>
    <ds:schemaRef ds:uri="http://www.w3.org/XML/1998/namespace"/>
    <ds:schemaRef ds:uri="http://purl.org/dc/terms/"/>
    <ds:schemaRef ds:uri="http://schemas.microsoft.com/office/2006/documentManagement/types"/>
    <ds:schemaRef ds:uri="426b74de-0581-4e94-90c0-1abf6215444e"/>
    <ds:schemaRef ds:uri="http://purl.org/dc/dcmitype/"/>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18390</TotalTime>
  <Words>2992</Words>
  <Application>Microsoft Office PowerPoint</Application>
  <PresentationFormat>Widescreen</PresentationFormat>
  <Paragraphs>224</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Malgun Gothic</vt:lpstr>
      <vt:lpstr>ＭＳ 明朝</vt:lpstr>
      <vt:lpstr>Adobe Hebrew</vt:lpstr>
      <vt:lpstr>Arial</vt:lpstr>
      <vt:lpstr>Calibri</vt:lpstr>
      <vt:lpstr>Calibri Light</vt:lpstr>
      <vt:lpstr>Calisto MT</vt:lpstr>
      <vt:lpstr>Helvetica</vt:lpstr>
      <vt:lpstr>Times</vt:lpstr>
      <vt:lpstr>Office Theme</vt:lpstr>
      <vt:lpstr>Wearable Detectors in Nuclear Medicine</vt:lpstr>
      <vt:lpstr>Disclosures</vt:lpstr>
      <vt:lpstr>Wearable Detectors in Nuclear Medicine</vt:lpstr>
      <vt:lpstr>Examples of Wearable Detectors in Nuclear Medicine</vt:lpstr>
      <vt:lpstr>Ambulatory PET</vt:lpstr>
      <vt:lpstr>I-131 Thyroid Radiotherapy</vt:lpstr>
      <vt:lpstr>PowerPoint Presentation</vt:lpstr>
      <vt:lpstr>PowerPoint Presentation</vt:lpstr>
      <vt:lpstr>PowerPoint Presentation</vt:lpstr>
      <vt:lpstr>PowerPoint Presentation</vt:lpstr>
      <vt:lpstr>Initial PRRT Device Experimental Results</vt:lpstr>
      <vt:lpstr>Personalized Remote Radiation Tracking Precision Organ Dosimetry Device (PRRT PODD)</vt:lpstr>
      <vt:lpstr>Wearable Technologies for Nuclear Medicine: Areas for National Laboratory Collaborations</vt:lpstr>
      <vt:lpstr>Acknowledgements and References</vt:lpstr>
      <vt:lpstr>nPEPI Implementation: Using Portal PET Imaging for Intensity Modulated Neutron Therapy QA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Olga Dogadina</dc:creator>
  <cp:lastModifiedBy>Stephanie Tysor</cp:lastModifiedBy>
  <cp:revision>91</cp:revision>
  <dcterms:created xsi:type="dcterms:W3CDTF">2022-01-05T12:02:26Z</dcterms:created>
  <dcterms:modified xsi:type="dcterms:W3CDTF">2023-03-16T09:07:35Z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0x010100C41B1D514388CB41A0EEF7AB490ED85B</vt:lpwstr>
  </property>
</Properties>
</file>