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704" r:id="rId2"/>
    <p:sldMasterId id="2147483718" r:id="rId3"/>
    <p:sldMasterId id="2147483720" r:id="rId4"/>
    <p:sldMasterId id="2147483714" r:id="rId5"/>
    <p:sldMasterId id="2147483722" r:id="rId6"/>
  </p:sldMasterIdLst>
  <p:notesMasterIdLst>
    <p:notesMasterId r:id="rId27"/>
  </p:notesMasterIdLst>
  <p:handoutMasterIdLst>
    <p:handoutMasterId r:id="rId28"/>
  </p:handoutMasterIdLst>
  <p:sldIdLst>
    <p:sldId id="673" r:id="rId7"/>
    <p:sldId id="706" r:id="rId8"/>
    <p:sldId id="682" r:id="rId9"/>
    <p:sldId id="710" r:id="rId10"/>
    <p:sldId id="683" r:id="rId11"/>
    <p:sldId id="674" r:id="rId12"/>
    <p:sldId id="680" r:id="rId13"/>
    <p:sldId id="687" r:id="rId14"/>
    <p:sldId id="697" r:id="rId15"/>
    <p:sldId id="712" r:id="rId16"/>
    <p:sldId id="696" r:id="rId17"/>
    <p:sldId id="707" r:id="rId18"/>
    <p:sldId id="708" r:id="rId19"/>
    <p:sldId id="716" r:id="rId20"/>
    <p:sldId id="718" r:id="rId21"/>
    <p:sldId id="714" r:id="rId22"/>
    <p:sldId id="709" r:id="rId23"/>
    <p:sldId id="715" r:id="rId24"/>
    <p:sldId id="614" r:id="rId25"/>
    <p:sldId id="713" r:id="rId26"/>
  </p:sldIdLst>
  <p:sldSz cx="17340263" cy="9753600"/>
  <p:notesSz cx="6858000" cy="9144000"/>
  <p:defaultTextStyle>
    <a:lvl1pPr algn="ctr" defTabSz="584200">
      <a:defRPr sz="3600">
        <a:latin typeface="Helvetica Light"/>
        <a:ea typeface="Helvetica Light"/>
        <a:cs typeface="Helvetica Light"/>
        <a:sym typeface="Helvetica Light"/>
      </a:defRPr>
    </a:lvl1pPr>
    <a:lvl2pPr indent="228600" algn="ctr" defTabSz="584200">
      <a:defRPr sz="3600">
        <a:latin typeface="Helvetica Light"/>
        <a:ea typeface="Helvetica Light"/>
        <a:cs typeface="Helvetica Light"/>
        <a:sym typeface="Helvetica Light"/>
      </a:defRPr>
    </a:lvl2pPr>
    <a:lvl3pPr indent="457200" algn="ctr" defTabSz="584200">
      <a:defRPr sz="3600">
        <a:latin typeface="Helvetica Light"/>
        <a:ea typeface="Helvetica Light"/>
        <a:cs typeface="Helvetica Light"/>
        <a:sym typeface="Helvetica Light"/>
      </a:defRPr>
    </a:lvl3pPr>
    <a:lvl4pPr indent="685800" algn="ctr" defTabSz="584200">
      <a:defRPr sz="3600">
        <a:latin typeface="Helvetica Light"/>
        <a:ea typeface="Helvetica Light"/>
        <a:cs typeface="Helvetica Light"/>
        <a:sym typeface="Helvetica Light"/>
      </a:defRPr>
    </a:lvl4pPr>
    <a:lvl5pPr indent="914400" algn="ctr" defTabSz="584200">
      <a:defRPr sz="3600">
        <a:latin typeface="Helvetica Light"/>
        <a:ea typeface="Helvetica Light"/>
        <a:cs typeface="Helvetica Light"/>
        <a:sym typeface="Helvetica Light"/>
      </a:defRPr>
    </a:lvl5pPr>
    <a:lvl6pPr indent="1143000" algn="ctr" defTabSz="584200">
      <a:defRPr sz="3600">
        <a:latin typeface="Helvetica Light"/>
        <a:ea typeface="Helvetica Light"/>
        <a:cs typeface="Helvetica Light"/>
        <a:sym typeface="Helvetica Light"/>
      </a:defRPr>
    </a:lvl6pPr>
    <a:lvl7pPr indent="1371600" algn="ctr" defTabSz="584200">
      <a:defRPr sz="3600">
        <a:latin typeface="Helvetica Light"/>
        <a:ea typeface="Helvetica Light"/>
        <a:cs typeface="Helvetica Light"/>
        <a:sym typeface="Helvetica Light"/>
      </a:defRPr>
    </a:lvl7pPr>
    <a:lvl8pPr indent="1600200" algn="ctr" defTabSz="584200">
      <a:defRPr sz="3600">
        <a:latin typeface="Helvetica Light"/>
        <a:ea typeface="Helvetica Light"/>
        <a:cs typeface="Helvetica Light"/>
        <a:sym typeface="Helvetica Light"/>
      </a:defRPr>
    </a:lvl8pPr>
    <a:lvl9pPr indent="1828800" algn="ctr" defTabSz="584200">
      <a:defRPr sz="3600">
        <a:latin typeface="Helvetica Light"/>
        <a:ea typeface="Helvetica Light"/>
        <a:cs typeface="Helvetica Light"/>
        <a:sym typeface="Helvetica Light"/>
      </a:defRPr>
    </a:lvl9pPr>
  </p:defaultTextStyle>
  <p:extLst>
    <p:ext uri="{EFAFB233-063F-42B5-8137-9DF3F51BA10A}">
      <p15:sldGuideLst xmlns:p15="http://schemas.microsoft.com/office/powerpoint/2012/main">
        <p15:guide id="2" pos="5822" userDrawn="1">
          <p15:clr>
            <a:srgbClr val="A4A3A4"/>
          </p15:clr>
        </p15:guide>
        <p15:guide id="6" pos="2390" userDrawn="1">
          <p15:clr>
            <a:srgbClr val="A4A3A4"/>
          </p15:clr>
        </p15:guide>
        <p15:guide id="7" pos="1478" userDrawn="1">
          <p15:clr>
            <a:srgbClr val="A4A3A4"/>
          </p15:clr>
        </p15:guide>
        <p15:guide id="9" orient="horz" pos="2160" userDrawn="1">
          <p15:clr>
            <a:srgbClr val="A4A3A4"/>
          </p15:clr>
        </p15:guide>
        <p15:guide id="10" orient="horz" pos="50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ie Roncali" initials="ER" lastIdx="1" clrIdx="0">
    <p:extLst>
      <p:ext uri="{19B8F6BF-5375-455C-9EA6-DF929625EA0E}">
        <p15:presenceInfo xmlns:p15="http://schemas.microsoft.com/office/powerpoint/2012/main" userId="244e6564dd318de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0066"/>
    <a:srgbClr val="000000"/>
    <a:srgbClr val="3C3C3C"/>
    <a:srgbClr val="FFFFFF"/>
    <a:srgbClr val="646464"/>
    <a:srgbClr val="606060"/>
    <a:srgbClr val="3F3F3F"/>
    <a:srgbClr val="5C5C5C"/>
    <a:srgbClr val="414141"/>
    <a:srgbClr val="5E5E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00" autoAdjust="0"/>
    <p:restoredTop sz="69956" autoAdjust="0"/>
  </p:normalViewPr>
  <p:slideViewPr>
    <p:cSldViewPr snapToGrid="0" snapToObjects="1">
      <p:cViewPr varScale="1">
        <p:scale>
          <a:sx n="40" d="100"/>
          <a:sy n="40" d="100"/>
        </p:scale>
        <p:origin x="54" y="228"/>
      </p:cViewPr>
      <p:guideLst>
        <p:guide pos="5822"/>
        <p:guide pos="2390"/>
        <p:guide pos="1478"/>
        <p:guide orient="horz" pos="2160"/>
        <p:guide orient="horz" pos="5064"/>
      </p:guideLst>
    </p:cSldViewPr>
  </p:slideViewPr>
  <p:notesTextViewPr>
    <p:cViewPr>
      <p:scale>
        <a:sx n="125" d="100"/>
        <a:sy n="125" d="100"/>
      </p:scale>
      <p:origin x="0" y="0"/>
    </p:cViewPr>
  </p:notesTextViewPr>
  <p:notesViewPr>
    <p:cSldViewPr snapToGrid="0" snapToObjects="1" showGuides="1">
      <p:cViewPr varScale="1">
        <p:scale>
          <a:sx n="63" d="100"/>
          <a:sy n="63" d="100"/>
        </p:scale>
        <p:origin x="3134" y="53"/>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23491A-7A9D-4209-927D-ADE0266171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910738-2D70-410E-8A90-3F00828104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E09603-A201-4A61-87EA-F2E7443F79DB}" type="datetimeFigureOut">
              <a:rPr lang="en-US" smtClean="0"/>
              <a:t>3/16/2023</a:t>
            </a:fld>
            <a:endParaRPr lang="en-US"/>
          </a:p>
        </p:txBody>
      </p:sp>
      <p:sp>
        <p:nvSpPr>
          <p:cNvPr id="4" name="Footer Placeholder 3">
            <a:extLst>
              <a:ext uri="{FF2B5EF4-FFF2-40B4-BE49-F238E27FC236}">
                <a16:creationId xmlns:a16="http://schemas.microsoft.com/office/drawing/2014/main" id="{24B86B54-3BA8-4E1E-B0D8-1843B48123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611276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8T00:10:14.893"/>
    </inkml:context>
    <inkml:brush xml:id="br0">
      <inkml:brushProperty name="width" value="0.2" units="cm"/>
      <inkml:brushProperty name="height" value="0.2" units="cm"/>
      <inkml:brushProperty name="color" value="#FF0066"/>
    </inkml:brush>
  </inkml:definitions>
  <inkml:trace contextRef="#ctx0" brushRef="#br0">2000 1042 455 0 0,'0'0'7734'0'0,"0"3"-7314"0"0,-2 14 914 0 0,1-16-1273 0 0,-1 1-1 0 0,1 0 1 0 0,0-1-1 0 0,-1 1 1 0 0,1-1-1 0 0,-1 0 1 0 0,0 0-1 0 0,1 1 1 0 0,-1-1-1 0 0,0 0 1 0 0,0 0-1 0 0,0 0 1 0 0,0-1-1 0 0,0 1 1 0 0,-3 0-1 0 0,-13 6 452 0 0,18-7-480 0 0,-1-1-1 0 0,0 1 0 0 0,1-1 0 0 0,-1 1 0 0 0,0 0 0 0 0,1-1 1 0 0,-1 1-1 0 0,1-1 0 0 0,-1 1 0 0 0,1-1 0 0 0,-1 1 1 0 0,1-1-1 0 0,-1 0 0 0 0,0 0 0 0 0,1 1 13 0 0,-4-3 38 0 0,0 1 1 0 0,-1-1-1 0 0,1 1 0 0 0,-1 0 0 0 0,0 1 0 0 0,1-1 0 0 0,-1 1 0 0 0,0 0 0 0 0,0 0 0 0 0,0 0 0 0 0,0 1 1 0 0,1 0-1 0 0,-8 0 0 0 0,-16-2 343 0 0,10 0-156 0 0,0 1-1 0 0,0 0 1 0 0,0 1 0 0 0,0 1 0 0 0,0 1 0 0 0,-31 7-1 0 0,15-3-33 0 0,-13 4 66 0 0,40-8-246 0 0,0-1 0 0 0,0 0 1 0 0,-1-1-1 0 0,1 1 0 0 0,0-1 0 0 0,-8-2 0 0 0,-26 2 199 0 0,-121 15 618 0 0,134-12-737 0 0,-49 6 106 0 0,29-2-28 0 0,-56 0 0 0 0,-31 4 33 0 0,91-7-78 0 0,-79-1 1 0 0,76-4-74 0 0,-39-2 169 0 0,-104-18 0 0 0,173 19-214 0 0,0-1 0 0 0,1 0 0 0 0,0-2 0 0 0,-1 0 0 0 0,2 0 0 0 0,-18-10 0 0 0,25 12-26 0 0,0-1 1 0 0,0 1 0 0 0,-12-3 0 0 0,12 4-5 0 0,1 0 0 0 0,0-1 0 0 0,0 1 1 0 0,-13-8-1 0 0,-13-10 38 0 0,21 13-15 0 0,1 1 1 0 0,0-2 0 0 0,0 1-1 0 0,0-2 1 0 0,-10-10 0 0 0,6 3 35 0 0,0 0 0 0 0,2-1 0 0 0,0 0 0 0 0,1-1 0 0 0,-19-38 0 0 0,25 39-12 0 0,1 0 0 0 0,0 0 1 0 0,2-1-1 0 0,0 0 0 0 0,-1-26 0 0 0,4 27-40 0 0,2-1 1 0 0,0 1 0 0 0,1-1-1 0 0,1 1 1 0 0,12-32-1 0 0,-12 34-15 0 0,3-4 22 0 0,13-24 0 0 0,-5 9 25 0 0,-6 16-28 0 0,0 0 1 0 0,1 1 0 0 0,1 0-1 0 0,1 1 1 0 0,19-22-1 0 0,77-67 99 0 0,-104 101-132 0 0,25-20 48 0 0,55-35-1 0 0,-70 51-36 0 0,1 1 0 0 0,-1 0-1 0 0,2 1 1 0 0,17-5 0 0 0,14-5 0 0 0,-15 5-24 0 0,1 1 0 0 0,57-10 0 0 0,70 0-58 0 0,-67 10 55 0 0,-49 5 7 0 0,1 1 1 0 0,0 2-1 0 0,-1 2 1 0 0,1 3-1 0 0,88 15 0 0 0,-43-4 1 0 0,3 2-44 0 0,-60-8 54 0 0,-1 1 0 0 0,0 1 0 0 0,0 2 0 0 0,31 18 0 0 0,-22-9 6 0 0,66 40-76 0 0,-9 1 48 0 0,-60-40 12 0 0,-1 1-1 0 0,-2 2 1 0 0,54 48-1 0 0,-45-30 15 0 0,73 79-84 0 0,-105-107 73 0 0,-1 0-1 0 0,-1 1 1 0 0,0 0 0 0 0,0 0-1 0 0,-2 1 1 0 0,12 34-1 0 0,-15-35 8 0 0,0 1 0 0 0,-2 0 0 0 0,0 0 0 0 0,1 27 0 0 0,-4-34 0 0 0,0 1 0 0 0,-1-1 0 0 0,-1 0 0 0 0,0 0 0 0 0,0 0 0 0 0,-1 0 0 0 0,0-1 0 0 0,0 1 0 0 0,-6 10 0 0 0,4-12-2 0 0,1-1 0 0 0,-2 1 0 0 0,1-1 0 0 0,-1 0 0 0 0,0-1 0 0 0,0 1 0 0 0,-1-1 0 0 0,1 0 0 0 0,-1-1 0 0 0,-16 10 0 0 0,-5 0-19 0 0,-52 20 0 0 0,79-35 21 0 0,-214 68-277 0 0,145-49-62 0 0,-8 1-925 0 0,-2-2-3452 0 0,-1-5-1640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8T00:10:18.160"/>
    </inkml:context>
    <inkml:brush xml:id="br0">
      <inkml:brushProperty name="width" value="0.2" units="cm"/>
      <inkml:brushProperty name="height" value="0.2" units="cm"/>
      <inkml:brushProperty name="color" value="#FF0066"/>
    </inkml:brush>
  </inkml:definitions>
  <inkml:trace contextRef="#ctx0" brushRef="#br0">292 246 5439 0 0,'0'0'3634'0'0,"-3"-1"-3214"0"0,-32-7 757 0 0,34 8-1142 0 0,0-1-1 0 0,0 1 1 0 0,0 0 0 0 0,0 0 0 0 0,0 0-1 0 0,0 0 1 0 0,0 0 0 0 0,0 0-1 0 0,0 0 1 0 0,0 0 0 0 0,0 0 0 0 0,0 1-1 0 0,0-1 1 0 0,0 0 0 0 0,0 0 0 0 0,0 1-1 0 0,-1 0 1 0 0,-1 0 77 0 0,-4 2 8 0 0,-1-1-1 0 0,1 1 0 0 0,0 0 0 0 0,0 1 0 0 0,0 0 1 0 0,1 0-1 0 0,-1 1 0 0 0,1-1 0 0 0,-9 10 0 0 0,-1 1 61 0 0,0 2 0 0 0,1 0 0 0 0,1 1 0 0 0,1 0 0 0 0,1 1 0 0 0,0 0 0 0 0,-10 25 0 0 0,18-34-85 0 0,0 0 0 0 0,0 1-1 0 0,1-1 1 0 0,1 1-1 0 0,-3 22 1 0 0,1-8 89 0 0,-5 110 440 0 0,11-92-232 0 0,10 60 0 0 0,-4-44-200 0 0,-7-52-162 0 0,1 0-1 0 0,0 1 1 0 0,0-1-1 0 0,6 13 1 0 0,-1 0 41 0 0,1 3 145 0 0,18 38 0 0 0,-21-52-109 0 0,1 1 0 0 0,0-1 0 0 0,1 0 0 0 0,0 0 0 0 0,0-1 0 0 0,13 12 0 0 0,-8-9-2 0 0,-8-6-53 0 0,1 0-1 0 0,0-1 1 0 0,1 0-1 0 0,-1 1 0 0 0,1-2 1 0 0,-1 1-1 0 0,1-1 1 0 0,12 5-1 0 0,61 18 285 0 0,-70-22-280 0 0,1 0 0 0 0,-1 0-1 0 0,15 10 1 0 0,19 8 275 0 0,59 16 167 0 0,-87-33-458 0 0,0 0-1 0 0,19 3 1 0 0,-14-4-27 0 0,5 1 37 0 0,2 0 0 0 0,28 0 0 0 0,-29-3-2 0 0,-1 0 77 0 0,42-3 0 0 0,-48 0-62 0 0,28 3 0 0 0,-5-1 30 0 0,6 3-6 0 0,-32-2-49 0 0,25-1 0 0 0,31 0 50 0 0,-50 1-60 0 0,-1-2-1 0 0,1-1 1 0 0,26-3-1 0 0,-23 0 7 0 0,45 1 0 0 0,-6 0-11 0 0,-9 0 76 0 0,-33 2-53 0 0,1 0-1 0 0,29-7 1 0 0,66-23 146 0 0,-85 20-154 0 0,-14 5-12 0 0,32-14-1 0 0,-15 2 31 0 0,-19 11-46 0 0,-1-1-1 0 0,0 0 1 0 0,0-2-1 0 0,-1 0 1 0 0,21-17 0 0 0,-13 7 0 0 0,-15 14 1 0 0,-1-1-1 0 0,1 0 1 0 0,-1 0 0 0 0,6-9 0 0 0,8-18 56 0 0,-1-1 0 0 0,27-66 0 0 0,-41 88-50 0 0,0-3 8 0 0,-1 0 0 0 0,0 0 1 0 0,-1 0-1 0 0,-1 0 0 0 0,0-1 0 0 0,0-20 0 0 0,-3 10-17 0 0,0 0 0 0 0,-2 0 0 0 0,-6-30 0 0 0,3 33-8 0 0,-1 1 0 0 0,-1 0 0 0 0,-1 1 0 0 0,-13-26 0 0 0,13 34 0 0 0,0 1 1 0 0,0 0-1 0 0,-2 0 0 0 0,-19-21 0 0 0,6 10-8 0 0,-33-24 0 0 0,13 17-41 0 0,-2 2 0 0 0,-88-43-1 0 0,57 33-6 0 0,23 12 5 0 0,0 2-1 0 0,-2 2 0 0 0,-1 2 0 0 0,0 3 0 0 0,-2 3 1 0 0,-117-17-1 0 0,150 30-4 0 0,-34-5-115 0 0,0 3 1 0 0,-67 5-1 0 0,-53 20-913 0 0,171-20 1070 0 0,-166 22-5964 0 0,81 0-13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8T00:10:23.192"/>
    </inkml:context>
    <inkml:brush xml:id="br0">
      <inkml:brushProperty name="width" value="0.2" units="cm"/>
      <inkml:brushProperty name="height" value="0.2" units="cm"/>
      <inkml:brushProperty name="color" value="#FF0066"/>
    </inkml:brush>
  </inkml:definitions>
  <inkml:trace contextRef="#ctx0" brushRef="#br0">2141 891 1839 0 0,'-3'0'134'0'0,"-35"-3"1076"0"0,26 1-333 0 0,-1 1 1 0 0,1 1-1 0 0,-17 1 1 0 0,-9 3-40 0 0,11-1-200 0 0,-31 8 0 0 0,47-9-505 0 0,-14 5 198 0 0,-1-1-1 0 0,0-1 0 0 0,1-1 0 0 0,-44 0 0 0 0,-71-6 773 0 0,1-2-422 0 0,-41 4-169 0 0,146 0-343 0 0,-42 6 1 0 0,2 0 75 0 0,-13-1-1 0 0,-86 0-16 0 0,116-5-118 0 0,33 1-5 0 0,-28-3 0 0 0,-52-3 172 0 0,49 3-98 0 0,9-2 103 0 0,-78-17 0 0 0,101 14-32 0 0,-27-10 0 0 0,-6-3 166 0 0,47 17-335 0 0,0 0 0 0 0,0-1 0 0 0,0 0 0 0 0,0-1 0 0 0,1 0 0 0 0,-15-11 0 0 0,-39-42 398 0 0,8 8-45 0 0,52 48-422 0 0,0 1 1 0 0,0-1-1 0 0,0 0 0 0 0,0-1 0 0 0,1 1 0 0 0,-1 0 0 0 0,1 0 1 0 0,0-1-1 0 0,-2-2 0 0 0,-2-5 21 0 0,3 6-23 0 0,-1 0 0 0 0,1-1-1 0 0,0 1 1 0 0,0-1 0 0 0,0 1 0 0 0,1-1 0 0 0,-1 0-1 0 0,1 0 1 0 0,0 0 0 0 0,1 0 0 0 0,-1 0 0 0 0,1 0 0 0 0,0 0-1 0 0,0 0 1 0 0,1 0 0 0 0,-1 1 0 0 0,1-1 0 0 0,2-8 0 0 0,7-21 124 0 0,2 0 1 0 0,1 0 0 0 0,2 1 0 0 0,26-45 0 0 0,-33 68-95 0 0,0-1 0 0 0,1 1 0 0 0,0 0 0 0 0,1 1 0 0 0,12-9 0 0 0,3-5 6 0 0,-2 2-16 0 0,1 0 0 0 0,0 2 0 0 0,2 1 0 0 0,0 1 0 0 0,1 1 0 0 0,33-15 0 0 0,-7 11-30 0 0,0 2 0 0 0,1 2 0 0 0,68-10-1 0 0,168-9 13 0 0,-176 21 20 0 0,18-1-11 0 0,-11 16-21 0 0,-19 0 0 0 0,-56 0 0 0 0,-1 2 0 0 0,61 12 0 0 0,-30-4 0 0 0,144 36-46 0 0,-102-18 28 0 0,-73-18 4 0 0,0 3-1 0 0,0 1 1 0 0,-2 3 0 0 0,47 25-1 0 0,-65-28 12 0 0,1 2-1 0 0,36 31 0 0 0,-38-28-38 0 0,-17-14 38 0 0,-1-1 1 0 0,1 1-1 0 0,-1 1 1 0 0,-1-1-1 0 0,8 11 1 0 0,3 8-50 0 0,-14-18 54 0 0,0 1-3 0 0,5 15 2 0 0,-3 0-10 0 0,-4-15 7 0 0,0 0 0 0 0,-1 0 1 0 0,0 0-1 0 0,-1-1 0 0 0,0 1 1 0 0,0 0-1 0 0,0-1 0 0 0,-1 1 1 0 0,0-1-1 0 0,-1 0 0 0 0,1 0 1 0 0,-1 0-1 0 0,-1-1 0 0 0,1 1 1 0 0,-1-1-1 0 0,-1 0 0 0 0,1 0 1 0 0,-1-1-1 0 0,0 0 0 0 0,0 0 1 0 0,0 0-1 0 0,-1 0 0 0 0,-7 3 1 0 0,-43 20 5 0 0,-2-3 0 0 0,-69 20 1 0 0,110-39-4 0 0,-16 7-56 0 0,-58 32 0 0 0,10-4-130 0 0,20-13-153 0 0,2 0-1036 0 0,18-11-2846 0 0,1-4-1242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8T00:10:47.298"/>
    </inkml:context>
    <inkml:brush xml:id="br0">
      <inkml:brushProperty name="width" value="0.2" units="cm"/>
      <inkml:brushProperty name="height" value="0.2" units="cm"/>
      <inkml:brushProperty name="color" value="#FF0066"/>
    </inkml:brush>
  </inkml:definitions>
  <inkml:trace contextRef="#ctx0" brushRef="#br0">2305 892 1375 0 0,'0'0'4438'0'0,"1"-2"-4068"0"0,1-25 1340 0 0,-1 25-1357 0 0,0-1 147 0 0,-1 0-1 0 0,1 1 1 0 0,0-1-1 0 0,-1 0 1 0 0,1 1-1 0 0,-1-1 1 0 0,0 0-1 0 0,0-3 1 0 0,-4 7-419 0 0,-11 4 90 0 0,-28 13-1 0 0,9-3-31 0 0,-4-3 146 0 0,29-10-185 0 0,1 0-1 0 0,-15 7 1 0 0,-6 5 332 0 0,10-5-222 0 0,-1 0 0 0 0,-20 6 1 0 0,13-6 44 0 0,-28 14 0 0 0,33-13-158 0 0,-1 0 0 0 0,-30 7 0 0 0,15-10-22 0 0,0-1 0 0 0,-1-2 0 0 0,1-1-1 0 0,-46-3 1 0 0,-155-26 599 0 0,-41-8-271 0 0,152 14-348 0 0,26 3-46 0 0,-36-10 81 0 0,36 5-52 0 0,-18-3 72 0 0,46 9-20 0 0,46 8-71 0 0,-44-16 1 0 0,31 8 18 0 0,22 8 4 0 0,-30-16 0 0 0,2 0 24 0 0,33 18-20 0 0,0-2 1 0 0,0 0 0 0 0,1 0-1 0 0,0-1 1 0 0,1-1 0 0 0,0 0-1 0 0,0-1 1 0 0,1 0 0 0 0,-19-25-1 0 0,26 30-9 0 0,1 0 0 0 0,-1 0 0 0 0,1 0 0 0 0,0-1-1 0 0,1 1 1 0 0,-1-1 0 0 0,1 1 0 0 0,1-1 0 0 0,-1 0-1 0 0,1 0 1 0 0,1 0 0 0 0,-1-9 0 0 0,1 12 10 0 0,1-1 1 0 0,0 0 0 0 0,0 1-1 0 0,0-1 1 0 0,1 1-1 0 0,-1 0 1 0 0,1-1 0 0 0,0 1-1 0 0,0 0 1 0 0,1 0-1 0 0,2-4 1 0 0,7-9 140 0 0,17-17-1 0 0,-18 21-124 0 0,-6 8-37 0 0,4-7 8 0 0,1 2 0 0 0,0-1 1 0 0,1 1-1 0 0,11-8 1 0 0,4-1 7 0 0,-8 6-18 0 0,0 0 0 0 0,1 1 0 0 0,37-17 0 0 0,-49 26-19 0 0,237-90 118 0 0,-236 90-125 0 0,78-27 62 0 0,143-30 0 0 0,-103 35 2 0 0,70-11 30 0 0,-155 31-92 0 0,68 2 0 0 0,24 2 25 0 0,43 3 14 0 0,-169-2-39 0 0,35 3 14 0 0,-1 1-1 0 0,1 2 0 0 0,62 17 1 0 0,9 14-72 0 0,-2 6 1 0 0,-2 4 0 0 0,142 84-1 0 0,-128-61 42 0 0,13 8-32 0 0,-94-49 48 0 0,68 62 0 0 0,-105-86-4 0 0,0 0 0 0 0,0 1 0 0 0,-1 0 0 0 0,1 0 0 0 0,-1 0 0 0 0,-1 0 0 0 0,1 0 0 0 0,-1 1 0 0 0,0-1 0 0 0,-1 1 0 0 0,0 0 0 0 0,0 0 0 0 0,1 9 0 0 0,-2-11 0 0 0,0 0 1 0 0,0 0-1 0 0,-1 0 1 0 0,0 0-1 0 0,0 0 0 0 0,-1 0 1 0 0,1 0-1 0 0,-1 0 1 0 0,0 0-1 0 0,-1 0 0 0 0,1 0 1 0 0,-1 0-1 0 0,0 0 1 0 0,0-1-1 0 0,0 1 1 0 0,-1-1-1 0 0,1 0 0 0 0,-1 0 1 0 0,-6 7-1 0 0,-2-1-7 0 0,-1 0 1 0 0,0 0-1 0 0,0-2 0 0 0,-1 1 0 0 0,0-2 1 0 0,-1 0-1 0 0,0 0 0 0 0,-15 4 0 0 0,-18 4-109 0 0,-56 10 0 0 0,20-6-191 0 0,13 0 63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8T00:11:21.659"/>
    </inkml:context>
    <inkml:brush xml:id="br0">
      <inkml:brushProperty name="width" value="0.2" units="cm"/>
      <inkml:brushProperty name="height" value="0.2" units="cm"/>
      <inkml:brushProperty name="color" value="#FF0066"/>
    </inkml:brush>
  </inkml:definitions>
  <inkml:trace contextRef="#ctx0" brushRef="#br0">311 78 4399 0 0,'0'0'200'0'0,"-2"0"-8"0"0,-10-4 779 0 0,-13 1 2674 0 0,25 3-3623 0 0,0-1 0 0 0,0 1-1 0 0,0-1 1 0 0,0 1-1 0 0,0 0 1 0 0,1-1 0 0 0,-1 1-1 0 0,0 0 1 0 0,0-1-1 0 0,0 1 1 0 0,0-1 0 0 0,1 1-1 0 0,-1 0 1 0 0,0-1-1 0 0,0 1 1 0 0,1 0 0 0 0,-1 0-1 0 0,0-1 1 0 0,1 1-1 0 0,-1 0 1 0 0,0-1 0 0 0,1 1-1 0 0,-1 0 1 0 0,0 0-1 0 0,1 0 1 0 0,0-1-2 0 0,-1 1 1 0 0,0 0-1 0 0,1 0 0 0 0,-1 0 0 0 0,0-1 0 0 0,1 1 1 0 0,-1 0-1 0 0,0 0 0 0 0,1-1 0 0 0,-1 1 1 0 0,0 0-1 0 0,0-1 0 0 0,1 1 0 0 0,-1 0 1 0 0,0-1-1 0 0,0 1 0 0 0,0 0 0 0 0,1-1 1 0 0,-1 1-1 0 0,0-1 0 0 0,0 1 0 0 0,0 0 1 0 0,0-1-1 0 0,0 1 0 0 0,0-1 0 0 0,4-1 332 0 0,2-1-234 0 0,4-2 224 0 0,0 0 0 0 0,19-6 0 0 0,-11 8-73 0 0,0 1-1 0 0,35 1 1 0 0,-38 1-129 0 0,28 2 129 0 0,-29 0-174 0 0,0-1-1 0 0,0-1 1 0 0,16-2 0 0 0,-7 0 79 0 0,24 1 1 0 0,13-1 57 0 0,116-1 334 0 0,-13 1-67 0 0,101-12 343 0 0,-247 15-765 0 0,0 0 0 0 0,24 6 0 0 0,-22-3 22 0 0,27 2 1 0 0,-19-4-37 0 0,-1 1 0 0 0,0 2 0 0 0,0 0 0 0 0,29 11 0 0 0,22 2-7 0 0,-15-4-59 0 0,-45-9 3 0 0,0 0 0 0 0,0 1 0 0 0,-1 1 0 0 0,0 0 0 0 0,0 1 0 0 0,18 13 0 0 0,-23-13 12 0 0,-1-1 1 0 0,1 0-1 0 0,12 5 0 0 0,-14-8 1 0 0,-1 1 1 0 0,0 0 0 0 0,0 0-1 0 0,0 1 1 0 0,-1 0 0 0 0,8 8-1 0 0,27 28 1 0 0,-36-37 38 0 0,-4-1-43 0 0,16 26 144 0 0,-17-28-129 0 0,1 1 2 0 0,1 0 0 0 0,-1 1 0 0 0,-1 0 0 0 0,1-1 0 0 0,0 1 0 0 0,-1 0 0 0 0,1 4 0 0 0,1 3 252 0 0,0 0 0 0 0,2 18 1 0 0,-5-21-35 0 0,1-4 281 0 0,-1-1-133 0 0,0 6-366 0 0,1-2-309 0 0,-1 0 0 0 0,-1 0 0 0 0,1-1 0 0 0,-1 1 0 0 0,-2 10 0 0 0,-3 3 267 0 0,-4 5 16 0 0,0-1 0 0 0,-12 16 0 0 0,10-21 0 0 0,-14 16 0 0 0,20-29 0 0 0,2-1-3 0 0,-4 6 26 0 0,-1-1-1 0 0,-15 14 0 0 0,-5-1 19 0 0,22-20-28 0 0,-7 5-9 0 0,-1-2 1 0 0,-19 7 0 0 0,-1 0 45 0 0,-18 8 123 0 0,-101 22 0 0 0,110-33-76 0 0,-36 9-50 0 0,60-14-21 0 0,-1-1 1 0 0,0-1-1 0 0,-36 1 0 0 0,1 0 17 0 0,-84 5 81 0 0,62-9-124 0 0,65 0 10 0 0,0 0-1 0 0,1 0 0 0 0,-1-1 1 0 0,0 0-1 0 0,0-1 0 0 0,1-1 1 0 0,-19-6-1 0 0,-28-10 42 0 0,-69-19 31 0 0,58 17 6 0 0,-98-44 0 0 0,132 48-88 0 0,-62-41 0 0 0,34 19 0 0 0,34 19 36 0 0,-46-38-1 0 0,47 35-42 0 0,-12-9 45 0 0,-60-62-1 0 0,91 83-12 0 0,1 0 1 0 0,1-1 0 0 0,0 0-1 0 0,-10-20 1 0 0,17 31-22 0 0,0 0 1 0 0,0 0-1 0 0,1-1 0 0 0,-1 1 1 0 0,1 0-1 0 0,-1-1 0 0 0,1 1 1 0 0,-1-1-1 0 0,1 1 0 0 0,0-1 1 0 0,0 1-1 0 0,0-3 0 0 0,-1-2 7 0 0,0-15 55 0 0,2 14-58 0 0,0 1 0 0 0,0 0-1 0 0,1-1 1 0 0,0 1 0 0 0,0 0 0 0 0,0 0-1 0 0,1 0 1 0 0,0 0 0 0 0,0 1-1 0 0,1-1 1 0 0,-1 1 0 0 0,1 0 0 0 0,0 0-1 0 0,1 0 1 0 0,-1 0 0 0 0,1 1-1 0 0,0 0 1 0 0,9-6 0 0 0,-6 5-47 0 0,1-2-33 0 0,1 1-1 0 0,0 0 1 0 0,1 1 0 0 0,-1 0-1 0 0,1 1 1 0 0,0 0-1 0 0,0 0 1 0 0,1 1 0 0 0,11-1-1 0 0,19 1-1620 0 0,0 2-1 0 0,44 6 0 0 0,-76-5 890 0 0,71 5-4807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3-18T00:11:23.781"/>
    </inkml:context>
    <inkml:brush xml:id="br0">
      <inkml:brushProperty name="width" value="0.2" units="cm"/>
      <inkml:brushProperty name="height" value="0.2" units="cm"/>
      <inkml:brushProperty name="color" value="#FF0066"/>
    </inkml:brush>
  </inkml:definitions>
  <inkml:trace contextRef="#ctx0" brushRef="#br0">561 214 4663 0 0,'0'0'2779'0'0,"1"-3"-2399"0"0,5-25 189 0 0,-6 27-549 0 0,1 0 1 0 0,-1 1-1 0 0,0-1 0 0 0,0 1 0 0 0,0-1 0 0 0,0 1 0 0 0,1-1 0 0 0,-1 1 0 0 0,0-1 0 0 0,0 1 0 0 0,1-1 0 0 0,-1 1 0 0 0,0-1 0 0 0,1 1 0 0 0,-1 0 0 0 0,1-1 1 0 0,-1 1-1 0 0,0 0 0 0 0,1-1 0 0 0,-1 1 0 0 0,1 0 0 0 0,0-1 0 0 0,0 1 46 0 0,1-2 190 0 0,-1 1-219 0 0,0 1 1 0 0,0-1-1 0 0,-1 0 0 0 0,1 1 0 0 0,0-1 0 0 0,0 0 0 0 0,0 0 0 0 0,-1 0 0 0 0,1 0 0 0 0,0 0 0 0 0,0-1 0 0 0,1 0 37 0 0,5-6 358 0 0,1 1 0 0 0,-1 0 0 0 0,17-11 0 0 0,-1 0 41 0 0,-14 12-286 0 0,0 1 0 0 0,0 0-1 0 0,0 0 1 0 0,1 0 0 0 0,-1 2-1 0 0,13-5 1 0 0,7-1 222 0 0,30-8 228 0 0,-31 9-342 0 0,-17 6-189 0 0,0-1-1 0 0,1 1 1 0 0,-1 1 0 0 0,15 0-1 0 0,14 5 83 0 0,1-3-101 0 0,-23 4-44 0 0,16 12-31 0 0,-27-13-14 0 0,10 8 2 0 0,-1 1 0 0 0,-2 2 0 0 0,-2 3 0 0 0,-2 1 0 0 0,-5-6 16 0 0,-1 0 0 0 0,0 0 0 0 0,3 27 0 0 0,-5-26 0 0 0,-1 0 1 0 0,0 0-1 0 0,-2 20 0 0 0,0-9-17 0 0,1-5 1 0 0,-2 12 0 0 0,0-25 0 0 0,-1 0 0 0 0,-7 36 0 0 0,9-36 1 0 0,-10 28 62 0 0,4-20-34 0 0,-1 1 0 0 0,0-2 0 0 0,0 1-1 0 0,-15 17 1 0 0,21-29 49 0 0,-2-1 3 0 0,-53 43 192 0 0,1-8-75 0 0,40-27-176 0 0,-1-1 1 0 0,0 0 0 0 0,0-1-1 0 0,-1-1 1 0 0,-22 6 0 0 0,-98 18 113 0 0,98-23-126 0 0,-168 26 260 0 0,189-32-254 0 0,0 0 1 0 0,-24-2-1 0 0,-9 1 69 0 0,38-1 26 0 0,0 0-1 0 0,-1-1 0 0 0,1 0 1 0 0,0-1-1 0 0,1-1 1 0 0,-1 0-1 0 0,0-1 0 0 0,1 0 1 0 0,-22-11-1 0 0,29 12-80 0 0,0-1 1 0 0,1 1-1 0 0,-1-1 0 0 0,1-1 0 0 0,0 1 0 0 0,0-1 0 0 0,0 0 0 0 0,-6-8 1 0 0,0-4-550 0 0,-14-26-1 0 0,15 25 811 0 0,4 5-262 0 0,0-1 1 0 0,1 0-1 0 0,1 0 0 0 0,1-1 0 0 0,0 1 0 0 0,-2-17 1 0 0,-2-13 29 0 0,3 21-50 0 0,1 0-1 0 0,2 0 0 0 0,0 0 0 0 0,1 0 1 0 0,1 0-1 0 0,2 0 0 0 0,0 0 1 0 0,9-31-1 0 0,-4 32-316 0 0,1 0 0 0 0,1 0 0 0 0,1 1 0 0 0,1 0 0 0 0,19-26 0 0 0,-4 15-933 0 0,4 3-57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3T18:36:52.744"/>
    </inkml:context>
    <inkml:brush xml:id="br0">
      <inkml:brushProperty name="width" value="0.2" units="cm"/>
      <inkml:brushProperty name="height" value="0.2" units="cm"/>
      <inkml:brushProperty name="color" value="#FF0066"/>
    </inkml:brush>
  </inkml:definitions>
  <inkml:trace contextRef="#ctx0" brushRef="#br0">2141 891 1839 0 0,'-3'0'134'0'0,"-35"-3"1076"0"0,26 1-333 0 0,-1 1 1 0 0,1 1-1 0 0,-17 1 1 0 0,-9 3-40 0 0,11-1-200 0 0,-31 8 0 0 0,47-9-505 0 0,-14 5 198 0 0,-1-1-1 0 0,0-1 0 0 0,1-1 0 0 0,-44 0 0 0 0,-71-6 773 0 0,1-2-422 0 0,-41 4-169 0 0,146 0-343 0 0,-42 6 1 0 0,2 0 75 0 0,-13-1-1 0 0,-86 0-16 0 0,116-5-118 0 0,33 1-5 0 0,-28-3 0 0 0,-52-3 172 0 0,49 3-98 0 0,9-2 103 0 0,-78-17 0 0 0,101 14-32 0 0,-27-10 0 0 0,-6-3 166 0 0,47 17-335 0 0,0 0 0 0 0,0-1 0 0 0,0 0 0 0 0,0-1 0 0 0,1 0 0 0 0,-15-11 0 0 0,-39-42 398 0 0,8 8-45 0 0,52 48-422 0 0,0 1 1 0 0,0-1-1 0 0,0 0 0 0 0,0-1 0 0 0,1 1 0 0 0,-1 0 0 0 0,1 0 1 0 0,0-1-1 0 0,-2-2 0 0 0,-2-5 21 0 0,3 6-23 0 0,-1 0 0 0 0,1-1-1 0 0,0 1 1 0 0,0-1 0 0 0,0 1 0 0 0,1-1 0 0 0,-1 0-1 0 0,1 0 1 0 0,0 0 0 0 0,1 0 0 0 0,-1 0 0 0 0,1 0 0 0 0,0 0-1 0 0,0 0 1 0 0,1 0 0 0 0,-1 1 0 0 0,1-1 0 0 0,2-8 0 0 0,7-21 124 0 0,2 0 1 0 0,1 0 0 0 0,2 1 0 0 0,26-45 0 0 0,-33 68-95 0 0,0-1 0 0 0,1 1 0 0 0,0 0 0 0 0,1 1 0 0 0,12-9 0 0 0,3-5 6 0 0,-2 2-16 0 0,1 0 0 0 0,0 2 0 0 0,2 1 0 0 0,0 1 0 0 0,1 1 0 0 0,33-15 0 0 0,-7 11-30 0 0,0 2 0 0 0,1 2 0 0 0,68-10-1 0 0,168-9 13 0 0,-176 21 20 0 0,18-1-11 0 0,-11 16-21 0 0,-19 0 0 0 0,-56 0 0 0 0,-1 2 0 0 0,61 12 0 0 0,-30-4 0 0 0,144 36-46 0 0,-102-18 28 0 0,-73-18 4 0 0,0 3-1 0 0,0 1 1 0 0,-2 3 0 0 0,47 25-1 0 0,-65-28 12 0 0,1 2-1 0 0,36 31 0 0 0,-38-28-38 0 0,-17-14 38 0 0,-1-1 1 0 0,1 1-1 0 0,-1 1 1 0 0,-1-1-1 0 0,8 11 1 0 0,3 8-50 0 0,-14-18 54 0 0,0 1-3 0 0,5 15 2 0 0,-3 0-10 0 0,-4-15 7 0 0,0 0 0 0 0,-1 0 1 0 0,0 0-1 0 0,-1-1 0 0 0,0 1 1 0 0,0 0-1 0 0,0-1 0 0 0,-1 1 1 0 0,0-1-1 0 0,-1 0 0 0 0,1 0 1 0 0,-1 0-1 0 0,-1-1 0 0 0,1 1 1 0 0,-1-1-1 0 0,-1 0 0 0 0,1 0 1 0 0,-1-1-1 0 0,0 0 0 0 0,0 0 1 0 0,0 0-1 0 0,-1 0 0 0 0,-7 3 1 0 0,-43 20 5 0 0,-2-3 0 0 0,-69 20 1 0 0,110-39-4 0 0,-16 7-56 0 0,-58 32 0 0 0,10-4-130 0 0,20-13-153 0 0,2 0-1036 0 0,18-11-2846 0 0,1-4-1242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 name="Shape 74"/>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75" name="Shape 75"/>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928905654"/>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Protein"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Lipid" TargetMode="External"/><Relationship Id="rId5" Type="http://schemas.openxmlformats.org/officeDocument/2006/relationships/hyperlink" Target="https://en.wikipedia.org/wiki/Polysaccharide" TargetMode="External"/><Relationship Id="rId4" Type="http://schemas.openxmlformats.org/officeDocument/2006/relationships/hyperlink" Target="https://en.wikipedia.org/wiki/Peptid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sz="2400" dirty="0"/>
              <a:t>Focus on radio-theranostics and nuclear imaging</a:t>
            </a:r>
          </a:p>
          <a:p>
            <a:endParaRPr lang="en-US" dirty="0"/>
          </a:p>
        </p:txBody>
      </p:sp>
    </p:spTree>
    <p:extLst>
      <p:ext uri="{BB962C8B-B14F-4D97-AF65-F5344CB8AC3E}">
        <p14:creationId xmlns:p14="http://schemas.microsoft.com/office/powerpoint/2010/main" val="3481084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that with Y-90 DOTATATE we have low activities which are also challenging</a:t>
            </a:r>
          </a:p>
        </p:txBody>
      </p:sp>
    </p:spTree>
    <p:extLst>
      <p:ext uri="{BB962C8B-B14F-4D97-AF65-F5344CB8AC3E}">
        <p14:creationId xmlns:p14="http://schemas.microsoft.com/office/powerpoint/2010/main" val="1470218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0000"/>
              </a:lnSpc>
              <a:spcBef>
                <a:spcPts val="2400"/>
              </a:spcBef>
            </a:pPr>
            <a:r>
              <a:rPr lang="en-US" sz="1400" dirty="0"/>
              <a:t>A multidisciplinary challenge</a:t>
            </a:r>
          </a:p>
          <a:p>
            <a:pPr lvl="1">
              <a:lnSpc>
                <a:spcPct val="100000"/>
              </a:lnSpc>
              <a:spcBef>
                <a:spcPts val="2400"/>
              </a:spcBef>
            </a:pPr>
            <a:r>
              <a:rPr lang="en-US" sz="1400" dirty="0"/>
              <a:t>team effort</a:t>
            </a:r>
          </a:p>
          <a:p>
            <a:pPr lvl="1">
              <a:lnSpc>
                <a:spcPct val="100000"/>
              </a:lnSpc>
              <a:spcBef>
                <a:spcPts val="2400"/>
              </a:spcBef>
            </a:pPr>
            <a:endParaRPr lang="en-US" sz="1400" dirty="0"/>
          </a:p>
          <a:p>
            <a:pPr lvl="1">
              <a:lnSpc>
                <a:spcPct val="100000"/>
              </a:lnSpc>
              <a:spcBef>
                <a:spcPts val="2400"/>
              </a:spcBef>
            </a:pPr>
            <a:r>
              <a:rPr lang="en-US" sz="1400" dirty="0"/>
              <a:t>TB PET, app specific PET and  better </a:t>
            </a:r>
            <a:r>
              <a:rPr lang="en-US" sz="1400" dirty="0" err="1"/>
              <a:t>collim</a:t>
            </a:r>
            <a:r>
              <a:rPr lang="en-US" sz="1400" dirty="0"/>
              <a:t>, energy res to reject scatter in SPECT</a:t>
            </a:r>
          </a:p>
          <a:p>
            <a:pPr lvl="1">
              <a:lnSpc>
                <a:spcPct val="100000"/>
              </a:lnSpc>
              <a:spcBef>
                <a:spcPts val="2400"/>
              </a:spcBef>
            </a:pPr>
            <a:r>
              <a:rPr lang="en-US" sz="1400" dirty="0"/>
              <a:t>I frame this in the context of personalized q Dosimetry  but there are other important aspects (AI , kinetic modelling, image reconstruction)</a:t>
            </a:r>
          </a:p>
          <a:p>
            <a:pPr lvl="1">
              <a:lnSpc>
                <a:spcPct val="100000"/>
              </a:lnSpc>
              <a:spcBef>
                <a:spcPts val="2400"/>
              </a:spcBef>
            </a:pPr>
            <a:r>
              <a:rPr lang="en-US" sz="1400" dirty="0"/>
              <a:t>A lot of the tech I am discussing next is for PET but some applies to SPECT</a:t>
            </a:r>
          </a:p>
          <a:p>
            <a:endParaRPr lang="en-US" dirty="0"/>
          </a:p>
        </p:txBody>
      </p:sp>
    </p:spTree>
    <p:extLst>
      <p:ext uri="{BB962C8B-B14F-4D97-AF65-F5344CB8AC3E}">
        <p14:creationId xmlns:p14="http://schemas.microsoft.com/office/powerpoint/2010/main" val="3086433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Alpha-emitter imaging is challenging.  Some have deemed it impossible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Very  high potency - &gt; low administered activity -&gt;very low count rate/noisy projections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Eric Frey quantitative recon method: models and compensates for image degrading effects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no photon left behind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implemented in Rapid recon algorithm</a:t>
            </a:r>
          </a:p>
          <a:p>
            <a:r>
              <a:rPr lang="en-US" sz="2800" dirty="0">
                <a:solidFill>
                  <a:schemeClr val="accent5"/>
                </a:solidFill>
                <a:latin typeface="Helvetica Neue"/>
              </a:rPr>
              <a:t>Alpha SPECT challenges  </a:t>
            </a:r>
          </a:p>
          <a:p>
            <a:r>
              <a:rPr lang="en-US" sz="2400" dirty="0"/>
              <a:t>Complicated decay schemes with multiple daughters</a:t>
            </a:r>
          </a:p>
          <a:p>
            <a:r>
              <a:rPr lang="en-US" sz="2400" dirty="0"/>
              <a:t>Multiple  gamma and x-ray emissions</a:t>
            </a:r>
          </a:p>
          <a:p>
            <a:r>
              <a:rPr lang="en-US" sz="2400" dirty="0"/>
              <a:t>Presence of high energy photons</a:t>
            </a:r>
          </a:p>
          <a:p>
            <a:pPr marL="0" marR="0" lvl="0" indent="0" algn="l" defTabSz="457200" rtl="0" eaLnBrk="1" fontAlgn="auto" latinLnBrk="0" hangingPunct="1">
              <a:lnSpc>
                <a:spcPct val="117999"/>
              </a:lnSpc>
              <a:spcBef>
                <a:spcPts val="0"/>
              </a:spcBef>
              <a:spcAft>
                <a:spcPts val="0"/>
              </a:spcAft>
              <a:buClrTx/>
              <a:buSzTx/>
              <a:buFontTx/>
              <a:buNone/>
              <a:tabLst/>
              <a:defRPr/>
            </a:pPr>
            <a:r>
              <a:rPr lang="en-US" sz="2400" dirty="0"/>
              <a:t>Small administered activities (Ra-233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55kBq/kg x 70 kg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1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anose="05050102010706020507" pitchFamily="18" charset="2"/>
              </a:rPr>
              <a:t>mCi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 vs 200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anose="05050102010706020507" pitchFamily="18" charset="2"/>
              </a:rPr>
              <a:t>mCi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 for beta-</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Symbol" panose="05050102010706020507" pitchFamily="18" charset="2"/>
              </a:rPr>
              <a:t>emiters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 e.g. PSMA-617)</a:t>
            </a:r>
            <a:endParaRPr lang="en-US" sz="2400" dirty="0"/>
          </a:p>
          <a:p>
            <a:r>
              <a:rPr lang="en-US" sz="2800" dirty="0">
                <a:solidFill>
                  <a:schemeClr val="accent5"/>
                </a:solidFill>
                <a:latin typeface="Helvetica Neue"/>
              </a:rPr>
              <a:t>Need spectrometry</a:t>
            </a:r>
            <a:endParaRPr lang="en-US" sz="2400" dirty="0"/>
          </a:p>
          <a:p>
            <a:endParaRPr lang="en-US" sz="2400" dirty="0">
              <a:solidFill>
                <a:schemeClr val="accent5"/>
              </a:solidFill>
              <a:latin typeface="Helvetica Neue"/>
            </a:endParaRPr>
          </a:p>
          <a:p>
            <a:endParaRPr lang="en-US" sz="2400" dirty="0">
              <a:solidFill>
                <a:schemeClr val="accent5"/>
              </a:solidFill>
              <a:latin typeface="Helvetica Neue"/>
            </a:endParaRPr>
          </a:p>
          <a:p>
            <a:r>
              <a:rPr lang="en-US" sz="2400" dirty="0" err="1">
                <a:solidFill>
                  <a:schemeClr val="accent5"/>
                </a:solidFill>
                <a:latin typeface="Helvetica Neue"/>
              </a:rPr>
              <a:t>Micromets</a:t>
            </a:r>
            <a:r>
              <a:rPr lang="en-US" sz="2400" dirty="0">
                <a:solidFill>
                  <a:schemeClr val="accent5"/>
                </a:solidFill>
                <a:latin typeface="Helvetica Neue"/>
              </a:rPr>
              <a:t> figure</a:t>
            </a:r>
          </a:p>
          <a:p>
            <a:r>
              <a:rPr lang="en-US" sz="2400" dirty="0">
                <a:solidFill>
                  <a:schemeClr val="accent5"/>
                </a:solidFill>
                <a:latin typeface="Helvetica Neue"/>
              </a:rPr>
              <a:t>Left: range of the α-particles can hardly reach the surrounding normal healthy cells other than possibly the mesothelium and its sub-layer. cannot reach the epithelial cells of the intestinal lining</a:t>
            </a:r>
          </a:p>
        </p:txBody>
      </p:sp>
    </p:spTree>
    <p:extLst>
      <p:ext uri="{BB962C8B-B14F-4D97-AF65-F5344CB8AC3E}">
        <p14:creationId xmlns:p14="http://schemas.microsoft.com/office/powerpoint/2010/main" val="1689445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 bed positions takes time to acquire enough counts in each projection, typically at least 60 </a:t>
            </a:r>
            <a:r>
              <a:rPr lang="en-US" dirty="0" err="1"/>
              <a:t>proj</a:t>
            </a:r>
            <a:r>
              <a:rPr lang="en-US" dirty="0"/>
              <a:t> and 5s per project</a:t>
            </a:r>
          </a:p>
          <a:p>
            <a:r>
              <a:rPr lang="en-US" dirty="0"/>
              <a:t>Mention stationary scanners based on CZT</a:t>
            </a:r>
          </a:p>
        </p:txBody>
      </p:sp>
    </p:spTree>
    <p:extLst>
      <p:ext uri="{BB962C8B-B14F-4D97-AF65-F5344CB8AC3E}">
        <p14:creationId xmlns:p14="http://schemas.microsoft.com/office/powerpoint/2010/main" val="3614425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Proximity imaging higher sensitivity Compton can perform better than conventional SPECT</a:t>
            </a:r>
          </a:p>
          <a:p>
            <a:r>
              <a:rPr lang="en-US" dirty="0"/>
              <a:t>Can be used for alpha</a:t>
            </a:r>
          </a:p>
          <a:p>
            <a:r>
              <a:rPr lang="en-US" dirty="0"/>
              <a:t>Alpha SPECT has 24 modules spectrometers with multi readout circuitry and hyperspectral. Collimator has 96 knife-edge pinholes of 1mm diameter</a:t>
            </a:r>
          </a:p>
          <a:p>
            <a:r>
              <a:rPr lang="en-US" dirty="0"/>
              <a:t>Will support research as well.</a:t>
            </a:r>
          </a:p>
        </p:txBody>
      </p:sp>
    </p:spTree>
    <p:extLst>
      <p:ext uri="{BB962C8B-B14F-4D97-AF65-F5344CB8AC3E}">
        <p14:creationId xmlns:p14="http://schemas.microsoft.com/office/powerpoint/2010/main" val="2170113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MR12"/>
              </a:rPr>
              <a:t>3D position-sensitive high-purity germanium (</a:t>
            </a:r>
            <a:r>
              <a:rPr lang="en-US" sz="1800" b="0" i="0" u="none" strike="noStrike" baseline="0" dirty="0" err="1">
                <a:latin typeface="CMR12"/>
              </a:rPr>
              <a:t>HPGe</a:t>
            </a:r>
            <a:r>
              <a:rPr lang="en-US" sz="1800" b="0" i="0" u="none" strike="noStrike" baseline="0" dirty="0">
                <a:latin typeface="CMR12"/>
              </a:rPr>
              <a:t>) double-</a:t>
            </a:r>
          </a:p>
          <a:p>
            <a:pPr algn="l"/>
            <a:r>
              <a:rPr lang="en-US" sz="1800" b="0" i="0" u="none" strike="noStrike" baseline="0" dirty="0">
                <a:latin typeface="CMR12"/>
              </a:rPr>
              <a:t>sided strip detectors (DSSDs)</a:t>
            </a:r>
          </a:p>
          <a:p>
            <a:pPr algn="l"/>
            <a:r>
              <a:rPr lang="en-US" sz="1800" b="0" i="0" u="none" strike="noStrike" baseline="0" dirty="0">
                <a:latin typeface="CMR12"/>
              </a:rPr>
              <a:t>planar</a:t>
            </a:r>
          </a:p>
          <a:p>
            <a:pPr algn="l"/>
            <a:r>
              <a:rPr lang="en-US" sz="1800" b="0" i="0" u="none" strike="noStrike" baseline="0" dirty="0">
                <a:latin typeface="CMR12"/>
              </a:rPr>
              <a:t>- </a:t>
            </a:r>
            <a:r>
              <a:rPr lang="en-US" sz="1800" b="0" i="0" u="none" strike="noStrike" baseline="0" dirty="0" err="1">
                <a:latin typeface="CMR12"/>
              </a:rPr>
              <a:t>HPGe</a:t>
            </a:r>
            <a:r>
              <a:rPr lang="en-US" sz="1800" b="0" i="0" u="none" strike="noStrike" baseline="0" dirty="0">
                <a:latin typeface="CMR12"/>
              </a:rPr>
              <a:t> crystal with an active volume of 74 </a:t>
            </a:r>
            <a:r>
              <a:rPr lang="en-US" sz="1800" b="0" i="0" u="none" strike="noStrike" baseline="0" dirty="0">
                <a:latin typeface="CMSY10"/>
              </a:rPr>
              <a:t> </a:t>
            </a:r>
            <a:r>
              <a:rPr lang="en-US" sz="1800" b="0" i="0" u="none" strike="noStrike" baseline="0" dirty="0">
                <a:latin typeface="CMR12"/>
              </a:rPr>
              <a:t>74 </a:t>
            </a:r>
            <a:r>
              <a:rPr lang="en-US" sz="1800" b="0" i="0" u="none" strike="noStrike" baseline="0" dirty="0">
                <a:latin typeface="CMSY10"/>
              </a:rPr>
              <a:t> </a:t>
            </a:r>
            <a:r>
              <a:rPr lang="en-US" sz="1800" b="0" i="0" u="none" strike="noStrike" baseline="0" dirty="0">
                <a:latin typeface="CMR12"/>
              </a:rPr>
              <a:t>15 mm</a:t>
            </a:r>
            <a:r>
              <a:rPr lang="en-US" sz="1800" b="0" i="0" u="none" strike="noStrike" baseline="0" dirty="0">
                <a:latin typeface="CMR8"/>
              </a:rPr>
              <a:t>3</a:t>
            </a:r>
            <a:endParaRPr lang="en-US" sz="1800" b="0" i="0" u="none" strike="noStrike" baseline="0" dirty="0">
              <a:latin typeface="CMR12"/>
            </a:endParaRPr>
          </a:p>
          <a:p>
            <a:pPr algn="l"/>
            <a:r>
              <a:rPr lang="en-US" sz="1800" b="0" i="0" u="none" strike="noStrike" baseline="0" dirty="0">
                <a:latin typeface="CMR12"/>
              </a:rPr>
              <a:t>- coded aperture is fabricated from 2</a:t>
            </a:r>
            <a:r>
              <a:rPr lang="en-US" sz="1800" b="0" i="0" u="none" strike="noStrike" baseline="0" dirty="0">
                <a:latin typeface="CMMI12"/>
              </a:rPr>
              <a:t>:</a:t>
            </a:r>
            <a:r>
              <a:rPr lang="en-US" sz="1800" b="0" i="0" u="none" strike="noStrike" baseline="0" dirty="0">
                <a:latin typeface="CMR12"/>
              </a:rPr>
              <a:t>4-mm-thick tungsten, which ensures</a:t>
            </a:r>
          </a:p>
          <a:p>
            <a:pPr algn="l"/>
            <a:r>
              <a:rPr lang="en-US" sz="1800" b="0" i="0" u="none" strike="noStrike" baseline="0" dirty="0">
                <a:latin typeface="CMR12"/>
              </a:rPr>
              <a:t>roughly 90% attenuation at 250 keV. The mask consists of 64 </a:t>
            </a:r>
            <a:r>
              <a:rPr lang="en-US" sz="1800" b="0" i="0" u="none" strike="noStrike" baseline="0" dirty="0">
                <a:latin typeface="CMSY10"/>
              </a:rPr>
              <a:t> </a:t>
            </a:r>
            <a:r>
              <a:rPr lang="en-US" sz="1800" b="0" i="0" u="none" strike="noStrike" baseline="0" dirty="0">
                <a:latin typeface="CMR12"/>
              </a:rPr>
              <a:t>64 square elements</a:t>
            </a:r>
          </a:p>
          <a:p>
            <a:pPr algn="l"/>
            <a:r>
              <a:rPr lang="en-US" sz="1800" b="0" i="0" u="none" strike="noStrike" baseline="0" dirty="0">
                <a:latin typeface="CMR12"/>
              </a:rPr>
              <a:t>with each individual element having a 2 </a:t>
            </a:r>
            <a:r>
              <a:rPr lang="en-US" sz="1800" b="0" i="0" u="none" strike="noStrike" baseline="0" dirty="0">
                <a:latin typeface="CMSY10"/>
              </a:rPr>
              <a:t> </a:t>
            </a:r>
            <a:r>
              <a:rPr lang="en-US" sz="1800" b="0" i="0" u="none" strike="noStrike" baseline="0" dirty="0">
                <a:latin typeface="CMR12"/>
              </a:rPr>
              <a:t>2 mm</a:t>
            </a:r>
            <a:r>
              <a:rPr lang="en-US" sz="1800" b="0" i="0" u="none" strike="noStrike" baseline="0" dirty="0">
                <a:latin typeface="CMR8"/>
              </a:rPr>
              <a:t>2 </a:t>
            </a:r>
            <a:r>
              <a:rPr lang="en-US" sz="1800" b="0" i="0" u="none" strike="noStrike" baseline="0" dirty="0">
                <a:latin typeface="CMR12"/>
              </a:rPr>
              <a:t>face to match the detector pixel size</a:t>
            </a:r>
          </a:p>
          <a:p>
            <a:pPr algn="l"/>
            <a:r>
              <a:rPr lang="en-US" sz="1800" b="0" i="0" u="none" strike="noStrike" baseline="0" dirty="0">
                <a:latin typeface="CMR12"/>
              </a:rPr>
              <a:t>and limit collimation </a:t>
            </a:r>
            <a:r>
              <a:rPr lang="en-US" sz="1800" b="0" i="0" u="none" strike="noStrike" baseline="0" dirty="0" err="1">
                <a:latin typeface="CMR12"/>
              </a:rPr>
              <a:t>eects</a:t>
            </a:r>
            <a:endParaRPr lang="en-US" sz="1800" b="0" i="0" u="none" strike="noStrike" baseline="0" dirty="0">
              <a:latin typeface="CMR12"/>
            </a:endParaRPr>
          </a:p>
          <a:p>
            <a:pPr algn="l"/>
            <a:r>
              <a:rPr lang="en-US" sz="1800" b="0" i="0" u="none" strike="noStrike" baseline="0" dirty="0">
                <a:latin typeface="CMR12"/>
              </a:rPr>
              <a:t>- coded aperture combined with the front detector constitutes the coded aperture</a:t>
            </a:r>
          </a:p>
          <a:p>
            <a:pPr algn="l"/>
            <a:r>
              <a:rPr lang="en-US" sz="1800" b="0" i="0" u="none" strike="noStrike" baseline="0" dirty="0">
                <a:latin typeface="CMR12"/>
              </a:rPr>
              <a:t>imager, while the front and back detectors collectively form the Compton camera</a:t>
            </a:r>
          </a:p>
          <a:p>
            <a:pPr algn="l"/>
            <a:endParaRPr lang="en-US" dirty="0"/>
          </a:p>
        </p:txBody>
      </p:sp>
    </p:spTree>
    <p:extLst>
      <p:ext uri="{BB962C8B-B14F-4D97-AF65-F5344CB8AC3E}">
        <p14:creationId xmlns:p14="http://schemas.microsoft.com/office/powerpoint/2010/main" val="1502195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Madsen:  </a:t>
            </a:r>
          </a:p>
          <a:p>
            <a:r>
              <a:rPr lang="en-US" sz="1200" dirty="0"/>
              <a:t>Simulations were performed using both exponential models where the rate constants and associated parameters were randomly sampled from distributions with a known mean. The actual total integrated activity for each random sample was compared with the estimated total integrated activity using the mean value of the parameters. Retrospective analysis of 90Y DOTATOC data from a clinical trial provided a comparison of actual kidney dose with the estimated kidney dose using the single time point approach.</a:t>
            </a:r>
          </a:p>
          <a:p>
            <a:endParaRPr lang="en-US" sz="1200" dirty="0"/>
          </a:p>
          <a:p>
            <a:r>
              <a:rPr lang="en-US" sz="1200" u="sng" dirty="0"/>
              <a:t>Conclusion: </a:t>
            </a:r>
            <a:r>
              <a:rPr lang="en-US" sz="1200" dirty="0"/>
              <a:t>When there is prior knowledge about the population averages of kinetic parameters, these results suggest that the single time point approach can be used to estimate the total integrated activity and dose with sufficient accuracy to manage radionuclide therapy. This will make personalized dosimetry much easier to perform and more available to the community</a:t>
            </a:r>
          </a:p>
          <a:p>
            <a:endParaRPr lang="en-US" sz="1200" dirty="0"/>
          </a:p>
          <a:p>
            <a:r>
              <a:rPr lang="en-US" sz="1200" dirty="0" err="1"/>
              <a:t>Devasia</a:t>
            </a:r>
            <a:r>
              <a:rPr lang="en-US" sz="1200" dirty="0"/>
              <a:t>: to evaluate a novel method for joint kidney time–activity estimation based on a statistical mixed model, </a:t>
            </a:r>
          </a:p>
          <a:p>
            <a:r>
              <a:rPr lang="en-US" sz="1200" dirty="0"/>
              <a:t>A prior 10 </a:t>
            </a:r>
            <a:r>
              <a:rPr lang="en-US" sz="1200" dirty="0" err="1"/>
              <a:t>gNETs</a:t>
            </a:r>
            <a:r>
              <a:rPr lang="en-US" sz="1200" dirty="0"/>
              <a:t> patients with complete time–activity data,</a:t>
            </a:r>
          </a:p>
          <a:p>
            <a:r>
              <a:rPr lang="en-US" sz="1200" dirty="0"/>
              <a:t>Only 1or 2 imaging points for new patients was compared with previously proposed single-time-point methods in virtual and clinical patient data.</a:t>
            </a:r>
          </a:p>
          <a:p>
            <a:r>
              <a:rPr lang="en-US" sz="1200" u="sng" dirty="0"/>
              <a:t>Conclusion: </a:t>
            </a:r>
            <a:r>
              <a:rPr lang="en-US" sz="1200" u="none" dirty="0"/>
              <a:t>Mixed models based on a historical cohort of patients with complete time–activity data and new patients with only 1 or 2 SPECT/CT scans demonstrate less bias on average and significantly fewer outliers when estimating kidney TIA, compared with popular reduced-time point methods. </a:t>
            </a:r>
          </a:p>
          <a:p>
            <a:r>
              <a:rPr lang="en-US" sz="1200" u="none" dirty="0"/>
              <a:t>Use of mixed models allows for reduction of the imaging burden while maintaining accuracy, which is crucial for clinical implementation of dosimetry-based treatment.</a:t>
            </a:r>
          </a:p>
          <a:p>
            <a:endParaRPr lang="en-US" sz="1200" u="none" dirty="0"/>
          </a:p>
          <a:p>
            <a:r>
              <a:rPr lang="en-US" sz="1200" u="none" dirty="0"/>
              <a:t>Hou 2021: large error several folds in bone marrow </a:t>
            </a:r>
          </a:p>
          <a:p>
            <a:r>
              <a:rPr lang="en-US" sz="1200" u="none" dirty="0"/>
              <a:t>Although there’s a lot of work done in improving STP dosimetry what alternative do we have? SEND the patient home! </a:t>
            </a:r>
            <a:endParaRPr lang="en-US" sz="1400" u="none" dirty="0"/>
          </a:p>
        </p:txBody>
      </p:sp>
    </p:spTree>
    <p:extLst>
      <p:ext uri="{BB962C8B-B14F-4D97-AF65-F5344CB8AC3E}">
        <p14:creationId xmlns:p14="http://schemas.microsoft.com/office/powerpoint/2010/main" val="2567877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effective, user friendly personalized dosimetry for Lu-177 DOTATE therapy</a:t>
            </a:r>
          </a:p>
          <a:p>
            <a:r>
              <a:rPr lang="en-US" dirty="0"/>
              <a:t>Miniaturized system 10-15 small modules </a:t>
            </a:r>
          </a:p>
          <a:p>
            <a:r>
              <a:rPr lang="en-US" dirty="0"/>
              <a:t>Rugged registration </a:t>
            </a:r>
          </a:p>
          <a:p>
            <a:r>
              <a:rPr lang="en-US" dirty="0"/>
              <a:t>Body positioning </a:t>
            </a:r>
          </a:p>
          <a:p>
            <a:r>
              <a:rPr lang="en-US" dirty="0"/>
              <a:t>Portable electronics</a:t>
            </a:r>
          </a:p>
          <a:p>
            <a:endParaRPr lang="en-US" dirty="0"/>
          </a:p>
        </p:txBody>
      </p:sp>
    </p:spTree>
    <p:extLst>
      <p:ext uri="{BB962C8B-B14F-4D97-AF65-F5344CB8AC3E}">
        <p14:creationId xmlns:p14="http://schemas.microsoft.com/office/powerpoint/2010/main" val="3224817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material design</a:t>
            </a:r>
          </a:p>
        </p:txBody>
      </p:sp>
    </p:spTree>
    <p:extLst>
      <p:ext uri="{BB962C8B-B14F-4D97-AF65-F5344CB8AC3E}">
        <p14:creationId xmlns:p14="http://schemas.microsoft.com/office/powerpoint/2010/main" val="801476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F7F4185-3D9E-4842-B82E-BE96622BBC8E}"/>
              </a:ext>
            </a:extLst>
          </p:cNvPr>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talk focuses on radio theranostics applications and not so much on EBRT but this will be discussed in the session</a:t>
            </a:r>
          </a:p>
        </p:txBody>
      </p:sp>
    </p:spTree>
    <p:extLst>
      <p:ext uri="{BB962C8B-B14F-4D97-AF65-F5344CB8AC3E}">
        <p14:creationId xmlns:p14="http://schemas.microsoft.com/office/powerpoint/2010/main" val="183172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8921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600" dirty="0"/>
              <a:t>Radionuclide therapy can be targeted in the same manner as other pharmaceuticals</a:t>
            </a:r>
          </a:p>
          <a:p>
            <a:pPr marL="0" marR="0" lvl="0" indent="0" defTabSz="457200" eaLnBrk="1" fontAlgn="auto" latinLnBrk="0" hangingPunct="1">
              <a:lnSpc>
                <a:spcPct val="117999"/>
              </a:lnSpc>
              <a:spcBef>
                <a:spcPts val="0"/>
              </a:spcBef>
              <a:spcAft>
                <a:spcPts val="0"/>
              </a:spcAft>
              <a:buClrTx/>
              <a:buSzTx/>
              <a:buFontTx/>
              <a:buNone/>
              <a:tabLst/>
              <a:defRPr/>
            </a:pPr>
            <a:r>
              <a:rPr lang="en-US" sz="1600" baseline="30000" dirty="0"/>
              <a:t>131</a:t>
            </a:r>
            <a:r>
              <a:rPr lang="en-US" sz="1600" dirty="0"/>
              <a:t>I- Sodium Iodide 1971 with Iodine 131</a:t>
            </a:r>
          </a:p>
          <a:p>
            <a:pPr marL="0" marR="0" lvl="0" indent="0" defTabSz="457200" eaLnBrk="1" fontAlgn="auto" latinLnBrk="0" hangingPunct="1">
              <a:lnSpc>
                <a:spcPct val="117999"/>
              </a:lnSpc>
              <a:spcBef>
                <a:spcPts val="0"/>
              </a:spcBef>
              <a:spcAft>
                <a:spcPts val="0"/>
              </a:spcAft>
              <a:buClrTx/>
              <a:buSzTx/>
              <a:buFontTx/>
              <a:buNone/>
              <a:tabLst/>
              <a:defRPr/>
            </a:pPr>
            <a:r>
              <a:rPr lang="en-US" sz="1600" baseline="0" dirty="0">
                <a:solidFill>
                  <a:schemeClr val="tx1"/>
                </a:solidFill>
              </a:rPr>
              <a:t>-</a:t>
            </a:r>
            <a:r>
              <a:rPr lang="en-US" sz="1600" baseline="30000" dirty="0">
                <a:solidFill>
                  <a:schemeClr val="tx1"/>
                </a:solidFill>
              </a:rPr>
              <a:t> 131</a:t>
            </a:r>
            <a:r>
              <a:rPr lang="en-US" sz="1600" dirty="0">
                <a:solidFill>
                  <a:schemeClr val="tx1"/>
                </a:solidFill>
              </a:rPr>
              <a:t>I </a:t>
            </a:r>
            <a:r>
              <a:rPr lang="en-US" sz="1600" dirty="0" err="1">
                <a:solidFill>
                  <a:schemeClr val="tx1"/>
                </a:solidFill>
              </a:rPr>
              <a:t>Tositumomab</a:t>
            </a:r>
            <a:r>
              <a:rPr lang="en-US" sz="1600" dirty="0">
                <a:solidFill>
                  <a:schemeClr val="tx1"/>
                </a:solidFill>
              </a:rPr>
              <a:t> </a:t>
            </a:r>
            <a:r>
              <a:rPr lang="en-US" sz="1600" dirty="0" err="1">
                <a:solidFill>
                  <a:schemeClr val="tx1"/>
                </a:solidFill>
              </a:rPr>
              <a:t>Bexxar</a:t>
            </a:r>
            <a:r>
              <a:rPr lang="en-US" sz="1600" dirty="0">
                <a:solidFill>
                  <a:schemeClr val="tx1"/>
                </a:solidFill>
              </a:rPr>
              <a:t> 2003-2014 or Y90 ibritumomab are antibody targeting. </a:t>
            </a:r>
            <a:r>
              <a:rPr lang="en-US" sz="1600" dirty="0" err="1">
                <a:solidFill>
                  <a:schemeClr val="tx1"/>
                </a:solidFill>
              </a:rPr>
              <a:t>Bexxar</a:t>
            </a:r>
            <a:r>
              <a:rPr lang="en-US" sz="1600" dirty="0">
                <a:solidFill>
                  <a:schemeClr val="tx1"/>
                </a:solidFill>
              </a:rPr>
              <a:t> used for B-cell lymphoma and </a:t>
            </a:r>
            <a:r>
              <a:rPr lang="en-US" sz="1600" dirty="0" err="1">
                <a:solidFill>
                  <a:schemeClr val="tx1"/>
                </a:solidFill>
              </a:rPr>
              <a:t>tiuexetan</a:t>
            </a:r>
            <a:r>
              <a:rPr lang="en-US" sz="1600" dirty="0">
                <a:solidFill>
                  <a:schemeClr val="tx1"/>
                </a:solidFill>
              </a:rPr>
              <a:t> (Y90) used for B non-Hodgkin lymphoma. Murine monoclonal antibody  selectively binding to </a:t>
            </a:r>
            <a:r>
              <a:rPr lang="en-US" sz="1200" b="0" dirty="0"/>
              <a:t>B-lymphocyte antigen CD20 on surface of B lymphocytes</a:t>
            </a:r>
            <a:endParaRPr lang="en-US" sz="1600" b="0" dirty="0">
              <a:solidFill>
                <a:schemeClr val="tx1"/>
              </a:solidFill>
            </a:endParaRPr>
          </a:p>
          <a:p>
            <a:pPr marL="0" marR="0" lvl="0" indent="0" defTabSz="457200" eaLnBrk="1" fontAlgn="auto" latinLnBrk="0" hangingPunct="1">
              <a:lnSpc>
                <a:spcPct val="117999"/>
              </a:lnSpc>
              <a:spcBef>
                <a:spcPts val="0"/>
              </a:spcBef>
              <a:spcAft>
                <a:spcPts val="0"/>
              </a:spcAft>
              <a:buClrTx/>
              <a:buSzTx/>
              <a:buFontTx/>
              <a:buNone/>
              <a:tabLst/>
              <a:defRPr/>
            </a:pPr>
            <a:r>
              <a:rPr lang="en-US" sz="1600" dirty="0">
                <a:solidFill>
                  <a:schemeClr val="tx1"/>
                </a:solidFill>
              </a:rPr>
              <a:t>- Ra-223 </a:t>
            </a:r>
            <a:r>
              <a:rPr lang="en-US" sz="1600" dirty="0" err="1">
                <a:solidFill>
                  <a:schemeClr val="tx1"/>
                </a:solidFill>
              </a:rPr>
              <a:t>Xofigo</a:t>
            </a:r>
            <a:r>
              <a:rPr lang="en-US" sz="1600" dirty="0">
                <a:solidFill>
                  <a:schemeClr val="tx1"/>
                </a:solidFill>
              </a:rPr>
              <a:t> 2013- is radium dichloride, bone-seeking Ca mimetic that targets areas with bone turnovers, such as </a:t>
            </a:r>
            <a:r>
              <a:rPr lang="en-US" sz="1600" dirty="0" err="1">
                <a:solidFill>
                  <a:schemeClr val="tx1"/>
                </a:solidFill>
              </a:rPr>
              <a:t>mets</a:t>
            </a:r>
            <a:r>
              <a:rPr lang="en-US" sz="1600" dirty="0">
                <a:solidFill>
                  <a:schemeClr val="tx1"/>
                </a:solidFill>
              </a:rPr>
              <a:t>. Alpha emitter 82 keV</a:t>
            </a:r>
          </a:p>
          <a:p>
            <a:pPr marL="285750" marR="0" lvl="0" indent="-285750" algn="l" defTabSz="457200" eaLnBrk="1" fontAlgn="auto" latinLnBrk="0" hangingPunct="1">
              <a:lnSpc>
                <a:spcPct val="117999"/>
              </a:lnSpc>
              <a:spcBef>
                <a:spcPts val="0"/>
              </a:spcBef>
              <a:spcAft>
                <a:spcPts val="0"/>
              </a:spcAft>
              <a:buClrTx/>
              <a:buSzTx/>
              <a:buFontTx/>
              <a:buChar char="-"/>
              <a:tabLst/>
              <a:defRPr/>
            </a:pPr>
            <a:r>
              <a:rPr lang="en-US" sz="1600" dirty="0">
                <a:solidFill>
                  <a:schemeClr val="tx1"/>
                </a:solidFill>
              </a:rPr>
              <a:t>Y-90 spheres </a:t>
            </a:r>
          </a:p>
          <a:p>
            <a:pPr marL="285750" marR="0" lvl="0" indent="-285750" algn="l" defTabSz="457200" eaLnBrk="1" fontAlgn="auto" latinLnBrk="0" hangingPunct="1">
              <a:lnSpc>
                <a:spcPct val="117999"/>
              </a:lnSpc>
              <a:spcBef>
                <a:spcPts val="0"/>
              </a:spcBef>
              <a:spcAft>
                <a:spcPts val="0"/>
              </a:spcAft>
              <a:buClrTx/>
              <a:buSzTx/>
              <a:buFontTx/>
              <a:buChar char="-"/>
              <a:tabLst/>
              <a:defRPr/>
            </a:pPr>
            <a:endParaRPr lang="en-US" sz="1600" dirty="0">
              <a:solidFill>
                <a:schemeClr val="tx1"/>
              </a:solidFill>
            </a:endParaRPr>
          </a:p>
          <a:p>
            <a:pPr marL="285750" marR="0" lvl="0" indent="-285750" algn="l" defTabSz="457200" eaLnBrk="1" fontAlgn="auto" latinLnBrk="0" hangingPunct="1">
              <a:lnSpc>
                <a:spcPct val="117999"/>
              </a:lnSpc>
              <a:spcBef>
                <a:spcPts val="0"/>
              </a:spcBef>
              <a:spcAft>
                <a:spcPts val="0"/>
              </a:spcAft>
              <a:buClrTx/>
              <a:buSzTx/>
              <a:buFontTx/>
              <a:buChar char="-"/>
              <a:tabLst/>
              <a:defRPr/>
            </a:pPr>
            <a:r>
              <a:rPr lang="en-US" sz="1600" dirty="0">
                <a:solidFill>
                  <a:schemeClr val="tx1"/>
                </a:solidFill>
              </a:rPr>
              <a:t>PSMA is an enzyme overexpressed in prostate cancer and </a:t>
            </a:r>
            <a:r>
              <a:rPr lang="en-US" sz="1600" dirty="0" err="1">
                <a:solidFill>
                  <a:schemeClr val="tx1"/>
                </a:solidFill>
              </a:rPr>
              <a:t>mets</a:t>
            </a:r>
            <a:r>
              <a:rPr lang="en-US" sz="1600" dirty="0">
                <a:solidFill>
                  <a:schemeClr val="tx1"/>
                </a:solidFill>
              </a:rPr>
              <a:t> castrate-resistant cancer</a:t>
            </a:r>
          </a:p>
          <a:p>
            <a:pPr marL="285750" marR="0" lvl="0" indent="-285750" algn="l" defTabSz="457200" eaLnBrk="1" fontAlgn="auto" latinLnBrk="0" hangingPunct="1">
              <a:lnSpc>
                <a:spcPct val="117999"/>
              </a:lnSpc>
              <a:spcBef>
                <a:spcPts val="0"/>
              </a:spcBef>
              <a:spcAft>
                <a:spcPts val="0"/>
              </a:spcAft>
              <a:buClrTx/>
              <a:buSzTx/>
              <a:buFontTx/>
              <a:buChar char="-"/>
              <a:tabLst/>
              <a:defRPr/>
            </a:pPr>
            <a:endParaRPr lang="en-US" sz="1600" dirty="0">
              <a:solidFill>
                <a:schemeClr val="tx1"/>
              </a:solidFill>
            </a:endParaRPr>
          </a:p>
          <a:p>
            <a:pPr marL="285750" marR="0" lvl="0" indent="-285750" algn="l" defTabSz="457200" eaLnBrk="1" fontAlgn="auto" latinLnBrk="0" hangingPunct="1">
              <a:lnSpc>
                <a:spcPct val="117999"/>
              </a:lnSpc>
              <a:spcBef>
                <a:spcPts val="0"/>
              </a:spcBef>
              <a:spcAft>
                <a:spcPts val="0"/>
              </a:spcAft>
              <a:buClrTx/>
              <a:buSzTx/>
              <a:buFontTx/>
              <a:buChar char="-"/>
              <a:tabLst/>
              <a:defRPr/>
            </a:pPr>
            <a:r>
              <a:rPr lang="en-US" sz="1600" dirty="0">
                <a:solidFill>
                  <a:schemeClr val="tx1"/>
                </a:solidFill>
              </a:rPr>
              <a:t>Lu-DOTATATE </a:t>
            </a:r>
            <a:r>
              <a:rPr lang="en-US" sz="1200" dirty="0"/>
              <a:t>gastro </a:t>
            </a:r>
            <a:r>
              <a:rPr lang="en-US" sz="1200" dirty="0" err="1"/>
              <a:t>entero</a:t>
            </a:r>
            <a:r>
              <a:rPr lang="en-US" sz="1200" dirty="0"/>
              <a:t> pancreatic neuroendocrine tumors (GEP-NETs) that are positive for the hormone receptor somatostatin, including GEP-NETs in the foregut, midgut, and hindgut.</a:t>
            </a:r>
          </a:p>
          <a:p>
            <a:pPr marL="285750" marR="0" lvl="0" indent="-285750" algn="l" defTabSz="457200" eaLnBrk="1" fontAlgn="auto" latinLnBrk="0" hangingPunct="1">
              <a:lnSpc>
                <a:spcPct val="117999"/>
              </a:lnSpc>
              <a:spcBef>
                <a:spcPts val="0"/>
              </a:spcBef>
              <a:spcAft>
                <a:spcPts val="0"/>
              </a:spcAft>
              <a:buClrTx/>
              <a:buSzTx/>
              <a:buFontTx/>
              <a:buChar char="-"/>
              <a:tabLst/>
              <a:defRPr/>
            </a:pPr>
            <a:endParaRPr lang="en-US" sz="1600" dirty="0">
              <a:solidFill>
                <a:schemeClr val="tx1"/>
              </a:solidFill>
            </a:endParaRPr>
          </a:p>
          <a:p>
            <a:pPr marL="285750" marR="0" lvl="0" indent="-285750" algn="l" defTabSz="457200" eaLnBrk="1" fontAlgn="auto" latinLnBrk="0" hangingPunct="1">
              <a:lnSpc>
                <a:spcPct val="117999"/>
              </a:lnSpc>
              <a:spcBef>
                <a:spcPts val="0"/>
              </a:spcBef>
              <a:spcAft>
                <a:spcPts val="0"/>
              </a:spcAft>
              <a:buClrTx/>
              <a:buSzTx/>
              <a:buFontTx/>
              <a:buChar char="-"/>
              <a:tabLst/>
              <a:defRPr/>
            </a:pPr>
            <a:endParaRPr lang="en-US" sz="1600" dirty="0">
              <a:solidFill>
                <a:schemeClr val="tx1"/>
              </a:solidFill>
            </a:endParaRPr>
          </a:p>
          <a:p>
            <a:pPr marL="285750" marR="0" lvl="0" indent="-285750" algn="l" defTabSz="457200" eaLnBrk="1" fontAlgn="auto" latinLnBrk="0" hangingPunct="1">
              <a:lnSpc>
                <a:spcPct val="117999"/>
              </a:lnSpc>
              <a:spcBef>
                <a:spcPts val="0"/>
              </a:spcBef>
              <a:spcAft>
                <a:spcPts val="0"/>
              </a:spcAft>
              <a:buClrTx/>
              <a:buSzTx/>
              <a:buFontTx/>
              <a:buChar char="-"/>
              <a:tabLst/>
              <a:defRPr/>
            </a:pPr>
            <a:r>
              <a:rPr lang="en-US" sz="1600" dirty="0">
                <a:solidFill>
                  <a:schemeClr val="tx1"/>
                </a:solidFill>
              </a:rPr>
              <a:t>Reminder: </a:t>
            </a:r>
            <a:r>
              <a:rPr lang="en-US" sz="1200" dirty="0"/>
              <a:t>Antigens can be </a:t>
            </a:r>
            <a:r>
              <a:rPr lang="en-US" sz="1200" dirty="0">
                <a:hlinkClick r:id="rId3" tooltip="Protein"/>
              </a:rPr>
              <a:t>proteins</a:t>
            </a:r>
            <a:r>
              <a:rPr lang="en-US" sz="1200" dirty="0"/>
              <a:t>, </a:t>
            </a:r>
            <a:r>
              <a:rPr lang="en-US" sz="1200" dirty="0">
                <a:hlinkClick r:id="rId4" tooltip="Peptide"/>
              </a:rPr>
              <a:t>peptides</a:t>
            </a:r>
            <a:r>
              <a:rPr lang="en-US" sz="1200" dirty="0"/>
              <a:t> (amino acid chains), </a:t>
            </a:r>
            <a:r>
              <a:rPr lang="en-US" sz="1200" dirty="0">
                <a:hlinkClick r:id="rId5" tooltip="Polysaccharide"/>
              </a:rPr>
              <a:t>polysaccharides</a:t>
            </a:r>
            <a:r>
              <a:rPr lang="en-US" sz="1200" dirty="0"/>
              <a:t> (chains of monosaccharides/simple sugars), </a:t>
            </a:r>
            <a:r>
              <a:rPr lang="en-US" sz="1200" dirty="0">
                <a:hlinkClick r:id="rId6" tooltip="Lipid"/>
              </a:rPr>
              <a:t>lipids</a:t>
            </a:r>
            <a:r>
              <a:rPr lang="en-US" sz="1200" dirty="0"/>
              <a:t>, or nucleic acids</a:t>
            </a:r>
            <a:endParaRPr lang="en-US" sz="1600" dirty="0">
              <a:solidFill>
                <a:schemeClr val="tx1"/>
              </a:solidFill>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400" dirty="0"/>
          </a:p>
          <a:p>
            <a:endParaRPr lang="en-US" dirty="0"/>
          </a:p>
        </p:txBody>
      </p:sp>
    </p:spTree>
    <p:extLst>
      <p:ext uri="{BB962C8B-B14F-4D97-AF65-F5344CB8AC3E}">
        <p14:creationId xmlns:p14="http://schemas.microsoft.com/office/powerpoint/2010/main" val="2351070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l-GR" altLang="en-US" sz="2400" dirty="0">
                <a:latin typeface="Helvetica Neue"/>
              </a:rPr>
              <a:t>α</a:t>
            </a:r>
            <a:r>
              <a:rPr lang="en-US" altLang="en-US" sz="2400" dirty="0">
                <a:latin typeface="Helvetica Neue"/>
              </a:rPr>
              <a:t> decay: </a:t>
            </a:r>
          </a:p>
          <a:p>
            <a:pPr marL="571500" indent="-571500">
              <a:spcBef>
                <a:spcPct val="50000"/>
              </a:spcBef>
              <a:buFont typeface="Arial" panose="020B0604020202020204" pitchFamily="34" charset="0"/>
              <a:buChar char="•"/>
            </a:pPr>
            <a:r>
              <a:rPr lang="en-US" altLang="en-US" sz="1800" dirty="0">
                <a:latin typeface="Helvetica Neue"/>
              </a:rPr>
              <a:t>Short range attractive for targeted therapy (tens of microns)</a:t>
            </a:r>
          </a:p>
          <a:p>
            <a:pPr marL="571500" indent="-571500">
              <a:spcBef>
                <a:spcPct val="50000"/>
              </a:spcBef>
              <a:buFont typeface="Arial" panose="020B0604020202020204" pitchFamily="34" charset="0"/>
              <a:buChar char="•"/>
            </a:pPr>
            <a:r>
              <a:rPr lang="en-US" altLang="en-US" sz="1800" dirty="0">
                <a:latin typeface="Helvetica Neue"/>
              </a:rPr>
              <a:t>Radium-223 dichloride FDA approved for </a:t>
            </a:r>
            <a:r>
              <a:rPr lang="en-US" sz="1800" dirty="0">
                <a:latin typeface="Helvetica Neue"/>
              </a:rPr>
              <a:t>metastatic prostate cancer (bone) </a:t>
            </a:r>
          </a:p>
          <a:p>
            <a:pPr marL="571500" indent="-571500">
              <a:spcBef>
                <a:spcPct val="50000"/>
              </a:spcBef>
              <a:buFont typeface="Arial" panose="020B0604020202020204" pitchFamily="34" charset="0"/>
              <a:buChar cha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Ra-223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Xofigo</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Alpha-particle emitter (~80 µm range in tissue; 11.8 day half-life)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223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RaCl – calcium analog; concentrates in rapidly proliferating bone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55kBq (1.49 µCi)/kg every 4 weeks for 6 cycles → 2 month survival improvement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Protocol to image patients by quantitative SPECT/CT after 1</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last cycle</a:t>
            </a:r>
          </a:p>
          <a:p>
            <a:pPr marL="571500" indent="-571500">
              <a:spcBef>
                <a:spcPct val="50000"/>
              </a:spcBef>
              <a:buFont typeface="Arial" panose="020B0604020202020204" pitchFamily="34" charset="0"/>
              <a:buChar char="•"/>
            </a:pPr>
            <a:endParaRPr lang="en-US" altLang="en-US" sz="1800" dirty="0">
              <a:latin typeface="Helvetica Neue"/>
            </a:endParaRPr>
          </a:p>
          <a:p>
            <a:pPr marL="571500" indent="-571500">
              <a:spcBef>
                <a:spcPct val="50000"/>
              </a:spcBef>
              <a:buFont typeface="Arial" panose="020B0604020202020204" pitchFamily="34" charset="0"/>
              <a:buChar char="•"/>
            </a:pPr>
            <a:r>
              <a:rPr lang="en-US" altLang="en-US" sz="1800" dirty="0">
                <a:latin typeface="Helvetica Neue"/>
              </a:rPr>
              <a:t>Ac-225, At-211, Bi-213 in development</a:t>
            </a:r>
          </a:p>
          <a:p>
            <a:pPr>
              <a:spcBef>
                <a:spcPct val="50000"/>
              </a:spcBef>
            </a:pPr>
            <a:endParaRPr lang="en-US" altLang="en-US" sz="1800" dirty="0">
              <a:latin typeface="Helvetica Neue"/>
              <a:sym typeface="Symbol" panose="05050102010706020507" pitchFamily="18" charset="2"/>
            </a:endParaRPr>
          </a:p>
          <a:p>
            <a:pPr>
              <a:spcBef>
                <a:spcPct val="50000"/>
              </a:spcBef>
            </a:pPr>
            <a:r>
              <a:rPr lang="en-US" altLang="en-US" sz="1800" dirty="0">
                <a:latin typeface="Helvetica Neue"/>
                <a:sym typeface="Symbol" panose="05050102010706020507" pitchFamily="18" charset="2"/>
              </a:rPr>
              <a:t>- decay</a:t>
            </a:r>
            <a:endParaRPr lang="en-US" altLang="en-US" sz="1800" dirty="0">
              <a:latin typeface="Helvetica Neue"/>
            </a:endParaRPr>
          </a:p>
          <a:p>
            <a:pPr marL="571500" indent="-571500">
              <a:spcBef>
                <a:spcPct val="50000"/>
              </a:spcBef>
              <a:buFont typeface="Arial" panose="020B0604020202020204" pitchFamily="34" charset="0"/>
              <a:buChar char="•"/>
            </a:pPr>
            <a:r>
              <a:rPr lang="en-US" altLang="en-US" sz="1400" b="1" dirty="0">
                <a:latin typeface="Helvetica Neue"/>
              </a:rPr>
              <a:t>Lu-177</a:t>
            </a:r>
            <a:r>
              <a:rPr lang="en-US" altLang="en-US" sz="1400" dirty="0">
                <a:latin typeface="Helvetica Neue"/>
              </a:rPr>
              <a:t> </a:t>
            </a:r>
          </a:p>
          <a:p>
            <a:pPr marL="1293967" lvl="1" indent="-571500">
              <a:spcBef>
                <a:spcPct val="50000"/>
              </a:spcBef>
              <a:buFont typeface="Arial" panose="020B0604020202020204" pitchFamily="34" charset="0"/>
              <a:buChar char="•"/>
            </a:pPr>
            <a:r>
              <a:rPr lang="en-US" altLang="en-US" sz="1400" dirty="0">
                <a:latin typeface="Helvetica Neue"/>
              </a:rPr>
              <a:t>Lu-177 </a:t>
            </a:r>
            <a:r>
              <a:rPr lang="en-US" altLang="en-US" sz="1400" dirty="0" err="1">
                <a:latin typeface="Helvetica Neue"/>
              </a:rPr>
              <a:t>dotatate</a:t>
            </a:r>
            <a:r>
              <a:rPr lang="en-US" altLang="en-US" sz="1400" dirty="0">
                <a:latin typeface="Helvetica Neue"/>
              </a:rPr>
              <a:t> for </a:t>
            </a:r>
            <a:r>
              <a:rPr lang="en-US" sz="1400" dirty="0">
                <a:latin typeface="Helvetica Neue"/>
              </a:rPr>
              <a:t>gastro </a:t>
            </a:r>
            <a:r>
              <a:rPr lang="en-US" sz="1400" dirty="0" err="1">
                <a:latin typeface="Helvetica Neue"/>
              </a:rPr>
              <a:t>entero</a:t>
            </a:r>
            <a:r>
              <a:rPr lang="en-US" sz="1400" dirty="0">
                <a:latin typeface="Helvetica Neue"/>
              </a:rPr>
              <a:t> pancreatic neuroendocrine tumors</a:t>
            </a:r>
          </a:p>
          <a:p>
            <a:pPr marL="1293967" lvl="1" indent="-571500">
              <a:spcBef>
                <a:spcPct val="50000"/>
              </a:spcBef>
              <a:buFont typeface="Arial" panose="020B0604020202020204" pitchFamily="34" charset="0"/>
              <a:buChar char="•"/>
            </a:pPr>
            <a:r>
              <a:rPr lang="en-US" sz="1400" dirty="0">
                <a:latin typeface="Helvetica Neue"/>
              </a:rPr>
              <a:t>Lu-177 PSMA for metastatic prostate cancer</a:t>
            </a:r>
            <a:endParaRPr lang="en-US" sz="1400" dirty="0">
              <a:latin typeface="Helvetica Neue"/>
              <a:sym typeface="Symbol" panose="05050102010706020507" pitchFamily="18" charset="2"/>
            </a:endParaRPr>
          </a:p>
          <a:p>
            <a:pPr marL="1293967" lvl="1" indent="-571500">
              <a:spcBef>
                <a:spcPct val="50000"/>
              </a:spcBef>
              <a:buFont typeface="Arial" panose="020B0604020202020204" pitchFamily="34" charset="0"/>
              <a:buChar char="•"/>
            </a:pPr>
            <a:r>
              <a:rPr lang="en-US" altLang="en-US" sz="1400" dirty="0">
                <a:latin typeface="Helvetica Neue"/>
                <a:sym typeface="Symbol" panose="05050102010706020507" pitchFamily="18" charset="2"/>
              </a:rPr>
              <a:t>Energy max = 479 keV, max range 2.7 mm, 2 useful photons for SPECT (112 keV and 208 keV)</a:t>
            </a:r>
          </a:p>
          <a:p>
            <a:pPr marL="571500" indent="-571500">
              <a:spcBef>
                <a:spcPct val="50000"/>
              </a:spcBef>
              <a:buFont typeface="Arial" panose="020B0604020202020204" pitchFamily="34" charset="0"/>
              <a:buChar char="•"/>
            </a:pPr>
            <a:r>
              <a:rPr lang="en-US" altLang="en-US" sz="1400" dirty="0">
                <a:latin typeface="Helvetica Neue"/>
                <a:sym typeface="Symbol" panose="05050102010706020507" pitchFamily="18" charset="2"/>
              </a:rPr>
              <a:t>Y-90 DOTATE or Y-90 microspheres for liver radioembolization</a:t>
            </a:r>
          </a:p>
          <a:p>
            <a:pPr marL="1293967" lvl="1" indent="-571500">
              <a:spcBef>
                <a:spcPct val="50000"/>
              </a:spcBef>
              <a:buFont typeface="Arial" panose="020B0604020202020204" pitchFamily="34" charset="0"/>
              <a:buChar char="•"/>
            </a:pPr>
            <a:r>
              <a:rPr lang="en-US" altLang="en-US" sz="1400" dirty="0">
                <a:latin typeface="Helvetica Neue"/>
                <a:sym typeface="Symbol" panose="05050102010706020507" pitchFamily="18" charset="2"/>
              </a:rPr>
              <a:t>Energy max =2.28 MeV, max range 11mm</a:t>
            </a:r>
          </a:p>
          <a:p>
            <a:pPr marL="1293967" lvl="1" indent="-571500">
              <a:spcBef>
                <a:spcPct val="50000"/>
              </a:spcBef>
              <a:buFont typeface="Arial" panose="020B0604020202020204" pitchFamily="34" charset="0"/>
              <a:buChar char="•"/>
            </a:pPr>
            <a:r>
              <a:rPr lang="en-US" altLang="en-US" sz="1400" dirty="0">
                <a:latin typeface="Helvetica Neue"/>
                <a:sym typeface="Symbol" panose="05050102010706020507" pitchFamily="18" charset="2"/>
              </a:rPr>
              <a:t>Can be imaged through Bremsstrahlung emission (SPECT) or low positron emission (PET) </a:t>
            </a:r>
            <a:endParaRPr lang="en-US" altLang="en-US" sz="1800" dirty="0">
              <a:latin typeface="Helvetica Neue"/>
              <a:sym typeface="Symbol" panose="05050102010706020507" pitchFamily="18" charset="2"/>
            </a:endParaRPr>
          </a:p>
          <a:p>
            <a:endParaRPr lang="en-US" dirty="0"/>
          </a:p>
        </p:txBody>
      </p:sp>
    </p:spTree>
    <p:extLst>
      <p:ext uri="{BB962C8B-B14F-4D97-AF65-F5344CB8AC3E}">
        <p14:creationId xmlns:p14="http://schemas.microsoft.com/office/powerpoint/2010/main" val="268367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diagnostic imaging, typically SPECT or PET/CT</a:t>
            </a:r>
          </a:p>
          <a:p>
            <a:r>
              <a:rPr lang="en-US" dirty="0"/>
              <a:t>We plan – predict the dose in OAR and tumors if possible</a:t>
            </a:r>
          </a:p>
          <a:p>
            <a:r>
              <a:rPr lang="en-US" dirty="0"/>
              <a:t>We treat = we deliver the RPT in 1 cycle, typically several cycles are planned based on FDA approved molecules</a:t>
            </a:r>
          </a:p>
          <a:p>
            <a:r>
              <a:rPr lang="en-US" dirty="0"/>
              <a:t>We monitor response = we assess the dose in OAR and tumors. This is where imaging plays a big role, we  need PET/CT or SPECT/CT again</a:t>
            </a:r>
          </a:p>
          <a:p>
            <a:r>
              <a:rPr lang="en-US" dirty="0"/>
              <a:t>We re-adjust the dosimetry planning to respect toxicity and tumor dose (do we know the limits?)</a:t>
            </a:r>
          </a:p>
          <a:p>
            <a:endParaRPr lang="en-US" dirty="0"/>
          </a:p>
          <a:p>
            <a:r>
              <a:rPr lang="en-US" dirty="0"/>
              <a:t>Real integration of imaging and therapy for cancer!</a:t>
            </a:r>
          </a:p>
          <a:p>
            <a:endParaRPr lang="en-US" dirty="0"/>
          </a:p>
        </p:txBody>
      </p:sp>
    </p:spTree>
    <p:extLst>
      <p:ext uri="{BB962C8B-B14F-4D97-AF65-F5344CB8AC3E}">
        <p14:creationId xmlns:p14="http://schemas.microsoft.com/office/powerpoint/2010/main" val="2269550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b="1" dirty="0"/>
              <a:t>randomized, multicenter,</a:t>
            </a:r>
            <a:r>
              <a:rPr lang="en-US" dirty="0"/>
              <a:t> investigator sponsored phase II trial comparing the clinical outcomes of SIRT with </a:t>
            </a:r>
            <a:r>
              <a:rPr lang="en-US" dirty="0" err="1"/>
              <a:t>TheraSphere</a:t>
            </a:r>
            <a:r>
              <a:rPr lang="en-US" dirty="0"/>
              <a:t> in patients with intermediate/advanced HCC using two pre-treatment dosimetry determination methods: (1) Standard, single-compartment dosimetry (SDA); defined as a uniform distribution of absorbed dose within the perfused volume – both tumor and normal liver or (2) Personalized dosimetry (PDA); defined as multi-compartment Y-90 distribution of absorbed dose within the perfused volume that accounts for preferential blood flow into the tumor compared with normal parenchyma.</a:t>
            </a:r>
          </a:p>
          <a:p>
            <a:pPr marL="342900" indent="-342900">
              <a:buFontTx/>
              <a:buChar char="-"/>
            </a:pPr>
            <a:r>
              <a:rPr lang="en-US" dirty="0"/>
              <a:t>Median OS 26.6 months with personalized instead of 10.7 months standard multicompartment dosimetry</a:t>
            </a:r>
          </a:p>
          <a:p>
            <a:pPr marL="342900" indent="-342900">
              <a:buFontTx/>
              <a:buChar char="-"/>
            </a:pPr>
            <a:r>
              <a:rPr lang="en-US" dirty="0"/>
              <a:t>Personalized means 205 </a:t>
            </a:r>
            <a:r>
              <a:rPr lang="en-US" dirty="0" err="1"/>
              <a:t>Gy</a:t>
            </a:r>
            <a:r>
              <a:rPr lang="en-US" dirty="0"/>
              <a:t> to tumor  and 120 </a:t>
            </a:r>
            <a:r>
              <a:rPr lang="en-US" dirty="0" err="1"/>
              <a:t>Gy</a:t>
            </a:r>
            <a:r>
              <a:rPr lang="en-US" dirty="0"/>
              <a:t> rest liver instead of 120 </a:t>
            </a:r>
            <a:r>
              <a:rPr lang="en-US" dirty="0" err="1"/>
              <a:t>Gy</a:t>
            </a:r>
            <a:r>
              <a:rPr lang="en-US" dirty="0"/>
              <a:t> global</a:t>
            </a:r>
          </a:p>
          <a:p>
            <a:endParaRPr lang="en-US" dirty="0"/>
          </a:p>
        </p:txBody>
      </p:sp>
    </p:spTree>
    <p:extLst>
      <p:ext uri="{BB962C8B-B14F-4D97-AF65-F5344CB8AC3E}">
        <p14:creationId xmlns:p14="http://schemas.microsoft.com/office/powerpoint/2010/main" val="308205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calculated in average dose in shells </a:t>
            </a:r>
          </a:p>
          <a:p>
            <a:r>
              <a:rPr lang="en-US" dirty="0"/>
              <a:t>Dose point kernel, or specific absorbed dose point kernel, relates to the energy deposited at any distance from the source</a:t>
            </a:r>
          </a:p>
          <a:p>
            <a:endParaRPr lang="en-US" dirty="0"/>
          </a:p>
          <a:p>
            <a:r>
              <a:rPr lang="en-US" dirty="0"/>
              <a:t>DPK depend on electron range</a:t>
            </a:r>
          </a:p>
          <a:p>
            <a:r>
              <a:rPr lang="en-US" dirty="0"/>
              <a:t>CSDA= continuously slowing down approximation:</a:t>
            </a:r>
          </a:p>
          <a:p>
            <a:r>
              <a:rPr lang="en-US" sz="2200" b="0" i="0" u="none" strike="noStrike" baseline="0" dirty="0">
                <a:latin typeface="Helvetica Neue"/>
                <a:ea typeface="Helvetica Neue"/>
                <a:cs typeface="Helvetica Neue"/>
                <a:sym typeface="Helvetica Neue"/>
              </a:rPr>
              <a:t>= path length that an electron would traverse when slowing down from its original energy </a:t>
            </a:r>
            <a:r>
              <a:rPr lang="en-US" sz="2200" b="0" i="1" u="none" strike="noStrike" baseline="0" dirty="0">
                <a:latin typeface="Helvetica Neue"/>
                <a:ea typeface="Helvetica Neue"/>
                <a:cs typeface="Helvetica Neue"/>
                <a:sym typeface="Helvetica Neue"/>
              </a:rPr>
              <a:t>E. </a:t>
            </a:r>
            <a:r>
              <a:rPr lang="en-US" sz="2200" b="0" i="0" u="none" strike="noStrike" baseline="0" dirty="0">
                <a:latin typeface="Helvetica Neue"/>
                <a:ea typeface="Helvetica Neue"/>
                <a:cs typeface="Helvetica Neue"/>
                <a:sym typeface="Helvetica Neue"/>
              </a:rPr>
              <a:t>to a stop, if its rate of energy loss along the track were equal to the mean rate of energy loss.</a:t>
            </a:r>
            <a:endParaRPr lang="en-US" dirty="0"/>
          </a:p>
        </p:txBody>
      </p:sp>
    </p:spTree>
    <p:extLst>
      <p:ext uri="{BB962C8B-B14F-4D97-AF65-F5344CB8AC3E}">
        <p14:creationId xmlns:p14="http://schemas.microsoft.com/office/powerpoint/2010/main" val="4141467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sz="2400" kern="1200" dirty="0">
                <a:solidFill>
                  <a:schemeClr val="accent5"/>
                </a:solidFill>
                <a:latin typeface="Arial" panose="020B0604020202020204" pitchFamily="34" charset="0"/>
                <a:ea typeface="+mn-ea"/>
                <a:cs typeface="Arial" panose="020B0604020202020204" pitchFamily="34" charset="0"/>
              </a:rPr>
              <a:t>3 injections to right lobe</a:t>
            </a:r>
          </a:p>
          <a:p>
            <a:pPr marL="0" marR="0" lvl="0" indent="0" algn="l" defTabSz="457200" rtl="0" eaLnBrk="1" fontAlgn="auto" latinLnBrk="0" hangingPunct="1">
              <a:lnSpc>
                <a:spcPct val="117999"/>
              </a:lnSpc>
              <a:spcBef>
                <a:spcPts val="0"/>
              </a:spcBef>
              <a:spcAft>
                <a:spcPts val="0"/>
              </a:spcAft>
              <a:buClrTx/>
              <a:buSzTx/>
              <a:buFontTx/>
              <a:buNone/>
              <a:tabLst/>
              <a:defRPr/>
            </a:pPr>
            <a:r>
              <a:rPr lang="en-US" sz="2400" kern="1200" dirty="0">
                <a:solidFill>
                  <a:schemeClr val="accent5"/>
                </a:solidFill>
                <a:latin typeface="Arial" panose="020B0604020202020204" pitchFamily="34" charset="0"/>
                <a:ea typeface="+mn-ea"/>
                <a:cs typeface="Arial" panose="020B0604020202020204" pitchFamily="34" charset="0"/>
              </a:rPr>
              <a:t>uEXPLORER </a:t>
            </a:r>
            <a:r>
              <a:rPr lang="en-US" sz="2400" dirty="0">
                <a:solidFill>
                  <a:schemeClr val="accent5"/>
                </a:solidFill>
                <a:latin typeface="Arial" panose="020B0604020202020204" pitchFamily="34" charset="0"/>
                <a:cs typeface="Arial" panose="020B0604020202020204" pitchFamily="34" charset="0"/>
              </a:rPr>
              <a:t>4 mm isotropic voxels, PSF on, no smoothing</a:t>
            </a:r>
          </a:p>
          <a:p>
            <a:pPr marL="0" marR="0" lvl="0" indent="0" algn="l" defTabSz="1300460" rtl="0" eaLnBrk="1" fontAlgn="auto" latinLnBrk="0" hangingPunct="1">
              <a:lnSpc>
                <a:spcPct val="117999"/>
              </a:lnSpc>
              <a:spcBef>
                <a:spcPts val="0"/>
              </a:spcBef>
              <a:spcAft>
                <a:spcPts val="0"/>
              </a:spcAft>
              <a:buClrTx/>
              <a:buSzTx/>
              <a:buFontTx/>
              <a:buNone/>
              <a:tabLst/>
              <a:defRPr/>
            </a:pPr>
            <a:r>
              <a:rPr lang="en-US" sz="2400" kern="1200" dirty="0">
                <a:solidFill>
                  <a:schemeClr val="tx1"/>
                </a:solidFill>
                <a:latin typeface="Arial" panose="020B0604020202020204" pitchFamily="34" charset="0"/>
                <a:ea typeface="+mn-ea"/>
                <a:cs typeface="Arial" panose="020B0604020202020204" pitchFamily="34" charset="0"/>
              </a:rPr>
              <a:t>Y-90 PET shows microspheres in liver segments 5,6,7, &amp; 8 where lesions are</a:t>
            </a:r>
            <a:endParaRPr lang="en-US" sz="2400" spc="-1" dirty="0">
              <a:solidFill>
                <a:schemeClr val="accent5"/>
              </a:solidFill>
              <a:latin typeface="Helvetica Neue"/>
            </a:endParaRPr>
          </a:p>
          <a:p>
            <a:r>
              <a:rPr lang="en-US" sz="2400" spc="-1" dirty="0">
                <a:solidFill>
                  <a:schemeClr val="accent5"/>
                </a:solidFill>
                <a:latin typeface="Helvetica Neue"/>
              </a:rPr>
              <a:t>Segment tumor volume to build tumor and nontumoral liver dose volume histograms</a:t>
            </a:r>
          </a:p>
          <a:p>
            <a:endParaRPr lang="en-US" sz="2400" spc="-1" dirty="0">
              <a:solidFill>
                <a:schemeClr val="accent5"/>
              </a:solidFill>
              <a:latin typeface="Helvetica Neue"/>
            </a:endParaRPr>
          </a:p>
          <a:p>
            <a:r>
              <a:rPr lang="en-US" sz="2400" spc="-1" dirty="0">
                <a:solidFill>
                  <a:schemeClr val="accent5"/>
                </a:solidFill>
                <a:latin typeface="Helvetica Neue"/>
              </a:rPr>
              <a:t>Introduce </a:t>
            </a:r>
            <a:r>
              <a:rPr lang="en-US" sz="2400" spc="-1" dirty="0" err="1">
                <a:solidFill>
                  <a:schemeClr val="accent5"/>
                </a:solidFill>
                <a:latin typeface="Helvetica Neue"/>
              </a:rPr>
              <a:t>Yuni’s</a:t>
            </a:r>
            <a:r>
              <a:rPr lang="en-US" sz="2400" spc="-1" dirty="0">
                <a:solidFill>
                  <a:schemeClr val="accent5"/>
                </a:solidFill>
                <a:latin typeface="Helvetica Neue"/>
              </a:rPr>
              <a:t> talk on dosimetry</a:t>
            </a:r>
            <a:endParaRPr lang="en-US" dirty="0"/>
          </a:p>
        </p:txBody>
      </p:sp>
    </p:spTree>
    <p:extLst>
      <p:ext uri="{BB962C8B-B14F-4D97-AF65-F5344CB8AC3E}">
        <p14:creationId xmlns:p14="http://schemas.microsoft.com/office/powerpoint/2010/main" val="2191444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099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1 &amp; Bullets">
    <p:spTree>
      <p:nvGrpSpPr>
        <p:cNvPr id="1" name=""/>
        <p:cNvGrpSpPr/>
        <p:nvPr/>
      </p:nvGrpSpPr>
      <p:grpSpPr>
        <a:xfrm>
          <a:off x="0" y="0"/>
          <a:ext cx="0" cy="0"/>
          <a:chOff x="0" y="0"/>
          <a:chExt cx="0" cy="0"/>
        </a:xfrm>
      </p:grpSpPr>
      <p:sp>
        <p:nvSpPr>
          <p:cNvPr id="47" name="Shape 47"/>
          <p:cNvSpPr>
            <a:spLocks noGrp="1"/>
          </p:cNvSpPr>
          <p:nvPr>
            <p:ph type="body" idx="1"/>
          </p:nvPr>
        </p:nvSpPr>
        <p:spPr>
          <a:xfrm>
            <a:off x="914425" y="3016983"/>
            <a:ext cx="15523504" cy="5542643"/>
          </a:xfrm>
          <a:prstGeom prst="rect">
            <a:avLst/>
          </a:prstGeom>
        </p:spPr>
        <p:txBody>
          <a:bodyPr/>
          <a:lstStyle>
            <a:lvl1pPr>
              <a:defRPr b="0">
                <a:solidFill>
                  <a:schemeClr val="accent5"/>
                </a:solidFill>
                <a:latin typeface="Helvetica Neue"/>
              </a:defRPr>
            </a:lvl1pPr>
            <a:lvl2pPr>
              <a:buSzPct val="65000"/>
              <a:defRPr b="0">
                <a:solidFill>
                  <a:schemeClr val="accent5"/>
                </a:solidFill>
                <a:latin typeface="Helvetica Neue"/>
              </a:defRPr>
            </a:lvl2pPr>
            <a:lvl3pPr>
              <a:buSzPct val="65000"/>
              <a:defRPr b="0">
                <a:solidFill>
                  <a:schemeClr val="accent5"/>
                </a:solidFill>
                <a:latin typeface="Helvetica Neue"/>
              </a:defRPr>
            </a:lvl3pPr>
            <a:lvl4pPr>
              <a:buSzPct val="65000"/>
              <a:defRPr b="0">
                <a:solidFill>
                  <a:schemeClr val="accent5"/>
                </a:solidFill>
                <a:latin typeface="Helvetica Neue"/>
              </a:defRPr>
            </a:lvl4pPr>
            <a:lvl5pPr>
              <a:buSzPct val="65000"/>
              <a:defRPr b="0">
                <a:solidFill>
                  <a:schemeClr val="accent5"/>
                </a:solidFill>
                <a:latin typeface="Helvetica Neue"/>
              </a:defRPr>
            </a:lvl5pPr>
          </a:lstStyle>
          <a:p>
            <a:pPr lvl="0">
              <a:defRPr sz="1800"/>
            </a:pPr>
            <a:r>
              <a:rPr sz="3600" dirty="0"/>
              <a:t>Body Level One</a:t>
            </a:r>
          </a:p>
          <a:p>
            <a:pPr lvl="1">
              <a:defRPr sz="1800"/>
            </a:pPr>
            <a:r>
              <a:rPr sz="3600" dirty="0"/>
              <a:t>Body Level Two</a:t>
            </a:r>
          </a:p>
          <a:p>
            <a:pPr lvl="2">
              <a:defRPr sz="1800"/>
            </a:pPr>
            <a:r>
              <a:rPr sz="3600" dirty="0"/>
              <a:t>Body Level Three</a:t>
            </a:r>
          </a:p>
          <a:p>
            <a:pPr lvl="3">
              <a:defRPr sz="1800"/>
            </a:pPr>
            <a:r>
              <a:rPr sz="3600" dirty="0"/>
              <a:t>Body Level Four</a:t>
            </a:r>
          </a:p>
          <a:p>
            <a:pPr lvl="4">
              <a:defRPr sz="1800"/>
            </a:pPr>
            <a:r>
              <a:rPr sz="3600" dirty="0"/>
              <a:t>Body Level Five</a:t>
            </a:r>
          </a:p>
        </p:txBody>
      </p:sp>
      <p:sp>
        <p:nvSpPr>
          <p:cNvPr id="48" name="Shape 48"/>
          <p:cNvSpPr>
            <a:spLocks noGrp="1"/>
          </p:cNvSpPr>
          <p:nvPr>
            <p:ph type="title"/>
          </p:nvPr>
        </p:nvSpPr>
        <p:spPr>
          <a:xfrm>
            <a:off x="914425" y="754135"/>
            <a:ext cx="15523504" cy="1270000"/>
          </a:xfrm>
          <a:prstGeom prst="rect">
            <a:avLst/>
          </a:prstGeom>
        </p:spPr>
        <p:txBody>
          <a:bodyPr/>
          <a:lstStyle>
            <a:lvl1pPr>
              <a:defRPr sz="4400" b="1">
                <a:solidFill>
                  <a:schemeClr val="accent5"/>
                </a:solidFill>
                <a:latin typeface="Helvetica Neue"/>
              </a:defRPr>
            </a:lvl1pPr>
          </a:lstStyle>
          <a:p>
            <a:pPr lvl="0">
              <a:defRPr sz="1800"/>
            </a:pPr>
            <a:r>
              <a:rPr sz="3800" dirty="0"/>
              <a:t>Title Text</a:t>
            </a:r>
          </a:p>
        </p:txBody>
      </p:sp>
    </p:spTree>
    <p:extLst>
      <p:ext uri="{BB962C8B-B14F-4D97-AF65-F5344CB8AC3E}">
        <p14:creationId xmlns:p14="http://schemas.microsoft.com/office/powerpoint/2010/main" val="85137327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00520" y="3029939"/>
            <a:ext cx="14739224" cy="2090702"/>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601040" y="5527040"/>
            <a:ext cx="12138184" cy="2492587"/>
          </a:xfrm>
          <a:prstGeom prst="rect">
            <a:avLst/>
          </a:prstGeo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Tree>
    <p:extLst>
      <p:ext uri="{BB962C8B-B14F-4D97-AF65-F5344CB8AC3E}">
        <p14:creationId xmlns:p14="http://schemas.microsoft.com/office/powerpoint/2010/main" val="40457969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1 &amp; Bullets">
    <p:spTree>
      <p:nvGrpSpPr>
        <p:cNvPr id="1" name=""/>
        <p:cNvGrpSpPr/>
        <p:nvPr/>
      </p:nvGrpSpPr>
      <p:grpSpPr>
        <a:xfrm>
          <a:off x="0" y="0"/>
          <a:ext cx="0" cy="0"/>
          <a:chOff x="0" y="0"/>
          <a:chExt cx="0" cy="0"/>
        </a:xfrm>
      </p:grpSpPr>
      <p:sp>
        <p:nvSpPr>
          <p:cNvPr id="47" name="Shape 47"/>
          <p:cNvSpPr>
            <a:spLocks noGrp="1"/>
          </p:cNvSpPr>
          <p:nvPr>
            <p:ph type="body" idx="1"/>
          </p:nvPr>
        </p:nvSpPr>
        <p:spPr>
          <a:xfrm>
            <a:off x="914425" y="3016983"/>
            <a:ext cx="15523504" cy="5542643"/>
          </a:xfrm>
          <a:prstGeom prst="rect">
            <a:avLst/>
          </a:prstGeom>
        </p:spPr>
        <p:txBody>
          <a:bodyPr/>
          <a:lstStyle>
            <a:lvl1pPr>
              <a:defRPr b="0">
                <a:solidFill>
                  <a:schemeClr val="accent5"/>
                </a:solidFill>
                <a:latin typeface="Helvetica Neue"/>
              </a:defRPr>
            </a:lvl1pPr>
            <a:lvl2pPr>
              <a:buSzPct val="65000"/>
              <a:defRPr b="0">
                <a:solidFill>
                  <a:schemeClr val="accent5"/>
                </a:solidFill>
                <a:latin typeface="Helvetica Neue"/>
              </a:defRPr>
            </a:lvl2pPr>
            <a:lvl3pPr>
              <a:buSzPct val="65000"/>
              <a:defRPr b="0">
                <a:solidFill>
                  <a:schemeClr val="accent5"/>
                </a:solidFill>
                <a:latin typeface="Helvetica Neue"/>
              </a:defRPr>
            </a:lvl3pPr>
            <a:lvl4pPr>
              <a:buSzPct val="65000"/>
              <a:defRPr b="0">
                <a:solidFill>
                  <a:schemeClr val="accent5"/>
                </a:solidFill>
                <a:latin typeface="Helvetica Neue"/>
              </a:defRPr>
            </a:lvl4pPr>
            <a:lvl5pPr>
              <a:buSzPct val="65000"/>
              <a:defRPr b="0">
                <a:solidFill>
                  <a:schemeClr val="accent5"/>
                </a:solidFill>
                <a:latin typeface="Helvetica Neue"/>
              </a:defRPr>
            </a:lvl5pPr>
          </a:lstStyle>
          <a:p>
            <a:pPr lvl="0">
              <a:defRPr sz="1800"/>
            </a:pPr>
            <a:r>
              <a:rPr sz="3600" dirty="0"/>
              <a:t>Body Level One</a:t>
            </a:r>
          </a:p>
          <a:p>
            <a:pPr lvl="1">
              <a:defRPr sz="1800"/>
            </a:pPr>
            <a:r>
              <a:rPr sz="3600" dirty="0"/>
              <a:t>Body Level Two</a:t>
            </a:r>
          </a:p>
          <a:p>
            <a:pPr lvl="2">
              <a:defRPr sz="1800"/>
            </a:pPr>
            <a:r>
              <a:rPr sz="3600" dirty="0"/>
              <a:t>Body Level Three</a:t>
            </a:r>
          </a:p>
          <a:p>
            <a:pPr lvl="3">
              <a:defRPr sz="1800"/>
            </a:pPr>
            <a:r>
              <a:rPr sz="3600" dirty="0"/>
              <a:t>Body Level Four</a:t>
            </a:r>
          </a:p>
          <a:p>
            <a:pPr lvl="4">
              <a:defRPr sz="1800"/>
            </a:pPr>
            <a:r>
              <a:rPr sz="3600" dirty="0"/>
              <a:t>Body Level Five</a:t>
            </a:r>
          </a:p>
        </p:txBody>
      </p:sp>
      <p:sp>
        <p:nvSpPr>
          <p:cNvPr id="48" name="Shape 48"/>
          <p:cNvSpPr>
            <a:spLocks noGrp="1"/>
          </p:cNvSpPr>
          <p:nvPr>
            <p:ph type="title"/>
          </p:nvPr>
        </p:nvSpPr>
        <p:spPr>
          <a:xfrm>
            <a:off x="914425" y="754135"/>
            <a:ext cx="15523504" cy="1270000"/>
          </a:xfrm>
          <a:prstGeom prst="rect">
            <a:avLst/>
          </a:prstGeom>
        </p:spPr>
        <p:txBody>
          <a:bodyPr/>
          <a:lstStyle>
            <a:lvl1pPr>
              <a:defRPr sz="4400" b="1">
                <a:solidFill>
                  <a:schemeClr val="accent5"/>
                </a:solidFill>
                <a:latin typeface="Helvetica Neue"/>
              </a:defRPr>
            </a:lvl1pPr>
          </a:lstStyle>
          <a:p>
            <a:pPr lvl="0">
              <a:defRPr sz="1800"/>
            </a:pPr>
            <a:r>
              <a:rPr sz="3800" dirty="0"/>
              <a:t>Title Text</a:t>
            </a:r>
          </a:p>
        </p:txBody>
      </p:sp>
    </p:spTree>
    <p:extLst>
      <p:ext uri="{BB962C8B-B14F-4D97-AF65-F5344CB8AC3E}">
        <p14:creationId xmlns:p14="http://schemas.microsoft.com/office/powerpoint/2010/main" val="85137327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1 &amp; Bullets">
    <p:spTree>
      <p:nvGrpSpPr>
        <p:cNvPr id="1" name=""/>
        <p:cNvGrpSpPr/>
        <p:nvPr/>
      </p:nvGrpSpPr>
      <p:grpSpPr>
        <a:xfrm>
          <a:off x="0" y="0"/>
          <a:ext cx="0" cy="0"/>
          <a:chOff x="0" y="0"/>
          <a:chExt cx="0" cy="0"/>
        </a:xfrm>
      </p:grpSpPr>
      <p:sp>
        <p:nvSpPr>
          <p:cNvPr id="47" name="Shape 47"/>
          <p:cNvSpPr>
            <a:spLocks noGrp="1"/>
          </p:cNvSpPr>
          <p:nvPr>
            <p:ph type="body" idx="1"/>
          </p:nvPr>
        </p:nvSpPr>
        <p:spPr>
          <a:xfrm>
            <a:off x="914425" y="3016983"/>
            <a:ext cx="15523504" cy="5542643"/>
          </a:xfrm>
          <a:prstGeom prst="rect">
            <a:avLst/>
          </a:prstGeom>
        </p:spPr>
        <p:txBody>
          <a:bodyPr/>
          <a:lstStyle>
            <a:lvl1pPr>
              <a:defRPr b="0">
                <a:solidFill>
                  <a:schemeClr val="accent5"/>
                </a:solidFill>
                <a:latin typeface="Helvetica Neue"/>
              </a:defRPr>
            </a:lvl1pPr>
            <a:lvl2pPr>
              <a:buSzPct val="65000"/>
              <a:defRPr b="0">
                <a:solidFill>
                  <a:schemeClr val="accent5"/>
                </a:solidFill>
                <a:latin typeface="Helvetica Neue"/>
              </a:defRPr>
            </a:lvl2pPr>
            <a:lvl3pPr>
              <a:buSzPct val="65000"/>
              <a:defRPr b="0">
                <a:solidFill>
                  <a:schemeClr val="accent5"/>
                </a:solidFill>
                <a:latin typeface="Helvetica Neue"/>
              </a:defRPr>
            </a:lvl3pPr>
            <a:lvl4pPr>
              <a:buSzPct val="65000"/>
              <a:defRPr b="0">
                <a:solidFill>
                  <a:schemeClr val="accent5"/>
                </a:solidFill>
                <a:latin typeface="Helvetica Neue"/>
              </a:defRPr>
            </a:lvl4pPr>
            <a:lvl5pPr>
              <a:buSzPct val="65000"/>
              <a:defRPr b="0">
                <a:solidFill>
                  <a:schemeClr val="accent5"/>
                </a:solidFill>
                <a:latin typeface="Helvetica Neue"/>
              </a:defRPr>
            </a:lvl5pPr>
          </a:lstStyle>
          <a:p>
            <a:pPr lvl="0">
              <a:defRPr sz="1800"/>
            </a:pPr>
            <a:r>
              <a:rPr sz="3600" dirty="0"/>
              <a:t>Body Level One</a:t>
            </a:r>
          </a:p>
          <a:p>
            <a:pPr lvl="1">
              <a:defRPr sz="1800"/>
            </a:pPr>
            <a:r>
              <a:rPr sz="3600" dirty="0"/>
              <a:t>Body Level Two</a:t>
            </a:r>
          </a:p>
          <a:p>
            <a:pPr lvl="2">
              <a:defRPr sz="1800"/>
            </a:pPr>
            <a:r>
              <a:rPr sz="3600" dirty="0"/>
              <a:t>Body Level Three</a:t>
            </a:r>
          </a:p>
          <a:p>
            <a:pPr lvl="3">
              <a:defRPr sz="1800"/>
            </a:pPr>
            <a:r>
              <a:rPr sz="3600" dirty="0"/>
              <a:t>Body Level Four</a:t>
            </a:r>
          </a:p>
          <a:p>
            <a:pPr lvl="4">
              <a:defRPr sz="1800"/>
            </a:pPr>
            <a:r>
              <a:rPr sz="3600" dirty="0"/>
              <a:t>Body Level Five</a:t>
            </a:r>
          </a:p>
        </p:txBody>
      </p:sp>
      <p:sp>
        <p:nvSpPr>
          <p:cNvPr id="48" name="Shape 48"/>
          <p:cNvSpPr>
            <a:spLocks noGrp="1"/>
          </p:cNvSpPr>
          <p:nvPr>
            <p:ph type="title"/>
          </p:nvPr>
        </p:nvSpPr>
        <p:spPr>
          <a:xfrm>
            <a:off x="914425" y="754135"/>
            <a:ext cx="15523504" cy="1270000"/>
          </a:xfrm>
          <a:prstGeom prst="rect">
            <a:avLst/>
          </a:prstGeom>
        </p:spPr>
        <p:txBody>
          <a:bodyPr/>
          <a:lstStyle>
            <a:lvl1pPr>
              <a:defRPr sz="4400" b="1">
                <a:solidFill>
                  <a:schemeClr val="accent5"/>
                </a:solidFill>
                <a:latin typeface="Helvetica Neue"/>
              </a:defRPr>
            </a:lvl1pPr>
          </a:lstStyle>
          <a:p>
            <a:pPr lvl="0">
              <a:defRPr sz="1800"/>
            </a:pPr>
            <a:r>
              <a:rPr sz="3800" dirty="0"/>
              <a:t>Title Text</a:t>
            </a:r>
          </a:p>
        </p:txBody>
      </p:sp>
    </p:spTree>
    <p:extLst>
      <p:ext uri="{BB962C8B-B14F-4D97-AF65-F5344CB8AC3E}">
        <p14:creationId xmlns:p14="http://schemas.microsoft.com/office/powerpoint/2010/main" val="85137327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1 &amp; Bullets">
    <p:spTree>
      <p:nvGrpSpPr>
        <p:cNvPr id="1" name=""/>
        <p:cNvGrpSpPr/>
        <p:nvPr/>
      </p:nvGrpSpPr>
      <p:grpSpPr>
        <a:xfrm>
          <a:off x="0" y="0"/>
          <a:ext cx="0" cy="0"/>
          <a:chOff x="0" y="0"/>
          <a:chExt cx="0" cy="0"/>
        </a:xfrm>
      </p:grpSpPr>
      <p:sp>
        <p:nvSpPr>
          <p:cNvPr id="47" name="Shape 47"/>
          <p:cNvSpPr>
            <a:spLocks noGrp="1"/>
          </p:cNvSpPr>
          <p:nvPr>
            <p:ph type="body" idx="1"/>
          </p:nvPr>
        </p:nvSpPr>
        <p:spPr>
          <a:xfrm>
            <a:off x="914425" y="3016983"/>
            <a:ext cx="15523504" cy="5542643"/>
          </a:xfrm>
          <a:prstGeom prst="rect">
            <a:avLst/>
          </a:prstGeom>
        </p:spPr>
        <p:txBody>
          <a:bodyPr/>
          <a:lstStyle>
            <a:lvl1pPr>
              <a:defRPr b="0">
                <a:solidFill>
                  <a:schemeClr val="accent5"/>
                </a:solidFill>
                <a:latin typeface="Helvetica Neue"/>
              </a:defRPr>
            </a:lvl1pPr>
            <a:lvl2pPr>
              <a:buSzPct val="65000"/>
              <a:defRPr b="0">
                <a:solidFill>
                  <a:schemeClr val="accent5"/>
                </a:solidFill>
                <a:latin typeface="Helvetica Neue"/>
              </a:defRPr>
            </a:lvl2pPr>
            <a:lvl3pPr>
              <a:buSzPct val="65000"/>
              <a:defRPr b="0">
                <a:solidFill>
                  <a:schemeClr val="accent5"/>
                </a:solidFill>
                <a:latin typeface="Helvetica Neue"/>
              </a:defRPr>
            </a:lvl3pPr>
            <a:lvl4pPr>
              <a:buSzPct val="65000"/>
              <a:defRPr b="0">
                <a:solidFill>
                  <a:schemeClr val="accent5"/>
                </a:solidFill>
                <a:latin typeface="Helvetica Neue"/>
              </a:defRPr>
            </a:lvl4pPr>
            <a:lvl5pPr>
              <a:buSzPct val="65000"/>
              <a:defRPr b="0">
                <a:solidFill>
                  <a:schemeClr val="accent5"/>
                </a:solidFill>
                <a:latin typeface="Helvetica Neue"/>
              </a:defRPr>
            </a:lvl5pPr>
          </a:lstStyle>
          <a:p>
            <a:pPr lvl="0">
              <a:defRPr sz="1800"/>
            </a:pPr>
            <a:r>
              <a:rPr sz="3600" dirty="0"/>
              <a:t>Body Level One</a:t>
            </a:r>
          </a:p>
          <a:p>
            <a:pPr lvl="1">
              <a:defRPr sz="1800"/>
            </a:pPr>
            <a:r>
              <a:rPr sz="3600" dirty="0"/>
              <a:t>Body Level Two</a:t>
            </a:r>
          </a:p>
          <a:p>
            <a:pPr lvl="2">
              <a:defRPr sz="1800"/>
            </a:pPr>
            <a:r>
              <a:rPr sz="3600" dirty="0"/>
              <a:t>Body Level Three</a:t>
            </a:r>
          </a:p>
          <a:p>
            <a:pPr lvl="3">
              <a:defRPr sz="1800"/>
            </a:pPr>
            <a:r>
              <a:rPr sz="3600" dirty="0"/>
              <a:t>Body Level Four</a:t>
            </a:r>
          </a:p>
          <a:p>
            <a:pPr lvl="4">
              <a:defRPr sz="1800"/>
            </a:pPr>
            <a:r>
              <a:rPr sz="3600" dirty="0"/>
              <a:t>Body Level Five</a:t>
            </a:r>
          </a:p>
        </p:txBody>
      </p:sp>
      <p:sp>
        <p:nvSpPr>
          <p:cNvPr id="48" name="Shape 48"/>
          <p:cNvSpPr>
            <a:spLocks noGrp="1"/>
          </p:cNvSpPr>
          <p:nvPr>
            <p:ph type="title"/>
          </p:nvPr>
        </p:nvSpPr>
        <p:spPr>
          <a:xfrm>
            <a:off x="914425" y="754135"/>
            <a:ext cx="15523504" cy="1270000"/>
          </a:xfrm>
          <a:prstGeom prst="rect">
            <a:avLst/>
          </a:prstGeom>
        </p:spPr>
        <p:txBody>
          <a:bodyPr/>
          <a:lstStyle>
            <a:lvl1pPr>
              <a:defRPr sz="4400" b="1">
                <a:solidFill>
                  <a:schemeClr val="accent5"/>
                </a:solidFill>
                <a:latin typeface="Helvetica Neue"/>
              </a:defRPr>
            </a:lvl1pPr>
          </a:lstStyle>
          <a:p>
            <a:pPr lvl="0">
              <a:defRPr sz="1800"/>
            </a:pPr>
            <a:r>
              <a:rPr sz="3800" dirty="0"/>
              <a:t>Title Text</a:t>
            </a:r>
          </a:p>
        </p:txBody>
      </p:sp>
    </p:spTree>
    <p:extLst>
      <p:ext uri="{BB962C8B-B14F-4D97-AF65-F5344CB8AC3E}">
        <p14:creationId xmlns:p14="http://schemas.microsoft.com/office/powerpoint/2010/main" val="85137327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1 &amp; Bullets">
    <p:spTree>
      <p:nvGrpSpPr>
        <p:cNvPr id="1" name=""/>
        <p:cNvGrpSpPr/>
        <p:nvPr/>
      </p:nvGrpSpPr>
      <p:grpSpPr>
        <a:xfrm>
          <a:off x="0" y="0"/>
          <a:ext cx="0" cy="0"/>
          <a:chOff x="0" y="0"/>
          <a:chExt cx="0" cy="0"/>
        </a:xfrm>
      </p:grpSpPr>
      <p:sp>
        <p:nvSpPr>
          <p:cNvPr id="47" name="Shape 47"/>
          <p:cNvSpPr>
            <a:spLocks noGrp="1"/>
          </p:cNvSpPr>
          <p:nvPr>
            <p:ph type="body" idx="1"/>
          </p:nvPr>
        </p:nvSpPr>
        <p:spPr>
          <a:xfrm>
            <a:off x="914425" y="3016983"/>
            <a:ext cx="15523504" cy="5542643"/>
          </a:xfrm>
          <a:prstGeom prst="rect">
            <a:avLst/>
          </a:prstGeom>
        </p:spPr>
        <p:txBody>
          <a:bodyPr/>
          <a:lstStyle>
            <a:lvl1pPr>
              <a:defRPr b="0">
                <a:solidFill>
                  <a:schemeClr val="accent5"/>
                </a:solidFill>
                <a:latin typeface="Helvetica Neue"/>
              </a:defRPr>
            </a:lvl1pPr>
            <a:lvl2pPr>
              <a:buSzPct val="65000"/>
              <a:defRPr b="0">
                <a:solidFill>
                  <a:schemeClr val="accent5"/>
                </a:solidFill>
                <a:latin typeface="Helvetica Neue"/>
              </a:defRPr>
            </a:lvl2pPr>
            <a:lvl3pPr>
              <a:buSzPct val="65000"/>
              <a:defRPr b="0">
                <a:solidFill>
                  <a:schemeClr val="accent5"/>
                </a:solidFill>
                <a:latin typeface="Helvetica Neue"/>
              </a:defRPr>
            </a:lvl3pPr>
            <a:lvl4pPr>
              <a:buSzPct val="65000"/>
              <a:defRPr b="0">
                <a:solidFill>
                  <a:schemeClr val="accent5"/>
                </a:solidFill>
                <a:latin typeface="Helvetica Neue"/>
              </a:defRPr>
            </a:lvl4pPr>
            <a:lvl5pPr>
              <a:buSzPct val="65000"/>
              <a:defRPr b="0">
                <a:solidFill>
                  <a:schemeClr val="accent5"/>
                </a:solidFill>
                <a:latin typeface="Helvetica Neue"/>
              </a:defRPr>
            </a:lvl5pPr>
          </a:lstStyle>
          <a:p>
            <a:pPr lvl="0">
              <a:defRPr sz="1800"/>
            </a:pPr>
            <a:r>
              <a:rPr sz="3600" dirty="0"/>
              <a:t>Body Level One</a:t>
            </a:r>
          </a:p>
          <a:p>
            <a:pPr lvl="1">
              <a:defRPr sz="1800"/>
            </a:pPr>
            <a:r>
              <a:rPr sz="3600" dirty="0"/>
              <a:t>Body Level Two</a:t>
            </a:r>
          </a:p>
          <a:p>
            <a:pPr lvl="2">
              <a:defRPr sz="1800"/>
            </a:pPr>
            <a:r>
              <a:rPr sz="3600" dirty="0"/>
              <a:t>Body Level Three</a:t>
            </a:r>
          </a:p>
          <a:p>
            <a:pPr lvl="3">
              <a:defRPr sz="1800"/>
            </a:pPr>
            <a:r>
              <a:rPr sz="3600" dirty="0"/>
              <a:t>Body Level Four</a:t>
            </a:r>
          </a:p>
          <a:p>
            <a:pPr lvl="4">
              <a:defRPr sz="1800"/>
            </a:pPr>
            <a:r>
              <a:rPr sz="3600" dirty="0"/>
              <a:t>Body Level Five</a:t>
            </a:r>
          </a:p>
        </p:txBody>
      </p:sp>
      <p:sp>
        <p:nvSpPr>
          <p:cNvPr id="48" name="Shape 48"/>
          <p:cNvSpPr>
            <a:spLocks noGrp="1"/>
          </p:cNvSpPr>
          <p:nvPr>
            <p:ph type="title"/>
          </p:nvPr>
        </p:nvSpPr>
        <p:spPr>
          <a:xfrm>
            <a:off x="914425" y="754135"/>
            <a:ext cx="15523504" cy="1270000"/>
          </a:xfrm>
          <a:prstGeom prst="rect">
            <a:avLst/>
          </a:prstGeom>
        </p:spPr>
        <p:txBody>
          <a:bodyPr/>
          <a:lstStyle>
            <a:lvl1pPr>
              <a:defRPr sz="4400" b="1">
                <a:solidFill>
                  <a:schemeClr val="accent5"/>
                </a:solidFill>
                <a:latin typeface="Helvetica Neue"/>
              </a:defRPr>
            </a:lvl1pPr>
          </a:lstStyle>
          <a:p>
            <a:pPr lvl="0">
              <a:defRPr sz="1800"/>
            </a:pPr>
            <a:r>
              <a:rPr sz="3800" dirty="0"/>
              <a:t>Title Text</a:t>
            </a:r>
          </a:p>
        </p:txBody>
      </p:sp>
    </p:spTree>
    <p:extLst>
      <p:ext uri="{BB962C8B-B14F-4D97-AF65-F5344CB8AC3E}">
        <p14:creationId xmlns:p14="http://schemas.microsoft.com/office/powerpoint/2010/main" val="85137327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1 &amp; Bullets">
    <p:spTree>
      <p:nvGrpSpPr>
        <p:cNvPr id="1" name=""/>
        <p:cNvGrpSpPr/>
        <p:nvPr/>
      </p:nvGrpSpPr>
      <p:grpSpPr>
        <a:xfrm>
          <a:off x="0" y="0"/>
          <a:ext cx="0" cy="0"/>
          <a:chOff x="0" y="0"/>
          <a:chExt cx="0" cy="0"/>
        </a:xfrm>
      </p:grpSpPr>
      <p:sp>
        <p:nvSpPr>
          <p:cNvPr id="47" name="Shape 47"/>
          <p:cNvSpPr>
            <a:spLocks noGrp="1"/>
          </p:cNvSpPr>
          <p:nvPr>
            <p:ph type="body" idx="1"/>
          </p:nvPr>
        </p:nvSpPr>
        <p:spPr>
          <a:xfrm>
            <a:off x="914425" y="3016983"/>
            <a:ext cx="15523504" cy="5542643"/>
          </a:xfrm>
          <a:prstGeom prst="rect">
            <a:avLst/>
          </a:prstGeom>
        </p:spPr>
        <p:txBody>
          <a:bodyPr/>
          <a:lstStyle>
            <a:lvl1pPr>
              <a:defRPr b="0">
                <a:solidFill>
                  <a:schemeClr val="accent5"/>
                </a:solidFill>
                <a:latin typeface="Helvetica Neue"/>
              </a:defRPr>
            </a:lvl1pPr>
            <a:lvl2pPr>
              <a:buSzPct val="65000"/>
              <a:defRPr b="0">
                <a:solidFill>
                  <a:schemeClr val="accent5"/>
                </a:solidFill>
                <a:latin typeface="Helvetica Neue"/>
              </a:defRPr>
            </a:lvl2pPr>
            <a:lvl3pPr>
              <a:buSzPct val="65000"/>
              <a:defRPr b="0">
                <a:solidFill>
                  <a:schemeClr val="accent5"/>
                </a:solidFill>
                <a:latin typeface="Helvetica Neue"/>
              </a:defRPr>
            </a:lvl3pPr>
            <a:lvl4pPr>
              <a:buSzPct val="65000"/>
              <a:defRPr b="0">
                <a:solidFill>
                  <a:schemeClr val="accent5"/>
                </a:solidFill>
                <a:latin typeface="Helvetica Neue"/>
              </a:defRPr>
            </a:lvl4pPr>
            <a:lvl5pPr>
              <a:buSzPct val="65000"/>
              <a:defRPr b="0">
                <a:solidFill>
                  <a:schemeClr val="accent5"/>
                </a:solidFill>
                <a:latin typeface="Helvetica Neue"/>
              </a:defRPr>
            </a:lvl5pPr>
          </a:lstStyle>
          <a:p>
            <a:pPr lvl="0">
              <a:defRPr sz="1800"/>
            </a:pPr>
            <a:r>
              <a:rPr sz="3600" dirty="0"/>
              <a:t>Body Level One</a:t>
            </a:r>
          </a:p>
          <a:p>
            <a:pPr lvl="1">
              <a:defRPr sz="1800"/>
            </a:pPr>
            <a:r>
              <a:rPr sz="3600" dirty="0"/>
              <a:t>Body Level Two</a:t>
            </a:r>
          </a:p>
          <a:p>
            <a:pPr lvl="2">
              <a:defRPr sz="1800"/>
            </a:pPr>
            <a:r>
              <a:rPr sz="3600" dirty="0"/>
              <a:t>Body Level Three</a:t>
            </a:r>
          </a:p>
          <a:p>
            <a:pPr lvl="3">
              <a:defRPr sz="1800"/>
            </a:pPr>
            <a:r>
              <a:rPr sz="3600" dirty="0"/>
              <a:t>Body Level Four</a:t>
            </a:r>
          </a:p>
          <a:p>
            <a:pPr lvl="4">
              <a:defRPr sz="1800"/>
            </a:pPr>
            <a:r>
              <a:rPr sz="3600" dirty="0"/>
              <a:t>Body Level Five</a:t>
            </a:r>
          </a:p>
        </p:txBody>
      </p:sp>
      <p:sp>
        <p:nvSpPr>
          <p:cNvPr id="48" name="Shape 48"/>
          <p:cNvSpPr>
            <a:spLocks noGrp="1"/>
          </p:cNvSpPr>
          <p:nvPr>
            <p:ph type="title"/>
          </p:nvPr>
        </p:nvSpPr>
        <p:spPr>
          <a:xfrm>
            <a:off x="914425" y="754135"/>
            <a:ext cx="15523504" cy="1270000"/>
          </a:xfrm>
          <a:prstGeom prst="rect">
            <a:avLst/>
          </a:prstGeom>
        </p:spPr>
        <p:txBody>
          <a:bodyPr/>
          <a:lstStyle>
            <a:lvl1pPr>
              <a:defRPr sz="4400" b="1">
                <a:solidFill>
                  <a:schemeClr val="accent5"/>
                </a:solidFill>
                <a:latin typeface="Helvetica Neue"/>
              </a:defRPr>
            </a:lvl1pPr>
          </a:lstStyle>
          <a:p>
            <a:pPr lvl="0">
              <a:defRPr sz="1800"/>
            </a:pPr>
            <a:r>
              <a:rPr sz="3800" dirty="0"/>
              <a:t>Title Text</a:t>
            </a:r>
          </a:p>
        </p:txBody>
      </p:sp>
    </p:spTree>
    <p:extLst>
      <p:ext uri="{BB962C8B-B14F-4D97-AF65-F5344CB8AC3E}">
        <p14:creationId xmlns:p14="http://schemas.microsoft.com/office/powerpoint/2010/main" val="85137327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hyperlink" Target="mailto:eroncali@ucdavis.edu" TargetMode="Externa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66666"/>
            </a:gs>
            <a:gs pos="100000">
              <a:srgbClr val="343434"/>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D5C29B-32BB-478B-8360-9B7AF64AC9FA}"/>
              </a:ext>
            </a:extLst>
          </p:cNvPr>
          <p:cNvSpPr>
            <a:spLocks noChangeArrowheads="1"/>
          </p:cNvSpPr>
          <p:nvPr/>
        </p:nvSpPr>
        <p:spPr bwMode="auto">
          <a:xfrm>
            <a:off x="15349344" y="0"/>
            <a:ext cx="1926696" cy="433493"/>
          </a:xfrm>
          <a:prstGeom prst="rect">
            <a:avLst/>
          </a:prstGeom>
          <a:noFill/>
          <a:ln>
            <a:noFill/>
          </a:ln>
          <a:effec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algn="ctr" eaLnBrk="0" fontAlgn="base" hangingPunct="0">
              <a:spcBef>
                <a:spcPct val="0"/>
              </a:spcBef>
              <a:spcAft>
                <a:spcPct val="0"/>
              </a:spcAft>
              <a:defRPr sz="2400">
                <a:solidFill>
                  <a:srgbClr val="C1CEFF"/>
                </a:solidFill>
                <a:latin typeface="Times" panose="02020603050405020304" pitchFamily="18" charset="0"/>
              </a:defRPr>
            </a:lvl6pPr>
            <a:lvl7pPr marL="2971800" indent="-228600" algn="ctr" eaLnBrk="0" fontAlgn="base" hangingPunct="0">
              <a:spcBef>
                <a:spcPct val="0"/>
              </a:spcBef>
              <a:spcAft>
                <a:spcPct val="0"/>
              </a:spcAft>
              <a:defRPr sz="2400">
                <a:solidFill>
                  <a:srgbClr val="C1CEFF"/>
                </a:solidFill>
                <a:latin typeface="Times" panose="02020603050405020304" pitchFamily="18" charset="0"/>
              </a:defRPr>
            </a:lvl7pPr>
            <a:lvl8pPr marL="3429000" indent="-228600" algn="ctr" eaLnBrk="0" fontAlgn="base" hangingPunct="0">
              <a:spcBef>
                <a:spcPct val="0"/>
              </a:spcBef>
              <a:spcAft>
                <a:spcPct val="0"/>
              </a:spcAft>
              <a:defRPr sz="2400">
                <a:solidFill>
                  <a:srgbClr val="C1CEFF"/>
                </a:solidFill>
                <a:latin typeface="Times" panose="02020603050405020304" pitchFamily="18" charset="0"/>
              </a:defRPr>
            </a:lvl8pPr>
            <a:lvl9pPr marL="3886200" indent="-228600" algn="ctr" eaLnBrk="0" fontAlgn="base" hangingPunct="0">
              <a:spcBef>
                <a:spcPct val="0"/>
              </a:spcBef>
              <a:spcAft>
                <a:spcPct val="0"/>
              </a:spcAft>
              <a:defRPr sz="2400">
                <a:solidFill>
                  <a:srgbClr val="C1CEFF"/>
                </a:solidFill>
                <a:latin typeface="Times" panose="02020603050405020304" pitchFamily="18" charset="0"/>
              </a:defRPr>
            </a:lvl9pPr>
          </a:lstStyle>
          <a:p>
            <a:pPr algn="ctr">
              <a:defRPr/>
            </a:pPr>
            <a:endParaRPr lang="en-US" altLang="en-US" sz="3413"/>
          </a:p>
        </p:txBody>
      </p:sp>
      <p:sp>
        <p:nvSpPr>
          <p:cNvPr id="2" name="TextBox 1">
            <a:extLst>
              <a:ext uri="{FF2B5EF4-FFF2-40B4-BE49-F238E27FC236}">
                <a16:creationId xmlns:a16="http://schemas.microsoft.com/office/drawing/2014/main" id="{925146CF-A670-48EE-848D-239758210006}"/>
              </a:ext>
            </a:extLst>
          </p:cNvPr>
          <p:cNvSpPr txBox="1"/>
          <p:nvPr userDrawn="1"/>
        </p:nvSpPr>
        <p:spPr>
          <a:xfrm>
            <a:off x="16553187" y="9272101"/>
            <a:ext cx="787076" cy="442557"/>
          </a:xfrm>
          <a:prstGeom prst="rect">
            <a:avLst/>
          </a:prstGeom>
          <a:noFill/>
        </p:spPr>
        <p:txBody>
          <a:bodyPr wrap="square" rtlCol="0">
            <a:spAutoFit/>
          </a:bodyPr>
          <a:lstStyle/>
          <a:p>
            <a:fld id="{2FF51858-F17D-4CB1-8CEB-4FE53D151CD5}" type="slidenum">
              <a:rPr lang="en-US" sz="2276" smtClean="0"/>
              <a:t>‹#›</a:t>
            </a:fld>
            <a:endParaRPr lang="en-US" sz="3413" dirty="0"/>
          </a:p>
        </p:txBody>
      </p:sp>
      <p:grpSp>
        <p:nvGrpSpPr>
          <p:cNvPr id="4" name="Group 3">
            <a:extLst>
              <a:ext uri="{FF2B5EF4-FFF2-40B4-BE49-F238E27FC236}">
                <a16:creationId xmlns:a16="http://schemas.microsoft.com/office/drawing/2014/main" id="{DFA0625B-1EF7-460B-AE67-CE7C6EB48D37}"/>
              </a:ext>
            </a:extLst>
          </p:cNvPr>
          <p:cNvGrpSpPr>
            <a:grpSpLocks noChangeAspect="1"/>
          </p:cNvGrpSpPr>
          <p:nvPr userDrawn="1"/>
        </p:nvGrpSpPr>
        <p:grpSpPr>
          <a:xfrm>
            <a:off x="0" y="9313747"/>
            <a:ext cx="17341200" cy="434534"/>
            <a:chOff x="-1" y="9429345"/>
            <a:chExt cx="13003925" cy="325852"/>
          </a:xfrm>
        </p:grpSpPr>
        <p:pic>
          <p:nvPicPr>
            <p:cNvPr id="5" name="pasted-image.pdf">
              <a:extLst>
                <a:ext uri="{FF2B5EF4-FFF2-40B4-BE49-F238E27FC236}">
                  <a16:creationId xmlns:a16="http://schemas.microsoft.com/office/drawing/2014/main" id="{81F84B8D-4D73-48F0-B406-2AF6393A71BB}"/>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a:xfrm>
              <a:off x="-1" y="9430871"/>
              <a:ext cx="1836541" cy="310079"/>
            </a:xfrm>
            <a:prstGeom prst="rect">
              <a:avLst/>
            </a:prstGeom>
            <a:ln w="12700">
              <a:miter lim="400000"/>
            </a:ln>
          </p:spPr>
        </p:pic>
        <p:grpSp>
          <p:nvGrpSpPr>
            <p:cNvPr id="6" name="Group 7">
              <a:extLst>
                <a:ext uri="{FF2B5EF4-FFF2-40B4-BE49-F238E27FC236}">
                  <a16:creationId xmlns:a16="http://schemas.microsoft.com/office/drawing/2014/main" id="{3908FB02-017F-4B48-BF19-D9AFEB8FC7FE}"/>
                </a:ext>
              </a:extLst>
            </p:cNvPr>
            <p:cNvGrpSpPr/>
            <p:nvPr userDrawn="1"/>
          </p:nvGrpSpPr>
          <p:grpSpPr>
            <a:xfrm>
              <a:off x="1928820" y="9429345"/>
              <a:ext cx="11075104" cy="325852"/>
              <a:chOff x="0" y="0"/>
              <a:chExt cx="11075102" cy="325850"/>
            </a:xfrm>
          </p:grpSpPr>
          <p:sp>
            <p:nvSpPr>
              <p:cNvPr id="7" name="Shape 4">
                <a:extLst>
                  <a:ext uri="{FF2B5EF4-FFF2-40B4-BE49-F238E27FC236}">
                    <a16:creationId xmlns:a16="http://schemas.microsoft.com/office/drawing/2014/main" id="{90F64DD4-7C2F-470A-B1B2-BE8F8C12CA39}"/>
                  </a:ext>
                </a:extLst>
              </p:cNvPr>
              <p:cNvSpPr/>
              <p:nvPr/>
            </p:nvSpPr>
            <p:spPr>
              <a:xfrm>
                <a:off x="0" y="0"/>
                <a:ext cx="2612197" cy="325850"/>
              </a:xfrm>
              <a:prstGeom prst="rect">
                <a:avLst/>
              </a:prstGeom>
              <a:solidFill>
                <a:srgbClr val="DFBF53"/>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sp>
            <p:nvSpPr>
              <p:cNvPr id="8" name="Shape 5">
                <a:extLst>
                  <a:ext uri="{FF2B5EF4-FFF2-40B4-BE49-F238E27FC236}">
                    <a16:creationId xmlns:a16="http://schemas.microsoft.com/office/drawing/2014/main" id="{230245EB-A653-4AC1-A300-E2B92A5B93C2}"/>
                  </a:ext>
                </a:extLst>
              </p:cNvPr>
              <p:cNvSpPr/>
              <p:nvPr/>
            </p:nvSpPr>
            <p:spPr>
              <a:xfrm>
                <a:off x="2612196" y="0"/>
                <a:ext cx="290908" cy="325850"/>
              </a:xfrm>
              <a:prstGeom prst="rect">
                <a:avLst/>
              </a:prstGeom>
              <a:solidFill>
                <a:srgbClr val="BB9B2F"/>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sp>
            <p:nvSpPr>
              <p:cNvPr id="9" name="Shape 6">
                <a:extLst>
                  <a:ext uri="{FF2B5EF4-FFF2-40B4-BE49-F238E27FC236}">
                    <a16:creationId xmlns:a16="http://schemas.microsoft.com/office/drawing/2014/main" id="{E601240F-A50F-4A17-9B3D-F498F6E3FD75}"/>
                  </a:ext>
                </a:extLst>
              </p:cNvPr>
              <p:cNvSpPr/>
              <p:nvPr/>
            </p:nvSpPr>
            <p:spPr>
              <a:xfrm>
                <a:off x="2903103" y="0"/>
                <a:ext cx="8171999" cy="325850"/>
              </a:xfrm>
              <a:prstGeom prst="rect">
                <a:avLst/>
              </a:prstGeom>
              <a:solidFill>
                <a:srgbClr val="15456D"/>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grpSp>
      </p:grpSp>
      <p:sp>
        <p:nvSpPr>
          <p:cNvPr id="10" name="Shape 8">
            <a:extLst>
              <a:ext uri="{FF2B5EF4-FFF2-40B4-BE49-F238E27FC236}">
                <a16:creationId xmlns:a16="http://schemas.microsoft.com/office/drawing/2014/main" id="{BA95FEE0-0AC4-4A2A-A93C-4BF4A1B8B63F}"/>
              </a:ext>
            </a:extLst>
          </p:cNvPr>
          <p:cNvSpPr/>
          <p:nvPr userDrawn="1"/>
        </p:nvSpPr>
        <p:spPr>
          <a:xfrm>
            <a:off x="10684934" y="9318885"/>
            <a:ext cx="6570665" cy="34881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0" marR="0" lvl="0" indent="0" algn="r" defTabSz="584200" eaLnBrk="1" fontAlgn="auto" latinLnBrk="0" hangingPunct="1">
              <a:lnSpc>
                <a:spcPct val="100000"/>
              </a:lnSpc>
              <a:spcBef>
                <a:spcPts val="0"/>
              </a:spcBef>
              <a:spcAft>
                <a:spcPts val="0"/>
              </a:spcAft>
              <a:buClrTx/>
              <a:buSzTx/>
              <a:buFontTx/>
              <a:buNone/>
              <a:tabLst/>
              <a:defRPr sz="1800"/>
            </a:pPr>
            <a:r>
              <a:rPr lang="it-IT" sz="1600" b="1" dirty="0">
                <a:solidFill>
                  <a:srgbClr val="FFFFFF"/>
                </a:solidFill>
              </a:rPr>
              <a:t>Emilie Roncali,  2nd DOE/NIH Workshop March 2023</a:t>
            </a:r>
            <a:endParaRPr lang="it-IT" sz="1600" b="1" dirty="0">
              <a:solidFill>
                <a:srgbClr val="FFFFFF"/>
              </a:solidFill>
              <a:latin typeface="+mn-lt"/>
              <a:ea typeface="+mn-ea"/>
              <a:cs typeface="+mn-cs"/>
              <a:sym typeface="Futura"/>
            </a:endParaRPr>
          </a:p>
        </p:txBody>
      </p:sp>
      <p:pic>
        <p:nvPicPr>
          <p:cNvPr id="11" name="Picture 10">
            <a:extLst>
              <a:ext uri="{FF2B5EF4-FFF2-40B4-BE49-F238E27FC236}">
                <a16:creationId xmlns:a16="http://schemas.microsoft.com/office/drawing/2014/main" id="{444CEF28-4545-429A-988B-D3C6E4D67E3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992582" y="9341495"/>
            <a:ext cx="444731" cy="398695"/>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698" r:id="rId2"/>
  </p:sldLayoutIdLst>
  <p:transition/>
  <p:hf hdr="0" ftr="0" dt="0"/>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Arial" pitchFamily="34" charset="0"/>
        </a:defRPr>
      </a:lvl2pPr>
      <a:lvl3pPr algn="ctr" rtl="0" eaLnBrk="0" fontAlgn="base" hangingPunct="0">
        <a:lnSpc>
          <a:spcPct val="90000"/>
        </a:lnSpc>
        <a:spcBef>
          <a:spcPct val="0"/>
        </a:spcBef>
        <a:spcAft>
          <a:spcPct val="0"/>
        </a:spcAft>
        <a:defRPr sz="3600" b="1">
          <a:solidFill>
            <a:schemeClr val="tx2"/>
          </a:solidFill>
          <a:latin typeface="Arial" pitchFamily="34" charset="0"/>
        </a:defRPr>
      </a:lvl3pPr>
      <a:lvl4pPr algn="ctr" rtl="0" eaLnBrk="0" fontAlgn="base" hangingPunct="0">
        <a:lnSpc>
          <a:spcPct val="90000"/>
        </a:lnSpc>
        <a:spcBef>
          <a:spcPct val="0"/>
        </a:spcBef>
        <a:spcAft>
          <a:spcPct val="0"/>
        </a:spcAft>
        <a:defRPr sz="3600" b="1">
          <a:solidFill>
            <a:schemeClr val="tx2"/>
          </a:solidFill>
          <a:latin typeface="Arial" pitchFamily="34" charset="0"/>
        </a:defRPr>
      </a:lvl4pPr>
      <a:lvl5pPr algn="ctr" rtl="0" eaLnBrk="0" fontAlgn="base" hangingPunct="0">
        <a:lnSpc>
          <a:spcPct val="90000"/>
        </a:lnSpc>
        <a:spcBef>
          <a:spcPct val="0"/>
        </a:spcBef>
        <a:spcAft>
          <a:spcPct val="0"/>
        </a:spcAft>
        <a:defRPr sz="3600" b="1">
          <a:solidFill>
            <a:schemeClr val="tx2"/>
          </a:solidFill>
          <a:latin typeface="Arial" pitchFamily="34" charset="0"/>
        </a:defRPr>
      </a:lvl5pPr>
      <a:lvl6pPr marL="457200" algn="ctr" rtl="0" eaLnBrk="0" fontAlgn="base" hangingPunct="0">
        <a:lnSpc>
          <a:spcPct val="90000"/>
        </a:lnSpc>
        <a:spcBef>
          <a:spcPct val="0"/>
        </a:spcBef>
        <a:spcAft>
          <a:spcPct val="0"/>
        </a:spcAft>
        <a:defRPr sz="3600" b="1">
          <a:solidFill>
            <a:schemeClr val="tx2"/>
          </a:solidFill>
          <a:latin typeface="Arial" pitchFamily="34" charset="0"/>
        </a:defRPr>
      </a:lvl6pPr>
      <a:lvl7pPr marL="914400" algn="ctr" rtl="0" eaLnBrk="0" fontAlgn="base" hangingPunct="0">
        <a:lnSpc>
          <a:spcPct val="90000"/>
        </a:lnSpc>
        <a:spcBef>
          <a:spcPct val="0"/>
        </a:spcBef>
        <a:spcAft>
          <a:spcPct val="0"/>
        </a:spcAft>
        <a:defRPr sz="3600" b="1">
          <a:solidFill>
            <a:schemeClr val="tx2"/>
          </a:solidFill>
          <a:latin typeface="Arial" pitchFamily="34" charset="0"/>
        </a:defRPr>
      </a:lvl7pPr>
      <a:lvl8pPr marL="1371600" algn="ctr" rtl="0" eaLnBrk="0" fontAlgn="base" hangingPunct="0">
        <a:lnSpc>
          <a:spcPct val="90000"/>
        </a:lnSpc>
        <a:spcBef>
          <a:spcPct val="0"/>
        </a:spcBef>
        <a:spcAft>
          <a:spcPct val="0"/>
        </a:spcAft>
        <a:defRPr sz="3600" b="1">
          <a:solidFill>
            <a:schemeClr val="tx2"/>
          </a:solidFill>
          <a:latin typeface="Arial" pitchFamily="34" charset="0"/>
        </a:defRPr>
      </a:lvl8pPr>
      <a:lvl9pPr marL="1828800" algn="ctr" rtl="0" eaLnBrk="0" fontAlgn="base" hangingPunct="0">
        <a:lnSpc>
          <a:spcPct val="90000"/>
        </a:lnSpc>
        <a:spcBef>
          <a:spcPct val="0"/>
        </a:spcBef>
        <a:spcAft>
          <a:spcPct val="0"/>
        </a:spcAft>
        <a:defRPr sz="3600" b="1">
          <a:solidFill>
            <a:schemeClr val="tx2"/>
          </a:solidFill>
          <a:latin typeface="Arial" pitchFamily="34"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66666"/>
            </a:gs>
            <a:gs pos="100000">
              <a:srgbClr val="343434"/>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D5C29B-32BB-478B-8360-9B7AF64AC9FA}"/>
              </a:ext>
            </a:extLst>
          </p:cNvPr>
          <p:cNvSpPr>
            <a:spLocks noChangeArrowheads="1"/>
          </p:cNvSpPr>
          <p:nvPr/>
        </p:nvSpPr>
        <p:spPr bwMode="auto">
          <a:xfrm>
            <a:off x="15349344" y="0"/>
            <a:ext cx="1926696" cy="433493"/>
          </a:xfrm>
          <a:prstGeom prst="rect">
            <a:avLst/>
          </a:prstGeom>
          <a:noFill/>
          <a:ln>
            <a:noFill/>
          </a:ln>
          <a:effec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algn="ctr" eaLnBrk="0" fontAlgn="base" hangingPunct="0">
              <a:spcBef>
                <a:spcPct val="0"/>
              </a:spcBef>
              <a:spcAft>
                <a:spcPct val="0"/>
              </a:spcAft>
              <a:defRPr sz="2400">
                <a:solidFill>
                  <a:srgbClr val="C1CEFF"/>
                </a:solidFill>
                <a:latin typeface="Times" panose="02020603050405020304" pitchFamily="18" charset="0"/>
              </a:defRPr>
            </a:lvl6pPr>
            <a:lvl7pPr marL="2971800" indent="-228600" algn="ctr" eaLnBrk="0" fontAlgn="base" hangingPunct="0">
              <a:spcBef>
                <a:spcPct val="0"/>
              </a:spcBef>
              <a:spcAft>
                <a:spcPct val="0"/>
              </a:spcAft>
              <a:defRPr sz="2400">
                <a:solidFill>
                  <a:srgbClr val="C1CEFF"/>
                </a:solidFill>
                <a:latin typeface="Times" panose="02020603050405020304" pitchFamily="18" charset="0"/>
              </a:defRPr>
            </a:lvl7pPr>
            <a:lvl8pPr marL="3429000" indent="-228600" algn="ctr" eaLnBrk="0" fontAlgn="base" hangingPunct="0">
              <a:spcBef>
                <a:spcPct val="0"/>
              </a:spcBef>
              <a:spcAft>
                <a:spcPct val="0"/>
              </a:spcAft>
              <a:defRPr sz="2400">
                <a:solidFill>
                  <a:srgbClr val="C1CEFF"/>
                </a:solidFill>
                <a:latin typeface="Times" panose="02020603050405020304" pitchFamily="18" charset="0"/>
              </a:defRPr>
            </a:lvl8pPr>
            <a:lvl9pPr marL="3886200" indent="-228600" algn="ctr" eaLnBrk="0" fontAlgn="base" hangingPunct="0">
              <a:spcBef>
                <a:spcPct val="0"/>
              </a:spcBef>
              <a:spcAft>
                <a:spcPct val="0"/>
              </a:spcAft>
              <a:defRPr sz="2400">
                <a:solidFill>
                  <a:srgbClr val="C1CEFF"/>
                </a:solidFill>
                <a:latin typeface="Times" panose="02020603050405020304" pitchFamily="18" charset="0"/>
              </a:defRPr>
            </a:lvl9pPr>
          </a:lstStyle>
          <a:p>
            <a:pPr algn="ctr">
              <a:defRPr/>
            </a:pPr>
            <a:endParaRPr lang="en-US" altLang="en-US" sz="3413"/>
          </a:p>
        </p:txBody>
      </p:sp>
      <p:sp>
        <p:nvSpPr>
          <p:cNvPr id="2" name="TextBox 1">
            <a:extLst>
              <a:ext uri="{FF2B5EF4-FFF2-40B4-BE49-F238E27FC236}">
                <a16:creationId xmlns:a16="http://schemas.microsoft.com/office/drawing/2014/main" id="{925146CF-A670-48EE-848D-239758210006}"/>
              </a:ext>
            </a:extLst>
          </p:cNvPr>
          <p:cNvSpPr txBox="1"/>
          <p:nvPr userDrawn="1"/>
        </p:nvSpPr>
        <p:spPr>
          <a:xfrm>
            <a:off x="16553187" y="9272101"/>
            <a:ext cx="787076" cy="442557"/>
          </a:xfrm>
          <a:prstGeom prst="rect">
            <a:avLst/>
          </a:prstGeom>
          <a:noFill/>
        </p:spPr>
        <p:txBody>
          <a:bodyPr wrap="square" rtlCol="0">
            <a:spAutoFit/>
          </a:bodyPr>
          <a:lstStyle/>
          <a:p>
            <a:fld id="{2FF51858-F17D-4CB1-8CEB-4FE53D151CD5}" type="slidenum">
              <a:rPr lang="en-US" sz="2276" smtClean="0"/>
              <a:t>‹#›</a:t>
            </a:fld>
            <a:endParaRPr lang="en-US" sz="3413" dirty="0"/>
          </a:p>
        </p:txBody>
      </p:sp>
      <p:grpSp>
        <p:nvGrpSpPr>
          <p:cNvPr id="4" name="Group 3">
            <a:extLst>
              <a:ext uri="{FF2B5EF4-FFF2-40B4-BE49-F238E27FC236}">
                <a16:creationId xmlns:a16="http://schemas.microsoft.com/office/drawing/2014/main" id="{DFA0625B-1EF7-460B-AE67-CE7C6EB48D37}"/>
              </a:ext>
            </a:extLst>
          </p:cNvPr>
          <p:cNvGrpSpPr>
            <a:grpSpLocks noChangeAspect="1"/>
          </p:cNvGrpSpPr>
          <p:nvPr userDrawn="1"/>
        </p:nvGrpSpPr>
        <p:grpSpPr>
          <a:xfrm>
            <a:off x="0" y="9313747"/>
            <a:ext cx="17341200" cy="434534"/>
            <a:chOff x="-1" y="9429345"/>
            <a:chExt cx="13003925" cy="325852"/>
          </a:xfrm>
        </p:grpSpPr>
        <p:pic>
          <p:nvPicPr>
            <p:cNvPr id="5" name="pasted-image.pdf">
              <a:extLst>
                <a:ext uri="{FF2B5EF4-FFF2-40B4-BE49-F238E27FC236}">
                  <a16:creationId xmlns:a16="http://schemas.microsoft.com/office/drawing/2014/main" id="{81F84B8D-4D73-48F0-B406-2AF6393A71BB}"/>
                </a:ext>
              </a:extLst>
            </p:cNvPr>
            <p:cNvPicPr/>
            <p:nvPr userDrawn="1"/>
          </p:nvPicPr>
          <p:blipFill>
            <a:blip r:embed="rId4" cstate="print">
              <a:extLst>
                <a:ext uri="{28A0092B-C50C-407E-A947-70E740481C1C}">
                  <a14:useLocalDpi xmlns:a14="http://schemas.microsoft.com/office/drawing/2010/main"/>
                </a:ext>
              </a:extLst>
            </a:blip>
            <a:srcRect/>
            <a:stretch>
              <a:fillRect/>
            </a:stretch>
          </p:blipFill>
          <p:spPr>
            <a:xfrm>
              <a:off x="-1" y="9430871"/>
              <a:ext cx="1836541" cy="310079"/>
            </a:xfrm>
            <a:prstGeom prst="rect">
              <a:avLst/>
            </a:prstGeom>
            <a:ln w="12700">
              <a:miter lim="400000"/>
            </a:ln>
          </p:spPr>
        </p:pic>
        <p:grpSp>
          <p:nvGrpSpPr>
            <p:cNvPr id="6" name="Group 7">
              <a:extLst>
                <a:ext uri="{FF2B5EF4-FFF2-40B4-BE49-F238E27FC236}">
                  <a16:creationId xmlns:a16="http://schemas.microsoft.com/office/drawing/2014/main" id="{3908FB02-017F-4B48-BF19-D9AFEB8FC7FE}"/>
                </a:ext>
              </a:extLst>
            </p:cNvPr>
            <p:cNvGrpSpPr/>
            <p:nvPr userDrawn="1"/>
          </p:nvGrpSpPr>
          <p:grpSpPr>
            <a:xfrm>
              <a:off x="1928820" y="9429345"/>
              <a:ext cx="11075104" cy="325852"/>
              <a:chOff x="0" y="0"/>
              <a:chExt cx="11075102" cy="325850"/>
            </a:xfrm>
          </p:grpSpPr>
          <p:sp>
            <p:nvSpPr>
              <p:cNvPr id="7" name="Shape 4">
                <a:extLst>
                  <a:ext uri="{FF2B5EF4-FFF2-40B4-BE49-F238E27FC236}">
                    <a16:creationId xmlns:a16="http://schemas.microsoft.com/office/drawing/2014/main" id="{90F64DD4-7C2F-470A-B1B2-BE8F8C12CA39}"/>
                  </a:ext>
                </a:extLst>
              </p:cNvPr>
              <p:cNvSpPr/>
              <p:nvPr/>
            </p:nvSpPr>
            <p:spPr>
              <a:xfrm>
                <a:off x="0" y="0"/>
                <a:ext cx="2612197" cy="325850"/>
              </a:xfrm>
              <a:prstGeom prst="rect">
                <a:avLst/>
              </a:prstGeom>
              <a:solidFill>
                <a:srgbClr val="DFBF53"/>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sp>
            <p:nvSpPr>
              <p:cNvPr id="8" name="Shape 5">
                <a:extLst>
                  <a:ext uri="{FF2B5EF4-FFF2-40B4-BE49-F238E27FC236}">
                    <a16:creationId xmlns:a16="http://schemas.microsoft.com/office/drawing/2014/main" id="{230245EB-A653-4AC1-A300-E2B92A5B93C2}"/>
                  </a:ext>
                </a:extLst>
              </p:cNvPr>
              <p:cNvSpPr/>
              <p:nvPr/>
            </p:nvSpPr>
            <p:spPr>
              <a:xfrm>
                <a:off x="2612196" y="0"/>
                <a:ext cx="290908" cy="325850"/>
              </a:xfrm>
              <a:prstGeom prst="rect">
                <a:avLst/>
              </a:prstGeom>
              <a:solidFill>
                <a:srgbClr val="BB9B2F"/>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sp>
            <p:nvSpPr>
              <p:cNvPr id="9" name="Shape 6">
                <a:extLst>
                  <a:ext uri="{FF2B5EF4-FFF2-40B4-BE49-F238E27FC236}">
                    <a16:creationId xmlns:a16="http://schemas.microsoft.com/office/drawing/2014/main" id="{E601240F-A50F-4A17-9B3D-F498F6E3FD75}"/>
                  </a:ext>
                </a:extLst>
              </p:cNvPr>
              <p:cNvSpPr/>
              <p:nvPr/>
            </p:nvSpPr>
            <p:spPr>
              <a:xfrm>
                <a:off x="2903103" y="0"/>
                <a:ext cx="8171999" cy="325850"/>
              </a:xfrm>
              <a:prstGeom prst="rect">
                <a:avLst/>
              </a:prstGeom>
              <a:solidFill>
                <a:srgbClr val="15456D"/>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grpSp>
      </p:grpSp>
      <p:sp>
        <p:nvSpPr>
          <p:cNvPr id="13" name="Shape 8">
            <a:extLst>
              <a:ext uri="{FF2B5EF4-FFF2-40B4-BE49-F238E27FC236}">
                <a16:creationId xmlns:a16="http://schemas.microsoft.com/office/drawing/2014/main" id="{76BC9853-C67B-48D7-8337-8FC6C567D6DD}"/>
              </a:ext>
            </a:extLst>
          </p:cNvPr>
          <p:cNvSpPr/>
          <p:nvPr userDrawn="1"/>
        </p:nvSpPr>
        <p:spPr>
          <a:xfrm>
            <a:off x="10684934" y="9318885"/>
            <a:ext cx="6570665" cy="34881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0" marR="0" lvl="0" indent="0" algn="r" defTabSz="584200" eaLnBrk="1" fontAlgn="auto" latinLnBrk="0" hangingPunct="1">
              <a:lnSpc>
                <a:spcPct val="100000"/>
              </a:lnSpc>
              <a:spcBef>
                <a:spcPts val="0"/>
              </a:spcBef>
              <a:spcAft>
                <a:spcPts val="0"/>
              </a:spcAft>
              <a:buClrTx/>
              <a:buSzTx/>
              <a:buFontTx/>
              <a:buNone/>
              <a:tabLst/>
              <a:defRPr sz="1800"/>
            </a:pPr>
            <a:r>
              <a:rPr lang="it-IT" sz="1600" dirty="0">
                <a:solidFill>
                  <a:srgbClr val="FFFFFF"/>
                </a:solidFill>
              </a:rPr>
              <a:t>Emilie Roncali, </a:t>
            </a:r>
            <a:r>
              <a:rPr lang="it-IT" sz="1600" b="1" dirty="0">
                <a:solidFill>
                  <a:srgbClr val="FFFFFF"/>
                </a:solidFill>
              </a:rPr>
              <a:t>2nd DOE/NIH Workshop March 2023</a:t>
            </a:r>
            <a:endParaRPr lang="it-IT" sz="1600" dirty="0">
              <a:solidFill>
                <a:srgbClr val="FFFFFF"/>
              </a:solidFill>
              <a:latin typeface="+mn-lt"/>
              <a:ea typeface="+mn-ea"/>
              <a:cs typeface="+mn-cs"/>
              <a:sym typeface="Futura"/>
            </a:endParaRPr>
          </a:p>
        </p:txBody>
      </p:sp>
      <p:pic>
        <p:nvPicPr>
          <p:cNvPr id="14" name="Picture 13">
            <a:extLst>
              <a:ext uri="{FF2B5EF4-FFF2-40B4-BE49-F238E27FC236}">
                <a16:creationId xmlns:a16="http://schemas.microsoft.com/office/drawing/2014/main" id="{A0282772-846C-4620-8C53-1A4C4716BE0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992582" y="9341495"/>
            <a:ext cx="444731" cy="398695"/>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05" r:id="rId2"/>
  </p:sldLayoutIdLst>
  <p:transition/>
  <p:hf hdr="0" ftr="0" dt="0"/>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Arial" pitchFamily="34" charset="0"/>
        </a:defRPr>
      </a:lvl2pPr>
      <a:lvl3pPr algn="ctr" rtl="0" eaLnBrk="0" fontAlgn="base" hangingPunct="0">
        <a:lnSpc>
          <a:spcPct val="90000"/>
        </a:lnSpc>
        <a:spcBef>
          <a:spcPct val="0"/>
        </a:spcBef>
        <a:spcAft>
          <a:spcPct val="0"/>
        </a:spcAft>
        <a:defRPr sz="3600" b="1">
          <a:solidFill>
            <a:schemeClr val="tx2"/>
          </a:solidFill>
          <a:latin typeface="Arial" pitchFamily="34" charset="0"/>
        </a:defRPr>
      </a:lvl3pPr>
      <a:lvl4pPr algn="ctr" rtl="0" eaLnBrk="0" fontAlgn="base" hangingPunct="0">
        <a:lnSpc>
          <a:spcPct val="90000"/>
        </a:lnSpc>
        <a:spcBef>
          <a:spcPct val="0"/>
        </a:spcBef>
        <a:spcAft>
          <a:spcPct val="0"/>
        </a:spcAft>
        <a:defRPr sz="3600" b="1">
          <a:solidFill>
            <a:schemeClr val="tx2"/>
          </a:solidFill>
          <a:latin typeface="Arial" pitchFamily="34" charset="0"/>
        </a:defRPr>
      </a:lvl4pPr>
      <a:lvl5pPr algn="ctr" rtl="0" eaLnBrk="0" fontAlgn="base" hangingPunct="0">
        <a:lnSpc>
          <a:spcPct val="90000"/>
        </a:lnSpc>
        <a:spcBef>
          <a:spcPct val="0"/>
        </a:spcBef>
        <a:spcAft>
          <a:spcPct val="0"/>
        </a:spcAft>
        <a:defRPr sz="3600" b="1">
          <a:solidFill>
            <a:schemeClr val="tx2"/>
          </a:solidFill>
          <a:latin typeface="Arial" pitchFamily="34" charset="0"/>
        </a:defRPr>
      </a:lvl5pPr>
      <a:lvl6pPr marL="457200" algn="ctr" rtl="0" eaLnBrk="0" fontAlgn="base" hangingPunct="0">
        <a:lnSpc>
          <a:spcPct val="90000"/>
        </a:lnSpc>
        <a:spcBef>
          <a:spcPct val="0"/>
        </a:spcBef>
        <a:spcAft>
          <a:spcPct val="0"/>
        </a:spcAft>
        <a:defRPr sz="3600" b="1">
          <a:solidFill>
            <a:schemeClr val="tx2"/>
          </a:solidFill>
          <a:latin typeface="Arial" pitchFamily="34" charset="0"/>
        </a:defRPr>
      </a:lvl6pPr>
      <a:lvl7pPr marL="914400" algn="ctr" rtl="0" eaLnBrk="0" fontAlgn="base" hangingPunct="0">
        <a:lnSpc>
          <a:spcPct val="90000"/>
        </a:lnSpc>
        <a:spcBef>
          <a:spcPct val="0"/>
        </a:spcBef>
        <a:spcAft>
          <a:spcPct val="0"/>
        </a:spcAft>
        <a:defRPr sz="3600" b="1">
          <a:solidFill>
            <a:schemeClr val="tx2"/>
          </a:solidFill>
          <a:latin typeface="Arial" pitchFamily="34" charset="0"/>
        </a:defRPr>
      </a:lvl7pPr>
      <a:lvl8pPr marL="1371600" algn="ctr" rtl="0" eaLnBrk="0" fontAlgn="base" hangingPunct="0">
        <a:lnSpc>
          <a:spcPct val="90000"/>
        </a:lnSpc>
        <a:spcBef>
          <a:spcPct val="0"/>
        </a:spcBef>
        <a:spcAft>
          <a:spcPct val="0"/>
        </a:spcAft>
        <a:defRPr sz="3600" b="1">
          <a:solidFill>
            <a:schemeClr val="tx2"/>
          </a:solidFill>
          <a:latin typeface="Arial" pitchFamily="34" charset="0"/>
        </a:defRPr>
      </a:lvl8pPr>
      <a:lvl9pPr marL="1828800" algn="ctr" rtl="0" eaLnBrk="0" fontAlgn="base" hangingPunct="0">
        <a:lnSpc>
          <a:spcPct val="90000"/>
        </a:lnSpc>
        <a:spcBef>
          <a:spcPct val="0"/>
        </a:spcBef>
        <a:spcAft>
          <a:spcPct val="0"/>
        </a:spcAft>
        <a:defRPr sz="3600" b="1">
          <a:solidFill>
            <a:schemeClr val="tx2"/>
          </a:solidFill>
          <a:latin typeface="Arial" pitchFamily="34"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66666"/>
            </a:gs>
            <a:gs pos="100000">
              <a:srgbClr val="343434"/>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D5C29B-32BB-478B-8360-9B7AF64AC9FA}"/>
              </a:ext>
            </a:extLst>
          </p:cNvPr>
          <p:cNvSpPr>
            <a:spLocks noChangeArrowheads="1"/>
          </p:cNvSpPr>
          <p:nvPr/>
        </p:nvSpPr>
        <p:spPr bwMode="auto">
          <a:xfrm>
            <a:off x="15349344" y="0"/>
            <a:ext cx="1926696" cy="433493"/>
          </a:xfrm>
          <a:prstGeom prst="rect">
            <a:avLst/>
          </a:prstGeom>
          <a:noFill/>
          <a:ln>
            <a:noFill/>
          </a:ln>
          <a:effec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algn="ctr" eaLnBrk="0" fontAlgn="base" hangingPunct="0">
              <a:spcBef>
                <a:spcPct val="0"/>
              </a:spcBef>
              <a:spcAft>
                <a:spcPct val="0"/>
              </a:spcAft>
              <a:defRPr sz="2400">
                <a:solidFill>
                  <a:srgbClr val="C1CEFF"/>
                </a:solidFill>
                <a:latin typeface="Times" panose="02020603050405020304" pitchFamily="18" charset="0"/>
              </a:defRPr>
            </a:lvl6pPr>
            <a:lvl7pPr marL="2971800" indent="-228600" algn="ctr" eaLnBrk="0" fontAlgn="base" hangingPunct="0">
              <a:spcBef>
                <a:spcPct val="0"/>
              </a:spcBef>
              <a:spcAft>
                <a:spcPct val="0"/>
              </a:spcAft>
              <a:defRPr sz="2400">
                <a:solidFill>
                  <a:srgbClr val="C1CEFF"/>
                </a:solidFill>
                <a:latin typeface="Times" panose="02020603050405020304" pitchFamily="18" charset="0"/>
              </a:defRPr>
            </a:lvl7pPr>
            <a:lvl8pPr marL="3429000" indent="-228600" algn="ctr" eaLnBrk="0" fontAlgn="base" hangingPunct="0">
              <a:spcBef>
                <a:spcPct val="0"/>
              </a:spcBef>
              <a:spcAft>
                <a:spcPct val="0"/>
              </a:spcAft>
              <a:defRPr sz="2400">
                <a:solidFill>
                  <a:srgbClr val="C1CEFF"/>
                </a:solidFill>
                <a:latin typeface="Times" panose="02020603050405020304" pitchFamily="18" charset="0"/>
              </a:defRPr>
            </a:lvl8pPr>
            <a:lvl9pPr marL="3886200" indent="-228600" algn="ctr" eaLnBrk="0" fontAlgn="base" hangingPunct="0">
              <a:spcBef>
                <a:spcPct val="0"/>
              </a:spcBef>
              <a:spcAft>
                <a:spcPct val="0"/>
              </a:spcAft>
              <a:defRPr sz="2400">
                <a:solidFill>
                  <a:srgbClr val="C1CEFF"/>
                </a:solidFill>
                <a:latin typeface="Times" panose="02020603050405020304" pitchFamily="18" charset="0"/>
              </a:defRPr>
            </a:lvl9pPr>
          </a:lstStyle>
          <a:p>
            <a:pPr algn="ctr">
              <a:defRPr/>
            </a:pPr>
            <a:endParaRPr lang="en-US" altLang="en-US" sz="3413"/>
          </a:p>
        </p:txBody>
      </p:sp>
      <p:sp>
        <p:nvSpPr>
          <p:cNvPr id="2" name="TextBox 1">
            <a:extLst>
              <a:ext uri="{FF2B5EF4-FFF2-40B4-BE49-F238E27FC236}">
                <a16:creationId xmlns:a16="http://schemas.microsoft.com/office/drawing/2014/main" id="{925146CF-A670-48EE-848D-239758210006}"/>
              </a:ext>
            </a:extLst>
          </p:cNvPr>
          <p:cNvSpPr txBox="1"/>
          <p:nvPr userDrawn="1"/>
        </p:nvSpPr>
        <p:spPr>
          <a:xfrm>
            <a:off x="16553187" y="9272101"/>
            <a:ext cx="787076" cy="442557"/>
          </a:xfrm>
          <a:prstGeom prst="rect">
            <a:avLst/>
          </a:prstGeom>
          <a:noFill/>
        </p:spPr>
        <p:txBody>
          <a:bodyPr wrap="square" rtlCol="0">
            <a:spAutoFit/>
          </a:bodyPr>
          <a:lstStyle/>
          <a:p>
            <a:fld id="{2FF51858-F17D-4CB1-8CEB-4FE53D151CD5}" type="slidenum">
              <a:rPr lang="en-US" sz="2276" smtClean="0"/>
              <a:t>‹#›</a:t>
            </a:fld>
            <a:endParaRPr lang="en-US" sz="3413" dirty="0"/>
          </a:p>
        </p:txBody>
      </p:sp>
      <p:grpSp>
        <p:nvGrpSpPr>
          <p:cNvPr id="4" name="Group 3">
            <a:extLst>
              <a:ext uri="{FF2B5EF4-FFF2-40B4-BE49-F238E27FC236}">
                <a16:creationId xmlns:a16="http://schemas.microsoft.com/office/drawing/2014/main" id="{DFA0625B-1EF7-460B-AE67-CE7C6EB48D37}"/>
              </a:ext>
            </a:extLst>
          </p:cNvPr>
          <p:cNvGrpSpPr>
            <a:grpSpLocks noChangeAspect="1"/>
          </p:cNvGrpSpPr>
          <p:nvPr userDrawn="1"/>
        </p:nvGrpSpPr>
        <p:grpSpPr>
          <a:xfrm>
            <a:off x="0" y="9313747"/>
            <a:ext cx="17341200" cy="434534"/>
            <a:chOff x="-1" y="9429345"/>
            <a:chExt cx="13003925" cy="325852"/>
          </a:xfrm>
        </p:grpSpPr>
        <p:pic>
          <p:nvPicPr>
            <p:cNvPr id="5" name="pasted-image.pdf">
              <a:extLst>
                <a:ext uri="{FF2B5EF4-FFF2-40B4-BE49-F238E27FC236}">
                  <a16:creationId xmlns:a16="http://schemas.microsoft.com/office/drawing/2014/main" id="{81F84B8D-4D73-48F0-B406-2AF6393A71BB}"/>
                </a:ext>
              </a:extLst>
            </p:cNvPr>
            <p:cNvPicPr/>
            <p:nvPr userDrawn="1"/>
          </p:nvPicPr>
          <p:blipFill>
            <a:blip r:embed="rId3" cstate="print">
              <a:extLst>
                <a:ext uri="{28A0092B-C50C-407E-A947-70E740481C1C}">
                  <a14:useLocalDpi xmlns:a14="http://schemas.microsoft.com/office/drawing/2010/main"/>
                </a:ext>
              </a:extLst>
            </a:blip>
            <a:srcRect/>
            <a:stretch>
              <a:fillRect/>
            </a:stretch>
          </p:blipFill>
          <p:spPr>
            <a:xfrm>
              <a:off x="-1" y="9430871"/>
              <a:ext cx="1836541" cy="310079"/>
            </a:xfrm>
            <a:prstGeom prst="rect">
              <a:avLst/>
            </a:prstGeom>
            <a:ln w="12700">
              <a:miter lim="400000"/>
            </a:ln>
          </p:spPr>
        </p:pic>
        <p:grpSp>
          <p:nvGrpSpPr>
            <p:cNvPr id="6" name="Group 7">
              <a:extLst>
                <a:ext uri="{FF2B5EF4-FFF2-40B4-BE49-F238E27FC236}">
                  <a16:creationId xmlns:a16="http://schemas.microsoft.com/office/drawing/2014/main" id="{3908FB02-017F-4B48-BF19-D9AFEB8FC7FE}"/>
                </a:ext>
              </a:extLst>
            </p:cNvPr>
            <p:cNvGrpSpPr/>
            <p:nvPr userDrawn="1"/>
          </p:nvGrpSpPr>
          <p:grpSpPr>
            <a:xfrm>
              <a:off x="1928820" y="9429345"/>
              <a:ext cx="11075104" cy="325852"/>
              <a:chOff x="0" y="0"/>
              <a:chExt cx="11075102" cy="325850"/>
            </a:xfrm>
          </p:grpSpPr>
          <p:sp>
            <p:nvSpPr>
              <p:cNvPr id="7" name="Shape 4">
                <a:extLst>
                  <a:ext uri="{FF2B5EF4-FFF2-40B4-BE49-F238E27FC236}">
                    <a16:creationId xmlns:a16="http://schemas.microsoft.com/office/drawing/2014/main" id="{90F64DD4-7C2F-470A-B1B2-BE8F8C12CA39}"/>
                  </a:ext>
                </a:extLst>
              </p:cNvPr>
              <p:cNvSpPr/>
              <p:nvPr/>
            </p:nvSpPr>
            <p:spPr>
              <a:xfrm>
                <a:off x="0" y="0"/>
                <a:ext cx="2612197" cy="325850"/>
              </a:xfrm>
              <a:prstGeom prst="rect">
                <a:avLst/>
              </a:prstGeom>
              <a:solidFill>
                <a:srgbClr val="DFBF53"/>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sp>
            <p:nvSpPr>
              <p:cNvPr id="8" name="Shape 5">
                <a:extLst>
                  <a:ext uri="{FF2B5EF4-FFF2-40B4-BE49-F238E27FC236}">
                    <a16:creationId xmlns:a16="http://schemas.microsoft.com/office/drawing/2014/main" id="{230245EB-A653-4AC1-A300-E2B92A5B93C2}"/>
                  </a:ext>
                </a:extLst>
              </p:cNvPr>
              <p:cNvSpPr/>
              <p:nvPr/>
            </p:nvSpPr>
            <p:spPr>
              <a:xfrm>
                <a:off x="2612196" y="0"/>
                <a:ext cx="290908" cy="325850"/>
              </a:xfrm>
              <a:prstGeom prst="rect">
                <a:avLst/>
              </a:prstGeom>
              <a:solidFill>
                <a:srgbClr val="BB9B2F"/>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sp>
            <p:nvSpPr>
              <p:cNvPr id="9" name="Shape 6">
                <a:extLst>
                  <a:ext uri="{FF2B5EF4-FFF2-40B4-BE49-F238E27FC236}">
                    <a16:creationId xmlns:a16="http://schemas.microsoft.com/office/drawing/2014/main" id="{E601240F-A50F-4A17-9B3D-F498F6E3FD75}"/>
                  </a:ext>
                </a:extLst>
              </p:cNvPr>
              <p:cNvSpPr/>
              <p:nvPr/>
            </p:nvSpPr>
            <p:spPr>
              <a:xfrm>
                <a:off x="2903103" y="0"/>
                <a:ext cx="8171999" cy="325850"/>
              </a:xfrm>
              <a:prstGeom prst="rect">
                <a:avLst/>
              </a:prstGeom>
              <a:solidFill>
                <a:srgbClr val="15456D"/>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grpSp>
      </p:grpSp>
      <p:sp>
        <p:nvSpPr>
          <p:cNvPr id="10" name="Shape 8">
            <a:extLst>
              <a:ext uri="{FF2B5EF4-FFF2-40B4-BE49-F238E27FC236}">
                <a16:creationId xmlns:a16="http://schemas.microsoft.com/office/drawing/2014/main" id="{BA95FEE0-0AC4-4A2A-A93C-4BF4A1B8B63F}"/>
              </a:ext>
            </a:extLst>
          </p:cNvPr>
          <p:cNvSpPr/>
          <p:nvPr userDrawn="1"/>
        </p:nvSpPr>
        <p:spPr>
          <a:xfrm>
            <a:off x="10684934" y="9318885"/>
            <a:ext cx="6570665" cy="34881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0" marR="0" lvl="0" indent="0" algn="r" defTabSz="584200" eaLnBrk="1" fontAlgn="auto" latinLnBrk="0" hangingPunct="1">
              <a:lnSpc>
                <a:spcPct val="100000"/>
              </a:lnSpc>
              <a:spcBef>
                <a:spcPts val="0"/>
              </a:spcBef>
              <a:spcAft>
                <a:spcPts val="0"/>
              </a:spcAft>
              <a:buClrTx/>
              <a:buSzTx/>
              <a:buFontTx/>
              <a:buNone/>
              <a:tabLst/>
              <a:defRPr sz="1800"/>
            </a:pPr>
            <a:r>
              <a:rPr lang="it-IT" sz="1600" dirty="0">
                <a:solidFill>
                  <a:srgbClr val="FFFFFF"/>
                </a:solidFill>
              </a:rPr>
              <a:t>Emilie Roncali,  SNMMI June 2022</a:t>
            </a:r>
            <a:endParaRPr lang="it-IT" sz="1600" dirty="0">
              <a:solidFill>
                <a:srgbClr val="FFFFFF"/>
              </a:solidFill>
              <a:latin typeface="+mn-lt"/>
              <a:ea typeface="+mn-ea"/>
              <a:cs typeface="+mn-cs"/>
              <a:sym typeface="Futura"/>
            </a:endParaRPr>
          </a:p>
        </p:txBody>
      </p:sp>
      <p:pic>
        <p:nvPicPr>
          <p:cNvPr id="11" name="Picture 10">
            <a:extLst>
              <a:ext uri="{FF2B5EF4-FFF2-40B4-BE49-F238E27FC236}">
                <a16:creationId xmlns:a16="http://schemas.microsoft.com/office/drawing/2014/main" id="{444CEF28-4545-429A-988B-D3C6E4D67E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92582" y="9341495"/>
            <a:ext cx="444731" cy="398695"/>
          </a:xfrm>
          <a:prstGeom prst="rect">
            <a:avLst/>
          </a:prstGeom>
        </p:spPr>
      </p:pic>
    </p:spTree>
  </p:cSld>
  <p:clrMap bg1="lt1" tx1="dk1" bg2="lt2" tx2="dk2" accent1="accent1" accent2="accent2" accent3="accent3" accent4="accent4" accent5="accent5" accent6="accent6" hlink="hlink" folHlink="folHlink"/>
  <p:sldLayoutIdLst>
    <p:sldLayoutId id="2147483719" r:id="rId1"/>
  </p:sldLayoutIdLst>
  <p:transition/>
  <p:hf hdr="0" ftr="0" dt="0"/>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Arial" pitchFamily="34" charset="0"/>
        </a:defRPr>
      </a:lvl2pPr>
      <a:lvl3pPr algn="ctr" rtl="0" eaLnBrk="0" fontAlgn="base" hangingPunct="0">
        <a:lnSpc>
          <a:spcPct val="90000"/>
        </a:lnSpc>
        <a:spcBef>
          <a:spcPct val="0"/>
        </a:spcBef>
        <a:spcAft>
          <a:spcPct val="0"/>
        </a:spcAft>
        <a:defRPr sz="3600" b="1">
          <a:solidFill>
            <a:schemeClr val="tx2"/>
          </a:solidFill>
          <a:latin typeface="Arial" pitchFamily="34" charset="0"/>
        </a:defRPr>
      </a:lvl3pPr>
      <a:lvl4pPr algn="ctr" rtl="0" eaLnBrk="0" fontAlgn="base" hangingPunct="0">
        <a:lnSpc>
          <a:spcPct val="90000"/>
        </a:lnSpc>
        <a:spcBef>
          <a:spcPct val="0"/>
        </a:spcBef>
        <a:spcAft>
          <a:spcPct val="0"/>
        </a:spcAft>
        <a:defRPr sz="3600" b="1">
          <a:solidFill>
            <a:schemeClr val="tx2"/>
          </a:solidFill>
          <a:latin typeface="Arial" pitchFamily="34" charset="0"/>
        </a:defRPr>
      </a:lvl4pPr>
      <a:lvl5pPr algn="ctr" rtl="0" eaLnBrk="0" fontAlgn="base" hangingPunct="0">
        <a:lnSpc>
          <a:spcPct val="90000"/>
        </a:lnSpc>
        <a:spcBef>
          <a:spcPct val="0"/>
        </a:spcBef>
        <a:spcAft>
          <a:spcPct val="0"/>
        </a:spcAft>
        <a:defRPr sz="3600" b="1">
          <a:solidFill>
            <a:schemeClr val="tx2"/>
          </a:solidFill>
          <a:latin typeface="Arial" pitchFamily="34" charset="0"/>
        </a:defRPr>
      </a:lvl5pPr>
      <a:lvl6pPr marL="457200" algn="ctr" rtl="0" eaLnBrk="0" fontAlgn="base" hangingPunct="0">
        <a:lnSpc>
          <a:spcPct val="90000"/>
        </a:lnSpc>
        <a:spcBef>
          <a:spcPct val="0"/>
        </a:spcBef>
        <a:spcAft>
          <a:spcPct val="0"/>
        </a:spcAft>
        <a:defRPr sz="3600" b="1">
          <a:solidFill>
            <a:schemeClr val="tx2"/>
          </a:solidFill>
          <a:latin typeface="Arial" pitchFamily="34" charset="0"/>
        </a:defRPr>
      </a:lvl6pPr>
      <a:lvl7pPr marL="914400" algn="ctr" rtl="0" eaLnBrk="0" fontAlgn="base" hangingPunct="0">
        <a:lnSpc>
          <a:spcPct val="90000"/>
        </a:lnSpc>
        <a:spcBef>
          <a:spcPct val="0"/>
        </a:spcBef>
        <a:spcAft>
          <a:spcPct val="0"/>
        </a:spcAft>
        <a:defRPr sz="3600" b="1">
          <a:solidFill>
            <a:schemeClr val="tx2"/>
          </a:solidFill>
          <a:latin typeface="Arial" pitchFamily="34" charset="0"/>
        </a:defRPr>
      </a:lvl7pPr>
      <a:lvl8pPr marL="1371600" algn="ctr" rtl="0" eaLnBrk="0" fontAlgn="base" hangingPunct="0">
        <a:lnSpc>
          <a:spcPct val="90000"/>
        </a:lnSpc>
        <a:spcBef>
          <a:spcPct val="0"/>
        </a:spcBef>
        <a:spcAft>
          <a:spcPct val="0"/>
        </a:spcAft>
        <a:defRPr sz="3600" b="1">
          <a:solidFill>
            <a:schemeClr val="tx2"/>
          </a:solidFill>
          <a:latin typeface="Arial" pitchFamily="34" charset="0"/>
        </a:defRPr>
      </a:lvl8pPr>
      <a:lvl9pPr marL="1828800" algn="ctr" rtl="0" eaLnBrk="0" fontAlgn="base" hangingPunct="0">
        <a:lnSpc>
          <a:spcPct val="90000"/>
        </a:lnSpc>
        <a:spcBef>
          <a:spcPct val="0"/>
        </a:spcBef>
        <a:spcAft>
          <a:spcPct val="0"/>
        </a:spcAft>
        <a:defRPr sz="3600" b="1">
          <a:solidFill>
            <a:schemeClr val="tx2"/>
          </a:solidFill>
          <a:latin typeface="Arial" pitchFamily="34"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66666"/>
            </a:gs>
            <a:gs pos="100000">
              <a:srgbClr val="343434"/>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D5C29B-32BB-478B-8360-9B7AF64AC9FA}"/>
              </a:ext>
            </a:extLst>
          </p:cNvPr>
          <p:cNvSpPr>
            <a:spLocks noChangeArrowheads="1"/>
          </p:cNvSpPr>
          <p:nvPr/>
        </p:nvSpPr>
        <p:spPr bwMode="auto">
          <a:xfrm>
            <a:off x="15349344" y="0"/>
            <a:ext cx="1926696" cy="433493"/>
          </a:xfrm>
          <a:prstGeom prst="rect">
            <a:avLst/>
          </a:prstGeom>
          <a:noFill/>
          <a:ln>
            <a:noFill/>
          </a:ln>
          <a:effec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algn="ctr" eaLnBrk="0" fontAlgn="base" hangingPunct="0">
              <a:spcBef>
                <a:spcPct val="0"/>
              </a:spcBef>
              <a:spcAft>
                <a:spcPct val="0"/>
              </a:spcAft>
              <a:defRPr sz="2400">
                <a:solidFill>
                  <a:srgbClr val="C1CEFF"/>
                </a:solidFill>
                <a:latin typeface="Times" panose="02020603050405020304" pitchFamily="18" charset="0"/>
              </a:defRPr>
            </a:lvl6pPr>
            <a:lvl7pPr marL="2971800" indent="-228600" algn="ctr" eaLnBrk="0" fontAlgn="base" hangingPunct="0">
              <a:spcBef>
                <a:spcPct val="0"/>
              </a:spcBef>
              <a:spcAft>
                <a:spcPct val="0"/>
              </a:spcAft>
              <a:defRPr sz="2400">
                <a:solidFill>
                  <a:srgbClr val="C1CEFF"/>
                </a:solidFill>
                <a:latin typeface="Times" panose="02020603050405020304" pitchFamily="18" charset="0"/>
              </a:defRPr>
            </a:lvl7pPr>
            <a:lvl8pPr marL="3429000" indent="-228600" algn="ctr" eaLnBrk="0" fontAlgn="base" hangingPunct="0">
              <a:spcBef>
                <a:spcPct val="0"/>
              </a:spcBef>
              <a:spcAft>
                <a:spcPct val="0"/>
              </a:spcAft>
              <a:defRPr sz="2400">
                <a:solidFill>
                  <a:srgbClr val="C1CEFF"/>
                </a:solidFill>
                <a:latin typeface="Times" panose="02020603050405020304" pitchFamily="18" charset="0"/>
              </a:defRPr>
            </a:lvl8pPr>
            <a:lvl9pPr marL="3886200" indent="-228600" algn="ctr" eaLnBrk="0" fontAlgn="base" hangingPunct="0">
              <a:spcBef>
                <a:spcPct val="0"/>
              </a:spcBef>
              <a:spcAft>
                <a:spcPct val="0"/>
              </a:spcAft>
              <a:defRPr sz="2400">
                <a:solidFill>
                  <a:srgbClr val="C1CEFF"/>
                </a:solidFill>
                <a:latin typeface="Times" panose="02020603050405020304" pitchFamily="18" charset="0"/>
              </a:defRPr>
            </a:lvl9pPr>
          </a:lstStyle>
          <a:p>
            <a:pPr algn="ctr">
              <a:defRPr/>
            </a:pPr>
            <a:endParaRPr lang="en-US" altLang="en-US" sz="3413"/>
          </a:p>
        </p:txBody>
      </p:sp>
      <p:sp>
        <p:nvSpPr>
          <p:cNvPr id="2" name="TextBox 1">
            <a:extLst>
              <a:ext uri="{FF2B5EF4-FFF2-40B4-BE49-F238E27FC236}">
                <a16:creationId xmlns:a16="http://schemas.microsoft.com/office/drawing/2014/main" id="{925146CF-A670-48EE-848D-239758210006}"/>
              </a:ext>
            </a:extLst>
          </p:cNvPr>
          <p:cNvSpPr txBox="1"/>
          <p:nvPr userDrawn="1"/>
        </p:nvSpPr>
        <p:spPr>
          <a:xfrm>
            <a:off x="16553187" y="9272101"/>
            <a:ext cx="787076" cy="442557"/>
          </a:xfrm>
          <a:prstGeom prst="rect">
            <a:avLst/>
          </a:prstGeom>
          <a:noFill/>
        </p:spPr>
        <p:txBody>
          <a:bodyPr wrap="square" rtlCol="0">
            <a:spAutoFit/>
          </a:bodyPr>
          <a:lstStyle/>
          <a:p>
            <a:fld id="{2FF51858-F17D-4CB1-8CEB-4FE53D151CD5}" type="slidenum">
              <a:rPr lang="en-US" sz="2276" smtClean="0"/>
              <a:t>‹#›</a:t>
            </a:fld>
            <a:endParaRPr lang="en-US" sz="3413" dirty="0"/>
          </a:p>
        </p:txBody>
      </p:sp>
      <p:grpSp>
        <p:nvGrpSpPr>
          <p:cNvPr id="4" name="Group 3">
            <a:extLst>
              <a:ext uri="{FF2B5EF4-FFF2-40B4-BE49-F238E27FC236}">
                <a16:creationId xmlns:a16="http://schemas.microsoft.com/office/drawing/2014/main" id="{DFA0625B-1EF7-460B-AE67-CE7C6EB48D37}"/>
              </a:ext>
            </a:extLst>
          </p:cNvPr>
          <p:cNvGrpSpPr>
            <a:grpSpLocks noChangeAspect="1"/>
          </p:cNvGrpSpPr>
          <p:nvPr userDrawn="1"/>
        </p:nvGrpSpPr>
        <p:grpSpPr>
          <a:xfrm>
            <a:off x="0" y="9313747"/>
            <a:ext cx="17341200" cy="434534"/>
            <a:chOff x="-1" y="9429345"/>
            <a:chExt cx="13003925" cy="325852"/>
          </a:xfrm>
        </p:grpSpPr>
        <p:pic>
          <p:nvPicPr>
            <p:cNvPr id="5" name="pasted-image.pdf">
              <a:extLst>
                <a:ext uri="{FF2B5EF4-FFF2-40B4-BE49-F238E27FC236}">
                  <a16:creationId xmlns:a16="http://schemas.microsoft.com/office/drawing/2014/main" id="{81F84B8D-4D73-48F0-B406-2AF6393A71BB}"/>
                </a:ext>
              </a:extLst>
            </p:cNvPr>
            <p:cNvPicPr/>
            <p:nvPr userDrawn="1"/>
          </p:nvPicPr>
          <p:blipFill>
            <a:blip r:embed="rId3" cstate="print">
              <a:extLst>
                <a:ext uri="{28A0092B-C50C-407E-A947-70E740481C1C}">
                  <a14:useLocalDpi xmlns:a14="http://schemas.microsoft.com/office/drawing/2010/main"/>
                </a:ext>
              </a:extLst>
            </a:blip>
            <a:srcRect/>
            <a:stretch>
              <a:fillRect/>
            </a:stretch>
          </p:blipFill>
          <p:spPr>
            <a:xfrm>
              <a:off x="-1" y="9430871"/>
              <a:ext cx="1836541" cy="310079"/>
            </a:xfrm>
            <a:prstGeom prst="rect">
              <a:avLst/>
            </a:prstGeom>
            <a:ln w="12700">
              <a:miter lim="400000"/>
            </a:ln>
          </p:spPr>
        </p:pic>
        <p:grpSp>
          <p:nvGrpSpPr>
            <p:cNvPr id="6" name="Group 7">
              <a:extLst>
                <a:ext uri="{FF2B5EF4-FFF2-40B4-BE49-F238E27FC236}">
                  <a16:creationId xmlns:a16="http://schemas.microsoft.com/office/drawing/2014/main" id="{3908FB02-017F-4B48-BF19-D9AFEB8FC7FE}"/>
                </a:ext>
              </a:extLst>
            </p:cNvPr>
            <p:cNvGrpSpPr/>
            <p:nvPr userDrawn="1"/>
          </p:nvGrpSpPr>
          <p:grpSpPr>
            <a:xfrm>
              <a:off x="1928820" y="9429345"/>
              <a:ext cx="11075104" cy="325852"/>
              <a:chOff x="0" y="0"/>
              <a:chExt cx="11075102" cy="325850"/>
            </a:xfrm>
          </p:grpSpPr>
          <p:sp>
            <p:nvSpPr>
              <p:cNvPr id="7" name="Shape 4">
                <a:extLst>
                  <a:ext uri="{FF2B5EF4-FFF2-40B4-BE49-F238E27FC236}">
                    <a16:creationId xmlns:a16="http://schemas.microsoft.com/office/drawing/2014/main" id="{90F64DD4-7C2F-470A-B1B2-BE8F8C12CA39}"/>
                  </a:ext>
                </a:extLst>
              </p:cNvPr>
              <p:cNvSpPr/>
              <p:nvPr/>
            </p:nvSpPr>
            <p:spPr>
              <a:xfrm>
                <a:off x="0" y="0"/>
                <a:ext cx="2612197" cy="325850"/>
              </a:xfrm>
              <a:prstGeom prst="rect">
                <a:avLst/>
              </a:prstGeom>
              <a:solidFill>
                <a:srgbClr val="DFBF53"/>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sp>
            <p:nvSpPr>
              <p:cNvPr id="8" name="Shape 5">
                <a:extLst>
                  <a:ext uri="{FF2B5EF4-FFF2-40B4-BE49-F238E27FC236}">
                    <a16:creationId xmlns:a16="http://schemas.microsoft.com/office/drawing/2014/main" id="{230245EB-A653-4AC1-A300-E2B92A5B93C2}"/>
                  </a:ext>
                </a:extLst>
              </p:cNvPr>
              <p:cNvSpPr/>
              <p:nvPr/>
            </p:nvSpPr>
            <p:spPr>
              <a:xfrm>
                <a:off x="2612196" y="0"/>
                <a:ext cx="290908" cy="325850"/>
              </a:xfrm>
              <a:prstGeom prst="rect">
                <a:avLst/>
              </a:prstGeom>
              <a:solidFill>
                <a:srgbClr val="BB9B2F"/>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sp>
            <p:nvSpPr>
              <p:cNvPr id="9" name="Shape 6">
                <a:extLst>
                  <a:ext uri="{FF2B5EF4-FFF2-40B4-BE49-F238E27FC236}">
                    <a16:creationId xmlns:a16="http://schemas.microsoft.com/office/drawing/2014/main" id="{E601240F-A50F-4A17-9B3D-F498F6E3FD75}"/>
                  </a:ext>
                </a:extLst>
              </p:cNvPr>
              <p:cNvSpPr/>
              <p:nvPr/>
            </p:nvSpPr>
            <p:spPr>
              <a:xfrm>
                <a:off x="2903103" y="0"/>
                <a:ext cx="8171999" cy="325850"/>
              </a:xfrm>
              <a:prstGeom prst="rect">
                <a:avLst/>
              </a:prstGeom>
              <a:solidFill>
                <a:srgbClr val="15456D"/>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grpSp>
      </p:grpSp>
      <p:sp>
        <p:nvSpPr>
          <p:cNvPr id="10" name="Shape 8">
            <a:extLst>
              <a:ext uri="{FF2B5EF4-FFF2-40B4-BE49-F238E27FC236}">
                <a16:creationId xmlns:a16="http://schemas.microsoft.com/office/drawing/2014/main" id="{BA95FEE0-0AC4-4A2A-A93C-4BF4A1B8B63F}"/>
              </a:ext>
            </a:extLst>
          </p:cNvPr>
          <p:cNvSpPr/>
          <p:nvPr userDrawn="1"/>
        </p:nvSpPr>
        <p:spPr>
          <a:xfrm>
            <a:off x="3194921" y="9353721"/>
            <a:ext cx="14078263" cy="35496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0" marR="0" lvl="0" indent="0" algn="r" defTabSz="584200" eaLnBrk="1" fontAlgn="auto" latinLnBrk="0" hangingPunct="1">
              <a:lnSpc>
                <a:spcPct val="100000"/>
              </a:lnSpc>
              <a:spcBef>
                <a:spcPts val="0"/>
              </a:spcBef>
              <a:spcAft>
                <a:spcPts val="0"/>
              </a:spcAft>
              <a:buClrTx/>
              <a:buSzTx/>
              <a:buFontTx/>
              <a:buNone/>
              <a:tabLst/>
              <a:defRPr sz="1800"/>
            </a:pPr>
            <a:r>
              <a:rPr lang="it-IT" sz="1600" dirty="0">
                <a:solidFill>
                  <a:schemeClr val="bg1"/>
                </a:solidFill>
              </a:rPr>
              <a:t> </a:t>
            </a:r>
            <a:r>
              <a:rPr lang="it-IT" sz="1600" b="1" dirty="0">
                <a:solidFill>
                  <a:srgbClr val="55ADEE"/>
                </a:solidFill>
              </a:rPr>
              <a:t>@RoncaliL    #ASTRO2022</a:t>
            </a:r>
            <a:r>
              <a:rPr lang="it-IT" sz="1600" dirty="0">
                <a:solidFill>
                  <a:schemeClr val="bg1"/>
                </a:solidFill>
              </a:rPr>
              <a:t>                                                                                         Emilie Roncali </a:t>
            </a:r>
            <a:r>
              <a:rPr lang="it-IT" sz="1600" dirty="0">
                <a:solidFill>
                  <a:schemeClr val="bg1"/>
                </a:solidFill>
                <a:hlinkClick r:id="rId4">
                  <a:extLst>
                    <a:ext uri="{A12FA001-AC4F-418D-AE19-62706E023703}">
                      <ahyp:hlinkClr xmlns:ahyp="http://schemas.microsoft.com/office/drawing/2018/hyperlinkcolor" val="tx"/>
                    </a:ext>
                  </a:extLst>
                </a:hlinkClick>
              </a:rPr>
              <a:t>eroncali@ucdavis.edu</a:t>
            </a:r>
            <a:r>
              <a:rPr lang="it-IT" sz="1600" dirty="0">
                <a:solidFill>
                  <a:schemeClr val="bg1"/>
                </a:solidFill>
              </a:rPr>
              <a:t> ASTRO Annual Meeting</a:t>
            </a:r>
            <a:r>
              <a:rPr lang="it-IT" sz="1600" dirty="0">
                <a:solidFill>
                  <a:srgbClr val="FFFFFF"/>
                </a:solidFill>
              </a:rPr>
              <a:t>, October 2022</a:t>
            </a:r>
            <a:endParaRPr sz="1600" dirty="0">
              <a:solidFill>
                <a:srgbClr val="FFFFFF"/>
              </a:solidFill>
              <a:latin typeface="+mn-lt"/>
              <a:ea typeface="+mn-ea"/>
              <a:cs typeface="+mn-cs"/>
              <a:sym typeface="Futura"/>
            </a:endParaRPr>
          </a:p>
        </p:txBody>
      </p:sp>
      <p:grpSp>
        <p:nvGrpSpPr>
          <p:cNvPr id="13" name="Group 12">
            <a:extLst>
              <a:ext uri="{FF2B5EF4-FFF2-40B4-BE49-F238E27FC236}">
                <a16:creationId xmlns:a16="http://schemas.microsoft.com/office/drawing/2014/main" id="{4BC736FE-3A6F-45D8-BC78-D9B581F27692}"/>
              </a:ext>
            </a:extLst>
          </p:cNvPr>
          <p:cNvGrpSpPr/>
          <p:nvPr userDrawn="1"/>
        </p:nvGrpSpPr>
        <p:grpSpPr>
          <a:xfrm>
            <a:off x="2946565" y="9341346"/>
            <a:ext cx="389033" cy="387936"/>
            <a:chOff x="2835940" y="9220381"/>
            <a:chExt cx="601304" cy="599608"/>
          </a:xfrm>
        </p:grpSpPr>
        <p:pic>
          <p:nvPicPr>
            <p:cNvPr id="11" name="Picture 10" descr="Logo&#10;&#10;Description automatically generated">
              <a:extLst>
                <a:ext uri="{FF2B5EF4-FFF2-40B4-BE49-F238E27FC236}">
                  <a16:creationId xmlns:a16="http://schemas.microsoft.com/office/drawing/2014/main" id="{99128AFA-1B6C-48F7-B9D2-AD94A3CBFF1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835940" y="9220381"/>
              <a:ext cx="599608" cy="599608"/>
            </a:xfrm>
            <a:prstGeom prst="rect">
              <a:avLst/>
            </a:prstGeom>
          </p:spPr>
        </p:pic>
        <p:sp>
          <p:nvSpPr>
            <p:cNvPr id="12" name="Oval 11">
              <a:extLst>
                <a:ext uri="{FF2B5EF4-FFF2-40B4-BE49-F238E27FC236}">
                  <a16:creationId xmlns:a16="http://schemas.microsoft.com/office/drawing/2014/main" id="{9FC76719-E191-4EC8-9D56-A33AF1F26227}"/>
                </a:ext>
              </a:extLst>
            </p:cNvPr>
            <p:cNvSpPr/>
            <p:nvPr userDrawn="1"/>
          </p:nvSpPr>
          <p:spPr bwMode="auto">
            <a:xfrm>
              <a:off x="2888604" y="9245865"/>
              <a:ext cx="548640" cy="548640"/>
            </a:xfrm>
            <a:prstGeom prst="ellipse">
              <a:avLst/>
            </a:prstGeom>
            <a:noFill/>
            <a:ln w="19050" cap="flat" cmpd="sng" algn="ctr">
              <a:solidFill>
                <a:srgbClr val="55ADEE"/>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C1CEFF"/>
                </a:solidFill>
                <a:effectLst/>
                <a:latin typeface="Times" charset="0"/>
              </a:endParaRPr>
            </a:p>
          </p:txBody>
        </p:sp>
      </p:grpSp>
    </p:spTree>
  </p:cSld>
  <p:clrMap bg1="lt1" tx1="dk1" bg2="lt2" tx2="dk2" accent1="accent1" accent2="accent2" accent3="accent3" accent4="accent4" accent5="accent5" accent6="accent6" hlink="hlink" folHlink="folHlink"/>
  <p:sldLayoutIdLst>
    <p:sldLayoutId id="2147483721" r:id="rId1"/>
  </p:sldLayoutIdLst>
  <p:transition/>
  <p:hf hdr="0" ftr="0" dt="0"/>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Arial" pitchFamily="34" charset="0"/>
        </a:defRPr>
      </a:lvl2pPr>
      <a:lvl3pPr algn="ctr" rtl="0" eaLnBrk="0" fontAlgn="base" hangingPunct="0">
        <a:lnSpc>
          <a:spcPct val="90000"/>
        </a:lnSpc>
        <a:spcBef>
          <a:spcPct val="0"/>
        </a:spcBef>
        <a:spcAft>
          <a:spcPct val="0"/>
        </a:spcAft>
        <a:defRPr sz="3600" b="1">
          <a:solidFill>
            <a:schemeClr val="tx2"/>
          </a:solidFill>
          <a:latin typeface="Arial" pitchFamily="34" charset="0"/>
        </a:defRPr>
      </a:lvl3pPr>
      <a:lvl4pPr algn="ctr" rtl="0" eaLnBrk="0" fontAlgn="base" hangingPunct="0">
        <a:lnSpc>
          <a:spcPct val="90000"/>
        </a:lnSpc>
        <a:spcBef>
          <a:spcPct val="0"/>
        </a:spcBef>
        <a:spcAft>
          <a:spcPct val="0"/>
        </a:spcAft>
        <a:defRPr sz="3600" b="1">
          <a:solidFill>
            <a:schemeClr val="tx2"/>
          </a:solidFill>
          <a:latin typeface="Arial" pitchFamily="34" charset="0"/>
        </a:defRPr>
      </a:lvl4pPr>
      <a:lvl5pPr algn="ctr" rtl="0" eaLnBrk="0" fontAlgn="base" hangingPunct="0">
        <a:lnSpc>
          <a:spcPct val="90000"/>
        </a:lnSpc>
        <a:spcBef>
          <a:spcPct val="0"/>
        </a:spcBef>
        <a:spcAft>
          <a:spcPct val="0"/>
        </a:spcAft>
        <a:defRPr sz="3600" b="1">
          <a:solidFill>
            <a:schemeClr val="tx2"/>
          </a:solidFill>
          <a:latin typeface="Arial" pitchFamily="34" charset="0"/>
        </a:defRPr>
      </a:lvl5pPr>
      <a:lvl6pPr marL="457200" algn="ctr" rtl="0" eaLnBrk="0" fontAlgn="base" hangingPunct="0">
        <a:lnSpc>
          <a:spcPct val="90000"/>
        </a:lnSpc>
        <a:spcBef>
          <a:spcPct val="0"/>
        </a:spcBef>
        <a:spcAft>
          <a:spcPct val="0"/>
        </a:spcAft>
        <a:defRPr sz="3600" b="1">
          <a:solidFill>
            <a:schemeClr val="tx2"/>
          </a:solidFill>
          <a:latin typeface="Arial" pitchFamily="34" charset="0"/>
        </a:defRPr>
      </a:lvl6pPr>
      <a:lvl7pPr marL="914400" algn="ctr" rtl="0" eaLnBrk="0" fontAlgn="base" hangingPunct="0">
        <a:lnSpc>
          <a:spcPct val="90000"/>
        </a:lnSpc>
        <a:spcBef>
          <a:spcPct val="0"/>
        </a:spcBef>
        <a:spcAft>
          <a:spcPct val="0"/>
        </a:spcAft>
        <a:defRPr sz="3600" b="1">
          <a:solidFill>
            <a:schemeClr val="tx2"/>
          </a:solidFill>
          <a:latin typeface="Arial" pitchFamily="34" charset="0"/>
        </a:defRPr>
      </a:lvl7pPr>
      <a:lvl8pPr marL="1371600" algn="ctr" rtl="0" eaLnBrk="0" fontAlgn="base" hangingPunct="0">
        <a:lnSpc>
          <a:spcPct val="90000"/>
        </a:lnSpc>
        <a:spcBef>
          <a:spcPct val="0"/>
        </a:spcBef>
        <a:spcAft>
          <a:spcPct val="0"/>
        </a:spcAft>
        <a:defRPr sz="3600" b="1">
          <a:solidFill>
            <a:schemeClr val="tx2"/>
          </a:solidFill>
          <a:latin typeface="Arial" pitchFamily="34" charset="0"/>
        </a:defRPr>
      </a:lvl8pPr>
      <a:lvl9pPr marL="1828800" algn="ctr" rtl="0" eaLnBrk="0" fontAlgn="base" hangingPunct="0">
        <a:lnSpc>
          <a:spcPct val="90000"/>
        </a:lnSpc>
        <a:spcBef>
          <a:spcPct val="0"/>
        </a:spcBef>
        <a:spcAft>
          <a:spcPct val="0"/>
        </a:spcAft>
        <a:defRPr sz="3600" b="1">
          <a:solidFill>
            <a:schemeClr val="tx2"/>
          </a:solidFill>
          <a:latin typeface="Arial" pitchFamily="34"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66666"/>
            </a:gs>
            <a:gs pos="100000">
              <a:srgbClr val="343434"/>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D5C29B-32BB-478B-8360-9B7AF64AC9FA}"/>
              </a:ext>
            </a:extLst>
          </p:cNvPr>
          <p:cNvSpPr>
            <a:spLocks noChangeArrowheads="1"/>
          </p:cNvSpPr>
          <p:nvPr/>
        </p:nvSpPr>
        <p:spPr bwMode="auto">
          <a:xfrm>
            <a:off x="15349344" y="0"/>
            <a:ext cx="1926696" cy="433493"/>
          </a:xfrm>
          <a:prstGeom prst="rect">
            <a:avLst/>
          </a:prstGeom>
          <a:noFill/>
          <a:ln>
            <a:noFill/>
          </a:ln>
          <a:effec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algn="ctr" eaLnBrk="0" fontAlgn="base" hangingPunct="0">
              <a:spcBef>
                <a:spcPct val="0"/>
              </a:spcBef>
              <a:spcAft>
                <a:spcPct val="0"/>
              </a:spcAft>
              <a:defRPr sz="2400">
                <a:solidFill>
                  <a:srgbClr val="C1CEFF"/>
                </a:solidFill>
                <a:latin typeface="Times" panose="02020603050405020304" pitchFamily="18" charset="0"/>
              </a:defRPr>
            </a:lvl6pPr>
            <a:lvl7pPr marL="2971800" indent="-228600" algn="ctr" eaLnBrk="0" fontAlgn="base" hangingPunct="0">
              <a:spcBef>
                <a:spcPct val="0"/>
              </a:spcBef>
              <a:spcAft>
                <a:spcPct val="0"/>
              </a:spcAft>
              <a:defRPr sz="2400">
                <a:solidFill>
                  <a:srgbClr val="C1CEFF"/>
                </a:solidFill>
                <a:latin typeface="Times" panose="02020603050405020304" pitchFamily="18" charset="0"/>
              </a:defRPr>
            </a:lvl7pPr>
            <a:lvl8pPr marL="3429000" indent="-228600" algn="ctr" eaLnBrk="0" fontAlgn="base" hangingPunct="0">
              <a:spcBef>
                <a:spcPct val="0"/>
              </a:spcBef>
              <a:spcAft>
                <a:spcPct val="0"/>
              </a:spcAft>
              <a:defRPr sz="2400">
                <a:solidFill>
                  <a:srgbClr val="C1CEFF"/>
                </a:solidFill>
                <a:latin typeface="Times" panose="02020603050405020304" pitchFamily="18" charset="0"/>
              </a:defRPr>
            </a:lvl8pPr>
            <a:lvl9pPr marL="3886200" indent="-228600" algn="ctr" eaLnBrk="0" fontAlgn="base" hangingPunct="0">
              <a:spcBef>
                <a:spcPct val="0"/>
              </a:spcBef>
              <a:spcAft>
                <a:spcPct val="0"/>
              </a:spcAft>
              <a:defRPr sz="2400">
                <a:solidFill>
                  <a:srgbClr val="C1CEFF"/>
                </a:solidFill>
                <a:latin typeface="Times" panose="02020603050405020304" pitchFamily="18" charset="0"/>
              </a:defRPr>
            </a:lvl9pPr>
          </a:lstStyle>
          <a:p>
            <a:pPr algn="ctr">
              <a:defRPr/>
            </a:pPr>
            <a:endParaRPr lang="en-US" altLang="en-US" sz="3413"/>
          </a:p>
        </p:txBody>
      </p:sp>
      <p:sp>
        <p:nvSpPr>
          <p:cNvPr id="2" name="TextBox 1">
            <a:extLst>
              <a:ext uri="{FF2B5EF4-FFF2-40B4-BE49-F238E27FC236}">
                <a16:creationId xmlns:a16="http://schemas.microsoft.com/office/drawing/2014/main" id="{925146CF-A670-48EE-848D-239758210006}"/>
              </a:ext>
            </a:extLst>
          </p:cNvPr>
          <p:cNvSpPr txBox="1"/>
          <p:nvPr userDrawn="1"/>
        </p:nvSpPr>
        <p:spPr>
          <a:xfrm>
            <a:off x="16553187" y="9272101"/>
            <a:ext cx="787076" cy="442557"/>
          </a:xfrm>
          <a:prstGeom prst="rect">
            <a:avLst/>
          </a:prstGeom>
          <a:noFill/>
        </p:spPr>
        <p:txBody>
          <a:bodyPr wrap="square" rtlCol="0">
            <a:spAutoFit/>
          </a:bodyPr>
          <a:lstStyle/>
          <a:p>
            <a:fld id="{2FF51858-F17D-4CB1-8CEB-4FE53D151CD5}" type="slidenum">
              <a:rPr lang="en-US" sz="2276" smtClean="0"/>
              <a:t>‹#›</a:t>
            </a:fld>
            <a:endParaRPr lang="en-US" sz="3413" dirty="0"/>
          </a:p>
        </p:txBody>
      </p:sp>
      <p:grpSp>
        <p:nvGrpSpPr>
          <p:cNvPr id="4" name="Group 3">
            <a:extLst>
              <a:ext uri="{FF2B5EF4-FFF2-40B4-BE49-F238E27FC236}">
                <a16:creationId xmlns:a16="http://schemas.microsoft.com/office/drawing/2014/main" id="{DFA0625B-1EF7-460B-AE67-CE7C6EB48D37}"/>
              </a:ext>
            </a:extLst>
          </p:cNvPr>
          <p:cNvGrpSpPr>
            <a:grpSpLocks noChangeAspect="1"/>
          </p:cNvGrpSpPr>
          <p:nvPr userDrawn="1"/>
        </p:nvGrpSpPr>
        <p:grpSpPr>
          <a:xfrm>
            <a:off x="0" y="9313747"/>
            <a:ext cx="17341200" cy="434534"/>
            <a:chOff x="-1" y="9429345"/>
            <a:chExt cx="13003925" cy="325852"/>
          </a:xfrm>
        </p:grpSpPr>
        <p:pic>
          <p:nvPicPr>
            <p:cNvPr id="5" name="pasted-image.pdf">
              <a:extLst>
                <a:ext uri="{FF2B5EF4-FFF2-40B4-BE49-F238E27FC236}">
                  <a16:creationId xmlns:a16="http://schemas.microsoft.com/office/drawing/2014/main" id="{81F84B8D-4D73-48F0-B406-2AF6393A71BB}"/>
                </a:ext>
              </a:extLst>
            </p:cNvPr>
            <p:cNvPicPr/>
            <p:nvPr userDrawn="1"/>
          </p:nvPicPr>
          <p:blipFill>
            <a:blip r:embed="rId3" cstate="print">
              <a:extLst>
                <a:ext uri="{28A0092B-C50C-407E-A947-70E740481C1C}">
                  <a14:useLocalDpi xmlns:a14="http://schemas.microsoft.com/office/drawing/2010/main"/>
                </a:ext>
              </a:extLst>
            </a:blip>
            <a:srcRect/>
            <a:stretch>
              <a:fillRect/>
            </a:stretch>
          </p:blipFill>
          <p:spPr>
            <a:xfrm>
              <a:off x="-1" y="9430871"/>
              <a:ext cx="1836541" cy="310079"/>
            </a:xfrm>
            <a:prstGeom prst="rect">
              <a:avLst/>
            </a:prstGeom>
            <a:ln w="12700">
              <a:miter lim="400000"/>
            </a:ln>
          </p:spPr>
        </p:pic>
        <p:grpSp>
          <p:nvGrpSpPr>
            <p:cNvPr id="6" name="Group 7">
              <a:extLst>
                <a:ext uri="{FF2B5EF4-FFF2-40B4-BE49-F238E27FC236}">
                  <a16:creationId xmlns:a16="http://schemas.microsoft.com/office/drawing/2014/main" id="{3908FB02-017F-4B48-BF19-D9AFEB8FC7FE}"/>
                </a:ext>
              </a:extLst>
            </p:cNvPr>
            <p:cNvGrpSpPr/>
            <p:nvPr userDrawn="1"/>
          </p:nvGrpSpPr>
          <p:grpSpPr>
            <a:xfrm>
              <a:off x="1928820" y="9429345"/>
              <a:ext cx="11075104" cy="325852"/>
              <a:chOff x="0" y="0"/>
              <a:chExt cx="11075102" cy="325850"/>
            </a:xfrm>
          </p:grpSpPr>
          <p:sp>
            <p:nvSpPr>
              <p:cNvPr id="7" name="Shape 4">
                <a:extLst>
                  <a:ext uri="{FF2B5EF4-FFF2-40B4-BE49-F238E27FC236}">
                    <a16:creationId xmlns:a16="http://schemas.microsoft.com/office/drawing/2014/main" id="{90F64DD4-7C2F-470A-B1B2-BE8F8C12CA39}"/>
                  </a:ext>
                </a:extLst>
              </p:cNvPr>
              <p:cNvSpPr/>
              <p:nvPr/>
            </p:nvSpPr>
            <p:spPr>
              <a:xfrm>
                <a:off x="0" y="0"/>
                <a:ext cx="2612197" cy="325850"/>
              </a:xfrm>
              <a:prstGeom prst="rect">
                <a:avLst/>
              </a:prstGeom>
              <a:solidFill>
                <a:srgbClr val="DFBF53"/>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sp>
            <p:nvSpPr>
              <p:cNvPr id="8" name="Shape 5">
                <a:extLst>
                  <a:ext uri="{FF2B5EF4-FFF2-40B4-BE49-F238E27FC236}">
                    <a16:creationId xmlns:a16="http://schemas.microsoft.com/office/drawing/2014/main" id="{230245EB-A653-4AC1-A300-E2B92A5B93C2}"/>
                  </a:ext>
                </a:extLst>
              </p:cNvPr>
              <p:cNvSpPr/>
              <p:nvPr/>
            </p:nvSpPr>
            <p:spPr>
              <a:xfrm>
                <a:off x="2612196" y="0"/>
                <a:ext cx="290908" cy="325850"/>
              </a:xfrm>
              <a:prstGeom prst="rect">
                <a:avLst/>
              </a:prstGeom>
              <a:solidFill>
                <a:srgbClr val="BB9B2F"/>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sp>
            <p:nvSpPr>
              <p:cNvPr id="9" name="Shape 6">
                <a:extLst>
                  <a:ext uri="{FF2B5EF4-FFF2-40B4-BE49-F238E27FC236}">
                    <a16:creationId xmlns:a16="http://schemas.microsoft.com/office/drawing/2014/main" id="{E601240F-A50F-4A17-9B3D-F498F6E3FD75}"/>
                  </a:ext>
                </a:extLst>
              </p:cNvPr>
              <p:cNvSpPr/>
              <p:nvPr/>
            </p:nvSpPr>
            <p:spPr>
              <a:xfrm>
                <a:off x="2903103" y="0"/>
                <a:ext cx="8171999" cy="325850"/>
              </a:xfrm>
              <a:prstGeom prst="rect">
                <a:avLst/>
              </a:prstGeom>
              <a:solidFill>
                <a:srgbClr val="15456D"/>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grpSp>
      </p:grpSp>
      <p:sp>
        <p:nvSpPr>
          <p:cNvPr id="10" name="Shape 8">
            <a:extLst>
              <a:ext uri="{FF2B5EF4-FFF2-40B4-BE49-F238E27FC236}">
                <a16:creationId xmlns:a16="http://schemas.microsoft.com/office/drawing/2014/main" id="{BA95FEE0-0AC4-4A2A-A93C-4BF4A1B8B63F}"/>
              </a:ext>
            </a:extLst>
          </p:cNvPr>
          <p:cNvSpPr/>
          <p:nvPr userDrawn="1"/>
        </p:nvSpPr>
        <p:spPr>
          <a:xfrm>
            <a:off x="10684934" y="9318885"/>
            <a:ext cx="6570665" cy="34881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0" marR="0" lvl="0" indent="0" algn="r" defTabSz="584200" eaLnBrk="1" fontAlgn="auto" latinLnBrk="0" hangingPunct="1">
              <a:lnSpc>
                <a:spcPct val="100000"/>
              </a:lnSpc>
              <a:spcBef>
                <a:spcPts val="0"/>
              </a:spcBef>
              <a:spcAft>
                <a:spcPts val="0"/>
              </a:spcAft>
              <a:buClrTx/>
              <a:buSzTx/>
              <a:buFontTx/>
              <a:buNone/>
              <a:tabLst/>
              <a:defRPr sz="1800"/>
            </a:pPr>
            <a:r>
              <a:rPr lang="en-US" sz="1600" dirty="0">
                <a:solidFill>
                  <a:srgbClr val="FFFFFF"/>
                </a:solidFill>
              </a:rPr>
              <a:t>Emilie Roncali, </a:t>
            </a:r>
            <a:r>
              <a:rPr lang="it-IT" sz="1600" dirty="0">
                <a:solidFill>
                  <a:schemeClr val="bg1"/>
                </a:solidFill>
              </a:rPr>
              <a:t>AAPM</a:t>
            </a:r>
            <a:r>
              <a:rPr lang="it-IT" sz="1600" dirty="0">
                <a:solidFill>
                  <a:srgbClr val="FFFFFF"/>
                </a:solidFill>
              </a:rPr>
              <a:t>, September 30th 2022</a:t>
            </a:r>
            <a:endParaRPr lang="en-US" sz="1600" dirty="0">
              <a:solidFill>
                <a:srgbClr val="FFFFFF"/>
              </a:solidFill>
              <a:latin typeface="+mn-lt"/>
              <a:ea typeface="+mn-ea"/>
              <a:cs typeface="+mn-cs"/>
              <a:sym typeface="Futura"/>
            </a:endParaRPr>
          </a:p>
        </p:txBody>
      </p:sp>
      <p:sp>
        <p:nvSpPr>
          <p:cNvPr id="11" name="TextBox 10">
            <a:extLst>
              <a:ext uri="{FF2B5EF4-FFF2-40B4-BE49-F238E27FC236}">
                <a16:creationId xmlns:a16="http://schemas.microsoft.com/office/drawing/2014/main" id="{B08ED32C-D148-4B55-A8DC-52DD9A583431}"/>
              </a:ext>
            </a:extLst>
          </p:cNvPr>
          <p:cNvSpPr txBox="1"/>
          <p:nvPr userDrawn="1"/>
        </p:nvSpPr>
        <p:spPr>
          <a:xfrm>
            <a:off x="2324204" y="9350515"/>
            <a:ext cx="1308683" cy="400110"/>
          </a:xfrm>
          <a:prstGeom prst="rect">
            <a:avLst/>
          </a:prstGeom>
          <a:noFill/>
        </p:spPr>
        <p:txBody>
          <a:bodyPr wrap="square" rtlCol="0">
            <a:spAutoFit/>
          </a:bodyPr>
          <a:lstStyle/>
          <a:p>
            <a:fld id="{E5E30878-4482-4C59-A55D-B497E3DD081F}" type="slidenum">
              <a:rPr lang="en-US" sz="2000" b="0" smtClean="0">
                <a:solidFill>
                  <a:srgbClr val="FFFFFF"/>
                </a:solidFill>
                <a:latin typeface="Helvetica Neue"/>
              </a:rPr>
              <a:t>‹#›</a:t>
            </a:fld>
            <a:endParaRPr lang="en-US" sz="2400" b="0" dirty="0">
              <a:solidFill>
                <a:srgbClr val="FFFFFF"/>
              </a:solidFill>
              <a:latin typeface="Helvetica Neue"/>
            </a:endParaRPr>
          </a:p>
        </p:txBody>
      </p:sp>
    </p:spTree>
  </p:cSld>
  <p:clrMap bg1="lt1" tx1="dk1" bg2="lt2" tx2="dk2" accent1="accent1" accent2="accent2" accent3="accent3" accent4="accent4" accent5="accent5" accent6="accent6" hlink="hlink" folHlink="folHlink"/>
  <p:sldLayoutIdLst>
    <p:sldLayoutId id="2147483715" r:id="rId1"/>
  </p:sldLayoutIdLst>
  <p:transition/>
  <p:hf hdr="0" ftr="0" dt="0"/>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Arial" pitchFamily="34" charset="0"/>
        </a:defRPr>
      </a:lvl2pPr>
      <a:lvl3pPr algn="ctr" rtl="0" eaLnBrk="0" fontAlgn="base" hangingPunct="0">
        <a:lnSpc>
          <a:spcPct val="90000"/>
        </a:lnSpc>
        <a:spcBef>
          <a:spcPct val="0"/>
        </a:spcBef>
        <a:spcAft>
          <a:spcPct val="0"/>
        </a:spcAft>
        <a:defRPr sz="3600" b="1">
          <a:solidFill>
            <a:schemeClr val="tx2"/>
          </a:solidFill>
          <a:latin typeface="Arial" pitchFamily="34" charset="0"/>
        </a:defRPr>
      </a:lvl3pPr>
      <a:lvl4pPr algn="ctr" rtl="0" eaLnBrk="0" fontAlgn="base" hangingPunct="0">
        <a:lnSpc>
          <a:spcPct val="90000"/>
        </a:lnSpc>
        <a:spcBef>
          <a:spcPct val="0"/>
        </a:spcBef>
        <a:spcAft>
          <a:spcPct val="0"/>
        </a:spcAft>
        <a:defRPr sz="3600" b="1">
          <a:solidFill>
            <a:schemeClr val="tx2"/>
          </a:solidFill>
          <a:latin typeface="Arial" pitchFamily="34" charset="0"/>
        </a:defRPr>
      </a:lvl4pPr>
      <a:lvl5pPr algn="ctr" rtl="0" eaLnBrk="0" fontAlgn="base" hangingPunct="0">
        <a:lnSpc>
          <a:spcPct val="90000"/>
        </a:lnSpc>
        <a:spcBef>
          <a:spcPct val="0"/>
        </a:spcBef>
        <a:spcAft>
          <a:spcPct val="0"/>
        </a:spcAft>
        <a:defRPr sz="3600" b="1">
          <a:solidFill>
            <a:schemeClr val="tx2"/>
          </a:solidFill>
          <a:latin typeface="Arial" pitchFamily="34" charset="0"/>
        </a:defRPr>
      </a:lvl5pPr>
      <a:lvl6pPr marL="457200" algn="ctr" rtl="0" eaLnBrk="0" fontAlgn="base" hangingPunct="0">
        <a:lnSpc>
          <a:spcPct val="90000"/>
        </a:lnSpc>
        <a:spcBef>
          <a:spcPct val="0"/>
        </a:spcBef>
        <a:spcAft>
          <a:spcPct val="0"/>
        </a:spcAft>
        <a:defRPr sz="3600" b="1">
          <a:solidFill>
            <a:schemeClr val="tx2"/>
          </a:solidFill>
          <a:latin typeface="Arial" pitchFamily="34" charset="0"/>
        </a:defRPr>
      </a:lvl6pPr>
      <a:lvl7pPr marL="914400" algn="ctr" rtl="0" eaLnBrk="0" fontAlgn="base" hangingPunct="0">
        <a:lnSpc>
          <a:spcPct val="90000"/>
        </a:lnSpc>
        <a:spcBef>
          <a:spcPct val="0"/>
        </a:spcBef>
        <a:spcAft>
          <a:spcPct val="0"/>
        </a:spcAft>
        <a:defRPr sz="3600" b="1">
          <a:solidFill>
            <a:schemeClr val="tx2"/>
          </a:solidFill>
          <a:latin typeface="Arial" pitchFamily="34" charset="0"/>
        </a:defRPr>
      </a:lvl7pPr>
      <a:lvl8pPr marL="1371600" algn="ctr" rtl="0" eaLnBrk="0" fontAlgn="base" hangingPunct="0">
        <a:lnSpc>
          <a:spcPct val="90000"/>
        </a:lnSpc>
        <a:spcBef>
          <a:spcPct val="0"/>
        </a:spcBef>
        <a:spcAft>
          <a:spcPct val="0"/>
        </a:spcAft>
        <a:defRPr sz="3600" b="1">
          <a:solidFill>
            <a:schemeClr val="tx2"/>
          </a:solidFill>
          <a:latin typeface="Arial" pitchFamily="34" charset="0"/>
        </a:defRPr>
      </a:lvl8pPr>
      <a:lvl9pPr marL="1828800" algn="ctr" rtl="0" eaLnBrk="0" fontAlgn="base" hangingPunct="0">
        <a:lnSpc>
          <a:spcPct val="90000"/>
        </a:lnSpc>
        <a:spcBef>
          <a:spcPct val="0"/>
        </a:spcBef>
        <a:spcAft>
          <a:spcPct val="0"/>
        </a:spcAft>
        <a:defRPr sz="3600" b="1">
          <a:solidFill>
            <a:schemeClr val="tx2"/>
          </a:solidFill>
          <a:latin typeface="Arial" pitchFamily="34"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66666"/>
            </a:gs>
            <a:gs pos="100000">
              <a:srgbClr val="343434"/>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D5C29B-32BB-478B-8360-9B7AF64AC9FA}"/>
              </a:ext>
            </a:extLst>
          </p:cNvPr>
          <p:cNvSpPr>
            <a:spLocks noChangeArrowheads="1"/>
          </p:cNvSpPr>
          <p:nvPr/>
        </p:nvSpPr>
        <p:spPr bwMode="auto">
          <a:xfrm>
            <a:off x="15349344" y="0"/>
            <a:ext cx="1926696" cy="433493"/>
          </a:xfrm>
          <a:prstGeom prst="rect">
            <a:avLst/>
          </a:prstGeom>
          <a:noFill/>
          <a:ln>
            <a:noFill/>
          </a:ln>
          <a:effec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algn="ctr" eaLnBrk="0" fontAlgn="base" hangingPunct="0">
              <a:spcBef>
                <a:spcPct val="0"/>
              </a:spcBef>
              <a:spcAft>
                <a:spcPct val="0"/>
              </a:spcAft>
              <a:defRPr sz="2400">
                <a:solidFill>
                  <a:srgbClr val="C1CEFF"/>
                </a:solidFill>
                <a:latin typeface="Times" panose="02020603050405020304" pitchFamily="18" charset="0"/>
              </a:defRPr>
            </a:lvl6pPr>
            <a:lvl7pPr marL="2971800" indent="-228600" algn="ctr" eaLnBrk="0" fontAlgn="base" hangingPunct="0">
              <a:spcBef>
                <a:spcPct val="0"/>
              </a:spcBef>
              <a:spcAft>
                <a:spcPct val="0"/>
              </a:spcAft>
              <a:defRPr sz="2400">
                <a:solidFill>
                  <a:srgbClr val="C1CEFF"/>
                </a:solidFill>
                <a:latin typeface="Times" panose="02020603050405020304" pitchFamily="18" charset="0"/>
              </a:defRPr>
            </a:lvl7pPr>
            <a:lvl8pPr marL="3429000" indent="-228600" algn="ctr" eaLnBrk="0" fontAlgn="base" hangingPunct="0">
              <a:spcBef>
                <a:spcPct val="0"/>
              </a:spcBef>
              <a:spcAft>
                <a:spcPct val="0"/>
              </a:spcAft>
              <a:defRPr sz="2400">
                <a:solidFill>
                  <a:srgbClr val="C1CEFF"/>
                </a:solidFill>
                <a:latin typeface="Times" panose="02020603050405020304" pitchFamily="18" charset="0"/>
              </a:defRPr>
            </a:lvl8pPr>
            <a:lvl9pPr marL="3886200" indent="-228600" algn="ctr" eaLnBrk="0" fontAlgn="base" hangingPunct="0">
              <a:spcBef>
                <a:spcPct val="0"/>
              </a:spcBef>
              <a:spcAft>
                <a:spcPct val="0"/>
              </a:spcAft>
              <a:defRPr sz="2400">
                <a:solidFill>
                  <a:srgbClr val="C1CEFF"/>
                </a:solidFill>
                <a:latin typeface="Times" panose="02020603050405020304" pitchFamily="18" charset="0"/>
              </a:defRPr>
            </a:lvl9pPr>
          </a:lstStyle>
          <a:p>
            <a:pPr algn="ctr">
              <a:defRPr/>
            </a:pPr>
            <a:endParaRPr lang="en-US" altLang="en-US" sz="3413"/>
          </a:p>
        </p:txBody>
      </p:sp>
      <p:sp>
        <p:nvSpPr>
          <p:cNvPr id="2" name="TextBox 1">
            <a:extLst>
              <a:ext uri="{FF2B5EF4-FFF2-40B4-BE49-F238E27FC236}">
                <a16:creationId xmlns:a16="http://schemas.microsoft.com/office/drawing/2014/main" id="{925146CF-A670-48EE-848D-239758210006}"/>
              </a:ext>
            </a:extLst>
          </p:cNvPr>
          <p:cNvSpPr txBox="1"/>
          <p:nvPr userDrawn="1"/>
        </p:nvSpPr>
        <p:spPr>
          <a:xfrm>
            <a:off x="16553187" y="9272101"/>
            <a:ext cx="787076" cy="442557"/>
          </a:xfrm>
          <a:prstGeom prst="rect">
            <a:avLst/>
          </a:prstGeom>
          <a:noFill/>
        </p:spPr>
        <p:txBody>
          <a:bodyPr wrap="square" rtlCol="0">
            <a:spAutoFit/>
          </a:bodyPr>
          <a:lstStyle/>
          <a:p>
            <a:fld id="{2FF51858-F17D-4CB1-8CEB-4FE53D151CD5}" type="slidenum">
              <a:rPr lang="en-US" sz="2276" smtClean="0"/>
              <a:t>‹#›</a:t>
            </a:fld>
            <a:endParaRPr lang="en-US" sz="3413" dirty="0"/>
          </a:p>
        </p:txBody>
      </p:sp>
      <p:grpSp>
        <p:nvGrpSpPr>
          <p:cNvPr id="4" name="Group 3">
            <a:extLst>
              <a:ext uri="{FF2B5EF4-FFF2-40B4-BE49-F238E27FC236}">
                <a16:creationId xmlns:a16="http://schemas.microsoft.com/office/drawing/2014/main" id="{DFA0625B-1EF7-460B-AE67-CE7C6EB48D37}"/>
              </a:ext>
            </a:extLst>
          </p:cNvPr>
          <p:cNvGrpSpPr>
            <a:grpSpLocks noChangeAspect="1"/>
          </p:cNvGrpSpPr>
          <p:nvPr userDrawn="1"/>
        </p:nvGrpSpPr>
        <p:grpSpPr>
          <a:xfrm>
            <a:off x="0" y="9313747"/>
            <a:ext cx="17341200" cy="434534"/>
            <a:chOff x="-1" y="9429345"/>
            <a:chExt cx="13003925" cy="325852"/>
          </a:xfrm>
        </p:grpSpPr>
        <p:pic>
          <p:nvPicPr>
            <p:cNvPr id="5" name="pasted-image.pdf">
              <a:extLst>
                <a:ext uri="{FF2B5EF4-FFF2-40B4-BE49-F238E27FC236}">
                  <a16:creationId xmlns:a16="http://schemas.microsoft.com/office/drawing/2014/main" id="{81F84B8D-4D73-48F0-B406-2AF6393A71BB}"/>
                </a:ext>
              </a:extLst>
            </p:cNvPr>
            <p:cNvPicPr/>
            <p:nvPr userDrawn="1"/>
          </p:nvPicPr>
          <p:blipFill>
            <a:blip r:embed="rId3" cstate="print">
              <a:extLst>
                <a:ext uri="{28A0092B-C50C-407E-A947-70E740481C1C}">
                  <a14:useLocalDpi xmlns:a14="http://schemas.microsoft.com/office/drawing/2010/main"/>
                </a:ext>
              </a:extLst>
            </a:blip>
            <a:srcRect/>
            <a:stretch>
              <a:fillRect/>
            </a:stretch>
          </p:blipFill>
          <p:spPr>
            <a:xfrm>
              <a:off x="-1" y="9430871"/>
              <a:ext cx="1836541" cy="310079"/>
            </a:xfrm>
            <a:prstGeom prst="rect">
              <a:avLst/>
            </a:prstGeom>
            <a:ln w="12700">
              <a:miter lim="400000"/>
            </a:ln>
          </p:spPr>
        </p:pic>
        <p:grpSp>
          <p:nvGrpSpPr>
            <p:cNvPr id="6" name="Group 7">
              <a:extLst>
                <a:ext uri="{FF2B5EF4-FFF2-40B4-BE49-F238E27FC236}">
                  <a16:creationId xmlns:a16="http://schemas.microsoft.com/office/drawing/2014/main" id="{3908FB02-017F-4B48-BF19-D9AFEB8FC7FE}"/>
                </a:ext>
              </a:extLst>
            </p:cNvPr>
            <p:cNvGrpSpPr/>
            <p:nvPr userDrawn="1"/>
          </p:nvGrpSpPr>
          <p:grpSpPr>
            <a:xfrm>
              <a:off x="1928820" y="9429345"/>
              <a:ext cx="11075104" cy="325852"/>
              <a:chOff x="0" y="0"/>
              <a:chExt cx="11075102" cy="325850"/>
            </a:xfrm>
          </p:grpSpPr>
          <p:sp>
            <p:nvSpPr>
              <p:cNvPr id="7" name="Shape 4">
                <a:extLst>
                  <a:ext uri="{FF2B5EF4-FFF2-40B4-BE49-F238E27FC236}">
                    <a16:creationId xmlns:a16="http://schemas.microsoft.com/office/drawing/2014/main" id="{90F64DD4-7C2F-470A-B1B2-BE8F8C12CA39}"/>
                  </a:ext>
                </a:extLst>
              </p:cNvPr>
              <p:cNvSpPr/>
              <p:nvPr/>
            </p:nvSpPr>
            <p:spPr>
              <a:xfrm>
                <a:off x="0" y="0"/>
                <a:ext cx="2612197" cy="325850"/>
              </a:xfrm>
              <a:prstGeom prst="rect">
                <a:avLst/>
              </a:prstGeom>
              <a:solidFill>
                <a:srgbClr val="DFBF53"/>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sp>
            <p:nvSpPr>
              <p:cNvPr id="8" name="Shape 5">
                <a:extLst>
                  <a:ext uri="{FF2B5EF4-FFF2-40B4-BE49-F238E27FC236}">
                    <a16:creationId xmlns:a16="http://schemas.microsoft.com/office/drawing/2014/main" id="{230245EB-A653-4AC1-A300-E2B92A5B93C2}"/>
                  </a:ext>
                </a:extLst>
              </p:cNvPr>
              <p:cNvSpPr/>
              <p:nvPr/>
            </p:nvSpPr>
            <p:spPr>
              <a:xfrm>
                <a:off x="2612196" y="0"/>
                <a:ext cx="290908" cy="325850"/>
              </a:xfrm>
              <a:prstGeom prst="rect">
                <a:avLst/>
              </a:prstGeom>
              <a:solidFill>
                <a:srgbClr val="BB9B2F"/>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sp>
            <p:nvSpPr>
              <p:cNvPr id="9" name="Shape 6">
                <a:extLst>
                  <a:ext uri="{FF2B5EF4-FFF2-40B4-BE49-F238E27FC236}">
                    <a16:creationId xmlns:a16="http://schemas.microsoft.com/office/drawing/2014/main" id="{E601240F-A50F-4A17-9B3D-F498F6E3FD75}"/>
                  </a:ext>
                </a:extLst>
              </p:cNvPr>
              <p:cNvSpPr/>
              <p:nvPr/>
            </p:nvSpPr>
            <p:spPr>
              <a:xfrm>
                <a:off x="2903103" y="0"/>
                <a:ext cx="8171999" cy="325850"/>
              </a:xfrm>
              <a:prstGeom prst="rect">
                <a:avLst/>
              </a:prstGeom>
              <a:solidFill>
                <a:srgbClr val="15456D"/>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grpSp>
      </p:grpSp>
      <p:sp>
        <p:nvSpPr>
          <p:cNvPr id="10" name="Shape 8">
            <a:extLst>
              <a:ext uri="{FF2B5EF4-FFF2-40B4-BE49-F238E27FC236}">
                <a16:creationId xmlns:a16="http://schemas.microsoft.com/office/drawing/2014/main" id="{BA95FEE0-0AC4-4A2A-A93C-4BF4A1B8B63F}"/>
              </a:ext>
            </a:extLst>
          </p:cNvPr>
          <p:cNvSpPr/>
          <p:nvPr userDrawn="1"/>
        </p:nvSpPr>
        <p:spPr>
          <a:xfrm>
            <a:off x="10684934" y="9318885"/>
            <a:ext cx="6570665" cy="34881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0" marR="0" lvl="0" indent="0" algn="r" defTabSz="584200" eaLnBrk="1" fontAlgn="auto" latinLnBrk="0" hangingPunct="1">
              <a:lnSpc>
                <a:spcPct val="100000"/>
              </a:lnSpc>
              <a:spcBef>
                <a:spcPts val="0"/>
              </a:spcBef>
              <a:spcAft>
                <a:spcPts val="0"/>
              </a:spcAft>
              <a:buClrTx/>
              <a:buSzTx/>
              <a:buFontTx/>
              <a:buNone/>
              <a:tabLst/>
              <a:defRPr sz="1800"/>
            </a:pPr>
            <a:r>
              <a:rPr lang="it-IT" sz="1600" dirty="0">
                <a:solidFill>
                  <a:srgbClr val="FFFFFF"/>
                </a:solidFill>
              </a:rPr>
              <a:t>Emilie Roncali,  COBRA Meeting May 2022</a:t>
            </a:r>
            <a:endParaRPr lang="it-IT" sz="1600" dirty="0">
              <a:solidFill>
                <a:srgbClr val="FFFFFF"/>
              </a:solidFill>
              <a:latin typeface="+mn-lt"/>
              <a:ea typeface="+mn-ea"/>
              <a:cs typeface="+mn-cs"/>
              <a:sym typeface="Futura"/>
            </a:endParaRPr>
          </a:p>
        </p:txBody>
      </p:sp>
      <p:pic>
        <p:nvPicPr>
          <p:cNvPr id="11" name="Picture 10">
            <a:extLst>
              <a:ext uri="{FF2B5EF4-FFF2-40B4-BE49-F238E27FC236}">
                <a16:creationId xmlns:a16="http://schemas.microsoft.com/office/drawing/2014/main" id="{444CEF28-4545-429A-988B-D3C6E4D67E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92582" y="9341495"/>
            <a:ext cx="444731" cy="398695"/>
          </a:xfrm>
          <a:prstGeom prst="rect">
            <a:avLst/>
          </a:prstGeom>
        </p:spPr>
      </p:pic>
    </p:spTree>
  </p:cSld>
  <p:clrMap bg1="lt1" tx1="dk1" bg2="lt2" tx2="dk2" accent1="accent1" accent2="accent2" accent3="accent3" accent4="accent4" accent5="accent5" accent6="accent6" hlink="hlink" folHlink="folHlink"/>
  <p:sldLayoutIdLst>
    <p:sldLayoutId id="2147483723" r:id="rId1"/>
  </p:sldLayoutIdLst>
  <p:transition/>
  <p:hf hdr="0" ftr="0" dt="0"/>
  <p:txStyles>
    <p:titleStyle>
      <a:lvl1pPr algn="ctr" rtl="0" eaLnBrk="0" fontAlgn="base" hangingPunct="0">
        <a:lnSpc>
          <a:spcPct val="90000"/>
        </a:lnSpc>
        <a:spcBef>
          <a:spcPct val="0"/>
        </a:spcBef>
        <a:spcAft>
          <a:spcPct val="0"/>
        </a:spcAft>
        <a:defRPr sz="3600" b="1">
          <a:solidFill>
            <a:schemeClr val="tx2"/>
          </a:solidFill>
          <a:latin typeface="+mj-lt"/>
          <a:ea typeface="+mj-ea"/>
          <a:cs typeface="+mj-cs"/>
        </a:defRPr>
      </a:lvl1pPr>
      <a:lvl2pPr algn="ctr" rtl="0" eaLnBrk="0" fontAlgn="base" hangingPunct="0">
        <a:lnSpc>
          <a:spcPct val="90000"/>
        </a:lnSpc>
        <a:spcBef>
          <a:spcPct val="0"/>
        </a:spcBef>
        <a:spcAft>
          <a:spcPct val="0"/>
        </a:spcAft>
        <a:defRPr sz="3600" b="1">
          <a:solidFill>
            <a:schemeClr val="tx2"/>
          </a:solidFill>
          <a:latin typeface="Arial" pitchFamily="34" charset="0"/>
        </a:defRPr>
      </a:lvl2pPr>
      <a:lvl3pPr algn="ctr" rtl="0" eaLnBrk="0" fontAlgn="base" hangingPunct="0">
        <a:lnSpc>
          <a:spcPct val="90000"/>
        </a:lnSpc>
        <a:spcBef>
          <a:spcPct val="0"/>
        </a:spcBef>
        <a:spcAft>
          <a:spcPct val="0"/>
        </a:spcAft>
        <a:defRPr sz="3600" b="1">
          <a:solidFill>
            <a:schemeClr val="tx2"/>
          </a:solidFill>
          <a:latin typeface="Arial" pitchFamily="34" charset="0"/>
        </a:defRPr>
      </a:lvl3pPr>
      <a:lvl4pPr algn="ctr" rtl="0" eaLnBrk="0" fontAlgn="base" hangingPunct="0">
        <a:lnSpc>
          <a:spcPct val="90000"/>
        </a:lnSpc>
        <a:spcBef>
          <a:spcPct val="0"/>
        </a:spcBef>
        <a:spcAft>
          <a:spcPct val="0"/>
        </a:spcAft>
        <a:defRPr sz="3600" b="1">
          <a:solidFill>
            <a:schemeClr val="tx2"/>
          </a:solidFill>
          <a:latin typeface="Arial" pitchFamily="34" charset="0"/>
        </a:defRPr>
      </a:lvl4pPr>
      <a:lvl5pPr algn="ctr" rtl="0" eaLnBrk="0" fontAlgn="base" hangingPunct="0">
        <a:lnSpc>
          <a:spcPct val="90000"/>
        </a:lnSpc>
        <a:spcBef>
          <a:spcPct val="0"/>
        </a:spcBef>
        <a:spcAft>
          <a:spcPct val="0"/>
        </a:spcAft>
        <a:defRPr sz="3600" b="1">
          <a:solidFill>
            <a:schemeClr val="tx2"/>
          </a:solidFill>
          <a:latin typeface="Arial" pitchFamily="34" charset="0"/>
        </a:defRPr>
      </a:lvl5pPr>
      <a:lvl6pPr marL="457200" algn="ctr" rtl="0" eaLnBrk="0" fontAlgn="base" hangingPunct="0">
        <a:lnSpc>
          <a:spcPct val="90000"/>
        </a:lnSpc>
        <a:spcBef>
          <a:spcPct val="0"/>
        </a:spcBef>
        <a:spcAft>
          <a:spcPct val="0"/>
        </a:spcAft>
        <a:defRPr sz="3600" b="1">
          <a:solidFill>
            <a:schemeClr val="tx2"/>
          </a:solidFill>
          <a:latin typeface="Arial" pitchFamily="34" charset="0"/>
        </a:defRPr>
      </a:lvl6pPr>
      <a:lvl7pPr marL="914400" algn="ctr" rtl="0" eaLnBrk="0" fontAlgn="base" hangingPunct="0">
        <a:lnSpc>
          <a:spcPct val="90000"/>
        </a:lnSpc>
        <a:spcBef>
          <a:spcPct val="0"/>
        </a:spcBef>
        <a:spcAft>
          <a:spcPct val="0"/>
        </a:spcAft>
        <a:defRPr sz="3600" b="1">
          <a:solidFill>
            <a:schemeClr val="tx2"/>
          </a:solidFill>
          <a:latin typeface="Arial" pitchFamily="34" charset="0"/>
        </a:defRPr>
      </a:lvl7pPr>
      <a:lvl8pPr marL="1371600" algn="ctr" rtl="0" eaLnBrk="0" fontAlgn="base" hangingPunct="0">
        <a:lnSpc>
          <a:spcPct val="90000"/>
        </a:lnSpc>
        <a:spcBef>
          <a:spcPct val="0"/>
        </a:spcBef>
        <a:spcAft>
          <a:spcPct val="0"/>
        </a:spcAft>
        <a:defRPr sz="3600" b="1">
          <a:solidFill>
            <a:schemeClr val="tx2"/>
          </a:solidFill>
          <a:latin typeface="Arial" pitchFamily="34" charset="0"/>
        </a:defRPr>
      </a:lvl8pPr>
      <a:lvl9pPr marL="1828800" algn="ctr" rtl="0" eaLnBrk="0" fontAlgn="base" hangingPunct="0">
        <a:lnSpc>
          <a:spcPct val="90000"/>
        </a:lnSpc>
        <a:spcBef>
          <a:spcPct val="0"/>
        </a:spcBef>
        <a:spcAft>
          <a:spcPct val="0"/>
        </a:spcAft>
        <a:defRPr sz="3600" b="1">
          <a:solidFill>
            <a:schemeClr val="tx2"/>
          </a:solidFill>
          <a:latin typeface="Arial" pitchFamily="34" charset="0"/>
        </a:defRPr>
      </a:lvl9pPr>
    </p:titleStyle>
    <p:bodyStyle>
      <a:lvl1pPr marL="285750" indent="-285750" algn="l" rtl="0" eaLnBrk="0" fontAlgn="base" hangingPunct="0">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SzPct val="100000"/>
        <a:buChar char="–"/>
        <a:defRPr b="1">
          <a:solidFill>
            <a:schemeClr val="tx1"/>
          </a:solidFill>
          <a:latin typeface="+mn-lt"/>
        </a:defRPr>
      </a:lvl2pPr>
      <a:lvl3pPr marL="1143000" indent="-228600" algn="l" rtl="0" eaLnBrk="0" fontAlgn="base" hangingPunct="0">
        <a:lnSpc>
          <a:spcPct val="90000"/>
        </a:lnSpc>
        <a:spcBef>
          <a:spcPct val="30000"/>
        </a:spcBef>
        <a:spcAft>
          <a:spcPct val="0"/>
        </a:spcAft>
        <a:buSzPct val="100000"/>
        <a:buChar char="»"/>
        <a:defRPr b="1">
          <a:solidFill>
            <a:schemeClr val="tx1"/>
          </a:solidFill>
          <a:latin typeface="+mn-lt"/>
        </a:defRPr>
      </a:lvl3pPr>
      <a:lvl4pPr marL="1543050" indent="-171450" algn="l" rtl="0" eaLnBrk="0" fontAlgn="base" hangingPunct="0">
        <a:lnSpc>
          <a:spcPct val="90000"/>
        </a:lnSpc>
        <a:spcBef>
          <a:spcPct val="30000"/>
        </a:spcBef>
        <a:spcAft>
          <a:spcPct val="0"/>
        </a:spcAft>
        <a:buSzPct val="100000"/>
        <a:buChar char="•"/>
        <a:defRPr sz="1400" b="1">
          <a:solidFill>
            <a:schemeClr val="tx1"/>
          </a:solidFill>
          <a:latin typeface="+mn-lt"/>
        </a:defRPr>
      </a:lvl4pPr>
      <a:lvl5pPr marL="2000250" indent="-171450" algn="l" rtl="0" eaLnBrk="0" fontAlgn="base" hangingPunct="0">
        <a:lnSpc>
          <a:spcPct val="90000"/>
        </a:lnSpc>
        <a:spcBef>
          <a:spcPct val="30000"/>
        </a:spcBef>
        <a:spcAft>
          <a:spcPct val="0"/>
        </a:spcAft>
        <a:buSzPct val="100000"/>
        <a:buChar char="–"/>
        <a:defRPr sz="1400" b="1">
          <a:solidFill>
            <a:schemeClr val="tx1"/>
          </a:solidFill>
          <a:latin typeface="+mn-lt"/>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2.mp4"/><Relationship Id="rId7" Type="http://schemas.openxmlformats.org/officeDocument/2006/relationships/image" Target="../media/image4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0.xml"/><Relationship Id="rId11" Type="http://schemas.microsoft.com/office/2007/relationships/hdphoto" Target="../media/hdphoto5.wdp"/><Relationship Id="rId5" Type="http://schemas.openxmlformats.org/officeDocument/2006/relationships/slideLayout" Target="../slideLayouts/slideLayout6.xml"/><Relationship Id="rId10" Type="http://schemas.openxmlformats.org/officeDocument/2006/relationships/image" Target="../media/image46.png"/><Relationship Id="rId4" Type="http://schemas.openxmlformats.org/officeDocument/2006/relationships/video" Target="../media/media2.mp4"/><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1.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4.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5.xml"/><Relationship Id="rId18" Type="http://schemas.openxmlformats.org/officeDocument/2006/relationships/customXml" Target="../ink/ink7.xml"/><Relationship Id="rId3" Type="http://schemas.openxmlformats.org/officeDocument/2006/relationships/image" Target="../media/image14.png"/><Relationship Id="rId7" Type="http://schemas.openxmlformats.org/officeDocument/2006/relationships/customXml" Target="../ink/ink2.xml"/><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20.png"/><Relationship Id="rId19"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customXml" Target="../ink/ink3.xml"/><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5.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36.png"/><Relationship Id="rId3" Type="http://schemas.openxmlformats.org/officeDocument/2006/relationships/image" Target="../media/image75.png"/><Relationship Id="rId7" Type="http://schemas.openxmlformats.org/officeDocument/2006/relationships/image" Target="../media/image33.png"/><Relationship Id="rId12"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C8FDBF-D343-4148-9616-1C013BADB798}"/>
              </a:ext>
            </a:extLst>
          </p:cNvPr>
          <p:cNvPicPr>
            <a:picLocks noChangeAspect="1"/>
          </p:cNvPicPr>
          <p:nvPr/>
        </p:nvPicPr>
        <p:blipFill>
          <a:blip r:embed="rId3">
            <a:alphaModFix amt="37000"/>
            <a:extLst>
              <a:ext uri="{28A0092B-C50C-407E-A947-70E740481C1C}">
                <a14:useLocalDpi xmlns:a14="http://schemas.microsoft.com/office/drawing/2010/main"/>
              </a:ext>
            </a:extLst>
          </a:blip>
          <a:stretch>
            <a:fillRect/>
          </a:stretch>
        </p:blipFill>
        <p:spPr>
          <a:xfrm>
            <a:off x="-16164" y="-33671"/>
            <a:ext cx="12148293" cy="5398522"/>
          </a:xfrm>
          <a:prstGeom prst="rect">
            <a:avLst/>
          </a:prstGeom>
        </p:spPr>
      </p:pic>
      <p:pic>
        <p:nvPicPr>
          <p:cNvPr id="8" name="Picture 7">
            <a:extLst>
              <a:ext uri="{FF2B5EF4-FFF2-40B4-BE49-F238E27FC236}">
                <a16:creationId xmlns:a16="http://schemas.microsoft.com/office/drawing/2014/main" id="{17F73B0B-D1F2-46B7-BCD1-E3320BDDECE7}"/>
              </a:ext>
            </a:extLst>
          </p:cNvPr>
          <p:cNvPicPr>
            <a:picLocks noChangeAspect="1"/>
          </p:cNvPicPr>
          <p:nvPr/>
        </p:nvPicPr>
        <p:blipFill rotWithShape="1">
          <a:blip r:embed="rId4" cstate="screen">
            <a:alphaModFix amt="31000"/>
            <a:extLst>
              <a:ext uri="{28A0092B-C50C-407E-A947-70E740481C1C}">
                <a14:useLocalDpi xmlns:a14="http://schemas.microsoft.com/office/drawing/2010/main"/>
              </a:ext>
            </a:extLst>
          </a:blip>
          <a:srcRect/>
          <a:stretch/>
        </p:blipFill>
        <p:spPr>
          <a:xfrm>
            <a:off x="12165601" y="1"/>
            <a:ext cx="5174662" cy="5348029"/>
          </a:xfrm>
          <a:prstGeom prst="rect">
            <a:avLst/>
          </a:prstGeom>
        </p:spPr>
      </p:pic>
      <p:sp>
        <p:nvSpPr>
          <p:cNvPr id="3" name="Title 2">
            <a:extLst>
              <a:ext uri="{FF2B5EF4-FFF2-40B4-BE49-F238E27FC236}">
                <a16:creationId xmlns:a16="http://schemas.microsoft.com/office/drawing/2014/main" id="{13061B85-ADE0-4317-B5FC-A5BCB2774CDD}"/>
              </a:ext>
            </a:extLst>
          </p:cNvPr>
          <p:cNvSpPr>
            <a:spLocks noGrp="1"/>
          </p:cNvSpPr>
          <p:nvPr>
            <p:ph type="ctrTitle" idx="4294967295"/>
          </p:nvPr>
        </p:nvSpPr>
        <p:spPr>
          <a:xfrm>
            <a:off x="233247" y="8283279"/>
            <a:ext cx="16874539" cy="982320"/>
          </a:xfrm>
          <a:prstGeom prst="rect">
            <a:avLst/>
          </a:prstGeom>
        </p:spPr>
        <p:txBody>
          <a:bodyPr/>
          <a:lstStyle/>
          <a:p>
            <a:pPr>
              <a:lnSpc>
                <a:spcPct val="150000"/>
              </a:lnSpc>
              <a:spcBef>
                <a:spcPct val="30000"/>
              </a:spcBef>
            </a:pPr>
            <a:r>
              <a:rPr lang="en-US" sz="3000" b="0" dirty="0">
                <a:solidFill>
                  <a:schemeClr val="accent5"/>
                </a:solidFill>
                <a:latin typeface="Helvetica Neue"/>
              </a:rPr>
              <a:t>DOE/NIH workshop: Advancing Medical Care through Discovery in the Physical Sciences 2023</a:t>
            </a:r>
            <a:endParaRPr lang="en-US" sz="3000" b="0" dirty="0"/>
          </a:p>
        </p:txBody>
      </p:sp>
      <p:sp>
        <p:nvSpPr>
          <p:cNvPr id="7" name="TextBox 6">
            <a:extLst>
              <a:ext uri="{FF2B5EF4-FFF2-40B4-BE49-F238E27FC236}">
                <a16:creationId xmlns:a16="http://schemas.microsoft.com/office/drawing/2014/main" id="{358A5224-9B4C-404E-97CA-00FA0BCA8E82}"/>
              </a:ext>
            </a:extLst>
          </p:cNvPr>
          <p:cNvSpPr txBox="1"/>
          <p:nvPr/>
        </p:nvSpPr>
        <p:spPr>
          <a:xfrm>
            <a:off x="669925" y="7572247"/>
            <a:ext cx="15683349" cy="72776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rtl="0" latinLnBrk="1" hangingPunct="0">
              <a:lnSpc>
                <a:spcPct val="110000"/>
              </a:lnSpc>
            </a:pPr>
            <a:r>
              <a:rPr lang="en-US" sz="4000" b="1" dirty="0">
                <a:solidFill>
                  <a:schemeClr val="accent5"/>
                </a:solidFill>
                <a:latin typeface="Helvetica Neue"/>
              </a:rPr>
              <a:t>Emilie Roncali</a:t>
            </a:r>
            <a:r>
              <a:rPr lang="en-US" sz="4000" b="1" baseline="30000" dirty="0">
                <a:solidFill>
                  <a:schemeClr val="accent5"/>
                </a:solidFill>
                <a:latin typeface="Helvetica Neue"/>
              </a:rPr>
              <a:t>1,2</a:t>
            </a:r>
            <a:endParaRPr lang="en-US" sz="3200" dirty="0">
              <a:solidFill>
                <a:schemeClr val="accent5"/>
              </a:solidFill>
              <a:latin typeface="Helvetica Neue"/>
            </a:endParaRPr>
          </a:p>
          <a:p>
            <a:pPr rtl="0" latinLnBrk="1" hangingPunct="0">
              <a:spcBef>
                <a:spcPts val="5400"/>
              </a:spcBef>
            </a:pPr>
            <a:endParaRPr lang="en-US" sz="3200" dirty="0">
              <a:solidFill>
                <a:schemeClr val="tx1"/>
              </a:solidFill>
            </a:endParaRPr>
          </a:p>
        </p:txBody>
      </p:sp>
      <p:sp>
        <p:nvSpPr>
          <p:cNvPr id="2" name="TextBox 1">
            <a:extLst>
              <a:ext uri="{FF2B5EF4-FFF2-40B4-BE49-F238E27FC236}">
                <a16:creationId xmlns:a16="http://schemas.microsoft.com/office/drawing/2014/main" id="{5E37F03D-966C-4DB5-BEAE-C1FCF0604C45}"/>
              </a:ext>
            </a:extLst>
          </p:cNvPr>
          <p:cNvSpPr txBox="1"/>
          <p:nvPr/>
        </p:nvSpPr>
        <p:spPr>
          <a:xfrm>
            <a:off x="233247" y="5364851"/>
            <a:ext cx="16693478" cy="1997983"/>
          </a:xfrm>
          <a:prstGeom prst="rect">
            <a:avLst/>
          </a:prstGeom>
          <a:noFill/>
        </p:spPr>
        <p:txBody>
          <a:bodyPr wrap="square" rtlCol="0">
            <a:spAutoFit/>
          </a:bodyPr>
          <a:lstStyle/>
          <a:p>
            <a:pPr marL="0" indent="0" algn="ctr">
              <a:lnSpc>
                <a:spcPct val="150000"/>
              </a:lnSpc>
              <a:buNone/>
            </a:pPr>
            <a:r>
              <a:rPr lang="en-US" sz="4400" b="1" dirty="0">
                <a:solidFill>
                  <a:schemeClr val="tx2"/>
                </a:solidFill>
                <a:latin typeface="Helvetica Neue"/>
              </a:rPr>
              <a:t>Cameras and detectors for radiopharmaceutical therapy:</a:t>
            </a:r>
          </a:p>
          <a:p>
            <a:pPr marL="0" indent="0" algn="ctr">
              <a:lnSpc>
                <a:spcPct val="150000"/>
              </a:lnSpc>
              <a:buNone/>
            </a:pPr>
            <a:r>
              <a:rPr lang="en-US" sz="4400" b="1" dirty="0">
                <a:solidFill>
                  <a:schemeClr val="tx2"/>
                </a:solidFill>
                <a:latin typeface="Helvetica Neue"/>
              </a:rPr>
              <a:t>State-of-the-art, Challenges and Emerging Technologies</a:t>
            </a:r>
            <a:endParaRPr lang="en-US" sz="4400" b="1" dirty="0">
              <a:solidFill>
                <a:schemeClr val="tx2"/>
              </a:solidFill>
            </a:endParaRPr>
          </a:p>
        </p:txBody>
      </p:sp>
      <p:sp>
        <p:nvSpPr>
          <p:cNvPr id="9" name="Text Placeholder 3">
            <a:extLst>
              <a:ext uri="{FF2B5EF4-FFF2-40B4-BE49-F238E27FC236}">
                <a16:creationId xmlns:a16="http://schemas.microsoft.com/office/drawing/2014/main" id="{88AAD0BC-4DB0-403D-9EE8-69EDCF1A251A}"/>
              </a:ext>
            </a:extLst>
          </p:cNvPr>
          <p:cNvSpPr txBox="1">
            <a:spLocks/>
          </p:cNvSpPr>
          <p:nvPr/>
        </p:nvSpPr>
        <p:spPr>
          <a:xfrm>
            <a:off x="138665" y="254804"/>
            <a:ext cx="10388058" cy="685798"/>
          </a:xfrm>
          <a:prstGeom prst="rect">
            <a:avLst/>
          </a:prstGeom>
        </p:spPr>
        <p:txBody>
          <a:bodyPr/>
          <a:lstStyle>
            <a:lvl1pPr marL="285750" indent="-285750" algn="l" rtl="0" eaLnBrk="0" fontAlgn="base" hangingPunct="0">
              <a:lnSpc>
                <a:spcPct val="90000"/>
              </a:lnSpc>
              <a:spcBef>
                <a:spcPct val="30000"/>
              </a:spcBef>
              <a:spcAft>
                <a:spcPct val="0"/>
              </a:spcAft>
              <a:buSzPct val="100000"/>
              <a:buChar char="•"/>
              <a:defRPr sz="2400" b="0">
                <a:solidFill>
                  <a:schemeClr val="accent5"/>
                </a:solidFill>
                <a:latin typeface="Helvetica Neue"/>
                <a:ea typeface="+mn-ea"/>
                <a:cs typeface="+mn-cs"/>
              </a:defRPr>
            </a:lvl1pPr>
            <a:lvl2pPr marL="6858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2pPr>
            <a:lvl3pPr marL="11430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3pPr>
            <a:lvl4pPr marL="15430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4pPr>
            <a:lvl5pPr marL="20002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a:lstStyle>
          <a:p>
            <a:pPr marL="0" indent="0" defTabSz="914400">
              <a:buFontTx/>
              <a:buNone/>
            </a:pPr>
            <a:r>
              <a:rPr lang="en-US" sz="3200" b="1" dirty="0">
                <a:solidFill>
                  <a:srgbClr val="FFFF00"/>
                </a:solidFill>
              </a:rPr>
              <a:t>UCD Health </a:t>
            </a:r>
            <a:r>
              <a:rPr lang="en-US" sz="3600" b="1" dirty="0">
                <a:solidFill>
                  <a:srgbClr val="FFFF00"/>
                </a:solidFill>
              </a:rPr>
              <a:t>Medical</a:t>
            </a:r>
            <a:r>
              <a:rPr lang="en-US" sz="3200" b="1" dirty="0">
                <a:solidFill>
                  <a:srgbClr val="FFFF00"/>
                </a:solidFill>
              </a:rPr>
              <a:t> Center, Sacramento</a:t>
            </a:r>
          </a:p>
          <a:p>
            <a:pPr marL="0" indent="0" defTabSz="914400">
              <a:buFontTx/>
              <a:buNone/>
            </a:pPr>
            <a:r>
              <a:rPr lang="en-US" sz="3200" b="1" baseline="30000" dirty="0">
                <a:solidFill>
                  <a:srgbClr val="FFFF00"/>
                </a:solidFill>
              </a:rPr>
              <a:t>1</a:t>
            </a:r>
            <a:r>
              <a:rPr lang="en-US" sz="3200" b="1" dirty="0">
                <a:solidFill>
                  <a:srgbClr val="FFFF00"/>
                </a:solidFill>
              </a:rPr>
              <a:t>Radiology</a:t>
            </a:r>
          </a:p>
        </p:txBody>
      </p:sp>
      <p:sp>
        <p:nvSpPr>
          <p:cNvPr id="10" name="Text Placeholder 3">
            <a:extLst>
              <a:ext uri="{FF2B5EF4-FFF2-40B4-BE49-F238E27FC236}">
                <a16:creationId xmlns:a16="http://schemas.microsoft.com/office/drawing/2014/main" id="{6B1754DE-22A0-4BE9-9F53-3EE784629124}"/>
              </a:ext>
            </a:extLst>
          </p:cNvPr>
          <p:cNvSpPr txBox="1">
            <a:spLocks/>
          </p:cNvSpPr>
          <p:nvPr/>
        </p:nvSpPr>
        <p:spPr>
          <a:xfrm>
            <a:off x="11824856" y="254804"/>
            <a:ext cx="5683046" cy="1532465"/>
          </a:xfrm>
          <a:prstGeom prst="rect">
            <a:avLst/>
          </a:prstGeom>
        </p:spPr>
        <p:txBody>
          <a:bodyPr/>
          <a:lstStyle>
            <a:lvl1pPr marL="285750" indent="-285750" algn="l" rtl="0" eaLnBrk="0" fontAlgn="base" hangingPunct="0">
              <a:lnSpc>
                <a:spcPct val="90000"/>
              </a:lnSpc>
              <a:spcBef>
                <a:spcPct val="30000"/>
              </a:spcBef>
              <a:spcAft>
                <a:spcPct val="0"/>
              </a:spcAft>
              <a:buSzPct val="100000"/>
              <a:buChar char="•"/>
              <a:defRPr sz="2400" b="0">
                <a:solidFill>
                  <a:schemeClr val="accent5"/>
                </a:solidFill>
                <a:latin typeface="Helvetica Neue"/>
                <a:ea typeface="+mn-ea"/>
                <a:cs typeface="+mn-cs"/>
              </a:defRPr>
            </a:lvl1pPr>
            <a:lvl2pPr marL="6858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2pPr>
            <a:lvl3pPr marL="11430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3pPr>
            <a:lvl4pPr marL="15430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4pPr>
            <a:lvl5pPr marL="20002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a:lstStyle>
          <a:p>
            <a:pPr marL="0" indent="0" defTabSz="914400">
              <a:buFontTx/>
              <a:buNone/>
            </a:pPr>
            <a:r>
              <a:rPr lang="en-US" sz="3200" b="1" dirty="0">
                <a:solidFill>
                  <a:srgbClr val="FFFF00"/>
                </a:solidFill>
              </a:rPr>
              <a:t>UC Davis </a:t>
            </a:r>
          </a:p>
          <a:p>
            <a:pPr marL="0" indent="0" defTabSz="914400">
              <a:buFontTx/>
              <a:buNone/>
            </a:pPr>
            <a:r>
              <a:rPr lang="en-US" sz="3200" b="1" baseline="30000" dirty="0">
                <a:solidFill>
                  <a:srgbClr val="FFFF00"/>
                </a:solidFill>
              </a:rPr>
              <a:t>2</a:t>
            </a:r>
            <a:r>
              <a:rPr lang="en-US" sz="3200" b="1" dirty="0">
                <a:solidFill>
                  <a:srgbClr val="FFFF00"/>
                </a:solidFill>
              </a:rPr>
              <a:t>Biomedical Engineering</a:t>
            </a:r>
          </a:p>
        </p:txBody>
      </p:sp>
      <p:pic>
        <p:nvPicPr>
          <p:cNvPr id="11" name="Picture 10">
            <a:extLst>
              <a:ext uri="{FF2B5EF4-FFF2-40B4-BE49-F238E27FC236}">
                <a16:creationId xmlns:a16="http://schemas.microsoft.com/office/drawing/2014/main" id="{91A5D01A-60B4-4489-9789-AFF53EC728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71722" y="264048"/>
            <a:ext cx="1095745" cy="982320"/>
          </a:xfrm>
          <a:prstGeom prst="rect">
            <a:avLst/>
          </a:prstGeom>
        </p:spPr>
      </p:pic>
    </p:spTree>
    <p:extLst>
      <p:ext uri="{BB962C8B-B14F-4D97-AF65-F5344CB8AC3E}">
        <p14:creationId xmlns:p14="http://schemas.microsoft.com/office/powerpoint/2010/main" val="3690124251"/>
      </p:ext>
    </p:extLst>
  </p:cSld>
  <p:clrMapOvr>
    <a:masterClrMapping/>
  </p:clrMapOvr>
  <p:transition advTm="30762"/>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2503DDA-BFAD-4DCE-B7F7-BF8B3E10A5E2}"/>
              </a:ext>
            </a:extLst>
          </p:cNvPr>
          <p:cNvSpPr>
            <a:spLocks noGrp="1"/>
          </p:cNvSpPr>
          <p:nvPr>
            <p:ph type="title"/>
          </p:nvPr>
        </p:nvSpPr>
        <p:spPr>
          <a:xfrm>
            <a:off x="615547" y="789669"/>
            <a:ext cx="16180096" cy="1270000"/>
          </a:xfrm>
        </p:spPr>
        <p:txBody>
          <a:bodyPr/>
          <a:lstStyle>
            <a:lvl1pPr algn="ctr" defTabSz="410751">
              <a:defRPr sz="2531">
                <a:latin typeface="Helvetica Light"/>
                <a:ea typeface="Helvetica Light"/>
                <a:cs typeface="Helvetica Light"/>
                <a:sym typeface="Helvetica Light"/>
              </a:defRPr>
            </a:lvl1pPr>
            <a:lvl2pPr indent="160729" algn="ctr" defTabSz="410751">
              <a:defRPr sz="2531">
                <a:latin typeface="Helvetica Light"/>
                <a:ea typeface="Helvetica Light"/>
                <a:cs typeface="Helvetica Light"/>
                <a:sym typeface="Helvetica Light"/>
              </a:defRPr>
            </a:lvl2pPr>
            <a:lvl3pPr indent="321457" algn="ctr" defTabSz="410751">
              <a:defRPr sz="2531">
                <a:latin typeface="Helvetica Light"/>
                <a:ea typeface="Helvetica Light"/>
                <a:cs typeface="Helvetica Light"/>
                <a:sym typeface="Helvetica Light"/>
              </a:defRPr>
            </a:lvl3pPr>
            <a:lvl4pPr indent="482186" algn="ctr" defTabSz="410751">
              <a:defRPr sz="2531">
                <a:latin typeface="Helvetica Light"/>
                <a:ea typeface="Helvetica Light"/>
                <a:cs typeface="Helvetica Light"/>
                <a:sym typeface="Helvetica Light"/>
              </a:defRPr>
            </a:lvl4pPr>
            <a:lvl5pPr indent="642915" algn="ctr" defTabSz="410751">
              <a:defRPr sz="2531">
                <a:latin typeface="Helvetica Light"/>
                <a:ea typeface="Helvetica Light"/>
                <a:cs typeface="Helvetica Light"/>
                <a:sym typeface="Helvetica Light"/>
              </a:defRPr>
            </a:lvl5pPr>
            <a:lvl6pPr indent="803643" algn="ctr" defTabSz="410751">
              <a:defRPr sz="2531">
                <a:latin typeface="Helvetica Light"/>
                <a:ea typeface="Helvetica Light"/>
                <a:cs typeface="Helvetica Light"/>
                <a:sym typeface="Helvetica Light"/>
              </a:defRPr>
            </a:lvl6pPr>
            <a:lvl7pPr indent="964372" algn="ctr" defTabSz="410751">
              <a:defRPr sz="2531">
                <a:latin typeface="Helvetica Light"/>
                <a:ea typeface="Helvetica Light"/>
                <a:cs typeface="Helvetica Light"/>
                <a:sym typeface="Helvetica Light"/>
              </a:defRPr>
            </a:lvl7pPr>
            <a:lvl8pPr indent="1125101" algn="ctr" defTabSz="410751">
              <a:defRPr sz="2531">
                <a:latin typeface="Helvetica Light"/>
                <a:ea typeface="Helvetica Light"/>
                <a:cs typeface="Helvetica Light"/>
                <a:sym typeface="Helvetica Light"/>
              </a:defRPr>
            </a:lvl8pPr>
            <a:lvl9pPr indent="1285829" algn="ctr" defTabSz="410751">
              <a:defRPr sz="2531">
                <a:latin typeface="Helvetica Light"/>
                <a:ea typeface="Helvetica Light"/>
                <a:cs typeface="Helvetica Light"/>
                <a:sym typeface="Helvetica Light"/>
              </a:defRPr>
            </a:lvl9pPr>
          </a:lstStyle>
          <a:p>
            <a:r>
              <a:rPr lang="en-US" sz="4400" dirty="0">
                <a:solidFill>
                  <a:srgbClr val="ADBAEC"/>
                </a:solidFill>
                <a:latin typeface="Helvetica Neue"/>
              </a:rPr>
              <a:t>Challenge: dose heterogeneity in</a:t>
            </a:r>
            <a:r>
              <a:rPr lang="en-US" sz="4400" dirty="0">
                <a:latin typeface="Helvetica Neue"/>
                <a:sym typeface="Helvetica Neue"/>
              </a:rPr>
              <a:t> liver </a:t>
            </a:r>
            <a:r>
              <a:rPr lang="en-US" sz="4400" baseline="30000" dirty="0">
                <a:latin typeface="Helvetica Neue"/>
              </a:rPr>
              <a:t>90</a:t>
            </a:r>
            <a:r>
              <a:rPr lang="en-US" sz="4400" dirty="0">
                <a:latin typeface="Helvetica Neue"/>
              </a:rPr>
              <a:t>Y radioembolization</a:t>
            </a:r>
            <a:endParaRPr lang="en-US" sz="4400" dirty="0">
              <a:solidFill>
                <a:srgbClr val="ADBAEC"/>
              </a:solidFill>
              <a:latin typeface="Helvetica Neue"/>
            </a:endParaRPr>
          </a:p>
        </p:txBody>
      </p:sp>
      <p:pic>
        <p:nvPicPr>
          <p:cNvPr id="11" name="Picture 10">
            <a:extLst>
              <a:ext uri="{FF2B5EF4-FFF2-40B4-BE49-F238E27FC236}">
                <a16:creationId xmlns:a16="http://schemas.microsoft.com/office/drawing/2014/main" id="{35DB88ED-7A3B-47C4-A4BC-18FD23B297C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519"/>
          <a:stretch/>
        </p:blipFill>
        <p:spPr>
          <a:xfrm>
            <a:off x="592815" y="3276363"/>
            <a:ext cx="4905060" cy="4041892"/>
          </a:xfrm>
          <a:prstGeom prst="rect">
            <a:avLst/>
          </a:prstGeom>
        </p:spPr>
      </p:pic>
      <p:pic>
        <p:nvPicPr>
          <p:cNvPr id="14" name="3D_artTreePET_dark">
            <a:hlinkClick r:id="" action="ppaction://media"/>
            <a:extLst>
              <a:ext uri="{FF2B5EF4-FFF2-40B4-BE49-F238E27FC236}">
                <a16:creationId xmlns:a16="http://schemas.microsoft.com/office/drawing/2014/main" id="{978E8C40-8F31-40F2-B254-412248089B9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lum bright="9000"/>
          </a:blip>
          <a:srcRect l="20124" r="17899"/>
          <a:stretch/>
        </p:blipFill>
        <p:spPr>
          <a:xfrm>
            <a:off x="13419725" y="3303143"/>
            <a:ext cx="3216183" cy="3961192"/>
          </a:xfrm>
          <a:prstGeom prst="rect">
            <a:avLst/>
          </a:prstGeom>
        </p:spPr>
      </p:pic>
      <p:sp>
        <p:nvSpPr>
          <p:cNvPr id="15" name="TextBox 14">
            <a:extLst>
              <a:ext uri="{FF2B5EF4-FFF2-40B4-BE49-F238E27FC236}">
                <a16:creationId xmlns:a16="http://schemas.microsoft.com/office/drawing/2014/main" id="{9DF9A84B-E5F0-42B0-B283-D63949658489}"/>
              </a:ext>
            </a:extLst>
          </p:cNvPr>
          <p:cNvSpPr txBox="1"/>
          <p:nvPr/>
        </p:nvSpPr>
        <p:spPr>
          <a:xfrm>
            <a:off x="13109613" y="2545327"/>
            <a:ext cx="3841165" cy="660445"/>
          </a:xfrm>
          <a:prstGeom prst="rect">
            <a:avLst/>
          </a:prstGeom>
          <a:ln w="12700">
            <a:miter lim="400000"/>
          </a:ln>
          <a:extLst>
            <a:ext uri="{C572A759-6A51-4108-AA02-DFA0A04FC94B}">
              <ma14:wrappingTextBoxFlag xmlns:ma14="http://schemas.microsoft.com/office/mac/drawingml/2011/main" xmlns="" val="1"/>
            </a:ext>
          </a:extLst>
        </p:spPr>
        <p:txBody>
          <a:bodyPr wrap="square" lIns="71997" tIns="0" rIns="35999" bIns="0" rtlCol="0" anchor="ctr">
            <a:noAutofit/>
          </a:bodyPr>
          <a:lstStyle>
            <a:lvl1pPr algn="ctr" defTabSz="410751">
              <a:defRPr sz="2531">
                <a:latin typeface="Helvetica Light"/>
                <a:ea typeface="Helvetica Light"/>
                <a:cs typeface="Helvetica Light"/>
                <a:sym typeface="Helvetica Light"/>
              </a:defRPr>
            </a:lvl1pPr>
            <a:lvl2pPr indent="160729" algn="ctr" defTabSz="410751">
              <a:defRPr sz="2531">
                <a:latin typeface="Helvetica Light"/>
                <a:ea typeface="Helvetica Light"/>
                <a:cs typeface="Helvetica Light"/>
                <a:sym typeface="Helvetica Light"/>
              </a:defRPr>
            </a:lvl2pPr>
            <a:lvl3pPr indent="321457" algn="ctr" defTabSz="410751">
              <a:defRPr sz="2531">
                <a:latin typeface="Helvetica Light"/>
                <a:ea typeface="Helvetica Light"/>
                <a:cs typeface="Helvetica Light"/>
                <a:sym typeface="Helvetica Light"/>
              </a:defRPr>
            </a:lvl3pPr>
            <a:lvl4pPr indent="482186" algn="ctr" defTabSz="410751">
              <a:defRPr sz="2531">
                <a:latin typeface="Helvetica Light"/>
                <a:ea typeface="Helvetica Light"/>
                <a:cs typeface="Helvetica Light"/>
                <a:sym typeface="Helvetica Light"/>
              </a:defRPr>
            </a:lvl4pPr>
            <a:lvl5pPr indent="642915" algn="ctr" defTabSz="410751">
              <a:defRPr sz="2531">
                <a:latin typeface="Helvetica Light"/>
                <a:ea typeface="Helvetica Light"/>
                <a:cs typeface="Helvetica Light"/>
                <a:sym typeface="Helvetica Light"/>
              </a:defRPr>
            </a:lvl5pPr>
            <a:lvl6pPr indent="803643" algn="ctr" defTabSz="410751">
              <a:defRPr sz="2531">
                <a:latin typeface="Helvetica Light"/>
                <a:ea typeface="Helvetica Light"/>
                <a:cs typeface="Helvetica Light"/>
                <a:sym typeface="Helvetica Light"/>
              </a:defRPr>
            </a:lvl6pPr>
            <a:lvl7pPr indent="964372" algn="ctr" defTabSz="410751">
              <a:defRPr sz="2531">
                <a:latin typeface="Helvetica Light"/>
                <a:ea typeface="Helvetica Light"/>
                <a:cs typeface="Helvetica Light"/>
                <a:sym typeface="Helvetica Light"/>
              </a:defRPr>
            </a:lvl7pPr>
            <a:lvl8pPr indent="1125101" algn="ctr" defTabSz="410751">
              <a:defRPr sz="2531">
                <a:latin typeface="Helvetica Light"/>
                <a:ea typeface="Helvetica Light"/>
                <a:cs typeface="Helvetica Light"/>
                <a:sym typeface="Helvetica Light"/>
              </a:defRPr>
            </a:lvl8pPr>
            <a:lvl9pPr indent="1285829" algn="ctr" defTabSz="410751">
              <a:defRPr sz="2531">
                <a:latin typeface="Helvetica Light"/>
                <a:ea typeface="Helvetica Light"/>
                <a:cs typeface="Helvetica Light"/>
                <a:sym typeface="Helvetica Light"/>
              </a:defRPr>
            </a:lvl9pPr>
          </a:lstStyle>
          <a:p>
            <a:r>
              <a:rPr lang="en-US" sz="2800" dirty="0">
                <a:solidFill>
                  <a:schemeClr val="accent5"/>
                </a:solidFill>
                <a:latin typeface="Helvetica Neue"/>
              </a:rPr>
              <a:t>Y-90 PET/CT and arterial tree</a:t>
            </a:r>
          </a:p>
        </p:txBody>
      </p:sp>
      <p:sp>
        <p:nvSpPr>
          <p:cNvPr id="16" name="TextBox 15">
            <a:extLst>
              <a:ext uri="{FF2B5EF4-FFF2-40B4-BE49-F238E27FC236}">
                <a16:creationId xmlns:a16="http://schemas.microsoft.com/office/drawing/2014/main" id="{09EAE42F-A37A-46F9-81B8-9A7DA6BB6E97}"/>
              </a:ext>
            </a:extLst>
          </p:cNvPr>
          <p:cNvSpPr txBox="1"/>
          <p:nvPr/>
        </p:nvSpPr>
        <p:spPr>
          <a:xfrm>
            <a:off x="1146725" y="2545327"/>
            <a:ext cx="3870000" cy="660445"/>
          </a:xfrm>
          <a:prstGeom prst="rect">
            <a:avLst/>
          </a:prstGeom>
          <a:ln w="12700">
            <a:miter lim="400000"/>
          </a:ln>
          <a:extLst>
            <a:ext uri="{C572A759-6A51-4108-AA02-DFA0A04FC94B}">
              <ma14:wrappingTextBoxFlag xmlns:ma14="http://schemas.microsoft.com/office/mac/drawingml/2011/main" xmlns="" val="1"/>
            </a:ext>
          </a:extLst>
        </p:spPr>
        <p:txBody>
          <a:bodyPr wrap="square" lIns="71997" tIns="0" rIns="35999" bIns="0" rtlCol="0" anchor="ctr">
            <a:noAutofit/>
          </a:bodyPr>
          <a:lstStyle>
            <a:lvl1pPr algn="ctr" defTabSz="410751">
              <a:defRPr sz="2531">
                <a:latin typeface="Helvetica Light"/>
                <a:ea typeface="Helvetica Light"/>
                <a:cs typeface="Helvetica Light"/>
                <a:sym typeface="Helvetica Light"/>
              </a:defRPr>
            </a:lvl1pPr>
            <a:lvl2pPr indent="160729" algn="ctr" defTabSz="410751">
              <a:defRPr sz="2531">
                <a:latin typeface="Helvetica Light"/>
                <a:ea typeface="Helvetica Light"/>
                <a:cs typeface="Helvetica Light"/>
                <a:sym typeface="Helvetica Light"/>
              </a:defRPr>
            </a:lvl2pPr>
            <a:lvl3pPr indent="321457" algn="ctr" defTabSz="410751">
              <a:defRPr sz="2531">
                <a:latin typeface="Helvetica Light"/>
                <a:ea typeface="Helvetica Light"/>
                <a:cs typeface="Helvetica Light"/>
                <a:sym typeface="Helvetica Light"/>
              </a:defRPr>
            </a:lvl3pPr>
            <a:lvl4pPr indent="482186" algn="ctr" defTabSz="410751">
              <a:defRPr sz="2531">
                <a:latin typeface="Helvetica Light"/>
                <a:ea typeface="Helvetica Light"/>
                <a:cs typeface="Helvetica Light"/>
                <a:sym typeface="Helvetica Light"/>
              </a:defRPr>
            </a:lvl4pPr>
            <a:lvl5pPr indent="642915" algn="ctr" defTabSz="410751">
              <a:defRPr sz="2531">
                <a:latin typeface="Helvetica Light"/>
                <a:ea typeface="Helvetica Light"/>
                <a:cs typeface="Helvetica Light"/>
                <a:sym typeface="Helvetica Light"/>
              </a:defRPr>
            </a:lvl5pPr>
            <a:lvl6pPr indent="803643" algn="ctr" defTabSz="410751">
              <a:defRPr sz="2531">
                <a:latin typeface="Helvetica Light"/>
                <a:ea typeface="Helvetica Light"/>
                <a:cs typeface="Helvetica Light"/>
                <a:sym typeface="Helvetica Light"/>
              </a:defRPr>
            </a:lvl6pPr>
            <a:lvl7pPr indent="964372" algn="ctr" defTabSz="410751">
              <a:defRPr sz="2531">
                <a:latin typeface="Helvetica Light"/>
                <a:ea typeface="Helvetica Light"/>
                <a:cs typeface="Helvetica Light"/>
                <a:sym typeface="Helvetica Light"/>
              </a:defRPr>
            </a:lvl7pPr>
            <a:lvl8pPr indent="1125101" algn="ctr" defTabSz="410751">
              <a:defRPr sz="2531">
                <a:latin typeface="Helvetica Light"/>
                <a:ea typeface="Helvetica Light"/>
                <a:cs typeface="Helvetica Light"/>
                <a:sym typeface="Helvetica Light"/>
              </a:defRPr>
            </a:lvl8pPr>
            <a:lvl9pPr indent="1285829" algn="ctr" defTabSz="410751">
              <a:defRPr sz="2531">
                <a:latin typeface="Helvetica Light"/>
                <a:ea typeface="Helvetica Light"/>
                <a:cs typeface="Helvetica Light"/>
                <a:sym typeface="Helvetica Light"/>
              </a:defRPr>
            </a:lvl9pPr>
          </a:lstStyle>
          <a:p>
            <a:r>
              <a:rPr lang="en-US" sz="2800" dirty="0">
                <a:solidFill>
                  <a:schemeClr val="accent5"/>
                </a:solidFill>
                <a:latin typeface="Helvetica Neue"/>
              </a:rPr>
              <a:t>Y-90 PET/CT + CBCT + CECT</a:t>
            </a:r>
          </a:p>
        </p:txBody>
      </p:sp>
      <p:pic>
        <p:nvPicPr>
          <p:cNvPr id="9" name="Picture 8">
            <a:hlinkClick r:id="" action="ppaction://media"/>
            <a:extLst>
              <a:ext uri="{FF2B5EF4-FFF2-40B4-BE49-F238E27FC236}">
                <a16:creationId xmlns:a16="http://schemas.microsoft.com/office/drawing/2014/main" id="{A2CF0F7B-953B-4029-B844-1E0CF032E690}"/>
              </a:ext>
            </a:extLst>
          </p:cNvPr>
          <p:cNvPicPr/>
          <p:nvPr>
            <a:videoFile r:link="rId4"/>
            <p:extLst>
              <p:ext uri="{DAA4B4D4-6D71-4841-9C94-3DE7FCFB9230}">
                <p14:media xmlns:p14="http://schemas.microsoft.com/office/powerpoint/2010/main" r:embed="rId3"/>
              </p:ext>
            </p:extLst>
          </p:nvPr>
        </p:nvPicPr>
        <p:blipFill rotWithShape="1">
          <a:blip r:embed="rId9"/>
          <a:srcRect l="22728" r="16244"/>
          <a:stretch>
            <a:fillRect/>
          </a:stretch>
        </p:blipFill>
        <p:spPr>
          <a:xfrm flipH="1">
            <a:off x="9227669" y="3303143"/>
            <a:ext cx="3841164" cy="3961192"/>
          </a:xfrm>
          <a:prstGeom prst="rect">
            <a:avLst/>
          </a:prstGeom>
          <a:ln w="0">
            <a:noFill/>
          </a:ln>
        </p:spPr>
      </p:pic>
      <p:pic>
        <p:nvPicPr>
          <p:cNvPr id="12" name="Picture 11">
            <a:extLst>
              <a:ext uri="{FF2B5EF4-FFF2-40B4-BE49-F238E27FC236}">
                <a16:creationId xmlns:a16="http://schemas.microsoft.com/office/drawing/2014/main" id="{E11B2FA8-46E9-4395-8D8C-668CDF7FDB81}"/>
              </a:ext>
            </a:extLst>
          </p:cNvPr>
          <p:cNvPicPr>
            <a:picLocks noChangeAspect="1"/>
          </p:cNvPicPr>
          <p:nvPr/>
        </p:nvPicPr>
        <p:blipFill rotWithShape="1">
          <a:blip r:embed="rId10" cstate="screen">
            <a:alphaModFix/>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a:stretch/>
        </p:blipFill>
        <p:spPr>
          <a:xfrm>
            <a:off x="6095410" y="3303143"/>
            <a:ext cx="2653986" cy="3993847"/>
          </a:xfrm>
          <a:prstGeom prst="rect">
            <a:avLst/>
          </a:prstGeom>
          <a:ln w="38100">
            <a:noFill/>
          </a:ln>
        </p:spPr>
      </p:pic>
      <p:sp>
        <p:nvSpPr>
          <p:cNvPr id="13" name="TextBox 12">
            <a:extLst>
              <a:ext uri="{FF2B5EF4-FFF2-40B4-BE49-F238E27FC236}">
                <a16:creationId xmlns:a16="http://schemas.microsoft.com/office/drawing/2014/main" id="{8A4C7B74-DB1F-421D-8EBC-DC7F5DC5637E}"/>
              </a:ext>
            </a:extLst>
          </p:cNvPr>
          <p:cNvSpPr txBox="1"/>
          <p:nvPr/>
        </p:nvSpPr>
        <p:spPr>
          <a:xfrm>
            <a:off x="9205809" y="2600044"/>
            <a:ext cx="4010488" cy="551011"/>
          </a:xfrm>
          <a:prstGeom prst="rect">
            <a:avLst/>
          </a:prstGeom>
          <a:ln w="12700">
            <a:miter lim="400000"/>
          </a:ln>
          <a:extLst>
            <a:ext uri="{C572A759-6A51-4108-AA02-DFA0A04FC94B}">
              <ma14:wrappingTextBoxFlag xmlns:ma14="http://schemas.microsoft.com/office/mac/drawingml/2011/main" xmlns="" val="1"/>
            </a:ext>
          </a:extLst>
        </p:spPr>
        <p:txBody>
          <a:bodyPr wrap="square" lIns="71997" tIns="0" rIns="35999" bIns="0" rtlCol="0" anchor="ctr">
            <a:noAutofit/>
          </a:bodyPr>
          <a:lstStyle>
            <a:lvl1pPr algn="ctr" defTabSz="410751">
              <a:defRPr sz="2531">
                <a:latin typeface="Helvetica Light"/>
                <a:ea typeface="Helvetica Light"/>
                <a:cs typeface="Helvetica Light"/>
                <a:sym typeface="Helvetica Light"/>
              </a:defRPr>
            </a:lvl1pPr>
            <a:lvl2pPr indent="160729" algn="ctr" defTabSz="410751">
              <a:defRPr sz="2531">
                <a:latin typeface="Helvetica Light"/>
                <a:ea typeface="Helvetica Light"/>
                <a:cs typeface="Helvetica Light"/>
                <a:sym typeface="Helvetica Light"/>
              </a:defRPr>
            </a:lvl2pPr>
            <a:lvl3pPr indent="321457" algn="ctr" defTabSz="410751">
              <a:defRPr sz="2531">
                <a:latin typeface="Helvetica Light"/>
                <a:ea typeface="Helvetica Light"/>
                <a:cs typeface="Helvetica Light"/>
                <a:sym typeface="Helvetica Light"/>
              </a:defRPr>
            </a:lvl3pPr>
            <a:lvl4pPr indent="482186" algn="ctr" defTabSz="410751">
              <a:defRPr sz="2531">
                <a:latin typeface="Helvetica Light"/>
                <a:ea typeface="Helvetica Light"/>
                <a:cs typeface="Helvetica Light"/>
                <a:sym typeface="Helvetica Light"/>
              </a:defRPr>
            </a:lvl4pPr>
            <a:lvl5pPr indent="642915" algn="ctr" defTabSz="410751">
              <a:defRPr sz="2531">
                <a:latin typeface="Helvetica Light"/>
                <a:ea typeface="Helvetica Light"/>
                <a:cs typeface="Helvetica Light"/>
                <a:sym typeface="Helvetica Light"/>
              </a:defRPr>
            </a:lvl5pPr>
            <a:lvl6pPr indent="803643" algn="ctr" defTabSz="410751">
              <a:defRPr sz="2531">
                <a:latin typeface="Helvetica Light"/>
                <a:ea typeface="Helvetica Light"/>
                <a:cs typeface="Helvetica Light"/>
                <a:sym typeface="Helvetica Light"/>
              </a:defRPr>
            </a:lvl6pPr>
            <a:lvl7pPr indent="964372" algn="ctr" defTabSz="410751">
              <a:defRPr sz="2531">
                <a:latin typeface="Helvetica Light"/>
                <a:ea typeface="Helvetica Light"/>
                <a:cs typeface="Helvetica Light"/>
                <a:sym typeface="Helvetica Light"/>
              </a:defRPr>
            </a:lvl7pPr>
            <a:lvl8pPr indent="1125101" algn="ctr" defTabSz="410751">
              <a:defRPr sz="2531">
                <a:latin typeface="Helvetica Light"/>
                <a:ea typeface="Helvetica Light"/>
                <a:cs typeface="Helvetica Light"/>
                <a:sym typeface="Helvetica Light"/>
              </a:defRPr>
            </a:lvl8pPr>
            <a:lvl9pPr indent="1285829" algn="ctr" defTabSz="410751">
              <a:defRPr sz="2531">
                <a:latin typeface="Helvetica Light"/>
                <a:ea typeface="Helvetica Light"/>
                <a:cs typeface="Helvetica Light"/>
                <a:sym typeface="Helvetica Light"/>
              </a:defRPr>
            </a:lvl9pPr>
          </a:lstStyle>
          <a:p>
            <a:r>
              <a:rPr lang="en-US" sz="2800" dirty="0">
                <a:solidFill>
                  <a:schemeClr val="accent5"/>
                </a:solidFill>
                <a:latin typeface="Helvetica Neue"/>
              </a:rPr>
              <a:t>Simulation of microsphere distribution </a:t>
            </a:r>
          </a:p>
        </p:txBody>
      </p:sp>
      <p:sp>
        <p:nvSpPr>
          <p:cNvPr id="18" name="TextBox 17">
            <a:extLst>
              <a:ext uri="{FF2B5EF4-FFF2-40B4-BE49-F238E27FC236}">
                <a16:creationId xmlns:a16="http://schemas.microsoft.com/office/drawing/2014/main" id="{307B43BE-FF49-47E5-A7C6-3CBBE4A75C15}"/>
              </a:ext>
            </a:extLst>
          </p:cNvPr>
          <p:cNvSpPr txBox="1"/>
          <p:nvPr/>
        </p:nvSpPr>
        <p:spPr>
          <a:xfrm>
            <a:off x="6095410" y="2545327"/>
            <a:ext cx="2506035" cy="660445"/>
          </a:xfrm>
          <a:prstGeom prst="rect">
            <a:avLst/>
          </a:prstGeom>
          <a:ln w="12700">
            <a:miter lim="400000"/>
          </a:ln>
          <a:extLst>
            <a:ext uri="{C572A759-6A51-4108-AA02-DFA0A04FC94B}">
              <ma14:wrappingTextBoxFlag xmlns:ma14="http://schemas.microsoft.com/office/mac/drawingml/2011/main" xmlns="" val="1"/>
            </a:ext>
          </a:extLst>
        </p:spPr>
        <p:txBody>
          <a:bodyPr wrap="square" lIns="71997" tIns="0" rIns="35999" bIns="0" rtlCol="0" anchor="ctr">
            <a:noAutofit/>
          </a:bodyPr>
          <a:lstStyle>
            <a:lvl1pPr algn="ctr" defTabSz="410751">
              <a:defRPr sz="2531">
                <a:latin typeface="Helvetica Light"/>
                <a:ea typeface="Helvetica Light"/>
                <a:cs typeface="Helvetica Light"/>
                <a:sym typeface="Helvetica Light"/>
              </a:defRPr>
            </a:lvl1pPr>
            <a:lvl2pPr indent="160729" algn="ctr" defTabSz="410751">
              <a:defRPr sz="2531">
                <a:latin typeface="Helvetica Light"/>
                <a:ea typeface="Helvetica Light"/>
                <a:cs typeface="Helvetica Light"/>
                <a:sym typeface="Helvetica Light"/>
              </a:defRPr>
            </a:lvl2pPr>
            <a:lvl3pPr indent="321457" algn="ctr" defTabSz="410751">
              <a:defRPr sz="2531">
                <a:latin typeface="Helvetica Light"/>
                <a:ea typeface="Helvetica Light"/>
                <a:cs typeface="Helvetica Light"/>
                <a:sym typeface="Helvetica Light"/>
              </a:defRPr>
            </a:lvl3pPr>
            <a:lvl4pPr indent="482186" algn="ctr" defTabSz="410751">
              <a:defRPr sz="2531">
                <a:latin typeface="Helvetica Light"/>
                <a:ea typeface="Helvetica Light"/>
                <a:cs typeface="Helvetica Light"/>
                <a:sym typeface="Helvetica Light"/>
              </a:defRPr>
            </a:lvl4pPr>
            <a:lvl5pPr indent="642915" algn="ctr" defTabSz="410751">
              <a:defRPr sz="2531">
                <a:latin typeface="Helvetica Light"/>
                <a:ea typeface="Helvetica Light"/>
                <a:cs typeface="Helvetica Light"/>
                <a:sym typeface="Helvetica Light"/>
              </a:defRPr>
            </a:lvl5pPr>
            <a:lvl6pPr indent="803643" algn="ctr" defTabSz="410751">
              <a:defRPr sz="2531">
                <a:latin typeface="Helvetica Light"/>
                <a:ea typeface="Helvetica Light"/>
                <a:cs typeface="Helvetica Light"/>
                <a:sym typeface="Helvetica Light"/>
              </a:defRPr>
            </a:lvl6pPr>
            <a:lvl7pPr indent="964372" algn="ctr" defTabSz="410751">
              <a:defRPr sz="2531">
                <a:latin typeface="Helvetica Light"/>
                <a:ea typeface="Helvetica Light"/>
                <a:cs typeface="Helvetica Light"/>
                <a:sym typeface="Helvetica Light"/>
              </a:defRPr>
            </a:lvl7pPr>
            <a:lvl8pPr indent="1125101" algn="ctr" defTabSz="410751">
              <a:defRPr sz="2531">
                <a:latin typeface="Helvetica Light"/>
                <a:ea typeface="Helvetica Light"/>
                <a:cs typeface="Helvetica Light"/>
                <a:sym typeface="Helvetica Light"/>
              </a:defRPr>
            </a:lvl8pPr>
            <a:lvl9pPr indent="1285829" algn="ctr" defTabSz="410751">
              <a:defRPr sz="2531">
                <a:latin typeface="Helvetica Light"/>
                <a:ea typeface="Helvetica Light"/>
                <a:cs typeface="Helvetica Light"/>
                <a:sym typeface="Helvetica Light"/>
              </a:defRPr>
            </a:lvl9pPr>
          </a:lstStyle>
          <a:p>
            <a:r>
              <a:rPr lang="en-US" sz="2800" dirty="0">
                <a:solidFill>
                  <a:schemeClr val="accent5"/>
                </a:solidFill>
                <a:latin typeface="Helvetica Neue"/>
              </a:rPr>
              <a:t>CBCT</a:t>
            </a:r>
          </a:p>
        </p:txBody>
      </p:sp>
      <p:sp>
        <p:nvSpPr>
          <p:cNvPr id="19" name="Content Placeholder 30">
            <a:extLst>
              <a:ext uri="{FF2B5EF4-FFF2-40B4-BE49-F238E27FC236}">
                <a16:creationId xmlns:a16="http://schemas.microsoft.com/office/drawing/2014/main" id="{71B247FE-703F-4CEA-B16A-6DD8A0D16D96}"/>
              </a:ext>
            </a:extLst>
          </p:cNvPr>
          <p:cNvSpPr txBox="1">
            <a:spLocks/>
          </p:cNvSpPr>
          <p:nvPr/>
        </p:nvSpPr>
        <p:spPr>
          <a:xfrm>
            <a:off x="270164" y="8050755"/>
            <a:ext cx="16854053" cy="9141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algn="ctr" defTabSz="410751">
              <a:defRPr sz="2531">
                <a:latin typeface="Helvetica Light"/>
                <a:ea typeface="Helvetica Light"/>
                <a:cs typeface="Helvetica Light"/>
                <a:sym typeface="Helvetica Light"/>
              </a:defRPr>
            </a:lvl1pPr>
            <a:lvl2pPr indent="160729" algn="ctr" defTabSz="410751">
              <a:defRPr sz="2531">
                <a:latin typeface="Helvetica Light"/>
                <a:ea typeface="Helvetica Light"/>
                <a:cs typeface="Helvetica Light"/>
                <a:sym typeface="Helvetica Light"/>
              </a:defRPr>
            </a:lvl2pPr>
            <a:lvl3pPr indent="321457" algn="ctr" defTabSz="410751">
              <a:defRPr sz="2531">
                <a:latin typeface="Helvetica Light"/>
                <a:ea typeface="Helvetica Light"/>
                <a:cs typeface="Helvetica Light"/>
                <a:sym typeface="Helvetica Light"/>
              </a:defRPr>
            </a:lvl3pPr>
            <a:lvl4pPr indent="482186" algn="ctr" defTabSz="410751">
              <a:defRPr sz="2531">
                <a:latin typeface="Helvetica Light"/>
                <a:ea typeface="Helvetica Light"/>
                <a:cs typeface="Helvetica Light"/>
                <a:sym typeface="Helvetica Light"/>
              </a:defRPr>
            </a:lvl4pPr>
            <a:lvl5pPr indent="642915" algn="ctr" defTabSz="410751">
              <a:defRPr sz="2531">
                <a:latin typeface="Helvetica Light"/>
                <a:ea typeface="Helvetica Light"/>
                <a:cs typeface="Helvetica Light"/>
                <a:sym typeface="Helvetica Light"/>
              </a:defRPr>
            </a:lvl5pPr>
            <a:lvl6pPr indent="803643" algn="ctr" defTabSz="410751">
              <a:defRPr sz="2531">
                <a:latin typeface="Helvetica Light"/>
                <a:ea typeface="Helvetica Light"/>
                <a:cs typeface="Helvetica Light"/>
                <a:sym typeface="Helvetica Light"/>
              </a:defRPr>
            </a:lvl6pPr>
            <a:lvl7pPr indent="964372" algn="ctr" defTabSz="410751">
              <a:defRPr sz="2531">
                <a:latin typeface="Helvetica Light"/>
                <a:ea typeface="Helvetica Light"/>
                <a:cs typeface="Helvetica Light"/>
                <a:sym typeface="Helvetica Light"/>
              </a:defRPr>
            </a:lvl7pPr>
            <a:lvl8pPr indent="1125101" algn="ctr" defTabSz="410751">
              <a:defRPr sz="2531">
                <a:latin typeface="Helvetica Light"/>
                <a:ea typeface="Helvetica Light"/>
                <a:cs typeface="Helvetica Light"/>
                <a:sym typeface="Helvetica Light"/>
              </a:defRPr>
            </a:lvl8pPr>
            <a:lvl9pPr indent="1285829" algn="ctr" defTabSz="410751">
              <a:defRPr sz="2531">
                <a:latin typeface="Helvetica Light"/>
                <a:ea typeface="Helvetica Light"/>
                <a:cs typeface="Helvetica Light"/>
                <a:sym typeface="Helvetica Light"/>
              </a:defRPr>
            </a:lvl9pPr>
          </a:lstStyle>
          <a:p>
            <a:pPr>
              <a:spcBef>
                <a:spcPts val="1801"/>
              </a:spcBef>
            </a:pPr>
            <a:r>
              <a:rPr lang="en-US" sz="4000" b="1" dirty="0">
                <a:solidFill>
                  <a:schemeClr val="tx2"/>
                </a:solidFill>
                <a:latin typeface="Helvetica Neue"/>
              </a:rPr>
              <a:t>Heterogeneity comes from microsphere distribution in hepatic artery</a:t>
            </a:r>
          </a:p>
        </p:txBody>
      </p:sp>
    </p:spTree>
    <p:extLst>
      <p:ext uri="{BB962C8B-B14F-4D97-AF65-F5344CB8AC3E}">
        <p14:creationId xmlns:p14="http://schemas.microsoft.com/office/powerpoint/2010/main" val="8592240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2" fill="hold"/>
                                        <p:tgtEl>
                                          <p:spTgt spid="14"/>
                                        </p:tgtEl>
                                      </p:cBhvr>
                                    </p:cmd>
                                  </p:childTnLst>
                                </p:cTn>
                              </p:par>
                              <p:par>
                                <p:cTn id="7" presetID="1" presetClass="mediacall" presetSubtype="0" fill="hold" nodeType="withEffect">
                                  <p:stCondLst>
                                    <p:cond delay="0"/>
                                  </p:stCondLst>
                                  <p:childTnLst>
                                    <p:cmd type="call" cmd="playFrom(0.0)">
                                      <p:cBhvr>
                                        <p:cTn id="8" dur="5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4"/>
                </p:tgtEl>
              </p:cMediaNode>
            </p:video>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4"/>
                                        </p:tgtEl>
                                      </p:cBhvr>
                                    </p:cmd>
                                  </p:childTnLst>
                                </p:cTn>
                              </p:par>
                            </p:childTnLst>
                          </p:cTn>
                        </p:par>
                      </p:childTnLst>
                    </p:cTn>
                  </p:par>
                </p:childTnLst>
              </p:cTn>
              <p:nextCondLst>
                <p:cond evt="onClick" delay="0">
                  <p:tgtEl>
                    <p:spTgt spid="14"/>
                  </p:tgtEl>
                </p:cond>
              </p:nextCondLst>
            </p:seq>
            <p:video>
              <p:cMediaNode vol="80000">
                <p:cTn id="15"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7AC466-FA47-4E0E-935E-6B6B8971E55C}"/>
              </a:ext>
            </a:extLst>
          </p:cNvPr>
          <p:cNvSpPr>
            <a:spLocks noGrp="1"/>
          </p:cNvSpPr>
          <p:nvPr>
            <p:ph type="title"/>
          </p:nvPr>
        </p:nvSpPr>
        <p:spPr/>
        <p:txBody>
          <a:bodyPr>
            <a:noAutofit/>
          </a:bodyPr>
          <a:lstStyle/>
          <a:p>
            <a:r>
              <a:rPr lang="en-US" dirty="0"/>
              <a:t>Looking forward: How can we improve image-based dosimetry?</a:t>
            </a:r>
          </a:p>
        </p:txBody>
      </p:sp>
      <p:sp>
        <p:nvSpPr>
          <p:cNvPr id="4" name="Arrow: Right 3">
            <a:extLst>
              <a:ext uri="{FF2B5EF4-FFF2-40B4-BE49-F238E27FC236}">
                <a16:creationId xmlns:a16="http://schemas.microsoft.com/office/drawing/2014/main" id="{B0A6AFE9-3ACE-42CE-ABDB-68D5E4ED5671}"/>
              </a:ext>
            </a:extLst>
          </p:cNvPr>
          <p:cNvSpPr/>
          <p:nvPr/>
        </p:nvSpPr>
        <p:spPr bwMode="auto">
          <a:xfrm>
            <a:off x="464981" y="2786742"/>
            <a:ext cx="16625454" cy="2405165"/>
          </a:xfrm>
          <a:prstGeom prst="rightArrow">
            <a:avLst>
              <a:gd name="adj1" fmla="val 50000"/>
              <a:gd name="adj2" fmla="val 84595"/>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0" scaled="1"/>
            <a:tileRect/>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Helvetica Neue"/>
            </a:endParaRPr>
          </a:p>
        </p:txBody>
      </p:sp>
      <p:sp>
        <p:nvSpPr>
          <p:cNvPr id="5" name="TextBox 4">
            <a:extLst>
              <a:ext uri="{FF2B5EF4-FFF2-40B4-BE49-F238E27FC236}">
                <a16:creationId xmlns:a16="http://schemas.microsoft.com/office/drawing/2014/main" id="{036253E8-CA45-462E-B1B5-3945ACEFF166}"/>
              </a:ext>
            </a:extLst>
          </p:cNvPr>
          <p:cNvSpPr txBox="1"/>
          <p:nvPr/>
        </p:nvSpPr>
        <p:spPr bwMode="auto">
          <a:xfrm>
            <a:off x="656098" y="4403358"/>
            <a:ext cx="2543694" cy="1382826"/>
          </a:xfrm>
          <a:prstGeom prst="rect">
            <a:avLst/>
          </a:prstGeom>
          <a:solidFill>
            <a:srgbClr val="333333"/>
          </a:solid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295815" tIns="44646" rIns="295815" bIns="44646" rtlCol="0">
            <a:spAutoFit/>
          </a:bodyPr>
          <a:lstStyle/>
          <a:p>
            <a:pPr>
              <a:tabLst>
                <a:tab pos="173038" algn="l"/>
              </a:tabLst>
            </a:pPr>
            <a:r>
              <a:rPr lang="en-US" sz="2800" dirty="0">
                <a:solidFill>
                  <a:schemeClr val="accent5"/>
                </a:solidFill>
                <a:latin typeface="Helvetica Neue"/>
              </a:rPr>
              <a:t>Activity</a:t>
            </a:r>
          </a:p>
          <a:p>
            <a:pPr>
              <a:tabLst>
                <a:tab pos="173038" algn="l"/>
              </a:tabLst>
            </a:pPr>
            <a:r>
              <a:rPr lang="en-US" sz="2800" dirty="0">
                <a:solidFill>
                  <a:schemeClr val="accent5"/>
                </a:solidFill>
                <a:latin typeface="Helvetica Neue"/>
                <a:sym typeface="Symbol" panose="05050102010706020507" pitchFamily="18" charset="2"/>
              </a:rPr>
              <a:t></a:t>
            </a:r>
            <a:endParaRPr lang="en-US" sz="2800" dirty="0">
              <a:solidFill>
                <a:schemeClr val="accent5"/>
              </a:solidFill>
              <a:latin typeface="Helvetica Neue"/>
            </a:endParaRPr>
          </a:p>
          <a:p>
            <a:pPr eaLnBrk="1" hangingPunct="1">
              <a:tabLst>
                <a:tab pos="173038" algn="l"/>
              </a:tabLst>
            </a:pPr>
            <a:r>
              <a:rPr lang="en-US" sz="2800" dirty="0">
                <a:solidFill>
                  <a:schemeClr val="accent5"/>
                </a:solidFill>
                <a:latin typeface="Helvetica Neue"/>
              </a:rPr>
              <a:t>Dose kernel </a:t>
            </a:r>
          </a:p>
        </p:txBody>
      </p:sp>
      <p:sp>
        <p:nvSpPr>
          <p:cNvPr id="7" name="TextBox 6">
            <a:extLst>
              <a:ext uri="{FF2B5EF4-FFF2-40B4-BE49-F238E27FC236}">
                <a16:creationId xmlns:a16="http://schemas.microsoft.com/office/drawing/2014/main" id="{80F2A081-840C-409C-8B43-40C70D3813E7}"/>
              </a:ext>
            </a:extLst>
          </p:cNvPr>
          <p:cNvSpPr txBox="1"/>
          <p:nvPr/>
        </p:nvSpPr>
        <p:spPr bwMode="auto">
          <a:xfrm>
            <a:off x="325907" y="3548283"/>
            <a:ext cx="16515678" cy="521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295815" tIns="44646" rIns="295815" bIns="44646" rtlCol="0">
            <a:spAutoFit/>
          </a:bodyPr>
          <a:lstStyle/>
          <a:p>
            <a:pPr algn="just" eaLnBrk="1" hangingPunct="1">
              <a:spcBef>
                <a:spcPct val="50000"/>
              </a:spcBef>
              <a:tabLst>
                <a:tab pos="173038" algn="l"/>
              </a:tabLst>
            </a:pPr>
            <a:r>
              <a:rPr lang="en-US" sz="2800" b="1" dirty="0">
                <a:solidFill>
                  <a:schemeClr val="tx2"/>
                </a:solidFill>
                <a:latin typeface="Helvetica Neue"/>
              </a:rPr>
              <a:t>Current clinics				         	                                                                     future technology</a:t>
            </a:r>
          </a:p>
        </p:txBody>
      </p:sp>
      <p:sp>
        <p:nvSpPr>
          <p:cNvPr id="8" name="TextBox 7">
            <a:extLst>
              <a:ext uri="{FF2B5EF4-FFF2-40B4-BE49-F238E27FC236}">
                <a16:creationId xmlns:a16="http://schemas.microsoft.com/office/drawing/2014/main" id="{A2DFFEA2-624D-434C-AD63-38884C006DC3}"/>
              </a:ext>
            </a:extLst>
          </p:cNvPr>
          <p:cNvSpPr txBox="1"/>
          <p:nvPr/>
        </p:nvSpPr>
        <p:spPr bwMode="auto">
          <a:xfrm>
            <a:off x="3490501" y="4403358"/>
            <a:ext cx="4754880" cy="1382826"/>
          </a:xfrm>
          <a:prstGeom prst="rect">
            <a:avLst/>
          </a:prstGeom>
          <a:solidFill>
            <a:srgbClr val="333333"/>
          </a:solid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295815" tIns="44646" rIns="295815" bIns="44646" rtlCol="0">
            <a:spAutoFit/>
          </a:bodyPr>
          <a:lstStyle/>
          <a:p>
            <a:pPr>
              <a:tabLst>
                <a:tab pos="173038" algn="l"/>
              </a:tabLst>
            </a:pPr>
            <a:r>
              <a:rPr lang="en-US" sz="2800" dirty="0">
                <a:solidFill>
                  <a:schemeClr val="accent5"/>
                </a:solidFill>
                <a:latin typeface="Helvetica Neue"/>
              </a:rPr>
              <a:t>Improve image quantification &amp; dosimetry</a:t>
            </a:r>
          </a:p>
          <a:p>
            <a:pPr>
              <a:tabLst>
                <a:tab pos="173038" algn="l"/>
              </a:tabLst>
            </a:pPr>
            <a:r>
              <a:rPr lang="en-US" sz="2800" dirty="0">
                <a:solidFill>
                  <a:schemeClr val="accent5"/>
                </a:solidFill>
                <a:latin typeface="Helvetica Neue"/>
              </a:rPr>
              <a:t>(computational)</a:t>
            </a:r>
          </a:p>
        </p:txBody>
      </p:sp>
      <p:sp>
        <p:nvSpPr>
          <p:cNvPr id="9" name="TextBox 8">
            <a:extLst>
              <a:ext uri="{FF2B5EF4-FFF2-40B4-BE49-F238E27FC236}">
                <a16:creationId xmlns:a16="http://schemas.microsoft.com/office/drawing/2014/main" id="{B241F1E5-DD1C-46EC-846D-CFD8F66D643E}"/>
              </a:ext>
            </a:extLst>
          </p:cNvPr>
          <p:cNvSpPr txBox="1"/>
          <p:nvPr/>
        </p:nvSpPr>
        <p:spPr bwMode="auto">
          <a:xfrm>
            <a:off x="8536089" y="4403358"/>
            <a:ext cx="3267984" cy="1382400"/>
          </a:xfrm>
          <a:prstGeom prst="rect">
            <a:avLst/>
          </a:prstGeom>
          <a:solidFill>
            <a:srgbClr val="333333"/>
          </a:solid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295815" tIns="44646" rIns="295815" bIns="44646" rtlCol="0" anchor="ctr">
            <a:noAutofit/>
          </a:bodyPr>
          <a:lstStyle/>
          <a:p>
            <a:pPr>
              <a:tabLst>
                <a:tab pos="173038" algn="l"/>
              </a:tabLst>
            </a:pPr>
            <a:r>
              <a:rPr lang="en-US" sz="2800" dirty="0">
                <a:solidFill>
                  <a:schemeClr val="accent5"/>
                </a:solidFill>
                <a:latin typeface="Helvetica Neue"/>
              </a:rPr>
              <a:t>Improve imaging systems</a:t>
            </a:r>
          </a:p>
          <a:p>
            <a:pPr>
              <a:tabLst>
                <a:tab pos="173038" algn="l"/>
              </a:tabLst>
            </a:pPr>
            <a:r>
              <a:rPr lang="en-US" sz="2800" dirty="0">
                <a:solidFill>
                  <a:schemeClr val="accent5"/>
                </a:solidFill>
                <a:latin typeface="Helvetica Neue"/>
              </a:rPr>
              <a:t>(hardware)</a:t>
            </a:r>
          </a:p>
        </p:txBody>
      </p:sp>
      <p:sp>
        <p:nvSpPr>
          <p:cNvPr id="13" name="TextBox 12">
            <a:extLst>
              <a:ext uri="{FF2B5EF4-FFF2-40B4-BE49-F238E27FC236}">
                <a16:creationId xmlns:a16="http://schemas.microsoft.com/office/drawing/2014/main" id="{1404FA7C-C5C8-48AA-8296-16A40E8327EF}"/>
              </a:ext>
            </a:extLst>
          </p:cNvPr>
          <p:cNvSpPr txBox="1"/>
          <p:nvPr/>
        </p:nvSpPr>
        <p:spPr>
          <a:xfrm>
            <a:off x="3555188" y="6039327"/>
            <a:ext cx="4690193" cy="562019"/>
          </a:xfrm>
          <a:prstGeom prst="rect">
            <a:avLst/>
          </a:prstGeom>
          <a:ln w="12700">
            <a:miter lim="400000"/>
          </a:ln>
          <a:extLst>
            <a:ext uri="{C572A759-6A51-4108-AA02-DFA0A04FC94B}">
              <ma14:wrappingTextBoxFlag xmlns:ma14="http://schemas.microsoft.com/office/mac/drawingml/2011/main" xmlns="" val="1"/>
            </a:ext>
          </a:extLst>
        </p:spPr>
        <p:txBody>
          <a:bodyPr wrap="square" lIns="72000" tIns="0" rIns="36000" bIns="0" rtlCol="0" anchor="ctr">
            <a:noAutofit/>
          </a:bodyPr>
          <a:lstStyle/>
          <a:p>
            <a:pPr marL="0" indent="0">
              <a:buNone/>
            </a:pPr>
            <a:r>
              <a:rPr lang="en-US" sz="2400" b="1" dirty="0">
                <a:solidFill>
                  <a:schemeClr val="tx1"/>
                </a:solidFill>
                <a:latin typeface="Helvetica Neue"/>
              </a:rPr>
              <a:t>Work with Radiation Oncology </a:t>
            </a:r>
          </a:p>
        </p:txBody>
      </p:sp>
      <p:sp>
        <p:nvSpPr>
          <p:cNvPr id="10" name="TextBox 9">
            <a:extLst>
              <a:ext uri="{FF2B5EF4-FFF2-40B4-BE49-F238E27FC236}">
                <a16:creationId xmlns:a16="http://schemas.microsoft.com/office/drawing/2014/main" id="{DA3ED46E-3E46-4E1C-862C-FAAE43075451}"/>
              </a:ext>
            </a:extLst>
          </p:cNvPr>
          <p:cNvSpPr txBox="1"/>
          <p:nvPr/>
        </p:nvSpPr>
        <p:spPr bwMode="auto">
          <a:xfrm>
            <a:off x="11917358" y="4301760"/>
            <a:ext cx="2322000" cy="792000"/>
          </a:xfrm>
          <a:prstGeom prst="rect">
            <a:avLst/>
          </a:prstGeom>
          <a:solidFill>
            <a:srgbClr val="333333"/>
          </a:solid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295815" tIns="44646" rIns="295815" bIns="44646" rtlCol="0" anchor="ctr">
            <a:noAutofit/>
          </a:bodyPr>
          <a:lstStyle>
            <a:lvl1pPr>
              <a:tabLst>
                <a:tab pos="173038" algn="l"/>
              </a:tabLst>
              <a:defRPr sz="2800">
                <a:latin typeface="Helvetica Neue"/>
              </a:defRPr>
            </a:lvl1pPr>
          </a:lstStyle>
          <a:p>
            <a:r>
              <a:rPr lang="en-US" sz="2600" dirty="0">
                <a:solidFill>
                  <a:schemeClr val="accent5"/>
                </a:solidFill>
              </a:rPr>
              <a:t>Improve technology</a:t>
            </a:r>
          </a:p>
        </p:txBody>
      </p:sp>
      <p:sp>
        <p:nvSpPr>
          <p:cNvPr id="11" name="TextBox 10">
            <a:extLst>
              <a:ext uri="{FF2B5EF4-FFF2-40B4-BE49-F238E27FC236}">
                <a16:creationId xmlns:a16="http://schemas.microsoft.com/office/drawing/2014/main" id="{5511D87A-70B7-4849-B011-60A6D4DB209C}"/>
              </a:ext>
            </a:extLst>
          </p:cNvPr>
          <p:cNvSpPr txBox="1"/>
          <p:nvPr/>
        </p:nvSpPr>
        <p:spPr bwMode="auto">
          <a:xfrm>
            <a:off x="13191976" y="5187198"/>
            <a:ext cx="2322000" cy="756000"/>
          </a:xfrm>
          <a:prstGeom prst="rect">
            <a:avLst/>
          </a:prstGeom>
          <a:solidFill>
            <a:srgbClr val="333333"/>
          </a:solid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295815" tIns="44646" rIns="295815" bIns="44646" rtlCol="0" anchor="ctr">
            <a:noAutofit/>
          </a:bodyPr>
          <a:lstStyle>
            <a:lvl1pPr>
              <a:tabLst>
                <a:tab pos="173038" algn="l"/>
              </a:tabLst>
              <a:defRPr sz="2800">
                <a:latin typeface="Helvetica Neue"/>
              </a:defRPr>
            </a:lvl1pPr>
          </a:lstStyle>
          <a:p>
            <a:r>
              <a:rPr lang="en-US" sz="2600" dirty="0">
                <a:solidFill>
                  <a:schemeClr val="accent5"/>
                </a:solidFill>
              </a:rPr>
              <a:t>Design new instruments </a:t>
            </a:r>
          </a:p>
        </p:txBody>
      </p:sp>
      <p:grpSp>
        <p:nvGrpSpPr>
          <p:cNvPr id="27" name="Group 26">
            <a:extLst>
              <a:ext uri="{FF2B5EF4-FFF2-40B4-BE49-F238E27FC236}">
                <a16:creationId xmlns:a16="http://schemas.microsoft.com/office/drawing/2014/main" id="{03D11133-FE99-4EC4-AEF1-C6461FA6AF3F}"/>
              </a:ext>
            </a:extLst>
          </p:cNvPr>
          <p:cNvGrpSpPr/>
          <p:nvPr/>
        </p:nvGrpSpPr>
        <p:grpSpPr>
          <a:xfrm>
            <a:off x="3555188" y="6650115"/>
            <a:ext cx="2398706" cy="801926"/>
            <a:chOff x="468665" y="1693525"/>
            <a:chExt cx="4518293" cy="1510538"/>
          </a:xfrm>
        </p:grpSpPr>
        <p:pic>
          <p:nvPicPr>
            <p:cNvPr id="28" name="Picture 27">
              <a:extLst>
                <a:ext uri="{FF2B5EF4-FFF2-40B4-BE49-F238E27FC236}">
                  <a16:creationId xmlns:a16="http://schemas.microsoft.com/office/drawing/2014/main" id="{920D9D85-9AD9-4EA0-B9D7-0E01707E81F4}"/>
                </a:ext>
              </a:extLst>
            </p:cNvPr>
            <p:cNvPicPr>
              <a:picLocks noChangeAspect="1"/>
            </p:cNvPicPr>
            <p:nvPr/>
          </p:nvPicPr>
          <p:blipFill>
            <a:blip r:embed="rId3"/>
            <a:stretch>
              <a:fillRect/>
            </a:stretch>
          </p:blipFill>
          <p:spPr>
            <a:xfrm>
              <a:off x="468665" y="1693525"/>
              <a:ext cx="2353732" cy="938989"/>
            </a:xfrm>
            <a:prstGeom prst="rect">
              <a:avLst/>
            </a:prstGeom>
          </p:spPr>
        </p:pic>
        <p:pic>
          <p:nvPicPr>
            <p:cNvPr id="29" name="Picture 28">
              <a:extLst>
                <a:ext uri="{FF2B5EF4-FFF2-40B4-BE49-F238E27FC236}">
                  <a16:creationId xmlns:a16="http://schemas.microsoft.com/office/drawing/2014/main" id="{BCD8B40A-9B58-434D-B70B-C2B64A96E3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148" y="2632513"/>
              <a:ext cx="4503810" cy="571550"/>
            </a:xfrm>
            <a:prstGeom prst="rect">
              <a:avLst/>
            </a:prstGeom>
          </p:spPr>
        </p:pic>
      </p:grpSp>
      <p:grpSp>
        <p:nvGrpSpPr>
          <p:cNvPr id="30" name="Group 29">
            <a:extLst>
              <a:ext uri="{FF2B5EF4-FFF2-40B4-BE49-F238E27FC236}">
                <a16:creationId xmlns:a16="http://schemas.microsoft.com/office/drawing/2014/main" id="{F576B59E-F50B-4B6D-9BAD-083C57784051}"/>
              </a:ext>
            </a:extLst>
          </p:cNvPr>
          <p:cNvGrpSpPr/>
          <p:nvPr/>
        </p:nvGrpSpPr>
        <p:grpSpPr>
          <a:xfrm>
            <a:off x="5780289" y="7555373"/>
            <a:ext cx="2465092" cy="861135"/>
            <a:chOff x="6375604" y="2484433"/>
            <a:chExt cx="2465092" cy="861135"/>
          </a:xfrm>
        </p:grpSpPr>
        <p:pic>
          <p:nvPicPr>
            <p:cNvPr id="31" name="Picture 30">
              <a:extLst>
                <a:ext uri="{FF2B5EF4-FFF2-40B4-BE49-F238E27FC236}">
                  <a16:creationId xmlns:a16="http://schemas.microsoft.com/office/drawing/2014/main" id="{9ECDEEB8-465B-4E63-850C-4E78B81FCF87}"/>
                </a:ext>
              </a:extLst>
            </p:cNvPr>
            <p:cNvPicPr>
              <a:picLocks noChangeAspect="1"/>
            </p:cNvPicPr>
            <p:nvPr/>
          </p:nvPicPr>
          <p:blipFill>
            <a:blip r:embed="rId5"/>
            <a:stretch>
              <a:fillRect/>
            </a:stretch>
          </p:blipFill>
          <p:spPr>
            <a:xfrm>
              <a:off x="6375604" y="2484433"/>
              <a:ext cx="1806097" cy="411516"/>
            </a:xfrm>
            <a:prstGeom prst="rect">
              <a:avLst/>
            </a:prstGeom>
          </p:spPr>
        </p:pic>
        <p:pic>
          <p:nvPicPr>
            <p:cNvPr id="32" name="Picture 31">
              <a:extLst>
                <a:ext uri="{FF2B5EF4-FFF2-40B4-BE49-F238E27FC236}">
                  <a16:creationId xmlns:a16="http://schemas.microsoft.com/office/drawing/2014/main" id="{071143E2-4407-49B3-AA4D-DE74022A38FB}"/>
                </a:ext>
              </a:extLst>
            </p:cNvPr>
            <p:cNvPicPr>
              <a:picLocks noChangeAspect="1"/>
            </p:cNvPicPr>
            <p:nvPr/>
          </p:nvPicPr>
          <p:blipFill>
            <a:blip r:embed="rId6"/>
            <a:stretch>
              <a:fillRect/>
            </a:stretch>
          </p:blipFill>
          <p:spPr>
            <a:xfrm>
              <a:off x="6379223" y="2895949"/>
              <a:ext cx="2461473" cy="449619"/>
            </a:xfrm>
            <a:prstGeom prst="rect">
              <a:avLst/>
            </a:prstGeom>
          </p:spPr>
        </p:pic>
      </p:grpSp>
      <p:pic>
        <p:nvPicPr>
          <p:cNvPr id="35" name="Picture 34">
            <a:extLst>
              <a:ext uri="{FF2B5EF4-FFF2-40B4-BE49-F238E27FC236}">
                <a16:creationId xmlns:a16="http://schemas.microsoft.com/office/drawing/2014/main" id="{A1960AB6-CFCE-479F-B705-3240F0AA884F}"/>
              </a:ext>
            </a:extLst>
          </p:cNvPr>
          <p:cNvPicPr>
            <a:picLocks noChangeAspect="1"/>
          </p:cNvPicPr>
          <p:nvPr/>
        </p:nvPicPr>
        <p:blipFill>
          <a:blip r:embed="rId7"/>
          <a:stretch>
            <a:fillRect/>
          </a:stretch>
        </p:blipFill>
        <p:spPr>
          <a:xfrm>
            <a:off x="650669" y="6696469"/>
            <a:ext cx="1806097" cy="381033"/>
          </a:xfrm>
          <a:prstGeom prst="rect">
            <a:avLst/>
          </a:prstGeom>
        </p:spPr>
      </p:pic>
      <p:pic>
        <p:nvPicPr>
          <p:cNvPr id="36" name="Picture 35">
            <a:extLst>
              <a:ext uri="{FF2B5EF4-FFF2-40B4-BE49-F238E27FC236}">
                <a16:creationId xmlns:a16="http://schemas.microsoft.com/office/drawing/2014/main" id="{BCE30B02-E9AC-4BAC-87B1-E511DB7972FF}"/>
              </a:ext>
            </a:extLst>
          </p:cNvPr>
          <p:cNvPicPr>
            <a:picLocks noChangeAspect="1"/>
          </p:cNvPicPr>
          <p:nvPr/>
        </p:nvPicPr>
        <p:blipFill>
          <a:blip r:embed="rId8"/>
          <a:stretch>
            <a:fillRect/>
          </a:stretch>
        </p:blipFill>
        <p:spPr>
          <a:xfrm>
            <a:off x="656098" y="5981144"/>
            <a:ext cx="1800668" cy="715325"/>
          </a:xfrm>
          <a:prstGeom prst="rect">
            <a:avLst/>
          </a:prstGeom>
        </p:spPr>
      </p:pic>
      <p:pic>
        <p:nvPicPr>
          <p:cNvPr id="37" name="Picture 36">
            <a:extLst>
              <a:ext uri="{FF2B5EF4-FFF2-40B4-BE49-F238E27FC236}">
                <a16:creationId xmlns:a16="http://schemas.microsoft.com/office/drawing/2014/main" id="{11EF5F81-103C-48E0-931A-AFDEFFC77D2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112000" y="6697660"/>
            <a:ext cx="2348627" cy="1813715"/>
          </a:xfrm>
          <a:prstGeom prst="rect">
            <a:avLst/>
          </a:prstGeom>
        </p:spPr>
      </p:pic>
      <p:grpSp>
        <p:nvGrpSpPr>
          <p:cNvPr id="49" name="Group 48">
            <a:extLst>
              <a:ext uri="{FF2B5EF4-FFF2-40B4-BE49-F238E27FC236}">
                <a16:creationId xmlns:a16="http://schemas.microsoft.com/office/drawing/2014/main" id="{80FF6FF2-5631-4B09-8F02-CB0BC1795273}"/>
              </a:ext>
            </a:extLst>
          </p:cNvPr>
          <p:cNvGrpSpPr/>
          <p:nvPr/>
        </p:nvGrpSpPr>
        <p:grpSpPr>
          <a:xfrm>
            <a:off x="13816571" y="6697660"/>
            <a:ext cx="1876781" cy="1840835"/>
            <a:chOff x="11340595" y="6307940"/>
            <a:chExt cx="1406815" cy="1379870"/>
          </a:xfrm>
        </p:grpSpPr>
        <p:pic>
          <p:nvPicPr>
            <p:cNvPr id="47" name="Picture 46">
              <a:extLst>
                <a:ext uri="{FF2B5EF4-FFF2-40B4-BE49-F238E27FC236}">
                  <a16:creationId xmlns:a16="http://schemas.microsoft.com/office/drawing/2014/main" id="{A44F9494-E367-405D-AF36-ADC03ADA576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340595" y="6307940"/>
              <a:ext cx="927316" cy="777057"/>
            </a:xfrm>
            <a:prstGeom prst="rect">
              <a:avLst/>
            </a:prstGeom>
          </p:spPr>
        </p:pic>
        <p:pic>
          <p:nvPicPr>
            <p:cNvPr id="48" name="Picture 47">
              <a:extLst>
                <a:ext uri="{FF2B5EF4-FFF2-40B4-BE49-F238E27FC236}">
                  <a16:creationId xmlns:a16="http://schemas.microsoft.com/office/drawing/2014/main" id="{7180E6CD-9590-4129-AAB2-F350E752224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996894" y="6937294"/>
              <a:ext cx="750516" cy="750516"/>
            </a:xfrm>
            <a:prstGeom prst="rect">
              <a:avLst/>
            </a:prstGeom>
          </p:spPr>
        </p:pic>
      </p:grpSp>
      <p:sp>
        <p:nvSpPr>
          <p:cNvPr id="12" name="TextBox 11">
            <a:extLst>
              <a:ext uri="{FF2B5EF4-FFF2-40B4-BE49-F238E27FC236}">
                <a16:creationId xmlns:a16="http://schemas.microsoft.com/office/drawing/2014/main" id="{0866CD24-7708-46F3-BF59-118D0B8A386E}"/>
              </a:ext>
            </a:extLst>
          </p:cNvPr>
          <p:cNvSpPr txBox="1"/>
          <p:nvPr/>
        </p:nvSpPr>
        <p:spPr>
          <a:xfrm>
            <a:off x="8636871" y="5925027"/>
            <a:ext cx="6550742" cy="818504"/>
          </a:xfrm>
          <a:prstGeom prst="rect">
            <a:avLst/>
          </a:prstGeom>
          <a:ln w="12700">
            <a:miter lim="400000"/>
          </a:ln>
          <a:extLst>
            <a:ext uri="{C572A759-6A51-4108-AA02-DFA0A04FC94B}">
              <ma14:wrappingTextBoxFlag xmlns:ma14="http://schemas.microsoft.com/office/mac/drawingml/2011/main" xmlns="" val="1"/>
            </a:ext>
          </a:extLst>
        </p:spPr>
        <p:txBody>
          <a:bodyPr wrap="square" lIns="72000" tIns="0" rIns="36000" bIns="0" rtlCol="0" anchor="ctr">
            <a:noAutofit/>
          </a:bodyPr>
          <a:lstStyle/>
          <a:p>
            <a:pPr marL="0" indent="0" algn="l">
              <a:buNone/>
            </a:pPr>
            <a:r>
              <a:rPr lang="en-US" sz="2400" b="1" dirty="0">
                <a:solidFill>
                  <a:schemeClr val="tx1"/>
                </a:solidFill>
                <a:latin typeface="Helvetica Neue"/>
              </a:rPr>
              <a:t>Work with Engineering (BME, ECE…)</a:t>
            </a:r>
          </a:p>
        </p:txBody>
      </p:sp>
      <p:sp>
        <p:nvSpPr>
          <p:cNvPr id="38" name="Text Placeholder 1">
            <a:extLst>
              <a:ext uri="{FF2B5EF4-FFF2-40B4-BE49-F238E27FC236}">
                <a16:creationId xmlns:a16="http://schemas.microsoft.com/office/drawing/2014/main" id="{1CE06004-6277-4756-BF55-86B975DF4CAF}"/>
              </a:ext>
            </a:extLst>
          </p:cNvPr>
          <p:cNvSpPr>
            <a:spLocks noGrp="1"/>
          </p:cNvSpPr>
          <p:nvPr>
            <p:ph type="body" idx="1"/>
          </p:nvPr>
        </p:nvSpPr>
        <p:spPr>
          <a:xfrm>
            <a:off x="650669" y="5525931"/>
            <a:ext cx="8789405" cy="3297854"/>
          </a:xfrm>
        </p:spPr>
        <p:txBody>
          <a:bodyPr/>
          <a:lstStyle/>
          <a:p>
            <a:pPr>
              <a:lnSpc>
                <a:spcPct val="100000"/>
              </a:lnSpc>
              <a:spcBef>
                <a:spcPts val="1200"/>
              </a:spcBef>
            </a:pPr>
            <a:r>
              <a:rPr lang="en-US" sz="3600" dirty="0"/>
              <a:t>High resolution</a:t>
            </a:r>
            <a:endParaRPr lang="en-US" sz="3600" dirty="0">
              <a:sym typeface="Wingdings" panose="05000000000000000000" pitchFamily="2" charset="2"/>
            </a:endParaRPr>
          </a:p>
          <a:p>
            <a:pPr>
              <a:lnSpc>
                <a:spcPct val="100000"/>
              </a:lnSpc>
              <a:spcBef>
                <a:spcPts val="1200"/>
              </a:spcBef>
            </a:pPr>
            <a:r>
              <a:rPr lang="en-US" sz="3600" dirty="0">
                <a:sym typeface="Wingdings" panose="05000000000000000000" pitchFamily="2" charset="2"/>
              </a:rPr>
              <a:t>High sensitivity</a:t>
            </a:r>
          </a:p>
          <a:p>
            <a:pPr>
              <a:lnSpc>
                <a:spcPct val="100000"/>
              </a:lnSpc>
              <a:spcBef>
                <a:spcPts val="1200"/>
              </a:spcBef>
            </a:pPr>
            <a:r>
              <a:rPr lang="en-US" sz="3600" dirty="0">
                <a:sym typeface="Wingdings" panose="05000000000000000000" pitchFamily="2" charset="2"/>
              </a:rPr>
              <a:t> Fast imaging / long axial field of view</a:t>
            </a:r>
          </a:p>
          <a:p>
            <a:pPr>
              <a:lnSpc>
                <a:spcPct val="100000"/>
              </a:lnSpc>
              <a:spcBef>
                <a:spcPts val="1200"/>
              </a:spcBef>
            </a:pPr>
            <a:r>
              <a:rPr lang="en-US" sz="3600" dirty="0">
                <a:sym typeface="Wingdings" panose="05000000000000000000" pitchFamily="2" charset="2"/>
              </a:rPr>
              <a:t>Portability </a:t>
            </a:r>
          </a:p>
          <a:p>
            <a:pPr>
              <a:lnSpc>
                <a:spcPct val="100000"/>
              </a:lnSpc>
              <a:spcBef>
                <a:spcPts val="1200"/>
              </a:spcBef>
            </a:pPr>
            <a:endParaRPr lang="en-US" sz="3600" dirty="0">
              <a:sym typeface="Wingdings" panose="05000000000000000000" pitchFamily="2" charset="2"/>
            </a:endParaRPr>
          </a:p>
          <a:p>
            <a:pPr marL="0" indent="0">
              <a:buNone/>
            </a:pPr>
            <a:endParaRPr lang="en-US" sz="3600" dirty="0"/>
          </a:p>
        </p:txBody>
      </p:sp>
    </p:spTree>
    <p:extLst>
      <p:ext uri="{BB962C8B-B14F-4D97-AF65-F5344CB8AC3E}">
        <p14:creationId xmlns:p14="http://schemas.microsoft.com/office/powerpoint/2010/main" val="27542565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5"/>
                                        </p:tgtEl>
                                      </p:cBhvr>
                                    </p:animEffect>
                                    <p:set>
                                      <p:cBhvr>
                                        <p:cTn id="22" dur="1" fill="hold">
                                          <p:stCondLst>
                                            <p:cond delay="499"/>
                                          </p:stCondLst>
                                        </p:cTn>
                                        <p:tgtEl>
                                          <p:spTgt spid="3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7">
                                            <p:txEl>
                                              <p:pRg st="0" end="0"/>
                                            </p:txEl>
                                          </p:spTgt>
                                        </p:tgtEl>
                                      </p:cBhvr>
                                    </p:animEffect>
                                    <p:set>
                                      <p:cBhvr>
                                        <p:cTn id="28" dur="1" fill="hold">
                                          <p:stCondLst>
                                            <p:cond delay="499"/>
                                          </p:stCondLst>
                                        </p:cTn>
                                        <p:tgtEl>
                                          <p:spTgt spid="7">
                                            <p:txEl>
                                              <p:pRg st="0" end="0"/>
                                            </p:txEl>
                                          </p:spTgt>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3" grpId="0" animBg="1"/>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F4BCE9-1A50-42E1-9308-E932C4856B47}"/>
              </a:ext>
            </a:extLst>
          </p:cNvPr>
          <p:cNvSpPr>
            <a:spLocks noGrp="1"/>
          </p:cNvSpPr>
          <p:nvPr>
            <p:ph type="title"/>
          </p:nvPr>
        </p:nvSpPr>
        <p:spPr/>
        <p:txBody>
          <a:bodyPr/>
          <a:lstStyle/>
          <a:p>
            <a:r>
              <a:rPr lang="en-US" dirty="0"/>
              <a:t>High resolution imaging for multiscale dosimetry</a:t>
            </a:r>
          </a:p>
        </p:txBody>
      </p:sp>
      <p:sp>
        <p:nvSpPr>
          <p:cNvPr id="98" name="TextBox 97">
            <a:extLst>
              <a:ext uri="{FF2B5EF4-FFF2-40B4-BE49-F238E27FC236}">
                <a16:creationId xmlns:a16="http://schemas.microsoft.com/office/drawing/2014/main" id="{C3BFE5EE-E419-4356-AB37-018012851A1C}"/>
              </a:ext>
            </a:extLst>
          </p:cNvPr>
          <p:cNvSpPr txBox="1"/>
          <p:nvPr/>
        </p:nvSpPr>
        <p:spPr>
          <a:xfrm>
            <a:off x="9204325" y="6389450"/>
            <a:ext cx="7466308" cy="707886"/>
          </a:xfrm>
          <a:prstGeom prst="rect">
            <a:avLst/>
          </a:prstGeom>
          <a:noFill/>
        </p:spPr>
        <p:txBody>
          <a:bodyPr wrap="square" rtlCol="0">
            <a:spAutoFit/>
          </a:bodyPr>
          <a:lstStyle/>
          <a:p>
            <a:r>
              <a:rPr lang="en-US" sz="2000" dirty="0" err="1">
                <a:solidFill>
                  <a:schemeClr val="accent5"/>
                </a:solidFill>
                <a:latin typeface="Helvetica Neue"/>
              </a:rPr>
              <a:t>Elgqvist</a:t>
            </a:r>
            <a:r>
              <a:rPr lang="en-US" sz="2000" dirty="0">
                <a:solidFill>
                  <a:schemeClr val="accent5"/>
                </a:solidFill>
                <a:latin typeface="Helvetica Neue"/>
              </a:rPr>
              <a:t> J, et al.. The potential and hurdles of targeted alpha therapy - clinical trials and beyond. Front Oncol. 2014</a:t>
            </a:r>
          </a:p>
        </p:txBody>
      </p:sp>
      <p:grpSp>
        <p:nvGrpSpPr>
          <p:cNvPr id="102" name="Group 101">
            <a:extLst>
              <a:ext uri="{FF2B5EF4-FFF2-40B4-BE49-F238E27FC236}">
                <a16:creationId xmlns:a16="http://schemas.microsoft.com/office/drawing/2014/main" id="{237A7280-3375-47C6-8DA3-485564EA1B01}"/>
              </a:ext>
            </a:extLst>
          </p:cNvPr>
          <p:cNvGrpSpPr/>
          <p:nvPr/>
        </p:nvGrpSpPr>
        <p:grpSpPr>
          <a:xfrm>
            <a:off x="9204325" y="3444461"/>
            <a:ext cx="7466308" cy="2701377"/>
            <a:chOff x="762023" y="2585863"/>
            <a:chExt cx="8149430" cy="2948537"/>
          </a:xfrm>
        </p:grpSpPr>
        <p:pic>
          <p:nvPicPr>
            <p:cNvPr id="97" name="Picture 96">
              <a:extLst>
                <a:ext uri="{FF2B5EF4-FFF2-40B4-BE49-F238E27FC236}">
                  <a16:creationId xmlns:a16="http://schemas.microsoft.com/office/drawing/2014/main" id="{12BBF6AD-54ED-44ED-BC83-68EC71563CF1}"/>
                </a:ext>
              </a:extLst>
            </p:cNvPr>
            <p:cNvPicPr>
              <a:picLocks noChangeAspect="1"/>
            </p:cNvPicPr>
            <p:nvPr/>
          </p:nvPicPr>
          <p:blipFill>
            <a:blip r:embed="rId3"/>
            <a:stretch>
              <a:fillRect/>
            </a:stretch>
          </p:blipFill>
          <p:spPr>
            <a:xfrm>
              <a:off x="762023" y="2585863"/>
              <a:ext cx="8149430" cy="2948537"/>
            </a:xfrm>
            <a:prstGeom prst="rect">
              <a:avLst/>
            </a:prstGeom>
          </p:spPr>
        </p:pic>
        <p:sp>
          <p:nvSpPr>
            <p:cNvPr id="99" name="TextBox 98">
              <a:extLst>
                <a:ext uri="{FF2B5EF4-FFF2-40B4-BE49-F238E27FC236}">
                  <a16:creationId xmlns:a16="http://schemas.microsoft.com/office/drawing/2014/main" id="{5F655758-576A-434B-BD68-4E74CCDE96D1}"/>
                </a:ext>
              </a:extLst>
            </p:cNvPr>
            <p:cNvSpPr txBox="1"/>
            <p:nvPr/>
          </p:nvSpPr>
          <p:spPr>
            <a:xfrm>
              <a:off x="5399455" y="3278600"/>
              <a:ext cx="2590018" cy="369332"/>
            </a:xfrm>
            <a:prstGeom prst="rect">
              <a:avLst/>
            </a:prstGeom>
            <a:noFill/>
          </p:spPr>
          <p:txBody>
            <a:bodyPr wrap="square" rtlCol="0">
              <a:spAutoFit/>
            </a:bodyPr>
            <a:lstStyle/>
            <a:p>
              <a:pPr algn="just"/>
              <a:r>
                <a:rPr lang="el-GR" sz="1800" b="1" dirty="0">
                  <a:solidFill>
                    <a:srgbClr val="FF0000"/>
                  </a:solidFill>
                  <a:latin typeface="Helvetica Neue"/>
                </a:rPr>
                <a:t>α</a:t>
              </a:r>
              <a:r>
                <a:rPr lang="en-US" sz="1800" b="1" dirty="0">
                  <a:solidFill>
                    <a:srgbClr val="FF0000"/>
                  </a:solidFill>
                  <a:latin typeface="Helvetica Neue"/>
                </a:rPr>
                <a:t> range</a:t>
              </a:r>
              <a:r>
                <a:rPr lang="en-US" sz="1800" dirty="0">
                  <a:solidFill>
                    <a:schemeClr val="accent5"/>
                  </a:solidFill>
                  <a:latin typeface="Helvetica Neue"/>
                </a:rPr>
                <a:t> </a:t>
              </a:r>
              <a:r>
                <a:rPr lang="en-US" sz="1800" b="1" dirty="0">
                  <a:solidFill>
                    <a:srgbClr val="FF0000"/>
                  </a:solidFill>
                  <a:latin typeface="Helvetica Neue"/>
                </a:rPr>
                <a:t>~50–70 </a:t>
              </a:r>
              <a:r>
                <a:rPr lang="en-US" sz="1800" b="1" dirty="0" err="1">
                  <a:solidFill>
                    <a:srgbClr val="FF0000"/>
                  </a:solidFill>
                  <a:latin typeface="Helvetica Neue"/>
                </a:rPr>
                <a:t>μm</a:t>
              </a:r>
              <a:endParaRPr lang="en-US" sz="1800" b="1" dirty="0">
                <a:solidFill>
                  <a:srgbClr val="FF0000"/>
                </a:solidFill>
                <a:latin typeface="Helvetica Neue"/>
              </a:endParaRPr>
            </a:p>
          </p:txBody>
        </p:sp>
        <p:sp>
          <p:nvSpPr>
            <p:cNvPr id="100" name="TextBox 99">
              <a:extLst>
                <a:ext uri="{FF2B5EF4-FFF2-40B4-BE49-F238E27FC236}">
                  <a16:creationId xmlns:a16="http://schemas.microsoft.com/office/drawing/2014/main" id="{D7F1AA69-3BA9-40EE-ABB6-6645B8B612D1}"/>
                </a:ext>
              </a:extLst>
            </p:cNvPr>
            <p:cNvSpPr txBox="1"/>
            <p:nvPr/>
          </p:nvSpPr>
          <p:spPr>
            <a:xfrm>
              <a:off x="1844972" y="3569092"/>
              <a:ext cx="2590018" cy="369332"/>
            </a:xfrm>
            <a:prstGeom prst="rect">
              <a:avLst/>
            </a:prstGeom>
            <a:noFill/>
          </p:spPr>
          <p:txBody>
            <a:bodyPr wrap="square" rtlCol="0">
              <a:spAutoFit/>
            </a:bodyPr>
            <a:lstStyle/>
            <a:p>
              <a:pPr algn="just"/>
              <a:r>
                <a:rPr lang="el-GR" sz="1800" b="1" dirty="0">
                  <a:solidFill>
                    <a:schemeClr val="accent3"/>
                  </a:solidFill>
                  <a:latin typeface="Helvetica Neue"/>
                </a:rPr>
                <a:t>β</a:t>
              </a:r>
              <a:r>
                <a:rPr lang="en-US" sz="1800" b="1" dirty="0">
                  <a:solidFill>
                    <a:schemeClr val="accent3"/>
                  </a:solidFill>
                  <a:latin typeface="Helvetica Neue"/>
                </a:rPr>
                <a:t> range</a:t>
              </a:r>
              <a:r>
                <a:rPr lang="en-US" sz="1800" dirty="0">
                  <a:solidFill>
                    <a:schemeClr val="accent3"/>
                  </a:solidFill>
                  <a:latin typeface="Helvetica Neue"/>
                </a:rPr>
                <a:t> </a:t>
              </a:r>
              <a:r>
                <a:rPr lang="en-US" sz="1800" b="1" dirty="0">
                  <a:solidFill>
                    <a:schemeClr val="accent3"/>
                  </a:solidFill>
                  <a:latin typeface="Helvetica Neue"/>
                </a:rPr>
                <a:t>~700 </a:t>
              </a:r>
              <a:r>
                <a:rPr lang="en-US" sz="1800" b="1" dirty="0" err="1">
                  <a:solidFill>
                    <a:schemeClr val="accent3"/>
                  </a:solidFill>
                  <a:latin typeface="Helvetica Neue"/>
                </a:rPr>
                <a:t>μm</a:t>
              </a:r>
              <a:endParaRPr lang="en-US" sz="1800" b="1" dirty="0">
                <a:solidFill>
                  <a:schemeClr val="accent3"/>
                </a:solidFill>
                <a:latin typeface="Helvetica Neue"/>
              </a:endParaRPr>
            </a:p>
          </p:txBody>
        </p:sp>
        <p:sp>
          <p:nvSpPr>
            <p:cNvPr id="101" name="TextBox 100">
              <a:extLst>
                <a:ext uri="{FF2B5EF4-FFF2-40B4-BE49-F238E27FC236}">
                  <a16:creationId xmlns:a16="http://schemas.microsoft.com/office/drawing/2014/main" id="{ECC44129-8D32-4D5C-B885-71D8F8C89C06}"/>
                </a:ext>
              </a:extLst>
            </p:cNvPr>
            <p:cNvSpPr txBox="1"/>
            <p:nvPr/>
          </p:nvSpPr>
          <p:spPr>
            <a:xfrm>
              <a:off x="6412832" y="4841770"/>
              <a:ext cx="1431758" cy="369332"/>
            </a:xfrm>
            <a:prstGeom prst="rect">
              <a:avLst/>
            </a:prstGeom>
            <a:noFill/>
          </p:spPr>
          <p:txBody>
            <a:bodyPr wrap="square" rtlCol="0">
              <a:spAutoFit/>
            </a:bodyPr>
            <a:lstStyle/>
            <a:p>
              <a:r>
                <a:rPr lang="en-US" sz="1800" b="1" dirty="0">
                  <a:solidFill>
                    <a:srgbClr val="000000"/>
                  </a:solidFill>
                  <a:latin typeface="Helvetica Neue"/>
                </a:rPr>
                <a:t>100 </a:t>
              </a:r>
              <a:r>
                <a:rPr lang="en-US" sz="1800" b="1" dirty="0" err="1">
                  <a:solidFill>
                    <a:srgbClr val="000000"/>
                  </a:solidFill>
                  <a:latin typeface="Helvetica Neue"/>
                </a:rPr>
                <a:t>μm</a:t>
              </a:r>
              <a:endParaRPr lang="en-US" sz="1800" b="1" dirty="0">
                <a:solidFill>
                  <a:srgbClr val="000000"/>
                </a:solidFill>
                <a:latin typeface="Helvetica Neue"/>
              </a:endParaRPr>
            </a:p>
          </p:txBody>
        </p:sp>
      </p:grpSp>
      <p:sp>
        <p:nvSpPr>
          <p:cNvPr id="105" name="TextBox 104">
            <a:extLst>
              <a:ext uri="{FF2B5EF4-FFF2-40B4-BE49-F238E27FC236}">
                <a16:creationId xmlns:a16="http://schemas.microsoft.com/office/drawing/2014/main" id="{2A11B094-74F7-4950-8219-FB967504A867}"/>
              </a:ext>
            </a:extLst>
          </p:cNvPr>
          <p:cNvSpPr txBox="1"/>
          <p:nvPr/>
        </p:nvSpPr>
        <p:spPr>
          <a:xfrm>
            <a:off x="320836" y="2309615"/>
            <a:ext cx="7009247" cy="523220"/>
          </a:xfrm>
          <a:prstGeom prst="rect">
            <a:avLst/>
          </a:prstGeom>
          <a:noFill/>
        </p:spPr>
        <p:txBody>
          <a:bodyPr wrap="square" rtlCol="0">
            <a:spAutoFit/>
          </a:bodyPr>
          <a:lstStyle/>
          <a:p>
            <a:r>
              <a:rPr lang="en-US" sz="2800" dirty="0">
                <a:solidFill>
                  <a:schemeClr val="accent5"/>
                </a:solidFill>
                <a:latin typeface="Helvetica Neue"/>
              </a:rPr>
              <a:t>Ra-223 SPECT/CT Reconstructed Images</a:t>
            </a:r>
          </a:p>
        </p:txBody>
      </p:sp>
      <p:sp>
        <p:nvSpPr>
          <p:cNvPr id="106" name="TextBox 105">
            <a:extLst>
              <a:ext uri="{FF2B5EF4-FFF2-40B4-BE49-F238E27FC236}">
                <a16:creationId xmlns:a16="http://schemas.microsoft.com/office/drawing/2014/main" id="{FDA4CE6F-7905-4DA0-BA6D-3E9F0976E730}"/>
              </a:ext>
            </a:extLst>
          </p:cNvPr>
          <p:cNvSpPr txBox="1"/>
          <p:nvPr/>
        </p:nvSpPr>
        <p:spPr>
          <a:xfrm>
            <a:off x="9204325" y="2372061"/>
            <a:ext cx="7523027" cy="954107"/>
          </a:xfrm>
          <a:prstGeom prst="rect">
            <a:avLst/>
          </a:prstGeom>
          <a:noFill/>
        </p:spPr>
        <p:txBody>
          <a:bodyPr wrap="square" rtlCol="0">
            <a:spAutoFit/>
          </a:bodyPr>
          <a:lstStyle/>
          <a:p>
            <a:r>
              <a:rPr lang="en-US" sz="2800" dirty="0" err="1">
                <a:solidFill>
                  <a:schemeClr val="accent5"/>
                </a:solidFill>
                <a:latin typeface="Helvetica Neue"/>
              </a:rPr>
              <a:t>Micrometastases</a:t>
            </a:r>
            <a:r>
              <a:rPr lang="en-US" sz="2800" dirty="0">
                <a:solidFill>
                  <a:schemeClr val="accent5"/>
                </a:solidFill>
                <a:latin typeface="Helvetica Neue"/>
              </a:rPr>
              <a:t> from ovarian cancer in peritoneal lining</a:t>
            </a:r>
          </a:p>
        </p:txBody>
      </p:sp>
      <p:sp>
        <p:nvSpPr>
          <p:cNvPr id="107" name="TextBox 106">
            <a:extLst>
              <a:ext uri="{FF2B5EF4-FFF2-40B4-BE49-F238E27FC236}">
                <a16:creationId xmlns:a16="http://schemas.microsoft.com/office/drawing/2014/main" id="{CD11BE66-0AB2-4CE0-9EB5-18DE262F5459}"/>
              </a:ext>
            </a:extLst>
          </p:cNvPr>
          <p:cNvSpPr txBox="1"/>
          <p:nvPr/>
        </p:nvSpPr>
        <p:spPr>
          <a:xfrm>
            <a:off x="1204932" y="6897281"/>
            <a:ext cx="5093704" cy="400110"/>
          </a:xfrm>
          <a:prstGeom prst="rect">
            <a:avLst/>
          </a:prstGeom>
          <a:noFill/>
        </p:spPr>
        <p:txBody>
          <a:bodyPr wrap="square" rtlCol="0">
            <a:spAutoFit/>
          </a:bodyPr>
          <a:lstStyle/>
          <a:p>
            <a:r>
              <a:rPr lang="en-US" sz="2000" dirty="0">
                <a:solidFill>
                  <a:schemeClr val="accent5"/>
                </a:solidFill>
                <a:latin typeface="Helvetica Neue"/>
              </a:rPr>
              <a:t>Courtesy George </a:t>
            </a:r>
            <a:r>
              <a:rPr lang="en-US" sz="2000" dirty="0" err="1">
                <a:solidFill>
                  <a:schemeClr val="accent5"/>
                </a:solidFill>
                <a:latin typeface="Helvetica Neue"/>
              </a:rPr>
              <a:t>Sgouros</a:t>
            </a:r>
            <a:r>
              <a:rPr lang="en-US" sz="2000" dirty="0">
                <a:solidFill>
                  <a:schemeClr val="accent5"/>
                </a:solidFill>
                <a:latin typeface="Helvetica Neue"/>
              </a:rPr>
              <a:t>, Eric Frey</a:t>
            </a:r>
          </a:p>
        </p:txBody>
      </p:sp>
      <p:pic>
        <p:nvPicPr>
          <p:cNvPr id="13" name="Picture 12">
            <a:extLst>
              <a:ext uri="{FF2B5EF4-FFF2-40B4-BE49-F238E27FC236}">
                <a16:creationId xmlns:a16="http://schemas.microsoft.com/office/drawing/2014/main" id="{04C2C99C-5F33-41F1-9C71-E22FC3757B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64607"/>
          <a:stretch/>
        </p:blipFill>
        <p:spPr>
          <a:xfrm>
            <a:off x="887811" y="3045933"/>
            <a:ext cx="5875298" cy="3754430"/>
          </a:xfrm>
          <a:prstGeom prst="rect">
            <a:avLst/>
          </a:prstGeom>
        </p:spPr>
      </p:pic>
      <p:sp>
        <p:nvSpPr>
          <p:cNvPr id="14" name="TextBox 13">
            <a:extLst>
              <a:ext uri="{FF2B5EF4-FFF2-40B4-BE49-F238E27FC236}">
                <a16:creationId xmlns:a16="http://schemas.microsoft.com/office/drawing/2014/main" id="{20D09B95-CE79-48D1-BDEB-3C277582721C}"/>
              </a:ext>
            </a:extLst>
          </p:cNvPr>
          <p:cNvSpPr txBox="1"/>
          <p:nvPr/>
        </p:nvSpPr>
        <p:spPr>
          <a:xfrm>
            <a:off x="680484" y="7466444"/>
            <a:ext cx="15990149" cy="1287532"/>
          </a:xfrm>
          <a:prstGeom prst="rect">
            <a:avLst/>
          </a:prstGeom>
          <a:gradFill flip="none" rotWithShape="1">
            <a:gsLst>
              <a:gs pos="0">
                <a:srgbClr val="5C5C5C"/>
              </a:gs>
              <a:gs pos="100000">
                <a:srgbClr val="3F3F3F"/>
              </a:gs>
            </a:gsLst>
            <a:lin ang="2700000" scaled="1"/>
            <a:tileRect/>
          </a:gradFill>
          <a:ln w="12700" cap="flat">
            <a:noFill/>
            <a:miter lim="400000"/>
          </a:ln>
          <a:effectLst>
            <a:outerShdw blurRad="50800" dist="38100" dir="2700000" algn="tl" rotWithShape="0">
              <a:prstClr val="black">
                <a:alpha val="40000"/>
              </a:prstClr>
            </a:outerShdw>
            <a:softEdge rad="12700"/>
          </a:effectLst>
          <a:extLst>
            <a:ext uri="{C572A759-6A51-4108-AA02-DFA0A04FC94B}">
              <ma14:wrappingTextBoxFlag xmlns:ma14="http://schemas.microsoft.com/office/mac/drawingml/2011/main" xmlns=""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lvl1pPr defTabSz="914400">
              <a:spcBef>
                <a:spcPts val="600"/>
              </a:spcBef>
              <a:defRPr sz="3200">
                <a:latin typeface="Helvetica Neue"/>
              </a:defRPr>
            </a:lvl1pPr>
          </a:lstStyle>
          <a:p>
            <a:r>
              <a:rPr lang="en-US" sz="3600" b="1" dirty="0">
                <a:solidFill>
                  <a:schemeClr val="tx2"/>
                </a:solidFill>
                <a:sym typeface="Wingdings" panose="05000000000000000000" pitchFamily="2" charset="2"/>
              </a:rPr>
              <a:t>Several orders of magnitude differences… How can clinical scans inform on </a:t>
            </a:r>
            <a:r>
              <a:rPr lang="el-GR" sz="3600" b="1" dirty="0">
                <a:solidFill>
                  <a:schemeClr val="tx2"/>
                </a:solidFill>
                <a:sym typeface="Wingdings" panose="05000000000000000000" pitchFamily="2" charset="2"/>
              </a:rPr>
              <a:t>α</a:t>
            </a:r>
            <a:r>
              <a:rPr lang="en-US" sz="3600" b="1" dirty="0">
                <a:solidFill>
                  <a:schemeClr val="tx2"/>
                </a:solidFill>
                <a:sym typeface="Wingdings" panose="05000000000000000000" pitchFamily="2" charset="2"/>
              </a:rPr>
              <a:t> dosimetry?</a:t>
            </a:r>
            <a:endParaRPr lang="en-US" sz="3600" b="1" dirty="0">
              <a:solidFill>
                <a:schemeClr val="tx2"/>
              </a:solidFill>
            </a:endParaRPr>
          </a:p>
        </p:txBody>
      </p:sp>
    </p:spTree>
    <p:extLst>
      <p:ext uri="{BB962C8B-B14F-4D97-AF65-F5344CB8AC3E}">
        <p14:creationId xmlns:p14="http://schemas.microsoft.com/office/powerpoint/2010/main" val="27465321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FC0B4F-2DEA-484B-AEBE-132676B3F35D}"/>
              </a:ext>
            </a:extLst>
          </p:cNvPr>
          <p:cNvSpPr>
            <a:spLocks noGrp="1"/>
          </p:cNvSpPr>
          <p:nvPr>
            <p:ph type="body" idx="1"/>
          </p:nvPr>
        </p:nvSpPr>
        <p:spPr>
          <a:xfrm>
            <a:off x="914424" y="2041500"/>
            <a:ext cx="15985379" cy="2609010"/>
          </a:xfrm>
        </p:spPr>
        <p:txBody>
          <a:bodyPr/>
          <a:lstStyle/>
          <a:p>
            <a:pPr>
              <a:lnSpc>
                <a:spcPct val="100000"/>
              </a:lnSpc>
              <a:spcBef>
                <a:spcPts val="1200"/>
              </a:spcBef>
            </a:pPr>
            <a:r>
              <a:rPr lang="en-US" sz="2800" dirty="0"/>
              <a:t>Field of view for Lu-177 PRRT SPECT/CT is neck to pelvis, or head to pelvis </a:t>
            </a:r>
            <a:r>
              <a:rPr lang="en-US" sz="2800" dirty="0">
                <a:sym typeface="Wingdings" panose="05000000000000000000" pitchFamily="2" charset="2"/>
              </a:rPr>
              <a:t> 2-3 bed positions</a:t>
            </a:r>
          </a:p>
          <a:p>
            <a:pPr>
              <a:lnSpc>
                <a:spcPct val="100000"/>
              </a:lnSpc>
              <a:spcBef>
                <a:spcPts val="1200"/>
              </a:spcBef>
            </a:pPr>
            <a:r>
              <a:rPr lang="en-US" sz="2800" dirty="0">
                <a:sym typeface="Wingdings" panose="05000000000000000000" pitchFamily="2" charset="2"/>
              </a:rPr>
              <a:t>Depending on uncertainty and time point post injection (7 days) scan time can be &gt;1h, repeated 5 times per cycle</a:t>
            </a:r>
          </a:p>
          <a:p>
            <a:pPr>
              <a:lnSpc>
                <a:spcPct val="100000"/>
              </a:lnSpc>
              <a:spcBef>
                <a:spcPts val="1200"/>
              </a:spcBef>
            </a:pPr>
            <a:r>
              <a:rPr lang="en-US" sz="2800" dirty="0">
                <a:sym typeface="Wingdings" panose="05000000000000000000" pitchFamily="2" charset="2"/>
              </a:rPr>
              <a:t>High sensitivity or fast imaging needed</a:t>
            </a:r>
          </a:p>
          <a:p>
            <a:pPr>
              <a:lnSpc>
                <a:spcPct val="100000"/>
              </a:lnSpc>
              <a:spcBef>
                <a:spcPts val="1200"/>
              </a:spcBef>
            </a:pPr>
            <a:r>
              <a:rPr lang="en-US" sz="2800" dirty="0">
                <a:sym typeface="Wingdings" panose="05000000000000000000" pitchFamily="2" charset="2"/>
              </a:rPr>
              <a:t>Solutions for high-sensitivity:</a:t>
            </a:r>
          </a:p>
          <a:p>
            <a:pPr>
              <a:lnSpc>
                <a:spcPct val="100000"/>
              </a:lnSpc>
              <a:spcBef>
                <a:spcPts val="1200"/>
              </a:spcBef>
            </a:pPr>
            <a:endParaRPr lang="en-US" sz="2800" dirty="0">
              <a:sym typeface="Wingdings" panose="05000000000000000000" pitchFamily="2" charset="2"/>
            </a:endParaRPr>
          </a:p>
          <a:p>
            <a:pPr marL="0" indent="0">
              <a:buNone/>
            </a:pPr>
            <a:endParaRPr lang="en-US" sz="2800" dirty="0"/>
          </a:p>
        </p:txBody>
      </p:sp>
      <p:sp>
        <p:nvSpPr>
          <p:cNvPr id="150" name="Rectangle 149">
            <a:extLst>
              <a:ext uri="{FF2B5EF4-FFF2-40B4-BE49-F238E27FC236}">
                <a16:creationId xmlns:a16="http://schemas.microsoft.com/office/drawing/2014/main" id="{A1017707-9588-467A-9F59-6A184BE6A6B8}"/>
              </a:ext>
            </a:extLst>
          </p:cNvPr>
          <p:cNvSpPr/>
          <p:nvPr/>
        </p:nvSpPr>
        <p:spPr bwMode="auto">
          <a:xfrm>
            <a:off x="1797785" y="5663958"/>
            <a:ext cx="8793117" cy="2769089"/>
          </a:xfrm>
          <a:prstGeom prst="rect">
            <a:avLst/>
          </a:prstGeom>
          <a:solidFill>
            <a:schemeClr val="accent5">
              <a:lumMod val="2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C1CEFF"/>
              </a:solidFill>
              <a:effectLst/>
              <a:latin typeface="Times" charset="0"/>
            </a:endParaRPr>
          </a:p>
        </p:txBody>
      </p:sp>
      <p:sp>
        <p:nvSpPr>
          <p:cNvPr id="3" name="Title 2">
            <a:extLst>
              <a:ext uri="{FF2B5EF4-FFF2-40B4-BE49-F238E27FC236}">
                <a16:creationId xmlns:a16="http://schemas.microsoft.com/office/drawing/2014/main" id="{7957F2E7-F6B6-4E81-9803-398C2A51AB87}"/>
              </a:ext>
            </a:extLst>
          </p:cNvPr>
          <p:cNvSpPr>
            <a:spLocks noGrp="1"/>
          </p:cNvSpPr>
          <p:nvPr>
            <p:ph type="title"/>
          </p:nvPr>
        </p:nvSpPr>
        <p:spPr/>
        <p:txBody>
          <a:bodyPr/>
          <a:lstStyle/>
          <a:p>
            <a:r>
              <a:rPr lang="en-US" dirty="0"/>
              <a:t>High-sensitivity and fast imaging for dosimetry</a:t>
            </a:r>
          </a:p>
        </p:txBody>
      </p:sp>
      <p:grpSp>
        <p:nvGrpSpPr>
          <p:cNvPr id="28" name="Group 2">
            <a:extLst>
              <a:ext uri="{FF2B5EF4-FFF2-40B4-BE49-F238E27FC236}">
                <a16:creationId xmlns:a16="http://schemas.microsoft.com/office/drawing/2014/main" id="{E48ED929-8D5D-4060-96A6-74218CF89317}"/>
              </a:ext>
            </a:extLst>
          </p:cNvPr>
          <p:cNvGrpSpPr>
            <a:grpSpLocks/>
          </p:cNvGrpSpPr>
          <p:nvPr/>
        </p:nvGrpSpPr>
        <p:grpSpPr bwMode="auto">
          <a:xfrm rot="16200000" flipH="1">
            <a:off x="5686131" y="2175028"/>
            <a:ext cx="1001521" cy="8754367"/>
            <a:chOff x="490" y="101"/>
            <a:chExt cx="445" cy="3730"/>
          </a:xfrm>
        </p:grpSpPr>
        <p:grpSp>
          <p:nvGrpSpPr>
            <p:cNvPr id="29" name="Group 3">
              <a:extLst>
                <a:ext uri="{FF2B5EF4-FFF2-40B4-BE49-F238E27FC236}">
                  <a16:creationId xmlns:a16="http://schemas.microsoft.com/office/drawing/2014/main" id="{D464D307-A7BD-43BC-BE71-5894C70EE993}"/>
                </a:ext>
              </a:extLst>
            </p:cNvPr>
            <p:cNvGrpSpPr>
              <a:grpSpLocks/>
            </p:cNvGrpSpPr>
            <p:nvPr/>
          </p:nvGrpSpPr>
          <p:grpSpPr bwMode="auto">
            <a:xfrm>
              <a:off x="490" y="3229"/>
              <a:ext cx="445" cy="296"/>
              <a:chOff x="312" y="2190"/>
              <a:chExt cx="445" cy="296"/>
            </a:xfrm>
          </p:grpSpPr>
          <p:sp>
            <p:nvSpPr>
              <p:cNvPr id="63" name="Rectangle 4">
                <a:extLst>
                  <a:ext uri="{FF2B5EF4-FFF2-40B4-BE49-F238E27FC236}">
                    <a16:creationId xmlns:a16="http://schemas.microsoft.com/office/drawing/2014/main" id="{8392C5DC-A6AD-457F-A555-751D3C200DDC}"/>
                  </a:ext>
                </a:extLst>
              </p:cNvPr>
              <p:cNvSpPr>
                <a:spLocks noChangeArrowheads="1"/>
              </p:cNvSpPr>
              <p:nvPr/>
            </p:nvSpPr>
            <p:spPr bwMode="auto">
              <a:xfrm>
                <a:off x="312" y="2267"/>
                <a:ext cx="350" cy="141"/>
              </a:xfrm>
              <a:prstGeom prst="rect">
                <a:avLst/>
              </a:pr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64" name="AutoShape 5">
                <a:extLst>
                  <a:ext uri="{FF2B5EF4-FFF2-40B4-BE49-F238E27FC236}">
                    <a16:creationId xmlns:a16="http://schemas.microsoft.com/office/drawing/2014/main" id="{0CB2A4EF-1CE8-4B36-8082-A9C17C13413A}"/>
                  </a:ext>
                </a:extLst>
              </p:cNvPr>
              <p:cNvSpPr>
                <a:spLocks noChangeArrowheads="1"/>
              </p:cNvSpPr>
              <p:nvPr/>
            </p:nvSpPr>
            <p:spPr bwMode="auto">
              <a:xfrm rot="5400000" flipH="1">
                <a:off x="562" y="2291"/>
                <a:ext cx="296" cy="94"/>
              </a:xfrm>
              <a:custGeom>
                <a:avLst/>
                <a:gdLst>
                  <a:gd name="T0" fmla="*/ 4 w 21600"/>
                  <a:gd name="T1" fmla="*/ 0 h 21600"/>
                  <a:gd name="T2" fmla="*/ 2 w 21600"/>
                  <a:gd name="T3" fmla="*/ 0 h 21600"/>
                  <a:gd name="T4" fmla="*/ 1 w 21600"/>
                  <a:gd name="T5" fmla="*/ 0 h 21600"/>
                  <a:gd name="T6" fmla="*/ 2 w 21600"/>
                  <a:gd name="T7" fmla="*/ 0 h 21600"/>
                  <a:gd name="T8" fmla="*/ 0 60000 65536"/>
                  <a:gd name="T9" fmla="*/ 0 60000 65536"/>
                  <a:gd name="T10" fmla="*/ 0 60000 65536"/>
                  <a:gd name="T11" fmla="*/ 0 60000 65536"/>
                  <a:gd name="T12" fmla="*/ 4524 w 21600"/>
                  <a:gd name="T13" fmla="*/ 4596 h 21600"/>
                  <a:gd name="T14" fmla="*/ 17076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0" name="Group 6">
              <a:extLst>
                <a:ext uri="{FF2B5EF4-FFF2-40B4-BE49-F238E27FC236}">
                  <a16:creationId xmlns:a16="http://schemas.microsoft.com/office/drawing/2014/main" id="{FA4B8441-A808-4375-829A-4C92B1BAF536}"/>
                </a:ext>
              </a:extLst>
            </p:cNvPr>
            <p:cNvGrpSpPr>
              <a:grpSpLocks/>
            </p:cNvGrpSpPr>
            <p:nvPr/>
          </p:nvGrpSpPr>
          <p:grpSpPr bwMode="auto">
            <a:xfrm>
              <a:off x="490" y="3535"/>
              <a:ext cx="445" cy="296"/>
              <a:chOff x="312" y="2190"/>
              <a:chExt cx="445" cy="296"/>
            </a:xfrm>
          </p:grpSpPr>
          <p:sp>
            <p:nvSpPr>
              <p:cNvPr id="61" name="Rectangle 7">
                <a:extLst>
                  <a:ext uri="{FF2B5EF4-FFF2-40B4-BE49-F238E27FC236}">
                    <a16:creationId xmlns:a16="http://schemas.microsoft.com/office/drawing/2014/main" id="{C197D22E-DDBE-401A-A6CF-D1E034DEC814}"/>
                  </a:ext>
                </a:extLst>
              </p:cNvPr>
              <p:cNvSpPr>
                <a:spLocks noChangeArrowheads="1"/>
              </p:cNvSpPr>
              <p:nvPr/>
            </p:nvSpPr>
            <p:spPr bwMode="auto">
              <a:xfrm>
                <a:off x="312" y="2267"/>
                <a:ext cx="350" cy="141"/>
              </a:xfrm>
              <a:prstGeom prst="rect">
                <a:avLst/>
              </a:pr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62" name="AutoShape 8">
                <a:extLst>
                  <a:ext uri="{FF2B5EF4-FFF2-40B4-BE49-F238E27FC236}">
                    <a16:creationId xmlns:a16="http://schemas.microsoft.com/office/drawing/2014/main" id="{1AEDC119-87BF-4089-A9F3-000D8CEE1AB8}"/>
                  </a:ext>
                </a:extLst>
              </p:cNvPr>
              <p:cNvSpPr>
                <a:spLocks noChangeArrowheads="1"/>
              </p:cNvSpPr>
              <p:nvPr/>
            </p:nvSpPr>
            <p:spPr bwMode="auto">
              <a:xfrm rot="5400000" flipH="1">
                <a:off x="562" y="2291"/>
                <a:ext cx="296" cy="94"/>
              </a:xfrm>
              <a:custGeom>
                <a:avLst/>
                <a:gdLst>
                  <a:gd name="T0" fmla="*/ 4 w 21600"/>
                  <a:gd name="T1" fmla="*/ 0 h 21600"/>
                  <a:gd name="T2" fmla="*/ 2 w 21600"/>
                  <a:gd name="T3" fmla="*/ 0 h 21600"/>
                  <a:gd name="T4" fmla="*/ 1 w 21600"/>
                  <a:gd name="T5" fmla="*/ 0 h 21600"/>
                  <a:gd name="T6" fmla="*/ 2 w 21600"/>
                  <a:gd name="T7" fmla="*/ 0 h 21600"/>
                  <a:gd name="T8" fmla="*/ 0 60000 65536"/>
                  <a:gd name="T9" fmla="*/ 0 60000 65536"/>
                  <a:gd name="T10" fmla="*/ 0 60000 65536"/>
                  <a:gd name="T11" fmla="*/ 0 60000 65536"/>
                  <a:gd name="T12" fmla="*/ 4524 w 21600"/>
                  <a:gd name="T13" fmla="*/ 4596 h 21600"/>
                  <a:gd name="T14" fmla="*/ 17076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 name="Group 9">
              <a:extLst>
                <a:ext uri="{FF2B5EF4-FFF2-40B4-BE49-F238E27FC236}">
                  <a16:creationId xmlns:a16="http://schemas.microsoft.com/office/drawing/2014/main" id="{52EB36E5-408E-4A8F-949D-241ADA4CFE8F}"/>
                </a:ext>
              </a:extLst>
            </p:cNvPr>
            <p:cNvGrpSpPr>
              <a:grpSpLocks/>
            </p:cNvGrpSpPr>
            <p:nvPr/>
          </p:nvGrpSpPr>
          <p:grpSpPr bwMode="auto">
            <a:xfrm>
              <a:off x="490" y="2600"/>
              <a:ext cx="445" cy="296"/>
              <a:chOff x="312" y="2190"/>
              <a:chExt cx="445" cy="296"/>
            </a:xfrm>
          </p:grpSpPr>
          <p:sp>
            <p:nvSpPr>
              <p:cNvPr id="59" name="Rectangle 10">
                <a:extLst>
                  <a:ext uri="{FF2B5EF4-FFF2-40B4-BE49-F238E27FC236}">
                    <a16:creationId xmlns:a16="http://schemas.microsoft.com/office/drawing/2014/main" id="{7C73A43F-7C40-4D00-A449-87828D326E17}"/>
                  </a:ext>
                </a:extLst>
              </p:cNvPr>
              <p:cNvSpPr>
                <a:spLocks noChangeArrowheads="1"/>
              </p:cNvSpPr>
              <p:nvPr/>
            </p:nvSpPr>
            <p:spPr bwMode="auto">
              <a:xfrm>
                <a:off x="312" y="2267"/>
                <a:ext cx="350" cy="141"/>
              </a:xfrm>
              <a:prstGeom prst="rect">
                <a:avLst/>
              </a:pr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60" name="AutoShape 11">
                <a:extLst>
                  <a:ext uri="{FF2B5EF4-FFF2-40B4-BE49-F238E27FC236}">
                    <a16:creationId xmlns:a16="http://schemas.microsoft.com/office/drawing/2014/main" id="{0C57DE79-4D8E-4EBA-B736-9220716B4A25}"/>
                  </a:ext>
                </a:extLst>
              </p:cNvPr>
              <p:cNvSpPr>
                <a:spLocks noChangeArrowheads="1"/>
              </p:cNvSpPr>
              <p:nvPr/>
            </p:nvSpPr>
            <p:spPr bwMode="auto">
              <a:xfrm rot="5400000" flipH="1">
                <a:off x="562" y="2291"/>
                <a:ext cx="296" cy="94"/>
              </a:xfrm>
              <a:custGeom>
                <a:avLst/>
                <a:gdLst>
                  <a:gd name="T0" fmla="*/ 4 w 21600"/>
                  <a:gd name="T1" fmla="*/ 0 h 21600"/>
                  <a:gd name="T2" fmla="*/ 2 w 21600"/>
                  <a:gd name="T3" fmla="*/ 0 h 21600"/>
                  <a:gd name="T4" fmla="*/ 1 w 21600"/>
                  <a:gd name="T5" fmla="*/ 0 h 21600"/>
                  <a:gd name="T6" fmla="*/ 2 w 21600"/>
                  <a:gd name="T7" fmla="*/ 0 h 21600"/>
                  <a:gd name="T8" fmla="*/ 0 60000 65536"/>
                  <a:gd name="T9" fmla="*/ 0 60000 65536"/>
                  <a:gd name="T10" fmla="*/ 0 60000 65536"/>
                  <a:gd name="T11" fmla="*/ 0 60000 65536"/>
                  <a:gd name="T12" fmla="*/ 4524 w 21600"/>
                  <a:gd name="T13" fmla="*/ 4596 h 21600"/>
                  <a:gd name="T14" fmla="*/ 17076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 name="Group 12">
              <a:extLst>
                <a:ext uri="{FF2B5EF4-FFF2-40B4-BE49-F238E27FC236}">
                  <a16:creationId xmlns:a16="http://schemas.microsoft.com/office/drawing/2014/main" id="{9BDF51F4-781C-4049-8E02-E80AA0281891}"/>
                </a:ext>
              </a:extLst>
            </p:cNvPr>
            <p:cNvGrpSpPr>
              <a:grpSpLocks/>
            </p:cNvGrpSpPr>
            <p:nvPr/>
          </p:nvGrpSpPr>
          <p:grpSpPr bwMode="auto">
            <a:xfrm>
              <a:off x="490" y="2906"/>
              <a:ext cx="445" cy="296"/>
              <a:chOff x="312" y="2190"/>
              <a:chExt cx="445" cy="296"/>
            </a:xfrm>
          </p:grpSpPr>
          <p:sp>
            <p:nvSpPr>
              <p:cNvPr id="57" name="Rectangle 13">
                <a:extLst>
                  <a:ext uri="{FF2B5EF4-FFF2-40B4-BE49-F238E27FC236}">
                    <a16:creationId xmlns:a16="http://schemas.microsoft.com/office/drawing/2014/main" id="{BE7EA545-AB89-462D-9780-7E1CC61F6715}"/>
                  </a:ext>
                </a:extLst>
              </p:cNvPr>
              <p:cNvSpPr>
                <a:spLocks noChangeArrowheads="1"/>
              </p:cNvSpPr>
              <p:nvPr/>
            </p:nvSpPr>
            <p:spPr bwMode="auto">
              <a:xfrm>
                <a:off x="312" y="2267"/>
                <a:ext cx="350" cy="141"/>
              </a:xfrm>
              <a:prstGeom prst="rect">
                <a:avLst/>
              </a:pr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58" name="AutoShape 14">
                <a:extLst>
                  <a:ext uri="{FF2B5EF4-FFF2-40B4-BE49-F238E27FC236}">
                    <a16:creationId xmlns:a16="http://schemas.microsoft.com/office/drawing/2014/main" id="{82B929D0-C0B0-4E1B-A522-DC2F46658D70}"/>
                  </a:ext>
                </a:extLst>
              </p:cNvPr>
              <p:cNvSpPr>
                <a:spLocks noChangeArrowheads="1"/>
              </p:cNvSpPr>
              <p:nvPr/>
            </p:nvSpPr>
            <p:spPr bwMode="auto">
              <a:xfrm rot="5400000" flipH="1">
                <a:off x="562" y="2291"/>
                <a:ext cx="296" cy="94"/>
              </a:xfrm>
              <a:custGeom>
                <a:avLst/>
                <a:gdLst>
                  <a:gd name="T0" fmla="*/ 4 w 21600"/>
                  <a:gd name="T1" fmla="*/ 0 h 21600"/>
                  <a:gd name="T2" fmla="*/ 2 w 21600"/>
                  <a:gd name="T3" fmla="*/ 0 h 21600"/>
                  <a:gd name="T4" fmla="*/ 1 w 21600"/>
                  <a:gd name="T5" fmla="*/ 0 h 21600"/>
                  <a:gd name="T6" fmla="*/ 2 w 21600"/>
                  <a:gd name="T7" fmla="*/ 0 h 21600"/>
                  <a:gd name="T8" fmla="*/ 0 60000 65536"/>
                  <a:gd name="T9" fmla="*/ 0 60000 65536"/>
                  <a:gd name="T10" fmla="*/ 0 60000 65536"/>
                  <a:gd name="T11" fmla="*/ 0 60000 65536"/>
                  <a:gd name="T12" fmla="*/ 4524 w 21600"/>
                  <a:gd name="T13" fmla="*/ 4596 h 21600"/>
                  <a:gd name="T14" fmla="*/ 17076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 name="Group 15">
              <a:extLst>
                <a:ext uri="{FF2B5EF4-FFF2-40B4-BE49-F238E27FC236}">
                  <a16:creationId xmlns:a16="http://schemas.microsoft.com/office/drawing/2014/main" id="{DDF58857-3953-4B5A-9124-C1291BCF473C}"/>
                </a:ext>
              </a:extLst>
            </p:cNvPr>
            <p:cNvGrpSpPr>
              <a:grpSpLocks/>
            </p:cNvGrpSpPr>
            <p:nvPr/>
          </p:nvGrpSpPr>
          <p:grpSpPr bwMode="auto">
            <a:xfrm>
              <a:off x="490" y="1977"/>
              <a:ext cx="445" cy="296"/>
              <a:chOff x="312" y="2190"/>
              <a:chExt cx="445" cy="296"/>
            </a:xfrm>
          </p:grpSpPr>
          <p:sp>
            <p:nvSpPr>
              <p:cNvPr id="55" name="Rectangle 16">
                <a:extLst>
                  <a:ext uri="{FF2B5EF4-FFF2-40B4-BE49-F238E27FC236}">
                    <a16:creationId xmlns:a16="http://schemas.microsoft.com/office/drawing/2014/main" id="{667E2FCC-6515-4CA5-A65F-1FEB722BD3D2}"/>
                  </a:ext>
                </a:extLst>
              </p:cNvPr>
              <p:cNvSpPr>
                <a:spLocks noChangeArrowheads="1"/>
              </p:cNvSpPr>
              <p:nvPr/>
            </p:nvSpPr>
            <p:spPr bwMode="auto">
              <a:xfrm>
                <a:off x="312" y="2267"/>
                <a:ext cx="350" cy="141"/>
              </a:xfrm>
              <a:prstGeom prst="rect">
                <a:avLst/>
              </a:pr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56" name="AutoShape 17">
                <a:extLst>
                  <a:ext uri="{FF2B5EF4-FFF2-40B4-BE49-F238E27FC236}">
                    <a16:creationId xmlns:a16="http://schemas.microsoft.com/office/drawing/2014/main" id="{16543C0B-1EC0-4D4F-81F1-CC22A4A37465}"/>
                  </a:ext>
                </a:extLst>
              </p:cNvPr>
              <p:cNvSpPr>
                <a:spLocks noChangeArrowheads="1"/>
              </p:cNvSpPr>
              <p:nvPr/>
            </p:nvSpPr>
            <p:spPr bwMode="auto">
              <a:xfrm rot="5400000" flipH="1">
                <a:off x="562" y="2291"/>
                <a:ext cx="296" cy="94"/>
              </a:xfrm>
              <a:custGeom>
                <a:avLst/>
                <a:gdLst>
                  <a:gd name="T0" fmla="*/ 4 w 21600"/>
                  <a:gd name="T1" fmla="*/ 0 h 21600"/>
                  <a:gd name="T2" fmla="*/ 2 w 21600"/>
                  <a:gd name="T3" fmla="*/ 0 h 21600"/>
                  <a:gd name="T4" fmla="*/ 1 w 21600"/>
                  <a:gd name="T5" fmla="*/ 0 h 21600"/>
                  <a:gd name="T6" fmla="*/ 2 w 21600"/>
                  <a:gd name="T7" fmla="*/ 0 h 21600"/>
                  <a:gd name="T8" fmla="*/ 0 60000 65536"/>
                  <a:gd name="T9" fmla="*/ 0 60000 65536"/>
                  <a:gd name="T10" fmla="*/ 0 60000 65536"/>
                  <a:gd name="T11" fmla="*/ 0 60000 65536"/>
                  <a:gd name="T12" fmla="*/ 4524 w 21600"/>
                  <a:gd name="T13" fmla="*/ 4596 h 21600"/>
                  <a:gd name="T14" fmla="*/ 17076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 name="Group 18">
              <a:extLst>
                <a:ext uri="{FF2B5EF4-FFF2-40B4-BE49-F238E27FC236}">
                  <a16:creationId xmlns:a16="http://schemas.microsoft.com/office/drawing/2014/main" id="{0A348819-0E56-4801-B466-6BEAA254C8F9}"/>
                </a:ext>
              </a:extLst>
            </p:cNvPr>
            <p:cNvGrpSpPr>
              <a:grpSpLocks/>
            </p:cNvGrpSpPr>
            <p:nvPr/>
          </p:nvGrpSpPr>
          <p:grpSpPr bwMode="auto">
            <a:xfrm>
              <a:off x="490" y="2283"/>
              <a:ext cx="445" cy="296"/>
              <a:chOff x="312" y="2190"/>
              <a:chExt cx="445" cy="296"/>
            </a:xfrm>
          </p:grpSpPr>
          <p:sp>
            <p:nvSpPr>
              <p:cNvPr id="53" name="Rectangle 19">
                <a:extLst>
                  <a:ext uri="{FF2B5EF4-FFF2-40B4-BE49-F238E27FC236}">
                    <a16:creationId xmlns:a16="http://schemas.microsoft.com/office/drawing/2014/main" id="{A5E93DEB-0A14-4855-B4E1-80276E23F4AF}"/>
                  </a:ext>
                </a:extLst>
              </p:cNvPr>
              <p:cNvSpPr>
                <a:spLocks noChangeArrowheads="1"/>
              </p:cNvSpPr>
              <p:nvPr/>
            </p:nvSpPr>
            <p:spPr bwMode="auto">
              <a:xfrm>
                <a:off x="312" y="2267"/>
                <a:ext cx="350" cy="141"/>
              </a:xfrm>
              <a:prstGeom prst="rect">
                <a:avLst/>
              </a:pr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54" name="AutoShape 20">
                <a:extLst>
                  <a:ext uri="{FF2B5EF4-FFF2-40B4-BE49-F238E27FC236}">
                    <a16:creationId xmlns:a16="http://schemas.microsoft.com/office/drawing/2014/main" id="{CE44B2C3-81C2-4528-9BB4-54ED997285BE}"/>
                  </a:ext>
                </a:extLst>
              </p:cNvPr>
              <p:cNvSpPr>
                <a:spLocks noChangeArrowheads="1"/>
              </p:cNvSpPr>
              <p:nvPr/>
            </p:nvSpPr>
            <p:spPr bwMode="auto">
              <a:xfrm rot="5400000" flipH="1">
                <a:off x="562" y="2291"/>
                <a:ext cx="296" cy="94"/>
              </a:xfrm>
              <a:custGeom>
                <a:avLst/>
                <a:gdLst>
                  <a:gd name="T0" fmla="*/ 4 w 21600"/>
                  <a:gd name="T1" fmla="*/ 0 h 21600"/>
                  <a:gd name="T2" fmla="*/ 2 w 21600"/>
                  <a:gd name="T3" fmla="*/ 0 h 21600"/>
                  <a:gd name="T4" fmla="*/ 1 w 21600"/>
                  <a:gd name="T5" fmla="*/ 0 h 21600"/>
                  <a:gd name="T6" fmla="*/ 2 w 21600"/>
                  <a:gd name="T7" fmla="*/ 0 h 21600"/>
                  <a:gd name="T8" fmla="*/ 0 60000 65536"/>
                  <a:gd name="T9" fmla="*/ 0 60000 65536"/>
                  <a:gd name="T10" fmla="*/ 0 60000 65536"/>
                  <a:gd name="T11" fmla="*/ 0 60000 65536"/>
                  <a:gd name="T12" fmla="*/ 4524 w 21600"/>
                  <a:gd name="T13" fmla="*/ 4596 h 21600"/>
                  <a:gd name="T14" fmla="*/ 17076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5" name="Group 21">
              <a:extLst>
                <a:ext uri="{FF2B5EF4-FFF2-40B4-BE49-F238E27FC236}">
                  <a16:creationId xmlns:a16="http://schemas.microsoft.com/office/drawing/2014/main" id="{3920626E-C203-4E6D-8846-5EBB94CE1647}"/>
                </a:ext>
              </a:extLst>
            </p:cNvPr>
            <p:cNvGrpSpPr>
              <a:grpSpLocks/>
            </p:cNvGrpSpPr>
            <p:nvPr/>
          </p:nvGrpSpPr>
          <p:grpSpPr bwMode="auto">
            <a:xfrm>
              <a:off x="490" y="1348"/>
              <a:ext cx="445" cy="296"/>
              <a:chOff x="312" y="2190"/>
              <a:chExt cx="445" cy="296"/>
            </a:xfrm>
          </p:grpSpPr>
          <p:sp>
            <p:nvSpPr>
              <p:cNvPr id="51" name="Rectangle 22">
                <a:extLst>
                  <a:ext uri="{FF2B5EF4-FFF2-40B4-BE49-F238E27FC236}">
                    <a16:creationId xmlns:a16="http://schemas.microsoft.com/office/drawing/2014/main" id="{DBD5AC57-7708-4CDB-A30D-9A6335318532}"/>
                  </a:ext>
                </a:extLst>
              </p:cNvPr>
              <p:cNvSpPr>
                <a:spLocks noChangeArrowheads="1"/>
              </p:cNvSpPr>
              <p:nvPr/>
            </p:nvSpPr>
            <p:spPr bwMode="auto">
              <a:xfrm>
                <a:off x="312" y="2267"/>
                <a:ext cx="350" cy="141"/>
              </a:xfrm>
              <a:prstGeom prst="rect">
                <a:avLst/>
              </a:pr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52" name="AutoShape 23">
                <a:extLst>
                  <a:ext uri="{FF2B5EF4-FFF2-40B4-BE49-F238E27FC236}">
                    <a16:creationId xmlns:a16="http://schemas.microsoft.com/office/drawing/2014/main" id="{AA81C852-8320-4021-B6DC-BC81425BDC98}"/>
                  </a:ext>
                </a:extLst>
              </p:cNvPr>
              <p:cNvSpPr>
                <a:spLocks noChangeArrowheads="1"/>
              </p:cNvSpPr>
              <p:nvPr/>
            </p:nvSpPr>
            <p:spPr bwMode="auto">
              <a:xfrm rot="5400000" flipH="1">
                <a:off x="562" y="2291"/>
                <a:ext cx="296" cy="94"/>
              </a:xfrm>
              <a:custGeom>
                <a:avLst/>
                <a:gdLst>
                  <a:gd name="T0" fmla="*/ 4 w 21600"/>
                  <a:gd name="T1" fmla="*/ 0 h 21600"/>
                  <a:gd name="T2" fmla="*/ 2 w 21600"/>
                  <a:gd name="T3" fmla="*/ 0 h 21600"/>
                  <a:gd name="T4" fmla="*/ 1 w 21600"/>
                  <a:gd name="T5" fmla="*/ 0 h 21600"/>
                  <a:gd name="T6" fmla="*/ 2 w 21600"/>
                  <a:gd name="T7" fmla="*/ 0 h 21600"/>
                  <a:gd name="T8" fmla="*/ 0 60000 65536"/>
                  <a:gd name="T9" fmla="*/ 0 60000 65536"/>
                  <a:gd name="T10" fmla="*/ 0 60000 65536"/>
                  <a:gd name="T11" fmla="*/ 0 60000 65536"/>
                  <a:gd name="T12" fmla="*/ 4524 w 21600"/>
                  <a:gd name="T13" fmla="*/ 4596 h 21600"/>
                  <a:gd name="T14" fmla="*/ 17076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6" name="Group 24">
              <a:extLst>
                <a:ext uri="{FF2B5EF4-FFF2-40B4-BE49-F238E27FC236}">
                  <a16:creationId xmlns:a16="http://schemas.microsoft.com/office/drawing/2014/main" id="{CBE43AD6-6CEB-4066-8C7E-69D3D793575B}"/>
                </a:ext>
              </a:extLst>
            </p:cNvPr>
            <p:cNvGrpSpPr>
              <a:grpSpLocks/>
            </p:cNvGrpSpPr>
            <p:nvPr/>
          </p:nvGrpSpPr>
          <p:grpSpPr bwMode="auto">
            <a:xfrm>
              <a:off x="490" y="1654"/>
              <a:ext cx="445" cy="296"/>
              <a:chOff x="312" y="2190"/>
              <a:chExt cx="445" cy="296"/>
            </a:xfrm>
          </p:grpSpPr>
          <p:sp>
            <p:nvSpPr>
              <p:cNvPr id="49" name="Rectangle 25">
                <a:extLst>
                  <a:ext uri="{FF2B5EF4-FFF2-40B4-BE49-F238E27FC236}">
                    <a16:creationId xmlns:a16="http://schemas.microsoft.com/office/drawing/2014/main" id="{550A3A92-4396-4BDD-8F9E-998ADB0E8978}"/>
                  </a:ext>
                </a:extLst>
              </p:cNvPr>
              <p:cNvSpPr>
                <a:spLocks noChangeArrowheads="1"/>
              </p:cNvSpPr>
              <p:nvPr/>
            </p:nvSpPr>
            <p:spPr bwMode="auto">
              <a:xfrm>
                <a:off x="312" y="2267"/>
                <a:ext cx="350" cy="141"/>
              </a:xfrm>
              <a:prstGeom prst="rect">
                <a:avLst/>
              </a:pr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50" name="AutoShape 26">
                <a:extLst>
                  <a:ext uri="{FF2B5EF4-FFF2-40B4-BE49-F238E27FC236}">
                    <a16:creationId xmlns:a16="http://schemas.microsoft.com/office/drawing/2014/main" id="{96FB0FBC-1A4C-496B-A0B4-432C517F9019}"/>
                  </a:ext>
                </a:extLst>
              </p:cNvPr>
              <p:cNvSpPr>
                <a:spLocks noChangeArrowheads="1"/>
              </p:cNvSpPr>
              <p:nvPr/>
            </p:nvSpPr>
            <p:spPr bwMode="auto">
              <a:xfrm rot="5400000" flipH="1">
                <a:off x="562" y="2291"/>
                <a:ext cx="296" cy="94"/>
              </a:xfrm>
              <a:custGeom>
                <a:avLst/>
                <a:gdLst>
                  <a:gd name="T0" fmla="*/ 4 w 21600"/>
                  <a:gd name="T1" fmla="*/ 0 h 21600"/>
                  <a:gd name="T2" fmla="*/ 2 w 21600"/>
                  <a:gd name="T3" fmla="*/ 0 h 21600"/>
                  <a:gd name="T4" fmla="*/ 1 w 21600"/>
                  <a:gd name="T5" fmla="*/ 0 h 21600"/>
                  <a:gd name="T6" fmla="*/ 2 w 21600"/>
                  <a:gd name="T7" fmla="*/ 0 h 21600"/>
                  <a:gd name="T8" fmla="*/ 0 60000 65536"/>
                  <a:gd name="T9" fmla="*/ 0 60000 65536"/>
                  <a:gd name="T10" fmla="*/ 0 60000 65536"/>
                  <a:gd name="T11" fmla="*/ 0 60000 65536"/>
                  <a:gd name="T12" fmla="*/ 4524 w 21600"/>
                  <a:gd name="T13" fmla="*/ 4596 h 21600"/>
                  <a:gd name="T14" fmla="*/ 17076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 name="Group 27">
              <a:extLst>
                <a:ext uri="{FF2B5EF4-FFF2-40B4-BE49-F238E27FC236}">
                  <a16:creationId xmlns:a16="http://schemas.microsoft.com/office/drawing/2014/main" id="{893564AE-42E8-4AF1-925A-66E7963E27A1}"/>
                </a:ext>
              </a:extLst>
            </p:cNvPr>
            <p:cNvGrpSpPr>
              <a:grpSpLocks/>
            </p:cNvGrpSpPr>
            <p:nvPr/>
          </p:nvGrpSpPr>
          <p:grpSpPr bwMode="auto">
            <a:xfrm>
              <a:off x="490" y="730"/>
              <a:ext cx="445" cy="296"/>
              <a:chOff x="312" y="2190"/>
              <a:chExt cx="445" cy="296"/>
            </a:xfrm>
          </p:grpSpPr>
          <p:sp>
            <p:nvSpPr>
              <p:cNvPr id="47" name="Rectangle 28">
                <a:extLst>
                  <a:ext uri="{FF2B5EF4-FFF2-40B4-BE49-F238E27FC236}">
                    <a16:creationId xmlns:a16="http://schemas.microsoft.com/office/drawing/2014/main" id="{08E58008-89E9-46E5-8540-ADEB3DE54D4A}"/>
                  </a:ext>
                </a:extLst>
              </p:cNvPr>
              <p:cNvSpPr>
                <a:spLocks noChangeArrowheads="1"/>
              </p:cNvSpPr>
              <p:nvPr/>
            </p:nvSpPr>
            <p:spPr bwMode="auto">
              <a:xfrm>
                <a:off x="312" y="2267"/>
                <a:ext cx="350" cy="141"/>
              </a:xfrm>
              <a:prstGeom prst="rect">
                <a:avLst/>
              </a:pr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48" name="AutoShape 29">
                <a:extLst>
                  <a:ext uri="{FF2B5EF4-FFF2-40B4-BE49-F238E27FC236}">
                    <a16:creationId xmlns:a16="http://schemas.microsoft.com/office/drawing/2014/main" id="{676BE984-4650-4456-9305-A5F96FD92ABC}"/>
                  </a:ext>
                </a:extLst>
              </p:cNvPr>
              <p:cNvSpPr>
                <a:spLocks noChangeArrowheads="1"/>
              </p:cNvSpPr>
              <p:nvPr/>
            </p:nvSpPr>
            <p:spPr bwMode="auto">
              <a:xfrm rot="5400000" flipH="1">
                <a:off x="562" y="2291"/>
                <a:ext cx="296" cy="94"/>
              </a:xfrm>
              <a:custGeom>
                <a:avLst/>
                <a:gdLst>
                  <a:gd name="T0" fmla="*/ 4 w 21600"/>
                  <a:gd name="T1" fmla="*/ 0 h 21600"/>
                  <a:gd name="T2" fmla="*/ 2 w 21600"/>
                  <a:gd name="T3" fmla="*/ 0 h 21600"/>
                  <a:gd name="T4" fmla="*/ 1 w 21600"/>
                  <a:gd name="T5" fmla="*/ 0 h 21600"/>
                  <a:gd name="T6" fmla="*/ 2 w 21600"/>
                  <a:gd name="T7" fmla="*/ 0 h 21600"/>
                  <a:gd name="T8" fmla="*/ 0 60000 65536"/>
                  <a:gd name="T9" fmla="*/ 0 60000 65536"/>
                  <a:gd name="T10" fmla="*/ 0 60000 65536"/>
                  <a:gd name="T11" fmla="*/ 0 60000 65536"/>
                  <a:gd name="T12" fmla="*/ 4524 w 21600"/>
                  <a:gd name="T13" fmla="*/ 4596 h 21600"/>
                  <a:gd name="T14" fmla="*/ 17076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8" name="Group 30">
              <a:extLst>
                <a:ext uri="{FF2B5EF4-FFF2-40B4-BE49-F238E27FC236}">
                  <a16:creationId xmlns:a16="http://schemas.microsoft.com/office/drawing/2014/main" id="{D0D30AE7-6F56-45E1-BAB7-A1F1D2B49A3E}"/>
                </a:ext>
              </a:extLst>
            </p:cNvPr>
            <p:cNvGrpSpPr>
              <a:grpSpLocks/>
            </p:cNvGrpSpPr>
            <p:nvPr/>
          </p:nvGrpSpPr>
          <p:grpSpPr bwMode="auto">
            <a:xfrm>
              <a:off x="490" y="1036"/>
              <a:ext cx="445" cy="296"/>
              <a:chOff x="312" y="2190"/>
              <a:chExt cx="445" cy="296"/>
            </a:xfrm>
          </p:grpSpPr>
          <p:sp>
            <p:nvSpPr>
              <p:cNvPr id="45" name="Rectangle 31">
                <a:extLst>
                  <a:ext uri="{FF2B5EF4-FFF2-40B4-BE49-F238E27FC236}">
                    <a16:creationId xmlns:a16="http://schemas.microsoft.com/office/drawing/2014/main" id="{CA1ECFD4-9BB0-4021-A904-AA72674D26B4}"/>
                  </a:ext>
                </a:extLst>
              </p:cNvPr>
              <p:cNvSpPr>
                <a:spLocks noChangeArrowheads="1"/>
              </p:cNvSpPr>
              <p:nvPr/>
            </p:nvSpPr>
            <p:spPr bwMode="auto">
              <a:xfrm>
                <a:off x="312" y="2267"/>
                <a:ext cx="350" cy="141"/>
              </a:xfrm>
              <a:prstGeom prst="rect">
                <a:avLst/>
              </a:pr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46" name="AutoShape 32">
                <a:extLst>
                  <a:ext uri="{FF2B5EF4-FFF2-40B4-BE49-F238E27FC236}">
                    <a16:creationId xmlns:a16="http://schemas.microsoft.com/office/drawing/2014/main" id="{E2350990-E26A-4545-9879-ED02310B96D1}"/>
                  </a:ext>
                </a:extLst>
              </p:cNvPr>
              <p:cNvSpPr>
                <a:spLocks noChangeArrowheads="1"/>
              </p:cNvSpPr>
              <p:nvPr/>
            </p:nvSpPr>
            <p:spPr bwMode="auto">
              <a:xfrm rot="5400000" flipH="1">
                <a:off x="562" y="2291"/>
                <a:ext cx="296" cy="94"/>
              </a:xfrm>
              <a:custGeom>
                <a:avLst/>
                <a:gdLst>
                  <a:gd name="T0" fmla="*/ 4 w 21600"/>
                  <a:gd name="T1" fmla="*/ 0 h 21600"/>
                  <a:gd name="T2" fmla="*/ 2 w 21600"/>
                  <a:gd name="T3" fmla="*/ 0 h 21600"/>
                  <a:gd name="T4" fmla="*/ 1 w 21600"/>
                  <a:gd name="T5" fmla="*/ 0 h 21600"/>
                  <a:gd name="T6" fmla="*/ 2 w 21600"/>
                  <a:gd name="T7" fmla="*/ 0 h 21600"/>
                  <a:gd name="T8" fmla="*/ 0 60000 65536"/>
                  <a:gd name="T9" fmla="*/ 0 60000 65536"/>
                  <a:gd name="T10" fmla="*/ 0 60000 65536"/>
                  <a:gd name="T11" fmla="*/ 0 60000 65536"/>
                  <a:gd name="T12" fmla="*/ 4524 w 21600"/>
                  <a:gd name="T13" fmla="*/ 4596 h 21600"/>
                  <a:gd name="T14" fmla="*/ 17076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9" name="Group 33">
              <a:extLst>
                <a:ext uri="{FF2B5EF4-FFF2-40B4-BE49-F238E27FC236}">
                  <a16:creationId xmlns:a16="http://schemas.microsoft.com/office/drawing/2014/main" id="{59FE9269-985F-4E6F-A192-34E61F9E2604}"/>
                </a:ext>
              </a:extLst>
            </p:cNvPr>
            <p:cNvGrpSpPr>
              <a:grpSpLocks/>
            </p:cNvGrpSpPr>
            <p:nvPr/>
          </p:nvGrpSpPr>
          <p:grpSpPr bwMode="auto">
            <a:xfrm>
              <a:off x="490" y="101"/>
              <a:ext cx="445" cy="296"/>
              <a:chOff x="312" y="2190"/>
              <a:chExt cx="445" cy="296"/>
            </a:xfrm>
          </p:grpSpPr>
          <p:sp>
            <p:nvSpPr>
              <p:cNvPr id="43" name="Rectangle 34">
                <a:extLst>
                  <a:ext uri="{FF2B5EF4-FFF2-40B4-BE49-F238E27FC236}">
                    <a16:creationId xmlns:a16="http://schemas.microsoft.com/office/drawing/2014/main" id="{0D0CDAB7-3DE9-4944-A096-530E653C3902}"/>
                  </a:ext>
                </a:extLst>
              </p:cNvPr>
              <p:cNvSpPr>
                <a:spLocks noChangeArrowheads="1"/>
              </p:cNvSpPr>
              <p:nvPr/>
            </p:nvSpPr>
            <p:spPr bwMode="auto">
              <a:xfrm>
                <a:off x="312" y="2267"/>
                <a:ext cx="350" cy="141"/>
              </a:xfrm>
              <a:prstGeom prst="rect">
                <a:avLst/>
              </a:pr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44" name="AutoShape 35">
                <a:extLst>
                  <a:ext uri="{FF2B5EF4-FFF2-40B4-BE49-F238E27FC236}">
                    <a16:creationId xmlns:a16="http://schemas.microsoft.com/office/drawing/2014/main" id="{AAE01AB9-0991-4349-9B8A-53AE5912D245}"/>
                  </a:ext>
                </a:extLst>
              </p:cNvPr>
              <p:cNvSpPr>
                <a:spLocks noChangeArrowheads="1"/>
              </p:cNvSpPr>
              <p:nvPr/>
            </p:nvSpPr>
            <p:spPr bwMode="auto">
              <a:xfrm rot="5400000" flipH="1">
                <a:off x="562" y="2291"/>
                <a:ext cx="296" cy="94"/>
              </a:xfrm>
              <a:custGeom>
                <a:avLst/>
                <a:gdLst>
                  <a:gd name="T0" fmla="*/ 4 w 21600"/>
                  <a:gd name="T1" fmla="*/ 0 h 21600"/>
                  <a:gd name="T2" fmla="*/ 2 w 21600"/>
                  <a:gd name="T3" fmla="*/ 0 h 21600"/>
                  <a:gd name="T4" fmla="*/ 1 w 21600"/>
                  <a:gd name="T5" fmla="*/ 0 h 21600"/>
                  <a:gd name="T6" fmla="*/ 2 w 21600"/>
                  <a:gd name="T7" fmla="*/ 0 h 21600"/>
                  <a:gd name="T8" fmla="*/ 0 60000 65536"/>
                  <a:gd name="T9" fmla="*/ 0 60000 65536"/>
                  <a:gd name="T10" fmla="*/ 0 60000 65536"/>
                  <a:gd name="T11" fmla="*/ 0 60000 65536"/>
                  <a:gd name="T12" fmla="*/ 4524 w 21600"/>
                  <a:gd name="T13" fmla="*/ 4596 h 21600"/>
                  <a:gd name="T14" fmla="*/ 17076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0" name="Group 36">
              <a:extLst>
                <a:ext uri="{FF2B5EF4-FFF2-40B4-BE49-F238E27FC236}">
                  <a16:creationId xmlns:a16="http://schemas.microsoft.com/office/drawing/2014/main" id="{0B3E31B2-07A2-4B4B-BAD3-F3E9F27932CE}"/>
                </a:ext>
              </a:extLst>
            </p:cNvPr>
            <p:cNvGrpSpPr>
              <a:grpSpLocks/>
            </p:cNvGrpSpPr>
            <p:nvPr/>
          </p:nvGrpSpPr>
          <p:grpSpPr bwMode="auto">
            <a:xfrm>
              <a:off x="490" y="407"/>
              <a:ext cx="445" cy="296"/>
              <a:chOff x="312" y="2190"/>
              <a:chExt cx="445" cy="296"/>
            </a:xfrm>
          </p:grpSpPr>
          <p:sp>
            <p:nvSpPr>
              <p:cNvPr id="41" name="Rectangle 37">
                <a:extLst>
                  <a:ext uri="{FF2B5EF4-FFF2-40B4-BE49-F238E27FC236}">
                    <a16:creationId xmlns:a16="http://schemas.microsoft.com/office/drawing/2014/main" id="{EE9708F3-AAA3-4BA9-80B5-50AD7BCDDF04}"/>
                  </a:ext>
                </a:extLst>
              </p:cNvPr>
              <p:cNvSpPr>
                <a:spLocks noChangeArrowheads="1"/>
              </p:cNvSpPr>
              <p:nvPr/>
            </p:nvSpPr>
            <p:spPr bwMode="auto">
              <a:xfrm>
                <a:off x="312" y="2267"/>
                <a:ext cx="350" cy="141"/>
              </a:xfrm>
              <a:prstGeom prst="rect">
                <a:avLst/>
              </a:pr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42" name="AutoShape 38">
                <a:extLst>
                  <a:ext uri="{FF2B5EF4-FFF2-40B4-BE49-F238E27FC236}">
                    <a16:creationId xmlns:a16="http://schemas.microsoft.com/office/drawing/2014/main" id="{C654B9AC-DA79-489C-8F80-1BD1814EFFF4}"/>
                  </a:ext>
                </a:extLst>
              </p:cNvPr>
              <p:cNvSpPr>
                <a:spLocks noChangeArrowheads="1"/>
              </p:cNvSpPr>
              <p:nvPr/>
            </p:nvSpPr>
            <p:spPr bwMode="auto">
              <a:xfrm rot="5400000" flipH="1">
                <a:off x="562" y="2291"/>
                <a:ext cx="296" cy="94"/>
              </a:xfrm>
              <a:custGeom>
                <a:avLst/>
                <a:gdLst>
                  <a:gd name="T0" fmla="*/ 4 w 21600"/>
                  <a:gd name="T1" fmla="*/ 0 h 21600"/>
                  <a:gd name="T2" fmla="*/ 2 w 21600"/>
                  <a:gd name="T3" fmla="*/ 0 h 21600"/>
                  <a:gd name="T4" fmla="*/ 1 w 21600"/>
                  <a:gd name="T5" fmla="*/ 0 h 21600"/>
                  <a:gd name="T6" fmla="*/ 2 w 21600"/>
                  <a:gd name="T7" fmla="*/ 0 h 21600"/>
                  <a:gd name="T8" fmla="*/ 0 60000 65536"/>
                  <a:gd name="T9" fmla="*/ 0 60000 65536"/>
                  <a:gd name="T10" fmla="*/ 0 60000 65536"/>
                  <a:gd name="T11" fmla="*/ 0 60000 65536"/>
                  <a:gd name="T12" fmla="*/ 4524 w 21600"/>
                  <a:gd name="T13" fmla="*/ 4596 h 21600"/>
                  <a:gd name="T14" fmla="*/ 17076 w 21600"/>
                  <a:gd name="T15" fmla="*/ 1700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272727"/>
                  </a:gs>
                  <a:gs pos="100000">
                    <a:srgbClr val="808080"/>
                  </a:gs>
                </a:gsLst>
                <a:lin ang="18900000" scaled="1"/>
              </a:gra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65" name="Rectangle 39">
            <a:extLst>
              <a:ext uri="{FF2B5EF4-FFF2-40B4-BE49-F238E27FC236}">
                <a16:creationId xmlns:a16="http://schemas.microsoft.com/office/drawing/2014/main" id="{941E976B-E474-4267-AF7A-9E6ADBBF1025}"/>
              </a:ext>
            </a:extLst>
          </p:cNvPr>
          <p:cNvSpPr>
            <a:spLocks noChangeArrowheads="1"/>
          </p:cNvSpPr>
          <p:nvPr/>
        </p:nvSpPr>
        <p:spPr bwMode="auto">
          <a:xfrm rot="16200000" flipH="1">
            <a:off x="6070644" y="2887419"/>
            <a:ext cx="280187" cy="8784172"/>
          </a:xfrm>
          <a:prstGeom prst="rect">
            <a:avLst/>
          </a:prstGeom>
          <a:gradFill rotWithShape="0">
            <a:gsLst>
              <a:gs pos="0">
                <a:srgbClr val="CECECE"/>
              </a:gs>
              <a:gs pos="100000">
                <a:srgbClr val="000000"/>
              </a:gs>
            </a:gsLst>
            <a:path path="shape">
              <a:fillToRect l="50000" t="50000" r="50000" b="50000"/>
            </a:path>
          </a:gradFill>
          <a:ln w="127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grpSp>
        <p:nvGrpSpPr>
          <p:cNvPr id="93" name="Group 114">
            <a:extLst>
              <a:ext uri="{FF2B5EF4-FFF2-40B4-BE49-F238E27FC236}">
                <a16:creationId xmlns:a16="http://schemas.microsoft.com/office/drawing/2014/main" id="{3CC8B43C-AD40-4258-ACE2-7E3529268654}"/>
              </a:ext>
            </a:extLst>
          </p:cNvPr>
          <p:cNvGrpSpPr>
            <a:grpSpLocks/>
          </p:cNvGrpSpPr>
          <p:nvPr/>
        </p:nvGrpSpPr>
        <p:grpSpPr bwMode="auto">
          <a:xfrm rot="16200000" flipH="1">
            <a:off x="5711467" y="3553609"/>
            <a:ext cx="965752" cy="8793115"/>
            <a:chOff x="1074" y="658"/>
            <a:chExt cx="324" cy="3182"/>
          </a:xfrm>
        </p:grpSpPr>
        <p:sp>
          <p:nvSpPr>
            <p:cNvPr id="97" name="Rectangle 115">
              <a:extLst>
                <a:ext uri="{FF2B5EF4-FFF2-40B4-BE49-F238E27FC236}">
                  <a16:creationId xmlns:a16="http://schemas.microsoft.com/office/drawing/2014/main" id="{C617390F-BC35-439A-A7AB-FBCF53EAEA42}"/>
                </a:ext>
              </a:extLst>
            </p:cNvPr>
            <p:cNvSpPr>
              <a:spLocks noChangeArrowheads="1"/>
            </p:cNvSpPr>
            <p:nvPr/>
          </p:nvSpPr>
          <p:spPr bwMode="auto">
            <a:xfrm>
              <a:off x="1074" y="658"/>
              <a:ext cx="324" cy="115"/>
            </a:xfrm>
            <a:prstGeom prst="rect">
              <a:avLst/>
            </a:prstGeom>
            <a:gradFill rotWithShape="0">
              <a:gsLst>
                <a:gs pos="0">
                  <a:srgbClr val="474747"/>
                </a:gs>
                <a:gs pos="100000">
                  <a:srgbClr val="0E0E0E"/>
                </a:gs>
              </a:gsLst>
              <a:path path="rect">
                <a:fillToRect l="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98" name="Rectangle 116">
              <a:extLst>
                <a:ext uri="{FF2B5EF4-FFF2-40B4-BE49-F238E27FC236}">
                  <a16:creationId xmlns:a16="http://schemas.microsoft.com/office/drawing/2014/main" id="{7D9AE314-2DA5-4DBC-9754-60AEF85C740A}"/>
                </a:ext>
              </a:extLst>
            </p:cNvPr>
            <p:cNvSpPr>
              <a:spLocks noChangeArrowheads="1"/>
            </p:cNvSpPr>
            <p:nvPr/>
          </p:nvSpPr>
          <p:spPr bwMode="auto">
            <a:xfrm>
              <a:off x="1074" y="839"/>
              <a:ext cx="324" cy="114"/>
            </a:xfrm>
            <a:prstGeom prst="rect">
              <a:avLst/>
            </a:prstGeom>
            <a:gradFill rotWithShape="0">
              <a:gsLst>
                <a:gs pos="0">
                  <a:srgbClr val="474747"/>
                </a:gs>
                <a:gs pos="100000">
                  <a:srgbClr val="0E0E0E"/>
                </a:gs>
              </a:gsLst>
              <a:path path="rect">
                <a:fillToRect l="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99" name="Rectangle 117">
              <a:extLst>
                <a:ext uri="{FF2B5EF4-FFF2-40B4-BE49-F238E27FC236}">
                  <a16:creationId xmlns:a16="http://schemas.microsoft.com/office/drawing/2014/main" id="{3C8088E2-9922-4323-BEC4-A565FFC62561}"/>
                </a:ext>
              </a:extLst>
            </p:cNvPr>
            <p:cNvSpPr>
              <a:spLocks noChangeArrowheads="1"/>
            </p:cNvSpPr>
            <p:nvPr/>
          </p:nvSpPr>
          <p:spPr bwMode="auto">
            <a:xfrm>
              <a:off x="1074" y="1019"/>
              <a:ext cx="324" cy="114"/>
            </a:xfrm>
            <a:prstGeom prst="rect">
              <a:avLst/>
            </a:prstGeom>
            <a:gradFill rotWithShape="0">
              <a:gsLst>
                <a:gs pos="0">
                  <a:srgbClr val="474747"/>
                </a:gs>
                <a:gs pos="100000">
                  <a:srgbClr val="0E0E0E"/>
                </a:gs>
              </a:gsLst>
              <a:path path="rect">
                <a:fillToRect l="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00" name="Rectangle 118">
              <a:extLst>
                <a:ext uri="{FF2B5EF4-FFF2-40B4-BE49-F238E27FC236}">
                  <a16:creationId xmlns:a16="http://schemas.microsoft.com/office/drawing/2014/main" id="{F269DB7C-1348-42CE-B48B-6E1869238CDB}"/>
                </a:ext>
              </a:extLst>
            </p:cNvPr>
            <p:cNvSpPr>
              <a:spLocks noChangeArrowheads="1"/>
            </p:cNvSpPr>
            <p:nvPr/>
          </p:nvSpPr>
          <p:spPr bwMode="auto">
            <a:xfrm>
              <a:off x="1074" y="1200"/>
              <a:ext cx="324" cy="113"/>
            </a:xfrm>
            <a:prstGeom prst="rect">
              <a:avLst/>
            </a:prstGeom>
            <a:gradFill rotWithShape="0">
              <a:gsLst>
                <a:gs pos="0">
                  <a:srgbClr val="474747"/>
                </a:gs>
                <a:gs pos="100000">
                  <a:srgbClr val="0E0E0E"/>
                </a:gs>
              </a:gsLst>
              <a:path path="rect">
                <a:fillToRect l="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01" name="Rectangle 119">
              <a:extLst>
                <a:ext uri="{FF2B5EF4-FFF2-40B4-BE49-F238E27FC236}">
                  <a16:creationId xmlns:a16="http://schemas.microsoft.com/office/drawing/2014/main" id="{6D92E78B-9D3C-4810-8AFA-F895F9013215}"/>
                </a:ext>
              </a:extLst>
            </p:cNvPr>
            <p:cNvSpPr>
              <a:spLocks noChangeArrowheads="1"/>
            </p:cNvSpPr>
            <p:nvPr/>
          </p:nvSpPr>
          <p:spPr bwMode="auto">
            <a:xfrm>
              <a:off x="1074" y="1380"/>
              <a:ext cx="324" cy="114"/>
            </a:xfrm>
            <a:prstGeom prst="rect">
              <a:avLst/>
            </a:prstGeom>
            <a:gradFill rotWithShape="0">
              <a:gsLst>
                <a:gs pos="0">
                  <a:srgbClr val="474747"/>
                </a:gs>
                <a:gs pos="100000">
                  <a:srgbClr val="0E0E0E"/>
                </a:gs>
              </a:gsLst>
              <a:path path="rect">
                <a:fillToRect l="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02" name="Rectangle 120">
              <a:extLst>
                <a:ext uri="{FF2B5EF4-FFF2-40B4-BE49-F238E27FC236}">
                  <a16:creationId xmlns:a16="http://schemas.microsoft.com/office/drawing/2014/main" id="{F6DFB35B-12B0-4AA8-8B94-CEC065497ACC}"/>
                </a:ext>
              </a:extLst>
            </p:cNvPr>
            <p:cNvSpPr>
              <a:spLocks noChangeArrowheads="1"/>
            </p:cNvSpPr>
            <p:nvPr/>
          </p:nvSpPr>
          <p:spPr bwMode="auto">
            <a:xfrm>
              <a:off x="1074" y="1560"/>
              <a:ext cx="324" cy="114"/>
            </a:xfrm>
            <a:prstGeom prst="rect">
              <a:avLst/>
            </a:prstGeom>
            <a:gradFill rotWithShape="0">
              <a:gsLst>
                <a:gs pos="0">
                  <a:srgbClr val="474747"/>
                </a:gs>
                <a:gs pos="100000">
                  <a:srgbClr val="0E0E0E"/>
                </a:gs>
              </a:gsLst>
              <a:path path="rect">
                <a:fillToRect l="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03" name="Rectangle 121">
              <a:extLst>
                <a:ext uri="{FF2B5EF4-FFF2-40B4-BE49-F238E27FC236}">
                  <a16:creationId xmlns:a16="http://schemas.microsoft.com/office/drawing/2014/main" id="{E7396BE7-CE41-4D00-82E4-353633267AF2}"/>
                </a:ext>
              </a:extLst>
            </p:cNvPr>
            <p:cNvSpPr>
              <a:spLocks noChangeArrowheads="1"/>
            </p:cNvSpPr>
            <p:nvPr/>
          </p:nvSpPr>
          <p:spPr bwMode="auto">
            <a:xfrm>
              <a:off x="1074" y="1740"/>
              <a:ext cx="324" cy="115"/>
            </a:xfrm>
            <a:prstGeom prst="rect">
              <a:avLst/>
            </a:prstGeom>
            <a:gradFill rotWithShape="0">
              <a:gsLst>
                <a:gs pos="0">
                  <a:srgbClr val="474747"/>
                </a:gs>
                <a:gs pos="100000">
                  <a:srgbClr val="0E0E0E"/>
                </a:gs>
              </a:gsLst>
              <a:path path="rect">
                <a:fillToRect l="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04" name="Rectangle 122">
              <a:extLst>
                <a:ext uri="{FF2B5EF4-FFF2-40B4-BE49-F238E27FC236}">
                  <a16:creationId xmlns:a16="http://schemas.microsoft.com/office/drawing/2014/main" id="{C049C44B-6B3C-45A0-8541-B9C72427DE27}"/>
                </a:ext>
              </a:extLst>
            </p:cNvPr>
            <p:cNvSpPr>
              <a:spLocks noChangeArrowheads="1"/>
            </p:cNvSpPr>
            <p:nvPr/>
          </p:nvSpPr>
          <p:spPr bwMode="auto">
            <a:xfrm>
              <a:off x="1074" y="1921"/>
              <a:ext cx="324" cy="114"/>
            </a:xfrm>
            <a:prstGeom prst="rect">
              <a:avLst/>
            </a:prstGeom>
            <a:gradFill rotWithShape="0">
              <a:gsLst>
                <a:gs pos="0">
                  <a:srgbClr val="474747"/>
                </a:gs>
                <a:gs pos="100000">
                  <a:srgbClr val="0E0E0E"/>
                </a:gs>
              </a:gsLst>
              <a:path path="rect">
                <a:fillToRect l="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05" name="Rectangle 123">
              <a:extLst>
                <a:ext uri="{FF2B5EF4-FFF2-40B4-BE49-F238E27FC236}">
                  <a16:creationId xmlns:a16="http://schemas.microsoft.com/office/drawing/2014/main" id="{E88292D4-45B9-44EF-9B71-131A95D56215}"/>
                </a:ext>
              </a:extLst>
            </p:cNvPr>
            <p:cNvSpPr>
              <a:spLocks noChangeArrowheads="1"/>
            </p:cNvSpPr>
            <p:nvPr/>
          </p:nvSpPr>
          <p:spPr bwMode="auto">
            <a:xfrm>
              <a:off x="1074" y="2101"/>
              <a:ext cx="324" cy="115"/>
            </a:xfrm>
            <a:prstGeom prst="rect">
              <a:avLst/>
            </a:prstGeom>
            <a:gradFill rotWithShape="0">
              <a:gsLst>
                <a:gs pos="0">
                  <a:srgbClr val="474747"/>
                </a:gs>
                <a:gs pos="100000">
                  <a:srgbClr val="0E0E0E"/>
                </a:gs>
              </a:gsLst>
              <a:path path="rect">
                <a:fillToRect l="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06" name="Rectangle 124">
              <a:extLst>
                <a:ext uri="{FF2B5EF4-FFF2-40B4-BE49-F238E27FC236}">
                  <a16:creationId xmlns:a16="http://schemas.microsoft.com/office/drawing/2014/main" id="{86076D77-07D0-4A2F-9E0C-A17FD3AB40B0}"/>
                </a:ext>
              </a:extLst>
            </p:cNvPr>
            <p:cNvSpPr>
              <a:spLocks noChangeArrowheads="1"/>
            </p:cNvSpPr>
            <p:nvPr/>
          </p:nvSpPr>
          <p:spPr bwMode="auto">
            <a:xfrm>
              <a:off x="1074" y="2282"/>
              <a:ext cx="324" cy="114"/>
            </a:xfrm>
            <a:prstGeom prst="rect">
              <a:avLst/>
            </a:prstGeom>
            <a:gradFill rotWithShape="0">
              <a:gsLst>
                <a:gs pos="0">
                  <a:srgbClr val="474747"/>
                </a:gs>
                <a:gs pos="100000">
                  <a:srgbClr val="000000"/>
                </a:gs>
              </a:gsLst>
              <a:path path="rect">
                <a:fillToRect r="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07" name="Rectangle 125">
              <a:extLst>
                <a:ext uri="{FF2B5EF4-FFF2-40B4-BE49-F238E27FC236}">
                  <a16:creationId xmlns:a16="http://schemas.microsoft.com/office/drawing/2014/main" id="{35DB2BC4-CF5B-43EF-82EA-85F699F24F26}"/>
                </a:ext>
              </a:extLst>
            </p:cNvPr>
            <p:cNvSpPr>
              <a:spLocks noChangeArrowheads="1"/>
            </p:cNvSpPr>
            <p:nvPr/>
          </p:nvSpPr>
          <p:spPr bwMode="auto">
            <a:xfrm>
              <a:off x="1074" y="2462"/>
              <a:ext cx="324" cy="115"/>
            </a:xfrm>
            <a:prstGeom prst="rect">
              <a:avLst/>
            </a:prstGeom>
            <a:gradFill rotWithShape="0">
              <a:gsLst>
                <a:gs pos="0">
                  <a:srgbClr val="474747"/>
                </a:gs>
                <a:gs pos="100000">
                  <a:srgbClr val="000000"/>
                </a:gs>
              </a:gsLst>
              <a:path path="rect">
                <a:fillToRect r="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08" name="Rectangle 126">
              <a:extLst>
                <a:ext uri="{FF2B5EF4-FFF2-40B4-BE49-F238E27FC236}">
                  <a16:creationId xmlns:a16="http://schemas.microsoft.com/office/drawing/2014/main" id="{BC66055E-A49E-4090-B14B-6814E0856E22}"/>
                </a:ext>
              </a:extLst>
            </p:cNvPr>
            <p:cNvSpPr>
              <a:spLocks noChangeArrowheads="1"/>
            </p:cNvSpPr>
            <p:nvPr/>
          </p:nvSpPr>
          <p:spPr bwMode="auto">
            <a:xfrm>
              <a:off x="1074" y="2643"/>
              <a:ext cx="324" cy="114"/>
            </a:xfrm>
            <a:prstGeom prst="rect">
              <a:avLst/>
            </a:prstGeom>
            <a:gradFill rotWithShape="0">
              <a:gsLst>
                <a:gs pos="0">
                  <a:srgbClr val="474747"/>
                </a:gs>
                <a:gs pos="100000">
                  <a:srgbClr val="000000"/>
                </a:gs>
              </a:gsLst>
              <a:path path="rect">
                <a:fillToRect r="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09" name="Rectangle 127">
              <a:extLst>
                <a:ext uri="{FF2B5EF4-FFF2-40B4-BE49-F238E27FC236}">
                  <a16:creationId xmlns:a16="http://schemas.microsoft.com/office/drawing/2014/main" id="{68486536-E821-4F0C-B666-14C4F0BF4051}"/>
                </a:ext>
              </a:extLst>
            </p:cNvPr>
            <p:cNvSpPr>
              <a:spLocks noChangeArrowheads="1"/>
            </p:cNvSpPr>
            <p:nvPr/>
          </p:nvSpPr>
          <p:spPr bwMode="auto">
            <a:xfrm>
              <a:off x="1074" y="2823"/>
              <a:ext cx="324" cy="115"/>
            </a:xfrm>
            <a:prstGeom prst="rect">
              <a:avLst/>
            </a:prstGeom>
            <a:gradFill rotWithShape="0">
              <a:gsLst>
                <a:gs pos="0">
                  <a:srgbClr val="474747"/>
                </a:gs>
                <a:gs pos="100000">
                  <a:srgbClr val="000000"/>
                </a:gs>
              </a:gsLst>
              <a:path path="rect">
                <a:fillToRect r="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10" name="Rectangle 128">
              <a:extLst>
                <a:ext uri="{FF2B5EF4-FFF2-40B4-BE49-F238E27FC236}">
                  <a16:creationId xmlns:a16="http://schemas.microsoft.com/office/drawing/2014/main" id="{63D35E5F-A701-41AC-8133-3EF798CCB6D9}"/>
                </a:ext>
              </a:extLst>
            </p:cNvPr>
            <p:cNvSpPr>
              <a:spLocks noChangeArrowheads="1"/>
            </p:cNvSpPr>
            <p:nvPr/>
          </p:nvSpPr>
          <p:spPr bwMode="auto">
            <a:xfrm>
              <a:off x="1074" y="3004"/>
              <a:ext cx="324" cy="114"/>
            </a:xfrm>
            <a:prstGeom prst="rect">
              <a:avLst/>
            </a:prstGeom>
            <a:gradFill rotWithShape="0">
              <a:gsLst>
                <a:gs pos="0">
                  <a:srgbClr val="474747"/>
                </a:gs>
                <a:gs pos="100000">
                  <a:srgbClr val="000000"/>
                </a:gs>
              </a:gsLst>
              <a:path path="rect">
                <a:fillToRect r="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11" name="Rectangle 129">
              <a:extLst>
                <a:ext uri="{FF2B5EF4-FFF2-40B4-BE49-F238E27FC236}">
                  <a16:creationId xmlns:a16="http://schemas.microsoft.com/office/drawing/2014/main" id="{9DB175F6-B3E6-41CB-87E6-7B34D98D87E9}"/>
                </a:ext>
              </a:extLst>
            </p:cNvPr>
            <p:cNvSpPr>
              <a:spLocks noChangeArrowheads="1"/>
            </p:cNvSpPr>
            <p:nvPr/>
          </p:nvSpPr>
          <p:spPr bwMode="auto">
            <a:xfrm>
              <a:off x="1074" y="3184"/>
              <a:ext cx="324" cy="114"/>
            </a:xfrm>
            <a:prstGeom prst="rect">
              <a:avLst/>
            </a:prstGeom>
            <a:gradFill rotWithShape="0">
              <a:gsLst>
                <a:gs pos="0">
                  <a:srgbClr val="474747"/>
                </a:gs>
                <a:gs pos="100000">
                  <a:srgbClr val="000000"/>
                </a:gs>
              </a:gsLst>
              <a:path path="rect">
                <a:fillToRect r="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12" name="Rectangle 130">
              <a:extLst>
                <a:ext uri="{FF2B5EF4-FFF2-40B4-BE49-F238E27FC236}">
                  <a16:creationId xmlns:a16="http://schemas.microsoft.com/office/drawing/2014/main" id="{54D11C84-D7EF-466E-A77F-E9BCAF0CA157}"/>
                </a:ext>
              </a:extLst>
            </p:cNvPr>
            <p:cNvSpPr>
              <a:spLocks noChangeArrowheads="1"/>
            </p:cNvSpPr>
            <p:nvPr/>
          </p:nvSpPr>
          <p:spPr bwMode="auto">
            <a:xfrm>
              <a:off x="1074" y="3365"/>
              <a:ext cx="324" cy="114"/>
            </a:xfrm>
            <a:prstGeom prst="rect">
              <a:avLst/>
            </a:prstGeom>
            <a:gradFill rotWithShape="0">
              <a:gsLst>
                <a:gs pos="0">
                  <a:srgbClr val="474747"/>
                </a:gs>
                <a:gs pos="100000">
                  <a:srgbClr val="000000"/>
                </a:gs>
              </a:gsLst>
              <a:path path="rect">
                <a:fillToRect r="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13" name="Rectangle 131">
              <a:extLst>
                <a:ext uri="{FF2B5EF4-FFF2-40B4-BE49-F238E27FC236}">
                  <a16:creationId xmlns:a16="http://schemas.microsoft.com/office/drawing/2014/main" id="{C0D9490F-84D6-47CA-955F-8ABAD9B51EDB}"/>
                </a:ext>
              </a:extLst>
            </p:cNvPr>
            <p:cNvSpPr>
              <a:spLocks noChangeArrowheads="1"/>
            </p:cNvSpPr>
            <p:nvPr/>
          </p:nvSpPr>
          <p:spPr bwMode="auto">
            <a:xfrm>
              <a:off x="1074" y="3545"/>
              <a:ext cx="324" cy="114"/>
            </a:xfrm>
            <a:prstGeom prst="rect">
              <a:avLst/>
            </a:prstGeom>
            <a:gradFill rotWithShape="0">
              <a:gsLst>
                <a:gs pos="0">
                  <a:srgbClr val="474747"/>
                </a:gs>
                <a:gs pos="100000">
                  <a:srgbClr val="000000"/>
                </a:gs>
              </a:gsLst>
              <a:path path="rect">
                <a:fillToRect r="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14" name="Rectangle 132">
              <a:extLst>
                <a:ext uri="{FF2B5EF4-FFF2-40B4-BE49-F238E27FC236}">
                  <a16:creationId xmlns:a16="http://schemas.microsoft.com/office/drawing/2014/main" id="{F1C97623-7985-4380-88F7-5DA768634216}"/>
                </a:ext>
              </a:extLst>
            </p:cNvPr>
            <p:cNvSpPr>
              <a:spLocks noChangeArrowheads="1"/>
            </p:cNvSpPr>
            <p:nvPr/>
          </p:nvSpPr>
          <p:spPr bwMode="auto">
            <a:xfrm>
              <a:off x="1074" y="3725"/>
              <a:ext cx="324" cy="115"/>
            </a:xfrm>
            <a:prstGeom prst="rect">
              <a:avLst/>
            </a:prstGeom>
            <a:gradFill rotWithShape="0">
              <a:gsLst>
                <a:gs pos="0">
                  <a:srgbClr val="474747"/>
                </a:gs>
                <a:gs pos="100000">
                  <a:srgbClr val="000000"/>
                </a:gs>
              </a:gsLst>
              <a:path path="rect">
                <a:fillToRect r="100000" b="100000"/>
              </a:path>
            </a:gradFill>
            <a:ln w="12700">
              <a:solidFill>
                <a:srgbClr val="91919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grpSp>
      <p:grpSp>
        <p:nvGrpSpPr>
          <p:cNvPr id="115" name="Group 136">
            <a:extLst>
              <a:ext uri="{FF2B5EF4-FFF2-40B4-BE49-F238E27FC236}">
                <a16:creationId xmlns:a16="http://schemas.microsoft.com/office/drawing/2014/main" id="{A8D1AB1F-F2C1-43BE-9343-CA9413D57E75}"/>
              </a:ext>
            </a:extLst>
          </p:cNvPr>
          <p:cNvGrpSpPr>
            <a:grpSpLocks/>
          </p:cNvGrpSpPr>
          <p:nvPr/>
        </p:nvGrpSpPr>
        <p:grpSpPr bwMode="auto">
          <a:xfrm rot="16200000">
            <a:off x="6021462" y="1806910"/>
            <a:ext cx="363647" cy="8077743"/>
            <a:chOff x="3606" y="1057"/>
            <a:chExt cx="122" cy="2710"/>
          </a:xfrm>
        </p:grpSpPr>
        <p:sp>
          <p:nvSpPr>
            <p:cNvPr id="116" name="Line 137">
              <a:extLst>
                <a:ext uri="{FF2B5EF4-FFF2-40B4-BE49-F238E27FC236}">
                  <a16:creationId xmlns:a16="http://schemas.microsoft.com/office/drawing/2014/main" id="{3917BB94-3466-4F5B-8DAE-F79ABC1734DE}"/>
                </a:ext>
              </a:extLst>
            </p:cNvPr>
            <p:cNvSpPr>
              <a:spLocks noChangeShapeType="1"/>
            </p:cNvSpPr>
            <p:nvPr/>
          </p:nvSpPr>
          <p:spPr bwMode="auto">
            <a:xfrm>
              <a:off x="3606" y="1059"/>
              <a:ext cx="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138">
              <a:extLst>
                <a:ext uri="{FF2B5EF4-FFF2-40B4-BE49-F238E27FC236}">
                  <a16:creationId xmlns:a16="http://schemas.microsoft.com/office/drawing/2014/main" id="{FF740D6B-E47C-487C-9F2B-AABE742C3D06}"/>
                </a:ext>
              </a:extLst>
            </p:cNvPr>
            <p:cNvSpPr>
              <a:spLocks noChangeShapeType="1"/>
            </p:cNvSpPr>
            <p:nvPr/>
          </p:nvSpPr>
          <p:spPr bwMode="auto">
            <a:xfrm>
              <a:off x="3606" y="1302"/>
              <a:ext cx="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139">
              <a:extLst>
                <a:ext uri="{FF2B5EF4-FFF2-40B4-BE49-F238E27FC236}">
                  <a16:creationId xmlns:a16="http://schemas.microsoft.com/office/drawing/2014/main" id="{F045D53B-7826-4FE2-8EDE-E4F1CF6FF21B}"/>
                </a:ext>
              </a:extLst>
            </p:cNvPr>
            <p:cNvSpPr>
              <a:spLocks noChangeShapeType="1"/>
            </p:cNvSpPr>
            <p:nvPr/>
          </p:nvSpPr>
          <p:spPr bwMode="auto">
            <a:xfrm>
              <a:off x="3606" y="1554"/>
              <a:ext cx="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140">
              <a:extLst>
                <a:ext uri="{FF2B5EF4-FFF2-40B4-BE49-F238E27FC236}">
                  <a16:creationId xmlns:a16="http://schemas.microsoft.com/office/drawing/2014/main" id="{C861C291-BDC0-4CFB-A4AC-D28FFC5433AE}"/>
                </a:ext>
              </a:extLst>
            </p:cNvPr>
            <p:cNvSpPr>
              <a:spLocks noChangeShapeType="1"/>
            </p:cNvSpPr>
            <p:nvPr/>
          </p:nvSpPr>
          <p:spPr bwMode="auto">
            <a:xfrm>
              <a:off x="3606" y="1794"/>
              <a:ext cx="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Line 141">
              <a:extLst>
                <a:ext uri="{FF2B5EF4-FFF2-40B4-BE49-F238E27FC236}">
                  <a16:creationId xmlns:a16="http://schemas.microsoft.com/office/drawing/2014/main" id="{9FA70E0F-8CB4-48FF-A6DB-2850845B66A5}"/>
                </a:ext>
              </a:extLst>
            </p:cNvPr>
            <p:cNvSpPr>
              <a:spLocks noChangeShapeType="1"/>
            </p:cNvSpPr>
            <p:nvPr/>
          </p:nvSpPr>
          <p:spPr bwMode="auto">
            <a:xfrm>
              <a:off x="3606" y="2042"/>
              <a:ext cx="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142">
              <a:extLst>
                <a:ext uri="{FF2B5EF4-FFF2-40B4-BE49-F238E27FC236}">
                  <a16:creationId xmlns:a16="http://schemas.microsoft.com/office/drawing/2014/main" id="{981421CD-04E6-42BE-8DA0-ADABB2525BCF}"/>
                </a:ext>
              </a:extLst>
            </p:cNvPr>
            <p:cNvSpPr>
              <a:spLocks noChangeShapeType="1"/>
            </p:cNvSpPr>
            <p:nvPr/>
          </p:nvSpPr>
          <p:spPr bwMode="auto">
            <a:xfrm>
              <a:off x="3606" y="2285"/>
              <a:ext cx="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Line 143">
              <a:extLst>
                <a:ext uri="{FF2B5EF4-FFF2-40B4-BE49-F238E27FC236}">
                  <a16:creationId xmlns:a16="http://schemas.microsoft.com/office/drawing/2014/main" id="{BA515DC8-CA01-4342-8905-0EBA48E353C4}"/>
                </a:ext>
              </a:extLst>
            </p:cNvPr>
            <p:cNvSpPr>
              <a:spLocks noChangeShapeType="1"/>
            </p:cNvSpPr>
            <p:nvPr/>
          </p:nvSpPr>
          <p:spPr bwMode="auto">
            <a:xfrm>
              <a:off x="3606" y="2537"/>
              <a:ext cx="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 name="Line 144">
              <a:extLst>
                <a:ext uri="{FF2B5EF4-FFF2-40B4-BE49-F238E27FC236}">
                  <a16:creationId xmlns:a16="http://schemas.microsoft.com/office/drawing/2014/main" id="{8410EA05-22F3-4E71-8203-DAB4DF14C5A2}"/>
                </a:ext>
              </a:extLst>
            </p:cNvPr>
            <p:cNvSpPr>
              <a:spLocks noChangeShapeType="1"/>
            </p:cNvSpPr>
            <p:nvPr/>
          </p:nvSpPr>
          <p:spPr bwMode="auto">
            <a:xfrm>
              <a:off x="3606" y="2777"/>
              <a:ext cx="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 name="Line 145">
              <a:extLst>
                <a:ext uri="{FF2B5EF4-FFF2-40B4-BE49-F238E27FC236}">
                  <a16:creationId xmlns:a16="http://schemas.microsoft.com/office/drawing/2014/main" id="{403BA687-98D8-4AAA-90F0-10EBD54C664F}"/>
                </a:ext>
              </a:extLst>
            </p:cNvPr>
            <p:cNvSpPr>
              <a:spLocks noChangeShapeType="1"/>
            </p:cNvSpPr>
            <p:nvPr/>
          </p:nvSpPr>
          <p:spPr bwMode="auto">
            <a:xfrm>
              <a:off x="3606" y="3029"/>
              <a:ext cx="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146">
              <a:extLst>
                <a:ext uri="{FF2B5EF4-FFF2-40B4-BE49-F238E27FC236}">
                  <a16:creationId xmlns:a16="http://schemas.microsoft.com/office/drawing/2014/main" id="{E0EA4354-3DAC-4F37-882D-CAD5472A12B7}"/>
                </a:ext>
              </a:extLst>
            </p:cNvPr>
            <p:cNvSpPr>
              <a:spLocks noChangeShapeType="1"/>
            </p:cNvSpPr>
            <p:nvPr/>
          </p:nvSpPr>
          <p:spPr bwMode="auto">
            <a:xfrm>
              <a:off x="3606" y="3270"/>
              <a:ext cx="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 name="Line 147">
              <a:extLst>
                <a:ext uri="{FF2B5EF4-FFF2-40B4-BE49-F238E27FC236}">
                  <a16:creationId xmlns:a16="http://schemas.microsoft.com/office/drawing/2014/main" id="{346117A3-344B-40DC-8D2B-B6C17E394DE3}"/>
                </a:ext>
              </a:extLst>
            </p:cNvPr>
            <p:cNvSpPr>
              <a:spLocks noChangeShapeType="1"/>
            </p:cNvSpPr>
            <p:nvPr/>
          </p:nvSpPr>
          <p:spPr bwMode="auto">
            <a:xfrm>
              <a:off x="3606" y="3522"/>
              <a:ext cx="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 name="Line 148">
              <a:extLst>
                <a:ext uri="{FF2B5EF4-FFF2-40B4-BE49-F238E27FC236}">
                  <a16:creationId xmlns:a16="http://schemas.microsoft.com/office/drawing/2014/main" id="{22BBEA9B-6DD3-428C-B393-221C87D7068A}"/>
                </a:ext>
              </a:extLst>
            </p:cNvPr>
            <p:cNvSpPr>
              <a:spLocks noChangeShapeType="1"/>
            </p:cNvSpPr>
            <p:nvPr/>
          </p:nvSpPr>
          <p:spPr bwMode="auto">
            <a:xfrm>
              <a:off x="3606" y="3762"/>
              <a:ext cx="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 name="Line 149">
              <a:extLst>
                <a:ext uri="{FF2B5EF4-FFF2-40B4-BE49-F238E27FC236}">
                  <a16:creationId xmlns:a16="http://schemas.microsoft.com/office/drawing/2014/main" id="{5953EFD4-2308-4827-A63B-D33D853C23D4}"/>
                </a:ext>
              </a:extLst>
            </p:cNvPr>
            <p:cNvSpPr>
              <a:spLocks noChangeShapeType="1"/>
            </p:cNvSpPr>
            <p:nvPr/>
          </p:nvSpPr>
          <p:spPr bwMode="auto">
            <a:xfrm>
              <a:off x="3659" y="1057"/>
              <a:ext cx="0" cy="271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 name="Line 150">
              <a:extLst>
                <a:ext uri="{FF2B5EF4-FFF2-40B4-BE49-F238E27FC236}">
                  <a16:creationId xmlns:a16="http://schemas.microsoft.com/office/drawing/2014/main" id="{65DC7A6C-713A-4B85-8CCC-010FCBFEB70B}"/>
                </a:ext>
              </a:extLst>
            </p:cNvPr>
            <p:cNvSpPr>
              <a:spLocks noChangeShapeType="1"/>
            </p:cNvSpPr>
            <p:nvPr/>
          </p:nvSpPr>
          <p:spPr bwMode="auto">
            <a:xfrm>
              <a:off x="3659" y="2410"/>
              <a:ext cx="69" cy="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1" name="Text Placeholder 1">
            <a:extLst>
              <a:ext uri="{FF2B5EF4-FFF2-40B4-BE49-F238E27FC236}">
                <a16:creationId xmlns:a16="http://schemas.microsoft.com/office/drawing/2014/main" id="{03DD00AE-DB40-47CA-A462-8BCEBC9B58B9}"/>
              </a:ext>
            </a:extLst>
          </p:cNvPr>
          <p:cNvSpPr txBox="1">
            <a:spLocks/>
          </p:cNvSpPr>
          <p:nvPr/>
        </p:nvSpPr>
        <p:spPr>
          <a:xfrm>
            <a:off x="10721200" y="7774064"/>
            <a:ext cx="2493631" cy="492805"/>
          </a:xfrm>
          <a:prstGeom prst="rect">
            <a:avLst/>
          </a:prstGeom>
        </p:spPr>
        <p:txBody>
          <a:bodyPr/>
          <a:lstStyle>
            <a:lvl1pPr marL="285750" indent="-285750" algn="l" rtl="0" eaLnBrk="0" fontAlgn="base" hangingPunct="0">
              <a:lnSpc>
                <a:spcPct val="90000"/>
              </a:lnSpc>
              <a:spcBef>
                <a:spcPct val="30000"/>
              </a:spcBef>
              <a:spcAft>
                <a:spcPct val="0"/>
              </a:spcAft>
              <a:buSzPct val="100000"/>
              <a:buChar char="•"/>
              <a:defRPr sz="2400" b="0">
                <a:solidFill>
                  <a:schemeClr val="accent5"/>
                </a:solidFill>
                <a:latin typeface="Helvetica Neue"/>
                <a:ea typeface="+mn-ea"/>
                <a:cs typeface="+mn-cs"/>
              </a:defRPr>
            </a:lvl1pPr>
            <a:lvl2pPr marL="6858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2pPr>
            <a:lvl3pPr marL="11430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3pPr>
            <a:lvl4pPr marL="15430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4pPr>
            <a:lvl5pPr marL="20002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a:lstStyle>
          <a:p>
            <a:pPr marL="0" indent="0" defTabSz="914400">
              <a:lnSpc>
                <a:spcPct val="100000"/>
              </a:lnSpc>
              <a:spcBef>
                <a:spcPts val="1200"/>
              </a:spcBef>
              <a:buNone/>
            </a:pPr>
            <a:r>
              <a:rPr lang="en-US" sz="2800" dirty="0"/>
              <a:t>Collimator</a:t>
            </a:r>
            <a:endParaRPr lang="en-US" sz="2800" dirty="0">
              <a:sym typeface="Wingdings" panose="05000000000000000000" pitchFamily="2" charset="2"/>
            </a:endParaRPr>
          </a:p>
          <a:p>
            <a:pPr marL="0" indent="0" defTabSz="914400">
              <a:buNone/>
            </a:pPr>
            <a:endParaRPr lang="en-US" sz="2800" dirty="0"/>
          </a:p>
        </p:txBody>
      </p:sp>
      <p:sp>
        <p:nvSpPr>
          <p:cNvPr id="152" name="Text Placeholder 1">
            <a:extLst>
              <a:ext uri="{FF2B5EF4-FFF2-40B4-BE49-F238E27FC236}">
                <a16:creationId xmlns:a16="http://schemas.microsoft.com/office/drawing/2014/main" id="{954BF056-30CD-45AA-B2B4-A93C8BC588A1}"/>
              </a:ext>
            </a:extLst>
          </p:cNvPr>
          <p:cNvSpPr txBox="1">
            <a:spLocks/>
          </p:cNvSpPr>
          <p:nvPr/>
        </p:nvSpPr>
        <p:spPr>
          <a:xfrm>
            <a:off x="10634876" y="7016962"/>
            <a:ext cx="2493631" cy="492805"/>
          </a:xfrm>
          <a:prstGeom prst="rect">
            <a:avLst/>
          </a:prstGeom>
        </p:spPr>
        <p:txBody>
          <a:bodyPr/>
          <a:lstStyle>
            <a:lvl1pPr marL="285750" indent="-285750" algn="l" rtl="0" eaLnBrk="0" fontAlgn="base" hangingPunct="0">
              <a:lnSpc>
                <a:spcPct val="90000"/>
              </a:lnSpc>
              <a:spcBef>
                <a:spcPct val="30000"/>
              </a:spcBef>
              <a:spcAft>
                <a:spcPct val="0"/>
              </a:spcAft>
              <a:buSzPct val="100000"/>
              <a:buChar char="•"/>
              <a:defRPr sz="2400" b="0">
                <a:solidFill>
                  <a:schemeClr val="accent5"/>
                </a:solidFill>
                <a:latin typeface="Helvetica Neue"/>
                <a:ea typeface="+mn-ea"/>
                <a:cs typeface="+mn-cs"/>
              </a:defRPr>
            </a:lvl1pPr>
            <a:lvl2pPr marL="6858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2pPr>
            <a:lvl3pPr marL="11430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3pPr>
            <a:lvl4pPr marL="15430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4pPr>
            <a:lvl5pPr marL="20002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a:lstStyle>
          <a:p>
            <a:pPr marL="0" indent="0" defTabSz="914400">
              <a:lnSpc>
                <a:spcPct val="100000"/>
              </a:lnSpc>
              <a:spcBef>
                <a:spcPts val="1200"/>
              </a:spcBef>
              <a:buNone/>
            </a:pPr>
            <a:r>
              <a:rPr lang="en-US" sz="2800" dirty="0"/>
              <a:t>Crystal </a:t>
            </a:r>
            <a:r>
              <a:rPr lang="en-US" sz="2800" dirty="0" err="1"/>
              <a:t>NaI</a:t>
            </a:r>
            <a:r>
              <a:rPr lang="en-US" sz="2800" dirty="0"/>
              <a:t>(Tl)</a:t>
            </a:r>
            <a:endParaRPr lang="en-US" sz="2800" dirty="0">
              <a:sym typeface="Wingdings" panose="05000000000000000000" pitchFamily="2" charset="2"/>
            </a:endParaRPr>
          </a:p>
          <a:p>
            <a:pPr marL="0" indent="0" defTabSz="914400">
              <a:buNone/>
            </a:pPr>
            <a:endParaRPr lang="en-US" sz="2800" dirty="0"/>
          </a:p>
        </p:txBody>
      </p:sp>
      <p:sp>
        <p:nvSpPr>
          <p:cNvPr id="154" name="Text Placeholder 1">
            <a:extLst>
              <a:ext uri="{FF2B5EF4-FFF2-40B4-BE49-F238E27FC236}">
                <a16:creationId xmlns:a16="http://schemas.microsoft.com/office/drawing/2014/main" id="{18C6CD1D-9E05-4097-9C45-3FE00E003049}"/>
              </a:ext>
            </a:extLst>
          </p:cNvPr>
          <p:cNvSpPr txBox="1">
            <a:spLocks/>
          </p:cNvSpPr>
          <p:nvPr/>
        </p:nvSpPr>
        <p:spPr>
          <a:xfrm>
            <a:off x="10721198" y="7763207"/>
            <a:ext cx="4346557" cy="492805"/>
          </a:xfrm>
          <a:prstGeom prst="rect">
            <a:avLst/>
          </a:prstGeom>
        </p:spPr>
        <p:txBody>
          <a:bodyPr/>
          <a:lstStyle>
            <a:lvl1pPr marL="285750" indent="-285750" algn="l" rtl="0" eaLnBrk="0" fontAlgn="base" hangingPunct="0">
              <a:lnSpc>
                <a:spcPct val="90000"/>
              </a:lnSpc>
              <a:spcBef>
                <a:spcPct val="30000"/>
              </a:spcBef>
              <a:spcAft>
                <a:spcPct val="0"/>
              </a:spcAft>
              <a:buSzPct val="100000"/>
              <a:buChar char="•"/>
              <a:defRPr sz="2400" b="0">
                <a:solidFill>
                  <a:schemeClr val="accent5"/>
                </a:solidFill>
                <a:latin typeface="Helvetica Neue"/>
                <a:ea typeface="+mn-ea"/>
                <a:cs typeface="+mn-cs"/>
              </a:defRPr>
            </a:lvl1pPr>
            <a:lvl2pPr marL="6858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2pPr>
            <a:lvl3pPr marL="11430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3pPr>
            <a:lvl4pPr marL="15430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4pPr>
            <a:lvl5pPr marL="20002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a:lstStyle>
          <a:p>
            <a:pPr marL="0" indent="0" defTabSz="914400">
              <a:lnSpc>
                <a:spcPct val="100000"/>
              </a:lnSpc>
              <a:spcBef>
                <a:spcPts val="1200"/>
              </a:spcBef>
              <a:buNone/>
            </a:pPr>
            <a:r>
              <a:rPr lang="en-US" sz="2800" dirty="0"/>
              <a:t>Collimator-less imaging</a:t>
            </a:r>
            <a:endParaRPr lang="en-US" sz="2800" dirty="0">
              <a:sym typeface="Wingdings" panose="05000000000000000000" pitchFamily="2" charset="2"/>
            </a:endParaRPr>
          </a:p>
          <a:p>
            <a:pPr marL="0" indent="0" defTabSz="914400">
              <a:buNone/>
            </a:pPr>
            <a:endParaRPr lang="en-US" sz="2800" dirty="0"/>
          </a:p>
        </p:txBody>
      </p:sp>
      <p:sp>
        <p:nvSpPr>
          <p:cNvPr id="157" name="Rectangle 39">
            <a:extLst>
              <a:ext uri="{FF2B5EF4-FFF2-40B4-BE49-F238E27FC236}">
                <a16:creationId xmlns:a16="http://schemas.microsoft.com/office/drawing/2014/main" id="{D9B6F314-63CA-4E0F-9A51-ACE1045BF566}"/>
              </a:ext>
            </a:extLst>
          </p:cNvPr>
          <p:cNvSpPr>
            <a:spLocks noChangeArrowheads="1"/>
          </p:cNvSpPr>
          <p:nvPr/>
        </p:nvSpPr>
        <p:spPr bwMode="auto">
          <a:xfrm rot="16200000" flipH="1">
            <a:off x="5522928" y="2339704"/>
            <a:ext cx="1368146" cy="8791650"/>
          </a:xfrm>
          <a:prstGeom prst="rect">
            <a:avLst/>
          </a:prstGeom>
          <a:gradFill rotWithShape="0">
            <a:gsLst>
              <a:gs pos="0">
                <a:srgbClr val="CECECE"/>
              </a:gs>
              <a:gs pos="100000">
                <a:srgbClr val="000000"/>
              </a:gs>
            </a:gsLst>
            <a:path path="shape">
              <a:fillToRect l="50000" t="50000" r="50000" b="50000"/>
            </a:path>
          </a:gradFill>
          <a:ln w="127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rgbClr val="C1CEFF"/>
                </a:solidFill>
                <a:latin typeface="Times" panose="02020603050405020304" pitchFamily="18" charset="0"/>
              </a:defRPr>
            </a:lvl1pPr>
            <a:lvl2pPr marL="742950" indent="-285750">
              <a:defRPr sz="2400">
                <a:solidFill>
                  <a:srgbClr val="C1CEFF"/>
                </a:solidFill>
                <a:latin typeface="Times" panose="02020603050405020304" pitchFamily="18" charset="0"/>
              </a:defRPr>
            </a:lvl2pPr>
            <a:lvl3pPr marL="1143000" indent="-228600">
              <a:defRPr sz="2400">
                <a:solidFill>
                  <a:srgbClr val="C1CEFF"/>
                </a:solidFill>
                <a:latin typeface="Times" panose="02020603050405020304" pitchFamily="18" charset="0"/>
              </a:defRPr>
            </a:lvl3pPr>
            <a:lvl4pPr marL="1600200" indent="-228600">
              <a:defRPr sz="2400">
                <a:solidFill>
                  <a:srgbClr val="C1CEFF"/>
                </a:solidFill>
                <a:latin typeface="Times" panose="02020603050405020304" pitchFamily="18" charset="0"/>
              </a:defRPr>
            </a:lvl4pPr>
            <a:lvl5pPr marL="2057400" indent="-228600">
              <a:defRPr sz="2400">
                <a:solidFill>
                  <a:srgbClr val="C1CEFF"/>
                </a:solidFill>
                <a:latin typeface="Times" panose="02020603050405020304" pitchFamily="18" charset="0"/>
              </a:defRPr>
            </a:lvl5pPr>
            <a:lvl6pPr marL="2514600" indent="-228600" eaLnBrk="0" fontAlgn="base" hangingPunct="0">
              <a:spcBef>
                <a:spcPct val="0"/>
              </a:spcBef>
              <a:spcAft>
                <a:spcPct val="0"/>
              </a:spcAft>
              <a:defRPr sz="2400">
                <a:solidFill>
                  <a:srgbClr val="C1CEFF"/>
                </a:solidFill>
                <a:latin typeface="Times" panose="02020603050405020304" pitchFamily="18" charset="0"/>
              </a:defRPr>
            </a:lvl6pPr>
            <a:lvl7pPr marL="2971800" indent="-228600" eaLnBrk="0" fontAlgn="base" hangingPunct="0">
              <a:spcBef>
                <a:spcPct val="0"/>
              </a:spcBef>
              <a:spcAft>
                <a:spcPct val="0"/>
              </a:spcAft>
              <a:defRPr sz="2400">
                <a:solidFill>
                  <a:srgbClr val="C1CEFF"/>
                </a:solidFill>
                <a:latin typeface="Times" panose="02020603050405020304" pitchFamily="18" charset="0"/>
              </a:defRPr>
            </a:lvl7pPr>
            <a:lvl8pPr marL="3429000" indent="-228600" eaLnBrk="0" fontAlgn="base" hangingPunct="0">
              <a:spcBef>
                <a:spcPct val="0"/>
              </a:spcBef>
              <a:spcAft>
                <a:spcPct val="0"/>
              </a:spcAft>
              <a:defRPr sz="2400">
                <a:solidFill>
                  <a:srgbClr val="C1CEFF"/>
                </a:solidFill>
                <a:latin typeface="Times" panose="02020603050405020304" pitchFamily="18" charset="0"/>
              </a:defRPr>
            </a:lvl8pPr>
            <a:lvl9pPr marL="3886200" indent="-228600" eaLnBrk="0" fontAlgn="base" hangingPunct="0">
              <a:spcBef>
                <a:spcPct val="0"/>
              </a:spcBef>
              <a:spcAft>
                <a:spcPct val="0"/>
              </a:spcAft>
              <a:defRPr sz="2400">
                <a:solidFill>
                  <a:srgbClr val="C1CEFF"/>
                </a:solidFill>
                <a:latin typeface="Times" panose="02020603050405020304" pitchFamily="18" charset="0"/>
              </a:defRPr>
            </a:lvl9pPr>
          </a:lstStyle>
          <a:p>
            <a:pPr algn="ctr"/>
            <a:endParaRPr lang="en-US" altLang="en-US"/>
          </a:p>
        </p:txBody>
      </p:sp>
      <p:sp>
        <p:nvSpPr>
          <p:cNvPr id="155" name="Text Placeholder 1">
            <a:extLst>
              <a:ext uri="{FF2B5EF4-FFF2-40B4-BE49-F238E27FC236}">
                <a16:creationId xmlns:a16="http://schemas.microsoft.com/office/drawing/2014/main" id="{E7917E54-3BA5-4CBB-9FC5-BDFBB9795F63}"/>
              </a:ext>
            </a:extLst>
          </p:cNvPr>
          <p:cNvSpPr txBox="1">
            <a:spLocks/>
          </p:cNvSpPr>
          <p:nvPr/>
        </p:nvSpPr>
        <p:spPr>
          <a:xfrm>
            <a:off x="2115576" y="6301829"/>
            <a:ext cx="7934502" cy="820217"/>
          </a:xfrm>
          <a:prstGeom prst="rect">
            <a:avLst/>
          </a:prstGeom>
        </p:spPr>
        <p:txBody>
          <a:bodyPr/>
          <a:lstStyle>
            <a:lvl1pPr marL="285750" indent="-285750" algn="l" rtl="0" eaLnBrk="0" fontAlgn="base" hangingPunct="0">
              <a:lnSpc>
                <a:spcPct val="90000"/>
              </a:lnSpc>
              <a:spcBef>
                <a:spcPct val="30000"/>
              </a:spcBef>
              <a:spcAft>
                <a:spcPct val="0"/>
              </a:spcAft>
              <a:buSzPct val="100000"/>
              <a:buChar char="•"/>
              <a:defRPr sz="2400" b="0">
                <a:solidFill>
                  <a:schemeClr val="accent5"/>
                </a:solidFill>
                <a:latin typeface="Helvetica Neue"/>
                <a:ea typeface="+mn-ea"/>
                <a:cs typeface="+mn-cs"/>
              </a:defRPr>
            </a:lvl1pPr>
            <a:lvl2pPr marL="6858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2pPr>
            <a:lvl3pPr marL="11430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3pPr>
            <a:lvl4pPr marL="15430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4pPr>
            <a:lvl5pPr marL="20002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a:lstStyle>
          <a:p>
            <a:pPr marL="0" indent="0" algn="ctr" defTabSz="914400">
              <a:lnSpc>
                <a:spcPct val="100000"/>
              </a:lnSpc>
              <a:spcBef>
                <a:spcPts val="1200"/>
              </a:spcBef>
              <a:buNone/>
            </a:pPr>
            <a:r>
              <a:rPr lang="en-US" sz="2800" b="1" dirty="0">
                <a:solidFill>
                  <a:srgbClr val="FF0000"/>
                </a:solidFill>
              </a:rPr>
              <a:t>Direct conversion with semiconductors </a:t>
            </a:r>
            <a:r>
              <a:rPr lang="en-US" sz="2800" b="1" dirty="0" err="1">
                <a:solidFill>
                  <a:srgbClr val="FF0000"/>
                </a:solidFill>
              </a:rPr>
              <a:t>CdZnTe</a:t>
            </a:r>
            <a:r>
              <a:rPr lang="en-US" sz="2800" b="1" dirty="0">
                <a:solidFill>
                  <a:srgbClr val="FF0000"/>
                </a:solidFill>
              </a:rPr>
              <a:t> detectors</a:t>
            </a:r>
            <a:endParaRPr lang="en-US" sz="2800" b="1" dirty="0">
              <a:solidFill>
                <a:srgbClr val="FF0000"/>
              </a:solidFill>
              <a:sym typeface="Wingdings" panose="05000000000000000000" pitchFamily="2" charset="2"/>
            </a:endParaRPr>
          </a:p>
          <a:p>
            <a:pPr marL="0" indent="0" defTabSz="914400">
              <a:buNone/>
            </a:pPr>
            <a:endParaRPr lang="en-US" sz="2800" dirty="0">
              <a:solidFill>
                <a:srgbClr val="FFFF00"/>
              </a:solidFill>
            </a:endParaRPr>
          </a:p>
        </p:txBody>
      </p:sp>
    </p:spTree>
    <p:extLst>
      <p:ext uri="{BB962C8B-B14F-4D97-AF65-F5344CB8AC3E}">
        <p14:creationId xmlns:p14="http://schemas.microsoft.com/office/powerpoint/2010/main" val="6204878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1"/>
                                        </p:tgtEl>
                                      </p:cBhvr>
                                    </p:animEffect>
                                    <p:set>
                                      <p:cBhvr>
                                        <p:cTn id="7" dur="1" fill="hold">
                                          <p:stCondLst>
                                            <p:cond delay="499"/>
                                          </p:stCondLst>
                                        </p:cTn>
                                        <p:tgtEl>
                                          <p:spTgt spid="151"/>
                                        </p:tgtEl>
                                        <p:attrNameLst>
                                          <p:attrName>style.visibility</p:attrName>
                                        </p:attrNameLst>
                                      </p:cBhvr>
                                      <p:to>
                                        <p:strVal val="hidden"/>
                                      </p:to>
                                    </p:set>
                                  </p:childTnLst>
                                </p:cTn>
                              </p:par>
                              <p:par>
                                <p:cTn id="8" presetID="10" presetClass="entr" presetSubtype="0" fill="hold" grpId="2"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fade">
                                      <p:cBhvr>
                                        <p:cTn id="10" dur="500"/>
                                        <p:tgtEl>
                                          <p:spTgt spid="154"/>
                                        </p:tgtEl>
                                      </p:cBhvr>
                                    </p:animEffect>
                                  </p:childTnLst>
                                </p:cTn>
                              </p:par>
                              <p:par>
                                <p:cTn id="11" presetID="10" presetClass="exit" presetSubtype="0" fill="hold" nodeType="withEffect">
                                  <p:stCondLst>
                                    <p:cond delay="0"/>
                                  </p:stCondLst>
                                  <p:childTnLst>
                                    <p:animEffect transition="out" filter="fade">
                                      <p:cBhvr>
                                        <p:cTn id="12" dur="500"/>
                                        <p:tgtEl>
                                          <p:spTgt spid="93"/>
                                        </p:tgtEl>
                                      </p:cBhvr>
                                    </p:animEffect>
                                    <p:set>
                                      <p:cBhvr>
                                        <p:cTn id="13" dur="1" fill="hold">
                                          <p:stCondLst>
                                            <p:cond delay="499"/>
                                          </p:stCondLst>
                                        </p:cTn>
                                        <p:tgtEl>
                                          <p:spTgt spid="93"/>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nodeType="afterEffect">
                                  <p:stCondLst>
                                    <p:cond delay="100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par>
                                <p:cTn id="18" presetID="10" presetClass="exit" presetSubtype="0" fill="hold" grpId="3" nodeType="withEffect">
                                  <p:stCondLst>
                                    <p:cond delay="1000"/>
                                  </p:stCondLst>
                                  <p:childTnLst>
                                    <p:animEffect transition="out" filter="fade">
                                      <p:cBhvr>
                                        <p:cTn id="19" dur="500"/>
                                        <p:tgtEl>
                                          <p:spTgt spid="154"/>
                                        </p:tgtEl>
                                      </p:cBhvr>
                                    </p:animEffect>
                                    <p:set>
                                      <p:cBhvr>
                                        <p:cTn id="20" dur="1" fill="hold">
                                          <p:stCondLst>
                                            <p:cond delay="499"/>
                                          </p:stCondLst>
                                        </p:cTn>
                                        <p:tgtEl>
                                          <p:spTgt spid="1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7"/>
                                        </p:tgtEl>
                                        <p:attrNameLst>
                                          <p:attrName>style.visibility</p:attrName>
                                        </p:attrNameLst>
                                      </p:cBhvr>
                                      <p:to>
                                        <p:strVal val="visible"/>
                                      </p:to>
                                    </p:set>
                                    <p:animEffect transition="in" filter="fade">
                                      <p:cBhvr>
                                        <p:cTn id="25" dur="500"/>
                                        <p:tgtEl>
                                          <p:spTgt spid="157"/>
                                        </p:tgtEl>
                                      </p:cBhvr>
                                    </p:animEffect>
                                  </p:childTnLst>
                                </p:cTn>
                              </p:par>
                              <p:par>
                                <p:cTn id="26" presetID="10" presetClass="entr" presetSubtype="0" fill="hold" grpId="3" nodeType="withEffect">
                                  <p:stCondLst>
                                    <p:cond delay="0"/>
                                  </p:stCondLst>
                                  <p:childTnLst>
                                    <p:set>
                                      <p:cBhvr>
                                        <p:cTn id="27" dur="1" fill="hold">
                                          <p:stCondLst>
                                            <p:cond delay="0"/>
                                          </p:stCondLst>
                                        </p:cTn>
                                        <p:tgtEl>
                                          <p:spTgt spid="155"/>
                                        </p:tgtEl>
                                        <p:attrNameLst>
                                          <p:attrName>style.visibility</p:attrName>
                                        </p:attrNameLst>
                                      </p:cBhvr>
                                      <p:to>
                                        <p:strVal val="visible"/>
                                      </p:to>
                                    </p:set>
                                    <p:animEffect transition="in" filter="fade">
                                      <p:cBhvr>
                                        <p:cTn id="28" dur="500"/>
                                        <p:tgtEl>
                                          <p:spTgt spid="15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55"/>
                                        </p:tgtEl>
                                        <p:attrNameLst>
                                          <p:attrName>style.visibility</p:attrName>
                                        </p:attrNameLst>
                                      </p:cBhvr>
                                      <p:to>
                                        <p:strVal val="visible"/>
                                      </p:to>
                                    </p:set>
                                    <p:animEffect transition="in" filter="fade">
                                      <p:cBhvr>
                                        <p:cTn id="31" dur="500"/>
                                        <p:tgtEl>
                                          <p:spTgt spid="155"/>
                                        </p:tgtEl>
                                      </p:cBhvr>
                                    </p:animEffect>
                                  </p:childTnLst>
                                </p:cTn>
                              </p:par>
                              <p:par>
                                <p:cTn id="32" presetID="10" presetClass="exit" presetSubtype="0" fill="hold" grpId="0" nodeType="withEffect">
                                  <p:stCondLst>
                                    <p:cond delay="0"/>
                                  </p:stCondLst>
                                  <p:childTnLst>
                                    <p:animEffect transition="out" filter="fade">
                                      <p:cBhvr>
                                        <p:cTn id="33" dur="500"/>
                                        <p:tgtEl>
                                          <p:spTgt spid="152"/>
                                        </p:tgtEl>
                                      </p:cBhvr>
                                    </p:animEffect>
                                    <p:set>
                                      <p:cBhvr>
                                        <p:cTn id="34" dur="1" fill="hold">
                                          <p:stCondLst>
                                            <p:cond delay="499"/>
                                          </p:stCondLst>
                                        </p:cTn>
                                        <p:tgtEl>
                                          <p:spTgt spid="1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2" grpId="0"/>
      <p:bldP spid="154" grpId="2"/>
      <p:bldP spid="154" grpId="3"/>
      <p:bldP spid="157" grpId="0" animBg="1"/>
      <p:bldP spid="155" grpId="1"/>
      <p:bldP spid="155" grpId="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09901E-FBBF-4E5A-9BC9-42D8C2979FD1}"/>
              </a:ext>
            </a:extLst>
          </p:cNvPr>
          <p:cNvSpPr>
            <a:spLocks noGrp="1"/>
          </p:cNvSpPr>
          <p:nvPr>
            <p:ph type="title"/>
          </p:nvPr>
        </p:nvSpPr>
        <p:spPr/>
        <p:txBody>
          <a:bodyPr/>
          <a:lstStyle/>
          <a:p>
            <a:r>
              <a:rPr lang="en-US" dirty="0"/>
              <a:t>High-sensitivity SPECT</a:t>
            </a:r>
          </a:p>
        </p:txBody>
      </p:sp>
      <p:pic>
        <p:nvPicPr>
          <p:cNvPr id="5" name="Picture 4" descr="A picture containing text, stationary, pencil&#10;&#10;Description automatically generated">
            <a:extLst>
              <a:ext uri="{FF2B5EF4-FFF2-40B4-BE49-F238E27FC236}">
                <a16:creationId xmlns:a16="http://schemas.microsoft.com/office/drawing/2014/main" id="{D9842F3E-76D6-4737-8C58-2072983D00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9700" y="3075156"/>
            <a:ext cx="6167129" cy="4526168"/>
          </a:xfrm>
          <a:prstGeom prst="rect">
            <a:avLst/>
          </a:prstGeom>
        </p:spPr>
      </p:pic>
      <p:sp>
        <p:nvSpPr>
          <p:cNvPr id="7" name="TextBox 6">
            <a:extLst>
              <a:ext uri="{FF2B5EF4-FFF2-40B4-BE49-F238E27FC236}">
                <a16:creationId xmlns:a16="http://schemas.microsoft.com/office/drawing/2014/main" id="{89D4A436-A551-47FD-BC4E-55095282F852}"/>
              </a:ext>
            </a:extLst>
          </p:cNvPr>
          <p:cNvSpPr txBox="1"/>
          <p:nvPr/>
        </p:nvSpPr>
        <p:spPr>
          <a:xfrm>
            <a:off x="564146" y="8031658"/>
            <a:ext cx="7935144" cy="1015663"/>
          </a:xfrm>
          <a:prstGeom prst="rect">
            <a:avLst/>
          </a:prstGeom>
          <a:noFill/>
        </p:spPr>
        <p:txBody>
          <a:bodyPr wrap="square">
            <a:spAutoFit/>
          </a:bodyPr>
          <a:lstStyle/>
          <a:p>
            <a:r>
              <a:rPr lang="en-US" sz="2000" dirty="0" err="1">
                <a:solidFill>
                  <a:schemeClr val="accent5"/>
                </a:solidFill>
                <a:latin typeface="Helvetica Neue"/>
                <a:ea typeface="+mn-ea"/>
                <a:cs typeface="+mn-cs"/>
              </a:rPr>
              <a:t>Caravaca</a:t>
            </a:r>
            <a:r>
              <a:rPr lang="en-US" sz="2000" dirty="0">
                <a:solidFill>
                  <a:schemeClr val="accent5"/>
                </a:solidFill>
                <a:latin typeface="Helvetica Neue"/>
                <a:ea typeface="+mn-ea"/>
                <a:cs typeface="+mn-cs"/>
              </a:rPr>
              <a:t> J, et al. Compton and proximity imaging of </a:t>
            </a:r>
            <a:r>
              <a:rPr lang="en-US" sz="2000" baseline="30000" dirty="0">
                <a:solidFill>
                  <a:schemeClr val="accent5"/>
                </a:solidFill>
                <a:latin typeface="Helvetica Neue"/>
                <a:ea typeface="+mn-ea"/>
                <a:cs typeface="+mn-cs"/>
              </a:rPr>
              <a:t>225</a:t>
            </a:r>
            <a:r>
              <a:rPr lang="en-US" sz="2000" dirty="0">
                <a:solidFill>
                  <a:schemeClr val="accent5"/>
                </a:solidFill>
                <a:latin typeface="Helvetica Neue"/>
                <a:ea typeface="+mn-ea"/>
                <a:cs typeface="+mn-cs"/>
              </a:rPr>
              <a:t>Ac in vivo with a CZT gamma camera: a proof of principle with simulations. IEEE TRPMS. 2022    R01 EB026331</a:t>
            </a:r>
          </a:p>
        </p:txBody>
      </p:sp>
      <p:sp>
        <p:nvSpPr>
          <p:cNvPr id="10" name="TextBox 9">
            <a:extLst>
              <a:ext uri="{FF2B5EF4-FFF2-40B4-BE49-F238E27FC236}">
                <a16:creationId xmlns:a16="http://schemas.microsoft.com/office/drawing/2014/main" id="{4E3995D8-5ACB-404B-9A55-2CC0237CD1CF}"/>
              </a:ext>
            </a:extLst>
          </p:cNvPr>
          <p:cNvSpPr txBox="1"/>
          <p:nvPr/>
        </p:nvSpPr>
        <p:spPr>
          <a:xfrm>
            <a:off x="1125614" y="2326043"/>
            <a:ext cx="6888407" cy="707886"/>
          </a:xfrm>
          <a:prstGeom prst="rect">
            <a:avLst/>
          </a:prstGeom>
          <a:noFill/>
        </p:spPr>
        <p:txBody>
          <a:bodyPr wrap="square" rtlCol="0">
            <a:spAutoFit/>
          </a:bodyPr>
          <a:lstStyle/>
          <a:p>
            <a:r>
              <a:rPr kumimoji="0" lang="en-US" sz="4000" b="1" i="0" u="none" strike="noStrike" kern="0" cap="none" spc="0" normalizeH="0" baseline="0" noProof="0" dirty="0">
                <a:ln>
                  <a:noFill/>
                </a:ln>
                <a:solidFill>
                  <a:srgbClr val="B7C6FE"/>
                </a:solidFill>
                <a:effectLst/>
                <a:uLnTx/>
                <a:uFillTx/>
                <a:latin typeface="Helvetica Neue"/>
                <a:ea typeface="+mj-ea"/>
                <a:cs typeface="+mj-cs"/>
              </a:rPr>
              <a:t>Compton imaging</a:t>
            </a:r>
            <a:endParaRPr lang="en-US" sz="3200" dirty="0"/>
          </a:p>
        </p:txBody>
      </p:sp>
      <p:sp>
        <p:nvSpPr>
          <p:cNvPr id="11" name="TextBox 10">
            <a:extLst>
              <a:ext uri="{FF2B5EF4-FFF2-40B4-BE49-F238E27FC236}">
                <a16:creationId xmlns:a16="http://schemas.microsoft.com/office/drawing/2014/main" id="{72932157-0B1C-4245-BA85-C6958DA9E3FE}"/>
              </a:ext>
            </a:extLst>
          </p:cNvPr>
          <p:cNvSpPr txBox="1"/>
          <p:nvPr/>
        </p:nvSpPr>
        <p:spPr>
          <a:xfrm>
            <a:off x="10307717" y="2326043"/>
            <a:ext cx="5622848" cy="707886"/>
          </a:xfrm>
          <a:prstGeom prst="rect">
            <a:avLst/>
          </a:prstGeom>
          <a:noFill/>
        </p:spPr>
        <p:txBody>
          <a:bodyPr wrap="square" rtlCol="0">
            <a:spAutoFit/>
          </a:bodyPr>
          <a:lstStyle/>
          <a:p>
            <a:r>
              <a:rPr kumimoji="0" lang="en-US" sz="4000" b="1" i="0" u="none" strike="noStrike" kern="0" cap="none" spc="0" normalizeH="0" baseline="0" noProof="0" dirty="0">
                <a:ln>
                  <a:noFill/>
                </a:ln>
                <a:solidFill>
                  <a:srgbClr val="B7C6FE"/>
                </a:solidFill>
                <a:effectLst/>
                <a:uLnTx/>
                <a:uFillTx/>
                <a:latin typeface="Helvetica Neue"/>
                <a:ea typeface="+mj-ea"/>
                <a:cs typeface="+mj-cs"/>
              </a:rPr>
              <a:t>Alpha SPECT mini</a:t>
            </a:r>
            <a:endParaRPr lang="en-US" sz="3200" dirty="0"/>
          </a:p>
        </p:txBody>
      </p:sp>
      <p:sp>
        <p:nvSpPr>
          <p:cNvPr id="12" name="TextBox 11">
            <a:extLst>
              <a:ext uri="{FF2B5EF4-FFF2-40B4-BE49-F238E27FC236}">
                <a16:creationId xmlns:a16="http://schemas.microsoft.com/office/drawing/2014/main" id="{F4EA10E4-C8A1-4981-BE13-55FBD26FE891}"/>
              </a:ext>
            </a:extLst>
          </p:cNvPr>
          <p:cNvSpPr txBox="1"/>
          <p:nvPr/>
        </p:nvSpPr>
        <p:spPr>
          <a:xfrm>
            <a:off x="9129687" y="8031658"/>
            <a:ext cx="7935143" cy="1015663"/>
          </a:xfrm>
          <a:prstGeom prst="rect">
            <a:avLst/>
          </a:prstGeom>
          <a:noFill/>
        </p:spPr>
        <p:txBody>
          <a:bodyPr wrap="square" rtlCol="0">
            <a:spAutoFit/>
          </a:bodyPr>
          <a:lstStyle/>
          <a:p>
            <a:r>
              <a:rPr lang="en-US" sz="2000" dirty="0">
                <a:solidFill>
                  <a:schemeClr val="accent5"/>
                </a:solidFill>
                <a:latin typeface="Helvetica Neue"/>
                <a:ea typeface="+mn-ea"/>
                <a:cs typeface="+mn-cs"/>
              </a:rPr>
              <a:t>L.  Cai et al. An Ultrahigh Energy Resolution SPECT System for Quantitative Hyperspectral Imaging of Targeted Alpha Therapy.</a:t>
            </a:r>
          </a:p>
          <a:p>
            <a:r>
              <a:rPr lang="en-US" sz="2000" dirty="0">
                <a:solidFill>
                  <a:schemeClr val="accent5"/>
                </a:solidFill>
                <a:latin typeface="Helvetica Neue"/>
                <a:ea typeface="+mn-ea"/>
                <a:cs typeface="+mn-cs"/>
              </a:rPr>
              <a:t>JNM June 2022, 63 (supplement 2) 3305; </a:t>
            </a:r>
          </a:p>
        </p:txBody>
      </p:sp>
      <p:pic>
        <p:nvPicPr>
          <p:cNvPr id="14" name="Picture 13" descr="Diagram&#10;&#10;Description automatically generated with low confidence">
            <a:extLst>
              <a:ext uri="{FF2B5EF4-FFF2-40B4-BE49-F238E27FC236}">
                <a16:creationId xmlns:a16="http://schemas.microsoft.com/office/drawing/2014/main" id="{893C7A0F-9822-4B4B-8324-F9DBFB2EF6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307716" y="3023021"/>
            <a:ext cx="5250627" cy="4635079"/>
          </a:xfrm>
          <a:prstGeom prst="rect">
            <a:avLst/>
          </a:prstGeom>
        </p:spPr>
      </p:pic>
    </p:spTree>
    <p:extLst>
      <p:ext uri="{BB962C8B-B14F-4D97-AF65-F5344CB8AC3E}">
        <p14:creationId xmlns:p14="http://schemas.microsoft.com/office/powerpoint/2010/main" val="202730317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B8A15A-E1DC-4F09-AB83-EA016F5126C5}"/>
              </a:ext>
            </a:extLst>
          </p:cNvPr>
          <p:cNvSpPr>
            <a:spLocks noGrp="1"/>
          </p:cNvSpPr>
          <p:nvPr>
            <p:ph type="title"/>
          </p:nvPr>
        </p:nvSpPr>
        <p:spPr/>
        <p:txBody>
          <a:bodyPr/>
          <a:lstStyle/>
          <a:p>
            <a:r>
              <a:rPr lang="en-US" dirty="0"/>
              <a:t>Targeted Alpha therapy imaging (Ac-225)</a:t>
            </a:r>
          </a:p>
        </p:txBody>
      </p:sp>
      <p:sp>
        <p:nvSpPr>
          <p:cNvPr id="4" name="TextBox 3">
            <a:extLst>
              <a:ext uri="{FF2B5EF4-FFF2-40B4-BE49-F238E27FC236}">
                <a16:creationId xmlns:a16="http://schemas.microsoft.com/office/drawing/2014/main" id="{B79CCC55-D5AB-4BE3-8C49-32CCF81DE404}"/>
              </a:ext>
            </a:extLst>
          </p:cNvPr>
          <p:cNvSpPr txBox="1"/>
          <p:nvPr/>
        </p:nvSpPr>
        <p:spPr>
          <a:xfrm>
            <a:off x="3083442" y="1992101"/>
            <a:ext cx="13354487" cy="707886"/>
          </a:xfrm>
          <a:prstGeom prst="rect">
            <a:avLst/>
          </a:prstGeom>
          <a:noFill/>
        </p:spPr>
        <p:txBody>
          <a:bodyPr wrap="square" rtlCol="0">
            <a:spAutoFit/>
          </a:bodyPr>
          <a:lstStyle/>
          <a:p>
            <a:r>
              <a:rPr kumimoji="0" lang="en-US" sz="4000" b="1" i="0" u="none" strike="noStrike" kern="0" cap="none" spc="0" normalizeH="0" baseline="0" noProof="0" dirty="0">
                <a:ln>
                  <a:noFill/>
                </a:ln>
                <a:solidFill>
                  <a:srgbClr val="B7C6FE"/>
                </a:solidFill>
                <a:effectLst/>
                <a:uLnTx/>
                <a:uFillTx/>
                <a:latin typeface="Helvetica Neue"/>
                <a:ea typeface="+mj-ea"/>
                <a:cs typeface="+mj-cs"/>
              </a:rPr>
              <a:t>Dual modality imager Coded aperture + Compton</a:t>
            </a:r>
            <a:endParaRPr lang="en-US" sz="3200" dirty="0"/>
          </a:p>
        </p:txBody>
      </p:sp>
      <p:pic>
        <p:nvPicPr>
          <p:cNvPr id="7" name="Picture 6" descr="Diagram&#10;&#10;Description automatically generated">
            <a:extLst>
              <a:ext uri="{FF2B5EF4-FFF2-40B4-BE49-F238E27FC236}">
                <a16:creationId xmlns:a16="http://schemas.microsoft.com/office/drawing/2014/main" id="{D2AB4EA3-D208-48C1-8A99-F6EC0658B9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846" y="2705100"/>
            <a:ext cx="3734905" cy="5301051"/>
          </a:xfrm>
          <a:prstGeom prst="rect">
            <a:avLst/>
          </a:prstGeom>
        </p:spPr>
      </p:pic>
      <p:sp>
        <p:nvSpPr>
          <p:cNvPr id="16" name="Elipse 15">
            <a:extLst>
              <a:ext uri="{FF2B5EF4-FFF2-40B4-BE49-F238E27FC236}">
                <a16:creationId xmlns:a16="http://schemas.microsoft.com/office/drawing/2014/main" id="{C9C47EEB-D575-457B-9BF7-A86192E2D8BF}"/>
              </a:ext>
            </a:extLst>
          </p:cNvPr>
          <p:cNvSpPr>
            <a:spLocks noChangeAspect="1"/>
          </p:cNvSpPr>
          <p:nvPr/>
        </p:nvSpPr>
        <p:spPr>
          <a:xfrm>
            <a:off x="1167240" y="3829635"/>
            <a:ext cx="914400" cy="914400"/>
          </a:xfrm>
          <a:prstGeom prst="ellipse">
            <a:avLst/>
          </a:prstGeom>
          <a:solidFill>
            <a:srgbClr val="FF0066">
              <a:alpha val="5000"/>
            </a:srgbClr>
          </a:solidFill>
          <a:ln w="92075">
            <a:solidFill>
              <a:srgbClr val="FF0066"/>
            </a:solidFill>
          </a:ln>
        </p:spPr>
        <p:txBody>
          <a:bodyPr wrap="square" rtlCol="0" anchor="ctr" anchorCtr="1">
            <a:spAutoFit/>
          </a:bodyPr>
          <a:lstStyle/>
          <a:p>
            <a:pPr algn="just">
              <a:defRPr sz="1400" dirty="0" smtClean="0">
                <a:solidFill>
                  <a:schemeClr val="accent5"/>
                </a:solidFill>
                <a:latin typeface="Helvetica Neue"/>
              </a:defRPr>
            </a:pPr>
            <a:endParaRPr lang="en-US" sz="1400" dirty="0">
              <a:solidFill>
                <a:srgbClr val="FF0066"/>
              </a:solidFill>
              <a:latin typeface="Helvetica Neue"/>
            </a:endParaRPr>
          </a:p>
        </p:txBody>
      </p:sp>
      <p:sp>
        <p:nvSpPr>
          <p:cNvPr id="17" name="Elipse 15">
            <a:extLst>
              <a:ext uri="{FF2B5EF4-FFF2-40B4-BE49-F238E27FC236}">
                <a16:creationId xmlns:a16="http://schemas.microsoft.com/office/drawing/2014/main" id="{3D11F943-9C6E-4F12-8A47-521F58EC962A}"/>
              </a:ext>
            </a:extLst>
          </p:cNvPr>
          <p:cNvSpPr>
            <a:spLocks noChangeAspect="1"/>
          </p:cNvSpPr>
          <p:nvPr/>
        </p:nvSpPr>
        <p:spPr>
          <a:xfrm>
            <a:off x="1078898" y="6100338"/>
            <a:ext cx="914400" cy="914400"/>
          </a:xfrm>
          <a:prstGeom prst="ellipse">
            <a:avLst/>
          </a:prstGeom>
          <a:solidFill>
            <a:srgbClr val="FF0066">
              <a:alpha val="5000"/>
            </a:srgbClr>
          </a:solidFill>
          <a:ln w="92075">
            <a:solidFill>
              <a:srgbClr val="FF0066"/>
            </a:solidFill>
          </a:ln>
        </p:spPr>
        <p:txBody>
          <a:bodyPr wrap="square" rtlCol="0" anchor="ctr" anchorCtr="1">
            <a:spAutoFit/>
          </a:bodyPr>
          <a:lstStyle/>
          <a:p>
            <a:pPr algn="just">
              <a:defRPr sz="1400" dirty="0" smtClean="0">
                <a:solidFill>
                  <a:schemeClr val="accent5"/>
                </a:solidFill>
                <a:latin typeface="Helvetica Neue"/>
              </a:defRPr>
            </a:pPr>
            <a:endParaRPr lang="en-US" sz="1400" dirty="0">
              <a:solidFill>
                <a:srgbClr val="FF0066"/>
              </a:solidFill>
              <a:latin typeface="Helvetica Neue"/>
            </a:endParaRPr>
          </a:p>
        </p:txBody>
      </p:sp>
      <p:sp>
        <p:nvSpPr>
          <p:cNvPr id="18" name="TextBox 17">
            <a:extLst>
              <a:ext uri="{FF2B5EF4-FFF2-40B4-BE49-F238E27FC236}">
                <a16:creationId xmlns:a16="http://schemas.microsoft.com/office/drawing/2014/main" id="{E8021EF0-6989-4CE9-B99D-2E75AF0769A4}"/>
              </a:ext>
            </a:extLst>
          </p:cNvPr>
          <p:cNvSpPr txBox="1"/>
          <p:nvPr/>
        </p:nvSpPr>
        <p:spPr>
          <a:xfrm>
            <a:off x="4783702" y="8334773"/>
            <a:ext cx="11121506" cy="1015663"/>
          </a:xfrm>
          <a:prstGeom prst="rect">
            <a:avLst/>
          </a:prstGeom>
          <a:noFill/>
        </p:spPr>
        <p:txBody>
          <a:bodyPr wrap="square">
            <a:spAutoFit/>
          </a:bodyPr>
          <a:lstStyle/>
          <a:p>
            <a:pPr algn="l"/>
            <a:r>
              <a:rPr lang="en-US" sz="2000" dirty="0">
                <a:solidFill>
                  <a:srgbClr val="B7C6FE"/>
                </a:solidFill>
                <a:latin typeface="Helvetica Neue"/>
                <a:ea typeface="+mj-ea"/>
                <a:cs typeface="+mj-cs"/>
              </a:rPr>
              <a:t>E. A. Frame et al.. Coded Aperture and Compton Imaging for the Development of Targeted Alpha-Particle Therapy. </a:t>
            </a:r>
            <a:r>
              <a:rPr lang="en-US" sz="2000" dirty="0" err="1">
                <a:solidFill>
                  <a:srgbClr val="B7C6FE"/>
                </a:solidFill>
                <a:latin typeface="Helvetica Neue"/>
                <a:ea typeface="+mj-ea"/>
                <a:cs typeface="+mj-cs"/>
              </a:rPr>
              <a:t>arXiv</a:t>
            </a:r>
            <a:r>
              <a:rPr lang="en-US" sz="2000" dirty="0">
                <a:solidFill>
                  <a:srgbClr val="B7C6FE"/>
                </a:solidFill>
                <a:latin typeface="Helvetica Neue"/>
                <a:ea typeface="+mj-ea"/>
                <a:cs typeface="+mj-cs"/>
              </a:rPr>
              <a:t> preprint arXiv:2212.07631 2022     DE-NA0003180</a:t>
            </a:r>
          </a:p>
          <a:p>
            <a:pPr marR="0"/>
            <a:endParaRPr lang="en-US" sz="2000" dirty="0">
              <a:latin typeface="Segoe UI" panose="020B0502040204020203" pitchFamily="34" charset="0"/>
            </a:endParaRPr>
          </a:p>
        </p:txBody>
      </p:sp>
      <p:sp>
        <p:nvSpPr>
          <p:cNvPr id="19" name="TextBox 18">
            <a:extLst>
              <a:ext uri="{FF2B5EF4-FFF2-40B4-BE49-F238E27FC236}">
                <a16:creationId xmlns:a16="http://schemas.microsoft.com/office/drawing/2014/main" id="{E003FBEB-4F41-474E-BADA-D930C1364CA5}"/>
              </a:ext>
            </a:extLst>
          </p:cNvPr>
          <p:cNvSpPr txBox="1"/>
          <p:nvPr/>
        </p:nvSpPr>
        <p:spPr>
          <a:xfrm>
            <a:off x="2281002" y="3450417"/>
            <a:ext cx="5242286" cy="1323439"/>
          </a:xfrm>
          <a:prstGeom prst="rect">
            <a:avLst/>
          </a:prstGeom>
          <a:noFill/>
        </p:spPr>
        <p:txBody>
          <a:bodyPr wrap="square" rtlCol="0">
            <a:spAutoFit/>
          </a:bodyPr>
          <a:lstStyle/>
          <a:p>
            <a:pPr algn="l"/>
            <a:r>
              <a:rPr lang="el-GR" sz="4000" b="1" dirty="0">
                <a:solidFill>
                  <a:srgbClr val="FF0066"/>
                </a:solidFill>
                <a:latin typeface="Times New Roman" panose="02020603050405020304" pitchFamily="18" charset="0"/>
                <a:ea typeface="+mj-ea"/>
                <a:cs typeface="Times New Roman" panose="02020603050405020304" pitchFamily="18" charset="0"/>
              </a:rPr>
              <a:t>γ</a:t>
            </a:r>
            <a:r>
              <a:rPr lang="en-US" sz="4000" b="1" dirty="0">
                <a:solidFill>
                  <a:srgbClr val="FF0066"/>
                </a:solidFill>
                <a:latin typeface="Times New Roman" panose="02020603050405020304" pitchFamily="18" charset="0"/>
                <a:ea typeface="+mj-ea"/>
                <a:cs typeface="Times New Roman" panose="02020603050405020304" pitchFamily="18" charset="0"/>
              </a:rPr>
              <a:t> </a:t>
            </a:r>
            <a:r>
              <a:rPr kumimoji="0" lang="en-US" sz="4000" b="1" i="0" u="none" strike="noStrike" kern="0" cap="none" spc="0" normalizeH="0" baseline="0" noProof="0" dirty="0">
                <a:ln>
                  <a:noFill/>
                </a:ln>
                <a:solidFill>
                  <a:srgbClr val="FF0066"/>
                </a:solidFill>
                <a:effectLst/>
                <a:uLnTx/>
                <a:uFillTx/>
                <a:latin typeface="Helvetica Neue"/>
                <a:ea typeface="+mj-ea"/>
                <a:cs typeface="+mj-cs"/>
              </a:rPr>
              <a:t>218 keV </a:t>
            </a:r>
          </a:p>
          <a:p>
            <a:pPr algn="l"/>
            <a:r>
              <a:rPr kumimoji="0" lang="en-US" sz="4000" b="1" i="0" u="none" strike="noStrike" kern="0" cap="none" spc="0" normalizeH="0" baseline="0" noProof="0" dirty="0">
                <a:ln>
                  <a:noFill/>
                </a:ln>
                <a:solidFill>
                  <a:srgbClr val="FF0066"/>
                </a:solidFill>
                <a:effectLst/>
                <a:uLnTx/>
                <a:uFillTx/>
                <a:latin typeface="Helvetica Neue"/>
                <a:ea typeface="+mj-ea"/>
                <a:cs typeface="+mj-cs"/>
                <a:sym typeface="Wingdings" panose="05000000000000000000" pitchFamily="2" charset="2"/>
              </a:rPr>
              <a:t> coded aperture</a:t>
            </a:r>
            <a:endParaRPr lang="en-US" sz="3200" dirty="0">
              <a:solidFill>
                <a:srgbClr val="FF0066"/>
              </a:solidFill>
            </a:endParaRPr>
          </a:p>
        </p:txBody>
      </p:sp>
      <p:grpSp>
        <p:nvGrpSpPr>
          <p:cNvPr id="2" name="Group 1">
            <a:extLst>
              <a:ext uri="{FF2B5EF4-FFF2-40B4-BE49-F238E27FC236}">
                <a16:creationId xmlns:a16="http://schemas.microsoft.com/office/drawing/2014/main" id="{51783243-CB2A-4381-8A45-2B5829761AD4}"/>
              </a:ext>
            </a:extLst>
          </p:cNvPr>
          <p:cNvGrpSpPr/>
          <p:nvPr/>
        </p:nvGrpSpPr>
        <p:grpSpPr>
          <a:xfrm>
            <a:off x="2281002" y="5230875"/>
            <a:ext cx="5242286" cy="1323439"/>
            <a:chOff x="2281002" y="5230875"/>
            <a:chExt cx="5242286" cy="1323439"/>
          </a:xfrm>
        </p:grpSpPr>
        <p:sp>
          <p:nvSpPr>
            <p:cNvPr id="25" name="Rectangle 24">
              <a:extLst>
                <a:ext uri="{FF2B5EF4-FFF2-40B4-BE49-F238E27FC236}">
                  <a16:creationId xmlns:a16="http://schemas.microsoft.com/office/drawing/2014/main" id="{0AF8C139-7098-4199-93AE-C009B8651B82}"/>
                </a:ext>
              </a:extLst>
            </p:cNvPr>
            <p:cNvSpPr/>
            <p:nvPr/>
          </p:nvSpPr>
          <p:spPr bwMode="auto">
            <a:xfrm>
              <a:off x="2281002" y="5355583"/>
              <a:ext cx="1513123" cy="1198731"/>
            </a:xfrm>
            <a:prstGeom prst="rect">
              <a:avLst/>
            </a:prstGeom>
            <a:solidFill>
              <a:schemeClr val="bg1">
                <a:alpha val="68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C1CEFF"/>
                </a:solidFill>
                <a:effectLst/>
                <a:latin typeface="Times" charset="0"/>
              </a:endParaRPr>
            </a:p>
          </p:txBody>
        </p:sp>
        <p:sp>
          <p:nvSpPr>
            <p:cNvPr id="20" name="TextBox 19">
              <a:extLst>
                <a:ext uri="{FF2B5EF4-FFF2-40B4-BE49-F238E27FC236}">
                  <a16:creationId xmlns:a16="http://schemas.microsoft.com/office/drawing/2014/main" id="{C5CC214E-CEAC-454F-9195-4DF5974D20CC}"/>
                </a:ext>
              </a:extLst>
            </p:cNvPr>
            <p:cNvSpPr txBox="1"/>
            <p:nvPr/>
          </p:nvSpPr>
          <p:spPr>
            <a:xfrm>
              <a:off x="2281002" y="5230875"/>
              <a:ext cx="5242286" cy="1323439"/>
            </a:xfrm>
            <a:prstGeom prst="rect">
              <a:avLst/>
            </a:prstGeom>
            <a:noFill/>
          </p:spPr>
          <p:txBody>
            <a:bodyPr wrap="square" rtlCol="0">
              <a:spAutoFit/>
            </a:bodyPr>
            <a:lstStyle/>
            <a:p>
              <a:pPr algn="l"/>
              <a:r>
                <a:rPr lang="el-GR" sz="4000" b="1" dirty="0">
                  <a:solidFill>
                    <a:srgbClr val="FF0066"/>
                  </a:solidFill>
                  <a:latin typeface="Times New Roman" panose="02020603050405020304" pitchFamily="18" charset="0"/>
                  <a:ea typeface="+mj-ea"/>
                  <a:cs typeface="Times New Roman" panose="02020603050405020304" pitchFamily="18" charset="0"/>
                </a:rPr>
                <a:t>γ</a:t>
              </a:r>
              <a:r>
                <a:rPr lang="en-US" sz="4000" b="1" dirty="0">
                  <a:solidFill>
                    <a:srgbClr val="FF0066"/>
                  </a:solidFill>
                  <a:latin typeface="Times New Roman" panose="02020603050405020304" pitchFamily="18" charset="0"/>
                  <a:ea typeface="+mj-ea"/>
                  <a:cs typeface="Times New Roman" panose="02020603050405020304" pitchFamily="18" charset="0"/>
                </a:rPr>
                <a:t> </a:t>
              </a:r>
              <a:r>
                <a:rPr kumimoji="0" lang="en-US" sz="4000" b="1" i="0" u="none" strike="noStrike" kern="0" cap="none" spc="0" normalizeH="0" baseline="0" noProof="0" dirty="0">
                  <a:ln>
                    <a:noFill/>
                  </a:ln>
                  <a:solidFill>
                    <a:srgbClr val="FF0066"/>
                  </a:solidFill>
                  <a:effectLst/>
                  <a:uLnTx/>
                  <a:uFillTx/>
                  <a:latin typeface="Helvetica Neue"/>
                  <a:ea typeface="+mj-ea"/>
                  <a:cs typeface="+mj-cs"/>
                </a:rPr>
                <a:t>440 keV </a:t>
              </a:r>
            </a:p>
            <a:p>
              <a:pPr algn="l"/>
              <a:r>
                <a:rPr kumimoji="0" lang="en-US" sz="4000" b="1" i="0" u="none" strike="noStrike" kern="0" cap="none" spc="0" normalizeH="0" baseline="0" noProof="0" dirty="0">
                  <a:ln>
                    <a:noFill/>
                  </a:ln>
                  <a:solidFill>
                    <a:srgbClr val="FF0066"/>
                  </a:solidFill>
                  <a:effectLst/>
                  <a:uLnTx/>
                  <a:uFillTx/>
                  <a:latin typeface="Helvetica Neue"/>
                  <a:ea typeface="+mj-ea"/>
                  <a:cs typeface="+mj-cs"/>
                  <a:sym typeface="Wingdings" panose="05000000000000000000" pitchFamily="2" charset="2"/>
                </a:rPr>
                <a:t> Compton imaging</a:t>
              </a:r>
              <a:endParaRPr lang="en-US" sz="3200" dirty="0">
                <a:solidFill>
                  <a:srgbClr val="FF0066"/>
                </a:solidFill>
              </a:endParaRPr>
            </a:p>
          </p:txBody>
        </p:sp>
      </p:grpSp>
      <p:pic>
        <p:nvPicPr>
          <p:cNvPr id="24" name="Picture 23">
            <a:extLst>
              <a:ext uri="{FF2B5EF4-FFF2-40B4-BE49-F238E27FC236}">
                <a16:creationId xmlns:a16="http://schemas.microsoft.com/office/drawing/2014/main" id="{4FED3B50-AB35-483B-841E-3F0E10BA0C05}"/>
              </a:ext>
            </a:extLst>
          </p:cNvPr>
          <p:cNvPicPr>
            <a:picLocks noChangeAspect="1"/>
          </p:cNvPicPr>
          <p:nvPr/>
        </p:nvPicPr>
        <p:blipFill>
          <a:blip r:embed="rId4"/>
          <a:stretch>
            <a:fillRect/>
          </a:stretch>
        </p:blipFill>
        <p:spPr>
          <a:xfrm>
            <a:off x="7442791" y="2681823"/>
            <a:ext cx="8560137" cy="5347520"/>
          </a:xfrm>
          <a:prstGeom prst="rect">
            <a:avLst/>
          </a:prstGeom>
        </p:spPr>
      </p:pic>
    </p:spTree>
    <p:extLst>
      <p:ext uri="{BB962C8B-B14F-4D97-AF65-F5344CB8AC3E}">
        <p14:creationId xmlns:p14="http://schemas.microsoft.com/office/powerpoint/2010/main" val="28206146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462A58-0B7C-47A4-A8DE-6A41B95E07BC}"/>
              </a:ext>
            </a:extLst>
          </p:cNvPr>
          <p:cNvSpPr>
            <a:spLocks noGrp="1"/>
          </p:cNvSpPr>
          <p:nvPr>
            <p:ph type="body" idx="1"/>
          </p:nvPr>
        </p:nvSpPr>
        <p:spPr>
          <a:xfrm>
            <a:off x="569733" y="2195814"/>
            <a:ext cx="16425838" cy="682486"/>
          </a:xfrm>
        </p:spPr>
        <p:txBody>
          <a:bodyPr/>
          <a:lstStyle/>
          <a:p>
            <a:pPr marL="0" indent="0">
              <a:buNone/>
            </a:pPr>
            <a:r>
              <a:rPr lang="en-US" sz="3600" dirty="0"/>
              <a:t>Single time point imaging using population data to estimate the organ clearance </a:t>
            </a:r>
          </a:p>
        </p:txBody>
      </p:sp>
      <p:sp>
        <p:nvSpPr>
          <p:cNvPr id="3" name="Title 2">
            <a:extLst>
              <a:ext uri="{FF2B5EF4-FFF2-40B4-BE49-F238E27FC236}">
                <a16:creationId xmlns:a16="http://schemas.microsoft.com/office/drawing/2014/main" id="{58F24E6C-81A4-4B32-83B3-8CD505A4AFCC}"/>
              </a:ext>
            </a:extLst>
          </p:cNvPr>
          <p:cNvSpPr>
            <a:spLocks noGrp="1"/>
          </p:cNvSpPr>
          <p:nvPr>
            <p:ph type="title"/>
          </p:nvPr>
        </p:nvSpPr>
        <p:spPr>
          <a:xfrm>
            <a:off x="748145" y="754135"/>
            <a:ext cx="15856527" cy="1270000"/>
          </a:xfrm>
        </p:spPr>
        <p:txBody>
          <a:bodyPr/>
          <a:lstStyle/>
          <a:p>
            <a:r>
              <a:rPr lang="en-US" dirty="0"/>
              <a:t>Imaging for dosimetry: how many time points are needed? </a:t>
            </a:r>
          </a:p>
        </p:txBody>
      </p:sp>
      <p:pic>
        <p:nvPicPr>
          <p:cNvPr id="10" name="Picture 9">
            <a:extLst>
              <a:ext uri="{FF2B5EF4-FFF2-40B4-BE49-F238E27FC236}">
                <a16:creationId xmlns:a16="http://schemas.microsoft.com/office/drawing/2014/main" id="{782E9FE7-BE1A-45C3-BDB0-7DB496AF470A}"/>
              </a:ext>
            </a:extLst>
          </p:cNvPr>
          <p:cNvPicPr>
            <a:picLocks noChangeAspect="1"/>
          </p:cNvPicPr>
          <p:nvPr/>
        </p:nvPicPr>
        <p:blipFill>
          <a:blip r:embed="rId3"/>
          <a:stretch>
            <a:fillRect/>
          </a:stretch>
        </p:blipFill>
        <p:spPr>
          <a:xfrm>
            <a:off x="340468" y="3429424"/>
            <a:ext cx="6773220" cy="1571844"/>
          </a:xfrm>
          <a:prstGeom prst="rect">
            <a:avLst/>
          </a:prstGeom>
        </p:spPr>
      </p:pic>
      <p:sp>
        <p:nvSpPr>
          <p:cNvPr id="11" name="TextBox 10">
            <a:extLst>
              <a:ext uri="{FF2B5EF4-FFF2-40B4-BE49-F238E27FC236}">
                <a16:creationId xmlns:a16="http://schemas.microsoft.com/office/drawing/2014/main" id="{F3E4BE75-C2C4-47B0-9D29-F924502F3FBB}"/>
              </a:ext>
            </a:extLst>
          </p:cNvPr>
          <p:cNvSpPr txBox="1"/>
          <p:nvPr/>
        </p:nvSpPr>
        <p:spPr>
          <a:xfrm>
            <a:off x="6301758" y="4283589"/>
            <a:ext cx="1331494" cy="646331"/>
          </a:xfrm>
          <a:prstGeom prst="rect">
            <a:avLst/>
          </a:prstGeom>
          <a:solidFill>
            <a:schemeClr val="accent5"/>
          </a:solidFill>
        </p:spPr>
        <p:txBody>
          <a:bodyPr wrap="square">
            <a:spAutoFit/>
          </a:bodyPr>
          <a:lstStyle/>
          <a:p>
            <a:r>
              <a:rPr lang="en-US" dirty="0">
                <a:solidFill>
                  <a:srgbClr val="000000"/>
                </a:solidFill>
                <a:latin typeface="Helvetica Neue"/>
              </a:rPr>
              <a:t>2021</a:t>
            </a:r>
          </a:p>
        </p:txBody>
      </p:sp>
      <p:sp>
        <p:nvSpPr>
          <p:cNvPr id="12" name="Text Placeholder 1">
            <a:extLst>
              <a:ext uri="{FF2B5EF4-FFF2-40B4-BE49-F238E27FC236}">
                <a16:creationId xmlns:a16="http://schemas.microsoft.com/office/drawing/2014/main" id="{8EBCA11E-39C6-4A96-AD3B-7D62670E6E02}"/>
              </a:ext>
            </a:extLst>
          </p:cNvPr>
          <p:cNvSpPr txBox="1">
            <a:spLocks/>
          </p:cNvSpPr>
          <p:nvPr/>
        </p:nvSpPr>
        <p:spPr>
          <a:xfrm>
            <a:off x="8018660" y="3615350"/>
            <a:ext cx="8976911" cy="1473379"/>
          </a:xfrm>
          <a:prstGeom prst="rect">
            <a:avLst/>
          </a:prstGeom>
        </p:spPr>
        <p:txBody>
          <a:bodyPr/>
          <a:lstStyle>
            <a:lvl1pPr marL="285750" indent="-285750" algn="l" rtl="0" eaLnBrk="0" fontAlgn="base" hangingPunct="0">
              <a:lnSpc>
                <a:spcPct val="90000"/>
              </a:lnSpc>
              <a:spcBef>
                <a:spcPct val="30000"/>
              </a:spcBef>
              <a:spcAft>
                <a:spcPct val="0"/>
              </a:spcAft>
              <a:buSzPct val="100000"/>
              <a:buChar char="•"/>
              <a:defRPr sz="2400" b="0">
                <a:solidFill>
                  <a:schemeClr val="accent5"/>
                </a:solidFill>
                <a:latin typeface="Helvetica Neue"/>
                <a:ea typeface="+mn-ea"/>
                <a:cs typeface="+mn-cs"/>
              </a:defRPr>
            </a:lvl1pPr>
            <a:lvl2pPr marL="6858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2pPr>
            <a:lvl3pPr marL="11430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3pPr>
            <a:lvl4pPr marL="15430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4pPr>
            <a:lvl5pPr marL="20002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a:lstStyle>
          <a:p>
            <a:pPr marL="0" indent="0" defTabSz="914400">
              <a:buFontTx/>
              <a:buNone/>
            </a:pPr>
            <a:r>
              <a:rPr lang="en-US" sz="2800" dirty="0"/>
              <a:t>Kidney dosimetry in </a:t>
            </a:r>
            <a:r>
              <a:rPr lang="en-US" sz="2800" dirty="0" err="1"/>
              <a:t>gNETs</a:t>
            </a:r>
            <a:r>
              <a:rPr lang="en-US" sz="2800" dirty="0"/>
              <a:t> treated with </a:t>
            </a:r>
            <a:r>
              <a:rPr lang="en-US" sz="2800" baseline="30000" dirty="0"/>
              <a:t>177</a:t>
            </a:r>
            <a:r>
              <a:rPr lang="en-US" sz="2800" dirty="0"/>
              <a:t>Lu-DOTATATE</a:t>
            </a:r>
          </a:p>
          <a:p>
            <a:pPr marL="0" indent="0" defTabSz="914400">
              <a:buFontTx/>
              <a:buNone/>
            </a:pPr>
            <a:r>
              <a:rPr lang="en-US" sz="2800" dirty="0"/>
              <a:t>Mixed models demonstrate potential with 1-2 scans</a:t>
            </a:r>
          </a:p>
        </p:txBody>
      </p:sp>
      <p:pic>
        <p:nvPicPr>
          <p:cNvPr id="14" name="Picture 13">
            <a:extLst>
              <a:ext uri="{FF2B5EF4-FFF2-40B4-BE49-F238E27FC236}">
                <a16:creationId xmlns:a16="http://schemas.microsoft.com/office/drawing/2014/main" id="{8297546B-710F-4A9C-8754-42C75298B7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469" y="5415553"/>
            <a:ext cx="6773220" cy="1755453"/>
          </a:xfrm>
          <a:prstGeom prst="rect">
            <a:avLst/>
          </a:prstGeom>
        </p:spPr>
      </p:pic>
      <p:sp>
        <p:nvSpPr>
          <p:cNvPr id="18" name="TextBox 17">
            <a:extLst>
              <a:ext uri="{FF2B5EF4-FFF2-40B4-BE49-F238E27FC236}">
                <a16:creationId xmlns:a16="http://schemas.microsoft.com/office/drawing/2014/main" id="{4FD2206B-CC4D-4E96-95CF-D28985667377}"/>
              </a:ext>
            </a:extLst>
          </p:cNvPr>
          <p:cNvSpPr txBox="1"/>
          <p:nvPr/>
        </p:nvSpPr>
        <p:spPr>
          <a:xfrm>
            <a:off x="6301758" y="5990410"/>
            <a:ext cx="1331494" cy="646331"/>
          </a:xfrm>
          <a:prstGeom prst="rect">
            <a:avLst/>
          </a:prstGeom>
          <a:solidFill>
            <a:schemeClr val="accent5"/>
          </a:solidFill>
        </p:spPr>
        <p:txBody>
          <a:bodyPr wrap="square">
            <a:spAutoFit/>
          </a:bodyPr>
          <a:lstStyle/>
          <a:p>
            <a:r>
              <a:rPr lang="en-US" dirty="0">
                <a:solidFill>
                  <a:srgbClr val="000000"/>
                </a:solidFill>
                <a:latin typeface="Helvetica Neue"/>
              </a:rPr>
              <a:t>2021</a:t>
            </a:r>
          </a:p>
        </p:txBody>
      </p:sp>
      <p:sp>
        <p:nvSpPr>
          <p:cNvPr id="19" name="Text Placeholder 1">
            <a:extLst>
              <a:ext uri="{FF2B5EF4-FFF2-40B4-BE49-F238E27FC236}">
                <a16:creationId xmlns:a16="http://schemas.microsoft.com/office/drawing/2014/main" id="{EB350141-EB40-4711-8746-2072F906E557}"/>
              </a:ext>
            </a:extLst>
          </p:cNvPr>
          <p:cNvSpPr txBox="1">
            <a:spLocks/>
          </p:cNvSpPr>
          <p:nvPr/>
        </p:nvSpPr>
        <p:spPr>
          <a:xfrm>
            <a:off x="8018660" y="5717693"/>
            <a:ext cx="9030614" cy="857811"/>
          </a:xfrm>
          <a:prstGeom prst="rect">
            <a:avLst/>
          </a:prstGeom>
        </p:spPr>
        <p:txBody>
          <a:bodyPr/>
          <a:lstStyle>
            <a:lvl1pPr marL="285750" indent="-285750" algn="l" rtl="0" eaLnBrk="0" fontAlgn="base" hangingPunct="0">
              <a:lnSpc>
                <a:spcPct val="90000"/>
              </a:lnSpc>
              <a:spcBef>
                <a:spcPct val="30000"/>
              </a:spcBef>
              <a:spcAft>
                <a:spcPct val="0"/>
              </a:spcAft>
              <a:buSzPct val="100000"/>
              <a:buChar char="•"/>
              <a:defRPr sz="2400" b="0">
                <a:solidFill>
                  <a:schemeClr val="accent5"/>
                </a:solidFill>
                <a:latin typeface="Helvetica Neue"/>
                <a:ea typeface="+mn-ea"/>
                <a:cs typeface="+mn-cs"/>
              </a:defRPr>
            </a:lvl1pPr>
            <a:lvl2pPr marL="6858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2pPr>
            <a:lvl3pPr marL="11430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3pPr>
            <a:lvl4pPr marL="15430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4pPr>
            <a:lvl5pPr marL="20002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a:lstStyle>
          <a:p>
            <a:pPr marL="0" indent="0" defTabSz="914400">
              <a:buFontTx/>
              <a:buNone/>
            </a:pPr>
            <a:r>
              <a:rPr lang="en-US" sz="3200" b="1" dirty="0">
                <a:solidFill>
                  <a:schemeClr val="tx2"/>
                </a:solidFill>
              </a:rPr>
              <a:t>Not there yet for other organs…</a:t>
            </a:r>
          </a:p>
          <a:p>
            <a:pPr marL="0" indent="0" defTabSz="914400">
              <a:buFontTx/>
              <a:buNone/>
            </a:pPr>
            <a:r>
              <a:rPr lang="en-US" sz="2800" dirty="0"/>
              <a:t>Poor accuracy in bone marrow and tumors for </a:t>
            </a:r>
            <a:r>
              <a:rPr lang="en-US" sz="2800" baseline="30000" dirty="0"/>
              <a:t>177</a:t>
            </a:r>
            <a:r>
              <a:rPr lang="en-US" sz="2800" dirty="0"/>
              <a:t>Lu PSMA</a:t>
            </a:r>
          </a:p>
        </p:txBody>
      </p:sp>
      <p:sp>
        <p:nvSpPr>
          <p:cNvPr id="16" name="TextBox 15">
            <a:extLst>
              <a:ext uri="{FF2B5EF4-FFF2-40B4-BE49-F238E27FC236}">
                <a16:creationId xmlns:a16="http://schemas.microsoft.com/office/drawing/2014/main" id="{F3201034-BF6B-4ABE-B46E-1D3A0DB3BAC3}"/>
              </a:ext>
            </a:extLst>
          </p:cNvPr>
          <p:cNvSpPr txBox="1"/>
          <p:nvPr/>
        </p:nvSpPr>
        <p:spPr>
          <a:xfrm>
            <a:off x="787577" y="8163089"/>
            <a:ext cx="15990149" cy="733534"/>
          </a:xfrm>
          <a:prstGeom prst="rect">
            <a:avLst/>
          </a:prstGeom>
          <a:gradFill flip="none" rotWithShape="1">
            <a:gsLst>
              <a:gs pos="0">
                <a:srgbClr val="5C5C5C"/>
              </a:gs>
              <a:gs pos="100000">
                <a:srgbClr val="3F3F3F"/>
              </a:gs>
            </a:gsLst>
            <a:lin ang="2700000" scaled="1"/>
            <a:tileRect/>
          </a:gradFill>
          <a:ln w="12700" cap="flat">
            <a:noFill/>
            <a:miter lim="400000"/>
          </a:ln>
          <a:effectLst>
            <a:outerShdw blurRad="50800" dist="38100" dir="2700000" algn="tl" rotWithShape="0">
              <a:prstClr val="black">
                <a:alpha val="40000"/>
              </a:prstClr>
            </a:outerShdw>
            <a:softEdge rad="12700"/>
          </a:effectLst>
          <a:extLst>
            <a:ext uri="{C572A759-6A51-4108-AA02-DFA0A04FC94B}">
              <ma14:wrappingTextBoxFlag xmlns:ma14="http://schemas.microsoft.com/office/mac/drawingml/2011/main" xmlns=""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lvl1pPr defTabSz="914400">
              <a:spcBef>
                <a:spcPts val="600"/>
              </a:spcBef>
              <a:defRPr sz="3200">
                <a:latin typeface="Helvetica Neue"/>
              </a:defRPr>
            </a:lvl1pPr>
          </a:lstStyle>
          <a:p>
            <a:r>
              <a:rPr lang="en-US" sz="3600" b="1" dirty="0">
                <a:solidFill>
                  <a:schemeClr val="tx2"/>
                </a:solidFill>
                <a:sym typeface="Wingdings" panose="05000000000000000000" pitchFamily="2" charset="2"/>
              </a:rPr>
              <a:t>How to acquire multiple scans in a simpler, more cost-effective way?</a:t>
            </a:r>
            <a:endParaRPr lang="en-US" sz="3600" b="1" dirty="0">
              <a:solidFill>
                <a:schemeClr val="tx2"/>
              </a:solidFill>
            </a:endParaRPr>
          </a:p>
        </p:txBody>
      </p:sp>
    </p:spTree>
    <p:extLst>
      <p:ext uri="{BB962C8B-B14F-4D97-AF65-F5344CB8AC3E}">
        <p14:creationId xmlns:p14="http://schemas.microsoft.com/office/powerpoint/2010/main" val="35372773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35C084-2DEA-4B34-BBFC-E7CD6909CCEE}"/>
              </a:ext>
            </a:extLst>
          </p:cNvPr>
          <p:cNvSpPr>
            <a:spLocks noGrp="1"/>
          </p:cNvSpPr>
          <p:nvPr>
            <p:ph type="body" idx="1"/>
          </p:nvPr>
        </p:nvSpPr>
        <p:spPr>
          <a:xfrm>
            <a:off x="914425" y="3016983"/>
            <a:ext cx="10172676" cy="5542643"/>
          </a:xfrm>
        </p:spPr>
        <p:txBody>
          <a:bodyPr/>
          <a:lstStyle/>
          <a:p>
            <a:r>
              <a:rPr lang="en-US" sz="3600" dirty="0"/>
              <a:t>Wearable dosimetry </a:t>
            </a:r>
          </a:p>
          <a:p>
            <a:r>
              <a:rPr lang="en-US" sz="3600" dirty="0"/>
              <a:t>Collect real-time dosimetry for days without serial hospital visits</a:t>
            </a:r>
          </a:p>
          <a:p>
            <a:r>
              <a:rPr lang="en-US" sz="3600" dirty="0"/>
              <a:t>Requirements </a:t>
            </a:r>
          </a:p>
          <a:p>
            <a:pPr marL="0" indent="0">
              <a:buNone/>
            </a:pPr>
            <a:endParaRPr lang="en-US" dirty="0"/>
          </a:p>
        </p:txBody>
      </p:sp>
      <p:sp>
        <p:nvSpPr>
          <p:cNvPr id="3" name="Title 2">
            <a:extLst>
              <a:ext uri="{FF2B5EF4-FFF2-40B4-BE49-F238E27FC236}">
                <a16:creationId xmlns:a16="http://schemas.microsoft.com/office/drawing/2014/main" id="{B0793ED5-FDD0-4A9C-B0A5-0EF9E3D26FA1}"/>
              </a:ext>
            </a:extLst>
          </p:cNvPr>
          <p:cNvSpPr>
            <a:spLocks noGrp="1"/>
          </p:cNvSpPr>
          <p:nvPr>
            <p:ph type="title"/>
          </p:nvPr>
        </p:nvSpPr>
        <p:spPr/>
        <p:txBody>
          <a:bodyPr/>
          <a:lstStyle/>
          <a:p>
            <a:r>
              <a:rPr lang="en-US" dirty="0"/>
              <a:t>At-home dosimetry: Remote radiation tracking</a:t>
            </a:r>
          </a:p>
        </p:txBody>
      </p:sp>
      <p:pic>
        <p:nvPicPr>
          <p:cNvPr id="5" name="Picture 4" descr="Graphical user interface&#10;&#10;Description automatically generated">
            <a:extLst>
              <a:ext uri="{FF2B5EF4-FFF2-40B4-BE49-F238E27FC236}">
                <a16:creationId xmlns:a16="http://schemas.microsoft.com/office/drawing/2014/main" id="{F893A494-9791-40ED-A547-5A29179C2E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87101" y="2686050"/>
            <a:ext cx="4883944" cy="6087636"/>
          </a:xfrm>
          <a:prstGeom prst="rect">
            <a:avLst/>
          </a:prstGeom>
        </p:spPr>
      </p:pic>
      <p:sp>
        <p:nvSpPr>
          <p:cNvPr id="14" name="Rectangle 1">
            <a:extLst>
              <a:ext uri="{FF2B5EF4-FFF2-40B4-BE49-F238E27FC236}">
                <a16:creationId xmlns:a16="http://schemas.microsoft.com/office/drawing/2014/main" id="{C57C1CB2-AED0-4B91-82A4-97DD3AD8E175}"/>
              </a:ext>
            </a:extLst>
          </p:cNvPr>
          <p:cNvSpPr>
            <a:spLocks noChangeArrowheads="1"/>
          </p:cNvSpPr>
          <p:nvPr/>
        </p:nvSpPr>
        <p:spPr bwMode="auto">
          <a:xfrm>
            <a:off x="517525" y="6966607"/>
            <a:ext cx="1012779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solidFill>
                  <a:schemeClr val="accent5"/>
                </a:solidFill>
                <a:latin typeface="Helvetica Neue"/>
                <a:ea typeface="+mn-ea"/>
                <a:cs typeface="+mn-cs"/>
              </a:rPr>
              <a:t>Design and Initial Performance Characterization of a Personalized Remote Radiation Tracking Portable Organ Dosimetry Device (PRRT PODD) IEEE MIC 2022, R. S. Miyaoka, L. A. Pierce, R. L. Harrison, D. Q. DeWitt, H. </a:t>
            </a:r>
            <a:r>
              <a:rPr lang="en-US" altLang="en-US" sz="2400" dirty="0" err="1">
                <a:solidFill>
                  <a:schemeClr val="accent5"/>
                </a:solidFill>
                <a:latin typeface="Helvetica Neue"/>
                <a:ea typeface="+mn-ea"/>
                <a:cs typeface="+mn-cs"/>
              </a:rPr>
              <a:t>Vesselle</a:t>
            </a:r>
            <a:endParaRPr lang="en-US" altLang="en-US" sz="2400" dirty="0">
              <a:solidFill>
                <a:schemeClr val="accent5"/>
              </a:solidFill>
              <a:latin typeface="Helvetica Neue"/>
              <a:ea typeface="+mn-ea"/>
              <a:cs typeface="+mn-cs"/>
            </a:endParaRPr>
          </a:p>
        </p:txBody>
      </p:sp>
    </p:spTree>
    <p:extLst>
      <p:ext uri="{BB962C8B-B14F-4D97-AF65-F5344CB8AC3E}">
        <p14:creationId xmlns:p14="http://schemas.microsoft.com/office/powerpoint/2010/main" val="241470938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2BA9A-2E1B-4CE9-99E2-829FBF56D5BA}"/>
              </a:ext>
            </a:extLst>
          </p:cNvPr>
          <p:cNvSpPr>
            <a:spLocks noGrp="1"/>
          </p:cNvSpPr>
          <p:nvPr>
            <p:ph type="title"/>
          </p:nvPr>
        </p:nvSpPr>
        <p:spPr/>
        <p:txBody>
          <a:bodyPr/>
          <a:lstStyle/>
          <a:p>
            <a:r>
              <a:rPr lang="en-US" dirty="0"/>
              <a:t>Novel detectors</a:t>
            </a:r>
          </a:p>
        </p:txBody>
      </p:sp>
      <p:sp>
        <p:nvSpPr>
          <p:cNvPr id="5" name="TextBox 4">
            <a:extLst>
              <a:ext uri="{FF2B5EF4-FFF2-40B4-BE49-F238E27FC236}">
                <a16:creationId xmlns:a16="http://schemas.microsoft.com/office/drawing/2014/main" id="{84D5C730-8775-4421-AF51-BAD153CDAD4F}"/>
              </a:ext>
            </a:extLst>
          </p:cNvPr>
          <p:cNvSpPr txBox="1"/>
          <p:nvPr/>
        </p:nvSpPr>
        <p:spPr>
          <a:xfrm>
            <a:off x="11464373" y="1859608"/>
            <a:ext cx="4977587" cy="523220"/>
          </a:xfrm>
          <a:prstGeom prst="rect">
            <a:avLst/>
          </a:prstGeom>
          <a:noFill/>
        </p:spPr>
        <p:txBody>
          <a:bodyPr wrap="square" rtlCol="0">
            <a:spAutoFit/>
          </a:bodyPr>
          <a:lstStyle/>
          <a:p>
            <a:r>
              <a:rPr lang="en-US" sz="2800" dirty="0">
                <a:solidFill>
                  <a:schemeClr val="accent5"/>
                </a:solidFill>
                <a:latin typeface="Helvetica Neue"/>
              </a:rPr>
              <a:t>Cerenkov-based detectors</a:t>
            </a:r>
          </a:p>
        </p:txBody>
      </p:sp>
      <p:sp>
        <p:nvSpPr>
          <p:cNvPr id="18" name="TextBox 17">
            <a:extLst>
              <a:ext uri="{FF2B5EF4-FFF2-40B4-BE49-F238E27FC236}">
                <a16:creationId xmlns:a16="http://schemas.microsoft.com/office/drawing/2014/main" id="{1F8FEF75-8A2A-4E39-876B-A0B6DFB51A96}"/>
              </a:ext>
            </a:extLst>
          </p:cNvPr>
          <p:cNvSpPr txBox="1"/>
          <p:nvPr/>
        </p:nvSpPr>
        <p:spPr>
          <a:xfrm>
            <a:off x="11678584" y="4236319"/>
            <a:ext cx="4516438" cy="461665"/>
          </a:xfrm>
          <a:prstGeom prst="rect">
            <a:avLst/>
          </a:prstGeom>
          <a:noFill/>
        </p:spPr>
        <p:txBody>
          <a:bodyPr wrap="square">
            <a:spAutoFit/>
          </a:bodyPr>
          <a:lstStyle/>
          <a:p>
            <a:pPr marL="0" marR="0" lvl="0" indent="0" algn="l" defTabSz="5842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B7C6FE"/>
                </a:solidFill>
                <a:effectLst/>
                <a:uLnTx/>
                <a:uFillTx/>
                <a:latin typeface="Helvetica Neue"/>
                <a:sym typeface="Helvetica Light"/>
              </a:rPr>
              <a:t>Kwon et al BPEX (2019) </a:t>
            </a:r>
          </a:p>
        </p:txBody>
      </p:sp>
      <p:pic>
        <p:nvPicPr>
          <p:cNvPr id="20" name="Picture 19">
            <a:extLst>
              <a:ext uri="{FF2B5EF4-FFF2-40B4-BE49-F238E27FC236}">
                <a16:creationId xmlns:a16="http://schemas.microsoft.com/office/drawing/2014/main" id="{649BE0FC-23EF-4233-B7E6-33588E9AB9CD}"/>
              </a:ext>
            </a:extLst>
          </p:cNvPr>
          <p:cNvPicPr>
            <a:picLocks noChangeAspect="1"/>
          </p:cNvPicPr>
          <p:nvPr/>
        </p:nvPicPr>
        <p:blipFill>
          <a:blip r:embed="rId3"/>
          <a:stretch>
            <a:fillRect/>
          </a:stretch>
        </p:blipFill>
        <p:spPr>
          <a:xfrm>
            <a:off x="11678584" y="2503764"/>
            <a:ext cx="4492723" cy="1240282"/>
          </a:xfrm>
          <a:prstGeom prst="rect">
            <a:avLst/>
          </a:prstGeom>
        </p:spPr>
      </p:pic>
      <p:pic>
        <p:nvPicPr>
          <p:cNvPr id="13" name="Picture 12">
            <a:extLst>
              <a:ext uri="{FF2B5EF4-FFF2-40B4-BE49-F238E27FC236}">
                <a16:creationId xmlns:a16="http://schemas.microsoft.com/office/drawing/2014/main" id="{C5219CD3-5921-444D-9CCF-77B7DD2D56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85009" y="4293916"/>
            <a:ext cx="1329150" cy="1329150"/>
          </a:xfrm>
          <a:prstGeom prst="rect">
            <a:avLst/>
          </a:prstGeom>
        </p:spPr>
      </p:pic>
      <p:sp>
        <p:nvSpPr>
          <p:cNvPr id="21" name="TextBox 20">
            <a:extLst>
              <a:ext uri="{FF2B5EF4-FFF2-40B4-BE49-F238E27FC236}">
                <a16:creationId xmlns:a16="http://schemas.microsoft.com/office/drawing/2014/main" id="{4E47FF5E-F3BC-4D37-A35F-B84C4DFB4500}"/>
              </a:ext>
            </a:extLst>
          </p:cNvPr>
          <p:cNvSpPr txBox="1"/>
          <p:nvPr/>
        </p:nvSpPr>
        <p:spPr>
          <a:xfrm>
            <a:off x="11678584" y="3796475"/>
            <a:ext cx="5254449" cy="461665"/>
          </a:xfrm>
          <a:prstGeom prst="rect">
            <a:avLst/>
          </a:prstGeom>
          <a:noFill/>
        </p:spPr>
        <p:txBody>
          <a:bodyPr wrap="square">
            <a:spAutoFit/>
          </a:bodyPr>
          <a:lstStyle/>
          <a:p>
            <a:pPr algn="l"/>
            <a:r>
              <a:rPr lang="en-US" sz="2400" dirty="0">
                <a:solidFill>
                  <a:schemeClr val="accent5"/>
                </a:solidFill>
                <a:latin typeface="Helvetica Neue"/>
              </a:rPr>
              <a:t>Cerenkov BGO detector </a:t>
            </a:r>
            <a:r>
              <a:rPr lang="en-US" sz="2400" b="1" dirty="0">
                <a:solidFill>
                  <a:schemeClr val="accent5"/>
                </a:solidFill>
                <a:latin typeface="Helvetica Neue"/>
              </a:rPr>
              <a:t>280 </a:t>
            </a:r>
            <a:r>
              <a:rPr lang="en-US" sz="2400" b="1" dirty="0" err="1">
                <a:solidFill>
                  <a:schemeClr val="accent5"/>
                </a:solidFill>
                <a:latin typeface="Helvetica Neue"/>
              </a:rPr>
              <a:t>ps</a:t>
            </a:r>
            <a:endParaRPr lang="en-US" sz="2400" b="1" dirty="0">
              <a:solidFill>
                <a:schemeClr val="accent5"/>
              </a:solidFill>
              <a:latin typeface="Helvetica Neue"/>
            </a:endParaRPr>
          </a:p>
        </p:txBody>
      </p:sp>
      <p:sp>
        <p:nvSpPr>
          <p:cNvPr id="22" name="TextBox 21">
            <a:extLst>
              <a:ext uri="{FF2B5EF4-FFF2-40B4-BE49-F238E27FC236}">
                <a16:creationId xmlns:a16="http://schemas.microsoft.com/office/drawing/2014/main" id="{CE48E30E-FA3F-4078-A944-2F70010137E0}"/>
              </a:ext>
            </a:extLst>
          </p:cNvPr>
          <p:cNvSpPr txBox="1"/>
          <p:nvPr/>
        </p:nvSpPr>
        <p:spPr>
          <a:xfrm>
            <a:off x="11678584" y="5734419"/>
            <a:ext cx="5411975" cy="461665"/>
          </a:xfrm>
          <a:prstGeom prst="rect">
            <a:avLst/>
          </a:prstGeom>
          <a:noFill/>
        </p:spPr>
        <p:txBody>
          <a:bodyPr wrap="square">
            <a:spAutoFit/>
          </a:bodyPr>
          <a:lstStyle/>
          <a:p>
            <a:pPr algn="l"/>
            <a:r>
              <a:rPr lang="en-US" sz="2400" dirty="0">
                <a:solidFill>
                  <a:schemeClr val="accent5"/>
                </a:solidFill>
                <a:latin typeface="Helvetica Neue"/>
              </a:rPr>
              <a:t>Cerenkov MC-PMT detector </a:t>
            </a:r>
            <a:r>
              <a:rPr lang="en-US" sz="2400" b="1" dirty="0">
                <a:solidFill>
                  <a:schemeClr val="accent5"/>
                </a:solidFill>
                <a:latin typeface="Helvetica Neue"/>
              </a:rPr>
              <a:t>32 </a:t>
            </a:r>
            <a:r>
              <a:rPr lang="en-US" sz="2400" b="1" dirty="0" err="1">
                <a:solidFill>
                  <a:schemeClr val="accent5"/>
                </a:solidFill>
                <a:latin typeface="Helvetica Neue"/>
              </a:rPr>
              <a:t>ps</a:t>
            </a:r>
            <a:endParaRPr lang="en-US" sz="2400" b="1" dirty="0">
              <a:solidFill>
                <a:schemeClr val="accent5"/>
              </a:solidFill>
              <a:latin typeface="Helvetica Neue"/>
            </a:endParaRPr>
          </a:p>
        </p:txBody>
      </p:sp>
      <p:sp>
        <p:nvSpPr>
          <p:cNvPr id="23" name="TextBox 22">
            <a:extLst>
              <a:ext uri="{FF2B5EF4-FFF2-40B4-BE49-F238E27FC236}">
                <a16:creationId xmlns:a16="http://schemas.microsoft.com/office/drawing/2014/main" id="{C887654E-50B0-4D20-B37A-FDC8571129E7}"/>
              </a:ext>
            </a:extLst>
          </p:cNvPr>
          <p:cNvSpPr txBox="1"/>
          <p:nvPr/>
        </p:nvSpPr>
        <p:spPr>
          <a:xfrm>
            <a:off x="11678584" y="8514124"/>
            <a:ext cx="5395750" cy="461665"/>
          </a:xfrm>
          <a:prstGeom prst="rect">
            <a:avLst/>
          </a:prstGeom>
          <a:noFill/>
        </p:spPr>
        <p:txBody>
          <a:bodyPr wrap="square">
            <a:spAutoFit/>
          </a:bodyPr>
          <a:lstStyle/>
          <a:p>
            <a:pPr marL="0" marR="0" lvl="0" indent="0" algn="l" defTabSz="5842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B7C6FE"/>
                </a:solidFill>
                <a:effectLst/>
                <a:uLnTx/>
                <a:uFillTx/>
                <a:latin typeface="Helvetica Neue"/>
                <a:sym typeface="Helvetica Light"/>
              </a:rPr>
              <a:t>Kwon et al Nature Photonics (2021) </a:t>
            </a:r>
          </a:p>
        </p:txBody>
      </p:sp>
      <p:pic>
        <p:nvPicPr>
          <p:cNvPr id="27" name="Picture 26">
            <a:extLst>
              <a:ext uri="{FF2B5EF4-FFF2-40B4-BE49-F238E27FC236}">
                <a16:creationId xmlns:a16="http://schemas.microsoft.com/office/drawing/2014/main" id="{75D9FA31-E1EC-4748-BB9B-2BBD276DEAB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0329"/>
          <a:stretch/>
        </p:blipFill>
        <p:spPr>
          <a:xfrm>
            <a:off x="11678584" y="6137477"/>
            <a:ext cx="4026465" cy="2180750"/>
          </a:xfrm>
          <a:prstGeom prst="rect">
            <a:avLst/>
          </a:prstGeom>
        </p:spPr>
      </p:pic>
      <p:sp>
        <p:nvSpPr>
          <p:cNvPr id="4" name="TextBox 3">
            <a:extLst>
              <a:ext uri="{FF2B5EF4-FFF2-40B4-BE49-F238E27FC236}">
                <a16:creationId xmlns:a16="http://schemas.microsoft.com/office/drawing/2014/main" id="{7251D8A8-442C-4E9D-AD58-57FA7CB5EFF2}"/>
              </a:ext>
            </a:extLst>
          </p:cNvPr>
          <p:cNvSpPr txBox="1"/>
          <p:nvPr/>
        </p:nvSpPr>
        <p:spPr>
          <a:xfrm>
            <a:off x="6331325" y="1914666"/>
            <a:ext cx="3717356" cy="523220"/>
          </a:xfrm>
          <a:prstGeom prst="rect">
            <a:avLst/>
          </a:prstGeom>
          <a:noFill/>
        </p:spPr>
        <p:txBody>
          <a:bodyPr wrap="square" rtlCol="0">
            <a:spAutoFit/>
          </a:bodyPr>
          <a:lstStyle/>
          <a:p>
            <a:r>
              <a:rPr lang="en-US" sz="2800" dirty="0" err="1">
                <a:solidFill>
                  <a:schemeClr val="accent5"/>
                </a:solidFill>
                <a:latin typeface="Helvetica Neue"/>
              </a:rPr>
              <a:t>Metascintillators</a:t>
            </a:r>
            <a:r>
              <a:rPr lang="en-US" sz="2800" dirty="0">
                <a:solidFill>
                  <a:schemeClr val="accent5"/>
                </a:solidFill>
                <a:latin typeface="Helvetica Neue"/>
              </a:rPr>
              <a:t> </a:t>
            </a:r>
          </a:p>
        </p:txBody>
      </p:sp>
      <p:grpSp>
        <p:nvGrpSpPr>
          <p:cNvPr id="17" name="Group 16">
            <a:extLst>
              <a:ext uri="{FF2B5EF4-FFF2-40B4-BE49-F238E27FC236}">
                <a16:creationId xmlns:a16="http://schemas.microsoft.com/office/drawing/2014/main" id="{BF9E47CD-3D57-4F85-8967-8ED779D0C7C5}"/>
              </a:ext>
            </a:extLst>
          </p:cNvPr>
          <p:cNvGrpSpPr/>
          <p:nvPr/>
        </p:nvGrpSpPr>
        <p:grpSpPr>
          <a:xfrm>
            <a:off x="6782122" y="2491356"/>
            <a:ext cx="3525787" cy="2924052"/>
            <a:chOff x="712546" y="2738461"/>
            <a:chExt cx="3525787" cy="2924052"/>
          </a:xfrm>
        </p:grpSpPr>
        <p:pic>
          <p:nvPicPr>
            <p:cNvPr id="15" name="Picture 14">
              <a:extLst>
                <a:ext uri="{FF2B5EF4-FFF2-40B4-BE49-F238E27FC236}">
                  <a16:creationId xmlns:a16="http://schemas.microsoft.com/office/drawing/2014/main" id="{1946BAF5-B789-4C6D-BB45-4916D4BC02DE}"/>
                </a:ext>
              </a:extLst>
            </p:cNvPr>
            <p:cNvPicPr>
              <a:picLocks noChangeAspect="1"/>
            </p:cNvPicPr>
            <p:nvPr/>
          </p:nvPicPr>
          <p:blipFill>
            <a:blip r:embed="rId6"/>
            <a:stretch>
              <a:fillRect/>
            </a:stretch>
          </p:blipFill>
          <p:spPr>
            <a:xfrm>
              <a:off x="1039374" y="2738461"/>
              <a:ext cx="2162107" cy="2106510"/>
            </a:xfrm>
            <a:prstGeom prst="rect">
              <a:avLst/>
            </a:prstGeom>
          </p:spPr>
        </p:pic>
        <p:sp>
          <p:nvSpPr>
            <p:cNvPr id="16" name="TextBox 15">
              <a:extLst>
                <a:ext uri="{FF2B5EF4-FFF2-40B4-BE49-F238E27FC236}">
                  <a16:creationId xmlns:a16="http://schemas.microsoft.com/office/drawing/2014/main" id="{8079B4CC-E038-4E99-80E7-B8B12D8AFF0F}"/>
                </a:ext>
              </a:extLst>
            </p:cNvPr>
            <p:cNvSpPr txBox="1"/>
            <p:nvPr/>
          </p:nvSpPr>
          <p:spPr>
            <a:xfrm>
              <a:off x="712546" y="5200848"/>
              <a:ext cx="3525787" cy="461665"/>
            </a:xfrm>
            <a:prstGeom prst="rect">
              <a:avLst/>
            </a:prstGeom>
            <a:noFill/>
          </p:spPr>
          <p:txBody>
            <a:bodyPr wrap="square">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a:ln>
                    <a:noFill/>
                  </a:ln>
                  <a:solidFill>
                    <a:srgbClr val="B7C6FE"/>
                  </a:solidFill>
                  <a:effectLst/>
                  <a:uLnTx/>
                  <a:uFillTx/>
                  <a:latin typeface="Helvetica Neue"/>
                  <a:sym typeface="Helvetica Light"/>
                </a:rPr>
                <a:t>Turtos</a:t>
              </a:r>
              <a:r>
                <a:rPr kumimoji="0" lang="en-US" sz="2400" b="0" i="1" u="none" strike="noStrike" kern="0" cap="none" spc="0" normalizeH="0" baseline="0" noProof="0" dirty="0">
                  <a:ln>
                    <a:noFill/>
                  </a:ln>
                  <a:solidFill>
                    <a:srgbClr val="B7C6FE"/>
                  </a:solidFill>
                  <a:effectLst/>
                  <a:uLnTx/>
                  <a:uFillTx/>
                  <a:latin typeface="Helvetica Neue"/>
                  <a:sym typeface="Helvetica Light"/>
                </a:rPr>
                <a:t> et al PMB (2019) </a:t>
              </a:r>
            </a:p>
          </p:txBody>
        </p:sp>
      </p:grpSp>
      <p:sp>
        <p:nvSpPr>
          <p:cNvPr id="29" name="TextBox 28">
            <a:extLst>
              <a:ext uri="{FF2B5EF4-FFF2-40B4-BE49-F238E27FC236}">
                <a16:creationId xmlns:a16="http://schemas.microsoft.com/office/drawing/2014/main" id="{7075572B-EF43-491E-82C1-B9DF381B0E44}"/>
              </a:ext>
            </a:extLst>
          </p:cNvPr>
          <p:cNvSpPr txBox="1"/>
          <p:nvPr/>
        </p:nvSpPr>
        <p:spPr>
          <a:xfrm>
            <a:off x="7005175" y="4584411"/>
            <a:ext cx="3831796" cy="461665"/>
          </a:xfrm>
          <a:prstGeom prst="rect">
            <a:avLst/>
          </a:prstGeom>
          <a:noFill/>
        </p:spPr>
        <p:txBody>
          <a:bodyPr wrap="square">
            <a:spAutoFit/>
          </a:bodyPr>
          <a:lstStyle/>
          <a:p>
            <a:pPr algn="l"/>
            <a:r>
              <a:rPr lang="en-US" sz="2400" dirty="0">
                <a:solidFill>
                  <a:schemeClr val="accent5"/>
                </a:solidFill>
                <a:latin typeface="Helvetica Neue"/>
              </a:rPr>
              <a:t>LYSO/BC422 </a:t>
            </a:r>
            <a:r>
              <a:rPr lang="en-US" sz="2400" b="1" dirty="0">
                <a:solidFill>
                  <a:schemeClr val="accent5"/>
                </a:solidFill>
                <a:latin typeface="Helvetica Neue"/>
              </a:rPr>
              <a:t>76 </a:t>
            </a:r>
            <a:r>
              <a:rPr lang="en-US" sz="2400" b="1" dirty="0" err="1">
                <a:solidFill>
                  <a:schemeClr val="accent5"/>
                </a:solidFill>
                <a:latin typeface="Helvetica Neue"/>
              </a:rPr>
              <a:t>ps</a:t>
            </a:r>
            <a:endParaRPr lang="en-US" sz="2400" b="1" dirty="0">
              <a:solidFill>
                <a:schemeClr val="accent5"/>
              </a:solidFill>
              <a:latin typeface="Helvetica Neue"/>
            </a:endParaRPr>
          </a:p>
        </p:txBody>
      </p:sp>
      <p:sp>
        <p:nvSpPr>
          <p:cNvPr id="37" name="Elipse 36">
            <a:extLst>
              <a:ext uri="{FF2B5EF4-FFF2-40B4-BE49-F238E27FC236}">
                <a16:creationId xmlns:a16="http://schemas.microsoft.com/office/drawing/2014/main" id="{0884B373-B6A6-49E2-A46F-BB6D231163EB}"/>
              </a:ext>
            </a:extLst>
          </p:cNvPr>
          <p:cNvSpPr/>
          <p:nvPr/>
        </p:nvSpPr>
        <p:spPr>
          <a:xfrm>
            <a:off x="8719688" y="4462534"/>
            <a:ext cx="1413119" cy="634029"/>
          </a:xfrm>
          <a:prstGeom prst="ellipse">
            <a:avLst/>
          </a:prstGeom>
          <a:solidFill>
            <a:srgbClr val="FF0066">
              <a:alpha val="5000"/>
            </a:srgbClr>
          </a:solidFill>
          <a:ln w="36000">
            <a:solidFill>
              <a:srgbClr val="FF0066"/>
            </a:solidFill>
          </a:ln>
        </p:spPr>
        <p:txBody>
          <a:bodyPr wrap="none" rtlCol="0" anchor="ctr" anchorCtr="1"/>
          <a:lstStyle/>
          <a:p>
            <a:endParaRPr lang="en-US">
              <a:solidFill>
                <a:srgbClr val="FF0066"/>
              </a:solidFill>
            </a:endParaRPr>
          </a:p>
        </p:txBody>
      </p:sp>
      <p:sp>
        <p:nvSpPr>
          <p:cNvPr id="6" name="TextBox 5">
            <a:extLst>
              <a:ext uri="{FF2B5EF4-FFF2-40B4-BE49-F238E27FC236}">
                <a16:creationId xmlns:a16="http://schemas.microsoft.com/office/drawing/2014/main" id="{92E3FB6E-57A4-43DC-8D2B-044E01AAF983}"/>
              </a:ext>
            </a:extLst>
          </p:cNvPr>
          <p:cNvSpPr txBox="1"/>
          <p:nvPr/>
        </p:nvSpPr>
        <p:spPr>
          <a:xfrm>
            <a:off x="539206" y="1868283"/>
            <a:ext cx="4977587" cy="523220"/>
          </a:xfrm>
          <a:prstGeom prst="rect">
            <a:avLst/>
          </a:prstGeom>
          <a:noFill/>
        </p:spPr>
        <p:txBody>
          <a:bodyPr wrap="square" rtlCol="0">
            <a:spAutoFit/>
          </a:bodyPr>
          <a:lstStyle/>
          <a:p>
            <a:r>
              <a:rPr lang="en-US" sz="2800" dirty="0">
                <a:solidFill>
                  <a:schemeClr val="accent5"/>
                </a:solidFill>
                <a:latin typeface="Helvetica Neue"/>
              </a:rPr>
              <a:t>DOI and timing</a:t>
            </a:r>
          </a:p>
        </p:txBody>
      </p:sp>
      <p:sp>
        <p:nvSpPr>
          <p:cNvPr id="8" name="TextBox 7">
            <a:extLst>
              <a:ext uri="{FF2B5EF4-FFF2-40B4-BE49-F238E27FC236}">
                <a16:creationId xmlns:a16="http://schemas.microsoft.com/office/drawing/2014/main" id="{18E6B279-C72A-4CE9-B44E-E563791BD78C}"/>
              </a:ext>
            </a:extLst>
          </p:cNvPr>
          <p:cNvSpPr txBox="1"/>
          <p:nvPr/>
        </p:nvSpPr>
        <p:spPr>
          <a:xfrm>
            <a:off x="1657349" y="4144711"/>
            <a:ext cx="3831796" cy="830997"/>
          </a:xfrm>
          <a:prstGeom prst="rect">
            <a:avLst/>
          </a:prstGeom>
          <a:noFill/>
        </p:spPr>
        <p:txBody>
          <a:bodyPr wrap="square">
            <a:spAutoFit/>
          </a:bodyPr>
          <a:lstStyle/>
          <a:p>
            <a:pPr algn="l"/>
            <a:r>
              <a:rPr lang="en-US" sz="2400" dirty="0">
                <a:solidFill>
                  <a:schemeClr val="accent5"/>
                </a:solidFill>
                <a:latin typeface="Helvetica Neue"/>
              </a:rPr>
              <a:t>Cerenkov Charge Induced </a:t>
            </a:r>
            <a:r>
              <a:rPr lang="en-US" sz="2400" dirty="0" err="1">
                <a:solidFill>
                  <a:schemeClr val="accent5"/>
                </a:solidFill>
                <a:latin typeface="Helvetica Neue"/>
              </a:rPr>
              <a:t>TlBr</a:t>
            </a:r>
            <a:r>
              <a:rPr lang="en-US" sz="2400" dirty="0">
                <a:solidFill>
                  <a:schemeClr val="accent5"/>
                </a:solidFill>
                <a:latin typeface="Helvetica Neue"/>
              </a:rPr>
              <a:t> detector </a:t>
            </a:r>
            <a:r>
              <a:rPr lang="en-US" sz="2400" b="1" dirty="0">
                <a:solidFill>
                  <a:schemeClr val="accent5"/>
                </a:solidFill>
                <a:latin typeface="Helvetica Neue"/>
              </a:rPr>
              <a:t>330 </a:t>
            </a:r>
            <a:r>
              <a:rPr lang="en-US" sz="2400" b="1" dirty="0" err="1">
                <a:solidFill>
                  <a:schemeClr val="accent5"/>
                </a:solidFill>
                <a:latin typeface="Helvetica Neue"/>
              </a:rPr>
              <a:t>ps</a:t>
            </a:r>
            <a:endParaRPr lang="en-US" sz="2400" b="1" dirty="0">
              <a:solidFill>
                <a:schemeClr val="accent5"/>
              </a:solidFill>
              <a:latin typeface="Helvetica Neue"/>
            </a:endParaRPr>
          </a:p>
        </p:txBody>
      </p:sp>
      <p:pic>
        <p:nvPicPr>
          <p:cNvPr id="9" name="Picture 8">
            <a:extLst>
              <a:ext uri="{FF2B5EF4-FFF2-40B4-BE49-F238E27FC236}">
                <a16:creationId xmlns:a16="http://schemas.microsoft.com/office/drawing/2014/main" id="{79427E89-C9B9-4290-BF00-F60A1E9096A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44655" y="2499985"/>
            <a:ext cx="3605107" cy="1620897"/>
          </a:xfrm>
          <a:prstGeom prst="rect">
            <a:avLst/>
          </a:prstGeom>
          <a:ln w="12700">
            <a:solidFill>
              <a:schemeClr val="tx1"/>
            </a:solidFill>
          </a:ln>
        </p:spPr>
      </p:pic>
      <p:sp>
        <p:nvSpPr>
          <p:cNvPr id="10" name="TextBox 9">
            <a:extLst>
              <a:ext uri="{FF2B5EF4-FFF2-40B4-BE49-F238E27FC236}">
                <a16:creationId xmlns:a16="http://schemas.microsoft.com/office/drawing/2014/main" id="{98FE2F21-5C4C-4D5D-A0B0-27BF6A7FB167}"/>
              </a:ext>
            </a:extLst>
          </p:cNvPr>
          <p:cNvSpPr txBox="1"/>
          <p:nvPr/>
        </p:nvSpPr>
        <p:spPr>
          <a:xfrm>
            <a:off x="1566995" y="4992653"/>
            <a:ext cx="4516438" cy="461665"/>
          </a:xfrm>
          <a:prstGeom prst="rect">
            <a:avLst/>
          </a:prstGeom>
          <a:noFill/>
        </p:spPr>
        <p:txBody>
          <a:bodyPr wrap="square">
            <a:spAutoFit/>
          </a:bodyPr>
          <a:lstStyle/>
          <a:p>
            <a:pPr marL="0" marR="0" lvl="0" indent="0" algn="ctr" defTabSz="5842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err="1">
                <a:ln>
                  <a:noFill/>
                </a:ln>
                <a:solidFill>
                  <a:srgbClr val="B7C6FE"/>
                </a:solidFill>
                <a:effectLst/>
                <a:uLnTx/>
                <a:uFillTx/>
                <a:latin typeface="Helvetica Neue"/>
                <a:sym typeface="Helvetica Light"/>
              </a:rPr>
              <a:t>Ari</a:t>
            </a:r>
            <a:r>
              <a:rPr kumimoji="0" lang="en-US" sz="2400" b="0" i="1" u="none" strike="noStrike" kern="0" cap="none" spc="0" normalizeH="0" baseline="0" noProof="0" dirty="0" err="1">
                <a:ln>
                  <a:noFill/>
                </a:ln>
                <a:solidFill>
                  <a:srgbClr val="B7C6FE"/>
                </a:solidFill>
                <a:effectLst/>
                <a:uLnTx/>
                <a:uFillTx/>
                <a:latin typeface="Helvetica Neue"/>
                <a:cs typeface="Times New Roman" panose="02020603050405020304" pitchFamily="18" charset="0"/>
                <a:sym typeface="Helvetica Light"/>
              </a:rPr>
              <a:t>ño</a:t>
            </a:r>
            <a:r>
              <a:rPr kumimoji="0" lang="en-US" sz="2400" b="0" i="1" u="none" strike="noStrike" kern="0" cap="none" spc="0" normalizeH="0" baseline="0" noProof="0" dirty="0">
                <a:ln>
                  <a:noFill/>
                </a:ln>
                <a:solidFill>
                  <a:srgbClr val="B7C6FE"/>
                </a:solidFill>
                <a:effectLst/>
                <a:uLnTx/>
                <a:uFillTx/>
                <a:latin typeface="Helvetica Neue"/>
                <a:cs typeface="Times New Roman" panose="02020603050405020304" pitchFamily="18" charset="0"/>
                <a:sym typeface="Helvetica Light"/>
              </a:rPr>
              <a:t>-Estrada</a:t>
            </a:r>
            <a:r>
              <a:rPr kumimoji="0" lang="en-US" sz="2400" b="0" i="1" u="none" strike="noStrike" kern="0" cap="none" spc="0" normalizeH="0" baseline="0" noProof="0" dirty="0">
                <a:ln>
                  <a:noFill/>
                </a:ln>
                <a:solidFill>
                  <a:srgbClr val="B7C6FE"/>
                </a:solidFill>
                <a:effectLst/>
                <a:uLnTx/>
                <a:uFillTx/>
                <a:latin typeface="Helvetica Neue"/>
                <a:sym typeface="Helvetica Light"/>
              </a:rPr>
              <a:t> et al PMB (2019) </a:t>
            </a:r>
          </a:p>
        </p:txBody>
      </p:sp>
      <p:pic>
        <p:nvPicPr>
          <p:cNvPr id="11" name="Picture 10">
            <a:extLst>
              <a:ext uri="{FF2B5EF4-FFF2-40B4-BE49-F238E27FC236}">
                <a16:creationId xmlns:a16="http://schemas.microsoft.com/office/drawing/2014/main" id="{E2C750C4-4AE2-41CB-BDF3-A1D320D3F34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5628" y="3979505"/>
            <a:ext cx="1022287" cy="1441584"/>
          </a:xfrm>
          <a:prstGeom prst="rect">
            <a:avLst/>
          </a:prstGeom>
        </p:spPr>
      </p:pic>
      <p:sp>
        <p:nvSpPr>
          <p:cNvPr id="36" name="Elipse 35">
            <a:extLst>
              <a:ext uri="{FF2B5EF4-FFF2-40B4-BE49-F238E27FC236}">
                <a16:creationId xmlns:a16="http://schemas.microsoft.com/office/drawing/2014/main" id="{A5A62750-63EC-479D-86D1-FC32F052E8A1}"/>
              </a:ext>
            </a:extLst>
          </p:cNvPr>
          <p:cNvSpPr/>
          <p:nvPr/>
        </p:nvSpPr>
        <p:spPr>
          <a:xfrm>
            <a:off x="3303603" y="4468595"/>
            <a:ext cx="1828800" cy="548640"/>
          </a:xfrm>
          <a:prstGeom prst="ellipse">
            <a:avLst/>
          </a:prstGeom>
          <a:solidFill>
            <a:srgbClr val="FF0066">
              <a:alpha val="5000"/>
            </a:srgbClr>
          </a:solidFill>
          <a:ln w="36000">
            <a:solidFill>
              <a:srgbClr val="FF0066"/>
            </a:solidFill>
          </a:ln>
        </p:spPr>
        <p:txBody>
          <a:bodyPr wrap="none" rtlCol="0" anchor="ctr" anchorCtr="1"/>
          <a:lstStyle/>
          <a:p>
            <a:endParaRPr lang="en-US">
              <a:solidFill>
                <a:srgbClr val="FF0066"/>
              </a:solidFill>
            </a:endParaRPr>
          </a:p>
        </p:txBody>
      </p:sp>
      <p:sp>
        <p:nvSpPr>
          <p:cNvPr id="35" name="Elipse 34">
            <a:extLst>
              <a:ext uri="{FF2B5EF4-FFF2-40B4-BE49-F238E27FC236}">
                <a16:creationId xmlns:a16="http://schemas.microsoft.com/office/drawing/2014/main" id="{6656019F-8B19-41E5-80B8-8EA5194FDB54}"/>
              </a:ext>
            </a:extLst>
          </p:cNvPr>
          <p:cNvSpPr/>
          <p:nvPr/>
        </p:nvSpPr>
        <p:spPr>
          <a:xfrm>
            <a:off x="15553440" y="5604840"/>
            <a:ext cx="1280160" cy="731520"/>
          </a:xfrm>
          <a:prstGeom prst="ellipse">
            <a:avLst/>
          </a:prstGeom>
          <a:solidFill>
            <a:srgbClr val="FF0066">
              <a:alpha val="5000"/>
            </a:srgbClr>
          </a:solidFill>
          <a:ln w="36000">
            <a:solidFill>
              <a:srgbClr val="FF0066"/>
            </a:solidFill>
          </a:ln>
        </p:spPr>
        <p:txBody>
          <a:bodyPr wrap="none" rtlCol="0" anchor="ctr" anchorCtr="1"/>
          <a:lstStyle/>
          <a:p>
            <a:endParaRPr lang="en-US">
              <a:solidFill>
                <a:srgbClr val="FF0066"/>
              </a:solidFill>
            </a:endParaRPr>
          </a:p>
        </p:txBody>
      </p:sp>
      <p:sp>
        <p:nvSpPr>
          <p:cNvPr id="34" name="Elipse 33">
            <a:extLst>
              <a:ext uri="{FF2B5EF4-FFF2-40B4-BE49-F238E27FC236}">
                <a16:creationId xmlns:a16="http://schemas.microsoft.com/office/drawing/2014/main" id="{2E30F183-09C2-4A04-BB11-8EB784D27ACA}"/>
              </a:ext>
            </a:extLst>
          </p:cNvPr>
          <p:cNvSpPr/>
          <p:nvPr/>
        </p:nvSpPr>
        <p:spPr>
          <a:xfrm>
            <a:off x="14614455" y="3733620"/>
            <a:ext cx="1828800" cy="548640"/>
          </a:xfrm>
          <a:prstGeom prst="ellipse">
            <a:avLst/>
          </a:prstGeom>
          <a:solidFill>
            <a:srgbClr val="FF0066">
              <a:alpha val="5000"/>
            </a:srgbClr>
          </a:solidFill>
          <a:ln w="36000">
            <a:solidFill>
              <a:srgbClr val="FF0066"/>
            </a:solidFill>
          </a:ln>
        </p:spPr>
        <p:txBody>
          <a:bodyPr wrap="none" rtlCol="0" anchor="ctr" anchorCtr="1"/>
          <a:lstStyle/>
          <a:p>
            <a:endParaRPr lang="en-US">
              <a:solidFill>
                <a:srgbClr val="FF0066"/>
              </a:solidFill>
            </a:endParaRPr>
          </a:p>
        </p:txBody>
      </p:sp>
      <p:sp>
        <p:nvSpPr>
          <p:cNvPr id="42" name="TextBox 41">
            <a:extLst>
              <a:ext uri="{FF2B5EF4-FFF2-40B4-BE49-F238E27FC236}">
                <a16:creationId xmlns:a16="http://schemas.microsoft.com/office/drawing/2014/main" id="{76656DAB-6742-45FA-8B5E-5AA30AD4127C}"/>
              </a:ext>
            </a:extLst>
          </p:cNvPr>
          <p:cNvSpPr txBox="1"/>
          <p:nvPr/>
        </p:nvSpPr>
        <p:spPr>
          <a:xfrm>
            <a:off x="683750" y="6114260"/>
            <a:ext cx="7986381" cy="2634885"/>
          </a:xfrm>
          <a:prstGeom prst="rect">
            <a:avLst/>
          </a:prstGeom>
          <a:gradFill flip="none" rotWithShape="1">
            <a:gsLst>
              <a:gs pos="0">
                <a:srgbClr val="5C5C5C"/>
              </a:gs>
              <a:gs pos="100000">
                <a:srgbClr val="3F3F3F"/>
              </a:gs>
            </a:gsLst>
            <a:lin ang="2700000" scaled="1"/>
            <a:tileRect/>
          </a:gradFill>
          <a:ln w="12700" cap="flat">
            <a:noFill/>
            <a:miter lim="400000"/>
          </a:ln>
          <a:effectLst>
            <a:outerShdw blurRad="50800" dist="38100" dir="2700000" algn="tl" rotWithShape="0">
              <a:prstClr val="black">
                <a:alpha val="40000"/>
              </a:prstClr>
            </a:outerShdw>
            <a:softEdge rad="12700"/>
          </a:effectLst>
          <a:extLst>
            <a:ext uri="{C572A759-6A51-4108-AA02-DFA0A04FC94B}">
              <ma14:wrappingTextBoxFlag xmlns:ma14="http://schemas.microsoft.com/office/mac/drawingml/2011/main" xmlns=""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chorCtr="0">
            <a:noAutofit/>
          </a:bodyPr>
          <a:lstStyle>
            <a:lvl1pPr defTabSz="914400">
              <a:spcBef>
                <a:spcPts val="600"/>
              </a:spcBef>
              <a:defRPr sz="4000" b="1">
                <a:solidFill>
                  <a:schemeClr val="tx2"/>
                </a:solidFill>
                <a:latin typeface="Helvetica Neue"/>
              </a:defRPr>
            </a:lvl1pPr>
          </a:lstStyle>
          <a:p>
            <a:pPr algn="l"/>
            <a:r>
              <a:rPr lang="en-US" sz="3000" b="0" dirty="0"/>
              <a:t>Applications: </a:t>
            </a:r>
          </a:p>
          <a:p>
            <a:pPr algn="l"/>
            <a:r>
              <a:rPr lang="en-US" sz="3000" b="0" dirty="0"/>
              <a:t>PET imaging</a:t>
            </a:r>
          </a:p>
          <a:p>
            <a:pPr algn="l"/>
            <a:r>
              <a:rPr lang="en-US" sz="3000" b="0" dirty="0"/>
              <a:t>proton gamma imaging</a:t>
            </a:r>
          </a:p>
          <a:p>
            <a:pPr algn="l"/>
            <a:r>
              <a:rPr lang="en-US" sz="3000" b="0" dirty="0"/>
              <a:t>new SPECT detectors</a:t>
            </a:r>
          </a:p>
        </p:txBody>
      </p:sp>
    </p:spTree>
    <p:extLst>
      <p:ext uri="{BB962C8B-B14F-4D97-AF65-F5344CB8AC3E}">
        <p14:creationId xmlns:p14="http://schemas.microsoft.com/office/powerpoint/2010/main" val="3432058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animBg="1"/>
      <p:bldP spid="35" grpId="0" animBg="1"/>
      <p:bldP spid="34" grpId="0" animBg="1"/>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1A2CDF-1769-4452-AAE6-83F2DE71D5FF}"/>
              </a:ext>
            </a:extLst>
          </p:cNvPr>
          <p:cNvSpPr>
            <a:spLocks noGrp="1"/>
          </p:cNvSpPr>
          <p:nvPr>
            <p:ph type="title"/>
          </p:nvPr>
        </p:nvSpPr>
        <p:spPr/>
        <p:txBody>
          <a:bodyPr/>
          <a:lstStyle/>
          <a:p>
            <a:r>
              <a:rPr lang="en-US" dirty="0"/>
              <a:t>Conclusions</a:t>
            </a:r>
          </a:p>
        </p:txBody>
      </p:sp>
      <p:grpSp>
        <p:nvGrpSpPr>
          <p:cNvPr id="4" name="Group 3">
            <a:extLst>
              <a:ext uri="{FF2B5EF4-FFF2-40B4-BE49-F238E27FC236}">
                <a16:creationId xmlns:a16="http://schemas.microsoft.com/office/drawing/2014/main" id="{9FEFDE6E-A5E6-4847-B27B-5E2EE6F108ED}"/>
              </a:ext>
            </a:extLst>
          </p:cNvPr>
          <p:cNvGrpSpPr/>
          <p:nvPr/>
        </p:nvGrpSpPr>
        <p:grpSpPr>
          <a:xfrm>
            <a:off x="11356285" y="6171770"/>
            <a:ext cx="4874314" cy="2286430"/>
            <a:chOff x="1062365" y="2608263"/>
            <a:chExt cx="4376737" cy="2074096"/>
          </a:xfrm>
        </p:grpSpPr>
        <p:sp>
          <p:nvSpPr>
            <p:cNvPr id="5" name="Rectangle 4">
              <a:extLst>
                <a:ext uri="{FF2B5EF4-FFF2-40B4-BE49-F238E27FC236}">
                  <a16:creationId xmlns:a16="http://schemas.microsoft.com/office/drawing/2014/main" id="{D7BC08F4-4159-4E49-AF4B-598DC68663A0}"/>
                </a:ext>
              </a:extLst>
            </p:cNvPr>
            <p:cNvSpPr/>
            <p:nvPr/>
          </p:nvSpPr>
          <p:spPr>
            <a:xfrm>
              <a:off x="1109663" y="2608263"/>
              <a:ext cx="4329439" cy="2074096"/>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6" name="Group 5">
              <a:extLst>
                <a:ext uri="{FF2B5EF4-FFF2-40B4-BE49-F238E27FC236}">
                  <a16:creationId xmlns:a16="http://schemas.microsoft.com/office/drawing/2014/main" id="{4B56A751-5F3F-4F35-B7E0-F1456E906A34}"/>
                </a:ext>
              </a:extLst>
            </p:cNvPr>
            <p:cNvGrpSpPr/>
            <p:nvPr/>
          </p:nvGrpSpPr>
          <p:grpSpPr>
            <a:xfrm>
              <a:off x="1062365" y="2608263"/>
              <a:ext cx="4376737" cy="2074096"/>
              <a:chOff x="408697" y="615921"/>
              <a:chExt cx="5572034" cy="2636594"/>
            </a:xfrm>
          </p:grpSpPr>
          <p:grpSp>
            <p:nvGrpSpPr>
              <p:cNvPr id="7" name="Group 6">
                <a:extLst>
                  <a:ext uri="{FF2B5EF4-FFF2-40B4-BE49-F238E27FC236}">
                    <a16:creationId xmlns:a16="http://schemas.microsoft.com/office/drawing/2014/main" id="{BFE128A7-10D6-4222-B817-BBB859A2412F}"/>
                  </a:ext>
                </a:extLst>
              </p:cNvPr>
              <p:cNvGrpSpPr/>
              <p:nvPr/>
            </p:nvGrpSpPr>
            <p:grpSpPr>
              <a:xfrm>
                <a:off x="408697" y="615921"/>
                <a:ext cx="5572034" cy="2636594"/>
                <a:chOff x="404668" y="615921"/>
                <a:chExt cx="6130291" cy="2900753"/>
              </a:xfrm>
            </p:grpSpPr>
            <p:pic>
              <p:nvPicPr>
                <p:cNvPr id="9" name="Picture 8">
                  <a:extLst>
                    <a:ext uri="{FF2B5EF4-FFF2-40B4-BE49-F238E27FC236}">
                      <a16:creationId xmlns:a16="http://schemas.microsoft.com/office/drawing/2014/main" id="{9CE82D06-45B8-458C-BD94-B61E5FAEC3C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730" b="98649" l="3257" r="96091">
                              <a14:foregroundMark x1="34202" y1="40203" x2="30619" y2="63176"/>
                              <a14:foregroundMark x1="30619" y1="63176" x2="39739" y2="80743"/>
                              <a14:foregroundMark x1="39739" y1="80743" x2="58958" y2="78378"/>
                              <a14:foregroundMark x1="58958" y1="78378" x2="73290" y2="67230"/>
                              <a14:foregroundMark x1="73290" y1="67230" x2="76221" y2="49662"/>
                              <a14:foregroundMark x1="76221" y1="49662" x2="68730" y2="32095"/>
                              <a14:foregroundMark x1="68730" y1="32095" x2="53094" y2="22973"/>
                              <a14:foregroundMark x1="53094" y1="22973" x2="34853" y2="25000"/>
                              <a14:foregroundMark x1="34853" y1="25000" x2="28013" y2="41892"/>
                              <a14:foregroundMark x1="28013" y1="41892" x2="28013" y2="66554"/>
                              <a14:foregroundMark x1="51792" y1="74324" x2="70684" y2="66216"/>
                              <a14:foregroundMark x1="70684" y1="66216" x2="75896" y2="48649"/>
                              <a14:foregroundMark x1="75896" y1="48649" x2="63844" y2="34122"/>
                              <a14:foregroundMark x1="63844" y1="34122" x2="50163" y2="43919"/>
                              <a14:foregroundMark x1="50163" y1="43919" x2="52443" y2="55405"/>
                              <a14:foregroundMark x1="54072" y1="75000" x2="64821" y2="61486"/>
                              <a14:foregroundMark x1="64821" y1="61486" x2="50814" y2="48649"/>
                              <a14:foregroundMark x1="50814" y1="48649" x2="33876" y2="54054"/>
                              <a14:foregroundMark x1="33876" y1="54054" x2="34853" y2="72973"/>
                              <a14:foregroundMark x1="34853" y1="72973" x2="53094" y2="75676"/>
                              <a14:foregroundMark x1="53094" y1="75676" x2="54723" y2="75676"/>
                              <a14:foregroundMark x1="56352" y1="45946" x2="69381" y2="32095"/>
                              <a14:foregroundMark x1="69381" y1="32095" x2="56026" y2="22297"/>
                              <a14:foregroundMark x1="56026" y1="22297" x2="39414" y2="29730"/>
                              <a14:foregroundMark x1="39414" y1="29730" x2="28990" y2="43919"/>
                              <a14:foregroundMark x1="28990" y1="43919" x2="42671" y2="54054"/>
                              <a14:foregroundMark x1="42671" y1="54054" x2="55700" y2="45608"/>
                              <a14:foregroundMark x1="36482" y1="48311" x2="52769" y2="40541"/>
                              <a14:foregroundMark x1="52769" y1="40541" x2="35505" y2="39865"/>
                              <a14:foregroundMark x1="35505" y1="39865" x2="35831" y2="52027"/>
                              <a14:foregroundMark x1="48860" y1="11824" x2="65147" y2="13851"/>
                              <a14:foregroundMark x1="65147" y1="13851" x2="77850" y2="26351"/>
                              <a14:foregroundMark x1="77850" y1="26351" x2="85342" y2="41216"/>
                              <a14:foregroundMark x1="85342" y1="41216" x2="85342" y2="41216"/>
                              <a14:foregroundMark x1="49511" y1="12500" x2="32573" y2="15878"/>
                              <a14:foregroundMark x1="32573" y1="15878" x2="18893" y2="26351"/>
                              <a14:foregroundMark x1="18893" y1="26351" x2="12378" y2="42568"/>
                              <a14:foregroundMark x1="12378" y1="42568" x2="12704" y2="60135"/>
                              <a14:foregroundMark x1="12704" y1="60135" x2="18893" y2="76351"/>
                              <a14:foregroundMark x1="18893" y1="76351" x2="30945" y2="88176"/>
                              <a14:foregroundMark x1="30945" y1="88176" x2="46254" y2="94932"/>
                              <a14:foregroundMark x1="46254" y1="94932" x2="64169" y2="92905"/>
                              <a14:foregroundMark x1="64169" y1="92905" x2="90879" y2="70270"/>
                              <a14:foregroundMark x1="90879" y1="70270" x2="96091" y2="52365"/>
                              <a14:foregroundMark x1="96091" y1="52365" x2="88599" y2="36149"/>
                              <a14:foregroundMark x1="88599" y1="36149" x2="75244" y2="22973"/>
                              <a14:foregroundMark x1="75244" y1="22973" x2="67752" y2="19595"/>
                              <a14:foregroundMark x1="42020" y1="9459" x2="60261" y2="10135"/>
                              <a14:foregroundMark x1="60261" y1="10135" x2="62541" y2="11824"/>
                              <a14:foregroundMark x1="52443" y1="6419" x2="51792" y2="7095"/>
                              <a14:foregroundMark x1="11401" y1="53716" x2="21824" y2="86149"/>
                              <a14:foregroundMark x1="8143" y1="63176" x2="10749" y2="43581"/>
                              <a14:foregroundMark x1="3909" y1="54392" x2="3909" y2="54392"/>
                              <a14:foregroundMark x1="35179" y1="93243" x2="65472" y2="94932"/>
                              <a14:foregroundMark x1="45603" y1="98649" x2="47557" y2="98311"/>
                              <a14:foregroundMark x1="3909" y1="53041" x2="3909" y2="53041"/>
                            </a14:backgroundRemoval>
                          </a14:imgEffect>
                        </a14:imgLayer>
                      </a14:imgProps>
                    </a:ext>
                    <a:ext uri="{28A0092B-C50C-407E-A947-70E740481C1C}">
                      <a14:useLocalDpi xmlns:a14="http://schemas.microsoft.com/office/drawing/2010/main"/>
                    </a:ext>
                  </a:extLst>
                </a:blip>
                <a:srcRect/>
                <a:stretch/>
              </p:blipFill>
              <p:spPr>
                <a:xfrm>
                  <a:off x="3608877" y="615921"/>
                  <a:ext cx="2926082" cy="2819502"/>
                </a:xfrm>
                <a:prstGeom prst="rect">
                  <a:avLst/>
                </a:prstGeom>
              </p:spPr>
            </p:pic>
            <p:pic>
              <p:nvPicPr>
                <p:cNvPr id="10" name="Picture 9">
                  <a:extLst>
                    <a:ext uri="{FF2B5EF4-FFF2-40B4-BE49-F238E27FC236}">
                      <a16:creationId xmlns:a16="http://schemas.microsoft.com/office/drawing/2014/main" id="{5DEEEA38-4EF9-4CE2-83F7-84FAEED61C0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33" b="95333" l="5921" r="95066">
                              <a14:foregroundMark x1="49342" y1="53000" x2="49342" y2="53000"/>
                              <a14:foregroundMark x1="44737" y1="64000" x2="44737" y2="64000"/>
                              <a14:foregroundMark x1="43092" y1="67000" x2="27632" y2="59333"/>
                              <a14:foregroundMark x1="27632" y1="59333" x2="33553" y2="43333"/>
                              <a14:foregroundMark x1="33553" y1="43333" x2="48026" y2="32000"/>
                              <a14:foregroundMark x1="48026" y1="32000" x2="54605" y2="32000"/>
                              <a14:foregroundMark x1="56250" y1="28333" x2="72039" y2="36333"/>
                              <a14:foregroundMark x1="72039" y1="36333" x2="76316" y2="54667"/>
                              <a14:foregroundMark x1="76316" y1="54667" x2="67105" y2="69333"/>
                              <a14:foregroundMark x1="67105" y1="69333" x2="50658" y2="76667"/>
                              <a14:foregroundMark x1="50658" y1="76667" x2="34539" y2="70667"/>
                              <a14:foregroundMark x1="34539" y1="70667" x2="32895" y2="68667"/>
                              <a14:foregroundMark x1="40789" y1="42333" x2="49671" y2="27333"/>
                              <a14:foregroundMark x1="49671" y1="27333" x2="67105" y2="33000"/>
                              <a14:foregroundMark x1="67105" y1="33000" x2="75987" y2="47667"/>
                              <a14:foregroundMark x1="75987" y1="47667" x2="70724" y2="64333"/>
                              <a14:foregroundMark x1="70724" y1="64333" x2="55921" y2="71333"/>
                              <a14:foregroundMark x1="55921" y1="71333" x2="41776" y2="60667"/>
                              <a14:foregroundMark x1="41776" y1="60667" x2="60197" y2="55667"/>
                              <a14:foregroundMark x1="60197" y1="55667" x2="53618" y2="40000"/>
                              <a14:foregroundMark x1="53618" y1="40000" x2="59211" y2="30333"/>
                              <a14:foregroundMark x1="30921" y1="48333" x2="49013" y2="43000"/>
                              <a14:foregroundMark x1="49013" y1="43000" x2="48684" y2="25333"/>
                              <a14:foregroundMark x1="48684" y1="25333" x2="31908" y2="26333"/>
                              <a14:foregroundMark x1="31908" y1="26333" x2="21711" y2="42000"/>
                              <a14:foregroundMark x1="21711" y1="42000" x2="20724" y2="55667"/>
                              <a14:foregroundMark x1="32237" y1="83667" x2="49013" y2="86667"/>
                              <a14:foregroundMark x1="49013" y1="86667" x2="67434" y2="86000"/>
                              <a14:foregroundMark x1="67434" y1="86000" x2="94737" y2="62000"/>
                              <a14:foregroundMark x1="94737" y1="62000" x2="89474" y2="28000"/>
                              <a14:foregroundMark x1="89474" y1="28000" x2="58553" y2="8667"/>
                              <a14:foregroundMark x1="58553" y1="8667" x2="40132" y2="7667"/>
                              <a14:foregroundMark x1="40132" y1="7667" x2="25000" y2="15333"/>
                              <a14:foregroundMark x1="25000" y1="15333" x2="13487" y2="29667"/>
                              <a14:foregroundMark x1="13487" y1="29667" x2="8882" y2="47667"/>
                              <a14:foregroundMark x1="8882" y1="47667" x2="11842" y2="65333"/>
                              <a14:foregroundMark x1="11842" y1="65333" x2="21053" y2="79667"/>
                              <a14:foregroundMark x1="21053" y1="79667" x2="35526" y2="90000"/>
                              <a14:foregroundMark x1="35526" y1="90000" x2="47697" y2="86000"/>
                              <a14:foregroundMark x1="7895" y1="37333" x2="9868" y2="65000"/>
                              <a14:foregroundMark x1="6250" y1="58000" x2="6250" y2="44667"/>
                              <a14:foregroundMark x1="45395" y1="7000" x2="76974" y2="18667"/>
                              <a14:foregroundMark x1="76974" y1="18667" x2="61842" y2="9667"/>
                              <a14:foregroundMark x1="61842" y1="9667" x2="37500" y2="5667"/>
                              <a14:foregroundMark x1="48355" y1="5333" x2="48355" y2="5333"/>
                              <a14:foregroundMark x1="50658" y1="4000" x2="50658" y2="4000"/>
                              <a14:foregroundMark x1="87829" y1="65667" x2="83553" y2="47000"/>
                              <a14:foregroundMark x1="83553" y1="47000" x2="89145" y2="64667"/>
                              <a14:foregroundMark x1="89145" y1="64667" x2="77961" y2="80333"/>
                              <a14:foregroundMark x1="77961" y1="80333" x2="63816" y2="89333"/>
                              <a14:foregroundMark x1="63816" y1="89333" x2="46382" y2="92333"/>
                              <a14:foregroundMark x1="46382" y1="92333" x2="33224" y2="89000"/>
                              <a14:foregroundMark x1="43092" y1="93667" x2="60526" y2="94667"/>
                              <a14:foregroundMark x1="60526" y1="94667" x2="76974" y2="86333"/>
                              <a14:foregroundMark x1="76974" y1="86333" x2="87500" y2="72000"/>
                              <a14:foregroundMark x1="87500" y1="72000" x2="92763" y2="55000"/>
                              <a14:foregroundMark x1="92763" y1="55000" x2="90132" y2="49333"/>
                              <a14:foregroundMark x1="46053" y1="95333" x2="46053" y2="95333"/>
                              <a14:foregroundMark x1="95395" y1="51667" x2="95395" y2="51667"/>
                            </a14:backgroundRemoval>
                          </a14:imgEffect>
                        </a14:imgLayer>
                      </a14:imgProps>
                    </a:ext>
                    <a:ext uri="{28A0092B-C50C-407E-A947-70E740481C1C}">
                      <a14:useLocalDpi xmlns:a14="http://schemas.microsoft.com/office/drawing/2010/main"/>
                    </a:ext>
                  </a:extLst>
                </a:blip>
                <a:srcRect/>
                <a:stretch/>
              </p:blipFill>
              <p:spPr>
                <a:xfrm>
                  <a:off x="404668" y="657096"/>
                  <a:ext cx="2892829" cy="2859578"/>
                </a:xfrm>
                <a:prstGeom prst="rect">
                  <a:avLst/>
                </a:prstGeom>
              </p:spPr>
            </p:pic>
          </p:grpSp>
          <p:sp>
            <p:nvSpPr>
              <p:cNvPr id="8" name="Arrow: Right 7">
                <a:extLst>
                  <a:ext uri="{FF2B5EF4-FFF2-40B4-BE49-F238E27FC236}">
                    <a16:creationId xmlns:a16="http://schemas.microsoft.com/office/drawing/2014/main" id="{06629884-1D94-414A-B393-95FB8DCA6D9E}"/>
                  </a:ext>
                </a:extLst>
              </p:cNvPr>
              <p:cNvSpPr/>
              <p:nvPr/>
            </p:nvSpPr>
            <p:spPr>
              <a:xfrm>
                <a:off x="2956193" y="1879600"/>
                <a:ext cx="589168" cy="240602"/>
              </a:xfrm>
              <a:prstGeom prst="rightArrow">
                <a:avLst/>
              </a:prstGeom>
              <a:solidFill>
                <a:srgbClr val="33333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grpSp>
      <p:sp>
        <p:nvSpPr>
          <p:cNvPr id="12" name="Content Placeholder 1">
            <a:extLst>
              <a:ext uri="{FF2B5EF4-FFF2-40B4-BE49-F238E27FC236}">
                <a16:creationId xmlns:a16="http://schemas.microsoft.com/office/drawing/2014/main" id="{D0F995F4-0512-4803-8FDE-F17B5EEE3CB4}"/>
              </a:ext>
            </a:extLst>
          </p:cNvPr>
          <p:cNvSpPr txBox="1">
            <a:spLocks/>
          </p:cNvSpPr>
          <p:nvPr/>
        </p:nvSpPr>
        <p:spPr>
          <a:xfrm>
            <a:off x="719440" y="5374128"/>
            <a:ext cx="15858293" cy="3920837"/>
          </a:xfrm>
          <a:prstGeom prst="rect">
            <a:avLst/>
          </a:prstGeom>
          <a:ln w="12700">
            <a:miter lim="400000"/>
          </a:ln>
          <a:extLst>
            <a:ext uri="{C572A759-6A51-4108-AA02-DFA0A04FC94B}">
              <ma14:wrappingTextBoxFlag xmlns="" xmlns:ma14="http://schemas.microsoft.com/office/mac/drawingml/2011/main" val="1"/>
            </a:ext>
          </a:extLst>
        </p:spPr>
        <p:txBody>
          <a:bodyPr lIns="72000" tIns="0" rIns="36000" bIns="0" anchor="t">
            <a:noAutofit/>
          </a:bodyPr>
          <a:lstStyle>
            <a:lvl1pPr marL="250610" indent="-250610" defTabSz="584200">
              <a:lnSpc>
                <a:spcPct val="110000"/>
              </a:lnSpc>
              <a:spcBef>
                <a:spcPts val="853"/>
              </a:spcBef>
              <a:buSzPct val="45000"/>
              <a:buFontTx/>
              <a:buChar char="►"/>
              <a:defRPr lang="en-US" sz="2800" dirty="0">
                <a:latin typeface="Helvetica Neue"/>
                <a:ea typeface="Helvetica Neue"/>
                <a:cs typeface="Helvetica Neue"/>
                <a:sym typeface="Helvetica Neue Light"/>
              </a:defRPr>
            </a:lvl1pPr>
            <a:lvl2pPr marL="889000" indent="-444500" defTabSz="584200">
              <a:lnSpc>
                <a:spcPct val="110000"/>
              </a:lnSpc>
              <a:spcBef>
                <a:spcPts val="853"/>
              </a:spcBef>
              <a:buSzPct val="45000"/>
              <a:buFontTx/>
              <a:buChar char="►"/>
              <a:defRPr lang="en-US" sz="2800" dirty="0">
                <a:latin typeface="Helvetica Neue"/>
                <a:ea typeface="Helvetica Neue"/>
                <a:cs typeface="Helvetica Neue"/>
                <a:sym typeface="Helvetica Neue Light"/>
              </a:defRPr>
            </a:lvl2pPr>
            <a:lvl3pPr marL="1333500" indent="-444500" defTabSz="584200">
              <a:lnSpc>
                <a:spcPct val="110000"/>
              </a:lnSpc>
              <a:spcBef>
                <a:spcPts val="853"/>
              </a:spcBef>
              <a:buSzPct val="45000"/>
              <a:buFontTx/>
              <a:buChar char="►"/>
              <a:defRPr lang="en-US" sz="2800" dirty="0">
                <a:latin typeface="Helvetica Neue"/>
                <a:ea typeface="Helvetica Neue"/>
                <a:cs typeface="Helvetica Neue"/>
                <a:sym typeface="Helvetica Neue Light"/>
              </a:defRPr>
            </a:lvl3pPr>
            <a:lvl4pPr marL="1778000" indent="-444500" defTabSz="584200">
              <a:spcBef>
                <a:spcPts val="4200"/>
              </a:spcBef>
              <a:buSzPct val="45000"/>
              <a:buFontTx/>
              <a:buChar char="►"/>
              <a:defRPr lang="en-US" sz="2800" dirty="0">
                <a:latin typeface="Helvetica Neue"/>
                <a:ea typeface="Helvetica Neue"/>
                <a:cs typeface="Helvetica Neue"/>
                <a:sym typeface="Helvetica Neue Light"/>
              </a:defRPr>
            </a:lvl4pPr>
            <a:lvl5pPr marL="2222500" indent="-444500" defTabSz="584200">
              <a:spcBef>
                <a:spcPts val="4200"/>
              </a:spcBef>
              <a:buSzPct val="45000"/>
              <a:buFontTx/>
              <a:buChar char="►"/>
              <a:defRPr lang="en-US" sz="2800" dirty="0">
                <a:latin typeface="Helvetica Neue"/>
                <a:ea typeface="Helvetica Neue"/>
                <a:cs typeface="Helvetica Neue"/>
                <a:sym typeface="Helvetica Neue Light"/>
              </a:defRPr>
            </a:lvl5pPr>
            <a:lvl6pPr marL="2667000" indent="-444500" defTabSz="584200">
              <a:spcBef>
                <a:spcPts val="4200"/>
              </a:spcBef>
              <a:buSzPct val="75000"/>
              <a:buChar char="•"/>
              <a:defRPr sz="3600">
                <a:latin typeface="Helvetica Neue Light"/>
                <a:ea typeface="Helvetica Neue Light"/>
                <a:cs typeface="Helvetica Neue Light"/>
                <a:sym typeface="Helvetica Neue Light"/>
              </a:defRPr>
            </a:lvl6pPr>
            <a:lvl7pPr marL="3111500" indent="-444500" defTabSz="584200">
              <a:spcBef>
                <a:spcPts val="4200"/>
              </a:spcBef>
              <a:buSzPct val="75000"/>
              <a:buChar char="•"/>
              <a:defRPr sz="3600">
                <a:latin typeface="Helvetica Neue Light"/>
                <a:ea typeface="Helvetica Neue Light"/>
                <a:cs typeface="Helvetica Neue Light"/>
                <a:sym typeface="Helvetica Neue Light"/>
              </a:defRPr>
            </a:lvl7pPr>
            <a:lvl8pPr marL="3556000" indent="-444500" defTabSz="584200">
              <a:spcBef>
                <a:spcPts val="4200"/>
              </a:spcBef>
              <a:buSzPct val="75000"/>
              <a:buChar char="•"/>
              <a:defRPr sz="3600">
                <a:latin typeface="Helvetica Neue Light"/>
                <a:ea typeface="Helvetica Neue Light"/>
                <a:cs typeface="Helvetica Neue Light"/>
                <a:sym typeface="Helvetica Neue Light"/>
              </a:defRPr>
            </a:lvl8pPr>
            <a:lvl9pPr marL="4000500" indent="-444500" defTabSz="584200">
              <a:spcBef>
                <a:spcPts val="4200"/>
              </a:spcBef>
              <a:buSzPct val="75000"/>
              <a:buChar char="•"/>
              <a:defRPr sz="3600">
                <a:latin typeface="Helvetica Neue Light"/>
                <a:ea typeface="Helvetica Neue Light"/>
                <a:cs typeface="Helvetica Neue Light"/>
                <a:sym typeface="Helvetica Neue Light"/>
              </a:defRPr>
            </a:lvl9pPr>
          </a:lstStyle>
          <a:p>
            <a:pPr algn="l">
              <a:lnSpc>
                <a:spcPct val="100000"/>
              </a:lnSpc>
              <a:spcBef>
                <a:spcPts val="3000"/>
              </a:spcBef>
            </a:pPr>
            <a:endParaRPr lang="en-US" sz="3200" dirty="0">
              <a:solidFill>
                <a:schemeClr val="accent5"/>
              </a:solidFill>
            </a:endParaRPr>
          </a:p>
        </p:txBody>
      </p:sp>
      <p:sp>
        <p:nvSpPr>
          <p:cNvPr id="18" name="Content Placeholder 1">
            <a:extLst>
              <a:ext uri="{FF2B5EF4-FFF2-40B4-BE49-F238E27FC236}">
                <a16:creationId xmlns:a16="http://schemas.microsoft.com/office/drawing/2014/main" id="{777F8FF9-06F0-4A5A-8838-E4BBF6626FEE}"/>
              </a:ext>
            </a:extLst>
          </p:cNvPr>
          <p:cNvSpPr txBox="1">
            <a:spLocks/>
          </p:cNvSpPr>
          <p:nvPr/>
        </p:nvSpPr>
        <p:spPr>
          <a:xfrm>
            <a:off x="579636" y="2428897"/>
            <a:ext cx="15858293" cy="3920837"/>
          </a:xfrm>
          <a:prstGeom prst="rect">
            <a:avLst/>
          </a:prstGeom>
          <a:ln w="12700">
            <a:miter lim="400000"/>
          </a:ln>
          <a:extLst>
            <a:ext uri="{C572A759-6A51-4108-AA02-DFA0A04FC94B}">
              <ma14:wrappingTextBoxFlag xmlns="" xmlns:ma14="http://schemas.microsoft.com/office/mac/drawingml/2011/main" val="1"/>
            </a:ext>
          </a:extLst>
        </p:spPr>
        <p:txBody>
          <a:bodyPr lIns="72000" tIns="0" rIns="36000" bIns="0" anchor="t">
            <a:noAutofit/>
          </a:bodyPr>
          <a:lstStyle>
            <a:lvl1pPr marL="250610" indent="-250610" defTabSz="584200">
              <a:lnSpc>
                <a:spcPct val="110000"/>
              </a:lnSpc>
              <a:spcBef>
                <a:spcPts val="853"/>
              </a:spcBef>
              <a:buSzPct val="45000"/>
              <a:buFontTx/>
              <a:buChar char="►"/>
              <a:defRPr lang="en-US" sz="2800" dirty="0">
                <a:latin typeface="Helvetica Neue"/>
                <a:ea typeface="Helvetica Neue"/>
                <a:cs typeface="Helvetica Neue"/>
                <a:sym typeface="Helvetica Neue Light"/>
              </a:defRPr>
            </a:lvl1pPr>
            <a:lvl2pPr marL="889000" indent="-444500" defTabSz="584200">
              <a:lnSpc>
                <a:spcPct val="110000"/>
              </a:lnSpc>
              <a:spcBef>
                <a:spcPts val="853"/>
              </a:spcBef>
              <a:buSzPct val="45000"/>
              <a:buFontTx/>
              <a:buChar char="►"/>
              <a:defRPr lang="en-US" sz="2800" dirty="0">
                <a:latin typeface="Helvetica Neue"/>
                <a:ea typeface="Helvetica Neue"/>
                <a:cs typeface="Helvetica Neue"/>
                <a:sym typeface="Helvetica Neue Light"/>
              </a:defRPr>
            </a:lvl2pPr>
            <a:lvl3pPr marL="1333500" indent="-444500" defTabSz="584200">
              <a:lnSpc>
                <a:spcPct val="110000"/>
              </a:lnSpc>
              <a:spcBef>
                <a:spcPts val="853"/>
              </a:spcBef>
              <a:buSzPct val="45000"/>
              <a:buFontTx/>
              <a:buChar char="►"/>
              <a:defRPr lang="en-US" sz="2800" dirty="0">
                <a:latin typeface="Helvetica Neue"/>
                <a:ea typeface="Helvetica Neue"/>
                <a:cs typeface="Helvetica Neue"/>
                <a:sym typeface="Helvetica Neue Light"/>
              </a:defRPr>
            </a:lvl3pPr>
            <a:lvl4pPr marL="1778000" indent="-444500" defTabSz="584200">
              <a:spcBef>
                <a:spcPts val="4200"/>
              </a:spcBef>
              <a:buSzPct val="45000"/>
              <a:buFontTx/>
              <a:buChar char="►"/>
              <a:defRPr lang="en-US" sz="2800" dirty="0">
                <a:latin typeface="Helvetica Neue"/>
                <a:ea typeface="Helvetica Neue"/>
                <a:cs typeface="Helvetica Neue"/>
                <a:sym typeface="Helvetica Neue Light"/>
              </a:defRPr>
            </a:lvl4pPr>
            <a:lvl5pPr marL="2222500" indent="-444500" defTabSz="584200">
              <a:spcBef>
                <a:spcPts val="4200"/>
              </a:spcBef>
              <a:buSzPct val="45000"/>
              <a:buFontTx/>
              <a:buChar char="►"/>
              <a:defRPr lang="en-US" sz="2800" dirty="0">
                <a:latin typeface="Helvetica Neue"/>
                <a:ea typeface="Helvetica Neue"/>
                <a:cs typeface="Helvetica Neue"/>
                <a:sym typeface="Helvetica Neue Light"/>
              </a:defRPr>
            </a:lvl5pPr>
            <a:lvl6pPr marL="2667000" indent="-444500" defTabSz="584200">
              <a:spcBef>
                <a:spcPts val="4200"/>
              </a:spcBef>
              <a:buSzPct val="75000"/>
              <a:buChar char="•"/>
              <a:defRPr sz="3600">
                <a:latin typeface="Helvetica Neue Light"/>
                <a:ea typeface="Helvetica Neue Light"/>
                <a:cs typeface="Helvetica Neue Light"/>
                <a:sym typeface="Helvetica Neue Light"/>
              </a:defRPr>
            </a:lvl6pPr>
            <a:lvl7pPr marL="3111500" indent="-444500" defTabSz="584200">
              <a:spcBef>
                <a:spcPts val="4200"/>
              </a:spcBef>
              <a:buSzPct val="75000"/>
              <a:buChar char="•"/>
              <a:defRPr sz="3600">
                <a:latin typeface="Helvetica Neue Light"/>
                <a:ea typeface="Helvetica Neue Light"/>
                <a:cs typeface="Helvetica Neue Light"/>
                <a:sym typeface="Helvetica Neue Light"/>
              </a:defRPr>
            </a:lvl7pPr>
            <a:lvl8pPr marL="3556000" indent="-444500" defTabSz="584200">
              <a:spcBef>
                <a:spcPts val="4200"/>
              </a:spcBef>
              <a:buSzPct val="75000"/>
              <a:buChar char="•"/>
              <a:defRPr sz="3600">
                <a:latin typeface="Helvetica Neue Light"/>
                <a:ea typeface="Helvetica Neue Light"/>
                <a:cs typeface="Helvetica Neue Light"/>
                <a:sym typeface="Helvetica Neue Light"/>
              </a:defRPr>
            </a:lvl8pPr>
            <a:lvl9pPr marL="4000500" indent="-444500" defTabSz="584200">
              <a:spcBef>
                <a:spcPts val="4200"/>
              </a:spcBef>
              <a:buSzPct val="75000"/>
              <a:buChar char="•"/>
              <a:defRPr sz="3600">
                <a:latin typeface="Helvetica Neue Light"/>
                <a:ea typeface="Helvetica Neue Light"/>
                <a:cs typeface="Helvetica Neue Light"/>
                <a:sym typeface="Helvetica Neue Light"/>
              </a:defRPr>
            </a:lvl9pPr>
          </a:lstStyle>
          <a:p>
            <a:pPr algn="just">
              <a:lnSpc>
                <a:spcPct val="100000"/>
              </a:lnSpc>
              <a:spcBef>
                <a:spcPts val="3000"/>
              </a:spcBef>
            </a:pPr>
            <a:r>
              <a:rPr lang="en-US" sz="3600" dirty="0">
                <a:solidFill>
                  <a:schemeClr val="accent5"/>
                </a:solidFill>
              </a:rPr>
              <a:t>Quantitative nuclear medicine has made tremendous progress!</a:t>
            </a:r>
          </a:p>
          <a:p>
            <a:pPr algn="just">
              <a:lnSpc>
                <a:spcPct val="100000"/>
              </a:lnSpc>
              <a:spcBef>
                <a:spcPts val="3000"/>
              </a:spcBef>
            </a:pPr>
            <a:r>
              <a:rPr lang="en-US" sz="3600" dirty="0">
                <a:solidFill>
                  <a:schemeClr val="accent5"/>
                </a:solidFill>
              </a:rPr>
              <a:t>Integration of imaging and therapy is a strong driver of technological and computational innovation</a:t>
            </a:r>
          </a:p>
          <a:p>
            <a:pPr algn="just">
              <a:lnSpc>
                <a:spcPct val="100000"/>
              </a:lnSpc>
              <a:spcBef>
                <a:spcPts val="3000"/>
              </a:spcBef>
            </a:pPr>
            <a:r>
              <a:rPr lang="en-US" sz="3600" dirty="0">
                <a:solidFill>
                  <a:schemeClr val="accent5"/>
                </a:solidFill>
              </a:rPr>
              <a:t>Many exciting opportunities ahead of us to deliver robust quantification accuracy!</a:t>
            </a:r>
          </a:p>
          <a:p>
            <a:pPr lvl="1" algn="l">
              <a:lnSpc>
                <a:spcPct val="100000"/>
              </a:lnSpc>
              <a:spcBef>
                <a:spcPts val="1200"/>
              </a:spcBef>
            </a:pPr>
            <a:r>
              <a:rPr lang="en-US" sz="3600" dirty="0">
                <a:solidFill>
                  <a:schemeClr val="accent5"/>
                </a:solidFill>
              </a:rPr>
              <a:t>Technology </a:t>
            </a:r>
          </a:p>
          <a:p>
            <a:pPr lvl="1" algn="l">
              <a:lnSpc>
                <a:spcPct val="100000"/>
              </a:lnSpc>
              <a:spcBef>
                <a:spcPts val="1200"/>
              </a:spcBef>
            </a:pPr>
            <a:r>
              <a:rPr lang="en-US" sz="3600" dirty="0">
                <a:solidFill>
                  <a:schemeClr val="accent5"/>
                </a:solidFill>
              </a:rPr>
              <a:t>Standardization</a:t>
            </a:r>
          </a:p>
          <a:p>
            <a:pPr lvl="1" algn="l">
              <a:lnSpc>
                <a:spcPct val="100000"/>
              </a:lnSpc>
              <a:spcBef>
                <a:spcPts val="1200"/>
              </a:spcBef>
            </a:pPr>
            <a:r>
              <a:rPr lang="en-US" sz="3600" dirty="0">
                <a:solidFill>
                  <a:schemeClr val="accent5"/>
                </a:solidFill>
              </a:rPr>
              <a:t>Image processing</a:t>
            </a:r>
          </a:p>
          <a:p>
            <a:pPr algn="l">
              <a:spcBef>
                <a:spcPts val="3000"/>
              </a:spcBef>
            </a:pPr>
            <a:endParaRPr lang="en-US" sz="3600" dirty="0">
              <a:solidFill>
                <a:schemeClr val="accent5"/>
              </a:solidFill>
              <a:sym typeface="Wingdings" panose="05000000000000000000" pitchFamily="2" charset="2"/>
            </a:endParaRPr>
          </a:p>
          <a:p>
            <a:pPr algn="l">
              <a:lnSpc>
                <a:spcPct val="100000"/>
              </a:lnSpc>
              <a:spcBef>
                <a:spcPts val="3000"/>
              </a:spcBef>
            </a:pPr>
            <a:endParaRPr lang="en-US" sz="3200" dirty="0">
              <a:solidFill>
                <a:schemeClr val="accent5"/>
              </a:solidFill>
            </a:endParaRPr>
          </a:p>
        </p:txBody>
      </p:sp>
    </p:spTree>
    <p:extLst>
      <p:ext uri="{BB962C8B-B14F-4D97-AF65-F5344CB8AC3E}">
        <p14:creationId xmlns:p14="http://schemas.microsoft.com/office/powerpoint/2010/main" val="342588674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5F46CB-7FBD-4FA2-A54D-5B0F97E14594}"/>
              </a:ext>
            </a:extLst>
          </p:cNvPr>
          <p:cNvSpPr>
            <a:spLocks noGrp="1"/>
          </p:cNvSpPr>
          <p:nvPr>
            <p:ph type="body" idx="1"/>
          </p:nvPr>
        </p:nvSpPr>
        <p:spPr>
          <a:xfrm>
            <a:off x="984327" y="3302197"/>
            <a:ext cx="15523504" cy="4954443"/>
          </a:xfrm>
        </p:spPr>
        <p:txBody>
          <a:bodyPr/>
          <a:lstStyle/>
          <a:p>
            <a:pPr>
              <a:lnSpc>
                <a:spcPct val="200000"/>
              </a:lnSpc>
            </a:pPr>
            <a:r>
              <a:rPr lang="en-US" sz="4000" dirty="0"/>
              <a:t>Radiopharmaceutical therapy and dosimetry </a:t>
            </a:r>
          </a:p>
          <a:p>
            <a:pPr>
              <a:lnSpc>
                <a:spcPct val="200000"/>
              </a:lnSpc>
            </a:pPr>
            <a:r>
              <a:rPr lang="en-US" sz="4000" dirty="0"/>
              <a:t>The need for quantitative imaging for personalized treatment</a:t>
            </a:r>
          </a:p>
          <a:p>
            <a:pPr>
              <a:lnSpc>
                <a:spcPct val="200000"/>
              </a:lnSpc>
            </a:pPr>
            <a:r>
              <a:rPr lang="en-US" sz="4000" dirty="0"/>
              <a:t>Challenges and solutions for image-based dosimetry</a:t>
            </a:r>
          </a:p>
          <a:p>
            <a:endParaRPr lang="en-US" sz="3200" dirty="0"/>
          </a:p>
        </p:txBody>
      </p:sp>
      <p:sp>
        <p:nvSpPr>
          <p:cNvPr id="3" name="Title 2">
            <a:extLst>
              <a:ext uri="{FF2B5EF4-FFF2-40B4-BE49-F238E27FC236}">
                <a16:creationId xmlns:a16="http://schemas.microsoft.com/office/drawing/2014/main" id="{D465FA1A-47FB-4264-BC83-AA11CB1EE0DC}"/>
              </a:ext>
            </a:extLst>
          </p:cNvPr>
          <p:cNvSpPr>
            <a:spLocks noGrp="1"/>
          </p:cNvSpPr>
          <p:nvPr>
            <p:ph type="title"/>
          </p:nvPr>
        </p:nvSpPr>
        <p:spPr/>
        <p:txBody>
          <a:bodyPr/>
          <a:lstStyle/>
          <a:p>
            <a:r>
              <a:rPr lang="en-US" dirty="0"/>
              <a:t>Outline </a:t>
            </a:r>
          </a:p>
        </p:txBody>
      </p:sp>
      <p:sp>
        <p:nvSpPr>
          <p:cNvPr id="6" name="Content Placeholder 1">
            <a:extLst>
              <a:ext uri="{FF2B5EF4-FFF2-40B4-BE49-F238E27FC236}">
                <a16:creationId xmlns:a16="http://schemas.microsoft.com/office/drawing/2014/main" id="{DF0F100C-CBF3-4B91-8CF9-B8C42D10E4FC}"/>
              </a:ext>
            </a:extLst>
          </p:cNvPr>
          <p:cNvSpPr txBox="1">
            <a:spLocks/>
          </p:cNvSpPr>
          <p:nvPr/>
        </p:nvSpPr>
        <p:spPr>
          <a:xfrm>
            <a:off x="914425" y="2031762"/>
            <a:ext cx="15663309" cy="985222"/>
          </a:xfrm>
          <a:prstGeom prst="rect">
            <a:avLst/>
          </a:prstGeom>
        </p:spPr>
        <p:txBody>
          <a:bodyPr anchor="t">
            <a:noAutofit/>
          </a:bodyPr>
          <a:lstStyle>
            <a:lvl1pPr marL="285750" indent="-285750" algn="l" rtl="0" eaLnBrk="0" fontAlgn="base" hangingPunct="0">
              <a:lnSpc>
                <a:spcPct val="90000"/>
              </a:lnSpc>
              <a:spcBef>
                <a:spcPct val="30000"/>
              </a:spcBef>
              <a:spcAft>
                <a:spcPct val="0"/>
              </a:spcAft>
              <a:buSzPct val="100000"/>
              <a:buChar char="•"/>
              <a:defRPr sz="2400" b="0">
                <a:solidFill>
                  <a:schemeClr val="accent5"/>
                </a:solidFill>
                <a:latin typeface="Helvetica Neue"/>
                <a:ea typeface="+mn-ea"/>
                <a:cs typeface="+mn-cs"/>
              </a:defRPr>
            </a:lvl1pPr>
            <a:lvl2pPr marL="6858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2pPr>
            <a:lvl3pPr marL="11430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3pPr>
            <a:lvl4pPr marL="15430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4pPr>
            <a:lvl5pPr marL="20002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a:lstStyle>
          <a:p>
            <a:pPr marL="0" indent="0" algn="ctr">
              <a:buNone/>
            </a:pPr>
            <a:endParaRPr lang="en-US" sz="4000" dirty="0"/>
          </a:p>
        </p:txBody>
      </p:sp>
    </p:spTree>
    <p:extLst>
      <p:ext uri="{BB962C8B-B14F-4D97-AF65-F5344CB8AC3E}">
        <p14:creationId xmlns:p14="http://schemas.microsoft.com/office/powerpoint/2010/main" val="112687985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48F0F6-87C9-4401-B45A-C71E6B188D8C}"/>
              </a:ext>
            </a:extLst>
          </p:cNvPr>
          <p:cNvSpPr>
            <a:spLocks noGrp="1"/>
          </p:cNvSpPr>
          <p:nvPr>
            <p:ph type="title"/>
          </p:nvPr>
        </p:nvSpPr>
        <p:spPr/>
        <p:txBody>
          <a:bodyPr/>
          <a:lstStyle/>
          <a:p>
            <a:r>
              <a:rPr lang="en-US" dirty="0"/>
              <a:t>Acknowledgments</a:t>
            </a:r>
          </a:p>
        </p:txBody>
      </p:sp>
      <p:sp>
        <p:nvSpPr>
          <p:cNvPr id="34" name="TextBox 33">
            <a:extLst>
              <a:ext uri="{FF2B5EF4-FFF2-40B4-BE49-F238E27FC236}">
                <a16:creationId xmlns:a16="http://schemas.microsoft.com/office/drawing/2014/main" id="{DF762A14-D86A-4C79-B333-AE2FD8BA5DF1}"/>
              </a:ext>
            </a:extLst>
          </p:cNvPr>
          <p:cNvSpPr txBox="1"/>
          <p:nvPr/>
        </p:nvSpPr>
        <p:spPr>
          <a:xfrm>
            <a:off x="408501" y="2024135"/>
            <a:ext cx="4839748" cy="6924973"/>
          </a:xfrm>
          <a:prstGeom prst="rect">
            <a:avLst/>
          </a:prstGeom>
          <a:noFill/>
        </p:spPr>
        <p:txBody>
          <a:bodyPr wrap="square" rtlCol="0">
            <a:spAutoFit/>
          </a:bodyPr>
          <a:lstStyle/>
          <a:p>
            <a:pPr algn="l"/>
            <a:r>
              <a:rPr lang="en-US" sz="2800" b="1" dirty="0">
                <a:solidFill>
                  <a:schemeClr val="accent5"/>
                </a:solidFill>
                <a:latin typeface="Helvetica Neue"/>
              </a:rPr>
              <a:t>Biomedical Engineering</a:t>
            </a:r>
          </a:p>
          <a:p>
            <a:pPr algn="l" rtl="0" latinLnBrk="1" hangingPunct="0"/>
            <a:r>
              <a:rPr lang="en-US" sz="2400" dirty="0">
                <a:solidFill>
                  <a:schemeClr val="accent5"/>
                </a:solidFill>
                <a:latin typeface="Helvetica Neue"/>
              </a:rPr>
              <a:t>Gustavo Costa, Ph.D.</a:t>
            </a:r>
          </a:p>
          <a:p>
            <a:pPr algn="l" rtl="0" latinLnBrk="1" hangingPunct="0"/>
            <a:r>
              <a:rPr lang="en-US" sz="2400" dirty="0">
                <a:solidFill>
                  <a:schemeClr val="accent5"/>
                </a:solidFill>
                <a:latin typeface="Helvetica Neue"/>
              </a:rPr>
              <a:t>Carlos </a:t>
            </a:r>
            <a:r>
              <a:rPr lang="en-US" sz="2400" dirty="0" err="1">
                <a:solidFill>
                  <a:schemeClr val="accent5"/>
                </a:solidFill>
                <a:latin typeface="Helvetica Neue"/>
              </a:rPr>
              <a:t>Ruvalcaba</a:t>
            </a:r>
            <a:r>
              <a:rPr lang="en-US" sz="2400" dirty="0">
                <a:solidFill>
                  <a:schemeClr val="accent5"/>
                </a:solidFill>
                <a:latin typeface="Helvetica Neue"/>
              </a:rPr>
              <a:t>, </a:t>
            </a:r>
            <a:r>
              <a:rPr lang="en-US" sz="2400" dirty="0" err="1">
                <a:solidFill>
                  <a:schemeClr val="accent5"/>
                </a:solidFill>
                <a:latin typeface="Helvetica Neue"/>
              </a:rPr>
              <a:t>Ph.D</a:t>
            </a:r>
            <a:endParaRPr lang="en-US" sz="2400" dirty="0">
              <a:solidFill>
                <a:schemeClr val="accent5"/>
              </a:solidFill>
              <a:latin typeface="Helvetica Neue"/>
            </a:endParaRPr>
          </a:p>
          <a:p>
            <a:pPr algn="l" rtl="0" latinLnBrk="1" hangingPunct="0"/>
            <a:r>
              <a:rPr lang="en-US" sz="2400" dirty="0" err="1">
                <a:solidFill>
                  <a:schemeClr val="accent5"/>
                </a:solidFill>
                <a:latin typeface="Helvetica Neue"/>
              </a:rPr>
              <a:t>Amirtaha</a:t>
            </a:r>
            <a:r>
              <a:rPr lang="en-US" sz="2400" dirty="0">
                <a:solidFill>
                  <a:schemeClr val="accent5"/>
                </a:solidFill>
                <a:latin typeface="Helvetica Neue"/>
              </a:rPr>
              <a:t> Taebi, Ph.D.</a:t>
            </a:r>
          </a:p>
          <a:p>
            <a:pPr algn="l" rtl="0" latinLnBrk="1" hangingPunct="0"/>
            <a:r>
              <a:rPr lang="en-US" sz="2400" dirty="0">
                <a:solidFill>
                  <a:schemeClr val="accent5"/>
                </a:solidFill>
                <a:latin typeface="Helvetica Neue"/>
              </a:rPr>
              <a:t>Carlotta </a:t>
            </a:r>
            <a:r>
              <a:rPr lang="en-US" sz="2400" dirty="0" err="1">
                <a:solidFill>
                  <a:schemeClr val="accent5"/>
                </a:solidFill>
                <a:latin typeface="Helvetica Neue"/>
              </a:rPr>
              <a:t>Trigila</a:t>
            </a:r>
            <a:r>
              <a:rPr lang="en-US" sz="2400" dirty="0">
                <a:solidFill>
                  <a:schemeClr val="accent5"/>
                </a:solidFill>
                <a:latin typeface="Helvetica Neue"/>
              </a:rPr>
              <a:t> , Ph.D.</a:t>
            </a:r>
          </a:p>
          <a:p>
            <a:pPr algn="l" rtl="0" latinLnBrk="1" hangingPunct="0"/>
            <a:r>
              <a:rPr lang="en-US" sz="2400" dirty="0">
                <a:solidFill>
                  <a:schemeClr val="accent5"/>
                </a:solidFill>
                <a:latin typeface="Helvetica Neue"/>
              </a:rPr>
              <a:t>Gerard </a:t>
            </a:r>
            <a:r>
              <a:rPr lang="en-US" sz="2400" dirty="0" err="1">
                <a:solidFill>
                  <a:schemeClr val="accent5"/>
                </a:solidFill>
                <a:latin typeface="Helvetica Neue"/>
              </a:rPr>
              <a:t>Ari</a:t>
            </a:r>
            <a:r>
              <a:rPr lang="en-US" sz="2400" dirty="0" err="1">
                <a:solidFill>
                  <a:schemeClr val="accent5"/>
                </a:solidFill>
                <a:latin typeface="Helvetica Neue"/>
                <a:cs typeface="Times New Roman" panose="02020603050405020304" pitchFamily="18" charset="0"/>
              </a:rPr>
              <a:t>ñ</a:t>
            </a:r>
            <a:r>
              <a:rPr lang="en-US" sz="2400" dirty="0" err="1">
                <a:solidFill>
                  <a:schemeClr val="accent5"/>
                </a:solidFill>
                <a:latin typeface="Helvetica Neue"/>
              </a:rPr>
              <a:t>o</a:t>
            </a:r>
            <a:r>
              <a:rPr lang="en-US" sz="2400" dirty="0">
                <a:solidFill>
                  <a:schemeClr val="accent5"/>
                </a:solidFill>
                <a:latin typeface="Helvetica Neue"/>
              </a:rPr>
              <a:t>-Estrada, Ph.D.</a:t>
            </a:r>
          </a:p>
          <a:p>
            <a:pPr algn="l" rtl="0" latinLnBrk="1" hangingPunct="0"/>
            <a:r>
              <a:rPr lang="en-US" sz="2400" dirty="0">
                <a:solidFill>
                  <a:schemeClr val="accent5"/>
                </a:solidFill>
                <a:latin typeface="Helvetica Neue"/>
              </a:rPr>
              <a:t>Sun-Il Kwon, Ph.D.</a:t>
            </a:r>
          </a:p>
          <a:p>
            <a:pPr algn="l" rtl="0" latinLnBrk="1" hangingPunct="0"/>
            <a:r>
              <a:rPr lang="en-US" sz="2400" dirty="0">
                <a:solidFill>
                  <a:schemeClr val="accent5"/>
                </a:solidFill>
                <a:latin typeface="Helvetica Neue"/>
              </a:rPr>
              <a:t>Simon Cherry, Ph.D.</a:t>
            </a:r>
          </a:p>
          <a:p>
            <a:pPr algn="l" rtl="0" latinLnBrk="1" hangingPunct="0"/>
            <a:r>
              <a:rPr lang="en-US" sz="2400" dirty="0">
                <a:solidFill>
                  <a:schemeClr val="accent5"/>
                </a:solidFill>
                <a:latin typeface="Helvetica Neue"/>
              </a:rPr>
              <a:t>MIPET group</a:t>
            </a:r>
          </a:p>
          <a:p>
            <a:pPr algn="l" rtl="0" latinLnBrk="1" hangingPunct="0"/>
            <a:r>
              <a:rPr lang="en-US" sz="2400" dirty="0">
                <a:solidFill>
                  <a:schemeClr val="accent5"/>
                </a:solidFill>
                <a:latin typeface="Helvetica Neue"/>
              </a:rPr>
              <a:t>Julie Sutcliffe, Ph.D.</a:t>
            </a:r>
          </a:p>
          <a:p>
            <a:pPr algn="l" rtl="0" latinLnBrk="1" hangingPunct="0"/>
            <a:endParaRPr lang="en-US" sz="2400" dirty="0">
              <a:solidFill>
                <a:schemeClr val="accent5"/>
              </a:solidFill>
              <a:latin typeface="Helvetica Neue"/>
            </a:endParaRPr>
          </a:p>
          <a:p>
            <a:pPr algn="l" rtl="0" latinLnBrk="1" hangingPunct="0"/>
            <a:endParaRPr lang="en-US" sz="2400" dirty="0">
              <a:solidFill>
                <a:schemeClr val="accent5"/>
              </a:solidFill>
              <a:latin typeface="Helvetica Neue"/>
            </a:endParaRPr>
          </a:p>
          <a:p>
            <a:pPr algn="l" rtl="0" latinLnBrk="1" hangingPunct="0"/>
            <a:endParaRPr lang="en-US" sz="2400" dirty="0">
              <a:solidFill>
                <a:schemeClr val="accent5"/>
              </a:solidFill>
              <a:latin typeface="Helvetica Neue"/>
            </a:endParaRPr>
          </a:p>
          <a:p>
            <a:pPr marL="0" marR="0" lvl="0" indent="0" algn="l" defTabSz="584200" rtl="0" eaLnBrk="1" fontAlgn="auto" latinLnBrk="1"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B7C6FE"/>
                </a:solidFill>
                <a:effectLst/>
                <a:uLnTx/>
                <a:uFillTx/>
                <a:latin typeface="Helvetica Neue"/>
                <a:sym typeface="Helvetica Light"/>
              </a:rPr>
              <a:t>Radiation Oncology</a:t>
            </a:r>
          </a:p>
          <a:p>
            <a:pPr marL="0" marR="0" lvl="0" indent="0" algn="l" defTabSz="584200" rtl="0" eaLnBrk="1" fontAlgn="auto" latinLnBrk="1"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B7C6FE"/>
                </a:solidFill>
                <a:effectLst/>
                <a:uLnTx/>
                <a:uFillTx/>
                <a:latin typeface="Helvetica Neue"/>
                <a:sym typeface="Helvetica Light"/>
              </a:rPr>
              <a:t>Stanley Benedict, Ph.D.</a:t>
            </a:r>
          </a:p>
          <a:p>
            <a:pPr algn="l" rtl="0" latinLnBrk="1" hangingPunct="0"/>
            <a:endParaRPr lang="en-US" sz="2400" dirty="0">
              <a:solidFill>
                <a:schemeClr val="accent5"/>
              </a:solidFill>
              <a:latin typeface="Helvetica Neue"/>
            </a:endParaRPr>
          </a:p>
          <a:p>
            <a:pPr lvl="0" algn="l" rtl="0" latinLnBrk="1" hangingPunct="0"/>
            <a:endParaRPr lang="en-US" sz="2400" dirty="0">
              <a:solidFill>
                <a:schemeClr val="accent5"/>
              </a:solidFill>
              <a:latin typeface="Helvetica Neue"/>
            </a:endParaRPr>
          </a:p>
          <a:p>
            <a:pPr algn="l" rtl="0" latinLnBrk="1" hangingPunct="0"/>
            <a:endParaRPr lang="en-US" sz="2800" dirty="0">
              <a:solidFill>
                <a:schemeClr val="accent5"/>
              </a:solidFill>
              <a:latin typeface="Helvetica Neue"/>
            </a:endParaRPr>
          </a:p>
        </p:txBody>
      </p:sp>
      <p:grpSp>
        <p:nvGrpSpPr>
          <p:cNvPr id="35" name="Group 34">
            <a:extLst>
              <a:ext uri="{FF2B5EF4-FFF2-40B4-BE49-F238E27FC236}">
                <a16:creationId xmlns:a16="http://schemas.microsoft.com/office/drawing/2014/main" id="{D2D78898-E381-4274-99A7-52E67B012F10}"/>
              </a:ext>
            </a:extLst>
          </p:cNvPr>
          <p:cNvGrpSpPr/>
          <p:nvPr/>
        </p:nvGrpSpPr>
        <p:grpSpPr>
          <a:xfrm>
            <a:off x="8635623" y="7057798"/>
            <a:ext cx="6329188" cy="913009"/>
            <a:chOff x="11797120" y="813470"/>
            <a:chExt cx="7017970" cy="1034430"/>
          </a:xfrm>
          <a:solidFill>
            <a:schemeClr val="bg1"/>
          </a:solidFill>
        </p:grpSpPr>
        <p:pic>
          <p:nvPicPr>
            <p:cNvPr id="36" name="Graphic 35">
              <a:extLst>
                <a:ext uri="{FF2B5EF4-FFF2-40B4-BE49-F238E27FC236}">
                  <a16:creationId xmlns:a16="http://schemas.microsoft.com/office/drawing/2014/main" id="{08D093D6-B6DC-4C8C-8ECC-14D9EF80D84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797120" y="813470"/>
              <a:ext cx="3291369" cy="1034430"/>
            </a:xfrm>
            <a:prstGeom prst="rect">
              <a:avLst/>
            </a:prstGeom>
          </p:spPr>
        </p:pic>
        <p:pic>
          <p:nvPicPr>
            <p:cNvPr id="37" name="Picture 36" descr="A close up of a sign&#10;&#10;Description automatically generated">
              <a:extLst>
                <a:ext uri="{FF2B5EF4-FFF2-40B4-BE49-F238E27FC236}">
                  <a16:creationId xmlns:a16="http://schemas.microsoft.com/office/drawing/2014/main" id="{A853E41E-1C7F-450D-B28E-5E8D2053AE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68631" y="830600"/>
              <a:ext cx="3046459" cy="1017300"/>
            </a:xfrm>
            <a:prstGeom prst="rect">
              <a:avLst/>
            </a:prstGeom>
            <a:grpFill/>
          </p:spPr>
        </p:pic>
      </p:grpSp>
      <p:sp>
        <p:nvSpPr>
          <p:cNvPr id="38" name="Rectangle 37">
            <a:extLst>
              <a:ext uri="{FF2B5EF4-FFF2-40B4-BE49-F238E27FC236}">
                <a16:creationId xmlns:a16="http://schemas.microsoft.com/office/drawing/2014/main" id="{522A59C4-744F-497D-8124-99F3DAA4A8F3}"/>
              </a:ext>
            </a:extLst>
          </p:cNvPr>
          <p:cNvSpPr/>
          <p:nvPr/>
        </p:nvSpPr>
        <p:spPr>
          <a:xfrm>
            <a:off x="5248249" y="6859974"/>
            <a:ext cx="2504778" cy="1432443"/>
          </a:xfrm>
          <a:prstGeom prst="rect">
            <a:avLst/>
          </a:prstGeom>
        </p:spPr>
        <p:txBody>
          <a:bodyPr wrap="square">
            <a:spAutoFit/>
          </a:bodyPr>
          <a:lstStyle/>
          <a:p>
            <a:pPr algn="l" rtl="0" latinLnBrk="1" hangingPunct="0">
              <a:lnSpc>
                <a:spcPct val="120000"/>
              </a:lnSpc>
              <a:spcBef>
                <a:spcPts val="200"/>
              </a:spcBef>
              <a:defRPr/>
            </a:pPr>
            <a:r>
              <a:rPr lang="en-US" sz="2400" dirty="0">
                <a:solidFill>
                  <a:schemeClr val="accent5"/>
                </a:solidFill>
                <a:latin typeface="Helvetica Neue"/>
              </a:rPr>
              <a:t>R01 EB027130 </a:t>
            </a:r>
          </a:p>
          <a:p>
            <a:pPr algn="l" rtl="0" latinLnBrk="1" hangingPunct="0">
              <a:lnSpc>
                <a:spcPct val="120000"/>
              </a:lnSpc>
              <a:spcBef>
                <a:spcPts val="200"/>
              </a:spcBef>
              <a:defRPr/>
            </a:pPr>
            <a:r>
              <a:rPr lang="en-US" sz="2400" dirty="0">
                <a:solidFill>
                  <a:schemeClr val="accent5"/>
                </a:solidFill>
                <a:latin typeface="Helvetica Neue"/>
              </a:rPr>
              <a:t>R21 CA237686</a:t>
            </a:r>
          </a:p>
          <a:p>
            <a:pPr algn="l" rtl="0" latinLnBrk="1" hangingPunct="0">
              <a:lnSpc>
                <a:spcPct val="120000"/>
              </a:lnSpc>
              <a:spcBef>
                <a:spcPts val="200"/>
              </a:spcBef>
              <a:defRPr/>
            </a:pPr>
            <a:r>
              <a:rPr lang="en-US" sz="2400" dirty="0">
                <a:solidFill>
                  <a:schemeClr val="accent5"/>
                </a:solidFill>
                <a:latin typeface="Helvetica Neue"/>
              </a:rPr>
              <a:t>DDCF </a:t>
            </a:r>
          </a:p>
        </p:txBody>
      </p:sp>
      <p:pic>
        <p:nvPicPr>
          <p:cNvPr id="39" name="Picture 38" descr="A picture containing icon&#10;&#10;Description automatically generated">
            <a:extLst>
              <a:ext uri="{FF2B5EF4-FFF2-40B4-BE49-F238E27FC236}">
                <a16:creationId xmlns:a16="http://schemas.microsoft.com/office/drawing/2014/main" id="{05BFB366-9703-4700-8633-3EAC1C0CFF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521199" y="6794571"/>
            <a:ext cx="1266287" cy="1561331"/>
          </a:xfrm>
          <a:prstGeom prst="rect">
            <a:avLst/>
          </a:prstGeom>
        </p:spPr>
      </p:pic>
      <p:pic>
        <p:nvPicPr>
          <p:cNvPr id="40" name="Picture 39">
            <a:extLst>
              <a:ext uri="{FF2B5EF4-FFF2-40B4-BE49-F238E27FC236}">
                <a16:creationId xmlns:a16="http://schemas.microsoft.com/office/drawing/2014/main" id="{E9650CAB-623F-4228-B84F-15D7364450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58464" y="2024134"/>
            <a:ext cx="8219913" cy="4207209"/>
          </a:xfrm>
          <a:prstGeom prst="rect">
            <a:avLst/>
          </a:prstGeom>
        </p:spPr>
      </p:pic>
      <p:sp>
        <p:nvSpPr>
          <p:cNvPr id="41" name="TextBox 40">
            <a:extLst>
              <a:ext uri="{FF2B5EF4-FFF2-40B4-BE49-F238E27FC236}">
                <a16:creationId xmlns:a16="http://schemas.microsoft.com/office/drawing/2014/main" id="{BD384285-6791-4DD1-B9E9-1E267681725F}"/>
              </a:ext>
            </a:extLst>
          </p:cNvPr>
          <p:cNvSpPr txBox="1"/>
          <p:nvPr/>
        </p:nvSpPr>
        <p:spPr>
          <a:xfrm>
            <a:off x="5128230" y="1683812"/>
            <a:ext cx="4019483" cy="4647426"/>
          </a:xfrm>
          <a:prstGeom prst="rect">
            <a:avLst/>
          </a:prstGeom>
          <a:noFill/>
        </p:spPr>
        <p:txBody>
          <a:bodyPr wrap="square" rtlCol="0">
            <a:spAutoFit/>
          </a:bodyPr>
          <a:lstStyle/>
          <a:p>
            <a:pPr algn="l" rtl="0" latinLnBrk="1" hangingPunct="0"/>
            <a:endParaRPr lang="en-US" sz="2400" dirty="0">
              <a:solidFill>
                <a:schemeClr val="accent5"/>
              </a:solidFill>
              <a:latin typeface="Helvetica Neue"/>
            </a:endParaRPr>
          </a:p>
          <a:p>
            <a:pPr lvl="0" algn="l" rtl="0" latinLnBrk="1" hangingPunct="0"/>
            <a:r>
              <a:rPr lang="en-US" sz="2800" b="1" dirty="0">
                <a:solidFill>
                  <a:schemeClr val="accent5"/>
                </a:solidFill>
                <a:latin typeface="Helvetica Neue"/>
              </a:rPr>
              <a:t>Radiology</a:t>
            </a:r>
          </a:p>
          <a:p>
            <a:pPr lvl="0" algn="l" rtl="0" latinLnBrk="1" hangingPunct="0"/>
            <a:r>
              <a:rPr lang="en-US" sz="2400" dirty="0">
                <a:solidFill>
                  <a:schemeClr val="accent5"/>
                </a:solidFill>
                <a:latin typeface="Helvetica Neue"/>
              </a:rPr>
              <a:t>Ramsey Badawi, Ph.D.</a:t>
            </a:r>
          </a:p>
          <a:p>
            <a:pPr lvl="0" algn="l" rtl="0" latinLnBrk="1" hangingPunct="0"/>
            <a:r>
              <a:rPr lang="en-US" sz="2400" dirty="0">
                <a:solidFill>
                  <a:schemeClr val="accent5"/>
                </a:solidFill>
                <a:latin typeface="Helvetica Neue"/>
              </a:rPr>
              <a:t>Denise Caudle, CNMT</a:t>
            </a:r>
          </a:p>
          <a:p>
            <a:pPr lvl="0" algn="l" rtl="0" latinLnBrk="1" hangingPunct="0"/>
            <a:r>
              <a:rPr lang="en-US" sz="2400" dirty="0">
                <a:solidFill>
                  <a:schemeClr val="accent5"/>
                </a:solidFill>
                <a:latin typeface="Helvetica Neue"/>
              </a:rPr>
              <a:t>Cameron Foster, M.D.</a:t>
            </a:r>
          </a:p>
          <a:p>
            <a:pPr lvl="0" algn="l" rtl="0" latinLnBrk="1" hangingPunct="0"/>
            <a:r>
              <a:rPr lang="en-US" sz="2400" dirty="0">
                <a:solidFill>
                  <a:schemeClr val="accent5"/>
                </a:solidFill>
                <a:latin typeface="Helvetica Neue"/>
              </a:rPr>
              <a:t>Heather Hunt, CNMT</a:t>
            </a:r>
          </a:p>
          <a:p>
            <a:pPr lvl="0" algn="l" rtl="0" latinLnBrk="1" hangingPunct="0"/>
            <a:r>
              <a:rPr lang="en-US" sz="2400" dirty="0">
                <a:solidFill>
                  <a:schemeClr val="accent5"/>
                </a:solidFill>
                <a:latin typeface="Helvetica Neue"/>
              </a:rPr>
              <a:t>Negar </a:t>
            </a:r>
            <a:r>
              <a:rPr lang="en-US" sz="2400" dirty="0" err="1">
                <a:solidFill>
                  <a:schemeClr val="accent5"/>
                </a:solidFill>
                <a:latin typeface="Helvetica Neue"/>
              </a:rPr>
              <a:t>Omidvari</a:t>
            </a:r>
            <a:r>
              <a:rPr lang="en-US" sz="2400" dirty="0">
                <a:solidFill>
                  <a:schemeClr val="accent5"/>
                </a:solidFill>
                <a:latin typeface="Helvetica Neue"/>
              </a:rPr>
              <a:t>, Ph.D.</a:t>
            </a:r>
          </a:p>
          <a:p>
            <a:pPr lvl="0" algn="l" rtl="0" latinLnBrk="1" hangingPunct="0"/>
            <a:r>
              <a:rPr lang="en-US" sz="2400" dirty="0">
                <a:solidFill>
                  <a:schemeClr val="accent5"/>
                </a:solidFill>
                <a:latin typeface="Helvetica Neue"/>
              </a:rPr>
              <a:t>Rex Pillai, M.D.</a:t>
            </a:r>
          </a:p>
          <a:p>
            <a:pPr lvl="0" algn="l" rtl="0" latinLnBrk="1" hangingPunct="0"/>
            <a:r>
              <a:rPr lang="en-US" sz="2400" dirty="0">
                <a:solidFill>
                  <a:schemeClr val="accent5"/>
                </a:solidFill>
                <a:latin typeface="Helvetica Neue"/>
              </a:rPr>
              <a:t>Benjamin Spencer, Ph.D.</a:t>
            </a:r>
          </a:p>
          <a:p>
            <a:pPr algn="l" rtl="0" latinLnBrk="1" hangingPunct="0"/>
            <a:r>
              <a:rPr lang="en-US" sz="2400" dirty="0">
                <a:solidFill>
                  <a:schemeClr val="accent5"/>
                </a:solidFill>
                <a:latin typeface="Helvetica Neue"/>
              </a:rPr>
              <a:t>Catherine Vu, M.D.</a:t>
            </a:r>
          </a:p>
          <a:p>
            <a:pPr lvl="0" algn="l" rtl="0" latinLnBrk="1" hangingPunct="0"/>
            <a:endParaRPr lang="en-US" sz="2400" dirty="0">
              <a:solidFill>
                <a:schemeClr val="accent5"/>
              </a:solidFill>
              <a:latin typeface="Helvetica Neue"/>
            </a:endParaRPr>
          </a:p>
          <a:p>
            <a:pPr algn="l" rtl="0" latinLnBrk="1" hangingPunct="0"/>
            <a:endParaRPr lang="en-US" sz="2800" dirty="0">
              <a:solidFill>
                <a:schemeClr val="accent5"/>
              </a:solidFill>
              <a:latin typeface="Helvetica Neue"/>
            </a:endParaRPr>
          </a:p>
        </p:txBody>
      </p:sp>
    </p:spTree>
    <p:extLst>
      <p:ext uri="{BB962C8B-B14F-4D97-AF65-F5344CB8AC3E}">
        <p14:creationId xmlns:p14="http://schemas.microsoft.com/office/powerpoint/2010/main" val="3857051236"/>
      </p:ext>
    </p:extLst>
  </p:cSld>
  <p:clrMapOvr>
    <a:masterClrMapping/>
  </p:clrMapOvr>
  <p:transition spd="med" advTm="29953"/>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90090-293E-4F4C-89B2-AB145622E368}"/>
              </a:ext>
            </a:extLst>
          </p:cNvPr>
          <p:cNvSpPr>
            <a:spLocks noGrp="1"/>
          </p:cNvSpPr>
          <p:nvPr>
            <p:ph type="body" idx="1"/>
          </p:nvPr>
        </p:nvSpPr>
        <p:spPr>
          <a:xfrm>
            <a:off x="914424" y="3513594"/>
            <a:ext cx="15663309" cy="4462375"/>
          </a:xfrm>
        </p:spPr>
        <p:txBody>
          <a:bodyPr anchor="t">
            <a:noAutofit/>
          </a:bodyPr>
          <a:lstStyle/>
          <a:p>
            <a:pPr marL="0" indent="0">
              <a:lnSpc>
                <a:spcPct val="100000"/>
              </a:lnSpc>
              <a:spcBef>
                <a:spcPts val="1800"/>
              </a:spcBef>
              <a:buNone/>
            </a:pPr>
            <a:r>
              <a:rPr lang="en-US" sz="3600" dirty="0"/>
              <a:t>At the interface of chemistry, radiobiology, immunology, physics, diagnostics imaging, pharmacology</a:t>
            </a:r>
          </a:p>
          <a:p>
            <a:pPr marL="0" indent="0">
              <a:lnSpc>
                <a:spcPct val="100000"/>
              </a:lnSpc>
              <a:spcBef>
                <a:spcPts val="1800"/>
              </a:spcBef>
              <a:buNone/>
            </a:pPr>
            <a:r>
              <a:rPr lang="en-US" sz="3600" dirty="0"/>
              <a:t>Not new!</a:t>
            </a:r>
          </a:p>
          <a:p>
            <a:pPr marL="0" indent="0">
              <a:lnSpc>
                <a:spcPct val="100000"/>
              </a:lnSpc>
              <a:spcBef>
                <a:spcPts val="1800"/>
              </a:spcBef>
              <a:buNone/>
            </a:pPr>
            <a:r>
              <a:rPr lang="en-US" sz="3600" dirty="0"/>
              <a:t>Also called…</a:t>
            </a:r>
          </a:p>
          <a:p>
            <a:pPr>
              <a:lnSpc>
                <a:spcPct val="100000"/>
              </a:lnSpc>
              <a:spcBef>
                <a:spcPts val="1200"/>
              </a:spcBef>
            </a:pPr>
            <a:r>
              <a:rPr lang="en-US" sz="2800" dirty="0"/>
              <a:t>Targeted Radionuclide Therapy (TRT)</a:t>
            </a:r>
          </a:p>
          <a:p>
            <a:pPr>
              <a:lnSpc>
                <a:spcPct val="100000"/>
              </a:lnSpc>
              <a:spcBef>
                <a:spcPts val="1200"/>
              </a:spcBef>
            </a:pPr>
            <a:r>
              <a:rPr lang="en-US" sz="2800" dirty="0"/>
              <a:t>Molecular Radiotherapy (MRT)</a:t>
            </a:r>
          </a:p>
        </p:txBody>
      </p:sp>
      <p:sp>
        <p:nvSpPr>
          <p:cNvPr id="3" name="Title 2">
            <a:extLst>
              <a:ext uri="{FF2B5EF4-FFF2-40B4-BE49-F238E27FC236}">
                <a16:creationId xmlns:a16="http://schemas.microsoft.com/office/drawing/2014/main" id="{D6028F7B-F54F-4C46-AFFD-7B8BC9E0AD8F}"/>
              </a:ext>
            </a:extLst>
          </p:cNvPr>
          <p:cNvSpPr>
            <a:spLocks noGrp="1"/>
          </p:cNvSpPr>
          <p:nvPr>
            <p:ph type="title"/>
          </p:nvPr>
        </p:nvSpPr>
        <p:spPr/>
        <p:txBody>
          <a:bodyPr>
            <a:normAutofit/>
          </a:bodyPr>
          <a:lstStyle/>
          <a:p>
            <a:r>
              <a:rPr lang="en-US" sz="4400" dirty="0"/>
              <a:t>Radiopharmaceutical </a:t>
            </a:r>
            <a:r>
              <a:rPr lang="en-US" dirty="0"/>
              <a:t>Therapy: Definitions</a:t>
            </a:r>
          </a:p>
        </p:txBody>
      </p:sp>
      <p:sp>
        <p:nvSpPr>
          <p:cNvPr id="4" name="TextBox 3">
            <a:extLst>
              <a:ext uri="{FF2B5EF4-FFF2-40B4-BE49-F238E27FC236}">
                <a16:creationId xmlns:a16="http://schemas.microsoft.com/office/drawing/2014/main" id="{D96500AE-DC71-406C-8BD2-8A582ED3FC3A}"/>
              </a:ext>
            </a:extLst>
          </p:cNvPr>
          <p:cNvSpPr txBox="1"/>
          <p:nvPr/>
        </p:nvSpPr>
        <p:spPr>
          <a:xfrm>
            <a:off x="1007472" y="2362944"/>
            <a:ext cx="15663309" cy="795089"/>
          </a:xfrm>
          <a:prstGeom prst="rect">
            <a:avLst/>
          </a:prstGeom>
          <a:noFill/>
          <a:ln w="12700" cap="flat">
            <a:noFill/>
            <a:miter lim="400000"/>
          </a:ln>
          <a:effectLst>
            <a:outerShdw blurRad="50800" dist="38100" dir="2700000" algn="tl" rotWithShape="0">
              <a:prstClr val="black">
                <a:alpha val="40000"/>
              </a:prstClr>
            </a:outerShdw>
            <a:softEdge rad="12700"/>
          </a:effectLst>
          <a:extLst>
            <a:ext uri="{C572A759-6A51-4108-AA02-DFA0A04FC94B}">
              <ma14:wrappingTextBoxFlag xmlns:ma14="http://schemas.microsoft.com/office/mac/drawingml/2011/main" xmlns=""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lvl1pPr defTabSz="914400">
              <a:spcBef>
                <a:spcPts val="600"/>
              </a:spcBef>
              <a:defRPr sz="3200">
                <a:latin typeface="Helvetica Neue"/>
              </a:defRPr>
            </a:lvl1pPr>
          </a:lstStyle>
          <a:p>
            <a:r>
              <a:rPr lang="en-US" sz="4000" b="1" dirty="0">
                <a:solidFill>
                  <a:schemeClr val="tx2"/>
                </a:solidFill>
                <a:sym typeface="Helvetica Neue"/>
              </a:rPr>
              <a:t>Locally delivered radiation therapy through biological targeting</a:t>
            </a:r>
            <a:endParaRPr lang="en-US" sz="4000" b="1" dirty="0">
              <a:solidFill>
                <a:schemeClr val="tx2"/>
              </a:solidFill>
            </a:endParaRPr>
          </a:p>
        </p:txBody>
      </p:sp>
      <p:pic>
        <p:nvPicPr>
          <p:cNvPr id="5" name="Picture 4">
            <a:extLst>
              <a:ext uri="{FF2B5EF4-FFF2-40B4-BE49-F238E27FC236}">
                <a16:creationId xmlns:a16="http://schemas.microsoft.com/office/drawing/2014/main" id="{D5493A52-5F7D-4B75-B45B-BA5DBA0055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65440" y="4722600"/>
            <a:ext cx="4251960" cy="1021662"/>
          </a:xfrm>
          <a:prstGeom prst="rect">
            <a:avLst/>
          </a:prstGeom>
        </p:spPr>
      </p:pic>
      <p:pic>
        <p:nvPicPr>
          <p:cNvPr id="6" name="Picture 5">
            <a:extLst>
              <a:ext uri="{FF2B5EF4-FFF2-40B4-BE49-F238E27FC236}">
                <a16:creationId xmlns:a16="http://schemas.microsoft.com/office/drawing/2014/main" id="{86DB0980-B72C-46A7-BD3A-8A978DCFDC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471265" y="4464999"/>
            <a:ext cx="2106468" cy="3139440"/>
          </a:xfrm>
          <a:prstGeom prst="rect">
            <a:avLst/>
          </a:prstGeom>
        </p:spPr>
      </p:pic>
      <p:sp>
        <p:nvSpPr>
          <p:cNvPr id="7" name="TextBox 6">
            <a:extLst>
              <a:ext uri="{FF2B5EF4-FFF2-40B4-BE49-F238E27FC236}">
                <a16:creationId xmlns:a16="http://schemas.microsoft.com/office/drawing/2014/main" id="{71CADD89-F8BF-4A73-8A60-9F052BA82529}"/>
              </a:ext>
            </a:extLst>
          </p:cNvPr>
          <p:cNvSpPr txBox="1"/>
          <p:nvPr/>
        </p:nvSpPr>
        <p:spPr>
          <a:xfrm>
            <a:off x="14471264" y="7206198"/>
            <a:ext cx="2106467" cy="584775"/>
          </a:xfrm>
          <a:prstGeom prst="rect">
            <a:avLst/>
          </a:prstGeom>
          <a:solidFill>
            <a:schemeClr val="bg1"/>
          </a:solidFill>
        </p:spPr>
        <p:txBody>
          <a:bodyPr wrap="square" rtlCol="0">
            <a:spAutoFit/>
          </a:bodyPr>
          <a:lstStyle/>
          <a:p>
            <a:pPr marL="0" marR="0" lvl="0" indent="0" algn="l" defTabSz="584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Helvetica Light"/>
              </a:rPr>
              <a:t>I.M. Ariel and G.T. Pack, Cancer, 1967  </a:t>
            </a:r>
          </a:p>
        </p:txBody>
      </p:sp>
    </p:spTree>
    <p:extLst>
      <p:ext uri="{BB962C8B-B14F-4D97-AF65-F5344CB8AC3E}">
        <p14:creationId xmlns:p14="http://schemas.microsoft.com/office/powerpoint/2010/main" val="187265078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8D7BC6-81D4-43A9-9A00-5DE71D17B506}"/>
              </a:ext>
            </a:extLst>
          </p:cNvPr>
          <p:cNvSpPr>
            <a:spLocks noGrp="1"/>
          </p:cNvSpPr>
          <p:nvPr>
            <p:ph type="title"/>
          </p:nvPr>
        </p:nvSpPr>
        <p:spPr/>
        <p:txBody>
          <a:bodyPr/>
          <a:lstStyle/>
          <a:p>
            <a:r>
              <a:rPr lang="en-US" dirty="0"/>
              <a:t>RPT and Targeting </a:t>
            </a:r>
          </a:p>
        </p:txBody>
      </p:sp>
      <p:grpSp>
        <p:nvGrpSpPr>
          <p:cNvPr id="45" name="Group 44">
            <a:extLst>
              <a:ext uri="{FF2B5EF4-FFF2-40B4-BE49-F238E27FC236}">
                <a16:creationId xmlns:a16="http://schemas.microsoft.com/office/drawing/2014/main" id="{3D6E9D91-E334-4340-ABB7-194ACCFBBB75}"/>
              </a:ext>
            </a:extLst>
          </p:cNvPr>
          <p:cNvGrpSpPr/>
          <p:nvPr/>
        </p:nvGrpSpPr>
        <p:grpSpPr>
          <a:xfrm>
            <a:off x="7413501" y="4265096"/>
            <a:ext cx="3889555" cy="3955841"/>
            <a:chOff x="65088" y="1580903"/>
            <a:chExt cx="4553954" cy="4631564"/>
          </a:xfrm>
        </p:grpSpPr>
        <p:grpSp>
          <p:nvGrpSpPr>
            <p:cNvPr id="12" name="Group 11">
              <a:extLst>
                <a:ext uri="{FF2B5EF4-FFF2-40B4-BE49-F238E27FC236}">
                  <a16:creationId xmlns:a16="http://schemas.microsoft.com/office/drawing/2014/main" id="{87AF0A14-C667-4068-BCC1-EE2D918E1099}"/>
                </a:ext>
              </a:extLst>
            </p:cNvPr>
            <p:cNvGrpSpPr/>
            <p:nvPr/>
          </p:nvGrpSpPr>
          <p:grpSpPr>
            <a:xfrm>
              <a:off x="65088" y="1580903"/>
              <a:ext cx="4553954" cy="3791785"/>
              <a:chOff x="36173" y="1580055"/>
              <a:chExt cx="4943561" cy="4036320"/>
            </a:xfrm>
          </p:grpSpPr>
          <p:grpSp>
            <p:nvGrpSpPr>
              <p:cNvPr id="8" name="Group 7">
                <a:extLst>
                  <a:ext uri="{FF2B5EF4-FFF2-40B4-BE49-F238E27FC236}">
                    <a16:creationId xmlns:a16="http://schemas.microsoft.com/office/drawing/2014/main" id="{A2A88A15-954F-4B1F-AE46-28D360F3BCC4}"/>
                  </a:ext>
                </a:extLst>
              </p:cNvPr>
              <p:cNvGrpSpPr/>
              <p:nvPr/>
            </p:nvGrpSpPr>
            <p:grpSpPr>
              <a:xfrm>
                <a:off x="36173" y="1580055"/>
                <a:ext cx="4943561" cy="4006547"/>
                <a:chOff x="6746100" y="-1399546"/>
                <a:chExt cx="10641783" cy="9065401"/>
              </a:xfrm>
            </p:grpSpPr>
            <p:pic>
              <p:nvPicPr>
                <p:cNvPr id="6" name="Picture 2" descr="DOTATATE.svg">
                  <a:extLst>
                    <a:ext uri="{FF2B5EF4-FFF2-40B4-BE49-F238E27FC236}">
                      <a16:creationId xmlns:a16="http://schemas.microsoft.com/office/drawing/2014/main" id="{6C8D4DDB-091D-4260-8D39-7FF8444CD598}"/>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50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7650603" y="26718"/>
                  <a:ext cx="7144006" cy="7639137"/>
                </a:xfrm>
                <a:prstGeom prst="rect">
                  <a:avLst/>
                </a:prstGeom>
                <a:solidFill>
                  <a:srgbClr val="F8F9D3"/>
                </a:solidFill>
                <a:ln w="28575">
                  <a:solidFill>
                    <a:srgbClr val="000000"/>
                  </a:solidFill>
                </a:ln>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id="{98BC923A-1B20-42BD-81C7-B89ADEF65676}"/>
                    </a:ext>
                  </a:extLst>
                </p:cNvPr>
                <p:cNvSpPr txBox="1"/>
                <p:nvPr/>
              </p:nvSpPr>
              <p:spPr>
                <a:xfrm>
                  <a:off x="6746100" y="-1399546"/>
                  <a:ext cx="10641783" cy="1260210"/>
                </a:xfrm>
                <a:prstGeom prst="rect">
                  <a:avLst/>
                </a:prstGeom>
                <a:noFill/>
                <a:ln w="38100">
                  <a:noFill/>
                </a:ln>
              </p:spPr>
              <p:txBody>
                <a:bodyPr wrap="square" rtlCol="0">
                  <a:spAutoFit/>
                </a:bodyPr>
                <a:lst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a:lstStyle>
                <a:p>
                  <a:r>
                    <a:rPr lang="en-US" sz="2400" dirty="0">
                      <a:latin typeface="Helvetica Neue"/>
                    </a:rPr>
                    <a:t>Peptide Receptor Targeting</a:t>
                  </a:r>
                  <a:endParaRPr lang="en-US" sz="2400" dirty="0">
                    <a:solidFill>
                      <a:schemeClr val="tx2"/>
                    </a:solidFill>
                    <a:latin typeface="Helvetica Neue"/>
                  </a:endParaRPr>
                </a:p>
              </p:txBody>
            </p:sp>
          </p:grpSp>
          <p:sp>
            <p:nvSpPr>
              <p:cNvPr id="11" name="TextBox 10">
                <a:extLst>
                  <a:ext uri="{FF2B5EF4-FFF2-40B4-BE49-F238E27FC236}">
                    <a16:creationId xmlns:a16="http://schemas.microsoft.com/office/drawing/2014/main" id="{9718053B-8796-42CC-B94D-86B238DB7AB2}"/>
                  </a:ext>
                </a:extLst>
              </p:cNvPr>
              <p:cNvSpPr txBox="1"/>
              <p:nvPr/>
            </p:nvSpPr>
            <p:spPr>
              <a:xfrm>
                <a:off x="167905" y="5124937"/>
                <a:ext cx="2777598" cy="491438"/>
              </a:xfrm>
              <a:prstGeom prst="rect">
                <a:avLst/>
              </a:prstGeom>
              <a:noFill/>
            </p:spPr>
            <p:txBody>
              <a:bodyPr wrap="square">
                <a:spAutoFit/>
              </a:bodyPr>
              <a:lstStyle/>
              <a:p>
                <a:pPr marL="0" indent="0">
                  <a:buNone/>
                </a:pPr>
                <a:r>
                  <a:rPr lang="en-US" sz="2000" b="1" dirty="0">
                    <a:solidFill>
                      <a:srgbClr val="FF0000"/>
                    </a:solidFill>
                    <a:latin typeface="Helvetica Neue"/>
                  </a:rPr>
                  <a:t> </a:t>
                </a:r>
                <a:r>
                  <a:rPr lang="en-US" sz="2000" b="1" baseline="30000" dirty="0">
                    <a:solidFill>
                      <a:srgbClr val="FF0000"/>
                    </a:solidFill>
                    <a:latin typeface="Helvetica Neue"/>
                  </a:rPr>
                  <a:t>177</a:t>
                </a:r>
                <a:r>
                  <a:rPr lang="en-US" sz="2000" b="1" dirty="0">
                    <a:solidFill>
                      <a:srgbClr val="FF0000"/>
                    </a:solidFill>
                    <a:latin typeface="Helvetica Neue"/>
                  </a:rPr>
                  <a:t>Lu-Dotatate</a:t>
                </a:r>
              </a:p>
            </p:txBody>
          </p:sp>
        </p:grpSp>
        <p:sp>
          <p:nvSpPr>
            <p:cNvPr id="9" name="TextBox 8">
              <a:extLst>
                <a:ext uri="{FF2B5EF4-FFF2-40B4-BE49-F238E27FC236}">
                  <a16:creationId xmlns:a16="http://schemas.microsoft.com/office/drawing/2014/main" id="{A1710EDF-EEEE-4FAA-9C84-0B384628F001}"/>
                </a:ext>
              </a:extLst>
            </p:cNvPr>
            <p:cNvSpPr txBox="1"/>
            <p:nvPr/>
          </p:nvSpPr>
          <p:spPr>
            <a:xfrm>
              <a:off x="783883" y="2558399"/>
              <a:ext cx="1812899" cy="380361"/>
            </a:xfrm>
            <a:prstGeom prst="rect">
              <a:avLst/>
            </a:prstGeom>
            <a:noFill/>
          </p:spPr>
          <p:txBody>
            <a:bodyPr wrap="square" rtlCol="0">
              <a:spAutoFit/>
            </a:bodyPr>
            <a:lst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a:lstStyle>
            <a:p>
              <a:r>
                <a:rPr lang="en-US" sz="1600" b="1" baseline="30000" dirty="0">
                  <a:solidFill>
                    <a:srgbClr val="FF0000"/>
                  </a:solidFill>
                  <a:latin typeface="Helvetica Neue"/>
                </a:rPr>
                <a:t>177</a:t>
              </a:r>
              <a:r>
                <a:rPr lang="en-US" sz="1600" b="1" dirty="0">
                  <a:solidFill>
                    <a:srgbClr val="FF0000"/>
                  </a:solidFill>
                  <a:latin typeface="Helvetica Neue"/>
                </a:rPr>
                <a:t>Lu</a:t>
              </a:r>
            </a:p>
          </p:txBody>
        </p:sp>
        <p:sp>
          <p:nvSpPr>
            <p:cNvPr id="38" name="TextBox 37">
              <a:extLst>
                <a:ext uri="{FF2B5EF4-FFF2-40B4-BE49-F238E27FC236}">
                  <a16:creationId xmlns:a16="http://schemas.microsoft.com/office/drawing/2014/main" id="{7DF49514-88DF-4BC6-B34B-182C9661A23F}"/>
                </a:ext>
              </a:extLst>
            </p:cNvPr>
            <p:cNvSpPr txBox="1"/>
            <p:nvPr/>
          </p:nvSpPr>
          <p:spPr>
            <a:xfrm>
              <a:off x="492493" y="5417167"/>
              <a:ext cx="3057146" cy="795300"/>
            </a:xfrm>
            <a:prstGeom prst="rect">
              <a:avLst/>
            </a:prstGeom>
            <a:noFill/>
          </p:spPr>
          <p:txBody>
            <a:bodyPr wrap="square" rtlCol="0">
              <a:spAutoFit/>
            </a:bodyPr>
            <a:lstStyle/>
            <a:p>
              <a:pPr algn="l"/>
              <a:r>
                <a:rPr lang="en-US" sz="2000" dirty="0">
                  <a:solidFill>
                    <a:schemeClr val="accent5"/>
                  </a:solidFill>
                  <a:latin typeface="Helvetica Neue"/>
                </a:rPr>
                <a:t>FDA-approved 2018</a:t>
              </a:r>
            </a:p>
            <a:p>
              <a:pPr algn="l"/>
              <a:r>
                <a:rPr lang="en-US" sz="2000" dirty="0" err="1">
                  <a:solidFill>
                    <a:schemeClr val="accent5"/>
                  </a:solidFill>
                  <a:latin typeface="Helvetica Neue"/>
                </a:rPr>
                <a:t>gNETs</a:t>
              </a:r>
              <a:r>
                <a:rPr lang="en-US" sz="2000" dirty="0">
                  <a:solidFill>
                    <a:schemeClr val="accent5"/>
                  </a:solidFill>
                  <a:latin typeface="Helvetica Neue"/>
                </a:rPr>
                <a:t> </a:t>
              </a:r>
            </a:p>
          </p:txBody>
        </p:sp>
      </p:grpSp>
      <p:sp>
        <p:nvSpPr>
          <p:cNvPr id="20" name="TextBox 19">
            <a:extLst>
              <a:ext uri="{FF2B5EF4-FFF2-40B4-BE49-F238E27FC236}">
                <a16:creationId xmlns:a16="http://schemas.microsoft.com/office/drawing/2014/main" id="{A3C1FB19-9FB7-4C14-BE7A-2081E474E0B4}"/>
              </a:ext>
            </a:extLst>
          </p:cNvPr>
          <p:cNvSpPr txBox="1"/>
          <p:nvPr/>
        </p:nvSpPr>
        <p:spPr>
          <a:xfrm>
            <a:off x="1156938" y="2088224"/>
            <a:ext cx="2636575" cy="443002"/>
          </a:xfrm>
          <a:prstGeom prst="rect">
            <a:avLst/>
          </a:prstGeom>
          <a:noFill/>
          <a:ln w="38100">
            <a:noFill/>
          </a:ln>
        </p:spPr>
        <p:txBody>
          <a:bodyPr wrap="square" rtlCol="0">
            <a:spAutoFit/>
          </a:bodyPr>
          <a:lst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a:lstStyle>
          <a:p>
            <a:r>
              <a:rPr lang="en-US" sz="2400" dirty="0">
                <a:latin typeface="Helvetica Neue"/>
              </a:rPr>
              <a:t>Antibody targeting</a:t>
            </a:r>
            <a:endParaRPr lang="en-US" sz="2400" b="1" dirty="0">
              <a:solidFill>
                <a:schemeClr val="tx2"/>
              </a:solidFill>
              <a:latin typeface="Helvetica Neue"/>
            </a:endParaRPr>
          </a:p>
        </p:txBody>
      </p:sp>
      <p:pic>
        <p:nvPicPr>
          <p:cNvPr id="24" name="Picture 23" descr="Diagram, schematic&#10;&#10;Description automatically generated">
            <a:extLst>
              <a:ext uri="{FF2B5EF4-FFF2-40B4-BE49-F238E27FC236}">
                <a16:creationId xmlns:a16="http://schemas.microsoft.com/office/drawing/2014/main" id="{434DC660-5ECE-475E-8656-B4AA832C706C}"/>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a:ext>
            </a:extLst>
          </a:blip>
          <a:stretch>
            <a:fillRect/>
          </a:stretch>
        </p:blipFill>
        <p:spPr>
          <a:xfrm>
            <a:off x="1156938" y="2604556"/>
            <a:ext cx="2493467" cy="2053444"/>
          </a:xfrm>
          <a:prstGeom prst="rect">
            <a:avLst/>
          </a:prstGeom>
          <a:ln w="28575">
            <a:solidFill>
              <a:srgbClr val="000000"/>
            </a:solidFill>
          </a:ln>
        </p:spPr>
      </p:pic>
      <p:pic>
        <p:nvPicPr>
          <p:cNvPr id="26" name="Picture 25" descr="Diagram&#10;&#10;Description automatically generated">
            <a:extLst>
              <a:ext uri="{FF2B5EF4-FFF2-40B4-BE49-F238E27FC236}">
                <a16:creationId xmlns:a16="http://schemas.microsoft.com/office/drawing/2014/main" id="{ACFAF401-CFD6-47BA-BF2F-D7C06E79FA8C}"/>
              </a:ext>
            </a:extLst>
          </p:cNvPr>
          <p:cNvPicPr>
            <a:picLocks noChangeAspect="1"/>
          </p:cNvPicPr>
          <p:nvPr/>
        </p:nvPicPr>
        <p:blipFill>
          <a:blip r:embed="rId7" cstate="screen">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tretch>
            <a:fillRect/>
          </a:stretch>
        </p:blipFill>
        <p:spPr>
          <a:xfrm>
            <a:off x="2694714" y="4177062"/>
            <a:ext cx="2618630" cy="1668649"/>
          </a:xfrm>
          <a:prstGeom prst="rect">
            <a:avLst/>
          </a:prstGeom>
          <a:ln w="38100">
            <a:noFill/>
          </a:ln>
        </p:spPr>
      </p:pic>
      <p:cxnSp>
        <p:nvCxnSpPr>
          <p:cNvPr id="29" name="Straight Connector 28">
            <a:extLst>
              <a:ext uri="{FF2B5EF4-FFF2-40B4-BE49-F238E27FC236}">
                <a16:creationId xmlns:a16="http://schemas.microsoft.com/office/drawing/2014/main" id="{7B69B1CD-784F-412A-AEB8-97075AB0094F}"/>
              </a:ext>
            </a:extLst>
          </p:cNvPr>
          <p:cNvCxnSpPr>
            <a:cxnSpLocks/>
          </p:cNvCxnSpPr>
          <p:nvPr/>
        </p:nvCxnSpPr>
        <p:spPr bwMode="auto">
          <a:xfrm flipH="1">
            <a:off x="2682015" y="4673881"/>
            <a:ext cx="3906" cy="1162389"/>
          </a:xfrm>
          <a:prstGeom prst="line">
            <a:avLst/>
          </a:prstGeom>
          <a:no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id="{9CDA0218-4FD0-43E7-A437-2516C4B64AEE}"/>
              </a:ext>
            </a:extLst>
          </p:cNvPr>
          <p:cNvCxnSpPr>
            <a:cxnSpLocks/>
          </p:cNvCxnSpPr>
          <p:nvPr/>
        </p:nvCxnSpPr>
        <p:spPr bwMode="auto">
          <a:xfrm>
            <a:off x="5295538" y="4176196"/>
            <a:ext cx="1" cy="1661086"/>
          </a:xfrm>
          <a:prstGeom prst="line">
            <a:avLst/>
          </a:prstGeom>
          <a:no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a:extLst>
              <a:ext uri="{FF2B5EF4-FFF2-40B4-BE49-F238E27FC236}">
                <a16:creationId xmlns:a16="http://schemas.microsoft.com/office/drawing/2014/main" id="{57325FB1-8F63-424A-8A41-C23B729F5FAC}"/>
              </a:ext>
            </a:extLst>
          </p:cNvPr>
          <p:cNvCxnSpPr>
            <a:cxnSpLocks/>
          </p:cNvCxnSpPr>
          <p:nvPr/>
        </p:nvCxnSpPr>
        <p:spPr bwMode="auto">
          <a:xfrm flipV="1">
            <a:off x="2698621" y="5843634"/>
            <a:ext cx="2618760" cy="934"/>
          </a:xfrm>
          <a:prstGeom prst="line">
            <a:avLst/>
          </a:prstGeom>
          <a:no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a:extLst>
              <a:ext uri="{FF2B5EF4-FFF2-40B4-BE49-F238E27FC236}">
                <a16:creationId xmlns:a16="http://schemas.microsoft.com/office/drawing/2014/main" id="{CA0E437A-7764-40F0-A8AF-EF4168C44212}"/>
              </a:ext>
            </a:extLst>
          </p:cNvPr>
          <p:cNvCxnSpPr>
            <a:cxnSpLocks/>
          </p:cNvCxnSpPr>
          <p:nvPr/>
        </p:nvCxnSpPr>
        <p:spPr bwMode="auto">
          <a:xfrm>
            <a:off x="3650405" y="4154552"/>
            <a:ext cx="1663068" cy="0"/>
          </a:xfrm>
          <a:prstGeom prst="line">
            <a:avLst/>
          </a:prstGeom>
          <a:noFill/>
          <a:ln w="3810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a:extLst>
              <a:ext uri="{FF2B5EF4-FFF2-40B4-BE49-F238E27FC236}">
                <a16:creationId xmlns:a16="http://schemas.microsoft.com/office/drawing/2014/main" id="{A11B469B-AD0A-4398-BCF6-4346A3D2219F}"/>
              </a:ext>
            </a:extLst>
          </p:cNvPr>
          <p:cNvSpPr txBox="1"/>
          <p:nvPr/>
        </p:nvSpPr>
        <p:spPr>
          <a:xfrm>
            <a:off x="3495903" y="3413574"/>
            <a:ext cx="2394985" cy="679269"/>
          </a:xfrm>
          <a:prstGeom prst="rect">
            <a:avLst/>
          </a:prstGeom>
          <a:noFill/>
        </p:spPr>
        <p:txBody>
          <a:bodyPr wrap="square">
            <a:spAutoFit/>
          </a:bodyPr>
          <a:lstStyle/>
          <a:p>
            <a:r>
              <a:rPr lang="en-US" sz="2000" baseline="30000" dirty="0">
                <a:solidFill>
                  <a:schemeClr val="bg1"/>
                </a:solidFill>
                <a:latin typeface="Helvetica Neue"/>
              </a:rPr>
              <a:t>90</a:t>
            </a:r>
            <a:r>
              <a:rPr lang="en-US" sz="2000" dirty="0">
                <a:solidFill>
                  <a:schemeClr val="bg1"/>
                </a:solidFill>
                <a:latin typeface="Helvetica Neue"/>
              </a:rPr>
              <a:t>Y Ibritumomab </a:t>
            </a:r>
            <a:r>
              <a:rPr lang="en-US" sz="2000" dirty="0" err="1">
                <a:solidFill>
                  <a:schemeClr val="bg1"/>
                </a:solidFill>
                <a:latin typeface="Helvetica Neue"/>
              </a:rPr>
              <a:t>tiuxetan</a:t>
            </a:r>
            <a:endParaRPr lang="en-US" sz="2000" dirty="0">
              <a:solidFill>
                <a:schemeClr val="bg1"/>
              </a:solidFill>
              <a:latin typeface="Helvetica Neue"/>
            </a:endParaRPr>
          </a:p>
        </p:txBody>
      </p:sp>
      <p:sp>
        <p:nvSpPr>
          <p:cNvPr id="39" name="TextBox 38">
            <a:extLst>
              <a:ext uri="{FF2B5EF4-FFF2-40B4-BE49-F238E27FC236}">
                <a16:creationId xmlns:a16="http://schemas.microsoft.com/office/drawing/2014/main" id="{976EE714-FA15-49A2-9F15-9F533AF20C55}"/>
              </a:ext>
            </a:extLst>
          </p:cNvPr>
          <p:cNvSpPr txBox="1"/>
          <p:nvPr/>
        </p:nvSpPr>
        <p:spPr>
          <a:xfrm>
            <a:off x="2650952" y="5850469"/>
            <a:ext cx="3861460" cy="707886"/>
          </a:xfrm>
          <a:prstGeom prst="rect">
            <a:avLst/>
          </a:prstGeom>
          <a:noFill/>
        </p:spPr>
        <p:txBody>
          <a:bodyPr wrap="square" rtlCol="0">
            <a:spAutoFit/>
          </a:bodyPr>
          <a:lstStyle/>
          <a:p>
            <a:pPr algn="l"/>
            <a:r>
              <a:rPr lang="en-US" sz="2000" dirty="0">
                <a:solidFill>
                  <a:schemeClr val="accent5"/>
                </a:solidFill>
                <a:latin typeface="Helvetica Neue"/>
              </a:rPr>
              <a:t>FDA-approved 2002</a:t>
            </a:r>
          </a:p>
          <a:p>
            <a:pPr algn="l"/>
            <a:r>
              <a:rPr lang="en-US" sz="2000" dirty="0">
                <a:solidFill>
                  <a:schemeClr val="accent5"/>
                </a:solidFill>
                <a:latin typeface="Helvetica Neue"/>
              </a:rPr>
              <a:t>B-cell non-Hodgkin lymphoma</a:t>
            </a:r>
          </a:p>
        </p:txBody>
      </p:sp>
      <p:grpSp>
        <p:nvGrpSpPr>
          <p:cNvPr id="44" name="Group 43">
            <a:extLst>
              <a:ext uri="{FF2B5EF4-FFF2-40B4-BE49-F238E27FC236}">
                <a16:creationId xmlns:a16="http://schemas.microsoft.com/office/drawing/2014/main" id="{5742C20F-02FA-4A89-812A-272A4B5D9FA0}"/>
              </a:ext>
            </a:extLst>
          </p:cNvPr>
          <p:cNvGrpSpPr/>
          <p:nvPr/>
        </p:nvGrpSpPr>
        <p:grpSpPr>
          <a:xfrm>
            <a:off x="12384675" y="5047331"/>
            <a:ext cx="4207402" cy="4276694"/>
            <a:chOff x="4844186" y="2447542"/>
            <a:chExt cx="4926094" cy="5007223"/>
          </a:xfrm>
        </p:grpSpPr>
        <p:grpSp>
          <p:nvGrpSpPr>
            <p:cNvPr id="19" name="Group 18">
              <a:extLst>
                <a:ext uri="{FF2B5EF4-FFF2-40B4-BE49-F238E27FC236}">
                  <a16:creationId xmlns:a16="http://schemas.microsoft.com/office/drawing/2014/main" id="{1095215B-8983-4A99-9C77-FCEC7CB096A3}"/>
                </a:ext>
              </a:extLst>
            </p:cNvPr>
            <p:cNvGrpSpPr/>
            <p:nvPr/>
          </p:nvGrpSpPr>
          <p:grpSpPr>
            <a:xfrm>
              <a:off x="4896615" y="2447542"/>
              <a:ext cx="4438386" cy="4093186"/>
              <a:chOff x="6546124" y="1068815"/>
              <a:chExt cx="4574685" cy="4218885"/>
            </a:xfrm>
          </p:grpSpPr>
          <p:pic>
            <p:nvPicPr>
              <p:cNvPr id="18" name="Picture 17">
                <a:extLst>
                  <a:ext uri="{FF2B5EF4-FFF2-40B4-BE49-F238E27FC236}">
                    <a16:creationId xmlns:a16="http://schemas.microsoft.com/office/drawing/2014/main" id="{D04881F7-B498-4338-9D6A-876B1A63919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70329" y="2210408"/>
                <a:ext cx="4090781" cy="3077292"/>
              </a:xfrm>
              <a:prstGeom prst="rect">
                <a:avLst/>
              </a:prstGeom>
              <a:ln w="38100">
                <a:solidFill>
                  <a:srgbClr val="000000"/>
                </a:solidFill>
              </a:ln>
            </p:spPr>
          </p:pic>
          <p:sp>
            <p:nvSpPr>
              <p:cNvPr id="14" name="TextBox 13">
                <a:extLst>
                  <a:ext uri="{FF2B5EF4-FFF2-40B4-BE49-F238E27FC236}">
                    <a16:creationId xmlns:a16="http://schemas.microsoft.com/office/drawing/2014/main" id="{632FCC35-F32F-4A4C-881F-0FFCEF055ABA}"/>
                  </a:ext>
                </a:extLst>
              </p:cNvPr>
              <p:cNvSpPr txBox="1"/>
              <p:nvPr/>
            </p:nvSpPr>
            <p:spPr>
              <a:xfrm>
                <a:off x="6546124" y="1068815"/>
                <a:ext cx="4574685" cy="1002823"/>
              </a:xfrm>
              <a:prstGeom prst="rect">
                <a:avLst/>
              </a:prstGeom>
              <a:noFill/>
              <a:ln w="38100">
                <a:noFill/>
              </a:ln>
            </p:spPr>
            <p:txBody>
              <a:bodyPr wrap="square" rtlCol="0">
                <a:spAutoFit/>
              </a:bodyPr>
              <a:lst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a:lstStyle>
              <a:p>
                <a:r>
                  <a:rPr lang="en-US" sz="2400">
                    <a:latin typeface="Helvetica Neue"/>
                  </a:rPr>
                  <a:t>Prostate-specific </a:t>
                </a:r>
                <a:r>
                  <a:rPr lang="en-US" sz="2400" dirty="0">
                    <a:latin typeface="Helvetica Neue"/>
                  </a:rPr>
                  <a:t>Membrane Antigen</a:t>
                </a:r>
                <a:endParaRPr lang="en-US" sz="2400" b="1" dirty="0">
                  <a:solidFill>
                    <a:schemeClr val="tx2"/>
                  </a:solidFill>
                  <a:latin typeface="Helvetica Neue"/>
                </a:endParaRPr>
              </a:p>
            </p:txBody>
          </p:sp>
        </p:grpSp>
        <p:sp>
          <p:nvSpPr>
            <p:cNvPr id="42" name="TextBox 41">
              <a:extLst>
                <a:ext uri="{FF2B5EF4-FFF2-40B4-BE49-F238E27FC236}">
                  <a16:creationId xmlns:a16="http://schemas.microsoft.com/office/drawing/2014/main" id="{09C97D10-9E0C-4B47-A335-1A6794BBF7E8}"/>
                </a:ext>
              </a:extLst>
            </p:cNvPr>
            <p:cNvSpPr txBox="1"/>
            <p:nvPr/>
          </p:nvSpPr>
          <p:spPr>
            <a:xfrm>
              <a:off x="4844186" y="6659465"/>
              <a:ext cx="4926094" cy="795300"/>
            </a:xfrm>
            <a:prstGeom prst="rect">
              <a:avLst/>
            </a:prstGeom>
            <a:noFill/>
          </p:spPr>
          <p:txBody>
            <a:bodyPr wrap="square" rtlCol="0">
              <a:spAutoFit/>
            </a:bodyPr>
            <a:lstStyle/>
            <a:p>
              <a:pPr algn="l"/>
              <a:r>
                <a:rPr lang="en-US" sz="2000" dirty="0">
                  <a:solidFill>
                    <a:schemeClr val="accent5"/>
                  </a:solidFill>
                  <a:latin typeface="Helvetica Neue"/>
                </a:rPr>
                <a:t>FDA-approved 2022</a:t>
              </a:r>
            </a:p>
            <a:p>
              <a:pPr algn="l"/>
              <a:r>
                <a:rPr lang="en-US" sz="2000" dirty="0" err="1">
                  <a:solidFill>
                    <a:schemeClr val="accent5"/>
                  </a:solidFill>
                  <a:latin typeface="Helvetica Neue"/>
                </a:rPr>
                <a:t>mCRPC</a:t>
              </a:r>
              <a:endParaRPr lang="en-US" sz="2000" dirty="0">
                <a:solidFill>
                  <a:schemeClr val="accent5"/>
                </a:solidFill>
                <a:latin typeface="Helvetica Neue"/>
              </a:endParaRPr>
            </a:p>
          </p:txBody>
        </p:sp>
      </p:grpSp>
      <p:sp>
        <p:nvSpPr>
          <p:cNvPr id="16" name="TextBox 15">
            <a:extLst>
              <a:ext uri="{FF2B5EF4-FFF2-40B4-BE49-F238E27FC236}">
                <a16:creationId xmlns:a16="http://schemas.microsoft.com/office/drawing/2014/main" id="{AD541E67-14A0-47ED-9EB8-7DA37781D5B1}"/>
              </a:ext>
            </a:extLst>
          </p:cNvPr>
          <p:cNvSpPr txBox="1"/>
          <p:nvPr/>
        </p:nvSpPr>
        <p:spPr>
          <a:xfrm>
            <a:off x="12341141" y="6254761"/>
            <a:ext cx="2266546" cy="383935"/>
          </a:xfrm>
          <a:prstGeom prst="rect">
            <a:avLst/>
          </a:prstGeom>
          <a:noFill/>
        </p:spPr>
        <p:txBody>
          <a:bodyPr wrap="square">
            <a:spAutoFit/>
          </a:bodyPr>
          <a:lstStyle/>
          <a:p>
            <a:r>
              <a:rPr lang="en-US" sz="2000" b="1" baseline="30000" dirty="0">
                <a:solidFill>
                  <a:srgbClr val="FF0000"/>
                </a:solidFill>
                <a:latin typeface="Helvetica Neue"/>
              </a:rPr>
              <a:t>177</a:t>
            </a:r>
            <a:r>
              <a:rPr lang="en-US" sz="2000" b="1" dirty="0">
                <a:solidFill>
                  <a:srgbClr val="FF0000"/>
                </a:solidFill>
                <a:latin typeface="Helvetica Neue"/>
              </a:rPr>
              <a:t>Lu-PSMA-617</a:t>
            </a:r>
            <a:endParaRPr lang="en-US" sz="2400" b="1" dirty="0">
              <a:solidFill>
                <a:srgbClr val="FF0000"/>
              </a:solidFill>
              <a:latin typeface="Helvetica Neue"/>
            </a:endParaRPr>
          </a:p>
        </p:txBody>
      </p:sp>
      <p:sp>
        <p:nvSpPr>
          <p:cNvPr id="27" name="Content Placeholder 1">
            <a:extLst>
              <a:ext uri="{FF2B5EF4-FFF2-40B4-BE49-F238E27FC236}">
                <a16:creationId xmlns:a16="http://schemas.microsoft.com/office/drawing/2014/main" id="{F085A879-C3FD-4EDC-A59B-3A44FF033724}"/>
              </a:ext>
            </a:extLst>
          </p:cNvPr>
          <p:cNvSpPr txBox="1">
            <a:spLocks/>
          </p:cNvSpPr>
          <p:nvPr/>
        </p:nvSpPr>
        <p:spPr>
          <a:xfrm>
            <a:off x="5069077" y="1870157"/>
            <a:ext cx="12489093" cy="768851"/>
          </a:xfrm>
          <a:prstGeom prst="rect">
            <a:avLst/>
          </a:prstGeom>
        </p:spPr>
        <p:txBody>
          <a:bodyPr anchor="t">
            <a:noAutofit/>
          </a:bodyPr>
          <a:lstStyle>
            <a:lvl1pPr marL="285750" indent="-285750" algn="l" rtl="0" eaLnBrk="0" fontAlgn="base" hangingPunct="0">
              <a:lnSpc>
                <a:spcPct val="90000"/>
              </a:lnSpc>
              <a:spcBef>
                <a:spcPct val="30000"/>
              </a:spcBef>
              <a:spcAft>
                <a:spcPct val="0"/>
              </a:spcAft>
              <a:buSzPct val="100000"/>
              <a:buChar char="•"/>
              <a:defRPr sz="2400" b="0">
                <a:solidFill>
                  <a:schemeClr val="accent5"/>
                </a:solidFill>
                <a:latin typeface="Helvetica Neue"/>
                <a:ea typeface="+mn-ea"/>
                <a:cs typeface="+mn-cs"/>
              </a:defRPr>
            </a:lvl1pPr>
            <a:lvl2pPr marL="6858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2pPr>
            <a:lvl3pPr marL="1143000" indent="-228600" algn="l" rtl="0" eaLnBrk="0" fontAlgn="base" hangingPunct="0">
              <a:lnSpc>
                <a:spcPct val="90000"/>
              </a:lnSpc>
              <a:spcBef>
                <a:spcPct val="30000"/>
              </a:spcBef>
              <a:spcAft>
                <a:spcPct val="0"/>
              </a:spcAft>
              <a:buSzPct val="65000"/>
              <a:buChar char="»"/>
              <a:defRPr b="0">
                <a:solidFill>
                  <a:schemeClr val="accent5"/>
                </a:solidFill>
                <a:latin typeface="Helvetica Neue"/>
              </a:defRPr>
            </a:lvl3pPr>
            <a:lvl4pPr marL="15430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4pPr>
            <a:lvl5pPr marL="2000250" indent="-171450" algn="l" rtl="0" eaLnBrk="0" fontAlgn="base" hangingPunct="0">
              <a:lnSpc>
                <a:spcPct val="90000"/>
              </a:lnSpc>
              <a:spcBef>
                <a:spcPct val="30000"/>
              </a:spcBef>
              <a:spcAft>
                <a:spcPct val="0"/>
              </a:spcAft>
              <a:buSzPct val="65000"/>
              <a:buChar char="–"/>
              <a:defRPr sz="1400" b="0">
                <a:solidFill>
                  <a:schemeClr val="accent5"/>
                </a:solidFill>
                <a:latin typeface="Helvetica Neue"/>
              </a:defRPr>
            </a:lvl5pPr>
            <a:lvl6pPr marL="2457450" indent="-171450" algn="l" rtl="0" eaLnBrk="0" fontAlgn="base" hangingPunct="0">
              <a:lnSpc>
                <a:spcPct val="90000"/>
              </a:lnSpc>
              <a:spcBef>
                <a:spcPct val="30000"/>
              </a:spcBef>
              <a:spcAft>
                <a:spcPct val="0"/>
              </a:spcAft>
              <a:buSzPct val="100000"/>
              <a:buChar char="–"/>
              <a:defRPr sz="14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14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14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1400" b="1">
                <a:solidFill>
                  <a:schemeClr val="tx1"/>
                </a:solidFill>
                <a:latin typeface="+mn-lt"/>
              </a:defRPr>
            </a:lvl9pPr>
          </a:lstStyle>
          <a:p>
            <a:pPr marL="0" indent="0" defTabSz="914400">
              <a:lnSpc>
                <a:spcPct val="120000"/>
              </a:lnSpc>
              <a:spcBef>
                <a:spcPts val="600"/>
              </a:spcBef>
              <a:buNone/>
            </a:pPr>
            <a:r>
              <a:rPr lang="en-US" sz="3600" dirty="0"/>
              <a:t>RPT now indicated in 35% new cancers (33% deaths)</a:t>
            </a:r>
          </a:p>
          <a:p>
            <a:pPr marL="0" indent="0" defTabSz="914400">
              <a:lnSpc>
                <a:spcPct val="100000"/>
              </a:lnSpc>
              <a:spcBef>
                <a:spcPts val="600"/>
              </a:spcBef>
              <a:buFontTx/>
              <a:buNone/>
            </a:pPr>
            <a:endParaRPr lang="en-US" sz="3600" dirty="0"/>
          </a:p>
          <a:p>
            <a:pPr defTabSz="914400">
              <a:lnSpc>
                <a:spcPct val="100000"/>
              </a:lnSpc>
              <a:spcBef>
                <a:spcPts val="600"/>
              </a:spcBef>
            </a:pPr>
            <a:endParaRPr lang="en-US" sz="3600" dirty="0"/>
          </a:p>
        </p:txBody>
      </p:sp>
      <p:sp>
        <p:nvSpPr>
          <p:cNvPr id="40" name="TextBox 39">
            <a:extLst>
              <a:ext uri="{FF2B5EF4-FFF2-40B4-BE49-F238E27FC236}">
                <a16:creationId xmlns:a16="http://schemas.microsoft.com/office/drawing/2014/main" id="{F63F9166-E42B-4DAB-B58B-D288A099105D}"/>
              </a:ext>
            </a:extLst>
          </p:cNvPr>
          <p:cNvSpPr txBox="1"/>
          <p:nvPr/>
        </p:nvSpPr>
        <p:spPr>
          <a:xfrm>
            <a:off x="914425" y="3386894"/>
            <a:ext cx="5347413" cy="2718693"/>
          </a:xfrm>
          <a:prstGeom prst="rect">
            <a:avLst/>
          </a:prstGeom>
          <a:gradFill flip="none" rotWithShape="1">
            <a:gsLst>
              <a:gs pos="0">
                <a:srgbClr val="5C5C5C"/>
              </a:gs>
              <a:gs pos="100000">
                <a:srgbClr val="3F3F3F"/>
              </a:gs>
            </a:gsLst>
            <a:lin ang="2700000" scaled="1"/>
            <a:tileRect/>
          </a:gradFill>
          <a:ln w="12700" cap="flat">
            <a:noFill/>
            <a:miter lim="400000"/>
          </a:ln>
          <a:effectLst>
            <a:outerShdw blurRad="50800" dist="38100" dir="2700000" algn="tl" rotWithShape="0">
              <a:prstClr val="black">
                <a:alpha val="40000"/>
              </a:prstClr>
            </a:outerShdw>
            <a:softEdge rad="12700"/>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lvl1pPr algn="just" defTabSz="914400">
              <a:spcBef>
                <a:spcPts val="600"/>
              </a:spcBef>
              <a:defRPr sz="4000" b="1">
                <a:solidFill>
                  <a:schemeClr val="tx2"/>
                </a:solidFill>
                <a:latin typeface="Helvetica Neue"/>
              </a:defRPr>
            </a:lvl1pPr>
          </a:lstStyle>
          <a:p>
            <a:pPr algn="ctr"/>
            <a:r>
              <a:rPr lang="el-GR" sz="3200" dirty="0">
                <a:solidFill>
                  <a:schemeClr val="accent5"/>
                </a:solidFill>
              </a:rPr>
              <a:t>β</a:t>
            </a:r>
            <a:r>
              <a:rPr lang="en-US" sz="3200" dirty="0">
                <a:solidFill>
                  <a:schemeClr val="accent5"/>
                </a:solidFill>
              </a:rPr>
              <a:t> emitter, with small positron emission </a:t>
            </a:r>
          </a:p>
          <a:p>
            <a:pPr algn="ctr"/>
            <a:r>
              <a:rPr lang="en-US" sz="3200" dirty="0">
                <a:solidFill>
                  <a:schemeClr val="accent5"/>
                </a:solidFill>
              </a:rPr>
              <a:t>Image with bremsstrahlung SPECT or PET</a:t>
            </a:r>
          </a:p>
        </p:txBody>
      </p:sp>
      <p:sp>
        <p:nvSpPr>
          <p:cNvPr id="41" name="TextBox 40">
            <a:extLst>
              <a:ext uri="{FF2B5EF4-FFF2-40B4-BE49-F238E27FC236}">
                <a16:creationId xmlns:a16="http://schemas.microsoft.com/office/drawing/2014/main" id="{D923D9D2-7F62-4C17-B376-43BD18347F44}"/>
              </a:ext>
            </a:extLst>
          </p:cNvPr>
          <p:cNvSpPr txBox="1"/>
          <p:nvPr/>
        </p:nvSpPr>
        <p:spPr>
          <a:xfrm>
            <a:off x="6902486" y="5236629"/>
            <a:ext cx="4421499" cy="1733808"/>
          </a:xfrm>
          <a:prstGeom prst="rect">
            <a:avLst/>
          </a:prstGeom>
          <a:gradFill flip="none" rotWithShape="1">
            <a:gsLst>
              <a:gs pos="0">
                <a:srgbClr val="5C5C5C"/>
              </a:gs>
              <a:gs pos="100000">
                <a:srgbClr val="3F3F3F"/>
              </a:gs>
            </a:gsLst>
            <a:lin ang="2700000" scaled="1"/>
            <a:tileRect/>
          </a:gradFill>
          <a:ln w="12700" cap="flat">
            <a:noFill/>
            <a:miter lim="400000"/>
          </a:ln>
          <a:effectLst>
            <a:outerShdw blurRad="50800" dist="38100" dir="2700000" algn="tl" rotWithShape="0">
              <a:prstClr val="black">
                <a:alpha val="40000"/>
              </a:prstClr>
            </a:outerShdw>
            <a:softEdge rad="12700"/>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lvl1pPr algn="just" defTabSz="914400">
              <a:spcBef>
                <a:spcPts val="600"/>
              </a:spcBef>
              <a:defRPr sz="4000" b="1">
                <a:solidFill>
                  <a:schemeClr val="tx2"/>
                </a:solidFill>
                <a:latin typeface="Helvetica Neue"/>
              </a:defRPr>
            </a:lvl1pPr>
          </a:lstStyle>
          <a:p>
            <a:pPr algn="ctr"/>
            <a:r>
              <a:rPr lang="el-GR" sz="3200" dirty="0">
                <a:solidFill>
                  <a:schemeClr val="accent5"/>
                </a:solidFill>
              </a:rPr>
              <a:t>β</a:t>
            </a:r>
            <a:r>
              <a:rPr lang="en-US" sz="3200" dirty="0">
                <a:solidFill>
                  <a:schemeClr val="accent5"/>
                </a:solidFill>
              </a:rPr>
              <a:t> emitter with 2 </a:t>
            </a:r>
            <a:r>
              <a:rPr lang="el-GR" sz="3200" dirty="0">
                <a:solidFill>
                  <a:schemeClr val="accent5"/>
                </a:solidFill>
                <a:latin typeface="Times New Roman" panose="02020603050405020304" pitchFamily="18" charset="0"/>
                <a:cs typeface="Times New Roman" panose="02020603050405020304" pitchFamily="18" charset="0"/>
              </a:rPr>
              <a:t>γ</a:t>
            </a:r>
            <a:r>
              <a:rPr lang="en-US" sz="3200" dirty="0">
                <a:solidFill>
                  <a:schemeClr val="accent5"/>
                </a:solidFill>
                <a:latin typeface="Times New Roman" panose="02020603050405020304" pitchFamily="18" charset="0"/>
                <a:cs typeface="Times New Roman" panose="02020603050405020304" pitchFamily="18" charset="0"/>
              </a:rPr>
              <a:t> </a:t>
            </a:r>
            <a:r>
              <a:rPr lang="en-US" sz="3200" dirty="0">
                <a:solidFill>
                  <a:schemeClr val="accent5"/>
                </a:solidFill>
              </a:rPr>
              <a:t>emissions</a:t>
            </a:r>
          </a:p>
          <a:p>
            <a:pPr algn="ctr"/>
            <a:r>
              <a:rPr lang="en-US" sz="3200" dirty="0">
                <a:solidFill>
                  <a:schemeClr val="accent5"/>
                </a:solidFill>
                <a:latin typeface="Times New Roman" panose="02020603050405020304" pitchFamily="18" charset="0"/>
                <a:cs typeface="Times New Roman" panose="02020603050405020304" pitchFamily="18" charset="0"/>
              </a:rPr>
              <a:t> </a:t>
            </a:r>
            <a:r>
              <a:rPr lang="en-US" sz="3200" dirty="0">
                <a:solidFill>
                  <a:schemeClr val="accent5"/>
                </a:solidFill>
              </a:rPr>
              <a:t>Image with SPECT</a:t>
            </a:r>
          </a:p>
        </p:txBody>
      </p:sp>
      <p:sp>
        <p:nvSpPr>
          <p:cNvPr id="43" name="TextBox 42">
            <a:extLst>
              <a:ext uri="{FF2B5EF4-FFF2-40B4-BE49-F238E27FC236}">
                <a16:creationId xmlns:a16="http://schemas.microsoft.com/office/drawing/2014/main" id="{1A826EDB-6CBB-4DC0-8D77-89A4563F021D}"/>
              </a:ext>
            </a:extLst>
          </p:cNvPr>
          <p:cNvSpPr txBox="1"/>
          <p:nvPr/>
        </p:nvSpPr>
        <p:spPr>
          <a:xfrm>
            <a:off x="11933691" y="6398688"/>
            <a:ext cx="4421499" cy="1733808"/>
          </a:xfrm>
          <a:prstGeom prst="rect">
            <a:avLst/>
          </a:prstGeom>
          <a:gradFill flip="none" rotWithShape="1">
            <a:gsLst>
              <a:gs pos="0">
                <a:srgbClr val="5C5C5C"/>
              </a:gs>
              <a:gs pos="100000">
                <a:srgbClr val="3F3F3F"/>
              </a:gs>
            </a:gsLst>
            <a:lin ang="2700000" scaled="1"/>
            <a:tileRect/>
          </a:gradFill>
          <a:ln w="12700" cap="flat">
            <a:noFill/>
            <a:miter lim="400000"/>
          </a:ln>
          <a:effectLst>
            <a:outerShdw blurRad="50800" dist="38100" dir="2700000" algn="tl" rotWithShape="0">
              <a:prstClr val="black">
                <a:alpha val="40000"/>
              </a:prstClr>
            </a:outerShdw>
            <a:softEdge rad="12700"/>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lvl1pPr algn="just" defTabSz="914400">
              <a:spcBef>
                <a:spcPts val="600"/>
              </a:spcBef>
              <a:defRPr sz="4000" b="1">
                <a:solidFill>
                  <a:schemeClr val="tx2"/>
                </a:solidFill>
                <a:latin typeface="Helvetica Neue"/>
              </a:defRPr>
            </a:lvl1pPr>
          </a:lstStyle>
          <a:p>
            <a:pPr algn="ctr"/>
            <a:r>
              <a:rPr lang="el-GR" sz="3200" dirty="0">
                <a:solidFill>
                  <a:schemeClr val="accent5"/>
                </a:solidFill>
              </a:rPr>
              <a:t>β</a:t>
            </a:r>
            <a:r>
              <a:rPr lang="en-US" sz="3200" dirty="0">
                <a:solidFill>
                  <a:schemeClr val="accent5"/>
                </a:solidFill>
              </a:rPr>
              <a:t> emitter with 2 </a:t>
            </a:r>
            <a:r>
              <a:rPr lang="el-GR" sz="3200" dirty="0">
                <a:solidFill>
                  <a:schemeClr val="accent5"/>
                </a:solidFill>
                <a:latin typeface="Times New Roman" panose="02020603050405020304" pitchFamily="18" charset="0"/>
                <a:cs typeface="Times New Roman" panose="02020603050405020304" pitchFamily="18" charset="0"/>
              </a:rPr>
              <a:t>γ</a:t>
            </a:r>
            <a:r>
              <a:rPr lang="en-US" sz="3200" dirty="0">
                <a:solidFill>
                  <a:schemeClr val="accent5"/>
                </a:solidFill>
                <a:latin typeface="Times New Roman" panose="02020603050405020304" pitchFamily="18" charset="0"/>
                <a:cs typeface="Times New Roman" panose="02020603050405020304" pitchFamily="18" charset="0"/>
              </a:rPr>
              <a:t> </a:t>
            </a:r>
            <a:r>
              <a:rPr lang="en-US" sz="3200" dirty="0">
                <a:solidFill>
                  <a:schemeClr val="accent5"/>
                </a:solidFill>
              </a:rPr>
              <a:t>emissions</a:t>
            </a:r>
          </a:p>
          <a:p>
            <a:pPr algn="ctr"/>
            <a:r>
              <a:rPr lang="en-US" sz="3200" dirty="0">
                <a:solidFill>
                  <a:schemeClr val="accent5"/>
                </a:solidFill>
              </a:rPr>
              <a:t>Image with SPECT</a:t>
            </a:r>
          </a:p>
        </p:txBody>
      </p:sp>
    </p:spTree>
    <p:extLst>
      <p:ext uri="{BB962C8B-B14F-4D97-AF65-F5344CB8AC3E}">
        <p14:creationId xmlns:p14="http://schemas.microsoft.com/office/powerpoint/2010/main" val="32942568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87B42-F4AB-4D87-BA7C-A8C9096873B3}"/>
              </a:ext>
            </a:extLst>
          </p:cNvPr>
          <p:cNvSpPr>
            <a:spLocks noGrp="1"/>
          </p:cNvSpPr>
          <p:nvPr>
            <p:ph type="title"/>
          </p:nvPr>
        </p:nvSpPr>
        <p:spPr/>
        <p:txBody>
          <a:bodyPr/>
          <a:lstStyle/>
          <a:p>
            <a:r>
              <a:rPr lang="en-US" dirty="0"/>
              <a:t>Radionuclide Therapy emitters</a:t>
            </a:r>
          </a:p>
        </p:txBody>
      </p:sp>
      <p:sp>
        <p:nvSpPr>
          <p:cNvPr id="5" name="TextBox 4">
            <a:extLst>
              <a:ext uri="{FF2B5EF4-FFF2-40B4-BE49-F238E27FC236}">
                <a16:creationId xmlns:a16="http://schemas.microsoft.com/office/drawing/2014/main" id="{F162C369-9352-4BF2-BE22-BE0E102C5B4C}"/>
              </a:ext>
            </a:extLst>
          </p:cNvPr>
          <p:cNvSpPr txBox="1"/>
          <p:nvPr/>
        </p:nvSpPr>
        <p:spPr>
          <a:xfrm>
            <a:off x="1775260" y="8414682"/>
            <a:ext cx="13816584" cy="646331"/>
          </a:xfrm>
          <a:prstGeom prst="rect">
            <a:avLst/>
          </a:prstGeom>
          <a:noFill/>
        </p:spPr>
        <p:txBody>
          <a:bodyPr wrap="square" rtlCol="0">
            <a:spAutoFit/>
          </a:bodyPr>
          <a:lstStyle/>
          <a:p>
            <a:pPr algn="l"/>
            <a:r>
              <a:rPr lang="en-US" sz="1800" b="0" dirty="0">
                <a:solidFill>
                  <a:schemeClr val="accent5"/>
                </a:solidFill>
                <a:latin typeface="Helvetica Neue"/>
              </a:rPr>
              <a:t>C. Miller, J. Rousseau, C. F. </a:t>
            </a:r>
            <a:r>
              <a:rPr lang="en-US" sz="1800" b="0" dirty="0" err="1">
                <a:solidFill>
                  <a:schemeClr val="accent5"/>
                </a:solidFill>
                <a:latin typeface="Helvetica Neue"/>
              </a:rPr>
              <a:t>Ramogida</a:t>
            </a:r>
            <a:r>
              <a:rPr lang="en-US" sz="1800" b="0" dirty="0">
                <a:solidFill>
                  <a:schemeClr val="accent5"/>
                </a:solidFill>
                <a:latin typeface="Helvetica Neue"/>
              </a:rPr>
              <a:t>, A. </a:t>
            </a:r>
            <a:r>
              <a:rPr lang="en-US" sz="1800" b="0" dirty="0" err="1">
                <a:solidFill>
                  <a:schemeClr val="accent5"/>
                </a:solidFill>
                <a:latin typeface="Helvetica Neue"/>
              </a:rPr>
              <a:t>Celler</a:t>
            </a:r>
            <a:r>
              <a:rPr lang="en-US" sz="1800" b="0" dirty="0">
                <a:solidFill>
                  <a:schemeClr val="accent5"/>
                </a:solidFill>
                <a:latin typeface="Helvetica Neue"/>
              </a:rPr>
              <a:t>, A. </a:t>
            </a:r>
            <a:r>
              <a:rPr lang="en-US" sz="1800" b="0" dirty="0" err="1">
                <a:solidFill>
                  <a:schemeClr val="accent5"/>
                </a:solidFill>
                <a:latin typeface="Helvetica Neue"/>
              </a:rPr>
              <a:t>Rahmim</a:t>
            </a:r>
            <a:r>
              <a:rPr lang="en-US" sz="1800" b="0" dirty="0">
                <a:solidFill>
                  <a:schemeClr val="accent5"/>
                </a:solidFill>
                <a:latin typeface="Helvetica Neue"/>
              </a:rPr>
              <a:t> and C. F. Uribe. </a:t>
            </a:r>
            <a:r>
              <a:rPr lang="en-US" sz="1800" dirty="0">
                <a:solidFill>
                  <a:schemeClr val="accent5"/>
                </a:solidFill>
                <a:latin typeface="Helvetica Neue"/>
              </a:rPr>
              <a:t>“Implications of physics, chemistry and biology for dosimetry calculations using </a:t>
            </a:r>
            <a:r>
              <a:rPr lang="en-US" sz="1800" dirty="0" err="1">
                <a:solidFill>
                  <a:schemeClr val="accent5"/>
                </a:solidFill>
                <a:latin typeface="Helvetica Neue"/>
              </a:rPr>
              <a:t>theranostic</a:t>
            </a:r>
            <a:r>
              <a:rPr lang="en-US" sz="1800" dirty="0">
                <a:solidFill>
                  <a:schemeClr val="accent5"/>
                </a:solidFill>
                <a:latin typeface="Helvetica Neue"/>
              </a:rPr>
              <a:t> pairs”, </a:t>
            </a:r>
            <a:r>
              <a:rPr lang="en-US" sz="1800" b="0" dirty="0">
                <a:solidFill>
                  <a:schemeClr val="accent5"/>
                </a:solidFill>
                <a:latin typeface="Helvetica Neue"/>
              </a:rPr>
              <a:t>Theranostics 2022</a:t>
            </a:r>
          </a:p>
        </p:txBody>
      </p:sp>
      <p:grpSp>
        <p:nvGrpSpPr>
          <p:cNvPr id="7" name="Group 6">
            <a:extLst>
              <a:ext uri="{FF2B5EF4-FFF2-40B4-BE49-F238E27FC236}">
                <a16:creationId xmlns:a16="http://schemas.microsoft.com/office/drawing/2014/main" id="{F12C2C2C-2261-4DA9-BF72-19160C90117C}"/>
              </a:ext>
            </a:extLst>
          </p:cNvPr>
          <p:cNvGrpSpPr/>
          <p:nvPr/>
        </p:nvGrpSpPr>
        <p:grpSpPr>
          <a:xfrm>
            <a:off x="1762962" y="1832665"/>
            <a:ext cx="13816849" cy="5276494"/>
            <a:chOff x="1149816" y="1961534"/>
            <a:chExt cx="14984986" cy="5722592"/>
          </a:xfrm>
        </p:grpSpPr>
        <p:pic>
          <p:nvPicPr>
            <p:cNvPr id="6" name="Picture 5">
              <a:extLst>
                <a:ext uri="{FF2B5EF4-FFF2-40B4-BE49-F238E27FC236}">
                  <a16:creationId xmlns:a16="http://schemas.microsoft.com/office/drawing/2014/main" id="{AC0E92EB-1636-4F30-97D2-A71D86AF88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0103" y="1961534"/>
              <a:ext cx="14984699" cy="657822"/>
            </a:xfrm>
            <a:prstGeom prst="rect">
              <a:avLst/>
            </a:prstGeom>
          </p:spPr>
        </p:pic>
        <p:pic>
          <p:nvPicPr>
            <p:cNvPr id="4" name="Picture 3">
              <a:extLst>
                <a:ext uri="{FF2B5EF4-FFF2-40B4-BE49-F238E27FC236}">
                  <a16:creationId xmlns:a16="http://schemas.microsoft.com/office/drawing/2014/main" id="{048791AB-0EA2-415D-BCD0-7A71539365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405" r="486"/>
            <a:stretch/>
          </p:blipFill>
          <p:spPr>
            <a:xfrm>
              <a:off x="1149816" y="2591148"/>
              <a:ext cx="14984920" cy="5092978"/>
            </a:xfrm>
            <a:prstGeom prst="rect">
              <a:avLst/>
            </a:prstGeom>
          </p:spPr>
        </p:pic>
      </p:grpSp>
      <p:graphicFrame>
        <p:nvGraphicFramePr>
          <p:cNvPr id="12" name="Table 11">
            <a:extLst>
              <a:ext uri="{FF2B5EF4-FFF2-40B4-BE49-F238E27FC236}">
                <a16:creationId xmlns:a16="http://schemas.microsoft.com/office/drawing/2014/main" id="{4A55C8AE-E9E8-4A74-B212-00ACB015FA3A}"/>
              </a:ext>
            </a:extLst>
          </p:cNvPr>
          <p:cNvGraphicFramePr>
            <a:graphicFrameLocks noGrp="1"/>
          </p:cNvGraphicFramePr>
          <p:nvPr>
            <p:extLst>
              <p:ext uri="{D42A27DB-BD31-4B8C-83A1-F6EECF244321}">
                <p14:modId xmlns:p14="http://schemas.microsoft.com/office/powerpoint/2010/main" val="257910867"/>
              </p:ext>
            </p:extLst>
          </p:nvPr>
        </p:nvGraphicFramePr>
        <p:xfrm>
          <a:off x="1775259" y="7107177"/>
          <a:ext cx="13796588" cy="1046470"/>
        </p:xfrm>
        <a:graphic>
          <a:graphicData uri="http://schemas.openxmlformats.org/drawingml/2006/table">
            <a:tbl>
              <a:tblPr firstRow="1" firstCol="1" bandRow="1">
                <a:tableStyleId>{33BA23B1-9221-436E-865A-0063620EA4FD}</a:tableStyleId>
              </a:tblPr>
              <a:tblGrid>
                <a:gridCol w="142700">
                  <a:extLst>
                    <a:ext uri="{9D8B030D-6E8A-4147-A177-3AD203B41FA5}">
                      <a16:colId xmlns:a16="http://schemas.microsoft.com/office/drawing/2014/main" val="2471886564"/>
                    </a:ext>
                  </a:extLst>
                </a:gridCol>
                <a:gridCol w="793294">
                  <a:extLst>
                    <a:ext uri="{9D8B030D-6E8A-4147-A177-3AD203B41FA5}">
                      <a16:colId xmlns:a16="http://schemas.microsoft.com/office/drawing/2014/main" val="512004166"/>
                    </a:ext>
                  </a:extLst>
                </a:gridCol>
                <a:gridCol w="1460090">
                  <a:extLst>
                    <a:ext uri="{9D8B030D-6E8A-4147-A177-3AD203B41FA5}">
                      <a16:colId xmlns:a16="http://schemas.microsoft.com/office/drawing/2014/main" val="2512765818"/>
                    </a:ext>
                  </a:extLst>
                </a:gridCol>
                <a:gridCol w="1386349">
                  <a:extLst>
                    <a:ext uri="{9D8B030D-6E8A-4147-A177-3AD203B41FA5}">
                      <a16:colId xmlns:a16="http://schemas.microsoft.com/office/drawing/2014/main" val="2649943779"/>
                    </a:ext>
                  </a:extLst>
                </a:gridCol>
                <a:gridCol w="2433483">
                  <a:extLst>
                    <a:ext uri="{9D8B030D-6E8A-4147-A177-3AD203B41FA5}">
                      <a16:colId xmlns:a16="http://schemas.microsoft.com/office/drawing/2014/main" val="3785370507"/>
                    </a:ext>
                  </a:extLst>
                </a:gridCol>
                <a:gridCol w="1917291">
                  <a:extLst>
                    <a:ext uri="{9D8B030D-6E8A-4147-A177-3AD203B41FA5}">
                      <a16:colId xmlns:a16="http://schemas.microsoft.com/office/drawing/2014/main" val="4236728314"/>
                    </a:ext>
                  </a:extLst>
                </a:gridCol>
                <a:gridCol w="2477729">
                  <a:extLst>
                    <a:ext uri="{9D8B030D-6E8A-4147-A177-3AD203B41FA5}">
                      <a16:colId xmlns:a16="http://schemas.microsoft.com/office/drawing/2014/main" val="2141562057"/>
                    </a:ext>
                  </a:extLst>
                </a:gridCol>
                <a:gridCol w="958645">
                  <a:extLst>
                    <a:ext uri="{9D8B030D-6E8A-4147-A177-3AD203B41FA5}">
                      <a16:colId xmlns:a16="http://schemas.microsoft.com/office/drawing/2014/main" val="415401655"/>
                    </a:ext>
                  </a:extLst>
                </a:gridCol>
                <a:gridCol w="2227007">
                  <a:extLst>
                    <a:ext uri="{9D8B030D-6E8A-4147-A177-3AD203B41FA5}">
                      <a16:colId xmlns:a16="http://schemas.microsoft.com/office/drawing/2014/main" val="1945445486"/>
                    </a:ext>
                  </a:extLst>
                </a:gridCol>
              </a:tblGrid>
              <a:tr h="0">
                <a:tc>
                  <a:txBody>
                    <a:bodyPr/>
                    <a:lstStyle/>
                    <a:p>
                      <a:pPr marL="0" marR="0" algn="l">
                        <a:spcBef>
                          <a:spcPts val="0"/>
                        </a:spcBef>
                        <a:spcAft>
                          <a:spcPts val="0"/>
                        </a:spcAft>
                      </a:pP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l">
                        <a:spcBef>
                          <a:spcPts val="0"/>
                        </a:spcBef>
                        <a:spcAft>
                          <a:spcPts val="0"/>
                        </a:spcAft>
                      </a:pPr>
                      <a:r>
                        <a:rPr lang="en-US" sz="1500" b="0" baseline="30000" dirty="0">
                          <a:solidFill>
                            <a:srgbClr val="000000"/>
                          </a:solidFill>
                          <a:effectLst/>
                        </a:rPr>
                        <a:t>153</a:t>
                      </a:r>
                      <a:r>
                        <a:rPr lang="en-US" sz="1500" b="0" dirty="0">
                          <a:solidFill>
                            <a:srgbClr val="000000"/>
                          </a:solidFill>
                          <a:effectLst/>
                        </a:rPr>
                        <a:t>Sm</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dirty="0">
                          <a:solidFill>
                            <a:srgbClr val="000000"/>
                          </a:solidFill>
                          <a:effectLst/>
                        </a:rPr>
                        <a:t>1.95 d</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a:solidFill>
                            <a:srgbClr val="000000"/>
                          </a:solidFill>
                          <a:effectLst/>
                        </a:rPr>
                        <a:t>β-</a:t>
                      </a:r>
                      <a:endParaRPr lang="en-US" sz="1500" b="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p>
                      <a:pPr marL="0" marR="0" algn="l">
                        <a:spcBef>
                          <a:spcPts val="0"/>
                        </a:spcBef>
                        <a:spcAft>
                          <a:spcPts val="0"/>
                        </a:spcAft>
                      </a:pPr>
                      <a:r>
                        <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SPECT</a:t>
                      </a: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dirty="0">
                          <a:solidFill>
                            <a:srgbClr val="000000"/>
                          </a:solidFill>
                          <a:effectLst/>
                        </a:rPr>
                        <a:t>103</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p>
                      <a:pPr marL="0" marR="0" algn="l">
                        <a:spcBef>
                          <a:spcPts val="0"/>
                        </a:spcBef>
                        <a:spcAft>
                          <a:spcPts val="0"/>
                        </a:spcAft>
                      </a:pPr>
                      <a:r>
                        <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30</a:t>
                      </a: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dirty="0">
                          <a:solidFill>
                            <a:srgbClr val="000000"/>
                          </a:solidFill>
                          <a:effectLst/>
                        </a:rPr>
                        <a:t>810</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extLst>
                  <a:ext uri="{0D108BD9-81ED-4DB2-BD59-A6C34878D82A}">
                    <a16:rowId xmlns:a16="http://schemas.microsoft.com/office/drawing/2014/main" val="1912247985"/>
                  </a:ext>
                </a:extLst>
              </a:tr>
              <a:tr h="328368">
                <a:tc>
                  <a:txBody>
                    <a:bodyPr/>
                    <a:lstStyle/>
                    <a:p>
                      <a:pPr marL="0" marR="0" algn="l">
                        <a:spcBef>
                          <a:spcPts val="0"/>
                        </a:spcBef>
                        <a:spcAft>
                          <a:spcPts val="0"/>
                        </a:spcAft>
                      </a:pP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l">
                        <a:spcBef>
                          <a:spcPts val="0"/>
                        </a:spcBef>
                        <a:spcAft>
                          <a:spcPts val="0"/>
                        </a:spcAft>
                      </a:pPr>
                      <a:r>
                        <a:rPr lang="en-US" sz="1500" b="0" baseline="30000" dirty="0">
                          <a:solidFill>
                            <a:srgbClr val="000000"/>
                          </a:solidFill>
                          <a:effectLst/>
                        </a:rPr>
                        <a:t>166</a:t>
                      </a:r>
                      <a:r>
                        <a:rPr lang="en-US" sz="1500" b="0" dirty="0">
                          <a:solidFill>
                            <a:srgbClr val="000000"/>
                          </a:solidFill>
                          <a:effectLst/>
                        </a:rPr>
                        <a:t>Ho</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dirty="0">
                          <a:solidFill>
                            <a:srgbClr val="000000"/>
                          </a:solidFill>
                          <a:effectLst/>
                        </a:rPr>
                        <a:t>26.8 h</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a:solidFill>
                            <a:srgbClr val="000000"/>
                          </a:solidFill>
                          <a:effectLst/>
                        </a:rPr>
                        <a:t>β-</a:t>
                      </a:r>
                      <a:endParaRPr lang="en-US" sz="1500" b="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p>
                      <a:pPr marL="0" marR="0" algn="l">
                        <a:spcBef>
                          <a:spcPts val="0"/>
                        </a:spcBef>
                        <a:spcAft>
                          <a:spcPts val="0"/>
                        </a:spcAft>
                      </a:pPr>
                      <a:r>
                        <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MRI, </a:t>
                      </a:r>
                      <a:r>
                        <a:rPr lang="en-US" sz="1500" b="0" dirty="0" err="1">
                          <a:solidFill>
                            <a:srgbClr val="000000"/>
                          </a:solidFill>
                          <a:effectLst/>
                          <a:latin typeface="Calibri" panose="020F0502020204030204" pitchFamily="34" charset="0"/>
                          <a:ea typeface="MS Mincho" panose="02020609040205080304" pitchFamily="49" charset="-128"/>
                          <a:cs typeface="Calibri" panose="020F0502020204030204" pitchFamily="34" charset="0"/>
                        </a:rPr>
                        <a:t>Brems</a:t>
                      </a:r>
                      <a:r>
                        <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a:t>
                      </a: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dirty="0">
                          <a:solidFill>
                            <a:srgbClr val="000000"/>
                          </a:solidFill>
                          <a:effectLst/>
                        </a:rPr>
                        <a:t>81</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p>
                      <a:pPr marL="0" marR="0" algn="l">
                        <a:spcBef>
                          <a:spcPts val="0"/>
                        </a:spcBef>
                        <a:spcAft>
                          <a:spcPts val="0"/>
                        </a:spcAft>
                      </a:pPr>
                      <a:r>
                        <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7</a:t>
                      </a: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dirty="0">
                          <a:solidFill>
                            <a:srgbClr val="000000"/>
                          </a:solidFill>
                          <a:effectLst/>
                        </a:rPr>
                        <a:t>1850</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extLst>
                  <a:ext uri="{0D108BD9-81ED-4DB2-BD59-A6C34878D82A}">
                    <a16:rowId xmlns:a16="http://schemas.microsoft.com/office/drawing/2014/main" val="793029552"/>
                  </a:ext>
                </a:extLst>
              </a:tr>
              <a:tr h="221226">
                <a:tc>
                  <a:txBody>
                    <a:bodyPr/>
                    <a:lstStyle/>
                    <a:p>
                      <a:pPr marL="0" marR="0" algn="l">
                        <a:spcBef>
                          <a:spcPts val="0"/>
                        </a:spcBef>
                        <a:spcAft>
                          <a:spcPts val="0"/>
                        </a:spcAft>
                      </a:pP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l">
                        <a:spcBef>
                          <a:spcPts val="0"/>
                        </a:spcBef>
                        <a:spcAft>
                          <a:spcPts val="0"/>
                        </a:spcAft>
                      </a:pPr>
                      <a:r>
                        <a:rPr lang="en-US" sz="1500" b="0" baseline="30000" dirty="0">
                          <a:solidFill>
                            <a:srgbClr val="000000"/>
                          </a:solidFill>
                          <a:effectLst/>
                        </a:rPr>
                        <a:t>213</a:t>
                      </a:r>
                      <a:r>
                        <a:rPr lang="en-US" sz="1500" b="0" dirty="0">
                          <a:solidFill>
                            <a:srgbClr val="000000"/>
                          </a:solidFill>
                          <a:effectLst/>
                        </a:rPr>
                        <a:t>Bi</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dirty="0">
                          <a:solidFill>
                            <a:srgbClr val="000000"/>
                          </a:solidFill>
                          <a:effectLst/>
                        </a:rPr>
                        <a:t>45.6 min</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dirty="0">
                          <a:solidFill>
                            <a:srgbClr val="000000"/>
                          </a:solidFill>
                          <a:effectLst/>
                        </a:rPr>
                        <a:t>Β-, α</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p>
                      <a:pPr marL="0" marR="0" algn="l">
                        <a:spcBef>
                          <a:spcPts val="0"/>
                        </a:spcBef>
                        <a:spcAft>
                          <a:spcPts val="0"/>
                        </a:spcAft>
                      </a:pPr>
                      <a:r>
                        <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SPECT</a:t>
                      </a: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dirty="0">
                          <a:solidFill>
                            <a:srgbClr val="000000"/>
                          </a:solidFill>
                          <a:effectLst/>
                        </a:rPr>
                        <a:t>440</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p>
                      <a:pPr marL="0" marR="0" algn="l">
                        <a:spcBef>
                          <a:spcPts val="0"/>
                        </a:spcBef>
                        <a:spcAft>
                          <a:spcPts val="0"/>
                        </a:spcAft>
                      </a:pPr>
                      <a:r>
                        <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16.4</a:t>
                      </a: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8.4</a:t>
                      </a:r>
                    </a:p>
                  </a:txBody>
                  <a:tcPr marL="58650" marR="58650" marT="0" marB="0" anchor="ctr">
                    <a:solidFill>
                      <a:schemeClr val="bg1"/>
                    </a:solidFill>
                  </a:tcPr>
                </a:tc>
                <a:extLst>
                  <a:ext uri="{0D108BD9-81ED-4DB2-BD59-A6C34878D82A}">
                    <a16:rowId xmlns:a16="http://schemas.microsoft.com/office/drawing/2014/main" val="1520750471"/>
                  </a:ext>
                </a:extLst>
              </a:tr>
              <a:tr h="260902">
                <a:tc>
                  <a:txBody>
                    <a:bodyPr/>
                    <a:lstStyle/>
                    <a:p>
                      <a:pPr marL="0" marR="0" algn="l">
                        <a:spcBef>
                          <a:spcPts val="0"/>
                        </a:spcBef>
                        <a:spcAft>
                          <a:spcPts val="0"/>
                        </a:spcAft>
                      </a:pP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l">
                        <a:spcBef>
                          <a:spcPts val="0"/>
                        </a:spcBef>
                        <a:spcAft>
                          <a:spcPts val="0"/>
                        </a:spcAft>
                      </a:pPr>
                      <a:r>
                        <a:rPr lang="en-US" sz="1500" b="0" baseline="30000" dirty="0">
                          <a:solidFill>
                            <a:srgbClr val="000000"/>
                          </a:solidFill>
                          <a:effectLst/>
                        </a:rPr>
                        <a:t>223</a:t>
                      </a:r>
                      <a:r>
                        <a:rPr lang="en-US" sz="1500" b="0" dirty="0">
                          <a:solidFill>
                            <a:srgbClr val="000000"/>
                          </a:solidFill>
                          <a:effectLst/>
                        </a:rPr>
                        <a:t>Ra</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dirty="0">
                          <a:solidFill>
                            <a:srgbClr val="000000"/>
                          </a:solidFill>
                          <a:effectLst/>
                        </a:rPr>
                        <a:t>11.4 d</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dirty="0">
                          <a:solidFill>
                            <a:srgbClr val="000000"/>
                          </a:solidFill>
                          <a:effectLst/>
                        </a:rPr>
                        <a:t>β-,α</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p>
                      <a:pPr marL="0" marR="0" algn="l">
                        <a:spcBef>
                          <a:spcPts val="0"/>
                        </a:spcBef>
                        <a:spcAft>
                          <a:spcPts val="0"/>
                        </a:spcAft>
                      </a:pPr>
                      <a:r>
                        <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SPECT</a:t>
                      </a: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dirty="0">
                          <a:solidFill>
                            <a:srgbClr val="000000"/>
                          </a:solidFill>
                          <a:effectLst/>
                        </a:rPr>
                        <a:t>82</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p>
                      <a:pPr marL="0" marR="0" algn="l">
                        <a:spcBef>
                          <a:spcPts val="0"/>
                        </a:spcBef>
                        <a:spcAft>
                          <a:spcPts val="0"/>
                        </a:spcAft>
                      </a:pPr>
                      <a:r>
                        <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rPr>
                        <a:t>20</a:t>
                      </a: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l">
                        <a:spcBef>
                          <a:spcPts val="0"/>
                        </a:spcBef>
                        <a:spcAft>
                          <a:spcPts val="0"/>
                        </a:spcAft>
                      </a:pPr>
                      <a:r>
                        <a:rPr lang="en-US" sz="1500" b="0" dirty="0">
                          <a:solidFill>
                            <a:srgbClr val="000000"/>
                          </a:solidFill>
                          <a:effectLst/>
                        </a:rPr>
                        <a:t>5.97</a:t>
                      </a:r>
                      <a:endParaRPr lang="en-US" sz="1500" b="0" dirty="0">
                        <a:solidFill>
                          <a:srgbClr val="000000"/>
                        </a:solidFill>
                        <a:effectLst/>
                        <a:latin typeface="Calibri" panose="020F0502020204030204" pitchFamily="34" charset="0"/>
                        <a:ea typeface="MS Mincho" panose="02020609040205080304" pitchFamily="49" charset="-128"/>
                        <a:cs typeface="Calibri" panose="020F0502020204030204" pitchFamily="34" charset="0"/>
                      </a:endParaRPr>
                    </a:p>
                  </a:txBody>
                  <a:tcPr marL="58650" marR="58650" marT="0" marB="0" anchor="ctr">
                    <a:solidFill>
                      <a:schemeClr val="bg1"/>
                    </a:solidFill>
                  </a:tcPr>
                </a:tc>
                <a:extLst>
                  <a:ext uri="{0D108BD9-81ED-4DB2-BD59-A6C34878D82A}">
                    <a16:rowId xmlns:a16="http://schemas.microsoft.com/office/drawing/2014/main" val="235298634"/>
                  </a:ext>
                </a:extLst>
              </a:tr>
            </a:tbl>
          </a:graphicData>
        </a:graphic>
      </p:graphicFrame>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66CCEE8B-717A-47F4-A14E-006DD4658962}"/>
                  </a:ext>
                </a:extLst>
              </p14:cNvPr>
              <p14:cNvContentPartPr/>
              <p14:nvPr/>
            </p14:nvContentPartPr>
            <p14:xfrm>
              <a:off x="1658328" y="2487925"/>
              <a:ext cx="852120" cy="435600"/>
            </p14:xfrm>
          </p:contentPart>
        </mc:Choice>
        <mc:Fallback xmlns="">
          <p:pic>
            <p:nvPicPr>
              <p:cNvPr id="9" name="Ink 8">
                <a:extLst>
                  <a:ext uri="{FF2B5EF4-FFF2-40B4-BE49-F238E27FC236}">
                    <a16:creationId xmlns:a16="http://schemas.microsoft.com/office/drawing/2014/main" id="{66CCEE8B-717A-47F4-A14E-006DD4658962}"/>
                  </a:ext>
                </a:extLst>
              </p:cNvPr>
              <p:cNvPicPr/>
              <p:nvPr/>
            </p:nvPicPr>
            <p:blipFill>
              <a:blip r:embed="rId6"/>
              <a:stretch>
                <a:fillRect/>
              </a:stretch>
            </p:blipFill>
            <p:spPr>
              <a:xfrm>
                <a:off x="1622313" y="2451925"/>
                <a:ext cx="923790" cy="507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91888A0C-0347-4AAD-AD98-2DEDC7F57989}"/>
                  </a:ext>
                </a:extLst>
              </p14:cNvPr>
              <p14:cNvContentPartPr/>
              <p14:nvPr/>
            </p14:nvContentPartPr>
            <p14:xfrm>
              <a:off x="1695408" y="3902725"/>
              <a:ext cx="743400" cy="484920"/>
            </p14:xfrm>
          </p:contentPart>
        </mc:Choice>
        <mc:Fallback xmlns="">
          <p:pic>
            <p:nvPicPr>
              <p:cNvPr id="10" name="Ink 9">
                <a:extLst>
                  <a:ext uri="{FF2B5EF4-FFF2-40B4-BE49-F238E27FC236}">
                    <a16:creationId xmlns:a16="http://schemas.microsoft.com/office/drawing/2014/main" id="{91888A0C-0347-4AAD-AD98-2DEDC7F57989}"/>
                  </a:ext>
                </a:extLst>
              </p:cNvPr>
              <p:cNvPicPr/>
              <p:nvPr/>
            </p:nvPicPr>
            <p:blipFill>
              <a:blip r:embed="rId8"/>
              <a:stretch>
                <a:fillRect/>
              </a:stretch>
            </p:blipFill>
            <p:spPr>
              <a:xfrm>
                <a:off x="1659408" y="3866725"/>
                <a:ext cx="815040" cy="556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121B1B7B-4F92-48AD-868D-72B91E4043BA}"/>
                  </a:ext>
                </a:extLst>
              </p14:cNvPr>
              <p14:cNvContentPartPr/>
              <p14:nvPr/>
            </p14:nvContentPartPr>
            <p14:xfrm>
              <a:off x="1675608" y="6218605"/>
              <a:ext cx="910800" cy="342000"/>
            </p14:xfrm>
          </p:contentPart>
        </mc:Choice>
        <mc:Fallback xmlns="">
          <p:pic>
            <p:nvPicPr>
              <p:cNvPr id="11" name="Ink 10">
                <a:extLst>
                  <a:ext uri="{FF2B5EF4-FFF2-40B4-BE49-F238E27FC236}">
                    <a16:creationId xmlns:a16="http://schemas.microsoft.com/office/drawing/2014/main" id="{121B1B7B-4F92-48AD-868D-72B91E4043BA}"/>
                  </a:ext>
                </a:extLst>
              </p:cNvPr>
              <p:cNvPicPr/>
              <p:nvPr/>
            </p:nvPicPr>
            <p:blipFill>
              <a:blip r:embed="rId10"/>
              <a:stretch>
                <a:fillRect/>
              </a:stretch>
            </p:blipFill>
            <p:spPr>
              <a:xfrm>
                <a:off x="1639608" y="6182605"/>
                <a:ext cx="982440" cy="413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E9A43562-EBDE-40D7-B609-BAE5A66D9219}"/>
                  </a:ext>
                </a:extLst>
              </p14:cNvPr>
              <p14:cNvContentPartPr/>
              <p14:nvPr/>
            </p14:nvContentPartPr>
            <p14:xfrm>
              <a:off x="3972048" y="4034125"/>
              <a:ext cx="1050120" cy="372240"/>
            </p14:xfrm>
          </p:contentPart>
        </mc:Choice>
        <mc:Fallback xmlns="">
          <p:pic>
            <p:nvPicPr>
              <p:cNvPr id="13" name="Ink 12">
                <a:extLst>
                  <a:ext uri="{FF2B5EF4-FFF2-40B4-BE49-F238E27FC236}">
                    <a16:creationId xmlns:a16="http://schemas.microsoft.com/office/drawing/2014/main" id="{E9A43562-EBDE-40D7-B609-BAE5A66D9219}"/>
                  </a:ext>
                </a:extLst>
              </p:cNvPr>
              <p:cNvPicPr/>
              <p:nvPr/>
            </p:nvPicPr>
            <p:blipFill>
              <a:blip r:embed="rId12"/>
              <a:stretch>
                <a:fillRect/>
              </a:stretch>
            </p:blipFill>
            <p:spPr>
              <a:xfrm>
                <a:off x="3936048" y="3998125"/>
                <a:ext cx="112176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F036606C-D47E-4B28-A1BE-A2B3FF1C0C9F}"/>
                  </a:ext>
                </a:extLst>
              </p14:cNvPr>
              <p14:cNvContentPartPr/>
              <p14:nvPr/>
            </p14:nvContentPartPr>
            <p14:xfrm>
              <a:off x="1737168" y="7850485"/>
              <a:ext cx="749520" cy="313560"/>
            </p14:xfrm>
          </p:contentPart>
        </mc:Choice>
        <mc:Fallback xmlns="">
          <p:pic>
            <p:nvPicPr>
              <p:cNvPr id="14" name="Ink 13">
                <a:extLst>
                  <a:ext uri="{FF2B5EF4-FFF2-40B4-BE49-F238E27FC236}">
                    <a16:creationId xmlns:a16="http://schemas.microsoft.com/office/drawing/2014/main" id="{F036606C-D47E-4B28-A1BE-A2B3FF1C0C9F}"/>
                  </a:ext>
                </a:extLst>
              </p:cNvPr>
              <p:cNvPicPr/>
              <p:nvPr/>
            </p:nvPicPr>
            <p:blipFill>
              <a:blip r:embed="rId14"/>
              <a:stretch>
                <a:fillRect/>
              </a:stretch>
            </p:blipFill>
            <p:spPr>
              <a:xfrm>
                <a:off x="1701168" y="7814444"/>
                <a:ext cx="821160" cy="38528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EBABAEB6-8395-4D74-BDF8-41855C5F03A7}"/>
                  </a:ext>
                </a:extLst>
              </p14:cNvPr>
              <p14:cNvContentPartPr/>
              <p14:nvPr/>
            </p14:nvContentPartPr>
            <p14:xfrm>
              <a:off x="4279128" y="7847605"/>
              <a:ext cx="416520" cy="277920"/>
            </p14:xfrm>
          </p:contentPart>
        </mc:Choice>
        <mc:Fallback xmlns="">
          <p:pic>
            <p:nvPicPr>
              <p:cNvPr id="15" name="Ink 14">
                <a:extLst>
                  <a:ext uri="{FF2B5EF4-FFF2-40B4-BE49-F238E27FC236}">
                    <a16:creationId xmlns:a16="http://schemas.microsoft.com/office/drawing/2014/main" id="{EBABAEB6-8395-4D74-BDF8-41855C5F03A7}"/>
                  </a:ext>
                </a:extLst>
              </p:cNvPr>
              <p:cNvPicPr/>
              <p:nvPr/>
            </p:nvPicPr>
            <p:blipFill>
              <a:blip r:embed="rId16"/>
              <a:stretch>
                <a:fillRect/>
              </a:stretch>
            </p:blipFill>
            <p:spPr>
              <a:xfrm>
                <a:off x="4243128" y="7811558"/>
                <a:ext cx="488160" cy="349653"/>
              </a:xfrm>
              <a:prstGeom prst="rect">
                <a:avLst/>
              </a:prstGeom>
            </p:spPr>
          </p:pic>
        </mc:Fallback>
      </mc:AlternateContent>
      <mc:AlternateContent xmlns:mc="http://schemas.openxmlformats.org/markup-compatibility/2006" xmlns:a14="http://schemas.microsoft.com/office/drawing/2010/main">
        <mc:Choice Requires="a14">
          <p:sp>
            <p:nvSpPr>
              <p:cNvPr id="73" name="CuadroTexto 72">
                <a:extLst>
                  <a:ext uri="{FF2B5EF4-FFF2-40B4-BE49-F238E27FC236}">
                    <a16:creationId xmlns:a16="http://schemas.microsoft.com/office/drawing/2014/main" id="{76A1C326-2319-4E32-BCC7-D38BA6507EC8}"/>
                  </a:ext>
                </a:extLst>
              </p:cNvPr>
              <p:cNvSpPr txBox="1"/>
              <p:nvPr/>
            </p:nvSpPr>
            <p:spPr>
              <a:xfrm>
                <a:off x="5747574" y="3346204"/>
                <a:ext cx="5080237" cy="923330"/>
              </a:xfrm>
              <a:prstGeom prst="rect">
                <a:avLst/>
              </a:prstGeom>
              <a:solidFill>
                <a:schemeClr val="bg1"/>
              </a:solidFill>
            </p:spPr>
            <p:txBody>
              <a:bodyPr wrap="none" rtlCol="0" anchor="ctr" anchorCtr="1">
                <a:spAutoFit/>
              </a:bodyPr>
              <a:lstStyle/>
              <a:p>
                <a14:m>
                  <m:oMath xmlns:m="http://schemas.openxmlformats.org/officeDocument/2006/math">
                    <m:r>
                      <a:rPr lang="en-US" sz="5400" b="1" i="1" smtClean="0">
                        <a:solidFill>
                          <a:srgbClr val="FF0066"/>
                        </a:solidFill>
                        <a:latin typeface="Cambria Math" panose="02040503050406030204" pitchFamily="18" charset="0"/>
                      </a:rPr>
                      <m:t>𝜶</m:t>
                    </m:r>
                    <m:r>
                      <a:rPr lang="en-US" sz="5400" b="1" i="1" smtClean="0">
                        <a:solidFill>
                          <a:srgbClr val="FF0066"/>
                        </a:solidFill>
                        <a:latin typeface="Cambria Math" panose="02040503050406030204" pitchFamily="18" charset="0"/>
                      </a:rPr>
                      <m:t> ,</m:t>
                    </m:r>
                    <m:r>
                      <a:rPr lang="el-GR" sz="5400" b="1" i="1" smtClean="0">
                        <a:solidFill>
                          <a:srgbClr val="FF0066"/>
                        </a:solidFill>
                        <a:latin typeface="Cambria Math" panose="02040503050406030204" pitchFamily="18" charset="0"/>
                        <a:ea typeface="Cambria Math" panose="02040503050406030204" pitchFamily="18" charset="0"/>
                      </a:rPr>
                      <m:t>𝜷</m:t>
                    </m:r>
                    <m:r>
                      <a:rPr lang="en-US" sz="5400" b="1" i="0">
                        <a:solidFill>
                          <a:srgbClr val="FF0066"/>
                        </a:solidFill>
                        <a:latin typeface="Cambria Math" panose="02040503050406030204" pitchFamily="18" charset="0"/>
                      </a:rPr>
                      <m:t>,</m:t>
                    </m:r>
                    <m:r>
                      <a:rPr lang="en-US" sz="5400" b="1" i="1">
                        <a:solidFill>
                          <a:srgbClr val="FF0066"/>
                        </a:solidFill>
                        <a:latin typeface="Cambria Math" panose="02040503050406030204" pitchFamily="18" charset="0"/>
                      </a:rPr>
                      <m:t>𝜸</m:t>
                    </m:r>
                  </m:oMath>
                </a14:m>
                <a:r>
                  <a:rPr lang="en-US" sz="5400" b="1" dirty="0">
                    <a:solidFill>
                      <a:srgbClr val="FF0066"/>
                    </a:solidFill>
                  </a:rPr>
                  <a:t> </a:t>
                </a:r>
                <a:r>
                  <a:rPr lang="en-US" sz="5400" b="1" dirty="0">
                    <a:solidFill>
                      <a:srgbClr val="FF0066"/>
                    </a:solidFill>
                    <a:latin typeface="Helvetica Neue"/>
                  </a:rPr>
                  <a:t>emitters</a:t>
                </a:r>
              </a:p>
            </p:txBody>
          </p:sp>
        </mc:Choice>
        <mc:Fallback xmlns="">
          <p:sp>
            <p:nvSpPr>
              <p:cNvPr id="73" name="CuadroTexto 72">
                <a:extLst>
                  <a:ext uri="{FF2B5EF4-FFF2-40B4-BE49-F238E27FC236}">
                    <a16:creationId xmlns:a16="http://schemas.microsoft.com/office/drawing/2014/main" id="{76A1C326-2319-4E32-BCC7-D38BA6507EC8}"/>
                  </a:ext>
                </a:extLst>
              </p:cNvPr>
              <p:cNvSpPr txBox="1">
                <a:spLocks noRot="1" noChangeAspect="1" noMove="1" noResize="1" noEditPoints="1" noAdjustHandles="1" noChangeArrowheads="1" noChangeShapeType="1" noTextEdit="1"/>
              </p:cNvSpPr>
              <p:nvPr/>
            </p:nvSpPr>
            <p:spPr>
              <a:xfrm>
                <a:off x="5747574" y="3346204"/>
                <a:ext cx="5080237" cy="923330"/>
              </a:xfrm>
              <a:prstGeom prst="rect">
                <a:avLst/>
              </a:prstGeom>
              <a:blipFill>
                <a:blip r:embed="rId17"/>
                <a:stretch>
                  <a:fillRect t="-17881" r="-6002" b="-40397"/>
                </a:stretch>
              </a:blipFill>
            </p:spPr>
            <p:txBody>
              <a:bodyPr/>
              <a:lstStyle/>
              <a:p>
                <a:r>
                  <a:rPr lang="en-US">
                    <a:noFill/>
                  </a:rPr>
                  <a:t> </a:t>
                </a:r>
              </a:p>
            </p:txBody>
          </p:sp>
        </mc:Fallback>
      </mc:AlternateContent>
      <p:sp>
        <p:nvSpPr>
          <p:cNvPr id="152" name="CuadroTexto 151">
            <a:extLst>
              <a:ext uri="{FF2B5EF4-FFF2-40B4-BE49-F238E27FC236}">
                <a16:creationId xmlns:a16="http://schemas.microsoft.com/office/drawing/2014/main" id="{3F3B476A-FA1C-445B-AFE3-0C7266F5AAC9}"/>
              </a:ext>
            </a:extLst>
          </p:cNvPr>
          <p:cNvSpPr txBox="1"/>
          <p:nvPr/>
        </p:nvSpPr>
        <p:spPr>
          <a:xfrm>
            <a:off x="5482368" y="5145703"/>
            <a:ext cx="9918101" cy="923330"/>
          </a:xfrm>
          <a:prstGeom prst="rect">
            <a:avLst/>
          </a:prstGeom>
          <a:solidFill>
            <a:schemeClr val="bg1"/>
          </a:solidFill>
        </p:spPr>
        <p:txBody>
          <a:bodyPr wrap="none" rtlCol="0" anchor="ctr" anchorCtr="1">
            <a:spAutoFit/>
          </a:bodyPr>
          <a:lstStyle/>
          <a:p>
            <a:pPr algn="ctr"/>
            <a:r>
              <a:rPr lang="en-US" sz="5400" b="1" dirty="0">
                <a:solidFill>
                  <a:srgbClr val="FF0066"/>
                </a:solidFill>
                <a:latin typeface="Helvetica Neue"/>
              </a:rPr>
              <a:t>PET, SPECT, Bremsstrahlung</a:t>
            </a:r>
          </a:p>
        </p:txBody>
      </p:sp>
      <p:sp>
        <p:nvSpPr>
          <p:cNvPr id="17" name="TextBox 16">
            <a:extLst>
              <a:ext uri="{FF2B5EF4-FFF2-40B4-BE49-F238E27FC236}">
                <a16:creationId xmlns:a16="http://schemas.microsoft.com/office/drawing/2014/main" id="{D70532DE-720B-4366-9807-56F412E2F622}"/>
              </a:ext>
            </a:extLst>
          </p:cNvPr>
          <p:cNvSpPr txBox="1"/>
          <p:nvPr/>
        </p:nvSpPr>
        <p:spPr>
          <a:xfrm>
            <a:off x="10097193" y="7748332"/>
            <a:ext cx="6988410" cy="1410643"/>
          </a:xfrm>
          <a:prstGeom prst="rect">
            <a:avLst/>
          </a:prstGeom>
          <a:gradFill flip="none" rotWithShape="1">
            <a:gsLst>
              <a:gs pos="0">
                <a:srgbClr val="5C5C5C"/>
              </a:gs>
              <a:gs pos="100000">
                <a:srgbClr val="3F3F3F"/>
              </a:gs>
            </a:gsLst>
            <a:lin ang="2700000" scaled="1"/>
            <a:tileRect/>
          </a:gradFill>
          <a:ln w="12700" cap="flat">
            <a:noFill/>
            <a:miter lim="400000"/>
          </a:ln>
          <a:effectLst>
            <a:outerShdw blurRad="50800" dist="38100" dir="2700000" algn="tl" rotWithShape="0">
              <a:prstClr val="black">
                <a:alpha val="40000"/>
              </a:prstClr>
            </a:outerShdw>
            <a:softEdge rad="12700"/>
          </a:effectLst>
          <a:extLst>
            <a:ext uri="{C572A759-6A51-4108-AA02-DFA0A04FC94B}">
              <ma14:wrappingTextBoxFlag xmlns:ma14="http://schemas.microsoft.com/office/mac/drawingml/2011/main" xmlns=""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lvl1pPr defTabSz="914400">
              <a:spcBef>
                <a:spcPts val="600"/>
              </a:spcBef>
              <a:defRPr sz="3200">
                <a:latin typeface="Helvetica Neue"/>
              </a:defRPr>
            </a:lvl1pPr>
          </a:lstStyle>
          <a:p>
            <a:pPr algn="just"/>
            <a:r>
              <a:rPr lang="en-US" sz="4000" b="1" dirty="0">
                <a:solidFill>
                  <a:schemeClr val="tx2"/>
                </a:solidFill>
                <a:sym typeface="Helvetica Neue"/>
              </a:rPr>
              <a:t>Role of theranostic imaging and dosimetry?</a:t>
            </a:r>
          </a:p>
        </p:txBody>
      </p:sp>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BB24E5A1-61EF-4EEA-B166-59E41BEA54F1}"/>
                  </a:ext>
                </a:extLst>
              </p14:cNvPr>
              <p14:cNvContentPartPr/>
              <p14:nvPr/>
            </p14:nvContentPartPr>
            <p14:xfrm>
              <a:off x="1743162" y="6504142"/>
              <a:ext cx="910800" cy="342000"/>
            </p14:xfrm>
          </p:contentPart>
        </mc:Choice>
        <mc:Fallback xmlns="">
          <p:pic>
            <p:nvPicPr>
              <p:cNvPr id="18" name="Ink 17">
                <a:extLst>
                  <a:ext uri="{FF2B5EF4-FFF2-40B4-BE49-F238E27FC236}">
                    <a16:creationId xmlns:a16="http://schemas.microsoft.com/office/drawing/2014/main" id="{BB24E5A1-61EF-4EEA-B166-59E41BEA54F1}"/>
                  </a:ext>
                </a:extLst>
              </p:cNvPr>
              <p:cNvPicPr/>
              <p:nvPr/>
            </p:nvPicPr>
            <p:blipFill>
              <a:blip r:embed="rId19"/>
              <a:stretch>
                <a:fillRect/>
              </a:stretch>
            </p:blipFill>
            <p:spPr>
              <a:xfrm>
                <a:off x="1707162" y="6468142"/>
                <a:ext cx="982440" cy="413640"/>
              </a:xfrm>
              <a:prstGeom prst="rect">
                <a:avLst/>
              </a:prstGeom>
            </p:spPr>
          </p:pic>
        </mc:Fallback>
      </mc:AlternateContent>
    </p:spTree>
    <p:extLst>
      <p:ext uri="{BB962C8B-B14F-4D97-AF65-F5344CB8AC3E}">
        <p14:creationId xmlns:p14="http://schemas.microsoft.com/office/powerpoint/2010/main" val="15416270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10" presetClass="entr" presetSubtype="0" fill="hold" grpId="0" nodeType="afterEffect">
                                  <p:stCondLst>
                                    <p:cond delay="10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500"/>
                                        <p:tgtEl>
                                          <p:spTgt spid="73"/>
                                        </p:tgtEl>
                                      </p:cBhvr>
                                    </p:animEffect>
                                  </p:childTnLst>
                                </p:cTn>
                              </p:par>
                            </p:childTnLst>
                          </p:cTn>
                        </p:par>
                        <p:par>
                          <p:cTn id="30" fill="hold">
                            <p:stCondLst>
                              <p:cond delay="1100"/>
                            </p:stCondLst>
                            <p:childTnLst>
                              <p:par>
                                <p:cTn id="31" presetID="10" presetClass="entr" presetSubtype="0" fill="hold" grpId="0" nodeType="afterEffect">
                                  <p:stCondLst>
                                    <p:cond delay="100"/>
                                  </p:stCondLst>
                                  <p:childTnLst>
                                    <p:set>
                                      <p:cBhvr>
                                        <p:cTn id="32" dur="1" fill="hold">
                                          <p:stCondLst>
                                            <p:cond delay="0"/>
                                          </p:stCondLst>
                                        </p:cTn>
                                        <p:tgtEl>
                                          <p:spTgt spid="152"/>
                                        </p:tgtEl>
                                        <p:attrNameLst>
                                          <p:attrName>style.visibility</p:attrName>
                                        </p:attrNameLst>
                                      </p:cBhvr>
                                      <p:to>
                                        <p:strVal val="visible"/>
                                      </p:to>
                                    </p:set>
                                    <p:animEffect transition="in" filter="fade">
                                      <p:cBhvr>
                                        <p:cTn id="33" dur="500"/>
                                        <p:tgtEl>
                                          <p:spTgt spid="15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152"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078FED-548D-4761-AC68-789A4BA8DC40}"/>
              </a:ext>
            </a:extLst>
          </p:cNvPr>
          <p:cNvSpPr>
            <a:spLocks noGrp="1"/>
          </p:cNvSpPr>
          <p:nvPr>
            <p:ph type="title"/>
          </p:nvPr>
        </p:nvSpPr>
        <p:spPr>
          <a:xfrm>
            <a:off x="936077" y="831592"/>
            <a:ext cx="15479579" cy="1270000"/>
          </a:xfrm>
        </p:spPr>
        <p:txBody>
          <a:bodyPr/>
          <a:lstStyle/>
          <a:p>
            <a:r>
              <a:rPr lang="en-US" dirty="0"/>
              <a:t>Quantitative nuclear imaging and dosimetry for </a:t>
            </a:r>
            <a:r>
              <a:rPr lang="en-US" dirty="0" err="1"/>
              <a:t>radiotheranostics</a:t>
            </a:r>
            <a:endParaRPr lang="en-US" dirty="0"/>
          </a:p>
        </p:txBody>
      </p:sp>
      <p:pic>
        <p:nvPicPr>
          <p:cNvPr id="10" name="Picture 2" descr="DOTATATE.svg">
            <a:extLst>
              <a:ext uri="{FF2B5EF4-FFF2-40B4-BE49-F238E27FC236}">
                <a16:creationId xmlns:a16="http://schemas.microsoft.com/office/drawing/2014/main" id="{C3E47F38-C363-457F-9B5E-9CAB4C09659B}"/>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50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352386" y="4742981"/>
            <a:ext cx="2450849" cy="2351690"/>
          </a:xfrm>
          <a:prstGeom prst="rect">
            <a:avLst/>
          </a:prstGeom>
          <a:solidFill>
            <a:srgbClr val="F8F9D3"/>
          </a:solidFill>
          <a:ln w="28575">
            <a:solidFill>
              <a:srgbClr val="000000"/>
            </a:solidFill>
          </a:ln>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60FDB4B-597E-405D-99F7-CBDD303FC675}"/>
              </a:ext>
            </a:extLst>
          </p:cNvPr>
          <p:cNvSpPr txBox="1"/>
          <p:nvPr/>
        </p:nvSpPr>
        <p:spPr>
          <a:xfrm>
            <a:off x="575403" y="4038022"/>
            <a:ext cx="4117910" cy="523220"/>
          </a:xfrm>
          <a:prstGeom prst="rect">
            <a:avLst/>
          </a:prstGeom>
          <a:noFill/>
          <a:ln w="38100">
            <a:noFill/>
          </a:ln>
        </p:spPr>
        <p:txBody>
          <a:bodyPr wrap="square" rtlCol="0">
            <a:spAutoFit/>
          </a:bodyPr>
          <a:lst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a:lstStyle>
          <a:p>
            <a:pPr algn="ctr"/>
            <a:r>
              <a:rPr lang="en-US" sz="2800" dirty="0">
                <a:solidFill>
                  <a:schemeClr val="tx2"/>
                </a:solidFill>
                <a:latin typeface="Helvetica Neue"/>
              </a:rPr>
              <a:t>Radionuclide therapy</a:t>
            </a:r>
          </a:p>
        </p:txBody>
      </p:sp>
      <p:sp>
        <p:nvSpPr>
          <p:cNvPr id="9" name="TextBox 8">
            <a:extLst>
              <a:ext uri="{FF2B5EF4-FFF2-40B4-BE49-F238E27FC236}">
                <a16:creationId xmlns:a16="http://schemas.microsoft.com/office/drawing/2014/main" id="{83CE553E-FC39-4CBC-8065-B38F8780E39B}"/>
              </a:ext>
            </a:extLst>
          </p:cNvPr>
          <p:cNvSpPr txBox="1"/>
          <p:nvPr/>
        </p:nvSpPr>
        <p:spPr>
          <a:xfrm>
            <a:off x="936078" y="6583991"/>
            <a:ext cx="3070445" cy="461665"/>
          </a:xfrm>
          <a:prstGeom prst="rect">
            <a:avLst/>
          </a:prstGeom>
          <a:noFill/>
        </p:spPr>
        <p:txBody>
          <a:bodyPr wrap="square">
            <a:spAutoFit/>
          </a:bodyPr>
          <a:lstStyle/>
          <a:p>
            <a:pPr marL="0" indent="0">
              <a:buNone/>
            </a:pPr>
            <a:r>
              <a:rPr lang="en-US" sz="2400" b="1" dirty="0">
                <a:solidFill>
                  <a:srgbClr val="000000"/>
                </a:solidFill>
                <a:latin typeface="Helvetica Neue"/>
              </a:rPr>
              <a:t> </a:t>
            </a:r>
            <a:r>
              <a:rPr lang="en-US" sz="2400" b="1" baseline="30000" dirty="0">
                <a:solidFill>
                  <a:srgbClr val="000000"/>
                </a:solidFill>
                <a:latin typeface="Helvetica Neue"/>
              </a:rPr>
              <a:t>177</a:t>
            </a:r>
            <a:r>
              <a:rPr lang="en-US" sz="2400" b="1" dirty="0">
                <a:solidFill>
                  <a:srgbClr val="000000"/>
                </a:solidFill>
                <a:latin typeface="Helvetica Neue"/>
              </a:rPr>
              <a:t>Lu- PRRT</a:t>
            </a:r>
          </a:p>
        </p:txBody>
      </p:sp>
      <p:sp>
        <p:nvSpPr>
          <p:cNvPr id="6" name="TextBox 5">
            <a:extLst>
              <a:ext uri="{FF2B5EF4-FFF2-40B4-BE49-F238E27FC236}">
                <a16:creationId xmlns:a16="http://schemas.microsoft.com/office/drawing/2014/main" id="{BB6123F8-D97F-432F-BB25-9FF7609AB6F3}"/>
              </a:ext>
            </a:extLst>
          </p:cNvPr>
          <p:cNvSpPr txBox="1"/>
          <p:nvPr/>
        </p:nvSpPr>
        <p:spPr>
          <a:xfrm>
            <a:off x="1553963" y="5002641"/>
            <a:ext cx="1453363" cy="273849"/>
          </a:xfrm>
          <a:prstGeom prst="rect">
            <a:avLst/>
          </a:prstGeom>
          <a:noFill/>
        </p:spPr>
        <p:txBody>
          <a:bodyPr wrap="square" rtlCol="0">
            <a:spAutoFit/>
          </a:bodyPr>
          <a:lst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a:lstStyle>
          <a:p>
            <a:r>
              <a:rPr lang="en-US" sz="1800" b="1" baseline="30000" dirty="0">
                <a:solidFill>
                  <a:srgbClr val="FF0000"/>
                </a:solidFill>
                <a:latin typeface="Helvetica Neue"/>
              </a:rPr>
              <a:t>177</a:t>
            </a:r>
            <a:r>
              <a:rPr lang="en-US" sz="1800" b="1" dirty="0">
                <a:solidFill>
                  <a:srgbClr val="FF0000"/>
                </a:solidFill>
                <a:latin typeface="Helvetica Neue"/>
              </a:rPr>
              <a:t>Lu</a:t>
            </a:r>
          </a:p>
        </p:txBody>
      </p:sp>
      <p:sp>
        <p:nvSpPr>
          <p:cNvPr id="7" name="TextBox 6">
            <a:extLst>
              <a:ext uri="{FF2B5EF4-FFF2-40B4-BE49-F238E27FC236}">
                <a16:creationId xmlns:a16="http://schemas.microsoft.com/office/drawing/2014/main" id="{DDF1DEB2-9277-4C8A-85E5-FD9D4E5A2785}"/>
              </a:ext>
            </a:extLst>
          </p:cNvPr>
          <p:cNvSpPr txBox="1"/>
          <p:nvPr/>
        </p:nvSpPr>
        <p:spPr>
          <a:xfrm>
            <a:off x="996911" y="7176243"/>
            <a:ext cx="3212902" cy="461665"/>
          </a:xfrm>
          <a:prstGeom prst="rect">
            <a:avLst/>
          </a:prstGeom>
          <a:noFill/>
        </p:spPr>
        <p:txBody>
          <a:bodyPr wrap="square" rtlCol="0">
            <a:spAutoFit/>
          </a:bodyPr>
          <a:lstStyle/>
          <a:p>
            <a:r>
              <a:rPr lang="en-US" sz="2400" dirty="0">
                <a:solidFill>
                  <a:schemeClr val="accent5"/>
                </a:solidFill>
                <a:latin typeface="Helvetica Neue"/>
              </a:rPr>
              <a:t>FDA-approved 2018</a:t>
            </a:r>
          </a:p>
        </p:txBody>
      </p:sp>
      <p:sp>
        <p:nvSpPr>
          <p:cNvPr id="29" name="TextBox 28">
            <a:extLst>
              <a:ext uri="{FF2B5EF4-FFF2-40B4-BE49-F238E27FC236}">
                <a16:creationId xmlns:a16="http://schemas.microsoft.com/office/drawing/2014/main" id="{8C9CA375-BA5E-4EBD-AD8F-E3CAABB41691}"/>
              </a:ext>
            </a:extLst>
          </p:cNvPr>
          <p:cNvSpPr txBox="1"/>
          <p:nvPr/>
        </p:nvSpPr>
        <p:spPr>
          <a:xfrm>
            <a:off x="188645" y="2935372"/>
            <a:ext cx="7922481" cy="978729"/>
          </a:xfrm>
          <a:prstGeom prst="rect">
            <a:avLst/>
          </a:prstGeom>
          <a:noFill/>
        </p:spPr>
        <p:txBody>
          <a:bodyPr wrap="square">
            <a:spAutoFit/>
          </a:bodyPr>
          <a:lstStyle/>
          <a:p>
            <a:pPr marR="0" lvl="0" defTabSz="914400" rtl="0" eaLnBrk="0" fontAlgn="base" latinLnBrk="0" hangingPunct="0">
              <a:lnSpc>
                <a:spcPct val="90000"/>
              </a:lnSpc>
              <a:spcBef>
                <a:spcPct val="30000"/>
              </a:spcBef>
              <a:spcAft>
                <a:spcPct val="0"/>
              </a:spcAft>
              <a:buClrTx/>
              <a:buSzPct val="100000"/>
              <a:tabLst/>
              <a:defRPr/>
            </a:pPr>
            <a:r>
              <a:rPr kumimoji="0" lang="en-US" sz="3200" b="0" i="0" u="none" strike="noStrike" kern="0" cap="none" spc="0" normalizeH="0" baseline="0" noProof="0" dirty="0">
                <a:ln>
                  <a:noFill/>
                </a:ln>
                <a:solidFill>
                  <a:srgbClr val="B7C6FE"/>
                </a:solidFill>
                <a:effectLst/>
                <a:uLnTx/>
                <a:uFillTx/>
                <a:latin typeface="Helvetica Neue"/>
                <a:ea typeface="+mn-ea"/>
                <a:cs typeface="+mn-cs"/>
              </a:rPr>
              <a:t>Theranostics is redesigning </a:t>
            </a:r>
            <a:r>
              <a:rPr lang="en-US" sz="3200" dirty="0">
                <a:solidFill>
                  <a:srgbClr val="B7C6FE"/>
                </a:solidFill>
                <a:latin typeface="Helvetica Neue"/>
                <a:ea typeface="+mn-ea"/>
                <a:cs typeface="+mn-cs"/>
              </a:rPr>
              <a:t>the nuclear medicine </a:t>
            </a:r>
            <a:r>
              <a:rPr kumimoji="0" lang="en-US" sz="3200" b="0" i="0" u="none" strike="noStrike" kern="0" cap="none" spc="0" normalizeH="0" baseline="0" noProof="0" dirty="0">
                <a:ln>
                  <a:noFill/>
                </a:ln>
                <a:solidFill>
                  <a:srgbClr val="B7C6FE"/>
                </a:solidFill>
                <a:effectLst/>
                <a:uLnTx/>
                <a:uFillTx/>
                <a:latin typeface="Helvetica Neue"/>
                <a:ea typeface="+mn-ea"/>
                <a:cs typeface="+mn-cs"/>
              </a:rPr>
              <a:t>landscape</a:t>
            </a:r>
          </a:p>
        </p:txBody>
      </p:sp>
      <p:pic>
        <p:nvPicPr>
          <p:cNvPr id="32" name="Picture 31">
            <a:extLst>
              <a:ext uri="{FF2B5EF4-FFF2-40B4-BE49-F238E27FC236}">
                <a16:creationId xmlns:a16="http://schemas.microsoft.com/office/drawing/2014/main" id="{040B71B0-3D2A-4A34-BF70-F6BD5F7D1C8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6398"/>
          <a:stretch/>
        </p:blipFill>
        <p:spPr>
          <a:xfrm>
            <a:off x="4209812" y="4679132"/>
            <a:ext cx="3212900" cy="2427869"/>
          </a:xfrm>
          <a:prstGeom prst="rect">
            <a:avLst/>
          </a:prstGeom>
        </p:spPr>
      </p:pic>
      <p:sp>
        <p:nvSpPr>
          <p:cNvPr id="33" name="TextBox 32">
            <a:extLst>
              <a:ext uri="{FF2B5EF4-FFF2-40B4-BE49-F238E27FC236}">
                <a16:creationId xmlns:a16="http://schemas.microsoft.com/office/drawing/2014/main" id="{B6191400-CECE-4247-BEE8-12B59DC145E2}"/>
              </a:ext>
            </a:extLst>
          </p:cNvPr>
          <p:cNvSpPr txBox="1"/>
          <p:nvPr/>
        </p:nvSpPr>
        <p:spPr>
          <a:xfrm>
            <a:off x="4209811" y="7194496"/>
            <a:ext cx="3212902" cy="457512"/>
          </a:xfrm>
          <a:prstGeom prst="rect">
            <a:avLst/>
          </a:prstGeom>
          <a:noFill/>
        </p:spPr>
        <p:txBody>
          <a:bodyPr wrap="square" rtlCol="0">
            <a:spAutoFit/>
          </a:bodyPr>
          <a:lstStyle/>
          <a:p>
            <a:r>
              <a:rPr lang="en-US" sz="2400" i="1" dirty="0">
                <a:solidFill>
                  <a:schemeClr val="accent5"/>
                </a:solidFill>
                <a:latin typeface="Helvetica Neue"/>
              </a:rPr>
              <a:t>Uribe et al JNM 2021</a:t>
            </a:r>
          </a:p>
        </p:txBody>
      </p:sp>
      <p:sp>
        <p:nvSpPr>
          <p:cNvPr id="28" name="TextBox 27">
            <a:extLst>
              <a:ext uri="{FF2B5EF4-FFF2-40B4-BE49-F238E27FC236}">
                <a16:creationId xmlns:a16="http://schemas.microsoft.com/office/drawing/2014/main" id="{314B5A2A-9A59-42EC-B34E-FEC0BAEE8609}"/>
              </a:ext>
            </a:extLst>
          </p:cNvPr>
          <p:cNvSpPr txBox="1"/>
          <p:nvPr/>
        </p:nvSpPr>
        <p:spPr>
          <a:xfrm>
            <a:off x="4209813" y="4038022"/>
            <a:ext cx="3212899" cy="523220"/>
          </a:xfrm>
          <a:prstGeom prst="rect">
            <a:avLst/>
          </a:prstGeom>
          <a:noFill/>
          <a:ln w="38100">
            <a:noFill/>
          </a:ln>
        </p:spPr>
        <p:txBody>
          <a:bodyPr wrap="square" rtlCol="0">
            <a:spAutoFit/>
          </a:bodyPr>
          <a:lst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a:lstStyle>
          <a:p>
            <a:pPr algn="ctr"/>
            <a:r>
              <a:rPr lang="en-US" sz="2800" dirty="0">
                <a:solidFill>
                  <a:schemeClr val="tx2"/>
                </a:solidFill>
                <a:latin typeface="Helvetica Neue"/>
              </a:rPr>
              <a:t>Dosimetry</a:t>
            </a:r>
          </a:p>
        </p:txBody>
      </p:sp>
      <p:sp>
        <p:nvSpPr>
          <p:cNvPr id="12" name="Rectangle 11">
            <a:extLst>
              <a:ext uri="{FF2B5EF4-FFF2-40B4-BE49-F238E27FC236}">
                <a16:creationId xmlns:a16="http://schemas.microsoft.com/office/drawing/2014/main" id="{1089A543-5FC8-4724-94D4-CC43A643AD47}"/>
              </a:ext>
            </a:extLst>
          </p:cNvPr>
          <p:cNvSpPr/>
          <p:nvPr/>
        </p:nvSpPr>
        <p:spPr bwMode="auto">
          <a:xfrm>
            <a:off x="340883" y="2741333"/>
            <a:ext cx="7770244" cy="4910675"/>
          </a:xfrm>
          <a:prstGeom prst="rect">
            <a:avLst/>
          </a:prstGeom>
          <a:noFill/>
          <a:ln w="28575"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C1CEFF"/>
              </a:solidFill>
              <a:effectLst/>
              <a:latin typeface="Times" charset="0"/>
            </a:endParaRPr>
          </a:p>
        </p:txBody>
      </p:sp>
      <p:sp>
        <p:nvSpPr>
          <p:cNvPr id="5" name="Text Placeholder 4">
            <a:extLst>
              <a:ext uri="{FF2B5EF4-FFF2-40B4-BE49-F238E27FC236}">
                <a16:creationId xmlns:a16="http://schemas.microsoft.com/office/drawing/2014/main" id="{7F15D39F-8FFC-4AC5-9096-011690E7F774}"/>
              </a:ext>
            </a:extLst>
          </p:cNvPr>
          <p:cNvSpPr>
            <a:spLocks noGrp="1"/>
          </p:cNvSpPr>
          <p:nvPr>
            <p:ph type="body" idx="1"/>
          </p:nvPr>
        </p:nvSpPr>
        <p:spPr>
          <a:xfrm>
            <a:off x="8515446" y="2741334"/>
            <a:ext cx="8483933" cy="5047396"/>
          </a:xfrm>
        </p:spPr>
        <p:txBody>
          <a:bodyPr/>
          <a:lstStyle/>
          <a:p>
            <a:pPr marL="0" indent="0" algn="ctr">
              <a:buNone/>
            </a:pPr>
            <a:r>
              <a:rPr lang="en-US" sz="3200" dirty="0"/>
              <a:t>Ideal plan for each patient:</a:t>
            </a:r>
          </a:p>
          <a:p>
            <a:pPr marL="0" indent="0" algn="ctr">
              <a:buNone/>
            </a:pPr>
            <a:r>
              <a:rPr lang="en-US" sz="3200" dirty="0"/>
              <a:t>We see </a:t>
            </a:r>
            <a:r>
              <a:rPr lang="en-US" sz="3200" dirty="0">
                <a:sym typeface="Wingdings" panose="05000000000000000000" pitchFamily="2" charset="2"/>
              </a:rPr>
              <a:t> we plan  we treat   we monitor response  we adjust and retreat</a:t>
            </a:r>
          </a:p>
          <a:p>
            <a:pPr marL="0" indent="0" algn="ctr">
              <a:buNone/>
            </a:pPr>
            <a:endParaRPr lang="en-US" sz="3200" dirty="0">
              <a:sym typeface="Wingdings" panose="05000000000000000000" pitchFamily="2" charset="2"/>
            </a:endParaRPr>
          </a:p>
          <a:p>
            <a:pPr marL="0" indent="0" algn="ctr">
              <a:buNone/>
            </a:pPr>
            <a:r>
              <a:rPr lang="en-US" sz="3200" dirty="0">
                <a:sym typeface="Wingdings" panose="05000000000000000000" pitchFamily="2" charset="2"/>
              </a:rPr>
              <a:t>Quantitative imaging at the core of dosimetry</a:t>
            </a:r>
          </a:p>
          <a:p>
            <a:pPr marL="0" indent="0">
              <a:buNone/>
            </a:pPr>
            <a:endParaRPr lang="en-US" sz="3200" dirty="0">
              <a:sym typeface="Wingdings" panose="05000000000000000000" pitchFamily="2" charset="2"/>
            </a:endParaRPr>
          </a:p>
          <a:p>
            <a:pPr marL="0" indent="0">
              <a:buNone/>
            </a:pPr>
            <a:endParaRPr lang="en-US" sz="3200" dirty="0">
              <a:sym typeface="Wingdings" panose="05000000000000000000" pitchFamily="2" charset="2"/>
            </a:endParaRPr>
          </a:p>
          <a:p>
            <a:pPr marL="0" indent="0">
              <a:buNone/>
            </a:pPr>
            <a:endParaRPr lang="en-US" sz="3200" dirty="0">
              <a:sym typeface="Wingdings" panose="05000000000000000000" pitchFamily="2" charset="2"/>
            </a:endParaRPr>
          </a:p>
          <a:p>
            <a:pPr marL="0" indent="0">
              <a:buNone/>
            </a:pPr>
            <a:endParaRPr lang="en-US" sz="3200" dirty="0">
              <a:sym typeface="Wingdings" panose="05000000000000000000" pitchFamily="2" charset="2"/>
            </a:endParaRPr>
          </a:p>
        </p:txBody>
      </p:sp>
      <p:sp>
        <p:nvSpPr>
          <p:cNvPr id="14" name="TextBox 13">
            <a:extLst>
              <a:ext uri="{FF2B5EF4-FFF2-40B4-BE49-F238E27FC236}">
                <a16:creationId xmlns:a16="http://schemas.microsoft.com/office/drawing/2014/main" id="{53F6004E-7A29-4D3C-B659-C57C8B88F2B4}"/>
              </a:ext>
            </a:extLst>
          </p:cNvPr>
          <p:cNvSpPr txBox="1"/>
          <p:nvPr/>
        </p:nvSpPr>
        <p:spPr>
          <a:xfrm>
            <a:off x="8515445" y="5796378"/>
            <a:ext cx="8483934" cy="1841530"/>
          </a:xfrm>
          <a:prstGeom prst="rect">
            <a:avLst/>
          </a:prstGeom>
          <a:gradFill flip="none" rotWithShape="1">
            <a:gsLst>
              <a:gs pos="0">
                <a:srgbClr val="5C5C5C"/>
              </a:gs>
              <a:gs pos="100000">
                <a:srgbClr val="3F3F3F"/>
              </a:gs>
            </a:gsLst>
            <a:lin ang="2700000" scaled="1"/>
            <a:tileRect/>
          </a:gradFill>
          <a:ln w="12700" cap="flat">
            <a:noFill/>
            <a:miter lim="400000"/>
          </a:ln>
          <a:effectLst>
            <a:outerShdw blurRad="50800" dist="38100" dir="2700000" algn="tl" rotWithShape="0">
              <a:prstClr val="black">
                <a:alpha val="40000"/>
              </a:prstClr>
            </a:outerShdw>
            <a:softEdge rad="12700"/>
          </a:effectLst>
          <a:extLst>
            <a:ext uri="{C572A759-6A51-4108-AA02-DFA0A04FC94B}">
              <ma14:wrappingTextBoxFlag xmlns:ma14="http://schemas.microsoft.com/office/mac/drawingml/2011/main" xmlns=""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lvl1pPr defTabSz="914400">
              <a:spcBef>
                <a:spcPts val="600"/>
              </a:spcBef>
              <a:defRPr sz="3200">
                <a:latin typeface="Helvetica Neue"/>
              </a:defRPr>
            </a:lvl1pPr>
          </a:lstStyle>
          <a:p>
            <a:r>
              <a:rPr lang="en-US" sz="3600" b="1" dirty="0">
                <a:solidFill>
                  <a:schemeClr val="tx2"/>
                </a:solidFill>
                <a:sym typeface="Wingdings" panose="05000000000000000000" pitchFamily="2" charset="2"/>
              </a:rPr>
              <a:t>Technological gaps to support this paradigm  create opportunities for new developments</a:t>
            </a:r>
            <a:endParaRPr lang="en-US" sz="3600" b="1" dirty="0">
              <a:solidFill>
                <a:schemeClr val="tx2"/>
              </a:solidFill>
            </a:endParaRPr>
          </a:p>
        </p:txBody>
      </p:sp>
    </p:spTree>
    <p:extLst>
      <p:ext uri="{BB962C8B-B14F-4D97-AF65-F5344CB8AC3E}">
        <p14:creationId xmlns:p14="http://schemas.microsoft.com/office/powerpoint/2010/main" val="10868442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DE164D-956B-4A70-9820-FCF736DF264E}"/>
              </a:ext>
            </a:extLst>
          </p:cNvPr>
          <p:cNvSpPr>
            <a:spLocks noGrp="1"/>
          </p:cNvSpPr>
          <p:nvPr>
            <p:ph type="title"/>
          </p:nvPr>
        </p:nvSpPr>
        <p:spPr>
          <a:xfrm>
            <a:off x="1153885" y="754135"/>
            <a:ext cx="15284043" cy="1270000"/>
          </a:xfrm>
        </p:spPr>
        <p:txBody>
          <a:bodyPr/>
          <a:lstStyle/>
          <a:p>
            <a:r>
              <a:rPr lang="en-US" dirty="0"/>
              <a:t>Dosimetry improves patient outcome: </a:t>
            </a:r>
            <a:br>
              <a:rPr lang="en-US" dirty="0"/>
            </a:br>
            <a:r>
              <a:rPr lang="en-US" dirty="0"/>
              <a:t>Y-90 DOSISPHERE-01 trial and TARGET Study</a:t>
            </a:r>
          </a:p>
        </p:txBody>
      </p:sp>
      <p:pic>
        <p:nvPicPr>
          <p:cNvPr id="5" name="Picture 4">
            <a:extLst>
              <a:ext uri="{FF2B5EF4-FFF2-40B4-BE49-F238E27FC236}">
                <a16:creationId xmlns:a16="http://schemas.microsoft.com/office/drawing/2014/main" id="{D840AD53-BA46-4BE3-9A4E-01F5CBBB5A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78" t="3359" r="2843"/>
          <a:stretch/>
        </p:blipFill>
        <p:spPr>
          <a:xfrm>
            <a:off x="540835" y="2698474"/>
            <a:ext cx="7925234" cy="2055567"/>
          </a:xfrm>
          <a:prstGeom prst="rect">
            <a:avLst/>
          </a:prstGeom>
        </p:spPr>
      </p:pic>
      <p:grpSp>
        <p:nvGrpSpPr>
          <p:cNvPr id="6" name="Group 5">
            <a:extLst>
              <a:ext uri="{FF2B5EF4-FFF2-40B4-BE49-F238E27FC236}">
                <a16:creationId xmlns:a16="http://schemas.microsoft.com/office/drawing/2014/main" id="{1BBA3DBC-86FE-493E-91FE-923FF5429DC0}"/>
              </a:ext>
            </a:extLst>
          </p:cNvPr>
          <p:cNvGrpSpPr/>
          <p:nvPr/>
        </p:nvGrpSpPr>
        <p:grpSpPr>
          <a:xfrm>
            <a:off x="440610" y="3992654"/>
            <a:ext cx="7275089" cy="3547811"/>
            <a:chOff x="676324" y="3745684"/>
            <a:chExt cx="7008906" cy="3418004"/>
          </a:xfrm>
        </p:grpSpPr>
        <p:pic>
          <p:nvPicPr>
            <p:cNvPr id="7" name="Picture 6">
              <a:extLst>
                <a:ext uri="{FF2B5EF4-FFF2-40B4-BE49-F238E27FC236}">
                  <a16:creationId xmlns:a16="http://schemas.microsoft.com/office/drawing/2014/main" id="{1932B60F-C520-4D4F-976E-FEE9FB48BF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6324" y="3848100"/>
              <a:ext cx="7008906" cy="3269001"/>
            </a:xfrm>
            <a:prstGeom prst="rect">
              <a:avLst/>
            </a:prstGeom>
          </p:spPr>
        </p:pic>
        <p:sp>
          <p:nvSpPr>
            <p:cNvPr id="13" name="Ellipse 15">
              <a:extLst>
                <a:ext uri="{FF2B5EF4-FFF2-40B4-BE49-F238E27FC236}">
                  <a16:creationId xmlns:a16="http://schemas.microsoft.com/office/drawing/2014/main" id="{6D466019-01D0-47D5-B282-CA46460C294B}"/>
                </a:ext>
              </a:extLst>
            </p:cNvPr>
            <p:cNvSpPr/>
            <p:nvPr/>
          </p:nvSpPr>
          <p:spPr>
            <a:xfrm>
              <a:off x="5313828" y="3745684"/>
              <a:ext cx="2371402" cy="3418004"/>
            </a:xfrm>
            <a:prstGeom prst="ellipse">
              <a:avLst/>
            </a:prstGeom>
            <a:solidFill>
              <a:srgbClr val="F8F9D3">
                <a:alpha val="4706"/>
              </a:srgbClr>
            </a:solidFill>
            <a:ln w="76200">
              <a:solidFill>
                <a:srgbClr val="FFFF00"/>
              </a:solidFill>
            </a:ln>
          </p:spPr>
          <p:txBody>
            <a:bodyPr wrap="none" rtlCol="0" anchor="ctr" anchorCtr="1"/>
            <a:lstStyle/>
            <a:p>
              <a:endParaRPr lang="en-US">
                <a:solidFill>
                  <a:srgbClr val="FFFF00"/>
                </a:solidFill>
              </a:endParaRPr>
            </a:p>
          </p:txBody>
        </p:sp>
      </p:grpSp>
      <p:sp>
        <p:nvSpPr>
          <p:cNvPr id="12" name="TextBox 11">
            <a:extLst>
              <a:ext uri="{FF2B5EF4-FFF2-40B4-BE49-F238E27FC236}">
                <a16:creationId xmlns:a16="http://schemas.microsoft.com/office/drawing/2014/main" id="{D0571441-910E-48B6-B71A-345FF6F5FFF2}"/>
              </a:ext>
            </a:extLst>
          </p:cNvPr>
          <p:cNvSpPr txBox="1"/>
          <p:nvPr/>
        </p:nvSpPr>
        <p:spPr>
          <a:xfrm>
            <a:off x="375295" y="7588822"/>
            <a:ext cx="8294835" cy="1410643"/>
          </a:xfrm>
          <a:prstGeom prst="rect">
            <a:avLst/>
          </a:prstGeom>
          <a:gradFill flip="none" rotWithShape="1">
            <a:gsLst>
              <a:gs pos="0">
                <a:srgbClr val="5C5C5C"/>
              </a:gs>
              <a:gs pos="100000">
                <a:srgbClr val="3F3F3F"/>
              </a:gs>
            </a:gsLst>
            <a:lin ang="2700000" scaled="1"/>
            <a:tileRect/>
          </a:gradFill>
          <a:ln w="12700" cap="flat">
            <a:noFill/>
            <a:miter lim="400000"/>
          </a:ln>
          <a:effectLst>
            <a:outerShdw blurRad="50800" dist="38100" dir="2700000" algn="tl" rotWithShape="0">
              <a:prstClr val="black">
                <a:alpha val="40000"/>
              </a:prstClr>
            </a:outerShdw>
            <a:softEdge rad="12700"/>
          </a:effectLst>
          <a:extLst>
            <a:ext uri="{C572A759-6A51-4108-AA02-DFA0A04FC94B}">
              <ma14:wrappingTextBoxFlag xmlns:ma14="http://schemas.microsoft.com/office/mac/drawingml/2011/main" xmlns=""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lvl1pPr defTabSz="914400">
              <a:spcBef>
                <a:spcPts val="600"/>
              </a:spcBef>
              <a:defRPr sz="3200">
                <a:latin typeface="Helvetica Neue"/>
              </a:defRPr>
            </a:lvl1pPr>
          </a:lstStyle>
          <a:p>
            <a:r>
              <a:rPr lang="en-US" sz="4000" b="1" dirty="0">
                <a:solidFill>
                  <a:schemeClr val="tx2"/>
                </a:solidFill>
                <a:sym typeface="Helvetica Neue"/>
              </a:rPr>
              <a:t>Personalized dosimetry improves patient outcome</a:t>
            </a:r>
          </a:p>
        </p:txBody>
      </p:sp>
      <p:pic>
        <p:nvPicPr>
          <p:cNvPr id="16" name="Picture 15">
            <a:extLst>
              <a:ext uri="{FF2B5EF4-FFF2-40B4-BE49-F238E27FC236}">
                <a16:creationId xmlns:a16="http://schemas.microsoft.com/office/drawing/2014/main" id="{A07EF10F-418D-4BCE-BE70-A8186D37B3A8}"/>
              </a:ext>
            </a:extLst>
          </p:cNvPr>
          <p:cNvPicPr>
            <a:picLocks noChangeAspect="1"/>
          </p:cNvPicPr>
          <p:nvPr/>
        </p:nvPicPr>
        <p:blipFill>
          <a:blip r:embed="rId5"/>
          <a:stretch>
            <a:fillRect/>
          </a:stretch>
        </p:blipFill>
        <p:spPr>
          <a:xfrm>
            <a:off x="8917737" y="2698474"/>
            <a:ext cx="7735946" cy="2055567"/>
          </a:xfrm>
          <a:prstGeom prst="rect">
            <a:avLst/>
          </a:prstGeom>
        </p:spPr>
      </p:pic>
      <p:pic>
        <p:nvPicPr>
          <p:cNvPr id="17" name="Picture 16">
            <a:extLst>
              <a:ext uri="{FF2B5EF4-FFF2-40B4-BE49-F238E27FC236}">
                <a16:creationId xmlns:a16="http://schemas.microsoft.com/office/drawing/2014/main" id="{C044D9D9-5EA7-4E28-9337-C0E18116C7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12098" y="4069861"/>
            <a:ext cx="7352869" cy="3422247"/>
          </a:xfrm>
          <a:prstGeom prst="rect">
            <a:avLst/>
          </a:prstGeom>
        </p:spPr>
      </p:pic>
      <p:sp>
        <p:nvSpPr>
          <p:cNvPr id="18" name="Ellipse 15">
            <a:extLst>
              <a:ext uri="{FF2B5EF4-FFF2-40B4-BE49-F238E27FC236}">
                <a16:creationId xmlns:a16="http://schemas.microsoft.com/office/drawing/2014/main" id="{8C6B4A28-7B6D-4B8D-8B87-582CC3D0A148}"/>
              </a:ext>
            </a:extLst>
          </p:cNvPr>
          <p:cNvSpPr/>
          <p:nvPr/>
        </p:nvSpPr>
        <p:spPr>
          <a:xfrm>
            <a:off x="9932088" y="3946387"/>
            <a:ext cx="6949440" cy="731520"/>
          </a:xfrm>
          <a:prstGeom prst="ellipse">
            <a:avLst/>
          </a:prstGeom>
          <a:solidFill>
            <a:srgbClr val="FFFF00">
              <a:alpha val="5000"/>
            </a:srgbClr>
          </a:solidFill>
          <a:ln w="76200">
            <a:solidFill>
              <a:srgbClr val="FFFF00"/>
            </a:solidFill>
          </a:ln>
        </p:spPr>
        <p:txBody>
          <a:bodyPr wrap="none" rtlCol="0" anchor="ctr" anchorCtr="1"/>
          <a:lstStyle/>
          <a:p>
            <a:endParaRPr lang="en-US">
              <a:solidFill>
                <a:srgbClr val="FFFF00"/>
              </a:solidFill>
            </a:endParaRPr>
          </a:p>
        </p:txBody>
      </p:sp>
      <p:pic>
        <p:nvPicPr>
          <p:cNvPr id="19" name="Picture 18">
            <a:extLst>
              <a:ext uri="{FF2B5EF4-FFF2-40B4-BE49-F238E27FC236}">
                <a16:creationId xmlns:a16="http://schemas.microsoft.com/office/drawing/2014/main" id="{18E20809-8DA2-41E4-9BD6-B8B2DE6F792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491046" y="5238650"/>
            <a:ext cx="4473921" cy="2055567"/>
          </a:xfrm>
          <a:prstGeom prst="rect">
            <a:avLst/>
          </a:prstGeom>
        </p:spPr>
      </p:pic>
      <p:sp>
        <p:nvSpPr>
          <p:cNvPr id="20" name="TextBox 19">
            <a:extLst>
              <a:ext uri="{FF2B5EF4-FFF2-40B4-BE49-F238E27FC236}">
                <a16:creationId xmlns:a16="http://schemas.microsoft.com/office/drawing/2014/main" id="{F3014CDC-F541-4208-B647-97CE161F9D2B}"/>
              </a:ext>
            </a:extLst>
          </p:cNvPr>
          <p:cNvSpPr txBox="1"/>
          <p:nvPr/>
        </p:nvSpPr>
        <p:spPr>
          <a:xfrm>
            <a:off x="9508132" y="7588821"/>
            <a:ext cx="7456835" cy="1410643"/>
          </a:xfrm>
          <a:prstGeom prst="rect">
            <a:avLst/>
          </a:prstGeom>
          <a:gradFill flip="none" rotWithShape="1">
            <a:gsLst>
              <a:gs pos="0">
                <a:srgbClr val="5C5C5C"/>
              </a:gs>
              <a:gs pos="100000">
                <a:srgbClr val="3F3F3F"/>
              </a:gs>
            </a:gsLst>
            <a:lin ang="2700000" scaled="1"/>
            <a:tileRect/>
          </a:gradFill>
          <a:ln w="12700" cap="flat">
            <a:noFill/>
            <a:miter lim="400000"/>
          </a:ln>
          <a:effectLst>
            <a:outerShdw blurRad="50800" dist="38100" dir="2700000" algn="tl" rotWithShape="0">
              <a:prstClr val="black">
                <a:alpha val="40000"/>
              </a:prstClr>
            </a:outerShdw>
            <a:softEdge rad="12700"/>
          </a:effectLst>
          <a:extLst>
            <a:ext uri="{C572A759-6A51-4108-AA02-DFA0A04FC94B}">
              <ma14:wrappingTextBoxFlag xmlns:ma14="http://schemas.microsoft.com/office/mac/drawingml/2011/main" xmlns=""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lvl1pPr defTabSz="914400">
              <a:spcBef>
                <a:spcPts val="600"/>
              </a:spcBef>
              <a:defRPr sz="3200">
                <a:latin typeface="Helvetica Neue"/>
              </a:defRPr>
            </a:lvl1pPr>
          </a:lstStyle>
          <a:p>
            <a:r>
              <a:rPr lang="en-US" sz="4000" b="1" dirty="0">
                <a:solidFill>
                  <a:schemeClr val="tx2"/>
                </a:solidFill>
                <a:sym typeface="Helvetica Neue"/>
              </a:rPr>
              <a:t>Tumor dose correlates with response</a:t>
            </a:r>
          </a:p>
        </p:txBody>
      </p:sp>
    </p:spTree>
    <p:extLst>
      <p:ext uri="{BB962C8B-B14F-4D97-AF65-F5344CB8AC3E}">
        <p14:creationId xmlns:p14="http://schemas.microsoft.com/office/powerpoint/2010/main" val="36139668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606060"/>
            </a:gs>
            <a:gs pos="100000">
              <a:srgbClr val="3C3C3C"/>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14901-71A1-4FA2-A114-E22084066E51}"/>
              </a:ext>
            </a:extLst>
          </p:cNvPr>
          <p:cNvSpPr>
            <a:spLocks noGrp="1"/>
          </p:cNvSpPr>
          <p:nvPr>
            <p:ph type="title"/>
          </p:nvPr>
        </p:nvSpPr>
        <p:spPr>
          <a:xfrm>
            <a:off x="914425" y="754135"/>
            <a:ext cx="15523504" cy="843765"/>
          </a:xfrm>
        </p:spPr>
        <p:txBody>
          <a:bodyPr>
            <a:noAutofit/>
          </a:bodyPr>
          <a:lstStyle/>
          <a:p>
            <a:r>
              <a:rPr lang="en-US" dirty="0"/>
              <a:t>Image-based dosimetry</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8E710FB-5677-4A29-BE61-43F0CC6230CA}"/>
                  </a:ext>
                </a:extLst>
              </p:cNvPr>
              <p:cNvSpPr txBox="1"/>
              <p:nvPr/>
            </p:nvSpPr>
            <p:spPr>
              <a:xfrm>
                <a:off x="5428497" y="2700579"/>
                <a:ext cx="2152982" cy="1202795"/>
              </a:xfrm>
              <a:prstGeom prst="rect">
                <a:avLst/>
              </a:prstGeom>
              <a:ln w="12700">
                <a:miter lim="400000"/>
              </a:ln>
              <a:extLst>
                <a:ext uri="{C572A759-6A51-4108-AA02-DFA0A04FC94B}">
                  <ma14:wrappingTextBoxFlag xmlns="" xmlns:ma14="http://schemas.microsoft.com/office/mac/drawingml/2011/main" val="1"/>
                </a:ext>
              </a:extLst>
            </p:spPr>
            <p:txBody>
              <a:bodyPr wrap="square" lIns="72000" tIns="0" rIns="36000" bIns="0" rtlCol="0" anchor="ctr">
                <a:noAutofit/>
              </a:bodyPr>
              <a:lstStyle/>
              <a:p>
                <a:pPr marL="0" indent="0" algn="l">
                  <a:buNone/>
                </a:pPr>
                <a14:m>
                  <m:oMathPara xmlns:m="http://schemas.openxmlformats.org/officeDocument/2006/math">
                    <m:oMathParaPr>
                      <m:jc m:val="centerGroup"/>
                    </m:oMathParaPr>
                    <m:oMath xmlns:m="http://schemas.openxmlformats.org/officeDocument/2006/math">
                      <m:r>
                        <a:rPr lang="en-US" sz="8000" i="1" smtClean="0">
                          <a:solidFill>
                            <a:schemeClr val="accent5"/>
                          </a:solidFill>
                          <a:latin typeface="Cambria Math" panose="02040503050406030204" pitchFamily="18" charset="0"/>
                          <a:ea typeface="Cambria Math" panose="02040503050406030204" pitchFamily="18" charset="0"/>
                        </a:rPr>
                        <m:t>⨂</m:t>
                      </m:r>
                    </m:oMath>
                  </m:oMathPara>
                </a14:m>
                <a:endParaRPr lang="en-US" sz="8000" dirty="0">
                  <a:latin typeface="Helvetica Neue"/>
                </a:endParaRPr>
              </a:p>
            </p:txBody>
          </p:sp>
        </mc:Choice>
        <mc:Fallback xmlns="">
          <p:sp>
            <p:nvSpPr>
              <p:cNvPr id="9" name="TextBox 8">
                <a:extLst>
                  <a:ext uri="{FF2B5EF4-FFF2-40B4-BE49-F238E27FC236}">
                    <a16:creationId xmlns:a16="http://schemas.microsoft.com/office/drawing/2014/main" id="{08E710FB-5677-4A29-BE61-43F0CC6230CA}"/>
                  </a:ext>
                </a:extLst>
              </p:cNvPr>
              <p:cNvSpPr txBox="1">
                <a:spLocks noRot="1" noChangeAspect="1" noMove="1" noResize="1" noEditPoints="1" noAdjustHandles="1" noChangeArrowheads="1" noChangeShapeType="1" noTextEdit="1"/>
              </p:cNvSpPr>
              <p:nvPr/>
            </p:nvSpPr>
            <p:spPr>
              <a:xfrm>
                <a:off x="5428497" y="2700579"/>
                <a:ext cx="2152982" cy="1202795"/>
              </a:xfrm>
              <a:prstGeom prst="rect">
                <a:avLst/>
              </a:prstGeom>
              <a:blipFill>
                <a:blip r:embed="rId3"/>
                <a:stretch>
                  <a:fillRect/>
                </a:stretch>
              </a:blipFill>
              <a:ln w="12700">
                <a:miter lim="400000"/>
              </a:ln>
              <a:extLst>
                <a:ext uri="{C572A759-6A51-4108-AA02-DFA0A04FC94B}">
                  <ma14:wrappingTextBoxFlag xmlns:a14="http://schemas.microsoft.com/office/drawing/2010/main" xmlns:ma14="http://schemas.microsoft.com/office/mac/drawingml/2011/main"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38C8BC2-EB9D-4F07-B0AC-3BD8EE809AA6}"/>
                  </a:ext>
                </a:extLst>
              </p:cNvPr>
              <p:cNvSpPr txBox="1"/>
              <p:nvPr/>
            </p:nvSpPr>
            <p:spPr>
              <a:xfrm>
                <a:off x="10627053" y="2671918"/>
                <a:ext cx="2152982" cy="1260116"/>
              </a:xfrm>
              <a:prstGeom prst="rect">
                <a:avLst/>
              </a:prstGeom>
              <a:ln w="12700">
                <a:miter lim="400000"/>
              </a:ln>
              <a:extLst>
                <a:ext uri="{C572A759-6A51-4108-AA02-DFA0A04FC94B}">
                  <ma14:wrappingTextBoxFlag xmlns="" xmlns:ma14="http://schemas.microsoft.com/office/mac/drawingml/2011/main" val="1"/>
                </a:ext>
              </a:extLst>
            </p:spPr>
            <p:txBody>
              <a:bodyPr wrap="square" lIns="72000" tIns="0" rIns="36000" bIns="0" rtlCol="0" anchor="ctr">
                <a:noAutofit/>
              </a:bodyPr>
              <a:lstStyle/>
              <a:p>
                <a:pPr marL="0" indent="0" algn="l">
                  <a:buNone/>
                </a:pPr>
                <a14:m>
                  <m:oMathPara xmlns:m="http://schemas.openxmlformats.org/officeDocument/2006/math">
                    <m:oMathParaPr>
                      <m:jc m:val="centerGroup"/>
                    </m:oMathParaPr>
                    <m:oMath xmlns:m="http://schemas.openxmlformats.org/officeDocument/2006/math">
                      <m:r>
                        <a:rPr lang="en-US" sz="8000" b="0" i="1" smtClean="0">
                          <a:solidFill>
                            <a:schemeClr val="accent5"/>
                          </a:solidFill>
                          <a:latin typeface="Cambria Math" panose="02040503050406030204" pitchFamily="18" charset="0"/>
                          <a:ea typeface="Cambria Math" panose="02040503050406030204" pitchFamily="18" charset="0"/>
                        </a:rPr>
                        <m:t>=</m:t>
                      </m:r>
                    </m:oMath>
                  </m:oMathPara>
                </a14:m>
                <a:endParaRPr lang="en-US" sz="8000" dirty="0">
                  <a:solidFill>
                    <a:schemeClr val="accent5"/>
                  </a:solidFill>
                  <a:latin typeface="Helvetica Neue"/>
                </a:endParaRPr>
              </a:p>
            </p:txBody>
          </p:sp>
        </mc:Choice>
        <mc:Fallback xmlns="">
          <p:sp>
            <p:nvSpPr>
              <p:cNvPr id="23" name="TextBox 22">
                <a:extLst>
                  <a:ext uri="{FF2B5EF4-FFF2-40B4-BE49-F238E27FC236}">
                    <a16:creationId xmlns:a16="http://schemas.microsoft.com/office/drawing/2014/main" id="{938C8BC2-EB9D-4F07-B0AC-3BD8EE809AA6}"/>
                  </a:ext>
                </a:extLst>
              </p:cNvPr>
              <p:cNvSpPr txBox="1">
                <a:spLocks noRot="1" noChangeAspect="1" noMove="1" noResize="1" noEditPoints="1" noAdjustHandles="1" noChangeArrowheads="1" noChangeShapeType="1" noTextEdit="1"/>
              </p:cNvSpPr>
              <p:nvPr/>
            </p:nvSpPr>
            <p:spPr>
              <a:xfrm>
                <a:off x="10627053" y="2671918"/>
                <a:ext cx="2152982" cy="1260116"/>
              </a:xfrm>
              <a:prstGeom prst="rect">
                <a:avLst/>
              </a:prstGeom>
              <a:blipFill>
                <a:blip r:embed="rId4"/>
                <a:stretch>
                  <a:fillRect/>
                </a:stretch>
              </a:blipFill>
              <a:ln w="12700">
                <a:miter lim="400000"/>
              </a:ln>
              <a:extLst>
                <a:ext uri="{C572A759-6A51-4108-AA02-DFA0A04FC94B}">
                  <ma14:wrappingTextBoxFlag xmlns:a14="http://schemas.microsoft.com/office/drawing/2010/main" xmlns:ma14="http://schemas.microsoft.com/office/mac/drawingml/2011/main" xmlns="" val="1"/>
                </a:ext>
              </a:extLst>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48E6FAB5-5191-48AE-B5B3-0DCAA5CABD96}"/>
              </a:ext>
            </a:extLst>
          </p:cNvPr>
          <p:cNvGrpSpPr/>
          <p:nvPr/>
        </p:nvGrpSpPr>
        <p:grpSpPr>
          <a:xfrm>
            <a:off x="8041548" y="2130797"/>
            <a:ext cx="2375552" cy="2347127"/>
            <a:chOff x="7399785" y="2920126"/>
            <a:chExt cx="3079900" cy="3043045"/>
          </a:xfrm>
        </p:grpSpPr>
        <p:sp>
          <p:nvSpPr>
            <p:cNvPr id="20" name="TextBox 19">
              <a:extLst>
                <a:ext uri="{FF2B5EF4-FFF2-40B4-BE49-F238E27FC236}">
                  <a16:creationId xmlns:a16="http://schemas.microsoft.com/office/drawing/2014/main" id="{E949EA2B-8BD5-4219-8F91-8BA3B33E9AF4}"/>
                </a:ext>
              </a:extLst>
            </p:cNvPr>
            <p:cNvSpPr txBox="1"/>
            <p:nvPr/>
          </p:nvSpPr>
          <p:spPr>
            <a:xfrm>
              <a:off x="7399785" y="2920126"/>
              <a:ext cx="534664" cy="422864"/>
            </a:xfrm>
            <a:prstGeom prst="rect">
              <a:avLst/>
            </a:prstGeom>
            <a:ln w="12700">
              <a:miter lim="400000"/>
            </a:ln>
            <a:extLst>
              <a:ext uri="{C572A759-6A51-4108-AA02-DFA0A04FC94B}">
                <ma14:wrappingTextBoxFlag xmlns="" xmlns:ma14="http://schemas.microsoft.com/office/mac/drawingml/2011/main" val="1"/>
              </a:ext>
            </a:extLst>
          </p:spPr>
          <p:txBody>
            <a:bodyPr wrap="square" lIns="72000" tIns="0" rIns="36000" bIns="0" rtlCol="0" anchor="ctr">
              <a:noAutofit/>
            </a:bodyPr>
            <a:lstStyle/>
            <a:p>
              <a:pPr algn="just"/>
              <a:r>
                <a:rPr lang="en-US" sz="1100" dirty="0">
                  <a:solidFill>
                    <a:srgbClr val="000000"/>
                  </a:solidFill>
                  <a:latin typeface="Helvetica Neue"/>
                </a:rPr>
                <a:t>-50</a:t>
              </a:r>
            </a:p>
          </p:txBody>
        </p:sp>
        <p:grpSp>
          <p:nvGrpSpPr>
            <p:cNvPr id="21" name="Group 20">
              <a:extLst>
                <a:ext uri="{FF2B5EF4-FFF2-40B4-BE49-F238E27FC236}">
                  <a16:creationId xmlns:a16="http://schemas.microsoft.com/office/drawing/2014/main" id="{D4386B6A-937C-4DF9-8074-8C952875D425}"/>
                </a:ext>
              </a:extLst>
            </p:cNvPr>
            <p:cNvGrpSpPr/>
            <p:nvPr/>
          </p:nvGrpSpPr>
          <p:grpSpPr>
            <a:xfrm>
              <a:off x="7467859" y="3099832"/>
              <a:ext cx="3011826" cy="2863339"/>
              <a:chOff x="7467859" y="3099832"/>
              <a:chExt cx="3011826" cy="2863339"/>
            </a:xfrm>
          </p:grpSpPr>
          <p:sp>
            <p:nvSpPr>
              <p:cNvPr id="22" name="TextBox 21">
                <a:extLst>
                  <a:ext uri="{FF2B5EF4-FFF2-40B4-BE49-F238E27FC236}">
                    <a16:creationId xmlns:a16="http://schemas.microsoft.com/office/drawing/2014/main" id="{55CCBF41-0453-456D-B3DA-29F3BEDF53A9}"/>
                  </a:ext>
                </a:extLst>
              </p:cNvPr>
              <p:cNvSpPr txBox="1"/>
              <p:nvPr/>
            </p:nvSpPr>
            <p:spPr>
              <a:xfrm>
                <a:off x="8239539" y="4810539"/>
                <a:ext cx="914400" cy="914400"/>
              </a:xfrm>
              <a:prstGeom prst="rect">
                <a:avLst/>
              </a:prstGeom>
              <a:ln w="12700">
                <a:miter lim="400000"/>
              </a:ln>
              <a:extLst>
                <a:ext uri="{C572A759-6A51-4108-AA02-DFA0A04FC94B}">
                  <ma14:wrappingTextBoxFlag xmlns="" xmlns:ma14="http://schemas.microsoft.com/office/mac/drawingml/2011/main" val="1"/>
                </a:ext>
              </a:extLst>
            </p:spPr>
            <p:txBody>
              <a:bodyPr wrap="square" lIns="72000" tIns="0" rIns="36000" bIns="0" rtlCol="0" anchor="ctr">
                <a:noAutofit/>
              </a:bodyPr>
              <a:lstStyle/>
              <a:p>
                <a:pPr algn="l"/>
                <a:endParaRPr lang="en-US" sz="1400" dirty="0">
                  <a:latin typeface="Helvetica Neue"/>
                </a:endParaRPr>
              </a:p>
            </p:txBody>
          </p:sp>
          <p:pic>
            <p:nvPicPr>
              <p:cNvPr id="24" name="Picture 23" descr="A screenshot of a cell phone&#10;&#10;Description automatically generated">
                <a:extLst>
                  <a:ext uri="{FF2B5EF4-FFF2-40B4-BE49-F238E27FC236}">
                    <a16:creationId xmlns:a16="http://schemas.microsoft.com/office/drawing/2014/main" id="{7A83FBBC-063F-4DFE-B2C4-D4BD6AC415B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5815" t="7734" r="19466" b="13772"/>
              <a:stretch/>
            </p:blipFill>
            <p:spPr>
              <a:xfrm>
                <a:off x="7789489" y="3099832"/>
                <a:ext cx="2453709" cy="2502590"/>
              </a:xfrm>
              <a:prstGeom prst="rect">
                <a:avLst/>
              </a:prstGeom>
            </p:spPr>
          </p:pic>
          <p:sp>
            <p:nvSpPr>
              <p:cNvPr id="25" name="TextBox 24">
                <a:extLst>
                  <a:ext uri="{FF2B5EF4-FFF2-40B4-BE49-F238E27FC236}">
                    <a16:creationId xmlns:a16="http://schemas.microsoft.com/office/drawing/2014/main" id="{3E513C15-2E56-4D9B-A53F-F588F487C633}"/>
                  </a:ext>
                </a:extLst>
              </p:cNvPr>
              <p:cNvSpPr txBox="1"/>
              <p:nvPr/>
            </p:nvSpPr>
            <p:spPr>
              <a:xfrm>
                <a:off x="9966478" y="5560911"/>
                <a:ext cx="513207" cy="270171"/>
              </a:xfrm>
              <a:prstGeom prst="rect">
                <a:avLst/>
              </a:prstGeom>
              <a:ln w="12700">
                <a:miter lim="400000"/>
              </a:ln>
              <a:extLst>
                <a:ext uri="{C572A759-6A51-4108-AA02-DFA0A04FC94B}">
                  <ma14:wrappingTextBoxFlag xmlns="" xmlns:ma14="http://schemas.microsoft.com/office/mac/drawingml/2011/main" val="1"/>
                </a:ext>
              </a:extLst>
            </p:spPr>
            <p:txBody>
              <a:bodyPr wrap="square" lIns="72000" tIns="0" rIns="36000" bIns="0" rtlCol="0" anchor="ctr">
                <a:noAutofit/>
              </a:bodyPr>
              <a:lstStyle/>
              <a:p>
                <a:pPr algn="l"/>
                <a:r>
                  <a:rPr lang="en-US" sz="1100" dirty="0">
                    <a:latin typeface="Helvetica Neue"/>
                  </a:rPr>
                  <a:t>50</a:t>
                </a:r>
              </a:p>
            </p:txBody>
          </p:sp>
          <p:sp>
            <p:nvSpPr>
              <p:cNvPr id="26" name="TextBox 25">
                <a:extLst>
                  <a:ext uri="{FF2B5EF4-FFF2-40B4-BE49-F238E27FC236}">
                    <a16:creationId xmlns:a16="http://schemas.microsoft.com/office/drawing/2014/main" id="{A660FD63-5A0B-4068-84DC-E9AC2F8A6608}"/>
                  </a:ext>
                </a:extLst>
              </p:cNvPr>
              <p:cNvSpPr txBox="1"/>
              <p:nvPr/>
            </p:nvSpPr>
            <p:spPr>
              <a:xfrm>
                <a:off x="7763995" y="5556749"/>
                <a:ext cx="631988" cy="270171"/>
              </a:xfrm>
              <a:prstGeom prst="rect">
                <a:avLst/>
              </a:prstGeom>
              <a:ln w="12700">
                <a:miter lim="400000"/>
              </a:ln>
              <a:extLst>
                <a:ext uri="{C572A759-6A51-4108-AA02-DFA0A04FC94B}">
                  <ma14:wrappingTextBoxFlag xmlns="" xmlns:ma14="http://schemas.microsoft.com/office/mac/drawingml/2011/main" val="1"/>
                </a:ext>
              </a:extLst>
            </p:spPr>
            <p:txBody>
              <a:bodyPr wrap="square" lIns="72000" tIns="0" rIns="36000" bIns="0" rtlCol="0" anchor="ctr">
                <a:noAutofit/>
              </a:bodyPr>
              <a:lstStyle/>
              <a:p>
                <a:pPr algn="l"/>
                <a:r>
                  <a:rPr lang="en-US" sz="1100" dirty="0">
                    <a:latin typeface="Helvetica Neue"/>
                  </a:rPr>
                  <a:t>-50</a:t>
                </a:r>
              </a:p>
            </p:txBody>
          </p:sp>
          <p:sp>
            <p:nvSpPr>
              <p:cNvPr id="27" name="TextBox 26">
                <a:extLst>
                  <a:ext uri="{FF2B5EF4-FFF2-40B4-BE49-F238E27FC236}">
                    <a16:creationId xmlns:a16="http://schemas.microsoft.com/office/drawing/2014/main" id="{293276FB-5D2A-40F3-BFCE-381139E54F69}"/>
                  </a:ext>
                </a:extLst>
              </p:cNvPr>
              <p:cNvSpPr txBox="1"/>
              <p:nvPr/>
            </p:nvSpPr>
            <p:spPr>
              <a:xfrm>
                <a:off x="7467859" y="5367420"/>
                <a:ext cx="584689" cy="370693"/>
              </a:xfrm>
              <a:prstGeom prst="rect">
                <a:avLst/>
              </a:prstGeom>
              <a:ln w="12700">
                <a:miter lim="400000"/>
              </a:ln>
              <a:extLst>
                <a:ext uri="{C572A759-6A51-4108-AA02-DFA0A04FC94B}">
                  <ma14:wrappingTextBoxFlag xmlns="" xmlns:ma14="http://schemas.microsoft.com/office/mac/drawingml/2011/main" val="1"/>
                </a:ext>
              </a:extLst>
            </p:spPr>
            <p:txBody>
              <a:bodyPr wrap="square" lIns="72000" tIns="0" rIns="36000" bIns="0" rtlCol="0" anchor="ctr">
                <a:noAutofit/>
              </a:bodyPr>
              <a:lstStyle/>
              <a:p>
                <a:pPr algn="just"/>
                <a:r>
                  <a:rPr lang="en-US" sz="1100" dirty="0">
                    <a:latin typeface="Helvetica Neue"/>
                  </a:rPr>
                  <a:t>50</a:t>
                </a:r>
              </a:p>
            </p:txBody>
          </p:sp>
          <p:sp>
            <p:nvSpPr>
              <p:cNvPr id="28" name="TextBox 27">
                <a:extLst>
                  <a:ext uri="{FF2B5EF4-FFF2-40B4-BE49-F238E27FC236}">
                    <a16:creationId xmlns:a16="http://schemas.microsoft.com/office/drawing/2014/main" id="{DA27BF46-3A66-43A3-BA4F-DF19D8C601B3}"/>
                  </a:ext>
                </a:extLst>
              </p:cNvPr>
              <p:cNvSpPr txBox="1"/>
              <p:nvPr/>
            </p:nvSpPr>
            <p:spPr>
              <a:xfrm>
                <a:off x="7599654" y="4163063"/>
                <a:ext cx="349846" cy="370693"/>
              </a:xfrm>
              <a:prstGeom prst="rect">
                <a:avLst/>
              </a:prstGeom>
              <a:ln w="12700">
                <a:miter lim="400000"/>
              </a:ln>
              <a:extLst>
                <a:ext uri="{C572A759-6A51-4108-AA02-DFA0A04FC94B}">
                  <ma14:wrappingTextBoxFlag xmlns="" xmlns:ma14="http://schemas.microsoft.com/office/mac/drawingml/2011/main" val="1"/>
                </a:ext>
              </a:extLst>
            </p:spPr>
            <p:txBody>
              <a:bodyPr wrap="square" lIns="72000" tIns="0" rIns="36000" bIns="0" rtlCol="0" anchor="ctr">
                <a:noAutofit/>
              </a:bodyPr>
              <a:lstStyle/>
              <a:p>
                <a:pPr algn="l"/>
                <a:r>
                  <a:rPr lang="en-US" sz="1100" dirty="0">
                    <a:latin typeface="Helvetica Neue"/>
                  </a:rPr>
                  <a:t>0</a:t>
                </a:r>
              </a:p>
            </p:txBody>
          </p:sp>
          <p:sp>
            <p:nvSpPr>
              <p:cNvPr id="29" name="TextBox 28">
                <a:extLst>
                  <a:ext uri="{FF2B5EF4-FFF2-40B4-BE49-F238E27FC236}">
                    <a16:creationId xmlns:a16="http://schemas.microsoft.com/office/drawing/2014/main" id="{430DF288-9689-40FF-A7AA-A6E331EB0AC9}"/>
                  </a:ext>
                </a:extLst>
              </p:cNvPr>
              <p:cNvSpPr txBox="1"/>
              <p:nvPr/>
            </p:nvSpPr>
            <p:spPr>
              <a:xfrm>
                <a:off x="8749500" y="5556749"/>
                <a:ext cx="349846" cy="258833"/>
              </a:xfrm>
              <a:prstGeom prst="rect">
                <a:avLst/>
              </a:prstGeom>
              <a:ln w="12700">
                <a:miter lim="400000"/>
              </a:ln>
              <a:extLst>
                <a:ext uri="{C572A759-6A51-4108-AA02-DFA0A04FC94B}">
                  <ma14:wrappingTextBoxFlag xmlns="" xmlns:ma14="http://schemas.microsoft.com/office/mac/drawingml/2011/main" val="1"/>
                </a:ext>
              </a:extLst>
            </p:spPr>
            <p:txBody>
              <a:bodyPr wrap="square" lIns="72000" tIns="0" rIns="36000" bIns="0" rtlCol="0" anchor="ctr">
                <a:noAutofit/>
              </a:bodyPr>
              <a:lstStyle/>
              <a:p>
                <a:r>
                  <a:rPr lang="en-US" sz="1100" dirty="0">
                    <a:latin typeface="Helvetica Neue"/>
                  </a:rPr>
                  <a:t>0</a:t>
                </a:r>
              </a:p>
            </p:txBody>
          </p:sp>
          <p:sp>
            <p:nvSpPr>
              <p:cNvPr id="30" name="TextBox 29">
                <a:extLst>
                  <a:ext uri="{FF2B5EF4-FFF2-40B4-BE49-F238E27FC236}">
                    <a16:creationId xmlns:a16="http://schemas.microsoft.com/office/drawing/2014/main" id="{82D39A92-6A47-4A61-B943-31A27FA0ABF2}"/>
                  </a:ext>
                </a:extLst>
              </p:cNvPr>
              <p:cNvSpPr txBox="1"/>
              <p:nvPr/>
            </p:nvSpPr>
            <p:spPr>
              <a:xfrm>
                <a:off x="8755811" y="5683101"/>
                <a:ext cx="798887" cy="280070"/>
              </a:xfrm>
              <a:prstGeom prst="rect">
                <a:avLst/>
              </a:prstGeom>
              <a:ln w="12700">
                <a:miter lim="400000"/>
              </a:ln>
              <a:extLst>
                <a:ext uri="{C572A759-6A51-4108-AA02-DFA0A04FC94B}">
                  <ma14:wrappingTextBoxFlag xmlns="" xmlns:ma14="http://schemas.microsoft.com/office/mac/drawingml/2011/main" val="1"/>
                </a:ext>
              </a:extLst>
            </p:spPr>
            <p:txBody>
              <a:bodyPr wrap="square" lIns="72000" tIns="0" rIns="36000" bIns="0" rtlCol="0" anchor="ctr">
                <a:noAutofit/>
              </a:bodyPr>
              <a:lstStyle/>
              <a:p>
                <a:pPr algn="l"/>
                <a:r>
                  <a:rPr lang="en-US" sz="1100" dirty="0">
                    <a:latin typeface="Helvetica Neue"/>
                  </a:rPr>
                  <a:t>mm</a:t>
                </a:r>
              </a:p>
            </p:txBody>
          </p:sp>
        </p:grpSp>
      </p:grpSp>
      <p:pic>
        <p:nvPicPr>
          <p:cNvPr id="32" name="Picture 31">
            <a:extLst>
              <a:ext uri="{FF2B5EF4-FFF2-40B4-BE49-F238E27FC236}">
                <a16:creationId xmlns:a16="http://schemas.microsoft.com/office/drawing/2014/main" id="{4FA1A177-C555-4348-8CBC-0FEF34B31358}"/>
              </a:ext>
            </a:extLst>
          </p:cNvPr>
          <p:cNvPicPr/>
          <p:nvPr/>
        </p:nvPicPr>
        <p:blipFill rotWithShape="1">
          <a:blip r:embed="rId6" cstate="screen">
            <a:extLst>
              <a:ext uri="{28A0092B-C50C-407E-A947-70E740481C1C}">
                <a14:useLocalDpi xmlns:a14="http://schemas.microsoft.com/office/drawing/2010/main"/>
              </a:ext>
            </a:extLst>
          </a:blip>
          <a:srcRect/>
          <a:stretch/>
        </p:blipFill>
        <p:spPr>
          <a:xfrm>
            <a:off x="12771309" y="2095690"/>
            <a:ext cx="2693778" cy="2169735"/>
          </a:xfrm>
          <a:prstGeom prst="rect">
            <a:avLst/>
          </a:prstGeom>
          <a:ln w="38160">
            <a:noFill/>
            <a:round/>
          </a:ln>
        </p:spPr>
      </p:pic>
      <p:pic>
        <p:nvPicPr>
          <p:cNvPr id="37" name="Picture 36">
            <a:extLst>
              <a:ext uri="{FF2B5EF4-FFF2-40B4-BE49-F238E27FC236}">
                <a16:creationId xmlns:a16="http://schemas.microsoft.com/office/drawing/2014/main" id="{4874291F-1221-4535-9B7A-5036D5B76063}"/>
              </a:ext>
            </a:extLst>
          </p:cNvPr>
          <p:cNvPicPr>
            <a:picLocks noChangeAspect="1"/>
          </p:cNvPicPr>
          <p:nvPr/>
        </p:nvPicPr>
        <p:blipFill rotWithShape="1">
          <a:blip r:embed="rId7" cstate="screen">
            <a:alphaModFix/>
            <a:extLst>
              <a:ext uri="{28A0092B-C50C-407E-A947-70E740481C1C}">
                <a14:useLocalDpi xmlns:a14="http://schemas.microsoft.com/office/drawing/2010/main"/>
              </a:ext>
            </a:extLst>
          </a:blip>
          <a:srcRect/>
          <a:stretch/>
        </p:blipFill>
        <p:spPr>
          <a:xfrm>
            <a:off x="2338623" y="2098836"/>
            <a:ext cx="2601230" cy="2204770"/>
          </a:xfrm>
          <a:prstGeom prst="rect">
            <a:avLst/>
          </a:prstGeom>
        </p:spPr>
      </p:pic>
      <p:sp>
        <p:nvSpPr>
          <p:cNvPr id="7" name="Content Placeholder 1">
            <a:extLst>
              <a:ext uri="{FF2B5EF4-FFF2-40B4-BE49-F238E27FC236}">
                <a16:creationId xmlns:a16="http://schemas.microsoft.com/office/drawing/2014/main" id="{0D9683D9-182C-419D-A2C9-89A9E7D8E1DC}"/>
              </a:ext>
            </a:extLst>
          </p:cNvPr>
          <p:cNvSpPr txBox="1">
            <a:spLocks/>
          </p:cNvSpPr>
          <p:nvPr/>
        </p:nvSpPr>
        <p:spPr>
          <a:xfrm>
            <a:off x="7352523" y="1649496"/>
            <a:ext cx="3776121" cy="671979"/>
          </a:xfrm>
          <a:prstGeom prst="rect">
            <a:avLst/>
          </a:prstGeom>
          <a:noFill/>
          <a:ln w="12700" cap="flat">
            <a:noFill/>
            <a:miter lim="400000"/>
          </a:ln>
          <a:effectLst>
            <a:outerShdw blurRad="50800" dist="38100" dir="2700000" algn="tl" rotWithShape="0">
              <a:prstClr val="black">
                <a:alpha val="40000"/>
              </a:prstClr>
            </a:outerShdw>
            <a:softEdge rad="12700"/>
          </a:effectLst>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lvl1pPr defTabSz="914400">
              <a:spcBef>
                <a:spcPts val="600"/>
              </a:spcBef>
              <a:defRPr>
                <a:latin typeface="Helvetica Neue"/>
              </a:defRPr>
            </a:lvl1pPr>
            <a:lvl2pPr marL="666750" indent="-333375" defTabSz="438150">
              <a:lnSpc>
                <a:spcPct val="110000"/>
              </a:lnSpc>
              <a:spcBef>
                <a:spcPts val="640"/>
              </a:spcBef>
              <a:buSzPct val="65000"/>
              <a:buChar char="•"/>
              <a:defRPr sz="2100">
                <a:latin typeface="Helvetica Neue"/>
                <a:ea typeface="Helvetica Neue"/>
                <a:cs typeface="Helvetica Neue"/>
                <a:sym typeface="Helvetica Neue Light"/>
              </a:defRPr>
            </a:lvl2pPr>
            <a:lvl3pPr marL="1000125" indent="-333375" defTabSz="438150">
              <a:lnSpc>
                <a:spcPct val="110000"/>
              </a:lnSpc>
              <a:spcBef>
                <a:spcPts val="640"/>
              </a:spcBef>
              <a:buSzPct val="65000"/>
              <a:buChar char="•"/>
              <a:defRPr sz="1800">
                <a:latin typeface="Helvetica Neue"/>
                <a:ea typeface="Helvetica Neue"/>
                <a:cs typeface="Helvetica Neue"/>
                <a:sym typeface="Helvetica Neue Light"/>
              </a:defRPr>
            </a:lvl3pPr>
            <a:lvl4pPr marL="1333500" indent="-333375" defTabSz="438150">
              <a:spcBef>
                <a:spcPts val="3150"/>
              </a:spcBef>
              <a:buSzPct val="65000"/>
              <a:buChar char="•"/>
              <a:defRPr sz="1500">
                <a:latin typeface="Helvetica Neue"/>
                <a:ea typeface="Helvetica Neue"/>
                <a:cs typeface="Helvetica Neue"/>
                <a:sym typeface="Helvetica Neue Light"/>
              </a:defRPr>
            </a:lvl4pPr>
            <a:lvl5pPr marL="1666875" indent="-333375" defTabSz="438150">
              <a:spcBef>
                <a:spcPts val="3150"/>
              </a:spcBef>
              <a:buSzPct val="65000"/>
              <a:buChar char="•"/>
              <a:defRPr sz="1500">
                <a:latin typeface="Helvetica Neue"/>
                <a:ea typeface="Helvetica Neue"/>
                <a:cs typeface="Helvetica Neue"/>
                <a:sym typeface="Helvetica Neue Light"/>
              </a:defRPr>
            </a:lvl5pPr>
            <a:lvl6pPr marL="2000250" indent="-333375" defTabSz="438150">
              <a:spcBef>
                <a:spcPts val="3150"/>
              </a:spcBef>
              <a:buSzPct val="75000"/>
              <a:buChar char="•"/>
              <a:defRPr sz="2700">
                <a:latin typeface="Helvetica Neue Light"/>
                <a:ea typeface="Helvetica Neue Light"/>
                <a:cs typeface="Helvetica Neue Light"/>
                <a:sym typeface="Helvetica Neue Light"/>
              </a:defRPr>
            </a:lvl6pPr>
            <a:lvl7pPr marL="2333625" indent="-333375" defTabSz="438150">
              <a:spcBef>
                <a:spcPts val="3150"/>
              </a:spcBef>
              <a:buSzPct val="75000"/>
              <a:buChar char="•"/>
              <a:defRPr sz="2700">
                <a:latin typeface="Helvetica Neue Light"/>
                <a:ea typeface="Helvetica Neue Light"/>
                <a:cs typeface="Helvetica Neue Light"/>
                <a:sym typeface="Helvetica Neue Light"/>
              </a:defRPr>
            </a:lvl7pPr>
            <a:lvl8pPr marL="2667000" indent="-333375" defTabSz="438150">
              <a:spcBef>
                <a:spcPts val="3150"/>
              </a:spcBef>
              <a:buSzPct val="75000"/>
              <a:buChar char="•"/>
              <a:defRPr sz="2700">
                <a:latin typeface="Helvetica Neue Light"/>
                <a:ea typeface="Helvetica Neue Light"/>
                <a:cs typeface="Helvetica Neue Light"/>
                <a:sym typeface="Helvetica Neue Light"/>
              </a:defRPr>
            </a:lvl8pPr>
            <a:lvl9pPr marL="3000375" indent="-333375" defTabSz="438150">
              <a:spcBef>
                <a:spcPts val="3150"/>
              </a:spcBef>
              <a:buSzPct val="75000"/>
              <a:buChar char="•"/>
              <a:defRPr sz="2700">
                <a:latin typeface="Helvetica Neue Light"/>
                <a:ea typeface="Helvetica Neue Light"/>
                <a:cs typeface="Helvetica Neue Light"/>
                <a:sym typeface="Helvetica Neue Light"/>
              </a:defRPr>
            </a:lvl9pPr>
          </a:lstStyle>
          <a:p>
            <a:r>
              <a:rPr lang="en-US" sz="3200" b="1" dirty="0">
                <a:solidFill>
                  <a:srgbClr val="FFFF00"/>
                </a:solidFill>
              </a:rPr>
              <a:t>Dose Point Kernel</a:t>
            </a:r>
            <a:endParaRPr lang="en-US" sz="3200" b="1" i="1" dirty="0">
              <a:solidFill>
                <a:srgbClr val="FFFF00"/>
              </a:solidFill>
              <a:ea typeface="Cambria Math" panose="02040503050406030204" pitchFamily="18" charset="0"/>
            </a:endParaRPr>
          </a:p>
        </p:txBody>
      </p:sp>
      <p:sp>
        <p:nvSpPr>
          <p:cNvPr id="6" name="TextBox 5">
            <a:extLst>
              <a:ext uri="{FF2B5EF4-FFF2-40B4-BE49-F238E27FC236}">
                <a16:creationId xmlns:a16="http://schemas.microsoft.com/office/drawing/2014/main" id="{15F426DB-273F-4441-9D76-473707B1A8ED}"/>
              </a:ext>
            </a:extLst>
          </p:cNvPr>
          <p:cNvSpPr txBox="1"/>
          <p:nvPr/>
        </p:nvSpPr>
        <p:spPr>
          <a:xfrm>
            <a:off x="12514111" y="1609199"/>
            <a:ext cx="3319551" cy="832514"/>
          </a:xfrm>
          <a:prstGeom prst="rect">
            <a:avLst/>
          </a:prstGeom>
          <a:ln w="12700">
            <a:miter lim="400000"/>
          </a:ln>
          <a:extLst>
            <a:ext uri="{C572A759-6A51-4108-AA02-DFA0A04FC94B}">
              <ma14:wrappingTextBoxFlag xmlns="" xmlns:ma14="http://schemas.microsoft.com/office/mac/drawingml/2011/main" val="1"/>
            </a:ext>
          </a:extLst>
        </p:spPr>
        <p:txBody>
          <a:bodyPr wrap="square" lIns="72000" tIns="0" rIns="36000" bIns="0" rtlCol="0" anchor="ctr">
            <a:noAutofit/>
          </a:bodyPr>
          <a:lstStyle/>
          <a:p>
            <a:pPr marL="0" indent="0">
              <a:buNone/>
            </a:pPr>
            <a:r>
              <a:rPr lang="en-US" sz="3200" b="1" dirty="0">
                <a:solidFill>
                  <a:schemeClr val="tx2"/>
                </a:solidFill>
                <a:latin typeface="Helvetica Neue"/>
              </a:rPr>
              <a:t>Absorbed dose</a:t>
            </a:r>
          </a:p>
        </p:txBody>
      </p:sp>
      <p:sp>
        <p:nvSpPr>
          <p:cNvPr id="4" name="TextBox 3">
            <a:extLst>
              <a:ext uri="{FF2B5EF4-FFF2-40B4-BE49-F238E27FC236}">
                <a16:creationId xmlns:a16="http://schemas.microsoft.com/office/drawing/2014/main" id="{D6B921B0-4EBE-4264-890E-9A52598E304A}"/>
              </a:ext>
            </a:extLst>
          </p:cNvPr>
          <p:cNvSpPr txBox="1"/>
          <p:nvPr/>
        </p:nvSpPr>
        <p:spPr>
          <a:xfrm>
            <a:off x="2162072" y="1609199"/>
            <a:ext cx="3059609" cy="671979"/>
          </a:xfrm>
          <a:prstGeom prst="rect">
            <a:avLst/>
          </a:prstGeom>
          <a:noFill/>
          <a:ln w="12700" cap="flat">
            <a:noFill/>
            <a:miter lim="400000"/>
          </a:ln>
          <a:effectLst>
            <a:outerShdw blurRad="50800" dist="38100" dir="2700000" algn="tl" rotWithShape="0">
              <a:prstClr val="black">
                <a:alpha val="40000"/>
              </a:prstClr>
            </a:outerShdw>
            <a:softEdge rad="12700"/>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914400">
              <a:spcBef>
                <a:spcPts val="600"/>
              </a:spcBef>
              <a:defRPr/>
            </a:pPr>
            <a:r>
              <a:rPr lang="en-US" sz="3200" b="1" dirty="0">
                <a:solidFill>
                  <a:srgbClr val="FFFF00"/>
                </a:solidFill>
                <a:latin typeface="Helvetica Neue"/>
                <a:ea typeface="Cambria Math" panose="02040503050406030204" pitchFamily="18" charset="0"/>
              </a:rPr>
              <a:t>Total</a:t>
            </a:r>
            <a:r>
              <a:rPr lang="en-US" sz="3200" dirty="0">
                <a:latin typeface="Helvetica Neue"/>
              </a:rPr>
              <a:t> </a:t>
            </a:r>
            <a:r>
              <a:rPr lang="en-US" sz="3200" b="1" dirty="0">
                <a:solidFill>
                  <a:srgbClr val="FFFF00"/>
                </a:solidFill>
                <a:latin typeface="Helvetica Neue"/>
                <a:ea typeface="Cambria Math" panose="02040503050406030204" pitchFamily="18" charset="0"/>
              </a:rPr>
              <a:t>activity</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BD8B572-C420-4D4A-8AC8-C0CB58936B8B}"/>
                  </a:ext>
                </a:extLst>
              </p:cNvPr>
              <p:cNvSpPr txBox="1"/>
              <p:nvPr/>
            </p:nvSpPr>
            <p:spPr>
              <a:xfrm>
                <a:off x="2889645" y="8261392"/>
                <a:ext cx="2152982" cy="628007"/>
              </a:xfrm>
              <a:prstGeom prst="rect">
                <a:avLst/>
              </a:prstGeom>
              <a:ln w="12700">
                <a:miter lim="400000"/>
              </a:ln>
              <a:extLst>
                <a:ext uri="{C572A759-6A51-4108-AA02-DFA0A04FC94B}">
                  <ma14:wrappingTextBoxFlag xmlns="" xmlns:ma14="http://schemas.microsoft.com/office/mac/drawingml/2011/main" val="1"/>
                </a:ext>
              </a:extLst>
            </p:spPr>
            <p:txBody>
              <a:bodyPr wrap="square" lIns="72000" tIns="0" rIns="36000" bIns="0" rtlCol="0" anchor="ctr">
                <a:noAutofit/>
              </a:bodyPr>
              <a:lstStyle/>
              <a:p>
                <a:pPr marL="0" indent="0" algn="l">
                  <a:buNone/>
                </a:pPr>
                <a14:m>
                  <m:oMathPara xmlns:m="http://schemas.openxmlformats.org/officeDocument/2006/math">
                    <m:oMathParaPr>
                      <m:jc m:val="centerGroup"/>
                    </m:oMathParaPr>
                    <m:oMath xmlns:m="http://schemas.openxmlformats.org/officeDocument/2006/math">
                      <m:r>
                        <a:rPr lang="en-US" sz="3200" b="0" i="1" smtClean="0">
                          <a:solidFill>
                            <a:schemeClr val="accent5"/>
                          </a:solidFill>
                          <a:latin typeface="Cambria Math" panose="02040503050406030204" pitchFamily="18" charset="0"/>
                          <a:ea typeface="Cambria Math" panose="02040503050406030204" pitchFamily="18" charset="0"/>
                        </a:rPr>
                        <m:t>+</m:t>
                      </m:r>
                    </m:oMath>
                  </m:oMathPara>
                </a14:m>
                <a:endParaRPr lang="en-US" sz="3200" dirty="0">
                  <a:solidFill>
                    <a:schemeClr val="accent5"/>
                  </a:solidFill>
                  <a:latin typeface="Helvetica Neue"/>
                </a:endParaRPr>
              </a:p>
            </p:txBody>
          </p:sp>
        </mc:Choice>
        <mc:Fallback xmlns="">
          <p:sp>
            <p:nvSpPr>
              <p:cNvPr id="31" name="TextBox 30">
                <a:extLst>
                  <a:ext uri="{FF2B5EF4-FFF2-40B4-BE49-F238E27FC236}">
                    <a16:creationId xmlns:a16="http://schemas.microsoft.com/office/drawing/2014/main" id="{EBD8B572-C420-4D4A-8AC8-C0CB58936B8B}"/>
                  </a:ext>
                </a:extLst>
              </p:cNvPr>
              <p:cNvSpPr txBox="1">
                <a:spLocks noRot="1" noChangeAspect="1" noMove="1" noResize="1" noEditPoints="1" noAdjustHandles="1" noChangeArrowheads="1" noChangeShapeType="1" noTextEdit="1"/>
              </p:cNvSpPr>
              <p:nvPr/>
            </p:nvSpPr>
            <p:spPr>
              <a:xfrm>
                <a:off x="2889645" y="8261392"/>
                <a:ext cx="2152982" cy="628007"/>
              </a:xfrm>
              <a:prstGeom prst="rect">
                <a:avLst/>
              </a:prstGeom>
              <a:blipFill>
                <a:blip r:embed="rId8"/>
                <a:stretch>
                  <a:fillRect/>
                </a:stretch>
              </a:blipFill>
              <a:ln w="12700">
                <a:miter lim="400000"/>
              </a:ln>
              <a:extLst>
                <a:ext uri="{C572A759-6A51-4108-AA02-DFA0A04FC94B}">
                  <ma14:wrappingTextBoxFlag xmlns:a14="http://schemas.microsoft.com/office/drawing/2010/main" xmlns:ma14="http://schemas.microsoft.com/office/mac/drawingml/2011/main"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3A78CCC-7B95-4507-B4A3-8213458C4390}"/>
                  </a:ext>
                </a:extLst>
              </p:cNvPr>
              <p:cNvSpPr txBox="1"/>
              <p:nvPr/>
            </p:nvSpPr>
            <p:spPr>
              <a:xfrm>
                <a:off x="11862194" y="7792523"/>
                <a:ext cx="2152982" cy="1384333"/>
              </a:xfrm>
              <a:prstGeom prst="rect">
                <a:avLst/>
              </a:prstGeom>
              <a:ln w="12700">
                <a:miter lim="400000"/>
              </a:ln>
              <a:extLst>
                <a:ext uri="{C572A759-6A51-4108-AA02-DFA0A04FC94B}">
                  <ma14:wrappingTextBoxFlag xmlns="" xmlns:ma14="http://schemas.microsoft.com/office/mac/drawingml/2011/main" val="1"/>
                </a:ext>
              </a:extLst>
            </p:spPr>
            <p:txBody>
              <a:bodyPr wrap="square" lIns="72000" tIns="0" rIns="36000" bIns="0" rtlCol="0" anchor="ctr">
                <a:noAutofit/>
              </a:bodyPr>
              <a:lstStyle/>
              <a:p>
                <a:pPr marL="0" indent="0" algn="l">
                  <a:buNone/>
                </a:pPr>
                <a14:m>
                  <m:oMathPara xmlns:m="http://schemas.openxmlformats.org/officeDocument/2006/math">
                    <m:oMathParaPr>
                      <m:jc m:val="centerGroup"/>
                    </m:oMathParaPr>
                    <m:oMath xmlns:m="http://schemas.openxmlformats.org/officeDocument/2006/math">
                      <m:r>
                        <a:rPr lang="en-US" sz="4000" b="0" i="1" smtClean="0">
                          <a:solidFill>
                            <a:schemeClr val="accent5"/>
                          </a:solidFill>
                          <a:latin typeface="Cambria Math" panose="02040503050406030204" pitchFamily="18" charset="0"/>
                          <a:ea typeface="Cambria Math" panose="02040503050406030204" pitchFamily="18" charset="0"/>
                        </a:rPr>
                        <m:t>=</m:t>
                      </m:r>
                    </m:oMath>
                  </m:oMathPara>
                </a14:m>
                <a:endParaRPr lang="en-US" sz="4000" dirty="0">
                  <a:solidFill>
                    <a:schemeClr val="accent5"/>
                  </a:solidFill>
                  <a:latin typeface="Helvetica Neue"/>
                </a:endParaRPr>
              </a:p>
            </p:txBody>
          </p:sp>
        </mc:Choice>
        <mc:Fallback xmlns="">
          <p:sp>
            <p:nvSpPr>
              <p:cNvPr id="33" name="TextBox 32">
                <a:extLst>
                  <a:ext uri="{FF2B5EF4-FFF2-40B4-BE49-F238E27FC236}">
                    <a16:creationId xmlns:a16="http://schemas.microsoft.com/office/drawing/2014/main" id="{23A78CCC-7B95-4507-B4A3-8213458C4390}"/>
                  </a:ext>
                </a:extLst>
              </p:cNvPr>
              <p:cNvSpPr txBox="1">
                <a:spLocks noRot="1" noChangeAspect="1" noMove="1" noResize="1" noEditPoints="1" noAdjustHandles="1" noChangeArrowheads="1" noChangeShapeType="1" noTextEdit="1"/>
              </p:cNvSpPr>
              <p:nvPr/>
            </p:nvSpPr>
            <p:spPr>
              <a:xfrm>
                <a:off x="11862194" y="7792523"/>
                <a:ext cx="2152982" cy="1384333"/>
              </a:xfrm>
              <a:prstGeom prst="rect">
                <a:avLst/>
              </a:prstGeom>
              <a:blipFill>
                <a:blip r:embed="rId9"/>
                <a:stretch>
                  <a:fillRect/>
                </a:stretch>
              </a:blipFill>
              <a:ln w="12700">
                <a:miter lim="400000"/>
              </a:ln>
              <a:extLst>
                <a:ext uri="{C572A759-6A51-4108-AA02-DFA0A04FC94B}">
                  <ma14:wrappingTextBoxFlag xmlns:a14="http://schemas.microsoft.com/office/drawing/2010/main" xmlns:ma14="http://schemas.microsoft.com/office/mac/drawingml/2011/main" xmlns="" val="1"/>
                </a:ext>
              </a:extLst>
            </p:spPr>
            <p:txBody>
              <a:bodyPr/>
              <a:lstStyle/>
              <a:p>
                <a:r>
                  <a:rPr lang="en-US">
                    <a:noFill/>
                  </a:rPr>
                  <a:t> </a:t>
                </a:r>
              </a:p>
            </p:txBody>
          </p:sp>
        </mc:Fallback>
      </mc:AlternateContent>
      <p:sp>
        <p:nvSpPr>
          <p:cNvPr id="34" name="Arrow: Right 33">
            <a:extLst>
              <a:ext uri="{FF2B5EF4-FFF2-40B4-BE49-F238E27FC236}">
                <a16:creationId xmlns:a16="http://schemas.microsoft.com/office/drawing/2014/main" id="{ECC041C0-0A05-4B93-AD61-8EA49A0FB859}"/>
              </a:ext>
            </a:extLst>
          </p:cNvPr>
          <p:cNvSpPr/>
          <p:nvPr/>
        </p:nvSpPr>
        <p:spPr>
          <a:xfrm>
            <a:off x="6166442" y="7349483"/>
            <a:ext cx="677093" cy="414337"/>
          </a:xfrm>
          <a:prstGeom prst="rightArrow">
            <a:avLst>
              <a:gd name="adj1" fmla="val 23684"/>
              <a:gd name="adj2" fmla="val 43467"/>
            </a:avLst>
          </a:prstGeom>
          <a:solidFill>
            <a:schemeClr val="accent5"/>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F8B8FE8-AF76-45C4-845E-B18084A30687}"/>
                  </a:ext>
                </a:extLst>
              </p:cNvPr>
              <p:cNvSpPr txBox="1"/>
              <p:nvPr/>
            </p:nvSpPr>
            <p:spPr>
              <a:xfrm>
                <a:off x="10627053" y="6854809"/>
                <a:ext cx="2152982" cy="1260116"/>
              </a:xfrm>
              <a:prstGeom prst="rect">
                <a:avLst/>
              </a:prstGeom>
              <a:ln w="12700">
                <a:miter lim="400000"/>
              </a:ln>
              <a:extLst>
                <a:ext uri="{C572A759-6A51-4108-AA02-DFA0A04FC94B}">
                  <ma14:wrappingTextBoxFlag xmlns="" xmlns:ma14="http://schemas.microsoft.com/office/mac/drawingml/2011/main" val="1"/>
                </a:ext>
              </a:extLst>
            </p:spPr>
            <p:txBody>
              <a:bodyPr wrap="square" lIns="72000" tIns="0" rIns="36000" bIns="0" rtlCol="0" anchor="ctr">
                <a:noAutofit/>
              </a:bodyPr>
              <a:lstStyle/>
              <a:p>
                <a:pPr marL="0" indent="0" algn="l">
                  <a:buNone/>
                </a:pPr>
                <a14:m>
                  <m:oMathPara xmlns:m="http://schemas.openxmlformats.org/officeDocument/2006/math">
                    <m:oMathParaPr>
                      <m:jc m:val="centerGroup"/>
                    </m:oMathParaPr>
                    <m:oMath xmlns:m="http://schemas.openxmlformats.org/officeDocument/2006/math">
                      <m:r>
                        <a:rPr lang="en-US" sz="8000" b="0" i="1" smtClean="0">
                          <a:solidFill>
                            <a:schemeClr val="accent5"/>
                          </a:solidFill>
                          <a:latin typeface="Cambria Math" panose="02040503050406030204" pitchFamily="18" charset="0"/>
                          <a:ea typeface="Cambria Math" panose="02040503050406030204" pitchFamily="18" charset="0"/>
                        </a:rPr>
                        <m:t>=</m:t>
                      </m:r>
                    </m:oMath>
                  </m:oMathPara>
                </a14:m>
                <a:endParaRPr lang="en-US" sz="8000" dirty="0">
                  <a:solidFill>
                    <a:schemeClr val="accent5"/>
                  </a:solidFill>
                  <a:latin typeface="Helvetica Neue"/>
                </a:endParaRPr>
              </a:p>
            </p:txBody>
          </p:sp>
        </mc:Choice>
        <mc:Fallback xmlns="">
          <p:sp>
            <p:nvSpPr>
              <p:cNvPr id="36" name="TextBox 35">
                <a:extLst>
                  <a:ext uri="{FF2B5EF4-FFF2-40B4-BE49-F238E27FC236}">
                    <a16:creationId xmlns:a16="http://schemas.microsoft.com/office/drawing/2014/main" id="{CF8B8FE8-AF76-45C4-845E-B18084A30687}"/>
                  </a:ext>
                </a:extLst>
              </p:cNvPr>
              <p:cNvSpPr txBox="1">
                <a:spLocks noRot="1" noChangeAspect="1" noMove="1" noResize="1" noEditPoints="1" noAdjustHandles="1" noChangeArrowheads="1" noChangeShapeType="1" noTextEdit="1"/>
              </p:cNvSpPr>
              <p:nvPr/>
            </p:nvSpPr>
            <p:spPr>
              <a:xfrm>
                <a:off x="10627053" y="6854809"/>
                <a:ext cx="2152982" cy="1260116"/>
              </a:xfrm>
              <a:prstGeom prst="rect">
                <a:avLst/>
              </a:prstGeom>
              <a:blipFill>
                <a:blip r:embed="rId10"/>
                <a:stretch>
                  <a:fillRect/>
                </a:stretch>
              </a:blipFill>
              <a:ln w="12700">
                <a:miter lim="400000"/>
              </a:ln>
              <a:extLst>
                <a:ext uri="{C572A759-6A51-4108-AA02-DFA0A04FC94B}">
                  <ma14:wrappingTextBoxFlag xmlns:a14="http://schemas.microsoft.com/office/drawing/2010/main" xmlns:ma14="http://schemas.microsoft.com/office/mac/drawingml/2011/main" xmlns="" val="1"/>
                </a:ext>
              </a:extLst>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28426F04-8FE6-4F59-A3B8-AB12B5CCA777}"/>
              </a:ext>
            </a:extLst>
          </p:cNvPr>
          <p:cNvGrpSpPr/>
          <p:nvPr/>
        </p:nvGrpSpPr>
        <p:grpSpPr>
          <a:xfrm>
            <a:off x="12760240" y="6298223"/>
            <a:ext cx="2814033" cy="2720906"/>
            <a:chOff x="12642750" y="5443437"/>
            <a:chExt cx="3319550" cy="3209694"/>
          </a:xfrm>
        </p:grpSpPr>
        <p:sp>
          <p:nvSpPr>
            <p:cNvPr id="38" name="Rectangle 37">
              <a:extLst>
                <a:ext uri="{FF2B5EF4-FFF2-40B4-BE49-F238E27FC236}">
                  <a16:creationId xmlns:a16="http://schemas.microsoft.com/office/drawing/2014/main" id="{A1D587D7-FECC-4AE6-9172-9F906FD0B05C}"/>
                </a:ext>
              </a:extLst>
            </p:cNvPr>
            <p:cNvSpPr/>
            <p:nvPr/>
          </p:nvSpPr>
          <p:spPr bwMode="auto">
            <a:xfrm>
              <a:off x="12642750" y="5443437"/>
              <a:ext cx="3319550" cy="3209694"/>
            </a:xfrm>
            <a:prstGeom prst="rect">
              <a:avLst/>
            </a:prstGeom>
            <a:solidFill>
              <a:srgbClr val="0000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C1CEFF"/>
                </a:solidFill>
                <a:effectLst/>
                <a:latin typeface="Times" charset="0"/>
              </a:endParaRPr>
            </a:p>
          </p:txBody>
        </p:sp>
        <p:pic>
          <p:nvPicPr>
            <p:cNvPr id="39" name="Picture 38">
              <a:extLst>
                <a:ext uri="{FF2B5EF4-FFF2-40B4-BE49-F238E27FC236}">
                  <a16:creationId xmlns:a16="http://schemas.microsoft.com/office/drawing/2014/main" id="{D81CB7A7-015B-448F-A39A-620572AAEF74}"/>
                </a:ext>
              </a:extLst>
            </p:cNvPr>
            <p:cNvPicPr/>
            <p:nvPr/>
          </p:nvPicPr>
          <p:blipFill>
            <a:blip r:embed="rId11" cstate="screen">
              <a:extLst>
                <a:ext uri="{28A0092B-C50C-407E-A947-70E740481C1C}">
                  <a14:useLocalDpi xmlns:a14="http://schemas.microsoft.com/office/drawing/2010/main"/>
                </a:ext>
              </a:extLst>
            </a:blip>
            <a:srcRect/>
            <a:stretch/>
          </p:blipFill>
          <p:spPr>
            <a:xfrm>
              <a:off x="12691172" y="5675662"/>
              <a:ext cx="3213463" cy="2771668"/>
            </a:xfrm>
            <a:prstGeom prst="rect">
              <a:avLst/>
            </a:prstGeom>
            <a:ln w="38160">
              <a:noFill/>
              <a:round/>
            </a:ln>
          </p:spPr>
        </p:pic>
      </p:grpSp>
      <p:pic>
        <p:nvPicPr>
          <p:cNvPr id="40" name="Picture 39">
            <a:extLst>
              <a:ext uri="{FF2B5EF4-FFF2-40B4-BE49-F238E27FC236}">
                <a16:creationId xmlns:a16="http://schemas.microsoft.com/office/drawing/2014/main" id="{84A67EB5-AFBF-4945-B429-0FB79C9C5E04}"/>
              </a:ext>
            </a:extLst>
          </p:cNvPr>
          <p:cNvPicPr/>
          <p:nvPr/>
        </p:nvPicPr>
        <p:blipFill>
          <a:blip r:embed="rId12" cstate="screen">
            <a:extLst>
              <a:ext uri="{28A0092B-C50C-407E-A947-70E740481C1C}">
                <a14:useLocalDpi xmlns:a14="http://schemas.microsoft.com/office/drawing/2010/main"/>
              </a:ext>
            </a:extLst>
          </a:blip>
          <a:srcRect/>
          <a:stretch/>
        </p:blipFill>
        <p:spPr>
          <a:xfrm>
            <a:off x="2356625" y="6392466"/>
            <a:ext cx="2593762" cy="2593762"/>
          </a:xfrm>
          <a:prstGeom prst="rect">
            <a:avLst/>
          </a:prstGeom>
          <a:ln w="38160">
            <a:noFill/>
            <a:round/>
          </a:ln>
        </p:spPr>
      </p:pic>
      <p:sp>
        <p:nvSpPr>
          <p:cNvPr id="41" name="TextBox 40">
            <a:extLst>
              <a:ext uri="{FF2B5EF4-FFF2-40B4-BE49-F238E27FC236}">
                <a16:creationId xmlns:a16="http://schemas.microsoft.com/office/drawing/2014/main" id="{75C05861-FD48-44A0-990C-6ED3B10B5F46}"/>
              </a:ext>
            </a:extLst>
          </p:cNvPr>
          <p:cNvSpPr txBox="1"/>
          <p:nvPr/>
        </p:nvSpPr>
        <p:spPr>
          <a:xfrm>
            <a:off x="12642749" y="5557422"/>
            <a:ext cx="3319551" cy="832514"/>
          </a:xfrm>
          <a:prstGeom prst="rect">
            <a:avLst/>
          </a:prstGeom>
          <a:ln w="12700">
            <a:miter lim="400000"/>
          </a:ln>
          <a:extLst>
            <a:ext uri="{C572A759-6A51-4108-AA02-DFA0A04FC94B}">
              <ma14:wrappingTextBoxFlag xmlns="" xmlns:ma14="http://schemas.microsoft.com/office/mac/drawingml/2011/main" val="1"/>
            </a:ext>
          </a:extLst>
        </p:spPr>
        <p:txBody>
          <a:bodyPr wrap="square" lIns="72000" tIns="0" rIns="36000" bIns="0" rtlCol="0" anchor="ctr">
            <a:noAutofit/>
          </a:bodyPr>
          <a:lstStyle/>
          <a:p>
            <a:pPr marL="0" indent="0">
              <a:buNone/>
            </a:pPr>
            <a:r>
              <a:rPr lang="en-US" sz="3200" b="1" dirty="0">
                <a:solidFill>
                  <a:schemeClr val="tx2"/>
                </a:solidFill>
                <a:latin typeface="Helvetica Neue"/>
              </a:rPr>
              <a:t>Absorbed dose</a:t>
            </a:r>
          </a:p>
        </p:txBody>
      </p:sp>
      <p:pic>
        <p:nvPicPr>
          <p:cNvPr id="43" name="Picture 42">
            <a:extLst>
              <a:ext uri="{FF2B5EF4-FFF2-40B4-BE49-F238E27FC236}">
                <a16:creationId xmlns:a16="http://schemas.microsoft.com/office/drawing/2014/main" id="{D15E18D9-43CB-41C7-BAFA-DE5D4FFE842D}"/>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530001" y="6584798"/>
            <a:ext cx="3398646" cy="2381909"/>
          </a:xfrm>
          <a:prstGeom prst="rect">
            <a:avLst/>
          </a:prstGeom>
        </p:spPr>
      </p:pic>
      <p:sp>
        <p:nvSpPr>
          <p:cNvPr id="44" name="Content Placeholder 1">
            <a:extLst>
              <a:ext uri="{FF2B5EF4-FFF2-40B4-BE49-F238E27FC236}">
                <a16:creationId xmlns:a16="http://schemas.microsoft.com/office/drawing/2014/main" id="{9DBDD662-F7E9-45E0-9B5B-B2796DB7A4D9}"/>
              </a:ext>
            </a:extLst>
          </p:cNvPr>
          <p:cNvSpPr txBox="1">
            <a:spLocks/>
          </p:cNvSpPr>
          <p:nvPr/>
        </p:nvSpPr>
        <p:spPr>
          <a:xfrm>
            <a:off x="7352524" y="5391469"/>
            <a:ext cx="3776121" cy="1164421"/>
          </a:xfrm>
          <a:prstGeom prst="rect">
            <a:avLst/>
          </a:prstGeom>
          <a:noFill/>
          <a:ln w="12700" cap="flat">
            <a:noFill/>
            <a:miter lim="400000"/>
          </a:ln>
          <a:effectLst>
            <a:outerShdw blurRad="50800" dist="38100" dir="2700000" algn="tl" rotWithShape="0">
              <a:prstClr val="black">
                <a:alpha val="40000"/>
              </a:prstClr>
            </a:outerShdw>
            <a:softEdge rad="12700"/>
          </a:effectLst>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lvl1pPr defTabSz="914400">
              <a:spcBef>
                <a:spcPts val="600"/>
              </a:spcBef>
              <a:defRPr>
                <a:latin typeface="Helvetica Neue"/>
              </a:defRPr>
            </a:lvl1pPr>
            <a:lvl2pPr marL="666750" indent="-333375" defTabSz="438150">
              <a:lnSpc>
                <a:spcPct val="110000"/>
              </a:lnSpc>
              <a:spcBef>
                <a:spcPts val="640"/>
              </a:spcBef>
              <a:buSzPct val="65000"/>
              <a:buChar char="•"/>
              <a:defRPr sz="2100">
                <a:latin typeface="Helvetica Neue"/>
                <a:ea typeface="Helvetica Neue"/>
                <a:cs typeface="Helvetica Neue"/>
                <a:sym typeface="Helvetica Neue Light"/>
              </a:defRPr>
            </a:lvl2pPr>
            <a:lvl3pPr marL="1000125" indent="-333375" defTabSz="438150">
              <a:lnSpc>
                <a:spcPct val="110000"/>
              </a:lnSpc>
              <a:spcBef>
                <a:spcPts val="640"/>
              </a:spcBef>
              <a:buSzPct val="65000"/>
              <a:buChar char="•"/>
              <a:defRPr sz="1800">
                <a:latin typeface="Helvetica Neue"/>
                <a:ea typeface="Helvetica Neue"/>
                <a:cs typeface="Helvetica Neue"/>
                <a:sym typeface="Helvetica Neue Light"/>
              </a:defRPr>
            </a:lvl3pPr>
            <a:lvl4pPr marL="1333500" indent="-333375" defTabSz="438150">
              <a:spcBef>
                <a:spcPts val="3150"/>
              </a:spcBef>
              <a:buSzPct val="65000"/>
              <a:buChar char="•"/>
              <a:defRPr sz="1500">
                <a:latin typeface="Helvetica Neue"/>
                <a:ea typeface="Helvetica Neue"/>
                <a:cs typeface="Helvetica Neue"/>
                <a:sym typeface="Helvetica Neue Light"/>
              </a:defRPr>
            </a:lvl4pPr>
            <a:lvl5pPr marL="1666875" indent="-333375" defTabSz="438150">
              <a:spcBef>
                <a:spcPts val="3150"/>
              </a:spcBef>
              <a:buSzPct val="65000"/>
              <a:buChar char="•"/>
              <a:defRPr sz="1500">
                <a:latin typeface="Helvetica Neue"/>
                <a:ea typeface="Helvetica Neue"/>
                <a:cs typeface="Helvetica Neue"/>
                <a:sym typeface="Helvetica Neue Light"/>
              </a:defRPr>
            </a:lvl5pPr>
            <a:lvl6pPr marL="2000250" indent="-333375" defTabSz="438150">
              <a:spcBef>
                <a:spcPts val="3150"/>
              </a:spcBef>
              <a:buSzPct val="75000"/>
              <a:buChar char="•"/>
              <a:defRPr sz="2700">
                <a:latin typeface="Helvetica Neue Light"/>
                <a:ea typeface="Helvetica Neue Light"/>
                <a:cs typeface="Helvetica Neue Light"/>
                <a:sym typeface="Helvetica Neue Light"/>
              </a:defRPr>
            </a:lvl6pPr>
            <a:lvl7pPr marL="2333625" indent="-333375" defTabSz="438150">
              <a:spcBef>
                <a:spcPts val="3150"/>
              </a:spcBef>
              <a:buSzPct val="75000"/>
              <a:buChar char="•"/>
              <a:defRPr sz="2700">
                <a:latin typeface="Helvetica Neue Light"/>
                <a:ea typeface="Helvetica Neue Light"/>
                <a:cs typeface="Helvetica Neue Light"/>
                <a:sym typeface="Helvetica Neue Light"/>
              </a:defRPr>
            </a:lvl7pPr>
            <a:lvl8pPr marL="2667000" indent="-333375" defTabSz="438150">
              <a:spcBef>
                <a:spcPts val="3150"/>
              </a:spcBef>
              <a:buSzPct val="75000"/>
              <a:buChar char="•"/>
              <a:defRPr sz="2700">
                <a:latin typeface="Helvetica Neue Light"/>
                <a:ea typeface="Helvetica Neue Light"/>
                <a:cs typeface="Helvetica Neue Light"/>
                <a:sym typeface="Helvetica Neue Light"/>
              </a:defRPr>
            </a:lvl8pPr>
            <a:lvl9pPr marL="3000375" indent="-333375" defTabSz="438150">
              <a:spcBef>
                <a:spcPts val="3150"/>
              </a:spcBef>
              <a:buSzPct val="75000"/>
              <a:buChar char="•"/>
              <a:defRPr sz="2700">
                <a:latin typeface="Helvetica Neue Light"/>
                <a:ea typeface="Helvetica Neue Light"/>
                <a:cs typeface="Helvetica Neue Light"/>
                <a:sym typeface="Helvetica Neue Light"/>
              </a:defRPr>
            </a:lvl9pPr>
          </a:lstStyle>
          <a:p>
            <a:r>
              <a:rPr lang="en-US" sz="3200" b="1" dirty="0">
                <a:solidFill>
                  <a:srgbClr val="FFFF00"/>
                </a:solidFill>
              </a:rPr>
              <a:t>Radiation transport model</a:t>
            </a:r>
          </a:p>
        </p:txBody>
      </p:sp>
      <p:sp>
        <p:nvSpPr>
          <p:cNvPr id="42" name="TextBox 41">
            <a:extLst>
              <a:ext uri="{FF2B5EF4-FFF2-40B4-BE49-F238E27FC236}">
                <a16:creationId xmlns:a16="http://schemas.microsoft.com/office/drawing/2014/main" id="{27E4FE85-9BBC-4ABA-963F-9AC2030C57CC}"/>
              </a:ext>
            </a:extLst>
          </p:cNvPr>
          <p:cNvSpPr txBox="1"/>
          <p:nvPr/>
        </p:nvSpPr>
        <p:spPr>
          <a:xfrm>
            <a:off x="1184871" y="5391469"/>
            <a:ext cx="4854566" cy="1164421"/>
          </a:xfrm>
          <a:prstGeom prst="rect">
            <a:avLst/>
          </a:prstGeom>
          <a:noFill/>
          <a:ln w="12700" cap="flat">
            <a:noFill/>
            <a:miter lim="400000"/>
          </a:ln>
          <a:effectLst>
            <a:outerShdw blurRad="50800" dist="38100" dir="2700000" algn="tl" rotWithShape="0">
              <a:prstClr val="black">
                <a:alpha val="40000"/>
              </a:prstClr>
            </a:outerShdw>
            <a:softEdge rad="12700"/>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914400">
              <a:spcBef>
                <a:spcPts val="600"/>
              </a:spcBef>
              <a:defRPr/>
            </a:pPr>
            <a:r>
              <a:rPr lang="en-US" sz="3200" b="1" dirty="0">
                <a:solidFill>
                  <a:srgbClr val="FFFF00"/>
                </a:solidFill>
                <a:latin typeface="Helvetica Neue"/>
                <a:ea typeface="Cambria Math" panose="02040503050406030204" pitchFamily="18" charset="0"/>
              </a:rPr>
              <a:t>Total</a:t>
            </a:r>
            <a:r>
              <a:rPr lang="en-US" sz="3200" dirty="0">
                <a:latin typeface="Helvetica Neue"/>
              </a:rPr>
              <a:t> </a:t>
            </a:r>
            <a:r>
              <a:rPr lang="en-US" sz="3200" b="1" dirty="0">
                <a:solidFill>
                  <a:srgbClr val="FFFF00"/>
                </a:solidFill>
                <a:latin typeface="Helvetica Neue"/>
                <a:ea typeface="Cambria Math" panose="02040503050406030204" pitchFamily="18" charset="0"/>
              </a:rPr>
              <a:t>activity + anatomy (CT, MRI)</a:t>
            </a:r>
          </a:p>
        </p:txBody>
      </p:sp>
      <p:sp>
        <p:nvSpPr>
          <p:cNvPr id="46" name="TextBox 45">
            <a:extLst>
              <a:ext uri="{FF2B5EF4-FFF2-40B4-BE49-F238E27FC236}">
                <a16:creationId xmlns:a16="http://schemas.microsoft.com/office/drawing/2014/main" id="{2CD18B1A-83C4-4355-BCE7-D9574789EDF9}"/>
              </a:ext>
            </a:extLst>
          </p:cNvPr>
          <p:cNvSpPr txBox="1"/>
          <p:nvPr/>
        </p:nvSpPr>
        <p:spPr>
          <a:xfrm>
            <a:off x="6941318" y="4180482"/>
            <a:ext cx="9182437" cy="1855846"/>
          </a:xfrm>
          <a:prstGeom prst="rect">
            <a:avLst/>
          </a:prstGeom>
          <a:gradFill flip="none" rotWithShape="1">
            <a:gsLst>
              <a:gs pos="0">
                <a:srgbClr val="5C5C5C"/>
              </a:gs>
              <a:gs pos="100000">
                <a:srgbClr val="3F3F3F"/>
              </a:gs>
            </a:gsLst>
            <a:lin ang="2700000" scaled="1"/>
            <a:tileRect/>
          </a:gradFill>
          <a:ln w="12700" cap="flat">
            <a:noFill/>
            <a:miter lim="400000"/>
          </a:ln>
          <a:effectLst>
            <a:outerShdw blurRad="50800" dist="38100" dir="2700000" algn="tl" rotWithShape="0">
              <a:prstClr val="black">
                <a:alpha val="40000"/>
              </a:prstClr>
            </a:outerShdw>
            <a:softEdge rad="12700"/>
          </a:effectLst>
          <a:extLst>
            <a:ext uri="{C572A759-6A51-4108-AA02-DFA0A04FC94B}">
              <ma14:wrappingTextBoxFlag xmlns:ma14="http://schemas.microsoft.com/office/mac/drawingml/2011/main" xmlns="" val="1"/>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lvl1pPr defTabSz="914400">
              <a:spcBef>
                <a:spcPts val="600"/>
              </a:spcBef>
              <a:defRPr sz="3200">
                <a:latin typeface="Helvetica Neue"/>
              </a:defRPr>
            </a:lvl1pPr>
          </a:lstStyle>
          <a:p>
            <a:endParaRPr lang="en-US" sz="4000" b="1" dirty="0">
              <a:solidFill>
                <a:schemeClr val="tx2"/>
              </a:solidFill>
              <a:sym typeface="Helvetica Neue"/>
            </a:endParaRPr>
          </a:p>
          <a:p>
            <a:endParaRPr lang="en-US" sz="4000" b="1" dirty="0">
              <a:solidFill>
                <a:schemeClr val="tx2"/>
              </a:solidFill>
              <a:sym typeface="Helvetica Neue"/>
            </a:endParaRPr>
          </a:p>
          <a:p>
            <a:br>
              <a:rPr lang="en-US" sz="4000" b="1" dirty="0">
                <a:solidFill>
                  <a:schemeClr val="tx2"/>
                </a:solidFill>
                <a:sym typeface="Helvetica Neue"/>
              </a:rPr>
            </a:br>
            <a:r>
              <a:rPr lang="en-US" sz="4000" b="1" dirty="0">
                <a:solidFill>
                  <a:schemeClr val="tx2"/>
                </a:solidFill>
                <a:sym typeface="Helvetica Neue"/>
              </a:rPr>
              <a:t>How do we quantify the total activity?</a:t>
            </a:r>
          </a:p>
          <a:p>
            <a:endParaRPr lang="en-US" sz="4000" b="1" dirty="0">
              <a:solidFill>
                <a:schemeClr val="tx2"/>
              </a:solidFill>
              <a:sym typeface="Helvetica Neue"/>
            </a:endParaRPr>
          </a:p>
          <a:p>
            <a:endParaRPr lang="en-US" sz="4000" b="1" dirty="0">
              <a:solidFill>
                <a:schemeClr val="tx2"/>
              </a:solidFill>
              <a:sym typeface="Helvetica Neue"/>
            </a:endParaRPr>
          </a:p>
          <a:p>
            <a:endParaRPr lang="en-US" sz="4000" b="1" dirty="0">
              <a:solidFill>
                <a:schemeClr val="tx2"/>
              </a:solidFill>
              <a:sym typeface="Helvetica Neue"/>
            </a:endParaRPr>
          </a:p>
        </p:txBody>
      </p:sp>
    </p:spTree>
    <p:extLst>
      <p:ext uri="{BB962C8B-B14F-4D97-AF65-F5344CB8AC3E}">
        <p14:creationId xmlns:p14="http://schemas.microsoft.com/office/powerpoint/2010/main" val="31979607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6"/>
                                        </p:tgtEl>
                                      </p:cBhvr>
                                    </p:animEffect>
                                    <p:set>
                                      <p:cBhvr>
                                        <p:cTn id="28" dur="1" fill="hold">
                                          <p:stCondLst>
                                            <p:cond delay="499"/>
                                          </p:stCondLst>
                                        </p:cTn>
                                        <p:tgtEl>
                                          <p:spTgt spid="3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25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7" grpId="0"/>
      <p:bldP spid="6" grpId="0" animBg="1"/>
      <p:bldP spid="33" grpId="0" animBg="1"/>
      <p:bldP spid="34" grpId="0" animBg="1"/>
      <p:bldP spid="36" grpId="0" animBg="1"/>
      <p:bldP spid="41" grpId="0" animBg="1"/>
      <p:bldP spid="44" grpId="0"/>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D6C18-BA76-41C8-B23C-7AF6B59C239A}"/>
              </a:ext>
            </a:extLst>
          </p:cNvPr>
          <p:cNvSpPr>
            <a:spLocks noGrp="1"/>
          </p:cNvSpPr>
          <p:nvPr>
            <p:ph type="title"/>
          </p:nvPr>
        </p:nvSpPr>
        <p:spPr/>
        <p:txBody>
          <a:bodyPr/>
          <a:lstStyle/>
          <a:p>
            <a:r>
              <a:rPr lang="en-US" dirty="0"/>
              <a:t>Post –treatment </a:t>
            </a:r>
            <a:r>
              <a:rPr lang="en-US" baseline="30000" dirty="0"/>
              <a:t>90</a:t>
            </a:r>
            <a:r>
              <a:rPr lang="en-US" dirty="0"/>
              <a:t>Y Imaging with Total-body PET</a:t>
            </a:r>
          </a:p>
        </p:txBody>
      </p:sp>
      <p:pic>
        <p:nvPicPr>
          <p:cNvPr id="5" name="Picture 4">
            <a:extLst>
              <a:ext uri="{FF2B5EF4-FFF2-40B4-BE49-F238E27FC236}">
                <a16:creationId xmlns:a16="http://schemas.microsoft.com/office/drawing/2014/main" id="{0EC80540-075F-465C-AB34-1A86F590B9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9855" y="2597036"/>
            <a:ext cx="5923751" cy="3609229"/>
          </a:xfrm>
          <a:prstGeom prst="rect">
            <a:avLst/>
          </a:prstGeom>
        </p:spPr>
      </p:pic>
      <p:sp>
        <p:nvSpPr>
          <p:cNvPr id="6" name="TextBox 5">
            <a:extLst>
              <a:ext uri="{FF2B5EF4-FFF2-40B4-BE49-F238E27FC236}">
                <a16:creationId xmlns:a16="http://schemas.microsoft.com/office/drawing/2014/main" id="{6FC05748-91B4-477B-AC72-86DBD6FE8B4F}"/>
              </a:ext>
            </a:extLst>
          </p:cNvPr>
          <p:cNvSpPr txBox="1"/>
          <p:nvPr/>
        </p:nvSpPr>
        <p:spPr>
          <a:xfrm>
            <a:off x="9792306" y="2063858"/>
            <a:ext cx="4594792" cy="475655"/>
          </a:xfrm>
          <a:prstGeom prst="rect">
            <a:avLst/>
          </a:prstGeom>
          <a:noFill/>
        </p:spPr>
        <p:txBody>
          <a:bodyPr wrap="square" rtlCol="0">
            <a:spAutoFit/>
          </a:bodyPr>
          <a:lstStyle/>
          <a:p>
            <a:r>
              <a:rPr lang="en-US" sz="2800" dirty="0">
                <a:solidFill>
                  <a:schemeClr val="accent5"/>
                </a:solidFill>
                <a:latin typeface="Helvetica Neue"/>
              </a:rPr>
              <a:t>Liver segmental dosimetry</a:t>
            </a:r>
          </a:p>
        </p:txBody>
      </p:sp>
      <p:sp>
        <p:nvSpPr>
          <p:cNvPr id="12" name="TextBox 11">
            <a:extLst>
              <a:ext uri="{FF2B5EF4-FFF2-40B4-BE49-F238E27FC236}">
                <a16:creationId xmlns:a16="http://schemas.microsoft.com/office/drawing/2014/main" id="{35143CCA-22BD-40D4-9C03-244141C5FEAD}"/>
              </a:ext>
            </a:extLst>
          </p:cNvPr>
          <p:cNvSpPr txBox="1"/>
          <p:nvPr/>
        </p:nvSpPr>
        <p:spPr>
          <a:xfrm>
            <a:off x="622229" y="2063858"/>
            <a:ext cx="6688668" cy="475655"/>
          </a:xfrm>
          <a:prstGeom prst="rect">
            <a:avLst/>
          </a:prstGeom>
          <a:noFill/>
        </p:spPr>
        <p:txBody>
          <a:bodyPr wrap="square" rtlCol="0">
            <a:spAutoFit/>
          </a:bodyPr>
          <a:lstStyle/>
          <a:p>
            <a:r>
              <a:rPr lang="en-US" sz="2800" dirty="0" err="1">
                <a:solidFill>
                  <a:schemeClr val="accent5"/>
                </a:solidFill>
                <a:latin typeface="Helvetica Neue"/>
              </a:rPr>
              <a:t>uEXPLORER</a:t>
            </a:r>
            <a:r>
              <a:rPr lang="en-US" sz="2800" dirty="0">
                <a:solidFill>
                  <a:schemeClr val="accent5"/>
                </a:solidFill>
                <a:latin typeface="Helvetica Neue"/>
              </a:rPr>
              <a:t> (UIH), 194 cm axial FOV</a:t>
            </a:r>
          </a:p>
        </p:txBody>
      </p:sp>
      <p:sp>
        <p:nvSpPr>
          <p:cNvPr id="15" name="TextBox 14">
            <a:extLst>
              <a:ext uri="{FF2B5EF4-FFF2-40B4-BE49-F238E27FC236}">
                <a16:creationId xmlns:a16="http://schemas.microsoft.com/office/drawing/2014/main" id="{2B9B3A77-79B1-483D-9E87-C16333384870}"/>
              </a:ext>
            </a:extLst>
          </p:cNvPr>
          <p:cNvSpPr txBox="1"/>
          <p:nvPr/>
        </p:nvSpPr>
        <p:spPr>
          <a:xfrm>
            <a:off x="622229" y="8633621"/>
            <a:ext cx="15904438" cy="461665"/>
          </a:xfrm>
          <a:prstGeom prst="rect">
            <a:avLst/>
          </a:prstGeom>
          <a:noFill/>
        </p:spPr>
        <p:txBody>
          <a:bodyPr wrap="square">
            <a:spAutoFit/>
          </a:bodyPr>
          <a:lstStyle/>
          <a:p>
            <a:pPr algn="l"/>
            <a:r>
              <a:rPr lang="en-US" sz="2400" i="1" dirty="0">
                <a:solidFill>
                  <a:schemeClr val="accent5"/>
                </a:solidFill>
                <a:latin typeface="Helvetica Neue"/>
                <a:ea typeface="+mn-ea"/>
                <a:cs typeface="+mn-cs"/>
              </a:rPr>
              <a:t>Costa et al. Journal of Nuclear Medicine 2021</a:t>
            </a:r>
          </a:p>
        </p:txBody>
      </p:sp>
      <p:pic>
        <p:nvPicPr>
          <p:cNvPr id="16" name="Picture 15">
            <a:extLst>
              <a:ext uri="{FF2B5EF4-FFF2-40B4-BE49-F238E27FC236}">
                <a16:creationId xmlns:a16="http://schemas.microsoft.com/office/drawing/2014/main" id="{BCEEDBC0-2425-4438-81D6-94091AC8AFBB}"/>
              </a:ext>
            </a:extLst>
          </p:cNvPr>
          <p:cNvPicPr/>
          <p:nvPr/>
        </p:nvPicPr>
        <p:blipFill>
          <a:blip r:embed="rId4" cstate="screen">
            <a:extLst>
              <a:ext uri="{28A0092B-C50C-407E-A947-70E740481C1C}">
                <a14:useLocalDpi xmlns:a14="http://schemas.microsoft.com/office/drawing/2010/main"/>
              </a:ext>
            </a:extLst>
          </a:blip>
          <a:stretch/>
        </p:blipFill>
        <p:spPr>
          <a:xfrm>
            <a:off x="9881356" y="2592810"/>
            <a:ext cx="4580687" cy="3628006"/>
          </a:xfrm>
          <a:prstGeom prst="rect">
            <a:avLst/>
          </a:prstGeom>
          <a:ln w="38160">
            <a:noFill/>
            <a:round/>
          </a:ln>
        </p:spPr>
      </p:pic>
      <p:pic>
        <p:nvPicPr>
          <p:cNvPr id="18" name="Picture 17">
            <a:extLst>
              <a:ext uri="{FF2B5EF4-FFF2-40B4-BE49-F238E27FC236}">
                <a16:creationId xmlns:a16="http://schemas.microsoft.com/office/drawing/2014/main" id="{063C1C6A-72C0-4A37-99B7-A19E50A3CFD4}"/>
              </a:ext>
            </a:extLst>
          </p:cNvPr>
          <p:cNvPicPr/>
          <p:nvPr/>
        </p:nvPicPr>
        <p:blipFill>
          <a:blip r:embed="rId5" cstate="screen">
            <a:extLst>
              <a:ext uri="{28A0092B-C50C-407E-A947-70E740481C1C}">
                <a14:useLocalDpi xmlns:a14="http://schemas.microsoft.com/office/drawing/2010/main"/>
              </a:ext>
            </a:extLst>
          </a:blip>
          <a:stretch/>
        </p:blipFill>
        <p:spPr>
          <a:xfrm>
            <a:off x="12514681" y="4608072"/>
            <a:ext cx="3973894" cy="2601538"/>
          </a:xfrm>
          <a:prstGeom prst="rect">
            <a:avLst/>
          </a:prstGeom>
          <a:ln w="72000">
            <a:noFill/>
          </a:ln>
        </p:spPr>
      </p:pic>
      <p:sp>
        <p:nvSpPr>
          <p:cNvPr id="10" name="TextBox 9">
            <a:extLst>
              <a:ext uri="{FF2B5EF4-FFF2-40B4-BE49-F238E27FC236}">
                <a16:creationId xmlns:a16="http://schemas.microsoft.com/office/drawing/2014/main" id="{2B3838FF-3C2E-41E1-9BDE-DDA564168D92}"/>
              </a:ext>
            </a:extLst>
          </p:cNvPr>
          <p:cNvSpPr txBox="1"/>
          <p:nvPr/>
        </p:nvSpPr>
        <p:spPr>
          <a:xfrm>
            <a:off x="13221681" y="4710943"/>
            <a:ext cx="2531552" cy="523220"/>
          </a:xfrm>
          <a:prstGeom prst="rect">
            <a:avLst/>
          </a:prstGeom>
          <a:noFill/>
        </p:spPr>
        <p:txBody>
          <a:bodyPr wrap="square" rtlCol="0">
            <a:spAutoFit/>
          </a:bodyPr>
          <a:lstStyle/>
          <a:p>
            <a:r>
              <a:rPr lang="en-US" sz="2800" dirty="0">
                <a:solidFill>
                  <a:srgbClr val="C57115"/>
                </a:solidFill>
                <a:latin typeface="Helvetica Neue"/>
              </a:rPr>
              <a:t>275.3 </a:t>
            </a:r>
            <a:r>
              <a:rPr lang="en-US" sz="2800" dirty="0" err="1">
                <a:solidFill>
                  <a:srgbClr val="C57115"/>
                </a:solidFill>
                <a:latin typeface="Helvetica Neue"/>
              </a:rPr>
              <a:t>Gy</a:t>
            </a:r>
            <a:endParaRPr lang="en-US" sz="2800" dirty="0">
              <a:solidFill>
                <a:srgbClr val="C57115"/>
              </a:solidFill>
              <a:latin typeface="Helvetica Neue"/>
            </a:endParaRPr>
          </a:p>
        </p:txBody>
      </p:sp>
      <p:sp>
        <p:nvSpPr>
          <p:cNvPr id="20" name="TextBox 19">
            <a:extLst>
              <a:ext uri="{FF2B5EF4-FFF2-40B4-BE49-F238E27FC236}">
                <a16:creationId xmlns:a16="http://schemas.microsoft.com/office/drawing/2014/main" id="{FF15A363-1DA0-4371-8BE0-8C3F65534A47}"/>
              </a:ext>
            </a:extLst>
          </p:cNvPr>
          <p:cNvSpPr txBox="1"/>
          <p:nvPr/>
        </p:nvSpPr>
        <p:spPr>
          <a:xfrm>
            <a:off x="12925337" y="6117543"/>
            <a:ext cx="2531552" cy="523220"/>
          </a:xfrm>
          <a:prstGeom prst="rect">
            <a:avLst/>
          </a:prstGeom>
          <a:noFill/>
        </p:spPr>
        <p:txBody>
          <a:bodyPr wrap="square" rtlCol="0">
            <a:spAutoFit/>
          </a:bodyPr>
          <a:lstStyle/>
          <a:p>
            <a:r>
              <a:rPr lang="en-US" sz="2800" dirty="0">
                <a:solidFill>
                  <a:srgbClr val="5895B8"/>
                </a:solidFill>
                <a:latin typeface="Helvetica Neue"/>
              </a:rPr>
              <a:t>275.0 </a:t>
            </a:r>
            <a:r>
              <a:rPr lang="en-US" sz="2800" dirty="0" err="1">
                <a:solidFill>
                  <a:srgbClr val="5895B8"/>
                </a:solidFill>
                <a:latin typeface="Helvetica Neue"/>
              </a:rPr>
              <a:t>Gy</a:t>
            </a:r>
            <a:endParaRPr lang="en-US" sz="2800" dirty="0">
              <a:solidFill>
                <a:srgbClr val="5895B8"/>
              </a:solidFill>
              <a:latin typeface="Helvetica Neue"/>
            </a:endParaRPr>
          </a:p>
        </p:txBody>
      </p:sp>
      <p:grpSp>
        <p:nvGrpSpPr>
          <p:cNvPr id="2" name="Group 1">
            <a:extLst>
              <a:ext uri="{FF2B5EF4-FFF2-40B4-BE49-F238E27FC236}">
                <a16:creationId xmlns:a16="http://schemas.microsoft.com/office/drawing/2014/main" id="{0D64D554-3511-4F07-B0CD-8125B3F4286B}"/>
              </a:ext>
            </a:extLst>
          </p:cNvPr>
          <p:cNvGrpSpPr/>
          <p:nvPr/>
        </p:nvGrpSpPr>
        <p:grpSpPr>
          <a:xfrm>
            <a:off x="8128000" y="3108188"/>
            <a:ext cx="8398667" cy="2382627"/>
            <a:chOff x="3833971" y="1951965"/>
            <a:chExt cx="9498154" cy="2694542"/>
          </a:xfrm>
        </p:grpSpPr>
        <p:pic>
          <p:nvPicPr>
            <p:cNvPr id="13" name="Picture 12" descr="A group of people&#10;&#10;Description automatically generated">
              <a:extLst>
                <a:ext uri="{FF2B5EF4-FFF2-40B4-BE49-F238E27FC236}">
                  <a16:creationId xmlns:a16="http://schemas.microsoft.com/office/drawing/2014/main" id="{72F2A6EA-B155-4D9B-AE47-6140A253B97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28567" y="1951965"/>
              <a:ext cx="3073643" cy="2694542"/>
            </a:xfrm>
            <a:prstGeom prst="rect">
              <a:avLst/>
            </a:prstGeom>
          </p:spPr>
        </p:pic>
        <p:pic>
          <p:nvPicPr>
            <p:cNvPr id="14" name="Picture 13" descr="A picture containing person, photo, holding, hand&#10;&#10;Description automatically generated">
              <a:extLst>
                <a:ext uri="{FF2B5EF4-FFF2-40B4-BE49-F238E27FC236}">
                  <a16:creationId xmlns:a16="http://schemas.microsoft.com/office/drawing/2014/main" id="{3CBB6A6F-4194-4DFB-B955-E711535FDC2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258482" y="1951965"/>
              <a:ext cx="3073643" cy="2694542"/>
            </a:xfrm>
            <a:prstGeom prst="rect">
              <a:avLst/>
            </a:prstGeom>
          </p:spPr>
        </p:pic>
        <p:pic>
          <p:nvPicPr>
            <p:cNvPr id="17" name="Picture 16" descr="A picture containing indoor, sitting, small, little&#10;&#10;Description automatically generated">
              <a:extLst>
                <a:ext uri="{FF2B5EF4-FFF2-40B4-BE49-F238E27FC236}">
                  <a16:creationId xmlns:a16="http://schemas.microsoft.com/office/drawing/2014/main" id="{D3976258-B5E7-4293-A84E-7178C2BAAD1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833971" y="1951965"/>
              <a:ext cx="3073641" cy="2694541"/>
            </a:xfrm>
            <a:prstGeom prst="rect">
              <a:avLst/>
            </a:prstGeom>
          </p:spPr>
        </p:pic>
      </p:grpSp>
      <p:sp>
        <p:nvSpPr>
          <p:cNvPr id="19" name="TextBox 18">
            <a:extLst>
              <a:ext uri="{FF2B5EF4-FFF2-40B4-BE49-F238E27FC236}">
                <a16:creationId xmlns:a16="http://schemas.microsoft.com/office/drawing/2014/main" id="{70BCC1C8-C672-4970-86A0-48B87A728C36}"/>
              </a:ext>
            </a:extLst>
          </p:cNvPr>
          <p:cNvSpPr txBox="1"/>
          <p:nvPr/>
        </p:nvSpPr>
        <p:spPr>
          <a:xfrm>
            <a:off x="8109904" y="5655878"/>
            <a:ext cx="8264396" cy="954107"/>
          </a:xfrm>
          <a:prstGeom prst="rect">
            <a:avLst/>
          </a:prstGeom>
          <a:noFill/>
        </p:spPr>
        <p:txBody>
          <a:bodyPr wrap="square" rtlCol="0">
            <a:spAutoFit/>
          </a:bodyPr>
          <a:lstStyle/>
          <a:p>
            <a:pPr algn="l" defTabSz="1300460" rtl="0"/>
            <a:r>
              <a:rPr lang="en-US" sz="2800" b="1" kern="1200" dirty="0" err="1">
                <a:solidFill>
                  <a:schemeClr val="accent5"/>
                </a:solidFill>
                <a:latin typeface="Arial" panose="020B0604020202020204" pitchFamily="34" charset="0"/>
                <a:ea typeface="+mn-ea"/>
                <a:cs typeface="Arial" panose="020B0604020202020204" pitchFamily="34" charset="0"/>
              </a:rPr>
              <a:t>gNET</a:t>
            </a:r>
            <a:r>
              <a:rPr lang="en-US" sz="2800" b="1" kern="1200" dirty="0">
                <a:solidFill>
                  <a:schemeClr val="accent5"/>
                </a:solidFill>
                <a:latin typeface="Arial" panose="020B0604020202020204" pitchFamily="34" charset="0"/>
                <a:ea typeface="+mn-ea"/>
                <a:cs typeface="Arial" panose="020B0604020202020204" pitchFamily="34" charset="0"/>
              </a:rPr>
              <a:t> patient: </a:t>
            </a:r>
            <a:r>
              <a:rPr lang="en-US" sz="2800" kern="1200" dirty="0">
                <a:solidFill>
                  <a:schemeClr val="accent5"/>
                </a:solidFill>
                <a:latin typeface="Arial" panose="020B0604020202020204" pitchFamily="34" charset="0"/>
                <a:ea typeface="+mn-ea"/>
                <a:cs typeface="Arial" panose="020B0604020202020204" pitchFamily="34" charset="0"/>
              </a:rPr>
              <a:t>(3.36 </a:t>
            </a:r>
            <a:r>
              <a:rPr lang="en-US" sz="2800" kern="1200" dirty="0" err="1">
                <a:solidFill>
                  <a:schemeClr val="accent5"/>
                </a:solidFill>
                <a:latin typeface="Arial" panose="020B0604020202020204" pitchFamily="34" charset="0"/>
                <a:ea typeface="+mn-ea"/>
                <a:cs typeface="Arial" panose="020B0604020202020204" pitchFamily="34" charset="0"/>
              </a:rPr>
              <a:t>GBq</a:t>
            </a:r>
            <a:r>
              <a:rPr lang="en-US" sz="2800" kern="1200" dirty="0">
                <a:solidFill>
                  <a:schemeClr val="accent5"/>
                </a:solidFill>
                <a:latin typeface="Arial" panose="020B0604020202020204" pitchFamily="34" charset="0"/>
                <a:ea typeface="+mn-ea"/>
                <a:cs typeface="Arial" panose="020B0604020202020204" pitchFamily="34" charset="0"/>
              </a:rPr>
              <a:t> </a:t>
            </a:r>
            <a:r>
              <a:rPr lang="en-US" sz="2800" kern="1200" baseline="30000" dirty="0">
                <a:solidFill>
                  <a:schemeClr val="accent5"/>
                </a:solidFill>
                <a:latin typeface="Arial" panose="020B0604020202020204" pitchFamily="34" charset="0"/>
                <a:ea typeface="+mn-ea"/>
                <a:cs typeface="Arial" panose="020B0604020202020204" pitchFamily="34" charset="0"/>
              </a:rPr>
              <a:t>90</a:t>
            </a:r>
            <a:r>
              <a:rPr lang="en-US" sz="2800" kern="1200" dirty="0">
                <a:solidFill>
                  <a:schemeClr val="accent5"/>
                </a:solidFill>
                <a:latin typeface="Arial" panose="020B0604020202020204" pitchFamily="34" charset="0"/>
                <a:ea typeface="+mn-ea"/>
                <a:cs typeface="Arial" panose="020B0604020202020204" pitchFamily="34" charset="0"/>
              </a:rPr>
              <a:t>Y)</a:t>
            </a:r>
          </a:p>
          <a:p>
            <a:pPr algn="l" defTabSz="1300460" rtl="0"/>
            <a:r>
              <a:rPr lang="en-US" sz="2800" kern="1200" dirty="0">
                <a:solidFill>
                  <a:schemeClr val="accent5"/>
                </a:solidFill>
                <a:latin typeface="Arial" panose="020B0604020202020204" pitchFamily="34" charset="0"/>
                <a:ea typeface="+mn-ea"/>
                <a:cs typeface="Arial" panose="020B0604020202020204" pitchFamily="34" charset="0"/>
              </a:rPr>
              <a:t>30 min scan 5 hours after administration </a:t>
            </a:r>
          </a:p>
        </p:txBody>
      </p:sp>
    </p:spTree>
    <p:extLst>
      <p:ext uri="{BB962C8B-B14F-4D97-AF65-F5344CB8AC3E}">
        <p14:creationId xmlns:p14="http://schemas.microsoft.com/office/powerpoint/2010/main" val="38136373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0" grpId="0"/>
      <p:bldP spid="20" grpId="0"/>
      <p:bldP spid="19" grpId="1"/>
      <p:bldP spid="19" grpId="2"/>
    </p:bldLst>
  </p:timing>
</p:sld>
</file>

<file path=ppt/theme/_rels/theme7.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Microsoft Office 98">
  <a:themeElements>
    <a:clrScheme name="">
      <a:dk1>
        <a:srgbClr val="FAFD00"/>
      </a:dk1>
      <a:lt1>
        <a:srgbClr val="FFFFFF"/>
      </a:lt1>
      <a:dk2>
        <a:srgbClr val="FFFF00"/>
      </a:dk2>
      <a:lt2>
        <a:srgbClr val="919191"/>
      </a:lt2>
      <a:accent1>
        <a:srgbClr val="618FFD"/>
      </a:accent1>
      <a:accent2>
        <a:srgbClr val="00AE00"/>
      </a:accent2>
      <a:accent3>
        <a:srgbClr val="FFFFFF"/>
      </a:accent3>
      <a:accent4>
        <a:srgbClr val="D6D800"/>
      </a:accent4>
      <a:accent5>
        <a:srgbClr val="B7C6FE"/>
      </a:accent5>
      <a:accent6>
        <a:srgbClr val="009D00"/>
      </a:accent6>
      <a:hlink>
        <a:srgbClr val="FC0128"/>
      </a:hlink>
      <a:folHlink>
        <a:srgbClr val="CECECE"/>
      </a:folHlink>
    </a:clrScheme>
    <a:fontScheme name="Microsoft Office 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C1CEFF"/>
            </a:solidFill>
            <a:effectLst/>
            <a:latin typeface="Times"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C1CEFF"/>
            </a:solidFill>
            <a:effectLst/>
            <a:latin typeface="Times" charset="0"/>
          </a:defRPr>
        </a:defPPr>
      </a:lstStyle>
    </a:lnDef>
    <a:txDef>
      <a:spPr>
        <a:noFill/>
      </a:spPr>
      <a:bodyPr wrap="square" rtlCol="0">
        <a:spAutoFit/>
      </a:bodyPr>
      <a:lstStyle>
        <a:defPPr algn="just">
          <a:defRPr sz="1400" dirty="0" smtClean="0">
            <a:solidFill>
              <a:schemeClr val="accent5"/>
            </a:solidFill>
            <a:latin typeface="Helvetica Neue"/>
          </a:defRPr>
        </a:defPPr>
      </a:lstStyle>
    </a:txDef>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icrosoft Office 98">
  <a:themeElements>
    <a:clrScheme name="">
      <a:dk1>
        <a:srgbClr val="FAFD00"/>
      </a:dk1>
      <a:lt1>
        <a:srgbClr val="FFFFFF"/>
      </a:lt1>
      <a:dk2>
        <a:srgbClr val="FFFF00"/>
      </a:dk2>
      <a:lt2>
        <a:srgbClr val="919191"/>
      </a:lt2>
      <a:accent1>
        <a:srgbClr val="618FFD"/>
      </a:accent1>
      <a:accent2>
        <a:srgbClr val="00AE00"/>
      </a:accent2>
      <a:accent3>
        <a:srgbClr val="FFFFFF"/>
      </a:accent3>
      <a:accent4>
        <a:srgbClr val="D6D800"/>
      </a:accent4>
      <a:accent5>
        <a:srgbClr val="B7C6FE"/>
      </a:accent5>
      <a:accent6>
        <a:srgbClr val="009D00"/>
      </a:accent6>
      <a:hlink>
        <a:srgbClr val="FC0128"/>
      </a:hlink>
      <a:folHlink>
        <a:srgbClr val="CECECE"/>
      </a:folHlink>
    </a:clrScheme>
    <a:fontScheme name="Microsoft Office 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C1CEFF"/>
            </a:solidFill>
            <a:effectLst/>
            <a:latin typeface="Times"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C1CEFF"/>
            </a:solidFill>
            <a:effectLst/>
            <a:latin typeface="Times" charset="0"/>
          </a:defRPr>
        </a:defPPr>
      </a:lstStyle>
    </a:lnDef>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icrosoft Office 98">
  <a:themeElements>
    <a:clrScheme name="">
      <a:dk1>
        <a:srgbClr val="FAFD00"/>
      </a:dk1>
      <a:lt1>
        <a:srgbClr val="FFFFFF"/>
      </a:lt1>
      <a:dk2>
        <a:srgbClr val="FFFF00"/>
      </a:dk2>
      <a:lt2>
        <a:srgbClr val="919191"/>
      </a:lt2>
      <a:accent1>
        <a:srgbClr val="618FFD"/>
      </a:accent1>
      <a:accent2>
        <a:srgbClr val="00AE00"/>
      </a:accent2>
      <a:accent3>
        <a:srgbClr val="FFFFFF"/>
      </a:accent3>
      <a:accent4>
        <a:srgbClr val="D6D800"/>
      </a:accent4>
      <a:accent5>
        <a:srgbClr val="B7C6FE"/>
      </a:accent5>
      <a:accent6>
        <a:srgbClr val="009D00"/>
      </a:accent6>
      <a:hlink>
        <a:srgbClr val="FC0128"/>
      </a:hlink>
      <a:folHlink>
        <a:srgbClr val="CECECE"/>
      </a:folHlink>
    </a:clrScheme>
    <a:fontScheme name="Microsoft Office 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C1CEFF"/>
            </a:solidFill>
            <a:effectLst/>
            <a:latin typeface="Times"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C1CEFF"/>
            </a:solidFill>
            <a:effectLst/>
            <a:latin typeface="Times" charset="0"/>
          </a:defRPr>
        </a:defPPr>
      </a:lstStyle>
    </a:lnDef>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icrosoft Office 98">
  <a:themeElements>
    <a:clrScheme name="">
      <a:dk1>
        <a:srgbClr val="FAFD00"/>
      </a:dk1>
      <a:lt1>
        <a:srgbClr val="FFFFFF"/>
      </a:lt1>
      <a:dk2>
        <a:srgbClr val="FFFF00"/>
      </a:dk2>
      <a:lt2>
        <a:srgbClr val="919191"/>
      </a:lt2>
      <a:accent1>
        <a:srgbClr val="618FFD"/>
      </a:accent1>
      <a:accent2>
        <a:srgbClr val="00AE00"/>
      </a:accent2>
      <a:accent3>
        <a:srgbClr val="FFFFFF"/>
      </a:accent3>
      <a:accent4>
        <a:srgbClr val="D6D800"/>
      </a:accent4>
      <a:accent5>
        <a:srgbClr val="B7C6FE"/>
      </a:accent5>
      <a:accent6>
        <a:srgbClr val="009D00"/>
      </a:accent6>
      <a:hlink>
        <a:srgbClr val="FC0128"/>
      </a:hlink>
      <a:folHlink>
        <a:srgbClr val="CECECE"/>
      </a:folHlink>
    </a:clrScheme>
    <a:fontScheme name="Microsoft Office 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C1CEFF"/>
            </a:solidFill>
            <a:effectLst/>
            <a:latin typeface="Times"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C1CEFF"/>
            </a:solidFill>
            <a:effectLst/>
            <a:latin typeface="Times" charset="0"/>
          </a:defRPr>
        </a:defPPr>
      </a:lstStyle>
    </a:lnDef>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icrosoft Office 98">
  <a:themeElements>
    <a:clrScheme name="">
      <a:dk1>
        <a:srgbClr val="FAFD00"/>
      </a:dk1>
      <a:lt1>
        <a:srgbClr val="FFFFFF"/>
      </a:lt1>
      <a:dk2>
        <a:srgbClr val="FFFF00"/>
      </a:dk2>
      <a:lt2>
        <a:srgbClr val="919191"/>
      </a:lt2>
      <a:accent1>
        <a:srgbClr val="618FFD"/>
      </a:accent1>
      <a:accent2>
        <a:srgbClr val="00AE00"/>
      </a:accent2>
      <a:accent3>
        <a:srgbClr val="FFFFFF"/>
      </a:accent3>
      <a:accent4>
        <a:srgbClr val="D6D800"/>
      </a:accent4>
      <a:accent5>
        <a:srgbClr val="B7C6FE"/>
      </a:accent5>
      <a:accent6>
        <a:srgbClr val="009D00"/>
      </a:accent6>
      <a:hlink>
        <a:srgbClr val="FC0128"/>
      </a:hlink>
      <a:folHlink>
        <a:srgbClr val="CECECE"/>
      </a:folHlink>
    </a:clrScheme>
    <a:fontScheme name="Microsoft Office 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C1CEFF"/>
            </a:solidFill>
            <a:effectLst/>
            <a:latin typeface="Times"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C1CEFF"/>
            </a:solidFill>
            <a:effectLst/>
            <a:latin typeface="Times" charset="0"/>
          </a:defRPr>
        </a:defPPr>
      </a:lstStyle>
    </a:lnDef>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icrosoft Office 98">
  <a:themeElements>
    <a:clrScheme name="">
      <a:dk1>
        <a:srgbClr val="FAFD00"/>
      </a:dk1>
      <a:lt1>
        <a:srgbClr val="FFFFFF"/>
      </a:lt1>
      <a:dk2>
        <a:srgbClr val="FFFF00"/>
      </a:dk2>
      <a:lt2>
        <a:srgbClr val="919191"/>
      </a:lt2>
      <a:accent1>
        <a:srgbClr val="618FFD"/>
      </a:accent1>
      <a:accent2>
        <a:srgbClr val="00AE00"/>
      </a:accent2>
      <a:accent3>
        <a:srgbClr val="FFFFFF"/>
      </a:accent3>
      <a:accent4>
        <a:srgbClr val="D6D800"/>
      </a:accent4>
      <a:accent5>
        <a:srgbClr val="B7C6FE"/>
      </a:accent5>
      <a:accent6>
        <a:srgbClr val="009D00"/>
      </a:accent6>
      <a:hlink>
        <a:srgbClr val="FC0128"/>
      </a:hlink>
      <a:folHlink>
        <a:srgbClr val="CECECE"/>
      </a:folHlink>
    </a:clrScheme>
    <a:fontScheme name="Microsoft Office 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C1CEFF"/>
            </a:solidFill>
            <a:effectLst/>
            <a:latin typeface="Times"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C1CEFF"/>
            </a:solidFill>
            <a:effectLst/>
            <a:latin typeface="Times" charset="0"/>
          </a:defRPr>
        </a:defPPr>
      </a:lstStyle>
    </a:lnDef>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utura"/>
        <a:ea typeface="Futura"/>
        <a:cs typeface="Futura"/>
      </a:majorFont>
      <a:minorFont>
        <a:latin typeface="Futura"/>
        <a:ea typeface="Futura"/>
        <a:cs typeface="Futu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139295</TotalTime>
  <Words>2649</Words>
  <Application>Microsoft Office PowerPoint</Application>
  <PresentationFormat>Custom</PresentationFormat>
  <Paragraphs>356</Paragraphs>
  <Slides>20</Slides>
  <Notes>19</Notes>
  <HiddenSlides>0</HiddenSlides>
  <MMClips>2</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20</vt:i4>
      </vt:variant>
    </vt:vector>
  </HeadingPairs>
  <TitlesOfParts>
    <vt:vector size="43" baseType="lpstr">
      <vt:lpstr>MS Mincho</vt:lpstr>
      <vt:lpstr>Arial</vt:lpstr>
      <vt:lpstr>Calibri</vt:lpstr>
      <vt:lpstr>Cambria Math</vt:lpstr>
      <vt:lpstr>CMMI12</vt:lpstr>
      <vt:lpstr>CMR12</vt:lpstr>
      <vt:lpstr>CMR8</vt:lpstr>
      <vt:lpstr>CMSY10</vt:lpstr>
      <vt:lpstr>Futura</vt:lpstr>
      <vt:lpstr>Helvetica Light</vt:lpstr>
      <vt:lpstr>Helvetica Neue</vt:lpstr>
      <vt:lpstr>Helvetica Neue Light</vt:lpstr>
      <vt:lpstr>Segoe UI</vt:lpstr>
      <vt:lpstr>Symbol</vt:lpstr>
      <vt:lpstr>Times</vt:lpstr>
      <vt:lpstr>Times New Roman</vt:lpstr>
      <vt:lpstr>Wingdings</vt:lpstr>
      <vt:lpstr>Microsoft Office 98</vt:lpstr>
      <vt:lpstr>Microsoft Office 98</vt:lpstr>
      <vt:lpstr>Microsoft Office 98</vt:lpstr>
      <vt:lpstr>Microsoft Office 98</vt:lpstr>
      <vt:lpstr>Microsoft Office 98</vt:lpstr>
      <vt:lpstr>Microsoft Office 98</vt:lpstr>
      <vt:lpstr>DOE/NIH workshop: Advancing Medical Care through Discovery in the Physical Sciences 2023</vt:lpstr>
      <vt:lpstr>Outline </vt:lpstr>
      <vt:lpstr>Radiopharmaceutical Therapy: Definitions</vt:lpstr>
      <vt:lpstr>RPT and Targeting </vt:lpstr>
      <vt:lpstr>Radionuclide Therapy emitters</vt:lpstr>
      <vt:lpstr>Quantitative nuclear imaging and dosimetry for radiotheranostics</vt:lpstr>
      <vt:lpstr>Dosimetry improves patient outcome:  Y-90 DOSISPHERE-01 trial and TARGET Study</vt:lpstr>
      <vt:lpstr>Image-based dosimetry</vt:lpstr>
      <vt:lpstr>Post –treatment 90Y Imaging with Total-body PET</vt:lpstr>
      <vt:lpstr>Challenge: dose heterogeneity in liver 90Y radioembolization</vt:lpstr>
      <vt:lpstr>Looking forward: How can we improve image-based dosimetry?</vt:lpstr>
      <vt:lpstr>High resolution imaging for multiscale dosimetry</vt:lpstr>
      <vt:lpstr>High-sensitivity and fast imaging for dosimetry</vt:lpstr>
      <vt:lpstr>High-sensitivity SPECT</vt:lpstr>
      <vt:lpstr>Targeted Alpha therapy imaging (Ac-225)</vt:lpstr>
      <vt:lpstr>Imaging for dosimetry: how many time points are needed? </vt:lpstr>
      <vt:lpstr>At-home dosimetry: Remote radiation tracking</vt:lpstr>
      <vt:lpstr>Novel detectors</vt:lpstr>
      <vt:lpstr>Conclusions</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UCD measurement (9/28/2015) Revised</dc:title>
  <dc:creator>Emilie</dc:creator>
  <cp:lastModifiedBy>Stephanie Tysor</cp:lastModifiedBy>
  <cp:revision>1371</cp:revision>
  <dcterms:modified xsi:type="dcterms:W3CDTF">2023-03-16T15:02:06Z</dcterms:modified>
</cp:coreProperties>
</file>