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E4E0C8_57844A7C.xml" ContentType="application/vnd.ms-powerpoint.comments+xml"/>
  <Override PartName="/ppt/comments/modernComment_7FE4E1FD_569157BA.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833" r:id="rId5"/>
    <p:sldMasterId id="2147484175" r:id="rId6"/>
    <p:sldMasterId id="2147484251" r:id="rId7"/>
    <p:sldMasterId id="2147484271" r:id="rId8"/>
    <p:sldMasterId id="2147484311" r:id="rId9"/>
  </p:sldMasterIdLst>
  <p:notesMasterIdLst>
    <p:notesMasterId r:id="rId22"/>
  </p:notesMasterIdLst>
  <p:handoutMasterIdLst>
    <p:handoutMasterId r:id="rId23"/>
  </p:handoutMasterIdLst>
  <p:sldIdLst>
    <p:sldId id="2145706184" r:id="rId10"/>
    <p:sldId id="2145706490" r:id="rId11"/>
    <p:sldId id="2134959490" r:id="rId12"/>
    <p:sldId id="2145706496" r:id="rId13"/>
    <p:sldId id="2145706083" r:id="rId14"/>
    <p:sldId id="2134959464" r:id="rId15"/>
    <p:sldId id="2145706323" r:id="rId16"/>
    <p:sldId id="2145706345" r:id="rId17"/>
    <p:sldId id="2145706085" r:id="rId18"/>
    <p:sldId id="2145706493" r:id="rId19"/>
    <p:sldId id="2145706463" r:id="rId20"/>
    <p:sldId id="2145706353" r:id="rId21"/>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10.03.22 AACI-CCAF Annual Meeting (Lowy)" id="{C0EBEFAC-2552-ED40-AF6B-898C6DB7E836}">
          <p14:sldIdLst>
            <p14:sldId id="2145706184"/>
            <p14:sldId id="2145706490"/>
            <p14:sldId id="2134959490"/>
            <p14:sldId id="2145706496"/>
            <p14:sldId id="2145706083"/>
            <p14:sldId id="2134959464"/>
            <p14:sldId id="2145706323"/>
            <p14:sldId id="2145706345"/>
            <p14:sldId id="2145706085"/>
            <p14:sldId id="2145706493"/>
            <p14:sldId id="2145706463"/>
            <p14:sldId id="214570635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D84726-8035-397F-1352-A28EB2D983F8}" name="Colmery, Ben (NIH/NCI) [C]" initials="C[" userId="S::colmerybh@nih.gov::1beb2712-8245-4c4f-96a2-7eb28d489fb2" providerId="AD"/>
  <p188:author id="{E6AE0547-85B9-716D-0DB4-0E7CE1BFC86D}" name="Pak, Esther (NIH/NCI) [C]" initials="PE([" userId="S::paksh@nih.gov::923af01f-5a7d-4344-9c6f-8e94dfbc3068" providerId="AD"/>
  <p188:author id="{5D622693-D955-FD8E-2F05-78B1DC4BA65D}" name="Marciel, Kelli (NIH/NCI) [E]" initials="MK([" userId="S::marcielk@nih.gov::173905b7-c395-411d-8c96-4e0f3d1db8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ma, Lakshmi (NIH/NCI) [E]" initials="GL([" lastIdx="4" clrIdx="0">
    <p:extLst>
      <p:ext uri="{19B8F6BF-5375-455C-9EA6-DF929625EA0E}">
        <p15:presenceInfo xmlns:p15="http://schemas.microsoft.com/office/powerpoint/2012/main" userId="S::lgrama@nih.gov::617a517e-d3d3-4968-817e-0cfcb78f387f" providerId="AD"/>
      </p:ext>
    </p:extLst>
  </p:cmAuthor>
  <p:cmAuthor id="2" name="Garrett, Peter (NIH/NCI) [E]" initials="GP([" lastIdx="21" clrIdx="1">
    <p:extLst>
      <p:ext uri="{19B8F6BF-5375-455C-9EA6-DF929625EA0E}">
        <p15:presenceInfo xmlns:p15="http://schemas.microsoft.com/office/powerpoint/2012/main" userId="S::garrettp@nih.gov::b715ebed-4cf4-4a51-823a-c0e7e507b040" providerId="AD"/>
      </p:ext>
    </p:extLst>
  </p:cmAuthor>
  <p:cmAuthor id="3" name="Brian Mullen" initials="BM" lastIdx="2" clrIdx="2">
    <p:extLst>
      <p:ext uri="{19B8F6BF-5375-455C-9EA6-DF929625EA0E}">
        <p15:presenceInfo xmlns:p15="http://schemas.microsoft.com/office/powerpoint/2012/main" userId="Brian Mullen" providerId="None"/>
      </p:ext>
    </p:extLst>
  </p:cmAuthor>
  <p:cmAuthor id="4" name="Thorp, Jennifer (NIH/NCI) [C]" initials="TJ([" lastIdx="10" clrIdx="3">
    <p:extLst>
      <p:ext uri="{19B8F6BF-5375-455C-9EA6-DF929625EA0E}">
        <p15:presenceInfo xmlns:p15="http://schemas.microsoft.com/office/powerpoint/2012/main" userId="S::thorpja@nih.gov::3557e1fa-9a43-4a44-9d29-48e5a031d7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8E8F"/>
    <a:srgbClr val="139FBE"/>
    <a:srgbClr val="F4F4F4"/>
    <a:srgbClr val="04829B"/>
    <a:srgbClr val="83368C"/>
    <a:srgbClr val="3269E8"/>
    <a:srgbClr val="449497"/>
    <a:srgbClr val="004882"/>
    <a:srgbClr val="15A0BF"/>
    <a:srgbClr val="0044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282"/>
    <p:restoredTop sz="88407"/>
  </p:normalViewPr>
  <p:slideViewPr>
    <p:cSldViewPr snapToGrid="0">
      <p:cViewPr varScale="1">
        <p:scale>
          <a:sx n="128" d="100"/>
          <a:sy n="128" d="100"/>
        </p:scale>
        <p:origin x="664" y="168"/>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304800" cy="304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theme" Target="theme/theme1.xml"/></Relationships>
</file>

<file path=ppt/comments/modernComment_7FE4E0C8_57844A7C.xml><?xml version="1.0" encoding="utf-8"?>
<p188:cmLst xmlns:a="http://schemas.openxmlformats.org/drawingml/2006/main" xmlns:r="http://schemas.openxmlformats.org/officeDocument/2006/relationships" xmlns:p188="http://schemas.microsoft.com/office/powerpoint/2018/8/main">
  <p188:cm id="{B01905CD-6F9E-9C48-B8BB-4134564B93BD}" authorId="{E6AE0547-85B9-716D-0DB4-0E7CE1BFC86D}" created="2022-09-27T16:07:05.375">
    <pc:sldMkLst xmlns:pc="http://schemas.microsoft.com/office/powerpoint/2013/main/command">
      <pc:docMk/>
      <pc:sldMk cId="1468287612" sldId="2145706184"/>
    </pc:sldMkLst>
    <p188:txBody>
      <a:bodyPr/>
      <a:lstStyle/>
      <a:p>
        <a:r>
          <a:rPr lang="en-US"/>
          <a:t>Live, 9-10am CT (10-11am ET). Hybrid (DL live in person in Kansas City). 
Goal: Speak for 45 min, have discussion for 15 min.
Talk is right after Dr. Caryn Lerman (President’s address). Right before “Leveraging Patient Engagement to Improve Clinical Trials” (panel)</a:t>
        </a:r>
      </a:p>
    </p188:txBody>
  </p188:cm>
</p188:cmLst>
</file>

<file path=ppt/comments/modernComment_7FE4E1FD_569157BA.xml><?xml version="1.0" encoding="utf-8"?>
<p188:cmLst xmlns:a="http://schemas.openxmlformats.org/drawingml/2006/main" xmlns:r="http://schemas.openxmlformats.org/officeDocument/2006/relationships" xmlns:p188="http://schemas.microsoft.com/office/powerpoint/2018/8/main">
  <p188:cm id="{5CD20D80-69F0-B344-A638-1B6B247003A9}" authorId="{E6AE0547-85B9-716D-0DB4-0E7CE1BFC86D}" created="2023-03-15T19:01:32.133">
    <ac:deMkLst xmlns:ac="http://schemas.microsoft.com/office/drawing/2013/main/command">
      <pc:docMk xmlns:pc="http://schemas.microsoft.com/office/powerpoint/2013/main/command"/>
      <pc:sldMk xmlns:pc="http://schemas.microsoft.com/office/powerpoint/2013/main/command" cId="1452365754" sldId="2145706493"/>
      <ac:spMk id="18" creationId="{EAD99218-19DA-6B1D-B288-BBC30085852F}"/>
    </ac:deMkLst>
    <p188:txBody>
      <a:bodyPr/>
      <a:lstStyle/>
      <a:p>
        <a:r>
          <a:rPr lang="en-US"/>
          <a:t>SPL slide said 1.4B in mandatory funding for FY25/26 - but CJ says $1.45B per year, total $2.9B for both years (this slide has latter).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99F3A4-7CE6-7D4B-82F4-AAB0A89D24A0}" type="datetimeFigureOut">
              <a:rPr lang="en-US" smtClean="0"/>
              <a:t>3/16/2023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93AD1B-1BAA-D548-ACF0-7463C0C7D0E7}" type="slidenum">
              <a:rPr lang="en-US" smtClean="0"/>
              <a:t>‹#›</a:t>
            </a:fld>
            <a:endParaRPr lang="en-US"/>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03C395-96D9-3549-B668-03A5D401BEEB}" type="datetimeFigureOut">
              <a:rPr lang="en-US" smtClean="0"/>
              <a:t>3/16/2023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459DD9-C07A-0F4A-BE38-5AFB42BB2A68}" type="slidenum">
              <a:rPr lang="en-US" smtClean="0"/>
              <a:t>‹#›</a:t>
            </a:fld>
            <a:endParaRPr lang="en-US"/>
          </a:p>
        </p:txBody>
      </p:sp>
    </p:spTree>
    <p:extLst>
      <p:ext uri="{BB962C8B-B14F-4D97-AF65-F5344CB8AC3E}">
        <p14:creationId xmlns:p14="http://schemas.microsoft.com/office/powerpoint/2010/main" val="21610538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i="0" dirty="0"/>
              <a:t>Association of American Cancer Institutes (AACI) and Cancer Center Administrators Forum (CCAF) Annual Meeting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6128ECA-BE98-45E3-AEDA-0112A6508F7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84571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Refer audience to </a:t>
            </a:r>
            <a:r>
              <a:rPr lang="en-US" err="1"/>
              <a:t>cancer.gov</a:t>
            </a:r>
            <a:r>
              <a:rPr lang="en-US"/>
              <a:t>/moonshot – which has more details about the three programs.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1459DD9-C07A-0F4A-BE38-5AFB42BB2A6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8287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92FA1-7F2A-489D-BE22-5A1D69846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75748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1459DD9-C07A-0F4A-BE38-5AFB42BB2A6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335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356E450-6A83-4E54-8A06-BB0257FBEE7F}" type="slidenum">
              <a:rPr lang="en-US" smtClean="0"/>
              <a:t>3</a:t>
            </a:fld>
            <a:endParaRPr lang="en-US"/>
          </a:p>
        </p:txBody>
      </p:sp>
    </p:spTree>
    <p:extLst>
      <p:ext uri="{BB962C8B-B14F-4D97-AF65-F5344CB8AC3E}">
        <p14:creationId xmlns:p14="http://schemas.microsoft.com/office/powerpoint/2010/main" val="72127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6E450-6A83-4E54-8A06-BB0257FBEE7F}" type="slidenum">
              <a:rPr lang="en-US" smtClean="0"/>
              <a:t>4</a:t>
            </a:fld>
            <a:endParaRPr lang="en-US"/>
          </a:p>
        </p:txBody>
      </p:sp>
    </p:spTree>
    <p:extLst>
      <p:ext uri="{BB962C8B-B14F-4D97-AF65-F5344CB8AC3E}">
        <p14:creationId xmlns:p14="http://schemas.microsoft.com/office/powerpoint/2010/main" val="317267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76AAE2-3D0D-4E40-9FA6-479CC2DB6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1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1459DD9-C07A-0F4A-BE38-5AFB42BB2A6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44349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28ECA-BE98-45E3-AEDA-0112A6508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8579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Arial" panose="020B0604020202020204" pitchFamily="34" charset="0"/>
              <a:buChar char="•"/>
            </a:pPr>
            <a:endParaRPr lang="en-US"/>
          </a:p>
          <a:p>
            <a:pPr marL="232943" indent="-232943">
              <a:buFont typeface="Arial" panose="020B0604020202020204" pitchFamily="34" charset="0"/>
              <a:buChar char="•"/>
            </a:pPr>
            <a:endParaRPr lang="en-US"/>
          </a:p>
          <a:p>
            <a:pPr marL="232943" marR="0" lvl="0" indent="-23294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Vanderbilt Medicine Grand Rounds 11.19.20 </a:t>
            </a:r>
          </a:p>
          <a:p>
            <a:pPr marL="232943" indent="-232943">
              <a:buFont typeface="Arial" panose="020B0604020202020204" pitchFamily="34" charset="0"/>
              <a:buChar char="•"/>
            </a:pPr>
            <a:br>
              <a:rPr lang="en-US"/>
            </a:br>
            <a:r>
              <a:rPr lang="en-US"/>
              <a:t>The 21st Century Cures Act authorized $1.8 billion in funding for the Cancer Moonshot initiative over 7 years.  </a:t>
            </a:r>
          </a:p>
          <a:p>
            <a:pPr marL="232943" indent="-232943">
              <a:buFont typeface="Arial" panose="020B0604020202020204" pitchFamily="34" charset="0"/>
              <a:buChar char="•"/>
            </a:pPr>
            <a:r>
              <a:rPr lang="en-US"/>
              <a:t>Funding peaks in FY 2019 and declines by more than half in FY 2020. </a:t>
            </a:r>
          </a:p>
          <a:p>
            <a:pPr marL="232943" indent="-232943">
              <a:buFont typeface="Arial" panose="020B0604020202020204" pitchFamily="34" charset="0"/>
              <a:buChar char="•"/>
            </a:pPr>
            <a:endParaRPr lang="en-US"/>
          </a:p>
          <a:p>
            <a:pPr lvl="0" fontAlgn="base"/>
            <a:r>
              <a:rPr lang="en-US" sz="1200" kern="1200">
                <a:solidFill>
                  <a:schemeClr val="tx1"/>
                </a:solidFill>
                <a:effectLst/>
                <a:latin typeface="+mn-lt"/>
                <a:ea typeface="+mn-ea"/>
                <a:cs typeface="+mn-cs"/>
              </a:rPr>
              <a:t>Regarding the orange bars on the previous graph, here is what that Cancer Moonshot funding pattern looks like through FY 2023. As you can see, the first few years were intentionally higher as new programs were developed and stood up – and those projects are now well underway. </a:t>
            </a:r>
          </a:p>
          <a:p>
            <a:pPr lvl="0" fontAlgn="base"/>
            <a:r>
              <a:rPr lang="en-US" sz="1200" kern="1200">
                <a:solidFill>
                  <a:schemeClr val="tx1"/>
                </a:solidFill>
                <a:effectLst/>
                <a:latin typeface="+mn-lt"/>
                <a:ea typeface="+mn-ea"/>
                <a:cs typeface="+mn-cs"/>
              </a:rPr>
              <a:t>In fact, as we approach a mid-point for many of the Cancer Moonshot initiatives</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490F271-191F-4152-81EE-74BCC66A72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449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1F858D-288D-E34A-8BA2-AE2EF502F396}" type="slidenum">
              <a:rPr lang="en-US" smtClean="0"/>
              <a:t>10</a:t>
            </a:fld>
            <a:endParaRPr lang="en-US"/>
          </a:p>
        </p:txBody>
      </p:sp>
    </p:spTree>
    <p:extLst>
      <p:ext uri="{BB962C8B-B14F-4D97-AF65-F5344CB8AC3E}">
        <p14:creationId xmlns:p14="http://schemas.microsoft.com/office/powerpoint/2010/main" val="609538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5327A-5F07-554A-B1DA-6B96A85F51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63754"/>
            <a:ext cx="3972229" cy="2416098"/>
          </a:xfrm>
          <a:prstGeom prst="rect">
            <a:avLst/>
          </a:prstGeom>
        </p:spPr>
      </p:pic>
      <p:sp>
        <p:nvSpPr>
          <p:cNvPr id="10" name="Title 1"/>
          <p:cNvSpPr>
            <a:spLocks noGrp="1"/>
          </p:cNvSpPr>
          <p:nvPr>
            <p:ph type="ctrTitle" hasCustomPrompt="1"/>
          </p:nvPr>
        </p:nvSpPr>
        <p:spPr>
          <a:xfrm>
            <a:off x="3972229" y="1237452"/>
            <a:ext cx="4485970" cy="1370882"/>
          </a:xfrm>
        </p:spPr>
        <p:txBody>
          <a:bodyPr lIns="0" tIns="0" rIns="0" bIns="0" anchor="b">
            <a:noAutofit/>
          </a:bodyPr>
          <a:lstStyle>
            <a:lvl1pPr algn="r">
              <a:defRPr sz="3200" b="1" i="0">
                <a:solidFill>
                  <a:srgbClr val="6D3A77"/>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3972229" y="2674620"/>
            <a:ext cx="4485970" cy="514782"/>
          </a:xfrm>
        </p:spPr>
        <p:txBody>
          <a:bodyPr lIns="0" tIns="0" rIns="0" bIns="0" anchor="t">
            <a:noAutofit/>
          </a:bodyPr>
          <a:lstStyle>
            <a:lvl1pPr marL="0" indent="0" algn="r">
              <a:buNone/>
              <a:defRPr sz="1400" b="0" i="1" spc="100">
                <a:solidFill>
                  <a:schemeClr val="tx1">
                    <a:lumMod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 </a:t>
            </a:r>
          </a:p>
        </p:txBody>
      </p:sp>
      <p:sp>
        <p:nvSpPr>
          <p:cNvPr id="8" name="Date Placeholder 3"/>
          <p:cNvSpPr>
            <a:spLocks noGrp="1"/>
          </p:cNvSpPr>
          <p:nvPr>
            <p:ph type="dt" sz="half" idx="2"/>
          </p:nvPr>
        </p:nvSpPr>
        <p:spPr>
          <a:xfrm>
            <a:off x="6400800" y="4297680"/>
            <a:ext cx="2286000" cy="356616"/>
          </a:xfrm>
          <a:prstGeom prst="rect">
            <a:avLst/>
          </a:prstGeom>
        </p:spPr>
        <p:txBody>
          <a:bodyPr vert="horz" lIns="0" tIns="0" rIns="0" bIns="0" rtlCol="0" anchor="ctr"/>
          <a:lstStyle>
            <a:lvl1pPr algn="r" fontAlgn="auto">
              <a:spcBef>
                <a:spcPts val="0"/>
              </a:spcBef>
              <a:spcAft>
                <a:spcPts val="0"/>
              </a:spcAft>
              <a:defRPr lang="en-US" sz="1200" smtClean="0">
                <a:solidFill>
                  <a:srgbClr val="1F5589"/>
                </a:solidFill>
              </a:defRPr>
            </a:lvl1pPr>
          </a:lstStyle>
          <a:p>
            <a:pPr>
              <a:defRPr/>
            </a:pPr>
            <a:endParaRPr lang="en-US"/>
          </a:p>
        </p:txBody>
      </p:sp>
      <p:pic>
        <p:nvPicPr>
          <p:cNvPr id="13" name="Picture 12">
            <a:extLst>
              <a:ext uri="{FF2B5EF4-FFF2-40B4-BE49-F238E27FC236}">
                <a16:creationId xmlns:a16="http://schemas.microsoft.com/office/drawing/2014/main" id="{17D2F65C-2702-344F-884B-C1F63F5C6D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476" y="1628488"/>
            <a:ext cx="3316746" cy="1939074"/>
          </a:xfrm>
          <a:prstGeom prst="rect">
            <a:avLst/>
          </a:prstGeom>
        </p:spPr>
      </p:pic>
      <p:pic>
        <p:nvPicPr>
          <p:cNvPr id="16" name="Picture 15">
            <a:extLst>
              <a:ext uri="{FF2B5EF4-FFF2-40B4-BE49-F238E27FC236}">
                <a16:creationId xmlns:a16="http://schemas.microsoft.com/office/drawing/2014/main" id="{66B272C5-AD46-F74D-B42C-190821617F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8392" y="601650"/>
            <a:ext cx="3206546" cy="254696"/>
          </a:xfrm>
          <a:prstGeom prst="rect">
            <a:avLst/>
          </a:prstGeom>
        </p:spPr>
      </p:pic>
    </p:spTree>
    <p:extLst>
      <p:ext uri="{BB962C8B-B14F-4D97-AF65-F5344CB8AC3E}">
        <p14:creationId xmlns:p14="http://schemas.microsoft.com/office/powerpoint/2010/main" val="247467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06EB7E-1387-4B4C-AA93-46C92726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6" name="Content Placeholder 2"/>
          <p:cNvSpPr>
            <a:spLocks noGrp="1"/>
          </p:cNvSpPr>
          <p:nvPr>
            <p:ph sz="quarter" idx="11"/>
          </p:nvPr>
        </p:nvSpPr>
        <p:spPr>
          <a:xfrm>
            <a:off x="493776" y="1069975"/>
            <a:ext cx="4108387" cy="342768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762055" y="1069975"/>
            <a:ext cx="3897313" cy="3427684"/>
          </a:xfrm>
        </p:spPr>
        <p:txBody>
          <a:bodyPr anchor="ctr"/>
          <a:lstStyle>
            <a:lvl1pPr marL="0" indent="0" algn="ctr">
              <a:buFontTx/>
              <a:buNone/>
              <a:defRPr/>
            </a:lvl1pPr>
          </a:lstStyle>
          <a:p>
            <a:pPr lvl="0"/>
            <a:r>
              <a:rPr lang="en-US"/>
              <a:t>Click to edit Master text styles</a:t>
            </a:r>
          </a:p>
        </p:txBody>
      </p:sp>
      <p:sp>
        <p:nvSpPr>
          <p:cNvPr id="9" name="Title 1">
            <a:extLst>
              <a:ext uri="{FF2B5EF4-FFF2-40B4-BE49-F238E27FC236}">
                <a16:creationId xmlns:a16="http://schemas.microsoft.com/office/drawing/2014/main" id="{177F393A-318E-8446-9BC6-E4D14002B81B}"/>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
        <p:nvSpPr>
          <p:cNvPr id="10" name="Text Box 14">
            <a:extLst>
              <a:ext uri="{FF2B5EF4-FFF2-40B4-BE49-F238E27FC236}">
                <a16:creationId xmlns:a16="http://schemas.microsoft.com/office/drawing/2014/main" id="{42BFF255-E0C4-914A-9C4E-76552FA6EED5}"/>
              </a:ext>
            </a:extLst>
          </p:cNvPr>
          <p:cNvSpPr txBox="1">
            <a:spLocks noChangeArrowheads="1"/>
          </p:cNvSpPr>
          <p:nvPr userDrawn="1"/>
        </p:nvSpPr>
        <p:spPr bwMode="auto">
          <a:xfrm>
            <a:off x="8721454" y="484974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118D94"/>
                </a:solidFill>
                <a:latin typeface="+mn-lt"/>
                <a:cs typeface="SapientSansRegular"/>
              </a:rPr>
              <a:t> </a:t>
            </a:r>
            <a:fld id="{4225D95B-3580-C74C-AC82-B8FCF626B418}" type="slidenum">
              <a:rPr lang="en-US" sz="1000" b="1" smtClean="0">
                <a:solidFill>
                  <a:srgbClr val="1F5589"/>
                </a:solidFill>
                <a:latin typeface="+mn-lt"/>
                <a:cs typeface="SapientSansRegular"/>
              </a:rPr>
              <a:pPr algn="r" fontAlgn="auto">
                <a:lnSpc>
                  <a:spcPct val="101000"/>
                </a:lnSpc>
                <a:spcBef>
                  <a:spcPct val="50000"/>
                </a:spcBef>
                <a:spcAft>
                  <a:spcPts val="0"/>
                </a:spcAft>
                <a:defRPr/>
              </a:pPr>
              <a:t>‹#›</a:t>
            </a:fld>
            <a:endParaRPr lang="en-US" sz="1000" b="1">
              <a:solidFill>
                <a:srgbClr val="1F5589"/>
              </a:solidFill>
              <a:latin typeface="+mn-lt"/>
              <a:cs typeface="SapientSansRegular"/>
            </a:endParaRPr>
          </a:p>
        </p:txBody>
      </p:sp>
      <p:pic>
        <p:nvPicPr>
          <p:cNvPr id="8" name="Picture 7">
            <a:extLst>
              <a:ext uri="{FF2B5EF4-FFF2-40B4-BE49-F238E27FC236}">
                <a16:creationId xmlns:a16="http://schemas.microsoft.com/office/drawing/2014/main" id="{2F526828-E10B-AA4E-9566-34BB9CF211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spTree>
    <p:extLst>
      <p:ext uri="{BB962C8B-B14F-4D97-AF65-F5344CB8AC3E}">
        <p14:creationId xmlns:p14="http://schemas.microsoft.com/office/powerpoint/2010/main" val="26939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DK-BG-Logo-PG">
    <p:bg>
      <p:bgPr>
        <a:solidFill>
          <a:srgbClr val="0A354F"/>
        </a:solidFill>
        <a:effectLst/>
      </p:bgPr>
    </p:bg>
    <p:spTree>
      <p:nvGrpSpPr>
        <p:cNvPr id="1" name=""/>
        <p:cNvGrpSpPr/>
        <p:nvPr/>
      </p:nvGrpSpPr>
      <p:grpSpPr>
        <a:xfrm>
          <a:off x="0" y="0"/>
          <a:ext cx="0" cy="0"/>
          <a:chOff x="0" y="0"/>
          <a:chExt cx="0" cy="0"/>
        </a:xfrm>
      </p:grpSpPr>
      <p:pic>
        <p:nvPicPr>
          <p:cNvPr id="6" name="그림 3">
            <a:extLst>
              <a:ext uri="{FF2B5EF4-FFF2-40B4-BE49-F238E27FC236}">
                <a16:creationId xmlns:a16="http://schemas.microsoft.com/office/drawing/2014/main" id="{0251D4BE-C23A-AB43-9776-A8B5DE87A21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5754"/>
            <a:ext cx="7886700" cy="990473"/>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61984"/>
            <a:ext cx="7886700" cy="3481244"/>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3588160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DK-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5754"/>
            <a:ext cx="7886700" cy="990473"/>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61984"/>
            <a:ext cx="7886700" cy="3481244"/>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1491402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K-BG-Ln-2Col-Logo-PG">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467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17884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42717597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K-Ln-2Col-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67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17884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5277823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K-Ln-2Col-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67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17884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2124802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K-Ln-2Col">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67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17884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2028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K-BG-Ln-IMG-Logo-PG">
    <p:bg>
      <p:bgPr>
        <a:solidFill>
          <a:srgbClr val="0A354F"/>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3B756F2A-923A-3748-BC26-4F669A57150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4471"/>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78643"/>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
        <p:nvSpPr>
          <p:cNvPr id="17" name="Rectangle 16">
            <a:extLst>
              <a:ext uri="{FF2B5EF4-FFF2-40B4-BE49-F238E27FC236}">
                <a16:creationId xmlns:a16="http://schemas.microsoft.com/office/drawing/2014/main" id="{3159EB93-E8E6-A645-9454-E66277032F78}"/>
              </a:ext>
            </a:extLst>
          </p:cNvPr>
          <p:cNvSpPr/>
          <p:nvPr userDrawn="1"/>
        </p:nvSpPr>
        <p:spPr>
          <a:xfrm>
            <a:off x="628650"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Picture Placeholder 4">
            <a:extLst>
              <a:ext uri="{FF2B5EF4-FFF2-40B4-BE49-F238E27FC236}">
                <a16:creationId xmlns:a16="http://schemas.microsoft.com/office/drawing/2014/main" id="{22D36401-46E4-BC4C-9E42-C98DB96C3D7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44" name="Rectangle 43">
            <a:extLst>
              <a:ext uri="{FF2B5EF4-FFF2-40B4-BE49-F238E27FC236}">
                <a16:creationId xmlns:a16="http://schemas.microsoft.com/office/drawing/2014/main" id="{F89290BB-E596-FC49-86D1-D06EDE2CAC53}"/>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Picture Placeholder 4">
            <a:extLst>
              <a:ext uri="{FF2B5EF4-FFF2-40B4-BE49-F238E27FC236}">
                <a16:creationId xmlns:a16="http://schemas.microsoft.com/office/drawing/2014/main" id="{83480CA2-EA86-5A44-8262-C38B0F3E3182}"/>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47" name="Rectangle 46">
            <a:extLst>
              <a:ext uri="{FF2B5EF4-FFF2-40B4-BE49-F238E27FC236}">
                <a16:creationId xmlns:a16="http://schemas.microsoft.com/office/drawing/2014/main" id="{F723A812-D90F-E449-A4DC-3F45D9C15A3E}"/>
              </a:ext>
            </a:extLst>
          </p:cNvPr>
          <p:cNvSpPr/>
          <p:nvPr userDrawn="1"/>
        </p:nvSpPr>
        <p:spPr>
          <a:xfrm>
            <a:off x="6186913"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4">
            <a:extLst>
              <a:ext uri="{FF2B5EF4-FFF2-40B4-BE49-F238E27FC236}">
                <a16:creationId xmlns:a16="http://schemas.microsoft.com/office/drawing/2014/main" id="{1DB73738-4653-7D43-9290-2414EE1BCE69}"/>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
        <p:nvSpPr>
          <p:cNvPr id="50" name="Content Placeholder 17">
            <a:extLst>
              <a:ext uri="{FF2B5EF4-FFF2-40B4-BE49-F238E27FC236}">
                <a16:creationId xmlns:a16="http://schemas.microsoft.com/office/drawing/2014/main" id="{BE5AD82E-03F8-4244-BA89-DEFD5D2E0A53}"/>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1" name="Content Placeholder 17">
            <a:extLst>
              <a:ext uri="{FF2B5EF4-FFF2-40B4-BE49-F238E27FC236}">
                <a16:creationId xmlns:a16="http://schemas.microsoft.com/office/drawing/2014/main" id="{906548E4-5FAA-EB47-8D5D-430F78C5DBEC}"/>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2" name="Content Placeholder 17">
            <a:extLst>
              <a:ext uri="{FF2B5EF4-FFF2-40B4-BE49-F238E27FC236}">
                <a16:creationId xmlns:a16="http://schemas.microsoft.com/office/drawing/2014/main" id="{CE184082-1588-7242-A06C-23739EC0811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Tree>
    <p:extLst>
      <p:ext uri="{BB962C8B-B14F-4D97-AF65-F5344CB8AC3E}">
        <p14:creationId xmlns:p14="http://schemas.microsoft.com/office/powerpoint/2010/main" val="30385870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K-Ln-IMG-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471"/>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78643"/>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
        <p:nvSpPr>
          <p:cNvPr id="17" name="Rectangle 16">
            <a:extLst>
              <a:ext uri="{FF2B5EF4-FFF2-40B4-BE49-F238E27FC236}">
                <a16:creationId xmlns:a16="http://schemas.microsoft.com/office/drawing/2014/main" id="{3159EB93-E8E6-A645-9454-E66277032F78}"/>
              </a:ext>
            </a:extLst>
          </p:cNvPr>
          <p:cNvSpPr/>
          <p:nvPr userDrawn="1"/>
        </p:nvSpPr>
        <p:spPr>
          <a:xfrm>
            <a:off x="628650"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Picture Placeholder 4">
            <a:extLst>
              <a:ext uri="{FF2B5EF4-FFF2-40B4-BE49-F238E27FC236}">
                <a16:creationId xmlns:a16="http://schemas.microsoft.com/office/drawing/2014/main" id="{22D36401-46E4-BC4C-9E42-C98DB96C3D7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44" name="Rectangle 43">
            <a:extLst>
              <a:ext uri="{FF2B5EF4-FFF2-40B4-BE49-F238E27FC236}">
                <a16:creationId xmlns:a16="http://schemas.microsoft.com/office/drawing/2014/main" id="{F89290BB-E596-FC49-86D1-D06EDE2CAC53}"/>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Picture Placeholder 4">
            <a:extLst>
              <a:ext uri="{FF2B5EF4-FFF2-40B4-BE49-F238E27FC236}">
                <a16:creationId xmlns:a16="http://schemas.microsoft.com/office/drawing/2014/main" id="{83480CA2-EA86-5A44-8262-C38B0F3E3182}"/>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47" name="Rectangle 46">
            <a:extLst>
              <a:ext uri="{FF2B5EF4-FFF2-40B4-BE49-F238E27FC236}">
                <a16:creationId xmlns:a16="http://schemas.microsoft.com/office/drawing/2014/main" id="{F723A812-D90F-E449-A4DC-3F45D9C15A3E}"/>
              </a:ext>
            </a:extLst>
          </p:cNvPr>
          <p:cNvSpPr/>
          <p:nvPr userDrawn="1"/>
        </p:nvSpPr>
        <p:spPr>
          <a:xfrm>
            <a:off x="6186913"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4">
            <a:extLst>
              <a:ext uri="{FF2B5EF4-FFF2-40B4-BE49-F238E27FC236}">
                <a16:creationId xmlns:a16="http://schemas.microsoft.com/office/drawing/2014/main" id="{1DB73738-4653-7D43-9290-2414EE1BCE69}"/>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
        <p:nvSpPr>
          <p:cNvPr id="50" name="Content Placeholder 17">
            <a:extLst>
              <a:ext uri="{FF2B5EF4-FFF2-40B4-BE49-F238E27FC236}">
                <a16:creationId xmlns:a16="http://schemas.microsoft.com/office/drawing/2014/main" id="{BE5AD82E-03F8-4244-BA89-DEFD5D2E0A53}"/>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1" name="Content Placeholder 17">
            <a:extLst>
              <a:ext uri="{FF2B5EF4-FFF2-40B4-BE49-F238E27FC236}">
                <a16:creationId xmlns:a16="http://schemas.microsoft.com/office/drawing/2014/main" id="{906548E4-5FAA-EB47-8D5D-430F78C5DBEC}"/>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2" name="Content Placeholder 17">
            <a:extLst>
              <a:ext uri="{FF2B5EF4-FFF2-40B4-BE49-F238E27FC236}">
                <a16:creationId xmlns:a16="http://schemas.microsoft.com/office/drawing/2014/main" id="{CE184082-1588-7242-A06C-23739EC0811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Tree>
    <p:extLst>
      <p:ext uri="{BB962C8B-B14F-4D97-AF65-F5344CB8AC3E}">
        <p14:creationId xmlns:p14="http://schemas.microsoft.com/office/powerpoint/2010/main" val="3925510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K-BG-Ln-IMG_2-Logo-PG">
    <p:bg>
      <p:bgPr>
        <a:solidFill>
          <a:srgbClr val="0A354F"/>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3B756F2A-923A-3748-BC26-4F669A57150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4471"/>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78643"/>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
        <p:nvSpPr>
          <p:cNvPr id="27" name="Rectangle 26">
            <a:extLst>
              <a:ext uri="{FF2B5EF4-FFF2-40B4-BE49-F238E27FC236}">
                <a16:creationId xmlns:a16="http://schemas.microsoft.com/office/drawing/2014/main" id="{A99879A9-C5CA-1447-B1DE-0E9E41856EBC}"/>
              </a:ext>
            </a:extLst>
          </p:cNvPr>
          <p:cNvSpPr/>
          <p:nvPr userDrawn="1"/>
        </p:nvSpPr>
        <p:spPr>
          <a:xfrm>
            <a:off x="628650" y="1326804"/>
            <a:ext cx="2338523" cy="30726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Content Placeholder 17">
            <a:extLst>
              <a:ext uri="{FF2B5EF4-FFF2-40B4-BE49-F238E27FC236}">
                <a16:creationId xmlns:a16="http://schemas.microsoft.com/office/drawing/2014/main" id="{B6476FC8-3656-3E46-8AD7-AF127A86547D}"/>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9" name="Picture Placeholder 4">
            <a:extLst>
              <a:ext uri="{FF2B5EF4-FFF2-40B4-BE49-F238E27FC236}">
                <a16:creationId xmlns:a16="http://schemas.microsoft.com/office/drawing/2014/main" id="{E6613F1A-E1E7-574C-AC9E-6095CE7807F6}"/>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30" name="Rectangle 29">
            <a:extLst>
              <a:ext uri="{FF2B5EF4-FFF2-40B4-BE49-F238E27FC236}">
                <a16:creationId xmlns:a16="http://schemas.microsoft.com/office/drawing/2014/main" id="{CE1E2DF2-3734-7143-A787-441DA3E6277E}"/>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17">
            <a:extLst>
              <a:ext uri="{FF2B5EF4-FFF2-40B4-BE49-F238E27FC236}">
                <a16:creationId xmlns:a16="http://schemas.microsoft.com/office/drawing/2014/main" id="{07612882-1140-5848-8BFF-7B728F6CEE88}"/>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2" name="Picture Placeholder 4">
            <a:extLst>
              <a:ext uri="{FF2B5EF4-FFF2-40B4-BE49-F238E27FC236}">
                <a16:creationId xmlns:a16="http://schemas.microsoft.com/office/drawing/2014/main" id="{3A64950C-678E-F34A-A73A-F2E06E001905}"/>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33" name="Rectangle 32">
            <a:extLst>
              <a:ext uri="{FF2B5EF4-FFF2-40B4-BE49-F238E27FC236}">
                <a16:creationId xmlns:a16="http://schemas.microsoft.com/office/drawing/2014/main" id="{A6DCB067-8DAB-B340-A498-1EAC81BCA7EF}"/>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Content Placeholder 17">
            <a:extLst>
              <a:ext uri="{FF2B5EF4-FFF2-40B4-BE49-F238E27FC236}">
                <a16:creationId xmlns:a16="http://schemas.microsoft.com/office/drawing/2014/main" id="{01608761-8DF0-FF4B-972E-73E86709DD00}"/>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5" name="Picture Placeholder 4">
            <a:extLst>
              <a:ext uri="{FF2B5EF4-FFF2-40B4-BE49-F238E27FC236}">
                <a16:creationId xmlns:a16="http://schemas.microsoft.com/office/drawing/2014/main" id="{1B56CF6D-DC2B-7240-ACCF-48C5E9C18065}"/>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8897156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K-Ln-IMG_2-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471"/>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78643"/>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
        <p:nvSpPr>
          <p:cNvPr id="27" name="Rectangle 26">
            <a:extLst>
              <a:ext uri="{FF2B5EF4-FFF2-40B4-BE49-F238E27FC236}">
                <a16:creationId xmlns:a16="http://schemas.microsoft.com/office/drawing/2014/main" id="{A99879A9-C5CA-1447-B1DE-0E9E41856EBC}"/>
              </a:ext>
            </a:extLst>
          </p:cNvPr>
          <p:cNvSpPr/>
          <p:nvPr userDrawn="1"/>
        </p:nvSpPr>
        <p:spPr>
          <a:xfrm>
            <a:off x="628650" y="1326804"/>
            <a:ext cx="2338523" cy="30726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Content Placeholder 17">
            <a:extLst>
              <a:ext uri="{FF2B5EF4-FFF2-40B4-BE49-F238E27FC236}">
                <a16:creationId xmlns:a16="http://schemas.microsoft.com/office/drawing/2014/main" id="{B6476FC8-3656-3E46-8AD7-AF127A86547D}"/>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9" name="Picture Placeholder 4">
            <a:extLst>
              <a:ext uri="{FF2B5EF4-FFF2-40B4-BE49-F238E27FC236}">
                <a16:creationId xmlns:a16="http://schemas.microsoft.com/office/drawing/2014/main" id="{E6613F1A-E1E7-574C-AC9E-6095CE7807F6}"/>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30" name="Rectangle 29">
            <a:extLst>
              <a:ext uri="{FF2B5EF4-FFF2-40B4-BE49-F238E27FC236}">
                <a16:creationId xmlns:a16="http://schemas.microsoft.com/office/drawing/2014/main" id="{CE1E2DF2-3734-7143-A787-441DA3E6277E}"/>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17">
            <a:extLst>
              <a:ext uri="{FF2B5EF4-FFF2-40B4-BE49-F238E27FC236}">
                <a16:creationId xmlns:a16="http://schemas.microsoft.com/office/drawing/2014/main" id="{07612882-1140-5848-8BFF-7B728F6CEE88}"/>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2" name="Picture Placeholder 4">
            <a:extLst>
              <a:ext uri="{FF2B5EF4-FFF2-40B4-BE49-F238E27FC236}">
                <a16:creationId xmlns:a16="http://schemas.microsoft.com/office/drawing/2014/main" id="{3A64950C-678E-F34A-A73A-F2E06E001905}"/>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33" name="Rectangle 32">
            <a:extLst>
              <a:ext uri="{FF2B5EF4-FFF2-40B4-BE49-F238E27FC236}">
                <a16:creationId xmlns:a16="http://schemas.microsoft.com/office/drawing/2014/main" id="{A6DCB067-8DAB-B340-A498-1EAC81BCA7EF}"/>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Content Placeholder 17">
            <a:extLst>
              <a:ext uri="{FF2B5EF4-FFF2-40B4-BE49-F238E27FC236}">
                <a16:creationId xmlns:a16="http://schemas.microsoft.com/office/drawing/2014/main" id="{01608761-8DF0-FF4B-972E-73E86709DD00}"/>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5" name="Picture Placeholder 4">
            <a:extLst>
              <a:ext uri="{FF2B5EF4-FFF2-40B4-BE49-F238E27FC236}">
                <a16:creationId xmlns:a16="http://schemas.microsoft.com/office/drawing/2014/main" id="{1B56CF6D-DC2B-7240-ACCF-48C5E9C18065}"/>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408599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AF0833-CD12-B942-ACAB-91E77EE1D9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5"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276C646-63A2-FE49-A4B7-9665406C5CF3}"/>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Tree>
    <p:extLst>
      <p:ext uri="{BB962C8B-B14F-4D97-AF65-F5344CB8AC3E}">
        <p14:creationId xmlns:p14="http://schemas.microsoft.com/office/powerpoint/2010/main" val="11824657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K-BG-Blank-Logo">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15662958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K-Blank-Logo">
    <p:bg>
      <p:bgPr>
        <a:solidFill>
          <a:srgbClr val="0A354F"/>
        </a:solidFill>
        <a:effectLst/>
      </p:bgPr>
    </p:bg>
    <p:spTree>
      <p:nvGrpSpPr>
        <p:cNvPr id="1" name=""/>
        <p:cNvGrpSpPr/>
        <p:nvPr/>
      </p:nvGrpSpPr>
      <p:grpSpPr>
        <a:xfrm>
          <a:off x="0" y="0"/>
          <a:ext cx="0" cy="0"/>
          <a:chOff x="0" y="0"/>
          <a:chExt cx="0" cy="0"/>
        </a:xfrm>
      </p:grpSpPr>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16610051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K-BG-Blank">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Tree>
    <p:extLst>
      <p:ext uri="{BB962C8B-B14F-4D97-AF65-F5344CB8AC3E}">
        <p14:creationId xmlns:p14="http://schemas.microsoft.com/office/powerpoint/2010/main" val="16427372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K-Blank">
    <p:bg>
      <p:bgPr>
        <a:solidFill>
          <a:srgbClr val="0A35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00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LT-BG-TitleNarrow-Logo">
    <p:bg>
      <p:bgPr>
        <a:solidFill>
          <a:schemeClr val="bg1"/>
        </a:solidFill>
        <a:effectLst/>
      </p:bgPr>
    </p:bg>
    <p:spTree>
      <p:nvGrpSpPr>
        <p:cNvPr id="1" name=""/>
        <p:cNvGrpSpPr/>
        <p:nvPr/>
      </p:nvGrpSpPr>
      <p:grpSpPr>
        <a:xfrm>
          <a:off x="0" y="0"/>
          <a:ext cx="0" cy="0"/>
          <a:chOff x="0" y="0"/>
          <a:chExt cx="0" cy="0"/>
        </a:xfrm>
      </p:grpSpPr>
      <p:pic>
        <p:nvPicPr>
          <p:cNvPr id="6" name="그림 3">
            <a:extLst>
              <a:ext uri="{FF2B5EF4-FFF2-40B4-BE49-F238E27FC236}">
                <a16:creationId xmlns:a16="http://schemas.microsoft.com/office/drawing/2014/main" id="{A422B2D4-91F2-F14B-B9E0-C5AAACD978F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5357182" cy="1790700"/>
          </a:xfrm>
          <a:prstGeom prst="rect">
            <a:avLst/>
          </a:prstGeom>
        </p:spPr>
        <p:txBody>
          <a:bodyPr anchor="b">
            <a:normAutofit/>
          </a:bodyPr>
          <a:lstStyle>
            <a:lvl1pPr algn="l">
              <a:defRPr sz="3375"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tx1">
                    <a:lumMod val="75000"/>
                    <a:lumOff val="25000"/>
                  </a:schemeClr>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2"/>
            <a:ext cx="5357182" cy="2433"/>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650910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LT-BG-TitleNarrow-Logo-PG">
    <p:bg>
      <p:bgPr>
        <a:solidFill>
          <a:schemeClr val="bg1"/>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78075941-CD7E-A249-954B-E58A73CE0BC6}"/>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5357182" cy="1790700"/>
          </a:xfrm>
          <a:prstGeom prst="rect">
            <a:avLst/>
          </a:prstGeom>
        </p:spPr>
        <p:txBody>
          <a:bodyPr anchor="b">
            <a:normAutofit/>
          </a:bodyPr>
          <a:lstStyle>
            <a:lvl1pPr algn="l">
              <a:defRPr sz="3375"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tx1">
                    <a:lumMod val="75000"/>
                    <a:lumOff val="25000"/>
                  </a:schemeClr>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2"/>
            <a:ext cx="5357182" cy="2433"/>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B0C9CB8-499C-4687-A737-D33AC78DB6AE}"/>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32539394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LT-BG-Ln-Logo-PG">
    <p:bg>
      <p:bgPr>
        <a:solidFill>
          <a:schemeClr val="bg1"/>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99105E88-5762-2745-ADCE-BFBF41BE2ED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77255"/>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48686"/>
            <a:ext cx="7886700" cy="3422188"/>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p:nvPr userDrawn="1"/>
        </p:nvCxnSpPr>
        <p:spPr>
          <a:xfrm>
            <a:off x="628650" y="1158200"/>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16351071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LT-Ln-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77255"/>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48686"/>
            <a:ext cx="7886700" cy="3422188"/>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p:nvPr userDrawn="1"/>
        </p:nvCxnSpPr>
        <p:spPr>
          <a:xfrm>
            <a:off x="628650" y="1158200"/>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5520324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LT-BG-Logo-PG">
    <p:bg>
      <p:bgPr>
        <a:solidFill>
          <a:schemeClr val="bg1"/>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BC1A4D6A-AEB5-6642-953F-1E146C5E40D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6" name="Picture 5"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28185296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LT-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6" name="Picture 5"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6148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57BF99-A4B2-2A44-A94A-A2D8CD61C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1F5589"/>
                </a:solidFill>
                <a:latin typeface="+mn-lt"/>
                <a:cs typeface="SapientSansRegular"/>
              </a:rPr>
              <a:pPr algn="r" fontAlgn="auto">
                <a:lnSpc>
                  <a:spcPct val="101000"/>
                </a:lnSpc>
                <a:spcBef>
                  <a:spcPct val="50000"/>
                </a:spcBef>
                <a:spcAft>
                  <a:spcPts val="0"/>
                </a:spcAft>
                <a:defRPr/>
              </a:pPr>
              <a:t>‹#›</a:t>
            </a:fld>
            <a:endParaRPr lang="en-US" sz="1000" b="1">
              <a:solidFill>
                <a:srgbClr val="1F5589"/>
              </a:solidFill>
              <a:latin typeface="+mn-lt"/>
              <a:cs typeface="SapientSansRegular"/>
            </a:endParaRPr>
          </a:p>
        </p:txBody>
      </p:sp>
      <p:sp>
        <p:nvSpPr>
          <p:cNvPr id="6" name="Content Placeholder 2"/>
          <p:cNvSpPr>
            <a:spLocks noGrp="1"/>
          </p:cNvSpPr>
          <p:nvPr>
            <p:ph sz="quarter" idx="11"/>
          </p:nvPr>
        </p:nvSpPr>
        <p:spPr>
          <a:xfrm>
            <a:off x="4550981" y="1069975"/>
            <a:ext cx="4108387" cy="342768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93776" y="1069975"/>
            <a:ext cx="3897313" cy="3427684"/>
          </a:xfrm>
        </p:spPr>
        <p:txBody>
          <a:bodyPr anchor="ctr"/>
          <a:lstStyle>
            <a:lvl1pPr marL="0" indent="0" algn="ctr">
              <a:buFontTx/>
              <a:buNone/>
              <a:defRPr/>
            </a:lvl1pPr>
          </a:lstStyle>
          <a:p>
            <a:pPr lvl="0"/>
            <a:r>
              <a:rPr lang="en-US"/>
              <a:t>Click to edit Master text styles</a:t>
            </a:r>
          </a:p>
        </p:txBody>
      </p:sp>
      <p:sp>
        <p:nvSpPr>
          <p:cNvPr id="9" name="Title 1">
            <a:extLst>
              <a:ext uri="{FF2B5EF4-FFF2-40B4-BE49-F238E27FC236}">
                <a16:creationId xmlns:a16="http://schemas.microsoft.com/office/drawing/2014/main" id="{E965E37F-A8AF-F749-A80F-106B23140F2E}"/>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pic>
        <p:nvPicPr>
          <p:cNvPr id="8" name="Picture 7">
            <a:extLst>
              <a:ext uri="{FF2B5EF4-FFF2-40B4-BE49-F238E27FC236}">
                <a16:creationId xmlns:a16="http://schemas.microsoft.com/office/drawing/2014/main" id="{58443567-4435-F643-BB18-B6C0AEAD48C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spTree>
    <p:extLst>
      <p:ext uri="{BB962C8B-B14F-4D97-AF65-F5344CB8AC3E}">
        <p14:creationId xmlns:p14="http://schemas.microsoft.com/office/powerpoint/2010/main" val="30032025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1_LT-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3589212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T-BG">
    <p:bg>
      <p:bgPr>
        <a:solidFill>
          <a:schemeClr val="bg1"/>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7DBAF097-057E-BC4D-906D-213CC482BC4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8" name="Content Placeholder 2">
            <a:extLst>
              <a:ext uri="{FF2B5EF4-FFF2-40B4-BE49-F238E27FC236}">
                <a16:creationId xmlns:a16="http://schemas.microsoft.com/office/drawing/2014/main" id="{993609BC-8476-0445-8900-D44DA5D38F14}"/>
              </a:ext>
            </a:extLst>
          </p:cNvPr>
          <p:cNvSpPr>
            <a:spLocks noGrp="1"/>
          </p:cNvSpPr>
          <p:nvPr>
            <p:ph idx="1"/>
          </p:nvPr>
        </p:nvSpPr>
        <p:spPr>
          <a:xfrm>
            <a:off x="628650" y="1176060"/>
            <a:ext cx="7886700" cy="371399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2C942D3-D794-7D43-BB9B-BF621496D077}"/>
              </a:ext>
            </a:extLst>
          </p:cNvPr>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012494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T">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93609BC-8476-0445-8900-D44DA5D38F14}"/>
              </a:ext>
            </a:extLst>
          </p:cNvPr>
          <p:cNvSpPr>
            <a:spLocks noGrp="1"/>
          </p:cNvSpPr>
          <p:nvPr>
            <p:ph idx="1"/>
          </p:nvPr>
        </p:nvSpPr>
        <p:spPr>
          <a:xfrm>
            <a:off x="628650" y="1176060"/>
            <a:ext cx="7886700" cy="371399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2C942D3-D794-7D43-BB9B-BF621496D077}"/>
              </a:ext>
            </a:extLst>
          </p:cNvPr>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90225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LT-BG-Ln-2Col-Logo-PG">
    <p:spTree>
      <p:nvGrpSpPr>
        <p:cNvPr id="1" name=""/>
        <p:cNvGrpSpPr/>
        <p:nvPr/>
      </p:nvGrpSpPr>
      <p:grpSpPr>
        <a:xfrm>
          <a:off x="0" y="0"/>
          <a:ext cx="0" cy="0"/>
          <a:chOff x="0" y="0"/>
          <a:chExt cx="0" cy="0"/>
        </a:xfrm>
      </p:grpSpPr>
      <p:pic>
        <p:nvPicPr>
          <p:cNvPr id="10" name="그림 3">
            <a:extLst>
              <a:ext uri="{FF2B5EF4-FFF2-40B4-BE49-F238E27FC236}">
                <a16:creationId xmlns:a16="http://schemas.microsoft.com/office/drawing/2014/main" id="{3FAE4055-BB4D-D445-8688-9EA9CAEEF742}"/>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7496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176839"/>
            <a:ext cx="3886200" cy="348063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176839"/>
            <a:ext cx="3886200" cy="348063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007862"/>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1" name="Picture 10"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5680798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LT-Ln-2Col-Logo-PG">
    <p:spTree>
      <p:nvGrpSpPr>
        <p:cNvPr id="1" name=""/>
        <p:cNvGrpSpPr/>
        <p:nvPr/>
      </p:nvGrpSpPr>
      <p:grpSpPr>
        <a:xfrm>
          <a:off x="0" y="0"/>
          <a:ext cx="0" cy="0"/>
          <a:chOff x="0" y="0"/>
          <a:chExt cx="0" cy="0"/>
        </a:xfrm>
      </p:grpSpPr>
      <p:sp>
        <p:nvSpPr>
          <p:cNvPr id="2" name="Title 1"/>
          <p:cNvSpPr>
            <a:spLocks noGrp="1"/>
          </p:cNvSpPr>
          <p:nvPr>
            <p:ph type="title"/>
          </p:nvPr>
        </p:nvSpPr>
        <p:spPr>
          <a:xfrm>
            <a:off x="628650" y="17496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176839"/>
            <a:ext cx="3886200" cy="348063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176839"/>
            <a:ext cx="3886200" cy="348063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007862"/>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1" name="Picture 10"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38437770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T-BG-Ln-IMG-Logo-PG">
    <p:bg>
      <p:bgPr>
        <a:solidFill>
          <a:schemeClr val="bg1"/>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72C94069-5E94-2B4D-8AD6-F2E8F70AD92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7908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006099"/>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4"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628650"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3407781"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1458038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T-Ln-IMG-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7908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006099"/>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628650"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3407781"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787067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T-BG-Ln-IMG2-Logo-PG">
    <p:bg>
      <p:bgPr>
        <a:solidFill>
          <a:schemeClr val="bg1"/>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72C94069-5E94-2B4D-8AD6-F2E8F70AD92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7908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006099"/>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4"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628650" y="1326804"/>
            <a:ext cx="2338523" cy="30726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6233020" y="1373059"/>
            <a:ext cx="2246310"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7462474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T-IMG2-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7908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628650" y="1326804"/>
            <a:ext cx="2338523" cy="30726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6233019" y="1373059"/>
            <a:ext cx="2236225"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1875696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T-BG-Blank">
    <p:spTree>
      <p:nvGrpSpPr>
        <p:cNvPr id="1" name=""/>
        <p:cNvGrpSpPr/>
        <p:nvPr/>
      </p:nvGrpSpPr>
      <p:grpSpPr>
        <a:xfrm>
          <a:off x="0" y="0"/>
          <a:ext cx="0" cy="0"/>
          <a:chOff x="0" y="0"/>
          <a:chExt cx="0" cy="0"/>
        </a:xfrm>
      </p:grpSpPr>
      <p:pic>
        <p:nvPicPr>
          <p:cNvPr id="7" name="그림 3">
            <a:extLst>
              <a:ext uri="{FF2B5EF4-FFF2-40B4-BE49-F238E27FC236}">
                <a16:creationId xmlns:a16="http://schemas.microsoft.com/office/drawing/2014/main" id="{051CCED2-B9BD-394F-834E-B0BF7E25E424}"/>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3" name="Date Placeholder 2">
            <a:extLst>
              <a:ext uri="{FF2B5EF4-FFF2-40B4-BE49-F238E27FC236}">
                <a16:creationId xmlns:a16="http://schemas.microsoft.com/office/drawing/2014/main" id="{0467AD19-E794-014A-BED9-F33FEDB03E27}"/>
              </a:ext>
            </a:extLst>
          </p:cNvPr>
          <p:cNvSpPr>
            <a:spLocks noGrp="1"/>
          </p:cNvSpPr>
          <p:nvPr>
            <p:ph type="dt" sz="half" idx="10"/>
          </p:nvPr>
        </p:nvSpPr>
        <p:spPr/>
        <p:txBody>
          <a:bodyPr/>
          <a:lstStyle/>
          <a:p>
            <a:fld id="{9F21A98C-17ED-9744-9B31-FCC18B1C251F}" type="datetimeFigureOut">
              <a:rPr lang="en-US" smtClean="0"/>
              <a:t>3/16/2023</a:t>
            </a:fld>
            <a:endParaRPr lang="en-US"/>
          </a:p>
        </p:txBody>
      </p:sp>
      <p:sp>
        <p:nvSpPr>
          <p:cNvPr id="4" name="Footer Placeholder 3">
            <a:extLst>
              <a:ext uri="{FF2B5EF4-FFF2-40B4-BE49-F238E27FC236}">
                <a16:creationId xmlns:a16="http://schemas.microsoft.com/office/drawing/2014/main" id="{A951EE2F-E512-AC4F-9FE5-DD7B10859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F1277-2C74-9D4B-98C2-2860B52E3B01}"/>
              </a:ext>
            </a:extLst>
          </p:cNvPr>
          <p:cNvSpPr>
            <a:spLocks noGrp="1"/>
          </p:cNvSpPr>
          <p:nvPr>
            <p:ph type="sldNum" sz="quarter" idx="12"/>
          </p:nvPr>
        </p:nvSpPr>
        <p:spPr/>
        <p:txBody>
          <a:bodyPr/>
          <a:lstStyle/>
          <a:p>
            <a:fld id="{B8085FFC-F515-8A40-AA65-E121940723D8}" type="slidenum">
              <a:rPr lang="en-US" smtClean="0"/>
              <a:t>‹#›</a:t>
            </a:fld>
            <a:endParaRPr lang="en-US"/>
          </a:p>
        </p:txBody>
      </p:sp>
      <p:sp>
        <p:nvSpPr>
          <p:cNvPr id="6" name="Title 1">
            <a:extLst>
              <a:ext uri="{FF2B5EF4-FFF2-40B4-BE49-F238E27FC236}">
                <a16:creationId xmlns:a16="http://schemas.microsoft.com/office/drawing/2014/main" id="{6D120F59-3D30-7742-B2AC-020908B2492C}"/>
              </a:ext>
            </a:extLst>
          </p:cNvPr>
          <p:cNvSpPr txBox="1">
            <a:spLocks/>
          </p:cNvSpPr>
          <p:nvPr userDrawn="1"/>
        </p:nvSpPr>
        <p:spPr>
          <a:xfrm>
            <a:off x="628650" y="179449"/>
            <a:ext cx="7886700" cy="781928"/>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3375"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3684380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773590-29A9-C645-8F23-E3F13711F7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
        <p:nvSpPr>
          <p:cNvPr id="7" name="Title 1">
            <a:extLst>
              <a:ext uri="{FF2B5EF4-FFF2-40B4-BE49-F238E27FC236}">
                <a16:creationId xmlns:a16="http://schemas.microsoft.com/office/drawing/2014/main" id="{7AFE12EF-9E0F-2D4B-92B0-184733F063C9}"/>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Tree>
    <p:extLst>
      <p:ext uri="{BB962C8B-B14F-4D97-AF65-F5344CB8AC3E}">
        <p14:creationId xmlns:p14="http://schemas.microsoft.com/office/powerpoint/2010/main" val="35737470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T-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467AD19-E794-014A-BED9-F33FEDB03E27}"/>
              </a:ext>
            </a:extLst>
          </p:cNvPr>
          <p:cNvSpPr>
            <a:spLocks noGrp="1"/>
          </p:cNvSpPr>
          <p:nvPr>
            <p:ph type="dt" sz="half" idx="10"/>
          </p:nvPr>
        </p:nvSpPr>
        <p:spPr/>
        <p:txBody>
          <a:bodyPr/>
          <a:lstStyle/>
          <a:p>
            <a:fld id="{9F21A98C-17ED-9744-9B31-FCC18B1C251F}" type="datetimeFigureOut">
              <a:rPr lang="en-US" smtClean="0"/>
              <a:t>3/16/2023</a:t>
            </a:fld>
            <a:endParaRPr lang="en-US"/>
          </a:p>
        </p:txBody>
      </p:sp>
      <p:sp>
        <p:nvSpPr>
          <p:cNvPr id="4" name="Footer Placeholder 3">
            <a:extLst>
              <a:ext uri="{FF2B5EF4-FFF2-40B4-BE49-F238E27FC236}">
                <a16:creationId xmlns:a16="http://schemas.microsoft.com/office/drawing/2014/main" id="{A951EE2F-E512-AC4F-9FE5-DD7B10859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F1277-2C74-9D4B-98C2-2860B52E3B01}"/>
              </a:ext>
            </a:extLst>
          </p:cNvPr>
          <p:cNvSpPr>
            <a:spLocks noGrp="1"/>
          </p:cNvSpPr>
          <p:nvPr>
            <p:ph type="sldNum" sz="quarter" idx="12"/>
          </p:nvPr>
        </p:nvSpPr>
        <p:spPr/>
        <p:txBody>
          <a:bodyPr/>
          <a:lstStyle/>
          <a:p>
            <a:fld id="{B8085FFC-F515-8A40-AA65-E121940723D8}" type="slidenum">
              <a:rPr lang="en-US" smtClean="0"/>
              <a:t>‹#›</a:t>
            </a:fld>
            <a:endParaRPr lang="en-US"/>
          </a:p>
        </p:txBody>
      </p:sp>
      <p:sp>
        <p:nvSpPr>
          <p:cNvPr id="6" name="Title 1">
            <a:extLst>
              <a:ext uri="{FF2B5EF4-FFF2-40B4-BE49-F238E27FC236}">
                <a16:creationId xmlns:a16="http://schemas.microsoft.com/office/drawing/2014/main" id="{6D120F59-3D30-7742-B2AC-020908B2492C}"/>
              </a:ext>
            </a:extLst>
          </p:cNvPr>
          <p:cNvSpPr txBox="1">
            <a:spLocks/>
          </p:cNvSpPr>
          <p:nvPr userDrawn="1"/>
        </p:nvSpPr>
        <p:spPr>
          <a:xfrm>
            <a:off x="628650" y="179449"/>
            <a:ext cx="7886700" cy="781928"/>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3375"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25127152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T-Blank-PG">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
        <p:nvSpPr>
          <p:cNvPr id="4" name="Title 1">
            <a:extLst>
              <a:ext uri="{FF2B5EF4-FFF2-40B4-BE49-F238E27FC236}">
                <a16:creationId xmlns:a16="http://schemas.microsoft.com/office/drawing/2014/main" id="{1E095928-9D46-DD40-B4CE-9A667D53D33D}"/>
              </a:ext>
            </a:extLst>
          </p:cNvPr>
          <p:cNvSpPr txBox="1">
            <a:spLocks/>
          </p:cNvSpPr>
          <p:nvPr userDrawn="1"/>
        </p:nvSpPr>
        <p:spPr>
          <a:xfrm>
            <a:off x="628650" y="179449"/>
            <a:ext cx="7886700" cy="781928"/>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3375"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33688931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2773964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DB9E97-702F-B147-954F-921D0998FD57}"/>
              </a:ext>
            </a:extLst>
          </p:cNvPr>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12563866-C9F5-1C49-87FB-AFA6AC09AB70}"/>
              </a:ext>
            </a:extLst>
          </p:cNvPr>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A241A021-30D5-FC45-9A2A-73012D39712D}"/>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2985925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6"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entagon 14"/>
          <p:cNvSpPr>
            <a:spLocks noChangeAspect="1"/>
          </p:cNvSpPr>
          <p:nvPr userDrawn="1"/>
        </p:nvSpPr>
        <p:spPr>
          <a:xfrm>
            <a:off x="0" y="0"/>
            <a:ext cx="2872114"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685800" y="1228725"/>
            <a:ext cx="7772400" cy="1370882"/>
          </a:xfrm>
        </p:spPr>
        <p:txBody>
          <a:bodyPr lIns="0" tIns="0" rIns="0" bIns="0" anchor="b">
            <a:noAutofit/>
          </a:bodyPr>
          <a:lstStyle>
            <a:lvl1pPr algn="r">
              <a:defRPr sz="2800"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1"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400" smtClean="0">
                <a:solidFill>
                  <a:srgbClr val="000000"/>
                </a:solidFill>
                <a:latin typeface="+mn-lt"/>
                <a:ea typeface="+mn-ea"/>
                <a:cs typeface="SapientSansRegular"/>
              </a:defRPr>
            </a:lvl1pPr>
          </a:lstStyle>
          <a:p>
            <a:pPr>
              <a:defRPr/>
            </a:pPr>
            <a:fld id="{A157A906-E9FF-A241-9D14-E37C3882A5D8}" type="datetime4">
              <a:rPr lang="en-US" smtClean="0"/>
              <a:pPr>
                <a:defRPr/>
              </a:pPr>
              <a:t>March 16, 2023</a:t>
            </a:fld>
            <a:endParaRPr lang="en-US"/>
          </a:p>
        </p:txBody>
      </p:sp>
    </p:spTree>
    <p:extLst>
      <p:ext uri="{BB962C8B-B14F-4D97-AF65-F5344CB8AC3E}">
        <p14:creationId xmlns:p14="http://schemas.microsoft.com/office/powerpoint/2010/main" val="749065976"/>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19682896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entagon 11"/>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3429000"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Tree>
    <p:extLst>
      <p:ext uri="{BB962C8B-B14F-4D97-AF65-F5344CB8AC3E}">
        <p14:creationId xmlns:p14="http://schemas.microsoft.com/office/powerpoint/2010/main" val="4291182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0"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
        <p:nvSpPr>
          <p:cNvPr id="1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32488038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Tree>
    <p:extLst>
      <p:ext uri="{BB962C8B-B14F-4D97-AF65-F5344CB8AC3E}">
        <p14:creationId xmlns:p14="http://schemas.microsoft.com/office/powerpoint/2010/main" val="5111476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7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4DD8DE-197F-0044-A28A-A8FE83B00E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p>
        </p:txBody>
      </p:sp>
      <p:sp>
        <p:nvSpPr>
          <p:cNvPr id="6" name="Title 1">
            <a:extLst>
              <a:ext uri="{FF2B5EF4-FFF2-40B4-BE49-F238E27FC236}">
                <a16:creationId xmlns:a16="http://schemas.microsoft.com/office/drawing/2014/main" id="{F595243C-6624-B54B-BB42-DD80A5864498}"/>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
        <p:nvSpPr>
          <p:cNvPr id="7" name="Text Box 14">
            <a:extLst>
              <a:ext uri="{FF2B5EF4-FFF2-40B4-BE49-F238E27FC236}">
                <a16:creationId xmlns:a16="http://schemas.microsoft.com/office/drawing/2014/main" id="{B4C2EBF0-9E16-2A45-936D-504EC9602E39}"/>
              </a:ext>
            </a:extLst>
          </p:cNvPr>
          <p:cNvSpPr txBox="1">
            <a:spLocks noChangeArrowheads="1"/>
          </p:cNvSpPr>
          <p:nvPr userDrawn="1"/>
        </p:nvSpPr>
        <p:spPr bwMode="auto">
          <a:xfrm>
            <a:off x="8721454" y="484974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118D94"/>
                </a:solidFill>
                <a:latin typeface="+mn-lt"/>
                <a:cs typeface="SapientSansRegular"/>
              </a:rPr>
              <a:t> </a:t>
            </a:r>
            <a:fld id="{4225D95B-3580-C74C-AC82-B8FCF626B418}" type="slidenum">
              <a:rPr lang="en-US" sz="1000" b="1" smtClean="0">
                <a:solidFill>
                  <a:srgbClr val="1F5589"/>
                </a:solidFill>
                <a:latin typeface="+mn-lt"/>
                <a:cs typeface="SapientSansRegular"/>
              </a:rPr>
              <a:pPr algn="r" fontAlgn="auto">
                <a:lnSpc>
                  <a:spcPct val="101000"/>
                </a:lnSpc>
                <a:spcBef>
                  <a:spcPct val="50000"/>
                </a:spcBef>
                <a:spcAft>
                  <a:spcPts val="0"/>
                </a:spcAft>
                <a:defRPr/>
              </a:pPr>
              <a:t>‹#›</a:t>
            </a:fld>
            <a:endParaRPr lang="en-US" sz="1000" b="1">
              <a:solidFill>
                <a:srgbClr val="1F5589"/>
              </a:solidFill>
              <a:latin typeface="+mn-lt"/>
              <a:cs typeface="SapientSansRegular"/>
            </a:endParaRPr>
          </a:p>
        </p:txBody>
      </p:sp>
      <p:pic>
        <p:nvPicPr>
          <p:cNvPr id="9" name="Picture 8">
            <a:extLst>
              <a:ext uri="{FF2B5EF4-FFF2-40B4-BE49-F238E27FC236}">
                <a16:creationId xmlns:a16="http://schemas.microsoft.com/office/drawing/2014/main" id="{866B0F27-66E9-3547-938E-3DB71203481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spTree>
    <p:extLst>
      <p:ext uri="{BB962C8B-B14F-4D97-AF65-F5344CB8AC3E}">
        <p14:creationId xmlns:p14="http://schemas.microsoft.com/office/powerpoint/2010/main" val="25711148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4368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8993561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4308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0747860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7385995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2306727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40226229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2500563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3069314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entagon 8"/>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a:grpSpLocks noChangeAspect="1"/>
          </p:cNvGrpSpPr>
          <p:nvPr userDrawn="1"/>
        </p:nvGrpSpPr>
        <p:grpSpPr>
          <a:xfrm>
            <a:off x="2994026" y="2148840"/>
            <a:ext cx="3163776" cy="813435"/>
            <a:chOff x="2333626" y="1990725"/>
            <a:chExt cx="4519680" cy="1162050"/>
          </a:xfrm>
        </p:grpSpPr>
        <p:pic>
          <p:nvPicPr>
            <p:cNvPr id="6" name="Picture 5" descr="NCI-Logo-St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1996889" y="4356100"/>
            <a:ext cx="5186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err="1">
                <a:solidFill>
                  <a:schemeClr val="bg1"/>
                </a:solidFill>
                <a:latin typeface="Arial" charset="0"/>
              </a:rPr>
              <a:t>www.cancer.gov</a:t>
            </a:r>
            <a:r>
              <a:rPr lang="en-US" sz="1600" b="1">
                <a:solidFill>
                  <a:schemeClr val="bg1"/>
                </a:solidFill>
                <a:latin typeface="Arial" charset="0"/>
              </a:rPr>
              <a:t>                 </a:t>
            </a:r>
            <a:r>
              <a:rPr lang="en-US" sz="1600" b="1" err="1">
                <a:solidFill>
                  <a:schemeClr val="bg1"/>
                </a:solidFill>
                <a:latin typeface="Arial" charset="0"/>
              </a:rPr>
              <a:t>www.cancer.gov</a:t>
            </a:r>
            <a:r>
              <a:rPr lang="en-US" sz="1600" b="1">
                <a:solidFill>
                  <a:schemeClr val="bg1"/>
                </a:solidFill>
                <a:latin typeface="Arial" charset="0"/>
              </a:rPr>
              <a:t>/</a:t>
            </a:r>
            <a:r>
              <a:rPr lang="en-US" sz="1600" b="1" err="1">
                <a:solidFill>
                  <a:schemeClr val="bg1"/>
                </a:solidFill>
                <a:latin typeface="Arial" charset="0"/>
              </a:rPr>
              <a:t>espanol</a:t>
            </a:r>
            <a:endParaRPr lang="en-US" sz="1600" b="1">
              <a:solidFill>
                <a:schemeClr val="bg1"/>
              </a:solidFill>
              <a:latin typeface="Arial" charset="0"/>
            </a:endParaRPr>
          </a:p>
        </p:txBody>
      </p:sp>
    </p:spTree>
    <p:extLst>
      <p:ext uri="{BB962C8B-B14F-4D97-AF65-F5344CB8AC3E}">
        <p14:creationId xmlns:p14="http://schemas.microsoft.com/office/powerpoint/2010/main" val="145690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651D1-A24A-AC4B-A6A3-25399F2E0F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4" name="Title 1">
            <a:extLst>
              <a:ext uri="{FF2B5EF4-FFF2-40B4-BE49-F238E27FC236}">
                <a16:creationId xmlns:a16="http://schemas.microsoft.com/office/drawing/2014/main" id="{30EA0E16-10DD-474F-8E96-1F0814CC2430}"/>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Tree>
    <p:extLst>
      <p:ext uri="{BB962C8B-B14F-4D97-AF65-F5344CB8AC3E}">
        <p14:creationId xmlns:p14="http://schemas.microsoft.com/office/powerpoint/2010/main" val="11177627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p:cNvSpPr/>
          <p:nvPr userDrawn="1"/>
        </p:nvSpPr>
        <p:spPr>
          <a:xfrm>
            <a:off x="0" y="0"/>
            <a:ext cx="8458198"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p:nvPr userDrawn="1"/>
        </p:nvSpPr>
        <p:spPr>
          <a:xfrm>
            <a:off x="0" y="0"/>
            <a:ext cx="7289798"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3429000" y="1817370"/>
            <a:ext cx="5029199" cy="1371600"/>
          </a:xfrm>
        </p:spPr>
        <p:txBody>
          <a:bodyPr lIns="0" tIns="0" rIns="0" bIns="0" anchor="b">
            <a:noAutofit/>
          </a:bodyPr>
          <a:lstStyle>
            <a:lvl1pPr algn="r">
              <a:defRPr sz="2800" spc="-80">
                <a:solidFill>
                  <a:srgbClr val="123E57"/>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4156810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038E-E9AF-4911-8266-3E98E1DEB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993A70-1B37-49F2-A3F9-2B94919BCD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1C933-0FB4-4223-BAD7-7FDC0DAD2A92}"/>
              </a:ext>
            </a:extLst>
          </p:cNvPr>
          <p:cNvSpPr>
            <a:spLocks noGrp="1"/>
          </p:cNvSpPr>
          <p:nvPr>
            <p:ph type="dt" sz="half" idx="10"/>
          </p:nvPr>
        </p:nvSpPr>
        <p:spPr/>
        <p:txBody>
          <a:bodyPr/>
          <a:lstStyle/>
          <a:p>
            <a:fld id="{1547304F-87D2-464C-9217-5C874C84406F}" type="datetimeFigureOut">
              <a:rPr lang="en-US" smtClean="0"/>
              <a:t>3/16/2023</a:t>
            </a:fld>
            <a:endParaRPr lang="en-US"/>
          </a:p>
        </p:txBody>
      </p:sp>
      <p:sp>
        <p:nvSpPr>
          <p:cNvPr id="5" name="Footer Placeholder 4">
            <a:extLst>
              <a:ext uri="{FF2B5EF4-FFF2-40B4-BE49-F238E27FC236}">
                <a16:creationId xmlns:a16="http://schemas.microsoft.com/office/drawing/2014/main" id="{919FA600-EFB3-4C7E-93D2-5137BED9E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ED90D-00BA-4F0B-BDBD-09BCB74BD900}"/>
              </a:ext>
            </a:extLst>
          </p:cNvPr>
          <p:cNvSpPr>
            <a:spLocks noGrp="1"/>
          </p:cNvSpPr>
          <p:nvPr>
            <p:ph type="sldNum" sz="quarter" idx="12"/>
          </p:nvPr>
        </p:nvSpPr>
        <p:spPr/>
        <p:txBody>
          <a:bodyPr/>
          <a:lstStyle/>
          <a:p>
            <a:fld id="{10064670-0207-4F8C-87BC-8F553468F502}" type="slidenum">
              <a:rPr lang="en-US" smtClean="0"/>
              <a:t>‹#›</a:t>
            </a:fld>
            <a:endParaRPr lang="en-US"/>
          </a:p>
        </p:txBody>
      </p:sp>
    </p:spTree>
    <p:extLst>
      <p:ext uri="{BB962C8B-B14F-4D97-AF65-F5344CB8AC3E}">
        <p14:creationId xmlns:p14="http://schemas.microsoft.com/office/powerpoint/2010/main" val="2140220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23619" y="0"/>
            <a:ext cx="2872740" cy="5143500"/>
          </a:xfrm>
          <a:custGeom>
            <a:avLst/>
            <a:gdLst/>
            <a:ahLst/>
            <a:cxnLst/>
            <a:rect l="l" t="t" r="r" b="b"/>
            <a:pathLst>
              <a:path w="3830320" h="6858000">
                <a:moveTo>
                  <a:pt x="2439923" y="0"/>
                </a:moveTo>
                <a:lnTo>
                  <a:pt x="0" y="0"/>
                </a:lnTo>
                <a:lnTo>
                  <a:pt x="0" y="6857998"/>
                </a:lnTo>
                <a:lnTo>
                  <a:pt x="2442393" y="6857998"/>
                </a:lnTo>
                <a:lnTo>
                  <a:pt x="3829811" y="3432048"/>
                </a:lnTo>
                <a:lnTo>
                  <a:pt x="2439923" y="0"/>
                </a:lnTo>
                <a:close/>
              </a:path>
            </a:pathLst>
          </a:custGeom>
          <a:solidFill>
            <a:srgbClr val="2A67A4"/>
          </a:solidFill>
        </p:spPr>
        <p:txBody>
          <a:bodyPr wrap="square" lIns="0" tIns="0" rIns="0" bIns="0" rtlCol="0"/>
          <a:lstStyle/>
          <a:p>
            <a:endParaRPr/>
          </a:p>
        </p:txBody>
      </p:sp>
      <p:sp>
        <p:nvSpPr>
          <p:cNvPr id="17" name="bg object 17"/>
          <p:cNvSpPr/>
          <p:nvPr/>
        </p:nvSpPr>
        <p:spPr>
          <a:xfrm>
            <a:off x="0" y="0"/>
            <a:ext cx="3228975" cy="5143500"/>
          </a:xfrm>
          <a:custGeom>
            <a:avLst/>
            <a:gdLst/>
            <a:ahLst/>
            <a:cxnLst/>
            <a:rect l="l" t="t" r="r" b="b"/>
            <a:pathLst>
              <a:path w="4305300" h="6858000">
                <a:moveTo>
                  <a:pt x="2912237" y="0"/>
                </a:moveTo>
                <a:lnTo>
                  <a:pt x="0" y="0"/>
                </a:lnTo>
                <a:lnTo>
                  <a:pt x="0" y="6857998"/>
                </a:lnTo>
                <a:lnTo>
                  <a:pt x="2914711" y="6857998"/>
                </a:lnTo>
                <a:lnTo>
                  <a:pt x="4305300" y="3432048"/>
                </a:lnTo>
                <a:lnTo>
                  <a:pt x="2912237" y="0"/>
                </a:lnTo>
                <a:close/>
              </a:path>
            </a:pathLst>
          </a:custGeom>
          <a:solidFill>
            <a:srgbClr val="2A5DA4"/>
          </a:solidFill>
        </p:spPr>
        <p:txBody>
          <a:bodyPr wrap="square" lIns="0" tIns="0" rIns="0" bIns="0" rtlCol="0"/>
          <a:lstStyle/>
          <a:p>
            <a:endParaRPr/>
          </a:p>
        </p:txBody>
      </p:sp>
      <p:pic>
        <p:nvPicPr>
          <p:cNvPr id="18" name="bg object 18"/>
          <p:cNvPicPr/>
          <p:nvPr/>
        </p:nvPicPr>
        <p:blipFill>
          <a:blip r:embed="rId2" cstate="print">
            <a:extLst>
              <a:ext uri="{28A0092B-C50C-407E-A947-70E740481C1C}">
                <a14:useLocalDpi xmlns:a14="http://schemas.microsoft.com/office/drawing/2010/main"/>
              </a:ext>
            </a:extLst>
          </a:blip>
          <a:stretch>
            <a:fillRect/>
          </a:stretch>
        </p:blipFill>
        <p:spPr>
          <a:xfrm>
            <a:off x="228600" y="4864608"/>
            <a:ext cx="1916811" cy="182880"/>
          </a:xfrm>
          <a:prstGeom prst="rect">
            <a:avLst/>
          </a:prstGeom>
        </p:spPr>
      </p:pic>
      <p:sp>
        <p:nvSpPr>
          <p:cNvPr id="2" name="Holder 2"/>
          <p:cNvSpPr>
            <a:spLocks noGrp="1"/>
          </p:cNvSpPr>
          <p:nvPr>
            <p:ph type="title"/>
          </p:nvPr>
        </p:nvSpPr>
        <p:spPr/>
        <p:txBody>
          <a:bodyPr lIns="0" tIns="0" rIns="0" bIns="0"/>
          <a:lstStyle>
            <a:lvl1pPr>
              <a:defRPr sz="2400" b="0" i="0">
                <a:solidFill>
                  <a:srgbClr val="123D5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3/16/2023</a:t>
            </a:fld>
            <a:endParaRPr lang="en-US"/>
          </a:p>
        </p:txBody>
      </p:sp>
      <p:sp>
        <p:nvSpPr>
          <p:cNvPr id="5" name="Holder 5"/>
          <p:cNvSpPr>
            <a:spLocks noGrp="1"/>
          </p:cNvSpPr>
          <p:nvPr>
            <p:ph type="sldNum" sz="quarter" idx="7"/>
          </p:nvPr>
        </p:nvSpPr>
        <p:spPr/>
        <p:txBody>
          <a:bodyPr lIns="0" tIns="0" rIns="0" bIns="0"/>
          <a:lstStyle>
            <a:lvl1pPr>
              <a:defRPr sz="975" b="1" i="0">
                <a:solidFill>
                  <a:srgbClr val="7E7E7E"/>
                </a:solidFill>
                <a:latin typeface="Arial"/>
                <a:cs typeface="Arial"/>
              </a:defRPr>
            </a:lvl1pPr>
          </a:lstStyle>
          <a:p>
            <a:pPr marL="99060">
              <a:spcBef>
                <a:spcPts val="4"/>
              </a:spcBef>
            </a:pPr>
            <a:fld id="{81D60167-4931-47E6-BA6A-407CBD079E47}" type="slidenum">
              <a:rPr lang="en-US" spc="11" smtClean="0"/>
              <a:pPr marL="99060">
                <a:spcBef>
                  <a:spcPts val="4"/>
                </a:spcBef>
              </a:pPr>
              <a:t>‹#›</a:t>
            </a:fld>
            <a:endParaRPr lang="en-US" spc="11"/>
          </a:p>
        </p:txBody>
      </p:sp>
    </p:spTree>
    <p:extLst>
      <p:ext uri="{BB962C8B-B14F-4D97-AF65-F5344CB8AC3E}">
        <p14:creationId xmlns:p14="http://schemas.microsoft.com/office/powerpoint/2010/main" val="857874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D042D34D-FD8A-F343-9598-18BA8EF69384}"/>
              </a:ext>
            </a:extLst>
          </p:cNvPr>
          <p:cNvSpPr txBox="1">
            <a:spLocks noChangeArrowheads="1"/>
          </p:cNvSpPr>
          <p:nvPr userDrawn="1"/>
        </p:nvSpPr>
        <p:spPr bwMode="auto">
          <a:xfrm>
            <a:off x="8721454" y="484974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118D94"/>
                </a:solidFill>
                <a:latin typeface="+mn-lt"/>
                <a:cs typeface="SapientSansRegular"/>
              </a:rPr>
              <a:t> </a:t>
            </a:r>
            <a:fld id="{4225D95B-3580-C74C-AC82-B8FCF626B418}" type="slidenum">
              <a:rPr lang="en-US" sz="1000" b="1" smtClean="0">
                <a:solidFill>
                  <a:srgbClr val="1F5589"/>
                </a:solidFill>
                <a:latin typeface="+mn-lt"/>
                <a:cs typeface="SapientSansRegular"/>
              </a:rPr>
              <a:pPr algn="r" fontAlgn="auto">
                <a:lnSpc>
                  <a:spcPct val="101000"/>
                </a:lnSpc>
                <a:spcBef>
                  <a:spcPct val="50000"/>
                </a:spcBef>
                <a:spcAft>
                  <a:spcPts val="0"/>
                </a:spcAft>
                <a:defRPr/>
              </a:pPr>
              <a:t>‹#›</a:t>
            </a:fld>
            <a:endParaRPr lang="en-US" sz="1000" b="1">
              <a:solidFill>
                <a:srgbClr val="1F5589"/>
              </a:solidFill>
              <a:latin typeface="+mn-lt"/>
              <a:cs typeface="SapientSansRegular"/>
            </a:endParaRPr>
          </a:p>
        </p:txBody>
      </p:sp>
      <p:pic>
        <p:nvPicPr>
          <p:cNvPr id="6" name="Picture 5">
            <a:extLst>
              <a:ext uri="{FF2B5EF4-FFF2-40B4-BE49-F238E27FC236}">
                <a16:creationId xmlns:a16="http://schemas.microsoft.com/office/drawing/2014/main" id="{9B4C9C91-887C-DB49-A249-8402B5C508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pic>
        <p:nvPicPr>
          <p:cNvPr id="7" name="Picture 6">
            <a:extLst>
              <a:ext uri="{FF2B5EF4-FFF2-40B4-BE49-F238E27FC236}">
                <a16:creationId xmlns:a16="http://schemas.microsoft.com/office/drawing/2014/main" id="{A44682E9-6416-1246-A1F2-F6CA7B22AB8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Tree>
    <p:extLst>
      <p:ext uri="{BB962C8B-B14F-4D97-AF65-F5344CB8AC3E}">
        <p14:creationId xmlns:p14="http://schemas.microsoft.com/office/powerpoint/2010/main" val="3530957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21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CDBCBB-5DA1-7846-9391-147A884A2F10}"/>
              </a:ext>
            </a:extLst>
          </p:cNvPr>
          <p:cNvSpPr txBox="1"/>
          <p:nvPr userDrawn="1"/>
        </p:nvSpPr>
        <p:spPr>
          <a:xfrm>
            <a:off x="910390" y="4674679"/>
            <a:ext cx="7323221"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ＭＳ Ｐゴシック" charset="0"/>
              </a:rPr>
              <a:t>U.S. Department of Health and Human Services | National Institutes of Health | National Cancer Institute</a:t>
            </a:r>
          </a:p>
        </p:txBody>
      </p:sp>
      <p:pic>
        <p:nvPicPr>
          <p:cNvPr id="3" name="Picture 2">
            <a:extLst>
              <a:ext uri="{FF2B5EF4-FFF2-40B4-BE49-F238E27FC236}">
                <a16:creationId xmlns:a16="http://schemas.microsoft.com/office/drawing/2014/main" id="{02914C21-171A-8B45-AB54-484BABE07C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30868" y="1789372"/>
            <a:ext cx="1882264" cy="1367290"/>
          </a:xfrm>
          <a:prstGeom prst="rect">
            <a:avLst/>
          </a:prstGeom>
        </p:spPr>
      </p:pic>
      <p:pic>
        <p:nvPicPr>
          <p:cNvPr id="5" name="Picture 4">
            <a:extLst>
              <a:ext uri="{FF2B5EF4-FFF2-40B4-BE49-F238E27FC236}">
                <a16:creationId xmlns:a16="http://schemas.microsoft.com/office/drawing/2014/main" id="{D674395A-349A-394B-90F5-EE9F0964B6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97770" y="1396029"/>
            <a:ext cx="2548459" cy="202424"/>
          </a:xfrm>
          <a:prstGeom prst="rect">
            <a:avLst/>
          </a:prstGeom>
        </p:spPr>
      </p:pic>
    </p:spTree>
    <p:extLst>
      <p:ext uri="{BB962C8B-B14F-4D97-AF65-F5344CB8AC3E}">
        <p14:creationId xmlns:p14="http://schemas.microsoft.com/office/powerpoint/2010/main" val="2837012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DK-BG-TitleNarrow-Logo">
    <p:bg>
      <p:bgPr>
        <a:solidFill>
          <a:srgbClr val="0A354F"/>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507E6FE3-610D-394D-A626-C2628157F61C}"/>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5357182" cy="1793133"/>
          </a:xfrm>
          <a:prstGeom prst="rect">
            <a:avLst/>
          </a:prstGeom>
        </p:spPr>
        <p:txBody>
          <a:bodyPr anchor="b">
            <a:normAutofit/>
          </a:bodyPr>
          <a:lstStyle>
            <a:lvl1pPr algn="l">
              <a:defRPr sz="3375" b="1" i="0" spc="-113" baseline="0">
                <a:solidFill>
                  <a:schemeClr val="bg1"/>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bg1"/>
                </a:solidFill>
                <a:effectLst/>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2"/>
            <a:ext cx="5357182" cy="2433"/>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8" name="Picture 7"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131669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3317358" y="1817370"/>
            <a:ext cx="5140841" cy="1371600"/>
          </a:xfrm>
        </p:spPr>
        <p:txBody>
          <a:bodyPr lIns="0" tIns="0" rIns="0" bIns="0" anchor="b">
            <a:noAutofit/>
          </a:bodyPr>
          <a:lstStyle>
            <a:lvl1pPr algn="r">
              <a:defRPr sz="3200" b="1" spc="-80">
                <a:solidFill>
                  <a:srgbClr val="6D3A77"/>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3317358" y="3262866"/>
            <a:ext cx="5140841"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pic>
        <p:nvPicPr>
          <p:cNvPr id="7" name="Picture 6">
            <a:extLst>
              <a:ext uri="{FF2B5EF4-FFF2-40B4-BE49-F238E27FC236}">
                <a16:creationId xmlns:a16="http://schemas.microsoft.com/office/drawing/2014/main" id="{2E7D7F18-5C7D-E54A-821D-083ED54FAB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37" y="0"/>
            <a:ext cx="2334448" cy="1419922"/>
          </a:xfrm>
          <a:prstGeom prst="rect">
            <a:avLst/>
          </a:prstGeom>
        </p:spPr>
      </p:pic>
      <p:pic>
        <p:nvPicPr>
          <p:cNvPr id="11" name="Picture 10">
            <a:extLst>
              <a:ext uri="{FF2B5EF4-FFF2-40B4-BE49-F238E27FC236}">
                <a16:creationId xmlns:a16="http://schemas.microsoft.com/office/drawing/2014/main" id="{0F6C30DA-915B-9A48-A14B-F20917A67D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spTree>
    <p:extLst>
      <p:ext uri="{BB962C8B-B14F-4D97-AF65-F5344CB8AC3E}">
        <p14:creationId xmlns:p14="http://schemas.microsoft.com/office/powerpoint/2010/main" val="3488393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K-BG-TitleWide-Logo">
    <p:bg>
      <p:bgPr>
        <a:solidFill>
          <a:srgbClr val="0A354F"/>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D91540C9-7140-7E49-9523-B2DCB1E3ED7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8222955" cy="1790700"/>
          </a:xfrm>
          <a:prstGeom prst="rect">
            <a:avLst/>
          </a:prstGeom>
        </p:spPr>
        <p:txBody>
          <a:bodyPr anchor="b">
            <a:normAutofit/>
          </a:bodyPr>
          <a:lstStyle>
            <a:lvl1pPr algn="l">
              <a:defRPr sz="3375" b="1" i="0" spc="-113" baseline="0">
                <a:solidFill>
                  <a:schemeClr val="bg1"/>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bg1"/>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3"/>
            <a:ext cx="8239341" cy="2434"/>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6" name="Picture 5"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1395970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K-BG-TitleNarrow-Logo">
    <p:bg>
      <p:bgPr>
        <a:solidFill>
          <a:srgbClr val="0A354F"/>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507E6FE3-610D-394D-A626-C2628157F61C}"/>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5357182" cy="1793133"/>
          </a:xfrm>
          <a:prstGeom prst="rect">
            <a:avLst/>
          </a:prstGeom>
        </p:spPr>
        <p:txBody>
          <a:bodyPr anchor="b">
            <a:normAutofit/>
          </a:bodyPr>
          <a:lstStyle>
            <a:lvl1pPr algn="l">
              <a:defRPr sz="3375" b="1" i="0" spc="-113" baseline="0">
                <a:solidFill>
                  <a:schemeClr val="bg1"/>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bg1"/>
                </a:solidFill>
                <a:effectLst/>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2"/>
            <a:ext cx="5357182" cy="2433"/>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8" name="Picture 7"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3620689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DK-BG-Ln-Logo-PG">
    <p:bg>
      <p:bgPr>
        <a:solidFill>
          <a:srgbClr val="0A354F"/>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4778FE30-730B-6744-A00B-4694180E97D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588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65946"/>
            <a:ext cx="7886700" cy="3495308"/>
          </a:xfrm>
        </p:spPr>
        <p:txBody>
          <a:bodyPr/>
          <a:lstStyle>
            <a:lvl1pPr>
              <a:defRPr>
                <a:solidFill>
                  <a:schemeClr val="bg1"/>
                </a:solidFill>
                <a:effectLst/>
                <a:latin typeface="Arial" panose="020B0604020202020204" pitchFamily="34" charset="0"/>
                <a:cs typeface="Arial" panose="020B0604020202020204" pitchFamily="34" charset="0"/>
              </a:defRPr>
            </a:lvl1pPr>
            <a:lvl2pPr>
              <a:defRPr>
                <a:solidFill>
                  <a:schemeClr val="bg1"/>
                </a:solidFill>
                <a:effectLst/>
                <a:latin typeface="Arial" panose="020B0604020202020204" pitchFamily="34" charset="0"/>
                <a:cs typeface="Arial" panose="020B0604020202020204" pitchFamily="34" charset="0"/>
              </a:defRPr>
            </a:lvl2pPr>
            <a:lvl3pPr>
              <a:defRPr>
                <a:solidFill>
                  <a:schemeClr val="bg1"/>
                </a:solidFill>
                <a:effectLst/>
                <a:latin typeface="Arial" panose="020B0604020202020204" pitchFamily="34" charset="0"/>
                <a:cs typeface="Arial" panose="020B0604020202020204" pitchFamily="34" charset="0"/>
              </a:defRPr>
            </a:lvl3pPr>
            <a:lvl4pPr>
              <a:defRPr>
                <a:solidFill>
                  <a:schemeClr val="bg1"/>
                </a:solidFill>
                <a:effectLst/>
                <a:latin typeface="Arial" panose="020B0604020202020204" pitchFamily="34" charset="0"/>
                <a:cs typeface="Arial" panose="020B0604020202020204" pitchFamily="34" charset="0"/>
              </a:defRPr>
            </a:lvl4pPr>
            <a:lvl5pPr>
              <a:defRPr>
                <a:solidFill>
                  <a:schemeClr val="bg1"/>
                </a:solidFill>
                <a:effectLst/>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8005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3751453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DK-Ln-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588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65946"/>
            <a:ext cx="7886700" cy="3495308"/>
          </a:xfrm>
        </p:spPr>
        <p:txBody>
          <a:bodyPr/>
          <a:lstStyle>
            <a:lvl1pPr>
              <a:defRPr>
                <a:solidFill>
                  <a:schemeClr val="bg1"/>
                </a:solidFill>
                <a:effectLst/>
                <a:latin typeface="Arial" panose="020B0604020202020204" pitchFamily="34" charset="0"/>
                <a:cs typeface="Arial" panose="020B0604020202020204" pitchFamily="34" charset="0"/>
              </a:defRPr>
            </a:lvl1pPr>
            <a:lvl2pPr>
              <a:defRPr>
                <a:solidFill>
                  <a:schemeClr val="bg1"/>
                </a:solidFill>
                <a:effectLst/>
                <a:latin typeface="Arial" panose="020B0604020202020204" pitchFamily="34" charset="0"/>
                <a:cs typeface="Arial" panose="020B0604020202020204" pitchFamily="34" charset="0"/>
              </a:defRPr>
            </a:lvl2pPr>
            <a:lvl3pPr>
              <a:defRPr>
                <a:solidFill>
                  <a:schemeClr val="bg1"/>
                </a:solidFill>
                <a:effectLst/>
                <a:latin typeface="Arial" panose="020B0604020202020204" pitchFamily="34" charset="0"/>
                <a:cs typeface="Arial" panose="020B0604020202020204" pitchFamily="34" charset="0"/>
              </a:defRPr>
            </a:lvl3pPr>
            <a:lvl4pPr>
              <a:defRPr>
                <a:solidFill>
                  <a:schemeClr val="bg1"/>
                </a:solidFill>
                <a:effectLst/>
                <a:latin typeface="Arial" panose="020B0604020202020204" pitchFamily="34" charset="0"/>
                <a:cs typeface="Arial" panose="020B0604020202020204" pitchFamily="34" charset="0"/>
              </a:defRPr>
            </a:lvl4pPr>
            <a:lvl5pPr>
              <a:defRPr>
                <a:solidFill>
                  <a:schemeClr val="bg1"/>
                </a:solidFill>
                <a:effectLst/>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8005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40790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DK-BG-Logo-PG">
    <p:bg>
      <p:bgPr>
        <a:solidFill>
          <a:srgbClr val="0A354F"/>
        </a:solidFill>
        <a:effectLst/>
      </p:bgPr>
    </p:bg>
    <p:spTree>
      <p:nvGrpSpPr>
        <p:cNvPr id="1" name=""/>
        <p:cNvGrpSpPr/>
        <p:nvPr/>
      </p:nvGrpSpPr>
      <p:grpSpPr>
        <a:xfrm>
          <a:off x="0" y="0"/>
          <a:ext cx="0" cy="0"/>
          <a:chOff x="0" y="0"/>
          <a:chExt cx="0" cy="0"/>
        </a:xfrm>
      </p:grpSpPr>
      <p:pic>
        <p:nvPicPr>
          <p:cNvPr id="6" name="그림 3">
            <a:extLst>
              <a:ext uri="{FF2B5EF4-FFF2-40B4-BE49-F238E27FC236}">
                <a16:creationId xmlns:a16="http://schemas.microsoft.com/office/drawing/2014/main" id="{0251D4BE-C23A-AB43-9776-A8B5DE87A21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5754"/>
            <a:ext cx="7886700" cy="990473"/>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61984"/>
            <a:ext cx="7886700" cy="3481244"/>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1189998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DK-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5754"/>
            <a:ext cx="7886700" cy="990473"/>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61984"/>
            <a:ext cx="7886700" cy="3481244"/>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2923890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K-BG-Ln-2Col-Logo-PG">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467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17884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2502722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K-Ln-2Col-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67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17884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3591389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K-Ln-2Col-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67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17884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1907988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K-Ln-2Col">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67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3526"/>
            <a:ext cx="3886200" cy="341302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17884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34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 Alt">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322674" y="1817370"/>
            <a:ext cx="5135525" cy="1371600"/>
          </a:xfrm>
        </p:spPr>
        <p:txBody>
          <a:bodyPr lIns="0" tIns="0" rIns="0" bIns="0" anchor="b">
            <a:noAutofit/>
          </a:bodyPr>
          <a:lstStyle>
            <a:lvl1pPr algn="r">
              <a:defRPr sz="3200" b="1" spc="-80">
                <a:solidFill>
                  <a:srgbClr val="5E7E35"/>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3316366" y="3257550"/>
            <a:ext cx="5135525" cy="514350"/>
          </a:xfrm>
        </p:spPr>
        <p:txBody>
          <a:bodyPr lIns="0" tIns="0" rIns="0" bIns="0">
            <a:noAutofit/>
          </a:bodyPr>
          <a:lstStyle>
            <a:lvl1pPr marL="0" indent="0" algn="r">
              <a:buNone/>
              <a:defRPr sz="1400" b="0" i="1" spc="100">
                <a:solidFill>
                  <a:schemeClr val="tx1">
                    <a:lumMod val="50000"/>
                  </a:schemeClr>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pic>
        <p:nvPicPr>
          <p:cNvPr id="8" name="Picture 7">
            <a:extLst>
              <a:ext uri="{FF2B5EF4-FFF2-40B4-BE49-F238E27FC236}">
                <a16:creationId xmlns:a16="http://schemas.microsoft.com/office/drawing/2014/main" id="{1327F83F-7806-4C4E-BD5A-E14D9CFD2A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37" y="0"/>
            <a:ext cx="2334448" cy="1419922"/>
          </a:xfrm>
          <a:prstGeom prst="rect">
            <a:avLst/>
          </a:prstGeom>
        </p:spPr>
      </p:pic>
      <p:pic>
        <p:nvPicPr>
          <p:cNvPr id="11" name="Picture 10">
            <a:extLst>
              <a:ext uri="{FF2B5EF4-FFF2-40B4-BE49-F238E27FC236}">
                <a16:creationId xmlns:a16="http://schemas.microsoft.com/office/drawing/2014/main" id="{FED634F9-7258-E541-A3B7-E4CF8504A7C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spTree>
    <p:extLst>
      <p:ext uri="{BB962C8B-B14F-4D97-AF65-F5344CB8AC3E}">
        <p14:creationId xmlns:p14="http://schemas.microsoft.com/office/powerpoint/2010/main" val="2993115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K-BG-Ln-IMG-Logo-PG">
    <p:bg>
      <p:bgPr>
        <a:solidFill>
          <a:srgbClr val="0A354F"/>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3B756F2A-923A-3748-BC26-4F669A57150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4471"/>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78643"/>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
        <p:nvSpPr>
          <p:cNvPr id="17" name="Rectangle 16">
            <a:extLst>
              <a:ext uri="{FF2B5EF4-FFF2-40B4-BE49-F238E27FC236}">
                <a16:creationId xmlns:a16="http://schemas.microsoft.com/office/drawing/2014/main" id="{3159EB93-E8E6-A645-9454-E66277032F78}"/>
              </a:ext>
            </a:extLst>
          </p:cNvPr>
          <p:cNvSpPr/>
          <p:nvPr userDrawn="1"/>
        </p:nvSpPr>
        <p:spPr>
          <a:xfrm>
            <a:off x="628650"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Picture Placeholder 4">
            <a:extLst>
              <a:ext uri="{FF2B5EF4-FFF2-40B4-BE49-F238E27FC236}">
                <a16:creationId xmlns:a16="http://schemas.microsoft.com/office/drawing/2014/main" id="{22D36401-46E4-BC4C-9E42-C98DB96C3D7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44" name="Rectangle 43">
            <a:extLst>
              <a:ext uri="{FF2B5EF4-FFF2-40B4-BE49-F238E27FC236}">
                <a16:creationId xmlns:a16="http://schemas.microsoft.com/office/drawing/2014/main" id="{F89290BB-E596-FC49-86D1-D06EDE2CAC53}"/>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Picture Placeholder 4">
            <a:extLst>
              <a:ext uri="{FF2B5EF4-FFF2-40B4-BE49-F238E27FC236}">
                <a16:creationId xmlns:a16="http://schemas.microsoft.com/office/drawing/2014/main" id="{83480CA2-EA86-5A44-8262-C38B0F3E3182}"/>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47" name="Rectangle 46">
            <a:extLst>
              <a:ext uri="{FF2B5EF4-FFF2-40B4-BE49-F238E27FC236}">
                <a16:creationId xmlns:a16="http://schemas.microsoft.com/office/drawing/2014/main" id="{F723A812-D90F-E449-A4DC-3F45D9C15A3E}"/>
              </a:ext>
            </a:extLst>
          </p:cNvPr>
          <p:cNvSpPr/>
          <p:nvPr userDrawn="1"/>
        </p:nvSpPr>
        <p:spPr>
          <a:xfrm>
            <a:off x="6186913"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4">
            <a:extLst>
              <a:ext uri="{FF2B5EF4-FFF2-40B4-BE49-F238E27FC236}">
                <a16:creationId xmlns:a16="http://schemas.microsoft.com/office/drawing/2014/main" id="{1DB73738-4653-7D43-9290-2414EE1BCE69}"/>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
        <p:nvSpPr>
          <p:cNvPr id="50" name="Content Placeholder 17">
            <a:extLst>
              <a:ext uri="{FF2B5EF4-FFF2-40B4-BE49-F238E27FC236}">
                <a16:creationId xmlns:a16="http://schemas.microsoft.com/office/drawing/2014/main" id="{BE5AD82E-03F8-4244-BA89-DEFD5D2E0A53}"/>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1" name="Content Placeholder 17">
            <a:extLst>
              <a:ext uri="{FF2B5EF4-FFF2-40B4-BE49-F238E27FC236}">
                <a16:creationId xmlns:a16="http://schemas.microsoft.com/office/drawing/2014/main" id="{906548E4-5FAA-EB47-8D5D-430F78C5DBEC}"/>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2" name="Content Placeholder 17">
            <a:extLst>
              <a:ext uri="{FF2B5EF4-FFF2-40B4-BE49-F238E27FC236}">
                <a16:creationId xmlns:a16="http://schemas.microsoft.com/office/drawing/2014/main" id="{CE184082-1588-7242-A06C-23739EC0811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Tree>
    <p:extLst>
      <p:ext uri="{BB962C8B-B14F-4D97-AF65-F5344CB8AC3E}">
        <p14:creationId xmlns:p14="http://schemas.microsoft.com/office/powerpoint/2010/main" val="2295807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K-Ln-IMG-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471"/>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78643"/>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
        <p:nvSpPr>
          <p:cNvPr id="17" name="Rectangle 16">
            <a:extLst>
              <a:ext uri="{FF2B5EF4-FFF2-40B4-BE49-F238E27FC236}">
                <a16:creationId xmlns:a16="http://schemas.microsoft.com/office/drawing/2014/main" id="{3159EB93-E8E6-A645-9454-E66277032F78}"/>
              </a:ext>
            </a:extLst>
          </p:cNvPr>
          <p:cNvSpPr/>
          <p:nvPr userDrawn="1"/>
        </p:nvSpPr>
        <p:spPr>
          <a:xfrm>
            <a:off x="628650"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Picture Placeholder 4">
            <a:extLst>
              <a:ext uri="{FF2B5EF4-FFF2-40B4-BE49-F238E27FC236}">
                <a16:creationId xmlns:a16="http://schemas.microsoft.com/office/drawing/2014/main" id="{22D36401-46E4-BC4C-9E42-C98DB96C3D7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44" name="Rectangle 43">
            <a:extLst>
              <a:ext uri="{FF2B5EF4-FFF2-40B4-BE49-F238E27FC236}">
                <a16:creationId xmlns:a16="http://schemas.microsoft.com/office/drawing/2014/main" id="{F89290BB-E596-FC49-86D1-D06EDE2CAC53}"/>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Picture Placeholder 4">
            <a:extLst>
              <a:ext uri="{FF2B5EF4-FFF2-40B4-BE49-F238E27FC236}">
                <a16:creationId xmlns:a16="http://schemas.microsoft.com/office/drawing/2014/main" id="{83480CA2-EA86-5A44-8262-C38B0F3E3182}"/>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47" name="Rectangle 46">
            <a:extLst>
              <a:ext uri="{FF2B5EF4-FFF2-40B4-BE49-F238E27FC236}">
                <a16:creationId xmlns:a16="http://schemas.microsoft.com/office/drawing/2014/main" id="{F723A812-D90F-E449-A4DC-3F45D9C15A3E}"/>
              </a:ext>
            </a:extLst>
          </p:cNvPr>
          <p:cNvSpPr/>
          <p:nvPr userDrawn="1"/>
        </p:nvSpPr>
        <p:spPr>
          <a:xfrm>
            <a:off x="6186913"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4">
            <a:extLst>
              <a:ext uri="{FF2B5EF4-FFF2-40B4-BE49-F238E27FC236}">
                <a16:creationId xmlns:a16="http://schemas.microsoft.com/office/drawing/2014/main" id="{1DB73738-4653-7D43-9290-2414EE1BCE69}"/>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
        <p:nvSpPr>
          <p:cNvPr id="50" name="Content Placeholder 17">
            <a:extLst>
              <a:ext uri="{FF2B5EF4-FFF2-40B4-BE49-F238E27FC236}">
                <a16:creationId xmlns:a16="http://schemas.microsoft.com/office/drawing/2014/main" id="{BE5AD82E-03F8-4244-BA89-DEFD5D2E0A53}"/>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1" name="Content Placeholder 17">
            <a:extLst>
              <a:ext uri="{FF2B5EF4-FFF2-40B4-BE49-F238E27FC236}">
                <a16:creationId xmlns:a16="http://schemas.microsoft.com/office/drawing/2014/main" id="{906548E4-5FAA-EB47-8D5D-430F78C5DBEC}"/>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52" name="Content Placeholder 17">
            <a:extLst>
              <a:ext uri="{FF2B5EF4-FFF2-40B4-BE49-F238E27FC236}">
                <a16:creationId xmlns:a16="http://schemas.microsoft.com/office/drawing/2014/main" id="{CE184082-1588-7242-A06C-23739EC0811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Tree>
    <p:extLst>
      <p:ext uri="{BB962C8B-B14F-4D97-AF65-F5344CB8AC3E}">
        <p14:creationId xmlns:p14="http://schemas.microsoft.com/office/powerpoint/2010/main" val="1934477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K-BG-Ln-IMG_2-Logo-PG">
    <p:bg>
      <p:bgPr>
        <a:solidFill>
          <a:srgbClr val="0A354F"/>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3B756F2A-923A-3748-BC26-4F669A57150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4471"/>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78643"/>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
        <p:nvSpPr>
          <p:cNvPr id="27" name="Rectangle 26">
            <a:extLst>
              <a:ext uri="{FF2B5EF4-FFF2-40B4-BE49-F238E27FC236}">
                <a16:creationId xmlns:a16="http://schemas.microsoft.com/office/drawing/2014/main" id="{A99879A9-C5CA-1447-B1DE-0E9E41856EBC}"/>
              </a:ext>
            </a:extLst>
          </p:cNvPr>
          <p:cNvSpPr/>
          <p:nvPr userDrawn="1"/>
        </p:nvSpPr>
        <p:spPr>
          <a:xfrm>
            <a:off x="628650" y="1326804"/>
            <a:ext cx="2338523" cy="30726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Content Placeholder 17">
            <a:extLst>
              <a:ext uri="{FF2B5EF4-FFF2-40B4-BE49-F238E27FC236}">
                <a16:creationId xmlns:a16="http://schemas.microsoft.com/office/drawing/2014/main" id="{B6476FC8-3656-3E46-8AD7-AF127A86547D}"/>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9" name="Picture Placeholder 4">
            <a:extLst>
              <a:ext uri="{FF2B5EF4-FFF2-40B4-BE49-F238E27FC236}">
                <a16:creationId xmlns:a16="http://schemas.microsoft.com/office/drawing/2014/main" id="{E6613F1A-E1E7-574C-AC9E-6095CE7807F6}"/>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30" name="Rectangle 29">
            <a:extLst>
              <a:ext uri="{FF2B5EF4-FFF2-40B4-BE49-F238E27FC236}">
                <a16:creationId xmlns:a16="http://schemas.microsoft.com/office/drawing/2014/main" id="{CE1E2DF2-3734-7143-A787-441DA3E6277E}"/>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17">
            <a:extLst>
              <a:ext uri="{FF2B5EF4-FFF2-40B4-BE49-F238E27FC236}">
                <a16:creationId xmlns:a16="http://schemas.microsoft.com/office/drawing/2014/main" id="{07612882-1140-5848-8BFF-7B728F6CEE88}"/>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2" name="Picture Placeholder 4">
            <a:extLst>
              <a:ext uri="{FF2B5EF4-FFF2-40B4-BE49-F238E27FC236}">
                <a16:creationId xmlns:a16="http://schemas.microsoft.com/office/drawing/2014/main" id="{3A64950C-678E-F34A-A73A-F2E06E001905}"/>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33" name="Rectangle 32">
            <a:extLst>
              <a:ext uri="{FF2B5EF4-FFF2-40B4-BE49-F238E27FC236}">
                <a16:creationId xmlns:a16="http://schemas.microsoft.com/office/drawing/2014/main" id="{A6DCB067-8DAB-B340-A498-1EAC81BCA7EF}"/>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Content Placeholder 17">
            <a:extLst>
              <a:ext uri="{FF2B5EF4-FFF2-40B4-BE49-F238E27FC236}">
                <a16:creationId xmlns:a16="http://schemas.microsoft.com/office/drawing/2014/main" id="{01608761-8DF0-FF4B-972E-73E86709DD00}"/>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5" name="Picture Placeholder 4">
            <a:extLst>
              <a:ext uri="{FF2B5EF4-FFF2-40B4-BE49-F238E27FC236}">
                <a16:creationId xmlns:a16="http://schemas.microsoft.com/office/drawing/2014/main" id="{1B56CF6D-DC2B-7240-ACCF-48C5E9C18065}"/>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149209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K-Ln-IMG_2-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4471"/>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78643"/>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5" name="Picture 14"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
        <p:nvSpPr>
          <p:cNvPr id="27" name="Rectangle 26">
            <a:extLst>
              <a:ext uri="{FF2B5EF4-FFF2-40B4-BE49-F238E27FC236}">
                <a16:creationId xmlns:a16="http://schemas.microsoft.com/office/drawing/2014/main" id="{A99879A9-C5CA-1447-B1DE-0E9E41856EBC}"/>
              </a:ext>
            </a:extLst>
          </p:cNvPr>
          <p:cNvSpPr/>
          <p:nvPr userDrawn="1"/>
        </p:nvSpPr>
        <p:spPr>
          <a:xfrm>
            <a:off x="628650" y="1326804"/>
            <a:ext cx="2338523" cy="30726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Content Placeholder 17">
            <a:extLst>
              <a:ext uri="{FF2B5EF4-FFF2-40B4-BE49-F238E27FC236}">
                <a16:creationId xmlns:a16="http://schemas.microsoft.com/office/drawing/2014/main" id="{B6476FC8-3656-3E46-8AD7-AF127A86547D}"/>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9" name="Picture Placeholder 4">
            <a:extLst>
              <a:ext uri="{FF2B5EF4-FFF2-40B4-BE49-F238E27FC236}">
                <a16:creationId xmlns:a16="http://schemas.microsoft.com/office/drawing/2014/main" id="{E6613F1A-E1E7-574C-AC9E-6095CE7807F6}"/>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30" name="Rectangle 29">
            <a:extLst>
              <a:ext uri="{FF2B5EF4-FFF2-40B4-BE49-F238E27FC236}">
                <a16:creationId xmlns:a16="http://schemas.microsoft.com/office/drawing/2014/main" id="{CE1E2DF2-3734-7143-A787-441DA3E6277E}"/>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17">
            <a:extLst>
              <a:ext uri="{FF2B5EF4-FFF2-40B4-BE49-F238E27FC236}">
                <a16:creationId xmlns:a16="http://schemas.microsoft.com/office/drawing/2014/main" id="{07612882-1140-5848-8BFF-7B728F6CEE88}"/>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2" name="Picture Placeholder 4">
            <a:extLst>
              <a:ext uri="{FF2B5EF4-FFF2-40B4-BE49-F238E27FC236}">
                <a16:creationId xmlns:a16="http://schemas.microsoft.com/office/drawing/2014/main" id="{3A64950C-678E-F34A-A73A-F2E06E001905}"/>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33" name="Rectangle 32">
            <a:extLst>
              <a:ext uri="{FF2B5EF4-FFF2-40B4-BE49-F238E27FC236}">
                <a16:creationId xmlns:a16="http://schemas.microsoft.com/office/drawing/2014/main" id="{A6DCB067-8DAB-B340-A498-1EAC81BCA7EF}"/>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Content Placeholder 17">
            <a:extLst>
              <a:ext uri="{FF2B5EF4-FFF2-40B4-BE49-F238E27FC236}">
                <a16:creationId xmlns:a16="http://schemas.microsoft.com/office/drawing/2014/main" id="{01608761-8DF0-FF4B-972E-73E86709DD00}"/>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35" name="Picture Placeholder 4">
            <a:extLst>
              <a:ext uri="{FF2B5EF4-FFF2-40B4-BE49-F238E27FC236}">
                <a16:creationId xmlns:a16="http://schemas.microsoft.com/office/drawing/2014/main" id="{1B56CF6D-DC2B-7240-ACCF-48C5E9C18065}"/>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611522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K-BG-Blank-Logo">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2005027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K-Blank-Logo">
    <p:bg>
      <p:bgPr>
        <a:solidFill>
          <a:srgbClr val="0A354F"/>
        </a:solidFill>
        <a:effectLst/>
      </p:bgPr>
    </p:bg>
    <p:spTree>
      <p:nvGrpSpPr>
        <p:cNvPr id="1" name=""/>
        <p:cNvGrpSpPr/>
        <p:nvPr/>
      </p:nvGrpSpPr>
      <p:grpSpPr>
        <a:xfrm>
          <a:off x="0" y="0"/>
          <a:ext cx="0" cy="0"/>
          <a:chOff x="0" y="0"/>
          <a:chExt cx="0" cy="0"/>
        </a:xfrm>
      </p:grpSpPr>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1858051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K-BG-Blank">
    <p:bg>
      <p:bgPr>
        <a:solidFill>
          <a:srgbClr val="0A354F"/>
        </a:solidFill>
        <a:effectLst/>
      </p:bgPr>
    </p:bg>
    <p:spTree>
      <p:nvGrpSpPr>
        <p:cNvPr id="1" name=""/>
        <p:cNvGrpSpPr/>
        <p:nvPr/>
      </p:nvGrpSpPr>
      <p:grpSpPr>
        <a:xfrm>
          <a:off x="0" y="0"/>
          <a:ext cx="0" cy="0"/>
          <a:chOff x="0" y="0"/>
          <a:chExt cx="0" cy="0"/>
        </a:xfrm>
      </p:grpSpPr>
      <p:pic>
        <p:nvPicPr>
          <p:cNvPr id="11" name="그림 3">
            <a:extLst>
              <a:ext uri="{FF2B5EF4-FFF2-40B4-BE49-F238E27FC236}">
                <a16:creationId xmlns:a16="http://schemas.microsoft.com/office/drawing/2014/main" id="{795C1B27-1A74-D64A-BA0D-A1CABC64B82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Tree>
    <p:extLst>
      <p:ext uri="{BB962C8B-B14F-4D97-AF65-F5344CB8AC3E}">
        <p14:creationId xmlns:p14="http://schemas.microsoft.com/office/powerpoint/2010/main" val="1633169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K-Blank">
    <p:bg>
      <p:bgPr>
        <a:solidFill>
          <a:srgbClr val="0A35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219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LT-BG-TitleNarrow-Logo">
    <p:bg>
      <p:bgPr>
        <a:solidFill>
          <a:schemeClr val="bg1"/>
        </a:solidFill>
        <a:effectLst/>
      </p:bgPr>
    </p:bg>
    <p:spTree>
      <p:nvGrpSpPr>
        <p:cNvPr id="1" name=""/>
        <p:cNvGrpSpPr/>
        <p:nvPr/>
      </p:nvGrpSpPr>
      <p:grpSpPr>
        <a:xfrm>
          <a:off x="0" y="0"/>
          <a:ext cx="0" cy="0"/>
          <a:chOff x="0" y="0"/>
          <a:chExt cx="0" cy="0"/>
        </a:xfrm>
      </p:grpSpPr>
      <p:pic>
        <p:nvPicPr>
          <p:cNvPr id="6" name="그림 3">
            <a:extLst>
              <a:ext uri="{FF2B5EF4-FFF2-40B4-BE49-F238E27FC236}">
                <a16:creationId xmlns:a16="http://schemas.microsoft.com/office/drawing/2014/main" id="{A422B2D4-91F2-F14B-B9E0-C5AAACD978F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5357182" cy="1790700"/>
          </a:xfrm>
          <a:prstGeom prst="rect">
            <a:avLst/>
          </a:prstGeom>
        </p:spPr>
        <p:txBody>
          <a:bodyPr anchor="b">
            <a:normAutofit/>
          </a:bodyPr>
          <a:lstStyle>
            <a:lvl1pPr algn="l">
              <a:defRPr sz="3375"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tx1">
                    <a:lumMod val="75000"/>
                    <a:lumOff val="25000"/>
                  </a:schemeClr>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2"/>
            <a:ext cx="5357182" cy="2433"/>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1876483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LT-BG-TitleNarrow-Logo-PG">
    <p:bg>
      <p:bgPr>
        <a:solidFill>
          <a:schemeClr val="bg1"/>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78075941-CD7E-A249-954B-E58A73CE0BC6}"/>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5357182" cy="1790700"/>
          </a:xfrm>
          <a:prstGeom prst="rect">
            <a:avLst/>
          </a:prstGeom>
        </p:spPr>
        <p:txBody>
          <a:bodyPr anchor="b">
            <a:normAutofit/>
          </a:bodyPr>
          <a:lstStyle>
            <a:lvl1pPr algn="l">
              <a:defRPr sz="3375"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tx1">
                    <a:lumMod val="75000"/>
                    <a:lumOff val="25000"/>
                  </a:schemeClr>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2"/>
            <a:ext cx="5357182" cy="2433"/>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B0C9CB8-499C-4687-A737-D33AC78DB6AE}"/>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2985840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3200" b="1">
                <a:solidFill>
                  <a:srgbClr val="5E7E35"/>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8721454" y="484974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118D94"/>
                </a:solidFill>
                <a:latin typeface="+mn-lt"/>
                <a:cs typeface="SapientSansRegular"/>
              </a:rPr>
              <a:t> </a:t>
            </a:r>
            <a:fld id="{4225D95B-3580-C74C-AC82-B8FCF626B418}" type="slidenum">
              <a:rPr lang="en-US" sz="1000" b="1" smtClean="0">
                <a:solidFill>
                  <a:srgbClr val="1F5589"/>
                </a:solidFill>
                <a:latin typeface="+mn-lt"/>
                <a:cs typeface="SapientSansRegular"/>
              </a:rPr>
              <a:pPr algn="r" fontAlgn="auto">
                <a:lnSpc>
                  <a:spcPct val="101000"/>
                </a:lnSpc>
                <a:spcBef>
                  <a:spcPct val="50000"/>
                </a:spcBef>
                <a:spcAft>
                  <a:spcPts val="0"/>
                </a:spcAft>
                <a:defRPr/>
              </a:pPr>
              <a:t>‹#›</a:t>
            </a:fld>
            <a:endParaRPr lang="en-US" sz="1000" b="1">
              <a:solidFill>
                <a:srgbClr val="1F5589"/>
              </a:solidFill>
              <a:latin typeface="+mn-lt"/>
              <a:cs typeface="SapientSansRegular"/>
            </a:endParaRPr>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rgbClr val="5E7E35"/>
              </a:buClr>
              <a:buSzTx/>
              <a:buFont typeface="+mj-lt"/>
              <a:buAutoNum type="arabicPeriod"/>
              <a:tabLst/>
              <a:defRPr i="1">
                <a:solidFill>
                  <a:schemeClr val="tx1">
                    <a:lumMod val="50000"/>
                  </a:schemeClr>
                </a:solidFill>
              </a:defRPr>
            </a:lvl1pPr>
            <a:lvl2pPr marL="685800" marR="0" indent="-228600" algn="l" defTabSz="457200" rtl="0" eaLnBrk="1" fontAlgn="auto" latinLnBrk="0" hangingPunct="1">
              <a:lnSpc>
                <a:spcPct val="100000"/>
              </a:lnSpc>
              <a:spcBef>
                <a:spcPts val="0"/>
              </a:spcBef>
              <a:spcAft>
                <a:spcPts val="1000"/>
              </a:spcAft>
              <a:buClr>
                <a:srgbClr val="5E7E35"/>
              </a:buClr>
              <a:buSzTx/>
              <a:buFont typeface="Wingdings" charset="2"/>
              <a:buChar char="§"/>
              <a:tabLst/>
              <a:defRPr lang="en-US" sz="1900" i="1" kern="1200" baseline="0" dirty="0" smtClean="0">
                <a:solidFill>
                  <a:schemeClr val="tx1">
                    <a:lumMod val="50000"/>
                  </a:schemeClr>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lvl="1"/>
            <a:r>
              <a:rPr lang="en-US"/>
              <a:t>Agenda Item 3a</a:t>
            </a:r>
          </a:p>
          <a:p>
            <a:pPr lvl="1"/>
            <a:r>
              <a:rPr lang="en-US"/>
              <a:t>Agenda Item 3b</a:t>
            </a:r>
          </a:p>
        </p:txBody>
      </p:sp>
      <p:pic>
        <p:nvPicPr>
          <p:cNvPr id="9" name="Picture 8">
            <a:extLst>
              <a:ext uri="{FF2B5EF4-FFF2-40B4-BE49-F238E27FC236}">
                <a16:creationId xmlns:a16="http://schemas.microsoft.com/office/drawing/2014/main" id="{14CFC3F4-50ED-F04C-9E18-36230C011E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37" y="0"/>
            <a:ext cx="2334448" cy="1419922"/>
          </a:xfrm>
          <a:prstGeom prst="rect">
            <a:avLst/>
          </a:prstGeom>
        </p:spPr>
      </p:pic>
      <p:pic>
        <p:nvPicPr>
          <p:cNvPr id="10" name="Picture 9">
            <a:extLst>
              <a:ext uri="{FF2B5EF4-FFF2-40B4-BE49-F238E27FC236}">
                <a16:creationId xmlns:a16="http://schemas.microsoft.com/office/drawing/2014/main" id="{01C19FCB-14B2-2349-87C5-08AF0529A7B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spTree>
    <p:extLst>
      <p:ext uri="{BB962C8B-B14F-4D97-AF65-F5344CB8AC3E}">
        <p14:creationId xmlns:p14="http://schemas.microsoft.com/office/powerpoint/2010/main" val="985284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LT-BG-Ln-Logo-PG">
    <p:bg>
      <p:bgPr>
        <a:solidFill>
          <a:schemeClr val="bg1"/>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99105E88-5762-2745-ADCE-BFBF41BE2ED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77255"/>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48686"/>
            <a:ext cx="7886700" cy="3422188"/>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p:nvPr userDrawn="1"/>
        </p:nvCxnSpPr>
        <p:spPr>
          <a:xfrm>
            <a:off x="628650" y="1158200"/>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414412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LT-Ln-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77255"/>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48686"/>
            <a:ext cx="7886700" cy="3422188"/>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p:nvPr userDrawn="1"/>
        </p:nvCxnSpPr>
        <p:spPr>
          <a:xfrm>
            <a:off x="628650" y="1158200"/>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1760415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LT-BG-Logo-PG">
    <p:bg>
      <p:bgPr>
        <a:solidFill>
          <a:schemeClr val="bg1"/>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BC1A4D6A-AEB5-6642-953F-1E146C5E40D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6" name="Picture 5"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4105943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LT-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6" name="Picture 5"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672218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LT-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3726271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T-BG">
    <p:bg>
      <p:bgPr>
        <a:solidFill>
          <a:schemeClr val="bg1"/>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7DBAF097-057E-BC4D-906D-213CC482BC49}"/>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8" name="Content Placeholder 2">
            <a:extLst>
              <a:ext uri="{FF2B5EF4-FFF2-40B4-BE49-F238E27FC236}">
                <a16:creationId xmlns:a16="http://schemas.microsoft.com/office/drawing/2014/main" id="{993609BC-8476-0445-8900-D44DA5D38F14}"/>
              </a:ext>
            </a:extLst>
          </p:cNvPr>
          <p:cNvSpPr>
            <a:spLocks noGrp="1"/>
          </p:cNvSpPr>
          <p:nvPr>
            <p:ph idx="1"/>
          </p:nvPr>
        </p:nvSpPr>
        <p:spPr>
          <a:xfrm>
            <a:off x="628650" y="1176060"/>
            <a:ext cx="7886700" cy="371399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2C942D3-D794-7D43-BB9B-BF621496D077}"/>
              </a:ext>
            </a:extLst>
          </p:cNvPr>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24056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T">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93609BC-8476-0445-8900-D44DA5D38F14}"/>
              </a:ext>
            </a:extLst>
          </p:cNvPr>
          <p:cNvSpPr>
            <a:spLocks noGrp="1"/>
          </p:cNvSpPr>
          <p:nvPr>
            <p:ph idx="1"/>
          </p:nvPr>
        </p:nvSpPr>
        <p:spPr>
          <a:xfrm>
            <a:off x="628650" y="1176060"/>
            <a:ext cx="7886700" cy="371399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2C942D3-D794-7D43-BB9B-BF621496D077}"/>
              </a:ext>
            </a:extLst>
          </p:cNvPr>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26487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LT-BG-Ln-2Col-Logo-PG">
    <p:spTree>
      <p:nvGrpSpPr>
        <p:cNvPr id="1" name=""/>
        <p:cNvGrpSpPr/>
        <p:nvPr/>
      </p:nvGrpSpPr>
      <p:grpSpPr>
        <a:xfrm>
          <a:off x="0" y="0"/>
          <a:ext cx="0" cy="0"/>
          <a:chOff x="0" y="0"/>
          <a:chExt cx="0" cy="0"/>
        </a:xfrm>
      </p:grpSpPr>
      <p:pic>
        <p:nvPicPr>
          <p:cNvPr id="10" name="그림 3">
            <a:extLst>
              <a:ext uri="{FF2B5EF4-FFF2-40B4-BE49-F238E27FC236}">
                <a16:creationId xmlns:a16="http://schemas.microsoft.com/office/drawing/2014/main" id="{3FAE4055-BB4D-D445-8688-9EA9CAEEF742}"/>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7496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176839"/>
            <a:ext cx="3886200" cy="348063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176839"/>
            <a:ext cx="3886200" cy="348063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007862"/>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1" name="Picture 10"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2298028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LT-Ln-2Col-Logo-PG">
    <p:spTree>
      <p:nvGrpSpPr>
        <p:cNvPr id="1" name=""/>
        <p:cNvGrpSpPr/>
        <p:nvPr/>
      </p:nvGrpSpPr>
      <p:grpSpPr>
        <a:xfrm>
          <a:off x="0" y="0"/>
          <a:ext cx="0" cy="0"/>
          <a:chOff x="0" y="0"/>
          <a:chExt cx="0" cy="0"/>
        </a:xfrm>
      </p:grpSpPr>
      <p:sp>
        <p:nvSpPr>
          <p:cNvPr id="2" name="Title 1"/>
          <p:cNvSpPr>
            <a:spLocks noGrp="1"/>
          </p:cNvSpPr>
          <p:nvPr>
            <p:ph type="title"/>
          </p:nvPr>
        </p:nvSpPr>
        <p:spPr>
          <a:xfrm>
            <a:off x="628650" y="17496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28650" y="1176839"/>
            <a:ext cx="3886200" cy="348063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176839"/>
            <a:ext cx="3886200" cy="3480633"/>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1532D4C-7B64-420F-8D22-D45C124A7BB6}"/>
              </a:ext>
            </a:extLst>
          </p:cNvPr>
          <p:cNvCxnSpPr/>
          <p:nvPr userDrawn="1"/>
        </p:nvCxnSpPr>
        <p:spPr>
          <a:xfrm>
            <a:off x="628650" y="1007862"/>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7027A85-37FF-4E35-A9C8-CE7C06D9BD94}"/>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11" name="Picture 10"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2"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Tree>
    <p:extLst>
      <p:ext uri="{BB962C8B-B14F-4D97-AF65-F5344CB8AC3E}">
        <p14:creationId xmlns:p14="http://schemas.microsoft.com/office/powerpoint/2010/main" val="4024782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T-BG-Ln-IMG-Logo-PG">
    <p:bg>
      <p:bgPr>
        <a:solidFill>
          <a:schemeClr val="bg1"/>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72C94069-5E94-2B4D-8AD6-F2E8F70AD92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7908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006099"/>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4"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628650"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3407781"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84987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123E57"/>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p>
        </p:txBody>
      </p:sp>
      <p:sp>
        <p:nvSpPr>
          <p:cNvPr id="8" name="Text Box 14">
            <a:extLst>
              <a:ext uri="{FF2B5EF4-FFF2-40B4-BE49-F238E27FC236}">
                <a16:creationId xmlns:a16="http://schemas.microsoft.com/office/drawing/2014/main" id="{AC74E911-2219-4145-993F-7E6AF6D7637C}"/>
              </a:ext>
            </a:extLst>
          </p:cNvPr>
          <p:cNvSpPr txBox="1">
            <a:spLocks noChangeArrowheads="1"/>
          </p:cNvSpPr>
          <p:nvPr userDrawn="1"/>
        </p:nvSpPr>
        <p:spPr bwMode="auto">
          <a:xfrm>
            <a:off x="8721454" y="484974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118D94"/>
                </a:solidFill>
                <a:latin typeface="+mn-lt"/>
                <a:cs typeface="SapientSansRegular"/>
              </a:rPr>
              <a:t> </a:t>
            </a:r>
            <a:fld id="{4225D95B-3580-C74C-AC82-B8FCF626B418}" type="slidenum">
              <a:rPr lang="en-US" sz="1000" b="1" smtClean="0">
                <a:solidFill>
                  <a:srgbClr val="1F5589"/>
                </a:solidFill>
                <a:latin typeface="+mn-lt"/>
                <a:cs typeface="SapientSansRegular"/>
              </a:rPr>
              <a:pPr algn="r" fontAlgn="auto">
                <a:lnSpc>
                  <a:spcPct val="101000"/>
                </a:lnSpc>
                <a:spcBef>
                  <a:spcPct val="50000"/>
                </a:spcBef>
                <a:spcAft>
                  <a:spcPts val="0"/>
                </a:spcAft>
                <a:defRPr/>
              </a:pPr>
              <a:t>‹#›</a:t>
            </a:fld>
            <a:endParaRPr lang="en-US" sz="1000" b="1">
              <a:solidFill>
                <a:srgbClr val="1F5589"/>
              </a:solidFill>
              <a:latin typeface="+mn-lt"/>
              <a:cs typeface="SapientSansRegular"/>
            </a:endParaRPr>
          </a:p>
        </p:txBody>
      </p:sp>
      <p:pic>
        <p:nvPicPr>
          <p:cNvPr id="12" name="Picture 11">
            <a:extLst>
              <a:ext uri="{FF2B5EF4-FFF2-40B4-BE49-F238E27FC236}">
                <a16:creationId xmlns:a16="http://schemas.microsoft.com/office/drawing/2014/main" id="{F6B128DC-E521-3F4D-8DAA-4910345210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37" y="0"/>
            <a:ext cx="2334448" cy="1419922"/>
          </a:xfrm>
          <a:prstGeom prst="rect">
            <a:avLst/>
          </a:prstGeom>
        </p:spPr>
      </p:pic>
      <p:pic>
        <p:nvPicPr>
          <p:cNvPr id="13" name="Picture 12">
            <a:extLst>
              <a:ext uri="{FF2B5EF4-FFF2-40B4-BE49-F238E27FC236}">
                <a16:creationId xmlns:a16="http://schemas.microsoft.com/office/drawing/2014/main" id="{FCDA9D62-759E-DC41-B7FC-3581E405AAC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2" y="4715337"/>
            <a:ext cx="1502020" cy="326220"/>
          </a:xfrm>
          <a:prstGeom prst="rect">
            <a:avLst/>
          </a:prstGeom>
        </p:spPr>
      </p:pic>
    </p:spTree>
    <p:extLst>
      <p:ext uri="{BB962C8B-B14F-4D97-AF65-F5344CB8AC3E}">
        <p14:creationId xmlns:p14="http://schemas.microsoft.com/office/powerpoint/2010/main" val="391009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T-Ln-IMG-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7908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006099"/>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628650"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3407781"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6233019" y="1373059"/>
            <a:ext cx="2246311"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710098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T-BG-Ln-IMG2-Logo-PG">
    <p:bg>
      <p:bgPr>
        <a:solidFill>
          <a:schemeClr val="bg1"/>
        </a:solidFill>
        <a:effectLst/>
      </p:bgPr>
    </p:bg>
    <p:spTree>
      <p:nvGrpSpPr>
        <p:cNvPr id="1" name=""/>
        <p:cNvGrpSpPr/>
        <p:nvPr/>
      </p:nvGrpSpPr>
      <p:grpSpPr>
        <a:xfrm>
          <a:off x="0" y="0"/>
          <a:ext cx="0" cy="0"/>
          <a:chOff x="0" y="0"/>
          <a:chExt cx="0" cy="0"/>
        </a:xfrm>
      </p:grpSpPr>
      <p:pic>
        <p:nvPicPr>
          <p:cNvPr id="16" name="그림 3">
            <a:extLst>
              <a:ext uri="{FF2B5EF4-FFF2-40B4-BE49-F238E27FC236}">
                <a16:creationId xmlns:a16="http://schemas.microsoft.com/office/drawing/2014/main" id="{72C94069-5E94-2B4D-8AD6-F2E8F70AD92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7908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006099"/>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4"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628650" y="1326804"/>
            <a:ext cx="2338523" cy="30726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6233020" y="1373059"/>
            <a:ext cx="2246310"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481322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T-Ln-IMG2-Logo-P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79082"/>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006099"/>
            <a:ext cx="7886700" cy="0"/>
          </a:xfrm>
          <a:prstGeom prst="line">
            <a:avLst/>
          </a:prstGeom>
          <a:ln w="6350">
            <a:solidFill>
              <a:srgbClr val="0A354F"/>
            </a:solidFill>
          </a:ln>
          <a:effectLst/>
        </p:spPr>
        <p:style>
          <a:lnRef idx="1">
            <a:schemeClr val="accent1"/>
          </a:lnRef>
          <a:fillRef idx="0">
            <a:schemeClr val="accent1"/>
          </a:fillRef>
          <a:effectRef idx="0">
            <a:schemeClr val="accent1"/>
          </a:effectRef>
          <a:fontRef idx="minor">
            <a:schemeClr val="tx1"/>
          </a:fontRef>
        </p:style>
      </p:cxn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pic>
        <p:nvPicPr>
          <p:cNvPr id="15" name="Picture 14" descr="NCI-Logo-Gray-Knock-NEW.png">
            <a:extLst>
              <a:ext uri="{FF2B5EF4-FFF2-40B4-BE49-F238E27FC236}">
                <a16:creationId xmlns:a16="http://schemas.microsoft.com/office/drawing/2014/main" id="{5F1A1E80-BF66-479F-9A87-8D09313FE4AE}"/>
              </a:ext>
            </a:extLst>
          </p:cNvPr>
          <p:cNvPicPr>
            <a:picLocks noChangeAspect="1"/>
          </p:cNvPicPr>
          <p:nvPr userDrawn="1"/>
        </p:nvPicPr>
        <p:blipFill>
          <a:blip r:embed="rId3" cstate="print">
            <a:duotone>
              <a:prstClr val="black"/>
              <a:srgbClr val="0A354F">
                <a:tint val="45000"/>
                <a:satMod val="400000"/>
              </a:srgbClr>
            </a:duotone>
            <a:extLst>
              <a:ext uri="{28A0092B-C50C-407E-A947-70E740481C1C}">
                <a14:useLocalDpi xmlns:a14="http://schemas.microsoft.com/office/drawing/2010/main"/>
              </a:ext>
            </a:extLst>
          </a:blip>
          <a:stretch>
            <a:fillRect/>
          </a:stretch>
        </p:blipFill>
        <p:spPr>
          <a:xfrm>
            <a:off x="174772" y="4787458"/>
            <a:ext cx="1916889" cy="182880"/>
          </a:xfrm>
          <a:prstGeom prst="rect">
            <a:avLst/>
          </a:prstGeom>
        </p:spPr>
      </p:pic>
      <p:sp>
        <p:nvSpPr>
          <p:cNvPr id="20" name="Rectangle 19">
            <a:extLst>
              <a:ext uri="{FF2B5EF4-FFF2-40B4-BE49-F238E27FC236}">
                <a16:creationId xmlns:a16="http://schemas.microsoft.com/office/drawing/2014/main" id="{88C61022-D511-A14A-B4F5-3160650C81C9}"/>
              </a:ext>
            </a:extLst>
          </p:cNvPr>
          <p:cNvSpPr/>
          <p:nvPr userDrawn="1"/>
        </p:nvSpPr>
        <p:spPr>
          <a:xfrm>
            <a:off x="628650" y="1326804"/>
            <a:ext cx="2338523" cy="30726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Content Placeholder 17">
            <a:extLst>
              <a:ext uri="{FF2B5EF4-FFF2-40B4-BE49-F238E27FC236}">
                <a16:creationId xmlns:a16="http://schemas.microsoft.com/office/drawing/2014/main" id="{5514F731-37B5-9541-B4F0-BF88306D4162}"/>
              </a:ext>
            </a:extLst>
          </p:cNvPr>
          <p:cNvSpPr>
            <a:spLocks noGrp="1"/>
          </p:cNvSpPr>
          <p:nvPr>
            <p:ph sz="quarter" idx="16" hasCustomPrompt="1"/>
          </p:nvPr>
        </p:nvSpPr>
        <p:spPr>
          <a:xfrm>
            <a:off x="674757"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2" name="Picture Placeholder 4">
            <a:extLst>
              <a:ext uri="{FF2B5EF4-FFF2-40B4-BE49-F238E27FC236}">
                <a16:creationId xmlns:a16="http://schemas.microsoft.com/office/drawing/2014/main" id="{AAECEAC6-AD96-3945-9570-C3E8B554E008}"/>
              </a:ext>
            </a:extLst>
          </p:cNvPr>
          <p:cNvSpPr>
            <a:spLocks noGrp="1"/>
          </p:cNvSpPr>
          <p:nvPr>
            <p:ph type="pic" sz="quarter" idx="10"/>
          </p:nvPr>
        </p:nvSpPr>
        <p:spPr>
          <a:xfrm>
            <a:off x="674757" y="1373059"/>
            <a:ext cx="2246311" cy="1415430"/>
          </a:xfrm>
        </p:spPr>
        <p:txBody>
          <a:bodyPr/>
          <a:lstStyle>
            <a:lvl1pPr>
              <a:defRPr>
                <a:solidFill>
                  <a:schemeClr val="bg1"/>
                </a:solidFill>
              </a:defRPr>
            </a:lvl1pPr>
          </a:lstStyle>
          <a:p>
            <a:endParaRPr lang="en-US"/>
          </a:p>
        </p:txBody>
      </p:sp>
      <p:sp>
        <p:nvSpPr>
          <p:cNvPr id="23" name="Rectangle 22">
            <a:extLst>
              <a:ext uri="{FF2B5EF4-FFF2-40B4-BE49-F238E27FC236}">
                <a16:creationId xmlns:a16="http://schemas.microsoft.com/office/drawing/2014/main" id="{19A3E067-AD4B-2F47-B33A-B1796FEDA285}"/>
              </a:ext>
            </a:extLst>
          </p:cNvPr>
          <p:cNvSpPr/>
          <p:nvPr userDrawn="1"/>
        </p:nvSpPr>
        <p:spPr>
          <a:xfrm>
            <a:off x="3407781" y="1326804"/>
            <a:ext cx="2338523" cy="3072662"/>
          </a:xfrm>
          <a:prstGeom prst="rect">
            <a:avLst/>
          </a:prstGeom>
          <a:solidFill>
            <a:srgbClr val="319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Content Placeholder 17">
            <a:extLst>
              <a:ext uri="{FF2B5EF4-FFF2-40B4-BE49-F238E27FC236}">
                <a16:creationId xmlns:a16="http://schemas.microsoft.com/office/drawing/2014/main" id="{A73AFCD4-35F5-AE44-93DC-5E1C5D41441B}"/>
              </a:ext>
            </a:extLst>
          </p:cNvPr>
          <p:cNvSpPr>
            <a:spLocks noGrp="1"/>
          </p:cNvSpPr>
          <p:nvPr>
            <p:ph sz="quarter" idx="17" hasCustomPrompt="1"/>
          </p:nvPr>
        </p:nvSpPr>
        <p:spPr>
          <a:xfrm>
            <a:off x="3453888"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5" name="Picture Placeholder 4">
            <a:extLst>
              <a:ext uri="{FF2B5EF4-FFF2-40B4-BE49-F238E27FC236}">
                <a16:creationId xmlns:a16="http://schemas.microsoft.com/office/drawing/2014/main" id="{E0064029-F8DF-FC4B-A13A-0CDBC1A6F6D6}"/>
              </a:ext>
            </a:extLst>
          </p:cNvPr>
          <p:cNvSpPr>
            <a:spLocks noGrp="1"/>
          </p:cNvSpPr>
          <p:nvPr>
            <p:ph type="pic" sz="quarter" idx="18"/>
          </p:nvPr>
        </p:nvSpPr>
        <p:spPr>
          <a:xfrm>
            <a:off x="3453888" y="1373059"/>
            <a:ext cx="2246311" cy="1415430"/>
          </a:xfrm>
        </p:spPr>
        <p:txBody>
          <a:bodyPr/>
          <a:lstStyle>
            <a:lvl1pPr>
              <a:defRPr>
                <a:solidFill>
                  <a:schemeClr val="bg1"/>
                </a:solidFill>
              </a:defRPr>
            </a:lvl1pPr>
          </a:lstStyle>
          <a:p>
            <a:endParaRPr lang="en-US"/>
          </a:p>
        </p:txBody>
      </p:sp>
      <p:sp>
        <p:nvSpPr>
          <p:cNvPr id="26" name="Rectangle 25">
            <a:extLst>
              <a:ext uri="{FF2B5EF4-FFF2-40B4-BE49-F238E27FC236}">
                <a16:creationId xmlns:a16="http://schemas.microsoft.com/office/drawing/2014/main" id="{9E4B5CB7-CC09-8F49-9472-C8C04EED27D3}"/>
              </a:ext>
            </a:extLst>
          </p:cNvPr>
          <p:cNvSpPr/>
          <p:nvPr userDrawn="1"/>
        </p:nvSpPr>
        <p:spPr>
          <a:xfrm>
            <a:off x="6186913" y="1326804"/>
            <a:ext cx="2338523" cy="3072662"/>
          </a:xfrm>
          <a:prstGeom prst="rect">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Content Placeholder 17">
            <a:extLst>
              <a:ext uri="{FF2B5EF4-FFF2-40B4-BE49-F238E27FC236}">
                <a16:creationId xmlns:a16="http://schemas.microsoft.com/office/drawing/2014/main" id="{DE2CEFBC-16D7-6048-A514-3ED2F33CDF3A}"/>
              </a:ext>
            </a:extLst>
          </p:cNvPr>
          <p:cNvSpPr>
            <a:spLocks noGrp="1"/>
          </p:cNvSpPr>
          <p:nvPr>
            <p:ph sz="quarter" idx="19" hasCustomPrompt="1"/>
          </p:nvPr>
        </p:nvSpPr>
        <p:spPr>
          <a:xfrm>
            <a:off x="6233019" y="2936059"/>
            <a:ext cx="2246311" cy="1409726"/>
          </a:xfrm>
        </p:spPr>
        <p:txBody>
          <a:bodyPr>
            <a:normAutofit/>
          </a:bodyPr>
          <a:lstStyle>
            <a:lvl1pPr marL="0" indent="0" algn="l">
              <a:buNone/>
              <a:defRPr sz="1500" b="1" i="0" baseline="0">
                <a:solidFill>
                  <a:schemeClr val="bg1"/>
                </a:solidFill>
                <a:latin typeface="Arial" panose="020B0604020202020204" pitchFamily="34" charset="0"/>
                <a:cs typeface="Arial" panose="020B0604020202020204" pitchFamily="34" charset="0"/>
              </a:defRPr>
            </a:lvl1pPr>
          </a:lstStyle>
          <a:p>
            <a:pPr lvl="0"/>
            <a:r>
              <a:rPr lang="en-US"/>
              <a:t>Caption</a:t>
            </a:r>
          </a:p>
        </p:txBody>
      </p:sp>
      <p:sp>
        <p:nvSpPr>
          <p:cNvPr id="28" name="Picture Placeholder 4">
            <a:extLst>
              <a:ext uri="{FF2B5EF4-FFF2-40B4-BE49-F238E27FC236}">
                <a16:creationId xmlns:a16="http://schemas.microsoft.com/office/drawing/2014/main" id="{6E96C717-335E-9A4C-BBC1-E63553E34EF8}"/>
              </a:ext>
            </a:extLst>
          </p:cNvPr>
          <p:cNvSpPr>
            <a:spLocks noGrp="1"/>
          </p:cNvSpPr>
          <p:nvPr>
            <p:ph type="pic" sz="quarter" idx="20"/>
          </p:nvPr>
        </p:nvSpPr>
        <p:spPr>
          <a:xfrm>
            <a:off x="6233019" y="1373059"/>
            <a:ext cx="2236225" cy="141543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72137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T-BG-Blank">
    <p:spTree>
      <p:nvGrpSpPr>
        <p:cNvPr id="1" name=""/>
        <p:cNvGrpSpPr/>
        <p:nvPr/>
      </p:nvGrpSpPr>
      <p:grpSpPr>
        <a:xfrm>
          <a:off x="0" y="0"/>
          <a:ext cx="0" cy="0"/>
          <a:chOff x="0" y="0"/>
          <a:chExt cx="0" cy="0"/>
        </a:xfrm>
      </p:grpSpPr>
      <p:pic>
        <p:nvPicPr>
          <p:cNvPr id="7" name="그림 3">
            <a:extLst>
              <a:ext uri="{FF2B5EF4-FFF2-40B4-BE49-F238E27FC236}">
                <a16:creationId xmlns:a16="http://schemas.microsoft.com/office/drawing/2014/main" id="{051CCED2-B9BD-394F-834E-B0BF7E25E424}"/>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3" name="Date Placeholder 2">
            <a:extLst>
              <a:ext uri="{FF2B5EF4-FFF2-40B4-BE49-F238E27FC236}">
                <a16:creationId xmlns:a16="http://schemas.microsoft.com/office/drawing/2014/main" id="{0467AD19-E794-014A-BED9-F33FEDB03E27}"/>
              </a:ext>
            </a:extLst>
          </p:cNvPr>
          <p:cNvSpPr>
            <a:spLocks noGrp="1"/>
          </p:cNvSpPr>
          <p:nvPr>
            <p:ph type="dt" sz="half" idx="10"/>
          </p:nvPr>
        </p:nvSpPr>
        <p:spPr/>
        <p:txBody>
          <a:bodyPr/>
          <a:lstStyle/>
          <a:p>
            <a:fld id="{9F21A98C-17ED-9744-9B31-FCC18B1C251F}" type="datetimeFigureOut">
              <a:rPr lang="en-US" smtClean="0"/>
              <a:t>3/16/2023</a:t>
            </a:fld>
            <a:endParaRPr lang="en-US"/>
          </a:p>
        </p:txBody>
      </p:sp>
      <p:sp>
        <p:nvSpPr>
          <p:cNvPr id="4" name="Footer Placeholder 3">
            <a:extLst>
              <a:ext uri="{FF2B5EF4-FFF2-40B4-BE49-F238E27FC236}">
                <a16:creationId xmlns:a16="http://schemas.microsoft.com/office/drawing/2014/main" id="{A951EE2F-E512-AC4F-9FE5-DD7B10859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F1277-2C74-9D4B-98C2-2860B52E3B01}"/>
              </a:ext>
            </a:extLst>
          </p:cNvPr>
          <p:cNvSpPr>
            <a:spLocks noGrp="1"/>
          </p:cNvSpPr>
          <p:nvPr>
            <p:ph type="sldNum" sz="quarter" idx="12"/>
          </p:nvPr>
        </p:nvSpPr>
        <p:spPr/>
        <p:txBody>
          <a:bodyPr/>
          <a:lstStyle/>
          <a:p>
            <a:fld id="{B8085FFC-F515-8A40-AA65-E121940723D8}" type="slidenum">
              <a:rPr lang="en-US" smtClean="0"/>
              <a:t>‹#›</a:t>
            </a:fld>
            <a:endParaRPr lang="en-US"/>
          </a:p>
        </p:txBody>
      </p:sp>
      <p:sp>
        <p:nvSpPr>
          <p:cNvPr id="6" name="Title 1">
            <a:extLst>
              <a:ext uri="{FF2B5EF4-FFF2-40B4-BE49-F238E27FC236}">
                <a16:creationId xmlns:a16="http://schemas.microsoft.com/office/drawing/2014/main" id="{6D120F59-3D30-7742-B2AC-020908B2492C}"/>
              </a:ext>
            </a:extLst>
          </p:cNvPr>
          <p:cNvSpPr txBox="1">
            <a:spLocks/>
          </p:cNvSpPr>
          <p:nvPr userDrawn="1"/>
        </p:nvSpPr>
        <p:spPr>
          <a:xfrm>
            <a:off x="628650" y="179449"/>
            <a:ext cx="7886700" cy="781928"/>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3375"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3617705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T-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467AD19-E794-014A-BED9-F33FEDB03E27}"/>
              </a:ext>
            </a:extLst>
          </p:cNvPr>
          <p:cNvSpPr>
            <a:spLocks noGrp="1"/>
          </p:cNvSpPr>
          <p:nvPr>
            <p:ph type="dt" sz="half" idx="10"/>
          </p:nvPr>
        </p:nvSpPr>
        <p:spPr/>
        <p:txBody>
          <a:bodyPr/>
          <a:lstStyle/>
          <a:p>
            <a:fld id="{9F21A98C-17ED-9744-9B31-FCC18B1C251F}" type="datetimeFigureOut">
              <a:rPr lang="en-US" smtClean="0"/>
              <a:t>3/16/2023</a:t>
            </a:fld>
            <a:endParaRPr lang="en-US"/>
          </a:p>
        </p:txBody>
      </p:sp>
      <p:sp>
        <p:nvSpPr>
          <p:cNvPr id="4" name="Footer Placeholder 3">
            <a:extLst>
              <a:ext uri="{FF2B5EF4-FFF2-40B4-BE49-F238E27FC236}">
                <a16:creationId xmlns:a16="http://schemas.microsoft.com/office/drawing/2014/main" id="{A951EE2F-E512-AC4F-9FE5-DD7B10859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F1277-2C74-9D4B-98C2-2860B52E3B01}"/>
              </a:ext>
            </a:extLst>
          </p:cNvPr>
          <p:cNvSpPr>
            <a:spLocks noGrp="1"/>
          </p:cNvSpPr>
          <p:nvPr>
            <p:ph type="sldNum" sz="quarter" idx="12"/>
          </p:nvPr>
        </p:nvSpPr>
        <p:spPr/>
        <p:txBody>
          <a:bodyPr/>
          <a:lstStyle/>
          <a:p>
            <a:fld id="{B8085FFC-F515-8A40-AA65-E121940723D8}" type="slidenum">
              <a:rPr lang="en-US" smtClean="0"/>
              <a:t>‹#›</a:t>
            </a:fld>
            <a:endParaRPr lang="en-US"/>
          </a:p>
        </p:txBody>
      </p:sp>
      <p:sp>
        <p:nvSpPr>
          <p:cNvPr id="6" name="Title 1">
            <a:extLst>
              <a:ext uri="{FF2B5EF4-FFF2-40B4-BE49-F238E27FC236}">
                <a16:creationId xmlns:a16="http://schemas.microsoft.com/office/drawing/2014/main" id="{6D120F59-3D30-7742-B2AC-020908B2492C}"/>
              </a:ext>
            </a:extLst>
          </p:cNvPr>
          <p:cNvSpPr txBox="1">
            <a:spLocks/>
          </p:cNvSpPr>
          <p:nvPr userDrawn="1"/>
        </p:nvSpPr>
        <p:spPr>
          <a:xfrm>
            <a:off x="628650" y="179449"/>
            <a:ext cx="7886700" cy="781928"/>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3375"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1162393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T-Blank-PG">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pic>
        <p:nvPicPr>
          <p:cNvPr id="9" name="Picture 8"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
        <p:nvSpPr>
          <p:cNvPr id="4" name="Title 1">
            <a:extLst>
              <a:ext uri="{FF2B5EF4-FFF2-40B4-BE49-F238E27FC236}">
                <a16:creationId xmlns:a16="http://schemas.microsoft.com/office/drawing/2014/main" id="{1E095928-9D46-DD40-B4CE-9A667D53D33D}"/>
              </a:ext>
            </a:extLst>
          </p:cNvPr>
          <p:cNvSpPr txBox="1">
            <a:spLocks/>
          </p:cNvSpPr>
          <p:nvPr userDrawn="1"/>
        </p:nvSpPr>
        <p:spPr>
          <a:xfrm>
            <a:off x="628650" y="179449"/>
            <a:ext cx="7886700" cy="781928"/>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5333" b="1" i="0" kern="1200" spc="-15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r>
              <a:rPr lang="en-US" sz="3375" baseline="0">
                <a:solidFill>
                  <a:schemeClr val="tx1">
                    <a:lumMod val="85000"/>
                    <a:lumOff val="15000"/>
                  </a:schemeClr>
                </a:solidFill>
              </a:rPr>
              <a:t>Click to edit Master title Style</a:t>
            </a:r>
          </a:p>
        </p:txBody>
      </p:sp>
    </p:spTree>
    <p:extLst>
      <p:ext uri="{BB962C8B-B14F-4D97-AF65-F5344CB8AC3E}">
        <p14:creationId xmlns:p14="http://schemas.microsoft.com/office/powerpoint/2010/main" val="3047317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DB9E97-702F-B147-954F-921D0998FD57}"/>
              </a:ext>
            </a:extLst>
          </p:cNvPr>
          <p:cNvSpPr>
            <a:spLocks noGrp="1"/>
          </p:cNvSpPr>
          <p:nvPr>
            <p:ph type="title"/>
          </p:nvPr>
        </p:nvSpPr>
        <p:spPr>
          <a:xfrm>
            <a:off x="628650" y="181888"/>
            <a:ext cx="7886700" cy="994172"/>
          </a:xfrm>
          <a:prstGeom prst="rect">
            <a:avLst/>
          </a:prstGeom>
        </p:spPr>
        <p:txBody>
          <a:bodyPr>
            <a:normAutofit/>
          </a:bodyPr>
          <a:lstStyle>
            <a:lvl1pPr>
              <a:defRPr sz="2850" b="1" i="0" spc="-113" baseline="0">
                <a:solidFill>
                  <a:schemeClr val="tx1">
                    <a:lumMod val="85000"/>
                    <a:lumOff val="15000"/>
                  </a:schemeClr>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12563866-C9F5-1C49-87FB-AFA6AC09AB70}"/>
              </a:ext>
            </a:extLst>
          </p:cNvPr>
          <p:cNvSpPr>
            <a:spLocks noGrp="1"/>
          </p:cNvSpPr>
          <p:nvPr>
            <p:ph idx="1"/>
          </p:nvPr>
        </p:nvSpPr>
        <p:spPr>
          <a:xfrm>
            <a:off x="625439" y="1171176"/>
            <a:ext cx="7886700" cy="3439672"/>
          </a:xfrm>
        </p:spPr>
        <p:txBody>
          <a:bodyPr/>
          <a:lstStyle>
            <a:lvl1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1pPr>
            <a:lvl2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2pPr>
            <a:lvl3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3pPr>
            <a:lvl4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4pPr>
            <a:lvl5pPr>
              <a:buClr>
                <a:srgbClr val="FF5F00"/>
              </a:buCl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A241A021-30D5-FC45-9A2A-73012D39712D}"/>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spTree>
    <p:extLst>
      <p:ext uri="{BB962C8B-B14F-4D97-AF65-F5344CB8AC3E}">
        <p14:creationId xmlns:p14="http://schemas.microsoft.com/office/powerpoint/2010/main" val="2724984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prstClr val="black">
                  <a:tint val="75000"/>
                </a:prstClr>
              </a:solidFill>
              <a:ea typeface="+mn-ea"/>
            </a:endParaRPr>
          </a:p>
        </p:txBody>
      </p:sp>
      <p:sp>
        <p:nvSpPr>
          <p:cNvPr id="3" name="Rectangle 5"/>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prstClr val="black">
                  <a:tint val="75000"/>
                </a:prstClr>
              </a:solidFill>
              <a:ea typeface="+mn-ea"/>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9761D8BB-2120-1648-98BA-D6079B8D785F}" type="slidenum">
              <a:rPr lang="en-US" altLang="en-US" smtClean="0">
                <a:solidFill>
                  <a:prstClr val="black">
                    <a:tint val="75000"/>
                  </a:prstClr>
                </a:solidFill>
                <a:ea typeface="+mn-ea"/>
              </a:rPr>
              <a:pPr defTabSz="685800" fontAlgn="auto">
                <a:spcBef>
                  <a:spcPts val="0"/>
                </a:spcBef>
                <a:spcAft>
                  <a:spcPts val="0"/>
                </a:spcAft>
                <a:defRPr/>
              </a:pPr>
              <a:t>‹#›</a:t>
            </a:fld>
            <a:endParaRPr lang="en-US" altLang="en-US">
              <a:solidFill>
                <a:prstClr val="black">
                  <a:tint val="75000"/>
                </a:prstClr>
              </a:solidFill>
              <a:ea typeface="+mn-ea"/>
            </a:endParaRPr>
          </a:p>
        </p:txBody>
      </p:sp>
    </p:spTree>
    <p:extLst>
      <p:ext uri="{BB962C8B-B14F-4D97-AF65-F5344CB8AC3E}">
        <p14:creationId xmlns:p14="http://schemas.microsoft.com/office/powerpoint/2010/main" val="1851342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991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p:cNvSpPr txBox="1"/>
          <p:nvPr userDrawn="1"/>
        </p:nvSpPr>
        <p:spPr>
          <a:xfrm>
            <a:off x="-304800" y="42863"/>
            <a:ext cx="990600" cy="253916"/>
          </a:xfrm>
          <a:prstGeom prst="rect">
            <a:avLst/>
          </a:prstGeom>
          <a:noFill/>
        </p:spPr>
        <p:txBody>
          <a:bodyPr wrap="square" rtlCol="0">
            <a:spAutoFit/>
          </a:bodyPr>
          <a:lstStyle/>
          <a:p>
            <a:pPr algn="ctr"/>
            <a:fld id="{431A6FFC-B088-4388-97F5-4F3E021A930D}" type="slidenum">
              <a:rPr lang="en-US" sz="1050" smtClean="0">
                <a:solidFill>
                  <a:schemeClr val="accent3">
                    <a:lumMod val="75000"/>
                  </a:schemeClr>
                </a:solidFill>
              </a:rPr>
              <a:pPr algn="ctr"/>
              <a:t>‹#›</a:t>
            </a:fld>
            <a:endParaRPr lang="en-US" sz="1050" dirty="0">
              <a:solidFill>
                <a:schemeClr val="accent3">
                  <a:lumMod val="75000"/>
                </a:schemeClr>
              </a:solidFill>
            </a:endParaRPr>
          </a:p>
        </p:txBody>
      </p:sp>
    </p:spTree>
    <p:extLst>
      <p:ext uri="{BB962C8B-B14F-4D97-AF65-F5344CB8AC3E}">
        <p14:creationId xmlns:p14="http://schemas.microsoft.com/office/powerpoint/2010/main" val="386023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4CEED-6DBA-124E-9618-24058CFCE2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
        <p:nvSpPr>
          <p:cNvPr id="3" name="Content Placeholder 2"/>
          <p:cNvSpPr>
            <a:spLocks noGrp="1"/>
          </p:cNvSpPr>
          <p:nvPr>
            <p:ph sz="quarter" idx="11"/>
          </p:nvPr>
        </p:nvSpPr>
        <p:spPr>
          <a:xfrm>
            <a:off x="493776" y="1069975"/>
            <a:ext cx="8165592" cy="3427684"/>
          </a:xfrm>
        </p:spPr>
        <p:txBody>
          <a:bodyPr/>
          <a:lstStyle>
            <a:lvl1pPr>
              <a:buClr>
                <a:srgbClr val="5E7E35"/>
              </a:buClr>
              <a:defRPr/>
            </a:lvl1pPr>
            <a:lvl2pPr>
              <a:buClr>
                <a:srgbClr val="5E7E35"/>
              </a:buClr>
              <a:defRPr/>
            </a:lvl2pPr>
            <a:lvl3pPr>
              <a:buClr>
                <a:srgbClr val="5E7E35"/>
              </a:buClr>
              <a:defRPr/>
            </a:lvl3pPr>
            <a:lvl4pPr>
              <a:buClr>
                <a:srgbClr val="5E7E35"/>
              </a:buClr>
              <a:defRPr/>
            </a:lvl4pPr>
            <a:lvl5pPr>
              <a:buClr>
                <a:srgbClr val="5E7E3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Box 14">
            <a:extLst>
              <a:ext uri="{FF2B5EF4-FFF2-40B4-BE49-F238E27FC236}">
                <a16:creationId xmlns:a16="http://schemas.microsoft.com/office/drawing/2014/main" id="{48C3F936-8551-8F40-AC4A-EAEE46E90EA7}"/>
              </a:ext>
            </a:extLst>
          </p:cNvPr>
          <p:cNvSpPr txBox="1">
            <a:spLocks noChangeArrowheads="1"/>
          </p:cNvSpPr>
          <p:nvPr userDrawn="1"/>
        </p:nvSpPr>
        <p:spPr bwMode="auto">
          <a:xfrm>
            <a:off x="8721454" y="484974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118D94"/>
                </a:solidFill>
                <a:latin typeface="+mn-lt"/>
                <a:cs typeface="SapientSansRegular"/>
              </a:rPr>
              <a:t> </a:t>
            </a:r>
            <a:fld id="{4225D95B-3580-C74C-AC82-B8FCF626B418}" type="slidenum">
              <a:rPr lang="en-US" sz="1000" b="1" smtClean="0">
                <a:solidFill>
                  <a:srgbClr val="1F5589"/>
                </a:solidFill>
                <a:latin typeface="+mn-lt"/>
                <a:cs typeface="SapientSansRegular"/>
              </a:rPr>
              <a:pPr algn="r" fontAlgn="auto">
                <a:lnSpc>
                  <a:spcPct val="101000"/>
                </a:lnSpc>
                <a:spcBef>
                  <a:spcPct val="50000"/>
                </a:spcBef>
                <a:spcAft>
                  <a:spcPts val="0"/>
                </a:spcAft>
                <a:defRPr/>
              </a:pPr>
              <a:t>‹#›</a:t>
            </a:fld>
            <a:endParaRPr lang="en-US" sz="1000" b="1">
              <a:solidFill>
                <a:srgbClr val="1F5589"/>
              </a:solidFill>
              <a:latin typeface="+mn-lt"/>
              <a:cs typeface="SapientSansRegular"/>
            </a:endParaRPr>
          </a:p>
        </p:txBody>
      </p:sp>
      <p:pic>
        <p:nvPicPr>
          <p:cNvPr id="8" name="Picture 7">
            <a:extLst>
              <a:ext uri="{FF2B5EF4-FFF2-40B4-BE49-F238E27FC236}">
                <a16:creationId xmlns:a16="http://schemas.microsoft.com/office/drawing/2014/main" id="{AC13F9A7-F768-0247-BEC1-95BB83FB06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spTree>
    <p:extLst>
      <p:ext uri="{BB962C8B-B14F-4D97-AF65-F5344CB8AC3E}">
        <p14:creationId xmlns:p14="http://schemas.microsoft.com/office/powerpoint/2010/main" val="24800685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6"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0" y="0"/>
            <a:ext cx="2872114" cy="5148072"/>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1"/>
          <p:cNvSpPr>
            <a:spLocks noGrp="1"/>
          </p:cNvSpPr>
          <p:nvPr>
            <p:ph type="ctrTitle" hasCustomPrompt="1"/>
          </p:nvPr>
        </p:nvSpPr>
        <p:spPr>
          <a:xfrm>
            <a:off x="685799" y="1234440"/>
            <a:ext cx="7772400" cy="1370882"/>
          </a:xfrm>
        </p:spPr>
        <p:txBody>
          <a:bodyPr lIns="0" tIns="0" rIns="0" bIns="0" anchor="b">
            <a:noAutofit/>
          </a:bodyPr>
          <a:lstStyle>
            <a:lvl1pPr algn="r">
              <a:defRPr sz="2800" b="0" i="0">
                <a:solidFill>
                  <a:srgbClr val="FFFFFF"/>
                </a:solidFill>
                <a:latin typeface="Arial"/>
                <a:cs typeface="Arial"/>
              </a:defRPr>
            </a:lvl1pPr>
          </a:lstStyle>
          <a:p>
            <a:r>
              <a:rPr lang="en-US"/>
              <a:t>Title of the presentation</a:t>
            </a:r>
          </a:p>
        </p:txBody>
      </p:sp>
      <p:sp>
        <p:nvSpPr>
          <p:cNvPr id="23"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 </a:t>
            </a:r>
          </a:p>
        </p:txBody>
      </p:sp>
      <p:pic>
        <p:nvPicPr>
          <p:cNvPr id="2" name="Picture 1"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1" y="4282743"/>
            <a:ext cx="3993515" cy="381000"/>
          </a:xfrm>
          <a:prstGeom prst="rect">
            <a:avLst/>
          </a:prstGeom>
        </p:spPr>
      </p:pic>
      <p:sp>
        <p:nvSpPr>
          <p:cNvPr id="9" name="Date Placeholder 3"/>
          <p:cNvSpPr>
            <a:spLocks noGrp="1"/>
          </p:cNvSpPr>
          <p:nvPr>
            <p:ph type="dt" sz="half" idx="2"/>
          </p:nvPr>
        </p:nvSpPr>
        <p:spPr>
          <a:xfrm>
            <a:off x="6400800" y="4295773"/>
            <a:ext cx="2286000" cy="356616"/>
          </a:xfrm>
          <a:prstGeom prst="rect">
            <a:avLst/>
          </a:prstGeom>
        </p:spPr>
        <p:txBody>
          <a:bodyPr vert="horz" lIns="0" tIns="0" rIns="0" bIns="0" rtlCol="0" anchor="ctr"/>
          <a:lstStyle>
            <a:lvl1pPr algn="r" fontAlgn="auto">
              <a:spcBef>
                <a:spcPts val="0"/>
              </a:spcBef>
              <a:spcAft>
                <a:spcPts val="0"/>
              </a:spcAft>
              <a:defRPr lang="en-US" sz="1400" smtClean="0"/>
            </a:lvl1pPr>
          </a:lstStyle>
          <a:p>
            <a:pPr>
              <a:defRPr/>
            </a:pPr>
            <a:r>
              <a:rPr lang="en-US"/>
              <a:t>INSERT DATE</a:t>
            </a:r>
          </a:p>
        </p:txBody>
      </p:sp>
    </p:spTree>
    <p:extLst>
      <p:ext uri="{BB962C8B-B14F-4D97-AF65-F5344CB8AC3E}">
        <p14:creationId xmlns:p14="http://schemas.microsoft.com/office/powerpoint/2010/main" val="3625058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1991946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ed Section Break">
    <p:bg>
      <p:bgPr>
        <a:solidFill>
          <a:schemeClr val="tx2"/>
        </a:solidFill>
        <a:effectLst/>
      </p:bgPr>
    </p:bg>
    <p:spTree>
      <p:nvGrpSpPr>
        <p:cNvPr id="1" name=""/>
        <p:cNvGrpSpPr/>
        <p:nvPr/>
      </p:nvGrpSpPr>
      <p:grpSpPr>
        <a:xfrm>
          <a:off x="0" y="0"/>
          <a:ext cx="0" cy="0"/>
          <a:chOff x="0" y="0"/>
          <a:chExt cx="0" cy="0"/>
        </a:xfrm>
      </p:grpSpPr>
      <p:sp>
        <p:nvSpPr>
          <p:cNvPr id="20" name="Pentagon 19"/>
          <p:cNvSpPr/>
          <p:nvPr userDrawn="1"/>
        </p:nvSpPr>
        <p:spPr>
          <a:xfrm>
            <a:off x="1"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entagon 20"/>
          <p:cNvSpPr/>
          <p:nvPr userDrawn="1"/>
        </p:nvSpPr>
        <p:spPr>
          <a:xfrm>
            <a:off x="1"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3429000"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Tree>
    <p:extLst>
      <p:ext uri="{BB962C8B-B14F-4D97-AF65-F5344CB8AC3E}">
        <p14:creationId xmlns:p14="http://schemas.microsoft.com/office/powerpoint/2010/main" val="4049573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0" y="0"/>
            <a:ext cx="3228985" cy="5148072"/>
          </a:xfrm>
          <a:prstGeom prst="homePlate">
            <a:avLst>
              <a:gd name="adj" fmla="val 3235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
        <p:nvSpPr>
          <p:cNvPr id="1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898385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Red">
    <p:bg>
      <p:bgPr>
        <a:solidFill>
          <a:schemeClr val="tx2"/>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entagon 4"/>
          <p:cNvSpPr/>
          <p:nvPr userDrawn="1"/>
        </p:nvSpPr>
        <p:spPr>
          <a:xfrm>
            <a:off x="0"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8" name="Picture 7"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7" cy="182880"/>
          </a:xfrm>
          <a:prstGeom prst="rect">
            <a:avLst/>
          </a:prstGeom>
        </p:spPr>
      </p:pic>
    </p:spTree>
    <p:extLst>
      <p:ext uri="{BB962C8B-B14F-4D97-AF65-F5344CB8AC3E}">
        <p14:creationId xmlns:p14="http://schemas.microsoft.com/office/powerpoint/2010/main" val="2146498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416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396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415284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6498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15241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DCA603-803D-584C-B8F2-F2D4D8234D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5" name="Content Placeholder 2"/>
          <p:cNvSpPr>
            <a:spLocks noGrp="1"/>
          </p:cNvSpPr>
          <p:nvPr>
            <p:ph sz="quarter" idx="11"/>
          </p:nvPr>
        </p:nvSpPr>
        <p:spPr>
          <a:xfrm>
            <a:off x="493776" y="1069975"/>
            <a:ext cx="8165592" cy="3600450"/>
          </a:xfrm>
        </p:spPr>
        <p:txBody>
          <a:bodyPr/>
          <a:lstStyle>
            <a:lvl1pPr>
              <a:buClr>
                <a:srgbClr val="5E7E35"/>
              </a:buClr>
              <a:defRPr/>
            </a:lvl1pPr>
            <a:lvl2pPr>
              <a:buClr>
                <a:srgbClr val="5E7E35"/>
              </a:buClr>
              <a:defRPr/>
            </a:lvl2pPr>
            <a:lvl3pPr>
              <a:buClr>
                <a:srgbClr val="5E7E35"/>
              </a:buClr>
              <a:defRPr/>
            </a:lvl3pPr>
            <a:lvl4pPr>
              <a:buClr>
                <a:srgbClr val="5E7E35"/>
              </a:buClr>
              <a:defRPr/>
            </a:lvl4pPr>
            <a:lvl5pPr>
              <a:buClr>
                <a:srgbClr val="5E7E3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F42FB51A-2BFC-E243-BC11-EB7411ABC7A7}"/>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Tree>
    <p:extLst>
      <p:ext uri="{BB962C8B-B14F-4D97-AF65-F5344CB8AC3E}">
        <p14:creationId xmlns:p14="http://schemas.microsoft.com/office/powerpoint/2010/main" val="2254488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0085548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15585759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6742360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274281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11586736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userDrawn="1"/>
        </p:nvSpPr>
        <p:spPr>
          <a:xfrm>
            <a:off x="0"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13"/>
          <p:cNvSpPr txBox="1">
            <a:spLocks noChangeArrowheads="1"/>
          </p:cNvSpPr>
          <p:nvPr userDrawn="1"/>
        </p:nvSpPr>
        <p:spPr bwMode="auto">
          <a:xfrm>
            <a:off x="1996889" y="4356100"/>
            <a:ext cx="518673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a:solidFill>
                  <a:schemeClr val="bg1"/>
                </a:solidFill>
                <a:latin typeface="Arial" charset="0"/>
              </a:rPr>
              <a:t>www.cancer.gov                 www.cancer.gov/espanol</a:t>
            </a:r>
          </a:p>
        </p:txBody>
      </p:sp>
      <p:grpSp>
        <p:nvGrpSpPr>
          <p:cNvPr id="7" name="Group 6"/>
          <p:cNvGrpSpPr>
            <a:grpSpLocks noChangeAspect="1"/>
          </p:cNvGrpSpPr>
          <p:nvPr userDrawn="1"/>
        </p:nvGrpSpPr>
        <p:grpSpPr>
          <a:xfrm>
            <a:off x="2994026" y="2148840"/>
            <a:ext cx="3163776" cy="813435"/>
            <a:chOff x="2333626" y="1990725"/>
            <a:chExt cx="4519680" cy="1162050"/>
          </a:xfrm>
        </p:grpSpPr>
        <p:pic>
          <p:nvPicPr>
            <p:cNvPr id="10" name="Picture 9" descr="NCI-Logo-St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11" name="Picture 10" descr="4_hhs_logo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Tree>
    <p:extLst>
      <p:ext uri="{BB962C8B-B14F-4D97-AF65-F5344CB8AC3E}">
        <p14:creationId xmlns:p14="http://schemas.microsoft.com/office/powerpoint/2010/main" val="22581180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K-Blank">
    <p:bg>
      <p:bgPr>
        <a:solidFill>
          <a:srgbClr val="0A35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7584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7"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entagon 14"/>
          <p:cNvSpPr>
            <a:spLocks noChangeAspect="1"/>
          </p:cNvSpPr>
          <p:nvPr userDrawn="1"/>
        </p:nvSpPr>
        <p:spPr>
          <a:xfrm>
            <a:off x="0" y="0"/>
            <a:ext cx="2872114"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800"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2"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lang="en-US" sz="1400" smtClean="0"/>
            </a:lvl1pPr>
          </a:lstStyle>
          <a:p>
            <a:pPr>
              <a:defRPr/>
            </a:pPr>
            <a:r>
              <a:rPr lang="en-US"/>
              <a:t>INSERT DATE</a:t>
            </a:r>
          </a:p>
        </p:txBody>
      </p:sp>
    </p:spTree>
    <p:extLst>
      <p:ext uri="{BB962C8B-B14F-4D97-AF65-F5344CB8AC3E}">
        <p14:creationId xmlns:p14="http://schemas.microsoft.com/office/powerpoint/2010/main" val="2061472425"/>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userDrawn="1"/>
        </p:nvSpPr>
        <p:spPr>
          <a:xfrm>
            <a:off x="10625"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89" marR="0" indent="-457189" algn="l" defTabSz="457189"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83" marR="0"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3a</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1619546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entagon 11"/>
          <p:cNvSpPr/>
          <p:nvPr userDrawn="1"/>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3429001"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3429000"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Tree>
    <p:extLst>
      <p:ext uri="{BB962C8B-B14F-4D97-AF65-F5344CB8AC3E}">
        <p14:creationId xmlns:p14="http://schemas.microsoft.com/office/powerpoint/2010/main" val="3638852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 Foot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499F00-E321-0640-995E-B1645CBDB7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6" name="Content Placeholder 2"/>
          <p:cNvSpPr>
            <a:spLocks noGrp="1"/>
          </p:cNvSpPr>
          <p:nvPr>
            <p:ph sz="quarter" idx="11"/>
          </p:nvPr>
        </p:nvSpPr>
        <p:spPr>
          <a:xfrm>
            <a:off x="493777" y="1069975"/>
            <a:ext cx="3890958" cy="342768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77F393A-318E-8446-9BC6-E4D14002B81B}"/>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
        <p:nvSpPr>
          <p:cNvPr id="11" name="Content Placeholder 2">
            <a:extLst>
              <a:ext uri="{FF2B5EF4-FFF2-40B4-BE49-F238E27FC236}">
                <a16:creationId xmlns:a16="http://schemas.microsoft.com/office/drawing/2014/main" id="{E08BD3CA-B975-4644-B38B-C87FED633040}"/>
              </a:ext>
            </a:extLst>
          </p:cNvPr>
          <p:cNvSpPr>
            <a:spLocks noGrp="1"/>
          </p:cNvSpPr>
          <p:nvPr>
            <p:ph sz="quarter" idx="13"/>
          </p:nvPr>
        </p:nvSpPr>
        <p:spPr>
          <a:xfrm>
            <a:off x="4768411" y="1069975"/>
            <a:ext cx="3890958" cy="342768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Box 14">
            <a:extLst>
              <a:ext uri="{FF2B5EF4-FFF2-40B4-BE49-F238E27FC236}">
                <a16:creationId xmlns:a16="http://schemas.microsoft.com/office/drawing/2014/main" id="{9E7F02E2-5D35-E046-B5D1-233EE821E8FE}"/>
              </a:ext>
            </a:extLst>
          </p:cNvPr>
          <p:cNvSpPr txBox="1">
            <a:spLocks noChangeArrowheads="1"/>
          </p:cNvSpPr>
          <p:nvPr userDrawn="1"/>
        </p:nvSpPr>
        <p:spPr bwMode="auto">
          <a:xfrm>
            <a:off x="8721454" y="484974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118D94"/>
                </a:solidFill>
                <a:latin typeface="+mn-lt"/>
                <a:cs typeface="SapientSansRegular"/>
              </a:rPr>
              <a:t> </a:t>
            </a:r>
            <a:fld id="{4225D95B-3580-C74C-AC82-B8FCF626B418}" type="slidenum">
              <a:rPr lang="en-US" sz="1000" b="1" smtClean="0">
                <a:solidFill>
                  <a:srgbClr val="1F5589"/>
                </a:solidFill>
                <a:latin typeface="+mn-lt"/>
                <a:cs typeface="SapientSansRegular"/>
              </a:rPr>
              <a:pPr algn="r" fontAlgn="auto">
                <a:lnSpc>
                  <a:spcPct val="101000"/>
                </a:lnSpc>
                <a:spcBef>
                  <a:spcPct val="50000"/>
                </a:spcBef>
                <a:spcAft>
                  <a:spcPts val="0"/>
                </a:spcAft>
                <a:defRPr/>
              </a:pPr>
              <a:t>‹#›</a:t>
            </a:fld>
            <a:endParaRPr lang="en-US" sz="1000" b="1">
              <a:solidFill>
                <a:srgbClr val="1F5589"/>
              </a:solidFill>
              <a:latin typeface="+mn-lt"/>
              <a:cs typeface="SapientSansRegular"/>
            </a:endParaRPr>
          </a:p>
        </p:txBody>
      </p:sp>
      <p:pic>
        <p:nvPicPr>
          <p:cNvPr id="8" name="Picture 7">
            <a:extLst>
              <a:ext uri="{FF2B5EF4-FFF2-40B4-BE49-F238E27FC236}">
                <a16:creationId xmlns:a16="http://schemas.microsoft.com/office/drawing/2014/main" id="{A70E75F9-E99F-F542-B156-F397626E6DF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3843" y="4849740"/>
            <a:ext cx="1933224" cy="153556"/>
          </a:xfrm>
          <a:prstGeom prst="rect">
            <a:avLst/>
          </a:prstGeom>
        </p:spPr>
      </p:pic>
    </p:spTree>
    <p:extLst>
      <p:ext uri="{BB962C8B-B14F-4D97-AF65-F5344CB8AC3E}">
        <p14:creationId xmlns:p14="http://schemas.microsoft.com/office/powerpoint/2010/main" val="4646360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8"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entagon 9"/>
          <p:cNvSpPr>
            <a:spLocks noChangeAspect="1"/>
          </p:cNvSpPr>
          <p:nvPr userDrawn="1"/>
        </p:nvSpPr>
        <p:spPr>
          <a:xfrm>
            <a:off x="1"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
        <p:nvSpPr>
          <p:cNvPr id="13"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9485294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entagon 7"/>
          <p:cNvSpPr/>
          <p:nvPr userDrawn="1"/>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Tree>
    <p:extLst>
      <p:ext uri="{BB962C8B-B14F-4D97-AF65-F5344CB8AC3E}">
        <p14:creationId xmlns:p14="http://schemas.microsoft.com/office/powerpoint/2010/main" val="30845152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3184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6550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561238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0910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6007315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
        <p:nvSpPr>
          <p:cNvPr id="5"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988158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1119514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346137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 No Foot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D579B4-65A5-C244-8D4F-CE37BFB847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860687" cy="523511"/>
          </a:xfrm>
          <a:prstGeom prst="rect">
            <a:avLst/>
          </a:prstGeom>
        </p:spPr>
      </p:pic>
      <p:sp>
        <p:nvSpPr>
          <p:cNvPr id="6" name="Content Placeholder 2"/>
          <p:cNvSpPr>
            <a:spLocks noGrp="1"/>
          </p:cNvSpPr>
          <p:nvPr>
            <p:ph sz="quarter" idx="11"/>
          </p:nvPr>
        </p:nvSpPr>
        <p:spPr>
          <a:xfrm>
            <a:off x="493777" y="1069975"/>
            <a:ext cx="3890958"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77F393A-318E-8446-9BC6-E4D14002B81B}"/>
              </a:ext>
            </a:extLst>
          </p:cNvPr>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1" baseline="0">
                <a:solidFill>
                  <a:srgbClr val="1F5589"/>
                </a:solidFill>
                <a:latin typeface="+mj-lt"/>
                <a:cs typeface="SapientSansBold"/>
              </a:defRPr>
            </a:lvl1pPr>
          </a:lstStyle>
          <a:p>
            <a:r>
              <a:rPr lang="en-US"/>
              <a:t>Slide title</a:t>
            </a:r>
          </a:p>
        </p:txBody>
      </p:sp>
      <p:sp>
        <p:nvSpPr>
          <p:cNvPr id="11" name="Content Placeholder 2">
            <a:extLst>
              <a:ext uri="{FF2B5EF4-FFF2-40B4-BE49-F238E27FC236}">
                <a16:creationId xmlns:a16="http://schemas.microsoft.com/office/drawing/2014/main" id="{E08BD3CA-B975-4644-B38B-C87FED633040}"/>
              </a:ext>
            </a:extLst>
          </p:cNvPr>
          <p:cNvSpPr>
            <a:spLocks noGrp="1"/>
          </p:cNvSpPr>
          <p:nvPr>
            <p:ph sz="quarter" idx="13"/>
          </p:nvPr>
        </p:nvSpPr>
        <p:spPr>
          <a:xfrm>
            <a:off x="4768411" y="1069975"/>
            <a:ext cx="3890958"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95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1707508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a:solidFill>
                <a:srgbClr val="7F7F7F"/>
              </a:solidFill>
              <a:latin typeface="+mn-lt"/>
              <a:cs typeface="SapientSansRegular"/>
            </a:endParaRPr>
          </a:p>
        </p:txBody>
      </p:sp>
    </p:spTree>
    <p:extLst>
      <p:ext uri="{BB962C8B-B14F-4D97-AF65-F5344CB8AC3E}">
        <p14:creationId xmlns:p14="http://schemas.microsoft.com/office/powerpoint/2010/main" val="912946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entagon 8"/>
          <p:cNvSpPr/>
          <p:nvPr userDrawn="1"/>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 name="Group 1"/>
          <p:cNvGrpSpPr>
            <a:grpSpLocks noChangeAspect="1"/>
          </p:cNvGrpSpPr>
          <p:nvPr userDrawn="1"/>
        </p:nvGrpSpPr>
        <p:grpSpPr>
          <a:xfrm>
            <a:off x="2994026" y="2148841"/>
            <a:ext cx="3163776" cy="813435"/>
            <a:chOff x="2333626" y="1990725"/>
            <a:chExt cx="4519680" cy="1162050"/>
          </a:xfrm>
        </p:grpSpPr>
        <p:pic>
          <p:nvPicPr>
            <p:cNvPr id="6" name="Picture 5" descr="NCI-Logo-St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1989770" y="4356100"/>
            <a:ext cx="52009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a:solidFill>
                  <a:schemeClr val="bg1"/>
                </a:solidFill>
                <a:latin typeface="Arial" charset="0"/>
              </a:rPr>
              <a:t>www.cancer.gov                 www.cancer.gov/espanol</a:t>
            </a:r>
          </a:p>
        </p:txBody>
      </p:sp>
    </p:spTree>
    <p:extLst>
      <p:ext uri="{BB962C8B-B14F-4D97-AF65-F5344CB8AC3E}">
        <p14:creationId xmlns:p14="http://schemas.microsoft.com/office/powerpoint/2010/main" val="25533756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5" y="4829177"/>
            <a:ext cx="307975" cy="116681"/>
          </a:xfrm>
          <a:prstGeom prst="rect">
            <a:avLst/>
          </a:prstGeom>
          <a:noFill/>
          <a:ln w="9525">
            <a:noFill/>
            <a:miter lim="800000"/>
            <a:headEnd/>
            <a:tailEnd/>
          </a:ln>
          <a:effectLst/>
        </p:spPr>
        <p:txBody>
          <a:bodyPr lIns="0" tIns="0" rIns="0" bIns="0"/>
          <a:lstStyle>
            <a:lvl1pPr defTabSz="912813">
              <a:tabLst>
                <a:tab pos="11025188" algn="r"/>
              </a:tabLst>
              <a:defRPr>
                <a:solidFill>
                  <a:schemeClr val="tx1"/>
                </a:solidFill>
                <a:latin typeface="Calibri" panose="020F0502020204030204" pitchFamily="34" charset="0"/>
                <a:ea typeface="MS PGothic" panose="020B0600070205080204" pitchFamily="34" charset="-128"/>
              </a:defRPr>
            </a:lvl1pPr>
            <a:lvl2pPr marL="742950" indent="-285750" defTabSz="912813">
              <a:tabLst>
                <a:tab pos="11025188" algn="r"/>
              </a:tabLst>
              <a:defRPr>
                <a:solidFill>
                  <a:schemeClr val="tx1"/>
                </a:solidFill>
                <a:latin typeface="Calibri" panose="020F0502020204030204" pitchFamily="34" charset="0"/>
                <a:ea typeface="MS PGothic" panose="020B0600070205080204" pitchFamily="34" charset="-128"/>
              </a:defRPr>
            </a:lvl2pPr>
            <a:lvl3pPr marL="1143000" indent="-228600" defTabSz="912813">
              <a:tabLst>
                <a:tab pos="11025188" algn="r"/>
              </a:tabLst>
              <a:defRPr>
                <a:solidFill>
                  <a:schemeClr val="tx1"/>
                </a:solidFill>
                <a:latin typeface="Calibri" panose="020F0502020204030204" pitchFamily="34" charset="0"/>
                <a:ea typeface="MS PGothic" panose="020B0600070205080204" pitchFamily="34" charset="-128"/>
              </a:defRPr>
            </a:lvl3pPr>
            <a:lvl4pPr marL="1600200" indent="-228600" defTabSz="912813">
              <a:tabLst>
                <a:tab pos="11025188" algn="r"/>
              </a:tabLst>
              <a:defRPr>
                <a:solidFill>
                  <a:schemeClr val="tx1"/>
                </a:solidFill>
                <a:latin typeface="Calibri" panose="020F0502020204030204" pitchFamily="34" charset="0"/>
                <a:ea typeface="MS PGothic" panose="020B0600070205080204" pitchFamily="34" charset="-128"/>
              </a:defRPr>
            </a:lvl4pPr>
            <a:lvl5pPr marL="2057400" indent="-228600" defTabSz="912813">
              <a:tabLst>
                <a:tab pos="11025188" algn="r"/>
              </a:tabLst>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MS PGothic" panose="020B0600070205080204" pitchFamily="34" charset="-128"/>
              </a:defRPr>
            </a:lvl9pPr>
          </a:lstStyle>
          <a:p>
            <a:pPr algn="r">
              <a:lnSpc>
                <a:spcPct val="101000"/>
              </a:lnSpc>
              <a:spcBef>
                <a:spcPct val="50000"/>
              </a:spcBef>
              <a:defRPr/>
            </a:pPr>
            <a:r>
              <a:rPr lang="en-US" altLang="en-US" sz="750" b="1">
                <a:solidFill>
                  <a:srgbClr val="A0A0A0"/>
                </a:solidFill>
                <a:latin typeface="Arial" panose="020B0604020202020204" pitchFamily="34" charset="0"/>
                <a:cs typeface="Arial" panose="020B0604020202020204" pitchFamily="34" charset="0"/>
              </a:rPr>
              <a:t> </a:t>
            </a:r>
            <a:fld id="{464EB9D7-7C05-4E13-999B-7B80D09509C4}" type="slidenum">
              <a:rPr lang="en-US" altLang="en-US" sz="750" b="1" smtClean="0">
                <a:solidFill>
                  <a:srgbClr val="A0A0A0"/>
                </a:solidFill>
                <a:latin typeface="Arial" panose="020B0604020202020204" pitchFamily="34" charset="0"/>
                <a:cs typeface="Arial" panose="020B0604020202020204" pitchFamily="34" charset="0"/>
              </a:rPr>
              <a:pPr algn="r">
                <a:lnSpc>
                  <a:spcPct val="101000"/>
                </a:lnSpc>
                <a:spcBef>
                  <a:spcPct val="50000"/>
                </a:spcBef>
                <a:defRPr/>
              </a:pPr>
              <a:t>‹#›</a:t>
            </a:fld>
            <a:endParaRPr lang="en-US" altLang="en-US" sz="750" b="1">
              <a:solidFill>
                <a:srgbClr val="A0A0A0"/>
              </a:solidFill>
              <a:latin typeface="Arial" panose="020B0604020202020204" pitchFamily="34" charset="0"/>
              <a:cs typeface="Arial" panose="020B0604020202020204" pitchFamily="34" charset="0"/>
            </a:endParaRPr>
          </a:p>
        </p:txBody>
      </p:sp>
      <p:grpSp>
        <p:nvGrpSpPr>
          <p:cNvPr id="5" name="Group 7"/>
          <p:cNvGrpSpPr>
            <a:grpSpLocks/>
          </p:cNvGrpSpPr>
          <p:nvPr userDrawn="1"/>
        </p:nvGrpSpPr>
        <p:grpSpPr bwMode="auto">
          <a:xfrm>
            <a:off x="0" y="5088733"/>
            <a:ext cx="9144000" cy="69056"/>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8" name="Parallelogram 7"/>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pic>
        <p:nvPicPr>
          <p:cNvPr id="9" name="Picture 14" descr="NCI-Logo-Gray-Knoc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57190" y="4758929"/>
            <a:ext cx="239553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93776" y="311660"/>
            <a:ext cx="8165592" cy="317395"/>
          </a:xfrm>
        </p:spPr>
        <p:txBody>
          <a:bodyPr anchor="b">
            <a:noAutofit/>
          </a:bodyPr>
          <a:lstStyle>
            <a:lvl1pPr>
              <a:lnSpc>
                <a:spcPct val="90000"/>
              </a:lnSpc>
              <a:defRPr sz="2700" baseline="0">
                <a:solidFill>
                  <a:srgbClr val="123E57"/>
                </a:solidFill>
                <a:latin typeface="+mj-lt"/>
                <a:cs typeface="SapientSansBold"/>
              </a:defRPr>
            </a:lvl1pPr>
          </a:lstStyle>
          <a:p>
            <a:r>
              <a:rPr lang="en-US"/>
              <a:t>Click to edit Master title style</a:t>
            </a:r>
          </a:p>
        </p:txBody>
      </p:sp>
      <p:sp>
        <p:nvSpPr>
          <p:cNvPr id="14" name="Text Placeholder 2"/>
          <p:cNvSpPr>
            <a:spLocks noGrp="1"/>
          </p:cNvSpPr>
          <p:nvPr>
            <p:ph type="body" sz="quarter" idx="10"/>
          </p:nvPr>
        </p:nvSpPr>
        <p:spPr>
          <a:xfrm>
            <a:off x="487365" y="1069975"/>
            <a:ext cx="8169274" cy="3600450"/>
          </a:xfrm>
        </p:spPr>
        <p:txBody>
          <a:bodyPr>
            <a:noAutofit/>
          </a:bodyPr>
          <a:lstStyle>
            <a:lvl1pPr>
              <a:spcBef>
                <a:spcPts val="900"/>
              </a:spcBef>
              <a:spcAft>
                <a:spcPts val="900"/>
              </a:spcAft>
              <a:defRPr sz="1800">
                <a:solidFill>
                  <a:schemeClr val="tx1">
                    <a:lumMod val="50000"/>
                  </a:schemeClr>
                </a:solidFill>
              </a:defRPr>
            </a:lvl1pPr>
            <a:lvl2pPr>
              <a:spcBef>
                <a:spcPts val="900"/>
              </a:spcBef>
              <a:spcAft>
                <a:spcPts val="900"/>
              </a:spcAft>
              <a:defRPr sz="1800">
                <a:solidFill>
                  <a:schemeClr val="tx1">
                    <a:lumMod val="50000"/>
                  </a:schemeClr>
                </a:solidFill>
              </a:defRPr>
            </a:lvl2pPr>
            <a:lvl3pPr>
              <a:spcBef>
                <a:spcPts val="900"/>
              </a:spcBef>
              <a:spcAft>
                <a:spcPts val="900"/>
              </a:spcAft>
              <a:defRPr sz="1800">
                <a:solidFill>
                  <a:schemeClr val="tx1">
                    <a:lumMod val="50000"/>
                  </a:schemeClr>
                </a:solidFill>
              </a:defRPr>
            </a:lvl3pPr>
            <a:lvl4pPr>
              <a:spcBef>
                <a:spcPts val="900"/>
              </a:spcBef>
              <a:spcAft>
                <a:spcPts val="900"/>
              </a:spcAft>
              <a:defRPr sz="1800">
                <a:solidFill>
                  <a:schemeClr val="tx1">
                    <a:lumMod val="50000"/>
                  </a:schemeClr>
                </a:solidFill>
              </a:defRPr>
            </a:lvl4pPr>
            <a:lvl5pPr>
              <a:spcBef>
                <a:spcPts val="900"/>
              </a:spcBef>
              <a:spcAft>
                <a:spcPts val="900"/>
              </a:spcAft>
              <a:defRPr sz="18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3559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5" y="4829177"/>
            <a:ext cx="307975" cy="116681"/>
          </a:xfrm>
          <a:prstGeom prst="rect">
            <a:avLst/>
          </a:prstGeom>
          <a:noFill/>
          <a:ln w="9525">
            <a:noFill/>
            <a:miter lim="800000"/>
            <a:headEnd/>
            <a:tailEnd/>
          </a:ln>
          <a:effectLst/>
        </p:spPr>
        <p:txBody>
          <a:bodyPr lIns="0" tIns="0" rIns="0" bIns="0"/>
          <a:lstStyle>
            <a:lvl1pPr defTabSz="912813">
              <a:tabLst>
                <a:tab pos="11025188" algn="r"/>
              </a:tabLst>
              <a:defRPr>
                <a:solidFill>
                  <a:schemeClr val="tx1"/>
                </a:solidFill>
                <a:latin typeface="Calibri" panose="020F0502020204030204" pitchFamily="34" charset="0"/>
                <a:ea typeface="MS PGothic" panose="020B0600070205080204" pitchFamily="34" charset="-128"/>
              </a:defRPr>
            </a:lvl1pPr>
            <a:lvl2pPr marL="742950" indent="-285750" defTabSz="912813">
              <a:tabLst>
                <a:tab pos="11025188" algn="r"/>
              </a:tabLst>
              <a:defRPr>
                <a:solidFill>
                  <a:schemeClr val="tx1"/>
                </a:solidFill>
                <a:latin typeface="Calibri" panose="020F0502020204030204" pitchFamily="34" charset="0"/>
                <a:ea typeface="MS PGothic" panose="020B0600070205080204" pitchFamily="34" charset="-128"/>
              </a:defRPr>
            </a:lvl2pPr>
            <a:lvl3pPr marL="1143000" indent="-228600" defTabSz="912813">
              <a:tabLst>
                <a:tab pos="11025188" algn="r"/>
              </a:tabLst>
              <a:defRPr>
                <a:solidFill>
                  <a:schemeClr val="tx1"/>
                </a:solidFill>
                <a:latin typeface="Calibri" panose="020F0502020204030204" pitchFamily="34" charset="0"/>
                <a:ea typeface="MS PGothic" panose="020B0600070205080204" pitchFamily="34" charset="-128"/>
              </a:defRPr>
            </a:lvl3pPr>
            <a:lvl4pPr marL="1600200" indent="-228600" defTabSz="912813">
              <a:tabLst>
                <a:tab pos="11025188" algn="r"/>
              </a:tabLst>
              <a:defRPr>
                <a:solidFill>
                  <a:schemeClr val="tx1"/>
                </a:solidFill>
                <a:latin typeface="Calibri" panose="020F0502020204030204" pitchFamily="34" charset="0"/>
                <a:ea typeface="MS PGothic" panose="020B0600070205080204" pitchFamily="34" charset="-128"/>
              </a:defRPr>
            </a:lvl4pPr>
            <a:lvl5pPr marL="2057400" indent="-228600" defTabSz="912813">
              <a:tabLst>
                <a:tab pos="11025188" algn="r"/>
              </a:tabLst>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tabLst>
                <a:tab pos="11025188" algn="r"/>
              </a:tabLst>
              <a:defRPr>
                <a:solidFill>
                  <a:schemeClr val="tx1"/>
                </a:solidFill>
                <a:latin typeface="Calibri" panose="020F0502020204030204" pitchFamily="34" charset="0"/>
                <a:ea typeface="MS PGothic" panose="020B0600070205080204" pitchFamily="34" charset="-128"/>
              </a:defRPr>
            </a:lvl9pPr>
          </a:lstStyle>
          <a:p>
            <a:pPr algn="r">
              <a:lnSpc>
                <a:spcPct val="101000"/>
              </a:lnSpc>
              <a:spcBef>
                <a:spcPct val="50000"/>
              </a:spcBef>
              <a:defRPr/>
            </a:pPr>
            <a:r>
              <a:rPr lang="en-US" altLang="en-US" sz="750" b="1">
                <a:solidFill>
                  <a:srgbClr val="A0A0A0"/>
                </a:solidFill>
                <a:latin typeface="Arial" panose="020B0604020202020204" pitchFamily="34" charset="0"/>
                <a:cs typeface="Arial" panose="020B0604020202020204" pitchFamily="34" charset="0"/>
              </a:rPr>
              <a:t> </a:t>
            </a:r>
            <a:fld id="{4AD9F504-43D8-4683-8ACD-85ED708BE20D}" type="slidenum">
              <a:rPr lang="en-US" altLang="en-US" sz="750" b="1" smtClean="0">
                <a:solidFill>
                  <a:srgbClr val="A0A0A0"/>
                </a:solidFill>
                <a:latin typeface="Arial" panose="020B0604020202020204" pitchFamily="34" charset="0"/>
                <a:cs typeface="Arial" panose="020B0604020202020204" pitchFamily="34" charset="0"/>
              </a:rPr>
              <a:pPr algn="r">
                <a:lnSpc>
                  <a:spcPct val="101000"/>
                </a:lnSpc>
                <a:spcBef>
                  <a:spcPct val="50000"/>
                </a:spcBef>
                <a:defRPr/>
              </a:pPr>
              <a:t>‹#›</a:t>
            </a:fld>
            <a:endParaRPr lang="en-US" altLang="en-US" sz="750" b="1">
              <a:solidFill>
                <a:srgbClr val="A0A0A0"/>
              </a:solidFill>
              <a:latin typeface="Arial" panose="020B0604020202020204" pitchFamily="34" charset="0"/>
              <a:cs typeface="Arial" panose="020B0604020202020204" pitchFamily="34" charset="0"/>
            </a:endParaRPr>
          </a:p>
        </p:txBody>
      </p:sp>
      <p:grpSp>
        <p:nvGrpSpPr>
          <p:cNvPr id="5" name="Group 7"/>
          <p:cNvGrpSpPr>
            <a:grpSpLocks/>
          </p:cNvGrpSpPr>
          <p:nvPr userDrawn="1"/>
        </p:nvGrpSpPr>
        <p:grpSpPr bwMode="auto">
          <a:xfrm>
            <a:off x="0" y="5088733"/>
            <a:ext cx="9144000" cy="69056"/>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0" name="Parallelogram 9"/>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pic>
        <p:nvPicPr>
          <p:cNvPr id="11" name="Picture 14" descr="NCI-Logo-Gray-Knoc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57190" y="4758929"/>
            <a:ext cx="239553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93776" y="311660"/>
            <a:ext cx="8165592" cy="317395"/>
          </a:xfrm>
        </p:spPr>
        <p:txBody>
          <a:bodyPr anchor="b">
            <a:noAutofit/>
          </a:bodyPr>
          <a:lstStyle>
            <a:lvl1pPr>
              <a:lnSpc>
                <a:spcPct val="90000"/>
              </a:lnSpc>
              <a:defRPr sz="2700" baseline="0">
                <a:solidFill>
                  <a:srgbClr val="123E57"/>
                </a:solidFill>
                <a:latin typeface="+mj-lt"/>
                <a:cs typeface="SapientSansBold"/>
              </a:defRPr>
            </a:lvl1pPr>
          </a:lstStyle>
          <a:p>
            <a:r>
              <a:rPr lang="en-US"/>
              <a:t>Click to edit Master title style</a:t>
            </a:r>
          </a:p>
        </p:txBody>
      </p:sp>
      <p:sp>
        <p:nvSpPr>
          <p:cNvPr id="9" name="Text Placeholder 2"/>
          <p:cNvSpPr>
            <a:spLocks noGrp="1"/>
          </p:cNvSpPr>
          <p:nvPr>
            <p:ph type="body" sz="quarter" idx="10"/>
          </p:nvPr>
        </p:nvSpPr>
        <p:spPr>
          <a:xfrm>
            <a:off x="487365" y="1069975"/>
            <a:ext cx="8169274" cy="3600450"/>
          </a:xfrm>
        </p:spPr>
        <p:txBody>
          <a:bodyPr numCol="2" spcCol="457200">
            <a:noAutofit/>
          </a:bodyPr>
          <a:lstStyle>
            <a:lvl1pPr marL="0" marR="0" indent="0" algn="l" defTabSz="342892" rtl="0" eaLnBrk="1" fontAlgn="auto" latinLnBrk="0" hangingPunct="1">
              <a:lnSpc>
                <a:spcPct val="100000"/>
              </a:lnSpc>
              <a:spcBef>
                <a:spcPts val="0"/>
              </a:spcBef>
              <a:spcAft>
                <a:spcPts val="600"/>
              </a:spcAft>
              <a:buClr>
                <a:schemeClr val="tx1"/>
              </a:buClr>
              <a:buSzTx/>
              <a:buFont typeface="Wingdings" charset="2"/>
              <a:buNone/>
              <a:tabLst/>
              <a:defRPr sz="1500" baseline="0">
                <a:solidFill>
                  <a:schemeClr val="tx1">
                    <a:lumMod val="50000"/>
                  </a:schemeClr>
                </a:solidFill>
              </a:defRPr>
            </a:lvl1pPr>
            <a:lvl2pPr>
              <a:defRPr sz="1500">
                <a:solidFill>
                  <a:schemeClr val="tx1">
                    <a:lumMod val="50000"/>
                  </a:schemeClr>
                </a:solidFill>
              </a:defRPr>
            </a:lvl2pPr>
            <a:lvl3pPr>
              <a:defRPr sz="1500">
                <a:solidFill>
                  <a:schemeClr val="tx1">
                    <a:lumMod val="50000"/>
                  </a:schemeClr>
                </a:solidFill>
              </a:defRPr>
            </a:lvl3pPr>
            <a:lvl4pPr>
              <a:defRPr sz="1500">
                <a:solidFill>
                  <a:schemeClr val="tx1">
                    <a:lumMod val="50000"/>
                  </a:schemeClr>
                </a:solidFill>
              </a:defRPr>
            </a:lvl4pPr>
            <a:lvl5pPr>
              <a:defRPr sz="15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6174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5202" y="615101"/>
            <a:ext cx="7339814" cy="542717"/>
          </a:xfrm>
        </p:spPr>
        <p:txBody>
          <a:bodyPr>
            <a:normAutofit/>
          </a:bodyPr>
          <a:lstStyle>
            <a:lvl1pPr>
              <a:defRPr sz="2400"/>
            </a:lvl1pPr>
          </a:lstStyle>
          <a:p>
            <a:r>
              <a:rPr lang="en-US"/>
              <a:t>One-Slide Issue Explainer</a:t>
            </a:r>
          </a:p>
        </p:txBody>
      </p:sp>
      <p:sp>
        <p:nvSpPr>
          <p:cNvPr id="8" name="Slide Number Placeholder 5">
            <a:extLst>
              <a:ext uri="{FF2B5EF4-FFF2-40B4-BE49-F238E27FC236}">
                <a16:creationId xmlns:a16="http://schemas.microsoft.com/office/drawing/2014/main" id="{E7BACFC5-645C-4E4B-943C-BAEDA3D100D9}"/>
              </a:ext>
            </a:extLst>
          </p:cNvPr>
          <p:cNvSpPr txBox="1">
            <a:spLocks/>
          </p:cNvSpPr>
          <p:nvPr userDrawn="1"/>
        </p:nvSpPr>
        <p:spPr>
          <a:xfrm>
            <a:off x="8333295" y="4679633"/>
            <a:ext cx="810706"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accent4"/>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16528F-E9C7-4743-838D-D83987E5808B}" type="slidenum">
              <a:rPr lang="en-US" sz="900" smtClean="0">
                <a:solidFill>
                  <a:schemeClr val="accent1">
                    <a:lumMod val="75000"/>
                  </a:schemeClr>
                </a:solidFill>
              </a:rPr>
              <a:pPr/>
              <a:t>‹#›</a:t>
            </a:fld>
            <a:endParaRPr lang="en-US" sz="900">
              <a:solidFill>
                <a:schemeClr val="accent1">
                  <a:lumMod val="75000"/>
                </a:schemeClr>
              </a:solidFill>
            </a:endParaRPr>
          </a:p>
        </p:txBody>
      </p:sp>
      <p:pic>
        <p:nvPicPr>
          <p:cNvPr id="10" name="Picture 9">
            <a:extLst>
              <a:ext uri="{FF2B5EF4-FFF2-40B4-BE49-F238E27FC236}">
                <a16:creationId xmlns:a16="http://schemas.microsoft.com/office/drawing/2014/main" id="{2CE95165-9802-E441-A76B-0BBE868E5C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7812" t="17512" r="53522" b="31780"/>
          <a:stretch/>
        </p:blipFill>
        <p:spPr>
          <a:xfrm>
            <a:off x="1" y="584200"/>
            <a:ext cx="273590" cy="4559300"/>
          </a:xfrm>
          <a:prstGeom prst="rect">
            <a:avLst/>
          </a:prstGeom>
        </p:spPr>
      </p:pic>
      <p:pic>
        <p:nvPicPr>
          <p:cNvPr id="12" name="Picture 11">
            <a:extLst>
              <a:ext uri="{FF2B5EF4-FFF2-40B4-BE49-F238E27FC236}">
                <a16:creationId xmlns:a16="http://schemas.microsoft.com/office/drawing/2014/main" id="{A1698923-D6F4-194A-81A8-0939DDFAD0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5408" t="17512" r="57242" b="75725"/>
          <a:stretch/>
        </p:blipFill>
        <p:spPr>
          <a:xfrm rot="16200000">
            <a:off x="8651649" y="4654543"/>
            <a:ext cx="174001" cy="810705"/>
          </a:xfrm>
          <a:prstGeom prst="rect">
            <a:avLst/>
          </a:prstGeom>
        </p:spPr>
      </p:pic>
    </p:spTree>
    <p:extLst>
      <p:ext uri="{BB962C8B-B14F-4D97-AF65-F5344CB8AC3E}">
        <p14:creationId xmlns:p14="http://schemas.microsoft.com/office/powerpoint/2010/main" val="6228455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K-BG-TitleWide-Logo">
    <p:bg>
      <p:bgPr>
        <a:solidFill>
          <a:srgbClr val="0A354F"/>
        </a:solidFill>
        <a:effectLst/>
      </p:bgPr>
    </p:bg>
    <p:spTree>
      <p:nvGrpSpPr>
        <p:cNvPr id="1" name=""/>
        <p:cNvGrpSpPr/>
        <p:nvPr/>
      </p:nvGrpSpPr>
      <p:grpSpPr>
        <a:xfrm>
          <a:off x="0" y="0"/>
          <a:ext cx="0" cy="0"/>
          <a:chOff x="0" y="0"/>
          <a:chExt cx="0" cy="0"/>
        </a:xfrm>
      </p:grpSpPr>
      <p:pic>
        <p:nvPicPr>
          <p:cNvPr id="8" name="그림 3">
            <a:extLst>
              <a:ext uri="{FF2B5EF4-FFF2-40B4-BE49-F238E27FC236}">
                <a16:creationId xmlns:a16="http://schemas.microsoft.com/office/drawing/2014/main" id="{D91540C9-7140-7E49-9523-B2DCB1E3ED7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8222955" cy="1790700"/>
          </a:xfrm>
          <a:prstGeom prst="rect">
            <a:avLst/>
          </a:prstGeom>
        </p:spPr>
        <p:txBody>
          <a:bodyPr anchor="b">
            <a:normAutofit/>
          </a:bodyPr>
          <a:lstStyle>
            <a:lvl1pPr algn="l">
              <a:defRPr sz="3375" b="1" i="0" spc="-113" baseline="0">
                <a:solidFill>
                  <a:schemeClr val="bg1"/>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bg1"/>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3"/>
            <a:ext cx="8239341" cy="2434"/>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6" name="Picture 5"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1956479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DK-BG-TitleNarrow-Logo">
    <p:bg>
      <p:bgPr>
        <a:solidFill>
          <a:srgbClr val="0A354F"/>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507E6FE3-610D-394D-A626-C2628157F61C}"/>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ctrTitle" hasCustomPrompt="1"/>
          </p:nvPr>
        </p:nvSpPr>
        <p:spPr>
          <a:xfrm>
            <a:off x="460523" y="841772"/>
            <a:ext cx="5357182" cy="1793133"/>
          </a:xfrm>
          <a:prstGeom prst="rect">
            <a:avLst/>
          </a:prstGeom>
        </p:spPr>
        <p:txBody>
          <a:bodyPr anchor="b">
            <a:normAutofit/>
          </a:bodyPr>
          <a:lstStyle>
            <a:lvl1pPr algn="l">
              <a:defRPr sz="3375" b="1" i="0" spc="-113" baseline="0">
                <a:solidFill>
                  <a:schemeClr val="bg1"/>
                </a:solidFill>
                <a:effectLst/>
                <a:latin typeface="Arial" panose="020B0604020202020204" pitchFamily="34" charset="0"/>
                <a:cs typeface="Arial" panose="020B0604020202020204" pitchFamily="34" charset="0"/>
              </a:defRPr>
            </a:lvl1pPr>
          </a:lstStyle>
          <a:p>
            <a:r>
              <a:rPr lang="en-US"/>
              <a:t>Insert presentation title</a:t>
            </a:r>
          </a:p>
        </p:txBody>
      </p:sp>
      <p:sp>
        <p:nvSpPr>
          <p:cNvPr id="3" name="Subtitle 2"/>
          <p:cNvSpPr>
            <a:spLocks noGrp="1"/>
          </p:cNvSpPr>
          <p:nvPr>
            <p:ph type="subTitle" idx="1" hasCustomPrompt="1"/>
          </p:nvPr>
        </p:nvSpPr>
        <p:spPr>
          <a:xfrm>
            <a:off x="460523" y="2701529"/>
            <a:ext cx="5357182" cy="1194611"/>
          </a:xfrm>
        </p:spPr>
        <p:txBody>
          <a:bodyPr>
            <a:normAutofit/>
          </a:bodyPr>
          <a:lstStyle>
            <a:lvl1pPr marL="0" indent="0" algn="l">
              <a:buNone/>
              <a:defRPr sz="2000" i="0">
                <a:solidFill>
                  <a:schemeClr val="bg1"/>
                </a:solidFill>
                <a:effectLst/>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Insert presenter name or subtitle</a:t>
            </a:r>
          </a:p>
        </p:txBody>
      </p:sp>
      <p:cxnSp>
        <p:nvCxnSpPr>
          <p:cNvPr id="7" name="Straight Connector 6">
            <a:extLst>
              <a:ext uri="{FF2B5EF4-FFF2-40B4-BE49-F238E27FC236}">
                <a16:creationId xmlns:a16="http://schemas.microsoft.com/office/drawing/2014/main" id="{D9A3BA09-B112-4A49-AF66-A0C548E09993}"/>
              </a:ext>
            </a:extLst>
          </p:cNvPr>
          <p:cNvCxnSpPr>
            <a:cxnSpLocks/>
          </p:cNvCxnSpPr>
          <p:nvPr userDrawn="1"/>
        </p:nvCxnSpPr>
        <p:spPr>
          <a:xfrm flipV="1">
            <a:off x="460523" y="2632472"/>
            <a:ext cx="5357182" cy="2433"/>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8" name="Picture 7"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20562007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DK-BG-Ln-Logo-PG">
    <p:bg>
      <p:bgPr>
        <a:solidFill>
          <a:srgbClr val="0A354F"/>
        </a:solidFill>
        <a:effectLst/>
      </p:bgPr>
    </p:bg>
    <p:spTree>
      <p:nvGrpSpPr>
        <p:cNvPr id="1" name=""/>
        <p:cNvGrpSpPr/>
        <p:nvPr/>
      </p:nvGrpSpPr>
      <p:grpSpPr>
        <a:xfrm>
          <a:off x="0" y="0"/>
          <a:ext cx="0" cy="0"/>
          <a:chOff x="0" y="0"/>
          <a:chExt cx="0" cy="0"/>
        </a:xfrm>
      </p:grpSpPr>
      <p:pic>
        <p:nvPicPr>
          <p:cNvPr id="9" name="그림 3">
            <a:extLst>
              <a:ext uri="{FF2B5EF4-FFF2-40B4-BE49-F238E27FC236}">
                <a16:creationId xmlns:a16="http://schemas.microsoft.com/office/drawing/2014/main" id="{4778FE30-730B-6744-A00B-4694180E97DA}"/>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rot="10800000">
            <a:off x="2" y="-4"/>
            <a:ext cx="9143999" cy="5145024"/>
          </a:xfrm>
          <a:prstGeom prst="rect">
            <a:avLst/>
          </a:prstGeom>
        </p:spPr>
      </p:pic>
      <p:sp>
        <p:nvSpPr>
          <p:cNvPr id="2" name="Title 1"/>
          <p:cNvSpPr>
            <a:spLocks noGrp="1"/>
          </p:cNvSpPr>
          <p:nvPr>
            <p:ph type="title"/>
          </p:nvPr>
        </p:nvSpPr>
        <p:spPr>
          <a:xfrm>
            <a:off x="628650" y="18588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65946"/>
            <a:ext cx="7886700" cy="3495308"/>
          </a:xfrm>
        </p:spPr>
        <p:txBody>
          <a:bodyPr/>
          <a:lstStyle>
            <a:lvl1pPr>
              <a:defRPr>
                <a:solidFill>
                  <a:schemeClr val="bg1"/>
                </a:solidFill>
                <a:effectLst/>
                <a:latin typeface="Arial" panose="020B0604020202020204" pitchFamily="34" charset="0"/>
                <a:cs typeface="Arial" panose="020B0604020202020204" pitchFamily="34" charset="0"/>
              </a:defRPr>
            </a:lvl1pPr>
            <a:lvl2pPr>
              <a:defRPr>
                <a:solidFill>
                  <a:schemeClr val="bg1"/>
                </a:solidFill>
                <a:effectLst/>
                <a:latin typeface="Arial" panose="020B0604020202020204" pitchFamily="34" charset="0"/>
                <a:cs typeface="Arial" panose="020B0604020202020204" pitchFamily="34" charset="0"/>
              </a:defRPr>
            </a:lvl2pPr>
            <a:lvl3pPr>
              <a:defRPr>
                <a:solidFill>
                  <a:schemeClr val="bg1"/>
                </a:solidFill>
                <a:effectLst/>
                <a:latin typeface="Arial" panose="020B0604020202020204" pitchFamily="34" charset="0"/>
                <a:cs typeface="Arial" panose="020B0604020202020204" pitchFamily="34" charset="0"/>
              </a:defRPr>
            </a:lvl3pPr>
            <a:lvl4pPr>
              <a:defRPr>
                <a:solidFill>
                  <a:schemeClr val="bg1"/>
                </a:solidFill>
                <a:effectLst/>
                <a:latin typeface="Arial" panose="020B0604020202020204" pitchFamily="34" charset="0"/>
                <a:cs typeface="Arial" panose="020B0604020202020204" pitchFamily="34" charset="0"/>
              </a:defRPr>
            </a:lvl4pPr>
            <a:lvl5pPr>
              <a:defRPr>
                <a:solidFill>
                  <a:schemeClr val="bg1"/>
                </a:solidFill>
                <a:effectLst/>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8005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297751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DK-Ln-Logo-PG">
    <p:bg>
      <p:bgPr>
        <a:solidFill>
          <a:srgbClr val="0A3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5885"/>
            <a:ext cx="7886700" cy="994172"/>
          </a:xfrm>
          <a:prstGeom prst="rect">
            <a:avLst/>
          </a:prstGeom>
        </p:spPr>
        <p:txBody>
          <a:bodyPr>
            <a:normAutofit/>
          </a:bodyPr>
          <a:lstStyle>
            <a:lvl1pPr>
              <a:defRPr sz="2850" b="1" i="0" spc="-113" baseline="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28650" y="1365946"/>
            <a:ext cx="7886700" cy="3495308"/>
          </a:xfrm>
        </p:spPr>
        <p:txBody>
          <a:bodyPr/>
          <a:lstStyle>
            <a:lvl1pPr>
              <a:defRPr>
                <a:solidFill>
                  <a:schemeClr val="bg1"/>
                </a:solidFill>
                <a:effectLst/>
                <a:latin typeface="Arial" panose="020B0604020202020204" pitchFamily="34" charset="0"/>
                <a:cs typeface="Arial" panose="020B0604020202020204" pitchFamily="34" charset="0"/>
              </a:defRPr>
            </a:lvl1pPr>
            <a:lvl2pPr>
              <a:defRPr>
                <a:solidFill>
                  <a:schemeClr val="bg1"/>
                </a:solidFill>
                <a:effectLst/>
                <a:latin typeface="Arial" panose="020B0604020202020204" pitchFamily="34" charset="0"/>
                <a:cs typeface="Arial" panose="020B0604020202020204" pitchFamily="34" charset="0"/>
              </a:defRPr>
            </a:lvl2pPr>
            <a:lvl3pPr>
              <a:defRPr>
                <a:solidFill>
                  <a:schemeClr val="bg1"/>
                </a:solidFill>
                <a:effectLst/>
                <a:latin typeface="Arial" panose="020B0604020202020204" pitchFamily="34" charset="0"/>
                <a:cs typeface="Arial" panose="020B0604020202020204" pitchFamily="34" charset="0"/>
              </a:defRPr>
            </a:lvl3pPr>
            <a:lvl4pPr>
              <a:defRPr>
                <a:solidFill>
                  <a:schemeClr val="bg1"/>
                </a:solidFill>
                <a:effectLst/>
                <a:latin typeface="Arial" panose="020B0604020202020204" pitchFamily="34" charset="0"/>
                <a:cs typeface="Arial" panose="020B0604020202020204" pitchFamily="34" charset="0"/>
              </a:defRPr>
            </a:lvl4pPr>
            <a:lvl5pPr>
              <a:defRPr>
                <a:solidFill>
                  <a:schemeClr val="bg1"/>
                </a:solidFill>
                <a:effectLst/>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7C8B9CA4-D82D-458A-A7E1-EFC0C20A3D21}"/>
              </a:ext>
            </a:extLst>
          </p:cNvPr>
          <p:cNvSpPr/>
          <p:nvPr userDrawn="1"/>
        </p:nvSpPr>
        <p:spPr>
          <a:xfrm>
            <a:off x="8766752" y="4787060"/>
            <a:ext cx="236835" cy="236313"/>
          </a:xfrm>
          <a:prstGeom prst="ellipse">
            <a:avLst/>
          </a:prstGeom>
          <a:solidFill>
            <a:srgbClr val="2DC7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816314">
              <a:defRPr/>
            </a:pPr>
            <a:fld id="{B8085FFC-F515-8A40-AA65-E121940723D8}" type="slidenum">
              <a:rPr lang="en-US" sz="1050" smtClean="0">
                <a:latin typeface="Arial Narrow" panose="020B0606020202030204" pitchFamily="34" charset="0"/>
              </a:rPr>
              <a:pPr algn="ctr" defTabSz="816314">
                <a:defRPr/>
              </a:pPr>
              <a:t>‹#›</a:t>
            </a:fld>
            <a:endParaRPr lang="bg-BG" sz="1050">
              <a:latin typeface="Arial Narrow" panose="020B0606020202030204" pitchFamily="34" charset="0"/>
              <a:ea typeface="DINCond-Bold" charset="0"/>
              <a:cs typeface="DINCond-Bold" charset="0"/>
            </a:endParaRPr>
          </a:p>
        </p:txBody>
      </p:sp>
      <p:cxnSp>
        <p:nvCxnSpPr>
          <p:cNvPr id="8" name="Straight Connector 7">
            <a:extLst>
              <a:ext uri="{FF2B5EF4-FFF2-40B4-BE49-F238E27FC236}">
                <a16:creationId xmlns:a16="http://schemas.microsoft.com/office/drawing/2014/main" id="{6A8FA9C6-CE4B-4808-81F3-8CB726BCC528}"/>
              </a:ext>
            </a:extLst>
          </p:cNvPr>
          <p:cNvCxnSpPr>
            <a:cxnSpLocks/>
          </p:cNvCxnSpPr>
          <p:nvPr userDrawn="1"/>
        </p:nvCxnSpPr>
        <p:spPr>
          <a:xfrm>
            <a:off x="628650" y="1180057"/>
            <a:ext cx="7886700" cy="0"/>
          </a:xfrm>
          <a:prstGeom prst="line">
            <a:avLst/>
          </a:prstGeom>
          <a:ln w="6350">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0" name="Picture 9" descr="NCI-Logo-White-Knock.png">
            <a:extLst>
              <a:ext uri="{FF2B5EF4-FFF2-40B4-BE49-F238E27FC236}">
                <a16:creationId xmlns:a16="http://schemas.microsoft.com/office/drawing/2014/main" id="{38B9AA04-5934-4767-8632-70811F67C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21744"/>
            <a:ext cx="1916887" cy="182880"/>
          </a:xfrm>
          <a:prstGeom prst="rect">
            <a:avLst/>
          </a:prstGeom>
        </p:spPr>
      </p:pic>
    </p:spTree>
    <p:extLst>
      <p:ext uri="{BB962C8B-B14F-4D97-AF65-F5344CB8AC3E}">
        <p14:creationId xmlns:p14="http://schemas.microsoft.com/office/powerpoint/2010/main" val="85880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4.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theme" Target="../theme/theme5.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8" Type="http://schemas.openxmlformats.org/officeDocument/2006/relationships/slideLayout" Target="../slideLayouts/slideLayout103.xml"/><Relationship Id="rId3"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theme" Target="../theme/theme6.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4"/>
            <a:ext cx="8229600"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lang="en-US" sz="900" smtClean="0"/>
            </a:lvl1pPr>
          </a:lstStyle>
          <a:p>
            <a:pPr>
              <a:defRPr/>
            </a:pPr>
            <a:endParaRPr lang="en-US"/>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7" r:id="rId2"/>
    <p:sldLayoutId id="2147483826" r:id="rId3"/>
    <p:sldLayoutId id="2147483755" r:id="rId4"/>
    <p:sldLayoutId id="2147483828" r:id="rId5"/>
    <p:sldLayoutId id="2147483770" r:id="rId6"/>
    <p:sldLayoutId id="2147483810" r:id="rId7"/>
    <p:sldLayoutId id="2147483830" r:id="rId8"/>
    <p:sldLayoutId id="2147483831" r:id="rId9"/>
    <p:sldLayoutId id="2147483771" r:id="rId10"/>
    <p:sldLayoutId id="2147483812" r:id="rId11"/>
    <p:sldLayoutId id="2147483772" r:id="rId12"/>
    <p:sldLayoutId id="2147483813" r:id="rId13"/>
    <p:sldLayoutId id="2147483773" r:id="rId14"/>
    <p:sldLayoutId id="2147483814" r:id="rId15"/>
    <p:sldLayoutId id="2147483763" r:id="rId16"/>
    <p:sldLayoutId id="2147483807" r:id="rId17"/>
    <p:sldLayoutId id="2147483829" r:id="rId18"/>
    <p:sldLayoutId id="2147483832" r:id="rId19"/>
  </p:sldLayoutIdLst>
  <p:hf hdr="0" ftr="0" dt="0"/>
  <p:txStyles>
    <p:titleStyle>
      <a:lvl1pPr algn="l" defTabSz="457200" rtl="0" eaLnBrk="1" fontAlgn="base" hangingPunct="1">
        <a:spcBef>
          <a:spcPct val="0"/>
        </a:spcBef>
        <a:spcAft>
          <a:spcPct val="0"/>
        </a:spcAft>
        <a:defRPr sz="2400" b="1" kern="1200">
          <a:solidFill>
            <a:srgbClr val="1F5589"/>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rgbClr val="5E7E35"/>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rgbClr val="5E7E35"/>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rgbClr val="5E7E35"/>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rgbClr val="5E7E35"/>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rgbClr val="5E7E35"/>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cs typeface="Arial" panose="020B0604020202020204" pitchFamily="34" charset="0"/>
              </a:defRPr>
            </a:lvl1pPr>
          </a:lstStyle>
          <a:p>
            <a:fld id="{9F21A98C-17ED-9744-9B31-FCC18B1C251F}" type="datetimeFigureOut">
              <a:rPr lang="en-US" smtClean="0"/>
              <a:pPr/>
              <a:t>3/16/2023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cs typeface="Arial" panose="020B0604020202020204" pitchFamily="34" charset="0"/>
              </a:defRPr>
            </a:lvl1pPr>
          </a:lstStyle>
          <a:p>
            <a:fld id="{B8085FFC-F515-8A40-AA65-E121940723D8}" type="slidenum">
              <a:rPr lang="en-US" smtClean="0"/>
              <a:pPr/>
              <a:t>‹#›</a:t>
            </a:fld>
            <a:endParaRPr lang="en-US"/>
          </a:p>
        </p:txBody>
      </p:sp>
    </p:spTree>
    <p:extLst>
      <p:ext uri="{BB962C8B-B14F-4D97-AF65-F5344CB8AC3E}">
        <p14:creationId xmlns:p14="http://schemas.microsoft.com/office/powerpoint/2010/main" val="209238054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912" r:id="rId37"/>
    <p:sldLayoutId id="2147484174" r:id="rId38"/>
    <p:sldLayoutId id="2147484310" r:id="rId39"/>
    <p:sldLayoutId id="2147484331" r:id="rId40"/>
  </p:sldLayoutIdLst>
  <p:txStyles>
    <p:titleStyle>
      <a:lvl1pPr algn="l" defTabSz="685783" rtl="0" eaLnBrk="1" latinLnBrk="0" hangingPunct="1">
        <a:lnSpc>
          <a:spcPct val="90000"/>
        </a:lnSpc>
        <a:spcBef>
          <a:spcPct val="0"/>
        </a:spcBef>
        <a:buNone/>
        <a:defRPr sz="3300" b="1" i="0" kern="1200" spc="-113" baseline="0">
          <a:solidFill>
            <a:schemeClr val="tx1"/>
          </a:solidFill>
          <a:effectLst/>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4"/>
            <a:ext cx="8229600"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lang="en-US" sz="900" smtClean="0"/>
            </a:lvl1pPr>
          </a:lstStyle>
          <a:p>
            <a:pPr>
              <a:defRPr/>
            </a:pPr>
            <a:r>
              <a:rPr lang="en-US"/>
              <a:t>INSERT DATE</a:t>
            </a:r>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259034105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5"/>
            <a:ext cx="8229600"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lang="en-US" sz="900" smtClean="0"/>
            </a:lvl1pPr>
          </a:lstStyle>
          <a:p>
            <a:pPr>
              <a:defRPr/>
            </a:pPr>
            <a:r>
              <a:rPr lang="en-US"/>
              <a:t>INSERT DATE</a:t>
            </a:r>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2215975714"/>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Lst>
  <p:hf sldNum="0" hdr="0" ftr="0"/>
  <p:txStyles>
    <p:titleStyle>
      <a:lvl1pPr algn="l" defTabSz="457189"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5pPr>
      <a:lvl6pPr marL="457189" algn="l" defTabSz="457189" rtl="0" eaLnBrk="1" fontAlgn="base" hangingPunct="1">
        <a:spcBef>
          <a:spcPct val="0"/>
        </a:spcBef>
        <a:spcAft>
          <a:spcPct val="0"/>
        </a:spcAft>
        <a:defRPr sz="3700">
          <a:solidFill>
            <a:schemeClr val="tx2"/>
          </a:solidFill>
          <a:latin typeface="SapientCentroSlab-Light" charset="0"/>
          <a:ea typeface="ＭＳ Ｐゴシック" charset="0"/>
        </a:defRPr>
      </a:lvl6pPr>
      <a:lvl7pPr marL="914378" algn="l" defTabSz="457189"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566" algn="l" defTabSz="457189"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754" algn="l" defTabSz="457189"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594" indent="-228594" algn="l" defTabSz="457189"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189" indent="-228594" algn="l" defTabSz="457189"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783" indent="-228594" algn="l" defTabSz="457189"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378" indent="-228594" algn="l" defTabSz="457189"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2972" indent="-228594" algn="l" defTabSz="457189"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cs typeface="Arial" panose="020B0604020202020204" pitchFamily="34" charset="0"/>
              </a:defRPr>
            </a:lvl1pPr>
          </a:lstStyle>
          <a:p>
            <a:fld id="{9F21A98C-17ED-9744-9B31-FCC18B1C251F}" type="datetimeFigureOut">
              <a:rPr lang="en-US" smtClean="0"/>
              <a:pPr/>
              <a:t>3/16/2023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cs typeface="Arial" panose="020B0604020202020204" pitchFamily="34" charset="0"/>
              </a:defRPr>
            </a:lvl1pPr>
          </a:lstStyle>
          <a:p>
            <a:fld id="{B8085FFC-F515-8A40-AA65-E121940723D8}" type="slidenum">
              <a:rPr lang="en-US" smtClean="0"/>
              <a:pPr/>
              <a:t>‹#›</a:t>
            </a:fld>
            <a:endParaRPr lang="en-US"/>
          </a:p>
        </p:txBody>
      </p:sp>
    </p:spTree>
    <p:extLst>
      <p:ext uri="{BB962C8B-B14F-4D97-AF65-F5344CB8AC3E}">
        <p14:creationId xmlns:p14="http://schemas.microsoft.com/office/powerpoint/2010/main" val="3496363018"/>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 id="2147484283" r:id="rId12"/>
    <p:sldLayoutId id="2147484284" r:id="rId13"/>
    <p:sldLayoutId id="2147484285" r:id="rId14"/>
    <p:sldLayoutId id="2147484286" r:id="rId15"/>
    <p:sldLayoutId id="2147484287" r:id="rId16"/>
    <p:sldLayoutId id="2147484288" r:id="rId17"/>
    <p:sldLayoutId id="2147484289" r:id="rId18"/>
    <p:sldLayoutId id="2147484290" r:id="rId19"/>
    <p:sldLayoutId id="2147484291" r:id="rId20"/>
    <p:sldLayoutId id="2147484292" r:id="rId21"/>
    <p:sldLayoutId id="2147484293" r:id="rId22"/>
    <p:sldLayoutId id="2147484294" r:id="rId23"/>
    <p:sldLayoutId id="2147484295" r:id="rId24"/>
    <p:sldLayoutId id="2147484296" r:id="rId25"/>
    <p:sldLayoutId id="2147484297" r:id="rId26"/>
    <p:sldLayoutId id="2147484298" r:id="rId27"/>
    <p:sldLayoutId id="2147484299" r:id="rId28"/>
    <p:sldLayoutId id="2147484300" r:id="rId29"/>
    <p:sldLayoutId id="2147484301" r:id="rId30"/>
    <p:sldLayoutId id="2147484302" r:id="rId31"/>
    <p:sldLayoutId id="2147484303" r:id="rId32"/>
    <p:sldLayoutId id="2147484304" r:id="rId33"/>
    <p:sldLayoutId id="2147484305" r:id="rId34"/>
    <p:sldLayoutId id="2147484306" r:id="rId35"/>
    <p:sldLayoutId id="2147484307" r:id="rId36"/>
    <p:sldLayoutId id="2147484308" r:id="rId37"/>
    <p:sldLayoutId id="2147484309" r:id="rId38"/>
  </p:sldLayoutIdLst>
  <p:txStyles>
    <p:titleStyle>
      <a:lvl1pPr algn="l" defTabSz="685783" rtl="0" eaLnBrk="1" latinLnBrk="0" hangingPunct="1">
        <a:lnSpc>
          <a:spcPct val="90000"/>
        </a:lnSpc>
        <a:spcBef>
          <a:spcPct val="0"/>
        </a:spcBef>
        <a:buNone/>
        <a:defRPr sz="3300" b="1" i="0" kern="1200" spc="-113" baseline="0">
          <a:solidFill>
            <a:schemeClr val="tx1"/>
          </a:solidFill>
          <a:effectLst/>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4"/>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sz="900" smtClean="0">
                <a:solidFill>
                  <a:srgbClr val="6C6C6C"/>
                </a:solidFill>
                <a:latin typeface="+mn-lt"/>
                <a:ea typeface="+mn-ea"/>
                <a:cs typeface="SapientSansRegular"/>
              </a:defRPr>
            </a:lvl1pPr>
          </a:lstStyle>
          <a:p>
            <a:pPr>
              <a:defRPr/>
            </a:pPr>
            <a:fld id="{8767E79B-3863-C648-ACD5-D5A69BA31F7C}" type="datetime4">
              <a:rPr lang="en-US" smtClean="0"/>
              <a:pPr>
                <a:defRPr/>
              </a:pPr>
              <a:t>March 16, 2023</a:t>
            </a:fld>
            <a:endParaRPr lang="en-US"/>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3623105236"/>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7FE4E0C8_57844A7C.xm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E4E1FD_569157BA.xml"/><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5.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19.xml"/><Relationship Id="rId6" Type="http://schemas.openxmlformats.org/officeDocument/2006/relationships/image" Target="../media/image49.svg"/><Relationship Id="rId11" Type="http://schemas.microsoft.com/office/2007/relationships/hdphoto" Target="../media/hdphoto2.wdp"/><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25.png"/><Relationship Id="rId11" Type="http://schemas.openxmlformats.org/officeDocument/2006/relationships/image" Target="../media/image30.png"/><Relationship Id="rId5" Type="http://schemas.microsoft.com/office/2007/relationships/hdphoto" Target="../media/hdphoto1.wdp"/><Relationship Id="rId10" Type="http://schemas.openxmlformats.org/officeDocument/2006/relationships/image" Target="../media/image29.tiff"/><Relationship Id="rId4" Type="http://schemas.openxmlformats.org/officeDocument/2006/relationships/image" Target="../media/image24.png"/><Relationship Id="rId9" Type="http://schemas.openxmlformats.org/officeDocument/2006/relationships/image" Target="../media/image28.tiff"/></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1F08-ED5A-0640-A291-9F0BDC442ECA}"/>
              </a:ext>
            </a:extLst>
          </p:cNvPr>
          <p:cNvSpPr>
            <a:spLocks noGrp="1"/>
          </p:cNvSpPr>
          <p:nvPr>
            <p:ph type="ctrTitle"/>
          </p:nvPr>
        </p:nvSpPr>
        <p:spPr>
          <a:xfrm>
            <a:off x="460522" y="841772"/>
            <a:ext cx="7759029" cy="1600199"/>
          </a:xfrm>
        </p:spPr>
        <p:txBody>
          <a:bodyPr>
            <a:normAutofit/>
          </a:bodyPr>
          <a:lstStyle/>
          <a:p>
            <a:pPr>
              <a:lnSpc>
                <a:spcPct val="100000"/>
              </a:lnSpc>
              <a:spcBef>
                <a:spcPts val="0"/>
              </a:spcBef>
              <a:spcAft>
                <a:spcPts val="0"/>
              </a:spcAft>
            </a:pPr>
            <a:r>
              <a:rPr lang="en-US" sz="4000" dirty="0">
                <a:ea typeface="Calibri" panose="020F0502020204030204" pitchFamily="34" charset="0"/>
              </a:rPr>
              <a:t>The Cancer Moonshot</a:t>
            </a:r>
          </a:p>
        </p:txBody>
      </p:sp>
      <p:sp>
        <p:nvSpPr>
          <p:cNvPr id="3" name="Subtitle 2">
            <a:extLst>
              <a:ext uri="{FF2B5EF4-FFF2-40B4-BE49-F238E27FC236}">
                <a16:creationId xmlns:a16="http://schemas.microsoft.com/office/drawing/2014/main" id="{0FDDFEA4-E819-6547-9B40-8E0ACDDAA01F}"/>
              </a:ext>
            </a:extLst>
          </p:cNvPr>
          <p:cNvSpPr>
            <a:spLocks noGrp="1"/>
          </p:cNvSpPr>
          <p:nvPr>
            <p:ph type="subTitle" idx="1"/>
          </p:nvPr>
        </p:nvSpPr>
        <p:spPr>
          <a:xfrm>
            <a:off x="460522" y="2701529"/>
            <a:ext cx="8293863" cy="1960905"/>
          </a:xfrm>
        </p:spPr>
        <p:txBody>
          <a:bodyPr vert="horz" wrap="square" lIns="68580" tIns="34290" rIns="68580" bIns="34290" numCol="1" rtlCol="0" anchor="t" anchorCtr="0" compatLnSpc="1">
            <a:prstTxWarp prst="textNoShape">
              <a:avLst/>
            </a:prstTxWarp>
            <a:noAutofit/>
          </a:bodyPr>
          <a:lstStyle/>
          <a:p>
            <a:pPr>
              <a:lnSpc>
                <a:spcPct val="100000"/>
              </a:lnSpc>
              <a:spcBef>
                <a:spcPts val="0"/>
              </a:spcBef>
              <a:spcAft>
                <a:spcPts val="400"/>
              </a:spcAft>
            </a:pPr>
            <a:r>
              <a:rPr lang="en-US" dirty="0">
                <a:latin typeface="Arial"/>
                <a:cs typeface="Arial"/>
              </a:rPr>
              <a:t>Douglas R. Lowy, M.D.</a:t>
            </a:r>
          </a:p>
          <a:p>
            <a:pPr>
              <a:lnSpc>
                <a:spcPct val="100000"/>
              </a:lnSpc>
              <a:spcBef>
                <a:spcPts val="0"/>
              </a:spcBef>
              <a:spcAft>
                <a:spcPts val="400"/>
              </a:spcAft>
            </a:pPr>
            <a:r>
              <a:rPr lang="en-US" dirty="0">
                <a:latin typeface="Arial"/>
                <a:cs typeface="Arial"/>
              </a:rPr>
              <a:t>Principal Deputy Director, National Cancer Institute </a:t>
            </a:r>
            <a:endParaRPr lang="en-US" sz="900" i="1" dirty="0"/>
          </a:p>
          <a:p>
            <a:r>
              <a:rPr lang="en-US" i="1" dirty="0"/>
              <a:t>Joint DOE/NIH Workshop on Radiation Detection</a:t>
            </a:r>
          </a:p>
          <a:p>
            <a:pPr>
              <a:spcAft>
                <a:spcPts val="800"/>
              </a:spcAft>
            </a:pPr>
            <a:r>
              <a:rPr lang="en-US" i="1" dirty="0">
                <a:latin typeface="Arial"/>
                <a:cs typeface="Arial"/>
              </a:rPr>
              <a:t>March 16, 2023</a:t>
            </a:r>
          </a:p>
        </p:txBody>
      </p:sp>
      <p:sp>
        <p:nvSpPr>
          <p:cNvPr id="4" name="Rectangle 3">
            <a:extLst>
              <a:ext uri="{FF2B5EF4-FFF2-40B4-BE49-F238E27FC236}">
                <a16:creationId xmlns:a16="http://schemas.microsoft.com/office/drawing/2014/main" id="{F56AB3CD-F0F9-9042-A942-18B280F56BB9}"/>
              </a:ext>
            </a:extLst>
          </p:cNvPr>
          <p:cNvSpPr/>
          <p:nvPr/>
        </p:nvSpPr>
        <p:spPr>
          <a:xfrm>
            <a:off x="6605136" y="4363796"/>
            <a:ext cx="2294016" cy="646331"/>
          </a:xfrm>
          <a:prstGeom prst="rect">
            <a:avLst/>
          </a:prstGeom>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@NCIDirector </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t>​</a:t>
            </a:r>
            <a:endParaRPr kumimoji="0" lang="en-US" sz="1800" b="0" i="0" u="none" strike="noStrike" kern="1200" cap="none" spc="0" normalizeH="0" baseline="0" noProof="0">
              <a:ln>
                <a:noFill/>
              </a:ln>
              <a:solidFill>
                <a:srgbClr val="000000"/>
              </a:solidFill>
              <a:effectLst/>
              <a:uLnTx/>
              <a:uFillTx/>
              <a:latin typeface="Segoe UI"/>
              <a:ea typeface="ＭＳ Ｐゴシック" charset="0"/>
              <a:cs typeface="+mn-cs"/>
            </a:endParaRPr>
          </a:p>
          <a:p>
            <a:pPr marL="0" marR="0" lvl="0" indent="0" algn="r" defTabSz="6858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mn-cs"/>
              </a:rPr>
              <a:t>@TheNCI</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t>​</a:t>
            </a:r>
            <a:endParaRPr kumimoji="0" lang="en-US" sz="1800" b="0" i="0" u="none" strike="noStrike" kern="1200" cap="none" spc="0" normalizeH="0" baseline="0" noProof="0">
              <a:ln>
                <a:noFill/>
              </a:ln>
              <a:solidFill>
                <a:srgbClr val="000000"/>
              </a:solidFill>
              <a:effectLst/>
              <a:uLnTx/>
              <a:uFillTx/>
              <a:latin typeface="Segoe UI"/>
              <a:ea typeface="ＭＳ Ｐゴシック" charset="0"/>
              <a:cs typeface="+mn-cs"/>
            </a:endParaRPr>
          </a:p>
        </p:txBody>
      </p:sp>
    </p:spTree>
    <p:extLst>
      <p:ext uri="{BB962C8B-B14F-4D97-AF65-F5344CB8AC3E}">
        <p14:creationId xmlns:p14="http://schemas.microsoft.com/office/powerpoint/2010/main" val="1468287612"/>
      </p:ext>
    </p:extLst>
  </p:cSld>
  <p:clrMapOvr>
    <a:masterClrMapping/>
  </p:clrMapOvr>
  <p:extLst>
    <p:ext uri="{6950BFC3-D8DA-4A85-94F7-54DA5524770B}">
      <p188:commentRel xmlns:p188="http://schemas.microsoft.com/office/powerpoint/2018/8/main" xmlns=""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CBACC9B-383B-22C2-BF1B-0223FE47BB43}"/>
              </a:ext>
            </a:extLst>
          </p:cNvPr>
          <p:cNvSpPr/>
          <p:nvPr/>
        </p:nvSpPr>
        <p:spPr>
          <a:xfrm>
            <a:off x="628651" y="951989"/>
            <a:ext cx="3229115" cy="14164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CF7E5D-2EE9-29DD-46DC-B69A6481DA6A}"/>
              </a:ext>
            </a:extLst>
          </p:cNvPr>
          <p:cNvSpPr>
            <a:spLocks noGrp="1"/>
          </p:cNvSpPr>
          <p:nvPr>
            <p:ph type="title"/>
          </p:nvPr>
        </p:nvSpPr>
        <p:spPr>
          <a:xfrm>
            <a:off x="628650" y="1"/>
            <a:ext cx="7886700" cy="797118"/>
          </a:xfrm>
        </p:spPr>
        <p:txBody>
          <a:bodyPr>
            <a:normAutofit/>
          </a:bodyPr>
          <a:lstStyle/>
          <a:p>
            <a:r>
              <a:rPr lang="en-US" sz="2400" dirty="0"/>
              <a:t>President’s NCI Budget for Fiscal Year 2024</a:t>
            </a:r>
            <a:endParaRPr lang="en-US" sz="2400" dirty="0">
              <a:highlight>
                <a:srgbClr val="FF0000"/>
              </a:highlight>
            </a:endParaRPr>
          </a:p>
        </p:txBody>
      </p:sp>
      <p:sp>
        <p:nvSpPr>
          <p:cNvPr id="3" name="Content Placeholder 2">
            <a:extLst>
              <a:ext uri="{FF2B5EF4-FFF2-40B4-BE49-F238E27FC236}">
                <a16:creationId xmlns:a16="http://schemas.microsoft.com/office/drawing/2014/main" id="{FB693E38-C4E4-1ED4-9C25-C505307D3E3B}"/>
              </a:ext>
            </a:extLst>
          </p:cNvPr>
          <p:cNvSpPr>
            <a:spLocks noGrp="1"/>
          </p:cNvSpPr>
          <p:nvPr>
            <p:ph idx="1"/>
          </p:nvPr>
        </p:nvSpPr>
        <p:spPr>
          <a:xfrm>
            <a:off x="4860539" y="3608663"/>
            <a:ext cx="3969834" cy="671019"/>
          </a:xfrm>
        </p:spPr>
        <p:txBody>
          <a:bodyPr>
            <a:normAutofit/>
          </a:bodyPr>
          <a:lstStyle/>
          <a:p>
            <a:pPr marL="0" indent="0">
              <a:lnSpc>
                <a:spcPct val="100000"/>
              </a:lnSpc>
              <a:spcBef>
                <a:spcPts val="0"/>
              </a:spcBef>
              <a:buNone/>
            </a:pPr>
            <a:r>
              <a:rPr lang="en-US" sz="1500" b="1" spc="-75" dirty="0">
                <a:solidFill>
                  <a:schemeClr val="tx1">
                    <a:lumMod val="95000"/>
                    <a:lumOff val="5000"/>
                  </a:schemeClr>
                </a:solidFill>
              </a:rPr>
              <a:t>Cancer Moonshot increase </a:t>
            </a:r>
            <a:r>
              <a:rPr lang="en-US" sz="1500" spc="-75" dirty="0">
                <a:solidFill>
                  <a:schemeClr val="tx1">
                    <a:lumMod val="95000"/>
                    <a:lumOff val="5000"/>
                  </a:schemeClr>
                </a:solidFill>
              </a:rPr>
              <a:t>(relative to FY 2023 enacted level of $216M)</a:t>
            </a:r>
            <a:endParaRPr lang="en-US" sz="1500" b="1" spc="-75" dirty="0"/>
          </a:p>
        </p:txBody>
      </p:sp>
      <p:sp>
        <p:nvSpPr>
          <p:cNvPr id="5" name="TextBox 4">
            <a:extLst>
              <a:ext uri="{FF2B5EF4-FFF2-40B4-BE49-F238E27FC236}">
                <a16:creationId xmlns:a16="http://schemas.microsoft.com/office/drawing/2014/main" id="{D0A60442-8355-8A11-B079-EECFEA04A20D}"/>
              </a:ext>
            </a:extLst>
          </p:cNvPr>
          <p:cNvSpPr txBox="1"/>
          <p:nvPr/>
        </p:nvSpPr>
        <p:spPr>
          <a:xfrm>
            <a:off x="748525" y="1002169"/>
            <a:ext cx="2808714" cy="671018"/>
          </a:xfrm>
          <a:prstGeom prst="rect">
            <a:avLst/>
          </a:prstGeom>
          <a:noFill/>
        </p:spPr>
        <p:txBody>
          <a:bodyPr wrap="square">
            <a:spAutoFit/>
          </a:bodyPr>
          <a:lstStyle/>
          <a:p>
            <a:pPr>
              <a:lnSpc>
                <a:spcPct val="110000"/>
              </a:lnSpc>
            </a:pPr>
            <a:r>
              <a:rPr lang="en-US" sz="3600" b="1" dirty="0">
                <a:solidFill>
                  <a:schemeClr val="bg1"/>
                </a:solidFill>
                <a:latin typeface="Arial Black" panose="020B0604020202020204" pitchFamily="34" charset="0"/>
                <a:cs typeface="Arial Black" panose="020B0604020202020204" pitchFamily="34" charset="0"/>
              </a:rPr>
              <a:t>$7.8B</a:t>
            </a:r>
          </a:p>
        </p:txBody>
      </p:sp>
      <p:sp>
        <p:nvSpPr>
          <p:cNvPr id="7" name="TextBox 6">
            <a:extLst>
              <a:ext uri="{FF2B5EF4-FFF2-40B4-BE49-F238E27FC236}">
                <a16:creationId xmlns:a16="http://schemas.microsoft.com/office/drawing/2014/main" id="{A8A875A4-9CEF-3A40-199E-462249A8E429}"/>
              </a:ext>
            </a:extLst>
          </p:cNvPr>
          <p:cNvSpPr txBox="1"/>
          <p:nvPr/>
        </p:nvSpPr>
        <p:spPr>
          <a:xfrm>
            <a:off x="748527" y="1650089"/>
            <a:ext cx="3229114" cy="646331"/>
          </a:xfrm>
          <a:prstGeom prst="rect">
            <a:avLst/>
          </a:prstGeom>
          <a:noFill/>
        </p:spPr>
        <p:txBody>
          <a:bodyPr wrap="square">
            <a:spAutoFit/>
          </a:bodyPr>
          <a:lstStyle/>
          <a:p>
            <a:r>
              <a:rPr lang="en-US" b="1" spc="-75" dirty="0">
                <a:solidFill>
                  <a:schemeClr val="bg1"/>
                </a:solidFill>
                <a:latin typeface="Arial" panose="020B0604020202020204" pitchFamily="34" charset="0"/>
                <a:cs typeface="Arial" panose="020B0604020202020204" pitchFamily="34" charset="0"/>
              </a:rPr>
              <a:t>Total President’s budget proposal for NCI for FY 2024</a:t>
            </a:r>
          </a:p>
        </p:txBody>
      </p:sp>
      <p:sp>
        <p:nvSpPr>
          <p:cNvPr id="8" name="TextBox 7">
            <a:extLst>
              <a:ext uri="{FF2B5EF4-FFF2-40B4-BE49-F238E27FC236}">
                <a16:creationId xmlns:a16="http://schemas.microsoft.com/office/drawing/2014/main" id="{7DE94FB8-D246-71DE-6ABE-49A26C81DF6D}"/>
              </a:ext>
            </a:extLst>
          </p:cNvPr>
          <p:cNvSpPr txBox="1"/>
          <p:nvPr/>
        </p:nvSpPr>
        <p:spPr>
          <a:xfrm>
            <a:off x="4860538" y="908076"/>
            <a:ext cx="2471389" cy="606705"/>
          </a:xfrm>
          <a:prstGeom prst="rect">
            <a:avLst/>
          </a:prstGeom>
          <a:noFill/>
        </p:spPr>
        <p:txBody>
          <a:bodyPr wrap="square">
            <a:spAutoFit/>
          </a:bodyPr>
          <a:lstStyle/>
          <a:p>
            <a:pPr>
              <a:lnSpc>
                <a:spcPct val="110000"/>
              </a:lnSpc>
            </a:pPr>
            <a:r>
              <a:rPr lang="en-US" sz="3200" b="1" dirty="0">
                <a:solidFill>
                  <a:srgbClr val="0070C0"/>
                </a:solidFill>
                <a:latin typeface="Arial Black" panose="020B0604020202020204" pitchFamily="34" charset="0"/>
                <a:cs typeface="Arial Black" panose="020B0604020202020204" pitchFamily="34" charset="0"/>
              </a:rPr>
              <a:t>$716M</a:t>
            </a:r>
          </a:p>
        </p:txBody>
      </p:sp>
      <p:sp>
        <p:nvSpPr>
          <p:cNvPr id="9" name="TextBox 8">
            <a:extLst>
              <a:ext uri="{FF2B5EF4-FFF2-40B4-BE49-F238E27FC236}">
                <a16:creationId xmlns:a16="http://schemas.microsoft.com/office/drawing/2014/main" id="{698CF98E-94E5-E413-C261-381FAD38E15E}"/>
              </a:ext>
            </a:extLst>
          </p:cNvPr>
          <p:cNvSpPr txBox="1"/>
          <p:nvPr/>
        </p:nvSpPr>
        <p:spPr>
          <a:xfrm>
            <a:off x="4860539" y="1389858"/>
            <a:ext cx="3654811" cy="323165"/>
          </a:xfrm>
          <a:prstGeom prst="rect">
            <a:avLst/>
          </a:prstGeom>
          <a:noFill/>
        </p:spPr>
        <p:txBody>
          <a:bodyPr wrap="square">
            <a:spAutoFit/>
          </a:bodyPr>
          <a:lstStyle/>
          <a:p>
            <a:r>
              <a:rPr lang="en-US" sz="1500" b="1" spc="-75" dirty="0">
                <a:solidFill>
                  <a:schemeClr val="tx1">
                    <a:lumMod val="95000"/>
                    <a:lumOff val="5000"/>
                  </a:schemeClr>
                </a:solidFill>
                <a:latin typeface="Arial" panose="020B0604020202020204" pitchFamily="34" charset="0"/>
                <a:cs typeface="Arial" panose="020B0604020202020204" pitchFamily="34" charset="0"/>
              </a:rPr>
              <a:t>For Cancer Moonshot as no-year funds</a:t>
            </a:r>
          </a:p>
        </p:txBody>
      </p:sp>
      <p:sp>
        <p:nvSpPr>
          <p:cNvPr id="10" name="TextBox 9">
            <a:extLst>
              <a:ext uri="{FF2B5EF4-FFF2-40B4-BE49-F238E27FC236}">
                <a16:creationId xmlns:a16="http://schemas.microsoft.com/office/drawing/2014/main" id="{F4722648-F96C-4509-DAC0-4ECE4DC0C709}"/>
              </a:ext>
            </a:extLst>
          </p:cNvPr>
          <p:cNvSpPr txBox="1"/>
          <p:nvPr/>
        </p:nvSpPr>
        <p:spPr>
          <a:xfrm>
            <a:off x="4860539" y="1952278"/>
            <a:ext cx="2808714" cy="606705"/>
          </a:xfrm>
          <a:prstGeom prst="rect">
            <a:avLst/>
          </a:prstGeom>
          <a:noFill/>
        </p:spPr>
        <p:txBody>
          <a:bodyPr wrap="square">
            <a:spAutoFit/>
          </a:bodyPr>
          <a:lstStyle/>
          <a:p>
            <a:pPr>
              <a:lnSpc>
                <a:spcPct val="110000"/>
              </a:lnSpc>
            </a:pPr>
            <a:r>
              <a:rPr lang="en-US" sz="3200" b="1" dirty="0">
                <a:solidFill>
                  <a:srgbClr val="0070C0"/>
                </a:solidFill>
                <a:latin typeface="Arial Black" panose="020B0604020202020204" pitchFamily="34" charset="0"/>
                <a:cs typeface="Arial Black" panose="020B0604020202020204" pitchFamily="34" charset="0"/>
              </a:rPr>
              <a:t>$216M</a:t>
            </a:r>
          </a:p>
        </p:txBody>
      </p:sp>
      <p:sp>
        <p:nvSpPr>
          <p:cNvPr id="13" name="TextBox 12">
            <a:extLst>
              <a:ext uri="{FF2B5EF4-FFF2-40B4-BE49-F238E27FC236}">
                <a16:creationId xmlns:a16="http://schemas.microsoft.com/office/drawing/2014/main" id="{B5735025-FA5D-A40A-C1E0-BDB186D929D5}"/>
              </a:ext>
            </a:extLst>
          </p:cNvPr>
          <p:cNvSpPr txBox="1"/>
          <p:nvPr/>
        </p:nvSpPr>
        <p:spPr>
          <a:xfrm>
            <a:off x="4860540" y="2463703"/>
            <a:ext cx="4100580" cy="553998"/>
          </a:xfrm>
          <a:prstGeom prst="rect">
            <a:avLst/>
          </a:prstGeom>
          <a:noFill/>
        </p:spPr>
        <p:txBody>
          <a:bodyPr wrap="square">
            <a:spAutoFit/>
          </a:bodyPr>
          <a:lstStyle/>
          <a:p>
            <a:r>
              <a:rPr lang="en-US" sz="1500" b="1" spc="-75" dirty="0">
                <a:solidFill>
                  <a:schemeClr val="tx1">
                    <a:lumMod val="95000"/>
                    <a:lumOff val="5000"/>
                  </a:schemeClr>
                </a:solidFill>
                <a:latin typeface="Arial" panose="020B0604020202020204" pitchFamily="34" charset="0"/>
                <a:cs typeface="Arial" panose="020B0604020202020204" pitchFamily="34" charset="0"/>
              </a:rPr>
              <a:t>Included for “Year 8” of 21</a:t>
            </a:r>
            <a:r>
              <a:rPr lang="en-US" sz="1500" b="1" spc="-75" baseline="30000" dirty="0">
                <a:solidFill>
                  <a:schemeClr val="tx1">
                    <a:lumMod val="95000"/>
                    <a:lumOff val="5000"/>
                  </a:schemeClr>
                </a:solidFill>
                <a:latin typeface="Arial" panose="020B0604020202020204" pitchFamily="34" charset="0"/>
                <a:cs typeface="Arial" panose="020B0604020202020204" pitchFamily="34" charset="0"/>
              </a:rPr>
              <a:t>st</a:t>
            </a:r>
            <a:r>
              <a:rPr lang="en-US" sz="1500" b="1" spc="-75" dirty="0">
                <a:solidFill>
                  <a:schemeClr val="tx1">
                    <a:lumMod val="95000"/>
                    <a:lumOff val="5000"/>
                  </a:schemeClr>
                </a:solidFill>
                <a:latin typeface="Arial" panose="020B0604020202020204" pitchFamily="34" charset="0"/>
                <a:cs typeface="Arial" panose="020B0604020202020204" pitchFamily="34" charset="0"/>
              </a:rPr>
              <a:t> Century Cures Act Cancer Moonshot </a:t>
            </a:r>
          </a:p>
        </p:txBody>
      </p:sp>
      <p:sp>
        <p:nvSpPr>
          <p:cNvPr id="14" name="TextBox 13">
            <a:extLst>
              <a:ext uri="{FF2B5EF4-FFF2-40B4-BE49-F238E27FC236}">
                <a16:creationId xmlns:a16="http://schemas.microsoft.com/office/drawing/2014/main" id="{8A3959BA-A0AA-4170-5A80-02B890050697}"/>
              </a:ext>
            </a:extLst>
          </p:cNvPr>
          <p:cNvSpPr txBox="1"/>
          <p:nvPr/>
        </p:nvSpPr>
        <p:spPr>
          <a:xfrm>
            <a:off x="4860539" y="3136824"/>
            <a:ext cx="2808714" cy="606705"/>
          </a:xfrm>
          <a:prstGeom prst="rect">
            <a:avLst/>
          </a:prstGeom>
          <a:noFill/>
        </p:spPr>
        <p:txBody>
          <a:bodyPr wrap="square">
            <a:spAutoFit/>
          </a:bodyPr>
          <a:lstStyle/>
          <a:p>
            <a:pPr>
              <a:lnSpc>
                <a:spcPct val="110000"/>
              </a:lnSpc>
            </a:pPr>
            <a:r>
              <a:rPr lang="en-US" sz="3200" b="1" dirty="0">
                <a:solidFill>
                  <a:srgbClr val="0070C0"/>
                </a:solidFill>
                <a:latin typeface="Arial Black" panose="020B0604020202020204" pitchFamily="34" charset="0"/>
                <a:cs typeface="Arial Black" panose="020B0604020202020204" pitchFamily="34" charset="0"/>
              </a:rPr>
              <a:t>$500M</a:t>
            </a:r>
          </a:p>
        </p:txBody>
      </p:sp>
      <p:sp>
        <p:nvSpPr>
          <p:cNvPr id="18" name="TextBox 17">
            <a:extLst>
              <a:ext uri="{FF2B5EF4-FFF2-40B4-BE49-F238E27FC236}">
                <a16:creationId xmlns:a16="http://schemas.microsoft.com/office/drawing/2014/main" id="{EAD99218-19DA-6B1D-B288-BBC30085852F}"/>
              </a:ext>
            </a:extLst>
          </p:cNvPr>
          <p:cNvSpPr txBox="1"/>
          <p:nvPr/>
        </p:nvSpPr>
        <p:spPr>
          <a:xfrm>
            <a:off x="3361268" y="4364525"/>
            <a:ext cx="5240506" cy="523220"/>
          </a:xfrm>
          <a:prstGeom prst="rect">
            <a:avLst/>
          </a:prstGeom>
          <a:noFill/>
        </p:spPr>
        <p:txBody>
          <a:bodyPr wrap="square">
            <a:spAutoFit/>
          </a:bodyPr>
          <a:lstStyle/>
          <a:p>
            <a:pPr>
              <a:spcAft>
                <a:spcPts val="450"/>
              </a:spcAft>
            </a:pPr>
            <a:r>
              <a:rPr lang="en-US" sz="1400" i="1" dirty="0">
                <a:latin typeface="Arial" panose="020B0604020202020204" pitchFamily="34" charset="0"/>
                <a:cs typeface="Arial" panose="020B0604020202020204" pitchFamily="34" charset="0"/>
              </a:rPr>
              <a:t>The Biden Administration is proposing a further increase of $1.45 billion in mandatory budget authority for FY25 and FY26.</a:t>
            </a:r>
          </a:p>
        </p:txBody>
      </p:sp>
      <p:sp>
        <p:nvSpPr>
          <p:cNvPr id="4" name="Rectangle 3">
            <a:extLst>
              <a:ext uri="{FF2B5EF4-FFF2-40B4-BE49-F238E27FC236}">
                <a16:creationId xmlns:a16="http://schemas.microsoft.com/office/drawing/2014/main" id="{5DADC08C-15B6-AA70-D657-044F6405A875}"/>
              </a:ext>
            </a:extLst>
          </p:cNvPr>
          <p:cNvSpPr/>
          <p:nvPr/>
        </p:nvSpPr>
        <p:spPr>
          <a:xfrm>
            <a:off x="628650" y="2678516"/>
            <a:ext cx="3229115" cy="14164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1984B1-403C-A72D-010A-C5C37F6030BC}"/>
              </a:ext>
            </a:extLst>
          </p:cNvPr>
          <p:cNvSpPr txBox="1"/>
          <p:nvPr/>
        </p:nvSpPr>
        <p:spPr>
          <a:xfrm>
            <a:off x="748525" y="2728696"/>
            <a:ext cx="2808716" cy="671018"/>
          </a:xfrm>
          <a:prstGeom prst="rect">
            <a:avLst/>
          </a:prstGeom>
          <a:noFill/>
        </p:spPr>
        <p:txBody>
          <a:bodyPr wrap="square">
            <a:spAutoFit/>
          </a:bodyPr>
          <a:lstStyle/>
          <a:p>
            <a:pPr>
              <a:lnSpc>
                <a:spcPct val="110000"/>
              </a:lnSpc>
            </a:pPr>
            <a:r>
              <a:rPr lang="en-US" sz="3600" b="1" dirty="0">
                <a:solidFill>
                  <a:schemeClr val="bg1"/>
                </a:solidFill>
                <a:latin typeface="Arial Black" panose="020B0604020202020204" pitchFamily="34" charset="0"/>
                <a:cs typeface="Arial Black" panose="020B0604020202020204" pitchFamily="34" charset="0"/>
              </a:rPr>
              <a:t>+$502.9M</a:t>
            </a:r>
          </a:p>
        </p:txBody>
      </p:sp>
      <p:sp>
        <p:nvSpPr>
          <p:cNvPr id="11" name="TextBox 10">
            <a:extLst>
              <a:ext uri="{FF2B5EF4-FFF2-40B4-BE49-F238E27FC236}">
                <a16:creationId xmlns:a16="http://schemas.microsoft.com/office/drawing/2014/main" id="{BB0DE5AE-9D2F-0F3A-B188-146F6DEDEDA0}"/>
              </a:ext>
            </a:extLst>
          </p:cNvPr>
          <p:cNvSpPr txBox="1"/>
          <p:nvPr/>
        </p:nvSpPr>
        <p:spPr>
          <a:xfrm>
            <a:off x="748526" y="3376615"/>
            <a:ext cx="3037091" cy="646331"/>
          </a:xfrm>
          <a:prstGeom prst="rect">
            <a:avLst/>
          </a:prstGeom>
          <a:noFill/>
        </p:spPr>
        <p:txBody>
          <a:bodyPr wrap="square">
            <a:spAutoFit/>
          </a:bodyPr>
          <a:lstStyle/>
          <a:p>
            <a:r>
              <a:rPr lang="en-US" b="1" spc="-75" dirty="0">
                <a:solidFill>
                  <a:schemeClr val="bg1"/>
                </a:solidFill>
                <a:latin typeface="Arial" panose="020B0604020202020204" pitchFamily="34" charset="0"/>
                <a:cs typeface="Arial" panose="020B0604020202020204" pitchFamily="34" charset="0"/>
              </a:rPr>
              <a:t>Total NCI budget increase for FY 2024</a:t>
            </a:r>
          </a:p>
        </p:txBody>
      </p:sp>
    </p:spTree>
    <p:extLst>
      <p:ext uri="{BB962C8B-B14F-4D97-AF65-F5344CB8AC3E}">
        <p14:creationId xmlns:p14="http://schemas.microsoft.com/office/powerpoint/2010/main" val="1452365754"/>
      </p:ext>
    </p:extLst>
  </p:cSld>
  <p:clrMapOvr>
    <a:masterClrMapping/>
  </p:clrMapOvr>
  <p:extLst>
    <p:ext uri="{6950BFC3-D8DA-4A85-94F7-54DA5524770B}">
      <p188:commentRel xmlns:p188="http://schemas.microsoft.com/office/powerpoint/2018/8/main" xmlns=""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3D2B-EE35-D0BF-551F-BFFE5AB3F76B}"/>
              </a:ext>
            </a:extLst>
          </p:cNvPr>
          <p:cNvSpPr>
            <a:spLocks noGrp="1"/>
          </p:cNvSpPr>
          <p:nvPr>
            <p:ph type="title"/>
          </p:nvPr>
        </p:nvSpPr>
        <p:spPr>
          <a:xfrm>
            <a:off x="499613" y="144494"/>
            <a:ext cx="7974174" cy="1125451"/>
          </a:xfrm>
        </p:spPr>
        <p:txBody>
          <a:bodyPr>
            <a:normAutofit/>
          </a:bodyPr>
          <a:lstStyle/>
          <a:p>
            <a:pPr>
              <a:lnSpc>
                <a:spcPct val="100000"/>
              </a:lnSpc>
            </a:pPr>
            <a:r>
              <a:rPr lang="en-US" sz="3200" spc="-150"/>
              <a:t>Cancer Moonshot Next Phase </a:t>
            </a:r>
            <a:br>
              <a:rPr lang="en-US"/>
            </a:br>
            <a:r>
              <a:rPr lang="en-US" b="0"/>
              <a:t>Jumpstarting Three Programs</a:t>
            </a:r>
          </a:p>
        </p:txBody>
      </p:sp>
      <p:sp>
        <p:nvSpPr>
          <p:cNvPr id="7" name="Rectangle 6">
            <a:extLst>
              <a:ext uri="{FF2B5EF4-FFF2-40B4-BE49-F238E27FC236}">
                <a16:creationId xmlns:a16="http://schemas.microsoft.com/office/drawing/2014/main" id="{21F8422C-62DA-29CE-A708-AD330A44471B}"/>
              </a:ext>
            </a:extLst>
          </p:cNvPr>
          <p:cNvSpPr/>
          <p:nvPr/>
        </p:nvSpPr>
        <p:spPr>
          <a:xfrm>
            <a:off x="5914116" y="1490249"/>
            <a:ext cx="2702245" cy="75152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3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CANCER MOONSHOT SCHOLARS</a:t>
            </a:r>
          </a:p>
        </p:txBody>
      </p:sp>
      <p:sp>
        <p:nvSpPr>
          <p:cNvPr id="8" name="Rectangle 7">
            <a:extLst>
              <a:ext uri="{FF2B5EF4-FFF2-40B4-BE49-F238E27FC236}">
                <a16:creationId xmlns:a16="http://schemas.microsoft.com/office/drawing/2014/main" id="{2C75AB1E-CABA-6415-84F3-6B2C48D7EA88}"/>
              </a:ext>
            </a:extLst>
          </p:cNvPr>
          <p:cNvSpPr/>
          <p:nvPr/>
        </p:nvSpPr>
        <p:spPr>
          <a:xfrm>
            <a:off x="5914116" y="2383534"/>
            <a:ext cx="2702245" cy="751521"/>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3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TELEHEALTH</a:t>
            </a:r>
          </a:p>
        </p:txBody>
      </p:sp>
      <p:sp>
        <p:nvSpPr>
          <p:cNvPr id="9" name="Rectangle 8">
            <a:extLst>
              <a:ext uri="{FF2B5EF4-FFF2-40B4-BE49-F238E27FC236}">
                <a16:creationId xmlns:a16="http://schemas.microsoft.com/office/drawing/2014/main" id="{64F47CC7-451E-26F0-156B-CBA039EB315F}"/>
              </a:ext>
            </a:extLst>
          </p:cNvPr>
          <p:cNvSpPr/>
          <p:nvPr/>
        </p:nvSpPr>
        <p:spPr>
          <a:xfrm>
            <a:off x="5914116" y="3276820"/>
            <a:ext cx="2702245" cy="751521"/>
          </a:xfrm>
          <a:prstGeom prst="rect">
            <a:avLst/>
          </a:prstGeom>
          <a:solidFill>
            <a:srgbClr val="774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3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MULTI-CANCER DETECTION</a:t>
            </a:r>
          </a:p>
        </p:txBody>
      </p:sp>
      <p:pic>
        <p:nvPicPr>
          <p:cNvPr id="11" name="Graphic 10" descr="Test tubes outline">
            <a:extLst>
              <a:ext uri="{FF2B5EF4-FFF2-40B4-BE49-F238E27FC236}">
                <a16:creationId xmlns:a16="http://schemas.microsoft.com/office/drawing/2014/main" id="{9E802D9B-8C16-972D-E9BC-23E67F56F9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5892" y="3384097"/>
            <a:ext cx="788192" cy="751521"/>
          </a:xfrm>
          <a:prstGeom prst="rect">
            <a:avLst/>
          </a:prstGeom>
        </p:spPr>
      </p:pic>
      <p:pic>
        <p:nvPicPr>
          <p:cNvPr id="13" name="Graphic 12" descr="Programmer female outline">
            <a:extLst>
              <a:ext uri="{FF2B5EF4-FFF2-40B4-BE49-F238E27FC236}">
                <a16:creationId xmlns:a16="http://schemas.microsoft.com/office/drawing/2014/main" id="{39586DD2-1925-8303-DA81-A37643541E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5892" y="2448276"/>
            <a:ext cx="788192" cy="751521"/>
          </a:xfrm>
          <a:prstGeom prst="rect">
            <a:avLst/>
          </a:prstGeom>
        </p:spPr>
      </p:pic>
      <p:pic>
        <p:nvPicPr>
          <p:cNvPr id="17" name="Graphic 16" descr="Users outline">
            <a:extLst>
              <a:ext uri="{FF2B5EF4-FFF2-40B4-BE49-F238E27FC236}">
                <a16:creationId xmlns:a16="http://schemas.microsoft.com/office/drawing/2014/main" id="{4E34D5D2-48E5-AFE2-0D9F-23FAF6909C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5892" y="1526691"/>
            <a:ext cx="788192" cy="751521"/>
          </a:xfrm>
          <a:prstGeom prst="rect">
            <a:avLst/>
          </a:prstGeom>
        </p:spPr>
      </p:pic>
      <p:pic>
        <p:nvPicPr>
          <p:cNvPr id="12" name="Picture 11">
            <a:extLst>
              <a:ext uri="{FF2B5EF4-FFF2-40B4-BE49-F238E27FC236}">
                <a16:creationId xmlns:a16="http://schemas.microsoft.com/office/drawing/2014/main" id="{47C47C3C-7220-5961-A4E0-D6367D85D0E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70"/>
          <a:stretch/>
        </p:blipFill>
        <p:spPr>
          <a:xfrm>
            <a:off x="627345" y="1729650"/>
            <a:ext cx="3936473" cy="206507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5CA6564-1864-46FB-A1AA-3346A6C26E5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36000"/>
                    </a14:imgEffect>
                  </a14:imgLayer>
                </a14:imgProps>
              </a:ext>
              <a:ext uri="{28A0092B-C50C-407E-A947-70E740481C1C}">
                <a14:useLocalDpi xmlns:a14="http://schemas.microsoft.com/office/drawing/2010/main"/>
              </a:ext>
            </a:extLst>
          </a:blip>
          <a:srcRect/>
          <a:stretch/>
        </p:blipFill>
        <p:spPr>
          <a:xfrm>
            <a:off x="589644" y="1526690"/>
            <a:ext cx="4307616" cy="2501651"/>
          </a:xfrm>
          <a:prstGeom prst="rect">
            <a:avLst/>
          </a:prstGeom>
          <a:ln>
            <a:solidFill>
              <a:schemeClr val="accent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97FDA151-A9A3-5ED7-6E73-695B029CE91A}"/>
              </a:ext>
            </a:extLst>
          </p:cNvPr>
          <p:cNvSpPr txBox="1"/>
          <p:nvPr/>
        </p:nvSpPr>
        <p:spPr>
          <a:xfrm>
            <a:off x="2177966" y="4361719"/>
            <a:ext cx="4584734" cy="369332"/>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50" normalizeH="0" baseline="0" noProof="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Learn more: </a:t>
            </a:r>
            <a:r>
              <a:rPr kumimoji="0" lang="en-US" sz="1800" b="1" i="1" u="none" strike="noStrike" kern="1200" cap="none" spc="-50" normalizeH="0" baseline="0" noProof="0" err="1">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cancer.gov</a:t>
            </a:r>
            <a:r>
              <a:rPr kumimoji="0" lang="en-US" sz="1800" b="1" i="1" u="none" strike="noStrike" kern="1200" cap="none" spc="-50" normalizeH="0" baseline="0" noProof="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/moonshot</a:t>
            </a:r>
          </a:p>
        </p:txBody>
      </p:sp>
      <p:pic>
        <p:nvPicPr>
          <p:cNvPr id="10" name="Graphic 9" descr="Cursor outline">
            <a:extLst>
              <a:ext uri="{FF2B5EF4-FFF2-40B4-BE49-F238E27FC236}">
                <a16:creationId xmlns:a16="http://schemas.microsoft.com/office/drawing/2014/main" id="{D165CA14-B1A3-46EB-1E56-D56AC619BE3E}"/>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452299">
            <a:off x="4502113" y="4628482"/>
            <a:ext cx="372019" cy="3720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0252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328ABB-56BC-41C5-89B3-5BE984F5FF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3420132"/>
            <a:ext cx="2940838" cy="1006631"/>
          </a:xfrm>
          <a:prstGeom prst="rect">
            <a:avLst/>
          </a:prstGeom>
        </p:spPr>
      </p:pic>
      <p:cxnSp>
        <p:nvCxnSpPr>
          <p:cNvPr id="4" name="Straight Connector 3">
            <a:extLst>
              <a:ext uri="{FF2B5EF4-FFF2-40B4-BE49-F238E27FC236}">
                <a16:creationId xmlns:a16="http://schemas.microsoft.com/office/drawing/2014/main" id="{77F85148-FD3C-426F-BE3D-14A45869E44F}"/>
              </a:ext>
            </a:extLst>
          </p:cNvPr>
          <p:cNvCxnSpPr/>
          <p:nvPr/>
        </p:nvCxnSpPr>
        <p:spPr>
          <a:xfrm>
            <a:off x="4398818" y="644237"/>
            <a:ext cx="0" cy="38758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6385E99-916A-4562-A297-ECC206B2296A}"/>
              </a:ext>
            </a:extLst>
          </p:cNvPr>
          <p:cNvSpPr txBox="1"/>
          <p:nvPr/>
        </p:nvSpPr>
        <p:spPr>
          <a:xfrm>
            <a:off x="4745183" y="807210"/>
            <a:ext cx="3461813" cy="31393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www.cancer.gov</a:t>
            </a:r>
          </a:p>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www.cancer.gov/espanol</a:t>
            </a:r>
          </a:p>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1-800-4-CANCER</a:t>
            </a:r>
          </a:p>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NCIinfo@nih.gov</a:t>
            </a:r>
          </a:p>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@NCIDirector</a:t>
            </a:r>
          </a:p>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@TheNCI</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3" name="TextBox 2">
            <a:extLst>
              <a:ext uri="{FF2B5EF4-FFF2-40B4-BE49-F238E27FC236}">
                <a16:creationId xmlns:a16="http://schemas.microsoft.com/office/drawing/2014/main" id="{DF0054A9-29EA-4C8A-9C22-4B7919D0A4E2}"/>
              </a:ext>
            </a:extLst>
          </p:cNvPr>
          <p:cNvSpPr txBox="1"/>
          <p:nvPr/>
        </p:nvSpPr>
        <p:spPr>
          <a:xfrm>
            <a:off x="566337" y="1499707"/>
            <a:ext cx="3432142"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13"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rPr>
              <a:t>Thank you! </a:t>
            </a:r>
          </a:p>
        </p:txBody>
      </p:sp>
    </p:spTree>
    <p:extLst>
      <p:ext uri="{BB962C8B-B14F-4D97-AF65-F5344CB8AC3E}">
        <p14:creationId xmlns:p14="http://schemas.microsoft.com/office/powerpoint/2010/main" val="240259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B5B1-7BE5-41A6-9E5F-33D79D1C2EED}"/>
              </a:ext>
            </a:extLst>
          </p:cNvPr>
          <p:cNvSpPr>
            <a:spLocks noGrp="1"/>
          </p:cNvSpPr>
          <p:nvPr>
            <p:ph type="title"/>
          </p:nvPr>
        </p:nvSpPr>
        <p:spPr/>
        <p:txBody>
          <a:bodyPr>
            <a:normAutofit/>
          </a:bodyPr>
          <a:lstStyle/>
          <a:p>
            <a:r>
              <a:rPr lang="en-US" sz="3200" spc="-150"/>
              <a:t>Today’s Talk</a:t>
            </a:r>
            <a:endParaRPr lang="en-US" sz="3200" b="0" spc="-150"/>
          </a:p>
        </p:txBody>
      </p:sp>
      <p:sp>
        <p:nvSpPr>
          <p:cNvPr id="3" name="Content Placeholder 2">
            <a:extLst>
              <a:ext uri="{FF2B5EF4-FFF2-40B4-BE49-F238E27FC236}">
                <a16:creationId xmlns:a16="http://schemas.microsoft.com/office/drawing/2014/main" id="{4D5AB79F-4139-476D-BC46-2D2F4548A72E}"/>
              </a:ext>
            </a:extLst>
          </p:cNvPr>
          <p:cNvSpPr>
            <a:spLocks noGrp="1"/>
          </p:cNvSpPr>
          <p:nvPr>
            <p:ph idx="1"/>
          </p:nvPr>
        </p:nvSpPr>
        <p:spPr>
          <a:xfrm>
            <a:off x="829877" y="1233034"/>
            <a:ext cx="7789190" cy="3062345"/>
          </a:xfrm>
        </p:spPr>
        <p:txBody>
          <a:bodyPr vert="horz" lIns="68580" tIns="34290" rIns="68580" bIns="34290" rtlCol="0" anchor="t">
            <a:normAutofit/>
          </a:bodyPr>
          <a:lstStyle/>
          <a:p>
            <a:pPr marL="170974" indent="-170974">
              <a:lnSpc>
                <a:spcPct val="120000"/>
              </a:lnSpc>
              <a:spcBef>
                <a:spcPts val="0"/>
              </a:spcBef>
              <a:spcAft>
                <a:spcPts val="750"/>
              </a:spcAft>
              <a:buClr>
                <a:srgbClr val="02658C"/>
              </a:buClr>
            </a:pPr>
            <a:r>
              <a:rPr lang="en-US" sz="2400" spc="-40" dirty="0">
                <a:solidFill>
                  <a:schemeClr val="tx1"/>
                </a:solidFill>
              </a:rPr>
              <a:t>Current Cancer Moonshot (1.0)</a:t>
            </a:r>
          </a:p>
          <a:p>
            <a:pPr marL="170974" indent="-170974">
              <a:lnSpc>
                <a:spcPct val="120000"/>
              </a:lnSpc>
              <a:spcBef>
                <a:spcPts val="0"/>
              </a:spcBef>
              <a:spcAft>
                <a:spcPts val="750"/>
              </a:spcAft>
              <a:buClr>
                <a:srgbClr val="02658C"/>
              </a:buClr>
            </a:pPr>
            <a:r>
              <a:rPr lang="en-US" sz="2400" spc="-40" dirty="0">
                <a:solidFill>
                  <a:schemeClr val="tx1"/>
                </a:solidFill>
              </a:rPr>
              <a:t>New Phase of Cancer Moonshot (2.0)</a:t>
            </a:r>
            <a:endParaRPr lang="en-US" sz="2100" spc="-40" dirty="0">
              <a:solidFill>
                <a:schemeClr val="tx1"/>
              </a:solidFill>
            </a:endParaRPr>
          </a:p>
          <a:p>
            <a:pPr marL="170974" indent="-170974">
              <a:lnSpc>
                <a:spcPct val="120000"/>
              </a:lnSpc>
              <a:spcBef>
                <a:spcPts val="0"/>
              </a:spcBef>
              <a:spcAft>
                <a:spcPts val="750"/>
              </a:spcAft>
              <a:buClr>
                <a:srgbClr val="02658C"/>
              </a:buClr>
            </a:pPr>
            <a:r>
              <a:rPr lang="en-US" sz="2400" spc="-40" dirty="0">
                <a:solidFill>
                  <a:schemeClr val="tx1"/>
                </a:solidFill>
              </a:rPr>
              <a:t>Some NCI budget considerations</a:t>
            </a:r>
          </a:p>
        </p:txBody>
      </p:sp>
    </p:spTree>
    <p:extLst>
      <p:ext uri="{BB962C8B-B14F-4D97-AF65-F5344CB8AC3E}">
        <p14:creationId xmlns:p14="http://schemas.microsoft.com/office/powerpoint/2010/main" val="1657290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0" name="TextBox 349">
            <a:extLst>
              <a:ext uri="{FF2B5EF4-FFF2-40B4-BE49-F238E27FC236}">
                <a16:creationId xmlns:a16="http://schemas.microsoft.com/office/drawing/2014/main" id="{27B9DFA8-A8E9-434D-9244-E0683E626F10}"/>
              </a:ext>
            </a:extLst>
          </p:cNvPr>
          <p:cNvSpPr txBox="1"/>
          <p:nvPr/>
        </p:nvSpPr>
        <p:spPr>
          <a:xfrm>
            <a:off x="507774" y="120214"/>
            <a:ext cx="2124975" cy="470000"/>
          </a:xfrm>
          <a:prstGeom prst="rect">
            <a:avLst/>
          </a:prstGeom>
          <a:solidFill>
            <a:srgbClr val="002060"/>
          </a:solidFill>
          <a:ln>
            <a:noFill/>
          </a:ln>
        </p:spPr>
        <p:txBody>
          <a:bodyPr wrap="square" rtlCol="0">
            <a:spAutoFit/>
          </a:bodyPr>
          <a:lstStyle/>
          <a:p>
            <a:pPr algn="ctr" defTabSz="233789">
              <a:defRPr/>
            </a:pPr>
            <a:r>
              <a:rPr lang="en-US" sz="1227" b="1" dirty="0">
                <a:solidFill>
                  <a:schemeClr val="bg1"/>
                </a:solidFill>
                <a:latin typeface="Arial" panose="020B0604020202020204" pitchFamily="34" charset="0"/>
                <a:cs typeface="Arial" panose="020B0604020202020204" pitchFamily="34" charset="0"/>
              </a:rPr>
              <a:t>2016:Blue Ribbon Panel Recommendations</a:t>
            </a:r>
          </a:p>
        </p:txBody>
      </p:sp>
      <p:pic>
        <p:nvPicPr>
          <p:cNvPr id="357" name="Picture 356">
            <a:extLst>
              <a:ext uri="{FF2B5EF4-FFF2-40B4-BE49-F238E27FC236}">
                <a16:creationId xmlns:a16="http://schemas.microsoft.com/office/drawing/2014/main" id="{1D818582-530D-A94A-B5B5-743EDFB5885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04645" y="683608"/>
            <a:ext cx="5998006" cy="4079480"/>
          </a:xfrm>
          <a:prstGeom prst="rect">
            <a:avLst/>
          </a:prstGeom>
        </p:spPr>
      </p:pic>
      <p:sp>
        <p:nvSpPr>
          <p:cNvPr id="359" name="TextBox 358">
            <a:extLst>
              <a:ext uri="{FF2B5EF4-FFF2-40B4-BE49-F238E27FC236}">
                <a16:creationId xmlns:a16="http://schemas.microsoft.com/office/drawing/2014/main" id="{00A0311C-CD27-2F44-A9EC-F6CC4CAE1CAC}"/>
              </a:ext>
            </a:extLst>
          </p:cNvPr>
          <p:cNvSpPr txBox="1"/>
          <p:nvPr/>
        </p:nvSpPr>
        <p:spPr>
          <a:xfrm>
            <a:off x="2800703" y="2023255"/>
            <a:ext cx="4874041" cy="2216312"/>
          </a:xfrm>
          <a:prstGeom prst="rect">
            <a:avLst/>
          </a:prstGeom>
          <a:noFill/>
        </p:spPr>
        <p:txBody>
          <a:bodyPr wrap="square" rtlCol="0">
            <a:spAutoFit/>
          </a:bodyPr>
          <a:lstStyle/>
          <a:p>
            <a:pPr>
              <a:lnSpc>
                <a:spcPct val="120000"/>
              </a:lnSpc>
              <a:spcAft>
                <a:spcPts val="256"/>
              </a:spcAft>
            </a:pPr>
            <a:r>
              <a:rPr lang="en-US" sz="1841" b="1" dirty="0">
                <a:solidFill>
                  <a:schemeClr val="bg1">
                    <a:lumMod val="95000"/>
                  </a:schemeClr>
                </a:solidFill>
                <a:latin typeface="Arial" panose="020B0604020202020204" pitchFamily="34" charset="0"/>
                <a:cs typeface="Arial" panose="020B0604020202020204" pitchFamily="34" charset="0"/>
              </a:rPr>
              <a:t>GOALS:</a:t>
            </a:r>
          </a:p>
          <a:p>
            <a:pPr marL="233789" indent="-233789">
              <a:lnSpc>
                <a:spcPct val="120000"/>
              </a:lnSpc>
              <a:spcAft>
                <a:spcPts val="256"/>
              </a:spcAft>
              <a:buFont typeface="+mj-lt"/>
              <a:buAutoNum type="arabicPeriod"/>
            </a:pPr>
            <a:r>
              <a:rPr lang="en-US" sz="1841" b="1" dirty="0">
                <a:solidFill>
                  <a:schemeClr val="bg1">
                    <a:lumMod val="95000"/>
                  </a:schemeClr>
                </a:solidFill>
                <a:latin typeface="Arial" panose="020B0604020202020204" pitchFamily="34" charset="0"/>
                <a:cs typeface="Arial" panose="020B0604020202020204" pitchFamily="34" charset="0"/>
              </a:rPr>
              <a:t>Accelerate progress in our understanding of cancer</a:t>
            </a:r>
          </a:p>
          <a:p>
            <a:pPr marL="233789" indent="-233789">
              <a:lnSpc>
                <a:spcPct val="120000"/>
              </a:lnSpc>
              <a:spcAft>
                <a:spcPts val="256"/>
              </a:spcAft>
              <a:buFont typeface="+mj-lt"/>
              <a:buAutoNum type="arabicPeriod"/>
            </a:pPr>
            <a:r>
              <a:rPr lang="en-US" sz="1841" b="1" dirty="0">
                <a:solidFill>
                  <a:schemeClr val="bg1">
                    <a:lumMod val="95000"/>
                  </a:schemeClr>
                </a:solidFill>
                <a:latin typeface="Arial" panose="020B0604020202020204" pitchFamily="34" charset="0"/>
                <a:cs typeface="Arial" panose="020B0604020202020204" pitchFamily="34" charset="0"/>
              </a:rPr>
              <a:t>Enhance data sharing</a:t>
            </a:r>
          </a:p>
          <a:p>
            <a:pPr marL="233789" indent="-233789">
              <a:lnSpc>
                <a:spcPct val="120000"/>
              </a:lnSpc>
              <a:spcAft>
                <a:spcPts val="256"/>
              </a:spcAft>
              <a:buFont typeface="+mj-lt"/>
              <a:buAutoNum type="arabicPeriod"/>
            </a:pPr>
            <a:r>
              <a:rPr lang="en-US" sz="1841" b="1" dirty="0">
                <a:solidFill>
                  <a:schemeClr val="bg1">
                    <a:lumMod val="95000"/>
                  </a:schemeClr>
                </a:solidFill>
                <a:latin typeface="Arial" panose="020B0604020202020204" pitchFamily="34" charset="0"/>
                <a:cs typeface="Arial" panose="020B0604020202020204" pitchFamily="34" charset="0"/>
              </a:rPr>
              <a:t>Encourage greater cooperation &amp; collaboration</a:t>
            </a:r>
          </a:p>
        </p:txBody>
      </p:sp>
      <p:grpSp>
        <p:nvGrpSpPr>
          <p:cNvPr id="361" name="Group 360">
            <a:extLst>
              <a:ext uri="{FF2B5EF4-FFF2-40B4-BE49-F238E27FC236}">
                <a16:creationId xmlns:a16="http://schemas.microsoft.com/office/drawing/2014/main" id="{F3693CF7-6673-434E-9A9C-DA4C7AA3AA24}"/>
              </a:ext>
            </a:extLst>
          </p:cNvPr>
          <p:cNvGrpSpPr/>
          <p:nvPr/>
        </p:nvGrpSpPr>
        <p:grpSpPr>
          <a:xfrm>
            <a:off x="831181" y="646419"/>
            <a:ext cx="1314533" cy="369108"/>
            <a:chOff x="440483" y="1264106"/>
            <a:chExt cx="2570642" cy="721812"/>
          </a:xfrm>
        </p:grpSpPr>
        <p:sp>
          <p:nvSpPr>
            <p:cNvPr id="362" name="Rectangle: Rounded Corners 1">
              <a:hlinkClick r:id="" action="ppaction://noaction"/>
              <a:extLst>
                <a:ext uri="{FF2B5EF4-FFF2-40B4-BE49-F238E27FC236}">
                  <a16:creationId xmlns:a16="http://schemas.microsoft.com/office/drawing/2014/main" id="{861D8B44-CDB9-9B46-9E58-DE8AD981863B}"/>
                </a:ext>
              </a:extLst>
            </p:cNvPr>
            <p:cNvSpPr/>
            <p:nvPr/>
          </p:nvSpPr>
          <p:spPr>
            <a:xfrm>
              <a:off x="440483" y="1264106"/>
              <a:ext cx="2570642"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sp>
          <p:nvSpPr>
            <p:cNvPr id="363" name="TextBox 362">
              <a:extLst>
                <a:ext uri="{FF2B5EF4-FFF2-40B4-BE49-F238E27FC236}">
                  <a16:creationId xmlns:a16="http://schemas.microsoft.com/office/drawing/2014/main" id="{37CA2C6F-DB6D-FD45-B437-5F917FE77E16}"/>
                </a:ext>
              </a:extLst>
            </p:cNvPr>
            <p:cNvSpPr txBox="1"/>
            <p:nvPr/>
          </p:nvSpPr>
          <p:spPr>
            <a:xfrm>
              <a:off x="457203" y="1313071"/>
              <a:ext cx="2537204"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Network for </a:t>
              </a:r>
              <a:br>
                <a:rPr lang="en-US" sz="818" b="1" dirty="0">
                  <a:solidFill>
                    <a:srgbClr val="002060"/>
                  </a:solidFill>
                  <a:latin typeface="Arial" panose="020B0604020202020204" pitchFamily="34" charset="0"/>
                  <a:cs typeface="Arial" panose="020B0604020202020204" pitchFamily="34" charset="0"/>
                </a:rPr>
              </a:br>
              <a:r>
                <a:rPr lang="en-US" sz="818" b="1" dirty="0">
                  <a:solidFill>
                    <a:srgbClr val="002060"/>
                  </a:solidFill>
                  <a:latin typeface="Arial" panose="020B0604020202020204" pitchFamily="34" charset="0"/>
                  <a:cs typeface="Arial" panose="020B0604020202020204" pitchFamily="34" charset="0"/>
                </a:rPr>
                <a:t>Patient Engagement </a:t>
              </a:r>
            </a:p>
          </p:txBody>
        </p:sp>
      </p:grpSp>
      <p:grpSp>
        <p:nvGrpSpPr>
          <p:cNvPr id="364" name="Group 363">
            <a:extLst>
              <a:ext uri="{FF2B5EF4-FFF2-40B4-BE49-F238E27FC236}">
                <a16:creationId xmlns:a16="http://schemas.microsoft.com/office/drawing/2014/main" id="{95288A5E-2471-F548-9F48-8FC162332AF5}"/>
              </a:ext>
            </a:extLst>
          </p:cNvPr>
          <p:cNvGrpSpPr/>
          <p:nvPr/>
        </p:nvGrpSpPr>
        <p:grpSpPr>
          <a:xfrm>
            <a:off x="831182" y="1047280"/>
            <a:ext cx="1314533" cy="369108"/>
            <a:chOff x="440483" y="2065401"/>
            <a:chExt cx="2570643" cy="721812"/>
          </a:xfrm>
        </p:grpSpPr>
        <p:sp>
          <p:nvSpPr>
            <p:cNvPr id="365" name="Rectangle: Rounded Corners 25">
              <a:extLst>
                <a:ext uri="{FF2B5EF4-FFF2-40B4-BE49-F238E27FC236}">
                  <a16:creationId xmlns:a16="http://schemas.microsoft.com/office/drawing/2014/main" id="{5933A3F1-A732-E540-B1A5-5BC87FD59DB8}"/>
                </a:ext>
              </a:extLst>
            </p:cNvPr>
            <p:cNvSpPr/>
            <p:nvPr/>
          </p:nvSpPr>
          <p:spPr>
            <a:xfrm>
              <a:off x="440483" y="2065401"/>
              <a:ext cx="2570643"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sp>
          <p:nvSpPr>
            <p:cNvPr id="366" name="TextBox 365">
              <a:extLst>
                <a:ext uri="{FF2B5EF4-FFF2-40B4-BE49-F238E27FC236}">
                  <a16:creationId xmlns:a16="http://schemas.microsoft.com/office/drawing/2014/main" id="{19109AEB-F826-5A4C-A11F-4C26FE1370B2}"/>
                </a:ext>
              </a:extLst>
            </p:cNvPr>
            <p:cNvSpPr txBox="1"/>
            <p:nvPr/>
          </p:nvSpPr>
          <p:spPr>
            <a:xfrm>
              <a:off x="492874" y="2114366"/>
              <a:ext cx="2465858"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Immuno- therapy </a:t>
              </a:r>
              <a:br>
                <a:rPr lang="en-US" sz="818" b="1" dirty="0">
                  <a:solidFill>
                    <a:srgbClr val="002060"/>
                  </a:solidFill>
                  <a:latin typeface="Arial" panose="020B0604020202020204" pitchFamily="34" charset="0"/>
                  <a:cs typeface="Arial" panose="020B0604020202020204" pitchFamily="34" charset="0"/>
                </a:rPr>
              </a:br>
              <a:r>
                <a:rPr lang="en-US" sz="818" b="1" dirty="0">
                  <a:solidFill>
                    <a:srgbClr val="002060"/>
                  </a:solidFill>
                  <a:latin typeface="Arial" panose="020B0604020202020204" pitchFamily="34" charset="0"/>
                  <a:cs typeface="Arial" panose="020B0604020202020204" pitchFamily="34" charset="0"/>
                </a:rPr>
                <a:t>Network</a:t>
              </a:r>
            </a:p>
          </p:txBody>
        </p:sp>
      </p:grpSp>
      <p:grpSp>
        <p:nvGrpSpPr>
          <p:cNvPr id="367" name="Group 366">
            <a:extLst>
              <a:ext uri="{FF2B5EF4-FFF2-40B4-BE49-F238E27FC236}">
                <a16:creationId xmlns:a16="http://schemas.microsoft.com/office/drawing/2014/main" id="{AC378652-59F2-A74E-A827-1A503A1B7763}"/>
              </a:ext>
            </a:extLst>
          </p:cNvPr>
          <p:cNvGrpSpPr/>
          <p:nvPr/>
        </p:nvGrpSpPr>
        <p:grpSpPr>
          <a:xfrm>
            <a:off x="822725" y="1448140"/>
            <a:ext cx="1331447" cy="350446"/>
            <a:chOff x="440483" y="2873683"/>
            <a:chExt cx="2603719" cy="685317"/>
          </a:xfrm>
        </p:grpSpPr>
        <p:sp>
          <p:nvSpPr>
            <p:cNvPr id="368" name="Rectangle: Rounded Corners 26">
              <a:extLst>
                <a:ext uri="{FF2B5EF4-FFF2-40B4-BE49-F238E27FC236}">
                  <a16:creationId xmlns:a16="http://schemas.microsoft.com/office/drawing/2014/main" id="{70ED46FA-AB4A-2244-89BB-2CEB076D0E7B}"/>
                </a:ext>
              </a:extLst>
            </p:cNvPr>
            <p:cNvSpPr/>
            <p:nvPr/>
          </p:nvSpPr>
          <p:spPr>
            <a:xfrm>
              <a:off x="457021" y="2873683"/>
              <a:ext cx="2570642"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sp>
          <p:nvSpPr>
            <p:cNvPr id="369" name="TextBox 368">
              <a:extLst>
                <a:ext uri="{FF2B5EF4-FFF2-40B4-BE49-F238E27FC236}">
                  <a16:creationId xmlns:a16="http://schemas.microsoft.com/office/drawing/2014/main" id="{FDF2A8AE-E3A9-084F-98B9-DE07928C80F7}"/>
                </a:ext>
              </a:extLst>
            </p:cNvPr>
            <p:cNvSpPr txBox="1"/>
            <p:nvPr/>
          </p:nvSpPr>
          <p:spPr>
            <a:xfrm>
              <a:off x="440483" y="2886153"/>
              <a:ext cx="2603719"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Overcome </a:t>
              </a:r>
              <a:br>
                <a:rPr lang="en-US" sz="818" b="1" dirty="0">
                  <a:solidFill>
                    <a:srgbClr val="002060"/>
                  </a:solidFill>
                  <a:latin typeface="Arial" panose="020B0604020202020204" pitchFamily="34" charset="0"/>
                  <a:cs typeface="Arial" panose="020B0604020202020204" pitchFamily="34" charset="0"/>
                </a:rPr>
              </a:br>
              <a:r>
                <a:rPr lang="en-US" sz="818" b="1" dirty="0">
                  <a:solidFill>
                    <a:srgbClr val="002060"/>
                  </a:solidFill>
                  <a:latin typeface="Arial" panose="020B0604020202020204" pitchFamily="34" charset="0"/>
                  <a:cs typeface="Arial" panose="020B0604020202020204" pitchFamily="34" charset="0"/>
                </a:rPr>
                <a:t>Drug Resistance</a:t>
              </a:r>
            </a:p>
          </p:txBody>
        </p:sp>
      </p:grpSp>
      <p:grpSp>
        <p:nvGrpSpPr>
          <p:cNvPr id="370" name="Group 369">
            <a:extLst>
              <a:ext uri="{FF2B5EF4-FFF2-40B4-BE49-F238E27FC236}">
                <a16:creationId xmlns:a16="http://schemas.microsoft.com/office/drawing/2014/main" id="{4EF37AFD-6846-3F49-B61C-3B10A9C98985}"/>
              </a:ext>
            </a:extLst>
          </p:cNvPr>
          <p:cNvGrpSpPr/>
          <p:nvPr/>
        </p:nvGrpSpPr>
        <p:grpSpPr>
          <a:xfrm>
            <a:off x="822725" y="1821006"/>
            <a:ext cx="1331447" cy="357414"/>
            <a:chOff x="440483" y="3611684"/>
            <a:chExt cx="2603719" cy="698944"/>
          </a:xfrm>
        </p:grpSpPr>
        <p:sp>
          <p:nvSpPr>
            <p:cNvPr id="371" name="TextBox 370">
              <a:extLst>
                <a:ext uri="{FF2B5EF4-FFF2-40B4-BE49-F238E27FC236}">
                  <a16:creationId xmlns:a16="http://schemas.microsoft.com/office/drawing/2014/main" id="{290F4937-341D-8445-AD34-73951FACD3E1}"/>
                </a:ext>
              </a:extLst>
            </p:cNvPr>
            <p:cNvSpPr txBox="1"/>
            <p:nvPr/>
          </p:nvSpPr>
          <p:spPr>
            <a:xfrm>
              <a:off x="440483" y="3637781"/>
              <a:ext cx="2603719"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Cancer Data Ecosystem</a:t>
              </a:r>
            </a:p>
          </p:txBody>
        </p:sp>
        <p:sp>
          <p:nvSpPr>
            <p:cNvPr id="372" name="Rectangle: Rounded Corners 27">
              <a:extLst>
                <a:ext uri="{FF2B5EF4-FFF2-40B4-BE49-F238E27FC236}">
                  <a16:creationId xmlns:a16="http://schemas.microsoft.com/office/drawing/2014/main" id="{4B85E5E3-0A59-F248-ADF1-144F10F7AF57}"/>
                </a:ext>
              </a:extLst>
            </p:cNvPr>
            <p:cNvSpPr/>
            <p:nvPr/>
          </p:nvSpPr>
          <p:spPr>
            <a:xfrm>
              <a:off x="457021" y="3611684"/>
              <a:ext cx="2570642"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grpSp>
      <p:grpSp>
        <p:nvGrpSpPr>
          <p:cNvPr id="373" name="Group 372">
            <a:extLst>
              <a:ext uri="{FF2B5EF4-FFF2-40B4-BE49-F238E27FC236}">
                <a16:creationId xmlns:a16="http://schemas.microsoft.com/office/drawing/2014/main" id="{1598A0A4-ED03-234F-98D0-DB673E49BE96}"/>
              </a:ext>
            </a:extLst>
          </p:cNvPr>
          <p:cNvGrpSpPr/>
          <p:nvPr/>
        </p:nvGrpSpPr>
        <p:grpSpPr>
          <a:xfrm>
            <a:off x="831181" y="2249861"/>
            <a:ext cx="1314533" cy="359777"/>
            <a:chOff x="440483" y="4394210"/>
            <a:chExt cx="2570642" cy="703565"/>
          </a:xfrm>
        </p:grpSpPr>
        <p:sp>
          <p:nvSpPr>
            <p:cNvPr id="374" name="Rectangle: Rounded Corners 28">
              <a:extLst>
                <a:ext uri="{FF2B5EF4-FFF2-40B4-BE49-F238E27FC236}">
                  <a16:creationId xmlns:a16="http://schemas.microsoft.com/office/drawing/2014/main" id="{1D55EC2E-3147-BF41-B549-64791A605C79}"/>
                </a:ext>
              </a:extLst>
            </p:cNvPr>
            <p:cNvSpPr/>
            <p:nvPr/>
          </p:nvSpPr>
          <p:spPr>
            <a:xfrm>
              <a:off x="440483" y="4394210"/>
              <a:ext cx="2570642"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sp>
          <p:nvSpPr>
            <p:cNvPr id="375" name="TextBox 374">
              <a:extLst>
                <a:ext uri="{FF2B5EF4-FFF2-40B4-BE49-F238E27FC236}">
                  <a16:creationId xmlns:a16="http://schemas.microsoft.com/office/drawing/2014/main" id="{B4995C6A-6047-A54A-AE19-3AE6510BDB76}"/>
                </a:ext>
              </a:extLst>
            </p:cNvPr>
            <p:cNvSpPr txBox="1"/>
            <p:nvPr/>
          </p:nvSpPr>
          <p:spPr>
            <a:xfrm flipH="1">
              <a:off x="488860" y="4424928"/>
              <a:ext cx="2473891"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Intensify Research on Childhood Cancers</a:t>
              </a:r>
            </a:p>
          </p:txBody>
        </p:sp>
      </p:grpSp>
      <p:grpSp>
        <p:nvGrpSpPr>
          <p:cNvPr id="376" name="Group 375">
            <a:extLst>
              <a:ext uri="{FF2B5EF4-FFF2-40B4-BE49-F238E27FC236}">
                <a16:creationId xmlns:a16="http://schemas.microsoft.com/office/drawing/2014/main" id="{12024A8B-B4E9-904B-9DFF-9A5F29B19C46}"/>
              </a:ext>
            </a:extLst>
          </p:cNvPr>
          <p:cNvGrpSpPr/>
          <p:nvPr/>
        </p:nvGrpSpPr>
        <p:grpSpPr>
          <a:xfrm>
            <a:off x="831181" y="2650719"/>
            <a:ext cx="1314534" cy="376076"/>
            <a:chOff x="440483" y="5176736"/>
            <a:chExt cx="2570644" cy="735439"/>
          </a:xfrm>
        </p:grpSpPr>
        <p:sp>
          <p:nvSpPr>
            <p:cNvPr id="377" name="TextBox 376">
              <a:extLst>
                <a:ext uri="{FF2B5EF4-FFF2-40B4-BE49-F238E27FC236}">
                  <a16:creationId xmlns:a16="http://schemas.microsoft.com/office/drawing/2014/main" id="{8503C72F-FB53-A64D-BF90-B06F10FCDA51}"/>
                </a:ext>
              </a:extLst>
            </p:cNvPr>
            <p:cNvSpPr txBox="1"/>
            <p:nvPr/>
          </p:nvSpPr>
          <p:spPr>
            <a:xfrm>
              <a:off x="496860" y="5239328"/>
              <a:ext cx="2457891"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Symptom Management</a:t>
              </a:r>
            </a:p>
          </p:txBody>
        </p:sp>
        <p:sp>
          <p:nvSpPr>
            <p:cNvPr id="378" name="Rectangle: Rounded Corners 29">
              <a:extLst>
                <a:ext uri="{FF2B5EF4-FFF2-40B4-BE49-F238E27FC236}">
                  <a16:creationId xmlns:a16="http://schemas.microsoft.com/office/drawing/2014/main" id="{2FFCA2E1-7873-4247-8C63-FDF289896B95}"/>
                </a:ext>
              </a:extLst>
            </p:cNvPr>
            <p:cNvSpPr/>
            <p:nvPr/>
          </p:nvSpPr>
          <p:spPr>
            <a:xfrm>
              <a:off x="440483" y="5176736"/>
              <a:ext cx="2570644"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grpSp>
      <p:grpSp>
        <p:nvGrpSpPr>
          <p:cNvPr id="379" name="Group 378">
            <a:extLst>
              <a:ext uri="{FF2B5EF4-FFF2-40B4-BE49-F238E27FC236}">
                <a16:creationId xmlns:a16="http://schemas.microsoft.com/office/drawing/2014/main" id="{93EB09C1-97EE-A74D-8423-50340D64800B}"/>
              </a:ext>
            </a:extLst>
          </p:cNvPr>
          <p:cNvGrpSpPr/>
          <p:nvPr/>
        </p:nvGrpSpPr>
        <p:grpSpPr>
          <a:xfrm>
            <a:off x="831181" y="3048627"/>
            <a:ext cx="1314534" cy="352063"/>
            <a:chOff x="440483" y="5903776"/>
            <a:chExt cx="2570644" cy="688480"/>
          </a:xfrm>
        </p:grpSpPr>
        <p:sp>
          <p:nvSpPr>
            <p:cNvPr id="380" name="TextBox 379">
              <a:extLst>
                <a:ext uri="{FF2B5EF4-FFF2-40B4-BE49-F238E27FC236}">
                  <a16:creationId xmlns:a16="http://schemas.microsoft.com/office/drawing/2014/main" id="{80FBA08F-F4F1-ED41-B1C6-425A2EE1F7DE}"/>
                </a:ext>
              </a:extLst>
            </p:cNvPr>
            <p:cNvSpPr txBox="1"/>
            <p:nvPr/>
          </p:nvSpPr>
          <p:spPr>
            <a:xfrm>
              <a:off x="440483" y="5903776"/>
              <a:ext cx="2570644"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Prevention &amp; Detection Strategies</a:t>
              </a:r>
            </a:p>
          </p:txBody>
        </p:sp>
        <p:sp>
          <p:nvSpPr>
            <p:cNvPr id="381" name="Rectangle: Rounded Corners 30">
              <a:extLst>
                <a:ext uri="{FF2B5EF4-FFF2-40B4-BE49-F238E27FC236}">
                  <a16:creationId xmlns:a16="http://schemas.microsoft.com/office/drawing/2014/main" id="{2F02D114-98A2-D94D-8631-184858CA3FFA}"/>
                </a:ext>
              </a:extLst>
            </p:cNvPr>
            <p:cNvSpPr/>
            <p:nvPr/>
          </p:nvSpPr>
          <p:spPr>
            <a:xfrm>
              <a:off x="440483" y="5909553"/>
              <a:ext cx="2570644"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grpSp>
      <p:grpSp>
        <p:nvGrpSpPr>
          <p:cNvPr id="382" name="Group 381">
            <a:extLst>
              <a:ext uri="{FF2B5EF4-FFF2-40B4-BE49-F238E27FC236}">
                <a16:creationId xmlns:a16="http://schemas.microsoft.com/office/drawing/2014/main" id="{D6FA3B68-07BF-5F4C-9361-7FAC5855D69E}"/>
              </a:ext>
            </a:extLst>
          </p:cNvPr>
          <p:cNvGrpSpPr/>
          <p:nvPr/>
        </p:nvGrpSpPr>
        <p:grpSpPr>
          <a:xfrm>
            <a:off x="831181" y="3402834"/>
            <a:ext cx="1314533" cy="469937"/>
            <a:chOff x="440483" y="6620823"/>
            <a:chExt cx="2570642" cy="918989"/>
          </a:xfrm>
        </p:grpSpPr>
        <p:sp>
          <p:nvSpPr>
            <p:cNvPr id="383" name="Rectangle: Rounded Corners 31">
              <a:extLst>
                <a:ext uri="{FF2B5EF4-FFF2-40B4-BE49-F238E27FC236}">
                  <a16:creationId xmlns:a16="http://schemas.microsoft.com/office/drawing/2014/main" id="{C694E718-EE97-854D-A120-013970699E24}"/>
                </a:ext>
              </a:extLst>
            </p:cNvPr>
            <p:cNvSpPr/>
            <p:nvPr/>
          </p:nvSpPr>
          <p:spPr>
            <a:xfrm>
              <a:off x="440483" y="6717835"/>
              <a:ext cx="2570642"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sp>
          <p:nvSpPr>
            <p:cNvPr id="384" name="TextBox 383">
              <a:extLst>
                <a:ext uri="{FF2B5EF4-FFF2-40B4-BE49-F238E27FC236}">
                  <a16:creationId xmlns:a16="http://schemas.microsoft.com/office/drawing/2014/main" id="{3A0EF3F5-00C1-DD45-9410-76CFA9BF5ED6}"/>
                </a:ext>
              </a:extLst>
            </p:cNvPr>
            <p:cNvSpPr txBox="1"/>
            <p:nvPr/>
          </p:nvSpPr>
          <p:spPr>
            <a:xfrm>
              <a:off x="448364" y="6620823"/>
              <a:ext cx="2554880" cy="918989"/>
            </a:xfrm>
            <a:prstGeom prst="rect">
              <a:avLst/>
            </a:prstGeom>
            <a:noFill/>
            <a:ln>
              <a:noFill/>
            </a:ln>
          </p:spPr>
          <p:txBody>
            <a:bodyPr wrap="square" rtlCol="0">
              <a:spAutoFit/>
            </a:bodyPr>
            <a:lstStyle/>
            <a:p>
              <a:pPr algn="ctr" defTabSz="233789">
                <a:defRPr/>
              </a:pPr>
              <a:r>
                <a:rPr lang="en-US" sz="800" b="1" dirty="0">
                  <a:solidFill>
                    <a:srgbClr val="002060"/>
                  </a:solidFill>
                  <a:latin typeface="Arial" panose="020B0604020202020204" pitchFamily="34" charset="0"/>
                  <a:cs typeface="Arial" panose="020B0604020202020204" pitchFamily="34" charset="0"/>
                </a:rPr>
                <a:t>Retrospective Analysis of Biospecimens</a:t>
              </a:r>
            </a:p>
          </p:txBody>
        </p:sp>
      </p:grpSp>
      <p:grpSp>
        <p:nvGrpSpPr>
          <p:cNvPr id="385" name="Group 384">
            <a:extLst>
              <a:ext uri="{FF2B5EF4-FFF2-40B4-BE49-F238E27FC236}">
                <a16:creationId xmlns:a16="http://schemas.microsoft.com/office/drawing/2014/main" id="{FDFAF78D-7E93-484A-9B15-33B2855D1EDC}"/>
              </a:ext>
            </a:extLst>
          </p:cNvPr>
          <p:cNvGrpSpPr/>
          <p:nvPr/>
        </p:nvGrpSpPr>
        <p:grpSpPr>
          <a:xfrm>
            <a:off x="831181" y="3853304"/>
            <a:ext cx="1314533" cy="369108"/>
            <a:chOff x="440483" y="7524314"/>
            <a:chExt cx="2570642" cy="721812"/>
          </a:xfrm>
        </p:grpSpPr>
        <p:sp>
          <p:nvSpPr>
            <p:cNvPr id="386" name="TextBox 385">
              <a:extLst>
                <a:ext uri="{FF2B5EF4-FFF2-40B4-BE49-F238E27FC236}">
                  <a16:creationId xmlns:a16="http://schemas.microsoft.com/office/drawing/2014/main" id="{75BCAAF1-0205-DF4E-B295-B9D23BFD1E23}"/>
                </a:ext>
              </a:extLst>
            </p:cNvPr>
            <p:cNvSpPr txBox="1"/>
            <p:nvPr/>
          </p:nvSpPr>
          <p:spPr>
            <a:xfrm>
              <a:off x="613978" y="7573279"/>
              <a:ext cx="2223654"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Human Tumor Atlases </a:t>
              </a:r>
            </a:p>
          </p:txBody>
        </p:sp>
        <p:sp>
          <p:nvSpPr>
            <p:cNvPr id="387" name="Rectangle: Rounded Corners 32">
              <a:extLst>
                <a:ext uri="{FF2B5EF4-FFF2-40B4-BE49-F238E27FC236}">
                  <a16:creationId xmlns:a16="http://schemas.microsoft.com/office/drawing/2014/main" id="{FD487CEB-AD8F-EB43-8096-C293D0E44D93}"/>
                </a:ext>
              </a:extLst>
            </p:cNvPr>
            <p:cNvSpPr/>
            <p:nvPr/>
          </p:nvSpPr>
          <p:spPr>
            <a:xfrm>
              <a:off x="440483" y="7524314"/>
              <a:ext cx="2570642"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grpSp>
      <p:grpSp>
        <p:nvGrpSpPr>
          <p:cNvPr id="388" name="Group 387">
            <a:extLst>
              <a:ext uri="{FF2B5EF4-FFF2-40B4-BE49-F238E27FC236}">
                <a16:creationId xmlns:a16="http://schemas.microsoft.com/office/drawing/2014/main" id="{A7E096F3-D4C9-3549-86B7-1460CCF42363}"/>
              </a:ext>
            </a:extLst>
          </p:cNvPr>
          <p:cNvGrpSpPr/>
          <p:nvPr/>
        </p:nvGrpSpPr>
        <p:grpSpPr>
          <a:xfrm>
            <a:off x="831181" y="4254160"/>
            <a:ext cx="1314533" cy="350446"/>
            <a:chOff x="440483" y="8306843"/>
            <a:chExt cx="2570642" cy="685318"/>
          </a:xfrm>
        </p:grpSpPr>
        <p:sp>
          <p:nvSpPr>
            <p:cNvPr id="389" name="Rectangle: Rounded Corners 33">
              <a:extLst>
                <a:ext uri="{FF2B5EF4-FFF2-40B4-BE49-F238E27FC236}">
                  <a16:creationId xmlns:a16="http://schemas.microsoft.com/office/drawing/2014/main" id="{18A23C7C-7B76-4748-8F12-51D78AF80373}"/>
                </a:ext>
              </a:extLst>
            </p:cNvPr>
            <p:cNvSpPr/>
            <p:nvPr/>
          </p:nvSpPr>
          <p:spPr>
            <a:xfrm>
              <a:off x="440483" y="8306843"/>
              <a:ext cx="2570642"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sp>
          <p:nvSpPr>
            <p:cNvPr id="390" name="TextBox 389">
              <a:extLst>
                <a:ext uri="{FF2B5EF4-FFF2-40B4-BE49-F238E27FC236}">
                  <a16:creationId xmlns:a16="http://schemas.microsoft.com/office/drawing/2014/main" id="{CD779F6C-F075-B241-B105-8240877F9FBA}"/>
                </a:ext>
              </a:extLst>
            </p:cNvPr>
            <p:cNvSpPr txBox="1"/>
            <p:nvPr/>
          </p:nvSpPr>
          <p:spPr>
            <a:xfrm>
              <a:off x="467603" y="8319314"/>
              <a:ext cx="2516403" cy="672847"/>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New Cancer Technologies</a:t>
              </a:r>
            </a:p>
          </p:txBody>
        </p:sp>
      </p:grpSp>
      <p:grpSp>
        <p:nvGrpSpPr>
          <p:cNvPr id="35" name="Group 34">
            <a:extLst>
              <a:ext uri="{FF2B5EF4-FFF2-40B4-BE49-F238E27FC236}">
                <a16:creationId xmlns:a16="http://schemas.microsoft.com/office/drawing/2014/main" id="{FC6F6B43-368E-41C1-9C70-6C07152F53EA}"/>
              </a:ext>
            </a:extLst>
          </p:cNvPr>
          <p:cNvGrpSpPr/>
          <p:nvPr/>
        </p:nvGrpSpPr>
        <p:grpSpPr>
          <a:xfrm>
            <a:off x="831181" y="4655023"/>
            <a:ext cx="1314533" cy="349109"/>
            <a:chOff x="440483" y="9103154"/>
            <a:chExt cx="2570642" cy="682703"/>
          </a:xfrm>
        </p:grpSpPr>
        <p:sp>
          <p:nvSpPr>
            <p:cNvPr id="36" name="Rectangle: Rounded Corners 1">
              <a:hlinkClick r:id="" action="ppaction://noaction"/>
              <a:extLst>
                <a:ext uri="{FF2B5EF4-FFF2-40B4-BE49-F238E27FC236}">
                  <a16:creationId xmlns:a16="http://schemas.microsoft.com/office/drawing/2014/main" id="{5B957578-203B-43B3-8F21-2B315995838B}"/>
                </a:ext>
              </a:extLst>
            </p:cNvPr>
            <p:cNvSpPr/>
            <p:nvPr/>
          </p:nvSpPr>
          <p:spPr>
            <a:xfrm>
              <a:off x="440483" y="9103154"/>
              <a:ext cx="2570642" cy="68270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759" tIns="23380" rIns="46759" bIns="23380" numCol="1" spcCol="0" rtlCol="0" fromWordArt="0" anchor="ctr" anchorCtr="0" forceAA="0" compatLnSpc="1">
              <a:prstTxWarp prst="textNoShape">
                <a:avLst/>
              </a:prstTxWarp>
              <a:noAutofit/>
            </a:bodyPr>
            <a:lstStyle/>
            <a:p>
              <a:pPr algn="ctr" defTabSz="233789">
                <a:defRPr/>
              </a:pPr>
              <a:endParaRPr lang="en-US" sz="818">
                <a:solidFill>
                  <a:srgbClr val="00206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DE10D45D-26E6-47BB-A3E6-1E6CE0A35648}"/>
                </a:ext>
              </a:extLst>
            </p:cNvPr>
            <p:cNvSpPr txBox="1"/>
            <p:nvPr/>
          </p:nvSpPr>
          <p:spPr>
            <a:xfrm>
              <a:off x="457203" y="9275227"/>
              <a:ext cx="2537204" cy="426705"/>
            </a:xfrm>
            <a:prstGeom prst="rect">
              <a:avLst/>
            </a:prstGeom>
            <a:noFill/>
            <a:ln>
              <a:noFill/>
            </a:ln>
          </p:spPr>
          <p:txBody>
            <a:bodyPr wrap="square" rtlCol="0">
              <a:spAutoFit/>
            </a:bodyPr>
            <a:lstStyle/>
            <a:p>
              <a:pPr algn="ctr" defTabSz="233789">
                <a:defRPr/>
              </a:pPr>
              <a:r>
                <a:rPr lang="en-US" sz="818" b="1" dirty="0">
                  <a:solidFill>
                    <a:srgbClr val="002060"/>
                  </a:solidFill>
                  <a:latin typeface="Arial" panose="020B0604020202020204" pitchFamily="34" charset="0"/>
                  <a:cs typeface="Arial" panose="020B0604020202020204" pitchFamily="34" charset="0"/>
                </a:rPr>
                <a:t>Partnerships</a:t>
              </a:r>
            </a:p>
          </p:txBody>
        </p:sp>
      </p:grpSp>
    </p:spTree>
    <p:extLst>
      <p:ext uri="{BB962C8B-B14F-4D97-AF65-F5344CB8AC3E}">
        <p14:creationId xmlns:p14="http://schemas.microsoft.com/office/powerpoint/2010/main" val="75274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87A3EA-8E1A-44F9-96AE-B055233A4502}"/>
              </a:ext>
            </a:extLst>
          </p:cNvPr>
          <p:cNvSpPr>
            <a:spLocks noGrp="1"/>
          </p:cNvSpPr>
          <p:nvPr>
            <p:ph idx="1"/>
          </p:nvPr>
        </p:nvSpPr>
        <p:spPr>
          <a:xfrm>
            <a:off x="4456793" y="82378"/>
            <a:ext cx="3510829" cy="1117870"/>
          </a:xfrm>
        </p:spPr>
        <p:txBody>
          <a:bodyPr>
            <a:normAutofit fontScale="85000" lnSpcReduction="10000"/>
          </a:bodyPr>
          <a:lstStyle/>
          <a:p>
            <a:pPr marL="0" indent="0">
              <a:buNone/>
            </a:pPr>
            <a:endParaRPr lang="en-US" sz="869" b="1" dirty="0">
              <a:solidFill>
                <a:srgbClr val="0F3364"/>
              </a:solidFill>
            </a:endParaRPr>
          </a:p>
          <a:p>
            <a:pPr marL="0" indent="0">
              <a:spcBef>
                <a:spcPts val="0"/>
              </a:spcBef>
              <a:spcAft>
                <a:spcPts val="1043"/>
              </a:spcAft>
              <a:buClr>
                <a:srgbClr val="0F3364"/>
              </a:buClr>
              <a:buNone/>
            </a:pPr>
            <a:r>
              <a:rPr lang="en-US" sz="2087" b="1" dirty="0">
                <a:solidFill>
                  <a:srgbClr val="0F3364"/>
                </a:solidFill>
              </a:rPr>
              <a:t>GOAL 3</a:t>
            </a:r>
          </a:p>
          <a:p>
            <a:pPr marL="0" indent="0">
              <a:spcBef>
                <a:spcPts val="0"/>
              </a:spcBef>
              <a:spcAft>
                <a:spcPts val="1043"/>
              </a:spcAft>
              <a:buClr>
                <a:srgbClr val="0F3364"/>
              </a:buClr>
              <a:buNone/>
            </a:pPr>
            <a:r>
              <a:rPr lang="en-US" sz="2250" b="1" dirty="0">
                <a:solidFill>
                  <a:srgbClr val="0F3364"/>
                </a:solidFill>
              </a:rPr>
              <a:t>Encourage greater cooperation &amp; collaboration</a:t>
            </a:r>
          </a:p>
        </p:txBody>
      </p:sp>
      <p:pic>
        <p:nvPicPr>
          <p:cNvPr id="7" name="Picture 6">
            <a:extLst>
              <a:ext uri="{FF2B5EF4-FFF2-40B4-BE49-F238E27FC236}">
                <a16:creationId xmlns:a16="http://schemas.microsoft.com/office/drawing/2014/main" id="{B33B4670-30CC-40FE-8611-BE79609B9C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7607" y="155864"/>
            <a:ext cx="3041492" cy="962779"/>
          </a:xfrm>
          <a:prstGeom prst="rect">
            <a:avLst/>
          </a:prstGeom>
        </p:spPr>
      </p:pic>
      <p:grpSp>
        <p:nvGrpSpPr>
          <p:cNvPr id="4" name="Group 3">
            <a:extLst>
              <a:ext uri="{FF2B5EF4-FFF2-40B4-BE49-F238E27FC236}">
                <a16:creationId xmlns:a16="http://schemas.microsoft.com/office/drawing/2014/main" id="{81F7EF21-F240-4CCC-8BBD-27BC7834AB2F}"/>
              </a:ext>
            </a:extLst>
          </p:cNvPr>
          <p:cNvGrpSpPr/>
          <p:nvPr/>
        </p:nvGrpSpPr>
        <p:grpSpPr>
          <a:xfrm>
            <a:off x="1520138" y="1620143"/>
            <a:ext cx="2235646" cy="1915866"/>
            <a:chOff x="9552280" y="5934147"/>
            <a:chExt cx="4371930" cy="3746582"/>
          </a:xfrm>
        </p:grpSpPr>
        <p:sp>
          <p:nvSpPr>
            <p:cNvPr id="82" name="TextBox 81">
              <a:extLst>
                <a:ext uri="{FF2B5EF4-FFF2-40B4-BE49-F238E27FC236}">
                  <a16:creationId xmlns:a16="http://schemas.microsoft.com/office/drawing/2014/main" id="{047D0B17-811C-486D-B2F1-A5C5A60CA3D8}"/>
                </a:ext>
              </a:extLst>
            </p:cNvPr>
            <p:cNvSpPr txBox="1"/>
            <p:nvPr/>
          </p:nvSpPr>
          <p:spPr>
            <a:xfrm>
              <a:off x="9902860" y="5934147"/>
              <a:ext cx="3416113" cy="795979"/>
            </a:xfrm>
            <a:prstGeom prst="rect">
              <a:avLst/>
            </a:prstGeom>
            <a:noFill/>
          </p:spPr>
          <p:txBody>
            <a:bodyPr wrap="square" rtlCol="0">
              <a:spAutoFit/>
            </a:bodyPr>
            <a:lstStyle/>
            <a:p>
              <a:pPr algn="ctr"/>
              <a:r>
                <a:rPr lang="en-US" sz="2045" b="1" spc="-131" dirty="0">
                  <a:solidFill>
                    <a:srgbClr val="000000"/>
                  </a:solidFill>
                </a:rPr>
                <a:t>Partnerships</a:t>
              </a:r>
            </a:p>
          </p:txBody>
        </p:sp>
        <p:grpSp>
          <p:nvGrpSpPr>
            <p:cNvPr id="3" name="Group 2">
              <a:extLst>
                <a:ext uri="{FF2B5EF4-FFF2-40B4-BE49-F238E27FC236}">
                  <a16:creationId xmlns:a16="http://schemas.microsoft.com/office/drawing/2014/main" id="{595961AA-2AB0-4631-B714-90B56E6FDEED}"/>
                </a:ext>
              </a:extLst>
            </p:cNvPr>
            <p:cNvGrpSpPr/>
            <p:nvPr/>
          </p:nvGrpSpPr>
          <p:grpSpPr>
            <a:xfrm>
              <a:off x="9552280" y="6775238"/>
              <a:ext cx="4371930" cy="2905491"/>
              <a:chOff x="9552280" y="6775238"/>
              <a:chExt cx="4371930" cy="2905491"/>
            </a:xfrm>
          </p:grpSpPr>
          <p:grpSp>
            <p:nvGrpSpPr>
              <p:cNvPr id="10" name="Group 9">
                <a:extLst>
                  <a:ext uri="{FF2B5EF4-FFF2-40B4-BE49-F238E27FC236}">
                    <a16:creationId xmlns:a16="http://schemas.microsoft.com/office/drawing/2014/main" id="{D75CEA32-056E-4BA9-971A-7A195D4FCCFA}"/>
                  </a:ext>
                </a:extLst>
              </p:cNvPr>
              <p:cNvGrpSpPr/>
              <p:nvPr/>
            </p:nvGrpSpPr>
            <p:grpSpPr>
              <a:xfrm>
                <a:off x="9552280" y="6899423"/>
                <a:ext cx="4371930" cy="2756355"/>
                <a:chOff x="-1011238" y="1585459"/>
                <a:chExt cx="16625305" cy="7216652"/>
              </a:xfrm>
            </p:grpSpPr>
            <p:cxnSp>
              <p:nvCxnSpPr>
                <p:cNvPr id="15" name="Straight Connector 14">
                  <a:extLst>
                    <a:ext uri="{FF2B5EF4-FFF2-40B4-BE49-F238E27FC236}">
                      <a16:creationId xmlns:a16="http://schemas.microsoft.com/office/drawing/2014/main" id="{D0FD5A4B-B426-442E-8849-5B404A0044AC}"/>
                    </a:ext>
                  </a:extLst>
                </p:cNvPr>
                <p:cNvCxnSpPr>
                  <a:cxnSpLocks/>
                </p:cNvCxnSpPr>
                <p:nvPr/>
              </p:nvCxnSpPr>
              <p:spPr>
                <a:xfrm flipV="1">
                  <a:off x="3824079" y="4569005"/>
                  <a:ext cx="7503829" cy="3532301"/>
                </a:xfrm>
                <a:prstGeom prst="line">
                  <a:avLst/>
                </a:prstGeom>
                <a:ln w="349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Oval 16">
                  <a:extLst>
                    <a:ext uri="{FF2B5EF4-FFF2-40B4-BE49-F238E27FC236}">
                      <a16:creationId xmlns:a16="http://schemas.microsoft.com/office/drawing/2014/main" id="{B8AF4125-896B-425C-AD91-25150C2DD071}"/>
                    </a:ext>
                  </a:extLst>
                </p:cNvPr>
                <p:cNvSpPr/>
                <p:nvPr/>
              </p:nvSpPr>
              <p:spPr>
                <a:xfrm>
                  <a:off x="2746472" y="8192544"/>
                  <a:ext cx="684672" cy="127356"/>
                </a:xfrm>
                <a:prstGeom prst="ellipse">
                  <a:avLst/>
                </a:prstGeom>
                <a:solidFill>
                  <a:srgbClr val="C5E0B4">
                    <a:alpha val="18039"/>
                  </a:srgbClr>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162">
                    <a:defRPr/>
                  </a:pPr>
                  <a:endParaRPr lang="en-US" sz="563" dirty="0">
                    <a:solidFill>
                      <a:prstClr val="white"/>
                    </a:solidFill>
                    <a:latin typeface="Calibri"/>
                  </a:endParaRPr>
                </a:p>
              </p:txBody>
            </p:sp>
            <p:sp>
              <p:nvSpPr>
                <p:cNvPr id="18" name="Oval 17">
                  <a:extLst>
                    <a:ext uri="{FF2B5EF4-FFF2-40B4-BE49-F238E27FC236}">
                      <a16:creationId xmlns:a16="http://schemas.microsoft.com/office/drawing/2014/main" id="{01512E19-91D5-4895-8017-BA5B40C5B573}"/>
                    </a:ext>
                  </a:extLst>
                </p:cNvPr>
                <p:cNvSpPr/>
                <p:nvPr/>
              </p:nvSpPr>
              <p:spPr>
                <a:xfrm>
                  <a:off x="8121056" y="5680438"/>
                  <a:ext cx="684672" cy="127356"/>
                </a:xfrm>
                <a:prstGeom prst="ellipse">
                  <a:avLst/>
                </a:prstGeom>
                <a:solidFill>
                  <a:srgbClr val="C5E0B4">
                    <a:alpha val="18039"/>
                  </a:srgbClr>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162">
                    <a:defRPr/>
                  </a:pPr>
                  <a:endParaRPr lang="en-US" sz="563" dirty="0">
                    <a:solidFill>
                      <a:prstClr val="white"/>
                    </a:solidFill>
                    <a:latin typeface="Calibri"/>
                  </a:endParaRPr>
                </a:p>
              </p:txBody>
            </p:sp>
            <p:sp>
              <p:nvSpPr>
                <p:cNvPr id="19" name="Oval 18">
                  <a:extLst>
                    <a:ext uri="{FF2B5EF4-FFF2-40B4-BE49-F238E27FC236}">
                      <a16:creationId xmlns:a16="http://schemas.microsoft.com/office/drawing/2014/main" id="{BA73D070-CD62-45A8-8915-A44874A78EB7}"/>
                    </a:ext>
                  </a:extLst>
                </p:cNvPr>
                <p:cNvSpPr/>
                <p:nvPr/>
              </p:nvSpPr>
              <p:spPr>
                <a:xfrm>
                  <a:off x="11469737" y="4408024"/>
                  <a:ext cx="684672" cy="127356"/>
                </a:xfrm>
                <a:prstGeom prst="ellipse">
                  <a:avLst/>
                </a:prstGeom>
                <a:solidFill>
                  <a:srgbClr val="C5E0B4">
                    <a:alpha val="18039"/>
                  </a:srgbClr>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162">
                    <a:defRPr/>
                  </a:pPr>
                  <a:endParaRPr lang="en-US" sz="563" dirty="0">
                    <a:solidFill>
                      <a:prstClr val="white"/>
                    </a:solidFill>
                    <a:latin typeface="Calibri"/>
                  </a:endParaRPr>
                </a:p>
              </p:txBody>
            </p:sp>
            <p:sp>
              <p:nvSpPr>
                <p:cNvPr id="20" name="TextBox 19">
                  <a:extLst>
                    <a:ext uri="{FF2B5EF4-FFF2-40B4-BE49-F238E27FC236}">
                      <a16:creationId xmlns:a16="http://schemas.microsoft.com/office/drawing/2014/main" id="{5339FBFD-8BDC-4AE1-AC1F-F8EF31E1ADCC}"/>
                    </a:ext>
                  </a:extLst>
                </p:cNvPr>
                <p:cNvSpPr txBox="1"/>
                <p:nvPr/>
              </p:nvSpPr>
              <p:spPr>
                <a:xfrm>
                  <a:off x="-1011238" y="7693696"/>
                  <a:ext cx="5497816" cy="916277"/>
                </a:xfrm>
                <a:prstGeom prst="rect">
                  <a:avLst/>
                </a:prstGeom>
                <a:noFill/>
              </p:spPr>
              <p:txBody>
                <a:bodyPr wrap="none" rtlCol="0">
                  <a:spAutoFit/>
                </a:bodyPr>
                <a:lstStyle/>
                <a:p>
                  <a:pPr algn="ctr" defTabSz="596162">
                    <a:defRPr/>
                  </a:pPr>
                  <a:r>
                    <a:rPr lang="en-US" sz="563" b="1" dirty="0">
                      <a:solidFill>
                        <a:prstClr val="black"/>
                      </a:solidFill>
                      <a:latin typeface="Calibri"/>
                    </a:rPr>
                    <a:t>Single mechanism </a:t>
                  </a:r>
                </a:p>
              </p:txBody>
            </p:sp>
            <p:sp>
              <p:nvSpPr>
                <p:cNvPr id="21" name="TextBox 20">
                  <a:extLst>
                    <a:ext uri="{FF2B5EF4-FFF2-40B4-BE49-F238E27FC236}">
                      <a16:creationId xmlns:a16="http://schemas.microsoft.com/office/drawing/2014/main" id="{2D8852A1-78CD-48B8-9798-9603E59B8744}"/>
                    </a:ext>
                  </a:extLst>
                </p:cNvPr>
                <p:cNvSpPr txBox="1"/>
                <p:nvPr/>
              </p:nvSpPr>
              <p:spPr>
                <a:xfrm>
                  <a:off x="7355232" y="5668200"/>
                  <a:ext cx="2996420" cy="3133911"/>
                </a:xfrm>
                <a:prstGeom prst="rect">
                  <a:avLst/>
                </a:prstGeom>
                <a:solidFill>
                  <a:schemeClr val="bg1"/>
                </a:solidFill>
              </p:spPr>
              <p:txBody>
                <a:bodyPr wrap="square" rtlCol="0">
                  <a:spAutoFit/>
                </a:bodyPr>
                <a:lstStyle/>
                <a:p>
                  <a:pPr algn="ctr" defTabSz="596162">
                    <a:defRPr/>
                  </a:pPr>
                  <a:r>
                    <a:rPr lang="en-US" sz="563" b="1" dirty="0">
                      <a:solidFill>
                        <a:prstClr val="black"/>
                      </a:solidFill>
                      <a:latin typeface="Calibri"/>
                    </a:rPr>
                    <a:t>Multiple distinct cancer models</a:t>
                  </a:r>
                </a:p>
              </p:txBody>
            </p:sp>
            <p:sp>
              <p:nvSpPr>
                <p:cNvPr id="22" name="TextBox 21">
                  <a:extLst>
                    <a:ext uri="{FF2B5EF4-FFF2-40B4-BE49-F238E27FC236}">
                      <a16:creationId xmlns:a16="http://schemas.microsoft.com/office/drawing/2014/main" id="{3B4C5761-7A2F-4DD6-ACA8-6D92FBDF205B}"/>
                    </a:ext>
                  </a:extLst>
                </p:cNvPr>
                <p:cNvSpPr txBox="1"/>
                <p:nvPr/>
              </p:nvSpPr>
              <p:spPr>
                <a:xfrm>
                  <a:off x="12656674" y="3353925"/>
                  <a:ext cx="2161543" cy="4464494"/>
                </a:xfrm>
                <a:prstGeom prst="rect">
                  <a:avLst/>
                </a:prstGeom>
                <a:noFill/>
              </p:spPr>
              <p:txBody>
                <a:bodyPr wrap="square" rtlCol="0">
                  <a:spAutoFit/>
                </a:bodyPr>
                <a:lstStyle/>
                <a:p>
                  <a:pPr algn="ctr" defTabSz="596162">
                    <a:defRPr/>
                  </a:pPr>
                  <a:r>
                    <a:rPr lang="en-US" sz="563" b="1" dirty="0">
                      <a:solidFill>
                        <a:prstClr val="black"/>
                      </a:solidFill>
                      <a:latin typeface="Calibri"/>
                    </a:rPr>
                    <a:t>Population cancer models</a:t>
                  </a:r>
                </a:p>
              </p:txBody>
            </p:sp>
            <p:pic>
              <p:nvPicPr>
                <p:cNvPr id="23" name="Picture 22">
                  <a:extLst>
                    <a:ext uri="{FF2B5EF4-FFF2-40B4-BE49-F238E27FC236}">
                      <a16:creationId xmlns:a16="http://schemas.microsoft.com/office/drawing/2014/main" id="{5F9204D6-4798-4C44-AA17-07D347D57A2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3072989" y="7732331"/>
                  <a:ext cx="852905" cy="9692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4" name="Rectangle 23">
                  <a:extLst>
                    <a:ext uri="{FF2B5EF4-FFF2-40B4-BE49-F238E27FC236}">
                      <a16:creationId xmlns:a16="http://schemas.microsoft.com/office/drawing/2014/main" id="{8F6B278E-0193-4472-9488-E0B9340C8AB2}"/>
                    </a:ext>
                  </a:extLst>
                </p:cNvPr>
                <p:cNvSpPr/>
                <p:nvPr/>
              </p:nvSpPr>
              <p:spPr>
                <a:xfrm>
                  <a:off x="648544" y="4955145"/>
                  <a:ext cx="919964" cy="885129"/>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596162">
                    <a:defRPr/>
                  </a:pPr>
                  <a:endParaRPr lang="en-US" sz="563">
                    <a:solidFill>
                      <a:prstClr val="white"/>
                    </a:solidFill>
                    <a:latin typeface="Calibri"/>
                  </a:endParaRPr>
                </a:p>
              </p:txBody>
            </p:sp>
            <p:pic>
              <p:nvPicPr>
                <p:cNvPr id="25" name="Picture 24">
                  <a:extLst>
                    <a:ext uri="{FF2B5EF4-FFF2-40B4-BE49-F238E27FC236}">
                      <a16:creationId xmlns:a16="http://schemas.microsoft.com/office/drawing/2014/main" id="{B8F74F2F-6F45-4B44-9AD5-5DCA93B944B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2835050" y="6261354"/>
                  <a:ext cx="729695" cy="8691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6" name="Rectangle 25">
                  <a:extLst>
                    <a:ext uri="{FF2B5EF4-FFF2-40B4-BE49-F238E27FC236}">
                      <a16:creationId xmlns:a16="http://schemas.microsoft.com/office/drawing/2014/main" id="{47076DD8-947D-4570-B791-BB1EA2773DF5}"/>
                    </a:ext>
                  </a:extLst>
                </p:cNvPr>
                <p:cNvSpPr/>
                <p:nvPr/>
              </p:nvSpPr>
              <p:spPr>
                <a:xfrm>
                  <a:off x="3455990" y="3388404"/>
                  <a:ext cx="919964" cy="91513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596162">
                    <a:defRPr/>
                  </a:pPr>
                  <a:endParaRPr lang="en-US" sz="563">
                    <a:solidFill>
                      <a:prstClr val="white"/>
                    </a:solidFill>
                    <a:latin typeface="Calibri"/>
                  </a:endParaRPr>
                </a:p>
              </p:txBody>
            </p:sp>
            <p:pic>
              <p:nvPicPr>
                <p:cNvPr id="27" name="Picture 26">
                  <a:extLst>
                    <a:ext uri="{FF2B5EF4-FFF2-40B4-BE49-F238E27FC236}">
                      <a16:creationId xmlns:a16="http://schemas.microsoft.com/office/drawing/2014/main" id="{2F2007C1-B165-4B2A-A31B-D0487170C7F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845485" y="4016290"/>
                  <a:ext cx="766911" cy="7369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28" name="Group 27">
                  <a:extLst>
                    <a:ext uri="{FF2B5EF4-FFF2-40B4-BE49-F238E27FC236}">
                      <a16:creationId xmlns:a16="http://schemas.microsoft.com/office/drawing/2014/main" id="{EA534131-DE14-4505-B78F-89EE060EC0CC}"/>
                    </a:ext>
                  </a:extLst>
                </p:cNvPr>
                <p:cNvGrpSpPr/>
                <p:nvPr/>
              </p:nvGrpSpPr>
              <p:grpSpPr>
                <a:xfrm>
                  <a:off x="9060247" y="2300134"/>
                  <a:ext cx="1733713" cy="1290307"/>
                  <a:chOff x="3208420" y="3435498"/>
                  <a:chExt cx="1439658" cy="786846"/>
                </a:xfrm>
                <a:scene3d>
                  <a:camera prst="orthographicFront">
                    <a:rot lat="0" lon="0" rev="0"/>
                  </a:camera>
                  <a:lightRig rig="contrasting" dir="t">
                    <a:rot lat="0" lon="0" rev="1500000"/>
                  </a:lightRig>
                </a:scene3d>
              </p:grpSpPr>
              <p:sp>
                <p:nvSpPr>
                  <p:cNvPr id="58" name="Rectangle 57">
                    <a:extLst>
                      <a:ext uri="{FF2B5EF4-FFF2-40B4-BE49-F238E27FC236}">
                        <a16:creationId xmlns:a16="http://schemas.microsoft.com/office/drawing/2014/main" id="{A1BEE6AE-F892-4A47-AA7B-57CE4A0F2050}"/>
                      </a:ext>
                    </a:extLst>
                  </p:cNvPr>
                  <p:cNvSpPr/>
                  <p:nvPr/>
                </p:nvSpPr>
                <p:spPr>
                  <a:xfrm>
                    <a:off x="3884149" y="3636579"/>
                    <a:ext cx="763929" cy="585765"/>
                  </a:xfrm>
                  <a:prstGeom prst="rect">
                    <a:avLst/>
                  </a:prstGeom>
                  <a:solidFill>
                    <a:schemeClr val="bg1"/>
                  </a:solidFill>
                  <a:ln>
                    <a:noFill/>
                  </a:ln>
                  <a:effectLst>
                    <a:outerShdw blurRad="149987" dist="250190" dir="8460000" algn="ctr">
                      <a:srgbClr val="000000">
                        <a:alpha val="28000"/>
                      </a:srgbClr>
                    </a:outerShdw>
                  </a:effectLst>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596162">
                      <a:defRPr/>
                    </a:pPr>
                    <a:endParaRPr lang="en-US" sz="563">
                      <a:solidFill>
                        <a:prstClr val="white"/>
                      </a:solidFill>
                      <a:latin typeface="Calibri"/>
                    </a:endParaRPr>
                  </a:p>
                </p:txBody>
              </p:sp>
              <p:grpSp>
                <p:nvGrpSpPr>
                  <p:cNvPr id="59" name="Group 58">
                    <a:extLst>
                      <a:ext uri="{FF2B5EF4-FFF2-40B4-BE49-F238E27FC236}">
                        <a16:creationId xmlns:a16="http://schemas.microsoft.com/office/drawing/2014/main" id="{A0653D51-5C02-4E9E-A2E6-4EC0F15C3CE7}"/>
                      </a:ext>
                    </a:extLst>
                  </p:cNvPr>
                  <p:cNvGrpSpPr/>
                  <p:nvPr/>
                </p:nvGrpSpPr>
                <p:grpSpPr>
                  <a:xfrm>
                    <a:off x="3208420" y="3435498"/>
                    <a:ext cx="675888" cy="407227"/>
                    <a:chOff x="4267200" y="4267200"/>
                    <a:chExt cx="1401120" cy="868859"/>
                  </a:xfrm>
                </p:grpSpPr>
                <p:pic>
                  <p:nvPicPr>
                    <p:cNvPr id="60" name="Picture 59">
                      <a:extLst>
                        <a:ext uri="{FF2B5EF4-FFF2-40B4-BE49-F238E27FC236}">
                          <a16:creationId xmlns:a16="http://schemas.microsoft.com/office/drawing/2014/main" id="{A55EDB4A-3CA9-4832-A054-CB86A17622E5}"/>
                        </a:ext>
                      </a:extLst>
                    </p:cNvPr>
                    <p:cNvPicPr>
                      <a:picLocks noChangeAspect="1"/>
                    </p:cNvPicPr>
                    <p:nvPr/>
                  </p:nvPicPr>
                  <p:blipFill>
                    <a:blip r:embed="rId7" cstate="print"/>
                    <a:stretch>
                      <a:fillRect/>
                    </a:stretch>
                  </p:blipFill>
                  <p:spPr>
                    <a:xfrm>
                      <a:off x="4267200" y="4267200"/>
                      <a:ext cx="1401120" cy="868859"/>
                    </a:xfrm>
                    <a:prstGeom prst="rect">
                      <a:avLst/>
                    </a:prstGeom>
                    <a:ln>
                      <a:noFill/>
                    </a:ln>
                    <a:effectLst>
                      <a:outerShdw blurRad="149987" dist="250190" dir="8460000" algn="ctr">
                        <a:srgbClr val="000000">
                          <a:alpha val="28000"/>
                        </a:srgbClr>
                      </a:outerShdw>
                    </a:effectLst>
                    <a:sp3d prstMaterial="metal">
                      <a:bevelT w="88900" h="88900"/>
                    </a:sp3d>
                  </p:spPr>
                </p:pic>
                <p:grpSp>
                  <p:nvGrpSpPr>
                    <p:cNvPr id="61" name="Group 60">
                      <a:extLst>
                        <a:ext uri="{FF2B5EF4-FFF2-40B4-BE49-F238E27FC236}">
                          <a16:creationId xmlns:a16="http://schemas.microsoft.com/office/drawing/2014/main" id="{3E763AFC-9297-4171-B7A4-43BA3A4A090A}"/>
                        </a:ext>
                      </a:extLst>
                    </p:cNvPr>
                    <p:cNvGrpSpPr/>
                    <p:nvPr/>
                  </p:nvGrpSpPr>
                  <p:grpSpPr>
                    <a:xfrm>
                      <a:off x="4343400" y="4343400"/>
                      <a:ext cx="304800" cy="591329"/>
                      <a:chOff x="533400" y="1828800"/>
                      <a:chExt cx="762000" cy="1277129"/>
                    </a:xfrm>
                  </p:grpSpPr>
                  <p:pic>
                    <p:nvPicPr>
                      <p:cNvPr id="76" name="Picture 75">
                        <a:extLst>
                          <a:ext uri="{FF2B5EF4-FFF2-40B4-BE49-F238E27FC236}">
                            <a16:creationId xmlns:a16="http://schemas.microsoft.com/office/drawing/2014/main" id="{3EE8E333-474E-4CDC-BC56-6A3CA1FE6076}"/>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7" name="Picture 76">
                        <a:extLst>
                          <a:ext uri="{FF2B5EF4-FFF2-40B4-BE49-F238E27FC236}">
                            <a16:creationId xmlns:a16="http://schemas.microsoft.com/office/drawing/2014/main" id="{30EF197C-B841-47E0-8B55-1C4769D78CF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8" name="Picture 77">
                        <a:extLst>
                          <a:ext uri="{FF2B5EF4-FFF2-40B4-BE49-F238E27FC236}">
                            <a16:creationId xmlns:a16="http://schemas.microsoft.com/office/drawing/2014/main" id="{7E6FF816-0930-4E3B-A812-62EED87259CF}"/>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9" name="Picture 78">
                        <a:extLst>
                          <a:ext uri="{FF2B5EF4-FFF2-40B4-BE49-F238E27FC236}">
                            <a16:creationId xmlns:a16="http://schemas.microsoft.com/office/drawing/2014/main" id="{783A183B-B20A-4E53-A105-C10FAE82FC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0" name="Picture 79">
                        <a:extLst>
                          <a:ext uri="{FF2B5EF4-FFF2-40B4-BE49-F238E27FC236}">
                            <a16:creationId xmlns:a16="http://schemas.microsoft.com/office/drawing/2014/main" id="{4A9BEFFA-5BC8-4FE6-9CC6-0F1C006CC71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1" name="Picture 80">
                        <a:extLst>
                          <a:ext uri="{FF2B5EF4-FFF2-40B4-BE49-F238E27FC236}">
                            <a16:creationId xmlns:a16="http://schemas.microsoft.com/office/drawing/2014/main" id="{7B9FCA90-8427-47C0-A4F8-C61B8FAECB2D}"/>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grpSp>
                <p:grpSp>
                  <p:nvGrpSpPr>
                    <p:cNvPr id="62" name="Group 61">
                      <a:extLst>
                        <a:ext uri="{FF2B5EF4-FFF2-40B4-BE49-F238E27FC236}">
                          <a16:creationId xmlns:a16="http://schemas.microsoft.com/office/drawing/2014/main" id="{43404217-C987-403F-B8FC-56FF736BAEA1}"/>
                        </a:ext>
                      </a:extLst>
                    </p:cNvPr>
                    <p:cNvGrpSpPr/>
                    <p:nvPr/>
                  </p:nvGrpSpPr>
                  <p:grpSpPr>
                    <a:xfrm>
                      <a:off x="4800600" y="4495800"/>
                      <a:ext cx="304800" cy="591329"/>
                      <a:chOff x="533400" y="1828800"/>
                      <a:chExt cx="762000" cy="1277129"/>
                    </a:xfrm>
                  </p:grpSpPr>
                  <p:pic>
                    <p:nvPicPr>
                      <p:cNvPr id="70" name="Picture 69">
                        <a:extLst>
                          <a:ext uri="{FF2B5EF4-FFF2-40B4-BE49-F238E27FC236}">
                            <a16:creationId xmlns:a16="http://schemas.microsoft.com/office/drawing/2014/main" id="{93242CAA-9004-4893-A0D3-0C2517487739}"/>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1" name="Picture 70">
                        <a:extLst>
                          <a:ext uri="{FF2B5EF4-FFF2-40B4-BE49-F238E27FC236}">
                            <a16:creationId xmlns:a16="http://schemas.microsoft.com/office/drawing/2014/main" id="{6A08BD82-7389-4A15-A8C6-04BFC0CE84B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2" name="Picture 71">
                        <a:extLst>
                          <a:ext uri="{FF2B5EF4-FFF2-40B4-BE49-F238E27FC236}">
                            <a16:creationId xmlns:a16="http://schemas.microsoft.com/office/drawing/2014/main" id="{9CF9F304-18AF-4524-864B-33042841936A}"/>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3" name="Picture 72">
                        <a:extLst>
                          <a:ext uri="{FF2B5EF4-FFF2-40B4-BE49-F238E27FC236}">
                            <a16:creationId xmlns:a16="http://schemas.microsoft.com/office/drawing/2014/main" id="{D0B853CF-643F-452C-BAAA-8BBDF0DC2B8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4" name="Picture 73">
                        <a:extLst>
                          <a:ext uri="{FF2B5EF4-FFF2-40B4-BE49-F238E27FC236}">
                            <a16:creationId xmlns:a16="http://schemas.microsoft.com/office/drawing/2014/main" id="{4EFC1D84-D035-483A-A976-C1D6AE4A451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5" name="Picture 74">
                        <a:extLst>
                          <a:ext uri="{FF2B5EF4-FFF2-40B4-BE49-F238E27FC236}">
                            <a16:creationId xmlns:a16="http://schemas.microsoft.com/office/drawing/2014/main" id="{30E77887-46C0-4C5F-AE02-C07237EDBC7F}"/>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grpSp>
                <p:grpSp>
                  <p:nvGrpSpPr>
                    <p:cNvPr id="63" name="Group 62">
                      <a:extLst>
                        <a:ext uri="{FF2B5EF4-FFF2-40B4-BE49-F238E27FC236}">
                          <a16:creationId xmlns:a16="http://schemas.microsoft.com/office/drawing/2014/main" id="{E44811E4-BB81-4DF1-BEB5-E1F0BEC6415E}"/>
                        </a:ext>
                      </a:extLst>
                    </p:cNvPr>
                    <p:cNvGrpSpPr/>
                    <p:nvPr/>
                  </p:nvGrpSpPr>
                  <p:grpSpPr>
                    <a:xfrm>
                      <a:off x="5334000" y="4419600"/>
                      <a:ext cx="304800" cy="591329"/>
                      <a:chOff x="533400" y="1828800"/>
                      <a:chExt cx="762000" cy="1277129"/>
                    </a:xfrm>
                  </p:grpSpPr>
                  <p:pic>
                    <p:nvPicPr>
                      <p:cNvPr id="64" name="Picture 63">
                        <a:extLst>
                          <a:ext uri="{FF2B5EF4-FFF2-40B4-BE49-F238E27FC236}">
                            <a16:creationId xmlns:a16="http://schemas.microsoft.com/office/drawing/2014/main" id="{0957712D-C4BE-4BFC-BD22-79AB76AC6101}"/>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65" name="Picture 64">
                        <a:extLst>
                          <a:ext uri="{FF2B5EF4-FFF2-40B4-BE49-F238E27FC236}">
                            <a16:creationId xmlns:a16="http://schemas.microsoft.com/office/drawing/2014/main" id="{444D8844-A61A-4783-BE55-27B92A7C616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66" name="Picture 65">
                        <a:extLst>
                          <a:ext uri="{FF2B5EF4-FFF2-40B4-BE49-F238E27FC236}">
                            <a16:creationId xmlns:a16="http://schemas.microsoft.com/office/drawing/2014/main" id="{766AF15F-F8E1-4625-84F9-2D96B0D5005B}"/>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67" name="Picture 66">
                        <a:extLst>
                          <a:ext uri="{FF2B5EF4-FFF2-40B4-BE49-F238E27FC236}">
                            <a16:creationId xmlns:a16="http://schemas.microsoft.com/office/drawing/2014/main" id="{DD9D4386-913A-4DD4-8656-B67CCDFD53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68" name="Picture 67">
                        <a:extLst>
                          <a:ext uri="{FF2B5EF4-FFF2-40B4-BE49-F238E27FC236}">
                            <a16:creationId xmlns:a16="http://schemas.microsoft.com/office/drawing/2014/main" id="{4863C362-C66D-4DAC-8CDF-AFE0E026E5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69" name="Picture 68">
                        <a:extLst>
                          <a:ext uri="{FF2B5EF4-FFF2-40B4-BE49-F238E27FC236}">
                            <a16:creationId xmlns:a16="http://schemas.microsoft.com/office/drawing/2014/main" id="{BB680D10-C644-4BC7-A053-85765021BD8E}"/>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grpSp>
              </p:grpSp>
            </p:grpSp>
            <p:grpSp>
              <p:nvGrpSpPr>
                <p:cNvPr id="29" name="Group 28">
                  <a:extLst>
                    <a:ext uri="{FF2B5EF4-FFF2-40B4-BE49-F238E27FC236}">
                      <a16:creationId xmlns:a16="http://schemas.microsoft.com/office/drawing/2014/main" id="{DD06950E-5C7D-49B0-AA13-CC3FBDD83E2A}"/>
                    </a:ext>
                  </a:extLst>
                </p:cNvPr>
                <p:cNvGrpSpPr/>
                <p:nvPr/>
              </p:nvGrpSpPr>
              <p:grpSpPr>
                <a:xfrm>
                  <a:off x="6938894" y="4302469"/>
                  <a:ext cx="3323577" cy="2801925"/>
                  <a:chOff x="838200" y="3907752"/>
                  <a:chExt cx="2686847" cy="3158066"/>
                </a:xfrm>
              </p:grpSpPr>
              <p:sp>
                <p:nvSpPr>
                  <p:cNvPr id="56" name="Arc 55">
                    <a:extLst>
                      <a:ext uri="{FF2B5EF4-FFF2-40B4-BE49-F238E27FC236}">
                        <a16:creationId xmlns:a16="http://schemas.microsoft.com/office/drawing/2014/main" id="{B206D778-56BA-4086-B8D2-9CEF2483F606}"/>
                      </a:ext>
                    </a:extLst>
                  </p:cNvPr>
                  <p:cNvSpPr/>
                  <p:nvPr/>
                </p:nvSpPr>
                <p:spPr>
                  <a:xfrm>
                    <a:off x="838200"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96162">
                      <a:defRPr/>
                    </a:pPr>
                    <a:endParaRPr lang="en-US" sz="563">
                      <a:solidFill>
                        <a:prstClr val="black"/>
                      </a:solidFill>
                      <a:latin typeface="Calibri"/>
                    </a:endParaRPr>
                  </a:p>
                </p:txBody>
              </p:sp>
              <p:sp>
                <p:nvSpPr>
                  <p:cNvPr id="57" name="Arc 56">
                    <a:extLst>
                      <a:ext uri="{FF2B5EF4-FFF2-40B4-BE49-F238E27FC236}">
                        <a16:creationId xmlns:a16="http://schemas.microsoft.com/office/drawing/2014/main" id="{A90A9146-4B63-4EB7-963A-9E14283821B2}"/>
                      </a:ext>
                    </a:extLst>
                  </p:cNvPr>
                  <p:cNvSpPr/>
                  <p:nvPr/>
                </p:nvSpPr>
                <p:spPr>
                  <a:xfrm flipH="1">
                    <a:off x="2196804"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96162">
                      <a:defRPr/>
                    </a:pPr>
                    <a:endParaRPr lang="en-US" sz="563">
                      <a:solidFill>
                        <a:prstClr val="black"/>
                      </a:solidFill>
                      <a:latin typeface="Calibri"/>
                    </a:endParaRPr>
                  </a:p>
                </p:txBody>
              </p:sp>
            </p:grpSp>
            <p:grpSp>
              <p:nvGrpSpPr>
                <p:cNvPr id="30" name="Group 29">
                  <a:extLst>
                    <a:ext uri="{FF2B5EF4-FFF2-40B4-BE49-F238E27FC236}">
                      <a16:creationId xmlns:a16="http://schemas.microsoft.com/office/drawing/2014/main" id="{89BF7314-4F53-4000-BA30-AA93436304B5}"/>
                    </a:ext>
                  </a:extLst>
                </p:cNvPr>
                <p:cNvGrpSpPr/>
                <p:nvPr/>
              </p:nvGrpSpPr>
              <p:grpSpPr>
                <a:xfrm>
                  <a:off x="10109197" y="3114389"/>
                  <a:ext cx="3323577" cy="2801925"/>
                  <a:chOff x="838200" y="3907752"/>
                  <a:chExt cx="2686847" cy="3158066"/>
                </a:xfrm>
              </p:grpSpPr>
              <p:sp>
                <p:nvSpPr>
                  <p:cNvPr id="54" name="Arc 53">
                    <a:extLst>
                      <a:ext uri="{FF2B5EF4-FFF2-40B4-BE49-F238E27FC236}">
                        <a16:creationId xmlns:a16="http://schemas.microsoft.com/office/drawing/2014/main" id="{C344E5F8-F88C-471B-B182-A16809799AA3}"/>
                      </a:ext>
                    </a:extLst>
                  </p:cNvPr>
                  <p:cNvSpPr/>
                  <p:nvPr/>
                </p:nvSpPr>
                <p:spPr>
                  <a:xfrm>
                    <a:off x="838200"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96162">
                      <a:defRPr/>
                    </a:pPr>
                    <a:endParaRPr lang="en-US" sz="563">
                      <a:solidFill>
                        <a:prstClr val="black"/>
                      </a:solidFill>
                      <a:latin typeface="Calibri"/>
                    </a:endParaRPr>
                  </a:p>
                </p:txBody>
              </p:sp>
              <p:sp>
                <p:nvSpPr>
                  <p:cNvPr id="55" name="Arc 54">
                    <a:extLst>
                      <a:ext uri="{FF2B5EF4-FFF2-40B4-BE49-F238E27FC236}">
                        <a16:creationId xmlns:a16="http://schemas.microsoft.com/office/drawing/2014/main" id="{F758D580-C77E-407B-A51F-2B83BACA371D}"/>
                      </a:ext>
                    </a:extLst>
                  </p:cNvPr>
                  <p:cNvSpPr/>
                  <p:nvPr/>
                </p:nvSpPr>
                <p:spPr>
                  <a:xfrm flipH="1">
                    <a:off x="2196804"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96162">
                      <a:defRPr/>
                    </a:pPr>
                    <a:endParaRPr lang="en-US" sz="563">
                      <a:solidFill>
                        <a:prstClr val="black"/>
                      </a:solidFill>
                      <a:latin typeface="Calibri"/>
                    </a:endParaRPr>
                  </a:p>
                </p:txBody>
              </p:sp>
            </p:grpSp>
            <p:pic>
              <p:nvPicPr>
                <p:cNvPr id="31" name="Picture 30">
                  <a:extLst>
                    <a:ext uri="{FF2B5EF4-FFF2-40B4-BE49-F238E27FC236}">
                      <a16:creationId xmlns:a16="http://schemas.microsoft.com/office/drawing/2014/main" id="{13143B67-E92D-4847-81E5-11040F2EE8EA}"/>
                    </a:ext>
                  </a:extLst>
                </p:cNvPr>
                <p:cNvPicPr>
                  <a:picLocks noChangeAspect="1"/>
                </p:cNvPicPr>
                <p:nvPr/>
              </p:nvPicPr>
              <p:blipFill>
                <a:blip r:embed="rId9"/>
                <a:stretch>
                  <a:fillRect/>
                </a:stretch>
              </p:blipFill>
              <p:spPr>
                <a:xfrm>
                  <a:off x="6981118" y="3999039"/>
                  <a:ext cx="960007" cy="960007"/>
                </a:xfrm>
                <a:prstGeom prst="rect">
                  <a:avLst/>
                </a:prstGeom>
                <a:ln>
                  <a:noFill/>
                </a:ln>
                <a:effectLst>
                  <a:outerShdw blurRad="152400" dist="317500" dir="5400000" sx="90000" sy="-19000" rotWithShape="0">
                    <a:prstClr val="black">
                      <a:alpha val="15000"/>
                    </a:prstClr>
                  </a:outerShdw>
                </a:effectLst>
                <a:scene3d>
                  <a:camera prst="orthographicFront">
                    <a:rot lat="0" lon="0" rev="0"/>
                  </a:camera>
                  <a:lightRig rig="contrasting" dir="t">
                    <a:rot lat="0" lon="0" rev="1500000"/>
                  </a:lightRig>
                </a:scene3d>
                <a:sp3d prstMaterial="metal">
                  <a:bevelT w="88900" h="88900"/>
                </a:sp3d>
              </p:spPr>
            </p:pic>
            <p:cxnSp>
              <p:nvCxnSpPr>
                <p:cNvPr id="32" name="Straight Connector 31">
                  <a:extLst>
                    <a:ext uri="{FF2B5EF4-FFF2-40B4-BE49-F238E27FC236}">
                      <a16:creationId xmlns:a16="http://schemas.microsoft.com/office/drawing/2014/main" id="{BD63BF54-8EDC-4F96-8311-9D13EC3943C6}"/>
                    </a:ext>
                  </a:extLst>
                </p:cNvPr>
                <p:cNvCxnSpPr>
                  <a:cxnSpLocks/>
                </p:cNvCxnSpPr>
                <p:nvPr/>
              </p:nvCxnSpPr>
              <p:spPr>
                <a:xfrm flipV="1">
                  <a:off x="4961652" y="4153294"/>
                  <a:ext cx="7085758" cy="43098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930379E-5E36-4444-A2C5-CC497D6D1928}"/>
                    </a:ext>
                  </a:extLst>
                </p:cNvPr>
                <p:cNvCxnSpPr>
                  <a:cxnSpLocks/>
                </p:cNvCxnSpPr>
                <p:nvPr/>
              </p:nvCxnSpPr>
              <p:spPr>
                <a:xfrm flipV="1">
                  <a:off x="2054334" y="4322967"/>
                  <a:ext cx="9525778" cy="353230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7C51B68-193E-43E2-BA92-41F93730EEDD}"/>
                    </a:ext>
                  </a:extLst>
                </p:cNvPr>
                <p:cNvGrpSpPr/>
                <p:nvPr/>
              </p:nvGrpSpPr>
              <p:grpSpPr>
                <a:xfrm>
                  <a:off x="5262683" y="4678562"/>
                  <a:ext cx="5552164" cy="3242823"/>
                  <a:chOff x="4104949" y="3280963"/>
                  <a:chExt cx="4354638" cy="2543390"/>
                </a:xfrm>
              </p:grpSpPr>
              <p:grpSp>
                <p:nvGrpSpPr>
                  <p:cNvPr id="45" name="Group 44">
                    <a:extLst>
                      <a:ext uri="{FF2B5EF4-FFF2-40B4-BE49-F238E27FC236}">
                        <a16:creationId xmlns:a16="http://schemas.microsoft.com/office/drawing/2014/main" id="{B3DF8B6A-9142-4260-93DE-88733889EFB4}"/>
                      </a:ext>
                    </a:extLst>
                  </p:cNvPr>
                  <p:cNvGrpSpPr/>
                  <p:nvPr/>
                </p:nvGrpSpPr>
                <p:grpSpPr>
                  <a:xfrm>
                    <a:off x="4104949" y="4584798"/>
                    <a:ext cx="1085648" cy="1239555"/>
                    <a:chOff x="5968266" y="5379657"/>
                    <a:chExt cx="1085648" cy="1239555"/>
                  </a:xfrm>
                </p:grpSpPr>
                <p:pic>
                  <p:nvPicPr>
                    <p:cNvPr id="47" name="Picture 46">
                      <a:extLst>
                        <a:ext uri="{FF2B5EF4-FFF2-40B4-BE49-F238E27FC236}">
                          <a16:creationId xmlns:a16="http://schemas.microsoft.com/office/drawing/2014/main" id="{C87258E5-4FA0-419E-9514-0328540F22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5968266" y="5799554"/>
                      <a:ext cx="453050" cy="514858"/>
                    </a:xfrm>
                    <a:prstGeom prst="rect">
                      <a:avLst/>
                    </a:prstGeom>
                    <a:ln>
                      <a:noFill/>
                    </a:ln>
                    <a:effectLst>
                      <a:outerShdw blurRad="152400" dist="317500" dir="5400000" sx="90000" sy="-19000" rotWithShape="0">
                        <a:prstClr val="black">
                          <a:alpha val="15000"/>
                        </a:prstClr>
                      </a:outerShdw>
                    </a:effectLst>
                  </p:spPr>
                </p:pic>
                <p:pic>
                  <p:nvPicPr>
                    <p:cNvPr id="48" name="Picture 47">
                      <a:extLst>
                        <a:ext uri="{FF2B5EF4-FFF2-40B4-BE49-F238E27FC236}">
                          <a16:creationId xmlns:a16="http://schemas.microsoft.com/office/drawing/2014/main" id="{ACE8773B-7627-4BB4-AD93-5BA6AB83259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6120666" y="5951954"/>
                      <a:ext cx="453050" cy="514858"/>
                    </a:xfrm>
                    <a:prstGeom prst="rect">
                      <a:avLst/>
                    </a:prstGeom>
                    <a:ln>
                      <a:noFill/>
                    </a:ln>
                    <a:effectLst>
                      <a:outerShdw blurRad="50800" dist="38100" dir="2700000" algn="tl" rotWithShape="0">
                        <a:prstClr val="black">
                          <a:alpha val="40000"/>
                        </a:prstClr>
                      </a:outerShdw>
                    </a:effectLst>
                  </p:spPr>
                </p:pic>
                <p:pic>
                  <p:nvPicPr>
                    <p:cNvPr id="49" name="Picture 48">
                      <a:extLst>
                        <a:ext uri="{FF2B5EF4-FFF2-40B4-BE49-F238E27FC236}">
                          <a16:creationId xmlns:a16="http://schemas.microsoft.com/office/drawing/2014/main" id="{1188B87B-4178-4D22-A6B8-B19E8204F3A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6273066" y="6104354"/>
                      <a:ext cx="453050" cy="514858"/>
                    </a:xfrm>
                    <a:prstGeom prst="rect">
                      <a:avLst/>
                    </a:prstGeom>
                    <a:ln>
                      <a:noFill/>
                    </a:ln>
                    <a:effectLst>
                      <a:outerShdw blurRad="152400" dist="317500" dir="5400000" sx="90000" sy="-19000" rotWithShape="0">
                        <a:prstClr val="black">
                          <a:alpha val="15000"/>
                        </a:prstClr>
                      </a:outerShdw>
                    </a:effectLst>
                  </p:spPr>
                </p:pic>
                <p:pic>
                  <p:nvPicPr>
                    <p:cNvPr id="50" name="Picture 49">
                      <a:extLst>
                        <a:ext uri="{FF2B5EF4-FFF2-40B4-BE49-F238E27FC236}">
                          <a16:creationId xmlns:a16="http://schemas.microsoft.com/office/drawing/2014/main" id="{887EED17-777E-41F5-ADC0-6783B2575BB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6096000" y="5379657"/>
                      <a:ext cx="453050" cy="514858"/>
                    </a:xfrm>
                    <a:prstGeom prst="rect">
                      <a:avLst/>
                    </a:prstGeom>
                    <a:ln>
                      <a:noFill/>
                    </a:ln>
                    <a:effectLst>
                      <a:outerShdw blurRad="152400" dist="317500" dir="5400000" sx="90000" sy="-19000" rotWithShape="0">
                        <a:prstClr val="black">
                          <a:alpha val="15000"/>
                        </a:prstClr>
                      </a:outerShdw>
                    </a:effectLst>
                  </p:spPr>
                </p:pic>
                <p:pic>
                  <p:nvPicPr>
                    <p:cNvPr id="51" name="Picture 50">
                      <a:extLst>
                        <a:ext uri="{FF2B5EF4-FFF2-40B4-BE49-F238E27FC236}">
                          <a16:creationId xmlns:a16="http://schemas.microsoft.com/office/drawing/2014/main" id="{427A079C-7CB5-46AE-BF77-1FC0220794A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6248400" y="5532057"/>
                      <a:ext cx="453050" cy="514858"/>
                    </a:xfrm>
                    <a:prstGeom prst="rect">
                      <a:avLst/>
                    </a:prstGeom>
                    <a:ln>
                      <a:noFill/>
                    </a:ln>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125F011F-A5A6-4FE8-AA2B-BA6634A76B0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6400800" y="5684457"/>
                      <a:ext cx="453050" cy="514858"/>
                    </a:xfrm>
                    <a:prstGeom prst="rect">
                      <a:avLst/>
                    </a:prstGeom>
                    <a:ln>
                      <a:noFill/>
                    </a:ln>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CC17FCF6-C2BE-4392-BCCE-7B3535B666A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a:ext>
                      </a:extLst>
                    </a:blip>
                    <a:stretch>
                      <a:fillRect/>
                    </a:stretch>
                  </p:blipFill>
                  <p:spPr>
                    <a:xfrm>
                      <a:off x="6600864" y="5799554"/>
                      <a:ext cx="453050" cy="514858"/>
                    </a:xfrm>
                    <a:prstGeom prst="rect">
                      <a:avLst/>
                    </a:prstGeom>
                    <a:ln>
                      <a:noFill/>
                    </a:ln>
                    <a:effectLst>
                      <a:outerShdw blurRad="152400" dist="317500" dir="5400000" sx="90000" sy="-19000" rotWithShape="0">
                        <a:prstClr val="black">
                          <a:alpha val="15000"/>
                        </a:prstClr>
                      </a:outerShdw>
                    </a:effectLst>
                  </p:spPr>
                </p:pic>
              </p:grpSp>
              <p:pic>
                <p:nvPicPr>
                  <p:cNvPr id="46" name="Picture 45">
                    <a:extLst>
                      <a:ext uri="{FF2B5EF4-FFF2-40B4-BE49-F238E27FC236}">
                        <a16:creationId xmlns:a16="http://schemas.microsoft.com/office/drawing/2014/main" id="{1D300F42-3FBE-4325-A1DC-1BF76B39AE06}"/>
                      </a:ext>
                    </a:extLst>
                  </p:cNvPr>
                  <p:cNvPicPr>
                    <a:picLocks noChangeAspect="1"/>
                  </p:cNvPicPr>
                  <p:nvPr/>
                </p:nvPicPr>
                <p:blipFill>
                  <a:blip r:embed="rId10"/>
                  <a:stretch>
                    <a:fillRect/>
                  </a:stretch>
                </p:blipFill>
                <p:spPr>
                  <a:xfrm>
                    <a:off x="7515648" y="3280963"/>
                    <a:ext cx="943939" cy="943939"/>
                  </a:xfrm>
                  <a:prstGeom prst="ellipse">
                    <a:avLst/>
                  </a:prstGeom>
                  <a:ln>
                    <a:noFill/>
                  </a:ln>
                  <a:effectLst>
                    <a:outerShdw blurRad="152400" dist="317500" dir="5400000" sx="90000" sy="-19000" rotWithShape="0">
                      <a:prstClr val="black">
                        <a:alpha val="15000"/>
                      </a:prstClr>
                    </a:outerShdw>
                  </a:effectLst>
                  <a:scene3d>
                    <a:camera prst="orthographicFront">
                      <a:rot lat="0" lon="0" rev="0"/>
                    </a:camera>
                    <a:lightRig rig="contrasting" dir="t">
                      <a:rot lat="0" lon="0" rev="1500000"/>
                    </a:lightRig>
                  </a:scene3d>
                  <a:sp3d prstMaterial="metal">
                    <a:bevelT w="88900" h="88900"/>
                  </a:sp3d>
                </p:spPr>
              </p:pic>
            </p:grpSp>
            <p:grpSp>
              <p:nvGrpSpPr>
                <p:cNvPr id="35" name="Group 34">
                  <a:extLst>
                    <a:ext uri="{FF2B5EF4-FFF2-40B4-BE49-F238E27FC236}">
                      <a16:creationId xmlns:a16="http://schemas.microsoft.com/office/drawing/2014/main" id="{08BC0A73-B78D-4869-BA3A-8220E03261E6}"/>
                    </a:ext>
                  </a:extLst>
                </p:cNvPr>
                <p:cNvGrpSpPr/>
                <p:nvPr/>
              </p:nvGrpSpPr>
              <p:grpSpPr>
                <a:xfrm>
                  <a:off x="11411067" y="3598923"/>
                  <a:ext cx="1407943" cy="1348350"/>
                  <a:chOff x="533400" y="1828800"/>
                  <a:chExt cx="762000" cy="1277129"/>
                </a:xfrm>
                <a:effectLst>
                  <a:outerShdw blurRad="152400" dist="317500" dir="5400000" sx="90000" sy="-19000" rotWithShape="0">
                    <a:prstClr val="black">
                      <a:alpha val="15000"/>
                    </a:prstClr>
                  </a:outerShdw>
                </a:effectLst>
              </p:grpSpPr>
              <p:pic>
                <p:nvPicPr>
                  <p:cNvPr id="39" name="Picture 38">
                    <a:extLst>
                      <a:ext uri="{FF2B5EF4-FFF2-40B4-BE49-F238E27FC236}">
                        <a16:creationId xmlns:a16="http://schemas.microsoft.com/office/drawing/2014/main" id="{28CDEEAA-EC43-433A-ADCF-E9CA18F05B71}"/>
                      </a:ext>
                    </a:extLst>
                  </p:cNvPr>
                  <p:cNvPicPr>
                    <a:picLocks noChangeAspect="1"/>
                  </p:cNvPicPr>
                  <p:nvPr/>
                </p:nvPicPr>
                <p:blipFill>
                  <a:blip r:embed="rId11" cstate="print">
                    <a:duotone>
                      <a:schemeClr val="accent4">
                        <a:shade val="45000"/>
                        <a:satMod val="135000"/>
                      </a:schemeClr>
                      <a:prstClr val="white"/>
                    </a:duotone>
                  </a:blip>
                  <a:stretch>
                    <a:fillRect/>
                  </a:stretch>
                </p:blipFill>
                <p:spPr>
                  <a:xfrm>
                    <a:off x="533400" y="1828800"/>
                    <a:ext cx="152400" cy="591329"/>
                  </a:xfrm>
                  <a:prstGeom prst="rect">
                    <a:avLst/>
                  </a:prstGeom>
                </p:spPr>
              </p:pic>
              <p:pic>
                <p:nvPicPr>
                  <p:cNvPr id="40" name="Picture 39">
                    <a:extLst>
                      <a:ext uri="{FF2B5EF4-FFF2-40B4-BE49-F238E27FC236}">
                        <a16:creationId xmlns:a16="http://schemas.microsoft.com/office/drawing/2014/main" id="{7ADCC611-0018-4D1F-B565-CD5F24C09C75}"/>
                      </a:ext>
                    </a:extLst>
                  </p:cNvPr>
                  <p:cNvPicPr>
                    <a:picLocks noChangeAspect="1"/>
                  </p:cNvPicPr>
                  <p:nvPr/>
                </p:nvPicPr>
                <p:blipFill>
                  <a:blip r:embed="rId11" cstate="print"/>
                  <a:stretch>
                    <a:fillRect/>
                  </a:stretch>
                </p:blipFill>
                <p:spPr>
                  <a:xfrm>
                    <a:off x="838200" y="1828800"/>
                    <a:ext cx="152400" cy="591329"/>
                  </a:xfrm>
                  <a:prstGeom prst="rect">
                    <a:avLst/>
                  </a:prstGeom>
                </p:spPr>
              </p:pic>
              <p:pic>
                <p:nvPicPr>
                  <p:cNvPr id="41" name="Picture 40">
                    <a:extLst>
                      <a:ext uri="{FF2B5EF4-FFF2-40B4-BE49-F238E27FC236}">
                        <a16:creationId xmlns:a16="http://schemas.microsoft.com/office/drawing/2014/main" id="{3E6D7088-642A-4EDF-979B-967F82EF1F22}"/>
                      </a:ext>
                    </a:extLst>
                  </p:cNvPr>
                  <p:cNvPicPr>
                    <a:picLocks noChangeAspect="1"/>
                  </p:cNvPicPr>
                  <p:nvPr/>
                </p:nvPicPr>
                <p:blipFill>
                  <a:blip r:embed="rId11" cstate="print">
                    <a:duotone>
                      <a:schemeClr val="accent3">
                        <a:shade val="45000"/>
                        <a:satMod val="135000"/>
                      </a:schemeClr>
                      <a:prstClr val="white"/>
                    </a:duotone>
                  </a:blip>
                  <a:stretch>
                    <a:fillRect/>
                  </a:stretch>
                </p:blipFill>
                <p:spPr>
                  <a:xfrm>
                    <a:off x="1143000" y="1828800"/>
                    <a:ext cx="152400" cy="591329"/>
                  </a:xfrm>
                  <a:prstGeom prst="rect">
                    <a:avLst/>
                  </a:prstGeom>
                </p:spPr>
              </p:pic>
              <p:pic>
                <p:nvPicPr>
                  <p:cNvPr id="42" name="Picture 41">
                    <a:extLst>
                      <a:ext uri="{FF2B5EF4-FFF2-40B4-BE49-F238E27FC236}">
                        <a16:creationId xmlns:a16="http://schemas.microsoft.com/office/drawing/2014/main" id="{8D4F12EB-D56D-4A44-AC6B-7010F28F9170}"/>
                      </a:ext>
                    </a:extLst>
                  </p:cNvPr>
                  <p:cNvPicPr>
                    <a:picLocks noChangeAspect="1"/>
                  </p:cNvPicPr>
                  <p:nvPr/>
                </p:nvPicPr>
                <p:blipFill>
                  <a:blip r:embed="rId11" cstate="print"/>
                  <a:stretch>
                    <a:fillRect/>
                  </a:stretch>
                </p:blipFill>
                <p:spPr>
                  <a:xfrm>
                    <a:off x="533400" y="2514600"/>
                    <a:ext cx="152400" cy="591329"/>
                  </a:xfrm>
                  <a:prstGeom prst="rect">
                    <a:avLst/>
                  </a:prstGeom>
                </p:spPr>
              </p:pic>
              <p:pic>
                <p:nvPicPr>
                  <p:cNvPr id="43" name="Picture 42">
                    <a:extLst>
                      <a:ext uri="{FF2B5EF4-FFF2-40B4-BE49-F238E27FC236}">
                        <a16:creationId xmlns:a16="http://schemas.microsoft.com/office/drawing/2014/main" id="{489B9511-C7ED-4BD3-B27F-514F83F0199F}"/>
                      </a:ext>
                    </a:extLst>
                  </p:cNvPr>
                  <p:cNvPicPr>
                    <a:picLocks noChangeAspect="1"/>
                  </p:cNvPicPr>
                  <p:nvPr/>
                </p:nvPicPr>
                <p:blipFill>
                  <a:blip r:embed="rId11" cstate="print"/>
                  <a:stretch>
                    <a:fillRect/>
                  </a:stretch>
                </p:blipFill>
                <p:spPr>
                  <a:xfrm>
                    <a:off x="838200" y="2514600"/>
                    <a:ext cx="152400" cy="591329"/>
                  </a:xfrm>
                  <a:prstGeom prst="rect">
                    <a:avLst/>
                  </a:prstGeom>
                </p:spPr>
              </p:pic>
              <p:pic>
                <p:nvPicPr>
                  <p:cNvPr id="44" name="Picture 43">
                    <a:extLst>
                      <a:ext uri="{FF2B5EF4-FFF2-40B4-BE49-F238E27FC236}">
                        <a16:creationId xmlns:a16="http://schemas.microsoft.com/office/drawing/2014/main" id="{42D17A5C-67C5-456A-8F57-729444536DE0}"/>
                      </a:ext>
                    </a:extLst>
                  </p:cNvPr>
                  <p:cNvPicPr>
                    <a:picLocks noChangeAspect="1"/>
                  </p:cNvPicPr>
                  <p:nvPr/>
                </p:nvPicPr>
                <p:blipFill>
                  <a:blip r:embed="rId11" cstate="print">
                    <a:duotone>
                      <a:schemeClr val="accent6">
                        <a:shade val="45000"/>
                        <a:satMod val="135000"/>
                      </a:schemeClr>
                      <a:prstClr val="white"/>
                    </a:duotone>
                  </a:blip>
                  <a:stretch>
                    <a:fillRect/>
                  </a:stretch>
                </p:blipFill>
                <p:spPr>
                  <a:xfrm>
                    <a:off x="1143000" y="2514600"/>
                    <a:ext cx="152400" cy="591329"/>
                  </a:xfrm>
                  <a:prstGeom prst="rect">
                    <a:avLst/>
                  </a:prstGeom>
                </p:spPr>
              </p:pic>
            </p:grpSp>
            <p:sp>
              <p:nvSpPr>
                <p:cNvPr id="36" name="TextBox 35">
                  <a:extLst>
                    <a:ext uri="{FF2B5EF4-FFF2-40B4-BE49-F238E27FC236}">
                      <a16:creationId xmlns:a16="http://schemas.microsoft.com/office/drawing/2014/main" id="{A18ED52F-63EE-495C-93FD-06AC673DDEAB}"/>
                    </a:ext>
                  </a:extLst>
                </p:cNvPr>
                <p:cNvSpPr txBox="1"/>
                <p:nvPr/>
              </p:nvSpPr>
              <p:spPr>
                <a:xfrm>
                  <a:off x="917365" y="5586761"/>
                  <a:ext cx="4808835" cy="1803328"/>
                </a:xfrm>
                <a:prstGeom prst="rect">
                  <a:avLst/>
                </a:prstGeom>
                <a:noFill/>
              </p:spPr>
              <p:txBody>
                <a:bodyPr wrap="square" rtlCol="0">
                  <a:spAutoFit/>
                </a:bodyPr>
                <a:lstStyle/>
                <a:p>
                  <a:pPr defTabSz="596162">
                    <a:defRPr/>
                  </a:pPr>
                  <a:r>
                    <a:rPr lang="en-US" sz="563" b="1" dirty="0">
                      <a:solidFill>
                        <a:prstClr val="black"/>
                      </a:solidFill>
                      <a:latin typeface="Calibri"/>
                    </a:rPr>
                    <a:t>Pilot 2: RAS Biology on Membranes</a:t>
                  </a:r>
                </a:p>
              </p:txBody>
            </p:sp>
            <p:sp>
              <p:nvSpPr>
                <p:cNvPr id="37" name="TextBox 36">
                  <a:extLst>
                    <a:ext uri="{FF2B5EF4-FFF2-40B4-BE49-F238E27FC236}">
                      <a16:creationId xmlns:a16="http://schemas.microsoft.com/office/drawing/2014/main" id="{BD652BFF-AB33-4F5D-B922-7BA29685D1CA}"/>
                    </a:ext>
                  </a:extLst>
                </p:cNvPr>
                <p:cNvSpPr txBox="1"/>
                <p:nvPr/>
              </p:nvSpPr>
              <p:spPr>
                <a:xfrm>
                  <a:off x="3628142" y="2367382"/>
                  <a:ext cx="4372040" cy="2690385"/>
                </a:xfrm>
                <a:prstGeom prst="rect">
                  <a:avLst/>
                </a:prstGeom>
                <a:noFill/>
              </p:spPr>
              <p:txBody>
                <a:bodyPr wrap="square" rtlCol="0">
                  <a:spAutoFit/>
                </a:bodyPr>
                <a:lstStyle/>
                <a:p>
                  <a:pPr algn="ctr" defTabSz="596162">
                    <a:defRPr/>
                  </a:pPr>
                  <a:r>
                    <a:rPr lang="en-US" sz="563" b="1" dirty="0">
                      <a:solidFill>
                        <a:prstClr val="black"/>
                      </a:solidFill>
                      <a:latin typeface="Calibri"/>
                    </a:rPr>
                    <a:t>Pilot 1: Predictive Modeling for Pre-Clinical Screening</a:t>
                  </a:r>
                </a:p>
              </p:txBody>
            </p:sp>
            <p:sp>
              <p:nvSpPr>
                <p:cNvPr id="38" name="TextBox 37">
                  <a:extLst>
                    <a:ext uri="{FF2B5EF4-FFF2-40B4-BE49-F238E27FC236}">
                      <a16:creationId xmlns:a16="http://schemas.microsoft.com/office/drawing/2014/main" id="{34E5587B-46D5-4028-94F3-081CB0C03828}"/>
                    </a:ext>
                  </a:extLst>
                </p:cNvPr>
                <p:cNvSpPr txBox="1"/>
                <p:nvPr/>
              </p:nvSpPr>
              <p:spPr>
                <a:xfrm>
                  <a:off x="8334421" y="1585459"/>
                  <a:ext cx="7279646" cy="2690385"/>
                </a:xfrm>
                <a:prstGeom prst="rect">
                  <a:avLst/>
                </a:prstGeom>
                <a:noFill/>
              </p:spPr>
              <p:txBody>
                <a:bodyPr wrap="square" rtlCol="0">
                  <a:spAutoFit/>
                </a:bodyPr>
                <a:lstStyle/>
                <a:p>
                  <a:pPr algn="ctr" defTabSz="596162">
                    <a:defRPr/>
                  </a:pPr>
                  <a:r>
                    <a:rPr lang="en-US" sz="563" b="1" dirty="0">
                      <a:solidFill>
                        <a:prstClr val="black"/>
                      </a:solidFill>
                      <a:latin typeface="Calibri"/>
                    </a:rPr>
                    <a:t>Pilot 3: Population Information Integration, Analysis, and Modeling for Precision Cancer Surveillance </a:t>
                  </a:r>
                </a:p>
              </p:txBody>
            </p:sp>
          </p:grpSp>
          <p:sp>
            <p:nvSpPr>
              <p:cNvPr id="2" name="Rectangle 1">
                <a:extLst>
                  <a:ext uri="{FF2B5EF4-FFF2-40B4-BE49-F238E27FC236}">
                    <a16:creationId xmlns:a16="http://schemas.microsoft.com/office/drawing/2014/main" id="{AD306382-83A6-4EE3-9F0F-686B2A23A1CD}"/>
                  </a:ext>
                </a:extLst>
              </p:cNvPr>
              <p:cNvSpPr/>
              <p:nvPr/>
            </p:nvSpPr>
            <p:spPr>
              <a:xfrm>
                <a:off x="9619989" y="6775457"/>
                <a:ext cx="4304221" cy="2905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0"/>
              </a:p>
            </p:txBody>
          </p:sp>
          <p:sp>
            <p:nvSpPr>
              <p:cNvPr id="83" name="TextBox 82">
                <a:extLst>
                  <a:ext uri="{FF2B5EF4-FFF2-40B4-BE49-F238E27FC236}">
                    <a16:creationId xmlns:a16="http://schemas.microsoft.com/office/drawing/2014/main" id="{0CB43AE5-452D-490F-ABDD-6690F764D40E}"/>
                  </a:ext>
                </a:extLst>
              </p:cNvPr>
              <p:cNvSpPr txBox="1"/>
              <p:nvPr/>
            </p:nvSpPr>
            <p:spPr>
              <a:xfrm>
                <a:off x="9619927" y="6775238"/>
                <a:ext cx="2289003" cy="426704"/>
              </a:xfrm>
              <a:prstGeom prst="rect">
                <a:avLst/>
              </a:prstGeom>
              <a:noFill/>
            </p:spPr>
            <p:txBody>
              <a:bodyPr wrap="none" rtlCol="0">
                <a:spAutoFit/>
              </a:bodyPr>
              <a:lstStyle/>
              <a:p>
                <a:pPr algn="ctr" defTabSz="596162">
                  <a:defRPr/>
                </a:pPr>
                <a:r>
                  <a:rPr lang="en-US" sz="818" b="1" dirty="0">
                    <a:solidFill>
                      <a:prstClr val="black"/>
                    </a:solidFill>
                    <a:latin typeface="Calibri"/>
                  </a:rPr>
                  <a:t>NCI-DOE Collaboration</a:t>
                </a:r>
              </a:p>
            </p:txBody>
          </p:sp>
        </p:grpSp>
      </p:grpSp>
      <p:sp>
        <p:nvSpPr>
          <p:cNvPr id="9" name="TextBox 8">
            <a:extLst>
              <a:ext uri="{FF2B5EF4-FFF2-40B4-BE49-F238E27FC236}">
                <a16:creationId xmlns:a16="http://schemas.microsoft.com/office/drawing/2014/main" id="{2A792787-9E65-4313-8F8C-1039DE85658B}"/>
              </a:ext>
            </a:extLst>
          </p:cNvPr>
          <p:cNvSpPr txBox="1"/>
          <p:nvPr/>
        </p:nvSpPr>
        <p:spPr>
          <a:xfrm>
            <a:off x="4865375" y="1386181"/>
            <a:ext cx="2278591" cy="721736"/>
          </a:xfrm>
          <a:prstGeom prst="rect">
            <a:avLst/>
          </a:prstGeom>
          <a:noFill/>
        </p:spPr>
        <p:txBody>
          <a:bodyPr wrap="square" rtlCol="0">
            <a:spAutoFit/>
          </a:bodyPr>
          <a:lstStyle/>
          <a:p>
            <a:pPr algn="ctr"/>
            <a:r>
              <a:rPr lang="en-US" sz="2045" b="1" spc="-131" dirty="0">
                <a:solidFill>
                  <a:srgbClr val="000000"/>
                </a:solidFill>
              </a:rPr>
              <a:t>Collaborative Meetings</a:t>
            </a:r>
          </a:p>
        </p:txBody>
      </p:sp>
      <p:pic>
        <p:nvPicPr>
          <p:cNvPr id="13" name="Picture 12">
            <a:extLst>
              <a:ext uri="{FF2B5EF4-FFF2-40B4-BE49-F238E27FC236}">
                <a16:creationId xmlns:a16="http://schemas.microsoft.com/office/drawing/2014/main" id="{53E10D92-0C27-4923-A1F8-BBDA94603064}"/>
              </a:ext>
            </a:extLst>
          </p:cNvPr>
          <p:cNvPicPr>
            <a:picLocks noChangeAspect="1"/>
          </p:cNvPicPr>
          <p:nvPr/>
        </p:nvPicPr>
        <p:blipFill>
          <a:blip r:embed="rId12"/>
          <a:stretch>
            <a:fillRect/>
          </a:stretch>
        </p:blipFill>
        <p:spPr>
          <a:xfrm>
            <a:off x="5134729" y="2152300"/>
            <a:ext cx="1878425" cy="1364151"/>
          </a:xfrm>
          <a:prstGeom prst="rect">
            <a:avLst/>
          </a:prstGeom>
        </p:spPr>
      </p:pic>
      <p:sp>
        <p:nvSpPr>
          <p:cNvPr id="84" name="Rectangle 83">
            <a:extLst>
              <a:ext uri="{FF2B5EF4-FFF2-40B4-BE49-F238E27FC236}">
                <a16:creationId xmlns:a16="http://schemas.microsoft.com/office/drawing/2014/main" id="{29FBEC6D-0F58-4E90-90AE-C175672BE5CB}"/>
              </a:ext>
            </a:extLst>
          </p:cNvPr>
          <p:cNvSpPr/>
          <p:nvPr/>
        </p:nvSpPr>
        <p:spPr>
          <a:xfrm>
            <a:off x="4920942" y="2153368"/>
            <a:ext cx="2168679" cy="14313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0"/>
          </a:p>
        </p:txBody>
      </p:sp>
    </p:spTree>
    <p:extLst>
      <p:ext uri="{BB962C8B-B14F-4D97-AF65-F5344CB8AC3E}">
        <p14:creationId xmlns:p14="http://schemas.microsoft.com/office/powerpoint/2010/main" val="91940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E4C725-B006-F349-8FBC-31B6C386ABEE}"/>
              </a:ext>
            </a:extLst>
          </p:cNvPr>
          <p:cNvGrpSpPr/>
          <p:nvPr/>
        </p:nvGrpSpPr>
        <p:grpSpPr>
          <a:xfrm>
            <a:off x="1557869" y="406401"/>
            <a:ext cx="7117183" cy="4055533"/>
            <a:chOff x="6465437" y="1273101"/>
            <a:chExt cx="5801207" cy="3619561"/>
          </a:xfrm>
        </p:grpSpPr>
        <p:pic>
          <p:nvPicPr>
            <p:cNvPr id="1026" name="Picture 2" descr="On the cover: Chow et al. (pp. 973–988) describe cavity-resident macrophages in the&#10;pleural and peritoneal cavities that impair antitumor T cell immunity, partially through&#10;a sequestration mechanism. The cover depicts the pleural cavity—the space surrounding&#10;the lungs in which fluid can accumulate. The macrophages (blue) restrain the T cells&#10;(green) from reaching to tumor cells (magenta), likely due to their evolutionarily&#10;conserved function of limiting tissue damage in the serous body cavities. This restraint&#10;is to the detriment of antitumor immunity in these body cavities. Cover artwork by&#10;Fathema Uddin.">
              <a:extLst>
                <a:ext uri="{FF2B5EF4-FFF2-40B4-BE49-F238E27FC236}">
                  <a16:creationId xmlns:a16="http://schemas.microsoft.com/office/drawing/2014/main" id="{4D6ACFE1-0D5B-4677-BD38-7DEC3256F61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65437" y="1273101"/>
              <a:ext cx="1903065" cy="247329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57BB0F3-0E96-49AD-9A9E-D9105BEE98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86161" y="2169166"/>
              <a:ext cx="2063186" cy="2723496"/>
            </a:xfrm>
            <a:prstGeom prst="rect">
              <a:avLst/>
            </a:prstGeom>
            <a:ln>
              <a:solidFill>
                <a:schemeClr val="tx1">
                  <a:lumMod val="50000"/>
                  <a:lumOff val="50000"/>
                </a:schemeClr>
              </a:solidFill>
            </a:ln>
          </p:spPr>
        </p:pic>
        <p:sp>
          <p:nvSpPr>
            <p:cNvPr id="13" name="TextBox 12">
              <a:extLst>
                <a:ext uri="{FF2B5EF4-FFF2-40B4-BE49-F238E27FC236}">
                  <a16:creationId xmlns:a16="http://schemas.microsoft.com/office/drawing/2014/main" id="{658A7AC6-74B4-4AD7-9079-59645A5EC04F}"/>
                </a:ext>
              </a:extLst>
            </p:cNvPr>
            <p:cNvSpPr txBox="1"/>
            <p:nvPr/>
          </p:nvSpPr>
          <p:spPr>
            <a:xfrm>
              <a:off x="8867461" y="1742219"/>
              <a:ext cx="3399183" cy="906479"/>
            </a:xfrm>
            <a:prstGeom prst="rect">
              <a:avLst/>
            </a:prstGeom>
            <a:noFill/>
          </p:spPr>
          <p:txBody>
            <a:bodyPr wrap="square" rtlCol="0">
              <a:spAutoFit/>
            </a:bodyPr>
            <a:lstStyle/>
            <a:p>
              <a:pPr defTabSz="685800" fontAlgn="auto">
                <a:spcBef>
                  <a:spcPts val="0"/>
                </a:spcBef>
                <a:spcAft>
                  <a:spcPts val="0"/>
                </a:spcAft>
                <a:defRPr/>
              </a:pPr>
              <a:r>
                <a:rPr lang="en-US" b="1" spc="-113">
                  <a:solidFill>
                    <a:prstClr val="black"/>
                  </a:solidFill>
                  <a:latin typeface="Arial" panose="020B0604020202020204" pitchFamily="34" charset="0"/>
                  <a:ea typeface="+mn-ea"/>
                  <a:cs typeface="Arial" panose="020B0604020202020204" pitchFamily="34" charset="0"/>
                </a:rPr>
                <a:t>Cancer Cell </a:t>
              </a:r>
              <a:r>
                <a:rPr lang="en-US" sz="1500" spc="-113">
                  <a:solidFill>
                    <a:prstClr val="black"/>
                  </a:solidFill>
                  <a:latin typeface="Arial" panose="020B0604020202020204" pitchFamily="34" charset="0"/>
                  <a:ea typeface="+mn-ea"/>
                  <a:cs typeface="Arial" panose="020B0604020202020204" pitchFamily="34" charset="0"/>
                </a:rPr>
                <a:t>July 12, 2021</a:t>
              </a:r>
            </a:p>
            <a:p>
              <a:pPr defTabSz="685800" fontAlgn="auto">
                <a:spcBef>
                  <a:spcPts val="0"/>
                </a:spcBef>
                <a:spcAft>
                  <a:spcPts val="0"/>
                </a:spcAft>
                <a:defRPr/>
              </a:pPr>
              <a:r>
                <a:rPr lang="en-US" sz="2100" b="1" spc="-113">
                  <a:solidFill>
                    <a:prstClr val="black"/>
                  </a:solidFill>
                  <a:latin typeface="Arial" panose="020B0604020202020204" pitchFamily="34" charset="0"/>
                  <a:ea typeface="+mn-ea"/>
                  <a:cs typeface="Arial" panose="020B0604020202020204" pitchFamily="34" charset="0"/>
                </a:rPr>
                <a:t>Progress and Potential: The Cancer Moonshot</a:t>
              </a:r>
            </a:p>
          </p:txBody>
        </p:sp>
        <p:sp>
          <p:nvSpPr>
            <p:cNvPr id="16" name="TextBox 15">
              <a:extLst>
                <a:ext uri="{FF2B5EF4-FFF2-40B4-BE49-F238E27FC236}">
                  <a16:creationId xmlns:a16="http://schemas.microsoft.com/office/drawing/2014/main" id="{369F01B6-300E-49BF-889E-70A6F084DA37}"/>
                </a:ext>
              </a:extLst>
            </p:cNvPr>
            <p:cNvSpPr txBox="1"/>
            <p:nvPr/>
          </p:nvSpPr>
          <p:spPr>
            <a:xfrm>
              <a:off x="8867461" y="3496545"/>
              <a:ext cx="3286830" cy="494443"/>
            </a:xfrm>
            <a:prstGeom prst="rect">
              <a:avLst/>
            </a:prstGeom>
            <a:noFill/>
          </p:spPr>
          <p:txBody>
            <a:bodyPr wrap="square">
              <a:spAutoFit/>
            </a:bodyPr>
            <a:lstStyle/>
            <a:p>
              <a:pPr defTabSz="685800" fontAlgn="auto">
                <a:spcBef>
                  <a:spcPts val="0"/>
                </a:spcBef>
                <a:spcAft>
                  <a:spcPts val="0"/>
                </a:spcAft>
                <a:defRPr/>
              </a:pPr>
              <a:r>
                <a:rPr lang="en-US" sz="1500" dirty="0">
                  <a:solidFill>
                    <a:prstClr val="black"/>
                  </a:solidFill>
                  <a:latin typeface="Arial" panose="020B0604020202020204" pitchFamily="34" charset="0"/>
                  <a:ea typeface="+mn-ea"/>
                  <a:cs typeface="Arial" panose="020B0604020202020204" pitchFamily="34" charset="0"/>
                </a:rPr>
                <a:t>Norman E. Sharpless </a:t>
              </a:r>
            </a:p>
            <a:p>
              <a:pPr defTabSz="685800" fontAlgn="auto">
                <a:spcBef>
                  <a:spcPts val="0"/>
                </a:spcBef>
                <a:spcAft>
                  <a:spcPts val="0"/>
                </a:spcAft>
                <a:defRPr/>
              </a:pPr>
              <a:r>
                <a:rPr lang="en-US" sz="1500" dirty="0">
                  <a:solidFill>
                    <a:prstClr val="black"/>
                  </a:solidFill>
                  <a:latin typeface="Arial" panose="020B0604020202020204" pitchFamily="34" charset="0"/>
                  <a:ea typeface="+mn-ea"/>
                  <a:cs typeface="Arial" panose="020B0604020202020204" pitchFamily="34" charset="0"/>
                </a:rPr>
                <a:t>Dinah S. Singer </a:t>
              </a:r>
            </a:p>
          </p:txBody>
        </p:sp>
      </p:grpSp>
    </p:spTree>
    <p:extLst>
      <p:ext uri="{BB962C8B-B14F-4D97-AF65-F5344CB8AC3E}">
        <p14:creationId xmlns:p14="http://schemas.microsoft.com/office/powerpoint/2010/main" val="1920755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0878E95-FB5A-6C40-88A8-812CA8E890AC}"/>
              </a:ext>
            </a:extLst>
          </p:cNvPr>
          <p:cNvSpPr>
            <a:spLocks noGrp="1"/>
          </p:cNvSpPr>
          <p:nvPr>
            <p:ph sz="quarter" idx="4294967295"/>
          </p:nvPr>
        </p:nvSpPr>
        <p:spPr>
          <a:xfrm>
            <a:off x="4820051" y="1236161"/>
            <a:ext cx="3582591" cy="1647771"/>
          </a:xfrm>
        </p:spPr>
        <p:txBody>
          <a:bodyPr/>
          <a:lstStyle/>
          <a:p>
            <a:pPr>
              <a:spcAft>
                <a:spcPct val="0"/>
              </a:spcAft>
            </a:pPr>
            <a:r>
              <a:rPr lang="en-US" dirty="0">
                <a:solidFill>
                  <a:schemeClr val="tx1"/>
                </a:solidFill>
              </a:rPr>
              <a:t>More Moonshot supported publications are of high citation impact compared to other NCI supported research</a:t>
            </a:r>
          </a:p>
          <a:p>
            <a:pPr>
              <a:spcAft>
                <a:spcPct val="0"/>
              </a:spcAft>
            </a:pPr>
            <a:endParaRPr lang="en-US" dirty="0">
              <a:solidFill>
                <a:schemeClr val="tx1"/>
              </a:solidFill>
              <a:latin typeface="Calibri" charset="0"/>
            </a:endParaRPr>
          </a:p>
        </p:txBody>
      </p:sp>
      <p:pic>
        <p:nvPicPr>
          <p:cNvPr id="4" name="Picture 3">
            <a:extLst>
              <a:ext uri="{FF2B5EF4-FFF2-40B4-BE49-F238E27FC236}">
                <a16:creationId xmlns:a16="http://schemas.microsoft.com/office/drawing/2014/main" id="{5DEA73FA-9DDA-D045-A7BB-3BCB24EBEF6B}"/>
              </a:ext>
            </a:extLst>
          </p:cNvPr>
          <p:cNvPicPr>
            <a:picLocks noChangeAspect="1"/>
          </p:cNvPicPr>
          <p:nvPr/>
        </p:nvPicPr>
        <p:blipFill>
          <a:blip r:embed="rId3"/>
          <a:stretch>
            <a:fillRect/>
          </a:stretch>
        </p:blipFill>
        <p:spPr>
          <a:xfrm>
            <a:off x="928153" y="967731"/>
            <a:ext cx="3565916" cy="2970091"/>
          </a:xfrm>
          <a:prstGeom prst="rect">
            <a:avLst/>
          </a:prstGeom>
        </p:spPr>
      </p:pic>
      <p:sp>
        <p:nvSpPr>
          <p:cNvPr id="7" name="Rectangle 6">
            <a:extLst>
              <a:ext uri="{FF2B5EF4-FFF2-40B4-BE49-F238E27FC236}">
                <a16:creationId xmlns:a16="http://schemas.microsoft.com/office/drawing/2014/main" id="{6C586332-7C4E-C74B-8797-DD57C48A8989}"/>
              </a:ext>
            </a:extLst>
          </p:cNvPr>
          <p:cNvSpPr/>
          <p:nvPr/>
        </p:nvSpPr>
        <p:spPr>
          <a:xfrm>
            <a:off x="4969343" y="3591715"/>
            <a:ext cx="3348226" cy="1281095"/>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lIns="79490" tIns="39746" rIns="79490" bIns="39746" rtlCol="0" anchor="t"/>
          <a:lstStyle/>
          <a:p>
            <a:pPr defTabSz="397442">
              <a:defRPr/>
            </a:pPr>
            <a:r>
              <a:rPr lang="en-US" sz="869" b="1" dirty="0">
                <a:solidFill>
                  <a:srgbClr val="606060"/>
                </a:solidFill>
                <a:latin typeface="Arial"/>
              </a:rPr>
              <a:t>Data Source: </a:t>
            </a:r>
            <a:r>
              <a:rPr lang="en-US" sz="869" dirty="0">
                <a:solidFill>
                  <a:srgbClr val="606060"/>
                </a:solidFill>
                <a:latin typeface="Arial"/>
              </a:rPr>
              <a:t>Dimensions for NIH, data extracted on 12/14/2020 for publications between 2017 and 2020. </a:t>
            </a:r>
          </a:p>
          <a:p>
            <a:pPr defTabSz="397442">
              <a:defRPr/>
            </a:pPr>
            <a:r>
              <a:rPr lang="en-US" sz="869" b="1" dirty="0">
                <a:solidFill>
                  <a:srgbClr val="606060"/>
                </a:solidFill>
                <a:latin typeface="Arial"/>
              </a:rPr>
              <a:t>NCI comparison group:</a:t>
            </a:r>
            <a:r>
              <a:rPr lang="en-US" sz="869" dirty="0">
                <a:solidFill>
                  <a:srgbClr val="606060"/>
                </a:solidFill>
                <a:latin typeface="Arial"/>
              </a:rPr>
              <a:t> Includes publications from 2017 - 2020 that acknowledge NCI funding from a subset of activity codes used in the Moonshot: P01, P50, R00, R01, R21, R33, U01, U19, U24, U2C, U54, UG3, UH3, UM1, and Zs. </a:t>
            </a:r>
          </a:p>
          <a:p>
            <a:pPr defTabSz="397442">
              <a:defRPr/>
            </a:pPr>
            <a:r>
              <a:rPr lang="en-US" sz="869" b="1" dirty="0">
                <a:solidFill>
                  <a:srgbClr val="606060"/>
                </a:solidFill>
                <a:latin typeface="Arial"/>
              </a:rPr>
              <a:t>Bibliometric percentile: </a:t>
            </a:r>
            <a:r>
              <a:rPr lang="en-US" sz="869" dirty="0">
                <a:solidFill>
                  <a:srgbClr val="606060"/>
                </a:solidFill>
                <a:latin typeface="Arial"/>
              </a:rPr>
              <a:t>Percentile rank within the PubMed publication set by descending order of total citations, taking into account publication type, RCDC category, and year. </a:t>
            </a:r>
          </a:p>
          <a:p>
            <a:pPr defTabSz="397442">
              <a:defRPr/>
            </a:pPr>
            <a:endParaRPr lang="en-US" sz="1043" dirty="0">
              <a:solidFill>
                <a:srgbClr val="606060"/>
              </a:solidFill>
              <a:latin typeface="Arial"/>
            </a:endParaRPr>
          </a:p>
        </p:txBody>
      </p:sp>
      <p:sp>
        <p:nvSpPr>
          <p:cNvPr id="3" name="TextBox 2">
            <a:extLst>
              <a:ext uri="{FF2B5EF4-FFF2-40B4-BE49-F238E27FC236}">
                <a16:creationId xmlns:a16="http://schemas.microsoft.com/office/drawing/2014/main" id="{D87AFC09-FF45-4D74-B927-9CEF4B6D44DA}"/>
              </a:ext>
            </a:extLst>
          </p:cNvPr>
          <p:cNvSpPr txBox="1"/>
          <p:nvPr/>
        </p:nvSpPr>
        <p:spPr>
          <a:xfrm>
            <a:off x="597478" y="4845211"/>
            <a:ext cx="1962397" cy="252826"/>
          </a:xfrm>
          <a:prstGeom prst="rect">
            <a:avLst/>
          </a:prstGeom>
          <a:noFill/>
        </p:spPr>
        <p:txBody>
          <a:bodyPr wrap="none" rtlCol="0">
            <a:spAutoFit/>
          </a:bodyPr>
          <a:lstStyle/>
          <a:p>
            <a:r>
              <a:rPr lang="en-US" sz="1043" i="1" dirty="0">
                <a:solidFill>
                  <a:schemeClr val="tx1">
                    <a:lumMod val="50000"/>
                    <a:lumOff val="50000"/>
                  </a:schemeClr>
                </a:solidFill>
              </a:rPr>
              <a:t>NCI Center for Research Strategy</a:t>
            </a:r>
          </a:p>
        </p:txBody>
      </p:sp>
      <p:sp>
        <p:nvSpPr>
          <p:cNvPr id="5" name="Rectangle 4">
            <a:extLst>
              <a:ext uri="{FF2B5EF4-FFF2-40B4-BE49-F238E27FC236}">
                <a16:creationId xmlns:a16="http://schemas.microsoft.com/office/drawing/2014/main" id="{9735FD7A-F7BA-49AF-87F5-07D173E6AD04}"/>
              </a:ext>
            </a:extLst>
          </p:cNvPr>
          <p:cNvSpPr/>
          <p:nvPr/>
        </p:nvSpPr>
        <p:spPr>
          <a:xfrm>
            <a:off x="1637848" y="246278"/>
            <a:ext cx="5712441" cy="466923"/>
          </a:xfrm>
          <a:prstGeom prst="rect">
            <a:avLst/>
          </a:prstGeom>
        </p:spPr>
        <p:txBody>
          <a:bodyPr wrap="square">
            <a:spAutoFit/>
          </a:bodyPr>
          <a:lstStyle/>
          <a:p>
            <a:r>
              <a:rPr lang="en-US" sz="2434" b="1" spc="-131" dirty="0">
                <a:solidFill>
                  <a:srgbClr val="123E57"/>
                </a:solidFill>
                <a:latin typeface="Arial" panose="020B0604020202020204" pitchFamily="34" charset="0"/>
                <a:cs typeface="Arial" panose="020B0604020202020204" pitchFamily="34" charset="0"/>
              </a:rPr>
              <a:t>Moonshot Publications Are High Impact</a:t>
            </a:r>
          </a:p>
        </p:txBody>
      </p:sp>
    </p:spTree>
    <p:extLst>
      <p:ext uri="{BB962C8B-B14F-4D97-AF65-F5344CB8AC3E}">
        <p14:creationId xmlns:p14="http://schemas.microsoft.com/office/powerpoint/2010/main" val="3700096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8298D1-20D4-26CB-C115-8003111CDF6D}"/>
              </a:ext>
            </a:extLst>
          </p:cNvPr>
          <p:cNvSpPr txBox="1"/>
          <p:nvPr/>
        </p:nvSpPr>
        <p:spPr>
          <a:xfrm>
            <a:off x="3967570" y="497067"/>
            <a:ext cx="4888367" cy="4224233"/>
          </a:xfrm>
          <a:prstGeom prst="rect">
            <a:avLst/>
          </a:prstGeom>
          <a:noFill/>
        </p:spPr>
        <p:txBody>
          <a:bodyPr wrap="square" rtlCol="0">
            <a:spAutoFit/>
          </a:bodyPr>
          <a:lstStyle/>
          <a:p>
            <a:pPr algn="ctr" defTabSz="685800" fontAlgn="auto">
              <a:spcBef>
                <a:spcPts val="0"/>
              </a:spcBef>
              <a:spcAft>
                <a:spcPts val="0"/>
              </a:spcAft>
              <a:defRPr/>
            </a:pPr>
            <a:r>
              <a:rPr lang="en-US" dirty="0">
                <a:solidFill>
                  <a:prstClr val="black"/>
                </a:solidFill>
                <a:latin typeface="Cambria" panose="02040503050406030204" pitchFamily="18" charset="0"/>
                <a:ea typeface="Cambria" panose="02040503050406030204" pitchFamily="18" charset="0"/>
                <a:cs typeface="Times New Roman" panose="02020603050405020304" pitchFamily="18" charset="0"/>
              </a:rPr>
              <a:t>President Biden has reignited the </a:t>
            </a:r>
          </a:p>
          <a:p>
            <a:pPr algn="ctr" defTabSz="685800" fontAlgn="auto">
              <a:spcBef>
                <a:spcPts val="0"/>
              </a:spcBef>
              <a:spcAft>
                <a:spcPts val="0"/>
              </a:spcAft>
              <a:defRPr/>
            </a:pPr>
            <a:r>
              <a:rPr lang="en-US" dirty="0">
                <a:solidFill>
                  <a:prstClr val="black"/>
                </a:solidFill>
                <a:latin typeface="Cambria" panose="02040503050406030204" pitchFamily="18" charset="0"/>
                <a:ea typeface="Cambria" panose="02040503050406030204" pitchFamily="18" charset="0"/>
                <a:cs typeface="Times New Roman" panose="02020603050405020304" pitchFamily="18" charset="0"/>
              </a:rPr>
              <a:t>Cancer Moonshot </a:t>
            </a:r>
          </a:p>
          <a:p>
            <a:pPr algn="ctr" defTabSz="685800" fontAlgn="auto">
              <a:spcBef>
                <a:spcPts val="0"/>
              </a:spcBef>
              <a:spcAft>
                <a:spcPts val="0"/>
              </a:spcAft>
              <a:defRPr/>
            </a:pPr>
            <a:r>
              <a:rPr lang="en-US" dirty="0">
                <a:solidFill>
                  <a:prstClr val="black"/>
                </a:solidFill>
                <a:latin typeface="Cambria" panose="02040503050406030204" pitchFamily="18" charset="0"/>
                <a:ea typeface="Cambria" panose="02040503050406030204" pitchFamily="18" charset="0"/>
                <a:cs typeface="Times New Roman" panose="02020603050405020304" pitchFamily="18" charset="0"/>
              </a:rPr>
              <a:t>and set a new national goal:</a:t>
            </a:r>
          </a:p>
          <a:p>
            <a:pPr algn="ctr" defTabSz="685800" fontAlgn="auto">
              <a:spcBef>
                <a:spcPts val="0"/>
              </a:spcBef>
              <a:spcAft>
                <a:spcPts val="0"/>
              </a:spcAft>
              <a:defRPr/>
            </a:pPr>
            <a:endParaRPr lang="en-US" sz="825"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defTabSz="685800" fontAlgn="auto">
              <a:spcBef>
                <a:spcPts val="0"/>
              </a:spcBef>
              <a:spcAft>
                <a:spcPts val="0"/>
              </a:spcAft>
              <a:defRPr/>
            </a:pPr>
            <a:r>
              <a:rPr lang="en-US" dirty="0">
                <a:solidFill>
                  <a:prstClr val="black"/>
                </a:solidFill>
                <a:latin typeface="Cambria" panose="02040503050406030204" pitchFamily="18" charset="0"/>
                <a:ea typeface="Cambria" panose="02040503050406030204" pitchFamily="18" charset="0"/>
                <a:cs typeface="Times New Roman" panose="02020603050405020304" pitchFamily="18" charset="0"/>
              </a:rPr>
              <a:t>If we work together, we can </a:t>
            </a:r>
          </a:p>
          <a:p>
            <a:pPr algn="ctr" defTabSz="685800" fontAlgn="auto">
              <a:spcBef>
                <a:spcPts val="0"/>
              </a:spcBef>
              <a:spcAft>
                <a:spcPts val="0"/>
              </a:spcAft>
              <a:defRPr/>
            </a:pPr>
            <a:r>
              <a:rPr lang="en-US" b="1" dirty="0">
                <a:solidFill>
                  <a:srgbClr val="003466"/>
                </a:solidFill>
                <a:latin typeface="Cambria" panose="02040503050406030204" pitchFamily="18" charset="0"/>
                <a:ea typeface="Cambria" panose="02040503050406030204" pitchFamily="18" charset="0"/>
                <a:cs typeface="Times New Roman" panose="02020603050405020304" pitchFamily="18" charset="0"/>
              </a:rPr>
              <a:t>cut the death rate from cancer by at least 50% over the next 25 years</a:t>
            </a:r>
            <a:r>
              <a:rPr lang="en-US" dirty="0">
                <a:solidFill>
                  <a:srgbClr val="003466"/>
                </a:solidFill>
                <a:latin typeface="Cambria" panose="02040503050406030204" pitchFamily="18" charset="0"/>
                <a:ea typeface="Cambria" panose="02040503050406030204" pitchFamily="18" charset="0"/>
                <a:cs typeface="Times New Roman" panose="02020603050405020304" pitchFamily="18" charset="0"/>
              </a:rPr>
              <a:t> </a:t>
            </a:r>
          </a:p>
          <a:p>
            <a:pPr algn="ctr" defTabSz="685800" fontAlgn="auto">
              <a:spcBef>
                <a:spcPts val="0"/>
              </a:spcBef>
              <a:spcAft>
                <a:spcPts val="0"/>
              </a:spcAft>
              <a:defRPr/>
            </a:pPr>
            <a:r>
              <a:rPr lang="en-US" dirty="0">
                <a:solidFill>
                  <a:prstClr val="black"/>
                </a:solidFill>
                <a:latin typeface="Cambria" panose="02040503050406030204" pitchFamily="18" charset="0"/>
                <a:ea typeface="Cambria" panose="02040503050406030204" pitchFamily="18" charset="0"/>
                <a:cs typeface="Times New Roman" panose="02020603050405020304" pitchFamily="18" charset="0"/>
              </a:rPr>
              <a:t>and improve the experience of people and their families living with and surviving cancer.</a:t>
            </a:r>
          </a:p>
          <a:p>
            <a:pPr defTabSz="685800" fontAlgn="auto">
              <a:spcBef>
                <a:spcPts val="0"/>
              </a:spcBef>
              <a:spcAft>
                <a:spcPts val="0"/>
              </a:spcAft>
              <a:defRPr/>
            </a:pPr>
            <a:endParaRPr lang="en-US" sz="825"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defTabSz="685800" fontAlgn="auto">
              <a:spcBef>
                <a:spcPts val="0"/>
              </a:spcBef>
              <a:spcAft>
                <a:spcPts val="0"/>
              </a:spcAft>
              <a:defRPr/>
            </a:pPr>
            <a:r>
              <a:rPr lang="en-US" dirty="0">
                <a:solidFill>
                  <a:prstClr val="black"/>
                </a:solidFill>
                <a:latin typeface="Cambria" panose="02040503050406030204" pitchFamily="18" charset="0"/>
                <a:ea typeface="Cambria" panose="02040503050406030204" pitchFamily="18" charset="0"/>
                <a:cs typeface="Times New Roman" panose="02020603050405020304" pitchFamily="18" charset="0"/>
              </a:rPr>
              <a:t>We can make real progress toward </a:t>
            </a:r>
          </a:p>
          <a:p>
            <a:pPr algn="ctr" defTabSz="685800" fontAlgn="auto">
              <a:spcBef>
                <a:spcPts val="0"/>
              </a:spcBef>
              <a:spcAft>
                <a:spcPts val="0"/>
              </a:spcAft>
              <a:defRPr/>
            </a:pPr>
            <a:r>
              <a:rPr lang="en-US" b="1" dirty="0">
                <a:solidFill>
                  <a:srgbClr val="003466"/>
                </a:solidFill>
                <a:latin typeface="Cambria" panose="02040503050406030204" pitchFamily="18" charset="0"/>
                <a:ea typeface="Cambria" panose="02040503050406030204" pitchFamily="18" charset="0"/>
                <a:cs typeface="Times New Roman" panose="02020603050405020304" pitchFamily="18" charset="0"/>
              </a:rPr>
              <a:t>ending cancer as we know it</a:t>
            </a:r>
            <a:r>
              <a:rPr lang="en-US" dirty="0">
                <a:solidFill>
                  <a:srgbClr val="003466"/>
                </a:solidFill>
                <a:latin typeface="Cambria" panose="02040503050406030204" pitchFamily="18" charset="0"/>
                <a:ea typeface="Cambria" panose="02040503050406030204" pitchFamily="18" charset="0"/>
                <a:cs typeface="Times New Roman" panose="02020603050405020304" pitchFamily="18" charset="0"/>
              </a:rPr>
              <a:t>.</a:t>
            </a:r>
          </a:p>
          <a:p>
            <a:pPr algn="ctr" defTabSz="685800" fontAlgn="auto">
              <a:spcBef>
                <a:spcPts val="0"/>
              </a:spcBef>
              <a:spcAft>
                <a:spcPts val="0"/>
              </a:spcAft>
              <a:defRPr/>
            </a:pPr>
            <a:endParaRPr lang="en-US" sz="2400" b="1" dirty="0">
              <a:solidFill>
                <a:srgbClr val="003466"/>
              </a:solidFill>
              <a:latin typeface="Cambria" panose="02040503050406030204" pitchFamily="18" charset="0"/>
              <a:ea typeface="Cambria" panose="02040503050406030204" pitchFamily="18" charset="0"/>
              <a:cs typeface="Times New Roman" panose="02020603050405020304" pitchFamily="18" charset="0"/>
            </a:endParaRPr>
          </a:p>
          <a:p>
            <a:pPr algn="ctr" defTabSz="685800" fontAlgn="auto">
              <a:spcBef>
                <a:spcPts val="0"/>
              </a:spcBef>
              <a:spcAft>
                <a:spcPts val="0"/>
              </a:spcAft>
              <a:defRPr/>
            </a:pPr>
            <a:r>
              <a:rPr lang="en-US" sz="2400" b="1" dirty="0">
                <a:solidFill>
                  <a:srgbClr val="003466"/>
                </a:solidFill>
                <a:latin typeface="Cambria" panose="02040503050406030204" pitchFamily="18" charset="0"/>
                <a:ea typeface="Cambria" panose="02040503050406030204" pitchFamily="18" charset="0"/>
                <a:cs typeface="Times New Roman" panose="02020603050405020304" pitchFamily="18" charset="0"/>
              </a:rPr>
              <a:t>It will take all of us doing our part.  Join us.</a:t>
            </a:r>
          </a:p>
        </p:txBody>
      </p:sp>
      <p:sp>
        <p:nvSpPr>
          <p:cNvPr id="6" name="TextBox 5">
            <a:extLst>
              <a:ext uri="{FF2B5EF4-FFF2-40B4-BE49-F238E27FC236}">
                <a16:creationId xmlns:a16="http://schemas.microsoft.com/office/drawing/2014/main" id="{E3CED880-157B-27BF-F937-22E911EC3D00}"/>
              </a:ext>
            </a:extLst>
          </p:cNvPr>
          <p:cNvSpPr txBox="1"/>
          <p:nvPr/>
        </p:nvSpPr>
        <p:spPr>
          <a:xfrm>
            <a:off x="5391200" y="4761811"/>
            <a:ext cx="3652788" cy="276999"/>
          </a:xfrm>
          <a:prstGeom prst="rect">
            <a:avLst/>
          </a:prstGeom>
          <a:noFill/>
        </p:spPr>
        <p:txBody>
          <a:bodyPr wrap="square">
            <a:spAutoFit/>
          </a:bodyPr>
          <a:lstStyle/>
          <a:p>
            <a:pPr marL="342900" lvl="1" defTabSz="685800" fontAlgn="auto">
              <a:spcBef>
                <a:spcPts val="0"/>
              </a:spcBef>
              <a:spcAft>
                <a:spcPts val="0"/>
              </a:spcAft>
              <a:defRPr/>
            </a:pPr>
            <a:r>
              <a:rPr lang="en-US" sz="1200" dirty="0">
                <a:solidFill>
                  <a:prstClr val="black"/>
                </a:solidFill>
                <a:latin typeface="Arial" panose="020B0604020202020204" pitchFamily="34" charset="0"/>
                <a:ea typeface="+mn-ea"/>
                <a:cs typeface="Arial" panose="020B0604020202020204" pitchFamily="34" charset="0"/>
              </a:rPr>
              <a:t>https://</a:t>
            </a:r>
            <a:r>
              <a:rPr lang="en-US" sz="1200" dirty="0" err="1">
                <a:solidFill>
                  <a:prstClr val="black"/>
                </a:solidFill>
                <a:latin typeface="Arial" panose="020B0604020202020204" pitchFamily="34" charset="0"/>
                <a:ea typeface="+mn-ea"/>
                <a:cs typeface="Arial" panose="020B0604020202020204" pitchFamily="34" charset="0"/>
              </a:rPr>
              <a:t>www.whitehouse.gov</a:t>
            </a:r>
            <a:r>
              <a:rPr lang="en-US" sz="1200" dirty="0">
                <a:solidFill>
                  <a:prstClr val="black"/>
                </a:solidFill>
                <a:latin typeface="Arial" panose="020B0604020202020204" pitchFamily="34" charset="0"/>
                <a:ea typeface="+mn-ea"/>
                <a:cs typeface="Arial" panose="020B0604020202020204" pitchFamily="34" charset="0"/>
              </a:rPr>
              <a:t>/</a:t>
            </a:r>
            <a:r>
              <a:rPr lang="en-US" sz="1200" dirty="0" err="1">
                <a:solidFill>
                  <a:prstClr val="black"/>
                </a:solidFill>
                <a:latin typeface="Arial" panose="020B0604020202020204" pitchFamily="34" charset="0"/>
                <a:ea typeface="+mn-ea"/>
                <a:cs typeface="Arial" panose="020B0604020202020204" pitchFamily="34" charset="0"/>
              </a:rPr>
              <a:t>cancermoonshot</a:t>
            </a:r>
            <a:r>
              <a:rPr lang="en-US" sz="1200" dirty="0">
                <a:solidFill>
                  <a:prstClr val="black"/>
                </a:solidFill>
                <a:latin typeface="Arial" panose="020B0604020202020204" pitchFamily="34" charset="0"/>
                <a:ea typeface="+mn-ea"/>
                <a:cs typeface="Arial" panose="020B0604020202020204" pitchFamily="34" charset="0"/>
              </a:rPr>
              <a:t>/</a:t>
            </a:r>
          </a:p>
        </p:txBody>
      </p:sp>
      <p:sp>
        <p:nvSpPr>
          <p:cNvPr id="11" name="Rectangle 10">
            <a:extLst>
              <a:ext uri="{FF2B5EF4-FFF2-40B4-BE49-F238E27FC236}">
                <a16:creationId xmlns:a16="http://schemas.microsoft.com/office/drawing/2014/main" id="{C0551FEA-ED6F-146E-4C17-BB8C020D139B}"/>
              </a:ext>
            </a:extLst>
          </p:cNvPr>
          <p:cNvSpPr/>
          <p:nvPr/>
        </p:nvSpPr>
        <p:spPr>
          <a:xfrm>
            <a:off x="-1" y="1326482"/>
            <a:ext cx="3652788" cy="206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FCA44D06-EBEA-E20B-8E12-FF508066256F}"/>
              </a:ext>
            </a:extLst>
          </p:cNvPr>
          <p:cNvSpPr/>
          <p:nvPr/>
        </p:nvSpPr>
        <p:spPr>
          <a:xfrm>
            <a:off x="0" y="0"/>
            <a:ext cx="3652788" cy="5143500"/>
          </a:xfrm>
          <a:prstGeom prst="rect">
            <a:avLst/>
          </a:prstGeom>
          <a:solidFill>
            <a:srgbClr val="153E80"/>
          </a:solidFill>
          <a:ln>
            <a:solidFill>
              <a:srgbClr val="153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F4F09E6E-B528-090D-08D4-2998456CD0B2}"/>
              </a:ext>
            </a:extLst>
          </p:cNvPr>
          <p:cNvSpPr/>
          <p:nvPr/>
        </p:nvSpPr>
        <p:spPr>
          <a:xfrm>
            <a:off x="0" y="1298520"/>
            <a:ext cx="3652788" cy="2064544"/>
          </a:xfrm>
          <a:prstGeom prst="rect">
            <a:avLst/>
          </a:prstGeom>
          <a:solidFill>
            <a:schemeClr val="bg1"/>
          </a:solidFill>
          <a:ln>
            <a:solidFill>
              <a:srgbClr val="153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17" name="Picture 16" descr="Logo, company name&#10;&#10;Description automatically generated">
            <a:extLst>
              <a:ext uri="{FF2B5EF4-FFF2-40B4-BE49-F238E27FC236}">
                <a16:creationId xmlns:a16="http://schemas.microsoft.com/office/drawing/2014/main" id="{F78E6B60-F169-AED8-00EE-BE0391D34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1" y="1678842"/>
            <a:ext cx="3319547" cy="1303897"/>
          </a:xfrm>
          <a:prstGeom prst="rect">
            <a:avLst/>
          </a:prstGeom>
        </p:spPr>
      </p:pic>
    </p:spTree>
    <p:extLst>
      <p:ext uri="{BB962C8B-B14F-4D97-AF65-F5344CB8AC3E}">
        <p14:creationId xmlns:p14="http://schemas.microsoft.com/office/powerpoint/2010/main" val="410659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D4C9-15F2-4A6B-90F1-65B070D17E81}"/>
              </a:ext>
            </a:extLst>
          </p:cNvPr>
          <p:cNvSpPr>
            <a:spLocks noGrp="1"/>
          </p:cNvSpPr>
          <p:nvPr>
            <p:ph type="title"/>
          </p:nvPr>
        </p:nvSpPr>
        <p:spPr>
          <a:xfrm>
            <a:off x="540493" y="290788"/>
            <a:ext cx="8063014" cy="583481"/>
          </a:xfrm>
        </p:spPr>
        <p:txBody>
          <a:bodyPr>
            <a:normAutofit/>
          </a:bodyPr>
          <a:lstStyle/>
          <a:p>
            <a:r>
              <a:rPr lang="en-US" sz="2800"/>
              <a:t>Accomplishing the New Cancer Moonshot Goals </a:t>
            </a:r>
          </a:p>
        </p:txBody>
      </p:sp>
      <p:sp>
        <p:nvSpPr>
          <p:cNvPr id="21" name="TextBox 20">
            <a:extLst>
              <a:ext uri="{FF2B5EF4-FFF2-40B4-BE49-F238E27FC236}">
                <a16:creationId xmlns:a16="http://schemas.microsoft.com/office/drawing/2014/main" id="{FF5FECB2-CAC8-46D1-A8B2-F0677DF07ECE}"/>
              </a:ext>
            </a:extLst>
          </p:cNvPr>
          <p:cNvSpPr txBox="1"/>
          <p:nvPr/>
        </p:nvSpPr>
        <p:spPr>
          <a:xfrm>
            <a:off x="1139135" y="2688997"/>
            <a:ext cx="3432865" cy="1708160"/>
          </a:xfrm>
          <a:prstGeom prst="rect">
            <a:avLst/>
          </a:prstGeom>
          <a:noFill/>
          <a:ln w="2857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A76C2"/>
                </a:solidFill>
                <a:effectLst/>
                <a:uLnTx/>
                <a:uFillTx/>
                <a:latin typeface="Arial Narrow" panose="020B0604020202020204" pitchFamily="34" charset="0"/>
                <a:ea typeface="ＭＳ Ｐゴシック" charset="0"/>
                <a:cs typeface="Arial Narrow" panose="020B0604020202020204" pitchFamily="34" charset="0"/>
              </a:rPr>
              <a:t>Expand clinical trials to speed evaluation of candidate interventions in diverse populations </a:t>
            </a:r>
            <a:r>
              <a:rPr kumimoji="0" lang="en-US" sz="2100" b="0" i="0" u="none" strike="noStrike" kern="1200" cap="none" spc="0" normalizeH="0" baseline="0" noProof="0">
                <a:ln>
                  <a:noFill/>
                </a:ln>
                <a:solidFill>
                  <a:srgbClr val="0A76C2"/>
                </a:solidFill>
                <a:effectLst/>
                <a:uLnTx/>
                <a:uFillTx/>
                <a:latin typeface="Arial Narrow" panose="020B0604020202020204" pitchFamily="34" charset="0"/>
                <a:ea typeface="ＭＳ Ｐゴシック" charset="0"/>
                <a:cs typeface="Arial Narrow" panose="020B0604020202020204" pitchFamily="34" charset="0"/>
              </a:rPr>
              <a:t>(racial, ethnic, geographic, comorbidities) </a:t>
            </a:r>
          </a:p>
        </p:txBody>
      </p:sp>
      <p:sp>
        <p:nvSpPr>
          <p:cNvPr id="12" name="TextBox 11">
            <a:extLst>
              <a:ext uri="{FF2B5EF4-FFF2-40B4-BE49-F238E27FC236}">
                <a16:creationId xmlns:a16="http://schemas.microsoft.com/office/drawing/2014/main" id="{CB73C677-6D1A-4F4C-ADF0-6DB107A87B2F}"/>
              </a:ext>
            </a:extLst>
          </p:cNvPr>
          <p:cNvSpPr txBox="1"/>
          <p:nvPr/>
        </p:nvSpPr>
        <p:spPr>
          <a:xfrm>
            <a:off x="1153264" y="1159786"/>
            <a:ext cx="3328930" cy="138499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B0F0"/>
                </a:solidFill>
                <a:effectLst/>
                <a:uLnTx/>
                <a:uFillTx/>
                <a:latin typeface="Arial Narrow" panose="020B0604020202020204" pitchFamily="34" charset="0"/>
                <a:ea typeface="ＭＳ Ｐゴシック" charset="0"/>
                <a:cs typeface="Arial Narrow" panose="020B0604020202020204" pitchFamily="34" charset="0"/>
              </a:rPr>
              <a:t>Invest in pipeline of new interventions</a:t>
            </a:r>
            <a:r>
              <a:rPr kumimoji="0" lang="en-US" sz="2100" b="0" i="0" u="none" strike="noStrike" kern="1200" cap="none" spc="0" normalizeH="0" baseline="0" noProof="0">
                <a:ln>
                  <a:noFill/>
                </a:ln>
                <a:solidFill>
                  <a:srgbClr val="00B0F0"/>
                </a:solidFill>
                <a:effectLst/>
                <a:uLnTx/>
                <a:uFillTx/>
                <a:latin typeface="Arial Narrow" panose="020B0604020202020204" pitchFamily="34" charset="0"/>
                <a:ea typeface="ＭＳ Ｐゴシック" charset="0"/>
                <a:cs typeface="Arial Narrow" panose="020B0604020202020204" pitchFamily="34" charset="0"/>
              </a:rPr>
              <a:t> (e.g., drugs)</a:t>
            </a:r>
            <a:r>
              <a:rPr kumimoji="0" lang="en-US" sz="2100" b="1" i="0" u="none" strike="noStrike" kern="1200" cap="none" spc="0" normalizeH="0" baseline="0" noProof="0">
                <a:ln>
                  <a:noFill/>
                </a:ln>
                <a:solidFill>
                  <a:srgbClr val="00B0F0"/>
                </a:solidFill>
                <a:effectLst/>
                <a:uLnTx/>
                <a:uFillTx/>
                <a:latin typeface="Arial Narrow" panose="020B0604020202020204" pitchFamily="34" charset="0"/>
                <a:ea typeface="ＭＳ Ｐゴシック" charset="0"/>
                <a:cs typeface="Arial Narrow" panose="020B0604020202020204" pitchFamily="34" charset="0"/>
              </a:rPr>
              <a:t> for cancer prevention, interception, and treatment</a:t>
            </a:r>
          </a:p>
        </p:txBody>
      </p:sp>
      <p:sp>
        <p:nvSpPr>
          <p:cNvPr id="7" name="TextBox 6">
            <a:extLst>
              <a:ext uri="{FF2B5EF4-FFF2-40B4-BE49-F238E27FC236}">
                <a16:creationId xmlns:a16="http://schemas.microsoft.com/office/drawing/2014/main" id="{D367EE05-529D-5063-8F93-7654BFA1A202}"/>
              </a:ext>
            </a:extLst>
          </p:cNvPr>
          <p:cNvSpPr txBox="1"/>
          <p:nvPr/>
        </p:nvSpPr>
        <p:spPr>
          <a:xfrm>
            <a:off x="5484334" y="1136416"/>
            <a:ext cx="3375010" cy="138499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296890"/>
                </a:solidFill>
                <a:effectLst/>
                <a:uLnTx/>
                <a:uFillTx/>
                <a:latin typeface="Arial Narrow" panose="020B0604020202020204" pitchFamily="34" charset="0"/>
                <a:ea typeface="ＭＳ Ｐゴシック" charset="0"/>
                <a:cs typeface="Arial Narrow" panose="020B0604020202020204" pitchFamily="34" charset="0"/>
              </a:rPr>
              <a:t>Increase implementation research to ensure equitable delivery of current and new standards of care</a:t>
            </a:r>
          </a:p>
        </p:txBody>
      </p:sp>
      <p:pic>
        <p:nvPicPr>
          <p:cNvPr id="13" name="Picture 12">
            <a:extLst>
              <a:ext uri="{FF2B5EF4-FFF2-40B4-BE49-F238E27FC236}">
                <a16:creationId xmlns:a16="http://schemas.microsoft.com/office/drawing/2014/main" id="{65030F6B-30DA-6762-AEC2-CFDC290048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6985" y="1325044"/>
            <a:ext cx="565954" cy="506471"/>
          </a:xfrm>
          <a:prstGeom prst="rect">
            <a:avLst/>
          </a:prstGeom>
          <a:ln>
            <a:noFill/>
          </a:ln>
        </p:spPr>
      </p:pic>
      <p:pic>
        <p:nvPicPr>
          <p:cNvPr id="6" name="Graphic 5" descr="Medicine outline">
            <a:extLst>
              <a:ext uri="{FF2B5EF4-FFF2-40B4-BE49-F238E27FC236}">
                <a16:creationId xmlns:a16="http://schemas.microsoft.com/office/drawing/2014/main" id="{8F22270B-42F8-A9BB-BE54-10B9D496987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9070" y="1576717"/>
            <a:ext cx="396757" cy="396757"/>
          </a:xfrm>
          <a:prstGeom prst="rect">
            <a:avLst/>
          </a:prstGeom>
        </p:spPr>
      </p:pic>
      <p:pic>
        <p:nvPicPr>
          <p:cNvPr id="15" name="Graphic 14" descr="Needle outline">
            <a:extLst>
              <a:ext uri="{FF2B5EF4-FFF2-40B4-BE49-F238E27FC236}">
                <a16:creationId xmlns:a16="http://schemas.microsoft.com/office/drawing/2014/main" id="{B5B49EE7-C805-2402-FBE3-589B82D873B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2106" y="1254972"/>
            <a:ext cx="565954" cy="565954"/>
          </a:xfrm>
          <a:prstGeom prst="rect">
            <a:avLst/>
          </a:prstGeom>
        </p:spPr>
      </p:pic>
      <p:pic>
        <p:nvPicPr>
          <p:cNvPr id="19" name="Graphic 18" descr="Doctor female outline">
            <a:extLst>
              <a:ext uri="{FF2B5EF4-FFF2-40B4-BE49-F238E27FC236}">
                <a16:creationId xmlns:a16="http://schemas.microsoft.com/office/drawing/2014/main" id="{C412F9B9-0671-C4BB-4042-8FD2B683B62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2182" y="2741230"/>
            <a:ext cx="685800" cy="685800"/>
          </a:xfrm>
          <a:prstGeom prst="rect">
            <a:avLst/>
          </a:prstGeom>
        </p:spPr>
      </p:pic>
      <p:sp>
        <p:nvSpPr>
          <p:cNvPr id="16" name="TextBox 15">
            <a:extLst>
              <a:ext uri="{FF2B5EF4-FFF2-40B4-BE49-F238E27FC236}">
                <a16:creationId xmlns:a16="http://schemas.microsoft.com/office/drawing/2014/main" id="{FE14FDB1-CE81-4555-A516-23182AD4DCAD}"/>
              </a:ext>
            </a:extLst>
          </p:cNvPr>
          <p:cNvSpPr txBox="1"/>
          <p:nvPr/>
        </p:nvSpPr>
        <p:spPr>
          <a:xfrm>
            <a:off x="5484334" y="2622090"/>
            <a:ext cx="3257841" cy="1384995"/>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a:ln>
                  <a:noFill/>
                </a:ln>
                <a:solidFill>
                  <a:srgbClr val="175DB1"/>
                </a:solidFill>
                <a:effectLst/>
                <a:uLnTx/>
                <a:uFillTx/>
                <a:latin typeface="Arial Narrow" panose="020B0604020202020204" pitchFamily="34" charset="0"/>
                <a:ea typeface="ＭＳ Ｐゴシック" charset="0"/>
                <a:cs typeface="Arial Narrow" panose="020B0604020202020204" pitchFamily="34" charset="0"/>
              </a:rPr>
              <a:t>Increase diversity of cancer research and care workforce to resemble the communities we serve</a:t>
            </a:r>
          </a:p>
        </p:txBody>
      </p:sp>
      <p:pic>
        <p:nvPicPr>
          <p:cNvPr id="4" name="Graphic 3" descr="Group of people outline">
            <a:extLst>
              <a:ext uri="{FF2B5EF4-FFF2-40B4-BE49-F238E27FC236}">
                <a16:creationId xmlns:a16="http://schemas.microsoft.com/office/drawing/2014/main" id="{4BEFFD37-0B0C-BD02-66B7-3AA422B27EA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14875" y="2774683"/>
            <a:ext cx="730177" cy="730177"/>
          </a:xfrm>
          <a:prstGeom prst="rect">
            <a:avLst/>
          </a:prstGeom>
        </p:spPr>
      </p:pic>
    </p:spTree>
    <p:extLst>
      <p:ext uri="{BB962C8B-B14F-4D97-AF65-F5344CB8AC3E}">
        <p14:creationId xmlns:p14="http://schemas.microsoft.com/office/powerpoint/2010/main" val="381432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75F-1139-4AA2-A619-0A1CF53A733D}"/>
              </a:ext>
            </a:extLst>
          </p:cNvPr>
          <p:cNvSpPr>
            <a:spLocks noGrp="1"/>
          </p:cNvSpPr>
          <p:nvPr>
            <p:ph type="title"/>
          </p:nvPr>
        </p:nvSpPr>
        <p:spPr>
          <a:xfrm>
            <a:off x="628650" y="181888"/>
            <a:ext cx="8515350" cy="994172"/>
          </a:xfrm>
        </p:spPr>
        <p:txBody>
          <a:bodyPr>
            <a:noAutofit/>
          </a:bodyPr>
          <a:lstStyle/>
          <a:p>
            <a:r>
              <a:rPr lang="en-US" sz="2550" dirty="0"/>
              <a:t>Cancer </a:t>
            </a:r>
            <a:r>
              <a:rPr lang="en-US" sz="2550" dirty="0" err="1"/>
              <a:t>Moonshot</a:t>
            </a:r>
            <a:r>
              <a:rPr lang="en-US" sz="2700" baseline="50000" dirty="0" err="1">
                <a:solidFill>
                  <a:prstClr val="black">
                    <a:lumMod val="85000"/>
                    <a:lumOff val="15000"/>
                  </a:prstClr>
                </a:solidFill>
              </a:rPr>
              <a:t>SM</a:t>
            </a:r>
            <a:r>
              <a:rPr lang="en-US" sz="2550" dirty="0"/>
              <a:t> Funding </a:t>
            </a:r>
            <a:br>
              <a:rPr lang="en-US" sz="2550" dirty="0"/>
            </a:br>
            <a:r>
              <a:rPr lang="en-US" sz="2550" b="0" dirty="0"/>
              <a:t>Authorized Under the 21</a:t>
            </a:r>
            <a:r>
              <a:rPr lang="en-US" sz="2550" b="0" baseline="30000" dirty="0"/>
              <a:t>st</a:t>
            </a:r>
            <a:r>
              <a:rPr lang="en-US" sz="2550" b="0" dirty="0"/>
              <a:t> Century Cures Act (dollars in millions)</a:t>
            </a:r>
            <a:endParaRPr lang="en-US" sz="1500" b="0" dirty="0"/>
          </a:p>
        </p:txBody>
      </p:sp>
      <p:pic>
        <p:nvPicPr>
          <p:cNvPr id="6" name="Picture 2">
            <a:extLst>
              <a:ext uri="{FF2B5EF4-FFF2-40B4-BE49-F238E27FC236}">
                <a16:creationId xmlns:a16="http://schemas.microsoft.com/office/drawing/2014/main" id="{210FDE01-3DB4-7B4A-839E-6174BCAF036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8515" t="9097" r="2621" b="10939"/>
          <a:stretch/>
        </p:blipFill>
        <p:spPr bwMode="auto">
          <a:xfrm>
            <a:off x="1514157" y="1344974"/>
            <a:ext cx="6401119" cy="33573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02D7D5B-81E1-FB4F-9677-79EA0F8855D7}"/>
              </a:ext>
            </a:extLst>
          </p:cNvPr>
          <p:cNvSpPr/>
          <p:nvPr/>
        </p:nvSpPr>
        <p:spPr>
          <a:xfrm>
            <a:off x="1357313" y="1176060"/>
            <a:ext cx="6401118" cy="35425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85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CI PPT Template 16x9 RED">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1264b41-7ec3-41ec-b175-263949d98eed" xsi:nil="true"/>
    <lcf76f155ced4ddcb4097134ff3c332f xmlns="4cabd837-baed-4340-9f09-59c3910dd019">
      <Terms xmlns="http://schemas.microsoft.com/office/infopath/2007/PartnerControls"/>
    </lcf76f155ced4ddcb4097134ff3c332f>
    <SharedWithUsers xmlns="41264b41-7ec3-41ec-b175-263949d98eed">
      <UserInfo>
        <DisplayName>White, Michelle (NIH/NCI) [E]</DisplayName>
        <AccountId>50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B7DBA19E39024999AB84B516BD6038" ma:contentTypeVersion="13" ma:contentTypeDescription="Create a new document." ma:contentTypeScope="" ma:versionID="9084fd16224498002e7ce69419e01ce2">
  <xsd:schema xmlns:xsd="http://www.w3.org/2001/XMLSchema" xmlns:xs="http://www.w3.org/2001/XMLSchema" xmlns:p="http://schemas.microsoft.com/office/2006/metadata/properties" xmlns:ns2="4cabd837-baed-4340-9f09-59c3910dd019" xmlns:ns3="41264b41-7ec3-41ec-b175-263949d98eed" targetNamespace="http://schemas.microsoft.com/office/2006/metadata/properties" ma:root="true" ma:fieldsID="a3706c2b5f506d848fbc0665271e177a" ns2:_="" ns3:_="">
    <xsd:import namespace="4cabd837-baed-4340-9f09-59c3910dd019"/>
    <xsd:import namespace="41264b41-7ec3-41ec-b175-263949d98ee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abd837-baed-4340-9f09-59c3910dd0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264b41-7ec3-41ec-b175-263949d98ee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c34c2b3-d0b5-42b5-ba70-ae10fb928e75}" ma:internalName="TaxCatchAll" ma:showField="CatchAllData" ma:web="41264b41-7ec3-41ec-b175-263949d98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CC0C9A-B5EF-44AE-B524-36DC812441CB}">
  <ds:schemaRefs>
    <ds:schemaRef ds:uri="4cabd837-baed-4340-9f09-59c3910dd019"/>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41264b41-7ec3-41ec-b175-263949d98ee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E272ABD-2E2F-4FC5-A860-3045B5697FD0}">
  <ds:schemaRefs>
    <ds:schemaRef ds:uri="41264b41-7ec3-41ec-b175-263949d98eed"/>
    <ds:schemaRef ds:uri="4cabd837-baed-4340-9f09-59c3910dd0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EBD738-FE2F-4781-93C1-4D1CF11C9D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2608</TotalTime>
  <Words>794</Words>
  <Application>Microsoft Office PowerPoint</Application>
  <PresentationFormat>On-screen Show (16:9)</PresentationFormat>
  <Paragraphs>113</Paragraphs>
  <Slides>12</Slides>
  <Notes>11</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12</vt:i4>
      </vt:variant>
    </vt:vector>
  </HeadingPairs>
  <TitlesOfParts>
    <vt:vector size="35" baseType="lpstr">
      <vt:lpstr>ＭＳ Ｐゴシック</vt:lpstr>
      <vt:lpstr>ＭＳ Ｐゴシック</vt:lpstr>
      <vt:lpstr>Arial</vt:lpstr>
      <vt:lpstr>Arial Black</vt:lpstr>
      <vt:lpstr>Arial Narrow</vt:lpstr>
      <vt:lpstr>Calibri</vt:lpstr>
      <vt:lpstr>Calibri Light</vt:lpstr>
      <vt:lpstr>Cambria</vt:lpstr>
      <vt:lpstr>DINCond-Bold</vt:lpstr>
      <vt:lpstr>Sapient Centro Slab</vt:lpstr>
      <vt:lpstr>SapientCentroSlab-Light</vt:lpstr>
      <vt:lpstr>SapientSansBold</vt:lpstr>
      <vt:lpstr>SapientSansRegular</vt:lpstr>
      <vt:lpstr>Segoe UI</vt:lpstr>
      <vt:lpstr>Symbol</vt:lpstr>
      <vt:lpstr>Times New Roman</vt:lpstr>
      <vt:lpstr>Wingdings</vt:lpstr>
      <vt:lpstr>NCI PPT Template 16x9 WHITE</vt:lpstr>
      <vt:lpstr>1_Office Theme</vt:lpstr>
      <vt:lpstr>NCI PPT Template 16x9 RED</vt:lpstr>
      <vt:lpstr>2_NCI PPT Template 16x9 BLUE</vt:lpstr>
      <vt:lpstr>3_Office Theme</vt:lpstr>
      <vt:lpstr>NCI PPT Template 16x9 BLUE</vt:lpstr>
      <vt:lpstr>The Cancer Moonshot</vt:lpstr>
      <vt:lpstr>Today’s Talk</vt:lpstr>
      <vt:lpstr>PowerPoint Presentation</vt:lpstr>
      <vt:lpstr>PowerPoint Presentation</vt:lpstr>
      <vt:lpstr>PowerPoint Presentation</vt:lpstr>
      <vt:lpstr>PowerPoint Presentation</vt:lpstr>
      <vt:lpstr>PowerPoint Presentation</vt:lpstr>
      <vt:lpstr>Accomplishing the New Cancer Moonshot Goals </vt:lpstr>
      <vt:lpstr>Cancer MoonshotSM Funding  Authorized Under the 21st Century Cures Act (dollars in millions)</vt:lpstr>
      <vt:lpstr>President’s NCI Budget for Fiscal Year 2024</vt:lpstr>
      <vt:lpstr>Cancer Moonshot Next Phase  Jumpstarting Three Programs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Campaign</dc:title>
  <dc:creator>Kellie Mullen</dc:creator>
  <cp:lastModifiedBy>Stephanie Tysor</cp:lastModifiedBy>
  <cp:revision>56</cp:revision>
  <dcterms:created xsi:type="dcterms:W3CDTF">2020-08-28T10:11:17Z</dcterms:created>
  <dcterms:modified xsi:type="dcterms:W3CDTF">2023-03-16T11:33:49Z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0x010100C8B7DBA19E39024999AB84B516BD6038</vt:lpwstr>
  </property>
  <property fmtid="{D5CDD505-2E9C-101B-9397-08002B2CF9AE}" pid="3" name="MediaServiceImageTags">
    <vt:lpwstr/>
  </property>
</Properties>
</file>