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3"/>
  </p:notesMasterIdLst>
  <p:sldIdLst>
    <p:sldId id="409" r:id="rId5"/>
    <p:sldId id="306" r:id="rId6"/>
    <p:sldId id="402" r:id="rId7"/>
    <p:sldId id="411" r:id="rId8"/>
    <p:sldId id="410" r:id="rId9"/>
    <p:sldId id="406" r:id="rId10"/>
    <p:sldId id="403" r:id="rId11"/>
    <p:sldId id="404" r:id="rId1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9B9"/>
    <a:srgbClr val="3283AA"/>
    <a:srgbClr val="9ECBE1"/>
    <a:srgbClr val="9ED6E1"/>
    <a:srgbClr val="9ADAF6"/>
    <a:srgbClr val="9ACFE7"/>
    <a:srgbClr val="9ACFD5"/>
    <a:srgbClr val="9AC6D5"/>
    <a:srgbClr val="8BC6D5"/>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5" autoAdjust="0"/>
    <p:restoredTop sz="94195" autoAdjust="0"/>
  </p:normalViewPr>
  <p:slideViewPr>
    <p:cSldViewPr snapToGrid="0" snapToObjects="1">
      <p:cViewPr varScale="1">
        <p:scale>
          <a:sx n="47" d="100"/>
          <a:sy n="47" d="100"/>
        </p:scale>
        <p:origin x="53" y="845"/>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90" d="100"/>
        <a:sy n="90"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F8F3527-BB28-884B-A511-C22C3DCF5453}" type="datetimeFigureOut">
              <a:rPr lang="en-US" smtClean="0"/>
              <a:t>3/15/2023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658" y="2942091"/>
            <a:ext cx="4212336" cy="4166616"/>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all"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6776769"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443182" y="5126730"/>
            <a:ext cx="6776769"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7486650" y="1720850"/>
            <a:ext cx="4705350" cy="3840163"/>
          </a:xfrm>
          <a:blipFill>
            <a:blip r:embed="rId7"/>
            <a:stretch>
              <a:fillRect/>
            </a:stretch>
          </a:blipFill>
        </p:spPr>
        <p:txBody>
          <a:bodyPr/>
          <a:lstStyle/>
          <a:p>
            <a:r>
              <a:rPr lang="en-US"/>
              <a:t>Click icon to add picture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all"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Footer Placeholder 3"/>
          <p:cNvSpPr>
            <a:spLocks noGrp="1"/>
          </p:cNvSpPr>
          <p:nvPr>
            <p:ph type="ftr" sz="quarter" idx="11"/>
          </p:nvPr>
        </p:nvSpPr>
        <p:spPr>
          <a:xfrm>
            <a:off x="411893" y="6467336"/>
            <a:ext cx="5223851" cy="311322"/>
          </a:xfrm>
        </p:spPr>
        <p:txBody>
          <a:bodyPr/>
          <a:lstStyle>
            <a:lvl1pPr algn="l">
              <a:defRPr>
                <a:solidFill>
                  <a:schemeClr val="tx1"/>
                </a:solidFill>
              </a:defRPr>
            </a:lvl1pPr>
          </a:lstStyle>
          <a:p>
            <a:r>
              <a:rPr lang="en-US"/>
              <a:t>All Hands, Nov. 17, 2020</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658" y="2942091"/>
            <a:ext cx="4212336" cy="4166616"/>
          </a:xfrm>
          <a:prstGeom prst="rect">
            <a:avLst/>
          </a:prstGeom>
        </p:spPr>
      </p:pic>
      <p:pic>
        <p:nvPicPr>
          <p:cNvPr id="11" name="Picture 10"/>
          <p:cNvPicPr>
            <a:picLocks noChangeAspect="1"/>
          </p:cNvPicPr>
          <p:nvPr userDrawn="1"/>
        </p:nvPicPr>
        <p:blipFill>
          <a:blip r:embed="rId3"/>
          <a:stretch>
            <a:fillRect/>
          </a:stretch>
        </p:blipFill>
        <p:spPr>
          <a:xfrm>
            <a:off x="0" y="0"/>
            <a:ext cx="12192000" cy="1282700"/>
          </a:xfrm>
          <a:prstGeom prst="rect">
            <a:avLst/>
          </a:prstGeom>
        </p:spPr>
      </p:pic>
      <p:sp>
        <p:nvSpPr>
          <p:cNvPr id="20" name="Picture Placeholder 19"/>
          <p:cNvSpPr>
            <a:spLocks noGrp="1"/>
          </p:cNvSpPr>
          <p:nvPr>
            <p:ph type="pic" sz="quarter" idx="18"/>
          </p:nvPr>
        </p:nvSpPr>
        <p:spPr>
          <a:xfrm>
            <a:off x="7486650" y="1720850"/>
            <a:ext cx="4705350" cy="3840163"/>
          </a:xfrm>
          <a:blipFill>
            <a:blip r:embed="rId4"/>
            <a:stretch>
              <a:fillRect/>
            </a:stretch>
          </a:blipFill>
        </p:spPr>
        <p:txBody>
          <a:bodyPr/>
          <a:lstStyle/>
          <a:p>
            <a:r>
              <a:rPr lang="en-US"/>
              <a:t>Click icon to add picture</a:t>
            </a:r>
          </a:p>
        </p:txBody>
      </p:sp>
      <p:sp>
        <p:nvSpPr>
          <p:cNvPr id="8" name="Text Placeholder 7"/>
          <p:cNvSpPr>
            <a:spLocks noGrp="1"/>
          </p:cNvSpPr>
          <p:nvPr>
            <p:ph type="body" sz="quarter" idx="12" hasCustomPrompt="1"/>
          </p:nvPr>
        </p:nvSpPr>
        <p:spPr>
          <a:xfrm>
            <a:off x="424849" y="5217805"/>
            <a:ext cx="4007384" cy="369887"/>
          </a:xfrm>
        </p:spPr>
        <p:txBody>
          <a:bodyPr>
            <a:noAutofit/>
          </a:bodyPr>
          <a:lstStyle>
            <a:lvl1pPr marL="0" indent="0">
              <a:buNone/>
              <a:defRPr sz="2200" baseline="0">
                <a:solidFill>
                  <a:schemeClr val="accent6"/>
                </a:solidFill>
              </a:defRPr>
            </a:lvl1pPr>
          </a:lstStyle>
          <a:p>
            <a:pPr lvl="0"/>
            <a:r>
              <a:rPr lang="en-US" dirty="0"/>
              <a:t>Name, Title</a:t>
            </a:r>
          </a:p>
        </p:txBody>
      </p:sp>
      <p:sp>
        <p:nvSpPr>
          <p:cNvPr id="5" name="Text Placeholder 4"/>
          <p:cNvSpPr>
            <a:spLocks noGrp="1"/>
          </p:cNvSpPr>
          <p:nvPr>
            <p:ph type="body" sz="quarter" idx="14"/>
          </p:nvPr>
        </p:nvSpPr>
        <p:spPr>
          <a:xfrm>
            <a:off x="424850" y="659732"/>
            <a:ext cx="11383433"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a:t>Edit Master text styles</a:t>
            </a:r>
          </a:p>
        </p:txBody>
      </p:sp>
      <p:sp>
        <p:nvSpPr>
          <p:cNvPr id="7" name="Text Placeholder 6"/>
          <p:cNvSpPr>
            <a:spLocks noGrp="1"/>
          </p:cNvSpPr>
          <p:nvPr>
            <p:ph type="body" sz="quarter" idx="15"/>
          </p:nvPr>
        </p:nvSpPr>
        <p:spPr>
          <a:xfrm>
            <a:off x="424849" y="1750850"/>
            <a:ext cx="64008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7"/>
          <p:cNvSpPr>
            <a:spLocks noGrp="1"/>
          </p:cNvSpPr>
          <p:nvPr>
            <p:ph type="body" sz="quarter" idx="16"/>
          </p:nvPr>
        </p:nvSpPr>
        <p:spPr>
          <a:xfrm>
            <a:off x="424850" y="5588001"/>
            <a:ext cx="3865033"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a:t>Edit Master text styles</a:t>
            </a:r>
          </a:p>
        </p:txBody>
      </p:sp>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3797898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Footer Placeholder 3"/>
          <p:cNvSpPr>
            <a:spLocks noGrp="1"/>
          </p:cNvSpPr>
          <p:nvPr>
            <p:ph type="ftr" sz="quarter" idx="11"/>
          </p:nvPr>
        </p:nvSpPr>
        <p:spPr>
          <a:xfrm>
            <a:off x="411893" y="6467336"/>
            <a:ext cx="5223851" cy="311322"/>
          </a:xfrm>
        </p:spPr>
        <p:txBody>
          <a:bodyPr/>
          <a:lstStyle>
            <a:lvl1pPr algn="l">
              <a:defRPr>
                <a:solidFill>
                  <a:schemeClr val="tx1"/>
                </a:solidFill>
              </a:defRPr>
            </a:lvl1pPr>
          </a:lstStyle>
          <a:p>
            <a:r>
              <a:rPr lang="en-US"/>
              <a:t>All Hands, Nov. 17, 2020</a:t>
            </a:r>
            <a:endParaRPr lang="en-US" dirty="0"/>
          </a:p>
        </p:txBody>
      </p:sp>
    </p:spTree>
    <p:extLst>
      <p:ext uri="{BB962C8B-B14F-4D97-AF65-F5344CB8AC3E}">
        <p14:creationId xmlns:p14="http://schemas.microsoft.com/office/powerpoint/2010/main" val="305461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838200" y="365126"/>
            <a:ext cx="10515600" cy="62341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838199" y="1289786"/>
            <a:ext cx="4953000" cy="4665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27ABB75E-06AA-224A-A063-5E6695F3B001}"/>
              </a:ext>
            </a:extLst>
          </p:cNvPr>
          <p:cNvSpPr>
            <a:spLocks noGrp="1"/>
          </p:cNvSpPr>
          <p:nvPr>
            <p:ph sz="half" idx="13"/>
          </p:nvPr>
        </p:nvSpPr>
        <p:spPr>
          <a:xfrm>
            <a:off x="6400801" y="1289786"/>
            <a:ext cx="4953000" cy="4665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90931573-8B22-D446-9D77-6F56FCB358BA}"/>
              </a:ext>
            </a:extLst>
          </p:cNvPr>
          <p:cNvCxnSpPr>
            <a:cxnSpLocks/>
          </p:cNvCxnSpPr>
          <p:nvPr userDrawn="1"/>
        </p:nvCxnSpPr>
        <p:spPr>
          <a:xfrm>
            <a:off x="838199" y="1160585"/>
            <a:ext cx="10515601"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DAC3EB-D54A-C44E-BF90-38EC2E5B976D}"/>
              </a:ext>
            </a:extLst>
          </p:cNvPr>
          <p:cNvCxnSpPr>
            <a:cxnSpLocks/>
          </p:cNvCxnSpPr>
          <p:nvPr userDrawn="1"/>
        </p:nvCxnSpPr>
        <p:spPr>
          <a:xfrm>
            <a:off x="838199" y="6154616"/>
            <a:ext cx="10515601"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7197D05F-C429-4A4B-997A-87F95C296AAE}"/>
              </a:ext>
            </a:extLst>
          </p:cNvPr>
          <p:cNvSpPr>
            <a:spLocks noGrp="1"/>
          </p:cNvSpPr>
          <p:nvPr>
            <p:ph type="ftr" sz="quarter" idx="3"/>
          </p:nvPr>
        </p:nvSpPr>
        <p:spPr>
          <a:xfrm>
            <a:off x="838200" y="6311899"/>
            <a:ext cx="3505200"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r>
              <a:rPr lang="en-US" dirty="0"/>
              <a:t>TJNAF Annual Laboratory Plan 6/10/2021</a:t>
            </a:r>
          </a:p>
        </p:txBody>
      </p:sp>
      <p:sp>
        <p:nvSpPr>
          <p:cNvPr id="12" name="Slide Number Placeholder 5">
            <a:extLst>
              <a:ext uri="{FF2B5EF4-FFF2-40B4-BE49-F238E27FC236}">
                <a16:creationId xmlns:a16="http://schemas.microsoft.com/office/drawing/2014/main" id="{4520590F-87CD-4266-827C-BF81F3D8ABB1}"/>
              </a:ext>
            </a:extLst>
          </p:cNvPr>
          <p:cNvSpPr>
            <a:spLocks noGrp="1"/>
          </p:cNvSpPr>
          <p:nvPr>
            <p:ph type="sldNum" sz="quarter" idx="4"/>
          </p:nvPr>
        </p:nvSpPr>
        <p:spPr>
          <a:xfrm>
            <a:off x="5666014" y="6311900"/>
            <a:ext cx="636815" cy="365125"/>
          </a:xfrm>
          <a:prstGeom prst="rect">
            <a:avLst/>
          </a:prstGeom>
        </p:spPr>
        <p:txBody>
          <a:bodyPr vert="horz" lIns="91440" tIns="45720" rIns="91440" bIns="45720" rtlCol="0" anchor="ctr"/>
          <a:lstStyle>
            <a:lvl1pPr algn="l">
              <a:defRPr sz="1000">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dirty="0"/>
          </a:p>
        </p:txBody>
      </p:sp>
    </p:spTree>
    <p:extLst>
      <p:ext uri="{BB962C8B-B14F-4D97-AF65-F5344CB8AC3E}">
        <p14:creationId xmlns:p14="http://schemas.microsoft.com/office/powerpoint/2010/main" val="1785671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D752535A-91A3-4B68-98F3-3D3C76D0D60C}"/>
              </a:ext>
            </a:extLst>
          </p:cNvPr>
          <p:cNvSpPr>
            <a:spLocks noGrp="1"/>
          </p:cNvSpPr>
          <p:nvPr>
            <p:ph type="ftr" sz="quarter" idx="3"/>
          </p:nvPr>
        </p:nvSpPr>
        <p:spPr>
          <a:xfrm>
            <a:off x="838200" y="6311899"/>
            <a:ext cx="3505200"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r>
              <a:rPr lang="en-US" dirty="0"/>
              <a:t>TJNAF Annual Laboratory Plan 6/10/2021</a:t>
            </a:r>
          </a:p>
        </p:txBody>
      </p:sp>
      <p:sp>
        <p:nvSpPr>
          <p:cNvPr id="3" name="Slide Number Placeholder 5">
            <a:extLst>
              <a:ext uri="{FF2B5EF4-FFF2-40B4-BE49-F238E27FC236}">
                <a16:creationId xmlns:a16="http://schemas.microsoft.com/office/drawing/2014/main" id="{10B3AB03-B91B-4D4D-847B-10F598DE1468}"/>
              </a:ext>
            </a:extLst>
          </p:cNvPr>
          <p:cNvSpPr>
            <a:spLocks noGrp="1"/>
          </p:cNvSpPr>
          <p:nvPr>
            <p:ph type="sldNum" sz="quarter" idx="4"/>
          </p:nvPr>
        </p:nvSpPr>
        <p:spPr>
          <a:xfrm>
            <a:off x="5666014" y="6311900"/>
            <a:ext cx="636815"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dirty="0"/>
          </a:p>
        </p:txBody>
      </p:sp>
    </p:spTree>
    <p:extLst>
      <p:ext uri="{BB962C8B-B14F-4D97-AF65-F5344CB8AC3E}">
        <p14:creationId xmlns:p14="http://schemas.microsoft.com/office/powerpoint/2010/main" val="3184102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50929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All Hands, Nov. 17, 2020</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88" r:id="rId4"/>
    <p:sldLayoutId id="2147483689" r:id="rId5"/>
    <p:sldLayoutId id="2147483691" r:id="rId6"/>
    <p:sldLayoutId id="2147483692" r:id="rId7"/>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image" Target="../media/image27.jp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tiff"/><Relationship Id="rId9" Type="http://schemas.openxmlformats.org/officeDocument/2006/relationships/image" Target="../media/image3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9EBBE3-AB69-294D-B9E5-E9C6E845B574}"/>
              </a:ext>
            </a:extLst>
          </p:cNvPr>
          <p:cNvPicPr>
            <a:picLocks noChangeAspect="1"/>
          </p:cNvPicPr>
          <p:nvPr/>
        </p:nvPicPr>
        <p:blipFill>
          <a:blip r:embed="rId2"/>
          <a:stretch>
            <a:fillRect/>
          </a:stretch>
        </p:blipFill>
        <p:spPr>
          <a:xfrm>
            <a:off x="4034941" y="3096142"/>
            <a:ext cx="2241504" cy="672451"/>
          </a:xfrm>
          <a:prstGeom prst="rect">
            <a:avLst/>
          </a:prstGeom>
        </p:spPr>
      </p:pic>
      <p:pic>
        <p:nvPicPr>
          <p:cNvPr id="4" name="Picture 3">
            <a:extLst>
              <a:ext uri="{FF2B5EF4-FFF2-40B4-BE49-F238E27FC236}">
                <a16:creationId xmlns:a16="http://schemas.microsoft.com/office/drawing/2014/main" id="{834F6405-4843-2B49-9A3F-E6F7DA663FC3}"/>
              </a:ext>
            </a:extLst>
          </p:cNvPr>
          <p:cNvPicPr>
            <a:picLocks noChangeAspect="1"/>
          </p:cNvPicPr>
          <p:nvPr/>
        </p:nvPicPr>
        <p:blipFill>
          <a:blip r:embed="rId3"/>
          <a:stretch>
            <a:fillRect/>
          </a:stretch>
        </p:blipFill>
        <p:spPr>
          <a:xfrm>
            <a:off x="1644307" y="3109483"/>
            <a:ext cx="2428537" cy="728561"/>
          </a:xfrm>
          <a:prstGeom prst="rect">
            <a:avLst/>
          </a:prstGeom>
        </p:spPr>
      </p:pic>
      <p:pic>
        <p:nvPicPr>
          <p:cNvPr id="7" name="Picture 6">
            <a:extLst>
              <a:ext uri="{FF2B5EF4-FFF2-40B4-BE49-F238E27FC236}">
                <a16:creationId xmlns:a16="http://schemas.microsoft.com/office/drawing/2014/main" id="{A32090A9-7B71-3E4D-AD0F-D647E40555A0}"/>
              </a:ext>
            </a:extLst>
          </p:cNvPr>
          <p:cNvPicPr>
            <a:picLocks noChangeAspect="1"/>
          </p:cNvPicPr>
          <p:nvPr/>
        </p:nvPicPr>
        <p:blipFill>
          <a:blip r:embed="rId4"/>
          <a:stretch>
            <a:fillRect/>
          </a:stretch>
        </p:blipFill>
        <p:spPr>
          <a:xfrm>
            <a:off x="8404677" y="3030631"/>
            <a:ext cx="2052265" cy="766179"/>
          </a:xfrm>
          <a:prstGeom prst="rect">
            <a:avLst/>
          </a:prstGeom>
        </p:spPr>
      </p:pic>
      <p:pic>
        <p:nvPicPr>
          <p:cNvPr id="6" name="Picture 5">
            <a:extLst>
              <a:ext uri="{FF2B5EF4-FFF2-40B4-BE49-F238E27FC236}">
                <a16:creationId xmlns:a16="http://schemas.microsoft.com/office/drawing/2014/main" id="{99EB58EB-546D-0F4D-BC19-C5193457011B}"/>
              </a:ext>
            </a:extLst>
          </p:cNvPr>
          <p:cNvPicPr>
            <a:picLocks noChangeAspect="1"/>
          </p:cNvPicPr>
          <p:nvPr/>
        </p:nvPicPr>
        <p:blipFill>
          <a:blip r:embed="rId5"/>
          <a:stretch>
            <a:fillRect/>
          </a:stretch>
        </p:blipFill>
        <p:spPr>
          <a:xfrm>
            <a:off x="6087803" y="3015838"/>
            <a:ext cx="2509185" cy="752755"/>
          </a:xfrm>
          <a:prstGeom prst="rect">
            <a:avLst/>
          </a:prstGeom>
        </p:spPr>
      </p:pic>
      <p:sp>
        <p:nvSpPr>
          <p:cNvPr id="8" name="TextBox 7">
            <a:extLst>
              <a:ext uri="{FF2B5EF4-FFF2-40B4-BE49-F238E27FC236}">
                <a16:creationId xmlns:a16="http://schemas.microsoft.com/office/drawing/2014/main" id="{9A186E29-7E78-5C44-AFA4-756C3FC1E26A}"/>
              </a:ext>
            </a:extLst>
          </p:cNvPr>
          <p:cNvSpPr txBox="1"/>
          <p:nvPr/>
        </p:nvSpPr>
        <p:spPr>
          <a:xfrm>
            <a:off x="7342395" y="3928702"/>
            <a:ext cx="3791259" cy="2585323"/>
          </a:xfrm>
          <a:prstGeom prst="rect">
            <a:avLst/>
          </a:prstGeom>
          <a:noFill/>
        </p:spPr>
        <p:txBody>
          <a:bodyPr wrap="square" rtlCol="0">
            <a:spAutoFit/>
          </a:bodyPr>
          <a:lstStyle/>
          <a:p>
            <a:r>
              <a:rPr lang="en-US" b="1" dirty="0"/>
              <a:t>Organizing Committee</a:t>
            </a:r>
          </a:p>
          <a:p>
            <a:r>
              <a:rPr lang="en-US" dirty="0" err="1">
                <a:solidFill>
                  <a:srgbClr val="000000"/>
                </a:solidFill>
                <a:latin typeface="Arial" panose="020B0604020202020204" pitchFamily="34" charset="0"/>
              </a:rPr>
              <a:t>Tatjana</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Atanasijevic</a:t>
            </a:r>
            <a:r>
              <a:rPr lang="en-US" dirty="0">
                <a:solidFill>
                  <a:srgbClr val="000000"/>
                </a:solidFill>
                <a:latin typeface="Arial" panose="020B0604020202020204" pitchFamily="34" charset="0"/>
              </a:rPr>
              <a:t> (NIBIB)</a:t>
            </a:r>
            <a:br>
              <a:rPr lang="en-US" dirty="0">
                <a:latin typeface="Arial" panose="020B0604020202020204" pitchFamily="34" charset="0"/>
              </a:rPr>
            </a:br>
            <a:r>
              <a:rPr lang="en-US" dirty="0">
                <a:solidFill>
                  <a:srgbClr val="000000"/>
                </a:solidFill>
                <a:latin typeface="Arial" panose="020B0604020202020204" pitchFamily="34" charset="0"/>
              </a:rPr>
              <a:t>Jeff </a:t>
            </a:r>
            <a:r>
              <a:rPr lang="en-US" dirty="0" err="1">
                <a:solidFill>
                  <a:srgbClr val="000000"/>
                </a:solidFill>
                <a:latin typeface="Arial" panose="020B0604020202020204" pitchFamily="34" charset="0"/>
              </a:rPr>
              <a:t>Buchsbaum</a:t>
            </a:r>
            <a:r>
              <a:rPr lang="en-US" dirty="0">
                <a:solidFill>
                  <a:srgbClr val="000000"/>
                </a:solidFill>
                <a:latin typeface="Arial" panose="020B0604020202020204" pitchFamily="34" charset="0"/>
              </a:rPr>
              <a:t> (NCI)</a:t>
            </a:r>
            <a:br>
              <a:rPr lang="en-US" dirty="0">
                <a:solidFill>
                  <a:srgbClr val="000000"/>
                </a:solidFill>
                <a:latin typeface="Arial" panose="020B0604020202020204" pitchFamily="34" charset="0"/>
              </a:rPr>
            </a:br>
            <a:r>
              <a:rPr lang="en-US" dirty="0">
                <a:solidFill>
                  <a:srgbClr val="000000"/>
                </a:solidFill>
                <a:latin typeface="Arial" panose="020B0604020202020204" pitchFamily="34" charset="0"/>
              </a:rPr>
              <a:t>Jacek </a:t>
            </a:r>
            <a:r>
              <a:rPr lang="en-US" dirty="0" err="1">
                <a:solidFill>
                  <a:srgbClr val="000000"/>
                </a:solidFill>
                <a:latin typeface="Arial" panose="020B0604020202020204" pitchFamily="34" charset="0"/>
              </a:rPr>
              <a:t>Capala</a:t>
            </a:r>
            <a:r>
              <a:rPr lang="en-US" dirty="0">
                <a:solidFill>
                  <a:srgbClr val="000000"/>
                </a:solidFill>
                <a:latin typeface="Arial" panose="020B0604020202020204" pitchFamily="34" charset="0"/>
              </a:rPr>
              <a:t> (NCI) </a:t>
            </a:r>
            <a:br>
              <a:rPr lang="en-US" dirty="0">
                <a:solidFill>
                  <a:srgbClr val="000000"/>
                </a:solidFill>
                <a:latin typeface="Arial" panose="020B0604020202020204" pitchFamily="34" charset="0"/>
              </a:rPr>
            </a:br>
            <a:r>
              <a:rPr lang="en-US" dirty="0">
                <a:solidFill>
                  <a:srgbClr val="000000"/>
                </a:solidFill>
                <a:latin typeface="Arial" panose="020B0604020202020204" pitchFamily="34" charset="0"/>
              </a:rPr>
              <a:t>Cynthia Keppel (DOE)</a:t>
            </a:r>
            <a:br>
              <a:rPr lang="en-US" dirty="0">
                <a:latin typeface="Arial" panose="020B0604020202020204" pitchFamily="34" charset="0"/>
              </a:rPr>
            </a:br>
            <a:r>
              <a:rPr lang="en-US" dirty="0" err="1">
                <a:solidFill>
                  <a:srgbClr val="000000"/>
                </a:solidFill>
                <a:latin typeface="Arial" panose="020B0604020202020204" pitchFamily="34" charset="0"/>
              </a:rPr>
              <a:t>Ceferino</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Obcemea</a:t>
            </a:r>
            <a:r>
              <a:rPr lang="en-US" dirty="0">
                <a:solidFill>
                  <a:srgbClr val="000000"/>
                </a:solidFill>
                <a:latin typeface="Arial" panose="020B0604020202020204" pitchFamily="34" charset="0"/>
              </a:rPr>
              <a:t> (NCI)</a:t>
            </a:r>
            <a:br>
              <a:rPr lang="en-US" dirty="0">
                <a:latin typeface="Arial" panose="020B0604020202020204" pitchFamily="34" charset="0"/>
              </a:rPr>
            </a:br>
            <a:r>
              <a:rPr lang="en-US" dirty="0">
                <a:solidFill>
                  <a:srgbClr val="000000"/>
                </a:solidFill>
                <a:latin typeface="Arial" panose="020B0604020202020204" pitchFamily="34" charset="0"/>
              </a:rPr>
              <a:t>Behrouz </a:t>
            </a:r>
            <a:r>
              <a:rPr lang="en-US" dirty="0" err="1">
                <a:solidFill>
                  <a:srgbClr val="000000"/>
                </a:solidFill>
                <a:latin typeface="Arial" panose="020B0604020202020204" pitchFamily="34" charset="0"/>
              </a:rPr>
              <a:t>Shabestari</a:t>
            </a:r>
            <a:r>
              <a:rPr lang="en-US" dirty="0">
                <a:solidFill>
                  <a:srgbClr val="000000"/>
                </a:solidFill>
                <a:latin typeface="Arial" panose="020B0604020202020204" pitchFamily="34" charset="0"/>
              </a:rPr>
              <a:t> (NIBIB)</a:t>
            </a:r>
            <a:br>
              <a:rPr lang="en-US" dirty="0">
                <a:latin typeface="Arial" panose="020B0604020202020204" pitchFamily="34" charset="0"/>
              </a:rPr>
            </a:br>
            <a:r>
              <a:rPr lang="en-US" dirty="0">
                <a:solidFill>
                  <a:srgbClr val="000000"/>
                </a:solidFill>
                <a:latin typeface="Arial" panose="020B0604020202020204" pitchFamily="34" charset="0"/>
              </a:rPr>
              <a:t>Drew </a:t>
            </a:r>
            <a:r>
              <a:rPr lang="en-US" dirty="0" err="1">
                <a:solidFill>
                  <a:srgbClr val="000000"/>
                </a:solidFill>
                <a:latin typeface="Arial" panose="020B0604020202020204" pitchFamily="34" charset="0"/>
              </a:rPr>
              <a:t>Weisenberger</a:t>
            </a:r>
            <a:r>
              <a:rPr lang="en-US" dirty="0">
                <a:solidFill>
                  <a:srgbClr val="000000"/>
                </a:solidFill>
                <a:latin typeface="Arial" panose="020B0604020202020204" pitchFamily="34" charset="0"/>
              </a:rPr>
              <a:t> (DOE)</a:t>
            </a:r>
            <a:endParaRPr lang="en-US" dirty="0"/>
          </a:p>
          <a:p>
            <a:endParaRPr lang="en-US" dirty="0"/>
          </a:p>
        </p:txBody>
      </p:sp>
      <p:sp>
        <p:nvSpPr>
          <p:cNvPr id="9" name="TextBox 8">
            <a:extLst>
              <a:ext uri="{FF2B5EF4-FFF2-40B4-BE49-F238E27FC236}">
                <a16:creationId xmlns:a16="http://schemas.microsoft.com/office/drawing/2014/main" id="{5BA2FD91-7E03-6C45-A333-61741A34CAAD}"/>
              </a:ext>
            </a:extLst>
          </p:cNvPr>
          <p:cNvSpPr txBox="1"/>
          <p:nvPr/>
        </p:nvSpPr>
        <p:spPr>
          <a:xfrm>
            <a:off x="1041311" y="4077442"/>
            <a:ext cx="5235134" cy="2862322"/>
          </a:xfrm>
          <a:prstGeom prst="rect">
            <a:avLst/>
          </a:prstGeom>
          <a:noFill/>
        </p:spPr>
        <p:txBody>
          <a:bodyPr wrap="square" rtlCol="0">
            <a:spAutoFit/>
          </a:bodyPr>
          <a:lstStyle/>
          <a:p>
            <a:r>
              <a:rPr lang="en-US" dirty="0"/>
              <a:t>The second workshop in this series brings together DOE scientists, NIH scientists and extramural staff and NIH grantees to identify opportunities for DOE and NIH (NIBIB and NCI) communities to collaborate on projects based on existing state-of-the-art DOE technologies. Multiple sessions focus on various topics in radiation detection, such as cameras and detectors, data acquisition and image reconstruction, and applications of AI.</a:t>
            </a:r>
            <a:br>
              <a:rPr lang="en-US" dirty="0"/>
            </a:br>
            <a:endParaRPr lang="en-US" dirty="0"/>
          </a:p>
        </p:txBody>
      </p:sp>
      <p:pic>
        <p:nvPicPr>
          <p:cNvPr id="2" name="Picture 1"/>
          <p:cNvPicPr>
            <a:picLocks noChangeAspect="1"/>
          </p:cNvPicPr>
          <p:nvPr/>
        </p:nvPicPr>
        <p:blipFill>
          <a:blip r:embed="rId6"/>
          <a:stretch>
            <a:fillRect/>
          </a:stretch>
        </p:blipFill>
        <p:spPr>
          <a:xfrm>
            <a:off x="714347" y="363135"/>
            <a:ext cx="11124196" cy="2358647"/>
          </a:xfrm>
          <a:prstGeom prst="rect">
            <a:avLst/>
          </a:prstGeom>
        </p:spPr>
      </p:pic>
    </p:spTree>
    <p:extLst>
      <p:ext uri="{BB962C8B-B14F-4D97-AF65-F5344CB8AC3E}">
        <p14:creationId xmlns:p14="http://schemas.microsoft.com/office/powerpoint/2010/main" val="3820719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Welcome</a:t>
            </a:r>
          </a:p>
        </p:txBody>
      </p:sp>
      <p:sp>
        <p:nvSpPr>
          <p:cNvPr id="6" name="Text Placeholder 5"/>
          <p:cNvSpPr>
            <a:spLocks noGrp="1"/>
          </p:cNvSpPr>
          <p:nvPr>
            <p:ph type="body" sz="quarter" idx="14"/>
          </p:nvPr>
        </p:nvSpPr>
        <p:spPr>
          <a:xfrm>
            <a:off x="443182" y="5171208"/>
            <a:ext cx="6776769" cy="873025"/>
          </a:xfrm>
        </p:spPr>
        <p:txBody>
          <a:bodyPr>
            <a:normAutofit/>
          </a:bodyPr>
          <a:lstStyle/>
          <a:p>
            <a:r>
              <a:rPr lang="en-US" dirty="0">
                <a:solidFill>
                  <a:schemeClr val="tx1"/>
                </a:solidFill>
              </a:rPr>
              <a:t>Stuart Henderson, Director</a:t>
            </a:r>
          </a:p>
          <a:p>
            <a:r>
              <a:rPr lang="en-US" dirty="0">
                <a:solidFill>
                  <a:schemeClr val="tx1"/>
                </a:solidFill>
              </a:rPr>
              <a:t>March 16, 2023</a:t>
            </a:r>
          </a:p>
        </p:txBody>
      </p:sp>
      <p:pic>
        <p:nvPicPr>
          <p:cNvPr id="5" name="Picture 4"/>
          <p:cNvPicPr>
            <a:picLocks noChangeAspect="1"/>
          </p:cNvPicPr>
          <p:nvPr/>
        </p:nvPicPr>
        <p:blipFill>
          <a:blip r:embed="rId2"/>
          <a:stretch>
            <a:fillRect/>
          </a:stretch>
        </p:blipFill>
        <p:spPr>
          <a:xfrm>
            <a:off x="443182" y="1444169"/>
            <a:ext cx="11175179" cy="2369457"/>
          </a:xfrm>
          <a:prstGeom prst="rect">
            <a:avLst/>
          </a:prstGeom>
        </p:spPr>
      </p:pic>
    </p:spTree>
    <p:extLst>
      <p:ext uri="{BB962C8B-B14F-4D97-AF65-F5344CB8AC3E}">
        <p14:creationId xmlns:p14="http://schemas.microsoft.com/office/powerpoint/2010/main" val="1367059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The Thomas Jefferson National Accelerator Facility</a:t>
            </a:r>
          </a:p>
        </p:txBody>
      </p:sp>
      <p:sp>
        <p:nvSpPr>
          <p:cNvPr id="3" name="Content Placeholder 2"/>
          <p:cNvSpPr>
            <a:spLocks noGrp="1"/>
          </p:cNvSpPr>
          <p:nvPr>
            <p:ph idx="1"/>
          </p:nvPr>
        </p:nvSpPr>
        <p:spPr>
          <a:xfrm>
            <a:off x="411892" y="1019843"/>
            <a:ext cx="4697989" cy="5381694"/>
          </a:xfrm>
        </p:spPr>
        <p:txBody>
          <a:bodyPr/>
          <a:lstStyle/>
          <a:p>
            <a:r>
              <a:rPr lang="en-US" dirty="0"/>
              <a:t>Department of Energy National Lab focused on fundamental Nuclear Physics</a:t>
            </a:r>
          </a:p>
          <a:p>
            <a:r>
              <a:rPr lang="en-US" dirty="0"/>
              <a:t>World’s most powerful and precise electron microscope to study the fundamental constituents of protons, neutrons and nuclei</a:t>
            </a:r>
          </a:p>
          <a:p>
            <a:r>
              <a:rPr lang="en-US" dirty="0"/>
              <a:t>Leaders in development of detector and accelerator technology, and computation for nuclear physics</a:t>
            </a:r>
          </a:p>
          <a:p>
            <a:r>
              <a:rPr lang="en-US" dirty="0"/>
              <a:t>Three decade history of deploying nuclear physics technology to applications in health and medicine working with medical researchers</a:t>
            </a:r>
          </a:p>
        </p:txBody>
      </p:sp>
      <p:sp>
        <p:nvSpPr>
          <p:cNvPr id="4" name="Slide Number Placeholder 3"/>
          <p:cNvSpPr>
            <a:spLocks noGrp="1"/>
          </p:cNvSpPr>
          <p:nvPr>
            <p:ph type="sldNum" sz="quarter" idx="12"/>
          </p:nvPr>
        </p:nvSpPr>
        <p:spPr/>
        <p:txBody>
          <a:bodyPr/>
          <a:lstStyle/>
          <a:p>
            <a:fld id="{07E1C93C-5050-FC42-8F10-D22D4F119D13}" type="slidenum">
              <a:rPr lang="en-US" smtClean="0"/>
              <a:pPr/>
              <a:t>3</a:t>
            </a:fld>
            <a:endParaRPr lang="en-US" dirty="0"/>
          </a:p>
        </p:txBody>
      </p:sp>
      <p:sp>
        <p:nvSpPr>
          <p:cNvPr id="5" name="Footer Placeholder 4"/>
          <p:cNvSpPr>
            <a:spLocks noGrp="1"/>
          </p:cNvSpPr>
          <p:nvPr>
            <p:ph type="ftr" sz="quarter" idx="11"/>
          </p:nvPr>
        </p:nvSpPr>
        <p:spPr/>
        <p:txBody>
          <a:bodyPr/>
          <a:lstStyle/>
          <a:p>
            <a:r>
              <a:rPr lang="en-US" dirty="0"/>
              <a:t>S. Henderson – Joint DOE/NIH Workshop March 16, 2023</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2655" b="11928"/>
          <a:stretch/>
        </p:blipFill>
        <p:spPr>
          <a:xfrm>
            <a:off x="5446057" y="861582"/>
            <a:ext cx="6278311" cy="315614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46059" y="4017722"/>
            <a:ext cx="3039036" cy="2348345"/>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8213"/>
          <a:stretch/>
        </p:blipFill>
        <p:spPr>
          <a:xfrm>
            <a:off x="8485095" y="4017722"/>
            <a:ext cx="3239273" cy="2348345"/>
          </a:xfrm>
          <a:prstGeom prst="rect">
            <a:avLst/>
          </a:prstGeom>
        </p:spPr>
      </p:pic>
      <p:sp>
        <p:nvSpPr>
          <p:cNvPr id="6" name="AutoShape 2" descr="https://gbc-powerpoint.officeapps.live.com/pods/GetClipboardImage.ashx?Id=f47524fa-ccbc-4b65-ae96-e16fddc3c1c5&amp;DC=GB1&amp;pkey=74528e92-fab3-4b03-8a50-294a5e8d176a&amp;wdwaccluster=GB1"/>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21775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Jefferson Lab by the Numbers</a:t>
            </a:r>
          </a:p>
        </p:txBody>
      </p:sp>
      <p:pic>
        <p:nvPicPr>
          <p:cNvPr id="6" name="Content Placeholder 5"/>
          <p:cNvPicPr>
            <a:picLocks noGrp="1" noChangeAspect="1"/>
          </p:cNvPicPr>
          <p:nvPr>
            <p:ph idx="1"/>
          </p:nvPr>
        </p:nvPicPr>
        <p:blipFill>
          <a:blip r:embed="rId2"/>
          <a:stretch>
            <a:fillRect/>
          </a:stretch>
        </p:blipFill>
        <p:spPr>
          <a:xfrm>
            <a:off x="462713" y="966788"/>
            <a:ext cx="11184025" cy="5381625"/>
          </a:xfrm>
          <a:prstGeom prst="rect">
            <a:avLst/>
          </a:prstGeom>
        </p:spPr>
      </p:pic>
      <p:sp>
        <p:nvSpPr>
          <p:cNvPr id="4" name="Slide Number Placeholder 3"/>
          <p:cNvSpPr>
            <a:spLocks noGrp="1"/>
          </p:cNvSpPr>
          <p:nvPr>
            <p:ph type="sldNum" sz="quarter" idx="12"/>
          </p:nvPr>
        </p:nvSpPr>
        <p:spPr/>
        <p:txBody>
          <a:bodyPr/>
          <a:lstStyle/>
          <a:p>
            <a:fld id="{07E1C93C-5050-FC42-8F10-D22D4F119D13}" type="slidenum">
              <a:rPr lang="en-US" smtClean="0"/>
              <a:pPr/>
              <a:t>4</a:t>
            </a:fld>
            <a:endParaRPr lang="en-US" dirty="0"/>
          </a:p>
        </p:txBody>
      </p:sp>
      <p:sp>
        <p:nvSpPr>
          <p:cNvPr id="7" name="Footer Placeholder 4"/>
          <p:cNvSpPr>
            <a:spLocks noGrp="1"/>
          </p:cNvSpPr>
          <p:nvPr>
            <p:ph type="ftr" sz="quarter" idx="11"/>
          </p:nvPr>
        </p:nvSpPr>
        <p:spPr/>
        <p:txBody>
          <a:bodyPr/>
          <a:lstStyle/>
          <a:p>
            <a:r>
              <a:rPr lang="en-US" dirty="0"/>
              <a:t>S. Henderson – Joint DOE/NIH Workshop March 16, 2023</a:t>
            </a:r>
          </a:p>
        </p:txBody>
      </p:sp>
    </p:spTree>
    <p:extLst>
      <p:ext uri="{BB962C8B-B14F-4D97-AF65-F5344CB8AC3E}">
        <p14:creationId xmlns:p14="http://schemas.microsoft.com/office/powerpoint/2010/main" val="4132594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21654" y="124286"/>
            <a:ext cx="8978283" cy="6733713"/>
          </a:xfrm>
          <a:prstGeom prst="rect">
            <a:avLst/>
          </a:prstGeom>
        </p:spPr>
      </p:pic>
    </p:spTree>
    <p:extLst>
      <p:ext uri="{BB962C8B-B14F-4D97-AF65-F5344CB8AC3E}">
        <p14:creationId xmlns:p14="http://schemas.microsoft.com/office/powerpoint/2010/main" val="202561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268941" y="945900"/>
            <a:ext cx="11626262" cy="5416388"/>
            <a:chOff x="268941" y="945900"/>
            <a:chExt cx="11626262" cy="5416388"/>
          </a:xfrm>
        </p:grpSpPr>
        <p:sp>
          <p:nvSpPr>
            <p:cNvPr id="36" name="Rectangle 35">
              <a:extLst>
                <a:ext uri="{FF2B5EF4-FFF2-40B4-BE49-F238E27FC236}">
                  <a16:creationId xmlns:a16="http://schemas.microsoft.com/office/drawing/2014/main" id="{B020F2EE-AC1F-564E-A7DE-FD76B3466642}"/>
                </a:ext>
              </a:extLst>
            </p:cNvPr>
            <p:cNvSpPr/>
            <p:nvPr/>
          </p:nvSpPr>
          <p:spPr>
            <a:xfrm>
              <a:off x="268941" y="945900"/>
              <a:ext cx="3598850" cy="2604124"/>
            </a:xfrm>
            <a:prstGeom prst="rect">
              <a:avLst/>
            </a:prstGeom>
            <a:solidFill>
              <a:schemeClr val="tx1">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020F2EE-AC1F-564E-A7DE-FD76B3466642}"/>
                </a:ext>
              </a:extLst>
            </p:cNvPr>
            <p:cNvSpPr/>
            <p:nvPr/>
          </p:nvSpPr>
          <p:spPr>
            <a:xfrm>
              <a:off x="268941" y="3758164"/>
              <a:ext cx="3598850" cy="2604124"/>
            </a:xfrm>
            <a:prstGeom prst="rect">
              <a:avLst/>
            </a:prstGeom>
            <a:solidFill>
              <a:schemeClr val="tx1">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020F2EE-AC1F-564E-A7DE-FD76B3466642}"/>
                </a:ext>
              </a:extLst>
            </p:cNvPr>
            <p:cNvSpPr/>
            <p:nvPr/>
          </p:nvSpPr>
          <p:spPr>
            <a:xfrm>
              <a:off x="4280646" y="945900"/>
              <a:ext cx="3598850" cy="2604124"/>
            </a:xfrm>
            <a:prstGeom prst="rect">
              <a:avLst/>
            </a:prstGeom>
            <a:solidFill>
              <a:schemeClr val="tx1">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020F2EE-AC1F-564E-A7DE-FD76B3466642}"/>
                </a:ext>
              </a:extLst>
            </p:cNvPr>
            <p:cNvSpPr/>
            <p:nvPr/>
          </p:nvSpPr>
          <p:spPr>
            <a:xfrm>
              <a:off x="4280646" y="3758164"/>
              <a:ext cx="3598850" cy="2604124"/>
            </a:xfrm>
            <a:prstGeom prst="rect">
              <a:avLst/>
            </a:prstGeom>
            <a:solidFill>
              <a:schemeClr val="tx1">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020F2EE-AC1F-564E-A7DE-FD76B3466642}"/>
                </a:ext>
              </a:extLst>
            </p:cNvPr>
            <p:cNvSpPr/>
            <p:nvPr/>
          </p:nvSpPr>
          <p:spPr>
            <a:xfrm>
              <a:off x="8296353" y="945900"/>
              <a:ext cx="3598850" cy="2604124"/>
            </a:xfrm>
            <a:prstGeom prst="rect">
              <a:avLst/>
            </a:prstGeom>
            <a:solidFill>
              <a:schemeClr val="tx1">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020F2EE-AC1F-564E-A7DE-FD76B3466642}"/>
                </a:ext>
              </a:extLst>
            </p:cNvPr>
            <p:cNvSpPr/>
            <p:nvPr/>
          </p:nvSpPr>
          <p:spPr>
            <a:xfrm>
              <a:off x="8296353" y="3758164"/>
              <a:ext cx="3598850" cy="2604124"/>
            </a:xfrm>
            <a:prstGeom prst="rect">
              <a:avLst/>
            </a:prstGeom>
            <a:solidFill>
              <a:schemeClr val="tx1">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36942" y="135609"/>
            <a:ext cx="11780108" cy="487490"/>
          </a:xfrm>
        </p:spPr>
        <p:txBody>
          <a:bodyPr>
            <a:noAutofit/>
          </a:bodyPr>
          <a:lstStyle/>
          <a:p>
            <a:r>
              <a:rPr lang="en-US" dirty="0"/>
              <a:t>Exploiting Developments in Nuclear Science Instrumentation, Computing and Technology to Advance Health and Medicine: Examples from Jefferson Lab</a:t>
            </a:r>
          </a:p>
        </p:txBody>
      </p:sp>
      <p:pic>
        <p:nvPicPr>
          <p:cNvPr id="6" name="Content Placeholder 5"/>
          <p:cNvPicPr>
            <a:picLocks noGrp="1" noChangeAspect="1"/>
          </p:cNvPicPr>
          <p:nvPr>
            <p:ph idx="1"/>
          </p:nvPr>
        </p:nvPicPr>
        <p:blipFill>
          <a:blip r:embed="rId2"/>
          <a:stretch>
            <a:fillRect/>
          </a:stretch>
        </p:blipFill>
        <p:spPr>
          <a:xfrm>
            <a:off x="2181217" y="1361827"/>
            <a:ext cx="1530141" cy="2017712"/>
          </a:xfrm>
          <a:prstGeom prst="rect">
            <a:avLst/>
          </a:prstGeom>
        </p:spPr>
      </p:pic>
      <p:sp>
        <p:nvSpPr>
          <p:cNvPr id="4" name="Slide Number Placeholder 3"/>
          <p:cNvSpPr>
            <a:spLocks noGrp="1"/>
          </p:cNvSpPr>
          <p:nvPr>
            <p:ph type="sldNum" sz="quarter" idx="12"/>
          </p:nvPr>
        </p:nvSpPr>
        <p:spPr/>
        <p:txBody>
          <a:bodyPr/>
          <a:lstStyle/>
          <a:p>
            <a:fld id="{07E1C93C-5050-FC42-8F10-D22D4F119D13}" type="slidenum">
              <a:rPr lang="en-US" smtClean="0"/>
              <a:pPr/>
              <a:t>6</a:t>
            </a:fld>
            <a:endParaRPr lang="en-US" dirty="0"/>
          </a:p>
        </p:txBody>
      </p:sp>
      <p:sp>
        <p:nvSpPr>
          <p:cNvPr id="5" name="Footer Placeholder 4"/>
          <p:cNvSpPr>
            <a:spLocks noGrp="1"/>
          </p:cNvSpPr>
          <p:nvPr>
            <p:ph type="ftr" sz="quarter" idx="11"/>
          </p:nvPr>
        </p:nvSpPr>
        <p:spPr/>
        <p:txBody>
          <a:bodyPr/>
          <a:lstStyle/>
          <a:p>
            <a:pPr lvl="0"/>
            <a:r>
              <a:rPr lang="en-US" dirty="0"/>
              <a:t>S. Henderson – Joint DOE/NIH Workshop </a:t>
            </a:r>
            <a:r>
              <a:rPr lang="en-US" dirty="0">
                <a:solidFill>
                  <a:srgbClr val="000000"/>
                </a:solidFill>
              </a:rPr>
              <a:t>March 16, 2023</a:t>
            </a:r>
          </a:p>
        </p:txBody>
      </p:sp>
      <p:pic>
        <p:nvPicPr>
          <p:cNvPr id="7" name="Shape 314" descr="P1080581.JPG"/>
          <p:cNvPicPr preferRelativeResize="0">
            <a:picLocks noChangeAspect="1"/>
          </p:cNvPicPr>
          <p:nvPr/>
        </p:nvPicPr>
        <p:blipFill rotWithShape="1">
          <a:blip r:embed="rId3">
            <a:alphaModFix/>
          </a:blip>
          <a:srcRect/>
          <a:stretch/>
        </p:blipFill>
        <p:spPr>
          <a:xfrm>
            <a:off x="6097014" y="1342962"/>
            <a:ext cx="1547069" cy="2036577"/>
          </a:xfrm>
          <a:prstGeom prst="rect">
            <a:avLst/>
          </a:prstGeom>
          <a:noFill/>
          <a:ln w="25400">
            <a:solidFill>
              <a:schemeClr val="tx1"/>
            </a:solidFill>
          </a:ln>
          <a:effectLst/>
        </p:spPr>
      </p:pic>
      <p:pic>
        <p:nvPicPr>
          <p:cNvPr id="8" name="Picture 7">
            <a:extLst>
              <a:ext uri="{FF2B5EF4-FFF2-40B4-BE49-F238E27FC236}">
                <a16:creationId xmlns:a16="http://schemas.microsoft.com/office/drawing/2014/main" id="{2E04D257-FE7A-E94F-8CF5-17CC4117E90D}"/>
              </a:ext>
            </a:extLst>
          </p:cNvPr>
          <p:cNvPicPr>
            <a:picLocks noChangeAspect="1"/>
          </p:cNvPicPr>
          <p:nvPr/>
        </p:nvPicPr>
        <p:blipFill>
          <a:blip r:embed="rId4"/>
          <a:stretch>
            <a:fillRect/>
          </a:stretch>
        </p:blipFill>
        <p:spPr>
          <a:xfrm>
            <a:off x="9758152" y="1700122"/>
            <a:ext cx="1971280" cy="1478460"/>
          </a:xfrm>
          <a:prstGeom prst="rect">
            <a:avLst/>
          </a:prstGeom>
          <a:ln>
            <a:solidFill>
              <a:schemeClr val="tx1"/>
            </a:solidFill>
          </a:ln>
        </p:spPr>
      </p:pic>
      <p:pic>
        <p:nvPicPr>
          <p:cNvPr id="9" name="Shape 367"/>
          <p:cNvPicPr preferRelativeResize="0">
            <a:picLocks noChangeAspect="1"/>
          </p:cNvPicPr>
          <p:nvPr/>
        </p:nvPicPr>
        <p:blipFill rotWithShape="1">
          <a:blip r:embed="rId5">
            <a:alphaModFix/>
          </a:blip>
          <a:srcRect/>
          <a:stretch/>
        </p:blipFill>
        <p:spPr>
          <a:xfrm>
            <a:off x="2506667" y="4839754"/>
            <a:ext cx="1065397" cy="1426399"/>
          </a:xfrm>
          <a:prstGeom prst="rect">
            <a:avLst/>
          </a:prstGeom>
          <a:noFill/>
          <a:ln w="25400">
            <a:solidFill>
              <a:schemeClr val="tx1"/>
            </a:solidFill>
          </a:ln>
        </p:spPr>
      </p:pic>
      <p:pic>
        <p:nvPicPr>
          <p:cNvPr id="12" name="Shape 333" descr="JHUGantrySmaller"/>
          <p:cNvPicPr preferRelativeResize="0">
            <a:picLocks noChangeAspect="1"/>
          </p:cNvPicPr>
          <p:nvPr/>
        </p:nvPicPr>
        <p:blipFill rotWithShape="1">
          <a:blip r:embed="rId6">
            <a:alphaModFix/>
          </a:blip>
          <a:srcRect/>
          <a:stretch/>
        </p:blipFill>
        <p:spPr>
          <a:xfrm>
            <a:off x="6074389" y="4628876"/>
            <a:ext cx="1681607" cy="1261205"/>
          </a:xfrm>
          <a:prstGeom prst="rect">
            <a:avLst/>
          </a:prstGeom>
          <a:noFill/>
          <a:ln w="25400">
            <a:solidFill>
              <a:schemeClr val="tx1"/>
            </a:solidFill>
          </a:ln>
          <a:effectLst/>
        </p:spPr>
      </p:pic>
      <p:pic>
        <p:nvPicPr>
          <p:cNvPr id="1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60810" y="4357390"/>
            <a:ext cx="1533396" cy="183349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4" name="Shape 316"/>
          <p:cNvSpPr txBox="1"/>
          <p:nvPr/>
        </p:nvSpPr>
        <p:spPr>
          <a:xfrm>
            <a:off x="477645" y="1563391"/>
            <a:ext cx="1925334" cy="1109966"/>
          </a:xfrm>
          <a:prstGeom prst="rect">
            <a:avLst/>
          </a:prstGeom>
          <a:noFill/>
          <a:ln>
            <a:noFill/>
          </a:ln>
        </p:spPr>
        <p:txBody>
          <a:bodyPr wrap="square" lIns="91350" tIns="45675" rIns="91350" bIns="45675"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kumimoji="0" lang="en-US" sz="1400" b="0" i="1" u="none" strike="noStrike" kern="1200" cap="none" spc="0" normalizeH="0" baseline="0" noProof="0" dirty="0">
                <a:ln>
                  <a:noFill/>
                </a:ln>
                <a:solidFill>
                  <a:srgbClr val="000000"/>
                </a:solidFill>
                <a:effectLst/>
                <a:uLnTx/>
                <a:uFillTx/>
                <a:latin typeface="Arial"/>
                <a:ea typeface="Arial"/>
                <a:cs typeface="Arial"/>
                <a:sym typeface="Arial"/>
              </a:rPr>
              <a:t>Compact gamma camera for breast cancer detection based on JLab detector technology</a:t>
            </a:r>
          </a:p>
        </p:txBody>
      </p:sp>
      <p:sp>
        <p:nvSpPr>
          <p:cNvPr id="15" name="TextBox 14"/>
          <p:cNvSpPr txBox="1"/>
          <p:nvPr/>
        </p:nvSpPr>
        <p:spPr>
          <a:xfrm>
            <a:off x="546686" y="940988"/>
            <a:ext cx="3040593"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Molecular Breast Imaging</a:t>
            </a:r>
          </a:p>
        </p:txBody>
      </p:sp>
      <p:sp>
        <p:nvSpPr>
          <p:cNvPr id="16" name="TextBox 15"/>
          <p:cNvSpPr txBox="1"/>
          <p:nvPr/>
        </p:nvSpPr>
        <p:spPr>
          <a:xfrm>
            <a:off x="4519272" y="940049"/>
            <a:ext cx="3263488"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Hand-held Gamma Camera</a:t>
            </a:r>
          </a:p>
        </p:txBody>
      </p:sp>
      <p:sp>
        <p:nvSpPr>
          <p:cNvPr id="17" name="Shape 316"/>
          <p:cNvSpPr txBox="1"/>
          <p:nvPr/>
        </p:nvSpPr>
        <p:spPr>
          <a:xfrm>
            <a:off x="4413290" y="1525357"/>
            <a:ext cx="1487586" cy="1109966"/>
          </a:xfrm>
          <a:prstGeom prst="rect">
            <a:avLst/>
          </a:prstGeom>
          <a:noFill/>
          <a:ln>
            <a:noFill/>
          </a:ln>
        </p:spPr>
        <p:txBody>
          <a:bodyPr wrap="square" lIns="91350" tIns="45675" rIns="91350" bIns="45675"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400" i="1" dirty="0">
                <a:solidFill>
                  <a:srgbClr val="000000"/>
                </a:solidFill>
                <a:latin typeface="Arial"/>
                <a:ea typeface="Arial"/>
                <a:cs typeface="Arial"/>
                <a:sym typeface="Arial"/>
              </a:rPr>
              <a:t>D</a:t>
            </a:r>
            <a:r>
              <a:rPr kumimoji="0" lang="en-US" sz="1400" b="0" i="1" u="none" strike="noStrike" kern="1200" cap="none" spc="0" normalizeH="0" baseline="0" noProof="0" dirty="0" err="1">
                <a:ln>
                  <a:noFill/>
                </a:ln>
                <a:solidFill>
                  <a:srgbClr val="000000"/>
                </a:solidFill>
                <a:effectLst/>
                <a:uLnTx/>
                <a:uFillTx/>
                <a:latin typeface="Arial"/>
                <a:ea typeface="Arial"/>
                <a:cs typeface="Arial"/>
                <a:sym typeface="Arial"/>
              </a:rPr>
              <a:t>evice</a:t>
            </a:r>
            <a:r>
              <a:rPr kumimoji="0" lang="en-US" sz="1400" b="0" i="1" u="none" strike="noStrike" kern="1200" cap="none" spc="0" normalizeH="0" baseline="0" noProof="0" dirty="0">
                <a:ln>
                  <a:noFill/>
                </a:ln>
                <a:solidFill>
                  <a:srgbClr val="000000"/>
                </a:solidFill>
                <a:effectLst/>
                <a:uLnTx/>
                <a:uFillTx/>
                <a:latin typeface="Arial"/>
                <a:ea typeface="Arial"/>
                <a:cs typeface="Arial"/>
                <a:sym typeface="Arial"/>
              </a:rPr>
              <a:t> to guide surgeons in the operating room, based on Si PM, under development</a:t>
            </a:r>
          </a:p>
        </p:txBody>
      </p:sp>
      <p:sp>
        <p:nvSpPr>
          <p:cNvPr id="19" name="TextBox 18"/>
          <p:cNvSpPr txBox="1"/>
          <p:nvPr/>
        </p:nvSpPr>
        <p:spPr>
          <a:xfrm>
            <a:off x="266495" y="3749439"/>
            <a:ext cx="3691793"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Real time dosimetry monitoring for radiotherapy treatment</a:t>
            </a:r>
          </a:p>
        </p:txBody>
      </p:sp>
      <p:sp>
        <p:nvSpPr>
          <p:cNvPr id="20" name="TextBox 19"/>
          <p:cNvSpPr txBox="1"/>
          <p:nvPr/>
        </p:nvSpPr>
        <p:spPr>
          <a:xfrm>
            <a:off x="4551825" y="3749873"/>
            <a:ext cx="3263488"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Advancing Brain Imaging Technologies</a:t>
            </a:r>
          </a:p>
        </p:txBody>
      </p:sp>
      <p:sp>
        <p:nvSpPr>
          <p:cNvPr id="21" name="TextBox 20"/>
          <p:cNvSpPr txBox="1"/>
          <p:nvPr/>
        </p:nvSpPr>
        <p:spPr>
          <a:xfrm>
            <a:off x="8403195" y="933366"/>
            <a:ext cx="3659082"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Active Catheter Development for Brachytherapy</a:t>
            </a:r>
          </a:p>
        </p:txBody>
      </p:sp>
      <p:sp>
        <p:nvSpPr>
          <p:cNvPr id="22" name="TextBox 21"/>
          <p:cNvSpPr txBox="1"/>
          <p:nvPr/>
        </p:nvSpPr>
        <p:spPr>
          <a:xfrm>
            <a:off x="8362854" y="3748841"/>
            <a:ext cx="3659082"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Proton Beam Characterization and Dosimetry</a:t>
            </a:r>
          </a:p>
        </p:txBody>
      </p:sp>
      <p:sp>
        <p:nvSpPr>
          <p:cNvPr id="23" name="TextBox 22"/>
          <p:cNvSpPr txBox="1"/>
          <p:nvPr/>
        </p:nvSpPr>
        <p:spPr>
          <a:xfrm>
            <a:off x="8335960" y="1664882"/>
            <a:ext cx="1528868" cy="1600438"/>
          </a:xfrm>
          <a:prstGeom prst="rect">
            <a:avLst/>
          </a:prstGeom>
          <a:noFill/>
        </p:spPr>
        <p:txBody>
          <a:bodyPr wrap="square" rtlCol="0">
            <a:spAutoFit/>
          </a:bodyPr>
          <a:lstStyle/>
          <a:p>
            <a:r>
              <a:rPr lang="en-US" sz="1400" i="1" dirty="0">
                <a:solidFill>
                  <a:srgbClr val="000000"/>
                </a:solidFill>
                <a:latin typeface="Arial"/>
                <a:ea typeface="Arial"/>
                <a:cs typeface="Arial"/>
              </a:rPr>
              <a:t>In-vivo dose measurements would allow for real time evaluation of dose delivered to patient</a:t>
            </a:r>
          </a:p>
        </p:txBody>
      </p:sp>
      <p:sp>
        <p:nvSpPr>
          <p:cNvPr id="24" name="TextBox 23"/>
          <p:cNvSpPr txBox="1"/>
          <p:nvPr/>
        </p:nvSpPr>
        <p:spPr>
          <a:xfrm>
            <a:off x="387258" y="4434259"/>
            <a:ext cx="1806166" cy="1815882"/>
          </a:xfrm>
          <a:prstGeom prst="rect">
            <a:avLst/>
          </a:prstGeom>
          <a:noFill/>
        </p:spPr>
        <p:txBody>
          <a:bodyPr wrap="square" rtlCol="0">
            <a:spAutoFit/>
          </a:bodyPr>
          <a:lstStyle/>
          <a:p>
            <a:r>
              <a:rPr lang="en-US" sz="1400" i="1" dirty="0">
                <a:solidFill>
                  <a:srgbClr val="000000"/>
                </a:solidFill>
                <a:latin typeface="Arial"/>
                <a:ea typeface="Arial"/>
                <a:cs typeface="Arial"/>
              </a:rPr>
              <a:t>Developed by Jefferson Lab and Hampton University scientists; licensed to </a:t>
            </a:r>
            <a:r>
              <a:rPr lang="en-US" sz="1400" i="1" dirty="0" err="1">
                <a:solidFill>
                  <a:srgbClr val="000000"/>
                </a:solidFill>
                <a:latin typeface="Arial"/>
                <a:ea typeface="Arial"/>
                <a:cs typeface="Arial"/>
              </a:rPr>
              <a:t>Radiadyne</a:t>
            </a:r>
            <a:r>
              <a:rPr lang="en-US" sz="1400" i="1" dirty="0">
                <a:solidFill>
                  <a:srgbClr val="000000"/>
                </a:solidFill>
                <a:latin typeface="Arial"/>
                <a:ea typeface="Arial"/>
                <a:cs typeface="Arial"/>
              </a:rPr>
              <a:t>; R&amp;D100 award, </a:t>
            </a:r>
            <a:r>
              <a:rPr lang="en-US" sz="1400" i="1" dirty="0" err="1">
                <a:solidFill>
                  <a:srgbClr val="000000"/>
                </a:solidFill>
                <a:latin typeface="Arial"/>
                <a:ea typeface="Arial"/>
                <a:cs typeface="Arial"/>
              </a:rPr>
              <a:t>MedTech</a:t>
            </a:r>
            <a:r>
              <a:rPr lang="en-US" sz="1400" i="1" dirty="0">
                <a:solidFill>
                  <a:srgbClr val="000000"/>
                </a:solidFill>
                <a:latin typeface="Arial"/>
                <a:ea typeface="Arial"/>
                <a:cs typeface="Arial"/>
              </a:rPr>
              <a:t> Breakthrough award</a:t>
            </a:r>
          </a:p>
        </p:txBody>
      </p:sp>
      <p:sp>
        <p:nvSpPr>
          <p:cNvPr id="25" name="TextBox 24"/>
          <p:cNvSpPr txBox="1"/>
          <p:nvPr/>
        </p:nvSpPr>
        <p:spPr>
          <a:xfrm>
            <a:off x="4418535" y="4431908"/>
            <a:ext cx="1790926" cy="1815882"/>
          </a:xfrm>
          <a:prstGeom prst="rect">
            <a:avLst/>
          </a:prstGeom>
          <a:noFill/>
        </p:spPr>
        <p:txBody>
          <a:bodyPr wrap="square" rtlCol="0">
            <a:spAutoFit/>
          </a:bodyPr>
          <a:lstStyle/>
          <a:p>
            <a:r>
              <a:rPr lang="en-US" sz="1400" i="1" dirty="0" err="1">
                <a:solidFill>
                  <a:srgbClr val="000000"/>
                </a:solidFill>
                <a:latin typeface="Arial"/>
                <a:ea typeface="Arial"/>
                <a:cs typeface="Arial"/>
              </a:rPr>
              <a:t>AwakeSPECT</a:t>
            </a:r>
            <a:r>
              <a:rPr lang="en-US" sz="1400" i="1" dirty="0">
                <a:solidFill>
                  <a:srgbClr val="000000"/>
                </a:solidFill>
                <a:latin typeface="Arial"/>
                <a:ea typeface="Arial"/>
                <a:cs typeface="Arial"/>
              </a:rPr>
              <a:t> System for functional mouse brain imaging; Jefferson Lab, ORNL, Johns Hopkins, U. Maryland </a:t>
            </a:r>
          </a:p>
        </p:txBody>
      </p:sp>
      <p:sp>
        <p:nvSpPr>
          <p:cNvPr id="26" name="TextBox 25"/>
          <p:cNvSpPr txBox="1"/>
          <p:nvPr/>
        </p:nvSpPr>
        <p:spPr>
          <a:xfrm>
            <a:off x="8330647" y="4382323"/>
            <a:ext cx="1725244" cy="2031325"/>
          </a:xfrm>
          <a:prstGeom prst="rect">
            <a:avLst/>
          </a:prstGeom>
          <a:noFill/>
        </p:spPr>
        <p:txBody>
          <a:bodyPr wrap="square" rtlCol="0">
            <a:spAutoFit/>
          </a:bodyPr>
          <a:lstStyle/>
          <a:p>
            <a:r>
              <a:rPr lang="en-US" sz="1400" i="1" dirty="0">
                <a:solidFill>
                  <a:srgbClr val="000000"/>
                </a:solidFill>
                <a:latin typeface="Arial"/>
                <a:ea typeface="Arial"/>
                <a:cs typeface="Arial"/>
              </a:rPr>
              <a:t>Gas Electron Multiplier Detectors for physics experiments:  Potentially excellent tool for pencil beam scanning delivery</a:t>
            </a:r>
          </a:p>
          <a:p>
            <a:endParaRPr lang="en-US" sz="1400" i="1" dirty="0">
              <a:solidFill>
                <a:srgbClr val="000000"/>
              </a:solidFill>
              <a:latin typeface="Arial"/>
              <a:ea typeface="Arial"/>
              <a:cs typeface="Arial"/>
            </a:endParaRPr>
          </a:p>
        </p:txBody>
      </p:sp>
      <p:pic>
        <p:nvPicPr>
          <p:cNvPr id="34" name="Picture 33"/>
          <p:cNvPicPr>
            <a:picLocks noChangeAspect="1"/>
          </p:cNvPicPr>
          <p:nvPr/>
        </p:nvPicPr>
        <p:blipFill rotWithShape="1">
          <a:blip r:embed="rId8"/>
          <a:srcRect t="26840" b="26679"/>
          <a:stretch/>
        </p:blipFill>
        <p:spPr>
          <a:xfrm>
            <a:off x="2273372" y="4347782"/>
            <a:ext cx="1479038" cy="41247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9933" y="5624984"/>
            <a:ext cx="632957" cy="649893"/>
          </a:xfrm>
          <a:prstGeom prst="rect">
            <a:avLst/>
          </a:prstGeom>
        </p:spPr>
      </p:pic>
    </p:spTree>
    <p:extLst>
      <p:ext uri="{BB962C8B-B14F-4D97-AF65-F5344CB8AC3E}">
        <p14:creationId xmlns:p14="http://schemas.microsoft.com/office/powerpoint/2010/main" val="788776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This Workshop</a:t>
            </a:r>
          </a:p>
        </p:txBody>
      </p:sp>
      <p:sp>
        <p:nvSpPr>
          <p:cNvPr id="3" name="Content Placeholder 2"/>
          <p:cNvSpPr>
            <a:spLocks noGrp="1"/>
          </p:cNvSpPr>
          <p:nvPr>
            <p:ph idx="1"/>
          </p:nvPr>
        </p:nvSpPr>
        <p:spPr/>
        <p:txBody>
          <a:bodyPr>
            <a:normAutofit fontScale="92500"/>
          </a:bodyPr>
          <a:lstStyle/>
          <a:p>
            <a:pPr marL="0" indent="0">
              <a:buNone/>
            </a:pPr>
            <a:r>
              <a:rPr lang="en-US" dirty="0"/>
              <a:t>This workshop is about </a:t>
            </a:r>
            <a:r>
              <a:rPr lang="en-US" b="1" dirty="0"/>
              <a:t>opportunities</a:t>
            </a:r>
            <a:r>
              <a:rPr lang="en-US" dirty="0"/>
              <a:t>: bringing communities together to explore where advances in the physical sciences may be able to advance health and medicine with a special focus on radiation detection</a:t>
            </a:r>
          </a:p>
          <a:p>
            <a:endParaRPr lang="en-US" dirty="0"/>
          </a:p>
          <a:p>
            <a:pPr marL="0" indent="0">
              <a:buNone/>
            </a:pPr>
            <a:r>
              <a:rPr lang="en-US" dirty="0"/>
              <a:t>This workshop is meant to:</a:t>
            </a:r>
          </a:p>
          <a:p>
            <a:r>
              <a:rPr lang="en-US" dirty="0"/>
              <a:t>Identify topics and projects of mutual interest to the NIH and DOE communities, that can advance goals of both</a:t>
            </a:r>
          </a:p>
          <a:p>
            <a:r>
              <a:rPr lang="en-US" dirty="0"/>
              <a:t>Provide a forum in which NIH researchers can hear about DOE technologies and DOE researchers can hear about NIH challenges and the state-of-the-art</a:t>
            </a:r>
          </a:p>
          <a:p>
            <a:r>
              <a:rPr lang="en-US" dirty="0"/>
              <a:t>Introduce people and establish a dialog between these communities </a:t>
            </a:r>
          </a:p>
          <a:p>
            <a:pPr marL="0" indent="0">
              <a:buNone/>
            </a:pPr>
            <a:endParaRPr lang="en-US" dirty="0"/>
          </a:p>
          <a:p>
            <a:pPr marL="0" indent="0">
              <a:buNone/>
            </a:pPr>
            <a:r>
              <a:rPr lang="en-US" dirty="0"/>
              <a:t>Outcomes:</a:t>
            </a:r>
          </a:p>
          <a:p>
            <a:r>
              <a:rPr lang="en-US" dirty="0"/>
              <a:t>The outcome of this workshop is a white paper outlining these areas of opportunity</a:t>
            </a:r>
          </a:p>
          <a:p>
            <a:r>
              <a:rPr lang="en-US" dirty="0"/>
              <a:t>This meeting provides a unique and valuable opportunity for members of these communities to meet and engage in person, and Jefferson Lab is proud to serve as host</a:t>
            </a:r>
          </a:p>
          <a:p>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7</a:t>
            </a:fld>
            <a:endParaRPr lang="en-US" dirty="0"/>
          </a:p>
        </p:txBody>
      </p:sp>
      <p:sp>
        <p:nvSpPr>
          <p:cNvPr id="5" name="Footer Placeholder 4"/>
          <p:cNvSpPr>
            <a:spLocks noGrp="1"/>
          </p:cNvSpPr>
          <p:nvPr>
            <p:ph type="ftr" sz="quarter" idx="11"/>
          </p:nvPr>
        </p:nvSpPr>
        <p:spPr/>
        <p:txBody>
          <a:bodyPr/>
          <a:lstStyle/>
          <a:p>
            <a:pPr lvl="0"/>
            <a:r>
              <a:rPr lang="en-US" dirty="0"/>
              <a:t>S. Henderson – Joint DOE/NIH Workshop </a:t>
            </a:r>
            <a:r>
              <a:rPr lang="en-US" dirty="0">
                <a:solidFill>
                  <a:srgbClr val="000000"/>
                </a:solidFill>
              </a:rPr>
              <a:t>March 16, 2023</a:t>
            </a:r>
          </a:p>
        </p:txBody>
      </p:sp>
    </p:spTree>
    <p:extLst>
      <p:ext uri="{BB962C8B-B14F-4D97-AF65-F5344CB8AC3E}">
        <p14:creationId xmlns:p14="http://schemas.microsoft.com/office/powerpoint/2010/main" val="2951528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Welcome!</a:t>
            </a:r>
          </a:p>
        </p:txBody>
      </p:sp>
      <p:sp>
        <p:nvSpPr>
          <p:cNvPr id="4" name="Slide Number Placeholder 3"/>
          <p:cNvSpPr>
            <a:spLocks noGrp="1"/>
          </p:cNvSpPr>
          <p:nvPr>
            <p:ph type="sldNum" sz="quarter" idx="12"/>
          </p:nvPr>
        </p:nvSpPr>
        <p:spPr/>
        <p:txBody>
          <a:bodyPr/>
          <a:lstStyle/>
          <a:p>
            <a:fld id="{07E1C93C-5050-FC42-8F10-D22D4F119D13}" type="slidenum">
              <a:rPr lang="en-US" smtClean="0"/>
              <a:pPr/>
              <a:t>8</a:t>
            </a:fld>
            <a:endParaRPr lang="en-US" dirty="0"/>
          </a:p>
        </p:txBody>
      </p:sp>
      <p:sp>
        <p:nvSpPr>
          <p:cNvPr id="5" name="Footer Placeholder 4"/>
          <p:cNvSpPr>
            <a:spLocks noGrp="1"/>
          </p:cNvSpPr>
          <p:nvPr>
            <p:ph type="ftr" sz="quarter" idx="11"/>
          </p:nvPr>
        </p:nvSpPr>
        <p:spPr/>
        <p:txBody>
          <a:bodyPr/>
          <a:lstStyle/>
          <a:p>
            <a:pPr lvl="0"/>
            <a:r>
              <a:rPr lang="en-US" dirty="0"/>
              <a:t>S. Henderson – Joint DOE/NIH Workshop </a:t>
            </a:r>
            <a:r>
              <a:rPr lang="en-US" dirty="0">
                <a:solidFill>
                  <a:srgbClr val="000000"/>
                </a:solidFill>
              </a:rPr>
              <a:t>March 16, 2023</a:t>
            </a:r>
          </a:p>
        </p:txBody>
      </p:sp>
      <p:pic>
        <p:nvPicPr>
          <p:cNvPr id="3" name="Picture 2"/>
          <p:cNvPicPr>
            <a:picLocks noChangeAspect="1"/>
          </p:cNvPicPr>
          <p:nvPr/>
        </p:nvPicPr>
        <p:blipFill>
          <a:blip r:embed="rId2"/>
          <a:stretch>
            <a:fillRect/>
          </a:stretch>
        </p:blipFill>
        <p:spPr>
          <a:xfrm>
            <a:off x="0" y="1523999"/>
            <a:ext cx="12192000" cy="2585052"/>
          </a:xfrm>
          <a:prstGeom prst="rect">
            <a:avLst/>
          </a:prstGeom>
        </p:spPr>
      </p:pic>
    </p:spTree>
    <p:extLst>
      <p:ext uri="{BB962C8B-B14F-4D97-AF65-F5344CB8AC3E}">
        <p14:creationId xmlns:p14="http://schemas.microsoft.com/office/powerpoint/2010/main" val="2194688104"/>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FFCED649-338B-F640-8766-F27B306B0306}" vid="{B1AB57BD-335B-EB47-8587-511D1A131A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1B1D514388CB41A0EEF7AB490ED85B" ma:contentTypeVersion="13" ma:contentTypeDescription="Create a new document." ma:contentTypeScope="" ma:versionID="047d1897b1a0386dc36a16577f0b1ec5">
  <xsd:schema xmlns:xsd="http://www.w3.org/2001/XMLSchema" xmlns:xs="http://www.w3.org/2001/XMLSchema" xmlns:p="http://schemas.microsoft.com/office/2006/metadata/properties" xmlns:ns3="dcff909e-542d-4672-8557-4ef8d9009dce" xmlns:ns4="426b74de-0581-4e94-90c0-1abf6215444e" targetNamespace="http://schemas.microsoft.com/office/2006/metadata/properties" ma:root="true" ma:fieldsID="d7943643e863c9a3411b9508095f4bfb" ns3:_="" ns4:_="">
    <xsd:import namespace="dcff909e-542d-4672-8557-4ef8d9009dce"/>
    <xsd:import namespace="426b74de-0581-4e94-90c0-1abf6215444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LengthInSeconds" minOccurs="0"/>
                <xsd:element ref="ns4:MediaServiceLocation"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ff909e-542d-4672-8557-4ef8d9009d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6b74de-0581-4e94-90c0-1abf6215444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26b74de-0581-4e94-90c0-1abf6215444e" xsi:nil="true"/>
  </documentManagement>
</p:properties>
</file>

<file path=customXml/itemProps1.xml><?xml version="1.0" encoding="utf-8"?>
<ds:datastoreItem xmlns:ds="http://schemas.openxmlformats.org/officeDocument/2006/customXml" ds:itemID="{DE3BC43B-9692-4DC7-BE65-DBCBF3F190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ff909e-542d-4672-8557-4ef8d9009dce"/>
    <ds:schemaRef ds:uri="426b74de-0581-4e94-90c0-1abf621544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EDAF9FA-AED9-4FD6-BE8F-C6B7B516C904}">
  <ds:schemaRefs>
    <ds:schemaRef ds:uri="http://schemas.microsoft.com/sharepoint/v3/contenttype/forms"/>
  </ds:schemaRefs>
</ds:datastoreItem>
</file>

<file path=customXml/itemProps3.xml><?xml version="1.0" encoding="utf-8"?>
<ds:datastoreItem xmlns:ds="http://schemas.openxmlformats.org/officeDocument/2006/customXml" ds:itemID="{5456A43F-B339-427B-A66C-5900645781BC}">
  <ds:schemaRefs>
    <ds:schemaRef ds:uri="http://schemas.microsoft.com/office/2006/documentManagement/types"/>
    <ds:schemaRef ds:uri="dcff909e-542d-4672-8557-4ef8d9009dce"/>
    <ds:schemaRef ds:uri="http://purl.org/dc/elements/1.1/"/>
    <ds:schemaRef ds:uri="http://purl.org/dc/terms/"/>
    <ds:schemaRef ds:uri="http://schemas.microsoft.com/office/infopath/2007/PartnerControls"/>
    <ds:schemaRef ds:uri="http://schemas.openxmlformats.org/package/2006/metadata/core-properties"/>
    <ds:schemaRef ds:uri="426b74de-0581-4e94-90c0-1abf6215444e"/>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JLabPowerPoint_widescreen</Template>
  <TotalTime>19060</TotalTime>
  <Words>554</Words>
  <Application>Microsoft Office PowerPoint</Application>
  <PresentationFormat>Widescreen</PresentationFormat>
  <Paragraphs>47</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.AppleSystemUIFont</vt:lpstr>
      <vt:lpstr>Arial</vt:lpstr>
      <vt:lpstr>Avenir</vt:lpstr>
      <vt:lpstr>Calibri</vt:lpstr>
      <vt:lpstr>PingFangSC-Regular</vt:lpstr>
      <vt:lpstr>Office Theme</vt:lpstr>
      <vt:lpstr>PowerPoint Presentation</vt:lpstr>
      <vt:lpstr>Welcome</vt:lpstr>
      <vt:lpstr>The Thomas Jefferson National Accelerator Facility</vt:lpstr>
      <vt:lpstr>Jefferson Lab by the Numbers</vt:lpstr>
      <vt:lpstr>PowerPoint Presentation</vt:lpstr>
      <vt:lpstr>Exploiting Developments in Nuclear Science Instrumentation, Computing and Technology to Advance Health and Medicine: Examples from Jefferson Lab</vt:lpstr>
      <vt:lpstr>This Workshop</vt:lpstr>
      <vt:lpstr>Welcome!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Henderson</dc:creator>
  <cp:lastModifiedBy>Stephanie Tysor</cp:lastModifiedBy>
  <cp:revision>346</cp:revision>
  <cp:lastPrinted>2021-06-18T16:53:37Z</cp:lastPrinted>
  <dcterms:created xsi:type="dcterms:W3CDTF">2017-10-05T18:52:54Z</dcterms:created>
  <dcterms:modified xsi:type="dcterms:W3CDTF">2023-03-15T23:14:33Z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0x010100C41B1D514388CB41A0EEF7AB490ED85B</vt:lpwstr>
  </property>
</Properties>
</file>