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68" r:id="rId4"/>
    <p:sldId id="270" r:id="rId5"/>
    <p:sldId id="265" r:id="rId6"/>
    <p:sldId id="272" r:id="rId7"/>
    <p:sldId id="259" r:id="rId8"/>
    <p:sldId id="266" r:id="rId9"/>
    <p:sldId id="269" r:id="rId10"/>
    <p:sldId id="271"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522"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1ADFEE-E74F-4EF6-810C-9E3DDD91CC6A}"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40F1444E-F51E-4C18-B5AF-F6D2EE0C2112}">
      <dgm:prSet phldrT="[Text]"/>
      <dgm:spPr/>
      <dgm:t>
        <a:bodyPr/>
        <a:lstStyle/>
        <a:p>
          <a:r>
            <a:rPr lang="en-US" dirty="0" smtClean="0"/>
            <a:t>12 GeV</a:t>
          </a:r>
          <a:endParaRPr lang="en-US" dirty="0"/>
        </a:p>
      </dgm:t>
    </dgm:pt>
    <dgm:pt modelId="{2E6A8B71-7B6D-4AB5-8B38-885CB9C31A53}" type="parTrans" cxnId="{00D1E5B6-C022-45FB-9400-9C3D801A5E4F}">
      <dgm:prSet/>
      <dgm:spPr/>
      <dgm:t>
        <a:bodyPr/>
        <a:lstStyle/>
        <a:p>
          <a:endParaRPr lang="en-US"/>
        </a:p>
      </dgm:t>
    </dgm:pt>
    <dgm:pt modelId="{9AD87D90-4B82-49A3-A654-54DE688D79FA}" type="sibTrans" cxnId="{00D1E5B6-C022-45FB-9400-9C3D801A5E4F}">
      <dgm:prSet/>
      <dgm:spPr/>
      <dgm:t>
        <a:bodyPr/>
        <a:lstStyle/>
        <a:p>
          <a:endParaRPr lang="en-US"/>
        </a:p>
      </dgm:t>
    </dgm:pt>
    <dgm:pt modelId="{D47682B9-DED3-4D94-997B-79DE7844271A}">
      <dgm:prSet phldrT="[Text]"/>
      <dgm:spPr/>
      <dgm:t>
        <a:bodyPr/>
        <a:lstStyle/>
        <a:p>
          <a:r>
            <a:rPr lang="en-US" dirty="0" smtClean="0"/>
            <a:t>R100</a:t>
          </a:r>
          <a:endParaRPr lang="en-US" dirty="0"/>
        </a:p>
      </dgm:t>
    </dgm:pt>
    <dgm:pt modelId="{40C0DAB9-913C-4A3A-B326-14BF9AAF0681}" type="parTrans" cxnId="{B5D962D2-C1D9-4C47-A221-46A4442ECC10}">
      <dgm:prSet/>
      <dgm:spPr/>
      <dgm:t>
        <a:bodyPr/>
        <a:lstStyle/>
        <a:p>
          <a:endParaRPr lang="en-US"/>
        </a:p>
      </dgm:t>
    </dgm:pt>
    <dgm:pt modelId="{B41EF956-B294-4A3B-95A9-167069D0623C}" type="sibTrans" cxnId="{B5D962D2-C1D9-4C47-A221-46A4442ECC10}">
      <dgm:prSet/>
      <dgm:spPr/>
      <dgm:t>
        <a:bodyPr/>
        <a:lstStyle/>
        <a:p>
          <a:endParaRPr lang="en-US"/>
        </a:p>
      </dgm:t>
    </dgm:pt>
    <dgm:pt modelId="{6FFEF05D-2D6F-4778-9C6F-D8CA35CED25E}">
      <dgm:prSet phldrT="[Text]"/>
      <dgm:spPr/>
      <dgm:t>
        <a:bodyPr/>
        <a:lstStyle/>
        <a:p>
          <a:r>
            <a:rPr lang="en-US" dirty="0" smtClean="0"/>
            <a:t>C50</a:t>
          </a:r>
          <a:endParaRPr lang="en-US" dirty="0"/>
        </a:p>
      </dgm:t>
    </dgm:pt>
    <dgm:pt modelId="{680D06C1-54FA-461B-9092-A4F5E2DA5090}" type="parTrans" cxnId="{63CC4112-3375-4276-98CB-F7C686A3C9F8}">
      <dgm:prSet/>
      <dgm:spPr/>
      <dgm:t>
        <a:bodyPr/>
        <a:lstStyle/>
        <a:p>
          <a:endParaRPr lang="en-US"/>
        </a:p>
      </dgm:t>
    </dgm:pt>
    <dgm:pt modelId="{32F6A34D-73B5-422B-9E44-08782FAD8720}" type="sibTrans" cxnId="{63CC4112-3375-4276-98CB-F7C686A3C9F8}">
      <dgm:prSet/>
      <dgm:spPr/>
      <dgm:t>
        <a:bodyPr/>
        <a:lstStyle/>
        <a:p>
          <a:endParaRPr lang="en-US"/>
        </a:p>
      </dgm:t>
    </dgm:pt>
    <dgm:pt modelId="{423CF3A4-CE9D-4198-A78B-F0AA8CFB4A52}">
      <dgm:prSet phldrT="[Text]"/>
      <dgm:spPr/>
      <dgm:t>
        <a:bodyPr/>
        <a:lstStyle/>
        <a:p>
          <a:r>
            <a:rPr lang="en-US" dirty="0" smtClean="0"/>
            <a:t>C100</a:t>
          </a:r>
        </a:p>
        <a:p>
          <a:r>
            <a:rPr lang="en-US" dirty="0" smtClean="0"/>
            <a:t>1-3</a:t>
          </a:r>
          <a:endParaRPr lang="en-US" dirty="0"/>
        </a:p>
      </dgm:t>
    </dgm:pt>
    <dgm:pt modelId="{42347648-4AFE-4F84-AA72-3E1EE86ED6F6}" type="parTrans" cxnId="{80B01F04-CF1C-42C1-8079-E1F338085380}">
      <dgm:prSet/>
      <dgm:spPr/>
      <dgm:t>
        <a:bodyPr/>
        <a:lstStyle/>
        <a:p>
          <a:endParaRPr lang="en-US"/>
        </a:p>
      </dgm:t>
    </dgm:pt>
    <dgm:pt modelId="{AD53A195-CEDB-45E1-9DCD-0A958F4D2696}" type="sibTrans" cxnId="{80B01F04-CF1C-42C1-8079-E1F338085380}">
      <dgm:prSet/>
      <dgm:spPr/>
      <dgm:t>
        <a:bodyPr/>
        <a:lstStyle/>
        <a:p>
          <a:endParaRPr lang="en-US"/>
        </a:p>
      </dgm:t>
    </dgm:pt>
    <dgm:pt modelId="{2A915944-2228-4CCE-9BC7-D8AB013E7879}">
      <dgm:prSet phldrT="[Text]"/>
      <dgm:spPr/>
      <dgm:t>
        <a:bodyPr/>
        <a:lstStyle/>
        <a:p>
          <a:r>
            <a:rPr lang="en-US" dirty="0" smtClean="0"/>
            <a:t>C25</a:t>
          </a:r>
          <a:endParaRPr lang="en-US" dirty="0"/>
        </a:p>
      </dgm:t>
    </dgm:pt>
    <dgm:pt modelId="{C9EAD408-E3F4-4AC6-8CF5-8F3A50250839}" type="parTrans" cxnId="{F7C1C113-E728-43A7-9D26-E63C1FA14138}">
      <dgm:prSet/>
      <dgm:spPr/>
      <dgm:t>
        <a:bodyPr/>
        <a:lstStyle/>
        <a:p>
          <a:endParaRPr lang="en-US"/>
        </a:p>
      </dgm:t>
    </dgm:pt>
    <dgm:pt modelId="{AC27AFB1-AE47-42E7-8F25-DFED350255A1}" type="sibTrans" cxnId="{F7C1C113-E728-43A7-9D26-E63C1FA14138}">
      <dgm:prSet/>
      <dgm:spPr/>
      <dgm:t>
        <a:bodyPr/>
        <a:lstStyle/>
        <a:p>
          <a:endParaRPr lang="en-US"/>
        </a:p>
      </dgm:t>
    </dgm:pt>
    <dgm:pt modelId="{32A6DB81-11EF-4900-8F15-FCD48D6198C6}">
      <dgm:prSet phldrT="[Text]" custRadScaleRad="100480" custRadScaleInc="-178563"/>
      <dgm:spPr/>
      <dgm:t>
        <a:bodyPr/>
        <a:lstStyle/>
        <a:p>
          <a:endParaRPr lang="en-US" dirty="0"/>
        </a:p>
      </dgm:t>
    </dgm:pt>
    <dgm:pt modelId="{08FD3305-7434-48D8-8C6C-6D6D3E27AE75}" type="parTrans" cxnId="{F9D4F053-1FA5-4777-AEA3-DD2996CA6D4D}">
      <dgm:prSet/>
      <dgm:spPr/>
      <dgm:t>
        <a:bodyPr/>
        <a:lstStyle/>
        <a:p>
          <a:endParaRPr lang="en-US"/>
        </a:p>
      </dgm:t>
    </dgm:pt>
    <dgm:pt modelId="{92BE6508-B504-4045-9D02-FE0B0C667F19}" type="sibTrans" cxnId="{F9D4F053-1FA5-4777-AEA3-DD2996CA6D4D}">
      <dgm:prSet/>
      <dgm:spPr/>
      <dgm:t>
        <a:bodyPr/>
        <a:lstStyle/>
        <a:p>
          <a:endParaRPr lang="en-US"/>
        </a:p>
      </dgm:t>
    </dgm:pt>
    <dgm:pt modelId="{88CD54C5-910F-4FF1-8E4E-C10578110B27}">
      <dgm:prSet phldrT="[Text]" custRadScaleRad="100480" custRadScaleInc="-178563"/>
      <dgm:spPr/>
      <dgm:t>
        <a:bodyPr/>
        <a:lstStyle/>
        <a:p>
          <a:endParaRPr lang="en-US" dirty="0"/>
        </a:p>
      </dgm:t>
    </dgm:pt>
    <dgm:pt modelId="{981AF757-6E43-4766-962C-F02B80F1DB70}" type="parTrans" cxnId="{016D3836-4801-4148-8367-B8AFFEFEA5B5}">
      <dgm:prSet/>
      <dgm:spPr/>
      <dgm:t>
        <a:bodyPr/>
        <a:lstStyle/>
        <a:p>
          <a:endParaRPr lang="en-US"/>
        </a:p>
      </dgm:t>
    </dgm:pt>
    <dgm:pt modelId="{D9B359B2-0CFA-44DB-9C06-77468757EBB7}" type="sibTrans" cxnId="{016D3836-4801-4148-8367-B8AFFEFEA5B5}">
      <dgm:prSet/>
      <dgm:spPr/>
      <dgm:t>
        <a:bodyPr/>
        <a:lstStyle/>
        <a:p>
          <a:endParaRPr lang="en-US"/>
        </a:p>
      </dgm:t>
    </dgm:pt>
    <dgm:pt modelId="{CC16C97E-2381-4557-8AB0-2114096D93B0}">
      <dgm:prSet phldrT="[Text]"/>
      <dgm:spPr/>
      <dgm:t>
        <a:bodyPr/>
        <a:lstStyle/>
        <a:p>
          <a:r>
            <a:rPr lang="en-US" dirty="0" smtClean="0"/>
            <a:t>C100</a:t>
          </a:r>
        </a:p>
        <a:p>
          <a:r>
            <a:rPr lang="en-US" dirty="0" smtClean="0"/>
            <a:t>4-10</a:t>
          </a:r>
          <a:endParaRPr lang="en-US" dirty="0"/>
        </a:p>
      </dgm:t>
    </dgm:pt>
    <dgm:pt modelId="{9159510F-C9BB-4CA8-858C-3DF1AC150F35}" type="parTrans" cxnId="{1EE06E8E-27F8-4C88-80B7-E73AECDBE9CC}">
      <dgm:prSet/>
      <dgm:spPr/>
      <dgm:t>
        <a:bodyPr/>
        <a:lstStyle/>
        <a:p>
          <a:endParaRPr lang="en-US"/>
        </a:p>
      </dgm:t>
    </dgm:pt>
    <dgm:pt modelId="{08ABA29E-C30E-4D31-9160-AFD567E6E201}" type="sibTrans" cxnId="{1EE06E8E-27F8-4C88-80B7-E73AECDBE9CC}">
      <dgm:prSet/>
      <dgm:spPr/>
      <dgm:t>
        <a:bodyPr/>
        <a:lstStyle/>
        <a:p>
          <a:endParaRPr lang="en-US"/>
        </a:p>
      </dgm:t>
    </dgm:pt>
    <dgm:pt modelId="{7A5E2E3D-831D-40EC-AAB3-D3027EAAC934}" type="pres">
      <dgm:prSet presAssocID="{151ADFEE-E74F-4EF6-810C-9E3DDD91CC6A}" presName="composite" presStyleCnt="0">
        <dgm:presLayoutVars>
          <dgm:chMax val="1"/>
          <dgm:dir/>
          <dgm:resizeHandles val="exact"/>
        </dgm:presLayoutVars>
      </dgm:prSet>
      <dgm:spPr/>
      <dgm:t>
        <a:bodyPr/>
        <a:lstStyle/>
        <a:p>
          <a:endParaRPr lang="en-US"/>
        </a:p>
      </dgm:t>
    </dgm:pt>
    <dgm:pt modelId="{C864B757-1940-484A-9891-A579FB2BED55}" type="pres">
      <dgm:prSet presAssocID="{151ADFEE-E74F-4EF6-810C-9E3DDD91CC6A}" presName="radial" presStyleCnt="0">
        <dgm:presLayoutVars>
          <dgm:animLvl val="ctr"/>
        </dgm:presLayoutVars>
      </dgm:prSet>
      <dgm:spPr/>
    </dgm:pt>
    <dgm:pt modelId="{6898B4FF-E773-4D0E-95A2-5FFB26FF41BC}" type="pres">
      <dgm:prSet presAssocID="{40F1444E-F51E-4C18-B5AF-F6D2EE0C2112}" presName="centerShape" presStyleLbl="vennNode1" presStyleIdx="0" presStyleCnt="6"/>
      <dgm:spPr/>
      <dgm:t>
        <a:bodyPr/>
        <a:lstStyle/>
        <a:p>
          <a:endParaRPr lang="en-US"/>
        </a:p>
      </dgm:t>
    </dgm:pt>
    <dgm:pt modelId="{6941A3A4-C9E9-4EAA-81BD-255CBD32EB33}" type="pres">
      <dgm:prSet presAssocID="{D47682B9-DED3-4D94-997B-79DE7844271A}" presName="node" presStyleLbl="vennNode1" presStyleIdx="1" presStyleCnt="6" custRadScaleRad="99745" custRadScaleInc="-1322">
        <dgm:presLayoutVars>
          <dgm:bulletEnabled val="1"/>
        </dgm:presLayoutVars>
      </dgm:prSet>
      <dgm:spPr/>
      <dgm:t>
        <a:bodyPr/>
        <a:lstStyle/>
        <a:p>
          <a:endParaRPr lang="en-US"/>
        </a:p>
      </dgm:t>
    </dgm:pt>
    <dgm:pt modelId="{AA643BEE-BEC8-4B4B-B5F8-66785DFD6080}" type="pres">
      <dgm:prSet presAssocID="{6FFEF05D-2D6F-4778-9C6F-D8CA35CED25E}" presName="node" presStyleLbl="vennNode1" presStyleIdx="2" presStyleCnt="6" custRadScaleRad="100338" custRadScaleInc="118722">
        <dgm:presLayoutVars>
          <dgm:bulletEnabled val="1"/>
        </dgm:presLayoutVars>
      </dgm:prSet>
      <dgm:spPr/>
      <dgm:t>
        <a:bodyPr/>
        <a:lstStyle/>
        <a:p>
          <a:endParaRPr lang="en-US"/>
        </a:p>
      </dgm:t>
    </dgm:pt>
    <dgm:pt modelId="{5623738A-CCD9-49CF-A87E-00E986E7A32F}" type="pres">
      <dgm:prSet presAssocID="{423CF3A4-CE9D-4198-A78B-F0AA8CFB4A52}" presName="node" presStyleLbl="vennNode1" presStyleIdx="3" presStyleCnt="6" custRadScaleRad="103982" custRadScaleInc="244484">
        <dgm:presLayoutVars>
          <dgm:bulletEnabled val="1"/>
        </dgm:presLayoutVars>
      </dgm:prSet>
      <dgm:spPr/>
      <dgm:t>
        <a:bodyPr/>
        <a:lstStyle/>
        <a:p>
          <a:endParaRPr lang="en-US"/>
        </a:p>
      </dgm:t>
    </dgm:pt>
    <dgm:pt modelId="{2C385B10-9CBE-4612-B7AA-76FB2CAE43C5}" type="pres">
      <dgm:prSet presAssocID="{2A915944-2228-4CCE-9BC7-D8AB013E7879}" presName="node" presStyleLbl="vennNode1" presStyleIdx="4" presStyleCnt="6" custRadScaleRad="98200" custRadScaleInc="-23207">
        <dgm:presLayoutVars>
          <dgm:bulletEnabled val="1"/>
        </dgm:presLayoutVars>
      </dgm:prSet>
      <dgm:spPr/>
      <dgm:t>
        <a:bodyPr/>
        <a:lstStyle/>
        <a:p>
          <a:endParaRPr lang="en-US"/>
        </a:p>
      </dgm:t>
    </dgm:pt>
    <dgm:pt modelId="{5C2D1FE5-FD91-45A0-9C57-CD8D96597A6F}" type="pres">
      <dgm:prSet presAssocID="{CC16C97E-2381-4557-8AB0-2114096D93B0}" presName="node" presStyleLbl="vennNode1" presStyleIdx="5" presStyleCnt="6" custRadScaleRad="101884" custRadScaleInc="153532">
        <dgm:presLayoutVars>
          <dgm:bulletEnabled val="1"/>
        </dgm:presLayoutVars>
      </dgm:prSet>
      <dgm:spPr/>
      <dgm:t>
        <a:bodyPr/>
        <a:lstStyle/>
        <a:p>
          <a:endParaRPr lang="en-US"/>
        </a:p>
      </dgm:t>
    </dgm:pt>
  </dgm:ptLst>
  <dgm:cxnLst>
    <dgm:cxn modelId="{94B7A879-C754-48A9-BBFD-B15F96B82C7A}" type="presOf" srcId="{40F1444E-F51E-4C18-B5AF-F6D2EE0C2112}" destId="{6898B4FF-E773-4D0E-95A2-5FFB26FF41BC}" srcOrd="0" destOrd="0" presId="urn:microsoft.com/office/officeart/2005/8/layout/radial3"/>
    <dgm:cxn modelId="{F7C1C113-E728-43A7-9D26-E63C1FA14138}" srcId="{40F1444E-F51E-4C18-B5AF-F6D2EE0C2112}" destId="{2A915944-2228-4CCE-9BC7-D8AB013E7879}" srcOrd="3" destOrd="0" parTransId="{C9EAD408-E3F4-4AC6-8CF5-8F3A50250839}" sibTransId="{AC27AFB1-AE47-42E7-8F25-DFED350255A1}"/>
    <dgm:cxn modelId="{B5D962D2-C1D9-4C47-A221-46A4442ECC10}" srcId="{40F1444E-F51E-4C18-B5AF-F6D2EE0C2112}" destId="{D47682B9-DED3-4D94-997B-79DE7844271A}" srcOrd="0" destOrd="0" parTransId="{40C0DAB9-913C-4A3A-B326-14BF9AAF0681}" sibTransId="{B41EF956-B294-4A3B-95A9-167069D0623C}"/>
    <dgm:cxn modelId="{FC4F7858-F636-423D-8DC3-02469D6E0771}" type="presOf" srcId="{423CF3A4-CE9D-4198-A78B-F0AA8CFB4A52}" destId="{5623738A-CCD9-49CF-A87E-00E986E7A32F}" srcOrd="0" destOrd="0" presId="urn:microsoft.com/office/officeart/2005/8/layout/radial3"/>
    <dgm:cxn modelId="{04949E99-E070-4484-BCC3-D629992CDA9C}" type="presOf" srcId="{D47682B9-DED3-4D94-997B-79DE7844271A}" destId="{6941A3A4-C9E9-4EAA-81BD-255CBD32EB33}" srcOrd="0" destOrd="0" presId="urn:microsoft.com/office/officeart/2005/8/layout/radial3"/>
    <dgm:cxn modelId="{48A7FBAF-CBF5-409A-8089-FA3345F1967C}" type="presOf" srcId="{CC16C97E-2381-4557-8AB0-2114096D93B0}" destId="{5C2D1FE5-FD91-45A0-9C57-CD8D96597A6F}" srcOrd="0" destOrd="0" presId="urn:microsoft.com/office/officeart/2005/8/layout/radial3"/>
    <dgm:cxn modelId="{A1DA7447-29D8-4C63-99D3-9F463C8E4BA3}" type="presOf" srcId="{2A915944-2228-4CCE-9BC7-D8AB013E7879}" destId="{2C385B10-9CBE-4612-B7AA-76FB2CAE43C5}" srcOrd="0" destOrd="0" presId="urn:microsoft.com/office/officeart/2005/8/layout/radial3"/>
    <dgm:cxn modelId="{D1C898EB-3533-41B0-8740-71734B5CB186}" type="presOf" srcId="{151ADFEE-E74F-4EF6-810C-9E3DDD91CC6A}" destId="{7A5E2E3D-831D-40EC-AAB3-D3027EAAC934}" srcOrd="0" destOrd="0" presId="urn:microsoft.com/office/officeart/2005/8/layout/radial3"/>
    <dgm:cxn modelId="{63CC4112-3375-4276-98CB-F7C686A3C9F8}" srcId="{40F1444E-F51E-4C18-B5AF-F6D2EE0C2112}" destId="{6FFEF05D-2D6F-4778-9C6F-D8CA35CED25E}" srcOrd="1" destOrd="0" parTransId="{680D06C1-54FA-461B-9092-A4F5E2DA5090}" sibTransId="{32F6A34D-73B5-422B-9E44-08782FAD8720}"/>
    <dgm:cxn modelId="{1EE06E8E-27F8-4C88-80B7-E73AECDBE9CC}" srcId="{40F1444E-F51E-4C18-B5AF-F6D2EE0C2112}" destId="{CC16C97E-2381-4557-8AB0-2114096D93B0}" srcOrd="4" destOrd="0" parTransId="{9159510F-C9BB-4CA8-858C-3DF1AC150F35}" sibTransId="{08ABA29E-C30E-4D31-9160-AFD567E6E201}"/>
    <dgm:cxn modelId="{CB49E403-4BB9-4874-9D64-B952A815D3FB}" type="presOf" srcId="{6FFEF05D-2D6F-4778-9C6F-D8CA35CED25E}" destId="{AA643BEE-BEC8-4B4B-B5F8-66785DFD6080}" srcOrd="0" destOrd="0" presId="urn:microsoft.com/office/officeart/2005/8/layout/radial3"/>
    <dgm:cxn modelId="{80B01F04-CF1C-42C1-8079-E1F338085380}" srcId="{40F1444E-F51E-4C18-B5AF-F6D2EE0C2112}" destId="{423CF3A4-CE9D-4198-A78B-F0AA8CFB4A52}" srcOrd="2" destOrd="0" parTransId="{42347648-4AFE-4F84-AA72-3E1EE86ED6F6}" sibTransId="{AD53A195-CEDB-45E1-9DCD-0A958F4D2696}"/>
    <dgm:cxn modelId="{016D3836-4801-4148-8367-B8AFFEFEA5B5}" srcId="{151ADFEE-E74F-4EF6-810C-9E3DDD91CC6A}" destId="{88CD54C5-910F-4FF1-8E4E-C10578110B27}" srcOrd="2" destOrd="0" parTransId="{981AF757-6E43-4766-962C-F02B80F1DB70}" sibTransId="{D9B359B2-0CFA-44DB-9C06-77468757EBB7}"/>
    <dgm:cxn modelId="{F9D4F053-1FA5-4777-AEA3-DD2996CA6D4D}" srcId="{151ADFEE-E74F-4EF6-810C-9E3DDD91CC6A}" destId="{32A6DB81-11EF-4900-8F15-FCD48D6198C6}" srcOrd="1" destOrd="0" parTransId="{08FD3305-7434-48D8-8C6C-6D6D3E27AE75}" sibTransId="{92BE6508-B504-4045-9D02-FE0B0C667F19}"/>
    <dgm:cxn modelId="{00D1E5B6-C022-45FB-9400-9C3D801A5E4F}" srcId="{151ADFEE-E74F-4EF6-810C-9E3DDD91CC6A}" destId="{40F1444E-F51E-4C18-B5AF-F6D2EE0C2112}" srcOrd="0" destOrd="0" parTransId="{2E6A8B71-7B6D-4AB5-8B38-885CB9C31A53}" sibTransId="{9AD87D90-4B82-49A3-A654-54DE688D79FA}"/>
    <dgm:cxn modelId="{57D8E7E9-8A4C-4F1B-92C2-033A1A3B1854}" type="presParOf" srcId="{7A5E2E3D-831D-40EC-AAB3-D3027EAAC934}" destId="{C864B757-1940-484A-9891-A579FB2BED55}" srcOrd="0" destOrd="0" presId="urn:microsoft.com/office/officeart/2005/8/layout/radial3"/>
    <dgm:cxn modelId="{5423F656-C128-40F3-9DB7-E5285C7BFADF}" type="presParOf" srcId="{C864B757-1940-484A-9891-A579FB2BED55}" destId="{6898B4FF-E773-4D0E-95A2-5FFB26FF41BC}" srcOrd="0" destOrd="0" presId="urn:microsoft.com/office/officeart/2005/8/layout/radial3"/>
    <dgm:cxn modelId="{094D1F97-F5C7-4474-898F-A1CAE12BA384}" type="presParOf" srcId="{C864B757-1940-484A-9891-A579FB2BED55}" destId="{6941A3A4-C9E9-4EAA-81BD-255CBD32EB33}" srcOrd="1" destOrd="0" presId="urn:microsoft.com/office/officeart/2005/8/layout/radial3"/>
    <dgm:cxn modelId="{CEAE1978-399D-4835-949A-59FA3EC81F7E}" type="presParOf" srcId="{C864B757-1940-484A-9891-A579FB2BED55}" destId="{AA643BEE-BEC8-4B4B-B5F8-66785DFD6080}" srcOrd="2" destOrd="0" presId="urn:microsoft.com/office/officeart/2005/8/layout/radial3"/>
    <dgm:cxn modelId="{F1967F14-702A-452A-BE45-95B47460CF28}" type="presParOf" srcId="{C864B757-1940-484A-9891-A579FB2BED55}" destId="{5623738A-CCD9-49CF-A87E-00E986E7A32F}" srcOrd="3" destOrd="0" presId="urn:microsoft.com/office/officeart/2005/8/layout/radial3"/>
    <dgm:cxn modelId="{D46121C1-3889-433B-B679-DB503BBF2A40}" type="presParOf" srcId="{C864B757-1940-484A-9891-A579FB2BED55}" destId="{2C385B10-9CBE-4612-B7AA-76FB2CAE43C5}" srcOrd="4" destOrd="0" presId="urn:microsoft.com/office/officeart/2005/8/layout/radial3"/>
    <dgm:cxn modelId="{82863051-8C6B-4A6C-B603-6005E3DBA2D0}" type="presParOf" srcId="{C864B757-1940-484A-9891-A579FB2BED55}" destId="{5C2D1FE5-FD91-45A0-9C57-CD8D96597A6F}"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98B4FF-E773-4D0E-95A2-5FFB26FF41BC}">
      <dsp:nvSpPr>
        <dsp:cNvPr id="0" name=""/>
        <dsp:cNvSpPr/>
      </dsp:nvSpPr>
      <dsp:spPr>
        <a:xfrm>
          <a:off x="1186372" y="620018"/>
          <a:ext cx="1437254" cy="1437254"/>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0640" tIns="40640" rIns="40640" bIns="40640" numCol="1" spcCol="1270" anchor="ctr" anchorCtr="0">
          <a:noAutofit/>
        </a:bodyPr>
        <a:lstStyle/>
        <a:p>
          <a:pPr lvl="0" algn="ctr" defTabSz="1422400">
            <a:lnSpc>
              <a:spcPct val="90000"/>
            </a:lnSpc>
            <a:spcBef>
              <a:spcPct val="0"/>
            </a:spcBef>
            <a:spcAft>
              <a:spcPct val="35000"/>
            </a:spcAft>
          </a:pPr>
          <a:r>
            <a:rPr lang="en-US" sz="3200" kern="1200" dirty="0" smtClean="0"/>
            <a:t>12 GeV</a:t>
          </a:r>
          <a:endParaRPr lang="en-US" sz="3200" kern="1200" dirty="0"/>
        </a:p>
      </dsp:txBody>
      <dsp:txXfrm>
        <a:off x="1396853" y="830499"/>
        <a:ext cx="1016292" cy="1016292"/>
      </dsp:txXfrm>
    </dsp:sp>
    <dsp:sp modelId="{6941A3A4-C9E9-4EAA-81BD-255CBD32EB33}">
      <dsp:nvSpPr>
        <dsp:cNvPr id="0" name=""/>
        <dsp:cNvSpPr/>
      </dsp:nvSpPr>
      <dsp:spPr>
        <a:xfrm>
          <a:off x="1530193" y="46855"/>
          <a:ext cx="718627" cy="7186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R100</a:t>
          </a:r>
          <a:endParaRPr lang="en-US" sz="1300" kern="1200" dirty="0"/>
        </a:p>
      </dsp:txBody>
      <dsp:txXfrm>
        <a:off x="1635433" y="152095"/>
        <a:ext cx="508147" cy="508147"/>
      </dsp:txXfrm>
    </dsp:sp>
    <dsp:sp modelId="{AA643BEE-BEC8-4B4B-B5F8-66785DFD6080}">
      <dsp:nvSpPr>
        <dsp:cNvPr id="0" name=""/>
        <dsp:cNvSpPr/>
      </dsp:nvSpPr>
      <dsp:spPr>
        <a:xfrm>
          <a:off x="1905005" y="1780097"/>
          <a:ext cx="718627" cy="7186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C50</a:t>
          </a:r>
          <a:endParaRPr lang="en-US" sz="1300" kern="1200" dirty="0"/>
        </a:p>
      </dsp:txBody>
      <dsp:txXfrm>
        <a:off x="2010245" y="1885337"/>
        <a:ext cx="508147" cy="508147"/>
      </dsp:txXfrm>
    </dsp:sp>
    <dsp:sp modelId="{5623738A-CCD9-49CF-A87E-00E986E7A32F}">
      <dsp:nvSpPr>
        <dsp:cNvPr id="0" name=""/>
        <dsp:cNvSpPr/>
      </dsp:nvSpPr>
      <dsp:spPr>
        <a:xfrm>
          <a:off x="921125" y="234257"/>
          <a:ext cx="718627" cy="7186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C100</a:t>
          </a:r>
        </a:p>
        <a:p>
          <a:pPr lvl="0" algn="ctr" defTabSz="577850">
            <a:lnSpc>
              <a:spcPct val="90000"/>
            </a:lnSpc>
            <a:spcBef>
              <a:spcPct val="0"/>
            </a:spcBef>
            <a:spcAft>
              <a:spcPct val="35000"/>
            </a:spcAft>
          </a:pPr>
          <a:r>
            <a:rPr lang="en-US" sz="1300" kern="1200" dirty="0" smtClean="0"/>
            <a:t>1-3</a:t>
          </a:r>
          <a:endParaRPr lang="en-US" sz="1300" kern="1200" dirty="0"/>
        </a:p>
      </dsp:txBody>
      <dsp:txXfrm>
        <a:off x="1026365" y="339497"/>
        <a:ext cx="508147" cy="508147"/>
      </dsp:txXfrm>
    </dsp:sp>
    <dsp:sp modelId="{2C385B10-9CBE-4612-B7AA-76FB2CAE43C5}">
      <dsp:nvSpPr>
        <dsp:cNvPr id="0" name=""/>
        <dsp:cNvSpPr/>
      </dsp:nvSpPr>
      <dsp:spPr>
        <a:xfrm>
          <a:off x="1242357" y="1780097"/>
          <a:ext cx="718627" cy="7186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C25</a:t>
          </a:r>
          <a:endParaRPr lang="en-US" sz="1300" kern="1200" dirty="0"/>
        </a:p>
      </dsp:txBody>
      <dsp:txXfrm>
        <a:off x="1347597" y="1885337"/>
        <a:ext cx="508147" cy="508147"/>
      </dsp:txXfrm>
    </dsp:sp>
    <dsp:sp modelId="{5C2D1FE5-FD91-45A0-9C57-CD8D96597A6F}">
      <dsp:nvSpPr>
        <dsp:cNvPr id="0" name=""/>
        <dsp:cNvSpPr/>
      </dsp:nvSpPr>
      <dsp:spPr>
        <a:xfrm>
          <a:off x="2139256" y="234261"/>
          <a:ext cx="718627" cy="71862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C100</a:t>
          </a:r>
        </a:p>
        <a:p>
          <a:pPr lvl="0" algn="ctr" defTabSz="577850">
            <a:lnSpc>
              <a:spcPct val="90000"/>
            </a:lnSpc>
            <a:spcBef>
              <a:spcPct val="0"/>
            </a:spcBef>
            <a:spcAft>
              <a:spcPct val="35000"/>
            </a:spcAft>
          </a:pPr>
          <a:r>
            <a:rPr lang="en-US" sz="1300" kern="1200" dirty="0" smtClean="0"/>
            <a:t>4-10</a:t>
          </a:r>
          <a:endParaRPr lang="en-US" sz="1300" kern="1200" dirty="0"/>
        </a:p>
      </dsp:txBody>
      <dsp:txXfrm>
        <a:off x="2244496" y="339501"/>
        <a:ext cx="508147" cy="508147"/>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1C8935-B3FF-44CC-9218-3AF16ACF6022}" type="datetimeFigureOut">
              <a:rPr lang="en-US" smtClean="0"/>
              <a:t>4/8/2014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39BB4A-0841-43F5-9021-9597E10389EE}" type="slidenum">
              <a:rPr lang="en-US" smtClean="0"/>
              <a:t>‹#›</a:t>
            </a:fld>
            <a:endParaRPr lang="en-US"/>
          </a:p>
        </p:txBody>
      </p:sp>
    </p:spTree>
    <p:extLst>
      <p:ext uri="{BB962C8B-B14F-4D97-AF65-F5344CB8AC3E}">
        <p14:creationId xmlns:p14="http://schemas.microsoft.com/office/powerpoint/2010/main" val="2562024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39BB4A-0841-43F5-9021-9597E10389EE}" type="slidenum">
              <a:rPr lang="en-US" smtClean="0"/>
              <a:t>7</a:t>
            </a:fld>
            <a:endParaRPr lang="en-US"/>
          </a:p>
        </p:txBody>
      </p:sp>
    </p:spTree>
    <p:extLst>
      <p:ext uri="{BB962C8B-B14F-4D97-AF65-F5344CB8AC3E}">
        <p14:creationId xmlns:p14="http://schemas.microsoft.com/office/powerpoint/2010/main" val="247614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39BB4A-0841-43F5-9021-9597E10389EE}" type="slidenum">
              <a:rPr lang="en-US" smtClean="0"/>
              <a:t>8</a:t>
            </a:fld>
            <a:endParaRPr lang="en-US"/>
          </a:p>
        </p:txBody>
      </p:sp>
    </p:spTree>
    <p:extLst>
      <p:ext uri="{BB962C8B-B14F-4D97-AF65-F5344CB8AC3E}">
        <p14:creationId xmlns:p14="http://schemas.microsoft.com/office/powerpoint/2010/main" val="2476147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2054CF6-CAD1-4322-91BC-376C734C41E4}" type="datetimeFigureOut">
              <a:rPr lang="en-US" smtClean="0"/>
              <a:t>4/8/2014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06EA90C-6C84-49F9-969C-6ACC4B1E32FC}"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054CF6-CAD1-4322-91BC-376C734C41E4}"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EA90C-6C84-49F9-969C-6ACC4B1E32F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054CF6-CAD1-4322-91BC-376C734C41E4}"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EA90C-6C84-49F9-969C-6ACC4B1E32F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054CF6-CAD1-4322-91BC-376C734C41E4}"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6EA90C-6C84-49F9-969C-6ACC4B1E32F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054CF6-CAD1-4322-91BC-376C734C41E4}" type="datetimeFigureOut">
              <a:rPr lang="en-US" smtClean="0"/>
              <a:t>4/8/2014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06EA90C-6C84-49F9-969C-6ACC4B1E32F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054CF6-CAD1-4322-91BC-376C734C41E4}" type="datetimeFigureOut">
              <a:rPr lang="en-US" smtClean="0"/>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EA90C-6C84-49F9-969C-6ACC4B1E32F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2054CF6-CAD1-4322-91BC-376C734C41E4}" type="datetimeFigureOut">
              <a:rPr lang="en-US" smtClean="0"/>
              <a:t>4/8/2014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6EA90C-6C84-49F9-969C-6ACC4B1E32F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054CF6-CAD1-4322-91BC-376C734C41E4}" type="datetimeFigureOut">
              <a:rPr lang="en-US" smtClean="0"/>
              <a:t>4/8/2014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6EA90C-6C84-49F9-969C-6ACC4B1E32F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54CF6-CAD1-4322-91BC-376C734C41E4}" type="datetimeFigureOut">
              <a:rPr lang="en-US" smtClean="0"/>
              <a:t>4/8/2014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6EA90C-6C84-49F9-969C-6ACC4B1E32F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054CF6-CAD1-4322-91BC-376C734C41E4}" type="datetimeFigureOut">
              <a:rPr lang="en-US" smtClean="0"/>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EA90C-6C84-49F9-969C-6ACC4B1E32F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054CF6-CAD1-4322-91BC-376C734C41E4}" type="datetimeFigureOut">
              <a:rPr lang="en-US" smtClean="0"/>
              <a:t>4/8/2014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6EA90C-6C84-49F9-969C-6ACC4B1E32F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2054CF6-CAD1-4322-91BC-376C734C41E4}" type="datetimeFigureOut">
              <a:rPr lang="en-US" smtClean="0"/>
              <a:t>4/8/2014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06EA90C-6C84-49F9-969C-6ACC4B1E32F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C100 </a:t>
            </a:r>
            <a:r>
              <a:rPr lang="en-US" dirty="0" smtClean="0"/>
              <a:t>Transition</a:t>
            </a:r>
            <a:br>
              <a:rPr lang="en-US" dirty="0" smtClean="0"/>
            </a:br>
            <a:r>
              <a:rPr lang="en-US" dirty="0" smtClean="0"/>
              <a:t>to </a:t>
            </a:r>
            <a:r>
              <a:rPr lang="en-US" dirty="0"/>
              <a:t>Operations</a:t>
            </a:r>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31000"/>
                    </a14:imgEffect>
                  </a14:imgLayer>
                </a14:imgProps>
              </a:ext>
              <a:ext uri="{28A0092B-C50C-407E-A947-70E740481C1C}">
                <a14:useLocalDpi xmlns:a14="http://schemas.microsoft.com/office/drawing/2010/main" val="0"/>
              </a:ext>
            </a:extLst>
          </a:blip>
          <a:stretch>
            <a:fillRect/>
          </a:stretch>
        </p:blipFill>
        <p:spPr>
          <a:xfrm>
            <a:off x="2590800" y="3667800"/>
            <a:ext cx="4181000" cy="2665388"/>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05019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Robust Operations -</a:t>
            </a:r>
            <a:br>
              <a:rPr lang="en-US" dirty="0" smtClean="0"/>
            </a:br>
            <a:r>
              <a:rPr lang="en-US" dirty="0" smtClean="0"/>
              <a:t>Design/Hardware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Diagnostics tools development</a:t>
            </a:r>
          </a:p>
          <a:p>
            <a:pPr lvl="1"/>
            <a:r>
              <a:rPr lang="en-US" dirty="0" smtClean="0"/>
              <a:t>First fault capture</a:t>
            </a:r>
          </a:p>
          <a:p>
            <a:pPr lvl="1"/>
            <a:r>
              <a:rPr lang="en-US" dirty="0" smtClean="0"/>
              <a:t>Ring buffers</a:t>
            </a:r>
          </a:p>
          <a:p>
            <a:pPr lvl="1"/>
            <a:r>
              <a:rPr lang="en-US" dirty="0" smtClean="0"/>
              <a:t>Trigger on FSD</a:t>
            </a:r>
          </a:p>
          <a:p>
            <a:pPr lvl="1"/>
            <a:r>
              <a:rPr lang="en-US" dirty="0" smtClean="0"/>
              <a:t>CPS/HPA fault firmware diagnostics</a:t>
            </a:r>
          </a:p>
          <a:p>
            <a:r>
              <a:rPr lang="en-US" dirty="0" smtClean="0"/>
              <a:t>Spares availability</a:t>
            </a:r>
          </a:p>
          <a:p>
            <a:r>
              <a:rPr lang="en-US" dirty="0" smtClean="0"/>
              <a:t>PZT integration (C100 1-3)</a:t>
            </a:r>
          </a:p>
          <a:p>
            <a:r>
              <a:rPr lang="en-US" dirty="0" smtClean="0"/>
              <a:t>Refine control system algorithms</a:t>
            </a:r>
          </a:p>
          <a:p>
            <a:pPr lvl="1"/>
            <a:r>
              <a:rPr lang="en-US" dirty="0" smtClean="0"/>
              <a:t>Tuners</a:t>
            </a:r>
          </a:p>
          <a:p>
            <a:pPr lvl="1"/>
            <a:r>
              <a:rPr lang="en-US" dirty="0" smtClean="0"/>
              <a:t>Loop gains/parameters</a:t>
            </a:r>
          </a:p>
          <a:p>
            <a:pPr lvl="1"/>
            <a:r>
              <a:rPr lang="en-US" dirty="0" smtClean="0"/>
              <a:t>Recovery speed tweaks</a:t>
            </a:r>
          </a:p>
          <a:p>
            <a:r>
              <a:rPr lang="en-US" dirty="0" smtClean="0"/>
              <a:t>Individual heater control</a:t>
            </a:r>
          </a:p>
          <a:p>
            <a:pPr lvl="1"/>
            <a:r>
              <a:rPr lang="en-US" dirty="0" smtClean="0"/>
              <a:t>Test plans for understanding performance anomalies are in development</a:t>
            </a:r>
          </a:p>
          <a:p>
            <a:r>
              <a:rPr lang="en-US" dirty="0" smtClean="0"/>
              <a:t>System failure management process development</a:t>
            </a:r>
          </a:p>
          <a:p>
            <a:pPr lvl="1"/>
            <a:r>
              <a:rPr lang="en-US" dirty="0" smtClean="0"/>
              <a:t>Removing a cavity(</a:t>
            </a:r>
            <a:r>
              <a:rPr lang="en-US" dirty="0" err="1" smtClean="0"/>
              <a:t>ies</a:t>
            </a:r>
            <a:r>
              <a:rPr lang="en-US" dirty="0" smtClean="0"/>
              <a:t>) from service  - bypass</a:t>
            </a:r>
          </a:p>
          <a:p>
            <a:r>
              <a:rPr lang="en-US" dirty="0" smtClean="0"/>
              <a:t>1 button zone </a:t>
            </a:r>
            <a:r>
              <a:rPr lang="en-US" dirty="0" err="1" smtClean="0"/>
              <a:t>burt</a:t>
            </a:r>
            <a:r>
              <a:rPr lang="en-US" dirty="0" smtClean="0"/>
              <a:t> save/restore function</a:t>
            </a:r>
          </a:p>
          <a:p>
            <a:endParaRPr lang="en-US" dirty="0"/>
          </a:p>
        </p:txBody>
      </p:sp>
    </p:spTree>
    <p:extLst>
      <p:ext uri="{BB962C8B-B14F-4D97-AF65-F5344CB8AC3E}">
        <p14:creationId xmlns:p14="http://schemas.microsoft.com/office/powerpoint/2010/main" val="33779837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Tree>
    <p:extLst>
      <p:ext uri="{BB962C8B-B14F-4D97-AF65-F5344CB8AC3E}">
        <p14:creationId xmlns:p14="http://schemas.microsoft.com/office/powerpoint/2010/main" val="3646019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C100 Zone Overview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10 new C100 cryomodules were each designed to deliver a minimum of 100 MeV of acceleration to the electron beam per pass.  The Cathode Power Supply (CPS) and High Power Amplifier (HPA) have been redesigned to generate required power for producing the accelerating fields in </a:t>
            </a:r>
            <a:r>
              <a:rPr lang="en-US" dirty="0"/>
              <a:t>the superconducting RF cavities</a:t>
            </a:r>
            <a:r>
              <a:rPr lang="en-US" dirty="0" smtClean="0"/>
              <a:t>.  Higher gradients and narrower bandwidth along with Lorentz force detuning and increased </a:t>
            </a:r>
            <a:r>
              <a:rPr lang="en-US" dirty="0" err="1" smtClean="0"/>
              <a:t>microphonic</a:t>
            </a:r>
            <a:r>
              <a:rPr lang="en-US" dirty="0" smtClean="0"/>
              <a:t> sensitivity were formidable obstacles to realizing cavity RF field stability.   In order to </a:t>
            </a:r>
            <a:r>
              <a:rPr lang="en-US" dirty="0"/>
              <a:t>meet </a:t>
            </a:r>
            <a:r>
              <a:rPr lang="en-US" dirty="0" smtClean="0"/>
              <a:t>cavity field </a:t>
            </a:r>
            <a:r>
              <a:rPr lang="en-US" dirty="0"/>
              <a:t>phase </a:t>
            </a:r>
            <a:r>
              <a:rPr lang="en-US" dirty="0" smtClean="0"/>
              <a:t>and amplitude specifications for physics quality beam, a new RF Low Level Control system utilizing the precision of digital signal processing was designed and manufactured.  Infrastructure upgrades such as increased capacity for the Cryogenic Helium Liquefier plant and Low Conductivity Water cooling system, site power, master oscillator and service building environmental controls all contributed to the successful commissioning of the C100 cryomodules for the 12 GeV era. </a:t>
            </a:r>
            <a:endParaRPr lang="en-US" dirty="0"/>
          </a:p>
        </p:txBody>
      </p:sp>
    </p:spTree>
    <p:extLst>
      <p:ext uri="{BB962C8B-B14F-4D97-AF65-F5344CB8AC3E}">
        <p14:creationId xmlns:p14="http://schemas.microsoft.com/office/powerpoint/2010/main" val="3829747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 a perfect world…</a:t>
            </a:r>
            <a:endParaRPr lang="en-US" dirty="0"/>
          </a:p>
        </p:txBody>
      </p:sp>
      <p:sp>
        <p:nvSpPr>
          <p:cNvPr id="3" name="Content Placeholder 2"/>
          <p:cNvSpPr>
            <a:spLocks noGrp="1"/>
          </p:cNvSpPr>
          <p:nvPr>
            <p:ph idx="1"/>
          </p:nvPr>
        </p:nvSpPr>
        <p:spPr>
          <a:xfrm>
            <a:off x="457200" y="1905000"/>
            <a:ext cx="7467600" cy="3566160"/>
          </a:xfrm>
        </p:spPr>
        <p:txBody>
          <a:bodyPr/>
          <a:lstStyle/>
          <a:p>
            <a:pPr lvl="1"/>
            <a:r>
              <a:rPr lang="en-US" dirty="0" smtClean="0"/>
              <a:t>1 Button Operation</a:t>
            </a:r>
          </a:p>
          <a:p>
            <a:pPr lvl="1"/>
            <a:r>
              <a:rPr lang="en-US" dirty="0"/>
              <a:t>N</a:t>
            </a:r>
            <a:r>
              <a:rPr lang="en-US" dirty="0" smtClean="0"/>
              <a:t>o trips</a:t>
            </a:r>
          </a:p>
          <a:p>
            <a:pPr marL="585216" lvl="1" indent="0">
              <a:buNone/>
            </a:pPr>
            <a:r>
              <a:rPr lang="en-US" sz="4800" dirty="0" smtClean="0"/>
              <a:t>    = NO PROBLEMS!</a:t>
            </a:r>
          </a:p>
          <a:p>
            <a:pPr marL="585216" lvl="1" indent="0">
              <a:buNone/>
            </a:pPr>
            <a:endParaRPr lang="en-US" sz="2000" dirty="0" smtClean="0"/>
          </a:p>
          <a:p>
            <a:pPr marL="585216" lvl="1" indent="0">
              <a:buNone/>
            </a:pPr>
            <a:endParaRPr lang="en-US" sz="2000" dirty="0"/>
          </a:p>
          <a:p>
            <a:pPr marL="585216" lvl="1" indent="0">
              <a:buNone/>
            </a:pPr>
            <a:endParaRPr lang="en-US" sz="2000" dirty="0" smtClean="0"/>
          </a:p>
          <a:p>
            <a:pPr marL="585216" lvl="1" indent="0" algn="ctr">
              <a:buNone/>
            </a:pPr>
            <a:r>
              <a:rPr lang="en-US" sz="2000" i="1" dirty="0" smtClean="0"/>
              <a:t>Unfortunately…</a:t>
            </a:r>
            <a:endParaRPr lang="en-US" sz="2000" i="1" dirty="0"/>
          </a:p>
          <a:p>
            <a:pPr marL="585216" lvl="1" indent="0">
              <a:buNone/>
            </a:pPr>
            <a:endParaRPr lang="en-US" sz="4800" dirty="0" smtClean="0"/>
          </a:p>
          <a:p>
            <a:pPr lvl="1"/>
            <a:endParaRPr lang="en-US" dirty="0"/>
          </a:p>
        </p:txBody>
      </p:sp>
    </p:spTree>
    <p:extLst>
      <p:ext uri="{BB962C8B-B14F-4D97-AF65-F5344CB8AC3E}">
        <p14:creationId xmlns:p14="http://schemas.microsoft.com/office/powerpoint/2010/main" val="3809254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Reality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5610913"/>
              </p:ext>
            </p:extLst>
          </p:nvPr>
        </p:nvGraphicFramePr>
        <p:xfrm>
          <a:off x="2649402" y="1905000"/>
          <a:ext cx="3810000" cy="2498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582000" y="1439732"/>
            <a:ext cx="7944804" cy="369332"/>
          </a:xfrm>
          <a:prstGeom prst="rect">
            <a:avLst/>
          </a:prstGeom>
          <a:noFill/>
        </p:spPr>
        <p:txBody>
          <a:bodyPr wrap="none" rtlCol="0">
            <a:spAutoFit/>
          </a:bodyPr>
          <a:lstStyle/>
          <a:p>
            <a:r>
              <a:rPr lang="en-US" dirty="0" smtClean="0"/>
              <a:t>5 “Flavors” of cryomodules, each with their own operational characteristics </a:t>
            </a:r>
            <a:endParaRPr lang="en-US" dirty="0"/>
          </a:p>
        </p:txBody>
      </p:sp>
      <p:sp>
        <p:nvSpPr>
          <p:cNvPr id="6" name="TextBox 5"/>
          <p:cNvSpPr txBox="1"/>
          <p:nvPr/>
        </p:nvSpPr>
        <p:spPr>
          <a:xfrm>
            <a:off x="582000" y="4724400"/>
            <a:ext cx="8060220" cy="646331"/>
          </a:xfrm>
          <a:prstGeom prst="rect">
            <a:avLst/>
          </a:prstGeom>
          <a:noFill/>
        </p:spPr>
        <p:txBody>
          <a:bodyPr wrap="none" rtlCol="0">
            <a:spAutoFit/>
          </a:bodyPr>
          <a:lstStyle/>
          <a:p>
            <a:r>
              <a:rPr lang="en-US" dirty="0" smtClean="0"/>
              <a:t>+ the additional pleasure of contending with construction/heavy equipment,</a:t>
            </a:r>
          </a:p>
          <a:p>
            <a:r>
              <a:rPr lang="en-US" dirty="0" smtClean="0"/>
              <a:t>jets flying by, traffic, thunderstorms, doors slamming, etc…</a:t>
            </a:r>
            <a:endParaRPr lang="en-US" dirty="0"/>
          </a:p>
        </p:txBody>
      </p:sp>
      <p:sp>
        <p:nvSpPr>
          <p:cNvPr id="7" name="TextBox 6"/>
          <p:cNvSpPr txBox="1"/>
          <p:nvPr/>
        </p:nvSpPr>
        <p:spPr>
          <a:xfrm>
            <a:off x="1946513" y="5724000"/>
            <a:ext cx="5261377" cy="369332"/>
          </a:xfrm>
          <a:prstGeom prst="rect">
            <a:avLst/>
          </a:prstGeom>
          <a:noFill/>
        </p:spPr>
        <p:txBody>
          <a:bodyPr wrap="none" rtlCol="0">
            <a:spAutoFit/>
          </a:bodyPr>
          <a:lstStyle/>
          <a:p>
            <a:r>
              <a:rPr lang="en-US" i="1" dirty="0" smtClean="0"/>
              <a:t>“With greater power comes… more trips” </a:t>
            </a:r>
            <a:r>
              <a:rPr lang="en-US" sz="1100" i="1" dirty="0" smtClean="0"/>
              <a:t>–</a:t>
            </a:r>
            <a:r>
              <a:rPr lang="en-US" i="1" dirty="0" smtClean="0"/>
              <a:t> </a:t>
            </a:r>
            <a:r>
              <a:rPr lang="en-US" sz="1050" dirty="0" smtClean="0"/>
              <a:t>Clyde Mounts</a:t>
            </a:r>
            <a:endParaRPr lang="en-US" dirty="0"/>
          </a:p>
        </p:txBody>
      </p:sp>
    </p:spTree>
    <p:extLst>
      <p:ext uri="{BB962C8B-B14F-4D97-AF65-F5344CB8AC3E}">
        <p14:creationId xmlns:p14="http://schemas.microsoft.com/office/powerpoint/2010/main" val="1536468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86867" y="1288054"/>
            <a:ext cx="3691704" cy="327795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lstStyle/>
          <a:p>
            <a:r>
              <a:rPr lang="en-US" dirty="0" smtClean="0"/>
              <a:t>C100 Transition Aids</a:t>
            </a:r>
            <a:endParaRPr lang="en-US" dirty="0"/>
          </a:p>
        </p:txBody>
      </p:sp>
      <p:pic>
        <p:nvPicPr>
          <p:cNvPr id="614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82504" y="3733800"/>
            <a:ext cx="2747754" cy="2676526"/>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0"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53000" y="2720655"/>
            <a:ext cx="3057515" cy="259080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632495"/>
            <a:ext cx="5257800" cy="3721293"/>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51" name="Picture 7"/>
          <p:cNvPicPr>
            <a:picLocks noChangeAspect="1" noChangeArrowheads="1"/>
          </p:cNvPicPr>
          <p:nvPr/>
        </p:nvPicPr>
        <p:blipFill>
          <a:blip r:embed="rId6" cstate="print">
            <a:extLst>
              <a:ext uri="{BEBA8EAE-BF5A-486C-A8C5-ECC9F3942E4B}">
                <a14:imgProps xmlns:a14="http://schemas.microsoft.com/office/drawing/2010/main">
                  <a14:imgLayer r:embed="rId7">
                    <a14:imgEffect>
                      <a14:artisticCutout/>
                    </a14:imgEffect>
                  </a14:imgLayer>
                </a14:imgProps>
              </a:ext>
              <a:ext uri="{28A0092B-C50C-407E-A947-70E740481C1C}">
                <a14:useLocalDpi xmlns:a14="http://schemas.microsoft.com/office/drawing/2010/main" val="0"/>
              </a:ext>
            </a:extLst>
          </a:blip>
          <a:srcRect/>
          <a:stretch>
            <a:fillRect/>
          </a:stretch>
        </p:blipFill>
        <p:spPr bwMode="auto">
          <a:xfrm>
            <a:off x="457200" y="4690533"/>
            <a:ext cx="1980871" cy="182880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590800" y="3612735"/>
            <a:ext cx="3329776" cy="2806058"/>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697887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been done so far?</a:t>
            </a:r>
            <a:endParaRPr lang="en-US" dirty="0"/>
          </a:p>
        </p:txBody>
      </p:sp>
      <p:sp>
        <p:nvSpPr>
          <p:cNvPr id="3" name="Content Placeholder 2"/>
          <p:cNvSpPr>
            <a:spLocks noGrp="1"/>
          </p:cNvSpPr>
          <p:nvPr>
            <p:ph idx="1"/>
          </p:nvPr>
        </p:nvSpPr>
        <p:spPr/>
        <p:txBody>
          <a:bodyPr/>
          <a:lstStyle/>
          <a:p>
            <a:r>
              <a:rPr lang="en-US" dirty="0" smtClean="0"/>
              <a:t>Tuners over fiber modification</a:t>
            </a:r>
          </a:p>
          <a:p>
            <a:r>
              <a:rPr lang="en-US" dirty="0" smtClean="0"/>
              <a:t>Heater distribution to all 8 cavities</a:t>
            </a:r>
          </a:p>
          <a:p>
            <a:r>
              <a:rPr lang="en-US" dirty="0" smtClean="0"/>
              <a:t>1 button Cold Start recovery script</a:t>
            </a:r>
          </a:p>
          <a:p>
            <a:pPr lvl="1"/>
            <a:r>
              <a:rPr lang="en-US" dirty="0" smtClean="0"/>
              <a:t>Automatically find POFF and TDOFF values</a:t>
            </a:r>
          </a:p>
          <a:p>
            <a:r>
              <a:rPr lang="en-US" dirty="0" smtClean="0"/>
              <a:t>1 button cavity/zone recovery script</a:t>
            </a:r>
          </a:p>
          <a:p>
            <a:r>
              <a:rPr lang="en-US" dirty="0" smtClean="0"/>
              <a:t>Master Reset</a:t>
            </a:r>
          </a:p>
          <a:p>
            <a:r>
              <a:rPr lang="en-US" dirty="0" smtClean="0"/>
              <a:t>EDM screens suite tailored for C100/R100</a:t>
            </a:r>
          </a:p>
          <a:p>
            <a:r>
              <a:rPr lang="en-US" dirty="0" smtClean="0"/>
              <a:t>Burt save/restore</a:t>
            </a:r>
          </a:p>
          <a:p>
            <a:pPr marL="137160" indent="0">
              <a:buNone/>
            </a:pPr>
            <a:r>
              <a:rPr lang="en-US" dirty="0" smtClean="0"/>
              <a:t>And a ton of “under the hood” refinements…</a:t>
            </a:r>
          </a:p>
          <a:p>
            <a:endParaRPr lang="en-US" dirty="0"/>
          </a:p>
        </p:txBody>
      </p:sp>
    </p:spTree>
    <p:extLst>
      <p:ext uri="{BB962C8B-B14F-4D97-AF65-F5344CB8AC3E}">
        <p14:creationId xmlns:p14="http://schemas.microsoft.com/office/powerpoint/2010/main" val="3175856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Recovering a C100 Zone</a:t>
            </a:r>
            <a:endParaRPr lang="en-US" dirty="0"/>
          </a:p>
        </p:txBody>
      </p:sp>
      <p:sp>
        <p:nvSpPr>
          <p:cNvPr id="3" name="Content Placeholder 2"/>
          <p:cNvSpPr>
            <a:spLocks noGrp="1"/>
          </p:cNvSpPr>
          <p:nvPr>
            <p:ph idx="1"/>
          </p:nvPr>
        </p:nvSpPr>
        <p:spPr>
          <a:xfrm>
            <a:off x="457200" y="1600200"/>
            <a:ext cx="8229600" cy="2057400"/>
          </a:xfrm>
        </p:spPr>
        <p:txBody>
          <a:bodyPr/>
          <a:lstStyle/>
          <a:p>
            <a:r>
              <a:rPr lang="en-US" dirty="0" smtClean="0"/>
              <a:t>From the RF Captain screen</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2895600"/>
            <a:ext cx="5105400" cy="266700"/>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8" name="Straight Arrow Connector 7"/>
          <p:cNvCxnSpPr/>
          <p:nvPr/>
        </p:nvCxnSpPr>
        <p:spPr>
          <a:xfrm>
            <a:off x="4572000" y="2773265"/>
            <a:ext cx="150469" cy="137933"/>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3124200" y="2296001"/>
            <a:ext cx="1680268" cy="461665"/>
          </a:xfrm>
          <a:prstGeom prst="rect">
            <a:avLst/>
          </a:prstGeom>
          <a:noFill/>
        </p:spPr>
        <p:txBody>
          <a:bodyPr wrap="none" rtlCol="0">
            <a:spAutoFit/>
          </a:bodyPr>
          <a:lstStyle/>
          <a:p>
            <a:pPr algn="ctr"/>
            <a:r>
              <a:rPr lang="en-US" sz="1200" dirty="0" smtClean="0"/>
              <a:t>1. Push “R”</a:t>
            </a:r>
          </a:p>
          <a:p>
            <a:pPr algn="ctr"/>
            <a:r>
              <a:rPr lang="en-US" sz="1200" dirty="0" smtClean="0"/>
              <a:t>Bar should turn green</a:t>
            </a:r>
            <a:endParaRPr lang="en-US" sz="1200" dirty="0"/>
          </a:p>
        </p:txBody>
      </p:sp>
      <p:cxnSp>
        <p:nvCxnSpPr>
          <p:cNvPr id="18" name="Straight Connector 17"/>
          <p:cNvCxnSpPr>
            <a:stCxn id="9" idx="3"/>
          </p:cNvCxnSpPr>
          <p:nvPr/>
        </p:nvCxnSpPr>
        <p:spPr>
          <a:xfrm>
            <a:off x="4804468" y="2526834"/>
            <a:ext cx="4533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257800" y="2526834"/>
            <a:ext cx="0" cy="36876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4256977" y="3657600"/>
            <a:ext cx="1845378" cy="461665"/>
          </a:xfrm>
          <a:prstGeom prst="rect">
            <a:avLst/>
          </a:prstGeom>
          <a:noFill/>
        </p:spPr>
        <p:txBody>
          <a:bodyPr wrap="none" rtlCol="0">
            <a:spAutoFit/>
          </a:bodyPr>
          <a:lstStyle/>
          <a:p>
            <a:pPr algn="ctr"/>
            <a:r>
              <a:rPr lang="en-US" sz="1200" dirty="0" smtClean="0"/>
              <a:t>2. Push “1”</a:t>
            </a:r>
          </a:p>
          <a:p>
            <a:pPr algn="ctr"/>
            <a:r>
              <a:rPr lang="en-US" sz="1200" dirty="0" smtClean="0"/>
              <a:t>Boxes should turn green</a:t>
            </a:r>
            <a:endParaRPr lang="en-US" sz="1200" dirty="0"/>
          </a:p>
        </p:txBody>
      </p:sp>
      <p:sp>
        <p:nvSpPr>
          <p:cNvPr id="26" name="TextBox 25"/>
          <p:cNvSpPr txBox="1"/>
          <p:nvPr/>
        </p:nvSpPr>
        <p:spPr>
          <a:xfrm>
            <a:off x="6589214" y="2562135"/>
            <a:ext cx="1620957" cy="1200329"/>
          </a:xfrm>
          <a:prstGeom prst="rect">
            <a:avLst/>
          </a:prstGeom>
          <a:noFill/>
        </p:spPr>
        <p:txBody>
          <a:bodyPr wrap="none" rtlCol="0">
            <a:spAutoFit/>
          </a:bodyPr>
          <a:lstStyle/>
          <a:p>
            <a:pPr algn="ctr"/>
            <a:r>
              <a:rPr lang="en-US" sz="1200" dirty="0" smtClean="0"/>
              <a:t>3. Push “RF On”</a:t>
            </a:r>
          </a:p>
          <a:p>
            <a:pPr algn="ctr"/>
            <a:r>
              <a:rPr lang="en-US" sz="1200" dirty="0" smtClean="0"/>
              <a:t>The cavity boxes will</a:t>
            </a:r>
          </a:p>
          <a:p>
            <a:pPr algn="ctr"/>
            <a:r>
              <a:rPr lang="en-US" sz="1200" dirty="0" smtClean="0"/>
              <a:t>automatically cycle</a:t>
            </a:r>
          </a:p>
          <a:p>
            <a:pPr algn="ctr"/>
            <a:r>
              <a:rPr lang="en-US" sz="1200" dirty="0" smtClean="0"/>
              <a:t>through SEL, GDR, </a:t>
            </a:r>
          </a:p>
          <a:p>
            <a:pPr algn="ctr"/>
            <a:r>
              <a:rPr lang="en-US" sz="1200" dirty="0" smtClean="0"/>
              <a:t>Gradient Ramp,</a:t>
            </a:r>
          </a:p>
          <a:p>
            <a:pPr algn="ctr"/>
            <a:r>
              <a:rPr lang="en-US" sz="1200" dirty="0" smtClean="0"/>
              <a:t>RF fully on</a:t>
            </a:r>
            <a:endParaRPr lang="en-US" sz="1200" dirty="0"/>
          </a:p>
        </p:txBody>
      </p:sp>
      <p:cxnSp>
        <p:nvCxnSpPr>
          <p:cNvPr id="27" name="Straight Arrow Connector 26"/>
          <p:cNvCxnSpPr/>
          <p:nvPr/>
        </p:nvCxnSpPr>
        <p:spPr>
          <a:xfrm flipV="1">
            <a:off x="5179666" y="3162300"/>
            <a:ext cx="0" cy="4191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25" name="Straight Arrow Connector 1024"/>
          <p:cNvCxnSpPr/>
          <p:nvPr/>
        </p:nvCxnSpPr>
        <p:spPr>
          <a:xfrm flipH="1">
            <a:off x="5867400" y="2911198"/>
            <a:ext cx="721814" cy="6060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0" name="Straight Arrow Connector 1029"/>
          <p:cNvCxnSpPr/>
          <p:nvPr/>
        </p:nvCxnSpPr>
        <p:spPr>
          <a:xfrm flipV="1">
            <a:off x="5257800" y="3162299"/>
            <a:ext cx="152400" cy="41910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31" name="TextBox 1030"/>
          <p:cNvSpPr txBox="1"/>
          <p:nvPr/>
        </p:nvSpPr>
        <p:spPr>
          <a:xfrm>
            <a:off x="2484424" y="5181599"/>
            <a:ext cx="3655666" cy="646331"/>
          </a:xfrm>
          <a:prstGeom prst="rect">
            <a:avLst/>
          </a:prstGeom>
          <a:noFill/>
        </p:spPr>
        <p:txBody>
          <a:bodyPr wrap="square" rtlCol="0">
            <a:noAutofit/>
          </a:bodyPr>
          <a:lstStyle/>
          <a:p>
            <a:pPr algn="ctr"/>
            <a:r>
              <a:rPr lang="en-US" sz="3600" i="1" dirty="0" smtClean="0">
                <a:effectLst>
                  <a:outerShdw blurRad="50800" dist="38100" dir="2700000" algn="tl" rotWithShape="0">
                    <a:prstClr val="black">
                      <a:alpha val="40000"/>
                    </a:prstClr>
                  </a:outerShdw>
                </a:effectLst>
              </a:rPr>
              <a:t>That was easy!</a:t>
            </a:r>
            <a:r>
              <a:rPr lang="en-US" sz="1400" i="1" baseline="80000" dirty="0" smtClean="0"/>
              <a:t>™</a:t>
            </a:r>
            <a:endParaRPr lang="en-US" sz="1400" i="1" baseline="80000" dirty="0"/>
          </a:p>
        </p:txBody>
      </p:sp>
      <p:pic>
        <p:nvPicPr>
          <p:cNvPr id="1033" name="Picture 4" descr="C:\Users\mounts\AppData\Local\Microsoft\Windows\Temporary Internet Files\Content.IE5\SUD0RJZ4\MP900422581[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75867" y="4648200"/>
            <a:ext cx="2299394" cy="1905000"/>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077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Recovering a C100 Zone</a:t>
            </a:r>
            <a:endParaRPr lang="en-US" dirty="0"/>
          </a:p>
        </p:txBody>
      </p:sp>
      <p:sp>
        <p:nvSpPr>
          <p:cNvPr id="3" name="Content Placeholder 2"/>
          <p:cNvSpPr>
            <a:spLocks noGrp="1"/>
          </p:cNvSpPr>
          <p:nvPr>
            <p:ph idx="1"/>
          </p:nvPr>
        </p:nvSpPr>
        <p:spPr>
          <a:xfrm>
            <a:off x="457200" y="1600200"/>
            <a:ext cx="8229600" cy="2057400"/>
          </a:xfrm>
        </p:spPr>
        <p:txBody>
          <a:bodyPr/>
          <a:lstStyle/>
          <a:p>
            <a:r>
              <a:rPr lang="en-US" dirty="0" smtClean="0"/>
              <a:t>From the RF Combo</a:t>
            </a:r>
          </a:p>
        </p:txBody>
      </p:sp>
      <p:sp>
        <p:nvSpPr>
          <p:cNvPr id="1031" name="TextBox 1030"/>
          <p:cNvSpPr txBox="1"/>
          <p:nvPr/>
        </p:nvSpPr>
        <p:spPr>
          <a:xfrm>
            <a:off x="4496144" y="5948909"/>
            <a:ext cx="3069175" cy="646331"/>
          </a:xfrm>
          <a:prstGeom prst="rect">
            <a:avLst/>
          </a:prstGeom>
          <a:noFill/>
        </p:spPr>
        <p:txBody>
          <a:bodyPr wrap="square" rtlCol="0">
            <a:spAutoFit/>
          </a:bodyPr>
          <a:lstStyle/>
          <a:p>
            <a:r>
              <a:rPr lang="en-US" sz="3600" i="1" dirty="0" smtClean="0">
                <a:effectLst>
                  <a:outerShdw blurRad="50800" dist="38100" dir="2700000" algn="tl" rotWithShape="0">
                    <a:prstClr val="black">
                      <a:alpha val="40000"/>
                    </a:prstClr>
                  </a:outerShdw>
                </a:effectLst>
              </a:rPr>
              <a:t>That was easy!</a:t>
            </a:r>
            <a:r>
              <a:rPr lang="en-US" sz="1400" i="1" baseline="80000" dirty="0" smtClean="0">
                <a:solidFill>
                  <a:prstClr val="white"/>
                </a:solidFill>
              </a:rPr>
              <a:t>™</a:t>
            </a:r>
            <a:endParaRPr lang="en-US" sz="3600" i="1"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345267"/>
            <a:ext cx="3003717" cy="3362698"/>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 name="TextBox 16"/>
          <p:cNvSpPr txBox="1"/>
          <p:nvPr/>
        </p:nvSpPr>
        <p:spPr>
          <a:xfrm>
            <a:off x="2743200" y="4184531"/>
            <a:ext cx="718466" cy="276999"/>
          </a:xfrm>
          <a:prstGeom prst="rect">
            <a:avLst/>
          </a:prstGeom>
          <a:noFill/>
        </p:spPr>
        <p:txBody>
          <a:bodyPr wrap="none" rtlCol="0">
            <a:spAutoFit/>
          </a:bodyPr>
          <a:lstStyle/>
          <a:p>
            <a:pPr algn="ctr"/>
            <a:r>
              <a:rPr lang="en-US" sz="1200" dirty="0" smtClean="0"/>
              <a:t>1. Push </a:t>
            </a:r>
            <a:endParaRPr lang="en-US" sz="1200" dirty="0"/>
          </a:p>
        </p:txBody>
      </p:sp>
      <p:cxnSp>
        <p:nvCxnSpPr>
          <p:cNvPr id="5" name="Straight Arrow Connector 4"/>
          <p:cNvCxnSpPr>
            <a:stCxn id="17" idx="3"/>
          </p:cNvCxnSpPr>
          <p:nvPr/>
        </p:nvCxnSpPr>
        <p:spPr>
          <a:xfrm flipV="1">
            <a:off x="3461666" y="4323030"/>
            <a:ext cx="957934" cy="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5774267" y="1721766"/>
            <a:ext cx="718466" cy="276999"/>
          </a:xfrm>
          <a:prstGeom prst="rect">
            <a:avLst/>
          </a:prstGeom>
          <a:noFill/>
        </p:spPr>
        <p:txBody>
          <a:bodyPr wrap="none" rtlCol="0">
            <a:spAutoFit/>
          </a:bodyPr>
          <a:lstStyle/>
          <a:p>
            <a:pPr algn="ctr"/>
            <a:r>
              <a:rPr lang="en-US" sz="1200" dirty="0"/>
              <a:t>2</a:t>
            </a:r>
            <a:r>
              <a:rPr lang="en-US" sz="1200" dirty="0" smtClean="0"/>
              <a:t>. Push </a:t>
            </a:r>
            <a:endParaRPr lang="en-US" sz="1200" dirty="0"/>
          </a:p>
        </p:txBody>
      </p:sp>
      <p:cxnSp>
        <p:nvCxnSpPr>
          <p:cNvPr id="7" name="Straight Arrow Connector 6"/>
          <p:cNvCxnSpPr>
            <a:stCxn id="20" idx="2"/>
          </p:cNvCxnSpPr>
          <p:nvPr/>
        </p:nvCxnSpPr>
        <p:spPr>
          <a:xfrm>
            <a:off x="6133500" y="1998765"/>
            <a:ext cx="0" cy="59203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565319" y="4331498"/>
            <a:ext cx="1548822" cy="1200329"/>
          </a:xfrm>
          <a:prstGeom prst="rect">
            <a:avLst/>
          </a:prstGeom>
          <a:noFill/>
        </p:spPr>
        <p:txBody>
          <a:bodyPr wrap="none" rtlCol="0">
            <a:spAutoFit/>
          </a:bodyPr>
          <a:lstStyle/>
          <a:p>
            <a:pPr algn="ctr"/>
            <a:r>
              <a:rPr lang="en-US" sz="1200" dirty="0" smtClean="0"/>
              <a:t>3. Watch the arrows</a:t>
            </a:r>
          </a:p>
          <a:p>
            <a:pPr algn="ctr"/>
            <a:r>
              <a:rPr lang="en-US" sz="1200" dirty="0"/>
              <a:t>u</a:t>
            </a:r>
            <a:r>
              <a:rPr lang="en-US" sz="1200" dirty="0" smtClean="0"/>
              <a:t>ntil all the cavities</a:t>
            </a:r>
          </a:p>
          <a:p>
            <a:pPr algn="ctr"/>
            <a:r>
              <a:rPr lang="en-US" sz="1200" dirty="0"/>
              <a:t>a</a:t>
            </a:r>
            <a:r>
              <a:rPr lang="en-US" sz="1200" dirty="0" smtClean="0"/>
              <a:t>re to “</a:t>
            </a:r>
            <a:r>
              <a:rPr lang="en-US" sz="1200" dirty="0" err="1" smtClean="0"/>
              <a:t>Ena</a:t>
            </a:r>
            <a:r>
              <a:rPr lang="en-US" sz="1200" dirty="0" smtClean="0"/>
              <a:t> Ramp”.</a:t>
            </a:r>
          </a:p>
          <a:p>
            <a:pPr algn="ctr"/>
            <a:r>
              <a:rPr lang="en-US" sz="1200" dirty="0" smtClean="0"/>
              <a:t>“Done” will display</a:t>
            </a:r>
          </a:p>
          <a:p>
            <a:pPr algn="ctr"/>
            <a:r>
              <a:rPr lang="en-US" sz="1200" dirty="0"/>
              <a:t>w</a:t>
            </a:r>
            <a:r>
              <a:rPr lang="en-US" sz="1200" dirty="0" smtClean="0"/>
              <a:t>hen the script </a:t>
            </a:r>
          </a:p>
          <a:p>
            <a:pPr algn="ctr"/>
            <a:r>
              <a:rPr lang="en-US" sz="1200" dirty="0"/>
              <a:t>c</a:t>
            </a:r>
            <a:r>
              <a:rPr lang="en-US" sz="1200" dirty="0" smtClean="0"/>
              <a:t>ompletes. </a:t>
            </a:r>
            <a:endParaRPr lang="en-US" sz="1200" dirty="0"/>
          </a:p>
        </p:txBody>
      </p:sp>
      <p:cxnSp>
        <p:nvCxnSpPr>
          <p:cNvPr id="11" name="Straight Arrow Connector 10"/>
          <p:cNvCxnSpPr>
            <a:stCxn id="24" idx="0"/>
          </p:cNvCxnSpPr>
          <p:nvPr/>
        </p:nvCxnSpPr>
        <p:spPr>
          <a:xfrm flipH="1" flipV="1">
            <a:off x="6248400" y="3200400"/>
            <a:ext cx="2091330" cy="113109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2051" name="Picture 3" descr="C:\Users\mounts\AppData\Local\Microsoft\Windows\Temporary Internet Files\Content.IE5\87EBU8F1\MC900445494[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20000" y="5741832"/>
            <a:ext cx="894741" cy="8897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7934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For Robust Operations -</a:t>
            </a:r>
            <a:br>
              <a:rPr lang="en-US" dirty="0" smtClean="0"/>
            </a:br>
            <a:r>
              <a:rPr lang="en-US" dirty="0" smtClean="0"/>
              <a:t>Administrative</a:t>
            </a:r>
            <a:endParaRPr lang="en-US" dirty="0"/>
          </a:p>
        </p:txBody>
      </p:sp>
      <p:sp>
        <p:nvSpPr>
          <p:cNvPr id="3" name="Content Placeholder 2"/>
          <p:cNvSpPr>
            <a:spLocks noGrp="1"/>
          </p:cNvSpPr>
          <p:nvPr>
            <p:ph idx="1"/>
          </p:nvPr>
        </p:nvSpPr>
        <p:spPr>
          <a:xfrm>
            <a:off x="457200" y="1600200"/>
            <a:ext cx="8382000" cy="4876800"/>
          </a:xfrm>
        </p:spPr>
        <p:txBody>
          <a:bodyPr>
            <a:normAutofit fontScale="55000" lnSpcReduction="20000"/>
          </a:bodyPr>
          <a:lstStyle/>
          <a:p>
            <a:r>
              <a:rPr lang="en-US" dirty="0" smtClean="0"/>
              <a:t>Documentation</a:t>
            </a:r>
          </a:p>
          <a:p>
            <a:pPr lvl="1"/>
            <a:r>
              <a:rPr lang="en-US" dirty="0" smtClean="0"/>
              <a:t>System owner’s manual</a:t>
            </a:r>
          </a:p>
          <a:p>
            <a:r>
              <a:rPr lang="en-US" dirty="0" smtClean="0"/>
              <a:t>Operator training - Technical staff training</a:t>
            </a:r>
          </a:p>
          <a:p>
            <a:pPr lvl="1"/>
            <a:r>
              <a:rPr lang="en-US" dirty="0" smtClean="0"/>
              <a:t>OJT (ongoing)</a:t>
            </a:r>
          </a:p>
          <a:p>
            <a:pPr lvl="1"/>
            <a:r>
              <a:rPr lang="en-US" dirty="0" smtClean="0"/>
              <a:t>Formal Low Level Classes (development in process)</a:t>
            </a:r>
          </a:p>
          <a:p>
            <a:r>
              <a:rPr lang="en-US" dirty="0" smtClean="0"/>
              <a:t>EPICS/</a:t>
            </a:r>
            <a:r>
              <a:rPr lang="en-US" dirty="0" err="1" smtClean="0"/>
              <a:t>hlapps</a:t>
            </a:r>
            <a:r>
              <a:rPr lang="en-US" dirty="0" smtClean="0"/>
              <a:t> diagnostics tools development (all in process)</a:t>
            </a:r>
          </a:p>
          <a:p>
            <a:pPr lvl="1"/>
            <a:r>
              <a:rPr lang="en-US" dirty="0" smtClean="0"/>
              <a:t>Gradient Management</a:t>
            </a:r>
          </a:p>
          <a:p>
            <a:pPr lvl="1"/>
            <a:r>
              <a:rPr lang="en-US" dirty="0" smtClean="0"/>
              <a:t>All Cavity Status</a:t>
            </a:r>
          </a:p>
          <a:p>
            <a:pPr lvl="1"/>
            <a:r>
              <a:rPr lang="en-US" dirty="0" smtClean="0"/>
              <a:t>Fault Counter/Viewer</a:t>
            </a:r>
          </a:p>
          <a:p>
            <a:pPr lvl="1"/>
            <a:r>
              <a:rPr lang="en-US" dirty="0" smtClean="0"/>
              <a:t>Ring Buffer Waveform Viewer/Analysis tools</a:t>
            </a:r>
          </a:p>
          <a:p>
            <a:r>
              <a:rPr lang="en-US" dirty="0" smtClean="0"/>
              <a:t>Engineering staff control room presence/availability</a:t>
            </a:r>
          </a:p>
          <a:p>
            <a:r>
              <a:rPr lang="en-US" dirty="0" smtClean="0"/>
              <a:t>Integration of lessons learned during real-time operations</a:t>
            </a:r>
          </a:p>
          <a:p>
            <a:endParaRPr lang="en-US" dirty="0"/>
          </a:p>
          <a:p>
            <a:r>
              <a:rPr lang="en-US" sz="4000" dirty="0" smtClean="0"/>
              <a:t>Keep in mind that the RF System relies on other systems to perform within specifications - </a:t>
            </a:r>
          </a:p>
          <a:p>
            <a:pPr lvl="1"/>
            <a:r>
              <a:rPr lang="en-US" sz="2900" dirty="0" smtClean="0"/>
              <a:t>Familiarity with support system characteristics and status is invaluable for determining root causes of RF faults and performance issues not directly attributable to RF HW/SW deficiencies</a:t>
            </a:r>
          </a:p>
          <a:p>
            <a:pPr lvl="1"/>
            <a:r>
              <a:rPr lang="en-US" sz="2900" dirty="0" smtClean="0"/>
              <a:t>Meetings are currently taking place between EESRF/SRF, and EESRF/</a:t>
            </a:r>
            <a:r>
              <a:rPr lang="en-US" sz="2900" dirty="0" err="1" smtClean="0"/>
              <a:t>Cryo</a:t>
            </a:r>
            <a:r>
              <a:rPr lang="en-US" sz="2900" dirty="0"/>
              <a:t> </a:t>
            </a:r>
            <a:r>
              <a:rPr lang="en-US" sz="2900" dirty="0" smtClean="0"/>
              <a:t>to discuss performance issues and develop plans to mitigate problems </a:t>
            </a:r>
          </a:p>
          <a:p>
            <a:endParaRPr lang="en-US" dirty="0" smtClean="0"/>
          </a:p>
          <a:p>
            <a:endParaRPr lang="en-US" dirty="0"/>
          </a:p>
          <a:p>
            <a:endParaRPr lang="en-US" dirty="0" smtClean="0"/>
          </a:p>
          <a:p>
            <a:endParaRPr lang="en-US" dirty="0"/>
          </a:p>
        </p:txBody>
      </p:sp>
    </p:spTree>
    <p:extLst>
      <p:ext uri="{BB962C8B-B14F-4D97-AF65-F5344CB8AC3E}">
        <p14:creationId xmlns:p14="http://schemas.microsoft.com/office/powerpoint/2010/main" val="13706556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100 traning">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C100 traning</Template>
  <TotalTime>176</TotalTime>
  <Words>593</Words>
  <Application>Microsoft Office PowerPoint</Application>
  <PresentationFormat>On-screen Show (4:3)</PresentationFormat>
  <Paragraphs>98</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C100 traning</vt:lpstr>
      <vt:lpstr>C100 Transition to Operations</vt:lpstr>
      <vt:lpstr>C100 Zone Overview</vt:lpstr>
      <vt:lpstr>In a perfect world…</vt:lpstr>
      <vt:lpstr>The Reality</vt:lpstr>
      <vt:lpstr>C100 Transition Aids</vt:lpstr>
      <vt:lpstr>What’s been done so far?</vt:lpstr>
      <vt:lpstr>Recovering a C100 Zone</vt:lpstr>
      <vt:lpstr>Recovering a C100 Zone</vt:lpstr>
      <vt:lpstr>For Robust Operations - Administrative</vt:lpstr>
      <vt:lpstr>For Robust Operations - Design/Hardware</vt:lpstr>
      <vt:lpstr>Questions?</vt:lpstr>
    </vt:vector>
  </TitlesOfParts>
  <Company>Jefferson 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C100 Transition to Operations</dc:title>
  <dc:creator>Clyde I Mounts</dc:creator>
  <cp:lastModifiedBy>Crystal Baker</cp:lastModifiedBy>
  <cp:revision>18</cp:revision>
  <dcterms:created xsi:type="dcterms:W3CDTF">2014-04-03T08:44:03Z</dcterms:created>
  <dcterms:modified xsi:type="dcterms:W3CDTF">2014-04-08T15:35:47Z</dcterms:modified>
</cp:coreProperties>
</file>