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6"/>
  </p:notesMasterIdLst>
  <p:handoutMasterIdLst>
    <p:handoutMasterId r:id="rId7"/>
  </p:handoutMasterIdLst>
  <p:sldIdLst>
    <p:sldId id="261" r:id="rId3"/>
    <p:sldId id="287" r:id="rId4"/>
    <p:sldId id="286" r:id="rId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9513" autoAdjust="0"/>
  </p:normalViewPr>
  <p:slideViewPr>
    <p:cSldViewPr>
      <p:cViewPr>
        <p:scale>
          <a:sx n="100" d="100"/>
          <a:sy n="100" d="100"/>
        </p:scale>
        <p:origin x="-2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6" d="100"/>
        <a:sy n="176" d="100"/>
      </p:scale>
      <p:origin x="0" y="2304"/>
    </p:cViewPr>
  </p:sorterViewPr>
  <p:notesViewPr>
    <p:cSldViewPr>
      <p:cViewPr varScale="1">
        <p:scale>
          <a:sx n="81" d="100"/>
          <a:sy n="81" d="100"/>
        </p:scale>
        <p:origin x="-2280" y="-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C5789-805B-4CFD-8D3F-625EFE051CF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6B8AA-AD14-4249-9393-117305C5A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8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771B1025-512C-4C30-9F38-39B99F8309DB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9270B3D6-8DB8-4CFF-A3B4-43A3782691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06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Morning, I’m Michael Drury.</a:t>
            </a:r>
          </a:p>
          <a:p>
            <a:r>
              <a:rPr lang="en-US" dirty="0" smtClean="0"/>
              <a:t>I’m from the SRF Institute at  Jefferson Lab and I test </a:t>
            </a:r>
            <a:r>
              <a:rPr lang="en-US" dirty="0" err="1" smtClean="0"/>
              <a:t>Cryomodules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 would like to talk about the C100 Upgrade </a:t>
            </a:r>
            <a:r>
              <a:rPr lang="en-US" dirty="0" err="1" smtClean="0"/>
              <a:t>Cryomodule</a:t>
            </a:r>
            <a:r>
              <a:rPr lang="en-US" dirty="0" smtClean="0"/>
              <a:t> which is a key component of the 12 </a:t>
            </a:r>
            <a:r>
              <a:rPr lang="en-US" dirty="0" err="1" smtClean="0"/>
              <a:t>GeV</a:t>
            </a:r>
            <a:r>
              <a:rPr lang="en-US" dirty="0" smtClean="0"/>
              <a:t> Upgrade Project.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0B3D6-8DB8-4CFF-A3B4-43A37826911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65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15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59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909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49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12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34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114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1036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9061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00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87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5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0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477000"/>
            <a:ext cx="9140825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2705100" y="6400801"/>
            <a:ext cx="3733800" cy="1723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339966"/>
                </a:solidFill>
              </a:rPr>
              <a:t>   </a:t>
            </a:r>
            <a:r>
              <a:rPr lang="en-US" sz="1200" b="1" dirty="0">
                <a:solidFill>
                  <a:srgbClr val="339966"/>
                </a:solidFill>
              </a:rPr>
              <a:t>Thomas Jefferson National Accelerator Facility</a:t>
            </a:r>
          </a:p>
        </p:txBody>
      </p:sp>
      <p:pic>
        <p:nvPicPr>
          <p:cNvPr id="410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92900" y="6249988"/>
            <a:ext cx="1460500" cy="4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2390775" y="6553200"/>
            <a:ext cx="7334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b="1" dirty="0">
                <a:solidFill>
                  <a:srgbClr val="000000"/>
                </a:solidFill>
              </a:rPr>
              <a:t>Page </a:t>
            </a:r>
            <a:fld id="{BFF26728-E5DD-43F7-A26A-D5BFC0C3B38C}" type="slidenum">
              <a:rPr lang="en-US" altLang="en-US" sz="1000" b="1">
                <a:solidFill>
                  <a:srgbClr val="000000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792587" name="Rectangle 11"/>
          <p:cNvSpPr>
            <a:spLocks noChangeArrowheads="1"/>
          </p:cNvSpPr>
          <p:nvPr/>
        </p:nvSpPr>
        <p:spPr bwMode="auto">
          <a:xfrm>
            <a:off x="3124200" y="6629400"/>
            <a:ext cx="3314700" cy="1231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NA-PAC’13 29</a:t>
            </a:r>
            <a:r>
              <a:rPr lang="en-US" sz="1000" baseline="0" dirty="0" smtClean="0">
                <a:solidFill>
                  <a:srgbClr val="000000"/>
                </a:solidFill>
              </a:rPr>
              <a:t> September – 04 October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4106" name="Picture 12" descr="NP-logo-Nl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6175375"/>
            <a:ext cx="1295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00200" y="6246813"/>
            <a:ext cx="9144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919163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26206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16049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0621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0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477000"/>
            <a:ext cx="9140825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2705100" y="6400801"/>
            <a:ext cx="3733800" cy="1723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339966"/>
                </a:solidFill>
              </a:rPr>
              <a:t>   </a:t>
            </a:r>
            <a:r>
              <a:rPr lang="en-US" sz="1200" b="1" dirty="0">
                <a:solidFill>
                  <a:srgbClr val="339966"/>
                </a:solidFill>
              </a:rPr>
              <a:t>Thomas Jefferson National Accelerator Facility</a:t>
            </a:r>
          </a:p>
        </p:txBody>
      </p:sp>
      <p:pic>
        <p:nvPicPr>
          <p:cNvPr id="410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92900" y="6249988"/>
            <a:ext cx="1460500" cy="4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2390775" y="6553200"/>
            <a:ext cx="7334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b="1" dirty="0">
                <a:solidFill>
                  <a:srgbClr val="000000"/>
                </a:solidFill>
              </a:rPr>
              <a:t>Page </a:t>
            </a:r>
            <a:fld id="{BFF26728-E5DD-43F7-A26A-D5BFC0C3B38C}" type="slidenum">
              <a:rPr lang="en-US" altLang="en-US" sz="1000" b="1">
                <a:solidFill>
                  <a:srgbClr val="000000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792587" name="Rectangle 11"/>
          <p:cNvSpPr>
            <a:spLocks noChangeArrowheads="1"/>
          </p:cNvSpPr>
          <p:nvPr/>
        </p:nvSpPr>
        <p:spPr bwMode="auto">
          <a:xfrm>
            <a:off x="3124200" y="6629400"/>
            <a:ext cx="3314700" cy="1231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TTC 14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4106" name="Picture 12" descr="NP-logo-Nl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6175375"/>
            <a:ext cx="1295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00200" y="6246813"/>
            <a:ext cx="9144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999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919163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26206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16049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0621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28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767" y="4267200"/>
            <a:ext cx="9144000" cy="13716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800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Michael </a:t>
            </a:r>
            <a:r>
              <a:rPr lang="en-US" sz="2800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Drury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800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SRF Operations Support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800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Jefferson Lab</a:t>
            </a:r>
          </a:p>
          <a:p>
            <a:pPr algn="ctr" eaLnBrk="1" hangingPunct="1">
              <a:lnSpc>
                <a:spcPct val="90000"/>
              </a:lnSpc>
            </a:pPr>
            <a:endParaRPr lang="en-US" sz="2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767" y="1710048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sz="2800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2L10 (C50-11)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sz="2800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Summary</a:t>
            </a:r>
            <a:endParaRPr lang="en-US" sz="2800" kern="0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12366"/>
            <a:ext cx="91440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b="1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SRF / RF / </a:t>
            </a:r>
            <a:r>
              <a:rPr lang="en-US" sz="2400" b="1" kern="0" dirty="0" err="1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Cryo</a:t>
            </a:r>
            <a:r>
              <a:rPr lang="en-US" sz="2400" b="1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Workshop</a:t>
            </a:r>
            <a:endParaRPr lang="en-US" sz="2400" b="1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35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C50-11 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532443"/>
              </p:ext>
            </p:extLst>
          </p:nvPr>
        </p:nvGraphicFramePr>
        <p:xfrm>
          <a:off x="457200" y="2425952"/>
          <a:ext cx="8229600" cy="211245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67958"/>
                <a:gridCol w="765005"/>
                <a:gridCol w="498412"/>
                <a:gridCol w="950461"/>
                <a:gridCol w="962052"/>
                <a:gridCol w="1101144"/>
                <a:gridCol w="1147508"/>
                <a:gridCol w="1448873"/>
                <a:gridCol w="788187"/>
              </a:tblGrid>
              <a:tr h="21733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Cavity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QextFPC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Emax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Limit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1 Hr Run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Final Emaxop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Qo at Emaxop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RF Heat Load (W)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FE Onset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</a:tr>
              <a:tr h="208638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r>
                        <a:rPr lang="en-US" sz="1300" u="none" strike="noStrike" dirty="0" smtClean="0">
                          <a:effectLst/>
                        </a:rPr>
                        <a:t>6.6e6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14.2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klystron </a:t>
                      </a:r>
                      <a:r>
                        <a:rPr lang="en-US" sz="1300" u="none" strike="noStrike" dirty="0" err="1" smtClean="0">
                          <a:effectLst/>
                        </a:rPr>
                        <a:t>Pwr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14.0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13.5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5.0E+09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18.9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9.2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</a:tr>
              <a:tr h="208638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r>
                        <a:rPr lang="en-US" sz="1300" u="none" strike="noStrike" dirty="0" smtClean="0">
                          <a:effectLst/>
                        </a:rPr>
                        <a:t>4.1e6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13.3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CWWT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12.7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12.7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6.3E+09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13.3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9.9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</a:tr>
              <a:tr h="208638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0.0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bad tuner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0.0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0.0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</a:tr>
              <a:tr h="208638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r>
                        <a:rPr lang="en-US" sz="1300" u="none" strike="noStrike" dirty="0" smtClean="0">
                          <a:effectLst/>
                        </a:rPr>
                        <a:t>5.2e6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13.1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klystron pwr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12.7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12.7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6.2E+09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13.6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N/A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</a:tr>
              <a:tr h="208638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r>
                        <a:rPr lang="en-US" sz="1300" u="none" strike="noStrike" dirty="0" smtClean="0">
                          <a:effectLst/>
                        </a:rPr>
                        <a:t>6.0e6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10.7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quench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10.0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10.0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4.6E+09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11.4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7.2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</a:tr>
              <a:tr h="208638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r>
                        <a:rPr lang="en-US" sz="1300" u="none" strike="noStrike" dirty="0" smtClean="0">
                          <a:effectLst/>
                        </a:rPr>
                        <a:t>6.7e6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10.5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cwwt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9.5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9.5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4.6E+09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10.3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N/A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</a:tr>
              <a:tr h="208638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r>
                        <a:rPr lang="en-US" sz="1300" u="none" strike="noStrike" dirty="0" smtClean="0">
                          <a:effectLst/>
                        </a:rPr>
                        <a:t>1.2e7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17.1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quench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16.5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13.5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3.6E+09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26.1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8.1</a:t>
                      </a:r>
                      <a:endParaRPr lang="en-US" sz="13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</a:tr>
              <a:tr h="217331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r>
                        <a:rPr lang="en-US" sz="1300" u="none" strike="noStrike" dirty="0" smtClean="0">
                          <a:effectLst/>
                        </a:rPr>
                        <a:t>8.5e6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10.0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quench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9.6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9.6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4.5E+09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10.8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N/A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</a:tr>
              <a:tr h="217331"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Energy Gain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40.8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(MV)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104.4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(W)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3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C50-11 </a:t>
            </a:r>
            <a:r>
              <a:rPr lang="en-US" dirty="0" err="1" smtClean="0"/>
              <a:t>Qo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72" y="838200"/>
            <a:ext cx="7282455" cy="52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95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ference 1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nference 1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Conference 1</Template>
  <TotalTime>2660</TotalTime>
  <Words>159</Words>
  <Application>Microsoft Office PowerPoint</Application>
  <PresentationFormat>On-screen Show (4:3)</PresentationFormat>
  <Paragraphs>98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Conference 1</vt:lpstr>
      <vt:lpstr>1_Conference 1</vt:lpstr>
      <vt:lpstr>PowerPoint Presentation</vt:lpstr>
      <vt:lpstr>C50-11 Summary</vt:lpstr>
      <vt:lpstr>C50-11 Qo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Drury</dc:creator>
  <cp:lastModifiedBy>Crystal Baker</cp:lastModifiedBy>
  <cp:revision>41</cp:revision>
  <cp:lastPrinted>2013-05-01T14:00:01Z</cp:lastPrinted>
  <dcterms:created xsi:type="dcterms:W3CDTF">2014-03-19T19:31:08Z</dcterms:created>
  <dcterms:modified xsi:type="dcterms:W3CDTF">2014-04-08T15:20:36Z</dcterms:modified>
</cp:coreProperties>
</file>